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72" r:id="rId1"/>
    <p:sldMasterId id="2147483684" r:id="rId2"/>
  </p:sldMasterIdLst>
  <p:notesMasterIdLst>
    <p:notesMasterId r:id="rId113"/>
  </p:notesMasterIdLst>
  <p:handoutMasterIdLst>
    <p:handoutMasterId r:id="rId114"/>
  </p:handoutMasterIdLst>
  <p:sldIdLst>
    <p:sldId id="304" r:id="rId3"/>
    <p:sldId id="354" r:id="rId4"/>
    <p:sldId id="357" r:id="rId5"/>
    <p:sldId id="358" r:id="rId6"/>
    <p:sldId id="305" r:id="rId7"/>
    <p:sldId id="411" r:id="rId8"/>
    <p:sldId id="306" r:id="rId9"/>
    <p:sldId id="307" r:id="rId10"/>
    <p:sldId id="308" r:id="rId11"/>
    <p:sldId id="309" r:id="rId12"/>
    <p:sldId id="413" r:id="rId13"/>
    <p:sldId id="310" r:id="rId14"/>
    <p:sldId id="311" r:id="rId15"/>
    <p:sldId id="312" r:id="rId16"/>
    <p:sldId id="313" r:id="rId17"/>
    <p:sldId id="314" r:id="rId18"/>
    <p:sldId id="315" r:id="rId19"/>
    <p:sldId id="316" r:id="rId20"/>
    <p:sldId id="317" r:id="rId21"/>
    <p:sldId id="318" r:id="rId22"/>
    <p:sldId id="319" r:id="rId23"/>
    <p:sldId id="320" r:id="rId24"/>
    <p:sldId id="321" r:id="rId25"/>
    <p:sldId id="415" r:id="rId26"/>
    <p:sldId id="417" r:id="rId27"/>
    <p:sldId id="323" r:id="rId28"/>
    <p:sldId id="419" r:id="rId29"/>
    <p:sldId id="420" r:id="rId30"/>
    <p:sldId id="418" r:id="rId31"/>
    <p:sldId id="421" r:id="rId32"/>
    <p:sldId id="422" r:id="rId33"/>
    <p:sldId id="423" r:id="rId34"/>
    <p:sldId id="322" r:id="rId35"/>
    <p:sldId id="424" r:id="rId36"/>
    <p:sldId id="426" r:id="rId37"/>
    <p:sldId id="427" r:id="rId38"/>
    <p:sldId id="428" r:id="rId39"/>
    <p:sldId id="429" r:id="rId40"/>
    <p:sldId id="430" r:id="rId41"/>
    <p:sldId id="431" r:id="rId42"/>
    <p:sldId id="432" r:id="rId43"/>
    <p:sldId id="433" r:id="rId44"/>
    <p:sldId id="493" r:id="rId45"/>
    <p:sldId id="434" r:id="rId46"/>
    <p:sldId id="435" r:id="rId47"/>
    <p:sldId id="436" r:id="rId48"/>
    <p:sldId id="325" r:id="rId49"/>
    <p:sldId id="326" r:id="rId50"/>
    <p:sldId id="356" r:id="rId51"/>
    <p:sldId id="409" r:id="rId52"/>
    <p:sldId id="407" r:id="rId53"/>
    <p:sldId id="410" r:id="rId54"/>
    <p:sldId id="408" r:id="rId55"/>
    <p:sldId id="437" r:id="rId56"/>
    <p:sldId id="438" r:id="rId57"/>
    <p:sldId id="439" r:id="rId58"/>
    <p:sldId id="440" r:id="rId59"/>
    <p:sldId id="441" r:id="rId60"/>
    <p:sldId id="442" r:id="rId61"/>
    <p:sldId id="443" r:id="rId62"/>
    <p:sldId id="494" r:id="rId63"/>
    <p:sldId id="444" r:id="rId64"/>
    <p:sldId id="445" r:id="rId65"/>
    <p:sldId id="446" r:id="rId66"/>
    <p:sldId id="447" r:id="rId67"/>
    <p:sldId id="448" r:id="rId68"/>
    <p:sldId id="449" r:id="rId69"/>
    <p:sldId id="450" r:id="rId70"/>
    <p:sldId id="451" r:id="rId71"/>
    <p:sldId id="452" r:id="rId72"/>
    <p:sldId id="453" r:id="rId73"/>
    <p:sldId id="454" r:id="rId74"/>
    <p:sldId id="456" r:id="rId75"/>
    <p:sldId id="492" r:id="rId76"/>
    <p:sldId id="455" r:id="rId77"/>
    <p:sldId id="457" r:id="rId78"/>
    <p:sldId id="458" r:id="rId79"/>
    <p:sldId id="459" r:id="rId80"/>
    <p:sldId id="460" r:id="rId81"/>
    <p:sldId id="461" r:id="rId82"/>
    <p:sldId id="462" r:id="rId83"/>
    <p:sldId id="463" r:id="rId84"/>
    <p:sldId id="464" r:id="rId85"/>
    <p:sldId id="465" r:id="rId86"/>
    <p:sldId id="466" r:id="rId87"/>
    <p:sldId id="467" r:id="rId88"/>
    <p:sldId id="468" r:id="rId89"/>
    <p:sldId id="469" r:id="rId90"/>
    <p:sldId id="470" r:id="rId91"/>
    <p:sldId id="471" r:id="rId92"/>
    <p:sldId id="472" r:id="rId93"/>
    <p:sldId id="473" r:id="rId94"/>
    <p:sldId id="474" r:id="rId95"/>
    <p:sldId id="475" r:id="rId96"/>
    <p:sldId id="476" r:id="rId97"/>
    <p:sldId id="477" r:id="rId98"/>
    <p:sldId id="478" r:id="rId99"/>
    <p:sldId id="479" r:id="rId100"/>
    <p:sldId id="480" r:id="rId101"/>
    <p:sldId id="481" r:id="rId102"/>
    <p:sldId id="482" r:id="rId103"/>
    <p:sldId id="483" r:id="rId104"/>
    <p:sldId id="484" r:id="rId105"/>
    <p:sldId id="485" r:id="rId106"/>
    <p:sldId id="486" r:id="rId107"/>
    <p:sldId id="487" r:id="rId108"/>
    <p:sldId id="488" r:id="rId109"/>
    <p:sldId id="489" r:id="rId110"/>
    <p:sldId id="490" r:id="rId111"/>
    <p:sldId id="491" r:id="rId112"/>
  </p:sldIdLst>
  <p:sldSz cx="10287000" cy="6858000" type="35mm"/>
  <p:notesSz cx="6858000" cy="9144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2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sd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97" autoAdjust="0"/>
    <p:restoredTop sz="86248" autoAdjust="0"/>
  </p:normalViewPr>
  <p:slideViewPr>
    <p:cSldViewPr>
      <p:cViewPr varScale="1">
        <p:scale>
          <a:sx n="64" d="100"/>
          <a:sy n="64" d="100"/>
        </p:scale>
        <p:origin x="1290" y="66"/>
      </p:cViewPr>
      <p:guideLst>
        <p:guide orient="horz" pos="2160"/>
        <p:guide pos="3240"/>
      </p:guideLst>
    </p:cSldViewPr>
  </p:slideViewPr>
  <p:outlineViewPr>
    <p:cViewPr>
      <p:scale>
        <a:sx n="33" d="100"/>
        <a:sy n="33" d="100"/>
      </p:scale>
      <p:origin x="0" y="-3345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-2334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4.xml"/><Relationship Id="rId117" Type="http://schemas.openxmlformats.org/officeDocument/2006/relationships/viewProps" Target="viewProps.xml"/><Relationship Id="rId21" Type="http://schemas.openxmlformats.org/officeDocument/2006/relationships/slide" Target="slides/slide19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63" Type="http://schemas.openxmlformats.org/officeDocument/2006/relationships/slide" Target="slides/slide61.xml"/><Relationship Id="rId68" Type="http://schemas.openxmlformats.org/officeDocument/2006/relationships/slide" Target="slides/slide66.xml"/><Relationship Id="rId84" Type="http://schemas.openxmlformats.org/officeDocument/2006/relationships/slide" Target="slides/slide82.xml"/><Relationship Id="rId89" Type="http://schemas.openxmlformats.org/officeDocument/2006/relationships/slide" Target="slides/slide87.xml"/><Relationship Id="rId112" Type="http://schemas.openxmlformats.org/officeDocument/2006/relationships/slide" Target="slides/slide110.xml"/><Relationship Id="rId16" Type="http://schemas.openxmlformats.org/officeDocument/2006/relationships/slide" Target="slides/slide14.xml"/><Relationship Id="rId107" Type="http://schemas.openxmlformats.org/officeDocument/2006/relationships/slide" Target="slides/slide105.xml"/><Relationship Id="rId11" Type="http://schemas.openxmlformats.org/officeDocument/2006/relationships/slide" Target="slides/slide9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74" Type="http://schemas.openxmlformats.org/officeDocument/2006/relationships/slide" Target="slides/slide72.xml"/><Relationship Id="rId79" Type="http://schemas.openxmlformats.org/officeDocument/2006/relationships/slide" Target="slides/slide77.xml"/><Relationship Id="rId102" Type="http://schemas.openxmlformats.org/officeDocument/2006/relationships/slide" Target="slides/slide100.xml"/><Relationship Id="rId5" Type="http://schemas.openxmlformats.org/officeDocument/2006/relationships/slide" Target="slides/slide3.xml"/><Relationship Id="rId90" Type="http://schemas.openxmlformats.org/officeDocument/2006/relationships/slide" Target="slides/slide88.xml"/><Relationship Id="rId95" Type="http://schemas.openxmlformats.org/officeDocument/2006/relationships/slide" Target="slides/slide93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64" Type="http://schemas.openxmlformats.org/officeDocument/2006/relationships/slide" Target="slides/slide62.xml"/><Relationship Id="rId69" Type="http://schemas.openxmlformats.org/officeDocument/2006/relationships/slide" Target="slides/slide67.xml"/><Relationship Id="rId113" Type="http://schemas.openxmlformats.org/officeDocument/2006/relationships/notesMaster" Target="notesMasters/notesMaster1.xml"/><Relationship Id="rId118" Type="http://schemas.openxmlformats.org/officeDocument/2006/relationships/theme" Target="theme/theme1.xml"/><Relationship Id="rId80" Type="http://schemas.openxmlformats.org/officeDocument/2006/relationships/slide" Target="slides/slide78.xml"/><Relationship Id="rId85" Type="http://schemas.openxmlformats.org/officeDocument/2006/relationships/slide" Target="slides/slide83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59" Type="http://schemas.openxmlformats.org/officeDocument/2006/relationships/slide" Target="slides/slide57.xml"/><Relationship Id="rId103" Type="http://schemas.openxmlformats.org/officeDocument/2006/relationships/slide" Target="slides/slide101.xml"/><Relationship Id="rId108" Type="http://schemas.openxmlformats.org/officeDocument/2006/relationships/slide" Target="slides/slide106.xml"/><Relationship Id="rId54" Type="http://schemas.openxmlformats.org/officeDocument/2006/relationships/slide" Target="slides/slide52.xml"/><Relationship Id="rId70" Type="http://schemas.openxmlformats.org/officeDocument/2006/relationships/slide" Target="slides/slide68.xml"/><Relationship Id="rId75" Type="http://schemas.openxmlformats.org/officeDocument/2006/relationships/slide" Target="slides/slide73.xml"/><Relationship Id="rId91" Type="http://schemas.openxmlformats.org/officeDocument/2006/relationships/slide" Target="slides/slide89.xml"/><Relationship Id="rId96" Type="http://schemas.openxmlformats.org/officeDocument/2006/relationships/slide" Target="slides/slide9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49" Type="http://schemas.openxmlformats.org/officeDocument/2006/relationships/slide" Target="slides/slide47.xml"/><Relationship Id="rId114" Type="http://schemas.openxmlformats.org/officeDocument/2006/relationships/handoutMaster" Target="handoutMasters/handoutMaster1.xml"/><Relationship Id="rId119" Type="http://schemas.openxmlformats.org/officeDocument/2006/relationships/tableStyles" Target="tableStyles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slide" Target="slides/slide58.xml"/><Relationship Id="rId65" Type="http://schemas.openxmlformats.org/officeDocument/2006/relationships/slide" Target="slides/slide63.xml"/><Relationship Id="rId73" Type="http://schemas.openxmlformats.org/officeDocument/2006/relationships/slide" Target="slides/slide71.xml"/><Relationship Id="rId78" Type="http://schemas.openxmlformats.org/officeDocument/2006/relationships/slide" Target="slides/slide76.xml"/><Relationship Id="rId81" Type="http://schemas.openxmlformats.org/officeDocument/2006/relationships/slide" Target="slides/slide79.xml"/><Relationship Id="rId86" Type="http://schemas.openxmlformats.org/officeDocument/2006/relationships/slide" Target="slides/slide84.xml"/><Relationship Id="rId94" Type="http://schemas.openxmlformats.org/officeDocument/2006/relationships/slide" Target="slides/slide92.xml"/><Relationship Id="rId99" Type="http://schemas.openxmlformats.org/officeDocument/2006/relationships/slide" Target="slides/slide97.xml"/><Relationship Id="rId101" Type="http://schemas.openxmlformats.org/officeDocument/2006/relationships/slide" Target="slides/slide9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9" Type="http://schemas.openxmlformats.org/officeDocument/2006/relationships/slide" Target="slides/slide37.xml"/><Relationship Id="rId109" Type="http://schemas.openxmlformats.org/officeDocument/2006/relationships/slide" Target="slides/slide107.xml"/><Relationship Id="rId34" Type="http://schemas.openxmlformats.org/officeDocument/2006/relationships/slide" Target="slides/slide32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6" Type="http://schemas.openxmlformats.org/officeDocument/2006/relationships/slide" Target="slides/slide74.xml"/><Relationship Id="rId97" Type="http://schemas.openxmlformats.org/officeDocument/2006/relationships/slide" Target="slides/slide95.xml"/><Relationship Id="rId104" Type="http://schemas.openxmlformats.org/officeDocument/2006/relationships/slide" Target="slides/slide102.xml"/><Relationship Id="rId7" Type="http://schemas.openxmlformats.org/officeDocument/2006/relationships/slide" Target="slides/slide5.xml"/><Relationship Id="rId71" Type="http://schemas.openxmlformats.org/officeDocument/2006/relationships/slide" Target="slides/slide69.xml"/><Relationship Id="rId92" Type="http://schemas.openxmlformats.org/officeDocument/2006/relationships/slide" Target="slides/slide90.xml"/><Relationship Id="rId2" Type="http://schemas.openxmlformats.org/officeDocument/2006/relationships/slideMaster" Target="slideMasters/slideMaster2.xml"/><Relationship Id="rId29" Type="http://schemas.openxmlformats.org/officeDocument/2006/relationships/slide" Target="slides/slide27.xml"/><Relationship Id="rId24" Type="http://schemas.openxmlformats.org/officeDocument/2006/relationships/slide" Target="slides/slide22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66" Type="http://schemas.openxmlformats.org/officeDocument/2006/relationships/slide" Target="slides/slide64.xml"/><Relationship Id="rId87" Type="http://schemas.openxmlformats.org/officeDocument/2006/relationships/slide" Target="slides/slide85.xml"/><Relationship Id="rId110" Type="http://schemas.openxmlformats.org/officeDocument/2006/relationships/slide" Target="slides/slide108.xml"/><Relationship Id="rId115" Type="http://schemas.openxmlformats.org/officeDocument/2006/relationships/commentAuthors" Target="commentAuthors.xml"/><Relationship Id="rId61" Type="http://schemas.openxmlformats.org/officeDocument/2006/relationships/slide" Target="slides/slide59.xml"/><Relationship Id="rId82" Type="http://schemas.openxmlformats.org/officeDocument/2006/relationships/slide" Target="slides/slide80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56" Type="http://schemas.openxmlformats.org/officeDocument/2006/relationships/slide" Target="slides/slide54.xml"/><Relationship Id="rId77" Type="http://schemas.openxmlformats.org/officeDocument/2006/relationships/slide" Target="slides/slide75.xml"/><Relationship Id="rId100" Type="http://schemas.openxmlformats.org/officeDocument/2006/relationships/slide" Target="slides/slide98.xml"/><Relationship Id="rId105" Type="http://schemas.openxmlformats.org/officeDocument/2006/relationships/slide" Target="slides/slide103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72" Type="http://schemas.openxmlformats.org/officeDocument/2006/relationships/slide" Target="slides/slide70.xml"/><Relationship Id="rId93" Type="http://schemas.openxmlformats.org/officeDocument/2006/relationships/slide" Target="slides/slide91.xml"/><Relationship Id="rId98" Type="http://schemas.openxmlformats.org/officeDocument/2006/relationships/slide" Target="slides/slide96.xml"/><Relationship Id="rId3" Type="http://schemas.openxmlformats.org/officeDocument/2006/relationships/slide" Target="slides/slide1.xml"/><Relationship Id="rId25" Type="http://schemas.openxmlformats.org/officeDocument/2006/relationships/slide" Target="slides/slide23.xml"/><Relationship Id="rId46" Type="http://schemas.openxmlformats.org/officeDocument/2006/relationships/slide" Target="slides/slide44.xml"/><Relationship Id="rId67" Type="http://schemas.openxmlformats.org/officeDocument/2006/relationships/slide" Target="slides/slide65.xml"/><Relationship Id="rId116" Type="http://schemas.openxmlformats.org/officeDocument/2006/relationships/presProps" Target="pres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62" Type="http://schemas.openxmlformats.org/officeDocument/2006/relationships/slide" Target="slides/slide60.xml"/><Relationship Id="rId83" Type="http://schemas.openxmlformats.org/officeDocument/2006/relationships/slide" Target="slides/slide81.xml"/><Relationship Id="rId88" Type="http://schemas.openxmlformats.org/officeDocument/2006/relationships/slide" Target="slides/slide86.xml"/><Relationship Id="rId111" Type="http://schemas.openxmlformats.org/officeDocument/2006/relationships/slide" Target="slides/slide109.xml"/><Relationship Id="rId15" Type="http://schemas.openxmlformats.org/officeDocument/2006/relationships/slide" Target="slides/slide13.xml"/><Relationship Id="rId36" Type="http://schemas.openxmlformats.org/officeDocument/2006/relationships/slide" Target="slides/slide34.xml"/><Relationship Id="rId57" Type="http://schemas.openxmlformats.org/officeDocument/2006/relationships/slide" Target="slides/slide55.xml"/><Relationship Id="rId106" Type="http://schemas.openxmlformats.org/officeDocument/2006/relationships/slide" Target="slides/slide104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37.xml"/><Relationship Id="rId13" Type="http://schemas.openxmlformats.org/officeDocument/2006/relationships/slide" Target="slides/slide44.xml"/><Relationship Id="rId3" Type="http://schemas.openxmlformats.org/officeDocument/2006/relationships/slide" Target="slides/slide30.xml"/><Relationship Id="rId7" Type="http://schemas.openxmlformats.org/officeDocument/2006/relationships/slide" Target="slides/slide36.xml"/><Relationship Id="rId12" Type="http://schemas.openxmlformats.org/officeDocument/2006/relationships/slide" Target="slides/slide41.xml"/><Relationship Id="rId2" Type="http://schemas.openxmlformats.org/officeDocument/2006/relationships/slide" Target="slides/slide29.xml"/><Relationship Id="rId1" Type="http://schemas.openxmlformats.org/officeDocument/2006/relationships/slide" Target="slides/slide27.xml"/><Relationship Id="rId6" Type="http://schemas.openxmlformats.org/officeDocument/2006/relationships/slide" Target="slides/slide35.xml"/><Relationship Id="rId11" Type="http://schemas.openxmlformats.org/officeDocument/2006/relationships/slide" Target="slides/slide40.xml"/><Relationship Id="rId5" Type="http://schemas.openxmlformats.org/officeDocument/2006/relationships/slide" Target="slides/slide34.xml"/><Relationship Id="rId10" Type="http://schemas.openxmlformats.org/officeDocument/2006/relationships/slide" Target="slides/slide39.xml"/><Relationship Id="rId4" Type="http://schemas.openxmlformats.org/officeDocument/2006/relationships/slide" Target="slides/slide31.xml"/><Relationship Id="rId9" Type="http://schemas.openxmlformats.org/officeDocument/2006/relationships/slide" Target="slides/slide38.xml"/><Relationship Id="rId14" Type="http://schemas.openxmlformats.org/officeDocument/2006/relationships/slide" Target="slides/slide46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04-03-20T23:10:55.807" idx="1">
    <p:pos x="-1" y="-1"/>
    <p:text>Subdural hematoma</p:text>
  </p:cm>
</p:cmLst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76985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63600" y="692150"/>
            <a:ext cx="5130800" cy="34163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325924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66775" y="692150"/>
            <a:ext cx="5124450" cy="3416300"/>
          </a:xfrm>
          <a:ln/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2768724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66775" y="692150"/>
            <a:ext cx="5124450" cy="3416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96566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5188" y="690563"/>
            <a:ext cx="5129212" cy="3421062"/>
          </a:xfrm>
          <a:solidFill>
            <a:srgbClr val="FFFFFF"/>
          </a:solidFill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9638" y="4343400"/>
            <a:ext cx="5038725" cy="4119563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577" tIns="45789" rIns="91577" bIns="45789"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6956517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66775" y="692150"/>
            <a:ext cx="5124450" cy="3416300"/>
          </a:xfrm>
          <a:ln/>
        </p:spPr>
      </p:sp>
      <p:sp>
        <p:nvSpPr>
          <p:cNvPr id="89091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6098449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66775" y="692150"/>
            <a:ext cx="5124450" cy="3416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2331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66775" y="692150"/>
            <a:ext cx="5124450" cy="3416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0444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66775" y="692150"/>
            <a:ext cx="5124450" cy="3416300"/>
          </a:xfrm>
          <a:ln/>
        </p:spPr>
      </p:sp>
      <p:sp>
        <p:nvSpPr>
          <p:cNvPr id="87043" name="Notes Placeholder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7103629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66775" y="692150"/>
            <a:ext cx="5124450" cy="3416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4530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66775" y="692150"/>
            <a:ext cx="5124450" cy="3416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47849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66775" y="692150"/>
            <a:ext cx="5124450" cy="3416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32739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130428"/>
            <a:ext cx="874395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3050" y="3886200"/>
            <a:ext cx="72009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FF2C7-1E69-433F-B144-C0B858DC3A2D}" type="datetimeFigureOut">
              <a:rPr lang="en-US"/>
              <a:pPr>
                <a:defRPr/>
              </a:pPr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EA2E0E-DFA4-478A-8456-D12EF950384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9019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96E38A-3ED3-432F-BC8C-78B25012CE06}" type="datetimeFigureOut">
              <a:rPr lang="en-US"/>
              <a:pPr>
                <a:defRPr/>
              </a:pPr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794C00-B082-4B1F-80EA-D73CBA8BBA7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6704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90336" y="274639"/>
            <a:ext cx="2603897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5" y="274639"/>
            <a:ext cx="7640241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83374-1F63-401D-BB16-F7206FF9C735}" type="datetimeFigureOut">
              <a:rPr lang="en-US"/>
              <a:pPr>
                <a:defRPr/>
              </a:pPr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BFEDB2-EAF6-4262-BD2B-93E793ACE11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296439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7813"/>
            <a:ext cx="92583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14350" y="1600201"/>
            <a:ext cx="4543425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29225" y="1600201"/>
            <a:ext cx="4543425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>
          <a:xfrm>
            <a:off x="514350" y="6356350"/>
            <a:ext cx="24003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>
          <a:xfrm>
            <a:off x="3514725" y="6356350"/>
            <a:ext cx="325755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372350" y="6356350"/>
            <a:ext cx="24003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91E6A-7B95-4C0D-B335-EEC53A40366E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86458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1525" y="2130428"/>
            <a:ext cx="874395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3050" y="3886200"/>
            <a:ext cx="72009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0B468-B3C3-4C8D-8BEE-50370EB5D770}" type="datetimeFigureOut">
              <a:rPr lang="en-US"/>
              <a:pPr>
                <a:defRPr/>
              </a:pPr>
              <a:t>5/2/2017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A5A80-7BDF-4D6C-8695-1105086171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38366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C7543-76D4-4642-B8FF-E171770EEC5F}" type="datetimeFigureOut">
              <a:rPr lang="en-US"/>
              <a:pPr>
                <a:defRPr/>
              </a:pPr>
              <a:t>5/2/2017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C79D45-DD36-4D0B-95FD-72295917DF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9445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602" y="4406903"/>
            <a:ext cx="87439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602" y="2906713"/>
            <a:ext cx="874395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C30216-F387-40B7-9B47-B15F950F685E}" type="datetimeFigureOut">
              <a:rPr lang="en-US"/>
              <a:pPr>
                <a:defRPr/>
              </a:pPr>
              <a:t>5/2/2017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B07B4C-5A13-4225-852A-82E62EDB29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52846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8645" y="1600203"/>
            <a:ext cx="512206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72162" y="1600203"/>
            <a:ext cx="512206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B1487-41B2-41DB-AB83-4455BA36BF28}" type="datetimeFigureOut">
              <a:rPr lang="en-US"/>
              <a:pPr>
                <a:defRPr/>
              </a:pPr>
              <a:t>5/2/2017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343491-DB6D-4F0C-AC32-190BF56CCC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5395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21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21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5655" y="1535113"/>
            <a:ext cx="454699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5655" y="2174875"/>
            <a:ext cx="454699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E25D19-B60B-4574-9CEA-69CB7E069E15}" type="datetimeFigureOut">
              <a:rPr lang="en-US"/>
              <a:pPr>
                <a:defRPr/>
              </a:pPr>
              <a:t>5/2/2017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40FF8-FA0B-411F-B1BE-ACD400A6F7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32841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391CAB-E295-464D-930C-02AF9025FC27}" type="datetimeFigureOut">
              <a:rPr lang="en-US"/>
              <a:pPr>
                <a:defRPr/>
              </a:pPr>
              <a:t>5/2/2017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DBC3C-D97C-4B98-921B-907B34C9A16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63123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7610C-539A-49E5-A585-E7E966C0955F}" type="datetimeFigureOut">
              <a:rPr lang="en-US"/>
              <a:pPr>
                <a:defRPr/>
              </a:pPr>
              <a:t>5/2/2017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7952E-3118-41FA-8BA5-11CA6FB2DD3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1647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25BB7D-AA1C-44D6-858F-6AD2F75964A7}" type="datetimeFigureOut">
              <a:rPr lang="en-US"/>
              <a:pPr>
                <a:defRPr/>
              </a:pPr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C4914-A209-4E08-B6B4-9EB73EF9301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399115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2" y="273050"/>
            <a:ext cx="338435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931" y="273052"/>
            <a:ext cx="575071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2" y="1435102"/>
            <a:ext cx="338435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B893E-E720-4152-88F3-C06990EBC2D9}" type="datetimeFigureOut">
              <a:rPr lang="en-US"/>
              <a:pPr>
                <a:defRPr/>
              </a:pPr>
              <a:t>5/2/2017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6CE26-D208-43D5-AF45-0BA45C6CCB7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52077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324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324" y="612775"/>
            <a:ext cx="6172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324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F6FD0-0A4B-45A7-B618-99F976F7806F}" type="datetimeFigureOut">
              <a:rPr lang="en-US"/>
              <a:pPr>
                <a:defRPr/>
              </a:pPr>
              <a:t>5/2/2017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79477D-1747-45E3-8868-D27E1AE75B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17048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B74C2-ED95-4F3F-B8B0-9BFB1BAE05B5}" type="datetimeFigureOut">
              <a:rPr lang="en-US"/>
              <a:pPr>
                <a:defRPr/>
              </a:pPr>
              <a:t>5/2/2017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2AA844-54C3-4A70-A648-151DD8D4E76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108472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90336" y="274639"/>
            <a:ext cx="2603897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645" y="274639"/>
            <a:ext cx="7640241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B07D5-1880-4C68-B7B3-470D5CA793CB}" type="datetimeFigureOut">
              <a:rPr lang="en-US"/>
              <a:pPr>
                <a:defRPr/>
              </a:pPr>
              <a:t>5/2/2017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BC3164-DB41-4731-A53D-BC7BF47A9B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40321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7813"/>
            <a:ext cx="92583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14350" y="1600201"/>
            <a:ext cx="4543425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29225" y="1600201"/>
            <a:ext cx="4543425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Rectangle 39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B5A90-F2FD-4DEB-B5DC-0763E2A62F28}" type="slidenum">
              <a:rPr lang="ar-SA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997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602" y="4406903"/>
            <a:ext cx="874395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602" y="2906713"/>
            <a:ext cx="874395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DCAFB-7CAE-471F-8E87-762B7E94E33D}" type="datetimeFigureOut">
              <a:rPr lang="en-US"/>
              <a:pPr>
                <a:defRPr/>
              </a:pPr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22C6C-3FC0-4406-96E6-900918F504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58616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78645" y="1600203"/>
            <a:ext cx="512206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72162" y="1600203"/>
            <a:ext cx="5122069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C5A700-A137-4160-9EB1-DE5C50C551AB}" type="datetimeFigureOut">
              <a:rPr lang="en-US"/>
              <a:pPr>
                <a:defRPr/>
              </a:pPr>
              <a:t>5/2/2017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D3DC6F-26D9-412C-9005-9601BC832ED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8915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274638"/>
            <a:ext cx="92583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0" y="1535113"/>
            <a:ext cx="454521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" y="2174875"/>
            <a:ext cx="454521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25655" y="1535113"/>
            <a:ext cx="454699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25655" y="2174875"/>
            <a:ext cx="454699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83F58E-974E-4779-9222-DA95E2F6C0EF}" type="datetimeFigureOut">
              <a:rPr lang="en-US"/>
              <a:pPr>
                <a:defRPr/>
              </a:pPr>
              <a:t>5/2/2017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8B50F-A848-4C51-AD55-69A2E647DD8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4503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CD808-B63E-401E-82DF-833EDBEAC26E}" type="datetimeFigureOut">
              <a:rPr lang="en-US"/>
              <a:pPr>
                <a:defRPr/>
              </a:pPr>
              <a:t>5/2/2017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30D2C-C5FE-4A9C-A24A-0167BB42C15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866111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3C98D-58DC-44E2-A731-C144193080D4}" type="datetimeFigureOut">
              <a:rPr lang="en-US"/>
              <a:pPr>
                <a:defRPr/>
              </a:pPr>
              <a:t>5/2/2017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6FD72-ACE5-4427-8172-5FC4AB89139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730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2" y="273050"/>
            <a:ext cx="338435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931" y="273052"/>
            <a:ext cx="575071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2" y="1435102"/>
            <a:ext cx="338435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FD5FDA-7255-4395-BDB8-FC2B0B69B1DB}" type="datetimeFigureOut">
              <a:rPr lang="en-US"/>
              <a:pPr>
                <a:defRPr/>
              </a:pPr>
              <a:t>5/2/2017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32BBA2-3BE4-4206-8ACE-63679E39BAA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36883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6324" y="4800600"/>
            <a:ext cx="6172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16324" y="612775"/>
            <a:ext cx="6172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16324" y="5367338"/>
            <a:ext cx="6172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DCF9FF-7489-4DA9-AF57-DD015E836419}" type="datetimeFigureOut">
              <a:rPr lang="en-US"/>
              <a:pPr>
                <a:defRPr/>
              </a:pPr>
              <a:t>5/2/2017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9DFBDC-9F06-45DC-B491-CCD53B659E7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0613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514350" y="274638"/>
            <a:ext cx="92583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14350" y="1600200"/>
            <a:ext cx="92583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4350" y="6356350"/>
            <a:ext cx="2400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4DA0177-EF22-43AC-8F94-1E0B44785034}" type="datetimeFigureOut">
              <a:rPr lang="en-US"/>
              <a:pPr>
                <a:defRPr/>
              </a:pPr>
              <a:t>5/2/2017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4725" y="6356350"/>
            <a:ext cx="32575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2350" y="6356350"/>
            <a:ext cx="24003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47F386DC-029B-48BC-B67C-D7EB69FCB06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  <p:sldLayoutId id="214748379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514350" y="274638"/>
            <a:ext cx="92583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14350" y="1600200"/>
            <a:ext cx="92583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4350" y="6356350"/>
            <a:ext cx="2400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AB8EC9D2-FA3A-48AB-8352-5FAB38A50765}" type="datetimeFigureOut">
              <a:rPr lang="en-US"/>
              <a:pPr>
                <a:defRPr/>
              </a:pPr>
              <a:t>5/2/2017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4725" y="6356350"/>
            <a:ext cx="32575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72350" y="6356350"/>
            <a:ext cx="2400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prstClr val="black">
                    <a:tint val="75000"/>
                  </a:prstClr>
                </a:solidFill>
              </a:defRPr>
            </a:lvl1pPr>
          </a:lstStyle>
          <a:p>
            <a:pPr>
              <a:defRPr/>
            </a:pPr>
            <a:fld id="{0A6B3172-0080-472C-B3DB-8C892216035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  <p:sldLayoutId id="214748379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0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sahq.org/publicationsAndServices/practiceparam.htm#blood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9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3.jpeg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09600"/>
            <a:ext cx="8743950" cy="2286000"/>
          </a:xfrm>
          <a:noFill/>
        </p:spPr>
        <p:txBody>
          <a:bodyPr/>
          <a:lstStyle/>
          <a:p>
            <a:pPr eaLnBrk="1" hangingPunct="1"/>
            <a:r>
              <a:rPr lang="en-US" altLang="en-US" dirty="0" smtClean="0"/>
              <a:t> </a:t>
            </a:r>
            <a:endParaRPr lang="en-US" altLang="en-US" dirty="0" smtClean="0">
              <a:solidFill>
                <a:schemeClr val="bg1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19088" y="549275"/>
            <a:ext cx="9967912" cy="3095625"/>
          </a:xfrm>
        </p:spPr>
        <p:txBody>
          <a:bodyPr rtlCol="0">
            <a:normAutofit/>
          </a:bodyPr>
          <a:lstStyle/>
          <a:p>
            <a:pPr marL="342900" indent="-342900" algn="l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cs typeface="Century Gothic"/>
              </a:rPr>
              <a:t>Lecture Title: </a:t>
            </a:r>
            <a:r>
              <a:rPr lang="en-US" sz="5400" b="1" dirty="0" smtClean="0">
                <a:solidFill>
                  <a:srgbClr val="FF0000"/>
                </a:solidFill>
              </a:rPr>
              <a:t>PERIOPERATIVE FLUID THERAPY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19088" y="4365625"/>
            <a:ext cx="9720262" cy="1643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3600" b="1" dirty="0">
                <a:solidFill>
                  <a:srgbClr val="BFBFB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Lecturer name: </a:t>
            </a: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Dr. Mansoor Aqil</a:t>
            </a:r>
            <a:endParaRPr lang="en-US" sz="3600" dirty="0">
              <a:solidFill>
                <a:srgbClr val="FFFF00"/>
              </a:solidFill>
              <a:cs typeface="Arial" pitchFamily="34" charset="0"/>
            </a:endParaRPr>
          </a:p>
          <a:p>
            <a:pPr>
              <a:defRPr/>
            </a:pPr>
            <a:endParaRPr lang="en-US" sz="3600" b="1" dirty="0">
              <a:solidFill>
                <a:srgbClr val="BFBFB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n-US" sz="3600" b="1" dirty="0">
                <a:solidFill>
                  <a:srgbClr val="BFBFB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Lecture Date</a:t>
            </a:r>
            <a:r>
              <a:rPr lang="en-US" sz="3600" b="1">
                <a:solidFill>
                  <a:srgbClr val="BFBFB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en-US" sz="36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03</a:t>
            </a:r>
            <a:r>
              <a:rPr lang="en-US" sz="3600" b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.05.2017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0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9601200" cy="12192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FFFF00"/>
                </a:solidFill>
              </a:rPr>
              <a:t>Preoperative Evaluation</a:t>
            </a:r>
            <a:br>
              <a:rPr lang="en-US" b="1" dirty="0" smtClean="0">
                <a:solidFill>
                  <a:srgbClr val="FFFF00"/>
                </a:solidFill>
              </a:rPr>
            </a:br>
            <a:r>
              <a:rPr lang="en-US" b="1" dirty="0" smtClean="0">
                <a:solidFill>
                  <a:srgbClr val="FFFF00"/>
                </a:solidFill>
              </a:rPr>
              <a:t>of Fluid Status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809625" y="1447800"/>
            <a:ext cx="8743950" cy="37338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800" dirty="0" smtClean="0">
                <a:solidFill>
                  <a:srgbClr val="FF0000"/>
                </a:solidFill>
              </a:rPr>
              <a:t>Factors to Assess:</a:t>
            </a:r>
          </a:p>
          <a:p>
            <a:pPr lvl="1" eaLnBrk="1" hangingPunct="1">
              <a:lnSpc>
                <a:spcPct val="150000"/>
              </a:lnSpc>
              <a:buFontTx/>
              <a:buChar char="-"/>
            </a:pPr>
            <a:r>
              <a:rPr lang="en-US" altLang="en-US" sz="2000" dirty="0" smtClean="0">
                <a:solidFill>
                  <a:schemeClr val="bg1"/>
                </a:solidFill>
              </a:rPr>
              <a:t>H/o intake and output</a:t>
            </a:r>
          </a:p>
          <a:p>
            <a:pPr lvl="1" eaLnBrk="1" hangingPunct="1">
              <a:lnSpc>
                <a:spcPct val="150000"/>
              </a:lnSpc>
              <a:buFontTx/>
              <a:buChar char="-"/>
            </a:pPr>
            <a:r>
              <a:rPr lang="en-US" altLang="en-US" sz="2000" dirty="0" smtClean="0">
                <a:solidFill>
                  <a:schemeClr val="bg1"/>
                </a:solidFill>
              </a:rPr>
              <a:t>Blood pressure: supine </a:t>
            </a:r>
            <a:r>
              <a:rPr lang="en-US" altLang="en-US" sz="2000" i="1" dirty="0" smtClean="0">
                <a:solidFill>
                  <a:schemeClr val="bg1"/>
                </a:solidFill>
              </a:rPr>
              <a:t>and</a:t>
            </a:r>
            <a:r>
              <a:rPr lang="en-US" altLang="en-US" sz="2000" dirty="0" smtClean="0">
                <a:solidFill>
                  <a:schemeClr val="bg1"/>
                </a:solidFill>
              </a:rPr>
              <a:t> standing</a:t>
            </a:r>
          </a:p>
          <a:p>
            <a:pPr lvl="1" eaLnBrk="1" hangingPunct="1">
              <a:lnSpc>
                <a:spcPct val="150000"/>
              </a:lnSpc>
              <a:buFontTx/>
              <a:buChar char="-"/>
            </a:pPr>
            <a:r>
              <a:rPr lang="en-US" altLang="en-US" sz="2000" dirty="0" smtClean="0">
                <a:solidFill>
                  <a:schemeClr val="bg1"/>
                </a:solidFill>
              </a:rPr>
              <a:t>Heart rate</a:t>
            </a:r>
          </a:p>
          <a:p>
            <a:pPr lvl="1" eaLnBrk="1" hangingPunct="1">
              <a:lnSpc>
                <a:spcPct val="150000"/>
              </a:lnSpc>
              <a:buFontTx/>
              <a:buChar char="-"/>
            </a:pPr>
            <a:r>
              <a:rPr lang="en-US" altLang="en-US" sz="2000" dirty="0" smtClean="0">
                <a:solidFill>
                  <a:schemeClr val="bg1"/>
                </a:solidFill>
              </a:rPr>
              <a:t>Skin turgor</a:t>
            </a:r>
          </a:p>
          <a:p>
            <a:pPr lvl="1" eaLnBrk="1" hangingPunct="1">
              <a:lnSpc>
                <a:spcPct val="150000"/>
              </a:lnSpc>
              <a:buFontTx/>
              <a:buChar char="-"/>
            </a:pPr>
            <a:r>
              <a:rPr lang="en-US" altLang="en-US" sz="2000" dirty="0" smtClean="0">
                <a:solidFill>
                  <a:schemeClr val="bg1"/>
                </a:solidFill>
              </a:rPr>
              <a:t>Urinary output</a:t>
            </a:r>
          </a:p>
          <a:p>
            <a:pPr lvl="1" eaLnBrk="1" hangingPunct="1">
              <a:lnSpc>
                <a:spcPct val="150000"/>
              </a:lnSpc>
              <a:buFontTx/>
              <a:buChar char="-"/>
            </a:pPr>
            <a:r>
              <a:rPr lang="en-US" altLang="en-US" sz="2000" dirty="0" smtClean="0">
                <a:solidFill>
                  <a:schemeClr val="bg1"/>
                </a:solidFill>
              </a:rPr>
              <a:t>Serum electrolytes/</a:t>
            </a:r>
            <a:r>
              <a:rPr lang="en-US" altLang="en-US" sz="2000" dirty="0" err="1" smtClean="0">
                <a:solidFill>
                  <a:schemeClr val="bg1"/>
                </a:solidFill>
              </a:rPr>
              <a:t>osmolarity</a:t>
            </a:r>
            <a:endParaRPr lang="en-US" altLang="en-US" sz="2000" dirty="0" smtClean="0">
              <a:solidFill>
                <a:schemeClr val="bg1"/>
              </a:solidFill>
            </a:endParaRPr>
          </a:p>
          <a:p>
            <a:pPr lvl="1" eaLnBrk="1" hangingPunct="1">
              <a:lnSpc>
                <a:spcPct val="150000"/>
              </a:lnSpc>
              <a:buFontTx/>
              <a:buChar char="-"/>
            </a:pPr>
            <a:r>
              <a:rPr lang="en-US" altLang="en-US" sz="2000" dirty="0" smtClean="0">
                <a:solidFill>
                  <a:schemeClr val="bg1"/>
                </a:solidFill>
              </a:rPr>
              <a:t>Mental status</a:t>
            </a:r>
          </a:p>
          <a:p>
            <a:pPr lvl="1" eaLnBrk="1" hangingPunct="1">
              <a:buFontTx/>
              <a:buNone/>
            </a:pPr>
            <a:endParaRPr lang="en-US" altLang="en-US" sz="2400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4" descr="DSC0012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956" y="1680983"/>
            <a:ext cx="4605114" cy="3440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0659" name="Picture 4" descr="C:\Users\HP\Desktop\Picture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2050" y="1676400"/>
            <a:ext cx="5157788" cy="344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372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smtClean="0">
                <a:solidFill>
                  <a:srgbClr val="FF0000"/>
                </a:solidFill>
              </a:rPr>
              <a:t>Pre-donation or pre-deposit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771525" y="1417638"/>
            <a:ext cx="8743950" cy="41148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800" smtClean="0">
                <a:solidFill>
                  <a:srgbClr val="FFFF00"/>
                </a:solidFill>
              </a:rPr>
              <a:t>Pre-donation of patient’s own blood </a:t>
            </a:r>
            <a:r>
              <a:rPr lang="en-US" altLang="en-US" sz="2800" smtClean="0">
                <a:solidFill>
                  <a:schemeClr val="bg1"/>
                </a:solidFill>
              </a:rPr>
              <a:t>prior to elective surgery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800" smtClean="0">
                <a:solidFill>
                  <a:srgbClr val="FFFF00"/>
                </a:solidFill>
              </a:rPr>
              <a:t>1 unit donated every 4 days </a:t>
            </a:r>
            <a:r>
              <a:rPr lang="en-US" altLang="en-US" sz="2800" smtClean="0">
                <a:solidFill>
                  <a:schemeClr val="bg1"/>
                </a:solidFill>
              </a:rPr>
              <a:t>(up to 3 units)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800" smtClean="0">
                <a:solidFill>
                  <a:srgbClr val="FFFF00"/>
                </a:solidFill>
              </a:rPr>
              <a:t>Last unit donated at least 72 hrs </a:t>
            </a:r>
            <a:r>
              <a:rPr lang="en-US" altLang="en-US" sz="2800" smtClean="0">
                <a:solidFill>
                  <a:schemeClr val="bg1"/>
                </a:solidFill>
              </a:rPr>
              <a:t>prior to surgery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800" smtClean="0">
                <a:solidFill>
                  <a:srgbClr val="FFFF00"/>
                </a:solidFill>
              </a:rPr>
              <a:t>Reduces chance of hemolytic reactions </a:t>
            </a:r>
            <a:r>
              <a:rPr lang="en-US" altLang="en-US" sz="2800" smtClean="0">
                <a:solidFill>
                  <a:schemeClr val="bg1"/>
                </a:solidFill>
              </a:rPr>
              <a:t>and transmission of blood-bourne diseases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800" smtClean="0">
                <a:solidFill>
                  <a:schemeClr val="bg1"/>
                </a:solidFill>
              </a:rPr>
              <a:t>Not desirable for compromised patients</a:t>
            </a:r>
          </a:p>
        </p:txBody>
      </p:sp>
    </p:spTree>
    <p:extLst>
      <p:ext uri="{BB962C8B-B14F-4D97-AF65-F5344CB8AC3E}">
        <p14:creationId xmlns:p14="http://schemas.microsoft.com/office/powerpoint/2010/main" val="1024514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319088" y="274638"/>
            <a:ext cx="9453562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b="1" dirty="0" smtClean="0">
                <a:solidFill>
                  <a:srgbClr val="FF0000"/>
                </a:solidFill>
              </a:rPr>
              <a:t>Intra-operative acute </a:t>
            </a:r>
            <a:r>
              <a:rPr lang="en-US" sz="3600" b="1" dirty="0" err="1" smtClean="0">
                <a:solidFill>
                  <a:srgbClr val="FF0000"/>
                </a:solidFill>
              </a:rPr>
              <a:t>normovolemic</a:t>
            </a:r>
            <a:r>
              <a:rPr lang="en-US" sz="3600" b="1" dirty="0" smtClean="0">
                <a:solidFill>
                  <a:srgbClr val="FF0000"/>
                </a:solidFill>
              </a:rPr>
              <a:t> </a:t>
            </a:r>
            <a:r>
              <a:rPr lang="en-US" sz="3600" b="1" dirty="0" err="1" smtClean="0">
                <a:solidFill>
                  <a:srgbClr val="FF0000"/>
                </a:solidFill>
              </a:rPr>
              <a:t>hemodilution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sp>
        <p:nvSpPr>
          <p:cNvPr id="727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altLang="en-US" smtClean="0">
                <a:solidFill>
                  <a:srgbClr val="FFFF00"/>
                </a:solidFill>
                <a:cs typeface="Arial" charset="0"/>
              </a:rPr>
              <a:t>1-1.5L can be collected  with volume replacement </a:t>
            </a:r>
          </a:p>
          <a:p>
            <a:pPr>
              <a:lnSpc>
                <a:spcPct val="150000"/>
              </a:lnSpc>
            </a:pPr>
            <a:r>
              <a:rPr lang="en-US" altLang="en-US" smtClean="0">
                <a:solidFill>
                  <a:schemeClr val="bg1"/>
                </a:solidFill>
                <a:cs typeface="Arial" charset="0"/>
              </a:rPr>
              <a:t>-Blood stored in OR</a:t>
            </a:r>
          </a:p>
          <a:p>
            <a:pPr>
              <a:lnSpc>
                <a:spcPct val="150000"/>
              </a:lnSpc>
            </a:pPr>
            <a:r>
              <a:rPr lang="en-US" altLang="en-US" smtClean="0">
                <a:solidFill>
                  <a:schemeClr val="bg1"/>
                </a:solidFill>
                <a:cs typeface="Arial" charset="0"/>
              </a:rPr>
              <a:t>-Re-infused during or after surgery</a:t>
            </a:r>
          </a:p>
          <a:p>
            <a:pPr>
              <a:lnSpc>
                <a:spcPct val="150000"/>
              </a:lnSpc>
            </a:pPr>
            <a:r>
              <a:rPr lang="en-US" altLang="en-US" smtClean="0">
                <a:solidFill>
                  <a:schemeClr val="bg1"/>
                </a:solidFill>
                <a:cs typeface="Arial" charset="0"/>
              </a:rPr>
              <a:t>-Cheaper than pre-deposit</a:t>
            </a:r>
          </a:p>
          <a:p>
            <a:pPr>
              <a:lnSpc>
                <a:spcPct val="150000"/>
              </a:lnSpc>
            </a:pPr>
            <a:r>
              <a:rPr lang="en-US" altLang="en-US" smtClean="0">
                <a:solidFill>
                  <a:schemeClr val="bg1"/>
                </a:solidFill>
                <a:cs typeface="Arial" charset="0"/>
              </a:rPr>
              <a:t>-Little risk of clerical error</a:t>
            </a:r>
          </a:p>
          <a:p>
            <a:pPr>
              <a:lnSpc>
                <a:spcPct val="150000"/>
              </a:lnSpc>
            </a:pPr>
            <a:r>
              <a:rPr lang="en-US" altLang="en-US" smtClean="0">
                <a:solidFill>
                  <a:schemeClr val="bg1"/>
                </a:solidFill>
                <a:cs typeface="Arial" charset="0"/>
              </a:rPr>
              <a:t>-Suitable for elective surgery</a:t>
            </a:r>
          </a:p>
        </p:txBody>
      </p:sp>
    </p:spTree>
    <p:extLst>
      <p:ext uri="{BB962C8B-B14F-4D97-AF65-F5344CB8AC3E}">
        <p14:creationId xmlns:p14="http://schemas.microsoft.com/office/powerpoint/2010/main" val="107564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>
          <a:xfrm>
            <a:off x="30163" y="274638"/>
            <a:ext cx="9258300" cy="1143000"/>
          </a:xfrm>
        </p:spPr>
        <p:txBody>
          <a:bodyPr/>
          <a:lstStyle/>
          <a:p>
            <a:pPr eaLnBrk="1" hangingPunct="1"/>
            <a:r>
              <a:rPr lang="en-US" altLang="en-US" b="1" smtClean="0">
                <a:solidFill>
                  <a:srgbClr val="FF0000"/>
                </a:solidFill>
              </a:rPr>
              <a:t>Intra-operative cell salvage</a:t>
            </a:r>
            <a:r>
              <a:rPr lang="en-US" altLang="en-US" b="1" smtClean="0">
                <a:solidFill>
                  <a:srgbClr val="FFFF00"/>
                </a:solidFill>
              </a:rPr>
              <a:t/>
            </a:r>
            <a:br>
              <a:rPr lang="en-US" altLang="en-US" b="1" smtClean="0">
                <a:solidFill>
                  <a:srgbClr val="FFFF00"/>
                </a:solidFill>
              </a:rPr>
            </a:br>
            <a:endParaRPr lang="en-US" altLang="en-US" b="1" smtClean="0">
              <a:solidFill>
                <a:srgbClr val="FFFF00"/>
              </a:solidFill>
            </a:endParaRPr>
          </a:p>
        </p:txBody>
      </p:sp>
      <p:sp>
        <p:nvSpPr>
          <p:cNvPr id="56323" name="Rectangle 3"/>
          <p:cNvSpPr>
            <a:spLocks noGrp="1" noChangeArrowheads="1"/>
          </p:cNvSpPr>
          <p:nvPr>
            <p:ph idx="1"/>
          </p:nvPr>
        </p:nvSpPr>
        <p:spPr>
          <a:xfrm>
            <a:off x="771525" y="1557338"/>
            <a:ext cx="7467600" cy="467995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400" smtClean="0">
                <a:solidFill>
                  <a:schemeClr val="bg1"/>
                </a:solidFill>
              </a:rPr>
              <a:t>Commonly known </a:t>
            </a:r>
            <a:r>
              <a:rPr lang="en-US" altLang="en-US" sz="2400" smtClean="0">
                <a:solidFill>
                  <a:srgbClr val="FFFF00"/>
                </a:solidFill>
              </a:rPr>
              <a:t>as </a:t>
            </a:r>
            <a:r>
              <a:rPr lang="en-US" altLang="en-US" sz="2400" b="1" smtClean="0">
                <a:solidFill>
                  <a:srgbClr val="FFFF00"/>
                </a:solidFill>
              </a:rPr>
              <a:t>“Cell-saver”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400" smtClean="0">
                <a:solidFill>
                  <a:schemeClr val="bg1"/>
                </a:solidFill>
              </a:rPr>
              <a:t>Allows collection of blood during surgery for re-administration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400" smtClean="0">
                <a:solidFill>
                  <a:schemeClr val="bg1"/>
                </a:solidFill>
              </a:rPr>
              <a:t>Shed blood is collected from surgical field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400" smtClean="0">
                <a:solidFill>
                  <a:schemeClr val="bg1"/>
                </a:solidFill>
              </a:rPr>
              <a:t>-Heparin added</a:t>
            </a:r>
            <a:endParaRPr lang="en-US" altLang="en-US" sz="180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400" smtClean="0">
                <a:solidFill>
                  <a:schemeClr val="bg1"/>
                </a:solidFill>
              </a:rPr>
              <a:t>RBC’s  washed with saline and concentrated by centrifugation.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400" smtClean="0">
                <a:solidFill>
                  <a:schemeClr val="bg1"/>
                </a:solidFill>
              </a:rPr>
              <a:t>Effective </a:t>
            </a:r>
            <a:r>
              <a:rPr lang="en-US" altLang="en-US" sz="2400" smtClean="0">
                <a:solidFill>
                  <a:srgbClr val="FF0000"/>
                </a:solidFill>
              </a:rPr>
              <a:t>when &gt; 1000ml </a:t>
            </a:r>
            <a:r>
              <a:rPr lang="en-US" altLang="en-US" sz="2400" smtClean="0">
                <a:solidFill>
                  <a:schemeClr val="bg1"/>
                </a:solidFill>
              </a:rPr>
              <a:t>are collected </a:t>
            </a:r>
          </a:p>
        </p:txBody>
      </p:sp>
      <p:pic>
        <p:nvPicPr>
          <p:cNvPr id="73732" name="Picture 5" descr="http://www.medtronic.com/wcm/groups/mdtcom_sg/@mdt/@cardio/documents/images/auto-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50" y="274638"/>
            <a:ext cx="1892300" cy="4854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81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solidFill>
                  <a:srgbClr val="FF0000"/>
                </a:solidFill>
              </a:rPr>
              <a:t>Intra-operative cell salvage</a:t>
            </a:r>
          </a:p>
        </p:txBody>
      </p:sp>
      <p:sp>
        <p:nvSpPr>
          <p:cNvPr id="7475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altLang="en-US" smtClean="0">
                <a:solidFill>
                  <a:schemeClr val="bg1"/>
                </a:solidFill>
              </a:rPr>
              <a:t>Large volume could be used</a:t>
            </a:r>
          </a:p>
          <a:p>
            <a:pPr>
              <a:lnSpc>
                <a:spcPct val="150000"/>
              </a:lnSpc>
            </a:pPr>
            <a:r>
              <a:rPr lang="en-US" altLang="en-US" smtClean="0">
                <a:solidFill>
                  <a:schemeClr val="bg1"/>
                </a:solidFill>
              </a:rPr>
              <a:t>-</a:t>
            </a:r>
            <a:r>
              <a:rPr lang="en-US" altLang="en-US" smtClean="0">
                <a:solidFill>
                  <a:srgbClr val="FFFF00"/>
                </a:solidFill>
              </a:rPr>
              <a:t>Platelets and clotting factors are consumed</a:t>
            </a:r>
          </a:p>
          <a:p>
            <a:pPr>
              <a:lnSpc>
                <a:spcPct val="150000"/>
              </a:lnSpc>
            </a:pPr>
            <a:r>
              <a:rPr lang="en-US" altLang="en-US" smtClean="0">
                <a:solidFill>
                  <a:schemeClr val="bg1"/>
                </a:solidFill>
              </a:rPr>
              <a:t>-Suitable for cardiac surgery</a:t>
            </a:r>
          </a:p>
          <a:p>
            <a:pPr>
              <a:lnSpc>
                <a:spcPct val="150000"/>
              </a:lnSpc>
            </a:pPr>
            <a:r>
              <a:rPr lang="en-US" altLang="en-US" smtClean="0">
                <a:solidFill>
                  <a:schemeClr val="bg1"/>
                </a:solidFill>
              </a:rPr>
              <a:t>-Contraindicated in contaminated surgical field</a:t>
            </a:r>
          </a:p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847386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smtClean="0">
                <a:solidFill>
                  <a:srgbClr val="FF0000"/>
                </a:solidFill>
              </a:rPr>
              <a:t>Blood Substitutes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>
          <a:xfrm>
            <a:off x="771525" y="1268413"/>
            <a:ext cx="8743950" cy="3810000"/>
          </a:xfrm>
        </p:spPr>
        <p:txBody>
          <a:bodyPr/>
          <a:lstStyle/>
          <a:p>
            <a:pPr lvl="1" eaLnBrk="1" hangingPunct="1">
              <a:lnSpc>
                <a:spcPct val="150000"/>
              </a:lnSpc>
              <a:buFontTx/>
              <a:buChar char="•"/>
            </a:pPr>
            <a:r>
              <a:rPr lang="en-US" altLang="en-US" smtClean="0">
                <a:solidFill>
                  <a:srgbClr val="FF0000"/>
                </a:solidFill>
              </a:rPr>
              <a:t>Experimental oxygen-carrying solutions</a:t>
            </a:r>
            <a:r>
              <a:rPr lang="en-US" altLang="en-US" smtClean="0">
                <a:solidFill>
                  <a:schemeClr val="bg1"/>
                </a:solidFill>
              </a:rPr>
              <a:t>: developed to decrease dependence on human blood products</a:t>
            </a:r>
          </a:p>
          <a:p>
            <a:pPr lvl="1" eaLnBrk="1" hangingPunct="1">
              <a:lnSpc>
                <a:spcPct val="150000"/>
              </a:lnSpc>
              <a:buFontTx/>
              <a:buChar char="•"/>
            </a:pPr>
            <a:r>
              <a:rPr lang="en-US" altLang="en-US" smtClean="0">
                <a:solidFill>
                  <a:srgbClr val="FFFF00"/>
                </a:solidFill>
              </a:rPr>
              <a:t>Military battlefield usage initial goal</a:t>
            </a:r>
          </a:p>
          <a:p>
            <a:pPr lvl="1" eaLnBrk="1" hangingPunct="1">
              <a:lnSpc>
                <a:spcPct val="150000"/>
              </a:lnSpc>
              <a:buFontTx/>
              <a:buChar char="•"/>
            </a:pPr>
            <a:r>
              <a:rPr lang="en-US" altLang="en-US" b="1" smtClean="0">
                <a:solidFill>
                  <a:schemeClr val="bg1"/>
                </a:solidFill>
              </a:rPr>
              <a:t>Multiple approaches:</a:t>
            </a:r>
          </a:p>
          <a:p>
            <a:pPr lvl="2" eaLnBrk="1" hangingPunct="1">
              <a:lnSpc>
                <a:spcPct val="150000"/>
              </a:lnSpc>
              <a:buFontTx/>
              <a:buChar char="-"/>
            </a:pPr>
            <a:r>
              <a:rPr lang="en-US" altLang="en-US" smtClean="0">
                <a:solidFill>
                  <a:srgbClr val="FFFF00"/>
                </a:solidFill>
              </a:rPr>
              <a:t>Outdated human Hgb </a:t>
            </a:r>
            <a:r>
              <a:rPr lang="en-US" altLang="en-US" smtClean="0">
                <a:solidFill>
                  <a:schemeClr val="bg1"/>
                </a:solidFill>
              </a:rPr>
              <a:t>reconstituted in solution</a:t>
            </a:r>
          </a:p>
          <a:p>
            <a:pPr lvl="2" eaLnBrk="1" hangingPunct="1">
              <a:lnSpc>
                <a:spcPct val="150000"/>
              </a:lnSpc>
              <a:buFontTx/>
              <a:buChar char="-"/>
            </a:pPr>
            <a:r>
              <a:rPr lang="en-US" altLang="en-US" smtClean="0">
                <a:solidFill>
                  <a:schemeClr val="bg1"/>
                </a:solidFill>
              </a:rPr>
              <a:t>Genetically engineered/bovine Hgb in solution</a:t>
            </a:r>
          </a:p>
          <a:p>
            <a:pPr lvl="2" eaLnBrk="1" hangingPunct="1">
              <a:lnSpc>
                <a:spcPct val="150000"/>
              </a:lnSpc>
              <a:buFontTx/>
              <a:buChar char="-"/>
            </a:pPr>
            <a:r>
              <a:rPr lang="en-US" altLang="en-US" smtClean="0">
                <a:solidFill>
                  <a:schemeClr val="bg1"/>
                </a:solidFill>
              </a:rPr>
              <a:t>Liposome-encapsulated Hgb </a:t>
            </a:r>
          </a:p>
          <a:p>
            <a:pPr lvl="2" eaLnBrk="1" hangingPunct="1">
              <a:lnSpc>
                <a:spcPct val="150000"/>
              </a:lnSpc>
              <a:buFontTx/>
              <a:buChar char="-"/>
            </a:pPr>
            <a:r>
              <a:rPr lang="en-US" altLang="en-US" smtClean="0">
                <a:solidFill>
                  <a:schemeClr val="bg1"/>
                </a:solidFill>
              </a:rPr>
              <a:t>Perflurocarbons</a:t>
            </a:r>
          </a:p>
        </p:txBody>
      </p:sp>
    </p:spTree>
    <p:extLst>
      <p:ext uri="{BB962C8B-B14F-4D97-AF65-F5344CB8AC3E}">
        <p14:creationId xmlns:p14="http://schemas.microsoft.com/office/powerpoint/2010/main" val="1920310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>
          <a:xfrm>
            <a:off x="771525" y="228600"/>
            <a:ext cx="8743950" cy="838200"/>
          </a:xfrm>
        </p:spPr>
        <p:txBody>
          <a:bodyPr/>
          <a:lstStyle/>
          <a:p>
            <a:pPr eaLnBrk="1" hangingPunct="1"/>
            <a:r>
              <a:rPr lang="en-US" altLang="en-US" b="1" smtClean="0">
                <a:solidFill>
                  <a:srgbClr val="FF0000"/>
                </a:solidFill>
              </a:rPr>
              <a:t>Blood Substitutes</a:t>
            </a:r>
            <a:r>
              <a:rPr lang="en-US" altLang="en-US" smtClean="0">
                <a:solidFill>
                  <a:srgbClr val="FF0000"/>
                </a:solidFill>
              </a:rPr>
              <a:t> (cont.)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>
          <a:xfrm>
            <a:off x="771525" y="1196975"/>
            <a:ext cx="8743950" cy="4114800"/>
          </a:xfrm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en-US" altLang="en-US" smtClean="0">
                <a:solidFill>
                  <a:srgbClr val="FFFF00"/>
                </a:solidFill>
              </a:rPr>
              <a:t>Potential Advantages:</a:t>
            </a:r>
          </a:p>
          <a:p>
            <a:pPr lvl="1" eaLnBrk="1" hangingPunct="1">
              <a:lnSpc>
                <a:spcPct val="150000"/>
              </a:lnSpc>
              <a:buFontTx/>
              <a:buChar char="-"/>
            </a:pPr>
            <a:r>
              <a:rPr lang="en-US" altLang="en-US" smtClean="0">
                <a:solidFill>
                  <a:schemeClr val="bg1"/>
                </a:solidFill>
              </a:rPr>
              <a:t>No cross-match requirements</a:t>
            </a:r>
          </a:p>
          <a:p>
            <a:pPr lvl="1" eaLnBrk="1" hangingPunct="1">
              <a:lnSpc>
                <a:spcPct val="150000"/>
              </a:lnSpc>
              <a:buFontTx/>
              <a:buChar char="-"/>
            </a:pPr>
            <a:r>
              <a:rPr lang="en-US" altLang="en-US" smtClean="0">
                <a:solidFill>
                  <a:schemeClr val="bg1"/>
                </a:solidFill>
              </a:rPr>
              <a:t>Long-term shelf storage</a:t>
            </a:r>
          </a:p>
          <a:p>
            <a:pPr lvl="1" eaLnBrk="1" hangingPunct="1">
              <a:lnSpc>
                <a:spcPct val="150000"/>
              </a:lnSpc>
              <a:buFontTx/>
              <a:buChar char="-"/>
            </a:pPr>
            <a:r>
              <a:rPr lang="en-US" altLang="en-US" smtClean="0">
                <a:solidFill>
                  <a:schemeClr val="bg1"/>
                </a:solidFill>
              </a:rPr>
              <a:t>No blood-bourne transmission</a:t>
            </a:r>
          </a:p>
          <a:p>
            <a:pPr lvl="1" eaLnBrk="1" hangingPunct="1">
              <a:lnSpc>
                <a:spcPct val="150000"/>
              </a:lnSpc>
              <a:buFontTx/>
              <a:buChar char="-"/>
            </a:pPr>
            <a:r>
              <a:rPr lang="en-US" altLang="en-US" smtClean="0">
                <a:solidFill>
                  <a:schemeClr val="bg1"/>
                </a:solidFill>
              </a:rPr>
              <a:t>Rapid restoration of oxygen delivery in traumatized patients</a:t>
            </a:r>
          </a:p>
          <a:p>
            <a:pPr lvl="1" eaLnBrk="1" hangingPunct="1">
              <a:lnSpc>
                <a:spcPct val="150000"/>
              </a:lnSpc>
              <a:buFontTx/>
              <a:buChar char="-"/>
            </a:pPr>
            <a:r>
              <a:rPr lang="en-US" altLang="en-US" smtClean="0">
                <a:solidFill>
                  <a:schemeClr val="bg1"/>
                </a:solidFill>
              </a:rPr>
              <a:t>Easy access to product (available on ambulances, field hospitals, hospital ships)</a:t>
            </a:r>
          </a:p>
        </p:txBody>
      </p:sp>
    </p:spTree>
    <p:extLst>
      <p:ext uri="{BB962C8B-B14F-4D97-AF65-F5344CB8AC3E}">
        <p14:creationId xmlns:p14="http://schemas.microsoft.com/office/powerpoint/2010/main" val="3979621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smtClean="0">
                <a:solidFill>
                  <a:schemeClr val="bg1"/>
                </a:solidFill>
              </a:rPr>
              <a:t>Blood Substitutes</a:t>
            </a:r>
            <a:r>
              <a:rPr lang="en-US" altLang="en-US" smtClean="0">
                <a:solidFill>
                  <a:schemeClr val="bg1"/>
                </a:solidFill>
              </a:rPr>
              <a:t> (cont.)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idx="1"/>
          </p:nvPr>
        </p:nvSpPr>
        <p:spPr>
          <a:xfrm>
            <a:off x="771525" y="1557338"/>
            <a:ext cx="8743950" cy="34290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mtClean="0">
                <a:solidFill>
                  <a:srgbClr val="FF0000"/>
                </a:solidFill>
              </a:rPr>
              <a:t>Potential Disadvantages</a:t>
            </a:r>
            <a:r>
              <a:rPr lang="en-US" altLang="en-US" smtClean="0">
                <a:solidFill>
                  <a:schemeClr val="bg1"/>
                </a:solidFill>
              </a:rPr>
              <a:t>:</a:t>
            </a:r>
          </a:p>
          <a:p>
            <a:pPr lvl="1" eaLnBrk="1" hangingPunct="1">
              <a:lnSpc>
                <a:spcPct val="150000"/>
              </a:lnSpc>
              <a:buFont typeface="Monotype Sorts" pitchFamily="2" charset="2"/>
              <a:buNone/>
            </a:pPr>
            <a:r>
              <a:rPr lang="en-US" altLang="en-US" smtClean="0">
                <a:solidFill>
                  <a:schemeClr val="bg1"/>
                </a:solidFill>
              </a:rPr>
              <a:t>-  </a:t>
            </a:r>
            <a:r>
              <a:rPr lang="en-US" altLang="en-US" smtClean="0">
                <a:solidFill>
                  <a:srgbClr val="FFFF00"/>
                </a:solidFill>
              </a:rPr>
              <a:t>Undesirable </a:t>
            </a:r>
            <a:r>
              <a:rPr lang="en-US" altLang="en-US" u="sng" smtClean="0">
                <a:solidFill>
                  <a:srgbClr val="FFFF00"/>
                </a:solidFill>
              </a:rPr>
              <a:t>hemodynamic effects</a:t>
            </a:r>
            <a:r>
              <a:rPr lang="en-US" altLang="en-US" u="sng" smtClean="0">
                <a:solidFill>
                  <a:schemeClr val="bg1"/>
                </a:solidFill>
              </a:rPr>
              <a:t>:</a:t>
            </a:r>
          </a:p>
          <a:p>
            <a:pPr lvl="2" eaLnBrk="1" hangingPunct="1">
              <a:lnSpc>
                <a:spcPct val="150000"/>
              </a:lnSpc>
              <a:buFontTx/>
              <a:buChar char="•"/>
            </a:pPr>
            <a:r>
              <a:rPr lang="en-US" altLang="en-US" smtClean="0">
                <a:solidFill>
                  <a:schemeClr val="bg1"/>
                </a:solidFill>
              </a:rPr>
              <a:t>Mean arterial pressure and pulmonary artery pressure increases</a:t>
            </a:r>
          </a:p>
          <a:p>
            <a:pPr lvl="1" eaLnBrk="1" hangingPunct="1">
              <a:lnSpc>
                <a:spcPct val="150000"/>
              </a:lnSpc>
              <a:buFontTx/>
              <a:buChar char="-"/>
            </a:pPr>
            <a:r>
              <a:rPr lang="en-US" altLang="en-US" smtClean="0">
                <a:solidFill>
                  <a:srgbClr val="FFFF00"/>
                </a:solidFill>
              </a:rPr>
              <a:t>Short half-life in bloodstream (24 hrs)</a:t>
            </a:r>
          </a:p>
          <a:p>
            <a:pPr lvl="1" eaLnBrk="1" hangingPunct="1">
              <a:lnSpc>
                <a:spcPct val="150000"/>
              </a:lnSpc>
              <a:buFontTx/>
              <a:buChar char="-"/>
            </a:pPr>
            <a:r>
              <a:rPr lang="en-US" altLang="en-US" smtClean="0">
                <a:solidFill>
                  <a:srgbClr val="FFFF00"/>
                </a:solidFill>
              </a:rPr>
              <a:t>Still in clinical trials, unproven efficacy</a:t>
            </a:r>
          </a:p>
          <a:p>
            <a:pPr lvl="1" eaLnBrk="1" hangingPunct="1">
              <a:lnSpc>
                <a:spcPct val="150000"/>
              </a:lnSpc>
              <a:buFontTx/>
              <a:buChar char="-"/>
            </a:pPr>
            <a:r>
              <a:rPr lang="en-US" altLang="en-US" smtClean="0">
                <a:solidFill>
                  <a:srgbClr val="FFFF00"/>
                </a:solidFill>
              </a:rPr>
              <a:t>High cost</a:t>
            </a:r>
          </a:p>
        </p:txBody>
      </p:sp>
    </p:spTree>
    <p:extLst>
      <p:ext uri="{BB962C8B-B14F-4D97-AF65-F5344CB8AC3E}">
        <p14:creationId xmlns:p14="http://schemas.microsoft.com/office/powerpoint/2010/main" val="3998995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smtClean="0">
                <a:solidFill>
                  <a:srgbClr val="FF0000"/>
                </a:solidFill>
              </a:rPr>
              <a:t>Transfusion Therapy Summary</a:t>
            </a:r>
          </a:p>
        </p:txBody>
      </p:sp>
      <p:sp>
        <p:nvSpPr>
          <p:cNvPr id="60419" name="Rectangle 3"/>
          <p:cNvSpPr>
            <a:spLocks noGrp="1" noChangeArrowheads="1"/>
          </p:cNvSpPr>
          <p:nvPr>
            <p:ph idx="1"/>
          </p:nvPr>
        </p:nvSpPr>
        <p:spPr>
          <a:xfrm>
            <a:off x="771525" y="1268413"/>
            <a:ext cx="8743950" cy="38100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mtClean="0">
                <a:solidFill>
                  <a:schemeClr val="bg1"/>
                </a:solidFill>
              </a:rPr>
              <a:t>Decision to transfuse involves many factors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mtClean="0">
                <a:solidFill>
                  <a:schemeClr val="bg1"/>
                </a:solidFill>
              </a:rPr>
              <a:t>Availability of component factors allows treatment of specific deficiency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mtClean="0">
                <a:solidFill>
                  <a:schemeClr val="bg1"/>
                </a:solidFill>
              </a:rPr>
              <a:t>Risks of transfusion must be understood and explained to patients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mtClean="0">
                <a:solidFill>
                  <a:schemeClr val="bg1"/>
                </a:solidFill>
              </a:rPr>
              <a:t>Vigilance necessary when transfusing any blood product</a:t>
            </a:r>
          </a:p>
        </p:txBody>
      </p:sp>
    </p:spTree>
    <p:extLst>
      <p:ext uri="{BB962C8B-B14F-4D97-AF65-F5344CB8AC3E}">
        <p14:creationId xmlns:p14="http://schemas.microsoft.com/office/powerpoint/2010/main" val="1392607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cs typeface="Century Gothic"/>
              </a:rPr>
              <a:t>Reference book and Journal reference</a:t>
            </a:r>
            <a:endParaRPr lang="en-US" sz="2800" dirty="0"/>
          </a:p>
        </p:txBody>
      </p:sp>
      <p:sp>
        <p:nvSpPr>
          <p:cNvPr id="7987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mtClean="0">
                <a:solidFill>
                  <a:schemeClr val="bg1"/>
                </a:solidFill>
              </a:rPr>
              <a:t>American Society of Anesthesiologists Task Force on Perioperative Blood Transfusion and Adjuvant Therapies. Practice guidelines for perioperative blood transfusion and adjuvant therapies</a:t>
            </a:r>
            <a:r>
              <a:rPr lang="en-US" altLang="en-US" smtClean="0"/>
              <a:t>. </a:t>
            </a:r>
            <a:r>
              <a:rPr lang="en-US" altLang="en-US" u="sng" smtClean="0">
                <a:solidFill>
                  <a:srgbClr val="00B050"/>
                </a:solidFill>
                <a:hlinkClick r:id="rId2"/>
              </a:rPr>
              <a:t>http://www.asahq.org/publicationsAndServices/practiceparam.htm#blood</a:t>
            </a:r>
            <a:r>
              <a:rPr lang="en-US" altLang="en-US" smtClean="0">
                <a:solidFill>
                  <a:schemeClr val="bg1"/>
                </a:solidFill>
              </a:rPr>
              <a:t>.</a:t>
            </a: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807339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b="1" dirty="0" smtClean="0">
                <a:solidFill>
                  <a:srgbClr val="FF0000"/>
                </a:solidFill>
              </a:rPr>
              <a:t>Final Goals of Fluid resuscitation</a:t>
            </a: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13315" name="Content Placeholder 2"/>
          <p:cNvSpPr>
            <a:spLocks noGrp="1"/>
          </p:cNvSpPr>
          <p:nvPr>
            <p:ph idx="1"/>
          </p:nvPr>
        </p:nvSpPr>
        <p:spPr>
          <a:xfrm>
            <a:off x="514350" y="1600200"/>
            <a:ext cx="9258300" cy="4853136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en-US" dirty="0" smtClean="0"/>
              <a:t>- </a:t>
            </a:r>
            <a:r>
              <a:rPr lang="en-US" sz="2800" dirty="0" smtClean="0">
                <a:solidFill>
                  <a:schemeClr val="bg2"/>
                </a:solidFill>
              </a:rPr>
              <a:t>Achievement of </a:t>
            </a:r>
            <a:r>
              <a:rPr lang="en-US" sz="2800" dirty="0" err="1" smtClean="0">
                <a:solidFill>
                  <a:schemeClr val="bg2"/>
                </a:solidFill>
              </a:rPr>
              <a:t>normovolemia</a:t>
            </a:r>
            <a:r>
              <a:rPr lang="en-US" sz="2800" dirty="0" smtClean="0">
                <a:solidFill>
                  <a:schemeClr val="bg2"/>
                </a:solidFill>
              </a:rPr>
              <a:t> &amp; hemodynamic  stability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en-US" sz="2800" dirty="0" smtClean="0">
                <a:solidFill>
                  <a:schemeClr val="bg2"/>
                </a:solidFill>
              </a:rPr>
              <a:t>- Correction of </a:t>
            </a:r>
            <a:r>
              <a:rPr lang="en-US" sz="2800" dirty="0" smtClean="0">
                <a:solidFill>
                  <a:srgbClr val="FFFF00"/>
                </a:solidFill>
              </a:rPr>
              <a:t>major acid-base disturbances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en-US" sz="2800" dirty="0" smtClean="0">
                <a:solidFill>
                  <a:schemeClr val="bg2"/>
                </a:solidFill>
              </a:rPr>
              <a:t>- Compensation of </a:t>
            </a:r>
            <a:r>
              <a:rPr lang="en-US" sz="2800" dirty="0" smtClean="0">
                <a:solidFill>
                  <a:srgbClr val="FFFF00"/>
                </a:solidFill>
              </a:rPr>
              <a:t>internal fluid fluxes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en-US" sz="2800" dirty="0" smtClean="0">
                <a:solidFill>
                  <a:schemeClr val="bg2"/>
                </a:solidFill>
              </a:rPr>
              <a:t>- Maintain an adequate gradient between </a:t>
            </a:r>
            <a:r>
              <a:rPr lang="en-US" sz="2800" dirty="0" smtClean="0">
                <a:solidFill>
                  <a:srgbClr val="FFFF00"/>
                </a:solidFill>
              </a:rPr>
              <a:t>COP &amp; PCWP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en-US" sz="2800" dirty="0" smtClean="0">
                <a:solidFill>
                  <a:schemeClr val="bg2"/>
                </a:solidFill>
              </a:rPr>
              <a:t>- Improvement of </a:t>
            </a:r>
            <a:r>
              <a:rPr lang="en-US" sz="2800" dirty="0" smtClean="0">
                <a:solidFill>
                  <a:srgbClr val="FFFF00"/>
                </a:solidFill>
              </a:rPr>
              <a:t>microvascular blood flow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en-US" sz="2800" dirty="0" smtClean="0">
                <a:solidFill>
                  <a:schemeClr val="bg2"/>
                </a:solidFill>
              </a:rPr>
              <a:t>- Prevention of cascade system activation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en-US" sz="2800" dirty="0" smtClean="0">
                <a:solidFill>
                  <a:schemeClr val="bg2"/>
                </a:solidFill>
              </a:rPr>
              <a:t>- Normalization of </a:t>
            </a:r>
            <a:r>
              <a:rPr lang="en-US" sz="2800" dirty="0" smtClean="0">
                <a:solidFill>
                  <a:srgbClr val="FFFF00"/>
                </a:solidFill>
              </a:rPr>
              <a:t>O2 delivery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en-US" sz="2800" dirty="0" smtClean="0">
                <a:solidFill>
                  <a:schemeClr val="bg2"/>
                </a:solidFill>
              </a:rPr>
              <a:t>- Prevention of </a:t>
            </a:r>
            <a:r>
              <a:rPr lang="en-US" sz="2800" dirty="0" smtClean="0">
                <a:solidFill>
                  <a:srgbClr val="FFFF00"/>
                </a:solidFill>
              </a:rPr>
              <a:t>reperfusion cellular injury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  <a:defRPr/>
            </a:pPr>
            <a:r>
              <a:rPr lang="en-US" sz="2800" dirty="0" smtClean="0">
                <a:solidFill>
                  <a:schemeClr val="bg2"/>
                </a:solidFill>
              </a:rPr>
              <a:t>- Achievement of </a:t>
            </a:r>
            <a:r>
              <a:rPr lang="en-US" sz="2800" dirty="0" smtClean="0">
                <a:solidFill>
                  <a:srgbClr val="FFFF00"/>
                </a:solidFill>
              </a:rPr>
              <a:t>adequate urine output </a:t>
            </a:r>
          </a:p>
          <a:p>
            <a:pPr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8672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-1114425" y="762000"/>
            <a:ext cx="10458450" cy="1905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11500" b="1" u="sng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cs typeface="Century Gothic"/>
              </a:rPr>
              <a:t>T</a:t>
            </a:r>
            <a:r>
              <a:rPr lang="en-US" sz="66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cs typeface="Century Gothic"/>
              </a:rPr>
              <a:t>hank You </a:t>
            </a:r>
            <a:r>
              <a:rPr lang="en-US" sz="66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cs typeface="Century Gothic"/>
                <a:sym typeface="Wingdings"/>
              </a:rPr>
              <a:t></a:t>
            </a:r>
            <a:r>
              <a:rPr lang="en-US" sz="66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cs typeface="Century Gothic"/>
              </a:rPr>
              <a:t/>
            </a:r>
            <a:br>
              <a:rPr lang="en-US" sz="66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cs typeface="Century Gothic"/>
              </a:rPr>
            </a:br>
            <a:endParaRPr lang="en-US" sz="6600" b="1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/>
              <a:cs typeface="Century Gothic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3550" y="4005263"/>
            <a:ext cx="9575800" cy="175260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b="1" u="sng" dirty="0" smtClean="0">
                <a:solidFill>
                  <a:srgbClr val="BFBFB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</a:t>
            </a:r>
            <a:r>
              <a:rPr lang="en-US" b="1" dirty="0" smtClean="0">
                <a:solidFill>
                  <a:srgbClr val="BFBFB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l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b="1" dirty="0" smtClean="0">
              <a:solidFill>
                <a:srgbClr val="BFBFB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b="1" dirty="0" smtClean="0">
                <a:solidFill>
                  <a:srgbClr val="BFBFB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Date: </a:t>
            </a:r>
            <a:endParaRPr lang="en-US" dirty="0" smtClean="0">
              <a:solidFill>
                <a:srgbClr val="D9D9D9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 smtClean="0">
              <a:solidFill>
                <a:srgbClr val="D9D9D9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629150" y="2743200"/>
            <a:ext cx="462915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en-US" dirty="0">
              <a:solidFill>
                <a:srgbClr val="0D0D0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/>
              <a:cs typeface="Century Gothic"/>
            </a:endParaRPr>
          </a:p>
        </p:txBody>
      </p:sp>
    </p:spTree>
    <p:extLst>
      <p:ext uri="{BB962C8B-B14F-4D97-AF65-F5344CB8AC3E}">
        <p14:creationId xmlns:p14="http://schemas.microsoft.com/office/powerpoint/2010/main" val="65922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b="1" smtClean="0">
                <a:solidFill>
                  <a:schemeClr val="bg1"/>
                </a:solidFill>
              </a:rPr>
              <a:t>Orthostatic Hypotension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771525" y="1828800"/>
            <a:ext cx="8743950" cy="3200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US" altLang="en-US" sz="2800" smtClean="0">
                <a:solidFill>
                  <a:srgbClr val="FF0000"/>
                </a:solidFill>
              </a:rPr>
              <a:t>Systolic blood pressure </a:t>
            </a:r>
            <a:r>
              <a:rPr lang="en-US" altLang="en-US" sz="2800" i="1" smtClean="0">
                <a:solidFill>
                  <a:srgbClr val="FF0000"/>
                </a:solidFill>
              </a:rPr>
              <a:t>decrease</a:t>
            </a:r>
            <a:r>
              <a:rPr lang="en-US" altLang="en-US" sz="2800" smtClean="0">
                <a:solidFill>
                  <a:srgbClr val="FF0000"/>
                </a:solidFill>
              </a:rPr>
              <a:t> of greater than </a:t>
            </a:r>
            <a:r>
              <a:rPr lang="en-US" altLang="en-US" sz="2800" b="1" u="sng" smtClean="0">
                <a:solidFill>
                  <a:srgbClr val="FF0000"/>
                </a:solidFill>
              </a:rPr>
              <a:t>20mmHg</a:t>
            </a:r>
            <a:r>
              <a:rPr lang="en-US" altLang="en-US" sz="2800" smtClean="0">
                <a:solidFill>
                  <a:srgbClr val="FF0000"/>
                </a:solidFill>
              </a:rPr>
              <a:t> from supine to standing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altLang="en-US" sz="280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800" smtClean="0">
                <a:solidFill>
                  <a:schemeClr val="bg1"/>
                </a:solidFill>
              </a:rPr>
              <a:t>Indicates fluid </a:t>
            </a:r>
            <a:r>
              <a:rPr lang="en-US" altLang="en-US" sz="2800" i="1" smtClean="0">
                <a:solidFill>
                  <a:schemeClr val="bg1"/>
                </a:solidFill>
              </a:rPr>
              <a:t>deficit</a:t>
            </a:r>
            <a:r>
              <a:rPr lang="en-US" altLang="en-US" sz="2800" smtClean="0">
                <a:solidFill>
                  <a:schemeClr val="bg1"/>
                </a:solidFill>
              </a:rPr>
              <a:t> of </a:t>
            </a:r>
            <a:r>
              <a:rPr lang="en-US" altLang="en-US" sz="2800" b="1" u="sng" smtClean="0">
                <a:solidFill>
                  <a:srgbClr val="FFFF00"/>
                </a:solidFill>
              </a:rPr>
              <a:t>6-8%</a:t>
            </a:r>
            <a:r>
              <a:rPr lang="en-US" altLang="en-US" sz="2800" smtClean="0">
                <a:solidFill>
                  <a:schemeClr val="bg1"/>
                </a:solidFill>
              </a:rPr>
              <a:t> body weight</a:t>
            </a:r>
          </a:p>
          <a:p>
            <a:pPr lvl="1" eaLnBrk="1" hangingPunct="1">
              <a:lnSpc>
                <a:spcPct val="150000"/>
              </a:lnSpc>
              <a:buFont typeface="Monotype Sorts" pitchFamily="2" charset="2"/>
              <a:buNone/>
            </a:pPr>
            <a:r>
              <a:rPr lang="en-US" altLang="en-US" sz="2400" smtClean="0">
                <a:solidFill>
                  <a:schemeClr val="bg1"/>
                </a:solidFill>
              </a:rPr>
              <a:t>-  </a:t>
            </a:r>
            <a:r>
              <a:rPr lang="en-US" altLang="en-US" sz="2400" smtClean="0">
                <a:solidFill>
                  <a:srgbClr val="FFC000"/>
                </a:solidFill>
              </a:rPr>
              <a:t>Heart rate should increase </a:t>
            </a:r>
            <a:r>
              <a:rPr lang="en-US" altLang="en-US" sz="2400" smtClean="0">
                <a:solidFill>
                  <a:schemeClr val="bg1"/>
                </a:solidFill>
              </a:rPr>
              <a:t>as a compensatory measure</a:t>
            </a:r>
          </a:p>
          <a:p>
            <a:pPr lvl="1" eaLnBrk="1" hangingPunct="1">
              <a:lnSpc>
                <a:spcPct val="150000"/>
              </a:lnSpc>
              <a:buFont typeface="Monotype Sorts" pitchFamily="2" charset="2"/>
              <a:buNone/>
            </a:pPr>
            <a:r>
              <a:rPr lang="en-US" altLang="en-US" sz="2400" i="1" u="sng" smtClean="0">
                <a:solidFill>
                  <a:schemeClr val="bg1"/>
                </a:solidFill>
              </a:rPr>
              <a:t>-  </a:t>
            </a:r>
            <a:r>
              <a:rPr lang="en-US" altLang="en-US" sz="2400" i="1" u="sng" smtClean="0">
                <a:solidFill>
                  <a:srgbClr val="FFFF00"/>
                </a:solidFill>
              </a:rPr>
              <a:t>If no increase in heart rate</a:t>
            </a:r>
            <a:r>
              <a:rPr lang="en-US" altLang="en-US" sz="2400" i="1" u="sng" smtClean="0">
                <a:solidFill>
                  <a:schemeClr val="bg1"/>
                </a:solidFill>
              </a:rPr>
              <a:t>, may indicate autonomic dysfunction or antihypertensive drug therapy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b="1" smtClean="0">
                <a:solidFill>
                  <a:schemeClr val="bg1"/>
                </a:solidFill>
              </a:rPr>
              <a:t>Perioperative Fluid Requirements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1023938" y="1417638"/>
            <a:ext cx="8743950" cy="39592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altLang="en-US" b="1" i="1" u="sng" smtClean="0">
                <a:solidFill>
                  <a:srgbClr val="FF0000"/>
                </a:solidFill>
              </a:rPr>
              <a:t>The following factors must be taken into account:</a:t>
            </a:r>
            <a:endParaRPr lang="en-US" altLang="en-US" b="1" u="sng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n-US" altLang="en-US" smtClean="0">
                <a:solidFill>
                  <a:schemeClr val="bg1"/>
                </a:solidFill>
              </a:rPr>
              <a:t>1- </a:t>
            </a:r>
            <a:r>
              <a:rPr lang="en-US" altLang="en-US" b="1" smtClean="0">
                <a:solidFill>
                  <a:srgbClr val="FFFF00"/>
                </a:solidFill>
              </a:rPr>
              <a:t>M</a:t>
            </a:r>
            <a:r>
              <a:rPr lang="en-US" altLang="en-US" smtClean="0">
                <a:solidFill>
                  <a:srgbClr val="FFFF00"/>
                </a:solidFill>
              </a:rPr>
              <a:t>aintenance</a:t>
            </a:r>
            <a:r>
              <a:rPr lang="en-US" altLang="en-US" smtClean="0">
                <a:solidFill>
                  <a:schemeClr val="bg1"/>
                </a:solidFill>
              </a:rPr>
              <a:t> fluid requirements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n-US" altLang="en-US" smtClean="0">
                <a:solidFill>
                  <a:schemeClr val="bg1"/>
                </a:solidFill>
              </a:rPr>
              <a:t>2- </a:t>
            </a:r>
            <a:r>
              <a:rPr lang="en-US" altLang="en-US" b="1" smtClean="0">
                <a:solidFill>
                  <a:srgbClr val="FFFF00"/>
                </a:solidFill>
              </a:rPr>
              <a:t>NPO</a:t>
            </a:r>
            <a:r>
              <a:rPr lang="en-US" altLang="en-US" smtClean="0">
                <a:solidFill>
                  <a:schemeClr val="bg1"/>
                </a:solidFill>
              </a:rPr>
              <a:t> and other deficits: NG suction, bowel prep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n-US" altLang="en-US" smtClean="0">
                <a:solidFill>
                  <a:schemeClr val="bg1"/>
                </a:solidFill>
              </a:rPr>
              <a:t>3- </a:t>
            </a:r>
            <a:r>
              <a:rPr lang="en-US" altLang="en-US" b="1" smtClean="0">
                <a:solidFill>
                  <a:srgbClr val="FFFF00"/>
                </a:solidFill>
              </a:rPr>
              <a:t>T</a:t>
            </a:r>
            <a:r>
              <a:rPr lang="en-US" altLang="en-US" smtClean="0">
                <a:solidFill>
                  <a:srgbClr val="FFFF00"/>
                </a:solidFill>
              </a:rPr>
              <a:t>hird space losses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n-US" altLang="en-US" smtClean="0">
                <a:solidFill>
                  <a:schemeClr val="bg1"/>
                </a:solidFill>
              </a:rPr>
              <a:t>4- </a:t>
            </a:r>
            <a:r>
              <a:rPr lang="en-US" altLang="en-US" b="1" smtClean="0">
                <a:solidFill>
                  <a:srgbClr val="FFFF00"/>
                </a:solidFill>
              </a:rPr>
              <a:t>R</a:t>
            </a:r>
            <a:r>
              <a:rPr lang="en-US" altLang="en-US" smtClean="0">
                <a:solidFill>
                  <a:srgbClr val="FFFF00"/>
                </a:solidFill>
              </a:rPr>
              <a:t>eplacement of blood loss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n-US" altLang="en-US" smtClean="0">
                <a:solidFill>
                  <a:schemeClr val="bg1"/>
                </a:solidFill>
              </a:rPr>
              <a:t>5- </a:t>
            </a:r>
            <a:r>
              <a:rPr lang="en-US" altLang="en-US" smtClean="0">
                <a:solidFill>
                  <a:srgbClr val="FFFF00"/>
                </a:solidFill>
              </a:rPr>
              <a:t>Special additional losses</a:t>
            </a:r>
            <a:r>
              <a:rPr lang="en-US" altLang="en-US" smtClean="0">
                <a:solidFill>
                  <a:schemeClr val="bg1"/>
                </a:solidFill>
              </a:rPr>
              <a:t>: diarrhea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771525" y="228600"/>
            <a:ext cx="8743950" cy="1066800"/>
          </a:xfrm>
          <a:noFill/>
        </p:spPr>
        <p:txBody>
          <a:bodyPr/>
          <a:lstStyle/>
          <a:p>
            <a:pPr eaLnBrk="1" hangingPunct="1"/>
            <a:r>
              <a:rPr lang="en-US" altLang="en-US" sz="4000" b="1" dirty="0" smtClean="0">
                <a:solidFill>
                  <a:schemeClr val="bg1"/>
                </a:solidFill>
              </a:rPr>
              <a:t>1- Maintenance Fluid Requirements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785813" y="1295400"/>
            <a:ext cx="8743950" cy="4784725"/>
          </a:xfrm>
        </p:spPr>
        <p:txBody>
          <a:bodyPr/>
          <a:lstStyle/>
          <a:p>
            <a:pPr lvl="1"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400" b="1" dirty="0" smtClean="0">
                <a:solidFill>
                  <a:srgbClr val="FF0000"/>
                </a:solidFill>
              </a:rPr>
              <a:t>Insensible losses </a:t>
            </a:r>
            <a:r>
              <a:rPr lang="en-US" altLang="en-US" sz="2400" dirty="0" smtClean="0">
                <a:solidFill>
                  <a:schemeClr val="bg1"/>
                </a:solidFill>
              </a:rPr>
              <a:t>such as evaporation of water from respiratory tract, sweat, feces, urinary excretion.</a:t>
            </a:r>
            <a:r>
              <a:rPr lang="en-US" altLang="en-US" sz="2400" i="1" dirty="0" smtClean="0">
                <a:solidFill>
                  <a:schemeClr val="bg1"/>
                </a:solidFill>
              </a:rPr>
              <a:t>  Occurs continually</a:t>
            </a:r>
            <a:r>
              <a:rPr lang="en-US" altLang="en-US" sz="2400" dirty="0" smtClean="0">
                <a:solidFill>
                  <a:schemeClr val="bg1"/>
                </a:solidFill>
              </a:rPr>
              <a:t>.</a:t>
            </a:r>
          </a:p>
          <a:p>
            <a:pPr lvl="1"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400" b="1" dirty="0" smtClean="0">
                <a:solidFill>
                  <a:srgbClr val="FFFF00"/>
                </a:solidFill>
              </a:rPr>
              <a:t>“4-2-1 Rule”</a:t>
            </a:r>
          </a:p>
          <a:p>
            <a:pPr lvl="2" eaLnBrk="1" hangingPunct="1">
              <a:lnSpc>
                <a:spcPct val="150000"/>
              </a:lnSpc>
              <a:buFontTx/>
              <a:buNone/>
            </a:pPr>
            <a:r>
              <a:rPr lang="en-US" altLang="en-US" dirty="0" smtClean="0">
                <a:solidFill>
                  <a:schemeClr val="bg1"/>
                </a:solidFill>
              </a:rPr>
              <a:t>-  </a:t>
            </a:r>
            <a:r>
              <a:rPr lang="en-US" altLang="en-US" dirty="0" smtClean="0">
                <a:solidFill>
                  <a:srgbClr val="FFFF00"/>
                </a:solidFill>
              </a:rPr>
              <a:t>4 ml/kg/</a:t>
            </a:r>
            <a:r>
              <a:rPr lang="en-US" altLang="en-US" dirty="0" err="1" smtClean="0">
                <a:solidFill>
                  <a:srgbClr val="FFFF00"/>
                </a:solidFill>
              </a:rPr>
              <a:t>hr</a:t>
            </a:r>
            <a:r>
              <a:rPr lang="en-US" altLang="en-US" dirty="0" smtClean="0">
                <a:solidFill>
                  <a:srgbClr val="FFFF00"/>
                </a:solidFill>
              </a:rPr>
              <a:t> for the first 10 kg </a:t>
            </a:r>
            <a:r>
              <a:rPr lang="en-US" altLang="en-US" dirty="0" smtClean="0">
                <a:solidFill>
                  <a:schemeClr val="bg1"/>
                </a:solidFill>
              </a:rPr>
              <a:t>of body weight</a:t>
            </a:r>
          </a:p>
          <a:p>
            <a:pPr lvl="2" eaLnBrk="1" hangingPunct="1">
              <a:lnSpc>
                <a:spcPct val="150000"/>
              </a:lnSpc>
              <a:buFontTx/>
              <a:buNone/>
            </a:pPr>
            <a:r>
              <a:rPr lang="en-US" altLang="en-US" dirty="0" smtClean="0">
                <a:solidFill>
                  <a:schemeClr val="bg1"/>
                </a:solidFill>
              </a:rPr>
              <a:t>-  </a:t>
            </a:r>
            <a:r>
              <a:rPr lang="en-US" altLang="en-US" dirty="0" smtClean="0">
                <a:solidFill>
                  <a:srgbClr val="FFFF00"/>
                </a:solidFill>
              </a:rPr>
              <a:t>2 ml/kg/</a:t>
            </a:r>
            <a:r>
              <a:rPr lang="en-US" altLang="en-US" dirty="0" err="1" smtClean="0">
                <a:solidFill>
                  <a:srgbClr val="FFFF00"/>
                </a:solidFill>
              </a:rPr>
              <a:t>hr</a:t>
            </a:r>
            <a:r>
              <a:rPr lang="en-US" altLang="en-US" dirty="0" smtClean="0">
                <a:solidFill>
                  <a:srgbClr val="FFFF00"/>
                </a:solidFill>
              </a:rPr>
              <a:t> for the second 10 kg </a:t>
            </a:r>
            <a:r>
              <a:rPr lang="en-US" altLang="en-US" dirty="0" smtClean="0">
                <a:solidFill>
                  <a:schemeClr val="bg1"/>
                </a:solidFill>
              </a:rPr>
              <a:t>body weight</a:t>
            </a:r>
          </a:p>
          <a:p>
            <a:pPr lvl="2" eaLnBrk="1" hangingPunct="1">
              <a:lnSpc>
                <a:spcPct val="150000"/>
              </a:lnSpc>
              <a:buFontTx/>
              <a:buNone/>
            </a:pPr>
            <a:r>
              <a:rPr lang="en-US" altLang="en-US" dirty="0" smtClean="0">
                <a:solidFill>
                  <a:schemeClr val="bg1"/>
                </a:solidFill>
              </a:rPr>
              <a:t>-  </a:t>
            </a:r>
            <a:r>
              <a:rPr lang="en-US" altLang="en-US" dirty="0" smtClean="0">
                <a:solidFill>
                  <a:srgbClr val="FFFF00"/>
                </a:solidFill>
              </a:rPr>
              <a:t>1 ml/kg/</a:t>
            </a:r>
            <a:r>
              <a:rPr lang="en-US" altLang="en-US" dirty="0" err="1" smtClean="0">
                <a:solidFill>
                  <a:srgbClr val="FFFF00"/>
                </a:solidFill>
              </a:rPr>
              <a:t>hr</a:t>
            </a:r>
            <a:r>
              <a:rPr lang="en-US" altLang="en-US" dirty="0" smtClean="0">
                <a:solidFill>
                  <a:srgbClr val="FFFF00"/>
                </a:solidFill>
              </a:rPr>
              <a:t> subsequent kg </a:t>
            </a:r>
            <a:r>
              <a:rPr lang="en-US" altLang="en-US" dirty="0" smtClean="0">
                <a:solidFill>
                  <a:schemeClr val="bg1"/>
                </a:solidFill>
              </a:rPr>
              <a:t>body weight</a:t>
            </a:r>
          </a:p>
          <a:p>
            <a:pPr lvl="2" eaLnBrk="1" hangingPunct="1">
              <a:lnSpc>
                <a:spcPct val="150000"/>
              </a:lnSpc>
              <a:buFontTx/>
              <a:buNone/>
            </a:pPr>
            <a:r>
              <a:rPr lang="en-US" altLang="en-US" dirty="0" smtClean="0">
                <a:solidFill>
                  <a:schemeClr val="bg1"/>
                </a:solidFill>
              </a:rPr>
              <a:t>-  Extra fluid for fever, tracheotomy, denuded surfaces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b="1" smtClean="0">
                <a:solidFill>
                  <a:schemeClr val="bg1"/>
                </a:solidFill>
              </a:rPr>
              <a:t>2- NPO and other deficits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idx="1"/>
          </p:nvPr>
        </p:nvSpPr>
        <p:spPr>
          <a:xfrm>
            <a:off x="771525" y="1828800"/>
            <a:ext cx="8743950" cy="28956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dirty="0" smtClean="0">
                <a:solidFill>
                  <a:srgbClr val="FF0000"/>
                </a:solidFill>
              </a:rPr>
              <a:t>NPO deficit = number of hours NPO x maintenance fluid requirement.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dirty="0" smtClean="0">
                <a:solidFill>
                  <a:srgbClr val="FFFF00"/>
                </a:solidFill>
              </a:rPr>
              <a:t>Bowel prep may result in up to 1 L fluid loss</a:t>
            </a:r>
            <a:r>
              <a:rPr lang="en-US" altLang="en-US" dirty="0" smtClean="0">
                <a:solidFill>
                  <a:schemeClr val="bg1"/>
                </a:solidFill>
              </a:rPr>
              <a:t>.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dirty="0" smtClean="0">
                <a:solidFill>
                  <a:schemeClr val="bg1"/>
                </a:solidFill>
              </a:rPr>
              <a:t>Measurable fluid losses, e.g. </a:t>
            </a:r>
            <a:r>
              <a:rPr lang="en-US" altLang="en-US" dirty="0" smtClean="0">
                <a:solidFill>
                  <a:srgbClr val="FFFF00"/>
                </a:solidFill>
              </a:rPr>
              <a:t>NG suctioning, vomiting, ostomy output, biliary fistula and tube</a:t>
            </a:r>
            <a:r>
              <a:rPr lang="en-US" altLang="en-US" dirty="0" smtClean="0">
                <a:solidFill>
                  <a:schemeClr val="bg1"/>
                </a:solidFill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b="1" smtClean="0">
                <a:solidFill>
                  <a:schemeClr val="bg1"/>
                </a:solidFill>
              </a:rPr>
              <a:t>3- Third Space Losses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771525" y="1447800"/>
            <a:ext cx="8743950" cy="32766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dirty="0" smtClean="0">
                <a:solidFill>
                  <a:srgbClr val="FF0000"/>
                </a:solidFill>
              </a:rPr>
              <a:t>Isotonic transfer of ECF from </a:t>
            </a:r>
            <a:r>
              <a:rPr lang="en-US" altLang="en-US" i="1" dirty="0" smtClean="0">
                <a:solidFill>
                  <a:srgbClr val="FF0000"/>
                </a:solidFill>
              </a:rPr>
              <a:t>functional</a:t>
            </a:r>
            <a:r>
              <a:rPr lang="en-US" altLang="en-US" dirty="0" smtClean="0">
                <a:solidFill>
                  <a:srgbClr val="FF0000"/>
                </a:solidFill>
              </a:rPr>
              <a:t> body fluid compartments to </a:t>
            </a:r>
            <a:r>
              <a:rPr lang="en-US" altLang="en-US" i="1" dirty="0" smtClean="0">
                <a:solidFill>
                  <a:srgbClr val="FF0000"/>
                </a:solidFill>
              </a:rPr>
              <a:t>non-functional</a:t>
            </a:r>
            <a:r>
              <a:rPr lang="en-US" altLang="en-US" dirty="0" smtClean="0">
                <a:solidFill>
                  <a:srgbClr val="FF0000"/>
                </a:solidFill>
              </a:rPr>
              <a:t> compartments.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dirty="0" smtClean="0">
                <a:solidFill>
                  <a:schemeClr val="bg1"/>
                </a:solidFill>
              </a:rPr>
              <a:t>Depends on </a:t>
            </a:r>
          </a:p>
          <a:p>
            <a:pPr lvl="1"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400" dirty="0" smtClean="0">
                <a:solidFill>
                  <a:srgbClr val="FFFF00"/>
                </a:solidFill>
              </a:rPr>
              <a:t>Location</a:t>
            </a:r>
            <a:r>
              <a:rPr lang="en-US" altLang="en-US" sz="2400" dirty="0" smtClean="0">
                <a:solidFill>
                  <a:schemeClr val="bg1"/>
                </a:solidFill>
              </a:rPr>
              <a:t> and </a:t>
            </a:r>
            <a:r>
              <a:rPr lang="en-US" altLang="en-US" sz="2400" dirty="0" smtClean="0">
                <a:solidFill>
                  <a:srgbClr val="FFFF00"/>
                </a:solidFill>
              </a:rPr>
              <a:t>duration</a:t>
            </a:r>
            <a:r>
              <a:rPr lang="en-US" altLang="en-US" sz="2400" dirty="0" smtClean="0">
                <a:solidFill>
                  <a:schemeClr val="bg1"/>
                </a:solidFill>
              </a:rPr>
              <a:t> of surgical procedure, </a:t>
            </a:r>
          </a:p>
          <a:p>
            <a:pPr lvl="1"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400" dirty="0" smtClean="0">
                <a:solidFill>
                  <a:srgbClr val="FFFF00"/>
                </a:solidFill>
              </a:rPr>
              <a:t>Amount of tissue trauma</a:t>
            </a:r>
            <a:r>
              <a:rPr lang="en-US" altLang="en-US" sz="2400" dirty="0" smtClean="0">
                <a:solidFill>
                  <a:schemeClr val="bg1"/>
                </a:solidFill>
              </a:rPr>
              <a:t>, </a:t>
            </a:r>
          </a:p>
          <a:p>
            <a:pPr lvl="1"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400" dirty="0" smtClean="0">
                <a:solidFill>
                  <a:schemeClr val="bg1"/>
                </a:solidFill>
              </a:rPr>
              <a:t>Ambient temperature, </a:t>
            </a:r>
          </a:p>
          <a:p>
            <a:pPr lvl="1"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400" dirty="0" smtClean="0">
                <a:solidFill>
                  <a:schemeClr val="bg1"/>
                </a:solidFill>
              </a:rPr>
              <a:t>Room ventilation.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b="1" smtClean="0">
                <a:solidFill>
                  <a:schemeClr val="bg1"/>
                </a:solidFill>
              </a:rPr>
              <a:t>Replacing Third Space Losses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idx="1"/>
          </p:nvPr>
        </p:nvSpPr>
        <p:spPr>
          <a:xfrm>
            <a:off x="771525" y="1828800"/>
            <a:ext cx="8743950" cy="3886200"/>
          </a:xfrm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en-US" altLang="en-US" dirty="0" smtClean="0">
                <a:solidFill>
                  <a:srgbClr val="FF0000"/>
                </a:solidFill>
              </a:rPr>
              <a:t>Superficial surgical trauma: 1-</a:t>
            </a:r>
            <a:r>
              <a:rPr lang="en-US" altLang="en-US" b="1" dirty="0" smtClean="0">
                <a:solidFill>
                  <a:srgbClr val="FF0000"/>
                </a:solidFill>
              </a:rPr>
              <a:t>2</a:t>
            </a:r>
            <a:r>
              <a:rPr lang="en-US" altLang="en-US" dirty="0" smtClean="0">
                <a:solidFill>
                  <a:srgbClr val="FF0000"/>
                </a:solidFill>
              </a:rPr>
              <a:t> ml/kg/</a:t>
            </a:r>
            <a:r>
              <a:rPr lang="en-US" altLang="en-US" dirty="0" err="1" smtClean="0">
                <a:solidFill>
                  <a:srgbClr val="FF0000"/>
                </a:solidFill>
              </a:rPr>
              <a:t>hr</a:t>
            </a:r>
            <a:endParaRPr lang="en-US" altLang="en-US" dirty="0" smtClean="0">
              <a:solidFill>
                <a:srgbClr val="FF0000"/>
              </a:solidFill>
            </a:endParaRPr>
          </a:p>
          <a:p>
            <a:pPr eaLnBrk="1" hangingPunct="1">
              <a:buFontTx/>
              <a:buChar char="•"/>
            </a:pPr>
            <a:r>
              <a:rPr lang="en-US" altLang="en-US" dirty="0" smtClean="0">
                <a:solidFill>
                  <a:srgbClr val="FFFF00"/>
                </a:solidFill>
              </a:rPr>
              <a:t>Minimal Surgical Trauma: 3-</a:t>
            </a:r>
            <a:r>
              <a:rPr lang="en-US" altLang="en-US" b="1" dirty="0" smtClean="0">
                <a:solidFill>
                  <a:srgbClr val="FFFF00"/>
                </a:solidFill>
              </a:rPr>
              <a:t>4</a:t>
            </a:r>
            <a:r>
              <a:rPr lang="en-US" altLang="en-US" dirty="0" smtClean="0">
                <a:solidFill>
                  <a:srgbClr val="FFFF00"/>
                </a:solidFill>
              </a:rPr>
              <a:t> ml/kg/</a:t>
            </a:r>
            <a:r>
              <a:rPr lang="en-US" altLang="en-US" dirty="0" err="1" smtClean="0">
                <a:solidFill>
                  <a:srgbClr val="FFFF00"/>
                </a:solidFill>
              </a:rPr>
              <a:t>hr</a:t>
            </a:r>
            <a:endParaRPr lang="en-US" altLang="en-US" dirty="0" smtClean="0">
              <a:solidFill>
                <a:srgbClr val="FFFF00"/>
              </a:solidFill>
            </a:endParaRPr>
          </a:p>
          <a:p>
            <a:pPr lvl="1" eaLnBrk="1" hangingPunct="1">
              <a:buFont typeface="Monotype Sorts" pitchFamily="2" charset="2"/>
              <a:buNone/>
            </a:pPr>
            <a:r>
              <a:rPr lang="en-US" altLang="en-US" dirty="0" smtClean="0">
                <a:solidFill>
                  <a:schemeClr val="bg1"/>
                </a:solidFill>
              </a:rPr>
              <a:t>-  head and neck, hernia, knee surgery</a:t>
            </a:r>
          </a:p>
          <a:p>
            <a:pPr eaLnBrk="1" hangingPunct="1">
              <a:buFontTx/>
              <a:buChar char="•"/>
            </a:pPr>
            <a:r>
              <a:rPr lang="en-US" altLang="en-US" dirty="0" smtClean="0">
                <a:solidFill>
                  <a:srgbClr val="FFFF00"/>
                </a:solidFill>
              </a:rPr>
              <a:t>Moderate Surgical Trauma: 5-</a:t>
            </a:r>
            <a:r>
              <a:rPr lang="en-US" altLang="en-US" b="1" dirty="0" smtClean="0">
                <a:solidFill>
                  <a:srgbClr val="FFFF00"/>
                </a:solidFill>
              </a:rPr>
              <a:t>6</a:t>
            </a:r>
            <a:r>
              <a:rPr lang="en-US" altLang="en-US" dirty="0" smtClean="0">
                <a:solidFill>
                  <a:srgbClr val="FFFF00"/>
                </a:solidFill>
              </a:rPr>
              <a:t> ml/kg/</a:t>
            </a:r>
            <a:r>
              <a:rPr lang="en-US" altLang="en-US" dirty="0" err="1" smtClean="0">
                <a:solidFill>
                  <a:srgbClr val="FFFF00"/>
                </a:solidFill>
              </a:rPr>
              <a:t>hr</a:t>
            </a:r>
            <a:endParaRPr lang="en-US" altLang="en-US" dirty="0" smtClean="0">
              <a:solidFill>
                <a:srgbClr val="FFFF00"/>
              </a:solidFill>
            </a:endParaRPr>
          </a:p>
          <a:p>
            <a:pPr lvl="1" eaLnBrk="1" hangingPunct="1">
              <a:buFont typeface="Monotype Sorts" pitchFamily="2" charset="2"/>
              <a:buNone/>
            </a:pPr>
            <a:r>
              <a:rPr lang="en-US" altLang="en-US" dirty="0" smtClean="0">
                <a:solidFill>
                  <a:schemeClr val="bg1"/>
                </a:solidFill>
              </a:rPr>
              <a:t>-  hysterectomy, chest surgery</a:t>
            </a:r>
          </a:p>
          <a:p>
            <a:pPr eaLnBrk="1" hangingPunct="1">
              <a:buFontTx/>
              <a:buChar char="•"/>
            </a:pPr>
            <a:r>
              <a:rPr lang="en-US" altLang="en-US" dirty="0" smtClean="0">
                <a:solidFill>
                  <a:srgbClr val="FFFF00"/>
                </a:solidFill>
              </a:rPr>
              <a:t>Severe surgical trauma: </a:t>
            </a:r>
            <a:r>
              <a:rPr lang="en-US" altLang="en-US" b="1" dirty="0" smtClean="0">
                <a:solidFill>
                  <a:srgbClr val="FFFF00"/>
                </a:solidFill>
              </a:rPr>
              <a:t>8</a:t>
            </a:r>
            <a:r>
              <a:rPr lang="en-US" altLang="en-US" dirty="0" smtClean="0">
                <a:solidFill>
                  <a:srgbClr val="FFFF00"/>
                </a:solidFill>
              </a:rPr>
              <a:t>-10 ml/kg/</a:t>
            </a:r>
            <a:r>
              <a:rPr lang="en-US" altLang="en-US" dirty="0" err="1" smtClean="0">
                <a:solidFill>
                  <a:srgbClr val="FFFF00"/>
                </a:solidFill>
              </a:rPr>
              <a:t>hr</a:t>
            </a:r>
            <a:r>
              <a:rPr lang="en-US" altLang="en-US" dirty="0" smtClean="0">
                <a:solidFill>
                  <a:srgbClr val="FFFF00"/>
                </a:solidFill>
              </a:rPr>
              <a:t> (or more)</a:t>
            </a:r>
          </a:p>
          <a:p>
            <a:pPr lvl="1" eaLnBrk="1" hangingPunct="1">
              <a:buFont typeface="Monotype Sorts" pitchFamily="2" charset="2"/>
              <a:buNone/>
            </a:pPr>
            <a:r>
              <a:rPr lang="en-US" altLang="en-US" dirty="0" smtClean="0">
                <a:solidFill>
                  <a:schemeClr val="bg1"/>
                </a:solidFill>
              </a:rPr>
              <a:t>-  AAA repair, </a:t>
            </a:r>
            <a:r>
              <a:rPr lang="en-US" altLang="en-US" dirty="0" err="1" smtClean="0">
                <a:solidFill>
                  <a:schemeClr val="bg1"/>
                </a:solidFill>
              </a:rPr>
              <a:t>nehprectomy</a:t>
            </a:r>
            <a:endParaRPr lang="en-US" altLang="en-US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b="1" smtClean="0">
                <a:solidFill>
                  <a:schemeClr val="bg1"/>
                </a:solidFill>
              </a:rPr>
              <a:t>4- Blood Loss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idx="1"/>
          </p:nvPr>
        </p:nvSpPr>
        <p:spPr>
          <a:xfrm>
            <a:off x="771525" y="1773238"/>
            <a:ext cx="8743950" cy="26670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mtClean="0">
                <a:solidFill>
                  <a:srgbClr val="FF0000"/>
                </a:solidFill>
              </a:rPr>
              <a:t>Replace </a:t>
            </a:r>
            <a:r>
              <a:rPr lang="en-US" altLang="en-US" b="1" i="1" smtClean="0">
                <a:solidFill>
                  <a:srgbClr val="FF0000"/>
                </a:solidFill>
              </a:rPr>
              <a:t>3 cc</a:t>
            </a:r>
            <a:r>
              <a:rPr lang="en-US" altLang="en-US" i="1" smtClean="0">
                <a:solidFill>
                  <a:srgbClr val="FF0000"/>
                </a:solidFill>
              </a:rPr>
              <a:t> </a:t>
            </a:r>
            <a:r>
              <a:rPr lang="en-US" altLang="en-US" smtClean="0">
                <a:solidFill>
                  <a:srgbClr val="FF0000"/>
                </a:solidFill>
              </a:rPr>
              <a:t>of crystalloid solution per cc of blood </a:t>
            </a:r>
            <a:r>
              <a:rPr lang="en-US" altLang="en-US" smtClean="0">
                <a:solidFill>
                  <a:schemeClr val="bg1"/>
                </a:solidFill>
              </a:rPr>
              <a:t>loss (crystalloid solutions leave the intravascular space)</a:t>
            </a:r>
          </a:p>
          <a:p>
            <a:pPr eaLnBrk="1" hangingPunct="1">
              <a:buFontTx/>
              <a:buChar char="•"/>
            </a:pPr>
            <a:r>
              <a:rPr lang="en-US" altLang="en-US" smtClean="0">
                <a:solidFill>
                  <a:schemeClr val="bg1"/>
                </a:solidFill>
              </a:rPr>
              <a:t>When using </a:t>
            </a:r>
            <a:r>
              <a:rPr lang="en-US" altLang="en-US" smtClean="0">
                <a:solidFill>
                  <a:srgbClr val="FFFF00"/>
                </a:solidFill>
              </a:rPr>
              <a:t>blood products or colloids replace blood loss volume per volume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b="1" smtClean="0">
                <a:solidFill>
                  <a:schemeClr val="bg1"/>
                </a:solidFill>
              </a:rPr>
              <a:t>5- Other additional losses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771525" y="1417638"/>
            <a:ext cx="8743950" cy="31242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mtClean="0">
                <a:solidFill>
                  <a:srgbClr val="FF0000"/>
                </a:solidFill>
              </a:rPr>
              <a:t>Ongoing fluid losses from other sites:</a:t>
            </a:r>
          </a:p>
          <a:p>
            <a:pPr lvl="1" eaLnBrk="1" hangingPunct="1">
              <a:lnSpc>
                <a:spcPct val="150000"/>
              </a:lnSpc>
              <a:buFont typeface="Monotype Sorts" pitchFamily="2" charset="2"/>
              <a:buNone/>
            </a:pPr>
            <a:r>
              <a:rPr lang="en-US" altLang="en-US" smtClean="0">
                <a:solidFill>
                  <a:schemeClr val="bg1"/>
                </a:solidFill>
              </a:rPr>
              <a:t>-  Gastric drainage</a:t>
            </a:r>
          </a:p>
          <a:p>
            <a:pPr lvl="1" eaLnBrk="1" hangingPunct="1">
              <a:lnSpc>
                <a:spcPct val="150000"/>
              </a:lnSpc>
              <a:buFont typeface="Monotype Sorts" pitchFamily="2" charset="2"/>
              <a:buNone/>
            </a:pPr>
            <a:r>
              <a:rPr lang="en-US" altLang="en-US" smtClean="0">
                <a:solidFill>
                  <a:schemeClr val="bg1"/>
                </a:solidFill>
              </a:rPr>
              <a:t>-  Ostomy output</a:t>
            </a:r>
          </a:p>
          <a:p>
            <a:pPr lvl="1" eaLnBrk="1" hangingPunct="1">
              <a:lnSpc>
                <a:spcPct val="150000"/>
              </a:lnSpc>
              <a:buFont typeface="Monotype Sorts" pitchFamily="2" charset="2"/>
              <a:buNone/>
            </a:pPr>
            <a:r>
              <a:rPr lang="en-US" altLang="en-US" smtClean="0">
                <a:solidFill>
                  <a:schemeClr val="bg1"/>
                </a:solidFill>
              </a:rPr>
              <a:t>-  Diarrhea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mtClean="0">
                <a:solidFill>
                  <a:srgbClr val="FFFF00"/>
                </a:solidFill>
              </a:rPr>
              <a:t>Replace volume per volume with crystalloid solutions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cs typeface="Century Gothic"/>
              </a:rPr>
              <a:t>Objectives..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514350" y="1600200"/>
            <a:ext cx="9453563" cy="5257800"/>
          </a:xfrm>
        </p:spPr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en-US" b="1" dirty="0" smtClean="0">
                <a:solidFill>
                  <a:srgbClr val="BFBFBF"/>
                </a:solidFill>
                <a:latin typeface="Century Gothic" pitchFamily="34" charset="0"/>
                <a:ea typeface="Century Gothic" pitchFamily="34" charset="0"/>
                <a:cs typeface="Century Gothic" pitchFamily="34" charset="0"/>
              </a:rPr>
              <a:t>Students at the end of the lecture will be able to know about</a:t>
            </a:r>
          </a:p>
          <a:p>
            <a:pPr algn="ctr">
              <a:buFont typeface="Arial" charset="0"/>
              <a:buNone/>
              <a:defRPr/>
            </a:pPr>
            <a:r>
              <a:rPr lang="en-AU" sz="3600" b="1" dirty="0" smtClean="0">
                <a:solidFill>
                  <a:srgbClr val="FFFF00"/>
                </a:solidFill>
              </a:rPr>
              <a:t>Fluid Requirements and Fluid Therapy</a:t>
            </a:r>
            <a:endParaRPr lang="en-US" sz="3600" dirty="0" smtClean="0">
              <a:solidFill>
                <a:srgbClr val="FFFF00"/>
              </a:solidFill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What perioperative factors affect the patient’s fluid requirements?</a:t>
            </a:r>
            <a:endParaRPr lang="en-US" sz="2400" b="1" dirty="0" smtClean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How do you estimate maintenance fluid requirements?</a:t>
            </a:r>
            <a:endParaRPr lang="en-US" sz="2400" b="1" dirty="0" smtClean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What are some common conditions associated with preoperative fluid deficits?</a:t>
            </a:r>
            <a:endParaRPr lang="en-US" sz="2400" b="1" dirty="0" smtClean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List the potential physical and laboratory findings seen in a patient with a volume deficit.</a:t>
            </a:r>
            <a:endParaRPr lang="en-US" sz="2400" b="1" dirty="0" smtClean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How do you calculate the patient’s preoperative fluid deficits?</a:t>
            </a:r>
            <a:endParaRPr lang="en-US" sz="2400" b="1" dirty="0" smtClean="0">
              <a:solidFill>
                <a:schemeClr val="bg1"/>
              </a:solidFill>
            </a:endParaRPr>
          </a:p>
          <a:p>
            <a:pPr eaLnBrk="1" hangingPunct="1">
              <a:buFont typeface="Arial" charset="0"/>
              <a:buNone/>
              <a:defRPr/>
            </a:pPr>
            <a:endParaRPr lang="en-US" dirty="0" smtClean="0"/>
          </a:p>
          <a:p>
            <a:pPr eaLnBrk="1" hangingPunct="1">
              <a:buFont typeface="Arial" charset="0"/>
              <a:buNone/>
              <a:defRPr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bg1"/>
                </a:solidFill>
              </a:rPr>
              <a:t>Example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idx="1"/>
          </p:nvPr>
        </p:nvSpPr>
        <p:spPr>
          <a:xfrm>
            <a:off x="895350" y="1450975"/>
            <a:ext cx="8743950" cy="34290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800" dirty="0" smtClean="0">
                <a:solidFill>
                  <a:schemeClr val="bg1"/>
                </a:solidFill>
              </a:rPr>
              <a:t>54 y/o male, 70 kg, for Laparotomy and bowel resection (</a:t>
            </a:r>
            <a:r>
              <a:rPr lang="en-US" altLang="en-US" sz="2800" dirty="0" err="1" smtClean="0">
                <a:solidFill>
                  <a:schemeClr val="bg1"/>
                </a:solidFill>
              </a:rPr>
              <a:t>hemicolectomy</a:t>
            </a:r>
            <a:r>
              <a:rPr lang="en-US" altLang="en-US" sz="2800" dirty="0" smtClean="0">
                <a:solidFill>
                  <a:schemeClr val="bg1"/>
                </a:solidFill>
              </a:rPr>
              <a:t>)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800" dirty="0" smtClean="0">
                <a:solidFill>
                  <a:srgbClr val="FF0000"/>
                </a:solidFill>
              </a:rPr>
              <a:t>NPO after 2200, surgery at  0800</a:t>
            </a:r>
            <a:r>
              <a:rPr lang="en-US" altLang="en-US" sz="2800" dirty="0" smtClean="0">
                <a:solidFill>
                  <a:schemeClr val="bg1"/>
                </a:solidFill>
              </a:rPr>
              <a:t>, </a:t>
            </a:r>
            <a:r>
              <a:rPr lang="en-US" altLang="en-US" sz="2800" dirty="0" smtClean="0">
                <a:solidFill>
                  <a:srgbClr val="FFFF00"/>
                </a:solidFill>
              </a:rPr>
              <a:t>received bowel prep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800" dirty="0" smtClean="0">
                <a:solidFill>
                  <a:srgbClr val="FFFF00"/>
                </a:solidFill>
              </a:rPr>
              <a:t>3 hr. procedure</a:t>
            </a:r>
            <a:r>
              <a:rPr lang="en-US" altLang="en-US" sz="2800" dirty="0" smtClean="0">
                <a:solidFill>
                  <a:schemeClr val="bg1"/>
                </a:solidFill>
              </a:rPr>
              <a:t>, </a:t>
            </a:r>
            <a:r>
              <a:rPr lang="en-US" altLang="en-US" sz="2800" dirty="0" smtClean="0">
                <a:solidFill>
                  <a:srgbClr val="99FF99"/>
                </a:solidFill>
              </a:rPr>
              <a:t>500 cc blood loss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800" dirty="0" smtClean="0">
                <a:solidFill>
                  <a:schemeClr val="bg1"/>
                </a:solidFill>
              </a:rPr>
              <a:t>What are his estimated intraoperative fluid requirements?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771525" y="228600"/>
            <a:ext cx="8743950" cy="838200"/>
          </a:xfrm>
          <a:noFill/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bg1"/>
                </a:solidFill>
              </a:rPr>
              <a:t>Example (cont.)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771525" y="1447800"/>
            <a:ext cx="8743950" cy="41148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800" b="1" u="sng" dirty="0" smtClean="0">
                <a:solidFill>
                  <a:srgbClr val="FF0000"/>
                </a:solidFill>
              </a:rPr>
              <a:t>Fluid deficit (NPO)</a:t>
            </a:r>
            <a:r>
              <a:rPr lang="en-US" altLang="en-US" sz="2800" dirty="0" smtClean="0">
                <a:solidFill>
                  <a:srgbClr val="FF0000"/>
                </a:solidFill>
              </a:rPr>
              <a:t>:</a:t>
            </a:r>
            <a:r>
              <a:rPr lang="en-US" altLang="en-US" sz="2800" dirty="0" smtClean="0">
                <a:solidFill>
                  <a:schemeClr val="bg1"/>
                </a:solidFill>
              </a:rPr>
              <a:t> 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400" dirty="0" smtClean="0">
                <a:solidFill>
                  <a:schemeClr val="bg1"/>
                </a:solidFill>
              </a:rPr>
              <a:t>“</a:t>
            </a:r>
            <a:r>
              <a:rPr lang="en-US" altLang="en-US" sz="2400" dirty="0">
                <a:solidFill>
                  <a:schemeClr val="bg1"/>
                </a:solidFill>
              </a:rPr>
              <a:t>4-2-1 Rule</a:t>
            </a:r>
            <a:r>
              <a:rPr lang="en-US" altLang="en-US" sz="2400" dirty="0" smtClean="0">
                <a:solidFill>
                  <a:schemeClr val="bg1"/>
                </a:solidFill>
              </a:rPr>
              <a:t>” for 70 Kg =110 ml/</a:t>
            </a:r>
            <a:r>
              <a:rPr lang="en-US" altLang="en-US" sz="2400" dirty="0" err="1" smtClean="0">
                <a:solidFill>
                  <a:schemeClr val="bg1"/>
                </a:solidFill>
              </a:rPr>
              <a:t>hr</a:t>
            </a:r>
            <a:r>
              <a:rPr lang="en-US" altLang="en-US" sz="2400" dirty="0" smtClean="0">
                <a:solidFill>
                  <a:schemeClr val="bg1"/>
                </a:solidFill>
              </a:rPr>
              <a:t> x 10 </a:t>
            </a:r>
            <a:r>
              <a:rPr lang="en-US" altLang="en-US" sz="2400" dirty="0" err="1" smtClean="0">
                <a:solidFill>
                  <a:schemeClr val="bg1"/>
                </a:solidFill>
              </a:rPr>
              <a:t>hrs</a:t>
            </a:r>
            <a:r>
              <a:rPr lang="en-US" altLang="en-US" sz="2400" dirty="0" smtClean="0">
                <a:solidFill>
                  <a:schemeClr val="bg1"/>
                </a:solidFill>
              </a:rPr>
              <a:t> = 1100 ml + </a:t>
            </a:r>
            <a:r>
              <a:rPr lang="en-US" altLang="en-US" sz="2400" dirty="0" smtClean="0">
                <a:solidFill>
                  <a:srgbClr val="99FF99"/>
                </a:solidFill>
              </a:rPr>
              <a:t>1000 ml for bowel prep = 2100 ml total deficit</a:t>
            </a:r>
            <a:r>
              <a:rPr lang="en-US" altLang="en-US" sz="2400" dirty="0" smtClean="0">
                <a:solidFill>
                  <a:schemeClr val="bg1"/>
                </a:solidFill>
              </a:rPr>
              <a:t>: 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400" dirty="0" smtClean="0">
                <a:solidFill>
                  <a:srgbClr val="FFFF00"/>
                </a:solidFill>
              </a:rPr>
              <a:t>(Replace 1/2 first </a:t>
            </a:r>
            <a:r>
              <a:rPr lang="en-US" altLang="en-US" sz="2400" dirty="0" err="1" smtClean="0">
                <a:solidFill>
                  <a:srgbClr val="FFFF00"/>
                </a:solidFill>
              </a:rPr>
              <a:t>hr</a:t>
            </a:r>
            <a:r>
              <a:rPr lang="en-US" altLang="en-US" sz="2400" dirty="0" smtClean="0">
                <a:solidFill>
                  <a:srgbClr val="FFFF00"/>
                </a:solidFill>
              </a:rPr>
              <a:t>, 1/4 2nd </a:t>
            </a:r>
            <a:r>
              <a:rPr lang="en-US" altLang="en-US" sz="2400" dirty="0" err="1" smtClean="0">
                <a:solidFill>
                  <a:srgbClr val="FFFF00"/>
                </a:solidFill>
              </a:rPr>
              <a:t>hr</a:t>
            </a:r>
            <a:r>
              <a:rPr lang="en-US" altLang="en-US" sz="2400" dirty="0" smtClean="0">
                <a:solidFill>
                  <a:srgbClr val="FFFF00"/>
                </a:solidFill>
              </a:rPr>
              <a:t>, 1/4 3rd hour).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400" b="1" u="sng" dirty="0" smtClean="0">
                <a:solidFill>
                  <a:srgbClr val="FF0000"/>
                </a:solidFill>
              </a:rPr>
              <a:t>Maintenance</a:t>
            </a:r>
            <a:r>
              <a:rPr lang="en-US" altLang="en-US" sz="2400" b="1" dirty="0" smtClean="0">
                <a:solidFill>
                  <a:srgbClr val="FF0000"/>
                </a:solidFill>
              </a:rPr>
              <a:t>:</a:t>
            </a:r>
            <a:r>
              <a:rPr lang="en-US" altLang="en-US" sz="2400" dirty="0" smtClean="0">
                <a:solidFill>
                  <a:schemeClr val="bg1"/>
                </a:solidFill>
              </a:rPr>
              <a:t>  110 ml/</a:t>
            </a:r>
            <a:r>
              <a:rPr lang="en-US" altLang="en-US" sz="2400" dirty="0" err="1" smtClean="0">
                <a:solidFill>
                  <a:schemeClr val="bg1"/>
                </a:solidFill>
              </a:rPr>
              <a:t>hr</a:t>
            </a:r>
            <a:r>
              <a:rPr lang="en-US" altLang="en-US" sz="2400" dirty="0" smtClean="0">
                <a:solidFill>
                  <a:schemeClr val="bg1"/>
                </a:solidFill>
              </a:rPr>
              <a:t> x 3hrs = 360mls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400" b="1" u="sng" dirty="0" smtClean="0">
                <a:solidFill>
                  <a:srgbClr val="FF0000"/>
                </a:solidFill>
              </a:rPr>
              <a:t>Third Space Losses</a:t>
            </a:r>
            <a:r>
              <a:rPr lang="en-US" altLang="en-US" sz="2400" b="1" dirty="0" smtClean="0">
                <a:solidFill>
                  <a:schemeClr val="bg1"/>
                </a:solidFill>
              </a:rPr>
              <a:t>:</a:t>
            </a:r>
            <a:r>
              <a:rPr lang="en-US" altLang="en-US" sz="2400" dirty="0" smtClean="0">
                <a:solidFill>
                  <a:schemeClr val="bg1"/>
                </a:solidFill>
              </a:rPr>
              <a:t>  6 ml/kg/</a:t>
            </a:r>
            <a:r>
              <a:rPr lang="en-US" altLang="en-US" sz="2400" dirty="0" err="1" smtClean="0">
                <a:solidFill>
                  <a:schemeClr val="bg1"/>
                </a:solidFill>
              </a:rPr>
              <a:t>hr</a:t>
            </a:r>
            <a:r>
              <a:rPr lang="en-US" altLang="en-US" sz="2400" dirty="0" smtClean="0">
                <a:solidFill>
                  <a:schemeClr val="bg1"/>
                </a:solidFill>
              </a:rPr>
              <a:t> x 3 </a:t>
            </a:r>
            <a:r>
              <a:rPr lang="en-US" altLang="en-US" sz="2400" dirty="0" err="1" smtClean="0">
                <a:solidFill>
                  <a:schemeClr val="bg1"/>
                </a:solidFill>
              </a:rPr>
              <a:t>hrs</a:t>
            </a:r>
            <a:r>
              <a:rPr lang="en-US" altLang="en-US" sz="2400" dirty="0" smtClean="0">
                <a:solidFill>
                  <a:schemeClr val="bg1"/>
                </a:solidFill>
              </a:rPr>
              <a:t> =1440 </a:t>
            </a:r>
            <a:r>
              <a:rPr lang="en-US" altLang="en-US" sz="2400" dirty="0" err="1" smtClean="0">
                <a:solidFill>
                  <a:schemeClr val="bg1"/>
                </a:solidFill>
              </a:rPr>
              <a:t>mls</a:t>
            </a:r>
            <a:endParaRPr lang="en-US" altLang="en-US" sz="2400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400" b="1" u="sng" dirty="0" smtClean="0">
                <a:solidFill>
                  <a:srgbClr val="FF0000"/>
                </a:solidFill>
              </a:rPr>
              <a:t>Blood Loss</a:t>
            </a:r>
            <a:r>
              <a:rPr lang="en-US" altLang="en-US" sz="2400" b="1" dirty="0" smtClean="0">
                <a:solidFill>
                  <a:schemeClr val="bg1"/>
                </a:solidFill>
              </a:rPr>
              <a:t>:</a:t>
            </a:r>
            <a:r>
              <a:rPr lang="en-US" altLang="en-US" sz="2400" dirty="0" smtClean="0">
                <a:solidFill>
                  <a:schemeClr val="bg1"/>
                </a:solidFill>
              </a:rPr>
              <a:t>  500ml x 3 = 1500ml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400" b="1" u="sng" dirty="0" smtClean="0">
                <a:solidFill>
                  <a:srgbClr val="FFFF00"/>
                </a:solidFill>
              </a:rPr>
              <a:t>Total</a:t>
            </a:r>
            <a:r>
              <a:rPr lang="en-US" altLang="en-US" sz="2400" dirty="0" smtClean="0">
                <a:solidFill>
                  <a:srgbClr val="FFFF00"/>
                </a:solidFill>
              </a:rPr>
              <a:t> = 2100+360+1440+1500=5400ml</a:t>
            </a:r>
            <a:r>
              <a:rPr lang="en-US" altLang="en-US" sz="2400" dirty="0" smtClean="0">
                <a:solidFill>
                  <a:schemeClr val="bg1"/>
                </a:solidFill>
              </a:rPr>
              <a:t>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b="1" dirty="0" smtClean="0">
                <a:solidFill>
                  <a:srgbClr val="FFFF00"/>
                </a:solidFill>
              </a:rPr>
              <a:t>Intravenous Fluids: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771525" y="1828800"/>
            <a:ext cx="8743950" cy="2590800"/>
          </a:xfrm>
        </p:spPr>
        <p:txBody>
          <a:bodyPr/>
          <a:lstStyle/>
          <a:p>
            <a:pPr marL="514350" indent="-514350" eaLnBrk="1" hangingPunct="1">
              <a:lnSpc>
                <a:spcPct val="150000"/>
              </a:lnSpc>
              <a:buFont typeface="Calibri" pitchFamily="34" charset="0"/>
              <a:buAutoNum type="arabicPeriod"/>
            </a:pPr>
            <a:r>
              <a:rPr lang="en-US" altLang="en-US" dirty="0" smtClean="0">
                <a:solidFill>
                  <a:schemeClr val="bg1"/>
                </a:solidFill>
              </a:rPr>
              <a:t>Conventional Crystalloids</a:t>
            </a:r>
          </a:p>
          <a:p>
            <a:pPr marL="514350" indent="-514350" eaLnBrk="1" hangingPunct="1">
              <a:lnSpc>
                <a:spcPct val="150000"/>
              </a:lnSpc>
              <a:buFont typeface="Calibri" pitchFamily="34" charset="0"/>
              <a:buAutoNum type="arabicPeriod"/>
            </a:pPr>
            <a:r>
              <a:rPr lang="en-US" altLang="en-US" dirty="0" smtClean="0">
                <a:solidFill>
                  <a:schemeClr val="bg1"/>
                </a:solidFill>
              </a:rPr>
              <a:t>Colloids</a:t>
            </a:r>
          </a:p>
          <a:p>
            <a:pPr marL="514350" indent="-514350" eaLnBrk="1" hangingPunct="1">
              <a:lnSpc>
                <a:spcPct val="150000"/>
              </a:lnSpc>
              <a:buFont typeface="Calibri" pitchFamily="34" charset="0"/>
              <a:buAutoNum type="arabicPeriod"/>
            </a:pPr>
            <a:r>
              <a:rPr lang="en-US" altLang="en-US" dirty="0" smtClean="0">
                <a:solidFill>
                  <a:schemeClr val="bg1"/>
                </a:solidFill>
              </a:rPr>
              <a:t>Hypertonic Solutions</a:t>
            </a:r>
          </a:p>
          <a:p>
            <a:pPr marL="514350" indent="-514350" eaLnBrk="1" hangingPunct="1">
              <a:lnSpc>
                <a:spcPct val="150000"/>
              </a:lnSpc>
              <a:buFont typeface="Calibri" pitchFamily="34" charset="0"/>
              <a:buAutoNum type="arabicPeriod"/>
            </a:pPr>
            <a:r>
              <a:rPr lang="en-US" altLang="en-US" dirty="0" smtClean="0">
                <a:solidFill>
                  <a:schemeClr val="bg1"/>
                </a:solidFill>
              </a:rPr>
              <a:t>Blood/blood products and blood substitutes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b="1" smtClean="0">
                <a:solidFill>
                  <a:schemeClr val="bg1"/>
                </a:solidFill>
              </a:rPr>
              <a:t>Crystalloids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771525" y="1417638"/>
            <a:ext cx="8743950" cy="4105275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dirty="0" smtClean="0">
                <a:solidFill>
                  <a:srgbClr val="FF0000"/>
                </a:solidFill>
              </a:rPr>
              <a:t>Combination of </a:t>
            </a:r>
            <a:r>
              <a:rPr lang="en-US" altLang="en-US" b="1" u="sng" dirty="0" smtClean="0">
                <a:solidFill>
                  <a:srgbClr val="FF0000"/>
                </a:solidFill>
              </a:rPr>
              <a:t>water and electrolytes</a:t>
            </a:r>
          </a:p>
          <a:p>
            <a:pPr marL="971550" lvl="1" indent="-514350" eaLnBrk="1" hangingPunct="1">
              <a:lnSpc>
                <a:spcPct val="150000"/>
              </a:lnSpc>
              <a:buFont typeface="Calibri" pitchFamily="34" charset="0"/>
              <a:buAutoNum type="arabicPeriod"/>
            </a:pPr>
            <a:r>
              <a:rPr lang="en-US" altLang="en-US" dirty="0" smtClean="0">
                <a:solidFill>
                  <a:schemeClr val="bg1"/>
                </a:solidFill>
              </a:rPr>
              <a:t>-  </a:t>
            </a:r>
            <a:r>
              <a:rPr lang="en-US" altLang="en-US" dirty="0" smtClean="0">
                <a:solidFill>
                  <a:srgbClr val="FFFF00"/>
                </a:solidFill>
              </a:rPr>
              <a:t>Balanced salt solution</a:t>
            </a:r>
            <a:r>
              <a:rPr lang="en-US" altLang="en-US" dirty="0" smtClean="0">
                <a:solidFill>
                  <a:schemeClr val="bg1"/>
                </a:solidFill>
              </a:rPr>
              <a:t>: electrolyte composition and osmolality similar to plasma; example: lactated Ringer’s, </a:t>
            </a:r>
            <a:r>
              <a:rPr lang="en-US" altLang="en-US" dirty="0" err="1" smtClean="0">
                <a:solidFill>
                  <a:schemeClr val="bg1"/>
                </a:solidFill>
              </a:rPr>
              <a:t>Plasmalyte</a:t>
            </a:r>
            <a:r>
              <a:rPr lang="en-US" altLang="en-US" dirty="0" smtClean="0">
                <a:solidFill>
                  <a:schemeClr val="bg1"/>
                </a:solidFill>
              </a:rPr>
              <a:t>, </a:t>
            </a:r>
            <a:r>
              <a:rPr lang="en-US" altLang="en-US" dirty="0" err="1" smtClean="0">
                <a:solidFill>
                  <a:schemeClr val="bg1"/>
                </a:solidFill>
              </a:rPr>
              <a:t>Normosol</a:t>
            </a:r>
            <a:r>
              <a:rPr lang="en-US" altLang="en-US" dirty="0" smtClean="0">
                <a:solidFill>
                  <a:schemeClr val="bg1"/>
                </a:solidFill>
              </a:rPr>
              <a:t>.</a:t>
            </a:r>
          </a:p>
          <a:p>
            <a:pPr marL="971550" lvl="1" indent="-514350" eaLnBrk="1" hangingPunct="1">
              <a:lnSpc>
                <a:spcPct val="150000"/>
              </a:lnSpc>
              <a:buFont typeface="Calibri" pitchFamily="34" charset="0"/>
              <a:buAutoNum type="arabicPeriod"/>
            </a:pPr>
            <a:r>
              <a:rPr lang="en-US" altLang="en-US" dirty="0" smtClean="0">
                <a:solidFill>
                  <a:srgbClr val="FFFF00"/>
                </a:solidFill>
              </a:rPr>
              <a:t>Hypotonic salt solution</a:t>
            </a:r>
            <a:r>
              <a:rPr lang="en-US" altLang="en-US" dirty="0" smtClean="0">
                <a:solidFill>
                  <a:schemeClr val="bg1"/>
                </a:solidFill>
              </a:rPr>
              <a:t>: electrolyte composition lower than that of plasma; example: D</a:t>
            </a:r>
            <a:r>
              <a:rPr lang="en-US" altLang="en-US" sz="2900" baseline="-25000" dirty="0" smtClean="0">
                <a:solidFill>
                  <a:schemeClr val="bg1"/>
                </a:solidFill>
              </a:rPr>
              <a:t>5</a:t>
            </a:r>
            <a:r>
              <a:rPr lang="en-US" altLang="en-US" dirty="0" smtClean="0">
                <a:solidFill>
                  <a:schemeClr val="bg1"/>
                </a:solidFill>
              </a:rPr>
              <a:t>W</a:t>
            </a:r>
          </a:p>
          <a:p>
            <a:pPr marL="971550" lvl="1" indent="-514350" eaLnBrk="1" hangingPunct="1">
              <a:lnSpc>
                <a:spcPct val="150000"/>
              </a:lnSpc>
              <a:buFont typeface="Calibri" pitchFamily="34" charset="0"/>
              <a:buAutoNum type="arabicPeriod"/>
            </a:pPr>
            <a:r>
              <a:rPr lang="en-US" altLang="en-US" dirty="0" smtClean="0">
                <a:solidFill>
                  <a:srgbClr val="FFFF00"/>
                </a:solidFill>
              </a:rPr>
              <a:t>Hypertonic salt solution</a:t>
            </a:r>
            <a:r>
              <a:rPr lang="en-US" altLang="en-US" dirty="0" smtClean="0">
                <a:solidFill>
                  <a:schemeClr val="bg1"/>
                </a:solidFill>
              </a:rPr>
              <a:t>: 2.7% </a:t>
            </a:r>
            <a:r>
              <a:rPr lang="en-US" altLang="en-US" dirty="0" err="1" smtClean="0">
                <a:solidFill>
                  <a:schemeClr val="bg1"/>
                </a:solidFill>
              </a:rPr>
              <a:t>NaCl</a:t>
            </a:r>
            <a:r>
              <a:rPr lang="en-US" altLang="en-US" dirty="0" smtClean="0">
                <a:solidFill>
                  <a:schemeClr val="bg1"/>
                </a:solidFill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smtClean="0">
                <a:solidFill>
                  <a:srgbClr val="FFFF00"/>
                </a:solidFill>
              </a:rPr>
              <a:t>Crystalloids in trauma</a:t>
            </a:r>
            <a:br>
              <a:rPr lang="en-US" sz="3200" b="1" smtClean="0">
                <a:solidFill>
                  <a:srgbClr val="FFFF00"/>
                </a:solidFill>
              </a:rPr>
            </a:br>
            <a:r>
              <a:rPr lang="en-US" sz="3200" b="1" smtClean="0">
                <a:solidFill>
                  <a:srgbClr val="FFFF00"/>
                </a:solidFill>
              </a:rPr>
              <a:t>Advantages: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0972" y="1916832"/>
            <a:ext cx="4543425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b="1" dirty="0" smtClean="0">
                <a:solidFill>
                  <a:schemeClr val="bg1"/>
                </a:solidFill>
              </a:rPr>
              <a:t>-</a:t>
            </a:r>
            <a:r>
              <a:rPr lang="en-US" sz="2400" b="1" dirty="0" smtClean="0">
                <a:solidFill>
                  <a:schemeClr val="bg1"/>
                </a:solidFill>
              </a:rPr>
              <a:t>Balanced electrolyte solutions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400" b="1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b="1" dirty="0" smtClean="0">
                <a:solidFill>
                  <a:schemeClr val="bg1"/>
                </a:solidFill>
              </a:rPr>
              <a:t>-Buffering capacity (Lactate)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400" b="1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b="1" dirty="0" smtClean="0">
                <a:solidFill>
                  <a:schemeClr val="bg1"/>
                </a:solidFill>
              </a:rPr>
              <a:t>-Easy to administer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400" b="1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400" b="1" dirty="0" smtClean="0">
                <a:solidFill>
                  <a:schemeClr val="bg1"/>
                </a:solidFill>
              </a:rPr>
              <a:t>-No risk of adverse reactions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000" b="1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000" b="1" dirty="0" smtClean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412" name="Content Placeholder 6"/>
          <p:cNvSpPr>
            <a:spLocks noGrp="1"/>
          </p:cNvSpPr>
          <p:nvPr>
            <p:ph sz="half" idx="2"/>
          </p:nvPr>
        </p:nvSpPr>
        <p:spPr>
          <a:xfrm>
            <a:off x="5359524" y="1916832"/>
            <a:ext cx="4543425" cy="4530725"/>
          </a:xfrm>
        </p:spPr>
        <p:txBody>
          <a:bodyPr/>
          <a:lstStyle/>
          <a:p>
            <a:pPr eaLnBrk="1" hangingPunct="1">
              <a:defRPr/>
            </a:pPr>
            <a:r>
              <a:rPr lang="en-US" sz="2400" dirty="0">
                <a:solidFill>
                  <a:schemeClr val="bg1"/>
                </a:solidFill>
              </a:rPr>
              <a:t>No disturbance of hemostasis</a:t>
            </a:r>
          </a:p>
          <a:p>
            <a:pPr eaLnBrk="1" hangingPunct="1">
              <a:defRPr/>
            </a:pPr>
            <a:endParaRPr lang="en-US" sz="2400" dirty="0">
              <a:solidFill>
                <a:schemeClr val="bg1"/>
              </a:solidFill>
            </a:endParaRPr>
          </a:p>
          <a:p>
            <a:pPr eaLnBrk="1" hangingPunct="1">
              <a:defRPr/>
            </a:pPr>
            <a:r>
              <a:rPr lang="en-US" sz="2400" dirty="0">
                <a:solidFill>
                  <a:schemeClr val="bg1"/>
                </a:solidFill>
              </a:rPr>
              <a:t>-Promote diuresis</a:t>
            </a:r>
          </a:p>
          <a:p>
            <a:pPr eaLnBrk="1" hangingPunct="1">
              <a:defRPr/>
            </a:pPr>
            <a:endParaRPr lang="en-US" sz="2400" dirty="0">
              <a:solidFill>
                <a:schemeClr val="bg1"/>
              </a:solidFill>
            </a:endParaRPr>
          </a:p>
          <a:p>
            <a:pPr eaLnBrk="1" hangingPunct="1">
              <a:defRPr/>
            </a:pPr>
            <a:r>
              <a:rPr lang="en-US" sz="2400" dirty="0">
                <a:solidFill>
                  <a:schemeClr val="bg1"/>
                </a:solidFill>
              </a:rPr>
              <a:t>-Inexpensive</a:t>
            </a:r>
          </a:p>
          <a:p>
            <a:pPr eaLnBrk="1" hangingPunct="1">
              <a:defRPr/>
            </a:pPr>
            <a:endParaRPr lang="ar-SA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859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smtClean="0">
                <a:solidFill>
                  <a:srgbClr val="FFFF00"/>
                </a:solidFill>
              </a:rPr>
              <a:t>Crystalloids   contin…</a:t>
            </a:r>
            <a:br>
              <a:rPr lang="en-US" sz="3200" b="1" smtClean="0">
                <a:solidFill>
                  <a:srgbClr val="FFFF00"/>
                </a:solidFill>
              </a:rPr>
            </a:br>
            <a:r>
              <a:rPr lang="en-US" sz="3200" b="1" smtClean="0">
                <a:solidFill>
                  <a:srgbClr val="FFFF00"/>
                </a:solidFill>
              </a:rPr>
              <a:t>Disadvantages: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514350" y="1600200"/>
            <a:ext cx="4543425" cy="45307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400" b="1" dirty="0" smtClean="0">
                <a:solidFill>
                  <a:schemeClr val="bg1"/>
                </a:solidFill>
              </a:rPr>
              <a:t>-Poor plasma volume support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400" b="1" dirty="0" smtClean="0">
              <a:solidFill>
                <a:schemeClr val="bg1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b="1" dirty="0" smtClean="0">
                <a:solidFill>
                  <a:schemeClr val="bg1"/>
                </a:solidFill>
              </a:rPr>
              <a:t>-Large quantities needed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400" b="1" dirty="0" smtClean="0">
              <a:solidFill>
                <a:schemeClr val="bg1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b="1" dirty="0" smtClean="0">
                <a:solidFill>
                  <a:schemeClr val="bg1"/>
                </a:solidFill>
              </a:rPr>
              <a:t>-Risk of Hypothermia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400" b="1" dirty="0" smtClean="0">
              <a:solidFill>
                <a:schemeClr val="bg1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b="1" dirty="0" smtClean="0">
                <a:solidFill>
                  <a:schemeClr val="bg1"/>
                </a:solidFill>
              </a:rPr>
              <a:t>-Reduced plasma COP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400" b="1" dirty="0" smtClean="0">
              <a:solidFill>
                <a:schemeClr val="bg1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b="1" dirty="0" smtClean="0">
                <a:solidFill>
                  <a:schemeClr val="bg1"/>
                </a:solidFill>
              </a:rPr>
              <a:t>-Risk of edema</a:t>
            </a:r>
          </a:p>
        </p:txBody>
      </p:sp>
      <p:sp>
        <p:nvSpPr>
          <p:cNvPr id="18436" name="Content Placeholder 6"/>
          <p:cNvSpPr>
            <a:spLocks noGrp="1"/>
          </p:cNvSpPr>
          <p:nvPr>
            <p:ph sz="half" idx="2"/>
          </p:nvPr>
        </p:nvSpPr>
        <p:spPr>
          <a:xfrm>
            <a:off x="5229225" y="1600200"/>
            <a:ext cx="4543425" cy="4530725"/>
          </a:xfrm>
        </p:spPr>
        <p:txBody>
          <a:bodyPr/>
          <a:lstStyle/>
          <a:p>
            <a:pPr eaLnBrk="1" hangingPunct="1">
              <a:defRPr/>
            </a:pPr>
            <a:endParaRPr lang="ar-SA" smtClean="0"/>
          </a:p>
        </p:txBody>
      </p:sp>
    </p:spTree>
    <p:extLst>
      <p:ext uri="{BB962C8B-B14F-4D97-AF65-F5344CB8AC3E}">
        <p14:creationId xmlns:p14="http://schemas.microsoft.com/office/powerpoint/2010/main" val="3346009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b="1" smtClean="0">
                <a:solidFill>
                  <a:schemeClr val="bg1"/>
                </a:solidFill>
              </a:rPr>
              <a:t>Hypertonic Solutions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771525" y="1828800"/>
            <a:ext cx="8743950" cy="32766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800" smtClean="0">
                <a:solidFill>
                  <a:schemeClr val="bg1"/>
                </a:solidFill>
              </a:rPr>
              <a:t>Fluids containing </a:t>
            </a:r>
            <a:r>
              <a:rPr lang="en-US" altLang="en-US" sz="2800" smtClean="0">
                <a:solidFill>
                  <a:srgbClr val="FF0000"/>
                </a:solidFill>
              </a:rPr>
              <a:t>sodium concentrations greater than normal saline.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800" smtClean="0">
                <a:solidFill>
                  <a:schemeClr val="bg1"/>
                </a:solidFill>
              </a:rPr>
              <a:t>Available in 1.8%, 2.7%,  3%, 5%, 7.5%, 10% solutions.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800" b="1" i="1" smtClean="0">
                <a:solidFill>
                  <a:srgbClr val="FFFF00"/>
                </a:solidFill>
              </a:rPr>
              <a:t>Hyperosmolarity </a:t>
            </a:r>
            <a:r>
              <a:rPr lang="en-US" altLang="en-US" sz="2800" i="1" smtClean="0">
                <a:solidFill>
                  <a:srgbClr val="FFFF00"/>
                </a:solidFill>
              </a:rPr>
              <a:t>creates a gradient that draws water out of cells; therefore, cellular dehydration is a potential problem.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rgbClr val="FFFF00"/>
                </a:solidFill>
              </a:rPr>
              <a:t>Hypertonic saline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3020" y="1484784"/>
            <a:ext cx="92583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rgbClr val="FF0000"/>
                </a:solidFill>
              </a:rPr>
              <a:t>Advantages: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-</a:t>
            </a:r>
            <a:r>
              <a:rPr lang="en-US" sz="2400" dirty="0" smtClean="0">
                <a:solidFill>
                  <a:schemeClr val="bg1"/>
                </a:solidFill>
              </a:rPr>
              <a:t>Small volume for resuscitation. 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-Osmotic effect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-Inotropic effect (</a:t>
            </a:r>
            <a:r>
              <a:rPr lang="en-US" sz="2400" dirty="0" smtClean="0">
                <a:solidFill>
                  <a:srgbClr val="FFFF00"/>
                </a:solidFill>
              </a:rPr>
              <a:t>increase calcium influx</a:t>
            </a:r>
            <a:r>
              <a:rPr lang="en-US" sz="2400" dirty="0" smtClean="0">
                <a:solidFill>
                  <a:schemeClr val="bg1"/>
                </a:solidFill>
              </a:rPr>
              <a:t> in </a:t>
            </a:r>
            <a:r>
              <a:rPr lang="en-US" sz="2400" dirty="0" err="1" smtClean="0">
                <a:solidFill>
                  <a:schemeClr val="bg1"/>
                </a:solidFill>
              </a:rPr>
              <a:t>sarculema</a:t>
            </a:r>
            <a:r>
              <a:rPr lang="en-US" sz="2400" dirty="0" smtClean="0">
                <a:solidFill>
                  <a:schemeClr val="bg1"/>
                </a:solidFill>
              </a:rPr>
              <a:t>)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-Direct vasodilator effect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-Increase MAP, CO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sz="2400" dirty="0" smtClean="0">
                <a:solidFill>
                  <a:schemeClr val="bg1"/>
                </a:solidFill>
              </a:rPr>
              <a:t>-Increase renal, mesenteric, splanchnic, coronary blood flow.</a:t>
            </a:r>
          </a:p>
        </p:txBody>
      </p:sp>
    </p:spTree>
    <p:extLst>
      <p:ext uri="{BB962C8B-B14F-4D97-AF65-F5344CB8AC3E}">
        <p14:creationId xmlns:p14="http://schemas.microsoft.com/office/powerpoint/2010/main" val="414377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rgbClr val="FFFF00"/>
                </a:solidFill>
              </a:rPr>
              <a:t>Hypertonic saline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0000"/>
                </a:solidFill>
              </a:rPr>
              <a:t>Disadvantages: </a:t>
            </a:r>
          </a:p>
          <a:p>
            <a:pPr marL="514350" indent="-514350" eaLnBrk="1" hangingPunct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Increase hemorrhage from open vessels.</a:t>
            </a:r>
          </a:p>
          <a:p>
            <a:pPr marL="514350" indent="-514350" eaLnBrk="1" hangingPunct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Hypernatremia</a:t>
            </a:r>
          </a:p>
          <a:p>
            <a:pPr marL="514350" indent="-514350" eaLnBrk="1" hangingPunct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2800" dirty="0" err="1" smtClean="0">
                <a:solidFill>
                  <a:schemeClr val="bg1"/>
                </a:solidFill>
              </a:rPr>
              <a:t>Hyperchloremia</a:t>
            </a:r>
            <a:r>
              <a:rPr lang="en-US" sz="2800" dirty="0" smtClean="0">
                <a:solidFill>
                  <a:schemeClr val="bg1"/>
                </a:solidFill>
              </a:rPr>
              <a:t>. 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Metabolic acidosis.</a:t>
            </a:r>
            <a:endParaRPr lang="en-US" sz="2800" u="sng" dirty="0" smtClean="0">
              <a:solidFill>
                <a:schemeClr val="bg1"/>
              </a:solidFill>
            </a:endParaRPr>
          </a:p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65417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dirty="0" smtClean="0">
                <a:solidFill>
                  <a:srgbClr val="FFFF00"/>
                </a:solidFill>
              </a:rPr>
              <a:t>Crystalloid solutions </a:t>
            </a:r>
            <a:r>
              <a:rPr lang="en-US" sz="3200" b="1" dirty="0" err="1" smtClean="0">
                <a:solidFill>
                  <a:srgbClr val="FFFF00"/>
                </a:solidFill>
              </a:rPr>
              <a:t>NaCl</a:t>
            </a:r>
            <a:r>
              <a:rPr lang="en-US" sz="3200" b="1" dirty="0" smtClean="0">
                <a:solidFill>
                  <a:srgbClr val="FFFF00"/>
                </a:solidFill>
              </a:rPr>
              <a:t> 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004" y="1124744"/>
            <a:ext cx="9258300" cy="45259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endParaRPr lang="en-US" b="1" dirty="0" smtClean="0">
              <a:solidFill>
                <a:schemeClr val="bg1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b="1" dirty="0">
              <a:solidFill>
                <a:schemeClr val="bg1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rgbClr val="FF0000"/>
                </a:solidFill>
              </a:rPr>
              <a:t>Isotonic 0.9%: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chemeClr val="bg1"/>
                </a:solidFill>
              </a:rPr>
              <a:t>9g/l , Na 154, Cl 154,                            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b="1" dirty="0" err="1" smtClean="0">
                <a:solidFill>
                  <a:schemeClr val="bg1"/>
                </a:solidFill>
              </a:rPr>
              <a:t>Osmolarity</a:t>
            </a:r>
            <a:r>
              <a:rPr lang="en-US" b="1" dirty="0" smtClean="0">
                <a:solidFill>
                  <a:schemeClr val="bg1"/>
                </a:solidFill>
              </a:rPr>
              <a:t>:  </a:t>
            </a:r>
            <a:r>
              <a:rPr lang="en-US" b="1" dirty="0" smtClean="0">
                <a:solidFill>
                  <a:srgbClr val="FFFF00"/>
                </a:solidFill>
              </a:rPr>
              <a:t>304 </a:t>
            </a:r>
            <a:r>
              <a:rPr lang="en-US" b="1" dirty="0" err="1" smtClean="0">
                <a:solidFill>
                  <a:srgbClr val="FFFF00"/>
                </a:solidFill>
              </a:rPr>
              <a:t>mosmol</a:t>
            </a:r>
            <a:r>
              <a:rPr lang="en-US" b="1" dirty="0" smtClean="0">
                <a:solidFill>
                  <a:srgbClr val="FFFF00"/>
                </a:solidFill>
              </a:rPr>
              <a:t>/l                  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b="1" dirty="0" smtClean="0">
              <a:solidFill>
                <a:schemeClr val="bg1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chemeClr val="bg1"/>
                </a:solidFill>
              </a:rPr>
              <a:t>Disadvantages: Hyper-</a:t>
            </a:r>
            <a:r>
              <a:rPr lang="en-US" b="1" dirty="0" err="1" smtClean="0">
                <a:solidFill>
                  <a:schemeClr val="bg1"/>
                </a:solidFill>
              </a:rPr>
              <a:t>chloremic</a:t>
            </a:r>
            <a:r>
              <a:rPr lang="en-US" b="1" dirty="0" smtClean="0">
                <a:solidFill>
                  <a:schemeClr val="bg1"/>
                </a:solidFill>
              </a:rPr>
              <a:t> acidosis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b="1" dirty="0" smtClean="0"/>
          </a:p>
          <a:p>
            <a:pPr eaLnBrk="1" hangingPunct="1">
              <a:buFont typeface="Wingdings" pitchFamily="2" charset="2"/>
              <a:buNone/>
              <a:defRPr/>
            </a:pP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90746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en-US" b="1" dirty="0" smtClean="0">
                <a:solidFill>
                  <a:schemeClr val="bg1"/>
                </a:solidFill>
              </a:rPr>
              <a:t/>
            </a:r>
            <a:br>
              <a:rPr lang="en-AU" altLang="en-US" b="1" dirty="0" smtClean="0">
                <a:solidFill>
                  <a:schemeClr val="bg1"/>
                </a:solidFill>
              </a:rPr>
            </a:br>
            <a:r>
              <a:rPr lang="en-AU" altLang="en-US" b="1" dirty="0" smtClean="0">
                <a:solidFill>
                  <a:srgbClr val="FFFF00"/>
                </a:solidFill>
              </a:rPr>
              <a:t>Intravenous Fluids</a:t>
            </a:r>
            <a:r>
              <a:rPr lang="en-US" altLang="en-US" dirty="0" smtClean="0">
                <a:solidFill>
                  <a:schemeClr val="bg1"/>
                </a:solidFill>
              </a:rPr>
              <a:t/>
            </a:r>
            <a:br>
              <a:rPr lang="en-US" altLang="en-US" dirty="0" smtClean="0">
                <a:solidFill>
                  <a:schemeClr val="bg1"/>
                </a:solidFill>
              </a:rPr>
            </a:br>
            <a:endParaRPr lang="en-US" altLang="en-US" dirty="0" smtClean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514350" y="1196975"/>
            <a:ext cx="9258300" cy="53276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AU" altLang="en-US" sz="2400" b="1" dirty="0" smtClean="0">
                <a:solidFill>
                  <a:srgbClr val="FF0000"/>
                </a:solidFill>
              </a:rPr>
              <a:t>Crystalloids</a:t>
            </a:r>
            <a:endParaRPr lang="en-US" altLang="en-US" sz="2400" dirty="0" smtClean="0">
              <a:solidFill>
                <a:srgbClr val="FF0000"/>
              </a:solidFill>
            </a:endParaRPr>
          </a:p>
          <a:p>
            <a:r>
              <a:rPr lang="en-US" altLang="en-US" sz="2400" dirty="0" smtClean="0">
                <a:solidFill>
                  <a:schemeClr val="bg1"/>
                </a:solidFill>
              </a:rPr>
              <a:t>What is the difference between normal saline, and Ringer's lactate?</a:t>
            </a:r>
            <a:endParaRPr lang="en-US" altLang="en-US" sz="2400" b="1" dirty="0" smtClean="0">
              <a:solidFill>
                <a:schemeClr val="bg1"/>
              </a:solidFill>
            </a:endParaRPr>
          </a:p>
          <a:p>
            <a:r>
              <a:rPr lang="en-US" altLang="en-US" sz="2400" dirty="0" smtClean="0">
                <a:solidFill>
                  <a:schemeClr val="bg1"/>
                </a:solidFill>
              </a:rPr>
              <a:t>What are the advantages and disadvantages of crystalloids?</a:t>
            </a:r>
            <a:endParaRPr lang="en-US" altLang="en-US" sz="2400" b="1" dirty="0" smtClean="0">
              <a:solidFill>
                <a:schemeClr val="bg1"/>
              </a:solidFill>
            </a:endParaRPr>
          </a:p>
          <a:p>
            <a:pPr>
              <a:buFont typeface="Arial" charset="0"/>
              <a:buNone/>
            </a:pPr>
            <a:endParaRPr lang="en-AU" altLang="en-US" sz="2400" b="1" dirty="0" smtClean="0">
              <a:solidFill>
                <a:schemeClr val="bg1"/>
              </a:solidFill>
            </a:endParaRPr>
          </a:p>
          <a:p>
            <a:pPr>
              <a:buFont typeface="Arial" charset="0"/>
              <a:buNone/>
            </a:pPr>
            <a:r>
              <a:rPr lang="en-AU" altLang="en-US" sz="2400" b="1" dirty="0" smtClean="0">
                <a:solidFill>
                  <a:srgbClr val="FF0000"/>
                </a:solidFill>
              </a:rPr>
              <a:t>Colloids</a:t>
            </a:r>
            <a:endParaRPr lang="en-US" altLang="en-US" sz="2400" dirty="0" smtClean="0">
              <a:solidFill>
                <a:srgbClr val="FF0000"/>
              </a:solidFill>
            </a:endParaRPr>
          </a:p>
          <a:p>
            <a:r>
              <a:rPr lang="en-US" altLang="en-US" sz="2400" dirty="0" smtClean="0">
                <a:solidFill>
                  <a:schemeClr val="bg1"/>
                </a:solidFill>
              </a:rPr>
              <a:t>What colloid preparations are available for clinical use?</a:t>
            </a:r>
            <a:endParaRPr lang="en-US" altLang="en-US" sz="2400" b="1" dirty="0" smtClean="0">
              <a:solidFill>
                <a:schemeClr val="bg1"/>
              </a:solidFill>
            </a:endParaRPr>
          </a:p>
          <a:p>
            <a:r>
              <a:rPr lang="en-US" altLang="en-US" sz="2400" dirty="0" smtClean="0">
                <a:solidFill>
                  <a:schemeClr val="bg1"/>
                </a:solidFill>
              </a:rPr>
              <a:t>What are some advantages and potential side effects of  </a:t>
            </a:r>
            <a:r>
              <a:rPr lang="en-US" altLang="en-US" sz="2400" dirty="0" err="1" smtClean="0">
                <a:solidFill>
                  <a:schemeClr val="bg1"/>
                </a:solidFill>
              </a:rPr>
              <a:t>hetastarch</a:t>
            </a:r>
            <a:r>
              <a:rPr lang="en-US" altLang="en-US" sz="2400" dirty="0" smtClean="0">
                <a:solidFill>
                  <a:schemeClr val="bg1"/>
                </a:solidFill>
              </a:rPr>
              <a:t>?</a:t>
            </a:r>
            <a:endParaRPr lang="en-US" altLang="en-US" sz="2400" b="1" dirty="0" smtClean="0">
              <a:solidFill>
                <a:schemeClr val="bg1"/>
              </a:solidFill>
            </a:endParaRPr>
          </a:p>
          <a:p>
            <a:r>
              <a:rPr lang="en-US" altLang="en-US" sz="2400" dirty="0" smtClean="0">
                <a:solidFill>
                  <a:schemeClr val="bg1"/>
                </a:solidFill>
              </a:rPr>
              <a:t> When to  use 5% or 25% albumin preparation in volume resuscitation?</a:t>
            </a:r>
            <a:endParaRPr lang="en-US" altLang="en-US" sz="2400" b="1" dirty="0" smtClean="0">
              <a:solidFill>
                <a:schemeClr val="bg1"/>
              </a:solidFill>
            </a:endParaRPr>
          </a:p>
          <a:p>
            <a:r>
              <a:rPr lang="en-US" altLang="en-US" sz="2400" dirty="0" smtClean="0">
                <a:solidFill>
                  <a:schemeClr val="bg1"/>
                </a:solidFill>
              </a:rPr>
              <a:t>When is plasma indicated?</a:t>
            </a:r>
            <a:endParaRPr lang="en-US" altLang="en-US" sz="2400" b="1" dirty="0" smtClean="0">
              <a:solidFill>
                <a:schemeClr val="bg1"/>
              </a:solidFill>
            </a:endParaRPr>
          </a:p>
          <a:p>
            <a:endParaRPr lang="en-US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dirty="0" smtClean="0">
                <a:solidFill>
                  <a:srgbClr val="FFFF00"/>
                </a:solidFill>
              </a:rPr>
              <a:t>Crystalloids</a:t>
            </a:r>
            <a:br>
              <a:rPr lang="en-US" sz="3200" b="1" dirty="0" smtClean="0">
                <a:solidFill>
                  <a:srgbClr val="FFFF00"/>
                </a:solidFill>
              </a:rPr>
            </a:br>
            <a:r>
              <a:rPr lang="en-US" sz="3200" b="1" dirty="0" smtClean="0">
                <a:solidFill>
                  <a:srgbClr val="FFFF00"/>
                </a:solidFill>
              </a:rPr>
              <a:t>Lactated Ringer's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chemeClr val="bg1"/>
                </a:solidFill>
              </a:rPr>
              <a:t>Composition: </a:t>
            </a:r>
            <a:r>
              <a:rPr lang="en-US" sz="2800" dirty="0" smtClean="0">
                <a:solidFill>
                  <a:schemeClr val="bg1"/>
                </a:solidFill>
              </a:rPr>
              <a:t>Na 130, Cl 109, K 4, ca 3, Lactate 28, </a:t>
            </a:r>
            <a:r>
              <a:rPr lang="en-US" sz="2800" dirty="0" err="1" smtClean="0">
                <a:solidFill>
                  <a:schemeClr val="bg1"/>
                </a:solidFill>
              </a:rPr>
              <a:t>Osmolarity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r>
              <a:rPr lang="en-US" sz="2800" dirty="0" smtClean="0">
                <a:solidFill>
                  <a:srgbClr val="FFFF00"/>
                </a:solidFill>
              </a:rPr>
              <a:t>273mosmol/l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800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-</a:t>
            </a:r>
            <a:r>
              <a:rPr lang="en-US" sz="2800" dirty="0" smtClean="0">
                <a:solidFill>
                  <a:srgbClr val="FF0000"/>
                </a:solidFill>
              </a:rPr>
              <a:t>Sydney Ringer 1880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-</a:t>
            </a:r>
            <a:r>
              <a:rPr lang="en-US" sz="2800" dirty="0" smtClean="0">
                <a:solidFill>
                  <a:srgbClr val="FF0000"/>
                </a:solidFill>
              </a:rPr>
              <a:t>Hartmann added Lactate=LR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-Minor advantage over </a:t>
            </a:r>
            <a:r>
              <a:rPr lang="en-US" sz="2800" dirty="0" err="1" smtClean="0">
                <a:solidFill>
                  <a:schemeClr val="bg1"/>
                </a:solidFill>
              </a:rPr>
              <a:t>NaCl</a:t>
            </a:r>
            <a:endParaRPr lang="en-US" sz="2800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Disadvantages: 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-Not to be used as dilatant for blood (Ca citrate)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-Low </a:t>
            </a:r>
            <a:r>
              <a:rPr lang="en-US" sz="2800" dirty="0" err="1" smtClean="0">
                <a:solidFill>
                  <a:schemeClr val="bg1"/>
                </a:solidFill>
              </a:rPr>
              <a:t>osmolarity</a:t>
            </a:r>
            <a:r>
              <a:rPr lang="en-US" sz="2800" dirty="0" smtClean="0">
                <a:solidFill>
                  <a:schemeClr val="bg1"/>
                </a:solidFill>
              </a:rPr>
              <a:t>, can lead to high ICP</a:t>
            </a:r>
          </a:p>
        </p:txBody>
      </p:sp>
    </p:spTree>
    <p:extLst>
      <p:ext uri="{BB962C8B-B14F-4D97-AF65-F5344CB8AC3E}">
        <p14:creationId xmlns:p14="http://schemas.microsoft.com/office/powerpoint/2010/main" val="2313658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smtClean="0">
                <a:solidFill>
                  <a:srgbClr val="FFFF00"/>
                </a:solidFill>
              </a:rPr>
              <a:t>Crystalloids</a:t>
            </a:r>
            <a:br>
              <a:rPr lang="en-US" sz="3200" b="1" smtClean="0">
                <a:solidFill>
                  <a:srgbClr val="FFFF00"/>
                </a:solidFill>
              </a:rPr>
            </a:br>
            <a:r>
              <a:rPr lang="en-US" sz="3200" b="1" smtClean="0">
                <a:solidFill>
                  <a:srgbClr val="FFFF00"/>
                </a:solidFill>
              </a:rPr>
              <a:t>Dextrose 5%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004" y="1628800"/>
            <a:ext cx="9258300" cy="45259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Composition: 50g/l, provides 170 kcal/l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800" b="1" dirty="0" smtClean="0">
              <a:solidFill>
                <a:schemeClr val="bg1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b="1" dirty="0" smtClean="0">
                <a:solidFill>
                  <a:srgbClr val="FF0000"/>
                </a:solidFill>
              </a:rPr>
              <a:t>Disadvantages</a:t>
            </a:r>
            <a:r>
              <a:rPr lang="en-US" sz="2800" b="1" dirty="0" smtClean="0">
                <a:solidFill>
                  <a:schemeClr val="bg1"/>
                </a:solidFill>
              </a:rPr>
              <a:t>: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-Enhance </a:t>
            </a:r>
            <a:r>
              <a:rPr lang="en-US" sz="2800" b="1" dirty="0" smtClean="0">
                <a:solidFill>
                  <a:srgbClr val="FFFF00"/>
                </a:solidFill>
              </a:rPr>
              <a:t>CO2</a:t>
            </a:r>
            <a:r>
              <a:rPr lang="en-US" sz="2800" b="1" dirty="0" smtClean="0">
                <a:solidFill>
                  <a:schemeClr val="bg1"/>
                </a:solidFill>
              </a:rPr>
              <a:t> production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-Enhance </a:t>
            </a:r>
            <a:r>
              <a:rPr lang="en-US" sz="2800" b="1" dirty="0" smtClean="0">
                <a:solidFill>
                  <a:srgbClr val="FFFF00"/>
                </a:solidFill>
              </a:rPr>
              <a:t>lactate</a:t>
            </a:r>
            <a:r>
              <a:rPr lang="en-US" sz="2800" b="1" dirty="0" smtClean="0">
                <a:solidFill>
                  <a:schemeClr val="bg1"/>
                </a:solidFill>
              </a:rPr>
              <a:t> production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-Aggravate ischemic brain injury</a:t>
            </a:r>
          </a:p>
        </p:txBody>
      </p:sp>
    </p:spTree>
    <p:extLst>
      <p:ext uri="{BB962C8B-B14F-4D97-AF65-F5344CB8AC3E}">
        <p14:creationId xmlns:p14="http://schemas.microsoft.com/office/powerpoint/2010/main" val="3558941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>
          <a:xfrm flipH="1">
            <a:off x="1971675" y="0"/>
            <a:ext cx="6257925" cy="533400"/>
          </a:xfrm>
        </p:spPr>
        <p:txBody>
          <a:bodyPr/>
          <a:lstStyle/>
          <a:p>
            <a:pPr>
              <a:defRPr/>
            </a:pPr>
            <a:r>
              <a:rPr lang="en-US" sz="4000" b="1" dirty="0" smtClean="0">
                <a:solidFill>
                  <a:srgbClr val="FF0000"/>
                </a:solidFill>
              </a:rPr>
              <a:t>Composition</a:t>
            </a:r>
            <a:endParaRPr lang="en-US" b="1" dirty="0" smtClean="0">
              <a:solidFill>
                <a:srgbClr val="FF0000"/>
              </a:solidFill>
            </a:endParaRPr>
          </a:p>
        </p:txBody>
      </p:sp>
      <p:graphicFrame>
        <p:nvGraphicFramePr>
          <p:cNvPr id="1026" name="Object 4">
            <a:hlinkClick r:id="" action="ppaction://ole?verb=0"/>
          </p:cNvPr>
          <p:cNvGraphicFramePr>
            <a:graphicFrameLocks/>
          </p:cNvGraphicFramePr>
          <p:nvPr/>
        </p:nvGraphicFramePr>
        <p:xfrm>
          <a:off x="1905000" y="944563"/>
          <a:ext cx="6375400" cy="4968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81" name="Document" r:id="rId3" imgW="7554600" imgH="6530400" progId="Word.Document.8">
                  <p:embed/>
                </p:oleObj>
              </mc:Choice>
              <mc:Fallback>
                <p:oleObj name="Document" r:id="rId3" imgW="7554600" imgH="6530400" progId="Word.Documen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944563"/>
                        <a:ext cx="6375400" cy="4968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656307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b="1" smtClean="0">
                <a:solidFill>
                  <a:schemeClr val="bg1"/>
                </a:solidFill>
              </a:rPr>
              <a:t>Colloids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771525" y="1417638"/>
            <a:ext cx="8743950" cy="32766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dirty="0" smtClean="0">
                <a:solidFill>
                  <a:srgbClr val="FF0000"/>
                </a:solidFill>
              </a:rPr>
              <a:t>Fluids containing </a:t>
            </a:r>
            <a:r>
              <a:rPr lang="en-US" altLang="en-US" b="1" u="sng" dirty="0" smtClean="0">
                <a:solidFill>
                  <a:srgbClr val="FF0000"/>
                </a:solidFill>
              </a:rPr>
              <a:t>molecules </a:t>
            </a:r>
            <a:r>
              <a:rPr lang="en-US" altLang="en-US" dirty="0" smtClean="0">
                <a:solidFill>
                  <a:srgbClr val="FF0000"/>
                </a:solidFill>
              </a:rPr>
              <a:t>sufficiently large </a:t>
            </a:r>
            <a:r>
              <a:rPr lang="en-US" altLang="en-US" dirty="0" smtClean="0">
                <a:solidFill>
                  <a:schemeClr val="bg1"/>
                </a:solidFill>
              </a:rPr>
              <a:t>enough to prevent transfer across capillary membranes.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dirty="0" smtClean="0">
                <a:solidFill>
                  <a:schemeClr val="bg1"/>
                </a:solidFill>
              </a:rPr>
              <a:t>Solutions </a:t>
            </a:r>
            <a:r>
              <a:rPr lang="en-US" altLang="en-US" dirty="0" smtClean="0">
                <a:solidFill>
                  <a:srgbClr val="FFFF00"/>
                </a:solidFill>
              </a:rPr>
              <a:t>stay in the space </a:t>
            </a:r>
            <a:r>
              <a:rPr lang="en-US" altLang="en-US" dirty="0" smtClean="0">
                <a:solidFill>
                  <a:schemeClr val="bg1"/>
                </a:solidFill>
              </a:rPr>
              <a:t>into which they are infused.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dirty="0" smtClean="0">
                <a:solidFill>
                  <a:schemeClr val="bg1"/>
                </a:solidFill>
              </a:rPr>
              <a:t>Examples: </a:t>
            </a:r>
            <a:r>
              <a:rPr lang="en-US" altLang="en-US" dirty="0" err="1">
                <a:solidFill>
                  <a:srgbClr val="FFFF00"/>
                </a:solidFill>
              </a:rPr>
              <a:t>H</a:t>
            </a:r>
            <a:r>
              <a:rPr lang="en-US" altLang="en-US" dirty="0" err="1" smtClean="0">
                <a:solidFill>
                  <a:srgbClr val="FFFF00"/>
                </a:solidFill>
              </a:rPr>
              <a:t>etastarch</a:t>
            </a:r>
            <a:r>
              <a:rPr lang="en-US" altLang="en-US" dirty="0" smtClean="0">
                <a:solidFill>
                  <a:srgbClr val="FFFF00"/>
                </a:solidFill>
              </a:rPr>
              <a:t> (</a:t>
            </a:r>
            <a:r>
              <a:rPr lang="en-US" altLang="en-US" dirty="0" err="1" smtClean="0">
                <a:solidFill>
                  <a:srgbClr val="FFFF00"/>
                </a:solidFill>
              </a:rPr>
              <a:t>Hespan</a:t>
            </a:r>
            <a:r>
              <a:rPr lang="en-US" altLang="en-US" dirty="0" smtClean="0">
                <a:solidFill>
                  <a:srgbClr val="FFFF00"/>
                </a:solidFill>
              </a:rPr>
              <a:t>), albumin, dextran, Gelatins</a:t>
            </a:r>
            <a:r>
              <a:rPr lang="en-US" altLang="en-US" dirty="0" smtClean="0">
                <a:solidFill>
                  <a:schemeClr val="bg1"/>
                </a:solidFill>
              </a:rPr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b="1" smtClean="0">
                <a:solidFill>
                  <a:srgbClr val="FFFF00"/>
                </a:solidFill>
              </a:rPr>
              <a:t>Colloids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rgbClr val="FF0000"/>
                </a:solidFill>
              </a:rPr>
              <a:t>Advantages:</a:t>
            </a:r>
            <a:endParaRPr lang="en-US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dirty="0" smtClean="0"/>
              <a:t>-</a:t>
            </a:r>
            <a:r>
              <a:rPr lang="en-US" dirty="0" smtClean="0">
                <a:solidFill>
                  <a:schemeClr val="bg1"/>
                </a:solidFill>
              </a:rPr>
              <a:t>Prolonged plasma volume support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dirty="0" smtClean="0">
                <a:solidFill>
                  <a:schemeClr val="bg1"/>
                </a:solidFill>
              </a:rPr>
              <a:t>-Moderate volume needed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dirty="0" smtClean="0">
                <a:solidFill>
                  <a:schemeClr val="bg1"/>
                </a:solidFill>
              </a:rPr>
              <a:t>-Minimal risk of tissue edema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dirty="0" smtClean="0">
                <a:solidFill>
                  <a:schemeClr val="bg1"/>
                </a:solidFill>
              </a:rPr>
              <a:t>-Enhances microvascular flow</a:t>
            </a:r>
          </a:p>
        </p:txBody>
      </p:sp>
    </p:spTree>
    <p:extLst>
      <p:ext uri="{BB962C8B-B14F-4D97-AF65-F5344CB8AC3E}">
        <p14:creationId xmlns:p14="http://schemas.microsoft.com/office/powerpoint/2010/main" val="228207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rgbClr val="FF0000"/>
                </a:solidFill>
              </a:rPr>
              <a:t>Colloids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23020" y="1556792"/>
            <a:ext cx="9258300" cy="45259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rgbClr val="FFFF00"/>
                </a:solidFill>
              </a:rPr>
              <a:t>Disadvantages: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sz="2800" dirty="0" smtClean="0">
                <a:solidFill>
                  <a:schemeClr val="bg1"/>
                </a:solidFill>
              </a:rPr>
              <a:t>Risk of volume overload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  Adverse effect on </a:t>
            </a:r>
            <a:r>
              <a:rPr lang="en-US" sz="2800" dirty="0" err="1" smtClean="0">
                <a:solidFill>
                  <a:schemeClr val="bg1"/>
                </a:solidFill>
              </a:rPr>
              <a:t>hemostasis</a:t>
            </a:r>
            <a:endParaRPr lang="en-US" sz="2800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150000"/>
              </a:lnSpc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  Adverse effect on renal function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  Anaphylactic reaction</a:t>
            </a:r>
          </a:p>
          <a:p>
            <a:pPr eaLnBrk="1" hangingPunct="1">
              <a:lnSpc>
                <a:spcPct val="150000"/>
              </a:lnSpc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   Expensive</a:t>
            </a:r>
          </a:p>
        </p:txBody>
      </p:sp>
    </p:spTree>
    <p:extLst>
      <p:ext uri="{BB962C8B-B14F-4D97-AF65-F5344CB8AC3E}">
        <p14:creationId xmlns:p14="http://schemas.microsoft.com/office/powerpoint/2010/main" val="2964838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4000" b="1" smtClean="0">
                <a:solidFill>
                  <a:srgbClr val="FFFF00"/>
                </a:solidFill>
              </a:rPr>
              <a:t>Dextran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rgbClr val="FFFF00"/>
                </a:solidFill>
              </a:rPr>
              <a:t>Composition:</a:t>
            </a:r>
            <a:r>
              <a:rPr lang="en-US" b="1" dirty="0" smtClean="0"/>
              <a:t>  </a:t>
            </a:r>
            <a:r>
              <a:rPr lang="en-US" b="1" dirty="0" smtClean="0">
                <a:solidFill>
                  <a:schemeClr val="bg1"/>
                </a:solidFill>
              </a:rPr>
              <a:t>40/70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b="1" dirty="0" smtClean="0">
              <a:solidFill>
                <a:schemeClr val="bg1"/>
              </a:solidFill>
            </a:endParaRPr>
          </a:p>
          <a:p>
            <a:pPr lvl="2"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chemeClr val="bg1"/>
                </a:solidFill>
              </a:rPr>
              <a:t>Inhibit platelet aggregation        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b="1" dirty="0" smtClean="0">
              <a:solidFill>
                <a:schemeClr val="bg1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en-US" b="1" dirty="0" smtClean="0">
              <a:solidFill>
                <a:schemeClr val="bg1"/>
              </a:solidFill>
            </a:endParaRPr>
          </a:p>
          <a:p>
            <a:pPr lvl="3" eaLnBrk="1" hangingPunct="1">
              <a:buFont typeface="Wingdings" pitchFamily="2" charset="2"/>
              <a:buNone/>
              <a:defRPr/>
            </a:pPr>
            <a:r>
              <a:rPr lang="en-US" b="1" dirty="0" smtClean="0">
                <a:solidFill>
                  <a:schemeClr val="bg1"/>
                </a:solidFill>
              </a:rPr>
              <a:t>Bleeding</a:t>
            </a:r>
          </a:p>
        </p:txBody>
      </p:sp>
      <p:sp>
        <p:nvSpPr>
          <p:cNvPr id="37892" name="Line 6"/>
          <p:cNvSpPr>
            <a:spLocks noChangeShapeType="1"/>
          </p:cNvSpPr>
          <p:nvPr/>
        </p:nvSpPr>
        <p:spPr bwMode="auto">
          <a:xfrm>
            <a:off x="2695228" y="3356992"/>
            <a:ext cx="0" cy="79216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070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smtClean="0">
                <a:solidFill>
                  <a:srgbClr val="FFFF00"/>
                </a:solidFill>
              </a:rPr>
              <a:t>Gelatins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b="1" dirty="0" smtClean="0">
                <a:solidFill>
                  <a:schemeClr val="bg1"/>
                </a:solidFill>
              </a:rPr>
              <a:t>  </a:t>
            </a:r>
            <a:r>
              <a:rPr lang="en-US" sz="2800" b="1" dirty="0" smtClean="0">
                <a:solidFill>
                  <a:schemeClr val="bg1"/>
                </a:solidFill>
              </a:rPr>
              <a:t>Derived from </a:t>
            </a:r>
            <a:r>
              <a:rPr lang="en-US" sz="2800" b="1" dirty="0" smtClean="0">
                <a:solidFill>
                  <a:srgbClr val="FFFF00"/>
                </a:solidFill>
              </a:rPr>
              <a:t>hydrolyzed bovine collagen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  Metabolized by serum collagenase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  </a:t>
            </a:r>
            <a:r>
              <a:rPr lang="en-US" sz="2800" b="1" dirty="0" smtClean="0">
                <a:solidFill>
                  <a:srgbClr val="FFC000"/>
                </a:solidFill>
              </a:rPr>
              <a:t>0.5-5hr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  </a:t>
            </a:r>
            <a:r>
              <a:rPr lang="en-US" sz="2800" b="1" dirty="0" smtClean="0">
                <a:solidFill>
                  <a:srgbClr val="FF0000"/>
                </a:solidFill>
              </a:rPr>
              <a:t>Histamine release </a:t>
            </a:r>
            <a:r>
              <a:rPr lang="en-US" sz="2800" b="1" dirty="0" smtClean="0">
                <a:solidFill>
                  <a:schemeClr val="bg1"/>
                </a:solidFill>
              </a:rPr>
              <a:t>(H1 blockers recommended)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  Decreases Von W factor (VWF)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  Bovine Spongiform Encephalopathy         </a:t>
            </a:r>
            <a:r>
              <a:rPr lang="en-US" sz="2800" b="1" dirty="0" smtClean="0">
                <a:solidFill>
                  <a:srgbClr val="FF0000"/>
                </a:solidFill>
              </a:rPr>
              <a:t>1:1,000,000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b="1" dirty="0" smtClean="0"/>
          </a:p>
        </p:txBody>
      </p:sp>
    </p:spTree>
    <p:extLst>
      <p:ext uri="{BB962C8B-B14F-4D97-AF65-F5344CB8AC3E}">
        <p14:creationId xmlns:p14="http://schemas.microsoft.com/office/powerpoint/2010/main" val="1445914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b="1" dirty="0" smtClean="0">
                <a:solidFill>
                  <a:srgbClr val="FFFF00"/>
                </a:solidFill>
              </a:rPr>
              <a:t>Albumins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2980" y="1340768"/>
            <a:ext cx="9258300" cy="4525963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  Heat treated preparation of human serum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  </a:t>
            </a:r>
            <a:r>
              <a:rPr lang="en-US" sz="2800" b="1" dirty="0" smtClean="0">
                <a:solidFill>
                  <a:srgbClr val="FFFF00"/>
                </a:solidFill>
              </a:rPr>
              <a:t>5% (50g/l), 25% (250g/l)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  Half of infused volume will stay intravascular  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  </a:t>
            </a:r>
            <a:r>
              <a:rPr lang="en-US" sz="2800" b="1" dirty="0" smtClean="0">
                <a:solidFill>
                  <a:srgbClr val="FF0000"/>
                </a:solidFill>
              </a:rPr>
              <a:t>COP=20mmHg = plasma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  </a:t>
            </a:r>
            <a:r>
              <a:rPr lang="en-US" sz="2800" b="1" dirty="0" smtClean="0">
                <a:solidFill>
                  <a:srgbClr val="99FF99"/>
                </a:solidFill>
              </a:rPr>
              <a:t>25%, COP=70mmHg, it will expand the vascular space by 4-5 times the volume infused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   25% used only in case of hypo-</a:t>
            </a:r>
            <a:r>
              <a:rPr lang="en-US" sz="2800" b="1" dirty="0" err="1" smtClean="0">
                <a:solidFill>
                  <a:schemeClr val="bg1"/>
                </a:solidFill>
              </a:rPr>
              <a:t>albuminemia</a:t>
            </a:r>
            <a:endParaRPr lang="en-US" sz="2800" b="1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en-US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354274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200" b="1" dirty="0" smtClean="0">
                <a:solidFill>
                  <a:srgbClr val="FFFF00"/>
                </a:solidFill>
              </a:rPr>
              <a:t>Cochrane studies support  increased mortality following albumin infusion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    Cardiac de-compensation after rapid infusion of                 20  -   25% albumin  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  </a:t>
            </a:r>
            <a:r>
              <a:rPr lang="en-US" sz="2800" b="1" dirty="0" smtClean="0">
                <a:solidFill>
                  <a:srgbClr val="99FF99"/>
                </a:solidFill>
              </a:rPr>
              <a:t>Decreased  Ionized ca++ 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    Aggravate leak syndrome            MOF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    Enhance bleeding 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Char char="Ø"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    Impaired Na+ Water excretion             Renal dysfunction</a:t>
            </a:r>
          </a:p>
        </p:txBody>
      </p:sp>
      <p:sp>
        <p:nvSpPr>
          <p:cNvPr id="40964" name="Line 4"/>
          <p:cNvSpPr>
            <a:spLocks noChangeShapeType="1"/>
          </p:cNvSpPr>
          <p:nvPr/>
        </p:nvSpPr>
        <p:spPr bwMode="auto">
          <a:xfrm flipV="1">
            <a:off x="7447756" y="528927"/>
            <a:ext cx="0" cy="2873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66" name="Line 8"/>
          <p:cNvSpPr>
            <a:spLocks noChangeShapeType="1"/>
          </p:cNvSpPr>
          <p:nvPr/>
        </p:nvSpPr>
        <p:spPr bwMode="auto">
          <a:xfrm>
            <a:off x="5786438" y="5589240"/>
            <a:ext cx="728662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967" name="Line 9"/>
          <p:cNvSpPr>
            <a:spLocks noChangeShapeType="1"/>
          </p:cNvSpPr>
          <p:nvPr/>
        </p:nvSpPr>
        <p:spPr bwMode="auto">
          <a:xfrm>
            <a:off x="5218113" y="4149080"/>
            <a:ext cx="56832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678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463550" y="549275"/>
            <a:ext cx="9258300" cy="1143000"/>
          </a:xfrm>
        </p:spPr>
        <p:txBody>
          <a:bodyPr/>
          <a:lstStyle/>
          <a:p>
            <a:r>
              <a:rPr lang="en-AU" altLang="en-US" b="1" dirty="0" smtClean="0">
                <a:solidFill>
                  <a:srgbClr val="FFFF00"/>
                </a:solidFill>
              </a:rPr>
              <a:t>Blood Products</a:t>
            </a:r>
            <a:r>
              <a:rPr lang="en-US" altLang="en-US" dirty="0" smtClean="0">
                <a:solidFill>
                  <a:srgbClr val="FFFF00"/>
                </a:solidFill>
              </a:rPr>
              <a:t/>
            </a:r>
            <a:br>
              <a:rPr lang="en-US" altLang="en-US" dirty="0" smtClean="0">
                <a:solidFill>
                  <a:srgbClr val="FFFF00"/>
                </a:solidFill>
              </a:rPr>
            </a:br>
            <a:endParaRPr lang="en-US" altLang="en-US" dirty="0" smtClean="0">
              <a:solidFill>
                <a:srgbClr val="FFFF00"/>
              </a:solidFill>
            </a:endParaRPr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>
          <a:xfrm>
            <a:off x="0" y="1268413"/>
            <a:ext cx="10287000" cy="4525962"/>
          </a:xfrm>
        </p:spPr>
        <p:txBody>
          <a:bodyPr/>
          <a:lstStyle/>
          <a:p>
            <a:pPr>
              <a:buFont typeface="Calibri" pitchFamily="34" charset="0"/>
              <a:buAutoNum type="arabicPeriod"/>
            </a:pPr>
            <a:r>
              <a:rPr lang="en-US" altLang="en-US" sz="2200" smtClean="0">
                <a:solidFill>
                  <a:schemeClr val="bg1"/>
                </a:solidFill>
              </a:rPr>
              <a:t>What is the minimal acceptable hemoglobin?  What factors affect the minimal acceptable hemoglobin level?</a:t>
            </a:r>
            <a:endParaRPr lang="en-US" altLang="en-US" sz="2200" b="1" smtClean="0">
              <a:solidFill>
                <a:schemeClr val="bg1"/>
              </a:solidFill>
            </a:endParaRPr>
          </a:p>
          <a:p>
            <a:pPr>
              <a:buFont typeface="Calibri" pitchFamily="34" charset="0"/>
              <a:buAutoNum type="arabicPeriod"/>
            </a:pPr>
            <a:r>
              <a:rPr lang="en-US" altLang="en-US" sz="2200" smtClean="0">
                <a:solidFill>
                  <a:schemeClr val="bg1"/>
                </a:solidFill>
              </a:rPr>
              <a:t>How do you calculate the acceptable blood loss during surgery?</a:t>
            </a:r>
            <a:endParaRPr lang="en-US" altLang="en-US" sz="2200" b="1" smtClean="0">
              <a:solidFill>
                <a:schemeClr val="bg1"/>
              </a:solidFill>
            </a:endParaRPr>
          </a:p>
          <a:p>
            <a:pPr>
              <a:buFont typeface="Calibri" pitchFamily="34" charset="0"/>
              <a:buAutoNum type="arabicPeriod"/>
            </a:pPr>
            <a:r>
              <a:rPr lang="en-US" altLang="en-US" sz="2200" smtClean="0">
                <a:solidFill>
                  <a:schemeClr val="bg1"/>
                </a:solidFill>
              </a:rPr>
              <a:t>What is the difference between autologous and banked blood?</a:t>
            </a:r>
            <a:endParaRPr lang="en-US" altLang="en-US" sz="2200" b="1" smtClean="0">
              <a:solidFill>
                <a:schemeClr val="bg1"/>
              </a:solidFill>
            </a:endParaRPr>
          </a:p>
          <a:p>
            <a:pPr>
              <a:buFont typeface="Calibri" pitchFamily="34" charset="0"/>
              <a:buAutoNum type="arabicPeriod"/>
            </a:pPr>
            <a:r>
              <a:rPr lang="en-US" altLang="en-US" sz="2200" smtClean="0">
                <a:solidFill>
                  <a:schemeClr val="bg1"/>
                </a:solidFill>
              </a:rPr>
              <a:t>What are the routine screening tests of banked blood?</a:t>
            </a:r>
            <a:endParaRPr lang="en-US" altLang="en-US" sz="2200" b="1" smtClean="0">
              <a:solidFill>
                <a:schemeClr val="bg1"/>
              </a:solidFill>
            </a:endParaRPr>
          </a:p>
          <a:p>
            <a:pPr>
              <a:buFont typeface="Calibri" pitchFamily="34" charset="0"/>
              <a:buAutoNum type="arabicPeriod"/>
            </a:pPr>
            <a:r>
              <a:rPr lang="en-US" altLang="en-US" sz="2200" smtClean="0">
                <a:solidFill>
                  <a:schemeClr val="bg1"/>
                </a:solidFill>
              </a:rPr>
              <a:t>What administration set do you use for red blood cell, plasma and platelet transfusion?</a:t>
            </a:r>
            <a:endParaRPr lang="en-US" altLang="en-US" sz="2200" b="1" smtClean="0">
              <a:solidFill>
                <a:schemeClr val="bg1"/>
              </a:solidFill>
            </a:endParaRPr>
          </a:p>
          <a:p>
            <a:pPr>
              <a:buFont typeface="Calibri" pitchFamily="34" charset="0"/>
              <a:buAutoNum type="arabicPeriod"/>
            </a:pPr>
            <a:r>
              <a:rPr lang="en-US" altLang="en-US" sz="2200" smtClean="0">
                <a:solidFill>
                  <a:schemeClr val="bg1"/>
                </a:solidFill>
              </a:rPr>
              <a:t>How much increase in Hb level do you expect from transfusing one unit of RBCs?</a:t>
            </a:r>
            <a:endParaRPr lang="en-US" altLang="en-US" sz="2200" b="1" smtClean="0">
              <a:solidFill>
                <a:schemeClr val="bg1"/>
              </a:solidFill>
            </a:endParaRPr>
          </a:p>
          <a:p>
            <a:pPr>
              <a:buFont typeface="Calibri" pitchFamily="34" charset="0"/>
              <a:buAutoNum type="arabicPeriod"/>
            </a:pPr>
            <a:r>
              <a:rPr lang="en-US" altLang="en-US" sz="2200" smtClean="0">
                <a:solidFill>
                  <a:schemeClr val="bg1"/>
                </a:solidFill>
              </a:rPr>
              <a:t>What side effects can occur with the transfusion of blood products?</a:t>
            </a:r>
            <a:endParaRPr lang="en-US" altLang="en-US" sz="2200" b="1" smtClean="0">
              <a:solidFill>
                <a:schemeClr val="bg1"/>
              </a:solidFill>
            </a:endParaRPr>
          </a:p>
          <a:p>
            <a:pPr>
              <a:buFont typeface="Calibri" pitchFamily="34" charset="0"/>
              <a:buAutoNum type="arabicPeriod"/>
            </a:pPr>
            <a:r>
              <a:rPr lang="en-US" altLang="en-US" sz="2200" smtClean="0">
                <a:solidFill>
                  <a:schemeClr val="bg1"/>
                </a:solidFill>
              </a:rPr>
              <a:t>What are the side-effects (potential complications) of massive or rapid blood transfusion?</a:t>
            </a:r>
            <a:endParaRPr lang="en-US" altLang="en-US" sz="2200" b="1" smtClean="0">
              <a:solidFill>
                <a:schemeClr val="bg1"/>
              </a:solidFill>
            </a:endParaRPr>
          </a:p>
          <a:p>
            <a:pPr>
              <a:buFont typeface="Calibri" pitchFamily="34" charset="0"/>
              <a:buAutoNum type="arabicPeriod"/>
            </a:pPr>
            <a:r>
              <a:rPr lang="en-US" altLang="en-US" sz="2200" smtClean="0">
                <a:solidFill>
                  <a:schemeClr val="bg1"/>
                </a:solidFill>
              </a:rPr>
              <a:t>What is the indication for the transfusion of fresh frozen plasma, cryoprecipitate, and platelets?</a:t>
            </a:r>
            <a:endParaRPr lang="en-US" altLang="en-US" sz="2200" b="1" smtClean="0">
              <a:solidFill>
                <a:schemeClr val="bg1"/>
              </a:solidFill>
            </a:endParaRPr>
          </a:p>
          <a:p>
            <a:endParaRPr lang="en-US" alt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b="1" smtClean="0">
                <a:solidFill>
                  <a:srgbClr val="FFFF00"/>
                </a:solidFill>
              </a:rPr>
              <a:t>Hetastarch 6%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Composition: </a:t>
            </a:r>
            <a:r>
              <a:rPr lang="en-US" sz="2800" dirty="0" smtClean="0">
                <a:solidFill>
                  <a:schemeClr val="bg1"/>
                </a:solidFill>
              </a:rPr>
              <a:t>synthetic colloid, 6% preparation in isotonic saline MW </a:t>
            </a:r>
            <a:r>
              <a:rPr lang="en-US" sz="2800" dirty="0" smtClean="0">
                <a:solidFill>
                  <a:srgbClr val="FFC000"/>
                </a:solidFill>
              </a:rPr>
              <a:t>240,000 D- DS 0.7</a:t>
            </a:r>
          </a:p>
          <a:p>
            <a:pPr eaLnBrk="1" hangingPunct="1">
              <a:lnSpc>
                <a:spcPct val="150000"/>
              </a:lnSpc>
              <a:buFont typeface="Arial" charset="0"/>
              <a:buNone/>
              <a:defRPr/>
            </a:pPr>
            <a:r>
              <a:rPr lang="en-US" sz="2800" dirty="0" smtClean="0">
                <a:solidFill>
                  <a:srgbClr val="92D050"/>
                </a:solidFill>
              </a:rPr>
              <a:t>Advantages</a:t>
            </a:r>
            <a:r>
              <a:rPr lang="en-US" sz="2800" dirty="0" smtClean="0">
                <a:solidFill>
                  <a:schemeClr val="bg1"/>
                </a:solidFill>
              </a:rPr>
              <a:t>: low cost, more potent than 5% albumin </a:t>
            </a:r>
            <a:r>
              <a:rPr lang="en-US" sz="2800" dirty="0" smtClean="0">
                <a:solidFill>
                  <a:srgbClr val="FF0000"/>
                </a:solidFill>
              </a:rPr>
              <a:t>(COP 30)</a:t>
            </a:r>
          </a:p>
          <a:p>
            <a:pPr eaLnBrk="1" hangingPunct="1">
              <a:lnSpc>
                <a:spcPct val="150000"/>
              </a:lnSpc>
              <a:buFontTx/>
              <a:buNone/>
              <a:defRPr/>
            </a:pPr>
            <a:endParaRPr lang="en-US" sz="2800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150000"/>
              </a:lnSpc>
              <a:buFontTx/>
              <a:buNone/>
              <a:defRPr/>
            </a:pPr>
            <a:r>
              <a:rPr lang="en-US" sz="2800" dirty="0" smtClean="0">
                <a:solidFill>
                  <a:schemeClr val="bg1"/>
                </a:solidFill>
              </a:rPr>
              <a:t>Disadvantages:  </a:t>
            </a:r>
            <a:r>
              <a:rPr lang="en-US" sz="2800" dirty="0" smtClean="0">
                <a:solidFill>
                  <a:srgbClr val="FFFF00"/>
                </a:solidFill>
              </a:rPr>
              <a:t>Hyper-</a:t>
            </a:r>
            <a:r>
              <a:rPr lang="en-US" sz="2800" dirty="0" err="1" smtClean="0">
                <a:solidFill>
                  <a:srgbClr val="FFFF00"/>
                </a:solidFill>
              </a:rPr>
              <a:t>glycemia</a:t>
            </a:r>
            <a:r>
              <a:rPr lang="en-US" sz="2800" dirty="0" smtClean="0">
                <a:solidFill>
                  <a:srgbClr val="FFFF00"/>
                </a:solidFill>
              </a:rPr>
              <a:t>, allergy, coagulopathy</a:t>
            </a:r>
          </a:p>
          <a:p>
            <a:pPr eaLnBrk="1" hangingPunct="1">
              <a:lnSpc>
                <a:spcPct val="150000"/>
              </a:lnSpc>
              <a:buFontTx/>
              <a:buNone/>
              <a:defRPr/>
            </a:pPr>
            <a:r>
              <a:rPr lang="en-US" sz="2800" dirty="0" smtClean="0">
                <a:solidFill>
                  <a:srgbClr val="FFFF00"/>
                </a:solidFill>
              </a:rPr>
              <a:t>Dose: 15-30ml/kg/day</a:t>
            </a:r>
          </a:p>
        </p:txBody>
      </p:sp>
    </p:spTree>
    <p:extLst>
      <p:ext uri="{BB962C8B-B14F-4D97-AF65-F5344CB8AC3E}">
        <p14:creationId xmlns:p14="http://schemas.microsoft.com/office/powerpoint/2010/main" val="162521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3600" b="1" smtClean="0">
                <a:solidFill>
                  <a:srgbClr val="FFFF00"/>
                </a:solidFill>
              </a:rPr>
              <a:t>Pentastarch  10%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1012" y="1556792"/>
            <a:ext cx="9258300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-</a:t>
            </a:r>
            <a:r>
              <a:rPr lang="en-US" sz="2400" b="1" dirty="0" smtClean="0">
                <a:solidFill>
                  <a:schemeClr val="bg1"/>
                </a:solidFill>
              </a:rPr>
              <a:t>MW: </a:t>
            </a:r>
            <a:r>
              <a:rPr lang="en-US" sz="2400" b="1" dirty="0" smtClean="0">
                <a:solidFill>
                  <a:srgbClr val="FFFF00"/>
                </a:solidFill>
              </a:rPr>
              <a:t>200,000</a:t>
            </a:r>
            <a:r>
              <a:rPr lang="en-US" sz="2400" b="1" dirty="0" smtClean="0">
                <a:solidFill>
                  <a:schemeClr val="bg1"/>
                </a:solidFill>
              </a:rPr>
              <a:t> D- DS 0.5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sz="2400" b="1" dirty="0" smtClean="0">
                <a:solidFill>
                  <a:schemeClr val="bg1"/>
                </a:solidFill>
              </a:rPr>
              <a:t>-Low cost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sz="2400" b="1" dirty="0" smtClean="0">
                <a:solidFill>
                  <a:schemeClr val="bg1"/>
                </a:solidFill>
              </a:rPr>
              <a:t>-Extensive clinical use in sepsis, burns..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sz="2400" b="1" dirty="0" smtClean="0">
                <a:solidFill>
                  <a:schemeClr val="bg1"/>
                </a:solidFill>
              </a:rPr>
              <a:t>-Low permeability index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sz="2400" b="1" dirty="0" smtClean="0">
                <a:solidFill>
                  <a:schemeClr val="bg1"/>
                </a:solidFill>
              </a:rPr>
              <a:t>-Good clinical safety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sz="2400" b="1" dirty="0" smtClean="0">
                <a:solidFill>
                  <a:schemeClr val="bg1"/>
                </a:solidFill>
              </a:rPr>
              <a:t>-Decreases PMN-EC activation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sz="2400" b="1" dirty="0" smtClean="0">
                <a:solidFill>
                  <a:schemeClr val="bg1"/>
                </a:solidFill>
              </a:rPr>
              <a:t>-Potential to diminish vascular permeability and reduces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sz="2400" b="1" dirty="0" smtClean="0">
                <a:solidFill>
                  <a:schemeClr val="bg1"/>
                </a:solidFill>
              </a:rPr>
              <a:t>  tissue edema</a:t>
            </a:r>
          </a:p>
        </p:txBody>
      </p:sp>
    </p:spTree>
    <p:extLst>
      <p:ext uri="{BB962C8B-B14F-4D97-AF65-F5344CB8AC3E}">
        <p14:creationId xmlns:p14="http://schemas.microsoft.com/office/powerpoint/2010/main" val="3738475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smtClean="0">
                <a:solidFill>
                  <a:srgbClr val="FFFF00"/>
                </a:solidFill>
              </a:rPr>
              <a:t>Tetrastarch (Voluven)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43100" y="1700808"/>
            <a:ext cx="9264650" cy="4525963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>
                <a:solidFill>
                  <a:schemeClr val="bg1"/>
                </a:solidFill>
              </a:rPr>
              <a:t>MW 130,000 D- DS 0.4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>
              <a:solidFill>
                <a:schemeClr val="bg1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>
                <a:solidFill>
                  <a:schemeClr val="bg1"/>
                </a:solidFill>
              </a:rPr>
              <a:t>Used for volume therapy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dirty="0" smtClean="0">
              <a:solidFill>
                <a:schemeClr val="bg1"/>
              </a:solidFill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92D050"/>
                </a:solidFill>
              </a:rPr>
              <a:t>Dose: 50ml/kg/day</a:t>
            </a:r>
          </a:p>
        </p:txBody>
      </p:sp>
    </p:spTree>
    <p:extLst>
      <p:ext uri="{BB962C8B-B14F-4D97-AF65-F5344CB8AC3E}">
        <p14:creationId xmlns:p14="http://schemas.microsoft.com/office/powerpoint/2010/main" val="3565012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solidFill>
                  <a:srgbClr val="FF0000"/>
                </a:solidFill>
              </a:rPr>
              <a:t>Comparison of different Starch solutions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800" dirty="0" smtClean="0">
                <a:solidFill>
                  <a:schemeClr val="bg1"/>
                </a:solidFill>
              </a:rPr>
              <a:t>                                            </a:t>
            </a:r>
            <a:r>
              <a:rPr lang="en-US" altLang="en-US" sz="2800" dirty="0" smtClean="0">
                <a:solidFill>
                  <a:srgbClr val="FFFF00"/>
                </a:solidFill>
              </a:rPr>
              <a:t>MW 		     Max dose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800" dirty="0" err="1" smtClean="0">
                <a:solidFill>
                  <a:srgbClr val="FFFF00"/>
                </a:solidFill>
              </a:rPr>
              <a:t>Hetastarch</a:t>
            </a:r>
            <a:r>
              <a:rPr lang="en-US" altLang="en-US" sz="2800" dirty="0" smtClean="0">
                <a:solidFill>
                  <a:srgbClr val="FFFF00"/>
                </a:solidFill>
              </a:rPr>
              <a:t> </a:t>
            </a:r>
            <a:r>
              <a:rPr lang="en-US" altLang="en-US" sz="2800" dirty="0" smtClean="0">
                <a:solidFill>
                  <a:schemeClr val="bg1"/>
                </a:solidFill>
              </a:rPr>
              <a:t>                     240,000    	     1,500/day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2800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2800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800" dirty="0" err="1" smtClean="0">
                <a:solidFill>
                  <a:srgbClr val="FFFF00"/>
                </a:solidFill>
              </a:rPr>
              <a:t>Pentastarch</a:t>
            </a:r>
            <a:r>
              <a:rPr lang="en-US" altLang="en-US" sz="2800" dirty="0" smtClean="0">
                <a:solidFill>
                  <a:schemeClr val="bg1"/>
                </a:solidFill>
              </a:rPr>
              <a:t>                    200,000     	     2,500/day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2800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en-US" altLang="en-US" sz="2800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800" dirty="0" smtClean="0">
                <a:solidFill>
                  <a:srgbClr val="FFFF00"/>
                </a:solidFill>
              </a:rPr>
              <a:t>Tetra starch </a:t>
            </a:r>
            <a:r>
              <a:rPr lang="en-US" altLang="en-US" sz="2800" dirty="0" smtClean="0">
                <a:solidFill>
                  <a:schemeClr val="bg1"/>
                </a:solidFill>
              </a:rPr>
              <a:t>                    130,000     	      3,500/day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en-US" altLang="en-US" sz="2800" dirty="0" smtClean="0">
                <a:solidFill>
                  <a:srgbClr val="FFFF00"/>
                </a:solidFill>
              </a:rPr>
              <a:t>(</a:t>
            </a:r>
            <a:r>
              <a:rPr lang="en-US" altLang="en-US" sz="2800" dirty="0" err="1" smtClean="0">
                <a:solidFill>
                  <a:srgbClr val="FFFF00"/>
                </a:solidFill>
              </a:rPr>
              <a:t>Voluven</a:t>
            </a:r>
            <a:r>
              <a:rPr lang="en-US" altLang="en-US" sz="2800" dirty="0" smtClean="0">
                <a:solidFill>
                  <a:srgbClr val="FFFF0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13225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en-US" sz="3200" b="1" smtClean="0">
              <a:solidFill>
                <a:srgbClr val="FFFF00"/>
              </a:solidFill>
            </a:endParaRP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4988" y="692696"/>
            <a:ext cx="9258300" cy="5649491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sz="2800" b="1" dirty="0" smtClean="0"/>
              <a:t>                               </a:t>
            </a:r>
            <a:r>
              <a:rPr lang="en-US" b="1" dirty="0" smtClean="0">
                <a:solidFill>
                  <a:srgbClr val="FFFF00"/>
                </a:solidFill>
              </a:rPr>
              <a:t>Crystalloids           Colloids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IVVP                          Poor                    Good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sz="2800" b="1" dirty="0" err="1" smtClean="0">
                <a:solidFill>
                  <a:schemeClr val="bg1"/>
                </a:solidFill>
              </a:rPr>
              <a:t>Hemod</a:t>
            </a:r>
            <a:r>
              <a:rPr lang="en-US" sz="2800" b="1" dirty="0" smtClean="0">
                <a:solidFill>
                  <a:schemeClr val="bg1"/>
                </a:solidFill>
              </a:rPr>
              <a:t> Stability      Transient           Prolong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sz="2800" b="1" dirty="0" err="1" smtClean="0">
                <a:solidFill>
                  <a:schemeClr val="bg1"/>
                </a:solidFill>
              </a:rPr>
              <a:t>Infusate</a:t>
            </a:r>
            <a:r>
              <a:rPr lang="en-US" sz="2800" b="1" dirty="0" smtClean="0">
                <a:solidFill>
                  <a:schemeClr val="bg1"/>
                </a:solidFill>
              </a:rPr>
              <a:t> volume      Large                  Moderate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Plasma COP              Reduced            Maintain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Tissue edema           Obvious             Insignificant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Anaphylaxis              Non-exist           low-mod</a:t>
            </a:r>
          </a:p>
          <a:p>
            <a:pPr eaLnBrk="1" hangingPunct="1">
              <a:lnSpc>
                <a:spcPct val="150000"/>
              </a:lnSpc>
              <a:buFont typeface="Wingdings" pitchFamily="2" charset="2"/>
              <a:buNone/>
              <a:defRPr/>
            </a:pPr>
            <a:r>
              <a:rPr lang="en-US" sz="2800" b="1" dirty="0" smtClean="0">
                <a:solidFill>
                  <a:schemeClr val="bg1"/>
                </a:solidFill>
              </a:rPr>
              <a:t>Cost                            Inexpensive       Expensive</a:t>
            </a:r>
          </a:p>
        </p:txBody>
      </p:sp>
      <p:pic>
        <p:nvPicPr>
          <p:cNvPr id="45060" name="Picture 4" descr="drip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4688" y="0"/>
            <a:ext cx="722312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2039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DSC0005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381000"/>
            <a:ext cx="891540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8477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mtClean="0">
                <a:solidFill>
                  <a:srgbClr val="FFFF00"/>
                </a:solidFill>
              </a:rPr>
              <a:t>Crystalloids </a:t>
            </a:r>
            <a:r>
              <a:rPr lang="en-US" smtClean="0">
                <a:solidFill>
                  <a:schemeClr val="bg1"/>
                </a:solidFill>
              </a:rPr>
              <a:t>OR</a:t>
            </a:r>
            <a:r>
              <a:rPr lang="en-US" smtClean="0">
                <a:solidFill>
                  <a:srgbClr val="FFFF00"/>
                </a:solidFill>
              </a:rPr>
              <a:t> Colloids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FF00"/>
                </a:solidFill>
              </a:rPr>
              <a:t>ACS protocol for ATLS: </a:t>
            </a:r>
            <a:r>
              <a:rPr lang="en-US" dirty="0" smtClean="0">
                <a:solidFill>
                  <a:schemeClr val="bg1"/>
                </a:solidFill>
              </a:rPr>
              <a:t>replace each ml of blood loss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en-US" dirty="0" smtClean="0">
                <a:solidFill>
                  <a:schemeClr val="bg1"/>
                </a:solidFill>
              </a:rPr>
              <a:t>with 3 ml of crystalloid fluid. 3 for 1 rule. 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r>
              <a:rPr lang="en-US" dirty="0" smtClean="0">
                <a:solidFill>
                  <a:schemeClr val="bg1"/>
                </a:solidFill>
              </a:rPr>
              <a:t>Patient response:</a:t>
            </a:r>
          </a:p>
          <a:p>
            <a:pPr marL="609600" indent="-609600" eaLnBrk="1" hangingPunct="1">
              <a:buFont typeface="Wingdings" pitchFamily="2" charset="2"/>
              <a:buChar char="Ø"/>
              <a:defRPr/>
            </a:pPr>
            <a:r>
              <a:rPr lang="en-US" dirty="0" smtClean="0">
                <a:solidFill>
                  <a:srgbClr val="FFFF00"/>
                </a:solidFill>
              </a:rPr>
              <a:t>Rapid</a:t>
            </a:r>
          </a:p>
          <a:p>
            <a:pPr marL="609600" indent="-609600" eaLnBrk="1" hangingPunct="1">
              <a:buFont typeface="Wingdings" pitchFamily="2" charset="2"/>
              <a:buChar char="Ø"/>
              <a:defRPr/>
            </a:pPr>
            <a:r>
              <a:rPr lang="en-US" dirty="0" smtClean="0">
                <a:solidFill>
                  <a:srgbClr val="FFFF00"/>
                </a:solidFill>
              </a:rPr>
              <a:t>Transient</a:t>
            </a:r>
          </a:p>
          <a:p>
            <a:pPr marL="609600" indent="-609600" eaLnBrk="1" hangingPunct="1">
              <a:buFont typeface="Wingdings" pitchFamily="2" charset="2"/>
              <a:buChar char="Ø"/>
              <a:defRPr/>
            </a:pPr>
            <a:r>
              <a:rPr lang="en-US" dirty="0" smtClean="0">
                <a:solidFill>
                  <a:srgbClr val="FFFF00"/>
                </a:solidFill>
              </a:rPr>
              <a:t>Non-responsive</a:t>
            </a:r>
          </a:p>
          <a:p>
            <a:pPr marL="609600" indent="-609600" eaLnBrk="1" hangingPunct="1">
              <a:buFont typeface="Wingdings" pitchFamily="2" charset="2"/>
              <a:buNone/>
              <a:defRPr/>
            </a:pPr>
            <a:endParaRPr lang="en-US" dirty="0" smtClean="0">
              <a:solidFill>
                <a:schemeClr val="bg1"/>
              </a:solidFill>
            </a:endParaRP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endParaRPr lang="en-US" dirty="0" smtClean="0"/>
          </a:p>
        </p:txBody>
      </p:sp>
      <p:pic>
        <p:nvPicPr>
          <p:cNvPr id="47108" name="Picture 4" descr="drip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8638" y="0"/>
            <a:ext cx="868362" cy="210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94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771525" y="152400"/>
            <a:ext cx="8829675" cy="1219200"/>
          </a:xfrm>
          <a:noFill/>
        </p:spPr>
        <p:txBody>
          <a:bodyPr/>
          <a:lstStyle/>
          <a:p>
            <a:pPr eaLnBrk="1" hangingPunct="1"/>
            <a:r>
              <a:rPr lang="en-US" altLang="en-US" b="1" dirty="0" smtClean="0">
                <a:solidFill>
                  <a:srgbClr val="FFFF00"/>
                </a:solidFill>
              </a:rPr>
              <a:t>Clinical Evaluation of Fluid Replacement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784225" y="1628775"/>
            <a:ext cx="8829675" cy="38862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 typeface="Monotype Sorts" pitchFamily="2" charset="2"/>
              <a:buNone/>
            </a:pPr>
            <a:r>
              <a:rPr lang="en-US" altLang="en-US" sz="2800" smtClean="0">
                <a:solidFill>
                  <a:schemeClr val="bg1"/>
                </a:solidFill>
              </a:rPr>
              <a:t>1. </a:t>
            </a:r>
            <a:r>
              <a:rPr lang="en-US" altLang="en-US" sz="2400" smtClean="0">
                <a:solidFill>
                  <a:srgbClr val="FF0000"/>
                </a:solidFill>
              </a:rPr>
              <a:t>Urine Output: at least 1.0 ml/kg/hr</a:t>
            </a:r>
          </a:p>
          <a:p>
            <a:pPr eaLnBrk="1" hangingPunct="1">
              <a:lnSpc>
                <a:spcPct val="150000"/>
              </a:lnSpc>
              <a:buFont typeface="Monotype Sorts" pitchFamily="2" charset="2"/>
              <a:buNone/>
            </a:pPr>
            <a:r>
              <a:rPr lang="en-US" altLang="en-US" sz="2400" smtClean="0">
                <a:solidFill>
                  <a:schemeClr val="bg1"/>
                </a:solidFill>
              </a:rPr>
              <a:t>2. Vital Signs:  </a:t>
            </a:r>
            <a:r>
              <a:rPr lang="en-US" altLang="en-US" sz="2400" smtClean="0">
                <a:solidFill>
                  <a:srgbClr val="FFFF00"/>
                </a:solidFill>
              </a:rPr>
              <a:t>BP and HR </a:t>
            </a:r>
            <a:r>
              <a:rPr lang="en-US" altLang="en-US" sz="2400" smtClean="0">
                <a:solidFill>
                  <a:schemeClr val="bg1"/>
                </a:solidFill>
              </a:rPr>
              <a:t>normal (How is the patient doing?)</a:t>
            </a:r>
          </a:p>
          <a:p>
            <a:pPr eaLnBrk="1" hangingPunct="1">
              <a:lnSpc>
                <a:spcPct val="150000"/>
              </a:lnSpc>
              <a:buFont typeface="Monotype Sorts" pitchFamily="2" charset="2"/>
              <a:buNone/>
            </a:pPr>
            <a:r>
              <a:rPr lang="en-US" altLang="en-US" sz="2400" smtClean="0">
                <a:solidFill>
                  <a:schemeClr val="bg1"/>
                </a:solidFill>
              </a:rPr>
              <a:t>3. Physical Assessment:  </a:t>
            </a:r>
            <a:r>
              <a:rPr lang="en-US" altLang="en-US" sz="2400" smtClean="0">
                <a:solidFill>
                  <a:srgbClr val="FFFF00"/>
                </a:solidFill>
              </a:rPr>
              <a:t>Skin and mucous membranes no dry</a:t>
            </a:r>
            <a:r>
              <a:rPr lang="en-US" altLang="en-US" sz="2400" smtClean="0">
                <a:solidFill>
                  <a:schemeClr val="bg1"/>
                </a:solidFill>
              </a:rPr>
              <a:t>; no thirst in an awake patient</a:t>
            </a:r>
          </a:p>
          <a:p>
            <a:pPr eaLnBrk="1" hangingPunct="1">
              <a:lnSpc>
                <a:spcPct val="150000"/>
              </a:lnSpc>
              <a:buFont typeface="Monotype Sorts" pitchFamily="2" charset="2"/>
              <a:buNone/>
            </a:pPr>
            <a:r>
              <a:rPr lang="en-US" altLang="en-US" sz="2400" smtClean="0">
                <a:solidFill>
                  <a:schemeClr val="bg1"/>
                </a:solidFill>
              </a:rPr>
              <a:t>4. Invasive monitoring;  </a:t>
            </a:r>
            <a:r>
              <a:rPr lang="en-US" altLang="en-US" sz="2400" smtClean="0">
                <a:solidFill>
                  <a:srgbClr val="FFFF00"/>
                </a:solidFill>
              </a:rPr>
              <a:t>CVP or PCWP </a:t>
            </a:r>
            <a:r>
              <a:rPr lang="en-US" altLang="en-US" sz="2400" smtClean="0">
                <a:solidFill>
                  <a:schemeClr val="bg1"/>
                </a:solidFill>
              </a:rPr>
              <a:t>may be used as a guide</a:t>
            </a:r>
          </a:p>
          <a:p>
            <a:pPr eaLnBrk="1" hangingPunct="1">
              <a:lnSpc>
                <a:spcPct val="150000"/>
              </a:lnSpc>
              <a:buFont typeface="Monotype Sorts" pitchFamily="2" charset="2"/>
              <a:buNone/>
            </a:pPr>
            <a:r>
              <a:rPr lang="en-US" altLang="en-US" sz="2400" smtClean="0">
                <a:solidFill>
                  <a:schemeClr val="bg1"/>
                </a:solidFill>
              </a:rPr>
              <a:t>5. Laboratory tests:  periodic monitoring of </a:t>
            </a:r>
            <a:r>
              <a:rPr lang="en-US" altLang="en-US" sz="2400" smtClean="0">
                <a:solidFill>
                  <a:srgbClr val="FFFF00"/>
                </a:solidFill>
              </a:rPr>
              <a:t>hemoglobin and hematocrit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8743950" cy="1143000"/>
          </a:xfrm>
          <a:noFill/>
        </p:spPr>
        <p:txBody>
          <a:bodyPr/>
          <a:lstStyle/>
          <a:p>
            <a:pPr eaLnBrk="1" hangingPunct="1"/>
            <a:r>
              <a:rPr lang="en-US" altLang="en-US" b="1" dirty="0" smtClean="0">
                <a:solidFill>
                  <a:srgbClr val="FFFF00"/>
                </a:solidFill>
              </a:rPr>
              <a:t>Summary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idx="1"/>
          </p:nvPr>
        </p:nvSpPr>
        <p:spPr>
          <a:xfrm>
            <a:off x="771525" y="1066800"/>
            <a:ext cx="9051925" cy="41148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800" smtClean="0">
                <a:solidFill>
                  <a:schemeClr val="bg1"/>
                </a:solidFill>
              </a:rPr>
              <a:t>Fluid therapy is critically important during the perioperative period.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800" smtClean="0">
                <a:solidFill>
                  <a:schemeClr val="bg1"/>
                </a:solidFill>
              </a:rPr>
              <a:t>The most important goal is to maintain hemodynamic stability and protect vital organs from hypoperfusion 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800" smtClean="0">
                <a:solidFill>
                  <a:schemeClr val="bg1"/>
                </a:solidFill>
              </a:rPr>
              <a:t>All sources of fluid losses must be accounted for.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800" smtClean="0">
                <a:solidFill>
                  <a:schemeClr val="bg1"/>
                </a:solidFill>
              </a:rPr>
              <a:t>Good fluid management goes a long way toward preventing problems.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-1114425" y="762000"/>
            <a:ext cx="10458450" cy="1905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11500" b="1" u="sng" dirty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cs typeface="Century Gothic"/>
              </a:rPr>
              <a:t>T</a:t>
            </a:r>
            <a:r>
              <a:rPr lang="en-US" sz="66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cs typeface="Century Gothic"/>
              </a:rPr>
              <a:t>hank You </a:t>
            </a:r>
            <a:r>
              <a:rPr lang="en-US" sz="66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cs typeface="Century Gothic"/>
                <a:sym typeface="Wingdings"/>
              </a:rPr>
              <a:t></a:t>
            </a:r>
            <a:r>
              <a:rPr lang="en-US" sz="66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cs typeface="Century Gothic"/>
              </a:rPr>
              <a:t/>
            </a:r>
            <a:br>
              <a:rPr lang="en-US" sz="6600" b="1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cs typeface="Century Gothic"/>
              </a:rPr>
            </a:br>
            <a:endParaRPr lang="en-US" sz="6600" b="1" dirty="0"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/>
              <a:cs typeface="Century Gothic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3550" y="4005263"/>
            <a:ext cx="9575800" cy="1752600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b="1" u="sng" dirty="0" smtClean="0">
                <a:solidFill>
                  <a:srgbClr val="BFBFB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</a:t>
            </a:r>
            <a:r>
              <a:rPr lang="en-US" b="1" dirty="0" smtClean="0">
                <a:solidFill>
                  <a:srgbClr val="BFBFB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l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b="1" dirty="0" smtClean="0">
              <a:solidFill>
                <a:srgbClr val="BFBFB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b="1" dirty="0" smtClean="0">
                <a:solidFill>
                  <a:srgbClr val="BFBFB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Date: </a:t>
            </a:r>
            <a:endParaRPr lang="en-US" dirty="0" smtClean="0">
              <a:solidFill>
                <a:srgbClr val="D9D9D9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 smtClean="0">
              <a:solidFill>
                <a:srgbClr val="D9D9D9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629150" y="2743200"/>
            <a:ext cx="462915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en-US" dirty="0">
              <a:solidFill>
                <a:srgbClr val="0D0D0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/>
              <a:cs typeface="Century Gothic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b="1" dirty="0" smtClean="0">
                <a:solidFill>
                  <a:srgbClr val="FFFF00"/>
                </a:solidFill>
              </a:rPr>
              <a:t>Total Body Water (TBW)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1028700" y="1700213"/>
            <a:ext cx="8743950" cy="360045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b="1" dirty="0" smtClean="0">
                <a:solidFill>
                  <a:srgbClr val="FF0000"/>
                </a:solidFill>
              </a:rPr>
              <a:t>Varies with age, gender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b="1" dirty="0" smtClean="0">
                <a:solidFill>
                  <a:schemeClr val="bg1"/>
                </a:solidFill>
              </a:rPr>
              <a:t>55-60% body weight in males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b="1" dirty="0" smtClean="0">
                <a:solidFill>
                  <a:schemeClr val="bg1"/>
                </a:solidFill>
              </a:rPr>
              <a:t>45-50% body weight in females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b="1" dirty="0" smtClean="0">
                <a:solidFill>
                  <a:schemeClr val="bg1"/>
                </a:solidFill>
              </a:rPr>
              <a:t>80% body weight in infants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b="1" dirty="0" smtClean="0">
                <a:solidFill>
                  <a:schemeClr val="bg1"/>
                </a:solidFill>
              </a:rPr>
              <a:t>Less in obese: fat contains little water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altLang="en-US" smtClean="0"/>
          </a:p>
        </p:txBody>
      </p:sp>
      <p:sp>
        <p:nvSpPr>
          <p:cNvPr id="8192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4800" b="1" smtClean="0">
                <a:solidFill>
                  <a:srgbClr val="FF0000"/>
                </a:solidFill>
              </a:rPr>
              <a:t>PBL case discussion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bg1"/>
                </a:solidFill>
              </a:rPr>
              <a:t>Example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idx="1"/>
          </p:nvPr>
        </p:nvSpPr>
        <p:spPr>
          <a:xfrm>
            <a:off x="895350" y="1450975"/>
            <a:ext cx="8743950" cy="34290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mtClean="0">
                <a:solidFill>
                  <a:schemeClr val="bg1"/>
                </a:solidFill>
              </a:rPr>
              <a:t>62 y/o male, 80 kg, for hemicolectomy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mtClean="0">
                <a:solidFill>
                  <a:schemeClr val="bg1"/>
                </a:solidFill>
              </a:rPr>
              <a:t>NPO after 2200, surgery at  0800, received bowel prep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mtClean="0">
                <a:solidFill>
                  <a:schemeClr val="bg1"/>
                </a:solidFill>
              </a:rPr>
              <a:t>3 hr. procedure, 500 cc blood loss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mtClean="0">
                <a:solidFill>
                  <a:schemeClr val="bg1"/>
                </a:solidFill>
              </a:rPr>
              <a:t>What are his estimated intraoperative fluid requirements?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771525" y="228600"/>
            <a:ext cx="8743950" cy="838200"/>
          </a:xfrm>
          <a:noFill/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bg1"/>
                </a:solidFill>
              </a:rPr>
              <a:t>Example (cont.)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771525" y="1447800"/>
            <a:ext cx="8743950" cy="41148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800" b="1" u="sng" smtClean="0">
                <a:solidFill>
                  <a:srgbClr val="FF0000"/>
                </a:solidFill>
              </a:rPr>
              <a:t>Fluid deficit (NPO)</a:t>
            </a:r>
            <a:r>
              <a:rPr lang="en-US" altLang="en-US" sz="2800" smtClean="0">
                <a:solidFill>
                  <a:srgbClr val="FF0000"/>
                </a:solidFill>
              </a:rPr>
              <a:t>:</a:t>
            </a:r>
            <a:r>
              <a:rPr lang="en-US" altLang="en-US" sz="2800" smtClean="0">
                <a:solidFill>
                  <a:schemeClr val="bg1"/>
                </a:solidFill>
              </a:rPr>
              <a:t> 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800" b="1" u="sng" smtClean="0">
                <a:solidFill>
                  <a:srgbClr val="FF0000"/>
                </a:solidFill>
              </a:rPr>
              <a:t>Maintenance</a:t>
            </a:r>
            <a:r>
              <a:rPr lang="en-US" altLang="en-US" sz="2800" b="1" smtClean="0">
                <a:solidFill>
                  <a:srgbClr val="FF0000"/>
                </a:solidFill>
              </a:rPr>
              <a:t>:</a:t>
            </a:r>
            <a:r>
              <a:rPr lang="en-US" altLang="en-US" sz="2800" smtClean="0">
                <a:solidFill>
                  <a:schemeClr val="bg1"/>
                </a:solidFill>
              </a:rPr>
              <a:t>  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800" b="1" u="sng" smtClean="0">
                <a:solidFill>
                  <a:srgbClr val="FF0000"/>
                </a:solidFill>
              </a:rPr>
              <a:t>Third Space Losses</a:t>
            </a:r>
            <a:r>
              <a:rPr lang="en-US" altLang="en-US" sz="2800" b="1" smtClean="0">
                <a:solidFill>
                  <a:schemeClr val="bg1"/>
                </a:solidFill>
              </a:rPr>
              <a:t>:</a:t>
            </a:r>
            <a:r>
              <a:rPr lang="en-US" altLang="en-US" sz="2800" smtClean="0">
                <a:solidFill>
                  <a:schemeClr val="bg1"/>
                </a:solidFill>
              </a:rPr>
              <a:t>  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800" b="1" u="sng" smtClean="0">
                <a:solidFill>
                  <a:srgbClr val="FF0000"/>
                </a:solidFill>
              </a:rPr>
              <a:t>Blood Loss</a:t>
            </a:r>
            <a:r>
              <a:rPr lang="en-US" altLang="en-US" sz="2800" b="1" smtClean="0">
                <a:solidFill>
                  <a:schemeClr val="bg1"/>
                </a:solidFill>
              </a:rPr>
              <a:t>:</a:t>
            </a:r>
            <a:r>
              <a:rPr lang="en-US" altLang="en-US" sz="2800" smtClean="0">
                <a:solidFill>
                  <a:schemeClr val="bg1"/>
                </a:solidFill>
              </a:rPr>
              <a:t>  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800" b="1" u="sng" smtClean="0">
                <a:solidFill>
                  <a:srgbClr val="FFFF00"/>
                </a:solidFill>
              </a:rPr>
              <a:t>Total</a:t>
            </a:r>
            <a:r>
              <a:rPr lang="en-US" altLang="en-US" sz="2800" smtClean="0">
                <a:solidFill>
                  <a:srgbClr val="FFFF00"/>
                </a:solidFill>
              </a:rPr>
              <a:t> =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>
          <a:xfrm>
            <a:off x="771525" y="228600"/>
            <a:ext cx="8743950" cy="838200"/>
          </a:xfrm>
          <a:noFill/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bg1"/>
                </a:solidFill>
              </a:rPr>
              <a:t>Example (cont.)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771525" y="1447800"/>
            <a:ext cx="8743950" cy="41148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800" b="1" u="sng" dirty="0" smtClean="0">
                <a:solidFill>
                  <a:srgbClr val="FF0000"/>
                </a:solidFill>
              </a:rPr>
              <a:t>Fluid deficit (NPO)</a:t>
            </a:r>
            <a:r>
              <a:rPr lang="en-US" altLang="en-US" sz="2800" dirty="0" smtClean="0">
                <a:solidFill>
                  <a:srgbClr val="FF0000"/>
                </a:solidFill>
              </a:rPr>
              <a:t>:</a:t>
            </a:r>
            <a:r>
              <a:rPr lang="en-US" altLang="en-US" sz="2800" dirty="0" smtClean="0">
                <a:solidFill>
                  <a:schemeClr val="bg1"/>
                </a:solidFill>
              </a:rPr>
              <a:t> 120 ml/</a:t>
            </a:r>
            <a:r>
              <a:rPr lang="en-US" altLang="en-US" sz="2800" dirty="0" err="1" smtClean="0">
                <a:solidFill>
                  <a:schemeClr val="bg1"/>
                </a:solidFill>
              </a:rPr>
              <a:t>hr</a:t>
            </a:r>
            <a:r>
              <a:rPr lang="en-US" altLang="en-US" sz="2800" dirty="0" smtClean="0">
                <a:solidFill>
                  <a:schemeClr val="bg1"/>
                </a:solidFill>
              </a:rPr>
              <a:t> x 10 </a:t>
            </a:r>
            <a:r>
              <a:rPr lang="en-US" altLang="en-US" sz="2800" dirty="0" err="1" smtClean="0">
                <a:solidFill>
                  <a:schemeClr val="bg1"/>
                </a:solidFill>
              </a:rPr>
              <a:t>hrs</a:t>
            </a:r>
            <a:r>
              <a:rPr lang="en-US" altLang="en-US" sz="2800" dirty="0" smtClean="0">
                <a:solidFill>
                  <a:schemeClr val="bg1"/>
                </a:solidFill>
              </a:rPr>
              <a:t> = 1200 ml + 1000 ml for bowel prep = 2200 ml total deficit: (Replace 1/2 first </a:t>
            </a:r>
            <a:r>
              <a:rPr lang="en-US" altLang="en-US" sz="2800" dirty="0" err="1" smtClean="0">
                <a:solidFill>
                  <a:schemeClr val="bg1"/>
                </a:solidFill>
              </a:rPr>
              <a:t>hr</a:t>
            </a:r>
            <a:r>
              <a:rPr lang="en-US" altLang="en-US" sz="2800" dirty="0" smtClean="0">
                <a:solidFill>
                  <a:schemeClr val="bg1"/>
                </a:solidFill>
              </a:rPr>
              <a:t>, 1/4 2nd </a:t>
            </a:r>
            <a:r>
              <a:rPr lang="en-US" altLang="en-US" sz="2800" dirty="0" err="1" smtClean="0">
                <a:solidFill>
                  <a:schemeClr val="bg1"/>
                </a:solidFill>
              </a:rPr>
              <a:t>hr</a:t>
            </a:r>
            <a:r>
              <a:rPr lang="en-US" altLang="en-US" sz="2800" dirty="0" smtClean="0">
                <a:solidFill>
                  <a:schemeClr val="bg1"/>
                </a:solidFill>
              </a:rPr>
              <a:t>, 1/4 3rd hour).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800" b="1" u="sng" dirty="0" smtClean="0">
                <a:solidFill>
                  <a:srgbClr val="FF0000"/>
                </a:solidFill>
              </a:rPr>
              <a:t>Maintenance</a:t>
            </a:r>
            <a:r>
              <a:rPr lang="en-US" altLang="en-US" sz="2800" b="1" dirty="0" smtClean="0">
                <a:solidFill>
                  <a:srgbClr val="FF0000"/>
                </a:solidFill>
              </a:rPr>
              <a:t>:</a:t>
            </a:r>
            <a:r>
              <a:rPr lang="en-US" altLang="en-US" sz="2800" dirty="0" smtClean="0">
                <a:solidFill>
                  <a:schemeClr val="bg1"/>
                </a:solidFill>
              </a:rPr>
              <a:t>  120 ml/</a:t>
            </a:r>
            <a:r>
              <a:rPr lang="en-US" altLang="en-US" sz="2800" dirty="0" err="1" smtClean="0">
                <a:solidFill>
                  <a:schemeClr val="bg1"/>
                </a:solidFill>
              </a:rPr>
              <a:t>hr</a:t>
            </a:r>
            <a:r>
              <a:rPr lang="en-US" altLang="en-US" sz="2800" dirty="0" smtClean="0">
                <a:solidFill>
                  <a:schemeClr val="bg1"/>
                </a:solidFill>
              </a:rPr>
              <a:t> x 3hrs = 360mls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800" b="1" u="sng" dirty="0" smtClean="0">
                <a:solidFill>
                  <a:srgbClr val="FF0000"/>
                </a:solidFill>
              </a:rPr>
              <a:t>Third Space Losses</a:t>
            </a:r>
            <a:r>
              <a:rPr lang="en-US" altLang="en-US" sz="2800" b="1" dirty="0" smtClean="0">
                <a:solidFill>
                  <a:schemeClr val="bg1"/>
                </a:solidFill>
              </a:rPr>
              <a:t>:</a:t>
            </a:r>
            <a:r>
              <a:rPr lang="en-US" altLang="en-US" sz="2800" dirty="0" smtClean="0">
                <a:solidFill>
                  <a:schemeClr val="bg1"/>
                </a:solidFill>
              </a:rPr>
              <a:t>  6 ml/kg/</a:t>
            </a:r>
            <a:r>
              <a:rPr lang="en-US" altLang="en-US" sz="2800" dirty="0" err="1" smtClean="0">
                <a:solidFill>
                  <a:schemeClr val="bg1"/>
                </a:solidFill>
              </a:rPr>
              <a:t>hr</a:t>
            </a:r>
            <a:r>
              <a:rPr lang="en-US" altLang="en-US" sz="2800" dirty="0" smtClean="0">
                <a:solidFill>
                  <a:schemeClr val="bg1"/>
                </a:solidFill>
              </a:rPr>
              <a:t> x 3 </a:t>
            </a:r>
            <a:r>
              <a:rPr lang="en-US" altLang="en-US" sz="2800" dirty="0" err="1" smtClean="0">
                <a:solidFill>
                  <a:schemeClr val="bg1"/>
                </a:solidFill>
              </a:rPr>
              <a:t>hrs</a:t>
            </a:r>
            <a:r>
              <a:rPr lang="en-US" altLang="en-US" sz="2800" dirty="0" smtClean="0">
                <a:solidFill>
                  <a:schemeClr val="bg1"/>
                </a:solidFill>
              </a:rPr>
              <a:t> =1440 </a:t>
            </a:r>
            <a:r>
              <a:rPr lang="en-US" altLang="en-US" sz="2800" dirty="0" err="1" smtClean="0">
                <a:solidFill>
                  <a:schemeClr val="bg1"/>
                </a:solidFill>
              </a:rPr>
              <a:t>mls</a:t>
            </a:r>
            <a:endParaRPr lang="en-US" altLang="en-US" sz="2800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800" b="1" u="sng" dirty="0" smtClean="0">
                <a:solidFill>
                  <a:srgbClr val="FF0000"/>
                </a:solidFill>
              </a:rPr>
              <a:t>Blood Loss</a:t>
            </a:r>
            <a:r>
              <a:rPr lang="en-US" altLang="en-US" sz="2800" b="1" dirty="0" smtClean="0">
                <a:solidFill>
                  <a:schemeClr val="bg1"/>
                </a:solidFill>
              </a:rPr>
              <a:t>:</a:t>
            </a:r>
            <a:r>
              <a:rPr lang="en-US" altLang="en-US" sz="2800" dirty="0" smtClean="0">
                <a:solidFill>
                  <a:schemeClr val="bg1"/>
                </a:solidFill>
              </a:rPr>
              <a:t>  500ml x 3 = 1500ml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800" b="1" u="sng" dirty="0" smtClean="0">
                <a:solidFill>
                  <a:srgbClr val="FFFF00"/>
                </a:solidFill>
              </a:rPr>
              <a:t>Total</a:t>
            </a:r>
            <a:r>
              <a:rPr lang="en-US" altLang="en-US" sz="2800" dirty="0" smtClean="0">
                <a:solidFill>
                  <a:srgbClr val="FFFF00"/>
                </a:solidFill>
              </a:rPr>
              <a:t> = 2200+360+1440+1500=5500ml</a:t>
            </a:r>
            <a:r>
              <a:rPr lang="en-US" altLang="en-US" sz="2800" dirty="0" smtClean="0">
                <a:solidFill>
                  <a:schemeClr val="bg1"/>
                </a:solidFill>
              </a:rPr>
              <a:t>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09600"/>
            <a:ext cx="8743950" cy="2286000"/>
          </a:xfrm>
          <a:noFill/>
        </p:spPr>
        <p:txBody>
          <a:bodyPr/>
          <a:lstStyle/>
          <a:p>
            <a:pPr eaLnBrk="1" hangingPunct="1"/>
            <a:r>
              <a:rPr lang="en-US" altLang="en-US" dirty="0" smtClean="0"/>
              <a:t> </a:t>
            </a:r>
            <a:endParaRPr lang="en-US" altLang="en-US" dirty="0" smtClean="0">
              <a:solidFill>
                <a:schemeClr val="bg1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19088" y="549275"/>
            <a:ext cx="9967912" cy="3095625"/>
          </a:xfrm>
        </p:spPr>
        <p:txBody>
          <a:bodyPr rtlCol="0">
            <a:normAutofit/>
          </a:bodyPr>
          <a:lstStyle/>
          <a:p>
            <a:pPr marL="342900" indent="-342900" algn="l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cs typeface="Century Gothic"/>
              </a:rPr>
              <a:t>Lecture Title:</a:t>
            </a:r>
          </a:p>
          <a:p>
            <a:pPr marL="342900" indent="-342900" algn="l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/>
                <a:cs typeface="Century Gothic"/>
              </a:rPr>
              <a:t>Transfusion of blood and Blood products</a:t>
            </a:r>
            <a:endParaRPr lang="en-US" sz="5400" b="1" dirty="0" smtClean="0">
              <a:solidFill>
                <a:srgbClr val="FF0000"/>
              </a:solidFill>
            </a:endParaRP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19088" y="4365625"/>
            <a:ext cx="9720262" cy="1643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sz="3600" b="1" dirty="0">
                <a:solidFill>
                  <a:srgbClr val="BFBFB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Lecturer name: </a:t>
            </a:r>
            <a:r>
              <a:rPr lang="en-US" sz="36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Dr. Mansoor Aqil</a:t>
            </a:r>
            <a:endParaRPr lang="en-US" sz="3600" dirty="0">
              <a:solidFill>
                <a:srgbClr val="FFFF00"/>
              </a:solidFill>
              <a:cs typeface="Arial" pitchFamily="34" charset="0"/>
            </a:endParaRPr>
          </a:p>
          <a:p>
            <a:pPr>
              <a:defRPr/>
            </a:pPr>
            <a:endParaRPr lang="en-US" sz="3600" b="1" dirty="0">
              <a:solidFill>
                <a:srgbClr val="BFBFB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n-US" sz="3600" b="1" dirty="0">
                <a:solidFill>
                  <a:srgbClr val="BFBFB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Lecture Date: </a:t>
            </a:r>
            <a:r>
              <a:rPr lang="en-US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14.02.2017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937432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771525" y="228600"/>
            <a:ext cx="8743950" cy="914400"/>
          </a:xfrm>
        </p:spPr>
        <p:txBody>
          <a:bodyPr/>
          <a:lstStyle/>
          <a:p>
            <a:pPr eaLnBrk="1" hangingPunct="1"/>
            <a:r>
              <a:rPr lang="en-US" altLang="en-US" b="1" smtClean="0">
                <a:solidFill>
                  <a:schemeClr val="bg1"/>
                </a:solidFill>
              </a:rPr>
              <a:t>Transfusion Therapy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524000"/>
            <a:ext cx="8743950" cy="4114800"/>
          </a:xfrm>
        </p:spPr>
        <p:txBody>
          <a:bodyPr/>
          <a:lstStyle/>
          <a:p>
            <a:pPr lvl="1" eaLnBrk="1" hangingPunct="1">
              <a:buFont typeface="Monotype Sorts" pitchFamily="2" charset="2"/>
              <a:buNone/>
            </a:pPr>
            <a:endParaRPr lang="en-US" altLang="en-US" smtClean="0">
              <a:solidFill>
                <a:schemeClr val="bg1"/>
              </a:solidFill>
            </a:endParaRPr>
          </a:p>
          <a:p>
            <a:pPr lvl="1" eaLnBrk="1" hangingPunct="1">
              <a:lnSpc>
                <a:spcPct val="150000"/>
              </a:lnSpc>
              <a:buFont typeface="Monotype Sorts" pitchFamily="2" charset="2"/>
              <a:buNone/>
            </a:pPr>
            <a:r>
              <a:rPr lang="en-US" altLang="en-US" smtClean="0">
                <a:solidFill>
                  <a:schemeClr val="bg1"/>
                </a:solidFill>
              </a:rPr>
              <a:t>-  </a:t>
            </a:r>
            <a:r>
              <a:rPr lang="en-US" altLang="en-US" b="1" u="sng" smtClean="0">
                <a:solidFill>
                  <a:srgbClr val="FF0000"/>
                </a:solidFill>
              </a:rPr>
              <a:t>60% of transfusions occur perioperatively.</a:t>
            </a:r>
          </a:p>
          <a:p>
            <a:pPr lvl="1" eaLnBrk="1" hangingPunct="1">
              <a:lnSpc>
                <a:spcPct val="150000"/>
              </a:lnSpc>
              <a:buFont typeface="Monotype Sorts" pitchFamily="2" charset="2"/>
              <a:buNone/>
            </a:pPr>
            <a:endParaRPr lang="en-US" altLang="en-US" smtClean="0">
              <a:solidFill>
                <a:schemeClr val="bg1"/>
              </a:solidFill>
            </a:endParaRPr>
          </a:p>
          <a:p>
            <a:pPr lvl="1" eaLnBrk="1" hangingPunct="1">
              <a:lnSpc>
                <a:spcPct val="150000"/>
              </a:lnSpc>
              <a:buFont typeface="Monotype Sorts" pitchFamily="2" charset="2"/>
              <a:buNone/>
            </a:pPr>
            <a:r>
              <a:rPr lang="en-US" altLang="en-US" smtClean="0">
                <a:solidFill>
                  <a:srgbClr val="FFFF00"/>
                </a:solidFill>
              </a:rPr>
              <a:t>Responsibility of transfusing </a:t>
            </a:r>
            <a:r>
              <a:rPr lang="en-US" altLang="en-US" smtClean="0">
                <a:solidFill>
                  <a:schemeClr val="bg1"/>
                </a:solidFill>
              </a:rPr>
              <a:t>perioperatively is with the anesthesiologist.</a:t>
            </a:r>
          </a:p>
        </p:txBody>
      </p:sp>
    </p:spTree>
    <p:extLst>
      <p:ext uri="{BB962C8B-B14F-4D97-AF65-F5344CB8AC3E}">
        <p14:creationId xmlns:p14="http://schemas.microsoft.com/office/powerpoint/2010/main" val="1401079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solidFill>
                  <a:srgbClr val="FF0000"/>
                </a:solidFill>
              </a:rPr>
              <a:t>Objective 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1046416" y="1628800"/>
            <a:ext cx="9258300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en-US" sz="2800" dirty="0" smtClean="0">
                <a:solidFill>
                  <a:schemeClr val="bg1"/>
                </a:solidFill>
              </a:rPr>
              <a:t>Indication of blood transfusion </a:t>
            </a:r>
          </a:p>
          <a:p>
            <a:pPr>
              <a:lnSpc>
                <a:spcPct val="150000"/>
              </a:lnSpc>
            </a:pPr>
            <a:r>
              <a:rPr lang="en-US" altLang="en-US" sz="2800" dirty="0" smtClean="0">
                <a:solidFill>
                  <a:schemeClr val="bg1"/>
                </a:solidFill>
              </a:rPr>
              <a:t>Blood groups </a:t>
            </a:r>
          </a:p>
          <a:p>
            <a:pPr>
              <a:lnSpc>
                <a:spcPct val="150000"/>
              </a:lnSpc>
            </a:pPr>
            <a:r>
              <a:rPr lang="en-US" altLang="en-US" sz="2800" dirty="0" smtClean="0">
                <a:solidFill>
                  <a:schemeClr val="bg1"/>
                </a:solidFill>
              </a:rPr>
              <a:t>Blood component </a:t>
            </a:r>
          </a:p>
          <a:p>
            <a:pPr>
              <a:lnSpc>
                <a:spcPct val="150000"/>
              </a:lnSpc>
            </a:pPr>
            <a:r>
              <a:rPr lang="en-US" altLang="en-US" sz="2800" dirty="0" smtClean="0">
                <a:solidFill>
                  <a:schemeClr val="bg1"/>
                </a:solidFill>
              </a:rPr>
              <a:t>Blood transfusion complication &amp; treatment </a:t>
            </a:r>
          </a:p>
          <a:p>
            <a:pPr>
              <a:lnSpc>
                <a:spcPct val="150000"/>
              </a:lnSpc>
            </a:pPr>
            <a:r>
              <a:rPr lang="en-US" altLang="en-US" sz="2800" dirty="0" smtClean="0">
                <a:solidFill>
                  <a:schemeClr val="bg1"/>
                </a:solidFill>
              </a:rPr>
              <a:t>Alternatives to Blood Products </a:t>
            </a:r>
          </a:p>
          <a:p>
            <a:pPr>
              <a:lnSpc>
                <a:spcPct val="150000"/>
              </a:lnSpc>
            </a:pPr>
            <a:endParaRPr lang="en-US" alt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600925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solidFill>
                  <a:srgbClr val="FF0000"/>
                </a:solidFill>
              </a:rPr>
              <a:t>Blood Transfusion</a:t>
            </a:r>
            <a:endParaRPr lang="en-US" altLang="en-US" smtClean="0"/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altLang="en-US" b="1" dirty="0" smtClean="0">
                <a:solidFill>
                  <a:schemeClr val="bg1"/>
                </a:solidFill>
              </a:rPr>
              <a:t>Up to 30% of blood volume loss can be treated with crystalloids</a:t>
            </a:r>
            <a:endParaRPr lang="en-US" altLang="en-US" sz="2400" b="1" dirty="0" smtClean="0">
              <a:solidFill>
                <a:schemeClr val="bg1"/>
              </a:solidFill>
            </a:endParaRPr>
          </a:p>
          <a:p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89247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 smtClean="0">
                <a:solidFill>
                  <a:srgbClr val="FFFF00"/>
                </a:solidFill>
              </a:rPr>
              <a:t>Blood Transfusion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534988" y="1268413"/>
            <a:ext cx="9258300" cy="4525962"/>
          </a:xfrm>
        </p:spPr>
        <p:txBody>
          <a:bodyPr/>
          <a:lstStyle/>
          <a:p>
            <a:pPr>
              <a:lnSpc>
                <a:spcPct val="150000"/>
              </a:lnSpc>
              <a:buFont typeface="Wingdings" pitchFamily="2" charset="2"/>
              <a:buNone/>
            </a:pPr>
            <a:r>
              <a:rPr lang="en-US" altLang="en-US" b="1" u="sng" dirty="0" smtClean="0">
                <a:solidFill>
                  <a:srgbClr val="FF0000"/>
                </a:solidFill>
              </a:rPr>
              <a:t>Why?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en-US" dirty="0" smtClean="0">
                <a:solidFill>
                  <a:srgbClr val="FFFF00"/>
                </a:solidFill>
              </a:rPr>
              <a:t>Increase oxygen carrying capacity 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en-US" dirty="0" smtClean="0">
                <a:solidFill>
                  <a:schemeClr val="bg1"/>
                </a:solidFill>
              </a:rPr>
              <a:t>Restoration of red cell mass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en-US" dirty="0" smtClean="0">
                <a:solidFill>
                  <a:srgbClr val="92D050"/>
                </a:solidFill>
              </a:rPr>
              <a:t>Correction of bleeding caused by platelet dysfunction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altLang="en-US" dirty="0" smtClean="0">
                <a:solidFill>
                  <a:srgbClr val="FFC000"/>
                </a:solidFill>
              </a:rPr>
              <a:t>Correction of bleeding caused by factor deficiencies</a:t>
            </a:r>
          </a:p>
        </p:txBody>
      </p:sp>
    </p:spTree>
    <p:extLst>
      <p:ext uri="{BB962C8B-B14F-4D97-AF65-F5344CB8AC3E}">
        <p14:creationId xmlns:p14="http://schemas.microsoft.com/office/powerpoint/2010/main" val="97552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771525" y="228600"/>
            <a:ext cx="8743950" cy="990600"/>
          </a:xfrm>
        </p:spPr>
        <p:txBody>
          <a:bodyPr/>
          <a:lstStyle/>
          <a:p>
            <a:pPr eaLnBrk="1" hangingPunct="1"/>
            <a:r>
              <a:rPr lang="en-US" altLang="en-US" smtClean="0">
                <a:solidFill>
                  <a:schemeClr val="bg1"/>
                </a:solidFill>
              </a:rPr>
              <a:t>When is Transfusion Necessary?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762000" y="1447800"/>
            <a:ext cx="8743950" cy="507682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US" altLang="en-US" smtClean="0">
                <a:solidFill>
                  <a:srgbClr val="FF0000"/>
                </a:solidFill>
              </a:rPr>
              <a:t>“</a:t>
            </a:r>
            <a:r>
              <a:rPr lang="en-US" altLang="en-US" i="1" smtClean="0">
                <a:solidFill>
                  <a:srgbClr val="FF0000"/>
                </a:solidFill>
              </a:rPr>
              <a:t>Transfusion Trigger</a:t>
            </a:r>
            <a:r>
              <a:rPr lang="en-US" altLang="en-US" smtClean="0">
                <a:solidFill>
                  <a:srgbClr val="FF0000"/>
                </a:solidFill>
              </a:rPr>
              <a:t>”</a:t>
            </a:r>
            <a:r>
              <a:rPr lang="en-US" altLang="en-US" smtClean="0">
                <a:solidFill>
                  <a:schemeClr val="bg1"/>
                </a:solidFill>
              </a:rPr>
              <a:t>:  Hgb level at which transfusion should be given.</a:t>
            </a:r>
          </a:p>
          <a:p>
            <a:pPr lvl="1" eaLnBrk="1" hangingPunct="1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mtClean="0">
                <a:solidFill>
                  <a:schemeClr val="bg1"/>
                </a:solidFill>
              </a:rPr>
              <a:t>-  </a:t>
            </a:r>
            <a:r>
              <a:rPr lang="en-US" altLang="en-US" smtClean="0">
                <a:solidFill>
                  <a:srgbClr val="FFFF00"/>
                </a:solidFill>
              </a:rPr>
              <a:t>Varies with patients and procedures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endParaRPr lang="en-US" altLang="en-US" smtClean="0">
              <a:solidFill>
                <a:schemeClr val="bg1"/>
              </a:solidFill>
            </a:endParaRP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US" altLang="en-US" smtClean="0">
                <a:solidFill>
                  <a:schemeClr val="bg1"/>
                </a:solidFill>
              </a:rPr>
              <a:t>Tolerance of acute anemia depends on:</a:t>
            </a:r>
          </a:p>
          <a:p>
            <a:pPr lvl="1" eaLnBrk="1" hangingPunct="1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mtClean="0">
                <a:solidFill>
                  <a:schemeClr val="bg1"/>
                </a:solidFill>
              </a:rPr>
              <a:t>-  </a:t>
            </a:r>
            <a:r>
              <a:rPr lang="en-US" altLang="en-US" smtClean="0">
                <a:solidFill>
                  <a:srgbClr val="FFFF00"/>
                </a:solidFill>
              </a:rPr>
              <a:t>Maintenance of intravascular volume</a:t>
            </a:r>
          </a:p>
          <a:p>
            <a:pPr lvl="1" eaLnBrk="1" hangingPunct="1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mtClean="0">
                <a:solidFill>
                  <a:schemeClr val="bg1"/>
                </a:solidFill>
              </a:rPr>
              <a:t>-  </a:t>
            </a:r>
            <a:r>
              <a:rPr lang="en-US" altLang="en-US" smtClean="0">
                <a:solidFill>
                  <a:srgbClr val="FFFF00"/>
                </a:solidFill>
              </a:rPr>
              <a:t>Ability to increase cardiac output</a:t>
            </a:r>
          </a:p>
          <a:p>
            <a:pPr lvl="1" eaLnBrk="1" hangingPunct="1">
              <a:lnSpc>
                <a:spcPct val="90000"/>
              </a:lnSpc>
              <a:buFont typeface="Monotype Sorts" pitchFamily="2" charset="2"/>
              <a:buNone/>
            </a:pPr>
            <a:r>
              <a:rPr lang="en-US" altLang="en-US" smtClean="0">
                <a:solidFill>
                  <a:schemeClr val="bg1"/>
                </a:solidFill>
              </a:rPr>
              <a:t>-  </a:t>
            </a:r>
            <a:r>
              <a:rPr lang="en-US" altLang="en-US" smtClean="0">
                <a:solidFill>
                  <a:srgbClr val="FFFF00"/>
                </a:solidFill>
              </a:rPr>
              <a:t>Increases in 2,3-DPG </a:t>
            </a:r>
            <a:r>
              <a:rPr lang="en-US" altLang="en-US" smtClean="0">
                <a:solidFill>
                  <a:schemeClr val="bg1"/>
                </a:solidFill>
              </a:rPr>
              <a:t>to deliver more of the carried oxygen to tissues</a:t>
            </a:r>
          </a:p>
        </p:txBody>
      </p:sp>
    </p:spTree>
    <p:extLst>
      <p:ext uri="{BB962C8B-B14F-4D97-AF65-F5344CB8AC3E}">
        <p14:creationId xmlns:p14="http://schemas.microsoft.com/office/powerpoint/2010/main" val="1662149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500063"/>
            <a:ext cx="9596438" cy="600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856163" y="500063"/>
            <a:ext cx="5040312" cy="112871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>
              <a:defRPr/>
            </a:pPr>
            <a:r>
              <a:rPr lang="en-US" dirty="0">
                <a:solidFill>
                  <a:srgbClr val="FF0000"/>
                </a:solidFill>
              </a:rPr>
              <a:t>70 Kg Patient</a:t>
            </a:r>
          </a:p>
          <a:p>
            <a:pPr>
              <a:defRPr/>
            </a:pPr>
            <a:r>
              <a:rPr lang="en-US" dirty="0">
                <a:solidFill>
                  <a:srgbClr val="FF0000"/>
                </a:solidFill>
              </a:rPr>
              <a:t>60% water</a:t>
            </a:r>
          </a:p>
          <a:p>
            <a:pPr>
              <a:defRPr/>
            </a:pPr>
            <a:r>
              <a:rPr lang="en-US" dirty="0">
                <a:solidFill>
                  <a:srgbClr val="FF0000"/>
                </a:solidFill>
              </a:rPr>
              <a:t>70  X 0.6 = 42 Liters</a:t>
            </a:r>
          </a:p>
        </p:txBody>
      </p:sp>
      <p:sp>
        <p:nvSpPr>
          <p:cNvPr id="3" name="Left-Right Arrow 2"/>
          <p:cNvSpPr/>
          <p:nvPr/>
        </p:nvSpPr>
        <p:spPr>
          <a:xfrm>
            <a:off x="3919538" y="5013325"/>
            <a:ext cx="5688012" cy="719138"/>
          </a:xfrm>
          <a:prstGeom prst="leftRight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prstClr val="white"/>
                </a:solidFill>
              </a:rPr>
              <a:t>40%</a:t>
            </a:r>
          </a:p>
        </p:txBody>
      </p:sp>
      <p:sp>
        <p:nvSpPr>
          <p:cNvPr id="4" name="Left-Right Arrow 3"/>
          <p:cNvSpPr/>
          <p:nvPr/>
        </p:nvSpPr>
        <p:spPr>
          <a:xfrm>
            <a:off x="534988" y="2636838"/>
            <a:ext cx="3024187" cy="504825"/>
          </a:xfrm>
          <a:prstGeom prst="leftRight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prstClr val="white"/>
                </a:solidFill>
              </a:rPr>
              <a:t>20%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771525" y="228600"/>
            <a:ext cx="8743950" cy="1143000"/>
          </a:xfrm>
        </p:spPr>
        <p:txBody>
          <a:bodyPr/>
          <a:lstStyle/>
          <a:p>
            <a:pPr eaLnBrk="1" hangingPunct="1"/>
            <a:r>
              <a:rPr lang="en-US" altLang="en-US" sz="4000" b="1" smtClean="0">
                <a:solidFill>
                  <a:schemeClr val="bg1"/>
                </a:solidFill>
              </a:rPr>
              <a:t>Oxygen Delivery</a:t>
            </a:r>
            <a:endParaRPr lang="en-US" altLang="en-US" b="1" smtClean="0">
              <a:solidFill>
                <a:schemeClr val="bg1"/>
              </a:solidFill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804942" y="1196752"/>
            <a:ext cx="8229600" cy="4556125"/>
          </a:xfrm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en-US" altLang="en-US" sz="2800" dirty="0" smtClean="0">
                <a:solidFill>
                  <a:schemeClr val="bg1"/>
                </a:solidFill>
              </a:rPr>
              <a:t>Oxygen Delivery (DO</a:t>
            </a:r>
            <a:r>
              <a:rPr lang="en-US" altLang="en-US" sz="2900" baseline="-25000" dirty="0" smtClean="0">
                <a:solidFill>
                  <a:schemeClr val="bg1"/>
                </a:solidFill>
              </a:rPr>
              <a:t>2</a:t>
            </a:r>
            <a:r>
              <a:rPr lang="en-US" altLang="en-US" sz="2800" dirty="0" smtClean="0">
                <a:solidFill>
                  <a:schemeClr val="bg1"/>
                </a:solidFill>
              </a:rPr>
              <a:t>) is the oxygen that is delivered to the tissues</a:t>
            </a:r>
          </a:p>
          <a:p>
            <a:pPr eaLnBrk="1" hangingPunct="1">
              <a:buFontTx/>
              <a:buNone/>
            </a:pPr>
            <a:r>
              <a:rPr lang="en-US" altLang="en-US" sz="2800" dirty="0" smtClean="0">
                <a:solidFill>
                  <a:schemeClr val="bg1"/>
                </a:solidFill>
              </a:rPr>
              <a:t>    </a:t>
            </a:r>
          </a:p>
          <a:p>
            <a:pPr eaLnBrk="1" hangingPunct="1">
              <a:buFontTx/>
              <a:buNone/>
            </a:pPr>
            <a:r>
              <a:rPr lang="en-US" altLang="en-US" sz="3600" b="1" dirty="0" smtClean="0">
                <a:solidFill>
                  <a:srgbClr val="FF0000"/>
                </a:solidFill>
              </a:rPr>
              <a:t>DO</a:t>
            </a:r>
            <a:r>
              <a:rPr lang="en-US" altLang="en-US" sz="3600" b="1" baseline="-25000" dirty="0" smtClean="0">
                <a:solidFill>
                  <a:srgbClr val="FF0000"/>
                </a:solidFill>
              </a:rPr>
              <a:t>2</a:t>
            </a:r>
            <a:r>
              <a:rPr lang="en-US" altLang="en-US" sz="3600" b="1" dirty="0" smtClean="0">
                <a:solidFill>
                  <a:srgbClr val="FF0000"/>
                </a:solidFill>
              </a:rPr>
              <a:t>= </a:t>
            </a:r>
            <a:r>
              <a:rPr lang="en-US" altLang="en-US" sz="3600" b="1" dirty="0" smtClean="0">
                <a:solidFill>
                  <a:srgbClr val="FFC000"/>
                </a:solidFill>
              </a:rPr>
              <a:t>CO</a:t>
            </a:r>
            <a:r>
              <a:rPr lang="en-US" altLang="en-US" sz="3600" b="1" dirty="0" smtClean="0">
                <a:solidFill>
                  <a:srgbClr val="FF0000"/>
                </a:solidFill>
              </a:rPr>
              <a:t> x </a:t>
            </a:r>
            <a:r>
              <a:rPr lang="en-US" altLang="en-US" sz="3600" b="1" dirty="0" smtClean="0">
                <a:solidFill>
                  <a:srgbClr val="00B050"/>
                </a:solidFill>
              </a:rPr>
              <a:t>CaO</a:t>
            </a:r>
            <a:r>
              <a:rPr lang="en-US" altLang="en-US" sz="3600" b="1" baseline="-25000" dirty="0" smtClean="0">
                <a:solidFill>
                  <a:srgbClr val="00B050"/>
                </a:solidFill>
              </a:rPr>
              <a:t>2</a:t>
            </a:r>
            <a:endParaRPr lang="en-US" altLang="en-US" sz="2800" dirty="0" smtClean="0">
              <a:solidFill>
                <a:srgbClr val="00B050"/>
              </a:solidFill>
            </a:endParaRP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800" dirty="0" smtClean="0">
                <a:solidFill>
                  <a:srgbClr val="FFFF00"/>
                </a:solidFill>
              </a:rPr>
              <a:t>Cardiac Output (CO) = HR x SV </a:t>
            </a:r>
          </a:p>
          <a:p>
            <a:pPr eaLnBrk="1" hangingPunct="1">
              <a:buFontTx/>
              <a:buChar char="•"/>
            </a:pPr>
            <a:r>
              <a:rPr lang="en-US" altLang="en-US" sz="2800" dirty="0" smtClean="0">
                <a:solidFill>
                  <a:srgbClr val="00B050"/>
                </a:solidFill>
              </a:rPr>
              <a:t>Oxygen Content (CaO</a:t>
            </a:r>
            <a:r>
              <a:rPr lang="en-US" altLang="en-US" sz="2900" baseline="-25000" dirty="0" smtClean="0">
                <a:solidFill>
                  <a:srgbClr val="00B050"/>
                </a:solidFill>
              </a:rPr>
              <a:t>2</a:t>
            </a:r>
            <a:r>
              <a:rPr lang="en-US" altLang="en-US" sz="2800" dirty="0" smtClean="0">
                <a:solidFill>
                  <a:srgbClr val="00B050"/>
                </a:solidFill>
              </a:rPr>
              <a:t>):</a:t>
            </a:r>
          </a:p>
          <a:p>
            <a:pPr lvl="1" eaLnBrk="1" hangingPunct="1">
              <a:buFont typeface="Monotype Sorts" pitchFamily="2" charset="2"/>
              <a:buNone/>
            </a:pPr>
            <a:r>
              <a:rPr lang="en-US" altLang="en-US" sz="2400" dirty="0" smtClean="0">
                <a:solidFill>
                  <a:schemeClr val="bg1"/>
                </a:solidFill>
              </a:rPr>
              <a:t>-  (</a:t>
            </a:r>
            <a:r>
              <a:rPr lang="en-US" altLang="en-US" sz="2400" b="1" dirty="0" err="1" smtClean="0">
                <a:solidFill>
                  <a:srgbClr val="99FF99"/>
                </a:solidFill>
              </a:rPr>
              <a:t>Hgb</a:t>
            </a:r>
            <a:r>
              <a:rPr lang="en-US" altLang="en-US" sz="2400" dirty="0" smtClean="0">
                <a:solidFill>
                  <a:schemeClr val="bg1"/>
                </a:solidFill>
              </a:rPr>
              <a:t> x 1.34)O</a:t>
            </a:r>
            <a:r>
              <a:rPr lang="en-US" altLang="en-US" sz="2600" baseline="-25000" dirty="0" smtClean="0">
                <a:solidFill>
                  <a:schemeClr val="bg1"/>
                </a:solidFill>
              </a:rPr>
              <a:t>2</a:t>
            </a:r>
            <a:r>
              <a:rPr lang="en-US" altLang="en-US" sz="2400" dirty="0" smtClean="0">
                <a:solidFill>
                  <a:schemeClr val="bg1"/>
                </a:solidFill>
              </a:rPr>
              <a:t> saturation + PaO</a:t>
            </a:r>
            <a:r>
              <a:rPr lang="en-US" altLang="en-US" sz="2600" baseline="-25000" dirty="0" smtClean="0">
                <a:solidFill>
                  <a:schemeClr val="bg1"/>
                </a:solidFill>
              </a:rPr>
              <a:t>2</a:t>
            </a:r>
            <a:r>
              <a:rPr lang="en-US" altLang="en-US" sz="2400" dirty="0" smtClean="0">
                <a:solidFill>
                  <a:schemeClr val="bg1"/>
                </a:solidFill>
              </a:rPr>
              <a:t>(0.003)</a:t>
            </a:r>
          </a:p>
          <a:p>
            <a:pPr lvl="1" eaLnBrk="1" hangingPunct="1">
              <a:buFontTx/>
              <a:buChar char="-"/>
            </a:pPr>
            <a:endParaRPr lang="en-US" altLang="en-US" sz="2400" dirty="0" smtClean="0">
              <a:solidFill>
                <a:srgbClr val="99FF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996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lvl="0" indent="-342900" eaLnBrk="1" hangingPunct="1">
              <a:spcBef>
                <a:spcPct val="20000"/>
              </a:spcBef>
            </a:pPr>
            <a:r>
              <a:rPr lang="en-US" altLang="en-US" sz="2800" dirty="0">
                <a:solidFill>
                  <a:srgbClr val="FFFF00"/>
                </a:solidFill>
                <a:ea typeface="+mn-ea"/>
                <a:cs typeface="+mn-cs"/>
              </a:rPr>
              <a:t>Oxygen Content (CaO</a:t>
            </a:r>
            <a:r>
              <a:rPr lang="en-US" altLang="en-US" sz="2900" baseline="-25000" dirty="0">
                <a:solidFill>
                  <a:srgbClr val="FFFF00"/>
                </a:solidFill>
                <a:ea typeface="+mn-ea"/>
                <a:cs typeface="+mn-cs"/>
              </a:rPr>
              <a:t>2</a:t>
            </a:r>
            <a:r>
              <a:rPr lang="en-US" altLang="en-US" sz="2800" dirty="0" smtClean="0">
                <a:solidFill>
                  <a:srgbClr val="FFFF00"/>
                </a:solidFill>
                <a:ea typeface="+mn-ea"/>
                <a:cs typeface="+mn-cs"/>
              </a:rPr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buNone/>
            </a:pPr>
            <a:r>
              <a:rPr lang="en-US" altLang="en-US" sz="2400" dirty="0" smtClean="0">
                <a:solidFill>
                  <a:prstClr val="white"/>
                </a:solidFill>
              </a:rPr>
              <a:t>-  </a:t>
            </a:r>
            <a:r>
              <a:rPr lang="en-US" altLang="en-US" sz="2400" dirty="0">
                <a:solidFill>
                  <a:prstClr val="white"/>
                </a:solidFill>
              </a:rPr>
              <a:t>(</a:t>
            </a:r>
            <a:r>
              <a:rPr lang="en-US" altLang="en-US" sz="2400" b="1" dirty="0" err="1">
                <a:solidFill>
                  <a:srgbClr val="99FF99"/>
                </a:solidFill>
              </a:rPr>
              <a:t>Hgb</a:t>
            </a:r>
            <a:r>
              <a:rPr lang="en-US" altLang="en-US" sz="2400" dirty="0">
                <a:solidFill>
                  <a:prstClr val="white"/>
                </a:solidFill>
              </a:rPr>
              <a:t> x 1.34)O</a:t>
            </a:r>
            <a:r>
              <a:rPr lang="en-US" altLang="en-US" sz="2600" baseline="-25000" dirty="0">
                <a:solidFill>
                  <a:prstClr val="white"/>
                </a:solidFill>
              </a:rPr>
              <a:t>2</a:t>
            </a:r>
            <a:r>
              <a:rPr lang="en-US" altLang="en-US" sz="2400" dirty="0">
                <a:solidFill>
                  <a:prstClr val="white"/>
                </a:solidFill>
              </a:rPr>
              <a:t> saturation + PaO</a:t>
            </a:r>
            <a:r>
              <a:rPr lang="en-US" altLang="en-US" sz="2600" baseline="-25000" dirty="0">
                <a:solidFill>
                  <a:prstClr val="white"/>
                </a:solidFill>
              </a:rPr>
              <a:t>2</a:t>
            </a:r>
            <a:r>
              <a:rPr lang="en-US" altLang="en-US" sz="2400" dirty="0">
                <a:solidFill>
                  <a:prstClr val="white"/>
                </a:solidFill>
              </a:rPr>
              <a:t>(0.003)</a:t>
            </a:r>
          </a:p>
          <a:p>
            <a:pPr lvl="1" eaLnBrk="1" hangingPunct="1">
              <a:buFontTx/>
              <a:buChar char="-"/>
            </a:pPr>
            <a:r>
              <a:rPr lang="en-US" altLang="en-US" sz="2400" dirty="0" err="1">
                <a:solidFill>
                  <a:srgbClr val="99FF99"/>
                </a:solidFill>
              </a:rPr>
              <a:t>Hgb</a:t>
            </a:r>
            <a:r>
              <a:rPr lang="en-US" altLang="en-US" sz="2400" dirty="0">
                <a:solidFill>
                  <a:srgbClr val="99FF99"/>
                </a:solidFill>
              </a:rPr>
              <a:t> is the main determinant of oxygen content in the blood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5198290"/>
              </p:ext>
            </p:extLst>
          </p:nvPr>
        </p:nvGraphicFramePr>
        <p:xfrm>
          <a:off x="1183059" y="2708920"/>
          <a:ext cx="7920882" cy="26042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0294"/>
                <a:gridCol w="2640294"/>
                <a:gridCol w="2640294"/>
              </a:tblGrid>
              <a:tr h="54178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Hb</a:t>
                      </a:r>
                      <a:r>
                        <a:rPr lang="en-US" sz="2400" dirty="0" smtClean="0"/>
                        <a:t> = 14 gm /dl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Hb</a:t>
                      </a:r>
                      <a:r>
                        <a:rPr lang="en-US" sz="2400" dirty="0" smtClean="0"/>
                        <a:t>=</a:t>
                      </a:r>
                      <a:r>
                        <a:rPr lang="en-US" sz="2400" baseline="0" dirty="0" smtClean="0"/>
                        <a:t> </a:t>
                      </a:r>
                      <a:r>
                        <a:rPr lang="en-US" sz="2400" dirty="0" smtClean="0"/>
                        <a:t>10 gm/dl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Hb</a:t>
                      </a:r>
                      <a:r>
                        <a:rPr lang="en-US" sz="2400" dirty="0" smtClean="0"/>
                        <a:t>= 7 gm/dl</a:t>
                      </a:r>
                      <a:endParaRPr lang="en-US" sz="2400" dirty="0"/>
                    </a:p>
                  </a:txBody>
                  <a:tcPr/>
                </a:tc>
              </a:tr>
              <a:tr h="1114404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14x 1.34x 0.99+</a:t>
                      </a:r>
                      <a:r>
                        <a:rPr lang="en-US" sz="2400" baseline="0" dirty="0" smtClean="0"/>
                        <a:t> (100X0.003)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10 X 1.34 x0.99 +(100X 0.003)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7 X 1.34 x0.99 + (100X0.003)</a:t>
                      </a:r>
                      <a:endParaRPr lang="en-US" sz="2400" dirty="0"/>
                    </a:p>
                  </a:txBody>
                  <a:tcPr/>
                </a:tc>
              </a:tr>
              <a:tr h="948114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18.87 ml/dl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13.56 ml/dl</a:t>
                      </a:r>
                    </a:p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9.58 ml/dl</a:t>
                      </a:r>
                    </a:p>
                    <a:p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514350" y="5602943"/>
            <a:ext cx="89496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>
                <a:solidFill>
                  <a:srgbClr val="FFFF00"/>
                </a:solidFill>
              </a:rPr>
              <a:t>Hgb</a:t>
            </a:r>
            <a:r>
              <a:rPr lang="en-US" sz="2800" dirty="0">
                <a:solidFill>
                  <a:srgbClr val="FFFF00"/>
                </a:solidFill>
              </a:rPr>
              <a:t> is the main determinant of oxygen content in the blood</a:t>
            </a:r>
          </a:p>
        </p:txBody>
      </p:sp>
    </p:spTree>
    <p:extLst>
      <p:ext uri="{BB962C8B-B14F-4D97-AF65-F5344CB8AC3E}">
        <p14:creationId xmlns:p14="http://schemas.microsoft.com/office/powerpoint/2010/main" val="654057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771525" y="228600"/>
            <a:ext cx="8743950" cy="762000"/>
          </a:xfrm>
        </p:spPr>
        <p:txBody>
          <a:bodyPr/>
          <a:lstStyle/>
          <a:p>
            <a:pPr eaLnBrk="1" hangingPunct="1"/>
            <a:r>
              <a:rPr lang="en-US" altLang="en-US" b="1" smtClean="0">
                <a:solidFill>
                  <a:schemeClr val="bg1"/>
                </a:solidFill>
              </a:rPr>
              <a:t>Oxygen Delivery</a:t>
            </a:r>
            <a:r>
              <a:rPr lang="en-US" altLang="en-US" smtClean="0">
                <a:solidFill>
                  <a:schemeClr val="bg1"/>
                </a:solidFill>
              </a:rPr>
              <a:t> (cont.)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>
          <a:xfrm>
            <a:off x="771525" y="990600"/>
            <a:ext cx="8743950" cy="39624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dirty="0" smtClean="0">
                <a:solidFill>
                  <a:schemeClr val="bg1"/>
                </a:solidFill>
              </a:rPr>
              <a:t>Therefore: </a:t>
            </a:r>
            <a:r>
              <a:rPr lang="en-US" altLang="en-US" b="1" dirty="0" smtClean="0">
                <a:solidFill>
                  <a:srgbClr val="FF0000"/>
                </a:solidFill>
              </a:rPr>
              <a:t>DO</a:t>
            </a:r>
            <a:r>
              <a:rPr lang="en-US" altLang="en-US" b="1" baseline="-25000" dirty="0" smtClean="0">
                <a:solidFill>
                  <a:srgbClr val="FF0000"/>
                </a:solidFill>
              </a:rPr>
              <a:t>2</a:t>
            </a:r>
            <a:r>
              <a:rPr lang="en-US" altLang="en-US" b="1" dirty="0" smtClean="0">
                <a:solidFill>
                  <a:srgbClr val="FF0000"/>
                </a:solidFill>
              </a:rPr>
              <a:t> = HR x SV x Ca</a:t>
            </a:r>
            <a:r>
              <a:rPr lang="en-US" altLang="en-US" b="1" dirty="0" smtClean="0">
                <a:solidFill>
                  <a:srgbClr val="FFFF00"/>
                </a:solidFill>
              </a:rPr>
              <a:t>O</a:t>
            </a:r>
            <a:r>
              <a:rPr lang="en-US" altLang="en-US" b="1" baseline="-25000" dirty="0" smtClean="0">
                <a:solidFill>
                  <a:srgbClr val="FFFF00"/>
                </a:solidFill>
              </a:rPr>
              <a:t>2</a:t>
            </a:r>
            <a:endParaRPr lang="en-US" altLang="en-US" b="1" dirty="0" smtClean="0">
              <a:solidFill>
                <a:srgbClr val="FFFF00"/>
              </a:solidFill>
            </a:endParaRP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dirty="0" smtClean="0">
                <a:solidFill>
                  <a:srgbClr val="FFFF00"/>
                </a:solidFill>
              </a:rPr>
              <a:t>If HR or SV are unable to compensate, </a:t>
            </a:r>
            <a:r>
              <a:rPr lang="en-US" altLang="en-US" dirty="0" err="1" smtClean="0">
                <a:solidFill>
                  <a:srgbClr val="FFFF00"/>
                </a:solidFill>
              </a:rPr>
              <a:t>Hgb</a:t>
            </a:r>
            <a:r>
              <a:rPr lang="en-US" altLang="en-US" dirty="0" smtClean="0">
                <a:solidFill>
                  <a:srgbClr val="FFFF00"/>
                </a:solidFill>
              </a:rPr>
              <a:t> is the major determinant factor in O</a:t>
            </a:r>
            <a:r>
              <a:rPr lang="en-US" altLang="en-US" baseline="-25000" dirty="0" smtClean="0">
                <a:solidFill>
                  <a:srgbClr val="FFFF00"/>
                </a:solidFill>
              </a:rPr>
              <a:t>2</a:t>
            </a:r>
            <a:r>
              <a:rPr lang="en-US" altLang="en-US" dirty="0" smtClean="0">
                <a:solidFill>
                  <a:srgbClr val="FFFF00"/>
                </a:solidFill>
              </a:rPr>
              <a:t> delivery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dirty="0" smtClean="0">
                <a:solidFill>
                  <a:schemeClr val="bg1"/>
                </a:solidFill>
              </a:rPr>
              <a:t>Healthy patients can tolerate </a:t>
            </a:r>
            <a:r>
              <a:rPr lang="en-US" altLang="en-US" dirty="0" err="1" smtClean="0">
                <a:solidFill>
                  <a:schemeClr val="bg1"/>
                </a:solidFill>
              </a:rPr>
              <a:t>Hgb</a:t>
            </a:r>
            <a:r>
              <a:rPr lang="en-US" altLang="en-US" dirty="0" smtClean="0">
                <a:solidFill>
                  <a:schemeClr val="bg1"/>
                </a:solidFill>
              </a:rPr>
              <a:t> levels of 7 </a:t>
            </a:r>
            <a:r>
              <a:rPr lang="en-US" altLang="en-US" dirty="0" err="1" smtClean="0">
                <a:solidFill>
                  <a:schemeClr val="bg1"/>
                </a:solidFill>
              </a:rPr>
              <a:t>gm</a:t>
            </a:r>
            <a:r>
              <a:rPr lang="en-US" altLang="en-US" dirty="0" smtClean="0">
                <a:solidFill>
                  <a:schemeClr val="bg1"/>
                </a:solidFill>
              </a:rPr>
              <a:t>/</a:t>
            </a:r>
            <a:r>
              <a:rPr lang="en-US" altLang="en-US" dirty="0" err="1" smtClean="0">
                <a:solidFill>
                  <a:schemeClr val="bg1"/>
                </a:solidFill>
              </a:rPr>
              <a:t>dL</a:t>
            </a:r>
            <a:r>
              <a:rPr lang="en-US" altLang="en-US" dirty="0" smtClean="0">
                <a:solidFill>
                  <a:schemeClr val="bg1"/>
                </a:solidFill>
              </a:rPr>
              <a:t>.</a:t>
            </a:r>
          </a:p>
          <a:p>
            <a:pPr eaLnBrk="1" hangingPunct="1">
              <a:lnSpc>
                <a:spcPct val="90000"/>
              </a:lnSpc>
              <a:buFontTx/>
              <a:buChar char="•"/>
            </a:pPr>
            <a:r>
              <a:rPr lang="en-US" altLang="en-US" dirty="0" smtClean="0">
                <a:solidFill>
                  <a:srgbClr val="FFFF00"/>
                </a:solidFill>
              </a:rPr>
              <a:t>Compromised patients</a:t>
            </a:r>
            <a:r>
              <a:rPr lang="en-US" altLang="en-US" dirty="0" smtClean="0">
                <a:solidFill>
                  <a:schemeClr val="bg1"/>
                </a:solidFill>
              </a:rPr>
              <a:t> may require </a:t>
            </a:r>
            <a:r>
              <a:rPr lang="en-US" altLang="en-US" dirty="0" err="1" smtClean="0">
                <a:solidFill>
                  <a:schemeClr val="bg1"/>
                </a:solidFill>
              </a:rPr>
              <a:t>Hgb</a:t>
            </a:r>
            <a:r>
              <a:rPr lang="en-US" altLang="en-US" dirty="0" smtClean="0">
                <a:solidFill>
                  <a:schemeClr val="bg1"/>
                </a:solidFill>
              </a:rPr>
              <a:t> levels above 10 </a:t>
            </a:r>
            <a:r>
              <a:rPr lang="en-US" altLang="en-US" dirty="0" err="1" smtClean="0">
                <a:solidFill>
                  <a:schemeClr val="bg1"/>
                </a:solidFill>
              </a:rPr>
              <a:t>gm</a:t>
            </a:r>
            <a:r>
              <a:rPr lang="en-US" altLang="en-US" dirty="0" smtClean="0">
                <a:solidFill>
                  <a:schemeClr val="bg1"/>
                </a:solidFill>
              </a:rPr>
              <a:t>/</a:t>
            </a:r>
            <a:r>
              <a:rPr lang="en-US" altLang="en-US" dirty="0" err="1" smtClean="0">
                <a:solidFill>
                  <a:schemeClr val="bg1"/>
                </a:solidFill>
              </a:rPr>
              <a:t>dL</a:t>
            </a:r>
            <a:r>
              <a:rPr lang="en-US" altLang="en-US" dirty="0" smtClean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4814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771525" y="228600"/>
            <a:ext cx="8743950" cy="762000"/>
          </a:xfrm>
        </p:spPr>
        <p:txBody>
          <a:bodyPr/>
          <a:lstStyle/>
          <a:p>
            <a:pPr eaLnBrk="1" hangingPunct="1"/>
            <a:r>
              <a:rPr lang="en-US" altLang="en-US" dirty="0" smtClean="0">
                <a:solidFill>
                  <a:srgbClr val="FFFF00"/>
                </a:solidFill>
              </a:rPr>
              <a:t>Blood Groups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1183060" y="1988840"/>
            <a:ext cx="9275762" cy="3352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400" dirty="0" smtClean="0">
                <a:solidFill>
                  <a:schemeClr val="bg1"/>
                </a:solidFill>
              </a:rPr>
              <a:t>			</a:t>
            </a:r>
            <a:r>
              <a:rPr lang="en-US" altLang="en-US" sz="2000" b="1" dirty="0" smtClean="0">
                <a:solidFill>
                  <a:srgbClr val="FF0000"/>
                </a:solidFill>
              </a:rPr>
              <a:t>Antigen on	 Plasma 		    </a:t>
            </a:r>
            <a:r>
              <a:rPr lang="en-US" altLang="en-US" sz="2000" b="1" u="sng" dirty="0" smtClean="0">
                <a:solidFill>
                  <a:srgbClr val="FF0000"/>
                </a:solidFill>
              </a:rPr>
              <a:t>Incidence</a:t>
            </a:r>
            <a:endParaRPr lang="en-US" altLang="en-US" sz="2000" b="1" dirty="0" smtClean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000" u="sng" dirty="0" smtClean="0">
                <a:solidFill>
                  <a:srgbClr val="FFFF00"/>
                </a:solidFill>
              </a:rPr>
              <a:t>Blood Group</a:t>
            </a:r>
            <a:r>
              <a:rPr lang="en-US" altLang="en-US" sz="2000" dirty="0" smtClean="0">
                <a:solidFill>
                  <a:srgbClr val="FFFF00"/>
                </a:solidFill>
              </a:rPr>
              <a:t>        </a:t>
            </a:r>
            <a:r>
              <a:rPr lang="en-US" altLang="en-US" sz="2000" u="sng" dirty="0" smtClean="0">
                <a:solidFill>
                  <a:srgbClr val="FFFF00"/>
                </a:solidFill>
              </a:rPr>
              <a:t>erythrocyte	Antibodies	White	African-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000" dirty="0" smtClean="0">
                <a:solidFill>
                  <a:srgbClr val="FFFF00"/>
                </a:solidFill>
              </a:rPr>
              <a:t>								</a:t>
            </a:r>
            <a:r>
              <a:rPr lang="en-US" altLang="en-US" sz="2000" u="sng" dirty="0" smtClean="0">
                <a:solidFill>
                  <a:srgbClr val="FFFF00"/>
                </a:solidFill>
              </a:rPr>
              <a:t>Americans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000" dirty="0" smtClean="0">
                <a:solidFill>
                  <a:schemeClr val="bg1"/>
                </a:solidFill>
              </a:rPr>
              <a:t>A			A		Anti-B		40%	27%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000" dirty="0" smtClean="0">
                <a:solidFill>
                  <a:schemeClr val="bg1"/>
                </a:solidFill>
              </a:rPr>
              <a:t>B			B		Anti-A		11	20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000" dirty="0" smtClean="0">
                <a:solidFill>
                  <a:schemeClr val="bg1"/>
                </a:solidFill>
              </a:rPr>
              <a:t>AB			AB		None		4	4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000" dirty="0" smtClean="0">
                <a:solidFill>
                  <a:schemeClr val="bg1"/>
                </a:solidFill>
              </a:rPr>
              <a:t>O			None		Anti-A		45	49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000" dirty="0" smtClean="0">
                <a:solidFill>
                  <a:schemeClr val="bg1"/>
                </a:solidFill>
              </a:rPr>
              <a:t>					Anti-B				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en-US" sz="2000" dirty="0" smtClean="0">
                <a:solidFill>
                  <a:schemeClr val="bg1"/>
                </a:solidFill>
              </a:rPr>
              <a:t>Rh			Rh				42	17</a:t>
            </a:r>
            <a:endParaRPr lang="en-US" altLang="en-US" sz="2000" u="sng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50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3000" y="0"/>
            <a:ext cx="7800975" cy="838200"/>
          </a:xfrm>
        </p:spPr>
        <p:txBody>
          <a:bodyPr/>
          <a:lstStyle/>
          <a:p>
            <a:pPr eaLnBrk="1" hangingPunct="1"/>
            <a:r>
              <a:rPr lang="en-US" altLang="en-US" b="1" smtClean="0">
                <a:solidFill>
                  <a:schemeClr val="bg1"/>
                </a:solidFill>
              </a:rPr>
              <a:t>Cross Match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752475" y="827088"/>
            <a:ext cx="8582025" cy="41910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Clr>
                <a:schemeClr val="accent1"/>
              </a:buClr>
              <a:buFontTx/>
              <a:buChar char="•"/>
            </a:pPr>
            <a:r>
              <a:rPr lang="en-US" altLang="en-US" sz="2800" dirty="0" smtClean="0">
                <a:solidFill>
                  <a:srgbClr val="FF0000"/>
                </a:solidFill>
              </a:rPr>
              <a:t>Major</a:t>
            </a:r>
            <a:r>
              <a:rPr lang="en-US" altLang="en-US" sz="2800" dirty="0" smtClean="0">
                <a:solidFill>
                  <a:schemeClr val="bg1"/>
                </a:solidFill>
              </a:rPr>
              <a:t>:</a:t>
            </a:r>
          </a:p>
          <a:p>
            <a:pPr lvl="1" eaLnBrk="1" hangingPunct="1">
              <a:lnSpc>
                <a:spcPct val="150000"/>
              </a:lnSpc>
              <a:buFont typeface="Monotype Sorts" pitchFamily="2" charset="2"/>
              <a:buNone/>
            </a:pPr>
            <a:r>
              <a:rPr lang="en-US" altLang="en-US" sz="2400" dirty="0" smtClean="0">
                <a:solidFill>
                  <a:schemeClr val="bg1"/>
                </a:solidFill>
              </a:rPr>
              <a:t>-  </a:t>
            </a:r>
            <a:r>
              <a:rPr lang="en-US" altLang="en-US" sz="2400" b="1" dirty="0" smtClean="0">
                <a:solidFill>
                  <a:srgbClr val="FFFF00"/>
                </a:solidFill>
              </a:rPr>
              <a:t>Donor’s erythrocytes incubated with recipients serum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800" dirty="0" smtClean="0">
                <a:solidFill>
                  <a:srgbClr val="FF0000"/>
                </a:solidFill>
              </a:rPr>
              <a:t>Minor</a:t>
            </a:r>
            <a:r>
              <a:rPr lang="en-US" altLang="en-US" sz="2800" dirty="0" smtClean="0">
                <a:solidFill>
                  <a:schemeClr val="bg1"/>
                </a:solidFill>
              </a:rPr>
              <a:t>:</a:t>
            </a:r>
          </a:p>
          <a:p>
            <a:pPr lvl="1" eaLnBrk="1" hangingPunct="1">
              <a:lnSpc>
                <a:spcPct val="150000"/>
              </a:lnSpc>
              <a:buFont typeface="Monotype Sorts" pitchFamily="2" charset="2"/>
              <a:buNone/>
            </a:pPr>
            <a:r>
              <a:rPr lang="en-US" altLang="en-US" sz="2400" dirty="0" smtClean="0">
                <a:solidFill>
                  <a:schemeClr val="bg1"/>
                </a:solidFill>
              </a:rPr>
              <a:t>-  Donor’s serum incubated with recipients erythrocytes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800" dirty="0" smtClean="0">
                <a:solidFill>
                  <a:srgbClr val="FF0000"/>
                </a:solidFill>
              </a:rPr>
              <a:t>Agglutination</a:t>
            </a:r>
            <a:r>
              <a:rPr lang="en-US" altLang="en-US" sz="2800" dirty="0" smtClean="0">
                <a:solidFill>
                  <a:schemeClr val="bg1"/>
                </a:solidFill>
              </a:rPr>
              <a:t>:</a:t>
            </a:r>
          </a:p>
          <a:p>
            <a:pPr lvl="1" eaLnBrk="1" hangingPunct="1">
              <a:lnSpc>
                <a:spcPct val="150000"/>
              </a:lnSpc>
              <a:buFont typeface="Monotype Sorts" pitchFamily="2" charset="2"/>
              <a:buNone/>
            </a:pPr>
            <a:r>
              <a:rPr lang="en-US" altLang="en-US" sz="2400" dirty="0" smtClean="0">
                <a:solidFill>
                  <a:schemeClr val="bg1"/>
                </a:solidFill>
              </a:rPr>
              <a:t>-  Occurs if either is incompatible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800" dirty="0" smtClean="0">
                <a:solidFill>
                  <a:srgbClr val="FF0000"/>
                </a:solidFill>
              </a:rPr>
              <a:t>Type Specific</a:t>
            </a:r>
            <a:r>
              <a:rPr lang="en-US" altLang="en-US" sz="2800" dirty="0" smtClean="0">
                <a:solidFill>
                  <a:schemeClr val="bg1"/>
                </a:solidFill>
              </a:rPr>
              <a:t>:</a:t>
            </a:r>
          </a:p>
          <a:p>
            <a:pPr lvl="1" eaLnBrk="1" hangingPunct="1">
              <a:lnSpc>
                <a:spcPct val="150000"/>
              </a:lnSpc>
              <a:buFont typeface="Monotype Sorts" pitchFamily="2" charset="2"/>
              <a:buNone/>
            </a:pPr>
            <a:r>
              <a:rPr lang="en-US" altLang="en-US" sz="2400" dirty="0" smtClean="0">
                <a:solidFill>
                  <a:schemeClr val="bg1"/>
                </a:solidFill>
              </a:rPr>
              <a:t>-  Only ABO-Rh determined; chance of hemolytic reaction is 1:10,000 with TS blood</a:t>
            </a:r>
          </a:p>
        </p:txBody>
      </p:sp>
    </p:spTree>
    <p:extLst>
      <p:ext uri="{BB962C8B-B14F-4D97-AF65-F5344CB8AC3E}">
        <p14:creationId xmlns:p14="http://schemas.microsoft.com/office/powerpoint/2010/main" val="449000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smtClean="0">
                <a:solidFill>
                  <a:schemeClr val="bg1"/>
                </a:solidFill>
              </a:rPr>
              <a:t>Type and Screen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idx="1"/>
          </p:nvPr>
        </p:nvSpPr>
        <p:spPr>
          <a:xfrm>
            <a:off x="771525" y="1628775"/>
            <a:ext cx="8743950" cy="3581400"/>
          </a:xfrm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en-US" altLang="en-US" dirty="0" smtClean="0">
                <a:solidFill>
                  <a:srgbClr val="FFFF00"/>
                </a:solidFill>
              </a:rPr>
              <a:t>Donated blood that has been tested for ABO/Rh antigens and screened for </a:t>
            </a:r>
            <a:r>
              <a:rPr lang="en-US" altLang="en-US" u="sng" dirty="0" smtClean="0">
                <a:solidFill>
                  <a:srgbClr val="FFFF00"/>
                </a:solidFill>
              </a:rPr>
              <a:t>common antibodies </a:t>
            </a:r>
            <a:r>
              <a:rPr lang="en-US" altLang="en-US" dirty="0" smtClean="0">
                <a:solidFill>
                  <a:srgbClr val="FFFF00"/>
                </a:solidFill>
              </a:rPr>
              <a:t>(not mixed with recipient blood).</a:t>
            </a:r>
          </a:p>
          <a:p>
            <a:pPr lvl="1" eaLnBrk="1" hangingPunct="1">
              <a:lnSpc>
                <a:spcPct val="150000"/>
              </a:lnSpc>
              <a:buFontTx/>
              <a:buNone/>
            </a:pPr>
            <a:r>
              <a:rPr lang="en-US" altLang="en-US" dirty="0" smtClean="0">
                <a:solidFill>
                  <a:schemeClr val="bg1"/>
                </a:solidFill>
              </a:rPr>
              <a:t>-  Used when usage of blood is unlikely, but needs to be available (hysterectomy).</a:t>
            </a:r>
          </a:p>
          <a:p>
            <a:pPr lvl="1" eaLnBrk="1" hangingPunct="1">
              <a:lnSpc>
                <a:spcPct val="150000"/>
              </a:lnSpc>
              <a:buFontTx/>
              <a:buNone/>
            </a:pPr>
            <a:r>
              <a:rPr lang="en-US" altLang="en-US" dirty="0" smtClean="0">
                <a:solidFill>
                  <a:schemeClr val="bg1"/>
                </a:solidFill>
              </a:rPr>
              <a:t>-  Allows blood to available for other patients.</a:t>
            </a:r>
          </a:p>
          <a:p>
            <a:pPr lvl="1" eaLnBrk="1" hangingPunct="1">
              <a:lnSpc>
                <a:spcPct val="150000"/>
              </a:lnSpc>
              <a:buFontTx/>
              <a:buNone/>
            </a:pPr>
            <a:r>
              <a:rPr lang="en-US" altLang="en-US" dirty="0" smtClean="0">
                <a:solidFill>
                  <a:schemeClr val="bg1"/>
                </a:solidFill>
              </a:rPr>
              <a:t>-  Chance of hemolytic reaction: 1:10,000.</a:t>
            </a:r>
          </a:p>
        </p:txBody>
      </p:sp>
    </p:spTree>
    <p:extLst>
      <p:ext uri="{BB962C8B-B14F-4D97-AF65-F5344CB8AC3E}">
        <p14:creationId xmlns:p14="http://schemas.microsoft.com/office/powerpoint/2010/main" val="2649614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8743950" cy="762000"/>
          </a:xfrm>
        </p:spPr>
        <p:txBody>
          <a:bodyPr/>
          <a:lstStyle/>
          <a:p>
            <a:pPr eaLnBrk="1" hangingPunct="1"/>
            <a:r>
              <a:rPr lang="en-US" altLang="en-US" sz="3600" b="1" smtClean="0">
                <a:solidFill>
                  <a:srgbClr val="FFFF00"/>
                </a:solidFill>
              </a:rPr>
              <a:t>Component Therapy</a:t>
            </a:r>
            <a:endParaRPr lang="en-US" altLang="en-US" b="1" smtClean="0">
              <a:solidFill>
                <a:srgbClr val="FFFF00"/>
              </a:solidFill>
            </a:endParaRP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914400"/>
            <a:ext cx="8743950" cy="44958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400" b="1" dirty="0" smtClean="0">
                <a:solidFill>
                  <a:srgbClr val="FF0000"/>
                </a:solidFill>
              </a:rPr>
              <a:t>A unit of whole blood is divided into components; Allows prolonged storage and specific treatment of underlying problem with increased efficiency:</a:t>
            </a:r>
            <a:r>
              <a:rPr lang="en-US" altLang="en-US" sz="2000" dirty="0" smtClean="0">
                <a:solidFill>
                  <a:schemeClr val="bg1"/>
                </a:solidFill>
              </a:rPr>
              <a:t>	</a:t>
            </a:r>
            <a:endParaRPr lang="en-US" altLang="en-US" sz="2400" dirty="0" smtClean="0">
              <a:solidFill>
                <a:schemeClr val="bg1"/>
              </a:solidFill>
            </a:endParaRPr>
          </a:p>
          <a:p>
            <a:pPr marL="1257300" lvl="2" indent="-342900" eaLnBrk="1" hangingPunct="1">
              <a:lnSpc>
                <a:spcPct val="150000"/>
              </a:lnSpc>
              <a:buFont typeface="Calibri" pitchFamily="34" charset="0"/>
              <a:buAutoNum type="arabicPeriod"/>
            </a:pPr>
            <a:r>
              <a:rPr lang="en-US" altLang="en-US" sz="1600" dirty="0" smtClean="0">
                <a:solidFill>
                  <a:schemeClr val="bg1"/>
                </a:solidFill>
              </a:rPr>
              <a:t>Packed red blood cells (</a:t>
            </a:r>
            <a:r>
              <a:rPr lang="en-US" altLang="en-US" sz="1600" dirty="0" err="1" smtClean="0">
                <a:solidFill>
                  <a:schemeClr val="bg1"/>
                </a:solidFill>
              </a:rPr>
              <a:t>pRBC’s</a:t>
            </a:r>
            <a:r>
              <a:rPr lang="en-US" altLang="en-US" sz="1600" dirty="0" smtClean="0">
                <a:solidFill>
                  <a:schemeClr val="bg1"/>
                </a:solidFill>
              </a:rPr>
              <a:t>)</a:t>
            </a:r>
          </a:p>
          <a:p>
            <a:pPr marL="1257300" lvl="2" indent="-342900" eaLnBrk="1" hangingPunct="1">
              <a:lnSpc>
                <a:spcPct val="150000"/>
              </a:lnSpc>
              <a:buFont typeface="Calibri" pitchFamily="34" charset="0"/>
              <a:buAutoNum type="arabicPeriod"/>
            </a:pPr>
            <a:r>
              <a:rPr lang="en-US" altLang="en-US" sz="1600" dirty="0" smtClean="0">
                <a:solidFill>
                  <a:schemeClr val="bg1"/>
                </a:solidFill>
              </a:rPr>
              <a:t>Platelet concentrate</a:t>
            </a:r>
          </a:p>
          <a:p>
            <a:pPr marL="1257300" lvl="2" indent="-342900" eaLnBrk="1" hangingPunct="1">
              <a:lnSpc>
                <a:spcPct val="150000"/>
              </a:lnSpc>
              <a:buFont typeface="Calibri" pitchFamily="34" charset="0"/>
              <a:buAutoNum type="arabicPeriod"/>
            </a:pPr>
            <a:r>
              <a:rPr lang="en-US" altLang="en-US" sz="1600" dirty="0" smtClean="0">
                <a:solidFill>
                  <a:schemeClr val="bg1"/>
                </a:solidFill>
              </a:rPr>
              <a:t>Fresh frozen plasma (contains all clotting factors)</a:t>
            </a:r>
          </a:p>
          <a:p>
            <a:pPr marL="1257300" lvl="2" indent="-342900" eaLnBrk="1" hangingPunct="1">
              <a:lnSpc>
                <a:spcPct val="150000"/>
              </a:lnSpc>
              <a:buFont typeface="Calibri" pitchFamily="34" charset="0"/>
              <a:buAutoNum type="arabicPeriod"/>
            </a:pPr>
            <a:r>
              <a:rPr lang="en-US" altLang="en-US" sz="1600" dirty="0" smtClean="0">
                <a:solidFill>
                  <a:schemeClr val="bg1"/>
                </a:solidFill>
              </a:rPr>
              <a:t>Cryoprecipitate (contains factors VIII and fibrinogen; used in Von </a:t>
            </a:r>
            <a:r>
              <a:rPr lang="en-US" altLang="en-US" sz="1600" dirty="0" err="1" smtClean="0">
                <a:solidFill>
                  <a:schemeClr val="bg1"/>
                </a:solidFill>
              </a:rPr>
              <a:t>Willebrand’s</a:t>
            </a:r>
            <a:r>
              <a:rPr lang="en-US" altLang="en-US" sz="1600" dirty="0" smtClean="0">
                <a:solidFill>
                  <a:schemeClr val="bg1"/>
                </a:solidFill>
              </a:rPr>
              <a:t> disease)</a:t>
            </a:r>
          </a:p>
          <a:p>
            <a:pPr marL="1257300" lvl="2" indent="-342900" eaLnBrk="1" hangingPunct="1">
              <a:lnSpc>
                <a:spcPct val="150000"/>
              </a:lnSpc>
              <a:buFont typeface="Calibri" pitchFamily="34" charset="0"/>
              <a:buAutoNum type="arabicPeriod"/>
            </a:pPr>
            <a:r>
              <a:rPr lang="en-US" altLang="en-US" sz="1600" dirty="0" smtClean="0">
                <a:solidFill>
                  <a:schemeClr val="bg1"/>
                </a:solidFill>
              </a:rPr>
              <a:t>Albumin </a:t>
            </a:r>
          </a:p>
          <a:p>
            <a:pPr marL="1257300" lvl="2" indent="-342900" eaLnBrk="1" hangingPunct="1">
              <a:lnSpc>
                <a:spcPct val="150000"/>
              </a:lnSpc>
              <a:buFont typeface="Calibri" pitchFamily="34" charset="0"/>
              <a:buAutoNum type="arabicPeriod"/>
            </a:pPr>
            <a:r>
              <a:rPr lang="en-US" altLang="en-US" sz="1600" dirty="0" smtClean="0">
                <a:solidFill>
                  <a:schemeClr val="bg1"/>
                </a:solidFill>
              </a:rPr>
              <a:t>Plasma protein fraction</a:t>
            </a:r>
          </a:p>
          <a:p>
            <a:pPr marL="1257300" lvl="2" indent="-342900" eaLnBrk="1" hangingPunct="1">
              <a:lnSpc>
                <a:spcPct val="150000"/>
              </a:lnSpc>
              <a:buFont typeface="Calibri" pitchFamily="34" charset="0"/>
              <a:buAutoNum type="arabicPeriod"/>
            </a:pPr>
            <a:r>
              <a:rPr lang="en-US" altLang="en-US" sz="1600" dirty="0" smtClean="0">
                <a:solidFill>
                  <a:schemeClr val="bg1"/>
                </a:solidFill>
              </a:rPr>
              <a:t>Leukocyte poor blood </a:t>
            </a:r>
          </a:p>
          <a:p>
            <a:pPr marL="1257300" lvl="2" indent="-342900" eaLnBrk="1" hangingPunct="1">
              <a:lnSpc>
                <a:spcPct val="150000"/>
              </a:lnSpc>
              <a:buFont typeface="Calibri" pitchFamily="34" charset="0"/>
              <a:buAutoNum type="arabicPeriod"/>
            </a:pPr>
            <a:r>
              <a:rPr lang="en-US" altLang="en-US" sz="1600" dirty="0" smtClean="0">
                <a:solidFill>
                  <a:schemeClr val="bg1"/>
                </a:solidFill>
              </a:rPr>
              <a:t>Factor VIII</a:t>
            </a:r>
          </a:p>
          <a:p>
            <a:pPr marL="1257300" lvl="2" indent="-342900" eaLnBrk="1" hangingPunct="1">
              <a:lnSpc>
                <a:spcPct val="150000"/>
              </a:lnSpc>
              <a:buFont typeface="Calibri" pitchFamily="34" charset="0"/>
              <a:buAutoNum type="arabicPeriod"/>
            </a:pPr>
            <a:r>
              <a:rPr lang="en-US" altLang="en-US" sz="1600" dirty="0" smtClean="0">
                <a:solidFill>
                  <a:schemeClr val="bg1"/>
                </a:solidFill>
              </a:rPr>
              <a:t>Antibody concentrates</a:t>
            </a:r>
          </a:p>
        </p:txBody>
      </p:sp>
    </p:spTree>
    <p:extLst>
      <p:ext uri="{BB962C8B-B14F-4D97-AF65-F5344CB8AC3E}">
        <p14:creationId xmlns:p14="http://schemas.microsoft.com/office/powerpoint/2010/main" val="149077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FF0000"/>
                </a:solidFill>
              </a:rPr>
              <a:t>Whole Blood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US" sz="2800" dirty="0">
                <a:solidFill>
                  <a:schemeClr val="bg1"/>
                </a:solidFill>
              </a:rPr>
              <a:t>Storage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400" dirty="0">
                <a:solidFill>
                  <a:schemeClr val="bg1"/>
                </a:solidFill>
              </a:rPr>
              <a:t>4</a:t>
            </a:r>
            <a:r>
              <a:rPr lang="en-US" sz="2400" dirty="0">
                <a:solidFill>
                  <a:schemeClr val="bg1"/>
                </a:solidFill>
                <a:cs typeface="Times New Roman" pitchFamily="18" charset="0"/>
              </a:rPr>
              <a:t>° for up to 35 days</a:t>
            </a:r>
            <a:endParaRPr lang="en-US" sz="2400" dirty="0">
              <a:solidFill>
                <a:schemeClr val="bg1"/>
              </a:solidFill>
            </a:endParaRPr>
          </a:p>
          <a:p>
            <a:pPr>
              <a:defRPr/>
            </a:pPr>
            <a:endParaRPr lang="en-US" sz="2800" dirty="0" smtClean="0">
              <a:solidFill>
                <a:schemeClr val="bg1"/>
              </a:solidFill>
            </a:endParaRPr>
          </a:p>
          <a:p>
            <a:pPr>
              <a:defRPr/>
            </a:pPr>
            <a:r>
              <a:rPr lang="en-US" sz="2800" b="1" dirty="0" smtClean="0">
                <a:solidFill>
                  <a:srgbClr val="FF0000"/>
                </a:solidFill>
              </a:rPr>
              <a:t>Indications</a:t>
            </a:r>
            <a:endParaRPr lang="en-US" sz="2800" b="1" dirty="0">
              <a:solidFill>
                <a:srgbClr val="FF0000"/>
              </a:solidFill>
            </a:endParaRP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400" dirty="0">
                <a:solidFill>
                  <a:srgbClr val="FFFF00"/>
                </a:solidFill>
              </a:rPr>
              <a:t>Massive Blood Loss/Trauma/Exchange Transfusion</a:t>
            </a:r>
          </a:p>
          <a:p>
            <a:pPr marL="0" indent="0">
              <a:buNone/>
              <a:defRPr/>
            </a:pPr>
            <a:r>
              <a:rPr lang="en-US" sz="2800" b="1" dirty="0">
                <a:solidFill>
                  <a:srgbClr val="99FF99"/>
                </a:solidFill>
              </a:rPr>
              <a:t>Considerations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400" dirty="0">
                <a:solidFill>
                  <a:schemeClr val="bg1"/>
                </a:solidFill>
              </a:rPr>
              <a:t>Use filter as platelets and coagulation factors will not be active after 3-5 days</a:t>
            </a:r>
          </a:p>
          <a:p>
            <a:pPr lvl="1">
              <a:buFont typeface="Wingdings" panose="05000000000000000000" pitchFamily="2" charset="2"/>
              <a:buChar char="Ø"/>
              <a:defRPr/>
            </a:pPr>
            <a:r>
              <a:rPr lang="en-US" sz="2400" dirty="0">
                <a:solidFill>
                  <a:schemeClr val="bg1"/>
                </a:solidFill>
              </a:rPr>
              <a:t>Donor and recipient must be ABO identical </a:t>
            </a:r>
          </a:p>
        </p:txBody>
      </p:sp>
      <p:sp>
        <p:nvSpPr>
          <p:cNvPr id="61444" name="AutoShape 4"/>
          <p:cNvSpPr>
            <a:spLocks noChangeArrowheads="1"/>
          </p:cNvSpPr>
          <p:nvPr/>
        </p:nvSpPr>
        <p:spPr bwMode="auto">
          <a:xfrm>
            <a:off x="8829675" y="1066800"/>
            <a:ext cx="600075" cy="5334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0651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771525" y="228600"/>
            <a:ext cx="8743950" cy="914400"/>
          </a:xfrm>
        </p:spPr>
        <p:txBody>
          <a:bodyPr/>
          <a:lstStyle/>
          <a:p>
            <a:pPr eaLnBrk="1" hangingPunct="1"/>
            <a:r>
              <a:rPr lang="en-US" altLang="en-US" b="1" smtClean="0">
                <a:solidFill>
                  <a:schemeClr val="bg1"/>
                </a:solidFill>
              </a:rPr>
              <a:t>Packed Red Blood Cells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>
          <a:xfrm>
            <a:off x="771525" y="1989138"/>
            <a:ext cx="8743950" cy="2989262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dirty="0" smtClean="0">
                <a:solidFill>
                  <a:srgbClr val="FF0000"/>
                </a:solidFill>
              </a:rPr>
              <a:t>1 unit = 250 ml.  </a:t>
            </a:r>
            <a:r>
              <a:rPr lang="en-US" altLang="en-US" dirty="0" err="1" smtClean="0">
                <a:solidFill>
                  <a:srgbClr val="FF0000"/>
                </a:solidFill>
              </a:rPr>
              <a:t>Hct</a:t>
            </a:r>
            <a:r>
              <a:rPr lang="en-US" altLang="en-US" dirty="0" smtClean="0">
                <a:solidFill>
                  <a:srgbClr val="FF0000"/>
                </a:solidFill>
              </a:rPr>
              <a:t>. = 70-80%.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dirty="0" smtClean="0">
                <a:solidFill>
                  <a:srgbClr val="FFFF00"/>
                </a:solidFill>
              </a:rPr>
              <a:t>1 unit </a:t>
            </a:r>
            <a:r>
              <a:rPr lang="en-US" altLang="en-US" dirty="0" err="1" smtClean="0">
                <a:solidFill>
                  <a:srgbClr val="FFFF00"/>
                </a:solidFill>
              </a:rPr>
              <a:t>pRBC’s</a:t>
            </a:r>
            <a:r>
              <a:rPr lang="en-US" altLang="en-US" dirty="0" smtClean="0">
                <a:solidFill>
                  <a:srgbClr val="FFFF00"/>
                </a:solidFill>
              </a:rPr>
              <a:t> raises </a:t>
            </a:r>
            <a:r>
              <a:rPr lang="en-US" altLang="en-US" dirty="0" err="1" smtClean="0">
                <a:solidFill>
                  <a:srgbClr val="FFFF00"/>
                </a:solidFill>
              </a:rPr>
              <a:t>Hgb</a:t>
            </a:r>
            <a:r>
              <a:rPr lang="en-US" altLang="en-US" dirty="0" smtClean="0">
                <a:solidFill>
                  <a:srgbClr val="FFFF00"/>
                </a:solidFill>
              </a:rPr>
              <a:t> 1 gm/</a:t>
            </a:r>
            <a:r>
              <a:rPr lang="en-US" altLang="en-US" dirty="0" err="1" smtClean="0">
                <a:solidFill>
                  <a:srgbClr val="FFFF00"/>
                </a:solidFill>
              </a:rPr>
              <a:t>dL</a:t>
            </a:r>
            <a:r>
              <a:rPr lang="en-US" altLang="en-US" dirty="0" smtClean="0">
                <a:solidFill>
                  <a:srgbClr val="FFFF00"/>
                </a:solidFill>
              </a:rPr>
              <a:t>.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dirty="0" smtClean="0">
                <a:solidFill>
                  <a:schemeClr val="bg1"/>
                </a:solidFill>
              </a:rPr>
              <a:t>Mixed with saline:  LR has Calcium which may cause clotting if mixed with </a:t>
            </a:r>
            <a:r>
              <a:rPr lang="en-US" altLang="en-US" dirty="0" err="1" smtClean="0">
                <a:solidFill>
                  <a:schemeClr val="bg1"/>
                </a:solidFill>
              </a:rPr>
              <a:t>pRBC’s</a:t>
            </a:r>
            <a:r>
              <a:rPr lang="en-US" altLang="en-US" dirty="0" smtClean="0">
                <a:solidFill>
                  <a:schemeClr val="bg1"/>
                </a:solidFill>
              </a:rPr>
              <a:t>.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dirty="0">
                <a:solidFill>
                  <a:schemeClr val="bg1"/>
                </a:solidFill>
              </a:rPr>
              <a:t>Do NOT mix with medications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endParaRPr lang="en-US" altLang="en-US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855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smtClean="0">
                <a:solidFill>
                  <a:schemeClr val="bg1"/>
                </a:solidFill>
              </a:rPr>
              <a:t>Platelet Concentrate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>
          <a:xfrm>
            <a:off x="895350" y="1628775"/>
            <a:ext cx="8743950" cy="37338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800" dirty="0" smtClean="0">
                <a:solidFill>
                  <a:srgbClr val="FF0000"/>
                </a:solidFill>
              </a:rPr>
              <a:t>Storage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800" dirty="0" smtClean="0">
                <a:solidFill>
                  <a:srgbClr val="FF0000"/>
                </a:solidFill>
              </a:rPr>
              <a:t>Up to 5 days at 20-24°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800" dirty="0" smtClean="0">
                <a:solidFill>
                  <a:srgbClr val="FF0000"/>
                </a:solidFill>
              </a:rPr>
              <a:t>Indications</a:t>
            </a:r>
          </a:p>
          <a:p>
            <a:pPr lvl="1"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400" dirty="0" smtClean="0">
                <a:solidFill>
                  <a:srgbClr val="FFFF00"/>
                </a:solidFill>
              </a:rPr>
              <a:t>Thrombocytopenia, </a:t>
            </a:r>
            <a:r>
              <a:rPr lang="en-US" altLang="en-US" sz="2400" dirty="0" err="1" smtClean="0">
                <a:solidFill>
                  <a:srgbClr val="FFFF00"/>
                </a:solidFill>
              </a:rPr>
              <a:t>Plt</a:t>
            </a:r>
            <a:r>
              <a:rPr lang="en-US" altLang="en-US" sz="2400" dirty="0" smtClean="0">
                <a:solidFill>
                  <a:srgbClr val="FFFF00"/>
                </a:solidFill>
              </a:rPr>
              <a:t> &lt;15,000</a:t>
            </a:r>
          </a:p>
          <a:p>
            <a:pPr lvl="1"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400" dirty="0" smtClean="0">
                <a:solidFill>
                  <a:srgbClr val="FFFF00"/>
                </a:solidFill>
              </a:rPr>
              <a:t>Bleeding and </a:t>
            </a:r>
            <a:r>
              <a:rPr lang="en-US" altLang="en-US" sz="2400" dirty="0" err="1" smtClean="0">
                <a:solidFill>
                  <a:srgbClr val="FFFF00"/>
                </a:solidFill>
              </a:rPr>
              <a:t>Plt</a:t>
            </a:r>
            <a:r>
              <a:rPr lang="en-US" altLang="en-US" sz="2400" dirty="0" smtClean="0">
                <a:solidFill>
                  <a:srgbClr val="FFFF00"/>
                </a:solidFill>
              </a:rPr>
              <a:t> &lt;50,000</a:t>
            </a:r>
          </a:p>
          <a:p>
            <a:pPr lvl="1"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400" dirty="0" smtClean="0">
                <a:solidFill>
                  <a:srgbClr val="FFFF00"/>
                </a:solidFill>
              </a:rPr>
              <a:t>Invasive procedure and </a:t>
            </a:r>
            <a:r>
              <a:rPr lang="en-US" altLang="en-US" sz="2400" dirty="0" err="1" smtClean="0">
                <a:solidFill>
                  <a:srgbClr val="FFFF00"/>
                </a:solidFill>
              </a:rPr>
              <a:t>Plt</a:t>
            </a:r>
            <a:r>
              <a:rPr lang="en-US" altLang="en-US" sz="2400" dirty="0" smtClean="0">
                <a:solidFill>
                  <a:srgbClr val="FFFF00"/>
                </a:solidFill>
              </a:rPr>
              <a:t> &lt;50,000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3660" y="1622361"/>
            <a:ext cx="2904035" cy="314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098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b="1" dirty="0" smtClean="0">
                <a:solidFill>
                  <a:srgbClr val="FFFF00"/>
                </a:solidFill>
              </a:rPr>
              <a:t>Body Water Compartments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319088" y="1989138"/>
            <a:ext cx="9196387" cy="2808287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b="1" smtClean="0">
                <a:solidFill>
                  <a:schemeClr val="bg1"/>
                </a:solidFill>
              </a:rPr>
              <a:t>Intracellular water: </a:t>
            </a:r>
            <a:r>
              <a:rPr lang="en-US" altLang="en-US" b="1" smtClean="0">
                <a:solidFill>
                  <a:srgbClr val="FF0000"/>
                </a:solidFill>
              </a:rPr>
              <a:t>2/3 of TBW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b="1" smtClean="0">
                <a:solidFill>
                  <a:schemeClr val="bg1"/>
                </a:solidFill>
              </a:rPr>
              <a:t>Extracellular water: </a:t>
            </a:r>
            <a:r>
              <a:rPr lang="en-US" altLang="en-US" b="1" smtClean="0">
                <a:solidFill>
                  <a:srgbClr val="FF0000"/>
                </a:solidFill>
              </a:rPr>
              <a:t>1/3 TBW</a:t>
            </a:r>
          </a:p>
          <a:p>
            <a:pPr lvl="1" eaLnBrk="1" hangingPunct="1">
              <a:lnSpc>
                <a:spcPct val="150000"/>
              </a:lnSpc>
              <a:buFont typeface="Monotype Sorts" pitchFamily="2" charset="2"/>
              <a:buNone/>
            </a:pPr>
            <a:r>
              <a:rPr lang="en-US" altLang="en-US" sz="3200" b="1" smtClean="0">
                <a:solidFill>
                  <a:schemeClr val="bg1"/>
                </a:solidFill>
              </a:rPr>
              <a:t>-  Extravascular water: </a:t>
            </a:r>
            <a:r>
              <a:rPr lang="en-US" altLang="en-US" sz="3200" b="1" smtClean="0">
                <a:solidFill>
                  <a:srgbClr val="FFFF00"/>
                </a:solidFill>
              </a:rPr>
              <a:t>3/4</a:t>
            </a:r>
            <a:r>
              <a:rPr lang="en-US" altLang="en-US" sz="3200" b="1" smtClean="0">
                <a:solidFill>
                  <a:schemeClr val="bg1"/>
                </a:solidFill>
              </a:rPr>
              <a:t> of extracellular water</a:t>
            </a:r>
          </a:p>
          <a:p>
            <a:pPr lvl="1" eaLnBrk="1" hangingPunct="1">
              <a:lnSpc>
                <a:spcPct val="150000"/>
              </a:lnSpc>
              <a:buFont typeface="Monotype Sorts" pitchFamily="2" charset="2"/>
              <a:buNone/>
            </a:pPr>
            <a:r>
              <a:rPr lang="en-US" altLang="en-US" sz="3200" b="1" smtClean="0">
                <a:solidFill>
                  <a:schemeClr val="bg1"/>
                </a:solidFill>
              </a:rPr>
              <a:t>-  Intravascular water: </a:t>
            </a:r>
            <a:r>
              <a:rPr lang="en-US" altLang="en-US" sz="3200" b="1" smtClean="0">
                <a:solidFill>
                  <a:srgbClr val="FFFF00"/>
                </a:solidFill>
              </a:rPr>
              <a:t>1/4</a:t>
            </a:r>
            <a:r>
              <a:rPr lang="en-US" altLang="en-US" sz="3200" b="1" smtClean="0">
                <a:solidFill>
                  <a:schemeClr val="bg1"/>
                </a:solidFill>
              </a:rPr>
              <a:t> of extracellular water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dirty="0" smtClean="0">
                <a:solidFill>
                  <a:srgbClr val="FFFF00"/>
                </a:solidFill>
              </a:rPr>
              <a:t>Platelet Concentrate</a:t>
            </a:r>
            <a:endParaRPr lang="en-US" altLang="en-US" dirty="0" smtClean="0">
              <a:solidFill>
                <a:srgbClr val="FFFF00"/>
              </a:solidFill>
            </a:endParaRP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>
          <a:xfrm>
            <a:off x="606425" y="1268413"/>
            <a:ext cx="9258300" cy="4968875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en-US" sz="2800" dirty="0" smtClean="0">
                <a:solidFill>
                  <a:srgbClr val="92D050"/>
                </a:solidFill>
              </a:rPr>
              <a:t>Considerations</a:t>
            </a:r>
          </a:p>
          <a:p>
            <a:pPr lvl="1">
              <a:lnSpc>
                <a:spcPct val="150000"/>
              </a:lnSpc>
            </a:pPr>
            <a:r>
              <a:rPr lang="en-US" altLang="en-US" sz="2000" dirty="0" smtClean="0">
                <a:solidFill>
                  <a:schemeClr val="bg1"/>
                </a:solidFill>
              </a:rPr>
              <a:t>Contain Leukocytes and cytokines</a:t>
            </a:r>
          </a:p>
          <a:p>
            <a:pPr lvl="1">
              <a:lnSpc>
                <a:spcPct val="150000"/>
              </a:lnSpc>
            </a:pPr>
            <a:r>
              <a:rPr lang="en-US" altLang="en-US" sz="2000" b="1" dirty="0" smtClean="0">
                <a:solidFill>
                  <a:srgbClr val="FF0000"/>
                </a:solidFill>
              </a:rPr>
              <a:t>1 unit/10 kg of body weight increases </a:t>
            </a:r>
            <a:r>
              <a:rPr lang="en-US" altLang="en-US" sz="2000" b="1" u="sng" dirty="0" smtClean="0">
                <a:solidFill>
                  <a:srgbClr val="FF0000"/>
                </a:solidFill>
              </a:rPr>
              <a:t>PLT count by 50,000</a:t>
            </a:r>
          </a:p>
          <a:p>
            <a:pPr lvl="1">
              <a:lnSpc>
                <a:spcPct val="150000"/>
              </a:lnSpc>
            </a:pPr>
            <a:r>
              <a:rPr lang="en-US" altLang="en-US" sz="2000" b="1" u="sng" dirty="0" smtClean="0">
                <a:solidFill>
                  <a:srgbClr val="FF0000"/>
                </a:solidFill>
              </a:rPr>
              <a:t>Apheresis unit increases PLT count 30,000- 60,000.</a:t>
            </a:r>
          </a:p>
          <a:p>
            <a:pPr lvl="1">
              <a:lnSpc>
                <a:spcPct val="150000"/>
              </a:lnSpc>
            </a:pPr>
            <a:r>
              <a:rPr lang="en-US" altLang="en-US" sz="2000" dirty="0" smtClean="0">
                <a:solidFill>
                  <a:srgbClr val="FFFF00"/>
                </a:solidFill>
              </a:rPr>
              <a:t>Donor and Recipient must be ABO identical</a:t>
            </a:r>
          </a:p>
          <a:p>
            <a:pPr lvl="1">
              <a:lnSpc>
                <a:spcPct val="150000"/>
              </a:lnSpc>
            </a:pPr>
            <a:endParaRPr lang="en-US" altLang="en-US" sz="2000" dirty="0" smtClean="0">
              <a:solidFill>
                <a:schemeClr val="bg1"/>
              </a:solidFill>
            </a:endParaRPr>
          </a:p>
          <a:p>
            <a:pPr lvl="1">
              <a:lnSpc>
                <a:spcPct val="150000"/>
              </a:lnSpc>
            </a:pPr>
            <a:r>
              <a:rPr lang="en-US" altLang="en-US" sz="2000" dirty="0" smtClean="0">
                <a:solidFill>
                  <a:schemeClr val="bg1"/>
                </a:solidFill>
              </a:rPr>
              <a:t>Risks:</a:t>
            </a:r>
          </a:p>
          <a:p>
            <a:pPr lvl="1">
              <a:lnSpc>
                <a:spcPct val="150000"/>
              </a:lnSpc>
            </a:pPr>
            <a:r>
              <a:rPr lang="en-US" altLang="en-US" sz="2000" dirty="0" smtClean="0">
                <a:solidFill>
                  <a:schemeClr val="bg1"/>
                </a:solidFill>
              </a:rPr>
              <a:t>-  Sensitization due to HLA on platelets</a:t>
            </a:r>
          </a:p>
          <a:p>
            <a:pPr lvl="1">
              <a:lnSpc>
                <a:spcPct val="150000"/>
              </a:lnSpc>
            </a:pPr>
            <a:r>
              <a:rPr lang="en-US" altLang="en-US" sz="2000" dirty="0" smtClean="0">
                <a:solidFill>
                  <a:schemeClr val="bg1"/>
                </a:solidFill>
              </a:rPr>
              <a:t>-  Viral transmission</a:t>
            </a:r>
          </a:p>
          <a:p>
            <a:pPr lvl="1"/>
            <a:endParaRPr lang="en-US" altLang="en-US" sz="2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166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771525" y="228600"/>
            <a:ext cx="8743950" cy="838200"/>
          </a:xfrm>
        </p:spPr>
        <p:txBody>
          <a:bodyPr/>
          <a:lstStyle/>
          <a:p>
            <a:pPr eaLnBrk="1" hangingPunct="1"/>
            <a:r>
              <a:rPr lang="en-US" altLang="en-US" b="1" dirty="0" smtClean="0">
                <a:solidFill>
                  <a:schemeClr val="bg1"/>
                </a:solidFill>
              </a:rPr>
              <a:t>F</a:t>
            </a:r>
            <a:r>
              <a:rPr lang="en-US" altLang="en-US" dirty="0" smtClean="0">
                <a:solidFill>
                  <a:schemeClr val="bg1"/>
                </a:solidFill>
              </a:rPr>
              <a:t>resh</a:t>
            </a:r>
            <a:r>
              <a:rPr lang="en-US" altLang="en-US" b="1" dirty="0" smtClean="0">
                <a:solidFill>
                  <a:schemeClr val="bg1"/>
                </a:solidFill>
              </a:rPr>
              <a:t> F</a:t>
            </a:r>
            <a:r>
              <a:rPr lang="en-US" altLang="en-US" dirty="0" smtClean="0">
                <a:solidFill>
                  <a:schemeClr val="bg1"/>
                </a:solidFill>
              </a:rPr>
              <a:t>rozen</a:t>
            </a:r>
            <a:r>
              <a:rPr lang="en-US" altLang="en-US" b="1" dirty="0" smtClean="0">
                <a:solidFill>
                  <a:schemeClr val="bg1"/>
                </a:solidFill>
              </a:rPr>
              <a:t> P</a:t>
            </a:r>
            <a:r>
              <a:rPr lang="en-US" altLang="en-US" dirty="0" smtClean="0">
                <a:solidFill>
                  <a:schemeClr val="bg1"/>
                </a:solidFill>
              </a:rPr>
              <a:t>lasma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>
          <a:xfrm>
            <a:off x="174948" y="1084289"/>
            <a:ext cx="9432925" cy="41148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800" dirty="0" smtClean="0">
                <a:solidFill>
                  <a:srgbClr val="FF0000"/>
                </a:solidFill>
              </a:rPr>
              <a:t>Plasma from whole blood frozen within 6 hours of collection</a:t>
            </a:r>
            <a:r>
              <a:rPr lang="en-US" altLang="en-US" sz="2800" dirty="0" smtClean="0">
                <a:solidFill>
                  <a:srgbClr val="FFFF00"/>
                </a:solidFill>
              </a:rPr>
              <a:t>.</a:t>
            </a:r>
          </a:p>
          <a:p>
            <a:pPr lvl="1" eaLnBrk="1" hangingPunct="1">
              <a:lnSpc>
                <a:spcPct val="150000"/>
              </a:lnSpc>
              <a:buFontTx/>
              <a:buChar char="-"/>
            </a:pPr>
            <a:r>
              <a:rPr lang="en-US" altLang="en-US" sz="2400" dirty="0" smtClean="0">
                <a:solidFill>
                  <a:srgbClr val="FFFF00"/>
                </a:solidFill>
              </a:rPr>
              <a:t>Contains coagulation factors (1 unit/ml)</a:t>
            </a:r>
          </a:p>
          <a:p>
            <a:pPr lvl="1" eaLnBrk="1" hangingPunct="1">
              <a:lnSpc>
                <a:spcPct val="150000"/>
              </a:lnSpc>
              <a:buFontTx/>
              <a:buChar char="-"/>
            </a:pPr>
            <a:endParaRPr lang="en-US" altLang="en-US" sz="2400" dirty="0" smtClean="0">
              <a:solidFill>
                <a:schemeClr val="bg1"/>
              </a:solidFill>
            </a:endParaRPr>
          </a:p>
          <a:p>
            <a:pPr lvl="1" eaLnBrk="1" hangingPunct="1">
              <a:lnSpc>
                <a:spcPct val="150000"/>
              </a:lnSpc>
              <a:buFontTx/>
              <a:buChar char="-"/>
            </a:pPr>
            <a:r>
              <a:rPr lang="en-US" altLang="en-US" sz="2400" b="1" u="sng" dirty="0" smtClean="0">
                <a:solidFill>
                  <a:srgbClr val="FF0000"/>
                </a:solidFill>
              </a:rPr>
              <a:t>Indications:</a:t>
            </a:r>
          </a:p>
          <a:p>
            <a:pPr lvl="1" eaLnBrk="1" hangingPunct="1">
              <a:lnSpc>
                <a:spcPct val="150000"/>
              </a:lnSpc>
              <a:buFontTx/>
              <a:buChar char="-"/>
            </a:pPr>
            <a:r>
              <a:rPr lang="en-US" altLang="en-US" sz="2400" dirty="0" smtClean="0">
                <a:solidFill>
                  <a:schemeClr val="bg1"/>
                </a:solidFill>
              </a:rPr>
              <a:t>Used when </a:t>
            </a:r>
            <a:r>
              <a:rPr lang="en-US" altLang="en-US" sz="2400" dirty="0" smtClean="0">
                <a:solidFill>
                  <a:srgbClr val="FFFF00"/>
                </a:solidFill>
              </a:rPr>
              <a:t>PT and PTT are &gt;1.5 normal</a:t>
            </a:r>
          </a:p>
          <a:p>
            <a:pPr lvl="1" eaLnBrk="1" hangingPunct="1">
              <a:lnSpc>
                <a:spcPct val="150000"/>
              </a:lnSpc>
              <a:buFontTx/>
              <a:buChar char="-"/>
            </a:pPr>
            <a:r>
              <a:rPr lang="en-US" altLang="en-US" sz="2400" dirty="0" smtClean="0">
                <a:solidFill>
                  <a:srgbClr val="FFFF00"/>
                </a:solidFill>
              </a:rPr>
              <a:t>Coagulation Factor deficiency, fibrinogen replacement, DIC, liver disease, exchange transfusion, massive transfusion</a:t>
            </a:r>
          </a:p>
          <a:p>
            <a:pPr lvl="1" eaLnBrk="1" hangingPunct="1">
              <a:lnSpc>
                <a:spcPct val="150000"/>
              </a:lnSpc>
              <a:buFontTx/>
              <a:buChar char="-"/>
            </a:pPr>
            <a:r>
              <a:rPr lang="en-US" altLang="en-US" sz="2400" dirty="0" smtClean="0">
                <a:solidFill>
                  <a:srgbClr val="FFFF00"/>
                </a:solidFill>
              </a:rPr>
              <a:t>Reversal </a:t>
            </a:r>
            <a:r>
              <a:rPr lang="en-US" altLang="en-US" sz="2400" dirty="0">
                <a:solidFill>
                  <a:srgbClr val="FFFF00"/>
                </a:solidFill>
              </a:rPr>
              <a:t>of Coumadin effect, TTP, </a:t>
            </a:r>
            <a:r>
              <a:rPr lang="en-US" altLang="en-US" sz="2400" dirty="0">
                <a:solidFill>
                  <a:schemeClr val="bg1"/>
                </a:solidFill>
              </a:rPr>
              <a:t>etc.</a:t>
            </a:r>
          </a:p>
          <a:p>
            <a:pPr lvl="1" eaLnBrk="1" hangingPunct="1">
              <a:lnSpc>
                <a:spcPct val="150000"/>
              </a:lnSpc>
              <a:buFontTx/>
              <a:buChar char="-"/>
            </a:pPr>
            <a:endParaRPr lang="en-US" altLang="en-US" sz="2400" dirty="0" smtClean="0">
              <a:solidFill>
                <a:srgbClr val="FFFF00"/>
              </a:solidFill>
            </a:endParaRPr>
          </a:p>
          <a:p>
            <a:pPr lvl="1" eaLnBrk="1" hangingPunct="1">
              <a:lnSpc>
                <a:spcPct val="150000"/>
              </a:lnSpc>
              <a:buFontTx/>
              <a:buChar char="-"/>
            </a:pPr>
            <a:endParaRPr lang="en-US" altLang="en-US" sz="2400" dirty="0" smtClean="0">
              <a:solidFill>
                <a:srgbClr val="FFFF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4087" y="1824939"/>
            <a:ext cx="3182388" cy="2591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77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solidFill>
                  <a:srgbClr val="FF0000"/>
                </a:solidFill>
              </a:rPr>
              <a:t>Fresh Frozen Plasma (FFP)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>
          <a:xfrm>
            <a:off x="534988" y="1484313"/>
            <a:ext cx="9258300" cy="4525962"/>
          </a:xfrm>
        </p:spPr>
        <p:txBody>
          <a:bodyPr/>
          <a:lstStyle/>
          <a:p>
            <a:pPr>
              <a:lnSpc>
                <a:spcPct val="150000"/>
              </a:lnSpc>
              <a:defRPr/>
            </a:pPr>
            <a:r>
              <a:rPr lang="en-US" altLang="en-US" sz="2400" b="1" u="sng" dirty="0" smtClean="0">
                <a:solidFill>
                  <a:srgbClr val="FF0000"/>
                </a:solidFill>
              </a:rPr>
              <a:t>Storage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  <a:defRPr/>
            </a:pPr>
            <a:r>
              <a:rPr lang="en-US" altLang="en-US" sz="2000" dirty="0" smtClean="0">
                <a:solidFill>
                  <a:schemeClr val="bg1"/>
                </a:solidFill>
              </a:rPr>
              <a:t>FFP– for </a:t>
            </a:r>
            <a:r>
              <a:rPr lang="en-US" altLang="en-US" sz="2000" dirty="0" smtClean="0">
                <a:solidFill>
                  <a:srgbClr val="FFFF00"/>
                </a:solidFill>
              </a:rPr>
              <a:t>12 months at  (– 25 degree C) or colder</a:t>
            </a:r>
            <a:endParaRPr lang="en-US" altLang="en-US" sz="2400" dirty="0" smtClean="0">
              <a:solidFill>
                <a:schemeClr val="bg1"/>
              </a:solidFill>
            </a:endParaRPr>
          </a:p>
          <a:p>
            <a:pPr marL="0" indent="0">
              <a:lnSpc>
                <a:spcPct val="150000"/>
              </a:lnSpc>
              <a:buFont typeface="Arial" charset="0"/>
              <a:buNone/>
              <a:defRPr/>
            </a:pPr>
            <a:endParaRPr lang="en-US" altLang="en-US" sz="2400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en-US" sz="2400" dirty="0" smtClean="0">
                <a:solidFill>
                  <a:schemeClr val="bg1"/>
                </a:solidFill>
              </a:rPr>
              <a:t>Considerations</a:t>
            </a:r>
          </a:p>
          <a:p>
            <a:pPr lvl="1">
              <a:lnSpc>
                <a:spcPct val="150000"/>
              </a:lnSpc>
              <a:defRPr/>
            </a:pPr>
            <a:r>
              <a:rPr lang="en-US" altLang="en-US" sz="2000" dirty="0" smtClean="0">
                <a:solidFill>
                  <a:schemeClr val="bg1"/>
                </a:solidFill>
              </a:rPr>
              <a:t>Plasma should be </a:t>
            </a:r>
            <a:r>
              <a:rPr lang="en-US" altLang="en-US" sz="2000" b="1" dirty="0" smtClean="0">
                <a:solidFill>
                  <a:srgbClr val="FFFF00"/>
                </a:solidFill>
              </a:rPr>
              <a:t>recipient ABO compatible</a:t>
            </a:r>
          </a:p>
          <a:p>
            <a:pPr lvl="1">
              <a:lnSpc>
                <a:spcPct val="150000"/>
              </a:lnSpc>
              <a:defRPr/>
            </a:pPr>
            <a:r>
              <a:rPr lang="en-US" altLang="en-US" sz="2000" dirty="0" smtClean="0">
                <a:solidFill>
                  <a:srgbClr val="FF0000"/>
                </a:solidFill>
              </a:rPr>
              <a:t>In children, should also be </a:t>
            </a:r>
            <a:r>
              <a:rPr lang="en-US" altLang="en-US" sz="2000" u="sng" dirty="0" smtClean="0">
                <a:solidFill>
                  <a:srgbClr val="FF0000"/>
                </a:solidFill>
              </a:rPr>
              <a:t>Rh compatible</a:t>
            </a:r>
            <a:endParaRPr lang="en-US" altLang="en-US" sz="2000" dirty="0" smtClean="0">
              <a:solidFill>
                <a:srgbClr val="FF0000"/>
              </a:solidFill>
            </a:endParaRPr>
          </a:p>
          <a:p>
            <a:pPr lvl="1">
              <a:lnSpc>
                <a:spcPct val="150000"/>
              </a:lnSpc>
              <a:defRPr/>
            </a:pPr>
            <a:r>
              <a:rPr lang="en-US" altLang="en-US" sz="2000" dirty="0" smtClean="0">
                <a:solidFill>
                  <a:srgbClr val="99FF99"/>
                </a:solidFill>
              </a:rPr>
              <a:t>Usual dose is 20 cc/kg to raise coagulation factors </a:t>
            </a:r>
            <a:r>
              <a:rPr lang="en-US" altLang="en-US" sz="2000" dirty="0" err="1" smtClean="0">
                <a:solidFill>
                  <a:srgbClr val="99FF99"/>
                </a:solidFill>
              </a:rPr>
              <a:t>approx</a:t>
            </a:r>
            <a:r>
              <a:rPr lang="en-US" altLang="en-US" sz="2000" dirty="0" smtClean="0">
                <a:solidFill>
                  <a:srgbClr val="99FF99"/>
                </a:solidFill>
              </a:rPr>
              <a:t> 20%</a:t>
            </a:r>
          </a:p>
          <a:p>
            <a:pPr lvl="1">
              <a:lnSpc>
                <a:spcPct val="150000"/>
              </a:lnSpc>
              <a:defRPr/>
            </a:pPr>
            <a:r>
              <a:rPr lang="en-US" altLang="en-US" sz="2000" dirty="0" smtClean="0">
                <a:solidFill>
                  <a:srgbClr val="99FF99"/>
                </a:solidFill>
              </a:rPr>
              <a:t>Should be transfused within 24 hours after thawing</a:t>
            </a:r>
          </a:p>
        </p:txBody>
      </p:sp>
    </p:spTree>
    <p:extLst>
      <p:ext uri="{BB962C8B-B14F-4D97-AF65-F5344CB8AC3E}">
        <p14:creationId xmlns:p14="http://schemas.microsoft.com/office/powerpoint/2010/main" val="762794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Cryoprecipitate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14350" y="1417638"/>
            <a:ext cx="9258300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>
                <a:solidFill>
                  <a:schemeClr val="bg1"/>
                </a:solidFill>
              </a:rPr>
              <a:t>Rich in Fibrinogen, Factor VIII and XIII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bg1"/>
                </a:solidFill>
              </a:rPr>
              <a:t>A single bag </a:t>
            </a:r>
            <a:r>
              <a:rPr lang="en-US" sz="1800" dirty="0" err="1">
                <a:solidFill>
                  <a:schemeClr val="bg1"/>
                </a:solidFill>
              </a:rPr>
              <a:t>Cryo</a:t>
            </a:r>
            <a:r>
              <a:rPr lang="en-US" sz="1800" dirty="0">
                <a:solidFill>
                  <a:schemeClr val="bg1"/>
                </a:solidFill>
              </a:rPr>
              <a:t> contains: 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bg1"/>
                </a:solidFill>
              </a:rPr>
              <a:t>100units factor VIII and VWF+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bg1"/>
                </a:solidFill>
              </a:rPr>
              <a:t>150-250mg fibrinogen with XIII and fibronectin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bg1"/>
                </a:solidFill>
              </a:rPr>
              <a:t>von </a:t>
            </a:r>
            <a:r>
              <a:rPr lang="en-US" sz="1800" dirty="0" err="1">
                <a:solidFill>
                  <a:schemeClr val="bg1"/>
                </a:solidFill>
              </a:rPr>
              <a:t>Willebrand</a:t>
            </a:r>
            <a:r>
              <a:rPr lang="en-US" sz="1800" dirty="0">
                <a:solidFill>
                  <a:schemeClr val="bg1"/>
                </a:solidFill>
              </a:rPr>
              <a:t> factor 100-150 U with a half-life of 24 hours</a:t>
            </a:r>
          </a:p>
          <a:p>
            <a:pPr>
              <a:lnSpc>
                <a:spcPct val="150000"/>
              </a:lnSpc>
            </a:pPr>
            <a:r>
              <a:rPr lang="en-US" sz="1800" dirty="0">
                <a:solidFill>
                  <a:schemeClr val="bg1"/>
                </a:solidFill>
              </a:rPr>
              <a:t>Factor XIII 50–75 U with a half-life of 150–300 hours</a:t>
            </a:r>
            <a:r>
              <a:rPr lang="en-US" sz="1800" dirty="0" smtClean="0">
                <a:solidFill>
                  <a:schemeClr val="bg1"/>
                </a:solidFill>
              </a:rPr>
              <a:t>.</a:t>
            </a:r>
          </a:p>
          <a:p>
            <a:pPr>
              <a:lnSpc>
                <a:spcPct val="150000"/>
              </a:lnSpc>
            </a:pPr>
            <a:endParaRPr lang="en-US" sz="1800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Indication: hypo-</a:t>
            </a:r>
            <a:r>
              <a:rPr lang="en-US" dirty="0" err="1">
                <a:solidFill>
                  <a:schemeClr val="bg1"/>
                </a:solidFill>
              </a:rPr>
              <a:t>fibrinogenemia</a:t>
            </a:r>
            <a:r>
              <a:rPr lang="en-US" dirty="0">
                <a:solidFill>
                  <a:schemeClr val="bg1"/>
                </a:solidFill>
              </a:rPr>
              <a:t>&lt;100mg/dl</a:t>
            </a:r>
          </a:p>
          <a:p>
            <a:pPr>
              <a:lnSpc>
                <a:spcPct val="150000"/>
              </a:lnSpc>
            </a:pPr>
            <a:endParaRPr lang="en-US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US" dirty="0" smtClean="0">
              <a:solidFill>
                <a:schemeClr val="bg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9644" y="2204864"/>
            <a:ext cx="3547409" cy="2382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13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smtClean="0">
                <a:solidFill>
                  <a:srgbClr val="FFFF00"/>
                </a:solidFill>
              </a:rPr>
              <a:t>Cryoprecipitate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4988" y="1196975"/>
            <a:ext cx="9258300" cy="4525963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</a:pPr>
            <a:endParaRPr lang="en-US" altLang="en-US" sz="2400" dirty="0" smtClean="0">
              <a:solidFill>
                <a:schemeClr val="bg1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 dirty="0" smtClean="0">
                <a:solidFill>
                  <a:schemeClr val="bg1"/>
                </a:solidFill>
              </a:rPr>
              <a:t>-Dose </a:t>
            </a:r>
            <a:r>
              <a:rPr lang="en-US" altLang="en-US" sz="2400" dirty="0">
                <a:solidFill>
                  <a:schemeClr val="bg1"/>
                </a:solidFill>
              </a:rPr>
              <a:t>10-20 ml/kg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 dirty="0">
                <a:solidFill>
                  <a:schemeClr val="bg1"/>
                </a:solidFill>
              </a:rPr>
              <a:t>Or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 dirty="0">
                <a:solidFill>
                  <a:schemeClr val="bg1"/>
                </a:solidFill>
              </a:rPr>
              <a:t>Number of bags= 0.2 X wt. in Kg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 dirty="0">
                <a:solidFill>
                  <a:schemeClr val="bg1"/>
                </a:solidFill>
              </a:rPr>
              <a:t>Or Standard dose 10 bags </a:t>
            </a: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 dirty="0">
                <a:solidFill>
                  <a:schemeClr val="bg1"/>
                </a:solidFill>
              </a:rPr>
              <a:t>Will increase fibrinogen level by 1 gm/L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400" dirty="0" smtClean="0">
              <a:solidFill>
                <a:schemeClr val="bg1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2400" dirty="0" smtClean="0">
                <a:solidFill>
                  <a:schemeClr val="bg1"/>
                </a:solidFill>
              </a:rPr>
              <a:t>-No compatibility test required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1600" dirty="0" smtClean="0">
              <a:solidFill>
                <a:srgbClr val="FFFF00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en-US" sz="1600" dirty="0" smtClean="0">
                <a:solidFill>
                  <a:srgbClr val="FFFF00"/>
                </a:solidFill>
              </a:rPr>
              <a:t>Ten bags of </a:t>
            </a:r>
            <a:r>
              <a:rPr lang="en-US" altLang="en-US" sz="1600" dirty="0" err="1" smtClean="0">
                <a:solidFill>
                  <a:srgbClr val="FFFF00"/>
                </a:solidFill>
              </a:rPr>
              <a:t>cryo</a:t>
            </a:r>
            <a:r>
              <a:rPr lang="en-US" altLang="en-US" sz="1600" dirty="0" smtClean="0">
                <a:solidFill>
                  <a:srgbClr val="FFFF00"/>
                </a:solidFill>
              </a:rPr>
              <a:t> (obtained from 10 units of plasma) contain about 2 g of fibrinogen and will raise the fibrinogen level about 70 mg/</a:t>
            </a:r>
            <a:r>
              <a:rPr lang="en-US" altLang="en-US" sz="1600" dirty="0" err="1" smtClean="0">
                <a:solidFill>
                  <a:srgbClr val="FFFF00"/>
                </a:solidFill>
              </a:rPr>
              <a:t>dL</a:t>
            </a:r>
            <a:r>
              <a:rPr lang="en-US" altLang="en-US" sz="1600" dirty="0" smtClean="0">
                <a:solidFill>
                  <a:srgbClr val="FFFF00"/>
                </a:solidFill>
              </a:rPr>
              <a:t> in a 70 kg recipient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400" dirty="0" smtClean="0">
              <a:solidFill>
                <a:schemeClr val="bg1"/>
              </a:solidFill>
            </a:endParaRPr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400" dirty="0" smtClean="0"/>
          </a:p>
          <a:p>
            <a:pPr eaLnBrk="1" hangingPunct="1">
              <a:buFont typeface="Wingdings" panose="05000000000000000000" pitchFamily="2" charset="2"/>
              <a:buNone/>
            </a:pPr>
            <a:endParaRPr lang="en-US" alt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407345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smtClean="0">
                <a:solidFill>
                  <a:srgbClr val="FF0000"/>
                </a:solidFill>
              </a:rPr>
              <a:t>Blood transfusion complication </a:t>
            </a:r>
          </a:p>
        </p:txBody>
      </p:sp>
      <p:sp>
        <p:nvSpPr>
          <p:cNvPr id="50179" name="Content Placeholder 2"/>
          <p:cNvSpPr>
            <a:spLocks noGrp="1"/>
          </p:cNvSpPr>
          <p:nvPr>
            <p:ph sz="half" idx="1"/>
          </p:nvPr>
        </p:nvSpPr>
        <p:spPr>
          <a:xfrm>
            <a:off x="579438" y="1600200"/>
            <a:ext cx="4419600" cy="4525963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altLang="en-US" sz="2400" dirty="0">
                <a:solidFill>
                  <a:srgbClr val="FFFF00"/>
                </a:solidFill>
              </a:rPr>
              <a:t>Hemolytic transfusion </a:t>
            </a:r>
            <a:r>
              <a:rPr lang="en-US" altLang="en-US" sz="2400" dirty="0" smtClean="0">
                <a:solidFill>
                  <a:srgbClr val="FFFF00"/>
                </a:solidFill>
              </a:rPr>
              <a:t>reaction</a:t>
            </a:r>
          </a:p>
          <a:p>
            <a:pPr lvl="1"/>
            <a:r>
              <a:rPr lang="en-US" altLang="en-US" sz="2000" dirty="0" smtClean="0">
                <a:solidFill>
                  <a:schemeClr val="bg1"/>
                </a:solidFill>
              </a:rPr>
              <a:t>Acute</a:t>
            </a:r>
          </a:p>
          <a:p>
            <a:pPr lvl="1"/>
            <a:r>
              <a:rPr lang="en-US" altLang="en-US" sz="2000" dirty="0" smtClean="0">
                <a:solidFill>
                  <a:schemeClr val="bg1"/>
                </a:solidFill>
              </a:rPr>
              <a:t>Delayed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altLang="en-US" sz="2400" dirty="0" smtClean="0">
                <a:solidFill>
                  <a:srgbClr val="FFFF00"/>
                </a:solidFill>
              </a:rPr>
              <a:t> Non hemolytic reactions: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solidFill>
                  <a:schemeClr val="bg1"/>
                </a:solidFill>
              </a:rPr>
              <a:t>Febrile (WBC or PLT sensitization)</a:t>
            </a:r>
            <a:endParaRPr lang="en-US" altLang="en-US" sz="2000" dirty="0">
              <a:solidFill>
                <a:schemeClr val="bg1"/>
              </a:solidFill>
            </a:endParaRP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solidFill>
                  <a:schemeClr val="bg1"/>
                </a:solidFill>
              </a:rPr>
              <a:t>Urticarial Reaction </a:t>
            </a:r>
            <a:endParaRPr lang="en-US" altLang="en-US" sz="2000" dirty="0">
              <a:solidFill>
                <a:schemeClr val="bg1"/>
              </a:solidFill>
            </a:endParaRP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solidFill>
                  <a:schemeClr val="bg1"/>
                </a:solidFill>
              </a:rPr>
              <a:t>Type </a:t>
            </a:r>
            <a:r>
              <a:rPr lang="en-US" altLang="en-US" sz="2000" dirty="0">
                <a:solidFill>
                  <a:schemeClr val="bg1"/>
                </a:solidFill>
              </a:rPr>
              <a:t>1 Hypersensitivity (Anaphylactic reaction)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chemeClr val="bg1"/>
                </a:solidFill>
              </a:rPr>
              <a:t>Graft versus host </a:t>
            </a:r>
            <a:r>
              <a:rPr lang="en-US" altLang="en-US" sz="2000" dirty="0" smtClean="0">
                <a:solidFill>
                  <a:schemeClr val="bg1"/>
                </a:solidFill>
              </a:rPr>
              <a:t>reactions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solidFill>
                  <a:schemeClr val="bg1"/>
                </a:solidFill>
              </a:rPr>
              <a:t>TRALI</a:t>
            </a:r>
          </a:p>
          <a:p>
            <a:pPr marL="857250" lvl="1" indent="-457200">
              <a:buFont typeface="Arial" panose="020B0604020202020204" pitchFamily="34" charset="0"/>
              <a:buChar char="•"/>
            </a:pPr>
            <a:r>
              <a:rPr lang="en-US" altLang="en-US" sz="2000" dirty="0" smtClean="0">
                <a:solidFill>
                  <a:schemeClr val="bg1"/>
                </a:solidFill>
              </a:rPr>
              <a:t>Transfusion related immune modulation</a:t>
            </a:r>
          </a:p>
          <a:p>
            <a:pPr lvl="0"/>
            <a:endParaRPr lang="en-US" altLang="en-US" sz="2400" dirty="0">
              <a:solidFill>
                <a:srgbClr val="FFFF00"/>
              </a:solidFill>
            </a:endParaRPr>
          </a:p>
          <a:p>
            <a:endParaRPr lang="en-US" altLang="en-US" dirty="0" smtClean="0">
              <a:solidFill>
                <a:schemeClr val="bg1"/>
              </a:solidFill>
            </a:endParaRPr>
          </a:p>
          <a:p>
            <a:endParaRPr lang="en-US" altLang="en-US" sz="2000" dirty="0" smtClean="0"/>
          </a:p>
          <a:p>
            <a:pPr lvl="1"/>
            <a:endParaRPr lang="en-US" altLang="en-US" sz="1600" dirty="0" smtClean="0"/>
          </a:p>
          <a:p>
            <a:pPr lvl="1"/>
            <a:endParaRPr lang="en-US" altLang="en-US" dirty="0" smtClean="0"/>
          </a:p>
          <a:p>
            <a:endParaRPr lang="en-US" altLang="en-US" dirty="0" smtClean="0"/>
          </a:p>
        </p:txBody>
      </p:sp>
      <p:sp>
        <p:nvSpPr>
          <p:cNvPr id="50180" name="Content Placeholder 1"/>
          <p:cNvSpPr>
            <a:spLocks noGrp="1"/>
          </p:cNvSpPr>
          <p:nvPr>
            <p:ph sz="half" idx="2"/>
          </p:nvPr>
        </p:nvSpPr>
        <p:spPr>
          <a:xfrm>
            <a:off x="4999038" y="1484313"/>
            <a:ext cx="5122862" cy="4752975"/>
          </a:xfrm>
        </p:spPr>
        <p:txBody>
          <a:bodyPr/>
          <a:lstStyle/>
          <a:p>
            <a:r>
              <a:rPr lang="en-US" altLang="en-US" sz="2400" dirty="0">
                <a:solidFill>
                  <a:srgbClr val="FFFF00"/>
                </a:solidFill>
              </a:rPr>
              <a:t>Infective</a:t>
            </a:r>
          </a:p>
          <a:p>
            <a:pPr lvl="0"/>
            <a:r>
              <a:rPr lang="en-US" altLang="en-US" sz="2400" dirty="0" smtClean="0">
                <a:solidFill>
                  <a:srgbClr val="FFFF00"/>
                </a:solidFill>
              </a:rPr>
              <a:t>Physical</a:t>
            </a:r>
            <a:endParaRPr lang="en-US" altLang="en-US" sz="2400" dirty="0">
              <a:solidFill>
                <a:srgbClr val="FFFF00"/>
              </a:solidFill>
            </a:endParaRPr>
          </a:p>
          <a:p>
            <a:pPr lvl="1"/>
            <a:r>
              <a:rPr lang="en-US" altLang="en-US" dirty="0">
                <a:solidFill>
                  <a:prstClr val="white"/>
                </a:solidFill>
              </a:rPr>
              <a:t>Circulatory overload</a:t>
            </a:r>
          </a:p>
          <a:p>
            <a:pPr lvl="1"/>
            <a:r>
              <a:rPr lang="en-US" altLang="en-US" dirty="0">
                <a:solidFill>
                  <a:prstClr val="white"/>
                </a:solidFill>
              </a:rPr>
              <a:t>Embolism (air, micro aggregate)</a:t>
            </a:r>
          </a:p>
          <a:p>
            <a:pPr lvl="1"/>
            <a:r>
              <a:rPr lang="en-US" altLang="en-US" dirty="0">
                <a:solidFill>
                  <a:prstClr val="white"/>
                </a:solidFill>
              </a:rPr>
              <a:t>Hypothermia</a:t>
            </a:r>
          </a:p>
          <a:p>
            <a:r>
              <a:rPr lang="en-US" altLang="en-US" sz="2400" dirty="0" smtClean="0">
                <a:solidFill>
                  <a:srgbClr val="FFFF00"/>
                </a:solidFill>
              </a:rPr>
              <a:t>Biochemical</a:t>
            </a:r>
          </a:p>
          <a:p>
            <a:pPr lvl="1"/>
            <a:r>
              <a:rPr lang="en-US" altLang="en-US" sz="2000" dirty="0" smtClean="0">
                <a:solidFill>
                  <a:schemeClr val="bg1"/>
                </a:solidFill>
              </a:rPr>
              <a:t>Acid base disturbances</a:t>
            </a:r>
          </a:p>
          <a:p>
            <a:pPr lvl="1"/>
            <a:r>
              <a:rPr lang="en-US" altLang="en-US" sz="2000" dirty="0" smtClean="0">
                <a:solidFill>
                  <a:schemeClr val="bg1"/>
                </a:solidFill>
              </a:rPr>
              <a:t>Hyper-</a:t>
            </a:r>
            <a:r>
              <a:rPr lang="en-US" altLang="en-US" sz="2000" dirty="0" err="1" smtClean="0">
                <a:solidFill>
                  <a:schemeClr val="bg1"/>
                </a:solidFill>
              </a:rPr>
              <a:t>kalaemia</a:t>
            </a:r>
            <a:endParaRPr lang="en-US" altLang="en-US" sz="2000" dirty="0" smtClean="0">
              <a:solidFill>
                <a:schemeClr val="bg1"/>
              </a:solidFill>
            </a:endParaRPr>
          </a:p>
          <a:p>
            <a:pPr lvl="1"/>
            <a:r>
              <a:rPr lang="en-US" altLang="en-US" sz="2000" dirty="0" smtClean="0">
                <a:solidFill>
                  <a:schemeClr val="bg1"/>
                </a:solidFill>
              </a:rPr>
              <a:t>Citrate toxicity</a:t>
            </a:r>
          </a:p>
          <a:p>
            <a:pPr lvl="1"/>
            <a:r>
              <a:rPr lang="en-US" altLang="en-US" sz="2000" dirty="0" smtClean="0">
                <a:solidFill>
                  <a:schemeClr val="bg1"/>
                </a:solidFill>
              </a:rPr>
              <a:t>Impaired oxygen release</a:t>
            </a:r>
          </a:p>
        </p:txBody>
      </p:sp>
    </p:spTree>
    <p:extLst>
      <p:ext uri="{BB962C8B-B14F-4D97-AF65-F5344CB8AC3E}">
        <p14:creationId xmlns:p14="http://schemas.microsoft.com/office/powerpoint/2010/main" val="1104418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rgbClr val="FF0000"/>
                </a:solidFill>
              </a:rPr>
              <a:t>Transfusion Reactions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>
          <a:xfrm>
            <a:off x="679450" y="1412875"/>
            <a:ext cx="9258300" cy="4525963"/>
          </a:xfrm>
        </p:spPr>
        <p:txBody>
          <a:bodyPr/>
          <a:lstStyle/>
          <a:p>
            <a:pPr marL="342900" lvl="2" indent="-342900">
              <a:lnSpc>
                <a:spcPct val="150000"/>
              </a:lnSpc>
            </a:pPr>
            <a:r>
              <a:rPr lang="en-US" altLang="en-US" sz="2800" dirty="0" smtClean="0">
                <a:solidFill>
                  <a:schemeClr val="bg1"/>
                </a:solidFill>
              </a:rPr>
              <a:t>Hemolytic Reactions </a:t>
            </a:r>
            <a:r>
              <a:rPr lang="en-US" altLang="en-US" dirty="0" smtClean="0">
                <a:solidFill>
                  <a:srgbClr val="99FF99"/>
                </a:solidFill>
              </a:rPr>
              <a:t>(Acute or </a:t>
            </a:r>
            <a:r>
              <a:rPr lang="en-US" altLang="en-US" dirty="0">
                <a:solidFill>
                  <a:srgbClr val="99FF99"/>
                </a:solidFill>
              </a:rPr>
              <a:t>delayed </a:t>
            </a:r>
            <a:r>
              <a:rPr lang="en-US" altLang="en-US" dirty="0" smtClean="0">
                <a:solidFill>
                  <a:srgbClr val="99FF99"/>
                </a:solidFill>
              </a:rPr>
              <a:t>)</a:t>
            </a:r>
            <a:endParaRPr lang="en-US" altLang="en-US" sz="2800" dirty="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en-US" sz="2800" dirty="0" smtClean="0">
                <a:solidFill>
                  <a:schemeClr val="bg1"/>
                </a:solidFill>
              </a:rPr>
              <a:t>Febrile Reactions (FNHTR)</a:t>
            </a:r>
          </a:p>
          <a:p>
            <a:pPr>
              <a:lnSpc>
                <a:spcPct val="150000"/>
              </a:lnSpc>
            </a:pPr>
            <a:r>
              <a:rPr lang="en-US" altLang="en-US" sz="2800" dirty="0" smtClean="0">
                <a:solidFill>
                  <a:schemeClr val="bg1"/>
                </a:solidFill>
              </a:rPr>
              <a:t>Allergic Reactions</a:t>
            </a:r>
          </a:p>
          <a:p>
            <a:pPr>
              <a:lnSpc>
                <a:spcPct val="150000"/>
              </a:lnSpc>
            </a:pPr>
            <a:r>
              <a:rPr lang="en-US" altLang="en-US" sz="2800" dirty="0" smtClean="0">
                <a:solidFill>
                  <a:schemeClr val="bg1"/>
                </a:solidFill>
              </a:rPr>
              <a:t>TRALI</a:t>
            </a:r>
          </a:p>
          <a:p>
            <a:pPr>
              <a:lnSpc>
                <a:spcPct val="150000"/>
              </a:lnSpc>
            </a:pPr>
            <a:r>
              <a:rPr lang="en-US" altLang="en-US" sz="2800" dirty="0" smtClean="0">
                <a:solidFill>
                  <a:schemeClr val="bg1"/>
                </a:solidFill>
              </a:rPr>
              <a:t>Coagulopathy with Massive transfusions</a:t>
            </a:r>
          </a:p>
          <a:p>
            <a:pPr>
              <a:lnSpc>
                <a:spcPct val="150000"/>
              </a:lnSpc>
            </a:pPr>
            <a:r>
              <a:rPr lang="en-US" altLang="en-US" sz="2800" dirty="0" smtClean="0">
                <a:solidFill>
                  <a:schemeClr val="bg1"/>
                </a:solidFill>
              </a:rPr>
              <a:t>Bacteremia</a:t>
            </a:r>
          </a:p>
        </p:txBody>
      </p:sp>
    </p:spTree>
    <p:extLst>
      <p:ext uri="{BB962C8B-B14F-4D97-AF65-F5344CB8AC3E}">
        <p14:creationId xmlns:p14="http://schemas.microsoft.com/office/powerpoint/2010/main" val="3488350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771525" y="228600"/>
            <a:ext cx="8743950" cy="1143000"/>
          </a:xfrm>
        </p:spPr>
        <p:txBody>
          <a:bodyPr/>
          <a:lstStyle/>
          <a:p>
            <a:pPr eaLnBrk="1" hangingPunct="1"/>
            <a:r>
              <a:rPr lang="en-US" altLang="en-US" b="1" smtClean="0">
                <a:solidFill>
                  <a:schemeClr val="bg1"/>
                </a:solidFill>
              </a:rPr>
              <a:t>Complications of Blood Therapy</a:t>
            </a:r>
            <a:r>
              <a:rPr lang="en-US" altLang="en-US" smtClean="0">
                <a:solidFill>
                  <a:schemeClr val="bg1"/>
                </a:solidFill>
              </a:rPr>
              <a:t> (cont.)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idx="1"/>
          </p:nvPr>
        </p:nvSpPr>
        <p:spPr>
          <a:xfrm>
            <a:off x="771525" y="2060575"/>
            <a:ext cx="8743950" cy="38862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z="2800" smtClean="0">
                <a:solidFill>
                  <a:schemeClr val="bg1"/>
                </a:solidFill>
              </a:rPr>
              <a:t> </a:t>
            </a:r>
            <a:r>
              <a:rPr lang="en-US" altLang="en-US" b="1" smtClean="0">
                <a:solidFill>
                  <a:srgbClr val="FF0000"/>
                </a:solidFill>
              </a:rPr>
              <a:t>Hemolytic: </a:t>
            </a:r>
          </a:p>
          <a:p>
            <a:pPr lvl="1" eaLnBrk="1" hangingPunct="1">
              <a:lnSpc>
                <a:spcPct val="150000"/>
              </a:lnSpc>
              <a:buFontTx/>
              <a:buChar char="-"/>
            </a:pPr>
            <a:r>
              <a:rPr lang="en-US" altLang="en-US" smtClean="0">
                <a:solidFill>
                  <a:srgbClr val="FFFF00"/>
                </a:solidFill>
              </a:rPr>
              <a:t>Wrong blood type </a:t>
            </a:r>
            <a:r>
              <a:rPr lang="en-US" altLang="en-US" smtClean="0">
                <a:solidFill>
                  <a:schemeClr val="bg1"/>
                </a:solidFill>
              </a:rPr>
              <a:t>administered (oops).</a:t>
            </a:r>
          </a:p>
          <a:p>
            <a:pPr lvl="1" eaLnBrk="1" hangingPunct="1">
              <a:lnSpc>
                <a:spcPct val="150000"/>
              </a:lnSpc>
              <a:buFontTx/>
              <a:buChar char="-"/>
            </a:pPr>
            <a:r>
              <a:rPr lang="en-US" altLang="en-US" smtClean="0">
                <a:solidFill>
                  <a:srgbClr val="FFFF00"/>
                </a:solidFill>
              </a:rPr>
              <a:t>Activation of complement system </a:t>
            </a:r>
            <a:r>
              <a:rPr lang="en-US" altLang="en-US" smtClean="0">
                <a:solidFill>
                  <a:schemeClr val="bg1"/>
                </a:solidFill>
              </a:rPr>
              <a:t>leads to intravascular hemolysis, spontaneous hemorrhage.</a:t>
            </a:r>
          </a:p>
        </p:txBody>
      </p:sp>
    </p:spTree>
    <p:extLst>
      <p:ext uri="{BB962C8B-B14F-4D97-AF65-F5344CB8AC3E}">
        <p14:creationId xmlns:p14="http://schemas.microsoft.com/office/powerpoint/2010/main" val="155652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err="1" smtClean="0">
                <a:solidFill>
                  <a:srgbClr val="FF0000"/>
                </a:solidFill>
              </a:rPr>
              <a:t>Hemolytic</a:t>
            </a:r>
            <a:r>
              <a:rPr lang="en-GB" altLang="en-US" dirty="0" smtClean="0">
                <a:solidFill>
                  <a:srgbClr val="FF0000"/>
                </a:solidFill>
              </a:rPr>
              <a:t> Reaction</a:t>
            </a:r>
            <a:r>
              <a:rPr lang="en-GB" altLang="en-US" dirty="0" smtClean="0"/>
              <a:t>:</a:t>
            </a:r>
          </a:p>
        </p:txBody>
      </p:sp>
      <p:sp>
        <p:nvSpPr>
          <p:cNvPr id="49155" name="Content Placeholder 2"/>
          <p:cNvSpPr>
            <a:spLocks noGrp="1"/>
          </p:cNvSpPr>
          <p:nvPr>
            <p:ph idx="1"/>
          </p:nvPr>
        </p:nvSpPr>
        <p:spPr>
          <a:xfrm>
            <a:off x="514350" y="1628775"/>
            <a:ext cx="9258300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GB" altLang="en-US" smtClean="0">
                <a:solidFill>
                  <a:srgbClr val="FFFF00"/>
                </a:solidFill>
              </a:rPr>
              <a:t>Signs</a:t>
            </a:r>
            <a:r>
              <a:rPr lang="en-GB" altLang="en-US" smtClean="0">
                <a:solidFill>
                  <a:schemeClr val="bg1"/>
                </a:solidFill>
              </a:rPr>
              <a:t>: hypotension, fever, chills, dyspnea, skin flushing, substernal pain. </a:t>
            </a:r>
          </a:p>
          <a:p>
            <a:pPr>
              <a:lnSpc>
                <a:spcPct val="150000"/>
              </a:lnSpc>
            </a:pPr>
            <a:r>
              <a:rPr lang="en-GB" altLang="en-US" i="1" u="sng" smtClean="0">
                <a:solidFill>
                  <a:srgbClr val="FF0000"/>
                </a:solidFill>
              </a:rPr>
              <a:t>Signs are easily masked by general anesthesia.</a:t>
            </a:r>
          </a:p>
          <a:p>
            <a:pPr>
              <a:lnSpc>
                <a:spcPct val="150000"/>
              </a:lnSpc>
            </a:pPr>
            <a:r>
              <a:rPr lang="en-GB" altLang="en-US" smtClean="0">
                <a:solidFill>
                  <a:schemeClr val="bg1"/>
                </a:solidFill>
              </a:rPr>
              <a:t>Free Hgb in plasma or urine </a:t>
            </a:r>
          </a:p>
          <a:p>
            <a:pPr>
              <a:lnSpc>
                <a:spcPct val="150000"/>
              </a:lnSpc>
            </a:pPr>
            <a:r>
              <a:rPr lang="en-GB" altLang="en-US" smtClean="0">
                <a:solidFill>
                  <a:schemeClr val="bg1"/>
                </a:solidFill>
              </a:rPr>
              <a:t>Acute renal failure</a:t>
            </a:r>
          </a:p>
          <a:p>
            <a:pPr>
              <a:lnSpc>
                <a:spcPct val="150000"/>
              </a:lnSpc>
            </a:pPr>
            <a:r>
              <a:rPr lang="en-GB" altLang="en-US" smtClean="0">
                <a:solidFill>
                  <a:schemeClr val="bg1"/>
                </a:solidFill>
              </a:rPr>
              <a:t>Disseminated Intravascular Coagulation (DIC)</a:t>
            </a:r>
          </a:p>
          <a:p>
            <a:endParaRPr lang="en-GB" altLang="en-US" smtClean="0"/>
          </a:p>
        </p:txBody>
      </p:sp>
    </p:spTree>
    <p:extLst>
      <p:ext uri="{BB962C8B-B14F-4D97-AF65-F5344CB8AC3E}">
        <p14:creationId xmlns:p14="http://schemas.microsoft.com/office/powerpoint/2010/main" val="1233852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rgbClr val="FF0000"/>
                </a:solidFill>
              </a:rPr>
              <a:t>What to do?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sz="3200" dirty="0">
                <a:solidFill>
                  <a:srgbClr val="FF0000"/>
                </a:solidFill>
              </a:rPr>
              <a:t>If an AHTR occurs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4515" name="Rectangle 3"/>
          <p:cNvSpPr>
            <a:spLocks noGrp="1" noChangeArrowheads="1"/>
          </p:cNvSpPr>
          <p:nvPr>
            <p:ph idx="1"/>
          </p:nvPr>
        </p:nvSpPr>
        <p:spPr>
          <a:xfrm>
            <a:off x="534988" y="1412875"/>
            <a:ext cx="9258300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en-US" sz="2800" b="1" smtClean="0">
                <a:solidFill>
                  <a:schemeClr val="bg1"/>
                </a:solidFill>
              </a:rPr>
              <a:t>STOP TRANSFUSION</a:t>
            </a:r>
          </a:p>
          <a:p>
            <a:pPr>
              <a:lnSpc>
                <a:spcPct val="150000"/>
              </a:lnSpc>
            </a:pPr>
            <a:r>
              <a:rPr lang="en-US" altLang="en-US" sz="2800" b="1" smtClean="0">
                <a:solidFill>
                  <a:schemeClr val="bg1"/>
                </a:solidFill>
              </a:rPr>
              <a:t>ABC’s</a:t>
            </a:r>
            <a:endParaRPr lang="en-US" altLang="en-US" sz="2800" smtClean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en-US" sz="2800" smtClean="0">
                <a:solidFill>
                  <a:schemeClr val="bg1"/>
                </a:solidFill>
              </a:rPr>
              <a:t>Maintain IV access and run IVF (NS or LR)</a:t>
            </a:r>
          </a:p>
          <a:p>
            <a:pPr>
              <a:lnSpc>
                <a:spcPct val="150000"/>
              </a:lnSpc>
            </a:pPr>
            <a:r>
              <a:rPr lang="en-US" altLang="en-US" sz="2800" smtClean="0">
                <a:solidFill>
                  <a:schemeClr val="bg1"/>
                </a:solidFill>
              </a:rPr>
              <a:t>Monitor and maintain BP/pulse</a:t>
            </a:r>
          </a:p>
          <a:p>
            <a:pPr>
              <a:lnSpc>
                <a:spcPct val="150000"/>
              </a:lnSpc>
            </a:pPr>
            <a:r>
              <a:rPr lang="en-US" altLang="en-US" sz="2800" smtClean="0">
                <a:solidFill>
                  <a:schemeClr val="bg1"/>
                </a:solidFill>
              </a:rPr>
              <a:t>Give diuretic</a:t>
            </a:r>
          </a:p>
          <a:p>
            <a:pPr>
              <a:lnSpc>
                <a:spcPct val="150000"/>
              </a:lnSpc>
            </a:pPr>
            <a:r>
              <a:rPr lang="en-US" altLang="en-US" sz="2800" smtClean="0">
                <a:solidFill>
                  <a:srgbClr val="FFFF00"/>
                </a:solidFill>
              </a:rPr>
              <a:t>Obtain blood and urine for transfusion reaction workup</a:t>
            </a:r>
          </a:p>
          <a:p>
            <a:pPr>
              <a:lnSpc>
                <a:spcPct val="150000"/>
              </a:lnSpc>
            </a:pPr>
            <a:r>
              <a:rPr lang="en-US" altLang="en-US" sz="2800" smtClean="0">
                <a:solidFill>
                  <a:srgbClr val="FFFF00"/>
                </a:solidFill>
              </a:rPr>
              <a:t>Send remaining blood back to Blood Bank</a:t>
            </a:r>
            <a:endParaRPr lang="en-US" altLang="en-US" sz="2800" b="1" smtClean="0">
              <a:solidFill>
                <a:srgbClr val="FFFF00"/>
              </a:solidFill>
            </a:endParaRPr>
          </a:p>
        </p:txBody>
      </p:sp>
      <p:pic>
        <p:nvPicPr>
          <p:cNvPr id="64516" name="Picture 4" descr="sto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1143000"/>
            <a:ext cx="1093788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4804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b="1" dirty="0" smtClean="0">
                <a:solidFill>
                  <a:srgbClr val="FFFF00"/>
                </a:solidFill>
              </a:rPr>
              <a:t>Fluid and Electrolyte Regulation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771525" y="1417638"/>
            <a:ext cx="8743950" cy="4964112"/>
          </a:xfrm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en-US" altLang="en-US" b="1" dirty="0" smtClean="0">
                <a:solidFill>
                  <a:schemeClr val="bg1"/>
                </a:solidFill>
              </a:rPr>
              <a:t>Volume Regulation</a:t>
            </a:r>
          </a:p>
          <a:p>
            <a:pPr marL="971550" lvl="1" indent="-514350" eaLnBrk="1" hangingPunct="1">
              <a:lnSpc>
                <a:spcPct val="150000"/>
              </a:lnSpc>
              <a:buFont typeface="Calibri" pitchFamily="34" charset="0"/>
              <a:buAutoNum type="arabicPeriod"/>
            </a:pPr>
            <a:r>
              <a:rPr lang="en-US" altLang="en-US" dirty="0" smtClean="0">
                <a:solidFill>
                  <a:srgbClr val="FF0000"/>
                </a:solidFill>
              </a:rPr>
              <a:t>Antidiuretic Hormone</a:t>
            </a:r>
          </a:p>
          <a:p>
            <a:pPr marL="971550" lvl="1" indent="-514350" eaLnBrk="1" hangingPunct="1">
              <a:lnSpc>
                <a:spcPct val="150000"/>
              </a:lnSpc>
              <a:buFont typeface="Calibri" pitchFamily="34" charset="0"/>
              <a:buAutoNum type="arabicPeriod"/>
            </a:pPr>
            <a:r>
              <a:rPr lang="en-US" altLang="en-US" dirty="0" smtClean="0">
                <a:solidFill>
                  <a:srgbClr val="FFFF00"/>
                </a:solidFill>
              </a:rPr>
              <a:t>Renin/angiotensin/aldosterone </a:t>
            </a:r>
            <a:r>
              <a:rPr lang="en-US" altLang="en-US" dirty="0" smtClean="0">
                <a:solidFill>
                  <a:schemeClr val="bg1"/>
                </a:solidFill>
              </a:rPr>
              <a:t>system</a:t>
            </a:r>
          </a:p>
          <a:p>
            <a:pPr marL="971550" lvl="1" indent="-514350" eaLnBrk="1" hangingPunct="1">
              <a:lnSpc>
                <a:spcPct val="150000"/>
              </a:lnSpc>
              <a:buFont typeface="Calibri" pitchFamily="34" charset="0"/>
              <a:buAutoNum type="arabicPeriod"/>
            </a:pPr>
            <a:r>
              <a:rPr lang="en-US" altLang="en-US" dirty="0" smtClean="0">
                <a:solidFill>
                  <a:srgbClr val="FFFF00"/>
                </a:solidFill>
              </a:rPr>
              <a:t>Baroreceptors</a:t>
            </a:r>
            <a:r>
              <a:rPr lang="en-US" altLang="en-US" dirty="0" smtClean="0">
                <a:solidFill>
                  <a:schemeClr val="bg1"/>
                </a:solidFill>
              </a:rPr>
              <a:t> in carotid arteries and aorta</a:t>
            </a:r>
          </a:p>
          <a:p>
            <a:pPr marL="971550" lvl="1" indent="-514350" eaLnBrk="1" hangingPunct="1">
              <a:lnSpc>
                <a:spcPct val="150000"/>
              </a:lnSpc>
              <a:buFont typeface="Calibri" pitchFamily="34" charset="0"/>
              <a:buAutoNum type="arabicPeriod"/>
            </a:pPr>
            <a:r>
              <a:rPr lang="en-US" altLang="en-US" dirty="0" smtClean="0">
                <a:solidFill>
                  <a:srgbClr val="FFFF00"/>
                </a:solidFill>
              </a:rPr>
              <a:t>Stretch receptors </a:t>
            </a:r>
            <a:r>
              <a:rPr lang="en-US" altLang="en-US" dirty="0" smtClean="0">
                <a:solidFill>
                  <a:schemeClr val="bg1"/>
                </a:solidFill>
              </a:rPr>
              <a:t>in atrium and juxtaglomerular </a:t>
            </a:r>
            <a:r>
              <a:rPr lang="en-US" altLang="en-US" dirty="0" err="1" smtClean="0">
                <a:solidFill>
                  <a:schemeClr val="bg1"/>
                </a:solidFill>
              </a:rPr>
              <a:t>aparatus</a:t>
            </a:r>
            <a:endParaRPr lang="en-US" altLang="en-US" dirty="0" smtClean="0">
              <a:solidFill>
                <a:schemeClr val="bg1"/>
              </a:solidFill>
            </a:endParaRPr>
          </a:p>
          <a:p>
            <a:pPr marL="971550" lvl="1" indent="-514350" eaLnBrk="1" hangingPunct="1">
              <a:lnSpc>
                <a:spcPct val="150000"/>
              </a:lnSpc>
              <a:buFont typeface="Calibri" pitchFamily="34" charset="0"/>
              <a:buAutoNum type="arabicPeriod"/>
            </a:pPr>
            <a:r>
              <a:rPr lang="en-US" altLang="en-US" dirty="0" smtClean="0">
                <a:solidFill>
                  <a:srgbClr val="FFFF00"/>
                </a:solidFill>
              </a:rPr>
              <a:t>Cortisol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solidFill>
                  <a:srgbClr val="FF0000"/>
                </a:solidFill>
              </a:rPr>
              <a:t>Blood Bank Work-up of AHTR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>
          <a:xfrm>
            <a:off x="750888" y="1570038"/>
            <a:ext cx="9258300" cy="4525962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altLang="en-US" smtClean="0">
                <a:solidFill>
                  <a:srgbClr val="FFFF00"/>
                </a:solidFill>
              </a:rPr>
              <a:t>Check paperwork </a:t>
            </a:r>
            <a:r>
              <a:rPr lang="en-US" altLang="en-US" smtClean="0">
                <a:solidFill>
                  <a:schemeClr val="bg1"/>
                </a:solidFill>
              </a:rPr>
              <a:t>to assure no errors</a:t>
            </a:r>
          </a:p>
          <a:p>
            <a:pPr>
              <a:lnSpc>
                <a:spcPct val="150000"/>
              </a:lnSpc>
            </a:pPr>
            <a:r>
              <a:rPr lang="en-US" altLang="en-US" smtClean="0">
                <a:solidFill>
                  <a:schemeClr val="bg1"/>
                </a:solidFill>
              </a:rPr>
              <a:t>Check plasma for </a:t>
            </a:r>
            <a:r>
              <a:rPr lang="en-US" altLang="en-US" smtClean="0">
                <a:solidFill>
                  <a:srgbClr val="FFFF00"/>
                </a:solidFill>
              </a:rPr>
              <a:t>free hemoglobin</a:t>
            </a:r>
          </a:p>
          <a:p>
            <a:pPr>
              <a:lnSpc>
                <a:spcPct val="150000"/>
              </a:lnSpc>
            </a:pPr>
            <a:r>
              <a:rPr lang="en-US" altLang="en-US" smtClean="0">
                <a:solidFill>
                  <a:srgbClr val="FFFF00"/>
                </a:solidFill>
              </a:rPr>
              <a:t>Repeat crossmatch</a:t>
            </a:r>
          </a:p>
          <a:p>
            <a:pPr>
              <a:lnSpc>
                <a:spcPct val="150000"/>
              </a:lnSpc>
            </a:pPr>
            <a:r>
              <a:rPr lang="en-US" altLang="en-US" smtClean="0">
                <a:solidFill>
                  <a:schemeClr val="bg1"/>
                </a:solidFill>
              </a:rPr>
              <a:t>Repeat Blood group typing</a:t>
            </a:r>
          </a:p>
          <a:p>
            <a:pPr>
              <a:lnSpc>
                <a:spcPct val="150000"/>
              </a:lnSpc>
            </a:pPr>
            <a:r>
              <a:rPr lang="en-US" altLang="en-US" smtClean="0">
                <a:solidFill>
                  <a:schemeClr val="bg1"/>
                </a:solidFill>
              </a:rPr>
              <a:t>Blood culture</a:t>
            </a:r>
          </a:p>
        </p:txBody>
      </p:sp>
      <p:sp>
        <p:nvSpPr>
          <p:cNvPr id="65540" name="AutoShape 4"/>
          <p:cNvSpPr>
            <a:spLocks noChangeArrowheads="1"/>
          </p:cNvSpPr>
          <p:nvPr/>
        </p:nvSpPr>
        <p:spPr bwMode="auto">
          <a:xfrm>
            <a:off x="9001125" y="5562600"/>
            <a:ext cx="600075" cy="533400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5037 w 21600"/>
              <a:gd name="T13" fmla="*/ 2277 h 21600"/>
              <a:gd name="T14" fmla="*/ 16557 w 21600"/>
              <a:gd name="T15" fmla="*/ 1367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720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solidFill>
                  <a:srgbClr val="FF0000"/>
                </a:solidFill>
              </a:rPr>
              <a:t>Monitoring in AHTR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altLang="en-US" dirty="0" smtClean="0">
                <a:solidFill>
                  <a:schemeClr val="bg1"/>
                </a:solidFill>
              </a:rPr>
              <a:t>Monitor patient clinical status and vital signs</a:t>
            </a:r>
          </a:p>
          <a:p>
            <a:pPr>
              <a:lnSpc>
                <a:spcPct val="150000"/>
              </a:lnSpc>
            </a:pPr>
            <a:r>
              <a:rPr lang="en-US" altLang="en-US" dirty="0" smtClean="0">
                <a:solidFill>
                  <a:schemeClr val="bg1"/>
                </a:solidFill>
              </a:rPr>
              <a:t>Monitor renal status (BUN, creatinine)</a:t>
            </a:r>
          </a:p>
          <a:p>
            <a:pPr>
              <a:lnSpc>
                <a:spcPct val="150000"/>
              </a:lnSpc>
            </a:pPr>
            <a:r>
              <a:rPr lang="en-US" altLang="en-US" dirty="0" smtClean="0">
                <a:solidFill>
                  <a:srgbClr val="FFFF00"/>
                </a:solidFill>
              </a:rPr>
              <a:t>Monitor coagulation status (DIC panel– PT/PTT, fibrinogen, D-dimer/FDP, </a:t>
            </a:r>
            <a:r>
              <a:rPr lang="en-US" altLang="en-US" dirty="0" err="1" smtClean="0">
                <a:solidFill>
                  <a:srgbClr val="FFFF00"/>
                </a:solidFill>
              </a:rPr>
              <a:t>Plt</a:t>
            </a:r>
            <a:r>
              <a:rPr lang="en-US" altLang="en-US" dirty="0" smtClean="0">
                <a:solidFill>
                  <a:srgbClr val="FFFF00"/>
                </a:solidFill>
              </a:rPr>
              <a:t>, Anti-thrombin-III)</a:t>
            </a:r>
          </a:p>
          <a:p>
            <a:pPr>
              <a:lnSpc>
                <a:spcPct val="150000"/>
              </a:lnSpc>
            </a:pPr>
            <a:r>
              <a:rPr lang="en-US" altLang="en-US" dirty="0" smtClean="0">
                <a:solidFill>
                  <a:schemeClr val="bg1"/>
                </a:solidFill>
              </a:rPr>
              <a:t>Monitor for signs of hemolysis (LDH, </a:t>
            </a:r>
            <a:r>
              <a:rPr lang="en-US" altLang="en-US" dirty="0" err="1" smtClean="0">
                <a:solidFill>
                  <a:schemeClr val="bg1"/>
                </a:solidFill>
              </a:rPr>
              <a:t>bili</a:t>
            </a:r>
            <a:r>
              <a:rPr lang="en-US" altLang="en-US" dirty="0" smtClean="0">
                <a:solidFill>
                  <a:schemeClr val="bg1"/>
                </a:solidFill>
              </a:rPr>
              <a:t>, </a:t>
            </a:r>
            <a:r>
              <a:rPr lang="en-US" altLang="en-US" dirty="0" err="1" smtClean="0">
                <a:solidFill>
                  <a:schemeClr val="bg1"/>
                </a:solidFill>
              </a:rPr>
              <a:t>haptoglobin</a:t>
            </a:r>
            <a:r>
              <a:rPr lang="en-US" altLang="en-US" dirty="0" smtClean="0">
                <a:solidFill>
                  <a:schemeClr val="bg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890919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smtClean="0">
                <a:solidFill>
                  <a:schemeClr val="bg1"/>
                </a:solidFill>
              </a:rPr>
              <a:t>Other Complications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319088" y="1384300"/>
            <a:ext cx="9258300" cy="4525963"/>
          </a:xfrm>
        </p:spPr>
        <p:txBody>
          <a:bodyPr/>
          <a:lstStyle/>
          <a:p>
            <a:pPr lvl="1" eaLnBrk="1" hangingPunct="1">
              <a:lnSpc>
                <a:spcPct val="150000"/>
              </a:lnSpc>
              <a:buFontTx/>
              <a:buChar char="-"/>
            </a:pPr>
            <a:r>
              <a:rPr lang="en-US" altLang="en-US" sz="2400" smtClean="0">
                <a:solidFill>
                  <a:srgbClr val="FF0000"/>
                </a:solidFill>
              </a:rPr>
              <a:t>Decreased 2,3-DPG </a:t>
            </a:r>
            <a:r>
              <a:rPr lang="en-US" altLang="en-US" sz="2400" smtClean="0">
                <a:solidFill>
                  <a:schemeClr val="bg1"/>
                </a:solidFill>
              </a:rPr>
              <a:t>with storage: ? Significance</a:t>
            </a:r>
          </a:p>
          <a:p>
            <a:pPr lvl="1" eaLnBrk="1" hangingPunct="1">
              <a:lnSpc>
                <a:spcPct val="150000"/>
              </a:lnSpc>
              <a:buFontTx/>
              <a:buChar char="-"/>
            </a:pPr>
            <a:r>
              <a:rPr lang="en-US" altLang="en-US" sz="2400" smtClean="0">
                <a:solidFill>
                  <a:srgbClr val="FF0000"/>
                </a:solidFill>
              </a:rPr>
              <a:t>Citrate</a:t>
            </a:r>
            <a:r>
              <a:rPr lang="en-US" altLang="en-US" sz="2400" smtClean="0">
                <a:solidFill>
                  <a:schemeClr val="bg1"/>
                </a:solidFill>
              </a:rPr>
              <a:t>: metabolism to bicarbonate; Calcium binding</a:t>
            </a:r>
          </a:p>
          <a:p>
            <a:pPr lvl="1" eaLnBrk="1" hangingPunct="1">
              <a:lnSpc>
                <a:spcPct val="150000"/>
              </a:lnSpc>
              <a:buFontTx/>
              <a:buChar char="-"/>
            </a:pPr>
            <a:r>
              <a:rPr lang="en-US" altLang="en-US" sz="2400" smtClean="0">
                <a:solidFill>
                  <a:srgbClr val="FF0000"/>
                </a:solidFill>
              </a:rPr>
              <a:t>Microaggregates</a:t>
            </a:r>
            <a:r>
              <a:rPr lang="en-US" altLang="en-US" sz="2400" smtClean="0">
                <a:solidFill>
                  <a:schemeClr val="bg1"/>
                </a:solidFill>
              </a:rPr>
              <a:t> (platelets, leukocytes): micropore filters controversial</a:t>
            </a:r>
          </a:p>
          <a:p>
            <a:pPr lvl="1" eaLnBrk="1" hangingPunct="1">
              <a:lnSpc>
                <a:spcPct val="150000"/>
              </a:lnSpc>
              <a:buFontTx/>
              <a:buChar char="-"/>
            </a:pPr>
            <a:r>
              <a:rPr lang="en-US" altLang="en-US" sz="2400" smtClean="0">
                <a:solidFill>
                  <a:srgbClr val="FFFF00"/>
                </a:solidFill>
              </a:rPr>
              <a:t>Hypothermia</a:t>
            </a:r>
            <a:r>
              <a:rPr lang="en-US" altLang="en-US" sz="2400" smtClean="0">
                <a:solidFill>
                  <a:schemeClr val="bg1"/>
                </a:solidFill>
              </a:rPr>
              <a:t>: warmers used to prevent</a:t>
            </a:r>
          </a:p>
          <a:p>
            <a:pPr lvl="1" eaLnBrk="1" hangingPunct="1">
              <a:lnSpc>
                <a:spcPct val="150000"/>
              </a:lnSpc>
              <a:buFontTx/>
              <a:buChar char="-"/>
            </a:pPr>
            <a:r>
              <a:rPr lang="en-US" altLang="en-US" sz="2400" smtClean="0">
                <a:solidFill>
                  <a:srgbClr val="FFFF00"/>
                </a:solidFill>
              </a:rPr>
              <a:t>Coagulation disorders</a:t>
            </a:r>
            <a:r>
              <a:rPr lang="en-US" altLang="en-US" sz="2400" smtClean="0">
                <a:solidFill>
                  <a:schemeClr val="bg1"/>
                </a:solidFill>
              </a:rPr>
              <a:t>: massive transfusion (&gt;10 units) may lead to dilution of platelets and factor V and VIII.</a:t>
            </a:r>
          </a:p>
          <a:p>
            <a:pPr lvl="1" eaLnBrk="1" hangingPunct="1">
              <a:lnSpc>
                <a:spcPct val="150000"/>
              </a:lnSpc>
              <a:buFontTx/>
              <a:buChar char="-"/>
            </a:pPr>
            <a:r>
              <a:rPr lang="en-US" altLang="en-US" sz="2400" smtClean="0">
                <a:solidFill>
                  <a:srgbClr val="FFFF00"/>
                </a:solidFill>
              </a:rPr>
              <a:t>DIC</a:t>
            </a:r>
            <a:r>
              <a:rPr lang="en-US" altLang="en-US" sz="2400" smtClean="0">
                <a:solidFill>
                  <a:schemeClr val="bg1"/>
                </a:solidFill>
              </a:rPr>
              <a:t>: uncontrolled activation of coagulation system</a:t>
            </a:r>
          </a:p>
          <a:p>
            <a:pPr eaLnBrk="1" hangingPunct="1"/>
            <a:endParaRPr lang="en-US" altLang="en-US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53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smtClean="0">
                <a:solidFill>
                  <a:srgbClr val="FF0000"/>
                </a:solidFill>
              </a:rPr>
              <a:t>Complications (cont.)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Char char="•"/>
            </a:pPr>
            <a:r>
              <a:rPr lang="en-US" altLang="en-US" smtClean="0">
                <a:solidFill>
                  <a:srgbClr val="FFFF00"/>
                </a:solidFill>
              </a:rPr>
              <a:t>Transmission of Viral Diseases:</a:t>
            </a:r>
          </a:p>
          <a:p>
            <a:pPr lvl="1" eaLnBrk="1" hangingPunct="1">
              <a:buFontTx/>
              <a:buChar char="-"/>
            </a:pPr>
            <a:r>
              <a:rPr lang="en-US" altLang="en-US" smtClean="0">
                <a:solidFill>
                  <a:srgbClr val="99FF99"/>
                </a:solidFill>
              </a:rPr>
              <a:t>Hepatitis C</a:t>
            </a:r>
            <a:r>
              <a:rPr lang="en-US" altLang="en-US" smtClean="0">
                <a:solidFill>
                  <a:schemeClr val="bg1"/>
                </a:solidFill>
              </a:rPr>
              <a:t>; 1:30,000 per unit</a:t>
            </a:r>
          </a:p>
          <a:p>
            <a:pPr lvl="1" eaLnBrk="1" hangingPunct="1">
              <a:buFontTx/>
              <a:buChar char="-"/>
            </a:pPr>
            <a:r>
              <a:rPr lang="en-US" altLang="en-US" smtClean="0">
                <a:solidFill>
                  <a:srgbClr val="99FF99"/>
                </a:solidFill>
              </a:rPr>
              <a:t>Hepatitis B</a:t>
            </a:r>
            <a:r>
              <a:rPr lang="en-US" altLang="en-US" smtClean="0">
                <a:solidFill>
                  <a:schemeClr val="bg1"/>
                </a:solidFill>
              </a:rPr>
              <a:t>; 1:200,000 per unit</a:t>
            </a:r>
          </a:p>
          <a:p>
            <a:pPr lvl="1" eaLnBrk="1" hangingPunct="1">
              <a:buFontTx/>
              <a:buChar char="-"/>
            </a:pPr>
            <a:r>
              <a:rPr lang="en-US" altLang="en-US" smtClean="0">
                <a:solidFill>
                  <a:srgbClr val="99FF99"/>
                </a:solidFill>
              </a:rPr>
              <a:t>HIV</a:t>
            </a:r>
            <a:r>
              <a:rPr lang="en-US" altLang="en-US" smtClean="0">
                <a:solidFill>
                  <a:schemeClr val="bg1"/>
                </a:solidFill>
              </a:rPr>
              <a:t>;  1:450,000-1:600,000 per unit</a:t>
            </a:r>
          </a:p>
          <a:p>
            <a:pPr lvl="1" eaLnBrk="1" hangingPunct="1">
              <a:buFontTx/>
              <a:buChar char="-"/>
            </a:pPr>
            <a:r>
              <a:rPr lang="en-US" altLang="en-US" smtClean="0">
                <a:solidFill>
                  <a:schemeClr val="bg1"/>
                </a:solidFill>
              </a:rPr>
              <a:t>22 day window for HIV infection and test detection</a:t>
            </a:r>
          </a:p>
          <a:p>
            <a:pPr lvl="1" eaLnBrk="1" hangingPunct="1">
              <a:buFontTx/>
              <a:buChar char="-"/>
            </a:pPr>
            <a:r>
              <a:rPr lang="en-US" altLang="en-US" smtClean="0">
                <a:solidFill>
                  <a:srgbClr val="99FF99"/>
                </a:solidFill>
              </a:rPr>
              <a:t>CMV</a:t>
            </a:r>
            <a:r>
              <a:rPr lang="en-US" altLang="en-US" smtClean="0">
                <a:solidFill>
                  <a:schemeClr val="bg1"/>
                </a:solidFill>
              </a:rPr>
              <a:t> may be the most common agent transmitted, but only effects immuno-compromised patients</a:t>
            </a:r>
          </a:p>
          <a:p>
            <a:pPr lvl="1" eaLnBrk="1" hangingPunct="1">
              <a:buFontTx/>
              <a:buChar char="-"/>
            </a:pPr>
            <a:r>
              <a:rPr lang="en-US" altLang="en-US" smtClean="0">
                <a:solidFill>
                  <a:srgbClr val="99FF99"/>
                </a:solidFill>
              </a:rPr>
              <a:t>Parasitic and bacterial</a:t>
            </a:r>
            <a:r>
              <a:rPr lang="en-US" altLang="en-US" smtClean="0">
                <a:solidFill>
                  <a:schemeClr val="bg1"/>
                </a:solidFill>
              </a:rPr>
              <a:t> transmission very low</a:t>
            </a:r>
          </a:p>
          <a:p>
            <a:pPr eaLnBrk="1" hangingPunct="1"/>
            <a:endParaRPr lang="en-US" altLang="en-US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998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rgbClr val="FFFF00"/>
                </a:solidFill>
              </a:rPr>
              <a:t>TRANSFUSION RELATED ACUTE LUNG INJURY 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56323" name="Content Placeholder 3" descr="TRALI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5800" y="1371600"/>
            <a:ext cx="8143875" cy="5257800"/>
          </a:xfrm>
        </p:spPr>
      </p:pic>
      <p:sp>
        <p:nvSpPr>
          <p:cNvPr id="56324" name="Rectangle 2"/>
          <p:cNvSpPr>
            <a:spLocks noChangeArrowheads="1"/>
          </p:cNvSpPr>
          <p:nvPr/>
        </p:nvSpPr>
        <p:spPr bwMode="auto">
          <a:xfrm>
            <a:off x="534988" y="4724400"/>
            <a:ext cx="81375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>
                <a:solidFill>
                  <a:srgbClr val="FF0000"/>
                </a:solidFill>
                <a:latin typeface="Times New Roman" pitchFamily="18" charset="0"/>
              </a:rPr>
              <a:t>Absence of cardiac failure or intravascular volume overload</a:t>
            </a:r>
          </a:p>
        </p:txBody>
      </p:sp>
      <p:sp>
        <p:nvSpPr>
          <p:cNvPr id="56325" name="Rectangle 3"/>
          <p:cNvSpPr>
            <a:spLocks noChangeArrowheads="1"/>
          </p:cNvSpPr>
          <p:nvPr/>
        </p:nvSpPr>
        <p:spPr bwMode="auto">
          <a:xfrm>
            <a:off x="466725" y="5200650"/>
            <a:ext cx="9572625" cy="92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FF0000"/>
                </a:solidFill>
                <a:latin typeface="Times New Roman" pitchFamily="18" charset="0"/>
              </a:rPr>
              <a:t>Transfused </a:t>
            </a:r>
            <a:r>
              <a:rPr lang="en-US" altLang="en-US" sz="1800" dirty="0" err="1">
                <a:solidFill>
                  <a:srgbClr val="FF0000"/>
                </a:solidFill>
                <a:latin typeface="Times New Roman" pitchFamily="18" charset="0"/>
              </a:rPr>
              <a:t>leuko</a:t>
            </a:r>
            <a:r>
              <a:rPr lang="en-US" altLang="en-US" sz="1800" dirty="0">
                <a:solidFill>
                  <a:srgbClr val="FF0000"/>
                </a:solidFill>
                <a:latin typeface="Times New Roman" pitchFamily="18" charset="0"/>
              </a:rPr>
              <a:t>-agglutinating antibodies bind to recipients' neutrophils localized to pulmonary endothelium resulting in activation and release of oxidases and other damaging modifiers that cause capillary leak</a:t>
            </a:r>
          </a:p>
        </p:txBody>
      </p:sp>
    </p:spTree>
    <p:extLst>
      <p:ext uri="{BB962C8B-B14F-4D97-AF65-F5344CB8AC3E}">
        <p14:creationId xmlns:p14="http://schemas.microsoft.com/office/powerpoint/2010/main" val="249225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0075" y="152400"/>
            <a:ext cx="8743950" cy="762000"/>
          </a:xfrm>
        </p:spPr>
        <p:txBody>
          <a:bodyPr/>
          <a:lstStyle/>
          <a:p>
            <a:pPr eaLnBrk="1" hangingPunct="1"/>
            <a:r>
              <a:rPr lang="en-US" altLang="en-US" b="1" smtClean="0">
                <a:solidFill>
                  <a:schemeClr val="bg1"/>
                </a:solidFill>
              </a:rPr>
              <a:t>Administering Blood Products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idx="1"/>
          </p:nvPr>
        </p:nvSpPr>
        <p:spPr>
          <a:xfrm>
            <a:off x="750888" y="947738"/>
            <a:ext cx="8743950" cy="4114800"/>
          </a:xfrm>
        </p:spPr>
        <p:txBody>
          <a:bodyPr/>
          <a:lstStyle/>
          <a:p>
            <a:pPr lvl="1" eaLnBrk="1" hangingPunct="1">
              <a:lnSpc>
                <a:spcPct val="150000"/>
              </a:lnSpc>
              <a:buFontTx/>
              <a:buChar char="-"/>
            </a:pPr>
            <a:r>
              <a:rPr lang="en-US" altLang="en-US" sz="2400" smtClean="0">
                <a:solidFill>
                  <a:srgbClr val="FF0000"/>
                </a:solidFill>
              </a:rPr>
              <a:t>Consent necessary </a:t>
            </a:r>
            <a:r>
              <a:rPr lang="en-US" altLang="en-US" sz="2400" smtClean="0">
                <a:solidFill>
                  <a:schemeClr val="bg1"/>
                </a:solidFill>
              </a:rPr>
              <a:t>for elective transfusion</a:t>
            </a:r>
          </a:p>
          <a:p>
            <a:pPr lvl="1" eaLnBrk="1" hangingPunct="1">
              <a:lnSpc>
                <a:spcPct val="150000"/>
              </a:lnSpc>
              <a:buFontTx/>
              <a:buChar char="-"/>
            </a:pPr>
            <a:r>
              <a:rPr lang="en-US" altLang="en-US" sz="2400" smtClean="0">
                <a:solidFill>
                  <a:srgbClr val="FF0000"/>
                </a:solidFill>
              </a:rPr>
              <a:t>Unit is checked by 2 people </a:t>
            </a:r>
            <a:r>
              <a:rPr lang="en-US" altLang="en-US" sz="2400" smtClean="0">
                <a:solidFill>
                  <a:schemeClr val="bg1"/>
                </a:solidFill>
              </a:rPr>
              <a:t>for Unit #, patient ID, expiration date, physical appearance.</a:t>
            </a:r>
          </a:p>
          <a:p>
            <a:pPr lvl="1" eaLnBrk="1" hangingPunct="1">
              <a:lnSpc>
                <a:spcPct val="150000"/>
              </a:lnSpc>
              <a:buFontTx/>
              <a:buChar char="-"/>
            </a:pPr>
            <a:r>
              <a:rPr lang="en-US" altLang="en-US" sz="2400" smtClean="0">
                <a:solidFill>
                  <a:srgbClr val="FF0000"/>
                </a:solidFill>
              </a:rPr>
              <a:t>pRBC’s are mixed with saline solution (not LR)</a:t>
            </a:r>
          </a:p>
          <a:p>
            <a:pPr lvl="1" eaLnBrk="1" hangingPunct="1">
              <a:lnSpc>
                <a:spcPct val="150000"/>
              </a:lnSpc>
              <a:buFontTx/>
              <a:buChar char="-"/>
            </a:pPr>
            <a:r>
              <a:rPr lang="en-US" altLang="en-US" sz="2400" smtClean="0">
                <a:solidFill>
                  <a:srgbClr val="FF0000"/>
                </a:solidFill>
              </a:rPr>
              <a:t>Products are warmed </a:t>
            </a:r>
            <a:r>
              <a:rPr lang="en-US" altLang="en-US" sz="2400" smtClean="0">
                <a:solidFill>
                  <a:schemeClr val="bg1"/>
                </a:solidFill>
              </a:rPr>
              <a:t>mechanically and given slowly if condition permits</a:t>
            </a:r>
          </a:p>
          <a:p>
            <a:pPr lvl="1" eaLnBrk="1" hangingPunct="1">
              <a:lnSpc>
                <a:spcPct val="150000"/>
              </a:lnSpc>
              <a:buFontTx/>
              <a:buChar char="-"/>
            </a:pPr>
            <a:r>
              <a:rPr lang="en-US" altLang="en-US" sz="2400" smtClean="0">
                <a:solidFill>
                  <a:srgbClr val="FF0000"/>
                </a:solidFill>
              </a:rPr>
              <a:t>Close observation of patient </a:t>
            </a:r>
            <a:r>
              <a:rPr lang="en-US" altLang="en-US" sz="2400" smtClean="0">
                <a:solidFill>
                  <a:schemeClr val="bg1"/>
                </a:solidFill>
              </a:rPr>
              <a:t>for signs of complications</a:t>
            </a:r>
          </a:p>
          <a:p>
            <a:pPr lvl="1" eaLnBrk="1" hangingPunct="1">
              <a:lnSpc>
                <a:spcPct val="150000"/>
              </a:lnSpc>
              <a:buFontTx/>
              <a:buChar char="-"/>
            </a:pPr>
            <a:r>
              <a:rPr lang="en-US" altLang="en-US" sz="2400" smtClean="0">
                <a:solidFill>
                  <a:schemeClr val="bg1"/>
                </a:solidFill>
              </a:rPr>
              <a:t>If complications suspected, infusion discontinued, blood bank notified, proper steps taken.</a:t>
            </a:r>
          </a:p>
        </p:txBody>
      </p:sp>
    </p:spTree>
    <p:extLst>
      <p:ext uri="{BB962C8B-B14F-4D97-AF65-F5344CB8AC3E}">
        <p14:creationId xmlns:p14="http://schemas.microsoft.com/office/powerpoint/2010/main" val="2408257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b="1" dirty="0">
                <a:solidFill>
                  <a:srgbClr val="FF0000"/>
                </a:solidFill>
              </a:rPr>
              <a:t>Blood volume </a:t>
            </a:r>
            <a:r>
              <a:rPr lang="en-US" altLang="en-US" sz="3600" b="1" dirty="0" smtClean="0">
                <a:solidFill>
                  <a:srgbClr val="FF0000"/>
                </a:solidFill>
              </a:rPr>
              <a:t>formula</a:t>
            </a:r>
          </a:p>
        </p:txBody>
      </p:sp>
      <p:sp>
        <p:nvSpPr>
          <p:cNvPr id="58371" name="Content Placeholder 2"/>
          <p:cNvSpPr>
            <a:spLocks noGrp="1"/>
          </p:cNvSpPr>
          <p:nvPr>
            <p:ph idx="1"/>
          </p:nvPr>
        </p:nvSpPr>
        <p:spPr>
          <a:xfrm>
            <a:off x="679450" y="1700213"/>
            <a:ext cx="9258300" cy="4525962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bg1"/>
                </a:solidFill>
              </a:rPr>
              <a:t>Neonate                              - 90 ml/kg</a:t>
            </a:r>
          </a:p>
          <a:p>
            <a:r>
              <a:rPr lang="en-US" altLang="en-US" dirty="0" smtClean="0">
                <a:solidFill>
                  <a:schemeClr val="bg1"/>
                </a:solidFill>
              </a:rPr>
              <a:t>Infants 2 years ago            - 80ml/kg</a:t>
            </a:r>
          </a:p>
          <a:p>
            <a:r>
              <a:rPr lang="en-US" altLang="en-US" dirty="0" smtClean="0">
                <a:solidFill>
                  <a:schemeClr val="bg1"/>
                </a:solidFill>
              </a:rPr>
              <a:t>Adult male                          - 70ml/kg</a:t>
            </a:r>
          </a:p>
          <a:p>
            <a:r>
              <a:rPr lang="en-US" altLang="en-US" dirty="0" smtClean="0">
                <a:solidFill>
                  <a:schemeClr val="bg1"/>
                </a:solidFill>
              </a:rPr>
              <a:t>Adult female                       - 60ml/kg</a:t>
            </a:r>
          </a:p>
          <a:p>
            <a:pPr>
              <a:buFont typeface="Wingdings 2" pitchFamily="18" charset="2"/>
              <a:buNone/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919108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>
                <a:solidFill>
                  <a:srgbClr val="FF0000"/>
                </a:solidFill>
              </a:rPr>
              <a:t>Massive blood transfusion </a:t>
            </a:r>
            <a:endParaRPr lang="en-US" altLang="en-US" smtClean="0">
              <a:solidFill>
                <a:srgbClr val="FF0000"/>
              </a:solidFill>
            </a:endParaRPr>
          </a:p>
        </p:txBody>
      </p:sp>
      <p:sp>
        <p:nvSpPr>
          <p:cNvPr id="59395" name="Content Placeholder 2"/>
          <p:cNvSpPr>
            <a:spLocks noGrp="1"/>
          </p:cNvSpPr>
          <p:nvPr>
            <p:ph idx="1"/>
          </p:nvPr>
        </p:nvSpPr>
        <p:spPr>
          <a:xfrm>
            <a:off x="534988" y="2060575"/>
            <a:ext cx="9258300" cy="4525963"/>
          </a:xfrm>
        </p:spPr>
        <p:txBody>
          <a:bodyPr/>
          <a:lstStyle/>
          <a:p>
            <a:pPr lvl="1">
              <a:lnSpc>
                <a:spcPct val="150000"/>
              </a:lnSpc>
            </a:pPr>
            <a:r>
              <a:rPr lang="en-US" altLang="en-US" smtClean="0">
                <a:solidFill>
                  <a:schemeClr val="bg1"/>
                </a:solidFill>
              </a:rPr>
              <a:t>The replacement of patients blood volume by stored bank blood in less than 24 hours </a:t>
            </a:r>
          </a:p>
        </p:txBody>
      </p:sp>
    </p:spTree>
    <p:extLst>
      <p:ext uri="{BB962C8B-B14F-4D97-AF65-F5344CB8AC3E}">
        <p14:creationId xmlns:p14="http://schemas.microsoft.com/office/powerpoint/2010/main" val="315624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>
                <a:solidFill>
                  <a:srgbClr val="FF0000"/>
                </a:solidFill>
              </a:rPr>
              <a:t>Massive blood transfusion </a:t>
            </a:r>
            <a:endParaRPr lang="en-US" altLang="en-US" smtClean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9450" y="1600200"/>
            <a:ext cx="9258300" cy="5257800"/>
          </a:xfrm>
        </p:spPr>
        <p:txBody>
          <a:bodyPr>
            <a:normAutofit fontScale="62500" lnSpcReduction="20000"/>
          </a:bodyPr>
          <a:lstStyle/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sz="4400" dirty="0" smtClean="0">
                <a:solidFill>
                  <a:srgbClr val="FFFF00"/>
                </a:solidFill>
              </a:rPr>
              <a:t>Basic screening test after six-unit transfusion </a:t>
            </a:r>
          </a:p>
          <a:p>
            <a:pPr marL="722376" lvl="1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en-US" sz="3600" dirty="0" smtClean="0">
              <a:solidFill>
                <a:schemeClr val="bg1"/>
              </a:solidFill>
            </a:endParaRPr>
          </a:p>
          <a:p>
            <a:pPr marL="722376" lvl="1" indent="-274320" fontAlgn="auto">
              <a:lnSpc>
                <a:spcPct val="17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sz="3600" dirty="0" smtClean="0">
                <a:solidFill>
                  <a:srgbClr val="FF0000"/>
                </a:solidFill>
              </a:rPr>
              <a:t>Hemoglobin and platelets count </a:t>
            </a:r>
          </a:p>
          <a:p>
            <a:pPr marL="722376" lvl="1" indent="-274320" fontAlgn="auto">
              <a:lnSpc>
                <a:spcPct val="17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sz="3600" dirty="0" smtClean="0">
                <a:solidFill>
                  <a:srgbClr val="FF0000"/>
                </a:solidFill>
              </a:rPr>
              <a:t>Coagulation profile (PT &amp; APTT)</a:t>
            </a:r>
          </a:p>
          <a:p>
            <a:pPr marL="722376" lvl="1" indent="-274320" fontAlgn="auto">
              <a:lnSpc>
                <a:spcPct val="17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sz="3600" dirty="0" smtClean="0">
                <a:solidFill>
                  <a:srgbClr val="99FF99"/>
                </a:solidFill>
              </a:rPr>
              <a:t>Plasma fibrinogen concentration </a:t>
            </a:r>
          </a:p>
          <a:p>
            <a:pPr marL="722376" lvl="1" indent="-274320" fontAlgn="auto">
              <a:lnSpc>
                <a:spcPct val="17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sz="3600" dirty="0" smtClean="0">
                <a:solidFill>
                  <a:schemeClr val="bg1"/>
                </a:solidFill>
              </a:rPr>
              <a:t>Fibrin degradation products  </a:t>
            </a:r>
          </a:p>
          <a:p>
            <a:pPr marL="722376" lvl="1" indent="-274320" fontAlgn="auto">
              <a:lnSpc>
                <a:spcPct val="17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sz="3600" dirty="0" smtClean="0">
                <a:solidFill>
                  <a:srgbClr val="FFC000"/>
                </a:solidFill>
              </a:rPr>
              <a:t>pH from arterial blood gas analysis</a:t>
            </a:r>
          </a:p>
          <a:p>
            <a:pPr marL="722376" lvl="1" indent="-274320" fontAlgn="auto">
              <a:lnSpc>
                <a:spcPct val="17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en-US" sz="3600" dirty="0" smtClean="0">
                <a:solidFill>
                  <a:srgbClr val="FFC000"/>
                </a:solidFill>
              </a:rPr>
              <a:t>Plasma Electrolyte </a:t>
            </a:r>
          </a:p>
          <a:p>
            <a:pPr marL="722376" lvl="1" indent="-274320" fontAlgn="auto"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/>
          </a:p>
          <a:p>
            <a:pPr marL="722376" lvl="1" indent="-274320" fontAlgn="auto">
              <a:spcAft>
                <a:spcPts val="0"/>
              </a:spcAft>
              <a:buFont typeface="Wingdings 2"/>
              <a:buNone/>
              <a:defRPr/>
            </a:pP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45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solidFill>
                  <a:srgbClr val="FF0000"/>
                </a:solidFill>
              </a:rPr>
              <a:t>Massive Blood Transfusion complications</a:t>
            </a:r>
          </a:p>
        </p:txBody>
      </p:sp>
      <p:sp>
        <p:nvSpPr>
          <p:cNvPr id="61443" name="Content Placeholder 2"/>
          <p:cNvSpPr>
            <a:spLocks noGrp="1"/>
          </p:cNvSpPr>
          <p:nvPr>
            <p:ph idx="1"/>
          </p:nvPr>
        </p:nvSpPr>
        <p:spPr>
          <a:xfrm>
            <a:off x="514350" y="1600200"/>
            <a:ext cx="9258300" cy="4924425"/>
          </a:xfrm>
        </p:spPr>
        <p:txBody>
          <a:bodyPr/>
          <a:lstStyle/>
          <a:p>
            <a:pPr marL="419100" indent="-382588">
              <a:buFont typeface="Wingdings 2" pitchFamily="18" charset="2"/>
              <a:buChar char=""/>
            </a:pPr>
            <a:r>
              <a:rPr lang="en-US" altLang="en-US" u="sng" smtClean="0">
                <a:solidFill>
                  <a:srgbClr val="FFFF00"/>
                </a:solidFill>
              </a:rPr>
              <a:t>Coagulopathy</a:t>
            </a:r>
            <a:r>
              <a:rPr lang="en-US" altLang="en-US" smtClean="0">
                <a:solidFill>
                  <a:srgbClr val="FFFF00"/>
                </a:solidFill>
              </a:rPr>
              <a:t> </a:t>
            </a:r>
            <a:r>
              <a:rPr lang="en-US" altLang="en-US" smtClean="0">
                <a:solidFill>
                  <a:schemeClr val="bg1"/>
                </a:solidFill>
              </a:rPr>
              <a:t>due to dilutional thrombocytopenia. And dilution of the coagulation factors</a:t>
            </a:r>
          </a:p>
          <a:p>
            <a:pPr marL="419100" indent="-382588">
              <a:buFont typeface="Wingdings 2" pitchFamily="18" charset="2"/>
              <a:buChar char=""/>
            </a:pPr>
            <a:r>
              <a:rPr lang="en-US" altLang="en-US" u="sng" smtClean="0">
                <a:solidFill>
                  <a:srgbClr val="FFFF00"/>
                </a:solidFill>
              </a:rPr>
              <a:t>Citrate Toxicity </a:t>
            </a:r>
            <a:r>
              <a:rPr lang="en-US" altLang="en-US" smtClean="0">
                <a:solidFill>
                  <a:schemeClr val="bg1"/>
                </a:solidFill>
              </a:rPr>
              <a:t>does not occur in most normal patients </a:t>
            </a:r>
            <a:r>
              <a:rPr lang="en-US" altLang="en-US" u="sng" smtClean="0">
                <a:solidFill>
                  <a:srgbClr val="FF0000"/>
                </a:solidFill>
              </a:rPr>
              <a:t>unless the transfusion rate exceeds 1 U every 5 min</a:t>
            </a:r>
          </a:p>
          <a:p>
            <a:pPr marL="419100" indent="-382588">
              <a:buFont typeface="Wingdings 2" pitchFamily="18" charset="2"/>
              <a:buChar char=""/>
            </a:pPr>
            <a:r>
              <a:rPr lang="en-US" altLang="en-US" u="sng" smtClean="0">
                <a:solidFill>
                  <a:srgbClr val="FFFF00"/>
                </a:solidFill>
              </a:rPr>
              <a:t>Hypothermia</a:t>
            </a:r>
          </a:p>
          <a:p>
            <a:pPr marL="419100" indent="-382588">
              <a:buFont typeface="Wingdings 2" pitchFamily="18" charset="2"/>
              <a:buChar char=""/>
            </a:pPr>
            <a:r>
              <a:rPr lang="en-US" altLang="en-US" smtClean="0">
                <a:solidFill>
                  <a:srgbClr val="FFFF00"/>
                </a:solidFill>
              </a:rPr>
              <a:t>Acid–Base Balance</a:t>
            </a:r>
            <a:r>
              <a:rPr lang="en-US" altLang="en-US" smtClean="0"/>
              <a:t> </a:t>
            </a:r>
            <a:r>
              <a:rPr lang="en-US" altLang="en-US" smtClean="0">
                <a:solidFill>
                  <a:schemeClr val="bg1"/>
                </a:solidFill>
              </a:rPr>
              <a:t>The most consistent acid–base abnormality after massive blood transfusion is postoperative </a:t>
            </a:r>
            <a:r>
              <a:rPr lang="en-US" altLang="en-US" u="sng" smtClean="0">
                <a:solidFill>
                  <a:srgbClr val="FF0000"/>
                </a:solidFill>
              </a:rPr>
              <a:t>metabolic alkalosis</a:t>
            </a:r>
          </a:p>
          <a:p>
            <a:pPr marL="419100" indent="-382588">
              <a:buFont typeface="Wingdings 2" pitchFamily="18" charset="2"/>
              <a:buChar char=""/>
            </a:pPr>
            <a:endParaRPr lang="en-US" altLang="en-US" u="sng" smtClean="0"/>
          </a:p>
          <a:p>
            <a:pPr marL="419100" indent="-382588">
              <a:buFont typeface="Wingdings 2" pitchFamily="18" charset="2"/>
              <a:buChar char=""/>
            </a:pPr>
            <a:endParaRPr lang="en-US" altLang="en-US" u="sng" smtClean="0"/>
          </a:p>
          <a:p>
            <a:pPr marL="419100" indent="-382588">
              <a:buFont typeface="Wingdings 2" pitchFamily="18" charset="2"/>
              <a:buChar char=""/>
            </a:pP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588774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b="1" dirty="0" smtClean="0">
                <a:solidFill>
                  <a:srgbClr val="FFFF00"/>
                </a:solidFill>
              </a:rPr>
              <a:t>Fluid and Electrolyte Regulation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771525" y="1828800"/>
            <a:ext cx="8743950" cy="3429000"/>
          </a:xfrm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en-US" altLang="en-US" dirty="0" smtClean="0">
                <a:solidFill>
                  <a:srgbClr val="FF0000"/>
                </a:solidFill>
              </a:rPr>
              <a:t>Plasma </a:t>
            </a:r>
            <a:r>
              <a:rPr lang="en-US" altLang="en-US" b="1" u="sng" dirty="0" smtClean="0">
                <a:solidFill>
                  <a:srgbClr val="FF0000"/>
                </a:solidFill>
              </a:rPr>
              <a:t>Osmolality</a:t>
            </a:r>
            <a:r>
              <a:rPr lang="en-US" altLang="en-US" dirty="0" smtClean="0">
                <a:solidFill>
                  <a:srgbClr val="FF0000"/>
                </a:solidFill>
              </a:rPr>
              <a:t> Regulation</a:t>
            </a:r>
          </a:p>
          <a:p>
            <a:pPr lvl="1" eaLnBrk="1" hangingPunct="1">
              <a:buFontTx/>
              <a:buChar char="-"/>
            </a:pPr>
            <a:r>
              <a:rPr lang="en-US" altLang="en-US" dirty="0" smtClean="0">
                <a:solidFill>
                  <a:schemeClr val="bg1"/>
                </a:solidFill>
              </a:rPr>
              <a:t>Arginine-Vasopressin (ADH)</a:t>
            </a:r>
          </a:p>
          <a:p>
            <a:pPr lvl="1" eaLnBrk="1" hangingPunct="1">
              <a:buFontTx/>
              <a:buChar char="-"/>
            </a:pPr>
            <a:r>
              <a:rPr lang="en-US" altLang="en-US" dirty="0" smtClean="0">
                <a:solidFill>
                  <a:schemeClr val="bg1"/>
                </a:solidFill>
              </a:rPr>
              <a:t>Central and Peripheral </a:t>
            </a:r>
            <a:r>
              <a:rPr lang="en-US" altLang="en-US" dirty="0" err="1" smtClean="0">
                <a:solidFill>
                  <a:schemeClr val="bg1"/>
                </a:solidFill>
              </a:rPr>
              <a:t>osmoreceptors</a:t>
            </a:r>
            <a:endParaRPr lang="en-US" altLang="en-US" dirty="0" smtClean="0">
              <a:solidFill>
                <a:schemeClr val="bg1"/>
              </a:solidFill>
            </a:endParaRPr>
          </a:p>
          <a:p>
            <a:pPr eaLnBrk="1" hangingPunct="1">
              <a:buFontTx/>
              <a:buChar char="•"/>
            </a:pPr>
            <a:endParaRPr lang="en-US" altLang="en-US" b="1" u="sng" dirty="0" smtClean="0">
              <a:solidFill>
                <a:schemeClr val="bg1"/>
              </a:solidFill>
            </a:endParaRPr>
          </a:p>
          <a:p>
            <a:pPr eaLnBrk="1" hangingPunct="1">
              <a:buFontTx/>
              <a:buChar char="•"/>
            </a:pPr>
            <a:r>
              <a:rPr lang="en-US" altLang="en-US" b="1" u="sng" dirty="0" smtClean="0">
                <a:solidFill>
                  <a:srgbClr val="FF0000"/>
                </a:solidFill>
              </a:rPr>
              <a:t>Sodium</a:t>
            </a:r>
            <a:r>
              <a:rPr lang="en-US" altLang="en-US" dirty="0" smtClean="0">
                <a:solidFill>
                  <a:srgbClr val="FF0000"/>
                </a:solidFill>
              </a:rPr>
              <a:t> Concentration Regulation</a:t>
            </a:r>
          </a:p>
          <a:p>
            <a:pPr lvl="1" eaLnBrk="1" hangingPunct="1">
              <a:buFontTx/>
              <a:buChar char="-"/>
            </a:pPr>
            <a:r>
              <a:rPr lang="en-US" altLang="en-US" dirty="0" smtClean="0">
                <a:solidFill>
                  <a:schemeClr val="bg1"/>
                </a:solidFill>
              </a:rPr>
              <a:t>Renin/angiotensin/aldosterone system</a:t>
            </a:r>
          </a:p>
          <a:p>
            <a:pPr lvl="1" eaLnBrk="1" hangingPunct="1">
              <a:buFontTx/>
              <a:buChar char="-"/>
            </a:pPr>
            <a:r>
              <a:rPr lang="en-US" altLang="en-US" dirty="0" smtClean="0">
                <a:solidFill>
                  <a:schemeClr val="bg1"/>
                </a:solidFill>
              </a:rPr>
              <a:t>Macula </a:t>
            </a:r>
            <a:r>
              <a:rPr lang="en-US" altLang="en-US" dirty="0" err="1" smtClean="0">
                <a:solidFill>
                  <a:schemeClr val="bg1"/>
                </a:solidFill>
              </a:rPr>
              <a:t>Densa</a:t>
            </a:r>
            <a:r>
              <a:rPr lang="en-US" altLang="en-US" dirty="0" smtClean="0">
                <a:solidFill>
                  <a:schemeClr val="bg1"/>
                </a:solidFill>
              </a:rPr>
              <a:t> of JG apparatus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>
                <a:solidFill>
                  <a:srgbClr val="FF0000"/>
                </a:solidFill>
              </a:rPr>
              <a:t>Massive Blood Transfusioncomplications</a:t>
            </a:r>
          </a:p>
        </p:txBody>
      </p:sp>
      <p:sp>
        <p:nvSpPr>
          <p:cNvPr id="624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sz="2800" smtClean="0">
                <a:solidFill>
                  <a:srgbClr val="FFFF00"/>
                </a:solidFill>
              </a:rPr>
              <a:t>Serum Potassium Concentration </a:t>
            </a:r>
          </a:p>
          <a:p>
            <a:pPr>
              <a:buFont typeface="Monotype Sorts" pitchFamily="2" charset="2"/>
              <a:buNone/>
            </a:pPr>
            <a:endParaRPr lang="en-US" altLang="en-US" sz="2800" b="1" smtClean="0">
              <a:solidFill>
                <a:schemeClr val="bg1"/>
              </a:solidFill>
            </a:endParaRPr>
          </a:p>
          <a:p>
            <a:pPr>
              <a:buFont typeface="Monotype Sorts" pitchFamily="2" charset="2"/>
              <a:buNone/>
            </a:pPr>
            <a:r>
              <a:rPr lang="en-US" altLang="en-US" sz="2800" b="1" smtClean="0">
                <a:solidFill>
                  <a:schemeClr val="bg1"/>
                </a:solidFill>
              </a:rPr>
              <a:t>The extracellular concentration of potassium in stored blood steadily increases with time.</a:t>
            </a:r>
            <a:r>
              <a:rPr lang="en-US" altLang="en-US" sz="2800" smtClean="0">
                <a:solidFill>
                  <a:schemeClr val="bg1"/>
                </a:solidFill>
              </a:rPr>
              <a:t> </a:t>
            </a:r>
          </a:p>
          <a:p>
            <a:pPr>
              <a:buFont typeface="Monotype Sorts" pitchFamily="2" charset="2"/>
              <a:buNone/>
            </a:pPr>
            <a:endParaRPr lang="en-US" altLang="en-US" sz="2800" smtClean="0">
              <a:solidFill>
                <a:schemeClr val="bg1"/>
              </a:solidFill>
            </a:endParaRPr>
          </a:p>
          <a:p>
            <a:pPr>
              <a:buFont typeface="Monotype Sorts" pitchFamily="2" charset="2"/>
              <a:buNone/>
            </a:pPr>
            <a:r>
              <a:rPr lang="en-US" altLang="en-US" sz="2800" smtClean="0">
                <a:solidFill>
                  <a:schemeClr val="bg1"/>
                </a:solidFill>
              </a:rPr>
              <a:t>The amount of extra-cellular potassium transfused with each </a:t>
            </a:r>
            <a:r>
              <a:rPr lang="en-US" altLang="en-US" sz="2800" smtClean="0">
                <a:solidFill>
                  <a:srgbClr val="FF0000"/>
                </a:solidFill>
              </a:rPr>
              <a:t>unit less than 4 mEq per unit. </a:t>
            </a:r>
          </a:p>
          <a:p>
            <a:pPr>
              <a:buFont typeface="Monotype Sorts" pitchFamily="2" charset="2"/>
              <a:buNone/>
            </a:pPr>
            <a:endParaRPr lang="en-US" altLang="en-US" sz="2800" smtClean="0">
              <a:solidFill>
                <a:srgbClr val="FF0000"/>
              </a:solidFill>
            </a:endParaRPr>
          </a:p>
          <a:p>
            <a:pPr>
              <a:buFont typeface="Monotype Sorts" pitchFamily="2" charset="2"/>
              <a:buNone/>
            </a:pPr>
            <a:r>
              <a:rPr lang="en-US" altLang="en-US" sz="2800" smtClean="0">
                <a:solidFill>
                  <a:schemeClr val="bg1"/>
                </a:solidFill>
              </a:rPr>
              <a:t>Hyperkalemia can develop regardless of the age of the blood when transfusion rates exceed 100 mL/min.</a:t>
            </a:r>
          </a:p>
          <a:p>
            <a:pPr>
              <a:buFont typeface="Monotype Sorts" pitchFamily="2" charset="2"/>
              <a:buNone/>
            </a:pPr>
            <a:endParaRPr lang="en-US" altLang="en-US" sz="2800" smtClean="0"/>
          </a:p>
        </p:txBody>
      </p:sp>
    </p:spTree>
    <p:extLst>
      <p:ext uri="{BB962C8B-B14F-4D97-AF65-F5344CB8AC3E}">
        <p14:creationId xmlns:p14="http://schemas.microsoft.com/office/powerpoint/2010/main" val="307820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>
                <a:solidFill>
                  <a:srgbClr val="FF0000"/>
                </a:solidFill>
              </a:rPr>
              <a:t>Massive blood transfusion </a:t>
            </a:r>
            <a:endParaRPr lang="en-US" altLang="en-US" smtClean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" y="1600200"/>
            <a:ext cx="9258300" cy="4525963"/>
          </a:xfrm>
        </p:spPr>
        <p:txBody>
          <a:bodyPr>
            <a:normAutofit fontScale="92500" lnSpcReduction="20000"/>
          </a:bodyPr>
          <a:lstStyle/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>
                <a:solidFill>
                  <a:srgbClr val="FFFF00"/>
                </a:solidFill>
              </a:rPr>
              <a:t>Diagnosis of DIC</a:t>
            </a:r>
          </a:p>
          <a:p>
            <a:pPr marL="722376" lvl="1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solidFill>
                  <a:srgbClr val="FF0000"/>
                </a:solidFill>
              </a:rPr>
              <a:t>Increase APTT , PT , fibrin degradation product (&gt;10 mg/L)</a:t>
            </a:r>
          </a:p>
          <a:p>
            <a:pPr marL="722376" lvl="1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solidFill>
                  <a:srgbClr val="FF0000"/>
                </a:solidFill>
              </a:rPr>
              <a:t>Decrease platelet count , fibrinogen concentration</a:t>
            </a: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endParaRPr lang="en-US" dirty="0" smtClean="0">
              <a:solidFill>
                <a:srgbClr val="FFFF00"/>
              </a:solidFill>
            </a:endParaRPr>
          </a:p>
          <a:p>
            <a:pPr marL="420624" indent="-384048" fontAlgn="auto">
              <a:spcAft>
                <a:spcPts val="0"/>
              </a:spcAft>
              <a:buFont typeface="Wingdings 2"/>
              <a:buChar char=""/>
              <a:defRPr/>
            </a:pPr>
            <a:r>
              <a:rPr lang="en-US" dirty="0" smtClean="0">
                <a:solidFill>
                  <a:srgbClr val="FFFF00"/>
                </a:solidFill>
              </a:rPr>
              <a:t>Treatment </a:t>
            </a:r>
          </a:p>
          <a:p>
            <a:pPr marL="722376" lvl="1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solidFill>
                  <a:schemeClr val="bg1"/>
                </a:solidFill>
              </a:rPr>
              <a:t>4 units of FFP</a:t>
            </a:r>
          </a:p>
          <a:p>
            <a:pPr marL="722376" lvl="1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solidFill>
                  <a:schemeClr val="bg1"/>
                </a:solidFill>
              </a:rPr>
              <a:t>6-8 units of platelets </a:t>
            </a:r>
          </a:p>
          <a:p>
            <a:pPr marL="722376" lvl="1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solidFill>
                  <a:srgbClr val="FFC000"/>
                </a:solidFill>
              </a:rPr>
              <a:t>Cryoprecipitate if fibrinogen  level less than 1 g/l</a:t>
            </a:r>
          </a:p>
          <a:p>
            <a:pPr marL="722376" lvl="1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solidFill>
                  <a:schemeClr val="bg1"/>
                </a:solidFill>
              </a:rPr>
              <a:t>PH less than 7.2 administrate 50 </a:t>
            </a:r>
            <a:r>
              <a:rPr lang="en-US" dirty="0" err="1" smtClean="0">
                <a:solidFill>
                  <a:schemeClr val="bg1"/>
                </a:solidFill>
              </a:rPr>
              <a:t>mmol</a:t>
            </a:r>
            <a:r>
              <a:rPr lang="en-US" dirty="0" smtClean="0">
                <a:solidFill>
                  <a:schemeClr val="bg1"/>
                </a:solidFill>
              </a:rPr>
              <a:t> bicarbonate   </a:t>
            </a:r>
          </a:p>
          <a:p>
            <a:pPr marL="722376" lvl="1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>
                <a:solidFill>
                  <a:srgbClr val="FF0000"/>
                </a:solidFill>
              </a:rPr>
              <a:t>Recombinant activated factor </a:t>
            </a:r>
            <a:r>
              <a:rPr lang="en-US" dirty="0" err="1" smtClean="0">
                <a:solidFill>
                  <a:srgbClr val="FF0000"/>
                </a:solidFill>
              </a:rPr>
              <a:t>VIIa</a:t>
            </a:r>
            <a:r>
              <a:rPr lang="en-US" dirty="0" smtClean="0">
                <a:solidFill>
                  <a:srgbClr val="FF0000"/>
                </a:solidFill>
              </a:rPr>
              <a:t> if bleeding continue in spite of use FFP platelets and </a:t>
            </a:r>
            <a:r>
              <a:rPr lang="en-US" dirty="0" err="1" smtClean="0">
                <a:solidFill>
                  <a:srgbClr val="FF0000"/>
                </a:solidFill>
              </a:rPr>
              <a:t>cryoprecipatate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6846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Thromboelastography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chemeClr val="bg1"/>
                </a:solidFill>
              </a:rPr>
              <a:t>Bleeding is leading cause </a:t>
            </a:r>
            <a:r>
              <a:rPr lang="en-US" sz="2400" dirty="0">
                <a:solidFill>
                  <a:schemeClr val="bg1"/>
                </a:solidFill>
              </a:rPr>
              <a:t>of death </a:t>
            </a:r>
            <a:r>
              <a:rPr lang="en-US" sz="2400" dirty="0" smtClean="0">
                <a:solidFill>
                  <a:schemeClr val="bg1"/>
                </a:solidFill>
              </a:rPr>
              <a:t>results from trauma</a:t>
            </a:r>
            <a:r>
              <a:rPr lang="en-US" sz="2400" dirty="0">
                <a:solidFill>
                  <a:schemeClr val="bg1"/>
                </a:solidFill>
              </a:rPr>
              <a:t>. 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Hemorrhage </a:t>
            </a:r>
            <a:r>
              <a:rPr lang="en-US" sz="2400" dirty="0">
                <a:solidFill>
                  <a:schemeClr val="bg1"/>
                </a:solidFill>
              </a:rPr>
              <a:t>is responsible for 30% to 40</a:t>
            </a:r>
            <a:r>
              <a:rPr lang="en-US" sz="2400" dirty="0" smtClean="0">
                <a:solidFill>
                  <a:schemeClr val="bg1"/>
                </a:solidFill>
              </a:rPr>
              <a:t>% of </a:t>
            </a:r>
            <a:r>
              <a:rPr lang="en-US" sz="2400" dirty="0">
                <a:solidFill>
                  <a:schemeClr val="bg1"/>
                </a:solidFill>
              </a:rPr>
              <a:t>trauma mortality 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On </a:t>
            </a:r>
            <a:r>
              <a:rPr lang="en-US" sz="2400" dirty="0">
                <a:solidFill>
                  <a:schemeClr val="bg1"/>
                </a:solidFill>
              </a:rPr>
              <a:t>admission, </a:t>
            </a:r>
            <a:r>
              <a:rPr lang="en-US" sz="2800" dirty="0">
                <a:solidFill>
                  <a:srgbClr val="FFFF00"/>
                </a:solidFill>
              </a:rPr>
              <a:t>25% to 35% of trauma patients present with coagulopathy, which is associated with a sevenfold increase in morbidity and mortality. </a:t>
            </a: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The </a:t>
            </a:r>
            <a:r>
              <a:rPr lang="en-US" sz="2400" dirty="0">
                <a:solidFill>
                  <a:schemeClr val="bg1"/>
                </a:solidFill>
              </a:rPr>
              <a:t>literature supports that routine </a:t>
            </a:r>
            <a:r>
              <a:rPr lang="en-US" sz="2400" dirty="0" smtClean="0">
                <a:solidFill>
                  <a:schemeClr val="bg1"/>
                </a:solidFill>
              </a:rPr>
              <a:t>plasma based routine </a:t>
            </a:r>
            <a:r>
              <a:rPr lang="en-US" sz="2400" dirty="0">
                <a:solidFill>
                  <a:schemeClr val="bg1"/>
                </a:solidFill>
              </a:rPr>
              <a:t>coagulation tests, such as </a:t>
            </a:r>
            <a:r>
              <a:rPr lang="en-US" sz="2400" dirty="0" err="1" smtClean="0">
                <a:solidFill>
                  <a:schemeClr val="bg1"/>
                </a:solidFill>
              </a:rPr>
              <a:t>prothrombin</a:t>
            </a:r>
            <a:r>
              <a:rPr lang="en-US" sz="2400" dirty="0" smtClean="0">
                <a:solidFill>
                  <a:schemeClr val="bg1"/>
                </a:solidFill>
              </a:rPr>
              <a:t> time</a:t>
            </a:r>
            <a:r>
              <a:rPr lang="en-US" sz="2400" dirty="0">
                <a:solidFill>
                  <a:schemeClr val="bg1"/>
                </a:solidFill>
              </a:rPr>
              <a:t>, activated partial </a:t>
            </a:r>
            <a:r>
              <a:rPr lang="en-US" sz="2400" dirty="0" err="1">
                <a:solidFill>
                  <a:schemeClr val="bg1"/>
                </a:solidFill>
              </a:rPr>
              <a:t>thromboplastin</a:t>
            </a:r>
            <a:r>
              <a:rPr lang="en-US" sz="2400" dirty="0">
                <a:solidFill>
                  <a:schemeClr val="bg1"/>
                </a:solidFill>
              </a:rPr>
              <a:t> time, and </a:t>
            </a:r>
            <a:r>
              <a:rPr lang="en-US" sz="2400" dirty="0" smtClean="0">
                <a:solidFill>
                  <a:schemeClr val="bg1"/>
                </a:solidFill>
              </a:rPr>
              <a:t>international normalized </a:t>
            </a:r>
            <a:r>
              <a:rPr lang="en-US" sz="2400" dirty="0">
                <a:solidFill>
                  <a:schemeClr val="bg1"/>
                </a:solidFill>
              </a:rPr>
              <a:t>ratio, </a:t>
            </a:r>
            <a:r>
              <a:rPr lang="en-US" sz="2400" dirty="0">
                <a:solidFill>
                  <a:srgbClr val="FF0000"/>
                </a:solidFill>
              </a:rPr>
              <a:t>are inadequate </a:t>
            </a:r>
            <a:r>
              <a:rPr lang="en-US" sz="2400" dirty="0">
                <a:solidFill>
                  <a:schemeClr val="bg1"/>
                </a:solidFill>
              </a:rPr>
              <a:t>for </a:t>
            </a:r>
            <a:r>
              <a:rPr lang="en-US" sz="2400" dirty="0" smtClean="0">
                <a:solidFill>
                  <a:schemeClr val="bg1"/>
                </a:solidFill>
              </a:rPr>
              <a:t>monitoring coagulopathy </a:t>
            </a:r>
            <a:r>
              <a:rPr lang="en-US" sz="2400" dirty="0">
                <a:solidFill>
                  <a:schemeClr val="bg1"/>
                </a:solidFill>
              </a:rPr>
              <a:t>and guided transfusion therapy </a:t>
            </a:r>
            <a:r>
              <a:rPr lang="en-US" sz="2400" dirty="0" smtClean="0">
                <a:solidFill>
                  <a:schemeClr val="bg1"/>
                </a:solidFill>
              </a:rPr>
              <a:t>in trauma </a:t>
            </a:r>
            <a:r>
              <a:rPr lang="en-US" sz="2400" dirty="0">
                <a:solidFill>
                  <a:schemeClr val="bg1"/>
                </a:solidFill>
              </a:rPr>
              <a:t>patients.</a:t>
            </a:r>
          </a:p>
        </p:txBody>
      </p:sp>
    </p:spTree>
    <p:extLst>
      <p:ext uri="{BB962C8B-B14F-4D97-AF65-F5344CB8AC3E}">
        <p14:creationId xmlns:p14="http://schemas.microsoft.com/office/powerpoint/2010/main" val="469139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FF0000"/>
                </a:solidFill>
              </a:rPr>
              <a:t>Thromboelastography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>
                <a:solidFill>
                  <a:srgbClr val="FFFF00"/>
                </a:solidFill>
              </a:rPr>
              <a:t>TEG</a:t>
            </a:r>
            <a:r>
              <a:rPr lang="en-US" sz="2800" baseline="30000" dirty="0">
                <a:solidFill>
                  <a:srgbClr val="FFFF00"/>
                </a:solidFill>
              </a:rPr>
              <a:t>®</a:t>
            </a:r>
            <a:r>
              <a:rPr lang="en-US" sz="2800" dirty="0">
                <a:solidFill>
                  <a:srgbClr val="FFFF00"/>
                </a:solidFill>
              </a:rPr>
              <a:t> </a:t>
            </a:r>
            <a:r>
              <a:rPr lang="en-US" sz="2800" dirty="0" smtClean="0">
                <a:solidFill>
                  <a:srgbClr val="FFFF00"/>
                </a:solidFill>
              </a:rPr>
              <a:t>assesses </a:t>
            </a:r>
            <a:r>
              <a:rPr lang="en-US" sz="2800" dirty="0">
                <a:solidFill>
                  <a:srgbClr val="FFFF00"/>
                </a:solidFill>
              </a:rPr>
              <a:t>both thrombosis and </a:t>
            </a:r>
            <a:r>
              <a:rPr lang="en-US" sz="2800" dirty="0" smtClean="0">
                <a:solidFill>
                  <a:srgbClr val="FFFF00"/>
                </a:solidFill>
              </a:rPr>
              <a:t>fibrinolysis.</a:t>
            </a:r>
          </a:p>
          <a:p>
            <a:endParaRPr lang="en-US" sz="2800" dirty="0">
              <a:solidFill>
                <a:srgbClr val="FFFF00"/>
              </a:solidFill>
            </a:endParaRPr>
          </a:p>
          <a:p>
            <a:r>
              <a:rPr lang="en-US" sz="2800" dirty="0" smtClean="0">
                <a:solidFill>
                  <a:srgbClr val="FFFF00"/>
                </a:solidFill>
              </a:rPr>
              <a:t>Conventional tests </a:t>
            </a:r>
            <a:r>
              <a:rPr lang="en-US" sz="2800" dirty="0">
                <a:solidFill>
                  <a:srgbClr val="FFFF00"/>
                </a:solidFill>
              </a:rPr>
              <a:t>are performed in plasma without platelets and tissue bearing cells (the cellular component) while TEG</a:t>
            </a:r>
            <a:r>
              <a:rPr lang="en-US" sz="2800" baseline="30000" dirty="0">
                <a:solidFill>
                  <a:srgbClr val="FFFF00"/>
                </a:solidFill>
              </a:rPr>
              <a:t>®</a:t>
            </a:r>
            <a:r>
              <a:rPr lang="en-US" sz="2800" dirty="0">
                <a:solidFill>
                  <a:srgbClr val="FFFF00"/>
                </a:solidFill>
              </a:rPr>
              <a:t> is done in whole blood. </a:t>
            </a:r>
          </a:p>
        </p:txBody>
      </p:sp>
    </p:spTree>
    <p:extLst>
      <p:ext uri="{BB962C8B-B14F-4D97-AF65-F5344CB8AC3E}">
        <p14:creationId xmlns:p14="http://schemas.microsoft.com/office/powerpoint/2010/main" val="2471476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FF0000"/>
                </a:solidFill>
              </a:rPr>
              <a:t>Thromboelastography</a:t>
            </a:r>
            <a:r>
              <a:rPr lang="en-US" dirty="0"/>
              <a:t> 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3794" name="Picture 2" descr="http://cdn.lifeinthefastlane.com/wp-content/uploads/2013/01/TEG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1172" y="1600200"/>
            <a:ext cx="5484849" cy="4002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0862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FF0000"/>
                </a:solidFill>
              </a:rPr>
              <a:t>Thromboelastography</a:t>
            </a:r>
            <a:r>
              <a:rPr lang="en-US" dirty="0"/>
              <a:t>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2770" name="Picture 2" descr="http://www.sjtrem.com/content/figures/1757-7241-21-29-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6996" y="2996952"/>
            <a:ext cx="3359952" cy="287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2772" name="Picture 4" descr="http://cdn.lifeinthefastlane.com/wp-content/uploads/2013/01/TEG-2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3380" y="2974320"/>
            <a:ext cx="5980036" cy="2872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1647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solidFill>
                  <a:srgbClr val="FF0000"/>
                </a:solidFill>
              </a:rPr>
              <a:t>Thromboelastography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rgbClr val="FFFF00"/>
                </a:solidFill>
              </a:rPr>
              <a:t>It measures </a:t>
            </a:r>
            <a:r>
              <a:rPr lang="en-US" sz="2800" dirty="0">
                <a:solidFill>
                  <a:srgbClr val="FFFF00"/>
                </a:solidFill>
              </a:rPr>
              <a:t>viscoelastic changes of </a:t>
            </a:r>
            <a:r>
              <a:rPr lang="en-US" sz="2800" dirty="0" smtClean="0">
                <a:solidFill>
                  <a:srgbClr val="FFFF00"/>
                </a:solidFill>
              </a:rPr>
              <a:t>entire </a:t>
            </a:r>
            <a:r>
              <a:rPr lang="en-US" sz="2800" dirty="0">
                <a:solidFill>
                  <a:srgbClr val="FFFF00"/>
                </a:solidFill>
              </a:rPr>
              <a:t>clotting </a:t>
            </a:r>
            <a:r>
              <a:rPr lang="en-US" sz="2800" dirty="0" smtClean="0">
                <a:solidFill>
                  <a:srgbClr val="FFFF00"/>
                </a:solidFill>
              </a:rPr>
              <a:t>process, </a:t>
            </a:r>
          </a:p>
          <a:p>
            <a:pPr lvl="1"/>
            <a:r>
              <a:rPr lang="en-US" sz="2400" dirty="0" smtClean="0">
                <a:solidFill>
                  <a:srgbClr val="FFFF00"/>
                </a:solidFill>
              </a:rPr>
              <a:t>Its formation, </a:t>
            </a:r>
          </a:p>
          <a:p>
            <a:pPr lvl="1"/>
            <a:r>
              <a:rPr lang="en-US" sz="2400" dirty="0" smtClean="0">
                <a:solidFill>
                  <a:srgbClr val="FFFF00"/>
                </a:solidFill>
              </a:rPr>
              <a:t>First fibrin strands, </a:t>
            </a:r>
          </a:p>
          <a:p>
            <a:pPr lvl="1"/>
            <a:r>
              <a:rPr lang="en-US" sz="2400" dirty="0" smtClean="0">
                <a:solidFill>
                  <a:srgbClr val="FFFF00"/>
                </a:solidFill>
              </a:rPr>
              <a:t>Evaluates clot formation strength</a:t>
            </a:r>
          </a:p>
          <a:p>
            <a:pPr lvl="1"/>
            <a:r>
              <a:rPr lang="en-US" sz="2400" dirty="0" smtClean="0">
                <a:solidFill>
                  <a:srgbClr val="FFFF00"/>
                </a:solidFill>
              </a:rPr>
              <a:t>Platelet function </a:t>
            </a:r>
          </a:p>
          <a:p>
            <a:pPr lvl="1"/>
            <a:r>
              <a:rPr lang="en-US" sz="2400" dirty="0" smtClean="0">
                <a:solidFill>
                  <a:srgbClr val="FFFF00"/>
                </a:solidFill>
              </a:rPr>
              <a:t>Until clot </a:t>
            </a:r>
            <a:r>
              <a:rPr lang="en-US" sz="2400" dirty="0" err="1" smtClean="0">
                <a:solidFill>
                  <a:srgbClr val="FFFF00"/>
                </a:solidFill>
              </a:rPr>
              <a:t>lysis</a:t>
            </a:r>
            <a:endParaRPr lang="en-US" sz="2800" dirty="0" smtClean="0">
              <a:solidFill>
                <a:srgbClr val="FFFF00"/>
              </a:solidFill>
            </a:endParaRPr>
          </a:p>
          <a:p>
            <a:r>
              <a:rPr lang="en-US" sz="2800" dirty="0" smtClean="0">
                <a:solidFill>
                  <a:srgbClr val="FFFF00"/>
                </a:solidFill>
              </a:rPr>
              <a:t>There </a:t>
            </a:r>
            <a:r>
              <a:rPr lang="en-US" sz="2800" dirty="0">
                <a:solidFill>
                  <a:srgbClr val="FFFF00"/>
                </a:solidFill>
              </a:rPr>
              <a:t>is growing interest in its clinical use in trauma resuscitation, particularly for managing acute coagulopathy of trauma and assisting decision making concerning transfusion. </a:t>
            </a:r>
          </a:p>
        </p:txBody>
      </p:sp>
    </p:spTree>
    <p:extLst>
      <p:ext uri="{BB962C8B-B14F-4D97-AF65-F5344CB8AC3E}">
        <p14:creationId xmlns:p14="http://schemas.microsoft.com/office/powerpoint/2010/main" val="1040200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smtClean="0">
                <a:solidFill>
                  <a:srgbClr val="FF0000"/>
                </a:solidFill>
              </a:rPr>
              <a:t>Alternatives to Blood Products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2362200"/>
            <a:ext cx="8743950" cy="1600200"/>
          </a:xfrm>
        </p:spPr>
        <p:txBody>
          <a:bodyPr/>
          <a:lstStyle/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mtClean="0">
                <a:solidFill>
                  <a:schemeClr val="bg1"/>
                </a:solidFill>
              </a:rPr>
              <a:t>Autotransfusion</a:t>
            </a:r>
          </a:p>
          <a:p>
            <a:pPr eaLnBrk="1" hangingPunct="1">
              <a:lnSpc>
                <a:spcPct val="150000"/>
              </a:lnSpc>
              <a:buFontTx/>
              <a:buChar char="•"/>
            </a:pPr>
            <a:r>
              <a:rPr lang="en-US" altLang="en-US" smtClean="0">
                <a:solidFill>
                  <a:schemeClr val="bg1"/>
                </a:solidFill>
              </a:rPr>
              <a:t>Blood substitutes</a:t>
            </a:r>
          </a:p>
        </p:txBody>
      </p:sp>
    </p:spTree>
    <p:extLst>
      <p:ext uri="{BB962C8B-B14F-4D97-AF65-F5344CB8AC3E}">
        <p14:creationId xmlns:p14="http://schemas.microsoft.com/office/powerpoint/2010/main" val="192742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b="1" smtClean="0">
                <a:solidFill>
                  <a:srgbClr val="FF0000"/>
                </a:solidFill>
              </a:rPr>
              <a:t>Auto-transfusion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>
          <a:xfrm>
            <a:off x="534988" y="1341438"/>
            <a:ext cx="9258300" cy="4525962"/>
          </a:xfrm>
        </p:spPr>
        <p:txBody>
          <a:bodyPr/>
          <a:lstStyle/>
          <a:p>
            <a:pPr marL="609600" indent="-609600">
              <a:buFont typeface="Wingdings" pitchFamily="2" charset="2"/>
              <a:buNone/>
            </a:pPr>
            <a:endParaRPr lang="en-US" altLang="en-US" sz="2800" smtClean="0"/>
          </a:p>
          <a:p>
            <a:pPr marL="609600" indent="-609600">
              <a:buFont typeface="Wingdings" pitchFamily="2" charset="2"/>
              <a:buNone/>
            </a:pPr>
            <a:r>
              <a:rPr lang="en-US" altLang="en-US" b="1" smtClean="0">
                <a:solidFill>
                  <a:srgbClr val="FFFF00"/>
                </a:solidFill>
                <a:cs typeface="Arial" charset="0"/>
              </a:rPr>
              <a:t>Techniques:</a:t>
            </a:r>
          </a:p>
          <a:p>
            <a:pPr marL="609600" indent="-609600">
              <a:buFont typeface="Wingdings" pitchFamily="2" charset="2"/>
              <a:buNone/>
            </a:pPr>
            <a:endParaRPr lang="en-US" altLang="en-US" sz="2800" b="1" smtClean="0">
              <a:solidFill>
                <a:srgbClr val="FFFF00"/>
              </a:solidFill>
              <a:cs typeface="Arial" charset="0"/>
            </a:endParaRPr>
          </a:p>
          <a:p>
            <a:pPr marL="609600" indent="-609600">
              <a:lnSpc>
                <a:spcPct val="150000"/>
              </a:lnSpc>
            </a:pPr>
            <a:r>
              <a:rPr lang="en-US" altLang="en-US" sz="2800" smtClean="0">
                <a:solidFill>
                  <a:srgbClr val="92D050"/>
                </a:solidFill>
                <a:cs typeface="Arial" charset="0"/>
              </a:rPr>
              <a:t>Pre-deposit transfusion</a:t>
            </a:r>
          </a:p>
          <a:p>
            <a:pPr marL="609600" indent="-609600">
              <a:lnSpc>
                <a:spcPct val="150000"/>
              </a:lnSpc>
            </a:pPr>
            <a:r>
              <a:rPr lang="en-US" altLang="en-US" sz="2800" smtClean="0">
                <a:solidFill>
                  <a:schemeClr val="bg1"/>
                </a:solidFill>
                <a:cs typeface="Arial" charset="0"/>
              </a:rPr>
              <a:t>Intra-operative acute normovolemic hemodilution</a:t>
            </a:r>
          </a:p>
          <a:p>
            <a:pPr marL="609600" indent="-609600">
              <a:lnSpc>
                <a:spcPct val="150000"/>
              </a:lnSpc>
            </a:pPr>
            <a:r>
              <a:rPr lang="en-US" altLang="en-US" sz="2800" smtClean="0">
                <a:solidFill>
                  <a:schemeClr val="bg1"/>
                </a:solidFill>
                <a:cs typeface="Arial" charset="0"/>
              </a:rPr>
              <a:t>Intra-operative cell salvage</a:t>
            </a:r>
          </a:p>
        </p:txBody>
      </p:sp>
    </p:spTree>
    <p:extLst>
      <p:ext uri="{BB962C8B-B14F-4D97-AF65-F5344CB8AC3E}">
        <p14:creationId xmlns:p14="http://schemas.microsoft.com/office/powerpoint/2010/main" val="1374889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4" descr="DSC0012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"/>
            <a:ext cx="10287000" cy="683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161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1311</TotalTime>
  <Words>4047</Words>
  <Application>Microsoft Office PowerPoint</Application>
  <PresentationFormat>35mm Slides</PresentationFormat>
  <Paragraphs>724</Paragraphs>
  <Slides>110</Slides>
  <Notes>10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110</vt:i4>
      </vt:variant>
    </vt:vector>
  </HeadingPairs>
  <TitlesOfParts>
    <vt:vector size="120" baseType="lpstr">
      <vt:lpstr>Arial</vt:lpstr>
      <vt:lpstr>Calibri</vt:lpstr>
      <vt:lpstr>Century Gothic</vt:lpstr>
      <vt:lpstr>Monotype Sorts</vt:lpstr>
      <vt:lpstr>Times New Roman</vt:lpstr>
      <vt:lpstr>Wingdings</vt:lpstr>
      <vt:lpstr>Wingdings 2</vt:lpstr>
      <vt:lpstr>Office Theme</vt:lpstr>
      <vt:lpstr>1_Office Theme</vt:lpstr>
      <vt:lpstr>Document</vt:lpstr>
      <vt:lpstr> </vt:lpstr>
      <vt:lpstr>Objectives..</vt:lpstr>
      <vt:lpstr> Intravenous Fluids </vt:lpstr>
      <vt:lpstr>Blood Products </vt:lpstr>
      <vt:lpstr>Total Body Water (TBW)</vt:lpstr>
      <vt:lpstr>PowerPoint Presentation</vt:lpstr>
      <vt:lpstr>Body Water Compartments</vt:lpstr>
      <vt:lpstr>Fluid and Electrolyte Regulation</vt:lpstr>
      <vt:lpstr>Fluid and Electrolyte Regulation</vt:lpstr>
      <vt:lpstr>Preoperative Evaluation of Fluid Status</vt:lpstr>
      <vt:lpstr>Final Goals of Fluid resuscitation</vt:lpstr>
      <vt:lpstr>Orthostatic Hypotension</vt:lpstr>
      <vt:lpstr>Perioperative Fluid Requirements</vt:lpstr>
      <vt:lpstr>1- Maintenance Fluid Requirements</vt:lpstr>
      <vt:lpstr>2- NPO and other deficits</vt:lpstr>
      <vt:lpstr>3- Third Space Losses</vt:lpstr>
      <vt:lpstr>Replacing Third Space Losses</vt:lpstr>
      <vt:lpstr>4- Blood Loss</vt:lpstr>
      <vt:lpstr>5- Other additional losses</vt:lpstr>
      <vt:lpstr>Example</vt:lpstr>
      <vt:lpstr>Example (cont.)</vt:lpstr>
      <vt:lpstr>Intravenous Fluids:</vt:lpstr>
      <vt:lpstr>Crystalloids</vt:lpstr>
      <vt:lpstr>Crystalloids in trauma Advantages:</vt:lpstr>
      <vt:lpstr>Crystalloids   contin… Disadvantages:</vt:lpstr>
      <vt:lpstr>Hypertonic Solutions</vt:lpstr>
      <vt:lpstr>Hypertonic saline</vt:lpstr>
      <vt:lpstr>Hypertonic saline</vt:lpstr>
      <vt:lpstr>Crystalloid solutions NaCl </vt:lpstr>
      <vt:lpstr>Crystalloids Lactated Ringer's</vt:lpstr>
      <vt:lpstr>Crystalloids Dextrose 5%</vt:lpstr>
      <vt:lpstr>Composition</vt:lpstr>
      <vt:lpstr>Colloids</vt:lpstr>
      <vt:lpstr>Colloids</vt:lpstr>
      <vt:lpstr>Colloids</vt:lpstr>
      <vt:lpstr>Dextran</vt:lpstr>
      <vt:lpstr>Gelatins</vt:lpstr>
      <vt:lpstr>Albumins</vt:lpstr>
      <vt:lpstr>Cochrane studies support  increased mortality following albumin infusion</vt:lpstr>
      <vt:lpstr>Hetastarch 6%</vt:lpstr>
      <vt:lpstr>Pentastarch  10%</vt:lpstr>
      <vt:lpstr>Tetrastarch (Voluven)</vt:lpstr>
      <vt:lpstr>Comparison of different Starch solutions</vt:lpstr>
      <vt:lpstr>PowerPoint Presentation</vt:lpstr>
      <vt:lpstr>PowerPoint Presentation</vt:lpstr>
      <vt:lpstr>Crystalloids OR Colloids</vt:lpstr>
      <vt:lpstr>Clinical Evaluation of Fluid Replacement</vt:lpstr>
      <vt:lpstr>Summary</vt:lpstr>
      <vt:lpstr>Thank You  </vt:lpstr>
      <vt:lpstr>PowerPoint Presentation</vt:lpstr>
      <vt:lpstr>Example</vt:lpstr>
      <vt:lpstr>Example (cont.)</vt:lpstr>
      <vt:lpstr>Example (cont.)</vt:lpstr>
      <vt:lpstr> </vt:lpstr>
      <vt:lpstr>Transfusion Therapy</vt:lpstr>
      <vt:lpstr>Objective </vt:lpstr>
      <vt:lpstr>Blood Transfusion</vt:lpstr>
      <vt:lpstr>Blood Transfusion</vt:lpstr>
      <vt:lpstr>When is Transfusion Necessary?</vt:lpstr>
      <vt:lpstr>Oxygen Delivery</vt:lpstr>
      <vt:lpstr>Oxygen Content (CaO2)</vt:lpstr>
      <vt:lpstr>Oxygen Delivery (cont.)</vt:lpstr>
      <vt:lpstr>Blood Groups</vt:lpstr>
      <vt:lpstr>Cross Match</vt:lpstr>
      <vt:lpstr>Type and Screen</vt:lpstr>
      <vt:lpstr>Component Therapy</vt:lpstr>
      <vt:lpstr>Whole Blood</vt:lpstr>
      <vt:lpstr>Packed Red Blood Cells</vt:lpstr>
      <vt:lpstr>Platelet Concentrate</vt:lpstr>
      <vt:lpstr>Platelet Concentrate</vt:lpstr>
      <vt:lpstr>Fresh Frozen Plasma</vt:lpstr>
      <vt:lpstr>Fresh Frozen Plasma (FFP)</vt:lpstr>
      <vt:lpstr>Cryoprecipitate </vt:lpstr>
      <vt:lpstr>Cryoprecipitate</vt:lpstr>
      <vt:lpstr>Blood transfusion complication </vt:lpstr>
      <vt:lpstr>Transfusion Reactions</vt:lpstr>
      <vt:lpstr>Complications of Blood Therapy (cont.)</vt:lpstr>
      <vt:lpstr>Hemolytic Reaction:</vt:lpstr>
      <vt:lpstr>What to do? If an AHTR occurs</vt:lpstr>
      <vt:lpstr>Blood Bank Work-up of AHTR</vt:lpstr>
      <vt:lpstr>Monitoring in AHTR</vt:lpstr>
      <vt:lpstr>Other Complications</vt:lpstr>
      <vt:lpstr>Complications (cont.)</vt:lpstr>
      <vt:lpstr>TRANSFUSION RELATED ACUTE LUNG INJURY </vt:lpstr>
      <vt:lpstr>Administering Blood Products</vt:lpstr>
      <vt:lpstr>Blood volume formula</vt:lpstr>
      <vt:lpstr>Massive blood transfusion </vt:lpstr>
      <vt:lpstr>Massive blood transfusion </vt:lpstr>
      <vt:lpstr>Massive Blood Transfusion complications</vt:lpstr>
      <vt:lpstr>Massive Blood Transfusioncomplications</vt:lpstr>
      <vt:lpstr>Massive blood transfusion </vt:lpstr>
      <vt:lpstr>Thromboelastography </vt:lpstr>
      <vt:lpstr>Thromboelastography</vt:lpstr>
      <vt:lpstr>Thromboelastography </vt:lpstr>
      <vt:lpstr>Thromboelastography </vt:lpstr>
      <vt:lpstr>Thromboelastography </vt:lpstr>
      <vt:lpstr>Alternatives to Blood Products</vt:lpstr>
      <vt:lpstr>Auto-transfusion</vt:lpstr>
      <vt:lpstr>PowerPoint Presentation</vt:lpstr>
      <vt:lpstr>PowerPoint Presentation</vt:lpstr>
      <vt:lpstr>Pre-donation or pre-deposit</vt:lpstr>
      <vt:lpstr>Intra-operative acute normovolemic hemodilution</vt:lpstr>
      <vt:lpstr>Intra-operative cell salvage </vt:lpstr>
      <vt:lpstr>Intra-operative cell salvage</vt:lpstr>
      <vt:lpstr>Blood Substitutes</vt:lpstr>
      <vt:lpstr>Blood Substitutes (cont.)</vt:lpstr>
      <vt:lpstr>Blood Substitutes (cont.)</vt:lpstr>
      <vt:lpstr>Transfusion Therapy Summary</vt:lpstr>
      <vt:lpstr>Reference book and Journal reference</vt:lpstr>
      <vt:lpstr>Thank You 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Perioperative Fluid Therapy</dc:title>
  <dc:creator>Dept of Anesth</dc:creator>
  <cp:lastModifiedBy>HP</cp:lastModifiedBy>
  <cp:revision>126</cp:revision>
  <cp:lastPrinted>1998-01-20T21:44:38Z</cp:lastPrinted>
  <dcterms:created xsi:type="dcterms:W3CDTF">1998-01-20T15:27:19Z</dcterms:created>
  <dcterms:modified xsi:type="dcterms:W3CDTF">2017-05-02T20:43:55Z</dcterms:modified>
</cp:coreProperties>
</file>