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1" r:id="rId4"/>
    <p:sldId id="297" r:id="rId5"/>
    <p:sldId id="296" r:id="rId6"/>
    <p:sldId id="290" r:id="rId7"/>
    <p:sldId id="285" r:id="rId8"/>
    <p:sldId id="282" r:id="rId9"/>
    <p:sldId id="281" r:id="rId10"/>
    <p:sldId id="283" r:id="rId11"/>
    <p:sldId id="294" r:id="rId12"/>
    <p:sldId id="295" r:id="rId13"/>
    <p:sldId id="280" r:id="rId14"/>
    <p:sldId id="262" r:id="rId15"/>
    <p:sldId id="292" r:id="rId16"/>
    <p:sldId id="263" r:id="rId17"/>
    <p:sldId id="264" r:id="rId18"/>
    <p:sldId id="293" r:id="rId19"/>
    <p:sldId id="298" r:id="rId20"/>
    <p:sldId id="289" r:id="rId21"/>
    <p:sldId id="266" r:id="rId22"/>
    <p:sldId id="271" r:id="rId23"/>
    <p:sldId id="29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/>
    <p:restoredTop sz="94671"/>
  </p:normalViewPr>
  <p:slideViewPr>
    <p:cSldViewPr snapToGrid="0" snapToObjects="1">
      <p:cViewPr varScale="1">
        <p:scale>
          <a:sx n="88" d="100"/>
          <a:sy n="88" d="100"/>
        </p:scale>
        <p:origin x="20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F345C-798B-2947-988B-3E0E59D1EDF2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3281D-9C9E-DA4D-9F0F-4419E0FE5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4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/>
              <a:pPr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Metabolic response to surgery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Nuha Alsaleh</a:t>
            </a:r>
          </a:p>
          <a:p>
            <a:r>
              <a:rPr lang="en-US" dirty="0" smtClean="0"/>
              <a:t>Assistant professor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286" y="508000"/>
            <a:ext cx="8732568" cy="4957763"/>
          </a:xfrm>
        </p:spPr>
      </p:pic>
    </p:spTree>
    <p:extLst>
      <p:ext uri="{BB962C8B-B14F-4D97-AF65-F5344CB8AC3E}">
        <p14:creationId xmlns:p14="http://schemas.microsoft.com/office/powerpoint/2010/main" val="5355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Hormones involve in the stress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21" y="2016124"/>
            <a:ext cx="11598442" cy="3879349"/>
          </a:xfrm>
        </p:spPr>
      </p:pic>
    </p:spTree>
    <p:extLst>
      <p:ext uri="{BB962C8B-B14F-4D97-AF65-F5344CB8AC3E}">
        <p14:creationId xmlns:p14="http://schemas.microsoft.com/office/powerpoint/2010/main" val="31718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1"/>
            <a:ext cx="9603275" cy="1135866"/>
          </a:xfrm>
        </p:spPr>
        <p:txBody>
          <a:bodyPr/>
          <a:lstStyle/>
          <a:p>
            <a:pPr algn="ctr"/>
            <a:r>
              <a:rPr lang="en-US" b="1" u="sng" smtClean="0">
                <a:solidFill>
                  <a:srgbClr val="FF0000"/>
                </a:solidFill>
              </a:rPr>
              <a:t>Diagram summarizes hormonal response </a:t>
            </a:r>
            <a:endParaRPr lang="en-US" b="1" u="sng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013254"/>
            <a:ext cx="9144000" cy="517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smtClean="0">
                <a:solidFill>
                  <a:srgbClr val="FF0000"/>
                </a:solidFill>
              </a:rPr>
              <a:t>METABOLIC Response phases </a:t>
            </a:r>
            <a:endParaRPr lang="en-US" b="1" u="sng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143" y="1393371"/>
            <a:ext cx="10377714" cy="4072392"/>
          </a:xfrm>
        </p:spPr>
      </p:pic>
    </p:spTree>
    <p:extLst>
      <p:ext uri="{BB962C8B-B14F-4D97-AF65-F5344CB8AC3E}">
        <p14:creationId xmlns:p14="http://schemas.microsoft.com/office/powerpoint/2010/main" val="16175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smtClean="0">
                <a:solidFill>
                  <a:srgbClr val="FF0000"/>
                </a:solidFill>
              </a:rPr>
              <a:t>METABOLIC RESPONSE phases</a:t>
            </a:r>
            <a:endParaRPr lang="en-US" b="1" u="sng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6" y="2016125"/>
            <a:ext cx="7678057" cy="3449638"/>
          </a:xfrm>
        </p:spPr>
      </p:pic>
    </p:spTree>
    <p:extLst>
      <p:ext uri="{BB962C8B-B14F-4D97-AF65-F5344CB8AC3E}">
        <p14:creationId xmlns:p14="http://schemas.microsoft.com/office/powerpoint/2010/main" val="12266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smtClean="0">
                <a:solidFill>
                  <a:srgbClr val="FF0000"/>
                </a:solidFill>
              </a:rPr>
              <a:t>EBB Phase</a:t>
            </a:r>
            <a:endParaRPr lang="en-US" b="1" u="sng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Start at the time of injery last 24 -48 hours</a:t>
            </a:r>
          </a:p>
          <a:p>
            <a:r>
              <a:rPr lang="en-US" smtClean="0"/>
              <a:t>Main hormones are: 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400" smtClean="0"/>
              <a:t>Catecholamine 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400" smtClean="0"/>
              <a:t>Cortisol 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400" smtClean="0"/>
              <a:t>Aldosterone </a:t>
            </a:r>
          </a:p>
          <a:p>
            <a:r>
              <a:rPr lang="en-US" smtClean="0"/>
              <a:t>It may reverse by proper resuscitation</a:t>
            </a:r>
          </a:p>
          <a:p>
            <a:r>
              <a:rPr lang="en-US" smtClean="0"/>
              <a:t>Main role is conserve circulating volume and energy store for recovery and repair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smtClean="0">
                <a:solidFill>
                  <a:srgbClr val="00B050"/>
                </a:solidFill>
              </a:rPr>
              <a:t>Flow phase </a:t>
            </a:r>
            <a:br>
              <a:rPr lang="en-US" b="1" u="sng" smtClean="0">
                <a:solidFill>
                  <a:srgbClr val="00B050"/>
                </a:solidFill>
              </a:rPr>
            </a:br>
            <a:endParaRPr lang="en-US" b="1" u="sng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lasts for several weeks </a:t>
            </a:r>
          </a:p>
          <a:p>
            <a:r>
              <a:rPr lang="en-US" smtClean="0"/>
              <a:t>This phase mobilization of body energy for repair and recovery</a:t>
            </a:r>
          </a:p>
          <a:p>
            <a:r>
              <a:rPr lang="en-US" smtClean="0"/>
              <a:t>After resuscitation: it could evolve in hypermetabolic = SIRS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stressor continued ..</a:t>
            </a:r>
            <a:br>
              <a:rPr lang="en-US" smtClean="0"/>
            </a:b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96571" y="2322286"/>
            <a:ext cx="6151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It shift from ebb phase to flow phase </a:t>
            </a:r>
          </a:p>
          <a:p>
            <a:r>
              <a:rPr lang="en-US" smtClean="0"/>
              <a:t>Catabolism phase </a:t>
            </a:r>
          </a:p>
          <a:p>
            <a:r>
              <a:rPr lang="en-US" smtClean="0"/>
              <a:t>Aim from this phase to heal damaged cell</a:t>
            </a:r>
          </a:p>
          <a:p>
            <a:r>
              <a:rPr lang="en-US" smtClean="0"/>
              <a:t>The healing of the cells need energy </a:t>
            </a:r>
          </a:p>
          <a:p>
            <a:r>
              <a:rPr lang="en-US" smtClean="0"/>
              <a:t>The energy will come from glucose and fat and proteins  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Key catabolic elements </a:t>
            </a:r>
            <a:r>
              <a:rPr lang="en-US" b="1" u="sng" dirty="0" smtClean="0">
                <a:solidFill>
                  <a:srgbClr val="FF0000"/>
                </a:solidFill>
              </a:rPr>
              <a:t>for flow phase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Hypermetabolism</a:t>
            </a:r>
            <a:r>
              <a:rPr lang="en-US" dirty="0"/>
              <a:t> </a:t>
            </a:r>
            <a:endParaRPr lang="en-US" dirty="0"/>
          </a:p>
          <a:p>
            <a:r>
              <a:rPr lang="en-US" dirty="0"/>
              <a:t>Alterations in skeletal muscle protein </a:t>
            </a:r>
            <a:endParaRPr lang="en-US" dirty="0"/>
          </a:p>
          <a:p>
            <a:r>
              <a:rPr lang="en-US" dirty="0"/>
              <a:t>Alterations in Liver protein Insulin resistance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Mediators of Injery Response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 ENDOCRINE ( HORMONAL)</a:t>
            </a:r>
          </a:p>
          <a:p>
            <a:r>
              <a:rPr lang="en-US" dirty="0" smtClean="0"/>
              <a:t>IMMUNOLOGICAL AXSIS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>
                <a:solidFill>
                  <a:srgbClr val="FF0000"/>
                </a:solidFill>
              </a:rPr>
              <a:t>HYPERMETABOLISM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11086" y="1853754"/>
            <a:ext cx="9443768" cy="3612591"/>
          </a:xfrm>
        </p:spPr>
        <p:txBody>
          <a:bodyPr>
            <a:normAutofit/>
          </a:bodyPr>
          <a:lstStyle/>
          <a:p>
            <a:r>
              <a:rPr lang="en-US" smtClean="0"/>
              <a:t>-Majority demonstrate energy expenditure up to 15 -25 % above normal level</a:t>
            </a:r>
          </a:p>
          <a:p>
            <a:r>
              <a:rPr lang="en-US" smtClean="0"/>
              <a:t>Factors increase metabolism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mtClean="0"/>
              <a:t>Central thermodysregulation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mtClean="0"/>
              <a:t>Increase sympathatic activity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mtClean="0"/>
              <a:t>Increase protein turnover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14" y="804519"/>
            <a:ext cx="9414740" cy="806567"/>
          </a:xfrm>
        </p:spPr>
        <p:txBody>
          <a:bodyPr>
            <a:normAutofit/>
          </a:bodyPr>
          <a:lstStyle/>
          <a:p>
            <a:pPr algn="ctr"/>
            <a:r>
              <a:rPr lang="en-US" b="1" u="sng" smtClean="0">
                <a:solidFill>
                  <a:srgbClr val="FF0000"/>
                </a:solidFill>
              </a:rPr>
              <a:t>BODY natural sources for energy </a:t>
            </a:r>
            <a:endParaRPr lang="en-US" b="1" u="sng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Main labile </a:t>
            </a:r>
            <a:r>
              <a:rPr lang="en-US">
                <a:solidFill>
                  <a:srgbClr val="FF0000"/>
                </a:solidFill>
              </a:rPr>
              <a:t>energy </a:t>
            </a:r>
            <a:r>
              <a:rPr lang="en-US"/>
              <a:t>reserve in the body is </a:t>
            </a:r>
            <a:r>
              <a:rPr lang="en-US">
                <a:solidFill>
                  <a:srgbClr val="FF0000"/>
                </a:solidFill>
              </a:rPr>
              <a:t>FAT</a:t>
            </a:r>
            <a:br>
              <a:rPr lang="en-US">
                <a:solidFill>
                  <a:srgbClr val="FF0000"/>
                </a:solidFill>
              </a:rPr>
            </a:br>
            <a:r>
              <a:rPr lang="en-US"/>
              <a:t/>
            </a:r>
            <a:br>
              <a:rPr lang="en-US"/>
            </a:br>
            <a:r>
              <a:rPr lang="en-US"/>
              <a:t> Main labile </a:t>
            </a:r>
            <a:r>
              <a:rPr lang="en-US">
                <a:solidFill>
                  <a:srgbClr val="FF0000"/>
                </a:solidFill>
              </a:rPr>
              <a:t>PROTIEN</a:t>
            </a:r>
            <a:r>
              <a:rPr lang="en-US"/>
              <a:t> reserve in the body </a:t>
            </a:r>
            <a:r>
              <a:rPr lang="en-US">
                <a:solidFill>
                  <a:srgbClr val="FF0000"/>
                </a:solidFill>
              </a:rPr>
              <a:t>SKELTAL MUSCLES </a:t>
            </a:r>
            <a:endParaRPr lang="en-US" smtClean="0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/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00B050"/>
                </a:solidFill>
              </a:rPr>
              <a:t>LOSS OF PROTIENMASSS </a:t>
            </a:r>
            <a:r>
              <a:rPr lang="en-US" smtClean="0">
                <a:solidFill>
                  <a:srgbClr val="00B050"/>
                </a:solidFill>
              </a:rPr>
              <a:t>HAVE </a:t>
            </a:r>
            <a:r>
              <a:rPr lang="en-US">
                <a:solidFill>
                  <a:srgbClr val="00B050"/>
                </a:solidFill>
              </a:rPr>
              <a:t>SERIOUS CONSEQUANCE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u="sng" smtClean="0">
                <a:solidFill>
                  <a:srgbClr val="FF0000"/>
                </a:solidFill>
              </a:rPr>
              <a:t>NUTRITIONAL </a:t>
            </a:r>
            <a:endParaRPr lang="en-US" sz="4400" b="1" u="sng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92D050"/>
                </a:solidFill>
              </a:rPr>
              <a:t>ROUT </a:t>
            </a:r>
          </a:p>
          <a:p>
            <a:r>
              <a:rPr lang="en-US" smtClean="0"/>
              <a:t>Enteral</a:t>
            </a:r>
          </a:p>
          <a:p>
            <a:r>
              <a:rPr lang="en-US" smtClean="0"/>
              <a:t>Parenteral</a:t>
            </a:r>
          </a:p>
          <a:p>
            <a:r>
              <a:rPr lang="en-US" sz="4000" smtClean="0">
                <a:solidFill>
                  <a:srgbClr val="92D050"/>
                </a:solidFill>
              </a:rPr>
              <a:t>TIMING:</a:t>
            </a:r>
          </a:p>
          <a:p>
            <a:r>
              <a:rPr lang="en-US" smtClean="0"/>
              <a:t>The earlier is better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3257" y="2967335"/>
            <a:ext cx="75909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 YOU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714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Immunological mediators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804" y="2016125"/>
            <a:ext cx="4594716" cy="3449638"/>
          </a:xfrm>
        </p:spPr>
      </p:pic>
    </p:spTree>
    <p:extLst>
      <p:ext uri="{BB962C8B-B14F-4D97-AF65-F5344CB8AC3E}">
        <p14:creationId xmlns:p14="http://schemas.microsoft.com/office/powerpoint/2010/main" val="9915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Immune axis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3100" b="1" dirty="0" smtClean="0">
                <a:solidFill>
                  <a:srgbClr val="00B050"/>
                </a:solidFill>
              </a:rPr>
              <a:t>Pro inflammatory phase          Counter regulatory phase        </a:t>
            </a:r>
            <a:endParaRPr lang="en-US" dirty="0">
              <a:latin typeface="Wingdings 3" charset="2"/>
            </a:endParaRPr>
          </a:p>
          <a:p>
            <a:r>
              <a:rPr lang="en-US" dirty="0" smtClean="0"/>
              <a:t>IL-1 receptor </a:t>
            </a:r>
            <a:r>
              <a:rPr lang="en-US" dirty="0"/>
              <a:t>antagonist </a:t>
            </a:r>
            <a:r>
              <a:rPr lang="en-US" dirty="0" smtClean="0"/>
              <a:t>                                                       (</a:t>
            </a:r>
            <a:r>
              <a:rPr lang="en-US" dirty="0"/>
              <a:t>IL- 1Ra) and </a:t>
            </a:r>
            <a:r>
              <a:rPr lang="en-US" dirty="0" smtClean="0"/>
              <a:t>TNF   soluble </a:t>
            </a:r>
            <a:r>
              <a:rPr lang="en-US" dirty="0"/>
              <a:t>receptors 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(</a:t>
            </a:r>
            <a:r>
              <a:rPr lang="en-US" dirty="0"/>
              <a:t>TNF-sR-55 </a:t>
            </a:r>
            <a:r>
              <a:rPr lang="en-US" dirty="0" smtClean="0"/>
              <a:t>  and </a:t>
            </a:r>
            <a:r>
              <a:rPr lang="en-US" dirty="0"/>
              <a:t>75)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lang="en-US" dirty="0"/>
              <a:t>Hypothalamus → pyrexia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Acute hepatic phase reaction</a:t>
            </a:r>
            <a:endParaRPr lang="en-US" dirty="0"/>
          </a:p>
          <a:p>
            <a:pPr marL="0" indent="0" algn="r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US" dirty="0">
                <a:latin typeface="Wingdings 3" charset="2"/>
              </a:rPr>
              <a:t> </a:t>
            </a:r>
            <a:r>
              <a:rPr lang="en-US" dirty="0" smtClean="0">
                <a:latin typeface="Wingdings 3" charset="2"/>
              </a:rPr>
              <a:t>                        </a:t>
            </a:r>
            <a:r>
              <a:rPr lang="en-US" dirty="0" smtClean="0"/>
              <a:t>Prevent </a:t>
            </a:r>
            <a:r>
              <a:rPr lang="en-US" dirty="0"/>
              <a:t>excessive </a:t>
            </a:r>
            <a:r>
              <a:rPr lang="en-US" dirty="0" err="1"/>
              <a:t>proinflammatory</a:t>
            </a:r>
            <a:r>
              <a:rPr lang="en-US" dirty="0"/>
              <a:t> activities </a:t>
            </a:r>
            <a:endParaRPr lang="en-US" dirty="0"/>
          </a:p>
          <a:p>
            <a:pPr marL="0" indent="0" algn="r">
              <a:buNone/>
            </a:pPr>
            <a:r>
              <a:rPr lang="en-US" dirty="0">
                <a:latin typeface="Wingdings 3" charset="2"/>
              </a:rPr>
              <a:t> </a:t>
            </a:r>
            <a:r>
              <a:rPr lang="en-US" dirty="0"/>
              <a:t>Restore homeostasis</a:t>
            </a:r>
            <a:br>
              <a:rPr lang="en-US" dirty="0"/>
            </a:br>
            <a:r>
              <a:rPr lang="en-US" dirty="0" smtClean="0">
                <a:latin typeface="Wingdings 3" charset="2"/>
              </a:rPr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4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>
                <a:solidFill>
                  <a:srgbClr val="FF0000"/>
                </a:solidFill>
              </a:rPr>
              <a:t>Nature of the injury response </a:t>
            </a:r>
            <a:br>
              <a:rPr lang="en-US" b="1" u="sng">
                <a:solidFill>
                  <a:srgbClr val="FF0000"/>
                </a:solidFill>
              </a:rPr>
            </a:br>
            <a:endParaRPr lang="en-US" b="1" u="sng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Wingdings 3" charset="2"/>
              </a:rPr>
              <a:t> </a:t>
            </a:r>
            <a:r>
              <a:rPr lang="en-US"/>
              <a:t>Metabolic response to injury is Graded and evolves with time </a:t>
            </a:r>
            <a:endParaRPr lang="en-US"/>
          </a:p>
          <a:p>
            <a:r>
              <a:rPr lang="en-US">
                <a:latin typeface="Wingdings 3" charset="2"/>
              </a:rPr>
              <a:t> </a:t>
            </a:r>
            <a:r>
              <a:rPr lang="en-US"/>
              <a:t>the more severe the injury, the greater the response </a:t>
            </a:r>
            <a:endParaRPr lang="en-US"/>
          </a:p>
          <a:p>
            <a:r>
              <a:rPr lang="en-US"/>
              <a:t>Immunological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4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smtClean="0">
                <a:solidFill>
                  <a:srgbClr val="FF0000"/>
                </a:solidFill>
              </a:rPr>
              <a:t>Neuro endocrine </a:t>
            </a:r>
            <a:r>
              <a:rPr lang="en-US" b="1" u="sng" err="1" smtClean="0">
                <a:solidFill>
                  <a:srgbClr val="FF0000"/>
                </a:solidFill>
              </a:rPr>
              <a:t>axscis</a:t>
            </a:r>
            <a:r>
              <a:rPr lang="en-US" b="1" u="sng" smtClean="0">
                <a:solidFill>
                  <a:srgbClr val="FF0000"/>
                </a:solidFill>
              </a:rPr>
              <a:t> </a:t>
            </a:r>
            <a:endParaRPr lang="en-US" b="1" u="sng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Optimize host defense </a:t>
            </a:r>
          </a:p>
          <a:p>
            <a:r>
              <a:rPr lang="en-US" sz="3200" smtClean="0"/>
              <a:t>Post pond anabolism </a:t>
            </a:r>
          </a:p>
          <a:p>
            <a:r>
              <a:rPr lang="en-US" sz="3200" smtClean="0"/>
              <a:t>Provide substrate for energy expenditure 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604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>
                <a:solidFill>
                  <a:srgbClr val="FF0000"/>
                </a:solidFill>
              </a:rPr>
              <a:t>Endocrine Response </a:t>
            </a:r>
            <a:endParaRPr lang="en-US" b="1" u="sng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Start of response:</a:t>
            </a:r>
          </a:p>
          <a:p>
            <a:r>
              <a:rPr lang="en-US" sz="2800"/>
              <a:t>Hypothalamus </a:t>
            </a:r>
            <a:r>
              <a:rPr lang="en-US" sz="2800" smtClean="0"/>
              <a:t>–</a:t>
            </a:r>
            <a:r>
              <a:rPr lang="en-US" sz="2800" err="1" smtClean="0"/>
              <a:t>pitutary</a:t>
            </a:r>
            <a:r>
              <a:rPr lang="en-US" sz="2800" smtClean="0"/>
              <a:t>- adrenal </a:t>
            </a:r>
            <a:r>
              <a:rPr lang="en-US" sz="2800" err="1" smtClean="0"/>
              <a:t>axsis</a:t>
            </a:r>
            <a:endParaRPr lang="en-US" sz="2800" smtClean="0"/>
          </a:p>
          <a:p>
            <a:r>
              <a:rPr lang="en-US" sz="2800" smtClean="0"/>
              <a:t>Autonomic </a:t>
            </a:r>
            <a:r>
              <a:rPr lang="en-US" sz="2800"/>
              <a:t>nervous system :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n-US" sz="1600"/>
              <a:t>Provides rapid response ( fight or flight )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n-US" sz="1600" smtClean="0"/>
              <a:t>Release </a:t>
            </a:r>
            <a:r>
              <a:rPr lang="en-US" sz="1600"/>
              <a:t>adrenaline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553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371" y="749244"/>
            <a:ext cx="10169483" cy="4716519"/>
          </a:xfrm>
        </p:spPr>
      </p:pic>
    </p:spTree>
    <p:extLst>
      <p:ext uri="{BB962C8B-B14F-4D97-AF65-F5344CB8AC3E}">
        <p14:creationId xmlns:p14="http://schemas.microsoft.com/office/powerpoint/2010/main" val="20171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743" y="109993"/>
            <a:ext cx="10682514" cy="5840863"/>
          </a:xfrm>
        </p:spPr>
      </p:pic>
    </p:spTree>
    <p:extLst>
      <p:ext uri="{BB962C8B-B14F-4D97-AF65-F5344CB8AC3E}">
        <p14:creationId xmlns:p14="http://schemas.microsoft.com/office/powerpoint/2010/main" val="21058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317</TotalTime>
  <Words>313</Words>
  <Application>Microsoft Macintosh PowerPoint</Application>
  <PresentationFormat>Widescreen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Gill Sans MT</vt:lpstr>
      <vt:lpstr>Wingdings</vt:lpstr>
      <vt:lpstr>Wingdings 3</vt:lpstr>
      <vt:lpstr>Arial</vt:lpstr>
      <vt:lpstr>Gallery</vt:lpstr>
      <vt:lpstr>Metabolic response to surgery</vt:lpstr>
      <vt:lpstr>Mediators of Injery Response</vt:lpstr>
      <vt:lpstr>Immunological mediators</vt:lpstr>
      <vt:lpstr>Immune axis</vt:lpstr>
      <vt:lpstr>Nature of the injury response  </vt:lpstr>
      <vt:lpstr>Neuro endocrine axscis </vt:lpstr>
      <vt:lpstr>Endocrine Response </vt:lpstr>
      <vt:lpstr>PowerPoint Presentation</vt:lpstr>
      <vt:lpstr>PowerPoint Presentation</vt:lpstr>
      <vt:lpstr>PowerPoint Presentation</vt:lpstr>
      <vt:lpstr>PowerPoint Presentation</vt:lpstr>
      <vt:lpstr>Hormones involve in the stress</vt:lpstr>
      <vt:lpstr>Diagram summarizes hormonal response </vt:lpstr>
      <vt:lpstr>METABOLIC Response phases </vt:lpstr>
      <vt:lpstr>METABOLIC RESPONSE phases</vt:lpstr>
      <vt:lpstr>EBB Phase</vt:lpstr>
      <vt:lpstr>Flow phase  </vt:lpstr>
      <vt:lpstr>If stressor continued .. </vt:lpstr>
      <vt:lpstr>Key catabolic elements for flow phase </vt:lpstr>
      <vt:lpstr>HYPERMETABOLISM</vt:lpstr>
      <vt:lpstr>BODY natural sources for energy </vt:lpstr>
      <vt:lpstr>NUTRITIONAL 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nuha alsaleh</dc:creator>
  <cp:lastModifiedBy>nuha alsaleh</cp:lastModifiedBy>
  <cp:revision>40</cp:revision>
  <dcterms:created xsi:type="dcterms:W3CDTF">2016-12-24T06:05:05Z</dcterms:created>
  <dcterms:modified xsi:type="dcterms:W3CDTF">2017-10-17T17:13:29Z</dcterms:modified>
</cp:coreProperties>
</file>