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18" r:id="rId3"/>
    <p:sldId id="352" r:id="rId4"/>
    <p:sldId id="257" r:id="rId5"/>
    <p:sldId id="276" r:id="rId6"/>
    <p:sldId id="303" r:id="rId7"/>
    <p:sldId id="277" r:id="rId8"/>
    <p:sldId id="305" r:id="rId9"/>
    <p:sldId id="320" r:id="rId10"/>
    <p:sldId id="319" r:id="rId11"/>
    <p:sldId id="278" r:id="rId12"/>
    <p:sldId id="279" r:id="rId13"/>
    <p:sldId id="258" r:id="rId14"/>
    <p:sldId id="321" r:id="rId15"/>
    <p:sldId id="322" r:id="rId16"/>
    <p:sldId id="280" r:id="rId17"/>
    <p:sldId id="281" r:id="rId18"/>
    <p:sldId id="323" r:id="rId19"/>
    <p:sldId id="262" r:id="rId20"/>
    <p:sldId id="265" r:id="rId21"/>
    <p:sldId id="266" r:id="rId22"/>
    <p:sldId id="324" r:id="rId23"/>
    <p:sldId id="269" r:id="rId24"/>
    <p:sldId id="325" r:id="rId25"/>
    <p:sldId id="326" r:id="rId26"/>
    <p:sldId id="275" r:id="rId27"/>
    <p:sldId id="282" r:id="rId28"/>
    <p:sldId id="327" r:id="rId29"/>
    <p:sldId id="285" r:id="rId30"/>
    <p:sldId id="286" r:id="rId31"/>
    <p:sldId id="329" r:id="rId32"/>
    <p:sldId id="331" r:id="rId33"/>
    <p:sldId id="328" r:id="rId34"/>
    <p:sldId id="330" r:id="rId35"/>
    <p:sldId id="332" r:id="rId36"/>
    <p:sldId id="340" r:id="rId37"/>
    <p:sldId id="288" r:id="rId38"/>
    <p:sldId id="333" r:id="rId39"/>
    <p:sldId id="292" r:id="rId40"/>
    <p:sldId id="293" r:id="rId41"/>
    <p:sldId id="294" r:id="rId42"/>
    <p:sldId id="296" r:id="rId43"/>
    <p:sldId id="353" r:id="rId44"/>
    <p:sldId id="297" r:id="rId45"/>
    <p:sldId id="298" r:id="rId46"/>
    <p:sldId id="299" r:id="rId47"/>
    <p:sldId id="300" r:id="rId48"/>
    <p:sldId id="301" r:id="rId49"/>
    <p:sldId id="335" r:id="rId50"/>
    <p:sldId id="334" r:id="rId51"/>
    <p:sldId id="302" r:id="rId52"/>
    <p:sldId id="337" r:id="rId53"/>
    <p:sldId id="313" r:id="rId54"/>
    <p:sldId id="314" r:id="rId55"/>
    <p:sldId id="315" r:id="rId56"/>
    <p:sldId id="316" r:id="rId57"/>
    <p:sldId id="336" r:id="rId58"/>
    <p:sldId id="338" r:id="rId59"/>
    <p:sldId id="317" r:id="rId60"/>
    <p:sldId id="339" r:id="rId61"/>
    <p:sldId id="343" r:id="rId62"/>
    <p:sldId id="344" r:id="rId63"/>
    <p:sldId id="345" r:id="rId64"/>
    <p:sldId id="346" r:id="rId65"/>
    <p:sldId id="349" r:id="rId66"/>
    <p:sldId id="347" r:id="rId67"/>
    <p:sldId id="350" r:id="rId68"/>
    <p:sldId id="348" r:id="rId69"/>
    <p:sldId id="341" r:id="rId70"/>
    <p:sldId id="351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0"/>
  </p:normalViewPr>
  <p:slideViewPr>
    <p:cSldViewPr>
      <p:cViewPr varScale="1">
        <p:scale>
          <a:sx n="107" d="100"/>
          <a:sy n="107" d="100"/>
        </p:scale>
        <p:origin x="84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018AD8-4C49-C04F-B866-A27783FE87E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326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775122-FFFF-1740-84CD-42CF9EDBC25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87855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22F1F8-D5C0-2143-88D7-823CE1CF527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3509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1AB27-784E-8240-8F12-114E50D599F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8695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254D0-8282-6F4C-B7D8-5786B7FE98E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638580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C9BEE1D-9056-B047-97BD-938A6DBBCAF1}" type="slidenum">
              <a:rPr lang="hu-HU" altLang="x-none"/>
              <a:pPr/>
              <a:t>‹#›</a:t>
            </a:fld>
            <a:endParaRPr lang="hu-HU" altLang="x-none"/>
          </a:p>
        </p:txBody>
      </p:sp>
    </p:spTree>
    <p:extLst>
      <p:ext uri="{BB962C8B-B14F-4D97-AF65-F5344CB8AC3E}">
        <p14:creationId xmlns:p14="http://schemas.microsoft.com/office/powerpoint/2010/main" val="1204868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0E598-A89D-AF45-A381-A6D612C0A37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2386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8F633-712F-C246-8A16-C8B38BF78AD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46227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A313DC-DCB8-EF4E-9F00-80D0C308AFB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4678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98AEA-5781-ED4F-8594-151490BF6BD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78593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71EBB-C014-6241-90A3-F07BB4853E1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03745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30114F-0C7B-174C-B97B-00B8B5F114C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84582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F151FA-C35B-6B45-B53C-0616558C5E1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0400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5E482-C71A-4944-A39A-63F24009858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3673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8A3FC93-947E-574C-AAE1-540D3D9E1CA8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4751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x-none" dirty="0"/>
              <a:t>Fluid and Electrolyte </a:t>
            </a:r>
            <a:r>
              <a:rPr lang="en-US" altLang="x-none" dirty="0" smtClean="0"/>
              <a:t>Imbalance</a:t>
            </a:r>
            <a:endParaRPr lang="en-US" altLang="x-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4846192"/>
            <a:ext cx="6400800" cy="1783207"/>
          </a:xfrm>
        </p:spPr>
        <p:txBody>
          <a:bodyPr/>
          <a:lstStyle/>
          <a:p>
            <a:r>
              <a:rPr lang="en-US" sz="2400" dirty="0" err="1" smtClean="0"/>
              <a:t>Badr</a:t>
            </a:r>
            <a:r>
              <a:rPr lang="en-US" sz="2400" dirty="0" smtClean="0"/>
              <a:t> </a:t>
            </a:r>
            <a:r>
              <a:rPr lang="en-US" sz="2400" dirty="0" err="1" smtClean="0"/>
              <a:t>Aldawood</a:t>
            </a:r>
            <a:r>
              <a:rPr lang="en-US" sz="2400" dirty="0" smtClean="0"/>
              <a:t>, FRCPC</a:t>
            </a:r>
          </a:p>
          <a:p>
            <a:r>
              <a:rPr lang="en-US" sz="2400" dirty="0" smtClean="0"/>
              <a:t>Consultant EM-CCM</a:t>
            </a:r>
          </a:p>
          <a:p>
            <a:r>
              <a:rPr lang="en-US" sz="2400" dirty="0" smtClean="0"/>
              <a:t>Assistant Professor</a:t>
            </a:r>
          </a:p>
          <a:p>
            <a:r>
              <a:rPr lang="en-US" sz="2400" dirty="0" smtClean="0"/>
              <a:t>Sept 20,2017</a:t>
            </a:r>
            <a:endParaRPr lang="en-US" sz="2400" dirty="0"/>
          </a:p>
        </p:txBody>
      </p:sp>
      <p:sp>
        <p:nvSpPr>
          <p:cNvPr id="20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C224071-C1DD-6646-A1A6-9EB005F308FE}" type="slidenum">
              <a:rPr lang="en-US" altLang="x-none"/>
              <a:pPr eaLnBrk="1" hangingPunct="1"/>
              <a:t>1</a:t>
            </a:fld>
            <a:endParaRPr lang="en-US" altLang="x-non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0"/>
            <a:ext cx="4320879" cy="3240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114F-0C7B-174C-B97B-00B8B5F114CF}" type="slidenum">
              <a:rPr lang="en-US" altLang="x-none" smtClean="0"/>
              <a:pPr/>
              <a:t>10</a:t>
            </a:fld>
            <a:endParaRPr lang="en-US" altLang="x-non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735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4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643051-78F1-3045-ACA8-D8A20050D50F}" type="slidenum">
              <a:rPr lang="en-US" altLang="x-none"/>
              <a:pPr eaLnBrk="1" hangingPunct="1"/>
              <a:t>11</a:t>
            </a:fld>
            <a:endParaRPr lang="en-US" altLang="x-none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Balance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267200"/>
          </a:xfrm>
        </p:spPr>
        <p:txBody>
          <a:bodyPr/>
          <a:lstStyle/>
          <a:p>
            <a:pPr eaLnBrk="1" hangingPunct="1"/>
            <a:r>
              <a:rPr lang="en-US" altLang="x-none" dirty="0"/>
              <a:t>Fluid and electrolyte homeostasis is maintained in the </a:t>
            </a:r>
            <a:r>
              <a:rPr lang="en-US" altLang="x-none" dirty="0" smtClean="0"/>
              <a:t>body</a:t>
            </a:r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>
                <a:solidFill>
                  <a:srgbClr val="FF0000"/>
                </a:solidFill>
              </a:rPr>
              <a:t>Neutral balance:  input = output</a:t>
            </a:r>
          </a:p>
          <a:p>
            <a:pPr eaLnBrk="1" hangingPunct="1"/>
            <a:r>
              <a:rPr lang="en-US" altLang="x-none" dirty="0">
                <a:solidFill>
                  <a:srgbClr val="FF0000"/>
                </a:solidFill>
              </a:rPr>
              <a:t>Positive balance: input &gt; output</a:t>
            </a:r>
          </a:p>
          <a:p>
            <a:pPr eaLnBrk="1" hangingPunct="1"/>
            <a:r>
              <a:rPr lang="en-US" altLang="x-none" dirty="0">
                <a:solidFill>
                  <a:srgbClr val="FF0000"/>
                </a:solidFill>
              </a:rPr>
              <a:t>Negative balance: input &lt; output</a:t>
            </a:r>
          </a:p>
          <a:p>
            <a:pPr eaLnBrk="1" hangingPunct="1"/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071AAC9-6F3E-D349-8CF1-4AB95A5E2A55}" type="slidenum">
              <a:rPr lang="en-US" altLang="x-none"/>
              <a:pPr eaLnBrk="1" hangingPunct="1"/>
              <a:t>12</a:t>
            </a:fld>
            <a:endParaRPr lang="en-US" altLang="x-none"/>
          </a:p>
        </p:txBody>
      </p:sp>
      <p:pic>
        <p:nvPicPr>
          <p:cNvPr id="10243" name="Picture 2" descr="in and 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267200" y="2971800"/>
            <a:ext cx="12954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9712" y="2971800"/>
            <a:ext cx="12954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E98E7F-55CB-B249-B9C8-AED50CA46AC6}" type="slidenum">
              <a:rPr lang="en-US" altLang="x-none"/>
              <a:pPr eaLnBrk="1" hangingPunct="1"/>
              <a:t>13</a:t>
            </a:fld>
            <a:endParaRPr lang="en-US" altLang="x-none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 smtClean="0"/>
              <a:t>Electrolytes</a:t>
            </a:r>
            <a:endParaRPr lang="en-US" altLang="x-none" dirty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04734"/>
            <a:ext cx="8229600" cy="4906963"/>
          </a:xfrm>
        </p:spPr>
        <p:txBody>
          <a:bodyPr/>
          <a:lstStyle/>
          <a:p>
            <a:pPr eaLnBrk="1" hangingPunct="1"/>
            <a:r>
              <a:rPr lang="en-US" altLang="x-none" sz="3600" dirty="0"/>
              <a:t>Electrolytes – charged </a:t>
            </a:r>
            <a:r>
              <a:rPr lang="en-US" altLang="x-none" sz="3600" dirty="0" smtClean="0"/>
              <a:t>particles</a:t>
            </a:r>
          </a:p>
          <a:p>
            <a:pPr eaLnBrk="1" hangingPunct="1"/>
            <a:endParaRPr lang="en-US" altLang="x-none" sz="3600" dirty="0"/>
          </a:p>
          <a:p>
            <a:pPr lvl="1" eaLnBrk="1" hangingPunct="1"/>
            <a:r>
              <a:rPr lang="en-US" altLang="x-none" sz="3200" dirty="0"/>
              <a:t>Cations – positively charged ions</a:t>
            </a:r>
          </a:p>
          <a:p>
            <a:pPr lvl="2" eaLnBrk="1" hangingPunct="1"/>
            <a:r>
              <a:rPr lang="en-US" altLang="x-none" sz="3200" dirty="0"/>
              <a:t>Na</a:t>
            </a:r>
            <a:r>
              <a:rPr lang="en-US" altLang="x-none" sz="3200" baseline="30000" dirty="0"/>
              <a:t>+</a:t>
            </a:r>
            <a:r>
              <a:rPr lang="en-US" altLang="x-none" sz="3200" dirty="0"/>
              <a:t>, K</a:t>
            </a:r>
            <a:r>
              <a:rPr lang="en-US" altLang="x-none" sz="3200" baseline="30000" dirty="0"/>
              <a:t>+</a:t>
            </a:r>
            <a:r>
              <a:rPr lang="en-US" altLang="x-none" sz="3200" dirty="0"/>
              <a:t> , Ca</a:t>
            </a:r>
            <a:r>
              <a:rPr lang="en-US" altLang="x-none" sz="3200" baseline="30000" dirty="0"/>
              <a:t>++</a:t>
            </a:r>
            <a:r>
              <a:rPr lang="en-US" altLang="x-none" sz="3200" dirty="0"/>
              <a:t>, H</a:t>
            </a:r>
            <a:r>
              <a:rPr lang="en-US" altLang="x-none" sz="3200" baseline="30000" dirty="0" smtClean="0"/>
              <a:t>+</a:t>
            </a:r>
          </a:p>
          <a:p>
            <a:pPr lvl="2" eaLnBrk="1" hangingPunct="1"/>
            <a:endParaRPr lang="en-US" altLang="x-none" sz="3200" baseline="30000" dirty="0"/>
          </a:p>
          <a:p>
            <a:pPr lvl="1" eaLnBrk="1" hangingPunct="1"/>
            <a:r>
              <a:rPr lang="en-US" altLang="x-none" sz="3200" dirty="0"/>
              <a:t>Anions – negatively charged ions</a:t>
            </a:r>
          </a:p>
          <a:p>
            <a:pPr lvl="2" eaLnBrk="1" hangingPunct="1"/>
            <a:r>
              <a:rPr lang="en-US" altLang="x-none" sz="3200" dirty="0"/>
              <a:t>Cl</a:t>
            </a:r>
            <a:r>
              <a:rPr lang="en-US" altLang="x-none" sz="3200" baseline="30000" dirty="0"/>
              <a:t>-</a:t>
            </a:r>
            <a:r>
              <a:rPr lang="en-US" altLang="x-none" sz="3200" dirty="0"/>
              <a:t>, HCO</a:t>
            </a:r>
            <a:r>
              <a:rPr lang="en-US" altLang="x-none" sz="3200" baseline="-25000" dirty="0"/>
              <a:t>3</a:t>
            </a:r>
            <a:r>
              <a:rPr lang="en-US" altLang="x-none" sz="3200" baseline="30000" dirty="0"/>
              <a:t>-</a:t>
            </a:r>
            <a:r>
              <a:rPr lang="en-US" altLang="x-none" sz="3200" dirty="0"/>
              <a:t> , </a:t>
            </a:r>
            <a:r>
              <a:rPr lang="en-US" altLang="x-none" sz="3200" dirty="0" smtClean="0"/>
              <a:t>PO</a:t>
            </a:r>
            <a:r>
              <a:rPr lang="en-US" altLang="x-none" sz="3200" baseline="-25000" dirty="0" smtClean="0"/>
              <a:t>4</a:t>
            </a:r>
            <a:r>
              <a:rPr lang="en-US" altLang="x-none" sz="3200" baseline="30000" dirty="0" smtClean="0"/>
              <a:t>3-</a:t>
            </a:r>
            <a:endParaRPr lang="en-US" altLang="x-none" sz="3200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Intracellular Fluid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40% of body </a:t>
            </a:r>
            <a:r>
              <a:rPr lang="en-US" dirty="0" smtClean="0"/>
              <a:t>weight</a:t>
            </a:r>
            <a:endParaRPr lang="en-US" dirty="0"/>
          </a:p>
          <a:p>
            <a:r>
              <a:rPr lang="en-US" dirty="0"/>
              <a:t>Largest proportion is in skeletal </a:t>
            </a:r>
            <a:r>
              <a:rPr lang="en-US" dirty="0" smtClean="0"/>
              <a:t>muscle</a:t>
            </a:r>
            <a:endParaRPr lang="en-US" dirty="0"/>
          </a:p>
          <a:p>
            <a:r>
              <a:rPr lang="en-US" dirty="0"/>
              <a:t>Larger percentage of water is Intracellular in </a:t>
            </a:r>
            <a:r>
              <a:rPr lang="en-US" dirty="0" smtClean="0"/>
              <a:t>males </a:t>
            </a:r>
            <a:r>
              <a:rPr lang="en-US" dirty="0"/>
              <a:t>(large muscle mass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Cations = </a:t>
            </a:r>
            <a:r>
              <a:rPr lang="en-US" dirty="0">
                <a:solidFill>
                  <a:srgbClr val="FF0000"/>
                </a:solidFill>
              </a:rPr>
              <a:t>Potassium</a:t>
            </a:r>
            <a:r>
              <a:rPr lang="en-US" dirty="0"/>
              <a:t> &amp; </a:t>
            </a:r>
            <a:r>
              <a:rPr lang="en-US" dirty="0" smtClean="0"/>
              <a:t>Magnesium</a:t>
            </a:r>
            <a:endParaRPr lang="en-US" dirty="0"/>
          </a:p>
          <a:p>
            <a:r>
              <a:rPr lang="en-US" dirty="0"/>
              <a:t>Anions = Phosphates and Proteins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114F-0C7B-174C-B97B-00B8B5F114CF}" type="slidenum">
              <a:rPr lang="en-US" altLang="x-none" smtClean="0"/>
              <a:pPr/>
              <a:t>14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521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Extracellular Fluid Space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20% of body </a:t>
            </a:r>
            <a:r>
              <a:rPr lang="en-US" dirty="0" smtClean="0"/>
              <a:t>weight</a:t>
            </a:r>
            <a:endParaRPr lang="en-US" dirty="0"/>
          </a:p>
          <a:p>
            <a:r>
              <a:rPr lang="en-US" dirty="0"/>
              <a:t>Interstitial 15%, Plasma 5</a:t>
            </a:r>
            <a:r>
              <a:rPr lang="en-US" dirty="0" smtClean="0"/>
              <a:t>%</a:t>
            </a:r>
            <a:endParaRPr lang="en-US" dirty="0"/>
          </a:p>
          <a:p>
            <a:r>
              <a:rPr lang="en-US" dirty="0"/>
              <a:t>Cations = </a:t>
            </a:r>
            <a:r>
              <a:rPr lang="en-US" dirty="0" smtClean="0">
                <a:solidFill>
                  <a:srgbClr val="FF0000"/>
                </a:solidFill>
              </a:rPr>
              <a:t>Sodium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Anions = Chloride and Bicarbonate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15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7289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70FADC-85C6-EC43-A76C-A48D0A71E55D}" type="slidenum">
              <a:rPr lang="en-US" altLang="x-none"/>
              <a:pPr eaLnBrk="1" hangingPunct="1"/>
              <a:t>16</a:t>
            </a:fld>
            <a:endParaRPr lang="en-US" altLang="x-none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Homeostasis maintained by: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Ion </a:t>
            </a:r>
            <a:r>
              <a:rPr lang="en-US" altLang="x-none" dirty="0" smtClean="0"/>
              <a:t>transport</a:t>
            </a:r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Water </a:t>
            </a:r>
            <a:r>
              <a:rPr lang="en-US" altLang="x-none" dirty="0" smtClean="0"/>
              <a:t>movement</a:t>
            </a:r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Kidney function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x-none" b="1" dirty="0" smtClean="0"/>
              <a:t>Tonicity:</a:t>
            </a:r>
          </a:p>
          <a:p>
            <a:pPr eaLnBrk="1" hangingPunct="1">
              <a:spcBef>
                <a:spcPct val="50000"/>
              </a:spcBef>
            </a:pPr>
            <a:endParaRPr lang="en-US" altLang="x-none" b="1" dirty="0"/>
          </a:p>
          <a:p>
            <a:pPr lvl="1" eaLnBrk="1" hangingPunct="1">
              <a:spcBef>
                <a:spcPct val="50000"/>
              </a:spcBef>
            </a:pPr>
            <a:r>
              <a:rPr lang="en-US" altLang="x-none" dirty="0"/>
              <a:t>Isotonic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x-none" dirty="0"/>
              <a:t>Hypertonic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x-none" dirty="0"/>
              <a:t>Hypotonic</a:t>
            </a:r>
          </a:p>
          <a:p>
            <a:endParaRPr lang="en-US" dirty="0"/>
          </a:p>
        </p:txBody>
      </p:sp>
      <p:sp>
        <p:nvSpPr>
          <p:cNvPr id="1638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BC41938-2267-1C47-BDEA-078F3EA93B5D}" type="slidenum">
              <a:rPr lang="en-US" altLang="x-none"/>
              <a:pPr eaLnBrk="1" hangingPunct="1"/>
              <a:t>17</a:t>
            </a:fld>
            <a:endParaRPr lang="en-US" alt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18</a:t>
            </a:fld>
            <a:endParaRPr lang="en-US" alt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272"/>
            <a:ext cx="9144000" cy="479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7540059-41E2-1D48-9DCF-522E1DE549F0}" type="slidenum">
              <a:rPr lang="en-US" altLang="x-none"/>
              <a:pPr eaLnBrk="1" hangingPunct="1"/>
              <a:t>19</a:t>
            </a:fld>
            <a:endParaRPr lang="en-US" altLang="x-none"/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228600" y="457200"/>
            <a:ext cx="84582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200" b="1" dirty="0"/>
              <a:t>            Movement of body fluids</a:t>
            </a:r>
            <a:r>
              <a:rPr lang="en-US" altLang="x-none" sz="3200" dirty="0"/>
              <a:t/>
            </a:r>
            <a:br>
              <a:rPr lang="en-US" altLang="x-none" sz="3200" dirty="0"/>
            </a:br>
            <a:r>
              <a:rPr lang="en-US" altLang="x-none" sz="3200" dirty="0"/>
              <a:t>       “ </a:t>
            </a:r>
            <a:r>
              <a:rPr lang="en-US" altLang="x-none" sz="3200" dirty="0">
                <a:solidFill>
                  <a:srgbClr val="FF0000"/>
                </a:solidFill>
              </a:rPr>
              <a:t>Where </a:t>
            </a:r>
            <a:r>
              <a:rPr lang="en-US" altLang="x-none" sz="3200" dirty="0" smtClean="0">
                <a:solidFill>
                  <a:srgbClr val="FF0000"/>
                </a:solidFill>
              </a:rPr>
              <a:t>Na goes</a:t>
            </a:r>
            <a:r>
              <a:rPr lang="en-US" altLang="x-none" sz="3200" dirty="0">
                <a:solidFill>
                  <a:srgbClr val="FF0000"/>
                </a:solidFill>
              </a:rPr>
              <a:t>, </a:t>
            </a:r>
            <a:r>
              <a:rPr lang="en-US" altLang="x-none" sz="3200" dirty="0" smtClean="0">
                <a:solidFill>
                  <a:srgbClr val="FF0000"/>
                </a:solidFill>
              </a:rPr>
              <a:t>H2O follows</a:t>
            </a:r>
            <a:r>
              <a:rPr lang="en-US" altLang="x-none" sz="3200" dirty="0" smtClean="0"/>
              <a:t>”</a:t>
            </a:r>
            <a:r>
              <a:rPr lang="en-US" altLang="x-none" sz="3200" dirty="0"/>
              <a:t/>
            </a:r>
            <a:br>
              <a:rPr lang="en-US" altLang="x-none" sz="3200" dirty="0"/>
            </a:br>
            <a:endParaRPr lang="en-US" altLang="x-none" sz="3200" dirty="0"/>
          </a:p>
          <a:p>
            <a:pPr eaLnBrk="1" hangingPunct="1">
              <a:spcBef>
                <a:spcPct val="50000"/>
              </a:spcBef>
            </a:pPr>
            <a:r>
              <a:rPr lang="en-US" altLang="x-none" sz="3200" b="1" dirty="0"/>
              <a:t>Diffusion </a:t>
            </a:r>
            <a:r>
              <a:rPr lang="en-US" altLang="x-none" sz="3200" dirty="0"/>
              <a:t>– movement of particles down a concentration gradient.</a:t>
            </a:r>
            <a:br>
              <a:rPr lang="en-US" altLang="x-none" sz="3200" dirty="0"/>
            </a:br>
            <a:r>
              <a:rPr lang="en-US" altLang="x-none" sz="3200" dirty="0"/>
              <a:t/>
            </a:r>
            <a:br>
              <a:rPr lang="en-US" altLang="x-none" sz="3200" dirty="0"/>
            </a:br>
            <a:r>
              <a:rPr lang="en-US" altLang="x-none" sz="3200" b="1" dirty="0"/>
              <a:t>Osmosis</a:t>
            </a:r>
            <a:r>
              <a:rPr lang="en-US" altLang="x-none" sz="3200" dirty="0"/>
              <a:t> – diffusion of water across a selectively permeable membrane</a:t>
            </a:r>
            <a:br>
              <a:rPr lang="en-US" altLang="x-none" sz="3200" dirty="0"/>
            </a:br>
            <a:r>
              <a:rPr lang="en-US" altLang="x-none" sz="3200" dirty="0"/>
              <a:t/>
            </a:r>
            <a:br>
              <a:rPr lang="en-US" altLang="x-none" sz="3200" dirty="0"/>
            </a:br>
            <a:r>
              <a:rPr lang="en-US" altLang="x-none" sz="3200" b="1" dirty="0"/>
              <a:t>Active transport</a:t>
            </a:r>
            <a:r>
              <a:rPr lang="en-US" altLang="x-none" sz="3200" dirty="0"/>
              <a:t> – movement of particles up a concentration gradient ; requires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dirty="0"/>
              <a:t>Define normal ranges of </a:t>
            </a:r>
            <a:r>
              <a:rPr lang="en-US" dirty="0" smtClean="0"/>
              <a:t>electrolytes</a:t>
            </a:r>
            <a:endParaRPr lang="en-US" dirty="0"/>
          </a:p>
          <a:p>
            <a:r>
              <a:rPr lang="en-US" dirty="0"/>
              <a:t>Compare/contrast intracellular, </a:t>
            </a:r>
            <a:r>
              <a:rPr lang="en-US" dirty="0" smtClean="0"/>
              <a:t> extracellular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intravascular </a:t>
            </a:r>
            <a:r>
              <a:rPr lang="en-US" dirty="0" smtClean="0"/>
              <a:t>volumes</a:t>
            </a:r>
          </a:p>
          <a:p>
            <a:r>
              <a:rPr lang="en-US" dirty="0" smtClean="0"/>
              <a:t>Compare Fluids “Colloids vs Crystalloids”</a:t>
            </a:r>
            <a:endParaRPr lang="en-US" dirty="0"/>
          </a:p>
          <a:p>
            <a:r>
              <a:rPr lang="en-US" dirty="0" smtClean="0"/>
              <a:t>Outline </a:t>
            </a:r>
            <a:r>
              <a:rPr lang="en-US" dirty="0"/>
              <a:t>methods of determining fluid and </a:t>
            </a:r>
            <a:r>
              <a:rPr lang="en-US" dirty="0" smtClean="0"/>
              <a:t>acid/base balance</a:t>
            </a:r>
            <a:endParaRPr lang="en-US" dirty="0"/>
          </a:p>
          <a:p>
            <a:r>
              <a:rPr lang="en-US" dirty="0"/>
              <a:t>Describe the clinical manifestations of various </a:t>
            </a:r>
            <a:r>
              <a:rPr lang="en-US" dirty="0" smtClean="0"/>
              <a:t>electrolyte imbalances and treatment.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53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D45BB5-A912-3248-B2D6-E7E4B3AFEC81}" type="slidenum">
              <a:rPr lang="en-US" altLang="x-none"/>
              <a:pPr eaLnBrk="1" hangingPunct="1"/>
              <a:t>20</a:t>
            </a:fld>
            <a:endParaRPr lang="en-US" altLang="x-none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Regulation of body water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9262"/>
            <a:ext cx="8229600" cy="4681538"/>
          </a:xfrm>
        </p:spPr>
        <p:txBody>
          <a:bodyPr/>
          <a:lstStyle/>
          <a:p>
            <a:pPr eaLnBrk="1" hangingPunct="1"/>
            <a:r>
              <a:rPr lang="en-US" altLang="x-none" dirty="0"/>
              <a:t>ADH – </a:t>
            </a:r>
            <a:r>
              <a:rPr lang="en-US" altLang="x-none" dirty="0" err="1" smtClean="0"/>
              <a:t>AntiDiuretic</a:t>
            </a:r>
            <a:r>
              <a:rPr lang="en-US" altLang="x-none" dirty="0" smtClean="0"/>
              <a:t> Hormone </a:t>
            </a:r>
            <a:r>
              <a:rPr lang="en-US" altLang="x-none" dirty="0"/>
              <a:t>+ thirst</a:t>
            </a:r>
          </a:p>
          <a:p>
            <a:pPr lvl="1" eaLnBrk="1" hangingPunct="1"/>
            <a:r>
              <a:rPr lang="en-US" altLang="x-none" dirty="0"/>
              <a:t>Decreased amount of water in body</a:t>
            </a:r>
          </a:p>
          <a:p>
            <a:pPr lvl="1" eaLnBrk="1" hangingPunct="1"/>
            <a:r>
              <a:rPr lang="en-US" altLang="x-none" dirty="0"/>
              <a:t>Increased amount of Na+ in the body</a:t>
            </a:r>
          </a:p>
          <a:p>
            <a:pPr lvl="1" eaLnBrk="1" hangingPunct="1"/>
            <a:r>
              <a:rPr lang="en-US" altLang="x-none" dirty="0"/>
              <a:t>Increased blood osmolality</a:t>
            </a:r>
          </a:p>
          <a:p>
            <a:pPr lvl="1" eaLnBrk="1" hangingPunct="1"/>
            <a:r>
              <a:rPr lang="en-US" altLang="x-none" dirty="0"/>
              <a:t>Decreased circulating blood </a:t>
            </a:r>
            <a:r>
              <a:rPr lang="en-US" altLang="x-none" dirty="0" smtClean="0"/>
              <a:t>volume</a:t>
            </a:r>
          </a:p>
          <a:p>
            <a:pPr lvl="1"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Stimulate </a:t>
            </a:r>
            <a:r>
              <a:rPr lang="en-US" altLang="x-none" dirty="0" err="1" smtClean="0"/>
              <a:t>osmo</a:t>
            </a:r>
            <a:r>
              <a:rPr lang="en-US" altLang="x-none" dirty="0" smtClean="0"/>
              <a:t>-receptors </a:t>
            </a:r>
            <a:r>
              <a:rPr lang="en-US" altLang="x-none" dirty="0"/>
              <a:t>in hypothalamus</a:t>
            </a:r>
            <a:br>
              <a:rPr lang="en-US" altLang="x-none" dirty="0"/>
            </a:br>
            <a:r>
              <a:rPr lang="en-US" altLang="x-none" dirty="0" smtClean="0"/>
              <a:t>➤ ADH </a:t>
            </a:r>
            <a:r>
              <a:rPr lang="en-US" altLang="x-none" dirty="0"/>
              <a:t>released from posterior </a:t>
            </a:r>
            <a:r>
              <a:rPr lang="en-US" altLang="x-none" dirty="0" smtClean="0"/>
              <a:t>pituitary      ➤ Increased </a:t>
            </a:r>
            <a:r>
              <a:rPr lang="en-US" altLang="x-none" dirty="0"/>
              <a:t>thirst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537A1B-6BA5-8949-A29C-0FFAB39EC1FF}" type="slidenum">
              <a:rPr lang="en-US" altLang="x-none"/>
              <a:pPr eaLnBrk="1" hangingPunct="1"/>
              <a:t>21</a:t>
            </a:fld>
            <a:endParaRPr lang="en-US" altLang="x-non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143000"/>
            <a:ext cx="3886200" cy="43218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362200"/>
            <a:ext cx="3276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x-none" sz="2400" dirty="0" smtClean="0"/>
              <a:t>↑ water consumption</a:t>
            </a:r>
            <a:br>
              <a:rPr lang="en-US" altLang="x-none" sz="2400" dirty="0" smtClean="0"/>
            </a:br>
            <a:r>
              <a:rPr lang="en-US" altLang="x-none" sz="2400" dirty="0" smtClean="0"/>
              <a:t>↑ water conservation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2400" dirty="0" smtClean="0"/>
              <a:t>↑ water in body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2400" dirty="0" smtClean="0"/>
              <a:t>↑ volume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2400" dirty="0" smtClean="0"/>
              <a:t>↓Na+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114F-0C7B-174C-B97B-00B8B5F114CF}" type="slidenum">
              <a:rPr lang="en-US" altLang="x-none" smtClean="0"/>
              <a:pPr/>
              <a:t>22</a:t>
            </a:fld>
            <a:endParaRPr lang="en-US" altLang="x-none"/>
          </a:p>
        </p:txBody>
      </p:sp>
      <p:pic>
        <p:nvPicPr>
          <p:cNvPr id="84994" name="Picture 2" descr="mage result for ede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799"/>
            <a:ext cx="6019800" cy="545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3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72F8DB-2BE9-4D4A-A00C-B642440B4685}" type="slidenum">
              <a:rPr lang="en-US" altLang="x-none"/>
              <a:pPr eaLnBrk="1" hangingPunct="1"/>
              <a:t>23</a:t>
            </a:fld>
            <a:endParaRPr lang="en-US" altLang="x-none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152400" y="457200"/>
            <a:ext cx="89916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3200" dirty="0"/>
              <a:t>Edema is the accumulation of fluid within the </a:t>
            </a:r>
            <a:r>
              <a:rPr lang="en-US" altLang="x-none" sz="3200" dirty="0">
                <a:solidFill>
                  <a:srgbClr val="FF0000"/>
                </a:solidFill>
              </a:rPr>
              <a:t>interstitial spaces</a:t>
            </a:r>
            <a:r>
              <a:rPr lang="en-US" altLang="x-none" sz="3200" dirty="0"/>
              <a:t>.</a:t>
            </a:r>
          </a:p>
          <a:p>
            <a:pPr eaLnBrk="1" hangingPunct="1">
              <a:spcBef>
                <a:spcPct val="50000"/>
              </a:spcBef>
            </a:pPr>
            <a:endParaRPr lang="en-US" altLang="x-none" sz="3200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 smtClean="0"/>
              <a:t>Causes</a:t>
            </a:r>
            <a:r>
              <a:rPr lang="en-US" altLang="x-none" sz="3200" dirty="0" smtClean="0"/>
              <a:t>:</a:t>
            </a:r>
            <a:endParaRPr lang="en-US" altLang="x-none" sz="3200" dirty="0"/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 smtClean="0"/>
              <a:t>	↑ </a:t>
            </a:r>
            <a:r>
              <a:rPr lang="en-US" altLang="x-none" sz="3200" dirty="0" smtClean="0"/>
              <a:t>hydrostatic </a:t>
            </a:r>
            <a:r>
              <a:rPr lang="en-US" altLang="x-none" sz="3200" dirty="0" smtClean="0"/>
              <a:t>pressure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 smtClean="0"/>
              <a:t>	↓ </a:t>
            </a:r>
            <a:r>
              <a:rPr lang="en-US" altLang="x-none" sz="3200" dirty="0" smtClean="0"/>
              <a:t>plasma </a:t>
            </a:r>
            <a:r>
              <a:rPr lang="en-US" altLang="x-none" sz="3200" dirty="0"/>
              <a:t>osmotic </a:t>
            </a:r>
            <a:r>
              <a:rPr lang="en-US" altLang="x-none" sz="3200" dirty="0" smtClean="0"/>
              <a:t>pressure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3200" dirty="0" smtClean="0"/>
              <a:t>	↑ </a:t>
            </a:r>
            <a:r>
              <a:rPr lang="en-US" altLang="x-none" sz="3200" dirty="0" smtClean="0"/>
              <a:t>capillary </a:t>
            </a:r>
            <a:r>
              <a:rPr lang="en-US" altLang="x-none" sz="3200" dirty="0"/>
              <a:t>membrane </a:t>
            </a:r>
            <a:r>
              <a:rPr lang="en-US" altLang="x-none" sz="3200" dirty="0" smtClean="0"/>
              <a:t>permeability</a:t>
            </a:r>
            <a:endParaRPr lang="en-US" altLang="x-none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114F-0C7B-174C-B97B-00B8B5F114CF}" type="slidenum">
              <a:rPr lang="en-US" altLang="x-none" smtClean="0"/>
              <a:pPr/>
              <a:t>24</a:t>
            </a:fld>
            <a:endParaRPr lang="en-US" altLang="x-none"/>
          </a:p>
        </p:txBody>
      </p:sp>
      <p:pic>
        <p:nvPicPr>
          <p:cNvPr id="86018" name="Picture 2" descr="ttps://i.pinimg.com/736x/2f/d8/9a/2fd89a889d8885f58259b676df18ab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4328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114F-0C7B-174C-B97B-00B8B5F114CF}" type="slidenum">
              <a:rPr lang="en-US" altLang="x-none" smtClean="0"/>
              <a:pPr/>
              <a:t>25</a:t>
            </a:fld>
            <a:endParaRPr lang="en-US" altLang="x-none"/>
          </a:p>
        </p:txBody>
      </p:sp>
      <p:pic>
        <p:nvPicPr>
          <p:cNvPr id="87042" name="Picture 2" descr="mage result for normal electrolyte concen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3" y="1219200"/>
            <a:ext cx="856359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62200" y="2514600"/>
            <a:ext cx="1295400" cy="1447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9F9D33-086A-9A42-B0C8-5F1B90B83B0E}" type="slidenum">
              <a:rPr lang="en-US" altLang="x-none"/>
              <a:pPr eaLnBrk="1" hangingPunct="1"/>
              <a:t>26</a:t>
            </a:fld>
            <a:endParaRPr lang="en-US" altLang="x-none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Electrolyte balance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Na </a:t>
            </a:r>
            <a:r>
              <a:rPr lang="en-US" altLang="x-none" sz="2800" baseline="30000" dirty="0"/>
              <a:t>+</a:t>
            </a:r>
            <a:r>
              <a:rPr lang="en-US" altLang="x-none" dirty="0"/>
              <a:t> (Sodium) </a:t>
            </a:r>
          </a:p>
          <a:p>
            <a:pPr lvl="1" eaLnBrk="1" hangingPunct="1"/>
            <a:r>
              <a:rPr lang="en-US" altLang="x-none" dirty="0"/>
              <a:t>90 % of total ECF cations</a:t>
            </a:r>
          </a:p>
          <a:p>
            <a:pPr lvl="1" eaLnBrk="1" hangingPunct="1"/>
            <a:r>
              <a:rPr lang="en-US" altLang="x-none" dirty="0"/>
              <a:t> 136 -145 </a:t>
            </a:r>
            <a:r>
              <a:rPr lang="en-US" altLang="x-none" dirty="0" err="1"/>
              <a:t>mEq</a:t>
            </a:r>
            <a:r>
              <a:rPr lang="en-US" altLang="x-none" dirty="0"/>
              <a:t> / L</a:t>
            </a:r>
          </a:p>
          <a:p>
            <a:pPr lvl="1" eaLnBrk="1" hangingPunct="1"/>
            <a:r>
              <a:rPr lang="en-US" altLang="x-none" dirty="0"/>
              <a:t>Pairs with Cl</a:t>
            </a:r>
            <a:r>
              <a:rPr lang="en-US" altLang="x-none" baseline="30000" dirty="0"/>
              <a:t>-</a:t>
            </a:r>
            <a:r>
              <a:rPr lang="en-US" altLang="x-none" dirty="0"/>
              <a:t> , HCO</a:t>
            </a:r>
            <a:r>
              <a:rPr lang="en-US" altLang="x-none" baseline="-25000" dirty="0"/>
              <a:t>3</a:t>
            </a:r>
            <a:r>
              <a:rPr lang="en-US" altLang="x-none" baseline="30000" dirty="0"/>
              <a:t>-</a:t>
            </a:r>
            <a:r>
              <a:rPr lang="en-US" altLang="x-none" dirty="0"/>
              <a:t> to neutralize charge</a:t>
            </a:r>
          </a:p>
          <a:p>
            <a:pPr lvl="1" eaLnBrk="1" hangingPunct="1"/>
            <a:r>
              <a:rPr lang="en-US" altLang="x-none" dirty="0"/>
              <a:t>Low in ICF </a:t>
            </a:r>
          </a:p>
          <a:p>
            <a:pPr lvl="1" eaLnBrk="1" hangingPunct="1"/>
            <a:r>
              <a:rPr lang="en-US" altLang="x-none" dirty="0"/>
              <a:t>Most important ion in regulating water balance</a:t>
            </a:r>
          </a:p>
          <a:p>
            <a:pPr lvl="1" eaLnBrk="1" hangingPunct="1"/>
            <a:r>
              <a:rPr lang="en-US" altLang="x-none" dirty="0"/>
              <a:t>Important in nerve and muscle </a:t>
            </a:r>
            <a:r>
              <a:rPr lang="en-US" altLang="x-none" dirty="0" smtClean="0"/>
              <a:t>function “Action Potential”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754A1F-0CB9-A74D-BDCB-8084F61BE540}" type="slidenum">
              <a:rPr lang="en-US" altLang="x-none"/>
              <a:pPr eaLnBrk="1" hangingPunct="1"/>
              <a:t>27</a:t>
            </a:fld>
            <a:endParaRPr lang="en-US" altLang="x-none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Regulation of Sodium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Renal tubule reabsorption affected by hormones:</a:t>
            </a:r>
          </a:p>
          <a:p>
            <a:pPr lvl="1" eaLnBrk="1" hangingPunct="1"/>
            <a:r>
              <a:rPr lang="en-US" altLang="x-none" sz="3200" dirty="0" smtClean="0"/>
              <a:t>Aldosterone</a:t>
            </a:r>
          </a:p>
          <a:p>
            <a:pPr lvl="1" eaLnBrk="1" hangingPunct="1"/>
            <a:r>
              <a:rPr lang="en-US" altLang="x-none" sz="3200" dirty="0" smtClean="0"/>
              <a:t>ADH</a:t>
            </a:r>
            <a:endParaRPr lang="en-US" altLang="x-none" sz="3200" dirty="0"/>
          </a:p>
          <a:p>
            <a:pPr lvl="1" eaLnBrk="1" hangingPunct="1"/>
            <a:r>
              <a:rPr lang="en-US" altLang="x-none" sz="3200" dirty="0" smtClean="0"/>
              <a:t>Renin/angiotensin (ADH/Aldosterone)</a:t>
            </a:r>
            <a:endParaRPr lang="en-US" altLang="x-none" sz="3200" dirty="0"/>
          </a:p>
          <a:p>
            <a:pPr lvl="1" eaLnBrk="1" hangingPunct="1"/>
            <a:r>
              <a:rPr lang="en-US" altLang="x-none" sz="3200" dirty="0"/>
              <a:t>Atrial Natriuretic </a:t>
            </a:r>
            <a:r>
              <a:rPr lang="en-US" altLang="x-none" sz="3200" dirty="0" smtClean="0"/>
              <a:t>Peptide (ANP)</a:t>
            </a:r>
            <a:endParaRPr lang="en-US" altLang="x-none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28</a:t>
            </a:fld>
            <a:endParaRPr lang="en-US" altLang="x-none"/>
          </a:p>
        </p:txBody>
      </p:sp>
      <p:pic>
        <p:nvPicPr>
          <p:cNvPr id="88066" name="Picture 2" descr="ttp://www.zerobio.com/central/adh_et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8275"/>
            <a:ext cx="655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1F7D42-D769-F64C-B7F8-8ABE598BA67D}" type="slidenum">
              <a:rPr lang="en-US" altLang="x-none"/>
              <a:pPr eaLnBrk="1" hangingPunct="1"/>
              <a:t>29</a:t>
            </a:fld>
            <a:endParaRPr lang="en-US" altLang="x-none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Potassium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Major intracellular cation</a:t>
            </a:r>
          </a:p>
          <a:p>
            <a:pPr eaLnBrk="1" hangingPunct="1"/>
            <a:r>
              <a:rPr lang="en-US" altLang="x-none" dirty="0"/>
              <a:t>ICF conc. = 150- 160 </a:t>
            </a:r>
            <a:r>
              <a:rPr lang="en-US" altLang="x-none" dirty="0" err="1"/>
              <a:t>mEq</a:t>
            </a:r>
            <a:r>
              <a:rPr lang="en-US" altLang="x-none" dirty="0"/>
              <a:t>/ </a:t>
            </a:r>
            <a:r>
              <a:rPr lang="en-US" altLang="x-none" dirty="0" smtClean="0"/>
              <a:t>L</a:t>
            </a:r>
          </a:p>
          <a:p>
            <a:pPr lvl="1" eaLnBrk="1" hangingPunct="1"/>
            <a:r>
              <a:rPr lang="en-US" altLang="x-none" dirty="0" smtClean="0"/>
              <a:t>ECF = 3.5 - 5</a:t>
            </a:r>
            <a:endParaRPr lang="en-US" altLang="x-none" dirty="0"/>
          </a:p>
          <a:p>
            <a:pPr eaLnBrk="1" hangingPunct="1"/>
            <a:r>
              <a:rPr lang="en-US" altLang="x-none" dirty="0"/>
              <a:t>Resting membrane potential</a:t>
            </a:r>
          </a:p>
          <a:p>
            <a:pPr eaLnBrk="1" hangingPunct="1"/>
            <a:r>
              <a:rPr lang="en-US" altLang="x-none" dirty="0"/>
              <a:t>Regulates fluid, ion balance inside </a:t>
            </a:r>
            <a:r>
              <a:rPr lang="en-US" altLang="x-none" dirty="0" smtClean="0"/>
              <a:t>cell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Body Fluids ?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68987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13065A-A568-8B43-9A8C-706A23CEB6FA}" type="slidenum">
              <a:rPr lang="en-US" altLang="x-none"/>
              <a:pPr eaLnBrk="1" hangingPunct="1"/>
              <a:t>30</a:t>
            </a:fld>
            <a:endParaRPr lang="en-US" altLang="x-none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 dirty="0"/>
              <a:t>A</a:t>
            </a:r>
            <a:r>
              <a:rPr lang="en-US" altLang="x-none" sz="4000" dirty="0" smtClean="0"/>
              <a:t>lterations  </a:t>
            </a:r>
            <a:r>
              <a:rPr lang="en-US" altLang="x-none" sz="4000" dirty="0"/>
              <a:t>in water balance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14600"/>
            <a:ext cx="8229600" cy="3611563"/>
          </a:xfrm>
        </p:spPr>
        <p:txBody>
          <a:bodyPr/>
          <a:lstStyle/>
          <a:p>
            <a:pPr lvl="1" eaLnBrk="1" hangingPunct="1"/>
            <a:r>
              <a:rPr lang="en-US" altLang="x-none" dirty="0"/>
              <a:t>F</a:t>
            </a:r>
            <a:r>
              <a:rPr lang="en-US" altLang="x-none" dirty="0" smtClean="0"/>
              <a:t>luid loss (Hypovolemia)</a:t>
            </a:r>
            <a:endParaRPr lang="en-US" altLang="x-none" dirty="0"/>
          </a:p>
          <a:p>
            <a:pPr lvl="2" eaLnBrk="1" hangingPunct="1"/>
            <a:r>
              <a:rPr lang="en-US" altLang="x-none" sz="2800" dirty="0">
                <a:ea typeface="Times New Roman" charset="0"/>
                <a:cs typeface="Times New Roman" charset="0"/>
              </a:rPr>
              <a:t> </a:t>
            </a:r>
            <a:r>
              <a:rPr lang="en-US" altLang="x-none" sz="2800" dirty="0">
                <a:latin typeface="Times New Roman" charset="0"/>
                <a:ea typeface="Times New Roman" charset="0"/>
                <a:cs typeface="Times New Roman" charset="0"/>
              </a:rPr>
              <a:t>↓</a:t>
            </a:r>
            <a:r>
              <a:rPr lang="en-US" altLang="x-none" sz="2800" dirty="0">
                <a:ea typeface="Times New Roman" charset="0"/>
                <a:cs typeface="Times New Roman" charset="0"/>
              </a:rPr>
              <a:t>ECF volume, weight loss, dry skin and mucous membranes, </a:t>
            </a:r>
            <a:r>
              <a:rPr lang="en-US" altLang="x-none" sz="2800" dirty="0">
                <a:latin typeface="Times New Roman" charset="0"/>
                <a:ea typeface="Times New Roman" charset="0"/>
                <a:cs typeface="Times New Roman" charset="0"/>
              </a:rPr>
              <a:t>↓</a:t>
            </a:r>
            <a:r>
              <a:rPr lang="en-US" altLang="x-none" sz="2800" dirty="0">
                <a:ea typeface="Times New Roman" charset="0"/>
                <a:cs typeface="Times New Roman" charset="0"/>
              </a:rPr>
              <a:t> urine output, and hypovolemia ( rapid heart rate, flattened neck veins, and normal or </a:t>
            </a:r>
            <a:r>
              <a:rPr lang="en-US" altLang="x-none" sz="2800" dirty="0">
                <a:latin typeface="Times New Roman" charset="0"/>
                <a:ea typeface="Times New Roman" charset="0"/>
                <a:cs typeface="Times New Roman" charset="0"/>
              </a:rPr>
              <a:t>↓</a:t>
            </a:r>
            <a:r>
              <a:rPr lang="en-US" altLang="x-none" sz="2800" dirty="0">
                <a:ea typeface="Times New Roman" charset="0"/>
                <a:cs typeface="Times New Roman" charset="0"/>
              </a:rPr>
              <a:t> B.P. – shock)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smtClean="0"/>
              <a:t>Alterations  in water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Fluid </a:t>
            </a:r>
            <a:r>
              <a:rPr lang="en-US" altLang="x-none" dirty="0" smtClean="0"/>
              <a:t>excess </a:t>
            </a:r>
            <a:r>
              <a:rPr lang="en-US" altLang="x-none" dirty="0" smtClean="0"/>
              <a:t>(Volume overload)</a:t>
            </a:r>
          </a:p>
          <a:p>
            <a:pPr lvl="1" eaLnBrk="1" hangingPunct="1"/>
            <a:r>
              <a:rPr lang="en-US" altLang="x-none" dirty="0" smtClean="0"/>
              <a:t>Excess IV fluids</a:t>
            </a:r>
          </a:p>
          <a:p>
            <a:pPr lvl="1" eaLnBrk="1" hangingPunct="1"/>
            <a:r>
              <a:rPr lang="en-US" altLang="x-none" dirty="0" smtClean="0"/>
              <a:t>Hypersecretion of aldosterone</a:t>
            </a:r>
          </a:p>
          <a:p>
            <a:pPr lvl="1" eaLnBrk="1" hangingPunct="1"/>
            <a:r>
              <a:rPr lang="en-US" altLang="x-none" dirty="0" smtClean="0"/>
              <a:t>Effect of drugs – cortisone</a:t>
            </a:r>
          </a:p>
          <a:p>
            <a:pPr lvl="1" eaLnBrk="1" hangingPunct="1">
              <a:buFontTx/>
              <a:buNone/>
            </a:pPr>
            <a:r>
              <a:rPr lang="en-US" altLang="x-none" dirty="0" smtClean="0"/>
              <a:t>– weight gain, decreased hematocrit, diluted plasma proteins, distended neck veins.</a:t>
            </a:r>
            <a:endParaRPr lang="en-US" altLang="x-none" dirty="0" smtClean="0">
              <a:ea typeface="Arial" charset="0"/>
              <a:cs typeface="Arial" charset="0"/>
            </a:endParaRPr>
          </a:p>
          <a:p>
            <a:pPr lvl="1" eaLnBrk="1" hangingPunct="1">
              <a:buFontTx/>
              <a:buNone/>
            </a:pPr>
            <a:endParaRPr lang="en-US" altLang="x-none" dirty="0" smtClean="0">
              <a:ea typeface="Arial" charset="0"/>
              <a:cs typeface="Arial" charset="0"/>
            </a:endParaRPr>
          </a:p>
          <a:p>
            <a:pPr lvl="1" eaLnBrk="1" hangingPunct="1">
              <a:buFontTx/>
              <a:buNone/>
            </a:pPr>
            <a:r>
              <a:rPr lang="en-US" altLang="x-none" dirty="0" smtClean="0">
                <a:ea typeface="Arial" charset="0"/>
                <a:cs typeface="Arial" charset="0"/>
              </a:rPr>
              <a:t>May lead to edema (↑ capillary hydrostatic pressure) pulmonary edema.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31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417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463"/>
            <a:ext cx="8229600" cy="1143000"/>
          </a:xfrm>
        </p:spPr>
        <p:txBody>
          <a:bodyPr/>
          <a:lstStyle/>
          <a:p>
            <a:r>
              <a:rPr lang="en-US" dirty="0" smtClean="0"/>
              <a:t>Colloids Vs Crystalloids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32</a:t>
            </a:fld>
            <a:endParaRPr lang="en-US" alt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6289"/>
            <a:ext cx="7610856" cy="57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33</a:t>
            </a:fld>
            <a:endParaRPr lang="en-US" alt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5259"/>
            <a:ext cx="8991600" cy="43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1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34</a:t>
            </a:fld>
            <a:endParaRPr lang="en-US" alt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330200"/>
            <a:ext cx="42418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6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Colloids Vs Crystalloids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2133600"/>
            <a:ext cx="8382000" cy="218333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35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3122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</a:t>
            </a:r>
            <a:r>
              <a:rPr lang="en-US" dirty="0" err="1" smtClean="0"/>
              <a:t>Crytalloids</a:t>
            </a:r>
            <a:r>
              <a:rPr lang="en-US" dirty="0" smtClean="0"/>
              <a:t> dose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10 Kg: 40 ml/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10 Kg: 20 ml/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Then each additional 10 Kg: 10 ml/</a:t>
            </a:r>
            <a:r>
              <a:rPr lang="en-US" dirty="0" err="1" smtClean="0"/>
              <a:t>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36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4416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B4FA9D-33EB-1845-8755-23854CFFB393}" type="slidenum">
              <a:rPr lang="en-US" altLang="x-none"/>
              <a:pPr eaLnBrk="1" hangingPunct="1"/>
              <a:t>37</a:t>
            </a:fld>
            <a:endParaRPr lang="en-US" altLang="x-none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Electrolyte imbalances: Sodium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sz="3600" dirty="0"/>
              <a:t>Hypernatremia (high levels of sodium)</a:t>
            </a:r>
          </a:p>
          <a:p>
            <a:pPr lvl="1" eaLnBrk="1" hangingPunct="1"/>
            <a:r>
              <a:rPr lang="en-US" altLang="x-none" sz="3200" dirty="0"/>
              <a:t>Plasma Na+ &gt; 145 </a:t>
            </a:r>
            <a:r>
              <a:rPr lang="en-US" altLang="x-none" sz="3200" dirty="0" err="1"/>
              <a:t>mEq</a:t>
            </a:r>
            <a:r>
              <a:rPr lang="en-US" altLang="x-none" sz="3200" dirty="0"/>
              <a:t> / L</a:t>
            </a:r>
          </a:p>
          <a:p>
            <a:pPr lvl="1" eaLnBrk="1" hangingPunct="1"/>
            <a:r>
              <a:rPr lang="en-US" altLang="x-none" sz="3200" dirty="0"/>
              <a:t>Due to </a:t>
            </a:r>
            <a:r>
              <a:rPr lang="en-US" altLang="x-none" sz="3200" dirty="0">
                <a:latin typeface="Times New Roman" charset="0"/>
                <a:ea typeface="Times New Roman" charset="0"/>
                <a:cs typeface="Times New Roman" charset="0"/>
              </a:rPr>
              <a:t>↑ </a:t>
            </a:r>
            <a:r>
              <a:rPr lang="en-US" altLang="x-none" sz="3200" dirty="0">
                <a:ea typeface="Times New Roman" charset="0"/>
                <a:cs typeface="Times New Roman" charset="0"/>
              </a:rPr>
              <a:t>Na + or </a:t>
            </a:r>
            <a:r>
              <a:rPr lang="en-US" altLang="x-none" sz="3200" dirty="0">
                <a:latin typeface="Times New Roman" charset="0"/>
                <a:ea typeface="Times New Roman" charset="0"/>
                <a:cs typeface="Times New Roman" charset="0"/>
              </a:rPr>
              <a:t>↓</a:t>
            </a:r>
            <a:r>
              <a:rPr lang="en-US" altLang="x-none" sz="3200" dirty="0">
                <a:ea typeface="Times New Roman" charset="0"/>
                <a:cs typeface="Times New Roman" charset="0"/>
              </a:rPr>
              <a:t> </a:t>
            </a:r>
            <a:r>
              <a:rPr lang="en-US" altLang="x-none" sz="3200" dirty="0" smtClean="0">
                <a:ea typeface="Times New Roman" charset="0"/>
                <a:cs typeface="Times New Roman" charset="0"/>
              </a:rPr>
              <a:t>water</a:t>
            </a:r>
            <a:endParaRPr lang="en-US" altLang="x-none" sz="3200" dirty="0"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38</a:t>
            </a:fld>
            <a:endParaRPr lang="en-US" altLang="x-none"/>
          </a:p>
        </p:txBody>
      </p:sp>
      <p:pic>
        <p:nvPicPr>
          <p:cNvPr id="89090" name="Picture 2" descr="mage result for hypernatrem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1953"/>
            <a:ext cx="7543800" cy="441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0" y="838200"/>
            <a:ext cx="2133600" cy="533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691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76558B-C54E-9242-AD10-80586A33AE2A}" type="slidenum">
              <a:rPr lang="en-US" altLang="x-none"/>
              <a:pPr eaLnBrk="1" hangingPunct="1"/>
              <a:t>39</a:t>
            </a:fld>
            <a:endParaRPr lang="en-US" altLang="x-none"/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/>
              <a:t>Clinical manifestations</a:t>
            </a:r>
            <a:br>
              <a:rPr lang="en-US" altLang="x-none" sz="4000"/>
            </a:br>
            <a:r>
              <a:rPr lang="en-US" altLang="x-none" sz="4000"/>
              <a:t>of Hypernatremia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Thirst</a:t>
            </a:r>
          </a:p>
          <a:p>
            <a:pPr eaLnBrk="1" hangingPunct="1"/>
            <a:r>
              <a:rPr lang="en-US" altLang="x-none" dirty="0"/>
              <a:t>Lethargy</a:t>
            </a:r>
          </a:p>
          <a:p>
            <a:pPr eaLnBrk="1" hangingPunct="1"/>
            <a:r>
              <a:rPr lang="en-US" altLang="x-none" dirty="0"/>
              <a:t>Neurological dysfunction due to dehydration of brain </a:t>
            </a:r>
            <a:r>
              <a:rPr lang="en-US" altLang="x-none" dirty="0" smtClean="0"/>
              <a:t>cells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BAF0888-3F04-BA4B-8535-DCA9B15A215C}" type="slidenum">
              <a:rPr lang="en-US" altLang="x-none"/>
              <a:pPr eaLnBrk="1" hangingPunct="1"/>
              <a:t>4</a:t>
            </a:fld>
            <a:endParaRPr lang="en-US" altLang="x-none"/>
          </a:p>
        </p:txBody>
      </p:sp>
      <p:pic>
        <p:nvPicPr>
          <p:cNvPr id="3075" name="Picture 2" descr="body 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6838"/>
            <a:ext cx="7696200" cy="676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B74084-4E40-DA49-9CD6-35FE97AF6913}" type="slidenum">
              <a:rPr lang="en-US" altLang="x-none"/>
              <a:pPr eaLnBrk="1" hangingPunct="1"/>
              <a:t>40</a:t>
            </a:fld>
            <a:endParaRPr lang="en-US" altLang="x-none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Treatment of Hypernatremia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Lower serum Na+</a:t>
            </a:r>
          </a:p>
          <a:p>
            <a:pPr lvl="1" eaLnBrk="1" hangingPunct="1"/>
            <a:r>
              <a:rPr lang="en-US" altLang="x-none" sz="3200" dirty="0"/>
              <a:t>Isotonic salt-free IV fluid</a:t>
            </a:r>
          </a:p>
          <a:p>
            <a:pPr lvl="1" eaLnBrk="1" hangingPunct="1"/>
            <a:r>
              <a:rPr lang="en-US" altLang="x-none" sz="3200" dirty="0"/>
              <a:t>Oral solutions </a:t>
            </a:r>
            <a:r>
              <a:rPr lang="en-US" altLang="x-none" sz="3200" dirty="0" smtClean="0"/>
              <a:t>preferable</a:t>
            </a:r>
          </a:p>
          <a:p>
            <a:pPr lvl="1" eaLnBrk="1" hangingPunct="1"/>
            <a:r>
              <a:rPr lang="en-US" altLang="x-none" sz="3200" dirty="0"/>
              <a:t> </a:t>
            </a:r>
            <a:r>
              <a:rPr lang="en-US" altLang="x-none" sz="3200" dirty="0" smtClean="0"/>
              <a:t>Slow correction </a:t>
            </a:r>
          </a:p>
          <a:p>
            <a:pPr lvl="2" eaLnBrk="1" hangingPunct="1"/>
            <a:r>
              <a:rPr lang="en-US" altLang="x-none" dirty="0" smtClean="0"/>
              <a:t>(rapid correction may cause O</a:t>
            </a:r>
            <a:r>
              <a:rPr lang="en-US" dirty="0" smtClean="0"/>
              <a:t>smotic </a:t>
            </a:r>
            <a:r>
              <a:rPr lang="en-US" dirty="0"/>
              <a:t>D</a:t>
            </a:r>
            <a:r>
              <a:rPr lang="en-US" dirty="0" smtClean="0"/>
              <a:t>emyelination Syndrome)</a:t>
            </a:r>
            <a:r>
              <a:rPr lang="en-US" altLang="x-none" dirty="0" smtClean="0"/>
              <a:t> 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2740E4-FB89-B54C-8EB3-60B1B999A551}" type="slidenum">
              <a:rPr lang="en-US" altLang="x-none"/>
              <a:pPr eaLnBrk="1" hangingPunct="1"/>
              <a:t>41</a:t>
            </a:fld>
            <a:endParaRPr lang="en-US" altLang="x-none"/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x-none"/>
              <a:t>Hyponatremia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 eaLnBrk="1" hangingPunct="1"/>
            <a:endParaRPr lang="en-US" altLang="x-none" dirty="0"/>
          </a:p>
        </p:txBody>
      </p:sp>
      <p:pic>
        <p:nvPicPr>
          <p:cNvPr id="46087" name="Picture 7" descr="ttp://img.medscapestatic.com/article/745/368/745368-fi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14221"/>
            <a:ext cx="7386918" cy="58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4098E8-4BB6-BD4A-B48D-C1C716EEFDF1}" type="slidenum">
              <a:rPr lang="en-US" altLang="x-none"/>
              <a:pPr eaLnBrk="1" hangingPunct="1"/>
              <a:t>42</a:t>
            </a:fld>
            <a:endParaRPr lang="en-US" altLang="x-none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 dirty="0"/>
              <a:t>Clinical manifestations of </a:t>
            </a:r>
            <a:r>
              <a:rPr lang="en-US" altLang="x-none" sz="4000" dirty="0" err="1"/>
              <a:t>Hyponatremia</a:t>
            </a:r>
            <a:endParaRPr lang="en-US" altLang="x-none" sz="4000" dirty="0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438400"/>
            <a:ext cx="8991600" cy="4114800"/>
          </a:xfrm>
        </p:spPr>
        <p:txBody>
          <a:bodyPr/>
          <a:lstStyle/>
          <a:p>
            <a:pPr eaLnBrk="1" hangingPunct="1"/>
            <a:r>
              <a:rPr lang="en-US" altLang="x-none" dirty="0"/>
              <a:t>Neurological symptoms</a:t>
            </a:r>
          </a:p>
          <a:p>
            <a:pPr lvl="1" eaLnBrk="1" hangingPunct="1"/>
            <a:r>
              <a:rPr lang="en-US" altLang="x-none" dirty="0"/>
              <a:t>Lethargy, headache, confusion, apprehension, depressed reflexes, seizures and coma</a:t>
            </a:r>
          </a:p>
          <a:p>
            <a:pPr eaLnBrk="1" hangingPunct="1"/>
            <a:r>
              <a:rPr lang="en-US" altLang="x-none" sz="2800" dirty="0"/>
              <a:t>Muscle </a:t>
            </a:r>
            <a:r>
              <a:rPr lang="en-US" altLang="x-none" sz="2800" dirty="0" smtClean="0"/>
              <a:t>symptoms: Cramps</a:t>
            </a:r>
            <a:r>
              <a:rPr lang="en-US" altLang="x-none" sz="2800" dirty="0"/>
              <a:t>, weakness, fatigue</a:t>
            </a:r>
          </a:p>
          <a:p>
            <a:pPr eaLnBrk="1" hangingPunct="1"/>
            <a:r>
              <a:rPr lang="en-US" altLang="x-none" sz="2800" dirty="0" smtClean="0"/>
              <a:t>GI symptoms: Nausea</a:t>
            </a:r>
            <a:r>
              <a:rPr lang="en-US" altLang="x-none" sz="2800" dirty="0"/>
              <a:t>, </a:t>
            </a:r>
            <a:r>
              <a:rPr lang="en-US" altLang="x-none" sz="2800" dirty="0" smtClean="0"/>
              <a:t>vomiting, </a:t>
            </a:r>
            <a:r>
              <a:rPr lang="en-US" altLang="x-none" sz="2800" dirty="0"/>
              <a:t>and diarrhea</a:t>
            </a:r>
          </a:p>
          <a:p>
            <a:pPr marL="0" indent="0" eaLnBrk="1" hangingPunct="1">
              <a:buNone/>
            </a:pPr>
            <a:endParaRPr lang="en-US" altLang="x-none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B4098E8-4BB6-BD4A-B48D-C1C716EEFDF1}" type="slidenum">
              <a:rPr lang="en-US" altLang="x-none"/>
              <a:pPr eaLnBrk="1" hangingPunct="1"/>
              <a:t>43</a:t>
            </a:fld>
            <a:endParaRPr lang="en-US" altLang="x-none"/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 dirty="0" err="1" smtClean="0"/>
              <a:t>Tx</a:t>
            </a:r>
            <a:r>
              <a:rPr lang="en-US" altLang="x-none" sz="4000" dirty="0" smtClean="0"/>
              <a:t> of </a:t>
            </a:r>
            <a:r>
              <a:rPr lang="en-US" altLang="x-none" sz="4000" dirty="0" err="1"/>
              <a:t>Hyponatremia</a:t>
            </a:r>
            <a:endParaRPr lang="en-US" altLang="x-none" sz="4000" dirty="0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8991600" cy="5105400"/>
          </a:xfrm>
        </p:spPr>
        <p:txBody>
          <a:bodyPr/>
          <a:lstStyle/>
          <a:p>
            <a:pPr eaLnBrk="1" hangingPunct="1"/>
            <a:endParaRPr lang="en-US" altLang="x-none" sz="2800" dirty="0" smtClean="0"/>
          </a:p>
          <a:p>
            <a:pPr eaLnBrk="1" hangingPunct="1"/>
            <a:r>
              <a:rPr lang="en-US" altLang="x-none" sz="2800" dirty="0" err="1" smtClean="0"/>
              <a:t>Tx</a:t>
            </a:r>
            <a:r>
              <a:rPr lang="en-US" altLang="x-none" sz="2800" dirty="0" smtClean="0"/>
              <a:t> </a:t>
            </a:r>
          </a:p>
          <a:p>
            <a:pPr lvl="1" eaLnBrk="1" hangingPunct="1"/>
            <a:r>
              <a:rPr lang="en-US" altLang="x-none" sz="2400" dirty="0" smtClean="0"/>
              <a:t>Depends on the volume status and etiology</a:t>
            </a:r>
          </a:p>
          <a:p>
            <a:pPr lvl="1" eaLnBrk="1" hangingPunct="1"/>
            <a:r>
              <a:rPr lang="en-US" altLang="x-none" sz="2400" dirty="0" smtClean="0"/>
              <a:t>Usually Limit </a:t>
            </a:r>
            <a:r>
              <a:rPr lang="en-US" altLang="x-none" sz="2400" dirty="0"/>
              <a:t>water intake </a:t>
            </a:r>
            <a:r>
              <a:rPr lang="en-US" altLang="x-none" sz="2400" dirty="0" smtClean="0"/>
              <a:t>and discontinue offending meds</a:t>
            </a:r>
          </a:p>
          <a:p>
            <a:pPr lvl="1" eaLnBrk="1" hangingPunct="1"/>
            <a:r>
              <a:rPr lang="en-US" altLang="x-none" sz="2400" dirty="0" smtClean="0"/>
              <a:t>Slow correction ( risk of Cerebral edema)</a:t>
            </a:r>
            <a:endParaRPr lang="en-US" altLang="x-none" sz="2400" dirty="0"/>
          </a:p>
        </p:txBody>
      </p:sp>
    </p:spTree>
    <p:extLst>
      <p:ext uri="{BB962C8B-B14F-4D97-AF65-F5344CB8AC3E}">
        <p14:creationId xmlns:p14="http://schemas.microsoft.com/office/powerpoint/2010/main" val="238528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CFEE80-74FF-104B-9A7D-EE4F32C2652D}" type="slidenum">
              <a:rPr lang="en-US" altLang="x-none"/>
              <a:pPr eaLnBrk="1" hangingPunct="1"/>
              <a:t>44</a:t>
            </a:fld>
            <a:endParaRPr lang="en-US" altLang="x-none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Hypokalemia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Serum K</a:t>
            </a:r>
            <a:r>
              <a:rPr lang="en-US" altLang="x-none" baseline="30000" dirty="0"/>
              <a:t>+</a:t>
            </a:r>
            <a:r>
              <a:rPr lang="en-US" altLang="x-none" dirty="0"/>
              <a:t> &lt; 3.5 </a:t>
            </a:r>
            <a:r>
              <a:rPr lang="en-US" altLang="x-none" dirty="0" err="1"/>
              <a:t>mEq</a:t>
            </a:r>
            <a:r>
              <a:rPr lang="en-US" altLang="x-none" dirty="0"/>
              <a:t> /L</a:t>
            </a:r>
          </a:p>
          <a:p>
            <a:pPr eaLnBrk="1" hangingPunct="1"/>
            <a:r>
              <a:rPr lang="en-US" altLang="x-none" dirty="0"/>
              <a:t>Beware if diabetic</a:t>
            </a:r>
          </a:p>
          <a:p>
            <a:pPr lvl="1" eaLnBrk="1" hangingPunct="1"/>
            <a:r>
              <a:rPr lang="en-US" altLang="x-none" sz="3200" dirty="0"/>
              <a:t>Insulin </a:t>
            </a:r>
            <a:r>
              <a:rPr lang="en-US" altLang="x-none" sz="3200" dirty="0" smtClean="0"/>
              <a:t>shifts K</a:t>
            </a:r>
            <a:r>
              <a:rPr lang="en-US" altLang="x-none" sz="3200" baseline="30000" dirty="0"/>
              <a:t>+</a:t>
            </a:r>
            <a:r>
              <a:rPr lang="en-US" altLang="x-none" sz="3200" dirty="0"/>
              <a:t> into cell</a:t>
            </a:r>
          </a:p>
          <a:p>
            <a:pPr lvl="1" eaLnBrk="1" hangingPunct="1"/>
            <a:r>
              <a:rPr lang="en-US" altLang="x-none" sz="3200" dirty="0"/>
              <a:t>Ketoacidosis – H</a:t>
            </a:r>
            <a:r>
              <a:rPr lang="en-US" altLang="x-none" sz="3200" baseline="30000" dirty="0"/>
              <a:t>+</a:t>
            </a:r>
            <a:r>
              <a:rPr lang="en-US" altLang="x-none" sz="3200" dirty="0"/>
              <a:t> replaces K</a:t>
            </a:r>
            <a:r>
              <a:rPr lang="en-US" altLang="x-none" sz="3200" baseline="30000" dirty="0"/>
              <a:t>+</a:t>
            </a:r>
            <a:r>
              <a:rPr lang="en-US" altLang="x-none" sz="3200" dirty="0"/>
              <a:t>, which is lost in </a:t>
            </a:r>
            <a:r>
              <a:rPr lang="en-US" altLang="x-none" sz="3200" dirty="0" smtClean="0"/>
              <a:t>urine</a:t>
            </a:r>
            <a:endParaRPr lang="en-US" altLang="x-non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0C949A-5E8B-1644-89E3-54DE384071FB}" type="slidenum">
              <a:rPr lang="en-US" altLang="x-none"/>
              <a:pPr eaLnBrk="1" hangingPunct="1"/>
              <a:t>45</a:t>
            </a:fld>
            <a:endParaRPr lang="en-US" altLang="x-none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Causes of Hypokalemia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 dirty="0"/>
              <a:t>Decreased intake of K</a:t>
            </a:r>
            <a:r>
              <a:rPr lang="en-US" altLang="x-none" baseline="30000" dirty="0"/>
              <a:t>+</a:t>
            </a:r>
          </a:p>
          <a:p>
            <a:pPr eaLnBrk="1" hangingPunct="1"/>
            <a:r>
              <a:rPr lang="en-US" altLang="x-none" dirty="0"/>
              <a:t>Increased K</a:t>
            </a:r>
            <a:r>
              <a:rPr lang="en-US" altLang="x-none" baseline="30000" dirty="0"/>
              <a:t>+</a:t>
            </a:r>
            <a:r>
              <a:rPr lang="en-US" altLang="x-none" dirty="0"/>
              <a:t> loss</a:t>
            </a:r>
          </a:p>
          <a:p>
            <a:pPr lvl="1" eaLnBrk="1" hangingPunct="1"/>
            <a:r>
              <a:rPr lang="en-US" altLang="x-none" sz="3200" dirty="0"/>
              <a:t>Chronic diuretics</a:t>
            </a:r>
          </a:p>
          <a:p>
            <a:pPr lvl="1" eaLnBrk="1" hangingPunct="1"/>
            <a:r>
              <a:rPr lang="en-US" altLang="x-none" sz="3200" dirty="0"/>
              <a:t>Acid/base imbalance</a:t>
            </a:r>
          </a:p>
          <a:p>
            <a:pPr lvl="1" eaLnBrk="1" hangingPunct="1"/>
            <a:r>
              <a:rPr lang="en-US" altLang="x-none" sz="3200" dirty="0"/>
              <a:t>Trauma and stress</a:t>
            </a:r>
          </a:p>
          <a:p>
            <a:pPr lvl="1" eaLnBrk="1" hangingPunct="1"/>
            <a:r>
              <a:rPr lang="en-US" altLang="x-none" sz="3200" dirty="0"/>
              <a:t>Increased </a:t>
            </a:r>
            <a:r>
              <a:rPr lang="en-US" altLang="x-none" sz="3200" dirty="0" smtClean="0"/>
              <a:t>aldosterone</a:t>
            </a:r>
          </a:p>
          <a:p>
            <a:pPr lvl="1" eaLnBrk="1" hangingPunct="1"/>
            <a:r>
              <a:rPr lang="en-US" altLang="x-none" sz="3200" dirty="0"/>
              <a:t> </a:t>
            </a:r>
            <a:r>
              <a:rPr lang="en-US" altLang="x-none" sz="3200" dirty="0" smtClean="0"/>
              <a:t>Insulin</a:t>
            </a:r>
            <a:endParaRPr lang="en-US" altLang="x-none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58FDF01-11D8-454A-857F-947242753937}" type="slidenum">
              <a:rPr lang="en-US" altLang="x-none"/>
              <a:pPr eaLnBrk="1" hangingPunct="1"/>
              <a:t>46</a:t>
            </a:fld>
            <a:endParaRPr lang="en-US" altLang="x-none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534400" cy="1417638"/>
          </a:xfrm>
        </p:spPr>
        <p:txBody>
          <a:bodyPr/>
          <a:lstStyle/>
          <a:p>
            <a:pPr eaLnBrk="1" hangingPunct="1"/>
            <a:r>
              <a:rPr lang="en-US" altLang="x-none" sz="4000"/>
              <a:t>Clinical manifestations of Hypokalemia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/>
              <a:t>Neuromuscular disorders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3200" dirty="0"/>
              <a:t>Weakness, flaccid paralysis, respiratory arrest, constipation</a:t>
            </a:r>
            <a:endParaRPr lang="en-US" altLang="x-none" dirty="0"/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Dysrhythmias, appearance of U wave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Postural hypotension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/>
              <a:t>Cardiac </a:t>
            </a:r>
            <a:r>
              <a:rPr lang="en-US" altLang="x-none" dirty="0" smtClean="0"/>
              <a:t>arrest</a:t>
            </a:r>
          </a:p>
          <a:p>
            <a:pPr lvl="1" eaLnBrk="1" hangingPunct="1">
              <a:lnSpc>
                <a:spcPct val="90000"/>
              </a:lnSpc>
            </a:pPr>
            <a:endParaRPr lang="en-US" altLang="x-none" dirty="0"/>
          </a:p>
          <a:p>
            <a:pPr eaLnBrk="1" hangingPunct="1">
              <a:lnSpc>
                <a:spcPct val="90000"/>
              </a:lnSpc>
            </a:pPr>
            <a:r>
              <a:rPr lang="en-US" altLang="x-none" dirty="0" smtClean="0"/>
              <a:t>Treatment-</a:t>
            </a:r>
            <a:endParaRPr lang="en-US" altLang="x-none" dirty="0"/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 smtClean="0"/>
              <a:t>K</a:t>
            </a:r>
            <a:r>
              <a:rPr lang="en-US" altLang="x-none" baseline="30000" dirty="0"/>
              <a:t>+</a:t>
            </a:r>
            <a:r>
              <a:rPr lang="en-US" altLang="x-none" dirty="0"/>
              <a:t> intake, but </a:t>
            </a:r>
            <a:r>
              <a:rPr lang="en-US" altLang="x-none" dirty="0">
                <a:solidFill>
                  <a:srgbClr val="FF0000"/>
                </a:solidFill>
              </a:rPr>
              <a:t>slowly</a:t>
            </a:r>
            <a:r>
              <a:rPr lang="en-US" altLang="x-none" dirty="0"/>
              <a:t>, preferably by </a:t>
            </a:r>
            <a:r>
              <a:rPr lang="en-US" altLang="x-none" dirty="0" smtClean="0"/>
              <a:t>foods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dirty="0" smtClean="0"/>
              <a:t>Must correct </a:t>
            </a:r>
            <a:r>
              <a:rPr lang="en-US" altLang="x-none" dirty="0" err="1" smtClean="0"/>
              <a:t>hypoMg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7304A8-3020-FF40-BA7F-E86FD9F128D6}" type="slidenum">
              <a:rPr lang="en-US" altLang="x-none"/>
              <a:pPr eaLnBrk="1" hangingPunct="1"/>
              <a:t>47</a:t>
            </a:fld>
            <a:endParaRPr lang="en-US" altLang="x-none"/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Hyperkalemia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x-none" dirty="0"/>
              <a:t>Serum K+ &gt; 5.5 </a:t>
            </a:r>
            <a:r>
              <a:rPr lang="en-US" altLang="x-none" dirty="0" err="1"/>
              <a:t>mEq</a:t>
            </a:r>
            <a:r>
              <a:rPr lang="en-US" altLang="x-none" dirty="0"/>
              <a:t> / </a:t>
            </a:r>
            <a:r>
              <a:rPr lang="en-US" altLang="x-none" dirty="0" smtClean="0"/>
              <a:t>L</a:t>
            </a:r>
          </a:p>
          <a:p>
            <a:pPr eaLnBrk="1" hangingPunct="1"/>
            <a:r>
              <a:rPr lang="en-US" altLang="x-none" dirty="0" smtClean="0"/>
              <a:t>Causes</a:t>
            </a:r>
            <a:endParaRPr lang="en-US" altLang="x-none" dirty="0"/>
          </a:p>
          <a:p>
            <a:pPr lvl="1" eaLnBrk="1" hangingPunct="1"/>
            <a:r>
              <a:rPr lang="en-US" altLang="x-none" dirty="0"/>
              <a:t>R</a:t>
            </a:r>
            <a:r>
              <a:rPr lang="en-US" altLang="x-none" dirty="0" smtClean="0"/>
              <a:t>enal </a:t>
            </a:r>
            <a:r>
              <a:rPr lang="en-US" altLang="x-none" dirty="0"/>
              <a:t>disease</a:t>
            </a:r>
          </a:p>
          <a:p>
            <a:pPr lvl="1" eaLnBrk="1" hangingPunct="1"/>
            <a:r>
              <a:rPr lang="en-US" altLang="x-none" dirty="0"/>
              <a:t>Massive cellular trauma</a:t>
            </a:r>
          </a:p>
          <a:p>
            <a:pPr lvl="1" eaLnBrk="1" hangingPunct="1"/>
            <a:r>
              <a:rPr lang="en-US" altLang="x-none" dirty="0"/>
              <a:t>Insulin deficiency</a:t>
            </a:r>
          </a:p>
          <a:p>
            <a:pPr lvl="1" eaLnBrk="1" hangingPunct="1"/>
            <a:r>
              <a:rPr lang="en-US" altLang="x-none" dirty="0"/>
              <a:t>Addison’s disease </a:t>
            </a:r>
          </a:p>
          <a:p>
            <a:pPr lvl="1" eaLnBrk="1" hangingPunct="1"/>
            <a:r>
              <a:rPr lang="en-US" altLang="x-none" dirty="0"/>
              <a:t>Potassium sparing diuretics</a:t>
            </a:r>
          </a:p>
          <a:p>
            <a:pPr lvl="1" eaLnBrk="1" hangingPunct="1"/>
            <a:r>
              <a:rPr lang="en-US" altLang="x-none" dirty="0"/>
              <a:t>Decreased blood pH</a:t>
            </a:r>
          </a:p>
          <a:p>
            <a:pPr lvl="1" eaLnBrk="1" hangingPunct="1"/>
            <a:r>
              <a:rPr lang="en-US" altLang="x-none" dirty="0"/>
              <a:t>Exercise causes K+ to move out of cells</a:t>
            </a:r>
          </a:p>
          <a:p>
            <a:pPr eaLnBrk="1" hangingPunct="1"/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BA27589-D102-9443-908A-A857C73888CA}" type="slidenum">
              <a:rPr lang="en-US" altLang="x-none"/>
              <a:pPr eaLnBrk="1" hangingPunct="1"/>
              <a:t>48</a:t>
            </a:fld>
            <a:endParaRPr lang="en-US" altLang="x-none"/>
          </a:p>
        </p:txBody>
      </p:sp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sz="4000"/>
              <a:t>Clinical manifestations of Hyperkalemia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Early – hyperactive muscles , paresthesia</a:t>
            </a:r>
          </a:p>
          <a:p>
            <a:pPr eaLnBrk="1" hangingPunct="1"/>
            <a:r>
              <a:rPr lang="en-US" altLang="x-none"/>
              <a:t>Late - Muscle weakness, flaccid paralysis</a:t>
            </a:r>
          </a:p>
          <a:p>
            <a:pPr eaLnBrk="1" hangingPunct="1"/>
            <a:r>
              <a:rPr lang="en-US" altLang="x-none"/>
              <a:t>Change in ECG pattern</a:t>
            </a:r>
          </a:p>
          <a:p>
            <a:pPr eaLnBrk="1" hangingPunct="1"/>
            <a:r>
              <a:rPr lang="en-US" altLang="x-none"/>
              <a:t>Dysrhythmias</a:t>
            </a:r>
          </a:p>
          <a:p>
            <a:pPr eaLnBrk="1" hangingPunct="1"/>
            <a:r>
              <a:rPr lang="en-US" altLang="x-none"/>
              <a:t>Bradycardia , heart block, cardiac arrest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49</a:t>
            </a:fld>
            <a:endParaRPr lang="en-US" altLang="x-none"/>
          </a:p>
        </p:txBody>
      </p:sp>
      <p:pic>
        <p:nvPicPr>
          <p:cNvPr id="91138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799"/>
            <a:ext cx="9144000" cy="449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2694FF-C2DB-2A49-AB29-29587CF787A4}" type="slidenum">
              <a:rPr lang="en-US" altLang="x-none"/>
              <a:pPr eaLnBrk="1" hangingPunct="1"/>
              <a:t>5</a:t>
            </a:fld>
            <a:endParaRPr lang="en-US" altLang="x-none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Body Fluid Compartments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8915400" cy="4800600"/>
          </a:xfrm>
        </p:spPr>
        <p:txBody>
          <a:bodyPr/>
          <a:lstStyle/>
          <a:p>
            <a:pPr eaLnBrk="1" hangingPunct="1"/>
            <a:r>
              <a:rPr lang="en-US" altLang="x-none" sz="3600" dirty="0"/>
              <a:t>2/3 (65%) of TBW is intracellular (ICF)</a:t>
            </a:r>
          </a:p>
          <a:p>
            <a:pPr eaLnBrk="1" hangingPunct="1"/>
            <a:r>
              <a:rPr lang="en-US" altLang="x-none" sz="3600" dirty="0"/>
              <a:t>1/3  extracellular water</a:t>
            </a:r>
          </a:p>
          <a:p>
            <a:pPr lvl="1" eaLnBrk="1" hangingPunct="1"/>
            <a:r>
              <a:rPr lang="en-US" altLang="x-none" sz="3200" dirty="0"/>
              <a:t>25 % interstitial fluid (ISF)</a:t>
            </a:r>
          </a:p>
          <a:p>
            <a:pPr lvl="1" eaLnBrk="1" hangingPunct="1"/>
            <a:r>
              <a:rPr lang="en-US" altLang="x-none" sz="3200" dirty="0"/>
              <a:t> </a:t>
            </a:r>
            <a:r>
              <a:rPr lang="en-US" altLang="x-none" sz="3200" dirty="0" smtClean="0"/>
              <a:t>5 - 7 </a:t>
            </a:r>
            <a:r>
              <a:rPr lang="en-US" altLang="x-none" sz="3200" dirty="0"/>
              <a:t>% in plasma (IVF intravascular fluid)</a:t>
            </a:r>
          </a:p>
          <a:p>
            <a:pPr lvl="1" eaLnBrk="1" hangingPunct="1"/>
            <a:r>
              <a:rPr lang="en-US" altLang="x-none" sz="3200" dirty="0"/>
              <a:t>1- 2 % in transcellular fluids – CSF, intraocular fluids, serous membranes, and in GI, respiratory and urinary tracts                     (third space)</a:t>
            </a:r>
          </a:p>
          <a:p>
            <a:pPr lvl="1" eaLnBrk="1" hangingPunct="1"/>
            <a:endParaRPr lang="en-US" altLang="x-non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50</a:t>
            </a:fld>
            <a:endParaRPr lang="en-US" altLang="x-none"/>
          </a:p>
        </p:txBody>
      </p:sp>
      <p:pic>
        <p:nvPicPr>
          <p:cNvPr id="90114" name="Picture 2" descr="mage result for hyperkalemia ec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4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0D5BF8-F08D-2740-8283-5BD4EB4A0288}" type="slidenum">
              <a:rPr lang="en-US" altLang="x-none"/>
              <a:pPr eaLnBrk="1" hangingPunct="1"/>
              <a:t>51</a:t>
            </a:fld>
            <a:endParaRPr lang="en-US" altLang="x-none"/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/>
              <a:t>Treatment of Hyperkalemia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/>
            <a:r>
              <a:rPr lang="en-US" altLang="x-none" dirty="0"/>
              <a:t>D</a:t>
            </a:r>
            <a:r>
              <a:rPr lang="en-US" altLang="x-none" dirty="0" smtClean="0"/>
              <a:t>ecrease </a:t>
            </a:r>
            <a:r>
              <a:rPr lang="en-US" altLang="x-none" dirty="0"/>
              <a:t>intake and increase renal excretion</a:t>
            </a:r>
          </a:p>
          <a:p>
            <a:pPr eaLnBrk="1" hangingPunct="1"/>
            <a:r>
              <a:rPr lang="en-US" altLang="x-none" dirty="0" smtClean="0"/>
              <a:t>Shifting K+ into cells:</a:t>
            </a:r>
          </a:p>
          <a:p>
            <a:pPr lvl="1" eaLnBrk="1" hangingPunct="1"/>
            <a:r>
              <a:rPr lang="en-US" altLang="x-none" dirty="0" smtClean="0"/>
              <a:t>Insulin </a:t>
            </a:r>
            <a:r>
              <a:rPr lang="en-US" altLang="x-none" dirty="0"/>
              <a:t>+ </a:t>
            </a:r>
            <a:r>
              <a:rPr lang="en-US" altLang="x-none" dirty="0" smtClean="0"/>
              <a:t>glucose</a:t>
            </a:r>
          </a:p>
          <a:p>
            <a:pPr lvl="1" eaLnBrk="1" hangingPunct="1"/>
            <a:r>
              <a:rPr lang="en-US" altLang="x-none" dirty="0" smtClean="0"/>
              <a:t>HCO3</a:t>
            </a:r>
          </a:p>
          <a:p>
            <a:pPr lvl="1" eaLnBrk="1" hangingPunct="1"/>
            <a:r>
              <a:rPr lang="en-US" altLang="x-none" dirty="0" smtClean="0"/>
              <a:t>B-agonists</a:t>
            </a:r>
            <a:endParaRPr lang="en-US" altLang="x-none" dirty="0"/>
          </a:p>
          <a:p>
            <a:pPr eaLnBrk="1" hangingPunct="1"/>
            <a:r>
              <a:rPr lang="en-US" altLang="x-none" dirty="0"/>
              <a:t>Ca</a:t>
            </a:r>
            <a:r>
              <a:rPr lang="en-US" altLang="x-none" baseline="30000" dirty="0"/>
              <a:t>++</a:t>
            </a:r>
            <a:r>
              <a:rPr lang="en-US" altLang="x-none" dirty="0"/>
              <a:t> </a:t>
            </a:r>
            <a:r>
              <a:rPr lang="en-US" altLang="x-none" dirty="0" smtClean="0"/>
              <a:t>gluconate: Cardiac membrane </a:t>
            </a:r>
            <a:r>
              <a:rPr lang="en-US" altLang="x-none" dirty="0" err="1" smtClean="0"/>
              <a:t>stalilizer</a:t>
            </a:r>
            <a:r>
              <a:rPr lang="en-US" altLang="x-none" dirty="0" smtClean="0"/>
              <a:t> to prevent cardiac arrhythmia and cardiac arrest.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52</a:t>
            </a:fld>
            <a:endParaRPr lang="en-US" alt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28" y="1981200"/>
            <a:ext cx="917825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9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76B5DE-657F-9747-B99D-AD672E4ECE8A}" type="slidenum">
              <a:rPr lang="en-US" altLang="x-none"/>
              <a:pPr eaLnBrk="1" hangingPunct="1"/>
              <a:t>53</a:t>
            </a:fld>
            <a:endParaRPr lang="en-US" altLang="x-none"/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x-none"/>
              <a:t>Calcium Imbalances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x-none" dirty="0"/>
              <a:t>Most in ECF</a:t>
            </a:r>
          </a:p>
          <a:p>
            <a:pPr eaLnBrk="1" hangingPunct="1">
              <a:lnSpc>
                <a:spcPct val="90000"/>
              </a:lnSpc>
            </a:pPr>
            <a:r>
              <a:rPr lang="en-US" altLang="x-none" dirty="0"/>
              <a:t>Regulated by: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3200" dirty="0">
                <a:solidFill>
                  <a:srgbClr val="FF0000"/>
                </a:solidFill>
              </a:rPr>
              <a:t>Parathyroid hormone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3200" dirty="0">
                <a:ea typeface="Arial" charset="0"/>
                <a:cs typeface="Arial" charset="0"/>
              </a:rPr>
              <a:t>↑Blood </a:t>
            </a:r>
            <a:r>
              <a:rPr lang="en-US" altLang="x-none" sz="3200" dirty="0" err="1">
                <a:ea typeface="Arial" charset="0"/>
                <a:cs typeface="Arial" charset="0"/>
              </a:rPr>
              <a:t>Ca</a:t>
            </a:r>
            <a:r>
              <a:rPr lang="en-US" altLang="x-none" sz="3200" baseline="30000" dirty="0">
                <a:ea typeface="Arial" charset="0"/>
                <a:cs typeface="Arial" charset="0"/>
              </a:rPr>
              <a:t>++</a:t>
            </a:r>
            <a:r>
              <a:rPr lang="en-US" altLang="x-none" sz="3200" dirty="0">
                <a:ea typeface="Arial" charset="0"/>
                <a:cs typeface="Arial" charset="0"/>
              </a:rPr>
              <a:t> by stimulating osteoclasts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3200" dirty="0">
                <a:ea typeface="Arial" charset="0"/>
                <a:cs typeface="Arial" charset="0"/>
              </a:rPr>
              <a:t>↑GI absorption and renal retention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x-none" sz="3200" dirty="0">
                <a:solidFill>
                  <a:srgbClr val="FF0000"/>
                </a:solidFill>
                <a:ea typeface="Arial" charset="0"/>
                <a:cs typeface="Arial" charset="0"/>
              </a:rPr>
              <a:t>Calcitonin from the thyroid gland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3200" dirty="0">
                <a:ea typeface="Arial" charset="0"/>
                <a:cs typeface="Arial" charset="0"/>
              </a:rPr>
              <a:t>Promotes bone formation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x-none" sz="3200" dirty="0">
                <a:ea typeface="Arial" charset="0"/>
                <a:cs typeface="Arial" charset="0"/>
              </a:rPr>
              <a:t>↑ renal excretion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D0D7AC2-BB26-9F46-B162-6D8EF43655BB}" type="slidenum">
              <a:rPr lang="en-US" altLang="x-none"/>
              <a:pPr eaLnBrk="1" hangingPunct="1"/>
              <a:t>54</a:t>
            </a:fld>
            <a:endParaRPr lang="en-US" altLang="x-none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x-none"/>
              <a:t>Hypercalcemia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9144000" cy="5257800"/>
          </a:xfrm>
        </p:spPr>
        <p:txBody>
          <a:bodyPr/>
          <a:lstStyle/>
          <a:p>
            <a:pPr eaLnBrk="1" hangingPunct="1"/>
            <a:r>
              <a:rPr lang="en-US" altLang="x-none" dirty="0"/>
              <a:t>Results from:</a:t>
            </a:r>
          </a:p>
          <a:p>
            <a:pPr lvl="1" eaLnBrk="1" hangingPunct="1"/>
            <a:r>
              <a:rPr lang="en-US" altLang="x-none" dirty="0"/>
              <a:t>Hyperparathyroidism </a:t>
            </a:r>
          </a:p>
          <a:p>
            <a:pPr lvl="1" eaLnBrk="1" hangingPunct="1"/>
            <a:r>
              <a:rPr lang="en-US" altLang="x-none" dirty="0"/>
              <a:t>Hypothyroid states</a:t>
            </a:r>
          </a:p>
          <a:p>
            <a:pPr lvl="1" eaLnBrk="1" hangingPunct="1"/>
            <a:r>
              <a:rPr lang="en-US" altLang="x-none" dirty="0"/>
              <a:t>Renal disease</a:t>
            </a:r>
          </a:p>
          <a:p>
            <a:pPr lvl="1" eaLnBrk="1" hangingPunct="1"/>
            <a:r>
              <a:rPr lang="en-US" altLang="x-none" dirty="0"/>
              <a:t>Excessive intake of vitamin D</a:t>
            </a:r>
          </a:p>
          <a:p>
            <a:pPr lvl="1" eaLnBrk="1" hangingPunct="1"/>
            <a:r>
              <a:rPr lang="en-US" altLang="x-none" dirty="0"/>
              <a:t>Milk-alkali syndrome</a:t>
            </a:r>
          </a:p>
          <a:p>
            <a:pPr lvl="1" eaLnBrk="1" hangingPunct="1"/>
            <a:r>
              <a:rPr lang="en-US" altLang="x-none" dirty="0"/>
              <a:t>Certain drugs</a:t>
            </a:r>
          </a:p>
          <a:p>
            <a:pPr lvl="1" eaLnBrk="1" hangingPunct="1"/>
            <a:r>
              <a:rPr lang="en-US" altLang="x-none" dirty="0"/>
              <a:t>Malignant tumors – hypercalcemia of </a:t>
            </a:r>
            <a:r>
              <a:rPr lang="en-US" altLang="x-none" dirty="0" smtClean="0"/>
              <a:t>malignancy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E8E9BC-48F9-B440-B17E-82165005E6E2}" type="slidenum">
              <a:rPr lang="en-US" altLang="x-none"/>
              <a:pPr eaLnBrk="1" hangingPunct="1"/>
              <a:t>55</a:t>
            </a:fld>
            <a:endParaRPr lang="en-US" altLang="x-none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x-none"/>
              <a:t>Hypercalcemia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85800"/>
            <a:ext cx="8991600" cy="6172200"/>
          </a:xfrm>
        </p:spPr>
        <p:txBody>
          <a:bodyPr/>
          <a:lstStyle/>
          <a:p>
            <a:pPr eaLnBrk="1" hangingPunct="1"/>
            <a:r>
              <a:rPr lang="en-US" altLang="x-none" dirty="0" smtClean="0"/>
              <a:t>Effects</a:t>
            </a:r>
            <a:r>
              <a:rPr lang="en-US" altLang="x-none" dirty="0"/>
              <a:t>:</a:t>
            </a:r>
          </a:p>
          <a:p>
            <a:pPr lvl="1" eaLnBrk="1" hangingPunct="1"/>
            <a:r>
              <a:rPr lang="en-US" altLang="x-none" dirty="0"/>
              <a:t>Many nonspecific – fatigue, weakness, lethargy</a:t>
            </a:r>
          </a:p>
          <a:p>
            <a:pPr lvl="1" eaLnBrk="1" hangingPunct="1"/>
            <a:r>
              <a:rPr lang="en-US" altLang="x-none" dirty="0"/>
              <a:t>Increases formation of kidney stones and pancreatic stones</a:t>
            </a:r>
          </a:p>
          <a:p>
            <a:pPr lvl="1" eaLnBrk="1" hangingPunct="1"/>
            <a:r>
              <a:rPr lang="en-US" altLang="x-none" dirty="0"/>
              <a:t>Muscle cramps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Bradycardia, cardiac arrest</a:t>
            </a:r>
          </a:p>
          <a:p>
            <a:pPr lvl="1" eaLnBrk="1" hangingPunct="1"/>
            <a:r>
              <a:rPr lang="en-US" altLang="x-none" dirty="0"/>
              <a:t>Pain</a:t>
            </a:r>
          </a:p>
          <a:p>
            <a:pPr lvl="1" eaLnBrk="1" hangingPunct="1"/>
            <a:r>
              <a:rPr lang="en-US" altLang="x-none" dirty="0"/>
              <a:t>GI </a:t>
            </a:r>
            <a:r>
              <a:rPr lang="en-US" altLang="x-none" dirty="0" smtClean="0"/>
              <a:t>upset </a:t>
            </a:r>
            <a:r>
              <a:rPr lang="en-US" altLang="x-none" dirty="0" smtClean="0"/>
              <a:t>also </a:t>
            </a:r>
            <a:r>
              <a:rPr lang="en-US" altLang="x-none" dirty="0"/>
              <a:t>common</a:t>
            </a:r>
          </a:p>
          <a:p>
            <a:pPr lvl="1" eaLnBrk="1" hangingPunct="1"/>
            <a:r>
              <a:rPr lang="en-US" altLang="x-none" dirty="0" smtClean="0"/>
              <a:t>Metastatic </a:t>
            </a:r>
            <a:r>
              <a:rPr lang="en-US" altLang="x-none" dirty="0"/>
              <a:t>calcification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B46B50-C5CC-7447-8396-37851BB8EC15}" type="slidenum">
              <a:rPr lang="en-US" altLang="x-none"/>
              <a:pPr eaLnBrk="1" hangingPunct="1"/>
              <a:t>56</a:t>
            </a:fld>
            <a:endParaRPr lang="en-US" altLang="x-none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x-none"/>
              <a:t>Hypocalcemia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590800"/>
            <a:ext cx="8915400" cy="4038600"/>
          </a:xfrm>
        </p:spPr>
        <p:txBody>
          <a:bodyPr/>
          <a:lstStyle/>
          <a:p>
            <a:pPr eaLnBrk="1" hangingPunct="1"/>
            <a:r>
              <a:rPr lang="en-US" altLang="x-none" dirty="0"/>
              <a:t>Hyperactive neuromuscular reflexes and tetany differentiate it from </a:t>
            </a:r>
            <a:r>
              <a:rPr lang="en-US" altLang="x-none" dirty="0" smtClean="0"/>
              <a:t>hypercalcemia</a:t>
            </a:r>
          </a:p>
          <a:p>
            <a:pPr eaLnBrk="1" hangingPunct="1"/>
            <a:endParaRPr lang="en-US" altLang="x-none" dirty="0"/>
          </a:p>
          <a:p>
            <a:pPr eaLnBrk="1" hangingPunct="1"/>
            <a:r>
              <a:rPr lang="en-US" altLang="x-none" dirty="0"/>
              <a:t>Convulsions in severe </a:t>
            </a:r>
            <a:r>
              <a:rPr lang="en-US" altLang="x-none" dirty="0" smtClean="0"/>
              <a:t>cases</a:t>
            </a:r>
            <a:endParaRPr lang="en-US" alt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B46B50-C5CC-7447-8396-37851BB8EC15}" type="slidenum">
              <a:rPr lang="en-US" altLang="x-none"/>
              <a:pPr eaLnBrk="1" hangingPunct="1"/>
              <a:t>57</a:t>
            </a:fld>
            <a:endParaRPr lang="en-US" altLang="x-none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x-none"/>
              <a:t>Hypocalcemia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915400" cy="5181600"/>
          </a:xfrm>
        </p:spPr>
        <p:txBody>
          <a:bodyPr/>
          <a:lstStyle/>
          <a:p>
            <a:pPr eaLnBrk="1" hangingPunct="1"/>
            <a:r>
              <a:rPr lang="en-US" altLang="x-none" smtClean="0"/>
              <a:t>Caused </a:t>
            </a:r>
            <a:r>
              <a:rPr lang="en-US" altLang="x-none" dirty="0"/>
              <a:t>by:</a:t>
            </a:r>
          </a:p>
          <a:p>
            <a:pPr lvl="1" eaLnBrk="1" hangingPunct="1"/>
            <a:r>
              <a:rPr lang="en-US" altLang="x-none" dirty="0"/>
              <a:t>Renal failure</a:t>
            </a:r>
          </a:p>
          <a:p>
            <a:pPr lvl="1" eaLnBrk="1" hangingPunct="1"/>
            <a:r>
              <a:rPr lang="en-US" altLang="x-none" dirty="0"/>
              <a:t>Lack of vitamin D</a:t>
            </a:r>
          </a:p>
          <a:p>
            <a:pPr lvl="1" eaLnBrk="1" hangingPunct="1"/>
            <a:r>
              <a:rPr lang="en-US" altLang="x-none" dirty="0"/>
              <a:t>Suppression of parathyroid function</a:t>
            </a:r>
          </a:p>
          <a:p>
            <a:pPr lvl="1" eaLnBrk="1" hangingPunct="1"/>
            <a:r>
              <a:rPr lang="en-US" altLang="x-none" dirty="0"/>
              <a:t>Hypersecretion of calcitonin</a:t>
            </a:r>
          </a:p>
          <a:p>
            <a:pPr lvl="1" eaLnBrk="1" hangingPunct="1"/>
            <a:r>
              <a:rPr lang="en-US" altLang="x-none" dirty="0"/>
              <a:t>Malabsorption states</a:t>
            </a:r>
          </a:p>
          <a:p>
            <a:pPr lvl="1" eaLnBrk="1" hangingPunct="1"/>
            <a:r>
              <a:rPr lang="en-US" altLang="x-none" dirty="0"/>
              <a:t>Abnormal intestinal acidity and acid/ base bal.</a:t>
            </a:r>
          </a:p>
          <a:p>
            <a:pPr lvl="1" eaLnBrk="1" hangingPunct="1"/>
            <a:r>
              <a:rPr lang="en-US" altLang="x-none" dirty="0"/>
              <a:t>Widespread infection or peritoneal inflammation</a:t>
            </a:r>
          </a:p>
        </p:txBody>
      </p:sp>
    </p:spTree>
    <p:extLst>
      <p:ext uri="{BB962C8B-B14F-4D97-AF65-F5344CB8AC3E}">
        <p14:creationId xmlns:p14="http://schemas.microsoft.com/office/powerpoint/2010/main" val="4486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58</a:t>
            </a:fld>
            <a:endParaRPr lang="en-US" alt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91" y="0"/>
            <a:ext cx="5922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0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x-none"/>
              <a:t>Hypocalcemia</a:t>
            </a:r>
          </a:p>
        </p:txBody>
      </p:sp>
      <p:sp>
        <p:nvSpPr>
          <p:cNvPr id="5939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altLang="x-none" dirty="0" smtClean="0"/>
              <a:t>Diagnosis/Signs :</a:t>
            </a:r>
            <a:endParaRPr lang="en-US" altLang="x-none" dirty="0"/>
          </a:p>
          <a:p>
            <a:pPr lvl="1"/>
            <a:r>
              <a:rPr lang="en-US" altLang="x-none" dirty="0" err="1"/>
              <a:t>Chvostek’s</a:t>
            </a:r>
            <a:r>
              <a:rPr lang="en-US" altLang="x-none" dirty="0"/>
              <a:t> sign</a:t>
            </a:r>
          </a:p>
          <a:p>
            <a:pPr lvl="1"/>
            <a:r>
              <a:rPr lang="en-US" altLang="x-none" dirty="0"/>
              <a:t>Trousseau’s sign</a:t>
            </a:r>
          </a:p>
          <a:p>
            <a:endParaRPr lang="en-US" altLang="x-none" dirty="0" smtClean="0"/>
          </a:p>
          <a:p>
            <a:r>
              <a:rPr lang="en-US" altLang="x-none" dirty="0" smtClean="0"/>
              <a:t>Treatment</a:t>
            </a:r>
            <a:endParaRPr lang="en-US" altLang="x-none" dirty="0"/>
          </a:p>
          <a:p>
            <a:pPr lvl="1"/>
            <a:r>
              <a:rPr lang="en-US" altLang="x-none" dirty="0"/>
              <a:t>IV calcium for acute</a:t>
            </a:r>
          </a:p>
          <a:p>
            <a:pPr lvl="1"/>
            <a:r>
              <a:rPr lang="en-US" altLang="x-none" dirty="0"/>
              <a:t>Oral calcium and vitamin D for chronic</a:t>
            </a:r>
          </a:p>
        </p:txBody>
      </p:sp>
      <p:sp>
        <p:nvSpPr>
          <p:cNvPr id="5939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D1CF1-A82D-244D-8B1B-7D96AD0737B4}" type="slidenum">
              <a:rPr lang="en-US" altLang="x-none"/>
              <a:pPr eaLnBrk="1" hangingPunct="1"/>
              <a:t>59</a:t>
            </a:fld>
            <a:endParaRPr lang="en-US" altLang="x-non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29DB5D-6466-7740-A630-0E85A009CBD6}" type="slidenum">
              <a:rPr lang="en-US" altLang="x-none"/>
              <a:pPr eaLnBrk="1" hangingPunct="1"/>
              <a:t>6</a:t>
            </a:fld>
            <a:endParaRPr lang="en-US" altLang="x-none"/>
          </a:p>
        </p:txBody>
      </p:sp>
      <p:pic>
        <p:nvPicPr>
          <p:cNvPr id="5123" name="Picture 4" descr="16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8113"/>
            <a:ext cx="6553200" cy="628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Magnesium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dirty="0"/>
              <a:t>Hypomagnesaemia is common in surgical patients </a:t>
            </a:r>
            <a:endParaRPr lang="en-US" dirty="0" smtClean="0"/>
          </a:p>
          <a:p>
            <a:r>
              <a:rPr lang="en-US" dirty="0" smtClean="0"/>
              <a:t>Hypomagnesaemia:</a:t>
            </a:r>
          </a:p>
          <a:p>
            <a:r>
              <a:rPr lang="en-US" dirty="0" smtClean="0"/>
              <a:t>Clinical manifestation: </a:t>
            </a:r>
          </a:p>
          <a:p>
            <a:pPr lvl="1"/>
            <a:r>
              <a:rPr lang="en-US" dirty="0" smtClean="0"/>
              <a:t>muscle weakness, </a:t>
            </a:r>
            <a:r>
              <a:rPr lang="en-US" dirty="0"/>
              <a:t>altered </a:t>
            </a:r>
            <a:r>
              <a:rPr lang="en-US" dirty="0" smtClean="0"/>
              <a:t>mentation, tremors, hyper-</a:t>
            </a:r>
            <a:r>
              <a:rPr lang="en-US" dirty="0" err="1" smtClean="0"/>
              <a:t>reflexia</a:t>
            </a:r>
            <a:r>
              <a:rPr lang="en-US" dirty="0" smtClean="0"/>
              <a:t>, seizure.</a:t>
            </a:r>
          </a:p>
          <a:p>
            <a:pPr lvl="1"/>
            <a:r>
              <a:rPr lang="en-US" dirty="0" err="1"/>
              <a:t>T</a:t>
            </a:r>
            <a:r>
              <a:rPr lang="en-US" dirty="0" err="1" smtClean="0"/>
              <a:t>achyarrhythmias</a:t>
            </a:r>
            <a:r>
              <a:rPr lang="en-US" dirty="0" smtClean="0"/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Torsades</a:t>
            </a:r>
            <a:r>
              <a:rPr lang="en-US" dirty="0" smtClean="0">
                <a:solidFill>
                  <a:srgbClr val="FF0000"/>
                </a:solidFill>
              </a:rPr>
              <a:t> de pointes</a:t>
            </a:r>
            <a:r>
              <a:rPr lang="en-US" dirty="0" smtClean="0"/>
              <a:t>, atrial fibrillation)</a:t>
            </a:r>
          </a:p>
          <a:p>
            <a:r>
              <a:rPr lang="en-US" dirty="0" err="1" smtClean="0"/>
              <a:t>Tx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IV Magnesium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60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5015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x-none" dirty="0" err="1"/>
              <a:t>Acid-base</a:t>
            </a:r>
            <a:r>
              <a:rPr lang="hu-HU" altLang="x-none" dirty="0"/>
              <a:t> </a:t>
            </a:r>
            <a:r>
              <a:rPr lang="hu-HU" altLang="x-none" dirty="0" err="1"/>
              <a:t>balance</a:t>
            </a:r>
            <a:endParaRPr lang="hu-HU" altLang="x-none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altLang="x-none" dirty="0"/>
              <a:t>H2O </a:t>
            </a:r>
            <a:r>
              <a:rPr lang="hu-HU" altLang="x-none" dirty="0">
                <a:sym typeface="Symbol" charset="2"/>
              </a:rPr>
              <a:t> H+ + OH-  (</a:t>
            </a:r>
            <a:r>
              <a:rPr lang="hu-HU" altLang="x-none" dirty="0" err="1">
                <a:sym typeface="Symbol" charset="2"/>
              </a:rPr>
              <a:t>steady</a:t>
            </a:r>
            <a:r>
              <a:rPr lang="hu-HU" altLang="x-none" dirty="0">
                <a:sym typeface="Symbol" charset="2"/>
              </a:rPr>
              <a:t> </a:t>
            </a:r>
            <a:r>
              <a:rPr lang="hu-HU" altLang="x-none" dirty="0" err="1">
                <a:sym typeface="Symbol" charset="2"/>
              </a:rPr>
              <a:t>state</a:t>
            </a:r>
            <a:r>
              <a:rPr lang="hu-HU" altLang="x-none" dirty="0">
                <a:sym typeface="Symbol" charset="2"/>
              </a:rPr>
              <a:t>: pH </a:t>
            </a:r>
            <a:r>
              <a:rPr lang="hu-HU" altLang="x-none" dirty="0" smtClean="0">
                <a:sym typeface="Symbol" charset="2"/>
              </a:rPr>
              <a:t>7</a:t>
            </a:r>
            <a:endParaRPr lang="hu-HU" altLang="x-none" dirty="0">
              <a:sym typeface="Symbol" charset="2"/>
            </a:endParaRPr>
          </a:p>
          <a:p>
            <a:pPr>
              <a:lnSpc>
                <a:spcPct val="90000"/>
              </a:lnSpc>
            </a:pPr>
            <a:r>
              <a:rPr lang="hu-HU" altLang="x-none" dirty="0" smtClean="0"/>
              <a:t>Henderson-Hasselbach </a:t>
            </a:r>
            <a:r>
              <a:rPr lang="hu-HU" altLang="x-none" dirty="0" smtClean="0"/>
              <a:t>Equation</a:t>
            </a:r>
            <a:endParaRPr lang="hu-HU" altLang="x-none" dirty="0">
              <a:sym typeface="Symbol" charset="2"/>
            </a:endParaRPr>
          </a:p>
          <a:p>
            <a:pPr>
              <a:lnSpc>
                <a:spcPct val="90000"/>
              </a:lnSpc>
            </a:pPr>
            <a:endParaRPr lang="hu-HU" altLang="x-none" dirty="0">
              <a:sym typeface="Symbol" charset="2"/>
            </a:endParaRPr>
          </a:p>
          <a:p>
            <a:pPr>
              <a:lnSpc>
                <a:spcPct val="90000"/>
              </a:lnSpc>
            </a:pPr>
            <a:r>
              <a:rPr lang="hu-HU" altLang="x-none" dirty="0" err="1">
                <a:sym typeface="Symbol" charset="2"/>
              </a:rPr>
              <a:t>Source</a:t>
            </a:r>
            <a:r>
              <a:rPr lang="hu-HU" altLang="x-none" dirty="0">
                <a:sym typeface="Symbol" charset="2"/>
              </a:rPr>
              <a:t> of H</a:t>
            </a:r>
            <a:r>
              <a:rPr lang="hu-HU" altLang="x-none" baseline="30000" dirty="0">
                <a:sym typeface="Symbol" charset="2"/>
              </a:rPr>
              <a:t>+</a:t>
            </a:r>
            <a:r>
              <a:rPr lang="hu-HU" altLang="x-none" dirty="0">
                <a:sym typeface="Symbol" charset="2"/>
              </a:rPr>
              <a:t>: </a:t>
            </a:r>
            <a:r>
              <a:rPr lang="hu-HU" altLang="x-none" dirty="0" err="1">
                <a:sym typeface="Symbol" charset="2"/>
              </a:rPr>
              <a:t>intake</a:t>
            </a:r>
            <a:r>
              <a:rPr lang="hu-HU" altLang="x-none" dirty="0">
                <a:sym typeface="Symbol" charset="2"/>
              </a:rPr>
              <a:t>, </a:t>
            </a:r>
            <a:r>
              <a:rPr lang="hu-HU" altLang="x-none" dirty="0" err="1" smtClean="0">
                <a:sym typeface="Symbol" charset="2"/>
              </a:rPr>
              <a:t>metabolism</a:t>
            </a:r>
            <a:r>
              <a:rPr lang="hu-HU" altLang="x-none" dirty="0" smtClean="0">
                <a:sym typeface="Symbol" charset="2"/>
              </a:rPr>
              <a:t>, CO</a:t>
            </a:r>
          </a:p>
          <a:p>
            <a:pPr>
              <a:lnSpc>
                <a:spcPct val="90000"/>
              </a:lnSpc>
            </a:pPr>
            <a:endParaRPr lang="hu-HU" altLang="x-none" dirty="0">
              <a:sym typeface="Symbol" charset="2"/>
            </a:endParaRPr>
          </a:p>
          <a:p>
            <a:pPr>
              <a:lnSpc>
                <a:spcPct val="90000"/>
              </a:lnSpc>
            </a:pPr>
            <a:r>
              <a:rPr lang="hu-HU" altLang="x-none" dirty="0" err="1">
                <a:sym typeface="Symbol" charset="2"/>
              </a:rPr>
              <a:t>Elimination</a:t>
            </a:r>
            <a:r>
              <a:rPr lang="hu-HU" altLang="x-none" dirty="0">
                <a:sym typeface="Symbol" charset="2"/>
              </a:rPr>
              <a:t> of H</a:t>
            </a:r>
            <a:r>
              <a:rPr lang="hu-HU" altLang="x-none" baseline="30000" dirty="0">
                <a:sym typeface="Symbol" charset="2"/>
              </a:rPr>
              <a:t>+</a:t>
            </a:r>
            <a:r>
              <a:rPr lang="hu-HU" altLang="x-none" dirty="0">
                <a:sym typeface="Symbol" charset="2"/>
              </a:rPr>
              <a:t>: </a:t>
            </a:r>
            <a:r>
              <a:rPr lang="hu-HU" altLang="x-none" dirty="0" err="1">
                <a:solidFill>
                  <a:srgbClr val="FF0000"/>
                </a:solidFill>
                <a:sym typeface="Symbol" charset="2"/>
              </a:rPr>
              <a:t>kidney</a:t>
            </a:r>
            <a:r>
              <a:rPr lang="hu-HU" altLang="x-none" dirty="0">
                <a:sym typeface="Symbol" charset="2"/>
              </a:rPr>
              <a:t>, </a:t>
            </a:r>
            <a:r>
              <a:rPr lang="hu-HU" altLang="x-none" dirty="0" err="1">
                <a:sym typeface="Symbol" charset="2"/>
              </a:rPr>
              <a:t>lung</a:t>
            </a:r>
            <a:r>
              <a:rPr lang="hu-HU" altLang="x-none" dirty="0">
                <a:sym typeface="Symbol" charset="2"/>
              </a:rPr>
              <a:t> (CO</a:t>
            </a:r>
            <a:r>
              <a:rPr lang="hu-HU" altLang="x-none" baseline="-25000" dirty="0">
                <a:sym typeface="Symbol" charset="2"/>
              </a:rPr>
              <a:t>2</a:t>
            </a:r>
            <a:r>
              <a:rPr lang="hu-HU" altLang="x-none" dirty="0">
                <a:sym typeface="Symbol" charset="2"/>
              </a:rPr>
              <a:t>), </a:t>
            </a:r>
            <a:r>
              <a:rPr lang="hu-HU" altLang="x-none" dirty="0" err="1">
                <a:sym typeface="Symbol" charset="2"/>
              </a:rPr>
              <a:t>gastrointestinal</a:t>
            </a:r>
            <a:r>
              <a:rPr lang="hu-HU" altLang="x-none" dirty="0">
                <a:sym typeface="Symbol" charset="2"/>
              </a:rPr>
              <a:t> </a:t>
            </a:r>
            <a:r>
              <a:rPr lang="hu-HU" altLang="x-none" dirty="0" err="1">
                <a:sym typeface="Symbol" charset="2"/>
              </a:rPr>
              <a:t>tract</a:t>
            </a:r>
            <a:r>
              <a:rPr lang="hu-HU" altLang="x-none" dirty="0">
                <a:sym typeface="Symbol" charset="2"/>
              </a:rPr>
              <a:t>, </a:t>
            </a:r>
            <a:r>
              <a:rPr lang="hu-HU" altLang="x-none" dirty="0" err="1">
                <a:sym typeface="Symbol" charset="2"/>
              </a:rPr>
              <a:t>liver</a:t>
            </a:r>
            <a:endParaRPr lang="hu-HU" altLang="x-none" dirty="0"/>
          </a:p>
          <a:p>
            <a:pPr>
              <a:lnSpc>
                <a:spcPct val="90000"/>
              </a:lnSpc>
              <a:buFontTx/>
              <a:buNone/>
            </a:pPr>
            <a:endParaRPr lang="hu-HU" altLang="x-none" dirty="0"/>
          </a:p>
          <a:p>
            <a:pPr>
              <a:lnSpc>
                <a:spcPct val="90000"/>
              </a:lnSpc>
              <a:buFontTx/>
              <a:buNone/>
            </a:pPr>
            <a:endParaRPr lang="hu-HU" altLang="x-none" dirty="0"/>
          </a:p>
        </p:txBody>
      </p:sp>
    </p:spTree>
    <p:extLst>
      <p:ext uri="{BB962C8B-B14F-4D97-AF65-F5344CB8AC3E}">
        <p14:creationId xmlns:p14="http://schemas.microsoft.com/office/powerpoint/2010/main" val="11288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x-none"/>
              <a:t>Buffers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68413"/>
            <a:ext cx="8229600" cy="2517775"/>
          </a:xfrm>
        </p:spPr>
        <p:txBody>
          <a:bodyPr/>
          <a:lstStyle/>
          <a:p>
            <a:r>
              <a:rPr lang="hu-HU" altLang="x-none" sz="2000" dirty="0"/>
              <a:t>A </a:t>
            </a:r>
            <a:r>
              <a:rPr lang="hu-HU" altLang="x-none" sz="2000" dirty="0" err="1"/>
              <a:t>buffer</a:t>
            </a:r>
            <a:r>
              <a:rPr lang="hu-HU" altLang="x-none" sz="2000" dirty="0"/>
              <a:t> is a </a:t>
            </a:r>
            <a:r>
              <a:rPr lang="hu-HU" altLang="x-none" sz="2000" dirty="0" err="1"/>
              <a:t>substance</a:t>
            </a:r>
            <a:r>
              <a:rPr lang="hu-HU" altLang="x-none" sz="2000" dirty="0"/>
              <a:t>, </a:t>
            </a:r>
            <a:r>
              <a:rPr lang="hu-HU" altLang="x-none" sz="2000" dirty="0" err="1"/>
              <a:t>that</a:t>
            </a:r>
            <a:r>
              <a:rPr lang="hu-HU" altLang="x-none" sz="2000" dirty="0"/>
              <a:t> has </a:t>
            </a:r>
            <a:r>
              <a:rPr lang="hu-HU" altLang="x-none" sz="2000" dirty="0" err="1"/>
              <a:t>the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ability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to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bind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or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release</a:t>
            </a:r>
            <a:r>
              <a:rPr lang="hu-HU" altLang="x-none" sz="2000" dirty="0"/>
              <a:t> H</a:t>
            </a:r>
            <a:r>
              <a:rPr lang="hu-HU" altLang="x-none" sz="2000" baseline="30000" dirty="0"/>
              <a:t>+</a:t>
            </a:r>
            <a:r>
              <a:rPr lang="hu-HU" altLang="x-none" sz="2000" dirty="0"/>
              <a:t> in </a:t>
            </a:r>
            <a:r>
              <a:rPr lang="hu-HU" altLang="x-none" sz="2000" dirty="0" err="1"/>
              <a:t>solution</a:t>
            </a:r>
            <a:r>
              <a:rPr lang="hu-HU" altLang="x-none" sz="2000" dirty="0"/>
              <a:t>, </a:t>
            </a:r>
            <a:r>
              <a:rPr lang="hu-HU" altLang="x-none" sz="2000" dirty="0" err="1"/>
              <a:t>thus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keeping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the</a:t>
            </a:r>
            <a:r>
              <a:rPr lang="hu-HU" altLang="x-none" sz="2000" dirty="0"/>
              <a:t> pH of </a:t>
            </a:r>
            <a:r>
              <a:rPr lang="hu-HU" altLang="x-none" sz="2000" dirty="0" err="1"/>
              <a:t>the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solution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relatevily</a:t>
            </a:r>
            <a:r>
              <a:rPr lang="hu-HU" altLang="x-none" sz="2000" dirty="0"/>
              <a:t> constant </a:t>
            </a:r>
            <a:r>
              <a:rPr lang="hu-HU" altLang="x-none" sz="2000" dirty="0" err="1"/>
              <a:t>despite</a:t>
            </a:r>
            <a:r>
              <a:rPr lang="hu-HU" altLang="x-none" sz="2000" dirty="0"/>
              <a:t> of </a:t>
            </a:r>
            <a:r>
              <a:rPr lang="hu-HU" altLang="x-none" sz="2000" dirty="0" err="1"/>
              <a:t>considerable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quantities</a:t>
            </a:r>
            <a:r>
              <a:rPr lang="hu-HU" altLang="x-none" sz="2000" dirty="0"/>
              <a:t> of </a:t>
            </a:r>
            <a:r>
              <a:rPr lang="hu-HU" altLang="x-none" sz="2000" dirty="0" err="1"/>
              <a:t>acid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or</a:t>
            </a:r>
            <a:r>
              <a:rPr lang="hu-HU" altLang="x-none" sz="2000" dirty="0"/>
              <a:t> </a:t>
            </a:r>
            <a:r>
              <a:rPr lang="hu-HU" altLang="x-none" sz="2000" dirty="0" err="1"/>
              <a:t>base</a:t>
            </a:r>
            <a:endParaRPr lang="hu-HU" altLang="x-none" sz="2000" dirty="0"/>
          </a:p>
          <a:p>
            <a:r>
              <a:rPr lang="en-US" altLang="x-none" sz="2000" dirty="0"/>
              <a:t>The important buffer systems </a:t>
            </a:r>
            <a:r>
              <a:rPr lang="hu-HU" altLang="x-none" sz="2000" dirty="0"/>
              <a:t>in </a:t>
            </a:r>
            <a:r>
              <a:rPr lang="hu-HU" altLang="x-none" sz="2000" dirty="0" err="1"/>
              <a:t>blood</a:t>
            </a:r>
            <a:r>
              <a:rPr lang="hu-HU" altLang="x-none" sz="2000" dirty="0"/>
              <a:t> </a:t>
            </a:r>
            <a:r>
              <a:rPr lang="en-US" altLang="x-none" sz="2000" dirty="0"/>
              <a:t>include proteins, carbonic acid-bicarbonate </a:t>
            </a:r>
            <a:r>
              <a:rPr lang="en-US" altLang="x-none" sz="2000" dirty="0" smtClean="0"/>
              <a:t>buffers.</a:t>
            </a:r>
            <a:endParaRPr lang="en-US" altLang="x-none" sz="2000" dirty="0"/>
          </a:p>
          <a:p>
            <a:endParaRPr lang="hu-HU" altLang="x-none" sz="2000" dirty="0"/>
          </a:p>
        </p:txBody>
      </p:sp>
      <p:graphicFrame>
        <p:nvGraphicFramePr>
          <p:cNvPr id="46152" name="Group 72"/>
          <p:cNvGraphicFramePr>
            <a:graphicFrameLocks noGrp="1"/>
          </p:cNvGraphicFramePr>
          <p:nvPr>
            <p:ph sz="half" idx="2"/>
          </p:nvPr>
        </p:nvGraphicFramePr>
        <p:xfrm>
          <a:off x="457200" y="3213100"/>
          <a:ext cx="8229600" cy="3097215"/>
        </p:xfrm>
        <a:graphic>
          <a:graphicData uri="http://schemas.openxmlformats.org/drawingml/2006/table">
            <a:tbl>
              <a:tblPr/>
              <a:tblGrid>
                <a:gridCol w="2057400"/>
                <a:gridCol w="1250950"/>
                <a:gridCol w="2338388"/>
                <a:gridCol w="2582862"/>
              </a:tblGrid>
              <a:tr h="515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Buffer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Concentration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Buffer capacity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Bicarbonate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 mmol/l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x-none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x-none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  mmol/l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x-none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u-HU" altLang="x-none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oxyHgb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5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Proteins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5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Phosphates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45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x-none" dirty="0" err="1"/>
              <a:t>Acid-base</a:t>
            </a:r>
            <a:r>
              <a:rPr lang="hu-HU" altLang="x-none" dirty="0"/>
              <a:t> </a:t>
            </a:r>
            <a:r>
              <a:rPr lang="hu-HU" altLang="x-none" dirty="0" err="1"/>
              <a:t>disorders</a:t>
            </a:r>
            <a:endParaRPr lang="hu-HU" altLang="x-none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hu-HU" altLang="x-none" sz="2400" dirty="0" err="1"/>
              <a:t>Acidosis</a:t>
            </a:r>
            <a:r>
              <a:rPr lang="hu-HU" altLang="x-none" sz="2400" dirty="0"/>
              <a:t>: </a:t>
            </a:r>
            <a:r>
              <a:rPr lang="hu-HU" altLang="x-none" sz="2400" dirty="0" smtClean="0"/>
              <a:t>pH&lt;7.35 (</a:t>
            </a:r>
            <a:r>
              <a:rPr lang="hu-HU" altLang="x-none" sz="2400" dirty="0" err="1" smtClean="0"/>
              <a:t>Acidemai</a:t>
            </a:r>
            <a:r>
              <a:rPr lang="hu-HU" altLang="x-none" sz="2400" dirty="0" smtClean="0"/>
              <a:t>?)</a:t>
            </a:r>
            <a:endParaRPr lang="hu-HU" altLang="x-none" sz="2400" dirty="0"/>
          </a:p>
          <a:p>
            <a:r>
              <a:rPr lang="hu-HU" altLang="x-none" sz="2400" dirty="0"/>
              <a:t>Alkalosis: </a:t>
            </a:r>
            <a:r>
              <a:rPr lang="hu-HU" altLang="x-none" sz="2400" dirty="0" smtClean="0"/>
              <a:t>pH&gt;7.45 (Alkalemia</a:t>
            </a:r>
            <a:r>
              <a:rPr lang="hu-HU" altLang="x-none" sz="2400" dirty="0" smtClean="0"/>
              <a:t>?)</a:t>
            </a:r>
            <a:endParaRPr lang="en-US" altLang="x-none" sz="2400" dirty="0" smtClean="0"/>
          </a:p>
          <a:p>
            <a:endParaRPr lang="hu-HU" altLang="x-none" sz="2400" dirty="0"/>
          </a:p>
          <a:p>
            <a:r>
              <a:rPr lang="hu-HU" altLang="x-none" sz="2400" dirty="0"/>
              <a:t>Metabolic disturbance: addition of acid or alkali (</a:t>
            </a:r>
            <a:r>
              <a:rPr lang="hu-HU" altLang="x-none" sz="2400" dirty="0" smtClean="0"/>
              <a:t>stronger</a:t>
            </a:r>
            <a:r>
              <a:rPr lang="en-US" altLang="x-none" sz="2400" dirty="0" smtClean="0"/>
              <a:t> </a:t>
            </a:r>
            <a:r>
              <a:rPr lang="hu-HU" altLang="x-none" sz="2400" dirty="0" smtClean="0"/>
              <a:t>than </a:t>
            </a:r>
            <a:r>
              <a:rPr lang="hu-HU" altLang="x-none" sz="2400" dirty="0"/>
              <a:t>the buffers) or removal of acid or </a:t>
            </a:r>
            <a:r>
              <a:rPr lang="hu-HU" altLang="x-none" sz="2400" dirty="0" smtClean="0"/>
              <a:t>alkali</a:t>
            </a:r>
            <a:endParaRPr lang="hu-HU" altLang="x-none" sz="2400" dirty="0"/>
          </a:p>
          <a:p>
            <a:r>
              <a:rPr lang="hu-HU" altLang="x-none" sz="2400" dirty="0"/>
              <a:t>Respiratory disturbance: rise or decline in arterial </a:t>
            </a:r>
            <a:r>
              <a:rPr lang="hu-HU" altLang="x-none" sz="2400" dirty="0" smtClean="0"/>
              <a:t>pCO</a:t>
            </a:r>
            <a:r>
              <a:rPr lang="hu-HU" altLang="x-none" sz="2400" baseline="-25000" dirty="0" smtClean="0"/>
              <a:t>2</a:t>
            </a:r>
            <a:endParaRPr lang="en-US" altLang="x-none" sz="2400" baseline="-25000" dirty="0" smtClean="0"/>
          </a:p>
          <a:p>
            <a:endParaRPr lang="hu-HU" altLang="x-none" sz="2400" baseline="-25000" dirty="0"/>
          </a:p>
          <a:p>
            <a:r>
              <a:rPr lang="hu-HU" altLang="x-none" sz="2400" dirty="0" err="1"/>
              <a:t>Compensation</a:t>
            </a:r>
            <a:r>
              <a:rPr lang="hu-HU" altLang="x-none" sz="2400" dirty="0"/>
              <a:t>: </a:t>
            </a:r>
          </a:p>
          <a:p>
            <a:pPr lvl="1"/>
            <a:r>
              <a:rPr lang="hu-HU" altLang="x-none" sz="2400" dirty="0" err="1" smtClean="0"/>
              <a:t>Kidneys</a:t>
            </a:r>
            <a:r>
              <a:rPr lang="hu-HU" altLang="x-none" sz="2400" dirty="0" smtClean="0"/>
              <a:t> (HCO3)</a:t>
            </a:r>
            <a:endParaRPr lang="hu-HU" altLang="x-none" sz="2400" dirty="0"/>
          </a:p>
          <a:p>
            <a:pPr lvl="1"/>
            <a:r>
              <a:rPr lang="hu-HU" altLang="x-none" sz="2400" dirty="0" err="1" smtClean="0"/>
              <a:t>Lung</a:t>
            </a:r>
            <a:r>
              <a:rPr lang="hu-HU" altLang="x-none" sz="2400" dirty="0" smtClean="0"/>
              <a:t> (CO2)</a:t>
            </a:r>
            <a:endParaRPr lang="hu-HU" altLang="x-none" sz="2400" dirty="0"/>
          </a:p>
        </p:txBody>
      </p:sp>
    </p:spTree>
    <p:extLst>
      <p:ext uri="{BB962C8B-B14F-4D97-AF65-F5344CB8AC3E}">
        <p14:creationId xmlns:p14="http://schemas.microsoft.com/office/powerpoint/2010/main" val="9096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04800" y="1341438"/>
            <a:ext cx="86106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endParaRPr lang="hu-HU" altLang="x-none" sz="2400" dirty="0"/>
          </a:p>
          <a:p>
            <a:pPr algn="l" eaLnBrk="0" hangingPunct="0"/>
            <a:r>
              <a:rPr lang="hu-HU" altLang="x-none" sz="2400" dirty="0"/>
              <a:t>			</a:t>
            </a:r>
            <a:r>
              <a:rPr lang="hu-HU" altLang="x-none" sz="2400" dirty="0" smtClean="0"/>
              <a:t>	</a:t>
            </a:r>
            <a:r>
              <a:rPr lang="hu-HU" altLang="x-none" sz="2400" dirty="0" err="1"/>
              <a:t>A</a:t>
            </a:r>
            <a:r>
              <a:rPr lang="hu-HU" altLang="x-none" sz="2400" dirty="0" err="1" smtClean="0"/>
              <a:t>rterial</a:t>
            </a:r>
            <a:r>
              <a:rPr lang="hu-HU" altLang="x-none" sz="2400" dirty="0"/>
              <a:t>		</a:t>
            </a:r>
            <a:endParaRPr lang="hu-HU" altLang="x-none" sz="2400" dirty="0" smtClean="0"/>
          </a:p>
          <a:p>
            <a:pPr algn="l" eaLnBrk="0" hangingPunct="0"/>
            <a:r>
              <a:rPr lang="hu-HU" altLang="x-none" sz="2400" dirty="0" smtClean="0"/>
              <a:t>pH				7.37-7.45		</a:t>
            </a:r>
          </a:p>
          <a:p>
            <a:pPr algn="l" eaLnBrk="0" hangingPunct="0"/>
            <a:endParaRPr lang="hu-HU" altLang="x-none" sz="2400" dirty="0" smtClean="0"/>
          </a:p>
          <a:p>
            <a:pPr algn="l" eaLnBrk="0" hangingPunct="0"/>
            <a:endParaRPr lang="hu-HU" altLang="x-none" sz="2400" dirty="0"/>
          </a:p>
          <a:p>
            <a:pPr algn="l" eaLnBrk="0" hangingPunct="0"/>
            <a:r>
              <a:rPr lang="hu-HU" altLang="x-none" sz="2400" dirty="0"/>
              <a:t>pCO2	Hgmm(kPa)	</a:t>
            </a:r>
            <a:r>
              <a:rPr lang="hu-HU" altLang="x-none" sz="2400" dirty="0" smtClean="0"/>
              <a:t>	35-46 </a:t>
            </a:r>
            <a:r>
              <a:rPr lang="hu-HU" altLang="x-none" sz="2400" dirty="0"/>
              <a:t>	</a:t>
            </a:r>
            <a:r>
              <a:rPr lang="hu-HU" altLang="x-none" sz="2400" dirty="0" smtClean="0"/>
              <a:t> </a:t>
            </a:r>
            <a:endParaRPr lang="hu-HU" altLang="x-none" sz="2400" dirty="0"/>
          </a:p>
          <a:p>
            <a:pPr algn="l" eaLnBrk="0" hangingPunct="0"/>
            <a:endParaRPr lang="hu-HU" altLang="x-none" sz="2400" dirty="0" smtClean="0"/>
          </a:p>
          <a:p>
            <a:pPr algn="l" eaLnBrk="0" hangingPunct="0"/>
            <a:endParaRPr lang="hu-HU" altLang="x-none" sz="2400" dirty="0"/>
          </a:p>
          <a:p>
            <a:pPr algn="l" eaLnBrk="0" hangingPunct="0"/>
            <a:r>
              <a:rPr lang="hu-HU" altLang="x-none" sz="2400" dirty="0"/>
              <a:t>S</a:t>
            </a:r>
            <a:r>
              <a:rPr lang="hu-HU" altLang="x-none" sz="2400" dirty="0" smtClean="0"/>
              <a:t>tandard</a:t>
            </a:r>
            <a:r>
              <a:rPr lang="hu-HU" altLang="x-none" sz="2400" dirty="0"/>
              <a:t>	</a:t>
            </a:r>
            <a:r>
              <a:rPr lang="hu-HU" altLang="x-none" sz="2400" dirty="0" smtClean="0"/>
              <a:t>		21-26/21-26</a:t>
            </a:r>
            <a:r>
              <a:rPr lang="hu-HU" altLang="x-none" sz="2400" dirty="0"/>
              <a:t>		</a:t>
            </a:r>
            <a:endParaRPr lang="hu-HU" altLang="x-none" sz="2400" dirty="0" smtClean="0"/>
          </a:p>
          <a:p>
            <a:pPr algn="l" eaLnBrk="0" hangingPunct="0"/>
            <a:r>
              <a:rPr lang="hu-HU" altLang="x-none" sz="2400" dirty="0" err="1" smtClean="0"/>
              <a:t>bicarbonate</a:t>
            </a:r>
            <a:r>
              <a:rPr lang="hu-HU" altLang="x-none" sz="2400" dirty="0" smtClean="0"/>
              <a:t> (</a:t>
            </a:r>
            <a:r>
              <a:rPr lang="hu-HU" altLang="x-none" sz="2400" dirty="0" err="1" smtClean="0"/>
              <a:t>mmol</a:t>
            </a:r>
            <a:r>
              <a:rPr lang="hu-HU" altLang="x-none" sz="2400" dirty="0" smtClean="0"/>
              <a:t>/l)  		</a:t>
            </a:r>
          </a:p>
          <a:p>
            <a:pPr algn="l" eaLnBrk="0" hangingPunct="0"/>
            <a:endParaRPr lang="hu-HU" altLang="x-none" sz="2400" dirty="0" smtClean="0"/>
          </a:p>
          <a:p>
            <a:pPr algn="l" eaLnBrk="0" hangingPunct="0"/>
            <a:endParaRPr lang="hu-HU" altLang="x-none" sz="2400" dirty="0"/>
          </a:p>
          <a:p>
            <a:pPr algn="l" eaLnBrk="0" hangingPunct="0"/>
            <a:r>
              <a:rPr lang="hu-HU" altLang="x-none" sz="2400" dirty="0"/>
              <a:t>Anion </a:t>
            </a:r>
            <a:r>
              <a:rPr lang="hu-HU" altLang="x-none" sz="2400" dirty="0" err="1"/>
              <a:t>gap</a:t>
            </a:r>
            <a:r>
              <a:rPr lang="hu-HU" altLang="x-none" sz="2400" dirty="0"/>
              <a:t> (</a:t>
            </a:r>
            <a:r>
              <a:rPr lang="hu-HU" altLang="x-none" sz="2400" dirty="0" err="1"/>
              <a:t>mmol</a:t>
            </a:r>
            <a:r>
              <a:rPr lang="hu-HU" altLang="x-none" sz="2400" dirty="0"/>
              <a:t>/l)	</a:t>
            </a:r>
            <a:r>
              <a:rPr lang="hu-HU" altLang="x-none" sz="2400" dirty="0" smtClean="0"/>
              <a:t>	10-14</a:t>
            </a:r>
            <a:r>
              <a:rPr lang="hu-HU" altLang="x-none" sz="2400" dirty="0"/>
              <a:t>			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827088" y="404813"/>
            <a:ext cx="762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x-none" sz="3600" b="1" dirty="0" smtClean="0"/>
              <a:t>Arterial Blood Gas</a:t>
            </a:r>
            <a:endParaRPr lang="hu-HU" altLang="x-none" sz="3600" b="1" dirty="0"/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395288" y="2852738"/>
            <a:ext cx="822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>
            <a:off x="395288" y="5445125"/>
            <a:ext cx="8229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Acid-Base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Acidosis:</a:t>
            </a:r>
          </a:p>
          <a:p>
            <a:pPr lvl="1"/>
            <a:r>
              <a:rPr lang="en-US" dirty="0" smtClean="0"/>
              <a:t>Metabolic</a:t>
            </a:r>
          </a:p>
          <a:p>
            <a:pPr lvl="1"/>
            <a:r>
              <a:rPr lang="en-US" dirty="0" smtClean="0"/>
              <a:t>Respiratory</a:t>
            </a:r>
          </a:p>
          <a:p>
            <a:endParaRPr lang="en-US" dirty="0" smtClean="0"/>
          </a:p>
          <a:p>
            <a:r>
              <a:rPr lang="en-US" dirty="0" smtClean="0"/>
              <a:t>Alkalosis: </a:t>
            </a:r>
          </a:p>
          <a:p>
            <a:pPr lvl="1"/>
            <a:r>
              <a:rPr lang="en-US" dirty="0" smtClean="0"/>
              <a:t>Metabolic </a:t>
            </a:r>
          </a:p>
          <a:p>
            <a:pPr lvl="1"/>
            <a:r>
              <a:rPr lang="en-US" dirty="0" smtClean="0"/>
              <a:t>Respiratory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65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6598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114F-0C7B-174C-B97B-00B8B5F114CF}" type="slidenum">
              <a:rPr lang="en-US" altLang="x-none" smtClean="0"/>
              <a:pPr/>
              <a:t>66</a:t>
            </a:fld>
            <a:endParaRPr lang="en-US" altLang="x-none"/>
          </a:p>
        </p:txBody>
      </p:sp>
      <p:pic>
        <p:nvPicPr>
          <p:cNvPr id="97282" name="Picture 2" descr="ttps://image.slidesharecdn.com/abg-160429181256/95/arterial-blood-gas-and-acid-base-balance-29-638.jpg?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39200" cy="66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556510" y="4800600"/>
            <a:ext cx="1828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9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Anion Gap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In Metabolic Acidosis:</a:t>
            </a:r>
          </a:p>
          <a:p>
            <a:pPr lvl="1"/>
            <a:r>
              <a:rPr lang="en-US" dirty="0" smtClean="0"/>
              <a:t>AG = </a:t>
            </a:r>
            <a:r>
              <a:rPr lang="hu-HU" altLang="x-none" dirty="0" smtClean="0"/>
              <a:t>(Na</a:t>
            </a:r>
            <a:r>
              <a:rPr lang="hu-HU" altLang="x-none" baseline="30000" dirty="0" smtClean="0"/>
              <a:t>+</a:t>
            </a:r>
            <a:r>
              <a:rPr lang="hu-HU" altLang="x-none" dirty="0" smtClean="0"/>
              <a:t>+K</a:t>
            </a:r>
            <a:r>
              <a:rPr lang="hu-HU" altLang="x-none" baseline="30000" dirty="0" smtClean="0"/>
              <a:t>+</a:t>
            </a:r>
            <a:r>
              <a:rPr lang="hu-HU" altLang="x-none" dirty="0" smtClean="0"/>
              <a:t>) - (Cl</a:t>
            </a:r>
            <a:r>
              <a:rPr lang="hu-HU" altLang="x-none" baseline="30000" dirty="0" smtClean="0"/>
              <a:t>-</a:t>
            </a:r>
            <a:r>
              <a:rPr lang="hu-HU" altLang="x-none" dirty="0" smtClean="0"/>
              <a:t>+HCO</a:t>
            </a:r>
            <a:r>
              <a:rPr lang="hu-HU" altLang="x-none" baseline="-25000" dirty="0" smtClean="0"/>
              <a:t>3</a:t>
            </a:r>
            <a:r>
              <a:rPr lang="hu-HU" altLang="x-none" baseline="30000" dirty="0" smtClean="0"/>
              <a:t>-</a:t>
            </a:r>
            <a:r>
              <a:rPr lang="hu-HU" altLang="x-none" dirty="0" smtClean="0"/>
              <a:t>)                                     	    </a:t>
            </a:r>
            <a:r>
              <a:rPr lang="en-US" altLang="x-none" dirty="0" smtClean="0"/>
              <a:t>= </a:t>
            </a:r>
            <a:r>
              <a:rPr lang="hu-HU" altLang="x-none" dirty="0" smtClean="0"/>
              <a:t>(Na</a:t>
            </a:r>
            <a:r>
              <a:rPr lang="hu-HU" altLang="x-none" baseline="30000" dirty="0" smtClean="0"/>
              <a:t>+</a:t>
            </a:r>
            <a:r>
              <a:rPr lang="hu-HU" altLang="x-none" dirty="0"/>
              <a:t>)</a:t>
            </a:r>
            <a:r>
              <a:rPr lang="hu-HU" altLang="x-none" dirty="0" smtClean="0"/>
              <a:t> - (Cl</a:t>
            </a:r>
            <a:r>
              <a:rPr lang="hu-HU" altLang="x-none" baseline="30000" dirty="0" smtClean="0"/>
              <a:t>-</a:t>
            </a:r>
            <a:r>
              <a:rPr lang="hu-HU" altLang="x-none" dirty="0" smtClean="0"/>
              <a:t>+HCO</a:t>
            </a:r>
            <a:r>
              <a:rPr lang="hu-HU" altLang="x-none" baseline="-25000" dirty="0" smtClean="0"/>
              <a:t>3</a:t>
            </a:r>
            <a:r>
              <a:rPr lang="hu-HU" altLang="x-none" baseline="30000" dirty="0" smtClean="0"/>
              <a:t>-</a:t>
            </a:r>
            <a:r>
              <a:rPr lang="hu-HU" altLang="x-none" dirty="0" smtClean="0"/>
              <a:t>)  </a:t>
            </a:r>
          </a:p>
          <a:p>
            <a:endParaRPr lang="hu-HU" altLang="x-none" dirty="0"/>
          </a:p>
          <a:p>
            <a:pPr>
              <a:lnSpc>
                <a:spcPct val="90000"/>
              </a:lnSpc>
            </a:pPr>
            <a:r>
              <a:rPr lang="hu-HU" altLang="x-none" sz="2800" dirty="0" err="1" smtClean="0"/>
              <a:t>Elevated</a:t>
            </a:r>
            <a:r>
              <a:rPr lang="hu-HU" altLang="x-none" sz="2800" dirty="0" smtClean="0"/>
              <a:t> anion </a:t>
            </a:r>
            <a:r>
              <a:rPr lang="hu-HU" altLang="x-none" sz="2800" dirty="0" err="1" smtClean="0"/>
              <a:t>gap</a:t>
            </a:r>
            <a:r>
              <a:rPr lang="hu-HU" altLang="x-none" sz="2800" dirty="0" smtClean="0"/>
              <a:t>: </a:t>
            </a:r>
            <a:r>
              <a:rPr lang="hu-HU" altLang="x-none" sz="2800" dirty="0" err="1" smtClean="0"/>
              <a:t>lactic</a:t>
            </a:r>
            <a:r>
              <a:rPr lang="hu-HU" altLang="x-none" sz="2800" dirty="0" smtClean="0"/>
              <a:t> </a:t>
            </a:r>
            <a:r>
              <a:rPr lang="hu-HU" altLang="x-none" sz="2800" dirty="0" err="1" smtClean="0"/>
              <a:t>acidosis</a:t>
            </a:r>
            <a:r>
              <a:rPr lang="hu-HU" altLang="x-none" sz="2800" dirty="0" smtClean="0"/>
              <a:t>, </a:t>
            </a:r>
            <a:r>
              <a:rPr lang="hu-HU" altLang="x-none" sz="2800" dirty="0" err="1" smtClean="0"/>
              <a:t>ketoacidosis</a:t>
            </a:r>
            <a:r>
              <a:rPr lang="hu-HU" altLang="x-none" sz="2800" dirty="0" smtClean="0"/>
              <a:t>, </a:t>
            </a:r>
            <a:r>
              <a:rPr lang="hu-HU" altLang="x-none" sz="2800" dirty="0" err="1" smtClean="0"/>
              <a:t>renal</a:t>
            </a:r>
            <a:r>
              <a:rPr lang="hu-HU" altLang="x-none" sz="2800" dirty="0" smtClean="0"/>
              <a:t> </a:t>
            </a:r>
            <a:r>
              <a:rPr lang="hu-HU" altLang="x-none" sz="2800" dirty="0" err="1" smtClean="0"/>
              <a:t>failure</a:t>
            </a:r>
            <a:r>
              <a:rPr lang="hu-HU" altLang="x-none" sz="2800" dirty="0" smtClean="0"/>
              <a:t>, </a:t>
            </a:r>
            <a:r>
              <a:rPr lang="hu-HU" altLang="x-none" sz="2800" dirty="0" err="1" smtClean="0"/>
              <a:t>exogenous</a:t>
            </a:r>
            <a:r>
              <a:rPr lang="hu-HU" altLang="x-none" sz="2800" dirty="0" smtClean="0"/>
              <a:t> </a:t>
            </a:r>
            <a:r>
              <a:rPr lang="hu-HU" altLang="x-none" sz="2800" dirty="0" err="1" smtClean="0"/>
              <a:t>administration</a:t>
            </a:r>
            <a:r>
              <a:rPr lang="hu-HU" altLang="x-none" sz="2800" dirty="0" smtClean="0"/>
              <a:t> of </a:t>
            </a:r>
            <a:r>
              <a:rPr lang="hu-HU" altLang="x-none" sz="2800" dirty="0" err="1" smtClean="0"/>
              <a:t>acids</a:t>
            </a:r>
            <a:endParaRPr lang="hu-HU" altLang="x-none" sz="2800" dirty="0" smtClean="0"/>
          </a:p>
          <a:p>
            <a:pPr>
              <a:lnSpc>
                <a:spcPct val="90000"/>
              </a:lnSpc>
            </a:pPr>
            <a:endParaRPr lang="hu-HU" altLang="x-none" sz="2800" dirty="0" smtClean="0"/>
          </a:p>
          <a:p>
            <a:pPr>
              <a:lnSpc>
                <a:spcPct val="90000"/>
              </a:lnSpc>
            </a:pPr>
            <a:r>
              <a:rPr lang="hu-HU" altLang="x-none" sz="2800" dirty="0" smtClean="0"/>
              <a:t>Non-anion </a:t>
            </a:r>
            <a:r>
              <a:rPr lang="hu-HU" altLang="x-none" sz="2800" dirty="0" err="1" smtClean="0"/>
              <a:t>gap</a:t>
            </a:r>
            <a:r>
              <a:rPr lang="hu-HU" altLang="x-none" sz="2800" dirty="0" smtClean="0"/>
              <a:t> </a:t>
            </a:r>
            <a:r>
              <a:rPr lang="hu-HU" altLang="x-none" sz="2800" dirty="0" err="1" smtClean="0"/>
              <a:t>acidosis</a:t>
            </a:r>
            <a:r>
              <a:rPr lang="hu-HU" altLang="x-none" sz="2800" dirty="0" smtClean="0"/>
              <a:t>: </a:t>
            </a:r>
            <a:r>
              <a:rPr lang="hu-HU" altLang="x-none" sz="2800" dirty="0" err="1"/>
              <a:t>R</a:t>
            </a:r>
            <a:r>
              <a:rPr lang="hu-HU" altLang="x-none" sz="2800" dirty="0" err="1" smtClean="0"/>
              <a:t>enal</a:t>
            </a:r>
            <a:r>
              <a:rPr lang="hu-HU" altLang="x-none" sz="2800" dirty="0" smtClean="0"/>
              <a:t> </a:t>
            </a:r>
            <a:r>
              <a:rPr lang="hu-HU" altLang="x-none" sz="2800" dirty="0" err="1"/>
              <a:t>T</a:t>
            </a:r>
            <a:r>
              <a:rPr lang="hu-HU" altLang="x-none" sz="2800" dirty="0" err="1" smtClean="0"/>
              <a:t>ubular</a:t>
            </a:r>
            <a:r>
              <a:rPr lang="hu-HU" altLang="x-none" sz="2800" dirty="0" smtClean="0"/>
              <a:t> </a:t>
            </a:r>
            <a:r>
              <a:rPr lang="hu-HU" altLang="x-none" sz="2800" dirty="0" err="1"/>
              <a:t>A</a:t>
            </a:r>
            <a:r>
              <a:rPr lang="hu-HU" altLang="x-none" sz="2800" dirty="0" err="1" smtClean="0"/>
              <a:t>cidosis</a:t>
            </a:r>
            <a:r>
              <a:rPr lang="hu-HU" altLang="x-none" sz="2800" dirty="0" smtClean="0"/>
              <a:t>, </a:t>
            </a:r>
            <a:r>
              <a:rPr lang="hu-HU" altLang="x-none" sz="2800" dirty="0" err="1" smtClean="0"/>
              <a:t>Vomiting</a:t>
            </a:r>
            <a:r>
              <a:rPr lang="hu-HU" altLang="x-none" sz="2800" dirty="0" smtClean="0"/>
              <a:t>, </a:t>
            </a:r>
            <a:r>
              <a:rPr lang="hu-HU" altLang="x-none" sz="2800" dirty="0" err="1" smtClean="0"/>
              <a:t>Iatrogenic</a:t>
            </a:r>
            <a:r>
              <a:rPr lang="hu-HU" altLang="x-none" sz="2800" dirty="0" smtClean="0"/>
              <a:t> </a:t>
            </a:r>
            <a:r>
              <a:rPr lang="hu-HU" altLang="x-none" sz="2800" dirty="0" err="1" smtClean="0"/>
              <a:t>acidosis</a:t>
            </a:r>
            <a:r>
              <a:rPr lang="hu-HU" altLang="x-none" sz="2800" dirty="0" smtClean="0"/>
              <a:t> (</a:t>
            </a:r>
            <a:r>
              <a:rPr lang="hu-HU" altLang="x-none" sz="2800" dirty="0" err="1" smtClean="0"/>
              <a:t>administration</a:t>
            </a:r>
            <a:r>
              <a:rPr lang="hu-HU" altLang="x-none" sz="2800" dirty="0" smtClean="0"/>
              <a:t> of Cl)</a:t>
            </a:r>
          </a:p>
          <a:p>
            <a:endParaRPr lang="hu-HU" altLang="x-none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114F-0C7B-174C-B97B-00B8B5F114CF}" type="slidenum">
              <a:rPr lang="en-US" altLang="x-none" smtClean="0"/>
              <a:pPr/>
              <a:t>67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634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114F-0C7B-174C-B97B-00B8B5F114CF}" type="slidenum">
              <a:rPr lang="en-US" altLang="x-none" smtClean="0"/>
              <a:pPr/>
              <a:t>68</a:t>
            </a:fld>
            <a:endParaRPr lang="en-US" altLang="x-none"/>
          </a:p>
        </p:txBody>
      </p:sp>
      <p:pic>
        <p:nvPicPr>
          <p:cNvPr id="98306" name="Picture 2" descr="ttp://users.atw.hu/blp6/BLP6/HTML/common/M9780323045827-036-f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975"/>
            <a:ext cx="738187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2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r>
              <a:rPr lang="en-US" dirty="0" smtClean="0"/>
              <a:t>Know the compositions of IV Fluids</a:t>
            </a:r>
          </a:p>
          <a:p>
            <a:r>
              <a:rPr lang="en-US" dirty="0" smtClean="0"/>
              <a:t>No major clinical superiority between Crystalloids and Colloids</a:t>
            </a:r>
          </a:p>
          <a:p>
            <a:r>
              <a:rPr lang="en-US" dirty="0" smtClean="0"/>
              <a:t>Use Crystalloids as your standard</a:t>
            </a:r>
          </a:p>
          <a:p>
            <a:r>
              <a:rPr lang="en-US" dirty="0" smtClean="0"/>
              <a:t>Correct electrolytes</a:t>
            </a:r>
          </a:p>
          <a:p>
            <a:r>
              <a:rPr lang="en-US" dirty="0" smtClean="0"/>
              <a:t>Electrolytes disturbance can cause arrhythmia and lead to cardiac arrest.</a:t>
            </a:r>
          </a:p>
          <a:p>
            <a:r>
              <a:rPr lang="en-US" dirty="0" smtClean="0"/>
              <a:t>Analyze Acid-base blood gas and </a:t>
            </a:r>
            <a:r>
              <a:rPr lang="en-US" dirty="0" err="1" smtClean="0"/>
              <a:t>calculte</a:t>
            </a:r>
            <a:r>
              <a:rPr lang="en-US" dirty="0" smtClean="0"/>
              <a:t> AG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69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9145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F22CC2D-3F14-6641-9497-165AF3D600F4}" type="slidenum">
              <a:rPr lang="en-US" altLang="x-none"/>
              <a:pPr eaLnBrk="1" hangingPunct="1"/>
              <a:t>7</a:t>
            </a:fld>
            <a:endParaRPr lang="en-US" altLang="x-non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eaLnBrk="1" hangingPunct="1"/>
            <a:r>
              <a:rPr lang="en-US" altLang="x-none" dirty="0"/>
              <a:t>Fluid compartments are separated by membranes that are freely permeable to water.</a:t>
            </a:r>
          </a:p>
          <a:p>
            <a:pPr eaLnBrk="1" hangingPunct="1"/>
            <a:r>
              <a:rPr lang="en-US" altLang="x-none" dirty="0"/>
              <a:t>Movement of fluids due to:</a:t>
            </a:r>
          </a:p>
          <a:p>
            <a:pPr lvl="1" eaLnBrk="1" hangingPunct="1"/>
            <a:r>
              <a:rPr lang="en-US" altLang="x-none" dirty="0">
                <a:solidFill>
                  <a:srgbClr val="FF0000"/>
                </a:solidFill>
              </a:rPr>
              <a:t> </a:t>
            </a:r>
            <a:r>
              <a:rPr lang="en-US" altLang="x-none" sz="3200" b="1" dirty="0" smtClean="0">
                <a:solidFill>
                  <a:srgbClr val="FF0000"/>
                </a:solidFill>
              </a:rPr>
              <a:t>Hydrostatic </a:t>
            </a:r>
            <a:r>
              <a:rPr lang="en-US" altLang="x-none" sz="3200" b="1" dirty="0">
                <a:solidFill>
                  <a:srgbClr val="FF0000"/>
                </a:solidFill>
              </a:rPr>
              <a:t>pressure</a:t>
            </a:r>
            <a:r>
              <a:rPr lang="en-US" altLang="x-none" sz="3200" dirty="0">
                <a:solidFill>
                  <a:srgbClr val="FF0000"/>
                </a:solidFill>
              </a:rPr>
              <a:t> </a:t>
            </a:r>
          </a:p>
          <a:p>
            <a:pPr lvl="1" eaLnBrk="1" hangingPunct="1"/>
            <a:r>
              <a:rPr lang="en-US" altLang="x-none" sz="3200" b="1" dirty="0">
                <a:solidFill>
                  <a:srgbClr val="FF0000"/>
                </a:solidFill>
              </a:rPr>
              <a:t> </a:t>
            </a:r>
            <a:r>
              <a:rPr lang="en-US" altLang="x-none" sz="3200" b="1" dirty="0" smtClean="0">
                <a:solidFill>
                  <a:srgbClr val="FF0000"/>
                </a:solidFill>
              </a:rPr>
              <a:t>Osmotic/Oncotic pressure</a:t>
            </a:r>
            <a:endParaRPr lang="en-US" altLang="x-none" sz="32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endParaRPr lang="en-US" altLang="x-none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2697162"/>
          </a:xfrm>
        </p:spPr>
        <p:txBody>
          <a:bodyPr/>
          <a:lstStyle/>
          <a:p>
            <a:r>
              <a:rPr lang="en-US" sz="9600" dirty="0" smtClean="0"/>
              <a:t>???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E598-A89D-AF45-A381-A6D612C0A373}" type="slidenum">
              <a:rPr lang="en-US" altLang="x-none" smtClean="0"/>
              <a:pPr/>
              <a:t>70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0307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1A392A-8CAC-3E47-BCE8-7A5FE0A64481}" type="slidenum">
              <a:rPr lang="en-US" altLang="x-none"/>
              <a:pPr eaLnBrk="1" hangingPunct="1"/>
              <a:t>8</a:t>
            </a:fld>
            <a:endParaRPr lang="en-US" altLang="x-none"/>
          </a:p>
        </p:txBody>
      </p:sp>
      <p:pic>
        <p:nvPicPr>
          <p:cNvPr id="8195" name="Picture 2" descr="16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975"/>
            <a:ext cx="88392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0114F-0C7B-174C-B97B-00B8B5F114CF}" type="slidenum">
              <a:rPr lang="en-US" altLang="x-none" smtClean="0"/>
              <a:pPr/>
              <a:t>9</a:t>
            </a:fld>
            <a:endParaRPr lang="en-US" altLang="x-non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1371</Words>
  <Application>Microsoft Office PowerPoint</Application>
  <PresentationFormat>On-screen Show (4:3)</PresentationFormat>
  <Paragraphs>387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Symbol</vt:lpstr>
      <vt:lpstr>Times New Roman</vt:lpstr>
      <vt:lpstr>Default Design</vt:lpstr>
      <vt:lpstr>Fluid and Electrolyte Imbalance</vt:lpstr>
      <vt:lpstr>Objective</vt:lpstr>
      <vt:lpstr>Total Body Fluids ?</vt:lpstr>
      <vt:lpstr>PowerPoint Presentation</vt:lpstr>
      <vt:lpstr>Body Fluid Compartments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Balance</vt:lpstr>
      <vt:lpstr>PowerPoint Presentation</vt:lpstr>
      <vt:lpstr>Electrolytes</vt:lpstr>
      <vt:lpstr>Intracellular Fluid Space</vt:lpstr>
      <vt:lpstr>Extracellular Fluid Space</vt:lpstr>
      <vt:lpstr>Homeostasis maintained by:</vt:lpstr>
      <vt:lpstr>PowerPoint Presentation</vt:lpstr>
      <vt:lpstr>PowerPoint Presentation</vt:lpstr>
      <vt:lpstr>PowerPoint Presentation</vt:lpstr>
      <vt:lpstr>Regulation of body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Electrolyte balance</vt:lpstr>
      <vt:lpstr>Regulation of Sodium</vt:lpstr>
      <vt:lpstr>PowerPoint Presentation</vt:lpstr>
      <vt:lpstr>Potassium</vt:lpstr>
      <vt:lpstr>Alterations  in water balance</vt:lpstr>
      <vt:lpstr>Alterations  in water balance</vt:lpstr>
      <vt:lpstr>Colloids Vs Crystalloids</vt:lpstr>
      <vt:lpstr>PowerPoint Presentation</vt:lpstr>
      <vt:lpstr>PowerPoint Presentation</vt:lpstr>
      <vt:lpstr>Colloids Vs Crystalloids</vt:lpstr>
      <vt:lpstr>IV Crytalloids dose</vt:lpstr>
      <vt:lpstr>Electrolyte imbalances: Sodium</vt:lpstr>
      <vt:lpstr>PowerPoint Presentation</vt:lpstr>
      <vt:lpstr>Clinical manifestations of Hypernatremia</vt:lpstr>
      <vt:lpstr>Treatment of Hypernatremia</vt:lpstr>
      <vt:lpstr>Hyponatremia</vt:lpstr>
      <vt:lpstr>Clinical manifestations of Hyponatremia</vt:lpstr>
      <vt:lpstr>Tx of Hyponatremia</vt:lpstr>
      <vt:lpstr>Hypokalemia</vt:lpstr>
      <vt:lpstr>Causes of Hypokalemia</vt:lpstr>
      <vt:lpstr>Clinical manifestations of Hypokalemia</vt:lpstr>
      <vt:lpstr>Hyperkalemia</vt:lpstr>
      <vt:lpstr>Clinical manifestations of Hyperkalemia</vt:lpstr>
      <vt:lpstr>PowerPoint Presentation</vt:lpstr>
      <vt:lpstr>PowerPoint Presentation</vt:lpstr>
      <vt:lpstr>Treatment of Hyperkalemia</vt:lpstr>
      <vt:lpstr>PowerPoint Presentation</vt:lpstr>
      <vt:lpstr>Calcium Imbalances</vt:lpstr>
      <vt:lpstr>Hypercalcemia</vt:lpstr>
      <vt:lpstr>Hypercalcemia</vt:lpstr>
      <vt:lpstr>Hypocalcemia</vt:lpstr>
      <vt:lpstr>Hypocalcemia</vt:lpstr>
      <vt:lpstr>PowerPoint Presentation</vt:lpstr>
      <vt:lpstr>Hypocalcemia</vt:lpstr>
      <vt:lpstr>Magnesium</vt:lpstr>
      <vt:lpstr>Acid-base balance</vt:lpstr>
      <vt:lpstr>Buffers</vt:lpstr>
      <vt:lpstr>Acid-base disorders</vt:lpstr>
      <vt:lpstr>PowerPoint Presentation</vt:lpstr>
      <vt:lpstr>Acid-Base</vt:lpstr>
      <vt:lpstr>PowerPoint Presentation</vt:lpstr>
      <vt:lpstr>Anion Gap</vt:lpstr>
      <vt:lpstr>PowerPoint Presentation</vt:lpstr>
      <vt:lpstr>Summary</vt:lpstr>
      <vt:lpstr>???</vt:lpstr>
    </vt:vector>
  </TitlesOfParts>
  <Company>ASU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Fluid and Electrolyte Review</dc:title>
  <dc:creator>mgilmore</dc:creator>
  <cp:lastModifiedBy>Badr Aldawood</cp:lastModifiedBy>
  <cp:revision>61</cp:revision>
  <dcterms:created xsi:type="dcterms:W3CDTF">2004-02-25T22:04:40Z</dcterms:created>
  <dcterms:modified xsi:type="dcterms:W3CDTF">2017-09-20T09:37:50Z</dcterms:modified>
</cp:coreProperties>
</file>