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F5F0C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0000"/>
              </a:solidFill>
              <a:prstDash val="solid"/>
              <a:round/>
            </a:ln>
          </a:left>
          <a:right>
            <a:ln w="12700" cap="flat">
              <a:solidFill>
                <a:srgbClr val="FF0000"/>
              </a:solidFill>
              <a:prstDash val="solid"/>
              <a:round/>
            </a:ln>
          </a:right>
          <a:top>
            <a:ln w="12700" cap="flat">
              <a:solidFill>
                <a:srgbClr val="FF0000"/>
              </a:solidFill>
              <a:prstDash val="solid"/>
              <a:round/>
            </a:ln>
          </a:top>
          <a:bottom>
            <a:ln w="12700" cap="flat">
              <a:solidFill>
                <a:srgbClr val="FF0000"/>
              </a:solidFill>
              <a:prstDash val="solid"/>
              <a:round/>
            </a:ln>
          </a:bottom>
          <a:insideH>
            <a:ln w="12700" cap="flat">
              <a:solidFill>
                <a:srgbClr val="FF0000"/>
              </a:solidFill>
              <a:prstDash val="solid"/>
              <a:round/>
            </a:ln>
          </a:insideH>
          <a:insideV>
            <a:ln w="12700" cap="flat">
              <a:solidFill>
                <a:srgbClr val="FF0000"/>
              </a:solidFill>
              <a:prstDash val="solid"/>
              <a:round/>
            </a:ln>
          </a:insideV>
        </a:tcBdr>
        <a:fill>
          <a:solidFill>
            <a:srgbClr val="CAD2E9"/>
          </a:solidFill>
        </a:fill>
      </a:tcStyle>
    </a:wholeTbl>
    <a:band2H>
      <a:tcTxStyle b="def" i="def"/>
      <a:tcStyle>
        <a:tcBdr/>
        <a:fill>
          <a:solidFill>
            <a:srgbClr val="E6EAF4"/>
          </a:solidFill>
        </a:fill>
      </a:tcStyle>
    </a:band2H>
    <a:firstCol>
      <a:tcTxStyle b="on" i="off">
        <a:fontRef idx="minor">
          <a:srgbClr val="FF0000"/>
        </a:fontRef>
        <a:srgbClr val="FF0000"/>
      </a:tcTxStyle>
      <a:tcStyle>
        <a:tcBdr>
          <a:left>
            <a:ln w="12700" cap="flat">
              <a:solidFill>
                <a:srgbClr val="FF0000"/>
              </a:solidFill>
              <a:prstDash val="solid"/>
              <a:round/>
            </a:ln>
          </a:left>
          <a:right>
            <a:ln w="12700" cap="flat">
              <a:solidFill>
                <a:srgbClr val="FF0000"/>
              </a:solidFill>
              <a:prstDash val="solid"/>
              <a:round/>
            </a:ln>
          </a:right>
          <a:top>
            <a:ln w="12700" cap="flat">
              <a:solidFill>
                <a:srgbClr val="FF0000"/>
              </a:solidFill>
              <a:prstDash val="solid"/>
              <a:round/>
            </a:ln>
          </a:top>
          <a:bottom>
            <a:ln w="12700" cap="flat">
              <a:solidFill>
                <a:srgbClr val="FF0000"/>
              </a:solidFill>
              <a:prstDash val="solid"/>
              <a:round/>
            </a:ln>
          </a:bottom>
          <a:insideH>
            <a:ln w="12700" cap="flat">
              <a:solidFill>
                <a:srgbClr val="FF0000"/>
              </a:solidFill>
              <a:prstDash val="solid"/>
              <a:round/>
            </a:ln>
          </a:insideH>
          <a:insideV>
            <a:ln w="12700" cap="flat">
              <a:solidFill>
                <a:srgbClr val="FF0000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0000"/>
        </a:fontRef>
        <a:srgbClr val="FF0000"/>
      </a:tcTxStyle>
      <a:tcStyle>
        <a:tcBdr>
          <a:left>
            <a:ln w="12700" cap="flat">
              <a:solidFill>
                <a:srgbClr val="FF0000"/>
              </a:solidFill>
              <a:prstDash val="solid"/>
              <a:round/>
            </a:ln>
          </a:left>
          <a:right>
            <a:ln w="12700" cap="flat">
              <a:solidFill>
                <a:srgbClr val="FF0000"/>
              </a:solidFill>
              <a:prstDash val="solid"/>
              <a:round/>
            </a:ln>
          </a:right>
          <a:top>
            <a:ln w="38100" cap="flat">
              <a:solidFill>
                <a:srgbClr val="FF0000"/>
              </a:solidFill>
              <a:prstDash val="solid"/>
              <a:round/>
            </a:ln>
          </a:top>
          <a:bottom>
            <a:ln w="12700" cap="flat">
              <a:solidFill>
                <a:srgbClr val="FF0000"/>
              </a:solidFill>
              <a:prstDash val="solid"/>
              <a:round/>
            </a:ln>
          </a:bottom>
          <a:insideH>
            <a:ln w="12700" cap="flat">
              <a:solidFill>
                <a:srgbClr val="FF0000"/>
              </a:solidFill>
              <a:prstDash val="solid"/>
              <a:round/>
            </a:ln>
          </a:insideH>
          <a:insideV>
            <a:ln w="12700" cap="flat">
              <a:solidFill>
                <a:srgbClr val="FF0000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0000"/>
        </a:fontRef>
        <a:srgbClr val="FF0000"/>
      </a:tcTxStyle>
      <a:tcStyle>
        <a:tcBdr>
          <a:left>
            <a:ln w="12700" cap="flat">
              <a:solidFill>
                <a:srgbClr val="FF0000"/>
              </a:solidFill>
              <a:prstDash val="solid"/>
              <a:round/>
            </a:ln>
          </a:left>
          <a:right>
            <a:ln w="12700" cap="flat">
              <a:solidFill>
                <a:srgbClr val="FF0000"/>
              </a:solidFill>
              <a:prstDash val="solid"/>
              <a:round/>
            </a:ln>
          </a:right>
          <a:top>
            <a:ln w="12700" cap="flat">
              <a:solidFill>
                <a:srgbClr val="FF0000"/>
              </a:solidFill>
              <a:prstDash val="solid"/>
              <a:round/>
            </a:ln>
          </a:top>
          <a:bottom>
            <a:ln w="38100" cap="flat">
              <a:solidFill>
                <a:srgbClr val="FF0000"/>
              </a:solidFill>
              <a:prstDash val="solid"/>
              <a:round/>
            </a:ln>
          </a:bottom>
          <a:insideH>
            <a:ln w="12700" cap="flat">
              <a:solidFill>
                <a:srgbClr val="FF0000"/>
              </a:solidFill>
              <a:prstDash val="solid"/>
              <a:round/>
            </a:ln>
          </a:insideH>
          <a:insideV>
            <a:ln w="12700" cap="flat">
              <a:solidFill>
                <a:srgbClr val="FF0000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0000"/>
              </a:solidFill>
              <a:prstDash val="solid"/>
              <a:round/>
            </a:ln>
          </a:left>
          <a:right>
            <a:ln w="12700" cap="flat">
              <a:solidFill>
                <a:srgbClr val="FF0000"/>
              </a:solidFill>
              <a:prstDash val="solid"/>
              <a:round/>
            </a:ln>
          </a:right>
          <a:top>
            <a:ln w="12700" cap="flat">
              <a:solidFill>
                <a:srgbClr val="FF0000"/>
              </a:solidFill>
              <a:prstDash val="solid"/>
              <a:round/>
            </a:ln>
          </a:top>
          <a:bottom>
            <a:ln w="12700" cap="flat">
              <a:solidFill>
                <a:srgbClr val="FF0000"/>
              </a:solidFill>
              <a:prstDash val="solid"/>
              <a:round/>
            </a:ln>
          </a:bottom>
          <a:insideH>
            <a:ln w="12700" cap="flat">
              <a:solidFill>
                <a:srgbClr val="FF0000"/>
              </a:solidFill>
              <a:prstDash val="solid"/>
              <a:round/>
            </a:ln>
          </a:insideH>
          <a:insideV>
            <a:ln w="12700" cap="flat">
              <a:solidFill>
                <a:srgbClr val="FF0000"/>
              </a:solidFill>
              <a:prstDash val="solid"/>
              <a:round/>
            </a:ln>
          </a:insideV>
        </a:tcBdr>
        <a:fill>
          <a:solidFill>
            <a:srgbClr val="CADADB"/>
          </a:solidFill>
        </a:fill>
      </a:tcStyle>
    </a:wholeTbl>
    <a:band2H>
      <a:tcTxStyle b="def" i="def"/>
      <a:tcStyle>
        <a:tcBdr/>
        <a:fill>
          <a:solidFill>
            <a:srgbClr val="E6EDEE"/>
          </a:solidFill>
        </a:fill>
      </a:tcStyle>
    </a:band2H>
    <a:firstCol>
      <a:tcTxStyle b="on" i="off">
        <a:fontRef idx="minor">
          <a:srgbClr val="FF0000"/>
        </a:fontRef>
        <a:srgbClr val="FF0000"/>
      </a:tcTxStyle>
      <a:tcStyle>
        <a:tcBdr>
          <a:left>
            <a:ln w="12700" cap="flat">
              <a:solidFill>
                <a:srgbClr val="FF0000"/>
              </a:solidFill>
              <a:prstDash val="solid"/>
              <a:round/>
            </a:ln>
          </a:left>
          <a:right>
            <a:ln w="12700" cap="flat">
              <a:solidFill>
                <a:srgbClr val="FF0000"/>
              </a:solidFill>
              <a:prstDash val="solid"/>
              <a:round/>
            </a:ln>
          </a:right>
          <a:top>
            <a:ln w="12700" cap="flat">
              <a:solidFill>
                <a:srgbClr val="FF0000"/>
              </a:solidFill>
              <a:prstDash val="solid"/>
              <a:round/>
            </a:ln>
          </a:top>
          <a:bottom>
            <a:ln w="12700" cap="flat">
              <a:solidFill>
                <a:srgbClr val="FF0000"/>
              </a:solidFill>
              <a:prstDash val="solid"/>
              <a:round/>
            </a:ln>
          </a:bottom>
          <a:insideH>
            <a:ln w="12700" cap="flat">
              <a:solidFill>
                <a:srgbClr val="FF0000"/>
              </a:solidFill>
              <a:prstDash val="solid"/>
              <a:round/>
            </a:ln>
          </a:insideH>
          <a:insideV>
            <a:ln w="12700" cap="flat">
              <a:solidFill>
                <a:srgbClr val="FF0000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0000"/>
        </a:fontRef>
        <a:srgbClr val="FF0000"/>
      </a:tcTxStyle>
      <a:tcStyle>
        <a:tcBdr>
          <a:left>
            <a:ln w="12700" cap="flat">
              <a:solidFill>
                <a:srgbClr val="FF0000"/>
              </a:solidFill>
              <a:prstDash val="solid"/>
              <a:round/>
            </a:ln>
          </a:left>
          <a:right>
            <a:ln w="12700" cap="flat">
              <a:solidFill>
                <a:srgbClr val="FF0000"/>
              </a:solidFill>
              <a:prstDash val="solid"/>
              <a:round/>
            </a:ln>
          </a:right>
          <a:top>
            <a:ln w="38100" cap="flat">
              <a:solidFill>
                <a:srgbClr val="FF0000"/>
              </a:solidFill>
              <a:prstDash val="solid"/>
              <a:round/>
            </a:ln>
          </a:top>
          <a:bottom>
            <a:ln w="12700" cap="flat">
              <a:solidFill>
                <a:srgbClr val="FF0000"/>
              </a:solidFill>
              <a:prstDash val="solid"/>
              <a:round/>
            </a:ln>
          </a:bottom>
          <a:insideH>
            <a:ln w="12700" cap="flat">
              <a:solidFill>
                <a:srgbClr val="FF0000"/>
              </a:solidFill>
              <a:prstDash val="solid"/>
              <a:round/>
            </a:ln>
          </a:insideH>
          <a:insideV>
            <a:ln w="12700" cap="flat">
              <a:solidFill>
                <a:srgbClr val="FF0000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0000"/>
        </a:fontRef>
        <a:srgbClr val="FF0000"/>
      </a:tcTxStyle>
      <a:tcStyle>
        <a:tcBdr>
          <a:left>
            <a:ln w="12700" cap="flat">
              <a:solidFill>
                <a:srgbClr val="FF0000"/>
              </a:solidFill>
              <a:prstDash val="solid"/>
              <a:round/>
            </a:ln>
          </a:left>
          <a:right>
            <a:ln w="12700" cap="flat">
              <a:solidFill>
                <a:srgbClr val="FF0000"/>
              </a:solidFill>
              <a:prstDash val="solid"/>
              <a:round/>
            </a:ln>
          </a:right>
          <a:top>
            <a:ln w="12700" cap="flat">
              <a:solidFill>
                <a:srgbClr val="FF0000"/>
              </a:solidFill>
              <a:prstDash val="solid"/>
              <a:round/>
            </a:ln>
          </a:top>
          <a:bottom>
            <a:ln w="38100" cap="flat">
              <a:solidFill>
                <a:srgbClr val="FF0000"/>
              </a:solidFill>
              <a:prstDash val="solid"/>
              <a:round/>
            </a:ln>
          </a:bottom>
          <a:insideH>
            <a:ln w="12700" cap="flat">
              <a:solidFill>
                <a:srgbClr val="FF0000"/>
              </a:solidFill>
              <a:prstDash val="solid"/>
              <a:round/>
            </a:ln>
          </a:insideH>
          <a:insideV>
            <a:ln w="12700" cap="flat">
              <a:solidFill>
                <a:srgbClr val="FF0000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0000"/>
              </a:solidFill>
              <a:prstDash val="solid"/>
              <a:round/>
            </a:ln>
          </a:left>
          <a:right>
            <a:ln w="12700" cap="flat">
              <a:solidFill>
                <a:srgbClr val="FF0000"/>
              </a:solidFill>
              <a:prstDash val="solid"/>
              <a:round/>
            </a:ln>
          </a:right>
          <a:top>
            <a:ln w="12700" cap="flat">
              <a:solidFill>
                <a:srgbClr val="FF0000"/>
              </a:solidFill>
              <a:prstDash val="solid"/>
              <a:round/>
            </a:ln>
          </a:top>
          <a:bottom>
            <a:ln w="12700" cap="flat">
              <a:solidFill>
                <a:srgbClr val="FF0000"/>
              </a:solidFill>
              <a:prstDash val="solid"/>
              <a:round/>
            </a:ln>
          </a:bottom>
          <a:insideH>
            <a:ln w="12700" cap="flat">
              <a:solidFill>
                <a:srgbClr val="FF0000"/>
              </a:solidFill>
              <a:prstDash val="solid"/>
              <a:round/>
            </a:ln>
          </a:insideH>
          <a:insideV>
            <a:ln w="12700" cap="flat">
              <a:solidFill>
                <a:srgbClr val="FF0000"/>
              </a:solidFill>
              <a:prstDash val="solid"/>
              <a:round/>
            </a:ln>
          </a:insideV>
        </a:tcBdr>
        <a:fill>
          <a:solidFill>
            <a:srgbClr val="E7D7CB"/>
          </a:solidFill>
        </a:fill>
      </a:tcStyle>
    </a:wholeTbl>
    <a:band2H>
      <a:tcTxStyle b="def" i="def"/>
      <a:tcStyle>
        <a:tcBdr/>
        <a:fill>
          <a:solidFill>
            <a:srgbClr val="F3ECE7"/>
          </a:solidFill>
        </a:fill>
      </a:tcStyle>
    </a:band2H>
    <a:firstCol>
      <a:tcTxStyle b="on" i="off">
        <a:fontRef idx="minor">
          <a:srgbClr val="FF0000"/>
        </a:fontRef>
        <a:srgbClr val="FF0000"/>
      </a:tcTxStyle>
      <a:tcStyle>
        <a:tcBdr>
          <a:left>
            <a:ln w="12700" cap="flat">
              <a:solidFill>
                <a:srgbClr val="FF0000"/>
              </a:solidFill>
              <a:prstDash val="solid"/>
              <a:round/>
            </a:ln>
          </a:left>
          <a:right>
            <a:ln w="12700" cap="flat">
              <a:solidFill>
                <a:srgbClr val="FF0000"/>
              </a:solidFill>
              <a:prstDash val="solid"/>
              <a:round/>
            </a:ln>
          </a:right>
          <a:top>
            <a:ln w="12700" cap="flat">
              <a:solidFill>
                <a:srgbClr val="FF0000"/>
              </a:solidFill>
              <a:prstDash val="solid"/>
              <a:round/>
            </a:ln>
          </a:top>
          <a:bottom>
            <a:ln w="12700" cap="flat">
              <a:solidFill>
                <a:srgbClr val="FF0000"/>
              </a:solidFill>
              <a:prstDash val="solid"/>
              <a:round/>
            </a:ln>
          </a:bottom>
          <a:insideH>
            <a:ln w="12700" cap="flat">
              <a:solidFill>
                <a:srgbClr val="FF0000"/>
              </a:solidFill>
              <a:prstDash val="solid"/>
              <a:round/>
            </a:ln>
          </a:insideH>
          <a:insideV>
            <a:ln w="12700" cap="flat">
              <a:solidFill>
                <a:srgbClr val="FF0000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0000"/>
        </a:fontRef>
        <a:srgbClr val="FF0000"/>
      </a:tcTxStyle>
      <a:tcStyle>
        <a:tcBdr>
          <a:left>
            <a:ln w="12700" cap="flat">
              <a:solidFill>
                <a:srgbClr val="FF0000"/>
              </a:solidFill>
              <a:prstDash val="solid"/>
              <a:round/>
            </a:ln>
          </a:left>
          <a:right>
            <a:ln w="12700" cap="flat">
              <a:solidFill>
                <a:srgbClr val="FF0000"/>
              </a:solidFill>
              <a:prstDash val="solid"/>
              <a:round/>
            </a:ln>
          </a:right>
          <a:top>
            <a:ln w="38100" cap="flat">
              <a:solidFill>
                <a:srgbClr val="FF0000"/>
              </a:solidFill>
              <a:prstDash val="solid"/>
              <a:round/>
            </a:ln>
          </a:top>
          <a:bottom>
            <a:ln w="12700" cap="flat">
              <a:solidFill>
                <a:srgbClr val="FF0000"/>
              </a:solidFill>
              <a:prstDash val="solid"/>
              <a:round/>
            </a:ln>
          </a:bottom>
          <a:insideH>
            <a:ln w="12700" cap="flat">
              <a:solidFill>
                <a:srgbClr val="FF0000"/>
              </a:solidFill>
              <a:prstDash val="solid"/>
              <a:round/>
            </a:ln>
          </a:insideH>
          <a:insideV>
            <a:ln w="12700" cap="flat">
              <a:solidFill>
                <a:srgbClr val="FF0000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0000"/>
        </a:fontRef>
        <a:srgbClr val="FF0000"/>
      </a:tcTxStyle>
      <a:tcStyle>
        <a:tcBdr>
          <a:left>
            <a:ln w="12700" cap="flat">
              <a:solidFill>
                <a:srgbClr val="FF0000"/>
              </a:solidFill>
              <a:prstDash val="solid"/>
              <a:round/>
            </a:ln>
          </a:left>
          <a:right>
            <a:ln w="12700" cap="flat">
              <a:solidFill>
                <a:srgbClr val="FF0000"/>
              </a:solidFill>
              <a:prstDash val="solid"/>
              <a:round/>
            </a:ln>
          </a:right>
          <a:top>
            <a:ln w="12700" cap="flat">
              <a:solidFill>
                <a:srgbClr val="FF0000"/>
              </a:solidFill>
              <a:prstDash val="solid"/>
              <a:round/>
            </a:ln>
          </a:top>
          <a:bottom>
            <a:ln w="38100" cap="flat">
              <a:solidFill>
                <a:srgbClr val="FF0000"/>
              </a:solidFill>
              <a:prstDash val="solid"/>
              <a:round/>
            </a:ln>
          </a:bottom>
          <a:insideH>
            <a:ln w="12700" cap="flat">
              <a:solidFill>
                <a:srgbClr val="FF0000"/>
              </a:solidFill>
              <a:prstDash val="solid"/>
              <a:round/>
            </a:ln>
          </a:insideH>
          <a:insideV>
            <a:ln w="12700" cap="flat">
              <a:solidFill>
                <a:srgbClr val="FF0000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FF0000"/>
          </a:solidFill>
        </a:fill>
      </a:tcStyle>
    </a:band2H>
    <a:firstCol>
      <a:tcTxStyle b="on" i="off">
        <a:fontRef idx="minor">
          <a:srgbClr val="FF0000"/>
        </a:fontRef>
        <a:srgbClr val="FF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0000"/>
          </a:solidFill>
        </a:fill>
      </a:tcStyle>
    </a:lastRow>
    <a:firstRow>
      <a:tcTxStyle b="on" i="off">
        <a:fontRef idx="minor">
          <a:srgbClr val="FF0000"/>
        </a:fontRef>
        <a:srgbClr val="FF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0000"/>
              </a:solidFill>
              <a:prstDash val="solid"/>
              <a:round/>
            </a:ln>
          </a:left>
          <a:right>
            <a:ln w="12700" cap="flat">
              <a:solidFill>
                <a:srgbClr val="FF0000"/>
              </a:solidFill>
              <a:prstDash val="solid"/>
              <a:round/>
            </a:ln>
          </a:right>
          <a:top>
            <a:ln w="12700" cap="flat">
              <a:solidFill>
                <a:srgbClr val="FF0000"/>
              </a:solidFill>
              <a:prstDash val="solid"/>
              <a:round/>
            </a:ln>
          </a:top>
          <a:bottom>
            <a:ln w="12700" cap="flat">
              <a:solidFill>
                <a:srgbClr val="FF0000"/>
              </a:solidFill>
              <a:prstDash val="solid"/>
              <a:round/>
            </a:ln>
          </a:bottom>
          <a:insideH>
            <a:ln w="12700" cap="flat">
              <a:solidFill>
                <a:srgbClr val="FF0000"/>
              </a:solidFill>
              <a:prstDash val="solid"/>
              <a:round/>
            </a:ln>
          </a:insideH>
          <a:insideV>
            <a:ln w="12700" cap="flat">
              <a:solidFill>
                <a:srgbClr val="FF0000"/>
              </a:solidFill>
              <a:prstDash val="solid"/>
              <a:round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0000"/>
        </a:fontRef>
        <a:srgbClr val="FF0000"/>
      </a:tcTxStyle>
      <a:tcStyle>
        <a:tcBdr>
          <a:left>
            <a:ln w="12700" cap="flat">
              <a:solidFill>
                <a:srgbClr val="FF0000"/>
              </a:solidFill>
              <a:prstDash val="solid"/>
              <a:round/>
            </a:ln>
          </a:left>
          <a:right>
            <a:ln w="12700" cap="flat">
              <a:solidFill>
                <a:srgbClr val="FF0000"/>
              </a:solidFill>
              <a:prstDash val="solid"/>
              <a:round/>
            </a:ln>
          </a:right>
          <a:top>
            <a:ln w="12700" cap="flat">
              <a:solidFill>
                <a:srgbClr val="FF0000"/>
              </a:solidFill>
              <a:prstDash val="solid"/>
              <a:round/>
            </a:ln>
          </a:top>
          <a:bottom>
            <a:ln w="12700" cap="flat">
              <a:solidFill>
                <a:srgbClr val="FF0000"/>
              </a:solidFill>
              <a:prstDash val="solid"/>
              <a:round/>
            </a:ln>
          </a:bottom>
          <a:insideH>
            <a:ln w="12700" cap="flat">
              <a:solidFill>
                <a:srgbClr val="FF0000"/>
              </a:solidFill>
              <a:prstDash val="solid"/>
              <a:round/>
            </a:ln>
          </a:insideH>
          <a:insideV>
            <a:ln w="12700" cap="flat">
              <a:solidFill>
                <a:srgbClr val="FF0000"/>
              </a:solidFill>
              <a:prstDash val="solid"/>
              <a:round/>
            </a:ln>
          </a:insideV>
        </a:tcBdr>
        <a:fill>
          <a:solidFill>
            <a:srgbClr val="FFFFFF"/>
          </a:solidFill>
        </a:fill>
      </a:tcStyle>
    </a:firstCol>
    <a:lastRow>
      <a:tcTxStyle b="on" i="off">
        <a:fontRef idx="minor">
          <a:srgbClr val="FF0000"/>
        </a:fontRef>
        <a:srgbClr val="FF0000"/>
      </a:tcTxStyle>
      <a:tcStyle>
        <a:tcBdr>
          <a:left>
            <a:ln w="12700" cap="flat">
              <a:solidFill>
                <a:srgbClr val="FF0000"/>
              </a:solidFill>
              <a:prstDash val="solid"/>
              <a:round/>
            </a:ln>
          </a:left>
          <a:right>
            <a:ln w="12700" cap="flat">
              <a:solidFill>
                <a:srgbClr val="FF0000"/>
              </a:solidFill>
              <a:prstDash val="solid"/>
              <a:round/>
            </a:ln>
          </a:right>
          <a:top>
            <a:ln w="38100" cap="flat">
              <a:solidFill>
                <a:srgbClr val="FF0000"/>
              </a:solidFill>
              <a:prstDash val="solid"/>
              <a:round/>
            </a:ln>
          </a:top>
          <a:bottom>
            <a:ln w="12700" cap="flat">
              <a:solidFill>
                <a:srgbClr val="FF0000"/>
              </a:solidFill>
              <a:prstDash val="solid"/>
              <a:round/>
            </a:ln>
          </a:bottom>
          <a:insideH>
            <a:ln w="12700" cap="flat">
              <a:solidFill>
                <a:srgbClr val="FF0000"/>
              </a:solidFill>
              <a:prstDash val="solid"/>
              <a:round/>
            </a:ln>
          </a:insideH>
          <a:insideV>
            <a:ln w="12700" cap="flat">
              <a:solidFill>
                <a:srgbClr val="FF0000"/>
              </a:solidFill>
              <a:prstDash val="solid"/>
              <a:round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0000"/>
        </a:fontRef>
        <a:srgbClr val="FF0000"/>
      </a:tcTxStyle>
      <a:tcStyle>
        <a:tcBdr>
          <a:left>
            <a:ln w="12700" cap="flat">
              <a:solidFill>
                <a:srgbClr val="FF0000"/>
              </a:solidFill>
              <a:prstDash val="solid"/>
              <a:round/>
            </a:ln>
          </a:left>
          <a:right>
            <a:ln w="12700" cap="flat">
              <a:solidFill>
                <a:srgbClr val="FF0000"/>
              </a:solidFill>
              <a:prstDash val="solid"/>
              <a:round/>
            </a:ln>
          </a:right>
          <a:top>
            <a:ln w="12700" cap="flat">
              <a:solidFill>
                <a:srgbClr val="FF0000"/>
              </a:solidFill>
              <a:prstDash val="solid"/>
              <a:round/>
            </a:ln>
          </a:top>
          <a:bottom>
            <a:ln w="38100" cap="flat">
              <a:solidFill>
                <a:srgbClr val="FF0000"/>
              </a:solidFill>
              <a:prstDash val="solid"/>
              <a:round/>
            </a:ln>
          </a:bottom>
          <a:insideH>
            <a:ln w="12700" cap="flat">
              <a:solidFill>
                <a:srgbClr val="FF0000"/>
              </a:solidFill>
              <a:prstDash val="solid"/>
              <a:round/>
            </a:ln>
          </a:insideH>
          <a:insideV>
            <a:ln w="12700" cap="flat">
              <a:solidFill>
                <a:srgbClr val="FF0000"/>
              </a:solidFill>
              <a:prstDash val="solid"/>
              <a:round/>
            </a:ln>
          </a:insideV>
        </a:tcBdr>
        <a:fill>
          <a:solidFill>
            <a:srgbClr val="FFFFFF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Shape 12"/>
          <p:cNvSpPr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0" algn="ctr">
              <a:spcBef>
                <a:spcPts val="0"/>
              </a:spcBef>
              <a:buSzTx/>
              <a:buNone/>
              <a:defRPr sz="3200"/>
            </a:lvl2pPr>
            <a:lvl3pPr marL="0" indent="0" algn="ctr">
              <a:spcBef>
                <a:spcPts val="0"/>
              </a:spcBef>
              <a:buSzTx/>
              <a:buNone/>
              <a:defRPr sz="3200"/>
            </a:lvl3pPr>
            <a:lvl4pPr marL="0" indent="0" algn="ctr">
              <a:spcBef>
                <a:spcPts val="0"/>
              </a:spcBef>
              <a:buSzTx/>
              <a:buNone/>
              <a:defRPr sz="3200"/>
            </a:lvl4pPr>
            <a:lvl5pPr marL="0" indent="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type="body" sz="quarter" idx="1"/>
          </p:nvPr>
        </p:nvSpPr>
        <p:spPr>
          <a:xfrm>
            <a:off x="1270000" y="6362700"/>
            <a:ext cx="10464800" cy="533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b="1" sz="2800">
                <a:latin typeface="+mj-lt"/>
                <a:ea typeface="+mj-ea"/>
                <a:cs typeface="+mj-cs"/>
                <a:sym typeface="Helvetica"/>
              </a:defRPr>
            </a:lvl1pPr>
            <a:lvl2pPr marL="794083" indent="-336883" algn="ctr">
              <a:spcBef>
                <a:spcPts val="0"/>
              </a:spcBef>
              <a:defRPr b="1" sz="2800">
                <a:latin typeface="+mj-lt"/>
                <a:ea typeface="+mj-ea"/>
                <a:cs typeface="+mj-cs"/>
                <a:sym typeface="Helvetica"/>
              </a:defRPr>
            </a:lvl2pPr>
            <a:lvl3pPr marL="1251283" indent="-336883" algn="ctr">
              <a:spcBef>
                <a:spcPts val="0"/>
              </a:spcBef>
              <a:defRPr b="1" sz="2800">
                <a:latin typeface="+mj-lt"/>
                <a:ea typeface="+mj-ea"/>
                <a:cs typeface="+mj-cs"/>
                <a:sym typeface="Helvetica"/>
              </a:defRPr>
            </a:lvl3pPr>
            <a:lvl4pPr marL="1708484" indent="-336883" algn="ctr">
              <a:spcBef>
                <a:spcPts val="0"/>
              </a:spcBef>
              <a:defRPr b="1" sz="2800">
                <a:latin typeface="+mj-lt"/>
                <a:ea typeface="+mj-ea"/>
                <a:cs typeface="+mj-cs"/>
                <a:sym typeface="Helvetica"/>
              </a:defRPr>
            </a:lvl4pPr>
            <a:lvl5pPr marL="2165684" indent="-336884" algn="ctr">
              <a:spcBef>
                <a:spcPts val="0"/>
              </a:spcBef>
              <a:defRPr b="1" sz="2800">
                <a:latin typeface="+mj-lt"/>
                <a:ea typeface="+mj-ea"/>
                <a:cs typeface="+mj-cs"/>
                <a:sym typeface="Helvetic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hape 94"/>
          <p:cNvSpPr/>
          <p:nvPr>
            <p:ph type="body" sz="quarter" idx="13"/>
          </p:nvPr>
        </p:nvSpPr>
        <p:spPr>
          <a:xfrm>
            <a:off x="1270000" y="4254500"/>
            <a:ext cx="10464800" cy="711200"/>
          </a:xfrm>
          <a:prstGeom prst="rect">
            <a:avLst/>
          </a:prstGeom>
        </p:spPr>
        <p:txBody>
          <a:bodyPr/>
          <a:lstStyle/>
          <a:p>
            <a:pPr rtl="0">
              <a:defRPr/>
            </a:pPr>
          </a:p>
        </p:txBody>
      </p:sp>
      <p:sp>
        <p:nvSpPr>
          <p:cNvPr id="95" name="Shape 9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hape 10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pic" idx="13"/>
          </p:nvPr>
        </p:nvSpPr>
        <p:spPr>
          <a:xfrm>
            <a:off x="1600200" y="635000"/>
            <a:ext cx="9779000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Shape 21"/>
          <p:cNvSpPr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Shape 22"/>
          <p:cNvSpPr/>
          <p:nvPr>
            <p:ph type="body" sz="quarter" idx="1"/>
          </p:nvPr>
        </p:nvSpPr>
        <p:spPr>
          <a:xfrm>
            <a:off x="1270000" y="8191500"/>
            <a:ext cx="10464800" cy="12192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0" algn="ctr">
              <a:spcBef>
                <a:spcPts val="0"/>
              </a:spcBef>
              <a:buSzTx/>
              <a:buNone/>
              <a:defRPr sz="3200"/>
            </a:lvl2pPr>
            <a:lvl3pPr marL="0" indent="0" algn="ctr">
              <a:spcBef>
                <a:spcPts val="0"/>
              </a:spcBef>
              <a:buSzTx/>
              <a:buNone/>
              <a:defRPr sz="3200"/>
            </a:lvl3pPr>
            <a:lvl4pPr marL="0" indent="0" algn="ctr">
              <a:spcBef>
                <a:spcPts val="0"/>
              </a:spcBef>
              <a:buSzTx/>
              <a:buNone/>
              <a:defRPr sz="3200"/>
            </a:lvl4pPr>
            <a:lvl5pPr marL="0" indent="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hape 3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pic" sz="half" idx="13"/>
          </p:nvPr>
        </p:nvSpPr>
        <p:spPr>
          <a:xfrm>
            <a:off x="6718300" y="762000"/>
            <a:ext cx="5334000" cy="8242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Shape 39"/>
          <p:cNvSpPr/>
          <p:nvPr>
            <p:ph type="title"/>
          </p:nvPr>
        </p:nvSpPr>
        <p:spPr>
          <a:xfrm>
            <a:off x="952500" y="762000"/>
            <a:ext cx="5334000" cy="40005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Shape 40"/>
          <p:cNvSpPr/>
          <p:nvPr>
            <p:ph type="body" sz="quarter" idx="1"/>
          </p:nvPr>
        </p:nvSpPr>
        <p:spPr>
          <a:xfrm>
            <a:off x="952500" y="5003800"/>
            <a:ext cx="5334000" cy="4000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0" algn="ctr">
              <a:spcBef>
                <a:spcPts val="0"/>
              </a:spcBef>
              <a:buSzTx/>
              <a:buNone/>
              <a:defRPr sz="3200"/>
            </a:lvl2pPr>
            <a:lvl3pPr marL="0" indent="0" algn="ctr">
              <a:spcBef>
                <a:spcPts val="0"/>
              </a:spcBef>
              <a:buSzTx/>
              <a:buNone/>
              <a:defRPr sz="3200"/>
            </a:lvl3pPr>
            <a:lvl4pPr marL="0" indent="0" algn="ctr">
              <a:spcBef>
                <a:spcPts val="0"/>
              </a:spcBef>
              <a:buSzTx/>
              <a:buNone/>
              <a:defRPr sz="3200"/>
            </a:lvl4pPr>
            <a:lvl5pPr marL="0" indent="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hape 4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Shape 5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Shape 6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Shape 67"/>
          <p:cNvSpPr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81000" indent="-381000">
              <a:spcBef>
                <a:spcPts val="3800"/>
              </a:spcBef>
              <a:defRPr sz="2800"/>
            </a:lvl1pPr>
            <a:lvl2pPr marL="762000" indent="-381000">
              <a:spcBef>
                <a:spcPts val="3800"/>
              </a:spcBef>
              <a:defRPr sz="2800"/>
            </a:lvl2pPr>
            <a:lvl3pPr marL="1143000" indent="-381000">
              <a:spcBef>
                <a:spcPts val="3800"/>
              </a:spcBef>
              <a:defRPr sz="2800"/>
            </a:lvl3pPr>
            <a:lvl4pPr marL="1524000" indent="-381000">
              <a:spcBef>
                <a:spcPts val="3800"/>
              </a:spcBef>
              <a:defRPr sz="2800"/>
            </a:lvl4pPr>
            <a:lvl5pPr marL="1905000" indent="-381000">
              <a:spcBef>
                <a:spcPts val="38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type="pic" sz="quarter" idx="13"/>
          </p:nvPr>
        </p:nvSpPr>
        <p:spPr>
          <a:xfrm>
            <a:off x="6718300" y="50927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Shape 84"/>
          <p:cNvSpPr/>
          <p:nvPr>
            <p:ph type="pic" sz="quarter" idx="14"/>
          </p:nvPr>
        </p:nvSpPr>
        <p:spPr>
          <a:xfrm>
            <a:off x="6718300" y="7620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Shape 85"/>
          <p:cNvSpPr/>
          <p:nvPr>
            <p:ph type="pic" sz="half" idx="15"/>
          </p:nvPr>
        </p:nvSpPr>
        <p:spPr>
          <a:xfrm>
            <a:off x="952500" y="762884"/>
            <a:ext cx="5334000" cy="8229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hape 8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952500" y="406400"/>
            <a:ext cx="11099800" cy="2120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 rtl="1">
              <a:defRPr/>
            </a:lvl1pPr>
          </a:lstStyle>
          <a:p>
            <a:pPr/>
            <a: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 rtl="1">
              <a:defRPr/>
            </a:lvl1pPr>
            <a:lvl2pPr rtl="1">
              <a:defRPr/>
            </a:lvl2pPr>
            <a:lvl3pPr rtl="1">
              <a:defRPr/>
            </a:lvl3pPr>
            <a:lvl4pPr rtl="1">
              <a:defRPr/>
            </a:lvl4pPr>
            <a:lvl5pPr rtl="1">
              <a:defRPr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9pPr>
    </p:titleStyle>
    <p:bodyStyle>
      <a:lvl1pPr marL="4572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1pPr>
      <a:lvl2pPr marL="9144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2pPr>
      <a:lvl3pPr marL="13716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3pPr>
      <a:lvl4pPr marL="18288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4pPr>
      <a:lvl5pPr marL="22860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5pPr>
      <a:lvl6pPr marL="27432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6pPr>
      <a:lvl7pPr marL="32004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7pPr>
      <a:lvl8pPr marL="36576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8pPr>
      <a:lvl9pPr marL="41148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png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3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type="ctrTitle"/>
          </p:nvPr>
        </p:nvSpPr>
        <p:spPr>
          <a:xfrm>
            <a:off x="1270000" y="2955230"/>
            <a:ext cx="10464800" cy="1556398"/>
          </a:xfrm>
          <a:prstGeom prst="rect">
            <a:avLst/>
          </a:prstGeom>
        </p:spPr>
        <p:txBody>
          <a:bodyPr/>
          <a:lstStyle>
            <a:lvl1pPr defTabSz="543305">
              <a:defRPr b="1" i="1" sz="59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rtl="0">
              <a:defRPr/>
            </a:pPr>
            <a:r>
              <a:t>Approach to Abdominal pain </a:t>
            </a:r>
          </a:p>
        </p:txBody>
      </p:sp>
      <p:sp>
        <p:nvSpPr>
          <p:cNvPr id="120" name="Shape 120"/>
          <p:cNvSpPr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rtl="0">
              <a:defRPr/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 i="1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rtl="0">
              <a:defRPr/>
            </a:pPr>
            <a:r>
              <a:t>History 3</a:t>
            </a:r>
          </a:p>
        </p:txBody>
      </p:sp>
      <p:sp>
        <p:nvSpPr>
          <p:cNvPr id="145" name="Shape 14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56615" indent="-356615" defTabSz="455673" rtl="0">
              <a:spcBef>
                <a:spcPts val="3200"/>
              </a:spcBef>
              <a:defRPr sz="2900"/>
            </a:pPr>
            <a:r>
              <a:t>Past Medical &amp; Surgical History </a:t>
            </a:r>
          </a:p>
          <a:p>
            <a:pPr lvl="1" marL="713230" indent="-356615" defTabSz="455673" rtl="0">
              <a:spcBef>
                <a:spcPts val="3200"/>
              </a:spcBef>
              <a:defRPr sz="2900"/>
            </a:pPr>
            <a:r>
              <a:t>i.e. Diabetes —&gt; DKA </a:t>
            </a:r>
          </a:p>
          <a:p>
            <a:pPr lvl="1" marL="713230" indent="-356615" defTabSz="455673" rtl="0">
              <a:spcBef>
                <a:spcPts val="3200"/>
              </a:spcBef>
              <a:defRPr sz="2900"/>
            </a:pPr>
            <a:r>
              <a:t>previous operation —&gt; bowel obstruction due to adhesions </a:t>
            </a:r>
          </a:p>
          <a:p>
            <a:pPr marL="356615" indent="-356615" defTabSz="455673" rtl="0">
              <a:spcBef>
                <a:spcPts val="3200"/>
              </a:spcBef>
              <a:defRPr sz="2900"/>
            </a:pPr>
            <a:r>
              <a:t>Medications History : </a:t>
            </a:r>
          </a:p>
          <a:p>
            <a:pPr lvl="1" marL="713230" indent="-356615" defTabSz="455673" rtl="0">
              <a:spcBef>
                <a:spcPts val="3200"/>
              </a:spcBef>
              <a:defRPr sz="2900"/>
            </a:pPr>
            <a:r>
              <a:t>i.e.amoxicillin —&gt; pseudomembranous colitis </a:t>
            </a:r>
          </a:p>
          <a:p>
            <a:pPr marL="356615" indent="-356615" defTabSz="455673" rtl="0">
              <a:spcBef>
                <a:spcPts val="3200"/>
              </a:spcBef>
              <a:defRPr sz="2900"/>
            </a:pPr>
            <a:r>
              <a:t>social history : </a:t>
            </a:r>
          </a:p>
          <a:p>
            <a:pPr lvl="1" marL="713230" indent="-356615" defTabSz="455673" rtl="0">
              <a:spcBef>
                <a:spcPts val="3200"/>
              </a:spcBef>
              <a:defRPr sz="2900"/>
            </a:pPr>
            <a:r>
              <a:t>i.e. Drug abuse , Cocaine —&gt; mesenteric ischaemia and gangrene, due to vasospasm 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image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767441"/>
            <a:ext cx="13004800" cy="421871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/>
          <p:nvPr>
            <p:ph type="title"/>
          </p:nvPr>
        </p:nvSpPr>
        <p:spPr>
          <a:xfrm>
            <a:off x="952500" y="406399"/>
            <a:ext cx="11099800" cy="1432921"/>
          </a:xfrm>
          <a:prstGeom prst="rect">
            <a:avLst/>
          </a:prstGeom>
        </p:spPr>
        <p:txBody>
          <a:bodyPr/>
          <a:lstStyle>
            <a:lvl1pPr>
              <a:defRPr b="1" i="1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rtl="0">
              <a:defRPr/>
            </a:pPr>
            <a:r>
              <a:t>Physical exam1</a:t>
            </a:r>
          </a:p>
        </p:txBody>
      </p:sp>
      <p:sp>
        <p:nvSpPr>
          <p:cNvPr id="150" name="Shape 150"/>
          <p:cNvSpPr/>
          <p:nvPr>
            <p:ph type="body" idx="1"/>
          </p:nvPr>
        </p:nvSpPr>
        <p:spPr>
          <a:xfrm>
            <a:off x="952500" y="2099367"/>
            <a:ext cx="11099800" cy="6777933"/>
          </a:xfrm>
          <a:prstGeom prst="rect">
            <a:avLst/>
          </a:prstGeom>
        </p:spPr>
        <p:txBody>
          <a:bodyPr/>
          <a:lstStyle/>
          <a:p>
            <a:pPr marL="291235" indent="-291235" defTabSz="372134" rtl="0">
              <a:spcBef>
                <a:spcPts val="2600"/>
              </a:spcBef>
              <a:defRPr b="1" sz="2300">
                <a:latin typeface="+mj-lt"/>
                <a:ea typeface="+mj-ea"/>
                <a:cs typeface="+mj-cs"/>
                <a:sym typeface="Helvetica"/>
              </a:defRPr>
            </a:pPr>
            <a:r>
              <a:t>Vital signs</a:t>
            </a:r>
          </a:p>
          <a:p>
            <a:pPr marL="291235" indent="-291235" defTabSz="372134" rtl="0">
              <a:spcBef>
                <a:spcPts val="2600"/>
              </a:spcBef>
              <a:defRPr b="1" sz="2300">
                <a:latin typeface="+mj-lt"/>
                <a:ea typeface="+mj-ea"/>
                <a:cs typeface="+mj-cs"/>
                <a:sym typeface="Helvetica"/>
              </a:defRPr>
            </a:pPr>
            <a:r>
              <a:t>HEENT</a:t>
            </a:r>
            <a:r>
              <a:rPr b="0"/>
              <a:t> , </a:t>
            </a:r>
            <a:r>
              <a:t>chest , cardiac</a:t>
            </a:r>
          </a:p>
          <a:p>
            <a:pPr marL="291235" indent="-291235" defTabSz="372134" rtl="0">
              <a:spcBef>
                <a:spcPts val="2600"/>
              </a:spcBef>
              <a:defRPr b="1" sz="2300">
                <a:latin typeface="+mj-lt"/>
                <a:ea typeface="+mj-ea"/>
                <a:cs typeface="+mj-cs"/>
                <a:sym typeface="Helvetica"/>
              </a:defRPr>
            </a:pPr>
            <a:r>
              <a:t>Uncover the abdomen</a:t>
            </a:r>
          </a:p>
          <a:p>
            <a:pPr marL="291235" indent="-291235" defTabSz="372134" rtl="0">
              <a:spcBef>
                <a:spcPts val="2600"/>
              </a:spcBef>
              <a:defRPr b="1" sz="2300">
                <a:latin typeface="+mj-lt"/>
                <a:ea typeface="+mj-ea"/>
                <a:cs typeface="+mj-cs"/>
                <a:sym typeface="Helvetica"/>
              </a:defRPr>
            </a:pPr>
            <a:r>
              <a:t>Inspection</a:t>
            </a:r>
          </a:p>
          <a:p>
            <a:pPr lvl="1" marL="582470" indent="-291235" defTabSz="372134" rtl="0">
              <a:spcBef>
                <a:spcPts val="2600"/>
              </a:spcBef>
              <a:defRPr sz="2300"/>
            </a:pPr>
            <a:r>
              <a:t>scars</a:t>
            </a:r>
          </a:p>
          <a:p>
            <a:pPr lvl="1" marL="582470" indent="-291235" defTabSz="372134" rtl="0">
              <a:spcBef>
                <a:spcPts val="2600"/>
              </a:spcBef>
              <a:defRPr sz="2300"/>
            </a:pPr>
            <a:r>
              <a:t>contour</a:t>
            </a:r>
          </a:p>
          <a:p>
            <a:pPr lvl="2" marL="873708" indent="-291235" defTabSz="372134" rtl="0">
              <a:spcBef>
                <a:spcPts val="2600"/>
              </a:spcBef>
              <a:defRPr sz="2300"/>
            </a:pPr>
            <a:r>
              <a:t>masses</a:t>
            </a:r>
          </a:p>
          <a:p>
            <a:pPr lvl="2" marL="873708" indent="-291235" defTabSz="372134" rtl="0">
              <a:spcBef>
                <a:spcPts val="2600"/>
              </a:spcBef>
              <a:defRPr sz="2300"/>
            </a:pPr>
            <a:r>
              <a:t>organomegaly</a:t>
            </a:r>
          </a:p>
          <a:p>
            <a:pPr lvl="2" marL="873708" indent="-291235" defTabSz="372134" rtl="0">
              <a:spcBef>
                <a:spcPts val="2600"/>
              </a:spcBef>
              <a:defRPr sz="2300"/>
            </a:pPr>
            <a:r>
              <a:t>ascites</a:t>
            </a:r>
          </a:p>
          <a:p>
            <a:pPr lvl="2" marL="873708" indent="-291235" defTabSz="372134" rtl="0">
              <a:spcBef>
                <a:spcPts val="2600"/>
              </a:spcBef>
              <a:defRPr sz="2300"/>
            </a:pPr>
            <a:r>
              <a:t>herniae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 i="1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rtl="0">
              <a:defRPr/>
            </a:pPr>
            <a:r>
              <a:t>Physical exam 2</a:t>
            </a:r>
          </a:p>
        </p:txBody>
      </p:sp>
      <p:sp>
        <p:nvSpPr>
          <p:cNvPr id="153" name="Shape 15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33756" indent="-333756" defTabSz="426466" rtl="0">
              <a:spcBef>
                <a:spcPts val="3000"/>
              </a:spcBef>
              <a:defRPr b="1" sz="2700">
                <a:latin typeface="+mj-lt"/>
                <a:ea typeface="+mj-ea"/>
                <a:cs typeface="+mj-cs"/>
                <a:sym typeface="Helvetica"/>
              </a:defRPr>
            </a:pPr>
            <a:r>
              <a:t>Palpation</a:t>
            </a:r>
          </a:p>
          <a:p>
            <a:pPr lvl="1" marL="667512" indent="-333756" defTabSz="426466" rtl="0">
              <a:spcBef>
                <a:spcPts val="3000"/>
              </a:spcBef>
              <a:defRPr sz="2700"/>
            </a:pPr>
            <a:r>
              <a:t>initially light touch </a:t>
            </a:r>
          </a:p>
          <a:p>
            <a:pPr lvl="1" marL="667512" indent="-333756" defTabSz="426466" rtl="0">
              <a:spcBef>
                <a:spcPts val="3000"/>
              </a:spcBef>
              <a:defRPr sz="2700"/>
            </a:pPr>
            <a:r>
              <a:t>over all areas , then concentrate on pain area </a:t>
            </a:r>
          </a:p>
          <a:p>
            <a:pPr lvl="1" marL="667512" indent="-333756" defTabSz="426466" rtl="0">
              <a:spcBef>
                <a:spcPts val="3000"/>
              </a:spcBef>
              <a:defRPr sz="2700"/>
            </a:pPr>
            <a:r>
              <a:t>looking for </a:t>
            </a:r>
          </a:p>
          <a:p>
            <a:pPr lvl="2" marL="1001266" indent="-333755" defTabSz="426466" rtl="0">
              <a:spcBef>
                <a:spcPts val="3000"/>
              </a:spcBef>
              <a:defRPr sz="2700"/>
            </a:pPr>
            <a:r>
              <a:t>Tenderness ( rebound tenderness , cross tenderness)</a:t>
            </a:r>
          </a:p>
          <a:p>
            <a:pPr lvl="2" marL="1001266" indent="-333755" defTabSz="426466" rtl="0">
              <a:spcBef>
                <a:spcPts val="3000"/>
              </a:spcBef>
              <a:defRPr sz="2700"/>
            </a:pPr>
            <a:r>
              <a:t>Rigidity ( due to peritoneal inflammation ) </a:t>
            </a:r>
          </a:p>
          <a:p>
            <a:pPr lvl="2" marL="1001266" indent="-333755" defTabSz="426466" rtl="0">
              <a:spcBef>
                <a:spcPts val="3000"/>
              </a:spcBef>
              <a:defRPr sz="2700"/>
            </a:pPr>
            <a:r>
              <a:t>voluntary guarding ( varies between exam ) </a:t>
            </a:r>
          </a:p>
          <a:p>
            <a:pPr lvl="1" marL="667512" indent="-333756" defTabSz="426466" rtl="0">
              <a:spcBef>
                <a:spcPts val="3000"/>
              </a:spcBef>
              <a:defRPr sz="2700"/>
            </a:pPr>
            <a:r>
              <a:t>bimanual palpation ( for abdominal organs and mass ) 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 i="1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rtl="0">
              <a:defRPr/>
            </a:pPr>
            <a:r>
              <a:t>physical exam 3 </a:t>
            </a:r>
          </a:p>
        </p:txBody>
      </p:sp>
      <p:sp>
        <p:nvSpPr>
          <p:cNvPr id="156" name="Shape 15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rtl="0">
              <a:defRPr b="1">
                <a:latin typeface="+mj-lt"/>
                <a:ea typeface="+mj-ea"/>
                <a:cs typeface="+mj-cs"/>
                <a:sym typeface="Helvetica"/>
              </a:defRPr>
            </a:pPr>
            <a:r>
              <a:t>Percussion </a:t>
            </a:r>
          </a:p>
          <a:p>
            <a:pPr lvl="1" rtl="0">
              <a:defRPr/>
            </a:pPr>
            <a:r>
              <a:t>ascites, liver, spleen</a:t>
            </a:r>
          </a:p>
          <a:p>
            <a:pPr rtl="0">
              <a:defRPr b="1">
                <a:latin typeface="+mj-lt"/>
                <a:ea typeface="+mj-ea"/>
                <a:cs typeface="+mj-cs"/>
                <a:sym typeface="Helvetica"/>
              </a:defRPr>
            </a:pPr>
            <a:r>
              <a:t>Cough test / jump test</a:t>
            </a:r>
          </a:p>
          <a:p>
            <a:pPr lvl="1" rtl="0">
              <a:defRPr/>
            </a:pPr>
            <a:r>
              <a:t>reproduction and localization of pain on coughing or jumping</a:t>
            </a:r>
          </a:p>
          <a:p>
            <a:pPr lvl="1" rtl="0">
              <a:defRPr/>
            </a:pPr>
            <a:r>
              <a:t>highly predictive of peritonitis if positive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 i="1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rtl="0">
              <a:defRPr/>
            </a:pPr>
            <a:r>
              <a:t>Physical exam 3</a:t>
            </a:r>
          </a:p>
        </p:txBody>
      </p:sp>
      <p:sp>
        <p:nvSpPr>
          <p:cNvPr id="159" name="Shape 159"/>
          <p:cNvSpPr/>
          <p:nvPr>
            <p:ph type="body" idx="1"/>
          </p:nvPr>
        </p:nvSpPr>
        <p:spPr>
          <a:xfrm>
            <a:off x="952500" y="2597150"/>
            <a:ext cx="11099800" cy="6286500"/>
          </a:xfrm>
          <a:prstGeom prst="rect">
            <a:avLst/>
          </a:prstGeom>
        </p:spPr>
        <p:txBody>
          <a:bodyPr/>
          <a:lstStyle/>
          <a:p>
            <a:pPr rtl="0">
              <a:defRPr b="1">
                <a:latin typeface="+mj-lt"/>
                <a:ea typeface="+mj-ea"/>
                <a:cs typeface="+mj-cs"/>
                <a:sym typeface="Helvetica"/>
              </a:defRPr>
            </a:pPr>
            <a:r>
              <a:t>Auscultation </a:t>
            </a:r>
          </a:p>
          <a:p>
            <a:pPr lvl="1" rtl="0">
              <a:defRPr/>
            </a:pPr>
            <a:r>
              <a:t>listen to 2 minutes</a:t>
            </a:r>
          </a:p>
          <a:p>
            <a:pPr lvl="1" rtl="0">
              <a:defRPr/>
            </a:pPr>
            <a:r>
              <a:t>may be </a:t>
            </a:r>
          </a:p>
          <a:p>
            <a:pPr lvl="2" rtl="0">
              <a:defRPr/>
            </a:pPr>
            <a:r>
              <a:t>increased : i.e. bowel obstruction </a:t>
            </a:r>
          </a:p>
          <a:p>
            <a:pPr lvl="2" rtl="0">
              <a:defRPr/>
            </a:pPr>
            <a:r>
              <a:t>decreased or absent : i.e. constipation, sleep 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 i="1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rtl="0">
              <a:defRPr/>
            </a:pPr>
            <a:r>
              <a:t>Physical exam 4</a:t>
            </a:r>
          </a:p>
        </p:txBody>
      </p:sp>
      <p:sp>
        <p:nvSpPr>
          <p:cNvPr id="162" name="Shape 16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88620" indent="-388620" defTabSz="496569" rtl="0">
              <a:spcBef>
                <a:spcPts val="3500"/>
              </a:spcBef>
              <a:defRPr b="1" sz="3200">
                <a:latin typeface="+mj-lt"/>
                <a:ea typeface="+mj-ea"/>
                <a:cs typeface="+mj-cs"/>
                <a:sym typeface="Helvetica"/>
              </a:defRPr>
            </a:pPr>
            <a:r>
              <a:t>Rectal Exam </a:t>
            </a:r>
          </a:p>
          <a:p>
            <a:pPr lvl="1" marL="777240" indent="-388620" defTabSz="496569" rtl="0">
              <a:spcBef>
                <a:spcPts val="3500"/>
              </a:spcBef>
              <a:defRPr sz="3200"/>
            </a:pPr>
            <a:r>
              <a:t>indications: </a:t>
            </a:r>
          </a:p>
          <a:p>
            <a:pPr lvl="2" marL="1165860" indent="-388619" defTabSz="496569" rtl="0">
              <a:spcBef>
                <a:spcPts val="3500"/>
              </a:spcBef>
              <a:defRPr sz="3200"/>
            </a:pPr>
            <a:r>
              <a:t>prostate exam i.e. size , smoothness, tenderness </a:t>
            </a:r>
          </a:p>
          <a:p>
            <a:pPr lvl="2" marL="1165860" indent="-388619" defTabSz="496569" rtl="0">
              <a:spcBef>
                <a:spcPts val="3500"/>
              </a:spcBef>
              <a:defRPr sz="3200"/>
            </a:pPr>
            <a:r>
              <a:t>faecal loading </a:t>
            </a:r>
          </a:p>
          <a:p>
            <a:pPr lvl="2" marL="1165860" indent="-388619" defTabSz="496569" rtl="0">
              <a:spcBef>
                <a:spcPts val="3500"/>
              </a:spcBef>
              <a:defRPr sz="3200"/>
            </a:pPr>
            <a:r>
              <a:t>bleeding </a:t>
            </a:r>
          </a:p>
          <a:p>
            <a:pPr lvl="2" marL="1165860" indent="-388619" defTabSz="496569" rtl="0">
              <a:spcBef>
                <a:spcPts val="3500"/>
              </a:spcBef>
              <a:defRPr sz="3200"/>
            </a:pPr>
            <a:r>
              <a:t>mass 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 i="1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rtl="0">
              <a:defRPr/>
            </a:pPr>
            <a:r>
              <a:t>Physical exam 5</a:t>
            </a:r>
          </a:p>
        </p:txBody>
      </p:sp>
      <p:sp>
        <p:nvSpPr>
          <p:cNvPr id="165" name="Shape 16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34340" indent="-434340" defTabSz="554990" rtl="0">
              <a:spcBef>
                <a:spcPts val="3900"/>
              </a:spcBef>
              <a:defRPr sz="3600"/>
            </a:pPr>
            <a:r>
              <a:t>extra abdominal exam </a:t>
            </a:r>
          </a:p>
          <a:p>
            <a:pPr lvl="1" marL="868680" indent="-434340" defTabSz="554990" rtl="0">
              <a:spcBef>
                <a:spcPts val="3900"/>
              </a:spcBef>
              <a:defRPr sz="3600"/>
            </a:pPr>
            <a:r>
              <a:t>Jaundice</a:t>
            </a:r>
          </a:p>
          <a:p>
            <a:pPr lvl="1" marL="868680" indent="-434340" defTabSz="554990" rtl="0">
              <a:spcBef>
                <a:spcPts val="3900"/>
              </a:spcBef>
              <a:defRPr sz="3600"/>
            </a:pPr>
            <a:r>
              <a:t>pallor </a:t>
            </a:r>
          </a:p>
          <a:p>
            <a:pPr lvl="1" marL="868680" indent="-434340" defTabSz="554990" rtl="0">
              <a:spcBef>
                <a:spcPts val="3900"/>
              </a:spcBef>
              <a:defRPr sz="3600"/>
            </a:pPr>
            <a:r>
              <a:t>lymphadenopathy </a:t>
            </a:r>
          </a:p>
          <a:p>
            <a:pPr marL="434340" indent="-434340" defTabSz="554990" rtl="0">
              <a:spcBef>
                <a:spcPts val="3900"/>
              </a:spcBef>
              <a:defRPr sz="3600"/>
            </a:pPr>
            <a:r>
              <a:t>genital exam ( examine the Testicles )</a:t>
            </a:r>
          </a:p>
          <a:p>
            <a:pPr marL="434340" indent="-434340" defTabSz="554990" rtl="0">
              <a:spcBef>
                <a:spcPts val="3900"/>
              </a:spcBef>
              <a:defRPr sz="3600"/>
            </a:pPr>
            <a:r>
              <a:t>urine exam ( dark urine ) i.e. hepatobillary diseases 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rtl="0">
              <a:defRPr b="1" i="1">
                <a:latin typeface="+mj-lt"/>
                <a:ea typeface="+mj-ea"/>
                <a:cs typeface="+mj-cs"/>
                <a:sym typeface="Helvetica"/>
              </a:defRPr>
            </a:pPr>
            <a:r>
              <a:t>What is the most common causes of abdominal pain in ED?</a:t>
            </a:r>
          </a:p>
          <a:p>
            <a:pPr rtl="0">
              <a:defRPr b="1" i="1">
                <a:latin typeface="+mj-lt"/>
                <a:ea typeface="+mj-ea"/>
                <a:cs typeface="+mj-cs"/>
                <a:sym typeface="Helvetica"/>
              </a:defRPr>
            </a:pPr>
            <a:r>
              <a:t>What is the life threatening causes of abdominal pain?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rtl="0">
              <a:buSzTx/>
              <a:buNone/>
              <a:defRPr b="1" i="1">
                <a:latin typeface="+mj-lt"/>
                <a:ea typeface="+mj-ea"/>
                <a:cs typeface="+mj-cs"/>
                <a:sym typeface="Helvetica"/>
              </a:defRPr>
            </a:pPr>
            <a:r>
              <a:t>Most common causes of abdominal pain in ED:</a:t>
            </a:r>
          </a:p>
          <a:p>
            <a:pPr rtl="0">
              <a:defRPr/>
            </a:pPr>
            <a:r>
              <a:t>non specific abdominal pain 34%</a:t>
            </a:r>
          </a:p>
          <a:p>
            <a:pPr rtl="0">
              <a:defRPr/>
            </a:pPr>
            <a:r>
              <a:t>Appendicitis 28%</a:t>
            </a:r>
          </a:p>
          <a:p>
            <a:pPr rtl="0">
              <a:defRPr/>
            </a:pPr>
            <a:r>
              <a:t>Biliary tract disease 10%</a:t>
            </a:r>
          </a:p>
          <a:p>
            <a:pPr rtl="0">
              <a:defRPr/>
            </a:pPr>
            <a:r>
              <a:t>SBO 4%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rtl="0">
              <a:defRPr/>
            </a:lvl1pPr>
          </a:lstStyle>
          <a:p>
            <a:pPr/>
            <a:r>
              <a:t>Objectives </a:t>
            </a:r>
          </a:p>
        </p:txBody>
      </p:sp>
      <p:sp>
        <p:nvSpPr>
          <p:cNvPr id="123" name="Shape 12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88620" indent="-388620" defTabSz="496569" rtl="0">
              <a:spcBef>
                <a:spcPts val="3500"/>
              </a:spcBef>
              <a:defRPr sz="3200"/>
            </a:pPr>
            <a:r>
              <a:t>know the causes of Abdominal pain </a:t>
            </a:r>
          </a:p>
          <a:p>
            <a:pPr marL="388620" indent="-388620" defTabSz="496569" rtl="0">
              <a:spcBef>
                <a:spcPts val="3500"/>
              </a:spcBef>
              <a:defRPr sz="3200"/>
            </a:pPr>
            <a:r>
              <a:t>assessment : </a:t>
            </a:r>
          </a:p>
          <a:p>
            <a:pPr lvl="1" marL="777240" indent="-388620" defTabSz="496569" rtl="0">
              <a:spcBef>
                <a:spcPts val="3500"/>
              </a:spcBef>
              <a:defRPr sz="3200"/>
            </a:pPr>
            <a:r>
              <a:t>history </a:t>
            </a:r>
          </a:p>
          <a:p>
            <a:pPr lvl="1" marL="777240" indent="-388620" defTabSz="496569" rtl="0">
              <a:spcBef>
                <a:spcPts val="3500"/>
              </a:spcBef>
              <a:defRPr sz="3200"/>
            </a:pPr>
            <a:r>
              <a:t>physical exam </a:t>
            </a:r>
          </a:p>
          <a:p>
            <a:pPr lvl="1" marL="777240" indent="-388620" defTabSz="496569" rtl="0">
              <a:spcBef>
                <a:spcPts val="3500"/>
              </a:spcBef>
              <a:defRPr sz="3200"/>
            </a:pPr>
            <a:r>
              <a:t>investigations choices</a:t>
            </a:r>
          </a:p>
          <a:p>
            <a:pPr marL="388620" indent="-388620" defTabSz="496569" rtl="0">
              <a:spcBef>
                <a:spcPts val="3500"/>
              </a:spcBef>
              <a:defRPr sz="3200"/>
            </a:pPr>
            <a:r>
              <a:t>management options </a:t>
            </a:r>
          </a:p>
          <a:p>
            <a:pPr marL="388620" indent="-388620" defTabSz="496569" rtl="0">
              <a:spcBef>
                <a:spcPts val="3500"/>
              </a:spcBef>
              <a:defRPr sz="3200"/>
            </a:pPr>
            <a:r>
              <a:t>disposition 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rtl="0">
              <a:buSzTx/>
              <a:buNone/>
              <a:defRPr b="1" i="1">
                <a:latin typeface="+mj-lt"/>
                <a:ea typeface="+mj-ea"/>
                <a:cs typeface="+mj-cs"/>
                <a:sym typeface="Helvetica"/>
              </a:defRPr>
            </a:pPr>
            <a:r>
              <a:t>Life threatening causes of abdominal pain:</a:t>
            </a:r>
          </a:p>
          <a:p>
            <a:pPr marL="508000" indent="-508000" rtl="0">
              <a:buSzPct val="100000"/>
              <a:buAutoNum type="arabicPeriod" startAt="1"/>
              <a:defRPr/>
            </a:pPr>
            <a:r>
              <a:t>Rupture ectopic</a:t>
            </a:r>
          </a:p>
          <a:p>
            <a:pPr marL="508000" indent="-508000" rtl="0">
              <a:buSzPct val="100000"/>
              <a:buAutoNum type="arabicPeriod" startAt="1"/>
              <a:defRPr/>
            </a:pPr>
            <a:r>
              <a:t>Rupture AAA</a:t>
            </a:r>
          </a:p>
          <a:p>
            <a:pPr marL="508000" indent="-508000" rtl="0">
              <a:buSzPct val="100000"/>
              <a:buAutoNum type="arabicPeriod" startAt="1"/>
              <a:defRPr/>
            </a:pPr>
            <a:r>
              <a:t>Mesenteric Ischemia </a:t>
            </a:r>
          </a:p>
          <a:p>
            <a:pPr marL="508000" indent="-508000" rtl="0">
              <a:buSzPct val="100000"/>
              <a:buAutoNum type="arabicPeriod" startAt="1"/>
              <a:defRPr/>
            </a:pPr>
            <a:r>
              <a:t>Intestinal obstruction 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rtl="0">
              <a:buSzTx/>
              <a:buNone/>
              <a:defRPr/>
            </a:pPr>
            <a:r>
              <a:t>5. Perforated viscus</a:t>
            </a:r>
          </a:p>
          <a:p>
            <a:pPr marL="0" indent="0" rtl="0">
              <a:buSzTx/>
              <a:buNone/>
              <a:defRPr/>
            </a:pPr>
            <a:r>
              <a:t>6. Acute pancreatitis </a:t>
            </a:r>
          </a:p>
          <a:p>
            <a:pPr marL="0" indent="0" rtl="0">
              <a:buSzTx/>
              <a:buNone/>
              <a:defRPr/>
            </a:pPr>
            <a:r>
              <a:t>7. Ascending  cholangitis </a:t>
            </a:r>
          </a:p>
          <a:p>
            <a:pPr marL="0" indent="0" rtl="0">
              <a:buSzTx/>
              <a:buNone/>
              <a:defRPr/>
            </a:pPr>
            <a:r>
              <a:t>8. complicated diverticulitis or rupture appendicitis. 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image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12636" y="60586"/>
            <a:ext cx="6579528" cy="963242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 i="1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rtl="0">
              <a:defRPr/>
            </a:pPr>
            <a:r>
              <a:t>Investigation 1 </a:t>
            </a:r>
          </a:p>
        </p:txBody>
      </p:sp>
      <p:sp>
        <p:nvSpPr>
          <p:cNvPr id="178" name="Shape 17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rtl="0">
              <a:defRPr b="1">
                <a:latin typeface="+mj-lt"/>
                <a:ea typeface="+mj-ea"/>
                <a:cs typeface="+mj-cs"/>
                <a:sym typeface="Helvetica"/>
              </a:defRPr>
            </a:pPr>
            <a:r>
              <a:t>can be divided into </a:t>
            </a:r>
          </a:p>
          <a:p>
            <a:pPr lvl="1" rtl="0">
              <a:defRPr/>
            </a:pPr>
            <a:r>
              <a:t>bed side investigations </a:t>
            </a:r>
          </a:p>
          <a:p>
            <a:pPr lvl="1" rtl="0">
              <a:defRPr/>
            </a:pPr>
            <a:r>
              <a:t>laboratory investigations</a:t>
            </a:r>
          </a:p>
          <a:p>
            <a:pPr lvl="1" rtl="0">
              <a:defRPr/>
            </a:pPr>
            <a:r>
              <a:t>radiology investigations 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 i="1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rtl="0">
              <a:defRPr/>
            </a:pPr>
            <a:r>
              <a:t>Investigation 2 </a:t>
            </a:r>
          </a:p>
        </p:txBody>
      </p:sp>
      <p:sp>
        <p:nvSpPr>
          <p:cNvPr id="181" name="Shape 18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rtl="0">
              <a:defRPr b="1">
                <a:latin typeface="+mj-lt"/>
                <a:ea typeface="+mj-ea"/>
                <a:cs typeface="+mj-cs"/>
                <a:sym typeface="Helvetica"/>
              </a:defRPr>
            </a:pPr>
            <a:r>
              <a:t>bedside investigations </a:t>
            </a:r>
          </a:p>
          <a:p>
            <a:pPr lvl="1" rtl="0">
              <a:defRPr/>
            </a:pPr>
            <a:r>
              <a:t>ECG : i.e. AMI </a:t>
            </a:r>
          </a:p>
          <a:p>
            <a:pPr lvl="1" rtl="0">
              <a:defRPr/>
            </a:pPr>
            <a:r>
              <a:t>BGL : i.e. DKA</a:t>
            </a:r>
          </a:p>
          <a:p>
            <a:pPr lvl="1" rtl="0">
              <a:defRPr/>
            </a:pPr>
            <a:r>
              <a:t>urine analysis : i.e. UTI, BHCG (women)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 i="1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rtl="0">
              <a:defRPr/>
            </a:pPr>
            <a:r>
              <a:t>Investigation 3</a:t>
            </a:r>
          </a:p>
        </p:txBody>
      </p:sp>
      <p:sp>
        <p:nvSpPr>
          <p:cNvPr id="184" name="Shape 18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rtl="0">
              <a:defRPr/>
            </a:pPr>
            <a:r>
              <a:t>Laboratory investigation </a:t>
            </a:r>
          </a:p>
          <a:p>
            <a:pPr lvl="1" rtl="0">
              <a:defRPr/>
            </a:pPr>
            <a:r>
              <a:t>doesn’t take place of good history and exam </a:t>
            </a:r>
          </a:p>
          <a:p>
            <a:pPr lvl="1" rtl="0">
              <a:defRPr/>
            </a:pPr>
            <a:r>
              <a:t>select the proper investigation </a:t>
            </a:r>
          </a:p>
          <a:p>
            <a:pPr lvl="1" rtl="0">
              <a:defRPr/>
            </a:pPr>
            <a:r>
              <a:t>CBC , LFTs, renal function , lactate , lipase , BHCG ( women ) </a:t>
            </a:r>
          </a:p>
          <a:p>
            <a:pPr lvl="1" rtl="0">
              <a:defRPr/>
            </a:pPr>
            <a:r>
              <a:t>Urine analysis ( UTI, BHCG )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rtl="0">
              <a:defRPr b="1" i="1">
                <a:latin typeface="+mj-lt"/>
                <a:ea typeface="+mj-ea"/>
                <a:cs typeface="+mj-cs"/>
                <a:sym typeface="Helvetica"/>
              </a:defRPr>
            </a:pPr>
            <a:r>
              <a:t>Investigation</a:t>
            </a:r>
            <a:r>
              <a:rPr i="0"/>
              <a:t> </a:t>
            </a:r>
            <a:r>
              <a:t>4</a:t>
            </a:r>
          </a:p>
        </p:txBody>
      </p:sp>
      <p:sp>
        <p:nvSpPr>
          <p:cNvPr id="187" name="Shape 18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rtl="0">
              <a:buSzTx/>
              <a:buNone/>
              <a:defRPr b="1">
                <a:latin typeface="+mj-lt"/>
                <a:ea typeface="+mj-ea"/>
                <a:cs typeface="+mj-cs"/>
                <a:sym typeface="Helvetica"/>
              </a:defRPr>
            </a:pPr>
            <a:r>
              <a:t>WBC count</a:t>
            </a:r>
            <a:r>
              <a:rPr b="0">
                <a:latin typeface="Helvetica Light"/>
                <a:ea typeface="Helvetica Light"/>
                <a:cs typeface="Helvetica Light"/>
                <a:sym typeface="Helvetica Light"/>
              </a:rPr>
              <a:t>:</a:t>
            </a:r>
            <a:endParaRPr b="0">
              <a:latin typeface="Helvetica Light"/>
              <a:ea typeface="Helvetica Light"/>
              <a:cs typeface="Helvetica Light"/>
              <a:sym typeface="Helvetica Light"/>
            </a:endParaRPr>
          </a:p>
          <a:p>
            <a:pPr marL="381000" indent="-381000" rtl="0">
              <a:buSzPct val="100000"/>
              <a:defRPr/>
            </a:pPr>
            <a:r>
              <a:t>neither sensitive or specific to rule in or out serious causes.</a:t>
            </a:r>
          </a:p>
          <a:p>
            <a:pPr marL="381000" indent="-381000" rtl="0">
              <a:buSzPct val="100000"/>
              <a:defRPr/>
            </a:pPr>
            <a:r>
              <a:t>never helpful except when they indicate immunosuppression 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 i="1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rtl="0">
              <a:defRPr/>
            </a:pPr>
            <a:r>
              <a:t>Investigation 5 </a:t>
            </a:r>
          </a:p>
        </p:txBody>
      </p:sp>
      <p:sp>
        <p:nvSpPr>
          <p:cNvPr id="190" name="Shape 190"/>
          <p:cNvSpPr/>
          <p:nvPr>
            <p:ph type="body" idx="1"/>
          </p:nvPr>
        </p:nvSpPr>
        <p:spPr>
          <a:xfrm>
            <a:off x="952500" y="2597150"/>
            <a:ext cx="11099800" cy="6286500"/>
          </a:xfrm>
          <a:prstGeom prst="rect">
            <a:avLst/>
          </a:prstGeom>
        </p:spPr>
        <p:txBody>
          <a:bodyPr/>
          <a:lstStyle/>
          <a:p>
            <a:pPr marL="411479" indent="-411479" defTabSz="525779" rtl="0">
              <a:spcBef>
                <a:spcPts val="3700"/>
              </a:spcBef>
              <a:defRPr sz="3400"/>
            </a:pPr>
            <a:r>
              <a:t>Radiology Investigations </a:t>
            </a:r>
          </a:p>
          <a:p>
            <a:pPr lvl="2" marL="1234438" indent="-411477" defTabSz="525779" rtl="0">
              <a:spcBef>
                <a:spcPts val="3700"/>
              </a:spcBef>
              <a:defRPr sz="3400"/>
            </a:pPr>
            <a:r>
              <a:t>X-ray (erect and supine): R/O perforation (air under diaphragm), bowel obstruction (air fluid level).</a:t>
            </a:r>
          </a:p>
          <a:p>
            <a:pPr lvl="2" marL="1234438" indent="-411477" defTabSz="525779" rtl="0">
              <a:spcBef>
                <a:spcPts val="3700"/>
              </a:spcBef>
              <a:defRPr sz="3400"/>
            </a:pPr>
            <a:r>
              <a:t>U/S: R/O AAA, gynaecological (ectopic pregnancy), Gall bladder.( acute cholecystitis, acute cholangitis) </a:t>
            </a:r>
          </a:p>
          <a:p>
            <a:pPr lvl="2" marL="1234438" indent="-411477" defTabSz="525779" rtl="0">
              <a:spcBef>
                <a:spcPts val="3700"/>
              </a:spcBef>
              <a:defRPr sz="3400"/>
            </a:pPr>
            <a:r>
              <a:t>CT scan: R/O mesenteric ischemia, kidney stones. 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rtl="0">
              <a:defRPr/>
            </a:lvl1pPr>
          </a:lstStyle>
          <a:p>
            <a:pPr/>
            <a:r>
              <a:t>Management </a:t>
            </a:r>
          </a:p>
        </p:txBody>
      </p:sp>
      <p:sp>
        <p:nvSpPr>
          <p:cNvPr id="193" name="Shape 19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79474" indent="-379474" defTabSz="484886" rtl="0">
              <a:spcBef>
                <a:spcPts val="3400"/>
              </a:spcBef>
              <a:defRPr b="1" sz="3100">
                <a:latin typeface="+mj-lt"/>
                <a:ea typeface="+mj-ea"/>
                <a:cs typeface="+mj-cs"/>
                <a:sym typeface="Helvetica"/>
              </a:defRPr>
            </a:pPr>
            <a:r>
              <a:t>analgesia ( crucial ) </a:t>
            </a:r>
          </a:p>
          <a:p>
            <a:pPr lvl="1" marL="758951" indent="-379474" defTabSz="484886" rtl="0">
              <a:spcBef>
                <a:spcPts val="3400"/>
              </a:spcBef>
              <a:defRPr b="1" i="1" sz="3100">
                <a:latin typeface="+mj-lt"/>
                <a:ea typeface="+mj-ea"/>
                <a:cs typeface="+mj-cs"/>
                <a:sym typeface="Helvetica"/>
              </a:defRPr>
            </a:pPr>
            <a:r>
              <a:t>do not</a:t>
            </a:r>
            <a:r>
              <a:rPr b="0" i="0">
                <a:latin typeface="Helvetica Light"/>
                <a:ea typeface="Helvetica Light"/>
                <a:cs typeface="Helvetica Light"/>
                <a:sym typeface="Helvetica Light"/>
              </a:rPr>
              <a:t> hole analgesia for undeffirntiated abdominal pain </a:t>
            </a:r>
          </a:p>
          <a:p>
            <a:pPr marL="379474" indent="-379474" defTabSz="484886" rtl="0">
              <a:spcBef>
                <a:spcPts val="3400"/>
              </a:spcBef>
              <a:defRPr b="1" sz="3100">
                <a:latin typeface="+mj-lt"/>
                <a:ea typeface="+mj-ea"/>
                <a:cs typeface="+mj-cs"/>
                <a:sym typeface="Helvetica"/>
              </a:defRPr>
            </a:pPr>
            <a:r>
              <a:t>antiemetics </a:t>
            </a:r>
          </a:p>
          <a:p>
            <a:pPr lvl="1" marL="758951" indent="-379474" defTabSz="484886" rtl="0">
              <a:spcBef>
                <a:spcPts val="3400"/>
              </a:spcBef>
              <a:defRPr sz="3100"/>
            </a:pPr>
            <a:r>
              <a:t>i.e. metoclopromide , ondanstron </a:t>
            </a:r>
          </a:p>
          <a:p>
            <a:pPr lvl="1" marL="758951" indent="-379474" defTabSz="484886" rtl="0">
              <a:spcBef>
                <a:spcPts val="3400"/>
              </a:spcBef>
              <a:defRPr sz="3100"/>
            </a:pPr>
            <a:r>
              <a:t>may help to avoid NG tube </a:t>
            </a:r>
          </a:p>
          <a:p>
            <a:pPr marL="379474" indent="-379474" defTabSz="484886" rtl="0">
              <a:spcBef>
                <a:spcPts val="3400"/>
              </a:spcBef>
              <a:defRPr b="1" sz="3100">
                <a:latin typeface="+mj-lt"/>
                <a:ea typeface="+mj-ea"/>
                <a:cs typeface="+mj-cs"/>
                <a:sym typeface="Helvetica"/>
              </a:defRPr>
            </a:pPr>
            <a:r>
              <a:t>antibiotics </a:t>
            </a:r>
          </a:p>
          <a:p>
            <a:pPr lvl="1" marL="758951" indent="-379474" defTabSz="484886" rtl="0">
              <a:spcBef>
                <a:spcPts val="3400"/>
              </a:spcBef>
              <a:defRPr sz="3100"/>
            </a:pPr>
            <a:r>
              <a:t>i.e. abdominal sepsis 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/>
          <p:nvPr>
            <p:ph type="title"/>
          </p:nvPr>
        </p:nvSpPr>
        <p:spPr>
          <a:xfrm>
            <a:off x="952500" y="406399"/>
            <a:ext cx="11099800" cy="1505846"/>
          </a:xfrm>
          <a:prstGeom prst="rect">
            <a:avLst/>
          </a:prstGeom>
        </p:spPr>
        <p:txBody>
          <a:bodyPr/>
          <a:lstStyle>
            <a:lvl1pPr defTabSz="332992">
              <a:defRPr sz="4500"/>
            </a:lvl1pPr>
          </a:lstStyle>
          <a:p>
            <a:pPr rtl="0">
              <a:defRPr/>
            </a:pPr>
            <a:r>
              <a:t>Disposition </a:t>
            </a:r>
          </a:p>
        </p:txBody>
      </p:sp>
      <p:sp>
        <p:nvSpPr>
          <p:cNvPr id="196" name="Shape 196"/>
          <p:cNvSpPr/>
          <p:nvPr>
            <p:ph type="body" idx="1"/>
          </p:nvPr>
        </p:nvSpPr>
        <p:spPr>
          <a:xfrm>
            <a:off x="952500" y="1873348"/>
            <a:ext cx="11099800" cy="7734104"/>
          </a:xfrm>
          <a:prstGeom prst="rect">
            <a:avLst/>
          </a:prstGeom>
        </p:spPr>
        <p:txBody>
          <a:bodyPr/>
          <a:lstStyle/>
          <a:p>
            <a:pPr marL="338326" indent="-338326" defTabSz="432308" rtl="0">
              <a:spcBef>
                <a:spcPts val="3100"/>
              </a:spcBef>
              <a:defRPr b="1" sz="2800">
                <a:latin typeface="+mj-lt"/>
                <a:ea typeface="+mj-ea"/>
                <a:cs typeface="+mj-cs"/>
                <a:sym typeface="Helvetica"/>
              </a:defRPr>
            </a:pPr>
            <a:r>
              <a:t>admission to hospital :</a:t>
            </a:r>
          </a:p>
          <a:p>
            <a:pPr lvl="1" marL="676655" indent="-338326" defTabSz="432308" rtl="0">
              <a:spcBef>
                <a:spcPts val="3100"/>
              </a:spcBef>
              <a:defRPr sz="2800"/>
            </a:pPr>
            <a:r>
              <a:t>serious life threatening cause i.e. rupture AAA</a:t>
            </a:r>
          </a:p>
          <a:p>
            <a:pPr lvl="1" marL="676655" indent="-338326" defTabSz="432308" rtl="0">
              <a:spcBef>
                <a:spcPts val="3100"/>
              </a:spcBef>
              <a:defRPr sz="2800"/>
            </a:pPr>
            <a:r>
              <a:t>ill looking patient </a:t>
            </a:r>
          </a:p>
          <a:p>
            <a:pPr lvl="1" marL="676655" indent="-338326" defTabSz="432308" rtl="0">
              <a:spcBef>
                <a:spcPts val="3100"/>
              </a:spcBef>
              <a:defRPr sz="2800"/>
            </a:pPr>
            <a:r>
              <a:t>elderly patient </a:t>
            </a:r>
          </a:p>
          <a:p>
            <a:pPr lvl="1" marL="676655" indent="-338326" defTabSz="432308" rtl="0">
              <a:spcBef>
                <a:spcPts val="3100"/>
              </a:spcBef>
              <a:defRPr sz="2800"/>
            </a:pPr>
            <a:r>
              <a:t>immunocompromised </a:t>
            </a:r>
          </a:p>
          <a:p>
            <a:pPr lvl="1" marL="676655" indent="-338326" defTabSz="432308" rtl="0">
              <a:spcBef>
                <a:spcPts val="3100"/>
              </a:spcBef>
              <a:defRPr sz="2800"/>
            </a:pPr>
            <a:r>
              <a:t>unable to communicate, cognitive impairment </a:t>
            </a:r>
          </a:p>
          <a:p>
            <a:pPr lvl="1" marL="676655" indent="-338326" defTabSz="432308" rtl="0">
              <a:spcBef>
                <a:spcPts val="3100"/>
              </a:spcBef>
              <a:defRPr sz="2800"/>
            </a:pPr>
            <a:r>
              <a:t>sever pain, vomiting , unable to control with medication </a:t>
            </a:r>
          </a:p>
          <a:p>
            <a:pPr lvl="1" marL="676655" indent="-338326" defTabSz="432308" rtl="0">
              <a:spcBef>
                <a:spcPts val="3100"/>
              </a:spcBef>
              <a:defRPr sz="2800"/>
            </a:pPr>
            <a:r>
              <a:t>lack of social support 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rtl="0">
              <a:defRPr/>
            </a:lvl1pPr>
          </a:lstStyle>
          <a:p>
            <a:pPr/>
            <a:r>
              <a:t>Overview</a:t>
            </a:r>
          </a:p>
        </p:txBody>
      </p:sp>
      <p:sp>
        <p:nvSpPr>
          <p:cNvPr id="126" name="Shape 126"/>
          <p:cNvSpPr/>
          <p:nvPr>
            <p:ph type="body" idx="1"/>
          </p:nvPr>
        </p:nvSpPr>
        <p:spPr>
          <a:xfrm>
            <a:off x="952500" y="2092821"/>
            <a:ext cx="11099800" cy="7295158"/>
          </a:xfrm>
          <a:prstGeom prst="rect">
            <a:avLst/>
          </a:prstGeom>
        </p:spPr>
        <p:txBody>
          <a:bodyPr/>
          <a:lstStyle/>
          <a:p>
            <a:pPr marL="365758" indent="-365758" defTabSz="467359" rtl="0">
              <a:spcBef>
                <a:spcPts val="3300"/>
              </a:spcBef>
              <a:defRPr sz="3000"/>
            </a:pPr>
            <a:r>
              <a:t>abdominal pain : 6.7 % of ED presentation</a:t>
            </a:r>
          </a:p>
          <a:p>
            <a:pPr marL="365758" indent="-365758" defTabSz="467359" rtl="0">
              <a:spcBef>
                <a:spcPts val="3300"/>
              </a:spcBef>
              <a:defRPr sz="3000"/>
            </a:pPr>
            <a:r>
              <a:t>abdominal pain can be </a:t>
            </a:r>
          </a:p>
          <a:p>
            <a:pPr lvl="1" marL="731519" indent="-365758" defTabSz="467359" rtl="0">
              <a:spcBef>
                <a:spcPts val="3300"/>
              </a:spcBef>
              <a:defRPr sz="3000"/>
            </a:pPr>
            <a:r>
              <a:t>surgical </a:t>
            </a:r>
          </a:p>
          <a:p>
            <a:pPr lvl="1" marL="731519" indent="-365758" defTabSz="467359" rtl="0">
              <a:spcBef>
                <a:spcPts val="3300"/>
              </a:spcBef>
              <a:defRPr sz="3000"/>
            </a:pPr>
            <a:r>
              <a:t>medical </a:t>
            </a:r>
          </a:p>
          <a:p>
            <a:pPr lvl="1" marL="731519" indent="-365758" defTabSz="467359" rtl="0">
              <a:spcBef>
                <a:spcPts val="3300"/>
              </a:spcBef>
              <a:defRPr sz="3000"/>
            </a:pPr>
            <a:r>
              <a:t>OB/Gyne </a:t>
            </a:r>
          </a:p>
          <a:p>
            <a:pPr lvl="1" marL="731519" indent="-365758" defTabSz="467359" rtl="0">
              <a:spcBef>
                <a:spcPts val="3300"/>
              </a:spcBef>
              <a:defRPr sz="3000"/>
            </a:pPr>
            <a:r>
              <a:t>abdominal wall </a:t>
            </a:r>
          </a:p>
          <a:p>
            <a:pPr lvl="1" marL="731519" indent="-365758" defTabSz="467359" rtl="0">
              <a:spcBef>
                <a:spcPts val="3300"/>
              </a:spcBef>
              <a:defRPr sz="3000"/>
            </a:pPr>
            <a:r>
              <a:t>referred pain </a:t>
            </a:r>
          </a:p>
          <a:p>
            <a:pPr marL="365758" indent="-365758" defTabSz="467359" rtl="0">
              <a:spcBef>
                <a:spcPts val="3300"/>
              </a:spcBef>
              <a:defRPr sz="3000"/>
            </a:pPr>
            <a:r>
              <a:t>The causes of abdominal pain are best dealt with according to the different regions of the abdomen 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/>
          <p:nvPr>
            <p:ph type="title"/>
          </p:nvPr>
        </p:nvSpPr>
        <p:spPr>
          <a:xfrm>
            <a:off x="952500" y="406399"/>
            <a:ext cx="11099800" cy="1536207"/>
          </a:xfrm>
          <a:prstGeom prst="rect">
            <a:avLst/>
          </a:prstGeom>
        </p:spPr>
        <p:txBody>
          <a:bodyPr/>
          <a:lstStyle>
            <a:lvl1pPr defTabSz="356361">
              <a:defRPr b="1" i="1" sz="48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rtl="0">
              <a:defRPr/>
            </a:pPr>
            <a:r>
              <a:t>Abdominal pain in special population </a:t>
            </a:r>
          </a:p>
        </p:txBody>
      </p:sp>
      <p:sp>
        <p:nvSpPr>
          <p:cNvPr id="199" name="Shape 19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16051" indent="-416051" defTabSz="531622" rtl="0">
              <a:spcBef>
                <a:spcPts val="3800"/>
              </a:spcBef>
              <a:defRPr b="1" sz="3400">
                <a:latin typeface="+mj-lt"/>
                <a:ea typeface="+mj-ea"/>
                <a:cs typeface="+mj-cs"/>
                <a:sym typeface="Helvetica"/>
              </a:defRPr>
            </a:pPr>
            <a:r>
              <a:t>Women</a:t>
            </a:r>
            <a:r>
              <a:rPr b="0">
                <a:latin typeface="Helvetica Light"/>
                <a:ea typeface="Helvetica Light"/>
                <a:cs typeface="Helvetica Light"/>
                <a:sym typeface="Helvetica Light"/>
              </a:rPr>
              <a:t> </a:t>
            </a:r>
          </a:p>
          <a:p>
            <a:pPr lvl="1" marL="832102" indent="-416051" defTabSz="531622" rtl="0">
              <a:spcBef>
                <a:spcPts val="3800"/>
              </a:spcBef>
              <a:defRPr sz="3400"/>
            </a:pPr>
            <a:r>
              <a:t>think of Obstetrical and Gynaecological problem </a:t>
            </a:r>
          </a:p>
          <a:p>
            <a:pPr lvl="1" marL="832102" indent="-416051" defTabSz="531622" rtl="0">
              <a:spcBef>
                <a:spcPts val="3800"/>
              </a:spcBef>
              <a:defRPr sz="3400"/>
            </a:pPr>
            <a:r>
              <a:t>BCHG for women of childbearing age </a:t>
            </a:r>
          </a:p>
          <a:p>
            <a:pPr marL="416051" indent="-416051" defTabSz="531622" rtl="0">
              <a:spcBef>
                <a:spcPts val="3800"/>
              </a:spcBef>
              <a:defRPr b="1" sz="3400">
                <a:latin typeface="+mj-lt"/>
                <a:ea typeface="+mj-ea"/>
                <a:cs typeface="+mj-cs"/>
                <a:sym typeface="Helvetica"/>
              </a:defRPr>
            </a:pPr>
            <a:r>
              <a:t>Elderly people ( age &gt;80 years ) </a:t>
            </a:r>
          </a:p>
          <a:p>
            <a:pPr lvl="1" marL="832102" indent="-416051" defTabSz="531622" rtl="0">
              <a:spcBef>
                <a:spcPts val="3800"/>
              </a:spcBef>
              <a:defRPr sz="3400"/>
            </a:pPr>
            <a:r>
              <a:t>have more surgical emergencies than other population </a:t>
            </a:r>
          </a:p>
          <a:p>
            <a:pPr lvl="1" marL="832102" indent="-416051" defTabSz="531622" rtl="0">
              <a:spcBef>
                <a:spcPts val="3800"/>
              </a:spcBef>
              <a:defRPr sz="3400"/>
            </a:pPr>
            <a:r>
              <a:t>mortality double if incorrect diagnosis at admission 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/>
          <p:nvPr>
            <p:ph type="title"/>
          </p:nvPr>
        </p:nvSpPr>
        <p:spPr>
          <a:xfrm>
            <a:off x="952500" y="406398"/>
            <a:ext cx="11099800" cy="1354440"/>
          </a:xfrm>
          <a:prstGeom prst="rect">
            <a:avLst/>
          </a:prstGeom>
        </p:spPr>
        <p:txBody>
          <a:bodyPr/>
          <a:lstStyle>
            <a:lvl1pPr defTabSz="297940">
              <a:defRPr b="1" sz="40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rtl="0">
              <a:defRPr/>
            </a:pPr>
            <a:r>
              <a:t>some important examples of abdominal pain causes !</a:t>
            </a:r>
          </a:p>
        </p:txBody>
      </p:sp>
      <p:graphicFrame>
        <p:nvGraphicFramePr>
          <p:cNvPr id="202" name="Table 202"/>
          <p:cNvGraphicFramePr/>
          <p:nvPr/>
        </p:nvGraphicFramePr>
        <p:xfrm>
          <a:off x="1197669" y="3321000"/>
          <a:ext cx="10609461" cy="4838799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5304730"/>
                <a:gridCol w="5304730"/>
              </a:tblGrid>
              <a:tr h="2751732"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  <a:sym typeface="Helvetica Neue"/>
                        </a:rPr>
                        <a:t>Acute appendicitis 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marL="336882" indent="-336882" algn="l" defTabSz="914400">
                        <a:buSzPct val="75000"/>
                        <a:buChar char="•"/>
                        <a:defRPr sz="2800">
                          <a:sym typeface="Helvetica Neue"/>
                        </a:defRPr>
                      </a:pPr>
                      <a:r>
                        <a:t>early Periumblical pain then RLQ pain </a:t>
                      </a:r>
                    </a:p>
                    <a:p>
                      <a:pPr marL="336882" indent="-336882" algn="l" defTabSz="914400">
                        <a:buSzPct val="75000"/>
                        <a:buChar char="•"/>
                        <a:defRPr sz="2800">
                          <a:sym typeface="Helvetica Neue"/>
                        </a:defRPr>
                      </a:pPr>
                      <a:r>
                        <a:t>rebound tenderness </a:t>
                      </a:r>
                    </a:p>
                    <a:p>
                      <a:pPr marL="336882" indent="-336882" algn="l" defTabSz="914400">
                        <a:buSzPct val="75000"/>
                        <a:buChar char="•"/>
                        <a:defRPr sz="2800">
                          <a:sym typeface="Helvetica Neue"/>
                        </a:defRPr>
                      </a:pPr>
                      <a:r>
                        <a:t>cross tenderness (Rovsing sign) </a:t>
                      </a:r>
                    </a:p>
                    <a:p>
                      <a:pPr marL="336882" indent="-336882" algn="l" defTabSz="914400">
                        <a:buSzPct val="75000"/>
                        <a:buChar char="•"/>
                        <a:defRPr sz="2800">
                          <a:sym typeface="Helvetica Neue"/>
                        </a:defRPr>
                      </a:pPr>
                      <a:r>
                        <a:t>Psoas sign 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2087066"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  <a:sym typeface="Helvetica Neue"/>
                        </a:rPr>
                        <a:t>Biliary Colic 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marL="336882" indent="-336882" algn="l" defTabSz="914400">
                        <a:buSzPct val="75000"/>
                        <a:buChar char="•"/>
                        <a:defRPr sz="2800">
                          <a:sym typeface="Helvetica Neue"/>
                        </a:defRPr>
                      </a:pPr>
                      <a:r>
                        <a:t>Female &gt; Male </a:t>
                      </a:r>
                    </a:p>
                    <a:p>
                      <a:pPr marL="336882" indent="-336882" algn="l" defTabSz="914400">
                        <a:buSzPct val="75000"/>
                        <a:buChar char="•"/>
                        <a:defRPr sz="2800">
                          <a:sym typeface="Helvetica Neue"/>
                        </a:defRPr>
                      </a:pPr>
                      <a:r>
                        <a:t>RUQ</a:t>
                      </a:r>
                    </a:p>
                    <a:p>
                      <a:pPr marL="336882" indent="-336882" algn="l" defTabSz="914400">
                        <a:buSzPct val="75000"/>
                        <a:buChar char="•"/>
                        <a:defRPr sz="2800">
                          <a:sym typeface="Helvetica Neue"/>
                        </a:defRPr>
                      </a:pPr>
                      <a:r>
                        <a:t>colicky , resolve within 6h</a:t>
                      </a:r>
                    </a:p>
                    <a:p>
                      <a:pPr marL="336882" indent="-336882" algn="l" defTabSz="914400">
                        <a:buSzPct val="75000"/>
                        <a:buChar char="•"/>
                        <a:defRPr sz="2800">
                          <a:sym typeface="Helvetica Neue"/>
                        </a:defRPr>
                      </a:pPr>
                      <a:r>
                        <a:t>due to GB stone 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 p14:dur="1000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/>
          <p:nvPr>
            <p:ph type="title"/>
          </p:nvPr>
        </p:nvSpPr>
        <p:spPr>
          <a:xfrm>
            <a:off x="952500" y="406399"/>
            <a:ext cx="11099800" cy="1321100"/>
          </a:xfrm>
          <a:prstGeom prst="rect">
            <a:avLst/>
          </a:prstGeom>
        </p:spPr>
        <p:txBody>
          <a:bodyPr/>
          <a:lstStyle>
            <a:lvl1pPr defTabSz="297940">
              <a:defRPr b="1" sz="40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rtl="0">
              <a:defRPr/>
            </a:pPr>
            <a:r>
              <a:t>some important examples of abdominal pain causes !</a:t>
            </a:r>
          </a:p>
        </p:txBody>
      </p:sp>
      <p:graphicFrame>
        <p:nvGraphicFramePr>
          <p:cNvPr id="205" name="Table 205"/>
          <p:cNvGraphicFramePr/>
          <p:nvPr/>
        </p:nvGraphicFramePr>
        <p:xfrm>
          <a:off x="714375" y="2937617"/>
          <a:ext cx="11576050" cy="560556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5788025"/>
                <a:gridCol w="5788025"/>
              </a:tblGrid>
              <a:tr h="1836109"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  <a:sym typeface="Helvetica Neue"/>
                        </a:rPr>
                        <a:t>Cholecystitis 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marL="336882" indent="-336882" algn="l" defTabSz="914400">
                        <a:buSzPct val="75000"/>
                        <a:buChar char="•"/>
                        <a:defRPr sz="2800">
                          <a:sym typeface="Helvetica Neue"/>
                        </a:defRPr>
                      </a:pPr>
                      <a:r>
                        <a:t>most common in elderly patient </a:t>
                      </a:r>
                    </a:p>
                    <a:p>
                      <a:pPr marL="336882" indent="-336882" algn="l" defTabSz="914400">
                        <a:buSzPct val="75000"/>
                        <a:buChar char="•"/>
                        <a:defRPr sz="2800">
                          <a:sym typeface="Helvetica Neue"/>
                        </a:defRPr>
                      </a:pPr>
                      <a:r>
                        <a:t>RUQ</a:t>
                      </a:r>
                    </a:p>
                    <a:p>
                      <a:pPr marL="336882" indent="-336882" algn="l" defTabSz="914400">
                        <a:buSzPct val="75000"/>
                        <a:buChar char="•"/>
                        <a:defRPr sz="2800">
                          <a:sym typeface="Helvetica Neue"/>
                        </a:defRPr>
                      </a:pPr>
                      <a:r>
                        <a:t>Murphy sign +ve </a:t>
                      </a:r>
                    </a:p>
                    <a:p>
                      <a:pPr marL="336882" indent="-336882" algn="l" defTabSz="914400">
                        <a:buSzPct val="75000"/>
                        <a:buChar char="•"/>
                        <a:defRPr sz="2800">
                          <a:sym typeface="Helvetica Neue"/>
                        </a:defRPr>
                      </a:pPr>
                      <a:r>
                        <a:t>Jaundice of CBD obstructed 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2285966"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  <a:sym typeface="Helvetica Neue"/>
                        </a:rPr>
                        <a:t>Mesenteric ischaemia due to mesenteric artery occlusion 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marL="336882" indent="-336882" algn="l" defTabSz="914400">
                        <a:buSzPct val="75000"/>
                        <a:buChar char="•"/>
                        <a:defRPr sz="2800">
                          <a:sym typeface="Helvetica Neue"/>
                        </a:defRPr>
                      </a:pPr>
                      <a:r>
                        <a:t>history of AF </a:t>
                      </a:r>
                    </a:p>
                    <a:p>
                      <a:pPr marL="336882" indent="-336882" algn="l" defTabSz="914400">
                        <a:buSzPct val="75000"/>
                        <a:buChar char="•"/>
                        <a:defRPr sz="2800">
                          <a:sym typeface="Helvetica Neue"/>
                        </a:defRPr>
                      </a:pPr>
                      <a:r>
                        <a:t>pain out of proportion to physical exam </a:t>
                      </a:r>
                    </a:p>
                    <a:p>
                      <a:pPr marL="336882" indent="-336882" algn="l" defTabSz="914400">
                        <a:buSzPct val="75000"/>
                        <a:buChar char="•"/>
                        <a:defRPr sz="2800">
                          <a:sym typeface="Helvetica Neue"/>
                        </a:defRPr>
                      </a:pPr>
                      <a:r>
                        <a:t>increase lactate &gt;4  —&gt; metabolic acidosis 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483485"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  <a:sym typeface="Helvetica Neue"/>
                        </a:rPr>
                        <a:t>Pancreatitis 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marL="336882" indent="-336882" algn="l" defTabSz="914400">
                        <a:buSzPct val="75000"/>
                        <a:buChar char="•"/>
                        <a:defRPr sz="2800">
                          <a:sym typeface="Helvetica Neue"/>
                        </a:defRPr>
                      </a:pPr>
                      <a:r>
                        <a:t>epigastric pain —&gt; back </a:t>
                      </a:r>
                    </a:p>
                    <a:p>
                      <a:pPr marL="336882" indent="-336882" algn="l" defTabSz="914400">
                        <a:buSzPct val="75000"/>
                        <a:buChar char="•"/>
                        <a:defRPr sz="2800">
                          <a:sym typeface="Helvetica Neue"/>
                        </a:defRPr>
                      </a:pPr>
                      <a:r>
                        <a:t>GB stone , alcohol Hx </a:t>
                      </a:r>
                    </a:p>
                    <a:p>
                      <a:pPr marL="336882" indent="-336882" algn="l" defTabSz="914400">
                        <a:buSzPct val="75000"/>
                        <a:buChar char="•"/>
                        <a:defRPr sz="2800">
                          <a:sym typeface="Helvetica Neue"/>
                        </a:defRPr>
                      </a:pPr>
                      <a:r>
                        <a:t>high lipase 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 p14:dur="1000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/>
          <p:nvPr>
            <p:ph type="title"/>
          </p:nvPr>
        </p:nvSpPr>
        <p:spPr>
          <a:xfrm>
            <a:off x="952500" y="76200"/>
            <a:ext cx="11099800" cy="1241326"/>
          </a:xfrm>
          <a:prstGeom prst="rect">
            <a:avLst/>
          </a:prstGeom>
        </p:spPr>
        <p:txBody>
          <a:bodyPr/>
          <a:lstStyle>
            <a:lvl1pPr defTabSz="268731">
              <a:defRPr b="1" sz="36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rtl="0">
              <a:defRPr/>
            </a:pPr>
            <a:r>
              <a:t>some important examples of abdominal pain causes !</a:t>
            </a:r>
          </a:p>
        </p:txBody>
      </p:sp>
      <p:graphicFrame>
        <p:nvGraphicFramePr>
          <p:cNvPr id="208" name="Table 208"/>
          <p:cNvGraphicFramePr/>
          <p:nvPr/>
        </p:nvGraphicFramePr>
        <p:xfrm>
          <a:off x="383232" y="2366017"/>
          <a:ext cx="12238336" cy="6748763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6119167"/>
                <a:gridCol w="6119167"/>
              </a:tblGrid>
              <a:tr h="1833860"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  <a:sym typeface="Helvetica Neue"/>
                        </a:rPr>
                        <a:t>PUD 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marL="336882" indent="-336882" algn="l" defTabSz="914400">
                        <a:buSzPct val="75000"/>
                        <a:buChar char="•"/>
                        <a:defRPr sz="2800">
                          <a:sym typeface="Helvetica Neue"/>
                        </a:defRPr>
                      </a:pPr>
                      <a:r>
                        <a:t>Hx of H Pylori , NSAIDs</a:t>
                      </a:r>
                    </a:p>
                    <a:p>
                      <a:pPr marL="336882" indent="-336882" algn="l" defTabSz="914400">
                        <a:buSzPct val="75000"/>
                        <a:buChar char="•"/>
                        <a:defRPr sz="2800">
                          <a:sym typeface="Helvetica Neue"/>
                        </a:defRPr>
                      </a:pPr>
                      <a:r>
                        <a:t>epigastric pain </a:t>
                      </a:r>
                    </a:p>
                    <a:p>
                      <a:pPr marL="336882" indent="-336882" algn="l" defTabSz="914400">
                        <a:buSzPct val="75000"/>
                        <a:buChar char="•"/>
                        <a:defRPr sz="2800">
                          <a:sym typeface="Helvetica Neue"/>
                        </a:defRPr>
                      </a:pPr>
                      <a:r>
                        <a:t>complication : bleeding , perforation 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2103636"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  <a:sym typeface="Helvetica Neue"/>
                        </a:rPr>
                        <a:t>Renal colic 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marL="336882" indent="-336882" algn="l" defTabSz="914400">
                        <a:buSzPct val="75000"/>
                        <a:buChar char="•"/>
                        <a:defRPr sz="2800">
                          <a:sym typeface="Helvetica Neue"/>
                        </a:defRPr>
                      </a:pPr>
                      <a:r>
                        <a:t>ureteric  stone </a:t>
                      </a:r>
                    </a:p>
                    <a:p>
                      <a:pPr marL="336882" indent="-336882" algn="l" defTabSz="914400">
                        <a:buSzPct val="75000"/>
                        <a:buChar char="•"/>
                        <a:defRPr sz="2800">
                          <a:sym typeface="Helvetica Neue"/>
                        </a:defRPr>
                      </a:pPr>
                      <a:r>
                        <a:t>flank —&gt; pelvis </a:t>
                      </a:r>
                    </a:p>
                    <a:p>
                      <a:pPr marL="336882" indent="-336882" algn="l" defTabSz="914400">
                        <a:buSzPct val="75000"/>
                        <a:buChar char="•"/>
                        <a:defRPr sz="2800">
                          <a:sym typeface="Helvetica Neue"/>
                        </a:defRPr>
                      </a:pPr>
                      <a:r>
                        <a:t>R/O AAA in elderly people </a:t>
                      </a:r>
                    </a:p>
                    <a:p>
                      <a:pPr marL="336882" indent="-336882" algn="l" defTabSz="914400">
                        <a:buSzPct val="75000"/>
                        <a:buChar char="•"/>
                        <a:defRPr sz="2800">
                          <a:sym typeface="Helvetica Neue"/>
                        </a:defRPr>
                      </a:pPr>
                      <a:r>
                        <a:t>sudden , sever pain 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2811264"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  <a:sym typeface="Helvetica Neue"/>
                        </a:rPr>
                        <a:t>AAA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marL="336882" indent="-336882" algn="l" defTabSz="914400">
                        <a:buSzPct val="75000"/>
                        <a:buChar char="•"/>
                        <a:defRPr sz="2800">
                          <a:sym typeface="Helvetica Neue"/>
                        </a:defRPr>
                      </a:pPr>
                      <a:r>
                        <a:t>elderly people </a:t>
                      </a:r>
                    </a:p>
                    <a:p>
                      <a:pPr marL="336882" indent="-336882" algn="l" defTabSz="914400">
                        <a:buSzPct val="75000"/>
                        <a:buChar char="•"/>
                        <a:defRPr sz="2800">
                          <a:sym typeface="Helvetica Neue"/>
                        </a:defRPr>
                      </a:pPr>
                      <a:r>
                        <a:t>hx of atherosclerosis , CVS </a:t>
                      </a:r>
                    </a:p>
                    <a:p>
                      <a:pPr marL="336882" indent="-336882" algn="l" defTabSz="914400">
                        <a:buSzPct val="75000"/>
                        <a:buChar char="•"/>
                        <a:defRPr sz="2800">
                          <a:sym typeface="Helvetica Neue"/>
                        </a:defRPr>
                      </a:pPr>
                      <a:r>
                        <a:t>mid abdomen / flank —&gt; back </a:t>
                      </a:r>
                    </a:p>
                    <a:p>
                      <a:pPr marL="336882" indent="-336882" algn="l" defTabSz="914400">
                        <a:buSzPct val="75000"/>
                        <a:buChar char="•"/>
                        <a:defRPr sz="2800">
                          <a:sym typeface="Helvetica Neue"/>
                        </a:defRPr>
                      </a:pPr>
                      <a:r>
                        <a:t>pulsatile mass </a:t>
                      </a:r>
                    </a:p>
                    <a:p>
                      <a:pPr marL="336882" indent="-336882" algn="l" defTabSz="914400">
                        <a:buSzPct val="75000"/>
                        <a:buChar char="•"/>
                        <a:defRPr sz="2800">
                          <a:sym typeface="Helvetica Neue"/>
                        </a:defRPr>
                      </a:pPr>
                      <a:r>
                        <a:t>diagnosed by bedside USS </a:t>
                      </a:r>
                    </a:p>
                    <a:p>
                      <a:pPr marL="336882" indent="-336882" algn="l" defTabSz="914400">
                        <a:buSzPct val="75000"/>
                        <a:buChar char="•"/>
                        <a:defRPr sz="2800">
                          <a:sym typeface="Helvetica Neue"/>
                        </a:defRPr>
                      </a:pPr>
                      <a:r>
                        <a:t>risk of rupture if &gt; 5.5 cm ( &lt;3cm) 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 p14:dur="1000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/>
          <p:nvPr>
            <p:ph type="title"/>
          </p:nvPr>
        </p:nvSpPr>
        <p:spPr>
          <a:xfrm>
            <a:off x="952500" y="406400"/>
            <a:ext cx="11099800" cy="1147168"/>
          </a:xfrm>
          <a:prstGeom prst="rect">
            <a:avLst/>
          </a:prstGeom>
        </p:spPr>
        <p:txBody>
          <a:bodyPr/>
          <a:lstStyle>
            <a:lvl1pPr defTabSz="251206">
              <a:defRPr b="1" sz="34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rtl="0">
              <a:defRPr/>
            </a:pPr>
            <a:r>
              <a:t>some important examples of abdominal pain causes !</a:t>
            </a:r>
          </a:p>
        </p:txBody>
      </p:sp>
      <p:graphicFrame>
        <p:nvGraphicFramePr>
          <p:cNvPr id="211" name="Table 211"/>
          <p:cNvGraphicFramePr/>
          <p:nvPr/>
        </p:nvGraphicFramePr>
        <p:xfrm>
          <a:off x="337491" y="2002546"/>
          <a:ext cx="12329816" cy="7475705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6164907"/>
                <a:gridCol w="6164907"/>
              </a:tblGrid>
              <a:tr h="2346457"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  <a:sym typeface="Helvetica Neue"/>
                        </a:rPr>
                        <a:t>rupture ectopic pregnancy 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marL="336882" indent="-336882" algn="l" defTabSz="914400">
                        <a:buSzPct val="75000"/>
                        <a:buChar char="•"/>
                        <a:defRPr sz="2800">
                          <a:sym typeface="Helvetica Neue"/>
                        </a:defRPr>
                      </a:pPr>
                      <a:r>
                        <a:t>hx : previous ectopic, IUCD, PID, tubal surgery </a:t>
                      </a:r>
                    </a:p>
                    <a:p>
                      <a:pPr marL="336882" indent="-336882" algn="l" defTabSz="914400">
                        <a:buSzPct val="75000"/>
                        <a:buChar char="•"/>
                        <a:defRPr sz="2800">
                          <a:sym typeface="Helvetica Neue"/>
                        </a:defRPr>
                      </a:pPr>
                      <a:r>
                        <a:t>lower abdominal pain </a:t>
                      </a:r>
                    </a:p>
                    <a:p>
                      <a:pPr marL="336882" indent="-336882" algn="l" defTabSz="914400">
                        <a:buSzPct val="75000"/>
                        <a:buChar char="•"/>
                        <a:defRPr sz="2800">
                          <a:sym typeface="Helvetica Neue"/>
                        </a:defRPr>
                      </a:pPr>
                      <a:r>
                        <a:t>pregnancy test is important </a:t>
                      </a:r>
                    </a:p>
                    <a:p>
                      <a:pPr marL="336882" indent="-336882" algn="l" defTabSz="914400">
                        <a:buSzPct val="75000"/>
                        <a:buChar char="•"/>
                        <a:defRPr sz="2800">
                          <a:sym typeface="Helvetica Neue"/>
                        </a:defRPr>
                      </a:pPr>
                      <a:r>
                        <a:t>ultrasound for diagnosis 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891141"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  <a:sym typeface="Helvetica Neue"/>
                        </a:rPr>
                        <a:t>Ovarian Torsion 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marL="336882" indent="-336882" algn="l" defTabSz="914400">
                        <a:buSzPct val="75000"/>
                        <a:buChar char="•"/>
                        <a:defRPr sz="2800">
                          <a:sym typeface="Helvetica Neue"/>
                        </a:defRPr>
                      </a:pPr>
                      <a:r>
                        <a:t>sudden onset </a:t>
                      </a:r>
                    </a:p>
                    <a:p>
                      <a:pPr marL="336882" indent="-336882" algn="l" defTabSz="914400">
                        <a:buSzPct val="75000"/>
                        <a:buChar char="•"/>
                        <a:defRPr sz="2800">
                          <a:sym typeface="Helvetica Neue"/>
                        </a:defRPr>
                      </a:pPr>
                      <a:r>
                        <a:t>RLQ or LLQ </a:t>
                      </a:r>
                    </a:p>
                    <a:p>
                      <a:pPr marL="336882" indent="-336882" algn="l" defTabSz="914400">
                        <a:buSzPct val="75000"/>
                        <a:buChar char="•"/>
                        <a:defRPr sz="2800">
                          <a:sym typeface="Helvetica Neue"/>
                        </a:defRPr>
                      </a:pPr>
                      <a:r>
                        <a:t>adnexal mass </a:t>
                      </a:r>
                    </a:p>
                    <a:p>
                      <a:pPr marL="336882" indent="-336882" algn="l" defTabSz="914400">
                        <a:buSzPct val="75000"/>
                        <a:buChar char="•"/>
                        <a:defRPr sz="2800">
                          <a:sym typeface="Helvetica Neue"/>
                        </a:defRPr>
                      </a:pPr>
                      <a:r>
                        <a:t>diagnosis : by US 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3238103"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  <a:sym typeface="Helvetica Neue"/>
                        </a:rPr>
                        <a:t>PID 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marL="336882" indent="-336882" algn="l" defTabSz="914400">
                        <a:buSzPct val="75000"/>
                        <a:buChar char="•"/>
                        <a:defRPr sz="2800">
                          <a:sym typeface="Helvetica Neue"/>
                        </a:defRPr>
                      </a:pPr>
                      <a:r>
                        <a:t>sexually transmitted </a:t>
                      </a:r>
                    </a:p>
                    <a:p>
                      <a:pPr marL="336882" indent="-336882" algn="l" defTabSz="914400">
                        <a:buSzPct val="75000"/>
                        <a:buChar char="•"/>
                        <a:defRPr sz="2800">
                          <a:sym typeface="Helvetica Neue"/>
                        </a:defRPr>
                      </a:pPr>
                      <a:r>
                        <a:t>RLQ or LLQ </a:t>
                      </a:r>
                    </a:p>
                    <a:p>
                      <a:pPr marL="336882" indent="-336882" algn="l" defTabSz="914400">
                        <a:buSzPct val="75000"/>
                        <a:buChar char="•"/>
                        <a:defRPr sz="2800">
                          <a:sym typeface="Helvetica Neue"/>
                        </a:defRPr>
                      </a:pPr>
                      <a:r>
                        <a:t>vagnial discharge </a:t>
                      </a:r>
                    </a:p>
                    <a:p>
                      <a:pPr marL="336882" indent="-336882" algn="l" defTabSz="914400">
                        <a:buSzPct val="75000"/>
                        <a:buChar char="•"/>
                        <a:defRPr sz="2800">
                          <a:sym typeface="Helvetica Neue"/>
                        </a:defRPr>
                      </a:pPr>
                      <a:r>
                        <a:t>cervical motion / adnexal tenderness in vaginal exam </a:t>
                      </a:r>
                    </a:p>
                    <a:p>
                      <a:pPr marL="336882" indent="-336882" algn="l" defTabSz="914400">
                        <a:buSzPct val="75000"/>
                        <a:buChar char="•"/>
                        <a:defRPr sz="2800">
                          <a:sym typeface="Helvetica Neue"/>
                        </a:defRPr>
                      </a:pPr>
                      <a:r>
                        <a:t>complicated by tubo-overian abscess   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 p14:dur="1000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/>
          <p:nvPr>
            <p:ph type="title"/>
          </p:nvPr>
        </p:nvSpPr>
        <p:spPr>
          <a:xfrm>
            <a:off x="952500" y="3816350"/>
            <a:ext cx="11099800" cy="2120900"/>
          </a:xfrm>
          <a:prstGeom prst="rect">
            <a:avLst/>
          </a:prstGeom>
        </p:spPr>
        <p:txBody>
          <a:bodyPr/>
          <a:lstStyle>
            <a:lvl1pPr>
              <a:defRPr b="1" i="1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rtl="0">
              <a:defRPr/>
            </a:pPr>
            <a:r>
              <a:t>Thank you !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rtl="0">
              <a:defRPr/>
            </a:lvl1pPr>
          </a:lstStyle>
          <a:p>
            <a:pPr/>
            <a:r>
              <a:t>references </a:t>
            </a:r>
          </a:p>
        </p:txBody>
      </p:sp>
      <p:sp>
        <p:nvSpPr>
          <p:cNvPr id="216" name="Shape 21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rtl="0">
              <a:defRPr/>
            </a:pPr>
            <a:r>
              <a:t>Emergency medicine manual , 6th edition , Dunn </a:t>
            </a:r>
          </a:p>
          <a:p>
            <a:pPr rtl="0">
              <a:defRPr/>
            </a:pPr>
            <a:r>
              <a:t>Tintinalli’s EM, a comprehensive study guide, 7th edition </a:t>
            </a:r>
          </a:p>
          <a:p>
            <a:pPr rtl="0">
              <a:defRPr/>
            </a:pPr>
            <a:r>
              <a:t>life in the fast lane / abdominal pain </a:t>
            </a:r>
          </a:p>
          <a:p>
            <a:pPr rtl="0">
              <a:defRPr/>
            </a:pPr>
            <a:r>
              <a:t>Alok Tiwari, Mohammed Moghal, and Luke Meleagros J R Soc Med. 2006 Feb; 99(2): 51–52.doi:  10.1258/jrsm.99.2.51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 i="1" sz="49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rtl="0">
              <a:defRPr/>
            </a:pPr>
            <a:r>
              <a:t>Anatomy of Abdominal compartment </a:t>
            </a:r>
          </a:p>
        </p:txBody>
      </p:sp>
      <p:pic>
        <p:nvPicPr>
          <p:cNvPr id="129" name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23654" y="2248443"/>
            <a:ext cx="6907832" cy="69839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/>
          <p:nvPr>
            <p:ph type="title"/>
          </p:nvPr>
        </p:nvSpPr>
        <p:spPr>
          <a:xfrm>
            <a:off x="952500" y="406400"/>
            <a:ext cx="11099800" cy="1737618"/>
          </a:xfrm>
          <a:prstGeom prst="rect">
            <a:avLst/>
          </a:prstGeom>
        </p:spPr>
        <p:txBody>
          <a:bodyPr/>
          <a:lstStyle>
            <a:lvl1pPr>
              <a:defRPr b="1" i="1" sz="32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rtl="0">
              <a:defRPr/>
            </a:pPr>
            <a:r>
              <a:t>Causes of Abdominal pain according to different regions </a:t>
            </a:r>
          </a:p>
        </p:txBody>
      </p:sp>
      <p:pic>
        <p:nvPicPr>
          <p:cNvPr id="132" name="image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44550" y="1744703"/>
            <a:ext cx="10515700" cy="799139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rtl="0">
              <a:buSzTx/>
              <a:buNone/>
              <a:defRPr b="1" i="1">
                <a:latin typeface="+mj-lt"/>
                <a:ea typeface="+mj-ea"/>
                <a:cs typeface="+mj-cs"/>
                <a:sym typeface="Helvetica"/>
              </a:defRPr>
            </a:pPr>
            <a:r>
              <a:t>Group that need special consideration in the work up:</a:t>
            </a:r>
          </a:p>
          <a:p>
            <a:pPr marL="381000" indent="-381000" rtl="0">
              <a:buSzPct val="100000"/>
              <a:defRPr/>
            </a:pPr>
            <a:r>
              <a:t>Elderly</a:t>
            </a:r>
          </a:p>
          <a:p>
            <a:pPr marL="381000" indent="-381000" rtl="0">
              <a:buSzPct val="100000"/>
              <a:defRPr/>
            </a:pPr>
            <a:r>
              <a:t>Immunocompromised </a:t>
            </a:r>
          </a:p>
          <a:p>
            <a:pPr marL="381000" indent="-381000" rtl="0">
              <a:buSzPct val="100000"/>
              <a:defRPr/>
            </a:pPr>
            <a:r>
              <a:t>Women in reproductive age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/>
          <p:nvPr>
            <p:ph type="body" sz="quarter" idx="1"/>
          </p:nvPr>
        </p:nvSpPr>
        <p:spPr>
          <a:xfrm>
            <a:off x="1270000" y="4254500"/>
            <a:ext cx="10464800" cy="711208"/>
          </a:xfrm>
          <a:prstGeom prst="rect">
            <a:avLst/>
          </a:prstGeom>
        </p:spPr>
        <p:txBody>
          <a:bodyPr anchor="ctr"/>
          <a:lstStyle/>
          <a:p>
            <a:pPr defTabSz="578358" rtl="0">
              <a:spcBef>
                <a:spcPts val="2300"/>
              </a:spcBef>
              <a:defRPr i="1" sz="3900"/>
            </a:pPr>
            <a:r>
              <a:t>Assessment</a:t>
            </a:r>
            <a:r>
              <a:rPr b="0" i="0">
                <a:latin typeface="Helvetica Light"/>
                <a:ea typeface="Helvetica Light"/>
                <a:cs typeface="Helvetica Light"/>
                <a:sym typeface="Helvetica Light"/>
              </a:rP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 i="1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rtl="0">
              <a:defRPr/>
            </a:pPr>
            <a:r>
              <a:t>History 1</a:t>
            </a:r>
          </a:p>
        </p:txBody>
      </p:sp>
      <p:sp>
        <p:nvSpPr>
          <p:cNvPr id="139" name="Shape 13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269747" indent="-269747" defTabSz="344676" rtl="0">
              <a:spcBef>
                <a:spcPts val="2400"/>
              </a:spcBef>
              <a:defRPr sz="2200"/>
            </a:pPr>
            <a:r>
              <a:t>patient’s data</a:t>
            </a:r>
          </a:p>
          <a:p>
            <a:pPr marL="269747" indent="-269747" defTabSz="344676" rtl="0">
              <a:spcBef>
                <a:spcPts val="2400"/>
              </a:spcBef>
              <a:defRPr sz="2200"/>
            </a:pPr>
            <a:r>
              <a:t>description of pain</a:t>
            </a:r>
          </a:p>
          <a:p>
            <a:pPr lvl="1" marL="539494" indent="-269747" defTabSz="344676" rtl="0">
              <a:spcBef>
                <a:spcPts val="2400"/>
              </a:spcBef>
              <a:defRPr sz="2200"/>
            </a:pPr>
            <a:r>
              <a:t>nature or character of pain</a:t>
            </a:r>
          </a:p>
          <a:p>
            <a:pPr lvl="1" marL="539494" indent="-269747" defTabSz="344676" rtl="0">
              <a:spcBef>
                <a:spcPts val="2400"/>
              </a:spcBef>
              <a:defRPr sz="2200"/>
            </a:pPr>
            <a:r>
              <a:t>periodicity</a:t>
            </a:r>
          </a:p>
          <a:p>
            <a:pPr lvl="2" marL="809241" indent="-269747" defTabSz="344676" rtl="0">
              <a:spcBef>
                <a:spcPts val="2400"/>
              </a:spcBef>
              <a:defRPr sz="2200"/>
            </a:pPr>
            <a:r>
              <a:t>constant</a:t>
            </a:r>
          </a:p>
          <a:p>
            <a:pPr lvl="2" marL="809241" indent="-269747" defTabSz="344676" rtl="0">
              <a:spcBef>
                <a:spcPts val="2400"/>
              </a:spcBef>
              <a:defRPr sz="2200"/>
            </a:pPr>
            <a:r>
              <a:t>colicky</a:t>
            </a:r>
          </a:p>
          <a:p>
            <a:pPr lvl="1" marL="539494" indent="-269747" defTabSz="344676" rtl="0">
              <a:spcBef>
                <a:spcPts val="2400"/>
              </a:spcBef>
              <a:defRPr sz="2200"/>
            </a:pPr>
            <a:r>
              <a:t>site and radiation</a:t>
            </a:r>
          </a:p>
          <a:p>
            <a:pPr lvl="1" marL="539494" indent="-269747" defTabSz="344676" rtl="0">
              <a:spcBef>
                <a:spcPts val="2400"/>
              </a:spcBef>
              <a:defRPr sz="2200"/>
            </a:pPr>
            <a:r>
              <a:t>duration</a:t>
            </a:r>
          </a:p>
          <a:p>
            <a:pPr lvl="1" marL="539494" indent="-269747" defTabSz="344676" rtl="0">
              <a:spcBef>
                <a:spcPts val="2400"/>
              </a:spcBef>
              <a:defRPr sz="2200"/>
            </a:pPr>
            <a:r>
              <a:t>severity</a:t>
            </a:r>
          </a:p>
          <a:p>
            <a:pPr lvl="1" marL="539494" indent="-269747" defTabSz="344676" rtl="0">
              <a:spcBef>
                <a:spcPts val="2400"/>
              </a:spcBef>
              <a:defRPr sz="2200"/>
            </a:pPr>
            <a:r>
              <a:t>aggravating / relieving factors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 i="1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rtl="0">
              <a:defRPr/>
            </a:pPr>
            <a:r>
              <a:t>History 2</a:t>
            </a:r>
          </a:p>
        </p:txBody>
      </p:sp>
      <p:sp>
        <p:nvSpPr>
          <p:cNvPr id="142" name="Shape 14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278890" indent="-278890" defTabSz="356361" rtl="0">
              <a:spcBef>
                <a:spcPts val="2500"/>
              </a:spcBef>
              <a:defRPr b="1" sz="2300">
                <a:latin typeface="+mj-lt"/>
                <a:ea typeface="+mj-ea"/>
                <a:cs typeface="+mj-cs"/>
                <a:sym typeface="Helvetica"/>
              </a:defRPr>
            </a:pPr>
            <a:r>
              <a:t>Associated features</a:t>
            </a:r>
          </a:p>
          <a:p>
            <a:pPr lvl="1" marL="557783" indent="-278890" defTabSz="356361" rtl="0">
              <a:spcBef>
                <a:spcPts val="2500"/>
              </a:spcBef>
              <a:defRPr sz="2300"/>
            </a:pPr>
            <a:r>
              <a:t>nausea</a:t>
            </a:r>
          </a:p>
          <a:p>
            <a:pPr lvl="1" marL="557783" indent="-278890" defTabSz="356361" rtl="0">
              <a:spcBef>
                <a:spcPts val="2500"/>
              </a:spcBef>
              <a:defRPr sz="2300"/>
            </a:pPr>
            <a:r>
              <a:t>vomiting</a:t>
            </a:r>
          </a:p>
          <a:p>
            <a:pPr lvl="1" marL="557783" indent="-278890" defTabSz="356361" rtl="0">
              <a:spcBef>
                <a:spcPts val="2500"/>
              </a:spcBef>
              <a:defRPr sz="2300"/>
            </a:pPr>
            <a:r>
              <a:t>change in bowel habit</a:t>
            </a:r>
          </a:p>
          <a:p>
            <a:pPr lvl="1" marL="557783" indent="-278890" defTabSz="356361" rtl="0">
              <a:spcBef>
                <a:spcPts val="2500"/>
              </a:spcBef>
              <a:defRPr sz="2300"/>
            </a:pPr>
            <a:r>
              <a:t>in adults in the ED, constipation is usually a symptom of an underlying disease not the cause of pain</a:t>
            </a:r>
          </a:p>
          <a:p>
            <a:pPr lvl="1" marL="557783" indent="-278890" defTabSz="356361" rtl="0">
              <a:spcBef>
                <a:spcPts val="2500"/>
              </a:spcBef>
              <a:defRPr sz="2300"/>
            </a:pPr>
            <a:r>
              <a:t>urinary symptoms</a:t>
            </a:r>
          </a:p>
          <a:p>
            <a:pPr lvl="1" marL="557783" indent="-278890" defTabSz="356361" rtl="0">
              <a:spcBef>
                <a:spcPts val="2500"/>
              </a:spcBef>
              <a:defRPr sz="2300"/>
            </a:pPr>
            <a:r>
              <a:t>vaginal bleeding / discharge</a:t>
            </a:r>
          </a:p>
          <a:p>
            <a:pPr lvl="1" marL="557783" indent="-278890" defTabSz="356361" rtl="0">
              <a:spcBef>
                <a:spcPts val="2500"/>
              </a:spcBef>
              <a:defRPr sz="2300"/>
            </a:pPr>
            <a:r>
              <a:t>jaundice</a:t>
            </a:r>
          </a:p>
          <a:p>
            <a:pPr lvl="1" marL="557783" indent="-278890" defTabSz="356361" rtl="0">
              <a:spcBef>
                <a:spcPts val="2500"/>
              </a:spcBef>
              <a:defRPr sz="2300"/>
            </a:pPr>
            <a:r>
              <a:t>PR bleeding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theme/theme1.xml><?xml version="1.0" encoding="utf-8"?>
<a:theme xmlns:a="http://schemas.openxmlformats.org/drawingml/2006/main" xmlns:r="http://schemas.openxmlformats.org/officeDocument/2006/relationships" name="Gradient">
  <a:themeElements>
    <a:clrScheme name="Gradien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65C1"/>
      </a:accent1>
      <a:accent2>
        <a:srgbClr val="189B1A"/>
      </a:accent2>
      <a:accent3>
        <a:srgbClr val="008C91"/>
      </a:accent3>
      <a:accent4>
        <a:srgbClr val="5747C1"/>
      </a:accent4>
      <a:accent5>
        <a:srgbClr val="971817"/>
      </a:accent5>
      <a:accent6>
        <a:srgbClr val="BC8027"/>
      </a:accent6>
      <a:hlink>
        <a:srgbClr val="0000FF"/>
      </a:hlink>
      <a:folHlink>
        <a:srgbClr val="FF00FF"/>
      </a:folHlink>
    </a:clrScheme>
    <a:fontScheme name="Gradien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0000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76200" dist="0" dir="18900000">
            <a:srgbClr val="000000">
              <a:alpha val="8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76200" dist="0" dir="18900000">
            <a:srgbClr val="000000">
              <a:alpha val="8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Gradient">
  <a:themeElements>
    <a:clrScheme name="Gradien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65C1"/>
      </a:accent1>
      <a:accent2>
        <a:srgbClr val="189B1A"/>
      </a:accent2>
      <a:accent3>
        <a:srgbClr val="008C91"/>
      </a:accent3>
      <a:accent4>
        <a:srgbClr val="5747C1"/>
      </a:accent4>
      <a:accent5>
        <a:srgbClr val="971817"/>
      </a:accent5>
      <a:accent6>
        <a:srgbClr val="BC8027"/>
      </a:accent6>
      <a:hlink>
        <a:srgbClr val="0000FF"/>
      </a:hlink>
      <a:folHlink>
        <a:srgbClr val="FF00FF"/>
      </a:folHlink>
    </a:clrScheme>
    <a:fontScheme name="Gradien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0000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76200" dist="0" dir="18900000">
            <a:srgbClr val="000000">
              <a:alpha val="8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76200" dist="0" dir="18900000">
            <a:srgbClr val="000000">
              <a:alpha val="8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