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41"/>
  </p:notesMasterIdLst>
  <p:sldIdLst>
    <p:sldId id="256" r:id="rId2"/>
    <p:sldId id="301" r:id="rId3"/>
    <p:sldId id="288" r:id="rId4"/>
    <p:sldId id="289" r:id="rId5"/>
    <p:sldId id="290" r:id="rId6"/>
    <p:sldId id="291" r:id="rId7"/>
    <p:sldId id="292" r:id="rId8"/>
    <p:sldId id="293" r:id="rId9"/>
    <p:sldId id="329" r:id="rId10"/>
    <p:sldId id="294" r:id="rId11"/>
    <p:sldId id="295" r:id="rId12"/>
    <p:sldId id="296" r:id="rId13"/>
    <p:sldId id="297" r:id="rId14"/>
    <p:sldId id="316" r:id="rId15"/>
    <p:sldId id="298" r:id="rId16"/>
    <p:sldId id="299" r:id="rId17"/>
    <p:sldId id="304" r:id="rId18"/>
    <p:sldId id="305" r:id="rId19"/>
    <p:sldId id="306" r:id="rId20"/>
    <p:sldId id="307" r:id="rId21"/>
    <p:sldId id="308" r:id="rId22"/>
    <p:sldId id="315" r:id="rId23"/>
    <p:sldId id="309" r:id="rId24"/>
    <p:sldId id="310" r:id="rId25"/>
    <p:sldId id="312" r:id="rId26"/>
    <p:sldId id="313" r:id="rId27"/>
    <p:sldId id="314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285" r:id="rId40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DA5E-6CD4-434E-A8AE-5AAB102B9D04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E8C8-0637-438E-97E5-5EC24121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E8C8-0637-438E-97E5-5EC2412183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C9ED3D-E4F3-4B2D-8D83-80578D876418}" type="datetimeFigureOut">
              <a:rPr lang="x-none" smtClean="0"/>
              <a:t>10/11/2017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CFF38D-9ABE-448A-8507-43F50CD3F4A6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55" y="1828800"/>
            <a:ext cx="8382000" cy="167335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/>
              <a:t>Esophageal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/>
              <a:t>disease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endParaRPr lang="x-none" sz="4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1846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2000" b="1" dirty="0" smtClean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Upper GI endoscopy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Location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Size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Obstructing?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Biopsy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contrast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Location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Size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Obstructing?</a:t>
            </a:r>
          </a:p>
          <a:p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- TNM staging by doing CT (cap)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Conservative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Surgical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esophageal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Adenocarcinoma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Squamous carcinoma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Conservative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Nutritional status support</a:t>
            </a:r>
          </a:p>
          <a:p>
            <a:pPr marL="687388" indent="280988"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" panose="02020603060405020304" pitchFamily="18" charset="0"/>
              </a:rPr>
              <a:t>Endoscopic dilatation &amp;stenting</a:t>
            </a:r>
          </a:p>
          <a:p>
            <a:pPr marL="687388" indent="280988"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" panose="02020603060405020304" pitchFamily="18" charset="0"/>
              </a:rPr>
              <a:t>TPN</a:t>
            </a:r>
          </a:p>
          <a:p>
            <a:pPr marL="687388" indent="280988"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" panose="02020603060405020304" pitchFamily="18" charset="0"/>
              </a:rPr>
              <a:t>Gastrostomy tube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Chemo radiotherapy</a:t>
            </a:r>
          </a:p>
          <a:p>
            <a:pPr algn="l"/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Esophagectomy: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Trans hiatal esophagectomy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Transthoracic esophagectomy</a:t>
            </a:r>
          </a:p>
          <a:p>
            <a:pPr algn="l" rtl="0">
              <a:buNone/>
            </a:pPr>
            <a:r>
              <a:rPr lang="en-US" dirty="0" smtClean="0">
                <a:latin typeface="Times" panose="02020603060405020304" pitchFamily="18" charset="0"/>
              </a:rPr>
              <a:t>       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30 years old complaining of dysphagia.</a:t>
            </a:r>
          </a:p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How will approach him?</a:t>
            </a:r>
            <a:endParaRPr lang="en-US" dirty="0">
              <a:latin typeface="Times" panose="0202060306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Achalasia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History and clinical examination:</a:t>
            </a:r>
            <a:endParaRPr lang="en-US" dirty="0">
              <a:latin typeface="Times" panose="0202060306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Achalasia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Onset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" panose="02020603060405020304" pitchFamily="18" charset="0"/>
              </a:rPr>
              <a:t>D</a:t>
            </a:r>
            <a:r>
              <a:rPr lang="en-US" dirty="0" smtClean="0">
                <a:latin typeface="Times" panose="02020603060405020304" pitchFamily="18" charset="0"/>
              </a:rPr>
              <a:t>uration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" panose="02020603060405020304" pitchFamily="18" charset="0"/>
              </a:rPr>
              <a:t>S</a:t>
            </a:r>
            <a:r>
              <a:rPr lang="en-US" dirty="0" smtClean="0">
                <a:latin typeface="Times" panose="02020603060405020304" pitchFamily="18" charset="0"/>
              </a:rPr>
              <a:t>ite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" panose="02020603060405020304" pitchFamily="18" charset="0"/>
              </a:rPr>
              <a:t>P</a:t>
            </a:r>
            <a:r>
              <a:rPr lang="en-US" dirty="0" smtClean="0">
                <a:latin typeface="Times" panose="02020603060405020304" pitchFamily="18" charset="0"/>
              </a:rPr>
              <a:t>rogression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" panose="02020603060405020304" pitchFamily="18" charset="0"/>
              </a:rPr>
              <a:t>A</a:t>
            </a:r>
            <a:r>
              <a:rPr lang="en-US" dirty="0" smtClean="0">
                <a:latin typeface="Times" panose="02020603060405020304" pitchFamily="18" charset="0"/>
              </a:rPr>
              <a:t>ssociated symptoms</a:t>
            </a:r>
          </a:p>
        </p:txBody>
      </p:sp>
    </p:spTree>
    <p:extLst>
      <p:ext uri="{BB962C8B-B14F-4D97-AF65-F5344CB8AC3E}">
        <p14:creationId xmlns:p14="http://schemas.microsoft.com/office/powerpoint/2010/main" val="864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cap="none" dirty="0" smtClean="0"/>
              <a:t>Outlines </a:t>
            </a:r>
            <a:endParaRPr lang="en-US" sz="4000" cap="non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6750" y="1038202"/>
            <a:ext cx="8477250" cy="581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42875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defTabSz="685800" rtl="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v"/>
              <a:tabLst>
                <a:tab pos="342900" algn="l"/>
                <a:tab pos="1071563" algn="l"/>
                <a:tab pos="4585097" algn="r"/>
              </a:tabLst>
            </a:pPr>
            <a:endParaRPr lang="en-US" altLang="en-US" sz="2400" dirty="0">
              <a:latin typeface="+mj-lt"/>
              <a:cs typeface="Times New Roman" panose="02020603050405020304" pitchFamily="18" charset="0"/>
            </a:endParaRPr>
          </a:p>
          <a:p>
            <a:pPr marL="342900" indent="-342900" algn="l" defTabSz="685800" rtl="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  <a:tabLst>
                <a:tab pos="342900" algn="l"/>
                <a:tab pos="1071563" algn="l"/>
                <a:tab pos="4585097" algn="r"/>
              </a:tabLst>
            </a:pPr>
            <a:r>
              <a:rPr lang="en-US" sz="2400" dirty="0" smtClean="0">
                <a:latin typeface="Times" panose="02020603060405020304" pitchFamily="18" charset="0"/>
                <a:cs typeface="Times New Roman" panose="02020603050405020304" pitchFamily="18" charset="0"/>
              </a:rPr>
              <a:t>Case1 :</a:t>
            </a:r>
            <a:r>
              <a:rPr lang="en-US" sz="2400" dirty="0">
                <a:latin typeface="Times" panose="02020603060405020304" pitchFamily="18" charset="0"/>
              </a:rPr>
              <a:t>Esophageal Cancer</a:t>
            </a:r>
            <a:endParaRPr lang="en-US" sz="2400" dirty="0">
              <a:latin typeface="Times" panose="02020603060405020304" pitchFamily="18" charset="0"/>
              <a:cs typeface="Times New Roman" panose="02020603050405020304" pitchFamily="18" charset="0"/>
            </a:endParaRP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Diagnosis</a:t>
            </a:r>
            <a:endParaRPr lang="en-US" sz="2200" dirty="0">
              <a:latin typeface="Times" panose="02020603060405020304" pitchFamily="18" charset="0"/>
            </a:endParaRP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 </a:t>
            </a:r>
            <a:r>
              <a:rPr lang="en-US" sz="2200" dirty="0">
                <a:latin typeface="Times" panose="02020603060405020304" pitchFamily="18" charset="0"/>
              </a:rPr>
              <a:t>Management</a:t>
            </a:r>
          </a:p>
          <a:p>
            <a:pPr marL="342900" indent="-342900" algn="l" defTabSz="685800" rtl="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  <a:tabLst>
                <a:tab pos="342900" algn="l"/>
                <a:tab pos="1071563" algn="l"/>
                <a:tab pos="4585097" algn="r"/>
              </a:tabLst>
            </a:pPr>
            <a:r>
              <a:rPr lang="en-US" sz="2400" dirty="0" smtClean="0">
                <a:latin typeface="Times" panose="02020603060405020304" pitchFamily="18" charset="0"/>
                <a:cs typeface="Times New Roman" panose="02020603050405020304" pitchFamily="18" charset="0"/>
              </a:rPr>
              <a:t>Case2 : Achalasia </a:t>
            </a: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Diagnosis</a:t>
            </a:r>
            <a:endParaRPr lang="en-US" sz="2200" dirty="0">
              <a:latin typeface="Times" panose="02020603060405020304" pitchFamily="18" charset="0"/>
            </a:endParaRP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 </a:t>
            </a:r>
            <a:r>
              <a:rPr lang="en-US" sz="2200" dirty="0">
                <a:latin typeface="Times" panose="02020603060405020304" pitchFamily="18" charset="0"/>
              </a:rPr>
              <a:t>Management</a:t>
            </a:r>
          </a:p>
          <a:p>
            <a:pPr marL="342900" indent="-342900" algn="l" defTabSz="685800" rtl="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q"/>
              <a:tabLst>
                <a:tab pos="342900" algn="l"/>
                <a:tab pos="1071563" algn="l"/>
                <a:tab pos="4585097" algn="r"/>
              </a:tabLst>
            </a:pPr>
            <a:r>
              <a:rPr lang="en-US" sz="2400" dirty="0" smtClean="0">
                <a:latin typeface="Times" panose="02020603060405020304" pitchFamily="18" charset="0"/>
                <a:cs typeface="Times New Roman" panose="02020603050405020304" pitchFamily="18" charset="0"/>
              </a:rPr>
              <a:t>Case3 : GERD</a:t>
            </a:r>
            <a:endParaRPr lang="en-US" sz="2400" dirty="0">
              <a:latin typeface="Times" panose="02020603060405020304" pitchFamily="18" charset="0"/>
              <a:cs typeface="Times New Roman" panose="02020603050405020304" pitchFamily="18" charset="0"/>
            </a:endParaRP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Diagnosis</a:t>
            </a:r>
            <a:endParaRPr lang="en-US" sz="2200" dirty="0">
              <a:latin typeface="Times" panose="02020603060405020304" pitchFamily="18" charset="0"/>
            </a:endParaRPr>
          </a:p>
          <a:p>
            <a:pPr marL="1019556" lvl="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" panose="02020603060405020304" pitchFamily="18" charset="0"/>
              </a:rPr>
              <a:t>Management</a:t>
            </a:r>
            <a:endParaRPr lang="en-US" sz="2200" dirty="0">
              <a:latin typeface="Times" panose="02020603060405020304" pitchFamily="18" charset="0"/>
            </a:endParaRPr>
          </a:p>
          <a:p>
            <a:pPr marL="461772" indent="-342900"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Clinical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 Unremarkable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0337"/>
            <a:ext cx="8229600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822826"/>
          </a:xfrm>
        </p:spPr>
        <p:txBody>
          <a:bodyPr/>
          <a:lstStyle/>
          <a:p>
            <a:pPr algn="l"/>
            <a:endParaRPr lang="en-US" dirty="0" smtClean="0">
              <a:latin typeface="Times" panose="02020603060405020304" pitchFamily="18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" panose="02020603060405020304" pitchFamily="18" charset="0"/>
              </a:rPr>
              <a:t>Upper GI endoscopy</a:t>
            </a:r>
          </a:p>
        </p:txBody>
      </p:sp>
      <p:pic>
        <p:nvPicPr>
          <p:cNvPr id="4" name="Picture 3" descr="jhfff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36725"/>
            <a:ext cx="3024336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0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The contrast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Bird’s beak or Rat’s tail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Obstructing?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Regular stricture edges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Contrast study</a:t>
            </a:r>
          </a:p>
        </p:txBody>
      </p:sp>
      <p:pic>
        <p:nvPicPr>
          <p:cNvPr id="3" name="Picture 2" descr="Achalasia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8882"/>
            <a:ext cx="2016224" cy="510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chalas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8882"/>
            <a:ext cx="2437927" cy="510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Specific </a:t>
            </a:r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Times" panose="02020603060405020304" pitchFamily="18" charset="0"/>
              </a:rPr>
              <a:t>Manometry</a:t>
            </a:r>
            <a:r>
              <a:rPr lang="en-US" dirty="0" smtClean="0">
                <a:latin typeface="Times" panose="02020603060405020304" pitchFamily="18" charset="0"/>
              </a:rPr>
              <a:t> study: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 High LES pressure</a:t>
            </a: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 </a:t>
            </a:r>
            <a:r>
              <a:rPr lang="en-US" dirty="0" err="1" smtClean="0">
                <a:latin typeface="Times" panose="02020603060405020304" pitchFamily="18" charset="0"/>
              </a:rPr>
              <a:t>Aperstalises</a:t>
            </a:r>
            <a:endParaRPr lang="en-US" dirty="0" smtClean="0">
              <a:latin typeface="Times" panose="02020603060405020304" pitchFamily="18" charset="0"/>
            </a:endParaRPr>
          </a:p>
          <a:p>
            <a:pPr lvl="2"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 Fail of LES relaxation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Conservative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" panose="02020603060405020304" pitchFamily="18" charset="0"/>
              </a:rPr>
              <a:t>Surgical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Conservative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Pneumatic dilatation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Calcium channel blockers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Botulinum toxin injection</a:t>
            </a:r>
          </a:p>
        </p:txBody>
      </p:sp>
    </p:spTree>
    <p:extLst>
      <p:ext uri="{BB962C8B-B14F-4D97-AF65-F5344CB8AC3E}">
        <p14:creationId xmlns:p14="http://schemas.microsoft.com/office/powerpoint/2010/main" val="7004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Laparoscopy or laparotomy and Heller myotomy</a:t>
            </a:r>
          </a:p>
          <a:p>
            <a:pPr algn="l">
              <a:buNone/>
            </a:pP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Case 3: Esophageal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30 years old complaining of heartburn and regurgitations.</a:t>
            </a:r>
          </a:p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How will approach him?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History and clinical examination: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Esophageal </a:t>
            </a:r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9056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>
                <a:latin typeface="Times" panose="02020603060405020304" pitchFamily="18" charset="0"/>
              </a:rPr>
              <a:t>65 years old complaining of dysphagia.</a:t>
            </a:r>
          </a:p>
          <a:p>
            <a:pPr algn="l">
              <a:buNone/>
            </a:pPr>
            <a:r>
              <a:rPr lang="en-US" dirty="0">
                <a:latin typeface="Times" panose="02020603060405020304" pitchFamily="18" charset="0"/>
              </a:rPr>
              <a:t>How will approach him?</a:t>
            </a:r>
          </a:p>
          <a:p>
            <a:pPr algn="l" rtl="0"/>
            <a:endParaRPr lang="en-US" dirty="0">
              <a:latin typeface="Times" panose="0202060306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Case1: Esophageal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Onset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Duration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Associated symptoms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Has he treated before</a:t>
            </a:r>
            <a:endParaRPr lang="en-US" dirty="0">
              <a:latin typeface="Times" panose="02020603060405020304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Responding to medications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Clinical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100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Unremarkable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0337"/>
            <a:ext cx="8229600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38"/>
            <a:ext cx="8229600" cy="4822826"/>
          </a:xfrm>
        </p:spPr>
        <p:txBody>
          <a:bodyPr/>
          <a:lstStyle/>
          <a:p>
            <a:pPr algn="l"/>
            <a:endParaRPr lang="en-US" dirty="0" smtClean="0">
              <a:latin typeface="Times" panose="02020603060405020304" pitchFamily="18" charset="0"/>
            </a:endParaRPr>
          </a:p>
          <a:p>
            <a:pPr algn="l" rtl="0"/>
            <a:r>
              <a:rPr lang="en-US" dirty="0" smtClean="0">
                <a:latin typeface="Times" panose="02020603060405020304" pitchFamily="18" charset="0"/>
              </a:rPr>
              <a:t>Upper GI endoscopy</a:t>
            </a:r>
          </a:p>
        </p:txBody>
      </p:sp>
      <p:pic>
        <p:nvPicPr>
          <p:cNvPr id="5" name="Picture 4" descr="BARRETT'S ESOPHAG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312368" cy="4563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8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Barium swallow:</a:t>
            </a:r>
          </a:p>
          <a:p>
            <a:pPr marL="1014984" lvl="2" indent="4763"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Reflux of the material to the esophagus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 smtClean="0"/>
              <a:t>Specific </a:t>
            </a:r>
            <a:r>
              <a:rPr lang="en-US" sz="4100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Ambulatory 24 h PH monitoring</a:t>
            </a:r>
          </a:p>
          <a:p>
            <a:pPr marL="1014984" lvl="2" indent="-457200" algn="l" rtl="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" panose="02020603060405020304" pitchFamily="18" charset="0"/>
              </a:rPr>
              <a:t>Demester</a:t>
            </a:r>
            <a:r>
              <a:rPr lang="en-US" dirty="0" smtClean="0">
                <a:latin typeface="Times" panose="02020603060405020304" pitchFamily="18" charset="0"/>
              </a:rPr>
              <a:t> score &gt;14.7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Conservative</a:t>
            </a:r>
            <a:endParaRPr lang="en-US" dirty="0">
              <a:latin typeface="Times" panose="02020603060405020304" pitchFamily="18" charset="0"/>
            </a:endParaRPr>
          </a:p>
          <a:p>
            <a:pPr algn="l" rtl="0"/>
            <a:r>
              <a:rPr lang="en-US" dirty="0" smtClean="0">
                <a:latin typeface="Times" panose="02020603060405020304" pitchFamily="18" charset="0"/>
              </a:rPr>
              <a:t>Surgical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/>
              <a:t>Conservative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/>
            <a:r>
              <a:rPr lang="en-US" dirty="0" smtClean="0">
                <a:latin typeface="Times" panose="02020603060405020304" pitchFamily="18" charset="0"/>
              </a:rPr>
              <a:t>Changing life style</a:t>
            </a:r>
          </a:p>
          <a:p>
            <a:pPr marL="457200" indent="-457200" algn="l" rtl="0"/>
            <a:r>
              <a:rPr lang="en-US" dirty="0" smtClean="0">
                <a:latin typeface="Times" panose="02020603060405020304" pitchFamily="18" charset="0"/>
              </a:rPr>
              <a:t>PPI</a:t>
            </a:r>
          </a:p>
        </p:txBody>
      </p:sp>
    </p:spTree>
    <p:extLst>
      <p:ext uri="{BB962C8B-B14F-4D97-AF65-F5344CB8AC3E}">
        <p14:creationId xmlns:p14="http://schemas.microsoft.com/office/powerpoint/2010/main" val="4208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/>
              <a:t>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Laparoscopy or laparotomy and </a:t>
            </a:r>
            <a:r>
              <a:rPr lang="en-US" dirty="0" err="1" smtClean="0">
                <a:latin typeface="Times" panose="02020603060405020304" pitchFamily="18" charset="0"/>
              </a:rPr>
              <a:t>Nissen</a:t>
            </a:r>
            <a:r>
              <a:rPr lang="en-US" dirty="0" smtClean="0">
                <a:latin typeface="Times" panose="02020603060405020304" pitchFamily="18" charset="0"/>
              </a:rPr>
              <a:t> fundoplication</a:t>
            </a:r>
          </a:p>
          <a:p>
            <a:pPr algn="l">
              <a:buNone/>
            </a:pPr>
            <a:endParaRPr lang="en-US" dirty="0"/>
          </a:p>
        </p:txBody>
      </p:sp>
      <p:pic>
        <p:nvPicPr>
          <p:cNvPr id="4" name="Picture 3" descr="Nisse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4032448" cy="3756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4100" dirty="0"/>
              <a:t>Complications of GERD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Esophagitis</a:t>
            </a:r>
          </a:p>
          <a:p>
            <a:pPr marL="457200" indent="-457200" algn="just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 Peptic stricture</a:t>
            </a:r>
          </a:p>
          <a:p>
            <a:pPr marL="457200" indent="-457200" algn="just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" panose="02020603060405020304" pitchFamily="18" charset="0"/>
              </a:rPr>
              <a:t> </a:t>
            </a:r>
            <a:r>
              <a:rPr lang="en-US" dirty="0" err="1" smtClean="0">
                <a:latin typeface="Times" panose="02020603060405020304" pitchFamily="18" charset="0"/>
              </a:rPr>
              <a:t>Barrit</a:t>
            </a:r>
            <a:r>
              <a:rPr lang="en-US" dirty="0" smtClean="0">
                <a:latin typeface="Times" panose="02020603060405020304" pitchFamily="18" charset="0"/>
              </a:rPr>
              <a:t> esophagus :The most serious one as it consider as a pre malignancy </a:t>
            </a:r>
            <a:r>
              <a:rPr lang="en-US" dirty="0" smtClean="0">
                <a:solidFill>
                  <a:srgbClr val="92D050"/>
                </a:solidFill>
                <a:latin typeface="Times" panose="02020603060405020304" pitchFamily="18" charset="0"/>
              </a:rPr>
              <a:t>(intestinal metaplasia in the lower esophagus).</a:t>
            </a:r>
            <a:endParaRPr lang="en-US" dirty="0">
              <a:solidFill>
                <a:srgbClr val="92D050"/>
              </a:solidFill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408" y="2514600"/>
            <a:ext cx="5193792" cy="1636776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History and clinical examination:</a:t>
            </a:r>
            <a:endParaRPr lang="en-US" dirty="0">
              <a:latin typeface="Times" panose="0202060306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Esophageal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onset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duration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site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progression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associated symptoms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" panose="02020603060405020304" pitchFamily="18" charset="0"/>
              </a:rPr>
              <a:t>Odynophagia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" panose="02020603060405020304" pitchFamily="18" charset="0"/>
              </a:rPr>
              <a:t>Cough</a:t>
            </a:r>
          </a:p>
          <a:p>
            <a:pPr marL="968375" lvl="1" indent="-511175"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imes" panose="02020603060405020304" pitchFamily="18" charset="0"/>
              </a:rPr>
              <a:t>hoarseness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78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/>
              <a:t>Clinical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Times" panose="02020603060405020304" pitchFamily="18" charset="0"/>
              </a:rPr>
              <a:t>Lymphadenopathy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625609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mtClean="0">
                <a:latin typeface="Times" panose="02020603060405020304" pitchFamily="18" charset="0"/>
              </a:rPr>
              <a:t>CBC- U/E</a:t>
            </a:r>
            <a:endParaRPr lang="en-US" dirty="0" smtClean="0">
              <a:latin typeface="Times" panose="0202060306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CXR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" panose="02020603060405020304" pitchFamily="18" charset="0"/>
              </a:rPr>
              <a:t>ECG</a:t>
            </a:r>
            <a:endParaRPr lang="en-US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 smtClean="0">
              <a:latin typeface="Times" panose="02020603060405020304" pitchFamily="18" charset="0"/>
            </a:endParaRPr>
          </a:p>
          <a:p>
            <a:pPr algn="l">
              <a:buNone/>
            </a:pPr>
            <a:r>
              <a:rPr lang="en-US" dirty="0" smtClean="0">
                <a:latin typeface="Times" panose="02020603060405020304" pitchFamily="18" charset="0"/>
              </a:rPr>
              <a:t>-Upper GI endoscopy</a:t>
            </a:r>
          </a:p>
          <a:p>
            <a:pPr algn="l">
              <a:buNone/>
            </a:pPr>
            <a:endParaRPr lang="en-US" dirty="0">
              <a:latin typeface="Times" panose="02020603060405020304" pitchFamily="18" charset="0"/>
            </a:endParaRPr>
          </a:p>
        </p:txBody>
      </p:sp>
      <p:pic>
        <p:nvPicPr>
          <p:cNvPr id="4" name="Picture 3" descr="UPP_T4_esoph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40920"/>
            <a:ext cx="3754760" cy="2919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PP_Esoph_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40920"/>
            <a:ext cx="3168824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APPLE CORE SIGN ON BARIUM SWALLOW FOR ESOPHAGEAL CANC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8075"/>
            <a:ext cx="5486400" cy="464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39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953</TotalTime>
  <Words>330</Words>
  <Application>Microsoft Office PowerPoint</Application>
  <PresentationFormat>On-screen Show (4:3)</PresentationFormat>
  <Paragraphs>136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Corbel</vt:lpstr>
      <vt:lpstr>Times</vt:lpstr>
      <vt:lpstr>Times New Roman</vt:lpstr>
      <vt:lpstr>Wingdings</vt:lpstr>
      <vt:lpstr>Wingdings 2</vt:lpstr>
      <vt:lpstr>Wingdings 3</vt:lpstr>
      <vt:lpstr>Module</vt:lpstr>
      <vt:lpstr> Esophageal disease </vt:lpstr>
      <vt:lpstr>Outlines </vt:lpstr>
      <vt:lpstr>Case1: Esophageal disease </vt:lpstr>
      <vt:lpstr>Esophageal disease</vt:lpstr>
      <vt:lpstr>PowerPoint Presentation</vt:lpstr>
      <vt:lpstr>Clinical examination</vt:lpstr>
      <vt:lpstr>Investigations</vt:lpstr>
      <vt:lpstr>Specific Investigations</vt:lpstr>
      <vt:lpstr>PowerPoint Presentation</vt:lpstr>
      <vt:lpstr>Upper GI endoscopy</vt:lpstr>
      <vt:lpstr>The contrast study</vt:lpstr>
      <vt:lpstr>Staging</vt:lpstr>
      <vt:lpstr>Treatment</vt:lpstr>
      <vt:lpstr>Types of esophageal cancer</vt:lpstr>
      <vt:lpstr>Conservative management</vt:lpstr>
      <vt:lpstr>Surgical management</vt:lpstr>
      <vt:lpstr>Achalasia</vt:lpstr>
      <vt:lpstr>Achalasia</vt:lpstr>
      <vt:lpstr>History </vt:lpstr>
      <vt:lpstr>Clinical examination</vt:lpstr>
      <vt:lpstr>Investigations</vt:lpstr>
      <vt:lpstr>The contrast study</vt:lpstr>
      <vt:lpstr>Contrast study</vt:lpstr>
      <vt:lpstr>Specific investigation</vt:lpstr>
      <vt:lpstr>Treatment</vt:lpstr>
      <vt:lpstr>Conservative management</vt:lpstr>
      <vt:lpstr>Surgical management</vt:lpstr>
      <vt:lpstr>Case 3: Esophageal disease</vt:lpstr>
      <vt:lpstr>Esophageal disease</vt:lpstr>
      <vt:lpstr>History </vt:lpstr>
      <vt:lpstr>Clinical examination</vt:lpstr>
      <vt:lpstr>Investigations</vt:lpstr>
      <vt:lpstr>Contrast study</vt:lpstr>
      <vt:lpstr>Specific investigation</vt:lpstr>
      <vt:lpstr>Treatment</vt:lpstr>
      <vt:lpstr>Conservative management</vt:lpstr>
      <vt:lpstr>Surgical management</vt:lpstr>
      <vt:lpstr>Complications of GERD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Tree Counting in UAV Images</dc:title>
  <dc:creator>Yakoub Bazi</dc:creator>
  <cp:lastModifiedBy>Iftikhar Ahmed Chaudary</cp:lastModifiedBy>
  <cp:revision>156</cp:revision>
  <dcterms:created xsi:type="dcterms:W3CDTF">2014-05-15T06:33:59Z</dcterms:created>
  <dcterms:modified xsi:type="dcterms:W3CDTF">2017-10-11T07:12:28Z</dcterms:modified>
</cp:coreProperties>
</file>