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41"/>
  </p:notesMasterIdLst>
  <p:sldIdLst>
    <p:sldId id="256" r:id="rId2"/>
    <p:sldId id="301" r:id="rId3"/>
    <p:sldId id="288" r:id="rId4"/>
    <p:sldId id="289" r:id="rId5"/>
    <p:sldId id="290" r:id="rId6"/>
    <p:sldId id="291" r:id="rId7"/>
    <p:sldId id="292" r:id="rId8"/>
    <p:sldId id="293" r:id="rId9"/>
    <p:sldId id="329" r:id="rId10"/>
    <p:sldId id="294" r:id="rId11"/>
    <p:sldId id="295" r:id="rId12"/>
    <p:sldId id="296" r:id="rId13"/>
    <p:sldId id="297" r:id="rId14"/>
    <p:sldId id="316" r:id="rId15"/>
    <p:sldId id="298" r:id="rId16"/>
    <p:sldId id="299" r:id="rId17"/>
    <p:sldId id="304" r:id="rId18"/>
    <p:sldId id="305" r:id="rId19"/>
    <p:sldId id="306" r:id="rId20"/>
    <p:sldId id="307" r:id="rId21"/>
    <p:sldId id="308" r:id="rId22"/>
    <p:sldId id="315" r:id="rId23"/>
    <p:sldId id="309" r:id="rId24"/>
    <p:sldId id="310" r:id="rId25"/>
    <p:sldId id="312" r:id="rId26"/>
    <p:sldId id="313" r:id="rId27"/>
    <p:sldId id="314" r:id="rId28"/>
    <p:sldId id="318" r:id="rId29"/>
    <p:sldId id="319" r:id="rId30"/>
    <p:sldId id="320" r:id="rId31"/>
    <p:sldId id="321" r:id="rId32"/>
    <p:sldId id="322" r:id="rId33"/>
    <p:sldId id="323" r:id="rId34"/>
    <p:sldId id="324" r:id="rId35"/>
    <p:sldId id="325" r:id="rId36"/>
    <p:sldId id="326" r:id="rId37"/>
    <p:sldId id="327" r:id="rId38"/>
    <p:sldId id="328" r:id="rId39"/>
    <p:sldId id="285" r:id="rId40"/>
  </p:sldIdLst>
  <p:sldSz cx="9144000" cy="6858000" type="screen4x3"/>
  <p:notesSz cx="6858000" cy="9144000"/>
  <p:defaultTextStyle>
    <a:defPPr>
      <a:defRPr lang="x-none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10" d="100"/>
          <a:sy n="110" d="100"/>
        </p:scale>
        <p:origin x="161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2ADA5E-6CD4-434E-A8AE-5AAB102B9D04}" type="datetimeFigureOut">
              <a:rPr lang="en-US" smtClean="0"/>
              <a:t>10/11/2017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08E8C8-0637-438E-97E5-5EC2412183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825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08E8C8-0637-438E-97E5-5EC2412183E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320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9ED3D-E4F3-4B2D-8D83-80578D876418}" type="datetimeFigureOut">
              <a:rPr lang="x-none" smtClean="0"/>
              <a:t>10/11/2017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FF38D-9ABE-448A-8507-43F50CD3F4A6}" type="slidenum">
              <a:rPr lang="x-none" smtClean="0"/>
              <a:t>‹#›</a:t>
            </a:fld>
            <a:endParaRPr lang="x-none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9ED3D-E4F3-4B2D-8D83-80578D876418}" type="datetimeFigureOut">
              <a:rPr lang="x-none" smtClean="0"/>
              <a:t>10/11/2017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FF38D-9ABE-448A-8507-43F50CD3F4A6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9ED3D-E4F3-4B2D-8D83-80578D876418}" type="datetimeFigureOut">
              <a:rPr lang="x-none" smtClean="0"/>
              <a:t>10/11/2017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FF38D-9ABE-448A-8507-43F50CD3F4A6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9ED3D-E4F3-4B2D-8D83-80578D876418}" type="datetimeFigureOut">
              <a:rPr lang="x-none" smtClean="0"/>
              <a:t>10/11/2017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FF38D-9ABE-448A-8507-43F50CD3F4A6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9ED3D-E4F3-4B2D-8D83-80578D876418}" type="datetimeFigureOut">
              <a:rPr lang="x-none" smtClean="0"/>
              <a:t>10/11/2017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FF38D-9ABE-448A-8507-43F50CD3F4A6}" type="slidenum">
              <a:rPr lang="x-none" smtClean="0"/>
              <a:t>‹#›</a:t>
            </a:fld>
            <a:endParaRPr lang="x-non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9ED3D-E4F3-4B2D-8D83-80578D876418}" type="datetimeFigureOut">
              <a:rPr lang="x-none" smtClean="0"/>
              <a:t>10/11/2017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FF38D-9ABE-448A-8507-43F50CD3F4A6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9ED3D-E4F3-4B2D-8D83-80578D876418}" type="datetimeFigureOut">
              <a:rPr lang="x-none" smtClean="0"/>
              <a:t>10/11/2017</a:t>
            </a:fld>
            <a:endParaRPr 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FF38D-9ABE-448A-8507-43F50CD3F4A6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9ED3D-E4F3-4B2D-8D83-80578D876418}" type="datetimeFigureOut">
              <a:rPr lang="x-none" smtClean="0"/>
              <a:t>10/11/2017</a:t>
            </a:fld>
            <a:endParaRPr lang="x-non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FF38D-9ABE-448A-8507-43F50CD3F4A6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9ED3D-E4F3-4B2D-8D83-80578D876418}" type="datetimeFigureOut">
              <a:rPr lang="x-none" smtClean="0"/>
              <a:t>10/11/2017</a:t>
            </a:fld>
            <a:endParaRPr lang="x-non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FF38D-9ABE-448A-8507-43F50CD3F4A6}" type="slidenum">
              <a:rPr lang="x-none" smtClean="0"/>
              <a:t>‹#›</a:t>
            </a:fld>
            <a:endParaRPr lang="x-non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C9ED3D-E4F3-4B2D-8D83-80578D876418}" type="datetimeFigureOut">
              <a:rPr lang="x-none" smtClean="0"/>
              <a:t>10/11/2017</a:t>
            </a:fld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FF38D-9ABE-448A-8507-43F50CD3F4A6}" type="slidenum">
              <a:rPr lang="x-none" smtClean="0"/>
              <a:t>‹#›</a:t>
            </a:fld>
            <a:endParaRPr lang="x-none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A8C9ED3D-E4F3-4B2D-8D83-80578D876418}" type="datetimeFigureOut">
              <a:rPr lang="x-none" smtClean="0"/>
              <a:t>10/11/2017</a:t>
            </a:fld>
            <a:endParaRPr lang="x-none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F0CFF38D-9ABE-448A-8507-43F50CD3F4A6}" type="slidenum">
              <a:rPr lang="x-none" smtClean="0"/>
              <a:t>‹#›</a:t>
            </a:fld>
            <a:endParaRPr 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8C9ED3D-E4F3-4B2D-8D83-80578D876418}" type="datetimeFigureOut">
              <a:rPr lang="x-none" smtClean="0"/>
              <a:t>10/11/2017</a:t>
            </a:fld>
            <a:endParaRPr 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F0CFF38D-9ABE-448A-8507-43F50CD3F4A6}" type="slidenum">
              <a:rPr lang="x-none" smtClean="0"/>
              <a:t>‹#›</a:t>
            </a:fld>
            <a:endParaRPr 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r" rtl="1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r" rtl="1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r" rtl="1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r" rtl="1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r" rtl="1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r" rtl="1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r" rtl="1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r" rtl="1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855" y="1828800"/>
            <a:ext cx="8382000" cy="1673352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800" dirty="0"/>
              <a:t>Esophageal</a:t>
            </a:r>
            <a:r>
              <a:rPr lang="en-US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800" dirty="0"/>
              <a:t>disease</a:t>
            </a:r>
            <a:r>
              <a:rPr lang="en-US" sz="4800" dirty="0">
                <a:solidFill>
                  <a:srgbClr val="FF0000"/>
                </a:solidFill>
              </a:rPr>
              <a:t/>
            </a:r>
            <a:br>
              <a:rPr lang="en-US" sz="4800" dirty="0">
                <a:solidFill>
                  <a:srgbClr val="FF0000"/>
                </a:solidFill>
              </a:rPr>
            </a:br>
            <a:endParaRPr lang="x-none" sz="4800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5184648"/>
            <a:ext cx="8077200" cy="1673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pPr marL="0" marR="0" lvl="0" indent="0" algn="ctr" defTabSz="914400" rtl="1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x-none" sz="2000" b="1" dirty="0" smtClean="0">
              <a:solidFill>
                <a:schemeClr val="accent1">
                  <a:satMod val="150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/>
            <a:r>
              <a:rPr lang="en-US" sz="20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endParaRPr lang="en-US" sz="20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x-none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Upper GI endoscopy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Location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Size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Obstructing?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Biopsy</a:t>
            </a:r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61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contrast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Location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Size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Obstructing?</a:t>
            </a:r>
          </a:p>
          <a:p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602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Staging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latin typeface="Times" panose="02020603060405020304" pitchFamily="18" charset="0"/>
              </a:rPr>
              <a:t>- TNM staging by doing CT (cap)</a:t>
            </a:r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909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" panose="02020603060405020304" pitchFamily="18" charset="0"/>
              </a:rPr>
              <a:t>Conservative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" panose="02020603060405020304" pitchFamily="18" charset="0"/>
              </a:rPr>
              <a:t>Surgical</a:t>
            </a:r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15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Types of esophageal cancer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/>
              <a:t>Adenocarcinoma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/>
              <a:t>Squamous carcinoma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48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Conservative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Nutritional status support</a:t>
            </a:r>
          </a:p>
          <a:p>
            <a:pPr marL="687388" indent="280988" algn="l" rtl="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" panose="02020603060405020304" pitchFamily="18" charset="0"/>
              </a:rPr>
              <a:t>Endoscopic dilatation &amp;stenting</a:t>
            </a:r>
          </a:p>
          <a:p>
            <a:pPr marL="687388" indent="280988" algn="l" rtl="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" panose="02020603060405020304" pitchFamily="18" charset="0"/>
              </a:rPr>
              <a:t>TPN</a:t>
            </a:r>
          </a:p>
          <a:p>
            <a:pPr marL="687388" indent="280988" algn="l" rtl="0"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Times" panose="02020603060405020304" pitchFamily="18" charset="0"/>
              </a:rPr>
              <a:t>Gastrostomy tube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Chemo radiotherapy</a:t>
            </a:r>
          </a:p>
          <a:p>
            <a:pPr algn="l"/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1767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Surgical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Esophagectomy:</a:t>
            </a:r>
          </a:p>
          <a:p>
            <a:pPr lvl="2"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Trans hiatal esophagectomy</a:t>
            </a:r>
          </a:p>
          <a:p>
            <a:pPr lvl="2"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Transthoracic esophagectomy</a:t>
            </a:r>
          </a:p>
          <a:p>
            <a:pPr algn="l" rtl="0">
              <a:buNone/>
            </a:pPr>
            <a:r>
              <a:rPr lang="en-US" dirty="0" smtClean="0">
                <a:latin typeface="Times" panose="02020603060405020304" pitchFamily="18" charset="0"/>
              </a:rPr>
              <a:t>       </a:t>
            </a:r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64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latin typeface="Times" panose="02020603060405020304" pitchFamily="18" charset="0"/>
              </a:rPr>
              <a:t>30 years old complaining of dysphagia.</a:t>
            </a:r>
          </a:p>
          <a:p>
            <a:pPr algn="l">
              <a:buNone/>
            </a:pPr>
            <a:r>
              <a:rPr lang="en-US" dirty="0" smtClean="0">
                <a:latin typeface="Times" panose="02020603060405020304" pitchFamily="18" charset="0"/>
              </a:rPr>
              <a:t>How will approach him?</a:t>
            </a:r>
            <a:endParaRPr lang="en-US" dirty="0">
              <a:latin typeface="Times" panose="0202060306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lang="en-US" dirty="0" smtClean="0"/>
              <a:t>Achalasia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9910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latin typeface="Times" panose="02020603060405020304" pitchFamily="18" charset="0"/>
              </a:rPr>
              <a:t>History and clinical examination:</a:t>
            </a:r>
            <a:endParaRPr lang="en-US" dirty="0">
              <a:latin typeface="Times" panose="0202060306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Achalasia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38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rIns="45720" rtlCol="0" anchor="ctr"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dirty="0"/>
              <a:t>History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Onset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>
                <a:latin typeface="Times" panose="02020603060405020304" pitchFamily="18" charset="0"/>
              </a:rPr>
              <a:t>D</a:t>
            </a:r>
            <a:r>
              <a:rPr lang="en-US" dirty="0" smtClean="0">
                <a:latin typeface="Times" panose="02020603060405020304" pitchFamily="18" charset="0"/>
              </a:rPr>
              <a:t>uration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>
                <a:latin typeface="Times" panose="02020603060405020304" pitchFamily="18" charset="0"/>
              </a:rPr>
              <a:t>S</a:t>
            </a:r>
            <a:r>
              <a:rPr lang="en-US" dirty="0" smtClean="0">
                <a:latin typeface="Times" panose="02020603060405020304" pitchFamily="18" charset="0"/>
              </a:rPr>
              <a:t>ite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>
                <a:latin typeface="Times" panose="02020603060405020304" pitchFamily="18" charset="0"/>
              </a:rPr>
              <a:t>P</a:t>
            </a:r>
            <a:r>
              <a:rPr lang="en-US" dirty="0" smtClean="0">
                <a:latin typeface="Times" panose="02020603060405020304" pitchFamily="18" charset="0"/>
              </a:rPr>
              <a:t>rogression</a:t>
            </a:r>
          </a:p>
          <a:p>
            <a:pPr algn="l" rtl="0">
              <a:buFont typeface="Wingdings" panose="05000000000000000000" pitchFamily="2" charset="2"/>
              <a:buChar char="q"/>
            </a:pPr>
            <a:r>
              <a:rPr lang="en-US" dirty="0">
                <a:latin typeface="Times" panose="02020603060405020304" pitchFamily="18" charset="0"/>
              </a:rPr>
              <a:t>A</a:t>
            </a:r>
            <a:r>
              <a:rPr lang="en-US" dirty="0" smtClean="0">
                <a:latin typeface="Times" panose="02020603060405020304" pitchFamily="18" charset="0"/>
              </a:rPr>
              <a:t>ssociated symptoms</a:t>
            </a:r>
          </a:p>
        </p:txBody>
      </p:sp>
    </p:spTree>
    <p:extLst>
      <p:ext uri="{BB962C8B-B14F-4D97-AF65-F5344CB8AC3E}">
        <p14:creationId xmlns:p14="http://schemas.microsoft.com/office/powerpoint/2010/main" val="8643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000" cap="none" dirty="0" smtClean="0"/>
              <a:t>Outlines </a:t>
            </a:r>
            <a:endParaRPr lang="en-US" sz="4000" cap="none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666750" y="1038202"/>
            <a:ext cx="8477250" cy="5819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80" tIns="34290" rIns="68580" bIns="34290" numCol="1" rtlCol="0" anchor="ctr" anchorCtr="0" compatLnSpc="1">
            <a:prstTxWarp prst="textNoShape">
              <a:avLst/>
            </a:prstTxWarp>
            <a:spAutoFit/>
          </a:bodyPr>
          <a:lstStyle>
            <a:lvl1pPr indent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428750" algn="l"/>
                <a:tab pos="61134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428750" algn="l"/>
                <a:tab pos="61134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428750" algn="l"/>
                <a:tab pos="61134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428750" algn="l"/>
                <a:tab pos="61134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428750" algn="l"/>
                <a:tab pos="61134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428750" algn="l"/>
                <a:tab pos="61134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428750" algn="l"/>
                <a:tab pos="61134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428750" algn="l"/>
                <a:tab pos="61134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  <a:tab pos="1428750" algn="l"/>
                <a:tab pos="6113463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342900" indent="-342900" algn="l" defTabSz="685800" rtl="0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v"/>
              <a:tabLst>
                <a:tab pos="342900" algn="l"/>
                <a:tab pos="1071563" algn="l"/>
                <a:tab pos="4585097" algn="r"/>
              </a:tabLst>
            </a:pPr>
            <a:endParaRPr lang="en-US" altLang="en-US" sz="2400" dirty="0">
              <a:latin typeface="+mj-lt"/>
              <a:cs typeface="Times New Roman" panose="02020603050405020304" pitchFamily="18" charset="0"/>
            </a:endParaRPr>
          </a:p>
          <a:p>
            <a:pPr marL="342900" indent="-342900" algn="l" defTabSz="685800" rtl="0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q"/>
              <a:tabLst>
                <a:tab pos="342900" algn="l"/>
                <a:tab pos="1071563" algn="l"/>
                <a:tab pos="4585097" algn="r"/>
              </a:tabLst>
            </a:pPr>
            <a:r>
              <a:rPr lang="en-US" sz="2400" dirty="0" smtClean="0">
                <a:latin typeface="Times" panose="02020603060405020304" pitchFamily="18" charset="0"/>
                <a:cs typeface="Times New Roman" panose="02020603050405020304" pitchFamily="18" charset="0"/>
              </a:rPr>
              <a:t>Case1 :</a:t>
            </a:r>
            <a:r>
              <a:rPr lang="en-US" sz="2400" dirty="0">
                <a:latin typeface="Times" panose="02020603060405020304" pitchFamily="18" charset="0"/>
              </a:rPr>
              <a:t>Esophageal Cancer</a:t>
            </a:r>
            <a:endParaRPr lang="en-US" sz="2400" dirty="0">
              <a:latin typeface="Times" panose="02020603060405020304" pitchFamily="18" charset="0"/>
              <a:cs typeface="Times New Roman" panose="02020603050405020304" pitchFamily="18" charset="0"/>
            </a:endParaRPr>
          </a:p>
          <a:p>
            <a:pPr marL="1019556" lvl="2" indent="-342900" algn="l" rtl="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Times" panose="02020603060405020304" pitchFamily="18" charset="0"/>
              </a:rPr>
              <a:t>Diagnosis</a:t>
            </a:r>
            <a:endParaRPr lang="en-US" sz="2200" dirty="0">
              <a:latin typeface="Times" panose="02020603060405020304" pitchFamily="18" charset="0"/>
            </a:endParaRPr>
          </a:p>
          <a:p>
            <a:pPr marL="1019556" lvl="2" indent="-342900" algn="l" rtl="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Times" panose="02020603060405020304" pitchFamily="18" charset="0"/>
              </a:rPr>
              <a:t> </a:t>
            </a:r>
            <a:r>
              <a:rPr lang="en-US" sz="2200" dirty="0">
                <a:latin typeface="Times" panose="02020603060405020304" pitchFamily="18" charset="0"/>
              </a:rPr>
              <a:t>Management</a:t>
            </a:r>
          </a:p>
          <a:p>
            <a:pPr marL="342900" indent="-342900" algn="l" defTabSz="685800" rtl="0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q"/>
              <a:tabLst>
                <a:tab pos="342900" algn="l"/>
                <a:tab pos="1071563" algn="l"/>
                <a:tab pos="4585097" algn="r"/>
              </a:tabLst>
            </a:pPr>
            <a:r>
              <a:rPr lang="en-US" sz="2400" dirty="0" smtClean="0">
                <a:latin typeface="Times" panose="02020603060405020304" pitchFamily="18" charset="0"/>
                <a:cs typeface="Times New Roman" panose="02020603050405020304" pitchFamily="18" charset="0"/>
              </a:rPr>
              <a:t>Case2 : Achalasia </a:t>
            </a:r>
          </a:p>
          <a:p>
            <a:pPr marL="1019556" lvl="2" indent="-342900" algn="l" rtl="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Times" panose="02020603060405020304" pitchFamily="18" charset="0"/>
              </a:rPr>
              <a:t>Diagnosis</a:t>
            </a:r>
            <a:endParaRPr lang="en-US" sz="2200" dirty="0">
              <a:latin typeface="Times" panose="02020603060405020304" pitchFamily="18" charset="0"/>
            </a:endParaRPr>
          </a:p>
          <a:p>
            <a:pPr marL="1019556" lvl="2" indent="-342900" algn="l" rtl="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Times" panose="02020603060405020304" pitchFamily="18" charset="0"/>
              </a:rPr>
              <a:t> </a:t>
            </a:r>
            <a:r>
              <a:rPr lang="en-US" sz="2200" dirty="0">
                <a:latin typeface="Times" panose="02020603060405020304" pitchFamily="18" charset="0"/>
              </a:rPr>
              <a:t>Management</a:t>
            </a:r>
          </a:p>
          <a:p>
            <a:pPr marL="342900" indent="-342900" algn="l" defTabSz="685800" rtl="0">
              <a:lnSpc>
                <a:spcPct val="150000"/>
              </a:lnSpc>
              <a:buClrTx/>
              <a:buSzTx/>
              <a:buFont typeface="Wingdings" panose="05000000000000000000" pitchFamily="2" charset="2"/>
              <a:buChar char="q"/>
              <a:tabLst>
                <a:tab pos="342900" algn="l"/>
                <a:tab pos="1071563" algn="l"/>
                <a:tab pos="4585097" algn="r"/>
              </a:tabLst>
            </a:pPr>
            <a:r>
              <a:rPr lang="en-US" sz="2400" dirty="0" smtClean="0">
                <a:latin typeface="Times" panose="02020603060405020304" pitchFamily="18" charset="0"/>
                <a:cs typeface="Times New Roman" panose="02020603050405020304" pitchFamily="18" charset="0"/>
              </a:rPr>
              <a:t>Case3 : GERD</a:t>
            </a:r>
            <a:endParaRPr lang="en-US" sz="2400" dirty="0">
              <a:latin typeface="Times" panose="02020603060405020304" pitchFamily="18" charset="0"/>
              <a:cs typeface="Times New Roman" panose="02020603050405020304" pitchFamily="18" charset="0"/>
            </a:endParaRPr>
          </a:p>
          <a:p>
            <a:pPr marL="1019556" lvl="2" indent="-342900" algn="l" rtl="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Times" panose="02020603060405020304" pitchFamily="18" charset="0"/>
              </a:rPr>
              <a:t>Diagnosis</a:t>
            </a:r>
            <a:endParaRPr lang="en-US" sz="2200" dirty="0">
              <a:latin typeface="Times" panose="02020603060405020304" pitchFamily="18" charset="0"/>
            </a:endParaRPr>
          </a:p>
          <a:p>
            <a:pPr marL="1019556" lvl="2" indent="-342900" algn="l" rtl="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200" dirty="0" smtClean="0">
                <a:latin typeface="Times" panose="02020603060405020304" pitchFamily="18" charset="0"/>
              </a:rPr>
              <a:t>Management</a:t>
            </a:r>
            <a:endParaRPr lang="en-US" sz="2200" dirty="0">
              <a:latin typeface="Times" panose="02020603060405020304" pitchFamily="18" charset="0"/>
            </a:endParaRPr>
          </a:p>
          <a:p>
            <a:pPr marL="461772" indent="-342900" algn="l" rtl="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sz="2400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219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dirty="0"/>
              <a:t>Clinical examination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" panose="02020603060405020304" pitchFamily="18" charset="0"/>
              </a:rPr>
              <a:t> Unremarkable</a:t>
            </a:r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465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60337"/>
            <a:ext cx="8229600" cy="1143000"/>
          </a:xfr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dirty="0"/>
              <a:t>Investigations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3338"/>
            <a:ext cx="8229600" cy="4822826"/>
          </a:xfrm>
        </p:spPr>
        <p:txBody>
          <a:bodyPr/>
          <a:lstStyle/>
          <a:p>
            <a:pPr algn="l"/>
            <a:endParaRPr lang="en-US" dirty="0" smtClean="0">
              <a:latin typeface="Times" panose="02020603060405020304" pitchFamily="18" charset="0"/>
            </a:endParaRPr>
          </a:p>
          <a:p>
            <a:pPr algn="l" rtl="0">
              <a:buFont typeface="Wingdings" panose="05000000000000000000" pitchFamily="2" charset="2"/>
              <a:buChar char="§"/>
            </a:pPr>
            <a:r>
              <a:rPr lang="en-US" dirty="0" smtClean="0">
                <a:latin typeface="Times" panose="02020603060405020304" pitchFamily="18" charset="0"/>
              </a:rPr>
              <a:t>Upper GI endoscopy</a:t>
            </a:r>
          </a:p>
        </p:txBody>
      </p:sp>
      <p:pic>
        <p:nvPicPr>
          <p:cNvPr id="4" name="Picture 3" descr="jhfffh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36725"/>
            <a:ext cx="3024336" cy="338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0408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dirty="0"/>
              <a:t>The contrast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" panose="02020603060405020304" pitchFamily="18" charset="0"/>
              </a:rPr>
              <a:t>Bird’s beak or Rat’s tail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" panose="02020603060405020304" pitchFamily="18" charset="0"/>
              </a:rPr>
              <a:t>Obstructing?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" panose="02020603060405020304" pitchFamily="18" charset="0"/>
              </a:rPr>
              <a:t>Regular stricture edges</a:t>
            </a:r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95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dirty="0"/>
              <a:t>Contrast study</a:t>
            </a:r>
          </a:p>
        </p:txBody>
      </p:sp>
      <p:pic>
        <p:nvPicPr>
          <p:cNvPr id="3" name="Picture 2" descr="Achalasia 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588882"/>
            <a:ext cx="2016224" cy="51056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chalasi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588882"/>
            <a:ext cx="2437927" cy="510562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3218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dirty="0" smtClean="0"/>
              <a:t>Specific </a:t>
            </a:r>
            <a:r>
              <a:rPr lang="en-US" dirty="0"/>
              <a:t>investigation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dirty="0" err="1" smtClean="0">
                <a:latin typeface="Times" panose="02020603060405020304" pitchFamily="18" charset="0"/>
              </a:rPr>
              <a:t>Manometry</a:t>
            </a:r>
            <a:r>
              <a:rPr lang="en-US" dirty="0" smtClean="0">
                <a:latin typeface="Times" panose="02020603060405020304" pitchFamily="18" charset="0"/>
              </a:rPr>
              <a:t> study:</a:t>
            </a:r>
          </a:p>
          <a:p>
            <a:pPr lvl="2"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 High LES pressure</a:t>
            </a:r>
          </a:p>
          <a:p>
            <a:pPr lvl="2"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 </a:t>
            </a:r>
            <a:r>
              <a:rPr lang="en-US" dirty="0" err="1" smtClean="0">
                <a:latin typeface="Times" panose="02020603060405020304" pitchFamily="18" charset="0"/>
              </a:rPr>
              <a:t>Aperstalises</a:t>
            </a:r>
            <a:endParaRPr lang="en-US" dirty="0" smtClean="0">
              <a:latin typeface="Times" panose="02020603060405020304" pitchFamily="18" charset="0"/>
            </a:endParaRPr>
          </a:p>
          <a:p>
            <a:pPr lvl="2"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 Fail of LES relaxation</a:t>
            </a:r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5157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dirty="0"/>
              <a:t>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" panose="02020603060405020304" pitchFamily="18" charset="0"/>
              </a:rPr>
              <a:t>Conservative</a:t>
            </a:r>
          </a:p>
          <a:p>
            <a:pPr algn="l" rtl="0">
              <a:buFont typeface="Wingdings" panose="05000000000000000000" pitchFamily="2" charset="2"/>
              <a:buChar char="ü"/>
            </a:pPr>
            <a:r>
              <a:rPr lang="en-US" dirty="0" smtClean="0">
                <a:latin typeface="Times" panose="02020603060405020304" pitchFamily="18" charset="0"/>
              </a:rPr>
              <a:t>Surgical</a:t>
            </a:r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9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dirty="0"/>
              <a:t>Conservative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" panose="02020603060405020304" pitchFamily="18" charset="0"/>
              </a:rPr>
              <a:t>Pneumatic dilatation</a:t>
            </a:r>
          </a:p>
          <a:p>
            <a:pPr marL="457200" indent="-457200"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" panose="02020603060405020304" pitchFamily="18" charset="0"/>
              </a:rPr>
              <a:t>Calcium channel blockers</a:t>
            </a:r>
          </a:p>
          <a:p>
            <a:pPr marL="457200" indent="-457200"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" panose="02020603060405020304" pitchFamily="18" charset="0"/>
              </a:rPr>
              <a:t>Botulinum toxin injection</a:t>
            </a:r>
          </a:p>
        </p:txBody>
      </p:sp>
    </p:spTree>
    <p:extLst>
      <p:ext uri="{BB962C8B-B14F-4D97-AF65-F5344CB8AC3E}">
        <p14:creationId xmlns:p14="http://schemas.microsoft.com/office/powerpoint/2010/main" val="70046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dirty="0"/>
              <a:t>Surgical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Laparoscopy or laparotomy and Heller myotomy</a:t>
            </a:r>
          </a:p>
          <a:p>
            <a:pPr algn="l">
              <a:buNone/>
            </a:pPr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03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dirty="0"/>
              <a:t>Case 3: Esophageal disease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 smtClean="0">
                <a:latin typeface="Times" panose="02020603060405020304" pitchFamily="18" charset="0"/>
              </a:rPr>
              <a:t>30 years old complaining of heartburn and regurgitations.</a:t>
            </a:r>
          </a:p>
          <a:p>
            <a:pPr algn="l">
              <a:buNone/>
            </a:pPr>
            <a:r>
              <a:rPr lang="en-US" dirty="0" smtClean="0">
                <a:latin typeface="Times" panose="02020603060405020304" pitchFamily="18" charset="0"/>
              </a:rPr>
              <a:t>How will approach him?</a:t>
            </a:r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705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/>
              <a:t>History and clinical examination: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dirty="0" smtClean="0"/>
              <a:t>Esophageal </a:t>
            </a:r>
            <a:r>
              <a:rPr lang="en-US" dirty="0"/>
              <a:t>disease</a:t>
            </a:r>
          </a:p>
        </p:txBody>
      </p:sp>
    </p:spTree>
    <p:extLst>
      <p:ext uri="{BB962C8B-B14F-4D97-AF65-F5344CB8AC3E}">
        <p14:creationId xmlns:p14="http://schemas.microsoft.com/office/powerpoint/2010/main" val="90565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None/>
            </a:pPr>
            <a:r>
              <a:rPr lang="en-US" dirty="0">
                <a:latin typeface="Times" panose="02020603060405020304" pitchFamily="18" charset="0"/>
              </a:rPr>
              <a:t>65 years old complaining of dysphagia.</a:t>
            </a:r>
          </a:p>
          <a:p>
            <a:pPr algn="l">
              <a:buNone/>
            </a:pPr>
            <a:r>
              <a:rPr lang="en-US" dirty="0">
                <a:latin typeface="Times" panose="02020603060405020304" pitchFamily="18" charset="0"/>
              </a:rPr>
              <a:t>How will approach him?</a:t>
            </a:r>
          </a:p>
          <a:p>
            <a:pPr algn="l" rtl="0"/>
            <a:endParaRPr lang="en-US" dirty="0">
              <a:latin typeface="Times" panose="0202060306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lang="en-US" dirty="0" smtClean="0"/>
              <a:t>Case1: Esophageal disease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58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rIns="45720" rtlCol="0" anchor="ctr">
            <a:normAutofit fontScale="90000"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dirty="0"/>
              <a:t>History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" panose="02020603060405020304" pitchFamily="18" charset="0"/>
              </a:rPr>
              <a:t>Onset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" panose="02020603060405020304" pitchFamily="18" charset="0"/>
              </a:rPr>
              <a:t>Duration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" panose="02020603060405020304" pitchFamily="18" charset="0"/>
              </a:rPr>
              <a:t>Associated symptoms</a:t>
            </a: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" panose="02020603060405020304" pitchFamily="18" charset="0"/>
              </a:rPr>
              <a:t>Has he treated before</a:t>
            </a:r>
            <a:endParaRPr lang="en-US" dirty="0">
              <a:latin typeface="Times" panose="02020603060405020304" pitchFamily="18" charset="0"/>
            </a:endParaRPr>
          </a:p>
          <a:p>
            <a:pPr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" panose="02020603060405020304" pitchFamily="18" charset="0"/>
              </a:rPr>
              <a:t>Responding to medications</a:t>
            </a:r>
          </a:p>
          <a:p>
            <a:pPr algn="l" rtl="0">
              <a:buFont typeface="Wingdings" panose="05000000000000000000" pitchFamily="2" charset="2"/>
              <a:buChar char="Ø"/>
            </a:pPr>
            <a:endParaRPr lang="en-US" dirty="0" smtClean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439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100" dirty="0"/>
              <a:t>Clinical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4100" dirty="0"/>
              <a:t>examination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Font typeface="Wingdings" panose="05000000000000000000" pitchFamily="2" charset="2"/>
              <a:buChar char="q"/>
            </a:pPr>
            <a:r>
              <a:rPr lang="en-US" dirty="0" smtClean="0"/>
              <a:t>Unremarkable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21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60337"/>
            <a:ext cx="8229600" cy="1143000"/>
          </a:xfr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sz="4100" dirty="0"/>
              <a:t>Investigations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3338"/>
            <a:ext cx="8229600" cy="4822826"/>
          </a:xfrm>
        </p:spPr>
        <p:txBody>
          <a:bodyPr/>
          <a:lstStyle/>
          <a:p>
            <a:pPr algn="l"/>
            <a:endParaRPr lang="en-US" dirty="0" smtClean="0">
              <a:latin typeface="Times" panose="02020603060405020304" pitchFamily="18" charset="0"/>
            </a:endParaRPr>
          </a:p>
          <a:p>
            <a:pPr algn="l" rtl="0"/>
            <a:r>
              <a:rPr lang="en-US" dirty="0" smtClean="0">
                <a:latin typeface="Times" panose="02020603060405020304" pitchFamily="18" charset="0"/>
              </a:rPr>
              <a:t>Upper GI endoscopy</a:t>
            </a:r>
          </a:p>
        </p:txBody>
      </p:sp>
      <p:pic>
        <p:nvPicPr>
          <p:cNvPr id="5" name="Picture 4" descr="BARRETT'S ESOPHAGU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28800"/>
            <a:ext cx="3312368" cy="45634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55846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Contrast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" panose="02020603060405020304" pitchFamily="18" charset="0"/>
              </a:rPr>
              <a:t>Barium swallow:</a:t>
            </a:r>
          </a:p>
          <a:p>
            <a:pPr marL="1014984" lvl="2" indent="4763" algn="l" rtl="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" panose="02020603060405020304" pitchFamily="18" charset="0"/>
              </a:rPr>
              <a:t>Reflux of the material to the esophagus</a:t>
            </a:r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3960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sz="4100" dirty="0" smtClean="0"/>
              <a:t>Specific </a:t>
            </a:r>
            <a:r>
              <a:rPr lang="en-US" sz="4100" dirty="0"/>
              <a:t>investigation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" panose="02020603060405020304" pitchFamily="18" charset="0"/>
              </a:rPr>
              <a:t>Ambulatory 24 h PH monitoring</a:t>
            </a:r>
          </a:p>
          <a:p>
            <a:pPr marL="1014984" lvl="2" indent="-457200" algn="l" rtl="0">
              <a:buFont typeface="Wingdings" panose="05000000000000000000" pitchFamily="2" charset="2"/>
              <a:buChar char="Ø"/>
            </a:pPr>
            <a:r>
              <a:rPr lang="en-US" dirty="0" err="1" smtClean="0">
                <a:latin typeface="Times" panose="02020603060405020304" pitchFamily="18" charset="0"/>
              </a:rPr>
              <a:t>Demester</a:t>
            </a:r>
            <a:r>
              <a:rPr lang="en-US" dirty="0" smtClean="0">
                <a:latin typeface="Times" panose="02020603060405020304" pitchFamily="18" charset="0"/>
              </a:rPr>
              <a:t> score &gt;14.7</a:t>
            </a:r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88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sz="4100" dirty="0"/>
              <a:t>Treatment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" panose="02020603060405020304" pitchFamily="18" charset="0"/>
              </a:rPr>
              <a:t>Conservative</a:t>
            </a:r>
            <a:endParaRPr lang="en-US" dirty="0">
              <a:latin typeface="Times" panose="02020603060405020304" pitchFamily="18" charset="0"/>
            </a:endParaRPr>
          </a:p>
          <a:p>
            <a:pPr algn="l" rtl="0"/>
            <a:r>
              <a:rPr lang="en-US" dirty="0" smtClean="0">
                <a:latin typeface="Times" panose="02020603060405020304" pitchFamily="18" charset="0"/>
              </a:rPr>
              <a:t>Surgical</a:t>
            </a:r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491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sz="4100" dirty="0"/>
              <a:t>Conservative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l" rtl="0"/>
            <a:r>
              <a:rPr lang="en-US" dirty="0" smtClean="0">
                <a:latin typeface="Times" panose="02020603060405020304" pitchFamily="18" charset="0"/>
              </a:rPr>
              <a:t>Changing life style</a:t>
            </a:r>
          </a:p>
          <a:p>
            <a:pPr marL="457200" indent="-457200" algn="l" rtl="0"/>
            <a:r>
              <a:rPr lang="en-US" dirty="0" smtClean="0">
                <a:latin typeface="Times" panose="02020603060405020304" pitchFamily="18" charset="0"/>
              </a:rPr>
              <a:t>PPI</a:t>
            </a:r>
          </a:p>
        </p:txBody>
      </p:sp>
    </p:spTree>
    <p:extLst>
      <p:ext uri="{BB962C8B-B14F-4D97-AF65-F5344CB8AC3E}">
        <p14:creationId xmlns:p14="http://schemas.microsoft.com/office/powerpoint/2010/main" val="4208164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sz="4100" dirty="0"/>
              <a:t>Surgical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" panose="02020603060405020304" pitchFamily="18" charset="0"/>
              </a:rPr>
              <a:t>Laparoscopy or laparotomy and </a:t>
            </a:r>
            <a:r>
              <a:rPr lang="en-US" dirty="0" err="1" smtClean="0">
                <a:latin typeface="Times" panose="02020603060405020304" pitchFamily="18" charset="0"/>
              </a:rPr>
              <a:t>Nissen</a:t>
            </a:r>
            <a:r>
              <a:rPr lang="en-US" dirty="0" smtClean="0">
                <a:latin typeface="Times" panose="02020603060405020304" pitchFamily="18" charset="0"/>
              </a:rPr>
              <a:t> fundoplication</a:t>
            </a:r>
          </a:p>
          <a:p>
            <a:pPr algn="l">
              <a:buNone/>
            </a:pPr>
            <a:endParaRPr lang="en-US" dirty="0"/>
          </a:p>
        </p:txBody>
      </p:sp>
      <p:pic>
        <p:nvPicPr>
          <p:cNvPr id="4" name="Picture 3" descr="Nissen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2438400"/>
            <a:ext cx="4032448" cy="37560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098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sz="4100" dirty="0"/>
              <a:t>Complications of GERD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 algn="just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Esophagitis</a:t>
            </a:r>
          </a:p>
          <a:p>
            <a:pPr marL="457200" indent="-457200" algn="just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 Peptic stricture</a:t>
            </a:r>
          </a:p>
          <a:p>
            <a:pPr marL="457200" indent="-457200" algn="just" rtl="0">
              <a:buFont typeface="Wingdings" panose="05000000000000000000" pitchFamily="2" charset="2"/>
              <a:buChar char="q"/>
            </a:pPr>
            <a:r>
              <a:rPr lang="en-US" dirty="0" smtClean="0">
                <a:latin typeface="Times" panose="02020603060405020304" pitchFamily="18" charset="0"/>
              </a:rPr>
              <a:t> </a:t>
            </a:r>
            <a:r>
              <a:rPr lang="en-US" dirty="0" err="1" smtClean="0">
                <a:latin typeface="Times" panose="02020603060405020304" pitchFamily="18" charset="0"/>
              </a:rPr>
              <a:t>Barrit</a:t>
            </a:r>
            <a:r>
              <a:rPr lang="en-US" dirty="0" smtClean="0">
                <a:latin typeface="Times" panose="02020603060405020304" pitchFamily="18" charset="0"/>
              </a:rPr>
              <a:t> esophagus :The most serious one as it consider as a pre malignancy </a:t>
            </a:r>
            <a:r>
              <a:rPr lang="en-US" dirty="0" smtClean="0">
                <a:solidFill>
                  <a:srgbClr val="92D050"/>
                </a:solidFill>
                <a:latin typeface="Times" panose="02020603060405020304" pitchFamily="18" charset="0"/>
              </a:rPr>
              <a:t>(intestinal metaplasia in the lower esophagus).</a:t>
            </a:r>
            <a:endParaRPr lang="en-US" dirty="0">
              <a:solidFill>
                <a:srgbClr val="92D050"/>
              </a:solidFill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460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3408" y="2514600"/>
            <a:ext cx="5193792" cy="1636776"/>
          </a:xfrm>
        </p:spPr>
        <p:txBody>
          <a:bodyPr/>
          <a:lstStyle/>
          <a:p>
            <a:r>
              <a:rPr lang="en-US" dirty="0" smtClean="0"/>
              <a:t>Thank you</a:t>
            </a:r>
            <a:endParaRPr lang="x-non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" panose="02020603060405020304" pitchFamily="18" charset="0"/>
              </a:rPr>
              <a:t>History and clinical examination:</a:t>
            </a:r>
            <a:endParaRPr lang="en-US" dirty="0">
              <a:latin typeface="Times" panose="02020603060405020304" pitchFamily="18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lang="en-US" dirty="0" smtClean="0"/>
              <a:t>Esophageal disease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3595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968375" lvl="1" indent="-511175" algn="l" rtl="0"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Times" panose="02020603060405020304" pitchFamily="18" charset="0"/>
              </a:rPr>
              <a:t>onset</a:t>
            </a:r>
          </a:p>
          <a:p>
            <a:pPr marL="968375" lvl="1" indent="-511175" algn="l" rtl="0"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Times" panose="02020603060405020304" pitchFamily="18" charset="0"/>
              </a:rPr>
              <a:t>duration</a:t>
            </a:r>
          </a:p>
          <a:p>
            <a:pPr marL="968375" lvl="1" indent="-511175" algn="l" rtl="0"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Times" panose="02020603060405020304" pitchFamily="18" charset="0"/>
              </a:rPr>
              <a:t>site</a:t>
            </a:r>
          </a:p>
          <a:p>
            <a:pPr marL="968375" lvl="1" indent="-511175" algn="l" rtl="0"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Times" panose="02020603060405020304" pitchFamily="18" charset="0"/>
              </a:rPr>
              <a:t>progression</a:t>
            </a:r>
          </a:p>
          <a:p>
            <a:pPr marL="968375" lvl="1" indent="-511175" algn="l" rtl="0"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Times" panose="02020603060405020304" pitchFamily="18" charset="0"/>
              </a:rPr>
              <a:t>associated symptoms</a:t>
            </a:r>
          </a:p>
          <a:p>
            <a:pPr marL="968375" lvl="1" indent="-511175" algn="l" rtl="0">
              <a:buFont typeface="Wingdings" panose="05000000000000000000" pitchFamily="2" charset="2"/>
              <a:buChar char="Ø"/>
            </a:pPr>
            <a:r>
              <a:rPr lang="en-US" sz="3200" dirty="0" smtClean="0">
                <a:latin typeface="Times" panose="02020603060405020304" pitchFamily="18" charset="0"/>
              </a:rPr>
              <a:t>Odynophagia</a:t>
            </a:r>
          </a:p>
          <a:p>
            <a:pPr marL="968375" lvl="1" indent="-511175" algn="l" rtl="0"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Times" panose="02020603060405020304" pitchFamily="18" charset="0"/>
              </a:rPr>
              <a:t>Cough</a:t>
            </a:r>
          </a:p>
          <a:p>
            <a:pPr marL="968375" lvl="1" indent="-511175" algn="l" rtl="0">
              <a:buFont typeface="Wingdings" panose="05000000000000000000" pitchFamily="2" charset="2"/>
              <a:buChar char="Ø"/>
            </a:pPr>
            <a:r>
              <a:rPr lang="en-US" sz="3200" dirty="0" smtClean="0">
                <a:solidFill>
                  <a:schemeClr val="accent3">
                    <a:lumMod val="75000"/>
                  </a:schemeClr>
                </a:solidFill>
                <a:latin typeface="Times" panose="02020603060405020304" pitchFamily="18" charset="0"/>
              </a:rPr>
              <a:t>hoarseness</a:t>
            </a:r>
            <a:endParaRPr lang="en-US" sz="3200" dirty="0">
              <a:solidFill>
                <a:schemeClr val="accent3">
                  <a:lumMod val="75000"/>
                </a:schemeClr>
              </a:solidFill>
              <a:latin typeface="Times" panose="02020603060405020304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307848"/>
            <a:ext cx="8229600" cy="1252728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 smtClean="0"/>
              <a:t>History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58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lang="en-US" dirty="0"/>
              <a:t>Clinical examination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/>
            <a:r>
              <a:rPr lang="en-US" dirty="0" smtClean="0">
                <a:latin typeface="Times" panose="02020603060405020304" pitchFamily="18" charset="0"/>
              </a:rPr>
              <a:t>Lymphadenopathy</a:t>
            </a:r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88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Investigations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752600"/>
            <a:ext cx="8229600" cy="4625609"/>
          </a:xfrm>
        </p:spPr>
        <p:txBody>
          <a:bodyPr/>
          <a:lstStyle/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mtClean="0">
                <a:latin typeface="Times" panose="02020603060405020304" pitchFamily="18" charset="0"/>
              </a:rPr>
              <a:t>CBC- U/E</a:t>
            </a:r>
            <a:endParaRPr lang="en-US" dirty="0" smtClean="0">
              <a:latin typeface="Times" panose="02020603060405020304" pitchFamily="18" charset="0"/>
            </a:endParaRP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" panose="02020603060405020304" pitchFamily="18" charset="0"/>
              </a:rPr>
              <a:t>CXR</a:t>
            </a:r>
          </a:p>
          <a:p>
            <a:pPr algn="l" rtl="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" panose="02020603060405020304" pitchFamily="18" charset="0"/>
              </a:rPr>
              <a:t>ECG</a:t>
            </a:r>
            <a:endParaRPr lang="en-US" dirty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967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Specific Investigations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endParaRPr lang="en-US" dirty="0" smtClean="0">
              <a:latin typeface="Times" panose="02020603060405020304" pitchFamily="18" charset="0"/>
            </a:endParaRPr>
          </a:p>
          <a:p>
            <a:pPr algn="l">
              <a:buNone/>
            </a:pPr>
            <a:r>
              <a:rPr lang="en-US" dirty="0" smtClean="0">
                <a:latin typeface="Times" panose="02020603060405020304" pitchFamily="18" charset="0"/>
              </a:rPr>
              <a:t>-Upper GI endoscopy</a:t>
            </a:r>
          </a:p>
          <a:p>
            <a:pPr algn="l">
              <a:buNone/>
            </a:pPr>
            <a:endParaRPr lang="en-US" dirty="0">
              <a:latin typeface="Times" panose="02020603060405020304" pitchFamily="18" charset="0"/>
            </a:endParaRPr>
          </a:p>
        </p:txBody>
      </p:sp>
      <p:pic>
        <p:nvPicPr>
          <p:cNvPr id="4" name="Picture 3" descr="UPP_T4_esophC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340920"/>
            <a:ext cx="3754760" cy="291909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UPP_Esoph_CA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340920"/>
            <a:ext cx="3168824" cy="316835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219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 result for APPLE CORE SIGN ON BARIUM SWALLOW FOR ESOPHAGEAL CANCER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108075"/>
            <a:ext cx="5486400" cy="4641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67398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953</TotalTime>
  <Words>330</Words>
  <Application>Microsoft Office PowerPoint</Application>
  <PresentationFormat>On-screen Show (4:3)</PresentationFormat>
  <Paragraphs>136</Paragraphs>
  <Slides>39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8" baseType="lpstr">
      <vt:lpstr>Arial</vt:lpstr>
      <vt:lpstr>Calibri</vt:lpstr>
      <vt:lpstr>Corbel</vt:lpstr>
      <vt:lpstr>Times</vt:lpstr>
      <vt:lpstr>Times New Roman</vt:lpstr>
      <vt:lpstr>Wingdings</vt:lpstr>
      <vt:lpstr>Wingdings 2</vt:lpstr>
      <vt:lpstr>Wingdings 3</vt:lpstr>
      <vt:lpstr>Module</vt:lpstr>
      <vt:lpstr> Esophageal disease </vt:lpstr>
      <vt:lpstr>Outlines </vt:lpstr>
      <vt:lpstr>Case1: Esophageal disease </vt:lpstr>
      <vt:lpstr>Esophageal disease</vt:lpstr>
      <vt:lpstr>PowerPoint Presentation</vt:lpstr>
      <vt:lpstr>Clinical examination</vt:lpstr>
      <vt:lpstr>Investigations</vt:lpstr>
      <vt:lpstr>Specific Investigations</vt:lpstr>
      <vt:lpstr>PowerPoint Presentation</vt:lpstr>
      <vt:lpstr>Upper GI endoscopy</vt:lpstr>
      <vt:lpstr>The contrast study</vt:lpstr>
      <vt:lpstr>Staging</vt:lpstr>
      <vt:lpstr>Treatment</vt:lpstr>
      <vt:lpstr>Types of esophageal cancer</vt:lpstr>
      <vt:lpstr>Conservative management</vt:lpstr>
      <vt:lpstr>Surgical management</vt:lpstr>
      <vt:lpstr>Achalasia</vt:lpstr>
      <vt:lpstr>Achalasia</vt:lpstr>
      <vt:lpstr>History </vt:lpstr>
      <vt:lpstr>Clinical examination</vt:lpstr>
      <vt:lpstr>Investigations</vt:lpstr>
      <vt:lpstr>The contrast study</vt:lpstr>
      <vt:lpstr>Contrast study</vt:lpstr>
      <vt:lpstr>Specific investigation</vt:lpstr>
      <vt:lpstr>Treatment</vt:lpstr>
      <vt:lpstr>Conservative management</vt:lpstr>
      <vt:lpstr>Surgical management</vt:lpstr>
      <vt:lpstr>Case 3: Esophageal disease</vt:lpstr>
      <vt:lpstr>Esophageal disease</vt:lpstr>
      <vt:lpstr>History </vt:lpstr>
      <vt:lpstr>Clinical examination</vt:lpstr>
      <vt:lpstr>Investigations</vt:lpstr>
      <vt:lpstr>Contrast study</vt:lpstr>
      <vt:lpstr>Specific investigation</vt:lpstr>
      <vt:lpstr>Treatment</vt:lpstr>
      <vt:lpstr>Conservative management</vt:lpstr>
      <vt:lpstr>Surgical management</vt:lpstr>
      <vt:lpstr>Complications of GERD</vt:lpstr>
      <vt:lpstr>Thank you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Palm Tree Counting in UAV Images</dc:title>
  <dc:creator>Yakoub Bazi</dc:creator>
  <cp:lastModifiedBy>Iftikhar Ahmed Chaudary</cp:lastModifiedBy>
  <cp:revision>156</cp:revision>
  <dcterms:created xsi:type="dcterms:W3CDTF">2014-05-15T06:33:59Z</dcterms:created>
  <dcterms:modified xsi:type="dcterms:W3CDTF">2017-10-11T07:12:28Z</dcterms:modified>
</cp:coreProperties>
</file>