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hyperlink" Target="mailto:aalrabiah@ksu.edu.sa" TargetMode="Externa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xfrm>
            <a:off x="1155700" y="2922612"/>
            <a:ext cx="10464800" cy="1130301"/>
          </a:xfrm>
          <a:prstGeom prst="rect">
            <a:avLst/>
          </a:prstGeom>
        </p:spPr>
        <p:txBody>
          <a:bodyPr/>
          <a:lstStyle>
            <a:lvl1pPr defTabSz="239522">
              <a:defRPr b="1" i="1" sz="328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Fluid and Electrolytes for surgical patients in Emergency Department  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Dr Abdulaziz Alrabiah, MD </a:t>
            </a:r>
          </a:p>
          <a:p>
            <a:pPr/>
            <a:r>
              <a:t>Emergency Medicine, Trauma &amp; EMS specialist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5% dextrose </a:t>
            </a:r>
          </a:p>
        </p:txBody>
      </p:sp>
      <p:sp>
        <p:nvSpPr>
          <p:cNvPr id="146" name="Shape 1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0039" indent="-320039" defTabSz="408940">
              <a:spcBef>
                <a:spcPts val="2900"/>
              </a:spcBef>
              <a:defRPr sz="2660"/>
            </a:pPr>
            <a:r>
              <a:t>component 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Glucose  50g / L 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isotonic solution : 260 mOsm/L </a:t>
            </a:r>
          </a:p>
          <a:p>
            <a:pPr marL="320039" indent="-320039" defTabSz="408940">
              <a:spcBef>
                <a:spcPts val="2900"/>
              </a:spcBef>
              <a:defRPr sz="2660"/>
            </a:pPr>
            <a:r>
              <a:t>indication 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Hypoglycaemia 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hypernatremia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additional maintenance fluid 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most effective fluid in establish urine flow in euvolaemic patient (i.e. patient going for pelvic ultrasound and needs full bladder)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7519"/>
            </a:lvl1pPr>
          </a:lstStyle>
          <a:p>
            <a:pPr/>
            <a:r>
              <a:t>0.45% (1/2) normal saline </a:t>
            </a:r>
          </a:p>
        </p:txBody>
      </p:sp>
      <p:sp>
        <p:nvSpPr>
          <p:cNvPr id="149" name="Shape 1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1188" indent="-361188" defTabSz="461518">
              <a:spcBef>
                <a:spcPts val="3300"/>
              </a:spcBef>
              <a:defRPr b="1" sz="3002">
                <a:latin typeface="Helvetica"/>
                <a:ea typeface="Helvetica"/>
                <a:cs typeface="Helvetica"/>
                <a:sym typeface="Helvetica"/>
              </a:defRPr>
            </a:pPr>
            <a:r>
              <a:t>component </a:t>
            </a:r>
          </a:p>
          <a:p>
            <a:pPr lvl="1" marL="722376" indent="-361188" defTabSz="461518">
              <a:spcBef>
                <a:spcPts val="3300"/>
              </a:spcBef>
              <a:defRPr sz="3002"/>
            </a:pPr>
            <a:r>
              <a:t>Na 75 mmol/L</a:t>
            </a:r>
          </a:p>
          <a:p>
            <a:pPr lvl="1" marL="722376" indent="-361188" defTabSz="461518">
              <a:spcBef>
                <a:spcPts val="3300"/>
              </a:spcBef>
              <a:defRPr sz="3002"/>
            </a:pPr>
            <a:r>
              <a:t>Cl 75 mmol/L</a:t>
            </a:r>
          </a:p>
          <a:p>
            <a:pPr lvl="1" marL="722376" indent="-361188" defTabSz="461518">
              <a:spcBef>
                <a:spcPts val="3300"/>
              </a:spcBef>
              <a:defRPr sz="3002"/>
            </a:pPr>
            <a:r>
              <a:t>hypotonic solution : 154 mOsm/L </a:t>
            </a:r>
          </a:p>
          <a:p>
            <a:pPr marL="361188" indent="-361188" defTabSz="461518">
              <a:spcBef>
                <a:spcPts val="3300"/>
              </a:spcBef>
              <a:defRPr b="1" sz="3002">
                <a:latin typeface="Helvetica"/>
                <a:ea typeface="Helvetica"/>
                <a:cs typeface="Helvetica"/>
                <a:sym typeface="Helvetica"/>
              </a:defRPr>
            </a:pPr>
            <a:r>
              <a:t>indication</a:t>
            </a:r>
          </a:p>
          <a:p>
            <a:pPr lvl="1" marL="722376" indent="-361188" defTabSz="461518">
              <a:spcBef>
                <a:spcPts val="3300"/>
              </a:spcBef>
              <a:defRPr sz="3002"/>
            </a:pPr>
            <a:r>
              <a:t>DKA ( 2nd hour to avoid hyperchloemic metabolic acidosis)</a:t>
            </a:r>
          </a:p>
          <a:p>
            <a:pPr lvl="1" marL="722376" indent="-361188" defTabSz="461518">
              <a:spcBef>
                <a:spcPts val="3300"/>
              </a:spcBef>
              <a:defRPr sz="3002"/>
            </a:pPr>
            <a:r>
              <a:t>therapy of hypernatermia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xfrm>
            <a:off x="952500" y="406400"/>
            <a:ext cx="11099800" cy="1303689"/>
          </a:xfrm>
          <a:prstGeom prst="rect">
            <a:avLst/>
          </a:prstGeom>
        </p:spPr>
        <p:txBody>
          <a:bodyPr/>
          <a:lstStyle>
            <a:lvl1pPr defTabSz="408940">
              <a:defRPr sz="5600"/>
            </a:lvl1pPr>
          </a:lstStyle>
          <a:p>
            <a:pPr/>
            <a:r>
              <a:t>to make think more complicated!!! </a:t>
            </a:r>
          </a:p>
        </p:txBody>
      </p:sp>
      <p:sp>
        <p:nvSpPr>
          <p:cNvPr id="152" name="Shape 1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3756" indent="-333756" defTabSz="426466">
              <a:spcBef>
                <a:spcPts val="3000"/>
              </a:spcBef>
              <a:defRPr sz="2774"/>
            </a:pPr>
            <a:r>
              <a:t>3% NS = 0.9 % NS   X 3 </a:t>
            </a:r>
          </a:p>
          <a:p>
            <a:pPr lvl="1" marL="667512" indent="-333756" defTabSz="426466">
              <a:spcBef>
                <a:spcPts val="3000"/>
              </a:spcBef>
              <a:defRPr sz="2774"/>
            </a:pPr>
            <a:r>
              <a:t>used in acute symptomatic hyponatremia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10% dextrose </a:t>
            </a:r>
          </a:p>
          <a:p>
            <a:pPr lvl="1" marL="667512" indent="-333756" defTabSz="426466">
              <a:spcBef>
                <a:spcPts val="3000"/>
              </a:spcBef>
              <a:defRPr sz="2774"/>
            </a:pPr>
            <a:r>
              <a:t>Glucose 100 g/ L 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5% dextrose + 0.45% NS </a:t>
            </a:r>
          </a:p>
          <a:p>
            <a:pPr lvl="1" marL="667512" indent="-333756" defTabSz="426466">
              <a:spcBef>
                <a:spcPts val="3000"/>
              </a:spcBef>
              <a:defRPr sz="2774"/>
            </a:pPr>
            <a:r>
              <a:t>i.e. in DKA 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2.5% dextrose + 0.45% NS 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4% dextrose + 018% NS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Colloids 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78892" indent="-278892" defTabSz="356362">
              <a:spcBef>
                <a:spcPts val="2500"/>
              </a:spcBef>
              <a:defRPr sz="2318"/>
            </a:pPr>
            <a:r>
              <a:t>more expensive than crystalloid solution </a:t>
            </a:r>
          </a:p>
          <a:p>
            <a:pPr marL="278892" indent="-278892" defTabSz="356362">
              <a:spcBef>
                <a:spcPts val="2500"/>
              </a:spcBef>
              <a:defRPr sz="2318"/>
            </a:pPr>
            <a:r>
              <a:t>not shown to have any benefit over crystalloid solution in initial resuscitation</a:t>
            </a:r>
          </a:p>
          <a:p>
            <a:pPr marL="278892" indent="-278892" defTabSz="356362">
              <a:spcBef>
                <a:spcPts val="2500"/>
              </a:spcBef>
              <a:defRPr sz="2318"/>
            </a:pPr>
            <a:r>
              <a:t>Adverse effects</a:t>
            </a:r>
          </a:p>
          <a:p>
            <a:pPr lvl="1" marL="557784" indent="-278892" defTabSz="356362">
              <a:spcBef>
                <a:spcPts val="2500"/>
              </a:spcBef>
              <a:defRPr sz="2318"/>
            </a:pPr>
            <a:r>
              <a:t>best avoided in the bleeding trauma patient due to potential anti-coagulant effects:</a:t>
            </a:r>
          </a:p>
          <a:p>
            <a:pPr lvl="2" marL="836676" indent="-278892" defTabSz="356362">
              <a:spcBef>
                <a:spcPts val="2500"/>
              </a:spcBef>
              <a:defRPr sz="2318"/>
            </a:pPr>
            <a:r>
              <a:t>impair fibrin polymerisation</a:t>
            </a:r>
          </a:p>
          <a:p>
            <a:pPr lvl="2" marL="836676" indent="-278892" defTabSz="356362">
              <a:spcBef>
                <a:spcPts val="2500"/>
              </a:spcBef>
              <a:defRPr sz="2318"/>
            </a:pPr>
            <a:r>
              <a:t>decrease clot elasticity</a:t>
            </a:r>
          </a:p>
          <a:p>
            <a:pPr lvl="2" marL="836676" indent="-278892" defTabSz="356362">
              <a:spcBef>
                <a:spcPts val="2500"/>
              </a:spcBef>
              <a:defRPr sz="2318"/>
            </a:pPr>
            <a:r>
              <a:t>decrease clot weight</a:t>
            </a:r>
          </a:p>
          <a:p>
            <a:pPr lvl="2" marL="836676" indent="-278892" defTabSz="356362">
              <a:spcBef>
                <a:spcPts val="2500"/>
              </a:spcBef>
              <a:defRPr sz="2318"/>
            </a:pPr>
            <a:r>
              <a:t>reduce von Willebrand factor levels</a:t>
            </a:r>
          </a:p>
          <a:p>
            <a:pPr lvl="2" marL="836676" indent="-278892" defTabSz="356362">
              <a:spcBef>
                <a:spcPts val="2500"/>
              </a:spcBef>
              <a:defRPr sz="2318"/>
            </a:pPr>
            <a:r>
              <a:t>antiplatelet effects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4% albumin (Albumex4)</a:t>
            </a:r>
          </a:p>
        </p:txBody>
      </p:sp>
      <p:sp>
        <p:nvSpPr>
          <p:cNvPr id="158" name="Shape 1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3756" indent="-333756" defTabSz="426466">
              <a:spcBef>
                <a:spcPts val="3000"/>
              </a:spcBef>
              <a:defRPr sz="2774"/>
            </a:pPr>
            <a:r>
              <a:t>drives from human plasma 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PH 7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albumin 40g/L 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Na 140 mmol/L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Cl 128 mmol/L 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K  0.12 mmo/L 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octanoate 6.4 mmol/L 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isotonic solution : 250 mosm/L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4% albumin (Albumex4)</a:t>
            </a:r>
          </a:p>
        </p:txBody>
      </p:sp>
      <p:sp>
        <p:nvSpPr>
          <p:cNvPr id="161" name="Shape 1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56031" indent="-256031" defTabSz="327152">
              <a:spcBef>
                <a:spcPts val="2300"/>
              </a:spcBef>
              <a:defRPr sz="2128"/>
            </a:pPr>
            <a:r>
              <a:t>indications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hypovolaemia associated with altered capillary permeability / hypoalbuminaemia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burns after 12 hours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shock and albumin &lt; 20 g/L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possible role in enhancing binding of highly protein bound toxic agents (aspirin, TCADs)</a:t>
            </a:r>
          </a:p>
          <a:p>
            <a:pPr marL="256031" indent="-256031" defTabSz="327152">
              <a:spcBef>
                <a:spcPts val="2300"/>
              </a:spcBef>
              <a:defRPr sz="2128"/>
            </a:pPr>
            <a:r>
              <a:t>complications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fluid over load ( t 1/2  5 days in blood )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infection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expensive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no mortality advantage over normal saline in volume expansion of critically ill patient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other colloid fluid </a:t>
            </a:r>
          </a:p>
        </p:txBody>
      </p:sp>
      <p:sp>
        <p:nvSpPr>
          <p:cNvPr id="164" name="Shape 1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20% albumin ( Albumen 20 ) : 200 g / L </a:t>
            </a:r>
          </a:p>
          <a:p>
            <a:pPr/>
            <a:r>
              <a:t>Gelofusine </a:t>
            </a:r>
          </a:p>
          <a:p>
            <a:pPr/>
            <a:r>
              <a:t>Starch solution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Electrolytes disorders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Na </a:t>
            </a:r>
          </a:p>
        </p:txBody>
      </p:sp>
      <p:sp>
        <p:nvSpPr>
          <p:cNvPr id="169" name="Shape 16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Major extracellur electrolytes </a:t>
            </a:r>
          </a:p>
          <a:p>
            <a:pPr/>
            <a:r>
              <a:t>normal Na level in blood 135 mEq/L - 145mEq/L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Hyponatremia1 </a:t>
            </a:r>
          </a:p>
        </p:txBody>
      </p:sp>
      <p:sp>
        <p:nvSpPr>
          <p:cNvPr id="172" name="Shape 17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Na+ &lt; 135mmol/L</a:t>
            </a:r>
          </a:p>
          <a:p>
            <a:pPr lvl="1"/>
            <a:r>
              <a:rPr b="1" i="1">
                <a:latin typeface="Helvetica"/>
                <a:ea typeface="Helvetica"/>
                <a:cs typeface="Helvetica"/>
                <a:sym typeface="Helvetica"/>
              </a:rPr>
              <a:t>Mild 125-134</a:t>
            </a:r>
            <a:r>
              <a:t>  : Asymptomatic </a:t>
            </a:r>
          </a:p>
          <a:p>
            <a:pPr lvl="1"/>
            <a:r>
              <a:rPr b="1" i="1">
                <a:latin typeface="Helvetica"/>
                <a:ea typeface="Helvetica"/>
                <a:cs typeface="Helvetica"/>
                <a:sym typeface="Helvetica"/>
              </a:rPr>
              <a:t>Moderate 120-124</a:t>
            </a:r>
            <a:r>
              <a:t> : lethargy , confusion , anorexia, nausea, vomiting </a:t>
            </a:r>
          </a:p>
          <a:p>
            <a:pPr lvl="1"/>
            <a:r>
              <a:rPr b="1" i="1">
                <a:latin typeface="Helvetica"/>
                <a:ea typeface="Helvetica"/>
                <a:cs typeface="Helvetica"/>
                <a:sym typeface="Helvetica"/>
              </a:rPr>
              <a:t>Severe &lt;120</a:t>
            </a:r>
            <a:r>
              <a:t> : muscle cramp, weakness, convulsions, coma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xfrm>
            <a:off x="952500" y="412750"/>
            <a:ext cx="11099800" cy="2120900"/>
          </a:xfrm>
          <a:prstGeom prst="rect">
            <a:avLst/>
          </a:prstGeom>
        </p:spPr>
        <p:txBody>
          <a:bodyPr/>
          <a:lstStyle/>
          <a:p>
            <a:pPr/>
            <a:r>
              <a:t>Objectives </a:t>
            </a:r>
          </a:p>
        </p:txBody>
      </p:sp>
      <p:sp>
        <p:nvSpPr>
          <p:cNvPr id="123" name="Shape 123"/>
          <p:cNvSpPr/>
          <p:nvPr>
            <p:ph type="body" idx="1"/>
          </p:nvPr>
        </p:nvSpPr>
        <p:spPr>
          <a:xfrm>
            <a:off x="952500" y="21590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333756" indent="-333756" defTabSz="426466">
              <a:spcBef>
                <a:spcPts val="3000"/>
              </a:spcBef>
              <a:defRPr b="1" i="1" sz="2774">
                <a:latin typeface="Helvetica"/>
                <a:ea typeface="Helvetica"/>
                <a:cs typeface="Helvetica"/>
                <a:sym typeface="Helvetica"/>
              </a:defRPr>
            </a:pPr>
            <a:r>
              <a:t>IV Fluids </a:t>
            </a:r>
          </a:p>
          <a:p>
            <a:pPr lvl="1" marL="667512" indent="-333756" defTabSz="426466">
              <a:spcBef>
                <a:spcPts val="3000"/>
              </a:spcBef>
              <a:defRPr sz="2774"/>
            </a:pPr>
            <a:r>
              <a:t>different types and classifications </a:t>
            </a:r>
          </a:p>
          <a:p>
            <a:pPr lvl="1" marL="667512" indent="-333756" defTabSz="426466">
              <a:spcBef>
                <a:spcPts val="3000"/>
              </a:spcBef>
              <a:defRPr sz="2774"/>
            </a:pPr>
            <a:r>
              <a:t>indications </a:t>
            </a:r>
          </a:p>
          <a:p>
            <a:pPr lvl="1" marL="667512" indent="-333756" defTabSz="426466">
              <a:spcBef>
                <a:spcPts val="3000"/>
              </a:spcBef>
              <a:defRPr sz="2774"/>
            </a:pPr>
            <a:r>
              <a:t>+/- contraindication </a:t>
            </a:r>
          </a:p>
          <a:p>
            <a:pPr marL="333756" indent="-333756" defTabSz="426466">
              <a:spcBef>
                <a:spcPts val="3000"/>
              </a:spcBef>
              <a:defRPr b="1" i="1" sz="2774">
                <a:latin typeface="Helvetica"/>
                <a:ea typeface="Helvetica"/>
                <a:cs typeface="Helvetica"/>
                <a:sym typeface="Helvetica"/>
              </a:defRPr>
            </a:pPr>
            <a:r>
              <a:t>Electrolytes </a:t>
            </a:r>
          </a:p>
          <a:p>
            <a:pPr lvl="1" marL="667512" indent="-333756" defTabSz="426466">
              <a:spcBef>
                <a:spcPts val="3000"/>
              </a:spcBef>
              <a:defRPr sz="2774"/>
            </a:pPr>
            <a:r>
              <a:t>Hyper / Hypo Na </a:t>
            </a:r>
          </a:p>
          <a:p>
            <a:pPr lvl="1" marL="667512" indent="-333756" defTabSz="426466">
              <a:spcBef>
                <a:spcPts val="3000"/>
              </a:spcBef>
              <a:defRPr sz="2774"/>
            </a:pPr>
            <a:r>
              <a:t>Hyper / Hypo K </a:t>
            </a:r>
          </a:p>
          <a:p>
            <a:pPr lvl="1" marL="667512" indent="-333756" defTabSz="426466">
              <a:spcBef>
                <a:spcPts val="3000"/>
              </a:spcBef>
              <a:defRPr sz="2774"/>
            </a:pPr>
            <a:r>
              <a:t>Hyper / Hypo Ca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Hyponatremia2 </a:t>
            </a:r>
          </a:p>
        </p:txBody>
      </p:sp>
      <p:sp>
        <p:nvSpPr>
          <p:cNvPr id="175" name="Shape 175"/>
          <p:cNvSpPr/>
          <p:nvPr>
            <p:ph type="body" sz="half" idx="1"/>
          </p:nvPr>
        </p:nvSpPr>
        <p:spPr>
          <a:xfrm>
            <a:off x="952500" y="2590800"/>
            <a:ext cx="11099800" cy="3593452"/>
          </a:xfrm>
          <a:prstGeom prst="rect">
            <a:avLst/>
          </a:prstGeom>
        </p:spPr>
        <p:txBody>
          <a:bodyPr/>
          <a:lstStyle/>
          <a:p>
            <a:pPr marL="402336" indent="-402336" defTabSz="514095">
              <a:spcBef>
                <a:spcPts val="3600"/>
              </a:spcBef>
              <a:defRPr sz="3343"/>
            </a:pPr>
            <a:r>
              <a:t>causes and types </a:t>
            </a:r>
          </a:p>
          <a:p>
            <a:pPr marL="402336" indent="-402336" defTabSz="514095">
              <a:spcBef>
                <a:spcPts val="3600"/>
              </a:spcBef>
              <a:defRPr sz="3343"/>
            </a:pPr>
          </a:p>
          <a:p>
            <a:pPr marL="402336" indent="-402336" defTabSz="514095">
              <a:spcBef>
                <a:spcPts val="3600"/>
              </a:spcBef>
              <a:defRPr sz="3343"/>
            </a:pPr>
          </a:p>
        </p:txBody>
      </p:sp>
      <p:pic>
        <p:nvPicPr>
          <p:cNvPr id="176" name="Screen Shot 2016-09-20 at 1.24.47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66745" y="3459560"/>
            <a:ext cx="7556906" cy="57538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title"/>
          </p:nvPr>
        </p:nvSpPr>
        <p:spPr>
          <a:xfrm>
            <a:off x="952500" y="41003"/>
            <a:ext cx="11099800" cy="719976"/>
          </a:xfrm>
          <a:prstGeom prst="rect">
            <a:avLst/>
          </a:prstGeom>
        </p:spPr>
        <p:txBody>
          <a:bodyPr/>
          <a:lstStyle>
            <a:lvl1pPr defTabSz="297941">
              <a:defRPr sz="4080"/>
            </a:lvl1pPr>
          </a:lstStyle>
          <a:p>
            <a:pPr/>
            <a:r>
              <a:t>Hyponatremia3</a:t>
            </a:r>
          </a:p>
        </p:txBody>
      </p:sp>
      <p:sp>
        <p:nvSpPr>
          <p:cNvPr id="179" name="Shape 179"/>
          <p:cNvSpPr/>
          <p:nvPr>
            <p:ph type="body" idx="1"/>
          </p:nvPr>
        </p:nvSpPr>
        <p:spPr>
          <a:xfrm>
            <a:off x="984614" y="241016"/>
            <a:ext cx="9116849" cy="9271568"/>
          </a:xfrm>
          <a:prstGeom prst="rect">
            <a:avLst/>
          </a:prstGeom>
        </p:spPr>
        <p:txBody>
          <a:bodyPr/>
          <a:lstStyle/>
          <a:p>
            <a:pPr marL="182879" indent="-182879" defTabSz="233679">
              <a:spcBef>
                <a:spcPts val="1600"/>
              </a:spcBef>
              <a:defRPr b="1" i="1" sz="2160">
                <a:latin typeface="Helvetica"/>
                <a:ea typeface="Helvetica"/>
                <a:cs typeface="Helvetica"/>
                <a:sym typeface="Helvetica"/>
              </a:defRPr>
            </a:pPr>
            <a:r>
              <a:t>HISTORY</a:t>
            </a:r>
          </a:p>
          <a:p>
            <a:pPr lvl="1" marL="365760" indent="-182880" defTabSz="233679">
              <a:spcBef>
                <a:spcPts val="1600"/>
              </a:spcBef>
              <a:defRPr sz="2160"/>
            </a:pPr>
            <a:r>
              <a:t>speed of onset more important than level</a:t>
            </a:r>
          </a:p>
          <a:p>
            <a:pPr lvl="1" marL="365760" indent="-182880" defTabSz="233679">
              <a:spcBef>
                <a:spcPts val="1600"/>
              </a:spcBef>
              <a:defRPr sz="2160"/>
            </a:pPr>
            <a:r>
              <a:t>most patients won’t be symptomatic until Na+ &lt; 125mmol/L</a:t>
            </a:r>
          </a:p>
          <a:p>
            <a:pPr lvl="1" marL="365760" indent="-182880" defTabSz="233679">
              <a:spcBef>
                <a:spcPts val="1600"/>
              </a:spcBef>
              <a:defRPr sz="2160"/>
            </a:pPr>
            <a:r>
              <a:t>fluid intake/output</a:t>
            </a:r>
          </a:p>
          <a:p>
            <a:pPr lvl="1" marL="365760" indent="-182880" defTabSz="233679">
              <a:spcBef>
                <a:spcPts val="1600"/>
              </a:spcBef>
              <a:defRPr sz="2160"/>
            </a:pPr>
            <a:r>
              <a:t>nausea</a:t>
            </a:r>
          </a:p>
          <a:p>
            <a:pPr lvl="1" marL="365760" indent="-182880" defTabSz="233679">
              <a:spcBef>
                <a:spcPts val="1600"/>
              </a:spcBef>
              <a:defRPr sz="2160"/>
            </a:pPr>
            <a:r>
              <a:t>vomiting</a:t>
            </a:r>
          </a:p>
          <a:p>
            <a:pPr lvl="1" marL="365760" indent="-182880" defTabSz="233679">
              <a:spcBef>
                <a:spcPts val="1600"/>
              </a:spcBef>
              <a:defRPr sz="2160"/>
            </a:pPr>
            <a:r>
              <a:t>neuropsychiatric symptoms</a:t>
            </a:r>
          </a:p>
          <a:p>
            <a:pPr lvl="1" marL="365760" indent="-182880" defTabSz="233679">
              <a:spcBef>
                <a:spcPts val="1600"/>
              </a:spcBef>
              <a:defRPr sz="2160"/>
            </a:pPr>
            <a:r>
              <a:t>muscular weakness</a:t>
            </a:r>
          </a:p>
          <a:p>
            <a:pPr lvl="1" marL="365760" indent="-182880" defTabSz="233679">
              <a:spcBef>
                <a:spcPts val="1600"/>
              </a:spcBef>
              <a:defRPr sz="2160"/>
            </a:pPr>
            <a:r>
              <a:t>headache</a:t>
            </a:r>
          </a:p>
          <a:p>
            <a:pPr lvl="1" marL="365760" indent="-182880" defTabSz="233679">
              <a:spcBef>
                <a:spcPts val="1600"/>
              </a:spcBef>
              <a:defRPr sz="2160"/>
            </a:pPr>
            <a:r>
              <a:t>lethargy</a:t>
            </a:r>
          </a:p>
          <a:p>
            <a:pPr lvl="1" marL="365760" indent="-182880" defTabSz="233679">
              <a:spcBef>
                <a:spcPts val="1600"/>
              </a:spcBef>
              <a:defRPr sz="2160"/>
            </a:pPr>
            <a:r>
              <a:t>psychosis</a:t>
            </a:r>
          </a:p>
          <a:p>
            <a:pPr lvl="1" marL="365760" indent="-182880" defTabSz="233679">
              <a:spcBef>
                <a:spcPts val="1600"/>
              </a:spcBef>
              <a:defRPr sz="2160"/>
            </a:pPr>
            <a:r>
              <a:t>raised ICP</a:t>
            </a:r>
          </a:p>
          <a:p>
            <a:pPr lvl="1" marL="365760" indent="-182880" defTabSz="233679">
              <a:spcBef>
                <a:spcPts val="1600"/>
              </a:spcBef>
              <a:defRPr sz="2160"/>
            </a:pPr>
            <a:r>
              <a:t>seizures</a:t>
            </a:r>
          </a:p>
          <a:p>
            <a:pPr lvl="1" marL="365760" indent="-182880" defTabSz="233679">
              <a:spcBef>
                <a:spcPts val="1600"/>
              </a:spcBef>
              <a:defRPr sz="2160"/>
            </a:pPr>
            <a:r>
              <a:t>coma</a:t>
            </a:r>
          </a:p>
          <a:p>
            <a:pPr lvl="1" marL="365760" indent="-182880" defTabSz="233679">
              <a:spcBef>
                <a:spcPts val="1600"/>
              </a:spcBef>
              <a:defRPr sz="2160"/>
            </a:pPr>
            <a:r>
              <a:t>medications!</a:t>
            </a:r>
          </a:p>
          <a:p>
            <a:pPr lvl="1" marL="365760" indent="-182880" defTabSz="233679">
              <a:spcBef>
                <a:spcPts val="1600"/>
              </a:spcBef>
              <a:defRPr sz="2160"/>
            </a:pPr>
            <a:r>
              <a:t>ROS to find precipitant and organ dysfunction</a:t>
            </a:r>
          </a:p>
          <a:p>
            <a:pPr lvl="1" marL="365760" indent="-182880" defTabSz="233679">
              <a:spcBef>
                <a:spcPts val="1600"/>
              </a:spcBef>
              <a:defRPr sz="2160"/>
            </a:pPr>
            <a:r>
              <a:t>co-morbidities: adrenal disease, liver disease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Hyponatremia4</a:t>
            </a:r>
          </a:p>
        </p:txBody>
      </p:sp>
      <p:sp>
        <p:nvSpPr>
          <p:cNvPr id="182" name="Shape 1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92607" indent="-292607" defTabSz="373887">
              <a:spcBef>
                <a:spcPts val="2600"/>
              </a:spcBef>
              <a:defRPr b="1" i="1" sz="2432">
                <a:latin typeface="Helvetica"/>
                <a:ea typeface="Helvetica"/>
                <a:cs typeface="Helvetica"/>
                <a:sym typeface="Helvetica"/>
              </a:defRPr>
            </a:pPr>
            <a:r>
              <a:t>EXAMINATION</a:t>
            </a:r>
          </a:p>
          <a:p>
            <a:pPr lvl="1" marL="585215" indent="-292607" defTabSz="373887">
              <a:spcBef>
                <a:spcPts val="2600"/>
              </a:spcBef>
              <a:defRPr sz="2432"/>
            </a:pPr>
            <a:r>
              <a:t>volume status</a:t>
            </a:r>
          </a:p>
          <a:p>
            <a:pPr lvl="1" marL="585215" indent="-292607" defTabSz="373887">
              <a:spcBef>
                <a:spcPts val="2600"/>
              </a:spcBef>
              <a:defRPr sz="2432"/>
            </a:pPr>
            <a:r>
              <a:t>neurological complications (increased ICP, lateralizing signs)</a:t>
            </a:r>
          </a:p>
          <a:p>
            <a:pPr marL="292607" indent="-292607" defTabSz="373887">
              <a:spcBef>
                <a:spcPts val="2600"/>
              </a:spcBef>
              <a:defRPr b="1" i="1" sz="2432">
                <a:latin typeface="Helvetica"/>
                <a:ea typeface="Helvetica"/>
                <a:cs typeface="Helvetica"/>
                <a:sym typeface="Helvetica"/>
              </a:defRPr>
            </a:pPr>
            <a:r>
              <a:t>INVESTIGATIONS</a:t>
            </a:r>
          </a:p>
          <a:p>
            <a:pPr lvl="1" marL="585215" indent="-292607" defTabSz="373887">
              <a:spcBef>
                <a:spcPts val="2600"/>
              </a:spcBef>
              <a:defRPr sz="2432"/>
            </a:pPr>
            <a:r>
              <a:t>diagnostic</a:t>
            </a:r>
          </a:p>
          <a:p>
            <a:pPr lvl="1" marL="585215" indent="-292607" defTabSz="373887">
              <a:spcBef>
                <a:spcPts val="2600"/>
              </a:spcBef>
              <a:defRPr sz="2432"/>
            </a:pPr>
            <a:r>
              <a:t>U+E (Na+, glucose, renal function)</a:t>
            </a:r>
          </a:p>
          <a:p>
            <a:pPr lvl="1" marL="585215" indent="-292607" defTabSz="373887">
              <a:spcBef>
                <a:spcPts val="2600"/>
              </a:spcBef>
              <a:defRPr sz="2432"/>
            </a:pPr>
            <a:r>
              <a:t>plasma osmolality</a:t>
            </a:r>
          </a:p>
          <a:p>
            <a:pPr lvl="1" marL="585215" indent="-292607" defTabSz="373887">
              <a:spcBef>
                <a:spcPts val="2600"/>
              </a:spcBef>
              <a:defRPr sz="2432"/>
            </a:pPr>
            <a:r>
              <a:t>plasma proteins and lipids</a:t>
            </a:r>
          </a:p>
          <a:p>
            <a:pPr lvl="1" marL="585215" indent="-292607" defTabSz="373887">
              <a:spcBef>
                <a:spcPts val="2600"/>
              </a:spcBef>
              <a:defRPr sz="2432"/>
            </a:pPr>
            <a:r>
              <a:t>urinary Na+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Hyponatremia5</a:t>
            </a:r>
          </a:p>
        </p:txBody>
      </p:sp>
      <p:sp>
        <p:nvSpPr>
          <p:cNvPr id="185" name="Shape 185"/>
          <p:cNvSpPr/>
          <p:nvPr>
            <p:ph type="body" idx="1"/>
          </p:nvPr>
        </p:nvSpPr>
        <p:spPr>
          <a:xfrm>
            <a:off x="789984" y="2597149"/>
            <a:ext cx="11099801" cy="6286501"/>
          </a:xfrm>
          <a:prstGeom prst="rect">
            <a:avLst/>
          </a:prstGeom>
        </p:spPr>
        <p:txBody>
          <a:bodyPr/>
          <a:lstStyle/>
          <a:p>
            <a:pPr marL="306324" indent="-306324" defTabSz="391414">
              <a:spcBef>
                <a:spcPts val="2800"/>
              </a:spcBef>
              <a:defRPr sz="2546"/>
            </a:pPr>
            <a:r>
              <a:rPr b="1" i="1">
                <a:latin typeface="Helvetica"/>
                <a:ea typeface="Helvetica"/>
                <a:cs typeface="Helvetica"/>
                <a:sym typeface="Helvetica"/>
              </a:rPr>
              <a:t>Management</a:t>
            </a:r>
            <a:r>
              <a:t> </a:t>
            </a:r>
          </a:p>
          <a:p>
            <a:pPr lvl="1" marL="612648" indent="-306324" defTabSz="391414">
              <a:spcBef>
                <a:spcPts val="2800"/>
              </a:spcBef>
              <a:defRPr sz="2546"/>
            </a:pPr>
            <a:r>
              <a:t>calculate Na deficit</a:t>
            </a:r>
          </a:p>
          <a:p>
            <a:pPr lvl="2" marL="918972" indent="-306324" defTabSz="391414">
              <a:spcBef>
                <a:spcPts val="2800"/>
              </a:spcBef>
              <a:defRPr sz="2546"/>
            </a:pPr>
            <a:r>
              <a:t>Na deficit= (desired Na-current Na) x (0.6 x body weight)</a:t>
            </a:r>
          </a:p>
          <a:p>
            <a:pPr lvl="1" marL="612648" indent="-306324" defTabSz="391414">
              <a:spcBef>
                <a:spcPts val="2800"/>
              </a:spcBef>
              <a:defRPr sz="2546"/>
            </a:pPr>
            <a:r>
              <a:t>correction</a:t>
            </a:r>
          </a:p>
          <a:p>
            <a:pPr lvl="2" marL="918972" indent="-306324" defTabSz="391414">
              <a:spcBef>
                <a:spcPts val="2800"/>
              </a:spcBef>
              <a:defRPr sz="2546"/>
            </a:pPr>
            <a:r>
              <a:t>In acute severe hyponatraemia, aim for 1-2mEq/hour correction</a:t>
            </a:r>
          </a:p>
          <a:p>
            <a:pPr lvl="2" marL="918972" indent="-306324" defTabSz="391414">
              <a:spcBef>
                <a:spcPts val="2800"/>
              </a:spcBef>
              <a:defRPr sz="2546"/>
            </a:pPr>
            <a:r>
              <a:t>In chronic severe hyponatraemia aim for 0.5-1mEq/hour correction.</a:t>
            </a:r>
          </a:p>
          <a:p>
            <a:pPr lvl="2" marL="918972" indent="-306324" defTabSz="391414">
              <a:spcBef>
                <a:spcPts val="2800"/>
              </a:spcBef>
              <a:defRPr sz="2546"/>
            </a:pPr>
            <a:r>
              <a:t>Hypertonic saline replacement</a:t>
            </a:r>
          </a:p>
          <a:p>
            <a:pPr lvl="2" marL="918972" indent="-306324" defTabSz="391414">
              <a:spcBef>
                <a:spcPts val="2800"/>
              </a:spcBef>
              <a:defRPr sz="2546"/>
            </a:pPr>
            <a:r>
              <a:t>3% saline (513mEq/L) by giving (deficit/513) to the patient at the rate of 1mEq/hour over 4 hours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Hypernatremia</a:t>
            </a:r>
          </a:p>
        </p:txBody>
      </p:sp>
      <p:sp>
        <p:nvSpPr>
          <p:cNvPr id="188" name="Shape 18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0039" indent="-320039" defTabSz="408940">
              <a:spcBef>
                <a:spcPts val="2900"/>
              </a:spcBef>
              <a:defRPr sz="2660"/>
            </a:pPr>
            <a:r>
              <a:t>Na &gt; 145mmol/L </a:t>
            </a:r>
          </a:p>
          <a:p>
            <a:pPr marL="320039" indent="-320039" defTabSz="408940">
              <a:spcBef>
                <a:spcPts val="2900"/>
              </a:spcBef>
              <a:defRPr sz="2660"/>
            </a:pPr>
            <a:r>
              <a:rPr b="1" i="1">
                <a:latin typeface="Helvetica"/>
                <a:ea typeface="Helvetica"/>
                <a:cs typeface="Helvetica"/>
                <a:sym typeface="Helvetica"/>
              </a:rPr>
              <a:t>causes</a:t>
            </a:r>
            <a:r>
              <a:t> 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water loss:each1 L loss —&gt; 3-5mEq rise in Na</a:t>
            </a:r>
          </a:p>
          <a:p>
            <a:pPr lvl="2" marL="960119" indent="-320039" defTabSz="408940">
              <a:spcBef>
                <a:spcPts val="2900"/>
              </a:spcBef>
              <a:defRPr sz="2660"/>
            </a:pPr>
            <a:r>
              <a:t>sweat, burn, vomiting, diarrhoea, fistula, Diabetes insipidus. 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decrease water intake i.e. hypothalamic lesion —&gt; disorder thirst perception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increase salt intake 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primary hyperaldosteronism 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ectopic ACTH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Hypernatremia 2 </a:t>
            </a:r>
          </a:p>
        </p:txBody>
      </p:sp>
      <p:sp>
        <p:nvSpPr>
          <p:cNvPr id="191" name="Shape 19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clinically </a:t>
            </a:r>
          </a:p>
          <a:p>
            <a:pPr lvl="1"/>
            <a:r>
              <a:t>dehydration </a:t>
            </a:r>
          </a:p>
          <a:p>
            <a:pPr lvl="1"/>
            <a:r>
              <a:t>increase risk of IC bleed , due to brain shrinkage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Hypernatremia 3 </a:t>
            </a:r>
          </a:p>
        </p:txBody>
      </p:sp>
      <p:sp>
        <p:nvSpPr>
          <p:cNvPr id="194" name="Shape 194"/>
          <p:cNvSpPr/>
          <p:nvPr>
            <p:ph type="body" idx="1"/>
          </p:nvPr>
        </p:nvSpPr>
        <p:spPr>
          <a:xfrm>
            <a:off x="952500" y="2590800"/>
            <a:ext cx="11099800" cy="6781735"/>
          </a:xfrm>
          <a:prstGeom prst="rect">
            <a:avLst/>
          </a:prstGeom>
        </p:spPr>
        <p:txBody>
          <a:bodyPr/>
          <a:lstStyle/>
          <a:p>
            <a:pPr marL="320039" indent="-320039" defTabSz="408940">
              <a:spcBef>
                <a:spcPts val="2900"/>
              </a:spcBef>
              <a:defRPr b="1" i="1" sz="2660">
                <a:latin typeface="Helvetica"/>
                <a:ea typeface="Helvetica"/>
                <a:cs typeface="Helvetica"/>
                <a:sym typeface="Helvetica"/>
              </a:defRPr>
            </a:pPr>
            <a:r>
              <a:t>correction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Stop ongoing losses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Correct water deficit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Correct sodium deficit if hypovolaemic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Treat the underlying cause</a:t>
            </a:r>
          </a:p>
          <a:p>
            <a:pPr marL="320039" indent="-320039" defTabSz="408940">
              <a:spcBef>
                <a:spcPts val="2900"/>
              </a:spcBef>
              <a:defRPr b="1" i="1" sz="2660">
                <a:latin typeface="Helvetica"/>
                <a:ea typeface="Helvetica"/>
                <a:cs typeface="Helvetica"/>
                <a:sym typeface="Helvetica"/>
              </a:defRPr>
            </a:pPr>
            <a:r>
              <a:t>Complications of treatment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Intracerebral haemorrhage 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Coma and seizures</a:t>
            </a:r>
          </a:p>
          <a:p>
            <a:pPr lvl="1" marL="640079" indent="-320039" defTabSz="408940">
              <a:spcBef>
                <a:spcPts val="2900"/>
              </a:spcBef>
              <a:defRPr sz="2660"/>
            </a:pPr>
            <a:r>
              <a:t>Cerebral oedema (if correction too rapid)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Hypernatremia4</a:t>
            </a:r>
          </a:p>
        </p:txBody>
      </p:sp>
      <p:sp>
        <p:nvSpPr>
          <p:cNvPr id="197" name="Shape 19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calculate water deficit </a:t>
            </a:r>
          </a:p>
          <a:p>
            <a:pPr lvl="1"/>
            <a:r>
              <a:t>total body water X (serum Na -140) / (140) </a:t>
            </a:r>
          </a:p>
          <a:p>
            <a:pPr lvl="1"/>
            <a:r>
              <a:t>0.5 X Kg X (serum Na -140) / (140)</a:t>
            </a:r>
          </a:p>
          <a:p>
            <a:pPr/>
            <a:r>
              <a:t>Choice of fluid : oral free water or 5% dextrose over 24-48 hr with reduction rate of 0.5 - 1 mmol/L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Hyperkalemia </a:t>
            </a:r>
          </a:p>
        </p:txBody>
      </p:sp>
      <p:sp>
        <p:nvSpPr>
          <p:cNvPr id="202" name="Shape 202"/>
          <p:cNvSpPr/>
          <p:nvPr>
            <p:ph type="body" idx="1"/>
          </p:nvPr>
        </p:nvSpPr>
        <p:spPr>
          <a:xfrm>
            <a:off x="952500" y="2590800"/>
            <a:ext cx="11468365" cy="6726569"/>
          </a:xfrm>
          <a:prstGeom prst="rect">
            <a:avLst/>
          </a:prstGeom>
        </p:spPr>
        <p:txBody>
          <a:bodyPr/>
          <a:lstStyle/>
          <a:p>
            <a:pPr marL="283463" indent="-283463" defTabSz="362204">
              <a:spcBef>
                <a:spcPts val="2600"/>
              </a:spcBef>
              <a:defRPr sz="2356"/>
            </a:pPr>
            <a:r>
              <a:t>normal K 3.5 - 5.1      Hyperkalemia &gt;5.1 </a:t>
            </a:r>
          </a:p>
          <a:p>
            <a:pPr marL="283463" indent="-283463" defTabSz="362204">
              <a:spcBef>
                <a:spcPts val="2600"/>
              </a:spcBef>
              <a:defRPr sz="2356"/>
            </a:pPr>
            <a:r>
              <a:t>causes </a:t>
            </a:r>
          </a:p>
          <a:p>
            <a:pPr lvl="1" marL="566927" indent="-283463" defTabSz="362204">
              <a:spcBef>
                <a:spcPts val="2600"/>
              </a:spcBef>
              <a:defRPr sz="2356"/>
            </a:pPr>
            <a:r>
              <a:t>increase intake ( oral or IV ) </a:t>
            </a:r>
          </a:p>
          <a:p>
            <a:pPr lvl="1" marL="566927" indent="-283463" defTabSz="362204">
              <a:spcBef>
                <a:spcPts val="2600"/>
              </a:spcBef>
              <a:defRPr sz="2356"/>
            </a:pPr>
            <a:r>
              <a:t>endogenous K load </a:t>
            </a:r>
          </a:p>
          <a:p>
            <a:pPr lvl="2" marL="850391" indent="-283463" defTabSz="362204">
              <a:spcBef>
                <a:spcPts val="2600"/>
              </a:spcBef>
              <a:defRPr sz="2356"/>
            </a:pPr>
            <a:r>
              <a:t>haemolysis </a:t>
            </a:r>
          </a:p>
          <a:p>
            <a:pPr lvl="2" marL="850391" indent="-283463" defTabSz="362204">
              <a:spcBef>
                <a:spcPts val="2600"/>
              </a:spcBef>
              <a:defRPr sz="2356"/>
            </a:pPr>
            <a:r>
              <a:t>rhabdomyolysis</a:t>
            </a:r>
          </a:p>
          <a:p>
            <a:pPr lvl="2" marL="850391" indent="-283463" defTabSz="362204">
              <a:spcBef>
                <a:spcPts val="2600"/>
              </a:spcBef>
              <a:defRPr sz="2356"/>
            </a:pPr>
            <a:r>
              <a:t>burns</a:t>
            </a:r>
          </a:p>
          <a:p>
            <a:pPr lvl="2" marL="850391" indent="-283463" defTabSz="362204">
              <a:spcBef>
                <a:spcPts val="2600"/>
              </a:spcBef>
              <a:defRPr sz="2356"/>
            </a:pPr>
            <a:r>
              <a:t>TLS</a:t>
            </a:r>
          </a:p>
          <a:p>
            <a:pPr lvl="2" marL="850391" indent="-283463" defTabSz="362204">
              <a:spcBef>
                <a:spcPts val="2600"/>
              </a:spcBef>
              <a:defRPr sz="2356"/>
            </a:pPr>
            <a:r>
              <a:t>increase activity </a:t>
            </a:r>
          </a:p>
          <a:p>
            <a:pPr lvl="2" marL="850391" indent="-283463" defTabSz="362204">
              <a:spcBef>
                <a:spcPts val="2600"/>
              </a:spcBef>
              <a:defRPr sz="2356"/>
            </a:pPr>
            <a:r>
              <a:t>trauma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xfrm>
            <a:off x="-2129367" y="4679950"/>
            <a:ext cx="11099801" cy="2120900"/>
          </a:xfrm>
          <a:prstGeom prst="rect">
            <a:avLst/>
          </a:prstGeom>
        </p:spPr>
        <p:txBody>
          <a:bodyPr/>
          <a:lstStyle/>
          <a:p>
            <a:pPr/>
            <a:r>
              <a:t>IV Fluid </a:t>
            </a:r>
          </a:p>
        </p:txBody>
      </p:sp>
      <p:pic>
        <p:nvPicPr>
          <p:cNvPr id="126" name="pasted-imag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81344" y="2858260"/>
            <a:ext cx="3818836" cy="57642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type="title"/>
          </p:nvPr>
        </p:nvSpPr>
        <p:spPr>
          <a:xfrm>
            <a:off x="952500" y="406400"/>
            <a:ext cx="11099800" cy="1513814"/>
          </a:xfrm>
          <a:prstGeom prst="rect">
            <a:avLst/>
          </a:prstGeom>
        </p:spPr>
        <p:txBody>
          <a:bodyPr/>
          <a:lstStyle/>
          <a:p>
            <a:pPr/>
            <a:r>
              <a:t>Hyperkalemia</a:t>
            </a:r>
          </a:p>
        </p:txBody>
      </p:sp>
      <p:sp>
        <p:nvSpPr>
          <p:cNvPr id="205" name="Shape 20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777240" indent="-388620" defTabSz="496570">
              <a:spcBef>
                <a:spcPts val="3500"/>
              </a:spcBef>
              <a:defRPr sz="3230"/>
            </a:pPr>
            <a:r>
              <a:t>decrease K excretion </a:t>
            </a:r>
          </a:p>
          <a:p>
            <a:pPr lvl="2" marL="1165860" indent="-388620" defTabSz="496570">
              <a:spcBef>
                <a:spcPts val="3500"/>
              </a:spcBef>
              <a:defRPr sz="3230"/>
            </a:pPr>
            <a:r>
              <a:t>renal failure</a:t>
            </a:r>
          </a:p>
          <a:p>
            <a:pPr lvl="2" marL="1165860" indent="-388620" defTabSz="496570">
              <a:spcBef>
                <a:spcPts val="3500"/>
              </a:spcBef>
              <a:defRPr sz="3230"/>
            </a:pPr>
            <a:r>
              <a:t>drugs i.e. k sparing diuretics 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Pseudohyperkalemia ( Factitious ) </a:t>
            </a:r>
          </a:p>
          <a:p>
            <a:pPr lvl="2" marL="1165860" indent="-388620" defTabSz="496570">
              <a:spcBef>
                <a:spcPts val="3500"/>
              </a:spcBef>
              <a:defRPr sz="3230"/>
            </a:pPr>
            <a:r>
              <a:t>hemolysis ( Venipuncture ) </a:t>
            </a:r>
          </a:p>
          <a:p>
            <a:pPr lvl="2" marL="1165860" indent="-388620" defTabSz="496570">
              <a:spcBef>
                <a:spcPts val="3500"/>
              </a:spcBef>
              <a:defRPr sz="3230"/>
            </a:pPr>
            <a:r>
              <a:t>Thrombocytosis </a:t>
            </a:r>
          </a:p>
          <a:p>
            <a:pPr lvl="2" marL="1165860" indent="-388620" defTabSz="496570">
              <a:spcBef>
                <a:spcPts val="3500"/>
              </a:spcBef>
              <a:defRPr sz="3230"/>
            </a:pPr>
            <a:r>
              <a:t>Leukocytosis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Hyperkalemia </a:t>
            </a:r>
          </a:p>
        </p:txBody>
      </p:sp>
      <p:sp>
        <p:nvSpPr>
          <p:cNvPr id="208" name="Shape 20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Clinical features are often non specific</a:t>
            </a:r>
          </a:p>
          <a:p>
            <a:pPr lvl="1"/>
            <a:r>
              <a:t>Generalised muscle weakness</a:t>
            </a:r>
          </a:p>
          <a:p>
            <a:pPr lvl="1"/>
            <a:r>
              <a:t>Flaccid paralysis and parathesia of the hands and feet</a:t>
            </a:r>
          </a:p>
          <a:p>
            <a:pPr lvl="1"/>
            <a:r>
              <a:t>Lethargy, Confusion, Weakness and Palpitations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Hyperkalemia </a:t>
            </a:r>
          </a:p>
        </p:txBody>
      </p:sp>
      <p:sp>
        <p:nvSpPr>
          <p:cNvPr id="211" name="Shape 211"/>
          <p:cNvSpPr/>
          <p:nvPr>
            <p:ph type="body" sz="quarter" idx="1"/>
          </p:nvPr>
        </p:nvSpPr>
        <p:spPr>
          <a:xfrm>
            <a:off x="952500" y="2590800"/>
            <a:ext cx="11099800" cy="1970154"/>
          </a:xfrm>
          <a:prstGeom prst="rect">
            <a:avLst/>
          </a:prstGeom>
        </p:spPr>
        <p:txBody>
          <a:bodyPr/>
          <a:lstStyle/>
          <a:p>
            <a:pPr/>
            <a:r>
              <a:t>ECG changes </a:t>
            </a:r>
          </a:p>
        </p:txBody>
      </p:sp>
      <p:pic>
        <p:nvPicPr>
          <p:cNvPr id="212" name="Screen Shot 2016-09-21 at 1.37.28 A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1166" y="3981516"/>
            <a:ext cx="10822468" cy="383024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Screen Shot 2016-09-21 at 1.38.12 A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16144" y="7926585"/>
            <a:ext cx="5894360" cy="16394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Hyperkalemia </a:t>
            </a:r>
          </a:p>
        </p:txBody>
      </p:sp>
      <p:sp>
        <p:nvSpPr>
          <p:cNvPr id="216" name="Shape 216"/>
          <p:cNvSpPr/>
          <p:nvPr>
            <p:ph type="body" idx="1"/>
          </p:nvPr>
        </p:nvSpPr>
        <p:spPr>
          <a:xfrm>
            <a:off x="952500" y="2590800"/>
            <a:ext cx="11602641" cy="6714596"/>
          </a:xfrm>
          <a:prstGeom prst="rect">
            <a:avLst/>
          </a:prstGeom>
        </p:spPr>
        <p:txBody>
          <a:bodyPr/>
          <a:lstStyle/>
          <a:p>
            <a:pPr marL="256031" indent="-256031" defTabSz="327152">
              <a:spcBef>
                <a:spcPts val="2300"/>
              </a:spcBef>
              <a:defRPr sz="2128"/>
            </a:pPr>
            <a:r>
              <a:t>Management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Ca Cl 10%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Ca Gluconate 10%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Insulin and Glucose </a:t>
            </a:r>
          </a:p>
          <a:p>
            <a:pPr lvl="2" marL="768095" indent="-256031" defTabSz="327152">
              <a:spcBef>
                <a:spcPts val="2300"/>
              </a:spcBef>
              <a:defRPr sz="2128"/>
            </a:pPr>
            <a:r>
              <a:t>10 Unit act rapid + 50 g Glucose ( 25 ml )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sodium bicarb : 100 ml , 8.4%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Salbutamol 10 mg Neb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Calcium resonium 15 gm orally or rectally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Dialysis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? Frusemide 20 - 80 mg 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Normal saline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Hypokalemia </a:t>
            </a:r>
          </a:p>
        </p:txBody>
      </p:sp>
      <p:sp>
        <p:nvSpPr>
          <p:cNvPr id="219" name="Shape 219"/>
          <p:cNvSpPr/>
          <p:nvPr>
            <p:ph type="body" idx="1"/>
          </p:nvPr>
        </p:nvSpPr>
        <p:spPr>
          <a:xfrm>
            <a:off x="428360" y="2045890"/>
            <a:ext cx="11623940" cy="6831410"/>
          </a:xfrm>
          <a:prstGeom prst="rect">
            <a:avLst/>
          </a:prstGeom>
        </p:spPr>
        <p:txBody>
          <a:bodyPr/>
          <a:lstStyle/>
          <a:p>
            <a:pPr marL="288036" indent="-288036" defTabSz="368045">
              <a:spcBef>
                <a:spcPts val="2600"/>
              </a:spcBef>
              <a:defRPr sz="2394"/>
            </a:pPr>
            <a:r>
              <a:t>K &lt; 3.5 </a:t>
            </a:r>
          </a:p>
          <a:p>
            <a:pPr marL="288036" indent="-288036" defTabSz="368045">
              <a:spcBef>
                <a:spcPts val="2600"/>
              </a:spcBef>
              <a:defRPr sz="2394"/>
            </a:pPr>
            <a:r>
              <a:t>causes </a:t>
            </a:r>
          </a:p>
          <a:p>
            <a:pPr lvl="1" marL="576072" indent="-288036" defTabSz="368045">
              <a:spcBef>
                <a:spcPts val="2600"/>
              </a:spcBef>
              <a:defRPr sz="2394"/>
            </a:pPr>
            <a:r>
              <a:t>decrease intake </a:t>
            </a:r>
          </a:p>
          <a:p>
            <a:pPr lvl="1" marL="576072" indent="-288036" defTabSz="368045">
              <a:spcBef>
                <a:spcPts val="2600"/>
              </a:spcBef>
              <a:defRPr sz="2394"/>
            </a:pPr>
            <a:r>
              <a:t>increase loss </a:t>
            </a:r>
          </a:p>
          <a:p>
            <a:pPr lvl="2" marL="864108" indent="-288036" defTabSz="368045">
              <a:spcBef>
                <a:spcPts val="2600"/>
              </a:spcBef>
              <a:defRPr sz="2394"/>
            </a:pPr>
            <a:r>
              <a:t>GIT loss : vomit, NGT , Diarrhoea , fistula</a:t>
            </a:r>
          </a:p>
          <a:p>
            <a:pPr lvl="1" marL="576072" indent="-288036" defTabSz="368045">
              <a:spcBef>
                <a:spcPts val="2600"/>
              </a:spcBef>
              <a:defRPr sz="2394"/>
            </a:pPr>
            <a:r>
              <a:t>renal loss </a:t>
            </a:r>
          </a:p>
          <a:p>
            <a:pPr lvl="2" marL="864108" indent="-288036" defTabSz="368045">
              <a:spcBef>
                <a:spcPts val="2600"/>
              </a:spcBef>
              <a:defRPr sz="2394"/>
            </a:pPr>
            <a:r>
              <a:t>diuretics, mannitol </a:t>
            </a:r>
          </a:p>
          <a:p>
            <a:pPr lvl="2" marL="864108" indent="-288036" defTabSz="368045">
              <a:spcBef>
                <a:spcPts val="2600"/>
              </a:spcBef>
              <a:defRPr sz="2394"/>
            </a:pPr>
            <a:r>
              <a:t>primary and secondary hyperaldosternism </a:t>
            </a:r>
          </a:p>
          <a:p>
            <a:pPr lvl="2" marL="864108" indent="-288036" defTabSz="368045">
              <a:spcBef>
                <a:spcPts val="2600"/>
              </a:spcBef>
              <a:defRPr sz="2394"/>
            </a:pPr>
            <a:r>
              <a:t>cushing syndrome </a:t>
            </a:r>
          </a:p>
          <a:p>
            <a:pPr lvl="2" marL="864108" indent="-288036" defTabSz="368045">
              <a:spcBef>
                <a:spcPts val="2600"/>
              </a:spcBef>
              <a:defRPr sz="2394"/>
            </a:pPr>
            <a:r>
              <a:t>renal artery stenosis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Hypokalemia </a:t>
            </a:r>
          </a:p>
        </p:txBody>
      </p:sp>
      <p:sp>
        <p:nvSpPr>
          <p:cNvPr id="222" name="Shape 2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transcellular shift </a:t>
            </a:r>
          </a:p>
          <a:p>
            <a:pPr lvl="1"/>
            <a:r>
              <a:t>alkalosis </a:t>
            </a:r>
          </a:p>
          <a:p>
            <a:pPr lvl="1"/>
            <a:r>
              <a:t>dextrose, insulin infusion </a:t>
            </a:r>
          </a:p>
          <a:p>
            <a:pPr/>
            <a:r>
              <a:t>Pernicious anaemia, AML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Hypokalemia </a:t>
            </a:r>
          </a:p>
        </p:txBody>
      </p:sp>
      <p:sp>
        <p:nvSpPr>
          <p:cNvPr id="225" name="Shape 22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8620" indent="-388620" defTabSz="496570">
              <a:spcBef>
                <a:spcPts val="3500"/>
              </a:spcBef>
              <a:defRPr sz="3230"/>
            </a:pPr>
            <a:r>
              <a:t>Clinical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Weakness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Fatigue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Paralysis and rhabdomyolysis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Respiratory difficulty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Constipation/ileus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Leg cramps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Hypokalemia </a:t>
            </a:r>
          </a:p>
        </p:txBody>
      </p:sp>
      <p:sp>
        <p:nvSpPr>
          <p:cNvPr id="228" name="Shape 22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19455" indent="-219455" defTabSz="280415">
              <a:spcBef>
                <a:spcPts val="2000"/>
              </a:spcBef>
              <a:defRPr b="1" i="1" sz="1824">
                <a:latin typeface="Helvetica"/>
                <a:ea typeface="Helvetica"/>
                <a:cs typeface="Helvetica"/>
                <a:sym typeface="Helvetica"/>
              </a:defRPr>
            </a:pPr>
            <a:r>
              <a:t>Correction</a:t>
            </a:r>
          </a:p>
          <a:p>
            <a:pPr lvl="1" marL="438911" indent="-219455" defTabSz="280415">
              <a:spcBef>
                <a:spcPts val="2000"/>
              </a:spcBef>
              <a:defRPr sz="2208"/>
            </a:pPr>
            <a:r>
              <a:t>Minimise further K loss (commonest is GI loss and drugs)</a:t>
            </a:r>
          </a:p>
          <a:p>
            <a:pPr lvl="1" marL="438911" indent="-219455" defTabSz="280415">
              <a:spcBef>
                <a:spcPts val="2000"/>
              </a:spcBef>
              <a:defRPr sz="2208"/>
            </a:pPr>
            <a:r>
              <a:t>Give potassium replacement</a:t>
            </a:r>
          </a:p>
          <a:p>
            <a:pPr lvl="1" marL="438911" indent="-219455" defTabSz="280415">
              <a:spcBef>
                <a:spcPts val="2000"/>
              </a:spcBef>
              <a:defRPr sz="2208"/>
            </a:pPr>
            <a:r>
              <a:t>Correct magnesium and phosphate deficiencies</a:t>
            </a:r>
          </a:p>
          <a:p>
            <a:pPr lvl="1" marL="438911" indent="-219455" defTabSz="280415">
              <a:spcBef>
                <a:spcPts val="2000"/>
              </a:spcBef>
              <a:defRPr sz="2208"/>
            </a:pPr>
            <a:r>
              <a:t>Oral K</a:t>
            </a:r>
          </a:p>
          <a:p>
            <a:pPr lvl="2" marL="658368" indent="-219455" defTabSz="280415">
              <a:spcBef>
                <a:spcPts val="2000"/>
              </a:spcBef>
              <a:defRPr sz="2208"/>
            </a:pPr>
            <a:r>
              <a:t>Chlorvescent (K 14mmol, Cl 8mmol)</a:t>
            </a:r>
          </a:p>
          <a:p>
            <a:pPr lvl="2" marL="658368" indent="-219455" defTabSz="280415">
              <a:spcBef>
                <a:spcPts val="2000"/>
              </a:spcBef>
              <a:defRPr sz="2208"/>
            </a:pPr>
            <a:r>
              <a:t>Span K (KCL 8 mmol) – nteric coated, delayed release</a:t>
            </a:r>
          </a:p>
          <a:p>
            <a:pPr lvl="1" marL="438911" indent="-219455" defTabSz="280415">
              <a:spcBef>
                <a:spcPts val="2000"/>
              </a:spcBef>
              <a:defRPr sz="2208"/>
            </a:pPr>
            <a:r>
              <a:t>Intravenous</a:t>
            </a:r>
          </a:p>
          <a:p>
            <a:pPr lvl="2" marL="658368" indent="-219455" defTabSz="280415">
              <a:spcBef>
                <a:spcPts val="2000"/>
              </a:spcBef>
              <a:defRPr sz="2208"/>
            </a:pPr>
            <a:r>
              <a:t>Maximum 20mEq/hr unless imminent cardiac arrest</a:t>
            </a:r>
          </a:p>
          <a:p>
            <a:pPr lvl="2" marL="658368" indent="-219455" defTabSz="280415">
              <a:spcBef>
                <a:spcPts val="2000"/>
              </a:spcBef>
              <a:defRPr sz="2208"/>
            </a:pPr>
            <a:r>
              <a:t>CVL required if &gt; 10mmol/hr</a:t>
            </a:r>
          </a:p>
          <a:p>
            <a:pPr lvl="2" marL="658368" indent="-219455" defTabSz="280415">
              <a:spcBef>
                <a:spcPts val="2000"/>
              </a:spcBef>
              <a:defRPr sz="2208"/>
            </a:pPr>
            <a:r>
              <a:t>Requires ECG monitoring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Hypercalcemia </a:t>
            </a:r>
          </a:p>
        </p:txBody>
      </p:sp>
      <p:sp>
        <p:nvSpPr>
          <p:cNvPr id="233" name="Shape 2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37743" indent="-237743" defTabSz="303783">
              <a:spcBef>
                <a:spcPts val="2100"/>
              </a:spcBef>
              <a:defRPr sz="1975"/>
            </a:pPr>
            <a:r>
              <a:t>normal 2.2 - 2.6 mmol/L </a:t>
            </a:r>
          </a:p>
          <a:p>
            <a:pPr marL="237743" indent="-237743" defTabSz="303783">
              <a:spcBef>
                <a:spcPts val="2100"/>
              </a:spcBef>
              <a:defRPr sz="1975"/>
            </a:pPr>
            <a:r>
              <a:t>causes </a:t>
            </a:r>
          </a:p>
          <a:p>
            <a:pPr lvl="1" marL="475487" indent="-237743" defTabSz="303783">
              <a:spcBef>
                <a:spcPts val="2100"/>
              </a:spcBef>
              <a:defRPr sz="1975"/>
            </a:pPr>
            <a:r>
              <a:t>bone malignancy </a:t>
            </a:r>
          </a:p>
          <a:p>
            <a:pPr lvl="1" marL="475487" indent="-237743" defTabSz="303783">
              <a:spcBef>
                <a:spcPts val="2100"/>
              </a:spcBef>
              <a:defRPr sz="1975"/>
            </a:pPr>
            <a:r>
              <a:t>hyperparathyroidism </a:t>
            </a:r>
          </a:p>
          <a:p>
            <a:pPr lvl="1" marL="475487" indent="-237743" defTabSz="303783">
              <a:spcBef>
                <a:spcPts val="2100"/>
              </a:spcBef>
              <a:defRPr sz="1975"/>
            </a:pPr>
            <a:r>
              <a:t>addison’s , pheochromocytoma</a:t>
            </a:r>
          </a:p>
          <a:p>
            <a:pPr lvl="1" marL="475487" indent="-237743" defTabSz="303783">
              <a:spcBef>
                <a:spcPts val="2100"/>
              </a:spcBef>
              <a:defRPr sz="1975"/>
            </a:pPr>
            <a:r>
              <a:t>dehydration</a:t>
            </a:r>
          </a:p>
          <a:p>
            <a:pPr lvl="1" marL="475487" indent="-237743" defTabSz="303783">
              <a:spcBef>
                <a:spcPts val="2100"/>
              </a:spcBef>
              <a:defRPr sz="1975"/>
            </a:pPr>
            <a:r>
              <a:t>TB , sarcoidosis </a:t>
            </a:r>
          </a:p>
          <a:p>
            <a:pPr lvl="1" marL="475487" indent="-237743" defTabSz="303783">
              <a:spcBef>
                <a:spcPts val="2100"/>
              </a:spcBef>
              <a:defRPr sz="1975"/>
            </a:pPr>
            <a:r>
              <a:t>drugs i.e. Lithium , thiazides, Vit D </a:t>
            </a:r>
          </a:p>
          <a:p>
            <a:pPr lvl="1" marL="475487" indent="-237743" defTabSz="303783">
              <a:spcBef>
                <a:spcPts val="2100"/>
              </a:spcBef>
              <a:defRPr sz="1975"/>
            </a:pPr>
            <a:r>
              <a:t>Factitious </a:t>
            </a:r>
          </a:p>
          <a:p>
            <a:pPr lvl="2" marL="713231" indent="-237743" defTabSz="303783">
              <a:spcBef>
                <a:spcPts val="2100"/>
              </a:spcBef>
              <a:defRPr sz="1975"/>
            </a:pPr>
            <a:r>
              <a:t>hyper-albumin</a:t>
            </a:r>
          </a:p>
          <a:p>
            <a:pPr lvl="2" marL="713231" indent="-237743" defTabSz="303783">
              <a:spcBef>
                <a:spcPts val="2100"/>
              </a:spcBef>
              <a:defRPr sz="1975"/>
            </a:pPr>
            <a:r>
              <a:t>prolong cuff time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Types of IV fluid 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3 types ( tonicity / osmolarity ) </a:t>
            </a:r>
          </a:p>
          <a:p>
            <a:pPr lvl="1"/>
            <a:r>
              <a:t>Isotonic </a:t>
            </a:r>
          </a:p>
          <a:p>
            <a:pPr lvl="1"/>
            <a:r>
              <a:t>Hypotonic </a:t>
            </a:r>
          </a:p>
          <a:p>
            <a:pPr lvl="1"/>
            <a:r>
              <a:t>Hypertonic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Hypercalcaemia </a:t>
            </a:r>
          </a:p>
        </p:txBody>
      </p:sp>
      <p:sp>
        <p:nvSpPr>
          <p:cNvPr id="236" name="Shape 2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92607" indent="-292607" defTabSz="373887">
              <a:spcBef>
                <a:spcPts val="2600"/>
              </a:spcBef>
              <a:defRPr sz="2432"/>
            </a:pPr>
            <a:r>
              <a:t>Clinical symptoms</a:t>
            </a:r>
          </a:p>
          <a:p>
            <a:pPr lvl="1" marL="585215" indent="-292607" defTabSz="373887">
              <a:spcBef>
                <a:spcPts val="2600"/>
              </a:spcBef>
              <a:defRPr sz="2432"/>
            </a:pPr>
            <a:r>
              <a:t>Stones (Renal colic and hypercalcaemic stones)</a:t>
            </a:r>
          </a:p>
          <a:p>
            <a:pPr lvl="1" marL="585215" indent="-292607" defTabSz="373887">
              <a:spcBef>
                <a:spcPts val="2600"/>
              </a:spcBef>
              <a:defRPr sz="2432"/>
            </a:pPr>
            <a:r>
              <a:t>Bones (Increased osteolysis and fractures)</a:t>
            </a:r>
          </a:p>
          <a:p>
            <a:pPr lvl="1" marL="585215" indent="-292607" defTabSz="373887">
              <a:spcBef>
                <a:spcPts val="2600"/>
              </a:spcBef>
              <a:defRPr sz="2432"/>
            </a:pPr>
            <a:r>
              <a:t>Psychic moans (Depression, confusion, hallucinations and coma)</a:t>
            </a:r>
          </a:p>
          <a:p>
            <a:pPr lvl="1" marL="585215" indent="-292607" defTabSz="373887">
              <a:spcBef>
                <a:spcPts val="2600"/>
              </a:spcBef>
              <a:defRPr sz="2432"/>
            </a:pPr>
            <a:r>
              <a:t>Abdominal groans (Anorexia, N, V, constipation, PUD, pancreatitis)</a:t>
            </a:r>
          </a:p>
          <a:p>
            <a:pPr lvl="1" marL="585215" indent="-292607" defTabSz="373887">
              <a:spcBef>
                <a:spcPts val="2600"/>
              </a:spcBef>
              <a:defRPr sz="2432"/>
            </a:pPr>
            <a:r>
              <a:t>Other</a:t>
            </a:r>
          </a:p>
          <a:p>
            <a:pPr lvl="2" marL="877823" indent="-292607" defTabSz="373887">
              <a:spcBef>
                <a:spcPts val="2600"/>
              </a:spcBef>
              <a:defRPr sz="2432"/>
            </a:pPr>
            <a:r>
              <a:t>Muscle weakness, malaise, hyporeflexia</a:t>
            </a:r>
          </a:p>
          <a:p>
            <a:pPr lvl="2" marL="877823" indent="-292607" defTabSz="373887">
              <a:spcBef>
                <a:spcPts val="2600"/>
              </a:spcBef>
              <a:defRPr sz="2432"/>
            </a:pPr>
            <a:r>
              <a:t>Confusion, apathy, decreased memory</a:t>
            </a:r>
          </a:p>
          <a:p>
            <a:pPr lvl="2" marL="877823" indent="-292607" defTabSz="373887">
              <a:spcBef>
                <a:spcPts val="2600"/>
              </a:spcBef>
              <a:defRPr sz="2432"/>
            </a:pPr>
            <a:r>
              <a:t>Nephrogenic diabetes insipidus (Polyuria and polydipsia)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Hypercalcaemia </a:t>
            </a:r>
          </a:p>
        </p:txBody>
      </p:sp>
      <p:sp>
        <p:nvSpPr>
          <p:cNvPr id="239" name="Shape 2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8620" indent="-388620" defTabSz="496570">
              <a:spcBef>
                <a:spcPts val="3500"/>
              </a:spcBef>
              <a:defRPr sz="3230"/>
            </a:pPr>
            <a:r>
              <a:t>Complication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Cardiac Arrhythmia and ECG changes</a:t>
            </a:r>
          </a:p>
          <a:p>
            <a:pPr lvl="2" marL="1165860" indent="-388620" defTabSz="496570">
              <a:spcBef>
                <a:spcPts val="3500"/>
              </a:spcBef>
              <a:defRPr sz="3230"/>
            </a:pPr>
            <a:r>
              <a:t>QT shortening (Prolonged with low K, Ca, Mg)</a:t>
            </a:r>
          </a:p>
          <a:p>
            <a:pPr lvl="2" marL="1165860" indent="-388620" defTabSz="496570">
              <a:spcBef>
                <a:spcPts val="3500"/>
              </a:spcBef>
              <a:defRPr sz="3230"/>
            </a:pPr>
            <a:r>
              <a:t>Prolonged PR</a:t>
            </a:r>
          </a:p>
          <a:p>
            <a:pPr lvl="2" marL="1165860" indent="-388620" defTabSz="496570">
              <a:spcBef>
                <a:spcPts val="3500"/>
              </a:spcBef>
              <a:defRPr sz="3230"/>
            </a:pPr>
            <a:r>
              <a:t>Widened QRS</a:t>
            </a:r>
          </a:p>
          <a:p>
            <a:pPr lvl="2" marL="1165860" indent="-388620" defTabSz="496570">
              <a:spcBef>
                <a:spcPts val="3500"/>
              </a:spcBef>
              <a:defRPr sz="3230"/>
            </a:pPr>
            <a:r>
              <a:t>Notched QRS with increased voltage</a:t>
            </a:r>
          </a:p>
          <a:p>
            <a:pPr lvl="2" marL="1165860" indent="-388620" defTabSz="496570">
              <a:spcBef>
                <a:spcPts val="3500"/>
              </a:spcBef>
              <a:defRPr sz="3230"/>
            </a:pPr>
            <a:r>
              <a:t>AV block…..CHB…..cardiac arrest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Hypercalcemia</a:t>
            </a:r>
          </a:p>
        </p:txBody>
      </p:sp>
      <p:sp>
        <p:nvSpPr>
          <p:cNvPr id="242" name="Shape 2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Management </a:t>
            </a:r>
          </a:p>
          <a:p>
            <a:pPr lvl="1"/>
            <a:r>
              <a:t>Fluid , fluid , fluid </a:t>
            </a:r>
          </a:p>
          <a:p>
            <a:pPr lvl="1"/>
            <a:r>
              <a:t>Haemodialysis i.e. CVS or renal compromise </a:t>
            </a:r>
          </a:p>
          <a:p>
            <a:pPr lvl="1"/>
            <a:r>
              <a:t>Calcitonin , Bisphosphonates i.e. reduce bone resorption &amp; reduce GIT absorption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type="title"/>
          </p:nvPr>
        </p:nvSpPr>
        <p:spPr>
          <a:xfrm>
            <a:off x="952500" y="406400"/>
            <a:ext cx="11099800" cy="1111383"/>
          </a:xfrm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/>
            <a:r>
              <a:t>Hypocalcemia </a:t>
            </a:r>
          </a:p>
        </p:txBody>
      </p:sp>
      <p:sp>
        <p:nvSpPr>
          <p:cNvPr id="245" name="Shape 245"/>
          <p:cNvSpPr/>
          <p:nvPr>
            <p:ph type="body" idx="1"/>
          </p:nvPr>
        </p:nvSpPr>
        <p:spPr>
          <a:xfrm>
            <a:off x="646773" y="1587632"/>
            <a:ext cx="11405527" cy="7296018"/>
          </a:xfrm>
          <a:prstGeom prst="rect">
            <a:avLst/>
          </a:prstGeom>
        </p:spPr>
        <p:txBody>
          <a:bodyPr/>
          <a:lstStyle/>
          <a:p>
            <a:pPr marL="256031" indent="-256031" defTabSz="327152">
              <a:spcBef>
                <a:spcPts val="2300"/>
              </a:spcBef>
              <a:defRPr sz="2128"/>
            </a:pPr>
            <a:r>
              <a:t>Ca &lt; 2.2 mmol/L </a:t>
            </a:r>
          </a:p>
          <a:p>
            <a:pPr marL="256031" indent="-256031" defTabSz="327152">
              <a:spcBef>
                <a:spcPts val="2300"/>
              </a:spcBef>
              <a:defRPr sz="2128"/>
            </a:pPr>
            <a:r>
              <a:t>causes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Hypoparathyroidism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Vitamin D deficiency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Acute pancreatitis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Hyperphosphataemia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Hypomagnesaemia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Diuretics (frusemide)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Pseudohypoparathyroidism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Congenital disorders (e.g. DiGeorge syndrome)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Critical illness (e.g. sepsis)</a:t>
            </a:r>
          </a:p>
          <a:p>
            <a:pPr lvl="1" marL="512063" indent="-256031" defTabSz="327152">
              <a:spcBef>
                <a:spcPts val="2300"/>
              </a:spcBef>
              <a:defRPr sz="2128"/>
            </a:pPr>
            <a:r>
              <a:t>Factitious (e.g. EDTA blood tube contamination)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Hypocalcaemia </a:t>
            </a:r>
          </a:p>
        </p:txBody>
      </p:sp>
      <p:sp>
        <p:nvSpPr>
          <p:cNvPr id="248" name="Shape 2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8620" indent="-388620" defTabSz="496570">
              <a:spcBef>
                <a:spcPts val="3500"/>
              </a:spcBef>
              <a:defRPr sz="3230"/>
            </a:pPr>
            <a:r>
              <a:t>Symptoms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Neuromuscular excitability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Carpopedal spasm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Tetany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Chvostek’s sign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Trousseau’s sign</a:t>
            </a:r>
          </a:p>
          <a:p>
            <a:pPr lvl="1" marL="777240" indent="-388620" defTabSz="496570">
              <a:spcBef>
                <a:spcPts val="3500"/>
              </a:spcBef>
              <a:defRPr sz="3230"/>
            </a:pPr>
            <a:r>
              <a:t>Seizures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Hypocalcemia </a:t>
            </a:r>
          </a:p>
        </p:txBody>
      </p:sp>
      <p:sp>
        <p:nvSpPr>
          <p:cNvPr id="251" name="Shape 2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3484" indent="-443484" defTabSz="566674">
              <a:spcBef>
                <a:spcPts val="4000"/>
              </a:spcBef>
              <a:defRPr sz="3686"/>
            </a:pPr>
            <a:r>
              <a:t>ECGs Changes</a:t>
            </a:r>
          </a:p>
          <a:p>
            <a:pPr lvl="1" marL="886968" indent="-443484" defTabSz="566674">
              <a:spcBef>
                <a:spcPts val="4000"/>
              </a:spcBef>
              <a:defRPr sz="3686"/>
            </a:pPr>
            <a:r>
              <a:t>Hypocalcaemia causes QTc prolongation primarily by prolonging the ST segment.</a:t>
            </a:r>
          </a:p>
          <a:p>
            <a:pPr lvl="1" marL="886968" indent="-443484" defTabSz="566674">
              <a:spcBef>
                <a:spcPts val="4000"/>
              </a:spcBef>
              <a:defRPr sz="3686"/>
            </a:pPr>
            <a:r>
              <a:t>Dysrhythmias are uncommon, although atrial fibrillation has been reported.</a:t>
            </a:r>
          </a:p>
          <a:p>
            <a:pPr lvl="1" marL="886968" indent="-443484" defTabSz="566674">
              <a:spcBef>
                <a:spcPts val="4000"/>
              </a:spcBef>
              <a:defRPr sz="3686"/>
            </a:pPr>
            <a:r>
              <a:t>Torsades de pointes may occur, but is much less common than with hypokalaemia or hypomagnesaemia.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Hypocalcaemia </a:t>
            </a:r>
          </a:p>
        </p:txBody>
      </p:sp>
      <p:sp>
        <p:nvSpPr>
          <p:cNvPr id="254" name="Shape 254"/>
          <p:cNvSpPr/>
          <p:nvPr>
            <p:ph type="body" idx="1"/>
          </p:nvPr>
        </p:nvSpPr>
        <p:spPr>
          <a:xfrm>
            <a:off x="475323" y="2590800"/>
            <a:ext cx="11576977" cy="6813881"/>
          </a:xfrm>
          <a:prstGeom prst="rect">
            <a:avLst/>
          </a:prstGeom>
        </p:spPr>
        <p:txBody>
          <a:bodyPr/>
          <a:lstStyle/>
          <a:p>
            <a:pPr marL="260604" indent="-260604" defTabSz="332993">
              <a:spcBef>
                <a:spcPts val="2300"/>
              </a:spcBef>
              <a:defRPr b="1" i="1" sz="2166">
                <a:latin typeface="Helvetica"/>
                <a:ea typeface="Helvetica"/>
                <a:cs typeface="Helvetica"/>
                <a:sym typeface="Helvetica"/>
              </a:defRPr>
            </a:pPr>
            <a:r>
              <a:t>Management </a:t>
            </a:r>
          </a:p>
          <a:p>
            <a:pPr lvl="1" marL="521208" indent="-260604" defTabSz="332993">
              <a:spcBef>
                <a:spcPts val="2300"/>
              </a:spcBef>
              <a:defRPr sz="2166"/>
            </a:pPr>
            <a:r>
              <a:t>treat the cause </a:t>
            </a:r>
          </a:p>
          <a:p>
            <a:pPr lvl="1" marL="521208" indent="-260604" defTabSz="332993">
              <a:spcBef>
                <a:spcPts val="2300"/>
              </a:spcBef>
              <a:defRPr sz="2166"/>
            </a:pPr>
            <a:r>
              <a:t>replace ca</a:t>
            </a:r>
          </a:p>
          <a:p>
            <a:pPr lvl="2" marL="781811" indent="-260604" defTabSz="332993">
              <a:spcBef>
                <a:spcPts val="2300"/>
              </a:spcBef>
              <a:defRPr sz="2166"/>
            </a:pPr>
            <a:r>
              <a:t>Oral </a:t>
            </a:r>
          </a:p>
          <a:p>
            <a:pPr lvl="2" marL="781811" indent="-260604" defTabSz="332993">
              <a:spcBef>
                <a:spcPts val="2300"/>
              </a:spcBef>
              <a:defRPr sz="2166"/>
            </a:pPr>
            <a:r>
              <a:t>IV Ca  10 ml Ca Gluconate , or Ca chloride </a:t>
            </a:r>
          </a:p>
          <a:p>
            <a:pPr lvl="1" marL="521208" indent="-260604" defTabSz="332993">
              <a:spcBef>
                <a:spcPts val="2300"/>
              </a:spcBef>
              <a:defRPr sz="2166"/>
            </a:pPr>
            <a:r>
              <a:t>indication for IV Ca </a:t>
            </a:r>
          </a:p>
          <a:p>
            <a:pPr lvl="2" marL="781811" indent="-260604" defTabSz="332993">
              <a:spcBef>
                <a:spcPts val="2300"/>
              </a:spcBef>
              <a:defRPr sz="2166"/>
            </a:pPr>
            <a:r>
              <a:t>symptomatic</a:t>
            </a:r>
          </a:p>
          <a:p>
            <a:pPr lvl="2" marL="781811" indent="-260604" defTabSz="332993">
              <a:spcBef>
                <a:spcPts val="2300"/>
              </a:spcBef>
              <a:defRPr sz="2166"/>
            </a:pPr>
            <a:r>
              <a:t>Ca &lt; 0.8 </a:t>
            </a:r>
          </a:p>
          <a:p>
            <a:pPr lvl="2" marL="781811" indent="-260604" defTabSz="332993">
              <a:spcBef>
                <a:spcPts val="2300"/>
              </a:spcBef>
              <a:defRPr sz="2166"/>
            </a:pPr>
            <a:r>
              <a:t>hyper kalmia</a:t>
            </a:r>
          </a:p>
          <a:p>
            <a:pPr lvl="2" marL="781811" indent="-260604" defTabSz="332993">
              <a:spcBef>
                <a:spcPts val="2300"/>
              </a:spcBef>
              <a:defRPr sz="2166"/>
            </a:pPr>
            <a:r>
              <a:t>CCB overdose</a:t>
            </a:r>
          </a:p>
          <a:p>
            <a:pPr lvl="2" marL="781811" indent="-260604" defTabSz="332993">
              <a:spcBef>
                <a:spcPts val="2300"/>
              </a:spcBef>
              <a:defRPr sz="2166"/>
            </a:pPr>
            <a:r>
              <a:t>after massive transfusion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 u="sng">
                <a:hlinkClick r:id="rId2" invalidUrl="" action="" tgtFrame="" tooltip="" history="1" highlightClick="0" endSnd="0"/>
              </a:rPr>
              <a:t>aalrabiah@ksu.edu.sa</a:t>
            </a:r>
            <a:r>
              <a:t> </a:t>
            </a:r>
          </a:p>
        </p:txBody>
      </p:sp>
      <p:sp>
        <p:nvSpPr>
          <p:cNvPr id="257" name="Shape 257"/>
          <p:cNvSpPr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Thank You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" name="Table 131"/>
          <p:cNvGraphicFramePr/>
          <p:nvPr/>
        </p:nvGraphicFramePr>
        <p:xfrm>
          <a:off x="444500" y="2756065"/>
          <a:ext cx="10477500" cy="5715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4104481"/>
                <a:gridCol w="3623535"/>
                <a:gridCol w="4060957"/>
              </a:tblGrid>
              <a:tr h="721717"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Isotonic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Hypotonic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Hypertonic 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707606">
                <a:tc>
                  <a:txBody>
                    <a:bodyPr/>
                    <a:lstStyle/>
                    <a:p>
                      <a:pPr marL="336884" indent="-336884" algn="l" defTabSz="914400">
                        <a:buSzPct val="75000"/>
                        <a:buChar char="•"/>
                        <a:defRPr sz="2800"/>
                      </a:pPr>
                      <a:r>
                        <a:t>Osmolality : </a:t>
                      </a:r>
                    </a:p>
                    <a:p>
                      <a:pPr lvl="1" marL="794084" indent="-336884" algn="l" defTabSz="914400">
                        <a:buSzPct val="75000"/>
                        <a:buChar char="•"/>
                        <a:defRPr sz="2800"/>
                      </a:pPr>
                      <a:r>
                        <a:t>250-375 mOsm/L </a:t>
                      </a:r>
                    </a:p>
                    <a:p>
                      <a:pPr marL="336884" indent="-336884" algn="l" defTabSz="914400">
                        <a:buSzPct val="75000"/>
                        <a:buChar char="•"/>
                        <a:defRPr sz="2800"/>
                      </a:pPr>
                      <a:r>
                        <a:t>no fluid shifting </a:t>
                      </a:r>
                    </a:p>
                    <a:p>
                      <a:pPr marL="336884" indent="-336884" algn="l" defTabSz="914400">
                        <a:buSzPct val="75000"/>
                        <a:buChar char="•"/>
                        <a:defRPr sz="2800"/>
                      </a:pPr>
                      <a:r>
                        <a:t>only increase IV 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marL="336884" indent="-336884" algn="l" defTabSz="914400">
                        <a:buSzPct val="75000"/>
                        <a:buChar char="•"/>
                        <a:defRPr sz="2800"/>
                      </a:pPr>
                      <a:r>
                        <a:t>Osmolarity </a:t>
                      </a:r>
                    </a:p>
                    <a:p>
                      <a:pPr lvl="1" marL="794084" indent="-336884" algn="l" defTabSz="914400">
                        <a:buSzPct val="75000"/>
                        <a:buChar char="•"/>
                        <a:defRPr sz="2800"/>
                      </a:pPr>
                      <a:r>
                        <a:t> &lt; 250 mOsm/L </a:t>
                      </a:r>
                    </a:p>
                    <a:p>
                      <a:pPr marL="336884" indent="-336884" algn="l" defTabSz="914400">
                        <a:buSzPct val="75000"/>
                        <a:buChar char="•"/>
                        <a:defRPr sz="2800"/>
                      </a:pPr>
                      <a:r>
                        <a:t>shift of fluid from Intravascular to intracellular space </a:t>
                      </a:r>
                    </a:p>
                    <a:p>
                      <a:pPr marL="336884" indent="-336884" algn="l" defTabSz="914400">
                        <a:buSzPct val="75000"/>
                        <a:buChar char="•"/>
                        <a:defRPr sz="2800"/>
                      </a:pPr>
                      <a:r>
                        <a:t>hydrate the cell —&gt; to cell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marL="336884" indent="-336884" algn="l" defTabSz="914400">
                        <a:buSzPct val="75000"/>
                        <a:buChar char="•"/>
                        <a:defRPr sz="2800"/>
                      </a:pPr>
                      <a:r>
                        <a:t>Osmolarity </a:t>
                      </a:r>
                    </a:p>
                    <a:p>
                      <a:pPr lvl="1" marL="794084" indent="-336884" algn="l" defTabSz="914400">
                        <a:buSzPct val="75000"/>
                        <a:buChar char="•"/>
                        <a:defRPr sz="2800"/>
                      </a:pPr>
                      <a:r>
                        <a:t>&gt;375 mOsm/L </a:t>
                      </a:r>
                    </a:p>
                    <a:p>
                      <a:pPr marL="336884" indent="-336884" algn="l" defTabSz="914400">
                        <a:buSzPct val="75000"/>
                        <a:buChar char="•"/>
                        <a:defRPr sz="2800"/>
                      </a:pPr>
                      <a:r>
                        <a:t>shift fluid from IC to IV</a:t>
                      </a:r>
                    </a:p>
                    <a:p>
                      <a:pPr marL="336884" indent="-336884" algn="l" defTabSz="914400">
                        <a:buSzPct val="75000"/>
                        <a:buChar char="•"/>
                        <a:defRPr sz="2800"/>
                      </a:pPr>
                      <a:r>
                        <a:t>dehydrate the cell —&gt; cell shrinkage 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xfrm>
            <a:off x="952500" y="412750"/>
            <a:ext cx="11099800" cy="2120900"/>
          </a:xfrm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/>
            <a:r>
              <a:t>Classifications of IV fluid 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Crystalloids </a:t>
            </a:r>
          </a:p>
          <a:p>
            <a:pPr/>
            <a:r>
              <a:t>Colloids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Crystalloids</a:t>
            </a:r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xfrm>
            <a:off x="952500" y="1916509"/>
            <a:ext cx="11099800" cy="6960791"/>
          </a:xfrm>
          <a:prstGeom prst="rect">
            <a:avLst/>
          </a:prstGeom>
        </p:spPr>
        <p:txBody>
          <a:bodyPr/>
          <a:lstStyle/>
          <a:p>
            <a:pPr marL="333756" indent="-333756" defTabSz="426466">
              <a:spcBef>
                <a:spcPts val="3000"/>
              </a:spcBef>
              <a:defRPr b="1" i="1" sz="2774">
                <a:latin typeface="Helvetica"/>
                <a:ea typeface="Helvetica"/>
                <a:cs typeface="Helvetica"/>
                <a:sym typeface="Helvetica"/>
              </a:defRPr>
            </a:pPr>
            <a:r>
              <a:t>0.9 % Normal saline </a:t>
            </a:r>
          </a:p>
          <a:p>
            <a:pPr marL="333756" indent="-333756" defTabSz="426466">
              <a:spcBef>
                <a:spcPts val="3000"/>
              </a:spcBef>
              <a:defRPr b="1" i="1" sz="2774">
                <a:latin typeface="Helvetica"/>
                <a:ea typeface="Helvetica"/>
                <a:cs typeface="Helvetica"/>
                <a:sym typeface="Helvetica"/>
              </a:defRPr>
            </a:pPr>
            <a:r>
              <a:t>Ringer lactate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0.45% Normal saline (1/2 NS)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5% Dextrose 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5% dextrose + 0.45% NS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2.5% dextrose + 0.45% NS 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4% dextrose + 018% NS 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10% dextrose</a:t>
            </a:r>
          </a:p>
          <a:p>
            <a:pPr marL="333756" indent="-333756" defTabSz="426466">
              <a:spcBef>
                <a:spcPts val="3000"/>
              </a:spcBef>
              <a:defRPr sz="2774"/>
            </a:pPr>
            <a:r>
              <a:t>3% normal saline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0.9% Normal saline 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xfrm>
            <a:off x="660929" y="2052968"/>
            <a:ext cx="11682943" cy="6858199"/>
          </a:xfrm>
          <a:prstGeom prst="rect">
            <a:avLst/>
          </a:prstGeom>
        </p:spPr>
        <p:txBody>
          <a:bodyPr/>
          <a:lstStyle/>
          <a:p>
            <a:pPr marL="237743" indent="-237743" defTabSz="303783">
              <a:spcBef>
                <a:spcPts val="2100"/>
              </a:spcBef>
              <a:defRPr b="1" sz="1975">
                <a:latin typeface="Helvetica"/>
                <a:ea typeface="Helvetica"/>
                <a:cs typeface="Helvetica"/>
                <a:sym typeface="Helvetica"/>
              </a:defRPr>
            </a:pPr>
            <a:r>
              <a:t>component </a:t>
            </a:r>
          </a:p>
          <a:p>
            <a:pPr lvl="1" marL="475487" indent="-237743" defTabSz="303783">
              <a:spcBef>
                <a:spcPts val="2100"/>
              </a:spcBef>
              <a:defRPr sz="1975"/>
            </a:pPr>
            <a:r>
              <a:t>Na 150 mmol/L </a:t>
            </a:r>
          </a:p>
          <a:p>
            <a:pPr lvl="1" marL="475487" indent="-237743" defTabSz="303783">
              <a:spcBef>
                <a:spcPts val="2100"/>
              </a:spcBef>
              <a:defRPr sz="1975"/>
            </a:pPr>
            <a:r>
              <a:t>CL 150 mmol/L </a:t>
            </a:r>
          </a:p>
          <a:p>
            <a:pPr lvl="1" marL="475487" indent="-237743" defTabSz="303783">
              <a:spcBef>
                <a:spcPts val="2100"/>
              </a:spcBef>
              <a:defRPr sz="1975"/>
            </a:pPr>
            <a:r>
              <a:t>isotonic solution  :  308 mOsm/L </a:t>
            </a:r>
          </a:p>
          <a:p>
            <a:pPr lvl="1" marL="475487" indent="-237743" defTabSz="303783">
              <a:spcBef>
                <a:spcPts val="2100"/>
              </a:spcBef>
              <a:defRPr sz="1975"/>
            </a:pPr>
            <a:r>
              <a:t>PH 5.3 </a:t>
            </a:r>
          </a:p>
          <a:p>
            <a:pPr marL="237743" indent="-237743" defTabSz="303783">
              <a:spcBef>
                <a:spcPts val="2100"/>
              </a:spcBef>
              <a:defRPr b="1" sz="1975">
                <a:latin typeface="Helvetica"/>
                <a:ea typeface="Helvetica"/>
                <a:cs typeface="Helvetica"/>
                <a:sym typeface="Helvetica"/>
              </a:defRPr>
            </a:pPr>
            <a:r>
              <a:t>indications </a:t>
            </a:r>
          </a:p>
          <a:p>
            <a:pPr lvl="1" marL="475487" indent="-237743" defTabSz="303783">
              <a:spcBef>
                <a:spcPts val="2100"/>
              </a:spcBef>
              <a:defRPr sz="1975"/>
            </a:pPr>
            <a:r>
              <a:t>replacement of fluid loss i.e. DKA, upper GI bleeding </a:t>
            </a:r>
          </a:p>
          <a:p>
            <a:pPr lvl="1" marL="475487" indent="-237743" defTabSz="303783">
              <a:spcBef>
                <a:spcPts val="2100"/>
              </a:spcBef>
              <a:defRPr sz="1975"/>
            </a:pPr>
            <a:r>
              <a:t>therapy for hyponatremia </a:t>
            </a:r>
          </a:p>
          <a:p>
            <a:pPr lvl="1" marL="475487" indent="-237743" defTabSz="303783">
              <a:spcBef>
                <a:spcPts val="2100"/>
              </a:spcBef>
              <a:defRPr sz="1975"/>
            </a:pPr>
            <a:r>
              <a:t>shock </a:t>
            </a:r>
          </a:p>
          <a:p>
            <a:pPr marL="237743" indent="-237743" defTabSz="303783">
              <a:spcBef>
                <a:spcPts val="2100"/>
              </a:spcBef>
              <a:defRPr sz="1975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contraindication</a:t>
            </a:r>
            <a:r>
              <a:t> </a:t>
            </a:r>
          </a:p>
          <a:p>
            <a:pPr lvl="1" marL="475487" indent="-237743" defTabSz="303783">
              <a:spcBef>
                <a:spcPts val="2100"/>
              </a:spcBef>
              <a:defRPr sz="1975"/>
            </a:pPr>
            <a:r>
              <a:t>hypernatremia</a:t>
            </a:r>
          </a:p>
          <a:p>
            <a:pPr lvl="1" marL="475487" indent="-237743" defTabSz="303783">
              <a:spcBef>
                <a:spcPts val="2100"/>
              </a:spcBef>
              <a:defRPr sz="1975"/>
            </a:pPr>
            <a:r>
              <a:t>hyperchloremia —&gt; metabolic acidosis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lactated ringer (Ringer lactate) </a:t>
            </a:r>
          </a:p>
        </p:txBody>
      </p:sp>
      <p:sp>
        <p:nvSpPr>
          <p:cNvPr id="143" name="Shape 1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69747" indent="-269747" defTabSz="344677">
              <a:spcBef>
                <a:spcPts val="2400"/>
              </a:spcBef>
              <a:defRPr sz="2241"/>
            </a:pPr>
            <a:r>
              <a:t>components</a:t>
            </a:r>
          </a:p>
          <a:p>
            <a:pPr lvl="1" marL="539495" indent="-269747" defTabSz="344677">
              <a:spcBef>
                <a:spcPts val="2400"/>
              </a:spcBef>
              <a:defRPr sz="2241"/>
            </a:pPr>
            <a:r>
              <a:t>Na  130 mmol/L</a:t>
            </a:r>
          </a:p>
          <a:p>
            <a:pPr lvl="1" marL="539495" indent="-269747" defTabSz="344677">
              <a:spcBef>
                <a:spcPts val="2400"/>
              </a:spcBef>
              <a:defRPr sz="2241"/>
            </a:pPr>
            <a:r>
              <a:t>Cl   109 mmol/L</a:t>
            </a:r>
          </a:p>
          <a:p>
            <a:pPr lvl="1" marL="539495" indent="-269747" defTabSz="344677">
              <a:spcBef>
                <a:spcPts val="2400"/>
              </a:spcBef>
              <a:defRPr sz="2241"/>
            </a:pPr>
            <a:r>
              <a:t>Lactate  28 mmol/L</a:t>
            </a:r>
          </a:p>
          <a:p>
            <a:pPr lvl="1" marL="539495" indent="-269747" defTabSz="344677">
              <a:spcBef>
                <a:spcPts val="2400"/>
              </a:spcBef>
              <a:defRPr sz="2241"/>
            </a:pPr>
            <a:r>
              <a:t>K  4 mmol/L</a:t>
            </a:r>
          </a:p>
          <a:p>
            <a:pPr lvl="1" marL="539495" indent="-269747" defTabSz="344677">
              <a:spcBef>
                <a:spcPts val="2400"/>
              </a:spcBef>
              <a:defRPr sz="2241"/>
            </a:pPr>
            <a:r>
              <a:t>Ca   1.5 mmol/L </a:t>
            </a:r>
          </a:p>
          <a:p>
            <a:pPr lvl="1" marL="539495" indent="-269747" defTabSz="344677">
              <a:spcBef>
                <a:spcPts val="2400"/>
              </a:spcBef>
              <a:defRPr sz="2241"/>
            </a:pPr>
            <a:r>
              <a:t>isotonic solution : 275 mOsm/L </a:t>
            </a:r>
          </a:p>
          <a:p>
            <a:pPr marL="269747" indent="-269747" defTabSz="344677">
              <a:spcBef>
                <a:spcPts val="2400"/>
              </a:spcBef>
              <a:defRPr sz="2241"/>
            </a:pPr>
            <a:r>
              <a:t>indications </a:t>
            </a:r>
          </a:p>
          <a:p>
            <a:pPr lvl="1" marL="539495" indent="-269747" defTabSz="344677">
              <a:spcBef>
                <a:spcPts val="2400"/>
              </a:spcBef>
              <a:defRPr sz="2241"/>
            </a:pPr>
            <a:r>
              <a:t>preferred fluid for trauma patient </a:t>
            </a:r>
          </a:p>
          <a:p>
            <a:pPr lvl="1" marL="539495" indent="-269747" defTabSz="344677">
              <a:spcBef>
                <a:spcPts val="2400"/>
              </a:spcBef>
              <a:defRPr sz="2241"/>
            </a:pPr>
            <a:r>
              <a:t>less hyperchloremic metabolic acidosis than 0.9 % NS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