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74" r:id="rId13"/>
    <p:sldId id="277" r:id="rId14"/>
    <p:sldId id="275" r:id="rId15"/>
    <p:sldId id="276" r:id="rId16"/>
    <p:sldId id="267" r:id="rId17"/>
    <p:sldId id="268" r:id="rId18"/>
    <p:sldId id="300" r:id="rId19"/>
    <p:sldId id="269" r:id="rId20"/>
    <p:sldId id="270" r:id="rId21"/>
    <p:sldId id="273" r:id="rId22"/>
    <p:sldId id="278" r:id="rId23"/>
    <p:sldId id="279" r:id="rId24"/>
    <p:sldId id="280" r:id="rId25"/>
    <p:sldId id="298" r:id="rId26"/>
    <p:sldId id="271" r:id="rId27"/>
    <p:sldId id="272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regret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Chest x-ray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76262-1340225-279960-1952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4206" y="838200"/>
            <a:ext cx="4953793" cy="6019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lungs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76262-1340225-279960-1952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001000" cy="58607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Abdomen &amp; Pelvis</a:t>
            </a:r>
            <a:endParaRPr lang="en-US" dirty="0"/>
          </a:p>
        </p:txBody>
      </p:sp>
      <p:pic>
        <p:nvPicPr>
          <p:cNvPr id="4" name="Content Placeholder 3" descr="imagesCA0HZ4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1" y="1196183"/>
            <a:ext cx="5661818" cy="56618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Scan</a:t>
            </a:r>
            <a:endParaRPr lang="en-US" dirty="0"/>
          </a:p>
        </p:txBody>
      </p:sp>
      <p:pic>
        <p:nvPicPr>
          <p:cNvPr id="4" name="Content Placeholder 3" descr="bone_s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95400"/>
            <a:ext cx="3700122" cy="5562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MRI</a:t>
            </a:r>
            <a:endParaRPr lang="en-US" dirty="0"/>
          </a:p>
        </p:txBody>
      </p:sp>
      <p:pic>
        <p:nvPicPr>
          <p:cNvPr id="4" name="Content Placeholder 3" descr="brain_metastasis_from_lung_can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95400"/>
            <a:ext cx="5334000" cy="5334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</a:t>
            </a:r>
            <a:endParaRPr lang="en-US" dirty="0"/>
          </a:p>
        </p:txBody>
      </p:sp>
      <p:pic>
        <p:nvPicPr>
          <p:cNvPr id="4" name="Content Placeholder 3" descr="Lu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11460" cy="4267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Biopsy</a:t>
            </a:r>
            <a:br>
              <a:rPr lang="en-US" smtClean="0"/>
            </a:br>
            <a:endParaRPr lang="en-US"/>
          </a:p>
        </p:txBody>
      </p:sp>
      <p:pic>
        <p:nvPicPr>
          <p:cNvPr id="4" name="Content Placeholder 3" descr="imagesCAWOOB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601566"/>
            <a:ext cx="8025776" cy="44944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Ct-guided biopsy</a:t>
            </a:r>
            <a:endParaRPr lang="en-US" dirty="0"/>
          </a:p>
        </p:txBody>
      </p:sp>
      <p:pic>
        <p:nvPicPr>
          <p:cNvPr id="4" name="Content Placeholder 3" descr="imagesCARCLM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315067"/>
            <a:ext cx="5105400" cy="550721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Bronchoscopy</a:t>
            </a:r>
            <a:endParaRPr lang="en-US" dirty="0"/>
          </a:p>
        </p:txBody>
      </p:sp>
      <p:pic>
        <p:nvPicPr>
          <p:cNvPr id="4" name="Content Placeholder 3" descr="bronchoscopy_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04468"/>
            <a:ext cx="4724400" cy="565353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Bronchoscopy</a:t>
            </a:r>
            <a:endParaRPr lang="en-US" dirty="0"/>
          </a:p>
        </p:txBody>
      </p:sp>
      <p:pic>
        <p:nvPicPr>
          <p:cNvPr id="6" name="Content Placeholder 5" descr="Lung_cancer_in_L__Bronchus_-_bronchoscopic_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1" y="1230710"/>
            <a:ext cx="5791200" cy="55574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refresh your information regarding management of lung cancer by practical case scenario.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Transbronchial FNA</a:t>
            </a:r>
            <a:endParaRPr lang="en-US" dirty="0"/>
          </a:p>
        </p:txBody>
      </p:sp>
      <p:pic>
        <p:nvPicPr>
          <p:cNvPr id="4" name="Content Placeholder 3" descr="TBNA-Step3_application-illustration_001_V1_20120712_700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8112125" cy="5562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64fig1_th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029200" cy="523036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EBUS</a:t>
            </a:r>
            <a:endParaRPr lang="en-US" dirty="0"/>
          </a:p>
        </p:txBody>
      </p:sp>
      <p:pic>
        <p:nvPicPr>
          <p:cNvPr id="4" name="Content Placeholder 3" descr="cb1125121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195" y="2002376"/>
            <a:ext cx="8883739" cy="401742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EUS</a:t>
            </a:r>
            <a:endParaRPr lang="en-US" dirty="0"/>
          </a:p>
        </p:txBody>
      </p:sp>
      <p:pic>
        <p:nvPicPr>
          <p:cNvPr id="4" name="Content Placeholder 3" descr="e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555526"/>
            <a:ext cx="5410200" cy="530247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Trans-esophageal FNA</a:t>
            </a:r>
            <a:endParaRPr lang="en-US" dirty="0"/>
          </a:p>
        </p:txBody>
      </p:sp>
      <p:pic>
        <p:nvPicPr>
          <p:cNvPr id="4" name="Content Placeholder 3" descr="gr3_l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781800" cy="471071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1_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2910"/>
            <a:ext cx="8609219" cy="449929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Mediastinoscopy</a:t>
            </a:r>
            <a:endParaRPr lang="en-US" dirty="0"/>
          </a:p>
        </p:txBody>
      </p:sp>
      <p:pic>
        <p:nvPicPr>
          <p:cNvPr id="5" name="Content Placeholder 4" descr="h9991585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543800" cy="496906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20_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334000" cy="541522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TNM </a:t>
            </a:r>
            <a:r>
              <a:rPr lang="en-US" dirty="0" smtClean="0"/>
              <a:t>staging.</a:t>
            </a:r>
          </a:p>
          <a:p>
            <a:r>
              <a:rPr lang="en-US" dirty="0" smtClean="0"/>
              <a:t>Multi-modality treatment.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Preoperative assessment 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General health status.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Arterial Blood gases</a:t>
            </a:r>
          </a:p>
          <a:p>
            <a:pPr>
              <a:buFontTx/>
              <a:buChar char="-"/>
            </a:pPr>
            <a:r>
              <a:rPr lang="en-US" dirty="0" smtClean="0"/>
              <a:t>PFT</a:t>
            </a:r>
          </a:p>
          <a:p>
            <a:pPr>
              <a:buFontTx/>
              <a:buChar char="-"/>
            </a:pPr>
            <a:r>
              <a:rPr lang="en-US" dirty="0" smtClean="0"/>
              <a:t>Ventilation perfusion scan.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Saud is a 56 years old male patient who works as a lawyer. He has recently discovered hypertension. He is a smoker for the last 30 years. He joined cigarette cessation programs many times but every time he smoke again. He claims that stress of the work is the cause.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incision </a:t>
            </a:r>
            <a:endParaRPr lang="en-US" dirty="0"/>
          </a:p>
        </p:txBody>
      </p:sp>
      <p:pic>
        <p:nvPicPr>
          <p:cNvPr id="4" name="Content Placeholder 3" descr="21653-0550x0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4648200" cy="538212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</a:t>
            </a:r>
            <a:endParaRPr lang="en-US" dirty="0"/>
          </a:p>
        </p:txBody>
      </p:sp>
      <p:pic>
        <p:nvPicPr>
          <p:cNvPr id="4" name="Content Placeholder 3" descr="gonzalezrivas-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7527" y="1198419"/>
            <a:ext cx="7162800" cy="559674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Thoracotomy</a:t>
            </a:r>
            <a:endParaRPr lang="en-US" dirty="0"/>
          </a:p>
        </p:txBody>
      </p:sp>
      <p:pic>
        <p:nvPicPr>
          <p:cNvPr id="4" name="Content Placeholder 3" descr="toracotomia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4229099" cy="5638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039413160_aa5976c547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5791200" cy="516381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oraco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152641"/>
            <a:ext cx="4800599" cy="569213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Lobectomy</a:t>
            </a:r>
            <a:endParaRPr lang="en-US" dirty="0"/>
          </a:p>
        </p:txBody>
      </p:sp>
      <p:pic>
        <p:nvPicPr>
          <p:cNvPr id="4" name="Content Placeholder 3" descr="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20666"/>
            <a:ext cx="7346812" cy="550873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Pneumonectomy</a:t>
            </a:r>
            <a:endParaRPr lang="en-US" dirty="0"/>
          </a:p>
        </p:txBody>
      </p:sp>
      <p:pic>
        <p:nvPicPr>
          <p:cNvPr id="5" name="Content Placeholder 4" descr="lt 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89315"/>
            <a:ext cx="6248400" cy="555413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53032"/>
            <a:ext cx="5791200" cy="536138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complications,.</a:t>
            </a:r>
          </a:p>
          <a:p>
            <a:r>
              <a:rPr lang="en-US" dirty="0" smtClean="0"/>
              <a:t>Results.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5477"/>
            <a:ext cx="7612654" cy="51777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 was in his usual health state till 3 months ago when he started to have more cough and excessive sputum. He sought medical care in a private clinic and received a short course of antibiotics. The condition improved to some extent but after few days the sputum became red. This is why he came to our hospital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en-US" dirty="0"/>
          </a:p>
        </p:txBody>
      </p:sp>
      <p:pic>
        <p:nvPicPr>
          <p:cNvPr id="4" name="Content Placeholder 3" descr="iX_rotation_pati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2468" y="1219199"/>
            <a:ext cx="4671731" cy="553073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Palliative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</a:t>
            </a:r>
          </a:p>
          <a:p>
            <a:r>
              <a:rPr lang="en-US" dirty="0" smtClean="0"/>
              <a:t>Pleural effusion</a:t>
            </a:r>
          </a:p>
          <a:p>
            <a:r>
              <a:rPr lang="en-US" smtClean="0"/>
              <a:t>Hemoptysis.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Saud did the surgery as the surgeon told him that the stage of the cancer is 2. he spent one day in surgical ICU the 5 days in hospital. During his follow up visits, sutures were removed. The postoperative pain became less and pain killer use less.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2 months of surgery, he started chemotherapy in KKUH. Every 3 months, he needs CAP CT for detection of any recurrence of </a:t>
            </a:r>
            <a:r>
              <a:rPr lang="en-US" dirty="0" smtClean="0"/>
              <a:t>metastasis.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Saud stopped smoking since diagnosis of lung cancer was established. He regret smoking. He said ; if time goes back, I would never smoke. 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oking-And-Lung-Cancer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important information in this story?</a:t>
            </a:r>
          </a:p>
          <a:p>
            <a:pPr lvl="0"/>
            <a:r>
              <a:rPr lang="en-US" dirty="0" smtClean="0"/>
              <a:t>What is the main complaint ?</a:t>
            </a:r>
          </a:p>
          <a:p>
            <a:pPr lvl="0"/>
            <a:r>
              <a:rPr lang="en-US" dirty="0" smtClean="0"/>
              <a:t>What are the other questions you want to ask?</a:t>
            </a:r>
          </a:p>
          <a:p>
            <a:pPr lvl="0"/>
            <a:r>
              <a:rPr lang="en-US" dirty="0" smtClean="0"/>
              <a:t>What is the next step?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has an average built. He lies comfortable in bed  but he is worried. His blood pressure is 130/90, pulse is regular, 80/min. and and his temperature is 37.1.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are other signs you want to search for?</a:t>
            </a:r>
          </a:p>
          <a:p>
            <a:pPr lvl="0"/>
            <a:r>
              <a:rPr lang="en-US" dirty="0" smtClean="0"/>
              <a:t>What is the organ you want to examine more thoroughly?</a:t>
            </a:r>
          </a:p>
          <a:p>
            <a:pPr lvl="0"/>
            <a:r>
              <a:rPr lang="en-US" dirty="0" smtClean="0"/>
              <a:t>What is the differential diagnosis?</a:t>
            </a:r>
          </a:p>
          <a:p>
            <a:r>
              <a:rPr lang="en-US" dirty="0" smtClean="0"/>
              <a:t>What is the next step?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Arial Black" pitchFamily="34" charset="0"/>
              </a:rPr>
              <a:t>?</a:t>
            </a:r>
            <a:endParaRPr lang="en-US" sz="8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-radiological.</a:t>
            </a:r>
          </a:p>
          <a:p>
            <a:r>
              <a:rPr lang="en-US" dirty="0" smtClean="0"/>
              <a:t>- pathological.</a:t>
            </a:r>
            <a:endParaRPr lang="en-US" dirty="0" smtClean="0"/>
          </a:p>
          <a:p>
            <a:r>
              <a:rPr lang="en-US" dirty="0" smtClean="0"/>
              <a:t>Staging. </a:t>
            </a:r>
            <a:endParaRPr lang="en-US" dirty="0" smtClean="0"/>
          </a:p>
          <a:p>
            <a:r>
              <a:rPr lang="en-US" dirty="0" smtClean="0"/>
              <a:t>Importance of mediastinal LN.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444</Words>
  <Application>Microsoft Office PowerPoint</Application>
  <PresentationFormat>On-screen Show (4:3)</PresentationFormat>
  <Paragraphs>68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 regret now</vt:lpstr>
      <vt:lpstr>Aim of the cession</vt:lpstr>
      <vt:lpstr>The case </vt:lpstr>
      <vt:lpstr>Slide 4</vt:lpstr>
      <vt:lpstr>Questions </vt:lpstr>
      <vt:lpstr>Examination </vt:lpstr>
      <vt:lpstr>Questions</vt:lpstr>
      <vt:lpstr>Differential Diagnosis </vt:lpstr>
      <vt:lpstr>Investigations </vt:lpstr>
      <vt:lpstr>Chest x-ray </vt:lpstr>
      <vt:lpstr>Ct lungs </vt:lpstr>
      <vt:lpstr>CT Abdomen &amp; Pelvis</vt:lpstr>
      <vt:lpstr>Bone Scan</vt:lpstr>
      <vt:lpstr>Brain MRI</vt:lpstr>
      <vt:lpstr>PET Scan</vt:lpstr>
      <vt:lpstr>Biopsy </vt:lpstr>
      <vt:lpstr>Ct-guided biopsy</vt:lpstr>
      <vt:lpstr>Bronchoscopy</vt:lpstr>
      <vt:lpstr>Bronchoscopy</vt:lpstr>
      <vt:lpstr>Transbronchial FNA</vt:lpstr>
      <vt:lpstr>Slide 21</vt:lpstr>
      <vt:lpstr>EBUS</vt:lpstr>
      <vt:lpstr>EUS</vt:lpstr>
      <vt:lpstr>Trans-esophageal FNA</vt:lpstr>
      <vt:lpstr>Slide 25</vt:lpstr>
      <vt:lpstr>Mediastinoscopy</vt:lpstr>
      <vt:lpstr>Slide 27</vt:lpstr>
      <vt:lpstr>TREATMENT</vt:lpstr>
      <vt:lpstr>Surgical Treatment</vt:lpstr>
      <vt:lpstr>The incision </vt:lpstr>
      <vt:lpstr>VATS</vt:lpstr>
      <vt:lpstr>Thoracotomy</vt:lpstr>
      <vt:lpstr>Slide 33</vt:lpstr>
      <vt:lpstr>Slide 34</vt:lpstr>
      <vt:lpstr>Lobectomy</vt:lpstr>
      <vt:lpstr>Pneumonectomy</vt:lpstr>
      <vt:lpstr>Slide 37</vt:lpstr>
      <vt:lpstr>Outcome </vt:lpstr>
      <vt:lpstr>Chemotherapy</vt:lpstr>
      <vt:lpstr>Radiotherapy</vt:lpstr>
      <vt:lpstr>Palliative care </vt:lpstr>
      <vt:lpstr>End Of The Story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regret now</dc:title>
  <dc:creator>Dr.Ahmed Naguib</dc:creator>
  <cp:lastModifiedBy>Dr.Ahmed Naguib</cp:lastModifiedBy>
  <cp:revision>34</cp:revision>
  <dcterms:created xsi:type="dcterms:W3CDTF">2006-08-16T00:00:00Z</dcterms:created>
  <dcterms:modified xsi:type="dcterms:W3CDTF">2014-09-06T18:53:09Z</dcterms:modified>
</cp:coreProperties>
</file>