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57" r:id="rId11"/>
    <p:sldId id="258" r:id="rId12"/>
    <p:sldId id="274" r:id="rId13"/>
    <p:sldId id="277" r:id="rId14"/>
    <p:sldId id="275" r:id="rId15"/>
    <p:sldId id="276" r:id="rId16"/>
    <p:sldId id="267" r:id="rId17"/>
    <p:sldId id="268" r:id="rId18"/>
    <p:sldId id="300" r:id="rId19"/>
    <p:sldId id="269" r:id="rId20"/>
    <p:sldId id="270" r:id="rId21"/>
    <p:sldId id="273" r:id="rId22"/>
    <p:sldId id="278" r:id="rId23"/>
    <p:sldId id="279" r:id="rId24"/>
    <p:sldId id="280" r:id="rId25"/>
    <p:sldId id="298" r:id="rId26"/>
    <p:sldId id="271" r:id="rId27"/>
    <p:sldId id="272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90" r:id="rId36"/>
    <p:sldId id="288" r:id="rId37"/>
    <p:sldId id="289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9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 regret now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Chest x-ray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276262-1340225-279960-195238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4206" y="838200"/>
            <a:ext cx="4953793" cy="60198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65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Ct lungs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Content Placeholder 3" descr="276262-1340225-279960-19523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838200"/>
            <a:ext cx="8001000" cy="5860732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 Abdomen &amp; Pelvis</a:t>
            </a:r>
            <a:endParaRPr lang="en-US" dirty="0"/>
          </a:p>
        </p:txBody>
      </p:sp>
      <p:pic>
        <p:nvPicPr>
          <p:cNvPr id="4" name="Content Placeholder 3" descr="imagesCA0HZ4P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1" y="1196183"/>
            <a:ext cx="5661818" cy="566181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Bone Scan</a:t>
            </a:r>
            <a:endParaRPr lang="en-US" dirty="0"/>
          </a:p>
        </p:txBody>
      </p:sp>
      <p:pic>
        <p:nvPicPr>
          <p:cNvPr id="4" name="Content Placeholder 3" descr="bone_sc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295400"/>
            <a:ext cx="3700122" cy="55626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Brain MRI</a:t>
            </a:r>
            <a:endParaRPr lang="en-US" dirty="0"/>
          </a:p>
        </p:txBody>
      </p:sp>
      <p:pic>
        <p:nvPicPr>
          <p:cNvPr id="4" name="Content Placeholder 3" descr="brain_metastasis_from_lung_canc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295400"/>
            <a:ext cx="5334000" cy="5334000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PET Scan</a:t>
            </a:r>
            <a:endParaRPr lang="en-US" dirty="0"/>
          </a:p>
        </p:txBody>
      </p:sp>
      <p:pic>
        <p:nvPicPr>
          <p:cNvPr id="4" name="Content Placeholder 3" descr="Lung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76400"/>
            <a:ext cx="9111460" cy="4267200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Biopsy</a:t>
            </a:r>
            <a:br>
              <a:rPr lang="en-US" smtClean="0"/>
            </a:br>
            <a:endParaRPr lang="en-US"/>
          </a:p>
        </p:txBody>
      </p:sp>
      <p:pic>
        <p:nvPicPr>
          <p:cNvPr id="4" name="Content Placeholder 3" descr="imagesCAWOOBF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1" y="1601566"/>
            <a:ext cx="8025776" cy="4494434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Ct-guided biopsy</a:t>
            </a:r>
            <a:endParaRPr lang="en-US" dirty="0"/>
          </a:p>
        </p:txBody>
      </p:sp>
      <p:pic>
        <p:nvPicPr>
          <p:cNvPr id="4" name="Content Placeholder 3" descr="imagesCARCLMR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1315067"/>
            <a:ext cx="5105400" cy="5507215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Bronchoscopy</a:t>
            </a:r>
            <a:endParaRPr lang="en-US" dirty="0"/>
          </a:p>
        </p:txBody>
      </p:sp>
      <p:pic>
        <p:nvPicPr>
          <p:cNvPr id="4" name="Content Placeholder 3" descr="bronchoscopy_0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204468"/>
            <a:ext cx="4724400" cy="5653532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Bronchoscopy</a:t>
            </a:r>
            <a:endParaRPr lang="en-US" dirty="0"/>
          </a:p>
        </p:txBody>
      </p:sp>
      <p:pic>
        <p:nvPicPr>
          <p:cNvPr id="6" name="Content Placeholder 5" descr="Lung_cancer_in_L__Bronchus_-_bronchoscopic_view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1" y="1230710"/>
            <a:ext cx="5791200" cy="555744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Aim of the 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refresh your information regarding management of lung cancer by practical case scenario.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Transbronchial FNA</a:t>
            </a:r>
            <a:endParaRPr lang="en-US" dirty="0"/>
          </a:p>
        </p:txBody>
      </p:sp>
      <p:pic>
        <p:nvPicPr>
          <p:cNvPr id="4" name="Content Placeholder 3" descr="TBNA-Step3_application-illustration_001_V1_20120712_700x48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09600" y="1295400"/>
            <a:ext cx="8112125" cy="5562600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264fig1_thm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447800"/>
            <a:ext cx="5029200" cy="5230367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EBUS</a:t>
            </a:r>
            <a:endParaRPr lang="en-US" dirty="0"/>
          </a:p>
        </p:txBody>
      </p:sp>
      <p:pic>
        <p:nvPicPr>
          <p:cNvPr id="4" name="Content Placeholder 3" descr="cb1125121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0195" y="2002376"/>
            <a:ext cx="8883739" cy="4017424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EUS</a:t>
            </a:r>
            <a:endParaRPr lang="en-US" dirty="0"/>
          </a:p>
        </p:txBody>
      </p:sp>
      <p:pic>
        <p:nvPicPr>
          <p:cNvPr id="4" name="Content Placeholder 3" descr="e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555526"/>
            <a:ext cx="5410200" cy="5302474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Trans-esophageal FNA</a:t>
            </a:r>
            <a:endParaRPr lang="en-US" dirty="0"/>
          </a:p>
        </p:txBody>
      </p:sp>
      <p:pic>
        <p:nvPicPr>
          <p:cNvPr id="4" name="Content Placeholder 3" descr="gr3_lr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752600"/>
            <a:ext cx="6781800" cy="471071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ig1_r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672910"/>
            <a:ext cx="8609219" cy="4499290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Mediastinoscopy</a:t>
            </a:r>
            <a:endParaRPr lang="en-US" dirty="0"/>
          </a:p>
        </p:txBody>
      </p:sp>
      <p:pic>
        <p:nvPicPr>
          <p:cNvPr id="5" name="Content Placeholder 4" descr="h9991585_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524000"/>
            <a:ext cx="7543800" cy="4969068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F20_medium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219200"/>
            <a:ext cx="5334000" cy="5415228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TNM </a:t>
            </a:r>
            <a:r>
              <a:rPr lang="en-US" dirty="0" smtClean="0"/>
              <a:t>staging.</a:t>
            </a:r>
          </a:p>
          <a:p>
            <a:r>
              <a:rPr lang="en-US" dirty="0" smtClean="0"/>
              <a:t>Multi-modality treatment.</a:t>
            </a:r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Surgical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Preoperative assessment </a:t>
            </a:r>
            <a:r>
              <a:rPr lang="en-US" dirty="0" smtClean="0"/>
              <a:t>:</a:t>
            </a:r>
          </a:p>
          <a:p>
            <a:r>
              <a:rPr lang="en-US" dirty="0" smtClean="0"/>
              <a:t>General health status.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- Arterial Blood gases</a:t>
            </a:r>
          </a:p>
          <a:p>
            <a:pPr>
              <a:buFontTx/>
              <a:buChar char="-"/>
            </a:pPr>
            <a:r>
              <a:rPr lang="en-US" dirty="0" smtClean="0"/>
              <a:t>PFT</a:t>
            </a:r>
          </a:p>
          <a:p>
            <a:pPr>
              <a:buFontTx/>
              <a:buChar char="-"/>
            </a:pPr>
            <a:r>
              <a:rPr lang="en-US" dirty="0" smtClean="0"/>
              <a:t>Ventilation perfusion scan.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case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Saud is a 56 years old male patient who works as a lawyer. He has recently discovered hypertension. He is a smoker for the last 30 years. He joined cigarette cessation programs many times but every time he smoke again. He claims that stress of the work is the cause.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incision </a:t>
            </a:r>
            <a:endParaRPr lang="en-US" dirty="0"/>
          </a:p>
        </p:txBody>
      </p:sp>
      <p:pic>
        <p:nvPicPr>
          <p:cNvPr id="4" name="Content Placeholder 3" descr="21653-0550x047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1219200"/>
            <a:ext cx="4648200" cy="5382127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VATS</a:t>
            </a:r>
            <a:endParaRPr lang="en-US" dirty="0"/>
          </a:p>
        </p:txBody>
      </p:sp>
      <p:pic>
        <p:nvPicPr>
          <p:cNvPr id="4" name="Content Placeholder 3" descr="gonzalezrivas-0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97527" y="1198419"/>
            <a:ext cx="7162800" cy="5596747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Thoracotomy</a:t>
            </a:r>
            <a:endParaRPr lang="en-US" dirty="0"/>
          </a:p>
        </p:txBody>
      </p:sp>
      <p:pic>
        <p:nvPicPr>
          <p:cNvPr id="4" name="Content Placeholder 3" descr="toracotomia_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1219200"/>
            <a:ext cx="4229099" cy="5638800"/>
          </a:xfr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5039413160_aa5976c547_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24000" y="1524000"/>
            <a:ext cx="5791200" cy="5163819"/>
          </a:xfr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thoracotom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1152641"/>
            <a:ext cx="4800599" cy="5692139"/>
          </a:xfr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/>
          <a:lstStyle/>
          <a:p>
            <a:r>
              <a:rPr lang="en-US" dirty="0" smtClean="0"/>
              <a:t>Lobectomy</a:t>
            </a:r>
            <a:endParaRPr lang="en-US" dirty="0"/>
          </a:p>
        </p:txBody>
      </p:sp>
      <p:pic>
        <p:nvPicPr>
          <p:cNvPr id="4" name="Content Placeholder 3" descr="ll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120666"/>
            <a:ext cx="7346812" cy="5508734"/>
          </a:xfr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Pneumonectomy</a:t>
            </a:r>
            <a:endParaRPr lang="en-US" dirty="0"/>
          </a:p>
        </p:txBody>
      </p:sp>
      <p:pic>
        <p:nvPicPr>
          <p:cNvPr id="5" name="Content Placeholder 4" descr="lt 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76400" y="1289315"/>
            <a:ext cx="6248400" cy="5554133"/>
          </a:xfr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253032"/>
            <a:ext cx="5791200" cy="5361385"/>
          </a:xfr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Outcome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complications,.</a:t>
            </a:r>
          </a:p>
          <a:p>
            <a:r>
              <a:rPr lang="en-US" dirty="0" smtClean="0"/>
              <a:t>Results.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Chemotherapy</a:t>
            </a:r>
            <a:endParaRPr lang="en-US" dirty="0"/>
          </a:p>
        </p:txBody>
      </p:sp>
      <p:pic>
        <p:nvPicPr>
          <p:cNvPr id="4" name="Content Placeholder 3" descr="untitl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375477"/>
            <a:ext cx="7612654" cy="517772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  was in his usual health state till 3 months ago when he started to have more cough and excessive sputum. He sought medical care in a private clinic and received a short course of antibiotics. The condition improved to some extent but after few days the sputum became red. This is why he came to our hospital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Radiotherapy</a:t>
            </a:r>
            <a:endParaRPr lang="en-US" dirty="0"/>
          </a:p>
        </p:txBody>
      </p:sp>
      <p:pic>
        <p:nvPicPr>
          <p:cNvPr id="4" name="Content Placeholder 3" descr="iX_rotation_patien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2468" y="1219199"/>
            <a:ext cx="4671731" cy="5530739"/>
          </a:xfr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Palliative care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Pain</a:t>
            </a:r>
          </a:p>
          <a:p>
            <a:r>
              <a:rPr lang="en-US" dirty="0" smtClean="0"/>
              <a:t>Pleural effusion</a:t>
            </a:r>
          </a:p>
          <a:p>
            <a:r>
              <a:rPr lang="en-US" smtClean="0"/>
              <a:t>Hemoptysis.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The 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Saud did the surgery as the surgeon told him that the stage of the cancer is 2. he spent one day in surgical ICU the 5 days in hospital. During his follow up visits, sutures were removed. The postoperative pain became less and pain killer use less.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After 2 months of surgery, he started chemotherapy in KKUH. Every 3 months, he needs CAP CT for detection of any recurrence of </a:t>
            </a:r>
            <a:r>
              <a:rPr lang="en-US" dirty="0" smtClean="0"/>
              <a:t>metastasis.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Saud stopped smoking since diagnosis of lung cancer was established. He regret smoking. He said ; if time goes back, I would never smoke.  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moking-And-Lung-Cancer-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Questions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What is the important information in this story?</a:t>
            </a:r>
          </a:p>
          <a:p>
            <a:pPr lvl="0"/>
            <a:r>
              <a:rPr lang="en-US" dirty="0" smtClean="0"/>
              <a:t>What is the main complaint ?</a:t>
            </a:r>
          </a:p>
          <a:p>
            <a:pPr lvl="0"/>
            <a:r>
              <a:rPr lang="en-US" dirty="0" smtClean="0"/>
              <a:t>What are the other questions you want to ask?</a:t>
            </a:r>
          </a:p>
          <a:p>
            <a:pPr lvl="0"/>
            <a:r>
              <a:rPr lang="en-US" dirty="0" smtClean="0"/>
              <a:t>What is the next step?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Examination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patient has an average built. He lies comfortable in bed  but he is worried. His blood pressure is 130/90, pulse is regular, 80/min. and and his temperature is 37.1.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What are other signs you want to search for?</a:t>
            </a:r>
          </a:p>
          <a:p>
            <a:pPr lvl="0"/>
            <a:r>
              <a:rPr lang="en-US" dirty="0" smtClean="0"/>
              <a:t>What is the organ you want to examine more thoroughly?</a:t>
            </a:r>
          </a:p>
          <a:p>
            <a:pPr lvl="0"/>
            <a:r>
              <a:rPr lang="en-US" dirty="0" smtClean="0"/>
              <a:t>What is the differential diagnosis?</a:t>
            </a:r>
          </a:p>
          <a:p>
            <a:r>
              <a:rPr lang="en-US" dirty="0" smtClean="0"/>
              <a:t>What is the next step?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Differential Diagnosis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8000" dirty="0" smtClean="0">
                <a:latin typeface="Arial Black" pitchFamily="34" charset="0"/>
              </a:rPr>
              <a:t>?</a:t>
            </a:r>
            <a:endParaRPr lang="en-US" sz="8000" dirty="0"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Investigations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Diagnosis</a:t>
            </a:r>
            <a:r>
              <a:rPr lang="en-US" dirty="0" smtClean="0"/>
              <a:t>.</a:t>
            </a:r>
          </a:p>
          <a:p>
            <a:r>
              <a:rPr lang="en-US" dirty="0" smtClean="0"/>
              <a:t>-radiological.</a:t>
            </a:r>
          </a:p>
          <a:p>
            <a:r>
              <a:rPr lang="en-US" dirty="0" smtClean="0"/>
              <a:t>- pathological.</a:t>
            </a:r>
            <a:endParaRPr lang="en-US" dirty="0" smtClean="0"/>
          </a:p>
          <a:p>
            <a:r>
              <a:rPr lang="en-US" dirty="0" smtClean="0"/>
              <a:t>Staging. </a:t>
            </a:r>
            <a:endParaRPr lang="en-US" dirty="0" smtClean="0"/>
          </a:p>
          <a:p>
            <a:r>
              <a:rPr lang="en-US" dirty="0" smtClean="0"/>
              <a:t>Importance of mediastinal LN.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444</Words>
  <Application>Microsoft Office PowerPoint</Application>
  <PresentationFormat>On-screen Show (4:3)</PresentationFormat>
  <Paragraphs>68</Paragraphs>
  <Slides>45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I regret now</vt:lpstr>
      <vt:lpstr>Aim of the cession</vt:lpstr>
      <vt:lpstr>The case </vt:lpstr>
      <vt:lpstr>Slide 4</vt:lpstr>
      <vt:lpstr>Questions </vt:lpstr>
      <vt:lpstr>Examination </vt:lpstr>
      <vt:lpstr>Questions</vt:lpstr>
      <vt:lpstr>Differential Diagnosis </vt:lpstr>
      <vt:lpstr>Investigations </vt:lpstr>
      <vt:lpstr>Chest x-ray </vt:lpstr>
      <vt:lpstr>Ct lungs </vt:lpstr>
      <vt:lpstr>CT Abdomen &amp; Pelvis</vt:lpstr>
      <vt:lpstr>Bone Scan</vt:lpstr>
      <vt:lpstr>Brain MRI</vt:lpstr>
      <vt:lpstr>PET Scan</vt:lpstr>
      <vt:lpstr>Biopsy </vt:lpstr>
      <vt:lpstr>Ct-guided biopsy</vt:lpstr>
      <vt:lpstr>Bronchoscopy</vt:lpstr>
      <vt:lpstr>Bronchoscopy</vt:lpstr>
      <vt:lpstr>Transbronchial FNA</vt:lpstr>
      <vt:lpstr>Slide 21</vt:lpstr>
      <vt:lpstr>EBUS</vt:lpstr>
      <vt:lpstr>EUS</vt:lpstr>
      <vt:lpstr>Trans-esophageal FNA</vt:lpstr>
      <vt:lpstr>Slide 25</vt:lpstr>
      <vt:lpstr>Mediastinoscopy</vt:lpstr>
      <vt:lpstr>Slide 27</vt:lpstr>
      <vt:lpstr>TREATMENT</vt:lpstr>
      <vt:lpstr>Surgical Treatment</vt:lpstr>
      <vt:lpstr>The incision </vt:lpstr>
      <vt:lpstr>VATS</vt:lpstr>
      <vt:lpstr>Thoracotomy</vt:lpstr>
      <vt:lpstr>Slide 33</vt:lpstr>
      <vt:lpstr>Slide 34</vt:lpstr>
      <vt:lpstr>Lobectomy</vt:lpstr>
      <vt:lpstr>Pneumonectomy</vt:lpstr>
      <vt:lpstr>Slide 37</vt:lpstr>
      <vt:lpstr>Outcome </vt:lpstr>
      <vt:lpstr>Chemotherapy</vt:lpstr>
      <vt:lpstr>Radiotherapy</vt:lpstr>
      <vt:lpstr>Palliative care </vt:lpstr>
      <vt:lpstr>End Of The Story</vt:lpstr>
      <vt:lpstr>Slide 43</vt:lpstr>
      <vt:lpstr>Slide 44</vt:lpstr>
      <vt:lpstr>Slide 45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 regret now</dc:title>
  <dc:creator>Dr.Ahmed Naguib</dc:creator>
  <cp:lastModifiedBy>Dr.Ahmed Naguib</cp:lastModifiedBy>
  <cp:revision>34</cp:revision>
  <dcterms:created xsi:type="dcterms:W3CDTF">2006-08-16T00:00:00Z</dcterms:created>
  <dcterms:modified xsi:type="dcterms:W3CDTF">2014-09-06T18:53:09Z</dcterms:modified>
</cp:coreProperties>
</file>