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32"/>
  </p:notesMasterIdLst>
  <p:sldIdLst>
    <p:sldId id="256" r:id="rId9"/>
    <p:sldId id="274" r:id="rId10"/>
    <p:sldId id="257" r:id="rId11"/>
    <p:sldId id="258" r:id="rId12"/>
    <p:sldId id="259" r:id="rId13"/>
    <p:sldId id="260" r:id="rId14"/>
    <p:sldId id="261" r:id="rId15"/>
    <p:sldId id="262" r:id="rId16"/>
    <p:sldId id="276" r:id="rId17"/>
    <p:sldId id="277" r:id="rId18"/>
    <p:sldId id="278" r:id="rId19"/>
    <p:sldId id="263" r:id="rId20"/>
    <p:sldId id="275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39" autoAdjust="0"/>
    <p:restoredTop sz="94667" autoAdjust="0"/>
  </p:normalViewPr>
  <p:slideViewPr>
    <p:cSldViewPr>
      <p:cViewPr varScale="1">
        <p:scale>
          <a:sx n="110" d="100"/>
          <a:sy n="110" d="100"/>
        </p:scale>
        <p:origin x="19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8546AAC-DBAD-42B4-A796-9FDC684567D9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E4B805-6D82-4F30-B555-F98796D0136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935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B805-6D82-4F30-B555-F98796D01367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276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6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8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8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3A23E7-66B9-4488-876C-2D47DBA9C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3DD5A-1AB5-48CA-A3C2-7A9A301CF5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484BB-27C2-4020-B83C-916D08DE8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54C81-719C-4A38-8967-4569E6DC28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E9D36-AE80-4B87-8CE0-D94C08D49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092CA-983B-455C-B247-5797D545B9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05A11-7F52-4CAC-8B31-2A7281D0D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9BFE5-EFA7-4C48-A00B-A0818D7F6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3B0B2-6CDD-46E4-B614-AEDBFBB371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5737A-285F-4ED6-8595-9696A8705E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B3C32-2088-486B-81D0-D3B24E192C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D7A494-EEEF-4DC7-B1DB-511789D726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86ACB-BCCC-43F8-A8B5-71CF93F95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C6496-5AD1-4F45-A8CD-FA1B9ADDFD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A712B-0A8C-4EFC-8D72-FF42BCFC1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BCEED-2997-44DD-93FC-C438D37B1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DFE53-C5AA-44E8-AC8F-531A792A1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481F9-6BF3-4EC7-A2B7-086D4E536B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A3973-0167-40E2-A625-19B51A5C90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BB193-0A89-40E4-BABF-7A8BA41DFA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653E-CD1E-46CC-A18B-33F0A479E4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086EB-0698-4E65-B2FB-C48ACEDE6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DA40A9-C437-417B-96F5-3F01D3C2F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FC027-CEA1-420B-80B0-3302DF37A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CAFD5-3F2A-4B08-948E-BB6B89D0EE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BEE7B-EDAD-4660-8D2E-FA69CBD666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E1072-69AB-4D3B-AC74-067BA9E233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BDDD3-849A-4AFC-90C6-621A483FB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53647-DD13-49BD-9771-3EDC95184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E6BA5-80AC-4A0F-BB1F-5EFD4F91D6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B435B-FC63-4349-9975-8E0408F0C3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000D8-365B-40F7-B213-C3E2F92EC2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674F7-BB7F-4357-92A3-4AA31E8C32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3458B0-2240-4A2C-AE48-CCD91D44C4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87490-499F-4A14-8048-A1519AD6D0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0DE7-F88D-4930-9AF1-06220CDE58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97915-02FD-474F-AAAE-7F74998FE4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72722-EB56-4B39-BD10-D595EEC6C6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77593-8BF7-4740-A6EE-E3EF6488A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1BBF6-5CBA-4B44-8459-E9FE9040A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55F6F-E7F3-4233-A35A-E7932E8F65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70508-289D-4D72-827C-E02E68131E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DC169-EDD6-46DC-A38A-76BDF95B1C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4D02D-8334-4B48-95BB-C497105BB7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25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ags" Target="../tags/tag29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ags" Target="../tags/tag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893E28-3889-4CB4-8509-E84790DB563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71AD18-FA38-408A-A77F-6820A4434A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316370-D88B-4EAC-850F-8CC46D6E1B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4E923D5-93F3-4CEB-93FA-8716F61CF7FF}" type="datetimeFigureOut">
              <a:rPr lang="ar-SA" smtClean="0"/>
              <a:pPr/>
              <a:t>21/02/39</a:t>
            </a:fld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EC290D-9D1E-49BA-9D63-C7741784D3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920880" cy="1584176"/>
          </a:xfr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b="1" dirty="0">
                <a:latin typeface="Batang" panose="02030600000101010101" pitchFamily="18" charset="-127"/>
                <a:ea typeface="Batang" panose="02030600000101010101" pitchFamily="18" charset="-127"/>
              </a:rPr>
              <a:t>SURGICAL  COURSE </a:t>
            </a:r>
            <a:r>
              <a:rPr lang="en-US" sz="4400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en-US" sz="4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sz="4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453</a:t>
            </a:r>
            <a:endParaRPr lang="ar-SA" sz="4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140968"/>
            <a:ext cx="7920879" cy="2736304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DR . HAMAD AL-QAHTANI</a:t>
            </a:r>
            <a:endParaRPr lang="en-US" sz="3600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Professor of Surgery &amp; Consultant  Hepatobiliary Surgeon</a:t>
            </a:r>
            <a:endParaRPr lang="en-US" sz="2800" b="1" dirty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l"/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2285992"/>
          <a:ext cx="8501089" cy="3108960"/>
        </p:xfrm>
        <a:graphic>
          <a:graphicData uri="http://schemas.openxmlformats.org/drawingml/2006/table">
            <a:tbl>
              <a:tblPr/>
              <a:tblGrid>
                <a:gridCol w="4329258"/>
                <a:gridCol w="4171831"/>
              </a:tblGrid>
              <a:tr h="235745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Acute 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lower gastrointestinal Hemorrhage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Clinical  presentation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Diagnosis </a:t>
                      </a: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( 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colonoscopy , Radionuclide scanning and Mesenteric Angiography )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Specific causes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Treatment </a:t>
                      </a:r>
                      <a:endParaRPr lang="en-US" sz="2400" b="1" dirty="0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( </a:t>
                      </a: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Medical , Endoscopic and surgical )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472" y="1600200"/>
          <a:ext cx="7858181" cy="2971808"/>
        </p:xfrm>
        <a:graphic>
          <a:graphicData uri="http://schemas.openxmlformats.org/drawingml/2006/table">
            <a:tbl>
              <a:tblPr/>
              <a:tblGrid>
                <a:gridCol w="4001852"/>
                <a:gridCol w="3856329"/>
              </a:tblGrid>
              <a:tr h="297180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"/>
                          <a:ea typeface="Times New Roman"/>
                          <a:cs typeface="Arial"/>
                        </a:rPr>
                        <a:t>Acute </a:t>
                      </a:r>
                      <a:r>
                        <a:rPr lang="en-US" sz="2400" b="1" dirty="0">
                          <a:latin typeface="Arial"/>
                          <a:ea typeface="Times New Roman"/>
                          <a:cs typeface="Arial"/>
                        </a:rPr>
                        <a:t>lower gastrointestinal Hemorrhage from an obscure source</a:t>
                      </a:r>
                      <a:endParaRPr lang="en-US" sz="2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400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Diagnosis</a:t>
                      </a:r>
                      <a:r>
                        <a:rPr lang="en-US" sz="240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2400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/>
                          <a:ea typeface="Times New Roman"/>
                          <a:cs typeface="Arial"/>
                        </a:rPr>
                        <a:t>( </a:t>
                      </a:r>
                      <a:r>
                        <a:rPr lang="en-US" sz="2400" dirty="0">
                          <a:latin typeface="Arial"/>
                          <a:ea typeface="Times New Roman"/>
                          <a:cs typeface="Arial"/>
                        </a:rPr>
                        <a:t>Endoscopy , Angiography ,  small bowel endoscopy , Video capsule endoscopy ) </a:t>
                      </a:r>
                      <a:endParaRPr lang="en-US" sz="24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Treatment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31784"/>
            <a:ext cx="8229600" cy="56832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References</a:t>
            </a:r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71613"/>
            <a:ext cx="2471726" cy="785818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pPr algn="l" rtl="0"/>
            <a:r>
              <a:rPr lang="en-US" sz="1400" u="sng" dirty="0" smtClean="0">
                <a:solidFill>
                  <a:srgbClr val="FFFF00"/>
                </a:solidFill>
              </a:rPr>
              <a:t>1) </a:t>
            </a:r>
            <a:r>
              <a:rPr lang="en-US" sz="1400" u="sng" dirty="0">
                <a:solidFill>
                  <a:srgbClr val="FFFF00"/>
                </a:solidFill>
              </a:rPr>
              <a:t>Clinical skills</a:t>
            </a:r>
            <a:endParaRPr lang="en-US" sz="1400" u="sng" dirty="0" smtClean="0">
              <a:solidFill>
                <a:srgbClr val="FFFF00"/>
              </a:solidFill>
            </a:endParaRPr>
          </a:p>
          <a:p>
            <a:pPr algn="ctr" rtl="0"/>
            <a:r>
              <a:rPr lang="en-US" sz="1000" dirty="0" smtClean="0">
                <a:solidFill>
                  <a:srgbClr val="FFFF00"/>
                </a:solidFill>
              </a:rPr>
              <a:t>Browse ' introduction to the symptoms and signs of surgical diseases</a:t>
            </a:r>
          </a:p>
        </p:txBody>
      </p:sp>
      <p:pic>
        <p:nvPicPr>
          <p:cNvPr id="12" name="Content Placeholder 11" descr="browse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27000" contrast="57000"/>
          </a:blip>
          <a:stretch>
            <a:fillRect/>
          </a:stretch>
        </p:blipFill>
        <p:spPr>
          <a:xfrm>
            <a:off x="571472" y="2857496"/>
            <a:ext cx="2091158" cy="25368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4678" y="1571612"/>
            <a:ext cx="2714644" cy="785818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pPr algn="l" rtl="0"/>
            <a:r>
              <a:rPr lang="en-US" sz="1400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2) Clinical  Surgery </a:t>
            </a:r>
            <a:endParaRPr lang="en-US" sz="1400" u="sng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 rtl="0"/>
            <a:r>
              <a:rPr lang="en-US" sz="1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Principles &amp; practice of surgery – Davidson</a:t>
            </a:r>
          </a:p>
        </p:txBody>
      </p:sp>
      <p:pic>
        <p:nvPicPr>
          <p:cNvPr id="11" name="Content Placeholder 10" descr="davidson_surgery.jpg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lum bright="-2000" contrast="11000"/>
          </a:blip>
          <a:stretch>
            <a:fillRect/>
          </a:stretch>
        </p:blipFill>
        <p:spPr>
          <a:xfrm>
            <a:off x="3428992" y="2714620"/>
            <a:ext cx="2286016" cy="27146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6357950" y="1571612"/>
            <a:ext cx="2286016" cy="7858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1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</a:t>
            </a:r>
            <a:r>
              <a:rPr kumimoji="0" lang="en-US" sz="1400" b="1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Pocketbook </a:t>
            </a:r>
          </a:p>
          <a:p>
            <a:pPr lvl="0" algn="ctr" rtl="0">
              <a:spcBef>
                <a:spcPct val="20000"/>
              </a:spcBef>
            </a:pPr>
            <a:r>
              <a:rPr lang="en-US" sz="1400" b="1" dirty="0" err="1">
                <a:solidFill>
                  <a:srgbClr val="00B0F0"/>
                </a:solidFill>
              </a:rPr>
              <a:t>churchill's</a:t>
            </a:r>
            <a:r>
              <a:rPr lang="en-US" sz="1400" b="1" dirty="0">
                <a:solidFill>
                  <a:srgbClr val="00B0F0"/>
                </a:solidFill>
              </a:rPr>
              <a:t> 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http://images.borders.com.au/images/bau/97807020/9780702039935/0/0/plain/churchills-pocketbook-of-surgery.jpg"/>
          <p:cNvPicPr>
            <a:picLocks noChangeAspect="1" noChangeArrowheads="1"/>
          </p:cNvPicPr>
          <p:nvPr/>
        </p:nvPicPr>
        <p:blipFill>
          <a:blip r:embed="rId5" cstate="print">
            <a:lum bright="-3000" contrast="47000"/>
          </a:blip>
          <a:srcRect/>
          <a:stretch>
            <a:fillRect/>
          </a:stretch>
        </p:blipFill>
        <p:spPr bwMode="auto">
          <a:xfrm>
            <a:off x="6715140" y="3000372"/>
            <a:ext cx="135732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build="p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58072" cy="1143008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txBody>
          <a:bodyPr>
            <a:normAutofit/>
          </a:bodyPr>
          <a:lstStyle/>
          <a:p>
            <a:r>
              <a:rPr lang="en-US" b="1" dirty="0" smtClean="0"/>
              <a:t>1) Written mid-cycle exam by the end of the 5th week of the cycle</a:t>
            </a:r>
            <a:endParaRPr lang="ar-S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143117"/>
            <a:ext cx="6686568" cy="2571768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l" rtl="0"/>
            <a:endParaRPr lang="en-US" dirty="0">
              <a:solidFill>
                <a:srgbClr val="FF0000"/>
              </a:solidFill>
            </a:endParaRPr>
          </a:p>
          <a:p>
            <a:pPr algn="l" rtl="0">
              <a:buClr>
                <a:srgbClr val="FFFF00"/>
              </a:buClr>
            </a:pPr>
            <a:r>
              <a:rPr lang="en-US" dirty="0" smtClean="0">
                <a:solidFill>
                  <a:srgbClr val="FF0000"/>
                </a:solidFill>
              </a:rPr>
              <a:t>60 -100  </a:t>
            </a:r>
            <a:r>
              <a:rPr lang="en-US" dirty="0">
                <a:solidFill>
                  <a:srgbClr val="FF0000"/>
                </a:solidFill>
              </a:rPr>
              <a:t>MCQs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l" rtl="0">
              <a:buClr>
                <a:srgbClr val="FFFF00"/>
              </a:buClr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From the lectures that has been given in the 1st  week </a:t>
            </a:r>
            <a:r>
              <a:rPr lang="ar-SA" dirty="0">
                <a:solidFill>
                  <a:srgbClr val="92D050"/>
                </a:solidFill>
              </a:rPr>
              <a:t>-</a:t>
            </a:r>
            <a:endParaRPr lang="en-US" dirty="0">
              <a:solidFill>
                <a:srgbClr val="92D050"/>
              </a:solidFill>
            </a:endParaRPr>
          </a:p>
          <a:p>
            <a:pPr algn="l" rtl="0">
              <a:buClr>
                <a:srgbClr val="FFFF00"/>
              </a:buClr>
            </a:pPr>
            <a:r>
              <a:rPr lang="en-US" dirty="0" smtClean="0">
                <a:solidFill>
                  <a:srgbClr val="FF3399"/>
                </a:solidFill>
              </a:rPr>
              <a:t>Recall  </a:t>
            </a:r>
            <a:r>
              <a:rPr lang="en-US" dirty="0">
                <a:solidFill>
                  <a:srgbClr val="FF3399"/>
                </a:solidFill>
              </a:rPr>
              <a:t>and  scenario based MCQs</a:t>
            </a:r>
          </a:p>
          <a:p>
            <a:pPr algn="l" rtl="0"/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Picture 3" descr="i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3595504"/>
            <a:ext cx="2200288" cy="3262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500857" cy="1143000"/>
          </a:xfr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/>
          <a:p>
            <a:r>
              <a:rPr lang="en-US" b="1" dirty="0" smtClean="0"/>
              <a:t>2) Written Final Exam , on the 11th week of the cycle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357430"/>
            <a:ext cx="6143668" cy="2214578"/>
          </a:xfrm>
          <a:solidFill>
            <a:schemeClr val="bg2">
              <a:lumMod val="25000"/>
            </a:schemeClr>
          </a:solidFill>
        </p:spPr>
        <p:txBody>
          <a:bodyPr/>
          <a:lstStyle/>
          <a:p>
            <a:pPr algn="l" rt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60-100 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MCQs </a:t>
            </a:r>
            <a:r>
              <a:rPr lang="ar-SA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 rtl="0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tutorials , round , references</a:t>
            </a:r>
          </a:p>
          <a:p>
            <a:pPr algn="l" rtl="0"/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Recall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 scenario based MCQs</a:t>
            </a:r>
          </a:p>
          <a:p>
            <a:pPr algn="l" rtl="0"/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pic9_students_in_exams_h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143380"/>
            <a:ext cx="3048000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6316662" cy="1143000"/>
          </a:xfrm>
          <a:solidFill>
            <a:srgbClr val="FF0000"/>
          </a:solidFill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en-US" b="1" dirty="0" smtClean="0"/>
              <a:t>3) OSCE  on  the  11th  week  of the cycle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9" y="2143116"/>
            <a:ext cx="4429156" cy="2400304"/>
          </a:xfrm>
          <a:solidFill>
            <a:srgbClr val="FF3399"/>
          </a:solidFill>
          <a:effectLst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l" rtl="0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11 stations </a:t>
            </a:r>
          </a:p>
          <a:p>
            <a:pPr algn="l"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station general  surgery</a:t>
            </a:r>
          </a:p>
          <a:p>
            <a:pPr algn="l" rtl="0"/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5-6 stations subspecialty </a:t>
            </a:r>
          </a:p>
        </p:txBody>
      </p:sp>
      <p:pic>
        <p:nvPicPr>
          <p:cNvPr id="4" name="Picture 3" descr="osc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071942"/>
            <a:ext cx="3333741" cy="2500306"/>
          </a:xfrm>
          <a:prstGeom prst="rect">
            <a:avLst/>
          </a:prstGeom>
        </p:spPr>
      </p:pic>
      <p:pic>
        <p:nvPicPr>
          <p:cNvPr id="5" name="Picture 4" descr="virtual_os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5137" y="428604"/>
            <a:ext cx="2128863" cy="1576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69000"/>
            <a:duotone>
              <a:schemeClr val="accent6">
                <a:shade val="45000"/>
                <a:satMod val="135000"/>
              </a:schemeClr>
              <a:prstClr val="white"/>
            </a:duotone>
            <a:lum bright="-40000" contrast="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7" y="274638"/>
            <a:ext cx="6357982" cy="1143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It test the following  competencies 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600201"/>
            <a:ext cx="6357982" cy="3400436"/>
          </a:xfrm>
          <a:solidFill>
            <a:schemeClr val="accent5">
              <a:lumMod val="60000"/>
              <a:lumOff val="4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0" indent="-457200" algn="l" rtl="0"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 </a:t>
            </a:r>
          </a:p>
          <a:p>
            <a:pPr marL="457200" indent="-457200" algn="l" rtl="0">
              <a:buFont typeface="+mj-lt"/>
              <a:buAutoNum type="alphaUcPeriod"/>
            </a:pPr>
            <a:r>
              <a:rPr lang="en-US" b="1" dirty="0" smtClean="0"/>
              <a:t>Diagnosis </a:t>
            </a:r>
            <a:r>
              <a:rPr lang="en-US" b="1" dirty="0"/>
              <a:t>and differential diagnosis</a:t>
            </a:r>
          </a:p>
          <a:p>
            <a:pPr marL="457200" indent="-457200" algn="l" rtl="0">
              <a:buFont typeface="+mj-lt"/>
              <a:buAutoNum type="alphaUcPeriod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Ordering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interpreting investigations</a:t>
            </a:r>
          </a:p>
          <a:p>
            <a:pPr marL="457200" indent="-457200" algn="l" rtl="0">
              <a:buFont typeface="+mj-lt"/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Guidelines </a:t>
            </a:r>
            <a:r>
              <a:rPr lang="en-US" b="1" dirty="0">
                <a:solidFill>
                  <a:srgbClr val="FF0000"/>
                </a:solidFill>
              </a:rPr>
              <a:t>of management of common surgical disease</a:t>
            </a:r>
          </a:p>
          <a:p>
            <a:pPr algn="l" rtl="0"/>
            <a:endParaRPr lang="ar-SA" b="1" dirty="0"/>
          </a:p>
        </p:txBody>
      </p:sp>
      <p:pic>
        <p:nvPicPr>
          <p:cNvPr id="4" name="Picture 3" descr="exam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3929066"/>
            <a:ext cx="2000232" cy="2729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2000" contrast="3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5654701" cy="939784"/>
          </a:xfr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effectLst>
            <a:softEdge rad="127000"/>
          </a:effectLst>
          <a:scene3d>
            <a:camera prst="perspectiveContrastingRightFacing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en-US" b="1" dirty="0" smtClean="0"/>
              <a:t>Contents of  the OSCE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714488"/>
            <a:ext cx="4714907" cy="4525963"/>
          </a:xfrm>
          <a:gradFill flip="none" rotWithShape="1">
            <a:gsLst>
              <a:gs pos="0">
                <a:srgbClr val="000000"/>
              </a:gs>
              <a:gs pos="0">
                <a:srgbClr val="000000"/>
              </a:gs>
              <a:gs pos="0">
                <a:srgbClr val="000000"/>
              </a:gs>
              <a:gs pos="0">
                <a:srgbClr val="000000"/>
              </a:gs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lphaUcPeriod"/>
            </a:pPr>
            <a:r>
              <a:rPr lang="en-US" sz="2800" b="1" u="sng" dirty="0" smtClean="0">
                <a:solidFill>
                  <a:srgbClr val="00B050"/>
                </a:solidFill>
              </a:rPr>
              <a:t>Patients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dirty="0" smtClean="0"/>
              <a:t> </a:t>
            </a:r>
            <a:r>
              <a:rPr lang="en-US" sz="2800" b="1" u="sng" dirty="0" smtClean="0">
                <a:solidFill>
                  <a:srgbClr val="FFFF00"/>
                </a:solidFill>
              </a:rPr>
              <a:t>Simulated patients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u="sng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Manncans</a:t>
            </a:r>
            <a:endParaRPr lang="en-US" sz="2800" b="1" u="sng" dirty="0" smtClean="0">
              <a:solidFill>
                <a:srgbClr val="FF0000"/>
              </a:solidFill>
            </a:endParaRP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dirty="0" smtClean="0"/>
              <a:t> </a:t>
            </a:r>
            <a:r>
              <a:rPr 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 and pictures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u="sng" dirty="0" smtClean="0">
                <a:solidFill>
                  <a:srgbClr val="FFC000"/>
                </a:solidFill>
              </a:rPr>
              <a:t> Imaging 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 X-Ray , CT scan , MRI , Angiogram </a:t>
            </a:r>
            <a:r>
              <a:rPr lang="en-US" sz="2800" dirty="0" smtClean="0"/>
              <a:t>)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dirty="0" smtClean="0"/>
              <a:t> </a:t>
            </a:r>
            <a:r>
              <a:rPr lang="en-US" sz="28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 results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Instruments</a:t>
            </a:r>
            <a:endParaRPr lang="ar-SA" sz="2800" b="1" u="sng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time-and-attendance-systems-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357430"/>
            <a:ext cx="26289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810" y="857232"/>
            <a:ext cx="3582999" cy="77472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/>
              <a:t>Teaching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3143248"/>
            <a:ext cx="4572032" cy="247174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 algn="l" rtl="0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Tutorials</a:t>
            </a:r>
          </a:p>
          <a:p>
            <a:pPr algn="l" rtl="0"/>
            <a:r>
              <a:rPr lang="en-US" b="1" dirty="0">
                <a:solidFill>
                  <a:srgbClr val="0070C0"/>
                </a:solidFill>
              </a:rPr>
              <a:t>2) Morning round</a:t>
            </a:r>
          </a:p>
          <a:p>
            <a:pPr algn="l" rtl="0"/>
            <a:r>
              <a:rPr lang="en-US" b="1" dirty="0"/>
              <a:t>3</a:t>
            </a:r>
            <a:r>
              <a:rPr lang="en-US" b="1" dirty="0">
                <a:solidFill>
                  <a:srgbClr val="FF0000"/>
                </a:solidFill>
              </a:rPr>
              <a:t>) Outpatient clinic </a:t>
            </a:r>
            <a:r>
              <a:rPr lang="en-US" b="1" dirty="0"/>
              <a:t>(OPD)</a:t>
            </a:r>
          </a:p>
          <a:p>
            <a:pPr algn="l" rtl="0"/>
            <a:r>
              <a:rPr lang="en-US" b="1" dirty="0"/>
              <a:t>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 theater </a:t>
            </a:r>
            <a:r>
              <a:rPr lang="en-US" b="1" dirty="0"/>
              <a:t>(OR)</a:t>
            </a:r>
          </a:p>
          <a:p>
            <a:pPr algn="l" rtl="0"/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5000660" cy="93978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Discussion points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5500726" cy="4643469"/>
          </a:xfrm>
          <a:solidFill>
            <a:schemeClr val="accent1">
              <a:lumMod val="40000"/>
              <a:lumOff val="60000"/>
            </a:schemeClr>
          </a:solidFill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pPr algn="l" rtl="0"/>
            <a:r>
              <a:rPr lang="ar-SA" sz="1800" dirty="0" smtClean="0"/>
              <a:t> 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 of the course</a:t>
            </a:r>
          </a:p>
          <a:p>
            <a:pPr algn="l" rtl="0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 </a:t>
            </a:r>
          </a:p>
          <a:p>
            <a:pPr lvl="1" algn="l" rtl="0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General  surgery</a:t>
            </a:r>
          </a:p>
          <a:p>
            <a:pPr lvl="1" algn="l" rtl="0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Subspecialty  </a:t>
            </a:r>
          </a:p>
          <a:p>
            <a:pPr algn="l" rtl="0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Week's schedule</a:t>
            </a:r>
          </a:p>
          <a:p>
            <a:pPr algn="l" rtl="0"/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Checklist  and  Objectives of the course</a:t>
            </a:r>
          </a:p>
          <a:p>
            <a:pPr algn="l" rtl="0"/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</a:p>
          <a:p>
            <a:pPr algn="l" rtl="0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Examination </a:t>
            </a:r>
          </a:p>
          <a:p>
            <a:pPr lvl="1" algn="l" rtl="0"/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test the following  competencies :</a:t>
            </a:r>
          </a:p>
          <a:p>
            <a:pPr lvl="1" algn="l" rtl="0"/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 of  the OSCE</a:t>
            </a:r>
          </a:p>
          <a:p>
            <a:pPr algn="l" rtl="0"/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</a:p>
          <a:p>
            <a:pPr algn="l" rtl="0"/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staff</a:t>
            </a:r>
          </a:p>
          <a:p>
            <a:pPr algn="l" rtl="0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Marking </a:t>
            </a:r>
          </a:p>
          <a:p>
            <a:pPr algn="l" rtl="0"/>
            <a:r>
              <a:rPr lang="en-US" sz="1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Attendance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ar-SA" sz="1800" b="1" dirty="0"/>
          </a:p>
        </p:txBody>
      </p:sp>
      <p:pic>
        <p:nvPicPr>
          <p:cNvPr id="4" name="Picture 3" descr="teaching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000240"/>
            <a:ext cx="3343275" cy="343852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4511693" cy="114300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4800" b="1" dirty="0"/>
              <a:t>Teaching </a:t>
            </a:r>
            <a:r>
              <a:rPr lang="en-US" sz="4800" b="1" dirty="0" smtClean="0"/>
              <a:t>staff</a:t>
            </a:r>
            <a:endParaRPr lang="ar-S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2000240"/>
            <a:ext cx="5429289" cy="2900369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742950" indent="-742950" algn="l" rtl="0">
              <a:buClr>
                <a:srgbClr val="FF0000"/>
              </a:buClr>
              <a:buFont typeface="+mj-lt"/>
              <a:buAutoNum type="arabicPeriod"/>
            </a:pPr>
            <a:r>
              <a:rPr lang="en-US" sz="3600" b="1" dirty="0" smtClean="0">
                <a:solidFill>
                  <a:srgbClr val="FFC000"/>
                </a:solidFill>
              </a:rPr>
              <a:t>Academic </a:t>
            </a:r>
            <a:r>
              <a:rPr lang="en-US" sz="3600" b="1" dirty="0">
                <a:solidFill>
                  <a:srgbClr val="FFC000"/>
                </a:solidFill>
              </a:rPr>
              <a:t>staff</a:t>
            </a:r>
          </a:p>
          <a:p>
            <a:pPr marL="742950" indent="-742950" algn="l" rtl="0">
              <a:buClr>
                <a:srgbClr val="FF0000"/>
              </a:buClr>
              <a:buFont typeface="+mj-lt"/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</a:rPr>
              <a:t>Consultants</a:t>
            </a:r>
            <a:endParaRPr lang="en-US" sz="3600" b="1" dirty="0">
              <a:solidFill>
                <a:srgbClr val="FF0000"/>
              </a:solidFill>
            </a:endParaRPr>
          </a:p>
          <a:p>
            <a:pPr marL="742950" indent="-742950" algn="l" rtl="0">
              <a:buClr>
                <a:srgbClr val="FF0000"/>
              </a:buClr>
              <a:buFont typeface="+mj-lt"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</a:rPr>
              <a:t>Senior </a:t>
            </a:r>
            <a:r>
              <a:rPr lang="en-US" sz="3600" b="1" dirty="0">
                <a:solidFill>
                  <a:srgbClr val="0070C0"/>
                </a:solidFill>
              </a:rPr>
              <a:t>Registrars</a:t>
            </a:r>
          </a:p>
          <a:p>
            <a:pPr marL="742950" indent="-742950" algn="l" rtl="0">
              <a:buClr>
                <a:srgbClr val="FF0000"/>
              </a:buClr>
              <a:buFont typeface="+mj-lt"/>
              <a:buAutoNum type="arabicPeriod"/>
            </a:pPr>
            <a:r>
              <a:rPr lang="en-US" sz="3600" dirty="0" smtClean="0"/>
              <a:t>Registrar</a:t>
            </a:r>
            <a:endParaRPr lang="en-US" sz="3600" dirty="0"/>
          </a:p>
          <a:p>
            <a:pPr marL="742950" indent="-742950" algn="l" rtl="0">
              <a:buClr>
                <a:srgbClr val="FF0000"/>
              </a:buClr>
              <a:buFont typeface="+mj-lt"/>
              <a:buAutoNum type="arabicPeriod"/>
            </a:pP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714356"/>
            <a:ext cx="3082933" cy="703282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b="1" dirty="0" smtClean="0"/>
              <a:t>Marking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2500306"/>
            <a:ext cx="5072098" cy="323295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 smtClean="0"/>
              <a:t>30 </a:t>
            </a:r>
            <a:r>
              <a:rPr lang="en-US" dirty="0"/>
              <a:t>% written  </a:t>
            </a:r>
            <a:r>
              <a:rPr lang="en-US" dirty="0" smtClean="0"/>
              <a:t>Mid-cycle exam</a:t>
            </a:r>
          </a:p>
          <a:p>
            <a:pPr algn="l" rtl="0"/>
            <a:r>
              <a:rPr lang="en-US" dirty="0" smtClean="0"/>
              <a:t>5 % Participation in the tutorials  </a:t>
            </a:r>
            <a:endParaRPr lang="en-US" dirty="0"/>
          </a:p>
          <a:p>
            <a:pPr algn="l" rtl="0"/>
            <a:r>
              <a:rPr lang="en-US" dirty="0" smtClean="0"/>
              <a:t>25 </a:t>
            </a:r>
            <a:r>
              <a:rPr lang="en-US" dirty="0"/>
              <a:t>% Final written exam</a:t>
            </a:r>
          </a:p>
          <a:p>
            <a:pPr algn="l" rtl="0"/>
            <a:r>
              <a:rPr lang="en-US" smtClean="0"/>
              <a:t>40 </a:t>
            </a:r>
            <a:r>
              <a:rPr lang="en-US" dirty="0"/>
              <a:t>%  OSCE</a:t>
            </a:r>
          </a:p>
          <a:p>
            <a:pPr algn="l" rtl="0"/>
            <a:endParaRPr lang="en-US" dirty="0"/>
          </a:p>
          <a:p>
            <a:pPr algn="l" rtl="0"/>
            <a:endParaRPr lang="ar-SA" dirty="0"/>
          </a:p>
        </p:txBody>
      </p:sp>
      <p:pic>
        <p:nvPicPr>
          <p:cNvPr id="4" name="Picture 3" descr="13245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0"/>
            <a:ext cx="2506088" cy="2858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6" y="500042"/>
            <a:ext cx="3368685" cy="7032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Attendance</a:t>
            </a:r>
            <a:endParaRPr lang="ar-SA" dirty="0"/>
          </a:p>
        </p:txBody>
      </p:sp>
      <p:pic>
        <p:nvPicPr>
          <p:cNvPr id="4" name="Picture 3" descr="attendance2l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3357562"/>
            <a:ext cx="2708924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4868883" cy="7747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 smtClean="0"/>
              <a:t> </a:t>
            </a:r>
            <a:r>
              <a:rPr lang="en-US" b="1" dirty="0" smtClean="0"/>
              <a:t>Duration of the course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7072361" cy="304324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rtl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11  </a:t>
            </a:r>
            <a:r>
              <a:rPr lang="en-US" b="1" dirty="0">
                <a:solidFill>
                  <a:srgbClr val="FF0000"/>
                </a:solidFill>
              </a:rPr>
              <a:t>weeks </a:t>
            </a:r>
          </a:p>
          <a:p>
            <a:pPr lvl="1" algn="l" rtl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</a:rPr>
              <a:t>1 </a:t>
            </a:r>
            <a:r>
              <a:rPr lang="en-US" b="1" dirty="0">
                <a:solidFill>
                  <a:srgbClr val="FFFF00"/>
                </a:solidFill>
              </a:rPr>
              <a:t>week : </a:t>
            </a:r>
            <a:r>
              <a:rPr lang="en-US" dirty="0"/>
              <a:t>lectures in the principles of surgery </a:t>
            </a:r>
            <a:r>
              <a:rPr lang="en-US" dirty="0" smtClean="0"/>
              <a:t>, from </a:t>
            </a:r>
            <a:r>
              <a:rPr lang="en-US" dirty="0"/>
              <a:t>8 am – 3 pm</a:t>
            </a:r>
          </a:p>
          <a:p>
            <a:pPr lvl="1" algn="l" rtl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9 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weeks </a:t>
            </a:r>
            <a:r>
              <a:rPr lang="en-US" dirty="0"/>
              <a:t>: clinical rotation</a:t>
            </a:r>
          </a:p>
          <a:p>
            <a:pPr lvl="1" algn="l" rtl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3399"/>
                </a:solidFill>
              </a:rPr>
              <a:t>1 </a:t>
            </a:r>
            <a:r>
              <a:rPr lang="en-US" b="1" dirty="0">
                <a:solidFill>
                  <a:srgbClr val="FF3399"/>
                </a:solidFill>
              </a:rPr>
              <a:t>week  </a:t>
            </a:r>
            <a:r>
              <a:rPr lang="en-US" b="1" dirty="0"/>
              <a:t>: </a:t>
            </a:r>
            <a:r>
              <a:rPr lang="en-US" dirty="0"/>
              <a:t>Final written and OSCE </a:t>
            </a:r>
          </a:p>
        </p:txBody>
      </p:sp>
      <p:pic>
        <p:nvPicPr>
          <p:cNvPr id="4" name="Picture 3" descr="MeetingRoles-Timer-4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8900" y="3209925"/>
            <a:ext cx="2705100" cy="3648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ck-vector-stomach-9049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786057"/>
            <a:ext cx="2214578" cy="2982383"/>
          </a:xfrm>
          <a:prstGeom prst="rect">
            <a:avLst/>
          </a:prstGeom>
        </p:spPr>
      </p:pic>
      <p:pic>
        <p:nvPicPr>
          <p:cNvPr id="6" name="Picture 5" descr="thmb_445c4542e9d2a_LIVER-anatomic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214554"/>
            <a:ext cx="3524250" cy="2933700"/>
          </a:xfrm>
          <a:prstGeom prst="rect">
            <a:avLst/>
          </a:prstGeom>
        </p:spPr>
      </p:pic>
      <p:pic>
        <p:nvPicPr>
          <p:cNvPr id="7" name="Picture 6" descr="colon_rectu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2285992"/>
            <a:ext cx="2857500" cy="3409950"/>
          </a:xfrm>
          <a:prstGeom prst="rect">
            <a:avLst/>
          </a:prstGeom>
        </p:spPr>
      </p:pic>
      <p:pic>
        <p:nvPicPr>
          <p:cNvPr id="8" name="Picture 7" descr="88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1285860"/>
            <a:ext cx="2428860" cy="1928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</a:t>
            </a:r>
            <a:r>
              <a:rPr lang="en-US" b="1" dirty="0" smtClean="0"/>
              <a:t>A- General  surgery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7" y="1500175"/>
            <a:ext cx="4786346" cy="271464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/>
              <a:t>Breast </a:t>
            </a:r>
            <a:r>
              <a:rPr lang="en-US" b="1" dirty="0"/>
              <a:t>and Endocrine Surgery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  Surgery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Hepatobiliary  </a:t>
            </a:r>
            <a:r>
              <a:rPr lang="en-US" b="1" dirty="0">
                <a:solidFill>
                  <a:srgbClr val="FF0000"/>
                </a:solidFill>
              </a:rPr>
              <a:t>Surgery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Colorectal 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</a:t>
            </a:r>
          </a:p>
          <a:p>
            <a:pPr algn="l" rtl="0"/>
            <a:endParaRPr lang="ar-SA" dirty="0"/>
          </a:p>
        </p:txBody>
      </p:sp>
      <p:pic>
        <p:nvPicPr>
          <p:cNvPr id="9" name="Picture 8" descr="direct-to-implant-illustration-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3429000"/>
            <a:ext cx="2428892" cy="2214578"/>
          </a:xfrm>
          <a:prstGeom prst="rect">
            <a:avLst/>
          </a:prstGeom>
        </p:spPr>
      </p:pic>
      <p:pic>
        <p:nvPicPr>
          <p:cNvPr id="10" name="Picture 9" descr="getty_rf_photo_of_patient_going_to_surger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3786190"/>
            <a:ext cx="3195659" cy="2171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B- Subspecialty 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5664226" cy="31146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Urology       </a:t>
            </a:r>
            <a:r>
              <a:rPr lang="en-US" dirty="0" smtClean="0"/>
              <a:t>                                                                                                        </a:t>
            </a: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Neurosurgery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Plastic  Surgery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Pediatric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 &amp; Thoracic Surgery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Vascular </a:t>
            </a:r>
            <a:r>
              <a:rPr lang="en-US" dirty="0"/>
              <a:t>&amp; cardiac surgery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BLS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Instruments , skills lab</a:t>
            </a:r>
          </a:p>
          <a:p>
            <a:pPr algn="l" rtl="0"/>
            <a:endParaRPr lang="ar-SA" dirty="0"/>
          </a:p>
        </p:txBody>
      </p:sp>
      <p:pic>
        <p:nvPicPr>
          <p:cNvPr id="4" name="صورة 20" descr="http://www.healthandphysicaleducationteacher.com/wp-content/uploads/2011/08/Male-Reproductive-System-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357430"/>
            <a:ext cx="221330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56" descr="http://global-colleges.com/vb/storeimg/img_1293128842_2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85926"/>
            <a:ext cx="285752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33" descr="omphalocele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86446" y="2643182"/>
            <a:ext cx="3035173" cy="2857520"/>
          </a:xfrm>
          <a:prstGeom prst="rect">
            <a:avLst/>
          </a:prstGeom>
        </p:spPr>
      </p:pic>
      <p:pic>
        <p:nvPicPr>
          <p:cNvPr id="7" name="صورة 20" descr="causes-bilateral-pleural-thickening-800x80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29388" y="2857496"/>
            <a:ext cx="2214578" cy="3382355"/>
          </a:xfrm>
          <a:prstGeom prst="rect">
            <a:avLst/>
          </a:prstGeom>
        </p:spPr>
      </p:pic>
      <p:pic>
        <p:nvPicPr>
          <p:cNvPr id="8" name="صورة 35" descr="peripheral-vascular-disease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15008" y="3143248"/>
            <a:ext cx="2294942" cy="3071834"/>
          </a:xfrm>
          <a:prstGeom prst="rect">
            <a:avLst/>
          </a:prstGeom>
        </p:spPr>
      </p:pic>
      <p:pic>
        <p:nvPicPr>
          <p:cNvPr id="9" name="Picture 8" descr="combo.jpg"/>
          <p:cNvPicPr>
            <a:picLocks noChangeAspect="1"/>
          </p:cNvPicPr>
          <p:nvPr/>
        </p:nvPicPr>
        <p:blipFill>
          <a:blip r:embed="rId7" cstate="print"/>
          <a:srcRect l="50000"/>
          <a:stretch>
            <a:fillRect/>
          </a:stretch>
        </p:blipFill>
        <p:spPr>
          <a:xfrm>
            <a:off x="5572132" y="2214554"/>
            <a:ext cx="2857500" cy="3810000"/>
          </a:xfrm>
          <a:prstGeom prst="rect">
            <a:avLst/>
          </a:prstGeom>
        </p:spPr>
      </p:pic>
      <p:pic>
        <p:nvPicPr>
          <p:cNvPr id="10" name="Picture 9" descr="Instrument-trolley-surger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3764862"/>
            <a:ext cx="2307910" cy="2021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5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785794"/>
            <a:ext cx="3797313" cy="6318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/>
              <a:t>Week's </a:t>
            </a:r>
            <a:r>
              <a:rPr lang="en-US" b="1" dirty="0" smtClean="0"/>
              <a:t>schedule</a:t>
            </a:r>
            <a:endParaRPr lang="ar-S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17495"/>
              </p:ext>
            </p:extLst>
          </p:nvPr>
        </p:nvGraphicFramePr>
        <p:xfrm>
          <a:off x="642912" y="1857365"/>
          <a:ext cx="7929617" cy="4386219"/>
        </p:xfrm>
        <a:graphic>
          <a:graphicData uri="http://schemas.openxmlformats.org/drawingml/2006/table">
            <a:tbl>
              <a:tblPr rtl="1"/>
              <a:tblGrid>
                <a:gridCol w="3476302"/>
                <a:gridCol w="2901261"/>
                <a:gridCol w="1552054"/>
              </a:tblGrid>
              <a:tr h="37974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rial"/>
                        </a:rPr>
                        <a:t>PM</a:t>
                      </a:r>
                      <a:endParaRPr lang="en-US" sz="16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rial"/>
                        </a:rPr>
                        <a:t>AM</a:t>
                      </a:r>
                      <a:endParaRPr lang="en-US" sz="16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6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  <a:ea typeface="Calibri"/>
                          <a:cs typeface="Arial"/>
                        </a:rPr>
                        <a:t>OR</a:t>
                      </a:r>
                      <a:endParaRPr lang="en-US" sz="1600" b="1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OR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Arial"/>
                        </a:rPr>
                        <a:t> Sunday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9524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b="1" i="1" u="sng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Acute abdomen</a:t>
                      </a:r>
                      <a:endParaRPr lang="en-US" sz="1200" u="sng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Prof.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salamah</a:t>
                      </a:r>
                      <a:endParaRPr lang="en-US" sz="12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u="sng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Pancreatitis</a:t>
                      </a:r>
                      <a:endParaRPr lang="en-US" sz="1200" u="sng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Dr. Hamad Al-Qahtani</a:t>
                      </a:r>
                      <a:endParaRPr lang="en-US" sz="12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Arial"/>
                        </a:rPr>
                        <a:t>Monday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526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Preparation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Arial"/>
                        </a:rPr>
                        <a:t> for </a:t>
                      </a:r>
                      <a:r>
                        <a:rPr lang="en-US" sz="1600" baseline="0" dirty="0" err="1" smtClean="0">
                          <a:latin typeface="Calibri"/>
                          <a:ea typeface="Calibri"/>
                          <a:cs typeface="Arial"/>
                        </a:rPr>
                        <a:t>grandround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u="sng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GIT bleeding </a:t>
                      </a:r>
                      <a:endParaRPr lang="en-US" sz="1200" u="sng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Dr. Akeely</a:t>
                      </a:r>
                      <a:endParaRPr lang="en-US" sz="12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Arial"/>
                        </a:rPr>
                        <a:t>Tuesday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7070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OR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OR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Arial"/>
                        </a:rPr>
                        <a:t> Wednesday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474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b="1" i="1" u="sng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Intestinal obstruction</a:t>
                      </a:r>
                      <a:endParaRPr lang="en-US" sz="1200" b="0" i="0" u="sng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u="sng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(SR)</a:t>
                      </a:r>
                      <a:endParaRPr lang="en-US" sz="12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b="1" dirty="0" smtClean="0">
                          <a:latin typeface="Calibri"/>
                          <a:ea typeface="Times New Roman"/>
                          <a:cs typeface="Arial"/>
                        </a:rPr>
                        <a:t>Ground Round</a:t>
                      </a:r>
                      <a:endParaRPr lang="en-US" sz="1200" b="1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Arial"/>
                        </a:rPr>
                        <a:t>Thursday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l" rtl="0"/>
            <a:r>
              <a:rPr lang="en-US" b="1" dirty="0"/>
              <a:t>Checklist  and  Objectives of the </a:t>
            </a:r>
            <a:r>
              <a:rPr lang="en-US" b="1" dirty="0" smtClean="0"/>
              <a:t>course</a:t>
            </a:r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0"/>
            <a:r>
              <a:rPr lang="en-US" b="1" dirty="0">
                <a:solidFill>
                  <a:srgbClr val="FF0000"/>
                </a:solidFill>
              </a:rPr>
              <a:t>Acute  gastrointestinal  hemorrhage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42910" y="2500306"/>
          <a:ext cx="7715303" cy="2926080"/>
        </p:xfrm>
        <a:graphic>
          <a:graphicData uri="http://schemas.openxmlformats.org/drawingml/2006/table">
            <a:tbl>
              <a:tblPr/>
              <a:tblGrid>
                <a:gridCol w="3929089"/>
                <a:gridCol w="3786214"/>
              </a:tblGrid>
              <a:tr h="285752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Approach  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to the Patient with Acute Gastrointestinal Hemorrhage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Initial Assessment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Risk Stratification</a:t>
                      </a:r>
                      <a:endParaRPr lang="en-US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Resuscitation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History and physical examination</a:t>
                      </a:r>
                      <a:endParaRPr lang="en-US" sz="2400" b="1" dirty="0">
                        <a:solidFill>
                          <a:srgbClr val="FF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Localization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Therapy 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300px-Regions_of_stomach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2214578" cy="148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2285992"/>
          <a:ext cx="8215370" cy="3214710"/>
        </p:xfrm>
        <a:graphic>
          <a:graphicData uri="http://schemas.openxmlformats.org/drawingml/2006/table">
            <a:tbl>
              <a:tblPr/>
              <a:tblGrid>
                <a:gridCol w="4500594"/>
                <a:gridCol w="3714776"/>
              </a:tblGrid>
              <a:tr h="321471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2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endParaRPr lang="en-US" sz="2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endParaRPr lang="en-US" sz="2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"/>
                          <a:ea typeface="Times New Roman"/>
                          <a:cs typeface="Arial"/>
                        </a:rPr>
                        <a:t>Acute  </a:t>
                      </a:r>
                      <a:r>
                        <a:rPr lang="en-US" sz="2400" b="1" dirty="0">
                          <a:latin typeface="Arial"/>
                          <a:ea typeface="Times New Roman"/>
                          <a:cs typeface="Arial"/>
                        </a:rPr>
                        <a:t>upper </a:t>
                      </a:r>
                      <a:r>
                        <a:rPr lang="en-US" sz="2400" b="1" dirty="0" smtClean="0">
                          <a:latin typeface="Arial"/>
                          <a:ea typeface="Times New Roman"/>
                          <a:cs typeface="Arial"/>
                        </a:rPr>
                        <a:t>gastrointestinal</a:t>
                      </a:r>
                      <a:r>
                        <a:rPr lang="en-US" sz="2400" b="1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400" b="1" dirty="0" smtClean="0">
                          <a:latin typeface="Arial"/>
                          <a:ea typeface="Times New Roman"/>
                          <a:cs typeface="Arial"/>
                        </a:rPr>
                        <a:t>Hemorrhage</a:t>
                      </a:r>
                      <a:endParaRPr lang="en-US" sz="24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Times New Roman"/>
                          <a:cs typeface="Arial"/>
                        </a:rPr>
                        <a:t>   </a:t>
                      </a:r>
                      <a:endParaRPr lang="en-US" sz="24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3399"/>
                          </a:solidFill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Arial"/>
                          <a:ea typeface="Times New Roman"/>
                          <a:cs typeface="Arial"/>
                        </a:rPr>
                        <a:t>Clinical  presentation</a:t>
                      </a:r>
                      <a:endParaRPr lang="en-US" sz="2400" b="1" dirty="0">
                        <a:solidFill>
                          <a:srgbClr val="FF3399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• Diagnosis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Arial"/>
                          <a:ea typeface="Times New Roman"/>
                          <a:cs typeface="Arial"/>
                        </a:rPr>
                        <a:t>• Specific causes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Treatment</a:t>
                      </a:r>
                      <a:r>
                        <a:rPr lang="en-US" sz="2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2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"/>
                          <a:ea typeface="Times New Roman"/>
                          <a:cs typeface="Arial"/>
                        </a:rPr>
                        <a:t>( </a:t>
                      </a:r>
                      <a:r>
                        <a:rPr lang="en-US" sz="2400" b="1" dirty="0">
                          <a:latin typeface="Arial"/>
                          <a:ea typeface="Times New Roman"/>
                          <a:cs typeface="Arial"/>
                        </a:rPr>
                        <a:t>Medical , Endoscopic and surgical )</a:t>
                      </a:r>
                      <a:endParaRPr lang="en-US" sz="24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Theme3">
  <a:themeElements>
    <a:clrScheme name="Office Theme 2">
      <a:dk1>
        <a:srgbClr val="333333"/>
      </a:dk1>
      <a:lt1>
        <a:srgbClr val="FFFFFF"/>
      </a:lt1>
      <a:dk2>
        <a:srgbClr val="CC3333"/>
      </a:dk2>
      <a:lt2>
        <a:srgbClr val="FFFFFF"/>
      </a:lt2>
      <a:accent1>
        <a:srgbClr val="F2853D"/>
      </a:accent1>
      <a:accent2>
        <a:srgbClr val="F285C5"/>
      </a:accent2>
      <a:accent3>
        <a:srgbClr val="E2ADAD"/>
      </a:accent3>
      <a:accent4>
        <a:srgbClr val="DADADA"/>
      </a:accent4>
      <a:accent5>
        <a:srgbClr val="F7C2AF"/>
      </a:accent5>
      <a:accent6>
        <a:srgbClr val="DB78B2"/>
      </a:accent6>
      <a:hlink>
        <a:srgbClr val="FFA6A6"/>
      </a:hlink>
      <a:folHlink>
        <a:srgbClr val="D6C2F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Office Theme 1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FA6464"/>
        </a:accent1>
        <a:accent2>
          <a:srgbClr val="FF8080"/>
        </a:accent2>
        <a:accent3>
          <a:srgbClr val="E2ADAD"/>
        </a:accent3>
        <a:accent4>
          <a:srgbClr val="DADADA"/>
        </a:accent4>
        <a:accent5>
          <a:srgbClr val="FCB8B8"/>
        </a:accent5>
        <a:accent6>
          <a:srgbClr val="E77373"/>
        </a:accent6>
        <a:hlink>
          <a:srgbClr val="FFA6A6"/>
        </a:hlink>
        <a:folHlink>
          <a:srgbClr val="FF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F2853D"/>
        </a:accent1>
        <a:accent2>
          <a:srgbClr val="F285C5"/>
        </a:accent2>
        <a:accent3>
          <a:srgbClr val="E2ADAD"/>
        </a:accent3>
        <a:accent4>
          <a:srgbClr val="DADADA"/>
        </a:accent4>
        <a:accent5>
          <a:srgbClr val="F7C2AF"/>
        </a:accent5>
        <a:accent6>
          <a:srgbClr val="DB78B2"/>
        </a:accent6>
        <a:hlink>
          <a:srgbClr val="FFA6A6"/>
        </a:hlink>
        <a:folHlink>
          <a:srgbClr val="D6C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B0CC5C"/>
        </a:accent1>
        <a:accent2>
          <a:srgbClr val="F29191"/>
        </a:accent2>
        <a:accent3>
          <a:srgbClr val="E2ADAD"/>
        </a:accent3>
        <a:accent4>
          <a:srgbClr val="DADADA"/>
        </a:accent4>
        <a:accent5>
          <a:srgbClr val="D4E2B5"/>
        </a:accent5>
        <a:accent6>
          <a:srgbClr val="DB8383"/>
        </a:accent6>
        <a:hlink>
          <a:srgbClr val="9FC6D4"/>
        </a:hlink>
        <a:folHlink>
          <a:srgbClr val="E6C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70CC70"/>
        </a:accent1>
        <a:accent2>
          <a:srgbClr val="DEBD37"/>
        </a:accent2>
        <a:accent3>
          <a:srgbClr val="E2ADAD"/>
        </a:accent3>
        <a:accent4>
          <a:srgbClr val="DADADA"/>
        </a:accent4>
        <a:accent5>
          <a:srgbClr val="BBE2BB"/>
        </a:accent5>
        <a:accent6>
          <a:srgbClr val="C9AB31"/>
        </a:accent6>
        <a:hlink>
          <a:srgbClr val="C1B5FF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A6464"/>
        </a:accent1>
        <a:accent2>
          <a:srgbClr val="FF8080"/>
        </a:accent2>
        <a:accent3>
          <a:srgbClr val="FFFFFF"/>
        </a:accent3>
        <a:accent4>
          <a:srgbClr val="000000"/>
        </a:accent4>
        <a:accent5>
          <a:srgbClr val="FCB8B8"/>
        </a:accent5>
        <a:accent6>
          <a:srgbClr val="E77373"/>
        </a:accent6>
        <a:hlink>
          <a:srgbClr val="FFA6A6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853D"/>
        </a:accent1>
        <a:accent2>
          <a:srgbClr val="F285C5"/>
        </a:accent2>
        <a:accent3>
          <a:srgbClr val="FFFFFF"/>
        </a:accent3>
        <a:accent4>
          <a:srgbClr val="000000"/>
        </a:accent4>
        <a:accent5>
          <a:srgbClr val="F7C2AF"/>
        </a:accent5>
        <a:accent6>
          <a:srgbClr val="DB78B2"/>
        </a:accent6>
        <a:hlink>
          <a:srgbClr val="FFA6A6"/>
        </a:hlink>
        <a:folHlink>
          <a:srgbClr val="D6C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0CC5C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4E2B5"/>
        </a:accent5>
        <a:accent6>
          <a:srgbClr val="DB8383"/>
        </a:accent6>
        <a:hlink>
          <a:srgbClr val="9FC6D4"/>
        </a:hlink>
        <a:folHlink>
          <a:srgbClr val="E6CF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0CC70"/>
        </a:accent1>
        <a:accent2>
          <a:srgbClr val="DEBD37"/>
        </a:accent2>
        <a:accent3>
          <a:srgbClr val="FFFFFF"/>
        </a:accent3>
        <a:accent4>
          <a:srgbClr val="000000"/>
        </a:accent4>
        <a:accent5>
          <a:srgbClr val="BBE2BB"/>
        </a:accent5>
        <a:accent6>
          <a:srgbClr val="C9AB31"/>
        </a:accent6>
        <a:hlink>
          <a:srgbClr val="C1B5FF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3333"/>
      </a:dk2>
      <a:lt2>
        <a:srgbClr val="FFFFFF"/>
      </a:lt2>
      <a:accent1>
        <a:srgbClr val="F2853D"/>
      </a:accent1>
      <a:accent2>
        <a:srgbClr val="F285C5"/>
      </a:accent2>
      <a:accent3>
        <a:srgbClr val="E2ADAD"/>
      </a:accent3>
      <a:accent4>
        <a:srgbClr val="DADADA"/>
      </a:accent4>
      <a:accent5>
        <a:srgbClr val="F7C2AF"/>
      </a:accent5>
      <a:accent6>
        <a:srgbClr val="DB78B2"/>
      </a:accent6>
      <a:hlink>
        <a:srgbClr val="FFA6A6"/>
      </a:hlink>
      <a:folHlink>
        <a:srgbClr val="D6C2F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FA6464"/>
        </a:accent1>
        <a:accent2>
          <a:srgbClr val="FF8080"/>
        </a:accent2>
        <a:accent3>
          <a:srgbClr val="E2ADAD"/>
        </a:accent3>
        <a:accent4>
          <a:srgbClr val="DADADA"/>
        </a:accent4>
        <a:accent5>
          <a:srgbClr val="FCB8B8"/>
        </a:accent5>
        <a:accent6>
          <a:srgbClr val="E77373"/>
        </a:accent6>
        <a:hlink>
          <a:srgbClr val="FFA6A6"/>
        </a:hlink>
        <a:folHlink>
          <a:srgbClr val="FF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F2853D"/>
        </a:accent1>
        <a:accent2>
          <a:srgbClr val="F285C5"/>
        </a:accent2>
        <a:accent3>
          <a:srgbClr val="E2ADAD"/>
        </a:accent3>
        <a:accent4>
          <a:srgbClr val="DADADA"/>
        </a:accent4>
        <a:accent5>
          <a:srgbClr val="F7C2AF"/>
        </a:accent5>
        <a:accent6>
          <a:srgbClr val="DB78B2"/>
        </a:accent6>
        <a:hlink>
          <a:srgbClr val="FFA6A6"/>
        </a:hlink>
        <a:folHlink>
          <a:srgbClr val="D6C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B0CC5C"/>
        </a:accent1>
        <a:accent2>
          <a:srgbClr val="F29191"/>
        </a:accent2>
        <a:accent3>
          <a:srgbClr val="E2ADAD"/>
        </a:accent3>
        <a:accent4>
          <a:srgbClr val="DADADA"/>
        </a:accent4>
        <a:accent5>
          <a:srgbClr val="D4E2B5"/>
        </a:accent5>
        <a:accent6>
          <a:srgbClr val="DB8383"/>
        </a:accent6>
        <a:hlink>
          <a:srgbClr val="9FC6D4"/>
        </a:hlink>
        <a:folHlink>
          <a:srgbClr val="E6C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70CC70"/>
        </a:accent1>
        <a:accent2>
          <a:srgbClr val="DEBD37"/>
        </a:accent2>
        <a:accent3>
          <a:srgbClr val="E2ADAD"/>
        </a:accent3>
        <a:accent4>
          <a:srgbClr val="DADADA"/>
        </a:accent4>
        <a:accent5>
          <a:srgbClr val="BBE2BB"/>
        </a:accent5>
        <a:accent6>
          <a:srgbClr val="C9AB31"/>
        </a:accent6>
        <a:hlink>
          <a:srgbClr val="C1B5FF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A6464"/>
        </a:accent1>
        <a:accent2>
          <a:srgbClr val="FF8080"/>
        </a:accent2>
        <a:accent3>
          <a:srgbClr val="FFFFFF"/>
        </a:accent3>
        <a:accent4>
          <a:srgbClr val="000000"/>
        </a:accent4>
        <a:accent5>
          <a:srgbClr val="FCB8B8"/>
        </a:accent5>
        <a:accent6>
          <a:srgbClr val="E77373"/>
        </a:accent6>
        <a:hlink>
          <a:srgbClr val="FFA6A6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853D"/>
        </a:accent1>
        <a:accent2>
          <a:srgbClr val="F285C5"/>
        </a:accent2>
        <a:accent3>
          <a:srgbClr val="FFFFFF"/>
        </a:accent3>
        <a:accent4>
          <a:srgbClr val="000000"/>
        </a:accent4>
        <a:accent5>
          <a:srgbClr val="F7C2AF"/>
        </a:accent5>
        <a:accent6>
          <a:srgbClr val="DB78B2"/>
        </a:accent6>
        <a:hlink>
          <a:srgbClr val="FFA6A6"/>
        </a:hlink>
        <a:folHlink>
          <a:srgbClr val="D6C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0CC5C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4E2B5"/>
        </a:accent5>
        <a:accent6>
          <a:srgbClr val="DB8383"/>
        </a:accent6>
        <a:hlink>
          <a:srgbClr val="9FC6D4"/>
        </a:hlink>
        <a:folHlink>
          <a:srgbClr val="E6CF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0CC70"/>
        </a:accent1>
        <a:accent2>
          <a:srgbClr val="DEBD37"/>
        </a:accent2>
        <a:accent3>
          <a:srgbClr val="FFFFFF"/>
        </a:accent3>
        <a:accent4>
          <a:srgbClr val="000000"/>
        </a:accent4>
        <a:accent5>
          <a:srgbClr val="BBE2BB"/>
        </a:accent5>
        <a:accent6>
          <a:srgbClr val="C9AB31"/>
        </a:accent6>
        <a:hlink>
          <a:srgbClr val="C1B5FF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2">
  <a:themeElements>
    <a:clrScheme name="Office Theme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eme5">
  <a:themeElements>
    <a:clrScheme name="Office Theme 2">
      <a:dk1>
        <a:srgbClr val="000000"/>
      </a:dk1>
      <a:lt1>
        <a:srgbClr val="00CC99"/>
      </a:lt1>
      <a:dk2>
        <a:srgbClr val="000000"/>
      </a:dk2>
      <a:lt2>
        <a:srgbClr val="CCCCCC"/>
      </a:lt2>
      <a:accent1>
        <a:srgbClr val="3D6614"/>
      </a:accent1>
      <a:accent2>
        <a:srgbClr val="1D5B8F"/>
      </a:accent2>
      <a:accent3>
        <a:srgbClr val="AAE2CA"/>
      </a:accent3>
      <a:accent4>
        <a:srgbClr val="000000"/>
      </a:accent4>
      <a:accent5>
        <a:srgbClr val="AFB8AA"/>
      </a:accent5>
      <a:accent6>
        <a:srgbClr val="195281"/>
      </a:accent6>
      <a:hlink>
        <a:srgbClr val="665F14"/>
      </a:hlink>
      <a:folHlink>
        <a:srgbClr val="14675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008A67"/>
        </a:accent1>
        <a:accent2>
          <a:srgbClr val="367062"/>
        </a:accent2>
        <a:accent3>
          <a:srgbClr val="AAE2CA"/>
        </a:accent3>
        <a:accent4>
          <a:srgbClr val="000000"/>
        </a:accent4>
        <a:accent5>
          <a:srgbClr val="AAC4B8"/>
        </a:accent5>
        <a:accent6>
          <a:srgbClr val="306558"/>
        </a:accent6>
        <a:hlink>
          <a:srgbClr val="006C50"/>
        </a:hlink>
        <a:folHlink>
          <a:srgbClr val="1946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3D6614"/>
        </a:accent1>
        <a:accent2>
          <a:srgbClr val="1D5B8F"/>
        </a:accent2>
        <a:accent3>
          <a:srgbClr val="AAE2CA"/>
        </a:accent3>
        <a:accent4>
          <a:srgbClr val="000000"/>
        </a:accent4>
        <a:accent5>
          <a:srgbClr val="AFB8AA"/>
        </a:accent5>
        <a:accent6>
          <a:srgbClr val="195281"/>
        </a:accent6>
        <a:hlink>
          <a:srgbClr val="665F14"/>
        </a:hlink>
        <a:folHlink>
          <a:srgbClr val="1467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8A561C"/>
        </a:accent1>
        <a:accent2>
          <a:srgbClr val="16705A"/>
        </a:accent2>
        <a:accent3>
          <a:srgbClr val="AAE2CA"/>
        </a:accent3>
        <a:accent4>
          <a:srgbClr val="000000"/>
        </a:accent4>
        <a:accent5>
          <a:srgbClr val="C4B4AB"/>
        </a:accent5>
        <a:accent6>
          <a:srgbClr val="136551"/>
        </a:accent6>
        <a:hlink>
          <a:srgbClr val="7E3F46"/>
        </a:hlink>
        <a:folHlink>
          <a:srgbClr val="653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16705A"/>
        </a:accent1>
        <a:accent2>
          <a:srgbClr val="665F14"/>
        </a:accent2>
        <a:accent3>
          <a:srgbClr val="AAE2CA"/>
        </a:accent3>
        <a:accent4>
          <a:srgbClr val="000000"/>
        </a:accent4>
        <a:accent5>
          <a:srgbClr val="ABBBB5"/>
        </a:accent5>
        <a:accent6>
          <a:srgbClr val="5C5511"/>
        </a:accent6>
        <a:hlink>
          <a:srgbClr val="854935"/>
        </a:hlink>
        <a:folHlink>
          <a:srgbClr val="5338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A67"/>
        </a:accent1>
        <a:accent2>
          <a:srgbClr val="367062"/>
        </a:accent2>
        <a:accent3>
          <a:srgbClr val="FFFFFF"/>
        </a:accent3>
        <a:accent4>
          <a:srgbClr val="000000"/>
        </a:accent4>
        <a:accent5>
          <a:srgbClr val="AAC4B8"/>
        </a:accent5>
        <a:accent6>
          <a:srgbClr val="306558"/>
        </a:accent6>
        <a:hlink>
          <a:srgbClr val="006C50"/>
        </a:hlink>
        <a:folHlink>
          <a:srgbClr val="1946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D6614"/>
        </a:accent1>
        <a:accent2>
          <a:srgbClr val="1D5B8F"/>
        </a:accent2>
        <a:accent3>
          <a:srgbClr val="FFFFFF"/>
        </a:accent3>
        <a:accent4>
          <a:srgbClr val="000000"/>
        </a:accent4>
        <a:accent5>
          <a:srgbClr val="AFB8AA"/>
        </a:accent5>
        <a:accent6>
          <a:srgbClr val="195281"/>
        </a:accent6>
        <a:hlink>
          <a:srgbClr val="665F14"/>
        </a:hlink>
        <a:folHlink>
          <a:srgbClr val="1467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561C"/>
        </a:accent1>
        <a:accent2>
          <a:srgbClr val="16705A"/>
        </a:accent2>
        <a:accent3>
          <a:srgbClr val="FFFFFF"/>
        </a:accent3>
        <a:accent4>
          <a:srgbClr val="000000"/>
        </a:accent4>
        <a:accent5>
          <a:srgbClr val="C4B4AB"/>
        </a:accent5>
        <a:accent6>
          <a:srgbClr val="136551"/>
        </a:accent6>
        <a:hlink>
          <a:srgbClr val="7E3F46"/>
        </a:hlink>
        <a:folHlink>
          <a:srgbClr val="653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6705A"/>
        </a:accent1>
        <a:accent2>
          <a:srgbClr val="665F14"/>
        </a:accent2>
        <a:accent3>
          <a:srgbClr val="FFFFFF"/>
        </a:accent3>
        <a:accent4>
          <a:srgbClr val="000000"/>
        </a:accent4>
        <a:accent5>
          <a:srgbClr val="ABBBB5"/>
        </a:accent5>
        <a:accent6>
          <a:srgbClr val="5C5511"/>
        </a:accent6>
        <a:hlink>
          <a:srgbClr val="854935"/>
        </a:hlink>
        <a:folHlink>
          <a:srgbClr val="5338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00CC99"/>
      </a:lt1>
      <a:dk2>
        <a:srgbClr val="000000"/>
      </a:dk2>
      <a:lt2>
        <a:srgbClr val="CCCCCC"/>
      </a:lt2>
      <a:accent1>
        <a:srgbClr val="3D6614"/>
      </a:accent1>
      <a:accent2>
        <a:srgbClr val="1D5B8F"/>
      </a:accent2>
      <a:accent3>
        <a:srgbClr val="AAE2CA"/>
      </a:accent3>
      <a:accent4>
        <a:srgbClr val="000000"/>
      </a:accent4>
      <a:accent5>
        <a:srgbClr val="AFB8AA"/>
      </a:accent5>
      <a:accent6>
        <a:srgbClr val="195281"/>
      </a:accent6>
      <a:hlink>
        <a:srgbClr val="665F14"/>
      </a:hlink>
      <a:folHlink>
        <a:srgbClr val="14675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008A67"/>
        </a:accent1>
        <a:accent2>
          <a:srgbClr val="367062"/>
        </a:accent2>
        <a:accent3>
          <a:srgbClr val="AAE2CA"/>
        </a:accent3>
        <a:accent4>
          <a:srgbClr val="000000"/>
        </a:accent4>
        <a:accent5>
          <a:srgbClr val="AAC4B8"/>
        </a:accent5>
        <a:accent6>
          <a:srgbClr val="306558"/>
        </a:accent6>
        <a:hlink>
          <a:srgbClr val="006C50"/>
        </a:hlink>
        <a:folHlink>
          <a:srgbClr val="1946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3D6614"/>
        </a:accent1>
        <a:accent2>
          <a:srgbClr val="1D5B8F"/>
        </a:accent2>
        <a:accent3>
          <a:srgbClr val="AAE2CA"/>
        </a:accent3>
        <a:accent4>
          <a:srgbClr val="000000"/>
        </a:accent4>
        <a:accent5>
          <a:srgbClr val="AFB8AA"/>
        </a:accent5>
        <a:accent6>
          <a:srgbClr val="195281"/>
        </a:accent6>
        <a:hlink>
          <a:srgbClr val="665F14"/>
        </a:hlink>
        <a:folHlink>
          <a:srgbClr val="1467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8A561C"/>
        </a:accent1>
        <a:accent2>
          <a:srgbClr val="16705A"/>
        </a:accent2>
        <a:accent3>
          <a:srgbClr val="AAE2CA"/>
        </a:accent3>
        <a:accent4>
          <a:srgbClr val="000000"/>
        </a:accent4>
        <a:accent5>
          <a:srgbClr val="C4B4AB"/>
        </a:accent5>
        <a:accent6>
          <a:srgbClr val="136551"/>
        </a:accent6>
        <a:hlink>
          <a:srgbClr val="7E3F46"/>
        </a:hlink>
        <a:folHlink>
          <a:srgbClr val="653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16705A"/>
        </a:accent1>
        <a:accent2>
          <a:srgbClr val="665F14"/>
        </a:accent2>
        <a:accent3>
          <a:srgbClr val="AAE2CA"/>
        </a:accent3>
        <a:accent4>
          <a:srgbClr val="000000"/>
        </a:accent4>
        <a:accent5>
          <a:srgbClr val="ABBBB5"/>
        </a:accent5>
        <a:accent6>
          <a:srgbClr val="5C5511"/>
        </a:accent6>
        <a:hlink>
          <a:srgbClr val="854935"/>
        </a:hlink>
        <a:folHlink>
          <a:srgbClr val="5338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A67"/>
        </a:accent1>
        <a:accent2>
          <a:srgbClr val="367062"/>
        </a:accent2>
        <a:accent3>
          <a:srgbClr val="FFFFFF"/>
        </a:accent3>
        <a:accent4>
          <a:srgbClr val="000000"/>
        </a:accent4>
        <a:accent5>
          <a:srgbClr val="AAC4B8"/>
        </a:accent5>
        <a:accent6>
          <a:srgbClr val="306558"/>
        </a:accent6>
        <a:hlink>
          <a:srgbClr val="006C50"/>
        </a:hlink>
        <a:folHlink>
          <a:srgbClr val="1946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D6614"/>
        </a:accent1>
        <a:accent2>
          <a:srgbClr val="1D5B8F"/>
        </a:accent2>
        <a:accent3>
          <a:srgbClr val="FFFFFF"/>
        </a:accent3>
        <a:accent4>
          <a:srgbClr val="000000"/>
        </a:accent4>
        <a:accent5>
          <a:srgbClr val="AFB8AA"/>
        </a:accent5>
        <a:accent6>
          <a:srgbClr val="195281"/>
        </a:accent6>
        <a:hlink>
          <a:srgbClr val="665F14"/>
        </a:hlink>
        <a:folHlink>
          <a:srgbClr val="1467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561C"/>
        </a:accent1>
        <a:accent2>
          <a:srgbClr val="16705A"/>
        </a:accent2>
        <a:accent3>
          <a:srgbClr val="FFFFFF"/>
        </a:accent3>
        <a:accent4>
          <a:srgbClr val="000000"/>
        </a:accent4>
        <a:accent5>
          <a:srgbClr val="C4B4AB"/>
        </a:accent5>
        <a:accent6>
          <a:srgbClr val="136551"/>
        </a:accent6>
        <a:hlink>
          <a:srgbClr val="7E3F46"/>
        </a:hlink>
        <a:folHlink>
          <a:srgbClr val="653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6705A"/>
        </a:accent1>
        <a:accent2>
          <a:srgbClr val="665F14"/>
        </a:accent2>
        <a:accent3>
          <a:srgbClr val="FFFFFF"/>
        </a:accent3>
        <a:accent4>
          <a:srgbClr val="000000"/>
        </a:accent4>
        <a:accent5>
          <a:srgbClr val="ABBBB5"/>
        </a:accent5>
        <a:accent6>
          <a:srgbClr val="5C5511"/>
        </a:accent6>
        <a:hlink>
          <a:srgbClr val="854935"/>
        </a:hlink>
        <a:folHlink>
          <a:srgbClr val="5338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eme1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28282"/>
      </a:lt2>
      <a:accent1>
        <a:srgbClr val="6759B2"/>
      </a:accent1>
      <a:accent2>
        <a:srgbClr val="00708C"/>
      </a:accent2>
      <a:accent3>
        <a:srgbClr val="FFFFFF"/>
      </a:accent3>
      <a:accent4>
        <a:srgbClr val="000000"/>
      </a:accent4>
      <a:accent5>
        <a:srgbClr val="B8B5D5"/>
      </a:accent5>
      <a:accent6>
        <a:srgbClr val="00657E"/>
      </a:accent6>
      <a:hlink>
        <a:srgbClr val="0048A6"/>
      </a:hlink>
      <a:folHlink>
        <a:srgbClr val="742E9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2121"/>
        </a:accent1>
        <a:accent2>
          <a:srgbClr val="99001E"/>
        </a:accent2>
        <a:accent3>
          <a:srgbClr val="FFFFFF"/>
        </a:accent3>
        <a:accent4>
          <a:srgbClr val="000000"/>
        </a:accent4>
        <a:accent5>
          <a:srgbClr val="D0ABAB"/>
        </a:accent5>
        <a:accent6>
          <a:srgbClr val="8A001A"/>
        </a:accent6>
        <a:hlink>
          <a:srgbClr val="8C0000"/>
        </a:hlink>
        <a:folHlink>
          <a:srgbClr val="800F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14D1D"/>
        </a:accent1>
        <a:accent2>
          <a:srgbClr val="85416B"/>
        </a:accent2>
        <a:accent3>
          <a:srgbClr val="FFFFFF"/>
        </a:accent3>
        <a:accent4>
          <a:srgbClr val="000000"/>
        </a:accent4>
        <a:accent5>
          <a:srgbClr val="CDB2AB"/>
        </a:accent5>
        <a:accent6>
          <a:srgbClr val="783A60"/>
        </a:accent6>
        <a:hlink>
          <a:srgbClr val="862D2D"/>
        </a:hlink>
        <a:folHlink>
          <a:srgbClr val="7354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96C80"/>
        </a:accent1>
        <a:accent2>
          <a:srgbClr val="943E3E"/>
        </a:accent2>
        <a:accent3>
          <a:srgbClr val="FFFFFF"/>
        </a:accent3>
        <a:accent4>
          <a:srgbClr val="000000"/>
        </a:accent4>
        <a:accent5>
          <a:srgbClr val="AEBAC0"/>
        </a:accent5>
        <a:accent6>
          <a:srgbClr val="863737"/>
        </a:accent6>
        <a:hlink>
          <a:srgbClr val="3A3474"/>
        </a:hlink>
        <a:folHlink>
          <a:srgbClr val="4854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806F2B"/>
        </a:accent1>
        <a:accent2>
          <a:srgbClr val="3C7331"/>
        </a:accent2>
        <a:accent3>
          <a:srgbClr val="FFFFFF"/>
        </a:accent3>
        <a:accent4>
          <a:srgbClr val="000000"/>
        </a:accent4>
        <a:accent5>
          <a:srgbClr val="C0BBAC"/>
        </a:accent5>
        <a:accent6>
          <a:srgbClr val="35682B"/>
        </a:accent6>
        <a:hlink>
          <a:srgbClr val="862D2D"/>
        </a:hlink>
        <a:folHlink>
          <a:srgbClr val="40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C8500"/>
        </a:accent1>
        <a:accent2>
          <a:srgbClr val="C2940A"/>
        </a:accent2>
        <a:accent3>
          <a:srgbClr val="FFFFFF"/>
        </a:accent3>
        <a:accent4>
          <a:srgbClr val="000000"/>
        </a:accent4>
        <a:accent5>
          <a:srgbClr val="E2C2AA"/>
        </a:accent5>
        <a:accent6>
          <a:srgbClr val="B08608"/>
        </a:accent6>
        <a:hlink>
          <a:srgbClr val="A66C00"/>
        </a:hlink>
        <a:folHlink>
          <a:srgbClr val="99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29800"/>
        </a:accent1>
        <a:accent2>
          <a:srgbClr val="C97C3C"/>
        </a:accent2>
        <a:accent3>
          <a:srgbClr val="FFFFFF"/>
        </a:accent3>
        <a:accent4>
          <a:srgbClr val="000000"/>
        </a:accent4>
        <a:accent5>
          <a:srgbClr val="D5CAAA"/>
        </a:accent5>
        <a:accent6>
          <a:srgbClr val="B67035"/>
        </a:accent6>
        <a:hlink>
          <a:srgbClr val="A66C00"/>
        </a:hlink>
        <a:folHlink>
          <a:srgbClr val="BF4F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2B9FD9"/>
        </a:accent1>
        <a:accent2>
          <a:srgbClr val="CC8500"/>
        </a:accent2>
        <a:accent3>
          <a:srgbClr val="FFFFFF"/>
        </a:accent3>
        <a:accent4>
          <a:srgbClr val="000000"/>
        </a:accent4>
        <a:accent5>
          <a:srgbClr val="ACCDE9"/>
        </a:accent5>
        <a:accent6>
          <a:srgbClr val="B97800"/>
        </a:accent6>
        <a:hlink>
          <a:srgbClr val="8A73BF"/>
        </a:hlink>
        <a:folHlink>
          <a:srgbClr val="2E9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7AB236"/>
        </a:accent1>
        <a:accent2>
          <a:srgbClr val="CC527E"/>
        </a:accent2>
        <a:accent3>
          <a:srgbClr val="FFFFFF"/>
        </a:accent3>
        <a:accent4>
          <a:srgbClr val="000000"/>
        </a:accent4>
        <a:accent5>
          <a:srgbClr val="BED5AE"/>
        </a:accent5>
        <a:accent6>
          <a:srgbClr val="B94972"/>
        </a:accent6>
        <a:hlink>
          <a:srgbClr val="4D6BBF"/>
        </a:hlink>
        <a:folHlink>
          <a:srgbClr val="A6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905"/>
        </a:accent1>
        <a:accent2>
          <a:srgbClr val="4D8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457E00"/>
        </a:accent6>
        <a:hlink>
          <a:srgbClr val="008004"/>
        </a:hlink>
        <a:folHlink>
          <a:srgbClr val="3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78C"/>
        </a:accent1>
        <a:accent2>
          <a:srgbClr val="5E8000"/>
        </a:accent2>
        <a:accent3>
          <a:srgbClr val="FFFFFF"/>
        </a:accent3>
        <a:accent4>
          <a:srgbClr val="000000"/>
        </a:accent4>
        <a:accent5>
          <a:srgbClr val="AAB8C5"/>
        </a:accent5>
        <a:accent6>
          <a:srgbClr val="547300"/>
        </a:accent6>
        <a:hlink>
          <a:srgbClr val="006E04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5821"/>
        </a:accent1>
        <a:accent2>
          <a:srgbClr val="008004"/>
        </a:accent2>
        <a:accent3>
          <a:srgbClr val="FFFFFF"/>
        </a:accent3>
        <a:accent4>
          <a:srgbClr val="000000"/>
        </a:accent4>
        <a:accent5>
          <a:srgbClr val="D0B4AB"/>
        </a:accent5>
        <a:accent6>
          <a:srgbClr val="007303"/>
        </a:accent6>
        <a:hlink>
          <a:srgbClr val="8C2A60"/>
        </a:hlink>
        <a:folHlink>
          <a:srgbClr val="67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403E"/>
        </a:accent1>
        <a:accent2>
          <a:srgbClr val="2D8064"/>
        </a:accent2>
        <a:accent3>
          <a:srgbClr val="FFFFFF"/>
        </a:accent3>
        <a:accent4>
          <a:srgbClr val="000000"/>
        </a:accent4>
        <a:accent5>
          <a:srgbClr val="D5AFAF"/>
        </a:accent5>
        <a:accent6>
          <a:srgbClr val="28735A"/>
        </a:accent6>
        <a:hlink>
          <a:srgbClr val="4D3F8C"/>
        </a:hlink>
        <a:folHlink>
          <a:srgbClr val="006E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0052C0"/>
        </a:accent1>
        <a:accent2>
          <a:srgbClr val="3239BF"/>
        </a:accent2>
        <a:accent3>
          <a:srgbClr val="FFFFFF"/>
        </a:accent3>
        <a:accent4>
          <a:srgbClr val="000000"/>
        </a:accent4>
        <a:accent5>
          <a:srgbClr val="AAB3DC"/>
        </a:accent5>
        <a:accent6>
          <a:srgbClr val="2C33AD"/>
        </a:accent6>
        <a:hlink>
          <a:srgbClr val="004299"/>
        </a:hlink>
        <a:folHlink>
          <a:srgbClr val="282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759B2"/>
        </a:accent1>
        <a:accent2>
          <a:srgbClr val="00708C"/>
        </a:accent2>
        <a:accent3>
          <a:srgbClr val="FFFFFF"/>
        </a:accent3>
        <a:accent4>
          <a:srgbClr val="000000"/>
        </a:accent4>
        <a:accent5>
          <a:srgbClr val="B8B5D5"/>
        </a:accent5>
        <a:accent6>
          <a:srgbClr val="00657E"/>
        </a:accent6>
        <a:hlink>
          <a:srgbClr val="0048A6"/>
        </a:hlink>
        <a:folHlink>
          <a:srgbClr val="742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8500"/>
        </a:accent1>
        <a:accent2>
          <a:srgbClr val="2462B2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2058A1"/>
        </a:accent6>
        <a:hlink>
          <a:srgbClr val="546E00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28000"/>
        </a:accent1>
        <a:accent2>
          <a:srgbClr val="8C5200"/>
        </a:accent2>
        <a:accent3>
          <a:srgbClr val="FFFFFF"/>
        </a:accent3>
        <a:accent4>
          <a:srgbClr val="000000"/>
        </a:accent4>
        <a:accent5>
          <a:srgbClr val="B7C0AA"/>
        </a:accent5>
        <a:accent6>
          <a:srgbClr val="7E4900"/>
        </a:accent6>
        <a:hlink>
          <a:srgbClr val="911D65"/>
        </a:hlink>
        <a:folHlink>
          <a:srgbClr val="0045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1_Default Design 14">
      <a:dk1>
        <a:srgbClr val="000000"/>
      </a:dk1>
      <a:lt1>
        <a:srgbClr val="FFFFFF"/>
      </a:lt1>
      <a:dk2>
        <a:srgbClr val="000000"/>
      </a:dk2>
      <a:lt2>
        <a:srgbClr val="828282"/>
      </a:lt2>
      <a:accent1>
        <a:srgbClr val="6759B2"/>
      </a:accent1>
      <a:accent2>
        <a:srgbClr val="00708C"/>
      </a:accent2>
      <a:accent3>
        <a:srgbClr val="FFFFFF"/>
      </a:accent3>
      <a:accent4>
        <a:srgbClr val="000000"/>
      </a:accent4>
      <a:accent5>
        <a:srgbClr val="B8B5D5"/>
      </a:accent5>
      <a:accent6>
        <a:srgbClr val="00657E"/>
      </a:accent6>
      <a:hlink>
        <a:srgbClr val="0048A6"/>
      </a:hlink>
      <a:folHlink>
        <a:srgbClr val="742E9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2121"/>
        </a:accent1>
        <a:accent2>
          <a:srgbClr val="99001E"/>
        </a:accent2>
        <a:accent3>
          <a:srgbClr val="FFFFFF"/>
        </a:accent3>
        <a:accent4>
          <a:srgbClr val="000000"/>
        </a:accent4>
        <a:accent5>
          <a:srgbClr val="D0ABAB"/>
        </a:accent5>
        <a:accent6>
          <a:srgbClr val="8A001A"/>
        </a:accent6>
        <a:hlink>
          <a:srgbClr val="8C0000"/>
        </a:hlink>
        <a:folHlink>
          <a:srgbClr val="800F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14D1D"/>
        </a:accent1>
        <a:accent2>
          <a:srgbClr val="85416B"/>
        </a:accent2>
        <a:accent3>
          <a:srgbClr val="FFFFFF"/>
        </a:accent3>
        <a:accent4>
          <a:srgbClr val="000000"/>
        </a:accent4>
        <a:accent5>
          <a:srgbClr val="CDB2AB"/>
        </a:accent5>
        <a:accent6>
          <a:srgbClr val="783A60"/>
        </a:accent6>
        <a:hlink>
          <a:srgbClr val="862D2D"/>
        </a:hlink>
        <a:folHlink>
          <a:srgbClr val="7354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96C80"/>
        </a:accent1>
        <a:accent2>
          <a:srgbClr val="943E3E"/>
        </a:accent2>
        <a:accent3>
          <a:srgbClr val="FFFFFF"/>
        </a:accent3>
        <a:accent4>
          <a:srgbClr val="000000"/>
        </a:accent4>
        <a:accent5>
          <a:srgbClr val="AEBAC0"/>
        </a:accent5>
        <a:accent6>
          <a:srgbClr val="863737"/>
        </a:accent6>
        <a:hlink>
          <a:srgbClr val="3A3474"/>
        </a:hlink>
        <a:folHlink>
          <a:srgbClr val="4854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806F2B"/>
        </a:accent1>
        <a:accent2>
          <a:srgbClr val="3C7331"/>
        </a:accent2>
        <a:accent3>
          <a:srgbClr val="FFFFFF"/>
        </a:accent3>
        <a:accent4>
          <a:srgbClr val="000000"/>
        </a:accent4>
        <a:accent5>
          <a:srgbClr val="C0BBAC"/>
        </a:accent5>
        <a:accent6>
          <a:srgbClr val="35682B"/>
        </a:accent6>
        <a:hlink>
          <a:srgbClr val="862D2D"/>
        </a:hlink>
        <a:folHlink>
          <a:srgbClr val="40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C8500"/>
        </a:accent1>
        <a:accent2>
          <a:srgbClr val="C2940A"/>
        </a:accent2>
        <a:accent3>
          <a:srgbClr val="FFFFFF"/>
        </a:accent3>
        <a:accent4>
          <a:srgbClr val="000000"/>
        </a:accent4>
        <a:accent5>
          <a:srgbClr val="E2C2AA"/>
        </a:accent5>
        <a:accent6>
          <a:srgbClr val="B08608"/>
        </a:accent6>
        <a:hlink>
          <a:srgbClr val="A66C00"/>
        </a:hlink>
        <a:folHlink>
          <a:srgbClr val="99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29800"/>
        </a:accent1>
        <a:accent2>
          <a:srgbClr val="C97C3C"/>
        </a:accent2>
        <a:accent3>
          <a:srgbClr val="FFFFFF"/>
        </a:accent3>
        <a:accent4>
          <a:srgbClr val="000000"/>
        </a:accent4>
        <a:accent5>
          <a:srgbClr val="D5CAAA"/>
        </a:accent5>
        <a:accent6>
          <a:srgbClr val="B67035"/>
        </a:accent6>
        <a:hlink>
          <a:srgbClr val="A66C00"/>
        </a:hlink>
        <a:folHlink>
          <a:srgbClr val="BF4F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2B9FD9"/>
        </a:accent1>
        <a:accent2>
          <a:srgbClr val="CC8500"/>
        </a:accent2>
        <a:accent3>
          <a:srgbClr val="FFFFFF"/>
        </a:accent3>
        <a:accent4>
          <a:srgbClr val="000000"/>
        </a:accent4>
        <a:accent5>
          <a:srgbClr val="ACCDE9"/>
        </a:accent5>
        <a:accent6>
          <a:srgbClr val="B97800"/>
        </a:accent6>
        <a:hlink>
          <a:srgbClr val="8A73BF"/>
        </a:hlink>
        <a:folHlink>
          <a:srgbClr val="2E9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7AB236"/>
        </a:accent1>
        <a:accent2>
          <a:srgbClr val="CC527E"/>
        </a:accent2>
        <a:accent3>
          <a:srgbClr val="FFFFFF"/>
        </a:accent3>
        <a:accent4>
          <a:srgbClr val="000000"/>
        </a:accent4>
        <a:accent5>
          <a:srgbClr val="BED5AE"/>
        </a:accent5>
        <a:accent6>
          <a:srgbClr val="B94972"/>
        </a:accent6>
        <a:hlink>
          <a:srgbClr val="4D6BBF"/>
        </a:hlink>
        <a:folHlink>
          <a:srgbClr val="A6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905"/>
        </a:accent1>
        <a:accent2>
          <a:srgbClr val="4D8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457E00"/>
        </a:accent6>
        <a:hlink>
          <a:srgbClr val="008004"/>
        </a:hlink>
        <a:folHlink>
          <a:srgbClr val="3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78C"/>
        </a:accent1>
        <a:accent2>
          <a:srgbClr val="5E8000"/>
        </a:accent2>
        <a:accent3>
          <a:srgbClr val="FFFFFF"/>
        </a:accent3>
        <a:accent4>
          <a:srgbClr val="000000"/>
        </a:accent4>
        <a:accent5>
          <a:srgbClr val="AAB8C5"/>
        </a:accent5>
        <a:accent6>
          <a:srgbClr val="547300"/>
        </a:accent6>
        <a:hlink>
          <a:srgbClr val="006E04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5821"/>
        </a:accent1>
        <a:accent2>
          <a:srgbClr val="008004"/>
        </a:accent2>
        <a:accent3>
          <a:srgbClr val="FFFFFF"/>
        </a:accent3>
        <a:accent4>
          <a:srgbClr val="000000"/>
        </a:accent4>
        <a:accent5>
          <a:srgbClr val="D0B4AB"/>
        </a:accent5>
        <a:accent6>
          <a:srgbClr val="007303"/>
        </a:accent6>
        <a:hlink>
          <a:srgbClr val="8C2A60"/>
        </a:hlink>
        <a:folHlink>
          <a:srgbClr val="67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403E"/>
        </a:accent1>
        <a:accent2>
          <a:srgbClr val="2D8064"/>
        </a:accent2>
        <a:accent3>
          <a:srgbClr val="FFFFFF"/>
        </a:accent3>
        <a:accent4>
          <a:srgbClr val="000000"/>
        </a:accent4>
        <a:accent5>
          <a:srgbClr val="D5AFAF"/>
        </a:accent5>
        <a:accent6>
          <a:srgbClr val="28735A"/>
        </a:accent6>
        <a:hlink>
          <a:srgbClr val="4D3F8C"/>
        </a:hlink>
        <a:folHlink>
          <a:srgbClr val="006E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0052C0"/>
        </a:accent1>
        <a:accent2>
          <a:srgbClr val="3239BF"/>
        </a:accent2>
        <a:accent3>
          <a:srgbClr val="FFFFFF"/>
        </a:accent3>
        <a:accent4>
          <a:srgbClr val="000000"/>
        </a:accent4>
        <a:accent5>
          <a:srgbClr val="AAB3DC"/>
        </a:accent5>
        <a:accent6>
          <a:srgbClr val="2C33AD"/>
        </a:accent6>
        <a:hlink>
          <a:srgbClr val="004299"/>
        </a:hlink>
        <a:folHlink>
          <a:srgbClr val="282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759B2"/>
        </a:accent1>
        <a:accent2>
          <a:srgbClr val="00708C"/>
        </a:accent2>
        <a:accent3>
          <a:srgbClr val="FFFFFF"/>
        </a:accent3>
        <a:accent4>
          <a:srgbClr val="000000"/>
        </a:accent4>
        <a:accent5>
          <a:srgbClr val="B8B5D5"/>
        </a:accent5>
        <a:accent6>
          <a:srgbClr val="00657E"/>
        </a:accent6>
        <a:hlink>
          <a:srgbClr val="0048A6"/>
        </a:hlink>
        <a:folHlink>
          <a:srgbClr val="742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8500"/>
        </a:accent1>
        <a:accent2>
          <a:srgbClr val="2462B2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2058A1"/>
        </a:accent6>
        <a:hlink>
          <a:srgbClr val="546E00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28000"/>
        </a:accent1>
        <a:accent2>
          <a:srgbClr val="8C5200"/>
        </a:accent2>
        <a:accent3>
          <a:srgbClr val="FFFFFF"/>
        </a:accent3>
        <a:accent4>
          <a:srgbClr val="000000"/>
        </a:accent4>
        <a:accent5>
          <a:srgbClr val="B7C0AA"/>
        </a:accent5>
        <a:accent6>
          <a:srgbClr val="7E4900"/>
        </a:accent6>
        <a:hlink>
          <a:srgbClr val="911D65"/>
        </a:hlink>
        <a:folHlink>
          <a:srgbClr val="0045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332</TotalTime>
  <Words>445</Words>
  <Application>Microsoft Office PowerPoint</Application>
  <PresentationFormat>عرض على الشاشة (3:4)‏</PresentationFormat>
  <Paragraphs>149</Paragraphs>
  <Slides>23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8</vt:i4>
      </vt:variant>
      <vt:variant>
        <vt:lpstr>عناوين الشرائح</vt:lpstr>
      </vt:variant>
      <vt:variant>
        <vt:i4>23</vt:i4>
      </vt:variant>
    </vt:vector>
  </HeadingPairs>
  <TitlesOfParts>
    <vt:vector size="36" baseType="lpstr">
      <vt:lpstr>Batang</vt:lpstr>
      <vt:lpstr>Arial</vt:lpstr>
      <vt:lpstr>Calibri</vt:lpstr>
      <vt:lpstr>Times New Roman</vt:lpstr>
      <vt:lpstr>Wingdings</vt:lpstr>
      <vt:lpstr>Theme3</vt:lpstr>
      <vt:lpstr>1_Default Design</vt:lpstr>
      <vt:lpstr>Theme2</vt:lpstr>
      <vt:lpstr>2_Default Design</vt:lpstr>
      <vt:lpstr>Theme5</vt:lpstr>
      <vt:lpstr>3_Default Design</vt:lpstr>
      <vt:lpstr>Theme1</vt:lpstr>
      <vt:lpstr>4_Default Design</vt:lpstr>
      <vt:lpstr>SURGICAL  COURSE  453</vt:lpstr>
      <vt:lpstr>Discussion points</vt:lpstr>
      <vt:lpstr> Duration of the course</vt:lpstr>
      <vt:lpstr> A- General  surgery</vt:lpstr>
      <vt:lpstr>B- Subspecialty   </vt:lpstr>
      <vt:lpstr>Week's schedule</vt:lpstr>
      <vt:lpstr>Checklist  and  Objectives of the course</vt:lpstr>
      <vt:lpstr>Acute  gastrointestinal  hemorrhage</vt:lpstr>
      <vt:lpstr>عرض تقديمي في PowerPoint</vt:lpstr>
      <vt:lpstr>عرض تقديمي في PowerPoint</vt:lpstr>
      <vt:lpstr>عرض تقديمي في PowerPoint</vt:lpstr>
      <vt:lpstr>References</vt:lpstr>
      <vt:lpstr>عرض تقديمي في PowerPoint</vt:lpstr>
      <vt:lpstr>1) Written mid-cycle exam by the end of the 5th week of the cycle</vt:lpstr>
      <vt:lpstr>2) Written Final Exam , on the 11th week of the cycle</vt:lpstr>
      <vt:lpstr>3) OSCE  on  the  11th  week  of the cycle</vt:lpstr>
      <vt:lpstr>It test the following  competencies :</vt:lpstr>
      <vt:lpstr>Contents of  the OSCE </vt:lpstr>
      <vt:lpstr>Teaching</vt:lpstr>
      <vt:lpstr>Teaching staff</vt:lpstr>
      <vt:lpstr>Marking</vt:lpstr>
      <vt:lpstr>Attendance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 COURSE  451</dc:title>
  <dc:creator>Dr.Robia</dc:creator>
  <cp:lastModifiedBy>DR HAMAD AL QAHTANI</cp:lastModifiedBy>
  <cp:revision>56</cp:revision>
  <dcterms:created xsi:type="dcterms:W3CDTF">2012-08-05T14:07:13Z</dcterms:created>
  <dcterms:modified xsi:type="dcterms:W3CDTF">2017-11-10T14:55:47Z</dcterms:modified>
</cp:coreProperties>
</file>