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1"/>
  </p:notesMasterIdLst>
  <p:sldIdLst>
    <p:sldId id="257" r:id="rId2"/>
    <p:sldId id="320"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8" r:id="rId36"/>
    <p:sldId id="359" r:id="rId37"/>
    <p:sldId id="355" r:id="rId38"/>
    <p:sldId id="356" r:id="rId39"/>
    <p:sldId id="357" r:id="rId40"/>
    <p:sldId id="360" r:id="rId41"/>
    <p:sldId id="361" r:id="rId42"/>
    <p:sldId id="362" r:id="rId43"/>
    <p:sldId id="363" r:id="rId44"/>
    <p:sldId id="364" r:id="rId45"/>
    <p:sldId id="365" r:id="rId46"/>
    <p:sldId id="366" r:id="rId47"/>
    <p:sldId id="367" r:id="rId48"/>
    <p:sldId id="368" r:id="rId49"/>
    <p:sldId id="31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B0"/>
    <a:srgbClr val="FF9900"/>
    <a:srgbClr val="FFFFCC"/>
    <a:srgbClr val="000000"/>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0071" autoAdjust="0"/>
  </p:normalViewPr>
  <p:slideViewPr>
    <p:cSldViewPr>
      <p:cViewPr varScale="1">
        <p:scale>
          <a:sx n="58" d="100"/>
          <a:sy n="58" d="100"/>
        </p:scale>
        <p:origin x="-840"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F06F4-2377-4935-A90C-A29273756D6E}" type="datetimeFigureOut">
              <a:rPr lang="en-US" smtClean="0"/>
              <a:pPr/>
              <a:t>2/12/2019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0546C-E75E-4F3A-BE14-BE64CF6939BE}" type="slidenum">
              <a:rPr lang="en-US" smtClean="0"/>
              <a:pPr/>
              <a:t>‹#›</a:t>
            </a:fld>
            <a:endParaRPr lang="en-US"/>
          </a:p>
        </p:txBody>
      </p:sp>
    </p:spTree>
    <p:extLst>
      <p:ext uri="{BB962C8B-B14F-4D97-AF65-F5344CB8AC3E}">
        <p14:creationId xmlns:p14="http://schemas.microsoft.com/office/powerpoint/2010/main" val="102195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p>
        </p:txBody>
      </p:sp>
      <p:sp>
        <p:nvSpPr>
          <p:cNvPr id="35844" name="Slide Number Placeholder 3"/>
          <p:cNvSpPr>
            <a:spLocks noGrp="1"/>
          </p:cNvSpPr>
          <p:nvPr>
            <p:ph type="sldNum" sz="quarter" idx="5"/>
          </p:nvPr>
        </p:nvSpPr>
        <p:spPr>
          <a:noFill/>
        </p:spPr>
        <p:txBody>
          <a:bodyPr/>
          <a:lstStyle/>
          <a:p>
            <a:fld id="{D0A834A6-29A8-493E-AECF-510DF778A412}" type="slidenum">
              <a:rPr lang="en-US" smtClean="0"/>
              <a:pPr/>
              <a:t>1</a:t>
            </a:fld>
            <a:endParaRPr lang="en-US" smtClean="0"/>
          </a:p>
        </p:txBody>
      </p:sp>
    </p:spTree>
    <p:extLst>
      <p:ext uri="{BB962C8B-B14F-4D97-AF65-F5344CB8AC3E}">
        <p14:creationId xmlns:p14="http://schemas.microsoft.com/office/powerpoint/2010/main" val="102878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10-20% of the total ear height should</a:t>
            </a:r>
            <a:r>
              <a:rPr lang="en-US" baseline="0" dirty="0" smtClean="0"/>
              <a:t> fall above the imaginary horizontal line which connects the medial canthi</a:t>
            </a:r>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26</a:t>
            </a:fld>
            <a:endParaRPr lang="en-US"/>
          </a:p>
        </p:txBody>
      </p:sp>
    </p:spTree>
    <p:extLst>
      <p:ext uri="{BB962C8B-B14F-4D97-AF65-F5344CB8AC3E}">
        <p14:creationId xmlns:p14="http://schemas.microsoft.com/office/powerpoint/2010/main" val="138059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28</a:t>
            </a:fld>
            <a:endParaRPr lang="en-US"/>
          </a:p>
        </p:txBody>
      </p:sp>
    </p:spTree>
    <p:extLst>
      <p:ext uri="{BB962C8B-B14F-4D97-AF65-F5344CB8AC3E}">
        <p14:creationId xmlns:p14="http://schemas.microsoft.com/office/powerpoint/2010/main" val="17510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29</a:t>
            </a:fld>
            <a:endParaRPr lang="en-US"/>
          </a:p>
        </p:txBody>
      </p:sp>
    </p:spTree>
    <p:extLst>
      <p:ext uri="{BB962C8B-B14F-4D97-AF65-F5344CB8AC3E}">
        <p14:creationId xmlns:p14="http://schemas.microsoft.com/office/powerpoint/2010/main" val="99283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FA335129-B34D-43CD-9B68-63506F79DDA8}" type="slidenum">
              <a:rPr lang="en-US" smtClean="0"/>
              <a:pPr/>
              <a:t>30</a:t>
            </a:fld>
            <a:endParaRPr lang="en-US" smtClean="0"/>
          </a:p>
        </p:txBody>
      </p:sp>
    </p:spTree>
    <p:extLst>
      <p:ext uri="{BB962C8B-B14F-4D97-AF65-F5344CB8AC3E}">
        <p14:creationId xmlns:p14="http://schemas.microsoft.com/office/powerpoint/2010/main" val="66365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F9240A59-38B1-4D76-BDB5-B7E9048455FB}" type="slidenum">
              <a:rPr lang="en-US" smtClean="0"/>
              <a:pPr/>
              <a:t>31</a:t>
            </a:fld>
            <a:endParaRPr lang="en-US" smtClean="0"/>
          </a:p>
        </p:txBody>
      </p:sp>
    </p:spTree>
    <p:extLst>
      <p:ext uri="{BB962C8B-B14F-4D97-AF65-F5344CB8AC3E}">
        <p14:creationId xmlns:p14="http://schemas.microsoft.com/office/powerpoint/2010/main" val="4080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62468" name="Slide Number Placeholder 3"/>
          <p:cNvSpPr>
            <a:spLocks noGrp="1"/>
          </p:cNvSpPr>
          <p:nvPr>
            <p:ph type="sldNum" sz="quarter" idx="5"/>
          </p:nvPr>
        </p:nvSpPr>
        <p:spPr>
          <a:noFill/>
        </p:spPr>
        <p:txBody>
          <a:bodyPr/>
          <a:lstStyle/>
          <a:p>
            <a:fld id="{2E6B3D6E-9E65-4292-B8A8-07C65AD64ED0}" type="slidenum">
              <a:rPr lang="en-US" smtClean="0"/>
              <a:pPr/>
              <a:t>32</a:t>
            </a:fld>
            <a:endParaRPr lang="en-US" smtClean="0"/>
          </a:p>
        </p:txBody>
      </p:sp>
    </p:spTree>
    <p:extLst>
      <p:ext uri="{BB962C8B-B14F-4D97-AF65-F5344CB8AC3E}">
        <p14:creationId xmlns:p14="http://schemas.microsoft.com/office/powerpoint/2010/main" val="680736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33</a:t>
            </a:fld>
            <a:endParaRPr lang="en-US"/>
          </a:p>
        </p:txBody>
      </p:sp>
    </p:spTree>
    <p:extLst>
      <p:ext uri="{BB962C8B-B14F-4D97-AF65-F5344CB8AC3E}">
        <p14:creationId xmlns:p14="http://schemas.microsoft.com/office/powerpoint/2010/main" val="149826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457200" indent="-457200">
              <a:buFontTx/>
              <a:buChar char="•"/>
              <a:defRPr/>
            </a:pPr>
            <a:r>
              <a:rPr lang="en-US" dirty="0" smtClean="0"/>
              <a:t>Hip dislocation is tested by </a:t>
            </a:r>
            <a:r>
              <a:rPr lang="en-US" dirty="0" err="1" smtClean="0"/>
              <a:t>Ortolani’s</a:t>
            </a:r>
            <a:r>
              <a:rPr lang="en-US" dirty="0" smtClean="0"/>
              <a:t> Test. The examiner tests for an unstable or actually dislocated femoral head by abducting one hip at a time and feeling for a click when the femoral head passes back into the </a:t>
            </a:r>
            <a:r>
              <a:rPr lang="en-US" dirty="0" err="1" smtClean="0"/>
              <a:t>acetabulum</a:t>
            </a:r>
            <a:r>
              <a:rPr lang="en-US" dirty="0" smtClean="0"/>
              <a:t>( </a:t>
            </a:r>
            <a:r>
              <a:rPr lang="en-US" dirty="0" err="1" smtClean="0"/>
              <a:t>Ortolani’s</a:t>
            </a:r>
            <a:r>
              <a:rPr lang="en-US" dirty="0" smtClean="0"/>
              <a:t> Sign).</a:t>
            </a:r>
          </a:p>
          <a:p>
            <a:pPr marL="457200" indent="-457200">
              <a:buFontTx/>
              <a:buChar char="•"/>
              <a:defRPr/>
            </a:pPr>
            <a:endParaRPr lang="en-US" dirty="0" smtClean="0"/>
          </a:p>
          <a:p>
            <a:pPr marL="457200" indent="-457200">
              <a:defRPr/>
            </a:pPr>
            <a:r>
              <a:rPr lang="en-US" u="sng" dirty="0" smtClean="0"/>
              <a:t>Procedure</a:t>
            </a:r>
          </a:p>
          <a:p>
            <a:pPr marL="457200" indent="-457200">
              <a:buFontTx/>
              <a:buAutoNum type="arabicPeriod"/>
              <a:defRPr/>
            </a:pPr>
            <a:r>
              <a:rPr lang="en-US" dirty="0" smtClean="0"/>
              <a:t>Place baby in supine, legs pointing towards examiner.  Flex legs to right angles at hips and knees. </a:t>
            </a:r>
          </a:p>
          <a:p>
            <a:pPr marL="457200" indent="-457200">
              <a:defRPr/>
            </a:pPr>
            <a:r>
              <a:rPr lang="en-US" dirty="0" smtClean="0"/>
              <a:t>        Note: Look for symmetry of the leg/thigh length. The thigh may appear short on affected side.  Thigh skin folds may be asymmetric.  Hip may have limited abduction on the affected side.</a:t>
            </a:r>
          </a:p>
          <a:p>
            <a:pPr marL="457200" indent="-457200">
              <a:defRPr/>
            </a:pPr>
            <a:r>
              <a:rPr lang="en-US" dirty="0" smtClean="0"/>
              <a:t>2.     To detect an unstable hip by placing thumb medially over lesser </a:t>
            </a:r>
            <a:r>
              <a:rPr lang="en-US" dirty="0" err="1" smtClean="0"/>
              <a:t>trochanter</a:t>
            </a:r>
            <a:r>
              <a:rPr lang="en-US" dirty="0" smtClean="0"/>
              <a:t> and examiner middle/index finger laterally over greater </a:t>
            </a:r>
            <a:r>
              <a:rPr lang="en-US" dirty="0" err="1" smtClean="0"/>
              <a:t>trochanter</a:t>
            </a:r>
            <a:r>
              <a:rPr lang="en-US" dirty="0" smtClean="0"/>
              <a:t>. Abduct both hips simultaneously until lateral aspect of each knee touches examining </a:t>
            </a:r>
            <a:r>
              <a:rPr lang="en-US" dirty="0" err="1" smtClean="0"/>
              <a:t>table.The</a:t>
            </a:r>
            <a:r>
              <a:rPr lang="en-US" dirty="0" smtClean="0"/>
              <a:t> pelvis is steadied by the hand &amp; the flexed thigh is abducted &amp; adducted &amp; any clunk or jerk is noted ( </a:t>
            </a:r>
            <a:r>
              <a:rPr lang="en-US" dirty="0" err="1" smtClean="0"/>
              <a:t>ortolani’s</a:t>
            </a:r>
            <a:r>
              <a:rPr lang="en-US" dirty="0" smtClean="0"/>
              <a:t> sign). With the hip abducted about 45 degree, the femur is gently rocked backwards &amp; forwards on the pelvis &amp; again any jerk or clunk(dull sound) is noted as the head of the femur slips out on to the posterior lip of the </a:t>
            </a:r>
            <a:r>
              <a:rPr lang="en-US" dirty="0" err="1" smtClean="0"/>
              <a:t>acetabulum</a:t>
            </a:r>
            <a:r>
              <a:rPr lang="en-US" dirty="0" smtClean="0"/>
              <a:t>. </a:t>
            </a:r>
          </a:p>
          <a:p>
            <a:pPr marL="457200" indent="-457200">
              <a:defRPr/>
            </a:pPr>
            <a:r>
              <a:rPr lang="en-US" dirty="0" smtClean="0"/>
              <a:t> 3.   with the help of index/middle finger, press greater </a:t>
            </a:r>
            <a:r>
              <a:rPr lang="en-US" dirty="0" err="1" smtClean="0"/>
              <a:t>trochanter</a:t>
            </a:r>
            <a:r>
              <a:rPr lang="en-US" dirty="0" smtClean="0"/>
              <a:t> forward and inward.  Feel for a sudden movement of femoral head inward as it returns to hip socket. </a:t>
            </a:r>
          </a:p>
          <a:p>
            <a:pPr>
              <a:defRPr/>
            </a:pPr>
            <a:endParaRPr lang="en-US" dirty="0" smtClean="0"/>
          </a:p>
        </p:txBody>
      </p:sp>
      <p:sp>
        <p:nvSpPr>
          <p:cNvPr id="63492" name="Slide Number Placeholder 3"/>
          <p:cNvSpPr>
            <a:spLocks noGrp="1"/>
          </p:cNvSpPr>
          <p:nvPr>
            <p:ph type="sldNum" sz="quarter" idx="5"/>
          </p:nvPr>
        </p:nvSpPr>
        <p:spPr>
          <a:noFill/>
        </p:spPr>
        <p:txBody>
          <a:bodyPr/>
          <a:lstStyle/>
          <a:p>
            <a:fld id="{5917AD35-6169-4098-AC97-9ED81F8DEB8B}" type="slidenum">
              <a:rPr lang="en-US" smtClean="0"/>
              <a:pPr/>
              <a:t>34</a:t>
            </a:fld>
            <a:endParaRPr lang="en-US" smtClean="0"/>
          </a:p>
        </p:txBody>
      </p:sp>
    </p:spTree>
    <p:extLst>
      <p:ext uri="{BB962C8B-B14F-4D97-AF65-F5344CB8AC3E}">
        <p14:creationId xmlns:p14="http://schemas.microsoft.com/office/powerpoint/2010/main" val="204595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2600" b="1" i="1" dirty="0" err="1" smtClean="0"/>
              <a:t>Opisthotunus</a:t>
            </a:r>
            <a:r>
              <a:rPr lang="en-AU" sz="2600" dirty="0" smtClean="0"/>
              <a:t> (extension of head, stiffness of neck with extension of arms and legs) indicates meningeal or brainstem irritation due to infection or hemorrhage.</a:t>
            </a:r>
            <a:endParaRPr lang="en-US" sz="2600" dirty="0" smtClean="0"/>
          </a:p>
          <a:p>
            <a:endParaRPr lang="en-US" dirty="0" smtClean="0"/>
          </a:p>
        </p:txBody>
      </p:sp>
      <p:sp>
        <p:nvSpPr>
          <p:cNvPr id="64516" name="Slide Number Placeholder 3"/>
          <p:cNvSpPr>
            <a:spLocks noGrp="1"/>
          </p:cNvSpPr>
          <p:nvPr>
            <p:ph type="sldNum" sz="quarter" idx="5"/>
          </p:nvPr>
        </p:nvSpPr>
        <p:spPr>
          <a:noFill/>
        </p:spPr>
        <p:txBody>
          <a:bodyPr/>
          <a:lstStyle/>
          <a:p>
            <a:fld id="{DD210C4E-96A5-4465-99C3-EC3E98BDCAD2}" type="slidenum">
              <a:rPr lang="en-US" smtClean="0"/>
              <a:pPr/>
              <a:t>37</a:t>
            </a:fld>
            <a:endParaRPr lang="en-US" smtClean="0"/>
          </a:p>
        </p:txBody>
      </p:sp>
    </p:spTree>
    <p:extLst>
      <p:ext uri="{BB962C8B-B14F-4D97-AF65-F5344CB8AC3E}">
        <p14:creationId xmlns:p14="http://schemas.microsoft.com/office/powerpoint/2010/main" val="91932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38</a:t>
            </a:fld>
            <a:endParaRPr lang="en-US"/>
          </a:p>
        </p:txBody>
      </p:sp>
    </p:spTree>
    <p:extLst>
      <p:ext uri="{BB962C8B-B14F-4D97-AF65-F5344CB8AC3E}">
        <p14:creationId xmlns:p14="http://schemas.microsoft.com/office/powerpoint/2010/main" val="1051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2</a:t>
            </a:fld>
            <a:endParaRPr lang="en-US"/>
          </a:p>
        </p:txBody>
      </p:sp>
    </p:spTree>
    <p:extLst>
      <p:ext uri="{BB962C8B-B14F-4D97-AF65-F5344CB8AC3E}">
        <p14:creationId xmlns:p14="http://schemas.microsoft.com/office/powerpoint/2010/main" val="3911292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39</a:t>
            </a:fld>
            <a:endParaRPr lang="en-US"/>
          </a:p>
        </p:txBody>
      </p:sp>
    </p:spTree>
    <p:extLst>
      <p:ext uri="{BB962C8B-B14F-4D97-AF65-F5344CB8AC3E}">
        <p14:creationId xmlns:p14="http://schemas.microsoft.com/office/powerpoint/2010/main" val="10427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AU" smtClean="0"/>
              <a:t>Note: Have prognostic value in CNS integrity.  Absence of this in neonate or the persistence of some beyond their expected time indicate severe CNS dysfunction  Eliciting anyone of them except rooting, grasp, tonic neck and moro should be attempted only when CNS function is questionable.  </a:t>
            </a:r>
          </a:p>
          <a:p>
            <a:r>
              <a:rPr lang="en-US" smtClean="0">
                <a:cs typeface="Times New Roman" charset="0"/>
              </a:rPr>
              <a:t>Note: All babies clinch their hand during first month of life.  Persistence of clench hand beyond two months also suggests CNS/frontal lobe damage</a:t>
            </a:r>
            <a:endParaRPr lang="en-AU" smtClean="0"/>
          </a:p>
          <a:p>
            <a:endParaRPr lang="en-US" smtClean="0"/>
          </a:p>
        </p:txBody>
      </p:sp>
      <p:sp>
        <p:nvSpPr>
          <p:cNvPr id="65540" name="Slide Number Placeholder 3"/>
          <p:cNvSpPr>
            <a:spLocks noGrp="1"/>
          </p:cNvSpPr>
          <p:nvPr>
            <p:ph type="sldNum" sz="quarter" idx="5"/>
          </p:nvPr>
        </p:nvSpPr>
        <p:spPr>
          <a:noFill/>
        </p:spPr>
        <p:txBody>
          <a:bodyPr/>
          <a:lstStyle/>
          <a:p>
            <a:fld id="{A941B35C-73E2-4DD1-8990-1538ADAA4396}" type="slidenum">
              <a:rPr lang="en-US" smtClean="0"/>
              <a:pPr/>
              <a:t>40</a:t>
            </a:fld>
            <a:endParaRPr lang="en-US" smtClean="0"/>
          </a:p>
        </p:txBody>
      </p:sp>
    </p:spTree>
    <p:extLst>
      <p:ext uri="{BB962C8B-B14F-4D97-AF65-F5344CB8AC3E}">
        <p14:creationId xmlns:p14="http://schemas.microsoft.com/office/powerpoint/2010/main" val="249056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41</a:t>
            </a:fld>
            <a:endParaRPr lang="en-US"/>
          </a:p>
        </p:txBody>
      </p:sp>
    </p:spTree>
    <p:extLst>
      <p:ext uri="{BB962C8B-B14F-4D97-AF65-F5344CB8AC3E}">
        <p14:creationId xmlns:p14="http://schemas.microsoft.com/office/powerpoint/2010/main" val="439690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normAutofit fontScale="85000" lnSpcReduction="10000"/>
          </a:bodyPr>
          <a:lstStyle/>
          <a:p>
            <a:r>
              <a:rPr lang="en-AU" dirty="0" smtClean="0"/>
              <a:t>Response to reflex: </a:t>
            </a:r>
          </a:p>
          <a:p>
            <a:pPr lvl="1"/>
            <a:r>
              <a:rPr lang="en-AU" sz="2400" dirty="0" smtClean="0"/>
              <a:t>Arms briskly abduct, and extend with hands open, fingers are extended and legs flex slightly and abduct less than arms.  Arms then return over the body in a clasping manoeuvre with a simultaneous cry</a:t>
            </a:r>
          </a:p>
          <a:p>
            <a:pPr lvl="1"/>
            <a:r>
              <a:rPr lang="en-AU" sz="2400" dirty="0" smtClean="0"/>
              <a:t>Persistence beyond four months indicate neurological disease.</a:t>
            </a:r>
          </a:p>
          <a:p>
            <a:pPr lvl="1"/>
            <a:r>
              <a:rPr lang="en-AU" sz="2400" dirty="0" smtClean="0"/>
              <a:t>An asymmetrical response in upper extremities suggest hemi-paresis, injury to brachial plexus, or fracture of clavicle or </a:t>
            </a:r>
            <a:r>
              <a:rPr lang="en-AU" sz="2400" dirty="0" err="1" smtClean="0"/>
              <a:t>humerus</a:t>
            </a:r>
            <a:r>
              <a:rPr lang="en-AU" sz="2400" dirty="0" smtClean="0"/>
              <a:t>.</a:t>
            </a:r>
          </a:p>
          <a:p>
            <a:pPr lvl="1"/>
            <a:r>
              <a:rPr lang="en-AU" sz="2400" dirty="0" smtClean="0"/>
              <a:t>Absence of response in one or both legs indicate lower spinal injury and congenital dislocation of hip</a:t>
            </a:r>
            <a:endParaRPr lang="en-US" sz="2400" dirty="0" smtClean="0"/>
          </a:p>
        </p:txBody>
      </p:sp>
      <p:sp>
        <p:nvSpPr>
          <p:cNvPr id="66564" name="Slide Number Placeholder 3"/>
          <p:cNvSpPr>
            <a:spLocks noGrp="1"/>
          </p:cNvSpPr>
          <p:nvPr>
            <p:ph type="sldNum" sz="quarter" idx="5"/>
          </p:nvPr>
        </p:nvSpPr>
        <p:spPr>
          <a:noFill/>
        </p:spPr>
        <p:txBody>
          <a:bodyPr/>
          <a:lstStyle/>
          <a:p>
            <a:fld id="{EF199296-D2C5-47F2-89B3-1EF2B55674D8}" type="slidenum">
              <a:rPr lang="en-US" smtClean="0"/>
              <a:pPr/>
              <a:t>42</a:t>
            </a:fld>
            <a:endParaRPr lang="en-US" smtClean="0"/>
          </a:p>
        </p:txBody>
      </p:sp>
    </p:spTree>
    <p:extLst>
      <p:ext uri="{BB962C8B-B14F-4D97-AF65-F5344CB8AC3E}">
        <p14:creationId xmlns:p14="http://schemas.microsoft.com/office/powerpoint/2010/main" val="37970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normAutofit fontScale="92500" lnSpcReduction="10000"/>
          </a:bodyPr>
          <a:lstStyle/>
          <a:p>
            <a:r>
              <a:rPr lang="en-US" sz="2800" dirty="0" smtClean="0"/>
              <a:t>How to elicit:</a:t>
            </a:r>
          </a:p>
          <a:p>
            <a:pPr lvl="1"/>
            <a:r>
              <a:rPr lang="en-US" sz="2400" dirty="0" smtClean="0"/>
              <a:t>Baby’s head in midline, hands held against anterior chest, stroke with index finger the </a:t>
            </a:r>
            <a:r>
              <a:rPr lang="en-US" sz="2400" dirty="0" err="1" smtClean="0"/>
              <a:t>perioral</a:t>
            </a:r>
            <a:r>
              <a:rPr lang="en-US" sz="2400" dirty="0" smtClean="0"/>
              <a:t> skin at the corner of baby’s mouth and at the midline of upper and lower lips.  Mouth will open and turn to simulated side.  </a:t>
            </a:r>
          </a:p>
          <a:p>
            <a:pPr lvl="1"/>
            <a:r>
              <a:rPr lang="en-US" sz="2400" dirty="0" smtClean="0"/>
              <a:t>When upper lip is stimulated, the head with extend and when the lower lip is stimulated the jaw will drop.  Sometimes this reflex occurs when the infant’s cheek is stimulated some distance from corner of mouth.</a:t>
            </a:r>
          </a:p>
          <a:p>
            <a:endParaRPr lang="en-US" dirty="0" smtClean="0"/>
          </a:p>
        </p:txBody>
      </p:sp>
      <p:sp>
        <p:nvSpPr>
          <p:cNvPr id="67588" name="Slide Number Placeholder 3"/>
          <p:cNvSpPr>
            <a:spLocks noGrp="1"/>
          </p:cNvSpPr>
          <p:nvPr>
            <p:ph type="sldNum" sz="quarter" idx="5"/>
          </p:nvPr>
        </p:nvSpPr>
        <p:spPr>
          <a:noFill/>
        </p:spPr>
        <p:txBody>
          <a:bodyPr/>
          <a:lstStyle/>
          <a:p>
            <a:fld id="{07CDCD8F-2218-4A3E-B59F-E8FFAB1D16FE}" type="slidenum">
              <a:rPr lang="en-US" smtClean="0"/>
              <a:pPr/>
              <a:t>43</a:t>
            </a:fld>
            <a:endParaRPr lang="en-US" smtClean="0"/>
          </a:p>
        </p:txBody>
      </p:sp>
    </p:spTree>
    <p:extLst>
      <p:ext uri="{BB962C8B-B14F-4D97-AF65-F5344CB8AC3E}">
        <p14:creationId xmlns:p14="http://schemas.microsoft.com/office/powerpoint/2010/main" val="1610962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sz="2800" dirty="0" smtClean="0"/>
              <a:t>How to elicit:</a:t>
            </a:r>
          </a:p>
          <a:p>
            <a:pPr lvl="1"/>
            <a:r>
              <a:rPr lang="en-AU" sz="2400" dirty="0" smtClean="0"/>
              <a:t>Hold baby up right from behind by placing examiner’s hands under baby’s arm with your thumbs supporting the back of the head.  Allow dorsal surface of one foot to touch  or brush against the under surface of table top edge and is followed normally by simultaneous flexion of knees and hips and placement of foot on the table edge.  The opposite leg steps forward and a series of alternate stepping movement occurs as you move the baby gently forward.  This response is absent when paresis is present.</a:t>
            </a:r>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44</a:t>
            </a:fld>
            <a:endParaRPr lang="en-US"/>
          </a:p>
        </p:txBody>
      </p:sp>
    </p:spTree>
    <p:extLst>
      <p:ext uri="{BB962C8B-B14F-4D97-AF65-F5344CB8AC3E}">
        <p14:creationId xmlns:p14="http://schemas.microsoft.com/office/powerpoint/2010/main" val="1667156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 elicit anal reflex: </a:t>
            </a:r>
            <a:r>
              <a:rPr lang="en-AU" dirty="0" smtClean="0"/>
              <a:t>Baby supine, straighten and raise lower legs.  Stroke </a:t>
            </a:r>
            <a:r>
              <a:rPr lang="en-AU" dirty="0" err="1" smtClean="0"/>
              <a:t>perianal</a:t>
            </a:r>
            <a:r>
              <a:rPr lang="en-AU" dirty="0" smtClean="0"/>
              <a:t> region with paper clip.  Observe external anal sphincter contraction.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46</a:t>
            </a:fld>
            <a:endParaRPr lang="en-US"/>
          </a:p>
        </p:txBody>
      </p:sp>
    </p:spTree>
    <p:extLst>
      <p:ext uri="{BB962C8B-B14F-4D97-AF65-F5344CB8AC3E}">
        <p14:creationId xmlns:p14="http://schemas.microsoft.com/office/powerpoint/2010/main" val="1675884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AU" dirty="0" smtClean="0"/>
              <a:t>.</a:t>
            </a:r>
          </a:p>
          <a:p>
            <a:pPr>
              <a:defRPr/>
            </a:pPr>
            <a:endParaRPr lang="en-AU" dirty="0" smtClean="0"/>
          </a:p>
          <a:p>
            <a:pPr>
              <a:defRPr/>
            </a:pPr>
            <a:endParaRPr lang="en-AU" dirty="0" smtClean="0"/>
          </a:p>
          <a:p>
            <a:pPr>
              <a:defRPr/>
            </a:pPr>
            <a:endParaRPr lang="en-AU" dirty="0" smtClean="0"/>
          </a:p>
          <a:p>
            <a:pPr>
              <a:buFontTx/>
              <a:buChar char="•"/>
              <a:defRPr/>
            </a:pPr>
            <a:endParaRPr lang="en-AU" dirty="0" smtClean="0"/>
          </a:p>
          <a:p>
            <a:pPr>
              <a:defRPr/>
            </a:pPr>
            <a:endParaRPr lang="en-US" dirty="0" smtClean="0"/>
          </a:p>
        </p:txBody>
      </p:sp>
      <p:sp>
        <p:nvSpPr>
          <p:cNvPr id="68612" name="Slide Number Placeholder 3"/>
          <p:cNvSpPr>
            <a:spLocks noGrp="1"/>
          </p:cNvSpPr>
          <p:nvPr>
            <p:ph type="sldNum" sz="quarter" idx="5"/>
          </p:nvPr>
        </p:nvSpPr>
        <p:spPr>
          <a:noFill/>
        </p:spPr>
        <p:txBody>
          <a:bodyPr/>
          <a:lstStyle/>
          <a:p>
            <a:fld id="{23F65779-A5FB-4AAE-8CCE-720D70E35F39}" type="slidenum">
              <a:rPr lang="en-US" smtClean="0"/>
              <a:pPr/>
              <a:t>48</a:t>
            </a:fld>
            <a:endParaRPr lang="en-US" smtClean="0"/>
          </a:p>
        </p:txBody>
      </p:sp>
    </p:spTree>
    <p:extLst>
      <p:ext uri="{BB962C8B-B14F-4D97-AF65-F5344CB8AC3E}">
        <p14:creationId xmlns:p14="http://schemas.microsoft.com/office/powerpoint/2010/main" val="188773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49</a:t>
            </a:fld>
            <a:endParaRPr lang="en-US"/>
          </a:p>
        </p:txBody>
      </p:sp>
    </p:spTree>
    <p:extLst>
      <p:ext uri="{BB962C8B-B14F-4D97-AF65-F5344CB8AC3E}">
        <p14:creationId xmlns:p14="http://schemas.microsoft.com/office/powerpoint/2010/main" val="307514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13</a:t>
            </a:fld>
            <a:endParaRPr lang="en-US"/>
          </a:p>
        </p:txBody>
      </p:sp>
    </p:spTree>
    <p:extLst>
      <p:ext uri="{BB962C8B-B14F-4D97-AF65-F5344CB8AC3E}">
        <p14:creationId xmlns:p14="http://schemas.microsoft.com/office/powerpoint/2010/main" val="64054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Tx/>
              <a:buChar char="•"/>
              <a:defRPr/>
            </a:pPr>
            <a:endParaRPr lang="en-US" dirty="0"/>
          </a:p>
        </p:txBody>
      </p:sp>
      <p:sp>
        <p:nvSpPr>
          <p:cNvPr id="58372" name="Slide Number Placeholder 3"/>
          <p:cNvSpPr>
            <a:spLocks noGrp="1"/>
          </p:cNvSpPr>
          <p:nvPr>
            <p:ph type="sldNum" sz="quarter" idx="5"/>
          </p:nvPr>
        </p:nvSpPr>
        <p:spPr>
          <a:noFill/>
        </p:spPr>
        <p:txBody>
          <a:bodyPr/>
          <a:lstStyle/>
          <a:p>
            <a:fld id="{CA63216D-DD0A-4311-9860-0E9970BC7995}" type="slidenum">
              <a:rPr lang="en-US" smtClean="0"/>
              <a:pPr/>
              <a:t>14</a:t>
            </a:fld>
            <a:endParaRPr lang="en-US" smtClean="0"/>
          </a:p>
        </p:txBody>
      </p:sp>
    </p:spTree>
    <p:extLst>
      <p:ext uri="{BB962C8B-B14F-4D97-AF65-F5344CB8AC3E}">
        <p14:creationId xmlns:p14="http://schemas.microsoft.com/office/powerpoint/2010/main" val="29014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15</a:t>
            </a:fld>
            <a:endParaRPr lang="en-US"/>
          </a:p>
        </p:txBody>
      </p:sp>
    </p:spTree>
    <p:extLst>
      <p:ext uri="{BB962C8B-B14F-4D97-AF65-F5344CB8AC3E}">
        <p14:creationId xmlns:p14="http://schemas.microsoft.com/office/powerpoint/2010/main" val="121035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17</a:t>
            </a:fld>
            <a:endParaRPr lang="en-US"/>
          </a:p>
        </p:txBody>
      </p:sp>
    </p:spTree>
    <p:extLst>
      <p:ext uri="{BB962C8B-B14F-4D97-AF65-F5344CB8AC3E}">
        <p14:creationId xmlns:p14="http://schemas.microsoft.com/office/powerpoint/2010/main" val="27089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20</a:t>
            </a:fld>
            <a:endParaRPr lang="en-US"/>
          </a:p>
        </p:txBody>
      </p:sp>
    </p:spTree>
    <p:extLst>
      <p:ext uri="{BB962C8B-B14F-4D97-AF65-F5344CB8AC3E}">
        <p14:creationId xmlns:p14="http://schemas.microsoft.com/office/powerpoint/2010/main" val="190210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23</a:t>
            </a:fld>
            <a:endParaRPr lang="en-US"/>
          </a:p>
        </p:txBody>
      </p:sp>
    </p:spTree>
    <p:extLst>
      <p:ext uri="{BB962C8B-B14F-4D97-AF65-F5344CB8AC3E}">
        <p14:creationId xmlns:p14="http://schemas.microsoft.com/office/powerpoint/2010/main" val="122298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cs typeface="Times New Roman" charset="0"/>
              </a:rPr>
              <a:t> HEENT</a:t>
            </a:r>
          </a:p>
        </p:txBody>
      </p:sp>
      <p:sp>
        <p:nvSpPr>
          <p:cNvPr id="59396" name="Slide Number Placeholder 3"/>
          <p:cNvSpPr>
            <a:spLocks noGrp="1"/>
          </p:cNvSpPr>
          <p:nvPr>
            <p:ph type="sldNum" sz="quarter" idx="5"/>
          </p:nvPr>
        </p:nvSpPr>
        <p:spPr>
          <a:noFill/>
        </p:spPr>
        <p:txBody>
          <a:bodyPr/>
          <a:lstStyle/>
          <a:p>
            <a:fld id="{54ED5C1B-A7EF-4B54-ADC6-9A452584D7F3}" type="slidenum">
              <a:rPr lang="en-US" smtClean="0"/>
              <a:pPr/>
              <a:t>25</a:t>
            </a:fld>
            <a:endParaRPr lang="en-US" smtClean="0"/>
          </a:p>
        </p:txBody>
      </p:sp>
    </p:spTree>
    <p:extLst>
      <p:ext uri="{BB962C8B-B14F-4D97-AF65-F5344CB8AC3E}">
        <p14:creationId xmlns:p14="http://schemas.microsoft.com/office/powerpoint/2010/main" val="106979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6600" b="1" cap="none" spc="50">
                <a:ln w="11430">
                  <a:solidFill>
                    <a:schemeClr val="tx1"/>
                  </a:solidFill>
                </a:ln>
                <a:solidFill>
                  <a:srgbClr val="FFC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2/12/2019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009F2-234D-4FB3-826E-77F611880452}"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398833D5-4157-42B0-9D8B-E3F9FC83D2A8}" type="slidenum">
              <a:rPr lang="x-none"/>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gradFill flip="none" rotWithShape="1">
          <a:gsLst>
            <a:gs pos="100000">
              <a:schemeClr val="tx1">
                <a:lumMod val="85000"/>
                <a:lumOff val="15000"/>
              </a:schemeClr>
            </a:gs>
            <a:gs pos="60000">
              <a:schemeClr val="bg2">
                <a:shade val="38000"/>
                <a:satMod val="175000"/>
              </a:schemeClr>
            </a:gs>
            <a:gs pos="0">
              <a:schemeClr val="bg2">
                <a:shade val="30000"/>
                <a:satMod val="17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 y="-76200"/>
            <a:ext cx="9326880" cy="1463040"/>
          </a:xfrm>
          <a:noFill/>
          <a:ln w="28575">
            <a:solidFill>
              <a:schemeClr val="bg1"/>
            </a:solidFill>
          </a:ln>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457200">
              <a:defRPr sz="4400" b="0" cap="none" spc="50">
                <a:ln w="11430"/>
                <a:solidFill>
                  <a:srgbClr val="FFC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828800"/>
            <a:ext cx="8229600" cy="4663440"/>
          </a:xfrm>
          <a:solidFill>
            <a:schemeClr val="bg1">
              <a:lumMod val="95000"/>
            </a:schemeClr>
          </a:solidFill>
          <a:ln w="3175">
            <a:solidFill>
              <a:schemeClr val="tx1"/>
            </a:solidFill>
          </a:ln>
          <a:effectLst>
            <a:outerShdw blurRad="50800" dist="38100" dir="5400000" algn="t" rotWithShape="0">
              <a:prstClr val="black">
                <a:alpha val="40000"/>
              </a:prstClr>
            </a:outerShdw>
          </a:effectLst>
        </p:spPr>
        <p:txBody>
          <a:bodyPr>
            <a:normAutofit/>
          </a:bodyPr>
          <a:lstStyle>
            <a:lvl1pPr>
              <a:lnSpc>
                <a:spcPct val="110000"/>
              </a:lnSpc>
              <a:spcBef>
                <a:spcPts val="0"/>
              </a:spcBef>
              <a:buClr>
                <a:srgbClr val="C00000"/>
              </a:buClr>
              <a:buFont typeface="Wingdings" pitchFamily="2" charset="2"/>
              <a:buChar char="§"/>
              <a:defRPr sz="2800">
                <a:solidFill>
                  <a:schemeClr val="tx1"/>
                </a:solidFill>
                <a:latin typeface="Calibri" pitchFamily="34" charset="0"/>
              </a:defRPr>
            </a:lvl1pPr>
            <a:lvl2pPr>
              <a:lnSpc>
                <a:spcPct val="110000"/>
              </a:lnSpc>
              <a:spcBef>
                <a:spcPts val="0"/>
              </a:spcBef>
              <a:buClr>
                <a:srgbClr val="FF9900"/>
              </a:buClr>
              <a:buFont typeface="Wingdings" pitchFamily="2" charset="2"/>
              <a:buChar char="§"/>
              <a:defRPr sz="2600">
                <a:solidFill>
                  <a:schemeClr val="tx1"/>
                </a:solidFill>
                <a:latin typeface="Calibri" pitchFamily="34" charset="0"/>
              </a:defRPr>
            </a:lvl2pPr>
            <a:lvl3pPr>
              <a:lnSpc>
                <a:spcPct val="110000"/>
              </a:lnSpc>
              <a:spcBef>
                <a:spcPts val="0"/>
              </a:spcBef>
              <a:buClr>
                <a:srgbClr val="00B050"/>
              </a:buClr>
              <a:buFont typeface="Wingdings" pitchFamily="2" charset="2"/>
              <a:buChar char="§"/>
              <a:defRPr sz="2400">
                <a:solidFill>
                  <a:schemeClr val="tx1"/>
                </a:solidFill>
                <a:latin typeface="Calibri" pitchFamily="34" charset="0"/>
              </a:defRPr>
            </a:lvl3pPr>
            <a:lvl4pPr>
              <a:lnSpc>
                <a:spcPct val="110000"/>
              </a:lnSpc>
              <a:spcBef>
                <a:spcPts val="0"/>
              </a:spcBef>
              <a:buFont typeface="Wingdings" pitchFamily="2" charset="2"/>
              <a:buChar char="§"/>
              <a:defRPr sz="2000">
                <a:solidFill>
                  <a:schemeClr val="tx1"/>
                </a:solidFill>
                <a:latin typeface="Calibri" pitchFamily="34" charset="0"/>
              </a:defRPr>
            </a:lvl4pPr>
            <a:lvl5pPr>
              <a:lnSpc>
                <a:spcPct val="110000"/>
              </a:lnSpc>
              <a:spcBef>
                <a:spcPts val="0"/>
              </a:spcBef>
              <a:buFont typeface="Wingdings" pitchFamily="2" charset="2"/>
              <a:buChar char="§"/>
              <a:defRPr sz="20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7772400" y="6172200"/>
            <a:ext cx="957264" cy="457200"/>
          </a:xfrm>
        </p:spPr>
        <p:txBody>
          <a:bodyPr/>
          <a:lstStyle/>
          <a:p>
            <a:fld id="{E8C009F2-234D-4FB3-826E-77F611880452}" type="datetimeFigureOut">
              <a:rPr lang="en-US" smtClean="0"/>
              <a:pPr/>
              <a:t>2/12/2019</a:t>
            </a:fld>
            <a:endParaRPr lang="en-US"/>
          </a:p>
        </p:txBody>
      </p:sp>
      <p:sp>
        <p:nvSpPr>
          <p:cNvPr id="5" name="Footer Placeholder 4"/>
          <p:cNvSpPr>
            <a:spLocks noGrp="1"/>
          </p:cNvSpPr>
          <p:nvPr>
            <p:ph type="ftr" sz="quarter" idx="11"/>
          </p:nvPr>
        </p:nvSpPr>
        <p:spPr>
          <a:xfrm>
            <a:off x="6400800" y="6172200"/>
            <a:ext cx="1325880" cy="457200"/>
          </a:xfrm>
        </p:spPr>
        <p:txBody>
          <a:bodyPr/>
          <a:lstStyle/>
          <a:p>
            <a:endParaRPr lang="en-US" dirty="0"/>
          </a:p>
        </p:txBody>
      </p:sp>
      <p:sp>
        <p:nvSpPr>
          <p:cNvPr id="6" name="Slide Number Placeholder 5"/>
          <p:cNvSpPr>
            <a:spLocks noGrp="1"/>
          </p:cNvSpPr>
          <p:nvPr>
            <p:ph type="sldNum" sz="quarter" idx="12"/>
          </p:nvPr>
        </p:nvSpPr>
        <p:spPr>
          <a:xfrm>
            <a:off x="152400" y="6172200"/>
            <a:ext cx="762000" cy="365760"/>
          </a:xfrm>
        </p:spPr>
        <p:txBody>
          <a:bodyPr/>
          <a:lstStyle/>
          <a:p>
            <a:fld id="{15BD9DE4-8CDD-4A7D-8649-4999391FCB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400" b="0" cap="none" spc="50">
                <a:ln w="11430"/>
                <a:solidFill>
                  <a:srgbClr val="FFC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2249424"/>
            <a:ext cx="4038600" cy="4525963"/>
          </a:xfrm>
        </p:spPr>
        <p:txBody>
          <a:bodyPr/>
          <a:lstStyle>
            <a:lvl1pPr>
              <a:buClr>
                <a:srgbClr val="C00000"/>
              </a:buClr>
              <a:buFont typeface="Wingdings" pitchFamily="2" charset="2"/>
              <a:buChar char="§"/>
              <a:defRPr sz="2800">
                <a:solidFill>
                  <a:schemeClr val="tx1"/>
                </a:solidFill>
                <a:latin typeface="Calibri" pitchFamily="34" charset="0"/>
              </a:defRPr>
            </a:lvl1pPr>
            <a:lvl2pPr>
              <a:buClr>
                <a:srgbClr val="FFC000"/>
              </a:buClr>
              <a:buFont typeface="Wingdings" pitchFamily="2" charset="2"/>
              <a:buChar char="§"/>
              <a:defRPr sz="2400">
                <a:solidFill>
                  <a:schemeClr val="tx1"/>
                </a:solidFill>
                <a:latin typeface="Calibri" pitchFamily="34" charset="0"/>
              </a:defRPr>
            </a:lvl2pPr>
            <a:lvl3pPr>
              <a:buFont typeface="Wingdings" pitchFamily="2" charset="2"/>
              <a:buChar char="§"/>
              <a:defRPr sz="1800">
                <a:solidFill>
                  <a:schemeClr val="tx1"/>
                </a:solidFill>
                <a:latin typeface="Calibri" pitchFamily="34" charset="0"/>
              </a:defRPr>
            </a:lvl3pPr>
            <a:lvl4pPr>
              <a:buFont typeface="Wingdings" pitchFamily="2" charset="2"/>
              <a:buChar char="§"/>
              <a:defRPr sz="1800">
                <a:solidFill>
                  <a:schemeClr val="tx1"/>
                </a:solidFill>
                <a:latin typeface="Calibri" pitchFamily="34" charset="0"/>
              </a:defRPr>
            </a:lvl4pPr>
            <a:lvl5pPr>
              <a:buFont typeface="Wingdings" pitchFamily="2" charset="2"/>
              <a:buChar char="§"/>
              <a:defRPr sz="18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2249424"/>
            <a:ext cx="4038600" cy="4525963"/>
          </a:xfrm>
        </p:spPr>
        <p:txBody>
          <a:bodyPr/>
          <a:lstStyle>
            <a:lvl1pPr>
              <a:defRPr sz="2400">
                <a:solidFill>
                  <a:schemeClr val="tx1"/>
                </a:solidFill>
                <a:latin typeface="Calibri" pitchFamily="34" charset="0"/>
              </a:defRPr>
            </a:lvl1pPr>
            <a:lvl2pPr>
              <a:defRPr sz="2000">
                <a:solidFill>
                  <a:schemeClr val="tx1"/>
                </a:solidFill>
                <a:latin typeface="Calibri" pitchFamily="34" charset="0"/>
              </a:defRPr>
            </a:lvl2pPr>
            <a:lvl3pPr>
              <a:defRPr sz="1800">
                <a:solidFill>
                  <a:schemeClr val="tx1"/>
                </a:solidFill>
                <a:latin typeface="Calibri" pitchFamily="34" charset="0"/>
              </a:defRPr>
            </a:lvl3pPr>
            <a:lvl4pPr>
              <a:defRPr sz="1800">
                <a:solidFill>
                  <a:schemeClr val="tx1"/>
                </a:solidFill>
                <a:latin typeface="Calibri" pitchFamily="34" charset="0"/>
              </a:defRPr>
            </a:lvl4pPr>
            <a:lvl5pPr>
              <a:defRPr sz="18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E8C009F2-234D-4FB3-826E-77F611880452}"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000" b="0" i="0" cap="none" spc="50" baseline="0">
                <a:ln w="11430"/>
                <a:solidFill>
                  <a:srgbClr val="C00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Calibri"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Calibri"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buClr>
                <a:srgbClr val="C00000"/>
              </a:buClr>
              <a:buFont typeface="Wingdings" pitchFamily="2" charset="2"/>
              <a:buChar char="§"/>
              <a:defRPr sz="2000">
                <a:solidFill>
                  <a:schemeClr val="tx1"/>
                </a:solidFill>
                <a:latin typeface="Calibri" pitchFamily="34" charset="0"/>
              </a:defRPr>
            </a:lvl1pPr>
            <a:lvl2pPr>
              <a:buClr>
                <a:srgbClr val="FFC000"/>
              </a:buClr>
              <a:buFont typeface="Wingdings" pitchFamily="2" charset="2"/>
              <a:buChar char="§"/>
              <a:defRPr sz="2000">
                <a:solidFill>
                  <a:schemeClr val="tx1"/>
                </a:solidFill>
                <a:latin typeface="Calibri" pitchFamily="34" charset="0"/>
              </a:defRPr>
            </a:lvl2pPr>
            <a:lvl3pPr>
              <a:buClr>
                <a:srgbClr val="009900"/>
              </a:buClr>
              <a:buFont typeface="Wingdings" pitchFamily="2" charset="2"/>
              <a:buChar char="§"/>
              <a:defRPr sz="1800">
                <a:solidFill>
                  <a:schemeClr val="tx1"/>
                </a:solidFill>
                <a:latin typeface="Calibri" pitchFamily="34" charset="0"/>
              </a:defRPr>
            </a:lvl3pPr>
            <a:lvl4pPr>
              <a:buFont typeface="Wingdings" pitchFamily="2" charset="2"/>
              <a:buChar char="§"/>
              <a:defRPr sz="1600">
                <a:solidFill>
                  <a:schemeClr val="tx1"/>
                </a:solidFill>
                <a:latin typeface="Calibri" pitchFamily="34" charset="0"/>
              </a:defRPr>
            </a:lvl4pPr>
            <a:lvl5pPr>
              <a:buFont typeface="Wingdings" pitchFamily="2" charset="2"/>
              <a:buChar char="§"/>
              <a:defRPr sz="16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718304" y="2708519"/>
            <a:ext cx="4041775" cy="3886200"/>
          </a:xfrm>
        </p:spPr>
        <p:txBody>
          <a:bodyPr/>
          <a:lstStyle>
            <a:lvl1pPr>
              <a:buClr>
                <a:srgbClr val="C00000"/>
              </a:buClr>
              <a:buFont typeface="Wingdings" pitchFamily="2" charset="2"/>
              <a:buChar char="§"/>
              <a:defRPr sz="2000">
                <a:solidFill>
                  <a:schemeClr val="tx1"/>
                </a:solidFill>
                <a:latin typeface="Calibri" pitchFamily="34" charset="0"/>
              </a:defRPr>
            </a:lvl1pPr>
            <a:lvl2pPr>
              <a:buClr>
                <a:srgbClr val="FFC000"/>
              </a:buClr>
              <a:buFont typeface="Wingdings" pitchFamily="2" charset="2"/>
              <a:buChar char="§"/>
              <a:defRPr sz="2000">
                <a:solidFill>
                  <a:schemeClr val="tx1"/>
                </a:solidFill>
                <a:latin typeface="Calibri" pitchFamily="34" charset="0"/>
              </a:defRPr>
            </a:lvl2pPr>
            <a:lvl3pPr>
              <a:buClr>
                <a:srgbClr val="009900"/>
              </a:buClr>
              <a:buFont typeface="Wingdings" pitchFamily="2" charset="2"/>
              <a:buChar char="§"/>
              <a:defRPr sz="1800">
                <a:solidFill>
                  <a:schemeClr val="tx1"/>
                </a:solidFill>
                <a:latin typeface="Calibri" pitchFamily="34" charset="0"/>
              </a:defRPr>
            </a:lvl3pPr>
            <a:lvl4pPr>
              <a:buFont typeface="Wingdings" pitchFamily="2" charset="2"/>
              <a:buChar char="§"/>
              <a:defRPr sz="1600">
                <a:solidFill>
                  <a:schemeClr val="tx1"/>
                </a:solidFill>
                <a:latin typeface="Calibri" pitchFamily="34" charset="0"/>
              </a:defRPr>
            </a:lvl4pPr>
            <a:lvl5pPr>
              <a:buFont typeface="Wingdings" pitchFamily="2" charset="2"/>
              <a:buChar char="§"/>
              <a:defRPr sz="16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Date Placeholder 25"/>
          <p:cNvSpPr>
            <a:spLocks noGrp="1"/>
          </p:cNvSpPr>
          <p:nvPr>
            <p:ph type="dt" sz="half" idx="10"/>
          </p:nvPr>
        </p:nvSpPr>
        <p:spPr/>
        <p:txBody>
          <a:bodyPr rtlCol="0"/>
          <a:lstStyle/>
          <a:p>
            <a:fld id="{E8C009F2-234D-4FB3-826E-77F611880452}" type="datetimeFigureOut">
              <a:rPr lang="en-US" smtClean="0"/>
              <a:pPr/>
              <a:t>2/12/2019</a:t>
            </a:fld>
            <a:endParaRPr lang="en-US"/>
          </a:p>
        </p:txBody>
      </p:sp>
      <p:sp>
        <p:nvSpPr>
          <p:cNvPr id="27" name="Slide Number Placeholder 26"/>
          <p:cNvSpPr>
            <a:spLocks noGrp="1"/>
          </p:cNvSpPr>
          <p:nvPr>
            <p:ph type="sldNum" sz="quarter" idx="11"/>
          </p:nvPr>
        </p:nvSpPr>
        <p:spPr/>
        <p:txBody>
          <a:bodyPr rtlCol="0"/>
          <a:lstStyle/>
          <a:p>
            <a:fld id="{15BD9DE4-8CDD-4A7D-8649-4999391FCB99}"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8C009F2-234D-4FB3-826E-77F611880452}" type="datetimeFigureOut">
              <a:rPr lang="en-US" smtClean="0"/>
              <a:pPr/>
              <a:t>2/12/2019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5BD9DE4-8CDD-4A7D-8649-4999391FCB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009F2-234D-4FB3-826E-77F611880452}" type="datetimeFigureOut">
              <a:rPr lang="en-US" smtClean="0"/>
              <a:pPr/>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C009F2-234D-4FB3-826E-77F611880452}"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C009F2-234D-4FB3-826E-77F611880452}"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009F2-234D-4FB3-826E-77F611880452}"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lumMod val="85000"/>
                <a:lumOff val="15000"/>
              </a:schemeClr>
            </a:gs>
            <a:gs pos="60000">
              <a:schemeClr val="bg2">
                <a:shade val="38000"/>
                <a:satMod val="175000"/>
              </a:schemeClr>
            </a:gs>
            <a:gs pos="0">
              <a:schemeClr val="bg2">
                <a:shade val="30000"/>
                <a:satMod val="175000"/>
              </a:schemeClr>
            </a:gs>
          </a:gsLst>
          <a:lin ang="5400000" scaled="1"/>
          <a:tileRect/>
        </a:gra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8C009F2-234D-4FB3-826E-77F611880452}" type="datetimeFigureOut">
              <a:rPr lang="en-US" smtClean="0"/>
              <a:pPr/>
              <a:t>2/12/2019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5BD9DE4-8CDD-4A7D-8649-4999391FCB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lnSpc>
          <a:spcPct val="110000"/>
        </a:lnSpc>
        <a:spcBef>
          <a:spcPts val="0"/>
        </a:spcBef>
        <a:buClr>
          <a:schemeClr val="accent3"/>
        </a:buClr>
        <a:buFont typeface="Georgia"/>
        <a:buChar char="•"/>
        <a:defRPr kumimoji="0" sz="2000" kern="1200">
          <a:solidFill>
            <a:schemeClr val="tx1"/>
          </a:solidFill>
          <a:latin typeface="Calibri" pitchFamily="34" charset="0"/>
          <a:ea typeface="+mn-ea"/>
          <a:cs typeface="+mn-cs"/>
        </a:defRPr>
      </a:lvl1pPr>
      <a:lvl2pPr marL="658368" indent="-246888" algn="l" rtl="0" eaLnBrk="1" latinLnBrk="0" hangingPunct="1">
        <a:lnSpc>
          <a:spcPct val="110000"/>
        </a:lnSpc>
        <a:spcBef>
          <a:spcPts val="0"/>
        </a:spcBef>
        <a:buClr>
          <a:schemeClr val="accent2"/>
        </a:buClr>
        <a:buFont typeface="Georgia"/>
        <a:buChar char="▫"/>
        <a:defRPr kumimoji="0" sz="2000" kern="1200">
          <a:solidFill>
            <a:schemeClr val="tx1"/>
          </a:solidFill>
          <a:latin typeface="Calibri" pitchFamily="34" charset="0"/>
          <a:ea typeface="+mn-ea"/>
          <a:cs typeface="+mn-cs"/>
        </a:defRPr>
      </a:lvl2pPr>
      <a:lvl3pPr marL="923544" indent="-219456" algn="l" rtl="0" eaLnBrk="1" latinLnBrk="0" hangingPunct="1">
        <a:lnSpc>
          <a:spcPct val="110000"/>
        </a:lnSpc>
        <a:spcBef>
          <a:spcPts val="0"/>
        </a:spcBef>
        <a:buClr>
          <a:schemeClr val="accent1"/>
        </a:buClr>
        <a:buFont typeface="Wingdings 2"/>
        <a:buChar char=""/>
        <a:defRPr kumimoji="0" sz="2000" kern="1200">
          <a:solidFill>
            <a:schemeClr val="tx1"/>
          </a:solidFill>
          <a:latin typeface="Calibri" pitchFamily="34" charset="0"/>
          <a:ea typeface="+mn-ea"/>
          <a:cs typeface="+mn-cs"/>
        </a:defRPr>
      </a:lvl3pPr>
      <a:lvl4pPr marL="1179576" indent="-201168" algn="l" rtl="0" eaLnBrk="1" latinLnBrk="0" hangingPunct="1">
        <a:lnSpc>
          <a:spcPct val="110000"/>
        </a:lnSpc>
        <a:spcBef>
          <a:spcPts val="0"/>
        </a:spcBef>
        <a:buClr>
          <a:schemeClr val="accent1"/>
        </a:buClr>
        <a:buFont typeface="Wingdings 2"/>
        <a:buChar char=""/>
        <a:defRPr kumimoji="0" sz="2000" kern="1200">
          <a:solidFill>
            <a:schemeClr val="tx1"/>
          </a:solidFill>
          <a:latin typeface="Calibri" pitchFamily="34" charset="0"/>
          <a:ea typeface="+mn-ea"/>
          <a:cs typeface="+mn-cs"/>
        </a:defRPr>
      </a:lvl4pPr>
      <a:lvl5pPr marL="1389888" indent="-182880" algn="l" rtl="0" eaLnBrk="1" latinLnBrk="0" hangingPunct="1">
        <a:lnSpc>
          <a:spcPct val="110000"/>
        </a:lnSpc>
        <a:spcBef>
          <a:spcPts val="0"/>
        </a:spcBef>
        <a:buClr>
          <a:schemeClr val="accent3"/>
        </a:buClr>
        <a:buFont typeface="Georgia"/>
        <a:buChar char="▫"/>
        <a:defRPr kumimoji="0" sz="2000" kern="1200">
          <a:solidFill>
            <a:schemeClr val="tx1"/>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wmf"/><Relationship Id="rId4" Type="http://schemas.microsoft.com/office/2007/relationships/hdphoto" Target="../media/hdphoto1.wdp"/><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9144000" cy="6019800"/>
          </a:xfrm>
          <a:prstGeom prst="rect">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019800"/>
            <a:ext cx="9144000" cy="838200"/>
          </a:xfrm>
          <a:prstGeom prst="rect">
            <a:avLst/>
          </a:prstGeom>
        </p:spPr>
        <p:style>
          <a:lnRef idx="2">
            <a:schemeClr val="dk1">
              <a:shade val="50000"/>
            </a:schemeClr>
          </a:lnRef>
          <a:fillRef idx="1003">
            <a:schemeClr val="lt2"/>
          </a:fillRef>
          <a:effectRef idx="0">
            <a:schemeClr val="dk1"/>
          </a:effectRef>
          <a:fontRef idx="minor">
            <a:schemeClr val="lt1"/>
          </a:fontRef>
        </p:style>
        <p:txBody>
          <a:bodyPr rtlCol="0" anchor="ctr"/>
          <a:lstStyle/>
          <a:p>
            <a:pPr algn="ctr"/>
            <a:endParaRPr lang="en-US"/>
          </a:p>
        </p:txBody>
      </p:sp>
      <p:sp>
        <p:nvSpPr>
          <p:cNvPr id="20" name="Subtitle 19"/>
          <p:cNvSpPr>
            <a:spLocks noGrp="1"/>
          </p:cNvSpPr>
          <p:nvPr>
            <p:ph type="subTitle" idx="1"/>
          </p:nvPr>
        </p:nvSpPr>
        <p:spPr>
          <a:xfrm>
            <a:off x="457200" y="4038600"/>
            <a:ext cx="6248400" cy="1981200"/>
          </a:xfrm>
        </p:spPr>
        <p:txBody>
          <a:bodyPr>
            <a:normAutofit/>
          </a:bodyPr>
          <a:lstStyle/>
          <a:p>
            <a:pPr>
              <a:lnSpc>
                <a:spcPct val="100000"/>
              </a:lnSpc>
            </a:pPr>
            <a:r>
              <a:rPr lang="en-US" sz="3500" b="1" dirty="0" smtClean="0">
                <a:ln w="3175" cmpd="sng">
                  <a:solidFill>
                    <a:schemeClr val="tx1"/>
                  </a:solidFill>
                  <a:prstDash val="solid"/>
                  <a:miter lim="800000"/>
                </a:ln>
                <a:solidFill>
                  <a:srgbClr val="FFFFCC"/>
                </a:solidFill>
                <a:effectLst>
                  <a:outerShdw blurRad="50800" algn="tl" rotWithShape="0">
                    <a:srgbClr val="000000"/>
                  </a:outerShdw>
                </a:effectLst>
                <a:latin typeface="Gabriola" pitchFamily="82" charset="0"/>
              </a:rPr>
              <a:t>Khalid </a:t>
            </a:r>
            <a:r>
              <a:rPr lang="en-US" sz="3500" b="1" dirty="0" err="1" smtClean="0">
                <a:ln w="3175" cmpd="sng">
                  <a:solidFill>
                    <a:schemeClr val="tx1"/>
                  </a:solidFill>
                  <a:prstDash val="solid"/>
                  <a:miter lim="800000"/>
                </a:ln>
                <a:solidFill>
                  <a:srgbClr val="FFFFCC"/>
                </a:solidFill>
                <a:effectLst>
                  <a:outerShdw blurRad="50800" algn="tl" rotWithShape="0">
                    <a:srgbClr val="000000"/>
                  </a:outerShdw>
                </a:effectLst>
                <a:latin typeface="Gabriola" pitchFamily="82" charset="0"/>
              </a:rPr>
              <a:t>Altirkawi</a:t>
            </a:r>
            <a:r>
              <a:rPr lang="en-US" sz="3500" b="1" dirty="0" smtClean="0">
                <a:ln w="3175" cmpd="sng">
                  <a:solidFill>
                    <a:schemeClr val="tx1"/>
                  </a:solidFill>
                  <a:prstDash val="solid"/>
                  <a:miter lim="800000"/>
                </a:ln>
                <a:solidFill>
                  <a:srgbClr val="FFFFCC"/>
                </a:solidFill>
                <a:effectLst>
                  <a:outerShdw blurRad="50800" algn="tl" rotWithShape="0">
                    <a:srgbClr val="000000"/>
                  </a:outerShdw>
                </a:effectLst>
                <a:latin typeface="Gabriola" pitchFamily="82" charset="0"/>
              </a:rPr>
              <a:t>, MD, FAAP</a:t>
            </a:r>
          </a:p>
          <a:p>
            <a:pPr>
              <a:lnSpc>
                <a:spcPct val="100000"/>
              </a:lnSpc>
            </a:pPr>
            <a:endParaRPr lang="en-US" sz="900" dirty="0" smtClean="0">
              <a:latin typeface="Gabriola" pitchFamily="82" charset="0"/>
            </a:endParaRPr>
          </a:p>
          <a:p>
            <a:pPr>
              <a:lnSpc>
                <a:spcPct val="100000"/>
              </a:lnSpc>
            </a:pPr>
            <a:r>
              <a:rPr lang="en-US" dirty="0" smtClean="0">
                <a:effectLst>
                  <a:outerShdw blurRad="38100" dist="38100" dir="2700000" algn="tl">
                    <a:srgbClr val="000000">
                      <a:alpha val="43137"/>
                    </a:srgbClr>
                  </a:outerShdw>
                </a:effectLst>
                <a:latin typeface="Gabriola" pitchFamily="82" charset="0"/>
              </a:rPr>
              <a:t>Assistant Professor, Pediatrics</a:t>
            </a:r>
          </a:p>
          <a:p>
            <a:pPr>
              <a:lnSpc>
                <a:spcPct val="100000"/>
              </a:lnSpc>
            </a:pPr>
            <a:r>
              <a:rPr lang="en-US" dirty="0" smtClean="0">
                <a:effectLst>
                  <a:outerShdw blurRad="38100" dist="38100" dir="2700000" algn="tl">
                    <a:srgbClr val="000000">
                      <a:alpha val="43137"/>
                    </a:srgbClr>
                  </a:outerShdw>
                </a:effectLst>
                <a:latin typeface="Gabriola" pitchFamily="82" charset="0"/>
              </a:rPr>
              <a:t>College of Medicine</a:t>
            </a:r>
          </a:p>
          <a:p>
            <a:pPr>
              <a:lnSpc>
                <a:spcPct val="100000"/>
              </a:lnSpc>
            </a:pPr>
            <a:r>
              <a:rPr lang="en-US" dirty="0" smtClean="0">
                <a:effectLst>
                  <a:outerShdw blurRad="38100" dist="38100" dir="2700000" algn="tl">
                    <a:srgbClr val="000000">
                      <a:alpha val="43137"/>
                    </a:srgbClr>
                  </a:outerShdw>
                </a:effectLst>
                <a:latin typeface="Gabriola" pitchFamily="82" charset="0"/>
              </a:rPr>
              <a:t>King Saud University</a:t>
            </a:r>
            <a:endParaRPr lang="en-US" dirty="0" smtClean="0"/>
          </a:p>
        </p:txBody>
      </p:sp>
      <p:sp>
        <p:nvSpPr>
          <p:cNvPr id="11" name="Rectangle 10"/>
          <p:cNvSpPr/>
          <p:nvPr/>
        </p:nvSpPr>
        <p:spPr>
          <a:xfrm>
            <a:off x="6248400" y="5352871"/>
            <a:ext cx="2743200" cy="12003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spc="50" dirty="0" smtClean="0">
                <a:ln w="11430">
                  <a:solidFill>
                    <a:schemeClr val="tx1"/>
                  </a:solidFill>
                </a:ln>
                <a:solidFill>
                  <a:srgbClr val="C00000"/>
                </a:solidFill>
                <a:effectLst>
                  <a:outerShdw blurRad="76200" dist="50800" dir="5400000" algn="tl" rotWithShape="0">
                    <a:srgbClr val="000000">
                      <a:alpha val="65000"/>
                    </a:srgbClr>
                  </a:outerShdw>
                </a:effectLst>
                <a:latin typeface="Britannic Bold" pitchFamily="34" charset="0"/>
                <a:cs typeface="Times New Roman" pitchFamily="18" charset="0"/>
              </a:rPr>
              <a:t>2017</a:t>
            </a:r>
          </a:p>
        </p:txBody>
      </p:sp>
      <p:sp>
        <p:nvSpPr>
          <p:cNvPr id="6" name="Rectangle 5"/>
          <p:cNvSpPr/>
          <p:nvPr/>
        </p:nvSpPr>
        <p:spPr>
          <a:xfrm>
            <a:off x="533400" y="657761"/>
            <a:ext cx="7772400" cy="286232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solidFill>
                    <a:schemeClr val="bg1"/>
                  </a:solidFill>
                </a:ln>
                <a:solidFill>
                  <a:srgbClr val="FFC000"/>
                </a:solidFill>
                <a:effectLst>
                  <a:outerShdw blurRad="80000" dist="40000" dir="5040000" algn="tl">
                    <a:srgbClr val="000000">
                      <a:alpha val="30000"/>
                    </a:srgbClr>
                  </a:outerShdw>
                </a:effectLst>
              </a:rPr>
              <a:t>Examination of The Newborn Infant</a:t>
            </a:r>
            <a:endParaRPr lang="en-US" sz="6000" b="1" dirty="0" smtClean="0">
              <a:ln w="11430"/>
              <a:solidFill>
                <a:srgbClr val="FFC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8"/>
          <p:cNvSpPr>
            <a:spLocks noGrp="1"/>
          </p:cNvSpPr>
          <p:nvPr>
            <p:ph type="title"/>
          </p:nvPr>
        </p:nvSpPr>
        <p:spPr/>
        <p:txBody>
          <a:bodyPr>
            <a:normAutofit fontScale="90000"/>
          </a:bodyPr>
          <a:lstStyle/>
          <a:p>
            <a:r>
              <a:rPr lang="en-US" sz="4700" dirty="0" smtClean="0"/>
              <a:t>Anthropometric measurements</a:t>
            </a:r>
          </a:p>
        </p:txBody>
      </p:sp>
      <p:sp>
        <p:nvSpPr>
          <p:cNvPr id="17411" name="Content Placeholder 2"/>
          <p:cNvSpPr>
            <a:spLocks noGrp="1"/>
          </p:cNvSpPr>
          <p:nvPr>
            <p:ph sz="half" idx="1"/>
          </p:nvPr>
        </p:nvSpPr>
        <p:spPr>
          <a:xfrm>
            <a:off x="457200" y="2249424"/>
            <a:ext cx="3733800" cy="4525963"/>
          </a:xfrm>
        </p:spPr>
        <p:txBody>
          <a:bodyPr>
            <a:normAutofit/>
          </a:bodyPr>
          <a:lstStyle/>
          <a:p>
            <a:endParaRPr lang="en-US" sz="1200" dirty="0" smtClean="0"/>
          </a:p>
          <a:p>
            <a:r>
              <a:rPr lang="en-US" b="1" dirty="0" smtClean="0"/>
              <a:t>The Length:</a:t>
            </a:r>
          </a:p>
          <a:p>
            <a:pPr lvl="1"/>
            <a:r>
              <a:rPr lang="en-US" dirty="0" smtClean="0"/>
              <a:t>Place the baby supine on measuring board. </a:t>
            </a:r>
          </a:p>
          <a:p>
            <a:pPr lvl="1"/>
            <a:r>
              <a:rPr lang="en-US" dirty="0" smtClean="0"/>
              <a:t>Measure the distance between marks made on the exam table paper indicating the crown and heel.</a:t>
            </a:r>
          </a:p>
          <a:p>
            <a:endParaRPr lang="en-US" dirty="0" smtClean="0"/>
          </a:p>
        </p:txBody>
      </p:sp>
      <p:pic>
        <p:nvPicPr>
          <p:cNvPr id="11" name="Picture 45" descr="Picture 2"/>
          <p:cNvPicPr>
            <a:picLocks noChangeAspect="1" noChangeArrowheads="1"/>
          </p:cNvPicPr>
          <p:nvPr/>
        </p:nvPicPr>
        <p:blipFill>
          <a:blip r:embed="rId2" cstate="print">
            <a:lum bright="-10000" contrast="20000"/>
          </a:blip>
          <a:srcRect r="4321"/>
          <a:stretch>
            <a:fillRect/>
          </a:stretch>
        </p:blipFill>
        <p:spPr>
          <a:xfrm>
            <a:off x="4267200" y="3124200"/>
            <a:ext cx="4572000" cy="3208604"/>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0"/>
          <p:cNvSpPr>
            <a:spLocks noGrp="1"/>
          </p:cNvSpPr>
          <p:nvPr>
            <p:ph type="title"/>
          </p:nvPr>
        </p:nvSpPr>
        <p:spPr/>
        <p:txBody>
          <a:bodyPr>
            <a:normAutofit fontScale="90000"/>
          </a:bodyPr>
          <a:lstStyle/>
          <a:p>
            <a:pPr eaLnBrk="1" hangingPunct="1">
              <a:defRPr/>
            </a:pPr>
            <a:r>
              <a:rPr lang="en-US" sz="4700" dirty="0" smtClean="0"/>
              <a:t>Anthropometric measurements</a:t>
            </a:r>
          </a:p>
        </p:txBody>
      </p:sp>
      <p:sp>
        <p:nvSpPr>
          <p:cNvPr id="18435" name="Content Placeholder 2"/>
          <p:cNvSpPr>
            <a:spLocks noGrp="1"/>
          </p:cNvSpPr>
          <p:nvPr>
            <p:ph sz="half" idx="1"/>
          </p:nvPr>
        </p:nvSpPr>
        <p:spPr>
          <a:xfrm>
            <a:off x="457200" y="2249424"/>
            <a:ext cx="4343400" cy="4525963"/>
          </a:xfrm>
        </p:spPr>
        <p:txBody>
          <a:bodyPr>
            <a:normAutofit/>
          </a:bodyPr>
          <a:lstStyle/>
          <a:p>
            <a:pPr eaLnBrk="1" hangingPunct="1"/>
            <a:endParaRPr lang="en-US" sz="1200" dirty="0" smtClean="0"/>
          </a:p>
          <a:p>
            <a:pPr eaLnBrk="1" hangingPunct="1"/>
            <a:r>
              <a:rPr lang="en-US" b="1" dirty="0" smtClean="0"/>
              <a:t>The Head circumference: </a:t>
            </a:r>
          </a:p>
          <a:p>
            <a:pPr lvl="1" eaLnBrk="1" hangingPunct="1"/>
            <a:r>
              <a:rPr lang="en-US" dirty="0" smtClean="0"/>
              <a:t>Place the tape over occipital, parietal &amp; </a:t>
            </a:r>
            <a:r>
              <a:rPr lang="en-US" dirty="0"/>
              <a:t> </a:t>
            </a:r>
            <a:r>
              <a:rPr lang="en-US" dirty="0" smtClean="0"/>
              <a:t>   frontal prominences           to obtain the greatest circumference.  </a:t>
            </a:r>
          </a:p>
          <a:p>
            <a:pPr eaLnBrk="1" hangingPunct="1"/>
            <a:endParaRPr lang="en-US" dirty="0" smtClean="0"/>
          </a:p>
        </p:txBody>
      </p:sp>
      <p:pic>
        <p:nvPicPr>
          <p:cNvPr id="6" name="Picture 21" descr="Picture 3"/>
          <p:cNvPicPr>
            <a:picLocks noChangeAspect="1" noChangeArrowheads="1"/>
          </p:cNvPicPr>
          <p:nvPr/>
        </p:nvPicPr>
        <p:blipFill>
          <a:blip r:embed="rId2" cstate="print">
            <a:lum bright="-10000" contrast="20000"/>
          </a:blip>
          <a:srcRect l="1812" t="2698"/>
          <a:stretch>
            <a:fillRect/>
          </a:stretch>
        </p:blipFill>
        <p:spPr>
          <a:xfrm>
            <a:off x="4267200" y="3352800"/>
            <a:ext cx="4572000" cy="3042517"/>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Skin </a:t>
            </a:r>
          </a:p>
        </p:txBody>
      </p:sp>
      <p:sp>
        <p:nvSpPr>
          <p:cNvPr id="19459" name="Content Placeholder 2"/>
          <p:cNvSpPr>
            <a:spLocks noGrp="1"/>
          </p:cNvSpPr>
          <p:nvPr>
            <p:ph sz="quarter" idx="1"/>
          </p:nvPr>
        </p:nvSpPr>
        <p:spPr/>
        <p:txBody>
          <a:bodyPr/>
          <a:lstStyle/>
          <a:p>
            <a:endParaRPr lang="en-US" sz="1200" dirty="0" smtClean="0"/>
          </a:p>
          <a:p>
            <a:r>
              <a:rPr lang="en-US" dirty="0" smtClean="0"/>
              <a:t>Observe for:</a:t>
            </a:r>
          </a:p>
          <a:p>
            <a:pPr lvl="1"/>
            <a:r>
              <a:rPr lang="en-US" dirty="0" smtClean="0"/>
              <a:t>Color: Plethora, Pallor, Cyanosis, Jaundice</a:t>
            </a:r>
          </a:p>
          <a:p>
            <a:pPr lvl="1"/>
            <a:r>
              <a:rPr lang="en-US" dirty="0" smtClean="0"/>
              <a:t>Mottling</a:t>
            </a:r>
          </a:p>
          <a:p>
            <a:pPr lvl="1"/>
            <a:r>
              <a:rPr lang="en-US" dirty="0" smtClean="0"/>
              <a:t>Bruises</a:t>
            </a:r>
          </a:p>
          <a:p>
            <a:pPr lvl="1"/>
            <a:r>
              <a:rPr lang="en-US" dirty="0" smtClean="0"/>
              <a:t>Rashes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smtClean="0">
                <a:solidFill>
                  <a:srgbClr val="FFC000"/>
                </a:solidFill>
              </a:rPr>
              <a:t>Skin </a:t>
            </a:r>
            <a:br>
              <a:rPr lang="en-US" dirty="0" smtClean="0">
                <a:solidFill>
                  <a:srgbClr val="FFC000"/>
                </a:solidFill>
              </a:rPr>
            </a:br>
            <a:r>
              <a:rPr lang="en-US" dirty="0" smtClean="0">
                <a:solidFill>
                  <a:srgbClr val="FFC000"/>
                </a:solidFill>
              </a:rPr>
              <a:t>colors </a:t>
            </a:r>
            <a:endParaRPr lang="en-US" dirty="0">
              <a:solidFill>
                <a:srgbClr val="FFC000"/>
              </a:solidFill>
            </a:endParaRPr>
          </a:p>
        </p:txBody>
      </p:sp>
      <p:pic>
        <p:nvPicPr>
          <p:cNvPr id="5" name="Picture 6" descr="DSC01758"/>
          <p:cNvPicPr>
            <a:picLocks noChangeAspect="1" noChangeArrowheads="1"/>
          </p:cNvPicPr>
          <p:nvPr/>
        </p:nvPicPr>
        <p:blipFill rotWithShape="1">
          <a:blip r:embed="rId3" cstate="print">
            <a:lum contrast="30000"/>
            <a:extLst>
              <a:ext uri="{BEBA8EAE-BF5A-486C-A8C5-ECC9F3942E4B}">
                <a14:imgProps xmlns:a14="http://schemas.microsoft.com/office/drawing/2010/main">
                  <a14:imgLayer r:embed="rId4">
                    <a14:imgEffect>
                      <a14:colorTemperature colorTemp="4700"/>
                    </a14:imgEffect>
                    <a14:imgEffect>
                      <a14:saturation sat="113000"/>
                    </a14:imgEffect>
                  </a14:imgLayer>
                </a14:imgProps>
              </a:ext>
            </a:extLst>
          </a:blip>
          <a:srcRect t="11115" r="24490" b="8304"/>
          <a:stretch/>
        </p:blipFill>
        <p:spPr bwMode="auto">
          <a:xfrm>
            <a:off x="304800" y="4267200"/>
            <a:ext cx="2916620" cy="2286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p:cNvPicPr>
            <a:picLocks noChangeAspect="1" noChangeArrowheads="1"/>
          </p:cNvPicPr>
          <p:nvPr/>
        </p:nvPicPr>
        <p:blipFill>
          <a:blip r:embed="rId5" cstate="print">
            <a:lum contrast="20000"/>
          </a:blip>
          <a:srcRect r="5556" b="7407"/>
          <a:stretch>
            <a:fillRect/>
          </a:stretch>
        </p:blipFill>
        <p:spPr bwMode="auto">
          <a:xfrm rot="16200000">
            <a:off x="3281082" y="3348318"/>
            <a:ext cx="2286000" cy="3361763"/>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12" descr="DSC00154"/>
          <p:cNvPicPr>
            <a:picLocks noChangeAspect="1" noChangeArrowheads="1"/>
          </p:cNvPicPr>
          <p:nvPr/>
        </p:nvPicPr>
        <p:blipFill>
          <a:blip r:embed="rId6" cstate="print">
            <a:lum bright="10000" contrast="20000"/>
            <a:extLst>
              <a:ext uri="{BEBA8EAE-BF5A-486C-A8C5-ECC9F3942E4B}">
                <a14:imgProps xmlns:a14="http://schemas.microsoft.com/office/drawing/2010/main">
                  <a14:imgLayer r:embed="rId7">
                    <a14:imgEffect>
                      <a14:colorTemperature colorTemp="5300"/>
                    </a14:imgEffect>
                  </a14:imgLayer>
                </a14:imgProps>
              </a:ext>
            </a:extLst>
          </a:blip>
          <a:srcRect t="29360" r="26318" b="6965"/>
          <a:stretch>
            <a:fillRect/>
          </a:stretch>
        </p:blipFill>
        <p:spPr bwMode="auto">
          <a:xfrm>
            <a:off x="4626428" y="2286000"/>
            <a:ext cx="3526972" cy="2286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DSC00123"/>
          <p:cNvPicPr>
            <a:picLocks noChangeAspect="1" noChangeArrowheads="1"/>
          </p:cNvPicPr>
          <p:nvPr/>
        </p:nvPicPr>
        <p:blipFill>
          <a:blip r:embed="rId8" cstate="print">
            <a:lum contrast="20000"/>
            <a:extLst>
              <a:ext uri="{BEBA8EAE-BF5A-486C-A8C5-ECC9F3942E4B}">
                <a14:imgProps xmlns:a14="http://schemas.microsoft.com/office/drawing/2010/main">
                  <a14:imgLayer r:embed="rId9">
                    <a14:imgEffect>
                      <a14:colorTemperature colorTemp="5300"/>
                    </a14:imgEffect>
                  </a14:imgLayer>
                </a14:imgProps>
              </a:ext>
            </a:extLst>
          </a:blip>
          <a:srcRect l="8002" t="10600" r="13416" b="5109"/>
          <a:stretch>
            <a:fillRect/>
          </a:stretch>
        </p:blipFill>
        <p:spPr bwMode="auto">
          <a:xfrm>
            <a:off x="6075218" y="304800"/>
            <a:ext cx="2840182" cy="2286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23"/>
          <p:cNvSpPr>
            <a:spLocks noGrp="1"/>
          </p:cNvSpPr>
          <p:nvPr>
            <p:ph type="title"/>
          </p:nvPr>
        </p:nvSpPr>
        <p:spPr/>
        <p:txBody>
          <a:bodyPr/>
          <a:lstStyle/>
          <a:p>
            <a:r>
              <a:rPr lang="en-US" dirty="0" smtClean="0"/>
              <a:t>Selected </a:t>
            </a:r>
            <a:br>
              <a:rPr lang="en-US" dirty="0" smtClean="0"/>
            </a:br>
            <a:r>
              <a:rPr lang="en-US" dirty="0" smtClean="0"/>
              <a:t>Skin Lesions</a:t>
            </a:r>
          </a:p>
        </p:txBody>
      </p:sp>
      <p:sp>
        <p:nvSpPr>
          <p:cNvPr id="20483" name="Content Placeholder 26"/>
          <p:cNvSpPr>
            <a:spLocks noGrp="1"/>
          </p:cNvSpPr>
          <p:nvPr>
            <p:ph sz="quarter" idx="1"/>
          </p:nvPr>
        </p:nvSpPr>
        <p:spPr>
          <a:xfrm>
            <a:off x="457200" y="2249424"/>
            <a:ext cx="3886200" cy="4525963"/>
          </a:xfrm>
        </p:spPr>
        <p:txBody>
          <a:bodyPr/>
          <a:lstStyle/>
          <a:p>
            <a:endParaRPr lang="en-US" dirty="0" smtClean="0"/>
          </a:p>
          <a:p>
            <a:r>
              <a:rPr lang="en-US" dirty="0" smtClean="0"/>
              <a:t>Mongolian spots</a:t>
            </a:r>
          </a:p>
          <a:p>
            <a:pPr lvl="1"/>
            <a:r>
              <a:rPr lang="en-US" dirty="0" smtClean="0"/>
              <a:t>Pigmented areas mostly over the lumbar region and buttocks.  </a:t>
            </a:r>
          </a:p>
          <a:p>
            <a:pPr lvl="1"/>
            <a:r>
              <a:rPr lang="en-US" dirty="0" smtClean="0"/>
              <a:t>Become less prominent and may eventually disappear during childhood</a:t>
            </a:r>
          </a:p>
        </p:txBody>
      </p:sp>
      <p:pic>
        <p:nvPicPr>
          <p:cNvPr id="57346" name="Picture 2" descr="http://www.huidziekten.nl/afbeeldingen/mongolianspot2.jpg"/>
          <p:cNvPicPr>
            <a:picLocks noGrp="1" noChangeAspect="1" noChangeArrowheads="1"/>
          </p:cNvPicPr>
          <p:nvPr>
            <p:ph sz="quarter" idx="2"/>
          </p:nvPr>
        </p:nvPicPr>
        <p:blipFill>
          <a:blip r:embed="rId3" cstate="print">
            <a:lum bright="-10000" contrast="30000"/>
          </a:blip>
          <a:srcRect/>
          <a:stretch>
            <a:fillRect/>
          </a:stretch>
        </p:blipFill>
        <p:spPr>
          <a:xfrm>
            <a:off x="4343400" y="2997994"/>
            <a:ext cx="4572000" cy="3429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Selected </a:t>
            </a:r>
            <a:br>
              <a:rPr lang="en-US" dirty="0" smtClean="0"/>
            </a:br>
            <a:r>
              <a:rPr lang="en-US" dirty="0" smtClean="0"/>
              <a:t>Skin Lesions</a:t>
            </a:r>
            <a:endParaRPr lang="en-US" dirty="0"/>
          </a:p>
        </p:txBody>
      </p:sp>
      <p:sp>
        <p:nvSpPr>
          <p:cNvPr id="3" name="Content Placeholder 2"/>
          <p:cNvSpPr>
            <a:spLocks noGrp="1"/>
          </p:cNvSpPr>
          <p:nvPr>
            <p:ph sz="quarter" idx="1"/>
          </p:nvPr>
        </p:nvSpPr>
        <p:spPr>
          <a:xfrm>
            <a:off x="457200" y="2249424"/>
            <a:ext cx="4267200" cy="4525963"/>
          </a:xfrm>
        </p:spPr>
        <p:txBody>
          <a:bodyPr/>
          <a:lstStyle/>
          <a:p>
            <a:endParaRPr lang="en-US" dirty="0" smtClean="0"/>
          </a:p>
          <a:p>
            <a:r>
              <a:rPr lang="en-US" dirty="0" smtClean="0"/>
              <a:t>Erythema </a:t>
            </a:r>
            <a:r>
              <a:rPr lang="en-US" dirty="0" err="1" smtClean="0"/>
              <a:t>Toxicum</a:t>
            </a:r>
            <a:endParaRPr lang="en-US" dirty="0" smtClean="0"/>
          </a:p>
          <a:p>
            <a:pPr lvl="1"/>
            <a:r>
              <a:rPr lang="en-US" dirty="0" smtClean="0"/>
              <a:t>Erythematous flares with central pin point vesicles or papules.  </a:t>
            </a:r>
          </a:p>
          <a:p>
            <a:pPr lvl="1"/>
            <a:r>
              <a:rPr lang="en-US" dirty="0" smtClean="0"/>
              <a:t>May appear and disappear over several hours to days during the first week of life</a:t>
            </a:r>
          </a:p>
          <a:p>
            <a:endParaRPr lang="en-US" dirty="0"/>
          </a:p>
        </p:txBody>
      </p:sp>
      <p:pic>
        <p:nvPicPr>
          <p:cNvPr id="3074" name="Picture 2"/>
          <p:cNvPicPr>
            <a:picLocks noGrp="1" noChangeAspect="1" noChangeArrowheads="1"/>
          </p:cNvPicPr>
          <p:nvPr>
            <p:ph sz="quarter" idx="2"/>
          </p:nvPr>
        </p:nvPicPr>
        <p:blipFill>
          <a:blip r:embed="rId3" cstate="print"/>
          <a:srcRect l="9470" t="2992"/>
          <a:stretch>
            <a:fillRect/>
          </a:stretch>
        </p:blipFill>
        <p:spPr>
          <a:xfrm>
            <a:off x="5451395" y="1828800"/>
            <a:ext cx="3370213" cy="4572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Selected </a:t>
            </a:r>
            <a:br>
              <a:rPr lang="en-US" dirty="0" smtClean="0"/>
            </a:br>
            <a:r>
              <a:rPr lang="en-US" dirty="0" smtClean="0"/>
              <a:t>Skin Lesions</a:t>
            </a:r>
          </a:p>
        </p:txBody>
      </p:sp>
      <p:sp>
        <p:nvSpPr>
          <p:cNvPr id="21507" name="Content Placeholder 2"/>
          <p:cNvSpPr>
            <a:spLocks noGrp="1"/>
          </p:cNvSpPr>
          <p:nvPr>
            <p:ph sz="quarter" idx="1"/>
          </p:nvPr>
        </p:nvSpPr>
        <p:spPr>
          <a:xfrm>
            <a:off x="457200" y="2249424"/>
            <a:ext cx="3733800" cy="4525963"/>
          </a:xfrm>
        </p:spPr>
        <p:txBody>
          <a:bodyPr/>
          <a:lstStyle/>
          <a:p>
            <a:endParaRPr lang="en-US" dirty="0" smtClean="0"/>
          </a:p>
          <a:p>
            <a:r>
              <a:rPr lang="en-US" dirty="0" err="1" smtClean="0"/>
              <a:t>Milia</a:t>
            </a:r>
            <a:endParaRPr lang="en-US" dirty="0" smtClean="0"/>
          </a:p>
          <a:p>
            <a:pPr lvl="1"/>
            <a:r>
              <a:rPr lang="en-US" dirty="0" smtClean="0"/>
              <a:t>Tiny white papules on the nose, cheeks, fore-head and occasionally the trunk</a:t>
            </a:r>
            <a:r>
              <a:rPr lang="en-US" dirty="0"/>
              <a:t>,</a:t>
            </a:r>
            <a:r>
              <a:rPr lang="en-US" dirty="0" smtClean="0"/>
              <a:t> caused by plugging of sebaceous glands.</a:t>
            </a:r>
          </a:p>
        </p:txBody>
      </p:sp>
      <p:pic>
        <p:nvPicPr>
          <p:cNvPr id="2050" name="Picture 2" descr="C:\Users\Khalid\Desktop\milia-1.jpg"/>
          <p:cNvPicPr>
            <a:picLocks noGrp="1" noChangeAspect="1" noChangeArrowheads="1"/>
          </p:cNvPicPr>
          <p:nvPr>
            <p:ph sz="quarter" idx="2"/>
          </p:nvPr>
        </p:nvPicPr>
        <p:blipFill>
          <a:blip r:embed="rId2" cstate="print">
            <a:lum contrast="20000"/>
          </a:blip>
          <a:srcRect/>
          <a:stretch>
            <a:fillRect/>
          </a:stretch>
        </p:blipFill>
        <p:spPr>
          <a:xfrm>
            <a:off x="4343400" y="3048000"/>
            <a:ext cx="4572000" cy="3429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a:t>
            </a:r>
            <a:br>
              <a:rPr lang="en-US" dirty="0" smtClean="0"/>
            </a:br>
            <a:r>
              <a:rPr lang="en-US" dirty="0" smtClean="0"/>
              <a:t>Skin Lesions</a:t>
            </a:r>
            <a:endParaRPr lang="en-US" dirty="0"/>
          </a:p>
        </p:txBody>
      </p:sp>
      <p:sp>
        <p:nvSpPr>
          <p:cNvPr id="3" name="Content Placeholder 2"/>
          <p:cNvSpPr>
            <a:spLocks noGrp="1"/>
          </p:cNvSpPr>
          <p:nvPr>
            <p:ph sz="quarter" idx="1"/>
          </p:nvPr>
        </p:nvSpPr>
        <p:spPr>
          <a:xfrm>
            <a:off x="457200" y="2249424"/>
            <a:ext cx="3962400" cy="4525963"/>
          </a:xfrm>
        </p:spPr>
        <p:txBody>
          <a:bodyPr/>
          <a:lstStyle/>
          <a:p>
            <a:endParaRPr lang="en-US" dirty="0" smtClean="0"/>
          </a:p>
          <a:p>
            <a:r>
              <a:rPr lang="en-US" dirty="0" err="1" smtClean="0"/>
              <a:t>Miliaria</a:t>
            </a:r>
            <a:r>
              <a:rPr lang="en-US" dirty="0" smtClean="0"/>
              <a:t> (heat rash)</a:t>
            </a:r>
          </a:p>
          <a:p>
            <a:pPr lvl="1"/>
            <a:r>
              <a:rPr lang="en-US" dirty="0" smtClean="0"/>
              <a:t>Pin point vesicles with   or without surrounding erythema caused by plugging of sweat glands </a:t>
            </a:r>
          </a:p>
          <a:p>
            <a:endParaRPr lang="en-US" dirty="0"/>
          </a:p>
        </p:txBody>
      </p:sp>
      <p:pic>
        <p:nvPicPr>
          <p:cNvPr id="1026" name="Picture 2" descr="C:\Users\Khalid\Desktop\Heat-rash.jpg"/>
          <p:cNvPicPr>
            <a:picLocks noGrp="1" noChangeAspect="1" noChangeArrowheads="1"/>
          </p:cNvPicPr>
          <p:nvPr>
            <p:ph sz="quarter" idx="2"/>
          </p:nvPr>
        </p:nvPicPr>
        <p:blipFill>
          <a:blip r:embed="rId3" cstate="print"/>
          <a:srcRect l="4739"/>
          <a:stretch>
            <a:fillRect/>
          </a:stretch>
        </p:blipFill>
        <p:spPr>
          <a:xfrm>
            <a:off x="4343400" y="3324930"/>
            <a:ext cx="4572000" cy="307587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Selected </a:t>
            </a:r>
            <a:br>
              <a:rPr lang="en-US" dirty="0" smtClean="0"/>
            </a:br>
            <a:r>
              <a:rPr lang="en-US" dirty="0" smtClean="0"/>
              <a:t>Skin Lesions</a:t>
            </a:r>
          </a:p>
        </p:txBody>
      </p:sp>
      <p:sp>
        <p:nvSpPr>
          <p:cNvPr id="22531" name="Content Placeholder 2"/>
          <p:cNvSpPr>
            <a:spLocks noGrp="1"/>
          </p:cNvSpPr>
          <p:nvPr>
            <p:ph sz="quarter" idx="1"/>
          </p:nvPr>
        </p:nvSpPr>
        <p:spPr>
          <a:xfrm>
            <a:off x="457200" y="2249424"/>
            <a:ext cx="3581400" cy="4525963"/>
          </a:xfrm>
        </p:spPr>
        <p:txBody>
          <a:bodyPr/>
          <a:lstStyle/>
          <a:p>
            <a:endParaRPr lang="en-US" dirty="0" smtClean="0"/>
          </a:p>
          <a:p>
            <a:r>
              <a:rPr lang="en-US" dirty="0" smtClean="0"/>
              <a:t>Peeling Skin</a:t>
            </a:r>
          </a:p>
          <a:p>
            <a:pPr lvl="1"/>
            <a:r>
              <a:rPr lang="en-US" dirty="0" smtClean="0"/>
              <a:t>Common in post mature babies.  </a:t>
            </a:r>
          </a:p>
          <a:p>
            <a:pPr lvl="1"/>
            <a:r>
              <a:rPr lang="en-US" dirty="0" smtClean="0"/>
              <a:t>It does not denote skin disorder.  </a:t>
            </a:r>
          </a:p>
        </p:txBody>
      </p:sp>
      <p:pic>
        <p:nvPicPr>
          <p:cNvPr id="55297" name="Picture 1"/>
          <p:cNvPicPr>
            <a:picLocks noGrp="1" noChangeAspect="1" noChangeArrowheads="1"/>
          </p:cNvPicPr>
          <p:nvPr>
            <p:ph sz="quarter" idx="2"/>
          </p:nvPr>
        </p:nvPicPr>
        <p:blipFill>
          <a:blip r:embed="rId2" cstate="print"/>
          <a:srcRect/>
          <a:stretch>
            <a:fillRect/>
          </a:stretch>
        </p:blipFill>
        <p:spPr>
          <a:xfrm>
            <a:off x="4267200" y="3018187"/>
            <a:ext cx="4572000" cy="338328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2" descr="C:\Users\Khalid\Desktop\Irritant_diaper_dermatitis.jpg"/>
          <p:cNvPicPr>
            <a:picLocks noGrp="1" noChangeAspect="1" noChangeArrowheads="1"/>
          </p:cNvPicPr>
          <p:nvPr>
            <p:ph sz="quarter" idx="2"/>
          </p:nvPr>
        </p:nvPicPr>
        <p:blipFill>
          <a:blip r:embed="rId2" cstate="print">
            <a:lum bright="10000" contrast="20000"/>
          </a:blip>
          <a:srcRect t="9804"/>
          <a:stretch>
            <a:fillRect/>
          </a:stretch>
        </p:blipFill>
        <p:spPr>
          <a:xfrm>
            <a:off x="4572000" y="1143000"/>
            <a:ext cx="3840480" cy="2558646"/>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p:txBody>
          <a:bodyPr/>
          <a:lstStyle/>
          <a:p>
            <a:r>
              <a:rPr lang="en-US" dirty="0" smtClean="0"/>
              <a:t>Selected </a:t>
            </a:r>
            <a:br>
              <a:rPr lang="en-US" dirty="0" smtClean="0"/>
            </a:br>
            <a:r>
              <a:rPr lang="en-US" dirty="0" smtClean="0"/>
              <a:t>Skin Lesions</a:t>
            </a:r>
            <a:endParaRPr lang="en-US" dirty="0"/>
          </a:p>
        </p:txBody>
      </p:sp>
      <p:sp>
        <p:nvSpPr>
          <p:cNvPr id="3" name="Content Placeholder 2"/>
          <p:cNvSpPr>
            <a:spLocks noGrp="1"/>
          </p:cNvSpPr>
          <p:nvPr>
            <p:ph sz="quarter" idx="1"/>
          </p:nvPr>
        </p:nvSpPr>
        <p:spPr>
          <a:xfrm>
            <a:off x="457200" y="2249424"/>
            <a:ext cx="3810000" cy="4525963"/>
          </a:xfrm>
        </p:spPr>
        <p:txBody>
          <a:bodyPr/>
          <a:lstStyle/>
          <a:p>
            <a:endParaRPr lang="en-US" dirty="0" smtClean="0"/>
          </a:p>
          <a:p>
            <a:r>
              <a:rPr lang="en-US" dirty="0" smtClean="0"/>
              <a:t>Diaper rash</a:t>
            </a:r>
          </a:p>
          <a:p>
            <a:pPr lvl="1"/>
            <a:r>
              <a:rPr lang="en-US" dirty="0" smtClean="0"/>
              <a:t>Mainly due to irritation by urinary urates.</a:t>
            </a:r>
          </a:p>
          <a:p>
            <a:pPr lvl="1"/>
            <a:r>
              <a:rPr lang="en-US" dirty="0" smtClean="0"/>
              <a:t>Maybe due to Candida skin infection</a:t>
            </a:r>
            <a:endParaRPr lang="en-US" dirty="0"/>
          </a:p>
        </p:txBody>
      </p:sp>
      <p:pic>
        <p:nvPicPr>
          <p:cNvPr id="88067" name="Picture 3" descr="C:\Users\Khalid\Desktop\candidiasis_1_0312191336528784779.jpg"/>
          <p:cNvPicPr>
            <a:picLocks noChangeAspect="1" noChangeArrowheads="1"/>
          </p:cNvPicPr>
          <p:nvPr/>
        </p:nvPicPr>
        <p:blipFill>
          <a:blip r:embed="rId3" cstate="print"/>
          <a:srcRect l="3609" t="9615" b="5449"/>
          <a:stretch>
            <a:fillRect/>
          </a:stretch>
        </p:blipFill>
        <p:spPr bwMode="auto">
          <a:xfrm>
            <a:off x="4572000" y="3962400"/>
            <a:ext cx="3840480" cy="254029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US" sz="4000" dirty="0"/>
              <a:t> </a:t>
            </a:r>
            <a:r>
              <a:rPr lang="en-US" sz="4000" dirty="0" smtClean="0"/>
              <a:t>  </a:t>
            </a:r>
            <a:r>
              <a:rPr lang="en-US" dirty="0" smtClean="0"/>
              <a:t>DISCLAIMER</a:t>
            </a:r>
            <a:endParaRPr lang="en-US" dirty="0"/>
          </a:p>
        </p:txBody>
      </p:sp>
      <p:sp>
        <p:nvSpPr>
          <p:cNvPr id="3" name="Content Placeholder 2"/>
          <p:cNvSpPr>
            <a:spLocks noGrp="1"/>
          </p:cNvSpPr>
          <p:nvPr>
            <p:ph idx="1"/>
          </p:nvPr>
        </p:nvSpPr>
        <p:spPr/>
        <p:txBody>
          <a:bodyPr anchor="ctr">
            <a:normAutofit/>
          </a:bodyPr>
          <a:lstStyle/>
          <a:p>
            <a:pPr>
              <a:lnSpc>
                <a:spcPct val="135000"/>
              </a:lnSpc>
              <a:buNone/>
            </a:pPr>
            <a:r>
              <a:rPr lang="en-US" sz="1200" dirty="0" smtClean="0"/>
              <a:t>	</a:t>
            </a:r>
            <a:r>
              <a:rPr lang="en-US" sz="2600" dirty="0"/>
              <a:t>This presentation is for helping medical students to </a:t>
            </a:r>
            <a:r>
              <a:rPr lang="en-US" sz="2600" dirty="0" smtClean="0"/>
              <a:t>get </a:t>
            </a:r>
            <a:r>
              <a:rPr lang="en-US" sz="2600" dirty="0"/>
              <a:t>a quick start in the physical examination of the newborn infant. It is </a:t>
            </a:r>
            <a:r>
              <a:rPr lang="en-US" sz="2600" b="1" dirty="0">
                <a:solidFill>
                  <a:srgbClr val="FF0000"/>
                </a:solidFill>
              </a:rPr>
              <a:t>NOT</a:t>
            </a:r>
            <a:r>
              <a:rPr lang="en-US" sz="2600" dirty="0"/>
              <a:t> a replacement of any recommended textbook</a:t>
            </a:r>
            <a:r>
              <a:rPr lang="en-US" sz="2600" dirty="0" smtClean="0">
                <a:latin typeface="Calibri" charset="0"/>
                <a:ea typeface="Calibri" charset="0"/>
                <a:cs typeface="Calibri" charset="0"/>
              </a:rPr>
              <a:t>												</a:t>
            </a:r>
            <a:r>
              <a:rPr lang="en-US" sz="2400" dirty="0" smtClean="0">
                <a:solidFill>
                  <a:srgbClr val="0065B0"/>
                </a:solidFill>
                <a:latin typeface="Calibri" charset="0"/>
                <a:ea typeface="Calibri" charset="0"/>
                <a:cs typeface="Calibri" charset="0"/>
              </a:rPr>
              <a:t>Khalid Altirkawi, MD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a:t>
            </a:r>
            <a:br>
              <a:rPr lang="en-US" dirty="0" smtClean="0"/>
            </a:br>
            <a:r>
              <a:rPr lang="en-US" dirty="0" smtClean="0"/>
              <a:t>Skin Lesions</a:t>
            </a:r>
            <a:endParaRPr lang="en-US" dirty="0"/>
          </a:p>
        </p:txBody>
      </p:sp>
      <p:pic>
        <p:nvPicPr>
          <p:cNvPr id="1026" name="Picture 2"/>
          <p:cNvPicPr>
            <a:picLocks noGrp="1" noChangeAspect="1" noChangeArrowheads="1"/>
          </p:cNvPicPr>
          <p:nvPr>
            <p:ph sz="half" idx="1"/>
          </p:nvPr>
        </p:nvPicPr>
        <p:blipFill>
          <a:blip r:embed="rId3" cstate="print">
            <a:lum contrast="20000"/>
          </a:blip>
          <a:stretch>
            <a:fillRect/>
          </a:stretch>
        </p:blipFill>
        <p:spPr bwMode="auto">
          <a:xfrm>
            <a:off x="2636520" y="2667000"/>
            <a:ext cx="3840480" cy="289427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7" descr="掃瞄0002"/>
          <p:cNvPicPr>
            <a:picLocks noChangeAspect="1" noChangeArrowheads="1"/>
          </p:cNvPicPr>
          <p:nvPr/>
        </p:nvPicPr>
        <p:blipFill>
          <a:blip r:embed="rId4" cstate="print">
            <a:lum bright="10000" contrast="10000"/>
          </a:blip>
          <a:srcRect l="7353" t="2962" r="8788" b="20680"/>
          <a:stretch>
            <a:fillRect/>
          </a:stretch>
        </p:blipFill>
        <p:spPr bwMode="auto">
          <a:xfrm>
            <a:off x="228600" y="4267200"/>
            <a:ext cx="2743200" cy="241053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5" cstate="print">
            <a:lum contrast="10000"/>
          </a:blip>
          <a:srcRect l="2597" t="22178" r="3404" b="2825"/>
          <a:stretch>
            <a:fillRect/>
          </a:stretch>
        </p:blipFill>
        <p:spPr bwMode="auto">
          <a:xfrm>
            <a:off x="6019800" y="228601"/>
            <a:ext cx="2743200" cy="329695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Selected skin lesions</a:t>
            </a:r>
            <a:endParaRPr lang="en-US" dirty="0"/>
          </a:p>
        </p:txBody>
      </p:sp>
      <p:sp>
        <p:nvSpPr>
          <p:cNvPr id="3" name="Content Placeholder 2"/>
          <p:cNvSpPr>
            <a:spLocks noGrp="1"/>
          </p:cNvSpPr>
          <p:nvPr>
            <p:ph sz="quarter" idx="1"/>
          </p:nvPr>
        </p:nvSpPr>
        <p:spPr/>
        <p:txBody>
          <a:bodyPr/>
          <a:lstStyle/>
          <a:p>
            <a:endParaRPr lang="en-US" sz="1200" dirty="0" smtClean="0"/>
          </a:p>
          <a:p>
            <a:r>
              <a:rPr lang="en-US" dirty="0" smtClean="0"/>
              <a:t>Swollen Breasts</a:t>
            </a:r>
          </a:p>
          <a:p>
            <a:pPr lvl="1"/>
            <a:r>
              <a:rPr lang="en-US" dirty="0" smtClean="0"/>
              <a:t>Swollen breast occur in both sexes.  </a:t>
            </a:r>
          </a:p>
          <a:p>
            <a:pPr lvl="1"/>
            <a:r>
              <a:rPr lang="en-US" dirty="0" smtClean="0"/>
              <a:t>Occasionally lactate under effect of the maternal hormones. </a:t>
            </a:r>
          </a:p>
          <a:p>
            <a:pPr lvl="1"/>
            <a:r>
              <a:rPr lang="en-US" dirty="0" smtClean="0"/>
              <a:t>It subsides gradually with no treatment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Head examination</a:t>
            </a:r>
            <a:endParaRPr lang="en-US" dirty="0" smtClean="0"/>
          </a:p>
        </p:txBody>
      </p:sp>
      <p:sp>
        <p:nvSpPr>
          <p:cNvPr id="23555" name="Content Placeholder 2"/>
          <p:cNvSpPr>
            <a:spLocks noGrp="1"/>
          </p:cNvSpPr>
          <p:nvPr>
            <p:ph sz="quarter" idx="1"/>
          </p:nvPr>
        </p:nvSpPr>
        <p:spPr/>
        <p:txBody>
          <a:bodyPr>
            <a:normAutofit/>
          </a:bodyPr>
          <a:lstStyle/>
          <a:p>
            <a:endParaRPr lang="en-US" sz="1200" dirty="0" smtClean="0"/>
          </a:p>
          <a:p>
            <a:r>
              <a:rPr lang="en-US" dirty="0" smtClean="0"/>
              <a:t>Circumference</a:t>
            </a:r>
          </a:p>
          <a:p>
            <a:r>
              <a:rPr lang="en-US" dirty="0" smtClean="0"/>
              <a:t>Fontanels</a:t>
            </a:r>
          </a:p>
          <a:p>
            <a:pPr lvl="1"/>
            <a:r>
              <a:rPr lang="en-US" dirty="0" smtClean="0"/>
              <a:t>ICP, </a:t>
            </a:r>
            <a:r>
              <a:rPr lang="en-US" dirty="0" err="1" smtClean="0"/>
              <a:t>Cranio-synostosis</a:t>
            </a:r>
            <a:endParaRPr lang="en-US" dirty="0" smtClean="0"/>
          </a:p>
          <a:p>
            <a:r>
              <a:rPr lang="en-US" dirty="0" smtClean="0"/>
              <a:t>Molding </a:t>
            </a:r>
          </a:p>
          <a:p>
            <a:r>
              <a:rPr lang="en-US" dirty="0" smtClean="0"/>
              <a:t>Hematomas</a:t>
            </a:r>
          </a:p>
          <a:p>
            <a:r>
              <a:rPr lang="en-US" dirty="0" smtClean="0"/>
              <a:t>Caput Succedaneum</a:t>
            </a:r>
          </a:p>
          <a:p>
            <a:pPr lvl="1"/>
            <a:r>
              <a:rPr lang="en-US" dirty="0" smtClean="0"/>
              <a:t>Edema under fetal skull due to prolonged labor</a:t>
            </a:r>
          </a:p>
          <a:p>
            <a:r>
              <a:rPr lang="en-US" dirty="0" smtClean="0"/>
              <a:t>Cranial </a:t>
            </a:r>
            <a:r>
              <a:rPr lang="en-US" dirty="0" err="1" smtClean="0"/>
              <a:t>Tabes</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Fontanels</a:t>
            </a:r>
            <a:endParaRPr lang="en-US" dirty="0" smtClean="0"/>
          </a:p>
        </p:txBody>
      </p:sp>
      <p:sp>
        <p:nvSpPr>
          <p:cNvPr id="24579" name="Content Placeholder 3"/>
          <p:cNvSpPr>
            <a:spLocks noGrp="1"/>
          </p:cNvSpPr>
          <p:nvPr>
            <p:ph sz="half" idx="1"/>
          </p:nvPr>
        </p:nvSpPr>
        <p:spPr>
          <a:xfrm>
            <a:off x="457200" y="2249424"/>
            <a:ext cx="4267200" cy="4297680"/>
          </a:xfrm>
          <a:solidFill>
            <a:schemeClr val="bg1">
              <a:lumMod val="95000"/>
              <a:alpha val="33000"/>
            </a:schemeClr>
          </a:solidFill>
          <a:ln>
            <a:noFill/>
          </a:ln>
          <a:effectLst/>
        </p:spPr>
        <p:txBody>
          <a:bodyPr>
            <a:normAutofit fontScale="92500" lnSpcReduction="20000"/>
          </a:bodyPr>
          <a:lstStyle/>
          <a:p>
            <a:r>
              <a:rPr lang="en-US" sz="2600" b="1" dirty="0" smtClean="0"/>
              <a:t>Diamond shaped  ~1 inch across</a:t>
            </a:r>
          </a:p>
          <a:p>
            <a:r>
              <a:rPr lang="en-US" sz="2600" b="1" dirty="0" smtClean="0"/>
              <a:t>Anterior one closes by 18 to 24 months </a:t>
            </a:r>
          </a:p>
          <a:p>
            <a:r>
              <a:rPr lang="en-US" sz="2600" b="1" dirty="0" smtClean="0"/>
              <a:t>Posterior by birth to 2 months</a:t>
            </a:r>
          </a:p>
          <a:p>
            <a:r>
              <a:rPr lang="en-US" sz="2600" b="1" dirty="0" smtClean="0"/>
              <a:t>If anterior Fontanel is</a:t>
            </a:r>
          </a:p>
          <a:p>
            <a:endParaRPr lang="en-US" sz="400" b="1" dirty="0" smtClean="0"/>
          </a:p>
          <a:p>
            <a:pPr lvl="1"/>
            <a:r>
              <a:rPr lang="en-US" b="1" dirty="0" smtClean="0"/>
              <a:t>Closed at birth </a:t>
            </a:r>
            <a:r>
              <a:rPr lang="en-US" b="1" dirty="0" smtClean="0">
                <a:solidFill>
                  <a:srgbClr val="FF0000"/>
                </a:solidFill>
                <a:sym typeface="Wingdings" pitchFamily="2" charset="2"/>
              </a:rPr>
              <a:t></a:t>
            </a:r>
            <a:r>
              <a:rPr lang="en-US" b="1" dirty="0" smtClean="0"/>
              <a:t> </a:t>
            </a:r>
            <a:r>
              <a:rPr lang="en-US" b="1" dirty="0"/>
              <a:t> </a:t>
            </a:r>
            <a:r>
              <a:rPr lang="en-US" b="1" dirty="0" smtClean="0"/>
              <a:t>      microcephaly or molding </a:t>
            </a:r>
          </a:p>
          <a:p>
            <a:pPr lvl="1"/>
            <a:endParaRPr lang="en-US" sz="900" b="1" dirty="0" smtClean="0"/>
          </a:p>
          <a:p>
            <a:pPr lvl="1"/>
            <a:r>
              <a:rPr lang="en-US" b="1" dirty="0" smtClean="0"/>
              <a:t>Tense/bulge </a:t>
            </a:r>
            <a:r>
              <a:rPr lang="en-US" b="1" dirty="0" smtClean="0">
                <a:solidFill>
                  <a:srgbClr val="FF0000"/>
                </a:solidFill>
                <a:sym typeface="Wingdings" pitchFamily="2" charset="2"/>
              </a:rPr>
              <a:t></a:t>
            </a:r>
            <a:r>
              <a:rPr lang="en-US" b="1" dirty="0" smtClean="0">
                <a:solidFill>
                  <a:srgbClr val="FF0000"/>
                </a:solidFill>
              </a:rPr>
              <a:t> 	</a:t>
            </a:r>
            <a:r>
              <a:rPr lang="en-US" b="1" dirty="0" smtClean="0"/>
              <a:t>    increased ICP</a:t>
            </a:r>
          </a:p>
          <a:p>
            <a:pPr lvl="1"/>
            <a:endParaRPr lang="en-US" sz="900" b="1" dirty="0" smtClean="0"/>
          </a:p>
          <a:p>
            <a:pPr lvl="1"/>
            <a:r>
              <a:rPr lang="en-US" b="1" dirty="0" smtClean="0"/>
              <a:t>Sunken </a:t>
            </a:r>
            <a:r>
              <a:rPr lang="en-US" b="1" dirty="0" smtClean="0">
                <a:solidFill>
                  <a:srgbClr val="FF0000"/>
                </a:solidFill>
                <a:sym typeface="Wingdings" pitchFamily="2" charset="2"/>
              </a:rPr>
              <a:t></a:t>
            </a:r>
            <a:r>
              <a:rPr lang="en-US" b="1" dirty="0" smtClean="0"/>
              <a:t> dehydration</a:t>
            </a:r>
          </a:p>
        </p:txBody>
      </p:sp>
      <p:pic>
        <p:nvPicPr>
          <p:cNvPr id="2051" name="Picture 3"/>
          <p:cNvPicPr>
            <a:picLocks noGrp="1" noChangeAspect="1" noChangeArrowheads="1"/>
          </p:cNvPicPr>
          <p:nvPr>
            <p:ph sz="half" idx="2"/>
          </p:nvPr>
        </p:nvPicPr>
        <p:blipFill>
          <a:blip r:embed="rId3" cstate="print">
            <a:lum bright="-10000" contrast="20000"/>
          </a:blip>
          <a:stretch>
            <a:fillRect/>
          </a:stretch>
        </p:blipFill>
        <p:spPr>
          <a:xfrm>
            <a:off x="5029200" y="381000"/>
            <a:ext cx="3657600" cy="48653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38200"/>
            <a:ext cx="8229600" cy="1066800"/>
          </a:xfrm>
        </p:spPr>
        <p:txBody>
          <a:bodyPr/>
          <a:lstStyle/>
          <a:p>
            <a:r>
              <a:rPr lang="en-US" dirty="0" smtClean="0"/>
              <a:t>Caput </a:t>
            </a:r>
            <a:r>
              <a:rPr lang="en-US" dirty="0" err="1" smtClean="0"/>
              <a:t>Succedanum</a:t>
            </a:r>
            <a:r>
              <a:rPr lang="en-US" dirty="0" smtClean="0"/>
              <a:t> vs. Cephalhematoma</a:t>
            </a:r>
            <a:endParaRPr lang="en-US" dirty="0"/>
          </a:p>
        </p:txBody>
      </p:sp>
      <p:pic>
        <p:nvPicPr>
          <p:cNvPr id="5" name="Picture 3" descr="sites of cephalhematoma"/>
          <p:cNvPicPr>
            <a:picLocks noGrp="1" noChangeAspect="1" noChangeArrowheads="1"/>
          </p:cNvPicPr>
          <p:nvPr>
            <p:ph sz="half" idx="1"/>
          </p:nvPr>
        </p:nvPicPr>
        <p:blipFill>
          <a:blip r:embed="rId2" cstate="print">
            <a:lum bright="-20000" contrast="40000"/>
          </a:blip>
          <a:srcRect b="17763"/>
          <a:stretch>
            <a:fillRect/>
          </a:stretch>
        </p:blipFill>
        <p:spPr>
          <a:xfrm>
            <a:off x="961951" y="2362199"/>
            <a:ext cx="7220098" cy="429768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648200" y="-101600"/>
            <a:ext cx="285750" cy="579438"/>
          </a:xfrm>
          <a:prstGeom prst="rect">
            <a:avLst/>
          </a:prstGeom>
          <a:noFill/>
          <a:ln w="9525">
            <a:noFill/>
            <a:miter lim="800000"/>
            <a:headEnd/>
            <a:tailEnd/>
          </a:ln>
          <a:effectLst/>
        </p:spPr>
        <p:txBody>
          <a:bodyPr wrap="none">
            <a:spAutoFit/>
          </a:bodyPr>
          <a:lstStyle/>
          <a:p>
            <a:pPr algn="ctr">
              <a:defRPr/>
            </a:pPr>
            <a:r>
              <a:rPr lang="en-AU" sz="3200">
                <a:effectLst>
                  <a:outerShdw blurRad="38100" dist="38100" dir="2700000" algn="tl">
                    <a:srgbClr val="000000"/>
                  </a:outerShdw>
                </a:effectLst>
              </a:rPr>
              <a:t> </a:t>
            </a:r>
          </a:p>
        </p:txBody>
      </p:sp>
      <p:sp>
        <p:nvSpPr>
          <p:cNvPr id="25603" name="Text Box 3"/>
          <p:cNvSpPr txBox="1">
            <a:spLocks noChangeArrowheads="1"/>
          </p:cNvSpPr>
          <p:nvPr/>
        </p:nvSpPr>
        <p:spPr bwMode="auto">
          <a:xfrm>
            <a:off x="228600" y="1066800"/>
            <a:ext cx="12573000" cy="1006475"/>
          </a:xfrm>
          <a:prstGeom prst="rect">
            <a:avLst/>
          </a:prstGeom>
          <a:noFill/>
          <a:ln w="9525">
            <a:noFill/>
            <a:miter lim="800000"/>
            <a:headEnd/>
            <a:tailEnd/>
          </a:ln>
        </p:spPr>
        <p:txBody>
          <a:bodyPr>
            <a:spAutoFit/>
          </a:bodyPr>
          <a:lstStyle/>
          <a:p>
            <a:endParaRPr lang="en-US" sz="2000" b="0">
              <a:latin typeface="Book Antiqua" pitchFamily="18" charset="0"/>
            </a:endParaRPr>
          </a:p>
          <a:p>
            <a:endParaRPr lang="en-US" sz="2000" b="0">
              <a:latin typeface="Book Antiqua" pitchFamily="18" charset="0"/>
            </a:endParaRPr>
          </a:p>
          <a:p>
            <a:endParaRPr lang="en-US" sz="2000" b="0">
              <a:latin typeface="Book Antiqua" pitchFamily="18" charset="0"/>
            </a:endParaRPr>
          </a:p>
        </p:txBody>
      </p:sp>
      <p:sp>
        <p:nvSpPr>
          <p:cNvPr id="23556" name="Title 12"/>
          <p:cNvSpPr>
            <a:spLocks noGrp="1"/>
          </p:cNvSpPr>
          <p:nvPr>
            <p:ph type="title"/>
          </p:nvPr>
        </p:nvSpPr>
        <p:spPr/>
        <p:txBody>
          <a:bodyPr/>
          <a:lstStyle/>
          <a:p>
            <a:r>
              <a:rPr lang="en-US" smtClean="0"/>
              <a:t>HEENT</a:t>
            </a:r>
          </a:p>
        </p:txBody>
      </p:sp>
      <p:sp>
        <p:nvSpPr>
          <p:cNvPr id="25605" name="Content Placeholder 13"/>
          <p:cNvSpPr>
            <a:spLocks noGrp="1"/>
          </p:cNvSpPr>
          <p:nvPr>
            <p:ph sz="quarter" idx="1"/>
          </p:nvPr>
        </p:nvSpPr>
        <p:spPr/>
        <p:txBody>
          <a:bodyPr/>
          <a:lstStyle/>
          <a:p>
            <a:r>
              <a:rPr lang="en-US" dirty="0" smtClean="0"/>
              <a:t>Mouth</a:t>
            </a:r>
          </a:p>
          <a:p>
            <a:pPr lvl="1"/>
            <a:r>
              <a:rPr lang="en-US" dirty="0" smtClean="0"/>
              <a:t>Insert finger - intact palate, lips, mandible, gums, sucking, size of tongue</a:t>
            </a:r>
          </a:p>
          <a:p>
            <a:pPr lvl="1"/>
            <a:r>
              <a:rPr lang="en-US" dirty="0" smtClean="0"/>
              <a:t>Shut the mouth to test </a:t>
            </a:r>
            <a:r>
              <a:rPr lang="en-US" dirty="0" err="1" smtClean="0"/>
              <a:t>choanal</a:t>
            </a:r>
            <a:r>
              <a:rPr lang="en-US" dirty="0" smtClean="0"/>
              <a:t> </a:t>
            </a:r>
            <a:r>
              <a:rPr lang="en-US" dirty="0" err="1" smtClean="0"/>
              <a:t>atresia</a:t>
            </a:r>
            <a:endParaRPr lang="en-US" dirty="0" smtClean="0"/>
          </a:p>
          <a:p>
            <a:r>
              <a:rPr lang="en-US" dirty="0" smtClean="0"/>
              <a:t>Ears</a:t>
            </a:r>
          </a:p>
          <a:p>
            <a:pPr lvl="1"/>
            <a:r>
              <a:rPr lang="en-US" dirty="0" smtClean="0"/>
              <a:t>Shape and Position </a:t>
            </a:r>
          </a:p>
          <a:p>
            <a:pPr lvl="1"/>
            <a:r>
              <a:rPr lang="en-US" dirty="0" smtClean="0"/>
              <a:t>Low set (below the angle of eyes)</a:t>
            </a:r>
          </a:p>
          <a:p>
            <a:r>
              <a:rPr lang="en-US" dirty="0" smtClean="0"/>
              <a:t>Nose</a:t>
            </a:r>
          </a:p>
          <a:p>
            <a:pPr lvl="1"/>
            <a:r>
              <a:rPr lang="en-US" dirty="0" smtClean="0"/>
              <a:t>Shape and size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Low-set </a:t>
            </a:r>
            <a:br>
              <a:rPr lang="en-US" dirty="0" smtClean="0"/>
            </a:br>
            <a:r>
              <a:rPr lang="en-US" dirty="0" smtClean="0"/>
              <a:t>Ears</a:t>
            </a:r>
            <a:endParaRPr lang="en-US" dirty="0"/>
          </a:p>
        </p:txBody>
      </p:sp>
      <p:sp>
        <p:nvSpPr>
          <p:cNvPr id="16" name="Content Placeholder 15"/>
          <p:cNvSpPr>
            <a:spLocks noGrp="1"/>
          </p:cNvSpPr>
          <p:nvPr>
            <p:ph sz="half" idx="1"/>
          </p:nvPr>
        </p:nvSpPr>
        <p:spPr>
          <a:xfrm>
            <a:off x="457200" y="2819400"/>
            <a:ext cx="4038600" cy="3657600"/>
          </a:xfrm>
          <a:noFill/>
          <a:ln>
            <a:noFill/>
          </a:ln>
        </p:spPr>
        <p:txBody>
          <a:bodyPr/>
          <a:lstStyle/>
          <a:p>
            <a:endParaRPr lang="en-US" sz="1200" dirty="0" smtClean="0"/>
          </a:p>
          <a:p>
            <a:r>
              <a:rPr lang="en-US" sz="2400" b="1" dirty="0" smtClean="0"/>
              <a:t>10-20% of the total ear height should fall above the imaginary horizontal line which connects the medial canthi</a:t>
            </a:r>
          </a:p>
          <a:p>
            <a:endParaRPr lang="en-US" dirty="0"/>
          </a:p>
        </p:txBody>
      </p:sp>
      <p:pic>
        <p:nvPicPr>
          <p:cNvPr id="17" name="Picture 4" descr="low set ear measure"/>
          <p:cNvPicPr>
            <a:picLocks noGrp="1" noChangeAspect="1" noChangeArrowheads="1"/>
          </p:cNvPicPr>
          <p:nvPr>
            <p:ph sz="half" idx="2"/>
          </p:nvPr>
        </p:nvPicPr>
        <p:blipFill>
          <a:blip r:embed="rId3" cstate="print">
            <a:lum bright="20000"/>
          </a:blip>
          <a:srcRect b="9961"/>
          <a:stretch>
            <a:fillRect/>
          </a:stretch>
        </p:blipFill>
        <p:spPr>
          <a:xfrm>
            <a:off x="4511040" y="1447800"/>
            <a:ext cx="4480560" cy="526371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6" name="Straight Connector 5"/>
          <p:cNvCxnSpPr/>
          <p:nvPr/>
        </p:nvCxnSpPr>
        <p:spPr>
          <a:xfrm flipV="1">
            <a:off x="4495800" y="3657600"/>
            <a:ext cx="4572000" cy="13716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Eyes </a:t>
            </a:r>
            <a:endParaRPr lang="en-US" dirty="0" smtClean="0"/>
          </a:p>
        </p:txBody>
      </p:sp>
      <p:sp>
        <p:nvSpPr>
          <p:cNvPr id="26627" name="Content Placeholder 2"/>
          <p:cNvSpPr>
            <a:spLocks noGrp="1"/>
          </p:cNvSpPr>
          <p:nvPr>
            <p:ph sz="quarter" idx="1"/>
          </p:nvPr>
        </p:nvSpPr>
        <p:spPr/>
        <p:txBody>
          <a:bodyPr/>
          <a:lstStyle/>
          <a:p>
            <a:r>
              <a:rPr lang="en-US" smtClean="0"/>
              <a:t>Look for </a:t>
            </a:r>
          </a:p>
          <a:p>
            <a:pPr lvl="1"/>
            <a:r>
              <a:rPr lang="en-US" smtClean="0"/>
              <a:t>Red reflex</a:t>
            </a:r>
          </a:p>
          <a:p>
            <a:pPr lvl="1"/>
            <a:r>
              <a:rPr lang="en-US" smtClean="0"/>
              <a:t>Corneal opacities</a:t>
            </a:r>
          </a:p>
          <a:p>
            <a:pPr lvl="1"/>
            <a:r>
              <a:rPr lang="en-US" smtClean="0"/>
              <a:t>Conjunctivitis/discharge</a:t>
            </a:r>
          </a:p>
          <a:p>
            <a:pPr lvl="1"/>
            <a:r>
              <a:rPr lang="en-US" smtClean="0"/>
              <a:t>Hypertelorism(too far apart)/hypotelorism</a:t>
            </a:r>
          </a:p>
          <a:p>
            <a:pPr lvl="1"/>
            <a:r>
              <a:rPr lang="en-US" smtClean="0"/>
              <a:t>Microophthalmia</a:t>
            </a:r>
          </a:p>
          <a:p>
            <a:pPr lvl="1"/>
            <a:r>
              <a:rPr lang="en-US" smtClean="0"/>
              <a:t>Brushfield spots – Down’s</a:t>
            </a:r>
          </a:p>
          <a:p>
            <a:pPr lvl="1"/>
            <a:r>
              <a:rPr lang="en-US" smtClean="0"/>
              <a:t>Sticky eyes are common, mostly due to lacrimal duct stenosis</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t>Eyes</a:t>
            </a:r>
            <a:endParaRPr lang="en-US" sz="9600" dirty="0"/>
          </a:p>
        </p:txBody>
      </p:sp>
      <p:pic>
        <p:nvPicPr>
          <p:cNvPr id="3075" name="Picture 3"/>
          <p:cNvPicPr>
            <a:picLocks noGrp="1" noChangeAspect="1" noChangeArrowheads="1"/>
          </p:cNvPicPr>
          <p:nvPr>
            <p:ph sz="half" idx="1"/>
          </p:nvPr>
        </p:nvPicPr>
        <p:blipFill>
          <a:blip r:embed="rId3" cstate="print"/>
          <a:srcRect t="15228" b="11677"/>
          <a:stretch>
            <a:fillRect/>
          </a:stretch>
        </p:blipFill>
        <p:spPr bwMode="auto">
          <a:xfrm>
            <a:off x="4663440" y="5026152"/>
            <a:ext cx="4389120" cy="1755648"/>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p:cNvPicPr>
            <a:picLocks noChangeAspect="1" noChangeArrowheads="1"/>
          </p:cNvPicPr>
          <p:nvPr/>
        </p:nvPicPr>
        <p:blipFill>
          <a:blip r:embed="rId4" cstate="print"/>
          <a:srcRect l="5990" t="15770" b="35696"/>
          <a:stretch>
            <a:fillRect/>
          </a:stretch>
        </p:blipFill>
        <p:spPr bwMode="auto">
          <a:xfrm>
            <a:off x="106680" y="5093325"/>
            <a:ext cx="4389120" cy="168847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6" name="Picture 4" descr="C:\Users\Khalid\Desktop\cong glaucoma.jpg"/>
          <p:cNvPicPr>
            <a:picLocks noChangeAspect="1" noChangeArrowheads="1"/>
          </p:cNvPicPr>
          <p:nvPr/>
        </p:nvPicPr>
        <p:blipFill>
          <a:blip r:embed="rId5" cstate="print"/>
          <a:srcRect l="9698" t="15089" r="10705" b="52481"/>
          <a:stretch>
            <a:fillRect/>
          </a:stretch>
        </p:blipFill>
        <p:spPr bwMode="auto">
          <a:xfrm>
            <a:off x="4663440" y="1709057"/>
            <a:ext cx="4389120" cy="1567543"/>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7" name="Picture 5" descr="C:\Users\Khalid\Desktop\congenital-cataract2.jpg"/>
          <p:cNvPicPr>
            <a:picLocks noChangeAspect="1" noChangeArrowheads="1"/>
          </p:cNvPicPr>
          <p:nvPr/>
        </p:nvPicPr>
        <p:blipFill>
          <a:blip r:embed="rId6" cstate="print"/>
          <a:srcRect t="27820" b="18045"/>
          <a:stretch>
            <a:fillRect/>
          </a:stretch>
        </p:blipFill>
        <p:spPr bwMode="auto">
          <a:xfrm>
            <a:off x="4663440" y="3372920"/>
            <a:ext cx="4389120" cy="158008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9" name="Picture 7" descr="C:\Users\Khalid\Desktop\R cong glaucoma.JPG"/>
          <p:cNvPicPr>
            <a:picLocks noChangeAspect="1" noChangeArrowheads="1"/>
          </p:cNvPicPr>
          <p:nvPr/>
        </p:nvPicPr>
        <p:blipFill>
          <a:blip r:embed="rId7" cstate="print"/>
          <a:srcRect t="22591"/>
          <a:stretch>
            <a:fillRect/>
          </a:stretch>
        </p:blipFill>
        <p:spPr bwMode="auto">
          <a:xfrm>
            <a:off x="106680" y="3385457"/>
            <a:ext cx="4389120" cy="1567543"/>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80" name="Picture 8" descr="C:\Users\Khalid\Desktop\bi cong glaucoma.jpg"/>
          <p:cNvPicPr>
            <a:picLocks noChangeAspect="1" noChangeArrowheads="1"/>
          </p:cNvPicPr>
          <p:nvPr/>
        </p:nvPicPr>
        <p:blipFill>
          <a:blip r:embed="rId8" cstate="print"/>
          <a:srcRect/>
          <a:stretch>
            <a:fillRect/>
          </a:stretch>
        </p:blipFill>
        <p:spPr bwMode="auto">
          <a:xfrm>
            <a:off x="4663440" y="97369"/>
            <a:ext cx="4389120" cy="1502831"/>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face"/>
          <p:cNvPicPr>
            <a:picLocks noChangeAspect="1" noChangeArrowheads="1"/>
          </p:cNvPicPr>
          <p:nvPr/>
        </p:nvPicPr>
        <p:blipFill>
          <a:blip r:embed="rId3" cstate="print">
            <a:lum contrast="10000"/>
          </a:blip>
          <a:srcRect/>
          <a:stretch>
            <a:fillRect/>
          </a:stretch>
        </p:blipFill>
        <p:spPr bwMode="auto">
          <a:xfrm>
            <a:off x="5105400" y="3505200"/>
            <a:ext cx="3657600" cy="3064006"/>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sononder"/>
          <p:cNvPicPr>
            <a:picLocks noChangeAspect="1" noChangeArrowheads="1"/>
          </p:cNvPicPr>
          <p:nvPr/>
        </p:nvPicPr>
        <p:blipFill>
          <a:blip r:embed="rId4" cstate="print">
            <a:lum contrast="20000"/>
          </a:blip>
          <a:srcRect t="9461"/>
          <a:stretch>
            <a:fillRect/>
          </a:stretch>
        </p:blipFill>
        <p:spPr bwMode="auto">
          <a:xfrm>
            <a:off x="5105400" y="356554"/>
            <a:ext cx="3657600" cy="2916765"/>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suigfrai"/>
          <p:cNvPicPr>
            <a:picLocks noChangeAspect="1" noChangeArrowheads="1"/>
          </p:cNvPicPr>
          <p:nvPr/>
        </p:nvPicPr>
        <p:blipFill>
          <a:blip r:embed="rId5" cstate="print">
            <a:lum bright="-10000" contrast="20000"/>
          </a:blip>
          <a:srcRect t="2777" b="7236"/>
          <a:stretch>
            <a:fillRect/>
          </a:stretch>
        </p:blipFill>
        <p:spPr bwMode="auto">
          <a:xfrm>
            <a:off x="396240" y="3657600"/>
            <a:ext cx="3657600" cy="28956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itle 17"/>
          <p:cNvSpPr>
            <a:spLocks noGrp="1"/>
          </p:cNvSpPr>
          <p:nvPr>
            <p:ph type="title"/>
          </p:nvPr>
        </p:nvSpPr>
        <p:spPr/>
        <p:txBody>
          <a:bodyPr/>
          <a:lstStyle/>
          <a:p>
            <a:r>
              <a:rPr lang="en-US" dirty="0" smtClean="0"/>
              <a:t>Selected </a:t>
            </a:r>
            <a:br>
              <a:rPr lang="en-US" dirty="0" smtClean="0"/>
            </a:br>
            <a:r>
              <a:rPr lang="en-US" dirty="0" smtClean="0"/>
              <a:t>Facial </a:t>
            </a:r>
            <a:br>
              <a:rPr lang="en-US" dirty="0" smtClean="0"/>
            </a:br>
            <a:r>
              <a:rPr lang="en-US" dirty="0" smtClean="0"/>
              <a:t>Anomalies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Objectives </a:t>
            </a:r>
          </a:p>
        </p:txBody>
      </p:sp>
      <p:sp>
        <p:nvSpPr>
          <p:cNvPr id="11267" name="Content Placeholder 2"/>
          <p:cNvSpPr>
            <a:spLocks noGrp="1"/>
          </p:cNvSpPr>
          <p:nvPr>
            <p:ph sz="quarter" idx="1"/>
          </p:nvPr>
        </p:nvSpPr>
        <p:spPr/>
        <p:txBody>
          <a:bodyPr>
            <a:normAutofit/>
          </a:bodyPr>
          <a:lstStyle/>
          <a:p>
            <a:pPr>
              <a:buNone/>
            </a:pPr>
            <a:r>
              <a:rPr lang="en-US" sz="1200" dirty="0" smtClean="0"/>
              <a:t>	</a:t>
            </a:r>
          </a:p>
          <a:p>
            <a:pPr>
              <a:buNone/>
            </a:pPr>
            <a:r>
              <a:rPr lang="en-US" dirty="0" smtClean="0"/>
              <a:t>	By the end of this presentation, student should be able to:</a:t>
            </a:r>
          </a:p>
          <a:p>
            <a:pPr lvl="1"/>
            <a:r>
              <a:rPr lang="en-US" dirty="0" smtClean="0"/>
              <a:t>Recognize the </a:t>
            </a:r>
            <a:r>
              <a:rPr lang="en-US" dirty="0" smtClean="0">
                <a:solidFill>
                  <a:srgbClr val="FF0000"/>
                </a:solidFill>
              </a:rPr>
              <a:t>differences</a:t>
            </a:r>
            <a:r>
              <a:rPr lang="en-US" dirty="0" smtClean="0"/>
              <a:t> between the newborn infant and the older children.</a:t>
            </a:r>
          </a:p>
          <a:p>
            <a:pPr lvl="1"/>
            <a:r>
              <a:rPr lang="en-US" dirty="0" smtClean="0"/>
              <a:t>Recognize the importance of </a:t>
            </a:r>
            <a:r>
              <a:rPr lang="en-US" dirty="0" smtClean="0">
                <a:solidFill>
                  <a:srgbClr val="FF0000"/>
                </a:solidFill>
              </a:rPr>
              <a:t>maternal</a:t>
            </a:r>
            <a:r>
              <a:rPr lang="en-US" dirty="0" smtClean="0"/>
              <a:t> </a:t>
            </a:r>
            <a:r>
              <a:rPr lang="en-US" dirty="0" smtClean="0">
                <a:solidFill>
                  <a:srgbClr val="FF0000"/>
                </a:solidFill>
              </a:rPr>
              <a:t>factors</a:t>
            </a:r>
            <a:r>
              <a:rPr lang="en-US" dirty="0" smtClean="0"/>
              <a:t> in neonatal health.</a:t>
            </a:r>
          </a:p>
          <a:p>
            <a:pPr lvl="1"/>
            <a:r>
              <a:rPr lang="en-US" dirty="0" smtClean="0"/>
              <a:t>Recognize the most important </a:t>
            </a:r>
            <a:r>
              <a:rPr lang="en-US" dirty="0" smtClean="0">
                <a:solidFill>
                  <a:srgbClr val="FF0000"/>
                </a:solidFill>
              </a:rPr>
              <a:t>components</a:t>
            </a:r>
            <a:r>
              <a:rPr lang="en-US" dirty="0" smtClean="0"/>
              <a:t> </a:t>
            </a:r>
            <a:r>
              <a:rPr lang="en-US" dirty="0" smtClean="0">
                <a:solidFill>
                  <a:srgbClr val="FF0000"/>
                </a:solidFill>
              </a:rPr>
              <a:t>of exam </a:t>
            </a:r>
            <a:r>
              <a:rPr lang="en-US" dirty="0" smtClean="0"/>
              <a:t>and their proper </a:t>
            </a:r>
            <a:r>
              <a:rPr lang="en-US" dirty="0" smtClean="0">
                <a:solidFill>
                  <a:srgbClr val="FF0000"/>
                </a:solidFill>
              </a:rPr>
              <a:t>interpretation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0"/>
          <p:cNvSpPr>
            <a:spLocks noGrp="1"/>
          </p:cNvSpPr>
          <p:nvPr>
            <p:ph type="title"/>
          </p:nvPr>
        </p:nvSpPr>
        <p:spPr/>
        <p:txBody>
          <a:bodyPr/>
          <a:lstStyle/>
          <a:p>
            <a:r>
              <a:rPr lang="en-US" smtClean="0"/>
              <a:t>Thorax </a:t>
            </a:r>
          </a:p>
        </p:txBody>
      </p:sp>
      <p:sp>
        <p:nvSpPr>
          <p:cNvPr id="27651" name="Content Placeholder 11"/>
          <p:cNvSpPr>
            <a:spLocks noGrp="1"/>
          </p:cNvSpPr>
          <p:nvPr>
            <p:ph sz="quarter" idx="1"/>
          </p:nvPr>
        </p:nvSpPr>
        <p:spPr/>
        <p:txBody>
          <a:bodyPr>
            <a:normAutofit/>
          </a:bodyPr>
          <a:lstStyle/>
          <a:p>
            <a:endParaRPr lang="en-US" sz="1500" dirty="0" smtClean="0"/>
          </a:p>
          <a:p>
            <a:r>
              <a:rPr lang="en-US" sz="2900" b="1" dirty="0" smtClean="0"/>
              <a:t>Cardiovascular system</a:t>
            </a:r>
          </a:p>
          <a:p>
            <a:pPr lvl="1"/>
            <a:r>
              <a:rPr lang="en-US" sz="2700" dirty="0" smtClean="0"/>
              <a:t>Palpate </a:t>
            </a:r>
            <a:r>
              <a:rPr lang="en-US" sz="2700" dirty="0" err="1" smtClean="0"/>
              <a:t>precordium</a:t>
            </a:r>
            <a:r>
              <a:rPr lang="en-US" sz="2700" dirty="0" smtClean="0"/>
              <a:t>, apex beat </a:t>
            </a:r>
          </a:p>
          <a:p>
            <a:pPr lvl="1"/>
            <a:r>
              <a:rPr lang="en-US" sz="2700" dirty="0" smtClean="0"/>
              <a:t>Auscultate for the rate, rhythm and murmurs</a:t>
            </a:r>
          </a:p>
          <a:p>
            <a:pPr lvl="1"/>
            <a:r>
              <a:rPr lang="en-US" sz="2700" dirty="0" smtClean="0"/>
              <a:t>Normal HR at birth = 140 (90-175) </a:t>
            </a:r>
            <a:r>
              <a:rPr lang="en-US" sz="2700" dirty="0" err="1" smtClean="0"/>
              <a:t>bpm</a:t>
            </a:r>
            <a:r>
              <a:rPr lang="en-US" sz="2700" dirty="0"/>
              <a:t>.</a:t>
            </a:r>
            <a:endParaRPr lang="en-US" sz="2700" dirty="0" smtClean="0"/>
          </a:p>
          <a:p>
            <a:pPr lvl="1"/>
            <a:r>
              <a:rPr lang="en-US" sz="2700" dirty="0" smtClean="0"/>
              <a:t>Peripheral Pulses (Radio-femoral delay)</a:t>
            </a:r>
          </a:p>
          <a:p>
            <a:r>
              <a:rPr lang="en-US" sz="2700" b="1" dirty="0" smtClean="0"/>
              <a:t>Lungs</a:t>
            </a:r>
          </a:p>
          <a:p>
            <a:pPr lvl="1"/>
            <a:r>
              <a:rPr lang="en-US" sz="2700" dirty="0" smtClean="0"/>
              <a:t>Respiratory movements, Rate, grunting or recessions</a:t>
            </a:r>
          </a:p>
          <a:p>
            <a:pPr lvl="1"/>
            <a:r>
              <a:rPr lang="en-US" sz="2700" dirty="0" smtClean="0"/>
              <a:t>Abnormal breath sounds</a:t>
            </a:r>
          </a:p>
          <a:p>
            <a:pPr lvl="1"/>
            <a:r>
              <a:rPr lang="en-US" sz="2700" dirty="0" smtClean="0"/>
              <a:t>Normal RR at birth = 40-60 </a:t>
            </a:r>
            <a:r>
              <a:rPr lang="en-US" sz="2700" dirty="0" err="1" smtClean="0"/>
              <a:t>bpm</a:t>
            </a:r>
            <a:r>
              <a:rPr lang="en-US" sz="2700" dirty="0"/>
              <a:t> </a:t>
            </a:r>
            <a:r>
              <a:rPr lang="en-US" sz="2400" dirty="0" smtClean="0"/>
              <a:t>(count 1 full minute)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7"/>
          <p:cNvSpPr>
            <a:spLocks noGrp="1"/>
          </p:cNvSpPr>
          <p:nvPr>
            <p:ph type="title"/>
          </p:nvPr>
        </p:nvSpPr>
        <p:spPr/>
        <p:txBody>
          <a:bodyPr/>
          <a:lstStyle/>
          <a:p>
            <a:r>
              <a:rPr lang="en-AU" smtClean="0"/>
              <a:t>Abdomen and Perineum</a:t>
            </a:r>
            <a:endParaRPr lang="en-US" smtClean="0"/>
          </a:p>
        </p:txBody>
      </p:sp>
      <p:sp>
        <p:nvSpPr>
          <p:cNvPr id="28675" name="Content Placeholder 20"/>
          <p:cNvSpPr>
            <a:spLocks noGrp="1"/>
          </p:cNvSpPr>
          <p:nvPr>
            <p:ph sz="quarter" idx="1"/>
          </p:nvPr>
        </p:nvSpPr>
        <p:spPr/>
        <p:txBody>
          <a:bodyPr>
            <a:normAutofit lnSpcReduction="10000"/>
          </a:bodyPr>
          <a:lstStyle/>
          <a:p>
            <a:endParaRPr lang="en-US" sz="1300" dirty="0" smtClean="0"/>
          </a:p>
          <a:p>
            <a:r>
              <a:rPr lang="en-US" dirty="0" smtClean="0"/>
              <a:t>Abdomen</a:t>
            </a:r>
          </a:p>
          <a:p>
            <a:pPr lvl="1"/>
            <a:r>
              <a:rPr lang="en-US" dirty="0" smtClean="0"/>
              <a:t>Normally feel liver, spleen and kidneys</a:t>
            </a:r>
          </a:p>
          <a:p>
            <a:r>
              <a:rPr lang="en-US" dirty="0" smtClean="0"/>
              <a:t>Umbilical Cord</a:t>
            </a:r>
          </a:p>
          <a:p>
            <a:pPr lvl="1"/>
            <a:r>
              <a:rPr lang="en-US" dirty="0" smtClean="0"/>
              <a:t>Signs of infection: Odor/pus/redness/ tenderness</a:t>
            </a:r>
          </a:p>
          <a:p>
            <a:pPr lvl="1"/>
            <a:r>
              <a:rPr lang="en-US" dirty="0" smtClean="0"/>
              <a:t>Separates through a moist base at about day 7</a:t>
            </a:r>
          </a:p>
          <a:p>
            <a:r>
              <a:rPr lang="en-US" dirty="0" smtClean="0"/>
              <a:t>Genitalia</a:t>
            </a:r>
          </a:p>
          <a:p>
            <a:pPr lvl="1"/>
            <a:r>
              <a:rPr lang="en-US" dirty="0" smtClean="0"/>
              <a:t>Identify gender, </a:t>
            </a:r>
            <a:r>
              <a:rPr lang="en-US" dirty="0" err="1" smtClean="0"/>
              <a:t>hypospadias</a:t>
            </a:r>
            <a:r>
              <a:rPr lang="en-US" dirty="0" smtClean="0"/>
              <a:t>, testes, orifice patency, bleeding</a:t>
            </a:r>
          </a:p>
          <a:p>
            <a:r>
              <a:rPr lang="en-US" dirty="0" smtClean="0"/>
              <a:t>Anus</a:t>
            </a:r>
          </a:p>
          <a:p>
            <a:pPr lvl="1"/>
            <a:r>
              <a:rPr lang="en-US" dirty="0" smtClean="0"/>
              <a:t>Orifice’s patency, tone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0"/>
          <p:cNvSpPr>
            <a:spLocks noGrp="1"/>
          </p:cNvSpPr>
          <p:nvPr>
            <p:ph type="title"/>
          </p:nvPr>
        </p:nvSpPr>
        <p:spPr/>
        <p:txBody>
          <a:bodyPr/>
          <a:lstStyle/>
          <a:p>
            <a:r>
              <a:rPr lang="en-AU" dirty="0" smtClean="0"/>
              <a:t>Trunk and Extremities</a:t>
            </a:r>
            <a:endParaRPr lang="en-US" dirty="0" smtClean="0"/>
          </a:p>
        </p:txBody>
      </p:sp>
      <p:sp>
        <p:nvSpPr>
          <p:cNvPr id="29699" name="Content Placeholder 13"/>
          <p:cNvSpPr>
            <a:spLocks noGrp="1"/>
          </p:cNvSpPr>
          <p:nvPr>
            <p:ph sz="quarter" idx="1"/>
          </p:nvPr>
        </p:nvSpPr>
        <p:spPr/>
        <p:txBody>
          <a:bodyPr>
            <a:normAutofit/>
          </a:bodyPr>
          <a:lstStyle/>
          <a:p>
            <a:endParaRPr lang="en-US" sz="1200" dirty="0" smtClean="0"/>
          </a:p>
          <a:p>
            <a:r>
              <a:rPr lang="en-US" dirty="0" smtClean="0"/>
              <a:t>Trunk &amp; Spine</a:t>
            </a:r>
          </a:p>
          <a:p>
            <a:pPr lvl="1"/>
            <a:r>
              <a:rPr lang="en-US" sz="2600" dirty="0" err="1" smtClean="0"/>
              <a:t>Spina</a:t>
            </a:r>
            <a:r>
              <a:rPr lang="en-US" sz="2600" dirty="0" smtClean="0"/>
              <a:t> bifida/deformities</a:t>
            </a:r>
          </a:p>
          <a:p>
            <a:r>
              <a:rPr lang="en-US" dirty="0" smtClean="0"/>
              <a:t>Extremities</a:t>
            </a:r>
            <a:r>
              <a:rPr lang="x-none" dirty="0" smtClean="0"/>
              <a:t> </a:t>
            </a:r>
            <a:r>
              <a:rPr lang="en-US" dirty="0" smtClean="0"/>
              <a:t>/ Hip Joints</a:t>
            </a:r>
          </a:p>
          <a:p>
            <a:pPr lvl="1"/>
            <a:r>
              <a:rPr lang="en-US" sz="2600" dirty="0" smtClean="0"/>
              <a:t>Compare both upper and lower limbs</a:t>
            </a:r>
          </a:p>
          <a:p>
            <a:pPr lvl="1"/>
            <a:r>
              <a:rPr lang="en-US" sz="2600" dirty="0" smtClean="0"/>
              <a:t>Look for “dislocation”</a:t>
            </a:r>
          </a:p>
          <a:p>
            <a:pPr lvl="1"/>
            <a:r>
              <a:rPr lang="en-US" sz="2600" dirty="0" smtClean="0"/>
              <a:t>Number of fingers (</a:t>
            </a:r>
            <a:r>
              <a:rPr lang="en-US" sz="2600" dirty="0" err="1" smtClean="0"/>
              <a:t>polydactyly</a:t>
            </a:r>
            <a:r>
              <a:rPr lang="en-US" sz="2600" dirty="0" smtClean="0"/>
              <a:t>, </a:t>
            </a:r>
            <a:r>
              <a:rPr lang="en-US" sz="2600" dirty="0" err="1" smtClean="0"/>
              <a:t>syndactyly</a:t>
            </a:r>
            <a:r>
              <a:rPr lang="en-US" sz="2600" dirty="0" smtClean="0"/>
              <a:t>)</a:t>
            </a:r>
          </a:p>
          <a:p>
            <a:pPr lvl="1"/>
            <a:r>
              <a:rPr lang="en-US" sz="2600" dirty="0" err="1" smtClean="0"/>
              <a:t>Talipes</a:t>
            </a:r>
            <a:endParaRPr lang="en-US" sz="2600" dirty="0" smtClean="0"/>
          </a:p>
          <a:p>
            <a:pPr lvl="1"/>
            <a:r>
              <a:rPr lang="en-US" sz="2600" dirty="0" smtClean="0"/>
              <a:t>Palmer creases (e.g. single palmer crease)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4" descr="syndactyly"/>
          <p:cNvPicPr>
            <a:picLocks noChangeAspect="1" noChangeArrowheads="1"/>
          </p:cNvPicPr>
          <p:nvPr/>
        </p:nvPicPr>
        <p:blipFill>
          <a:blip r:embed="rId3" cstate="print"/>
          <a:srcRect/>
          <a:stretch>
            <a:fillRect/>
          </a:stretch>
        </p:blipFill>
        <p:spPr bwMode="auto">
          <a:xfrm>
            <a:off x="5105400" y="220978"/>
            <a:ext cx="3840480" cy="2522222"/>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 descr="rockers"/>
          <p:cNvPicPr>
            <a:picLocks noChangeAspect="1" noChangeArrowheads="1"/>
          </p:cNvPicPr>
          <p:nvPr/>
        </p:nvPicPr>
        <p:blipFill>
          <a:blip r:embed="rId4" cstate="print"/>
          <a:stretch>
            <a:fillRect/>
          </a:stretch>
        </p:blipFill>
        <p:spPr>
          <a:xfrm>
            <a:off x="5105400" y="3276600"/>
            <a:ext cx="3840480" cy="3340421"/>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Picture 4" descr="meningocele"/>
          <p:cNvPicPr>
            <a:picLocks noChangeAspect="1" noChangeArrowheads="1"/>
          </p:cNvPicPr>
          <p:nvPr/>
        </p:nvPicPr>
        <p:blipFill>
          <a:blip r:embed="rId5" cstate="print"/>
          <a:srcRect/>
          <a:stretch>
            <a:fillRect/>
          </a:stretch>
        </p:blipFill>
        <p:spPr bwMode="auto">
          <a:xfrm>
            <a:off x="2514600" y="1905000"/>
            <a:ext cx="3840480" cy="2914645"/>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4" descr="polydactyly"/>
          <p:cNvPicPr>
            <a:picLocks noChangeAspect="1" noChangeArrowheads="1"/>
          </p:cNvPicPr>
          <p:nvPr/>
        </p:nvPicPr>
        <p:blipFill>
          <a:blip r:embed="rId6" cstate="print"/>
          <a:srcRect/>
          <a:stretch>
            <a:fillRect/>
          </a:stretch>
        </p:blipFill>
        <p:spPr bwMode="auto">
          <a:xfrm>
            <a:off x="121920" y="4114800"/>
            <a:ext cx="3840480" cy="2522222"/>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Title 26"/>
          <p:cNvSpPr>
            <a:spLocks noGrp="1"/>
          </p:cNvSpPr>
          <p:nvPr>
            <p:ph type="title"/>
          </p:nvPr>
        </p:nvSpPr>
        <p:spPr>
          <a:xfrm>
            <a:off x="457200" y="914400"/>
            <a:ext cx="8229600" cy="1066800"/>
          </a:xfrm>
        </p:spPr>
        <p:txBody>
          <a:bodyPr/>
          <a:lstStyle/>
          <a:p>
            <a:r>
              <a:rPr lang="en-US" dirty="0" smtClean="0"/>
              <a:t>Selected Skeletal </a:t>
            </a:r>
            <a:br>
              <a:rPr lang="en-US" dirty="0" smtClean="0"/>
            </a:br>
            <a:r>
              <a:rPr lang="en-US" dirty="0" smtClean="0"/>
              <a:t>Anomalies</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Testing Hip </a:t>
            </a:r>
            <a:br>
              <a:rPr lang="en-US" smtClean="0"/>
            </a:br>
            <a:r>
              <a:rPr lang="en-US" smtClean="0"/>
              <a:t>Stability </a:t>
            </a:r>
            <a:endParaRPr lang="en-US" dirty="0"/>
          </a:p>
        </p:txBody>
      </p:sp>
      <p:pic>
        <p:nvPicPr>
          <p:cNvPr id="34820" name="Picture 4" descr="http://www.fastbleep.com/assets/notes/image/11644_1.jpg"/>
          <p:cNvPicPr>
            <a:picLocks noChangeAspect="1" noChangeArrowheads="1"/>
          </p:cNvPicPr>
          <p:nvPr/>
        </p:nvPicPr>
        <p:blipFill>
          <a:blip r:embed="rId3" cstate="print">
            <a:lum contrast="20000"/>
          </a:blip>
          <a:srcRect b="21096"/>
          <a:stretch>
            <a:fillRect/>
          </a:stretch>
        </p:blipFill>
        <p:spPr bwMode="auto">
          <a:xfrm>
            <a:off x="3200400" y="1905000"/>
            <a:ext cx="5486400" cy="4476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err="1" smtClean="0"/>
              <a:t>Erb’s</a:t>
            </a:r>
            <a:r>
              <a:rPr lang="en-US" dirty="0" smtClean="0"/>
              <a:t> Palsy</a:t>
            </a:r>
          </a:p>
        </p:txBody>
      </p:sp>
      <p:sp>
        <p:nvSpPr>
          <p:cNvPr id="33795" name="Content Placeholder 2"/>
          <p:cNvSpPr>
            <a:spLocks noGrp="1"/>
          </p:cNvSpPr>
          <p:nvPr>
            <p:ph sz="quarter" idx="1"/>
          </p:nvPr>
        </p:nvSpPr>
        <p:spPr/>
        <p:txBody>
          <a:bodyPr>
            <a:normAutofit/>
          </a:bodyPr>
          <a:lstStyle/>
          <a:p>
            <a:endParaRPr lang="en-US" sz="1200" dirty="0" smtClean="0"/>
          </a:p>
          <a:p>
            <a:r>
              <a:rPr lang="en-US" sz="2800" dirty="0" smtClean="0"/>
              <a:t>C5-C6 Injury</a:t>
            </a:r>
          </a:p>
          <a:p>
            <a:r>
              <a:rPr lang="en-US" sz="2800" dirty="0" smtClean="0"/>
              <a:t>Paralysis of deltoid, </a:t>
            </a:r>
            <a:r>
              <a:rPr lang="en-US" sz="2800" dirty="0" err="1" smtClean="0"/>
              <a:t>supraspinitus</a:t>
            </a:r>
            <a:r>
              <a:rPr lang="en-US" sz="2800" dirty="0" smtClean="0"/>
              <a:t>, biceps and </a:t>
            </a:r>
            <a:r>
              <a:rPr lang="en-US" sz="2800" dirty="0" err="1" smtClean="0"/>
              <a:t>teres</a:t>
            </a:r>
            <a:r>
              <a:rPr lang="en-US" sz="2800" dirty="0" smtClean="0"/>
              <a:t> major. </a:t>
            </a:r>
          </a:p>
          <a:p>
            <a:r>
              <a:rPr lang="en-US" sz="2800" dirty="0" smtClean="0"/>
              <a:t>Loss of sensation over deltoid, lateral forearm and hand. </a:t>
            </a:r>
          </a:p>
          <a:p>
            <a:r>
              <a:rPr lang="en-US" sz="2800" dirty="0" smtClean="0"/>
              <a:t>External rotation of arm is absent, biceps paralysis prevents flexion, &amp; arm is held internally rotated.  When adducted </a:t>
            </a:r>
            <a:r>
              <a:rPr lang="en-US" sz="2800" dirty="0" err="1" smtClean="0"/>
              <a:t>posteriorly</a:t>
            </a:r>
            <a:r>
              <a:rPr lang="en-US" sz="2800" dirty="0" smtClean="0"/>
              <a:t> it adopts – Porter’s Tip Position)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normAutofit/>
          </a:bodyPr>
          <a:lstStyle/>
          <a:p>
            <a:pPr eaLnBrk="1" hangingPunct="1">
              <a:defRPr/>
            </a:pPr>
            <a:r>
              <a:rPr lang="en-US" sz="5400" dirty="0" err="1" smtClean="0"/>
              <a:t>Erb’s</a:t>
            </a:r>
            <a:r>
              <a:rPr lang="en-US" sz="5400" dirty="0" smtClean="0"/>
              <a:t> Palsy</a:t>
            </a:r>
          </a:p>
        </p:txBody>
      </p:sp>
      <p:pic>
        <p:nvPicPr>
          <p:cNvPr id="34819" name="Picture 2" descr="C:\Users\Khalid\Desktop\lecture pix 1\12-15-brachial-plexus.jpg"/>
          <p:cNvPicPr>
            <a:picLocks noGrp="1" noChangeAspect="1" noChangeArrowheads="1"/>
          </p:cNvPicPr>
          <p:nvPr>
            <p:ph sz="quarter" idx="1"/>
          </p:nvPr>
        </p:nvPicPr>
        <p:blipFill>
          <a:blip r:embed="rId2" cstate="print">
            <a:lum bright="-20000" contrast="40000"/>
          </a:blip>
          <a:srcRect/>
          <a:stretch>
            <a:fillRect/>
          </a:stretch>
        </p:blipFill>
        <p:spPr>
          <a:xfrm>
            <a:off x="304800" y="2613025"/>
            <a:ext cx="4754880" cy="3939287"/>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3" descr="C:\Users\Khalid\Desktop\lecture pix 1\lefterbspalsy.jpg"/>
          <p:cNvPicPr>
            <a:picLocks noGrp="1" noChangeAspect="1" noChangeArrowheads="1"/>
          </p:cNvPicPr>
          <p:nvPr>
            <p:ph sz="quarter" idx="2"/>
          </p:nvPr>
        </p:nvPicPr>
        <p:blipFill>
          <a:blip r:embed="rId3" cstate="print">
            <a:lum contrast="20000"/>
          </a:blip>
          <a:stretch>
            <a:fillRect/>
          </a:stretch>
        </p:blipFill>
        <p:spPr>
          <a:xfrm>
            <a:off x="5318760" y="1066800"/>
            <a:ext cx="3520440" cy="54864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Neurological exam</a:t>
            </a:r>
          </a:p>
        </p:txBody>
      </p:sp>
      <p:sp>
        <p:nvSpPr>
          <p:cNvPr id="31747" name="Content Placeholder 2"/>
          <p:cNvSpPr>
            <a:spLocks noGrp="1"/>
          </p:cNvSpPr>
          <p:nvPr>
            <p:ph sz="quarter" idx="1"/>
          </p:nvPr>
        </p:nvSpPr>
        <p:spPr/>
        <p:txBody>
          <a:bodyPr>
            <a:normAutofit fontScale="92500" lnSpcReduction="20000"/>
          </a:bodyPr>
          <a:lstStyle/>
          <a:p>
            <a:pPr>
              <a:buNone/>
            </a:pPr>
            <a:endParaRPr lang="en-AU" sz="1500" dirty="0" smtClean="0"/>
          </a:p>
          <a:p>
            <a:r>
              <a:rPr lang="en-AU" sz="3100" b="1" dirty="0" smtClean="0"/>
              <a:t>General appearance</a:t>
            </a:r>
          </a:p>
          <a:p>
            <a:pPr lvl="1"/>
            <a:r>
              <a:rPr lang="en-US" sz="3100" dirty="0" smtClean="0"/>
              <a:t>CNS is under developed</a:t>
            </a:r>
          </a:p>
          <a:p>
            <a:pPr lvl="1"/>
            <a:r>
              <a:rPr lang="en-US" sz="3100" dirty="0" smtClean="0"/>
              <a:t>Functions at subcortical levels</a:t>
            </a:r>
          </a:p>
          <a:p>
            <a:pPr lvl="1"/>
            <a:r>
              <a:rPr lang="en-US" sz="3100" dirty="0" smtClean="0"/>
              <a:t>Normal subcortical functioning in early infancy does not mean an intact cortical system</a:t>
            </a:r>
            <a:endParaRPr lang="en-AU" sz="3100" dirty="0" smtClean="0"/>
          </a:p>
          <a:p>
            <a:endParaRPr lang="en-AU" sz="500" dirty="0" smtClean="0"/>
          </a:p>
          <a:p>
            <a:r>
              <a:rPr lang="en-AU" sz="3100" b="1" dirty="0" smtClean="0"/>
              <a:t>Positioning </a:t>
            </a:r>
          </a:p>
          <a:p>
            <a:pPr lvl="1"/>
            <a:r>
              <a:rPr lang="en-AU" sz="3100" dirty="0" smtClean="0"/>
              <a:t>Persistent asymmetries, predominant extension of extremities, constant turning of head to one side indicates severe intracranial disease </a:t>
            </a:r>
            <a:r>
              <a:rPr lang="en-AU" sz="2400" dirty="0" smtClean="0"/>
              <a:t>(</a:t>
            </a:r>
            <a:r>
              <a:rPr lang="en-AU" sz="2400" dirty="0" err="1" smtClean="0"/>
              <a:t>Opisthotunus</a:t>
            </a:r>
            <a:r>
              <a:rPr lang="en-AU" sz="2400"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Testing for </a:t>
            </a:r>
            <a:r>
              <a:rPr lang="en-US" dirty="0" err="1" smtClean="0"/>
              <a:t>Hypotonia</a:t>
            </a:r>
            <a:endParaRPr lang="en-US" dirty="0"/>
          </a:p>
        </p:txBody>
      </p:sp>
      <p:pic>
        <p:nvPicPr>
          <p:cNvPr id="4098" name="Picture 2"/>
          <p:cNvPicPr>
            <a:picLocks noGrp="1" noChangeAspect="1" noChangeArrowheads="1"/>
          </p:cNvPicPr>
          <p:nvPr>
            <p:ph sz="half" idx="1"/>
          </p:nvPr>
        </p:nvPicPr>
        <p:blipFill>
          <a:blip r:embed="rId3" cstate="print">
            <a:lum bright="-10000" contrast="20000"/>
          </a:blip>
          <a:stretch>
            <a:fillRect/>
          </a:stretch>
        </p:blipFill>
        <p:spPr>
          <a:xfrm>
            <a:off x="1027724" y="2286000"/>
            <a:ext cx="7088552" cy="429768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Neurological exam</a:t>
            </a:r>
          </a:p>
        </p:txBody>
      </p:sp>
      <p:sp>
        <p:nvSpPr>
          <p:cNvPr id="32771" name="Content Placeholder 2"/>
          <p:cNvSpPr>
            <a:spLocks noGrp="1"/>
          </p:cNvSpPr>
          <p:nvPr>
            <p:ph sz="quarter" idx="1"/>
          </p:nvPr>
        </p:nvSpPr>
        <p:spPr/>
        <p:txBody>
          <a:bodyPr>
            <a:normAutofit/>
          </a:bodyPr>
          <a:lstStyle/>
          <a:p>
            <a:endParaRPr lang="en-US" sz="1200" dirty="0" smtClean="0"/>
          </a:p>
          <a:p>
            <a:r>
              <a:rPr lang="en-US" sz="2800" dirty="0" smtClean="0"/>
              <a:t>Activity </a:t>
            </a:r>
          </a:p>
          <a:p>
            <a:pPr lvl="1"/>
            <a:r>
              <a:rPr lang="en-AU" sz="2600" dirty="0" smtClean="0"/>
              <a:t>Spontaneous and induced movement, cry and alertness</a:t>
            </a:r>
          </a:p>
          <a:p>
            <a:r>
              <a:rPr lang="en-US" sz="2800" dirty="0" smtClean="0"/>
              <a:t>Motor Function </a:t>
            </a:r>
          </a:p>
          <a:p>
            <a:pPr lvl="1"/>
            <a:r>
              <a:rPr lang="en-US" sz="2600" dirty="0" smtClean="0"/>
              <a:t>Put each major joint through its range of motion</a:t>
            </a:r>
          </a:p>
          <a:p>
            <a:pPr lvl="1"/>
            <a:r>
              <a:rPr lang="en-US" sz="2600" dirty="0" smtClean="0"/>
              <a:t>Determine muscle tone – spasticity or flaccidity </a:t>
            </a:r>
          </a:p>
          <a:p>
            <a:r>
              <a:rPr lang="en-US" sz="2800" dirty="0" smtClean="0"/>
              <a:t>Seizures</a:t>
            </a:r>
          </a:p>
          <a:p>
            <a:r>
              <a:rPr lang="en-US" sz="2800" dirty="0" smtClean="0"/>
              <a:t>Unconsciousness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33400" y="2971800"/>
            <a:ext cx="7498080" cy="1645920"/>
          </a:xfrm>
          <a:prstGeom prst="roundRect">
            <a:avLst/>
          </a:prstGeom>
          <a:solidFill>
            <a:schemeClr val="bg1">
              <a:lumMod val="95000"/>
            </a:schemeClr>
          </a:solidFill>
          <a:ln w="3175">
            <a:solidFill>
              <a:schemeClr val="accent2">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Features of uniqueness</a:t>
            </a:r>
            <a:endParaRPr lang="en-US" dirty="0"/>
          </a:p>
        </p:txBody>
      </p:sp>
      <p:sp>
        <p:nvSpPr>
          <p:cNvPr id="3" name="Content Placeholder 2"/>
          <p:cNvSpPr>
            <a:spLocks noGrp="1"/>
          </p:cNvSpPr>
          <p:nvPr>
            <p:ph sz="quarter" idx="1"/>
          </p:nvPr>
        </p:nvSpPr>
        <p:spPr/>
        <p:txBody>
          <a:bodyPr/>
          <a:lstStyle/>
          <a:p>
            <a:endParaRPr lang="en-US" sz="1200" dirty="0" smtClean="0"/>
          </a:p>
          <a:p>
            <a:r>
              <a:rPr lang="en-US" dirty="0" smtClean="0"/>
              <a:t>Developmental considerations</a:t>
            </a:r>
          </a:p>
          <a:p>
            <a:pPr lvl="1"/>
            <a:endParaRPr lang="en-US" sz="800" dirty="0" smtClean="0"/>
          </a:p>
          <a:p>
            <a:pPr lvl="1"/>
            <a:r>
              <a:rPr lang="en-US" dirty="0" smtClean="0"/>
              <a:t>Children are </a:t>
            </a:r>
            <a:r>
              <a:rPr lang="en-US" dirty="0" smtClean="0">
                <a:solidFill>
                  <a:srgbClr val="FF0000"/>
                </a:solidFill>
              </a:rPr>
              <a:t>NOT</a:t>
            </a:r>
            <a:r>
              <a:rPr lang="en-US" dirty="0" smtClean="0"/>
              <a:t> small adults</a:t>
            </a:r>
          </a:p>
          <a:p>
            <a:pPr lvl="1"/>
            <a:r>
              <a:rPr lang="en-US" dirty="0" smtClean="0"/>
              <a:t>Neonates are </a:t>
            </a:r>
            <a:r>
              <a:rPr lang="en-US" dirty="0" smtClean="0">
                <a:solidFill>
                  <a:srgbClr val="FF0000"/>
                </a:solidFill>
              </a:rPr>
              <a:t>NOT</a:t>
            </a:r>
            <a:r>
              <a:rPr lang="en-US" dirty="0" smtClean="0"/>
              <a:t> small children</a:t>
            </a:r>
          </a:p>
          <a:p>
            <a:endParaRPr lang="en-US" sz="800" dirty="0" smtClean="0"/>
          </a:p>
          <a:p>
            <a:r>
              <a:rPr lang="en-US" dirty="0" smtClean="0"/>
              <a:t>Maternal health issues and its effects on the newborn infant</a:t>
            </a:r>
          </a:p>
          <a:p>
            <a:pPr lvl="1"/>
            <a:r>
              <a:rPr lang="en-US" dirty="0" smtClean="0"/>
              <a:t>DM</a:t>
            </a:r>
          </a:p>
          <a:p>
            <a:pPr lvl="1"/>
            <a:r>
              <a:rPr lang="en-US" dirty="0" smtClean="0"/>
              <a:t>Hypertension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4"/>
          <p:cNvSpPr>
            <a:spLocks noGrp="1"/>
          </p:cNvSpPr>
          <p:nvPr>
            <p:ph type="title"/>
          </p:nvPr>
        </p:nvSpPr>
        <p:spPr/>
        <p:txBody>
          <a:bodyPr/>
          <a:lstStyle/>
          <a:p>
            <a:r>
              <a:rPr lang="en-AU" smtClean="0"/>
              <a:t>Primary Reflexes</a:t>
            </a:r>
            <a:endParaRPr lang="en-US" dirty="0" smtClean="0"/>
          </a:p>
        </p:txBody>
      </p:sp>
      <p:sp>
        <p:nvSpPr>
          <p:cNvPr id="35843" name="Content Placeholder 15"/>
          <p:cNvSpPr>
            <a:spLocks noGrp="1"/>
          </p:cNvSpPr>
          <p:nvPr>
            <p:ph sz="quarter" idx="1"/>
          </p:nvPr>
        </p:nvSpPr>
        <p:spPr/>
        <p:txBody>
          <a:bodyPr/>
          <a:lstStyle/>
          <a:p>
            <a:endParaRPr lang="en-AU" sz="1200" dirty="0" smtClean="0"/>
          </a:p>
          <a:p>
            <a:r>
              <a:rPr lang="en-AU" dirty="0" smtClean="0"/>
              <a:t>Blinking (Dazzle Reflex)</a:t>
            </a:r>
          </a:p>
          <a:p>
            <a:pPr lvl="1"/>
            <a:r>
              <a:rPr lang="en-AU" sz="2600" dirty="0" smtClean="0"/>
              <a:t>Disappears after first year. Eyelids close in response to bright light. Absence indicates blindness</a:t>
            </a:r>
          </a:p>
          <a:p>
            <a:r>
              <a:rPr lang="en-US" dirty="0" smtClean="0"/>
              <a:t>Acoustic Blink (</a:t>
            </a:r>
            <a:r>
              <a:rPr lang="en-US" dirty="0" err="1" smtClean="0"/>
              <a:t>Chleco-palpebral</a:t>
            </a:r>
            <a:r>
              <a:rPr lang="en-US" dirty="0" smtClean="0"/>
              <a:t> reflex) </a:t>
            </a:r>
          </a:p>
          <a:p>
            <a:pPr lvl="1"/>
            <a:r>
              <a:rPr lang="en-US" sz="2600" dirty="0" smtClean="0"/>
              <a:t>Both eyes blink in response to a sharp loud noise. Disappearance variable.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Grasp Reflex</a:t>
            </a:r>
            <a:endParaRPr lang="en-US" dirty="0"/>
          </a:p>
        </p:txBody>
      </p:sp>
      <p:sp>
        <p:nvSpPr>
          <p:cNvPr id="8" name="Content Placeholder 7"/>
          <p:cNvSpPr>
            <a:spLocks noGrp="1"/>
          </p:cNvSpPr>
          <p:nvPr>
            <p:ph sz="half" idx="2"/>
          </p:nvPr>
        </p:nvSpPr>
        <p:spPr/>
        <p:txBody>
          <a:bodyPr>
            <a:normAutofit/>
          </a:bodyPr>
          <a:lstStyle/>
          <a:p>
            <a:endParaRPr lang="en-US"/>
          </a:p>
        </p:txBody>
      </p:sp>
      <p:pic>
        <p:nvPicPr>
          <p:cNvPr id="5" name="Picture 3" descr="Fig 2-50"/>
          <p:cNvPicPr>
            <a:picLocks noChangeArrowheads="1"/>
          </p:cNvPicPr>
          <p:nvPr/>
        </p:nvPicPr>
        <p:blipFill>
          <a:blip r:embed="rId3" cstate="print">
            <a:lum bright="10000"/>
          </a:blip>
          <a:srcRect l="1413" t="3756" r="3650" b="11260"/>
          <a:stretch>
            <a:fillRect/>
          </a:stretch>
        </p:blipFill>
        <p:spPr bwMode="auto">
          <a:xfrm>
            <a:off x="5105400" y="3429000"/>
            <a:ext cx="3840480" cy="32004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ontent Placeholder 8"/>
          <p:cNvSpPr>
            <a:spLocks noGrp="1"/>
          </p:cNvSpPr>
          <p:nvPr>
            <p:ph sz="half" idx="1"/>
          </p:nvPr>
        </p:nvSpPr>
        <p:spPr>
          <a:xfrm>
            <a:off x="457200" y="2514600"/>
            <a:ext cx="4297680" cy="4114800"/>
          </a:xfrm>
          <a:noFill/>
          <a:ln>
            <a:noFill/>
          </a:ln>
        </p:spPr>
        <p:txBody>
          <a:bodyPr>
            <a:normAutofit/>
          </a:bodyPr>
          <a:lstStyle/>
          <a:p>
            <a:pPr marL="365760" lvl="1" indent="-256032">
              <a:buClr>
                <a:srgbClr val="C00000"/>
              </a:buClr>
            </a:pPr>
            <a:endParaRPr lang="en-US" sz="1200" dirty="0" smtClean="0"/>
          </a:p>
          <a:p>
            <a:pPr marL="365760" lvl="1" indent="-256032">
              <a:buClr>
                <a:srgbClr val="C00000"/>
              </a:buClr>
            </a:pPr>
            <a:r>
              <a:rPr lang="en-US" b="1" dirty="0" smtClean="0"/>
              <a:t>Head positioned in mid-line, arms semi-flexed, stroke </a:t>
            </a:r>
            <a:r>
              <a:rPr lang="en-US" b="1" dirty="0" err="1" smtClean="0"/>
              <a:t>ulnar</a:t>
            </a:r>
            <a:r>
              <a:rPr lang="en-US" b="1" dirty="0" smtClean="0"/>
              <a:t> side of baby’s palm or fingers with examiner index finger.  Flexion of all fingers to grasp.  </a:t>
            </a:r>
          </a:p>
          <a:p>
            <a:pPr marL="365760" lvl="1" indent="-256032">
              <a:buClr>
                <a:srgbClr val="C00000"/>
              </a:buClr>
            </a:pPr>
            <a:r>
              <a:rPr lang="en-US" b="1" dirty="0" smtClean="0"/>
              <a:t>Check for symmetry. </a:t>
            </a:r>
          </a:p>
          <a:p>
            <a:pPr marL="365760" lvl="1" indent="-256032">
              <a:buClr>
                <a:srgbClr val="C00000"/>
              </a:buClr>
            </a:pPr>
            <a:r>
              <a:rPr lang="en-US" b="1" dirty="0" smtClean="0"/>
              <a:t>Disappears within 3-4 months.</a:t>
            </a:r>
            <a:endParaRPr lang="en-US" dirty="0"/>
          </a:p>
        </p:txBody>
      </p:sp>
      <p:pic>
        <p:nvPicPr>
          <p:cNvPr id="10" name="Content Placeholder 3" descr="Fig 2-49"/>
          <p:cNvPicPr>
            <a:picLocks noChangeArrowheads="1"/>
          </p:cNvPicPr>
          <p:nvPr/>
        </p:nvPicPr>
        <p:blipFill>
          <a:blip r:embed="rId4" cstate="print">
            <a:lum contrast="20000"/>
          </a:blip>
          <a:srcRect t="7122" b="12156"/>
          <a:stretch>
            <a:fillRect/>
          </a:stretch>
        </p:blipFill>
        <p:spPr>
          <a:xfrm>
            <a:off x="5105400" y="152400"/>
            <a:ext cx="3840480" cy="32004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3"/>
          <p:cNvSpPr>
            <a:spLocks noGrp="1"/>
          </p:cNvSpPr>
          <p:nvPr>
            <p:ph type="title"/>
          </p:nvPr>
        </p:nvSpPr>
        <p:spPr>
          <a:xfrm>
            <a:off x="457200" y="914400"/>
            <a:ext cx="8229600" cy="1066800"/>
          </a:xfrm>
        </p:spPr>
        <p:txBody>
          <a:bodyPr>
            <a:normAutofit/>
          </a:bodyPr>
          <a:lstStyle/>
          <a:p>
            <a:r>
              <a:rPr lang="en-AU" sz="5400" dirty="0" smtClean="0"/>
              <a:t>Moro’s Reflex</a:t>
            </a:r>
          </a:p>
        </p:txBody>
      </p:sp>
      <p:sp>
        <p:nvSpPr>
          <p:cNvPr id="35843" name="Content Placeholder 14"/>
          <p:cNvSpPr>
            <a:spLocks noGrp="1"/>
          </p:cNvSpPr>
          <p:nvPr>
            <p:ph sz="half" idx="1"/>
          </p:nvPr>
        </p:nvSpPr>
        <p:spPr>
          <a:xfrm>
            <a:off x="457200" y="2249424"/>
            <a:ext cx="4297680" cy="4389120"/>
          </a:xfrm>
          <a:noFill/>
          <a:ln>
            <a:noFill/>
          </a:ln>
        </p:spPr>
        <p:txBody>
          <a:bodyPr>
            <a:normAutofit/>
          </a:bodyPr>
          <a:lstStyle/>
          <a:p>
            <a:r>
              <a:rPr lang="en-AU" sz="2300" b="1" dirty="0" smtClean="0"/>
              <a:t>Hold baby in supine, support back and pelvis with one hand, and arm and head with other hand.  Allow the head to drop several cm with a sudden rapid movement. </a:t>
            </a:r>
          </a:p>
          <a:p>
            <a:pPr>
              <a:buNone/>
            </a:pPr>
            <a:r>
              <a:rPr lang="en-AU" sz="2300" b="1" i="1" dirty="0" smtClean="0">
                <a:solidFill>
                  <a:srgbClr val="FFC000"/>
                </a:solidFill>
                <a:effectLst>
                  <a:outerShdw blurRad="38100" dist="38100" dir="2700000" algn="tl">
                    <a:srgbClr val="000000">
                      <a:alpha val="43137"/>
                    </a:srgbClr>
                  </a:outerShdw>
                </a:effectLst>
              </a:rPr>
              <a:t>OR </a:t>
            </a:r>
          </a:p>
          <a:p>
            <a:r>
              <a:rPr lang="en-AU" sz="2300" b="1" dirty="0" smtClean="0"/>
              <a:t>Baby in supine, produce a large noise, by striking examination table with hands on both side of baby’s head. </a:t>
            </a:r>
          </a:p>
        </p:txBody>
      </p:sp>
      <p:pic>
        <p:nvPicPr>
          <p:cNvPr id="5" name="Content Placeholder 4"/>
          <p:cNvPicPr>
            <a:picLocks noGrp="1" noChangeAspect="1" noChangeArrowheads="1"/>
          </p:cNvPicPr>
          <p:nvPr>
            <p:ph sz="half" idx="2"/>
          </p:nvPr>
        </p:nvPicPr>
        <p:blipFill>
          <a:blip r:embed="rId3" cstate="print">
            <a:lum contrast="30000"/>
          </a:blip>
          <a:srcRect b="15730"/>
          <a:stretch>
            <a:fillRect/>
          </a:stretch>
        </p:blipFill>
        <p:spPr>
          <a:xfrm>
            <a:off x="4886325" y="3695700"/>
            <a:ext cx="4029075" cy="28575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0"/>
          <p:cNvSpPr>
            <a:spLocks noGrp="1"/>
          </p:cNvSpPr>
          <p:nvPr>
            <p:ph type="title"/>
          </p:nvPr>
        </p:nvSpPr>
        <p:spPr/>
        <p:txBody>
          <a:bodyPr/>
          <a:lstStyle/>
          <a:p>
            <a:r>
              <a:rPr lang="en-US" smtClean="0"/>
              <a:t>Rooting Reflex</a:t>
            </a:r>
          </a:p>
        </p:txBody>
      </p:sp>
      <p:sp>
        <p:nvSpPr>
          <p:cNvPr id="39939" name="Content Placeholder 11"/>
          <p:cNvSpPr>
            <a:spLocks noGrp="1"/>
          </p:cNvSpPr>
          <p:nvPr>
            <p:ph sz="quarter" idx="1"/>
          </p:nvPr>
        </p:nvSpPr>
        <p:spPr/>
        <p:txBody>
          <a:bodyPr>
            <a:normAutofit/>
          </a:bodyPr>
          <a:lstStyle/>
          <a:p>
            <a:endParaRPr lang="en-US" sz="1200" dirty="0" smtClean="0"/>
          </a:p>
          <a:p>
            <a:r>
              <a:rPr lang="en-US" dirty="0" smtClean="0"/>
              <a:t>Disappear at three to four months.  </a:t>
            </a:r>
          </a:p>
          <a:p>
            <a:r>
              <a:rPr lang="en-US" dirty="0" smtClean="0"/>
              <a:t>Absence indicates severe/generalized CNS disorder. </a:t>
            </a:r>
          </a:p>
          <a:p>
            <a:r>
              <a:rPr lang="en-US" dirty="0" smtClean="0"/>
              <a:t>How to elicit:</a:t>
            </a:r>
          </a:p>
          <a:p>
            <a:pPr lvl="1"/>
            <a:r>
              <a:rPr lang="en-US" sz="2600" dirty="0" smtClean="0">
                <a:solidFill>
                  <a:srgbClr val="000000"/>
                </a:solidFill>
              </a:rPr>
              <a:t>Baby’s head in midline, hands held against anterior chest, stroke with index finger the perioral skin at the corner of baby’s mouth and at the midline of upper and lower lips. Mouth will open and turn to simulated side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Placing"/>
          <p:cNvPicPr>
            <a:picLocks noChangeAspect="1" noChangeArrowheads="1"/>
          </p:cNvPicPr>
          <p:nvPr/>
        </p:nvPicPr>
        <p:blipFill>
          <a:blip r:embed="rId3" cstate="print">
            <a:lum bright="-10000" contrast="20000"/>
          </a:blip>
          <a:srcRect l="8718" r="24810"/>
          <a:stretch>
            <a:fillRect/>
          </a:stretch>
        </p:blipFill>
        <p:spPr bwMode="auto">
          <a:xfrm>
            <a:off x="4188416" y="1066800"/>
            <a:ext cx="4726984" cy="54864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0963" name="Title 5"/>
          <p:cNvSpPr>
            <a:spLocks noGrp="1"/>
          </p:cNvSpPr>
          <p:nvPr>
            <p:ph type="title"/>
          </p:nvPr>
        </p:nvSpPr>
        <p:spPr/>
        <p:txBody>
          <a:bodyPr>
            <a:normAutofit fontScale="90000"/>
          </a:bodyPr>
          <a:lstStyle/>
          <a:p>
            <a:r>
              <a:rPr lang="en-AU" sz="5400" smtClean="0"/>
              <a:t>Placing </a:t>
            </a:r>
            <a:br>
              <a:rPr lang="en-AU" sz="5400" smtClean="0"/>
            </a:br>
            <a:r>
              <a:rPr lang="en-AU" sz="5400" smtClean="0"/>
              <a:t>Reflex</a:t>
            </a:r>
            <a:endParaRPr lang="en-US" sz="5400" dirty="0" smtClean="0"/>
          </a:p>
        </p:txBody>
      </p:sp>
      <p:sp>
        <p:nvSpPr>
          <p:cNvPr id="7" name="Text Placeholder 6"/>
          <p:cNvSpPr>
            <a:spLocks noGrp="1"/>
          </p:cNvSpPr>
          <p:nvPr>
            <p:ph sz="half" idx="1"/>
          </p:nvPr>
        </p:nvSpPr>
        <p:spPr>
          <a:xfrm>
            <a:off x="457200" y="2819400"/>
            <a:ext cx="3474720" cy="3657600"/>
          </a:xfrm>
          <a:noFill/>
          <a:ln>
            <a:noFill/>
          </a:ln>
        </p:spPr>
        <p:txBody>
          <a:bodyPr/>
          <a:lstStyle/>
          <a:p>
            <a:endParaRPr lang="en-AU" sz="1200" dirty="0" smtClean="0"/>
          </a:p>
          <a:p>
            <a:r>
              <a:rPr lang="en-AU" sz="2400" b="1" dirty="0" smtClean="0"/>
              <a:t>Best elicited after first four days.  </a:t>
            </a:r>
          </a:p>
          <a:p>
            <a:r>
              <a:rPr lang="en-AU" sz="2400" b="1" dirty="0" smtClean="0"/>
              <a:t>Disappears after one year.  </a:t>
            </a:r>
          </a:p>
          <a:p>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descr="sucking reflex"/>
          <p:cNvPicPr>
            <a:picLocks noChangeAspect="1" noChangeArrowheads="1"/>
          </p:cNvPicPr>
          <p:nvPr/>
        </p:nvPicPr>
        <p:blipFill>
          <a:blip r:embed="rId2" cstate="print">
            <a:lum bright="-20000" contrast="40000"/>
          </a:blip>
          <a:srcRect t="4167" b="6944"/>
          <a:stretch>
            <a:fillRect/>
          </a:stretch>
        </p:blipFill>
        <p:spPr bwMode="auto">
          <a:xfrm>
            <a:off x="2819400" y="1828800"/>
            <a:ext cx="5943600" cy="4611339"/>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4"/>
          <p:cNvSpPr>
            <a:spLocks noGrp="1"/>
          </p:cNvSpPr>
          <p:nvPr>
            <p:ph type="title"/>
          </p:nvPr>
        </p:nvSpPr>
        <p:spPr/>
        <p:txBody>
          <a:bodyPr>
            <a:normAutofit fontScale="90000"/>
          </a:bodyPr>
          <a:lstStyle/>
          <a:p>
            <a:r>
              <a:rPr lang="en-US" sz="5400" dirty="0" smtClean="0"/>
              <a:t>Sucking </a:t>
            </a:r>
            <a:br>
              <a:rPr lang="en-US" sz="5400" dirty="0" smtClean="0"/>
            </a:br>
            <a:r>
              <a:rPr lang="en-US" sz="5400" dirty="0" smtClean="0"/>
              <a:t>Reflex</a:t>
            </a:r>
            <a:endParaRPr lang="en-US" sz="5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Non-primary Reflexes </a:t>
            </a:r>
            <a:endParaRPr lang="en-US" dirty="0" smtClean="0"/>
          </a:p>
        </p:txBody>
      </p:sp>
      <p:sp>
        <p:nvSpPr>
          <p:cNvPr id="44035" name="Content Placeholder 2"/>
          <p:cNvSpPr>
            <a:spLocks noGrp="1"/>
          </p:cNvSpPr>
          <p:nvPr>
            <p:ph sz="quarter" idx="1"/>
          </p:nvPr>
        </p:nvSpPr>
        <p:spPr/>
        <p:txBody>
          <a:bodyPr>
            <a:normAutofit/>
          </a:bodyPr>
          <a:lstStyle/>
          <a:p>
            <a:endParaRPr lang="en-AU" sz="1200" dirty="0" smtClean="0"/>
          </a:p>
          <a:p>
            <a:r>
              <a:rPr lang="en-AU" dirty="0" smtClean="0"/>
              <a:t>Abdominal reflex </a:t>
            </a:r>
          </a:p>
          <a:p>
            <a:pPr lvl="1"/>
            <a:r>
              <a:rPr lang="en-AU" sz="2600" dirty="0" smtClean="0"/>
              <a:t>Absent in newborn but appear within six months. </a:t>
            </a:r>
          </a:p>
          <a:p>
            <a:r>
              <a:rPr lang="en-AU" dirty="0" smtClean="0"/>
              <a:t>Anal reflex </a:t>
            </a:r>
          </a:p>
          <a:p>
            <a:pPr lvl="1"/>
            <a:r>
              <a:rPr lang="en-AU" sz="2600" dirty="0" smtClean="0"/>
              <a:t>This is normally present in newborns </a:t>
            </a:r>
          </a:p>
          <a:p>
            <a:pPr lvl="1"/>
            <a:r>
              <a:rPr lang="en-AU" sz="2600" dirty="0" smtClean="0"/>
              <a:t>Absent reflex strongly suggests loss of innervation to external sphincter muscle due to spinal cord injury, spina bifida or tumour at lower sacral segment</a:t>
            </a:r>
            <a:endParaRPr lang="en-US" sz="26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Non-primary Reflexes </a:t>
            </a:r>
            <a:endParaRPr lang="en-US" dirty="0" smtClean="0"/>
          </a:p>
        </p:txBody>
      </p:sp>
      <p:sp>
        <p:nvSpPr>
          <p:cNvPr id="45059" name="Content Placeholder 2"/>
          <p:cNvSpPr>
            <a:spLocks noGrp="1"/>
          </p:cNvSpPr>
          <p:nvPr>
            <p:ph sz="quarter" idx="1"/>
          </p:nvPr>
        </p:nvSpPr>
        <p:spPr/>
        <p:txBody>
          <a:bodyPr/>
          <a:lstStyle/>
          <a:p>
            <a:endParaRPr lang="en-AU" sz="1200" dirty="0" smtClean="0"/>
          </a:p>
          <a:p>
            <a:r>
              <a:rPr lang="en-AU" dirty="0" smtClean="0"/>
              <a:t>Deep tendon reflex and planter response </a:t>
            </a:r>
          </a:p>
          <a:p>
            <a:r>
              <a:rPr lang="en-AU" dirty="0" smtClean="0"/>
              <a:t>These whether exaggerated or absent has little diagnostic significance as </a:t>
            </a:r>
            <a:r>
              <a:rPr lang="en-AU" dirty="0" err="1" smtClean="0"/>
              <a:t>cortico</a:t>
            </a:r>
            <a:r>
              <a:rPr lang="en-AU" dirty="0" smtClean="0"/>
              <a:t>-spinal pathways are not fully developed.</a:t>
            </a:r>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9"/>
          <p:cNvSpPr>
            <a:spLocks noGrp="1"/>
          </p:cNvSpPr>
          <p:nvPr>
            <p:ph type="title"/>
          </p:nvPr>
        </p:nvSpPr>
        <p:spPr/>
        <p:txBody>
          <a:bodyPr/>
          <a:lstStyle/>
          <a:p>
            <a:r>
              <a:rPr lang="en-AU" smtClean="0"/>
              <a:t>Sensory Examination</a:t>
            </a:r>
            <a:endParaRPr lang="en-US" smtClean="0"/>
          </a:p>
        </p:txBody>
      </p:sp>
      <p:sp>
        <p:nvSpPr>
          <p:cNvPr id="46083" name="Content Placeholder 20"/>
          <p:cNvSpPr>
            <a:spLocks noGrp="1"/>
          </p:cNvSpPr>
          <p:nvPr>
            <p:ph sz="quarter" idx="1"/>
          </p:nvPr>
        </p:nvSpPr>
        <p:spPr/>
        <p:txBody>
          <a:bodyPr/>
          <a:lstStyle/>
          <a:p>
            <a:endParaRPr lang="en-AU" sz="1200" dirty="0" smtClean="0"/>
          </a:p>
          <a:p>
            <a:r>
              <a:rPr lang="en-AU" dirty="0" smtClean="0"/>
              <a:t>Sensory examination for neonate is rather limited</a:t>
            </a:r>
          </a:p>
          <a:p>
            <a:r>
              <a:rPr lang="en-AU" dirty="0" smtClean="0"/>
              <a:t>Threshold of touch, pain and temperature are higher in older children and reaction to these stimuli are relatively slow.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487363"/>
            <a:ext cx="8229600" cy="5883275"/>
          </a:xfrm>
          <a:prstGeom prst="rect">
            <a:avLst/>
          </a:prstGeom>
        </p:spPr>
        <p:style>
          <a:lnRef idx="2">
            <a:schemeClr val="dk1">
              <a:shade val="50000"/>
            </a:schemeClr>
          </a:lnRef>
          <a:fillRef idx="1003">
            <a:schemeClr val="lt2"/>
          </a:fillRef>
          <a:effectRef idx="0">
            <a:schemeClr val="dk1"/>
          </a:effectRef>
          <a:fontRef idx="minor">
            <a:schemeClr val="lt1"/>
          </a:fontRef>
        </p:style>
        <p:txBody>
          <a:bodyPr rtlCol="0" anchor="ctr"/>
          <a:lstStyle/>
          <a:p>
            <a:pPr marL="109728" indent="0">
              <a:buNone/>
            </a:pPr>
            <a:endParaRPr lang="en-US" dirty="0"/>
          </a:p>
        </p:txBody>
      </p:sp>
      <p:sp>
        <p:nvSpPr>
          <p:cNvPr id="4" name="Rectangle 3"/>
          <p:cNvSpPr/>
          <p:nvPr/>
        </p:nvSpPr>
        <p:spPr>
          <a:xfrm>
            <a:off x="914400" y="4495800"/>
            <a:ext cx="7315200" cy="1754326"/>
          </a:xfrm>
          <a:prstGeom prst="rect">
            <a:avLst/>
          </a:prstGeom>
        </p:spPr>
        <p:txBody>
          <a:bodyPr>
            <a:spAutoFit/>
          </a:bodyPr>
          <a:lstStyle/>
          <a:p>
            <a:r>
              <a:rPr lang="en-US" sz="3600" dirty="0">
                <a:effectLst>
                  <a:outerShdw blurRad="50800" dist="38100" dir="2700000" algn="tl" rotWithShape="0">
                    <a:prstClr val="black">
                      <a:alpha val="40000"/>
                    </a:prstClr>
                  </a:outerShdw>
                </a:effectLst>
              </a:rPr>
              <a:t>Please send your feedback </a:t>
            </a:r>
            <a:r>
              <a:rPr lang="en-US" sz="3600" dirty="0" smtClean="0">
                <a:effectLst>
                  <a:outerShdw blurRad="50800" dist="38100" dir="2700000" algn="tl" rotWithShape="0">
                    <a:prstClr val="black">
                      <a:alpha val="40000"/>
                    </a:prstClr>
                  </a:outerShdw>
                </a:effectLst>
              </a:rPr>
              <a:t>to:</a:t>
            </a:r>
          </a:p>
          <a:p>
            <a:r>
              <a:rPr lang="en-US" sz="3600" dirty="0" err="1" smtClean="0">
                <a:solidFill>
                  <a:srgbClr val="FF0000"/>
                </a:solidFill>
                <a:effectLst>
                  <a:outerShdw blurRad="50800" dist="38100" dir="2700000" algn="tl" rotWithShape="0">
                    <a:prstClr val="black">
                      <a:alpha val="40000"/>
                    </a:prstClr>
                  </a:outerShdw>
                </a:effectLst>
              </a:rPr>
              <a:t>kaltirkawi@ksu.edu.sa</a:t>
            </a:r>
            <a:endParaRPr lang="en-US" sz="3600" dirty="0">
              <a:solidFill>
                <a:srgbClr val="FF0000"/>
              </a:solidFill>
              <a:effectLst>
                <a:outerShdw blurRad="50800" dist="38100" dir="2700000" algn="tl" rotWithShape="0">
                  <a:prstClr val="black">
                    <a:alpha val="40000"/>
                  </a:prstClr>
                </a:outerShdw>
              </a:effectLst>
            </a:endParaRPr>
          </a:p>
          <a:p>
            <a:endParaRPr lang="en-US" sz="3600"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dirty="0" smtClean="0"/>
              <a:t>Purpose of the newborn exam</a:t>
            </a:r>
          </a:p>
        </p:txBody>
      </p:sp>
      <p:sp>
        <p:nvSpPr>
          <p:cNvPr id="12291" name="Content Placeholder 5"/>
          <p:cNvSpPr>
            <a:spLocks noGrp="1"/>
          </p:cNvSpPr>
          <p:nvPr>
            <p:ph sz="quarter" idx="1"/>
          </p:nvPr>
        </p:nvSpPr>
        <p:spPr/>
        <p:txBody>
          <a:bodyPr/>
          <a:lstStyle/>
          <a:p>
            <a:endParaRPr lang="en-US" sz="1200" dirty="0" smtClean="0"/>
          </a:p>
          <a:p>
            <a:r>
              <a:rPr lang="en-US" dirty="0" smtClean="0"/>
              <a:t>To discover abnormalities and problems</a:t>
            </a:r>
          </a:p>
          <a:p>
            <a:endParaRPr lang="en-US" sz="800" dirty="0" smtClean="0"/>
          </a:p>
          <a:p>
            <a:r>
              <a:rPr lang="en-US" dirty="0" smtClean="0"/>
              <a:t>To explore the difficulties parents face in taking care of their baby.</a:t>
            </a:r>
          </a:p>
          <a:p>
            <a:r>
              <a:rPr lang="en-US" dirty="0" smtClean="0"/>
              <a:t>To answer the parents’ questions</a:t>
            </a:r>
            <a:endParaRPr lang="en-AU"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dirty="0" smtClean="0"/>
              <a:t>Before you start…</a:t>
            </a:r>
            <a:endParaRPr lang="en-US" dirty="0" smtClean="0"/>
          </a:p>
        </p:txBody>
      </p:sp>
      <p:sp>
        <p:nvSpPr>
          <p:cNvPr id="13315" name="Content Placeholder 4"/>
          <p:cNvSpPr>
            <a:spLocks noGrp="1"/>
          </p:cNvSpPr>
          <p:nvPr>
            <p:ph sz="quarter" idx="1"/>
          </p:nvPr>
        </p:nvSpPr>
        <p:spPr/>
        <p:txBody>
          <a:bodyPr/>
          <a:lstStyle/>
          <a:p>
            <a:endParaRPr lang="en-US" sz="1200" dirty="0" smtClean="0"/>
          </a:p>
          <a:p>
            <a:r>
              <a:rPr lang="en-US" dirty="0" smtClean="0"/>
              <a:t>Remember to:</a:t>
            </a:r>
          </a:p>
          <a:p>
            <a:pPr lvl="1"/>
            <a:r>
              <a:rPr lang="en-US" dirty="0" smtClean="0"/>
              <a:t>Introduce yourself</a:t>
            </a:r>
          </a:p>
          <a:p>
            <a:pPr lvl="1"/>
            <a:r>
              <a:rPr lang="en-US" dirty="0" smtClean="0"/>
              <a:t>Wash your hands</a:t>
            </a:r>
          </a:p>
          <a:p>
            <a:pPr lvl="1"/>
            <a:r>
              <a:rPr lang="en-US" dirty="0" smtClean="0"/>
              <a:t>Explain to the caregiver the purpose of your visit and the procedure of examination</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smtClean="0"/>
              <a:t>Examination steps</a:t>
            </a:r>
          </a:p>
        </p:txBody>
      </p:sp>
      <p:sp>
        <p:nvSpPr>
          <p:cNvPr id="7171" name="Content Placeholder 2"/>
          <p:cNvSpPr>
            <a:spLocks noGrp="1"/>
          </p:cNvSpPr>
          <p:nvPr>
            <p:ph sz="quarter" idx="1"/>
          </p:nvPr>
        </p:nvSpPr>
        <p:spPr/>
        <p:txBody>
          <a:bodyPr/>
          <a:lstStyle/>
          <a:p>
            <a:endParaRPr lang="en-US" sz="1200" dirty="0" smtClean="0"/>
          </a:p>
          <a:p>
            <a:r>
              <a:rPr lang="en-US" dirty="0" smtClean="0"/>
              <a:t>Review the newborn demographics (ID)</a:t>
            </a:r>
          </a:p>
          <a:p>
            <a:r>
              <a:rPr lang="en-US" dirty="0" smtClean="0"/>
              <a:t>Review maternal history, pregnancy and </a:t>
            </a:r>
            <a:r>
              <a:rPr lang="en-US" dirty="0" err="1" smtClean="0"/>
              <a:t>perinatal</a:t>
            </a:r>
            <a:r>
              <a:rPr lang="en-US" dirty="0" smtClean="0"/>
              <a:t> details</a:t>
            </a:r>
          </a:p>
          <a:p>
            <a:r>
              <a:rPr lang="en-US" dirty="0" smtClean="0"/>
              <a:t>Examine thoroughly from head to toe</a:t>
            </a:r>
          </a:p>
          <a:p>
            <a:r>
              <a:rPr lang="en-US" dirty="0" smtClean="0"/>
              <a:t>Document your findings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Start with….</a:t>
            </a:r>
            <a:endParaRPr lang="en-US" dirty="0" smtClean="0"/>
          </a:p>
        </p:txBody>
      </p:sp>
      <p:sp>
        <p:nvSpPr>
          <p:cNvPr id="15363" name="Content Placeholder 2"/>
          <p:cNvSpPr>
            <a:spLocks noGrp="1"/>
          </p:cNvSpPr>
          <p:nvPr>
            <p:ph sz="quarter" idx="1"/>
          </p:nvPr>
        </p:nvSpPr>
        <p:spPr/>
        <p:txBody>
          <a:bodyPr/>
          <a:lstStyle/>
          <a:p>
            <a:endParaRPr lang="en-US" sz="1200" dirty="0" smtClean="0"/>
          </a:p>
          <a:p>
            <a:r>
              <a:rPr lang="en-US" dirty="0" smtClean="0"/>
              <a:t>Nutritional status</a:t>
            </a:r>
          </a:p>
          <a:p>
            <a:pPr lvl="1"/>
            <a:r>
              <a:rPr lang="en-US" dirty="0" smtClean="0"/>
              <a:t>Hydration</a:t>
            </a:r>
          </a:p>
          <a:p>
            <a:pPr lvl="1"/>
            <a:r>
              <a:rPr lang="en-US" dirty="0" smtClean="0"/>
              <a:t>Adipose tissue</a:t>
            </a:r>
          </a:p>
          <a:p>
            <a:pPr lvl="1"/>
            <a:r>
              <a:rPr lang="en-US" dirty="0" smtClean="0"/>
              <a:t>Weight gain</a:t>
            </a:r>
          </a:p>
          <a:p>
            <a:pPr lvl="1"/>
            <a:r>
              <a:rPr lang="en-US" dirty="0" smtClean="0"/>
              <a:t>The cry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700" dirty="0" smtClean="0"/>
              <a:t>Anthropometric measurements</a:t>
            </a:r>
          </a:p>
        </p:txBody>
      </p:sp>
      <p:sp>
        <p:nvSpPr>
          <p:cNvPr id="16387" name="Content Placeholder 2"/>
          <p:cNvSpPr>
            <a:spLocks noGrp="1"/>
          </p:cNvSpPr>
          <p:nvPr>
            <p:ph sz="quarter" idx="1"/>
          </p:nvPr>
        </p:nvSpPr>
        <p:spPr/>
        <p:txBody>
          <a:bodyPr/>
          <a:lstStyle/>
          <a:p>
            <a:endParaRPr lang="en-US" sz="1200" dirty="0" smtClean="0"/>
          </a:p>
          <a:p>
            <a:r>
              <a:rPr lang="en-US" b="1" dirty="0" smtClean="0"/>
              <a:t>The Weight: </a:t>
            </a:r>
          </a:p>
          <a:p>
            <a:pPr lvl="1"/>
            <a:r>
              <a:rPr lang="en-US" dirty="0" smtClean="0"/>
              <a:t>Weigh infant directly on infant scale rather than indirectly by holding them.</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1727</TotalTime>
  <Words>1844</Words>
  <Application>Microsoft Office PowerPoint</Application>
  <PresentationFormat>On-screen Show (4:3)</PresentationFormat>
  <Paragraphs>311</Paragraphs>
  <Slides>49</Slides>
  <Notes>28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Urban</vt:lpstr>
      <vt:lpstr>PowerPoint Presentation</vt:lpstr>
      <vt:lpstr>   DISCLAIMER</vt:lpstr>
      <vt:lpstr>Objectives </vt:lpstr>
      <vt:lpstr>Features of uniqueness</vt:lpstr>
      <vt:lpstr>Purpose of the newborn exam</vt:lpstr>
      <vt:lpstr>Before you start…</vt:lpstr>
      <vt:lpstr>Examination steps</vt:lpstr>
      <vt:lpstr>Start with….</vt:lpstr>
      <vt:lpstr>Anthropometric measurements</vt:lpstr>
      <vt:lpstr>Anthropometric measurements</vt:lpstr>
      <vt:lpstr>Anthropometric measurements</vt:lpstr>
      <vt:lpstr>Skin </vt:lpstr>
      <vt:lpstr>Skin  colors </vt:lpstr>
      <vt:lpstr>Selected  Skin Lesions</vt:lpstr>
      <vt:lpstr>Selected  Skin Lesions</vt:lpstr>
      <vt:lpstr>Selected  Skin Lesions</vt:lpstr>
      <vt:lpstr>Selected  Skin Lesions</vt:lpstr>
      <vt:lpstr>Selected  Skin Lesions</vt:lpstr>
      <vt:lpstr>Selected  Skin Lesions</vt:lpstr>
      <vt:lpstr>Selected   Skin Lesions</vt:lpstr>
      <vt:lpstr>Selected skin lesions</vt:lpstr>
      <vt:lpstr>Head examination</vt:lpstr>
      <vt:lpstr>Fontanels</vt:lpstr>
      <vt:lpstr>Caput Succedanum vs. Cephalhematoma</vt:lpstr>
      <vt:lpstr>HEENT</vt:lpstr>
      <vt:lpstr>Low-set  Ears</vt:lpstr>
      <vt:lpstr>Eyes </vt:lpstr>
      <vt:lpstr>Eyes</vt:lpstr>
      <vt:lpstr>Selected  Facial  Anomalies</vt:lpstr>
      <vt:lpstr>Thorax </vt:lpstr>
      <vt:lpstr>Abdomen and Perineum</vt:lpstr>
      <vt:lpstr>Trunk and Extremities</vt:lpstr>
      <vt:lpstr>Selected Skeletal  Anomalies </vt:lpstr>
      <vt:lpstr>Testing Hip  Stability </vt:lpstr>
      <vt:lpstr>Erb’s Palsy</vt:lpstr>
      <vt:lpstr>Erb’s Palsy</vt:lpstr>
      <vt:lpstr>Neurological exam</vt:lpstr>
      <vt:lpstr>Testing for Hypotonia</vt:lpstr>
      <vt:lpstr>Neurological exam</vt:lpstr>
      <vt:lpstr>Primary Reflexes</vt:lpstr>
      <vt:lpstr>Grasp Reflex</vt:lpstr>
      <vt:lpstr>Moro’s Reflex</vt:lpstr>
      <vt:lpstr>Rooting Reflex</vt:lpstr>
      <vt:lpstr>Placing  Reflex</vt:lpstr>
      <vt:lpstr>Sucking  Reflex</vt:lpstr>
      <vt:lpstr>Non-primary Reflexes </vt:lpstr>
      <vt:lpstr>Non-primary Reflexes </vt:lpstr>
      <vt:lpstr>Sensory Examination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VMA course</dc:title>
  <cp:lastModifiedBy>3422</cp:lastModifiedBy>
  <cp:revision>135</cp:revision>
  <dcterms:created xsi:type="dcterms:W3CDTF">2014-02-26T19:25:56Z</dcterms:created>
  <dcterms:modified xsi:type="dcterms:W3CDTF">2019-02-12T11:16:57Z</dcterms:modified>
</cp:coreProperties>
</file>