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sldIdLst>
    <p:sldId id="359" r:id="rId2"/>
    <p:sldId id="346" r:id="rId3"/>
    <p:sldId id="360" r:id="rId4"/>
    <p:sldId id="361" r:id="rId5"/>
    <p:sldId id="340" r:id="rId6"/>
    <p:sldId id="338" r:id="rId7"/>
    <p:sldId id="327" r:id="rId8"/>
    <p:sldId id="330" r:id="rId9"/>
    <p:sldId id="347" r:id="rId10"/>
    <p:sldId id="331" r:id="rId11"/>
    <p:sldId id="332" r:id="rId12"/>
    <p:sldId id="333" r:id="rId13"/>
    <p:sldId id="334" r:id="rId14"/>
    <p:sldId id="362" r:id="rId15"/>
    <p:sldId id="336" r:id="rId16"/>
    <p:sldId id="343" r:id="rId17"/>
    <p:sldId id="257" r:id="rId18"/>
    <p:sldId id="260" r:id="rId19"/>
    <p:sldId id="256" r:id="rId20"/>
    <p:sldId id="283" r:id="rId21"/>
    <p:sldId id="354" r:id="rId22"/>
    <p:sldId id="357" r:id="rId23"/>
    <p:sldId id="278" r:id="rId24"/>
    <p:sldId id="351" r:id="rId25"/>
    <p:sldId id="352" r:id="rId26"/>
    <p:sldId id="348" r:id="rId27"/>
    <p:sldId id="287" r:id="rId28"/>
    <p:sldId id="355" r:id="rId29"/>
    <p:sldId id="356" r:id="rId30"/>
    <p:sldId id="288" r:id="rId31"/>
    <p:sldId id="276" r:id="rId32"/>
    <p:sldId id="277" r:id="rId33"/>
    <p:sldId id="282" r:id="rId34"/>
    <p:sldId id="358" r:id="rId35"/>
    <p:sldId id="344" r:id="rId36"/>
    <p:sldId id="305" r:id="rId37"/>
    <p:sldId id="259" r:id="rId38"/>
    <p:sldId id="270" r:id="rId39"/>
    <p:sldId id="298" r:id="rId40"/>
    <p:sldId id="279" r:id="rId41"/>
    <p:sldId id="349" r:id="rId42"/>
    <p:sldId id="268" r:id="rId43"/>
    <p:sldId id="350" r:id="rId44"/>
    <p:sldId id="345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74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7" autoAdjust="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A17F07-9674-4437-AA78-F01353A0D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D7C31-8386-4DF6-B12F-F30830D5A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3875B-F8B6-4E61-9278-3EFA7967E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94CD-0714-457E-B3FD-41C19B9D1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D9343F-5BF4-4363-A780-89ED763F4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01E2D8-831D-40FB-8E49-F0688E46E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EAF941-294E-4263-846F-C574A851A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4D35-2284-4CE8-9FB8-6CC9778AF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B9A174-4053-4F41-B350-300DC5382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E514F-AFE8-4DBC-B931-F755AB7F2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D2DD84-8918-4378-B219-353FEA0BF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6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C862757-2E25-4BD1-9A51-7D508D1C3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1" r:id="rId2"/>
    <p:sldLayoutId id="2147483977" r:id="rId3"/>
    <p:sldLayoutId id="2147483978" r:id="rId4"/>
    <p:sldLayoutId id="2147483979" r:id="rId5"/>
    <p:sldLayoutId id="2147483972" r:id="rId6"/>
    <p:sldLayoutId id="2147483980" r:id="rId7"/>
    <p:sldLayoutId id="2147483973" r:id="rId8"/>
    <p:sldLayoutId id="2147483981" r:id="rId9"/>
    <p:sldLayoutId id="2147483974" r:id="rId10"/>
    <p:sldLayoutId id="21474839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Dr. Turki M. AlKharfy</a:t>
            </a:r>
            <a:r>
              <a:rPr lang="en-US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rofessor </a:t>
            </a:r>
            <a:r>
              <a:rPr lang="en-US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of Pediatrics</a:t>
            </a:r>
            <a:br>
              <a:rPr lang="en-US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Consultant Neonatologist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752600"/>
            <a:ext cx="7772400" cy="15081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Normal Newborn &amp; Common Neonatal problems</a:t>
            </a:r>
            <a:endParaRPr lang="en-US" sz="4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Neonatal physiology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9900"/>
                </a:solidFill>
              </a:rPr>
              <a:t>Gastrointestinal system: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i="1" dirty="0" smtClean="0">
              <a:solidFill>
                <a:srgbClr val="FF9900"/>
              </a:solidFill>
            </a:endParaRP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/>
              <a:t>	Activity usually addressed toward meeting 	nutritional needs (crying hungry, active reflexes).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/>
              <a:t>	End of first wk. feeds regular 2-5 hours.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/>
              <a:t>	First stool passed within the first 24 hours. </a:t>
            </a:r>
          </a:p>
          <a:p>
            <a:pPr marL="609600" indent="-609600" algn="just" fontAlgn="auto">
              <a:spcAft>
                <a:spcPts val="0"/>
              </a:spcAft>
              <a:buSzPct val="110000"/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Neonatal physiology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9900"/>
                </a:solidFill>
              </a:rPr>
              <a:t>Thermal regulation &amp; metabolism: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b="1" dirty="0" smtClean="0">
              <a:solidFill>
                <a:srgbClr val="FF9900"/>
              </a:solidFill>
            </a:endParaRPr>
          </a:p>
          <a:p>
            <a:pPr marL="1371600" lvl="2" indent="-457200" fontAlgn="auto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At delivery same temp. as mother.</a:t>
            </a:r>
          </a:p>
          <a:p>
            <a:pPr marL="1371600" lvl="2" indent="-457200" fontAlgn="auto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End of first wk. 110 kcal/kg/day.</a:t>
            </a:r>
          </a:p>
          <a:p>
            <a:pPr marL="1371600" lvl="2" indent="-457200" fontAlgn="auto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Extra cellular fluid compartment 35%.</a:t>
            </a:r>
          </a:p>
          <a:p>
            <a:pPr marL="1371600" lvl="2" indent="-457200" fontAlgn="auto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Body </a:t>
            </a:r>
            <a:r>
              <a:rPr lang="en-US" dirty="0" err="1" smtClean="0"/>
              <a:t>wt</a:t>
            </a:r>
            <a:r>
              <a:rPr lang="en-US" dirty="0" smtClean="0"/>
              <a:t> lost in the first 10 days.</a:t>
            </a:r>
          </a:p>
          <a:p>
            <a:pPr marL="1371600" lvl="2" indent="-457200" fontAlgn="auto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End of first wk 120-150 m/kg/d.</a:t>
            </a:r>
          </a:p>
          <a:p>
            <a:pPr marL="1371600" lvl="2" indent="-4572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b="1" dirty="0" smtClean="0"/>
          </a:p>
          <a:p>
            <a:pPr marL="990600" lvl="1" indent="-533400" fontAlgn="auto">
              <a:spcAft>
                <a:spcPts val="0"/>
              </a:spcAft>
              <a:buSzTx/>
              <a:buFont typeface="Wingdings" pitchFamily="2" charset="2"/>
              <a:buChar char="v"/>
              <a:defRPr/>
            </a:pPr>
            <a:endParaRPr lang="en-US" sz="800" dirty="0" smtClean="0"/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Neonatal physiology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1100" dirty="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FF9900"/>
                </a:solidFill>
              </a:rPr>
              <a:t>Renal System: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i="1" dirty="0" smtClean="0"/>
          </a:p>
          <a:p>
            <a:pPr marL="1752600" lvl="3" indent="-381000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en-US" dirty="0" smtClean="0"/>
              <a:t>	</a:t>
            </a:r>
            <a:r>
              <a:rPr lang="en-US" sz="2400" dirty="0" smtClean="0"/>
              <a:t>GFR and UOP law first day.</a:t>
            </a:r>
          </a:p>
          <a:p>
            <a:pPr marL="1752600" lvl="3" indent="-381000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dirty="0" smtClean="0"/>
              <a:t>	GFR adult standard end of first year.</a:t>
            </a:r>
          </a:p>
          <a:p>
            <a:pPr marL="1752600" lvl="3" indent="-381000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dirty="0" smtClean="0"/>
              <a:t>	</a:t>
            </a:r>
            <a:r>
              <a:rPr lang="en-US" sz="2400" dirty="0" err="1" smtClean="0"/>
              <a:t>Proteinuria</a:t>
            </a:r>
            <a:r>
              <a:rPr lang="en-US" sz="2400" dirty="0" smtClean="0"/>
              <a:t> common and </a:t>
            </a:r>
            <a:r>
              <a:rPr lang="en-US" sz="2400" dirty="0" err="1" smtClean="0"/>
              <a:t>urate</a:t>
            </a:r>
            <a:r>
              <a:rPr lang="en-US" sz="2400" dirty="0" smtClean="0"/>
              <a:t> crystals .</a:t>
            </a:r>
          </a:p>
          <a:p>
            <a:pPr marL="1752600" lvl="3" indent="-381000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dirty="0" smtClean="0"/>
              <a:t>	Urea clearance law and concentrating ability 	limited.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Neonatal physiology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700" b="1" dirty="0" smtClean="0"/>
              <a:t>	</a:t>
            </a:r>
            <a:r>
              <a:rPr lang="en-US" b="1" dirty="0" smtClean="0">
                <a:solidFill>
                  <a:srgbClr val="FF9900"/>
                </a:solidFill>
              </a:rPr>
              <a:t>Hematology: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i="1" dirty="0" smtClean="0">
              <a:solidFill>
                <a:srgbClr val="FF9900"/>
              </a:solidFill>
            </a:endParaRPr>
          </a:p>
          <a:p>
            <a:pPr marL="2209800" lvl="4" indent="-381000" fontAlgn="auto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sz="2400" dirty="0" smtClean="0"/>
              <a:t>Hb  17 – 19 g/dl.</a:t>
            </a:r>
          </a:p>
          <a:p>
            <a:pPr marL="2209800" lvl="4" indent="-381000" fontAlgn="auto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sz="2400" dirty="0" smtClean="0"/>
              <a:t>WBC 10 – 30 x 10 </a:t>
            </a:r>
            <a:r>
              <a:rPr lang="en-US" sz="2400" baseline="30000" dirty="0" smtClean="0"/>
              <a:t>3 </a:t>
            </a:r>
            <a:r>
              <a:rPr lang="en-US" sz="2400" dirty="0" smtClean="0"/>
              <a:t>.</a:t>
            </a:r>
            <a:endParaRPr lang="en-US" sz="2400" baseline="30000" dirty="0" smtClean="0"/>
          </a:p>
          <a:p>
            <a:pPr marL="2209800" lvl="4" indent="-381000" fontAlgn="auto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sz="2400" dirty="0" smtClean="0"/>
              <a:t>Plat. 150 – 750 x 10 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.</a:t>
            </a:r>
          </a:p>
          <a:p>
            <a:pPr marL="2209800" lvl="4" indent="-381000" fontAlgn="auto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sz="2400" dirty="0" smtClean="0"/>
              <a:t>Coagulation (acquisition of gut flora).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Neonatal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9900"/>
                </a:solidFill>
              </a:rPr>
              <a:t>Immunity: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 High </a:t>
            </a:r>
            <a:r>
              <a:rPr lang="en-US" sz="2800" dirty="0" err="1" smtClean="0"/>
              <a:t>IgG</a:t>
            </a:r>
            <a:r>
              <a:rPr lang="en-US" sz="2800" dirty="0" smtClean="0"/>
              <a:t> levels (</a:t>
            </a:r>
            <a:r>
              <a:rPr lang="en-US" sz="2800" dirty="0" err="1" smtClean="0"/>
              <a:t>materno</a:t>
            </a:r>
            <a:r>
              <a:rPr lang="en-US" sz="2800" dirty="0" smtClean="0"/>
              <a:t>-fetal transfer).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 IgM, </a:t>
            </a:r>
            <a:r>
              <a:rPr lang="en-US" sz="2800" dirty="0" err="1" smtClean="0"/>
              <a:t>IgE</a:t>
            </a:r>
            <a:r>
              <a:rPr lang="en-US" sz="2800" dirty="0" smtClean="0"/>
              <a:t> &amp; </a:t>
            </a:r>
            <a:r>
              <a:rPr lang="en-US" sz="2800" dirty="0" err="1" smtClean="0"/>
              <a:t>IgA</a:t>
            </a:r>
            <a:r>
              <a:rPr lang="en-US" sz="2800" dirty="0" smtClean="0"/>
              <a:t> do not cross placenta.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 Maternal </a:t>
            </a:r>
            <a:r>
              <a:rPr lang="en-US" sz="2800" dirty="0" err="1" smtClean="0"/>
              <a:t>IgG</a:t>
            </a:r>
            <a:r>
              <a:rPr lang="en-US" sz="2800" dirty="0" smtClean="0"/>
              <a:t> disappear by 3 months.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Neonatal physiology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b="1" dirty="0" smtClean="0">
                <a:solidFill>
                  <a:srgbClr val="FF9900"/>
                </a:solidFill>
              </a:rPr>
              <a:t>Metabolic:	</a:t>
            </a:r>
          </a:p>
          <a:p>
            <a:pPr marL="609600" indent="-609600">
              <a:buFont typeface="Wingdings" pitchFamily="2" charset="2"/>
              <a:buNone/>
            </a:pPr>
            <a:endParaRPr lang="en-US" sz="2000" b="1" dirty="0" smtClean="0">
              <a:solidFill>
                <a:srgbClr val="FF9900"/>
              </a:solidFill>
            </a:endParaRPr>
          </a:p>
          <a:p>
            <a:pPr marL="609600" indent="-609600">
              <a:buFont typeface="Wingdings" pitchFamily="2" charset="2"/>
              <a:buChar char="v"/>
            </a:pPr>
            <a:r>
              <a:rPr lang="en-US" sz="2800" dirty="0" smtClean="0"/>
              <a:t>Placental transfer of maternal hormone.</a:t>
            </a:r>
          </a:p>
          <a:p>
            <a:pPr marL="609600" indent="-609600">
              <a:buFont typeface="Wingdings" pitchFamily="2" charset="2"/>
              <a:buChar char="v"/>
            </a:pPr>
            <a:r>
              <a:rPr lang="en-US" sz="2800" dirty="0" smtClean="0"/>
              <a:t>Diminished capacity of liver to conjugate.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Niagra falls in 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153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Normal newborn</a:t>
            </a:r>
          </a:p>
        </p:txBody>
      </p:sp>
      <p:pic>
        <p:nvPicPr>
          <p:cNvPr id="25603" name="Picture 4" descr="docu000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0" y="1524000"/>
            <a:ext cx="9144000" cy="5334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Flat head</a:t>
            </a:r>
          </a:p>
        </p:txBody>
      </p:sp>
      <p:pic>
        <p:nvPicPr>
          <p:cNvPr id="26627" name="Picture 7" descr="docu00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447800"/>
            <a:ext cx="7239000" cy="4953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Salmon patches</a:t>
            </a:r>
          </a:p>
        </p:txBody>
      </p:sp>
      <p:sp>
        <p:nvSpPr>
          <p:cNvPr id="27651" name="Content Placeholder 1"/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7652" name="Content Placeholder 2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Birthmarks that are caused by dilations of capillaries. </a:t>
            </a:r>
          </a:p>
          <a:p>
            <a:endParaRPr lang="en-US" sz="1200" dirty="0" smtClean="0"/>
          </a:p>
          <a:p>
            <a:r>
              <a:rPr lang="en-US" sz="2400" dirty="0" smtClean="0"/>
              <a:t>On the face, called an angel kiss, on the back of the neck, it is known as a stork bite. </a:t>
            </a:r>
          </a:p>
          <a:p>
            <a:endParaRPr lang="en-US" sz="1200" dirty="0" smtClean="0"/>
          </a:p>
          <a:p>
            <a:endParaRPr lang="en-US" dirty="0" smtClean="0"/>
          </a:p>
        </p:txBody>
      </p:sp>
      <p:pic>
        <p:nvPicPr>
          <p:cNvPr id="27653" name="Picture 4" descr="docu0008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7200" y="2209800"/>
            <a:ext cx="38465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11044126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14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Salmon patches</a:t>
            </a:r>
          </a:p>
        </p:txBody>
      </p:sp>
      <p:pic>
        <p:nvPicPr>
          <p:cNvPr id="28675" name="Picture 7" descr="docu00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>
          <a:xfrm>
            <a:off x="228600" y="1981200"/>
            <a:ext cx="4002088" cy="2759075"/>
          </a:xfrm>
        </p:spPr>
      </p:pic>
      <p:sp>
        <p:nvSpPr>
          <p:cNvPr id="28676" name="Content Placeholder 1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endParaRPr lang="en-US" sz="2400" smtClean="0"/>
          </a:p>
          <a:p>
            <a:r>
              <a:rPr lang="en-US" sz="2400" smtClean="0"/>
              <a:t>It is common.</a:t>
            </a:r>
          </a:p>
          <a:p>
            <a:endParaRPr lang="en-US" sz="2400" smtClean="0"/>
          </a:p>
          <a:p>
            <a:r>
              <a:rPr lang="en-US" sz="2400" smtClean="0"/>
              <a:t>It usually disappears within the first 3 years of life.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Port-wine stain (Nevus </a:t>
            </a:r>
            <a:r>
              <a:rPr lang="en-US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flammeus</a:t>
            </a: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portw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5084"/>
          <a:stretch>
            <a:fillRect/>
          </a:stretch>
        </p:blipFill>
        <p:spPr>
          <a:xfrm>
            <a:off x="762000" y="1752600"/>
            <a:ext cx="2971800" cy="4400314"/>
          </a:xfrm>
          <a:effectLst>
            <a:softEdge rad="112500"/>
          </a:effectLst>
        </p:spPr>
      </p:pic>
      <p:sp>
        <p:nvSpPr>
          <p:cNvPr id="29700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r>
              <a:rPr lang="en-US" sz="2400" smtClean="0"/>
              <a:t>Early port-wine stains are usually flat and pink in appearance. May deepen to a dark red or purplish color with age.</a:t>
            </a:r>
          </a:p>
          <a:p>
            <a:endParaRPr lang="en-US" sz="1200" smtClean="0"/>
          </a:p>
          <a:p>
            <a:r>
              <a:rPr lang="en-US" sz="2400" smtClean="0"/>
              <a:t>They occur most often on the face.</a:t>
            </a:r>
          </a:p>
          <a:p>
            <a:r>
              <a:rPr lang="en-US" sz="2400" smtClean="0"/>
              <a:t> Consisting of superficial and deep dilated capillaries in the skin</a:t>
            </a:r>
          </a:p>
          <a:p>
            <a:endParaRPr lang="en-US" sz="1200" smtClean="0"/>
          </a:p>
          <a:p>
            <a:endParaRPr lang="en-US" sz="2400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Strawberry</a:t>
            </a: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hemangiomas </a:t>
            </a:r>
            <a:endParaRPr lang="en-US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2" descr="Strawberry mark on baby's hea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28800"/>
            <a:ext cx="4038600" cy="3575050"/>
          </a:xfrm>
          <a:noFill/>
        </p:spPr>
      </p:pic>
      <p:sp>
        <p:nvSpPr>
          <p:cNvPr id="26627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>
            <a:normAutofit fontScale="92500" lnSpcReduction="1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1800" smtClean="0"/>
              <a:t>Also called, nevus vascularis, capillary hemangioma, hemangioma simplex).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100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1800" smtClean="0"/>
              <a:t>Common type of vascular birthmark.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100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1800" smtClean="0"/>
              <a:t>It is usually painless and harmless.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100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1800" smtClean="0"/>
              <a:t>Unknown cause.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100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1800" smtClean="0"/>
              <a:t>Consist of small, closely packed blood vessels.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100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1800" smtClean="0"/>
              <a:t>May be absent at birth, and develop at several weeks.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100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1800" smtClean="0"/>
              <a:t>They disappear by the time a child is 9 years old.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Mongollian</a:t>
            </a: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spots</a:t>
            </a:r>
          </a:p>
        </p:txBody>
      </p:sp>
      <p:pic>
        <p:nvPicPr>
          <p:cNvPr id="31747" name="Picture 7" descr="docu00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828800"/>
            <a:ext cx="3292475" cy="4343400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 rtlCol="0">
            <a:normAutofit fontScale="92500" lnSpcReduction="20000"/>
          </a:bodyPr>
          <a:lstStyle/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/>
              <a:t>Congenital dermal </a:t>
            </a:r>
            <a:r>
              <a:rPr lang="en-US" sz="2600" dirty="0" err="1" smtClean="0"/>
              <a:t>melanocytosis</a:t>
            </a:r>
            <a:r>
              <a:rPr lang="en-US" sz="2600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4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smtClean="0"/>
              <a:t>Flat</a:t>
            </a:r>
            <a:r>
              <a:rPr lang="en-US" sz="2600" dirty="0"/>
              <a:t>, blue, or blue-gray skin markings  with wavy borders and irregular </a:t>
            </a:r>
            <a:r>
              <a:rPr lang="en-US" sz="2600" dirty="0" smtClean="0"/>
              <a:t>shape.</a:t>
            </a:r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4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smtClean="0"/>
              <a:t>Near </a:t>
            </a:r>
            <a:r>
              <a:rPr lang="en-US" sz="2600" dirty="0"/>
              <a:t>or around the </a:t>
            </a:r>
            <a:r>
              <a:rPr lang="en-US" sz="2600" dirty="0" smtClean="0"/>
              <a:t>buttocks.</a:t>
            </a:r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4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smtClean="0"/>
              <a:t>Commonly </a:t>
            </a:r>
            <a:r>
              <a:rPr lang="en-US" sz="2600" dirty="0"/>
              <a:t>appear at birth or shortly thereafter</a:t>
            </a:r>
            <a:r>
              <a:rPr lang="en-US" sz="2600" dirty="0" smtClean="0"/>
              <a:t>.</a:t>
            </a:r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4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smtClean="0"/>
              <a:t>It </a:t>
            </a:r>
            <a:r>
              <a:rPr lang="en-US" sz="2600" dirty="0"/>
              <a:t>disappears within 1-5 years from birth.</a:t>
            </a:r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/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Harlequin </a:t>
            </a:r>
            <a:r>
              <a:rPr lang="en-US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phenomenon </a:t>
            </a:r>
          </a:p>
        </p:txBody>
      </p:sp>
      <p:pic>
        <p:nvPicPr>
          <p:cNvPr id="5" name="Picture 5" descr="Harlequ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752601"/>
            <a:ext cx="3061395" cy="4191000"/>
          </a:xfrm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 rtlCol="0">
            <a:normAutofit fontScale="62500" lnSpcReduction="20000"/>
          </a:bodyPr>
          <a:lstStyle/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100" dirty="0" smtClean="0"/>
              <a:t>Transient </a:t>
            </a:r>
            <a:r>
              <a:rPr lang="en-US" sz="3100" dirty="0"/>
              <a:t>in approximately 10% of healthy newborns</a:t>
            </a:r>
            <a:r>
              <a:rPr lang="en-US" sz="3100" dirty="0" smtClean="0"/>
              <a:t>.</a:t>
            </a:r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9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100" dirty="0" smtClean="0"/>
              <a:t>This </a:t>
            </a:r>
            <a:r>
              <a:rPr lang="en-US" sz="3100" dirty="0"/>
              <a:t>presents as a well-demarcated </a:t>
            </a:r>
            <a:r>
              <a:rPr lang="en-US" sz="3100" dirty="0" err="1"/>
              <a:t>colour</a:t>
            </a:r>
            <a:r>
              <a:rPr lang="en-US" sz="3100" dirty="0"/>
              <a:t> change, with one half of the body displaying erythema and the other half pallor</a:t>
            </a:r>
            <a:r>
              <a:rPr lang="en-US" sz="3100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100" dirty="0" smtClean="0"/>
              <a:t> </a:t>
            </a:r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100" dirty="0" smtClean="0"/>
              <a:t>Usually </a:t>
            </a:r>
            <a:r>
              <a:rPr lang="en-US" sz="3100" dirty="0"/>
              <a:t>occurring between two and five days of age, but can be seen as late as three weeks of age. </a:t>
            </a:r>
            <a:endParaRPr lang="en-US" sz="3100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9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100" dirty="0" smtClean="0"/>
              <a:t>The </a:t>
            </a:r>
            <a:r>
              <a:rPr lang="en-US" sz="3100" dirty="0"/>
              <a:t>condition is benign, and the change of </a:t>
            </a:r>
            <a:r>
              <a:rPr lang="en-US" sz="3100" dirty="0" err="1"/>
              <a:t>colour</a:t>
            </a:r>
            <a:r>
              <a:rPr lang="en-US" sz="3100" dirty="0"/>
              <a:t> fades away in 30 seconds to 20 minutes.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Cutis </a:t>
            </a:r>
            <a:r>
              <a:rPr lang="en-US" sz="44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Marmorata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	</a:t>
            </a:r>
            <a:r>
              <a:rPr lang="en-US" sz="4400" b="1" dirty="0">
                <a:solidFill>
                  <a:srgbClr val="FF9900"/>
                </a:solidFill>
              </a:rPr>
              <a:t/>
            </a:r>
            <a:br>
              <a:rPr lang="en-US" sz="4400" b="1" dirty="0">
                <a:solidFill>
                  <a:srgbClr val="FF9900"/>
                </a:solidFill>
              </a:rPr>
            </a:br>
            <a:endParaRPr lang="en-US" sz="4400" b="1" dirty="0">
              <a:solidFill>
                <a:srgbClr val="FF9900"/>
              </a:solidFill>
            </a:endParaRPr>
          </a:p>
        </p:txBody>
      </p:sp>
      <p:pic>
        <p:nvPicPr>
          <p:cNvPr id="33795" name="Picture 2" descr="http://www.aafp.org/afp/2008/0101/afp20080101p47-f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133600"/>
            <a:ext cx="4114800" cy="2667000"/>
          </a:xfr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 rtlCol="0">
            <a:normAutofit fontScale="85000" lnSpcReduction="20000"/>
          </a:bodyPr>
          <a:lstStyle/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A </a:t>
            </a:r>
            <a:r>
              <a:rPr lang="en-US" sz="2400" dirty="0"/>
              <a:t>reticulated mottling of the skin that symmetrically involves the trunk and extremities. </a:t>
            </a:r>
            <a:endParaRPr lang="en-US" sz="24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4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It </a:t>
            </a:r>
            <a:r>
              <a:rPr lang="en-US" sz="2400" dirty="0"/>
              <a:t>is caused by a vascular response to cold and generally resolves when the skin is warmed. </a:t>
            </a:r>
            <a:endParaRPr lang="en-US" sz="24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4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A </a:t>
            </a:r>
            <a:r>
              <a:rPr lang="en-US" sz="2400" dirty="0"/>
              <a:t>tendency to cutis </a:t>
            </a:r>
            <a:r>
              <a:rPr lang="en-US" sz="2400" dirty="0" err="1"/>
              <a:t>marmorata</a:t>
            </a:r>
            <a:r>
              <a:rPr lang="en-US" sz="2400" dirty="0"/>
              <a:t> may persist for several weeks or months, or sometimes into early childhood. </a:t>
            </a:r>
            <a:endParaRPr lang="en-US" sz="24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4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No </a:t>
            </a:r>
            <a:r>
              <a:rPr lang="en-US" sz="2400" dirty="0"/>
              <a:t>treatment is indicated. It is also commonly found in babies with Down’s syndrome.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Miliaria</a:t>
            </a: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crystallina</a:t>
            </a:r>
            <a:endParaRPr lang="en-US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6" descr="http://www.aafp.org/afp/2008/0101/afp20080101p47-f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4876800"/>
            <a:ext cx="3505200" cy="1704975"/>
          </a:xfrm>
          <a:noFill/>
        </p:spPr>
      </p:pic>
      <p:sp>
        <p:nvSpPr>
          <p:cNvPr id="28675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>
            <a:normAutofit fontScale="92500" lnSpcReduction="1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smtClean="0"/>
              <a:t>Superficial sweat ducts obstruction.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120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smtClean="0"/>
              <a:t>It consists of 1- to 2-mm vesicles without surrounding erythema.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120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smtClean="0"/>
              <a:t>Common on the head, neck, and trunk .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120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smtClean="0"/>
              <a:t>Rupture followed by desquamation.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120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smtClean="0"/>
              <a:t>Persist for hours to days.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2400" smtClean="0"/>
          </a:p>
        </p:txBody>
      </p:sp>
      <p:pic>
        <p:nvPicPr>
          <p:cNvPr id="34821" name="Picture 4" descr="docu0010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838200" y="1828800"/>
            <a:ext cx="34972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Erythema</a:t>
            </a: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toxicum</a:t>
            </a: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neonatorum</a:t>
            </a:r>
          </a:p>
        </p:txBody>
      </p:sp>
      <p:pic>
        <p:nvPicPr>
          <p:cNvPr id="35843" name="Picture 7" descr="docu004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6000" contrast="4000"/>
          </a:blip>
          <a:srcRect/>
          <a:stretch>
            <a:fillRect/>
          </a:stretch>
        </p:blipFill>
        <p:spPr>
          <a:xfrm>
            <a:off x="838200" y="1905000"/>
            <a:ext cx="3200400" cy="2054225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 rtlCol="0">
            <a:normAutofit fontScale="92500" lnSpcReduction="20000"/>
          </a:bodyPr>
          <a:lstStyle/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smtClean="0"/>
              <a:t>Common </a:t>
            </a:r>
            <a:r>
              <a:rPr lang="en-US" sz="2600" dirty="0"/>
              <a:t>benign self-limited </a:t>
            </a:r>
            <a:r>
              <a:rPr lang="en-US" sz="2600" dirty="0" smtClean="0"/>
              <a:t>rash.</a:t>
            </a:r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3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smtClean="0"/>
              <a:t>Usually </a:t>
            </a:r>
            <a:r>
              <a:rPr lang="en-US" sz="2600" dirty="0"/>
              <a:t>appear between day 2-5 after birth</a:t>
            </a:r>
            <a:r>
              <a:rPr lang="en-US" sz="2600" dirty="0" smtClean="0"/>
              <a:t>.</a:t>
            </a:r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3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smtClean="0"/>
              <a:t>Characterized </a:t>
            </a:r>
            <a:r>
              <a:rPr lang="en-US" sz="2600" dirty="0"/>
              <a:t>by blotchy red spots on the skin with overlying white or yellow papules or pustules. </a:t>
            </a:r>
            <a:endParaRPr lang="en-US" sz="26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3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smtClean="0"/>
              <a:t>May </a:t>
            </a:r>
            <a:r>
              <a:rPr lang="en-US" sz="2600" dirty="0"/>
              <a:t>be few or numerous that typically resolves within a few days.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35845" name="Picture 7" descr="docu0046"/>
          <p:cNvPicPr>
            <a:picLocks noChangeAspect="1" noChangeArrowheads="1"/>
          </p:cNvPicPr>
          <p:nvPr/>
        </p:nvPicPr>
        <p:blipFill>
          <a:blip r:embed="rId3" cstate="print">
            <a:lum bright="-10000" contrast="16000"/>
          </a:blip>
          <a:srcRect/>
          <a:stretch>
            <a:fillRect/>
          </a:stretch>
        </p:blipFill>
        <p:spPr bwMode="auto">
          <a:xfrm>
            <a:off x="762000" y="4267200"/>
            <a:ext cx="3343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Neonatal </a:t>
            </a:r>
            <a:r>
              <a:rPr lang="en-US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pustular</a:t>
            </a: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melanosis</a:t>
            </a:r>
            <a:endParaRPr lang="en-US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pustlarm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752600"/>
            <a:ext cx="3200400" cy="168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379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18050"/>
          </a:xfrm>
        </p:spPr>
        <p:txBody>
          <a:bodyPr>
            <a:normAutofit fontScale="92500" lnSpcReduction="1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smtClean="0"/>
              <a:t>Transient, a benign idiopathic skin condition.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120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smtClean="0"/>
              <a:t>Mainly seen in newborns with skin of color.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120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smtClean="0"/>
              <a:t>Distinctive features characterized by vesicles, superficial pustules, and pigmented macules. 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120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smtClean="0"/>
              <a:t>The vesicles and pustules rupture easily and resolve within 48 hours.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2400" smtClean="0"/>
          </a:p>
        </p:txBody>
      </p:sp>
      <p:pic>
        <p:nvPicPr>
          <p:cNvPr id="6" name="Picture 9" descr="melan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733800"/>
            <a:ext cx="33528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Sucking blisters</a:t>
            </a:r>
            <a:endParaRPr lang="en-US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SuckingBlis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28800"/>
            <a:ext cx="4038600" cy="3565525"/>
          </a:xfrm>
          <a:effectLst>
            <a:softEdge rad="112500"/>
          </a:effectLst>
        </p:spPr>
      </p:pic>
      <p:sp>
        <p:nvSpPr>
          <p:cNvPr id="3789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718050"/>
          </a:xfrm>
        </p:spPr>
        <p:txBody>
          <a:bodyPr/>
          <a:lstStyle/>
          <a:p>
            <a:r>
              <a:rPr lang="en-US" sz="2400" smtClean="0"/>
              <a:t>Erosions, or calluses result from vigorous sucking by the infant during fetal life.</a:t>
            </a:r>
          </a:p>
          <a:p>
            <a:endParaRPr lang="en-US" sz="1200" smtClean="0"/>
          </a:p>
          <a:p>
            <a:r>
              <a:rPr lang="en-US" sz="2400" smtClean="0"/>
              <a:t>The lesions are present at birth and resolve without specific treatment within days to weeks.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9751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The aim of the lecture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838200" y="3124200"/>
            <a:ext cx="7772400" cy="51752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/>
          </a:p>
          <a:p>
            <a:pPr>
              <a:spcBef>
                <a:spcPct val="0"/>
              </a:spcBef>
            </a:pP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en-US" sz="2400" dirty="0" smtClean="0"/>
              <a:t>To differentiate between normal and abnormal newborn.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Tonic neck reflex</a:t>
            </a:r>
          </a:p>
        </p:txBody>
      </p:sp>
      <p:pic>
        <p:nvPicPr>
          <p:cNvPr id="38915" name="Picture 7" descr="docu004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>
          <a:xfrm>
            <a:off x="304800" y="2209800"/>
            <a:ext cx="4191000" cy="2687638"/>
          </a:xfrm>
        </p:spPr>
      </p:pic>
      <p:sp>
        <p:nvSpPr>
          <p:cNvPr id="38916" name="Content Placeholder 1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r>
              <a:rPr lang="en-US" sz="2400" dirty="0" smtClean="0"/>
              <a:t>The face is turned to one side, the arm and the leg on that side stretch out and the opposite arm and leg bend up.</a:t>
            </a:r>
          </a:p>
          <a:p>
            <a:endParaRPr lang="en-US" sz="1200" dirty="0" smtClean="0"/>
          </a:p>
          <a:p>
            <a:r>
              <a:rPr lang="en-US" sz="2400" dirty="0" smtClean="0"/>
              <a:t> It is called the "fencing" position.</a:t>
            </a:r>
          </a:p>
          <a:p>
            <a:endParaRPr lang="en-US" sz="1200" dirty="0" smtClean="0"/>
          </a:p>
          <a:p>
            <a:r>
              <a:rPr lang="en-US" sz="2400" dirty="0" smtClean="0"/>
              <a:t>The tonic neck reflex lasts about six to seven months.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Ranula</a:t>
            </a:r>
            <a:endParaRPr lang="en-US" b="1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7" descr="docu003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8000" contrast="16000"/>
          </a:blip>
          <a:srcRect/>
          <a:stretch>
            <a:fillRect/>
          </a:stretch>
        </p:blipFill>
        <p:spPr>
          <a:xfrm>
            <a:off x="838200" y="1828800"/>
            <a:ext cx="2733675" cy="4064000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 rtlCol="0">
            <a:normAutofit fontScale="92500" lnSpcReduction="20000"/>
          </a:bodyPr>
          <a:lstStyle/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smtClean="0"/>
              <a:t>Cystic </a:t>
            </a:r>
            <a:r>
              <a:rPr lang="en-US" sz="2600" dirty="0"/>
              <a:t>lesions in the floor of the mouth</a:t>
            </a:r>
            <a:r>
              <a:rPr lang="en-US" sz="2600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2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smtClean="0"/>
              <a:t>Retention </a:t>
            </a:r>
            <a:r>
              <a:rPr lang="en-US" sz="2600" dirty="0"/>
              <a:t>cysts of the excretory duct of the sublingual </a:t>
            </a:r>
            <a:r>
              <a:rPr lang="en-US" sz="2600" dirty="0" smtClean="0"/>
              <a:t>gland. </a:t>
            </a:r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3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smtClean="0"/>
              <a:t>Benign </a:t>
            </a:r>
            <a:r>
              <a:rPr lang="en-US" sz="2600" dirty="0"/>
              <a:t>and causing no </a:t>
            </a:r>
            <a:r>
              <a:rPr lang="en-US" sz="2600" dirty="0" smtClean="0"/>
              <a:t>discomfort.</a:t>
            </a:r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3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smtClean="0"/>
              <a:t>It has the </a:t>
            </a:r>
            <a:r>
              <a:rPr lang="en-US" sz="2600" dirty="0"/>
              <a:t>tendency to rupture or resolve spontaneously within the first few months of life.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Natal - Neonatal teeth</a:t>
            </a:r>
          </a:p>
        </p:txBody>
      </p:sp>
      <p:pic>
        <p:nvPicPr>
          <p:cNvPr id="40963" name="Picture 7" descr="docu00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>
          <a:xfrm>
            <a:off x="1066800" y="1905000"/>
            <a:ext cx="2840895" cy="4211404"/>
          </a:xfrm>
        </p:spPr>
      </p:pic>
      <p:sp>
        <p:nvSpPr>
          <p:cNvPr id="38916" name="Content Placeholder 1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>
            <a:normAutofit lnSpcReduction="1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Teeth that are already present at the time of birth.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1200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Neonatal teeth, which grow in during the first 30 days after birth.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1200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 smtClean="0"/>
              <a:t>In both cases, once erupted, teeth has to be extracted due to the danger of getting aspirated or may cause discomfort.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Neonatal </a:t>
            </a:r>
            <a:r>
              <a:rPr lang="en-US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gynecomastia</a:t>
            </a:r>
            <a:endParaRPr lang="en-US" b="1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7" descr="docu00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6000"/>
          </a:blip>
          <a:srcRect/>
          <a:stretch>
            <a:fillRect/>
          </a:stretch>
        </p:blipFill>
        <p:spPr>
          <a:xfrm>
            <a:off x="1143000" y="1828800"/>
            <a:ext cx="2768600" cy="1828800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 rtlCol="0">
            <a:normAutofit fontScale="85000" lnSpcReduction="10000"/>
          </a:bodyPr>
          <a:lstStyle/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Is </a:t>
            </a:r>
            <a:r>
              <a:rPr lang="en-US" dirty="0"/>
              <a:t>caused by the passage of maternal hormones across the placenta during pregnancy leading to the  enlargement of the </a:t>
            </a:r>
            <a:r>
              <a:rPr lang="en-US" dirty="0" smtClean="0"/>
              <a:t>breasts.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4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Usually </a:t>
            </a:r>
            <a:r>
              <a:rPr lang="en-US" dirty="0"/>
              <a:t>progressing over the first 2 months of life. </a:t>
            </a:r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400" dirty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/>
              <a:t>Breast discharge is also sometimes seen which is commonly called “witch’s milk”.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41989" name="Picture 7" descr="docu0020"/>
          <p:cNvPicPr>
            <a:picLocks noChangeAspect="1" noChangeArrowheads="1"/>
          </p:cNvPicPr>
          <p:nvPr/>
        </p:nvPicPr>
        <p:blipFill>
          <a:blip r:embed="rId3" cstate="print">
            <a:lum bright="-4000" contrast="10000"/>
          </a:blip>
          <a:srcRect/>
          <a:stretch>
            <a:fillRect/>
          </a:stretch>
        </p:blipFill>
        <p:spPr bwMode="auto">
          <a:xfrm>
            <a:off x="1143000" y="4114800"/>
            <a:ext cx="2863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Neonatal Menstruation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Is caused by the passage of maternal hormones across the placenta during pregnancy.</a:t>
            </a:r>
          </a:p>
          <a:p>
            <a:endParaRPr lang="en-US" sz="2400" dirty="0" smtClean="0"/>
          </a:p>
          <a:p>
            <a:r>
              <a:rPr lang="en-US" sz="2400" dirty="0" smtClean="0"/>
              <a:t>Withdrawal bleeding takes place at the end of first week.</a:t>
            </a:r>
          </a:p>
          <a:p>
            <a:r>
              <a:rPr lang="en-US" sz="2400" dirty="0" smtClean="0"/>
              <a:t>It is benign and needs no treatment.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3011" name="Picture 9" descr="C:\Documents and Settings\Dr.Al Kharfy\Desktop\DR.TURKI\turki\My Documents\My Pictures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312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4" descr="105524553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0"/>
            <a:ext cx="4937759" cy="6858000"/>
          </a:xfrm>
          <a:noFill/>
        </p:spPr>
      </p:pic>
      <p:sp>
        <p:nvSpPr>
          <p:cNvPr id="44036" name="Content Placeholder 6"/>
          <p:cNvSpPr>
            <a:spLocks noGrp="1"/>
          </p:cNvSpPr>
          <p:nvPr>
            <p:ph sz="half" idx="4294967295"/>
          </p:nvPr>
        </p:nvSpPr>
        <p:spPr>
          <a:xfrm>
            <a:off x="5105400" y="1770063"/>
            <a:ext cx="4038600" cy="4525962"/>
          </a:xfrm>
        </p:spPr>
        <p:txBody>
          <a:bodyPr/>
          <a:lstStyle/>
          <a:p>
            <a:endParaRPr lang="en-US" sz="24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Birth trauma</a:t>
            </a:r>
          </a:p>
        </p:txBody>
      </p:sp>
      <p:pic>
        <p:nvPicPr>
          <p:cNvPr id="45059" name="Picture 7" descr="Untitled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6000" contrast="-12000"/>
          </a:blip>
          <a:srcRect/>
          <a:stretch>
            <a:fillRect/>
          </a:stretch>
        </p:blipFill>
        <p:spPr>
          <a:xfrm>
            <a:off x="1295400" y="4343400"/>
            <a:ext cx="2687208" cy="1905000"/>
          </a:xfrm>
        </p:spPr>
      </p:pic>
      <p:pic>
        <p:nvPicPr>
          <p:cNvPr id="45060" name="Picture 7" descr="docu005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>
          <a:xfrm>
            <a:off x="5791200" y="1752600"/>
            <a:ext cx="1676400" cy="2045094"/>
          </a:xfrm>
        </p:spPr>
      </p:pic>
      <p:pic>
        <p:nvPicPr>
          <p:cNvPr id="45061" name="Picture 7" descr="docu0025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5791200" y="4038600"/>
            <a:ext cx="1752600" cy="223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7" descr="docu0015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295400" y="1905000"/>
            <a:ext cx="26670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Subconjunctival</a:t>
            </a: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hemorrhage</a:t>
            </a:r>
          </a:p>
        </p:txBody>
      </p:sp>
      <p:pic>
        <p:nvPicPr>
          <p:cNvPr id="46083" name="Picture 7" descr="docu00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438400"/>
            <a:ext cx="4060825" cy="2798763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 rtlCol="0">
            <a:normAutofit fontScale="85000" lnSpcReduction="20000"/>
          </a:bodyPr>
          <a:lstStyle/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Bleeding </a:t>
            </a:r>
            <a:r>
              <a:rPr lang="en-US" dirty="0"/>
              <a:t>underneath the </a:t>
            </a:r>
            <a:r>
              <a:rPr lang="en-US" dirty="0" smtClean="0"/>
              <a:t>conjunctiva. </a:t>
            </a:r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5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Appears </a:t>
            </a:r>
            <a:r>
              <a:rPr lang="en-US" dirty="0"/>
              <a:t>as bright red patch in the sclera</a:t>
            </a:r>
            <a:r>
              <a:rPr lang="en-US" dirty="0" smtClean="0"/>
              <a:t>.</a:t>
            </a:r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5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It </a:t>
            </a:r>
            <a:r>
              <a:rPr lang="en-US" dirty="0"/>
              <a:t>is a painless and </a:t>
            </a:r>
            <a:r>
              <a:rPr lang="en-US" dirty="0" smtClean="0"/>
              <a:t>harmless.</a:t>
            </a:r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5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As </a:t>
            </a:r>
            <a:r>
              <a:rPr lang="en-US" dirty="0"/>
              <a:t>a consequence of elevated venous pressure in the head and </a:t>
            </a:r>
            <a:r>
              <a:rPr lang="en-US" dirty="0" smtClean="0"/>
              <a:t>neck.</a:t>
            </a:r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4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It </a:t>
            </a:r>
            <a:r>
              <a:rPr lang="en-US" dirty="0"/>
              <a:t>usually </a:t>
            </a:r>
            <a:r>
              <a:rPr lang="en-US" dirty="0" smtClean="0"/>
              <a:t>resolves within </a:t>
            </a:r>
            <a:r>
              <a:rPr lang="en-US" dirty="0"/>
              <a:t>1-2 weeks.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Caput succedaneum</a:t>
            </a:r>
          </a:p>
        </p:txBody>
      </p:sp>
      <p:pic>
        <p:nvPicPr>
          <p:cNvPr id="47107" name="Picture 7" descr="docu00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>
          <a:xfrm>
            <a:off x="1142999" y="2054948"/>
            <a:ext cx="2327025" cy="3431452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 rtlCol="0">
            <a:normAutofit fontScale="77500" lnSpcReduction="20000"/>
          </a:bodyPr>
          <a:lstStyle/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Diffuse </a:t>
            </a:r>
            <a:r>
              <a:rPr lang="en-US" dirty="0"/>
              <a:t>scalp swelling that extends across the midline and over suture lines. </a:t>
            </a:r>
            <a:endParaRPr lang="en-US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5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It </a:t>
            </a:r>
            <a:r>
              <a:rPr lang="en-US" dirty="0"/>
              <a:t>is commonly associated with head </a:t>
            </a:r>
            <a:r>
              <a:rPr lang="en-US" dirty="0" err="1" smtClean="0"/>
              <a:t>moulding</a:t>
            </a:r>
            <a:r>
              <a:rPr lang="en-US" dirty="0" smtClean="0"/>
              <a:t>.</a:t>
            </a:r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4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Occurring </a:t>
            </a:r>
            <a:r>
              <a:rPr lang="en-US" dirty="0"/>
              <a:t>due to pressure from uterine or vaginal wall during vertex vaginal delivery. </a:t>
            </a:r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400" dirty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Does </a:t>
            </a:r>
            <a:r>
              <a:rPr lang="en-US" dirty="0"/>
              <a:t>not usually cause complications and resolves over the first few days.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Cephalhematoma</a:t>
            </a:r>
            <a:endParaRPr lang="en-US" b="1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7" descr="docu005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000" contrast="20000"/>
          </a:blip>
          <a:srcRect/>
          <a:stretch>
            <a:fillRect/>
          </a:stretch>
        </p:blipFill>
        <p:spPr>
          <a:xfrm>
            <a:off x="2590800" y="4343400"/>
            <a:ext cx="1371600" cy="1925638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 rtlCol="0">
            <a:normAutofit fontScale="70000" lnSpcReduction="20000"/>
          </a:bodyPr>
          <a:lstStyle/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100" dirty="0" smtClean="0"/>
              <a:t>A </a:t>
            </a:r>
            <a:r>
              <a:rPr lang="en-US" sz="3100" dirty="0"/>
              <a:t>localized effusion of blood beneath the </a:t>
            </a:r>
            <a:r>
              <a:rPr lang="en-US" sz="3100" dirty="0" err="1"/>
              <a:t>periosteum</a:t>
            </a:r>
            <a:r>
              <a:rPr lang="en-US" sz="3100" dirty="0"/>
              <a:t> of the </a:t>
            </a:r>
            <a:r>
              <a:rPr lang="en-US" sz="3100" dirty="0" smtClean="0"/>
              <a:t>skull, </a:t>
            </a:r>
            <a:r>
              <a:rPr lang="en-US" sz="3100" dirty="0"/>
              <a:t>due to disruption of the vessels during birth. </a:t>
            </a:r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700" dirty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100" dirty="0" smtClean="0"/>
              <a:t>It </a:t>
            </a:r>
            <a:r>
              <a:rPr lang="en-US" sz="3100" dirty="0"/>
              <a:t>does not cross cranial suture lines</a:t>
            </a:r>
            <a:r>
              <a:rPr lang="en-US" sz="3100" dirty="0" smtClean="0"/>
              <a:t>.</a:t>
            </a:r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7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100" dirty="0" smtClean="0"/>
              <a:t>It </a:t>
            </a:r>
            <a:r>
              <a:rPr lang="en-US" sz="3100" dirty="0"/>
              <a:t>is firmer to the touch than an edematous </a:t>
            </a:r>
            <a:r>
              <a:rPr lang="en-US" sz="3100" dirty="0" smtClean="0"/>
              <a:t>area.</a:t>
            </a:r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7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100" dirty="0" smtClean="0"/>
              <a:t>It usually </a:t>
            </a:r>
            <a:r>
              <a:rPr lang="en-US" sz="3100" dirty="0"/>
              <a:t>appears on the second or third day after birth and disappears within weeks or months.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48133" name="Picture 7" descr="docu0038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914400" y="1752600"/>
            <a:ext cx="26670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ephalohemato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062" y="4114800"/>
            <a:ext cx="1785938" cy="2286000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Lecture headlines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History and examination.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Fetal maturation.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Neonatal physiology.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Normal variations in newborn.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Minor trauma in newborn.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Erb’s</a:t>
            </a: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palsy</a:t>
            </a:r>
          </a:p>
        </p:txBody>
      </p:sp>
      <p:pic>
        <p:nvPicPr>
          <p:cNvPr id="49155" name="Picture 7" descr="docu00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>
          <a:xfrm>
            <a:off x="1905000" y="3962400"/>
            <a:ext cx="1752600" cy="2696035"/>
          </a:xfrm>
        </p:spPr>
      </p:pic>
      <p:sp>
        <p:nvSpPr>
          <p:cNvPr id="49156" name="Content Placeholder 1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r>
              <a:rPr lang="en-US" sz="2400" smtClean="0"/>
              <a:t> A paralysis of the arm caused by injury to the upper group of the trunk, C5-C6 nerves. </a:t>
            </a:r>
          </a:p>
          <a:p>
            <a:endParaRPr lang="en-US" sz="1200" smtClean="0"/>
          </a:p>
          <a:p>
            <a:r>
              <a:rPr lang="en-US" sz="2400" smtClean="0"/>
              <a:t>The Moro reflex is absent but grasp reflex of the hand is present.</a:t>
            </a:r>
          </a:p>
          <a:p>
            <a:endParaRPr lang="en-US" sz="1200" smtClean="0"/>
          </a:p>
          <a:p>
            <a:r>
              <a:rPr lang="en-US" sz="2400" smtClean="0"/>
              <a:t>The elbow is extended and the forearm is pronated (the “waiter’s tip position).</a:t>
            </a:r>
          </a:p>
        </p:txBody>
      </p:sp>
      <p:pic>
        <p:nvPicPr>
          <p:cNvPr id="49157" name="Picture 2" descr="http://www.glowm.com/resources/glowm/graphics/figures/v3/0630/00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3035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Klumpke</a:t>
            </a: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palsy</a:t>
            </a:r>
            <a:endParaRPr lang="en-US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Picture 2" descr="http://pediatricneuro.com/alfonso/klumpke%20palsy%20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133600"/>
            <a:ext cx="3951288" cy="2973388"/>
          </a:xfr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lower </a:t>
            </a:r>
            <a:r>
              <a:rPr lang="en-US" sz="2400" dirty="0"/>
              <a:t>plexus </a:t>
            </a:r>
            <a:r>
              <a:rPr lang="en-US" sz="2400" dirty="0" smtClean="0"/>
              <a:t>injury </a:t>
            </a:r>
            <a:r>
              <a:rPr lang="en-US" sz="2400" dirty="0"/>
              <a:t>to the lower  roots of the brachial </a:t>
            </a:r>
            <a:r>
              <a:rPr lang="en-US" sz="2400" dirty="0" smtClean="0"/>
              <a:t>plexus.</a:t>
            </a:r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2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Involving </a:t>
            </a:r>
            <a:r>
              <a:rPr lang="en-US" sz="2400" dirty="0"/>
              <a:t>C8 and T1 </a:t>
            </a:r>
            <a:r>
              <a:rPr lang="en-US" sz="2400" dirty="0" smtClean="0"/>
              <a:t>roots.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marL="182880" indent="-18288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/>
              <a:t>There is loss of grasp reflex. The hand is supinated, the wrist extended, and the fingers clawed 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Facial palsy</a:t>
            </a:r>
          </a:p>
        </p:txBody>
      </p:sp>
      <p:pic>
        <p:nvPicPr>
          <p:cNvPr id="51203" name="Picture 7" descr="docu00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838200" y="1905000"/>
            <a:ext cx="3363913" cy="3124200"/>
          </a:xfrm>
        </p:spPr>
      </p:pic>
      <p:sp>
        <p:nvSpPr>
          <p:cNvPr id="51204" name="Content Placeholder 1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r>
              <a:rPr lang="en-US" sz="2400" smtClean="0"/>
              <a:t>Lower motor neuron lesion.</a:t>
            </a:r>
          </a:p>
          <a:p>
            <a:endParaRPr lang="en-US" sz="1200" smtClean="0"/>
          </a:p>
          <a:p>
            <a:r>
              <a:rPr lang="en-US" sz="2400" smtClean="0"/>
              <a:t>Both upper and lower parts are affected.</a:t>
            </a:r>
          </a:p>
          <a:p>
            <a:endParaRPr lang="en-US" sz="1200" smtClean="0"/>
          </a:p>
          <a:p>
            <a:r>
              <a:rPr lang="en-US" sz="2400" smtClean="0"/>
              <a:t>Conservative treatment.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Asymetric</a:t>
            </a: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crying </a:t>
            </a:r>
            <a:r>
              <a:rPr lang="en-US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facies</a:t>
            </a:r>
            <a:r>
              <a:rPr lang="en-US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2227" name="Picture 2" descr="http://newborns.stanford.edu/images/asymmet-crying-facies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5138" y="2184400"/>
            <a:ext cx="4038600" cy="3697288"/>
          </a:xfrm>
          <a:noFill/>
        </p:spPr>
      </p:pic>
      <p:sp>
        <p:nvSpPr>
          <p:cNvPr id="52228" name="Content Placeholder 4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endParaRPr lang="en-US" sz="2400" smtClean="0"/>
          </a:p>
          <a:p>
            <a:r>
              <a:rPr lang="en-US" sz="2400" smtClean="0"/>
              <a:t>A congenital deficiency or absence of the depressor anguli oris muscle which controls the downward motion of the lip. </a:t>
            </a:r>
          </a:p>
          <a:p>
            <a:endParaRPr lang="en-US" sz="2400" smtClean="0"/>
          </a:p>
          <a:p>
            <a:r>
              <a:rPr lang="en-US" sz="2400" smtClean="0"/>
              <a:t>The eye and forhead muscles are unaffected.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4" descr="we need to rea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0"/>
            <a:ext cx="4953000" cy="6930819"/>
          </a:xfrm>
          <a:noFill/>
        </p:spPr>
      </p:pic>
      <p:sp>
        <p:nvSpPr>
          <p:cNvPr id="53252" name="Content Placeholder 6"/>
          <p:cNvSpPr>
            <a:spLocks noGrp="1"/>
          </p:cNvSpPr>
          <p:nvPr>
            <p:ph sz="half" idx="4294967295"/>
          </p:nvPr>
        </p:nvSpPr>
        <p:spPr>
          <a:xfrm>
            <a:off x="5105400" y="1770063"/>
            <a:ext cx="4038600" cy="4525962"/>
          </a:xfrm>
        </p:spPr>
        <p:txBody>
          <a:bodyPr/>
          <a:lstStyle/>
          <a:p>
            <a:endParaRPr lang="en-US" dirty="0" smtClean="0"/>
          </a:p>
          <a:p>
            <a:endParaRPr 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History and examination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700" b="1" dirty="0" smtClean="0">
                <a:solidFill>
                  <a:srgbClr val="FF9900"/>
                </a:solidFill>
              </a:rPr>
              <a:t>A)		Maternal History: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900" b="1" i="1" dirty="0" smtClean="0">
              <a:solidFill>
                <a:srgbClr val="FF9900"/>
              </a:solidFill>
            </a:endParaRPr>
          </a:p>
          <a:p>
            <a:pPr lvl="4">
              <a:lnSpc>
                <a:spcPct val="80000"/>
              </a:lnSpc>
              <a:buClr>
                <a:schemeClr val="tx2"/>
              </a:buClr>
              <a:buSzPct val="125000"/>
              <a:buFont typeface="Wingdings" pitchFamily="2" charset="2"/>
              <a:buChar char="v"/>
            </a:pPr>
            <a:r>
              <a:rPr lang="en-US" sz="1800" dirty="0" smtClean="0"/>
              <a:t>	</a:t>
            </a:r>
            <a:r>
              <a:rPr lang="en-US" sz="2400" dirty="0" smtClean="0"/>
              <a:t>Age</a:t>
            </a:r>
          </a:p>
          <a:p>
            <a:pPr lvl="4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dirty="0" smtClean="0"/>
              <a:t>	Medical / surgical history</a:t>
            </a:r>
          </a:p>
          <a:p>
            <a:pPr lvl="4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dirty="0" smtClean="0"/>
              <a:t>	Medications</a:t>
            </a:r>
          </a:p>
          <a:p>
            <a:pPr lvl="4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dirty="0" smtClean="0"/>
              <a:t>	Pregnancy history</a:t>
            </a:r>
          </a:p>
          <a:p>
            <a:pPr lvl="4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dirty="0" smtClean="0"/>
              <a:t>   	</a:t>
            </a:r>
            <a:r>
              <a:rPr lang="en-US" sz="2400" dirty="0" err="1" smtClean="0"/>
              <a:t>Labour</a:t>
            </a:r>
            <a:r>
              <a:rPr lang="en-US" sz="2400" dirty="0" smtClean="0"/>
              <a:t> and delivery history</a:t>
            </a:r>
          </a:p>
          <a:p>
            <a:pPr lvl="4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dirty="0" smtClean="0"/>
              <a:t> 	Family history</a:t>
            </a:r>
          </a:p>
          <a:p>
            <a:pPr lvl="4">
              <a:lnSpc>
                <a:spcPct val="80000"/>
              </a:lnSpc>
              <a:buFont typeface="Wingdings" pitchFamily="2" charset="2"/>
              <a:buChar char="v"/>
            </a:pPr>
            <a:endParaRPr lang="en-US" sz="2400" dirty="0" smtClean="0"/>
          </a:p>
          <a:p>
            <a:pPr lvl="4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700" b="1" dirty="0" smtClean="0">
                <a:solidFill>
                  <a:srgbClr val="FF9900"/>
                </a:solidFill>
              </a:rPr>
              <a:t>(B)</a:t>
            </a:r>
            <a:r>
              <a:rPr lang="en-US" sz="2700" b="1" i="1" dirty="0" smtClean="0">
                <a:solidFill>
                  <a:srgbClr val="FF9900"/>
                </a:solidFill>
              </a:rPr>
              <a:t>	</a:t>
            </a:r>
            <a:r>
              <a:rPr lang="en-US" sz="2700" b="1" dirty="0" smtClean="0">
                <a:solidFill>
                  <a:srgbClr val="FF9900"/>
                </a:solidFill>
              </a:rPr>
              <a:t>Neonatal History:</a:t>
            </a:r>
          </a:p>
          <a:p>
            <a:pPr>
              <a:lnSpc>
                <a:spcPct val="80000"/>
              </a:lnSpc>
            </a:pPr>
            <a:endParaRPr lang="en-US" sz="2700" b="1" i="1" dirty="0" smtClean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History and examination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 fontAlgn="auto">
              <a:spcAft>
                <a:spcPts val="0"/>
              </a:spcAft>
              <a:buNone/>
              <a:defRPr/>
            </a:pPr>
            <a:r>
              <a:rPr lang="en-US" sz="2800" b="1" dirty="0" smtClean="0">
                <a:solidFill>
                  <a:srgbClr val="FF9900"/>
                </a:solidFill>
              </a:rPr>
              <a:t>Physical examination:</a:t>
            </a:r>
          </a:p>
          <a:p>
            <a:pPr marL="609600" indent="-609600" algn="just" fontAlgn="auto">
              <a:spcAft>
                <a:spcPts val="0"/>
              </a:spcAft>
              <a:buNone/>
              <a:defRPr/>
            </a:pPr>
            <a:r>
              <a:rPr lang="en-US" sz="2800" dirty="0" smtClean="0"/>
              <a:t>	Head large, face rounder, small mandible, prominent abdomen, mid point umbilicus, liver and spleen easily felt, kidneys palpable, flexion posture.</a:t>
            </a:r>
          </a:p>
          <a:p>
            <a:pPr marL="609600" indent="-609600" algn="just" fontAlgn="auto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marL="609600" indent="-609600" fontAlgn="auto">
              <a:spcAft>
                <a:spcPts val="0"/>
              </a:spcAft>
              <a:buNone/>
              <a:defRPr/>
            </a:pPr>
            <a:r>
              <a:rPr lang="en-US" sz="2800" b="1" dirty="0" smtClean="0">
                <a:solidFill>
                  <a:srgbClr val="FF9900"/>
                </a:solidFill>
              </a:rPr>
              <a:t>Other specific neonatal examinations:</a:t>
            </a:r>
          </a:p>
          <a:p>
            <a:pPr marL="609600" indent="-609600" algn="just" fontAlgn="auto">
              <a:spcAft>
                <a:spcPts val="0"/>
              </a:spcAft>
              <a:buNone/>
              <a:defRPr/>
            </a:pPr>
            <a:r>
              <a:rPr lang="en-US" sz="2800" dirty="0" smtClean="0"/>
              <a:t>	</a:t>
            </a:r>
            <a:r>
              <a:rPr lang="en-US" sz="2600" dirty="0" smtClean="0"/>
              <a:t>Neonatal reflexes.</a:t>
            </a:r>
          </a:p>
          <a:p>
            <a:pPr marL="609600" indent="-609600" algn="just" fontAlgn="auto">
              <a:spcAft>
                <a:spcPts val="0"/>
              </a:spcAft>
              <a:buNone/>
              <a:defRPr/>
            </a:pPr>
            <a:r>
              <a:rPr lang="en-US" sz="2600" dirty="0" smtClean="0"/>
              <a:t>	Gestational assessment.</a:t>
            </a:r>
          </a:p>
          <a:p>
            <a:pPr marL="609600" indent="-609600" algn="just" fontAlgn="auto">
              <a:spcAft>
                <a:spcPts val="0"/>
              </a:spcAft>
              <a:buNone/>
              <a:defRPr/>
            </a:pPr>
            <a:r>
              <a:rPr lang="en-US" sz="2600" dirty="0" smtClean="0"/>
              <a:t>	Congenital malformations.</a:t>
            </a:r>
          </a:p>
          <a:p>
            <a:pPr marL="609600" indent="-609600" fontAlgn="auto">
              <a:spcAft>
                <a:spcPts val="0"/>
              </a:spcAft>
              <a:buNone/>
              <a:defRPr/>
            </a:pPr>
            <a:endParaRPr lang="en-US" sz="2800" b="1" i="1" dirty="0" smtClean="0"/>
          </a:p>
          <a:p>
            <a:pPr marL="609600" indent="-609600" fontAlgn="auto">
              <a:spcAft>
                <a:spcPts val="0"/>
              </a:spcAft>
              <a:buNone/>
              <a:defRPr/>
            </a:pPr>
            <a:endParaRPr lang="en-US" sz="2800" b="1" i="1" dirty="0" smtClean="0"/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AutoNum type="arabicParenR" startAt="2"/>
              <a:defRPr/>
            </a:pPr>
            <a:endParaRPr lang="en-US" sz="2800" b="1" i="1" dirty="0" smtClean="0"/>
          </a:p>
          <a:p>
            <a:pPr marL="609600" indent="-60960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Fetal maturation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1148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i="1" dirty="0" smtClean="0">
              <a:solidFill>
                <a:srgbClr val="FF9900"/>
              </a:solidFill>
            </a:endParaRPr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500" b="1" dirty="0" smtClean="0">
                <a:solidFill>
                  <a:srgbClr val="FF9900"/>
                </a:solidFill>
              </a:rPr>
              <a:t>Second Trimester:</a:t>
            </a:r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i="1" dirty="0" smtClean="0">
              <a:solidFill>
                <a:srgbClr val="FF9900"/>
              </a:solidFill>
            </a:endParaRPr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      CVS attains Final Form 12 wk.</a:t>
            </a:r>
          </a:p>
          <a:p>
            <a:pPr marL="411480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</a:p>
          <a:p>
            <a:pPr marL="411480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     </a:t>
            </a:r>
            <a:r>
              <a:rPr lang="en-US" sz="2000" dirty="0" smtClean="0"/>
              <a:t> </a:t>
            </a:r>
            <a:r>
              <a:rPr lang="en-US" dirty="0" smtClean="0"/>
              <a:t>Respiratory movement as early as 18 wk.</a:t>
            </a:r>
          </a:p>
          <a:p>
            <a:pPr marL="996696" lvl="2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000" dirty="0" smtClean="0"/>
              <a:t>Sufficient alveolar structures 24 wk.</a:t>
            </a:r>
          </a:p>
          <a:p>
            <a:pPr marL="996696" lvl="2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000" dirty="0" smtClean="0"/>
              <a:t>Surfactant production by 20 wk, 34 wk.</a:t>
            </a:r>
          </a:p>
          <a:p>
            <a:pPr marL="996696" lvl="2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000" dirty="0" smtClean="0"/>
              <a:t>Tidal flow of amniotic fluid, out of lungs.</a:t>
            </a:r>
          </a:p>
          <a:p>
            <a:pPr marL="411480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</a:p>
          <a:p>
            <a:pPr marL="411480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     Hemoglobin is  fetal (HB A 30% at birth).</a:t>
            </a:r>
          </a:p>
          <a:p>
            <a:pPr marL="411480" algn="just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    Coordinated suck 34 wk. (suck 26 – 28 wk).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Neonatal physiology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3500" b="1" i="1" u="sng" dirty="0" smtClean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rgbClr val="FF9900"/>
                </a:solidFill>
              </a:rPr>
              <a:t>     </a:t>
            </a:r>
            <a:r>
              <a:rPr lang="en-US" b="1" dirty="0" smtClean="0">
                <a:solidFill>
                  <a:srgbClr val="FF9900"/>
                </a:solidFill>
              </a:rPr>
              <a:t>Respiratory system: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b="1" i="1" dirty="0" smtClean="0">
              <a:solidFill>
                <a:srgbClr val="FF9900"/>
              </a:solidFill>
            </a:endParaRPr>
          </a:p>
          <a:p>
            <a:pPr marL="2209800" lvl="4" indent="-381000" algn="just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145000"/>
              <a:buFont typeface="Wingdings" pitchFamily="2" charset="2"/>
              <a:buChar char="v"/>
              <a:defRPr/>
            </a:pPr>
            <a:r>
              <a:rPr lang="en-US" sz="1800" dirty="0" smtClean="0"/>
              <a:t>	</a:t>
            </a:r>
            <a:r>
              <a:rPr lang="en-US" sz="3000" dirty="0" smtClean="0"/>
              <a:t>Established at delivery.</a:t>
            </a:r>
          </a:p>
          <a:p>
            <a:pPr marL="2209800" lvl="4" indent="-381000" algn="just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sz="3000" dirty="0" smtClean="0"/>
              <a:t>	PR 50 - 60/min.</a:t>
            </a:r>
          </a:p>
          <a:p>
            <a:pPr marL="2209800" lvl="4" indent="-381000" algn="just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sz="3000" dirty="0" smtClean="0"/>
              <a:t>	Wet lung syndrome.</a:t>
            </a:r>
          </a:p>
          <a:p>
            <a:pPr marL="609600" indent="-609600" algn="just" fontAlgn="auto">
              <a:lnSpc>
                <a:spcPct val="80000"/>
              </a:lnSpc>
              <a:spcAft>
                <a:spcPts val="0"/>
              </a:spcAft>
              <a:buSzTx/>
              <a:buFont typeface="Wingdings" pitchFamily="2" charset="2"/>
              <a:buChar char="v"/>
              <a:defRPr/>
            </a:pPr>
            <a:endParaRPr lang="en-US" sz="2200" dirty="0" smtClean="0"/>
          </a:p>
          <a:p>
            <a:pPr marL="609600" indent="-609600" algn="just" fontAlgn="auto">
              <a:lnSpc>
                <a:spcPct val="80000"/>
              </a:lnSpc>
              <a:spcAft>
                <a:spcPts val="0"/>
              </a:spcAft>
              <a:buSzTx/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rgbClr val="FF9900"/>
                </a:solidFill>
              </a:rPr>
              <a:t>     </a:t>
            </a:r>
            <a:r>
              <a:rPr lang="en-US" b="1" dirty="0" smtClean="0">
                <a:solidFill>
                  <a:srgbClr val="FF9900"/>
                </a:solidFill>
              </a:rPr>
              <a:t>CVS:</a:t>
            </a:r>
          </a:p>
          <a:p>
            <a:pPr marL="2209800" lvl="4" indent="-381000" algn="just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145000"/>
              <a:buFont typeface="Wingdings" pitchFamily="2" charset="2"/>
              <a:buChar char="v"/>
              <a:defRPr/>
            </a:pPr>
            <a:r>
              <a:rPr lang="en-US" sz="1800" dirty="0" smtClean="0"/>
              <a:t>	</a:t>
            </a:r>
            <a:r>
              <a:rPr lang="en-US" sz="3000" dirty="0" smtClean="0"/>
              <a:t>HR 120-160/min.</a:t>
            </a:r>
          </a:p>
          <a:p>
            <a:pPr marL="2209800" lvl="4" indent="-381000" algn="just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sz="3000" dirty="0" smtClean="0"/>
              <a:t>	R ventricle predominant.</a:t>
            </a:r>
          </a:p>
          <a:p>
            <a:pPr marL="2209800" lvl="4" indent="-381000" algn="just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sz="3000" dirty="0" smtClean="0"/>
              <a:t>	Transient murmur.</a:t>
            </a:r>
          </a:p>
          <a:p>
            <a:pPr marL="2209800" lvl="4" indent="-381000" algn="just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sz="3000" dirty="0" smtClean="0"/>
              <a:t>	Fetal – neonatal circulation.</a:t>
            </a:r>
          </a:p>
          <a:p>
            <a:pPr marL="2209800" lvl="4" indent="-381000" algn="just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3000" dirty="0" smtClean="0"/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8911" y="0"/>
          <a:ext cx="910508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Slide" r:id="rId3" imgW="4608286" imgH="3456214" progId="PowerPoint.Slide.8">
                  <p:embed/>
                </p:oleObj>
              </mc:Choice>
              <mc:Fallback>
                <p:oleObj name="Slide" r:id="rId3" imgW="4608286" imgH="3456214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1" y="0"/>
                        <a:ext cx="9105089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36878</TotalTime>
  <Words>1086</Words>
  <Application>Microsoft Office PowerPoint</Application>
  <PresentationFormat>On-screen Show (4:3)</PresentationFormat>
  <Paragraphs>273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Consolas</vt:lpstr>
      <vt:lpstr>Corbel</vt:lpstr>
      <vt:lpstr>Times New Roman</vt:lpstr>
      <vt:lpstr>Wingdings</vt:lpstr>
      <vt:lpstr>Wingdings 2</vt:lpstr>
      <vt:lpstr>Wingdings 3</vt:lpstr>
      <vt:lpstr>Metro</vt:lpstr>
      <vt:lpstr>Slide</vt:lpstr>
      <vt:lpstr>Dr. Turki M. AlKharfy Professor of Pediatrics Consultant Neonatologist </vt:lpstr>
      <vt:lpstr>PowerPoint Presentation</vt:lpstr>
      <vt:lpstr>The aim of the lecture</vt:lpstr>
      <vt:lpstr>Lecture headlines </vt:lpstr>
      <vt:lpstr>History and examination</vt:lpstr>
      <vt:lpstr>History and examination</vt:lpstr>
      <vt:lpstr>Fetal maturation</vt:lpstr>
      <vt:lpstr>Neonatal physiology</vt:lpstr>
      <vt:lpstr>PowerPoint Presentation</vt:lpstr>
      <vt:lpstr>Neonatal physiology</vt:lpstr>
      <vt:lpstr>Neonatal physiology</vt:lpstr>
      <vt:lpstr>Neonatal physiology</vt:lpstr>
      <vt:lpstr>Neonatal physiology</vt:lpstr>
      <vt:lpstr>Neonatal physiology</vt:lpstr>
      <vt:lpstr>Neonatal physiology</vt:lpstr>
      <vt:lpstr>PowerPoint Presentation</vt:lpstr>
      <vt:lpstr>Normal newborn</vt:lpstr>
      <vt:lpstr>Flat head</vt:lpstr>
      <vt:lpstr>Salmon patches</vt:lpstr>
      <vt:lpstr>Salmon patches</vt:lpstr>
      <vt:lpstr>Port-wine stain (Nevus flammeus)</vt:lpstr>
      <vt:lpstr>Strawberry hemangiomas </vt:lpstr>
      <vt:lpstr>Mongollian spots</vt:lpstr>
      <vt:lpstr>Harlequin phenomenon </vt:lpstr>
      <vt:lpstr>Cutis Marmorata   </vt:lpstr>
      <vt:lpstr>Miliaria crystallina</vt:lpstr>
      <vt:lpstr>Erythema toxicum neonatorum</vt:lpstr>
      <vt:lpstr>Neonatal pustular melanosis</vt:lpstr>
      <vt:lpstr>Sucking blisters</vt:lpstr>
      <vt:lpstr>Tonic neck reflex</vt:lpstr>
      <vt:lpstr>Ranula</vt:lpstr>
      <vt:lpstr>Natal - Neonatal teeth</vt:lpstr>
      <vt:lpstr>Neonatal gynecomastia</vt:lpstr>
      <vt:lpstr>Neonatal Menstruation</vt:lpstr>
      <vt:lpstr>PowerPoint Presentation</vt:lpstr>
      <vt:lpstr>Birth trauma</vt:lpstr>
      <vt:lpstr>Subconjunctival hemorrhage</vt:lpstr>
      <vt:lpstr>Caput succedaneum</vt:lpstr>
      <vt:lpstr>Cephalhematoma</vt:lpstr>
      <vt:lpstr>Erb’s palsy</vt:lpstr>
      <vt:lpstr>Klumpke palsy</vt:lpstr>
      <vt:lpstr>Facial palsy</vt:lpstr>
      <vt:lpstr>Asymetric crying facies 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Turki   Al Kharfy</dc:creator>
  <cp:lastModifiedBy>Al-Kharfy Turki</cp:lastModifiedBy>
  <cp:revision>65</cp:revision>
  <dcterms:created xsi:type="dcterms:W3CDTF">2004-10-05T18:45:58Z</dcterms:created>
  <dcterms:modified xsi:type="dcterms:W3CDTF">2016-09-21T10:57:47Z</dcterms:modified>
</cp:coreProperties>
</file>