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315" r:id="rId2"/>
    <p:sldId id="256" r:id="rId3"/>
    <p:sldId id="258" r:id="rId4"/>
    <p:sldId id="318" r:id="rId5"/>
    <p:sldId id="259" r:id="rId6"/>
    <p:sldId id="316" r:id="rId7"/>
    <p:sldId id="260" r:id="rId8"/>
    <p:sldId id="319" r:id="rId9"/>
    <p:sldId id="261" r:id="rId10"/>
    <p:sldId id="262" r:id="rId11"/>
    <p:sldId id="269" r:id="rId12"/>
    <p:sldId id="271" r:id="rId13"/>
    <p:sldId id="272" r:id="rId14"/>
    <p:sldId id="317" r:id="rId15"/>
    <p:sldId id="273" r:id="rId16"/>
    <p:sldId id="274" r:id="rId17"/>
    <p:sldId id="275" r:id="rId18"/>
    <p:sldId id="291" r:id="rId19"/>
    <p:sldId id="276" r:id="rId20"/>
    <p:sldId id="277" r:id="rId21"/>
    <p:sldId id="278" r:id="rId22"/>
    <p:sldId id="320" r:id="rId23"/>
    <p:sldId id="321" r:id="rId24"/>
    <p:sldId id="322" r:id="rId25"/>
    <p:sldId id="327" r:id="rId26"/>
    <p:sldId id="325" r:id="rId27"/>
    <p:sldId id="324" r:id="rId28"/>
    <p:sldId id="328" r:id="rId29"/>
    <p:sldId id="323" r:id="rId30"/>
    <p:sldId id="330" r:id="rId31"/>
    <p:sldId id="329" r:id="rId32"/>
    <p:sldId id="279" r:id="rId33"/>
    <p:sldId id="280" r:id="rId34"/>
    <p:sldId id="301" r:id="rId35"/>
    <p:sldId id="281" r:id="rId36"/>
    <p:sldId id="331" r:id="rId37"/>
    <p:sldId id="282" r:id="rId38"/>
    <p:sldId id="283" r:id="rId39"/>
    <p:sldId id="284" r:id="rId40"/>
    <p:sldId id="314" r:id="rId41"/>
    <p:sldId id="285" r:id="rId42"/>
    <p:sldId id="286" r:id="rId43"/>
    <p:sldId id="287" r:id="rId44"/>
    <p:sldId id="288" r:id="rId45"/>
    <p:sldId id="289" r:id="rId46"/>
    <p:sldId id="290" r:id="rId47"/>
    <p:sldId id="263" r:id="rId48"/>
    <p:sldId id="265" r:id="rId49"/>
    <p:sldId id="266" r:id="rId50"/>
    <p:sldId id="267" r:id="rId51"/>
    <p:sldId id="268" r:id="rId52"/>
    <p:sldId id="312" r:id="rId53"/>
    <p:sldId id="307" r:id="rId54"/>
    <p:sldId id="313" r:id="rId55"/>
    <p:sldId id="293" r:id="rId56"/>
    <p:sldId id="294" r:id="rId57"/>
    <p:sldId id="296" r:id="rId58"/>
    <p:sldId id="308" r:id="rId59"/>
    <p:sldId id="297" r:id="rId60"/>
    <p:sldId id="311" r:id="rId61"/>
    <p:sldId id="295" r:id="rId62"/>
    <p:sldId id="309" r:id="rId63"/>
    <p:sldId id="292" r:id="rId64"/>
    <p:sldId id="310" r:id="rId65"/>
    <p:sldId id="306" r:id="rId66"/>
    <p:sldId id="29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p:restoredLeft sz="15598" autoAdjust="0"/>
    <p:restoredTop sz="94652" autoAdjust="0"/>
  </p:normalViewPr>
  <p:slideViewPr>
    <p:cSldViewPr snapToObjects="1">
      <p:cViewPr varScale="1">
        <p:scale>
          <a:sx n="98" d="100"/>
          <a:sy n="98" d="100"/>
        </p:scale>
        <p:origin x="-952" y="-104"/>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66" d="100"/>
        <a:sy n="66" d="100"/>
      </p:scale>
      <p:origin x="0" y="27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9D43551-B1B2-8249-B253-3F1CC5E7316D}" type="datetimeFigureOut">
              <a:rPr lang="en-US" smtClean="0"/>
              <a:pPr/>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9D43551-B1B2-8249-B253-3F1CC5E7316D}"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C9D43551-B1B2-8249-B253-3F1CC5E7316D}" type="datetimeFigureOut">
              <a:rPr lang="en-US" smtClean="0"/>
              <a:pPr/>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5330-8794-6F4E-B437-45606CBBD7AE}"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C9D43551-B1B2-8249-B253-3F1CC5E7316D}" type="datetimeFigureOut">
              <a:rPr lang="en-US" smtClean="0"/>
              <a:pPr/>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9D43551-B1B2-8249-B253-3F1CC5E7316D}" type="datetimeFigureOut">
              <a:rPr lang="en-US" smtClean="0"/>
              <a:pPr/>
              <a:t>2/20/18</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33A5330-8794-6F4E-B437-45606CBBD7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603812"/>
            <a:ext cx="7583487" cy="1044388"/>
          </a:xfrm>
        </p:spPr>
        <p:txBody>
          <a:bodyPr/>
          <a:lstStyle/>
          <a:p>
            <a:r>
              <a:rPr lang="en-US" b="1" dirty="0" smtClean="0">
                <a:solidFill>
                  <a:schemeClr val="accent5">
                    <a:lumMod val="40000"/>
                    <a:lumOff val="60000"/>
                  </a:schemeClr>
                </a:solidFill>
              </a:rPr>
              <a:t>Congenital Anomalies of the Kidney and Urinary Tract (CAKUT)</a:t>
            </a:r>
            <a:endParaRPr lang="en-US"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057400"/>
            <a:ext cx="8763000" cy="5029200"/>
          </a:xfrm>
        </p:spPr>
        <p:txBody>
          <a:bodyPr>
            <a:normAutofit/>
          </a:bodyPr>
          <a:lstStyle/>
          <a:p>
            <a:r>
              <a:rPr lang="en-US" dirty="0" smtClean="0"/>
              <a:t>Infants with bilateral </a:t>
            </a:r>
            <a:r>
              <a:rPr lang="en-US" dirty="0" err="1" smtClean="0"/>
              <a:t>dysplasia</a:t>
            </a:r>
            <a:r>
              <a:rPr lang="en-US" dirty="0" smtClean="0"/>
              <a:t> may have impaired renal function at birth and subsequent progressive renal failure may occur. </a:t>
            </a:r>
          </a:p>
          <a:p>
            <a:r>
              <a:rPr lang="en-US" dirty="0" smtClean="0"/>
              <a:t>Associated urological findings include abnormalities of the renal pelvis and calyces (congenital </a:t>
            </a:r>
            <a:r>
              <a:rPr lang="en-US" dirty="0" err="1" smtClean="0"/>
              <a:t>hydronephrosis</a:t>
            </a:r>
            <a:r>
              <a:rPr lang="en-US" dirty="0" smtClean="0"/>
              <a:t>) and </a:t>
            </a:r>
            <a:r>
              <a:rPr lang="en-US" dirty="0" err="1" smtClean="0"/>
              <a:t>ureters</a:t>
            </a:r>
            <a:r>
              <a:rPr lang="en-US" dirty="0" smtClean="0"/>
              <a:t> (duplicating collecting system), </a:t>
            </a:r>
            <a:r>
              <a:rPr lang="en-US" dirty="0" err="1" smtClean="0"/>
              <a:t>megaureter</a:t>
            </a:r>
            <a:r>
              <a:rPr lang="en-US" dirty="0" smtClean="0"/>
              <a:t>, </a:t>
            </a:r>
            <a:r>
              <a:rPr lang="en-US" dirty="0" err="1" smtClean="0"/>
              <a:t>ureteral</a:t>
            </a:r>
            <a:r>
              <a:rPr lang="en-US" dirty="0" smtClean="0"/>
              <a:t> </a:t>
            </a:r>
            <a:r>
              <a:rPr lang="en-US" dirty="0" err="1" smtClean="0"/>
              <a:t>stenosis</a:t>
            </a:r>
            <a:r>
              <a:rPr lang="en-US" dirty="0" smtClean="0"/>
              <a:t>, and </a:t>
            </a:r>
            <a:r>
              <a:rPr lang="en-US" dirty="0" err="1" smtClean="0"/>
              <a:t>vesicoureteral</a:t>
            </a:r>
            <a:r>
              <a:rPr lang="en-US" dirty="0" smtClean="0"/>
              <a:t> reflux (VUR).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057400"/>
            <a:ext cx="8610600" cy="4648200"/>
          </a:xfrm>
        </p:spPr>
        <p:txBody>
          <a:bodyPr/>
          <a:lstStyle/>
          <a:p>
            <a:r>
              <a:rPr lang="en-US" dirty="0" smtClean="0"/>
              <a:t>Because of the frequent association of renal </a:t>
            </a:r>
            <a:r>
              <a:rPr lang="en-US" dirty="0" err="1" smtClean="0"/>
              <a:t>dysplasia</a:t>
            </a:r>
            <a:r>
              <a:rPr lang="en-US" dirty="0" smtClean="0"/>
              <a:t> with a collecting system anomaly, voiding </a:t>
            </a:r>
            <a:r>
              <a:rPr lang="en-US" dirty="0" err="1" smtClean="0"/>
              <a:t>cystourethrography</a:t>
            </a:r>
            <a:r>
              <a:rPr lang="en-US" dirty="0" smtClean="0"/>
              <a:t> should be considered in all patients with renal </a:t>
            </a:r>
            <a:r>
              <a:rPr lang="en-US" dirty="0" err="1" smtClean="0"/>
              <a:t>dysplasia</a:t>
            </a:r>
            <a:r>
              <a:rPr lang="en-US" dirty="0" smtClean="0"/>
              <a:t>.</a:t>
            </a:r>
          </a:p>
          <a:p>
            <a:r>
              <a:rPr lang="en-US" dirty="0" smtClean="0"/>
              <a:t>The prognosis of renal </a:t>
            </a:r>
            <a:r>
              <a:rPr lang="en-US" dirty="0" err="1" smtClean="0"/>
              <a:t>dysplasia</a:t>
            </a:r>
            <a:r>
              <a:rPr lang="en-US" dirty="0" smtClean="0"/>
              <a:t> depends on whether there is unilateral versus bilateral disease. In general, the long-term outcome of unilateral renal </a:t>
            </a:r>
            <a:r>
              <a:rPr lang="en-US" dirty="0" err="1" smtClean="0"/>
              <a:t>dysplasia</a:t>
            </a:r>
            <a:r>
              <a:rPr lang="en-US" dirty="0" smtClean="0"/>
              <a:t> is excellent, particularly if there is a normal </a:t>
            </a:r>
            <a:r>
              <a:rPr lang="en-US" dirty="0" err="1" smtClean="0"/>
              <a:t>contralateral</a:t>
            </a:r>
            <a:r>
              <a:rPr lang="en-US" dirty="0" smtClean="0"/>
              <a:t> kidney.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2268061"/>
            <a:ext cx="8593137" cy="2380139"/>
          </a:xfrm>
        </p:spPr>
        <p:txBody>
          <a:bodyPr wrap="square">
            <a:spAutoFit/>
          </a:bodyPr>
          <a:lstStyle/>
          <a:p>
            <a:pPr>
              <a:buNone/>
            </a:pPr>
            <a:r>
              <a:rPr lang="en-US" b="1" u="sng" dirty="0" smtClean="0">
                <a:solidFill>
                  <a:srgbClr val="FFFF00"/>
                </a:solidFill>
              </a:rPr>
              <a:t>3-Multicystic dysplasia :</a:t>
            </a:r>
          </a:p>
          <a:p>
            <a:pPr algn="dist">
              <a:spcAft>
                <a:spcPts val="2400"/>
              </a:spcAft>
            </a:pPr>
            <a:r>
              <a:rPr lang="en-US" dirty="0" smtClean="0"/>
              <a:t>Multicystic </a:t>
            </a:r>
            <a:r>
              <a:rPr lang="en-US" dirty="0" err="1" smtClean="0"/>
              <a:t>dysplastic</a:t>
            </a:r>
            <a:r>
              <a:rPr lang="en-US" dirty="0" smtClean="0"/>
              <a:t> kidney (MCDK) is a nonfunctioning </a:t>
            </a:r>
            <a:r>
              <a:rPr lang="en-US" dirty="0" err="1" smtClean="0"/>
              <a:t>dysplastic</a:t>
            </a:r>
            <a:r>
              <a:rPr lang="en-US" dirty="0" smtClean="0"/>
              <a:t> kidney with multiple cysts, which is thought to arise from an alteration in renal </a:t>
            </a:r>
            <a:r>
              <a:rPr lang="en-US" dirty="0" err="1" smtClean="0"/>
              <a:t>parenchymal</a:t>
            </a:r>
            <a:r>
              <a:rPr lang="en-US" dirty="0" smtClean="0"/>
              <a:t> differentiation. MCDK consists of a </a:t>
            </a:r>
            <a:r>
              <a:rPr lang="en-US" dirty="0" err="1" smtClean="0"/>
              <a:t>nonreniform</a:t>
            </a:r>
            <a:r>
              <a:rPr lang="en-US" dirty="0" smtClean="0"/>
              <a:t> mass of cysts and connective tissue, and is most commonly detected by routine antenatal screening.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981200"/>
            <a:ext cx="8915400" cy="4191000"/>
          </a:xfrm>
        </p:spPr>
        <p:txBody>
          <a:bodyPr>
            <a:normAutofit/>
          </a:bodyPr>
          <a:lstStyle/>
          <a:p>
            <a:pPr>
              <a:buNone/>
            </a:pPr>
            <a:r>
              <a:rPr lang="en-US" b="1" u="sng" dirty="0" smtClean="0">
                <a:solidFill>
                  <a:srgbClr val="FFFF00"/>
                </a:solidFill>
              </a:rPr>
              <a:t>4-Renal agenesis:</a:t>
            </a:r>
          </a:p>
          <a:p>
            <a:r>
              <a:rPr lang="en-US" dirty="0" smtClean="0"/>
              <a:t>Renal agenesis is defined as congenital absence of renal </a:t>
            </a:r>
            <a:r>
              <a:rPr lang="en-US" dirty="0" err="1" smtClean="0"/>
              <a:t>parenchymal</a:t>
            </a:r>
            <a:r>
              <a:rPr lang="en-US" dirty="0" smtClean="0"/>
              <a:t> tissue and results from major disruption of </a:t>
            </a:r>
            <a:r>
              <a:rPr lang="en-US" dirty="0" err="1" smtClean="0"/>
              <a:t>metanephric</a:t>
            </a:r>
            <a:r>
              <a:rPr lang="en-US" dirty="0" smtClean="0"/>
              <a:t> development at an early stage. </a:t>
            </a:r>
          </a:p>
          <a:p>
            <a:r>
              <a:rPr lang="en-US" dirty="0" smtClean="0"/>
              <a:t>Unilateral RA accounts for 5 percent of renal malformations . </a:t>
            </a:r>
          </a:p>
          <a:p>
            <a:r>
              <a:rPr lang="en-US" dirty="0" smtClean="0"/>
              <a:t>The incidence of renal agenesis is approximately 1 per 2900 births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49070"/>
            <a:ext cx="8135937" cy="3294530"/>
          </a:xfrm>
        </p:spPr>
        <p:txBody>
          <a:bodyPr/>
          <a:lstStyle/>
          <a:p>
            <a:r>
              <a:rPr lang="en-US" dirty="0" smtClean="0"/>
              <a:t>Multiple factors are thought to be implicated in the pathogenesis of renal agenesis including mutations in genes important in renal development, and </a:t>
            </a:r>
            <a:r>
              <a:rPr lang="en-US" dirty="0" err="1" smtClean="0"/>
              <a:t>teratogenic</a:t>
            </a:r>
            <a:r>
              <a:rPr lang="en-US" dirty="0" smtClean="0"/>
              <a:t> and environmental agents (</a:t>
            </a:r>
            <a:r>
              <a:rPr lang="en-US" dirty="0" err="1" smtClean="0"/>
              <a:t>eg</a:t>
            </a:r>
            <a:r>
              <a:rPr lang="en-US" dirty="0" smtClean="0"/>
              <a:t>, retinoic acid and cocaine exposure)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09800"/>
            <a:ext cx="8516937" cy="4114800"/>
          </a:xfrm>
        </p:spPr>
        <p:txBody>
          <a:bodyPr>
            <a:normAutofit/>
          </a:bodyPr>
          <a:lstStyle/>
          <a:p>
            <a:r>
              <a:rPr lang="en-US" dirty="0" smtClean="0"/>
              <a:t>Other urological abnormalities have been reported in up to 33 to 65 percent of unilateral cases</a:t>
            </a:r>
          </a:p>
          <a:p>
            <a:r>
              <a:rPr lang="en-US" dirty="0" smtClean="0"/>
              <a:t>Vesicoureteral reflux (VUR) is the most commonly identified urological abnormality, </a:t>
            </a:r>
          </a:p>
          <a:p>
            <a:r>
              <a:rPr lang="en-US" dirty="0" err="1" smtClean="0"/>
              <a:t>Nonrenal</a:t>
            </a:r>
            <a:r>
              <a:rPr lang="en-US" dirty="0" smtClean="0"/>
              <a:t> associated anomalies include cardiac anomalies (most commonly </a:t>
            </a:r>
            <a:r>
              <a:rPr lang="en-US" dirty="0" err="1" smtClean="0"/>
              <a:t>septal</a:t>
            </a:r>
            <a:r>
              <a:rPr lang="en-US" dirty="0" smtClean="0"/>
              <a:t> anomalies), genital tract, and gastrointestinal, respiratory, and skeletal malformations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69337" cy="5181600"/>
          </a:xfrm>
        </p:spPr>
        <p:txBody>
          <a:bodyPr>
            <a:normAutofit/>
          </a:bodyPr>
          <a:lstStyle/>
          <a:p>
            <a:pPr>
              <a:buNone/>
            </a:pPr>
            <a:r>
              <a:rPr lang="en-US" b="1" u="sng" dirty="0" smtClean="0">
                <a:solidFill>
                  <a:srgbClr val="FFFF00"/>
                </a:solidFill>
              </a:rPr>
              <a:t>5-Genetic cystic diseases :</a:t>
            </a:r>
          </a:p>
          <a:p>
            <a:r>
              <a:rPr lang="en-US" dirty="0" smtClean="0"/>
              <a:t>Genetic cystic renal diseases are disorders of terminal epithelial differentiation</a:t>
            </a:r>
          </a:p>
          <a:p>
            <a:pPr>
              <a:buNone/>
            </a:pPr>
            <a:r>
              <a:rPr lang="en-US" b="1" i="1" dirty="0" smtClean="0">
                <a:solidFill>
                  <a:schemeClr val="accent3">
                    <a:lumMod val="40000"/>
                    <a:lumOff val="60000"/>
                  </a:schemeClr>
                </a:solidFill>
              </a:rPr>
              <a:t>A-</a:t>
            </a:r>
            <a:r>
              <a:rPr lang="en-US" b="1" i="1" dirty="0" err="1" smtClean="0">
                <a:solidFill>
                  <a:schemeClr val="accent3">
                    <a:lumMod val="40000"/>
                    <a:lumOff val="60000"/>
                  </a:schemeClr>
                </a:solidFill>
              </a:rPr>
              <a:t>Autosomal</a:t>
            </a:r>
            <a:r>
              <a:rPr lang="en-US" b="1" i="1" dirty="0" smtClean="0">
                <a:solidFill>
                  <a:schemeClr val="accent3">
                    <a:lumMod val="40000"/>
                    <a:lumOff val="60000"/>
                  </a:schemeClr>
                </a:solidFill>
              </a:rPr>
              <a:t> recessive polycystic kidney disease (ARPKD): </a:t>
            </a:r>
          </a:p>
          <a:p>
            <a:r>
              <a:rPr lang="en-US" dirty="0" smtClean="0"/>
              <a:t>It is caused by mutations in the PKHD1 gene, which codes for </a:t>
            </a:r>
            <a:r>
              <a:rPr lang="en-US" dirty="0" err="1" smtClean="0"/>
              <a:t>fibrocystin</a:t>
            </a:r>
            <a:r>
              <a:rPr lang="en-US" dirty="0" smtClean="0"/>
              <a:t>. </a:t>
            </a:r>
          </a:p>
          <a:p>
            <a:r>
              <a:rPr lang="en-US" dirty="0" smtClean="0"/>
              <a:t>ARPKD is characterized by multiple microscopic cysts, principally involving the distal collecting ducts Of  both kidneys </a:t>
            </a:r>
          </a:p>
          <a:p>
            <a:r>
              <a:rPr lang="en-US" dirty="0" smtClean="0"/>
              <a:t>Kidneys are usually greatly enlarged and contain small cysts; renal failure is common in childhood. </a:t>
            </a:r>
          </a:p>
          <a:p>
            <a:endParaRPr lang="en-US" dirty="0" smtClean="0"/>
          </a:p>
          <a:p>
            <a:endParaRPr lang="en-US" dirty="0" smtClean="0"/>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1981200"/>
            <a:ext cx="8821737" cy="5410200"/>
          </a:xfrm>
        </p:spPr>
        <p:txBody>
          <a:bodyPr>
            <a:normAutofit/>
          </a:bodyPr>
          <a:lstStyle/>
          <a:p>
            <a:r>
              <a:rPr lang="en-US" dirty="0" smtClean="0"/>
              <a:t>The liver is enlarged and has </a:t>
            </a:r>
            <a:r>
              <a:rPr lang="en-US" dirty="0" err="1" smtClean="0"/>
              <a:t>periportal</a:t>
            </a:r>
            <a:r>
              <a:rPr lang="en-US" dirty="0" smtClean="0"/>
              <a:t> fibrosis and scattered cysts.</a:t>
            </a:r>
          </a:p>
          <a:p>
            <a:r>
              <a:rPr lang="en-US" dirty="0" smtClean="0"/>
              <a:t>Fibrosis produces portal hypertension by age 5 to 10 yr.</a:t>
            </a:r>
          </a:p>
          <a:p>
            <a:r>
              <a:rPr lang="en-US" dirty="0" smtClean="0"/>
              <a:t>Disease severity and progression vary. Severe disease may manifest prenatally or soon after birth or in early childhood with renal-related symptoms; less severely affected patients present in late childhood or adolescence with hepatic-related symptoms.</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91870"/>
            <a:ext cx="8135937" cy="4208930"/>
          </a:xfrm>
        </p:spPr>
        <p:txBody>
          <a:bodyPr/>
          <a:lstStyle/>
          <a:p>
            <a:r>
              <a:rPr lang="en-US" dirty="0" smtClean="0"/>
              <a:t>Severely affected neonates commonly have pulmonary </a:t>
            </a:r>
            <a:r>
              <a:rPr lang="en-US" dirty="0" err="1" smtClean="0"/>
              <a:t>hypoplasia</a:t>
            </a:r>
            <a:r>
              <a:rPr lang="en-US" dirty="0" smtClean="0"/>
              <a:t> secondary to the in </a:t>
            </a:r>
            <a:r>
              <a:rPr lang="en-US" dirty="0" err="1" smtClean="0"/>
              <a:t>utero</a:t>
            </a:r>
            <a:r>
              <a:rPr lang="en-US" dirty="0" smtClean="0"/>
              <a:t> effects of renal dysfunction and </a:t>
            </a:r>
            <a:r>
              <a:rPr lang="en-US" dirty="0" err="1" smtClean="0"/>
              <a:t>oligohydramnios</a:t>
            </a:r>
            <a:r>
              <a:rPr lang="en-US" dirty="0" smtClean="0"/>
              <a:t>.</a:t>
            </a:r>
          </a:p>
          <a:p>
            <a:r>
              <a:rPr lang="en-US" dirty="0" smtClean="0"/>
              <a:t>If the patient presents in adolescence, </a:t>
            </a:r>
            <a:r>
              <a:rPr lang="en-US" dirty="0" err="1" smtClean="0"/>
              <a:t>nephromegaly</a:t>
            </a:r>
            <a:r>
              <a:rPr lang="en-US" dirty="0" smtClean="0"/>
              <a:t> is less marked, renal insufficiency may be mild to moderate, and the major symptoms are those related to portal hypertension.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2133600"/>
            <a:ext cx="8897937" cy="4572000"/>
          </a:xfrm>
        </p:spPr>
        <p:txBody>
          <a:bodyPr>
            <a:normAutofit/>
          </a:bodyPr>
          <a:lstStyle/>
          <a:p>
            <a:pPr>
              <a:spcAft>
                <a:spcPts val="600"/>
              </a:spcAft>
            </a:pPr>
            <a:r>
              <a:rPr lang="en-US" dirty="0" smtClean="0"/>
              <a:t>Diagnosis may be difficult, especially without a family history. </a:t>
            </a:r>
            <a:r>
              <a:rPr lang="en-US" dirty="0" err="1" smtClean="0"/>
              <a:t>Ultrasonography</a:t>
            </a:r>
            <a:r>
              <a:rPr lang="en-US" dirty="0" smtClean="0"/>
              <a:t> may demonstrate renal or hepatic cysts; definitive diagnosis may require biopsy.</a:t>
            </a:r>
          </a:p>
          <a:p>
            <a:pPr>
              <a:spcAft>
                <a:spcPts val="600"/>
              </a:spcAft>
            </a:pPr>
            <a:r>
              <a:rPr lang="en-US" dirty="0" err="1" smtClean="0"/>
              <a:t>Ultrasonography</a:t>
            </a:r>
            <a:r>
              <a:rPr lang="en-US" dirty="0" smtClean="0"/>
              <a:t> in late pregnancy usually allows presumptive in </a:t>
            </a:r>
            <a:r>
              <a:rPr lang="en-US" dirty="0" err="1" smtClean="0"/>
              <a:t>utero</a:t>
            </a:r>
            <a:r>
              <a:rPr lang="en-US" dirty="0" smtClean="0"/>
              <a:t> diagnosis.</a:t>
            </a:r>
          </a:p>
          <a:p>
            <a:pPr>
              <a:spcAft>
                <a:spcPts val="600"/>
              </a:spcAft>
            </a:pPr>
            <a:r>
              <a:rPr lang="en-US" dirty="0" smtClean="0"/>
              <a:t>Clinical manifestations include </a:t>
            </a:r>
            <a:r>
              <a:rPr lang="en-US" dirty="0" err="1" smtClean="0"/>
              <a:t>oligohydramnios</a:t>
            </a:r>
            <a:r>
              <a:rPr lang="en-US" dirty="0" smtClean="0"/>
              <a:t>, pulmonary </a:t>
            </a:r>
            <a:r>
              <a:rPr lang="en-US" dirty="0" err="1" smtClean="0"/>
              <a:t>hypoplasia</a:t>
            </a:r>
            <a:r>
              <a:rPr lang="en-US" dirty="0" smtClean="0"/>
              <a:t>, hypertension, congestive cardiac failure, liver disease, and renal failure. </a:t>
            </a:r>
          </a:p>
          <a:p>
            <a:pPr>
              <a:spcAft>
                <a:spcPts val="600"/>
              </a:spcAft>
            </a:pPr>
            <a:r>
              <a:rPr lang="en-US" dirty="0" smtClean="0"/>
              <a:t>The </a:t>
            </a:r>
            <a:r>
              <a:rPr lang="en-US" dirty="0" err="1" smtClean="0"/>
              <a:t>perinatal</a:t>
            </a:r>
            <a:r>
              <a:rPr lang="en-US" dirty="0" smtClean="0"/>
              <a:t> prognosis depends on the pulmonary status. </a:t>
            </a:r>
          </a:p>
          <a:p>
            <a:pPr>
              <a:spcAft>
                <a:spcPts val="600"/>
              </a:spcAft>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227013" y="1828800"/>
            <a:ext cx="8135937" cy="4495800"/>
          </a:xfrm>
        </p:spPr>
        <p:txBody>
          <a:bodyPr>
            <a:normAutofit/>
          </a:bodyPr>
          <a:lstStyle/>
          <a:p>
            <a:r>
              <a:rPr lang="en-US" dirty="0" smtClean="0"/>
              <a:t>Congenital anomalies of the kidney and urinary tract (CAKUT) constitute approximately 20 to 30 % of all anomalies identified in the prenatal period.</a:t>
            </a:r>
          </a:p>
          <a:p>
            <a:r>
              <a:rPr lang="en-US" dirty="0" smtClean="0"/>
              <a:t>Defects can be bilateral or unilateral, and different defects often coexist in an individual child.</a:t>
            </a:r>
          </a:p>
          <a:p>
            <a:r>
              <a:rPr lang="en-US" dirty="0" smtClean="0"/>
              <a:t>The overall rate of CAKUT in live and stillborn infants is 0.3 to 1.6 per 1000 . </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0"/>
            <a:ext cx="8669337" cy="4572000"/>
          </a:xfrm>
        </p:spPr>
        <p:txBody>
          <a:bodyPr>
            <a:normAutofit/>
          </a:bodyPr>
          <a:lstStyle/>
          <a:p>
            <a:pPr>
              <a:buNone/>
            </a:pPr>
            <a:r>
              <a:rPr lang="en-US" b="1" i="1" dirty="0" smtClean="0">
                <a:solidFill>
                  <a:srgbClr val="BEF676"/>
                </a:solidFill>
              </a:rPr>
              <a:t>B-</a:t>
            </a:r>
            <a:r>
              <a:rPr lang="en-US" b="1" i="1" dirty="0" err="1" smtClean="0">
                <a:solidFill>
                  <a:srgbClr val="BEF676"/>
                </a:solidFill>
              </a:rPr>
              <a:t>Autosomal</a:t>
            </a:r>
            <a:r>
              <a:rPr lang="en-US" b="1" i="1" dirty="0" smtClean="0">
                <a:solidFill>
                  <a:srgbClr val="BEF676"/>
                </a:solidFill>
              </a:rPr>
              <a:t> dominant polycystic kidney disease (ADPKD) </a:t>
            </a:r>
          </a:p>
          <a:p>
            <a:r>
              <a:rPr lang="en-US" dirty="0" smtClean="0"/>
              <a:t>ADPKD is characterized by bilateral renal enlargement secondary to multiple cysts.</a:t>
            </a:r>
          </a:p>
          <a:p>
            <a:r>
              <a:rPr lang="en-US" dirty="0" smtClean="0"/>
              <a:t>It is caused by mutations in either PKD1 (85 percent of patients) or PKD2 genes (15 percent)</a:t>
            </a:r>
          </a:p>
          <a:p>
            <a:r>
              <a:rPr lang="en-US" dirty="0" smtClean="0"/>
              <a:t>There is a greater variability in clinical manifestations of ADPKD with most patients having significant clinical findings only in adulthood. </a:t>
            </a:r>
          </a:p>
          <a:p>
            <a:endParaRPr lang="en-US" dirty="0" smtClean="0"/>
          </a:p>
          <a:p>
            <a:endParaRPr lang="en-US" dirty="0" smtClean="0"/>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362200"/>
            <a:ext cx="8135937" cy="3505200"/>
          </a:xfrm>
        </p:spPr>
        <p:txBody>
          <a:bodyPr/>
          <a:lstStyle/>
          <a:p>
            <a:r>
              <a:rPr lang="en-US" dirty="0" smtClean="0"/>
              <a:t>There are a subset of children who have an early onset of disease (in </a:t>
            </a:r>
            <a:r>
              <a:rPr lang="en-US" dirty="0" err="1" smtClean="0"/>
              <a:t>utero</a:t>
            </a:r>
            <a:r>
              <a:rPr lang="en-US" dirty="0" smtClean="0"/>
              <a:t> or in the first year of life) with symptoms similar to those with ARPKD. </a:t>
            </a:r>
          </a:p>
          <a:p>
            <a:r>
              <a:rPr lang="en-US" dirty="0" smtClean="0"/>
              <a:t>These include gross or microscopic </a:t>
            </a:r>
            <a:r>
              <a:rPr lang="en-US" dirty="0" err="1" smtClean="0"/>
              <a:t>hematuria</a:t>
            </a:r>
            <a:r>
              <a:rPr lang="en-US" dirty="0" smtClean="0"/>
              <a:t>, hypertension, </a:t>
            </a:r>
            <a:r>
              <a:rPr lang="en-US" dirty="0" err="1" smtClean="0"/>
              <a:t>proteinuria</a:t>
            </a:r>
            <a:r>
              <a:rPr lang="en-US" dirty="0" smtClean="0"/>
              <a:t>, cyst infection, and renal insufficiency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743199" y="1219200"/>
            <a:ext cx="4386083" cy="4648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33600" y="1295400"/>
            <a:ext cx="5205506" cy="5105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273050"/>
            <a:ext cx="7652012" cy="62039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05000"/>
            <a:ext cx="8364537" cy="4208930"/>
          </a:xfrm>
        </p:spPr>
        <p:txBody>
          <a:bodyPr/>
          <a:lstStyle/>
          <a:p>
            <a:pPr>
              <a:buNone/>
            </a:pPr>
            <a:r>
              <a:rPr lang="en-US" b="1" u="sng" dirty="0" smtClean="0">
                <a:solidFill>
                  <a:srgbClr val="FFFF00"/>
                </a:solidFill>
              </a:rPr>
              <a:t>RENAL ECTOPY:</a:t>
            </a:r>
          </a:p>
          <a:p>
            <a:r>
              <a:rPr lang="en-US" dirty="0" smtClean="0">
                <a:solidFill>
                  <a:srgbClr val="FFFFFF"/>
                </a:solidFill>
              </a:rPr>
              <a:t>Renal </a:t>
            </a:r>
            <a:r>
              <a:rPr lang="en-US" dirty="0" err="1" smtClean="0">
                <a:solidFill>
                  <a:srgbClr val="FFFFFF"/>
                </a:solidFill>
              </a:rPr>
              <a:t>ectopy</a:t>
            </a:r>
            <a:r>
              <a:rPr lang="en-US" dirty="0" smtClean="0">
                <a:solidFill>
                  <a:srgbClr val="FFFFFF"/>
                </a:solidFill>
              </a:rPr>
              <a:t> occurs when the kidney does not normally ascend to the retroperitoneal renal </a:t>
            </a:r>
            <a:r>
              <a:rPr lang="en-US" dirty="0" err="1" smtClean="0">
                <a:solidFill>
                  <a:srgbClr val="FFFFFF"/>
                </a:solidFill>
              </a:rPr>
              <a:t>fossa</a:t>
            </a:r>
            <a:r>
              <a:rPr lang="en-US" dirty="0" smtClean="0">
                <a:solidFill>
                  <a:srgbClr val="FFFFFF"/>
                </a:solidFill>
              </a:rPr>
              <a:t> (level of the second lumbar vertebra). </a:t>
            </a:r>
          </a:p>
          <a:p>
            <a:r>
              <a:rPr lang="en-US" dirty="0" smtClean="0">
                <a:solidFill>
                  <a:srgbClr val="FFFFFF"/>
                </a:solidFill>
              </a:rPr>
              <a:t>Simple congenital </a:t>
            </a:r>
            <a:r>
              <a:rPr lang="en-US" dirty="0" err="1" smtClean="0">
                <a:solidFill>
                  <a:srgbClr val="FFFFFF"/>
                </a:solidFill>
              </a:rPr>
              <a:t>ectopy</a:t>
            </a:r>
            <a:r>
              <a:rPr lang="en-US" dirty="0" smtClean="0">
                <a:solidFill>
                  <a:srgbClr val="FFFFFF"/>
                </a:solidFill>
              </a:rPr>
              <a:t> refers to a kidney that lies on the correct side of the body but lies in an abnormal position.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1963270"/>
            <a:ext cx="8669337" cy="4589930"/>
          </a:xfrm>
        </p:spPr>
        <p:txBody>
          <a:bodyPr>
            <a:normAutofit/>
          </a:bodyPr>
          <a:lstStyle/>
          <a:p>
            <a:pPr>
              <a:buNone/>
            </a:pPr>
            <a:r>
              <a:rPr lang="en-US" b="1" dirty="0" smtClean="0">
                <a:solidFill>
                  <a:srgbClr val="FFFF00"/>
                </a:solidFill>
              </a:rPr>
              <a:t>Crossed renal </a:t>
            </a:r>
            <a:r>
              <a:rPr lang="en-US" b="1" dirty="0" err="1" smtClean="0">
                <a:solidFill>
                  <a:srgbClr val="FFFF00"/>
                </a:solidFill>
              </a:rPr>
              <a:t>ectopia</a:t>
            </a:r>
            <a:endParaRPr lang="en-US" b="1" dirty="0" smtClean="0">
              <a:solidFill>
                <a:srgbClr val="FFFF00"/>
              </a:solidFill>
            </a:endParaRPr>
          </a:p>
          <a:p>
            <a:r>
              <a:rPr lang="en-US" dirty="0" smtClean="0">
                <a:solidFill>
                  <a:srgbClr val="FFFFFF"/>
                </a:solidFill>
              </a:rPr>
              <a:t>Different forms of crossed renal </a:t>
            </a:r>
            <a:r>
              <a:rPr lang="en-US" dirty="0" err="1" smtClean="0">
                <a:solidFill>
                  <a:srgbClr val="FFFFFF"/>
                </a:solidFill>
              </a:rPr>
              <a:t>ectopia</a:t>
            </a:r>
            <a:endParaRPr lang="en-US" dirty="0" smtClean="0">
              <a:solidFill>
                <a:srgbClr val="FFFFFF"/>
              </a:solidFill>
            </a:endParaRPr>
          </a:p>
          <a:p>
            <a:pPr>
              <a:buNone/>
            </a:pPr>
            <a:r>
              <a:rPr lang="en-US" dirty="0" smtClean="0">
                <a:solidFill>
                  <a:srgbClr val="FFFFFF"/>
                </a:solidFill>
              </a:rPr>
              <a:t>		1- Fused: Ectopic kidney moves across the midline and fuses 	to the lower pole of the normally positioned 	</a:t>
            </a:r>
            <a:r>
              <a:rPr lang="en-US" dirty="0" err="1" smtClean="0">
                <a:solidFill>
                  <a:srgbClr val="FFFFFF"/>
                </a:solidFill>
              </a:rPr>
              <a:t>contralateral</a:t>
            </a:r>
            <a:r>
              <a:rPr lang="en-US" dirty="0" smtClean="0">
                <a:solidFill>
                  <a:srgbClr val="FFFFFF"/>
                </a:solidFill>
              </a:rPr>
              <a:t> kidney. </a:t>
            </a:r>
          </a:p>
          <a:p>
            <a:pPr>
              <a:buNone/>
            </a:pPr>
            <a:r>
              <a:rPr lang="en-US" dirty="0" smtClean="0">
                <a:solidFill>
                  <a:srgbClr val="FFFFFF"/>
                </a:solidFill>
              </a:rPr>
              <a:t>		2-Nonfused: Ectopic kidney moves across the midline without 	fusion and positioned at the rim of the pelvis (pelvic 	kidney). </a:t>
            </a:r>
          </a:p>
          <a:p>
            <a:pPr>
              <a:buNone/>
            </a:pPr>
            <a:r>
              <a:rPr lang="en-US" dirty="0" smtClean="0">
                <a:solidFill>
                  <a:srgbClr val="FFFFFF"/>
                </a:solidFill>
              </a:rPr>
              <a:t>		3-Bilateral: Both kidneys are ectopic and cross the midline 	with the </a:t>
            </a:r>
            <a:r>
              <a:rPr lang="en-US" dirty="0" err="1" smtClean="0">
                <a:solidFill>
                  <a:srgbClr val="FFFFFF"/>
                </a:solidFill>
              </a:rPr>
              <a:t>ureters</a:t>
            </a:r>
            <a:r>
              <a:rPr lang="en-US" dirty="0" smtClean="0">
                <a:solidFill>
                  <a:srgbClr val="FFFFFF"/>
                </a:solidFill>
              </a:rPr>
              <a:t> maintaining their normal bladder insertion</a:t>
            </a:r>
            <a:r>
              <a:rPr lang="en-US" dirty="0" smtClean="0"/>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549400"/>
            <a:ext cx="7162800" cy="38732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1905000"/>
            <a:ext cx="8745537" cy="4208930"/>
          </a:xfrm>
        </p:spPr>
        <p:txBody>
          <a:bodyPr>
            <a:normAutofit/>
          </a:bodyPr>
          <a:lstStyle/>
          <a:p>
            <a:pPr>
              <a:buNone/>
            </a:pPr>
            <a:r>
              <a:rPr lang="en-US" b="1" dirty="0" smtClean="0">
                <a:solidFill>
                  <a:srgbClr val="FFFF00"/>
                </a:solidFill>
              </a:rPr>
              <a:t>RENAL FUSION:</a:t>
            </a:r>
          </a:p>
          <a:p>
            <a:r>
              <a:rPr lang="en-US" dirty="0" smtClean="0"/>
              <a:t>Renal fusion occurs when a portion of one kidney is fused to the other. </a:t>
            </a:r>
          </a:p>
          <a:p>
            <a:r>
              <a:rPr lang="en-US" dirty="0" smtClean="0"/>
              <a:t>The most common fusion anomaly is the horseshoe kidney, which involves abnormal migration of both kidneys (</a:t>
            </a:r>
            <a:r>
              <a:rPr lang="en-US" dirty="0" err="1" smtClean="0"/>
              <a:t>ectopy</a:t>
            </a:r>
            <a:r>
              <a:rPr lang="en-US" dirty="0" smtClean="0"/>
              <a:t>), resulting in fusion. </a:t>
            </a:r>
          </a:p>
          <a:p>
            <a:r>
              <a:rPr lang="en-US" dirty="0" smtClean="0"/>
              <a:t>This differs from crossed fused renal </a:t>
            </a:r>
            <a:r>
              <a:rPr lang="en-US" dirty="0" err="1" smtClean="0"/>
              <a:t>ectopy</a:t>
            </a:r>
            <a:r>
              <a:rPr lang="en-US" dirty="0" smtClean="0"/>
              <a:t>, which usually involves abnormal movement of only one kidney across the midline with fusion of the </a:t>
            </a:r>
            <a:r>
              <a:rPr lang="en-US" dirty="0" err="1" smtClean="0"/>
              <a:t>contralateral</a:t>
            </a:r>
            <a:r>
              <a:rPr lang="en-US" dirty="0" smtClean="0"/>
              <a:t> </a:t>
            </a:r>
            <a:r>
              <a:rPr lang="en-US" dirty="0" err="1" smtClean="0"/>
              <a:t>noncrossing</a:t>
            </a:r>
            <a:r>
              <a:rPr lang="en-US" dirty="0" smtClean="0"/>
              <a:t> kidney.</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150" y="914400"/>
            <a:ext cx="5219700" cy="502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incidence is higher in women with a family history of CAKUT.</a:t>
            </a:r>
          </a:p>
          <a:p>
            <a:r>
              <a:rPr lang="en-US" dirty="0" smtClean="0"/>
              <a:t>Of all antenatal renal anomalies, the most frequent abnormality is </a:t>
            </a:r>
            <a:r>
              <a:rPr lang="en-US" dirty="0" err="1" smtClean="0"/>
              <a:t>hydronephrosis</a:t>
            </a:r>
            <a:r>
              <a:rPr lang="en-US" dirty="0" smtClean="0"/>
              <a:t>, (</a:t>
            </a:r>
            <a:r>
              <a:rPr lang="en-US" dirty="0" err="1" smtClean="0"/>
              <a:t>ie</a:t>
            </a:r>
            <a:r>
              <a:rPr lang="en-US" dirty="0" smtClean="0"/>
              <a:t>, upper urinary tract dilatation). </a:t>
            </a:r>
          </a:p>
          <a:p>
            <a:r>
              <a:rPr lang="en-US" dirty="0" smtClean="0"/>
              <a:t>Renal malformations are associated with non-renal congenital anomalies in about 30 % of cases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0863" y="2209800"/>
            <a:ext cx="8364537" cy="4208930"/>
          </a:xfrm>
        </p:spPr>
        <p:txBody>
          <a:bodyPr/>
          <a:lstStyle/>
          <a:p>
            <a:r>
              <a:rPr lang="en-US" dirty="0" smtClean="0"/>
              <a:t> Horseshoe kidney can be a feature of many syndromes including genetic disorders such as Turner syndrome, </a:t>
            </a:r>
            <a:r>
              <a:rPr lang="en-US" dirty="0" err="1" smtClean="0"/>
              <a:t>Trisomy</a:t>
            </a:r>
            <a:r>
              <a:rPr lang="en-US" dirty="0" smtClean="0"/>
              <a:t> 13, 18 and 2</a:t>
            </a:r>
          </a:p>
          <a:p>
            <a:r>
              <a:rPr lang="en-US" dirty="0" smtClean="0"/>
              <a:t>Patients with a horseshoe kidney appear to have an increased risk for </a:t>
            </a:r>
            <a:r>
              <a:rPr lang="en-US" dirty="0" err="1" smtClean="0"/>
              <a:t>Wilms</a:t>
            </a:r>
            <a:r>
              <a:rPr lang="en-US" dirty="0" smtClean="0"/>
              <a:t> tumor.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382000" cy="4208930"/>
          </a:xfrm>
        </p:spPr>
        <p:txBody>
          <a:bodyPr/>
          <a:lstStyle/>
          <a:p>
            <a:r>
              <a:rPr lang="en-US" dirty="0" smtClean="0"/>
              <a:t>Most patients with an ectopic or fused </a:t>
            </a:r>
            <a:r>
              <a:rPr lang="en-US" dirty="0" err="1" smtClean="0"/>
              <a:t>kidney(s</a:t>
            </a:r>
            <a:r>
              <a:rPr lang="en-US" dirty="0" smtClean="0"/>
              <a:t>) are asymptomatic and are diagnosed coincidentally, often by antenatal </a:t>
            </a:r>
            <a:r>
              <a:rPr lang="en-US" dirty="0" err="1" smtClean="0"/>
              <a:t>ultrasonography</a:t>
            </a:r>
            <a:r>
              <a:rPr lang="en-US" dirty="0" smtClean="0"/>
              <a:t>. </a:t>
            </a:r>
          </a:p>
          <a:p>
            <a:r>
              <a:rPr lang="en-US" dirty="0" smtClean="0"/>
              <a:t>In patients diagnosed symptomatically with either anomaly, symptoms at presentation are generally related to associated complications including urinary tract infection (with or without VUR), obstruction, and renal calculi.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63" y="2895600"/>
            <a:ext cx="8059737" cy="1044388"/>
          </a:xfrm>
        </p:spPr>
        <p:txBody>
          <a:bodyPr/>
          <a:lstStyle/>
          <a:p>
            <a:r>
              <a:rPr lang="en-US" dirty="0" smtClean="0">
                <a:solidFill>
                  <a:srgbClr val="FF7172"/>
                </a:solidFill>
              </a:rPr>
              <a:t>B-</a:t>
            </a:r>
            <a:r>
              <a:rPr lang="en-US" dirty="0" err="1" smtClean="0">
                <a:solidFill>
                  <a:srgbClr val="FF7172"/>
                </a:solidFill>
              </a:rPr>
              <a:t>Ureter</a:t>
            </a:r>
            <a:r>
              <a:rPr lang="en-US" dirty="0" smtClean="0">
                <a:solidFill>
                  <a:srgbClr val="FF7172"/>
                </a:solidFill>
              </a:rPr>
              <a:t> &amp; Bladder</a:t>
            </a:r>
            <a:br>
              <a:rPr lang="en-US" dirty="0" smtClean="0">
                <a:solidFill>
                  <a:srgbClr val="FF7172"/>
                </a:solidFill>
              </a:rPr>
            </a:br>
            <a:endParaRPr lang="en-US" dirty="0">
              <a:solidFill>
                <a:srgbClr val="FF717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2950" y="1143000"/>
            <a:ext cx="4845050" cy="472830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1143000"/>
            <a:ext cx="4400550" cy="487292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609600"/>
            <a:ext cx="4648200" cy="5062909"/>
          </a:xfrm>
          <a:prstGeom prst="rect">
            <a:avLst/>
          </a:prstGeom>
        </p:spPr>
      </p:pic>
      <p:sp>
        <p:nvSpPr>
          <p:cNvPr id="5" name="TextBox 4"/>
          <p:cNvSpPr txBox="1"/>
          <p:nvPr/>
        </p:nvSpPr>
        <p:spPr>
          <a:xfrm>
            <a:off x="1219200" y="6019800"/>
            <a:ext cx="6222677" cy="461665"/>
          </a:xfrm>
          <a:prstGeom prst="rect">
            <a:avLst/>
          </a:prstGeom>
          <a:noFill/>
        </p:spPr>
        <p:txBody>
          <a:bodyPr wrap="none" rtlCol="0">
            <a:spAutoFit/>
          </a:bodyPr>
          <a:lstStyle/>
          <a:p>
            <a:r>
              <a:rPr lang="en-US" sz="2400" dirty="0" smtClean="0">
                <a:solidFill>
                  <a:schemeClr val="bg1"/>
                </a:solidFill>
              </a:rPr>
              <a:t>Location of ectopic </a:t>
            </a:r>
            <a:r>
              <a:rPr lang="en-US" sz="2400" dirty="0" err="1" smtClean="0">
                <a:solidFill>
                  <a:schemeClr val="bg1"/>
                </a:solidFill>
              </a:rPr>
              <a:t>ureteral</a:t>
            </a:r>
            <a:r>
              <a:rPr lang="en-US" sz="2400" dirty="0" smtClean="0">
                <a:solidFill>
                  <a:schemeClr val="bg1"/>
                </a:solidFill>
              </a:rPr>
              <a:t> orifices in boys </a:t>
            </a:r>
            <a:endParaRPr lang="en-US" sz="2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200400" y="1828800"/>
            <a:ext cx="5753100" cy="3941938"/>
          </a:xfrm>
          <a:prstGeom prst="rect">
            <a:avLst/>
          </a:prstGeom>
        </p:spPr>
      </p:pic>
      <p:sp>
        <p:nvSpPr>
          <p:cNvPr id="5" name="TextBox 4"/>
          <p:cNvSpPr txBox="1"/>
          <p:nvPr/>
        </p:nvSpPr>
        <p:spPr>
          <a:xfrm>
            <a:off x="152400" y="1981200"/>
            <a:ext cx="3200400" cy="3785652"/>
          </a:xfrm>
          <a:prstGeom prst="rect">
            <a:avLst/>
          </a:prstGeom>
          <a:noFill/>
        </p:spPr>
        <p:txBody>
          <a:bodyPr wrap="square" rtlCol="0">
            <a:spAutoFit/>
          </a:bodyPr>
          <a:lstStyle/>
          <a:p>
            <a:r>
              <a:rPr lang="en-US" sz="2000" dirty="0" smtClean="0">
                <a:solidFill>
                  <a:srgbClr val="FFFFFF"/>
                </a:solidFill>
              </a:rPr>
              <a:t>Physical findings characteristic of bladder </a:t>
            </a:r>
            <a:r>
              <a:rPr lang="en-US" sz="2000" dirty="0" err="1" smtClean="0">
                <a:solidFill>
                  <a:srgbClr val="FFFFFF"/>
                </a:solidFill>
              </a:rPr>
              <a:t>exstrophy</a:t>
            </a:r>
            <a:r>
              <a:rPr lang="en-US" sz="2000" dirty="0" smtClean="0">
                <a:solidFill>
                  <a:srgbClr val="FFFFFF"/>
                </a:solidFill>
              </a:rPr>
              <a:t> in both boys and girls include:</a:t>
            </a:r>
          </a:p>
          <a:p>
            <a:endParaRPr lang="en-US" sz="2000" dirty="0" smtClean="0">
              <a:solidFill>
                <a:srgbClr val="FFFFFF"/>
              </a:solidFill>
            </a:endParaRPr>
          </a:p>
          <a:p>
            <a:r>
              <a:rPr lang="en-US" sz="2000" dirty="0" smtClean="0">
                <a:solidFill>
                  <a:srgbClr val="FFFFFF"/>
                </a:solidFill>
              </a:rPr>
              <a:t>    * Open bladder plate</a:t>
            </a:r>
          </a:p>
          <a:p>
            <a:r>
              <a:rPr lang="en-US" sz="2000" dirty="0" smtClean="0">
                <a:solidFill>
                  <a:srgbClr val="FFFFFF"/>
                </a:solidFill>
              </a:rPr>
              <a:t>    * Low set umbilicus</a:t>
            </a:r>
          </a:p>
          <a:p>
            <a:r>
              <a:rPr lang="en-US" sz="2000" dirty="0" smtClean="0">
                <a:solidFill>
                  <a:srgbClr val="FFFFFF"/>
                </a:solidFill>
              </a:rPr>
              <a:t>    * </a:t>
            </a:r>
            <a:r>
              <a:rPr lang="en-US" sz="2000" dirty="0" err="1" smtClean="0">
                <a:solidFill>
                  <a:srgbClr val="FFFFFF"/>
                </a:solidFill>
              </a:rPr>
              <a:t>Diastasis</a:t>
            </a:r>
            <a:r>
              <a:rPr lang="en-US" sz="2000" dirty="0" smtClean="0">
                <a:solidFill>
                  <a:srgbClr val="FFFFFF"/>
                </a:solidFill>
              </a:rPr>
              <a:t> of the 	</a:t>
            </a:r>
            <a:r>
              <a:rPr lang="en-US" sz="2000" dirty="0" err="1" smtClean="0">
                <a:solidFill>
                  <a:srgbClr val="FFFFFF"/>
                </a:solidFill>
              </a:rPr>
              <a:t>symphysis</a:t>
            </a:r>
            <a:r>
              <a:rPr lang="en-US" sz="2000" dirty="0" smtClean="0">
                <a:solidFill>
                  <a:srgbClr val="FFFFFF"/>
                </a:solidFill>
              </a:rPr>
              <a:t> pubis</a:t>
            </a:r>
          </a:p>
          <a:p>
            <a:r>
              <a:rPr lang="en-US" sz="2000" dirty="0" smtClean="0">
                <a:solidFill>
                  <a:srgbClr val="FFFFFF"/>
                </a:solidFill>
              </a:rPr>
              <a:t>    * </a:t>
            </a:r>
            <a:r>
              <a:rPr lang="en-US" sz="2000" dirty="0" err="1" smtClean="0">
                <a:solidFill>
                  <a:srgbClr val="FFFFFF"/>
                </a:solidFill>
              </a:rPr>
              <a:t>Anteriorly</a:t>
            </a:r>
            <a:r>
              <a:rPr lang="en-US" sz="2000" dirty="0" smtClean="0">
                <a:solidFill>
                  <a:srgbClr val="FFFFFF"/>
                </a:solidFill>
              </a:rPr>
              <a:t> displaced 	anus</a:t>
            </a:r>
          </a:p>
          <a:p>
            <a:r>
              <a:rPr lang="en-US" sz="2000" dirty="0" smtClean="0">
                <a:solidFill>
                  <a:srgbClr val="FFFFFF"/>
                </a:solidFill>
              </a:rPr>
              <a:t>    * Inguinal hernia</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0"/>
            <a:ext cx="7583487" cy="1044388"/>
          </a:xfrm>
        </p:spPr>
        <p:txBody>
          <a:bodyPr/>
          <a:lstStyle/>
          <a:p>
            <a:r>
              <a:rPr lang="en-US" sz="4000" b="1" dirty="0" smtClean="0">
                <a:solidFill>
                  <a:schemeClr val="accent5">
                    <a:lumMod val="40000"/>
                    <a:lumOff val="60000"/>
                  </a:schemeClr>
                </a:solidFill>
              </a:rPr>
              <a:t>Urinary Tract Infection</a:t>
            </a:r>
            <a:br>
              <a:rPr lang="en-US" sz="4000" b="1" dirty="0" smtClean="0">
                <a:solidFill>
                  <a:schemeClr val="accent5">
                    <a:lumMod val="40000"/>
                    <a:lumOff val="60000"/>
                  </a:schemeClr>
                </a:solidFill>
              </a:rPr>
            </a:br>
            <a:endParaRPr lang="en-US" sz="40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4663" y="2115670"/>
            <a:ext cx="8364537" cy="4208930"/>
          </a:xfrm>
        </p:spPr>
        <p:txBody>
          <a:bodyPr/>
          <a:lstStyle/>
          <a:p>
            <a:r>
              <a:rPr lang="en-US" dirty="0" smtClean="0"/>
              <a:t>Urinary tract infection (UTI) is a leading cause of serious bacterial illness in febrile infants</a:t>
            </a:r>
          </a:p>
          <a:p>
            <a:r>
              <a:rPr lang="en-US" dirty="0" smtClean="0"/>
              <a:t>Throughout childhood the cumulative incidence is approximately 10% in girls and 3% in boys.</a:t>
            </a:r>
          </a:p>
          <a:p>
            <a:r>
              <a:rPr lang="en-US" dirty="0" smtClean="0"/>
              <a:t>Urinary infection usually is ascending, with inoculation of </a:t>
            </a:r>
            <a:r>
              <a:rPr lang="en-US" dirty="0" err="1" smtClean="0"/>
              <a:t>fecally</a:t>
            </a:r>
            <a:r>
              <a:rPr lang="en-US" dirty="0" smtClean="0"/>
              <a:t> derived organisms from the urethra and </a:t>
            </a:r>
            <a:r>
              <a:rPr lang="en-US" dirty="0" err="1" smtClean="0"/>
              <a:t>peri</a:t>
            </a:r>
            <a:r>
              <a:rPr lang="en-US" dirty="0" smtClean="0"/>
              <a:t>-urethral tissues into the bladder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905000"/>
            <a:ext cx="8991600" cy="5029200"/>
          </a:xfrm>
        </p:spPr>
        <p:txBody>
          <a:bodyPr>
            <a:normAutofit/>
          </a:bodyPr>
          <a:lstStyle/>
          <a:p>
            <a:r>
              <a:rPr lang="en-US" dirty="0" smtClean="0"/>
              <a:t>The most prevalent pathogens in several recent pediatric studies were                    	</a:t>
            </a:r>
          </a:p>
          <a:p>
            <a:pPr>
              <a:buNone/>
            </a:pPr>
            <a:r>
              <a:rPr lang="en-US" dirty="0" smtClean="0"/>
              <a:t>             Escherichia coli (54%-67%)                </a:t>
            </a:r>
            <a:r>
              <a:rPr lang="en-US" dirty="0" err="1" smtClean="0"/>
              <a:t>Klebsiella</a:t>
            </a:r>
            <a:r>
              <a:rPr lang="en-US" dirty="0" smtClean="0"/>
              <a:t> (6%-17%) </a:t>
            </a:r>
          </a:p>
          <a:p>
            <a:pPr>
              <a:buNone/>
            </a:pPr>
            <a:r>
              <a:rPr lang="en-US" dirty="0" smtClean="0"/>
              <a:t>             Proteus (5%- 12%)                             </a:t>
            </a:r>
            <a:r>
              <a:rPr lang="en-US" dirty="0" err="1" smtClean="0"/>
              <a:t>Enterococcus</a:t>
            </a:r>
            <a:r>
              <a:rPr lang="en-US" dirty="0" smtClean="0"/>
              <a:t> (3%-9%)  </a:t>
            </a:r>
          </a:p>
          <a:p>
            <a:pPr>
              <a:buNone/>
            </a:pPr>
            <a:r>
              <a:rPr lang="en-US" dirty="0" smtClean="0"/>
              <a:t>             Pseudomonas (2%-6%)</a:t>
            </a:r>
          </a:p>
          <a:p>
            <a:r>
              <a:rPr lang="en-US" dirty="0" smtClean="0"/>
              <a:t>Among patients with urinary tract anomalies or impaired immune systems, less virulent organisms, such as </a:t>
            </a:r>
            <a:r>
              <a:rPr lang="en-US" dirty="0" err="1" smtClean="0"/>
              <a:t>Staph</a:t>
            </a:r>
            <a:r>
              <a:rPr lang="en-US" dirty="0" smtClean="0"/>
              <a:t> </a:t>
            </a:r>
            <a:r>
              <a:rPr lang="en-US" dirty="0" err="1" smtClean="0"/>
              <a:t>epi</a:t>
            </a:r>
            <a:r>
              <a:rPr lang="en-US" dirty="0" smtClean="0"/>
              <a:t>, H </a:t>
            </a:r>
            <a:r>
              <a:rPr lang="en-US" dirty="0" err="1" smtClean="0"/>
              <a:t>inﬂuenzae</a:t>
            </a:r>
            <a:r>
              <a:rPr lang="en-US" dirty="0" smtClean="0"/>
              <a:t>, and group B </a:t>
            </a:r>
            <a:r>
              <a:rPr lang="en-US" dirty="0" err="1" smtClean="0"/>
              <a:t>Strept</a:t>
            </a:r>
            <a:r>
              <a:rPr lang="en-US" dirty="0" smtClean="0"/>
              <a:t>, may be responsible.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4913" y="2765612"/>
            <a:ext cx="7583487" cy="1044388"/>
          </a:xfrm>
        </p:spPr>
        <p:txBody>
          <a:bodyPr/>
          <a:lstStyle/>
          <a:p>
            <a:r>
              <a:rPr lang="en-US" dirty="0" smtClean="0">
                <a:solidFill>
                  <a:schemeClr val="accent5">
                    <a:lumMod val="40000"/>
                    <a:lumOff val="60000"/>
                  </a:schemeClr>
                </a:solidFill>
              </a:rPr>
              <a:t>  A- Kidney</a:t>
            </a:r>
            <a:endParaRPr lang="en-US" dirty="0">
              <a:solidFill>
                <a:schemeClr val="accent5">
                  <a:lumMod val="40000"/>
                  <a:lumOff val="6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68070"/>
            <a:ext cx="8059737" cy="3446930"/>
          </a:xfrm>
        </p:spPr>
        <p:txBody>
          <a:bodyPr/>
          <a:lstStyle/>
          <a:p>
            <a:r>
              <a:rPr lang="en-US" dirty="0" smtClean="0"/>
              <a:t>The </a:t>
            </a:r>
            <a:r>
              <a:rPr lang="en-US" dirty="0" err="1" smtClean="0"/>
              <a:t>hematogenous</a:t>
            </a:r>
            <a:r>
              <a:rPr lang="en-US" dirty="0" smtClean="0"/>
              <a:t> route of infection is far less common with generally different causal organisms, such as </a:t>
            </a:r>
            <a:r>
              <a:rPr lang="en-US" dirty="0" err="1" smtClean="0"/>
              <a:t>Staph</a:t>
            </a:r>
            <a:r>
              <a:rPr lang="en-US" dirty="0" smtClean="0"/>
              <a:t> </a:t>
            </a:r>
            <a:r>
              <a:rPr lang="en-US" dirty="0" err="1" smtClean="0"/>
              <a:t>aureus</a:t>
            </a:r>
            <a:r>
              <a:rPr lang="en-US" dirty="0" smtClean="0"/>
              <a:t>, Candida, and Salmonella; Pseudomonas </a:t>
            </a:r>
            <a:r>
              <a:rPr lang="en-US" dirty="0" err="1" smtClean="0"/>
              <a:t>aeruginosa</a:t>
            </a:r>
            <a:r>
              <a:rPr lang="en-US" dirty="0" smtClean="0"/>
              <a:t> and Proteus can infect by either route. </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9220200" cy="7086600"/>
          </a:xfrm>
        </p:spPr>
        <p:txBody>
          <a:bodyPr>
            <a:normAutofit/>
          </a:bodyPr>
          <a:lstStyle/>
          <a:p>
            <a:pPr>
              <a:buNone/>
            </a:pPr>
            <a:r>
              <a:rPr lang="en-US" dirty="0" smtClean="0">
                <a:solidFill>
                  <a:srgbClr val="FFFF00"/>
                </a:solidFill>
              </a:rPr>
              <a:t>CLINICAL PRESENTATION </a:t>
            </a:r>
          </a:p>
          <a:p>
            <a:r>
              <a:rPr lang="en-US" dirty="0" smtClean="0"/>
              <a:t>Young infants often present with fever alone (≥38°C); irritability, vomiting, lethargy, or poor feeding variably may be present. </a:t>
            </a:r>
          </a:p>
          <a:p>
            <a:r>
              <a:rPr lang="en-US" dirty="0" smtClean="0"/>
              <a:t>For those younger than 3 months there is an increased risk of </a:t>
            </a:r>
            <a:r>
              <a:rPr lang="en-US" dirty="0" err="1" smtClean="0"/>
              <a:t>bacteremia</a:t>
            </a:r>
            <a:r>
              <a:rPr lang="en-US" dirty="0" smtClean="0"/>
              <a:t> and a greater possibility of undiagnosed congenital urologic malformations. </a:t>
            </a:r>
          </a:p>
          <a:p>
            <a:r>
              <a:rPr lang="en-US" dirty="0" smtClean="0"/>
              <a:t>Older children generally have more explicit symptoms of bladder </a:t>
            </a:r>
            <a:r>
              <a:rPr lang="en-US" dirty="0" err="1" smtClean="0"/>
              <a:t>inﬂammation</a:t>
            </a:r>
            <a:r>
              <a:rPr lang="en-US" dirty="0" smtClean="0"/>
              <a:t> and/or </a:t>
            </a:r>
            <a:r>
              <a:rPr lang="en-US" dirty="0" err="1" smtClean="0"/>
              <a:t>ﬂank</a:t>
            </a:r>
            <a:r>
              <a:rPr lang="en-US" dirty="0" smtClean="0"/>
              <a:t> pain.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981200"/>
            <a:ext cx="8669337" cy="5029200"/>
          </a:xfrm>
        </p:spPr>
        <p:txBody>
          <a:bodyPr/>
          <a:lstStyle/>
          <a:p>
            <a:r>
              <a:rPr lang="en-US" dirty="0" smtClean="0"/>
              <a:t>For infants, any of the following increased the positive likelihood ratio of UTI to 2 or more: history of prior UTI, fever of more than 24 hours’ duration or higher than 40°C, absence of circumcision in males, and </a:t>
            </a:r>
            <a:r>
              <a:rPr lang="en-US" dirty="0" err="1" smtClean="0"/>
              <a:t>suprapubic</a:t>
            </a:r>
            <a:r>
              <a:rPr lang="en-US" dirty="0" smtClean="0"/>
              <a:t> tenderness. </a:t>
            </a:r>
          </a:p>
          <a:p>
            <a:r>
              <a:rPr lang="en-US" dirty="0" smtClean="0"/>
              <a:t>Combinations of these ﬁndings </a:t>
            </a:r>
            <a:r>
              <a:rPr lang="en-US" dirty="0" err="1" smtClean="0"/>
              <a:t>ampliﬁed</a:t>
            </a:r>
            <a:r>
              <a:rPr lang="en-US" dirty="0" smtClean="0"/>
              <a:t> probability. </a:t>
            </a:r>
          </a:p>
          <a:p>
            <a:r>
              <a:rPr lang="en-US" dirty="0" smtClean="0"/>
              <a:t>For verbal children, the following symptoms were most reliable: abdominal pain with fever higher than 38°C, back pain), new-onset urinary incontinence, </a:t>
            </a:r>
            <a:r>
              <a:rPr lang="en-US" dirty="0" err="1" smtClean="0"/>
              <a:t>dysuria</a:t>
            </a:r>
            <a:r>
              <a:rPr lang="en-US" dirty="0" smtClean="0"/>
              <a:t>, and frequency.</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334000"/>
          </a:xfrm>
        </p:spPr>
        <p:txBody>
          <a:bodyPr>
            <a:normAutofit/>
          </a:bodyPr>
          <a:lstStyle/>
          <a:p>
            <a:pPr>
              <a:buNone/>
            </a:pPr>
            <a:r>
              <a:rPr lang="en-US" dirty="0" smtClean="0">
                <a:solidFill>
                  <a:srgbClr val="FFFF00"/>
                </a:solidFill>
              </a:rPr>
              <a:t>DIAGNOSIS OF UTI :</a:t>
            </a:r>
          </a:p>
          <a:p>
            <a:r>
              <a:rPr lang="en-US" dirty="0" smtClean="0"/>
              <a:t>Specimen Collection :A non contaminated urine sample is fundamental. </a:t>
            </a:r>
          </a:p>
          <a:p>
            <a:r>
              <a:rPr lang="en-US" dirty="0" smtClean="0"/>
              <a:t>For infants and non–toilet-trained children, the most accurate method of collection is </a:t>
            </a:r>
            <a:r>
              <a:rPr lang="en-US" dirty="0" err="1" smtClean="0"/>
              <a:t>suprapubic</a:t>
            </a:r>
            <a:r>
              <a:rPr lang="en-US" dirty="0" smtClean="0"/>
              <a:t> bladder aspiration, however, it rarely is practical. </a:t>
            </a:r>
          </a:p>
          <a:p>
            <a:r>
              <a:rPr lang="en-US" dirty="0" smtClean="0"/>
              <a:t>Urethral catheterization or spontaneously voided clean midstream samples (usually obtained) are the most reliable alternatives.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420470"/>
            <a:ext cx="8059737" cy="4208930"/>
          </a:xfrm>
        </p:spPr>
        <p:txBody>
          <a:bodyPr/>
          <a:lstStyle/>
          <a:p>
            <a:r>
              <a:rPr lang="en-US" dirty="0" smtClean="0"/>
              <a:t>Perineal urine bag collection has a high rate of contamination and should be avoided for culture, but may help in screening infants for </a:t>
            </a:r>
            <a:r>
              <a:rPr lang="en-US" dirty="0" err="1" smtClean="0"/>
              <a:t>suprapubic</a:t>
            </a:r>
            <a:r>
              <a:rPr lang="en-US" dirty="0" smtClean="0"/>
              <a:t> bladder aspiration or urethral catheterization. </a:t>
            </a:r>
          </a:p>
          <a:p>
            <a:r>
              <a:rPr lang="en-US" dirty="0" smtClean="0"/>
              <a:t>For toilet-trained children, appropriate cleansing of the </a:t>
            </a:r>
            <a:r>
              <a:rPr lang="en-US" dirty="0" err="1" smtClean="0"/>
              <a:t>perineal</a:t>
            </a:r>
            <a:r>
              <a:rPr lang="en-US" dirty="0" smtClean="0"/>
              <a:t>/genital area before midstream urine collection is essential.</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5257800"/>
          </a:xfrm>
        </p:spPr>
        <p:txBody>
          <a:bodyPr>
            <a:normAutofit/>
          </a:bodyPr>
          <a:lstStyle/>
          <a:p>
            <a:pPr>
              <a:buNone/>
            </a:pPr>
            <a:r>
              <a:rPr lang="en-US" dirty="0" smtClean="0">
                <a:solidFill>
                  <a:schemeClr val="accent3">
                    <a:lumMod val="60000"/>
                    <a:lumOff val="40000"/>
                  </a:schemeClr>
                </a:solidFill>
              </a:rPr>
              <a:t>Urinalysis :</a:t>
            </a:r>
          </a:p>
          <a:p>
            <a:r>
              <a:rPr lang="en-US" dirty="0" smtClean="0"/>
              <a:t>Although urine culture is the gold standard for UTI diagnosis, more rapid screening may be required for preliminary clinical decision making. </a:t>
            </a:r>
          </a:p>
          <a:p>
            <a:r>
              <a:rPr lang="en-US" dirty="0" smtClean="0"/>
              <a:t>Urine Gram stain is the single most sensitive and </a:t>
            </a:r>
            <a:r>
              <a:rPr lang="en-US" dirty="0" err="1" smtClean="0"/>
              <a:t>speciﬁc</a:t>
            </a:r>
            <a:r>
              <a:rPr lang="en-US" dirty="0" smtClean="0"/>
              <a:t> test. </a:t>
            </a:r>
          </a:p>
          <a:p>
            <a:r>
              <a:rPr lang="en-US" dirty="0" smtClean="0"/>
              <a:t>For older infants and children, urine dipstick testing for both both leukocyte esterase and nitrites may be used if microscopy is unavailable, however, urine still must be sent for culture and symptomatic children must be treated pending the results because the dipstick false-negative rate is. </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828800"/>
            <a:ext cx="8839200" cy="4419600"/>
          </a:xfrm>
        </p:spPr>
        <p:txBody>
          <a:bodyPr>
            <a:normAutofit/>
          </a:bodyPr>
          <a:lstStyle/>
          <a:p>
            <a:pPr>
              <a:buNone/>
            </a:pPr>
            <a:r>
              <a:rPr lang="en-US" dirty="0" smtClean="0"/>
              <a:t>Urine Culture </a:t>
            </a:r>
          </a:p>
          <a:p>
            <a:r>
              <a:rPr lang="en-US" dirty="0" smtClean="0"/>
              <a:t>Bacterial colony count criteria to distinguish urine infection from contamination are optional, not absolute.</a:t>
            </a:r>
          </a:p>
          <a:p>
            <a:r>
              <a:rPr lang="en-US" dirty="0" smtClean="0"/>
              <a:t>Although 10</a:t>
            </a:r>
            <a:r>
              <a:rPr lang="en-US" baseline="30000" dirty="0" smtClean="0"/>
              <a:t>5</a:t>
            </a:r>
            <a:r>
              <a:rPr lang="en-US" dirty="0" smtClean="0"/>
              <a:t> colony forming units (CFU) per </a:t>
            </a:r>
            <a:r>
              <a:rPr lang="en-US" dirty="0" err="1" smtClean="0"/>
              <a:t>mL</a:t>
            </a:r>
            <a:r>
              <a:rPr lang="en-US" dirty="0" smtClean="0"/>
              <a:t> (10</a:t>
            </a:r>
            <a:r>
              <a:rPr lang="en-US" baseline="30000" dirty="0" smtClean="0"/>
              <a:t>8</a:t>
            </a:r>
            <a:r>
              <a:rPr lang="en-US" dirty="0" smtClean="0"/>
              <a:t> CFU/L) is the generally accepted diagnostic cut-off level for midstream urine samples, true infection with a lower colony count occurs (</a:t>
            </a:r>
            <a:r>
              <a:rPr lang="en-US" dirty="0" err="1" smtClean="0"/>
              <a:t>eg</a:t>
            </a:r>
            <a:r>
              <a:rPr lang="en-US" dirty="0" smtClean="0"/>
              <a:t>, reduced bladder incubation time owing to urinary frequency or high urine </a:t>
            </a:r>
            <a:r>
              <a:rPr lang="en-US" dirty="0" err="1" smtClean="0"/>
              <a:t>ﬂow</a:t>
            </a:r>
            <a:r>
              <a:rPr lang="en-US" dirty="0" smtClean="0"/>
              <a:t> rate, presence of an antibacterial agent in the urine).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828800"/>
            <a:ext cx="8194160" cy="31940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863" y="1470212"/>
            <a:ext cx="8821737" cy="5311588"/>
          </a:xfrm>
        </p:spPr>
        <p:txBody>
          <a:bodyPr>
            <a:normAutofit/>
          </a:bodyPr>
          <a:lstStyle/>
          <a:p>
            <a:pPr>
              <a:buNone/>
            </a:pPr>
            <a:r>
              <a:rPr lang="en-US" b="1" u="sng" dirty="0" smtClean="0">
                <a:solidFill>
                  <a:srgbClr val="FFFF00"/>
                </a:solidFill>
              </a:rPr>
              <a:t>TREATMENT </a:t>
            </a:r>
          </a:p>
          <a:p>
            <a:pPr>
              <a:buNone/>
            </a:pPr>
            <a:r>
              <a:rPr lang="en-US" b="1" i="1" dirty="0" smtClean="0">
                <a:solidFill>
                  <a:schemeClr val="accent3">
                    <a:lumMod val="40000"/>
                    <a:lumOff val="60000"/>
                  </a:schemeClr>
                </a:solidFill>
              </a:rPr>
              <a:t>Younger than 3 months  of age :</a:t>
            </a:r>
          </a:p>
          <a:p>
            <a:r>
              <a:rPr lang="en-US" dirty="0" smtClean="0"/>
              <a:t>All febrile neonates should be treated with IV antibiotics pending urine, blood, and CSF culture results.</a:t>
            </a:r>
          </a:p>
          <a:p>
            <a:pPr>
              <a:buNone/>
            </a:pPr>
            <a:r>
              <a:rPr lang="en-US" b="1" i="1" dirty="0" smtClean="0">
                <a:solidFill>
                  <a:srgbClr val="BEF676"/>
                </a:solidFill>
              </a:rPr>
              <a:t>Older than 3 Months :</a:t>
            </a:r>
          </a:p>
          <a:p>
            <a:r>
              <a:rPr lang="en-US" dirty="0" smtClean="0"/>
              <a:t>10 to 14 days of oral treatment with </a:t>
            </a:r>
            <a:r>
              <a:rPr lang="en-US" dirty="0" err="1" smtClean="0"/>
              <a:t>ceﬁxime</a:t>
            </a:r>
            <a:r>
              <a:rPr lang="en-US" dirty="0" smtClean="0"/>
              <a:t>, or amoxicillin/</a:t>
            </a:r>
            <a:r>
              <a:rPr lang="en-US" dirty="0" err="1" smtClean="0"/>
              <a:t>clavulanic</a:t>
            </a:r>
            <a:r>
              <a:rPr lang="en-US" dirty="0" smtClean="0"/>
              <a:t> acid is effective as 2 to 4 days of intravenous therapy followed by oral, to complete 7 to 21 days of antibiotic treatment.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9463" y="2344270"/>
            <a:ext cx="7583487" cy="4208930"/>
          </a:xfrm>
        </p:spPr>
        <p:txBody>
          <a:bodyPr/>
          <a:lstStyle/>
          <a:p>
            <a:r>
              <a:rPr lang="en-US" dirty="0" smtClean="0"/>
              <a:t>Final antibiotic choice should be based on culture and sensitivity results.</a:t>
            </a:r>
          </a:p>
          <a:p>
            <a:r>
              <a:rPr lang="en-US" dirty="0" smtClean="0"/>
              <a:t>Prompt antimicrobial therapy generally is believed necessary to diminish risk of renal scarring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111188"/>
            <a:ext cx="8610601" cy="3299012"/>
          </a:xfrm>
        </p:spPr>
        <p:txBody>
          <a:bodyPr>
            <a:normAutofit/>
          </a:bodyPr>
          <a:lstStyle/>
          <a:p>
            <a:pPr>
              <a:buNone/>
            </a:pPr>
            <a:r>
              <a:rPr lang="en-US" b="1" u="sng" dirty="0" smtClean="0">
                <a:solidFill>
                  <a:srgbClr val="FFFF00"/>
                </a:solidFill>
              </a:rPr>
              <a:t>1-Renal </a:t>
            </a:r>
            <a:r>
              <a:rPr lang="en-US" b="1" u="sng" dirty="0" err="1" smtClean="0">
                <a:solidFill>
                  <a:srgbClr val="FFFF00"/>
                </a:solidFill>
              </a:rPr>
              <a:t>hypoplasia</a:t>
            </a:r>
            <a:r>
              <a:rPr lang="en-US" b="1" u="sng" dirty="0" smtClean="0">
                <a:solidFill>
                  <a:srgbClr val="FFFF00"/>
                </a:solidFill>
              </a:rPr>
              <a:t> :</a:t>
            </a:r>
          </a:p>
          <a:p>
            <a:r>
              <a:rPr lang="en-US" dirty="0" smtClean="0"/>
              <a:t>A lower number of structurally normal </a:t>
            </a:r>
            <a:r>
              <a:rPr lang="en-US" dirty="0" err="1" smtClean="0"/>
              <a:t>nephrons</a:t>
            </a:r>
            <a:r>
              <a:rPr lang="en-US" dirty="0" smtClean="0"/>
              <a:t>, is a distinct entity separate from renal </a:t>
            </a:r>
            <a:r>
              <a:rPr lang="en-US" dirty="0" err="1" smtClean="0"/>
              <a:t>dysplasia</a:t>
            </a:r>
            <a:endParaRPr lang="en-US" dirty="0" smtClean="0"/>
          </a:p>
          <a:p>
            <a:r>
              <a:rPr lang="en-US" dirty="0" smtClean="0"/>
              <a:t> Unknown causes</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863" y="1676400"/>
            <a:ext cx="8593137" cy="3962400"/>
          </a:xfrm>
        </p:spPr>
        <p:txBody>
          <a:bodyPr>
            <a:normAutofit/>
          </a:bodyPr>
          <a:lstStyle/>
          <a:p>
            <a:pPr>
              <a:buNone/>
            </a:pPr>
            <a:r>
              <a:rPr lang="en-US" b="1" u="sng" dirty="0" smtClean="0">
                <a:solidFill>
                  <a:srgbClr val="FFFF00"/>
                </a:solidFill>
              </a:rPr>
              <a:t>UTI RECURRENCE </a:t>
            </a:r>
          </a:p>
          <a:p>
            <a:r>
              <a:rPr lang="en-US" dirty="0" smtClean="0"/>
              <a:t>Recurrent </a:t>
            </a:r>
            <a:r>
              <a:rPr lang="en-US" dirty="0" err="1" smtClean="0"/>
              <a:t>UTIs</a:t>
            </a:r>
            <a:r>
              <a:rPr lang="en-US" dirty="0" smtClean="0"/>
              <a:t> develop in approximately 75% of children whose </a:t>
            </a:r>
            <a:r>
              <a:rPr lang="en-US" dirty="0" err="1" smtClean="0"/>
              <a:t>ﬁrst</a:t>
            </a:r>
            <a:r>
              <a:rPr lang="en-US" dirty="0" smtClean="0"/>
              <a:t> infection occurs before the age of 1 year, and in about 40% of girls and 30% of boys presenting after this age</a:t>
            </a:r>
          </a:p>
          <a:p>
            <a:r>
              <a:rPr lang="en-US" dirty="0" smtClean="0"/>
              <a:t>Risk factors identiﬁed include dilating VUR, family history of UTI, infrequent voiding, and inadequate </a:t>
            </a:r>
            <a:r>
              <a:rPr lang="en-US" dirty="0" err="1" smtClean="0"/>
              <a:t>ﬂuid</a:t>
            </a:r>
            <a:r>
              <a:rPr lang="en-US" dirty="0" smtClean="0"/>
              <a:t> ingestion. </a:t>
            </a:r>
          </a:p>
          <a:p>
            <a:r>
              <a:rPr lang="en-US" dirty="0" smtClean="0"/>
              <a:t>Strategies that may help prevent recurrence include management of voiding dysfunction and increased </a:t>
            </a:r>
            <a:r>
              <a:rPr lang="en-US" dirty="0" err="1" smtClean="0"/>
              <a:t>ﬂuid</a:t>
            </a:r>
            <a:r>
              <a:rPr lang="en-US" dirty="0" smtClean="0"/>
              <a:t> intake. </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1963270"/>
            <a:ext cx="8212137" cy="4208930"/>
          </a:xfrm>
        </p:spPr>
        <p:txBody>
          <a:bodyPr/>
          <a:lstStyle/>
          <a:p>
            <a:pPr>
              <a:buNone/>
            </a:pPr>
            <a:r>
              <a:rPr lang="en-US" b="1" u="sng" dirty="0" smtClean="0">
                <a:solidFill>
                  <a:srgbClr val="FFFF00"/>
                </a:solidFill>
              </a:rPr>
              <a:t>LONG-TERM OUTCOME </a:t>
            </a:r>
          </a:p>
          <a:p>
            <a:r>
              <a:rPr lang="en-US" dirty="0" smtClean="0"/>
              <a:t>Approximately 70% of infants and children with their </a:t>
            </a:r>
            <a:r>
              <a:rPr lang="en-US" dirty="0" err="1" smtClean="0"/>
              <a:t>ﬁrst</a:t>
            </a:r>
            <a:r>
              <a:rPr lang="en-US" dirty="0" smtClean="0"/>
              <a:t> febrile UTI have </a:t>
            </a:r>
            <a:r>
              <a:rPr lang="en-US" dirty="0" err="1" smtClean="0"/>
              <a:t>pyelonephritis</a:t>
            </a:r>
            <a:r>
              <a:rPr lang="en-US" dirty="0" smtClean="0"/>
              <a:t> and renal scars may follow in 15% to 30%.</a:t>
            </a:r>
          </a:p>
          <a:p>
            <a:r>
              <a:rPr lang="en-US" dirty="0" smtClean="0"/>
              <a:t>With timely appropriate therapy most infants and children recover promptly without major long-term </a:t>
            </a:r>
            <a:r>
              <a:rPr lang="en-US" dirty="0" err="1" smtClean="0"/>
              <a:t>sequelae</a:t>
            </a:r>
            <a:r>
              <a:rPr lang="en-US" dirty="0" smtClean="0"/>
              <a:t>, but a small number are at risk for </a:t>
            </a:r>
            <a:r>
              <a:rPr lang="en-US" dirty="0" err="1" smtClean="0"/>
              <a:t>signiﬁcant</a:t>
            </a:r>
            <a:r>
              <a:rPr lang="en-US" dirty="0" smtClean="0"/>
              <a:t> morbidity, progressive renal damage, and renal </a:t>
            </a:r>
            <a:r>
              <a:rPr lang="en-US" dirty="0" err="1" smtClean="0"/>
              <a:t>insufﬁciency</a:t>
            </a:r>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60513" y="3146612"/>
            <a:ext cx="7583487" cy="1044388"/>
          </a:xfrm>
        </p:spPr>
        <p:txBody>
          <a:bodyPr/>
          <a:lstStyle/>
          <a:p>
            <a:r>
              <a:rPr lang="en-US" b="1" dirty="0" smtClean="0">
                <a:solidFill>
                  <a:schemeClr val="accent5">
                    <a:lumMod val="40000"/>
                    <a:lumOff val="60000"/>
                  </a:schemeClr>
                </a:solidFill>
              </a:rPr>
              <a:t>Vesicoureteral Reflux </a:t>
            </a:r>
            <a:br>
              <a:rPr lang="en-US" b="1" dirty="0" smtClean="0">
                <a:solidFill>
                  <a:schemeClr val="accent5">
                    <a:lumMod val="40000"/>
                    <a:lumOff val="60000"/>
                  </a:schemeClr>
                </a:solidFill>
              </a:rPr>
            </a:br>
            <a:endParaRPr lang="en-US" b="1" dirty="0">
              <a:solidFill>
                <a:schemeClr val="accent5">
                  <a:lumMod val="40000"/>
                  <a:lumOff val="6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362200"/>
            <a:ext cx="8991600" cy="3657600"/>
          </a:xfrm>
        </p:spPr>
        <p:txBody>
          <a:bodyPr>
            <a:normAutofit/>
          </a:bodyPr>
          <a:lstStyle/>
          <a:p>
            <a:pPr>
              <a:spcAft>
                <a:spcPts val="7800"/>
              </a:spcAft>
            </a:pPr>
            <a:r>
              <a:rPr lang="en-US" dirty="0" smtClean="0"/>
              <a:t>Retrograde flow of the urine from the urinary bladder into the </a:t>
            </a:r>
            <a:r>
              <a:rPr lang="en-US" dirty="0" err="1" smtClean="0"/>
              <a:t>ureters</a:t>
            </a:r>
            <a:r>
              <a:rPr lang="en-US" dirty="0" smtClean="0"/>
              <a:t> is prevented during </a:t>
            </a:r>
            <a:r>
              <a:rPr lang="en-US" dirty="0" err="1" smtClean="0"/>
              <a:t>micturition</a:t>
            </a:r>
            <a:r>
              <a:rPr lang="en-US" dirty="0" smtClean="0"/>
              <a:t> by a functional valve mechanism at the level of the </a:t>
            </a:r>
            <a:r>
              <a:rPr lang="en-US" dirty="0" err="1" smtClean="0"/>
              <a:t>ureterovesical</a:t>
            </a:r>
            <a:r>
              <a:rPr lang="en-US" dirty="0" smtClean="0"/>
              <a:t> junction (UVJ). Incompetence of the UVJ valve leads to flow of urine upstream into the </a:t>
            </a:r>
            <a:r>
              <a:rPr lang="en-US" dirty="0" err="1" smtClean="0"/>
              <a:t>ureter</a:t>
            </a:r>
            <a:r>
              <a:rPr lang="en-US" dirty="0" smtClean="0"/>
              <a:t> and the kidney, a condition known as </a:t>
            </a:r>
            <a:r>
              <a:rPr lang="en-US" dirty="0" err="1" smtClean="0"/>
              <a:t>vesicoureteral</a:t>
            </a:r>
            <a:r>
              <a:rPr lang="en-US" dirty="0" smtClean="0"/>
              <a:t> reflux or VUR.</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12137" cy="4648200"/>
          </a:xfrm>
        </p:spPr>
        <p:txBody>
          <a:bodyPr/>
          <a:lstStyle/>
          <a:p>
            <a:r>
              <a:rPr lang="en-US" dirty="0" smtClean="0"/>
              <a:t> The association of VUR and predisposition to UTI is well established.</a:t>
            </a:r>
          </a:p>
          <a:p>
            <a:r>
              <a:rPr lang="en-US" dirty="0" smtClean="0"/>
              <a:t>Functional anatomy the UVJ lacks a traditionally defined valve to prevent retrograde flow of urine from the bladder into the </a:t>
            </a:r>
            <a:r>
              <a:rPr lang="en-US" dirty="0" err="1" smtClean="0"/>
              <a:t>ureter</a:t>
            </a:r>
            <a:r>
              <a:rPr lang="en-US" dirty="0" smtClean="0"/>
              <a:t>.</a:t>
            </a:r>
          </a:p>
          <a:p>
            <a:r>
              <a:rPr lang="en-US" dirty="0" smtClean="0"/>
              <a:t> The </a:t>
            </a:r>
            <a:r>
              <a:rPr lang="en-US" dirty="0" err="1" smtClean="0"/>
              <a:t>antireflux</a:t>
            </a:r>
            <a:r>
              <a:rPr lang="en-US" dirty="0" smtClean="0"/>
              <a:t> mechanism operative at this location is dependent on the unique anatomic configuration of the </a:t>
            </a:r>
            <a:r>
              <a:rPr lang="en-US" dirty="0" err="1" smtClean="0"/>
              <a:t>ureteral</a:t>
            </a:r>
            <a:r>
              <a:rPr lang="en-US" dirty="0" smtClean="0"/>
              <a:t> insertion into the bladder .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1295400"/>
            <a:ext cx="4648200" cy="459655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752600"/>
            <a:ext cx="7382256" cy="37338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7550" y="1066800"/>
            <a:ext cx="7664450" cy="464601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71893" y="1524000"/>
            <a:ext cx="5119707" cy="4495800"/>
          </a:xfrm>
          <a:prstGeom prst="rect">
            <a:avLst/>
          </a:prstGeom>
        </p:spPr>
      </p:pic>
      <p:sp>
        <p:nvSpPr>
          <p:cNvPr id="7" name="TextBox 6"/>
          <p:cNvSpPr txBox="1"/>
          <p:nvPr/>
        </p:nvSpPr>
        <p:spPr>
          <a:xfrm>
            <a:off x="152400" y="838200"/>
            <a:ext cx="3505200" cy="5355313"/>
          </a:xfrm>
          <a:prstGeom prst="rect">
            <a:avLst/>
          </a:prstGeom>
          <a:noFill/>
        </p:spPr>
        <p:txBody>
          <a:bodyPr wrap="square" rtlCol="0">
            <a:spAutoFit/>
          </a:bodyPr>
          <a:lstStyle/>
          <a:p>
            <a:pPr>
              <a:buFont typeface="Arial"/>
              <a:buChar char="•"/>
            </a:pPr>
            <a:r>
              <a:rPr lang="en-US" dirty="0" smtClean="0">
                <a:solidFill>
                  <a:schemeClr val="bg1"/>
                </a:solidFill>
              </a:rPr>
              <a:t>Primary VUR is the commonest congenital anomaly affecting the urinary tract. </a:t>
            </a:r>
          </a:p>
          <a:p>
            <a:pPr>
              <a:buFont typeface="Arial"/>
              <a:buChar char="•"/>
            </a:pPr>
            <a:r>
              <a:rPr lang="en-US" dirty="0" smtClean="0">
                <a:solidFill>
                  <a:srgbClr val="FFFFFF"/>
                </a:solidFill>
              </a:rPr>
              <a:t>VUR can be seen in 25–50% of asymptomatic siblings of index children diagnosed as having VUR. </a:t>
            </a:r>
          </a:p>
          <a:p>
            <a:pPr>
              <a:buFont typeface="Arial"/>
              <a:buChar char="•"/>
            </a:pPr>
            <a:r>
              <a:rPr lang="en-US" dirty="0" smtClean="0">
                <a:solidFill>
                  <a:srgbClr val="FFFFFF"/>
                </a:solidFill>
              </a:rPr>
              <a:t>The familial pattern of VUR have been well documented, but the mode of inheritance is unclear. </a:t>
            </a:r>
            <a:endParaRPr lang="en-US" dirty="0" smtClean="0">
              <a:solidFill>
                <a:schemeClr val="bg1"/>
              </a:solidFill>
            </a:endParaRPr>
          </a:p>
          <a:p>
            <a:pPr>
              <a:buFont typeface="Arial"/>
              <a:buChar char="•"/>
            </a:pPr>
            <a:r>
              <a:rPr lang="en-US" dirty="0" smtClean="0">
                <a:solidFill>
                  <a:schemeClr val="bg1"/>
                </a:solidFill>
              </a:rPr>
              <a:t>It is well known that the prevalence of VUR decreases with increasing age of children, suggesting that there is a trend towards improvement of VUR, even without any intervention throughout the child- hood age spectrum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22355" y="1752600"/>
            <a:ext cx="5945245" cy="3429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135937" cy="4800600"/>
          </a:xfrm>
        </p:spPr>
        <p:txBody>
          <a:bodyPr/>
          <a:lstStyle/>
          <a:p>
            <a:r>
              <a:rPr lang="en-US" dirty="0" smtClean="0"/>
              <a:t>The clinical diagnosis of renal </a:t>
            </a:r>
            <a:r>
              <a:rPr lang="en-US" dirty="0" err="1" smtClean="0"/>
              <a:t>hypoplasia</a:t>
            </a:r>
            <a:r>
              <a:rPr lang="en-US" dirty="0" smtClean="0"/>
              <a:t> is suggested when all of the following criteria are met :</a:t>
            </a:r>
          </a:p>
          <a:p>
            <a:pPr lvl="1">
              <a:buNone/>
            </a:pPr>
            <a:r>
              <a:rPr lang="en-US" dirty="0" smtClean="0"/>
              <a:t>    * Reduction of renal size by 2 standard deviations for the mean 	size by age</a:t>
            </a:r>
          </a:p>
          <a:p>
            <a:pPr lvl="1">
              <a:buNone/>
            </a:pPr>
            <a:endParaRPr lang="en-US" dirty="0" smtClean="0"/>
          </a:p>
          <a:p>
            <a:pPr lvl="1">
              <a:buNone/>
            </a:pPr>
            <a:r>
              <a:rPr lang="en-US" dirty="0" smtClean="0"/>
              <a:t>    * Exclusion of renal scarring by 99mTc–</a:t>
            </a:r>
            <a:r>
              <a:rPr lang="en-US" dirty="0" err="1" smtClean="0"/>
              <a:t>dimercaptosuccinic</a:t>
            </a:r>
            <a:r>
              <a:rPr lang="en-US" dirty="0" smtClean="0"/>
              <a:t> acid     	(DMSA) radionuclide scan</a:t>
            </a:r>
          </a:p>
          <a:p>
            <a:pPr lvl="1">
              <a:buNone/>
            </a:pPr>
            <a:endParaRPr lang="en-US" dirty="0" smtClean="0"/>
          </a:p>
          <a:p>
            <a:pPr lvl="1">
              <a:buNone/>
            </a:pPr>
            <a:r>
              <a:rPr lang="en-US" dirty="0" smtClean="0"/>
              <a:t>    * In cases of unilateral renal </a:t>
            </a:r>
            <a:r>
              <a:rPr lang="en-US" dirty="0" err="1" smtClean="0"/>
              <a:t>hypoplasia</a:t>
            </a:r>
            <a:r>
              <a:rPr lang="en-US" dirty="0" smtClean="0"/>
              <a:t>, compensatory 	hypertrophy of the </a:t>
            </a:r>
            <a:r>
              <a:rPr lang="en-US" dirty="0" err="1" smtClean="0"/>
              <a:t>contralateral</a:t>
            </a:r>
            <a:r>
              <a:rPr lang="en-US" dirty="0" smtClean="0"/>
              <a:t> kidney</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209800" y="1905000"/>
            <a:ext cx="5029200" cy="36004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1" y="1828800"/>
            <a:ext cx="5410200" cy="2983402"/>
          </a:xfrm>
          <a:prstGeom prst="rect">
            <a:avLst/>
          </a:prstGeom>
        </p:spPr>
      </p:pic>
      <p:sp>
        <p:nvSpPr>
          <p:cNvPr id="5" name="TextBox 4"/>
          <p:cNvSpPr txBox="1"/>
          <p:nvPr/>
        </p:nvSpPr>
        <p:spPr>
          <a:xfrm>
            <a:off x="762000" y="5334000"/>
            <a:ext cx="8169800" cy="369332"/>
          </a:xfrm>
          <a:prstGeom prst="rect">
            <a:avLst/>
          </a:prstGeom>
          <a:noFill/>
        </p:spPr>
        <p:txBody>
          <a:bodyPr wrap="none" rtlCol="0">
            <a:spAutoFit/>
          </a:bodyPr>
          <a:lstStyle/>
          <a:p>
            <a:r>
              <a:rPr lang="en-US" dirty="0" smtClean="0">
                <a:solidFill>
                  <a:srgbClr val="FFFFFF"/>
                </a:solidFill>
              </a:rPr>
              <a:t>Unilateral </a:t>
            </a:r>
            <a:r>
              <a:rPr lang="en-US" dirty="0" err="1" smtClean="0">
                <a:solidFill>
                  <a:srgbClr val="FFFFFF"/>
                </a:solidFill>
              </a:rPr>
              <a:t>vs</a:t>
            </a:r>
            <a:r>
              <a:rPr lang="en-US" dirty="0" smtClean="0">
                <a:solidFill>
                  <a:srgbClr val="FFFFFF"/>
                </a:solidFill>
              </a:rPr>
              <a:t> Bilateral Resolution of grades III to V </a:t>
            </a:r>
            <a:r>
              <a:rPr lang="en-US" dirty="0" err="1" smtClean="0">
                <a:solidFill>
                  <a:srgbClr val="FFFFFF"/>
                </a:solidFill>
              </a:rPr>
              <a:t>vesicoureteral</a:t>
            </a:r>
            <a:r>
              <a:rPr lang="en-US" dirty="0" smtClean="0">
                <a:solidFill>
                  <a:srgbClr val="FFFFFF"/>
                </a:solidFill>
              </a:rPr>
              <a:t> reflux (VUR)</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9463" y="2209800"/>
            <a:ext cx="7583487" cy="2590800"/>
          </a:xfrm>
        </p:spPr>
        <p:txBody>
          <a:bodyPr/>
          <a:lstStyle/>
          <a:p>
            <a:r>
              <a:rPr lang="en-US" dirty="0" smtClean="0"/>
              <a:t>The gold standard for evaluation of children for VUR is contrast </a:t>
            </a:r>
            <a:r>
              <a:rPr lang="en-US" dirty="0" err="1" smtClean="0"/>
              <a:t>vesicocystourethrography</a:t>
            </a:r>
            <a:r>
              <a:rPr lang="en-US" dirty="0" smtClean="0"/>
              <a:t> (VCUG), especially in male children, but nuclear </a:t>
            </a:r>
            <a:r>
              <a:rPr lang="en-US" dirty="0" err="1" smtClean="0"/>
              <a:t>cystogram</a:t>
            </a:r>
            <a:r>
              <a:rPr lang="en-US" dirty="0" smtClean="0"/>
              <a:t> is recommended in females.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8400" y="914400"/>
            <a:ext cx="3988179" cy="501015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734670"/>
            <a:ext cx="8458200" cy="4666130"/>
          </a:xfrm>
        </p:spPr>
        <p:txBody>
          <a:bodyPr>
            <a:normAutofit/>
          </a:bodyPr>
          <a:lstStyle/>
          <a:p>
            <a:pPr>
              <a:buNone/>
            </a:pPr>
            <a:r>
              <a:rPr lang="en-US" b="1" i="1" dirty="0" smtClean="0">
                <a:solidFill>
                  <a:schemeClr val="accent2">
                    <a:lumMod val="60000"/>
                    <a:lumOff val="40000"/>
                  </a:schemeClr>
                </a:solidFill>
              </a:rPr>
              <a:t>Renal scarring and VUR :</a:t>
            </a:r>
          </a:p>
          <a:p>
            <a:r>
              <a:rPr lang="en-US" dirty="0" smtClean="0"/>
              <a:t>VUR is well recognized to be associated with renal scar formation. </a:t>
            </a:r>
          </a:p>
          <a:p>
            <a:r>
              <a:rPr lang="en-US" dirty="0" smtClean="0"/>
              <a:t>In general, the incidence and severity of renal scars associated with VUR increase with the grade of VUR.</a:t>
            </a:r>
          </a:p>
          <a:p>
            <a:r>
              <a:rPr lang="en-US" dirty="0" smtClean="0"/>
              <a:t>The incidence of renal </a:t>
            </a:r>
            <a:r>
              <a:rPr lang="en-US" dirty="0" err="1" smtClean="0"/>
              <a:t>parenchymal</a:t>
            </a:r>
            <a:r>
              <a:rPr lang="en-US" dirty="0" smtClean="0"/>
              <a:t> scars is also higher in those with recurrent febrile </a:t>
            </a:r>
            <a:r>
              <a:rPr lang="en-US" dirty="0" err="1" smtClean="0"/>
              <a:t>UTIs</a:t>
            </a:r>
            <a:r>
              <a:rPr lang="en-US" dirty="0" smtClean="0"/>
              <a:t> </a:t>
            </a:r>
          </a:p>
          <a:p>
            <a:r>
              <a:rPr lang="en-US" dirty="0" smtClean="0"/>
              <a:t> Such renal scars were termed ‘reflux nephropathy’ as a designation for renal scars associated with VUR and </a:t>
            </a:r>
            <a:r>
              <a:rPr lang="en-US" dirty="0" err="1" smtClean="0"/>
              <a:t>pyelonephritis</a:t>
            </a:r>
            <a:r>
              <a:rPr lang="en-US" dirty="0" smtClean="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828800" y="1828800"/>
            <a:ext cx="5232400" cy="353956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703917" y="1962150"/>
            <a:ext cx="5611283" cy="3143250"/>
          </a:xfrm>
          <a:prstGeom prst="rect">
            <a:avLst/>
          </a:prstGeom>
        </p:spPr>
      </p:pic>
      <p:sp>
        <p:nvSpPr>
          <p:cNvPr id="7" name="TextBox 6"/>
          <p:cNvSpPr txBox="1"/>
          <p:nvPr/>
        </p:nvSpPr>
        <p:spPr>
          <a:xfrm>
            <a:off x="1676400" y="5410200"/>
            <a:ext cx="5502941" cy="923330"/>
          </a:xfrm>
          <a:prstGeom prst="rect">
            <a:avLst/>
          </a:prstGeom>
          <a:noFill/>
        </p:spPr>
        <p:txBody>
          <a:bodyPr wrap="square" rtlCol="0">
            <a:spAutoFit/>
          </a:bodyPr>
          <a:lstStyle/>
          <a:p>
            <a:r>
              <a:rPr lang="en-US" dirty="0" smtClean="0">
                <a:solidFill>
                  <a:srgbClr val="FFFFFF"/>
                </a:solidFill>
              </a:rPr>
              <a:t>Effectiveness of medical versus surgical treatment:</a:t>
            </a:r>
          </a:p>
          <a:p>
            <a:r>
              <a:rPr lang="en-US" dirty="0" smtClean="0">
                <a:solidFill>
                  <a:srgbClr val="FFFFFF"/>
                </a:solidFill>
              </a:rPr>
              <a:t> new scar formation at follow-up examinations</a:t>
            </a:r>
          </a:p>
          <a:p>
            <a:r>
              <a:rPr lang="en-US" dirty="0" smtClean="0">
                <a:solidFill>
                  <a:srgbClr val="FFFFFF"/>
                </a:solidFill>
              </a:rPr>
              <a:t> over 5 years in children with high- grade VUR</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1981200"/>
            <a:ext cx="8212137" cy="4648200"/>
          </a:xfrm>
        </p:spPr>
        <p:txBody>
          <a:bodyPr>
            <a:normAutofit/>
          </a:bodyPr>
          <a:lstStyle/>
          <a:p>
            <a:pPr>
              <a:buNone/>
            </a:pPr>
            <a:r>
              <a:rPr lang="en-US" b="1" u="sng" dirty="0" smtClean="0">
                <a:solidFill>
                  <a:srgbClr val="FFFF00"/>
                </a:solidFill>
              </a:rPr>
              <a:t>2-Renal </a:t>
            </a:r>
            <a:r>
              <a:rPr lang="en-US" b="1" u="sng" dirty="0" err="1" smtClean="0">
                <a:solidFill>
                  <a:srgbClr val="FFFF00"/>
                </a:solidFill>
              </a:rPr>
              <a:t>dysplasia</a:t>
            </a:r>
            <a:r>
              <a:rPr lang="en-US" b="1" u="sng" dirty="0" smtClean="0">
                <a:solidFill>
                  <a:srgbClr val="FFFF00"/>
                </a:solidFill>
              </a:rPr>
              <a:t>:</a:t>
            </a:r>
          </a:p>
          <a:p>
            <a:r>
              <a:rPr lang="en-US" dirty="0" smtClean="0"/>
              <a:t>Renal </a:t>
            </a:r>
            <a:r>
              <a:rPr lang="en-US" dirty="0" err="1" smtClean="0"/>
              <a:t>dysplasia</a:t>
            </a:r>
            <a:r>
              <a:rPr lang="en-US" dirty="0" smtClean="0"/>
              <a:t> is characterized by the presence of malformed kidney tissue elements </a:t>
            </a:r>
          </a:p>
          <a:p>
            <a:r>
              <a:rPr lang="en-US" dirty="0" err="1" smtClean="0"/>
              <a:t>Dysplastic</a:t>
            </a:r>
            <a:r>
              <a:rPr lang="en-US" dirty="0" smtClean="0"/>
              <a:t> kidneys are variable in size but most are smaller than normal. Size is often determined by the presence or absence of cysts.</a:t>
            </a:r>
          </a:p>
          <a:p>
            <a:r>
              <a:rPr lang="en-US" dirty="0" smtClean="0"/>
              <a:t>Renal </a:t>
            </a:r>
            <a:r>
              <a:rPr lang="en-US" dirty="0" err="1" smtClean="0"/>
              <a:t>dysplasia</a:t>
            </a:r>
            <a:r>
              <a:rPr lang="en-US" dirty="0" smtClean="0"/>
              <a:t> may be unilateral or bilateral</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8463" y="2133600"/>
            <a:ext cx="8059737" cy="3581400"/>
          </a:xfrm>
        </p:spPr>
        <p:txBody>
          <a:bodyPr/>
          <a:lstStyle/>
          <a:p>
            <a:r>
              <a:rPr lang="en-US" dirty="0" smtClean="0"/>
              <a:t>Renal </a:t>
            </a:r>
            <a:r>
              <a:rPr lang="en-US" dirty="0" err="1" smtClean="0"/>
              <a:t>dysplasia</a:t>
            </a:r>
            <a:r>
              <a:rPr lang="en-US" dirty="0" smtClean="0"/>
              <a:t> may be discovered during routine antenatal screening or </a:t>
            </a:r>
            <a:r>
              <a:rPr lang="en-US" dirty="0" err="1" smtClean="0"/>
              <a:t>postnatally</a:t>
            </a:r>
            <a:r>
              <a:rPr lang="en-US" dirty="0" smtClean="0"/>
              <a:t> when renal </a:t>
            </a:r>
            <a:r>
              <a:rPr lang="en-US" dirty="0" err="1" smtClean="0"/>
              <a:t>ultrasonography</a:t>
            </a:r>
            <a:r>
              <a:rPr lang="en-US" dirty="0" smtClean="0"/>
              <a:t> is performed in a </a:t>
            </a:r>
            <a:r>
              <a:rPr lang="en-US" dirty="0" err="1" smtClean="0"/>
              <a:t>dysmorphic</a:t>
            </a:r>
            <a:r>
              <a:rPr lang="en-US" dirty="0" smtClean="0"/>
              <a:t> infant.</a:t>
            </a:r>
          </a:p>
          <a:p>
            <a:r>
              <a:rPr lang="en-US" dirty="0" smtClean="0"/>
              <a:t>Bilateral </a:t>
            </a:r>
            <a:r>
              <a:rPr lang="en-US" dirty="0" err="1" smtClean="0"/>
              <a:t>dysplasia</a:t>
            </a:r>
            <a:r>
              <a:rPr lang="en-US" dirty="0" smtClean="0"/>
              <a:t> is likely to be diagnosed earlier than unilateral </a:t>
            </a:r>
            <a:r>
              <a:rPr lang="en-US" dirty="0" err="1" smtClean="0"/>
              <a:t>dysplasia</a:t>
            </a:r>
            <a:r>
              <a:rPr lang="en-US" dirty="0" smtClean="0"/>
              <a:t> especially if </a:t>
            </a:r>
            <a:r>
              <a:rPr lang="en-US" dirty="0" err="1" smtClean="0"/>
              <a:t>oligohydramnios</a:t>
            </a:r>
            <a:r>
              <a:rPr lang="en-US" dirty="0" smtClean="0"/>
              <a:t> is present.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889000"/>
            <a:ext cx="5486400" cy="5080000"/>
          </a:xfrm>
          <a:prstGeom prst="rect">
            <a:avLst/>
          </a:prstGeom>
        </p:spPr>
      </p:pic>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1362</TotalTime>
  <Words>2562</Words>
  <Application>Microsoft Macintosh PowerPoint</Application>
  <PresentationFormat>On-screen Show (4:3)</PresentationFormat>
  <Paragraphs>152</Paragraphs>
  <Slides>66</Slides>
  <Notes>0</Notes>
  <HiddenSlides>0</HiddenSlides>
  <MMClips>0</MMClips>
  <ScaleCrop>false</ScaleCrop>
  <HeadingPairs>
    <vt:vector size="4" baseType="variant">
      <vt:variant>
        <vt:lpstr>Design Template</vt:lpstr>
      </vt:variant>
      <vt:variant>
        <vt:i4>1</vt:i4>
      </vt:variant>
      <vt:variant>
        <vt:lpstr>Slide Titles</vt:lpstr>
      </vt:variant>
      <vt:variant>
        <vt:i4>66</vt:i4>
      </vt:variant>
    </vt:vector>
  </HeadingPairs>
  <TitlesOfParts>
    <vt:vector size="67" baseType="lpstr">
      <vt:lpstr>Revolution</vt:lpstr>
      <vt:lpstr>Congenital Anomalies of the Kidney and Urinary Tract (CAKUT)</vt:lpstr>
      <vt:lpstr>Slide 2</vt:lpstr>
      <vt:lpstr>Slide 3</vt:lpstr>
      <vt:lpstr>  A- Kidney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B-Ureter &amp; Bladder </vt:lpstr>
      <vt:lpstr>Slide 33</vt:lpstr>
      <vt:lpstr>Slide 34</vt:lpstr>
      <vt:lpstr>Slide 35</vt:lpstr>
      <vt:lpstr>Slide 36</vt:lpstr>
      <vt:lpstr>Urinary Tract Infection </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Vesicoureteral Reflux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UBC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KHALID  ALHASAN</dc:creator>
  <cp:lastModifiedBy>KHALID ALHASAN</cp:lastModifiedBy>
  <cp:revision>31</cp:revision>
  <dcterms:created xsi:type="dcterms:W3CDTF">2018-02-20T03:42:01Z</dcterms:created>
  <dcterms:modified xsi:type="dcterms:W3CDTF">2018-02-20T03:42:24Z</dcterms:modified>
</cp:coreProperties>
</file>