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8"/>
  </p:notesMasterIdLst>
  <p:sldIdLst>
    <p:sldId id="257" r:id="rId2"/>
    <p:sldId id="258" r:id="rId3"/>
    <p:sldId id="259" r:id="rId4"/>
    <p:sldId id="260" r:id="rId5"/>
    <p:sldId id="288" r:id="rId6"/>
    <p:sldId id="261" r:id="rId7"/>
    <p:sldId id="281" r:id="rId8"/>
    <p:sldId id="262" r:id="rId9"/>
    <p:sldId id="263" r:id="rId10"/>
    <p:sldId id="297" r:id="rId11"/>
    <p:sldId id="283" r:id="rId12"/>
    <p:sldId id="284" r:id="rId13"/>
    <p:sldId id="285" r:id="rId14"/>
    <p:sldId id="264" r:id="rId15"/>
    <p:sldId id="302" r:id="rId16"/>
    <p:sldId id="298" r:id="rId17"/>
    <p:sldId id="266" r:id="rId18"/>
    <p:sldId id="267" r:id="rId19"/>
    <p:sldId id="268" r:id="rId20"/>
    <p:sldId id="269" r:id="rId21"/>
    <p:sldId id="271" r:id="rId22"/>
    <p:sldId id="272" r:id="rId23"/>
    <p:sldId id="273" r:id="rId24"/>
    <p:sldId id="274" r:id="rId25"/>
    <p:sldId id="270" r:id="rId26"/>
    <p:sldId id="275" r:id="rId27"/>
    <p:sldId id="276" r:id="rId28"/>
    <p:sldId id="277" r:id="rId29"/>
    <p:sldId id="278" r:id="rId30"/>
    <p:sldId id="280" r:id="rId31"/>
    <p:sldId id="287" r:id="rId32"/>
    <p:sldId id="289" r:id="rId33"/>
    <p:sldId id="301" r:id="rId34"/>
    <p:sldId id="303" r:id="rId35"/>
    <p:sldId id="304" r:id="rId36"/>
    <p:sldId id="290" r:id="rId37"/>
    <p:sldId id="291" r:id="rId38"/>
    <p:sldId id="279" r:id="rId39"/>
    <p:sldId id="293" r:id="rId40"/>
    <p:sldId id="292" r:id="rId41"/>
    <p:sldId id="294" r:id="rId42"/>
    <p:sldId id="299" r:id="rId43"/>
    <p:sldId id="300" r:id="rId44"/>
    <p:sldId id="305" r:id="rId45"/>
    <p:sldId id="306" r:id="rId46"/>
    <p:sldId id="307" r:id="rId47"/>
    <p:sldId id="308" r:id="rId48"/>
    <p:sldId id="309" r:id="rId49"/>
    <p:sldId id="312" r:id="rId50"/>
    <p:sldId id="310" r:id="rId51"/>
    <p:sldId id="313" r:id="rId52"/>
    <p:sldId id="314" r:id="rId53"/>
    <p:sldId id="315" r:id="rId54"/>
    <p:sldId id="316" r:id="rId55"/>
    <p:sldId id="318" r:id="rId56"/>
    <p:sldId id="326" r:id="rId57"/>
    <p:sldId id="317" r:id="rId58"/>
    <p:sldId id="320" r:id="rId59"/>
    <p:sldId id="321" r:id="rId60"/>
    <p:sldId id="322" r:id="rId61"/>
    <p:sldId id="327" r:id="rId62"/>
    <p:sldId id="328" r:id="rId63"/>
    <p:sldId id="324" r:id="rId64"/>
    <p:sldId id="323" r:id="rId65"/>
    <p:sldId id="325" r:id="rId66"/>
    <p:sldId id="330" r:id="rId67"/>
    <p:sldId id="329" r:id="rId68"/>
    <p:sldId id="331" r:id="rId69"/>
    <p:sldId id="332" r:id="rId70"/>
    <p:sldId id="334" r:id="rId71"/>
    <p:sldId id="333" r:id="rId72"/>
    <p:sldId id="335" r:id="rId73"/>
    <p:sldId id="336" r:id="rId74"/>
    <p:sldId id="337" r:id="rId75"/>
    <p:sldId id="340" r:id="rId76"/>
    <p:sldId id="338" r:id="rId77"/>
    <p:sldId id="339" r:id="rId78"/>
    <p:sldId id="341" r:id="rId79"/>
    <p:sldId id="343" r:id="rId80"/>
    <p:sldId id="344" r:id="rId81"/>
    <p:sldId id="345" r:id="rId82"/>
    <p:sldId id="347" r:id="rId83"/>
    <p:sldId id="346" r:id="rId84"/>
    <p:sldId id="348" r:id="rId85"/>
    <p:sldId id="349" r:id="rId86"/>
    <p:sldId id="350" r:id="rId87"/>
    <p:sldId id="351" r:id="rId88"/>
    <p:sldId id="352" r:id="rId89"/>
    <p:sldId id="354" r:id="rId90"/>
    <p:sldId id="353" r:id="rId91"/>
    <p:sldId id="355" r:id="rId92"/>
    <p:sldId id="357" r:id="rId93"/>
    <p:sldId id="356" r:id="rId94"/>
    <p:sldId id="358" r:id="rId95"/>
    <p:sldId id="359" r:id="rId96"/>
    <p:sldId id="360" r:id="rId97"/>
    <p:sldId id="361" r:id="rId98"/>
    <p:sldId id="362" r:id="rId99"/>
    <p:sldId id="363" r:id="rId100"/>
    <p:sldId id="364" r:id="rId101"/>
    <p:sldId id="365" r:id="rId102"/>
    <p:sldId id="366" r:id="rId103"/>
    <p:sldId id="367" r:id="rId104"/>
    <p:sldId id="368" r:id="rId105"/>
    <p:sldId id="369" r:id="rId106"/>
    <p:sldId id="370" r:id="rId107"/>
    <p:sldId id="372" r:id="rId108"/>
    <p:sldId id="373" r:id="rId109"/>
    <p:sldId id="374" r:id="rId110"/>
    <p:sldId id="375" r:id="rId111"/>
    <p:sldId id="376" r:id="rId112"/>
    <p:sldId id="377" r:id="rId113"/>
    <p:sldId id="378" r:id="rId114"/>
    <p:sldId id="379" r:id="rId115"/>
    <p:sldId id="380" r:id="rId116"/>
    <p:sldId id="381" r:id="rId117"/>
    <p:sldId id="382" r:id="rId118"/>
    <p:sldId id="383" r:id="rId119"/>
    <p:sldId id="384" r:id="rId120"/>
    <p:sldId id="385" r:id="rId121"/>
    <p:sldId id="386" r:id="rId122"/>
    <p:sldId id="387" r:id="rId123"/>
    <p:sldId id="389" r:id="rId124"/>
    <p:sldId id="390" r:id="rId125"/>
    <p:sldId id="392" r:id="rId126"/>
    <p:sldId id="393" r:id="rId1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75" d="100"/>
          <a:sy n="75" d="100"/>
        </p:scale>
        <p:origin x="-366"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BE7F3-63B0-AD49-8D92-66D58DBA5C25}" type="datetimeFigureOut">
              <a:rPr lang="en-US" smtClean="0"/>
              <a:t>9/6/2018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604AAA-D1AE-EC45-A226-DE83AACFE082}" type="slidenum">
              <a:rPr lang="en-US" smtClean="0"/>
              <a:t>‹#›</a:t>
            </a:fld>
            <a:endParaRPr lang="en-US"/>
          </a:p>
        </p:txBody>
      </p:sp>
    </p:spTree>
    <p:extLst>
      <p:ext uri="{BB962C8B-B14F-4D97-AF65-F5344CB8AC3E}">
        <p14:creationId xmlns:p14="http://schemas.microsoft.com/office/powerpoint/2010/main" val="416204805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FC9B0FCE-90B6-4A54-BDDA-D8743260ED0E}" type="slidenum">
              <a:rPr lang="en-US" altLang="en-US"/>
              <a:pPr/>
              <a:t>98</a:t>
            </a:fld>
            <a:endParaRPr lang="en-US" altLang="en-US"/>
          </a:p>
        </p:txBody>
      </p:sp>
      <p:sp>
        <p:nvSpPr>
          <p:cNvPr id="6145" name="Rectangle 1"/>
          <p:cNvSpPr txBox="1">
            <a:spLocks noGrp="1" noRot="1" noChangeAspect="1" noChangeArrowheads="1"/>
          </p:cNvSpPr>
          <p:nvPr>
            <p:ph type="sldImg"/>
          </p:nvPr>
        </p:nvSpPr>
        <p:spPr bwMode="auto">
          <a:xfrm>
            <a:off x="1371600" y="763588"/>
            <a:ext cx="50292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6" name="Text Box 2"/>
          <p:cNvSpPr txBox="1">
            <a:spLocks noGrp="1" noChangeArrowheads="1"/>
          </p:cNvSpPr>
          <p:nvPr>
            <p:ph type="body" idx="1"/>
          </p:nvPr>
        </p:nvSpPr>
        <p:spPr bwMode="auto">
          <a:xfrm>
            <a:off x="777875" y="4776788"/>
            <a:ext cx="6216650" cy="8239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7938" rIns="0" bIns="0"/>
          <a:lstStyle/>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r>
              <a:rPr lang="en-US" altLang="en-US" sz="900">
                <a:latin typeface="Arial" panose="020B0604020202020204" pitchFamily="34" charset="0"/>
                <a:ea typeface="Baekmuk Gulim" charset="0"/>
                <a:cs typeface="Baekmuk Gulim" charset="0"/>
              </a:rPr>
              <a:t>Vitamin D and dietary calcium deficiency—detrimental to bone in combination</a:t>
            </a: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2000">
              <a:latin typeface="Arial" panose="020B0604020202020204" pitchFamily="34" charset="0"/>
              <a:ea typeface="Baekmuk Gulim" charset="0"/>
              <a:cs typeface="Baekmuk Gulim" charset="0"/>
            </a:endParaRPr>
          </a:p>
          <a:p>
            <a:pPr marL="215900" indent="-214313" eaLnBrk="1">
              <a:lnSpc>
                <a:spcPct val="93000"/>
              </a:lnSpc>
              <a:spcBef>
                <a:spcPct val="0"/>
              </a:spcBef>
              <a:tabLst>
                <a:tab pos="723900" algn="l"/>
                <a:tab pos="1447800" algn="l"/>
                <a:tab pos="2171700" algn="l"/>
                <a:tab pos="2895600" algn="l"/>
                <a:tab pos="3619500" algn="l"/>
                <a:tab pos="4343400" algn="l"/>
                <a:tab pos="5067300" algn="l"/>
                <a:tab pos="5791200" algn="l"/>
              </a:tabLst>
            </a:pPr>
            <a:endParaRPr lang="en-US" altLang="en-US" sz="900">
              <a:latin typeface="Arial" panose="020B0604020202020204" pitchFamily="34" charset="0"/>
              <a:ea typeface="Baekmuk Gulim" charset="0"/>
              <a:cs typeface="Baekmuk Gulim" charset="0"/>
            </a:endParaRPr>
          </a:p>
        </p:txBody>
      </p:sp>
    </p:spTree>
    <p:extLst>
      <p:ext uri="{BB962C8B-B14F-4D97-AF65-F5344CB8AC3E}">
        <p14:creationId xmlns:p14="http://schemas.microsoft.com/office/powerpoint/2010/main" val="2251872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2F70772E-CFF6-46F7-941F-2E3502C3094C}" type="slidenum">
              <a:rPr lang="en-CA" smtClean="0"/>
              <a:t>111</a:t>
            </a:fld>
            <a:endParaRPr lang="en-CA"/>
          </a:p>
        </p:txBody>
      </p:sp>
    </p:spTree>
    <p:extLst>
      <p:ext uri="{BB962C8B-B14F-4D97-AF65-F5344CB8AC3E}">
        <p14:creationId xmlns:p14="http://schemas.microsoft.com/office/powerpoint/2010/main" val="836240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79536B-51C9-734A-A032-09F61971EF24}"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10582017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79536B-51C9-734A-A032-09F61971EF24}"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2614496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79536B-51C9-734A-A032-09F61971EF24}"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972229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B79536B-51C9-734A-A032-09F61971EF24}"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2340178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B79536B-51C9-734A-A032-09F61971EF24}" type="datetimeFigureOut">
              <a:rPr lang="en-US" smtClean="0"/>
              <a:t>9/6/2018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1370787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B79536B-51C9-734A-A032-09F61971EF24}"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3260903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B79536B-51C9-734A-A032-09F61971EF24}" type="datetimeFigureOut">
              <a:rPr lang="en-US" smtClean="0"/>
              <a:t>9/6/2018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4254457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B79536B-51C9-734A-A032-09F61971EF24}" type="datetimeFigureOut">
              <a:rPr lang="en-US" smtClean="0"/>
              <a:t>9/6/2018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1664046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79536B-51C9-734A-A032-09F61971EF24}" type="datetimeFigureOut">
              <a:rPr lang="en-US" smtClean="0"/>
              <a:t>9/6/2018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7726184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79536B-51C9-734A-A032-09F61971EF24}"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400875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B79536B-51C9-734A-A032-09F61971EF24}" type="datetimeFigureOut">
              <a:rPr lang="en-US" smtClean="0"/>
              <a:t>9/6/2018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EB0186-FE38-8F4B-8CB5-4A8A34F34CFA}" type="slidenum">
              <a:rPr lang="en-US" smtClean="0"/>
              <a:t>‹#›</a:t>
            </a:fld>
            <a:endParaRPr lang="en-US"/>
          </a:p>
        </p:txBody>
      </p:sp>
    </p:spTree>
    <p:extLst>
      <p:ext uri="{BB962C8B-B14F-4D97-AF65-F5344CB8AC3E}">
        <p14:creationId xmlns:p14="http://schemas.microsoft.com/office/powerpoint/2010/main" val="3644706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79536B-51C9-734A-A032-09F61971EF24}" type="datetimeFigureOut">
              <a:rPr lang="en-US" smtClean="0"/>
              <a:t>9/6/2018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EB0186-FE38-8F4B-8CB5-4A8A34F34CFA}" type="slidenum">
              <a:rPr lang="en-US" smtClean="0"/>
              <a:t>‹#›</a:t>
            </a:fld>
            <a:endParaRPr lang="en-US"/>
          </a:p>
        </p:txBody>
      </p:sp>
    </p:spTree>
    <p:extLst>
      <p:ext uri="{BB962C8B-B14F-4D97-AF65-F5344CB8AC3E}">
        <p14:creationId xmlns:p14="http://schemas.microsoft.com/office/powerpoint/2010/main" val="1243711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jpeg"/></Relationships>
</file>

<file path=ppt/slides/_rels/slide10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jpeg"/></Relationships>
</file>

<file path=ppt/slides/_rels/slide10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56.emf"/><Relationship Id="rId5" Type="http://schemas.openxmlformats.org/officeDocument/2006/relationships/image" Target="../media/image57.emf"/><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2.xml"/><Relationship Id="rId5" Type="http://schemas.openxmlformats.org/officeDocument/2006/relationships/image" Target="../media/image71.emf"/><Relationship Id="rId4" Type="http://schemas.openxmlformats.org/officeDocument/2006/relationships/image" Target="../media/image70.emf"/></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54.jpeg"/><Relationship Id="rId7" Type="http://schemas.openxmlformats.org/officeDocument/2006/relationships/image" Target="../media/image72.emf"/><Relationship Id="rId2"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jpeg"/></Relationships>
</file>

<file path=ppt/slides/_rels/slide121.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54.jpeg"/><Relationship Id="rId7" Type="http://schemas.openxmlformats.org/officeDocument/2006/relationships/image" Target="../media/image72.emf"/><Relationship Id="rId2" Type="http://schemas.openxmlformats.org/officeDocument/2006/relationships/image" Target="../media/image53.emf"/><Relationship Id="rId1" Type="http://schemas.openxmlformats.org/officeDocument/2006/relationships/slideLayout" Target="../slideLayouts/slideLayout6.xml"/><Relationship Id="rId6" Type="http://schemas.openxmlformats.org/officeDocument/2006/relationships/image" Target="../media/image57.emf"/><Relationship Id="rId5" Type="http://schemas.openxmlformats.org/officeDocument/2006/relationships/image" Target="../media/image56.emf"/><Relationship Id="rId4" Type="http://schemas.openxmlformats.org/officeDocument/2006/relationships/image" Target="../media/image55.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www.elsevier.com/termsandconditions" TargetMode="External"/><Relationship Id="rId4" Type="http://schemas.openxmlformats.org/officeDocument/2006/relationships/image" Target="../media/image43.jpeg"/></Relationships>
</file>

<file path=ppt/slides/_rels/slide9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9144000" cy="6071616"/>
          </a:xfrm>
          <a:prstGeom prst="rect">
            <a:avLst/>
          </a:prstGeom>
        </p:spPr>
      </p:pic>
    </p:spTree>
    <p:extLst>
      <p:ext uri="{BB962C8B-B14F-4D97-AF65-F5344CB8AC3E}">
        <p14:creationId xmlns:p14="http://schemas.microsoft.com/office/powerpoint/2010/main" val="29973268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b="1" dirty="0" smtClean="0"/>
              <a:t>How is Growth Hormone </a:t>
            </a:r>
            <a:r>
              <a:rPr lang="mr-IN" b="1" dirty="0" smtClean="0"/>
              <a:t>–</a:t>
            </a:r>
            <a:r>
              <a:rPr lang="en-US" b="1" dirty="0" smtClean="0"/>
              <a:t> IGF Axis regulated?</a:t>
            </a:r>
          </a:p>
          <a:p>
            <a:endParaRPr lang="en-US" dirty="0"/>
          </a:p>
          <a:p>
            <a:r>
              <a:rPr lang="en-US" dirty="0" smtClean="0"/>
              <a:t>How is growth assessed in infants and children?</a:t>
            </a:r>
          </a:p>
          <a:p>
            <a:pPr marL="0" indent="0">
              <a:buNone/>
            </a:pPr>
            <a:endParaRPr lang="en-US" dirty="0"/>
          </a:p>
          <a:p>
            <a:r>
              <a:rPr lang="en-US" dirty="0" smtClean="0"/>
              <a:t>How to approach a child with short stature or growth failure?</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17131095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21535" y="667254"/>
            <a:ext cx="4879027" cy="5932293"/>
          </a:xfrm>
          <a:prstGeom prst="rect">
            <a:avLst/>
          </a:prstGeom>
        </p:spPr>
      </p:pic>
      <p:sp>
        <p:nvSpPr>
          <p:cNvPr id="3" name="Text Box 15"/>
          <p:cNvSpPr txBox="1">
            <a:spLocks noChangeArrowheads="1"/>
          </p:cNvSpPr>
          <p:nvPr/>
        </p:nvSpPr>
        <p:spPr bwMode="auto">
          <a:xfrm>
            <a:off x="6817179" y="6230214"/>
            <a:ext cx="2104753"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eaLnBrk="1" hangingPunct="1"/>
            <a:r>
              <a:rPr lang="en-US" altLang="en-US" sz="900" dirty="0">
                <a:latin typeface="Arial" panose="020B0604020202020204" pitchFamily="34" charset="0"/>
                <a:cs typeface="Arial" panose="020B0604020202020204" pitchFamily="34" charset="0"/>
              </a:rPr>
              <a:t>Carpenter, T. O. </a:t>
            </a:r>
            <a:r>
              <a:rPr lang="en-US" altLang="en-US" sz="900" i="1" dirty="0">
                <a:latin typeface="Arial" panose="020B0604020202020204" pitchFamily="34" charset="0"/>
                <a:cs typeface="Arial" panose="020B0604020202020204" pitchFamily="34" charset="0"/>
              </a:rPr>
              <a:t>et al. </a:t>
            </a:r>
            <a:r>
              <a:rPr lang="en-GB" altLang="en-US" sz="900" dirty="0">
                <a:latin typeface="Arial" panose="020B0604020202020204" pitchFamily="34" charset="0"/>
                <a:cs typeface="Arial" panose="020B0604020202020204" pitchFamily="34" charset="0"/>
              </a:rPr>
              <a:t>(2017) </a:t>
            </a:r>
            <a:r>
              <a:rPr lang="en-US" altLang="en-US" sz="900" dirty="0">
                <a:latin typeface="Arial" panose="020B0604020202020204" pitchFamily="34" charset="0"/>
                <a:cs typeface="Arial" panose="020B0604020202020204" pitchFamily="34" charset="0"/>
              </a:rPr>
              <a:t>Rickets</a:t>
            </a:r>
          </a:p>
          <a:p>
            <a:pPr algn="ctr" eaLnBrk="1" hangingPunct="1"/>
            <a:r>
              <a:rPr lang="en-US" altLang="en-US" sz="900" i="1" dirty="0">
                <a:latin typeface="Arial" panose="020B0604020202020204" pitchFamily="34" charset="0"/>
                <a:cs typeface="Arial" panose="020B0604020202020204" pitchFamily="34" charset="0"/>
              </a:rPr>
              <a:t>Nat. Rev. Dis. Primers </a:t>
            </a:r>
            <a:r>
              <a:rPr lang="en-US" altLang="en-US" sz="900" dirty="0">
                <a:latin typeface="Arial" panose="020B0604020202020204" pitchFamily="34" charset="0"/>
                <a:cs typeface="Arial" panose="020B0604020202020204" pitchFamily="34" charset="0"/>
              </a:rPr>
              <a:t>doi:10.1038/nrdp.2017.101</a:t>
            </a:r>
          </a:p>
        </p:txBody>
      </p:sp>
    </p:spTree>
    <p:extLst>
      <p:ext uri="{BB962C8B-B14F-4D97-AF65-F5344CB8AC3E}">
        <p14:creationId xmlns:p14="http://schemas.microsoft.com/office/powerpoint/2010/main" val="90111836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dirty="0" smtClean="0"/>
              <a:t>Case 1</a:t>
            </a:r>
            <a:endParaRPr lang="en-CA" dirty="0"/>
          </a:p>
        </p:txBody>
      </p:sp>
      <p:sp>
        <p:nvSpPr>
          <p:cNvPr id="4" name="Content Placeholder 3"/>
          <p:cNvSpPr>
            <a:spLocks noGrp="1"/>
          </p:cNvSpPr>
          <p:nvPr>
            <p:ph idx="1"/>
          </p:nvPr>
        </p:nvSpPr>
        <p:spPr/>
        <p:txBody>
          <a:bodyPr>
            <a:normAutofit fontScale="70000" lnSpcReduction="20000"/>
          </a:bodyPr>
          <a:lstStyle/>
          <a:p>
            <a:r>
              <a:rPr lang="en-CA" dirty="0" smtClean="0"/>
              <a:t>5 year old boy. </a:t>
            </a:r>
          </a:p>
          <a:p>
            <a:r>
              <a:rPr lang="en-CA" dirty="0" smtClean="0"/>
              <a:t>Non-consanguineous parents of African ancestry </a:t>
            </a:r>
          </a:p>
          <a:p>
            <a:r>
              <a:rPr lang="en-CA" dirty="0" smtClean="0"/>
              <a:t>Brought to ED for not being able to weight-bear following an unwitnessed fall.</a:t>
            </a:r>
          </a:p>
          <a:p>
            <a:r>
              <a:rPr lang="en-CA" dirty="0"/>
              <a:t>Parents reported normal appetite and no dietary restrictions</a:t>
            </a:r>
          </a:p>
          <a:p>
            <a:r>
              <a:rPr lang="en-CA" dirty="0" smtClean="0"/>
              <a:t>On examination, his height, weight and head circumference were all below the 3</a:t>
            </a:r>
            <a:r>
              <a:rPr lang="en-CA" baseline="30000" dirty="0" smtClean="0"/>
              <a:t>rd</a:t>
            </a:r>
            <a:r>
              <a:rPr lang="en-CA" dirty="0" smtClean="0"/>
              <a:t> percentile.</a:t>
            </a:r>
          </a:p>
          <a:p>
            <a:r>
              <a:rPr lang="en-CA" dirty="0" smtClean="0"/>
              <a:t>Also found to be globally delayed </a:t>
            </a:r>
          </a:p>
          <a:p>
            <a:r>
              <a:rPr lang="en-CA" dirty="0" smtClean="0"/>
              <a:t>Apprehensive and cries when touched for exam.</a:t>
            </a:r>
          </a:p>
          <a:p>
            <a:r>
              <a:rPr lang="en-CA" dirty="0" smtClean="0"/>
              <a:t>Had a palpable bone prominence on the right thigh, widened wrist joint bilaterally, bell shape chest with rachitic rosary</a:t>
            </a:r>
          </a:p>
        </p:txBody>
      </p:sp>
    </p:spTree>
    <p:extLst>
      <p:ext uri="{BB962C8B-B14F-4D97-AF65-F5344CB8AC3E}">
        <p14:creationId xmlns:p14="http://schemas.microsoft.com/office/powerpoint/2010/main" val="3174128610"/>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1</a:t>
            </a:r>
            <a:endParaRPr lang="en-CA" dirty="0"/>
          </a:p>
        </p:txBody>
      </p:sp>
      <p:pic>
        <p:nvPicPr>
          <p:cNvPr id="4" name="Picture 3"/>
          <p:cNvPicPr>
            <a:picLocks noChangeAspect="1"/>
          </p:cNvPicPr>
          <p:nvPr/>
        </p:nvPicPr>
        <p:blipFill rotWithShape="1">
          <a:blip r:embed="rId2"/>
          <a:srcRect l="39253" t="4528" r="38798"/>
          <a:stretch/>
        </p:blipFill>
        <p:spPr>
          <a:xfrm>
            <a:off x="7313124" y="2789095"/>
            <a:ext cx="1249236" cy="3964440"/>
          </a:xfrm>
          <a:prstGeom prst="rect">
            <a:avLst/>
          </a:prstGeom>
        </p:spPr>
      </p:pic>
      <p:pic>
        <p:nvPicPr>
          <p:cNvPr id="6" name="Picture 5"/>
          <p:cNvPicPr>
            <a:picLocks noChangeAspect="1"/>
          </p:cNvPicPr>
          <p:nvPr/>
        </p:nvPicPr>
        <p:blipFill rotWithShape="1">
          <a:blip r:embed="rId3"/>
          <a:srcRect l="34858" r="30467"/>
          <a:stretch/>
        </p:blipFill>
        <p:spPr>
          <a:xfrm>
            <a:off x="5346138" y="2789563"/>
            <a:ext cx="1883982" cy="3963973"/>
          </a:xfrm>
          <a:prstGeom prst="rect">
            <a:avLst/>
          </a:prstGeom>
        </p:spPr>
      </p:pic>
      <p:pic>
        <p:nvPicPr>
          <p:cNvPr id="7" name="Picture 6"/>
          <p:cNvPicPr>
            <a:picLocks noChangeAspect="1"/>
          </p:cNvPicPr>
          <p:nvPr/>
        </p:nvPicPr>
        <p:blipFill rotWithShape="1">
          <a:blip r:embed="rId4"/>
          <a:srcRect l="17909" t="22232" r="12762" b="22579"/>
          <a:stretch/>
        </p:blipFill>
        <p:spPr>
          <a:xfrm>
            <a:off x="3966888" y="104613"/>
            <a:ext cx="4548462" cy="2641684"/>
          </a:xfrm>
          <a:prstGeom prst="rect">
            <a:avLst/>
          </a:prstGeom>
        </p:spPr>
      </p:pic>
      <p:pic>
        <p:nvPicPr>
          <p:cNvPr id="8" name="Picture 7"/>
          <p:cNvPicPr>
            <a:picLocks noChangeAspect="1"/>
          </p:cNvPicPr>
          <p:nvPr/>
        </p:nvPicPr>
        <p:blipFill rotWithShape="1">
          <a:blip r:embed="rId5"/>
          <a:srcRect l="31835" r="27294" b="309"/>
          <a:stretch/>
        </p:blipFill>
        <p:spPr>
          <a:xfrm>
            <a:off x="3035409" y="2789095"/>
            <a:ext cx="2227725" cy="3964440"/>
          </a:xfrm>
          <a:prstGeom prst="rect">
            <a:avLst/>
          </a:prstGeom>
        </p:spPr>
      </p:pic>
      <p:pic>
        <p:nvPicPr>
          <p:cNvPr id="9" name="Picture 8"/>
          <p:cNvPicPr>
            <a:picLocks noChangeAspect="1"/>
          </p:cNvPicPr>
          <p:nvPr/>
        </p:nvPicPr>
        <p:blipFill rotWithShape="1">
          <a:blip r:embed="rId6"/>
          <a:srcRect l="31492" r="25835"/>
          <a:stretch/>
        </p:blipFill>
        <p:spPr>
          <a:xfrm>
            <a:off x="288697" y="2176523"/>
            <a:ext cx="2663708" cy="4577012"/>
          </a:xfrm>
          <a:prstGeom prst="rect">
            <a:avLst/>
          </a:prstGeom>
        </p:spPr>
      </p:pic>
    </p:spTree>
    <p:extLst>
      <p:ext uri="{BB962C8B-B14F-4D97-AF65-F5344CB8AC3E}">
        <p14:creationId xmlns:p14="http://schemas.microsoft.com/office/powerpoint/2010/main" val="7991919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1</a:t>
            </a:r>
            <a:endParaRPr lang="en-CA" dirty="0"/>
          </a:p>
        </p:txBody>
      </p:sp>
      <p:sp>
        <p:nvSpPr>
          <p:cNvPr id="3" name="TextBox 2"/>
          <p:cNvSpPr txBox="1"/>
          <p:nvPr/>
        </p:nvSpPr>
        <p:spPr>
          <a:xfrm>
            <a:off x="644815" y="1690688"/>
            <a:ext cx="5111270" cy="4955203"/>
          </a:xfrm>
          <a:prstGeom prst="rect">
            <a:avLst/>
          </a:prstGeom>
          <a:noFill/>
        </p:spPr>
        <p:txBody>
          <a:bodyPr wrap="none" rtlCol="0">
            <a:spAutoFit/>
          </a:bodyPr>
          <a:lstStyle/>
          <a:p>
            <a:r>
              <a:rPr lang="en-CA" sz="2000" dirty="0" smtClean="0"/>
              <a:t>Labs:</a:t>
            </a:r>
          </a:p>
          <a:p>
            <a:endParaRPr lang="en-CA" sz="2000" dirty="0"/>
          </a:p>
          <a:p>
            <a:r>
              <a:rPr lang="en-CA" sz="2000" dirty="0" smtClean="0"/>
              <a:t>Total 25-OH Vitamin D  Undetectable</a:t>
            </a:r>
          </a:p>
          <a:p>
            <a:endParaRPr lang="en-CA" sz="2000" dirty="0" smtClean="0"/>
          </a:p>
          <a:p>
            <a:r>
              <a:rPr lang="en-CA" sz="2000" dirty="0" smtClean="0"/>
              <a:t>Ca (Total)                         1.59 </a:t>
            </a:r>
            <a:r>
              <a:rPr lang="en-CA" sz="2000" dirty="0" err="1" smtClean="0"/>
              <a:t>mmol</a:t>
            </a:r>
            <a:r>
              <a:rPr lang="en-CA" sz="2000" dirty="0" smtClean="0"/>
              <a:t>/l (2.22-2.54)</a:t>
            </a:r>
          </a:p>
          <a:p>
            <a:endParaRPr lang="en-CA" sz="2000" dirty="0" smtClean="0"/>
          </a:p>
          <a:p>
            <a:r>
              <a:rPr lang="en-CA" sz="2000" dirty="0" smtClean="0"/>
              <a:t>Ca (Ionized)                     0.84 </a:t>
            </a:r>
            <a:r>
              <a:rPr lang="en-CA" sz="2000" dirty="0" err="1" smtClean="0"/>
              <a:t>mmol</a:t>
            </a:r>
            <a:r>
              <a:rPr lang="en-CA" sz="2000" dirty="0" smtClean="0"/>
              <a:t>/l (1.22-1.37)</a:t>
            </a:r>
          </a:p>
          <a:p>
            <a:endParaRPr lang="en-CA" sz="2000" dirty="0" smtClean="0"/>
          </a:p>
          <a:p>
            <a:r>
              <a:rPr lang="en-CA" sz="2000" dirty="0" smtClean="0"/>
              <a:t>Phosphate                       0.85 </a:t>
            </a:r>
            <a:r>
              <a:rPr lang="en-CA" sz="2000" dirty="0" err="1" smtClean="0"/>
              <a:t>mmol</a:t>
            </a:r>
            <a:r>
              <a:rPr lang="en-CA" sz="2000" dirty="0" smtClean="0"/>
              <a:t>/l </a:t>
            </a:r>
            <a:r>
              <a:rPr lang="en-CA" sz="2000" dirty="0"/>
              <a:t>(1.36-1.98</a:t>
            </a:r>
            <a:r>
              <a:rPr lang="en-CA" sz="2000" dirty="0" smtClean="0"/>
              <a:t>)</a:t>
            </a:r>
          </a:p>
          <a:p>
            <a:endParaRPr lang="en-CA" sz="2000" dirty="0" smtClean="0"/>
          </a:p>
          <a:p>
            <a:r>
              <a:rPr lang="en-CA" sz="2000" dirty="0" smtClean="0"/>
              <a:t>ALP		                          1965 IU/l (151-342)</a:t>
            </a:r>
          </a:p>
          <a:p>
            <a:endParaRPr lang="en-CA" sz="2000" dirty="0" smtClean="0"/>
          </a:p>
          <a:p>
            <a:r>
              <a:rPr lang="en-CA" sz="2000" dirty="0" smtClean="0"/>
              <a:t>PTH		                           457 ng/l (12-78)</a:t>
            </a:r>
          </a:p>
          <a:p>
            <a:endParaRPr lang="en-CA" sz="2000" dirty="0" smtClean="0"/>
          </a:p>
          <a:p>
            <a:r>
              <a:rPr lang="en-CA" sz="2000" dirty="0" smtClean="0"/>
              <a:t>1,25-OH-Vitamin D         Not done</a:t>
            </a:r>
            <a:endParaRPr lang="en-CA" sz="2000" dirty="0"/>
          </a:p>
          <a:p>
            <a:endParaRPr lang="en-CA" sz="1600" dirty="0"/>
          </a:p>
        </p:txBody>
      </p:sp>
      <p:cxnSp>
        <p:nvCxnSpPr>
          <p:cNvPr id="5" name="Straight Arrow Connector 4"/>
          <p:cNvCxnSpPr/>
          <p:nvPr/>
        </p:nvCxnSpPr>
        <p:spPr>
          <a:xfrm>
            <a:off x="2566920" y="3518971"/>
            <a:ext cx="0" cy="38317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2566920" y="4677210"/>
            <a:ext cx="0" cy="38440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2566920" y="5273747"/>
            <a:ext cx="0" cy="38440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753065" y="5273746"/>
            <a:ext cx="0" cy="38440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2919618" y="5273746"/>
            <a:ext cx="0" cy="38440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566920" y="2926788"/>
            <a:ext cx="0" cy="38317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753065" y="4677822"/>
            <a:ext cx="0" cy="38440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570186" y="4089381"/>
            <a:ext cx="0" cy="38317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919618" y="4677210"/>
            <a:ext cx="0" cy="38440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022898" y="2440647"/>
            <a:ext cx="2949836" cy="1477328"/>
          </a:xfrm>
          <a:prstGeom prst="rect">
            <a:avLst/>
          </a:prstGeom>
          <a:noFill/>
        </p:spPr>
        <p:txBody>
          <a:bodyPr wrap="square" rtlCol="0">
            <a:spAutoFit/>
          </a:bodyPr>
          <a:lstStyle/>
          <a:p>
            <a:r>
              <a:rPr lang="en-CA" dirty="0" smtClean="0"/>
              <a:t>CBC showed microcytic hypochromic anemia</a:t>
            </a:r>
          </a:p>
          <a:p>
            <a:r>
              <a:rPr lang="en-CA" dirty="0" smtClean="0"/>
              <a:t>Iron: Low</a:t>
            </a:r>
          </a:p>
          <a:p>
            <a:r>
              <a:rPr lang="en-CA" dirty="0" smtClean="0"/>
              <a:t>Transferrin: Low</a:t>
            </a:r>
          </a:p>
          <a:p>
            <a:r>
              <a:rPr lang="en-CA" dirty="0" smtClean="0"/>
              <a:t>Vitamin B12: Low</a:t>
            </a:r>
            <a:endParaRPr lang="en-CA" dirty="0"/>
          </a:p>
        </p:txBody>
      </p:sp>
    </p:spTree>
    <p:extLst>
      <p:ext uri="{BB962C8B-B14F-4D97-AF65-F5344CB8AC3E}">
        <p14:creationId xmlns:p14="http://schemas.microsoft.com/office/powerpoint/2010/main" val="193064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1</a:t>
            </a:r>
            <a:endParaRPr lang="en-CA" dirty="0"/>
          </a:p>
        </p:txBody>
      </p:sp>
      <p:sp>
        <p:nvSpPr>
          <p:cNvPr id="3" name="Content Placeholder 2"/>
          <p:cNvSpPr>
            <a:spLocks noGrp="1"/>
          </p:cNvSpPr>
          <p:nvPr>
            <p:ph idx="1"/>
          </p:nvPr>
        </p:nvSpPr>
        <p:spPr/>
        <p:txBody>
          <a:bodyPr/>
          <a:lstStyle/>
          <a:p>
            <a:pPr marL="0" indent="0">
              <a:buNone/>
            </a:pPr>
            <a:r>
              <a:rPr lang="en-CA" dirty="0" smtClean="0"/>
              <a:t>Management:</a:t>
            </a:r>
          </a:p>
          <a:p>
            <a:r>
              <a:rPr lang="en-CA" dirty="0" smtClean="0"/>
              <a:t>IV Calcium infusion </a:t>
            </a:r>
          </a:p>
          <a:p>
            <a:r>
              <a:rPr lang="en-CA" dirty="0" smtClean="0"/>
              <a:t>Vitamin D 1000 IU daily</a:t>
            </a:r>
          </a:p>
          <a:p>
            <a:r>
              <a:rPr lang="en-CA" dirty="0" err="1" smtClean="0"/>
              <a:t>Alfacalcidiol</a:t>
            </a:r>
            <a:r>
              <a:rPr lang="en-CA" dirty="0" smtClean="0"/>
              <a:t> 0.5 micrograms daily X 4months then stopped</a:t>
            </a:r>
          </a:p>
          <a:p>
            <a:r>
              <a:rPr lang="en-CA" dirty="0" smtClean="0"/>
              <a:t>Multivitamin supplements/Iron</a:t>
            </a:r>
          </a:p>
          <a:p>
            <a:r>
              <a:rPr lang="en-CA" dirty="0" smtClean="0"/>
              <a:t>CAS was involved and the child was discharged with a foster family.</a:t>
            </a:r>
            <a:endParaRPr lang="en-CA" dirty="0"/>
          </a:p>
        </p:txBody>
      </p:sp>
    </p:spTree>
    <p:extLst>
      <p:ext uri="{BB962C8B-B14F-4D97-AF65-F5344CB8AC3E}">
        <p14:creationId xmlns:p14="http://schemas.microsoft.com/office/powerpoint/2010/main" val="232990285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1 </a:t>
            </a:r>
            <a:endParaRPr lang="en-CA" dirty="0"/>
          </a:p>
        </p:txBody>
      </p:sp>
      <p:sp>
        <p:nvSpPr>
          <p:cNvPr id="5" name="Content Placeholder 4"/>
          <p:cNvSpPr txBox="1">
            <a:spLocks noGrp="1"/>
          </p:cNvSpPr>
          <p:nvPr>
            <p:ph idx="1"/>
          </p:nvPr>
        </p:nvSpPr>
        <p:spPr>
          <a:xfrm>
            <a:off x="248720" y="1460647"/>
            <a:ext cx="7604510" cy="4865947"/>
          </a:xfrm>
          <a:prstGeom prst="rect">
            <a:avLst/>
          </a:prstGeom>
          <a:noFill/>
        </p:spPr>
        <p:txBody>
          <a:bodyPr wrap="square" rtlCol="0">
            <a:spAutoFit/>
          </a:bodyPr>
          <a:lstStyle/>
          <a:p>
            <a:pPr marL="0" indent="0">
              <a:buNone/>
            </a:pPr>
            <a:r>
              <a:rPr lang="en-CA" sz="1600" dirty="0" smtClean="0"/>
              <a:t>Labs:</a:t>
            </a:r>
            <a:endParaRPr lang="en-CA" sz="1600" dirty="0"/>
          </a:p>
          <a:p>
            <a:r>
              <a:rPr lang="en-CA" sz="1600" dirty="0" smtClean="0"/>
              <a:t>Total 25-OH Vitamin D  Undetectable                                              75 </a:t>
            </a:r>
            <a:r>
              <a:rPr lang="en-CA" sz="1600" dirty="0" err="1" smtClean="0"/>
              <a:t>nmol</a:t>
            </a:r>
            <a:r>
              <a:rPr lang="en-CA" sz="1600" dirty="0" smtClean="0"/>
              <a:t>/l       </a:t>
            </a:r>
          </a:p>
          <a:p>
            <a:pPr marL="0" indent="0">
              <a:buNone/>
            </a:pPr>
            <a:endParaRPr lang="en-CA" sz="1600" dirty="0" smtClean="0"/>
          </a:p>
          <a:p>
            <a:r>
              <a:rPr lang="en-CA" sz="1600" dirty="0" smtClean="0"/>
              <a:t>Ca (Total)                         1.59 </a:t>
            </a:r>
            <a:r>
              <a:rPr lang="en-CA" sz="1600" dirty="0" err="1" smtClean="0"/>
              <a:t>mmol</a:t>
            </a:r>
            <a:r>
              <a:rPr lang="en-CA" sz="1600" dirty="0" smtClean="0"/>
              <a:t>/l (2.22-2.54)                            2.44 </a:t>
            </a:r>
            <a:r>
              <a:rPr lang="en-CA" sz="1600" dirty="0" err="1" smtClean="0"/>
              <a:t>mmol</a:t>
            </a:r>
            <a:r>
              <a:rPr lang="en-CA" sz="1600" dirty="0" smtClean="0"/>
              <a:t>/l</a:t>
            </a:r>
          </a:p>
          <a:p>
            <a:pPr marL="0" indent="0">
              <a:buNone/>
            </a:pPr>
            <a:endParaRPr lang="en-CA" sz="1600" dirty="0" smtClean="0"/>
          </a:p>
          <a:p>
            <a:r>
              <a:rPr lang="en-CA" sz="1600" dirty="0" smtClean="0"/>
              <a:t>Ca (Ionized)                     0.84 </a:t>
            </a:r>
            <a:r>
              <a:rPr lang="en-CA" sz="1600" dirty="0" err="1" smtClean="0"/>
              <a:t>mmol</a:t>
            </a:r>
            <a:r>
              <a:rPr lang="en-CA" sz="1600" dirty="0" smtClean="0"/>
              <a:t>/l (1.22-1.37)                             </a:t>
            </a:r>
          </a:p>
          <a:p>
            <a:pPr marL="0" indent="0">
              <a:buNone/>
            </a:pPr>
            <a:endParaRPr lang="en-CA" sz="1600" dirty="0" smtClean="0"/>
          </a:p>
          <a:p>
            <a:r>
              <a:rPr lang="en-CA" sz="1600" dirty="0" smtClean="0"/>
              <a:t>Phosphate                       0.85 </a:t>
            </a:r>
            <a:r>
              <a:rPr lang="en-CA" sz="1600" dirty="0" err="1" smtClean="0"/>
              <a:t>mmol</a:t>
            </a:r>
            <a:r>
              <a:rPr lang="en-CA" sz="1600" dirty="0" smtClean="0"/>
              <a:t>/l </a:t>
            </a:r>
            <a:r>
              <a:rPr lang="en-CA" sz="1600" dirty="0"/>
              <a:t>(1.36-1.98</a:t>
            </a:r>
            <a:r>
              <a:rPr lang="en-CA" sz="1600" dirty="0" smtClean="0"/>
              <a:t>)                            1.91 </a:t>
            </a:r>
            <a:r>
              <a:rPr lang="en-CA" sz="1600" dirty="0" err="1" smtClean="0"/>
              <a:t>mmo</a:t>
            </a:r>
            <a:r>
              <a:rPr lang="en-CA" sz="1600" dirty="0" smtClean="0"/>
              <a:t>/l </a:t>
            </a:r>
          </a:p>
          <a:p>
            <a:pPr marL="0" indent="0">
              <a:buNone/>
            </a:pPr>
            <a:endParaRPr lang="en-CA" sz="1600" dirty="0" smtClean="0"/>
          </a:p>
          <a:p>
            <a:r>
              <a:rPr lang="en-CA" sz="1600" dirty="0" smtClean="0"/>
              <a:t>ALP		           1965 IU/l (151-342)                                269 IU/l</a:t>
            </a:r>
          </a:p>
          <a:p>
            <a:pPr marL="0" indent="0">
              <a:buNone/>
            </a:pPr>
            <a:endParaRPr lang="en-CA" sz="1600" dirty="0" smtClean="0"/>
          </a:p>
          <a:p>
            <a:r>
              <a:rPr lang="en-CA" sz="1600" dirty="0" smtClean="0"/>
              <a:t>PTH		           457 ng/l (12-78)                                      39 ng/l</a:t>
            </a:r>
          </a:p>
          <a:p>
            <a:pPr marL="0" indent="0">
              <a:buNone/>
            </a:pPr>
            <a:endParaRPr lang="en-CA" sz="1600" dirty="0" smtClean="0"/>
          </a:p>
          <a:p>
            <a:r>
              <a:rPr lang="en-CA" sz="1600" dirty="0" smtClean="0"/>
              <a:t>1,25-OH-Vitamin D         Not done ( 48-191)                                     131 </a:t>
            </a:r>
            <a:r>
              <a:rPr lang="en-CA" sz="1600" dirty="0" err="1" smtClean="0"/>
              <a:t>pmol</a:t>
            </a:r>
            <a:r>
              <a:rPr lang="en-CA" sz="1600" dirty="0" smtClean="0"/>
              <a:t>/l</a:t>
            </a:r>
            <a:endParaRPr lang="en-CA" sz="1600" dirty="0"/>
          </a:p>
        </p:txBody>
      </p:sp>
      <p:cxnSp>
        <p:nvCxnSpPr>
          <p:cNvPr id="10" name="Straight Arrow Connector 9"/>
          <p:cNvCxnSpPr/>
          <p:nvPr/>
        </p:nvCxnSpPr>
        <p:spPr>
          <a:xfrm>
            <a:off x="4626578" y="4058035"/>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626578" y="4707879"/>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637956" y="5409977"/>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637956" y="6104172"/>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626578" y="2661742"/>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637956" y="1959644"/>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9475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1</a:t>
            </a:r>
            <a:endParaRPr lang="en-CA" dirty="0"/>
          </a:p>
        </p:txBody>
      </p:sp>
      <p:pic>
        <p:nvPicPr>
          <p:cNvPr id="4" name="Picture 3"/>
          <p:cNvPicPr>
            <a:picLocks noChangeAspect="1"/>
          </p:cNvPicPr>
          <p:nvPr/>
        </p:nvPicPr>
        <p:blipFill rotWithShape="1">
          <a:blip r:embed="rId2"/>
          <a:srcRect l="38041" t="6603" r="28808"/>
          <a:stretch/>
        </p:blipFill>
        <p:spPr>
          <a:xfrm>
            <a:off x="1119503" y="1586185"/>
            <a:ext cx="2929983" cy="5034370"/>
          </a:xfrm>
          <a:prstGeom prst="rect">
            <a:avLst/>
          </a:prstGeom>
        </p:spPr>
      </p:pic>
      <p:pic>
        <p:nvPicPr>
          <p:cNvPr id="5" name="Picture 4"/>
          <p:cNvPicPr>
            <a:picLocks noChangeAspect="1"/>
          </p:cNvPicPr>
          <p:nvPr/>
        </p:nvPicPr>
        <p:blipFill rotWithShape="1">
          <a:blip r:embed="rId3"/>
          <a:srcRect l="30095" r="29110"/>
          <a:stretch/>
        </p:blipFill>
        <p:spPr>
          <a:xfrm>
            <a:off x="4697654" y="1602897"/>
            <a:ext cx="3372793" cy="4973296"/>
          </a:xfrm>
          <a:prstGeom prst="rect">
            <a:avLst/>
          </a:prstGeom>
        </p:spPr>
      </p:pic>
    </p:spTree>
    <p:extLst>
      <p:ext uri="{BB962C8B-B14F-4D97-AF65-F5344CB8AC3E}">
        <p14:creationId xmlns:p14="http://schemas.microsoft.com/office/powerpoint/2010/main" val="134115030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25" y="125152"/>
            <a:ext cx="7886700" cy="1325563"/>
          </a:xfrm>
        </p:spPr>
        <p:txBody>
          <a:bodyPr/>
          <a:lstStyle/>
          <a:p>
            <a:r>
              <a:rPr lang="en-CA" dirty="0" smtClean="0"/>
              <a:t>Case 1</a:t>
            </a:r>
            <a:endParaRPr lang="en-CA" dirty="0"/>
          </a:p>
        </p:txBody>
      </p:sp>
      <p:sp>
        <p:nvSpPr>
          <p:cNvPr id="4" name="TextBox 3"/>
          <p:cNvSpPr txBox="1"/>
          <p:nvPr/>
        </p:nvSpPr>
        <p:spPr>
          <a:xfrm>
            <a:off x="319754" y="2382805"/>
            <a:ext cx="1309552" cy="923330"/>
          </a:xfrm>
          <a:prstGeom prst="rect">
            <a:avLst/>
          </a:prstGeom>
          <a:noFill/>
        </p:spPr>
        <p:txBody>
          <a:bodyPr wrap="square" rtlCol="0">
            <a:spAutoFit/>
          </a:bodyPr>
          <a:lstStyle/>
          <a:p>
            <a:r>
              <a:rPr lang="en-CA" dirty="0" smtClean="0"/>
              <a:t>Adequate Vitamin D Calcium</a:t>
            </a:r>
            <a:endParaRPr lang="en-CA" dirty="0"/>
          </a:p>
        </p:txBody>
      </p:sp>
      <p:cxnSp>
        <p:nvCxnSpPr>
          <p:cNvPr id="13" name="Straight Arrow Connector 12"/>
          <p:cNvCxnSpPr/>
          <p:nvPr/>
        </p:nvCxnSpPr>
        <p:spPr>
          <a:xfrm>
            <a:off x="3882247" y="3200539"/>
            <a:ext cx="1170980" cy="68241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967626" y="2382804"/>
            <a:ext cx="949117" cy="830997"/>
          </a:xfrm>
          <a:prstGeom prst="rect">
            <a:avLst/>
          </a:prstGeom>
          <a:noFill/>
        </p:spPr>
        <p:txBody>
          <a:bodyPr wrap="square" rtlCol="0">
            <a:spAutoFit/>
          </a:bodyPr>
          <a:lstStyle/>
          <a:p>
            <a:r>
              <a:rPr lang="en-CA" sz="1600" dirty="0" smtClean="0"/>
              <a:t>Calcium sufficient  State</a:t>
            </a:r>
            <a:endParaRPr lang="en-CA" sz="1600" dirty="0"/>
          </a:p>
        </p:txBody>
      </p:sp>
      <p:sp>
        <p:nvSpPr>
          <p:cNvPr id="18" name="TextBox 17"/>
          <p:cNvSpPr txBox="1"/>
          <p:nvPr/>
        </p:nvSpPr>
        <p:spPr>
          <a:xfrm>
            <a:off x="3346504" y="2831207"/>
            <a:ext cx="560219" cy="369332"/>
          </a:xfrm>
          <a:prstGeom prst="rect">
            <a:avLst/>
          </a:prstGeom>
          <a:noFill/>
        </p:spPr>
        <p:txBody>
          <a:bodyPr wrap="none" rtlCol="0">
            <a:spAutoFit/>
          </a:bodyPr>
          <a:lstStyle/>
          <a:p>
            <a:r>
              <a:rPr lang="en-CA" dirty="0" smtClean="0"/>
              <a:t>PTH</a:t>
            </a:r>
            <a:endParaRPr lang="en-CA" dirty="0"/>
          </a:p>
        </p:txBody>
      </p:sp>
      <p:cxnSp>
        <p:nvCxnSpPr>
          <p:cNvPr id="19" name="Straight Arrow Connector 18"/>
          <p:cNvCxnSpPr/>
          <p:nvPr/>
        </p:nvCxnSpPr>
        <p:spPr>
          <a:xfrm>
            <a:off x="3964289" y="4709845"/>
            <a:ext cx="232451" cy="25264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71159" y="4301197"/>
            <a:ext cx="949117" cy="738664"/>
          </a:xfrm>
          <a:prstGeom prst="rect">
            <a:avLst/>
          </a:prstGeom>
          <a:noFill/>
        </p:spPr>
        <p:txBody>
          <a:bodyPr wrap="square" rtlCol="0">
            <a:spAutoFit/>
          </a:bodyPr>
          <a:lstStyle/>
          <a:p>
            <a:r>
              <a:rPr lang="en-CA" sz="1400" dirty="0" smtClean="0"/>
              <a:t>1-</a:t>
            </a:r>
            <a:r>
              <a:rPr lang="el-GR" sz="1400" dirty="0" smtClean="0"/>
              <a:t>α</a:t>
            </a:r>
            <a:r>
              <a:rPr lang="en-CA" sz="1400" dirty="0" smtClean="0"/>
              <a:t>-</a:t>
            </a:r>
            <a:r>
              <a:rPr lang="en-CA" sz="1400" dirty="0" err="1" smtClean="0"/>
              <a:t>OHase</a:t>
            </a:r>
            <a:r>
              <a:rPr lang="en-CA" sz="1400" dirty="0" smtClean="0"/>
              <a:t> CYP27B1</a:t>
            </a:r>
            <a:endParaRPr lang="en-CA" sz="1400" dirty="0"/>
          </a:p>
        </p:txBody>
      </p:sp>
      <p:pic>
        <p:nvPicPr>
          <p:cNvPr id="27" name="Picture 26"/>
          <p:cNvPicPr>
            <a:picLocks noChangeAspect="1"/>
          </p:cNvPicPr>
          <p:nvPr/>
        </p:nvPicPr>
        <p:blipFill>
          <a:blip r:embed="rId2"/>
          <a:stretch>
            <a:fillRect/>
          </a:stretch>
        </p:blipFill>
        <p:spPr>
          <a:xfrm>
            <a:off x="319754" y="3583134"/>
            <a:ext cx="989228" cy="1418592"/>
          </a:xfrm>
          <a:prstGeom prst="rect">
            <a:avLst/>
          </a:prstGeom>
        </p:spPr>
      </p:pic>
      <p:cxnSp>
        <p:nvCxnSpPr>
          <p:cNvPr id="28" name="Straight Arrow Connector 27"/>
          <p:cNvCxnSpPr/>
          <p:nvPr/>
        </p:nvCxnSpPr>
        <p:spPr>
          <a:xfrm>
            <a:off x="2909555" y="3015873"/>
            <a:ext cx="352697" cy="1741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descr="http://www.buzzle.com/images/diagrams/osteoblas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41"/>
          <a:stretch/>
        </p:blipFill>
        <p:spPr bwMode="auto">
          <a:xfrm rot="21518311">
            <a:off x="5262618" y="3487457"/>
            <a:ext cx="834418" cy="10498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classconnection.s3.amazonaws.com/796/flashcards/1295796/jpg/osteoclast_blank13399597977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54" r="12447"/>
          <a:stretch/>
        </p:blipFill>
        <p:spPr bwMode="auto">
          <a:xfrm rot="21518311">
            <a:off x="5221862" y="1324607"/>
            <a:ext cx="847165" cy="95710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21518311">
            <a:off x="5245506" y="4516737"/>
            <a:ext cx="969787" cy="307777"/>
          </a:xfrm>
          <a:prstGeom prst="rect">
            <a:avLst/>
          </a:prstGeom>
          <a:noFill/>
        </p:spPr>
        <p:txBody>
          <a:bodyPr wrap="none" rtlCol="0">
            <a:spAutoFit/>
          </a:bodyPr>
          <a:lstStyle/>
          <a:p>
            <a:r>
              <a:rPr lang="en-CA" sz="1400" dirty="0" smtClean="0"/>
              <a:t>Osteoblast</a:t>
            </a:r>
            <a:endParaRPr lang="en-CA" sz="1400" dirty="0"/>
          </a:p>
        </p:txBody>
      </p:sp>
      <p:sp>
        <p:nvSpPr>
          <p:cNvPr id="34" name="TextBox 33"/>
          <p:cNvSpPr txBox="1"/>
          <p:nvPr/>
        </p:nvSpPr>
        <p:spPr>
          <a:xfrm>
            <a:off x="5254145" y="2238383"/>
            <a:ext cx="951377" cy="307777"/>
          </a:xfrm>
          <a:prstGeom prst="rect">
            <a:avLst/>
          </a:prstGeom>
          <a:noFill/>
        </p:spPr>
        <p:txBody>
          <a:bodyPr wrap="none" rtlCol="0">
            <a:spAutoFit/>
          </a:bodyPr>
          <a:lstStyle/>
          <a:p>
            <a:r>
              <a:rPr lang="en-CA" sz="1400" dirty="0" smtClean="0"/>
              <a:t>Osteoclast</a:t>
            </a:r>
            <a:endParaRPr lang="en-CA" sz="1400" dirty="0"/>
          </a:p>
        </p:txBody>
      </p:sp>
      <p:sp>
        <p:nvSpPr>
          <p:cNvPr id="38" name="TextBox 37"/>
          <p:cNvSpPr txBox="1"/>
          <p:nvPr/>
        </p:nvSpPr>
        <p:spPr>
          <a:xfrm>
            <a:off x="4271176" y="4932979"/>
            <a:ext cx="949117" cy="923330"/>
          </a:xfrm>
          <a:prstGeom prst="rect">
            <a:avLst/>
          </a:prstGeom>
          <a:noFill/>
        </p:spPr>
        <p:txBody>
          <a:bodyPr wrap="square" rtlCol="0">
            <a:spAutoFit/>
          </a:bodyPr>
          <a:lstStyle/>
          <a:p>
            <a:r>
              <a:rPr lang="en-CA" dirty="0" smtClean="0"/>
              <a:t>1,25-OH Vitamin D</a:t>
            </a:r>
            <a:endParaRPr lang="en-CA" dirty="0"/>
          </a:p>
        </p:txBody>
      </p:sp>
      <p:pic>
        <p:nvPicPr>
          <p:cNvPr id="53" name="Picture 52"/>
          <p:cNvPicPr>
            <a:picLocks noChangeAspect="1"/>
          </p:cNvPicPr>
          <p:nvPr/>
        </p:nvPicPr>
        <p:blipFill>
          <a:blip r:embed="rId5"/>
          <a:stretch>
            <a:fillRect/>
          </a:stretch>
        </p:blipFill>
        <p:spPr>
          <a:xfrm rot="5400000">
            <a:off x="5190201" y="2459689"/>
            <a:ext cx="2741850" cy="723900"/>
          </a:xfrm>
          <a:prstGeom prst="rect">
            <a:avLst/>
          </a:prstGeom>
        </p:spPr>
      </p:pic>
      <p:sp>
        <p:nvSpPr>
          <p:cNvPr id="54" name="TextBox 53"/>
          <p:cNvSpPr txBox="1"/>
          <p:nvPr/>
        </p:nvSpPr>
        <p:spPr>
          <a:xfrm>
            <a:off x="7595115" y="2706986"/>
            <a:ext cx="1182498" cy="646331"/>
          </a:xfrm>
          <a:prstGeom prst="rect">
            <a:avLst/>
          </a:prstGeom>
          <a:noFill/>
        </p:spPr>
        <p:txBody>
          <a:bodyPr wrap="none" rtlCol="0">
            <a:spAutoFit/>
          </a:bodyPr>
          <a:lstStyle/>
          <a:p>
            <a:r>
              <a:rPr lang="en-CA" dirty="0" smtClean="0"/>
              <a:t>Calcium </a:t>
            </a:r>
          </a:p>
          <a:p>
            <a:r>
              <a:rPr lang="en-CA" dirty="0" smtClean="0"/>
              <a:t>Phosphate</a:t>
            </a:r>
          </a:p>
        </p:txBody>
      </p:sp>
      <p:cxnSp>
        <p:nvCxnSpPr>
          <p:cNvPr id="55" name="Straight Arrow Connector 54"/>
          <p:cNvCxnSpPr/>
          <p:nvPr/>
        </p:nvCxnSpPr>
        <p:spPr>
          <a:xfrm flipH="1" flipV="1">
            <a:off x="6957057" y="2706986"/>
            <a:ext cx="555450" cy="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173704" y="3000385"/>
            <a:ext cx="252243"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875529" y="2312735"/>
            <a:ext cx="1253781" cy="62612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3539075" y="3396803"/>
            <a:ext cx="5886" cy="50179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stretch>
            <a:fillRect/>
          </a:stretch>
        </p:blipFill>
        <p:spPr>
          <a:xfrm>
            <a:off x="3285136" y="4021033"/>
            <a:ext cx="604718" cy="756270"/>
          </a:xfrm>
          <a:prstGeom prst="rect">
            <a:avLst/>
          </a:prstGeom>
        </p:spPr>
      </p:pic>
      <p:sp>
        <p:nvSpPr>
          <p:cNvPr id="68" name="TextBox 67"/>
          <p:cNvSpPr txBox="1"/>
          <p:nvPr/>
        </p:nvSpPr>
        <p:spPr>
          <a:xfrm>
            <a:off x="2055207" y="4903806"/>
            <a:ext cx="1532287" cy="369332"/>
          </a:xfrm>
          <a:prstGeom prst="rect">
            <a:avLst/>
          </a:prstGeom>
          <a:noFill/>
        </p:spPr>
        <p:txBody>
          <a:bodyPr wrap="square" rtlCol="0">
            <a:spAutoFit/>
          </a:bodyPr>
          <a:lstStyle/>
          <a:p>
            <a:r>
              <a:rPr lang="en-CA" dirty="0" err="1" smtClean="0"/>
              <a:t>Phosphaturia</a:t>
            </a:r>
            <a:endParaRPr lang="en-CA" dirty="0"/>
          </a:p>
        </p:txBody>
      </p:sp>
      <p:cxnSp>
        <p:nvCxnSpPr>
          <p:cNvPr id="70" name="Straight Arrow Connector 69"/>
          <p:cNvCxnSpPr/>
          <p:nvPr/>
        </p:nvCxnSpPr>
        <p:spPr>
          <a:xfrm>
            <a:off x="1452857" y="2850559"/>
            <a:ext cx="352697" cy="174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056916" y="4677129"/>
            <a:ext cx="215425" cy="28536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055281" y="4670626"/>
            <a:ext cx="233450" cy="33108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718175" y="2853303"/>
            <a:ext cx="4574" cy="37379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12394" y="4920776"/>
            <a:ext cx="1" cy="359399"/>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30104" y="5209977"/>
            <a:ext cx="534521" cy="369332"/>
          </a:xfrm>
          <a:prstGeom prst="rect">
            <a:avLst/>
          </a:prstGeom>
          <a:noFill/>
        </p:spPr>
        <p:txBody>
          <a:bodyPr wrap="none" rtlCol="0">
            <a:spAutoFit/>
          </a:bodyPr>
          <a:lstStyle/>
          <a:p>
            <a:r>
              <a:rPr lang="en-CA" dirty="0" smtClean="0"/>
              <a:t>ALP</a:t>
            </a:r>
            <a:endParaRPr lang="en-CA" dirty="0"/>
          </a:p>
        </p:txBody>
      </p:sp>
      <p:cxnSp>
        <p:nvCxnSpPr>
          <p:cNvPr id="7" name="Elbow Connector 6"/>
          <p:cNvCxnSpPr>
            <a:stCxn id="38" idx="2"/>
          </p:cNvCxnSpPr>
          <p:nvPr/>
        </p:nvCxnSpPr>
        <p:spPr>
          <a:xfrm rot="5400000">
            <a:off x="2368411" y="4258607"/>
            <a:ext cx="779623" cy="3975026"/>
          </a:xfrm>
          <a:prstGeom prst="bentConnector2">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70708" y="5209978"/>
            <a:ext cx="0" cy="1408537"/>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886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23" grpId="0"/>
      <p:bldP spid="33" grpId="0"/>
      <p:bldP spid="34" grpId="0"/>
      <p:bldP spid="38" grpId="0"/>
      <p:bldP spid="54" grpId="0"/>
      <p:bldP spid="68" grpId="0"/>
      <p:bldP spid="1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25" y="125152"/>
            <a:ext cx="7886700" cy="1325563"/>
          </a:xfrm>
        </p:spPr>
        <p:txBody>
          <a:bodyPr/>
          <a:lstStyle/>
          <a:p>
            <a:r>
              <a:rPr lang="en-CA" dirty="0" smtClean="0"/>
              <a:t>Case 1</a:t>
            </a:r>
            <a:endParaRPr lang="en-CA" dirty="0"/>
          </a:p>
        </p:txBody>
      </p:sp>
      <p:sp>
        <p:nvSpPr>
          <p:cNvPr id="4" name="TextBox 3"/>
          <p:cNvSpPr txBox="1"/>
          <p:nvPr/>
        </p:nvSpPr>
        <p:spPr>
          <a:xfrm>
            <a:off x="319754" y="2382805"/>
            <a:ext cx="1309552" cy="923330"/>
          </a:xfrm>
          <a:prstGeom prst="rect">
            <a:avLst/>
          </a:prstGeom>
          <a:noFill/>
        </p:spPr>
        <p:txBody>
          <a:bodyPr wrap="square" rtlCol="0">
            <a:spAutoFit/>
          </a:bodyPr>
          <a:lstStyle/>
          <a:p>
            <a:r>
              <a:rPr lang="en-CA" dirty="0" smtClean="0"/>
              <a:t>Inadequate Vitamin D Calcium</a:t>
            </a:r>
            <a:endParaRPr lang="en-CA" dirty="0"/>
          </a:p>
        </p:txBody>
      </p:sp>
      <p:cxnSp>
        <p:nvCxnSpPr>
          <p:cNvPr id="13" name="Straight Arrow Connector 12"/>
          <p:cNvCxnSpPr/>
          <p:nvPr/>
        </p:nvCxnSpPr>
        <p:spPr>
          <a:xfrm>
            <a:off x="3882247" y="3200539"/>
            <a:ext cx="1170980" cy="68241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04572" y="2366092"/>
            <a:ext cx="1112171" cy="830997"/>
          </a:xfrm>
          <a:prstGeom prst="rect">
            <a:avLst/>
          </a:prstGeom>
          <a:noFill/>
        </p:spPr>
        <p:txBody>
          <a:bodyPr wrap="square" rtlCol="0">
            <a:spAutoFit/>
          </a:bodyPr>
          <a:lstStyle/>
          <a:p>
            <a:r>
              <a:rPr lang="en-CA" sz="1600" dirty="0" smtClean="0"/>
              <a:t>Calcium insufficient  State</a:t>
            </a:r>
            <a:endParaRPr lang="en-CA" sz="1600" dirty="0"/>
          </a:p>
        </p:txBody>
      </p:sp>
      <p:sp>
        <p:nvSpPr>
          <p:cNvPr id="18" name="TextBox 17"/>
          <p:cNvSpPr txBox="1"/>
          <p:nvPr/>
        </p:nvSpPr>
        <p:spPr>
          <a:xfrm>
            <a:off x="3346504" y="2831207"/>
            <a:ext cx="560219" cy="369332"/>
          </a:xfrm>
          <a:prstGeom prst="rect">
            <a:avLst/>
          </a:prstGeom>
          <a:noFill/>
        </p:spPr>
        <p:txBody>
          <a:bodyPr wrap="none" rtlCol="0">
            <a:spAutoFit/>
          </a:bodyPr>
          <a:lstStyle/>
          <a:p>
            <a:r>
              <a:rPr lang="en-CA" dirty="0" smtClean="0"/>
              <a:t>PTH</a:t>
            </a:r>
            <a:endParaRPr lang="en-CA" dirty="0"/>
          </a:p>
        </p:txBody>
      </p:sp>
      <p:cxnSp>
        <p:nvCxnSpPr>
          <p:cNvPr id="19" name="Straight Arrow Connector 18"/>
          <p:cNvCxnSpPr/>
          <p:nvPr/>
        </p:nvCxnSpPr>
        <p:spPr>
          <a:xfrm>
            <a:off x="3964289" y="4709845"/>
            <a:ext cx="232451" cy="25264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71159" y="4301197"/>
            <a:ext cx="949117" cy="738664"/>
          </a:xfrm>
          <a:prstGeom prst="rect">
            <a:avLst/>
          </a:prstGeom>
          <a:noFill/>
        </p:spPr>
        <p:txBody>
          <a:bodyPr wrap="square" rtlCol="0">
            <a:spAutoFit/>
          </a:bodyPr>
          <a:lstStyle/>
          <a:p>
            <a:r>
              <a:rPr lang="en-CA" sz="1400" dirty="0" smtClean="0"/>
              <a:t>1-</a:t>
            </a:r>
            <a:r>
              <a:rPr lang="el-GR" sz="1400" dirty="0" smtClean="0"/>
              <a:t>α</a:t>
            </a:r>
            <a:r>
              <a:rPr lang="en-CA" sz="1400" dirty="0" smtClean="0"/>
              <a:t>-</a:t>
            </a:r>
            <a:r>
              <a:rPr lang="en-CA" sz="1400" dirty="0" err="1" smtClean="0"/>
              <a:t>OHase</a:t>
            </a:r>
            <a:r>
              <a:rPr lang="en-CA" sz="1400" dirty="0" smtClean="0"/>
              <a:t> CYP27B1</a:t>
            </a:r>
            <a:endParaRPr lang="en-CA" sz="1400" dirty="0"/>
          </a:p>
        </p:txBody>
      </p:sp>
      <p:pic>
        <p:nvPicPr>
          <p:cNvPr id="27" name="Picture 26"/>
          <p:cNvPicPr>
            <a:picLocks noChangeAspect="1"/>
          </p:cNvPicPr>
          <p:nvPr/>
        </p:nvPicPr>
        <p:blipFill>
          <a:blip r:embed="rId2"/>
          <a:stretch>
            <a:fillRect/>
          </a:stretch>
        </p:blipFill>
        <p:spPr>
          <a:xfrm>
            <a:off x="319754" y="3583134"/>
            <a:ext cx="989228" cy="1418592"/>
          </a:xfrm>
          <a:prstGeom prst="rect">
            <a:avLst/>
          </a:prstGeom>
        </p:spPr>
      </p:pic>
      <p:cxnSp>
        <p:nvCxnSpPr>
          <p:cNvPr id="28" name="Straight Arrow Connector 27"/>
          <p:cNvCxnSpPr/>
          <p:nvPr/>
        </p:nvCxnSpPr>
        <p:spPr>
          <a:xfrm>
            <a:off x="2909555" y="3015873"/>
            <a:ext cx="352697" cy="174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descr="http://www.buzzle.com/images/diagrams/osteoblas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41"/>
          <a:stretch/>
        </p:blipFill>
        <p:spPr bwMode="auto">
          <a:xfrm rot="21518311">
            <a:off x="5262618" y="3487457"/>
            <a:ext cx="834418" cy="10498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classconnection.s3.amazonaws.com/796/flashcards/1295796/jpg/osteoclast_blank13399597977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54" r="12447"/>
          <a:stretch/>
        </p:blipFill>
        <p:spPr bwMode="auto">
          <a:xfrm rot="21518311">
            <a:off x="5221862" y="1324607"/>
            <a:ext cx="847165" cy="95710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21518311">
            <a:off x="5245506" y="4516737"/>
            <a:ext cx="969787" cy="307777"/>
          </a:xfrm>
          <a:prstGeom prst="rect">
            <a:avLst/>
          </a:prstGeom>
          <a:noFill/>
        </p:spPr>
        <p:txBody>
          <a:bodyPr wrap="none" rtlCol="0">
            <a:spAutoFit/>
          </a:bodyPr>
          <a:lstStyle/>
          <a:p>
            <a:r>
              <a:rPr lang="en-CA" sz="1400" dirty="0" smtClean="0"/>
              <a:t>Osteoblast</a:t>
            </a:r>
            <a:endParaRPr lang="en-CA" sz="1400" dirty="0"/>
          </a:p>
        </p:txBody>
      </p:sp>
      <p:sp>
        <p:nvSpPr>
          <p:cNvPr id="34" name="TextBox 33"/>
          <p:cNvSpPr txBox="1"/>
          <p:nvPr/>
        </p:nvSpPr>
        <p:spPr>
          <a:xfrm>
            <a:off x="5254145" y="2238383"/>
            <a:ext cx="951377" cy="307777"/>
          </a:xfrm>
          <a:prstGeom prst="rect">
            <a:avLst/>
          </a:prstGeom>
          <a:noFill/>
        </p:spPr>
        <p:txBody>
          <a:bodyPr wrap="none" rtlCol="0">
            <a:spAutoFit/>
          </a:bodyPr>
          <a:lstStyle/>
          <a:p>
            <a:r>
              <a:rPr lang="en-CA" sz="1400" dirty="0" smtClean="0"/>
              <a:t>Osteoclast</a:t>
            </a:r>
            <a:endParaRPr lang="en-CA" sz="1400" dirty="0"/>
          </a:p>
        </p:txBody>
      </p:sp>
      <p:sp>
        <p:nvSpPr>
          <p:cNvPr id="38" name="TextBox 37"/>
          <p:cNvSpPr txBox="1"/>
          <p:nvPr/>
        </p:nvSpPr>
        <p:spPr>
          <a:xfrm>
            <a:off x="4271176" y="4932979"/>
            <a:ext cx="949117" cy="646331"/>
          </a:xfrm>
          <a:prstGeom prst="rect">
            <a:avLst/>
          </a:prstGeom>
          <a:noFill/>
        </p:spPr>
        <p:txBody>
          <a:bodyPr wrap="square" rtlCol="0">
            <a:spAutoFit/>
          </a:bodyPr>
          <a:lstStyle/>
          <a:p>
            <a:r>
              <a:rPr lang="en-CA" dirty="0" smtClean="0"/>
              <a:t>1,25-OH </a:t>
            </a:r>
            <a:r>
              <a:rPr lang="en-CA" dirty="0" err="1" smtClean="0"/>
              <a:t>Vit</a:t>
            </a:r>
            <a:r>
              <a:rPr lang="en-CA" dirty="0" smtClean="0"/>
              <a:t> D</a:t>
            </a:r>
            <a:endParaRPr lang="en-CA" dirty="0"/>
          </a:p>
        </p:txBody>
      </p:sp>
      <p:pic>
        <p:nvPicPr>
          <p:cNvPr id="53" name="Picture 52"/>
          <p:cNvPicPr>
            <a:picLocks noChangeAspect="1"/>
          </p:cNvPicPr>
          <p:nvPr/>
        </p:nvPicPr>
        <p:blipFill>
          <a:blip r:embed="rId5"/>
          <a:stretch>
            <a:fillRect/>
          </a:stretch>
        </p:blipFill>
        <p:spPr>
          <a:xfrm rot="5400000">
            <a:off x="5190201" y="2459689"/>
            <a:ext cx="2741850" cy="723900"/>
          </a:xfrm>
          <a:prstGeom prst="rect">
            <a:avLst/>
          </a:prstGeom>
        </p:spPr>
      </p:pic>
      <p:sp>
        <p:nvSpPr>
          <p:cNvPr id="54" name="TextBox 53"/>
          <p:cNvSpPr txBox="1"/>
          <p:nvPr/>
        </p:nvSpPr>
        <p:spPr>
          <a:xfrm>
            <a:off x="7595115" y="2706986"/>
            <a:ext cx="1182498" cy="646331"/>
          </a:xfrm>
          <a:prstGeom prst="rect">
            <a:avLst/>
          </a:prstGeom>
          <a:noFill/>
        </p:spPr>
        <p:txBody>
          <a:bodyPr wrap="none" rtlCol="0">
            <a:spAutoFit/>
          </a:bodyPr>
          <a:lstStyle/>
          <a:p>
            <a:r>
              <a:rPr lang="en-CA" dirty="0" smtClean="0"/>
              <a:t>Calcium </a:t>
            </a:r>
          </a:p>
          <a:p>
            <a:r>
              <a:rPr lang="en-CA" dirty="0" smtClean="0"/>
              <a:t>Phosphate</a:t>
            </a:r>
          </a:p>
        </p:txBody>
      </p:sp>
      <p:cxnSp>
        <p:nvCxnSpPr>
          <p:cNvPr id="55" name="Straight Arrow Connector 54"/>
          <p:cNvCxnSpPr/>
          <p:nvPr/>
        </p:nvCxnSpPr>
        <p:spPr>
          <a:xfrm flipH="1">
            <a:off x="7031580" y="2820258"/>
            <a:ext cx="227515" cy="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008223" y="3000385"/>
            <a:ext cx="417724"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875529" y="2312735"/>
            <a:ext cx="1253781" cy="62612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3539075" y="3396803"/>
            <a:ext cx="5886" cy="50179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stretch>
            <a:fillRect/>
          </a:stretch>
        </p:blipFill>
        <p:spPr>
          <a:xfrm>
            <a:off x="3285136" y="4021033"/>
            <a:ext cx="604718" cy="756270"/>
          </a:xfrm>
          <a:prstGeom prst="rect">
            <a:avLst/>
          </a:prstGeom>
        </p:spPr>
      </p:pic>
      <p:sp>
        <p:nvSpPr>
          <p:cNvPr id="68" name="TextBox 67"/>
          <p:cNvSpPr txBox="1"/>
          <p:nvPr/>
        </p:nvSpPr>
        <p:spPr>
          <a:xfrm>
            <a:off x="2038498" y="4903807"/>
            <a:ext cx="1548996" cy="646331"/>
          </a:xfrm>
          <a:prstGeom prst="rect">
            <a:avLst/>
          </a:prstGeom>
          <a:noFill/>
        </p:spPr>
        <p:txBody>
          <a:bodyPr wrap="square" rtlCol="0">
            <a:spAutoFit/>
          </a:bodyPr>
          <a:lstStyle/>
          <a:p>
            <a:r>
              <a:rPr lang="en-CA" dirty="0" err="1" smtClean="0"/>
              <a:t>Phosphaturia</a:t>
            </a:r>
            <a:endParaRPr lang="en-CA" dirty="0" smtClean="0"/>
          </a:p>
          <a:p>
            <a:r>
              <a:rPr lang="en-CA" dirty="0" err="1" smtClean="0"/>
              <a:t>Phosphopenia</a:t>
            </a:r>
            <a:endParaRPr lang="en-CA" dirty="0"/>
          </a:p>
        </p:txBody>
      </p:sp>
      <p:cxnSp>
        <p:nvCxnSpPr>
          <p:cNvPr id="70" name="Straight Arrow Connector 69"/>
          <p:cNvCxnSpPr/>
          <p:nvPr/>
        </p:nvCxnSpPr>
        <p:spPr>
          <a:xfrm>
            <a:off x="1452857" y="2850559"/>
            <a:ext cx="352697" cy="174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056916" y="4677129"/>
            <a:ext cx="215425" cy="28536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055281" y="4670626"/>
            <a:ext cx="233450" cy="33108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718175" y="2853303"/>
            <a:ext cx="4574" cy="37379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12394" y="4920776"/>
            <a:ext cx="1" cy="35939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30104" y="5209977"/>
            <a:ext cx="534521" cy="369332"/>
          </a:xfrm>
          <a:prstGeom prst="rect">
            <a:avLst/>
          </a:prstGeom>
          <a:noFill/>
        </p:spPr>
        <p:txBody>
          <a:bodyPr wrap="none" rtlCol="0">
            <a:spAutoFit/>
          </a:bodyPr>
          <a:lstStyle/>
          <a:p>
            <a:r>
              <a:rPr lang="en-CA" dirty="0" smtClean="0"/>
              <a:t>ALP</a:t>
            </a:r>
            <a:endParaRPr lang="en-CA" dirty="0"/>
          </a:p>
        </p:txBody>
      </p:sp>
      <p:cxnSp>
        <p:nvCxnSpPr>
          <p:cNvPr id="7" name="Elbow Connector 6"/>
          <p:cNvCxnSpPr>
            <a:stCxn id="38" idx="2"/>
          </p:cNvCxnSpPr>
          <p:nvPr/>
        </p:nvCxnSpPr>
        <p:spPr>
          <a:xfrm rot="5400000">
            <a:off x="2229913" y="4120108"/>
            <a:ext cx="1056621" cy="3975025"/>
          </a:xfrm>
          <a:prstGeom prst="bentConnector2">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70708" y="5209978"/>
            <a:ext cx="0" cy="140853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781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7"/>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23" grpId="0"/>
      <p:bldP spid="33" grpId="0"/>
      <p:bldP spid="34" grpId="0"/>
      <p:bldP spid="38" grpId="0"/>
      <p:bldP spid="54" grpId="0"/>
      <p:bldP spid="68" grpId="0"/>
      <p:bldP spid="10"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25" y="125152"/>
            <a:ext cx="7886700" cy="1325563"/>
          </a:xfrm>
        </p:spPr>
        <p:txBody>
          <a:bodyPr/>
          <a:lstStyle/>
          <a:p>
            <a:r>
              <a:rPr lang="en-CA" dirty="0" smtClean="0"/>
              <a:t>Case 1</a:t>
            </a:r>
            <a:endParaRPr lang="en-CA" dirty="0"/>
          </a:p>
        </p:txBody>
      </p:sp>
      <p:sp>
        <p:nvSpPr>
          <p:cNvPr id="4" name="TextBox 3"/>
          <p:cNvSpPr txBox="1"/>
          <p:nvPr/>
        </p:nvSpPr>
        <p:spPr>
          <a:xfrm>
            <a:off x="319754" y="2382805"/>
            <a:ext cx="1309552" cy="923330"/>
          </a:xfrm>
          <a:prstGeom prst="rect">
            <a:avLst/>
          </a:prstGeom>
          <a:noFill/>
        </p:spPr>
        <p:txBody>
          <a:bodyPr wrap="square" rtlCol="0">
            <a:spAutoFit/>
          </a:bodyPr>
          <a:lstStyle/>
          <a:p>
            <a:r>
              <a:rPr lang="en-CA" dirty="0" smtClean="0"/>
              <a:t>Inadequate Vitamin D Calcium</a:t>
            </a:r>
            <a:endParaRPr lang="en-CA" dirty="0"/>
          </a:p>
        </p:txBody>
      </p:sp>
      <p:cxnSp>
        <p:nvCxnSpPr>
          <p:cNvPr id="13" name="Straight Arrow Connector 12"/>
          <p:cNvCxnSpPr/>
          <p:nvPr/>
        </p:nvCxnSpPr>
        <p:spPr>
          <a:xfrm>
            <a:off x="3882247" y="3200539"/>
            <a:ext cx="1170980" cy="68241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71408" y="2382804"/>
            <a:ext cx="1045335" cy="738664"/>
          </a:xfrm>
          <a:prstGeom prst="rect">
            <a:avLst/>
          </a:prstGeom>
          <a:noFill/>
        </p:spPr>
        <p:txBody>
          <a:bodyPr wrap="square" rtlCol="0">
            <a:spAutoFit/>
          </a:bodyPr>
          <a:lstStyle/>
          <a:p>
            <a:r>
              <a:rPr lang="en-CA" sz="1400" dirty="0" smtClean="0"/>
              <a:t>Calcium insufficient  State</a:t>
            </a:r>
            <a:endParaRPr lang="en-CA" sz="1400" dirty="0"/>
          </a:p>
        </p:txBody>
      </p:sp>
      <p:sp>
        <p:nvSpPr>
          <p:cNvPr id="18" name="TextBox 17"/>
          <p:cNvSpPr txBox="1"/>
          <p:nvPr/>
        </p:nvSpPr>
        <p:spPr>
          <a:xfrm>
            <a:off x="3346504" y="2831207"/>
            <a:ext cx="560219" cy="369332"/>
          </a:xfrm>
          <a:prstGeom prst="rect">
            <a:avLst/>
          </a:prstGeom>
          <a:noFill/>
        </p:spPr>
        <p:txBody>
          <a:bodyPr wrap="none" rtlCol="0">
            <a:spAutoFit/>
          </a:bodyPr>
          <a:lstStyle/>
          <a:p>
            <a:r>
              <a:rPr lang="en-CA" dirty="0" smtClean="0"/>
              <a:t>PTH</a:t>
            </a:r>
            <a:endParaRPr lang="en-CA" dirty="0"/>
          </a:p>
        </p:txBody>
      </p:sp>
      <p:cxnSp>
        <p:nvCxnSpPr>
          <p:cNvPr id="19" name="Straight Arrow Connector 18"/>
          <p:cNvCxnSpPr/>
          <p:nvPr/>
        </p:nvCxnSpPr>
        <p:spPr>
          <a:xfrm>
            <a:off x="3964289" y="4709845"/>
            <a:ext cx="232451" cy="252649"/>
          </a:xfrm>
          <a:prstGeom prst="straightConnector1">
            <a:avLst/>
          </a:prstGeom>
          <a:ln w="762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71159" y="4301197"/>
            <a:ext cx="949117" cy="738664"/>
          </a:xfrm>
          <a:prstGeom prst="rect">
            <a:avLst/>
          </a:prstGeom>
          <a:noFill/>
        </p:spPr>
        <p:txBody>
          <a:bodyPr wrap="square" rtlCol="0">
            <a:spAutoFit/>
          </a:bodyPr>
          <a:lstStyle/>
          <a:p>
            <a:r>
              <a:rPr lang="en-CA" sz="1400" dirty="0" smtClean="0"/>
              <a:t>1-</a:t>
            </a:r>
            <a:r>
              <a:rPr lang="el-GR" sz="1400" dirty="0" smtClean="0"/>
              <a:t>α</a:t>
            </a:r>
            <a:r>
              <a:rPr lang="en-CA" sz="1400" dirty="0" smtClean="0"/>
              <a:t>-</a:t>
            </a:r>
            <a:r>
              <a:rPr lang="en-CA" sz="1400" dirty="0" err="1" smtClean="0"/>
              <a:t>OHase</a:t>
            </a:r>
            <a:r>
              <a:rPr lang="en-CA" sz="1400" dirty="0" smtClean="0"/>
              <a:t> CYP27B1</a:t>
            </a:r>
            <a:endParaRPr lang="en-CA" sz="1400" dirty="0"/>
          </a:p>
        </p:txBody>
      </p:sp>
      <p:pic>
        <p:nvPicPr>
          <p:cNvPr id="27" name="Picture 26"/>
          <p:cNvPicPr>
            <a:picLocks noChangeAspect="1"/>
          </p:cNvPicPr>
          <p:nvPr/>
        </p:nvPicPr>
        <p:blipFill>
          <a:blip r:embed="rId2"/>
          <a:stretch>
            <a:fillRect/>
          </a:stretch>
        </p:blipFill>
        <p:spPr>
          <a:xfrm>
            <a:off x="319754" y="3583134"/>
            <a:ext cx="989228" cy="1418592"/>
          </a:xfrm>
          <a:prstGeom prst="rect">
            <a:avLst/>
          </a:prstGeom>
        </p:spPr>
      </p:pic>
      <p:cxnSp>
        <p:nvCxnSpPr>
          <p:cNvPr id="28" name="Straight Arrow Connector 27"/>
          <p:cNvCxnSpPr/>
          <p:nvPr/>
        </p:nvCxnSpPr>
        <p:spPr>
          <a:xfrm>
            <a:off x="2909555" y="3015873"/>
            <a:ext cx="352697" cy="174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descr="http://www.buzzle.com/images/diagrams/osteoblas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41"/>
          <a:stretch/>
        </p:blipFill>
        <p:spPr bwMode="auto">
          <a:xfrm rot="21518311">
            <a:off x="5262618" y="3487457"/>
            <a:ext cx="834418" cy="10498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classconnection.s3.amazonaws.com/796/flashcards/1295796/jpg/osteoclast_blank13399597977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54" r="12447"/>
          <a:stretch/>
        </p:blipFill>
        <p:spPr bwMode="auto">
          <a:xfrm rot="21518311">
            <a:off x="5221862" y="1324607"/>
            <a:ext cx="847165" cy="95710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21518311">
            <a:off x="5147208" y="4517905"/>
            <a:ext cx="1068100" cy="307777"/>
          </a:xfrm>
          <a:prstGeom prst="rect">
            <a:avLst/>
          </a:prstGeom>
          <a:noFill/>
        </p:spPr>
        <p:txBody>
          <a:bodyPr wrap="square" rtlCol="0">
            <a:spAutoFit/>
          </a:bodyPr>
          <a:lstStyle/>
          <a:p>
            <a:r>
              <a:rPr lang="en-CA" sz="1400" dirty="0" smtClean="0"/>
              <a:t>Osteoblast</a:t>
            </a:r>
            <a:endParaRPr lang="en-CA" sz="1400" dirty="0"/>
          </a:p>
        </p:txBody>
      </p:sp>
      <p:sp>
        <p:nvSpPr>
          <p:cNvPr id="34" name="TextBox 33"/>
          <p:cNvSpPr txBox="1"/>
          <p:nvPr/>
        </p:nvSpPr>
        <p:spPr>
          <a:xfrm>
            <a:off x="5157699" y="2238383"/>
            <a:ext cx="1047824" cy="307777"/>
          </a:xfrm>
          <a:prstGeom prst="rect">
            <a:avLst/>
          </a:prstGeom>
          <a:noFill/>
        </p:spPr>
        <p:txBody>
          <a:bodyPr wrap="square" rtlCol="0">
            <a:spAutoFit/>
          </a:bodyPr>
          <a:lstStyle/>
          <a:p>
            <a:r>
              <a:rPr lang="en-CA" sz="1400" dirty="0" smtClean="0"/>
              <a:t>Osteoclast</a:t>
            </a:r>
            <a:endParaRPr lang="en-CA" sz="1400" dirty="0"/>
          </a:p>
        </p:txBody>
      </p:sp>
      <p:sp>
        <p:nvSpPr>
          <p:cNvPr id="38" name="TextBox 37"/>
          <p:cNvSpPr txBox="1"/>
          <p:nvPr/>
        </p:nvSpPr>
        <p:spPr>
          <a:xfrm>
            <a:off x="4271176" y="4932979"/>
            <a:ext cx="949117" cy="646331"/>
          </a:xfrm>
          <a:prstGeom prst="rect">
            <a:avLst/>
          </a:prstGeom>
          <a:noFill/>
        </p:spPr>
        <p:txBody>
          <a:bodyPr wrap="square" rtlCol="0">
            <a:spAutoFit/>
          </a:bodyPr>
          <a:lstStyle/>
          <a:p>
            <a:r>
              <a:rPr lang="en-CA" dirty="0" smtClean="0"/>
              <a:t>1,25-OH </a:t>
            </a:r>
            <a:r>
              <a:rPr lang="en-CA" dirty="0" err="1" smtClean="0"/>
              <a:t>Vit</a:t>
            </a:r>
            <a:r>
              <a:rPr lang="en-CA" dirty="0" smtClean="0"/>
              <a:t> D</a:t>
            </a:r>
            <a:endParaRPr lang="en-CA" dirty="0"/>
          </a:p>
        </p:txBody>
      </p:sp>
      <p:sp>
        <p:nvSpPr>
          <p:cNvPr id="54" name="TextBox 53"/>
          <p:cNvSpPr txBox="1"/>
          <p:nvPr/>
        </p:nvSpPr>
        <p:spPr>
          <a:xfrm>
            <a:off x="7595115" y="2706986"/>
            <a:ext cx="1182498" cy="646331"/>
          </a:xfrm>
          <a:prstGeom prst="rect">
            <a:avLst/>
          </a:prstGeom>
          <a:noFill/>
        </p:spPr>
        <p:txBody>
          <a:bodyPr wrap="none" rtlCol="0">
            <a:spAutoFit/>
          </a:bodyPr>
          <a:lstStyle/>
          <a:p>
            <a:r>
              <a:rPr lang="en-CA" dirty="0" smtClean="0"/>
              <a:t>Calcium </a:t>
            </a:r>
          </a:p>
          <a:p>
            <a:r>
              <a:rPr lang="en-CA" dirty="0" smtClean="0"/>
              <a:t>Phosphate</a:t>
            </a:r>
          </a:p>
        </p:txBody>
      </p:sp>
      <p:cxnSp>
        <p:nvCxnSpPr>
          <p:cNvPr id="55" name="Straight Arrow Connector 54"/>
          <p:cNvCxnSpPr/>
          <p:nvPr/>
        </p:nvCxnSpPr>
        <p:spPr>
          <a:xfrm flipH="1">
            <a:off x="7031580" y="2820258"/>
            <a:ext cx="227515" cy="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875529" y="2312735"/>
            <a:ext cx="1253781" cy="62612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3539075" y="3396803"/>
            <a:ext cx="5886" cy="50179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5"/>
          <a:stretch>
            <a:fillRect/>
          </a:stretch>
        </p:blipFill>
        <p:spPr>
          <a:xfrm>
            <a:off x="3285136" y="4021033"/>
            <a:ext cx="604718" cy="756270"/>
          </a:xfrm>
          <a:prstGeom prst="rect">
            <a:avLst/>
          </a:prstGeom>
        </p:spPr>
      </p:pic>
      <p:sp>
        <p:nvSpPr>
          <p:cNvPr id="68" name="TextBox 67"/>
          <p:cNvSpPr txBox="1"/>
          <p:nvPr/>
        </p:nvSpPr>
        <p:spPr>
          <a:xfrm>
            <a:off x="2071916" y="4903807"/>
            <a:ext cx="1515578" cy="646331"/>
          </a:xfrm>
          <a:prstGeom prst="rect">
            <a:avLst/>
          </a:prstGeom>
          <a:noFill/>
        </p:spPr>
        <p:txBody>
          <a:bodyPr wrap="square" rtlCol="0">
            <a:spAutoFit/>
          </a:bodyPr>
          <a:lstStyle/>
          <a:p>
            <a:r>
              <a:rPr lang="en-CA" dirty="0" err="1" smtClean="0"/>
              <a:t>Phosphaturia</a:t>
            </a:r>
            <a:endParaRPr lang="en-CA" dirty="0" smtClean="0"/>
          </a:p>
          <a:p>
            <a:r>
              <a:rPr lang="en-CA" dirty="0" err="1" smtClean="0"/>
              <a:t>Phosphopenia</a:t>
            </a:r>
            <a:endParaRPr lang="en-CA" dirty="0"/>
          </a:p>
        </p:txBody>
      </p:sp>
      <p:cxnSp>
        <p:nvCxnSpPr>
          <p:cNvPr id="70" name="Straight Arrow Connector 69"/>
          <p:cNvCxnSpPr/>
          <p:nvPr/>
        </p:nvCxnSpPr>
        <p:spPr>
          <a:xfrm>
            <a:off x="1452857" y="2850559"/>
            <a:ext cx="352697" cy="174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056916" y="4677129"/>
            <a:ext cx="215425" cy="28536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055281" y="4670626"/>
            <a:ext cx="233450" cy="33108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718175" y="2853303"/>
            <a:ext cx="4574" cy="37379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12394" y="4920776"/>
            <a:ext cx="1" cy="359399"/>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30104" y="5209977"/>
            <a:ext cx="534521" cy="369332"/>
          </a:xfrm>
          <a:prstGeom prst="rect">
            <a:avLst/>
          </a:prstGeom>
          <a:noFill/>
        </p:spPr>
        <p:txBody>
          <a:bodyPr wrap="none" rtlCol="0">
            <a:spAutoFit/>
          </a:bodyPr>
          <a:lstStyle/>
          <a:p>
            <a:r>
              <a:rPr lang="en-CA" dirty="0" smtClean="0"/>
              <a:t>ALP</a:t>
            </a:r>
            <a:endParaRPr lang="en-CA" dirty="0"/>
          </a:p>
        </p:txBody>
      </p:sp>
      <p:cxnSp>
        <p:nvCxnSpPr>
          <p:cNvPr id="7" name="Elbow Connector 6"/>
          <p:cNvCxnSpPr>
            <a:stCxn id="38" idx="2"/>
          </p:cNvCxnSpPr>
          <p:nvPr/>
        </p:nvCxnSpPr>
        <p:spPr>
          <a:xfrm rot="5400000">
            <a:off x="2229913" y="4120108"/>
            <a:ext cx="1056621" cy="3975025"/>
          </a:xfrm>
          <a:prstGeom prst="bentConnector2">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770708" y="5209978"/>
            <a:ext cx="0" cy="140853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6"/>
          <a:stretch>
            <a:fillRect/>
          </a:stretch>
        </p:blipFill>
        <p:spPr>
          <a:xfrm rot="5400000">
            <a:off x="5188016" y="2459689"/>
            <a:ext cx="2741850" cy="723900"/>
          </a:xfrm>
          <a:prstGeom prst="rect">
            <a:avLst/>
          </a:prstGeom>
        </p:spPr>
      </p:pic>
      <p:sp>
        <p:nvSpPr>
          <p:cNvPr id="41" name="Oval 40"/>
          <p:cNvSpPr/>
          <p:nvPr/>
        </p:nvSpPr>
        <p:spPr>
          <a:xfrm>
            <a:off x="6517667" y="1774960"/>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2" name="Oval 41"/>
          <p:cNvSpPr/>
          <p:nvPr/>
        </p:nvSpPr>
        <p:spPr>
          <a:xfrm>
            <a:off x="6433490" y="3580159"/>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Oval 42"/>
          <p:cNvSpPr/>
          <p:nvPr/>
        </p:nvSpPr>
        <p:spPr>
          <a:xfrm>
            <a:off x="6501413" y="3764456"/>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4" name="Oval 43"/>
          <p:cNvSpPr/>
          <p:nvPr/>
        </p:nvSpPr>
        <p:spPr>
          <a:xfrm>
            <a:off x="6370710" y="3795349"/>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Oval 44"/>
          <p:cNvSpPr/>
          <p:nvPr/>
        </p:nvSpPr>
        <p:spPr>
          <a:xfrm>
            <a:off x="6547750" y="1973238"/>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6" name="Oval 45"/>
          <p:cNvSpPr/>
          <p:nvPr/>
        </p:nvSpPr>
        <p:spPr>
          <a:xfrm>
            <a:off x="6648370" y="1812785"/>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Oval 46"/>
          <p:cNvSpPr/>
          <p:nvPr/>
        </p:nvSpPr>
        <p:spPr>
          <a:xfrm>
            <a:off x="6514704" y="2135668"/>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8" name="Oval 47"/>
          <p:cNvSpPr/>
          <p:nvPr/>
        </p:nvSpPr>
        <p:spPr>
          <a:xfrm>
            <a:off x="6629456" y="2119139"/>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Oval 48"/>
          <p:cNvSpPr/>
          <p:nvPr/>
        </p:nvSpPr>
        <p:spPr>
          <a:xfrm>
            <a:off x="6566653" y="2294710"/>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0" name="Oval 49"/>
          <p:cNvSpPr/>
          <p:nvPr/>
        </p:nvSpPr>
        <p:spPr>
          <a:xfrm>
            <a:off x="6505661" y="2397319"/>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1" name="Oval 50"/>
          <p:cNvSpPr/>
          <p:nvPr/>
        </p:nvSpPr>
        <p:spPr>
          <a:xfrm>
            <a:off x="6560789" y="2555523"/>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2" name="Oval 51"/>
          <p:cNvSpPr/>
          <p:nvPr/>
        </p:nvSpPr>
        <p:spPr>
          <a:xfrm>
            <a:off x="6472616" y="2718391"/>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6" name="Oval 55"/>
          <p:cNvSpPr/>
          <p:nvPr/>
        </p:nvSpPr>
        <p:spPr>
          <a:xfrm>
            <a:off x="6522633" y="2876595"/>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8" name="Oval 57"/>
          <p:cNvSpPr/>
          <p:nvPr/>
        </p:nvSpPr>
        <p:spPr>
          <a:xfrm>
            <a:off x="6463573" y="2998284"/>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9" name="Oval 58"/>
          <p:cNvSpPr/>
          <p:nvPr/>
        </p:nvSpPr>
        <p:spPr>
          <a:xfrm>
            <a:off x="6514704" y="3181146"/>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0" name="Oval 59"/>
          <p:cNvSpPr/>
          <p:nvPr/>
        </p:nvSpPr>
        <p:spPr>
          <a:xfrm>
            <a:off x="6442705" y="3327588"/>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1" name="Oval 60"/>
          <p:cNvSpPr/>
          <p:nvPr/>
        </p:nvSpPr>
        <p:spPr>
          <a:xfrm>
            <a:off x="6514704" y="3433320"/>
            <a:ext cx="84177" cy="1047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5" name="TextBox 64"/>
          <p:cNvSpPr txBox="1"/>
          <p:nvPr/>
        </p:nvSpPr>
        <p:spPr>
          <a:xfrm>
            <a:off x="7645862" y="603266"/>
            <a:ext cx="1629020" cy="369332"/>
          </a:xfrm>
          <a:prstGeom prst="rect">
            <a:avLst/>
          </a:prstGeom>
          <a:noFill/>
        </p:spPr>
        <p:txBody>
          <a:bodyPr wrap="square" rtlCol="0">
            <a:spAutoFit/>
          </a:bodyPr>
          <a:lstStyle/>
          <a:p>
            <a:r>
              <a:rPr lang="en-CA" dirty="0" err="1" smtClean="0"/>
              <a:t>Hypocalcemia</a:t>
            </a:r>
            <a:endParaRPr lang="en-CA" dirty="0"/>
          </a:p>
        </p:txBody>
      </p:sp>
      <p:cxnSp>
        <p:nvCxnSpPr>
          <p:cNvPr id="66" name="Straight Arrow Connector 65"/>
          <p:cNvCxnSpPr/>
          <p:nvPr/>
        </p:nvCxnSpPr>
        <p:spPr>
          <a:xfrm flipV="1">
            <a:off x="8292867" y="1105990"/>
            <a:ext cx="8579" cy="140347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 name="Elbow Connector 5"/>
          <p:cNvCxnSpPr>
            <a:stCxn id="65" idx="1"/>
            <a:endCxn id="18" idx="0"/>
          </p:cNvCxnSpPr>
          <p:nvPr/>
        </p:nvCxnSpPr>
        <p:spPr>
          <a:xfrm rot="10800000" flipV="1">
            <a:off x="3626614" y="787931"/>
            <a:ext cx="4019248" cy="2043275"/>
          </a:xfrm>
          <a:prstGeom prst="bentConnector2">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2240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0" y="4254500"/>
            <a:ext cx="3679825"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r>
              <a:rPr lang="en-US" sz="900" dirty="0"/>
              <a:t>Hypothalamic–pituitary control of growth hormone (GH) secretion. Control of the secretion of GH is achieved by hypothalamic GH-releasing hormone (GHRH) and </a:t>
            </a:r>
            <a:r>
              <a:rPr lang="en-US" sz="900" dirty="0" err="1"/>
              <a:t>somatostatin</a:t>
            </a:r>
            <a:r>
              <a:rPr lang="en-US" sz="900" dirty="0"/>
              <a:t>, which traverse the portal vein, </a:t>
            </a:r>
            <a:r>
              <a:rPr lang="en-US" sz="900" dirty="0" err="1"/>
              <a:t>somatotroph</a:t>
            </a:r>
            <a:r>
              <a:rPr lang="en-US" sz="900" dirty="0"/>
              <a:t>-specific transcription factors, and negative feedback control of insulin-like growth factor I (IGF-I). Accurate measurement of pulsatile secretion of GH requires ultrasensitive assays. POU1F1 denotes POU domain, class 1, transcription factor 1; Prop-1 Prophet of Pit-1; GHS growth hormone </a:t>
            </a:r>
            <a:r>
              <a:rPr lang="en-US" sz="900" dirty="0" err="1"/>
              <a:t>secretagogues</a:t>
            </a:r>
            <a:r>
              <a:rPr lang="en-US" sz="900" dirty="0"/>
              <a:t> (e.g., ghrelin and GHRH, growth-hormone-releasing hormone); and SRIF </a:t>
            </a:r>
            <a:r>
              <a:rPr lang="en-US" sz="900" dirty="0" err="1"/>
              <a:t>somatostatin</a:t>
            </a:r>
            <a:r>
              <a:rPr lang="en-US" sz="900" dirty="0"/>
              <a:t>. Reproduced with permission from [272 ].</a:t>
            </a:r>
          </a:p>
          <a:p>
            <a:pPr eaLnBrk="1" hangingPunct="1"/>
            <a:endParaRPr lang="en-US" sz="900" dirty="0"/>
          </a:p>
          <a:p>
            <a:pPr eaLnBrk="1" hangingPunct="1"/>
            <a:r>
              <a:rPr lang="en-US" sz="900" dirty="0"/>
              <a:t>Growth Hormone</a:t>
            </a:r>
          </a:p>
          <a:p>
            <a:pPr eaLnBrk="1" hangingPunct="1"/>
            <a:r>
              <a:rPr lang="en-US" sz="900" dirty="0"/>
              <a:t>Herman-</a:t>
            </a:r>
            <a:r>
              <a:rPr lang="en-US" sz="900" dirty="0" err="1"/>
              <a:t>Bonert</a:t>
            </a:r>
            <a:r>
              <a:rPr lang="en-US" sz="900" dirty="0"/>
              <a:t>, Vivien S., Pituitary, The, Chapter 4, 83-117</a:t>
            </a:r>
          </a:p>
          <a:p>
            <a:pPr eaLnBrk="1" hangingPunct="1"/>
            <a:endParaRPr lang="en-US" sz="900" dirty="0"/>
          </a:p>
          <a:p>
            <a:pPr eaLnBrk="1" hangingPunct="1"/>
            <a:r>
              <a:rPr lang="en-US" sz="900" dirty="0"/>
              <a:t>Copyright ©  2011   Copyright © 2011 Elsevier Inc. All rights reserved</a:t>
            </a: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9825" y="0"/>
            <a:ext cx="5416550" cy="6803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04991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5109" t="12119" r="66"/>
          <a:stretch/>
        </p:blipFill>
        <p:spPr bwMode="auto">
          <a:xfrm>
            <a:off x="5147337" y="2319412"/>
            <a:ext cx="2161333" cy="2853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p:cNvPicPr>
            <a:picLocks noChangeAspect="1"/>
          </p:cNvPicPr>
          <p:nvPr/>
        </p:nvPicPr>
        <p:blipFill>
          <a:blip r:embed="rId3"/>
          <a:stretch>
            <a:fillRect/>
          </a:stretch>
        </p:blipFill>
        <p:spPr>
          <a:xfrm>
            <a:off x="248557" y="2255040"/>
            <a:ext cx="4545512" cy="2917961"/>
          </a:xfrm>
          <a:prstGeom prst="rect">
            <a:avLst/>
          </a:prstGeom>
        </p:spPr>
      </p:pic>
      <p:sp>
        <p:nvSpPr>
          <p:cNvPr id="6" name="Title 5"/>
          <p:cNvSpPr>
            <a:spLocks noGrp="1"/>
          </p:cNvSpPr>
          <p:nvPr>
            <p:ph type="title"/>
          </p:nvPr>
        </p:nvSpPr>
        <p:spPr/>
        <p:txBody>
          <a:bodyPr/>
          <a:lstStyle/>
          <a:p>
            <a:r>
              <a:rPr lang="en-CA" dirty="0" smtClean="0"/>
              <a:t>Case 1</a:t>
            </a:r>
            <a:endParaRPr lang="en-CA" dirty="0"/>
          </a:p>
        </p:txBody>
      </p:sp>
    </p:spTree>
    <p:extLst>
      <p:ext uri="{BB962C8B-B14F-4D97-AF65-F5344CB8AC3E}">
        <p14:creationId xmlns:p14="http://schemas.microsoft.com/office/powerpoint/2010/main" val="54871466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242" t="71201" r="22942" b="534"/>
          <a:stretch/>
        </p:blipFill>
        <p:spPr bwMode="auto">
          <a:xfrm>
            <a:off x="4518515" y="4479151"/>
            <a:ext cx="1432214" cy="824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22" t="43084" r="23072" b="29155"/>
          <a:stretch/>
        </p:blipFill>
        <p:spPr bwMode="auto">
          <a:xfrm>
            <a:off x="5302671" y="2855329"/>
            <a:ext cx="1194811" cy="809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852" t="43262" r="44910" b="28087"/>
          <a:stretch/>
        </p:blipFill>
        <p:spPr bwMode="auto">
          <a:xfrm>
            <a:off x="4758519" y="3640209"/>
            <a:ext cx="575999" cy="835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22" t="43084" r="23072" b="29155"/>
          <a:stretch/>
        </p:blipFill>
        <p:spPr bwMode="auto">
          <a:xfrm>
            <a:off x="5329827" y="3662166"/>
            <a:ext cx="1194811" cy="809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852" t="43262" r="44910" b="28087"/>
          <a:stretch/>
        </p:blipFill>
        <p:spPr bwMode="auto">
          <a:xfrm>
            <a:off x="6525115" y="3654694"/>
            <a:ext cx="575999" cy="8354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6242" t="71201" r="22942" b="534"/>
          <a:stretch/>
        </p:blipFill>
        <p:spPr bwMode="auto">
          <a:xfrm>
            <a:off x="5942086" y="4473801"/>
            <a:ext cx="1488647" cy="824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022" t="61794" r="54074" b="29155"/>
          <a:stretch/>
        </p:blipFill>
        <p:spPr bwMode="auto">
          <a:xfrm>
            <a:off x="7107666" y="4209861"/>
            <a:ext cx="266594" cy="263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022" t="61794" r="54074" b="29155"/>
          <a:stretch/>
        </p:blipFill>
        <p:spPr bwMode="auto">
          <a:xfrm>
            <a:off x="4509635" y="4207739"/>
            <a:ext cx="266594" cy="263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4960" t="12917" r="23297" b="57669"/>
          <a:stretch/>
        </p:blipFill>
        <p:spPr bwMode="auto">
          <a:xfrm>
            <a:off x="5276478" y="1227086"/>
            <a:ext cx="1217994" cy="83587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022" t="61794" r="54074" b="29155"/>
          <a:stretch/>
        </p:blipFill>
        <p:spPr bwMode="auto">
          <a:xfrm>
            <a:off x="6495985" y="3393959"/>
            <a:ext cx="266594" cy="263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022" t="61794" r="54074" b="29155"/>
          <a:stretch/>
        </p:blipFill>
        <p:spPr bwMode="auto">
          <a:xfrm>
            <a:off x="5038608" y="3398226"/>
            <a:ext cx="266594" cy="263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 name="Right Brace 13"/>
          <p:cNvSpPr/>
          <p:nvPr/>
        </p:nvSpPr>
        <p:spPr>
          <a:xfrm>
            <a:off x="7591104" y="2062965"/>
            <a:ext cx="204502" cy="2408715"/>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5" name="Right Brace 14"/>
          <p:cNvSpPr/>
          <p:nvPr/>
        </p:nvSpPr>
        <p:spPr>
          <a:xfrm>
            <a:off x="7591104" y="4554585"/>
            <a:ext cx="209006" cy="743417"/>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6" name="TextBox 15"/>
          <p:cNvSpPr txBox="1"/>
          <p:nvPr/>
        </p:nvSpPr>
        <p:spPr>
          <a:xfrm>
            <a:off x="7986902" y="3020360"/>
            <a:ext cx="1099033" cy="738664"/>
          </a:xfrm>
          <a:prstGeom prst="rect">
            <a:avLst/>
          </a:prstGeom>
          <a:noFill/>
        </p:spPr>
        <p:txBody>
          <a:bodyPr wrap="square" rtlCol="0">
            <a:spAutoFit/>
          </a:bodyPr>
          <a:lstStyle/>
          <a:p>
            <a:r>
              <a:rPr lang="en-CA" sz="1400" dirty="0" smtClean="0"/>
              <a:t>Expansion of Hypertrophy zone</a:t>
            </a:r>
            <a:endParaRPr lang="en-CA" sz="1400" dirty="0"/>
          </a:p>
        </p:txBody>
      </p:sp>
      <p:sp>
        <p:nvSpPr>
          <p:cNvPr id="17" name="TextBox 16"/>
          <p:cNvSpPr txBox="1"/>
          <p:nvPr/>
        </p:nvSpPr>
        <p:spPr>
          <a:xfrm>
            <a:off x="8063712" y="4664682"/>
            <a:ext cx="1022223" cy="461665"/>
          </a:xfrm>
          <a:prstGeom prst="rect">
            <a:avLst/>
          </a:prstGeom>
          <a:noFill/>
        </p:spPr>
        <p:txBody>
          <a:bodyPr wrap="square" rtlCol="0">
            <a:spAutoFit/>
          </a:bodyPr>
          <a:lstStyle/>
          <a:p>
            <a:r>
              <a:rPr lang="en-CA" sz="1200" dirty="0" smtClean="0"/>
              <a:t>Metaphyseal flaring</a:t>
            </a:r>
            <a:endParaRPr lang="en-CA" sz="1200" dirty="0"/>
          </a:p>
        </p:txBody>
      </p:sp>
      <p:pic>
        <p:nvPicPr>
          <p:cNvPr id="21" name="Picture 3"/>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35109" t="12119" r="66"/>
          <a:stretch/>
        </p:blipFill>
        <p:spPr bwMode="auto">
          <a:xfrm>
            <a:off x="466296" y="2444413"/>
            <a:ext cx="2161333" cy="2853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2" name="Straight Arrow Connector 21"/>
          <p:cNvCxnSpPr/>
          <p:nvPr/>
        </p:nvCxnSpPr>
        <p:spPr>
          <a:xfrm>
            <a:off x="3187337" y="3759024"/>
            <a:ext cx="999309"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155566" y="3954420"/>
            <a:ext cx="1156451" cy="1200329"/>
          </a:xfrm>
          <a:prstGeom prst="rect">
            <a:avLst/>
          </a:prstGeom>
          <a:noFill/>
        </p:spPr>
        <p:txBody>
          <a:bodyPr wrap="square" rtlCol="0">
            <a:spAutoFit/>
          </a:bodyPr>
          <a:lstStyle/>
          <a:p>
            <a:r>
              <a:rPr lang="en-CA" dirty="0" smtClean="0"/>
              <a:t>Failure to activate apoptotic pathways</a:t>
            </a:r>
            <a:endParaRPr lang="en-CA" dirty="0"/>
          </a:p>
        </p:txBody>
      </p:sp>
      <p:sp>
        <p:nvSpPr>
          <p:cNvPr id="26" name="Title 25"/>
          <p:cNvSpPr>
            <a:spLocks noGrp="1"/>
          </p:cNvSpPr>
          <p:nvPr>
            <p:ph type="title"/>
          </p:nvPr>
        </p:nvSpPr>
        <p:spPr/>
        <p:txBody>
          <a:bodyPr/>
          <a:lstStyle/>
          <a:p>
            <a:r>
              <a:rPr lang="en-CA" dirty="0" smtClean="0"/>
              <a:t>Case 1</a:t>
            </a:r>
            <a:endParaRPr lang="en-CA" dirty="0"/>
          </a:p>
        </p:txBody>
      </p:sp>
      <p:pic>
        <p:nvPicPr>
          <p:cNvPr id="29"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022" t="43084" r="23072" b="29155"/>
          <a:stretch/>
        </p:blipFill>
        <p:spPr bwMode="auto">
          <a:xfrm>
            <a:off x="5302671" y="2062965"/>
            <a:ext cx="1194811" cy="809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022" t="61794" r="54074" b="29155"/>
          <a:stretch/>
        </p:blipFill>
        <p:spPr bwMode="auto">
          <a:xfrm>
            <a:off x="5040121" y="3151434"/>
            <a:ext cx="266594" cy="263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7022" t="61794" r="54074" b="29155"/>
          <a:stretch/>
        </p:blipFill>
        <p:spPr bwMode="auto">
          <a:xfrm>
            <a:off x="6494473" y="3134285"/>
            <a:ext cx="266594" cy="2639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8459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p:bldP spid="17"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1 </a:t>
            </a:r>
            <a:endParaRPr lang="en-CA" dirty="0"/>
          </a:p>
        </p:txBody>
      </p:sp>
      <p:sp>
        <p:nvSpPr>
          <p:cNvPr id="5" name="Content Placeholder 4"/>
          <p:cNvSpPr txBox="1">
            <a:spLocks noGrp="1"/>
          </p:cNvSpPr>
          <p:nvPr>
            <p:ph idx="1"/>
          </p:nvPr>
        </p:nvSpPr>
        <p:spPr>
          <a:xfrm>
            <a:off x="248720" y="1460647"/>
            <a:ext cx="7604510" cy="3884140"/>
          </a:xfrm>
          <a:prstGeom prst="rect">
            <a:avLst/>
          </a:prstGeom>
          <a:noFill/>
        </p:spPr>
        <p:txBody>
          <a:bodyPr wrap="square" rtlCol="0">
            <a:spAutoFit/>
          </a:bodyPr>
          <a:lstStyle/>
          <a:p>
            <a:pPr marL="0" indent="0">
              <a:buNone/>
            </a:pPr>
            <a:r>
              <a:rPr lang="en-CA" sz="1600" dirty="0" smtClean="0"/>
              <a:t>Labs:</a:t>
            </a:r>
            <a:endParaRPr lang="en-CA" sz="1600" dirty="0"/>
          </a:p>
          <a:p>
            <a:r>
              <a:rPr lang="en-CA" sz="1600" dirty="0" smtClean="0"/>
              <a:t>Total 25-OH Vitamin D  Undetectable                                              75 </a:t>
            </a:r>
            <a:r>
              <a:rPr lang="en-CA" sz="1600" dirty="0" err="1" smtClean="0"/>
              <a:t>nmol</a:t>
            </a:r>
            <a:r>
              <a:rPr lang="en-CA" sz="1600" dirty="0" smtClean="0"/>
              <a:t>/l       </a:t>
            </a:r>
          </a:p>
          <a:p>
            <a:pPr marL="0" indent="0">
              <a:buNone/>
            </a:pPr>
            <a:endParaRPr lang="en-CA" sz="1600" dirty="0" smtClean="0"/>
          </a:p>
          <a:p>
            <a:r>
              <a:rPr lang="en-CA" sz="1600" dirty="0" smtClean="0"/>
              <a:t>Ca (Total)                         1.59 </a:t>
            </a:r>
            <a:r>
              <a:rPr lang="en-CA" sz="1600" dirty="0" err="1" smtClean="0"/>
              <a:t>mmol</a:t>
            </a:r>
            <a:r>
              <a:rPr lang="en-CA" sz="1600" dirty="0" smtClean="0"/>
              <a:t>/l (2.22-2.54)                            2.44 </a:t>
            </a:r>
            <a:r>
              <a:rPr lang="en-CA" sz="1600" dirty="0" err="1" smtClean="0"/>
              <a:t>mmol</a:t>
            </a:r>
            <a:r>
              <a:rPr lang="en-CA" sz="1600" dirty="0" smtClean="0"/>
              <a:t>/l</a:t>
            </a:r>
          </a:p>
          <a:p>
            <a:pPr marL="0" indent="0">
              <a:buNone/>
            </a:pPr>
            <a:endParaRPr lang="en-CA" sz="1600" dirty="0" smtClean="0"/>
          </a:p>
          <a:p>
            <a:pPr marL="0" indent="0">
              <a:buNone/>
            </a:pPr>
            <a:endParaRPr lang="en-CA" sz="1600" dirty="0" smtClean="0"/>
          </a:p>
          <a:p>
            <a:r>
              <a:rPr lang="en-CA" sz="1600" dirty="0" smtClean="0"/>
              <a:t>Phosphate                       0.85 </a:t>
            </a:r>
            <a:r>
              <a:rPr lang="en-CA" sz="1600" dirty="0" err="1" smtClean="0"/>
              <a:t>mmol</a:t>
            </a:r>
            <a:r>
              <a:rPr lang="en-CA" sz="1600" dirty="0" smtClean="0"/>
              <a:t>/l </a:t>
            </a:r>
            <a:r>
              <a:rPr lang="en-CA" sz="1600" dirty="0"/>
              <a:t>(1.36-1.98</a:t>
            </a:r>
            <a:r>
              <a:rPr lang="en-CA" sz="1600" dirty="0" smtClean="0"/>
              <a:t>)                            1.91 </a:t>
            </a:r>
            <a:r>
              <a:rPr lang="en-CA" sz="1600" dirty="0" err="1" smtClean="0"/>
              <a:t>mmo</a:t>
            </a:r>
            <a:r>
              <a:rPr lang="en-CA" sz="1600" dirty="0" smtClean="0"/>
              <a:t>/l </a:t>
            </a:r>
          </a:p>
          <a:p>
            <a:pPr marL="0" indent="0">
              <a:buNone/>
            </a:pPr>
            <a:endParaRPr lang="en-CA" sz="1600" dirty="0" smtClean="0"/>
          </a:p>
          <a:p>
            <a:r>
              <a:rPr lang="en-CA" sz="1600" dirty="0" smtClean="0"/>
              <a:t>ALP		           1965 IU/l (151-342)                                269 IU/l</a:t>
            </a:r>
          </a:p>
          <a:p>
            <a:pPr marL="0" indent="0">
              <a:buNone/>
            </a:pPr>
            <a:endParaRPr lang="en-CA" sz="1600" dirty="0" smtClean="0"/>
          </a:p>
          <a:p>
            <a:r>
              <a:rPr lang="en-CA" sz="1600" dirty="0" smtClean="0"/>
              <a:t>PTH		           457 ng/l (12-78)                                      39 ng/l</a:t>
            </a:r>
          </a:p>
          <a:p>
            <a:pPr marL="0" indent="0">
              <a:buNone/>
            </a:pPr>
            <a:endParaRPr lang="en-CA" sz="1600" dirty="0" smtClean="0"/>
          </a:p>
          <a:p>
            <a:r>
              <a:rPr lang="en-CA" sz="1600" dirty="0" smtClean="0"/>
              <a:t>1,25-OH-Vitamin D         Not done ( 48-191)                                     131 </a:t>
            </a:r>
            <a:r>
              <a:rPr lang="en-CA" sz="1600" dirty="0" err="1" smtClean="0"/>
              <a:t>pmol</a:t>
            </a:r>
            <a:r>
              <a:rPr lang="en-CA" sz="1600" dirty="0" smtClean="0"/>
              <a:t>/l</a:t>
            </a:r>
            <a:endParaRPr lang="en-CA" sz="1600" dirty="0"/>
          </a:p>
        </p:txBody>
      </p:sp>
      <p:cxnSp>
        <p:nvCxnSpPr>
          <p:cNvPr id="10" name="Straight Arrow Connector 9"/>
          <p:cNvCxnSpPr/>
          <p:nvPr/>
        </p:nvCxnSpPr>
        <p:spPr>
          <a:xfrm>
            <a:off x="4851707" y="3448435"/>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249636" y="3979745"/>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018952" y="4589274"/>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725547" y="5155904"/>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4933449" y="2526276"/>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4637956" y="1959644"/>
            <a:ext cx="619004" cy="79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06442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3</a:t>
            </a:r>
            <a:endParaRPr lang="en-CA" dirty="0"/>
          </a:p>
        </p:txBody>
      </p:sp>
      <p:sp>
        <p:nvSpPr>
          <p:cNvPr id="3" name="Content Placeholder 2"/>
          <p:cNvSpPr>
            <a:spLocks noGrp="1"/>
          </p:cNvSpPr>
          <p:nvPr>
            <p:ph idx="1"/>
          </p:nvPr>
        </p:nvSpPr>
        <p:spPr/>
        <p:txBody>
          <a:bodyPr>
            <a:normAutofit fontScale="92500"/>
          </a:bodyPr>
          <a:lstStyle/>
          <a:p>
            <a:r>
              <a:rPr lang="en-CA" dirty="0" smtClean="0"/>
              <a:t>3 year old girl. Parents are non-consanguineous</a:t>
            </a:r>
          </a:p>
          <a:p>
            <a:r>
              <a:rPr lang="en-CA" dirty="0" smtClean="0"/>
              <a:t>Presented with lower limb deformity and waddling gait.</a:t>
            </a:r>
          </a:p>
          <a:p>
            <a:r>
              <a:rPr lang="en-CA" dirty="0" smtClean="0"/>
              <a:t>No diet restrictions</a:t>
            </a:r>
          </a:p>
          <a:p>
            <a:r>
              <a:rPr lang="en-CA" dirty="0" smtClean="0"/>
              <a:t>No family history of rickets</a:t>
            </a:r>
          </a:p>
          <a:p>
            <a:r>
              <a:rPr lang="en-CA" dirty="0" smtClean="0"/>
              <a:t>On examination: Height/Weight (10</a:t>
            </a:r>
            <a:r>
              <a:rPr lang="en-CA" baseline="30000" dirty="0" smtClean="0"/>
              <a:t>th</a:t>
            </a:r>
            <a:r>
              <a:rPr lang="en-CA" dirty="0" smtClean="0"/>
              <a:t> %</a:t>
            </a:r>
            <a:r>
              <a:rPr lang="en-CA" dirty="0" err="1" smtClean="0"/>
              <a:t>ile</a:t>
            </a:r>
            <a:r>
              <a:rPr lang="en-CA" dirty="0" smtClean="0"/>
              <a:t>). No dysmorphic features. Bilateral lower limb bowing. No clinical features of rickets otherwise. </a:t>
            </a:r>
            <a:endParaRPr lang="en-CA" dirty="0"/>
          </a:p>
        </p:txBody>
      </p:sp>
    </p:spTree>
    <p:extLst>
      <p:ext uri="{BB962C8B-B14F-4D97-AF65-F5344CB8AC3E}">
        <p14:creationId xmlns:p14="http://schemas.microsoft.com/office/powerpoint/2010/main" val="300040800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3</a:t>
            </a:r>
            <a:endParaRPr lang="en-CA" dirty="0"/>
          </a:p>
        </p:txBody>
      </p:sp>
      <p:pic>
        <p:nvPicPr>
          <p:cNvPr id="6" name="Picture 5"/>
          <p:cNvPicPr>
            <a:picLocks noChangeAspect="1"/>
          </p:cNvPicPr>
          <p:nvPr/>
        </p:nvPicPr>
        <p:blipFill rotWithShape="1">
          <a:blip r:embed="rId2"/>
          <a:srcRect l="41145" t="18774" r="41977" b="17599"/>
          <a:stretch/>
        </p:blipFill>
        <p:spPr>
          <a:xfrm>
            <a:off x="4839788" y="472013"/>
            <a:ext cx="2913188" cy="6053822"/>
          </a:xfrm>
          <a:prstGeom prst="rect">
            <a:avLst/>
          </a:prstGeom>
        </p:spPr>
      </p:pic>
      <p:pic>
        <p:nvPicPr>
          <p:cNvPr id="7" name="Picture 6"/>
          <p:cNvPicPr>
            <a:picLocks noChangeAspect="1"/>
          </p:cNvPicPr>
          <p:nvPr/>
        </p:nvPicPr>
        <p:blipFill rotWithShape="1">
          <a:blip r:embed="rId3"/>
          <a:srcRect l="31154" t="6603" r="31230"/>
          <a:stretch/>
        </p:blipFill>
        <p:spPr>
          <a:xfrm>
            <a:off x="1320011" y="1690688"/>
            <a:ext cx="3070742" cy="4818435"/>
          </a:xfrm>
          <a:prstGeom prst="rect">
            <a:avLst/>
          </a:prstGeom>
        </p:spPr>
      </p:pic>
    </p:spTree>
    <p:extLst>
      <p:ext uri="{BB962C8B-B14F-4D97-AF65-F5344CB8AC3E}">
        <p14:creationId xmlns:p14="http://schemas.microsoft.com/office/powerpoint/2010/main" val="425230290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3</a:t>
            </a:r>
            <a:endParaRPr lang="en-CA" dirty="0"/>
          </a:p>
        </p:txBody>
      </p:sp>
      <p:sp>
        <p:nvSpPr>
          <p:cNvPr id="3" name="TextBox 2"/>
          <p:cNvSpPr txBox="1"/>
          <p:nvPr/>
        </p:nvSpPr>
        <p:spPr>
          <a:xfrm>
            <a:off x="563174" y="1690688"/>
            <a:ext cx="5111270" cy="4955203"/>
          </a:xfrm>
          <a:prstGeom prst="rect">
            <a:avLst/>
          </a:prstGeom>
          <a:noFill/>
        </p:spPr>
        <p:txBody>
          <a:bodyPr wrap="none" rtlCol="0">
            <a:spAutoFit/>
          </a:bodyPr>
          <a:lstStyle/>
          <a:p>
            <a:r>
              <a:rPr lang="en-CA" sz="2000" dirty="0" smtClean="0"/>
              <a:t>Labs:</a:t>
            </a:r>
          </a:p>
          <a:p>
            <a:endParaRPr lang="en-CA" sz="2000" dirty="0"/>
          </a:p>
          <a:p>
            <a:r>
              <a:rPr lang="en-CA" sz="2000" dirty="0" smtClean="0"/>
              <a:t>Total 25-OH Vitamin D  71 </a:t>
            </a:r>
            <a:r>
              <a:rPr lang="en-CA" sz="2000" dirty="0" err="1" smtClean="0"/>
              <a:t>nmol</a:t>
            </a:r>
            <a:r>
              <a:rPr lang="en-CA" sz="2000" dirty="0" smtClean="0"/>
              <a:t>/l</a:t>
            </a:r>
          </a:p>
          <a:p>
            <a:endParaRPr lang="en-CA" sz="2000" dirty="0" smtClean="0"/>
          </a:p>
          <a:p>
            <a:r>
              <a:rPr lang="en-CA" sz="2000" dirty="0" smtClean="0"/>
              <a:t>Ca (Total)                         2.42 </a:t>
            </a:r>
            <a:r>
              <a:rPr lang="en-CA" sz="2000" dirty="0" err="1" smtClean="0"/>
              <a:t>mmol</a:t>
            </a:r>
            <a:r>
              <a:rPr lang="en-CA" sz="2000" dirty="0" smtClean="0"/>
              <a:t>/l (2.22-2.54)</a:t>
            </a:r>
          </a:p>
          <a:p>
            <a:endParaRPr lang="en-CA" sz="2000" dirty="0" smtClean="0"/>
          </a:p>
          <a:p>
            <a:r>
              <a:rPr lang="en-CA" sz="2000" dirty="0" smtClean="0"/>
              <a:t>Ca (Ionized)                    not done (1.22-1.37)</a:t>
            </a:r>
          </a:p>
          <a:p>
            <a:endParaRPr lang="en-CA" sz="2000" dirty="0" smtClean="0"/>
          </a:p>
          <a:p>
            <a:r>
              <a:rPr lang="en-CA" sz="2000" dirty="0" smtClean="0"/>
              <a:t>Phosphate                       0.92 </a:t>
            </a:r>
            <a:r>
              <a:rPr lang="en-CA" sz="2000" dirty="0" err="1" smtClean="0"/>
              <a:t>mmol</a:t>
            </a:r>
            <a:r>
              <a:rPr lang="en-CA" sz="2000" dirty="0" smtClean="0"/>
              <a:t>/l (1.16-2.1)</a:t>
            </a:r>
          </a:p>
          <a:p>
            <a:endParaRPr lang="en-CA" sz="2000" dirty="0" smtClean="0"/>
          </a:p>
          <a:p>
            <a:r>
              <a:rPr lang="en-CA" sz="2000" dirty="0" smtClean="0"/>
              <a:t>ALP		 </a:t>
            </a:r>
            <a:r>
              <a:rPr lang="en-CA" sz="2000" dirty="0"/>
              <a:t> </a:t>
            </a:r>
            <a:r>
              <a:rPr lang="en-CA" sz="2000" dirty="0" smtClean="0"/>
              <a:t>        480 IU/l (151-382 )</a:t>
            </a:r>
          </a:p>
          <a:p>
            <a:endParaRPr lang="en-CA" sz="2000" dirty="0" smtClean="0"/>
          </a:p>
          <a:p>
            <a:r>
              <a:rPr lang="en-CA" sz="2000" dirty="0" smtClean="0"/>
              <a:t>PTH		           35 ng/l (12-78)</a:t>
            </a:r>
          </a:p>
          <a:p>
            <a:endParaRPr lang="en-CA" sz="2000" dirty="0" smtClean="0"/>
          </a:p>
          <a:p>
            <a:r>
              <a:rPr lang="en-CA" sz="2000" dirty="0" smtClean="0"/>
              <a:t>1,25-OH-Vitamin D         86 </a:t>
            </a:r>
            <a:r>
              <a:rPr lang="en-CA" sz="2000" dirty="0" err="1" smtClean="0"/>
              <a:t>pmol</a:t>
            </a:r>
            <a:r>
              <a:rPr lang="en-CA" sz="2000" dirty="0" smtClean="0"/>
              <a:t>/l (39-193)</a:t>
            </a:r>
            <a:endParaRPr lang="en-CA" sz="2000" dirty="0"/>
          </a:p>
          <a:p>
            <a:endParaRPr lang="en-CA" sz="1600" dirty="0"/>
          </a:p>
        </p:txBody>
      </p:sp>
      <p:cxnSp>
        <p:nvCxnSpPr>
          <p:cNvPr id="6" name="Straight Arrow Connector 5"/>
          <p:cNvCxnSpPr/>
          <p:nvPr/>
        </p:nvCxnSpPr>
        <p:spPr>
          <a:xfrm flipV="1">
            <a:off x="2867682" y="4727344"/>
            <a:ext cx="0" cy="38440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870948" y="4106092"/>
            <a:ext cx="0" cy="38317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76383" y="2943499"/>
            <a:ext cx="2966030" cy="646331"/>
          </a:xfrm>
          <a:prstGeom prst="rect">
            <a:avLst/>
          </a:prstGeom>
          <a:noFill/>
        </p:spPr>
        <p:txBody>
          <a:bodyPr wrap="square" rtlCol="0">
            <a:spAutoFit/>
          </a:bodyPr>
          <a:lstStyle/>
          <a:p>
            <a:r>
              <a:rPr lang="en-CA" dirty="0" smtClean="0"/>
              <a:t>Urea 5.1 </a:t>
            </a:r>
            <a:r>
              <a:rPr lang="en-CA" dirty="0" err="1" smtClean="0"/>
              <a:t>mmol</a:t>
            </a:r>
            <a:r>
              <a:rPr lang="en-CA" dirty="0" smtClean="0"/>
              <a:t>/l (2.9-7.1)</a:t>
            </a:r>
          </a:p>
          <a:p>
            <a:r>
              <a:rPr lang="en-CA" dirty="0" err="1" smtClean="0"/>
              <a:t>Creat</a:t>
            </a:r>
            <a:r>
              <a:rPr lang="en-CA" dirty="0" smtClean="0"/>
              <a:t> 20 </a:t>
            </a:r>
            <a:r>
              <a:rPr lang="en-CA" dirty="0" err="1" smtClean="0"/>
              <a:t>umol</a:t>
            </a:r>
            <a:r>
              <a:rPr lang="en-CA" dirty="0" smtClean="0"/>
              <a:t> (&lt;36)</a:t>
            </a:r>
          </a:p>
        </p:txBody>
      </p:sp>
    </p:spTree>
    <p:extLst>
      <p:ext uri="{BB962C8B-B14F-4D97-AF65-F5344CB8AC3E}">
        <p14:creationId xmlns:p14="http://schemas.microsoft.com/office/powerpoint/2010/main" val="130768870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3</a:t>
            </a:r>
            <a:endParaRPr lang="en-CA" dirty="0"/>
          </a:p>
        </p:txBody>
      </p:sp>
      <p:sp>
        <p:nvSpPr>
          <p:cNvPr id="3" name="Content Placeholder 2"/>
          <p:cNvSpPr>
            <a:spLocks noGrp="1"/>
          </p:cNvSpPr>
          <p:nvPr>
            <p:ph idx="1"/>
          </p:nvPr>
        </p:nvSpPr>
        <p:spPr>
          <a:xfrm>
            <a:off x="445770" y="1793875"/>
            <a:ext cx="7886700" cy="4351338"/>
          </a:xfrm>
        </p:spPr>
        <p:txBody>
          <a:bodyPr>
            <a:normAutofit fontScale="92500"/>
          </a:bodyPr>
          <a:lstStyle/>
          <a:p>
            <a:r>
              <a:rPr lang="en-CA" dirty="0" smtClean="0"/>
              <a:t>Renal phosphate reabsorption measurements:</a:t>
            </a:r>
          </a:p>
          <a:p>
            <a:pPr marL="0" indent="0">
              <a:buNone/>
            </a:pPr>
            <a:endParaRPr lang="en-CA" dirty="0" smtClean="0"/>
          </a:p>
          <a:p>
            <a:pPr marL="0" indent="0">
              <a:buNone/>
            </a:pPr>
            <a:r>
              <a:rPr lang="en-CA" dirty="0" smtClean="0"/>
              <a:t>1- Tubular Reabsorption of Phosphate</a:t>
            </a:r>
          </a:p>
          <a:p>
            <a:pPr marL="0" indent="0">
              <a:buNone/>
            </a:pPr>
            <a:endParaRPr lang="en-CA" dirty="0"/>
          </a:p>
          <a:p>
            <a:pPr marL="0" indent="0">
              <a:buNone/>
            </a:pPr>
            <a:endParaRPr lang="en-CA" dirty="0" smtClean="0"/>
          </a:p>
          <a:p>
            <a:pPr marL="0" indent="0">
              <a:buNone/>
            </a:pPr>
            <a:endParaRPr lang="en-CA" dirty="0"/>
          </a:p>
          <a:p>
            <a:pPr marL="0" indent="0">
              <a:buNone/>
            </a:pPr>
            <a:r>
              <a:rPr lang="en-CA" dirty="0" smtClean="0"/>
              <a:t>= 84% ( &gt; 80% in hypophosphatemia is appropriate)</a:t>
            </a:r>
          </a:p>
        </p:txBody>
      </p:sp>
      <p:pic>
        <p:nvPicPr>
          <p:cNvPr id="3074" name="Picture 2" descr="http://www.scymed.com/en/smnxps/images/pshpd274_e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64" y="3266326"/>
            <a:ext cx="3408041" cy="1366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700767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3</a:t>
            </a:r>
            <a:endParaRPr lang="en-CA" dirty="0"/>
          </a:p>
        </p:txBody>
      </p:sp>
      <p:sp>
        <p:nvSpPr>
          <p:cNvPr id="4" name="Content Placeholder 2"/>
          <p:cNvSpPr>
            <a:spLocks noGrp="1"/>
          </p:cNvSpPr>
          <p:nvPr>
            <p:ph idx="1"/>
          </p:nvPr>
        </p:nvSpPr>
        <p:spPr>
          <a:xfrm>
            <a:off x="628650" y="1538764"/>
            <a:ext cx="7886700" cy="4351338"/>
          </a:xfrm>
        </p:spPr>
        <p:txBody>
          <a:bodyPr/>
          <a:lstStyle/>
          <a:p>
            <a:r>
              <a:rPr lang="en-CA" dirty="0" smtClean="0"/>
              <a:t>Renal phosphate reabsorption measurements:</a:t>
            </a:r>
          </a:p>
          <a:p>
            <a:pPr marL="0" indent="0">
              <a:buNone/>
            </a:pPr>
            <a:endParaRPr lang="en-CA" dirty="0" smtClean="0"/>
          </a:p>
          <a:p>
            <a:pPr marL="0" indent="0">
              <a:buNone/>
            </a:pPr>
            <a:r>
              <a:rPr lang="en-CA" dirty="0"/>
              <a:t>2</a:t>
            </a:r>
            <a:r>
              <a:rPr lang="en-CA" dirty="0" smtClean="0"/>
              <a:t>- TMP/GFR: 0.81 </a:t>
            </a:r>
            <a:r>
              <a:rPr lang="en-CA" dirty="0" err="1" smtClean="0"/>
              <a:t>mmol</a:t>
            </a:r>
            <a:r>
              <a:rPr lang="en-CA" dirty="0" smtClean="0"/>
              <a:t>/l</a:t>
            </a:r>
          </a:p>
          <a:p>
            <a:pPr marL="0" indent="0">
              <a:buNone/>
            </a:pPr>
            <a:endParaRPr lang="en-CA" dirty="0"/>
          </a:p>
          <a:p>
            <a:pPr marL="0" indent="0">
              <a:buNone/>
            </a:pPr>
            <a:endParaRPr lang="en-CA" dirty="0" smtClean="0"/>
          </a:p>
          <a:p>
            <a:pPr marL="0" indent="0">
              <a:buNone/>
            </a:pPr>
            <a:endParaRPr lang="en-CA" dirty="0"/>
          </a:p>
        </p:txBody>
      </p:sp>
      <p:pic>
        <p:nvPicPr>
          <p:cNvPr id="5" name="Picture 4"/>
          <p:cNvPicPr>
            <a:picLocks noChangeAspect="1"/>
          </p:cNvPicPr>
          <p:nvPr/>
        </p:nvPicPr>
        <p:blipFill>
          <a:blip r:embed="rId2"/>
          <a:stretch>
            <a:fillRect/>
          </a:stretch>
        </p:blipFill>
        <p:spPr>
          <a:xfrm>
            <a:off x="4901286" y="3415190"/>
            <a:ext cx="3614065" cy="2223407"/>
          </a:xfrm>
          <a:prstGeom prst="rect">
            <a:avLst/>
          </a:prstGeom>
        </p:spPr>
      </p:pic>
      <p:pic>
        <p:nvPicPr>
          <p:cNvPr id="4098" name="Picture 2" descr="Image result for TMP/GF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380" y="3904331"/>
            <a:ext cx="2588683" cy="2728709"/>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169126" y="4972594"/>
            <a:ext cx="2272937" cy="2960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4"/>
          <a:stretch>
            <a:fillRect/>
          </a:stretch>
        </p:blipFill>
        <p:spPr>
          <a:xfrm>
            <a:off x="6260616" y="6097857"/>
            <a:ext cx="2071854" cy="311418"/>
          </a:xfrm>
          <a:prstGeom prst="rect">
            <a:avLst/>
          </a:prstGeom>
        </p:spPr>
      </p:pic>
      <p:pic>
        <p:nvPicPr>
          <p:cNvPr id="18" name="Picture 17"/>
          <p:cNvPicPr>
            <a:picLocks noChangeAspect="1"/>
          </p:cNvPicPr>
          <p:nvPr/>
        </p:nvPicPr>
        <p:blipFill>
          <a:blip r:embed="rId5"/>
          <a:stretch>
            <a:fillRect/>
          </a:stretch>
        </p:blipFill>
        <p:spPr>
          <a:xfrm>
            <a:off x="5744572" y="6097857"/>
            <a:ext cx="516044" cy="311418"/>
          </a:xfrm>
          <a:prstGeom prst="rect">
            <a:avLst/>
          </a:prstGeom>
        </p:spPr>
      </p:pic>
    </p:spTree>
    <p:extLst>
      <p:ext uri="{BB962C8B-B14F-4D97-AF65-F5344CB8AC3E}">
        <p14:creationId xmlns:p14="http://schemas.microsoft.com/office/powerpoint/2010/main" val="207672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Case 3</a:t>
            </a:r>
            <a:endParaRPr lang="en-CA" dirty="0"/>
          </a:p>
        </p:txBody>
      </p:sp>
      <p:sp>
        <p:nvSpPr>
          <p:cNvPr id="3" name="Content Placeholder 2"/>
          <p:cNvSpPr>
            <a:spLocks noGrp="1"/>
          </p:cNvSpPr>
          <p:nvPr>
            <p:ph idx="1"/>
          </p:nvPr>
        </p:nvSpPr>
        <p:spPr/>
        <p:txBody>
          <a:bodyPr/>
          <a:lstStyle/>
          <a:p>
            <a:pPr marL="0" indent="0">
              <a:buNone/>
            </a:pPr>
            <a:r>
              <a:rPr lang="en-CA" dirty="0" smtClean="0"/>
              <a:t>Genetic testing showed a disease causing mutation in PHEX gene</a:t>
            </a:r>
          </a:p>
          <a:p>
            <a:pPr marL="0" indent="0">
              <a:buNone/>
            </a:pPr>
            <a:r>
              <a:rPr lang="en-CA" dirty="0" smtClean="0"/>
              <a:t>(X-Linked </a:t>
            </a:r>
            <a:r>
              <a:rPr lang="en-CA" dirty="0" err="1" smtClean="0"/>
              <a:t>Hypophosphatemic</a:t>
            </a:r>
            <a:r>
              <a:rPr lang="en-CA" dirty="0" smtClean="0"/>
              <a:t> Rickets) </a:t>
            </a:r>
            <a:r>
              <a:rPr lang="en-CA" dirty="0" smtClean="0">
                <a:solidFill>
                  <a:schemeClr val="accent2"/>
                </a:solidFill>
              </a:rPr>
              <a:t>MIM 307800</a:t>
            </a:r>
            <a:endParaRPr lang="en-CA" dirty="0">
              <a:solidFill>
                <a:schemeClr val="accent2"/>
              </a:solidFill>
            </a:endParaRPr>
          </a:p>
        </p:txBody>
      </p:sp>
    </p:spTree>
    <p:extLst>
      <p:ext uri="{BB962C8B-B14F-4D97-AF65-F5344CB8AC3E}">
        <p14:creationId xmlns:p14="http://schemas.microsoft.com/office/powerpoint/2010/main" val="3734405702"/>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25" y="125152"/>
            <a:ext cx="7886700" cy="1325563"/>
          </a:xfrm>
        </p:spPr>
        <p:txBody>
          <a:bodyPr/>
          <a:lstStyle/>
          <a:p>
            <a:r>
              <a:rPr lang="en-CA" dirty="0" smtClean="0"/>
              <a:t>Case 3</a:t>
            </a:r>
            <a:endParaRPr lang="en-CA" dirty="0"/>
          </a:p>
        </p:txBody>
      </p:sp>
      <p:sp>
        <p:nvSpPr>
          <p:cNvPr id="4" name="TextBox 3"/>
          <p:cNvSpPr txBox="1"/>
          <p:nvPr/>
        </p:nvSpPr>
        <p:spPr>
          <a:xfrm>
            <a:off x="319754" y="2382806"/>
            <a:ext cx="1309552" cy="923330"/>
          </a:xfrm>
          <a:prstGeom prst="rect">
            <a:avLst/>
          </a:prstGeom>
          <a:noFill/>
        </p:spPr>
        <p:txBody>
          <a:bodyPr wrap="square" rtlCol="0">
            <a:spAutoFit/>
          </a:bodyPr>
          <a:lstStyle/>
          <a:p>
            <a:r>
              <a:rPr lang="en-CA" dirty="0" smtClean="0"/>
              <a:t>Adequate Vitamin D Calcium  </a:t>
            </a:r>
            <a:endParaRPr lang="en-CA" dirty="0"/>
          </a:p>
        </p:txBody>
      </p:sp>
      <p:cxnSp>
        <p:nvCxnSpPr>
          <p:cNvPr id="13" name="Straight Arrow Connector 12"/>
          <p:cNvCxnSpPr/>
          <p:nvPr/>
        </p:nvCxnSpPr>
        <p:spPr>
          <a:xfrm>
            <a:off x="3882247" y="3200539"/>
            <a:ext cx="1170980" cy="68241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37990" y="2382805"/>
            <a:ext cx="1078753" cy="923330"/>
          </a:xfrm>
          <a:prstGeom prst="rect">
            <a:avLst/>
          </a:prstGeom>
          <a:noFill/>
        </p:spPr>
        <p:txBody>
          <a:bodyPr wrap="square" rtlCol="0">
            <a:spAutoFit/>
          </a:bodyPr>
          <a:lstStyle/>
          <a:p>
            <a:r>
              <a:rPr lang="en-CA" dirty="0" smtClean="0"/>
              <a:t>Calcium Sufficient state</a:t>
            </a:r>
            <a:endParaRPr lang="en-CA" dirty="0"/>
          </a:p>
        </p:txBody>
      </p:sp>
      <p:sp>
        <p:nvSpPr>
          <p:cNvPr id="18" name="TextBox 17"/>
          <p:cNvSpPr txBox="1"/>
          <p:nvPr/>
        </p:nvSpPr>
        <p:spPr>
          <a:xfrm>
            <a:off x="3346504" y="2831207"/>
            <a:ext cx="560219" cy="369332"/>
          </a:xfrm>
          <a:prstGeom prst="rect">
            <a:avLst/>
          </a:prstGeom>
          <a:noFill/>
        </p:spPr>
        <p:txBody>
          <a:bodyPr wrap="none" rtlCol="0">
            <a:spAutoFit/>
          </a:bodyPr>
          <a:lstStyle/>
          <a:p>
            <a:r>
              <a:rPr lang="en-CA" dirty="0" smtClean="0"/>
              <a:t>PTH</a:t>
            </a:r>
            <a:endParaRPr lang="en-CA" dirty="0"/>
          </a:p>
        </p:txBody>
      </p:sp>
      <p:cxnSp>
        <p:nvCxnSpPr>
          <p:cNvPr id="19" name="Straight Arrow Connector 18"/>
          <p:cNvCxnSpPr/>
          <p:nvPr/>
        </p:nvCxnSpPr>
        <p:spPr>
          <a:xfrm>
            <a:off x="3964289" y="4709845"/>
            <a:ext cx="232451" cy="25264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71159" y="4301197"/>
            <a:ext cx="949117" cy="738664"/>
          </a:xfrm>
          <a:prstGeom prst="rect">
            <a:avLst/>
          </a:prstGeom>
          <a:noFill/>
        </p:spPr>
        <p:txBody>
          <a:bodyPr wrap="square" rtlCol="0">
            <a:spAutoFit/>
          </a:bodyPr>
          <a:lstStyle/>
          <a:p>
            <a:r>
              <a:rPr lang="en-CA" sz="1400" dirty="0" smtClean="0"/>
              <a:t>1-</a:t>
            </a:r>
            <a:r>
              <a:rPr lang="el-GR" sz="1400" dirty="0" smtClean="0"/>
              <a:t>α</a:t>
            </a:r>
            <a:r>
              <a:rPr lang="en-CA" sz="1400" dirty="0" smtClean="0"/>
              <a:t>-</a:t>
            </a:r>
            <a:r>
              <a:rPr lang="en-CA" sz="1400" dirty="0" err="1" smtClean="0"/>
              <a:t>OHase</a:t>
            </a:r>
            <a:r>
              <a:rPr lang="en-CA" sz="1400" dirty="0" smtClean="0"/>
              <a:t> CYP27B1</a:t>
            </a:r>
            <a:endParaRPr lang="en-CA" sz="1400" dirty="0"/>
          </a:p>
        </p:txBody>
      </p:sp>
      <p:pic>
        <p:nvPicPr>
          <p:cNvPr id="27" name="Picture 26"/>
          <p:cNvPicPr>
            <a:picLocks noChangeAspect="1"/>
          </p:cNvPicPr>
          <p:nvPr/>
        </p:nvPicPr>
        <p:blipFill>
          <a:blip r:embed="rId2"/>
          <a:stretch>
            <a:fillRect/>
          </a:stretch>
        </p:blipFill>
        <p:spPr>
          <a:xfrm>
            <a:off x="319754" y="3583134"/>
            <a:ext cx="989228" cy="1418592"/>
          </a:xfrm>
          <a:prstGeom prst="rect">
            <a:avLst/>
          </a:prstGeom>
        </p:spPr>
      </p:pic>
      <p:cxnSp>
        <p:nvCxnSpPr>
          <p:cNvPr id="28" name="Straight Arrow Connector 27"/>
          <p:cNvCxnSpPr/>
          <p:nvPr/>
        </p:nvCxnSpPr>
        <p:spPr>
          <a:xfrm>
            <a:off x="2909555" y="3015873"/>
            <a:ext cx="352697" cy="1741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descr="http://www.buzzle.com/images/diagrams/osteoblas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41"/>
          <a:stretch/>
        </p:blipFill>
        <p:spPr bwMode="auto">
          <a:xfrm rot="21518311">
            <a:off x="5262618" y="3487457"/>
            <a:ext cx="834418" cy="10498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classconnection.s3.amazonaws.com/796/flashcards/1295796/jpg/osteoclast_blank13399597977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54" r="12447"/>
          <a:stretch/>
        </p:blipFill>
        <p:spPr bwMode="auto">
          <a:xfrm rot="21518311">
            <a:off x="5221862" y="1324607"/>
            <a:ext cx="847165" cy="95710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21518311">
            <a:off x="5245506" y="4516737"/>
            <a:ext cx="969787" cy="307777"/>
          </a:xfrm>
          <a:prstGeom prst="rect">
            <a:avLst/>
          </a:prstGeom>
          <a:noFill/>
        </p:spPr>
        <p:txBody>
          <a:bodyPr wrap="none" rtlCol="0">
            <a:spAutoFit/>
          </a:bodyPr>
          <a:lstStyle/>
          <a:p>
            <a:r>
              <a:rPr lang="en-CA" sz="1400" dirty="0" smtClean="0"/>
              <a:t>Osteoblast</a:t>
            </a:r>
            <a:endParaRPr lang="en-CA" sz="1400" dirty="0"/>
          </a:p>
        </p:txBody>
      </p:sp>
      <p:sp>
        <p:nvSpPr>
          <p:cNvPr id="34" name="TextBox 33"/>
          <p:cNvSpPr txBox="1"/>
          <p:nvPr/>
        </p:nvSpPr>
        <p:spPr>
          <a:xfrm>
            <a:off x="5254145" y="2238383"/>
            <a:ext cx="951377" cy="307777"/>
          </a:xfrm>
          <a:prstGeom prst="rect">
            <a:avLst/>
          </a:prstGeom>
          <a:noFill/>
        </p:spPr>
        <p:txBody>
          <a:bodyPr wrap="none" rtlCol="0">
            <a:spAutoFit/>
          </a:bodyPr>
          <a:lstStyle/>
          <a:p>
            <a:r>
              <a:rPr lang="en-CA" sz="1400" dirty="0" smtClean="0"/>
              <a:t>Osteoclast</a:t>
            </a:r>
            <a:endParaRPr lang="en-CA" sz="1400" dirty="0"/>
          </a:p>
        </p:txBody>
      </p:sp>
      <p:sp>
        <p:nvSpPr>
          <p:cNvPr id="38" name="TextBox 37"/>
          <p:cNvSpPr txBox="1"/>
          <p:nvPr/>
        </p:nvSpPr>
        <p:spPr>
          <a:xfrm>
            <a:off x="4271176" y="4932979"/>
            <a:ext cx="949117" cy="646331"/>
          </a:xfrm>
          <a:prstGeom prst="rect">
            <a:avLst/>
          </a:prstGeom>
          <a:noFill/>
        </p:spPr>
        <p:txBody>
          <a:bodyPr wrap="square" rtlCol="0">
            <a:spAutoFit/>
          </a:bodyPr>
          <a:lstStyle/>
          <a:p>
            <a:r>
              <a:rPr lang="en-CA" dirty="0" smtClean="0"/>
              <a:t>1,25-OH </a:t>
            </a:r>
            <a:r>
              <a:rPr lang="en-CA" dirty="0" err="1" smtClean="0"/>
              <a:t>Vit</a:t>
            </a:r>
            <a:r>
              <a:rPr lang="en-CA" dirty="0" smtClean="0"/>
              <a:t> D</a:t>
            </a:r>
            <a:endParaRPr lang="en-CA" dirty="0"/>
          </a:p>
        </p:txBody>
      </p:sp>
      <p:pic>
        <p:nvPicPr>
          <p:cNvPr id="53" name="Picture 52"/>
          <p:cNvPicPr>
            <a:picLocks noChangeAspect="1"/>
          </p:cNvPicPr>
          <p:nvPr/>
        </p:nvPicPr>
        <p:blipFill>
          <a:blip r:embed="rId5"/>
          <a:stretch>
            <a:fillRect/>
          </a:stretch>
        </p:blipFill>
        <p:spPr>
          <a:xfrm rot="5400000">
            <a:off x="5190201" y="2459689"/>
            <a:ext cx="2741850" cy="723900"/>
          </a:xfrm>
          <a:prstGeom prst="rect">
            <a:avLst/>
          </a:prstGeom>
        </p:spPr>
      </p:pic>
      <p:sp>
        <p:nvSpPr>
          <p:cNvPr id="54" name="TextBox 53"/>
          <p:cNvSpPr txBox="1"/>
          <p:nvPr/>
        </p:nvSpPr>
        <p:spPr>
          <a:xfrm>
            <a:off x="7595115" y="2706986"/>
            <a:ext cx="1182498" cy="646331"/>
          </a:xfrm>
          <a:prstGeom prst="rect">
            <a:avLst/>
          </a:prstGeom>
          <a:noFill/>
        </p:spPr>
        <p:txBody>
          <a:bodyPr wrap="none" rtlCol="0">
            <a:spAutoFit/>
          </a:bodyPr>
          <a:lstStyle/>
          <a:p>
            <a:r>
              <a:rPr lang="en-CA" dirty="0" smtClean="0"/>
              <a:t>Calcium </a:t>
            </a:r>
          </a:p>
          <a:p>
            <a:r>
              <a:rPr lang="en-CA" dirty="0" smtClean="0"/>
              <a:t>Phosphate</a:t>
            </a:r>
          </a:p>
        </p:txBody>
      </p:sp>
      <p:cxnSp>
        <p:nvCxnSpPr>
          <p:cNvPr id="55" name="Straight Arrow Connector 54"/>
          <p:cNvCxnSpPr/>
          <p:nvPr/>
        </p:nvCxnSpPr>
        <p:spPr>
          <a:xfrm flipH="1" flipV="1">
            <a:off x="6957057" y="2706986"/>
            <a:ext cx="555450" cy="1"/>
          </a:xfrm>
          <a:prstGeom prst="straightConnector1">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173704" y="3000385"/>
            <a:ext cx="252243"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875529" y="2312735"/>
            <a:ext cx="1253781" cy="62612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3539075" y="3396803"/>
            <a:ext cx="5886" cy="50179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stretch>
            <a:fillRect/>
          </a:stretch>
        </p:blipFill>
        <p:spPr>
          <a:xfrm>
            <a:off x="3285136" y="4021033"/>
            <a:ext cx="604718" cy="756270"/>
          </a:xfrm>
          <a:prstGeom prst="rect">
            <a:avLst/>
          </a:prstGeom>
        </p:spPr>
      </p:pic>
      <p:sp>
        <p:nvSpPr>
          <p:cNvPr id="68" name="TextBox 67"/>
          <p:cNvSpPr txBox="1"/>
          <p:nvPr/>
        </p:nvSpPr>
        <p:spPr>
          <a:xfrm>
            <a:off x="2071916" y="4903806"/>
            <a:ext cx="1515578" cy="369332"/>
          </a:xfrm>
          <a:prstGeom prst="rect">
            <a:avLst/>
          </a:prstGeom>
          <a:noFill/>
        </p:spPr>
        <p:txBody>
          <a:bodyPr wrap="square" rtlCol="0">
            <a:spAutoFit/>
          </a:bodyPr>
          <a:lstStyle/>
          <a:p>
            <a:r>
              <a:rPr lang="en-CA" dirty="0" err="1" smtClean="0"/>
              <a:t>Phosphaturia</a:t>
            </a:r>
            <a:endParaRPr lang="en-CA" dirty="0"/>
          </a:p>
        </p:txBody>
      </p:sp>
      <p:cxnSp>
        <p:nvCxnSpPr>
          <p:cNvPr id="70" name="Straight Arrow Connector 69"/>
          <p:cNvCxnSpPr/>
          <p:nvPr/>
        </p:nvCxnSpPr>
        <p:spPr>
          <a:xfrm>
            <a:off x="1452857" y="2850559"/>
            <a:ext cx="352697" cy="174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056916" y="4677129"/>
            <a:ext cx="215425" cy="28536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055281" y="4670626"/>
            <a:ext cx="233450" cy="33108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718175" y="2853303"/>
            <a:ext cx="4574" cy="37379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12394" y="4920776"/>
            <a:ext cx="1" cy="35939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30104" y="5209977"/>
            <a:ext cx="534521" cy="369332"/>
          </a:xfrm>
          <a:prstGeom prst="rect">
            <a:avLst/>
          </a:prstGeom>
          <a:noFill/>
        </p:spPr>
        <p:txBody>
          <a:bodyPr wrap="none" rtlCol="0">
            <a:spAutoFit/>
          </a:bodyPr>
          <a:lstStyle/>
          <a:p>
            <a:r>
              <a:rPr lang="en-CA" dirty="0" smtClean="0"/>
              <a:t>ALP</a:t>
            </a:r>
            <a:endParaRPr lang="en-CA" dirty="0"/>
          </a:p>
        </p:txBody>
      </p:sp>
      <p:cxnSp>
        <p:nvCxnSpPr>
          <p:cNvPr id="41" name="Elbow Connector 40"/>
          <p:cNvCxnSpPr/>
          <p:nvPr/>
        </p:nvCxnSpPr>
        <p:spPr>
          <a:xfrm rot="5400000">
            <a:off x="2229911" y="4120108"/>
            <a:ext cx="1056622" cy="3975026"/>
          </a:xfrm>
          <a:prstGeom prst="bentConnector2">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flipV="1">
            <a:off x="770708" y="5209978"/>
            <a:ext cx="0" cy="140853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572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0" y="5588000"/>
            <a:ext cx="889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900" dirty="0"/>
              <a:t>The growth hormone/insulin-like growth factor (GH-IGF) axis. Simplified diagram of GH axis involving </a:t>
            </a:r>
            <a:r>
              <a:rPr lang="en-US" sz="900" dirty="0" err="1"/>
              <a:t>hypophysiotropic</a:t>
            </a:r>
            <a:r>
              <a:rPr lang="en-US" sz="900" dirty="0"/>
              <a:t> hormones controlling pituitary GH release, circulating GH-binding protein (GHBP) and its GH receptor (GHR) source, IGF-1 and its largely GH-dependent binding proteins (IGFBP), and cellular responsiveness to GH and IGF-1 interacting with their specific receptors. GHRH, growth hormone–releasing hormone; IGFR, IGF-1 receptor; FFA, free fatty acids; SRIF, </a:t>
            </a:r>
            <a:r>
              <a:rPr lang="en-US" sz="900" dirty="0" err="1"/>
              <a:t>somatotropin</a:t>
            </a:r>
            <a:r>
              <a:rPr lang="en-US" sz="900" dirty="0"/>
              <a:t> release–inhibiting factor (</a:t>
            </a:r>
            <a:r>
              <a:rPr lang="en-US" sz="900" dirty="0" err="1"/>
              <a:t>somatostatin</a:t>
            </a:r>
            <a:r>
              <a:rPr lang="en-US" sz="900" dirty="0"/>
              <a:t>). (From </a:t>
            </a:r>
            <a:r>
              <a:rPr lang="en-US" sz="900" dirty="0" err="1"/>
              <a:t>Rosenbloom</a:t>
            </a:r>
            <a:r>
              <a:rPr lang="en-US" sz="900" dirty="0"/>
              <a:t> A. Growth hormone insensitivity: physiologic and genetic basis, phenotype and treatment. J </a:t>
            </a:r>
            <a:r>
              <a:rPr lang="en-US" sz="900" dirty="0" err="1"/>
              <a:t>Pediatr</a:t>
            </a:r>
            <a:r>
              <a:rPr lang="en-US" sz="900" dirty="0"/>
              <a:t>. 1999;135:280-289.)</a:t>
            </a:r>
          </a:p>
          <a:p>
            <a:pPr eaLnBrk="1" hangingPunct="1"/>
            <a:endParaRPr lang="en-US" sz="900" dirty="0"/>
          </a:p>
          <a:p>
            <a:pPr eaLnBrk="1" hangingPunct="1"/>
            <a:r>
              <a:rPr lang="en-US" sz="900" dirty="0"/>
              <a:t>Pituitary Physiology and Diagnostic Evaluation</a:t>
            </a:r>
          </a:p>
          <a:p>
            <a:pPr eaLnBrk="1" hangingPunct="1"/>
            <a:r>
              <a:rPr lang="en-US" sz="900" dirty="0"/>
              <a:t>Kaiser, Ursula, Williams Textbook of Endocrinology, Chapter 8, 176-231</a:t>
            </a:r>
          </a:p>
          <a:p>
            <a:pPr eaLnBrk="1" hangingPunct="1"/>
            <a:endParaRPr lang="en-US" sz="900" dirty="0"/>
          </a:p>
          <a:p>
            <a:pPr eaLnBrk="1" hangingPunct="1"/>
            <a:r>
              <a:rPr lang="en-US" sz="900" dirty="0"/>
              <a:t>Copyright ©  2016   Copyright © 2016 by Elsevier, Inc. All rights reserved.</a:t>
            </a: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1874" y="0"/>
            <a:ext cx="4491893" cy="558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45526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25" y="125152"/>
            <a:ext cx="7886700" cy="1325563"/>
          </a:xfrm>
        </p:spPr>
        <p:txBody>
          <a:bodyPr/>
          <a:lstStyle/>
          <a:p>
            <a:r>
              <a:rPr lang="en-CA" dirty="0" smtClean="0"/>
              <a:t>Case 3</a:t>
            </a:r>
            <a:endParaRPr lang="en-CA" dirty="0"/>
          </a:p>
        </p:txBody>
      </p:sp>
      <p:sp>
        <p:nvSpPr>
          <p:cNvPr id="4" name="TextBox 3"/>
          <p:cNvSpPr txBox="1"/>
          <p:nvPr/>
        </p:nvSpPr>
        <p:spPr>
          <a:xfrm>
            <a:off x="319754" y="2382806"/>
            <a:ext cx="1309552" cy="923330"/>
          </a:xfrm>
          <a:prstGeom prst="rect">
            <a:avLst/>
          </a:prstGeom>
          <a:noFill/>
        </p:spPr>
        <p:txBody>
          <a:bodyPr wrap="square" rtlCol="0">
            <a:spAutoFit/>
          </a:bodyPr>
          <a:lstStyle/>
          <a:p>
            <a:r>
              <a:rPr lang="en-CA" dirty="0" smtClean="0"/>
              <a:t>Adequate Vitamin D Calcium  </a:t>
            </a:r>
            <a:endParaRPr lang="en-CA" dirty="0"/>
          </a:p>
        </p:txBody>
      </p:sp>
      <p:cxnSp>
        <p:nvCxnSpPr>
          <p:cNvPr id="13" name="Straight Arrow Connector 12"/>
          <p:cNvCxnSpPr/>
          <p:nvPr/>
        </p:nvCxnSpPr>
        <p:spPr>
          <a:xfrm>
            <a:off x="3882247" y="3200539"/>
            <a:ext cx="1170980" cy="68241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21282" y="2382805"/>
            <a:ext cx="1095462" cy="923330"/>
          </a:xfrm>
          <a:prstGeom prst="rect">
            <a:avLst/>
          </a:prstGeom>
          <a:noFill/>
        </p:spPr>
        <p:txBody>
          <a:bodyPr wrap="square" rtlCol="0">
            <a:spAutoFit/>
          </a:bodyPr>
          <a:lstStyle/>
          <a:p>
            <a:r>
              <a:rPr lang="en-CA" dirty="0" smtClean="0"/>
              <a:t>Calcium Sufficient State</a:t>
            </a:r>
            <a:endParaRPr lang="en-CA" dirty="0"/>
          </a:p>
        </p:txBody>
      </p:sp>
      <p:sp>
        <p:nvSpPr>
          <p:cNvPr id="18" name="TextBox 17"/>
          <p:cNvSpPr txBox="1"/>
          <p:nvPr/>
        </p:nvSpPr>
        <p:spPr>
          <a:xfrm>
            <a:off x="3346504" y="2831207"/>
            <a:ext cx="560219" cy="369332"/>
          </a:xfrm>
          <a:prstGeom prst="rect">
            <a:avLst/>
          </a:prstGeom>
          <a:noFill/>
        </p:spPr>
        <p:txBody>
          <a:bodyPr wrap="none" rtlCol="0">
            <a:spAutoFit/>
          </a:bodyPr>
          <a:lstStyle/>
          <a:p>
            <a:r>
              <a:rPr lang="en-CA" dirty="0" smtClean="0"/>
              <a:t>PTH</a:t>
            </a:r>
            <a:endParaRPr lang="en-CA" dirty="0"/>
          </a:p>
        </p:txBody>
      </p:sp>
      <p:cxnSp>
        <p:nvCxnSpPr>
          <p:cNvPr id="19" name="Straight Arrow Connector 18"/>
          <p:cNvCxnSpPr/>
          <p:nvPr/>
        </p:nvCxnSpPr>
        <p:spPr>
          <a:xfrm>
            <a:off x="3964289" y="4709845"/>
            <a:ext cx="232451" cy="25264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71159" y="4301197"/>
            <a:ext cx="949117" cy="738664"/>
          </a:xfrm>
          <a:prstGeom prst="rect">
            <a:avLst/>
          </a:prstGeom>
          <a:noFill/>
        </p:spPr>
        <p:txBody>
          <a:bodyPr wrap="square" rtlCol="0">
            <a:spAutoFit/>
          </a:bodyPr>
          <a:lstStyle/>
          <a:p>
            <a:r>
              <a:rPr lang="en-CA" sz="1400" dirty="0" smtClean="0"/>
              <a:t>1-</a:t>
            </a:r>
            <a:r>
              <a:rPr lang="el-GR" sz="1400" dirty="0" smtClean="0"/>
              <a:t>α</a:t>
            </a:r>
            <a:r>
              <a:rPr lang="en-CA" sz="1400" dirty="0" smtClean="0"/>
              <a:t>-</a:t>
            </a:r>
            <a:r>
              <a:rPr lang="en-CA" sz="1400" dirty="0" err="1" smtClean="0"/>
              <a:t>OHase</a:t>
            </a:r>
            <a:r>
              <a:rPr lang="en-CA" sz="1400" dirty="0" smtClean="0"/>
              <a:t> CYP27B1</a:t>
            </a:r>
            <a:endParaRPr lang="en-CA" sz="1400" dirty="0"/>
          </a:p>
        </p:txBody>
      </p:sp>
      <p:pic>
        <p:nvPicPr>
          <p:cNvPr id="27" name="Picture 26"/>
          <p:cNvPicPr>
            <a:picLocks noChangeAspect="1"/>
          </p:cNvPicPr>
          <p:nvPr/>
        </p:nvPicPr>
        <p:blipFill>
          <a:blip r:embed="rId2"/>
          <a:stretch>
            <a:fillRect/>
          </a:stretch>
        </p:blipFill>
        <p:spPr>
          <a:xfrm>
            <a:off x="319754" y="3583134"/>
            <a:ext cx="989228" cy="1418592"/>
          </a:xfrm>
          <a:prstGeom prst="rect">
            <a:avLst/>
          </a:prstGeom>
        </p:spPr>
      </p:pic>
      <p:pic>
        <p:nvPicPr>
          <p:cNvPr id="31" name="Picture 2" descr="http://www.buzzle.com/images/diagrams/osteoblas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41"/>
          <a:stretch/>
        </p:blipFill>
        <p:spPr bwMode="auto">
          <a:xfrm rot="21518311">
            <a:off x="5262618" y="3487457"/>
            <a:ext cx="834418" cy="10498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classconnection.s3.amazonaws.com/796/flashcards/1295796/jpg/osteoclast_blank13399597977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54" r="12447"/>
          <a:stretch/>
        </p:blipFill>
        <p:spPr bwMode="auto">
          <a:xfrm rot="21518311">
            <a:off x="5221862" y="1324607"/>
            <a:ext cx="847165" cy="95710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21518311">
            <a:off x="5245506" y="4516737"/>
            <a:ext cx="969787" cy="307777"/>
          </a:xfrm>
          <a:prstGeom prst="rect">
            <a:avLst/>
          </a:prstGeom>
          <a:noFill/>
        </p:spPr>
        <p:txBody>
          <a:bodyPr wrap="none" rtlCol="0">
            <a:spAutoFit/>
          </a:bodyPr>
          <a:lstStyle/>
          <a:p>
            <a:r>
              <a:rPr lang="en-CA" sz="1400" dirty="0" smtClean="0"/>
              <a:t>Osteoblast</a:t>
            </a:r>
            <a:endParaRPr lang="en-CA" sz="1400" dirty="0"/>
          </a:p>
        </p:txBody>
      </p:sp>
      <p:sp>
        <p:nvSpPr>
          <p:cNvPr id="34" name="TextBox 33"/>
          <p:cNvSpPr txBox="1"/>
          <p:nvPr/>
        </p:nvSpPr>
        <p:spPr>
          <a:xfrm>
            <a:off x="5254145" y="2238383"/>
            <a:ext cx="951377" cy="307777"/>
          </a:xfrm>
          <a:prstGeom prst="rect">
            <a:avLst/>
          </a:prstGeom>
          <a:noFill/>
        </p:spPr>
        <p:txBody>
          <a:bodyPr wrap="none" rtlCol="0">
            <a:spAutoFit/>
          </a:bodyPr>
          <a:lstStyle/>
          <a:p>
            <a:r>
              <a:rPr lang="en-CA" sz="1400" dirty="0" smtClean="0"/>
              <a:t>Osteoclast</a:t>
            </a:r>
            <a:endParaRPr lang="en-CA" sz="1400" dirty="0"/>
          </a:p>
        </p:txBody>
      </p:sp>
      <p:sp>
        <p:nvSpPr>
          <p:cNvPr id="38" name="TextBox 37"/>
          <p:cNvSpPr txBox="1"/>
          <p:nvPr/>
        </p:nvSpPr>
        <p:spPr>
          <a:xfrm>
            <a:off x="4271176" y="4932979"/>
            <a:ext cx="949117" cy="923330"/>
          </a:xfrm>
          <a:prstGeom prst="rect">
            <a:avLst/>
          </a:prstGeom>
          <a:noFill/>
        </p:spPr>
        <p:txBody>
          <a:bodyPr wrap="square" rtlCol="0">
            <a:spAutoFit/>
          </a:bodyPr>
          <a:lstStyle/>
          <a:p>
            <a:r>
              <a:rPr lang="en-CA" dirty="0" smtClean="0"/>
              <a:t>1,25-OH Vitamin D</a:t>
            </a:r>
            <a:endParaRPr lang="en-CA" dirty="0"/>
          </a:p>
        </p:txBody>
      </p:sp>
      <p:pic>
        <p:nvPicPr>
          <p:cNvPr id="53" name="Picture 52"/>
          <p:cNvPicPr>
            <a:picLocks noChangeAspect="1"/>
          </p:cNvPicPr>
          <p:nvPr/>
        </p:nvPicPr>
        <p:blipFill>
          <a:blip r:embed="rId5"/>
          <a:stretch>
            <a:fillRect/>
          </a:stretch>
        </p:blipFill>
        <p:spPr>
          <a:xfrm rot="5400000">
            <a:off x="5190201" y="2459689"/>
            <a:ext cx="2741850" cy="723900"/>
          </a:xfrm>
          <a:prstGeom prst="rect">
            <a:avLst/>
          </a:prstGeom>
        </p:spPr>
      </p:pic>
      <p:sp>
        <p:nvSpPr>
          <p:cNvPr id="54" name="TextBox 53"/>
          <p:cNvSpPr txBox="1"/>
          <p:nvPr/>
        </p:nvSpPr>
        <p:spPr>
          <a:xfrm>
            <a:off x="7595115" y="2706986"/>
            <a:ext cx="1182498" cy="646331"/>
          </a:xfrm>
          <a:prstGeom prst="rect">
            <a:avLst/>
          </a:prstGeom>
          <a:noFill/>
        </p:spPr>
        <p:txBody>
          <a:bodyPr wrap="none" rtlCol="0">
            <a:spAutoFit/>
          </a:bodyPr>
          <a:lstStyle/>
          <a:p>
            <a:r>
              <a:rPr lang="en-CA" dirty="0" smtClean="0"/>
              <a:t>Calcium </a:t>
            </a:r>
          </a:p>
          <a:p>
            <a:r>
              <a:rPr lang="en-CA" dirty="0" smtClean="0"/>
              <a:t>Phosphate</a:t>
            </a:r>
          </a:p>
        </p:txBody>
      </p:sp>
      <p:cxnSp>
        <p:nvCxnSpPr>
          <p:cNvPr id="55" name="Straight Arrow Connector 54"/>
          <p:cNvCxnSpPr/>
          <p:nvPr/>
        </p:nvCxnSpPr>
        <p:spPr>
          <a:xfrm flipH="1" flipV="1">
            <a:off x="7234997" y="2690559"/>
            <a:ext cx="277510" cy="16429"/>
          </a:xfrm>
          <a:prstGeom prst="straightConnector1">
            <a:avLst/>
          </a:prstGeom>
          <a:ln w="38100" cmpd="sng">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173704" y="3000385"/>
            <a:ext cx="252243"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875529" y="2312735"/>
            <a:ext cx="1253781" cy="626129"/>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3539075" y="3396803"/>
            <a:ext cx="5886" cy="50179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stretch>
            <a:fillRect/>
          </a:stretch>
        </p:blipFill>
        <p:spPr>
          <a:xfrm>
            <a:off x="3285136" y="4021033"/>
            <a:ext cx="604718" cy="756270"/>
          </a:xfrm>
          <a:prstGeom prst="rect">
            <a:avLst/>
          </a:prstGeom>
        </p:spPr>
      </p:pic>
      <p:sp>
        <p:nvSpPr>
          <p:cNvPr id="68" name="TextBox 67"/>
          <p:cNvSpPr txBox="1"/>
          <p:nvPr/>
        </p:nvSpPr>
        <p:spPr>
          <a:xfrm>
            <a:off x="1754445" y="4868709"/>
            <a:ext cx="1996221" cy="646331"/>
          </a:xfrm>
          <a:prstGeom prst="rect">
            <a:avLst/>
          </a:prstGeom>
          <a:noFill/>
        </p:spPr>
        <p:txBody>
          <a:bodyPr wrap="square" rtlCol="0">
            <a:spAutoFit/>
          </a:bodyPr>
          <a:lstStyle/>
          <a:p>
            <a:r>
              <a:rPr lang="en-CA" dirty="0" err="1" smtClean="0"/>
              <a:t>Phosphaturia</a:t>
            </a:r>
            <a:endParaRPr lang="en-CA" dirty="0" smtClean="0"/>
          </a:p>
          <a:p>
            <a:r>
              <a:rPr lang="en-CA" dirty="0" err="1" smtClean="0"/>
              <a:t>Phosphopenia</a:t>
            </a:r>
            <a:endParaRPr lang="en-CA" dirty="0"/>
          </a:p>
        </p:txBody>
      </p:sp>
      <p:cxnSp>
        <p:nvCxnSpPr>
          <p:cNvPr id="70" name="Straight Arrow Connector 69"/>
          <p:cNvCxnSpPr/>
          <p:nvPr/>
        </p:nvCxnSpPr>
        <p:spPr>
          <a:xfrm>
            <a:off x="1452857" y="2850559"/>
            <a:ext cx="352697" cy="174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056916" y="4677129"/>
            <a:ext cx="215425" cy="285365"/>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055281" y="4670626"/>
            <a:ext cx="233450" cy="33108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718175" y="2853303"/>
            <a:ext cx="4574" cy="37379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12394" y="4920776"/>
            <a:ext cx="1" cy="359399"/>
          </a:xfrm>
          <a:prstGeom prst="straightConnector1">
            <a:avLst/>
          </a:prstGeom>
          <a:ln w="57150" cmpd="sng">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30104" y="5209977"/>
            <a:ext cx="534521" cy="369332"/>
          </a:xfrm>
          <a:prstGeom prst="rect">
            <a:avLst/>
          </a:prstGeom>
          <a:noFill/>
        </p:spPr>
        <p:txBody>
          <a:bodyPr wrap="none" rtlCol="0">
            <a:spAutoFit/>
          </a:bodyPr>
          <a:lstStyle/>
          <a:p>
            <a:r>
              <a:rPr lang="en-CA" dirty="0" smtClean="0"/>
              <a:t>ALP</a:t>
            </a:r>
            <a:endParaRPr lang="en-CA" dirty="0"/>
          </a:p>
        </p:txBody>
      </p:sp>
      <p:pic>
        <p:nvPicPr>
          <p:cNvPr id="11" name="Picture 10"/>
          <p:cNvPicPr>
            <a:picLocks noChangeAspect="1"/>
          </p:cNvPicPr>
          <p:nvPr/>
        </p:nvPicPr>
        <p:blipFill>
          <a:blip r:embed="rId7"/>
          <a:stretch>
            <a:fillRect/>
          </a:stretch>
        </p:blipFill>
        <p:spPr>
          <a:xfrm>
            <a:off x="6306290" y="4292431"/>
            <a:ext cx="2499134" cy="2369627"/>
          </a:xfrm>
          <a:prstGeom prst="rect">
            <a:avLst/>
          </a:prstGeom>
        </p:spPr>
      </p:pic>
      <p:pic>
        <p:nvPicPr>
          <p:cNvPr id="14" name="Picture 13"/>
          <p:cNvPicPr>
            <a:picLocks noChangeAspect="1"/>
          </p:cNvPicPr>
          <p:nvPr/>
        </p:nvPicPr>
        <p:blipFill>
          <a:blip r:embed="rId8"/>
          <a:stretch>
            <a:fillRect/>
          </a:stretch>
        </p:blipFill>
        <p:spPr>
          <a:xfrm>
            <a:off x="2940059" y="5898562"/>
            <a:ext cx="1256681" cy="673100"/>
          </a:xfrm>
          <a:prstGeom prst="rect">
            <a:avLst/>
          </a:prstGeom>
        </p:spPr>
      </p:pic>
      <p:cxnSp>
        <p:nvCxnSpPr>
          <p:cNvPr id="46" name="Straight Arrow Connector 45"/>
          <p:cNvCxnSpPr/>
          <p:nvPr/>
        </p:nvCxnSpPr>
        <p:spPr>
          <a:xfrm flipH="1" flipV="1">
            <a:off x="2956231" y="5441269"/>
            <a:ext cx="270332" cy="42724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921982" y="5494194"/>
            <a:ext cx="268226" cy="31846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42007" y="5412611"/>
            <a:ext cx="88685" cy="1483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5400000">
            <a:off x="2229911" y="4120108"/>
            <a:ext cx="1056622" cy="3975026"/>
          </a:xfrm>
          <a:prstGeom prst="bentConnector2">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770708" y="5209978"/>
            <a:ext cx="0" cy="140853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909555" y="3015873"/>
            <a:ext cx="352697" cy="1741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002112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325" y="125152"/>
            <a:ext cx="7886700" cy="1325563"/>
          </a:xfrm>
        </p:spPr>
        <p:txBody>
          <a:bodyPr/>
          <a:lstStyle/>
          <a:p>
            <a:r>
              <a:rPr lang="en-CA" dirty="0" smtClean="0"/>
              <a:t>Case 3</a:t>
            </a:r>
            <a:endParaRPr lang="en-CA" dirty="0"/>
          </a:p>
        </p:txBody>
      </p:sp>
      <p:sp>
        <p:nvSpPr>
          <p:cNvPr id="4" name="TextBox 3"/>
          <p:cNvSpPr txBox="1"/>
          <p:nvPr/>
        </p:nvSpPr>
        <p:spPr>
          <a:xfrm>
            <a:off x="319754" y="2382805"/>
            <a:ext cx="1309552" cy="1200329"/>
          </a:xfrm>
          <a:prstGeom prst="rect">
            <a:avLst/>
          </a:prstGeom>
          <a:noFill/>
        </p:spPr>
        <p:txBody>
          <a:bodyPr wrap="square" rtlCol="0">
            <a:spAutoFit/>
          </a:bodyPr>
          <a:lstStyle/>
          <a:p>
            <a:r>
              <a:rPr lang="en-CA" dirty="0" smtClean="0"/>
              <a:t>Inadequate Calcium and phosphate </a:t>
            </a:r>
            <a:endParaRPr lang="en-CA" dirty="0"/>
          </a:p>
        </p:txBody>
      </p:sp>
      <p:cxnSp>
        <p:nvCxnSpPr>
          <p:cNvPr id="13" name="Straight Arrow Connector 12"/>
          <p:cNvCxnSpPr/>
          <p:nvPr/>
        </p:nvCxnSpPr>
        <p:spPr>
          <a:xfrm>
            <a:off x="3882247" y="3200539"/>
            <a:ext cx="1170980" cy="68241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821282" y="2382804"/>
            <a:ext cx="1095462" cy="830997"/>
          </a:xfrm>
          <a:prstGeom prst="rect">
            <a:avLst/>
          </a:prstGeom>
          <a:noFill/>
        </p:spPr>
        <p:txBody>
          <a:bodyPr wrap="square" rtlCol="0">
            <a:spAutoFit/>
          </a:bodyPr>
          <a:lstStyle/>
          <a:p>
            <a:r>
              <a:rPr lang="en-CA" sz="1600" dirty="0" smtClean="0"/>
              <a:t>Calcium Insufficient  State</a:t>
            </a:r>
            <a:endParaRPr lang="en-CA" sz="1600" dirty="0"/>
          </a:p>
        </p:txBody>
      </p:sp>
      <p:sp>
        <p:nvSpPr>
          <p:cNvPr id="18" name="TextBox 17"/>
          <p:cNvSpPr txBox="1"/>
          <p:nvPr/>
        </p:nvSpPr>
        <p:spPr>
          <a:xfrm>
            <a:off x="3346504" y="2831207"/>
            <a:ext cx="560219" cy="369332"/>
          </a:xfrm>
          <a:prstGeom prst="rect">
            <a:avLst/>
          </a:prstGeom>
          <a:noFill/>
        </p:spPr>
        <p:txBody>
          <a:bodyPr wrap="none" rtlCol="0">
            <a:spAutoFit/>
          </a:bodyPr>
          <a:lstStyle/>
          <a:p>
            <a:r>
              <a:rPr lang="en-CA" dirty="0" smtClean="0"/>
              <a:t>PTH</a:t>
            </a:r>
            <a:endParaRPr lang="en-CA" dirty="0"/>
          </a:p>
        </p:txBody>
      </p:sp>
      <p:cxnSp>
        <p:nvCxnSpPr>
          <p:cNvPr id="19" name="Straight Arrow Connector 18"/>
          <p:cNvCxnSpPr/>
          <p:nvPr/>
        </p:nvCxnSpPr>
        <p:spPr>
          <a:xfrm>
            <a:off x="3964289" y="4709845"/>
            <a:ext cx="232451" cy="25264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071159" y="4301197"/>
            <a:ext cx="949117" cy="738664"/>
          </a:xfrm>
          <a:prstGeom prst="rect">
            <a:avLst/>
          </a:prstGeom>
          <a:noFill/>
        </p:spPr>
        <p:txBody>
          <a:bodyPr wrap="square" rtlCol="0">
            <a:spAutoFit/>
          </a:bodyPr>
          <a:lstStyle/>
          <a:p>
            <a:r>
              <a:rPr lang="en-CA" sz="1400" dirty="0" smtClean="0"/>
              <a:t>1-</a:t>
            </a:r>
            <a:r>
              <a:rPr lang="el-GR" sz="1400" dirty="0" smtClean="0"/>
              <a:t>α</a:t>
            </a:r>
            <a:r>
              <a:rPr lang="en-CA" sz="1400" dirty="0" smtClean="0"/>
              <a:t>-</a:t>
            </a:r>
            <a:r>
              <a:rPr lang="en-CA" sz="1400" dirty="0" err="1" smtClean="0"/>
              <a:t>OHase</a:t>
            </a:r>
            <a:r>
              <a:rPr lang="en-CA" sz="1400" dirty="0" smtClean="0"/>
              <a:t> CYP27B1</a:t>
            </a:r>
            <a:endParaRPr lang="en-CA" sz="1400" dirty="0"/>
          </a:p>
        </p:txBody>
      </p:sp>
      <p:pic>
        <p:nvPicPr>
          <p:cNvPr id="27" name="Picture 26"/>
          <p:cNvPicPr>
            <a:picLocks noChangeAspect="1"/>
          </p:cNvPicPr>
          <p:nvPr/>
        </p:nvPicPr>
        <p:blipFill>
          <a:blip r:embed="rId2"/>
          <a:stretch>
            <a:fillRect/>
          </a:stretch>
        </p:blipFill>
        <p:spPr>
          <a:xfrm>
            <a:off x="319754" y="3583134"/>
            <a:ext cx="989228" cy="1418592"/>
          </a:xfrm>
          <a:prstGeom prst="rect">
            <a:avLst/>
          </a:prstGeom>
        </p:spPr>
      </p:pic>
      <p:cxnSp>
        <p:nvCxnSpPr>
          <p:cNvPr id="28" name="Straight Arrow Connector 27"/>
          <p:cNvCxnSpPr/>
          <p:nvPr/>
        </p:nvCxnSpPr>
        <p:spPr>
          <a:xfrm>
            <a:off x="2909555" y="3015873"/>
            <a:ext cx="352697" cy="174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2" descr="http://www.buzzle.com/images/diagrams/osteoblas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641"/>
          <a:stretch/>
        </p:blipFill>
        <p:spPr bwMode="auto">
          <a:xfrm rot="21518311">
            <a:off x="5262618" y="3487457"/>
            <a:ext cx="834418" cy="104980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ttps://classconnection.s3.amazonaws.com/796/flashcards/1295796/jpg/osteoclast_blank133995979772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354" r="12447"/>
          <a:stretch/>
        </p:blipFill>
        <p:spPr bwMode="auto">
          <a:xfrm rot="21518311">
            <a:off x="5221862" y="1324607"/>
            <a:ext cx="847165" cy="95710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rot="21518311">
            <a:off x="5189226" y="4501349"/>
            <a:ext cx="1082348" cy="338554"/>
          </a:xfrm>
          <a:prstGeom prst="rect">
            <a:avLst/>
          </a:prstGeom>
          <a:noFill/>
        </p:spPr>
        <p:txBody>
          <a:bodyPr wrap="none" rtlCol="0">
            <a:spAutoFit/>
          </a:bodyPr>
          <a:lstStyle/>
          <a:p>
            <a:r>
              <a:rPr lang="en-CA" sz="1600" dirty="0" smtClean="0"/>
              <a:t>Osteoblast</a:t>
            </a:r>
            <a:endParaRPr lang="en-CA" sz="1600" dirty="0"/>
          </a:p>
        </p:txBody>
      </p:sp>
      <p:sp>
        <p:nvSpPr>
          <p:cNvPr id="34" name="TextBox 33"/>
          <p:cNvSpPr txBox="1"/>
          <p:nvPr/>
        </p:nvSpPr>
        <p:spPr>
          <a:xfrm>
            <a:off x="5254145" y="2238383"/>
            <a:ext cx="1060907" cy="338554"/>
          </a:xfrm>
          <a:prstGeom prst="rect">
            <a:avLst/>
          </a:prstGeom>
          <a:noFill/>
        </p:spPr>
        <p:txBody>
          <a:bodyPr wrap="none" rtlCol="0">
            <a:spAutoFit/>
          </a:bodyPr>
          <a:lstStyle/>
          <a:p>
            <a:r>
              <a:rPr lang="en-CA" sz="1600" dirty="0" smtClean="0"/>
              <a:t>Osteoclast</a:t>
            </a:r>
            <a:endParaRPr lang="en-CA" sz="1600" dirty="0"/>
          </a:p>
        </p:txBody>
      </p:sp>
      <p:sp>
        <p:nvSpPr>
          <p:cNvPr id="38" name="TextBox 37"/>
          <p:cNvSpPr txBox="1"/>
          <p:nvPr/>
        </p:nvSpPr>
        <p:spPr>
          <a:xfrm>
            <a:off x="4271176" y="4932979"/>
            <a:ext cx="949117" cy="923330"/>
          </a:xfrm>
          <a:prstGeom prst="rect">
            <a:avLst/>
          </a:prstGeom>
          <a:noFill/>
        </p:spPr>
        <p:txBody>
          <a:bodyPr wrap="square" rtlCol="0">
            <a:spAutoFit/>
          </a:bodyPr>
          <a:lstStyle/>
          <a:p>
            <a:r>
              <a:rPr lang="en-CA" dirty="0" smtClean="0"/>
              <a:t>1,25-OH Vitamin D</a:t>
            </a:r>
            <a:endParaRPr lang="en-CA" dirty="0"/>
          </a:p>
        </p:txBody>
      </p:sp>
      <p:pic>
        <p:nvPicPr>
          <p:cNvPr id="53" name="Picture 52"/>
          <p:cNvPicPr>
            <a:picLocks noChangeAspect="1"/>
          </p:cNvPicPr>
          <p:nvPr/>
        </p:nvPicPr>
        <p:blipFill>
          <a:blip r:embed="rId5"/>
          <a:stretch>
            <a:fillRect/>
          </a:stretch>
        </p:blipFill>
        <p:spPr>
          <a:xfrm rot="5400000">
            <a:off x="5190201" y="2459689"/>
            <a:ext cx="2741850" cy="723900"/>
          </a:xfrm>
          <a:prstGeom prst="rect">
            <a:avLst/>
          </a:prstGeom>
        </p:spPr>
      </p:pic>
      <p:sp>
        <p:nvSpPr>
          <p:cNvPr id="54" name="TextBox 53"/>
          <p:cNvSpPr txBox="1"/>
          <p:nvPr/>
        </p:nvSpPr>
        <p:spPr>
          <a:xfrm>
            <a:off x="7595115" y="2706986"/>
            <a:ext cx="1182498" cy="646331"/>
          </a:xfrm>
          <a:prstGeom prst="rect">
            <a:avLst/>
          </a:prstGeom>
          <a:noFill/>
        </p:spPr>
        <p:txBody>
          <a:bodyPr wrap="none" rtlCol="0">
            <a:spAutoFit/>
          </a:bodyPr>
          <a:lstStyle/>
          <a:p>
            <a:r>
              <a:rPr lang="en-CA" dirty="0" smtClean="0"/>
              <a:t>Calcium</a:t>
            </a:r>
          </a:p>
          <a:p>
            <a:r>
              <a:rPr lang="en-CA" dirty="0" smtClean="0"/>
              <a:t>Phosphate</a:t>
            </a:r>
          </a:p>
        </p:txBody>
      </p:sp>
      <p:cxnSp>
        <p:nvCxnSpPr>
          <p:cNvPr id="55" name="Straight Arrow Connector 54"/>
          <p:cNvCxnSpPr/>
          <p:nvPr/>
        </p:nvCxnSpPr>
        <p:spPr>
          <a:xfrm flipH="1">
            <a:off x="7152424" y="2706986"/>
            <a:ext cx="236956" cy="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7173704" y="3000385"/>
            <a:ext cx="252243" cy="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3875529" y="2312735"/>
            <a:ext cx="1253781" cy="62612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3539075" y="3396803"/>
            <a:ext cx="5886" cy="50179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pic>
        <p:nvPicPr>
          <p:cNvPr id="67" name="Picture 66"/>
          <p:cNvPicPr>
            <a:picLocks noChangeAspect="1"/>
          </p:cNvPicPr>
          <p:nvPr/>
        </p:nvPicPr>
        <p:blipFill>
          <a:blip r:embed="rId6"/>
          <a:stretch>
            <a:fillRect/>
          </a:stretch>
        </p:blipFill>
        <p:spPr>
          <a:xfrm>
            <a:off x="3285136" y="4021033"/>
            <a:ext cx="604718" cy="756270"/>
          </a:xfrm>
          <a:prstGeom prst="rect">
            <a:avLst/>
          </a:prstGeom>
        </p:spPr>
      </p:pic>
      <p:sp>
        <p:nvSpPr>
          <p:cNvPr id="68" name="TextBox 67"/>
          <p:cNvSpPr txBox="1"/>
          <p:nvPr/>
        </p:nvSpPr>
        <p:spPr>
          <a:xfrm>
            <a:off x="1804572" y="4887096"/>
            <a:ext cx="1983430" cy="646331"/>
          </a:xfrm>
          <a:prstGeom prst="rect">
            <a:avLst/>
          </a:prstGeom>
          <a:noFill/>
        </p:spPr>
        <p:txBody>
          <a:bodyPr wrap="square" rtlCol="0">
            <a:spAutoFit/>
          </a:bodyPr>
          <a:lstStyle/>
          <a:p>
            <a:r>
              <a:rPr lang="en-CA" dirty="0" err="1" smtClean="0"/>
              <a:t>Phosphaturia</a:t>
            </a:r>
            <a:endParaRPr lang="en-CA" dirty="0" smtClean="0"/>
          </a:p>
          <a:p>
            <a:r>
              <a:rPr lang="en-CA" dirty="0" err="1" smtClean="0"/>
              <a:t>Phosphopenia</a:t>
            </a:r>
            <a:endParaRPr lang="en-CA" dirty="0"/>
          </a:p>
        </p:txBody>
      </p:sp>
      <p:cxnSp>
        <p:nvCxnSpPr>
          <p:cNvPr id="70" name="Straight Arrow Connector 69"/>
          <p:cNvCxnSpPr/>
          <p:nvPr/>
        </p:nvCxnSpPr>
        <p:spPr>
          <a:xfrm>
            <a:off x="1452857" y="2850559"/>
            <a:ext cx="352697" cy="174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3056916" y="4677129"/>
            <a:ext cx="215425" cy="285365"/>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5055281" y="4670626"/>
            <a:ext cx="233450" cy="331084"/>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flipV="1">
            <a:off x="5718175" y="2853303"/>
            <a:ext cx="4574" cy="373796"/>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712394" y="4920776"/>
            <a:ext cx="1" cy="359399"/>
          </a:xfrm>
          <a:prstGeom prst="straightConnector1">
            <a:avLst/>
          </a:prstGeom>
          <a:ln w="57150" cmpd="sng">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30104" y="5209977"/>
            <a:ext cx="534521" cy="369332"/>
          </a:xfrm>
          <a:prstGeom prst="rect">
            <a:avLst/>
          </a:prstGeom>
          <a:noFill/>
        </p:spPr>
        <p:txBody>
          <a:bodyPr wrap="none" rtlCol="0">
            <a:spAutoFit/>
          </a:bodyPr>
          <a:lstStyle/>
          <a:p>
            <a:r>
              <a:rPr lang="en-CA" dirty="0" smtClean="0"/>
              <a:t>ALP</a:t>
            </a:r>
            <a:endParaRPr lang="en-CA" dirty="0"/>
          </a:p>
        </p:txBody>
      </p:sp>
      <p:pic>
        <p:nvPicPr>
          <p:cNvPr id="11" name="Picture 10"/>
          <p:cNvPicPr>
            <a:picLocks noChangeAspect="1"/>
          </p:cNvPicPr>
          <p:nvPr/>
        </p:nvPicPr>
        <p:blipFill>
          <a:blip r:embed="rId7"/>
          <a:stretch>
            <a:fillRect/>
          </a:stretch>
        </p:blipFill>
        <p:spPr>
          <a:xfrm>
            <a:off x="6306290" y="4292431"/>
            <a:ext cx="2499134" cy="2369627"/>
          </a:xfrm>
          <a:prstGeom prst="rect">
            <a:avLst/>
          </a:prstGeom>
        </p:spPr>
      </p:pic>
      <p:pic>
        <p:nvPicPr>
          <p:cNvPr id="14" name="Picture 13"/>
          <p:cNvPicPr>
            <a:picLocks noChangeAspect="1"/>
          </p:cNvPicPr>
          <p:nvPr/>
        </p:nvPicPr>
        <p:blipFill>
          <a:blip r:embed="rId8"/>
          <a:stretch>
            <a:fillRect/>
          </a:stretch>
        </p:blipFill>
        <p:spPr>
          <a:xfrm>
            <a:off x="2940059" y="5898562"/>
            <a:ext cx="1256681" cy="673100"/>
          </a:xfrm>
          <a:prstGeom prst="rect">
            <a:avLst/>
          </a:prstGeom>
        </p:spPr>
      </p:pic>
      <p:cxnSp>
        <p:nvCxnSpPr>
          <p:cNvPr id="46" name="Straight Arrow Connector 45"/>
          <p:cNvCxnSpPr/>
          <p:nvPr/>
        </p:nvCxnSpPr>
        <p:spPr>
          <a:xfrm flipH="1" flipV="1">
            <a:off x="2988885" y="5442142"/>
            <a:ext cx="270332" cy="42724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921982" y="5494194"/>
            <a:ext cx="268226" cy="318464"/>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142007" y="5412611"/>
            <a:ext cx="88685" cy="148366"/>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Elbow Connector 39"/>
          <p:cNvCxnSpPr/>
          <p:nvPr/>
        </p:nvCxnSpPr>
        <p:spPr>
          <a:xfrm rot="5400000">
            <a:off x="2229911" y="4120108"/>
            <a:ext cx="1056622" cy="3975026"/>
          </a:xfrm>
          <a:prstGeom prst="bentConnector2">
            <a:avLst/>
          </a:prstGeom>
          <a:ln w="38100">
            <a:solidFill>
              <a:schemeClr val="accent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flipV="1">
            <a:off x="770708" y="5209978"/>
            <a:ext cx="0" cy="1408537"/>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311993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Case 3</a:t>
            </a:r>
            <a:br>
              <a:rPr lang="en-CA" dirty="0" smtClean="0"/>
            </a:br>
            <a:r>
              <a:rPr lang="en-CA" dirty="0" smtClean="0"/>
              <a:t>Is it </a:t>
            </a:r>
            <a:r>
              <a:rPr lang="en-CA" dirty="0" err="1" smtClean="0"/>
              <a:t>Hypophosphatemic</a:t>
            </a:r>
            <a:r>
              <a:rPr lang="en-CA" dirty="0" smtClean="0"/>
              <a:t> Rickets?</a:t>
            </a:r>
            <a:endParaRPr lang="en-CA" dirty="0"/>
          </a:p>
        </p:txBody>
      </p:sp>
      <p:sp>
        <p:nvSpPr>
          <p:cNvPr id="3" name="TextBox 2"/>
          <p:cNvSpPr txBox="1"/>
          <p:nvPr/>
        </p:nvSpPr>
        <p:spPr>
          <a:xfrm>
            <a:off x="563174" y="1690688"/>
            <a:ext cx="5111270" cy="4955203"/>
          </a:xfrm>
          <a:prstGeom prst="rect">
            <a:avLst/>
          </a:prstGeom>
          <a:noFill/>
        </p:spPr>
        <p:txBody>
          <a:bodyPr wrap="none" rtlCol="0">
            <a:spAutoFit/>
          </a:bodyPr>
          <a:lstStyle/>
          <a:p>
            <a:r>
              <a:rPr lang="en-CA" sz="2000" dirty="0" smtClean="0"/>
              <a:t>Labs:</a:t>
            </a:r>
          </a:p>
          <a:p>
            <a:endParaRPr lang="en-CA" sz="2000" dirty="0"/>
          </a:p>
          <a:p>
            <a:r>
              <a:rPr lang="en-CA" sz="2000" dirty="0" smtClean="0"/>
              <a:t>Total 25-OH Vitamin D  71 </a:t>
            </a:r>
            <a:r>
              <a:rPr lang="en-CA" sz="2000" dirty="0" err="1" smtClean="0"/>
              <a:t>nmol</a:t>
            </a:r>
            <a:r>
              <a:rPr lang="en-CA" sz="2000" dirty="0" smtClean="0"/>
              <a:t>/l</a:t>
            </a:r>
          </a:p>
          <a:p>
            <a:endParaRPr lang="en-CA" sz="2000" dirty="0" smtClean="0"/>
          </a:p>
          <a:p>
            <a:r>
              <a:rPr lang="en-CA" sz="2000" dirty="0" smtClean="0"/>
              <a:t>Ca (Total)                         2.42 </a:t>
            </a:r>
            <a:r>
              <a:rPr lang="en-CA" sz="2000" dirty="0" err="1" smtClean="0"/>
              <a:t>mmol</a:t>
            </a:r>
            <a:r>
              <a:rPr lang="en-CA" sz="2000" dirty="0" smtClean="0"/>
              <a:t>/l (2.22-2.54)</a:t>
            </a:r>
          </a:p>
          <a:p>
            <a:endParaRPr lang="en-CA" sz="2000" dirty="0" smtClean="0"/>
          </a:p>
          <a:p>
            <a:r>
              <a:rPr lang="en-CA" sz="2000" dirty="0" smtClean="0"/>
              <a:t>Ca (Ionized)                    not done (1.22-1.37)</a:t>
            </a:r>
          </a:p>
          <a:p>
            <a:endParaRPr lang="en-CA" sz="2000" dirty="0" smtClean="0"/>
          </a:p>
          <a:p>
            <a:r>
              <a:rPr lang="en-CA" sz="2000" dirty="0" smtClean="0"/>
              <a:t>Phosphate                       0.92 </a:t>
            </a:r>
            <a:r>
              <a:rPr lang="en-CA" sz="2000" dirty="0" err="1" smtClean="0"/>
              <a:t>mmol</a:t>
            </a:r>
            <a:r>
              <a:rPr lang="en-CA" sz="2000" dirty="0" smtClean="0"/>
              <a:t>/l (1.16-2.1)</a:t>
            </a:r>
          </a:p>
          <a:p>
            <a:endParaRPr lang="en-CA" sz="2000" dirty="0" smtClean="0"/>
          </a:p>
          <a:p>
            <a:r>
              <a:rPr lang="en-CA" sz="2000" dirty="0" smtClean="0"/>
              <a:t>ALP		 </a:t>
            </a:r>
            <a:r>
              <a:rPr lang="en-CA" sz="2000" dirty="0"/>
              <a:t> </a:t>
            </a:r>
            <a:r>
              <a:rPr lang="en-CA" sz="2000" dirty="0" smtClean="0"/>
              <a:t>                         480 IU/l (151-382 )</a:t>
            </a:r>
          </a:p>
          <a:p>
            <a:endParaRPr lang="en-CA" sz="2000" dirty="0" smtClean="0"/>
          </a:p>
          <a:p>
            <a:r>
              <a:rPr lang="en-CA" sz="2000" dirty="0" smtClean="0"/>
              <a:t>PTH		                           35 ng/l (12-78)</a:t>
            </a:r>
          </a:p>
          <a:p>
            <a:endParaRPr lang="en-CA" sz="2000" dirty="0" smtClean="0"/>
          </a:p>
          <a:p>
            <a:r>
              <a:rPr lang="en-CA" sz="2000" dirty="0" smtClean="0"/>
              <a:t>1,25-OH-Vitamin D         86 </a:t>
            </a:r>
            <a:r>
              <a:rPr lang="en-CA" sz="2000" dirty="0" err="1" smtClean="0"/>
              <a:t>pmol</a:t>
            </a:r>
            <a:r>
              <a:rPr lang="en-CA" sz="2000" dirty="0" smtClean="0"/>
              <a:t>/l (39-193)</a:t>
            </a:r>
            <a:endParaRPr lang="en-CA" sz="2000" dirty="0"/>
          </a:p>
          <a:p>
            <a:endParaRPr lang="en-CA" sz="1600" dirty="0"/>
          </a:p>
        </p:txBody>
      </p:sp>
      <p:cxnSp>
        <p:nvCxnSpPr>
          <p:cNvPr id="6" name="Straight Arrow Connector 5"/>
          <p:cNvCxnSpPr/>
          <p:nvPr/>
        </p:nvCxnSpPr>
        <p:spPr>
          <a:xfrm flipV="1">
            <a:off x="2867682" y="4727344"/>
            <a:ext cx="0" cy="384403"/>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870948" y="4106092"/>
            <a:ext cx="0" cy="38317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76383" y="2943499"/>
            <a:ext cx="2966030" cy="646331"/>
          </a:xfrm>
          <a:prstGeom prst="rect">
            <a:avLst/>
          </a:prstGeom>
          <a:noFill/>
        </p:spPr>
        <p:txBody>
          <a:bodyPr wrap="square" rtlCol="0">
            <a:spAutoFit/>
          </a:bodyPr>
          <a:lstStyle/>
          <a:p>
            <a:r>
              <a:rPr lang="en-CA" dirty="0" smtClean="0"/>
              <a:t>Urea 5.1 </a:t>
            </a:r>
            <a:r>
              <a:rPr lang="en-CA" dirty="0" err="1" smtClean="0"/>
              <a:t>mmol</a:t>
            </a:r>
            <a:r>
              <a:rPr lang="en-CA" dirty="0" smtClean="0"/>
              <a:t>/l (2.9-7.1)</a:t>
            </a:r>
          </a:p>
          <a:p>
            <a:r>
              <a:rPr lang="en-CA" dirty="0" err="1" smtClean="0"/>
              <a:t>Creat</a:t>
            </a:r>
            <a:r>
              <a:rPr lang="en-CA" dirty="0" smtClean="0"/>
              <a:t> 20 </a:t>
            </a:r>
            <a:r>
              <a:rPr lang="en-CA" dirty="0" err="1" smtClean="0"/>
              <a:t>umol</a:t>
            </a:r>
            <a:r>
              <a:rPr lang="en-CA" dirty="0" smtClean="0"/>
              <a:t> (&lt;36)</a:t>
            </a:r>
          </a:p>
        </p:txBody>
      </p:sp>
    </p:spTree>
    <p:extLst>
      <p:ext uri="{BB962C8B-B14F-4D97-AF65-F5344CB8AC3E}">
        <p14:creationId xmlns:p14="http://schemas.microsoft.com/office/powerpoint/2010/main" val="151241888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Take Home Messages </a:t>
            </a:r>
            <a:endParaRPr lang="en-CA" dirty="0"/>
          </a:p>
        </p:txBody>
      </p:sp>
      <p:pic>
        <p:nvPicPr>
          <p:cNvPr id="4" name="Picture 3"/>
          <p:cNvPicPr>
            <a:picLocks noChangeAspect="1"/>
          </p:cNvPicPr>
          <p:nvPr/>
        </p:nvPicPr>
        <p:blipFill>
          <a:blip r:embed="rId2"/>
          <a:stretch>
            <a:fillRect/>
          </a:stretch>
        </p:blipFill>
        <p:spPr>
          <a:xfrm>
            <a:off x="785323" y="1489327"/>
            <a:ext cx="7385377" cy="5118240"/>
          </a:xfrm>
          <a:prstGeom prst="rect">
            <a:avLst/>
          </a:prstGeom>
        </p:spPr>
      </p:pic>
      <p:sp>
        <p:nvSpPr>
          <p:cNvPr id="5" name="Rectangle 4"/>
          <p:cNvSpPr/>
          <p:nvPr/>
        </p:nvSpPr>
        <p:spPr>
          <a:xfrm>
            <a:off x="3455126" y="1802675"/>
            <a:ext cx="169817" cy="424978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p:cNvSpPr/>
          <p:nvPr/>
        </p:nvSpPr>
        <p:spPr>
          <a:xfrm>
            <a:off x="5918932" y="1735830"/>
            <a:ext cx="323306" cy="4249783"/>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 Box 15"/>
          <p:cNvSpPr txBox="1">
            <a:spLocks noChangeArrowheads="1"/>
          </p:cNvSpPr>
          <p:nvPr/>
        </p:nvSpPr>
        <p:spPr bwMode="auto">
          <a:xfrm>
            <a:off x="2815046" y="6542286"/>
            <a:ext cx="582930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MS PGothic" panose="020B0600070205080204" pitchFamily="34" charset="-128"/>
                <a:cs typeface="+mn-cs"/>
              </a:defRPr>
            </a:lvl9pPr>
          </a:lstStyle>
          <a:p>
            <a:pPr algn="ctr" eaLnBrk="1" hangingPunct="1"/>
            <a:r>
              <a:rPr lang="en-US" altLang="en-US" sz="900" dirty="0">
                <a:latin typeface="Arial" panose="020B0604020202020204" pitchFamily="34" charset="0"/>
                <a:cs typeface="Arial" panose="020B0604020202020204" pitchFamily="34" charset="0"/>
              </a:rPr>
              <a:t>Carpenter, T. O. </a:t>
            </a:r>
            <a:r>
              <a:rPr lang="en-US" altLang="en-US" sz="900" i="1" dirty="0">
                <a:latin typeface="Arial" panose="020B0604020202020204" pitchFamily="34" charset="0"/>
                <a:cs typeface="Arial" panose="020B0604020202020204" pitchFamily="34" charset="0"/>
              </a:rPr>
              <a:t>et al. </a:t>
            </a:r>
            <a:r>
              <a:rPr lang="en-GB" altLang="en-US" sz="900" dirty="0">
                <a:latin typeface="Arial" panose="020B0604020202020204" pitchFamily="34" charset="0"/>
                <a:cs typeface="Arial" panose="020B0604020202020204" pitchFamily="34" charset="0"/>
              </a:rPr>
              <a:t>(2017) </a:t>
            </a:r>
            <a:r>
              <a:rPr lang="en-US" altLang="en-US" sz="900" dirty="0" smtClean="0">
                <a:latin typeface="Arial" panose="020B0604020202020204" pitchFamily="34" charset="0"/>
                <a:cs typeface="Arial" panose="020B0604020202020204" pitchFamily="34" charset="0"/>
              </a:rPr>
              <a:t>Rickets. </a:t>
            </a:r>
            <a:r>
              <a:rPr lang="en-US" altLang="en-US" sz="900" i="1" dirty="0" smtClean="0">
                <a:latin typeface="Arial" panose="020B0604020202020204" pitchFamily="34" charset="0"/>
                <a:cs typeface="Arial" panose="020B0604020202020204" pitchFamily="34" charset="0"/>
              </a:rPr>
              <a:t>Nat</a:t>
            </a:r>
            <a:r>
              <a:rPr lang="en-US" altLang="en-US" sz="900" i="1" dirty="0">
                <a:latin typeface="Arial" panose="020B0604020202020204" pitchFamily="34" charset="0"/>
                <a:cs typeface="Arial" panose="020B0604020202020204" pitchFamily="34" charset="0"/>
              </a:rPr>
              <a:t>. Rev. Dis. Primers </a:t>
            </a:r>
            <a:r>
              <a:rPr lang="en-US" altLang="en-US" sz="900" dirty="0">
                <a:latin typeface="Arial" panose="020B0604020202020204" pitchFamily="34" charset="0"/>
                <a:cs typeface="Arial" panose="020B0604020202020204" pitchFamily="34" charset="0"/>
              </a:rPr>
              <a:t>doi:10.1038/nrdp.2017.101</a:t>
            </a:r>
          </a:p>
        </p:txBody>
      </p:sp>
    </p:spTree>
    <p:extLst>
      <p:ext uri="{BB962C8B-B14F-4D97-AF65-F5344CB8AC3E}">
        <p14:creationId xmlns:p14="http://schemas.microsoft.com/office/powerpoint/2010/main" val="402091358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Home messages</a:t>
            </a:r>
            <a:endParaRPr lang="en-US" dirty="0"/>
          </a:p>
        </p:txBody>
      </p:sp>
      <p:sp>
        <p:nvSpPr>
          <p:cNvPr id="3" name="Content Placeholder 2"/>
          <p:cNvSpPr>
            <a:spLocks noGrp="1"/>
          </p:cNvSpPr>
          <p:nvPr>
            <p:ph idx="1"/>
          </p:nvPr>
        </p:nvSpPr>
        <p:spPr/>
        <p:txBody>
          <a:bodyPr/>
          <a:lstStyle/>
          <a:p>
            <a:r>
              <a:rPr lang="en-US" dirty="0" smtClean="0"/>
              <a:t>Rickets:</a:t>
            </a:r>
          </a:p>
          <a:p>
            <a:pPr>
              <a:buFontTx/>
              <a:buChar char="-"/>
            </a:pPr>
            <a:r>
              <a:rPr lang="en-US" dirty="0" smtClean="0"/>
              <a:t>Radiological </a:t>
            </a:r>
            <a:r>
              <a:rPr lang="en-US" dirty="0" err="1" smtClean="0"/>
              <a:t>metaphyseal</a:t>
            </a:r>
            <a:r>
              <a:rPr lang="en-US" dirty="0" smtClean="0"/>
              <a:t> changes</a:t>
            </a:r>
          </a:p>
          <a:p>
            <a:pPr>
              <a:buFontTx/>
              <a:buChar char="-"/>
            </a:pPr>
            <a:r>
              <a:rPr lang="en-US" dirty="0" smtClean="0"/>
              <a:t>Hypophosphatemia</a:t>
            </a:r>
          </a:p>
          <a:p>
            <a:pPr>
              <a:buFontTx/>
              <a:buChar char="-"/>
            </a:pPr>
            <a:r>
              <a:rPr lang="en-US" dirty="0" smtClean="0"/>
              <a:t>Elevated ALP</a:t>
            </a:r>
            <a:endParaRPr lang="en-US" dirty="0"/>
          </a:p>
        </p:txBody>
      </p:sp>
    </p:spTree>
    <p:extLst>
      <p:ext uri="{BB962C8B-B14F-4D97-AF65-F5344CB8AC3E}">
        <p14:creationId xmlns:p14="http://schemas.microsoft.com/office/powerpoint/2010/main" val="266829898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0075" y="557349"/>
            <a:ext cx="560219" cy="369332"/>
          </a:xfrm>
          <a:prstGeom prst="rect">
            <a:avLst/>
          </a:prstGeom>
          <a:noFill/>
        </p:spPr>
        <p:txBody>
          <a:bodyPr wrap="none" rtlCol="0">
            <a:spAutoFit/>
          </a:bodyPr>
          <a:lstStyle/>
          <a:p>
            <a:r>
              <a:rPr lang="en-CA" dirty="0" smtClean="0"/>
              <a:t>PTH</a:t>
            </a:r>
            <a:endParaRPr lang="en-CA" dirty="0"/>
          </a:p>
        </p:txBody>
      </p:sp>
      <p:sp>
        <p:nvSpPr>
          <p:cNvPr id="5" name="TextBox 4"/>
          <p:cNvSpPr txBox="1"/>
          <p:nvPr/>
        </p:nvSpPr>
        <p:spPr>
          <a:xfrm>
            <a:off x="1846536" y="1475323"/>
            <a:ext cx="993481" cy="369332"/>
          </a:xfrm>
          <a:prstGeom prst="rect">
            <a:avLst/>
          </a:prstGeom>
          <a:noFill/>
        </p:spPr>
        <p:txBody>
          <a:bodyPr wrap="none" rtlCol="0">
            <a:spAutoFit/>
          </a:bodyPr>
          <a:lstStyle/>
          <a:p>
            <a:r>
              <a:rPr lang="en-CA" dirty="0" smtClean="0"/>
              <a:t>Elevated</a:t>
            </a:r>
            <a:endParaRPr lang="en-CA" dirty="0"/>
          </a:p>
        </p:txBody>
      </p:sp>
      <p:sp>
        <p:nvSpPr>
          <p:cNvPr id="6" name="TextBox 5"/>
          <p:cNvSpPr txBox="1"/>
          <p:nvPr/>
        </p:nvSpPr>
        <p:spPr>
          <a:xfrm>
            <a:off x="5466806" y="1475323"/>
            <a:ext cx="1395860" cy="369332"/>
          </a:xfrm>
          <a:prstGeom prst="rect">
            <a:avLst/>
          </a:prstGeom>
          <a:noFill/>
        </p:spPr>
        <p:txBody>
          <a:bodyPr wrap="none" rtlCol="0">
            <a:spAutoFit/>
          </a:bodyPr>
          <a:lstStyle/>
          <a:p>
            <a:r>
              <a:rPr lang="en-CA" dirty="0" smtClean="0"/>
              <a:t>Not </a:t>
            </a:r>
            <a:r>
              <a:rPr lang="en-CA" dirty="0"/>
              <a:t>e</a:t>
            </a:r>
            <a:r>
              <a:rPr lang="en-CA" dirty="0" smtClean="0"/>
              <a:t>levated</a:t>
            </a:r>
            <a:endParaRPr lang="en-CA" dirty="0"/>
          </a:p>
        </p:txBody>
      </p:sp>
      <p:sp>
        <p:nvSpPr>
          <p:cNvPr id="7" name="TextBox 6"/>
          <p:cNvSpPr txBox="1"/>
          <p:nvPr/>
        </p:nvSpPr>
        <p:spPr>
          <a:xfrm>
            <a:off x="816428" y="2560319"/>
            <a:ext cx="1260566" cy="738664"/>
          </a:xfrm>
          <a:prstGeom prst="rect">
            <a:avLst/>
          </a:prstGeom>
          <a:noFill/>
        </p:spPr>
        <p:txBody>
          <a:bodyPr wrap="square" rtlCol="0">
            <a:spAutoFit/>
          </a:bodyPr>
          <a:lstStyle/>
          <a:p>
            <a:r>
              <a:rPr lang="en-CA" sz="1400" dirty="0" smtClean="0"/>
              <a:t>Very elevated 1,25 OH Vitamin D</a:t>
            </a:r>
            <a:endParaRPr lang="en-CA" sz="1400" dirty="0"/>
          </a:p>
        </p:txBody>
      </p:sp>
      <p:sp>
        <p:nvSpPr>
          <p:cNvPr id="8" name="TextBox 7"/>
          <p:cNvSpPr txBox="1"/>
          <p:nvPr/>
        </p:nvSpPr>
        <p:spPr>
          <a:xfrm>
            <a:off x="471495" y="4023360"/>
            <a:ext cx="1992853" cy="738664"/>
          </a:xfrm>
          <a:prstGeom prst="rect">
            <a:avLst/>
          </a:prstGeom>
          <a:noFill/>
        </p:spPr>
        <p:txBody>
          <a:bodyPr wrap="none" rtlCol="0">
            <a:spAutoFit/>
          </a:bodyPr>
          <a:lstStyle/>
          <a:p>
            <a:pPr marL="285750" indent="-285750">
              <a:buFontTx/>
              <a:buChar char="-"/>
            </a:pPr>
            <a:r>
              <a:rPr lang="en-CA" sz="1400" dirty="0" smtClean="0"/>
              <a:t>VDDR Type II</a:t>
            </a:r>
          </a:p>
          <a:p>
            <a:pPr marL="285750" indent="-285750">
              <a:buFontTx/>
              <a:buChar char="-"/>
            </a:pPr>
            <a:r>
              <a:rPr lang="en-CA" sz="1400" dirty="0" smtClean="0"/>
              <a:t>Calcium insufficiency</a:t>
            </a:r>
          </a:p>
          <a:p>
            <a:endParaRPr lang="en-CA" sz="1400" dirty="0"/>
          </a:p>
        </p:txBody>
      </p:sp>
      <p:sp>
        <p:nvSpPr>
          <p:cNvPr id="9" name="TextBox 8"/>
          <p:cNvSpPr txBox="1"/>
          <p:nvPr/>
        </p:nvSpPr>
        <p:spPr>
          <a:xfrm>
            <a:off x="2446020" y="2502489"/>
            <a:ext cx="1414055" cy="738664"/>
          </a:xfrm>
          <a:prstGeom prst="rect">
            <a:avLst/>
          </a:prstGeom>
          <a:noFill/>
        </p:spPr>
        <p:txBody>
          <a:bodyPr wrap="square" rtlCol="0">
            <a:spAutoFit/>
          </a:bodyPr>
          <a:lstStyle/>
          <a:p>
            <a:r>
              <a:rPr lang="en-CA" sz="1400" dirty="0" smtClean="0"/>
              <a:t>Low, Normal slightly elevated 1,25OH </a:t>
            </a:r>
            <a:r>
              <a:rPr lang="en-CA" sz="1400" dirty="0" err="1" smtClean="0"/>
              <a:t>Vit</a:t>
            </a:r>
            <a:r>
              <a:rPr lang="en-CA" sz="1400" dirty="0" smtClean="0"/>
              <a:t> D</a:t>
            </a:r>
            <a:endParaRPr lang="en-CA" sz="1400" dirty="0"/>
          </a:p>
        </p:txBody>
      </p:sp>
      <p:sp>
        <p:nvSpPr>
          <p:cNvPr id="10" name="TextBox 9"/>
          <p:cNvSpPr txBox="1"/>
          <p:nvPr/>
        </p:nvSpPr>
        <p:spPr>
          <a:xfrm>
            <a:off x="2446020" y="4023361"/>
            <a:ext cx="1954381" cy="954107"/>
          </a:xfrm>
          <a:prstGeom prst="rect">
            <a:avLst/>
          </a:prstGeom>
          <a:noFill/>
        </p:spPr>
        <p:txBody>
          <a:bodyPr wrap="none" rtlCol="0">
            <a:spAutoFit/>
          </a:bodyPr>
          <a:lstStyle/>
          <a:p>
            <a:pPr marL="285750" indent="-285750">
              <a:buFontTx/>
              <a:buChar char="-"/>
            </a:pPr>
            <a:r>
              <a:rPr lang="en-CA" sz="1400" dirty="0" smtClean="0"/>
              <a:t>Nutritional Rickets</a:t>
            </a:r>
          </a:p>
          <a:p>
            <a:pPr marL="285750" indent="-285750">
              <a:buFontTx/>
              <a:buChar char="-"/>
            </a:pPr>
            <a:r>
              <a:rPr lang="en-CA" sz="1400" dirty="0" smtClean="0"/>
              <a:t>25-OHase deficiency</a:t>
            </a:r>
          </a:p>
          <a:p>
            <a:pPr marL="285750" indent="-285750">
              <a:buFontTx/>
              <a:buChar char="-"/>
            </a:pPr>
            <a:r>
              <a:rPr lang="en-CA" sz="1400" dirty="0" smtClean="0"/>
              <a:t>VDDR Type 1 </a:t>
            </a:r>
          </a:p>
          <a:p>
            <a:pPr marL="285750" indent="-285750">
              <a:buFontTx/>
              <a:buChar char="-"/>
            </a:pPr>
            <a:r>
              <a:rPr lang="en-CA" sz="1400" dirty="0" smtClean="0"/>
              <a:t>Renal Rickets</a:t>
            </a:r>
          </a:p>
        </p:txBody>
      </p:sp>
      <p:sp>
        <p:nvSpPr>
          <p:cNvPr id="11" name="TextBox 10"/>
          <p:cNvSpPr txBox="1"/>
          <p:nvPr/>
        </p:nvSpPr>
        <p:spPr>
          <a:xfrm>
            <a:off x="4759779" y="2502490"/>
            <a:ext cx="1414055" cy="523220"/>
          </a:xfrm>
          <a:prstGeom prst="rect">
            <a:avLst/>
          </a:prstGeom>
          <a:noFill/>
        </p:spPr>
        <p:txBody>
          <a:bodyPr wrap="square" rtlCol="0">
            <a:spAutoFit/>
          </a:bodyPr>
          <a:lstStyle/>
          <a:p>
            <a:r>
              <a:rPr lang="en-CA" sz="1400" dirty="0" smtClean="0"/>
              <a:t>Low normal 1,25 OH Vitamin D</a:t>
            </a:r>
            <a:endParaRPr lang="en-CA" sz="1400" dirty="0"/>
          </a:p>
        </p:txBody>
      </p:sp>
      <p:sp>
        <p:nvSpPr>
          <p:cNvPr id="12" name="TextBox 11"/>
          <p:cNvSpPr txBox="1"/>
          <p:nvPr/>
        </p:nvSpPr>
        <p:spPr>
          <a:xfrm>
            <a:off x="4759779" y="3760372"/>
            <a:ext cx="1890403" cy="2677656"/>
          </a:xfrm>
          <a:prstGeom prst="rect">
            <a:avLst/>
          </a:prstGeom>
          <a:noFill/>
        </p:spPr>
        <p:txBody>
          <a:bodyPr wrap="square" rtlCol="0">
            <a:spAutoFit/>
          </a:bodyPr>
          <a:lstStyle/>
          <a:p>
            <a:r>
              <a:rPr lang="en-CA" sz="1400" dirty="0" smtClean="0"/>
              <a:t>FGF23 mediated </a:t>
            </a:r>
            <a:r>
              <a:rPr lang="en-CA" sz="1400" dirty="0" err="1" smtClean="0"/>
              <a:t>Hypophosphatemic</a:t>
            </a:r>
            <a:r>
              <a:rPr lang="en-CA" sz="1400" dirty="0" smtClean="0"/>
              <a:t> rickets:</a:t>
            </a:r>
          </a:p>
          <a:p>
            <a:pPr marL="285750" indent="-285750">
              <a:buFontTx/>
              <a:buChar char="-"/>
            </a:pPr>
            <a:r>
              <a:rPr lang="en-CA" sz="1400" dirty="0" smtClean="0"/>
              <a:t>PHEX, DMP1, ENPP1, FGF23 </a:t>
            </a:r>
            <a:r>
              <a:rPr lang="en-CA" sz="1400" dirty="0" err="1" smtClean="0"/>
              <a:t>mutaions</a:t>
            </a:r>
            <a:endParaRPr lang="en-CA" sz="1400" dirty="0" smtClean="0"/>
          </a:p>
          <a:p>
            <a:pPr marL="285750" indent="-285750">
              <a:buFontTx/>
              <a:buChar char="-"/>
            </a:pPr>
            <a:r>
              <a:rPr lang="en-CA" sz="1400" dirty="0" smtClean="0"/>
              <a:t>TIO</a:t>
            </a:r>
          </a:p>
          <a:p>
            <a:pPr marL="285750" indent="-285750">
              <a:buFontTx/>
              <a:buChar char="-"/>
            </a:pPr>
            <a:r>
              <a:rPr lang="en-CA" sz="1400" dirty="0" smtClean="0"/>
              <a:t>Fibrous Dysplasia (MAS)</a:t>
            </a:r>
          </a:p>
          <a:p>
            <a:pPr marL="285750" indent="-285750">
              <a:buFontTx/>
              <a:buChar char="-"/>
            </a:pPr>
            <a:r>
              <a:rPr lang="en-CA" sz="1400" dirty="0" smtClean="0"/>
              <a:t>Epidermal Nevus syndrome</a:t>
            </a:r>
          </a:p>
          <a:p>
            <a:pPr marL="285750" indent="-285750">
              <a:buFontTx/>
              <a:buChar char="-"/>
            </a:pPr>
            <a:endParaRPr lang="en-CA" sz="1400" dirty="0" smtClean="0"/>
          </a:p>
        </p:txBody>
      </p:sp>
      <p:sp>
        <p:nvSpPr>
          <p:cNvPr id="13" name="TextBox 12"/>
          <p:cNvSpPr txBox="1"/>
          <p:nvPr/>
        </p:nvSpPr>
        <p:spPr>
          <a:xfrm>
            <a:off x="6867762" y="2479714"/>
            <a:ext cx="1414055" cy="738664"/>
          </a:xfrm>
          <a:prstGeom prst="rect">
            <a:avLst/>
          </a:prstGeom>
          <a:noFill/>
        </p:spPr>
        <p:txBody>
          <a:bodyPr wrap="square" rtlCol="0">
            <a:spAutoFit/>
          </a:bodyPr>
          <a:lstStyle/>
          <a:p>
            <a:r>
              <a:rPr lang="en-CA" sz="1400" dirty="0" smtClean="0"/>
              <a:t>High normal, Elevated 1,25 OH-Vitamin D</a:t>
            </a:r>
            <a:endParaRPr lang="en-CA" sz="1400" dirty="0"/>
          </a:p>
        </p:txBody>
      </p:sp>
      <p:sp>
        <p:nvSpPr>
          <p:cNvPr id="14" name="TextBox 13"/>
          <p:cNvSpPr txBox="1"/>
          <p:nvPr/>
        </p:nvSpPr>
        <p:spPr>
          <a:xfrm>
            <a:off x="7018982" y="3931028"/>
            <a:ext cx="1733133" cy="2031325"/>
          </a:xfrm>
          <a:prstGeom prst="rect">
            <a:avLst/>
          </a:prstGeom>
          <a:noFill/>
        </p:spPr>
        <p:txBody>
          <a:bodyPr wrap="square" rtlCol="0">
            <a:spAutoFit/>
          </a:bodyPr>
          <a:lstStyle/>
          <a:p>
            <a:r>
              <a:rPr lang="en-CA" sz="1400" dirty="0" smtClean="0"/>
              <a:t>Non-FGF23 mediated </a:t>
            </a:r>
            <a:r>
              <a:rPr lang="en-CA" sz="1400" dirty="0" err="1" smtClean="0"/>
              <a:t>hypophosphatemic</a:t>
            </a:r>
            <a:r>
              <a:rPr lang="en-CA" sz="1400" dirty="0" smtClean="0"/>
              <a:t> rickets:</a:t>
            </a:r>
          </a:p>
          <a:p>
            <a:r>
              <a:rPr lang="en-CA" sz="1400" dirty="0" smtClean="0"/>
              <a:t>-Insufficient </a:t>
            </a:r>
          </a:p>
          <a:p>
            <a:r>
              <a:rPr lang="en-CA" sz="1400" dirty="0" smtClean="0"/>
              <a:t>dietary phosphate</a:t>
            </a:r>
          </a:p>
          <a:p>
            <a:r>
              <a:rPr lang="en-CA" sz="1400" dirty="0"/>
              <a:t>-</a:t>
            </a:r>
            <a:r>
              <a:rPr lang="en-CA" sz="1400" dirty="0" smtClean="0"/>
              <a:t>HHRH (associated with </a:t>
            </a:r>
            <a:r>
              <a:rPr lang="en-CA" sz="1400" dirty="0" err="1" smtClean="0"/>
              <a:t>hypercalciuria</a:t>
            </a:r>
            <a:r>
              <a:rPr lang="en-CA" sz="1400" dirty="0" smtClean="0"/>
              <a:t>)</a:t>
            </a:r>
          </a:p>
          <a:p>
            <a:r>
              <a:rPr lang="en-CA" sz="1400" dirty="0" smtClean="0"/>
              <a:t>- Renal tubular defects (</a:t>
            </a:r>
            <a:r>
              <a:rPr lang="en-CA" sz="1400" dirty="0" err="1" smtClean="0"/>
              <a:t>Fanconi</a:t>
            </a:r>
            <a:r>
              <a:rPr lang="en-CA" sz="1400" dirty="0" smtClean="0"/>
              <a:t>)</a:t>
            </a:r>
          </a:p>
        </p:txBody>
      </p:sp>
      <p:cxnSp>
        <p:nvCxnSpPr>
          <p:cNvPr id="16" name="Elbow Connector 15"/>
          <p:cNvCxnSpPr/>
          <p:nvPr/>
        </p:nvCxnSpPr>
        <p:spPr>
          <a:xfrm rot="10800000" flipV="1">
            <a:off x="2215915" y="742014"/>
            <a:ext cx="1559252" cy="513583"/>
          </a:xfrm>
          <a:prstGeom prst="bentConnector3">
            <a:avLst>
              <a:gd name="adj1" fmla="val 99847"/>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Elbow Connector 20"/>
          <p:cNvCxnSpPr>
            <a:endCxn id="6" idx="0"/>
          </p:cNvCxnSpPr>
          <p:nvPr/>
        </p:nvCxnSpPr>
        <p:spPr>
          <a:xfrm>
            <a:off x="4421778" y="759659"/>
            <a:ext cx="1742958" cy="715664"/>
          </a:xfrm>
          <a:prstGeom prst="bentConnector2">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5" idx="2"/>
            <a:endCxn id="7" idx="0"/>
          </p:cNvCxnSpPr>
          <p:nvPr/>
        </p:nvCxnSpPr>
        <p:spPr>
          <a:xfrm flipH="1">
            <a:off x="1446711" y="1844655"/>
            <a:ext cx="896566" cy="71566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5" idx="2"/>
            <a:endCxn id="9" idx="0"/>
          </p:cNvCxnSpPr>
          <p:nvPr/>
        </p:nvCxnSpPr>
        <p:spPr>
          <a:xfrm>
            <a:off x="2343277" y="1844655"/>
            <a:ext cx="809771" cy="6578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7" idx="2"/>
          </p:cNvCxnSpPr>
          <p:nvPr/>
        </p:nvCxnSpPr>
        <p:spPr>
          <a:xfrm>
            <a:off x="1446711" y="3298983"/>
            <a:ext cx="0" cy="724378"/>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9" idx="2"/>
          </p:cNvCxnSpPr>
          <p:nvPr/>
        </p:nvCxnSpPr>
        <p:spPr>
          <a:xfrm>
            <a:off x="3153048" y="3241153"/>
            <a:ext cx="0" cy="85187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6" idx="2"/>
            <a:endCxn id="11" idx="0"/>
          </p:cNvCxnSpPr>
          <p:nvPr/>
        </p:nvCxnSpPr>
        <p:spPr>
          <a:xfrm flipH="1">
            <a:off x="5466807" y="1844655"/>
            <a:ext cx="697929" cy="6578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6" idx="2"/>
            <a:endCxn id="13" idx="0"/>
          </p:cNvCxnSpPr>
          <p:nvPr/>
        </p:nvCxnSpPr>
        <p:spPr>
          <a:xfrm>
            <a:off x="6164736" y="1844655"/>
            <a:ext cx="1410054" cy="63505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13" idx="2"/>
          </p:cNvCxnSpPr>
          <p:nvPr/>
        </p:nvCxnSpPr>
        <p:spPr>
          <a:xfrm>
            <a:off x="7574790" y="3218378"/>
            <a:ext cx="0" cy="71265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5466806" y="3127997"/>
            <a:ext cx="0" cy="59564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767407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7571"/>
            <a:ext cx="8229600" cy="1143000"/>
          </a:xfrm>
        </p:spPr>
        <p:txBody>
          <a:bodyPr/>
          <a:lstStyle/>
          <a:p>
            <a:r>
              <a:rPr lang="en-US" smtClean="0"/>
              <a:t>The End</a:t>
            </a:r>
            <a:endParaRPr lang="en-US" dirty="0"/>
          </a:p>
        </p:txBody>
      </p:sp>
    </p:spTree>
    <p:extLst>
      <p:ext uri="{BB962C8B-B14F-4D97-AF65-F5344CB8AC3E}">
        <p14:creationId xmlns:p14="http://schemas.microsoft.com/office/powerpoint/2010/main" val="247222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0" y="5143500"/>
            <a:ext cx="8890000" cy="2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sz="900" dirty="0"/>
              <a:t>GH action. GH binds to the GHR dimer, which undergoes internal rotation, resulting in JAK2 phosphorylation (P) and subsequent signal transduction. GH signaling is mediated by JAK2 phosphorylation of depicted signaling molecules or by JAK2-independent signaling including </a:t>
            </a:r>
            <a:r>
              <a:rPr lang="en-US" sz="900" dirty="0" err="1"/>
              <a:t>Src</a:t>
            </a:r>
            <a:r>
              <a:rPr lang="en-US" sz="900" dirty="0"/>
              <a:t>/ERK pathways (S42). Ligand binding to a preformed GHR dimer results in internal rotation and subsequent phosphorylation cascades. GH targets include IGF-I, c-</a:t>
            </a:r>
            <a:r>
              <a:rPr lang="en-US" sz="900" dirty="0" err="1"/>
              <a:t>fos</a:t>
            </a:r>
            <a:r>
              <a:rPr lang="en-US" sz="900" dirty="0"/>
              <a:t>, cell proliferation genes, glucose metabolism and </a:t>
            </a:r>
            <a:r>
              <a:rPr lang="en-US" sz="900" dirty="0" err="1"/>
              <a:t>cystoskeletal</a:t>
            </a:r>
            <a:r>
              <a:rPr lang="en-US" sz="900" dirty="0"/>
              <a:t> proteins. GHR internalization and translocation (dotted lines) induce nuclear pro-proliferation genes via </a:t>
            </a:r>
            <a:r>
              <a:rPr lang="en-US" sz="900" dirty="0" err="1"/>
              <a:t>importin</a:t>
            </a:r>
            <a:r>
              <a:rPr lang="en-US" sz="900" dirty="0"/>
              <a:t> α/β (Impα/Impβ) </a:t>
            </a:r>
            <a:r>
              <a:rPr lang="en-US" sz="900" dirty="0" err="1"/>
              <a:t>coactivator</a:t>
            </a:r>
            <a:r>
              <a:rPr lang="en-US" sz="900" dirty="0"/>
              <a:t> (</a:t>
            </a:r>
            <a:r>
              <a:rPr lang="en-US" sz="900" dirty="0" err="1"/>
              <a:t>CoAA</a:t>
            </a:r>
            <a:r>
              <a:rPr lang="en-US" sz="900" dirty="0"/>
              <a:t>) signaling. IGF-I may also block GHR internalization, acting in a feedback loop. The GHR antagonist, </a:t>
            </a:r>
            <a:r>
              <a:rPr lang="en-US" sz="900" dirty="0" err="1"/>
              <a:t>pegvisomant</a:t>
            </a:r>
            <a:r>
              <a:rPr lang="en-US" sz="900" dirty="0"/>
              <a:t>, blocks GHR signaling; SRLs also attenuate GH binding and signaling (not shown). Reproduced with permission from [113 ].</a:t>
            </a:r>
          </a:p>
          <a:p>
            <a:pPr eaLnBrk="1" hangingPunct="1"/>
            <a:endParaRPr lang="en-US" sz="900" dirty="0"/>
          </a:p>
          <a:p>
            <a:pPr eaLnBrk="1" hangingPunct="1"/>
            <a:r>
              <a:rPr lang="en-US" sz="900" dirty="0"/>
              <a:t>Growth Hormone</a:t>
            </a:r>
          </a:p>
          <a:p>
            <a:pPr eaLnBrk="1" hangingPunct="1"/>
            <a:r>
              <a:rPr lang="en-US" sz="900" dirty="0"/>
              <a:t>Herman-</a:t>
            </a:r>
            <a:r>
              <a:rPr lang="en-US" sz="900" dirty="0" err="1"/>
              <a:t>Bonert</a:t>
            </a:r>
            <a:r>
              <a:rPr lang="en-US" sz="900" dirty="0"/>
              <a:t>, Vivien S., Pituitary, The, Chapter 4, 83-117</a:t>
            </a:r>
          </a:p>
          <a:p>
            <a:pPr eaLnBrk="1" hangingPunct="1"/>
            <a:endParaRPr lang="en-US" sz="900" dirty="0"/>
          </a:p>
          <a:p>
            <a:pPr eaLnBrk="1" hangingPunct="1"/>
            <a:r>
              <a:rPr lang="en-US" sz="900" dirty="0"/>
              <a:t>Copyright ©  2011   Copyright © 2011 Elsevier Inc. All rights reserved</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242" y="0"/>
            <a:ext cx="7794870" cy="501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105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Determinants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37037698"/>
              </p:ext>
            </p:extLst>
          </p:nvPr>
        </p:nvGraphicFramePr>
        <p:xfrm>
          <a:off x="457200" y="1445544"/>
          <a:ext cx="8229600" cy="513080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Factor</a:t>
                      </a:r>
                      <a:endParaRPr lang="en-US" dirty="0"/>
                    </a:p>
                  </a:txBody>
                  <a:tcPr/>
                </a:tc>
                <a:tc>
                  <a:txBody>
                    <a:bodyPr/>
                    <a:lstStyle/>
                    <a:p>
                      <a:r>
                        <a:rPr lang="en-US" dirty="0" smtClean="0"/>
                        <a:t>Disturbance </a:t>
                      </a:r>
                      <a:endParaRPr lang="en-US" dirty="0"/>
                    </a:p>
                  </a:txBody>
                  <a:tcPr/>
                </a:tc>
              </a:tr>
              <a:tr h="2431834">
                <a:tc>
                  <a:txBody>
                    <a:bodyPr/>
                    <a:lstStyle/>
                    <a:p>
                      <a:r>
                        <a:rPr lang="en-US" dirty="0" smtClean="0"/>
                        <a:t>Nutrition</a:t>
                      </a:r>
                      <a:endParaRPr lang="en-US" dirty="0"/>
                    </a:p>
                  </a:txBody>
                  <a:tcPr/>
                </a:tc>
                <a:tc>
                  <a:txBody>
                    <a:bodyPr/>
                    <a:lstStyle/>
                    <a:p>
                      <a:pPr marL="285750" indent="-285750">
                        <a:buFontTx/>
                        <a:buChar char="-"/>
                      </a:pPr>
                      <a:r>
                        <a:rPr lang="en-US" b="1" baseline="0" dirty="0" smtClean="0"/>
                        <a:t>Decreased intake </a:t>
                      </a:r>
                      <a:r>
                        <a:rPr lang="en-US" baseline="0" dirty="0" smtClean="0"/>
                        <a:t>(famine, child neglect)</a:t>
                      </a:r>
                    </a:p>
                    <a:p>
                      <a:pPr marL="285750" indent="-285750">
                        <a:buFontTx/>
                        <a:buChar char="-"/>
                      </a:pPr>
                      <a:r>
                        <a:rPr lang="en-US" b="1" baseline="0" dirty="0" err="1" smtClean="0"/>
                        <a:t>Malabsorption</a:t>
                      </a:r>
                      <a:r>
                        <a:rPr lang="en-US" baseline="0" dirty="0" smtClean="0"/>
                        <a:t> (Celiac disease, Cystic fibrosis, liver disease)</a:t>
                      </a:r>
                    </a:p>
                    <a:p>
                      <a:pPr marL="285750" indent="-285750">
                        <a:buFontTx/>
                        <a:buChar char="-"/>
                      </a:pPr>
                      <a:r>
                        <a:rPr lang="en-US" b="1" baseline="0" dirty="0" smtClean="0"/>
                        <a:t>Metabolic defects </a:t>
                      </a:r>
                      <a:r>
                        <a:rPr lang="en-US" baseline="0" dirty="0" smtClean="0"/>
                        <a:t>(inborn errors of metabolism)</a:t>
                      </a:r>
                    </a:p>
                    <a:p>
                      <a:pPr marL="285750" indent="-285750">
                        <a:buFontTx/>
                        <a:buChar char="-"/>
                      </a:pPr>
                      <a:r>
                        <a:rPr lang="en-US" b="1" baseline="0" dirty="0" smtClean="0"/>
                        <a:t>Energy over expenditure </a:t>
                      </a:r>
                      <a:r>
                        <a:rPr lang="en-US" baseline="0" dirty="0" smtClean="0"/>
                        <a:t>(Tumors, Chronic infections, Hyperthyroidism, Heart failure</a:t>
                      </a:r>
                    </a:p>
                  </a:txBody>
                  <a:tcPr/>
                </a:tc>
              </a:tr>
              <a:tr h="370840">
                <a:tc>
                  <a:txBody>
                    <a:bodyPr/>
                    <a:lstStyle/>
                    <a:p>
                      <a:r>
                        <a:rPr lang="en-US" dirty="0" smtClean="0"/>
                        <a:t>Environment</a:t>
                      </a:r>
                      <a:endParaRPr lang="en-US" dirty="0"/>
                    </a:p>
                  </a:txBody>
                  <a:tcPr/>
                </a:tc>
                <a:tc>
                  <a:txBody>
                    <a:bodyPr/>
                    <a:lstStyle/>
                    <a:p>
                      <a:r>
                        <a:rPr lang="en-US" dirty="0" smtClean="0"/>
                        <a:t>Poverty, neglect</a:t>
                      </a:r>
                      <a:r>
                        <a:rPr lang="en-US" baseline="0" dirty="0" smtClean="0"/>
                        <a:t>, maltreatment, stress</a:t>
                      </a:r>
                      <a:endParaRPr lang="en-US" dirty="0"/>
                    </a:p>
                  </a:txBody>
                  <a:tcPr/>
                </a:tc>
              </a:tr>
              <a:tr h="370840">
                <a:tc>
                  <a:txBody>
                    <a:bodyPr/>
                    <a:lstStyle/>
                    <a:p>
                      <a:r>
                        <a:rPr lang="en-US" dirty="0" smtClean="0"/>
                        <a:t>Hormonal signaling</a:t>
                      </a:r>
                      <a:endParaRPr lang="en-US" dirty="0"/>
                    </a:p>
                  </a:txBody>
                  <a:tcPr/>
                </a:tc>
                <a:tc>
                  <a:txBody>
                    <a:bodyPr/>
                    <a:lstStyle/>
                    <a:p>
                      <a:r>
                        <a:rPr lang="en-US" dirty="0" smtClean="0"/>
                        <a:t>GH deficiency, Hypothyroidism, </a:t>
                      </a:r>
                      <a:r>
                        <a:rPr lang="en-US" dirty="0" err="1" smtClean="0"/>
                        <a:t>Hypercortisolism</a:t>
                      </a:r>
                      <a:r>
                        <a:rPr lang="en-US" dirty="0" smtClean="0"/>
                        <a:t>, Adrenal insufficiency,</a:t>
                      </a:r>
                      <a:r>
                        <a:rPr lang="en-US" baseline="0" dirty="0" smtClean="0"/>
                        <a:t> gonadotropins</a:t>
                      </a:r>
                      <a:endParaRPr lang="en-US" dirty="0"/>
                    </a:p>
                  </a:txBody>
                  <a:tcPr/>
                </a:tc>
              </a:tr>
              <a:tr h="370840">
                <a:tc>
                  <a:txBody>
                    <a:bodyPr/>
                    <a:lstStyle/>
                    <a:p>
                      <a:r>
                        <a:rPr lang="en-US" dirty="0" smtClean="0"/>
                        <a:t>Genetic signaling</a:t>
                      </a:r>
                      <a:r>
                        <a:rPr lang="en-US" baseline="0" dirty="0" smtClean="0"/>
                        <a:t> </a:t>
                      </a:r>
                      <a:endParaRPr lang="en-US" dirty="0"/>
                    </a:p>
                  </a:txBody>
                  <a:tcPr/>
                </a:tc>
                <a:tc>
                  <a:txBody>
                    <a:bodyPr/>
                    <a:lstStyle/>
                    <a:p>
                      <a:r>
                        <a:rPr lang="en-US" dirty="0" smtClean="0"/>
                        <a:t>Turner syndrome, Silver</a:t>
                      </a:r>
                      <a:r>
                        <a:rPr lang="en-US" baseline="0" dirty="0" smtClean="0"/>
                        <a:t>-</a:t>
                      </a:r>
                      <a:r>
                        <a:rPr lang="en-US" baseline="0" dirty="0" err="1" smtClean="0"/>
                        <a:t>Russel</a:t>
                      </a:r>
                      <a:r>
                        <a:rPr lang="en-US" baseline="0" dirty="0" smtClean="0"/>
                        <a:t> Syndrome, </a:t>
                      </a:r>
                      <a:r>
                        <a:rPr lang="en-US" dirty="0" smtClean="0"/>
                        <a:t>Noonan Syndrome, SHOX gene insufficiency, Skeletal</a:t>
                      </a:r>
                      <a:r>
                        <a:rPr lang="en-US" baseline="0" dirty="0" smtClean="0"/>
                        <a:t> </a:t>
                      </a:r>
                      <a:r>
                        <a:rPr lang="en-US" baseline="0" dirty="0" err="1" smtClean="0"/>
                        <a:t>Dysplasias</a:t>
                      </a:r>
                      <a:endParaRPr lang="en-US" dirty="0"/>
                    </a:p>
                  </a:txBody>
                  <a:tcPr/>
                </a:tc>
              </a:tr>
            </a:tbl>
          </a:graphicData>
        </a:graphic>
      </p:graphicFrame>
    </p:spTree>
    <p:extLst>
      <p:ext uri="{BB962C8B-B14F-4D97-AF65-F5344CB8AC3E}">
        <p14:creationId xmlns:p14="http://schemas.microsoft.com/office/powerpoint/2010/main" val="12370616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determinants</a:t>
            </a:r>
            <a:endParaRPr lang="en-US" dirty="0"/>
          </a:p>
        </p:txBody>
      </p:sp>
      <p:pic>
        <p:nvPicPr>
          <p:cNvPr id="4" name="Picture 3"/>
          <p:cNvPicPr>
            <a:picLocks noChangeAspect="1"/>
          </p:cNvPicPr>
          <p:nvPr/>
        </p:nvPicPr>
        <p:blipFill>
          <a:blip r:embed="rId2"/>
          <a:stretch>
            <a:fillRect/>
          </a:stretch>
        </p:blipFill>
        <p:spPr>
          <a:xfrm>
            <a:off x="1693333" y="1235912"/>
            <a:ext cx="5875867" cy="5540635"/>
          </a:xfrm>
          <a:prstGeom prst="rect">
            <a:avLst/>
          </a:prstGeom>
        </p:spPr>
      </p:pic>
    </p:spTree>
    <p:extLst>
      <p:ext uri="{BB962C8B-B14F-4D97-AF65-F5344CB8AC3E}">
        <p14:creationId xmlns:p14="http://schemas.microsoft.com/office/powerpoint/2010/main" val="8566462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How is Growth Hormone </a:t>
            </a:r>
            <a:r>
              <a:rPr lang="mr-IN" dirty="0" smtClean="0"/>
              <a:t>–</a:t>
            </a:r>
            <a:r>
              <a:rPr lang="en-US" dirty="0" smtClean="0"/>
              <a:t> IGF Axis regulated?</a:t>
            </a:r>
          </a:p>
          <a:p>
            <a:endParaRPr lang="en-US" dirty="0"/>
          </a:p>
          <a:p>
            <a:r>
              <a:rPr lang="en-US" b="1" dirty="0" smtClean="0"/>
              <a:t>How is growth assessed in infants and children?</a:t>
            </a:r>
          </a:p>
          <a:p>
            <a:pPr marL="0" indent="0">
              <a:buNone/>
            </a:pPr>
            <a:endParaRPr lang="en-US" dirty="0"/>
          </a:p>
          <a:p>
            <a:r>
              <a:rPr lang="en-US" dirty="0" smtClean="0"/>
              <a:t>How to approach a child with short stature or growth failure?</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17131095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Infants( birth </a:t>
            </a:r>
            <a:r>
              <a:rPr lang="mr-IN" dirty="0" smtClean="0"/>
              <a:t>–</a:t>
            </a:r>
            <a:r>
              <a:rPr lang="en-US" dirty="0" smtClean="0"/>
              <a:t> 2 years)</a:t>
            </a:r>
            <a:endParaRPr lang="en-US" dirty="0"/>
          </a:p>
        </p:txBody>
      </p:sp>
      <p:sp>
        <p:nvSpPr>
          <p:cNvPr id="3" name="Content Placeholder 2"/>
          <p:cNvSpPr>
            <a:spLocks noGrp="1"/>
          </p:cNvSpPr>
          <p:nvPr>
            <p:ph idx="1"/>
          </p:nvPr>
        </p:nvSpPr>
        <p:spPr/>
        <p:txBody>
          <a:bodyPr/>
          <a:lstStyle/>
          <a:p>
            <a:r>
              <a:rPr lang="en-US" dirty="0" smtClean="0"/>
              <a:t>Length </a:t>
            </a:r>
          </a:p>
          <a:p>
            <a:endParaRPr lang="en-US" dirty="0"/>
          </a:p>
          <a:p>
            <a:r>
              <a:rPr lang="en-US" dirty="0" smtClean="0"/>
              <a:t>Weight</a:t>
            </a:r>
          </a:p>
          <a:p>
            <a:endParaRPr lang="en-US" dirty="0"/>
          </a:p>
          <a:p>
            <a:r>
              <a:rPr lang="en-US" dirty="0" smtClean="0"/>
              <a:t>Head Circumference</a:t>
            </a:r>
            <a:endParaRPr lang="en-US" dirty="0"/>
          </a:p>
        </p:txBody>
      </p:sp>
    </p:spTree>
    <p:extLst>
      <p:ext uri="{BB962C8B-B14F-4D97-AF65-F5344CB8AC3E}">
        <p14:creationId xmlns:p14="http://schemas.microsoft.com/office/powerpoint/2010/main" val="34111671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Length</a:t>
            </a:r>
            <a:endParaRPr lang="en-US" dirty="0"/>
          </a:p>
        </p:txBody>
      </p:sp>
      <p:pic>
        <p:nvPicPr>
          <p:cNvPr id="4" name="Picture 3"/>
          <p:cNvPicPr>
            <a:picLocks noChangeAspect="1"/>
          </p:cNvPicPr>
          <p:nvPr/>
        </p:nvPicPr>
        <p:blipFill>
          <a:blip r:embed="rId2"/>
          <a:stretch>
            <a:fillRect/>
          </a:stretch>
        </p:blipFill>
        <p:spPr>
          <a:xfrm rot="5400000">
            <a:off x="4122236" y="1724646"/>
            <a:ext cx="6746410" cy="3297118"/>
          </a:xfrm>
          <a:prstGeom prst="rect">
            <a:avLst/>
          </a:prstGeom>
        </p:spPr>
      </p:pic>
      <p:sp>
        <p:nvSpPr>
          <p:cNvPr id="5" name="TextBox 4"/>
          <p:cNvSpPr txBox="1"/>
          <p:nvPr/>
        </p:nvSpPr>
        <p:spPr>
          <a:xfrm>
            <a:off x="438489" y="2025841"/>
            <a:ext cx="5866675" cy="3539431"/>
          </a:xfrm>
          <a:prstGeom prst="rect">
            <a:avLst/>
          </a:prstGeom>
          <a:noFill/>
        </p:spPr>
        <p:txBody>
          <a:bodyPr wrap="square" rtlCol="0">
            <a:spAutoFit/>
          </a:bodyPr>
          <a:lstStyle/>
          <a:p>
            <a:pPr marL="285750" indent="-285750">
              <a:buFontTx/>
              <a:buChar char="-"/>
            </a:pPr>
            <a:r>
              <a:rPr lang="en-US" sz="2800" dirty="0" err="1" smtClean="0"/>
              <a:t>Infantometer</a:t>
            </a:r>
            <a:r>
              <a:rPr lang="en-US" sz="2800" dirty="0" smtClean="0"/>
              <a:t> with 2 person technique</a:t>
            </a:r>
          </a:p>
          <a:p>
            <a:pPr marL="285750" indent="-285750">
              <a:buFontTx/>
              <a:buChar char="-"/>
            </a:pPr>
            <a:r>
              <a:rPr lang="en-US" sz="2800" dirty="0" smtClean="0"/>
              <a:t>Recumbent position on a hard flat board</a:t>
            </a:r>
          </a:p>
          <a:p>
            <a:pPr marL="285750" indent="-285750">
              <a:buFontTx/>
              <a:buChar char="-"/>
            </a:pPr>
            <a:r>
              <a:rPr lang="en-US" sz="2800" dirty="0" smtClean="0"/>
              <a:t>Head is touching the headboard</a:t>
            </a:r>
          </a:p>
          <a:p>
            <a:pPr marL="285750" indent="-285750">
              <a:buFontTx/>
              <a:buChar char="-"/>
            </a:pPr>
            <a:r>
              <a:rPr lang="en-US" sz="2800" dirty="0" smtClean="0"/>
              <a:t>Legs are straight</a:t>
            </a:r>
          </a:p>
          <a:p>
            <a:pPr marL="285750" indent="-285750">
              <a:buFontTx/>
              <a:buChar char="-"/>
            </a:pPr>
            <a:r>
              <a:rPr lang="en-US" sz="2800" dirty="0" smtClean="0"/>
              <a:t>Both heels are touching the measurement board</a:t>
            </a:r>
            <a:endParaRPr lang="en-US" sz="2800" dirty="0"/>
          </a:p>
        </p:txBody>
      </p:sp>
    </p:spTree>
    <p:extLst>
      <p:ext uri="{BB962C8B-B14F-4D97-AF65-F5344CB8AC3E}">
        <p14:creationId xmlns:p14="http://schemas.microsoft.com/office/powerpoint/2010/main" val="33322642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a:t>
            </a:r>
            <a:endParaRPr lang="en-US" dirty="0"/>
          </a:p>
        </p:txBody>
      </p:sp>
      <p:pic>
        <p:nvPicPr>
          <p:cNvPr id="4" name="Picture 3"/>
          <p:cNvPicPr>
            <a:picLocks noChangeAspect="1"/>
          </p:cNvPicPr>
          <p:nvPr/>
        </p:nvPicPr>
        <p:blipFill>
          <a:blip r:embed="rId2"/>
          <a:stretch>
            <a:fillRect/>
          </a:stretch>
        </p:blipFill>
        <p:spPr>
          <a:xfrm>
            <a:off x="3819862" y="1417638"/>
            <a:ext cx="5480889" cy="4640262"/>
          </a:xfrm>
          <a:prstGeom prst="rect">
            <a:avLst/>
          </a:prstGeom>
        </p:spPr>
      </p:pic>
      <p:sp>
        <p:nvSpPr>
          <p:cNvPr id="5" name="TextBox 4"/>
          <p:cNvSpPr txBox="1"/>
          <p:nvPr/>
        </p:nvSpPr>
        <p:spPr>
          <a:xfrm>
            <a:off x="196564" y="2600333"/>
            <a:ext cx="3780074" cy="3046988"/>
          </a:xfrm>
          <a:prstGeom prst="rect">
            <a:avLst/>
          </a:prstGeom>
          <a:noFill/>
        </p:spPr>
        <p:txBody>
          <a:bodyPr wrap="square" rtlCol="0">
            <a:spAutoFit/>
          </a:bodyPr>
          <a:lstStyle/>
          <a:p>
            <a:pPr marL="285750" indent="-285750">
              <a:buFont typeface="Arial"/>
              <a:buChar char="•"/>
            </a:pPr>
            <a:r>
              <a:rPr lang="en-US" sz="2400" dirty="0" smtClean="0"/>
              <a:t>Calibrated scale</a:t>
            </a:r>
          </a:p>
          <a:p>
            <a:pPr marL="285750" indent="-285750">
              <a:buFont typeface="Arial"/>
              <a:buChar char="•"/>
            </a:pPr>
            <a:r>
              <a:rPr lang="en-US" sz="2400" dirty="0" smtClean="0"/>
              <a:t>Digital output in grams or in Kg with 3 decimal points</a:t>
            </a:r>
          </a:p>
          <a:p>
            <a:pPr marL="285750" indent="-285750">
              <a:buFont typeface="Arial"/>
              <a:buChar char="•"/>
            </a:pPr>
            <a:r>
              <a:rPr lang="en-US" sz="2400" dirty="0" smtClean="0"/>
              <a:t>Infants fully undressed and without diapers</a:t>
            </a:r>
          </a:p>
          <a:p>
            <a:pPr marL="285750" indent="-285750">
              <a:buFont typeface="Arial"/>
              <a:buChar char="•"/>
            </a:pPr>
            <a:r>
              <a:rPr lang="en-US" sz="2400" dirty="0" smtClean="0"/>
              <a:t>Untouched and unsupported</a:t>
            </a:r>
            <a:endParaRPr lang="en-US" sz="2400" dirty="0"/>
          </a:p>
        </p:txBody>
      </p:sp>
    </p:spTree>
    <p:extLst>
      <p:ext uri="{BB962C8B-B14F-4D97-AF65-F5344CB8AC3E}">
        <p14:creationId xmlns:p14="http://schemas.microsoft.com/office/powerpoint/2010/main" val="2973858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5846" y="0"/>
            <a:ext cx="8792308" cy="6858000"/>
          </a:xfrm>
          <a:prstGeom prst="rect">
            <a:avLst/>
          </a:prstGeom>
        </p:spPr>
      </p:pic>
    </p:spTree>
    <p:extLst>
      <p:ext uri="{BB962C8B-B14F-4D97-AF65-F5344CB8AC3E}">
        <p14:creationId xmlns:p14="http://schemas.microsoft.com/office/powerpoint/2010/main" val="41522928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Head Circumference</a:t>
            </a:r>
            <a:endParaRPr lang="en-US" dirty="0"/>
          </a:p>
        </p:txBody>
      </p:sp>
      <p:pic>
        <p:nvPicPr>
          <p:cNvPr id="4" name="Picture 3"/>
          <p:cNvPicPr>
            <a:picLocks noChangeAspect="1"/>
          </p:cNvPicPr>
          <p:nvPr/>
        </p:nvPicPr>
        <p:blipFill rotWithShape="1">
          <a:blip r:embed="rId2"/>
          <a:srcRect t="7616" b="5989"/>
          <a:stretch/>
        </p:blipFill>
        <p:spPr>
          <a:xfrm>
            <a:off x="1911037" y="1693239"/>
            <a:ext cx="6102720" cy="4217983"/>
          </a:xfrm>
          <a:prstGeom prst="rect">
            <a:avLst/>
          </a:prstGeom>
        </p:spPr>
      </p:pic>
      <p:sp>
        <p:nvSpPr>
          <p:cNvPr id="5" name="TextBox 4"/>
          <p:cNvSpPr txBox="1"/>
          <p:nvPr/>
        </p:nvSpPr>
        <p:spPr>
          <a:xfrm>
            <a:off x="7486381" y="2981536"/>
            <a:ext cx="1200419" cy="461665"/>
          </a:xfrm>
          <a:prstGeom prst="rect">
            <a:avLst/>
          </a:prstGeom>
          <a:noFill/>
        </p:spPr>
        <p:txBody>
          <a:bodyPr wrap="none" rtlCol="0">
            <a:spAutoFit/>
          </a:bodyPr>
          <a:lstStyle/>
          <a:p>
            <a:r>
              <a:rPr lang="en-US" sz="2400" dirty="0" smtClean="0"/>
              <a:t>Glabella</a:t>
            </a:r>
            <a:endParaRPr lang="en-US" sz="2400" dirty="0"/>
          </a:p>
        </p:txBody>
      </p:sp>
      <p:sp>
        <p:nvSpPr>
          <p:cNvPr id="6" name="TextBox 5"/>
          <p:cNvSpPr txBox="1"/>
          <p:nvPr/>
        </p:nvSpPr>
        <p:spPr>
          <a:xfrm>
            <a:off x="1197779" y="2170528"/>
            <a:ext cx="1145867" cy="461665"/>
          </a:xfrm>
          <a:prstGeom prst="rect">
            <a:avLst/>
          </a:prstGeom>
          <a:noFill/>
        </p:spPr>
        <p:txBody>
          <a:bodyPr wrap="none" rtlCol="0">
            <a:spAutoFit/>
          </a:bodyPr>
          <a:lstStyle/>
          <a:p>
            <a:r>
              <a:rPr lang="en-US" sz="2400" dirty="0" smtClean="0"/>
              <a:t>Occiput</a:t>
            </a:r>
            <a:endParaRPr lang="en-US" sz="2400" dirty="0"/>
          </a:p>
        </p:txBody>
      </p:sp>
      <p:cxnSp>
        <p:nvCxnSpPr>
          <p:cNvPr id="8" name="Straight Arrow Connector 7"/>
          <p:cNvCxnSpPr/>
          <p:nvPr/>
        </p:nvCxnSpPr>
        <p:spPr>
          <a:xfrm flipH="1">
            <a:off x="6395885" y="3241793"/>
            <a:ext cx="1058422" cy="250514"/>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343646" y="2539860"/>
            <a:ext cx="1421308" cy="441676"/>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3764954" y="2981536"/>
            <a:ext cx="2630931" cy="461665"/>
          </a:xfrm>
          <a:prstGeom prst="line">
            <a:avLst/>
          </a:prstGeom>
          <a:ln w="57150" cmpd="sng">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2083379" y="6129374"/>
            <a:ext cx="5692935" cy="461665"/>
          </a:xfrm>
          <a:prstGeom prst="rect">
            <a:avLst/>
          </a:prstGeom>
          <a:noFill/>
        </p:spPr>
        <p:txBody>
          <a:bodyPr wrap="none" rtlCol="0">
            <a:spAutoFit/>
          </a:bodyPr>
          <a:lstStyle/>
          <a:p>
            <a:r>
              <a:rPr lang="en-US" sz="2400" dirty="0" smtClean="0"/>
              <a:t>The widest anterior posterior skull diameter </a:t>
            </a:r>
            <a:endParaRPr lang="en-US" sz="2400" dirty="0"/>
          </a:p>
        </p:txBody>
      </p:sp>
    </p:spTree>
    <p:extLst>
      <p:ext uri="{BB962C8B-B14F-4D97-AF65-F5344CB8AC3E}">
        <p14:creationId xmlns:p14="http://schemas.microsoft.com/office/powerpoint/2010/main" val="2848338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Children and Adolescents (2 -19 years)</a:t>
            </a:r>
            <a:endParaRPr lang="en-US" dirty="0"/>
          </a:p>
        </p:txBody>
      </p:sp>
      <p:sp>
        <p:nvSpPr>
          <p:cNvPr id="3" name="Content Placeholder 2"/>
          <p:cNvSpPr>
            <a:spLocks noGrp="1"/>
          </p:cNvSpPr>
          <p:nvPr>
            <p:ph idx="1"/>
          </p:nvPr>
        </p:nvSpPr>
        <p:spPr/>
        <p:txBody>
          <a:bodyPr/>
          <a:lstStyle/>
          <a:p>
            <a:r>
              <a:rPr lang="en-US" dirty="0" smtClean="0"/>
              <a:t>Height</a:t>
            </a:r>
          </a:p>
          <a:p>
            <a:endParaRPr lang="en-US" dirty="0"/>
          </a:p>
          <a:p>
            <a:r>
              <a:rPr lang="en-US" dirty="0" smtClean="0"/>
              <a:t>Weight</a:t>
            </a:r>
          </a:p>
          <a:p>
            <a:endParaRPr lang="en-US" dirty="0"/>
          </a:p>
          <a:p>
            <a:r>
              <a:rPr lang="en-US" dirty="0" smtClean="0"/>
              <a:t>Body Mass Index (BMI)</a:t>
            </a:r>
          </a:p>
          <a:p>
            <a:endParaRPr lang="en-US" dirty="0"/>
          </a:p>
          <a:p>
            <a:r>
              <a:rPr lang="en-US" dirty="0" smtClean="0"/>
              <a:t>Head Circumference (not routinely)</a:t>
            </a:r>
            <a:endParaRPr lang="en-US" dirty="0"/>
          </a:p>
        </p:txBody>
      </p:sp>
    </p:spTree>
    <p:extLst>
      <p:ext uri="{BB962C8B-B14F-4D97-AF65-F5344CB8AC3E}">
        <p14:creationId xmlns:p14="http://schemas.microsoft.com/office/powerpoint/2010/main" val="417618977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Height</a:t>
            </a:r>
            <a:endParaRPr lang="en-US" dirty="0"/>
          </a:p>
        </p:txBody>
      </p:sp>
      <p:pic>
        <p:nvPicPr>
          <p:cNvPr id="4" name="Picture 3"/>
          <p:cNvPicPr>
            <a:picLocks noChangeAspect="1"/>
          </p:cNvPicPr>
          <p:nvPr/>
        </p:nvPicPr>
        <p:blipFill>
          <a:blip r:embed="rId2"/>
          <a:stretch>
            <a:fillRect/>
          </a:stretch>
        </p:blipFill>
        <p:spPr>
          <a:xfrm>
            <a:off x="2525259" y="1221102"/>
            <a:ext cx="3985255" cy="5636898"/>
          </a:xfrm>
          <a:prstGeom prst="rect">
            <a:avLst/>
          </a:prstGeom>
        </p:spPr>
      </p:pic>
    </p:spTree>
    <p:extLst>
      <p:ext uri="{BB962C8B-B14F-4D97-AF65-F5344CB8AC3E}">
        <p14:creationId xmlns:p14="http://schemas.microsoft.com/office/powerpoint/2010/main" val="292027879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a:t>
            </a:r>
            <a:endParaRPr lang="en-US" dirty="0"/>
          </a:p>
        </p:txBody>
      </p:sp>
      <p:sp>
        <p:nvSpPr>
          <p:cNvPr id="3" name="Content Placeholder 2"/>
          <p:cNvSpPr>
            <a:spLocks noGrp="1"/>
          </p:cNvSpPr>
          <p:nvPr>
            <p:ph idx="1"/>
          </p:nvPr>
        </p:nvSpPr>
        <p:spPr>
          <a:xfrm>
            <a:off x="457200" y="1600200"/>
            <a:ext cx="4139370" cy="4525963"/>
          </a:xfrm>
        </p:spPr>
        <p:txBody>
          <a:bodyPr/>
          <a:lstStyle/>
          <a:p>
            <a:r>
              <a:rPr lang="en-US" dirty="0" smtClean="0"/>
              <a:t>Calibrated scale</a:t>
            </a:r>
          </a:p>
          <a:p>
            <a:r>
              <a:rPr lang="en-US" dirty="0" smtClean="0"/>
              <a:t>standing</a:t>
            </a:r>
          </a:p>
          <a:p>
            <a:r>
              <a:rPr lang="en-US" dirty="0" smtClean="0"/>
              <a:t>Light clothing</a:t>
            </a:r>
          </a:p>
          <a:p>
            <a:r>
              <a:rPr lang="en-US" dirty="0" smtClean="0"/>
              <a:t>Digital output in Kg with 2 or more decimal points</a:t>
            </a:r>
            <a:endParaRPr lang="en-US" dirty="0"/>
          </a:p>
        </p:txBody>
      </p:sp>
      <p:pic>
        <p:nvPicPr>
          <p:cNvPr id="4" name="Picture 3"/>
          <p:cNvPicPr>
            <a:picLocks noChangeAspect="1"/>
          </p:cNvPicPr>
          <p:nvPr/>
        </p:nvPicPr>
        <p:blipFill rotWithShape="1">
          <a:blip r:embed="rId2"/>
          <a:srcRect l="50269"/>
          <a:stretch/>
        </p:blipFill>
        <p:spPr>
          <a:xfrm>
            <a:off x="4596570" y="1718692"/>
            <a:ext cx="4547430" cy="4897256"/>
          </a:xfrm>
          <a:prstGeom prst="rect">
            <a:avLst/>
          </a:prstGeom>
        </p:spPr>
      </p:pic>
    </p:spTree>
    <p:extLst>
      <p:ext uri="{BB962C8B-B14F-4D97-AF65-F5344CB8AC3E}">
        <p14:creationId xmlns:p14="http://schemas.microsoft.com/office/powerpoint/2010/main" val="9136756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BMI</a:t>
            </a:r>
            <a:endParaRPr lang="en-US" dirty="0"/>
          </a:p>
        </p:txBody>
      </p:sp>
      <p:sp>
        <p:nvSpPr>
          <p:cNvPr id="3" name="Content Placeholder 2"/>
          <p:cNvSpPr>
            <a:spLocks noGrp="1"/>
          </p:cNvSpPr>
          <p:nvPr>
            <p:ph idx="1"/>
          </p:nvPr>
        </p:nvSpPr>
        <p:spPr/>
        <p:txBody>
          <a:bodyPr/>
          <a:lstStyle/>
          <a:p>
            <a:r>
              <a:rPr lang="en-US" dirty="0" smtClean="0"/>
              <a:t>Indirect measure of adiposity</a:t>
            </a:r>
          </a:p>
          <a:p>
            <a:r>
              <a:rPr lang="en-US" dirty="0" smtClean="0"/>
              <a:t>Calculated:</a:t>
            </a:r>
          </a:p>
          <a:p>
            <a:pPr marL="0" indent="0">
              <a:buNone/>
            </a:pPr>
            <a:r>
              <a:rPr lang="en-US" dirty="0" smtClean="0"/>
              <a:t>BMI =                  weight in Kg </a:t>
            </a:r>
          </a:p>
          <a:p>
            <a:pPr marL="0" indent="0">
              <a:buNone/>
            </a:pPr>
            <a:r>
              <a:rPr lang="en-US" dirty="0" smtClean="0"/>
              <a:t>                        (Height in meters)</a:t>
            </a:r>
            <a:r>
              <a:rPr lang="en-US" baseline="30000" dirty="0" smtClean="0"/>
              <a:t>2</a:t>
            </a:r>
          </a:p>
          <a:p>
            <a:pPr marL="0" indent="0">
              <a:buNone/>
            </a:pPr>
            <a:endParaRPr lang="en-US" baseline="30000" dirty="0"/>
          </a:p>
          <a:p>
            <a:pPr marL="0" indent="0">
              <a:buNone/>
            </a:pPr>
            <a:r>
              <a:rPr lang="en-US" dirty="0" smtClean="0"/>
              <a:t>= Kg/m</a:t>
            </a:r>
            <a:r>
              <a:rPr lang="en-US" baseline="30000" dirty="0" smtClean="0"/>
              <a:t>2</a:t>
            </a:r>
            <a:endParaRPr lang="en-US" dirty="0" smtClean="0"/>
          </a:p>
          <a:p>
            <a:pPr marL="0" indent="0">
              <a:buNone/>
            </a:pPr>
            <a:endParaRPr lang="en-US" dirty="0" smtClean="0"/>
          </a:p>
          <a:p>
            <a:pPr marL="0" indent="0">
              <a:buNone/>
            </a:pPr>
            <a:endParaRPr lang="en-US" dirty="0"/>
          </a:p>
        </p:txBody>
      </p:sp>
      <p:cxnSp>
        <p:nvCxnSpPr>
          <p:cNvPr id="5" name="Straight Connector 4"/>
          <p:cNvCxnSpPr/>
          <p:nvPr/>
        </p:nvCxnSpPr>
        <p:spPr>
          <a:xfrm>
            <a:off x="2373888" y="3386479"/>
            <a:ext cx="3643992" cy="0"/>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4855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05207"/>
            <a:ext cx="8229600" cy="1143000"/>
          </a:xfrm>
        </p:spPr>
        <p:txBody>
          <a:bodyPr>
            <a:normAutofit fontScale="90000"/>
          </a:bodyPr>
          <a:lstStyle/>
          <a:p>
            <a:r>
              <a:rPr lang="en-US" dirty="0" smtClean="0"/>
              <a:t>How do we decide whether a child’s growth is normal or not?</a:t>
            </a:r>
            <a:endParaRPr lang="en-US" dirty="0"/>
          </a:p>
        </p:txBody>
      </p:sp>
    </p:spTree>
    <p:extLst>
      <p:ext uri="{BB962C8B-B14F-4D97-AF65-F5344CB8AC3E}">
        <p14:creationId xmlns:p14="http://schemas.microsoft.com/office/powerpoint/2010/main" val="28510064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6383"/>
            <a:ext cx="8229600" cy="1143000"/>
          </a:xfrm>
        </p:spPr>
        <p:txBody>
          <a:bodyPr>
            <a:normAutofit fontScale="90000"/>
          </a:bodyPr>
          <a:lstStyle/>
          <a:p>
            <a:r>
              <a:rPr lang="en-US" dirty="0" smtClean="0"/>
              <a:t>By comparing the child to normally growing children</a:t>
            </a:r>
            <a:endParaRPr lang="en-US" dirty="0"/>
          </a:p>
        </p:txBody>
      </p:sp>
    </p:spTree>
    <p:extLst>
      <p:ext uri="{BB962C8B-B14F-4D97-AF65-F5344CB8AC3E}">
        <p14:creationId xmlns:p14="http://schemas.microsoft.com/office/powerpoint/2010/main" val="35869868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9428"/>
            <a:ext cx="8229600" cy="1143000"/>
          </a:xfrm>
        </p:spPr>
        <p:txBody>
          <a:bodyPr>
            <a:normAutofit fontScale="90000"/>
          </a:bodyPr>
          <a:lstStyle/>
          <a:p>
            <a:r>
              <a:rPr lang="en-US" dirty="0" smtClean="0"/>
              <a:t>WHO are normally growing children?</a:t>
            </a:r>
            <a:endParaRPr lang="en-US" dirty="0"/>
          </a:p>
        </p:txBody>
      </p:sp>
      <p:pic>
        <p:nvPicPr>
          <p:cNvPr id="4" name="Picture 3"/>
          <p:cNvPicPr>
            <a:picLocks noChangeAspect="1"/>
          </p:cNvPicPr>
          <p:nvPr/>
        </p:nvPicPr>
        <p:blipFill>
          <a:blip r:embed="rId2"/>
          <a:stretch>
            <a:fillRect/>
          </a:stretch>
        </p:blipFill>
        <p:spPr>
          <a:xfrm>
            <a:off x="0" y="2964352"/>
            <a:ext cx="9144000" cy="3657600"/>
          </a:xfrm>
          <a:prstGeom prst="rect">
            <a:avLst/>
          </a:prstGeom>
        </p:spPr>
      </p:pic>
    </p:spTree>
    <p:extLst>
      <p:ext uri="{BB962C8B-B14F-4D97-AF65-F5344CB8AC3E}">
        <p14:creationId xmlns:p14="http://schemas.microsoft.com/office/powerpoint/2010/main" val="27023238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567767" y="0"/>
            <a:ext cx="6118210" cy="2447284"/>
          </a:xfrm>
          <a:prstGeom prst="rect">
            <a:avLst/>
          </a:prstGeom>
        </p:spPr>
      </p:pic>
      <p:sp>
        <p:nvSpPr>
          <p:cNvPr id="10" name="Content Placeholder 9"/>
          <p:cNvSpPr>
            <a:spLocks noGrp="1"/>
          </p:cNvSpPr>
          <p:nvPr>
            <p:ph idx="1"/>
          </p:nvPr>
        </p:nvSpPr>
        <p:spPr>
          <a:xfrm>
            <a:off x="457200" y="2257907"/>
            <a:ext cx="8229600" cy="4166174"/>
          </a:xfrm>
        </p:spPr>
        <p:txBody>
          <a:bodyPr/>
          <a:lstStyle/>
          <a:p>
            <a:r>
              <a:rPr lang="en-US" dirty="0" smtClean="0"/>
              <a:t>For children from birth to 5 years of age, a Multinational Growth Reference Study was conducted from 1997-2003</a:t>
            </a:r>
          </a:p>
          <a:p>
            <a:r>
              <a:rPr lang="en-US" dirty="0" smtClean="0"/>
              <a:t>Included infants and children from Brazil, Ghana, India, Norway, Oman and USA. </a:t>
            </a:r>
          </a:p>
          <a:p>
            <a:r>
              <a:rPr lang="en-US" dirty="0" smtClean="0"/>
              <a:t>N= 8440</a:t>
            </a:r>
            <a:endParaRPr lang="en-US" dirty="0"/>
          </a:p>
        </p:txBody>
      </p:sp>
    </p:spTree>
    <p:extLst>
      <p:ext uri="{BB962C8B-B14F-4D97-AF65-F5344CB8AC3E}">
        <p14:creationId xmlns:p14="http://schemas.microsoft.com/office/powerpoint/2010/main" val="30832951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82676"/>
            <a:ext cx="9144000" cy="4965117"/>
          </a:xfrm>
          <a:prstGeom prst="rect">
            <a:avLst/>
          </a:prstGeom>
        </p:spPr>
      </p:pic>
      <p:pic>
        <p:nvPicPr>
          <p:cNvPr id="5" name="Picture 4"/>
          <p:cNvPicPr>
            <a:picLocks noChangeAspect="1"/>
          </p:cNvPicPr>
          <p:nvPr/>
        </p:nvPicPr>
        <p:blipFill rotWithShape="1">
          <a:blip r:embed="rId3"/>
          <a:srcRect t="15813" b="20196"/>
          <a:stretch/>
        </p:blipFill>
        <p:spPr>
          <a:xfrm>
            <a:off x="1455715" y="0"/>
            <a:ext cx="6183230" cy="1582676"/>
          </a:xfrm>
          <a:prstGeom prst="rect">
            <a:avLst/>
          </a:prstGeom>
        </p:spPr>
      </p:pic>
    </p:spTree>
    <p:extLst>
      <p:ext uri="{BB962C8B-B14F-4D97-AF65-F5344CB8AC3E}">
        <p14:creationId xmlns:p14="http://schemas.microsoft.com/office/powerpoint/2010/main" val="21417922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1089"/>
          <a:stretch/>
        </p:blipFill>
        <p:spPr>
          <a:xfrm>
            <a:off x="308150" y="42859"/>
            <a:ext cx="8338542" cy="6815141"/>
          </a:xfrm>
          <a:prstGeom prst="rect">
            <a:avLst/>
          </a:prstGeom>
        </p:spPr>
      </p:pic>
    </p:spTree>
    <p:extLst>
      <p:ext uri="{BB962C8B-B14F-4D97-AF65-F5344CB8AC3E}">
        <p14:creationId xmlns:p14="http://schemas.microsoft.com/office/powerpoint/2010/main" val="27558800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Growth charts</a:t>
            </a:r>
            <a:br>
              <a:rPr lang="en-US" dirty="0" smtClean="0"/>
            </a:br>
            <a:r>
              <a:rPr lang="en-US" dirty="0" smtClean="0"/>
              <a:t>birth-24 months</a:t>
            </a:r>
            <a:endParaRPr lang="en-US" dirty="0"/>
          </a:p>
        </p:txBody>
      </p:sp>
      <p:pic>
        <p:nvPicPr>
          <p:cNvPr id="5" name="Picture 4"/>
          <p:cNvPicPr>
            <a:picLocks noChangeAspect="1"/>
          </p:cNvPicPr>
          <p:nvPr/>
        </p:nvPicPr>
        <p:blipFill>
          <a:blip r:embed="rId2"/>
          <a:stretch>
            <a:fillRect/>
          </a:stretch>
        </p:blipFill>
        <p:spPr>
          <a:xfrm>
            <a:off x="1162695" y="2210867"/>
            <a:ext cx="2696348" cy="3486819"/>
          </a:xfrm>
          <a:prstGeom prst="rect">
            <a:avLst/>
          </a:prstGeom>
        </p:spPr>
      </p:pic>
      <p:pic>
        <p:nvPicPr>
          <p:cNvPr id="6" name="Picture 5"/>
          <p:cNvPicPr>
            <a:picLocks noChangeAspect="1"/>
          </p:cNvPicPr>
          <p:nvPr/>
        </p:nvPicPr>
        <p:blipFill>
          <a:blip r:embed="rId3"/>
          <a:stretch>
            <a:fillRect/>
          </a:stretch>
        </p:blipFill>
        <p:spPr>
          <a:xfrm>
            <a:off x="5144823" y="2210867"/>
            <a:ext cx="2711971" cy="3486819"/>
          </a:xfrm>
          <a:prstGeom prst="rect">
            <a:avLst/>
          </a:prstGeom>
        </p:spPr>
      </p:pic>
    </p:spTree>
    <p:extLst>
      <p:ext uri="{BB962C8B-B14F-4D97-AF65-F5344CB8AC3E}">
        <p14:creationId xmlns:p14="http://schemas.microsoft.com/office/powerpoint/2010/main" val="17719825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274638"/>
            <a:ext cx="8229600" cy="1143000"/>
          </a:xfrm>
        </p:spPr>
        <p:txBody>
          <a:bodyPr>
            <a:normAutofit fontScale="90000"/>
          </a:bodyPr>
          <a:lstStyle/>
          <a:p>
            <a:r>
              <a:rPr lang="en-US" dirty="0" smtClean="0"/>
              <a:t>Growth charts</a:t>
            </a:r>
            <a:br>
              <a:rPr lang="en-US" dirty="0" smtClean="0"/>
            </a:br>
            <a:r>
              <a:rPr lang="en-US" dirty="0" smtClean="0"/>
              <a:t>2-19 years</a:t>
            </a:r>
            <a:endParaRPr lang="en-US" dirty="0"/>
          </a:p>
        </p:txBody>
      </p:sp>
      <p:pic>
        <p:nvPicPr>
          <p:cNvPr id="5" name="Picture 4"/>
          <p:cNvPicPr>
            <a:picLocks noChangeAspect="1"/>
          </p:cNvPicPr>
          <p:nvPr/>
        </p:nvPicPr>
        <p:blipFill>
          <a:blip r:embed="rId2"/>
          <a:stretch>
            <a:fillRect/>
          </a:stretch>
        </p:blipFill>
        <p:spPr>
          <a:xfrm>
            <a:off x="1183286" y="2257906"/>
            <a:ext cx="2722033" cy="3543660"/>
          </a:xfrm>
          <a:prstGeom prst="rect">
            <a:avLst/>
          </a:prstGeom>
        </p:spPr>
      </p:pic>
      <p:pic>
        <p:nvPicPr>
          <p:cNvPr id="6" name="Picture 5"/>
          <p:cNvPicPr>
            <a:picLocks noChangeAspect="1"/>
          </p:cNvPicPr>
          <p:nvPr/>
        </p:nvPicPr>
        <p:blipFill>
          <a:blip r:embed="rId3"/>
          <a:stretch>
            <a:fillRect/>
          </a:stretch>
        </p:blipFill>
        <p:spPr>
          <a:xfrm>
            <a:off x="5219148" y="2257906"/>
            <a:ext cx="2743580" cy="3543660"/>
          </a:xfrm>
          <a:prstGeom prst="rect">
            <a:avLst/>
          </a:prstGeom>
        </p:spPr>
      </p:pic>
    </p:spTree>
    <p:extLst>
      <p:ext uri="{BB962C8B-B14F-4D97-AF65-F5344CB8AC3E}">
        <p14:creationId xmlns:p14="http://schemas.microsoft.com/office/powerpoint/2010/main" val="174526437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804178" y="0"/>
            <a:ext cx="5339822" cy="6897015"/>
          </a:xfrm>
          <a:prstGeom prst="rect">
            <a:avLst/>
          </a:prstGeom>
        </p:spPr>
      </p:pic>
      <p:sp>
        <p:nvSpPr>
          <p:cNvPr id="6" name="TextBox 5"/>
          <p:cNvSpPr txBox="1"/>
          <p:nvPr/>
        </p:nvSpPr>
        <p:spPr>
          <a:xfrm>
            <a:off x="694267" y="1219200"/>
            <a:ext cx="1056700" cy="369332"/>
          </a:xfrm>
          <a:prstGeom prst="rect">
            <a:avLst/>
          </a:prstGeom>
          <a:noFill/>
        </p:spPr>
        <p:txBody>
          <a:bodyPr wrap="none" rtlCol="0">
            <a:spAutoFit/>
          </a:bodyPr>
          <a:lstStyle/>
          <a:p>
            <a:r>
              <a:rPr lang="en-US" dirty="0" smtClean="0"/>
              <a:t>Child’s ID</a:t>
            </a:r>
            <a:endParaRPr lang="en-US" dirty="0"/>
          </a:p>
        </p:txBody>
      </p:sp>
      <p:sp>
        <p:nvSpPr>
          <p:cNvPr id="7" name="TextBox 6"/>
          <p:cNvSpPr txBox="1"/>
          <p:nvPr/>
        </p:nvSpPr>
        <p:spPr>
          <a:xfrm>
            <a:off x="694267" y="640266"/>
            <a:ext cx="1129749" cy="369332"/>
          </a:xfrm>
          <a:prstGeom prst="rect">
            <a:avLst/>
          </a:prstGeom>
          <a:noFill/>
        </p:spPr>
        <p:txBody>
          <a:bodyPr wrap="none" rtlCol="0">
            <a:spAutoFit/>
          </a:bodyPr>
          <a:lstStyle/>
          <a:p>
            <a:r>
              <a:rPr lang="en-US" dirty="0" smtClean="0"/>
              <a:t>Age range</a:t>
            </a:r>
            <a:endParaRPr lang="en-US" dirty="0"/>
          </a:p>
        </p:txBody>
      </p:sp>
      <p:sp>
        <p:nvSpPr>
          <p:cNvPr id="8" name="TextBox 7"/>
          <p:cNvSpPr txBox="1"/>
          <p:nvPr/>
        </p:nvSpPr>
        <p:spPr>
          <a:xfrm>
            <a:off x="694267" y="1964267"/>
            <a:ext cx="1402623" cy="369332"/>
          </a:xfrm>
          <a:prstGeom prst="rect">
            <a:avLst/>
          </a:prstGeom>
          <a:noFill/>
        </p:spPr>
        <p:txBody>
          <a:bodyPr wrap="none" rtlCol="0">
            <a:spAutoFit/>
          </a:bodyPr>
          <a:lstStyle/>
          <a:p>
            <a:r>
              <a:rPr lang="en-US" dirty="0" smtClean="0"/>
              <a:t>Height in CM</a:t>
            </a:r>
          </a:p>
        </p:txBody>
      </p:sp>
      <p:sp>
        <p:nvSpPr>
          <p:cNvPr id="9" name="TextBox 8"/>
          <p:cNvSpPr txBox="1"/>
          <p:nvPr/>
        </p:nvSpPr>
        <p:spPr>
          <a:xfrm>
            <a:off x="694267" y="3119970"/>
            <a:ext cx="1685077" cy="369332"/>
          </a:xfrm>
          <a:prstGeom prst="rect">
            <a:avLst/>
          </a:prstGeom>
          <a:noFill/>
        </p:spPr>
        <p:txBody>
          <a:bodyPr wrap="none" rtlCol="0">
            <a:spAutoFit/>
          </a:bodyPr>
          <a:lstStyle/>
          <a:p>
            <a:r>
              <a:rPr lang="en-US" dirty="0" smtClean="0"/>
              <a:t>Height in inches </a:t>
            </a:r>
            <a:endParaRPr lang="en-US" dirty="0"/>
          </a:p>
        </p:txBody>
      </p:sp>
      <p:sp>
        <p:nvSpPr>
          <p:cNvPr id="10" name="TextBox 9"/>
          <p:cNvSpPr txBox="1"/>
          <p:nvPr/>
        </p:nvSpPr>
        <p:spPr>
          <a:xfrm>
            <a:off x="694267" y="5191667"/>
            <a:ext cx="1372303" cy="369332"/>
          </a:xfrm>
          <a:prstGeom prst="rect">
            <a:avLst/>
          </a:prstGeom>
          <a:noFill/>
        </p:spPr>
        <p:txBody>
          <a:bodyPr wrap="none" rtlCol="0">
            <a:spAutoFit/>
          </a:bodyPr>
          <a:lstStyle/>
          <a:p>
            <a:r>
              <a:rPr lang="en-US" dirty="0" smtClean="0"/>
              <a:t>Weight in Kg</a:t>
            </a:r>
          </a:p>
        </p:txBody>
      </p:sp>
      <p:sp>
        <p:nvSpPr>
          <p:cNvPr id="11" name="TextBox 10"/>
          <p:cNvSpPr txBox="1"/>
          <p:nvPr/>
        </p:nvSpPr>
        <p:spPr>
          <a:xfrm>
            <a:off x="694267" y="5842000"/>
            <a:ext cx="1838965" cy="369332"/>
          </a:xfrm>
          <a:prstGeom prst="rect">
            <a:avLst/>
          </a:prstGeom>
          <a:noFill/>
        </p:spPr>
        <p:txBody>
          <a:bodyPr wrap="none" rtlCol="0">
            <a:spAutoFit/>
          </a:bodyPr>
          <a:lstStyle/>
          <a:p>
            <a:r>
              <a:rPr lang="en-US" dirty="0" smtClean="0"/>
              <a:t>Weight in Pounds</a:t>
            </a:r>
            <a:endParaRPr lang="en-US" dirty="0"/>
          </a:p>
        </p:txBody>
      </p:sp>
      <p:cxnSp>
        <p:nvCxnSpPr>
          <p:cNvPr id="13" name="Straight Arrow Connector 12"/>
          <p:cNvCxnSpPr>
            <a:stCxn id="6" idx="3"/>
          </p:cNvCxnSpPr>
          <p:nvPr/>
        </p:nvCxnSpPr>
        <p:spPr>
          <a:xfrm flipV="1">
            <a:off x="1750967" y="127000"/>
            <a:ext cx="5098566" cy="12768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7" idx="3"/>
            <a:endCxn id="60" idx="1"/>
          </p:cNvCxnSpPr>
          <p:nvPr/>
        </p:nvCxnSpPr>
        <p:spPr>
          <a:xfrm flipV="1">
            <a:off x="1824016" y="372534"/>
            <a:ext cx="2426251" cy="4523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8" idx="3"/>
          </p:cNvCxnSpPr>
          <p:nvPr/>
        </p:nvCxnSpPr>
        <p:spPr>
          <a:xfrm flipV="1">
            <a:off x="2096890" y="1651000"/>
            <a:ext cx="2136443" cy="4979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8" idx="3"/>
          </p:cNvCxnSpPr>
          <p:nvPr/>
        </p:nvCxnSpPr>
        <p:spPr>
          <a:xfrm flipV="1">
            <a:off x="2096890" y="1871133"/>
            <a:ext cx="6429043" cy="277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233333" y="440267"/>
            <a:ext cx="211667" cy="493606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22" name="Rectangle 21"/>
          <p:cNvSpPr/>
          <p:nvPr/>
        </p:nvSpPr>
        <p:spPr>
          <a:xfrm>
            <a:off x="8525933" y="440267"/>
            <a:ext cx="211667" cy="246803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23" name="Straight Arrow Connector 22"/>
          <p:cNvCxnSpPr/>
          <p:nvPr/>
        </p:nvCxnSpPr>
        <p:spPr>
          <a:xfrm flipV="1">
            <a:off x="2523770" y="2480733"/>
            <a:ext cx="1514830" cy="8112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endCxn id="37" idx="1"/>
          </p:cNvCxnSpPr>
          <p:nvPr/>
        </p:nvCxnSpPr>
        <p:spPr>
          <a:xfrm flipV="1">
            <a:off x="2523770" y="1674284"/>
            <a:ext cx="6154563" cy="16303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4038600" y="440267"/>
            <a:ext cx="211667" cy="493606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37" name="Rectangle 36"/>
          <p:cNvSpPr/>
          <p:nvPr/>
        </p:nvSpPr>
        <p:spPr>
          <a:xfrm>
            <a:off x="8678333" y="440267"/>
            <a:ext cx="211667" cy="2468033"/>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41" name="Straight Arrow Connector 40"/>
          <p:cNvCxnSpPr/>
          <p:nvPr/>
        </p:nvCxnSpPr>
        <p:spPr>
          <a:xfrm>
            <a:off x="2096890" y="5395903"/>
            <a:ext cx="1941710" cy="52229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p:nvPr/>
        </p:nvCxnSpPr>
        <p:spPr>
          <a:xfrm>
            <a:off x="2096890" y="5408602"/>
            <a:ext cx="6429043" cy="50959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7" name="Rectangle 46"/>
          <p:cNvSpPr/>
          <p:nvPr/>
        </p:nvSpPr>
        <p:spPr>
          <a:xfrm>
            <a:off x="4233333" y="5560999"/>
            <a:ext cx="211667" cy="8736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8" name="Rectangle 47"/>
          <p:cNvSpPr/>
          <p:nvPr/>
        </p:nvSpPr>
        <p:spPr>
          <a:xfrm>
            <a:off x="8525933" y="3081870"/>
            <a:ext cx="194734" cy="335279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49" name="Rectangle 48"/>
          <p:cNvSpPr/>
          <p:nvPr/>
        </p:nvSpPr>
        <p:spPr>
          <a:xfrm>
            <a:off x="4013200" y="5560999"/>
            <a:ext cx="211667" cy="87366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sp>
        <p:nvSpPr>
          <p:cNvPr id="50" name="Rectangle 49"/>
          <p:cNvSpPr/>
          <p:nvPr/>
        </p:nvSpPr>
        <p:spPr>
          <a:xfrm>
            <a:off x="8737600" y="3081870"/>
            <a:ext cx="194734" cy="335279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noFill/>
            </a:endParaRPr>
          </a:p>
        </p:txBody>
      </p:sp>
      <p:cxnSp>
        <p:nvCxnSpPr>
          <p:cNvPr id="51" name="Straight Arrow Connector 50"/>
          <p:cNvCxnSpPr/>
          <p:nvPr/>
        </p:nvCxnSpPr>
        <p:spPr>
          <a:xfrm>
            <a:off x="2503291" y="6057901"/>
            <a:ext cx="1442176" cy="15343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2" name="Straight Arrow Connector 51"/>
          <p:cNvCxnSpPr/>
          <p:nvPr/>
        </p:nvCxnSpPr>
        <p:spPr>
          <a:xfrm flipV="1">
            <a:off x="2503291" y="5046133"/>
            <a:ext cx="6022642" cy="10244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7" name="Oval 56"/>
          <p:cNvSpPr/>
          <p:nvPr/>
        </p:nvSpPr>
        <p:spPr>
          <a:xfrm>
            <a:off x="8246533" y="1219200"/>
            <a:ext cx="279400" cy="126153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8246533" y="3403035"/>
            <a:ext cx="279400" cy="164309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4250267" y="304800"/>
            <a:ext cx="4428066" cy="13546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1" name="Rectangle 60"/>
          <p:cNvSpPr/>
          <p:nvPr/>
        </p:nvSpPr>
        <p:spPr>
          <a:xfrm>
            <a:off x="4309534" y="6434667"/>
            <a:ext cx="4428066" cy="135467"/>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3" name="Straight Arrow Connector 62"/>
          <p:cNvCxnSpPr>
            <a:stCxn id="7" idx="3"/>
          </p:cNvCxnSpPr>
          <p:nvPr/>
        </p:nvCxnSpPr>
        <p:spPr>
          <a:xfrm>
            <a:off x="1824016" y="824932"/>
            <a:ext cx="3222117" cy="560973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6" name="TextBox 65"/>
          <p:cNvSpPr txBox="1"/>
          <p:nvPr/>
        </p:nvSpPr>
        <p:spPr>
          <a:xfrm>
            <a:off x="677333" y="304800"/>
            <a:ext cx="184666" cy="369332"/>
          </a:xfrm>
          <a:prstGeom prst="rect">
            <a:avLst/>
          </a:prstGeom>
          <a:noFill/>
        </p:spPr>
        <p:txBody>
          <a:bodyPr wrap="none" rtlCol="0">
            <a:spAutoFit/>
          </a:bodyPr>
          <a:lstStyle/>
          <a:p>
            <a:endParaRPr lang="en-US" dirty="0"/>
          </a:p>
        </p:txBody>
      </p:sp>
      <p:sp>
        <p:nvSpPr>
          <p:cNvPr id="68" name="TextBox 67"/>
          <p:cNvSpPr txBox="1"/>
          <p:nvPr/>
        </p:nvSpPr>
        <p:spPr>
          <a:xfrm>
            <a:off x="707577" y="127000"/>
            <a:ext cx="2086779" cy="369332"/>
          </a:xfrm>
          <a:prstGeom prst="rect">
            <a:avLst/>
          </a:prstGeom>
          <a:noFill/>
        </p:spPr>
        <p:txBody>
          <a:bodyPr wrap="none" rtlCol="0">
            <a:spAutoFit/>
          </a:bodyPr>
          <a:lstStyle/>
          <a:p>
            <a:r>
              <a:rPr lang="en-US" dirty="0" smtClean="0"/>
              <a:t>Who is this chart for</a:t>
            </a:r>
            <a:endParaRPr lang="en-US" dirty="0"/>
          </a:p>
        </p:txBody>
      </p:sp>
      <p:cxnSp>
        <p:nvCxnSpPr>
          <p:cNvPr id="69" name="Straight Arrow Connector 68"/>
          <p:cNvCxnSpPr/>
          <p:nvPr/>
        </p:nvCxnSpPr>
        <p:spPr>
          <a:xfrm flipV="1">
            <a:off x="2732341" y="127000"/>
            <a:ext cx="1213126" cy="18993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575733" y="4216400"/>
            <a:ext cx="1620957" cy="369332"/>
          </a:xfrm>
          <a:prstGeom prst="rect">
            <a:avLst/>
          </a:prstGeom>
          <a:noFill/>
        </p:spPr>
        <p:txBody>
          <a:bodyPr wrap="none" rtlCol="0">
            <a:spAutoFit/>
          </a:bodyPr>
          <a:lstStyle/>
          <a:p>
            <a:r>
              <a:rPr lang="en-US" dirty="0" smtClean="0"/>
              <a:t>Percentile lines</a:t>
            </a:r>
            <a:endParaRPr lang="en-US" dirty="0"/>
          </a:p>
        </p:txBody>
      </p:sp>
      <p:cxnSp>
        <p:nvCxnSpPr>
          <p:cNvPr id="73" name="Straight Arrow Connector 72"/>
          <p:cNvCxnSpPr>
            <a:stCxn id="71" idx="3"/>
          </p:cNvCxnSpPr>
          <p:nvPr/>
        </p:nvCxnSpPr>
        <p:spPr>
          <a:xfrm flipV="1">
            <a:off x="2196690" y="1964267"/>
            <a:ext cx="6049843" cy="243679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a:stCxn id="71" idx="3"/>
            <a:endCxn id="58" idx="2"/>
          </p:cNvCxnSpPr>
          <p:nvPr/>
        </p:nvCxnSpPr>
        <p:spPr>
          <a:xfrm flipV="1">
            <a:off x="2196690" y="4224584"/>
            <a:ext cx="6049843" cy="17648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641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6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7"/>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6"/>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6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6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6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1"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ntr" presetSubtype="0" fill="hold" grpId="1" nodeType="withEffect">
                                  <p:stCondLst>
                                    <p:cond delay="0"/>
                                  </p:stCondLst>
                                  <p:childTnLst>
                                    <p:set>
                                      <p:cBhvr>
                                        <p:cTn id="70" dur="1" fill="hold">
                                          <p:stCondLst>
                                            <p:cond delay="0"/>
                                          </p:stCondLst>
                                        </p:cTn>
                                        <p:tgtEl>
                                          <p:spTgt spid="21"/>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childTnLst>
                                </p:cTn>
                              </p:par>
                              <p:par>
                                <p:cTn id="73" presetID="1" presetClass="entr" presetSubtype="0" fill="hold" grpId="1" nodeType="withEffect">
                                  <p:stCondLst>
                                    <p:cond delay="0"/>
                                  </p:stCondLst>
                                  <p:childTnLst>
                                    <p:set>
                                      <p:cBhvr>
                                        <p:cTn id="74" dur="1" fill="hold">
                                          <p:stCondLst>
                                            <p:cond delay="0"/>
                                          </p:stCondLst>
                                        </p:cTn>
                                        <p:tgtEl>
                                          <p:spTgt spid="2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2" nodeType="clickEffect">
                                  <p:stCondLst>
                                    <p:cond delay="0"/>
                                  </p:stCondLst>
                                  <p:childTnLst>
                                    <p:set>
                                      <p:cBhvr>
                                        <p:cTn id="78" dur="1" fill="hold">
                                          <p:stCondLst>
                                            <p:cond delay="0"/>
                                          </p:stCondLst>
                                        </p:cTn>
                                        <p:tgtEl>
                                          <p:spTgt spid="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18"/>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20"/>
                                        </p:tgtEl>
                                        <p:attrNameLst>
                                          <p:attrName>style.visibility</p:attrName>
                                        </p:attrNameLst>
                                      </p:cBhvr>
                                      <p:to>
                                        <p:strVal val="hidden"/>
                                      </p:to>
                                    </p:set>
                                  </p:childTnLst>
                                </p:cTn>
                              </p:par>
                              <p:par>
                                <p:cTn id="83" presetID="1" presetClass="exit" presetSubtype="0" fill="hold" grpId="2" nodeType="withEffect">
                                  <p:stCondLst>
                                    <p:cond delay="0"/>
                                  </p:stCondLst>
                                  <p:childTnLst>
                                    <p:set>
                                      <p:cBhvr>
                                        <p:cTn id="84" dur="1" fill="hold">
                                          <p:stCondLst>
                                            <p:cond delay="0"/>
                                          </p:stCondLst>
                                        </p:cTn>
                                        <p:tgtEl>
                                          <p:spTgt spid="21"/>
                                        </p:tgtEl>
                                        <p:attrNameLst>
                                          <p:attrName>style.visibility</p:attrName>
                                        </p:attrNameLst>
                                      </p:cBhvr>
                                      <p:to>
                                        <p:strVal val="hidden"/>
                                      </p:to>
                                    </p:set>
                                  </p:childTnLst>
                                </p:cTn>
                              </p:par>
                              <p:par>
                                <p:cTn id="85" presetID="1" presetClass="exit" presetSubtype="0" fill="hold" grpId="2" nodeType="withEffect">
                                  <p:stCondLst>
                                    <p:cond delay="0"/>
                                  </p:stCondLst>
                                  <p:childTnLst>
                                    <p:set>
                                      <p:cBhvr>
                                        <p:cTn id="86" dur="1" fill="hold">
                                          <p:stCondLst>
                                            <p:cond delay="0"/>
                                          </p:stCondLst>
                                        </p:cTn>
                                        <p:tgtEl>
                                          <p:spTgt spid="2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3" nodeType="clickEffect">
                                  <p:stCondLst>
                                    <p:cond delay="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0"/>
                                        </p:tgtEl>
                                        <p:attrNameLst>
                                          <p:attrName>style.visibility</p:attrName>
                                        </p:attrNameLst>
                                      </p:cBhvr>
                                      <p:to>
                                        <p:strVal val="hidden"/>
                                      </p:to>
                                    </p:set>
                                  </p:childTnLst>
                                </p:cTn>
                              </p:par>
                              <p:par>
                                <p:cTn id="95" presetID="1" presetClass="exit" presetSubtype="0" fill="hold" grpId="3" nodeType="withEffect">
                                  <p:stCondLst>
                                    <p:cond delay="0"/>
                                  </p:stCondLst>
                                  <p:childTnLst>
                                    <p:set>
                                      <p:cBhvr>
                                        <p:cTn id="96" dur="1" fill="hold">
                                          <p:stCondLst>
                                            <p:cond delay="0"/>
                                          </p:stCondLst>
                                        </p:cTn>
                                        <p:tgtEl>
                                          <p:spTgt spid="22"/>
                                        </p:tgtEl>
                                        <p:attrNameLst>
                                          <p:attrName>style.visibility</p:attrName>
                                        </p:attrNameLst>
                                      </p:cBhvr>
                                      <p:to>
                                        <p:strVal val="hidden"/>
                                      </p:to>
                                    </p:set>
                                  </p:childTnLst>
                                </p:cTn>
                              </p:par>
                              <p:par>
                                <p:cTn id="97" presetID="1" presetClass="exit" presetSubtype="0" fill="hold" grpId="3" nodeType="withEffect">
                                  <p:stCondLst>
                                    <p:cond delay="0"/>
                                  </p:stCondLst>
                                  <p:childTnLst>
                                    <p:set>
                                      <p:cBhvr>
                                        <p:cTn id="98" dur="1" fill="hold">
                                          <p:stCondLst>
                                            <p:cond delay="0"/>
                                          </p:stCondLst>
                                        </p:cTn>
                                        <p:tgtEl>
                                          <p:spTgt spid="2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9"/>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2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2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3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9"/>
                                        </p:tgtEl>
                                        <p:attrNameLst>
                                          <p:attrName>style.visibility</p:attrName>
                                        </p:attrNameLst>
                                      </p:cBhvr>
                                      <p:to>
                                        <p:strVal val="hidden"/>
                                      </p:to>
                                    </p:set>
                                  </p:childTnLst>
                                </p:cTn>
                              </p:par>
                              <p:par>
                                <p:cTn id="115" presetID="1" presetClass="exit" presetSubtype="0" fill="hold" nodeType="withEffect">
                                  <p:stCondLst>
                                    <p:cond delay="0"/>
                                  </p:stCondLst>
                                  <p:childTnLst>
                                    <p:set>
                                      <p:cBhvr>
                                        <p:cTn id="116" dur="1" fill="hold">
                                          <p:stCondLst>
                                            <p:cond delay="0"/>
                                          </p:stCondLst>
                                        </p:cTn>
                                        <p:tgtEl>
                                          <p:spTgt spid="23"/>
                                        </p:tgtEl>
                                        <p:attrNameLst>
                                          <p:attrName>style.visibility</p:attrName>
                                        </p:attrNameLst>
                                      </p:cBhvr>
                                      <p:to>
                                        <p:strVal val="hidden"/>
                                      </p:to>
                                    </p:set>
                                  </p:childTnLst>
                                </p:cTn>
                              </p:par>
                              <p:par>
                                <p:cTn id="117" presetID="1" presetClass="exit" presetSubtype="0" fill="hold" grpId="1" nodeType="withEffect">
                                  <p:stCondLst>
                                    <p:cond delay="0"/>
                                  </p:stCondLst>
                                  <p:childTnLst>
                                    <p:set>
                                      <p:cBhvr>
                                        <p:cTn id="118" dur="1" fill="hold">
                                          <p:stCondLst>
                                            <p:cond delay="0"/>
                                          </p:stCondLst>
                                        </p:cTn>
                                        <p:tgtEl>
                                          <p:spTgt spid="35"/>
                                        </p:tgtEl>
                                        <p:attrNameLst>
                                          <p:attrName>style.visibility</p:attrName>
                                        </p:attrNameLst>
                                      </p:cBhvr>
                                      <p:to>
                                        <p:strVal val="hidden"/>
                                      </p:to>
                                    </p:set>
                                  </p:childTnLst>
                                </p:cTn>
                              </p:par>
                              <p:par>
                                <p:cTn id="119" presetID="1" presetClass="exit" presetSubtype="0" fill="hold" nodeType="withEffect">
                                  <p:stCondLst>
                                    <p:cond delay="0"/>
                                  </p:stCondLst>
                                  <p:childTnLst>
                                    <p:set>
                                      <p:cBhvr>
                                        <p:cTn id="120" dur="1" fill="hold">
                                          <p:stCondLst>
                                            <p:cond delay="0"/>
                                          </p:stCondLst>
                                        </p:cTn>
                                        <p:tgtEl>
                                          <p:spTgt spid="24"/>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37"/>
                                        </p:tgtEl>
                                        <p:attrNameLst>
                                          <p:attrName>style.visibility</p:attrName>
                                        </p:attrNameLst>
                                      </p:cBhvr>
                                      <p:to>
                                        <p:strVal val="hidden"/>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1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41"/>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4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7"/>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xit" presetSubtype="0" fill="hold" grpId="1" nodeType="clickEffect">
                                  <p:stCondLst>
                                    <p:cond delay="0"/>
                                  </p:stCondLst>
                                  <p:childTnLst>
                                    <p:set>
                                      <p:cBhvr>
                                        <p:cTn id="138" dur="1" fill="hold">
                                          <p:stCondLst>
                                            <p:cond delay="0"/>
                                          </p:stCondLst>
                                        </p:cTn>
                                        <p:tgtEl>
                                          <p:spTgt spid="10"/>
                                        </p:tgtEl>
                                        <p:attrNameLst>
                                          <p:attrName>style.visibility</p:attrName>
                                        </p:attrNameLst>
                                      </p:cBhvr>
                                      <p:to>
                                        <p:strVal val="hidden"/>
                                      </p:to>
                                    </p:set>
                                  </p:childTnLst>
                                </p:cTn>
                              </p:par>
                              <p:par>
                                <p:cTn id="139" presetID="1" presetClass="exit" presetSubtype="0" fill="hold" nodeType="withEffect">
                                  <p:stCondLst>
                                    <p:cond delay="0"/>
                                  </p:stCondLst>
                                  <p:childTnLst>
                                    <p:set>
                                      <p:cBhvr>
                                        <p:cTn id="140" dur="1" fill="hold">
                                          <p:stCondLst>
                                            <p:cond delay="0"/>
                                          </p:stCondLst>
                                        </p:cTn>
                                        <p:tgtEl>
                                          <p:spTgt spid="42"/>
                                        </p:tgtEl>
                                        <p:attrNameLst>
                                          <p:attrName>style.visibility</p:attrName>
                                        </p:attrNameLst>
                                      </p:cBhvr>
                                      <p:to>
                                        <p:strVal val="hidden"/>
                                      </p:to>
                                    </p:set>
                                  </p:childTnLst>
                                </p:cTn>
                              </p:par>
                              <p:par>
                                <p:cTn id="141" presetID="1" presetClass="exit" presetSubtype="0" fill="hold" nodeType="withEffect">
                                  <p:stCondLst>
                                    <p:cond delay="0"/>
                                  </p:stCondLst>
                                  <p:childTnLst>
                                    <p:set>
                                      <p:cBhvr>
                                        <p:cTn id="142" dur="1" fill="hold">
                                          <p:stCondLst>
                                            <p:cond delay="0"/>
                                          </p:stCondLst>
                                        </p:cTn>
                                        <p:tgtEl>
                                          <p:spTgt spid="41"/>
                                        </p:tgtEl>
                                        <p:attrNameLst>
                                          <p:attrName>style.visibility</p:attrName>
                                        </p:attrNameLst>
                                      </p:cBhvr>
                                      <p:to>
                                        <p:strVal val="hidden"/>
                                      </p:to>
                                    </p:set>
                                  </p:childTnLst>
                                </p:cTn>
                              </p:par>
                              <p:par>
                                <p:cTn id="143" presetID="1" presetClass="exit" presetSubtype="0" fill="hold" grpId="1" nodeType="withEffect">
                                  <p:stCondLst>
                                    <p:cond delay="0"/>
                                  </p:stCondLst>
                                  <p:childTnLst>
                                    <p:set>
                                      <p:cBhvr>
                                        <p:cTn id="144" dur="1" fill="hold">
                                          <p:stCondLst>
                                            <p:cond delay="0"/>
                                          </p:stCondLst>
                                        </p:cTn>
                                        <p:tgtEl>
                                          <p:spTgt spid="47"/>
                                        </p:tgtEl>
                                        <p:attrNameLst>
                                          <p:attrName>style.visibility</p:attrName>
                                        </p:attrNameLst>
                                      </p:cBhvr>
                                      <p:to>
                                        <p:strVal val="hidden"/>
                                      </p:to>
                                    </p:set>
                                  </p:childTnLst>
                                </p:cTn>
                              </p:par>
                              <p:par>
                                <p:cTn id="145" presetID="1" presetClass="exit" presetSubtype="0" fill="hold" grpId="1" nodeType="withEffect">
                                  <p:stCondLst>
                                    <p:cond delay="0"/>
                                  </p:stCondLst>
                                  <p:childTnLst>
                                    <p:set>
                                      <p:cBhvr>
                                        <p:cTn id="146" dur="1" fill="hold">
                                          <p:stCondLst>
                                            <p:cond delay="0"/>
                                          </p:stCondLst>
                                        </p:cTn>
                                        <p:tgtEl>
                                          <p:spTgt spid="48"/>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grpId="0" nodeType="clickEffect">
                                  <p:stCondLst>
                                    <p:cond delay="0"/>
                                  </p:stCondLst>
                                  <p:childTnLst>
                                    <p:set>
                                      <p:cBhvr>
                                        <p:cTn id="150" dur="1" fill="hold">
                                          <p:stCondLst>
                                            <p:cond delay="0"/>
                                          </p:stCondLst>
                                        </p:cTn>
                                        <p:tgtEl>
                                          <p:spTgt spid="11"/>
                                        </p:tgtEl>
                                        <p:attrNameLst>
                                          <p:attrName>style.visibility</p:attrName>
                                        </p:attrNameLst>
                                      </p:cBhvr>
                                      <p:to>
                                        <p:strVal val="visible"/>
                                      </p:to>
                                    </p:set>
                                  </p:childTnLst>
                                </p:cTn>
                              </p:par>
                              <p:par>
                                <p:cTn id="151" presetID="1" presetClass="entr" presetSubtype="0" fill="hold" nodeType="withEffect">
                                  <p:stCondLst>
                                    <p:cond delay="0"/>
                                  </p:stCondLst>
                                  <p:childTnLst>
                                    <p:set>
                                      <p:cBhvr>
                                        <p:cTn id="152" dur="1" fill="hold">
                                          <p:stCondLst>
                                            <p:cond delay="0"/>
                                          </p:stCondLst>
                                        </p:cTn>
                                        <p:tgtEl>
                                          <p:spTgt spid="52"/>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51"/>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49"/>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50"/>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xit" presetSubtype="0" fill="hold" grpId="1" nodeType="clickEffect">
                                  <p:stCondLst>
                                    <p:cond delay="0"/>
                                  </p:stCondLst>
                                  <p:childTnLst>
                                    <p:set>
                                      <p:cBhvr>
                                        <p:cTn id="162" dur="1" fill="hold">
                                          <p:stCondLst>
                                            <p:cond delay="0"/>
                                          </p:stCondLst>
                                        </p:cTn>
                                        <p:tgtEl>
                                          <p:spTgt spid="11"/>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51"/>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52"/>
                                        </p:tgtEl>
                                        <p:attrNameLst>
                                          <p:attrName>style.visibility</p:attrName>
                                        </p:attrNameLst>
                                      </p:cBhvr>
                                      <p:to>
                                        <p:strVal val="hidden"/>
                                      </p:to>
                                    </p:set>
                                  </p:childTnLst>
                                </p:cTn>
                              </p:par>
                              <p:par>
                                <p:cTn id="167" presetID="1" presetClass="exit" presetSubtype="0" fill="hold" grpId="1" nodeType="withEffect">
                                  <p:stCondLst>
                                    <p:cond delay="0"/>
                                  </p:stCondLst>
                                  <p:childTnLst>
                                    <p:set>
                                      <p:cBhvr>
                                        <p:cTn id="168" dur="1" fill="hold">
                                          <p:stCondLst>
                                            <p:cond delay="0"/>
                                          </p:stCondLst>
                                        </p:cTn>
                                        <p:tgtEl>
                                          <p:spTgt spid="49"/>
                                        </p:tgtEl>
                                        <p:attrNameLst>
                                          <p:attrName>style.visibility</p:attrName>
                                        </p:attrNameLst>
                                      </p:cBhvr>
                                      <p:to>
                                        <p:strVal val="hidden"/>
                                      </p:to>
                                    </p:set>
                                  </p:childTnLst>
                                </p:cTn>
                              </p:par>
                              <p:par>
                                <p:cTn id="169" presetID="1" presetClass="exit" presetSubtype="0" fill="hold" grpId="1" nodeType="withEffect">
                                  <p:stCondLst>
                                    <p:cond delay="0"/>
                                  </p:stCondLst>
                                  <p:childTnLst>
                                    <p:set>
                                      <p:cBhvr>
                                        <p:cTn id="170" dur="1" fill="hold">
                                          <p:stCondLst>
                                            <p:cond delay="0"/>
                                          </p:stCondLst>
                                        </p:cTn>
                                        <p:tgtEl>
                                          <p:spTgt spid="50"/>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grpId="0" nodeType="clickEffect">
                                  <p:stCondLst>
                                    <p:cond delay="0"/>
                                  </p:stCondLst>
                                  <p:childTnLst>
                                    <p:set>
                                      <p:cBhvr>
                                        <p:cTn id="174" dur="1" fill="hold">
                                          <p:stCondLst>
                                            <p:cond delay="0"/>
                                          </p:stCondLst>
                                        </p:cTn>
                                        <p:tgtEl>
                                          <p:spTgt spid="71"/>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73"/>
                                        </p:tgtEl>
                                        <p:attrNameLst>
                                          <p:attrName>style.visibility</p:attrName>
                                        </p:attrNameLst>
                                      </p:cBhvr>
                                      <p:to>
                                        <p:strVal val="visible"/>
                                      </p:to>
                                    </p:set>
                                  </p:childTnLst>
                                </p:cTn>
                              </p:par>
                              <p:par>
                                <p:cTn id="177" presetID="1" presetClass="entr" presetSubtype="0" fill="hold" nodeType="withEffect">
                                  <p:stCondLst>
                                    <p:cond delay="0"/>
                                  </p:stCondLst>
                                  <p:childTnLst>
                                    <p:set>
                                      <p:cBhvr>
                                        <p:cTn id="178" dur="1" fill="hold">
                                          <p:stCondLst>
                                            <p:cond delay="0"/>
                                          </p:stCondLst>
                                        </p:cTn>
                                        <p:tgtEl>
                                          <p:spTgt spid="75"/>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57"/>
                                        </p:tgtEl>
                                        <p:attrNameLst>
                                          <p:attrName>style.visibility</p:attrName>
                                        </p:attrNameLst>
                                      </p:cBhvr>
                                      <p:to>
                                        <p:strVal val="visible"/>
                                      </p:to>
                                    </p:set>
                                  </p:childTnLst>
                                </p:cTn>
                              </p:par>
                              <p:par>
                                <p:cTn id="181" presetID="1" presetClass="entr" presetSubtype="0" fill="hold" grpId="0" nodeType="withEffect">
                                  <p:stCondLst>
                                    <p:cond delay="0"/>
                                  </p:stCondLst>
                                  <p:childTnLst>
                                    <p:set>
                                      <p:cBhvr>
                                        <p:cTn id="182" dur="1" fill="hold">
                                          <p:stCondLst>
                                            <p:cond delay="0"/>
                                          </p:stCondLst>
                                        </p:cTn>
                                        <p:tgtEl>
                                          <p:spTgt spid="58"/>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xit" presetSubtype="0" fill="hold" grpId="1" nodeType="clickEffect">
                                  <p:stCondLst>
                                    <p:cond delay="0"/>
                                  </p:stCondLst>
                                  <p:childTnLst>
                                    <p:set>
                                      <p:cBhvr>
                                        <p:cTn id="186" dur="1" fill="hold">
                                          <p:stCondLst>
                                            <p:cond delay="0"/>
                                          </p:stCondLst>
                                        </p:cTn>
                                        <p:tgtEl>
                                          <p:spTgt spid="71"/>
                                        </p:tgtEl>
                                        <p:attrNameLst>
                                          <p:attrName>style.visibility</p:attrName>
                                        </p:attrNameLst>
                                      </p:cBhvr>
                                      <p:to>
                                        <p:strVal val="hidden"/>
                                      </p:to>
                                    </p:set>
                                  </p:childTnLst>
                                </p:cTn>
                              </p:par>
                              <p:par>
                                <p:cTn id="187" presetID="1" presetClass="exit" presetSubtype="0" fill="hold" nodeType="withEffect">
                                  <p:stCondLst>
                                    <p:cond delay="0"/>
                                  </p:stCondLst>
                                  <p:childTnLst>
                                    <p:set>
                                      <p:cBhvr>
                                        <p:cTn id="188" dur="1" fill="hold">
                                          <p:stCondLst>
                                            <p:cond delay="0"/>
                                          </p:stCondLst>
                                        </p:cTn>
                                        <p:tgtEl>
                                          <p:spTgt spid="75"/>
                                        </p:tgtEl>
                                        <p:attrNameLst>
                                          <p:attrName>style.visibility</p:attrName>
                                        </p:attrNameLst>
                                      </p:cBhvr>
                                      <p:to>
                                        <p:strVal val="hidden"/>
                                      </p:to>
                                    </p:set>
                                  </p:childTnLst>
                                </p:cTn>
                              </p:par>
                              <p:par>
                                <p:cTn id="189" presetID="1" presetClass="exit" presetSubtype="0" fill="hold" nodeType="withEffect">
                                  <p:stCondLst>
                                    <p:cond delay="0"/>
                                  </p:stCondLst>
                                  <p:childTnLst>
                                    <p:set>
                                      <p:cBhvr>
                                        <p:cTn id="190" dur="1" fill="hold">
                                          <p:stCondLst>
                                            <p:cond delay="0"/>
                                          </p:stCondLst>
                                        </p:cTn>
                                        <p:tgtEl>
                                          <p:spTgt spid="73"/>
                                        </p:tgtEl>
                                        <p:attrNameLst>
                                          <p:attrName>style.visibility</p:attrName>
                                        </p:attrNameLst>
                                      </p:cBhvr>
                                      <p:to>
                                        <p:strVal val="hidden"/>
                                      </p:to>
                                    </p:set>
                                  </p:childTnLst>
                                </p:cTn>
                              </p:par>
                              <p:par>
                                <p:cTn id="191" presetID="1" presetClass="exit" presetSubtype="0" fill="hold" grpId="1" nodeType="withEffect">
                                  <p:stCondLst>
                                    <p:cond delay="0"/>
                                  </p:stCondLst>
                                  <p:childTnLst>
                                    <p:set>
                                      <p:cBhvr>
                                        <p:cTn id="192" dur="1" fill="hold">
                                          <p:stCondLst>
                                            <p:cond delay="0"/>
                                          </p:stCondLst>
                                        </p:cTn>
                                        <p:tgtEl>
                                          <p:spTgt spid="57"/>
                                        </p:tgtEl>
                                        <p:attrNameLst>
                                          <p:attrName>style.visibility</p:attrName>
                                        </p:attrNameLst>
                                      </p:cBhvr>
                                      <p:to>
                                        <p:strVal val="hidden"/>
                                      </p:to>
                                    </p:set>
                                  </p:childTnLst>
                                </p:cTn>
                              </p:par>
                              <p:par>
                                <p:cTn id="193" presetID="1" presetClass="exit" presetSubtype="0" fill="hold" grpId="1" nodeType="withEffect">
                                  <p:stCondLst>
                                    <p:cond delay="0"/>
                                  </p:stCondLst>
                                  <p:childTnLst>
                                    <p:set>
                                      <p:cBhvr>
                                        <p:cTn id="194" dur="1" fill="hold">
                                          <p:stCondLst>
                                            <p:cond delay="0"/>
                                          </p:stCondLst>
                                        </p:cTn>
                                        <p:tgtEl>
                                          <p:spTgt spid="5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8" grpId="2"/>
      <p:bldP spid="8" grpId="3"/>
      <p:bldP spid="9" grpId="0"/>
      <p:bldP spid="9" grpId="1"/>
      <p:bldP spid="10" grpId="0"/>
      <p:bldP spid="10" grpId="1"/>
      <p:bldP spid="11" grpId="0"/>
      <p:bldP spid="11" grpId="1"/>
      <p:bldP spid="21" grpId="0" animBg="1"/>
      <p:bldP spid="21" grpId="1" animBg="1"/>
      <p:bldP spid="21" grpId="2" animBg="1"/>
      <p:bldP spid="21" grpId="3" animBg="1"/>
      <p:bldP spid="22" grpId="0" animBg="1"/>
      <p:bldP spid="22" grpId="1" animBg="1"/>
      <p:bldP spid="22" grpId="2" animBg="1"/>
      <p:bldP spid="22" grpId="3" animBg="1"/>
      <p:bldP spid="35" grpId="0" animBg="1"/>
      <p:bldP spid="35" grpId="1" animBg="1"/>
      <p:bldP spid="37" grpId="0" animBg="1"/>
      <p:bldP spid="37" grpId="1" animBg="1"/>
      <p:bldP spid="47" grpId="0" animBg="1"/>
      <p:bldP spid="47" grpId="1" animBg="1"/>
      <p:bldP spid="48" grpId="0" animBg="1"/>
      <p:bldP spid="48" grpId="1" animBg="1"/>
      <p:bldP spid="49" grpId="0" animBg="1"/>
      <p:bldP spid="49" grpId="1" animBg="1"/>
      <p:bldP spid="50" grpId="0" animBg="1"/>
      <p:bldP spid="50" grpId="1" animBg="1"/>
      <p:bldP spid="57" grpId="0" animBg="1"/>
      <p:bldP spid="57" grpId="1" animBg="1"/>
      <p:bldP spid="58" grpId="0" animBg="1"/>
      <p:bldP spid="58" grpId="1" animBg="1"/>
      <p:bldP spid="60" grpId="0" animBg="1"/>
      <p:bldP spid="60" grpId="1" animBg="1"/>
      <p:bldP spid="61" grpId="0" animBg="1"/>
      <p:bldP spid="61" grpId="1" animBg="1"/>
      <p:bldP spid="68" grpId="0"/>
      <p:bldP spid="68" grpId="1"/>
      <p:bldP spid="71" grpId="0"/>
      <p:bldP spid="71"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Growth velocity</a:t>
            </a:r>
            <a:endParaRPr lang="en-US" dirty="0"/>
          </a:p>
        </p:txBody>
      </p:sp>
      <p:sp>
        <p:nvSpPr>
          <p:cNvPr id="3" name="Content Placeholder 2"/>
          <p:cNvSpPr>
            <a:spLocks noGrp="1"/>
          </p:cNvSpPr>
          <p:nvPr>
            <p:ph idx="1"/>
          </p:nvPr>
        </p:nvSpPr>
        <p:spPr>
          <a:xfrm>
            <a:off x="457200" y="1443038"/>
            <a:ext cx="8229600" cy="753533"/>
          </a:xfrm>
        </p:spPr>
        <p:txBody>
          <a:bodyPr/>
          <a:lstStyle/>
          <a:p>
            <a:pPr marL="0" indent="0">
              <a:buNone/>
            </a:pPr>
            <a:r>
              <a:rPr lang="en-US" dirty="0" smtClean="0"/>
              <a:t>The annual rate of growth in height (cm/year). </a:t>
            </a:r>
            <a:endParaRPr lang="en-US" dirty="0"/>
          </a:p>
        </p:txBody>
      </p:sp>
      <p:pic>
        <p:nvPicPr>
          <p:cNvPr id="7" name="Picture 7"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196571"/>
            <a:ext cx="8229600" cy="4549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2566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of Thumb (Length and Height)</a:t>
            </a:r>
            <a:endParaRPr lang="en-US" dirty="0"/>
          </a:p>
        </p:txBody>
      </p:sp>
      <p:sp>
        <p:nvSpPr>
          <p:cNvPr id="3" name="Content Placeholder 2"/>
          <p:cNvSpPr>
            <a:spLocks noGrp="1"/>
          </p:cNvSpPr>
          <p:nvPr>
            <p:ph idx="1"/>
          </p:nvPr>
        </p:nvSpPr>
        <p:spPr/>
        <p:txBody>
          <a:bodyPr/>
          <a:lstStyle/>
          <a:p>
            <a:r>
              <a:rPr lang="en-US" dirty="0" smtClean="0"/>
              <a:t>Average length at birth is 50 cm</a:t>
            </a:r>
          </a:p>
          <a:p>
            <a:r>
              <a:rPr lang="en-US" dirty="0" smtClean="0"/>
              <a:t>Average Length at 1 year is 75 cm</a:t>
            </a:r>
          </a:p>
          <a:p>
            <a:r>
              <a:rPr lang="en-US" dirty="0" smtClean="0"/>
              <a:t>At 4 years, birth length doubles.</a:t>
            </a:r>
          </a:p>
          <a:p>
            <a:r>
              <a:rPr lang="en-US" dirty="0" smtClean="0"/>
              <a:t>Between 4 years and puberty, annual height increase by 5-8 cm/year</a:t>
            </a:r>
            <a:endParaRPr lang="en-US" dirty="0"/>
          </a:p>
        </p:txBody>
      </p:sp>
    </p:spTree>
    <p:extLst>
      <p:ext uri="{BB962C8B-B14F-4D97-AF65-F5344CB8AC3E}">
        <p14:creationId xmlns:p14="http://schemas.microsoft.com/office/powerpoint/2010/main" val="6131039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Rule of Thumb (weight)</a:t>
            </a:r>
            <a:endParaRPr lang="en-US" dirty="0"/>
          </a:p>
        </p:txBody>
      </p:sp>
      <p:sp>
        <p:nvSpPr>
          <p:cNvPr id="3" name="Content Placeholder 2"/>
          <p:cNvSpPr>
            <a:spLocks noGrp="1"/>
          </p:cNvSpPr>
          <p:nvPr>
            <p:ph idx="1"/>
          </p:nvPr>
        </p:nvSpPr>
        <p:spPr/>
        <p:txBody>
          <a:bodyPr/>
          <a:lstStyle/>
          <a:p>
            <a:r>
              <a:rPr lang="en-US" dirty="0" smtClean="0"/>
              <a:t>Newborns lose 5-10% of body weight in the first few days after birth.</a:t>
            </a:r>
          </a:p>
          <a:p>
            <a:r>
              <a:rPr lang="en-US" dirty="0" smtClean="0"/>
              <a:t>Newborns regain birth weight in 7-10 days.</a:t>
            </a:r>
          </a:p>
          <a:p>
            <a:r>
              <a:rPr lang="en-US" dirty="0" smtClean="0"/>
              <a:t>Birth weight doubles at 4 months</a:t>
            </a:r>
          </a:p>
          <a:p>
            <a:r>
              <a:rPr lang="en-US" dirty="0" smtClean="0"/>
              <a:t>Triples at 1 year</a:t>
            </a:r>
          </a:p>
          <a:p>
            <a:r>
              <a:rPr lang="en-US" dirty="0" smtClean="0"/>
              <a:t>Quadruples at 2 years.</a:t>
            </a:r>
          </a:p>
          <a:p>
            <a:endParaRPr lang="en-US" dirty="0"/>
          </a:p>
        </p:txBody>
      </p:sp>
    </p:spTree>
    <p:extLst>
      <p:ext uri="{BB962C8B-B14F-4D97-AF65-F5344CB8AC3E}">
        <p14:creationId xmlns:p14="http://schemas.microsoft.com/office/powerpoint/2010/main" val="7871995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p:txBody>
          <a:bodyPr/>
          <a:lstStyle/>
          <a:p>
            <a:r>
              <a:rPr lang="en-US" dirty="0" smtClean="0"/>
              <a:t>Mohammed came today to the general pediatrics clinic for his annual health check up. </a:t>
            </a:r>
            <a:endParaRPr lang="en-US" dirty="0"/>
          </a:p>
          <a:p>
            <a:r>
              <a:rPr lang="en-US" dirty="0" smtClean="0"/>
              <a:t>His date of birth is 7-3-2014. His mother states that he is 4 years old.</a:t>
            </a:r>
          </a:p>
          <a:p>
            <a:r>
              <a:rPr lang="en-US" dirty="0" smtClean="0"/>
              <a:t>His height is today is 97 cm and his weight is 15 Kg</a:t>
            </a:r>
          </a:p>
          <a:p>
            <a:r>
              <a:rPr lang="en-US" dirty="0" smtClean="0"/>
              <a:t>Mohammed’s mother asks: “ Is his growth normal?” </a:t>
            </a:r>
            <a:endParaRPr lang="en-US" dirty="0"/>
          </a:p>
        </p:txBody>
      </p:sp>
    </p:spTree>
    <p:extLst>
      <p:ext uri="{BB962C8B-B14F-4D97-AF65-F5344CB8AC3E}">
        <p14:creationId xmlns:p14="http://schemas.microsoft.com/office/powerpoint/2010/main" val="42648013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3100" y="0"/>
            <a:ext cx="5257597" cy="6858000"/>
          </a:xfrm>
          <a:prstGeom prst="rect">
            <a:avLst/>
          </a:prstGeom>
        </p:spPr>
      </p:pic>
      <p:sp>
        <p:nvSpPr>
          <p:cNvPr id="6" name="Oval 5"/>
          <p:cNvSpPr/>
          <p:nvPr/>
        </p:nvSpPr>
        <p:spPr>
          <a:xfrm flipH="1" flipV="1">
            <a:off x="2950632" y="4529665"/>
            <a:ext cx="46567" cy="46567"/>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flipH="1" flipV="1">
            <a:off x="3080807" y="4529665"/>
            <a:ext cx="46567" cy="46567"/>
          </a:xfrm>
          <a:prstGeom prst="ellipse">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977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distribution</a:t>
            </a:r>
            <a:endParaRPr lang="en-US" dirty="0"/>
          </a:p>
        </p:txBody>
      </p:sp>
      <p:pic>
        <p:nvPicPr>
          <p:cNvPr id="4" name="Picture 3"/>
          <p:cNvPicPr>
            <a:picLocks noChangeAspect="1"/>
          </p:cNvPicPr>
          <p:nvPr/>
        </p:nvPicPr>
        <p:blipFill>
          <a:blip r:embed="rId2"/>
          <a:stretch>
            <a:fillRect/>
          </a:stretch>
        </p:blipFill>
        <p:spPr>
          <a:xfrm>
            <a:off x="1308100" y="1143000"/>
            <a:ext cx="6515100" cy="4660900"/>
          </a:xfrm>
          <a:prstGeom prst="rect">
            <a:avLst/>
          </a:prstGeom>
        </p:spPr>
      </p:pic>
      <p:sp>
        <p:nvSpPr>
          <p:cNvPr id="5" name="TextBox 4"/>
          <p:cNvSpPr txBox="1"/>
          <p:nvPr/>
        </p:nvSpPr>
        <p:spPr>
          <a:xfrm rot="16200000">
            <a:off x="-225352" y="3294756"/>
            <a:ext cx="1842718" cy="584776"/>
          </a:xfrm>
          <a:prstGeom prst="rect">
            <a:avLst/>
          </a:prstGeom>
          <a:noFill/>
        </p:spPr>
        <p:txBody>
          <a:bodyPr wrap="square" rtlCol="0">
            <a:spAutoFit/>
          </a:bodyPr>
          <a:lstStyle/>
          <a:p>
            <a:r>
              <a:rPr lang="en-US" sz="3200" dirty="0" smtClean="0"/>
              <a:t>Height</a:t>
            </a:r>
            <a:endParaRPr lang="en-US" sz="3200" dirty="0"/>
          </a:p>
        </p:txBody>
      </p:sp>
      <p:sp>
        <p:nvSpPr>
          <p:cNvPr id="11" name="Right Triangle 10"/>
          <p:cNvSpPr/>
          <p:nvPr/>
        </p:nvSpPr>
        <p:spPr>
          <a:xfrm>
            <a:off x="6642100" y="5160962"/>
            <a:ext cx="952500" cy="368300"/>
          </a:xfrm>
          <a:prstGeom prst="r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ight Triangle 11"/>
          <p:cNvSpPr/>
          <p:nvPr/>
        </p:nvSpPr>
        <p:spPr>
          <a:xfrm flipH="1">
            <a:off x="1447800" y="5160962"/>
            <a:ext cx="1104900" cy="368300"/>
          </a:xfrm>
          <a:prstGeom prst="rtTriangl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847288" y="5965100"/>
            <a:ext cx="7966512" cy="646331"/>
          </a:xfrm>
          <a:prstGeom prst="rect">
            <a:avLst/>
          </a:prstGeom>
          <a:noFill/>
        </p:spPr>
        <p:txBody>
          <a:bodyPr wrap="square" rtlCol="0">
            <a:spAutoFit/>
          </a:bodyPr>
          <a:lstStyle/>
          <a:p>
            <a:r>
              <a:rPr lang="en-US" dirty="0" smtClean="0"/>
              <a:t>2.5 % of population on both extreme sides (total 5%) are conventionally and arbitrarily labeled abnormal </a:t>
            </a:r>
            <a:endParaRPr lang="en-US" dirty="0"/>
          </a:p>
        </p:txBody>
      </p:sp>
      <p:sp>
        <p:nvSpPr>
          <p:cNvPr id="14" name="TextBox 13"/>
          <p:cNvSpPr txBox="1"/>
          <p:nvPr/>
        </p:nvSpPr>
        <p:spPr>
          <a:xfrm>
            <a:off x="1689100" y="5595768"/>
            <a:ext cx="646331" cy="369332"/>
          </a:xfrm>
          <a:prstGeom prst="rect">
            <a:avLst/>
          </a:prstGeom>
          <a:noFill/>
        </p:spPr>
        <p:txBody>
          <a:bodyPr wrap="none" rtlCol="0">
            <a:spAutoFit/>
          </a:bodyPr>
          <a:lstStyle/>
          <a:p>
            <a:r>
              <a:rPr lang="en-US" dirty="0" smtClean="0"/>
              <a:t>2.5%</a:t>
            </a:r>
            <a:endParaRPr lang="en-US" dirty="0"/>
          </a:p>
        </p:txBody>
      </p:sp>
      <p:sp>
        <p:nvSpPr>
          <p:cNvPr id="15" name="TextBox 14"/>
          <p:cNvSpPr txBox="1"/>
          <p:nvPr/>
        </p:nvSpPr>
        <p:spPr>
          <a:xfrm>
            <a:off x="6756400" y="5595768"/>
            <a:ext cx="646331" cy="369332"/>
          </a:xfrm>
          <a:prstGeom prst="rect">
            <a:avLst/>
          </a:prstGeom>
          <a:noFill/>
        </p:spPr>
        <p:txBody>
          <a:bodyPr wrap="none" rtlCol="0">
            <a:spAutoFit/>
          </a:bodyPr>
          <a:lstStyle/>
          <a:p>
            <a:r>
              <a:rPr lang="en-US" dirty="0" smtClean="0"/>
              <a:t>2.5%</a:t>
            </a:r>
            <a:endParaRPr lang="en-US" dirty="0"/>
          </a:p>
        </p:txBody>
      </p:sp>
      <p:sp>
        <p:nvSpPr>
          <p:cNvPr id="16" name="TextBox 15"/>
          <p:cNvSpPr txBox="1"/>
          <p:nvPr/>
        </p:nvSpPr>
        <p:spPr>
          <a:xfrm>
            <a:off x="4229100" y="4323837"/>
            <a:ext cx="583663" cy="369332"/>
          </a:xfrm>
          <a:prstGeom prst="rect">
            <a:avLst/>
          </a:prstGeom>
          <a:noFill/>
        </p:spPr>
        <p:txBody>
          <a:bodyPr wrap="none" rtlCol="0">
            <a:spAutoFit/>
          </a:bodyPr>
          <a:lstStyle/>
          <a:p>
            <a:r>
              <a:rPr lang="en-US" dirty="0" smtClean="0"/>
              <a:t>95%</a:t>
            </a:r>
            <a:endParaRPr lang="en-US" dirty="0"/>
          </a:p>
        </p:txBody>
      </p:sp>
    </p:spTree>
    <p:extLst>
      <p:ext uri="{BB962C8B-B14F-4D97-AF65-F5344CB8AC3E}">
        <p14:creationId xmlns:p14="http://schemas.microsoft.com/office/powerpoint/2010/main" val="87349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43100" y="0"/>
            <a:ext cx="5257597" cy="6858000"/>
          </a:xfrm>
          <a:prstGeom prst="rect">
            <a:avLst/>
          </a:prstGeom>
        </p:spPr>
      </p:pic>
      <p:cxnSp>
        <p:nvCxnSpPr>
          <p:cNvPr id="3" name="Straight Arrow Connector 2"/>
          <p:cNvCxnSpPr/>
          <p:nvPr/>
        </p:nvCxnSpPr>
        <p:spPr>
          <a:xfrm>
            <a:off x="3097741" y="3856567"/>
            <a:ext cx="0" cy="660398"/>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97825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130300"/>
            <a:ext cx="9144000" cy="4576818"/>
          </a:xfrm>
          <a:prstGeom prst="rect">
            <a:avLst/>
          </a:prstGeom>
        </p:spPr>
      </p:pic>
    </p:spTree>
    <p:extLst>
      <p:ext uri="{BB962C8B-B14F-4D97-AF65-F5344CB8AC3E}">
        <p14:creationId xmlns:p14="http://schemas.microsoft.com/office/powerpoint/2010/main" val="23748533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08100" y="1143000"/>
            <a:ext cx="6515100" cy="4660900"/>
          </a:xfrm>
          <a:prstGeom prst="rect">
            <a:avLst/>
          </a:prstGeom>
        </p:spPr>
      </p:pic>
      <p:cxnSp>
        <p:nvCxnSpPr>
          <p:cNvPr id="7" name="Straight Arrow Connector 6"/>
          <p:cNvCxnSpPr/>
          <p:nvPr/>
        </p:nvCxnSpPr>
        <p:spPr>
          <a:xfrm>
            <a:off x="2508766" y="5956300"/>
            <a:ext cx="4146034" cy="0"/>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18780813">
            <a:off x="1980441" y="6150827"/>
            <a:ext cx="723275" cy="523220"/>
          </a:xfrm>
          <a:prstGeom prst="rect">
            <a:avLst/>
          </a:prstGeom>
          <a:noFill/>
        </p:spPr>
        <p:txBody>
          <a:bodyPr wrap="none" rtlCol="0">
            <a:spAutoFit/>
          </a:bodyPr>
          <a:lstStyle/>
          <a:p>
            <a:r>
              <a:rPr lang="en-US" sz="1400" dirty="0" smtClean="0"/>
              <a:t>3</a:t>
            </a:r>
            <a:r>
              <a:rPr lang="en-US" sz="1400" baseline="30000" dirty="0" smtClean="0"/>
              <a:t>rd</a:t>
            </a:r>
            <a:r>
              <a:rPr lang="en-US" sz="1400" dirty="0" smtClean="0"/>
              <a:t> %</a:t>
            </a:r>
            <a:r>
              <a:rPr lang="en-US" sz="1400" dirty="0" err="1" smtClean="0"/>
              <a:t>ile</a:t>
            </a:r>
            <a:endParaRPr lang="en-US" sz="1400" dirty="0" smtClean="0"/>
          </a:p>
          <a:p>
            <a:r>
              <a:rPr lang="en-US" sz="1400" dirty="0" smtClean="0"/>
              <a:t>98 cm</a:t>
            </a:r>
            <a:endParaRPr lang="en-US" sz="1400" dirty="0"/>
          </a:p>
        </p:txBody>
      </p:sp>
      <p:sp>
        <p:nvSpPr>
          <p:cNvPr id="12" name="TextBox 11"/>
          <p:cNvSpPr txBox="1"/>
          <p:nvPr/>
        </p:nvSpPr>
        <p:spPr>
          <a:xfrm rot="18780813">
            <a:off x="6248278" y="6108823"/>
            <a:ext cx="813043" cy="523220"/>
          </a:xfrm>
          <a:prstGeom prst="rect">
            <a:avLst/>
          </a:prstGeom>
          <a:noFill/>
        </p:spPr>
        <p:txBody>
          <a:bodyPr wrap="none" rtlCol="0">
            <a:spAutoFit/>
          </a:bodyPr>
          <a:lstStyle/>
          <a:p>
            <a:r>
              <a:rPr lang="en-US" sz="1400" dirty="0" smtClean="0"/>
              <a:t>97</a:t>
            </a:r>
            <a:r>
              <a:rPr lang="en-US" sz="1400" baseline="30000" dirty="0" smtClean="0"/>
              <a:t>th</a:t>
            </a:r>
            <a:r>
              <a:rPr lang="en-US" sz="1400" dirty="0" smtClean="0"/>
              <a:t> %</a:t>
            </a:r>
            <a:r>
              <a:rPr lang="en-US" sz="1400" dirty="0" err="1" smtClean="0"/>
              <a:t>ile</a:t>
            </a:r>
            <a:endParaRPr lang="en-US" sz="1400" dirty="0" smtClean="0"/>
          </a:p>
          <a:p>
            <a:r>
              <a:rPr lang="en-US" sz="1400" dirty="0" smtClean="0"/>
              <a:t>115 cm</a:t>
            </a:r>
          </a:p>
        </p:txBody>
      </p:sp>
      <p:sp>
        <p:nvSpPr>
          <p:cNvPr id="14" name="TextBox 13"/>
          <p:cNvSpPr txBox="1"/>
          <p:nvPr/>
        </p:nvSpPr>
        <p:spPr>
          <a:xfrm rot="18780813">
            <a:off x="4170756" y="6124335"/>
            <a:ext cx="813043" cy="523220"/>
          </a:xfrm>
          <a:prstGeom prst="rect">
            <a:avLst/>
          </a:prstGeom>
          <a:noFill/>
        </p:spPr>
        <p:txBody>
          <a:bodyPr wrap="none" rtlCol="0">
            <a:spAutoFit/>
          </a:bodyPr>
          <a:lstStyle/>
          <a:p>
            <a:r>
              <a:rPr lang="en-US" sz="1400" dirty="0" smtClean="0"/>
              <a:t>50</a:t>
            </a:r>
            <a:r>
              <a:rPr lang="en-US" sz="1400" baseline="30000" dirty="0" smtClean="0"/>
              <a:t>th</a:t>
            </a:r>
            <a:r>
              <a:rPr lang="en-US" sz="1400" dirty="0" smtClean="0"/>
              <a:t> %</a:t>
            </a:r>
            <a:r>
              <a:rPr lang="en-US" sz="1400" dirty="0" err="1" smtClean="0"/>
              <a:t>ile</a:t>
            </a:r>
            <a:endParaRPr lang="en-US" sz="1400" dirty="0" smtClean="0"/>
          </a:p>
          <a:p>
            <a:r>
              <a:rPr lang="en-US" sz="1400" dirty="0" smtClean="0"/>
              <a:t>107 cm</a:t>
            </a:r>
          </a:p>
        </p:txBody>
      </p:sp>
      <p:cxnSp>
        <p:nvCxnSpPr>
          <p:cNvPr id="16" name="Straight Connector 15"/>
          <p:cNvCxnSpPr/>
          <p:nvPr/>
        </p:nvCxnSpPr>
        <p:spPr>
          <a:xfrm>
            <a:off x="4580467" y="5894724"/>
            <a:ext cx="0" cy="1420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283121" y="5767903"/>
            <a:ext cx="304478" cy="369332"/>
          </a:xfrm>
          <a:prstGeom prst="rect">
            <a:avLst/>
          </a:prstGeom>
          <a:noFill/>
        </p:spPr>
        <p:txBody>
          <a:bodyPr wrap="none" rtlCol="0">
            <a:spAutoFit/>
          </a:bodyPr>
          <a:lstStyle/>
          <a:p>
            <a:r>
              <a:rPr lang="en-US" dirty="0" smtClean="0"/>
              <a:t>X</a:t>
            </a:r>
            <a:endParaRPr lang="en-US" dirty="0"/>
          </a:p>
        </p:txBody>
      </p:sp>
      <p:cxnSp>
        <p:nvCxnSpPr>
          <p:cNvPr id="24" name="Straight Arrow Connector 23"/>
          <p:cNvCxnSpPr>
            <a:endCxn id="18" idx="1"/>
          </p:cNvCxnSpPr>
          <p:nvPr/>
        </p:nvCxnSpPr>
        <p:spPr>
          <a:xfrm flipV="1">
            <a:off x="1838742" y="5952569"/>
            <a:ext cx="444379" cy="84164"/>
          </a:xfrm>
          <a:prstGeom prst="straightConnector1">
            <a:avLst/>
          </a:prstGeom>
          <a:ln w="57150" cmpd="sng">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364068" y="5894724"/>
            <a:ext cx="1375834" cy="830997"/>
          </a:xfrm>
          <a:prstGeom prst="rect">
            <a:avLst/>
          </a:prstGeom>
          <a:noFill/>
        </p:spPr>
        <p:txBody>
          <a:bodyPr wrap="square" rtlCol="0">
            <a:spAutoFit/>
          </a:bodyPr>
          <a:lstStyle/>
          <a:p>
            <a:r>
              <a:rPr lang="en-US" sz="1600" dirty="0" smtClean="0"/>
              <a:t>Mohammed’s Height ( &lt;2nd %</a:t>
            </a:r>
            <a:r>
              <a:rPr lang="en-US" sz="1600" dirty="0" err="1" smtClean="0"/>
              <a:t>ile</a:t>
            </a:r>
            <a:r>
              <a:rPr lang="en-US" sz="1600" dirty="0" smtClean="0"/>
              <a:t>)</a:t>
            </a:r>
            <a:endParaRPr lang="en-US" sz="1600" dirty="0"/>
          </a:p>
        </p:txBody>
      </p:sp>
    </p:spTree>
    <p:extLst>
      <p:ext uri="{BB962C8B-B14F-4D97-AF65-F5344CB8AC3E}">
        <p14:creationId xmlns:p14="http://schemas.microsoft.com/office/powerpoint/2010/main" val="82171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a:t>
            </a:r>
            <a:endParaRPr lang="en-US" dirty="0"/>
          </a:p>
        </p:txBody>
      </p:sp>
      <p:sp>
        <p:nvSpPr>
          <p:cNvPr id="3" name="Content Placeholder 2"/>
          <p:cNvSpPr>
            <a:spLocks noGrp="1"/>
          </p:cNvSpPr>
          <p:nvPr>
            <p:ph idx="1"/>
          </p:nvPr>
        </p:nvSpPr>
        <p:spPr/>
        <p:txBody>
          <a:bodyPr/>
          <a:lstStyle/>
          <a:p>
            <a:r>
              <a:rPr lang="en-US" dirty="0" smtClean="0"/>
              <a:t>Mohammed’s height is in the area below the &lt; 3</a:t>
            </a:r>
            <a:r>
              <a:rPr lang="en-US" baseline="30000" dirty="0" smtClean="0"/>
              <a:t>rd</a:t>
            </a:r>
            <a:r>
              <a:rPr lang="en-US" dirty="0" smtClean="0"/>
              <a:t> percentile at 4 ½ years of age.</a:t>
            </a:r>
          </a:p>
          <a:p>
            <a:pPr marL="0" indent="0">
              <a:buNone/>
            </a:pPr>
            <a:endParaRPr lang="en-US" dirty="0" smtClean="0"/>
          </a:p>
          <a:p>
            <a:r>
              <a:rPr lang="en-US" dirty="0" smtClean="0"/>
              <a:t>Mohammed is shorter than (&gt;97%) of Boys at his age.</a:t>
            </a:r>
          </a:p>
        </p:txBody>
      </p:sp>
    </p:spTree>
    <p:extLst>
      <p:ext uri="{BB962C8B-B14F-4D97-AF65-F5344CB8AC3E}">
        <p14:creationId xmlns:p14="http://schemas.microsoft.com/office/powerpoint/2010/main" val="32721948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How is Growth Hormone </a:t>
            </a:r>
            <a:r>
              <a:rPr lang="mr-IN" dirty="0" smtClean="0"/>
              <a:t>–</a:t>
            </a:r>
            <a:r>
              <a:rPr lang="en-US" dirty="0" smtClean="0"/>
              <a:t> IGF Axis regulated?</a:t>
            </a:r>
          </a:p>
          <a:p>
            <a:endParaRPr lang="en-US" dirty="0"/>
          </a:p>
          <a:p>
            <a:r>
              <a:rPr lang="en-US" dirty="0" smtClean="0"/>
              <a:t>How is growth assessed in infants and children?</a:t>
            </a:r>
          </a:p>
          <a:p>
            <a:pPr marL="0" indent="0">
              <a:buNone/>
            </a:pPr>
            <a:endParaRPr lang="en-US" dirty="0"/>
          </a:p>
          <a:p>
            <a:r>
              <a:rPr lang="en-US" b="1" dirty="0" smtClean="0"/>
              <a:t>How to approach a child with short stature or growth failure?</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17131095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r>
              <a:rPr lang="en-US" dirty="0" smtClean="0"/>
              <a:t>Short stature:</a:t>
            </a:r>
          </a:p>
          <a:p>
            <a:pPr marL="0" indent="0">
              <a:buNone/>
            </a:pPr>
            <a:r>
              <a:rPr lang="en-US" dirty="0" smtClean="0"/>
              <a:t>Height &gt; 2 SDS below mean of age and sex (≤2</a:t>
            </a:r>
            <a:r>
              <a:rPr lang="en-US" baseline="30000" dirty="0" smtClean="0"/>
              <a:t>nd</a:t>
            </a:r>
            <a:r>
              <a:rPr lang="en-US" dirty="0" smtClean="0"/>
              <a:t> %</a:t>
            </a:r>
            <a:r>
              <a:rPr lang="en-US" dirty="0" err="1" smtClean="0"/>
              <a:t>ile</a:t>
            </a:r>
            <a:r>
              <a:rPr lang="en-US" dirty="0" smtClean="0"/>
              <a:t>).</a:t>
            </a:r>
          </a:p>
          <a:p>
            <a:pPr marL="0" indent="0">
              <a:buNone/>
            </a:pPr>
            <a:endParaRPr lang="en-US" dirty="0" smtClean="0"/>
          </a:p>
          <a:p>
            <a:r>
              <a:rPr lang="en-US" dirty="0" smtClean="0"/>
              <a:t>Growth failure:</a:t>
            </a:r>
          </a:p>
          <a:p>
            <a:pPr marL="0" indent="0">
              <a:buNone/>
            </a:pPr>
            <a:r>
              <a:rPr lang="en-US" dirty="0" smtClean="0"/>
              <a:t>Height Velocity &gt; 2 SDS below the mean for age and sex (&lt;3</a:t>
            </a:r>
            <a:r>
              <a:rPr lang="en-US" baseline="30000" dirty="0" smtClean="0"/>
              <a:t>rd</a:t>
            </a:r>
            <a:r>
              <a:rPr lang="en-US" dirty="0" smtClean="0"/>
              <a:t> %</a:t>
            </a:r>
            <a:r>
              <a:rPr lang="en-US" dirty="0" err="1" smtClean="0"/>
              <a:t>ile</a:t>
            </a:r>
            <a:r>
              <a:rPr lang="en-US" dirty="0" smtClean="0"/>
              <a:t>)</a:t>
            </a:r>
          </a:p>
        </p:txBody>
      </p:sp>
    </p:spTree>
    <p:extLst>
      <p:ext uri="{BB962C8B-B14F-4D97-AF65-F5344CB8AC3E}">
        <p14:creationId xmlns:p14="http://schemas.microsoft.com/office/powerpoint/2010/main" val="38243948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stature VS Growth failure</a:t>
            </a:r>
            <a:endParaRPr lang="en-US" dirty="0"/>
          </a:p>
        </p:txBody>
      </p:sp>
      <p:pic>
        <p:nvPicPr>
          <p:cNvPr id="4" name="Picture 3"/>
          <p:cNvPicPr>
            <a:picLocks noChangeAspect="1"/>
          </p:cNvPicPr>
          <p:nvPr/>
        </p:nvPicPr>
        <p:blipFill>
          <a:blip r:embed="rId2"/>
          <a:stretch>
            <a:fillRect/>
          </a:stretch>
        </p:blipFill>
        <p:spPr>
          <a:xfrm>
            <a:off x="2370667" y="1176176"/>
            <a:ext cx="4355897" cy="5681824"/>
          </a:xfrm>
          <a:prstGeom prst="rect">
            <a:avLst/>
          </a:prstGeom>
        </p:spPr>
      </p:pic>
      <p:sp>
        <p:nvSpPr>
          <p:cNvPr id="5" name="Oval 4"/>
          <p:cNvSpPr/>
          <p:nvPr/>
        </p:nvSpPr>
        <p:spPr>
          <a:xfrm>
            <a:off x="3763433" y="442595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541183" y="447675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72366" y="464820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28433" y="481330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950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stature VS Growth failure</a:t>
            </a:r>
            <a:endParaRPr lang="en-US" dirty="0"/>
          </a:p>
        </p:txBody>
      </p:sp>
      <p:sp>
        <p:nvSpPr>
          <p:cNvPr id="4" name="Oval 3"/>
          <p:cNvSpPr/>
          <p:nvPr/>
        </p:nvSpPr>
        <p:spPr>
          <a:xfrm>
            <a:off x="3763433" y="442595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p:cNvSpPr/>
          <p:nvPr/>
        </p:nvSpPr>
        <p:spPr>
          <a:xfrm>
            <a:off x="3541183" y="447675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272366" y="464820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128433" y="481330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2370667" y="1176176"/>
            <a:ext cx="4355897" cy="5681824"/>
          </a:xfrm>
          <a:prstGeom prst="rect">
            <a:avLst/>
          </a:prstGeom>
        </p:spPr>
      </p:pic>
      <p:sp>
        <p:nvSpPr>
          <p:cNvPr id="9" name="Oval 8"/>
          <p:cNvSpPr/>
          <p:nvPr/>
        </p:nvSpPr>
        <p:spPr>
          <a:xfrm>
            <a:off x="3915833" y="442595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3693583" y="457835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3458633" y="480060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3280833" y="496570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87573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Stature VS Growth Failure</a:t>
            </a:r>
            <a:endParaRPr lang="en-US" dirty="0"/>
          </a:p>
        </p:txBody>
      </p:sp>
      <p:pic>
        <p:nvPicPr>
          <p:cNvPr id="4" name="Picture 3"/>
          <p:cNvPicPr>
            <a:picLocks noChangeAspect="1"/>
          </p:cNvPicPr>
          <p:nvPr/>
        </p:nvPicPr>
        <p:blipFill>
          <a:blip r:embed="rId2"/>
          <a:stretch>
            <a:fillRect/>
          </a:stretch>
        </p:blipFill>
        <p:spPr>
          <a:xfrm>
            <a:off x="2370667" y="1176176"/>
            <a:ext cx="4355897" cy="5681824"/>
          </a:xfrm>
          <a:prstGeom prst="rect">
            <a:avLst/>
          </a:prstGeom>
        </p:spPr>
      </p:pic>
      <p:sp>
        <p:nvSpPr>
          <p:cNvPr id="5" name="Oval 4"/>
          <p:cNvSpPr/>
          <p:nvPr/>
        </p:nvSpPr>
        <p:spPr>
          <a:xfrm>
            <a:off x="3763433" y="442595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3541183" y="447675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3272366" y="464820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128433" y="4813300"/>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4068230" y="4358221"/>
            <a:ext cx="101600" cy="101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1507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a:t>
            </a:r>
            <a:r>
              <a:rPr lang="en-US" dirty="0" err="1" smtClean="0"/>
              <a:t>Dx</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1542612"/>
              </p:ext>
            </p:extLst>
          </p:nvPr>
        </p:nvGraphicFramePr>
        <p:xfrm>
          <a:off x="457200" y="1600200"/>
          <a:ext cx="8229600" cy="5142653"/>
        </p:xfrm>
        <a:graphic>
          <a:graphicData uri="http://schemas.openxmlformats.org/drawingml/2006/table">
            <a:tbl>
              <a:tblPr firstRow="1" bandRow="1">
                <a:tableStyleId>{5C22544A-7EE6-4342-B048-85BDC9FD1C3A}</a:tableStyleId>
              </a:tblPr>
              <a:tblGrid>
                <a:gridCol w="4114800"/>
                <a:gridCol w="4114800"/>
              </a:tblGrid>
              <a:tr h="370840">
                <a:tc>
                  <a:txBody>
                    <a:bodyPr/>
                    <a:lstStyle/>
                    <a:p>
                      <a:pPr algn="ctr"/>
                      <a:r>
                        <a:rPr lang="en-US" dirty="0" smtClean="0"/>
                        <a:t>Short Stature (Normal</a:t>
                      </a:r>
                      <a:r>
                        <a:rPr lang="en-US" baseline="0" dirty="0" smtClean="0"/>
                        <a:t> growth velocity)</a:t>
                      </a:r>
                      <a:endParaRPr lang="en-US" dirty="0"/>
                    </a:p>
                  </a:txBody>
                  <a:tcPr/>
                </a:tc>
                <a:tc>
                  <a:txBody>
                    <a:bodyPr/>
                    <a:lstStyle/>
                    <a:p>
                      <a:pPr algn="ctr"/>
                      <a:r>
                        <a:rPr lang="en-US" dirty="0" smtClean="0"/>
                        <a:t>Growth Failure</a:t>
                      </a:r>
                      <a:endParaRPr lang="en-US" dirty="0"/>
                    </a:p>
                  </a:txBody>
                  <a:tcPr/>
                </a:tc>
              </a:tr>
              <a:tr h="370840">
                <a:tc>
                  <a:txBody>
                    <a:bodyPr/>
                    <a:lstStyle/>
                    <a:p>
                      <a:r>
                        <a:rPr lang="en-US" dirty="0" smtClean="0"/>
                        <a:t>Constitutional Delay of Growth and Puberty</a:t>
                      </a:r>
                      <a:r>
                        <a:rPr lang="en-US" baseline="0" dirty="0" smtClean="0"/>
                        <a:t> (CDGP)/ Constitutional short stature</a:t>
                      </a:r>
                      <a:endParaRPr lang="en-US" dirty="0"/>
                    </a:p>
                  </a:txBody>
                  <a:tcPr/>
                </a:tc>
                <a:tc>
                  <a:txBody>
                    <a:bodyPr/>
                    <a:lstStyle/>
                    <a:p>
                      <a:r>
                        <a:rPr lang="en-US" dirty="0" smtClean="0"/>
                        <a:t>Nutritional deficiency</a:t>
                      </a:r>
                      <a:endParaRPr lang="en-US" dirty="0"/>
                    </a:p>
                  </a:txBody>
                  <a:tcPr/>
                </a:tc>
              </a:tr>
              <a:tr h="370840">
                <a:tc>
                  <a:txBody>
                    <a:bodyPr/>
                    <a:lstStyle/>
                    <a:p>
                      <a:r>
                        <a:rPr lang="en-US" dirty="0" smtClean="0"/>
                        <a:t>Familial Short stature</a:t>
                      </a:r>
                      <a:endParaRPr lang="en-US" dirty="0"/>
                    </a:p>
                  </a:txBody>
                  <a:tcPr/>
                </a:tc>
                <a:tc>
                  <a:txBody>
                    <a:bodyPr/>
                    <a:lstStyle/>
                    <a:p>
                      <a:r>
                        <a:rPr lang="en-US" dirty="0" err="1" smtClean="0"/>
                        <a:t>Endocrinopathy</a:t>
                      </a:r>
                      <a:r>
                        <a:rPr lang="en-US" dirty="0" smtClean="0"/>
                        <a:t> (GH deficiency, Hypothyroidism, </a:t>
                      </a:r>
                      <a:r>
                        <a:rPr lang="en-US" dirty="0" err="1" smtClean="0"/>
                        <a:t>hypogonadism</a:t>
                      </a:r>
                      <a:r>
                        <a:rPr lang="en-US" dirty="0" smtClean="0"/>
                        <a:t>, precocious puberty reaching final</a:t>
                      </a:r>
                      <a:r>
                        <a:rPr lang="en-US" baseline="0" dirty="0" smtClean="0"/>
                        <a:t> adult</a:t>
                      </a:r>
                      <a:r>
                        <a:rPr lang="en-US" dirty="0" smtClean="0"/>
                        <a:t> height and</a:t>
                      </a:r>
                      <a:r>
                        <a:rPr lang="en-US" baseline="0" dirty="0" smtClean="0"/>
                        <a:t> Cushing syndrome</a:t>
                      </a:r>
                      <a:r>
                        <a:rPr lang="en-US" dirty="0" smtClean="0"/>
                        <a:t>)</a:t>
                      </a:r>
                      <a:endParaRPr lang="en-US" dirty="0"/>
                    </a:p>
                  </a:txBody>
                  <a:tcPr/>
                </a:tc>
              </a:tr>
              <a:tr h="175429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Genetic (Turner syndrome, Silver</a:t>
                      </a:r>
                      <a:r>
                        <a:rPr lang="en-US" baseline="0" dirty="0" smtClean="0"/>
                        <a:t>-Russell Syndrome, </a:t>
                      </a:r>
                      <a:r>
                        <a:rPr lang="en-US" dirty="0" smtClean="0"/>
                        <a:t>Noonan Syndrome, </a:t>
                      </a:r>
                      <a:r>
                        <a:rPr lang="en-US" dirty="0" err="1" smtClean="0"/>
                        <a:t>Prader-Willi</a:t>
                      </a:r>
                      <a:r>
                        <a:rPr lang="en-US" baseline="0" dirty="0" smtClean="0"/>
                        <a:t> syndrome, </a:t>
                      </a:r>
                      <a:r>
                        <a:rPr lang="en-US" dirty="0" smtClean="0"/>
                        <a:t>SHOX gene insufficiency, </a:t>
                      </a:r>
                      <a:r>
                        <a:rPr lang="en-US" dirty="0" err="1" smtClean="0"/>
                        <a:t>Pseudohypoparathyroidism</a:t>
                      </a:r>
                      <a:r>
                        <a:rPr lang="en-US" dirty="0" smtClean="0"/>
                        <a:t> Skeletal</a:t>
                      </a:r>
                      <a:r>
                        <a:rPr lang="en-US" baseline="0" dirty="0" smtClean="0"/>
                        <a:t> </a:t>
                      </a:r>
                      <a:r>
                        <a:rPr lang="en-US" baseline="0" dirty="0" err="1" smtClean="0"/>
                        <a:t>Dysplasias</a:t>
                      </a:r>
                      <a:endParaRPr lang="en-US" dirty="0" smtClean="0"/>
                    </a:p>
                    <a:p>
                      <a:endParaRPr lang="en-US" dirty="0"/>
                    </a:p>
                  </a:txBody>
                  <a:tcPr/>
                </a:tc>
                <a:tc>
                  <a:txBody>
                    <a:bodyPr/>
                    <a:lstStyle/>
                    <a:p>
                      <a:r>
                        <a:rPr lang="en-US" dirty="0" smtClean="0"/>
                        <a:t>GI disease</a:t>
                      </a:r>
                      <a:endParaRPr lang="en-US" dirty="0"/>
                    </a:p>
                  </a:txBody>
                  <a:tcPr/>
                </a:tc>
              </a:tr>
              <a:tr h="370840">
                <a:tc>
                  <a:txBody>
                    <a:bodyPr/>
                    <a:lstStyle/>
                    <a:p>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Chronic</a:t>
                      </a:r>
                      <a:r>
                        <a:rPr lang="en-US" baseline="0" dirty="0" smtClean="0"/>
                        <a:t> illness (Chronic infection, Heart failure, renal failure, liver disease)</a:t>
                      </a:r>
                      <a:endParaRPr lang="en-US" dirty="0" smtClean="0"/>
                    </a:p>
                    <a:p>
                      <a:endParaRPr lang="en-US" dirty="0"/>
                    </a:p>
                  </a:txBody>
                  <a:tcPr/>
                </a:tc>
              </a:tr>
            </a:tbl>
          </a:graphicData>
        </a:graphic>
      </p:graphicFrame>
    </p:spTree>
    <p:extLst>
      <p:ext uri="{BB962C8B-B14F-4D97-AF65-F5344CB8AC3E}">
        <p14:creationId xmlns:p14="http://schemas.microsoft.com/office/powerpoint/2010/main" val="81455558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normAutofit fontScale="77500" lnSpcReduction="20000"/>
          </a:bodyPr>
          <a:lstStyle/>
          <a:p>
            <a:r>
              <a:rPr lang="en-US" dirty="0" err="1" smtClean="0"/>
              <a:t>Midparental</a:t>
            </a:r>
            <a:r>
              <a:rPr lang="en-US" dirty="0" smtClean="0"/>
              <a:t>  Height </a:t>
            </a:r>
          </a:p>
          <a:p>
            <a:pPr marL="0" indent="0">
              <a:buNone/>
            </a:pPr>
            <a:endParaRPr lang="en-US" dirty="0"/>
          </a:p>
          <a:p>
            <a:pPr marL="0" indent="0">
              <a:buNone/>
            </a:pPr>
            <a:r>
              <a:rPr lang="en-US" dirty="0" smtClean="0"/>
              <a:t>For boys:</a:t>
            </a:r>
          </a:p>
          <a:p>
            <a:pPr marL="0" indent="0">
              <a:buNone/>
            </a:pPr>
            <a:endParaRPr lang="en-US" dirty="0" smtClean="0"/>
          </a:p>
          <a:p>
            <a:pPr marL="0" indent="0">
              <a:buNone/>
            </a:pPr>
            <a:r>
              <a:rPr lang="en-US" dirty="0" smtClean="0"/>
              <a:t>Father’s height (cm) + [Mother’s height + 13 cm]</a:t>
            </a:r>
          </a:p>
          <a:p>
            <a:pPr marL="0" indent="0">
              <a:buNone/>
            </a:pPr>
            <a:r>
              <a:rPr lang="en-US" dirty="0"/>
              <a:t>	</a:t>
            </a:r>
            <a:r>
              <a:rPr lang="en-US" dirty="0" smtClean="0"/>
              <a:t>							2</a:t>
            </a:r>
          </a:p>
          <a:p>
            <a:pPr marL="0" indent="0">
              <a:buNone/>
            </a:pPr>
            <a:endParaRPr lang="en-US" dirty="0"/>
          </a:p>
          <a:p>
            <a:pPr marL="0" indent="0">
              <a:buNone/>
            </a:pPr>
            <a:r>
              <a:rPr lang="en-US" dirty="0" smtClean="0"/>
              <a:t>For Girls:</a:t>
            </a:r>
          </a:p>
          <a:p>
            <a:pPr marL="0" indent="0">
              <a:buNone/>
            </a:pPr>
            <a:endParaRPr lang="en-US" dirty="0" smtClean="0"/>
          </a:p>
          <a:p>
            <a:pPr marL="0" indent="0">
              <a:buNone/>
            </a:pPr>
            <a:r>
              <a:rPr lang="en-US" dirty="0" smtClean="0"/>
              <a:t>[Father’s height(cm) </a:t>
            </a:r>
            <a:r>
              <a:rPr lang="mr-IN" dirty="0" smtClean="0"/>
              <a:t>–</a:t>
            </a:r>
            <a:r>
              <a:rPr lang="en-US" dirty="0" smtClean="0"/>
              <a:t> 13] + Mother’s height (cm)</a:t>
            </a:r>
          </a:p>
          <a:p>
            <a:pPr marL="0" indent="0">
              <a:buNone/>
            </a:pPr>
            <a:r>
              <a:rPr lang="en-US" dirty="0"/>
              <a:t>	</a:t>
            </a:r>
            <a:r>
              <a:rPr lang="en-US" dirty="0" smtClean="0"/>
              <a:t>							2</a:t>
            </a:r>
            <a:endParaRPr lang="en-US" dirty="0"/>
          </a:p>
        </p:txBody>
      </p:sp>
      <p:cxnSp>
        <p:nvCxnSpPr>
          <p:cNvPr id="5" name="Straight Connector 4"/>
          <p:cNvCxnSpPr/>
          <p:nvPr/>
        </p:nvCxnSpPr>
        <p:spPr>
          <a:xfrm>
            <a:off x="457200" y="3505198"/>
            <a:ext cx="7687733"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57200" y="5401730"/>
            <a:ext cx="768773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98359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Body proportions</a:t>
            </a:r>
          </a:p>
          <a:p>
            <a:pPr marL="0" indent="0">
              <a:buNone/>
            </a:pPr>
            <a:endParaRPr lang="en-US" dirty="0"/>
          </a:p>
          <a:p>
            <a:pPr marL="0" indent="0">
              <a:buNone/>
            </a:pPr>
            <a:r>
              <a:rPr lang="en-US" dirty="0" smtClean="0"/>
              <a:t>1- Arm span </a:t>
            </a:r>
          </a:p>
          <a:p>
            <a:pPr marL="0" indent="0">
              <a:buNone/>
            </a:pPr>
            <a:r>
              <a:rPr lang="en-US" dirty="0" smtClean="0"/>
              <a:t>(normal arm span = height)</a:t>
            </a:r>
          </a:p>
          <a:p>
            <a:pPr marL="0" indent="0">
              <a:buNone/>
            </a:pPr>
            <a:endParaRPr lang="en-US" dirty="0"/>
          </a:p>
          <a:p>
            <a:pPr marL="0" indent="0">
              <a:buNone/>
            </a:pPr>
            <a:r>
              <a:rPr lang="en-US" dirty="0" smtClean="0"/>
              <a:t>2- lower body segment (</a:t>
            </a:r>
            <a:r>
              <a:rPr lang="en-US" dirty="0" err="1" smtClean="0"/>
              <a:t>Symphysis</a:t>
            </a:r>
            <a:r>
              <a:rPr lang="en-US" dirty="0" smtClean="0"/>
              <a:t> pubis to floor while standing), Upper segment = height </a:t>
            </a:r>
            <a:r>
              <a:rPr lang="mr-IN" dirty="0" smtClean="0"/>
              <a:t>–</a:t>
            </a:r>
            <a:r>
              <a:rPr lang="en-US" dirty="0" smtClean="0"/>
              <a:t> lower segment)</a:t>
            </a:r>
          </a:p>
          <a:p>
            <a:pPr marL="0" indent="0">
              <a:buNone/>
            </a:pPr>
            <a:r>
              <a:rPr lang="en-US" dirty="0" smtClean="0"/>
              <a:t>(normal = 1:1 by 10 years of age)</a:t>
            </a:r>
            <a:endParaRPr lang="en-US" dirty="0"/>
          </a:p>
        </p:txBody>
      </p:sp>
    </p:spTree>
    <p:extLst>
      <p:ext uri="{BB962C8B-B14F-4D97-AF65-F5344CB8AC3E}">
        <p14:creationId xmlns:p14="http://schemas.microsoft.com/office/powerpoint/2010/main" val="35028316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93700"/>
            <a:ext cx="9144000" cy="6070600"/>
          </a:xfrm>
          <a:prstGeom prst="rect">
            <a:avLst/>
          </a:prstGeom>
        </p:spPr>
      </p:pic>
    </p:spTree>
    <p:extLst>
      <p:ext uri="{BB962C8B-B14F-4D97-AF65-F5344CB8AC3E}">
        <p14:creationId xmlns:p14="http://schemas.microsoft.com/office/powerpoint/2010/main" val="39913612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a:t>
            </a:r>
            <a:endParaRPr lang="en-US" dirty="0"/>
          </a:p>
        </p:txBody>
      </p:sp>
      <p:sp>
        <p:nvSpPr>
          <p:cNvPr id="3" name="Content Placeholder 2"/>
          <p:cNvSpPr>
            <a:spLocks noGrp="1"/>
          </p:cNvSpPr>
          <p:nvPr>
            <p:ph idx="1"/>
          </p:nvPr>
        </p:nvSpPr>
        <p:spPr/>
        <p:txBody>
          <a:bodyPr/>
          <a:lstStyle/>
          <a:p>
            <a:r>
              <a:rPr lang="en-US" dirty="0" smtClean="0"/>
              <a:t>Bone age:</a:t>
            </a:r>
          </a:p>
          <a:p>
            <a:endParaRPr lang="en-US" dirty="0"/>
          </a:p>
          <a:p>
            <a:pPr marL="0" indent="0">
              <a:buNone/>
            </a:pPr>
            <a:r>
              <a:rPr lang="en-US" dirty="0" smtClean="0"/>
              <a:t>Left hand and wrist x-ray compared to a standard. </a:t>
            </a:r>
          </a:p>
          <a:p>
            <a:pPr marL="0" indent="0">
              <a:buNone/>
            </a:pPr>
            <a:endParaRPr lang="en-US" dirty="0" smtClean="0"/>
          </a:p>
          <a:p>
            <a:pPr marL="0" indent="0">
              <a:buNone/>
            </a:pPr>
            <a:r>
              <a:rPr lang="en-US" dirty="0" smtClean="0"/>
              <a:t>(Used to assess skeletal maturity and to predict remaining growth and final adult height)</a:t>
            </a:r>
          </a:p>
        </p:txBody>
      </p:sp>
    </p:spTree>
    <p:extLst>
      <p:ext uri="{BB962C8B-B14F-4D97-AF65-F5344CB8AC3E}">
        <p14:creationId xmlns:p14="http://schemas.microsoft.com/office/powerpoint/2010/main" val="3081748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pic>
        <p:nvPicPr>
          <p:cNvPr id="4" name="Picture 3"/>
          <p:cNvPicPr>
            <a:picLocks noChangeAspect="1"/>
          </p:cNvPicPr>
          <p:nvPr/>
        </p:nvPicPr>
        <p:blipFill rotWithShape="1">
          <a:blip r:embed="rId2"/>
          <a:srcRect b="36992"/>
          <a:stretch/>
        </p:blipFill>
        <p:spPr>
          <a:xfrm>
            <a:off x="1574799" y="1570037"/>
            <a:ext cx="6278093" cy="4542895"/>
          </a:xfrm>
          <a:prstGeom prst="rect">
            <a:avLst/>
          </a:prstGeom>
        </p:spPr>
      </p:pic>
    </p:spTree>
    <p:extLst>
      <p:ext uri="{BB962C8B-B14F-4D97-AF65-F5344CB8AC3E}">
        <p14:creationId xmlns:p14="http://schemas.microsoft.com/office/powerpoint/2010/main" val="41268795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DDx</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6895529"/>
              </p:ext>
            </p:extLst>
          </p:nvPr>
        </p:nvGraphicFramePr>
        <p:xfrm>
          <a:off x="457200" y="1600200"/>
          <a:ext cx="8229600" cy="503936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err="1" smtClean="0"/>
                        <a:t>Dx</a:t>
                      </a:r>
                      <a:endParaRPr lang="en-US" dirty="0"/>
                    </a:p>
                  </a:txBody>
                  <a:tcPr/>
                </a:tc>
                <a:tc>
                  <a:txBody>
                    <a:bodyPr/>
                    <a:lstStyle/>
                    <a:p>
                      <a:r>
                        <a:rPr lang="en-US" dirty="0" smtClean="0"/>
                        <a:t>Clinical</a:t>
                      </a:r>
                      <a:r>
                        <a:rPr lang="en-US" baseline="0" dirty="0" smtClean="0"/>
                        <a:t> features</a:t>
                      </a:r>
                      <a:endParaRPr lang="en-US" dirty="0"/>
                    </a:p>
                  </a:txBody>
                  <a:tcPr/>
                </a:tc>
              </a:tr>
              <a:tr h="370840">
                <a:tc>
                  <a:txBody>
                    <a:bodyPr/>
                    <a:lstStyle/>
                    <a:p>
                      <a:r>
                        <a:rPr lang="en-US" dirty="0" smtClean="0"/>
                        <a:t>Constitutional Short stature</a:t>
                      </a:r>
                      <a:endParaRPr lang="en-US" dirty="0"/>
                    </a:p>
                  </a:txBody>
                  <a:tcPr/>
                </a:tc>
                <a:tc>
                  <a:txBody>
                    <a:bodyPr/>
                    <a:lstStyle/>
                    <a:p>
                      <a:r>
                        <a:rPr lang="en-US" dirty="0" smtClean="0"/>
                        <a:t>Usually</a:t>
                      </a:r>
                      <a:r>
                        <a:rPr lang="en-US" baseline="0" dirty="0" smtClean="0"/>
                        <a:t> in a healthy boy with normal height early in life, associated with delayed puberty and delayed bone age, </a:t>
                      </a:r>
                      <a:r>
                        <a:rPr lang="en-US" baseline="0" dirty="0" err="1" smtClean="0"/>
                        <a:t>FHx</a:t>
                      </a:r>
                      <a:r>
                        <a:rPr lang="en-US" baseline="0" dirty="0" smtClean="0"/>
                        <a:t> of delayed puberty.</a:t>
                      </a:r>
                      <a:endParaRPr lang="en-US" dirty="0"/>
                    </a:p>
                  </a:txBody>
                  <a:tcPr/>
                </a:tc>
              </a:tr>
              <a:tr h="370840">
                <a:tc>
                  <a:txBody>
                    <a:bodyPr/>
                    <a:lstStyle/>
                    <a:p>
                      <a:r>
                        <a:rPr lang="en-US" dirty="0" smtClean="0"/>
                        <a:t>Familial</a:t>
                      </a:r>
                      <a:r>
                        <a:rPr lang="en-US" baseline="0" dirty="0" smtClean="0"/>
                        <a:t> short stature</a:t>
                      </a:r>
                      <a:endParaRPr lang="en-US" dirty="0"/>
                    </a:p>
                  </a:txBody>
                  <a:tcPr/>
                </a:tc>
                <a:tc>
                  <a:txBody>
                    <a:bodyPr/>
                    <a:lstStyle/>
                    <a:p>
                      <a:r>
                        <a:rPr lang="en-US" dirty="0" smtClean="0"/>
                        <a:t>Height within genetic target as per </a:t>
                      </a:r>
                      <a:r>
                        <a:rPr lang="en-US" dirty="0" err="1" smtClean="0"/>
                        <a:t>midparental</a:t>
                      </a:r>
                      <a:r>
                        <a:rPr lang="en-US" dirty="0" smtClean="0"/>
                        <a:t> height. Bone</a:t>
                      </a:r>
                      <a:r>
                        <a:rPr lang="en-US" baseline="0" dirty="0" smtClean="0"/>
                        <a:t> age  = chronological age, no pubertal delay</a:t>
                      </a:r>
                      <a:endParaRPr lang="en-US" dirty="0"/>
                    </a:p>
                  </a:txBody>
                  <a:tcPr/>
                </a:tc>
              </a:tr>
              <a:tr h="370840">
                <a:tc>
                  <a:txBody>
                    <a:bodyPr/>
                    <a:lstStyle/>
                    <a:p>
                      <a:r>
                        <a:rPr lang="en-US" dirty="0" err="1" smtClean="0"/>
                        <a:t>Endocrinopathy</a:t>
                      </a:r>
                      <a:endParaRPr lang="en-US" dirty="0"/>
                    </a:p>
                  </a:txBody>
                  <a:tcPr/>
                </a:tc>
                <a:tc>
                  <a:txBody>
                    <a:bodyPr/>
                    <a:lstStyle/>
                    <a:p>
                      <a:r>
                        <a:rPr lang="en-US" dirty="0" smtClean="0"/>
                        <a:t>Growth failure (usually), weight is not affected, bone age is delayed.</a:t>
                      </a:r>
                      <a:endParaRPr lang="en-US" dirty="0"/>
                    </a:p>
                  </a:txBody>
                  <a:tcPr/>
                </a:tc>
              </a:tr>
              <a:tr h="370840">
                <a:tc>
                  <a:txBody>
                    <a:bodyPr/>
                    <a:lstStyle/>
                    <a:p>
                      <a:r>
                        <a:rPr lang="en-US" dirty="0" smtClean="0"/>
                        <a:t>Chronic illness</a:t>
                      </a:r>
                      <a:endParaRPr lang="en-US" dirty="0"/>
                    </a:p>
                  </a:txBody>
                  <a:tcPr/>
                </a:tc>
                <a:tc>
                  <a:txBody>
                    <a:bodyPr/>
                    <a:lstStyle/>
                    <a:p>
                      <a:r>
                        <a:rPr lang="en-US" dirty="0" smtClean="0"/>
                        <a:t>Growth failure,</a:t>
                      </a:r>
                      <a:r>
                        <a:rPr lang="en-US" baseline="0" dirty="0" smtClean="0"/>
                        <a:t> weight is also affected.</a:t>
                      </a:r>
                      <a:endParaRPr lang="en-US" dirty="0"/>
                    </a:p>
                  </a:txBody>
                  <a:tcPr/>
                </a:tc>
              </a:tr>
              <a:tr h="370840">
                <a:tc>
                  <a:txBody>
                    <a:bodyPr/>
                    <a:lstStyle/>
                    <a:p>
                      <a:r>
                        <a:rPr lang="en-US" dirty="0" smtClean="0"/>
                        <a:t>GI</a:t>
                      </a:r>
                      <a:r>
                        <a:rPr lang="en-US" baseline="0" dirty="0" smtClean="0"/>
                        <a:t> disease/ </a:t>
                      </a:r>
                      <a:r>
                        <a:rPr lang="en-US" baseline="0" dirty="0" err="1" smtClean="0"/>
                        <a:t>Malabsorption</a:t>
                      </a:r>
                      <a:endParaRPr lang="en-US" dirty="0"/>
                    </a:p>
                  </a:txBody>
                  <a:tcPr/>
                </a:tc>
                <a:tc>
                  <a:txBody>
                    <a:bodyPr/>
                    <a:lstStyle/>
                    <a:p>
                      <a:r>
                        <a:rPr lang="en-US" dirty="0" smtClean="0"/>
                        <a:t>Growth failure, weight is more affected than</a:t>
                      </a:r>
                      <a:r>
                        <a:rPr lang="en-US" baseline="0" dirty="0" smtClean="0"/>
                        <a:t> height</a:t>
                      </a:r>
                      <a:endParaRPr lang="en-US" dirty="0"/>
                    </a:p>
                  </a:txBody>
                  <a:tcPr/>
                </a:tc>
              </a:tr>
              <a:tr h="370840">
                <a:tc>
                  <a:txBody>
                    <a:bodyPr/>
                    <a:lstStyle/>
                    <a:p>
                      <a:r>
                        <a:rPr lang="en-US" dirty="0" smtClean="0"/>
                        <a:t>Genetic</a:t>
                      </a:r>
                      <a:endParaRPr lang="en-US" dirty="0"/>
                    </a:p>
                  </a:txBody>
                  <a:tcPr/>
                </a:tc>
                <a:tc>
                  <a:txBody>
                    <a:bodyPr/>
                    <a:lstStyle/>
                    <a:p>
                      <a:r>
                        <a:rPr lang="en-US" dirty="0" err="1" smtClean="0"/>
                        <a:t>Dysmorphic</a:t>
                      </a:r>
                      <a:r>
                        <a:rPr lang="en-US" baseline="0" dirty="0" smtClean="0"/>
                        <a:t> and / or disproportionate (Arm span &lt; height, upper to lower segment ratio &gt; 1.12) </a:t>
                      </a:r>
                      <a:endParaRPr lang="en-US" dirty="0"/>
                    </a:p>
                  </a:txBody>
                  <a:tcPr/>
                </a:tc>
              </a:tr>
            </a:tbl>
          </a:graphicData>
        </a:graphic>
      </p:graphicFrame>
    </p:spTree>
    <p:extLst>
      <p:ext uri="{BB962C8B-B14F-4D97-AF65-F5344CB8AC3E}">
        <p14:creationId xmlns:p14="http://schemas.microsoft.com/office/powerpoint/2010/main" val="18523308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b="1" dirty="0" smtClean="0"/>
              <a:t>How is Growth Hormone </a:t>
            </a:r>
            <a:r>
              <a:rPr lang="mr-IN" b="1" dirty="0" smtClean="0"/>
              <a:t>–</a:t>
            </a:r>
            <a:r>
              <a:rPr lang="en-US" b="1" dirty="0" smtClean="0"/>
              <a:t> IGF Axis regulated?</a:t>
            </a:r>
          </a:p>
          <a:p>
            <a:endParaRPr lang="en-US" b="1" dirty="0"/>
          </a:p>
          <a:p>
            <a:r>
              <a:rPr lang="en-US" b="1" dirty="0" smtClean="0"/>
              <a:t>How is growth assessed in infants and children?</a:t>
            </a:r>
          </a:p>
          <a:p>
            <a:pPr marL="0" indent="0">
              <a:buNone/>
            </a:pPr>
            <a:endParaRPr lang="en-US" b="1" dirty="0"/>
          </a:p>
          <a:p>
            <a:r>
              <a:rPr lang="en-US" b="1" dirty="0" smtClean="0"/>
              <a:t>How to approach a child with short stature?</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55025415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8773" b="8773"/>
          <a:stretch>
            <a:fillRect/>
          </a:stretch>
        </p:blipFill>
        <p:spPr>
          <a:xfrm>
            <a:off x="0" y="0"/>
            <a:ext cx="9144640" cy="5029200"/>
          </a:xfrm>
        </p:spPr>
      </p:pic>
      <p:sp>
        <p:nvSpPr>
          <p:cNvPr id="6" name="Title 1"/>
          <p:cNvSpPr txBox="1">
            <a:spLocks/>
          </p:cNvSpPr>
          <p:nvPr/>
        </p:nvSpPr>
        <p:spPr>
          <a:xfrm>
            <a:off x="846667" y="30692"/>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Puberty (PED474)</a:t>
            </a:r>
            <a:endParaRPr lang="en-US" b="1" dirty="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Subtitle 2"/>
          <p:cNvSpPr txBox="1">
            <a:spLocks/>
          </p:cNvSpPr>
          <p:nvPr/>
        </p:nvSpPr>
        <p:spPr>
          <a:xfrm>
            <a:off x="1087963" y="5029200"/>
            <a:ext cx="7294037"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Abdulmajeed AlSubaihin, </a:t>
            </a:r>
            <a:r>
              <a:rPr lang="en-US" sz="2400" b="1" dirty="0" smtClean="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MBBS, FAAP,FRCPC</a:t>
            </a:r>
          </a:p>
          <a:p>
            <a:pPr marL="0" indent="0" algn="ctr">
              <a:buNone/>
            </a:pPr>
            <a:r>
              <a:rPr lang="en-US" b="1" dirty="0" smtClean="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Pediatric Endocrinologist </a:t>
            </a:r>
            <a:endParaRPr lang="en-US" b="1" dirty="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0015044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How is Hypothalamic </a:t>
            </a:r>
            <a:r>
              <a:rPr lang="mr-IN" dirty="0" smtClean="0"/>
              <a:t>–</a:t>
            </a:r>
            <a:r>
              <a:rPr lang="en-US" dirty="0" smtClean="0"/>
              <a:t> Pituitary </a:t>
            </a:r>
            <a:r>
              <a:rPr lang="mr-IN" dirty="0" smtClean="0"/>
              <a:t>–</a:t>
            </a:r>
            <a:r>
              <a:rPr lang="en-US" dirty="0" smtClean="0"/>
              <a:t> Gonadal Axis regulated?</a:t>
            </a:r>
          </a:p>
          <a:p>
            <a:pPr marL="0" indent="0">
              <a:buNone/>
            </a:pPr>
            <a:endParaRPr lang="en-US" dirty="0"/>
          </a:p>
          <a:p>
            <a:r>
              <a:rPr lang="en-US" dirty="0" smtClean="0"/>
              <a:t>How is puberty assessed children?</a:t>
            </a:r>
          </a:p>
          <a:p>
            <a:pPr marL="0" indent="0">
              <a:buNone/>
            </a:pPr>
            <a:endParaRPr lang="en-US" dirty="0"/>
          </a:p>
          <a:p>
            <a:r>
              <a:rPr lang="en-US" dirty="0" smtClean="0"/>
              <a:t>How to approach a child a puberty disorder?</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58544253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b="1" dirty="0" smtClean="0"/>
              <a:t>How is Hypothalamic </a:t>
            </a:r>
            <a:r>
              <a:rPr lang="mr-IN" b="1" dirty="0" smtClean="0"/>
              <a:t>–</a:t>
            </a:r>
            <a:r>
              <a:rPr lang="en-US" b="1" dirty="0" smtClean="0"/>
              <a:t> Pituitary </a:t>
            </a:r>
            <a:r>
              <a:rPr lang="mr-IN" b="1" dirty="0" smtClean="0"/>
              <a:t>–</a:t>
            </a:r>
            <a:r>
              <a:rPr lang="en-US" b="1" dirty="0" smtClean="0"/>
              <a:t> Gonadal Axis regulated?</a:t>
            </a:r>
          </a:p>
          <a:p>
            <a:pPr marL="0" indent="0">
              <a:buNone/>
            </a:pPr>
            <a:endParaRPr lang="en-US" dirty="0"/>
          </a:p>
          <a:p>
            <a:r>
              <a:rPr lang="en-US" dirty="0" smtClean="0"/>
              <a:t>How is puberty assessed children?</a:t>
            </a:r>
          </a:p>
          <a:p>
            <a:pPr marL="0" indent="0">
              <a:buNone/>
            </a:pPr>
            <a:endParaRPr lang="en-US" dirty="0"/>
          </a:p>
          <a:p>
            <a:r>
              <a:rPr lang="en-US" dirty="0" smtClean="0"/>
              <a:t>How to approach a child a puberty disorder?</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56816186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0800"/>
            <a:ext cx="9144000" cy="6745045"/>
          </a:xfrm>
          <a:prstGeom prst="rect">
            <a:avLst/>
          </a:prstGeom>
        </p:spPr>
      </p:pic>
    </p:spTree>
    <p:extLst>
      <p:ext uri="{BB962C8B-B14F-4D97-AF65-F5344CB8AC3E}">
        <p14:creationId xmlns:p14="http://schemas.microsoft.com/office/powerpoint/2010/main" val="2183294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024467"/>
            <a:ext cx="9160085" cy="2954866"/>
          </a:xfrm>
          <a:prstGeom prst="rect">
            <a:avLst/>
          </a:prstGeom>
        </p:spPr>
      </p:pic>
      <p:cxnSp>
        <p:nvCxnSpPr>
          <p:cNvPr id="8" name="Straight Arrow Connector 7"/>
          <p:cNvCxnSpPr/>
          <p:nvPr/>
        </p:nvCxnSpPr>
        <p:spPr>
          <a:xfrm flipV="1">
            <a:off x="1879600" y="2878667"/>
            <a:ext cx="0" cy="194733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11095" y="4840995"/>
            <a:ext cx="2737010" cy="1200329"/>
          </a:xfrm>
          <a:prstGeom prst="rect">
            <a:avLst/>
          </a:prstGeom>
          <a:noFill/>
        </p:spPr>
        <p:txBody>
          <a:bodyPr wrap="none" rtlCol="0">
            <a:spAutoFit/>
          </a:bodyPr>
          <a:lstStyle/>
          <a:p>
            <a:r>
              <a:rPr lang="en-US" dirty="0" smtClean="0"/>
              <a:t>Mini-puberty phenomenon</a:t>
            </a:r>
          </a:p>
          <a:p>
            <a:r>
              <a:rPr lang="en-US" dirty="0" smtClean="0"/>
              <a:t>Starts at 2 weeks of age</a:t>
            </a:r>
          </a:p>
          <a:p>
            <a:r>
              <a:rPr lang="en-US" dirty="0" smtClean="0"/>
              <a:t>Peaks at 2 months of age</a:t>
            </a:r>
          </a:p>
          <a:p>
            <a:r>
              <a:rPr lang="en-US" dirty="0" smtClean="0"/>
              <a:t>Ends by 6 months of age</a:t>
            </a:r>
          </a:p>
        </p:txBody>
      </p:sp>
    </p:spTree>
    <p:extLst>
      <p:ext uri="{BB962C8B-B14F-4D97-AF65-F5344CB8AC3E}">
        <p14:creationId xmlns:p14="http://schemas.microsoft.com/office/powerpoint/2010/main" val="362976923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024467"/>
            <a:ext cx="9160085" cy="2954866"/>
          </a:xfrm>
          <a:prstGeom prst="rect">
            <a:avLst/>
          </a:prstGeom>
        </p:spPr>
      </p:pic>
      <p:cxnSp>
        <p:nvCxnSpPr>
          <p:cNvPr id="13" name="Straight Arrow Connector 12"/>
          <p:cNvCxnSpPr/>
          <p:nvPr/>
        </p:nvCxnSpPr>
        <p:spPr>
          <a:xfrm flipH="1" flipV="1">
            <a:off x="4097867" y="3759200"/>
            <a:ext cx="829733" cy="1219200"/>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819082" y="5212265"/>
            <a:ext cx="4341002" cy="369332"/>
          </a:xfrm>
          <a:prstGeom prst="rect">
            <a:avLst/>
          </a:prstGeom>
          <a:noFill/>
        </p:spPr>
        <p:txBody>
          <a:bodyPr wrap="none" rtlCol="0">
            <a:spAutoFit/>
          </a:bodyPr>
          <a:lstStyle/>
          <a:p>
            <a:r>
              <a:rPr lang="en-US" dirty="0" smtClean="0"/>
              <a:t>HPG Axis remains dormant during childhood</a:t>
            </a:r>
            <a:endParaRPr lang="en-US" dirty="0"/>
          </a:p>
        </p:txBody>
      </p:sp>
    </p:spTree>
    <p:extLst>
      <p:ext uri="{BB962C8B-B14F-4D97-AF65-F5344CB8AC3E}">
        <p14:creationId xmlns:p14="http://schemas.microsoft.com/office/powerpoint/2010/main" val="1621991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5449" y="2612099"/>
            <a:ext cx="2612220" cy="1143000"/>
          </a:xfrm>
        </p:spPr>
        <p:txBody>
          <a:bodyPr>
            <a:normAutofit fontScale="90000"/>
          </a:bodyPr>
          <a:lstStyle/>
          <a:p>
            <a:r>
              <a:rPr lang="en-US" dirty="0" smtClean="0"/>
              <a:t>Living Organisms</a:t>
            </a:r>
            <a:endParaRPr lang="en-US" dirty="0"/>
          </a:p>
        </p:txBody>
      </p:sp>
      <p:sp>
        <p:nvSpPr>
          <p:cNvPr id="4" name="Oval 3"/>
          <p:cNvSpPr/>
          <p:nvPr/>
        </p:nvSpPr>
        <p:spPr>
          <a:xfrm>
            <a:off x="4983965" y="130937"/>
            <a:ext cx="1663233" cy="1663233"/>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600" dirty="0" smtClean="0"/>
              <a:t>Metabolism</a:t>
            </a:r>
            <a:endParaRPr lang="en-US" sz="1600" dirty="0"/>
          </a:p>
        </p:txBody>
      </p:sp>
      <p:sp>
        <p:nvSpPr>
          <p:cNvPr id="5" name="Oval 4"/>
          <p:cNvSpPr/>
          <p:nvPr/>
        </p:nvSpPr>
        <p:spPr>
          <a:xfrm>
            <a:off x="1183006" y="1794170"/>
            <a:ext cx="1663233" cy="1663233"/>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Cellular Structure</a:t>
            </a:r>
            <a:endParaRPr lang="en-US" dirty="0"/>
          </a:p>
        </p:txBody>
      </p:sp>
      <p:sp>
        <p:nvSpPr>
          <p:cNvPr id="7" name="Oval 6"/>
          <p:cNvSpPr/>
          <p:nvPr/>
        </p:nvSpPr>
        <p:spPr>
          <a:xfrm>
            <a:off x="2846239" y="130937"/>
            <a:ext cx="1663233" cy="1663233"/>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Growth  </a:t>
            </a:r>
            <a:endParaRPr lang="en-US" dirty="0"/>
          </a:p>
        </p:txBody>
      </p:sp>
      <p:sp>
        <p:nvSpPr>
          <p:cNvPr id="8" name="Oval 7"/>
          <p:cNvSpPr/>
          <p:nvPr/>
        </p:nvSpPr>
        <p:spPr>
          <a:xfrm>
            <a:off x="6462243" y="1794170"/>
            <a:ext cx="1663233" cy="1663233"/>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Homeostasis </a:t>
            </a:r>
            <a:endParaRPr lang="en-US" sz="1400" dirty="0"/>
          </a:p>
        </p:txBody>
      </p:sp>
      <p:sp>
        <p:nvSpPr>
          <p:cNvPr id="9" name="Oval 8"/>
          <p:cNvSpPr/>
          <p:nvPr/>
        </p:nvSpPr>
        <p:spPr>
          <a:xfrm>
            <a:off x="5815582" y="4043401"/>
            <a:ext cx="1663233" cy="1663233"/>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Reproduction </a:t>
            </a:r>
            <a:endParaRPr lang="en-US" sz="1400" dirty="0"/>
          </a:p>
        </p:txBody>
      </p:sp>
      <p:sp>
        <p:nvSpPr>
          <p:cNvPr id="10" name="Oval 9"/>
          <p:cNvSpPr/>
          <p:nvPr/>
        </p:nvSpPr>
        <p:spPr>
          <a:xfrm>
            <a:off x="3740590" y="4875018"/>
            <a:ext cx="1663233" cy="1663233"/>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dirty="0" smtClean="0"/>
              <a:t>Heredity</a:t>
            </a:r>
            <a:endParaRPr lang="en-US" sz="1400" dirty="0"/>
          </a:p>
        </p:txBody>
      </p:sp>
      <p:sp>
        <p:nvSpPr>
          <p:cNvPr id="11" name="Oval 10"/>
          <p:cNvSpPr/>
          <p:nvPr/>
        </p:nvSpPr>
        <p:spPr>
          <a:xfrm>
            <a:off x="1712216" y="4043401"/>
            <a:ext cx="1663233" cy="1663233"/>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Cellular Structure</a:t>
            </a:r>
            <a:endParaRPr lang="en-US" dirty="0"/>
          </a:p>
        </p:txBody>
      </p:sp>
    </p:spTree>
    <p:extLst>
      <p:ext uri="{BB962C8B-B14F-4D97-AF65-F5344CB8AC3E}">
        <p14:creationId xmlns:p14="http://schemas.microsoft.com/office/powerpoint/2010/main" val="5360834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1024467"/>
            <a:ext cx="9160085" cy="2954866"/>
          </a:xfrm>
          <a:prstGeom prst="rect">
            <a:avLst/>
          </a:prstGeom>
        </p:spPr>
      </p:pic>
      <p:cxnSp>
        <p:nvCxnSpPr>
          <p:cNvPr id="6" name="Straight Arrow Connector 5"/>
          <p:cNvCxnSpPr/>
          <p:nvPr/>
        </p:nvCxnSpPr>
        <p:spPr>
          <a:xfrm flipV="1">
            <a:off x="3644263" y="3979333"/>
            <a:ext cx="1058758" cy="626533"/>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491067" y="4659530"/>
            <a:ext cx="5095465" cy="1569660"/>
          </a:xfrm>
          <a:prstGeom prst="rect">
            <a:avLst/>
          </a:prstGeom>
          <a:noFill/>
        </p:spPr>
        <p:txBody>
          <a:bodyPr wrap="none" rtlCol="0">
            <a:spAutoFit/>
          </a:bodyPr>
          <a:lstStyle/>
          <a:p>
            <a:r>
              <a:rPr lang="en-US" sz="3200" dirty="0" smtClean="0"/>
              <a:t>Normal age of puberty onset:</a:t>
            </a:r>
          </a:p>
          <a:p>
            <a:r>
              <a:rPr lang="en-US" sz="3200" dirty="0" smtClean="0"/>
              <a:t>8-13 years in girls </a:t>
            </a:r>
          </a:p>
          <a:p>
            <a:r>
              <a:rPr lang="en-US" sz="3200" dirty="0" smtClean="0"/>
              <a:t>9-14 years in boys</a:t>
            </a:r>
            <a:endParaRPr lang="en-US" sz="3200" dirty="0"/>
          </a:p>
        </p:txBody>
      </p:sp>
    </p:spTree>
    <p:extLst>
      <p:ext uri="{BB962C8B-B14F-4D97-AF65-F5344CB8AC3E}">
        <p14:creationId xmlns:p14="http://schemas.microsoft.com/office/powerpoint/2010/main" val="162199115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How is Hypothalamic </a:t>
            </a:r>
            <a:r>
              <a:rPr lang="mr-IN" dirty="0" smtClean="0"/>
              <a:t>–</a:t>
            </a:r>
            <a:r>
              <a:rPr lang="en-US" dirty="0" smtClean="0"/>
              <a:t> Pituitary </a:t>
            </a:r>
            <a:r>
              <a:rPr lang="mr-IN" dirty="0" smtClean="0"/>
              <a:t>–</a:t>
            </a:r>
            <a:r>
              <a:rPr lang="en-US" dirty="0" smtClean="0"/>
              <a:t> Gonadal Axis regulated?</a:t>
            </a:r>
          </a:p>
          <a:p>
            <a:pPr marL="0" indent="0">
              <a:buNone/>
            </a:pPr>
            <a:endParaRPr lang="en-US" dirty="0"/>
          </a:p>
          <a:p>
            <a:r>
              <a:rPr lang="en-US" b="1" dirty="0" smtClean="0"/>
              <a:t>How is puberty assessed children?</a:t>
            </a:r>
          </a:p>
          <a:p>
            <a:pPr marL="0" indent="0">
              <a:buNone/>
            </a:pPr>
            <a:endParaRPr lang="en-US" dirty="0"/>
          </a:p>
          <a:p>
            <a:r>
              <a:rPr lang="en-US" dirty="0" smtClean="0"/>
              <a:t>How to approach a child a puberty disorder?</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56816186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Puberty Descriptions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35432228"/>
              </p:ext>
            </p:extLst>
          </p:nvPr>
        </p:nvGraphicFramePr>
        <p:xfrm>
          <a:off x="457198" y="1600200"/>
          <a:ext cx="8229603" cy="4216400"/>
        </p:xfrm>
        <a:graphic>
          <a:graphicData uri="http://schemas.openxmlformats.org/drawingml/2006/table">
            <a:tbl>
              <a:tblPr firstRow="1" bandRow="1">
                <a:tableStyleId>{5C22544A-7EE6-4342-B048-85BDC9FD1C3A}</a:tableStyleId>
              </a:tblPr>
              <a:tblGrid>
                <a:gridCol w="2743201"/>
                <a:gridCol w="2743201"/>
                <a:gridCol w="2743201"/>
              </a:tblGrid>
              <a:tr h="370840">
                <a:tc>
                  <a:txBody>
                    <a:bodyPr/>
                    <a:lstStyle/>
                    <a:p>
                      <a:r>
                        <a:rPr lang="en-US" dirty="0" smtClean="0"/>
                        <a:t>Term</a:t>
                      </a:r>
                      <a:endParaRPr lang="en-US" dirty="0"/>
                    </a:p>
                  </a:txBody>
                  <a:tcPr/>
                </a:tc>
                <a:tc>
                  <a:txBody>
                    <a:bodyPr/>
                    <a:lstStyle/>
                    <a:p>
                      <a:r>
                        <a:rPr lang="en-US" dirty="0" smtClean="0"/>
                        <a:t>Signs</a:t>
                      </a:r>
                      <a:endParaRPr lang="en-US" dirty="0"/>
                    </a:p>
                  </a:txBody>
                  <a:tcPr/>
                </a:tc>
                <a:tc>
                  <a:txBody>
                    <a:bodyPr/>
                    <a:lstStyle/>
                    <a:p>
                      <a:r>
                        <a:rPr lang="en-US" dirty="0" smtClean="0"/>
                        <a:t>Result of</a:t>
                      </a:r>
                      <a:endParaRPr lang="en-US" dirty="0"/>
                    </a:p>
                  </a:txBody>
                  <a:tcPr/>
                </a:tc>
              </a:tr>
              <a:tr h="370840">
                <a:tc>
                  <a:txBody>
                    <a:bodyPr/>
                    <a:lstStyle/>
                    <a:p>
                      <a:r>
                        <a:rPr lang="en-US" dirty="0" err="1" smtClean="0"/>
                        <a:t>Gonadarche</a:t>
                      </a:r>
                      <a:endParaRPr lang="en-US" dirty="0"/>
                    </a:p>
                  </a:txBody>
                  <a:tcPr/>
                </a:tc>
                <a:tc>
                  <a:txBody>
                    <a:bodyPr/>
                    <a:lstStyle/>
                    <a:p>
                      <a:r>
                        <a:rPr lang="en-US" dirty="0" smtClean="0"/>
                        <a:t>Testicular enlargement</a:t>
                      </a:r>
                      <a:r>
                        <a:rPr lang="en-US" baseline="0" dirty="0" smtClean="0"/>
                        <a:t>  </a:t>
                      </a:r>
                      <a:endParaRPr lang="en-US" dirty="0"/>
                    </a:p>
                  </a:txBody>
                  <a:tcPr/>
                </a:tc>
                <a:tc>
                  <a:txBody>
                    <a:bodyPr/>
                    <a:lstStyle/>
                    <a:p>
                      <a:r>
                        <a:rPr lang="en-US" dirty="0" smtClean="0"/>
                        <a:t>Testicular activation by FSH/ LH</a:t>
                      </a:r>
                      <a:endParaRPr lang="en-US" dirty="0"/>
                    </a:p>
                  </a:txBody>
                  <a:tcPr/>
                </a:tc>
              </a:tr>
              <a:tr h="370840">
                <a:tc>
                  <a:txBody>
                    <a:bodyPr/>
                    <a:lstStyle/>
                    <a:p>
                      <a:r>
                        <a:rPr lang="en-US" dirty="0" err="1" smtClean="0"/>
                        <a:t>Adrenarche</a:t>
                      </a:r>
                      <a:endParaRPr lang="en-US" dirty="0"/>
                    </a:p>
                  </a:txBody>
                  <a:tcPr/>
                </a:tc>
                <a:tc>
                  <a:txBody>
                    <a:bodyPr/>
                    <a:lstStyle/>
                    <a:p>
                      <a:r>
                        <a:rPr lang="en-US" dirty="0" smtClean="0"/>
                        <a:t>Body odor, skin oiliness, Pubic hair, Axillary</a:t>
                      </a:r>
                      <a:r>
                        <a:rPr lang="en-US" baseline="0" dirty="0" smtClean="0"/>
                        <a:t> hair and acne</a:t>
                      </a:r>
                      <a:endParaRPr lang="en-US" dirty="0"/>
                    </a:p>
                  </a:txBody>
                  <a:tcPr/>
                </a:tc>
                <a:tc>
                  <a:txBody>
                    <a:bodyPr/>
                    <a:lstStyle/>
                    <a:p>
                      <a:r>
                        <a:rPr lang="en-US" dirty="0" smtClean="0"/>
                        <a:t>Adrenal gland activation by ??</a:t>
                      </a:r>
                      <a:endParaRPr lang="en-US" dirty="0"/>
                    </a:p>
                  </a:txBody>
                  <a:tcPr/>
                </a:tc>
              </a:tr>
              <a:tr h="370840">
                <a:tc>
                  <a:txBody>
                    <a:bodyPr/>
                    <a:lstStyle/>
                    <a:p>
                      <a:r>
                        <a:rPr lang="en-US" dirty="0" err="1" smtClean="0"/>
                        <a:t>Thelarche</a:t>
                      </a:r>
                      <a:endParaRPr lang="en-US" dirty="0"/>
                    </a:p>
                  </a:txBody>
                  <a:tcPr/>
                </a:tc>
                <a:tc>
                  <a:txBody>
                    <a:bodyPr/>
                    <a:lstStyle/>
                    <a:p>
                      <a:r>
                        <a:rPr lang="en-US" dirty="0" smtClean="0"/>
                        <a:t>Breast development</a:t>
                      </a:r>
                      <a:endParaRPr lang="en-US" dirty="0"/>
                    </a:p>
                  </a:txBody>
                  <a:tcPr/>
                </a:tc>
                <a:tc>
                  <a:txBody>
                    <a:bodyPr/>
                    <a:lstStyle/>
                    <a:p>
                      <a:r>
                        <a:rPr lang="en-US" dirty="0" smtClean="0"/>
                        <a:t>Ovary</a:t>
                      </a:r>
                      <a:r>
                        <a:rPr lang="en-US" baseline="0" dirty="0" smtClean="0"/>
                        <a:t> activation by FSH/LH</a:t>
                      </a:r>
                      <a:endParaRPr lang="en-US" dirty="0"/>
                    </a:p>
                  </a:txBody>
                  <a:tcPr/>
                </a:tc>
              </a:tr>
              <a:tr h="370840">
                <a:tc>
                  <a:txBody>
                    <a:bodyPr/>
                    <a:lstStyle/>
                    <a:p>
                      <a:r>
                        <a:rPr lang="en-US" dirty="0" err="1" smtClean="0"/>
                        <a:t>Pubarche</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Pubic hair growth</a:t>
                      </a:r>
                    </a:p>
                    <a:p>
                      <a:endParaRPr lang="en-US" dirty="0"/>
                    </a:p>
                  </a:txBody>
                  <a:tcPr/>
                </a:tc>
                <a:tc>
                  <a:txBody>
                    <a:bodyPr/>
                    <a:lstStyle/>
                    <a:p>
                      <a:r>
                        <a:rPr lang="en-US" dirty="0" smtClean="0"/>
                        <a:t>Adrenal,</a:t>
                      </a:r>
                      <a:r>
                        <a:rPr lang="en-US" baseline="0" dirty="0" smtClean="0"/>
                        <a:t> ovarian or testicular androgens</a:t>
                      </a:r>
                      <a:endParaRPr lang="en-US" dirty="0"/>
                    </a:p>
                  </a:txBody>
                  <a:tcPr/>
                </a:tc>
              </a:tr>
              <a:tr h="370840">
                <a:tc>
                  <a:txBody>
                    <a:bodyPr/>
                    <a:lstStyle/>
                    <a:p>
                      <a:r>
                        <a:rPr lang="en-US" dirty="0" smtClean="0"/>
                        <a:t>Menarche</a:t>
                      </a:r>
                      <a:endParaRPr lang="en-US" dirty="0"/>
                    </a:p>
                  </a:txBody>
                  <a:tcPr/>
                </a:tc>
                <a:tc>
                  <a:txBody>
                    <a:bodyPr/>
                    <a:lstStyle/>
                    <a:p>
                      <a:r>
                        <a:rPr lang="en-US" dirty="0" smtClean="0"/>
                        <a:t>First menses</a:t>
                      </a:r>
                      <a:endParaRPr lang="en-US" dirty="0"/>
                    </a:p>
                  </a:txBody>
                  <a:tcPr/>
                </a:tc>
                <a:tc>
                  <a:txBody>
                    <a:bodyPr/>
                    <a:lstStyle/>
                    <a:p>
                      <a:r>
                        <a:rPr lang="en-US" dirty="0" smtClean="0"/>
                        <a:t>Ovarian activation by FSH/LH</a:t>
                      </a:r>
                      <a:endParaRPr lang="en-US" dirty="0"/>
                    </a:p>
                  </a:txBody>
                  <a:tcPr/>
                </a:tc>
              </a:tr>
              <a:tr h="370840">
                <a:tc>
                  <a:txBody>
                    <a:bodyPr/>
                    <a:lstStyle/>
                    <a:p>
                      <a:r>
                        <a:rPr lang="en-US" dirty="0" err="1" smtClean="0"/>
                        <a:t>Spermarche</a:t>
                      </a:r>
                      <a:endParaRPr lang="en-US" dirty="0"/>
                    </a:p>
                  </a:txBody>
                  <a:tcPr/>
                </a:tc>
                <a:tc>
                  <a:txBody>
                    <a:bodyPr/>
                    <a:lstStyle/>
                    <a:p>
                      <a:r>
                        <a:rPr lang="en-US" dirty="0" smtClean="0"/>
                        <a:t>Appearance of sperms in morning void</a:t>
                      </a:r>
                      <a:endParaRPr lang="en-US" dirty="0"/>
                    </a:p>
                  </a:txBody>
                  <a:tcPr/>
                </a:tc>
                <a:tc>
                  <a:txBody>
                    <a:bodyPr/>
                    <a:lstStyle/>
                    <a:p>
                      <a:r>
                        <a:rPr lang="en-US" dirty="0" smtClean="0"/>
                        <a:t>Testicular activation by FSH/</a:t>
                      </a:r>
                      <a:r>
                        <a:rPr lang="en-US" baseline="0" dirty="0" smtClean="0"/>
                        <a:t> LH</a:t>
                      </a:r>
                      <a:endParaRPr lang="en-US" dirty="0"/>
                    </a:p>
                  </a:txBody>
                  <a:tcPr/>
                </a:tc>
              </a:tr>
            </a:tbl>
          </a:graphicData>
        </a:graphic>
      </p:graphicFrame>
    </p:spTree>
    <p:extLst>
      <p:ext uri="{BB962C8B-B14F-4D97-AF65-F5344CB8AC3E}">
        <p14:creationId xmlns:p14="http://schemas.microsoft.com/office/powerpoint/2010/main" val="277418075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Pubertal Assessment</a:t>
            </a:r>
            <a:endParaRPr lang="en-US" dirty="0"/>
          </a:p>
        </p:txBody>
      </p:sp>
      <p:pic>
        <p:nvPicPr>
          <p:cNvPr id="4" name="Picture 3"/>
          <p:cNvPicPr>
            <a:picLocks noChangeAspect="1"/>
          </p:cNvPicPr>
          <p:nvPr/>
        </p:nvPicPr>
        <p:blipFill>
          <a:blip r:embed="rId2"/>
          <a:stretch>
            <a:fillRect/>
          </a:stretch>
        </p:blipFill>
        <p:spPr>
          <a:xfrm>
            <a:off x="3119802" y="1362374"/>
            <a:ext cx="5566998" cy="5495626"/>
          </a:xfrm>
          <a:prstGeom prst="rect">
            <a:avLst/>
          </a:prstGeom>
        </p:spPr>
      </p:pic>
      <p:sp>
        <p:nvSpPr>
          <p:cNvPr id="5" name="TextBox 4"/>
          <p:cNvSpPr txBox="1"/>
          <p:nvPr/>
        </p:nvSpPr>
        <p:spPr>
          <a:xfrm>
            <a:off x="152399" y="1625600"/>
            <a:ext cx="2573867" cy="2308324"/>
          </a:xfrm>
          <a:prstGeom prst="rect">
            <a:avLst/>
          </a:prstGeom>
          <a:noFill/>
        </p:spPr>
        <p:txBody>
          <a:bodyPr wrap="square" rtlCol="0">
            <a:spAutoFit/>
          </a:bodyPr>
          <a:lstStyle/>
          <a:p>
            <a:r>
              <a:rPr lang="en-US" sz="2400" dirty="0" smtClean="0"/>
              <a:t>Tanner staging</a:t>
            </a:r>
          </a:p>
          <a:p>
            <a:endParaRPr lang="en-US" sz="2400" dirty="0"/>
          </a:p>
          <a:p>
            <a:r>
              <a:rPr lang="en-US" sz="2400" dirty="0" smtClean="0"/>
              <a:t>Breast budding in girls (Tanner II) indicates onset of puberty</a:t>
            </a:r>
            <a:endParaRPr lang="en-US" sz="2400" dirty="0"/>
          </a:p>
        </p:txBody>
      </p:sp>
    </p:spTree>
    <p:extLst>
      <p:ext uri="{BB962C8B-B14F-4D97-AF65-F5344CB8AC3E}">
        <p14:creationId xmlns:p14="http://schemas.microsoft.com/office/powerpoint/2010/main" val="20732603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Pubertal Assessment</a:t>
            </a:r>
            <a:endParaRPr lang="en-US" dirty="0"/>
          </a:p>
        </p:txBody>
      </p:sp>
      <p:pic>
        <p:nvPicPr>
          <p:cNvPr id="4" name="Picture 3"/>
          <p:cNvPicPr>
            <a:picLocks noChangeAspect="1"/>
          </p:cNvPicPr>
          <p:nvPr/>
        </p:nvPicPr>
        <p:blipFill>
          <a:blip r:embed="rId2"/>
          <a:stretch>
            <a:fillRect/>
          </a:stretch>
        </p:blipFill>
        <p:spPr>
          <a:xfrm>
            <a:off x="321733" y="1253748"/>
            <a:ext cx="3917056" cy="5604251"/>
          </a:xfrm>
          <a:prstGeom prst="rect">
            <a:avLst/>
          </a:prstGeom>
        </p:spPr>
      </p:pic>
      <p:pic>
        <p:nvPicPr>
          <p:cNvPr id="5" name="Picture 4"/>
          <p:cNvPicPr>
            <a:picLocks noChangeAspect="1"/>
          </p:cNvPicPr>
          <p:nvPr/>
        </p:nvPicPr>
        <p:blipFill>
          <a:blip r:embed="rId3"/>
          <a:stretch>
            <a:fillRect/>
          </a:stretch>
        </p:blipFill>
        <p:spPr>
          <a:xfrm>
            <a:off x="4379820" y="1608666"/>
            <a:ext cx="4154580" cy="5299953"/>
          </a:xfrm>
          <a:prstGeom prst="rect">
            <a:avLst/>
          </a:prstGeom>
        </p:spPr>
      </p:pic>
    </p:spTree>
    <p:extLst>
      <p:ext uri="{BB962C8B-B14F-4D97-AF65-F5344CB8AC3E}">
        <p14:creationId xmlns:p14="http://schemas.microsoft.com/office/powerpoint/2010/main" val="27218074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Pubertal Assessment</a:t>
            </a:r>
            <a:endParaRPr lang="en-US" dirty="0"/>
          </a:p>
        </p:txBody>
      </p:sp>
      <p:pic>
        <p:nvPicPr>
          <p:cNvPr id="4" name="Picture 3"/>
          <p:cNvPicPr>
            <a:picLocks noChangeAspect="1"/>
          </p:cNvPicPr>
          <p:nvPr/>
        </p:nvPicPr>
        <p:blipFill>
          <a:blip r:embed="rId2"/>
          <a:stretch>
            <a:fillRect/>
          </a:stretch>
        </p:blipFill>
        <p:spPr>
          <a:xfrm>
            <a:off x="3589867" y="1448005"/>
            <a:ext cx="3691466" cy="4783029"/>
          </a:xfrm>
          <a:prstGeom prst="rect">
            <a:avLst/>
          </a:prstGeom>
        </p:spPr>
      </p:pic>
      <p:sp>
        <p:nvSpPr>
          <p:cNvPr id="5" name="TextBox 4"/>
          <p:cNvSpPr txBox="1"/>
          <p:nvPr/>
        </p:nvSpPr>
        <p:spPr>
          <a:xfrm>
            <a:off x="457200" y="1515738"/>
            <a:ext cx="2997200" cy="1938992"/>
          </a:xfrm>
          <a:prstGeom prst="rect">
            <a:avLst/>
          </a:prstGeom>
          <a:noFill/>
        </p:spPr>
        <p:txBody>
          <a:bodyPr wrap="square" rtlCol="0">
            <a:spAutoFit/>
          </a:bodyPr>
          <a:lstStyle/>
          <a:p>
            <a:r>
              <a:rPr lang="en-US" sz="2400" dirty="0" err="1" smtClean="0"/>
              <a:t>Orchidometer</a:t>
            </a:r>
            <a:endParaRPr lang="en-US" sz="2400" dirty="0" smtClean="0"/>
          </a:p>
          <a:p>
            <a:endParaRPr lang="en-US" sz="2400" dirty="0"/>
          </a:p>
          <a:p>
            <a:r>
              <a:rPr lang="en-US" sz="2400" dirty="0" smtClean="0"/>
              <a:t>Testicular volume in boys of 4 ml indicates the onset of puberty</a:t>
            </a:r>
            <a:endParaRPr lang="en-US" sz="2400" dirty="0"/>
          </a:p>
        </p:txBody>
      </p:sp>
    </p:spTree>
    <p:extLst>
      <p:ext uri="{BB962C8B-B14F-4D97-AF65-F5344CB8AC3E}">
        <p14:creationId xmlns:p14="http://schemas.microsoft.com/office/powerpoint/2010/main" val="11898416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Pubertal Assessment</a:t>
            </a:r>
            <a:endParaRPr lang="en-US" dirty="0"/>
          </a:p>
        </p:txBody>
      </p:sp>
      <p:pic>
        <p:nvPicPr>
          <p:cNvPr id="4" name="Picture 3"/>
          <p:cNvPicPr>
            <a:picLocks noChangeAspect="1"/>
          </p:cNvPicPr>
          <p:nvPr/>
        </p:nvPicPr>
        <p:blipFill>
          <a:blip r:embed="rId2"/>
          <a:stretch>
            <a:fillRect/>
          </a:stretch>
        </p:blipFill>
        <p:spPr>
          <a:xfrm>
            <a:off x="1183286" y="2257906"/>
            <a:ext cx="2722033" cy="3543660"/>
          </a:xfrm>
          <a:prstGeom prst="rect">
            <a:avLst/>
          </a:prstGeom>
        </p:spPr>
      </p:pic>
      <p:pic>
        <p:nvPicPr>
          <p:cNvPr id="5" name="Picture 4"/>
          <p:cNvPicPr>
            <a:picLocks noChangeAspect="1"/>
          </p:cNvPicPr>
          <p:nvPr/>
        </p:nvPicPr>
        <p:blipFill>
          <a:blip r:embed="rId3"/>
          <a:stretch>
            <a:fillRect/>
          </a:stretch>
        </p:blipFill>
        <p:spPr>
          <a:xfrm>
            <a:off x="5219148" y="2257906"/>
            <a:ext cx="2743580" cy="3543660"/>
          </a:xfrm>
          <a:prstGeom prst="rect">
            <a:avLst/>
          </a:prstGeom>
        </p:spPr>
      </p:pic>
    </p:spTree>
    <p:extLst>
      <p:ext uri="{BB962C8B-B14F-4D97-AF65-F5344CB8AC3E}">
        <p14:creationId xmlns:p14="http://schemas.microsoft.com/office/powerpoint/2010/main" val="25168171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How is Hypothalamic </a:t>
            </a:r>
            <a:r>
              <a:rPr lang="mr-IN" dirty="0" smtClean="0"/>
              <a:t>–</a:t>
            </a:r>
            <a:r>
              <a:rPr lang="en-US" dirty="0" smtClean="0"/>
              <a:t> Pituitary </a:t>
            </a:r>
            <a:r>
              <a:rPr lang="mr-IN" dirty="0" smtClean="0"/>
              <a:t>–</a:t>
            </a:r>
            <a:r>
              <a:rPr lang="en-US" dirty="0" smtClean="0"/>
              <a:t> Gonadal Axis  regulated?</a:t>
            </a:r>
          </a:p>
          <a:p>
            <a:pPr marL="0" indent="0">
              <a:buNone/>
            </a:pPr>
            <a:endParaRPr lang="en-US" dirty="0"/>
          </a:p>
          <a:p>
            <a:r>
              <a:rPr lang="en-US" dirty="0" smtClean="0"/>
              <a:t>How is puberty assessed children?</a:t>
            </a:r>
          </a:p>
          <a:p>
            <a:pPr marL="0" indent="0">
              <a:buNone/>
            </a:pPr>
            <a:endParaRPr lang="en-US" dirty="0"/>
          </a:p>
          <a:p>
            <a:r>
              <a:rPr lang="en-US" b="1" dirty="0" smtClean="0"/>
              <a:t>How to approach a child with a puberty disorder?</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436597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7705"/>
            <a:ext cx="8229600" cy="1143000"/>
          </a:xfrm>
        </p:spPr>
        <p:txBody>
          <a:bodyPr/>
          <a:lstStyle/>
          <a:p>
            <a:r>
              <a:rPr lang="en-US" dirty="0" smtClean="0"/>
              <a:t>Delayed Puberty</a:t>
            </a:r>
            <a:endParaRPr lang="en-US" dirty="0"/>
          </a:p>
        </p:txBody>
      </p:sp>
    </p:spTree>
    <p:extLst>
      <p:ext uri="{BB962C8B-B14F-4D97-AF65-F5344CB8AC3E}">
        <p14:creationId xmlns:p14="http://schemas.microsoft.com/office/powerpoint/2010/main" val="2981212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a:t>
            </a:r>
            <a:endParaRPr lang="en-US" dirty="0"/>
          </a:p>
        </p:txBody>
      </p:sp>
      <p:sp>
        <p:nvSpPr>
          <p:cNvPr id="3" name="Content Placeholder 2"/>
          <p:cNvSpPr>
            <a:spLocks noGrp="1"/>
          </p:cNvSpPr>
          <p:nvPr>
            <p:ph idx="1"/>
          </p:nvPr>
        </p:nvSpPr>
        <p:spPr/>
        <p:txBody>
          <a:bodyPr/>
          <a:lstStyle/>
          <a:p>
            <a:r>
              <a:rPr lang="en-US" dirty="0" smtClean="0"/>
              <a:t>In boys: </a:t>
            </a:r>
          </a:p>
          <a:p>
            <a:pPr marL="0" indent="0">
              <a:buNone/>
            </a:pPr>
            <a:r>
              <a:rPr lang="en-US" dirty="0" smtClean="0"/>
              <a:t>Absence of pubertal signs by age 14.</a:t>
            </a:r>
          </a:p>
          <a:p>
            <a:pPr marL="0" indent="0">
              <a:buNone/>
            </a:pPr>
            <a:endParaRPr lang="en-US" dirty="0"/>
          </a:p>
          <a:p>
            <a:r>
              <a:rPr lang="en-US" dirty="0" smtClean="0"/>
              <a:t>In girls:</a:t>
            </a:r>
          </a:p>
          <a:p>
            <a:pPr marL="0" indent="0">
              <a:buNone/>
            </a:pPr>
            <a:r>
              <a:rPr lang="en-US" dirty="0" smtClean="0"/>
              <a:t>Absence of pubertal signs by age 13.</a:t>
            </a:r>
          </a:p>
          <a:p>
            <a:pPr marL="0" indent="0">
              <a:buNone/>
            </a:pPr>
            <a:endParaRPr lang="en-US" dirty="0"/>
          </a:p>
        </p:txBody>
      </p:sp>
    </p:spTree>
    <p:extLst>
      <p:ext uri="{BB962C8B-B14F-4D97-AF65-F5344CB8AC3E}">
        <p14:creationId xmlns:p14="http://schemas.microsoft.com/office/powerpoint/2010/main" val="33641376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381000"/>
            <a:ext cx="9144000" cy="6096000"/>
          </a:xfrm>
          <a:prstGeom prst="rect">
            <a:avLst/>
          </a:prstGeom>
        </p:spPr>
      </p:pic>
      <p:sp>
        <p:nvSpPr>
          <p:cNvPr id="5" name="Title 1"/>
          <p:cNvSpPr txBox="1">
            <a:spLocks/>
          </p:cNvSpPr>
          <p:nvPr/>
        </p:nvSpPr>
        <p:spPr>
          <a:xfrm>
            <a:off x="1371600" y="444515"/>
            <a:ext cx="7772400" cy="1470025"/>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smtClean="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Growth </a:t>
            </a:r>
            <a:br>
              <a:rPr lang="en-US" b="1" dirty="0" smtClean="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br>
            <a:r>
              <a:rPr lang="en-US" b="1" dirty="0" smtClean="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(PED474)</a:t>
            </a:r>
            <a:endParaRPr lang="en-US" b="1" dirty="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Subtitle 2"/>
          <p:cNvSpPr txBox="1">
            <a:spLocks/>
          </p:cNvSpPr>
          <p:nvPr/>
        </p:nvSpPr>
        <p:spPr>
          <a:xfrm>
            <a:off x="1849963" y="1881222"/>
            <a:ext cx="7294037" cy="17526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smtClean="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Abdulmajeed AlSubaihin, </a:t>
            </a:r>
            <a:r>
              <a:rPr lang="en-US" sz="2400" b="1" dirty="0" smtClean="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MBBS, FAAP,FRCPC</a:t>
            </a:r>
          </a:p>
          <a:p>
            <a:pPr marL="0" indent="0" algn="ctr">
              <a:buNone/>
            </a:pPr>
            <a:r>
              <a:rPr lang="en-US" b="1" dirty="0" smtClean="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rPr>
              <a:t>Pediatric Endocrinologist </a:t>
            </a:r>
            <a:endParaRPr lang="en-US" b="1" dirty="0">
              <a:ln w="28575" cmpd="sng">
                <a:solidFill>
                  <a:schemeClr val="tx1"/>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9410139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417638"/>
            <a:ext cx="2607733" cy="47968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17333" y="1417638"/>
            <a:ext cx="2607733" cy="47968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11334" y="1417638"/>
            <a:ext cx="2607733" cy="47968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457200" y="1417638"/>
            <a:ext cx="8161867" cy="86486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Approach</a:t>
            </a:r>
            <a:endParaRPr lang="en-US" dirty="0"/>
          </a:p>
        </p:txBody>
      </p:sp>
      <p:sp>
        <p:nvSpPr>
          <p:cNvPr id="8" name="TextBox 7"/>
          <p:cNvSpPr txBox="1"/>
          <p:nvPr/>
        </p:nvSpPr>
        <p:spPr>
          <a:xfrm>
            <a:off x="457200" y="1451505"/>
            <a:ext cx="2607733" cy="1015663"/>
          </a:xfrm>
          <a:prstGeom prst="rect">
            <a:avLst/>
          </a:prstGeom>
          <a:noFill/>
        </p:spPr>
        <p:txBody>
          <a:bodyPr wrap="square" rtlCol="0">
            <a:spAutoFit/>
          </a:bodyPr>
          <a:lstStyle/>
          <a:p>
            <a:pPr algn="ctr"/>
            <a:r>
              <a:rPr lang="en-US" sz="2000" dirty="0" smtClean="0"/>
              <a:t>Constitutional delay of growth and puberty</a:t>
            </a:r>
          </a:p>
          <a:p>
            <a:pPr algn="ctr"/>
            <a:endParaRPr lang="en-US" sz="2000" dirty="0"/>
          </a:p>
        </p:txBody>
      </p:sp>
      <p:sp>
        <p:nvSpPr>
          <p:cNvPr id="9" name="TextBox 8"/>
          <p:cNvSpPr txBox="1"/>
          <p:nvPr/>
        </p:nvSpPr>
        <p:spPr>
          <a:xfrm>
            <a:off x="3217333" y="1451505"/>
            <a:ext cx="2607733" cy="830997"/>
          </a:xfrm>
          <a:prstGeom prst="rect">
            <a:avLst/>
          </a:prstGeom>
          <a:noFill/>
        </p:spPr>
        <p:txBody>
          <a:bodyPr wrap="square" rtlCol="0">
            <a:spAutoFit/>
          </a:bodyPr>
          <a:lstStyle/>
          <a:p>
            <a:pPr algn="ctr"/>
            <a:r>
              <a:rPr lang="en-US" sz="2400" dirty="0" err="1" smtClean="0"/>
              <a:t>Hypogonadotropic</a:t>
            </a:r>
            <a:r>
              <a:rPr lang="en-US" sz="2400" dirty="0" smtClean="0"/>
              <a:t> </a:t>
            </a:r>
            <a:r>
              <a:rPr lang="en-US" sz="2400" dirty="0" err="1" smtClean="0"/>
              <a:t>hypogonadism</a:t>
            </a:r>
            <a:endParaRPr lang="en-US" sz="2400" dirty="0"/>
          </a:p>
        </p:txBody>
      </p:sp>
      <p:sp>
        <p:nvSpPr>
          <p:cNvPr id="10" name="TextBox 9"/>
          <p:cNvSpPr txBox="1"/>
          <p:nvPr/>
        </p:nvSpPr>
        <p:spPr>
          <a:xfrm>
            <a:off x="6011334" y="1417638"/>
            <a:ext cx="2607733" cy="830997"/>
          </a:xfrm>
          <a:prstGeom prst="rect">
            <a:avLst/>
          </a:prstGeom>
          <a:noFill/>
        </p:spPr>
        <p:txBody>
          <a:bodyPr wrap="square" rtlCol="0">
            <a:spAutoFit/>
          </a:bodyPr>
          <a:lstStyle/>
          <a:p>
            <a:pPr algn="ctr"/>
            <a:r>
              <a:rPr lang="en-US" sz="2400" dirty="0" err="1" smtClean="0"/>
              <a:t>Hypergonadotropic</a:t>
            </a:r>
            <a:r>
              <a:rPr lang="en-US" sz="2400" dirty="0" smtClean="0"/>
              <a:t> </a:t>
            </a:r>
            <a:r>
              <a:rPr lang="en-US" sz="2400" dirty="0" err="1" smtClean="0"/>
              <a:t>Hypogonadism</a:t>
            </a:r>
            <a:endParaRPr lang="en-US" sz="2400" dirty="0"/>
          </a:p>
        </p:txBody>
      </p:sp>
      <p:sp>
        <p:nvSpPr>
          <p:cNvPr id="11" name="TextBox 10"/>
          <p:cNvSpPr txBox="1"/>
          <p:nvPr/>
        </p:nvSpPr>
        <p:spPr>
          <a:xfrm>
            <a:off x="457200" y="2333302"/>
            <a:ext cx="2350297" cy="4031873"/>
          </a:xfrm>
          <a:prstGeom prst="rect">
            <a:avLst/>
          </a:prstGeom>
          <a:noFill/>
        </p:spPr>
        <p:txBody>
          <a:bodyPr wrap="square" rtlCol="0">
            <a:spAutoFit/>
          </a:bodyPr>
          <a:lstStyle/>
          <a:p>
            <a:r>
              <a:rPr lang="en-US" sz="1600" dirty="0" smtClean="0"/>
              <a:t>In an otherwise healthy child.</a:t>
            </a:r>
          </a:p>
          <a:p>
            <a:endParaRPr lang="en-US" sz="1600" dirty="0"/>
          </a:p>
          <a:p>
            <a:r>
              <a:rPr lang="en-US" sz="1600" dirty="0" smtClean="0"/>
              <a:t>Family </a:t>
            </a:r>
            <a:r>
              <a:rPr lang="en-US" sz="1600" dirty="0" err="1" smtClean="0"/>
              <a:t>Hx</a:t>
            </a:r>
            <a:r>
              <a:rPr lang="en-US" sz="1600" dirty="0" smtClean="0"/>
              <a:t> of delayed puberty in a parent</a:t>
            </a:r>
          </a:p>
          <a:p>
            <a:endParaRPr lang="en-US" sz="1600" dirty="0"/>
          </a:p>
          <a:p>
            <a:r>
              <a:rPr lang="en-US" sz="1600" dirty="0" smtClean="0"/>
              <a:t>Short stature, delayed bone age.</a:t>
            </a:r>
          </a:p>
          <a:p>
            <a:endParaRPr lang="en-US" sz="1600" dirty="0"/>
          </a:p>
          <a:p>
            <a:r>
              <a:rPr lang="en-US" sz="1600" dirty="0" smtClean="0"/>
              <a:t>Spontaneous recovery at Bone age 12-13</a:t>
            </a:r>
          </a:p>
          <a:p>
            <a:endParaRPr lang="en-US" sz="1600" dirty="0"/>
          </a:p>
          <a:p>
            <a:r>
              <a:rPr lang="en-US" sz="1600" dirty="0" smtClean="0"/>
              <a:t>FSH/LH and sex steroids in </a:t>
            </a:r>
            <a:r>
              <a:rPr lang="en-US" sz="1600" dirty="0" err="1" smtClean="0"/>
              <a:t>prepubertal</a:t>
            </a:r>
            <a:r>
              <a:rPr lang="en-US" sz="1600" dirty="0" smtClean="0"/>
              <a:t> range </a:t>
            </a:r>
          </a:p>
          <a:p>
            <a:endParaRPr lang="en-US" sz="1600" dirty="0"/>
          </a:p>
          <a:p>
            <a:endParaRPr lang="en-US" sz="1600" dirty="0"/>
          </a:p>
        </p:txBody>
      </p:sp>
      <p:sp>
        <p:nvSpPr>
          <p:cNvPr id="13" name="TextBox 12"/>
          <p:cNvSpPr txBox="1"/>
          <p:nvPr/>
        </p:nvSpPr>
        <p:spPr>
          <a:xfrm>
            <a:off x="6011334" y="2373904"/>
            <a:ext cx="2607733" cy="4616648"/>
          </a:xfrm>
          <a:prstGeom prst="rect">
            <a:avLst/>
          </a:prstGeom>
          <a:noFill/>
        </p:spPr>
        <p:txBody>
          <a:bodyPr wrap="square" rtlCol="0">
            <a:spAutoFit/>
          </a:bodyPr>
          <a:lstStyle/>
          <a:p>
            <a:r>
              <a:rPr lang="en-US" sz="1600" dirty="0" smtClean="0"/>
              <a:t>Difficult to differentiate from </a:t>
            </a:r>
            <a:r>
              <a:rPr lang="en-US" sz="1600" dirty="0" err="1" smtClean="0"/>
              <a:t>Hypogonadtropic</a:t>
            </a:r>
            <a:r>
              <a:rPr lang="en-US" sz="1600" dirty="0" smtClean="0"/>
              <a:t> </a:t>
            </a:r>
            <a:r>
              <a:rPr lang="en-US" sz="1600" dirty="0" err="1" smtClean="0"/>
              <a:t>hypogonadism</a:t>
            </a:r>
            <a:r>
              <a:rPr lang="en-US" sz="1600" dirty="0" smtClean="0"/>
              <a:t> in </a:t>
            </a:r>
            <a:r>
              <a:rPr lang="en-US" sz="1600" dirty="0" err="1" smtClean="0"/>
              <a:t>prepubertal</a:t>
            </a:r>
            <a:r>
              <a:rPr lang="en-US" sz="1600" dirty="0" smtClean="0"/>
              <a:t> age range.</a:t>
            </a:r>
          </a:p>
          <a:p>
            <a:endParaRPr lang="en-US" sz="1600" dirty="0"/>
          </a:p>
          <a:p>
            <a:r>
              <a:rPr lang="en-US" sz="1600" dirty="0" smtClean="0"/>
              <a:t>If congenital, could be associated with </a:t>
            </a:r>
            <a:r>
              <a:rPr lang="en-US" sz="1600" dirty="0" err="1" smtClean="0"/>
              <a:t>Ambigious</a:t>
            </a:r>
            <a:r>
              <a:rPr lang="en-US" sz="1600" dirty="0" smtClean="0"/>
              <a:t> genitalia, cryptorchidism  and/or </a:t>
            </a:r>
            <a:r>
              <a:rPr lang="en-US" sz="1600" dirty="0" err="1" smtClean="0"/>
              <a:t>micropenis</a:t>
            </a:r>
            <a:r>
              <a:rPr lang="en-US" sz="1600" dirty="0" smtClean="0"/>
              <a:t>  in boys.</a:t>
            </a:r>
          </a:p>
          <a:p>
            <a:endParaRPr lang="en-US" sz="1600" dirty="0"/>
          </a:p>
          <a:p>
            <a:r>
              <a:rPr lang="en-US" sz="1600" dirty="0" smtClean="0"/>
              <a:t>Due to a gonadal pathology</a:t>
            </a:r>
          </a:p>
          <a:p>
            <a:endParaRPr lang="en-US" sz="1600" dirty="0"/>
          </a:p>
          <a:p>
            <a:r>
              <a:rPr lang="en-US" sz="1600" dirty="0" smtClean="0"/>
              <a:t>FSH/LH are extremely elevated in pubertal age range.</a:t>
            </a:r>
          </a:p>
          <a:p>
            <a:endParaRPr lang="en-US" dirty="0" smtClean="0"/>
          </a:p>
          <a:p>
            <a:endParaRPr lang="en-US" dirty="0"/>
          </a:p>
          <a:p>
            <a:endParaRPr lang="en-US" dirty="0"/>
          </a:p>
        </p:txBody>
      </p:sp>
      <p:sp>
        <p:nvSpPr>
          <p:cNvPr id="5" name="TextBox 4"/>
          <p:cNvSpPr txBox="1"/>
          <p:nvPr/>
        </p:nvSpPr>
        <p:spPr>
          <a:xfrm>
            <a:off x="3285066" y="2333302"/>
            <a:ext cx="2540000" cy="4031873"/>
          </a:xfrm>
          <a:prstGeom prst="rect">
            <a:avLst/>
          </a:prstGeom>
          <a:noFill/>
        </p:spPr>
        <p:txBody>
          <a:bodyPr wrap="square" rtlCol="0">
            <a:spAutoFit/>
          </a:bodyPr>
          <a:lstStyle/>
          <a:p>
            <a:r>
              <a:rPr lang="en-US" sz="1600" dirty="0" smtClean="0"/>
              <a:t>Difficult to differentiate from CDGP</a:t>
            </a:r>
          </a:p>
          <a:p>
            <a:endParaRPr lang="en-US" sz="1600" dirty="0"/>
          </a:p>
          <a:p>
            <a:r>
              <a:rPr lang="en-US" sz="1600" dirty="0" smtClean="0"/>
              <a:t>If congenital, could be associated with, cryptorchidism and/ or </a:t>
            </a:r>
            <a:r>
              <a:rPr lang="en-US" sz="1600" dirty="0" err="1" smtClean="0"/>
              <a:t>micropenis</a:t>
            </a:r>
            <a:r>
              <a:rPr lang="en-US" sz="1600" dirty="0" smtClean="0"/>
              <a:t>  in boys.</a:t>
            </a:r>
          </a:p>
          <a:p>
            <a:endParaRPr lang="en-US" sz="1600" dirty="0"/>
          </a:p>
          <a:p>
            <a:r>
              <a:rPr lang="en-US" sz="1600" dirty="0" smtClean="0"/>
              <a:t>Due to Pituitary/ Hypothalamic pathologies</a:t>
            </a:r>
          </a:p>
          <a:p>
            <a:endParaRPr lang="en-US" sz="1600" dirty="0"/>
          </a:p>
          <a:p>
            <a:r>
              <a:rPr lang="en-US" sz="1600" dirty="0" smtClean="0"/>
              <a:t>No spontaneous recovery</a:t>
            </a:r>
          </a:p>
          <a:p>
            <a:endParaRPr lang="en-US" sz="1600" dirty="0"/>
          </a:p>
          <a:p>
            <a:r>
              <a:rPr lang="en-US" sz="1600" dirty="0" smtClean="0"/>
              <a:t>FSH/LH and sex steroids in </a:t>
            </a:r>
            <a:r>
              <a:rPr lang="en-US" sz="1600" dirty="0" err="1" smtClean="0"/>
              <a:t>prepubertal</a:t>
            </a:r>
            <a:r>
              <a:rPr lang="en-US" sz="1600" dirty="0" smtClean="0"/>
              <a:t> range </a:t>
            </a:r>
          </a:p>
          <a:p>
            <a:endParaRPr lang="en-US" sz="1600" dirty="0"/>
          </a:p>
        </p:txBody>
      </p:sp>
    </p:spTree>
    <p:extLst>
      <p:ext uri="{BB962C8B-B14F-4D97-AF65-F5344CB8AC3E}">
        <p14:creationId xmlns:p14="http://schemas.microsoft.com/office/powerpoint/2010/main" val="219223201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417638"/>
            <a:ext cx="2607733" cy="47968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217333" y="1417638"/>
            <a:ext cx="2607733" cy="47968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6011334" y="1417638"/>
            <a:ext cx="2607733" cy="4796895"/>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9203"/>
            <a:ext cx="8229600" cy="1143000"/>
          </a:xfrm>
        </p:spPr>
        <p:txBody>
          <a:bodyPr/>
          <a:lstStyle/>
          <a:p>
            <a:r>
              <a:rPr lang="en-US" dirty="0" smtClean="0"/>
              <a:t>Approach</a:t>
            </a:r>
            <a:endParaRPr lang="en-US" dirty="0"/>
          </a:p>
        </p:txBody>
      </p:sp>
      <p:sp>
        <p:nvSpPr>
          <p:cNvPr id="15" name="Rectangle 14"/>
          <p:cNvSpPr/>
          <p:nvPr/>
        </p:nvSpPr>
        <p:spPr>
          <a:xfrm>
            <a:off x="457200" y="1417638"/>
            <a:ext cx="8161867" cy="864864"/>
          </a:xfrm>
          <a:prstGeom prst="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457200" y="1451505"/>
            <a:ext cx="2607733" cy="707886"/>
          </a:xfrm>
          <a:prstGeom prst="rect">
            <a:avLst/>
          </a:prstGeom>
          <a:noFill/>
        </p:spPr>
        <p:txBody>
          <a:bodyPr wrap="square" rtlCol="0">
            <a:spAutoFit/>
          </a:bodyPr>
          <a:lstStyle/>
          <a:p>
            <a:pPr algn="ctr"/>
            <a:r>
              <a:rPr lang="en-US" sz="2000" dirty="0" smtClean="0"/>
              <a:t>Constitutional delay of growth and puberty</a:t>
            </a:r>
            <a:endParaRPr lang="en-US" sz="2000" dirty="0"/>
          </a:p>
        </p:txBody>
      </p:sp>
      <p:sp>
        <p:nvSpPr>
          <p:cNvPr id="9" name="TextBox 8"/>
          <p:cNvSpPr txBox="1"/>
          <p:nvPr/>
        </p:nvSpPr>
        <p:spPr>
          <a:xfrm>
            <a:off x="3217333" y="1451505"/>
            <a:ext cx="2607733" cy="830997"/>
          </a:xfrm>
          <a:prstGeom prst="rect">
            <a:avLst/>
          </a:prstGeom>
          <a:noFill/>
        </p:spPr>
        <p:txBody>
          <a:bodyPr wrap="square" rtlCol="0">
            <a:spAutoFit/>
          </a:bodyPr>
          <a:lstStyle/>
          <a:p>
            <a:pPr algn="ctr"/>
            <a:r>
              <a:rPr lang="en-US" sz="2400" dirty="0" err="1" smtClean="0"/>
              <a:t>Hypogonadotropic</a:t>
            </a:r>
            <a:r>
              <a:rPr lang="en-US" sz="2400" dirty="0" smtClean="0"/>
              <a:t> </a:t>
            </a:r>
            <a:r>
              <a:rPr lang="en-US" sz="2400" dirty="0" err="1" smtClean="0"/>
              <a:t>hypogonadism</a:t>
            </a:r>
            <a:endParaRPr lang="en-US" sz="2400" dirty="0"/>
          </a:p>
        </p:txBody>
      </p:sp>
      <p:sp>
        <p:nvSpPr>
          <p:cNvPr id="10" name="TextBox 9"/>
          <p:cNvSpPr txBox="1"/>
          <p:nvPr/>
        </p:nvSpPr>
        <p:spPr>
          <a:xfrm>
            <a:off x="6011334" y="1417638"/>
            <a:ext cx="2607733" cy="830997"/>
          </a:xfrm>
          <a:prstGeom prst="rect">
            <a:avLst/>
          </a:prstGeom>
          <a:noFill/>
        </p:spPr>
        <p:txBody>
          <a:bodyPr wrap="square" rtlCol="0">
            <a:spAutoFit/>
          </a:bodyPr>
          <a:lstStyle/>
          <a:p>
            <a:pPr algn="ctr"/>
            <a:r>
              <a:rPr lang="en-US" sz="2400" dirty="0" err="1" smtClean="0"/>
              <a:t>Hypergonadotropic</a:t>
            </a:r>
            <a:r>
              <a:rPr lang="en-US" sz="2400" dirty="0" smtClean="0"/>
              <a:t> </a:t>
            </a:r>
            <a:r>
              <a:rPr lang="en-US" sz="2400" dirty="0" err="1" smtClean="0"/>
              <a:t>Hypogonadism</a:t>
            </a:r>
            <a:endParaRPr lang="en-US" sz="2400" dirty="0"/>
          </a:p>
        </p:txBody>
      </p:sp>
      <p:sp>
        <p:nvSpPr>
          <p:cNvPr id="11" name="TextBox 10"/>
          <p:cNvSpPr txBox="1"/>
          <p:nvPr/>
        </p:nvSpPr>
        <p:spPr>
          <a:xfrm>
            <a:off x="596103" y="3251200"/>
            <a:ext cx="2350297" cy="1754327"/>
          </a:xfrm>
          <a:prstGeom prst="rect">
            <a:avLst/>
          </a:prstGeom>
          <a:noFill/>
        </p:spPr>
        <p:txBody>
          <a:bodyPr wrap="square" rtlCol="0">
            <a:spAutoFit/>
          </a:bodyPr>
          <a:lstStyle/>
          <a:p>
            <a:r>
              <a:rPr lang="en-US" dirty="0" smtClean="0"/>
              <a:t>A retrospective diagnosis.</a:t>
            </a:r>
          </a:p>
          <a:p>
            <a:endParaRPr lang="en-US" dirty="0"/>
          </a:p>
          <a:p>
            <a:endParaRPr lang="en-US" dirty="0" smtClean="0"/>
          </a:p>
          <a:p>
            <a:endParaRPr lang="en-US" dirty="0"/>
          </a:p>
          <a:p>
            <a:endParaRPr lang="en-US" dirty="0"/>
          </a:p>
        </p:txBody>
      </p:sp>
      <p:sp>
        <p:nvSpPr>
          <p:cNvPr id="12" name="TextBox 11"/>
          <p:cNvSpPr txBox="1"/>
          <p:nvPr/>
        </p:nvSpPr>
        <p:spPr>
          <a:xfrm>
            <a:off x="3339303" y="2288904"/>
            <a:ext cx="2350297" cy="3754874"/>
          </a:xfrm>
          <a:prstGeom prst="rect">
            <a:avLst/>
          </a:prstGeom>
          <a:noFill/>
        </p:spPr>
        <p:txBody>
          <a:bodyPr wrap="square" rtlCol="0">
            <a:spAutoFit/>
          </a:bodyPr>
          <a:lstStyle/>
          <a:p>
            <a:r>
              <a:rPr lang="en-US" sz="1400" dirty="0" err="1" smtClean="0"/>
              <a:t>DDx</a:t>
            </a:r>
            <a:r>
              <a:rPr lang="en-US" sz="1400" dirty="0" smtClean="0"/>
              <a:t>:</a:t>
            </a:r>
          </a:p>
          <a:p>
            <a:r>
              <a:rPr lang="en-US" sz="1400" dirty="0" smtClean="0"/>
              <a:t>Pituitary hypoplasia (associated with other pituitary deficiencies, </a:t>
            </a:r>
            <a:r>
              <a:rPr lang="en-US" sz="1400" dirty="0" err="1" smtClean="0"/>
              <a:t>septo</a:t>
            </a:r>
            <a:r>
              <a:rPr lang="en-US" sz="1400" dirty="0" smtClean="0"/>
              <a:t>-optic dysplasia, CHARGE)</a:t>
            </a:r>
          </a:p>
          <a:p>
            <a:endParaRPr lang="en-US" sz="1400" dirty="0"/>
          </a:p>
          <a:p>
            <a:r>
              <a:rPr lang="en-US" sz="1400" dirty="0" smtClean="0"/>
              <a:t>Isolated Gonadotropin Deficiency [</a:t>
            </a:r>
            <a:r>
              <a:rPr lang="en-US" sz="1400" dirty="0" err="1" smtClean="0"/>
              <a:t>Kallman</a:t>
            </a:r>
            <a:r>
              <a:rPr lang="en-US" sz="1400" dirty="0" smtClean="0"/>
              <a:t> syndrome] ( associated with anosmia/</a:t>
            </a:r>
            <a:r>
              <a:rPr lang="en-US" sz="1400" dirty="0" err="1" smtClean="0"/>
              <a:t>hyposmia</a:t>
            </a:r>
            <a:r>
              <a:rPr lang="en-US" sz="1400" dirty="0" smtClean="0"/>
              <a:t>).</a:t>
            </a:r>
          </a:p>
          <a:p>
            <a:endParaRPr lang="en-US" sz="1400" dirty="0"/>
          </a:p>
          <a:p>
            <a:r>
              <a:rPr lang="en-US" sz="1400" dirty="0" smtClean="0"/>
              <a:t>Secondary (Trauma, Tumor, Radiation,  Autoimmune , under nutrition, excessive exercising, hypothyroidism, </a:t>
            </a:r>
            <a:r>
              <a:rPr lang="en-US" sz="1400" dirty="0" err="1" smtClean="0"/>
              <a:t>hyperprolactinemia</a:t>
            </a:r>
            <a:r>
              <a:rPr lang="en-US" sz="1400" dirty="0" smtClean="0"/>
              <a:t>, </a:t>
            </a:r>
            <a:r>
              <a:rPr lang="en-US" sz="1400" dirty="0" err="1" smtClean="0"/>
              <a:t>cushing’s</a:t>
            </a:r>
            <a:r>
              <a:rPr lang="en-US" sz="1400" dirty="0" smtClean="0"/>
              <a:t>)</a:t>
            </a:r>
            <a:endParaRPr lang="en-US" sz="1400" dirty="0"/>
          </a:p>
        </p:txBody>
      </p:sp>
      <p:sp>
        <p:nvSpPr>
          <p:cNvPr id="14" name="TextBox 13"/>
          <p:cNvSpPr txBox="1"/>
          <p:nvPr/>
        </p:nvSpPr>
        <p:spPr>
          <a:xfrm>
            <a:off x="6079067" y="2288903"/>
            <a:ext cx="2539999" cy="2554545"/>
          </a:xfrm>
          <a:prstGeom prst="rect">
            <a:avLst/>
          </a:prstGeom>
          <a:noFill/>
        </p:spPr>
        <p:txBody>
          <a:bodyPr wrap="square" rtlCol="0">
            <a:spAutoFit/>
          </a:bodyPr>
          <a:lstStyle/>
          <a:p>
            <a:r>
              <a:rPr lang="en-US" sz="1600" dirty="0" err="1" smtClean="0"/>
              <a:t>DDx</a:t>
            </a:r>
            <a:r>
              <a:rPr lang="en-US" sz="1600" dirty="0" smtClean="0"/>
              <a:t>:</a:t>
            </a:r>
          </a:p>
          <a:p>
            <a:r>
              <a:rPr lang="en-US" sz="1600" dirty="0" smtClean="0"/>
              <a:t>Gonadal failure (congenital </a:t>
            </a:r>
            <a:r>
              <a:rPr lang="en-US" sz="1600" dirty="0" err="1" smtClean="0"/>
              <a:t>dysgenesis</a:t>
            </a:r>
            <a:r>
              <a:rPr lang="en-US" sz="1600" dirty="0" smtClean="0"/>
              <a:t>, Turner Syndrome, </a:t>
            </a:r>
            <a:r>
              <a:rPr lang="en-US" sz="1600" dirty="0" err="1" smtClean="0"/>
              <a:t>Klinefelter</a:t>
            </a:r>
            <a:r>
              <a:rPr lang="en-US" sz="1600" dirty="0"/>
              <a:t> </a:t>
            </a:r>
            <a:r>
              <a:rPr lang="en-US" sz="1600" dirty="0" smtClean="0"/>
              <a:t>syndrome)</a:t>
            </a:r>
          </a:p>
          <a:p>
            <a:endParaRPr lang="en-US" sz="1600" dirty="0"/>
          </a:p>
          <a:p>
            <a:r>
              <a:rPr lang="en-US" sz="1600" dirty="0" smtClean="0"/>
              <a:t>Secondary:</a:t>
            </a:r>
          </a:p>
          <a:p>
            <a:r>
              <a:rPr lang="en-US" sz="1600" dirty="0" smtClean="0"/>
              <a:t>Trauma, Tumor, infection, radiation, Autoimmune, </a:t>
            </a:r>
            <a:r>
              <a:rPr lang="en-US" sz="1600" dirty="0" err="1" smtClean="0"/>
              <a:t>galactosemia</a:t>
            </a:r>
            <a:r>
              <a:rPr lang="en-US" sz="1600" dirty="0" smtClean="0"/>
              <a:t>.</a:t>
            </a:r>
            <a:endParaRPr lang="en-US" sz="1600" dirty="0"/>
          </a:p>
        </p:txBody>
      </p:sp>
    </p:spTree>
    <p:extLst>
      <p:ext uri="{BB962C8B-B14F-4D97-AF65-F5344CB8AC3E}">
        <p14:creationId xmlns:p14="http://schemas.microsoft.com/office/powerpoint/2010/main" val="20508319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Investigations</a:t>
            </a:r>
            <a:endParaRPr lang="en-US" dirty="0"/>
          </a:p>
        </p:txBody>
      </p:sp>
      <p:sp>
        <p:nvSpPr>
          <p:cNvPr id="3" name="Content Placeholder 2"/>
          <p:cNvSpPr>
            <a:spLocks noGrp="1"/>
          </p:cNvSpPr>
          <p:nvPr>
            <p:ph idx="1"/>
          </p:nvPr>
        </p:nvSpPr>
        <p:spPr/>
        <p:txBody>
          <a:bodyPr>
            <a:normAutofit fontScale="92500"/>
          </a:bodyPr>
          <a:lstStyle/>
          <a:p>
            <a:r>
              <a:rPr lang="en-US" dirty="0" smtClean="0"/>
              <a:t>Bone age</a:t>
            </a:r>
          </a:p>
          <a:p>
            <a:r>
              <a:rPr lang="en-US" dirty="0" smtClean="0"/>
              <a:t>FSH, LH levels</a:t>
            </a:r>
          </a:p>
          <a:p>
            <a:r>
              <a:rPr lang="en-US" dirty="0" smtClean="0"/>
              <a:t>Testosterone (boys), estradiol (girls)</a:t>
            </a:r>
          </a:p>
          <a:p>
            <a:r>
              <a:rPr lang="en-US" dirty="0" smtClean="0"/>
              <a:t>TSH, FT4 and prolactin</a:t>
            </a:r>
          </a:p>
          <a:p>
            <a:r>
              <a:rPr lang="en-US" dirty="0" smtClean="0"/>
              <a:t>Karyotype </a:t>
            </a:r>
          </a:p>
          <a:p>
            <a:r>
              <a:rPr lang="en-US" dirty="0" smtClean="0"/>
              <a:t>LHRH stimulation test in consultation with endocrinology</a:t>
            </a:r>
          </a:p>
          <a:p>
            <a:r>
              <a:rPr lang="en-US" dirty="0" smtClean="0"/>
              <a:t>MRI Pituitary + Olfactory pulp, gonadal imaging</a:t>
            </a:r>
          </a:p>
          <a:p>
            <a:endParaRPr lang="en-US" dirty="0"/>
          </a:p>
        </p:txBody>
      </p:sp>
    </p:spTree>
    <p:extLst>
      <p:ext uri="{BB962C8B-B14F-4D97-AF65-F5344CB8AC3E}">
        <p14:creationId xmlns:p14="http://schemas.microsoft.com/office/powerpoint/2010/main" val="13650129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3038"/>
            <a:ext cx="8229600" cy="1143000"/>
          </a:xfrm>
        </p:spPr>
        <p:txBody>
          <a:bodyPr/>
          <a:lstStyle/>
          <a:p>
            <a:r>
              <a:rPr lang="en-US" dirty="0" smtClean="0"/>
              <a:t>Precocious Puberty</a:t>
            </a:r>
            <a:endParaRPr lang="en-US" dirty="0"/>
          </a:p>
        </p:txBody>
      </p:sp>
    </p:spTree>
    <p:extLst>
      <p:ext uri="{BB962C8B-B14F-4D97-AF65-F5344CB8AC3E}">
        <p14:creationId xmlns:p14="http://schemas.microsoft.com/office/powerpoint/2010/main" val="381335250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a:t>
            </a:r>
            <a:endParaRPr lang="en-US" dirty="0"/>
          </a:p>
        </p:txBody>
      </p:sp>
      <p:sp>
        <p:nvSpPr>
          <p:cNvPr id="3" name="Content Placeholder 2"/>
          <p:cNvSpPr>
            <a:spLocks noGrp="1"/>
          </p:cNvSpPr>
          <p:nvPr>
            <p:ph idx="1"/>
          </p:nvPr>
        </p:nvSpPr>
        <p:spPr/>
        <p:txBody>
          <a:bodyPr/>
          <a:lstStyle/>
          <a:p>
            <a:r>
              <a:rPr lang="en-US" dirty="0" smtClean="0"/>
              <a:t>Appearance of pubertal signs before age 8 in girls.</a:t>
            </a:r>
          </a:p>
          <a:p>
            <a:endParaRPr lang="en-US" dirty="0"/>
          </a:p>
          <a:p>
            <a:r>
              <a:rPr lang="en-US" dirty="0" smtClean="0"/>
              <a:t>Appearance of pubertal signs before age 9 in boys.</a:t>
            </a:r>
            <a:endParaRPr lang="en-US" dirty="0"/>
          </a:p>
        </p:txBody>
      </p:sp>
    </p:spTree>
    <p:extLst>
      <p:ext uri="{BB962C8B-B14F-4D97-AF65-F5344CB8AC3E}">
        <p14:creationId xmlns:p14="http://schemas.microsoft.com/office/powerpoint/2010/main" val="156253523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sp>
        <p:nvSpPr>
          <p:cNvPr id="3" name="Content Placeholder 2"/>
          <p:cNvSpPr>
            <a:spLocks noGrp="1"/>
          </p:cNvSpPr>
          <p:nvPr>
            <p:ph idx="1"/>
          </p:nvPr>
        </p:nvSpPr>
        <p:spPr/>
        <p:txBody>
          <a:bodyPr/>
          <a:lstStyle/>
          <a:p>
            <a:r>
              <a:rPr lang="en-US" dirty="0" smtClean="0"/>
              <a:t>What sex steroids are driving puberty?</a:t>
            </a:r>
          </a:p>
          <a:p>
            <a:r>
              <a:rPr lang="en-US" dirty="0" smtClean="0"/>
              <a:t>Where are they coming from?</a:t>
            </a:r>
            <a:endParaRPr lang="en-US" dirty="0"/>
          </a:p>
        </p:txBody>
      </p:sp>
    </p:spTree>
    <p:extLst>
      <p:ext uri="{BB962C8B-B14F-4D97-AF65-F5344CB8AC3E}">
        <p14:creationId xmlns:p14="http://schemas.microsoft.com/office/powerpoint/2010/main" val="25935922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pic>
        <p:nvPicPr>
          <p:cNvPr id="6" name="Picture 5"/>
          <p:cNvPicPr>
            <a:picLocks noChangeAspect="1"/>
          </p:cNvPicPr>
          <p:nvPr/>
        </p:nvPicPr>
        <p:blipFill>
          <a:blip r:embed="rId2"/>
          <a:stretch>
            <a:fillRect/>
          </a:stretch>
        </p:blipFill>
        <p:spPr>
          <a:xfrm>
            <a:off x="1059974" y="1417638"/>
            <a:ext cx="7105780" cy="5440362"/>
          </a:xfrm>
          <a:prstGeom prst="rect">
            <a:avLst/>
          </a:prstGeom>
        </p:spPr>
      </p:pic>
    </p:spTree>
    <p:extLst>
      <p:ext uri="{BB962C8B-B14F-4D97-AF65-F5344CB8AC3E}">
        <p14:creationId xmlns:p14="http://schemas.microsoft.com/office/powerpoint/2010/main" val="143993851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Precocious Puberty and Café-au-</a:t>
            </a:r>
            <a:r>
              <a:rPr lang="en-US" dirty="0" err="1" smtClean="0"/>
              <a:t>lait</a:t>
            </a:r>
            <a:r>
              <a:rPr lang="en-US" dirty="0" smtClean="0"/>
              <a:t> macules (CALMs)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61700348"/>
              </p:ext>
            </p:extLst>
          </p:nvPr>
        </p:nvGraphicFramePr>
        <p:xfrm>
          <a:off x="457200" y="2006600"/>
          <a:ext cx="8229600" cy="3845560"/>
        </p:xfrm>
        <a:graphic>
          <a:graphicData uri="http://schemas.openxmlformats.org/drawingml/2006/table">
            <a:tbl>
              <a:tblPr firstRow="1" bandRow="1">
                <a:tableStyleId>{5C22544A-7EE6-4342-B048-85BDC9FD1C3A}</a:tableStyleId>
              </a:tblPr>
              <a:tblGrid>
                <a:gridCol w="4114800"/>
                <a:gridCol w="4114800"/>
              </a:tblGrid>
              <a:tr h="370840">
                <a:tc>
                  <a:txBody>
                    <a:bodyPr/>
                    <a:lstStyle/>
                    <a:p>
                      <a:r>
                        <a:rPr lang="en-US" dirty="0" smtClean="0"/>
                        <a:t>McCune</a:t>
                      </a:r>
                      <a:r>
                        <a:rPr lang="en-US" baseline="0" dirty="0" smtClean="0"/>
                        <a:t>- Albright Syndrome</a:t>
                      </a:r>
                      <a:endParaRPr lang="en-US" dirty="0"/>
                    </a:p>
                  </a:txBody>
                  <a:tcPr/>
                </a:tc>
                <a:tc>
                  <a:txBody>
                    <a:bodyPr/>
                    <a:lstStyle/>
                    <a:p>
                      <a:r>
                        <a:rPr lang="en-US" dirty="0" smtClean="0"/>
                        <a:t>Neurofibromatosis -1</a:t>
                      </a:r>
                      <a:endParaRPr lang="en-US" dirty="0"/>
                    </a:p>
                  </a:txBody>
                  <a:tcPr/>
                </a:tc>
              </a:tr>
              <a:tr h="370840">
                <a:tc>
                  <a:txBody>
                    <a:bodyPr/>
                    <a:lstStyle/>
                    <a:p>
                      <a:r>
                        <a:rPr lang="en-US" dirty="0" smtClean="0"/>
                        <a:t>Caused by auto activation of the gonadotropin receptor</a:t>
                      </a:r>
                      <a:endParaRPr lang="en-US" dirty="0"/>
                    </a:p>
                  </a:txBody>
                  <a:tcPr/>
                </a:tc>
                <a:tc>
                  <a:txBody>
                    <a:bodyPr/>
                    <a:lstStyle/>
                    <a:p>
                      <a:r>
                        <a:rPr lang="en-US" dirty="0" smtClean="0"/>
                        <a:t>Caused</a:t>
                      </a:r>
                      <a:r>
                        <a:rPr lang="en-US" baseline="0" dirty="0" smtClean="0"/>
                        <a:t> by optic </a:t>
                      </a:r>
                      <a:r>
                        <a:rPr lang="en-US" baseline="0" dirty="0" err="1" smtClean="0"/>
                        <a:t>gliomas</a:t>
                      </a:r>
                      <a:r>
                        <a:rPr lang="en-US" baseline="0" dirty="0" smtClean="0"/>
                        <a:t> adjacent to the pituitary gland</a:t>
                      </a:r>
                      <a:endParaRPr lang="en-US" dirty="0"/>
                    </a:p>
                  </a:txBody>
                  <a:tcPr/>
                </a:tc>
              </a:tr>
              <a:tr h="370840">
                <a:tc>
                  <a:txBody>
                    <a:bodyPr/>
                    <a:lstStyle/>
                    <a:p>
                      <a:r>
                        <a:rPr lang="en-US" dirty="0" smtClean="0"/>
                        <a:t>Gonadotropin independent precocious puberty (Suppressed FSH/LH)</a:t>
                      </a:r>
                      <a:endParaRPr lang="en-US" dirty="0"/>
                    </a:p>
                  </a:txBody>
                  <a:tcPr/>
                </a:tc>
                <a:tc>
                  <a:txBody>
                    <a:bodyPr/>
                    <a:lstStyle/>
                    <a:p>
                      <a:r>
                        <a:rPr lang="en-US" dirty="0" smtClean="0"/>
                        <a:t>Gonadotropin Dependent (Elevated FSH / LH)</a:t>
                      </a:r>
                      <a:endParaRPr lang="en-US" dirty="0"/>
                    </a:p>
                  </a:txBody>
                  <a:tcPr/>
                </a:tc>
              </a:tr>
              <a:tr h="370840">
                <a:tc>
                  <a:txBody>
                    <a:bodyPr/>
                    <a:lstStyle/>
                    <a:p>
                      <a:r>
                        <a:rPr lang="en-US" dirty="0" smtClean="0"/>
                        <a:t>CALMs respect midline and have rough borders</a:t>
                      </a:r>
                      <a:endParaRPr lang="en-US" dirty="0"/>
                    </a:p>
                  </a:txBody>
                  <a:tcPr/>
                </a:tc>
                <a:tc>
                  <a:txBody>
                    <a:bodyPr/>
                    <a:lstStyle/>
                    <a:p>
                      <a:r>
                        <a:rPr lang="en-US" dirty="0" smtClean="0"/>
                        <a:t>CALMs cross midline and have smooth borders.</a:t>
                      </a:r>
                      <a:endParaRPr lang="en-US" dirty="0"/>
                    </a:p>
                  </a:txBody>
                  <a:tcPr/>
                </a:tc>
              </a:tr>
              <a:tr h="370840">
                <a:tc>
                  <a:txBody>
                    <a:bodyPr/>
                    <a:lstStyle/>
                    <a:p>
                      <a:r>
                        <a:rPr lang="en-US" dirty="0" smtClean="0"/>
                        <a:t>Associated with fibrous dysplasia</a:t>
                      </a:r>
                      <a:endParaRPr lang="en-US" dirty="0"/>
                    </a:p>
                  </a:txBody>
                  <a:tcPr/>
                </a:tc>
                <a:tc>
                  <a:txBody>
                    <a:bodyPr/>
                    <a:lstStyle/>
                    <a:p>
                      <a:r>
                        <a:rPr lang="en-US" dirty="0" smtClean="0"/>
                        <a:t>Associated with Axillary freckling </a:t>
                      </a:r>
                      <a:r>
                        <a:rPr lang="en-US" dirty="0" err="1" smtClean="0"/>
                        <a:t>Plexiform</a:t>
                      </a:r>
                      <a:r>
                        <a:rPr lang="en-US" dirty="0" smtClean="0"/>
                        <a:t> </a:t>
                      </a:r>
                      <a:r>
                        <a:rPr lang="en-US" dirty="0" err="1" smtClean="0"/>
                        <a:t>Neurofibromas</a:t>
                      </a:r>
                      <a:r>
                        <a:rPr lang="en-US" baseline="0" dirty="0" smtClean="0"/>
                        <a:t> and</a:t>
                      </a:r>
                      <a:r>
                        <a:rPr lang="en-US" dirty="0" smtClean="0"/>
                        <a:t> </a:t>
                      </a:r>
                      <a:r>
                        <a:rPr lang="en-US" dirty="0" err="1" smtClean="0"/>
                        <a:t>Lisch</a:t>
                      </a:r>
                      <a:r>
                        <a:rPr lang="en-US" dirty="0" smtClean="0"/>
                        <a:t> nodules (</a:t>
                      </a:r>
                      <a:r>
                        <a:rPr lang="en-US" dirty="0" err="1" smtClean="0"/>
                        <a:t>Hamartomas</a:t>
                      </a:r>
                      <a:r>
                        <a:rPr lang="en-US" dirty="0" smtClean="0"/>
                        <a:t>).</a:t>
                      </a:r>
                      <a:endParaRPr lang="en-US" dirty="0"/>
                    </a:p>
                  </a:txBody>
                  <a:tcPr/>
                </a:tc>
              </a:tr>
              <a:tr h="370840">
                <a:tc>
                  <a:txBody>
                    <a:bodyPr/>
                    <a:lstStyle/>
                    <a:p>
                      <a:r>
                        <a:rPr lang="en-US" dirty="0" smtClean="0"/>
                        <a:t>Caused</a:t>
                      </a:r>
                      <a:r>
                        <a:rPr lang="en-US" baseline="0" dirty="0" smtClean="0"/>
                        <a:t> by somatic GNAS mutations</a:t>
                      </a:r>
                      <a:endParaRPr lang="en-US" dirty="0"/>
                    </a:p>
                  </a:txBody>
                  <a:tcPr/>
                </a:tc>
                <a:tc>
                  <a:txBody>
                    <a:bodyPr/>
                    <a:lstStyle/>
                    <a:p>
                      <a:r>
                        <a:rPr lang="en-US" dirty="0" smtClean="0"/>
                        <a:t>Caused by </a:t>
                      </a:r>
                      <a:r>
                        <a:rPr lang="en-US" dirty="0" err="1" smtClean="0"/>
                        <a:t>germline</a:t>
                      </a:r>
                      <a:r>
                        <a:rPr lang="en-US" dirty="0" smtClean="0"/>
                        <a:t> NF1</a:t>
                      </a:r>
                      <a:r>
                        <a:rPr lang="en-US" baseline="0" dirty="0" smtClean="0"/>
                        <a:t> mutations (autosomal </a:t>
                      </a:r>
                      <a:r>
                        <a:rPr lang="en-US" baseline="0" dirty="0" err="1" smtClean="0"/>
                        <a:t>ddominant</a:t>
                      </a:r>
                      <a:r>
                        <a:rPr lang="en-US" baseline="0" dirty="0" smtClean="0"/>
                        <a:t>)</a:t>
                      </a:r>
                      <a:endParaRPr lang="en-US" dirty="0"/>
                    </a:p>
                  </a:txBody>
                  <a:tcPr/>
                </a:tc>
              </a:tr>
            </a:tbl>
          </a:graphicData>
        </a:graphic>
      </p:graphicFrame>
    </p:spTree>
    <p:extLst>
      <p:ext uri="{BB962C8B-B14F-4D97-AF65-F5344CB8AC3E}">
        <p14:creationId xmlns:p14="http://schemas.microsoft.com/office/powerpoint/2010/main" val="28075622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Bone age</a:t>
            </a:r>
          </a:p>
          <a:p>
            <a:r>
              <a:rPr lang="en-US" dirty="0" smtClean="0"/>
              <a:t>FSH, LH levels</a:t>
            </a:r>
          </a:p>
          <a:p>
            <a:r>
              <a:rPr lang="en-US" dirty="0" smtClean="0"/>
              <a:t>Testosterone (boys), estradiol (girls)</a:t>
            </a:r>
          </a:p>
          <a:p>
            <a:r>
              <a:rPr lang="en-US" dirty="0" smtClean="0"/>
              <a:t>Adrenal androgens for boys and girls.</a:t>
            </a:r>
          </a:p>
          <a:p>
            <a:r>
              <a:rPr lang="en-US" dirty="0" smtClean="0"/>
              <a:t>TSH, FT4 and prolactin </a:t>
            </a:r>
          </a:p>
          <a:p>
            <a:r>
              <a:rPr lang="en-US" dirty="0" smtClean="0"/>
              <a:t>LHRH stimulation test in consultation with endocrinology</a:t>
            </a:r>
          </a:p>
          <a:p>
            <a:r>
              <a:rPr lang="en-US" dirty="0" smtClean="0"/>
              <a:t>MRI Pituitary (if gonadotropin dependent)</a:t>
            </a:r>
          </a:p>
          <a:p>
            <a:r>
              <a:rPr lang="en-US" dirty="0" smtClean="0"/>
              <a:t>Gonadal/ Abdominal imaging to r/o tumors (if gonadotropin independent)</a:t>
            </a:r>
            <a:endParaRPr lang="en-US" dirty="0"/>
          </a:p>
        </p:txBody>
      </p:sp>
    </p:spTree>
    <p:extLst>
      <p:ext uri="{BB962C8B-B14F-4D97-AF65-F5344CB8AC3E}">
        <p14:creationId xmlns:p14="http://schemas.microsoft.com/office/powerpoint/2010/main" val="197507602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How is Hypothalamic </a:t>
            </a:r>
            <a:r>
              <a:rPr lang="mr-IN" dirty="0" smtClean="0"/>
              <a:t>–</a:t>
            </a:r>
            <a:r>
              <a:rPr lang="en-US" dirty="0" smtClean="0"/>
              <a:t> Pituitary </a:t>
            </a:r>
            <a:r>
              <a:rPr lang="mr-IN" dirty="0" smtClean="0"/>
              <a:t>–</a:t>
            </a:r>
            <a:r>
              <a:rPr lang="en-US" dirty="0" smtClean="0"/>
              <a:t> Gonadal Axis  regulated?</a:t>
            </a:r>
          </a:p>
          <a:p>
            <a:pPr marL="0" indent="0">
              <a:buNone/>
            </a:pPr>
            <a:endParaRPr lang="en-US" dirty="0"/>
          </a:p>
          <a:p>
            <a:r>
              <a:rPr lang="en-US" dirty="0" smtClean="0"/>
              <a:t>How is puberty assessed children?</a:t>
            </a:r>
          </a:p>
          <a:p>
            <a:pPr marL="0" indent="0">
              <a:buNone/>
            </a:pPr>
            <a:endParaRPr lang="en-US" dirty="0"/>
          </a:p>
          <a:p>
            <a:r>
              <a:rPr lang="en-US" dirty="0" smtClean="0"/>
              <a:t>How to approach a child with a puberty disorder?</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3453357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72352" y="1928411"/>
            <a:ext cx="3171639" cy="3171639"/>
          </a:xfrm>
          <a:prstGeom prst="ellipse">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000" dirty="0" smtClean="0"/>
              <a:t>Growth</a:t>
            </a:r>
            <a:r>
              <a:rPr lang="en-US" dirty="0" smtClean="0"/>
              <a:t>  </a:t>
            </a:r>
            <a:endParaRPr lang="en-US" dirty="0"/>
          </a:p>
        </p:txBody>
      </p:sp>
      <p:sp>
        <p:nvSpPr>
          <p:cNvPr id="5" name="Right Arrow 4"/>
          <p:cNvSpPr/>
          <p:nvPr/>
        </p:nvSpPr>
        <p:spPr>
          <a:xfrm>
            <a:off x="3901037" y="3084116"/>
            <a:ext cx="1239864" cy="93732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5337465" y="1255957"/>
            <a:ext cx="3530845" cy="4488964"/>
          </a:xfrm>
          <a:prstGeom prst="rect">
            <a:avLst/>
          </a:prstGeom>
        </p:spPr>
      </p:pic>
    </p:spTree>
    <p:extLst>
      <p:ext uri="{BB962C8B-B14F-4D97-AF65-F5344CB8AC3E}">
        <p14:creationId xmlns:p14="http://schemas.microsoft.com/office/powerpoint/2010/main" val="163177381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11802"/>
            <a:ext cx="8229600" cy="1143000"/>
          </a:xfrm>
        </p:spPr>
        <p:txBody>
          <a:bodyPr>
            <a:normAutofit fontScale="90000"/>
          </a:bodyPr>
          <a:lstStyle/>
          <a:p>
            <a:r>
              <a:rPr lang="en-US" dirty="0" smtClean="0"/>
              <a:t>Thyroid Disorders (PED 474)</a:t>
            </a:r>
            <a:br>
              <a:rPr lang="en-US" dirty="0" smtClean="0"/>
            </a:br>
            <a:r>
              <a:rPr lang="en-US" sz="3600" dirty="0" smtClean="0"/>
              <a:t>Abdulmajeed AlSubaihin </a:t>
            </a:r>
            <a:r>
              <a:rPr lang="en-US" sz="2700" dirty="0" smtClean="0"/>
              <a:t>MBBS, FAAP, FRCPC</a:t>
            </a:r>
            <a:br>
              <a:rPr lang="en-US" sz="2700" dirty="0" smtClean="0"/>
            </a:br>
            <a:r>
              <a:rPr lang="en-US" sz="2700" dirty="0" smtClean="0"/>
              <a:t>Pediatric Endocrinologist</a:t>
            </a:r>
            <a:br>
              <a:rPr lang="en-US" sz="2700" dirty="0" smtClean="0"/>
            </a:br>
            <a:endParaRPr lang="en-US" dirty="0"/>
          </a:p>
        </p:txBody>
      </p:sp>
      <p:pic>
        <p:nvPicPr>
          <p:cNvPr id="4" name="Content Placeholder 3"/>
          <p:cNvPicPr>
            <a:picLocks noGrp="1" noChangeAspect="1"/>
          </p:cNvPicPr>
          <p:nvPr>
            <p:ph idx="1"/>
          </p:nvPr>
        </p:nvPicPr>
        <p:blipFill>
          <a:blip r:embed="rId2"/>
          <a:srcRect l="4542" r="4542"/>
          <a:stretch>
            <a:fillRect/>
          </a:stretch>
        </p:blipFill>
        <p:spPr>
          <a:xfrm>
            <a:off x="0" y="0"/>
            <a:ext cx="9168697" cy="5042430"/>
          </a:xfrm>
        </p:spPr>
      </p:pic>
    </p:spTree>
    <p:extLst>
      <p:ext uri="{BB962C8B-B14F-4D97-AF65-F5344CB8AC3E}">
        <p14:creationId xmlns:p14="http://schemas.microsoft.com/office/powerpoint/2010/main" val="36297001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How is the Hypothalamic- Pituitary- Thyroid Axis Regulated?</a:t>
            </a:r>
          </a:p>
          <a:p>
            <a:endParaRPr lang="en-US" dirty="0"/>
          </a:p>
          <a:p>
            <a:r>
              <a:rPr lang="en-US" dirty="0" smtClean="0"/>
              <a:t>How to interpret Thyroid functions test?</a:t>
            </a:r>
          </a:p>
          <a:p>
            <a:endParaRPr lang="en-US" dirty="0"/>
          </a:p>
          <a:p>
            <a:r>
              <a:rPr lang="en-US" dirty="0" smtClean="0"/>
              <a:t>Overview of common causes of hypothyroidism</a:t>
            </a:r>
          </a:p>
        </p:txBody>
      </p:sp>
    </p:spTree>
    <p:extLst>
      <p:ext uri="{BB962C8B-B14F-4D97-AF65-F5344CB8AC3E}">
        <p14:creationId xmlns:p14="http://schemas.microsoft.com/office/powerpoint/2010/main" val="25886685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b="1" dirty="0" smtClean="0"/>
              <a:t>How is the Hypothalamic- Pituitary- Thyroid Axis Regulated?</a:t>
            </a:r>
          </a:p>
          <a:p>
            <a:endParaRPr lang="en-US" dirty="0"/>
          </a:p>
          <a:p>
            <a:r>
              <a:rPr lang="en-US" dirty="0" smtClean="0"/>
              <a:t>How to interpret Thyroid functions test?</a:t>
            </a:r>
          </a:p>
          <a:p>
            <a:endParaRPr lang="en-US" dirty="0"/>
          </a:p>
          <a:p>
            <a:r>
              <a:rPr lang="en-US" dirty="0" smtClean="0"/>
              <a:t>Overview of common causes of hypothyroidism</a:t>
            </a:r>
          </a:p>
        </p:txBody>
      </p:sp>
    </p:spTree>
    <p:extLst>
      <p:ext uri="{BB962C8B-B14F-4D97-AF65-F5344CB8AC3E}">
        <p14:creationId xmlns:p14="http://schemas.microsoft.com/office/powerpoint/2010/main" val="113012771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17700" y="0"/>
            <a:ext cx="5304073" cy="6858000"/>
          </a:xfrm>
          <a:prstGeom prst="rect">
            <a:avLst/>
          </a:prstGeom>
        </p:spPr>
      </p:pic>
    </p:spTree>
    <p:extLst>
      <p:ext uri="{BB962C8B-B14F-4D97-AF65-F5344CB8AC3E}">
        <p14:creationId xmlns:p14="http://schemas.microsoft.com/office/powerpoint/2010/main" val="10510731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58800"/>
            <a:ext cx="9144000" cy="5723944"/>
          </a:xfrm>
          <a:prstGeom prst="rect">
            <a:avLst/>
          </a:prstGeom>
        </p:spPr>
      </p:pic>
    </p:spTree>
    <p:extLst>
      <p:ext uri="{BB962C8B-B14F-4D97-AF65-F5344CB8AC3E}">
        <p14:creationId xmlns:p14="http://schemas.microsoft.com/office/powerpoint/2010/main" val="21256471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How is the Hypothalamic- Pituitary- Thyroid Axis Regulated?</a:t>
            </a:r>
          </a:p>
          <a:p>
            <a:endParaRPr lang="en-US" dirty="0"/>
          </a:p>
          <a:p>
            <a:r>
              <a:rPr lang="en-US" b="1" dirty="0" smtClean="0"/>
              <a:t>How to interpret Thyroid functions test?</a:t>
            </a:r>
          </a:p>
          <a:p>
            <a:endParaRPr lang="en-US" dirty="0"/>
          </a:p>
          <a:p>
            <a:r>
              <a:rPr lang="en-US" dirty="0" smtClean="0"/>
              <a:t>Overview of common causes of hypothyroidism</a:t>
            </a:r>
          </a:p>
        </p:txBody>
      </p:sp>
    </p:spTree>
    <p:extLst>
      <p:ext uri="{BB962C8B-B14F-4D97-AF65-F5344CB8AC3E}">
        <p14:creationId xmlns:p14="http://schemas.microsoft.com/office/powerpoint/2010/main" val="409274130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TFTs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55755747"/>
              </p:ext>
            </p:extLst>
          </p:nvPr>
        </p:nvGraphicFramePr>
        <p:xfrm>
          <a:off x="457200" y="1253071"/>
          <a:ext cx="8229600" cy="4608851"/>
        </p:xfrm>
        <a:graphic>
          <a:graphicData uri="http://schemas.openxmlformats.org/drawingml/2006/table">
            <a:tbl>
              <a:tblPr firstRow="1" bandRow="1">
                <a:tableStyleId>{5C22544A-7EE6-4342-B048-85BDC9FD1C3A}</a:tableStyleId>
              </a:tblPr>
              <a:tblGrid>
                <a:gridCol w="1185333"/>
                <a:gridCol w="1439334"/>
                <a:gridCol w="1659466"/>
                <a:gridCol w="1507067"/>
                <a:gridCol w="2438400"/>
              </a:tblGrid>
              <a:tr h="233259">
                <a:tc>
                  <a:txBody>
                    <a:bodyPr/>
                    <a:lstStyle/>
                    <a:p>
                      <a:r>
                        <a:rPr lang="en-US" sz="1600" dirty="0" smtClean="0"/>
                        <a:t>TSH</a:t>
                      </a:r>
                      <a:endParaRPr lang="en-US" sz="1600" dirty="0"/>
                    </a:p>
                  </a:txBody>
                  <a:tcPr/>
                </a:tc>
                <a:tc>
                  <a:txBody>
                    <a:bodyPr/>
                    <a:lstStyle/>
                    <a:p>
                      <a:r>
                        <a:rPr lang="en-US" sz="1600" dirty="0" smtClean="0"/>
                        <a:t>FT4</a:t>
                      </a:r>
                      <a:endParaRPr lang="en-US" sz="1600" dirty="0"/>
                    </a:p>
                  </a:txBody>
                  <a:tcPr/>
                </a:tc>
                <a:tc>
                  <a:txBody>
                    <a:bodyPr/>
                    <a:lstStyle/>
                    <a:p>
                      <a:r>
                        <a:rPr lang="en-US" sz="1600" dirty="0" smtClean="0"/>
                        <a:t>FT3</a:t>
                      </a:r>
                      <a:endParaRPr lang="en-US" sz="1600" dirty="0"/>
                    </a:p>
                  </a:txBody>
                  <a:tcPr/>
                </a:tc>
                <a:tc>
                  <a:txBody>
                    <a:bodyPr/>
                    <a:lstStyle/>
                    <a:p>
                      <a:r>
                        <a:rPr lang="en-US" sz="1600" dirty="0" smtClean="0"/>
                        <a:t>rT3</a:t>
                      </a:r>
                      <a:endParaRPr lang="en-US" sz="1600" dirty="0"/>
                    </a:p>
                  </a:txBody>
                  <a:tcPr/>
                </a:tc>
                <a:tc>
                  <a:txBody>
                    <a:bodyPr/>
                    <a:lstStyle/>
                    <a:p>
                      <a:r>
                        <a:rPr lang="en-US" sz="1600" dirty="0" smtClean="0"/>
                        <a:t>Assessment</a:t>
                      </a:r>
                      <a:endParaRPr lang="en-US" sz="1600" dirty="0"/>
                    </a:p>
                  </a:txBody>
                  <a:tcPr/>
                </a:tc>
              </a:tr>
              <a:tr h="233259">
                <a:tc>
                  <a:txBody>
                    <a:bodyPr/>
                    <a:lstStyle/>
                    <a:p>
                      <a:r>
                        <a:rPr lang="en-US" sz="1600" dirty="0" smtClean="0"/>
                        <a:t>Normal </a:t>
                      </a:r>
                      <a:endParaRPr lang="en-US" sz="1600" dirty="0"/>
                    </a:p>
                  </a:txBody>
                  <a:tcPr/>
                </a:tc>
                <a:tc>
                  <a:txBody>
                    <a:bodyPr/>
                    <a:lstStyle/>
                    <a:p>
                      <a:r>
                        <a:rPr lang="en-US" sz="1600" dirty="0" smtClean="0"/>
                        <a:t>Normal </a:t>
                      </a:r>
                      <a:endParaRPr lang="en-US" sz="1600" dirty="0"/>
                    </a:p>
                  </a:txBody>
                  <a:tcPr/>
                </a:tc>
                <a:tc>
                  <a:txBody>
                    <a:bodyPr/>
                    <a:lstStyle/>
                    <a:p>
                      <a:r>
                        <a:rPr lang="en-US" sz="1600" dirty="0" smtClean="0"/>
                        <a:t>Normal</a:t>
                      </a:r>
                      <a:endParaRPr lang="en-US" sz="1600" dirty="0"/>
                    </a:p>
                  </a:txBody>
                  <a:tcPr/>
                </a:tc>
                <a:tc>
                  <a:txBody>
                    <a:bodyPr/>
                    <a:lstStyle/>
                    <a:p>
                      <a:r>
                        <a:rPr lang="en-US" sz="1600" dirty="0" smtClean="0"/>
                        <a:t>Low</a:t>
                      </a:r>
                      <a:endParaRPr lang="en-US" sz="1600" dirty="0"/>
                    </a:p>
                  </a:txBody>
                  <a:tcPr/>
                </a:tc>
                <a:tc>
                  <a:txBody>
                    <a:bodyPr/>
                    <a:lstStyle/>
                    <a:p>
                      <a:r>
                        <a:rPr lang="en-US" sz="1600" dirty="0" smtClean="0"/>
                        <a:t>Functional Thyroid</a:t>
                      </a:r>
                      <a:r>
                        <a:rPr lang="en-US" sz="1600" baseline="0" dirty="0" smtClean="0"/>
                        <a:t> axis</a:t>
                      </a:r>
                      <a:endParaRPr lang="en-US" sz="1600" dirty="0"/>
                    </a:p>
                  </a:txBody>
                  <a:tcPr/>
                </a:tc>
              </a:tr>
              <a:tr h="1437895">
                <a:tc>
                  <a:txBody>
                    <a:bodyPr/>
                    <a:lstStyle/>
                    <a:p>
                      <a:r>
                        <a:rPr lang="en-US" sz="1600" dirty="0" smtClean="0"/>
                        <a:t>Elevated</a:t>
                      </a:r>
                      <a:endParaRPr lang="en-US" sz="1600" dirty="0"/>
                    </a:p>
                  </a:txBody>
                  <a:tcPr/>
                </a:tc>
                <a:tc>
                  <a:txBody>
                    <a:bodyPr/>
                    <a:lstStyle/>
                    <a:p>
                      <a:r>
                        <a:rPr lang="en-US" sz="1600" dirty="0" smtClean="0"/>
                        <a:t>Normal</a:t>
                      </a:r>
                      <a:endParaRPr lang="en-US" sz="1600" dirty="0"/>
                    </a:p>
                  </a:txBody>
                  <a:tcPr/>
                </a:tc>
                <a:tc>
                  <a:txBody>
                    <a:bodyPr/>
                    <a:lstStyle/>
                    <a:p>
                      <a:r>
                        <a:rPr lang="en-US" sz="1600" dirty="0" smtClean="0"/>
                        <a:t>Normal</a:t>
                      </a:r>
                      <a:endParaRPr lang="en-US" sz="1600" dirty="0"/>
                    </a:p>
                  </a:txBody>
                  <a:tcPr/>
                </a:tc>
                <a:tc>
                  <a:txBody>
                    <a:bodyPr/>
                    <a:lstStyle/>
                    <a:p>
                      <a:r>
                        <a:rPr lang="en-US" sz="1600" dirty="0" smtClean="0"/>
                        <a:t>Low</a:t>
                      </a:r>
                      <a:endParaRPr lang="en-US" sz="1600" dirty="0"/>
                    </a:p>
                  </a:txBody>
                  <a:tcPr/>
                </a:tc>
                <a:tc>
                  <a:txBody>
                    <a:bodyPr/>
                    <a:lstStyle/>
                    <a:p>
                      <a:r>
                        <a:rPr lang="en-US" sz="1600" dirty="0" smtClean="0"/>
                        <a:t>- Lab</a:t>
                      </a:r>
                      <a:r>
                        <a:rPr lang="en-US" sz="1600" baseline="0" dirty="0" smtClean="0"/>
                        <a:t> error</a:t>
                      </a:r>
                    </a:p>
                    <a:p>
                      <a:r>
                        <a:rPr lang="en-US" sz="1600" baseline="0" dirty="0" smtClean="0"/>
                        <a:t>- Primary hypothyroidism (subclinical)</a:t>
                      </a:r>
                    </a:p>
                    <a:p>
                      <a:r>
                        <a:rPr lang="en-US" sz="1600" baseline="0" dirty="0" smtClean="0"/>
                        <a:t>- TSH receptor resistance </a:t>
                      </a:r>
                    </a:p>
                    <a:p>
                      <a:r>
                        <a:rPr lang="en-US" sz="1600" baseline="0" dirty="0" smtClean="0"/>
                        <a:t>(Compensated)</a:t>
                      </a:r>
                    </a:p>
                    <a:p>
                      <a:endParaRPr lang="en-US" sz="1600" dirty="0"/>
                    </a:p>
                  </a:txBody>
                  <a:tcPr/>
                </a:tc>
              </a:tr>
              <a:tr h="402611">
                <a:tc>
                  <a:txBody>
                    <a:bodyPr/>
                    <a:lstStyle/>
                    <a:p>
                      <a:r>
                        <a:rPr lang="en-US" sz="1600" dirty="0" smtClean="0"/>
                        <a:t>Elevated</a:t>
                      </a:r>
                      <a:endParaRPr lang="en-US" sz="1600" dirty="0"/>
                    </a:p>
                  </a:txBody>
                  <a:tcPr/>
                </a:tc>
                <a:tc>
                  <a:txBody>
                    <a:bodyPr/>
                    <a:lstStyle/>
                    <a:p>
                      <a:r>
                        <a:rPr lang="en-US" sz="1600" dirty="0" smtClean="0"/>
                        <a:t>Low</a:t>
                      </a:r>
                      <a:endParaRPr lang="en-US" sz="1600" dirty="0"/>
                    </a:p>
                  </a:txBody>
                  <a:tcPr/>
                </a:tc>
                <a:tc>
                  <a:txBody>
                    <a:bodyPr/>
                    <a:lstStyle/>
                    <a:p>
                      <a:r>
                        <a:rPr lang="en-US" sz="1600" dirty="0" smtClean="0"/>
                        <a:t>Normal or Low</a:t>
                      </a:r>
                      <a:endParaRPr lang="en-US" sz="1600" dirty="0"/>
                    </a:p>
                  </a:txBody>
                  <a:tcPr/>
                </a:tc>
                <a:tc>
                  <a:txBody>
                    <a:bodyPr/>
                    <a:lstStyle/>
                    <a:p>
                      <a:r>
                        <a:rPr lang="en-US" sz="1600" dirty="0" smtClean="0"/>
                        <a:t>Low</a:t>
                      </a:r>
                      <a:endParaRPr lang="en-US" sz="1600" dirty="0"/>
                    </a:p>
                  </a:txBody>
                  <a:tcPr/>
                </a:tc>
                <a:tc>
                  <a:txBody>
                    <a:bodyPr/>
                    <a:lstStyle/>
                    <a:p>
                      <a:r>
                        <a:rPr lang="en-US" sz="1600" dirty="0" smtClean="0"/>
                        <a:t>Primary Hypothyroidism</a:t>
                      </a:r>
                      <a:endParaRPr lang="en-US" sz="1600" dirty="0"/>
                    </a:p>
                  </a:txBody>
                  <a:tcPr/>
                </a:tc>
              </a:tr>
              <a:tr h="575158">
                <a:tc>
                  <a:txBody>
                    <a:bodyPr/>
                    <a:lstStyle/>
                    <a:p>
                      <a:r>
                        <a:rPr lang="en-US" sz="1600" dirty="0" smtClean="0"/>
                        <a:t>Normal or slightly low</a:t>
                      </a:r>
                      <a:endParaRPr lang="en-US" sz="1600" dirty="0"/>
                    </a:p>
                  </a:txBody>
                  <a:tcPr/>
                </a:tc>
                <a:tc>
                  <a:txBody>
                    <a:bodyPr/>
                    <a:lstStyle/>
                    <a:p>
                      <a:r>
                        <a:rPr lang="en-US" sz="1600" dirty="0" smtClean="0"/>
                        <a:t>Low</a:t>
                      </a:r>
                      <a:endParaRPr lang="en-US" sz="1600" dirty="0"/>
                    </a:p>
                  </a:txBody>
                  <a:tcPr/>
                </a:tc>
                <a:tc>
                  <a:txBody>
                    <a:bodyPr/>
                    <a:lstStyle/>
                    <a:p>
                      <a:r>
                        <a:rPr lang="en-US" sz="1600" dirty="0" smtClean="0"/>
                        <a:t>Low</a:t>
                      </a:r>
                      <a:endParaRPr lang="en-US" sz="1600" dirty="0"/>
                    </a:p>
                  </a:txBody>
                  <a:tcPr/>
                </a:tc>
                <a:tc>
                  <a:txBody>
                    <a:bodyPr/>
                    <a:lstStyle/>
                    <a:p>
                      <a:r>
                        <a:rPr lang="en-US" sz="1600" dirty="0" smtClean="0"/>
                        <a:t>Elevated</a:t>
                      </a:r>
                      <a:endParaRPr lang="en-US" sz="1600" dirty="0"/>
                    </a:p>
                  </a:txBody>
                  <a:tcPr/>
                </a:tc>
                <a:tc>
                  <a:txBody>
                    <a:bodyPr/>
                    <a:lstStyle/>
                    <a:p>
                      <a:r>
                        <a:rPr lang="en-US" sz="1600" dirty="0" smtClean="0"/>
                        <a:t>Non-thyroidal illness (Sick </a:t>
                      </a:r>
                      <a:r>
                        <a:rPr lang="en-US" sz="1600" dirty="0" err="1" smtClean="0"/>
                        <a:t>Euthyroid</a:t>
                      </a:r>
                      <a:r>
                        <a:rPr lang="en-US" sz="1600" dirty="0" smtClean="0"/>
                        <a:t>) </a:t>
                      </a:r>
                      <a:endParaRPr lang="en-US" sz="1600" dirty="0"/>
                    </a:p>
                  </a:txBody>
                  <a:tcPr/>
                </a:tc>
              </a:tr>
              <a:tr h="402611">
                <a:tc>
                  <a:txBody>
                    <a:bodyPr/>
                    <a:lstStyle/>
                    <a:p>
                      <a:r>
                        <a:rPr lang="en-US" sz="1600" dirty="0" smtClean="0"/>
                        <a:t>Low or</a:t>
                      </a:r>
                      <a:r>
                        <a:rPr lang="en-US" sz="1600" baseline="0" dirty="0" smtClean="0"/>
                        <a:t> Normal</a:t>
                      </a:r>
                      <a:endParaRPr lang="en-US" sz="1600" dirty="0"/>
                    </a:p>
                  </a:txBody>
                  <a:tcPr/>
                </a:tc>
                <a:tc>
                  <a:txBody>
                    <a:bodyPr/>
                    <a:lstStyle/>
                    <a:p>
                      <a:r>
                        <a:rPr lang="en-US" sz="1600" dirty="0" smtClean="0"/>
                        <a:t>Low</a:t>
                      </a:r>
                      <a:endParaRPr lang="en-US" sz="1600" dirty="0"/>
                    </a:p>
                  </a:txBody>
                  <a:tcPr/>
                </a:tc>
                <a:tc>
                  <a:txBody>
                    <a:bodyPr/>
                    <a:lstStyle/>
                    <a:p>
                      <a:r>
                        <a:rPr lang="en-US" sz="1600" dirty="0" smtClean="0"/>
                        <a:t>Low</a:t>
                      </a:r>
                      <a:endParaRPr lang="en-US" sz="1600" dirty="0"/>
                    </a:p>
                  </a:txBody>
                  <a:tcPr/>
                </a:tc>
                <a:tc>
                  <a:txBody>
                    <a:bodyPr/>
                    <a:lstStyle/>
                    <a:p>
                      <a:r>
                        <a:rPr lang="en-US" sz="1600" dirty="0" smtClean="0"/>
                        <a:t>Low</a:t>
                      </a:r>
                      <a:endParaRPr lang="en-US" sz="1600" dirty="0"/>
                    </a:p>
                  </a:txBody>
                  <a:tcPr/>
                </a:tc>
                <a:tc>
                  <a:txBody>
                    <a:bodyPr/>
                    <a:lstStyle/>
                    <a:p>
                      <a:r>
                        <a:rPr lang="en-US" sz="1600" dirty="0" smtClean="0"/>
                        <a:t>Central hypothyroidism</a:t>
                      </a:r>
                      <a:endParaRPr lang="en-US" sz="1600" dirty="0"/>
                    </a:p>
                  </a:txBody>
                  <a:tcPr/>
                </a:tc>
              </a:tr>
              <a:tr h="575158">
                <a:tc>
                  <a:txBody>
                    <a:bodyPr/>
                    <a:lstStyle/>
                    <a:p>
                      <a:r>
                        <a:rPr lang="en-US" sz="1600" dirty="0" smtClean="0"/>
                        <a:t>Low</a:t>
                      </a:r>
                      <a:endParaRPr lang="en-US" sz="1600" dirty="0"/>
                    </a:p>
                  </a:txBody>
                  <a:tcPr/>
                </a:tc>
                <a:tc>
                  <a:txBody>
                    <a:bodyPr/>
                    <a:lstStyle/>
                    <a:p>
                      <a:r>
                        <a:rPr lang="en-US" sz="1600" dirty="0" smtClean="0"/>
                        <a:t>Elevated</a:t>
                      </a:r>
                      <a:endParaRPr lang="en-US" sz="1600" dirty="0"/>
                    </a:p>
                  </a:txBody>
                  <a:tcPr/>
                </a:tc>
                <a:tc>
                  <a:txBody>
                    <a:bodyPr/>
                    <a:lstStyle/>
                    <a:p>
                      <a:r>
                        <a:rPr lang="en-US" sz="1600" dirty="0" smtClean="0"/>
                        <a:t>Elevated</a:t>
                      </a:r>
                      <a:endParaRPr lang="en-US" sz="1600" dirty="0"/>
                    </a:p>
                  </a:txBody>
                  <a:tcPr/>
                </a:tc>
                <a:tc>
                  <a:txBody>
                    <a:bodyPr/>
                    <a:lstStyle/>
                    <a:p>
                      <a:r>
                        <a:rPr lang="en-US" sz="1600" dirty="0" smtClean="0"/>
                        <a:t>Low</a:t>
                      </a:r>
                      <a:endParaRPr lang="en-US" sz="1600" dirty="0"/>
                    </a:p>
                  </a:txBody>
                  <a:tcPr/>
                </a:tc>
                <a:tc>
                  <a:txBody>
                    <a:bodyPr/>
                    <a:lstStyle/>
                    <a:p>
                      <a:r>
                        <a:rPr lang="en-US" sz="1600" dirty="0" smtClean="0"/>
                        <a:t>Hyperthyroidism</a:t>
                      </a:r>
                      <a:r>
                        <a:rPr lang="en-US" sz="1600" baseline="0" dirty="0" smtClean="0"/>
                        <a:t> (Exogenous, Graves disease, Toxic nodule)</a:t>
                      </a:r>
                      <a:endParaRPr lang="en-US" sz="1600" dirty="0"/>
                    </a:p>
                  </a:txBody>
                  <a:tcPr/>
                </a:tc>
              </a:tr>
            </a:tbl>
          </a:graphicData>
        </a:graphic>
      </p:graphicFrame>
    </p:spTree>
    <p:extLst>
      <p:ext uri="{BB962C8B-B14F-4D97-AF65-F5344CB8AC3E}">
        <p14:creationId xmlns:p14="http://schemas.microsoft.com/office/powerpoint/2010/main" val="131365770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Normal TSH, FT4 and FT3 levels</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1333" y="1201297"/>
            <a:ext cx="4309533" cy="5439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932387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Non-thyroidal illness</a:t>
            </a:r>
            <a:endParaRPr lang="en-US" dirty="0"/>
          </a:p>
        </p:txBody>
      </p:sp>
      <p:pic>
        <p:nvPicPr>
          <p:cNvPr id="4" name="Picture 3"/>
          <p:cNvPicPr>
            <a:picLocks noChangeAspect="1"/>
          </p:cNvPicPr>
          <p:nvPr/>
        </p:nvPicPr>
        <p:blipFill>
          <a:blip r:embed="rId2"/>
          <a:stretch>
            <a:fillRect/>
          </a:stretch>
        </p:blipFill>
        <p:spPr>
          <a:xfrm>
            <a:off x="312341" y="2150533"/>
            <a:ext cx="8593035" cy="3454400"/>
          </a:xfrm>
          <a:prstGeom prst="rect">
            <a:avLst/>
          </a:prstGeom>
        </p:spPr>
      </p:pic>
    </p:spTree>
    <p:extLst>
      <p:ext uri="{BB962C8B-B14F-4D97-AF65-F5344CB8AC3E}">
        <p14:creationId xmlns:p14="http://schemas.microsoft.com/office/powerpoint/2010/main" val="63330870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lstStyle/>
          <a:p>
            <a:r>
              <a:rPr lang="en-US" dirty="0" smtClean="0"/>
              <a:t>How is the Hypothalamic- Pituitary- Thyroid Axis Regulated?</a:t>
            </a:r>
          </a:p>
          <a:p>
            <a:endParaRPr lang="en-US" dirty="0"/>
          </a:p>
          <a:p>
            <a:r>
              <a:rPr lang="en-US" dirty="0" smtClean="0"/>
              <a:t>How to interpret Thyroid functions test?</a:t>
            </a:r>
          </a:p>
          <a:p>
            <a:endParaRPr lang="en-US" dirty="0"/>
          </a:p>
          <a:p>
            <a:r>
              <a:rPr lang="en-US" b="1" dirty="0" smtClean="0"/>
              <a:t>Overview of common causes of hypothyroidism</a:t>
            </a:r>
          </a:p>
        </p:txBody>
      </p:sp>
    </p:spTree>
    <p:extLst>
      <p:ext uri="{BB962C8B-B14F-4D97-AF65-F5344CB8AC3E}">
        <p14:creationId xmlns:p14="http://schemas.microsoft.com/office/powerpoint/2010/main" val="409479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sp>
        <p:nvSpPr>
          <p:cNvPr id="3" name="Content Placeholder 2"/>
          <p:cNvSpPr>
            <a:spLocks noGrp="1"/>
          </p:cNvSpPr>
          <p:nvPr>
            <p:ph idx="1"/>
          </p:nvPr>
        </p:nvSpPr>
        <p:spPr/>
        <p:txBody>
          <a:bodyPr>
            <a:normAutofit/>
          </a:bodyPr>
          <a:lstStyle/>
          <a:p>
            <a:r>
              <a:rPr lang="en-US" dirty="0" smtClean="0"/>
              <a:t>How is Growth Hormone </a:t>
            </a:r>
            <a:r>
              <a:rPr lang="mr-IN" dirty="0" smtClean="0"/>
              <a:t>–</a:t>
            </a:r>
            <a:r>
              <a:rPr lang="en-US" dirty="0" smtClean="0"/>
              <a:t> IGF Axis regulated?</a:t>
            </a:r>
          </a:p>
          <a:p>
            <a:endParaRPr lang="en-US" dirty="0"/>
          </a:p>
          <a:p>
            <a:r>
              <a:rPr lang="en-US" dirty="0" smtClean="0"/>
              <a:t>How is growth assessed in infants and children?</a:t>
            </a:r>
          </a:p>
          <a:p>
            <a:pPr marL="0" indent="0">
              <a:buNone/>
            </a:pPr>
            <a:endParaRPr lang="en-US" dirty="0"/>
          </a:p>
          <a:p>
            <a:r>
              <a:rPr lang="en-US" dirty="0" smtClean="0"/>
              <a:t>How to approach a child with short stature?</a:t>
            </a:r>
          </a:p>
          <a:p>
            <a:pPr marL="0" indent="0">
              <a:buNone/>
            </a:pPr>
            <a:endParaRPr lang="en-US" dirty="0" smtClean="0"/>
          </a:p>
          <a:p>
            <a:pPr marL="0" indent="0">
              <a:buNone/>
            </a:pPr>
            <a:endParaRPr lang="en-US" dirty="0" smtClean="0"/>
          </a:p>
        </p:txBody>
      </p:sp>
    </p:spTree>
    <p:extLst>
      <p:ext uri="{BB962C8B-B14F-4D97-AF65-F5344CB8AC3E}">
        <p14:creationId xmlns:p14="http://schemas.microsoft.com/office/powerpoint/2010/main" val="239238526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a:t>
            </a:r>
            <a:endParaRPr lang="en-US" dirty="0"/>
          </a:p>
        </p:txBody>
      </p:sp>
      <p:sp>
        <p:nvSpPr>
          <p:cNvPr id="4" name="TextBox 3"/>
          <p:cNvSpPr txBox="1"/>
          <p:nvPr/>
        </p:nvSpPr>
        <p:spPr>
          <a:xfrm>
            <a:off x="643466" y="1761066"/>
            <a:ext cx="7789334" cy="3108544"/>
          </a:xfrm>
          <a:prstGeom prst="rect">
            <a:avLst/>
          </a:prstGeom>
          <a:noFill/>
        </p:spPr>
        <p:txBody>
          <a:bodyPr wrap="square" rtlCol="0">
            <a:spAutoFit/>
          </a:bodyPr>
          <a:lstStyle/>
          <a:p>
            <a:r>
              <a:rPr lang="en-US" sz="2800" dirty="0" smtClean="0"/>
              <a:t>Neonatal: positive newborn screening</a:t>
            </a:r>
          </a:p>
          <a:p>
            <a:endParaRPr lang="en-US" sz="2800" dirty="0"/>
          </a:p>
          <a:p>
            <a:r>
              <a:rPr lang="en-US" sz="2800" dirty="0" smtClean="0"/>
              <a:t>Childhood: Poor growth, goiter, hypothyroid symptoms</a:t>
            </a:r>
          </a:p>
          <a:p>
            <a:endParaRPr lang="en-US" sz="2800" dirty="0"/>
          </a:p>
          <a:p>
            <a:r>
              <a:rPr lang="en-US" sz="2800" dirty="0" smtClean="0"/>
              <a:t>Adolescence: Delayed puberty, goiter hypothyroid symptoms</a:t>
            </a:r>
            <a:endParaRPr lang="en-US" sz="2800" dirty="0"/>
          </a:p>
        </p:txBody>
      </p:sp>
    </p:spTree>
    <p:extLst>
      <p:ext uri="{BB962C8B-B14F-4D97-AF65-F5344CB8AC3E}">
        <p14:creationId xmlns:p14="http://schemas.microsoft.com/office/powerpoint/2010/main" val="6136532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Hypothyroidism by age</a:t>
            </a:r>
            <a:endParaRPr lang="en-US" dirty="0"/>
          </a:p>
        </p:txBody>
      </p:sp>
      <p:sp>
        <p:nvSpPr>
          <p:cNvPr id="4" name="Text Placeholder 3"/>
          <p:cNvSpPr>
            <a:spLocks noGrp="1"/>
          </p:cNvSpPr>
          <p:nvPr>
            <p:ph type="body" idx="1"/>
          </p:nvPr>
        </p:nvSpPr>
        <p:spPr/>
        <p:txBody>
          <a:bodyPr/>
          <a:lstStyle/>
          <a:p>
            <a:r>
              <a:rPr lang="en-US" dirty="0" smtClean="0"/>
              <a:t>Neonate</a:t>
            </a:r>
            <a:endParaRPr lang="en-US" dirty="0"/>
          </a:p>
        </p:txBody>
      </p:sp>
      <p:sp>
        <p:nvSpPr>
          <p:cNvPr id="5" name="Content Placeholder 4"/>
          <p:cNvSpPr>
            <a:spLocks noGrp="1"/>
          </p:cNvSpPr>
          <p:nvPr>
            <p:ph sz="half" idx="2"/>
          </p:nvPr>
        </p:nvSpPr>
        <p:spPr/>
        <p:txBody>
          <a:bodyPr/>
          <a:lstStyle/>
          <a:p>
            <a:r>
              <a:rPr lang="en-US" dirty="0" smtClean="0"/>
              <a:t>Etiology: </a:t>
            </a:r>
          </a:p>
          <a:p>
            <a:pPr marL="0" indent="0">
              <a:buNone/>
            </a:pPr>
            <a:r>
              <a:rPr lang="en-US" sz="1600" dirty="0" smtClean="0"/>
              <a:t>Thyroid </a:t>
            </a:r>
            <a:r>
              <a:rPr lang="en-US" sz="1600" dirty="0" err="1" smtClean="0"/>
              <a:t>dysgenesis</a:t>
            </a:r>
            <a:r>
              <a:rPr lang="en-US" sz="1600" dirty="0" smtClean="0"/>
              <a:t> </a:t>
            </a:r>
          </a:p>
          <a:p>
            <a:pPr marL="0" indent="0">
              <a:buNone/>
            </a:pPr>
            <a:r>
              <a:rPr lang="en-US" sz="1600" dirty="0" err="1" smtClean="0"/>
              <a:t>Dyshormonogenesis</a:t>
            </a:r>
            <a:endParaRPr lang="en-US" sz="1600" dirty="0"/>
          </a:p>
          <a:p>
            <a:pPr marL="0" indent="0">
              <a:buNone/>
            </a:pPr>
            <a:r>
              <a:rPr lang="en-US" sz="1600" dirty="0" smtClean="0"/>
              <a:t>Pituitary </a:t>
            </a:r>
            <a:r>
              <a:rPr lang="en-US" sz="1600" dirty="0" err="1" smtClean="0"/>
              <a:t>Hypothalmaic</a:t>
            </a:r>
            <a:r>
              <a:rPr lang="en-US" sz="1600" dirty="0" smtClean="0"/>
              <a:t> congenital malformation</a:t>
            </a:r>
          </a:p>
          <a:p>
            <a:pPr marL="0" indent="0">
              <a:buNone/>
            </a:pPr>
            <a:r>
              <a:rPr lang="en-US" sz="1600" dirty="0" smtClean="0"/>
              <a:t>Maternal blocking antibodies</a:t>
            </a:r>
            <a:endParaRPr lang="en-US" sz="1600" dirty="0"/>
          </a:p>
        </p:txBody>
      </p:sp>
      <p:sp>
        <p:nvSpPr>
          <p:cNvPr id="6" name="Text Placeholder 5"/>
          <p:cNvSpPr>
            <a:spLocks noGrp="1"/>
          </p:cNvSpPr>
          <p:nvPr>
            <p:ph type="body" sz="quarter" idx="3"/>
          </p:nvPr>
        </p:nvSpPr>
        <p:spPr/>
        <p:txBody>
          <a:bodyPr/>
          <a:lstStyle/>
          <a:p>
            <a:r>
              <a:rPr lang="en-US" dirty="0" smtClean="0"/>
              <a:t>Child and Adolescent</a:t>
            </a:r>
            <a:endParaRPr lang="en-US" dirty="0"/>
          </a:p>
        </p:txBody>
      </p:sp>
      <p:sp>
        <p:nvSpPr>
          <p:cNvPr id="7" name="Content Placeholder 6"/>
          <p:cNvSpPr>
            <a:spLocks noGrp="1"/>
          </p:cNvSpPr>
          <p:nvPr>
            <p:ph sz="quarter" idx="4"/>
          </p:nvPr>
        </p:nvSpPr>
        <p:spPr/>
        <p:txBody>
          <a:bodyPr/>
          <a:lstStyle/>
          <a:p>
            <a:r>
              <a:rPr lang="en-US" dirty="0" smtClean="0"/>
              <a:t>Etiology</a:t>
            </a:r>
          </a:p>
          <a:p>
            <a:pPr marL="0" indent="0">
              <a:buNone/>
            </a:pPr>
            <a:r>
              <a:rPr lang="en-US" sz="1600" dirty="0" smtClean="0"/>
              <a:t>Autoimmune thyroiditis (Hashimoto)</a:t>
            </a:r>
          </a:p>
          <a:p>
            <a:pPr marL="0" indent="0">
              <a:buNone/>
            </a:pPr>
            <a:r>
              <a:rPr lang="en-US" sz="1600" dirty="0" smtClean="0"/>
              <a:t>Iodide deficiency or excess</a:t>
            </a:r>
          </a:p>
          <a:p>
            <a:pPr marL="0" indent="0">
              <a:buNone/>
            </a:pPr>
            <a:r>
              <a:rPr lang="en-US" sz="1600" dirty="0" smtClean="0"/>
              <a:t>Tumor</a:t>
            </a:r>
          </a:p>
          <a:p>
            <a:pPr marL="0" indent="0">
              <a:buNone/>
            </a:pPr>
            <a:r>
              <a:rPr lang="en-US" sz="1600" dirty="0" smtClean="0"/>
              <a:t>Trauma</a:t>
            </a:r>
          </a:p>
          <a:p>
            <a:pPr marL="0" indent="0">
              <a:buNone/>
            </a:pPr>
            <a:r>
              <a:rPr lang="en-US" sz="1600" dirty="0" smtClean="0"/>
              <a:t>Surgery</a:t>
            </a:r>
          </a:p>
          <a:p>
            <a:pPr marL="0" indent="0">
              <a:buNone/>
            </a:pPr>
            <a:r>
              <a:rPr lang="en-US" sz="1600" dirty="0" smtClean="0"/>
              <a:t>Iatrogenic (thyroid/ Pituitary irradiation) Thyroid blocking agents. </a:t>
            </a:r>
            <a:endParaRPr lang="en-US" dirty="0" smtClean="0"/>
          </a:p>
          <a:p>
            <a:pPr marL="0" indent="0">
              <a:buNone/>
            </a:pPr>
            <a:endParaRPr lang="en-US" dirty="0"/>
          </a:p>
        </p:txBody>
      </p:sp>
    </p:spTree>
    <p:extLst>
      <p:ext uri="{BB962C8B-B14F-4D97-AF65-F5344CB8AC3E}">
        <p14:creationId xmlns:p14="http://schemas.microsoft.com/office/powerpoint/2010/main" val="417880526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Hypothyroidism by age</a:t>
            </a:r>
            <a:endParaRPr lang="en-US" dirty="0"/>
          </a:p>
        </p:txBody>
      </p:sp>
      <p:sp>
        <p:nvSpPr>
          <p:cNvPr id="4" name="Text Placeholder 3"/>
          <p:cNvSpPr>
            <a:spLocks noGrp="1"/>
          </p:cNvSpPr>
          <p:nvPr>
            <p:ph type="body" idx="1"/>
          </p:nvPr>
        </p:nvSpPr>
        <p:spPr/>
        <p:txBody>
          <a:bodyPr/>
          <a:lstStyle/>
          <a:p>
            <a:r>
              <a:rPr lang="en-US" dirty="0" smtClean="0"/>
              <a:t>Neonate/ Infantile</a:t>
            </a:r>
            <a:endParaRPr lang="en-US" dirty="0"/>
          </a:p>
        </p:txBody>
      </p:sp>
      <p:sp>
        <p:nvSpPr>
          <p:cNvPr id="5" name="Content Placeholder 4"/>
          <p:cNvSpPr>
            <a:spLocks noGrp="1"/>
          </p:cNvSpPr>
          <p:nvPr>
            <p:ph sz="half" idx="2"/>
          </p:nvPr>
        </p:nvSpPr>
        <p:spPr/>
        <p:txBody>
          <a:bodyPr/>
          <a:lstStyle/>
          <a:p>
            <a:r>
              <a:rPr lang="en-US" dirty="0" smtClean="0"/>
              <a:t>Presentation</a:t>
            </a:r>
          </a:p>
          <a:p>
            <a:pPr>
              <a:buFont typeface="Wingdings" charset="2"/>
              <a:buChar char="§"/>
            </a:pPr>
            <a:r>
              <a:rPr lang="en-US" sz="1600" dirty="0" smtClean="0"/>
              <a:t>Positive newborn screen</a:t>
            </a:r>
          </a:p>
          <a:p>
            <a:pPr>
              <a:buFont typeface="Wingdings" charset="2"/>
              <a:buChar char="§"/>
            </a:pPr>
            <a:r>
              <a:rPr lang="en-US" sz="1600" dirty="0"/>
              <a:t>Prolonged </a:t>
            </a:r>
            <a:r>
              <a:rPr lang="en-US" sz="1600" dirty="0" smtClean="0"/>
              <a:t>Jaundice</a:t>
            </a:r>
          </a:p>
          <a:p>
            <a:pPr>
              <a:buFont typeface="Wingdings" charset="2"/>
              <a:buChar char="§"/>
            </a:pPr>
            <a:r>
              <a:rPr lang="en-US" sz="1600" dirty="0" err="1" smtClean="0"/>
              <a:t>Hypotonia</a:t>
            </a:r>
            <a:r>
              <a:rPr lang="en-US" sz="1600" dirty="0" smtClean="0"/>
              <a:t>/ Tongue protrusion</a:t>
            </a:r>
            <a:endParaRPr lang="en-US" sz="1600" dirty="0"/>
          </a:p>
          <a:p>
            <a:pPr>
              <a:buFont typeface="Wingdings" charset="2"/>
              <a:buChar char="§"/>
            </a:pPr>
            <a:r>
              <a:rPr lang="en-US" sz="1600" dirty="0" smtClean="0"/>
              <a:t>Feeding intolerance</a:t>
            </a:r>
          </a:p>
          <a:p>
            <a:pPr>
              <a:buFont typeface="Wingdings" charset="2"/>
              <a:buChar char="§"/>
            </a:pPr>
            <a:r>
              <a:rPr lang="en-US" sz="1600" dirty="0" smtClean="0"/>
              <a:t>Constipation</a:t>
            </a:r>
          </a:p>
          <a:p>
            <a:pPr>
              <a:buFont typeface="Wingdings" charset="2"/>
              <a:buChar char="§"/>
            </a:pPr>
            <a:r>
              <a:rPr lang="en-US" sz="1600" dirty="0" smtClean="0"/>
              <a:t>Failure to thrive</a:t>
            </a:r>
          </a:p>
          <a:p>
            <a:pPr>
              <a:buFont typeface="Wingdings" charset="2"/>
              <a:buChar char="§"/>
            </a:pPr>
            <a:r>
              <a:rPr lang="en-US" sz="1600" dirty="0" smtClean="0"/>
              <a:t>Developmental delay</a:t>
            </a:r>
          </a:p>
          <a:p>
            <a:pPr marL="0" indent="0">
              <a:buNone/>
            </a:pPr>
            <a:endParaRPr lang="en-US" sz="1600" dirty="0" smtClean="0"/>
          </a:p>
          <a:p>
            <a:pPr marL="0" indent="0">
              <a:buNone/>
            </a:pPr>
            <a:endParaRPr lang="en-US" dirty="0" smtClean="0"/>
          </a:p>
        </p:txBody>
      </p:sp>
      <p:sp>
        <p:nvSpPr>
          <p:cNvPr id="6" name="Text Placeholder 5"/>
          <p:cNvSpPr>
            <a:spLocks noGrp="1"/>
          </p:cNvSpPr>
          <p:nvPr>
            <p:ph type="body" sz="quarter" idx="3"/>
          </p:nvPr>
        </p:nvSpPr>
        <p:spPr/>
        <p:txBody>
          <a:bodyPr/>
          <a:lstStyle/>
          <a:p>
            <a:r>
              <a:rPr lang="en-US" dirty="0" smtClean="0"/>
              <a:t>Child and Adolescent</a:t>
            </a:r>
            <a:endParaRPr lang="en-US" dirty="0"/>
          </a:p>
        </p:txBody>
      </p:sp>
      <p:sp>
        <p:nvSpPr>
          <p:cNvPr id="7" name="Content Placeholder 6"/>
          <p:cNvSpPr>
            <a:spLocks noGrp="1"/>
          </p:cNvSpPr>
          <p:nvPr>
            <p:ph sz="quarter" idx="4"/>
          </p:nvPr>
        </p:nvSpPr>
        <p:spPr/>
        <p:txBody>
          <a:bodyPr/>
          <a:lstStyle/>
          <a:p>
            <a:r>
              <a:rPr lang="en-US" dirty="0" smtClean="0"/>
              <a:t>Presentation</a:t>
            </a:r>
          </a:p>
          <a:p>
            <a:pPr>
              <a:buFont typeface="Wingdings" charset="2"/>
              <a:buChar char="§"/>
            </a:pPr>
            <a:r>
              <a:rPr lang="en-US" sz="1600" dirty="0" smtClean="0"/>
              <a:t>Goiter</a:t>
            </a:r>
          </a:p>
          <a:p>
            <a:pPr>
              <a:buFont typeface="Wingdings" charset="2"/>
              <a:buChar char="§"/>
            </a:pPr>
            <a:r>
              <a:rPr lang="en-US" sz="1600" dirty="0" smtClean="0"/>
              <a:t>Growth failure</a:t>
            </a:r>
          </a:p>
          <a:p>
            <a:pPr>
              <a:buFont typeface="Wingdings" charset="2"/>
              <a:buChar char="§"/>
            </a:pPr>
            <a:r>
              <a:rPr lang="en-US" sz="1600" dirty="0" smtClean="0"/>
              <a:t>Delayed puberty</a:t>
            </a:r>
          </a:p>
          <a:p>
            <a:pPr>
              <a:buFont typeface="Wingdings" charset="2"/>
              <a:buChar char="§"/>
            </a:pPr>
            <a:r>
              <a:rPr lang="en-US" sz="1600" dirty="0" smtClean="0"/>
              <a:t>Hypothyroid symptoms: Fatigue, loss of memory/ concentration, poor school performance, excessive weight gain</a:t>
            </a:r>
          </a:p>
          <a:p>
            <a:pPr marL="0" indent="0">
              <a:buNone/>
            </a:pPr>
            <a:endParaRPr lang="en-US" dirty="0"/>
          </a:p>
        </p:txBody>
      </p:sp>
    </p:spTree>
    <p:extLst>
      <p:ext uri="{BB962C8B-B14F-4D97-AF65-F5344CB8AC3E}">
        <p14:creationId xmlns:p14="http://schemas.microsoft.com/office/powerpoint/2010/main" val="144418917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Approach</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135307421"/>
              </p:ext>
            </p:extLst>
          </p:nvPr>
        </p:nvGraphicFramePr>
        <p:xfrm>
          <a:off x="457200" y="1527705"/>
          <a:ext cx="8348132" cy="4561522"/>
        </p:xfrm>
        <a:graphic>
          <a:graphicData uri="http://schemas.openxmlformats.org/drawingml/2006/table">
            <a:tbl>
              <a:tblPr firstRow="1" bandRow="1">
                <a:tableStyleId>{5C22544A-7EE6-4342-B048-85BDC9FD1C3A}</a:tableStyleId>
              </a:tblPr>
              <a:tblGrid>
                <a:gridCol w="1202267"/>
                <a:gridCol w="4216400"/>
                <a:gridCol w="728133"/>
                <a:gridCol w="2201332"/>
              </a:tblGrid>
              <a:tr h="995362">
                <a:tc>
                  <a:txBody>
                    <a:bodyPr/>
                    <a:lstStyle/>
                    <a:p>
                      <a:r>
                        <a:rPr lang="en-US" dirty="0" smtClean="0"/>
                        <a:t>Age range</a:t>
                      </a:r>
                      <a:endParaRPr lang="en-US" dirty="0"/>
                    </a:p>
                  </a:txBody>
                  <a:tcPr/>
                </a:tc>
                <a:tc gridSpan="2">
                  <a:txBody>
                    <a:bodyPr/>
                    <a:lstStyle/>
                    <a:p>
                      <a:r>
                        <a:rPr lang="en-US" dirty="0" smtClean="0"/>
                        <a:t>Primary Hypothyroidism</a:t>
                      </a:r>
                    </a:p>
                    <a:p>
                      <a:r>
                        <a:rPr lang="en-US" dirty="0" smtClean="0"/>
                        <a:t>(High</a:t>
                      </a:r>
                      <a:r>
                        <a:rPr lang="en-US" baseline="0" dirty="0" smtClean="0"/>
                        <a:t> TSH)</a:t>
                      </a:r>
                      <a:endParaRPr lang="en-US" dirty="0"/>
                    </a:p>
                  </a:txBody>
                  <a:tcPr/>
                </a:tc>
                <a:tc hMerge="1">
                  <a:txBody>
                    <a:bodyPr/>
                    <a:lstStyle/>
                    <a:p>
                      <a:endParaRPr lang="en-US" dirty="0"/>
                    </a:p>
                  </a:txBody>
                  <a:tcPr/>
                </a:tc>
                <a:tc>
                  <a:txBody>
                    <a:bodyPr/>
                    <a:lstStyle/>
                    <a:p>
                      <a:r>
                        <a:rPr lang="en-US" dirty="0" smtClean="0"/>
                        <a:t>Central Hypothyroidism</a:t>
                      </a:r>
                    </a:p>
                    <a:p>
                      <a:r>
                        <a:rPr lang="en-US" dirty="0" smtClean="0"/>
                        <a:t>(Low </a:t>
                      </a:r>
                      <a:r>
                        <a:rPr lang="en-US" baseline="0" dirty="0" err="1" smtClean="0"/>
                        <a:t>th</a:t>
                      </a:r>
                      <a:r>
                        <a:rPr lang="en-US" baseline="0" dirty="0" smtClean="0"/>
                        <a:t> low FT4)</a:t>
                      </a:r>
                      <a:endParaRPr lang="en-US" dirty="0"/>
                    </a:p>
                  </a:txBody>
                  <a:tcPr/>
                </a:tc>
              </a:tr>
              <a:tr h="546901">
                <a:tc rowSpan="2">
                  <a:txBody>
                    <a:bodyPr/>
                    <a:lstStyle/>
                    <a:p>
                      <a:r>
                        <a:rPr lang="en-US" dirty="0" smtClean="0"/>
                        <a:t>Newborn</a:t>
                      </a:r>
                      <a:endParaRPr lang="en-US" dirty="0"/>
                    </a:p>
                  </a:txBody>
                  <a:tcPr/>
                </a:tc>
                <a:tc>
                  <a:txBody>
                    <a:bodyPr/>
                    <a:lstStyle/>
                    <a:p>
                      <a:r>
                        <a:rPr lang="en-US" sz="1600" dirty="0" err="1" smtClean="0"/>
                        <a:t>Hormonogenesis</a:t>
                      </a:r>
                      <a:r>
                        <a:rPr lang="en-US" sz="1600" dirty="0" smtClean="0"/>
                        <a:t> defect</a:t>
                      </a:r>
                    </a:p>
                    <a:p>
                      <a:r>
                        <a:rPr lang="en-US" sz="1600" dirty="0" smtClean="0"/>
                        <a:t>Maternal intake of </a:t>
                      </a:r>
                      <a:r>
                        <a:rPr lang="en-US" sz="1600" dirty="0" err="1" smtClean="0"/>
                        <a:t>goitrogens</a:t>
                      </a:r>
                      <a:r>
                        <a:rPr lang="en-US" sz="1600" baseline="0" dirty="0" smtClean="0"/>
                        <a:t> (Anti-thyroid drugs)</a:t>
                      </a:r>
                      <a:endParaRPr lang="en-US" sz="1600" dirty="0"/>
                    </a:p>
                  </a:txBody>
                  <a:tcPr/>
                </a:tc>
                <a:tc>
                  <a:txBody>
                    <a:bodyPr/>
                    <a:lstStyle/>
                    <a:p>
                      <a:r>
                        <a:rPr lang="en-US" sz="1600" dirty="0" smtClean="0"/>
                        <a:t>Goiter (+)</a:t>
                      </a:r>
                      <a:endParaRPr lang="en-US" sz="1600" dirty="0"/>
                    </a:p>
                  </a:txBody>
                  <a:tcPr/>
                </a:tc>
                <a:tc rowSpan="4">
                  <a:txBody>
                    <a:bodyPr/>
                    <a:lstStyle/>
                    <a:p>
                      <a:r>
                        <a:rPr lang="en-US" sz="1600" dirty="0" err="1" smtClean="0"/>
                        <a:t>Nonthyroidal</a:t>
                      </a:r>
                      <a:r>
                        <a:rPr lang="en-US" sz="1600" dirty="0" smtClean="0"/>
                        <a:t> illness</a:t>
                      </a:r>
                    </a:p>
                    <a:p>
                      <a:r>
                        <a:rPr lang="en-US" sz="1600" dirty="0" smtClean="0"/>
                        <a:t>Hypothalamic/Pituitary</a:t>
                      </a:r>
                      <a:r>
                        <a:rPr lang="en-US" sz="1600" baseline="0" dirty="0" smtClean="0"/>
                        <a:t> disorder</a:t>
                      </a:r>
                    </a:p>
                    <a:p>
                      <a:r>
                        <a:rPr lang="en-US" sz="1600" baseline="0" dirty="0" smtClean="0"/>
                        <a:t>Hypoplasia (congenital)</a:t>
                      </a:r>
                    </a:p>
                    <a:p>
                      <a:r>
                        <a:rPr lang="en-US" sz="1600" baseline="0" dirty="0" smtClean="0"/>
                        <a:t>Autoimmune (</a:t>
                      </a:r>
                      <a:r>
                        <a:rPr lang="en-US" sz="1600" baseline="0" dirty="0" err="1" smtClean="0"/>
                        <a:t>Hypophysitis</a:t>
                      </a:r>
                      <a:r>
                        <a:rPr lang="en-US" sz="1600" baseline="0" dirty="0" smtClean="0"/>
                        <a:t>)</a:t>
                      </a:r>
                    </a:p>
                    <a:p>
                      <a:r>
                        <a:rPr lang="en-US" sz="1600" baseline="0" dirty="0" smtClean="0"/>
                        <a:t>Tumor</a:t>
                      </a:r>
                    </a:p>
                    <a:p>
                      <a:r>
                        <a:rPr lang="en-US" sz="1600" baseline="0" dirty="0" smtClean="0"/>
                        <a:t>Surgery</a:t>
                      </a:r>
                    </a:p>
                    <a:p>
                      <a:r>
                        <a:rPr lang="en-US" sz="1600" baseline="0" dirty="0" smtClean="0"/>
                        <a:t>Infiltrative </a:t>
                      </a:r>
                    </a:p>
                    <a:p>
                      <a:r>
                        <a:rPr lang="en-US" sz="1600" baseline="0" dirty="0" smtClean="0"/>
                        <a:t>(</a:t>
                      </a:r>
                      <a:r>
                        <a:rPr lang="en-US" sz="1600" baseline="0" dirty="0" err="1" smtClean="0"/>
                        <a:t>Histiocytosis</a:t>
                      </a:r>
                      <a:r>
                        <a:rPr lang="en-US" sz="1600" baseline="0" dirty="0" smtClean="0"/>
                        <a:t>/ </a:t>
                      </a:r>
                      <a:r>
                        <a:rPr lang="en-US" sz="1600" baseline="0" dirty="0" err="1" smtClean="0"/>
                        <a:t>Sarcoidosis</a:t>
                      </a:r>
                      <a:r>
                        <a:rPr lang="en-US" sz="1600" baseline="0" dirty="0" smtClean="0"/>
                        <a:t>)</a:t>
                      </a:r>
                    </a:p>
                    <a:p>
                      <a:r>
                        <a:rPr lang="en-US" sz="1600" baseline="0" dirty="0" smtClean="0"/>
                        <a:t>Iatrogenic </a:t>
                      </a:r>
                    </a:p>
                    <a:p>
                      <a:r>
                        <a:rPr lang="en-US" sz="1600" baseline="0" dirty="0" smtClean="0"/>
                        <a:t>Ischemic</a:t>
                      </a:r>
                    </a:p>
                    <a:p>
                      <a:r>
                        <a:rPr lang="en-US" sz="1600" baseline="0" dirty="0" smtClean="0"/>
                        <a:t>Infectious</a:t>
                      </a:r>
                    </a:p>
                  </a:txBody>
                  <a:tcPr/>
                </a:tc>
              </a:tr>
              <a:tr h="546901">
                <a:tc vMerge="1">
                  <a:txBody>
                    <a:bodyPr/>
                    <a:lstStyle/>
                    <a:p>
                      <a:endParaRPr lang="en-US" dirty="0"/>
                    </a:p>
                  </a:txBody>
                  <a:tcPr/>
                </a:tc>
                <a:tc>
                  <a:txBody>
                    <a:bodyPr/>
                    <a:lstStyle/>
                    <a:p>
                      <a:r>
                        <a:rPr lang="en-US" sz="1600" dirty="0" smtClean="0"/>
                        <a:t>Thyroid </a:t>
                      </a:r>
                      <a:r>
                        <a:rPr lang="en-US" sz="1600" dirty="0" err="1" smtClean="0"/>
                        <a:t>Dysgenesis</a:t>
                      </a:r>
                      <a:endParaRPr lang="en-US" sz="1600" dirty="0" smtClean="0"/>
                    </a:p>
                    <a:p>
                      <a:r>
                        <a:rPr lang="en-US" sz="1600" dirty="0" smtClean="0"/>
                        <a:t>Iodide exposure (contrast/ Anti-septic)</a:t>
                      </a:r>
                    </a:p>
                    <a:p>
                      <a:r>
                        <a:rPr lang="en-US" sz="1600" dirty="0" smtClean="0"/>
                        <a:t>Maternal blocking antibody</a:t>
                      </a:r>
                    </a:p>
                    <a:p>
                      <a:endParaRPr lang="en-US" dirty="0"/>
                    </a:p>
                  </a:txBody>
                  <a:tcPr/>
                </a:tc>
                <a:tc>
                  <a:txBody>
                    <a:bodyPr/>
                    <a:lstStyle/>
                    <a:p>
                      <a:r>
                        <a:rPr lang="en-US" sz="1600" dirty="0" smtClean="0"/>
                        <a:t>Goiter (-)</a:t>
                      </a:r>
                      <a:endParaRPr lang="en-US" sz="1600" dirty="0"/>
                    </a:p>
                  </a:txBody>
                  <a:tcPr/>
                </a:tc>
                <a:tc vMerge="1">
                  <a:txBody>
                    <a:bodyPr/>
                    <a:lstStyle/>
                    <a:p>
                      <a:endParaRPr lang="en-US" dirty="0"/>
                    </a:p>
                  </a:txBody>
                  <a:tcPr/>
                </a:tc>
              </a:tr>
              <a:tr h="546901">
                <a:tc rowSpan="2">
                  <a:txBody>
                    <a:bodyPr/>
                    <a:lstStyle/>
                    <a:p>
                      <a:r>
                        <a:rPr lang="en-US" dirty="0" smtClean="0"/>
                        <a:t>Child</a:t>
                      </a:r>
                      <a:endParaRPr lang="en-US" dirty="0"/>
                    </a:p>
                  </a:txBody>
                  <a:tcPr/>
                </a:tc>
                <a:tc>
                  <a:txBody>
                    <a:bodyPr/>
                    <a:lstStyle/>
                    <a:p>
                      <a:r>
                        <a:rPr lang="en-US" sz="1600" dirty="0" smtClean="0"/>
                        <a:t>Autoimmune (Hashimoto)</a:t>
                      </a:r>
                    </a:p>
                    <a:p>
                      <a:r>
                        <a:rPr lang="en-US" sz="1600" dirty="0" smtClean="0"/>
                        <a:t>Iodine</a:t>
                      </a:r>
                      <a:r>
                        <a:rPr lang="en-US" sz="1600" baseline="0" dirty="0" smtClean="0"/>
                        <a:t> deficiency</a:t>
                      </a:r>
                    </a:p>
                    <a:p>
                      <a:endParaRPr lang="en-US" sz="1600" dirty="0"/>
                    </a:p>
                  </a:txBody>
                  <a:tcPr/>
                </a:tc>
                <a:tc>
                  <a:txBody>
                    <a:bodyPr/>
                    <a:lstStyle/>
                    <a:p>
                      <a:r>
                        <a:rPr lang="en-US" sz="1600" dirty="0" smtClean="0"/>
                        <a:t>Goiter (+)</a:t>
                      </a:r>
                      <a:endParaRPr lang="en-US" sz="1600" dirty="0"/>
                    </a:p>
                  </a:txBody>
                  <a:tcPr/>
                </a:tc>
                <a:tc vMerge="1">
                  <a:txBody>
                    <a:bodyPr/>
                    <a:lstStyle/>
                    <a:p>
                      <a:endParaRPr lang="en-US" dirty="0"/>
                    </a:p>
                  </a:txBody>
                  <a:tcPr/>
                </a:tc>
              </a:tr>
              <a:tr h="546901">
                <a:tc vMerge="1">
                  <a:txBody>
                    <a:bodyPr/>
                    <a:lstStyle/>
                    <a:p>
                      <a:endParaRPr lang="en-US" dirty="0"/>
                    </a:p>
                  </a:txBody>
                  <a:tcPr/>
                </a:tc>
                <a:tc>
                  <a:txBody>
                    <a:bodyPr/>
                    <a:lstStyle/>
                    <a:p>
                      <a:r>
                        <a:rPr lang="en-US" sz="1600" dirty="0" smtClean="0"/>
                        <a:t>Thyroid </a:t>
                      </a:r>
                      <a:r>
                        <a:rPr lang="en-US" sz="1600" dirty="0" err="1" smtClean="0"/>
                        <a:t>dysgenesis</a:t>
                      </a:r>
                      <a:endParaRPr lang="en-US" sz="1600" dirty="0" smtClean="0"/>
                    </a:p>
                    <a:p>
                      <a:r>
                        <a:rPr lang="en-US" sz="1600" dirty="0" err="1" smtClean="0"/>
                        <a:t>Cystinosis</a:t>
                      </a:r>
                      <a:endParaRPr lang="en-US" sz="1600" dirty="0" smtClean="0"/>
                    </a:p>
                    <a:p>
                      <a:r>
                        <a:rPr lang="en-US" sz="1600" dirty="0" smtClean="0"/>
                        <a:t>Trauma/ </a:t>
                      </a:r>
                      <a:r>
                        <a:rPr lang="en-US" sz="1600" dirty="0" err="1" smtClean="0"/>
                        <a:t>Iatrogeneic</a:t>
                      </a:r>
                      <a:r>
                        <a:rPr lang="en-US" sz="1600" dirty="0" smtClean="0"/>
                        <a:t> (Radiation</a:t>
                      </a:r>
                      <a:r>
                        <a:rPr lang="en-US" sz="1600" baseline="0" dirty="0" smtClean="0"/>
                        <a:t>, </a:t>
                      </a:r>
                      <a:r>
                        <a:rPr lang="en-US" sz="1600" baseline="0" dirty="0" err="1" smtClean="0"/>
                        <a:t>Surgey</a:t>
                      </a:r>
                      <a:r>
                        <a:rPr lang="en-US" sz="1600" baseline="0" dirty="0" smtClean="0"/>
                        <a:t>)</a:t>
                      </a:r>
                      <a:endParaRPr lang="en-US" sz="1600" dirty="0"/>
                    </a:p>
                  </a:txBody>
                  <a:tcPr/>
                </a:tc>
                <a:tc>
                  <a:txBody>
                    <a:bodyPr/>
                    <a:lstStyle/>
                    <a:p>
                      <a:r>
                        <a:rPr lang="en-US" sz="1600" dirty="0" smtClean="0"/>
                        <a:t>Goiter(-)</a:t>
                      </a:r>
                      <a:endParaRPr lang="en-US" sz="1600" dirty="0"/>
                    </a:p>
                  </a:txBody>
                  <a:tcPr/>
                </a:tc>
                <a:tc vMerge="1">
                  <a:txBody>
                    <a:bodyPr/>
                    <a:lstStyle/>
                    <a:p>
                      <a:endParaRPr lang="en-US" dirty="0"/>
                    </a:p>
                  </a:txBody>
                  <a:tcPr/>
                </a:tc>
              </a:tr>
            </a:tbl>
          </a:graphicData>
        </a:graphic>
      </p:graphicFrame>
    </p:spTree>
    <p:extLst>
      <p:ext uri="{BB962C8B-B14F-4D97-AF65-F5344CB8AC3E}">
        <p14:creationId xmlns:p14="http://schemas.microsoft.com/office/powerpoint/2010/main" val="266523798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Treatment</a:t>
            </a:r>
            <a:endParaRPr lang="en-US" dirty="0"/>
          </a:p>
        </p:txBody>
      </p:sp>
      <p:sp>
        <p:nvSpPr>
          <p:cNvPr id="3" name="Content Placeholder 2"/>
          <p:cNvSpPr>
            <a:spLocks noGrp="1"/>
          </p:cNvSpPr>
          <p:nvPr>
            <p:ph idx="1"/>
          </p:nvPr>
        </p:nvSpPr>
        <p:spPr/>
        <p:txBody>
          <a:bodyPr/>
          <a:lstStyle/>
          <a:p>
            <a:r>
              <a:rPr lang="en-US" dirty="0" smtClean="0"/>
              <a:t>Treat the underlying cause if treatable</a:t>
            </a:r>
          </a:p>
          <a:p>
            <a:r>
              <a:rPr lang="en-US" dirty="0" smtClean="0"/>
              <a:t>Thyroid hormone replacement in consultation with endocrinology.</a:t>
            </a:r>
            <a:endParaRPr lang="en-US" dirty="0"/>
          </a:p>
        </p:txBody>
      </p:sp>
    </p:spTree>
    <p:extLst>
      <p:ext uri="{BB962C8B-B14F-4D97-AF65-F5344CB8AC3E}">
        <p14:creationId xmlns:p14="http://schemas.microsoft.com/office/powerpoint/2010/main" val="27454790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64867253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38498" y="607396"/>
            <a:ext cx="6858000" cy="1119804"/>
          </a:xfrm>
        </p:spPr>
        <p:txBody>
          <a:bodyPr>
            <a:normAutofit/>
          </a:bodyPr>
          <a:lstStyle/>
          <a:p>
            <a:r>
              <a:rPr lang="en-CA" sz="4400" dirty="0" smtClean="0"/>
              <a:t>Rickets</a:t>
            </a:r>
            <a:endParaRPr lang="en-CA" dirty="0"/>
          </a:p>
        </p:txBody>
      </p:sp>
      <p:sp>
        <p:nvSpPr>
          <p:cNvPr id="3" name="Subtitle 2"/>
          <p:cNvSpPr>
            <a:spLocks noGrp="1"/>
          </p:cNvSpPr>
          <p:nvPr>
            <p:ph type="subTitle" idx="1"/>
          </p:nvPr>
        </p:nvSpPr>
        <p:spPr>
          <a:xfrm>
            <a:off x="1038498" y="5622427"/>
            <a:ext cx="6858000" cy="943837"/>
          </a:xfrm>
        </p:spPr>
        <p:txBody>
          <a:bodyPr>
            <a:normAutofit lnSpcReduction="10000"/>
          </a:bodyPr>
          <a:lstStyle/>
          <a:p>
            <a:r>
              <a:rPr lang="en-CA" dirty="0" smtClean="0"/>
              <a:t>Abdulmajeed AlSubaihin </a:t>
            </a:r>
            <a:r>
              <a:rPr lang="en-CA" sz="2000" dirty="0" smtClean="0"/>
              <a:t>MBBS, FAAP, FRCPC</a:t>
            </a:r>
          </a:p>
          <a:p>
            <a:r>
              <a:rPr lang="en-CA" sz="2000" dirty="0" err="1" smtClean="0"/>
              <a:t>Pediatric</a:t>
            </a:r>
            <a:r>
              <a:rPr lang="en-CA" sz="2000" dirty="0" smtClean="0"/>
              <a:t> Endocrinologist</a:t>
            </a:r>
            <a:endParaRPr lang="en-CA" sz="2000" dirty="0"/>
          </a:p>
        </p:txBody>
      </p:sp>
      <p:pic>
        <p:nvPicPr>
          <p:cNvPr id="1028" name="Picture 4" descr="Skeletons affected by rickets, 17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8383" y="2055296"/>
            <a:ext cx="2487062" cy="3285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165104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Rickets</a:t>
            </a:r>
            <a:endParaRPr lang="en-CA" dirty="0"/>
          </a:p>
        </p:txBody>
      </p:sp>
      <p:sp>
        <p:nvSpPr>
          <p:cNvPr id="3" name="Content Placeholder 2"/>
          <p:cNvSpPr>
            <a:spLocks noGrp="1"/>
          </p:cNvSpPr>
          <p:nvPr>
            <p:ph idx="1"/>
          </p:nvPr>
        </p:nvSpPr>
        <p:spPr>
          <a:xfrm>
            <a:off x="628651" y="1825625"/>
            <a:ext cx="2833007" cy="4351338"/>
          </a:xfrm>
        </p:spPr>
        <p:txBody>
          <a:bodyPr>
            <a:normAutofit lnSpcReduction="10000"/>
          </a:bodyPr>
          <a:lstStyle/>
          <a:p>
            <a:r>
              <a:rPr lang="en-CA" dirty="0" smtClean="0"/>
              <a:t>Old English word </a:t>
            </a:r>
            <a:r>
              <a:rPr lang="en-CA" dirty="0" err="1" smtClean="0"/>
              <a:t>Wrickken</a:t>
            </a:r>
            <a:r>
              <a:rPr lang="en-CA" dirty="0" smtClean="0"/>
              <a:t> = to twist</a:t>
            </a:r>
          </a:p>
          <a:p>
            <a:endParaRPr lang="en-CA" dirty="0"/>
          </a:p>
          <a:p>
            <a:r>
              <a:rPr lang="en-CA" dirty="0" smtClean="0"/>
              <a:t>Greek word </a:t>
            </a:r>
            <a:r>
              <a:rPr lang="en-CA" dirty="0" err="1" smtClean="0"/>
              <a:t>Rachitis</a:t>
            </a:r>
            <a:r>
              <a:rPr lang="en-CA" dirty="0" smtClean="0"/>
              <a:t> = in or of the spine</a:t>
            </a:r>
            <a:endParaRPr lang="en-CA" dirty="0"/>
          </a:p>
        </p:txBody>
      </p:sp>
      <p:pic>
        <p:nvPicPr>
          <p:cNvPr id="1026" name="Picture 2" descr="https://upload.wikimedia.org/wikipedia/commons/thumb/7/72/Skeleton_Infant_Rickets.jpeg/220px-Skeleton_Infant_Rickets.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3448" y="576695"/>
            <a:ext cx="1988258" cy="5000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36142" y="5710752"/>
            <a:ext cx="1632857" cy="923330"/>
          </a:xfrm>
          <a:prstGeom prst="rect">
            <a:avLst/>
          </a:prstGeom>
          <a:noFill/>
        </p:spPr>
        <p:txBody>
          <a:bodyPr wrap="square" rtlCol="0">
            <a:spAutoFit/>
          </a:bodyPr>
          <a:lstStyle/>
          <a:p>
            <a:r>
              <a:rPr lang="en-CA" dirty="0" smtClean="0"/>
              <a:t>Skeleton of infant with rickets, 1881.</a:t>
            </a:r>
            <a:endParaRPr lang="en-CA" dirty="0"/>
          </a:p>
        </p:txBody>
      </p:sp>
    </p:spTree>
    <p:extLst>
      <p:ext uri="{BB962C8B-B14F-4D97-AF65-F5344CB8AC3E}">
        <p14:creationId xmlns:p14="http://schemas.microsoft.com/office/powerpoint/2010/main" val="246821941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AutoShape 1"/>
          <p:cNvSpPr>
            <a:spLocks noChangeArrowheads="1"/>
          </p:cNvSpPr>
          <p:nvPr/>
        </p:nvSpPr>
        <p:spPr bwMode="auto">
          <a:xfrm>
            <a:off x="4295775" y="79375"/>
            <a:ext cx="690649" cy="309958"/>
          </a:xfrm>
          <a:custGeom>
            <a:avLst/>
            <a:gdLst/>
            <a:ahLst/>
            <a:cxnLst>
              <a:cxn ang="0">
                <a:pos x="r" y="vc"/>
              </a:cxn>
              <a:cxn ang="5400000">
                <a:pos x="hc" y="b"/>
              </a:cxn>
              <a:cxn ang="10800000">
                <a:pos x="l" y="vc"/>
              </a:cxn>
              <a:cxn ang="16200000">
                <a:pos x="hc" y="t"/>
              </a:cxn>
            </a:cxnLst>
            <a:rect l="0" t="0" r="r" b="b"/>
            <a:pathLst>
              <a:path w="21600" h="21600">
                <a:moveTo>
                  <a:pt x="0" y="0"/>
                </a:moveTo>
                <a:lnTo>
                  <a:pt x="0" y="21600"/>
                </a:lnTo>
                <a:lnTo>
                  <a:pt x="21600" y="21600"/>
                </a:lnTo>
                <a:lnTo>
                  <a:pt x="21600" y="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723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a:t>Figure </a:t>
            </a: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8078" y="115858"/>
            <a:ext cx="5886654" cy="58552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9" name="Text Box 3"/>
          <p:cNvSpPr txBox="1">
            <a:spLocks noChangeArrowheads="1"/>
          </p:cNvSpPr>
          <p:nvPr/>
        </p:nvSpPr>
        <p:spPr bwMode="auto">
          <a:xfrm>
            <a:off x="1857375" y="6477002"/>
            <a:ext cx="619125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a:t>The Lancet Global Health</a:t>
            </a:r>
            <a:r>
              <a:rPr lang="en-US" altLang="en-US" sz="900"/>
              <a:t> 2016 4, e229-e230DOI: (10.1016/S2214-109X(16)00061-9) </a:t>
            </a:r>
          </a:p>
        </p:txBody>
      </p:sp>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532" y="6064250"/>
            <a:ext cx="531019" cy="793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4"/>
          <p:cNvSpPr txBox="1">
            <a:spLocks noChangeArrowheads="1"/>
          </p:cNvSpPr>
          <p:nvPr/>
        </p:nvSpPr>
        <p:spPr bwMode="auto">
          <a:xfrm>
            <a:off x="1857375" y="6086475"/>
            <a:ext cx="41671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dirty="0">
                <a:solidFill>
                  <a:schemeClr val="tx1"/>
                </a:solidFill>
              </a:rPr>
              <a:t>Copyright © 2016 </a:t>
            </a:r>
            <a:r>
              <a:rPr lang="en-US" altLang="en-US" sz="900" dirty="0" err="1">
                <a:solidFill>
                  <a:schemeClr val="tx1"/>
                </a:solidFill>
              </a:rPr>
              <a:t>Högler</a:t>
            </a:r>
            <a:r>
              <a:rPr lang="en-US" altLang="en-US" sz="900" dirty="0">
                <a:solidFill>
                  <a:schemeClr val="tx1"/>
                </a:solidFill>
              </a:rPr>
              <a:t> et al. Open Access article distributed under the terms of CC BY</a:t>
            </a:r>
            <a:r>
              <a:rPr lang="en-US" altLang="en-US" sz="900" dirty="0">
                <a:solidFill>
                  <a:schemeClr val="tx1"/>
                </a:solidFill>
                <a:hlinkClick r:id="rId5"/>
              </a:rPr>
              <a:t> Terms and Conditions</a:t>
            </a:r>
          </a:p>
        </p:txBody>
      </p:sp>
      <p:sp>
        <p:nvSpPr>
          <p:cNvPr id="9" name="Text Box 3"/>
          <p:cNvSpPr txBox="1">
            <a:spLocks noChangeArrowheads="1"/>
          </p:cNvSpPr>
          <p:nvPr/>
        </p:nvSpPr>
        <p:spPr bwMode="auto">
          <a:xfrm>
            <a:off x="1857375" y="6366718"/>
            <a:ext cx="6191250" cy="227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5pPr>
            <a:lvl6pPr marL="25146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6pPr>
            <a:lvl7pPr marL="29718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7pPr>
            <a:lvl8pPr marL="34290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8pPr>
            <a:lvl9pPr marL="3886200" indent="-228600" defTabSz="457200" fontAlgn="base">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1400">
                <a:solidFill>
                  <a:srgbClr val="FFFFFF"/>
                </a:solidFill>
                <a:latin typeface="Arial" panose="020B0604020202020204" pitchFamily="34" charset="0"/>
                <a:ea typeface="ＭＳ Ｐゴシック" panose="020B0600070205080204" pitchFamily="34" charset="-128"/>
              </a:defRPr>
            </a:lvl9pPr>
          </a:lstStyle>
          <a:p>
            <a:r>
              <a:rPr lang="en-US" altLang="en-US" sz="900" i="1" dirty="0">
                <a:solidFill>
                  <a:schemeClr val="tx1"/>
                </a:solidFill>
              </a:rPr>
              <a:t>The Lancet Global Health</a:t>
            </a:r>
            <a:r>
              <a:rPr lang="en-US" altLang="en-US" sz="900" dirty="0">
                <a:solidFill>
                  <a:schemeClr val="tx1"/>
                </a:solidFill>
              </a:rPr>
              <a:t> 2016 4, e229-e230DOI: (10.1016/S2214-109X(16)00061-9) </a:t>
            </a:r>
          </a:p>
        </p:txBody>
      </p:sp>
    </p:spTree>
    <p:extLst>
      <p:ext uri="{BB962C8B-B14F-4D97-AF65-F5344CB8AC3E}">
        <p14:creationId xmlns:p14="http://schemas.microsoft.com/office/powerpoint/2010/main" val="3379016803"/>
      </p:ext>
    </p:extLst>
  </p:cSld>
  <p:clrMapOvr>
    <a:masterClrMapping/>
  </p:clrMapOvr>
  <p:transition>
    <p:wipe dir="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55171" y="6153834"/>
            <a:ext cx="4572000" cy="646331"/>
          </a:xfrm>
          <a:prstGeom prst="rect">
            <a:avLst/>
          </a:prstGeom>
        </p:spPr>
        <p:txBody>
          <a:bodyPr>
            <a:spAutoFit/>
          </a:bodyPr>
          <a:lstStyle/>
          <a:p>
            <a:r>
              <a:rPr lang="en-CA" dirty="0" err="1" smtClean="0"/>
              <a:t>Creo</a:t>
            </a:r>
            <a:r>
              <a:rPr lang="en-CA" dirty="0" smtClean="0"/>
              <a:t> et al. Pediatric International Child Health. 2017 (4) 84-98  </a:t>
            </a:r>
            <a:endParaRPr lang="en-CA" dirty="0"/>
          </a:p>
        </p:txBody>
      </p:sp>
      <p:pic>
        <p:nvPicPr>
          <p:cNvPr id="4" name="Picture 3"/>
          <p:cNvPicPr>
            <a:picLocks noChangeAspect="1"/>
          </p:cNvPicPr>
          <p:nvPr/>
        </p:nvPicPr>
        <p:blipFill>
          <a:blip r:embed="rId2"/>
          <a:stretch>
            <a:fillRect/>
          </a:stretch>
        </p:blipFill>
        <p:spPr>
          <a:xfrm>
            <a:off x="555171" y="1789104"/>
            <a:ext cx="7889966" cy="4251638"/>
          </a:xfrm>
          <a:prstGeom prst="rect">
            <a:avLst/>
          </a:prstGeom>
        </p:spPr>
      </p:pic>
      <p:sp>
        <p:nvSpPr>
          <p:cNvPr id="5" name="Title 4"/>
          <p:cNvSpPr>
            <a:spLocks noGrp="1"/>
          </p:cNvSpPr>
          <p:nvPr>
            <p:ph type="title"/>
          </p:nvPr>
        </p:nvSpPr>
        <p:spPr/>
        <p:txBody>
          <a:bodyPr>
            <a:normAutofit/>
          </a:bodyPr>
          <a:lstStyle/>
          <a:p>
            <a:pPr algn="ctr"/>
            <a:r>
              <a:rPr lang="en-CA" sz="3200" dirty="0" smtClean="0"/>
              <a:t>Vitamin D vs Calcium Deficiency</a:t>
            </a:r>
            <a:endParaRPr lang="en-CA" sz="3200" dirty="0"/>
          </a:p>
        </p:txBody>
      </p:sp>
    </p:spTree>
    <p:extLst>
      <p:ext uri="{BB962C8B-B14F-4D97-AF65-F5344CB8AC3E}">
        <p14:creationId xmlns:p14="http://schemas.microsoft.com/office/powerpoint/2010/main" val="28307245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4862</TotalTime>
  <Words>3512</Words>
  <Application>Microsoft Office PowerPoint</Application>
  <PresentationFormat>On-screen Show (4:3)</PresentationFormat>
  <Paragraphs>795</Paragraphs>
  <Slides>126</Slides>
  <Notes>2</Notes>
  <HiddenSlides>0</HiddenSlides>
  <MMClips>0</MMClips>
  <ScaleCrop>false</ScaleCrop>
  <HeadingPairs>
    <vt:vector size="4" baseType="variant">
      <vt:variant>
        <vt:lpstr>Theme</vt:lpstr>
      </vt:variant>
      <vt:variant>
        <vt:i4>1</vt:i4>
      </vt:variant>
      <vt:variant>
        <vt:lpstr>Slide Titles</vt:lpstr>
      </vt:variant>
      <vt:variant>
        <vt:i4>126</vt:i4>
      </vt:variant>
    </vt:vector>
  </HeadingPairs>
  <TitlesOfParts>
    <vt:vector size="127" baseType="lpstr">
      <vt:lpstr>Office Theme</vt:lpstr>
      <vt:lpstr>PowerPoint Presentation</vt:lpstr>
      <vt:lpstr>PowerPoint Presentation</vt:lpstr>
      <vt:lpstr>PowerPoint Presentation</vt:lpstr>
      <vt:lpstr>PowerPoint Presentation</vt:lpstr>
      <vt:lpstr>PowerPoint Presentation</vt:lpstr>
      <vt:lpstr>Living Organisms</vt:lpstr>
      <vt:lpstr>PowerPoint Presentation</vt:lpstr>
      <vt:lpstr>PowerPoint Presentation</vt:lpstr>
      <vt:lpstr>Objectives</vt:lpstr>
      <vt:lpstr>Objectives</vt:lpstr>
      <vt:lpstr>PowerPoint Presentation</vt:lpstr>
      <vt:lpstr>PowerPoint Presentation</vt:lpstr>
      <vt:lpstr>PowerPoint Presentation</vt:lpstr>
      <vt:lpstr>Growth Determinants</vt:lpstr>
      <vt:lpstr>Growth determinants</vt:lpstr>
      <vt:lpstr>Objectives</vt:lpstr>
      <vt:lpstr>Infants( birth – 2 years)</vt:lpstr>
      <vt:lpstr>Length</vt:lpstr>
      <vt:lpstr>Weight</vt:lpstr>
      <vt:lpstr>Head Circumference</vt:lpstr>
      <vt:lpstr>Children and Adolescents (2 -19 years)</vt:lpstr>
      <vt:lpstr>Height</vt:lpstr>
      <vt:lpstr>Weight</vt:lpstr>
      <vt:lpstr>BMI</vt:lpstr>
      <vt:lpstr>How do we decide whether a child’s growth is normal or not?</vt:lpstr>
      <vt:lpstr>By comparing the child to normally growing children</vt:lpstr>
      <vt:lpstr>WHO are normally growing children?</vt:lpstr>
      <vt:lpstr>PowerPoint Presentation</vt:lpstr>
      <vt:lpstr>PowerPoint Presentation</vt:lpstr>
      <vt:lpstr>Growth charts birth-24 months</vt:lpstr>
      <vt:lpstr>Growth charts 2-19 years</vt:lpstr>
      <vt:lpstr>PowerPoint Presentation</vt:lpstr>
      <vt:lpstr>Growth velocity</vt:lpstr>
      <vt:lpstr>Rule of Thumb (Length and Height)</vt:lpstr>
      <vt:lpstr>Rule of Thumb (weight)</vt:lpstr>
      <vt:lpstr>Example</vt:lpstr>
      <vt:lpstr>PowerPoint Presentation</vt:lpstr>
      <vt:lpstr>Normal distribution</vt:lpstr>
      <vt:lpstr>PowerPoint Presentation</vt:lpstr>
      <vt:lpstr>PowerPoint Presentation</vt:lpstr>
      <vt:lpstr>Answer</vt:lpstr>
      <vt:lpstr>Objectives</vt:lpstr>
      <vt:lpstr>Definitions</vt:lpstr>
      <vt:lpstr>Short stature VS Growth failure</vt:lpstr>
      <vt:lpstr>Short stature VS Growth failure</vt:lpstr>
      <vt:lpstr>Short Stature VS Growth Failure</vt:lpstr>
      <vt:lpstr>Differential Dx</vt:lpstr>
      <vt:lpstr>Assessment</vt:lpstr>
      <vt:lpstr>Assessment</vt:lpstr>
      <vt:lpstr>Assessment </vt:lpstr>
      <vt:lpstr>Assessment</vt:lpstr>
      <vt:lpstr>DDx</vt:lpstr>
      <vt:lpstr>Objectives</vt:lpstr>
      <vt:lpstr>PowerPoint Presentation</vt:lpstr>
      <vt:lpstr>Objectives</vt:lpstr>
      <vt:lpstr>Objectives</vt:lpstr>
      <vt:lpstr>PowerPoint Presentation</vt:lpstr>
      <vt:lpstr>PowerPoint Presentation</vt:lpstr>
      <vt:lpstr>PowerPoint Presentation</vt:lpstr>
      <vt:lpstr>PowerPoint Presentation</vt:lpstr>
      <vt:lpstr>Objectives</vt:lpstr>
      <vt:lpstr>Puberty Descriptions</vt:lpstr>
      <vt:lpstr>Pubertal Assessment</vt:lpstr>
      <vt:lpstr>Pubertal Assessment</vt:lpstr>
      <vt:lpstr>Pubertal Assessment</vt:lpstr>
      <vt:lpstr>Pubertal Assessment</vt:lpstr>
      <vt:lpstr>Objectives</vt:lpstr>
      <vt:lpstr>Delayed Puberty</vt:lpstr>
      <vt:lpstr>Definitions</vt:lpstr>
      <vt:lpstr>Approach</vt:lpstr>
      <vt:lpstr>Approach</vt:lpstr>
      <vt:lpstr>Investigations</vt:lpstr>
      <vt:lpstr>Precocious Puberty</vt:lpstr>
      <vt:lpstr>Definition</vt:lpstr>
      <vt:lpstr>Approach</vt:lpstr>
      <vt:lpstr>Assessment</vt:lpstr>
      <vt:lpstr>Precocious Puberty and Café-au-lait macules (CALMs)</vt:lpstr>
      <vt:lpstr>Investigations</vt:lpstr>
      <vt:lpstr>Objectives</vt:lpstr>
      <vt:lpstr>Thyroid Disorders (PED 474) Abdulmajeed AlSubaihin MBBS, FAAP, FRCPC Pediatric Endocrinologist </vt:lpstr>
      <vt:lpstr>Objectives</vt:lpstr>
      <vt:lpstr>Objectives</vt:lpstr>
      <vt:lpstr>PowerPoint Presentation</vt:lpstr>
      <vt:lpstr>PowerPoint Presentation</vt:lpstr>
      <vt:lpstr>Objectives</vt:lpstr>
      <vt:lpstr>TFTs</vt:lpstr>
      <vt:lpstr>Normal TSH, FT4 and FT3 levels</vt:lpstr>
      <vt:lpstr>Non-thyroidal illness</vt:lpstr>
      <vt:lpstr>Objectives</vt:lpstr>
      <vt:lpstr>Presentation </vt:lpstr>
      <vt:lpstr>Hypothyroidism by age</vt:lpstr>
      <vt:lpstr>Hypothyroidism by age</vt:lpstr>
      <vt:lpstr>Approach</vt:lpstr>
      <vt:lpstr>Treatment</vt:lpstr>
      <vt:lpstr>PowerPoint Presentation</vt:lpstr>
      <vt:lpstr>Rickets</vt:lpstr>
      <vt:lpstr>Rickets</vt:lpstr>
      <vt:lpstr>PowerPoint Presentation</vt:lpstr>
      <vt:lpstr>Vitamin D vs Calcium Deficiency</vt:lpstr>
      <vt:lpstr>PowerPoint Presentation</vt:lpstr>
      <vt:lpstr>Case 1</vt:lpstr>
      <vt:lpstr>Case 1</vt:lpstr>
      <vt:lpstr>Case 1</vt:lpstr>
      <vt:lpstr>Case 1</vt:lpstr>
      <vt:lpstr>Case 1 </vt:lpstr>
      <vt:lpstr>Case 1</vt:lpstr>
      <vt:lpstr>Case 1</vt:lpstr>
      <vt:lpstr>Case 1</vt:lpstr>
      <vt:lpstr>Case 1</vt:lpstr>
      <vt:lpstr>Case 1</vt:lpstr>
      <vt:lpstr>Case 1</vt:lpstr>
      <vt:lpstr>Case 1 </vt:lpstr>
      <vt:lpstr>Case 3</vt:lpstr>
      <vt:lpstr>Case 3</vt:lpstr>
      <vt:lpstr>Case 3</vt:lpstr>
      <vt:lpstr>Case 3</vt:lpstr>
      <vt:lpstr>Case 3</vt:lpstr>
      <vt:lpstr>Case 3</vt:lpstr>
      <vt:lpstr>Case 3</vt:lpstr>
      <vt:lpstr>Case 3</vt:lpstr>
      <vt:lpstr>Case 3</vt:lpstr>
      <vt:lpstr>Case 3 Is it Hypophosphatemic Rickets?</vt:lpstr>
      <vt:lpstr>Take Home Messages </vt:lpstr>
      <vt:lpstr>Take Home messages</vt:lpstr>
      <vt:lpstr>PowerPoint Presentation</vt:lpstr>
      <vt:lpstr>The End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Growth and Puberty (PED474)</dc:title>
  <dc:creator>Abdulmajeed AlSubaihin</dc:creator>
  <cp:lastModifiedBy>3422</cp:lastModifiedBy>
  <cp:revision>87</cp:revision>
  <dcterms:created xsi:type="dcterms:W3CDTF">2018-09-02T18:45:25Z</dcterms:created>
  <dcterms:modified xsi:type="dcterms:W3CDTF">2018-09-06T12:40:52Z</dcterms:modified>
</cp:coreProperties>
</file>