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4" r:id="rId3"/>
    <p:sldId id="323" r:id="rId4"/>
    <p:sldId id="258" r:id="rId5"/>
    <p:sldId id="261" r:id="rId6"/>
    <p:sldId id="260" r:id="rId7"/>
    <p:sldId id="262" r:id="rId8"/>
    <p:sldId id="325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326" r:id="rId17"/>
    <p:sldId id="270" r:id="rId18"/>
    <p:sldId id="272" r:id="rId19"/>
    <p:sldId id="273" r:id="rId20"/>
    <p:sldId id="274" r:id="rId21"/>
    <p:sldId id="275" r:id="rId22"/>
    <p:sldId id="276" r:id="rId23"/>
    <p:sldId id="327" r:id="rId24"/>
    <p:sldId id="282" r:id="rId25"/>
    <p:sldId id="283" r:id="rId26"/>
    <p:sldId id="285" r:id="rId27"/>
    <p:sldId id="287" r:id="rId28"/>
    <p:sldId id="286" r:id="rId29"/>
    <p:sldId id="288" r:id="rId30"/>
    <p:sldId id="289" r:id="rId31"/>
    <p:sldId id="291" r:id="rId32"/>
    <p:sldId id="292" r:id="rId33"/>
    <p:sldId id="290" r:id="rId34"/>
    <p:sldId id="294" r:id="rId35"/>
    <p:sldId id="297" r:id="rId36"/>
    <p:sldId id="293" r:id="rId37"/>
    <p:sldId id="298" r:id="rId38"/>
    <p:sldId id="295" r:id="rId39"/>
    <p:sldId id="299" r:id="rId40"/>
    <p:sldId id="296" r:id="rId41"/>
    <p:sldId id="301" r:id="rId42"/>
    <p:sldId id="300" r:id="rId43"/>
    <p:sldId id="302" r:id="rId44"/>
    <p:sldId id="304" r:id="rId45"/>
    <p:sldId id="305" r:id="rId46"/>
    <p:sldId id="306" r:id="rId47"/>
    <p:sldId id="308" r:id="rId48"/>
    <p:sldId id="328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6" r:id="rId57"/>
    <p:sldId id="317" r:id="rId58"/>
    <p:sldId id="319" r:id="rId59"/>
    <p:sldId id="320" r:id="rId60"/>
    <p:sldId id="321" r:id="rId61"/>
    <p:sldId id="318" r:id="rId62"/>
    <p:sldId id="322" r:id="rId63"/>
    <p:sldId id="33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1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2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8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FEC5-BCFB-C045-9168-D866B3036EC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55D4-3E8B-1541-B05E-0D4E7767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Adrenal Disorders</a:t>
            </a:r>
            <a:br>
              <a:rPr lang="en-US" dirty="0" smtClean="0"/>
            </a:br>
            <a:r>
              <a:rPr lang="en-US" dirty="0" smtClean="0"/>
              <a:t>(PED474)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Abdulmajeed AlSubaihin </a:t>
            </a:r>
            <a:r>
              <a:rPr lang="en-US" sz="1800" dirty="0" smtClean="0"/>
              <a:t>MBBS, FAAP, FRCPC</a:t>
            </a:r>
          </a:p>
          <a:p>
            <a:r>
              <a:rPr lang="en-US" sz="2000" dirty="0" smtClean="0"/>
              <a:t>Pediatric Endocrinologist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6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781291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1285" y="304800"/>
            <a:ext cx="2447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Hypothalamic </a:t>
            </a:r>
            <a:r>
              <a:rPr lang="mr-IN" sz="2800" dirty="0" smtClean="0"/>
              <a:t>–</a:t>
            </a:r>
            <a:r>
              <a:rPr lang="en-US" sz="2800" dirty="0" smtClean="0"/>
              <a:t> Pituitary </a:t>
            </a:r>
            <a:r>
              <a:rPr lang="mr-IN" sz="2800" dirty="0" smtClean="0"/>
              <a:t>–</a:t>
            </a:r>
            <a:r>
              <a:rPr lang="en-US" sz="2800" dirty="0" smtClean="0"/>
              <a:t> Adrenal Axis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16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03300"/>
            <a:ext cx="6502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43" t="9956" r="5379" b="20197"/>
          <a:stretch/>
        </p:blipFill>
        <p:spPr>
          <a:xfrm>
            <a:off x="-1" y="0"/>
            <a:ext cx="59706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8100" y="317500"/>
            <a:ext cx="246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Cortisol 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Mineralocorticoid Axis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100" y="1943100"/>
            <a:ext cx="3505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Glomerlulosa</a:t>
            </a:r>
            <a:endParaRPr lang="en-US" dirty="0" smtClean="0"/>
          </a:p>
          <a:p>
            <a:pPr algn="ctr"/>
            <a:r>
              <a:rPr lang="en-US" dirty="0" smtClean="0"/>
              <a:t>(Mineralocorticoids)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7100" y="3251200"/>
            <a:ext cx="35052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Fasiculata</a:t>
            </a:r>
            <a:endParaRPr lang="en-US" dirty="0" smtClean="0"/>
          </a:p>
          <a:p>
            <a:pPr algn="ctr"/>
            <a:r>
              <a:rPr lang="en-US" dirty="0" smtClean="0"/>
              <a:t>(Cortisol)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7100" y="4521200"/>
            <a:ext cx="35052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 smtClean="0"/>
          </a:p>
          <a:p>
            <a:pPr algn="ctr"/>
            <a:r>
              <a:rPr lang="en-US" dirty="0" smtClean="0"/>
              <a:t>(Androgens)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048000"/>
            <a:ext cx="1193800" cy="1193800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51000" y="2425700"/>
            <a:ext cx="1524000" cy="622300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65300" y="3670300"/>
            <a:ext cx="152400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51000" y="4241800"/>
            <a:ext cx="15240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Mineralocorticoid Axis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100" y="1943100"/>
            <a:ext cx="3505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Glomerlulosa</a:t>
            </a:r>
            <a:endParaRPr lang="en-US" dirty="0" smtClean="0"/>
          </a:p>
          <a:p>
            <a:pPr algn="ctr"/>
            <a:r>
              <a:rPr lang="en-US" dirty="0" smtClean="0"/>
              <a:t>(Mineralocorticoids)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7100" y="3251200"/>
            <a:ext cx="35052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Fasiculata</a:t>
            </a:r>
            <a:endParaRPr lang="en-US" dirty="0" smtClean="0"/>
          </a:p>
          <a:p>
            <a:pPr algn="ctr"/>
            <a:r>
              <a:rPr lang="en-US" dirty="0" smtClean="0"/>
              <a:t>(Cortisol)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67100" y="4521200"/>
            <a:ext cx="35052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endParaRPr lang="en-US" dirty="0" smtClean="0"/>
          </a:p>
          <a:p>
            <a:pPr algn="ctr"/>
            <a:r>
              <a:rPr lang="en-US" dirty="0" smtClean="0"/>
              <a:t>(Androgens)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3048000"/>
            <a:ext cx="1193800" cy="1193800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Angiotensin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51000" y="2425700"/>
            <a:ext cx="1524000" cy="622300"/>
          </a:xfrm>
          <a:prstGeom prst="straightConnector1">
            <a:avLst/>
          </a:prstGeom>
          <a:ln w="762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glands basic structure and function</a:t>
            </a:r>
          </a:p>
          <a:p>
            <a:r>
              <a:rPr lang="en-US" b="1" dirty="0" smtClean="0"/>
              <a:t>Biochemical Patterns of adrenal disorders</a:t>
            </a:r>
          </a:p>
          <a:p>
            <a:r>
              <a:rPr lang="en-US" dirty="0" smtClean="0"/>
              <a:t>Congenital Adrenal Hyperplasia</a:t>
            </a:r>
          </a:p>
          <a:p>
            <a:r>
              <a:rPr lang="en-US" dirty="0" smtClean="0"/>
              <a:t>Addison’s  disease</a:t>
            </a:r>
          </a:p>
          <a:p>
            <a:r>
              <a:rPr lang="en-US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319309"/>
              </p:ext>
            </p:extLst>
          </p:nvPr>
        </p:nvGraphicFramePr>
        <p:xfrm>
          <a:off x="457200" y="1600200"/>
          <a:ext cx="8229600" cy="365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</a:t>
                      </a:r>
                      <a:r>
                        <a:rPr lang="en-US" sz="1400" baseline="0" dirty="0" smtClean="0"/>
                        <a:t> Aldosterone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Biochemical Patterns of Adrenal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594921"/>
              </p:ext>
            </p:extLst>
          </p:nvPr>
        </p:nvGraphicFramePr>
        <p:xfrm>
          <a:off x="457200" y="1600200"/>
          <a:ext cx="8229600" cy="365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</a:t>
                      </a:r>
                      <a:r>
                        <a:rPr lang="en-US" sz="1400" baseline="0" dirty="0" smtClean="0"/>
                        <a:t> Aldosterone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Biochemical Patterns of Adrenal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273967"/>
              </p:ext>
            </p:extLst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 Aldosterone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Biochemical Patterns of Adrenal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glands basic structure and function</a:t>
            </a:r>
          </a:p>
          <a:p>
            <a:r>
              <a:rPr lang="en-US" dirty="0" smtClean="0"/>
              <a:t>Biochemical Patterns of adrenal disorders</a:t>
            </a:r>
          </a:p>
          <a:p>
            <a:r>
              <a:rPr lang="en-US" dirty="0" smtClean="0"/>
              <a:t>Congenital Adrenal Hyperplasia</a:t>
            </a:r>
          </a:p>
          <a:p>
            <a:r>
              <a:rPr lang="en-US" dirty="0" smtClean="0"/>
              <a:t>Addison’s  disease</a:t>
            </a:r>
          </a:p>
          <a:p>
            <a:r>
              <a:rPr lang="en-US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4252"/>
              </p:ext>
            </p:extLst>
          </p:nvPr>
        </p:nvGraphicFramePr>
        <p:xfrm>
          <a:off x="457200" y="1600200"/>
          <a:ext cx="822960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</a:t>
                      </a:r>
                      <a:r>
                        <a:rPr lang="en-US" sz="1400" baseline="0" dirty="0" smtClean="0"/>
                        <a:t> Aldosterone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 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Biochemical Patterns of Adrenal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27574"/>
              </p:ext>
            </p:extLst>
          </p:nvPr>
        </p:nvGraphicFramePr>
        <p:xfrm>
          <a:off x="457200" y="1600200"/>
          <a:ext cx="822960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</a:t>
                      </a:r>
                      <a:r>
                        <a:rPr lang="en-US" sz="1400" baseline="0" dirty="0" smtClean="0"/>
                        <a:t> Aldosterone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 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Slightly 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Biochemical Patterns of Adrenal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Biochemical Patterns of Adrenal Disorders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857675"/>
              </p:ext>
            </p:extLst>
          </p:nvPr>
        </p:nvGraphicFramePr>
        <p:xfrm>
          <a:off x="457200" y="1600200"/>
          <a:ext cx="82296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0400">
                <a:tc>
                  <a:txBody>
                    <a:bodyPr/>
                    <a:lstStyle/>
                    <a:p>
                      <a:r>
                        <a:rPr lang="en-US" dirty="0" smtClean="0"/>
                        <a:t>Disorder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Renin/ Aldosterone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Stimulated Cortisol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Adrenal Androgens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Pituitary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Congenital Adrenal Hypoplasia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Classical Congenital</a:t>
                      </a:r>
                      <a:r>
                        <a:rPr lang="en-US" sz="1400" baseline="0" dirty="0" smtClean="0"/>
                        <a:t> Adrenal Hyperplasia</a:t>
                      </a:r>
                    </a:p>
                    <a:p>
                      <a:r>
                        <a:rPr lang="en-US" sz="1400" baseline="0" dirty="0" smtClean="0"/>
                        <a:t>(21- </a:t>
                      </a:r>
                      <a:r>
                        <a:rPr lang="en-US" sz="1400" baseline="0" dirty="0" err="1" smtClean="0"/>
                        <a:t>OHase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def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Renin</a:t>
                      </a:r>
                    </a:p>
                    <a:p>
                      <a:r>
                        <a:rPr lang="en-US" dirty="0" smtClean="0"/>
                        <a:t>Normal/</a:t>
                      </a:r>
                      <a:r>
                        <a:rPr lang="en-US" baseline="0" dirty="0" smtClean="0"/>
                        <a:t>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Low/ Undetectable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 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Cushing Disease</a:t>
                      </a:r>
                    </a:p>
                    <a:p>
                      <a:r>
                        <a:rPr lang="en-US" sz="1400" dirty="0" smtClean="0"/>
                        <a:t>(Pituitary Adenoma)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Slightly elevated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Addison’s disease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r>
                        <a:rPr lang="en-US" baseline="0" dirty="0" smtClean="0"/>
                        <a:t> Renin/ Normal low aldosterone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5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glands basic structure and function</a:t>
            </a:r>
          </a:p>
          <a:p>
            <a:r>
              <a:rPr lang="en-US" dirty="0" smtClean="0"/>
              <a:t>Biochemical Patterns of adrenal disorders</a:t>
            </a:r>
          </a:p>
          <a:p>
            <a:r>
              <a:rPr lang="en-US" b="1" dirty="0" smtClean="0"/>
              <a:t>Congenital Adrenal Hyperplasia</a:t>
            </a:r>
          </a:p>
          <a:p>
            <a:r>
              <a:rPr lang="en-US" dirty="0" smtClean="0"/>
              <a:t>Addison’s  disease</a:t>
            </a:r>
          </a:p>
          <a:p>
            <a:r>
              <a:rPr lang="en-US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Adrenal Hyperplasia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27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group of adrenal disorders due the deficiency of enzymes in the  </a:t>
            </a:r>
            <a:r>
              <a:rPr lang="en-US" sz="2400" dirty="0" err="1" smtClean="0"/>
              <a:t>steroidogenesis</a:t>
            </a:r>
            <a:r>
              <a:rPr lang="en-US" sz="2400" dirty="0" smtClean="0"/>
              <a:t> pathway.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All are characterized by Cortisol deficiency.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May be associated with a varying degree of genital ambiguity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May be associated with mineralocorticoid </a:t>
            </a:r>
            <a:r>
              <a:rPr lang="en-US" sz="2400" b="1" dirty="0" smtClean="0"/>
              <a:t>EXCESS</a:t>
            </a:r>
            <a:r>
              <a:rPr lang="en-US" sz="2400" dirty="0" smtClean="0"/>
              <a:t> or </a:t>
            </a:r>
            <a:r>
              <a:rPr lang="en-US" sz="2400" b="1" dirty="0" smtClean="0"/>
              <a:t>Deficiency.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6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790700" y="4795326"/>
            <a:ext cx="1460500" cy="8376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83000" y="5943600"/>
            <a:ext cx="1930400" cy="0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86995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644900"/>
            <a:ext cx="11938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3848100"/>
            <a:ext cx="3835400" cy="127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790700" y="4795326"/>
            <a:ext cx="1460500" cy="8376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83000" y="5943600"/>
            <a:ext cx="1930400" cy="0"/>
          </a:xfrm>
          <a:prstGeom prst="straightConnector1">
            <a:avLst/>
          </a:prstGeom>
          <a:ln w="381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790700" y="4795326"/>
            <a:ext cx="1460500" cy="8376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83000" y="60071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790700" y="4795326"/>
            <a:ext cx="1460500" cy="8376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3000" y="5987534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Adrenal glands basic structure and function</a:t>
            </a:r>
          </a:p>
          <a:p>
            <a:r>
              <a:rPr lang="en-US" dirty="0" smtClean="0"/>
              <a:t>Biochemical Patterns of adrenal disorders</a:t>
            </a:r>
          </a:p>
          <a:p>
            <a:r>
              <a:rPr lang="en-US" dirty="0" smtClean="0"/>
              <a:t>Congenital Adrenal Hyperplasia</a:t>
            </a:r>
          </a:p>
          <a:p>
            <a:r>
              <a:rPr lang="en-US" dirty="0" smtClean="0"/>
              <a:t>Addison’s  disease</a:t>
            </a:r>
          </a:p>
          <a:p>
            <a:r>
              <a:rPr lang="en-US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790700" y="4795326"/>
            <a:ext cx="1460500" cy="83764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3000" y="5987534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1104327" y="4507468"/>
            <a:ext cx="2248473" cy="128956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Adrenals 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3000" y="5987534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399" y="1676400"/>
            <a:ext cx="1214549" cy="1231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Pituitary</a:t>
            </a:r>
          </a:p>
          <a:p>
            <a:pPr algn="ctr"/>
            <a:r>
              <a:rPr lang="en-US" sz="1400" dirty="0" smtClean="0"/>
              <a:t>(ACTH)</a:t>
            </a:r>
            <a:endParaRPr lang="en-US" sz="1400" dirty="0"/>
          </a:p>
        </p:txBody>
      </p:sp>
      <p:sp>
        <p:nvSpPr>
          <p:cNvPr id="5" name="Isosceles Triangle 4"/>
          <p:cNvSpPr/>
          <p:nvPr/>
        </p:nvSpPr>
        <p:spPr>
          <a:xfrm>
            <a:off x="526795" y="4507468"/>
            <a:ext cx="2826005" cy="162079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Adrenal Hyperplasia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3000" y="4838700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3000" y="5448300"/>
            <a:ext cx="1930400" cy="0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81700" y="4654034"/>
            <a:ext cx="90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Cortisol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59828" y="5263634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Androgens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76948" y="3009900"/>
            <a:ext cx="872030" cy="11684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49948" y="2870200"/>
            <a:ext cx="254000" cy="254000"/>
          </a:xfrm>
          <a:prstGeom prst="line">
            <a:avLst/>
          </a:prstGeom>
          <a:ln w="28575" cmpd="sng"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62300" y="3035300"/>
            <a:ext cx="685800" cy="1168400"/>
          </a:xfrm>
          <a:prstGeom prst="straightConnector1">
            <a:avLst/>
          </a:prstGeom>
          <a:ln w="76200" cmpd="sng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09737" y="575893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Mineralocorticoids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83000" y="5987534"/>
            <a:ext cx="1930400" cy="0"/>
          </a:xfrm>
          <a:prstGeom prst="straightConnector1">
            <a:avLst/>
          </a:prstGeom>
          <a:ln w="285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1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Early onset (Neonatal)</a:t>
            </a:r>
          </a:p>
          <a:p>
            <a:r>
              <a:rPr lang="en-US" dirty="0" smtClean="0"/>
              <a:t>Positive newborn screen (21-OHase deficiency)</a:t>
            </a:r>
          </a:p>
          <a:p>
            <a:r>
              <a:rPr lang="en-US" dirty="0" smtClean="0"/>
              <a:t>Ambiguous genitalia</a:t>
            </a:r>
          </a:p>
          <a:p>
            <a:r>
              <a:rPr lang="en-US" dirty="0" smtClean="0"/>
              <a:t>Adrenal crisis (Vomiting and lethargy)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smtClean="0"/>
              <a:t>Electrolyte disturbance</a:t>
            </a:r>
          </a:p>
          <a:p>
            <a:r>
              <a:rPr lang="en-US" dirty="0" smtClean="0"/>
              <a:t>Hypo/ hypertension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Late onset (Childhood/ adolescence):</a:t>
            </a:r>
          </a:p>
          <a:p>
            <a:pPr marL="0" indent="0">
              <a:buNone/>
            </a:pPr>
            <a:r>
              <a:rPr lang="en-US" dirty="0" err="1" smtClean="0"/>
              <a:t>Prematrue</a:t>
            </a:r>
            <a:r>
              <a:rPr lang="en-US" dirty="0"/>
              <a:t> </a:t>
            </a:r>
            <a:r>
              <a:rPr lang="en-US" dirty="0" err="1" smtClean="0"/>
              <a:t>Adrenarche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Precocious puberty</a:t>
            </a:r>
          </a:p>
          <a:p>
            <a:pPr marL="0" indent="0">
              <a:buNone/>
            </a:pPr>
            <a:r>
              <a:rPr lang="en-US" dirty="0" smtClean="0"/>
              <a:t>Growth acceleration</a:t>
            </a:r>
          </a:p>
          <a:p>
            <a:pPr marL="0" indent="0">
              <a:buNone/>
            </a:pPr>
            <a:r>
              <a:rPr lang="en-US" dirty="0" err="1" smtClean="0"/>
              <a:t>Hirsutism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PCOS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23422"/>
              </p:ext>
            </p:extLst>
          </p:nvPr>
        </p:nvGraphicFramePr>
        <p:xfrm>
          <a:off x="457200" y="1600200"/>
          <a:ext cx="822959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67443"/>
                <a:gridCol w="1206500"/>
                <a:gridCol w="901700"/>
                <a:gridCol w="1066800"/>
                <a:gridCol w="1104900"/>
                <a:gridCol w="2006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Deficient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Cortisol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17-OH-Progesterone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17-OH-Pregnenolone</a:t>
                      </a:r>
                    </a:p>
                    <a:p>
                      <a:r>
                        <a:rPr lang="en-US" sz="1200" dirty="0" smtClean="0"/>
                        <a:t>DHEA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Clinical consequences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21-OHase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-β-HSD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</a:t>
                      </a:r>
                      <a:r>
                        <a:rPr lang="en-US" sz="1600" baseline="0" dirty="0" smtClean="0"/>
                        <a:t>β-</a:t>
                      </a:r>
                      <a:r>
                        <a:rPr lang="en-US" sz="1600" baseline="0" dirty="0" err="1" smtClean="0"/>
                        <a:t>OHase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17-α-</a:t>
                      </a:r>
                      <a:r>
                        <a:rPr lang="en-US" sz="1600" dirty="0" err="1" smtClean="0"/>
                        <a:t>Ohase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86995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644900"/>
            <a:ext cx="11938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3848100"/>
            <a:ext cx="3835400" cy="1270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828196"/>
              </p:ext>
            </p:extLst>
          </p:nvPr>
        </p:nvGraphicFramePr>
        <p:xfrm>
          <a:off x="457200" y="1600200"/>
          <a:ext cx="82295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67443"/>
                <a:gridCol w="1206500"/>
                <a:gridCol w="901700"/>
                <a:gridCol w="1066800"/>
                <a:gridCol w="1104900"/>
                <a:gridCol w="2006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Deficient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Cortisol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17-OH-Progesterone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17-OH-Pregnenolone and DHEA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Clinical consequences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21-OHase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(Classical</a:t>
                      </a:r>
                      <a:r>
                        <a:rPr lang="en-US" sz="1200" baseline="0" dirty="0" smtClean="0"/>
                        <a:t> form)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in a female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-β-HSD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</a:t>
                      </a:r>
                      <a:r>
                        <a:rPr lang="en-US" sz="1600" baseline="0" dirty="0" smtClean="0"/>
                        <a:t>β-</a:t>
                      </a:r>
                      <a:r>
                        <a:rPr lang="en-US" sz="1600" baseline="0" dirty="0" err="1" smtClean="0"/>
                        <a:t>OHase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17-α-</a:t>
                      </a:r>
                      <a:r>
                        <a:rPr lang="en-US" sz="1600" dirty="0" err="1" smtClean="0"/>
                        <a:t>Ohase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86995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933700"/>
            <a:ext cx="1193800" cy="4064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3136900"/>
            <a:ext cx="6083300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18591"/>
              </p:ext>
            </p:extLst>
          </p:nvPr>
        </p:nvGraphicFramePr>
        <p:xfrm>
          <a:off x="457200" y="1600200"/>
          <a:ext cx="8229599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67443"/>
                <a:gridCol w="1206500"/>
                <a:gridCol w="901700"/>
                <a:gridCol w="1066800"/>
                <a:gridCol w="1104900"/>
                <a:gridCol w="2006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Deficient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Cortisol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17-OH-Progesterone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17-OH-Pregnenolone and DHEA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Clinical consequences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21-OHase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(Classical</a:t>
                      </a:r>
                      <a:r>
                        <a:rPr lang="en-US" sz="1200" baseline="0" dirty="0" smtClean="0"/>
                        <a:t> form)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in a female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-β-HSD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Both males and females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</a:t>
                      </a:r>
                      <a:r>
                        <a:rPr lang="en-US" sz="1600" baseline="0" dirty="0" smtClean="0"/>
                        <a:t>β-</a:t>
                      </a:r>
                      <a:r>
                        <a:rPr lang="en-US" sz="1600" baseline="0" dirty="0" err="1" smtClean="0"/>
                        <a:t>OHase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17-α-</a:t>
                      </a:r>
                      <a:r>
                        <a:rPr lang="en-US" sz="1600" dirty="0" err="1" smtClean="0"/>
                        <a:t>Ohase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7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86995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394200"/>
            <a:ext cx="1193800" cy="54610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4597400"/>
            <a:ext cx="6223000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74000" y="4184650"/>
            <a:ext cx="1193800" cy="41275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016"/>
            <a:ext cx="9144000" cy="348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428" y="5094839"/>
            <a:ext cx="30182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 </a:t>
            </a:r>
            <a:r>
              <a:rPr lang="en-US" dirty="0" smtClean="0">
                <a:sym typeface="Wingdings"/>
              </a:rPr>
              <a:t> Salt (</a:t>
            </a:r>
            <a:r>
              <a:rPr lang="en-US" dirty="0" err="1" smtClean="0">
                <a:sym typeface="Wingdings"/>
              </a:rPr>
              <a:t>Mineralocroticoids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 </a:t>
            </a:r>
            <a:r>
              <a:rPr lang="en-US" dirty="0" smtClean="0">
                <a:sym typeface="Wingdings"/>
              </a:rPr>
              <a:t> Sugar (Glucocorticoids)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 </a:t>
            </a:r>
            <a:r>
              <a:rPr lang="en-US" dirty="0" smtClean="0">
                <a:sym typeface="Wingdings"/>
              </a:rPr>
              <a:t> Sex (Androgens)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216499"/>
              </p:ext>
            </p:extLst>
          </p:nvPr>
        </p:nvGraphicFramePr>
        <p:xfrm>
          <a:off x="457200" y="1600200"/>
          <a:ext cx="8229599" cy="525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67443"/>
                <a:gridCol w="1206500"/>
                <a:gridCol w="901700"/>
                <a:gridCol w="1066800"/>
                <a:gridCol w="1104900"/>
                <a:gridCol w="2006599"/>
              </a:tblGrid>
              <a:tr h="605028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Deficient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Cortisol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17-OH-Progesterone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17-OH-Pregnenolone and DHEA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Clinical consequences</a:t>
                      </a:r>
                      <a:endParaRPr lang="en-US" sz="1200" dirty="0"/>
                    </a:p>
                  </a:txBody>
                  <a:tcPr/>
                </a:tc>
              </a:tr>
              <a:tr h="950758">
                <a:tc>
                  <a:txBody>
                    <a:bodyPr/>
                    <a:lstStyle/>
                    <a:p>
                      <a:r>
                        <a:rPr lang="en-US" dirty="0" smtClean="0"/>
                        <a:t>21-OHase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(Classical</a:t>
                      </a:r>
                      <a:r>
                        <a:rPr lang="en-US" sz="1200" baseline="0" dirty="0" smtClean="0"/>
                        <a:t> form)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in a female</a:t>
                      </a:r>
                      <a:endParaRPr lang="en-US" sz="1200" dirty="0"/>
                    </a:p>
                  </a:txBody>
                  <a:tcPr/>
                </a:tc>
              </a:tr>
              <a:tr h="7778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-β-HSD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Both males and females</a:t>
                      </a:r>
                      <a:endParaRPr lang="en-US" sz="1200" dirty="0"/>
                    </a:p>
                  </a:txBody>
                  <a:tcPr/>
                </a:tc>
              </a:tr>
              <a:tr h="1354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</a:t>
                      </a:r>
                      <a:r>
                        <a:rPr lang="en-US" sz="1600" baseline="0" dirty="0" smtClean="0"/>
                        <a:t>β-</a:t>
                      </a:r>
                      <a:r>
                        <a:rPr lang="en-US" sz="1600" baseline="0" dirty="0" err="1" smtClean="0"/>
                        <a:t>OHase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Salt retention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Hypertension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Ambiguous genitalia in a female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354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17-α-</a:t>
                      </a:r>
                      <a:r>
                        <a:rPr lang="en-US" sz="1600" dirty="0" err="1" smtClean="0"/>
                        <a:t>Ohase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3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295400"/>
            <a:ext cx="8699500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17900" y="1581150"/>
            <a:ext cx="2476500" cy="412750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46500" y="1993900"/>
            <a:ext cx="0" cy="1638300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65800" y="1993900"/>
            <a:ext cx="0" cy="1638300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475285"/>
              </p:ext>
            </p:extLst>
          </p:nvPr>
        </p:nvGraphicFramePr>
        <p:xfrm>
          <a:off x="457200" y="1600200"/>
          <a:ext cx="822959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767443"/>
                <a:gridCol w="1206500"/>
                <a:gridCol w="901700"/>
                <a:gridCol w="1066800"/>
                <a:gridCol w="1104900"/>
                <a:gridCol w="2006599"/>
              </a:tblGrid>
              <a:tr h="605028">
                <a:tc>
                  <a:txBody>
                    <a:bodyPr/>
                    <a:lstStyle/>
                    <a:p>
                      <a:r>
                        <a:rPr lang="en-US" dirty="0" smtClean="0"/>
                        <a:t>Enzyme Deficient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Cortisol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17-OH-Progesterone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17-OH-Pregnenolone and DHEA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Clinical consequences</a:t>
                      </a:r>
                      <a:endParaRPr lang="en-US" sz="1200" dirty="0"/>
                    </a:p>
                  </a:txBody>
                  <a:tcPr/>
                </a:tc>
              </a:tr>
              <a:tr h="950758">
                <a:tc>
                  <a:txBody>
                    <a:bodyPr/>
                    <a:lstStyle/>
                    <a:p>
                      <a:r>
                        <a:rPr lang="en-US" dirty="0" smtClean="0"/>
                        <a:t>21-OHase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(Classical</a:t>
                      </a:r>
                      <a:r>
                        <a:rPr lang="en-US" sz="1200" baseline="0" dirty="0" smtClean="0"/>
                        <a:t> form)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in a female</a:t>
                      </a:r>
                      <a:endParaRPr lang="en-US" sz="1200" dirty="0"/>
                    </a:p>
                  </a:txBody>
                  <a:tcPr/>
                </a:tc>
              </a:tr>
              <a:tr h="7778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-β-HSD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Salt wasting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aseline="0" dirty="0" smtClean="0"/>
                        <a:t>Ambiguous genitalia Both males and females</a:t>
                      </a:r>
                      <a:endParaRPr lang="en-US" sz="1200" dirty="0"/>
                    </a:p>
                  </a:txBody>
                  <a:tcPr/>
                </a:tc>
              </a:tr>
              <a:tr h="1354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</a:t>
                      </a:r>
                      <a:r>
                        <a:rPr lang="en-US" sz="1600" baseline="0" dirty="0" smtClean="0"/>
                        <a:t>β-</a:t>
                      </a:r>
                      <a:r>
                        <a:rPr lang="en-US" sz="1600" baseline="0" dirty="0" err="1" smtClean="0"/>
                        <a:t>OHase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Salt retention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Hypertension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Ambiguous genitalia in a female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354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17-α-</a:t>
                      </a:r>
                      <a:r>
                        <a:rPr lang="en-US" sz="1600" dirty="0" err="1" smtClean="0"/>
                        <a:t>Ohase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suppressed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Adrenal insufficiency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Salt retention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err="1" smtClean="0"/>
                        <a:t>Hypertensison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Ambiguous</a:t>
                      </a:r>
                      <a:r>
                        <a:rPr lang="en-US" sz="1400" baseline="0" dirty="0" smtClean="0"/>
                        <a:t> Genitalia in Males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0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Address ambiguous genitalia with a multidisciplinary </a:t>
            </a:r>
            <a:r>
              <a:rPr lang="en-US" sz="2400" dirty="0" err="1" smtClean="0"/>
              <a:t>biopsychosocial</a:t>
            </a:r>
            <a:r>
              <a:rPr lang="en-US" sz="2400" dirty="0" smtClean="0"/>
              <a:t> approach.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Confirm diagnosis (ACTH </a:t>
            </a:r>
            <a:r>
              <a:rPr lang="en-US" sz="2400" dirty="0" err="1" smtClean="0"/>
              <a:t>stim</a:t>
            </a:r>
            <a:r>
              <a:rPr lang="en-US" sz="2400" dirty="0" smtClean="0"/>
              <a:t> test, Karyotype electrolytes, renin, Androgens and adrenal metabolites)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Replace ( Hydrocortisone, Fludrocortisone and </a:t>
            </a:r>
            <a:r>
              <a:rPr lang="en-US" sz="2400" dirty="0" err="1" smtClean="0"/>
              <a:t>NaCl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Teach (Adrenal crisis symptoms, Stress dosing)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Prevent (medical bracelet, ER letter)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0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glands basic structure and function</a:t>
            </a:r>
          </a:p>
          <a:p>
            <a:r>
              <a:rPr lang="en-US" dirty="0" smtClean="0"/>
              <a:t>Biochemical Patterns of adrenal disorders</a:t>
            </a:r>
          </a:p>
          <a:p>
            <a:r>
              <a:rPr lang="en-US" dirty="0" smtClean="0"/>
              <a:t>Congenital Adrenal Hyperplasia</a:t>
            </a:r>
          </a:p>
          <a:p>
            <a:r>
              <a:rPr lang="en-US" b="1" dirty="0" smtClean="0"/>
              <a:t>Addison’s  disease</a:t>
            </a:r>
          </a:p>
          <a:p>
            <a:r>
              <a:rPr lang="en-US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 1855, Thomas Addison described the constellation of fatigue, weight loss hypotension and hyperpigmentation in a group of patients with adrenal insufficiency. </a:t>
            </a:r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What </a:t>
            </a:r>
            <a:r>
              <a:rPr lang="en-US" dirty="0"/>
              <a:t>was the cause of AI in those patients?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1600200"/>
            <a:ext cx="3175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Addison’s Disease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601052"/>
            <a:ext cx="6616700" cy="4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Fatigue/ Dizziness (postural hypotension)</a:t>
            </a:r>
          </a:p>
          <a:p>
            <a:r>
              <a:rPr lang="en-US" dirty="0" smtClean="0"/>
              <a:t>Weight loss/ Anorexia</a:t>
            </a:r>
          </a:p>
          <a:p>
            <a:r>
              <a:rPr lang="en-US" dirty="0" smtClean="0"/>
              <a:t>Recurrent Vomiting</a:t>
            </a:r>
          </a:p>
          <a:p>
            <a:r>
              <a:rPr lang="en-US" dirty="0" smtClean="0"/>
              <a:t>Hypoglycemic episodes</a:t>
            </a:r>
          </a:p>
          <a:p>
            <a:r>
              <a:rPr lang="en-US" dirty="0" smtClean="0"/>
              <a:t>Adrenal crisis (GI symptoms, Hypotension, relatively low heart rate, Hypothermia, Metabolic acidosis, Low Na/ High K, Hypoglycemia)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 symptoms</a:t>
            </a:r>
          </a:p>
          <a:p>
            <a:r>
              <a:rPr lang="en-US" dirty="0" smtClean="0"/>
              <a:t>Hypotension/ </a:t>
            </a:r>
            <a:r>
              <a:rPr lang="en-US" dirty="0"/>
              <a:t>relatively low heart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Hypothermia </a:t>
            </a:r>
          </a:p>
          <a:p>
            <a:r>
              <a:rPr lang="en-US" dirty="0" smtClean="0"/>
              <a:t>Metabolic </a:t>
            </a:r>
            <a:r>
              <a:rPr lang="en-US" dirty="0"/>
              <a:t>acidosis, Low Na/ High </a:t>
            </a:r>
            <a:r>
              <a:rPr lang="en-US" dirty="0" smtClean="0"/>
              <a:t>K</a:t>
            </a:r>
            <a:endParaRPr lang="en-US" dirty="0"/>
          </a:p>
          <a:p>
            <a:r>
              <a:rPr lang="en-US" dirty="0" smtClean="0"/>
              <a:t>Hypoglycemia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401638"/>
            <a:ext cx="8229600" cy="1143000"/>
          </a:xfrm>
        </p:spPr>
        <p:txBody>
          <a:bodyPr/>
          <a:lstStyle/>
          <a:p>
            <a:r>
              <a:rPr lang="en-US" dirty="0" smtClean="0"/>
              <a:t>Hyperpigmentation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559" y="1417638"/>
            <a:ext cx="3728241" cy="4488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00300"/>
            <a:ext cx="39679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dirty="0" smtClean="0"/>
              <a:t>Autoimmune </a:t>
            </a:r>
            <a:r>
              <a:rPr lang="en-US" dirty="0" err="1" smtClean="0"/>
              <a:t>Polyendocrinopathies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278810"/>
            <a:ext cx="5374531" cy="55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66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ACTH </a:t>
            </a:r>
            <a:r>
              <a:rPr lang="en-US" dirty="0" err="1" smtClean="0"/>
              <a:t>stim</a:t>
            </a:r>
            <a:r>
              <a:rPr lang="en-US" dirty="0" smtClean="0"/>
              <a:t> test: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0 min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Cosyntropin</a:t>
            </a:r>
            <a:r>
              <a:rPr lang="en-US" dirty="0" smtClean="0">
                <a:sym typeface="Wingdings"/>
              </a:rPr>
              <a:t> (15 mcg/kg) IV X1 (Max 250 mcg) + Baseline ACTH and Cortisol level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30 min  </a:t>
            </a:r>
            <a:r>
              <a:rPr lang="en-US" dirty="0" smtClean="0">
                <a:sym typeface="Wingdings"/>
              </a:rPr>
              <a:t>Cortisol level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60 min  </a:t>
            </a:r>
            <a:r>
              <a:rPr lang="en-US" dirty="0" smtClean="0">
                <a:sym typeface="Wingdings"/>
              </a:rPr>
              <a:t>Cortisol level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Cortisol peak of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&lt; 500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nmol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/l </a:t>
            </a:r>
            <a:r>
              <a:rPr lang="en-US" dirty="0" smtClean="0">
                <a:sym typeface="Wingdings"/>
              </a:rPr>
              <a:t>is diagnostic for Adrenal insufficiency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655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Paired AM ACTH and Cortisol levels: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ACTH level of &gt; 2-fold the upper limit of normal range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AM Cortisol level &lt; 150 </a:t>
            </a:r>
            <a:r>
              <a:rPr lang="en-US" dirty="0" err="1" smtClean="0"/>
              <a:t>nmol</a:t>
            </a:r>
            <a:r>
              <a:rPr lang="en-US" dirty="0" smtClean="0"/>
              <a:t>/l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supportive biochemical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 Adrenal antibodies (+)</a:t>
            </a:r>
          </a:p>
          <a:p>
            <a:r>
              <a:rPr lang="en-US" dirty="0" smtClean="0"/>
              <a:t>Low sodium</a:t>
            </a:r>
          </a:p>
          <a:p>
            <a:r>
              <a:rPr lang="en-US" dirty="0" smtClean="0"/>
              <a:t>High potassium</a:t>
            </a:r>
          </a:p>
          <a:p>
            <a:r>
              <a:rPr lang="en-US" dirty="0" smtClean="0"/>
              <a:t>Normal anion gap metabolic acidosis (Type IV RTA)</a:t>
            </a:r>
          </a:p>
        </p:txBody>
      </p:sp>
    </p:spTree>
    <p:extLst>
      <p:ext uri="{BB962C8B-B14F-4D97-AF65-F5344CB8AC3E}">
        <p14:creationId xmlns:p14="http://schemas.microsoft.com/office/powerpoint/2010/main" val="21040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etiology Screen for other co-</a:t>
            </a:r>
            <a:r>
              <a:rPr lang="en-US" dirty="0" err="1" smtClean="0"/>
              <a:t>autoimmunities</a:t>
            </a:r>
            <a:endParaRPr lang="en-US" dirty="0" smtClean="0"/>
          </a:p>
          <a:p>
            <a:r>
              <a:rPr lang="en-US" dirty="0" smtClean="0"/>
              <a:t>Oral Hydrocortisone (8-10 mg/m</a:t>
            </a:r>
            <a:r>
              <a:rPr lang="en-US" baseline="30000" dirty="0" smtClean="0"/>
              <a:t>2</a:t>
            </a:r>
            <a:r>
              <a:rPr lang="en-US" dirty="0" smtClean="0"/>
              <a:t>/day divided into 3 doses)</a:t>
            </a:r>
          </a:p>
          <a:p>
            <a:r>
              <a:rPr lang="en-US" dirty="0" smtClean="0"/>
              <a:t>Fludrocortisone (Mineralocorticoid) 0.1 mg 1-2 times per day.</a:t>
            </a:r>
          </a:p>
          <a:p>
            <a:r>
              <a:rPr lang="en-US" dirty="0" err="1" smtClean="0"/>
              <a:t>Medicalert</a:t>
            </a:r>
            <a:r>
              <a:rPr lang="en-US" dirty="0" smtClean="0"/>
              <a:t> bracelet, ER letter</a:t>
            </a:r>
          </a:p>
          <a:p>
            <a:r>
              <a:rPr lang="en-US" dirty="0" smtClean="0"/>
              <a:t>Stress dosing (sick days)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00038"/>
            <a:ext cx="2235200" cy="2011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Causes of Primary Adrenal Insufficiency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657" y="0"/>
            <a:ext cx="664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Adrenal glands basic structure and function</a:t>
            </a:r>
          </a:p>
          <a:p>
            <a:r>
              <a:rPr lang="en-US" dirty="0" smtClean="0"/>
              <a:t>Biochemical Patterns of adrenal disorders</a:t>
            </a:r>
          </a:p>
          <a:p>
            <a:r>
              <a:rPr lang="en-US" dirty="0" smtClean="0"/>
              <a:t>Congenital Adrenal Hyperplasia</a:t>
            </a:r>
          </a:p>
          <a:p>
            <a:r>
              <a:rPr lang="en-US" dirty="0" smtClean="0"/>
              <a:t>Addison’s  disease</a:t>
            </a:r>
          </a:p>
          <a:p>
            <a:r>
              <a:rPr lang="en-US" b="1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Cushing Syndrome</a:t>
            </a:r>
          </a:p>
          <a:p>
            <a:endParaRPr lang="en-US" dirty="0"/>
          </a:p>
          <a:p>
            <a:r>
              <a:rPr lang="en-US" dirty="0" smtClean="0"/>
              <a:t>Cushing Disease</a:t>
            </a:r>
          </a:p>
          <a:p>
            <a:endParaRPr lang="en-US" dirty="0"/>
          </a:p>
          <a:p>
            <a:r>
              <a:rPr lang="en-US" dirty="0" err="1" smtClean="0"/>
              <a:t>Pseudocushing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 obesity</a:t>
            </a:r>
          </a:p>
          <a:p>
            <a:r>
              <a:rPr lang="en-US" dirty="0" smtClean="0"/>
              <a:t>Growth failure</a:t>
            </a:r>
          </a:p>
          <a:p>
            <a:r>
              <a:rPr lang="en-US" dirty="0" smtClean="0"/>
              <a:t>PCOS</a:t>
            </a:r>
          </a:p>
          <a:p>
            <a:r>
              <a:rPr lang="en-US" dirty="0" smtClean="0"/>
              <a:t>Screening (MEN, McCune Albright Syndrome, Carney Complex)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Establish </a:t>
            </a:r>
            <a:r>
              <a:rPr lang="en-US" dirty="0" err="1" smtClean="0"/>
              <a:t>hypercortisolism</a:t>
            </a:r>
            <a:r>
              <a:rPr lang="en-US" dirty="0" smtClean="0"/>
              <a:t> (Rule out pseudo </a:t>
            </a:r>
            <a:r>
              <a:rPr lang="en-US" dirty="0" err="1" smtClean="0"/>
              <a:t>cushing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24h urine collection for free cortisol</a:t>
            </a:r>
          </a:p>
          <a:p>
            <a:pPr marL="0" indent="0">
              <a:buNone/>
            </a:pPr>
            <a:r>
              <a:rPr lang="en-US" dirty="0" smtClean="0"/>
              <a:t>Bedtime salivary cortisol level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2- Look for the source of excessive steroids</a:t>
            </a:r>
          </a:p>
          <a:p>
            <a:pPr marL="0" indent="0">
              <a:buNone/>
            </a:pPr>
            <a:r>
              <a:rPr lang="en-US" dirty="0" smtClean="0"/>
              <a:t>(Exogenous steroid exposure is the most common cause of </a:t>
            </a:r>
            <a:r>
              <a:rPr lang="en-US" dirty="0" err="1" smtClean="0"/>
              <a:t>cushing</a:t>
            </a:r>
            <a:r>
              <a:rPr lang="en-US" dirty="0" smtClean="0"/>
              <a:t> syndrome)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598193"/>
            <a:ext cx="6997700" cy="586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8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Etiologies in Children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17320"/>
            <a:ext cx="4851400" cy="4366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3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</a:t>
            </a:r>
          </a:p>
          <a:p>
            <a:r>
              <a:rPr lang="en-US" dirty="0" smtClean="0"/>
              <a:t>Medical</a:t>
            </a:r>
          </a:p>
          <a:p>
            <a:pPr>
              <a:buFontTx/>
              <a:buChar char="-"/>
            </a:pPr>
            <a:r>
              <a:rPr lang="en-CA" sz="1600" b="1" dirty="0" err="1" smtClean="0"/>
              <a:t>Metyrapone</a:t>
            </a:r>
            <a:r>
              <a:rPr lang="en-CA" sz="1600" b="1" dirty="0"/>
              <a:t>:</a:t>
            </a:r>
            <a:r>
              <a:rPr lang="en-CA" sz="1600" dirty="0"/>
              <a:t> 11-beta hydroxylase inhibitor. Main side effect is nausea. Reduced by taking the drug with </a:t>
            </a:r>
            <a:r>
              <a:rPr lang="en-CA" sz="1600" dirty="0" smtClean="0"/>
              <a:t>milk</a:t>
            </a:r>
          </a:p>
          <a:p>
            <a:pPr>
              <a:buFontTx/>
              <a:buChar char="-"/>
            </a:pPr>
            <a:r>
              <a:rPr lang="en-US" sz="1600" b="1" dirty="0" err="1" smtClean="0"/>
              <a:t>Mitotane</a:t>
            </a:r>
            <a:r>
              <a:rPr lang="en-US" sz="1600" b="1" dirty="0"/>
              <a:t>:</a:t>
            </a:r>
            <a:r>
              <a:rPr lang="en-US" sz="1600" dirty="0"/>
              <a:t> Adrenolytic, mainly used in the management of adrenal tumors as </a:t>
            </a:r>
            <a:r>
              <a:rPr lang="en-US" sz="1600" dirty="0" smtClean="0"/>
              <a:t>both</a:t>
            </a:r>
            <a:r>
              <a:rPr lang="en-CA" sz="1600" dirty="0"/>
              <a:t> </a:t>
            </a:r>
            <a:r>
              <a:rPr lang="en-US" sz="1600" dirty="0" smtClean="0"/>
              <a:t>normal </a:t>
            </a:r>
            <a:r>
              <a:rPr lang="en-US" sz="1600" dirty="0"/>
              <a:t>and malignant adrenal cells take it. It induces mineralocorticoid deficiency along with GC suppression. Side effects are common and include fatigue, skin rashes, neurotoxic­ity, and gastrointestinal </a:t>
            </a:r>
            <a:r>
              <a:rPr lang="en-US" sz="1600" dirty="0" smtClean="0"/>
              <a:t>disturbance</a:t>
            </a:r>
            <a:endParaRPr lang="en-CA" sz="1600" dirty="0" smtClean="0"/>
          </a:p>
          <a:p>
            <a:pPr>
              <a:buFontTx/>
              <a:buChar char="-"/>
            </a:pPr>
            <a:r>
              <a:rPr lang="en-CA" sz="1600" b="1" dirty="0" smtClean="0"/>
              <a:t>Ketoconazole</a:t>
            </a:r>
            <a:r>
              <a:rPr lang="en-CA" sz="1600" b="1" dirty="0"/>
              <a:t>:</a:t>
            </a:r>
            <a:r>
              <a:rPr lang="en-CA" sz="1600" dirty="0"/>
              <a:t> Anti-fungal . inhibits </a:t>
            </a:r>
            <a:r>
              <a:rPr lang="en-CA" sz="1600" dirty="0" err="1"/>
              <a:t>steroidogenic</a:t>
            </a:r>
            <a:r>
              <a:rPr lang="en-CA" sz="1600" dirty="0"/>
              <a:t> enzymes that are cytochrome P-</a:t>
            </a:r>
            <a:r>
              <a:rPr lang="en-CA" sz="1600" dirty="0" smtClean="0"/>
              <a:t>450 dependant</a:t>
            </a:r>
            <a:r>
              <a:rPr lang="en-CA" sz="1600" dirty="0"/>
              <a:t>. Liver toxicity is the main side effect</a:t>
            </a:r>
            <a:r>
              <a:rPr lang="en-CA" sz="1600" dirty="0" smtClean="0">
                <a:effectLst/>
              </a:rPr>
              <a:t> </a:t>
            </a:r>
            <a:r>
              <a:rPr lang="en-US" sz="16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Adrenal glands basic structure and function</a:t>
            </a:r>
          </a:p>
          <a:p>
            <a:r>
              <a:rPr lang="en-US" b="1" dirty="0" smtClean="0"/>
              <a:t>Biochemical Patterns of adrenal disorders</a:t>
            </a:r>
          </a:p>
          <a:p>
            <a:r>
              <a:rPr lang="en-US" b="1" dirty="0" smtClean="0"/>
              <a:t>Congenital Adrenal Hyperplasia</a:t>
            </a:r>
          </a:p>
          <a:p>
            <a:r>
              <a:rPr lang="en-US" b="1" dirty="0" smtClean="0"/>
              <a:t>Addison’s  disease</a:t>
            </a:r>
          </a:p>
          <a:p>
            <a:r>
              <a:rPr lang="en-US" b="1" dirty="0" smtClean="0"/>
              <a:t>Cushing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876300"/>
            <a:ext cx="8699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73100"/>
            <a:ext cx="7315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1408</Words>
  <Application>Microsoft Office PowerPoint</Application>
  <PresentationFormat>On-screen Show (4:3)</PresentationFormat>
  <Paragraphs>512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Adrenal Disorders (PED474)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Mineralocorticoid Axis</vt:lpstr>
      <vt:lpstr>Mineralocorticoid Axis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Biochemical Patterns of Adrenal Disorders</vt:lpstr>
      <vt:lpstr>Objectives</vt:lpstr>
      <vt:lpstr>Congenital Adrenal Hyperplasia</vt:lpstr>
      <vt:lpstr>Pathophysiology</vt:lpstr>
      <vt:lpstr>PowerPoint Presentation</vt:lpstr>
      <vt:lpstr>Pathophysiology</vt:lpstr>
      <vt:lpstr>Pathophysiology</vt:lpstr>
      <vt:lpstr>Pathophysiology</vt:lpstr>
      <vt:lpstr>Pathophysiology</vt:lpstr>
      <vt:lpstr>Pathophysiology</vt:lpstr>
      <vt:lpstr>Pathophysiology</vt:lpstr>
      <vt:lpstr>Presentation</vt:lpstr>
      <vt:lpstr>Types of CAH</vt:lpstr>
      <vt:lpstr>PowerPoint Presentation</vt:lpstr>
      <vt:lpstr>Types of CAH</vt:lpstr>
      <vt:lpstr>PowerPoint Presentation</vt:lpstr>
      <vt:lpstr>Types of CAH</vt:lpstr>
      <vt:lpstr>PowerPoint Presentation</vt:lpstr>
      <vt:lpstr>Types of CAH</vt:lpstr>
      <vt:lpstr>PowerPoint Presentation</vt:lpstr>
      <vt:lpstr>Types of CAH</vt:lpstr>
      <vt:lpstr>Management</vt:lpstr>
      <vt:lpstr>Objectives</vt:lpstr>
      <vt:lpstr>Addison’s disease</vt:lpstr>
      <vt:lpstr>Addison’s Disease</vt:lpstr>
      <vt:lpstr>Presentation</vt:lpstr>
      <vt:lpstr>Adrenal Crisis</vt:lpstr>
      <vt:lpstr>Hyperpigmentation</vt:lpstr>
      <vt:lpstr>Autoimmune Polyendocrinopathies</vt:lpstr>
      <vt:lpstr>Biochemical Assessment</vt:lpstr>
      <vt:lpstr>Biochemical Assessment</vt:lpstr>
      <vt:lpstr>Other supportive biochemical features</vt:lpstr>
      <vt:lpstr>Management</vt:lpstr>
      <vt:lpstr>Causes of Primary Adrenal Insufficiency</vt:lpstr>
      <vt:lpstr>Objectives</vt:lpstr>
      <vt:lpstr>Terminology</vt:lpstr>
      <vt:lpstr>Presentation</vt:lpstr>
      <vt:lpstr>Work-up</vt:lpstr>
      <vt:lpstr>PowerPoint Presentation</vt:lpstr>
      <vt:lpstr>Etiologies in Children </vt:lpstr>
      <vt:lpstr>Management</vt:lpstr>
      <vt:lpstr>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Abdulmajeed AlSubaihin</dc:creator>
  <cp:lastModifiedBy>3422</cp:lastModifiedBy>
  <cp:revision>42</cp:revision>
  <dcterms:created xsi:type="dcterms:W3CDTF">2018-09-10T05:36:02Z</dcterms:created>
  <dcterms:modified xsi:type="dcterms:W3CDTF">2018-09-11T11:15:11Z</dcterms:modified>
</cp:coreProperties>
</file>