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2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94" r:id="rId20"/>
    <p:sldId id="274" r:id="rId21"/>
    <p:sldId id="295" r:id="rId22"/>
    <p:sldId id="275" r:id="rId23"/>
    <p:sldId id="293" r:id="rId24"/>
    <p:sldId id="298" r:id="rId25"/>
    <p:sldId id="276" r:id="rId26"/>
    <p:sldId id="297" r:id="rId27"/>
    <p:sldId id="296" r:id="rId28"/>
    <p:sldId id="299" r:id="rId29"/>
    <p:sldId id="300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69" r:id="rId44"/>
    <p:sldId id="301" r:id="rId45"/>
    <p:sldId id="302" r:id="rId46"/>
    <p:sldId id="303" r:id="rId47"/>
    <p:sldId id="304" r:id="rId48"/>
    <p:sldId id="305" r:id="rId49"/>
    <p:sldId id="306" r:id="rId50"/>
    <p:sldId id="30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512"/>
  </p:normalViewPr>
  <p:slideViewPr>
    <p:cSldViewPr snapToGrid="0" snapToObjects="1">
      <p:cViewPr>
        <p:scale>
          <a:sx n="112" d="100"/>
          <a:sy n="112" d="100"/>
        </p:scale>
        <p:origin x="-1816" y="-1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EC38D-3C0B-3F4C-BAC7-7FFE5DDCC9FD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C1E6-5DFF-0043-9045-D2FD6F03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case of an unknown exposure, clarifying where the child was found (e.g., garage, kitchen, laundry room, bathroom, backyard, workplace) can help to generate a list of potential toxins.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7C1E6-5DFF-0043-9045-D2FD6F03E9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9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7C1E6-5DFF-0043-9045-D2FD6F03E9A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0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5F90D-77EB-D440-8A14-67F7EA5B8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318B4B-22F6-9A40-A800-1D93BA02C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172D2B-801D-304B-8056-06A5E34B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A864-E352-5648-B483-01712E31C79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FF29FC-41E3-6948-9B5D-59DBBCC08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A40B90-6DC4-2C4B-A7D7-50A17CB4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6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A8B12F-C20F-6F48-8E2F-239D1F3C7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D292D20-E4B8-D645-8791-3560C238B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87E7E1-27BF-DD4E-A260-443C393F7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A864-E352-5648-B483-01712E31C79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520DB9-CCB1-5F41-8626-9D2451FE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94A21C-B6F4-834F-8BE8-DF1A97F8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9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A1D06B0-7001-3747-9C4F-2110DAA1C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A296CA0-7074-8941-B863-16204A080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E36AEC-A24D-A94A-90FE-B0C7E22DC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A864-E352-5648-B483-01712E31C79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FCD03F-D7A9-3F48-BCDE-6AE7C80F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61D52B-64C8-E841-873F-692DFE23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9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F9D6FA-570E-7F43-AB8A-90099C2A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1E75CE-1017-EC45-95E9-7391A6E7E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AEA916-69DD-364C-B47A-7382809E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A864-E352-5648-B483-01712E31C79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6289BB-B893-0840-B234-F0982821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0A203B-7510-C542-903A-8BC393A0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DBFC19-637A-8041-A8D7-8CC6B32A4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1BB2B6-78D1-6B46-A45F-BE4499E71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D4877F-2089-0045-8F38-2DF65D1FE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A864-E352-5648-B483-01712E31C79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CD1FCE-1890-A045-A80A-0B4B17046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4D94A0-C0C8-B64F-ABC1-E891ED31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1F8938-9C15-EA49-9D7D-B67FA1265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2CA3ED-AD21-B248-B74B-E64C537DB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187189-E975-AE45-AF14-09703B2A2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481BD22-CE5E-FA40-8F57-96507809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A864-E352-5648-B483-01712E31C79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CBE60D-0D99-5642-A7BD-5AC6EE7A9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5EC9A6-FD7A-D943-B927-A4E12F7D7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1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E6E356-6BE2-3340-BFD9-974CFB26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3AC051-0562-E94B-9EFC-E56ECCF2F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CBFCAD-BCAA-DB43-A1C7-167037151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B0CC944-24E2-4542-8B15-C65E2B367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8C1C33B-318B-6A40-B6B0-D8815FDCC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9647FD2-2E98-2040-A080-15FFF843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A864-E352-5648-B483-01712E31C79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22751FA-D691-9344-A21D-E3B24C67F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C5EA7EA-B20C-8648-88BA-07B30688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6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A59E50-FD6F-A144-8365-1535A15C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8DFB3B3-5135-454D-A122-C2B9AC6BA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A864-E352-5648-B483-01712E31C79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6198A91-3CAC-CE43-AF55-014433C2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805C23-C5D7-0544-BD34-A1A881CF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2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2F5BD3-72F7-CF46-BEBF-34193BE0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A864-E352-5648-B483-01712E31C79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270DE68-F64B-6445-B0FC-F4AA2102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2913662-340F-9F4A-B06E-6F1F4783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1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108FDA-CD98-4449-B565-36C518532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99DB84-42D4-9A42-AC36-5E5A36695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016FB7-C9F1-3C45-BA5F-ADBF3AF40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63CC79-A294-CE43-97E7-A05654C05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A864-E352-5648-B483-01712E31C79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204F4F-B557-0A48-AF54-2C98E5E9E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A2F47DE-09F9-1E4F-B728-7E9E2A44D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1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304EE9-1894-B047-B312-12536B49A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129D5D2-A8A4-1B47-9271-30B83CCD3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B048C0-C3D2-124C-AB06-680C7B918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FD19D89-F87B-0A42-8C1F-FBCA5DAE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A864-E352-5648-B483-01712E31C79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50502C4-7F48-564E-985A-D40ADA328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8997E79-3D1D-E540-995E-4FDACAD9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4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FB7A548-FB58-6041-B3A7-C15C9DD8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61750B-523D-2F4E-A520-13DD85E49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5373B2-5A4C-4045-B026-6B856882A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DA864-E352-5648-B483-01712E31C79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548513-715C-974E-9A79-9F91B3805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5A0A6A-1178-C544-A330-BB8783FCA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0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016394-E82E-4B4A-AC36-31AF90209D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Poisoning</a:t>
            </a:r>
            <a:br>
              <a:rPr lang="en-US" b="1" dirty="0"/>
            </a:br>
            <a:r>
              <a:rPr lang="en-US" b="1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5464D52-8427-8144-8F24-265192E743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Mohammed Almazyad, MBBS, FRCPC, ABP</a:t>
            </a:r>
          </a:p>
          <a:p>
            <a:r>
              <a:rPr lang="en-US" dirty="0"/>
              <a:t>Assistant Professor –KSU  </a:t>
            </a:r>
          </a:p>
        </p:txBody>
      </p:sp>
    </p:spTree>
    <p:extLst>
      <p:ext uri="{BB962C8B-B14F-4D97-AF65-F5344CB8AC3E}">
        <p14:creationId xmlns:p14="http://schemas.microsoft.com/office/powerpoint/2010/main" val="101243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83C4F2-55A8-AC4E-B091-6FB269D7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08EF34D0-0646-F245-AEBC-B6B238DB29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480992"/>
              </p:ext>
            </p:extLst>
          </p:nvPr>
        </p:nvGraphicFramePr>
        <p:xfrm>
          <a:off x="838200" y="2892584"/>
          <a:ext cx="10515600" cy="221742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3444053756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25912227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b="1">
                          <a:effectLst/>
                        </a:rPr>
                        <a:t>ODOR </a:t>
                      </a:r>
                      <a:endParaRPr lang="en-CA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3617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Bitter almonds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u="sng" dirty="0">
                          <a:effectLst/>
                        </a:rPr>
                        <a:t>Cyanide</a:t>
                      </a:r>
                      <a:r>
                        <a:rPr lang="en-CA" dirty="0">
                          <a:effectLst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616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Acetone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Isopropyl alcohol, methanol, paraldehyde, salicylates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88053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Alcohol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Ethanol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7542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Wintergreen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Methyl salicylate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83244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Garlic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u="sng" dirty="0">
                          <a:effectLst/>
                        </a:rPr>
                        <a:t>Arsenic</a:t>
                      </a:r>
                      <a:r>
                        <a:rPr lang="en-CA" dirty="0">
                          <a:effectLst/>
                        </a:rPr>
                        <a:t>, thallium, </a:t>
                      </a:r>
                      <a:r>
                        <a:rPr lang="en-CA" b="1" u="sng" dirty="0">
                          <a:effectLst/>
                        </a:rPr>
                        <a:t>organophosphates</a:t>
                      </a:r>
                      <a:r>
                        <a:rPr lang="en-CA" dirty="0">
                          <a:effectLst/>
                        </a:rPr>
                        <a:t>, selenium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5283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9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681362-BBF5-5546-813C-1C5B9109A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FDDED956-96C8-2F47-BA88-D06C7A9516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227688"/>
              </p:ext>
            </p:extLst>
          </p:nvPr>
        </p:nvGraphicFramePr>
        <p:xfrm>
          <a:off x="838200" y="2069624"/>
          <a:ext cx="10515600" cy="386334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388523514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321553026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b="1">
                          <a:effectLst/>
                        </a:rPr>
                        <a:t>OCULAR SIGNS </a:t>
                      </a:r>
                      <a:endParaRPr lang="en-CA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8412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Miosis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u="sng" dirty="0">
                          <a:effectLst/>
                        </a:rPr>
                        <a:t>Opioids</a:t>
                      </a:r>
                      <a:r>
                        <a:rPr lang="en-CA" dirty="0">
                          <a:effectLst/>
                        </a:rPr>
                        <a:t> (except propoxyphene, meperidine, and pentazocine), </a:t>
                      </a:r>
                      <a:r>
                        <a:rPr lang="en-CA" b="1" u="sng" dirty="0">
                          <a:effectLst/>
                        </a:rPr>
                        <a:t>organophosphates</a:t>
                      </a:r>
                      <a:r>
                        <a:rPr lang="en-CA" dirty="0">
                          <a:effectLst/>
                        </a:rPr>
                        <a:t> and other </a:t>
                      </a:r>
                      <a:r>
                        <a:rPr lang="en-CA" b="1" u="sng" dirty="0" err="1">
                          <a:effectLst/>
                        </a:rPr>
                        <a:t>cholinergics</a:t>
                      </a:r>
                      <a:r>
                        <a:rPr lang="en-CA" dirty="0">
                          <a:effectLst/>
                        </a:rPr>
                        <a:t>, clonidine, phenothiazines, sedative–hypnotics, olanzapine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9616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Mydriasis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u="sng" dirty="0">
                          <a:effectLst/>
                        </a:rPr>
                        <a:t>Anticholinergics</a:t>
                      </a:r>
                      <a:r>
                        <a:rPr lang="en-CA" dirty="0">
                          <a:effectLst/>
                        </a:rPr>
                        <a:t> (e.g., antihistamines, TCAs, atropine), </a:t>
                      </a:r>
                      <a:r>
                        <a:rPr lang="en-CA" b="1" u="sng" dirty="0">
                          <a:effectLst/>
                        </a:rPr>
                        <a:t>sympathomimetics</a:t>
                      </a:r>
                      <a:r>
                        <a:rPr lang="en-CA" dirty="0">
                          <a:effectLst/>
                        </a:rPr>
                        <a:t> (cocaine, amphetamines, PCP) </a:t>
                      </a:r>
                      <a:r>
                        <a:rPr lang="en-CA" dirty="0" err="1">
                          <a:effectLst/>
                        </a:rPr>
                        <a:t>postanoxic</a:t>
                      </a:r>
                      <a:r>
                        <a:rPr lang="en-CA" dirty="0">
                          <a:effectLst/>
                        </a:rPr>
                        <a:t> encephalopathy, opiate withdrawal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5111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Nystagmus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u="sng" dirty="0">
                          <a:effectLst/>
                        </a:rPr>
                        <a:t>Anticonvulsants</a:t>
                      </a:r>
                      <a:r>
                        <a:rPr lang="en-CA" dirty="0">
                          <a:effectLst/>
                        </a:rPr>
                        <a:t>, sedative–hypnotics, alcohols, PCP, </a:t>
                      </a:r>
                      <a:r>
                        <a:rPr lang="en-CA" b="1" u="sng" dirty="0">
                          <a:effectLst/>
                        </a:rPr>
                        <a:t>ketamine</a:t>
                      </a:r>
                      <a:r>
                        <a:rPr lang="en-CA" dirty="0">
                          <a:effectLst/>
                        </a:rPr>
                        <a:t>, dextromethorphan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7471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Lacrimation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u="sng" dirty="0">
                          <a:effectLst/>
                        </a:rPr>
                        <a:t>Organophosphates</a:t>
                      </a:r>
                      <a:r>
                        <a:rPr lang="en-CA" dirty="0">
                          <a:effectLst/>
                        </a:rPr>
                        <a:t>, irritant gas or vapors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70940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Retinal hyperemia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Methanol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4600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57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774C87-DCF6-214C-ABFF-07F42A6F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7852AA83-45C8-FE4C-8AB7-5D3D5F761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630276"/>
              </p:ext>
            </p:extLst>
          </p:nvPr>
        </p:nvGraphicFramePr>
        <p:xfrm>
          <a:off x="838200" y="2528729"/>
          <a:ext cx="10515600" cy="294513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726649858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162937892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b="1">
                          <a:effectLst/>
                        </a:rPr>
                        <a:t>CUTANEOUS SIGNS </a:t>
                      </a:r>
                      <a:endParaRPr lang="en-CA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2903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Diaphoresis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u="sng" dirty="0" err="1">
                          <a:effectLst/>
                        </a:rPr>
                        <a:t>Cholinergics</a:t>
                      </a:r>
                      <a:r>
                        <a:rPr lang="en-CA" dirty="0">
                          <a:effectLst/>
                        </a:rPr>
                        <a:t> (organophosphates), sympathomimetics, withdrawal syndromes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81259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Alopecia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Thallium, arsenic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8552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Erythema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Boric acid, elemental mercury, cyanide, carbon monoxide, disulfiram, scombroid, anticholinergics, vancomycin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86747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Cyanosis (unresponsive to oxygen)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u="sng" dirty="0">
                          <a:effectLst/>
                        </a:rPr>
                        <a:t>Methemoglobinemia</a:t>
                      </a:r>
                      <a:r>
                        <a:rPr lang="en-CA" dirty="0">
                          <a:effectLst/>
                        </a:rPr>
                        <a:t> (e.g., benzocaine, dapsone, nitrites, phenazopyridine), </a:t>
                      </a:r>
                      <a:r>
                        <a:rPr lang="en-CA" b="1" u="sng" dirty="0">
                          <a:effectLst/>
                        </a:rPr>
                        <a:t>amiodarone</a:t>
                      </a:r>
                      <a:r>
                        <a:rPr lang="en-CA" dirty="0">
                          <a:effectLst/>
                        </a:rPr>
                        <a:t>, silver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23798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440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DBEED4-0A88-B847-BD1B-2A495460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9BB7D450-320B-4841-8C36-8C4F6948D0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819519"/>
              </p:ext>
            </p:extLst>
          </p:nvPr>
        </p:nvGraphicFramePr>
        <p:xfrm>
          <a:off x="838200" y="2433479"/>
          <a:ext cx="10515600" cy="313563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4021466561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418253306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b="1">
                          <a:effectLst/>
                        </a:rPr>
                        <a:t>ORAL SIGNS </a:t>
                      </a:r>
                      <a:endParaRPr lang="en-CA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76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Salivation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Organophosphates, salicylates, corrosives, ketamine, PCP, strychnine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4991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Oral burns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u="sng" dirty="0">
                          <a:effectLst/>
                        </a:rPr>
                        <a:t>Corrosives</a:t>
                      </a:r>
                      <a:r>
                        <a:rPr lang="en-CA" dirty="0">
                          <a:effectLst/>
                        </a:rPr>
                        <a:t>, oxalate-containing plants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5311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Gum lines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Lead, mercury, arsenic, bismuth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0072691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b="1">
                          <a:effectLst/>
                        </a:rPr>
                        <a:t>GASTROINTESTINAL SIGNS </a:t>
                      </a:r>
                      <a:endParaRPr lang="en-CA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6930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Diarrhea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Antimicrobials, arsenic, iron, boric acid, </a:t>
                      </a:r>
                      <a:r>
                        <a:rPr lang="en-CA" dirty="0" err="1">
                          <a:effectLst/>
                        </a:rPr>
                        <a:t>cholinergics</a:t>
                      </a:r>
                      <a:r>
                        <a:rPr lang="en-CA" dirty="0">
                          <a:effectLst/>
                        </a:rPr>
                        <a:t>, colchicine, </a:t>
                      </a:r>
                      <a:r>
                        <a:rPr lang="en-CA" b="1" u="sng" dirty="0">
                          <a:effectLst/>
                        </a:rPr>
                        <a:t>opioid</a:t>
                      </a:r>
                      <a:r>
                        <a:rPr lang="en-CA" u="sng" dirty="0">
                          <a:effectLst/>
                        </a:rPr>
                        <a:t> </a:t>
                      </a:r>
                      <a:r>
                        <a:rPr lang="en-CA" b="1" u="sng" dirty="0">
                          <a:effectLst/>
                        </a:rPr>
                        <a:t>withdrawal</a:t>
                      </a:r>
                      <a:r>
                        <a:rPr lang="en-CA" u="sng" dirty="0">
                          <a:effectLst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3476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Hematemesis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Arsenic, iron, caustics, NSAIDs, salicylates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35497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32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C9831B-8869-584B-AF2E-6A39B11C2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BD28D0D8-25E9-1248-B13D-3ABE867180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509939"/>
              </p:ext>
            </p:extLst>
          </p:nvPr>
        </p:nvGraphicFramePr>
        <p:xfrm>
          <a:off x="1119514" y="1825624"/>
          <a:ext cx="9952972" cy="4667251"/>
        </p:xfrm>
        <a:graphic>
          <a:graphicData uri="http://schemas.openxmlformats.org/drawingml/2006/table">
            <a:tbl>
              <a:tblPr/>
              <a:tblGrid>
                <a:gridCol w="4976486">
                  <a:extLst>
                    <a:ext uri="{9D8B030D-6E8A-4147-A177-3AD203B41FA5}">
                      <a16:colId xmlns="" xmlns:a16="http://schemas.microsoft.com/office/drawing/2014/main" val="1017034806"/>
                    </a:ext>
                  </a:extLst>
                </a:gridCol>
                <a:gridCol w="4976486">
                  <a:extLst>
                    <a:ext uri="{9D8B030D-6E8A-4147-A177-3AD203B41FA5}">
                      <a16:colId xmlns="" xmlns:a16="http://schemas.microsoft.com/office/drawing/2014/main" val="3533000501"/>
                    </a:ext>
                  </a:extLst>
                </a:gridCol>
              </a:tblGrid>
              <a:tr h="33559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500" b="1" dirty="0">
                          <a:effectLst/>
                        </a:rPr>
                        <a:t>CARDIAC SIGNS </a:t>
                      </a:r>
                      <a:endParaRPr lang="en-CA" sz="1500" dirty="0">
                        <a:effectLst/>
                      </a:endParaRPr>
                    </a:p>
                  </a:txBody>
                  <a:tcPr marL="40320" marR="40320" marT="40320" marB="40320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2369196"/>
                  </a:ext>
                </a:extLst>
              </a:tr>
              <a:tr h="1581122"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Tachycardia </a:t>
                      </a:r>
                    </a:p>
                  </a:txBody>
                  <a:tcPr marL="40320" marR="40320" marT="40320" marB="40320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 b="1" u="sng" dirty="0">
                          <a:effectLst/>
                        </a:rPr>
                        <a:t>Sympathomimetics</a:t>
                      </a:r>
                      <a:r>
                        <a:rPr lang="en-CA" sz="1500" dirty="0">
                          <a:effectLst/>
                        </a:rPr>
                        <a:t>, </a:t>
                      </a:r>
                      <a:r>
                        <a:rPr lang="en-CA" sz="1500" b="1" u="sng" dirty="0">
                          <a:effectLst/>
                        </a:rPr>
                        <a:t>anticholinergics</a:t>
                      </a:r>
                      <a:r>
                        <a:rPr lang="en-CA" sz="1500" dirty="0">
                          <a:effectLst/>
                        </a:rPr>
                        <a:t>, antidepressants, antipsychotics, methylxanthines (theophylline, caffeine), salicylates, cellular asphyxiants (cyanide, carbon monoxide, hydrogen sulfide), </a:t>
                      </a:r>
                      <a:r>
                        <a:rPr lang="en-CA" sz="1500" b="1" u="sng" dirty="0">
                          <a:effectLst/>
                        </a:rPr>
                        <a:t>withdrawal</a:t>
                      </a:r>
                      <a:r>
                        <a:rPr lang="en-CA" sz="1500" dirty="0">
                          <a:effectLst/>
                        </a:rPr>
                        <a:t> (ethanol, sedatives, clonidine, opioids), serotonin syndrome, neuroleptic malignant syndrome </a:t>
                      </a:r>
                    </a:p>
                  </a:txBody>
                  <a:tcPr marL="40320" marR="40320" marT="40320" marB="4032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3939176"/>
                  </a:ext>
                </a:extLst>
              </a:tr>
              <a:tr h="584704"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Bradycardia </a:t>
                      </a:r>
                    </a:p>
                  </a:txBody>
                  <a:tcPr marL="40320" marR="40320" marT="40320" marB="40320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500" b="1" u="sng" dirty="0">
                          <a:effectLst/>
                        </a:rPr>
                        <a:t>β </a:t>
                      </a:r>
                      <a:r>
                        <a:rPr lang="en-CA" sz="1500" b="1" u="sng" dirty="0">
                          <a:effectLst/>
                        </a:rPr>
                        <a:t>Blockers</a:t>
                      </a:r>
                      <a:r>
                        <a:rPr lang="en-CA" sz="1500" dirty="0">
                          <a:effectLst/>
                        </a:rPr>
                        <a:t>, </a:t>
                      </a:r>
                      <a:r>
                        <a:rPr lang="en-CA" sz="1500" b="1" u="sng" dirty="0">
                          <a:effectLst/>
                        </a:rPr>
                        <a:t>calcium channel blockers</a:t>
                      </a:r>
                      <a:r>
                        <a:rPr lang="en-CA" sz="1500" dirty="0">
                          <a:effectLst/>
                        </a:rPr>
                        <a:t>, </a:t>
                      </a:r>
                      <a:r>
                        <a:rPr lang="en-CA" sz="1500" b="1" u="sng" dirty="0">
                          <a:effectLst/>
                        </a:rPr>
                        <a:t>digoxin</a:t>
                      </a:r>
                      <a:r>
                        <a:rPr lang="en-CA" sz="1500" dirty="0">
                          <a:effectLst/>
                        </a:rPr>
                        <a:t>, </a:t>
                      </a:r>
                      <a:r>
                        <a:rPr lang="en-CA" sz="1500" b="1" u="sng" dirty="0">
                          <a:effectLst/>
                        </a:rPr>
                        <a:t>clonidine</a:t>
                      </a:r>
                      <a:r>
                        <a:rPr lang="en-CA" sz="1500" dirty="0">
                          <a:effectLst/>
                        </a:rPr>
                        <a:t>, organophosphates, opioids, sedative–hypnotics </a:t>
                      </a:r>
                    </a:p>
                  </a:txBody>
                  <a:tcPr marL="40320" marR="40320" marT="40320" marB="4032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05537455"/>
                  </a:ext>
                </a:extLst>
              </a:tr>
              <a:tr h="833808"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Hypertension </a:t>
                      </a:r>
                    </a:p>
                  </a:txBody>
                  <a:tcPr marL="40320" marR="40320" marT="40320" marB="40320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 b="1" u="sng" dirty="0">
                          <a:effectLst/>
                        </a:rPr>
                        <a:t>Sympathomimetics</a:t>
                      </a:r>
                      <a:r>
                        <a:rPr lang="en-CA" sz="1500" dirty="0">
                          <a:effectLst/>
                        </a:rPr>
                        <a:t>, </a:t>
                      </a:r>
                      <a:r>
                        <a:rPr lang="en-CA" sz="1500" b="1" u="sng" dirty="0">
                          <a:effectLst/>
                        </a:rPr>
                        <a:t>anticholinergics</a:t>
                      </a:r>
                      <a:r>
                        <a:rPr lang="en-CA" sz="1500" dirty="0">
                          <a:effectLst/>
                        </a:rPr>
                        <a:t>, monoamine oxidase inhibitors, serotonin syndrome, neuroleptic malignant syndrome, clonidine withdrawal </a:t>
                      </a:r>
                    </a:p>
                  </a:txBody>
                  <a:tcPr marL="40320" marR="40320" marT="40320" marB="4032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1355915"/>
                  </a:ext>
                </a:extLst>
              </a:tr>
              <a:tr h="1332018"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 dirty="0">
                          <a:effectLst/>
                        </a:rPr>
                        <a:t>Hypotension </a:t>
                      </a:r>
                    </a:p>
                  </a:txBody>
                  <a:tcPr marL="40320" marR="40320" marT="40320" marB="40320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500" b="1" u="sng" dirty="0">
                          <a:effectLst/>
                        </a:rPr>
                        <a:t>β </a:t>
                      </a:r>
                      <a:r>
                        <a:rPr lang="en-CA" sz="1500" b="1" u="sng" dirty="0">
                          <a:effectLst/>
                        </a:rPr>
                        <a:t>Blockers</a:t>
                      </a:r>
                      <a:r>
                        <a:rPr lang="en-CA" sz="1500" dirty="0">
                          <a:effectLst/>
                        </a:rPr>
                        <a:t>, </a:t>
                      </a:r>
                      <a:r>
                        <a:rPr lang="en-CA" sz="1500" b="1" u="sng" dirty="0">
                          <a:effectLst/>
                        </a:rPr>
                        <a:t>calcium channel blockers</a:t>
                      </a:r>
                      <a:r>
                        <a:rPr lang="en-CA" sz="1500" dirty="0">
                          <a:effectLst/>
                        </a:rPr>
                        <a:t>, cyclic antidepressants, iron, antipsychotics, barbiturates, clonidine, opioids, arsenic, amatoxin mushrooms, cellular asphyxiants (cyanide, carbon monoxide, hydrogen sulfide), snake envenomation</a:t>
                      </a:r>
                    </a:p>
                  </a:txBody>
                  <a:tcPr marL="40320" marR="40320" marT="40320" marB="4032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14270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00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8F3412-3A0C-274D-920C-47139587A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91D76DAA-A36B-304A-8B38-FB96CFDDE9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314647"/>
              </p:ext>
            </p:extLst>
          </p:nvPr>
        </p:nvGraphicFramePr>
        <p:xfrm>
          <a:off x="763905" y="1776368"/>
          <a:ext cx="10664190" cy="4921613"/>
        </p:xfrm>
        <a:graphic>
          <a:graphicData uri="http://schemas.openxmlformats.org/drawingml/2006/table">
            <a:tbl>
              <a:tblPr/>
              <a:tblGrid>
                <a:gridCol w="5332095">
                  <a:extLst>
                    <a:ext uri="{9D8B030D-6E8A-4147-A177-3AD203B41FA5}">
                      <a16:colId xmlns="" xmlns:a16="http://schemas.microsoft.com/office/drawing/2014/main" val="2605861957"/>
                    </a:ext>
                  </a:extLst>
                </a:gridCol>
                <a:gridCol w="5332095">
                  <a:extLst>
                    <a:ext uri="{9D8B030D-6E8A-4147-A177-3AD203B41FA5}">
                      <a16:colId xmlns="" xmlns:a16="http://schemas.microsoft.com/office/drawing/2014/main" val="2357873474"/>
                    </a:ext>
                  </a:extLst>
                </a:gridCol>
              </a:tblGrid>
              <a:tr h="27435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200" b="1">
                          <a:effectLst/>
                        </a:rPr>
                        <a:t>RESPIRATORY SIGNS </a:t>
                      </a:r>
                      <a:endParaRPr lang="en-CA" sz="1200">
                        <a:effectLst/>
                      </a:endParaRPr>
                    </a:p>
                  </a:txBody>
                  <a:tcPr marL="31314" marR="31314" marT="31314" marB="31314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8542846"/>
                  </a:ext>
                </a:extLst>
              </a:tr>
              <a:tr h="478723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dirty="0">
                          <a:effectLst/>
                        </a:rPr>
                        <a:t>Depressed respirations </a:t>
                      </a:r>
                    </a:p>
                  </a:txBody>
                  <a:tcPr marL="31314" marR="31314" marT="31314" marB="31314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b="1" u="sng" dirty="0">
                          <a:effectLst/>
                        </a:rPr>
                        <a:t>Opioids</a:t>
                      </a:r>
                      <a:r>
                        <a:rPr lang="en-CA" sz="1200" dirty="0">
                          <a:effectLst/>
                        </a:rPr>
                        <a:t>, sedative-hypnotics, alcohol, clonidine, barbiturates </a:t>
                      </a:r>
                    </a:p>
                  </a:txBody>
                  <a:tcPr marL="31314" marR="31314" marT="31314" marB="31314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5249099"/>
                  </a:ext>
                </a:extLst>
              </a:tr>
              <a:tr h="478723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>
                          <a:effectLst/>
                        </a:rPr>
                        <a:t>Tachypnea </a:t>
                      </a:r>
                    </a:p>
                  </a:txBody>
                  <a:tcPr marL="31314" marR="31314" marT="31314" marB="31314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b="1" u="sng" dirty="0">
                          <a:effectLst/>
                        </a:rPr>
                        <a:t>Salicylates</a:t>
                      </a:r>
                      <a:r>
                        <a:rPr lang="en-CA" sz="1200" dirty="0">
                          <a:effectLst/>
                        </a:rPr>
                        <a:t>, sympathomimetics, caffeine, metabolic acidosis, carbon monoxide, hydrocarbon aspiration </a:t>
                      </a:r>
                    </a:p>
                  </a:txBody>
                  <a:tcPr marL="31314" marR="31314" marT="31314" marB="31314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35586825"/>
                  </a:ext>
                </a:extLst>
              </a:tr>
              <a:tr h="27435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200" b="1">
                          <a:effectLst/>
                        </a:rPr>
                        <a:t>CENTRAL NERVOUS SYSTEM SIGNS </a:t>
                      </a:r>
                      <a:endParaRPr lang="en-CA" sz="1200">
                        <a:effectLst/>
                      </a:endParaRPr>
                    </a:p>
                  </a:txBody>
                  <a:tcPr marL="31314" marR="31314" marT="31314" marB="31314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0010716"/>
                  </a:ext>
                </a:extLst>
              </a:tr>
              <a:tr h="478723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>
                          <a:effectLst/>
                        </a:rPr>
                        <a:t>Ataxia </a:t>
                      </a:r>
                    </a:p>
                  </a:txBody>
                  <a:tcPr marL="31314" marR="31314" marT="31314" marB="31314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>
                          <a:effectLst/>
                        </a:rPr>
                        <a:t>Alcohols, anticonvulsants, sedative–hypnotics, lithium, dextromethorphan, carbon monoxide, inhalants </a:t>
                      </a:r>
                    </a:p>
                  </a:txBody>
                  <a:tcPr marL="31314" marR="31314" marT="31314" marB="31314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83159545"/>
                  </a:ext>
                </a:extLst>
              </a:tr>
              <a:tr h="887460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>
                          <a:effectLst/>
                        </a:rPr>
                        <a:t>Coma </a:t>
                      </a:r>
                    </a:p>
                  </a:txBody>
                  <a:tcPr marL="31314" marR="31314" marT="31314" marB="31314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>
                          <a:effectLst/>
                        </a:rPr>
                        <a:t>Opioids, sedative–hypnotics, anticonvulsants, antidepressants, antipsychotics, ethanol, anticholinergics, clonidine, GHB, alcohols, salicylates, barbiturates </a:t>
                      </a:r>
                    </a:p>
                  </a:txBody>
                  <a:tcPr marL="31314" marR="31314" marT="31314" marB="31314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3905638"/>
                  </a:ext>
                </a:extLst>
              </a:tr>
              <a:tr h="1091828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>
                          <a:effectLst/>
                        </a:rPr>
                        <a:t>Seizures </a:t>
                      </a:r>
                    </a:p>
                  </a:txBody>
                  <a:tcPr marL="31314" marR="31314" marT="31314" marB="31314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>
                          <a:effectLst/>
                        </a:rPr>
                        <a:t>Sympathomimetics, anticholinergics, antidepressants (especially TCAs, bupropion, venlafaxine), cholinergics (organophosphates), isoniazid, camphor, lindane, salicylates, lead, nicotine, tramadol, water hemlock, withdrawal </a:t>
                      </a:r>
                    </a:p>
                  </a:txBody>
                  <a:tcPr marL="31314" marR="31314" marT="31314" marB="31314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2841526"/>
                  </a:ext>
                </a:extLst>
              </a:tr>
              <a:tr h="683091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>
                          <a:effectLst/>
                        </a:rPr>
                        <a:t>Delirium/psychosis </a:t>
                      </a:r>
                    </a:p>
                  </a:txBody>
                  <a:tcPr marL="31314" marR="31314" marT="31314" marB="31314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>
                          <a:effectLst/>
                        </a:rPr>
                        <a:t>Sympathomimetics, anticholinergics, LSD, PCP, hallucinogens, lithium, dextromethorphan, steroids, withdrawal </a:t>
                      </a:r>
                    </a:p>
                  </a:txBody>
                  <a:tcPr marL="31314" marR="31314" marT="31314" marB="31314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8242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>
                          <a:effectLst/>
                        </a:rPr>
                        <a:t>Peripheral neuropathy </a:t>
                      </a:r>
                    </a:p>
                  </a:txBody>
                  <a:tcPr marL="31314" marR="31314" marT="31314" marB="31314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dirty="0">
                          <a:effectLst/>
                        </a:rPr>
                        <a:t>Lead, arsenic, mercury, organophosphates</a:t>
                      </a:r>
                    </a:p>
                  </a:txBody>
                  <a:tcPr marL="31314" marR="31314" marT="31314" marB="31314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99015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081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0111C-3359-1E41-AC4D-81ABC014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Toxidromes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96167C-16C1-1A4B-B8BB-E17834FE0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Definition:</a:t>
            </a:r>
          </a:p>
          <a:p>
            <a:pPr lvl="1"/>
            <a:r>
              <a:rPr lang="en-CA" dirty="0"/>
              <a:t>A group of signs and symptoms constituting the basis for a diagnosis of poisoning.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04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A0C0B1-326E-B34A-9692-503593914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effectLst/>
              </a:rPr>
              <a:t>Sympathomimetic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1D372402-42C0-E342-9A51-C97FD4DD51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918033"/>
              </p:ext>
            </p:extLst>
          </p:nvPr>
        </p:nvGraphicFramePr>
        <p:xfrm>
          <a:off x="228600" y="1995329"/>
          <a:ext cx="11727184" cy="2754630"/>
        </p:xfrm>
        <a:graphic>
          <a:graphicData uri="http://schemas.openxmlformats.org/drawingml/2006/table">
            <a:tbl>
              <a:tblPr/>
              <a:tblGrid>
                <a:gridCol w="1465898">
                  <a:extLst>
                    <a:ext uri="{9D8B030D-6E8A-4147-A177-3AD203B41FA5}">
                      <a16:colId xmlns="" xmlns:a16="http://schemas.microsoft.com/office/drawing/2014/main" val="2238592014"/>
                    </a:ext>
                  </a:extLst>
                </a:gridCol>
                <a:gridCol w="1465898">
                  <a:extLst>
                    <a:ext uri="{9D8B030D-6E8A-4147-A177-3AD203B41FA5}">
                      <a16:colId xmlns="" xmlns:a16="http://schemas.microsoft.com/office/drawing/2014/main" val="439601496"/>
                    </a:ext>
                  </a:extLst>
                </a:gridCol>
                <a:gridCol w="1465898">
                  <a:extLst>
                    <a:ext uri="{9D8B030D-6E8A-4147-A177-3AD203B41FA5}">
                      <a16:colId xmlns="" xmlns:a16="http://schemas.microsoft.com/office/drawing/2014/main" val="2582590448"/>
                    </a:ext>
                  </a:extLst>
                </a:gridCol>
                <a:gridCol w="1465898">
                  <a:extLst>
                    <a:ext uri="{9D8B030D-6E8A-4147-A177-3AD203B41FA5}">
                      <a16:colId xmlns="" xmlns:a16="http://schemas.microsoft.com/office/drawing/2014/main" val="256152442"/>
                    </a:ext>
                  </a:extLst>
                </a:gridCol>
                <a:gridCol w="1465898">
                  <a:extLst>
                    <a:ext uri="{9D8B030D-6E8A-4147-A177-3AD203B41FA5}">
                      <a16:colId xmlns="" xmlns:a16="http://schemas.microsoft.com/office/drawing/2014/main" val="3477992006"/>
                    </a:ext>
                  </a:extLst>
                </a:gridCol>
                <a:gridCol w="1465898">
                  <a:extLst>
                    <a:ext uri="{9D8B030D-6E8A-4147-A177-3AD203B41FA5}">
                      <a16:colId xmlns="" xmlns:a16="http://schemas.microsoft.com/office/drawing/2014/main" val="2570669653"/>
                    </a:ext>
                  </a:extLst>
                </a:gridCol>
                <a:gridCol w="1465898">
                  <a:extLst>
                    <a:ext uri="{9D8B030D-6E8A-4147-A177-3AD203B41FA5}">
                      <a16:colId xmlns="" xmlns:a16="http://schemas.microsoft.com/office/drawing/2014/main" val="1261567896"/>
                    </a:ext>
                  </a:extLst>
                </a:gridCol>
                <a:gridCol w="1465898">
                  <a:extLst>
                    <a:ext uri="{9D8B030D-6E8A-4147-A177-3AD203B41FA5}">
                      <a16:colId xmlns="" xmlns:a16="http://schemas.microsoft.com/office/drawing/2014/main" val="106785179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TOXIDROME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POSSIBLE TOXINS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018801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VITAL 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MENTAL STATUS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PUPILS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SKIN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BOWEL SOUNDS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OTHER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89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Sympathomimetic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Hypertension, tachycardia, hyperthermia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Agitation, psychosis, delirium, violence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Dilated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Diaphoretic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Normal to increased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CA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Amphetamines, cocaine, PCP, bath salts (</a:t>
                      </a:r>
                      <a:r>
                        <a:rPr lang="en-CA" dirty="0" err="1">
                          <a:effectLst/>
                        </a:rPr>
                        <a:t>cathinones</a:t>
                      </a:r>
                      <a:r>
                        <a:rPr lang="en-CA" dirty="0">
                          <a:effectLst/>
                        </a:rPr>
                        <a:t>), ADHD medication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54447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928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36CDF9-DE92-224B-B273-6167C288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effectLst/>
              </a:rPr>
              <a:t>Anticholinergic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FF9743AF-E6E3-9044-92BD-EFAEFD00EF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570756"/>
              </p:ext>
            </p:extLst>
          </p:nvPr>
        </p:nvGraphicFramePr>
        <p:xfrm>
          <a:off x="838200" y="3130709"/>
          <a:ext cx="10791381" cy="1741170"/>
        </p:xfrm>
        <a:graphic>
          <a:graphicData uri="http://schemas.openxmlformats.org/drawingml/2006/table">
            <a:tbl>
              <a:tblPr/>
              <a:tblGrid>
                <a:gridCol w="1590231">
                  <a:extLst>
                    <a:ext uri="{9D8B030D-6E8A-4147-A177-3AD203B41FA5}">
                      <a16:colId xmlns="" xmlns:a16="http://schemas.microsoft.com/office/drawing/2014/main" val="2415261256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51179449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14321073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343821794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2896306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272472168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158595183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8987698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Anticholinergic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Hypertension, tachycardia, hyperthermia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Agitated, delirium, coma, seizures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Dilated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Dry, hot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Diminished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Ileus urinary retention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Antihistamines, tricyclic antidepressants, atropine, jimson weed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86648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88E7EA2C-4D07-DB4D-B47D-14300EB40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454185"/>
              </p:ext>
            </p:extLst>
          </p:nvPr>
        </p:nvGraphicFramePr>
        <p:xfrm>
          <a:off x="838200" y="2117249"/>
          <a:ext cx="10791384" cy="1013460"/>
        </p:xfrm>
        <a:graphic>
          <a:graphicData uri="http://schemas.openxmlformats.org/drawingml/2006/table">
            <a:tbl>
              <a:tblPr/>
              <a:tblGrid>
                <a:gridCol w="1584960">
                  <a:extLst>
                    <a:ext uri="{9D8B030D-6E8A-4147-A177-3AD203B41FA5}">
                      <a16:colId xmlns="" xmlns:a16="http://schemas.microsoft.com/office/drawing/2014/main" val="3304648655"/>
                    </a:ext>
                  </a:extLst>
                </a:gridCol>
                <a:gridCol w="1112886">
                  <a:extLst>
                    <a:ext uri="{9D8B030D-6E8A-4147-A177-3AD203B41FA5}">
                      <a16:colId xmlns="" xmlns:a16="http://schemas.microsoft.com/office/drawing/2014/main" val="2384995491"/>
                    </a:ext>
                  </a:extLst>
                </a:gridCol>
                <a:gridCol w="1348923">
                  <a:extLst>
                    <a:ext uri="{9D8B030D-6E8A-4147-A177-3AD203B41FA5}">
                      <a16:colId xmlns="" xmlns:a16="http://schemas.microsoft.com/office/drawing/2014/main" val="2162954944"/>
                    </a:ext>
                  </a:extLst>
                </a:gridCol>
                <a:gridCol w="1348923">
                  <a:extLst>
                    <a:ext uri="{9D8B030D-6E8A-4147-A177-3AD203B41FA5}">
                      <a16:colId xmlns="" xmlns:a16="http://schemas.microsoft.com/office/drawing/2014/main" val="1298360006"/>
                    </a:ext>
                  </a:extLst>
                </a:gridCol>
                <a:gridCol w="1348923">
                  <a:extLst>
                    <a:ext uri="{9D8B030D-6E8A-4147-A177-3AD203B41FA5}">
                      <a16:colId xmlns="" xmlns:a16="http://schemas.microsoft.com/office/drawing/2014/main" val="1106712670"/>
                    </a:ext>
                  </a:extLst>
                </a:gridCol>
                <a:gridCol w="1348923">
                  <a:extLst>
                    <a:ext uri="{9D8B030D-6E8A-4147-A177-3AD203B41FA5}">
                      <a16:colId xmlns="" xmlns:a16="http://schemas.microsoft.com/office/drawing/2014/main" val="2040688168"/>
                    </a:ext>
                  </a:extLst>
                </a:gridCol>
                <a:gridCol w="1348923">
                  <a:extLst>
                    <a:ext uri="{9D8B030D-6E8A-4147-A177-3AD203B41FA5}">
                      <a16:colId xmlns="" xmlns:a16="http://schemas.microsoft.com/office/drawing/2014/main" val="2441770421"/>
                    </a:ext>
                  </a:extLst>
                </a:gridCol>
                <a:gridCol w="1348923">
                  <a:extLst>
                    <a:ext uri="{9D8B030D-6E8A-4147-A177-3AD203B41FA5}">
                      <a16:colId xmlns="" xmlns:a16="http://schemas.microsoft.com/office/drawing/2014/main" val="234080943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TOXIDROME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POSSIBLE TOXINS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58793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VITAL 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MENTAL STATUS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PUPILS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SKIN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BOWEL SOUNDS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OTHER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5020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886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87711D-5973-784A-9BDA-B207ED4E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effectLst/>
              </a:rPr>
              <a:t>Anticholinergic</a:t>
            </a:r>
            <a:endParaRPr lang="en-US" b="1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A0411BE6-8013-6D4D-841C-49D25CFE9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4194" y="52798"/>
            <a:ext cx="4547536" cy="6752404"/>
          </a:xfrm>
        </p:spPr>
      </p:pic>
    </p:spTree>
    <p:extLst>
      <p:ext uri="{BB962C8B-B14F-4D97-AF65-F5344CB8AC3E}">
        <p14:creationId xmlns:p14="http://schemas.microsoft.com/office/powerpoint/2010/main" val="260130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F22402-8EAB-E849-BDCD-9A68C35C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470392-C3F3-524B-875E-A36C37899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Epidemiology </a:t>
            </a:r>
          </a:p>
          <a:p>
            <a:r>
              <a:rPr lang="en-US" dirty="0"/>
              <a:t>Approach to the poisoned child</a:t>
            </a:r>
          </a:p>
          <a:p>
            <a:pPr lvl="1"/>
            <a:r>
              <a:rPr lang="en-US" dirty="0" err="1"/>
              <a:t>Hx</a:t>
            </a:r>
            <a:endParaRPr lang="en-US" dirty="0"/>
          </a:p>
          <a:p>
            <a:pPr lvl="1"/>
            <a:r>
              <a:rPr lang="en-US" dirty="0"/>
              <a:t>Physical exam </a:t>
            </a:r>
          </a:p>
          <a:p>
            <a:pPr lvl="1"/>
            <a:r>
              <a:rPr lang="en-US" dirty="0"/>
              <a:t>Lab/Diagnostic tests </a:t>
            </a:r>
          </a:p>
          <a:p>
            <a:r>
              <a:rPr lang="en-CA" dirty="0"/>
              <a:t>Toxidromes</a:t>
            </a:r>
            <a:endParaRPr lang="en-US" dirty="0"/>
          </a:p>
          <a:p>
            <a:r>
              <a:rPr lang="en-US" dirty="0"/>
              <a:t>Principles of management </a:t>
            </a:r>
          </a:p>
        </p:txBody>
      </p:sp>
    </p:spTree>
    <p:extLst>
      <p:ext uri="{BB962C8B-B14F-4D97-AF65-F5344CB8AC3E}">
        <p14:creationId xmlns:p14="http://schemas.microsoft.com/office/powerpoint/2010/main" val="2738263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B34706-8C38-A547-A3DB-D14744E2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effectLst/>
              </a:rPr>
              <a:t>Cholinergic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A361A11D-FB78-CC4D-A2C0-C8ABD2B33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770426"/>
              </p:ext>
            </p:extLst>
          </p:nvPr>
        </p:nvGraphicFramePr>
        <p:xfrm>
          <a:off x="838200" y="3187859"/>
          <a:ext cx="10515600" cy="3112770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44390349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467129944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74340063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344643780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906661445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406929995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44488759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8431518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Cholinergic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Bradycardia BP and temp typically normal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Confusion, coma, fasciculations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Small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Diaphoretic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Hyperactive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Diarrhea, urination, bronchorrhea, bronchospasm, emesis, lacrimation, salivation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Organophosphates (insecticides, nerve agents), carbamates (physostigmine, neostigmine, pyridostigmine)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802585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69B18E01-C33C-5E4A-892B-F4773F717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799499"/>
              </p:ext>
            </p:extLst>
          </p:nvPr>
        </p:nvGraphicFramePr>
        <p:xfrm>
          <a:off x="838200" y="2117249"/>
          <a:ext cx="10791384" cy="1013460"/>
        </p:xfrm>
        <a:graphic>
          <a:graphicData uri="http://schemas.openxmlformats.org/drawingml/2006/table">
            <a:tbl>
              <a:tblPr/>
              <a:tblGrid>
                <a:gridCol w="1584960">
                  <a:extLst>
                    <a:ext uri="{9D8B030D-6E8A-4147-A177-3AD203B41FA5}">
                      <a16:colId xmlns="" xmlns:a16="http://schemas.microsoft.com/office/drawing/2014/main" val="3304648655"/>
                    </a:ext>
                  </a:extLst>
                </a:gridCol>
                <a:gridCol w="1112886">
                  <a:extLst>
                    <a:ext uri="{9D8B030D-6E8A-4147-A177-3AD203B41FA5}">
                      <a16:colId xmlns="" xmlns:a16="http://schemas.microsoft.com/office/drawing/2014/main" val="2384995491"/>
                    </a:ext>
                  </a:extLst>
                </a:gridCol>
                <a:gridCol w="1348923">
                  <a:extLst>
                    <a:ext uri="{9D8B030D-6E8A-4147-A177-3AD203B41FA5}">
                      <a16:colId xmlns="" xmlns:a16="http://schemas.microsoft.com/office/drawing/2014/main" val="2162954944"/>
                    </a:ext>
                  </a:extLst>
                </a:gridCol>
                <a:gridCol w="1348923">
                  <a:extLst>
                    <a:ext uri="{9D8B030D-6E8A-4147-A177-3AD203B41FA5}">
                      <a16:colId xmlns="" xmlns:a16="http://schemas.microsoft.com/office/drawing/2014/main" val="1298360006"/>
                    </a:ext>
                  </a:extLst>
                </a:gridCol>
                <a:gridCol w="1348923">
                  <a:extLst>
                    <a:ext uri="{9D8B030D-6E8A-4147-A177-3AD203B41FA5}">
                      <a16:colId xmlns="" xmlns:a16="http://schemas.microsoft.com/office/drawing/2014/main" val="1106712670"/>
                    </a:ext>
                  </a:extLst>
                </a:gridCol>
                <a:gridCol w="1348923">
                  <a:extLst>
                    <a:ext uri="{9D8B030D-6E8A-4147-A177-3AD203B41FA5}">
                      <a16:colId xmlns="" xmlns:a16="http://schemas.microsoft.com/office/drawing/2014/main" val="2040688168"/>
                    </a:ext>
                  </a:extLst>
                </a:gridCol>
                <a:gridCol w="1348923">
                  <a:extLst>
                    <a:ext uri="{9D8B030D-6E8A-4147-A177-3AD203B41FA5}">
                      <a16:colId xmlns="" xmlns:a16="http://schemas.microsoft.com/office/drawing/2014/main" val="2441770421"/>
                    </a:ext>
                  </a:extLst>
                </a:gridCol>
                <a:gridCol w="1348923">
                  <a:extLst>
                    <a:ext uri="{9D8B030D-6E8A-4147-A177-3AD203B41FA5}">
                      <a16:colId xmlns="" xmlns:a16="http://schemas.microsoft.com/office/drawing/2014/main" val="234080943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TOXIDROME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POSSIBLE TOXINS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58793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VITAL 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MENTAL STATUS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PUPILS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SKIN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BOWEL SOUNDS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OTHER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5020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034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E06FA7-D737-8441-BBA2-339BA906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effectLst/>
              </a:rPr>
              <a:t>Cholinergic</a:t>
            </a:r>
            <a:endParaRPr lang="en-US" b="1" dirty="0"/>
          </a:p>
        </p:txBody>
      </p:sp>
      <p:pic>
        <p:nvPicPr>
          <p:cNvPr id="5" name="Content Placeholder 4" descr="A picture containing text, book&#10;&#10;Description automatically generated">
            <a:extLst>
              <a:ext uri="{FF2B5EF4-FFF2-40B4-BE49-F238E27FC236}">
                <a16:creationId xmlns="" xmlns:a16="http://schemas.microsoft.com/office/drawing/2014/main" id="{7DADBFCE-CF6B-0946-BCBD-8E9495DF4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9258" y="186866"/>
            <a:ext cx="4329092" cy="6484268"/>
          </a:xfrm>
        </p:spPr>
      </p:pic>
    </p:spTree>
    <p:extLst>
      <p:ext uri="{BB962C8B-B14F-4D97-AF65-F5344CB8AC3E}">
        <p14:creationId xmlns:p14="http://schemas.microsoft.com/office/powerpoint/2010/main" val="607009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6DEC35-EB18-E24B-91B5-B22C98377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Opioids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260F4502-2DCD-C941-BAC8-E82DD5E7BC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130709"/>
          <a:ext cx="10515600" cy="1741170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4280785466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919241785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660962173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271436299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820792365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662838359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2187448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3664269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Opioids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Respiratory depression bradycardia, hypotension, hypothermia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Depression, coma, euphoria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Pinpoint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Normal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Normal to decreased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CA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Methadone, buprenorphine, morphine, oxycodone, heroin, etc.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5703472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3A66E1B-C85A-1543-BE19-23CEDBCC8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425176"/>
              </p:ext>
            </p:extLst>
          </p:nvPr>
        </p:nvGraphicFramePr>
        <p:xfrm>
          <a:off x="838200" y="2117249"/>
          <a:ext cx="10791384" cy="1013460"/>
        </p:xfrm>
        <a:graphic>
          <a:graphicData uri="http://schemas.openxmlformats.org/drawingml/2006/table">
            <a:tbl>
              <a:tblPr/>
              <a:tblGrid>
                <a:gridCol w="1584960">
                  <a:extLst>
                    <a:ext uri="{9D8B030D-6E8A-4147-A177-3AD203B41FA5}">
                      <a16:colId xmlns="" xmlns:a16="http://schemas.microsoft.com/office/drawing/2014/main" val="3304648655"/>
                    </a:ext>
                  </a:extLst>
                </a:gridCol>
                <a:gridCol w="1112886">
                  <a:extLst>
                    <a:ext uri="{9D8B030D-6E8A-4147-A177-3AD203B41FA5}">
                      <a16:colId xmlns="" xmlns:a16="http://schemas.microsoft.com/office/drawing/2014/main" val="2384995491"/>
                    </a:ext>
                  </a:extLst>
                </a:gridCol>
                <a:gridCol w="1348923">
                  <a:extLst>
                    <a:ext uri="{9D8B030D-6E8A-4147-A177-3AD203B41FA5}">
                      <a16:colId xmlns="" xmlns:a16="http://schemas.microsoft.com/office/drawing/2014/main" val="2162954944"/>
                    </a:ext>
                  </a:extLst>
                </a:gridCol>
                <a:gridCol w="1348923">
                  <a:extLst>
                    <a:ext uri="{9D8B030D-6E8A-4147-A177-3AD203B41FA5}">
                      <a16:colId xmlns="" xmlns:a16="http://schemas.microsoft.com/office/drawing/2014/main" val="1298360006"/>
                    </a:ext>
                  </a:extLst>
                </a:gridCol>
                <a:gridCol w="1348923">
                  <a:extLst>
                    <a:ext uri="{9D8B030D-6E8A-4147-A177-3AD203B41FA5}">
                      <a16:colId xmlns="" xmlns:a16="http://schemas.microsoft.com/office/drawing/2014/main" val="1106712670"/>
                    </a:ext>
                  </a:extLst>
                </a:gridCol>
                <a:gridCol w="1348923">
                  <a:extLst>
                    <a:ext uri="{9D8B030D-6E8A-4147-A177-3AD203B41FA5}">
                      <a16:colId xmlns="" xmlns:a16="http://schemas.microsoft.com/office/drawing/2014/main" val="2040688168"/>
                    </a:ext>
                  </a:extLst>
                </a:gridCol>
                <a:gridCol w="1348923">
                  <a:extLst>
                    <a:ext uri="{9D8B030D-6E8A-4147-A177-3AD203B41FA5}">
                      <a16:colId xmlns="" xmlns:a16="http://schemas.microsoft.com/office/drawing/2014/main" val="2441770421"/>
                    </a:ext>
                  </a:extLst>
                </a:gridCol>
                <a:gridCol w="1348923">
                  <a:extLst>
                    <a:ext uri="{9D8B030D-6E8A-4147-A177-3AD203B41FA5}">
                      <a16:colId xmlns="" xmlns:a16="http://schemas.microsoft.com/office/drawing/2014/main" val="234080943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TOXIDROME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POSSIBLE TOXINS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58793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VITAL 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MENTAL STATUS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PUPILS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SKIN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BOWEL SOUNDS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OTHER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5020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909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096666-BAC0-414B-87C0-9A54120F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Opioids Withdrawal</a:t>
            </a:r>
            <a:endParaRPr lang="en-US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87687E6A-3F63-6849-B891-8985BAE2EA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130709"/>
          <a:ext cx="10515600" cy="1741170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8646618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415976854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4820525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852526909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52893865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45236836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91561898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1407676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Withdrawal (opioid)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Tachycardia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Restlessness, anxiety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Dilated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diaphoretic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Hyperactive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Nausea, vomiting, diarrhea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Lack of access to opioids or excessive use of naloxone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8989298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60449B6F-8265-AE4A-AF06-ABF47C1DC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208847"/>
              </p:ext>
            </p:extLst>
          </p:nvPr>
        </p:nvGraphicFramePr>
        <p:xfrm>
          <a:off x="838200" y="2117249"/>
          <a:ext cx="10515598" cy="1013460"/>
        </p:xfrm>
        <a:graphic>
          <a:graphicData uri="http://schemas.openxmlformats.org/drawingml/2006/table">
            <a:tbl>
              <a:tblPr/>
              <a:tblGrid>
                <a:gridCol w="1288283">
                  <a:extLst>
                    <a:ext uri="{9D8B030D-6E8A-4147-A177-3AD203B41FA5}">
                      <a16:colId xmlns="" xmlns:a16="http://schemas.microsoft.com/office/drawing/2014/main" val="3304648655"/>
                    </a:ext>
                  </a:extLst>
                </a:gridCol>
                <a:gridCol w="1340616">
                  <a:extLst>
                    <a:ext uri="{9D8B030D-6E8A-4147-A177-3AD203B41FA5}">
                      <a16:colId xmlns="" xmlns:a16="http://schemas.microsoft.com/office/drawing/2014/main" val="2384995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162954944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298360006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6712670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040688168"/>
                    </a:ext>
                  </a:extLst>
                </a:gridCol>
                <a:gridCol w="1310641">
                  <a:extLst>
                    <a:ext uri="{9D8B030D-6E8A-4147-A177-3AD203B41FA5}">
                      <a16:colId xmlns="" xmlns:a16="http://schemas.microsoft.com/office/drawing/2014/main" val="2441770421"/>
                    </a:ext>
                  </a:extLst>
                </a:gridCol>
                <a:gridCol w="1318258">
                  <a:extLst>
                    <a:ext uri="{9D8B030D-6E8A-4147-A177-3AD203B41FA5}">
                      <a16:colId xmlns="" xmlns:a16="http://schemas.microsoft.com/office/drawing/2014/main" val="234080943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TOXIDROME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POSSIBLE TOXINS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58793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VITAL 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MENTAL STATUS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PUPILS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SKIN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BOWEL SOUNDS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OTHER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5020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297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135CF8-1441-ED46-AC78-90BC1E17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Opioids Withdrawal</a:t>
            </a:r>
            <a:endParaRPr lang="en-US" dirty="0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BD64C350-B8E4-B54C-89EA-52A66FB49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6120" y="1690688"/>
            <a:ext cx="6837680" cy="4563717"/>
          </a:xfrm>
        </p:spPr>
      </p:pic>
    </p:spTree>
    <p:extLst>
      <p:ext uri="{BB962C8B-B14F-4D97-AF65-F5344CB8AC3E}">
        <p14:creationId xmlns:p14="http://schemas.microsoft.com/office/powerpoint/2010/main" val="1399757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03B0B6-68BA-0C48-AE2A-E0657EF34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effectLst/>
              </a:rPr>
              <a:t>Serotonin Syndrome 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4134EA92-35E2-CD47-AF70-736066ABB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202430"/>
              </p:ext>
            </p:extLst>
          </p:nvPr>
        </p:nvGraphicFramePr>
        <p:xfrm>
          <a:off x="838200" y="3130709"/>
          <a:ext cx="10515600" cy="2564130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2065795724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577125323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630772786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09553766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805405629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671985939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903914294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9545971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Serotonin syndrome 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Hyperthermia, tachycardia, hypertension or hypotension (autonomic instability)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Agitation, confusion, coma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Dilated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Diaphoretic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Increased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Neuromuscular hyperexcitability: clonus, hyperreflexia (lower extremities &gt; upper extremities)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SSRIs, lithium, MAOIs, linezolid, tramadol, meperidine, dextromethorphan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7396041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13BCB5E-8857-B646-88AB-06BFD8B5F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116751"/>
              </p:ext>
            </p:extLst>
          </p:nvPr>
        </p:nvGraphicFramePr>
        <p:xfrm>
          <a:off x="838200" y="2117249"/>
          <a:ext cx="10515598" cy="1013460"/>
        </p:xfrm>
        <a:graphic>
          <a:graphicData uri="http://schemas.openxmlformats.org/drawingml/2006/table">
            <a:tbl>
              <a:tblPr/>
              <a:tblGrid>
                <a:gridCol w="1288283">
                  <a:extLst>
                    <a:ext uri="{9D8B030D-6E8A-4147-A177-3AD203B41FA5}">
                      <a16:colId xmlns="" xmlns:a16="http://schemas.microsoft.com/office/drawing/2014/main" val="3304648655"/>
                    </a:ext>
                  </a:extLst>
                </a:gridCol>
                <a:gridCol w="1340616">
                  <a:extLst>
                    <a:ext uri="{9D8B030D-6E8A-4147-A177-3AD203B41FA5}">
                      <a16:colId xmlns="" xmlns:a16="http://schemas.microsoft.com/office/drawing/2014/main" val="2384995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162954944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298360006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6712670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040688168"/>
                    </a:ext>
                  </a:extLst>
                </a:gridCol>
                <a:gridCol w="1310641">
                  <a:extLst>
                    <a:ext uri="{9D8B030D-6E8A-4147-A177-3AD203B41FA5}">
                      <a16:colId xmlns="" xmlns:a16="http://schemas.microsoft.com/office/drawing/2014/main" val="2441770421"/>
                    </a:ext>
                  </a:extLst>
                </a:gridCol>
                <a:gridCol w="1318258">
                  <a:extLst>
                    <a:ext uri="{9D8B030D-6E8A-4147-A177-3AD203B41FA5}">
                      <a16:colId xmlns="" xmlns:a16="http://schemas.microsoft.com/office/drawing/2014/main" val="234080943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TOXIDROME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POSSIBLE TOXINS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58793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VITAL 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MENTAL STATUS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PUPILS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SKIN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BOWEL SOUNDS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OTHER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5020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239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FD58E4-A03C-4648-B847-815A815C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effectLst/>
              </a:rPr>
              <a:t>Serotonin Syndrome </a:t>
            </a:r>
            <a:endParaRPr lang="en-US" b="1" dirty="0"/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="" xmlns:a16="http://schemas.microsoft.com/office/drawing/2014/main" id="{D8913B67-CBEB-1547-827B-2F90995B9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7864" y="214207"/>
            <a:ext cx="4295936" cy="6429586"/>
          </a:xfrm>
        </p:spPr>
      </p:pic>
    </p:spTree>
    <p:extLst>
      <p:ext uri="{BB962C8B-B14F-4D97-AF65-F5344CB8AC3E}">
        <p14:creationId xmlns:p14="http://schemas.microsoft.com/office/powerpoint/2010/main" val="163455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7C1406-A594-5E44-9A5A-4C742F536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Lab/Diagnostic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F39D51-9891-BA41-98B9-6EFF969C5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Drug Levels</a:t>
            </a:r>
          </a:p>
          <a:p>
            <a:r>
              <a:rPr lang="en-CA" dirty="0" err="1"/>
              <a:t>Tox</a:t>
            </a:r>
            <a:r>
              <a:rPr lang="en-CA" dirty="0"/>
              <a:t>-Screen </a:t>
            </a:r>
          </a:p>
          <a:p>
            <a:r>
              <a:rPr lang="en-CA" dirty="0"/>
              <a:t>U&amp;E</a:t>
            </a:r>
          </a:p>
          <a:p>
            <a:r>
              <a:rPr lang="en-CA" dirty="0"/>
              <a:t>Blood Gas</a:t>
            </a:r>
          </a:p>
          <a:p>
            <a:r>
              <a:rPr lang="en-CA" dirty="0"/>
              <a:t>LFTs (Acetaminophen)</a:t>
            </a:r>
          </a:p>
          <a:p>
            <a:r>
              <a:rPr lang="en-CA" dirty="0"/>
              <a:t>Serum Osmolality (Alcohol)</a:t>
            </a:r>
          </a:p>
          <a:p>
            <a:r>
              <a:rPr lang="en-CA" dirty="0"/>
              <a:t>CK (prolonged down time)</a:t>
            </a:r>
          </a:p>
          <a:p>
            <a:r>
              <a:rPr lang="en-CA" dirty="0"/>
              <a:t>ECG (Dig, Amiodaron, SSRI)</a:t>
            </a:r>
          </a:p>
        </p:txBody>
      </p:sp>
    </p:spTree>
    <p:extLst>
      <p:ext uri="{BB962C8B-B14F-4D97-AF65-F5344CB8AC3E}">
        <p14:creationId xmlns:p14="http://schemas.microsoft.com/office/powerpoint/2010/main" val="527047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FFEE8B-F9A3-6849-B473-35BEC76E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Drug levels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9665C1-8E8F-E246-9F35-E51771DB4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some drugs </a:t>
            </a:r>
            <a:r>
              <a:rPr lang="en-CA" dirty="0"/>
              <a:t>quantitative blood concentrations are integral to confirming the diagnosis and formulating a treatment plan.</a:t>
            </a:r>
          </a:p>
          <a:p>
            <a:pPr lvl="1"/>
            <a:r>
              <a:rPr lang="en-CA" dirty="0"/>
              <a:t>SAS, Acetaminophen, dig, iron and methanol.</a:t>
            </a:r>
          </a:p>
          <a:p>
            <a:pPr lvl="1"/>
            <a:endParaRPr lang="en-US" dirty="0"/>
          </a:p>
          <a:p>
            <a:r>
              <a:rPr lang="en-CA" dirty="0"/>
              <a:t>For most exposures, quantitative measurement is not readily available and is not likely to alter management.</a:t>
            </a:r>
          </a:p>
          <a:p>
            <a:endParaRPr lang="en-CA" dirty="0"/>
          </a:p>
          <a:p>
            <a:r>
              <a:rPr lang="en-CA" dirty="0"/>
              <a:t>All intoxicant levels must be interpreted in conjunction with the history.</a:t>
            </a:r>
          </a:p>
          <a:p>
            <a:pPr lvl="1"/>
            <a:r>
              <a:rPr lang="en-CA" dirty="0"/>
              <a:t>Chronic vs acute use </a:t>
            </a:r>
          </a:p>
          <a:p>
            <a:pPr lvl="1"/>
            <a:r>
              <a:rPr lang="en-CA" dirty="0"/>
              <a:t>Time of ingestion</a:t>
            </a:r>
          </a:p>
          <a:p>
            <a:pPr lvl="1"/>
            <a:r>
              <a:rPr lang="en-CA" dirty="0"/>
              <a:t>Co-</a:t>
            </a:r>
            <a:r>
              <a:rPr lang="en-CA" dirty="0" err="1"/>
              <a:t>ongestion</a:t>
            </a:r>
            <a:endParaRPr lang="en-CA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05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1AAA63-423A-E444-A0F3-8457BAD6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Acetaminophen Level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3CD32D-AE75-D848-831E-6F247B504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Very helpful.</a:t>
            </a:r>
          </a:p>
          <a:p>
            <a:endParaRPr lang="en-US" dirty="0"/>
          </a:p>
          <a:p>
            <a:r>
              <a:rPr lang="en-CA" dirty="0"/>
              <a:t>Acetaminophen is a widely available medication and a commonly detected co-</a:t>
            </a:r>
            <a:r>
              <a:rPr lang="en-CA" dirty="0" err="1"/>
              <a:t>ingestant</a:t>
            </a:r>
            <a:r>
              <a:rPr lang="en-CA" dirty="0"/>
              <a:t> with the potential for severe toxicity. </a:t>
            </a:r>
          </a:p>
          <a:p>
            <a:endParaRPr lang="en-CA" dirty="0"/>
          </a:p>
          <a:p>
            <a:r>
              <a:rPr lang="en-CA" dirty="0"/>
              <a:t>There is an effective antidote to acetaminophen poisoning that is time-dependent. </a:t>
            </a:r>
          </a:p>
          <a:p>
            <a:endParaRPr lang="en-CA" dirty="0"/>
          </a:p>
          <a:p>
            <a:r>
              <a:rPr lang="en-CA" dirty="0"/>
              <a:t>Patients might initially be asymptomatic and might not report acetaminophen as a </a:t>
            </a:r>
            <a:r>
              <a:rPr lang="en-CA" dirty="0" err="1"/>
              <a:t>coingestant</a:t>
            </a:r>
            <a:r>
              <a:rPr lang="en-CA" dirty="0"/>
              <a:t>, an acetaminophen level should be checked in all patients who present after an intentional exposure or ingestion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1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5FF838-00F9-084A-823B-BE8EA9D8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A6EBA6-D0EA-6E42-ABEC-770740650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The number 1 cause of injury death in the United States.</a:t>
            </a:r>
          </a:p>
          <a:p>
            <a:pPr lvl="1"/>
            <a:r>
              <a:rPr lang="en-CA" dirty="0"/>
              <a:t>Mostly unintentional.</a:t>
            </a:r>
          </a:p>
          <a:p>
            <a:pPr lvl="1"/>
            <a:r>
              <a:rPr lang="en-CA" dirty="0"/>
              <a:t>CO and analgesics were the leading causes of poison-related fatalities in young children</a:t>
            </a:r>
          </a:p>
          <a:p>
            <a:pPr lvl="1"/>
            <a:endParaRPr lang="en-CA" dirty="0"/>
          </a:p>
          <a:p>
            <a:r>
              <a:rPr lang="en-CA" dirty="0"/>
              <a:t>50% occur in children younger than 6 </a:t>
            </a:r>
            <a:r>
              <a:rPr lang="en-CA" dirty="0" err="1"/>
              <a:t>yr</a:t>
            </a:r>
            <a:r>
              <a:rPr lang="en-CA" dirty="0"/>
              <a:t> old.</a:t>
            </a:r>
          </a:p>
          <a:p>
            <a:endParaRPr lang="en-CA" dirty="0"/>
          </a:p>
          <a:p>
            <a:r>
              <a:rPr lang="en-CA" dirty="0"/>
              <a:t>Poisoning exposures in children 6-12 </a:t>
            </a:r>
            <a:r>
              <a:rPr lang="en-CA" dirty="0" err="1"/>
              <a:t>yr</a:t>
            </a:r>
            <a:r>
              <a:rPr lang="en-CA" dirty="0"/>
              <a:t> old are much less common(2%)</a:t>
            </a:r>
          </a:p>
          <a:p>
            <a:endParaRPr lang="en-CA" dirty="0"/>
          </a:p>
          <a:p>
            <a:r>
              <a:rPr lang="en-CA" dirty="0"/>
              <a:t>A second peak in pediatric exposures occurs in adolescence (intentional)</a:t>
            </a:r>
          </a:p>
          <a:p>
            <a:endParaRPr lang="en-CA" dirty="0"/>
          </a:p>
          <a:p>
            <a:r>
              <a:rPr lang="en-CA" dirty="0"/>
              <a:t>Children younger than 6 </a:t>
            </a:r>
            <a:r>
              <a:rPr lang="en-CA" dirty="0" err="1"/>
              <a:t>yr</a:t>
            </a:r>
            <a:r>
              <a:rPr lang="en-CA" dirty="0"/>
              <a:t> account for &lt;2% of all poisoning fatalities </a:t>
            </a:r>
            <a:endParaRPr lang="en-US" dirty="0"/>
          </a:p>
        </p:txBody>
      </p:sp>
      <p:pic>
        <p:nvPicPr>
          <p:cNvPr id="4" name="Picture 3" descr="A picture containing person, indoor, little, child&#10;&#10;Description automatically generated">
            <a:extLst>
              <a:ext uri="{FF2B5EF4-FFF2-40B4-BE49-F238E27FC236}">
                <a16:creationId xmlns="" xmlns:a16="http://schemas.microsoft.com/office/drawing/2014/main" id="{7B0D26AF-61FD-314D-9A07-B7C4A7C2F2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446270" y="381000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68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604567-B857-2240-9233-57F14027F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Tox</a:t>
            </a:r>
            <a:r>
              <a:rPr lang="en-US" b="1" dirty="0"/>
              <a:t>-Screen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FC1EDF-1568-214F-88D9-854756828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Varey from lab to lab :</a:t>
            </a:r>
          </a:p>
          <a:p>
            <a:pPr lvl="1"/>
            <a:r>
              <a:rPr lang="en-US" dirty="0"/>
              <a:t>What it tests for?</a:t>
            </a:r>
          </a:p>
          <a:p>
            <a:pPr lvl="1"/>
            <a:r>
              <a:rPr lang="en-US" dirty="0"/>
              <a:t>Cutoff for +</a:t>
            </a:r>
          </a:p>
          <a:p>
            <a:pPr lvl="1"/>
            <a:r>
              <a:rPr lang="en-US" dirty="0"/>
              <a:t>False + /Fales –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 Synthetic opioid are not detected with urine </a:t>
            </a:r>
            <a:r>
              <a:rPr lang="en-US" dirty="0" err="1"/>
              <a:t>tox</a:t>
            </a:r>
            <a:r>
              <a:rPr lang="en-US" dirty="0"/>
              <a:t>-screen</a:t>
            </a:r>
          </a:p>
          <a:p>
            <a:r>
              <a:rPr lang="en-CA" dirty="0"/>
              <a:t>Helpful in patients with altered mental status of unknown etiology, persistent, unexplained tachycardia, acute myocardial ischemia or stroke at a young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13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B18204-17E7-CD40-9B51-ABB5AA00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KUB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EFB1AB0-56F1-A545-A8CA-DA21D24BA6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808764"/>
          <a:ext cx="10515600" cy="23850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="" xmlns:a16="http://schemas.microsoft.com/office/drawing/2014/main" val="1417560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 b="1">
                          <a:effectLst/>
                        </a:rPr>
                        <a:t>RADIOPAQUE SUBSTANCE ON KUB (MNEMONIC = CHIPPED) </a:t>
                      </a:r>
                      <a:endParaRPr lang="en-CA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83024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CA" b="1" dirty="0">
                          <a:effectLst/>
                        </a:rPr>
                        <a:t>C  </a:t>
                      </a:r>
                      <a:r>
                        <a:rPr lang="en-CA" dirty="0" err="1">
                          <a:effectLst/>
                        </a:rPr>
                        <a:t>hloral</a:t>
                      </a:r>
                      <a:r>
                        <a:rPr lang="en-CA" dirty="0">
                          <a:effectLst/>
                        </a:rPr>
                        <a:t> hydrate, calcium carbonate 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CA" b="1" dirty="0">
                          <a:effectLst/>
                        </a:rPr>
                        <a:t>H  </a:t>
                      </a:r>
                      <a:r>
                        <a:rPr lang="en-CA" dirty="0" err="1">
                          <a:effectLst/>
                        </a:rPr>
                        <a:t>eavy</a:t>
                      </a:r>
                      <a:r>
                        <a:rPr lang="en-CA" dirty="0">
                          <a:effectLst/>
                        </a:rPr>
                        <a:t> metals (lead, zinc, barium, arsenic, lithium, bismuth) 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CA" b="1" dirty="0">
                          <a:effectLst/>
                        </a:rPr>
                        <a:t>I  </a:t>
                      </a:r>
                      <a:r>
                        <a:rPr lang="en-CA" dirty="0" err="1">
                          <a:effectLst/>
                        </a:rPr>
                        <a:t>ron</a:t>
                      </a:r>
                      <a:r>
                        <a:rPr lang="en-CA" dirty="0">
                          <a:effectLst/>
                        </a:rPr>
                        <a:t> 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CA" b="1" dirty="0">
                          <a:effectLst/>
                        </a:rPr>
                        <a:t>P  </a:t>
                      </a:r>
                      <a:r>
                        <a:rPr lang="en-CA" dirty="0" err="1">
                          <a:effectLst/>
                        </a:rPr>
                        <a:t>henothiazines</a:t>
                      </a:r>
                      <a:r>
                        <a:rPr lang="en-CA" dirty="0">
                          <a:effectLst/>
                        </a:rPr>
                        <a:t> 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CA" b="1" dirty="0">
                          <a:effectLst/>
                        </a:rPr>
                        <a:t>P  </a:t>
                      </a:r>
                      <a:r>
                        <a:rPr lang="en-CA" dirty="0">
                          <a:effectLst/>
                        </a:rPr>
                        <a:t>lay-</a:t>
                      </a:r>
                      <a:r>
                        <a:rPr lang="en-CA" dirty="0" err="1">
                          <a:effectLst/>
                        </a:rPr>
                        <a:t>Doh</a:t>
                      </a:r>
                      <a:r>
                        <a:rPr lang="en-CA" dirty="0">
                          <a:effectLst/>
                        </a:rPr>
                        <a:t>, potassium chloride 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CA" b="1" dirty="0">
                          <a:effectLst/>
                        </a:rPr>
                        <a:t>E  </a:t>
                      </a:r>
                      <a:r>
                        <a:rPr lang="en-CA" dirty="0" err="1">
                          <a:effectLst/>
                        </a:rPr>
                        <a:t>nteric</a:t>
                      </a:r>
                      <a:r>
                        <a:rPr lang="en-CA" dirty="0">
                          <a:effectLst/>
                        </a:rPr>
                        <a:t>-coated pills 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CA" b="1" dirty="0">
                          <a:effectLst/>
                        </a:rPr>
                        <a:t>D  </a:t>
                      </a:r>
                      <a:r>
                        <a:rPr lang="en-CA" dirty="0" err="1">
                          <a:effectLst/>
                        </a:rPr>
                        <a:t>ental</a:t>
                      </a:r>
                      <a:r>
                        <a:rPr lang="en-CA" dirty="0">
                          <a:effectLst/>
                        </a:rPr>
                        <a:t> amalgam, drug packets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8222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726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231EAC-861B-4F43-86A0-CA873C1F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Principles of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E1C0E6-31D9-814A-9B17-92CAE686B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base">
              <a:buFont typeface="+mj-lt"/>
              <a:buAutoNum type="arabicPeriod"/>
            </a:pPr>
            <a:r>
              <a:rPr lang="en-CA" dirty="0"/>
              <a:t>ABCDs (supportive care)</a:t>
            </a:r>
          </a:p>
          <a:p>
            <a:pPr marL="514350" indent="-514350" fontAlgn="base">
              <a:buFont typeface="+mj-lt"/>
              <a:buAutoNum type="arabicPeriod"/>
            </a:pPr>
            <a:endParaRPr lang="en-CA" dirty="0"/>
          </a:p>
          <a:p>
            <a:pPr marL="514350" indent="-514350" fontAlgn="base">
              <a:buFont typeface="+mj-lt"/>
              <a:buAutoNum type="arabicPeriod"/>
            </a:pPr>
            <a:r>
              <a:rPr lang="en-CA" dirty="0"/>
              <a:t>Antidots </a:t>
            </a:r>
          </a:p>
          <a:p>
            <a:pPr marL="514350" indent="-514350" fontAlgn="base">
              <a:buFont typeface="+mj-lt"/>
              <a:buAutoNum type="arabicPeriod"/>
            </a:pPr>
            <a:endParaRPr lang="en-CA" dirty="0"/>
          </a:p>
          <a:p>
            <a:pPr marL="514350" indent="-514350" fontAlgn="base">
              <a:buFont typeface="+mj-lt"/>
              <a:buAutoNum type="arabicPeriod"/>
            </a:pPr>
            <a:r>
              <a:rPr lang="en-CA" dirty="0"/>
              <a:t>Decontamination </a:t>
            </a:r>
          </a:p>
          <a:p>
            <a:pPr marL="514350" indent="-514350" fontAlgn="base">
              <a:buFont typeface="+mj-lt"/>
              <a:buAutoNum type="arabicPeriod"/>
            </a:pPr>
            <a:endParaRPr lang="en-CA" dirty="0"/>
          </a:p>
          <a:p>
            <a:pPr marL="514350" indent="-514350" fontAlgn="base">
              <a:buFont typeface="+mj-lt"/>
              <a:buAutoNum type="arabicPeriod"/>
            </a:pPr>
            <a:r>
              <a:rPr lang="en-CA" dirty="0"/>
              <a:t>Enhanced elimination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45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F80155-7F7E-5D43-93D7-D498356A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ABCDs (supportive care)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6AEC2A-27F1-3040-83CA-80E606C25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Airway: Patent and maintainable </a:t>
            </a:r>
          </a:p>
          <a:p>
            <a:endParaRPr lang="en-US" dirty="0"/>
          </a:p>
          <a:p>
            <a:r>
              <a:rPr lang="en-US" dirty="0"/>
              <a:t>Breathing: Spontaneous with GABL ,RR, SpO2 and WOB</a:t>
            </a:r>
          </a:p>
          <a:p>
            <a:endParaRPr lang="en-US" dirty="0"/>
          </a:p>
          <a:p>
            <a:r>
              <a:rPr lang="en-US" dirty="0"/>
              <a:t>Circulation: HR, BP, Cap refill, Rhythm and Liver edge in infants</a:t>
            </a:r>
          </a:p>
          <a:p>
            <a:endParaRPr lang="en-US" dirty="0"/>
          </a:p>
          <a:p>
            <a:r>
              <a:rPr lang="en-US" dirty="0"/>
              <a:t>Disability:  Pupils ?equal and reactive .  GCS </a:t>
            </a:r>
            <a:r>
              <a:rPr lang="en-US" dirty="0" err="1"/>
              <a:t>Glucocheck</a:t>
            </a:r>
            <a:endParaRPr lang="en-US" dirty="0"/>
          </a:p>
          <a:p>
            <a:endParaRPr lang="en-US" dirty="0"/>
          </a:p>
          <a:p>
            <a:r>
              <a:rPr lang="en-US" dirty="0"/>
              <a:t>Exposure , check the skin for any contamination</a:t>
            </a:r>
          </a:p>
        </p:txBody>
      </p:sp>
    </p:spTree>
    <p:extLst>
      <p:ext uri="{BB962C8B-B14F-4D97-AF65-F5344CB8AC3E}">
        <p14:creationId xmlns:p14="http://schemas.microsoft.com/office/powerpoint/2010/main" val="557173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610623-51AE-4347-9112-FE826F4C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Antidots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0574F2-470B-8C4A-8FEB-6DB696EEF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dirty="0"/>
              <a:t>Definition = </a:t>
            </a:r>
            <a:r>
              <a:rPr lang="en-CA" dirty="0"/>
              <a:t>a medicine taken or given to counteract a particular poison.</a:t>
            </a:r>
          </a:p>
          <a:p>
            <a:pPr fontAlgn="ctr"/>
            <a:endParaRPr lang="en-CA" dirty="0"/>
          </a:p>
          <a:p>
            <a:pPr fontAlgn="ctr"/>
            <a:r>
              <a:rPr lang="en-US" altLang="en-US" dirty="0"/>
              <a:t>Only a small proportion of poisoned patients are amenable to antidotal therapy</a:t>
            </a:r>
          </a:p>
          <a:p>
            <a:pPr fontAlgn="ctr"/>
            <a:endParaRPr lang="en-US" altLang="en-US" dirty="0"/>
          </a:p>
          <a:p>
            <a:pPr fontAlgn="ctr"/>
            <a:r>
              <a:rPr lang="en-US" altLang="en-US" dirty="0"/>
              <a:t>Only a few poisoning is antidotal therapy urgent (e.g., CO, cyanide, organophosphate and opioid intoxication)</a:t>
            </a:r>
          </a:p>
          <a:p>
            <a:pPr fontAlgn="ctr"/>
            <a:endParaRPr lang="en-CA" dirty="0">
              <a:effectLst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2566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B9F639-369D-4444-8657-260E43FC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9CDEEDDF-5736-904F-9861-40FFE974DD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291687"/>
              </p:ext>
            </p:extLst>
          </p:nvPr>
        </p:nvGraphicFramePr>
        <p:xfrm>
          <a:off x="630555" y="365125"/>
          <a:ext cx="10930890" cy="6355716"/>
        </p:xfrm>
        <a:graphic>
          <a:graphicData uri="http://schemas.openxmlformats.org/drawingml/2006/table">
            <a:tbl>
              <a:tblPr/>
              <a:tblGrid>
                <a:gridCol w="2186178">
                  <a:extLst>
                    <a:ext uri="{9D8B030D-6E8A-4147-A177-3AD203B41FA5}">
                      <a16:colId xmlns="" xmlns:a16="http://schemas.microsoft.com/office/drawing/2014/main" val="2975932602"/>
                    </a:ext>
                  </a:extLst>
                </a:gridCol>
                <a:gridCol w="2186178">
                  <a:extLst>
                    <a:ext uri="{9D8B030D-6E8A-4147-A177-3AD203B41FA5}">
                      <a16:colId xmlns="" xmlns:a16="http://schemas.microsoft.com/office/drawing/2014/main" val="2836997468"/>
                    </a:ext>
                  </a:extLst>
                </a:gridCol>
                <a:gridCol w="2186178">
                  <a:extLst>
                    <a:ext uri="{9D8B030D-6E8A-4147-A177-3AD203B41FA5}">
                      <a16:colId xmlns="" xmlns:a16="http://schemas.microsoft.com/office/drawing/2014/main" val="1722590250"/>
                    </a:ext>
                  </a:extLst>
                </a:gridCol>
                <a:gridCol w="2186178">
                  <a:extLst>
                    <a:ext uri="{9D8B030D-6E8A-4147-A177-3AD203B41FA5}">
                      <a16:colId xmlns="" xmlns:a16="http://schemas.microsoft.com/office/drawing/2014/main" val="4076811829"/>
                    </a:ext>
                  </a:extLst>
                </a:gridCol>
                <a:gridCol w="2186178">
                  <a:extLst>
                    <a:ext uri="{9D8B030D-6E8A-4147-A177-3AD203B41FA5}">
                      <a16:colId xmlns="" xmlns:a16="http://schemas.microsoft.com/office/drawing/2014/main" val="1996395546"/>
                    </a:ext>
                  </a:extLst>
                </a:gridCol>
              </a:tblGrid>
              <a:tr h="642749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POISON </a:t>
                      </a:r>
                    </a:p>
                  </a:txBody>
                  <a:tcPr marL="23546" marR="23546" marT="23546" marB="23546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ANTIDOTE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DOSAGE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ROUTE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dirty="0">
                          <a:effectLst/>
                        </a:rPr>
                        <a:t>ADVERSE EFFECTS, WARNINGS, COMMENTS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75829214"/>
                  </a:ext>
                </a:extLst>
              </a:tr>
              <a:tr h="64274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Acetaminophen </a:t>
                      </a:r>
                    </a:p>
                  </a:txBody>
                  <a:tcPr marL="23546" marR="23546" marT="23546" marB="23546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i="1">
                          <a:effectLst/>
                        </a:rPr>
                        <a:t>N  </a:t>
                      </a:r>
                      <a:r>
                        <a:rPr lang="en-CA" sz="1400">
                          <a:effectLst/>
                        </a:rPr>
                        <a:t>-Acetylcysteine (Mucomyst)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140 mg/kg loading, followed by 70 mg/kg q4h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PO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Vomiting (patient-tailored regimens are the norm)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013262"/>
                  </a:ext>
                </a:extLst>
              </a:tr>
              <a:tr h="2180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i="1">
                          <a:effectLst/>
                        </a:rPr>
                        <a:t>N  </a:t>
                      </a:r>
                      <a:r>
                        <a:rPr lang="en-CA" sz="1400">
                          <a:effectLst/>
                        </a:rPr>
                        <a:t>-Acetylcysteine (Acetadote)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150 mg/kg over 1 hr, followed by 50 mg/kg over 4 hr, followed by 100 mg/kg over 16 hr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IV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Anaphylactoid reactions (most commonly seen with loading dose)  </a:t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>(Higher doses of the infusion are often recommended depending upon the acetaminophen level and the degree of injury)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1414089"/>
                  </a:ext>
                </a:extLst>
              </a:tr>
              <a:tr h="1219493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dirty="0">
                          <a:effectLst/>
                        </a:rPr>
                        <a:t>Anticholinergics </a:t>
                      </a:r>
                    </a:p>
                  </a:txBody>
                  <a:tcPr marL="23546" marR="23546" marT="23546" marB="23546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Physostigmine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0.02 mg/kg over 5 min; may repeat q5-10min to 2 mg max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IV/IM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Bradycardia, seizures, bronchospasm  </a:t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 i="1">
                          <a:effectLst/>
                        </a:rPr>
                        <a:t>Note:  </a:t>
                      </a:r>
                      <a:r>
                        <a:rPr lang="en-CA" sz="1400">
                          <a:effectLst/>
                        </a:rPr>
                        <a:t>Do not use if conduction delays on ECG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8078580"/>
                  </a:ext>
                </a:extLst>
              </a:tr>
              <a:tr h="834997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Benzodiazepines </a:t>
                      </a:r>
                    </a:p>
                  </a:txBody>
                  <a:tcPr marL="23546" marR="23546" marT="23546" marB="23546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Flumazenil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0.2 mg over 30 sec; if response is inadequate, repeat q1min to 1 mg max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IV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Agitation, seizures;  </a:t>
                      </a:r>
                      <a:r>
                        <a:rPr lang="en-CA" sz="1400" b="1">
                          <a:effectLst/>
                        </a:rPr>
                        <a:t>do not use for unknown ingestions </a:t>
                      </a:r>
                      <a:endParaRPr lang="en-CA" sz="1400">
                        <a:effectLst/>
                      </a:endParaRP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34008216"/>
                  </a:ext>
                </a:extLst>
              </a:tr>
              <a:tr h="834997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dirty="0">
                          <a:effectLst/>
                        </a:rPr>
                        <a:t>β </a:t>
                      </a:r>
                      <a:r>
                        <a:rPr lang="en-CA" sz="1400" dirty="0">
                          <a:effectLst/>
                        </a:rPr>
                        <a:t>Blockers </a:t>
                      </a:r>
                    </a:p>
                  </a:txBody>
                  <a:tcPr marL="23546" marR="23546" marT="23546" marB="23546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dirty="0">
                          <a:effectLst/>
                        </a:rPr>
                        <a:t>Glucagon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dirty="0">
                          <a:effectLst/>
                        </a:rPr>
                        <a:t>0.15 mg/kg bolus followed by infusion of 0.05-0.15 mg/kg/hr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dirty="0">
                          <a:effectLst/>
                        </a:rPr>
                        <a:t>IV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dirty="0">
                          <a:effectLst/>
                        </a:rPr>
                        <a:t>Hyperglycemia, vomiting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78655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326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E7B575-D977-F34D-8378-0789AD81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EFA3194F-F64A-5644-A777-278B4DB8D0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654476"/>
              </p:ext>
            </p:extLst>
          </p:nvPr>
        </p:nvGraphicFramePr>
        <p:xfrm>
          <a:off x="251460" y="685800"/>
          <a:ext cx="11715750" cy="6027238"/>
        </p:xfrm>
        <a:graphic>
          <a:graphicData uri="http://schemas.openxmlformats.org/drawingml/2006/table">
            <a:tbl>
              <a:tblPr/>
              <a:tblGrid>
                <a:gridCol w="2343150">
                  <a:extLst>
                    <a:ext uri="{9D8B030D-6E8A-4147-A177-3AD203B41FA5}">
                      <a16:colId xmlns="" xmlns:a16="http://schemas.microsoft.com/office/drawing/2014/main" val="2847355413"/>
                    </a:ext>
                  </a:extLst>
                </a:gridCol>
                <a:gridCol w="2343150">
                  <a:extLst>
                    <a:ext uri="{9D8B030D-6E8A-4147-A177-3AD203B41FA5}">
                      <a16:colId xmlns="" xmlns:a16="http://schemas.microsoft.com/office/drawing/2014/main" val="1203710522"/>
                    </a:ext>
                  </a:extLst>
                </a:gridCol>
                <a:gridCol w="2343150">
                  <a:extLst>
                    <a:ext uri="{9D8B030D-6E8A-4147-A177-3AD203B41FA5}">
                      <a16:colId xmlns="" xmlns:a16="http://schemas.microsoft.com/office/drawing/2014/main" val="2346030597"/>
                    </a:ext>
                  </a:extLst>
                </a:gridCol>
                <a:gridCol w="2343150">
                  <a:extLst>
                    <a:ext uri="{9D8B030D-6E8A-4147-A177-3AD203B41FA5}">
                      <a16:colId xmlns="" xmlns:a16="http://schemas.microsoft.com/office/drawing/2014/main" val="1798194794"/>
                    </a:ext>
                  </a:extLst>
                </a:gridCol>
                <a:gridCol w="2343150">
                  <a:extLst>
                    <a:ext uri="{9D8B030D-6E8A-4147-A177-3AD203B41FA5}">
                      <a16:colId xmlns="" xmlns:a16="http://schemas.microsoft.com/office/drawing/2014/main" val="3442727514"/>
                    </a:ext>
                  </a:extLst>
                </a:gridCol>
              </a:tblGrid>
              <a:tr h="757362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Carbon monoxide </a:t>
                      </a:r>
                    </a:p>
                  </a:txBody>
                  <a:tcPr marL="22597" marR="22597" marT="22597" marB="22597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Oxygen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100% F  io  </a:t>
                      </a:r>
                      <a:r>
                        <a:rPr lang="en-CA" sz="1400" baseline="-25000">
                          <a:effectLst/>
                        </a:rPr>
                        <a:t>2  </a:t>
                      </a:r>
                      <a:r>
                        <a:rPr lang="en-CA" sz="1400">
                          <a:effectLst/>
                        </a:rPr>
                        <a:t>via non–rebreather mask (or ET if intubated)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Inhalational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Some patients may benefit from hyperbaric oxygen (see text)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501925"/>
                  </a:ext>
                </a:extLst>
              </a:tr>
              <a:tr h="238580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Cyanide </a:t>
                      </a:r>
                    </a:p>
                  </a:txBody>
                  <a:tcPr marL="22597" marR="22597" marT="22597" marB="22597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Cyanide kit: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CA" sz="1400">
                        <a:effectLst/>
                      </a:endParaRP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CA" sz="1400">
                        <a:effectLst/>
                      </a:endParaRP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CA" sz="1400">
                        <a:effectLst/>
                      </a:endParaRP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393119"/>
                  </a:ext>
                </a:extLst>
              </a:tr>
              <a:tr h="582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Amyl nitrate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1 crushable ampule; inhale 30 sec of each min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Inhalation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Methemoglobinemia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4189417"/>
                  </a:ext>
                </a:extLst>
              </a:tr>
              <a:tr h="1107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Sodium nitrate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0.33 mL/kg of 3% solution if hemoglobin level is not known; otherwise, based on tables with product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IV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Methemoglobinemia  </a:t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>Hypotension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94146627"/>
                  </a:ext>
                </a:extLst>
              </a:tr>
              <a:tr h="12821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Sodium thiosulfate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1.6 mL/kg of 25% solution; may be repeated q30-60min to max of 50 mL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IV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If inducing methemoglobinemia is contraindicated; consider only using the thiosulfate component of the kit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9438099"/>
                  </a:ext>
                </a:extLst>
              </a:tr>
              <a:tr h="932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Hydroxocobalamin (Cyanokit)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70 mg/kg (adults: 5 g) given over 15 min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IV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Flushing/erythema, nausea, rash, chromaturia, hypertension, headache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8123637"/>
                  </a:ext>
                </a:extLst>
              </a:tr>
              <a:tr h="1107223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dirty="0">
                          <a:effectLst/>
                        </a:rPr>
                        <a:t>Digitalis </a:t>
                      </a:r>
                    </a:p>
                  </a:txBody>
                  <a:tcPr marL="22597" marR="22597" marT="22597" marB="22597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dirty="0">
                          <a:effectLst/>
                        </a:rPr>
                        <a:t>Digoxin-specific Fab antibodies (</a:t>
                      </a:r>
                      <a:r>
                        <a:rPr lang="en-CA" sz="1400" dirty="0" err="1">
                          <a:effectLst/>
                        </a:rPr>
                        <a:t>Digibind</a:t>
                      </a:r>
                      <a:r>
                        <a:rPr lang="en-CA" sz="1400" dirty="0">
                          <a:effectLst/>
                        </a:rPr>
                        <a:t>; </a:t>
                      </a:r>
                      <a:r>
                        <a:rPr lang="en-CA" sz="1400" dirty="0" err="1">
                          <a:effectLst/>
                        </a:rPr>
                        <a:t>DigiFab</a:t>
                      </a:r>
                      <a:r>
                        <a:rPr lang="en-CA" sz="1400" dirty="0">
                          <a:effectLst/>
                        </a:rPr>
                        <a:t>)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dirty="0">
                          <a:effectLst/>
                        </a:rPr>
                        <a:t>1 vial binds 0.6 mg of digitalis glycoside;  </a:t>
                      </a:r>
                      <a:br>
                        <a:rPr lang="en-CA" sz="1400" dirty="0">
                          <a:effectLst/>
                        </a:rPr>
                      </a:br>
                      <a:r>
                        <a:rPr lang="en-CA" sz="1400" dirty="0">
                          <a:effectLst/>
                        </a:rPr>
                        <a:t>#vials = digitalis level × weight in kg/100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dirty="0">
                          <a:effectLst/>
                        </a:rPr>
                        <a:t>IV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dirty="0">
                          <a:effectLst/>
                        </a:rPr>
                        <a:t>Allergic reactions (rare), return of condition being treated with digitalis glycoside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5697682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D62182F1-F26E-0B46-A156-E90F237E5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39168"/>
              </p:ext>
            </p:extLst>
          </p:nvPr>
        </p:nvGraphicFramePr>
        <p:xfrm>
          <a:off x="251460" y="43750"/>
          <a:ext cx="11689080" cy="642749"/>
        </p:xfrm>
        <a:graphic>
          <a:graphicData uri="http://schemas.openxmlformats.org/drawingml/2006/table">
            <a:tbl>
              <a:tblPr/>
              <a:tblGrid>
                <a:gridCol w="2337816">
                  <a:extLst>
                    <a:ext uri="{9D8B030D-6E8A-4147-A177-3AD203B41FA5}">
                      <a16:colId xmlns="" xmlns:a16="http://schemas.microsoft.com/office/drawing/2014/main" val="1126481548"/>
                    </a:ext>
                  </a:extLst>
                </a:gridCol>
                <a:gridCol w="2337816">
                  <a:extLst>
                    <a:ext uri="{9D8B030D-6E8A-4147-A177-3AD203B41FA5}">
                      <a16:colId xmlns="" xmlns:a16="http://schemas.microsoft.com/office/drawing/2014/main" val="1315045570"/>
                    </a:ext>
                  </a:extLst>
                </a:gridCol>
                <a:gridCol w="2337816">
                  <a:extLst>
                    <a:ext uri="{9D8B030D-6E8A-4147-A177-3AD203B41FA5}">
                      <a16:colId xmlns="" xmlns:a16="http://schemas.microsoft.com/office/drawing/2014/main" val="1314809815"/>
                    </a:ext>
                  </a:extLst>
                </a:gridCol>
                <a:gridCol w="2337816">
                  <a:extLst>
                    <a:ext uri="{9D8B030D-6E8A-4147-A177-3AD203B41FA5}">
                      <a16:colId xmlns="" xmlns:a16="http://schemas.microsoft.com/office/drawing/2014/main" val="811277374"/>
                    </a:ext>
                  </a:extLst>
                </a:gridCol>
                <a:gridCol w="2337816">
                  <a:extLst>
                    <a:ext uri="{9D8B030D-6E8A-4147-A177-3AD203B41FA5}">
                      <a16:colId xmlns="" xmlns:a16="http://schemas.microsoft.com/office/drawing/2014/main" val="2137966187"/>
                    </a:ext>
                  </a:extLst>
                </a:gridCol>
              </a:tblGrid>
              <a:tr h="642749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POISON </a:t>
                      </a:r>
                    </a:p>
                  </a:txBody>
                  <a:tcPr marL="23546" marR="23546" marT="23546" marB="23546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ANTIDOTE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DOSAGE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ROUTE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dirty="0">
                          <a:effectLst/>
                        </a:rPr>
                        <a:t>ADVERSE EFFECTS, WARNINGS, COMMENTS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52896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555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8136EE-931D-DE4E-987B-3BC391375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C68E0B9D-5E41-D740-B2C0-8CEBB04A3C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464307"/>
              </p:ext>
            </p:extLst>
          </p:nvPr>
        </p:nvGraphicFramePr>
        <p:xfrm>
          <a:off x="342901" y="1143000"/>
          <a:ext cx="11361420" cy="5463540"/>
        </p:xfrm>
        <a:graphic>
          <a:graphicData uri="http://schemas.openxmlformats.org/drawingml/2006/table">
            <a:tbl>
              <a:tblPr/>
              <a:tblGrid>
                <a:gridCol w="2272284">
                  <a:extLst>
                    <a:ext uri="{9D8B030D-6E8A-4147-A177-3AD203B41FA5}">
                      <a16:colId xmlns="" xmlns:a16="http://schemas.microsoft.com/office/drawing/2014/main" val="2973825656"/>
                    </a:ext>
                  </a:extLst>
                </a:gridCol>
                <a:gridCol w="2272284">
                  <a:extLst>
                    <a:ext uri="{9D8B030D-6E8A-4147-A177-3AD203B41FA5}">
                      <a16:colId xmlns="" xmlns:a16="http://schemas.microsoft.com/office/drawing/2014/main" val="1102261753"/>
                    </a:ext>
                  </a:extLst>
                </a:gridCol>
                <a:gridCol w="2272284">
                  <a:extLst>
                    <a:ext uri="{9D8B030D-6E8A-4147-A177-3AD203B41FA5}">
                      <a16:colId xmlns="" xmlns:a16="http://schemas.microsoft.com/office/drawing/2014/main" val="3600318915"/>
                    </a:ext>
                  </a:extLst>
                </a:gridCol>
                <a:gridCol w="2272284">
                  <a:extLst>
                    <a:ext uri="{9D8B030D-6E8A-4147-A177-3AD203B41FA5}">
                      <a16:colId xmlns="" xmlns:a16="http://schemas.microsoft.com/office/drawing/2014/main" val="1182690170"/>
                    </a:ext>
                  </a:extLst>
                </a:gridCol>
                <a:gridCol w="2272284">
                  <a:extLst>
                    <a:ext uri="{9D8B030D-6E8A-4147-A177-3AD203B41FA5}">
                      <a16:colId xmlns="" xmlns:a16="http://schemas.microsoft.com/office/drawing/2014/main" val="3001311941"/>
                    </a:ext>
                  </a:extLst>
                </a:gridCol>
              </a:tblGrid>
              <a:tr h="2395042"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Opioids </a:t>
                      </a:r>
                    </a:p>
                  </a:txBody>
                  <a:tcPr marL="39673" marR="39673" marT="39673" marB="39673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Naloxone 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0.01-0.1 mg/kg; adolescents/adults: 0.04-2 mg, repeated as needed; may give continuous infusion 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 dirty="0">
                          <a:effectLst/>
                        </a:rPr>
                        <a:t>IV 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Acute withdrawal symptoms if given to addicted patients  </a:t>
                      </a:r>
                      <a:br>
                        <a:rPr lang="en-CA" sz="1500">
                          <a:effectLst/>
                        </a:rPr>
                      </a:br>
                      <a:r>
                        <a:rPr lang="en-CA" sz="1500">
                          <a:effectLst/>
                        </a:rPr>
                        <a:t>May also be useful for clonidine ingestions (inconsistent response) 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56218020"/>
                  </a:ext>
                </a:extLst>
              </a:tr>
              <a:tr h="1247318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Organophosphates </a:t>
                      </a:r>
                    </a:p>
                  </a:txBody>
                  <a:tcPr marL="39673" marR="39673" marT="39673" marB="39673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Atropine 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0.05-0.1 mg/kg repeated q5-10min as needed 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IV/ET 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Tachycardia, dry mouth, blurred vision, urinary retention 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2018856"/>
                  </a:ext>
                </a:extLst>
              </a:tr>
              <a:tr h="1821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Pralidoxime (2-PAM) 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25-50 mg/kg over 5-10 min (max: 200 mg/min); can be repeated after 1-2 hr, then q10-12hr as needed 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IV/IM 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 dirty="0">
                          <a:effectLst/>
                        </a:rPr>
                        <a:t>Nausea, dizziness, headache, tachycardia, muscle rigidity, bronchospasm (rapid administration)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035253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8F7764B5-3F68-8843-8B4F-9F81D0D60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493083"/>
              </p:ext>
            </p:extLst>
          </p:nvPr>
        </p:nvGraphicFramePr>
        <p:xfrm>
          <a:off x="342901" y="500251"/>
          <a:ext cx="11361420" cy="642749"/>
        </p:xfrm>
        <a:graphic>
          <a:graphicData uri="http://schemas.openxmlformats.org/drawingml/2006/table">
            <a:tbl>
              <a:tblPr/>
              <a:tblGrid>
                <a:gridCol w="2272284">
                  <a:extLst>
                    <a:ext uri="{9D8B030D-6E8A-4147-A177-3AD203B41FA5}">
                      <a16:colId xmlns="" xmlns:a16="http://schemas.microsoft.com/office/drawing/2014/main" val="2655483618"/>
                    </a:ext>
                  </a:extLst>
                </a:gridCol>
                <a:gridCol w="2272284">
                  <a:extLst>
                    <a:ext uri="{9D8B030D-6E8A-4147-A177-3AD203B41FA5}">
                      <a16:colId xmlns="" xmlns:a16="http://schemas.microsoft.com/office/drawing/2014/main" val="644292989"/>
                    </a:ext>
                  </a:extLst>
                </a:gridCol>
                <a:gridCol w="2272284">
                  <a:extLst>
                    <a:ext uri="{9D8B030D-6E8A-4147-A177-3AD203B41FA5}">
                      <a16:colId xmlns="" xmlns:a16="http://schemas.microsoft.com/office/drawing/2014/main" val="315318816"/>
                    </a:ext>
                  </a:extLst>
                </a:gridCol>
                <a:gridCol w="2272284">
                  <a:extLst>
                    <a:ext uri="{9D8B030D-6E8A-4147-A177-3AD203B41FA5}">
                      <a16:colId xmlns="" xmlns:a16="http://schemas.microsoft.com/office/drawing/2014/main" val="3232176156"/>
                    </a:ext>
                  </a:extLst>
                </a:gridCol>
                <a:gridCol w="2272284">
                  <a:extLst>
                    <a:ext uri="{9D8B030D-6E8A-4147-A177-3AD203B41FA5}">
                      <a16:colId xmlns="" xmlns:a16="http://schemas.microsoft.com/office/drawing/2014/main" val="3022969432"/>
                    </a:ext>
                  </a:extLst>
                </a:gridCol>
              </a:tblGrid>
              <a:tr h="642749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POISON </a:t>
                      </a:r>
                    </a:p>
                  </a:txBody>
                  <a:tcPr marL="23546" marR="23546" marT="23546" marB="23546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ANTIDOTE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DOSAGE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ROUTE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dirty="0">
                          <a:effectLst/>
                        </a:rPr>
                        <a:t>ADVERSE EFFECTS, WARNINGS, COMMENTS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3950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169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0B68EC-F687-FB4F-95E6-23300AB7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62AC6B6C-A6E1-DC4B-89B3-544DD03F25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648816"/>
              </p:ext>
            </p:extLst>
          </p:nvPr>
        </p:nvGraphicFramePr>
        <p:xfrm>
          <a:off x="512445" y="755016"/>
          <a:ext cx="11167110" cy="5737859"/>
        </p:xfrm>
        <a:graphic>
          <a:graphicData uri="http://schemas.openxmlformats.org/drawingml/2006/table">
            <a:tbl>
              <a:tblPr/>
              <a:tblGrid>
                <a:gridCol w="2233422">
                  <a:extLst>
                    <a:ext uri="{9D8B030D-6E8A-4147-A177-3AD203B41FA5}">
                      <a16:colId xmlns="" xmlns:a16="http://schemas.microsoft.com/office/drawing/2014/main" val="1147652838"/>
                    </a:ext>
                  </a:extLst>
                </a:gridCol>
                <a:gridCol w="2233422">
                  <a:extLst>
                    <a:ext uri="{9D8B030D-6E8A-4147-A177-3AD203B41FA5}">
                      <a16:colId xmlns="" xmlns:a16="http://schemas.microsoft.com/office/drawing/2014/main" val="3239020291"/>
                    </a:ext>
                  </a:extLst>
                </a:gridCol>
                <a:gridCol w="2233422">
                  <a:extLst>
                    <a:ext uri="{9D8B030D-6E8A-4147-A177-3AD203B41FA5}">
                      <a16:colId xmlns="" xmlns:a16="http://schemas.microsoft.com/office/drawing/2014/main" val="1725853418"/>
                    </a:ext>
                  </a:extLst>
                </a:gridCol>
                <a:gridCol w="2233422">
                  <a:extLst>
                    <a:ext uri="{9D8B030D-6E8A-4147-A177-3AD203B41FA5}">
                      <a16:colId xmlns="" xmlns:a16="http://schemas.microsoft.com/office/drawing/2014/main" val="2353888875"/>
                    </a:ext>
                  </a:extLst>
                </a:gridCol>
                <a:gridCol w="2233422">
                  <a:extLst>
                    <a:ext uri="{9D8B030D-6E8A-4147-A177-3AD203B41FA5}">
                      <a16:colId xmlns="" xmlns:a16="http://schemas.microsoft.com/office/drawing/2014/main" val="3645834604"/>
                    </a:ext>
                  </a:extLst>
                </a:gridCol>
              </a:tblGrid>
              <a:tr h="2137282"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Ethylene glycol, methanol </a:t>
                      </a:r>
                    </a:p>
                  </a:txBody>
                  <a:tcPr marL="44329" marR="44329" marT="44329" marB="44329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Fomepizole 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15 mg/kg load; 10 mg/kg q12h × 4 doses; 15 mg/kg q12h until EG level is &lt;20 mg/dL 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IV 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Infuse slowly over 30 min;  </a:t>
                      </a:r>
                      <a:br>
                        <a:rPr lang="en-CA" sz="1700">
                          <a:effectLst/>
                        </a:rPr>
                      </a:br>
                      <a:r>
                        <a:rPr lang="en-CA" sz="1700">
                          <a:effectLst/>
                        </a:rPr>
                        <a:t>If fomepizole is not available, can treat with oral ethanol (80 proof) 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61282114"/>
                  </a:ext>
                </a:extLst>
              </a:tr>
              <a:tr h="1463295"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Iron </a:t>
                      </a:r>
                    </a:p>
                  </a:txBody>
                  <a:tcPr marL="44329" marR="44329" marT="44329" marB="44329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Deferoxamine 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Infusion of 5-15 mg/kg/hr (max: 6 g/24 hr) 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IV 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Hypotension (minimized by avoiding rapid infusion rates) 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8930756"/>
                  </a:ext>
                </a:extLst>
              </a:tr>
              <a:tr h="2137282"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Isoniazid (INH) </a:t>
                      </a:r>
                    </a:p>
                  </a:txBody>
                  <a:tcPr marL="44329" marR="44329" marT="44329" marB="44329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Pyridoxine 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Empirical dosing: 70 mg/kg (max dose = 5 g)  </a:t>
                      </a:r>
                      <a:br>
                        <a:rPr lang="en-CA" sz="1700">
                          <a:effectLst/>
                        </a:rPr>
                      </a:br>
                      <a:r>
                        <a:rPr lang="en-CA" sz="1700">
                          <a:effectLst/>
                        </a:rPr>
                        <a:t>If ingested dose is known: 1 g per gram of INH 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IV 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 dirty="0">
                          <a:effectLst/>
                        </a:rPr>
                        <a:t>May also be used for </a:t>
                      </a:r>
                      <a:r>
                        <a:rPr lang="en-CA" sz="1700" i="1" dirty="0">
                          <a:effectLst/>
                        </a:rPr>
                        <a:t>Gyromitra  </a:t>
                      </a:r>
                      <a:r>
                        <a:rPr lang="en-CA" sz="1700" dirty="0">
                          <a:effectLst/>
                        </a:rPr>
                        <a:t>mushroom ingestions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172748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DE5DA37C-1CA0-654F-AD31-099FD5495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774643"/>
              </p:ext>
            </p:extLst>
          </p:nvPr>
        </p:nvGraphicFramePr>
        <p:xfrm>
          <a:off x="512445" y="112267"/>
          <a:ext cx="11167110" cy="642749"/>
        </p:xfrm>
        <a:graphic>
          <a:graphicData uri="http://schemas.openxmlformats.org/drawingml/2006/table">
            <a:tbl>
              <a:tblPr/>
              <a:tblGrid>
                <a:gridCol w="2233422">
                  <a:extLst>
                    <a:ext uri="{9D8B030D-6E8A-4147-A177-3AD203B41FA5}">
                      <a16:colId xmlns="" xmlns:a16="http://schemas.microsoft.com/office/drawing/2014/main" val="2655483618"/>
                    </a:ext>
                  </a:extLst>
                </a:gridCol>
                <a:gridCol w="2233422">
                  <a:extLst>
                    <a:ext uri="{9D8B030D-6E8A-4147-A177-3AD203B41FA5}">
                      <a16:colId xmlns="" xmlns:a16="http://schemas.microsoft.com/office/drawing/2014/main" val="644292989"/>
                    </a:ext>
                  </a:extLst>
                </a:gridCol>
                <a:gridCol w="2233422">
                  <a:extLst>
                    <a:ext uri="{9D8B030D-6E8A-4147-A177-3AD203B41FA5}">
                      <a16:colId xmlns="" xmlns:a16="http://schemas.microsoft.com/office/drawing/2014/main" val="315318816"/>
                    </a:ext>
                  </a:extLst>
                </a:gridCol>
                <a:gridCol w="2233422">
                  <a:extLst>
                    <a:ext uri="{9D8B030D-6E8A-4147-A177-3AD203B41FA5}">
                      <a16:colId xmlns="" xmlns:a16="http://schemas.microsoft.com/office/drawing/2014/main" val="3232176156"/>
                    </a:ext>
                  </a:extLst>
                </a:gridCol>
                <a:gridCol w="2233422">
                  <a:extLst>
                    <a:ext uri="{9D8B030D-6E8A-4147-A177-3AD203B41FA5}">
                      <a16:colId xmlns="" xmlns:a16="http://schemas.microsoft.com/office/drawing/2014/main" val="3022969432"/>
                    </a:ext>
                  </a:extLst>
                </a:gridCol>
              </a:tblGrid>
              <a:tr h="642749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POISON </a:t>
                      </a:r>
                    </a:p>
                  </a:txBody>
                  <a:tcPr marL="23546" marR="23546" marT="23546" marB="23546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ANTIDOTE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DOSAGE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ROUTE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dirty="0">
                          <a:effectLst/>
                        </a:rPr>
                        <a:t>ADVERSE EFFECTS, WARNINGS, COMMENTS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3950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6869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5E8524-A9F1-3647-AF04-903F7142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Decontamination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D6D1DD-44C2-5D47-8F52-EAACE138D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The goal of decontamination is to minimize absorption of the toxic substance. </a:t>
            </a:r>
          </a:p>
          <a:p>
            <a:endParaRPr lang="en-CA" dirty="0"/>
          </a:p>
          <a:p>
            <a:r>
              <a:rPr lang="en-CA" dirty="0"/>
              <a:t>Decontamination should not be routinely employed for every poisoned patient. </a:t>
            </a:r>
          </a:p>
          <a:p>
            <a:endParaRPr lang="en-CA" dirty="0"/>
          </a:p>
          <a:p>
            <a:pPr fontAlgn="base"/>
            <a:r>
              <a:rPr lang="en-CA" b="1" dirty="0"/>
              <a:t>Dermal and ocular decontamination </a:t>
            </a:r>
            <a:r>
              <a:rPr lang="en-CA" dirty="0"/>
              <a:t>remove  any contaminated clothing and particulate matter, followed by  flushing of the affected area with tepid water or normal saline.</a:t>
            </a:r>
          </a:p>
          <a:p>
            <a:pPr fontAlgn="base"/>
            <a:endParaRPr lang="en-CA" dirty="0"/>
          </a:p>
          <a:p>
            <a:pPr lvl="1" fontAlgn="base"/>
            <a:r>
              <a:rPr lang="en-CA" dirty="0"/>
              <a:t>10-20 min of washing is recommended for most exposures.</a:t>
            </a:r>
          </a:p>
          <a:p>
            <a:pPr lvl="1" fontAlgn="base"/>
            <a:r>
              <a:rPr lang="en-CA" dirty="0"/>
              <a:t>Dermal decontamination, especially after exposure to </a:t>
            </a:r>
            <a:r>
              <a:rPr lang="en-CA" b="1" dirty="0"/>
              <a:t>adherent or lipophilic</a:t>
            </a:r>
            <a:r>
              <a:rPr lang="en-CA" dirty="0"/>
              <a:t> (e.g., organophosphates) agents, should include thorough cleansing with soap and water .</a:t>
            </a:r>
          </a:p>
          <a:p>
            <a:pPr lvl="1" fontAlgn="base"/>
            <a:r>
              <a:rPr lang="en-CA" dirty="0"/>
              <a:t>Avoid water with highly reactive agents.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4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F6368-EACA-2D47-925D-D928E930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 – Where/how/what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B5B94F-0D29-C344-966D-6B30D29C0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90% of toxic exposures in children occur in the home.</a:t>
            </a:r>
          </a:p>
          <a:p>
            <a:endParaRPr lang="en-CA" dirty="0"/>
          </a:p>
          <a:p>
            <a:r>
              <a:rPr lang="en-CA" dirty="0"/>
              <a:t>Most involve only a single substance</a:t>
            </a:r>
          </a:p>
          <a:p>
            <a:endParaRPr lang="en-CA" dirty="0"/>
          </a:p>
          <a:p>
            <a:r>
              <a:rPr lang="en-CA" dirty="0"/>
              <a:t>Ingestion most common rout </a:t>
            </a:r>
          </a:p>
          <a:p>
            <a:endParaRPr lang="en-CA" dirty="0"/>
          </a:p>
          <a:p>
            <a:r>
              <a:rPr lang="en-CA" dirty="0"/>
              <a:t>50% of cases involve are nondrug</a:t>
            </a:r>
          </a:p>
          <a:p>
            <a:endParaRPr lang="en-CA" dirty="0"/>
          </a:p>
          <a:p>
            <a:r>
              <a:rPr lang="en-CA" dirty="0"/>
              <a:t>Household cleaning products and </a:t>
            </a:r>
          </a:p>
          <a:p>
            <a:pPr marL="0" indent="0">
              <a:buNone/>
            </a:pPr>
            <a:r>
              <a:rPr lang="en-CA" dirty="0"/>
              <a:t>   cosmetics represent the majority </a:t>
            </a:r>
          </a:p>
          <a:p>
            <a:pPr marL="0" indent="0">
              <a:buNone/>
            </a:pPr>
            <a:r>
              <a:rPr lang="en-CA" dirty="0"/>
              <a:t>   of calls to poison centers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DDDA3E6-C5CF-3747-B1E6-2D650F50F82D}"/>
              </a:ext>
            </a:extLst>
          </p:cNvPr>
          <p:cNvGrpSpPr/>
          <p:nvPr/>
        </p:nvGrpSpPr>
        <p:grpSpPr>
          <a:xfrm>
            <a:off x="6390289" y="1468520"/>
            <a:ext cx="5636173" cy="5024355"/>
            <a:chOff x="6390289" y="1468520"/>
            <a:chExt cx="5636173" cy="5024355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="" xmlns:a16="http://schemas.microsoft.com/office/drawing/2014/main" id="{F9722CA1-593E-7C4C-91C7-DCEE45BB7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90289" y="2530475"/>
              <a:ext cx="5486400" cy="396240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C473124B-A21F-9E43-B98E-C0BE53551441}"/>
                </a:ext>
              </a:extLst>
            </p:cNvPr>
            <p:cNvSpPr/>
            <p:nvPr/>
          </p:nvSpPr>
          <p:spPr>
            <a:xfrm>
              <a:off x="10681138" y="3163614"/>
              <a:ext cx="1345324" cy="1242958"/>
            </a:xfrm>
            <a:prstGeom prst="ellipse">
              <a:avLst/>
            </a:prstGeom>
            <a:solidFill>
              <a:srgbClr val="FF0000">
                <a:alpha val="3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="" xmlns:a16="http://schemas.microsoft.com/office/drawing/2014/main" id="{74E8670F-82FA-8641-B590-9D0A5D44A779}"/>
                </a:ext>
              </a:extLst>
            </p:cNvPr>
            <p:cNvCxnSpPr>
              <a:cxnSpLocks/>
            </p:cNvCxnSpPr>
            <p:nvPr/>
          </p:nvCxnSpPr>
          <p:spPr>
            <a:xfrm>
              <a:off x="11377612" y="2229835"/>
              <a:ext cx="0" cy="82769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AF99A0C-79E8-3D4D-AC01-1B4B22916DB8}"/>
                </a:ext>
              </a:extLst>
            </p:cNvPr>
            <p:cNvSpPr txBox="1"/>
            <p:nvPr/>
          </p:nvSpPr>
          <p:spPr>
            <a:xfrm>
              <a:off x="9325798" y="1468520"/>
              <a:ext cx="2550891" cy="646331"/>
            </a:xfrm>
            <a:prstGeom prst="rect">
              <a:avLst/>
            </a:prstGeom>
            <a:solidFill>
              <a:srgbClr val="FF0000">
                <a:alpha val="32000"/>
              </a:srgbClr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? Related to newly </a:t>
              </a:r>
            </a:p>
            <a:p>
              <a:r>
                <a:rPr lang="en-US" dirty="0"/>
                <a:t>designed safety packages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2385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A51437-BBFA-A845-82FD-A0C4521C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GI Decontamination: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67D0ED-F08D-0D40-95B9-DD724D2F2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GI decontamination strategies are most likely to be effective </a:t>
            </a:r>
            <a:r>
              <a:rPr lang="en-CA" b="1" dirty="0"/>
              <a:t>in the 1st hour after an acute ingestion.</a:t>
            </a:r>
          </a:p>
          <a:p>
            <a:endParaRPr lang="en-CA" b="1" dirty="0"/>
          </a:p>
          <a:p>
            <a:pPr fontAlgn="base"/>
            <a:r>
              <a:rPr lang="en-CA" dirty="0"/>
              <a:t>GI decontamination at more than 1 hr after ingestion may be considered in patients who ingest toxic substances with these properties:</a:t>
            </a:r>
          </a:p>
          <a:p>
            <a:pPr fontAlgn="base"/>
            <a:endParaRPr lang="en-CA" dirty="0"/>
          </a:p>
          <a:p>
            <a:pPr lvl="1" fontAlgn="base"/>
            <a:r>
              <a:rPr lang="en-CA" dirty="0"/>
              <a:t>GI absorption may be delayed after ingestion of agents that slow GI motility (anticholinergic medications, opioids or TCA).</a:t>
            </a:r>
          </a:p>
          <a:p>
            <a:pPr lvl="1" fontAlgn="base"/>
            <a:r>
              <a:rPr lang="en-CA" dirty="0"/>
              <a:t>massive pill ingestions.</a:t>
            </a:r>
          </a:p>
          <a:p>
            <a:pPr lvl="1" fontAlgn="base"/>
            <a:r>
              <a:rPr lang="en-CA" dirty="0"/>
              <a:t>sustained-release preparations.</a:t>
            </a:r>
          </a:p>
          <a:p>
            <a:pPr lvl="1" fontAlgn="base"/>
            <a:r>
              <a:rPr lang="en-CA" dirty="0"/>
              <a:t>ingestions of agents that can form pharmacologic bezoars (e.g., enteric-coated salicylates).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13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ADB332-0B44-614A-8D81-A540D3DB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Methods of </a:t>
            </a:r>
            <a:r>
              <a:rPr lang="en-CA" b="1" dirty="0"/>
              <a:t>GI Decontamination: 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3C4EDB-775F-E246-851B-CDAB4AA38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Syrup Ipecac:</a:t>
            </a:r>
          </a:p>
          <a:p>
            <a:pPr lvl="1"/>
            <a:r>
              <a:rPr lang="en-US" dirty="0"/>
              <a:t>Risk is more than benefit (no evidence)</a:t>
            </a:r>
          </a:p>
          <a:p>
            <a:pPr lvl="1"/>
            <a:endParaRPr lang="en-US" dirty="0"/>
          </a:p>
          <a:p>
            <a:r>
              <a:rPr lang="en-US" dirty="0"/>
              <a:t>Gastric Lavage:</a:t>
            </a:r>
          </a:p>
          <a:p>
            <a:pPr lvl="1"/>
            <a:r>
              <a:rPr lang="en-US" dirty="0"/>
              <a:t>in most clinical scenarios, the use of gastric lavage is no longer recommended.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471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9BCBEA-5225-054E-BBD5-9FBB98F9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Single dose Activated Charcoal: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F6D49D-F054-B34E-AFC2-851C19541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It has an extensive network of pores that provides a very large adsorptive surface area.  </a:t>
            </a:r>
          </a:p>
          <a:p>
            <a:endParaRPr lang="en-US" dirty="0"/>
          </a:p>
          <a:p>
            <a:r>
              <a:rPr lang="en-US" dirty="0"/>
              <a:t>1g/kg or 50-100 g in adolescents and adults</a:t>
            </a:r>
          </a:p>
          <a:p>
            <a:endParaRPr lang="en-US" dirty="0"/>
          </a:p>
          <a:p>
            <a:r>
              <a:rPr lang="en-US" dirty="0"/>
              <a:t> A repeat dose of activated charcoal may be warranted in the cases of ingestion of an extended release product or, more commonly, with a significant salicylate poisoning as a result of its delayed and erratic absorption pattern. </a:t>
            </a:r>
          </a:p>
          <a:p>
            <a:endParaRPr lang="en-US" dirty="0"/>
          </a:p>
          <a:p>
            <a:r>
              <a:rPr lang="en-US" dirty="0"/>
              <a:t>Not effective in :  </a:t>
            </a:r>
          </a:p>
          <a:p>
            <a:pPr lvl="1"/>
            <a:r>
              <a:rPr lang="en-US" dirty="0"/>
              <a:t>Charged molecules (i.e., heavy metals</a:t>
            </a:r>
          </a:p>
          <a:p>
            <a:pPr marL="457200" lvl="1" indent="0">
              <a:buNone/>
            </a:pPr>
            <a:r>
              <a:rPr lang="en-US" dirty="0"/>
              <a:t>    lithium, iron) </a:t>
            </a:r>
          </a:p>
          <a:p>
            <a:pPr lvl="1"/>
            <a:r>
              <a:rPr lang="en-US" dirty="0"/>
              <a:t> liquids do not bind well to activated </a:t>
            </a:r>
          </a:p>
          <a:p>
            <a:pPr marL="457200" lvl="1" indent="0">
              <a:buNone/>
            </a:pPr>
            <a:r>
              <a:rPr lang="en-US" dirty="0"/>
              <a:t>     charcoal  </a:t>
            </a:r>
          </a:p>
          <a:p>
            <a:pPr lvl="1"/>
            <a:r>
              <a:rPr lang="en-US" dirty="0"/>
              <a:t>Caustic agents  </a:t>
            </a:r>
          </a:p>
        </p:txBody>
      </p:sp>
      <p:pic>
        <p:nvPicPr>
          <p:cNvPr id="13" name="Picture 2" descr="https://lh5.googleusercontent.com/mQTR04wix399pHpk3VkHzPuPG9_ZVBWp9TOhqEI2WT5eceOFJxXqrM3YmVfluEbpCpBivQ0qWU7HgCE9fActqq9oV6O2aRHDlCyyVHn7IQBBqhtaddpz9IcM5l0bJwfwA2QDKueh">
            <a:extLst>
              <a:ext uri="{FF2B5EF4-FFF2-40B4-BE49-F238E27FC236}">
                <a16:creationId xmlns="" xmlns:a16="http://schemas.microsoft.com/office/drawing/2014/main" id="{C1439D9E-06C2-E845-B27E-66040EA38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40" y="4093845"/>
            <a:ext cx="6008006" cy="23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168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C85968-AAAD-A846-B553-292232C48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Single dose Activated Charcoal: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3A6803-B260-BF4E-BA72-40366F943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20% of </a:t>
            </a:r>
            <a:r>
              <a:rPr lang="en-US" dirty="0" err="1"/>
              <a:t>pt</a:t>
            </a:r>
            <a:r>
              <a:rPr lang="en-US" dirty="0"/>
              <a:t> will vomit → must ensure that the patient’s airway is intact or protected and that the patient has a benign abdominal exam. </a:t>
            </a:r>
          </a:p>
          <a:p>
            <a:endParaRPr lang="en-US" dirty="0"/>
          </a:p>
          <a:p>
            <a:r>
              <a:rPr lang="en-US" dirty="0"/>
              <a:t>In the awake, uncooperative adolescent or child who refuses to drink the activated charcoal, there is relatively little utility and potential morbidity associated with forcing activated charcoal down a nasogastric tube, and such practice should be avoided. </a:t>
            </a:r>
          </a:p>
          <a:p>
            <a:endParaRPr lang="en-US" dirty="0"/>
          </a:p>
          <a:p>
            <a:r>
              <a:rPr lang="en-US" dirty="0"/>
              <a:t>Constipation is a common side effect. ( consider lactulose)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32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9233EC-FC69-1D4E-BAB4-2811B118E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Enhanced Elimination: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798B87-0175-DA48-8A97-9ECAA142F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Urinary </a:t>
            </a:r>
            <a:r>
              <a:rPr lang="en-CA" dirty="0" err="1"/>
              <a:t>Alkalinization</a:t>
            </a:r>
            <a:endParaRPr lang="en-CA" dirty="0"/>
          </a:p>
          <a:p>
            <a:endParaRPr lang="en-CA" dirty="0"/>
          </a:p>
          <a:p>
            <a:r>
              <a:rPr lang="en-CA" dirty="0"/>
              <a:t>Hemodialysis</a:t>
            </a:r>
          </a:p>
          <a:p>
            <a:endParaRPr lang="en-CA" dirty="0"/>
          </a:p>
          <a:p>
            <a:r>
              <a:rPr lang="en-CA" dirty="0"/>
              <a:t>Multiple-Dose Activated Charcoal</a:t>
            </a:r>
          </a:p>
          <a:p>
            <a:endParaRPr lang="en-CA" dirty="0"/>
          </a:p>
          <a:p>
            <a:r>
              <a:rPr lang="en-CA" dirty="0"/>
              <a:t>Intralipid Emulsion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666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C6BB72-7173-7D46-9861-29F52361C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Urinary </a:t>
            </a:r>
            <a:r>
              <a:rPr lang="en-CA" b="1" dirty="0" err="1"/>
              <a:t>Alkalinization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E48827-7A82-B24B-AB2A-BA40D058E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a molecule charged and hydrophilic → difficult to be absorbed through fat membrane Thus, the molecule is trapped within the renal tubules </a:t>
            </a:r>
          </a:p>
          <a:p>
            <a:endParaRPr lang="en-US" dirty="0"/>
          </a:p>
          <a:p>
            <a:r>
              <a:rPr lang="en-US" dirty="0"/>
              <a:t>Accomplished via a continuous infusion of sodium bicarbonate–containing intravenous  fluids, with a goal urine pH of 7.5-8. </a:t>
            </a:r>
          </a:p>
          <a:p>
            <a:endParaRPr lang="en-US" dirty="0"/>
          </a:p>
          <a:p>
            <a:r>
              <a:rPr lang="en-US" dirty="0" err="1"/>
              <a:t>Alkalinization</a:t>
            </a:r>
            <a:r>
              <a:rPr lang="en-US" dirty="0"/>
              <a:t> of the urine is most useful in managing </a:t>
            </a:r>
            <a:r>
              <a:rPr lang="en-US" b="1" dirty="0"/>
              <a:t>salicylate and methotrexate toxicity.</a:t>
            </a:r>
          </a:p>
        </p:txBody>
      </p:sp>
    </p:spTree>
    <p:extLst>
      <p:ext uri="{BB962C8B-B14F-4D97-AF65-F5344CB8AC3E}">
        <p14:creationId xmlns:p14="http://schemas.microsoft.com/office/powerpoint/2010/main" val="17975875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62EEFE-10B5-6441-85E8-54B48317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Hemodialysis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118F60-530B-4040-B31E-3469E4971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Enhance the elimination of the toxin itself</a:t>
            </a:r>
          </a:p>
          <a:p>
            <a:r>
              <a:rPr lang="en-US" dirty="0"/>
              <a:t>Also be useful to correct severe electrolyte disturbances and acid–base derangement</a:t>
            </a:r>
          </a:p>
          <a:p>
            <a:r>
              <a:rPr lang="en-US" dirty="0"/>
              <a:t>Toxins that are amenable to dialysis have the following properties: </a:t>
            </a:r>
          </a:p>
          <a:p>
            <a:pPr lvl="1"/>
            <a:r>
              <a:rPr lang="en-US" dirty="0"/>
              <a:t>low volume of distribution (&lt;1 L/kg).</a:t>
            </a:r>
          </a:p>
          <a:p>
            <a:pPr lvl="1"/>
            <a:r>
              <a:rPr lang="en-US" dirty="0"/>
              <a:t>low molecular weight.</a:t>
            </a:r>
          </a:p>
          <a:p>
            <a:pPr lvl="1"/>
            <a:r>
              <a:rPr lang="en-US" dirty="0"/>
              <a:t>low degree of protein binding.</a:t>
            </a:r>
          </a:p>
          <a:p>
            <a:pPr lvl="1"/>
            <a:r>
              <a:rPr lang="en-US" dirty="0"/>
              <a:t>high degree of water solubility.</a:t>
            </a:r>
          </a:p>
          <a:p>
            <a:r>
              <a:rPr lang="en-US" b="1" dirty="0" err="1"/>
              <a:t>eg</a:t>
            </a:r>
            <a:r>
              <a:rPr lang="en-US" b="1" dirty="0"/>
              <a:t> methanol, ethylene glycol, salicylates, theophylline, bromide, lithium, and, potentially, valproic acid.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175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2D8F3B-F0B6-714B-B589-4D259C0FD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Acetaminophen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B852B7-349E-3C48-8455-89E62B42B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most common cause of acute liver failure in USA</a:t>
            </a:r>
          </a:p>
          <a:p>
            <a:endParaRPr lang="en-CA" dirty="0"/>
          </a:p>
          <a:p>
            <a:r>
              <a:rPr lang="en-CA" b="1" dirty="0"/>
              <a:t>The single acute toxic dose of acetaminophen is generally considered to be &gt;200 mg/kg in children and &gt;7.5-10 g in adolescents and adults.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1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1905ED-08F0-B642-85C0-27326FE67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Classical signs and symptoms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0B0DB05B-342F-BA49-A763-647181447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803251"/>
              </p:ext>
            </p:extLst>
          </p:nvPr>
        </p:nvGraphicFramePr>
        <p:xfrm>
          <a:off x="457200" y="2068831"/>
          <a:ext cx="11212830" cy="4217668"/>
        </p:xfrm>
        <a:graphic>
          <a:graphicData uri="http://schemas.openxmlformats.org/drawingml/2006/table">
            <a:tbl>
              <a:tblPr/>
              <a:tblGrid>
                <a:gridCol w="3737610">
                  <a:extLst>
                    <a:ext uri="{9D8B030D-6E8A-4147-A177-3AD203B41FA5}">
                      <a16:colId xmlns="" xmlns:a16="http://schemas.microsoft.com/office/drawing/2014/main" val="237826672"/>
                    </a:ext>
                  </a:extLst>
                </a:gridCol>
                <a:gridCol w="3737610">
                  <a:extLst>
                    <a:ext uri="{9D8B030D-6E8A-4147-A177-3AD203B41FA5}">
                      <a16:colId xmlns="" xmlns:a16="http://schemas.microsoft.com/office/drawing/2014/main" val="1670558609"/>
                    </a:ext>
                  </a:extLst>
                </a:gridCol>
                <a:gridCol w="3737610">
                  <a:extLst>
                    <a:ext uri="{9D8B030D-6E8A-4147-A177-3AD203B41FA5}">
                      <a16:colId xmlns="" xmlns:a16="http://schemas.microsoft.com/office/drawing/2014/main" val="3862923340"/>
                    </a:ext>
                  </a:extLst>
                </a:gridCol>
              </a:tblGrid>
              <a:tr h="63870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C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C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STAGE</a:t>
                      </a:r>
                      <a:endParaRPr lang="en-CA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 after Ingestion</a:t>
                      </a:r>
                      <a:endParaRPr lang="en-CA" sz="3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CHARACTERISTICS</a:t>
                      </a:r>
                      <a:endParaRPr lang="en-CA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36667328"/>
                  </a:ext>
                </a:extLst>
              </a:tr>
              <a:tr h="6836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endParaRPr lang="en-CA" sz="3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0.5–24 hr</a:t>
                      </a:r>
                      <a:endParaRPr lang="en-CA" sz="3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Anorexia, nausea, vomiting, malaise, pallor, diaphoresis</a:t>
                      </a:r>
                      <a:endParaRPr lang="en-CA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1108753"/>
                  </a:ext>
                </a:extLst>
              </a:tr>
              <a:tr h="131697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  <a:endParaRPr lang="en-CA" sz="3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24–48 hr</a:t>
                      </a:r>
                      <a:endParaRPr lang="en-CA" sz="3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Resolution of earlier symptoms; right upper quadrant abdominal pain and tenderness; elevated bilirubin, prothrombin time, hepatic enzymes; oliguria</a:t>
                      </a:r>
                      <a:endParaRPr lang="en-CA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0405205"/>
                  </a:ext>
                </a:extLst>
              </a:tr>
              <a:tr h="8947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  <a:endParaRPr lang="en-CA" sz="3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72–96 hr</a:t>
                      </a:r>
                      <a:endParaRPr lang="en-CA" sz="3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Peak liver </a:t>
                      </a:r>
                      <a:r>
                        <a:rPr lang="en-CA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fxn</a:t>
                      </a:r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abnormalities; anorexia, nausea, vomiting, and malaise may reappear</a:t>
                      </a:r>
                      <a:endParaRPr lang="en-CA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5004302"/>
                  </a:ext>
                </a:extLst>
              </a:tr>
              <a:tr h="6836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  <a:endParaRPr lang="en-CA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days–2 </a:t>
                      </a:r>
                      <a:r>
                        <a:rPr lang="en-CA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wk</a:t>
                      </a:r>
                      <a:endParaRPr lang="en-CA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Resolution of hepatic dysfunction or complete liver failure</a:t>
                      </a:r>
                      <a:endParaRPr lang="en-CA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32213160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A6B5EAF5-3267-3C41-BA87-CCD030BBA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573" y="-914442"/>
            <a:ext cx="76332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245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E939E0-E099-4C42-BE1D-50861572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Acetaminophen</a:t>
            </a:r>
            <a:endParaRPr lang="en-US" dirty="0"/>
          </a:p>
        </p:txBody>
      </p:sp>
      <p:pic>
        <p:nvPicPr>
          <p:cNvPr id="5" name="Content Placeholder 4" descr="A clock hanging on the wall&#10;&#10;Description automatically generated">
            <a:extLst>
              <a:ext uri="{FF2B5EF4-FFF2-40B4-BE49-F238E27FC236}">
                <a16:creationId xmlns="" xmlns:a16="http://schemas.microsoft.com/office/drawing/2014/main" id="{F66F839A-09D6-FE40-859C-BBFE47CE7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8962" y="182562"/>
            <a:ext cx="4334838" cy="6492875"/>
          </a:xfrm>
        </p:spPr>
      </p:pic>
    </p:spTree>
    <p:extLst>
      <p:ext uri="{BB962C8B-B14F-4D97-AF65-F5344CB8AC3E}">
        <p14:creationId xmlns:p14="http://schemas.microsoft.com/office/powerpoint/2010/main" val="298308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E7493E-4A54-6F4D-9924-7A3A71D00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F427C8-B7AE-554B-845B-3D310E005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Should be no different than that in any other sick child.</a:t>
            </a:r>
          </a:p>
          <a:p>
            <a:endParaRPr lang="en-CA" dirty="0"/>
          </a:p>
          <a:p>
            <a:r>
              <a:rPr lang="en-CA" dirty="0"/>
              <a:t>Stabilization and ABCDEs</a:t>
            </a:r>
          </a:p>
          <a:p>
            <a:endParaRPr lang="en-CA" dirty="0"/>
          </a:p>
          <a:p>
            <a:r>
              <a:rPr lang="en-CA" dirty="0"/>
              <a:t>Targeted history and physical </a:t>
            </a:r>
          </a:p>
          <a:p>
            <a:pPr marL="0" indent="0">
              <a:buNone/>
            </a:pPr>
            <a:r>
              <a:rPr lang="en-CA" dirty="0"/>
              <a:t>   examination</a:t>
            </a:r>
            <a:endParaRPr lang="en-US" dirty="0"/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="" xmlns:a16="http://schemas.microsoft.com/office/drawing/2014/main" id="{67A50A26-1FEF-6E4A-AFBB-3A0DC41AB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109" y="2746837"/>
            <a:ext cx="5827171" cy="374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520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1C13E5-9239-6743-9D8F-14BE27B2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Acetaminophen overdose Rx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E65902-E05F-5C46-9682-6C7132EF7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ABCs</a:t>
            </a:r>
          </a:p>
          <a:p>
            <a:r>
              <a:rPr lang="en-US" dirty="0" err="1"/>
              <a:t>Hx</a:t>
            </a:r>
            <a:endParaRPr lang="en-US" dirty="0"/>
          </a:p>
          <a:p>
            <a:pPr lvl="1"/>
            <a:r>
              <a:rPr lang="en-US" dirty="0"/>
              <a:t>Time</a:t>
            </a:r>
          </a:p>
          <a:p>
            <a:pPr lvl="1"/>
            <a:r>
              <a:rPr lang="en-US" dirty="0"/>
              <a:t>Quantity </a:t>
            </a:r>
          </a:p>
          <a:p>
            <a:pPr lvl="1"/>
            <a:r>
              <a:rPr lang="en-US" dirty="0"/>
              <a:t>Regular vs extended </a:t>
            </a:r>
            <a:r>
              <a:rPr lang="en-US" dirty="0" err="1"/>
              <a:t>rlease</a:t>
            </a:r>
            <a:endParaRPr lang="en-US" dirty="0"/>
          </a:p>
          <a:p>
            <a:pPr lvl="1"/>
            <a:r>
              <a:rPr lang="en-US" dirty="0" err="1"/>
              <a:t>Intetion</a:t>
            </a:r>
            <a:r>
              <a:rPr lang="en-US" dirty="0"/>
              <a:t> </a:t>
            </a:r>
          </a:p>
          <a:p>
            <a:r>
              <a:rPr lang="en-US" dirty="0"/>
              <a:t>LFTs, </a:t>
            </a:r>
            <a:r>
              <a:rPr lang="en-US" dirty="0" err="1"/>
              <a:t>Lytes</a:t>
            </a:r>
            <a:r>
              <a:rPr lang="en-US" dirty="0"/>
              <a:t>, renal function</a:t>
            </a:r>
          </a:p>
          <a:p>
            <a:r>
              <a:rPr lang="en-US" dirty="0"/>
              <a:t>Obtain a level 4 hours after ingestion </a:t>
            </a:r>
          </a:p>
          <a:p>
            <a:r>
              <a:rPr lang="en-US" dirty="0"/>
              <a:t>Use </a:t>
            </a:r>
            <a:r>
              <a:rPr lang="en-US" altLang="en-US" dirty="0" err="1"/>
              <a:t>Rumack</a:t>
            </a:r>
            <a:r>
              <a:rPr lang="en-US" altLang="en-US" dirty="0"/>
              <a:t>-Matthew nomogram</a:t>
            </a:r>
          </a:p>
          <a:p>
            <a:pPr lvl="1"/>
            <a:r>
              <a:rPr lang="en-US" dirty="0"/>
              <a:t>Only for single ingestion</a:t>
            </a:r>
          </a:p>
          <a:p>
            <a:endParaRPr lang="en-US" dirty="0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="" xmlns:a16="http://schemas.microsoft.com/office/drawing/2014/main" id="{314E2F7D-2F61-5942-87F1-0EB8B66AB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380" y="1615231"/>
            <a:ext cx="3761740" cy="47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F1F57F-E8A3-0E4A-AB98-7F960CA5C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Approach – History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61B49-3A8F-B94D-AEAA-9069A90DE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Very important </a:t>
            </a:r>
          </a:p>
          <a:p>
            <a:r>
              <a:rPr lang="en-US" dirty="0"/>
              <a:t>Some features may suggest poisoning </a:t>
            </a:r>
          </a:p>
          <a:p>
            <a:pPr lvl="1"/>
            <a:r>
              <a:rPr lang="en-US" dirty="0"/>
              <a:t>Acute onset </a:t>
            </a:r>
          </a:p>
          <a:p>
            <a:pPr lvl="1"/>
            <a:r>
              <a:rPr lang="en-US" dirty="0"/>
              <a:t>No prodrome </a:t>
            </a:r>
          </a:p>
          <a:p>
            <a:pPr lvl="1"/>
            <a:r>
              <a:rPr lang="en-US" dirty="0"/>
              <a:t>Sudden change in LOC</a:t>
            </a:r>
          </a:p>
          <a:p>
            <a:pPr lvl="1"/>
            <a:r>
              <a:rPr lang="en-US" dirty="0"/>
              <a:t>Multiorgan failure </a:t>
            </a:r>
          </a:p>
          <a:p>
            <a:r>
              <a:rPr lang="en-US" dirty="0"/>
              <a:t>Description of the exposure:</a:t>
            </a:r>
          </a:p>
          <a:p>
            <a:pPr lvl="1"/>
            <a:r>
              <a:rPr lang="en-US" dirty="0"/>
              <a:t>When, how much , where , why </a:t>
            </a:r>
          </a:p>
          <a:p>
            <a:pPr lvl="1"/>
            <a:r>
              <a:rPr lang="en-US" dirty="0"/>
              <a:t>What (household product vs medical)  </a:t>
            </a:r>
          </a:p>
          <a:p>
            <a:pPr lvl="1"/>
            <a:r>
              <a:rPr lang="en-US" dirty="0"/>
              <a:t>List of meds in house</a:t>
            </a:r>
          </a:p>
          <a:p>
            <a:pPr lvl="1"/>
            <a:r>
              <a:rPr lang="en-US" dirty="0"/>
              <a:t>Did the family brought it the product with them?</a:t>
            </a:r>
          </a:p>
          <a:p>
            <a:pPr lvl="1"/>
            <a:r>
              <a:rPr lang="en-CA" dirty="0"/>
              <a:t>immediate- versus extended-release preparation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1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92E7F0-9137-3142-A004-9386FA5E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Approach – History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444313-D54E-3E46-AADF-26EAECE8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Details of the symptoms</a:t>
            </a:r>
          </a:p>
          <a:p>
            <a:pPr lvl="1"/>
            <a:r>
              <a:rPr lang="en-US" dirty="0"/>
              <a:t>When did the symptom start in relation to time of ingestion</a:t>
            </a:r>
          </a:p>
          <a:p>
            <a:pPr lvl="1"/>
            <a:r>
              <a:rPr lang="en-US" dirty="0"/>
              <a:t>Progression</a:t>
            </a:r>
          </a:p>
          <a:p>
            <a:pPr lvl="1"/>
            <a:endParaRPr lang="en-US" dirty="0"/>
          </a:p>
          <a:p>
            <a:r>
              <a:rPr lang="en-US" dirty="0"/>
              <a:t>Past Medical History:</a:t>
            </a:r>
          </a:p>
          <a:p>
            <a:pPr lvl="1"/>
            <a:r>
              <a:rPr lang="en-CA" dirty="0"/>
              <a:t>Underlying diseases can make a child susceptible to the effects of a toxin.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Current medication list (Drug-Drug interaction)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Psychiatric illness</a:t>
            </a:r>
            <a:r>
              <a:rPr lang="en-US" dirty="0"/>
              <a:t> (</a:t>
            </a:r>
            <a:r>
              <a:rPr lang="en-CA" dirty="0"/>
              <a:t>more prone to substance abuse, misuse, intentional ingestions, and polypharmacy complications)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A developmental history (a report of a 6 </a:t>
            </a:r>
            <a:r>
              <a:rPr lang="en-CA" dirty="0" err="1"/>
              <a:t>mo</a:t>
            </a:r>
            <a:r>
              <a:rPr lang="en-CA" dirty="0"/>
              <a:t> old picking up a large container of laundry detergent and drinking it should raise a red flag)</a:t>
            </a:r>
          </a:p>
          <a:p>
            <a:pPr lvl="1"/>
            <a:endParaRPr lang="en-CA" dirty="0"/>
          </a:p>
          <a:p>
            <a:r>
              <a:rPr lang="en-CA" dirty="0"/>
              <a:t>Social History </a:t>
            </a:r>
          </a:p>
        </p:txBody>
      </p:sp>
    </p:spTree>
    <p:extLst>
      <p:ext uri="{BB962C8B-B14F-4D97-AF65-F5344CB8AC3E}">
        <p14:creationId xmlns:p14="http://schemas.microsoft.com/office/powerpoint/2010/main" val="349935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EABBEF-92CE-B242-9D71-0E2C12D1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Approach –Physical Exam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DBFEF6-DD58-B247-A2BD-64FB57F8E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Targeted aiming to identify </a:t>
            </a:r>
            <a:r>
              <a:rPr lang="en-CA" dirty="0"/>
              <a:t>potential toxin and assess the severity.</a:t>
            </a:r>
          </a:p>
          <a:p>
            <a:endParaRPr lang="en-CA" dirty="0"/>
          </a:p>
          <a:p>
            <a:r>
              <a:rPr lang="en-CA" dirty="0"/>
              <a:t>Findings might suggest a toxidrome and help to build a </a:t>
            </a:r>
            <a:r>
              <a:rPr lang="en-CA" dirty="0" err="1"/>
              <a:t>DDx</a:t>
            </a:r>
            <a:endParaRPr lang="en-CA" dirty="0"/>
          </a:p>
          <a:p>
            <a:endParaRPr lang="en-CA" dirty="0"/>
          </a:p>
          <a:p>
            <a:r>
              <a:rPr lang="en-CA" dirty="0"/>
              <a:t>Initial effort should be directed to ABCs</a:t>
            </a:r>
          </a:p>
          <a:p>
            <a:endParaRPr lang="en-CA" dirty="0"/>
          </a:p>
          <a:p>
            <a:r>
              <a:rPr lang="en-CA" dirty="0"/>
              <a:t>Key features of the physical exam:</a:t>
            </a:r>
          </a:p>
          <a:p>
            <a:pPr lvl="1"/>
            <a:r>
              <a:rPr lang="en-CA" dirty="0"/>
              <a:t>V/S</a:t>
            </a:r>
          </a:p>
          <a:p>
            <a:pPr lvl="1"/>
            <a:r>
              <a:rPr lang="en-CA" dirty="0"/>
              <a:t>LOC/GCS</a:t>
            </a:r>
          </a:p>
          <a:p>
            <a:pPr lvl="1"/>
            <a:r>
              <a:rPr lang="en-CA" dirty="0"/>
              <a:t>Pupils</a:t>
            </a:r>
          </a:p>
          <a:p>
            <a:pPr lvl="1"/>
            <a:r>
              <a:rPr lang="en-CA" dirty="0"/>
              <a:t>Nystagmus </a:t>
            </a:r>
          </a:p>
          <a:p>
            <a:pPr lvl="1"/>
            <a:r>
              <a:rPr lang="en-CA" dirty="0"/>
              <a:t>Skin</a:t>
            </a:r>
          </a:p>
          <a:p>
            <a:pPr lvl="1"/>
            <a:r>
              <a:rPr lang="en-CA" dirty="0"/>
              <a:t>Bowl sounds</a:t>
            </a:r>
          </a:p>
          <a:p>
            <a:pPr lvl="1"/>
            <a:r>
              <a:rPr lang="en-CA" dirty="0"/>
              <a:t>Odor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0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BE1893-1860-B349-8DA2-9FDB3CCA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Overview of some physical findings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CCC651-F276-174E-85CE-DEEE0B636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3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2366</Words>
  <Application>Microsoft Macintosh PowerPoint</Application>
  <PresentationFormat>Widescreen</PresentationFormat>
  <Paragraphs>545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Calibri</vt:lpstr>
      <vt:lpstr>Calibri Light</vt:lpstr>
      <vt:lpstr>Arial</vt:lpstr>
      <vt:lpstr>Office Theme</vt:lpstr>
      <vt:lpstr>Poisoning  </vt:lpstr>
      <vt:lpstr>Objectives</vt:lpstr>
      <vt:lpstr>Epidemiology</vt:lpstr>
      <vt:lpstr>Epidemiology – Where/how/what </vt:lpstr>
      <vt:lpstr>Approach</vt:lpstr>
      <vt:lpstr>Approach – History </vt:lpstr>
      <vt:lpstr>Approach – History </vt:lpstr>
      <vt:lpstr>Approach –Physical Exam </vt:lpstr>
      <vt:lpstr>Overview of some physical findings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Toxidromes</vt:lpstr>
      <vt:lpstr>Sympathomimetic</vt:lpstr>
      <vt:lpstr>Anticholinergic</vt:lpstr>
      <vt:lpstr>Anticholinergic</vt:lpstr>
      <vt:lpstr>Cholinergic</vt:lpstr>
      <vt:lpstr>Cholinergic</vt:lpstr>
      <vt:lpstr>Opioids</vt:lpstr>
      <vt:lpstr>Opioids Withdrawal</vt:lpstr>
      <vt:lpstr>Opioids Withdrawal</vt:lpstr>
      <vt:lpstr>Serotonin Syndrome </vt:lpstr>
      <vt:lpstr>Serotonin Syndrome </vt:lpstr>
      <vt:lpstr>Lab/Diagnostic Testing</vt:lpstr>
      <vt:lpstr>Drug levels </vt:lpstr>
      <vt:lpstr>Acetaminophen Level </vt:lpstr>
      <vt:lpstr>Tox-Screen </vt:lpstr>
      <vt:lpstr>KUB</vt:lpstr>
      <vt:lpstr>Principles of Management </vt:lpstr>
      <vt:lpstr>ABCDs (supportive care)</vt:lpstr>
      <vt:lpstr>Antidots </vt:lpstr>
      <vt:lpstr>PowerPoint Presentation</vt:lpstr>
      <vt:lpstr>PowerPoint Presentation</vt:lpstr>
      <vt:lpstr>PowerPoint Presentation</vt:lpstr>
      <vt:lpstr>PowerPoint Presentation</vt:lpstr>
      <vt:lpstr>Decontamination</vt:lpstr>
      <vt:lpstr>GI Decontamination: </vt:lpstr>
      <vt:lpstr>Methods of GI Decontamination:  </vt:lpstr>
      <vt:lpstr>Single dose Activated Charcoal:</vt:lpstr>
      <vt:lpstr>Single dose Activated Charcoal:</vt:lpstr>
      <vt:lpstr>Enhanced Elimination: </vt:lpstr>
      <vt:lpstr>Urinary Alkalinization</vt:lpstr>
      <vt:lpstr>Hemodialysis</vt:lpstr>
      <vt:lpstr>Acetaminophen</vt:lpstr>
      <vt:lpstr>Classical signs and symptoms </vt:lpstr>
      <vt:lpstr>Acetaminophen</vt:lpstr>
      <vt:lpstr>Acetaminophen overdose Rx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Almazyad</dc:creator>
  <cp:lastModifiedBy>saeed nassar</cp:lastModifiedBy>
  <cp:revision>34</cp:revision>
  <dcterms:created xsi:type="dcterms:W3CDTF">2018-11-19T21:30:41Z</dcterms:created>
  <dcterms:modified xsi:type="dcterms:W3CDTF">2018-11-21T00:00:31Z</dcterms:modified>
</cp:coreProperties>
</file>