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9"/>
  </p:notesMasterIdLst>
  <p:sldIdLst>
    <p:sldId id="256" r:id="rId2"/>
    <p:sldId id="384" r:id="rId3"/>
    <p:sldId id="379" r:id="rId4"/>
    <p:sldId id="387" r:id="rId5"/>
    <p:sldId id="388" r:id="rId6"/>
    <p:sldId id="385" r:id="rId7"/>
    <p:sldId id="386" r:id="rId8"/>
    <p:sldId id="389" r:id="rId9"/>
    <p:sldId id="259" r:id="rId10"/>
    <p:sldId id="390" r:id="rId11"/>
    <p:sldId id="399" r:id="rId12"/>
    <p:sldId id="400" r:id="rId13"/>
    <p:sldId id="348" r:id="rId14"/>
    <p:sldId id="368" r:id="rId15"/>
    <p:sldId id="356" r:id="rId16"/>
    <p:sldId id="365" r:id="rId17"/>
    <p:sldId id="283" r:id="rId18"/>
    <p:sldId id="372" r:id="rId19"/>
    <p:sldId id="373" r:id="rId20"/>
    <p:sldId id="291" r:id="rId21"/>
    <p:sldId id="286" r:id="rId22"/>
    <p:sldId id="287" r:id="rId23"/>
    <p:sldId id="298" r:id="rId24"/>
    <p:sldId id="304" r:id="rId25"/>
    <p:sldId id="306" r:id="rId26"/>
    <p:sldId id="307" r:id="rId27"/>
    <p:sldId id="401" r:id="rId28"/>
    <p:sldId id="310" r:id="rId29"/>
    <p:sldId id="311" r:id="rId30"/>
    <p:sldId id="406" r:id="rId31"/>
    <p:sldId id="402" r:id="rId32"/>
    <p:sldId id="403" r:id="rId33"/>
    <p:sldId id="404" r:id="rId34"/>
    <p:sldId id="405" r:id="rId35"/>
    <p:sldId id="328" r:id="rId36"/>
    <p:sldId id="330" r:id="rId37"/>
    <p:sldId id="331" r:id="rId38"/>
    <p:sldId id="407" r:id="rId39"/>
    <p:sldId id="408" r:id="rId40"/>
    <p:sldId id="391" r:id="rId41"/>
    <p:sldId id="392" r:id="rId42"/>
    <p:sldId id="393" r:id="rId43"/>
    <p:sldId id="394" r:id="rId44"/>
    <p:sldId id="395" r:id="rId45"/>
    <p:sldId id="396" r:id="rId46"/>
    <p:sldId id="397" r:id="rId47"/>
    <p:sldId id="398" r:id="rId4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78136" autoAdjust="0"/>
  </p:normalViewPr>
  <p:slideViewPr>
    <p:cSldViewPr>
      <p:cViewPr varScale="1">
        <p:scale>
          <a:sx n="70" d="100"/>
          <a:sy n="70" d="100"/>
        </p:scale>
        <p:origin x="-98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8" d="100"/>
        <a:sy n="15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128" charset="0"/>
                <a:ea typeface="ＭＳ Ｐゴシック" pitchFamily="-128" charset="-128"/>
                <a:cs typeface="ＭＳ Ｐゴシック" pitchFamily="-128" charset="-128"/>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128" charset="0"/>
                <a:ea typeface="ＭＳ Ｐゴシック" pitchFamily="-128" charset="-128"/>
                <a:cs typeface="ＭＳ Ｐゴシック" pitchFamily="-128" charset="-128"/>
              </a:defRPr>
            </a:lvl1pPr>
          </a:lstStyle>
          <a:p>
            <a:pPr>
              <a:defRPr/>
            </a:pPr>
            <a:endParaRPr lang="en-US"/>
          </a:p>
        </p:txBody>
      </p:sp>
      <p:sp>
        <p:nvSpPr>
          <p:cNvPr id="15364" name="Placeholder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128" charset="0"/>
                <a:ea typeface="ＭＳ Ｐゴシック" pitchFamily="-128" charset="-128"/>
                <a:cs typeface="ＭＳ Ｐゴシック" pitchFamily="-128"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pitchFamily="-128" charset="0"/>
                <a:ea typeface="ＭＳ Ｐゴシック" pitchFamily="-128" charset="-128"/>
                <a:cs typeface="ＭＳ Ｐゴシック" pitchFamily="-128" charset="-128"/>
              </a:defRPr>
            </a:lvl1pPr>
          </a:lstStyle>
          <a:p>
            <a:pPr>
              <a:defRPr/>
            </a:pPr>
            <a:fld id="{4D10B859-15D5-4C06-8539-B6964791B886}" type="slidenum">
              <a:rPr lang="en-US"/>
              <a:pPr>
                <a:defRPr/>
              </a:pPr>
              <a:t>‹#›</a:t>
            </a:fld>
            <a:endParaRPr lang="en-US"/>
          </a:p>
        </p:txBody>
      </p:sp>
    </p:spTree>
    <p:extLst>
      <p:ext uri="{BB962C8B-B14F-4D97-AF65-F5344CB8AC3E}">
        <p14:creationId xmlns:p14="http://schemas.microsoft.com/office/powerpoint/2010/main" val="14571950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28" charset="0"/>
        <a:ea typeface="ＭＳ Ｐゴシック" pitchFamily="-128" charset="-128"/>
        <a:cs typeface="ＭＳ Ｐゴシック" pitchFamily="-128" charset="-128"/>
      </a:defRPr>
    </a:lvl1pPr>
    <a:lvl2pPr marL="457200" algn="l" rtl="0" eaLnBrk="0" fontAlgn="base" hangingPunct="0">
      <a:spcBef>
        <a:spcPct val="30000"/>
      </a:spcBef>
      <a:spcAft>
        <a:spcPct val="0"/>
      </a:spcAft>
      <a:defRPr sz="1200" kern="1200">
        <a:solidFill>
          <a:schemeClr val="tx1"/>
        </a:solidFill>
        <a:latin typeface="Arial" pitchFamily="-128" charset="0"/>
        <a:ea typeface="ＭＳ Ｐゴシック" pitchFamily="-128" charset="-128"/>
        <a:cs typeface="+mn-cs"/>
      </a:defRPr>
    </a:lvl2pPr>
    <a:lvl3pPr marL="914400" algn="l" rtl="0" eaLnBrk="0" fontAlgn="base" hangingPunct="0">
      <a:spcBef>
        <a:spcPct val="30000"/>
      </a:spcBef>
      <a:spcAft>
        <a:spcPct val="0"/>
      </a:spcAft>
      <a:defRPr sz="1200" kern="1200">
        <a:solidFill>
          <a:schemeClr val="tx1"/>
        </a:solidFill>
        <a:latin typeface="Arial" pitchFamily="-128" charset="0"/>
        <a:ea typeface="ＭＳ Ｐゴシック" pitchFamily="-128" charset="-128"/>
        <a:cs typeface="+mn-cs"/>
      </a:defRPr>
    </a:lvl3pPr>
    <a:lvl4pPr marL="1371600" algn="l" rtl="0" eaLnBrk="0" fontAlgn="base" hangingPunct="0">
      <a:spcBef>
        <a:spcPct val="30000"/>
      </a:spcBef>
      <a:spcAft>
        <a:spcPct val="0"/>
      </a:spcAft>
      <a:defRPr sz="1200" kern="1200">
        <a:solidFill>
          <a:schemeClr val="tx1"/>
        </a:solidFill>
        <a:latin typeface="Arial" pitchFamily="-128" charset="0"/>
        <a:ea typeface="ＭＳ Ｐゴシック" pitchFamily="-128" charset="-128"/>
        <a:cs typeface="+mn-cs"/>
      </a:defRPr>
    </a:lvl4pPr>
    <a:lvl5pPr marL="1828800" algn="l" rtl="0" eaLnBrk="0" fontAlgn="base" hangingPunct="0">
      <a:spcBef>
        <a:spcPct val="30000"/>
      </a:spcBef>
      <a:spcAft>
        <a:spcPct val="0"/>
      </a:spcAft>
      <a:defRPr sz="1200" kern="1200">
        <a:solidFill>
          <a:schemeClr val="tx1"/>
        </a:solidFill>
        <a:latin typeface="Arial" pitchFamily="-128" charset="0"/>
        <a:ea typeface="ＭＳ Ｐゴシック" pitchFamily="-12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A31B0DE5-E091-466B-8A78-7C628757F174}" type="slidenum">
              <a:rPr lang="en-US">
                <a:latin typeface="Arial" charset="0"/>
                <a:ea typeface="ＭＳ Ｐゴシック" charset="-128"/>
                <a:cs typeface="ＭＳ Ｐゴシック" charset="-128"/>
              </a:rPr>
              <a:pPr/>
              <a:t>1</a:t>
            </a:fld>
            <a:endParaRPr lang="en-US">
              <a:latin typeface="Arial" charset="0"/>
              <a:ea typeface="ＭＳ Ｐゴシック" charset="-128"/>
              <a:cs typeface="ＭＳ Ｐゴシック" charset="-128"/>
            </a:endParaRPr>
          </a:p>
        </p:txBody>
      </p:sp>
      <p:sp>
        <p:nvSpPr>
          <p:cNvPr id="17410" name="Placeholder 2"/>
          <p:cNvSpPr>
            <a:spLocks noGrp="1" noRot="1" noChangeAspect="1" noChangeArrowheads="1" noTextEdit="1"/>
          </p:cNvSpPr>
          <p:nvPr>
            <p:ph type="sldImg"/>
          </p:nvPr>
        </p:nvSpPr>
        <p:spPr>
          <a:ln/>
        </p:spPr>
      </p:sp>
      <p:sp>
        <p:nvSpPr>
          <p:cNvPr id="17411"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p>
            <a:fld id="{DC0E7413-795C-45B5-97D5-49138FAF8079}" type="slidenum">
              <a:rPr lang="en-US">
                <a:latin typeface="Arial" charset="0"/>
                <a:ea typeface="ＭＳ Ｐゴシック" charset="-128"/>
                <a:cs typeface="ＭＳ Ｐゴシック" charset="-128"/>
              </a:rPr>
              <a:pPr/>
              <a:t>14</a:t>
            </a:fld>
            <a:endParaRPr lang="en-US">
              <a:latin typeface="Arial" charset="0"/>
              <a:ea typeface="ＭＳ Ｐゴシック" charset="-128"/>
              <a:cs typeface="ＭＳ Ｐゴシック" charset="-128"/>
            </a:endParaRPr>
          </a:p>
        </p:txBody>
      </p:sp>
      <p:sp>
        <p:nvSpPr>
          <p:cNvPr id="64514" name="Placeholder 2"/>
          <p:cNvSpPr>
            <a:spLocks noGrp="1" noRot="1" noChangeAspect="1" noChangeArrowheads="1" noTextEdit="1"/>
          </p:cNvSpPr>
          <p:nvPr>
            <p:ph type="sldImg"/>
          </p:nvPr>
        </p:nvSpPr>
        <p:spPr>
          <a:ln/>
        </p:spPr>
      </p:sp>
      <p:sp>
        <p:nvSpPr>
          <p:cNvPr id="64515"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fld id="{D1104D5B-0AE8-4822-9FA7-8452CF0A2223}" type="slidenum">
              <a:rPr lang="en-US">
                <a:latin typeface="Arial" charset="0"/>
                <a:ea typeface="ＭＳ Ｐゴシック" charset="-128"/>
                <a:cs typeface="ＭＳ Ｐゴシック" charset="-128"/>
              </a:rPr>
              <a:pPr/>
              <a:t>15</a:t>
            </a:fld>
            <a:endParaRPr lang="en-US">
              <a:latin typeface="Arial" charset="0"/>
              <a:ea typeface="ＭＳ Ｐゴシック" charset="-128"/>
              <a:cs typeface="ＭＳ Ｐゴシック" charset="-128"/>
            </a:endParaRPr>
          </a:p>
        </p:txBody>
      </p:sp>
      <p:sp>
        <p:nvSpPr>
          <p:cNvPr id="76802" name="Placeholder 2"/>
          <p:cNvSpPr>
            <a:spLocks noGrp="1" noRot="1" noChangeAspect="1" noChangeArrowheads="1" noTextEdit="1"/>
          </p:cNvSpPr>
          <p:nvPr>
            <p:ph type="sldImg"/>
          </p:nvPr>
        </p:nvSpPr>
        <p:spPr>
          <a:ln/>
        </p:spPr>
      </p:sp>
      <p:sp>
        <p:nvSpPr>
          <p:cNvPr id="76803"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p>
            <a:fld id="{2EB4091F-B292-45B6-B92A-A039C9036C3C}" type="slidenum">
              <a:rPr lang="en-US">
                <a:latin typeface="Arial" charset="0"/>
                <a:ea typeface="ＭＳ Ｐゴシック" charset="-128"/>
                <a:cs typeface="ＭＳ Ｐゴシック" charset="-128"/>
              </a:rPr>
              <a:pPr/>
              <a:t>16</a:t>
            </a:fld>
            <a:endParaRPr lang="en-US">
              <a:latin typeface="Arial" charset="0"/>
              <a:ea typeface="ＭＳ Ｐゴシック" charset="-128"/>
              <a:cs typeface="ＭＳ Ｐゴシック" charset="-128"/>
            </a:endParaRPr>
          </a:p>
        </p:txBody>
      </p:sp>
      <p:sp>
        <p:nvSpPr>
          <p:cNvPr id="78850" name="Placeholder 2"/>
          <p:cNvSpPr>
            <a:spLocks noGrp="1" noRot="1" noChangeAspect="1" noChangeArrowheads="1" noTextEdit="1"/>
          </p:cNvSpPr>
          <p:nvPr>
            <p:ph type="sldImg"/>
          </p:nvPr>
        </p:nvSpPr>
        <p:spPr>
          <a:ln/>
        </p:spPr>
      </p:sp>
      <p:sp>
        <p:nvSpPr>
          <p:cNvPr id="78851" name="Placeholder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cs typeface="ＭＳ Ｐゴシック" charset="-128"/>
              </a:rPr>
              <a:t>Treatment Folic acid/</a:t>
            </a:r>
            <a:r>
              <a:rPr lang="en-US" dirty="0" err="1" smtClean="0">
                <a:latin typeface="Arial" charset="0"/>
                <a:ea typeface="ＭＳ Ｐゴシック" charset="-128"/>
                <a:cs typeface="ＭＳ Ｐゴシック" charset="-128"/>
              </a:rPr>
              <a:t>Vit</a:t>
            </a:r>
            <a:r>
              <a:rPr lang="en-US" dirty="0" smtClean="0">
                <a:latin typeface="Arial" charset="0"/>
                <a:ea typeface="ＭＳ Ｐゴシック" charset="-128"/>
                <a:cs typeface="ＭＳ Ｐゴシック" charset="-128"/>
              </a:rPr>
              <a:t> B12</a:t>
            </a:r>
            <a:endParaRPr lang="en-US" dirty="0">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0B0C64DE-7E87-4579-A707-D177201602A8}" type="slidenum">
              <a:rPr lang="en-US">
                <a:latin typeface="Arial" charset="0"/>
                <a:ea typeface="ＭＳ Ｐゴシック" charset="-128"/>
                <a:cs typeface="ＭＳ Ｐゴシック" charset="-128"/>
              </a:rPr>
              <a:pPr/>
              <a:t>17</a:t>
            </a:fld>
            <a:endParaRPr lang="en-US">
              <a:latin typeface="Arial" charset="0"/>
              <a:ea typeface="ＭＳ Ｐゴシック" charset="-128"/>
              <a:cs typeface="ＭＳ Ｐゴシック" charset="-128"/>
            </a:endParaRPr>
          </a:p>
        </p:txBody>
      </p:sp>
      <p:sp>
        <p:nvSpPr>
          <p:cNvPr id="84994" name="Placeholder 2"/>
          <p:cNvSpPr>
            <a:spLocks noGrp="1" noRot="1" noChangeAspect="1" noChangeArrowheads="1" noTextEdit="1"/>
          </p:cNvSpPr>
          <p:nvPr>
            <p:ph type="sldImg"/>
          </p:nvPr>
        </p:nvSpPr>
        <p:spPr>
          <a:ln/>
        </p:spPr>
      </p:sp>
      <p:sp>
        <p:nvSpPr>
          <p:cNvPr id="84995" name="Placeholder 3"/>
          <p:cNvSpPr>
            <a:spLocks noGrp="1" noChangeArrowheads="1"/>
          </p:cNvSpPr>
          <p:nvPr>
            <p:ph type="body" idx="1"/>
          </p:nvPr>
        </p:nvSpPr>
        <p:spPr>
          <a:noFill/>
          <a:ln/>
        </p:spPr>
        <p:txBody>
          <a:bodyPr/>
          <a:lstStyle/>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p:spPr>
        <p:txBody>
          <a:bodyPr/>
          <a:lstStyle/>
          <a:p>
            <a:fld id="{840EC6D5-5DF1-4BBE-9D95-4FCC2465B241}" type="slidenum">
              <a:rPr lang="en-US">
                <a:latin typeface="Arial" charset="0"/>
                <a:ea typeface="ＭＳ Ｐゴシック" charset="-128"/>
                <a:cs typeface="ＭＳ Ｐゴシック" charset="-128"/>
              </a:rPr>
              <a:pPr/>
              <a:t>18</a:t>
            </a:fld>
            <a:endParaRPr lang="en-US">
              <a:latin typeface="Arial" charset="0"/>
              <a:ea typeface="ＭＳ Ｐゴシック" charset="-128"/>
              <a:cs typeface="ＭＳ Ｐゴシック" charset="-128"/>
            </a:endParaRPr>
          </a:p>
        </p:txBody>
      </p:sp>
      <p:sp>
        <p:nvSpPr>
          <p:cNvPr id="93186" name="Placeholder 2"/>
          <p:cNvSpPr>
            <a:spLocks noGrp="1" noRot="1" noChangeAspect="1" noChangeArrowheads="1" noTextEdit="1"/>
          </p:cNvSpPr>
          <p:nvPr>
            <p:ph type="sldImg"/>
          </p:nvPr>
        </p:nvSpPr>
        <p:spPr>
          <a:ln/>
        </p:spPr>
      </p:sp>
      <p:sp>
        <p:nvSpPr>
          <p:cNvPr id="93187"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p:spPr>
        <p:txBody>
          <a:bodyPr/>
          <a:lstStyle/>
          <a:p>
            <a:fld id="{67A815B9-F0E8-4743-A09B-9E6BB7208FF7}" type="slidenum">
              <a:rPr lang="en-US">
                <a:latin typeface="Arial" charset="0"/>
                <a:ea typeface="ＭＳ Ｐゴシック" charset="-128"/>
                <a:cs typeface="ＭＳ Ｐゴシック" charset="-128"/>
              </a:rPr>
              <a:pPr/>
              <a:t>19</a:t>
            </a:fld>
            <a:endParaRPr lang="en-US">
              <a:latin typeface="Arial" charset="0"/>
              <a:ea typeface="ＭＳ Ｐゴシック" charset="-128"/>
              <a:cs typeface="ＭＳ Ｐゴシック" charset="-128"/>
            </a:endParaRPr>
          </a:p>
        </p:txBody>
      </p:sp>
      <p:sp>
        <p:nvSpPr>
          <p:cNvPr id="95234" name="Placeholder 2"/>
          <p:cNvSpPr>
            <a:spLocks noGrp="1" noRot="1" noChangeAspect="1" noChangeArrowheads="1" noTextEdit="1"/>
          </p:cNvSpPr>
          <p:nvPr>
            <p:ph type="sldImg"/>
          </p:nvPr>
        </p:nvSpPr>
        <p:spPr>
          <a:ln/>
        </p:spPr>
      </p:sp>
      <p:sp>
        <p:nvSpPr>
          <p:cNvPr id="95235"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fld id="{3593D4C6-DCCE-488D-8007-5C14BBA909CC}" type="slidenum">
              <a:rPr lang="en-US">
                <a:latin typeface="Arial" charset="0"/>
                <a:ea typeface="ＭＳ Ｐゴシック" charset="-128"/>
                <a:cs typeface="ＭＳ Ｐゴシック" charset="-128"/>
              </a:rPr>
              <a:pPr/>
              <a:t>20</a:t>
            </a:fld>
            <a:endParaRPr lang="en-US">
              <a:latin typeface="Arial" charset="0"/>
              <a:ea typeface="ＭＳ Ｐゴシック" charset="-128"/>
              <a:cs typeface="ＭＳ Ｐゴシック" charset="-128"/>
            </a:endParaRPr>
          </a:p>
        </p:txBody>
      </p:sp>
      <p:sp>
        <p:nvSpPr>
          <p:cNvPr id="99330" name="Placeholder 2"/>
          <p:cNvSpPr>
            <a:spLocks noGrp="1" noRot="1" noChangeAspect="1" noChangeArrowheads="1" noTextEdit="1"/>
          </p:cNvSpPr>
          <p:nvPr>
            <p:ph type="sldImg"/>
          </p:nvPr>
        </p:nvSpPr>
        <p:spPr>
          <a:ln/>
        </p:spPr>
      </p:sp>
      <p:sp>
        <p:nvSpPr>
          <p:cNvPr id="99331"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p>
            <a:fld id="{FFD52150-E683-441B-B6E2-EA6CB6D969F5}" type="slidenum">
              <a:rPr lang="en-US">
                <a:latin typeface="Arial" charset="0"/>
                <a:ea typeface="ＭＳ Ｐゴシック" charset="-128"/>
                <a:cs typeface="ＭＳ Ｐゴシック" charset="-128"/>
              </a:rPr>
              <a:pPr/>
              <a:t>21</a:t>
            </a:fld>
            <a:endParaRPr lang="en-US">
              <a:latin typeface="Arial" charset="0"/>
              <a:ea typeface="ＭＳ Ｐゴシック" charset="-128"/>
              <a:cs typeface="ＭＳ Ｐゴシック" charset="-128"/>
            </a:endParaRPr>
          </a:p>
        </p:txBody>
      </p:sp>
      <p:sp>
        <p:nvSpPr>
          <p:cNvPr id="103426" name="Placeholder 2"/>
          <p:cNvSpPr>
            <a:spLocks noGrp="1" noRot="1" noChangeAspect="1" noChangeArrowheads="1" noTextEdit="1"/>
          </p:cNvSpPr>
          <p:nvPr>
            <p:ph type="sldImg"/>
          </p:nvPr>
        </p:nvSpPr>
        <p:spPr>
          <a:ln/>
        </p:spPr>
      </p:sp>
      <p:sp>
        <p:nvSpPr>
          <p:cNvPr id="103427"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p>
            <a:fld id="{46DE6D9C-4317-4492-91E1-34CE7698D6F2}" type="slidenum">
              <a:rPr lang="en-US">
                <a:latin typeface="Arial" charset="0"/>
                <a:ea typeface="ＭＳ Ｐゴシック" charset="-128"/>
                <a:cs typeface="ＭＳ Ｐゴシック" charset="-128"/>
              </a:rPr>
              <a:pPr/>
              <a:t>22</a:t>
            </a:fld>
            <a:endParaRPr lang="en-US">
              <a:latin typeface="Arial" charset="0"/>
              <a:ea typeface="ＭＳ Ｐゴシック" charset="-128"/>
              <a:cs typeface="ＭＳ Ｐゴシック" charset="-128"/>
            </a:endParaRPr>
          </a:p>
        </p:txBody>
      </p:sp>
      <p:sp>
        <p:nvSpPr>
          <p:cNvPr id="105474" name="Placeholder 2"/>
          <p:cNvSpPr>
            <a:spLocks noGrp="1" noRot="1" noChangeAspect="1" noChangeArrowheads="1" noTextEdit="1"/>
          </p:cNvSpPr>
          <p:nvPr>
            <p:ph type="sldImg"/>
          </p:nvPr>
        </p:nvSpPr>
        <p:spPr>
          <a:xfrm>
            <a:off x="1144588" y="685800"/>
            <a:ext cx="4572000" cy="3429000"/>
          </a:xfrm>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FA1073 DEB</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p:spPr>
        <p:txBody>
          <a:bodyPr/>
          <a:lstStyle/>
          <a:p>
            <a:fld id="{BA5AE43A-6EA8-4039-A4D1-2FB032DB8C25}" type="slidenum">
              <a:rPr lang="en-US">
                <a:latin typeface="Arial" charset="0"/>
                <a:ea typeface="ＭＳ Ｐゴシック" charset="-128"/>
                <a:cs typeface="ＭＳ Ｐゴシック" charset="-128"/>
              </a:rPr>
              <a:pPr/>
              <a:t>23</a:t>
            </a:fld>
            <a:endParaRPr lang="en-US">
              <a:latin typeface="Arial" charset="0"/>
              <a:ea typeface="ＭＳ Ｐゴシック" charset="-128"/>
              <a:cs typeface="ＭＳ Ｐゴシック" charset="-128"/>
            </a:endParaRPr>
          </a:p>
        </p:txBody>
      </p:sp>
      <p:sp>
        <p:nvSpPr>
          <p:cNvPr id="109570" name="Placeholder 2"/>
          <p:cNvSpPr>
            <a:spLocks noGrp="1" noRot="1" noChangeAspect="1" noChangeArrowheads="1" noTextEdit="1"/>
          </p:cNvSpPr>
          <p:nvPr>
            <p:ph type="sldImg"/>
          </p:nvPr>
        </p:nvSpPr>
        <p:spPr>
          <a:ln/>
        </p:spPr>
      </p:sp>
      <p:sp>
        <p:nvSpPr>
          <p:cNvPr id="109571" name="Placeholder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cs typeface="ＭＳ Ｐゴシック" charset="-128"/>
              </a:rPr>
              <a:t>If all negative---acquired aplastic anemia</a:t>
            </a:r>
            <a:endParaRPr lang="en-US" dirty="0">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 Iron </a:t>
            </a:r>
            <a:r>
              <a:rPr lang="en-US" dirty="0" err="1" smtClean="0"/>
              <a:t>def</a:t>
            </a:r>
            <a:r>
              <a:rPr lang="en-US" dirty="0" smtClean="0"/>
              <a:t> is never responsible</a:t>
            </a:r>
            <a:r>
              <a:rPr lang="en-US" baseline="0" dirty="0" smtClean="0"/>
              <a:t> &lt;6 month </a:t>
            </a:r>
            <a:r>
              <a:rPr lang="en-US" baseline="0" dirty="0" err="1" smtClean="0"/>
              <a:t>esp</a:t>
            </a:r>
            <a:r>
              <a:rPr lang="en-US" baseline="0" dirty="0" smtClean="0"/>
              <a:t> the neonatal period, rarely premature infants. Neonatal onset: think about blood loss, </a:t>
            </a:r>
            <a:r>
              <a:rPr lang="en-US" baseline="0" dirty="0" err="1" smtClean="0"/>
              <a:t>isoimmunization</a:t>
            </a:r>
            <a:r>
              <a:rPr lang="en-US" baseline="0" dirty="0" smtClean="0"/>
              <a:t>, congenital hemolytic anemia (e.g. G6PD or HS), or congenital infection. Beta globin disorders start 3-6 months</a:t>
            </a:r>
          </a:p>
          <a:p>
            <a:r>
              <a:rPr lang="en-US" baseline="0" dirty="0" smtClean="0"/>
              <a:t>Gender: G6PD is X-linked</a:t>
            </a:r>
          </a:p>
          <a:p>
            <a:r>
              <a:rPr lang="en-US" baseline="0" dirty="0" smtClean="0"/>
              <a:t>Diet: Sources of iron, VitB12, folic acid, and </a:t>
            </a:r>
            <a:r>
              <a:rPr lang="en-US" baseline="0" dirty="0" err="1" smtClean="0"/>
              <a:t>Vit</a:t>
            </a:r>
            <a:r>
              <a:rPr lang="en-US" baseline="0" dirty="0" smtClean="0"/>
              <a:t> E</a:t>
            </a:r>
          </a:p>
          <a:p>
            <a:r>
              <a:rPr lang="en-US" baseline="0" dirty="0" smtClean="0"/>
              <a:t>Drugs: e.g. phenytoin induced </a:t>
            </a:r>
            <a:r>
              <a:rPr lang="en-US" baseline="0" dirty="0" err="1" smtClean="0"/>
              <a:t>megaloblstic</a:t>
            </a:r>
            <a:r>
              <a:rPr lang="en-US" baseline="0" dirty="0" smtClean="0"/>
              <a:t> anemia, Oxidants, drug-</a:t>
            </a:r>
            <a:r>
              <a:rPr lang="en-US" baseline="0" dirty="0" err="1" smtClean="0"/>
              <a:t>induxed</a:t>
            </a:r>
            <a:r>
              <a:rPr lang="en-US" baseline="0" dirty="0" smtClean="0"/>
              <a:t> aplastic anemia</a:t>
            </a:r>
          </a:p>
          <a:p>
            <a:r>
              <a:rPr lang="en-US" baseline="0" dirty="0" smtClean="0"/>
              <a:t>Infections: Hepatitis induced aplastic anemia, parvovirus</a:t>
            </a:r>
          </a:p>
          <a:p>
            <a:r>
              <a:rPr lang="en-US" baseline="0" dirty="0" smtClean="0"/>
              <a:t>Family history: of anemia, gallstones, or splenomegaly</a:t>
            </a:r>
          </a:p>
          <a:p>
            <a:r>
              <a:rPr lang="en-US" baseline="0" dirty="0" err="1" smtClean="0"/>
              <a:t>Diarhea</a:t>
            </a:r>
            <a:r>
              <a:rPr lang="en-US" baseline="0" dirty="0" smtClean="0"/>
              <a:t>: short bowel disease (folate or </a:t>
            </a:r>
            <a:r>
              <a:rPr lang="en-US" baseline="0" dirty="0" err="1" smtClean="0"/>
              <a:t>Vit</a:t>
            </a:r>
            <a:r>
              <a:rPr lang="en-US" baseline="0" dirty="0" smtClean="0"/>
              <a:t> B12 </a:t>
            </a:r>
            <a:r>
              <a:rPr lang="en-US" baseline="0" dirty="0" err="1" smtClean="0"/>
              <a:t>def</a:t>
            </a:r>
            <a:r>
              <a:rPr lang="en-US" baseline="0" dirty="0" smtClean="0"/>
              <a:t>) or  IBD or blood loss</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4D10B859-15D5-4C06-8539-B6964791B886}" type="slidenum">
              <a:rPr lang="en-US" smtClean="0"/>
              <a:pPr>
                <a:defRPr/>
              </a:pPr>
              <a:t>6</a:t>
            </a:fld>
            <a:endParaRPr lang="en-US"/>
          </a:p>
        </p:txBody>
      </p:sp>
    </p:spTree>
    <p:extLst>
      <p:ext uri="{BB962C8B-B14F-4D97-AF65-F5344CB8AC3E}">
        <p14:creationId xmlns:p14="http://schemas.microsoft.com/office/powerpoint/2010/main" val="1259288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p>
            <a:fld id="{0B3B2A55-ADDF-4D13-A7D6-AD6539704665}" type="slidenum">
              <a:rPr lang="en-US">
                <a:latin typeface="Arial" charset="0"/>
                <a:ea typeface="ＭＳ Ｐゴシック" charset="-128"/>
                <a:cs typeface="ＭＳ Ｐゴシック" charset="-128"/>
              </a:rPr>
              <a:pPr/>
              <a:t>24</a:t>
            </a:fld>
            <a:endParaRPr lang="en-US">
              <a:latin typeface="Arial" charset="0"/>
              <a:ea typeface="ＭＳ Ｐゴシック" charset="-128"/>
              <a:cs typeface="ＭＳ Ｐゴシック" charset="-128"/>
            </a:endParaRPr>
          </a:p>
        </p:txBody>
      </p:sp>
      <p:sp>
        <p:nvSpPr>
          <p:cNvPr id="119810" name="Placeholder 2"/>
          <p:cNvSpPr>
            <a:spLocks noGrp="1" noRot="1" noChangeAspect="1" noChangeArrowheads="1" noTextEdit="1"/>
          </p:cNvSpPr>
          <p:nvPr>
            <p:ph type="sldImg"/>
          </p:nvPr>
        </p:nvSpPr>
        <p:spPr>
          <a:ln/>
        </p:spPr>
      </p:sp>
      <p:sp>
        <p:nvSpPr>
          <p:cNvPr id="119811"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p>
            <a:fld id="{84C12F68-7823-4EE9-899A-0036A7ADA8B5}" type="slidenum">
              <a:rPr lang="en-US">
                <a:latin typeface="Arial" charset="0"/>
                <a:ea typeface="ＭＳ Ｐゴシック" charset="-128"/>
                <a:cs typeface="ＭＳ Ｐゴシック" charset="-128"/>
              </a:rPr>
              <a:pPr/>
              <a:t>25</a:t>
            </a:fld>
            <a:endParaRPr lang="en-US">
              <a:latin typeface="Arial" charset="0"/>
              <a:ea typeface="ＭＳ Ｐゴシック" charset="-128"/>
              <a:cs typeface="ＭＳ Ｐゴシック" charset="-128"/>
            </a:endParaRPr>
          </a:p>
        </p:txBody>
      </p:sp>
      <p:sp>
        <p:nvSpPr>
          <p:cNvPr id="123906" name="Placeholder 2"/>
          <p:cNvSpPr>
            <a:spLocks noGrp="1" noRot="1" noChangeAspect="1" noChangeArrowheads="1" noTextEdit="1"/>
          </p:cNvSpPr>
          <p:nvPr>
            <p:ph type="sldImg"/>
          </p:nvPr>
        </p:nvSpPr>
        <p:spPr>
          <a:ln/>
        </p:spPr>
      </p:sp>
      <p:sp>
        <p:nvSpPr>
          <p:cNvPr id="123907" name="Placeholder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cs typeface="ＭＳ Ｐゴシック" charset="-128"/>
              </a:rPr>
              <a:t>Blister cells</a:t>
            </a:r>
            <a:endParaRPr lang="en-US" dirty="0">
              <a:latin typeface="Arial"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p>
            <a:fld id="{D8A1A749-8654-49A5-9500-3D02E0903B89}" type="slidenum">
              <a:rPr lang="en-US">
                <a:latin typeface="Arial" charset="0"/>
                <a:ea typeface="ＭＳ Ｐゴシック" charset="-128"/>
                <a:cs typeface="ＭＳ Ｐゴシック" charset="-128"/>
              </a:rPr>
              <a:pPr/>
              <a:t>26</a:t>
            </a:fld>
            <a:endParaRPr lang="en-US">
              <a:latin typeface="Arial" charset="0"/>
              <a:ea typeface="ＭＳ Ｐゴシック" charset="-128"/>
              <a:cs typeface="ＭＳ Ｐゴシック" charset="-128"/>
            </a:endParaRPr>
          </a:p>
        </p:txBody>
      </p:sp>
      <p:sp>
        <p:nvSpPr>
          <p:cNvPr id="125954" name="Placeholder 2"/>
          <p:cNvSpPr>
            <a:spLocks noGrp="1" noRot="1" noChangeAspect="1" noChangeArrowheads="1" noTextEdit="1"/>
          </p:cNvSpPr>
          <p:nvPr>
            <p:ph type="sldImg"/>
          </p:nvPr>
        </p:nvSpPr>
        <p:spPr>
          <a:ln/>
        </p:spPr>
      </p:sp>
      <p:sp>
        <p:nvSpPr>
          <p:cNvPr id="125955" name="Placeholder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cs typeface="ＭＳ Ｐゴシック" charset="-128"/>
              </a:rPr>
              <a:t>When do you check G6PD level</a:t>
            </a:r>
            <a:endParaRPr lang="en-US" dirty="0">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p>
            <a:fld id="{79D21910-4A12-463C-9CD0-C7CB5AC9F210}" type="slidenum">
              <a:rPr lang="en-US">
                <a:latin typeface="Arial" charset="0"/>
                <a:ea typeface="ＭＳ Ｐゴシック" charset="-128"/>
                <a:cs typeface="ＭＳ Ｐゴシック" charset="-128"/>
              </a:rPr>
              <a:pPr/>
              <a:t>27</a:t>
            </a:fld>
            <a:endParaRPr lang="en-US">
              <a:latin typeface="Arial" charset="0"/>
              <a:ea typeface="ＭＳ Ｐゴシック" charset="-128"/>
              <a:cs typeface="ＭＳ Ｐゴシック" charset="-128"/>
            </a:endParaRPr>
          </a:p>
        </p:txBody>
      </p:sp>
      <p:sp>
        <p:nvSpPr>
          <p:cNvPr id="130050" name="Placeholder 2"/>
          <p:cNvSpPr>
            <a:spLocks noGrp="1" noRot="1" noChangeAspect="1" noChangeArrowheads="1" noTextEdit="1"/>
          </p:cNvSpPr>
          <p:nvPr>
            <p:ph type="sldImg"/>
          </p:nvPr>
        </p:nvSpPr>
        <p:spPr>
          <a:ln/>
        </p:spPr>
      </p:sp>
      <p:sp>
        <p:nvSpPr>
          <p:cNvPr id="130051"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p:spPr>
        <p:txBody>
          <a:bodyPr/>
          <a:lstStyle/>
          <a:p>
            <a:fld id="{5846A7CF-6FE1-49D0-9182-2961D754F6C2}" type="slidenum">
              <a:rPr lang="en-US">
                <a:latin typeface="Arial" charset="0"/>
                <a:ea typeface="ＭＳ Ｐゴシック" charset="-128"/>
                <a:cs typeface="ＭＳ Ｐゴシック" charset="-128"/>
              </a:rPr>
              <a:pPr/>
              <a:t>28</a:t>
            </a:fld>
            <a:endParaRPr lang="en-US">
              <a:latin typeface="Arial" charset="0"/>
              <a:ea typeface="ＭＳ Ｐゴシック" charset="-128"/>
              <a:cs typeface="ＭＳ Ｐゴシック" charset="-128"/>
            </a:endParaRPr>
          </a:p>
        </p:txBody>
      </p:sp>
      <p:sp>
        <p:nvSpPr>
          <p:cNvPr id="134146" name="Placeholder 2"/>
          <p:cNvSpPr>
            <a:spLocks noGrp="1" noRot="1" noChangeAspect="1" noChangeArrowheads="1" noTextEdit="1"/>
          </p:cNvSpPr>
          <p:nvPr>
            <p:ph type="sldImg"/>
          </p:nvPr>
        </p:nvSpPr>
        <p:spPr>
          <a:ln/>
        </p:spPr>
      </p:sp>
      <p:sp>
        <p:nvSpPr>
          <p:cNvPr id="134147"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p:spPr>
        <p:txBody>
          <a:bodyPr/>
          <a:lstStyle/>
          <a:p>
            <a:fld id="{07CB0593-9995-4C41-85FA-2359DC64E044}" type="slidenum">
              <a:rPr lang="en-US">
                <a:latin typeface="Arial" charset="0"/>
                <a:ea typeface="ＭＳ Ｐゴシック" charset="-128"/>
                <a:cs typeface="ＭＳ Ｐゴシック" charset="-128"/>
              </a:rPr>
              <a:pPr/>
              <a:t>29</a:t>
            </a:fld>
            <a:endParaRPr lang="en-US">
              <a:latin typeface="Arial" charset="0"/>
              <a:ea typeface="ＭＳ Ｐゴシック" charset="-128"/>
              <a:cs typeface="ＭＳ Ｐゴシック" charset="-128"/>
            </a:endParaRPr>
          </a:p>
        </p:txBody>
      </p:sp>
      <p:sp>
        <p:nvSpPr>
          <p:cNvPr id="136194" name="Placeholder 2"/>
          <p:cNvSpPr>
            <a:spLocks noGrp="1" noRot="1" noChangeAspect="1" noChangeArrowheads="1" noTextEdit="1"/>
          </p:cNvSpPr>
          <p:nvPr>
            <p:ph type="sldImg"/>
          </p:nvPr>
        </p:nvSpPr>
        <p:spPr>
          <a:ln/>
        </p:spPr>
      </p:sp>
      <p:sp>
        <p:nvSpPr>
          <p:cNvPr id="136195"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p:spPr>
        <p:txBody>
          <a:bodyPr/>
          <a:lstStyle/>
          <a:p>
            <a:fld id="{72BD5AAB-37F2-4B52-934F-2FBF4D555364}" type="slidenum">
              <a:rPr lang="en-US">
                <a:latin typeface="Arial" charset="0"/>
                <a:ea typeface="ＭＳ Ｐゴシック" charset="-128"/>
                <a:cs typeface="ＭＳ Ｐゴシック" charset="-128"/>
              </a:rPr>
              <a:pPr/>
              <a:t>30</a:t>
            </a:fld>
            <a:endParaRPr lang="en-US">
              <a:latin typeface="Arial" charset="0"/>
              <a:ea typeface="ＭＳ Ｐゴシック" charset="-128"/>
              <a:cs typeface="ＭＳ Ｐゴシック" charset="-128"/>
            </a:endParaRPr>
          </a:p>
        </p:txBody>
      </p:sp>
      <p:sp>
        <p:nvSpPr>
          <p:cNvPr id="146434" name="Placeholder 2"/>
          <p:cNvSpPr>
            <a:spLocks noGrp="1" noRot="1" noChangeAspect="1" noChangeArrowheads="1" noTextEdit="1"/>
          </p:cNvSpPr>
          <p:nvPr>
            <p:ph type="sldImg"/>
          </p:nvPr>
        </p:nvSpPr>
        <p:spPr>
          <a:ln/>
        </p:spPr>
      </p:sp>
      <p:sp>
        <p:nvSpPr>
          <p:cNvPr id="146435"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p>
            <a:fld id="{88E869A1-090F-4ECA-B3F0-A61961FE40BB}" type="slidenum">
              <a:rPr lang="en-US">
                <a:latin typeface="Arial" charset="0"/>
                <a:ea typeface="ＭＳ Ｐゴシック" charset="-128"/>
                <a:cs typeface="ＭＳ Ｐゴシック" charset="-128"/>
              </a:rPr>
              <a:pPr/>
              <a:t>31</a:t>
            </a:fld>
            <a:endParaRPr lang="en-US">
              <a:latin typeface="Arial" charset="0"/>
              <a:ea typeface="ＭＳ Ｐゴシック" charset="-128"/>
              <a:cs typeface="ＭＳ Ｐゴシック" charset="-128"/>
            </a:endParaRPr>
          </a:p>
        </p:txBody>
      </p:sp>
      <p:sp>
        <p:nvSpPr>
          <p:cNvPr id="150530" name="Placeholder 2"/>
          <p:cNvSpPr>
            <a:spLocks noGrp="1" noRot="1" noChangeAspect="1" noChangeArrowheads="1" noTextEdit="1"/>
          </p:cNvSpPr>
          <p:nvPr>
            <p:ph type="sldImg"/>
          </p:nvPr>
        </p:nvSpPr>
        <p:spPr>
          <a:ln/>
        </p:spPr>
      </p:sp>
      <p:sp>
        <p:nvSpPr>
          <p:cNvPr id="150531"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p>
            <a:fld id="{C56A02A2-5983-4DC6-9F50-A2E55B9EC6FB}" type="slidenum">
              <a:rPr lang="en-US">
                <a:latin typeface="Arial" charset="0"/>
                <a:ea typeface="ＭＳ Ｐゴシック" charset="-128"/>
                <a:cs typeface="ＭＳ Ｐゴシック" charset="-128"/>
              </a:rPr>
              <a:pPr/>
              <a:t>32</a:t>
            </a:fld>
            <a:endParaRPr lang="en-US">
              <a:latin typeface="Arial" charset="0"/>
              <a:ea typeface="ＭＳ Ｐゴシック" charset="-128"/>
              <a:cs typeface="ＭＳ Ｐゴシック" charset="-128"/>
            </a:endParaRPr>
          </a:p>
        </p:txBody>
      </p:sp>
      <p:sp>
        <p:nvSpPr>
          <p:cNvPr id="152578" name="Placeholder 2"/>
          <p:cNvSpPr>
            <a:spLocks noGrp="1" noRot="1" noChangeAspect="1" noChangeArrowheads="1" noTextEdit="1"/>
          </p:cNvSpPr>
          <p:nvPr>
            <p:ph type="sldImg"/>
          </p:nvPr>
        </p:nvSpPr>
        <p:spPr>
          <a:ln/>
        </p:spPr>
      </p:sp>
      <p:sp>
        <p:nvSpPr>
          <p:cNvPr id="152579"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p>
            <a:fld id="{1C0BB0D6-F624-48D1-936F-18221C03F416}" type="slidenum">
              <a:rPr lang="en-US">
                <a:latin typeface="Arial" charset="0"/>
                <a:ea typeface="ＭＳ Ｐゴシック" charset="-128"/>
                <a:cs typeface="ＭＳ Ｐゴシック" charset="-128"/>
              </a:rPr>
              <a:pPr/>
              <a:t>33</a:t>
            </a:fld>
            <a:endParaRPr lang="en-US">
              <a:latin typeface="Arial" charset="0"/>
              <a:ea typeface="ＭＳ Ｐゴシック" charset="-128"/>
              <a:cs typeface="ＭＳ Ｐゴシック" charset="-128"/>
            </a:endParaRPr>
          </a:p>
        </p:txBody>
      </p:sp>
      <p:sp>
        <p:nvSpPr>
          <p:cNvPr id="154626" name="Placeholder 2"/>
          <p:cNvSpPr>
            <a:spLocks noGrp="1" noRot="1" noChangeAspect="1" noChangeArrowheads="1" noTextEdit="1"/>
          </p:cNvSpPr>
          <p:nvPr>
            <p:ph type="sldImg"/>
          </p:nvPr>
        </p:nvSpPr>
        <p:spPr>
          <a:ln/>
        </p:spPr>
      </p:sp>
      <p:sp>
        <p:nvSpPr>
          <p:cNvPr id="154627"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Pale + Jaundice</a:t>
            </a:r>
            <a:endParaRPr lang="en-US" dirty="0"/>
          </a:p>
        </p:txBody>
      </p:sp>
      <p:sp>
        <p:nvSpPr>
          <p:cNvPr id="4" name="Slide Number Placeholder 3"/>
          <p:cNvSpPr>
            <a:spLocks noGrp="1"/>
          </p:cNvSpPr>
          <p:nvPr>
            <p:ph type="sldNum" sz="quarter" idx="10"/>
          </p:nvPr>
        </p:nvSpPr>
        <p:spPr/>
        <p:txBody>
          <a:bodyPr/>
          <a:lstStyle/>
          <a:p>
            <a:pPr>
              <a:defRPr/>
            </a:pPr>
            <a:fld id="{4D10B859-15D5-4C06-8539-B6964791B886}" type="slidenum">
              <a:rPr lang="en-US" smtClean="0"/>
              <a:pPr>
                <a:defRPr/>
              </a:pPr>
              <a:t>7</a:t>
            </a:fld>
            <a:endParaRPr lang="en-US"/>
          </a:p>
        </p:txBody>
      </p:sp>
    </p:spTree>
    <p:extLst>
      <p:ext uri="{BB962C8B-B14F-4D97-AF65-F5344CB8AC3E}">
        <p14:creationId xmlns:p14="http://schemas.microsoft.com/office/powerpoint/2010/main" val="12592889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p:spPr>
        <p:txBody>
          <a:bodyPr/>
          <a:lstStyle/>
          <a:p>
            <a:fld id="{14350EFE-7326-460F-B984-31E88576E784}" type="slidenum">
              <a:rPr lang="en-US">
                <a:latin typeface="Arial" charset="0"/>
                <a:ea typeface="ＭＳ Ｐゴシック" charset="-128"/>
                <a:cs typeface="ＭＳ Ｐゴシック" charset="-128"/>
              </a:rPr>
              <a:pPr/>
              <a:t>34</a:t>
            </a:fld>
            <a:endParaRPr lang="en-US">
              <a:latin typeface="Arial" charset="0"/>
              <a:ea typeface="ＭＳ Ｐゴシック" charset="-128"/>
              <a:cs typeface="ＭＳ Ｐゴシック" charset="-128"/>
            </a:endParaRPr>
          </a:p>
        </p:txBody>
      </p:sp>
      <p:sp>
        <p:nvSpPr>
          <p:cNvPr id="156674" name="Placeholder 2"/>
          <p:cNvSpPr>
            <a:spLocks noGrp="1" noRot="1" noChangeAspect="1" noChangeArrowheads="1" noTextEdit="1"/>
          </p:cNvSpPr>
          <p:nvPr>
            <p:ph type="sldImg"/>
          </p:nvPr>
        </p:nvSpPr>
        <p:spPr>
          <a:ln/>
        </p:spPr>
      </p:sp>
      <p:sp>
        <p:nvSpPr>
          <p:cNvPr id="156675"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p>
            <a:fld id="{28447307-E150-44A6-9D3E-B5483D1C2E45}" type="slidenum">
              <a:rPr lang="en-US">
                <a:latin typeface="Arial" charset="0"/>
                <a:ea typeface="ＭＳ Ｐゴシック" charset="-128"/>
                <a:cs typeface="ＭＳ Ｐゴシック" charset="-128"/>
              </a:rPr>
              <a:pPr/>
              <a:t>35</a:t>
            </a:fld>
            <a:endParaRPr lang="en-US">
              <a:latin typeface="Arial" charset="0"/>
              <a:ea typeface="ＭＳ Ｐゴシック" charset="-128"/>
              <a:cs typeface="ＭＳ Ｐゴシック" charset="-128"/>
            </a:endParaRPr>
          </a:p>
        </p:txBody>
      </p:sp>
      <p:sp>
        <p:nvSpPr>
          <p:cNvPr id="160770" name="Placeholder 2"/>
          <p:cNvSpPr>
            <a:spLocks noGrp="1" noRot="1" noChangeAspect="1" noChangeArrowheads="1" noTextEdit="1"/>
          </p:cNvSpPr>
          <p:nvPr>
            <p:ph type="sldImg"/>
          </p:nvPr>
        </p:nvSpPr>
        <p:spPr>
          <a:ln/>
        </p:spPr>
      </p:sp>
      <p:sp>
        <p:nvSpPr>
          <p:cNvPr id="160771"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p>
            <a:fld id="{7C94269A-B14A-4C9C-9BBB-7A5060923299}" type="slidenum">
              <a:rPr lang="en-US">
                <a:latin typeface="Arial" charset="0"/>
                <a:ea typeface="ＭＳ Ｐゴシック" charset="-128"/>
                <a:cs typeface="ＭＳ Ｐゴシック" charset="-128"/>
              </a:rPr>
              <a:pPr/>
              <a:t>36</a:t>
            </a:fld>
            <a:endParaRPr lang="en-US">
              <a:latin typeface="Arial" charset="0"/>
              <a:ea typeface="ＭＳ Ｐゴシック" charset="-128"/>
              <a:cs typeface="ＭＳ Ｐゴシック" charset="-128"/>
            </a:endParaRPr>
          </a:p>
        </p:txBody>
      </p:sp>
      <p:sp>
        <p:nvSpPr>
          <p:cNvPr id="164866" name="Placeholder 2"/>
          <p:cNvSpPr>
            <a:spLocks noGrp="1" noRot="1" noChangeAspect="1" noChangeArrowheads="1" noTextEdit="1"/>
          </p:cNvSpPr>
          <p:nvPr>
            <p:ph type="sldImg"/>
          </p:nvPr>
        </p:nvSpPr>
        <p:spPr>
          <a:ln/>
        </p:spPr>
      </p:sp>
      <p:sp>
        <p:nvSpPr>
          <p:cNvPr id="164867"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p>
            <a:fld id="{A6D8ECF4-BC0F-427C-BF08-679FCB3A2198}" type="slidenum">
              <a:rPr lang="en-US">
                <a:latin typeface="Arial" charset="0"/>
                <a:ea typeface="ＭＳ Ｐゴシック" charset="-128"/>
                <a:cs typeface="ＭＳ Ｐゴシック" charset="-128"/>
              </a:rPr>
              <a:pPr/>
              <a:t>37</a:t>
            </a:fld>
            <a:endParaRPr lang="en-US">
              <a:latin typeface="Arial" charset="0"/>
              <a:ea typeface="ＭＳ Ｐゴシック" charset="-128"/>
              <a:cs typeface="ＭＳ Ｐゴシック" charset="-128"/>
            </a:endParaRPr>
          </a:p>
        </p:txBody>
      </p:sp>
      <p:sp>
        <p:nvSpPr>
          <p:cNvPr id="166914" name="Placeholder 2"/>
          <p:cNvSpPr>
            <a:spLocks noGrp="1" noRot="1" noChangeAspect="1" noChangeArrowheads="1" noTextEdit="1"/>
          </p:cNvSpPr>
          <p:nvPr>
            <p:ph type="sldImg"/>
          </p:nvPr>
        </p:nvSpPr>
        <p:spPr>
          <a:ln/>
        </p:spPr>
      </p:sp>
      <p:sp>
        <p:nvSpPr>
          <p:cNvPr id="166915"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p>
            <a:fld id="{CFE9B7A9-6282-4CB9-A237-41DE19E039D6}" type="slidenum">
              <a:rPr lang="en-US">
                <a:latin typeface="Arial" charset="0"/>
                <a:ea typeface="ＭＳ Ｐゴシック" charset="-128"/>
                <a:cs typeface="ＭＳ Ｐゴシック" charset="-128"/>
              </a:rPr>
              <a:pPr/>
              <a:t>38</a:t>
            </a:fld>
            <a:endParaRPr lang="en-US">
              <a:latin typeface="Arial" charset="0"/>
              <a:ea typeface="ＭＳ Ｐゴシック" charset="-128"/>
              <a:cs typeface="ＭＳ Ｐゴシック" charset="-128"/>
            </a:endParaRPr>
          </a:p>
        </p:txBody>
      </p:sp>
      <p:sp>
        <p:nvSpPr>
          <p:cNvPr id="168962" name="Placeholder 2"/>
          <p:cNvSpPr>
            <a:spLocks noGrp="1" noRot="1" noChangeAspect="1" noChangeArrowheads="1" noTextEdit="1"/>
          </p:cNvSpPr>
          <p:nvPr>
            <p:ph type="sldImg"/>
          </p:nvPr>
        </p:nvSpPr>
        <p:spPr>
          <a:ln/>
        </p:spPr>
      </p:sp>
      <p:sp>
        <p:nvSpPr>
          <p:cNvPr id="168963"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p>
            <a:fld id="{E4EB0F06-6517-4198-907B-530FE80114D0}" type="slidenum">
              <a:rPr lang="en-US">
                <a:latin typeface="Arial" charset="0"/>
                <a:ea typeface="ＭＳ Ｐゴシック" charset="-128"/>
                <a:cs typeface="ＭＳ Ｐゴシック" charset="-128"/>
              </a:rPr>
              <a:pPr/>
              <a:t>39</a:t>
            </a:fld>
            <a:endParaRPr lang="en-US">
              <a:latin typeface="Arial" charset="0"/>
              <a:ea typeface="ＭＳ Ｐゴシック" charset="-128"/>
              <a:cs typeface="ＭＳ Ｐゴシック" charset="-128"/>
            </a:endParaRPr>
          </a:p>
        </p:txBody>
      </p:sp>
      <p:sp>
        <p:nvSpPr>
          <p:cNvPr id="173058" name="Placeholder 2"/>
          <p:cNvSpPr>
            <a:spLocks noGrp="1" noRot="1" noChangeAspect="1" noChangeArrowheads="1" noTextEdit="1"/>
          </p:cNvSpPr>
          <p:nvPr>
            <p:ph type="sldImg"/>
          </p:nvPr>
        </p:nvSpPr>
        <p:spPr>
          <a:ln/>
        </p:spPr>
      </p:sp>
      <p:sp>
        <p:nvSpPr>
          <p:cNvPr id="173059"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p:spPr>
        <p:txBody>
          <a:bodyPr/>
          <a:lstStyle/>
          <a:p>
            <a:fld id="{6F254BCF-4383-4600-95E6-685B538D5972}" type="slidenum">
              <a:rPr lang="en-US">
                <a:latin typeface="Arial" charset="0"/>
                <a:ea typeface="ＭＳ Ｐゴシック" charset="-128"/>
                <a:cs typeface="ＭＳ Ｐゴシック" charset="-128"/>
              </a:rPr>
              <a:pPr/>
              <a:t>40</a:t>
            </a:fld>
            <a:endParaRPr lang="en-US">
              <a:latin typeface="Arial" charset="0"/>
              <a:ea typeface="ＭＳ Ｐゴシック" charset="-128"/>
              <a:cs typeface="ＭＳ Ｐゴシック" charset="-128"/>
            </a:endParaRPr>
          </a:p>
        </p:txBody>
      </p:sp>
      <p:sp>
        <p:nvSpPr>
          <p:cNvPr id="175106" name="Placeholder 2"/>
          <p:cNvSpPr>
            <a:spLocks noGrp="1" noRot="1" noChangeAspect="1" noChangeArrowheads="1" noTextEdit="1"/>
          </p:cNvSpPr>
          <p:nvPr>
            <p:ph type="sldImg"/>
          </p:nvPr>
        </p:nvSpPr>
        <p:spPr>
          <a:ln/>
        </p:spPr>
      </p:sp>
      <p:sp>
        <p:nvSpPr>
          <p:cNvPr id="175107"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p>
            <a:fld id="{2CAB0AD8-0A2C-4DB1-A62A-24C7A5D8B78F}" type="slidenum">
              <a:rPr lang="en-US">
                <a:latin typeface="Arial" charset="0"/>
                <a:ea typeface="ＭＳ Ｐゴシック" charset="-128"/>
                <a:cs typeface="ＭＳ Ｐゴシック" charset="-128"/>
              </a:rPr>
              <a:pPr/>
              <a:t>41</a:t>
            </a:fld>
            <a:endParaRPr lang="en-US">
              <a:latin typeface="Arial" charset="0"/>
              <a:ea typeface="ＭＳ Ｐゴシック" charset="-128"/>
              <a:cs typeface="ＭＳ Ｐゴシック" charset="-128"/>
            </a:endParaRPr>
          </a:p>
        </p:txBody>
      </p:sp>
      <p:sp>
        <p:nvSpPr>
          <p:cNvPr id="177154" name="Placeholder 2"/>
          <p:cNvSpPr>
            <a:spLocks noGrp="1" noRot="1" noChangeAspect="1" noChangeArrowheads="1" noTextEdit="1"/>
          </p:cNvSpPr>
          <p:nvPr>
            <p:ph type="sldImg"/>
          </p:nvPr>
        </p:nvSpPr>
        <p:spPr>
          <a:ln/>
        </p:spPr>
      </p:sp>
      <p:sp>
        <p:nvSpPr>
          <p:cNvPr id="177155"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p>
            <a:fld id="{28367E62-95B5-4C1B-AD0D-7E710042EC2A}" type="slidenum">
              <a:rPr lang="en-US">
                <a:latin typeface="Arial" charset="0"/>
                <a:ea typeface="ＭＳ Ｐゴシック" charset="-128"/>
                <a:cs typeface="ＭＳ Ｐゴシック" charset="-128"/>
              </a:rPr>
              <a:pPr/>
              <a:t>42</a:t>
            </a:fld>
            <a:endParaRPr lang="en-US">
              <a:latin typeface="Arial" charset="0"/>
              <a:ea typeface="ＭＳ Ｐゴシック" charset="-128"/>
              <a:cs typeface="ＭＳ Ｐゴシック" charset="-128"/>
            </a:endParaRPr>
          </a:p>
        </p:txBody>
      </p:sp>
      <p:sp>
        <p:nvSpPr>
          <p:cNvPr id="179202" name="Placeholder 2"/>
          <p:cNvSpPr>
            <a:spLocks noGrp="1" noRot="1" noChangeAspect="1" noChangeArrowheads="1" noTextEdit="1"/>
          </p:cNvSpPr>
          <p:nvPr>
            <p:ph type="sldImg"/>
          </p:nvPr>
        </p:nvSpPr>
        <p:spPr>
          <a:xfrm>
            <a:off x="1146175" y="688975"/>
            <a:ext cx="4565650" cy="3424238"/>
          </a:xfrm>
          <a:ln w="12700" cap="flat">
            <a:solidFill>
              <a:schemeClr val="tx1"/>
            </a:solidFill>
          </a:ln>
        </p:spPr>
      </p:sp>
      <p:sp>
        <p:nvSpPr>
          <p:cNvPr id="179203" name="Placeholder 3"/>
          <p:cNvSpPr>
            <a:spLocks noGrp="1" noChangeArrowheads="1"/>
          </p:cNvSpPr>
          <p:nvPr>
            <p:ph type="body" idx="1"/>
          </p:nvPr>
        </p:nvSpPr>
        <p:spPr>
          <a:noFill/>
          <a:ln/>
        </p:spPr>
        <p:txBody>
          <a:bodyPr lIns="92065" tIns="46034" rIns="92065" bIns="46034"/>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D10B859-15D5-4C06-8539-B6964791B886}" type="slidenum">
              <a:rPr lang="en-US" smtClean="0"/>
              <a:pPr>
                <a:defRPr/>
              </a:pPr>
              <a:t>8</a:t>
            </a:fld>
            <a:endParaRPr lang="en-US"/>
          </a:p>
        </p:txBody>
      </p:sp>
    </p:spTree>
    <p:extLst>
      <p:ext uri="{BB962C8B-B14F-4D97-AF65-F5344CB8AC3E}">
        <p14:creationId xmlns:p14="http://schemas.microsoft.com/office/powerpoint/2010/main" val="1259288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760D0C40-081A-4299-88C4-F26CC91210BA}" type="slidenum">
              <a:rPr lang="en-US">
                <a:latin typeface="Arial" charset="0"/>
                <a:ea typeface="ＭＳ Ｐゴシック" charset="-128"/>
                <a:cs typeface="ＭＳ Ｐゴシック" charset="-128"/>
              </a:rPr>
              <a:pPr/>
              <a:t>9</a:t>
            </a:fld>
            <a:endParaRPr lang="en-US">
              <a:latin typeface="Arial" charset="0"/>
              <a:ea typeface="ＭＳ Ｐゴシック" charset="-128"/>
              <a:cs typeface="ＭＳ Ｐゴシック" charset="-128"/>
            </a:endParaRPr>
          </a:p>
        </p:txBody>
      </p:sp>
      <p:sp>
        <p:nvSpPr>
          <p:cNvPr id="21506" name="Placeholder 2"/>
          <p:cNvSpPr>
            <a:spLocks noGrp="1" noRot="1" noChangeAspect="1" noChangeArrowheads="1" noTextEdit="1"/>
          </p:cNvSpPr>
          <p:nvPr>
            <p:ph type="sldImg"/>
          </p:nvPr>
        </p:nvSpPr>
        <p:spPr>
          <a:ln/>
        </p:spPr>
      </p:sp>
      <p:sp>
        <p:nvSpPr>
          <p:cNvPr id="21507"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9618D6-7741-9546-84A2-2258CC4F1682}" type="slidenum">
              <a:rPr lang="en-US" sz="1200"/>
              <a:pPr/>
              <a:t>10</a:t>
            </a:fld>
            <a:endParaRPr lang="en-US" sz="1200"/>
          </a:p>
        </p:txBody>
      </p:sp>
      <p:sp>
        <p:nvSpPr>
          <p:cNvPr id="5939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059"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14B63B9D-C41E-41E5-B89A-5C0CE21E8F9B}" type="slidenum">
              <a:rPr lang="en-US">
                <a:latin typeface="Arial" charset="0"/>
                <a:ea typeface="ＭＳ Ｐゴシック" charset="-128"/>
                <a:cs typeface="ＭＳ Ｐゴシック" charset="-128"/>
              </a:rPr>
              <a:pPr/>
              <a:t>11</a:t>
            </a:fld>
            <a:endParaRPr lang="en-US">
              <a:latin typeface="Arial" charset="0"/>
              <a:ea typeface="ＭＳ Ｐゴシック" charset="-128"/>
              <a:cs typeface="ＭＳ Ｐゴシック" charset="-128"/>
            </a:endParaRPr>
          </a:p>
        </p:txBody>
      </p:sp>
      <p:sp>
        <p:nvSpPr>
          <p:cNvPr id="35842" name="Placeholder 2"/>
          <p:cNvSpPr>
            <a:spLocks noGrp="1" noRot="1" noChangeAspect="1" noChangeArrowheads="1" noTextEdit="1"/>
          </p:cNvSpPr>
          <p:nvPr>
            <p:ph type="sldImg"/>
          </p:nvPr>
        </p:nvSpPr>
        <p:spPr>
          <a:ln/>
        </p:spPr>
      </p:sp>
      <p:sp>
        <p:nvSpPr>
          <p:cNvPr id="35843"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BC62CB65-74C6-49A8-970B-BA3C798E6AF1}" type="slidenum">
              <a:rPr lang="en-US">
                <a:latin typeface="Arial" charset="0"/>
                <a:ea typeface="ＭＳ Ｐゴシック" charset="-128"/>
                <a:cs typeface="ＭＳ Ｐゴシック" charset="-128"/>
              </a:rPr>
              <a:pPr/>
              <a:t>12</a:t>
            </a:fld>
            <a:endParaRPr lang="en-US">
              <a:latin typeface="Arial" charset="0"/>
              <a:ea typeface="ＭＳ Ｐゴシック" charset="-128"/>
              <a:cs typeface="ＭＳ Ｐゴシック" charset="-128"/>
            </a:endParaRPr>
          </a:p>
        </p:txBody>
      </p:sp>
      <p:sp>
        <p:nvSpPr>
          <p:cNvPr id="41986" name="Placeholder 2"/>
          <p:cNvSpPr>
            <a:spLocks noGrp="1" noRot="1" noChangeAspect="1" noChangeArrowheads="1" noTextEdit="1"/>
          </p:cNvSpPr>
          <p:nvPr>
            <p:ph type="sldImg"/>
          </p:nvPr>
        </p:nvSpPr>
        <p:spPr>
          <a:ln/>
        </p:spPr>
      </p:sp>
      <p:sp>
        <p:nvSpPr>
          <p:cNvPr id="41987" name="Placeholder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p>
            <a:fld id="{7FC48437-2969-481F-A9CF-42BEEC27F2F4}" type="slidenum">
              <a:rPr lang="en-US">
                <a:latin typeface="Arial" charset="0"/>
                <a:ea typeface="ＭＳ Ｐゴシック" charset="-128"/>
                <a:cs typeface="ＭＳ Ｐゴシック" charset="-128"/>
              </a:rPr>
              <a:pPr/>
              <a:t>13</a:t>
            </a:fld>
            <a:endParaRPr lang="en-US">
              <a:latin typeface="Arial" charset="0"/>
              <a:ea typeface="ＭＳ Ｐゴシック" charset="-128"/>
              <a:cs typeface="ＭＳ Ｐゴシック" charset="-128"/>
            </a:endParaRPr>
          </a:p>
        </p:txBody>
      </p:sp>
      <p:sp>
        <p:nvSpPr>
          <p:cNvPr id="58370" name="Placeholder 2"/>
          <p:cNvSpPr>
            <a:spLocks noGrp="1" noRot="1" noChangeAspect="1" noChangeArrowheads="1" noTextEdit="1"/>
          </p:cNvSpPr>
          <p:nvPr>
            <p:ph type="sldImg"/>
          </p:nvPr>
        </p:nvSpPr>
        <p:spPr>
          <a:ln/>
        </p:spPr>
      </p:sp>
      <p:sp>
        <p:nvSpPr>
          <p:cNvPr id="58371" name="Placeholder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cs typeface="ＭＳ Ｐゴシック" charset="-128"/>
              </a:rPr>
              <a:t>PICA</a:t>
            </a:r>
            <a:r>
              <a:rPr lang="en-US" baseline="0" dirty="0" smtClean="0">
                <a:latin typeface="Arial" charset="0"/>
                <a:ea typeface="ＭＳ Ｐゴシック" charset="-128"/>
                <a:cs typeface="ＭＳ Ｐゴシック" charset="-128"/>
              </a:rPr>
              <a:t> in severe IDA</a:t>
            </a:r>
          </a:p>
          <a:p>
            <a:pPr eaLnBrk="1" hangingPunct="1"/>
            <a:r>
              <a:rPr lang="en-US" baseline="0" dirty="0" smtClean="0">
                <a:latin typeface="Arial" charset="0"/>
                <a:ea typeface="ＭＳ Ｐゴシック" charset="-128"/>
                <a:cs typeface="ＭＳ Ｐゴシック" charset="-128"/>
              </a:rPr>
              <a:t>Treatment of IDA- treat the cause + </a:t>
            </a:r>
            <a:r>
              <a:rPr lang="en-US" baseline="0" dirty="0" err="1" smtClean="0">
                <a:latin typeface="Arial" charset="0"/>
                <a:ea typeface="ＭＳ Ｐゴシック" charset="-128"/>
                <a:cs typeface="ＭＳ Ｐゴシック" charset="-128"/>
              </a:rPr>
              <a:t>IRon</a:t>
            </a:r>
            <a:endParaRPr lang="en-US" dirty="0">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82F1DE-8FED-42EC-82D7-49A5DFAE50C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2E7A55-151E-43CB-A5EC-3D873E3E782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6291E8-6845-4009-AE75-4FBEFDD47DB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72C94B-07C2-43E2-827B-F8948A897F6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6F8631-175B-4660-A03F-DF6B657FB60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295FC8-B758-488E-BBA3-65B9BE8F98D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D82D62-B7B5-4424-842F-93B03130AB2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B3D2E8-D9AE-4484-B8E6-30855D7CD0A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71B1BED-78D7-403C-A573-B11C0A4CA6A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591152-32E6-42A9-989F-63CAF69A631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2B715C-52BC-4835-B0AD-0A74976AC33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EEE251-C0C5-43BE-A5B5-413A8EA7AA3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4308F9-D94A-4536-83DB-6B299ACD642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28" charset="0"/>
                <a:ea typeface="ＭＳ Ｐゴシック" pitchFamily="-128" charset="-128"/>
                <a:cs typeface="ＭＳ Ｐゴシック" pitchFamily="-12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28" charset="0"/>
                <a:ea typeface="ＭＳ Ｐゴシック" pitchFamily="-128" charset="-128"/>
                <a:cs typeface="ＭＳ Ｐゴシック" pitchFamily="-12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itchFamily="-128" charset="0"/>
                <a:ea typeface="ＭＳ Ｐゴシック" pitchFamily="-128" charset="-128"/>
                <a:cs typeface="ＭＳ Ｐゴシック" pitchFamily="-128" charset="-128"/>
              </a:defRPr>
            </a:lvl1pPr>
          </a:lstStyle>
          <a:p>
            <a:pPr>
              <a:defRPr/>
            </a:pPr>
            <a:fld id="{70E9D758-0A3E-4396-8F16-8EC1CCE35C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28" charset="0"/>
          <a:ea typeface="ＭＳ Ｐゴシック" pitchFamily="-128" charset="-128"/>
          <a:cs typeface="ＭＳ Ｐゴシック" pitchFamily="-12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pitchFamily="-128" charset="-128"/>
          <a:cs typeface="ＭＳ Ｐゴシック" pitchFamily="-12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pitchFamily="-128" charset="-128"/>
          <a:cs typeface="ＭＳ Ｐゴシック" pitchFamily="-12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pitchFamily="-128" charset="-128"/>
          <a:cs typeface="ＭＳ Ｐゴシック" pitchFamily="-128" charset="-128"/>
        </a:defRPr>
      </a:lvl5pPr>
      <a:lvl6pPr marL="457200" algn="ctr" rtl="0" fontAlgn="base">
        <a:spcBef>
          <a:spcPct val="0"/>
        </a:spcBef>
        <a:spcAft>
          <a:spcPct val="0"/>
        </a:spcAft>
        <a:defRPr sz="4400">
          <a:solidFill>
            <a:schemeClr val="tx2"/>
          </a:solidFill>
          <a:latin typeface="Arial" pitchFamily="-128" charset="0"/>
          <a:ea typeface="ＭＳ Ｐゴシック" pitchFamily="-128" charset="-128"/>
          <a:cs typeface="ＭＳ Ｐゴシック" pitchFamily="-128" charset="-128"/>
        </a:defRPr>
      </a:lvl6pPr>
      <a:lvl7pPr marL="914400" algn="ctr" rtl="0" fontAlgn="base">
        <a:spcBef>
          <a:spcPct val="0"/>
        </a:spcBef>
        <a:spcAft>
          <a:spcPct val="0"/>
        </a:spcAft>
        <a:defRPr sz="4400">
          <a:solidFill>
            <a:schemeClr val="tx2"/>
          </a:solidFill>
          <a:latin typeface="Arial" pitchFamily="-128" charset="0"/>
          <a:ea typeface="ＭＳ Ｐゴシック" pitchFamily="-128" charset="-128"/>
          <a:cs typeface="ＭＳ Ｐゴシック" pitchFamily="-128" charset="-128"/>
        </a:defRPr>
      </a:lvl7pPr>
      <a:lvl8pPr marL="1371600" algn="ctr" rtl="0" fontAlgn="base">
        <a:spcBef>
          <a:spcPct val="0"/>
        </a:spcBef>
        <a:spcAft>
          <a:spcPct val="0"/>
        </a:spcAft>
        <a:defRPr sz="4400">
          <a:solidFill>
            <a:schemeClr val="tx2"/>
          </a:solidFill>
          <a:latin typeface="Arial" pitchFamily="-128" charset="0"/>
          <a:ea typeface="ＭＳ Ｐゴシック" pitchFamily="-128" charset="-128"/>
          <a:cs typeface="ＭＳ Ｐゴシック" pitchFamily="-128" charset="-128"/>
        </a:defRPr>
      </a:lvl8pPr>
      <a:lvl9pPr marL="1828800" algn="ctr" rtl="0" fontAlgn="base">
        <a:spcBef>
          <a:spcPct val="0"/>
        </a:spcBef>
        <a:spcAft>
          <a:spcPct val="0"/>
        </a:spcAft>
        <a:defRPr sz="4400">
          <a:solidFill>
            <a:schemeClr val="tx2"/>
          </a:solidFill>
          <a:latin typeface="Arial" pitchFamily="-128"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hyperlink" Target="http://library.med.utah.edu/WebPath/COW/COW143.jpg" TargetMode="External"/><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1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685800" y="2286000"/>
            <a:ext cx="7772400" cy="1143000"/>
          </a:xfrm>
        </p:spPr>
        <p:txBody>
          <a:bodyPr/>
          <a:lstStyle/>
          <a:p>
            <a:pPr eaLnBrk="1" hangingPunct="1"/>
            <a:r>
              <a:rPr lang="en-US" sz="5400" dirty="0"/>
              <a:t>Approach </a:t>
            </a:r>
            <a:r>
              <a:rPr lang="en-US" sz="5400"/>
              <a:t>to </a:t>
            </a:r>
            <a:r>
              <a:rPr lang="en-US" sz="5400" smtClean="0"/>
              <a:t>Anemia</a:t>
            </a:r>
            <a:endParaRPr lang="en-US" dirty="0"/>
          </a:p>
        </p:txBody>
      </p:sp>
      <p:sp>
        <p:nvSpPr>
          <p:cNvPr id="16386" name="Rectangle 3"/>
          <p:cNvSpPr>
            <a:spLocks noGrp="1" noChangeArrowheads="1"/>
          </p:cNvSpPr>
          <p:nvPr>
            <p:ph type="subTitle" idx="1"/>
          </p:nvPr>
        </p:nvSpPr>
        <p:spPr/>
        <p:txBody>
          <a:bodyPr/>
          <a:lstStyle/>
          <a:p>
            <a:pPr eaLnBrk="1" hangingPunct="1"/>
            <a:r>
              <a:rPr lang="en-US" sz="2000" dirty="0"/>
              <a:t>Abdulrahman Alsultan, </a:t>
            </a:r>
            <a:r>
              <a:rPr lang="en-US" sz="2000" dirty="0" smtClean="0"/>
              <a:t>MBBS  </a:t>
            </a:r>
            <a:r>
              <a:rPr lang="en-US" sz="2000" dirty="0"/>
              <a:t>FAAP</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404664"/>
            <a:ext cx="68473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27584" y="5262299"/>
            <a:ext cx="8136904" cy="830997"/>
          </a:xfrm>
          <a:prstGeom prst="rect">
            <a:avLst/>
          </a:prstGeom>
        </p:spPr>
        <p:txBody>
          <a:bodyPr wrap="square">
            <a:spAutoFit/>
          </a:bodyPr>
          <a:lstStyle/>
          <a:p>
            <a:pPr marL="342900" indent="-342900" eaLnBrk="1" hangingPunct="1">
              <a:buFont typeface="Arial"/>
              <a:buChar char="•"/>
            </a:pPr>
            <a:r>
              <a:rPr lang="en-US" dirty="0"/>
              <a:t>Ferritin is low and normal hemoglobin </a:t>
            </a:r>
            <a:r>
              <a:rPr lang="en-US" dirty="0" smtClean="0"/>
              <a:t>electrophoresis</a:t>
            </a:r>
          </a:p>
          <a:p>
            <a:pPr marL="342900" indent="-342900" eaLnBrk="1" hangingPunct="1">
              <a:buFont typeface="Arial"/>
              <a:buChar char="•"/>
            </a:pPr>
            <a:r>
              <a:rPr lang="en-US" dirty="0" err="1" smtClean="0"/>
              <a:t>Dx</a:t>
            </a:r>
            <a:r>
              <a:rPr lang="en-US" dirty="0" smtClean="0"/>
              <a:t>: Iron deficiency anemia</a:t>
            </a:r>
            <a:endParaRPr lang="en-US" dirty="0"/>
          </a:p>
        </p:txBody>
      </p:sp>
    </p:spTree>
    <p:extLst>
      <p:ext uri="{BB962C8B-B14F-4D97-AF65-F5344CB8AC3E}">
        <p14:creationId xmlns:p14="http://schemas.microsoft.com/office/powerpoint/2010/main" val="4038637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3"/>
          <a:srcRect/>
          <a:stretch>
            <a:fillRect/>
          </a:stretch>
        </p:blipFill>
        <p:spPr bwMode="auto">
          <a:xfrm>
            <a:off x="838200" y="0"/>
            <a:ext cx="7391400" cy="6851650"/>
          </a:xfrm>
          <a:prstGeom prst="rect">
            <a:avLst/>
          </a:prstGeom>
          <a:noFill/>
          <a:ln w="9525">
            <a:noFill/>
            <a:miter lim="800000"/>
            <a:headEnd/>
            <a:tailEnd/>
          </a:ln>
        </p:spPr>
      </p:pic>
      <p:sp>
        <p:nvSpPr>
          <p:cNvPr id="34818" name="Rectangle 3"/>
          <p:cNvSpPr>
            <a:spLocks noChangeArrowheads="1"/>
          </p:cNvSpPr>
          <p:nvPr/>
        </p:nvSpPr>
        <p:spPr bwMode="auto">
          <a:xfrm>
            <a:off x="8112125" y="6400800"/>
            <a:ext cx="1031875" cy="274638"/>
          </a:xfrm>
          <a:prstGeom prst="rect">
            <a:avLst/>
          </a:prstGeom>
          <a:noFill/>
          <a:ln w="9525">
            <a:noFill/>
            <a:miter lim="800000"/>
            <a:headEnd/>
            <a:tailEnd/>
          </a:ln>
        </p:spPr>
        <p:txBody>
          <a:bodyPr wrap="none">
            <a:prstTxWarp prst="textNoShape">
              <a:avLst/>
            </a:prstTxWarp>
            <a:spAutoFit/>
          </a:bodyPr>
          <a:lstStyle/>
          <a:p>
            <a:pPr eaLnBrk="0" hangingPunct="0"/>
            <a:r>
              <a:rPr lang="en-US" sz="1200">
                <a:solidFill>
                  <a:schemeClr val="bg2"/>
                </a:solidFill>
              </a:rPr>
              <a:t>G.Buchanan</a:t>
            </a:r>
          </a:p>
        </p:txBody>
      </p:sp>
    </p:spTree>
    <p:extLst>
      <p:ext uri="{BB962C8B-B14F-4D97-AF65-F5344CB8AC3E}">
        <p14:creationId xmlns:p14="http://schemas.microsoft.com/office/powerpoint/2010/main" val="6453276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3"/>
          <a:srcRect/>
          <a:stretch>
            <a:fillRect/>
          </a:stretch>
        </p:blipFill>
        <p:spPr bwMode="auto">
          <a:xfrm>
            <a:off x="0" y="0"/>
            <a:ext cx="9144000" cy="6173788"/>
          </a:xfrm>
          <a:prstGeom prst="rect">
            <a:avLst/>
          </a:prstGeom>
          <a:noFill/>
          <a:ln w="9525">
            <a:noFill/>
            <a:miter lim="800000"/>
            <a:headEnd/>
            <a:tailEnd/>
          </a:ln>
        </p:spPr>
      </p:pic>
      <p:sp>
        <p:nvSpPr>
          <p:cNvPr id="40962" name="Text Box 3"/>
          <p:cNvSpPr txBox="1">
            <a:spLocks noChangeArrowheads="1"/>
          </p:cNvSpPr>
          <p:nvPr/>
        </p:nvSpPr>
        <p:spPr bwMode="auto">
          <a:xfrm>
            <a:off x="596900" y="6278563"/>
            <a:ext cx="6600825" cy="427037"/>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en-US" sz="2200"/>
              <a:t>From Dallman et al, Nathan &amp; Oski, 4</a:t>
            </a:r>
            <a:r>
              <a:rPr lang="en-US" sz="2200" baseline="30000"/>
              <a:t>th</a:t>
            </a:r>
            <a:r>
              <a:rPr lang="en-US" sz="2200"/>
              <a:t> Edition 1993</a:t>
            </a:r>
          </a:p>
        </p:txBody>
      </p:sp>
    </p:spTree>
    <p:extLst>
      <p:ext uri="{BB962C8B-B14F-4D97-AF65-F5344CB8AC3E}">
        <p14:creationId xmlns:p14="http://schemas.microsoft.com/office/powerpoint/2010/main" val="13002314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8408" name="Group 56"/>
          <p:cNvGraphicFramePr>
            <a:graphicFrameLocks noGrp="1"/>
          </p:cNvGraphicFramePr>
          <p:nvPr/>
        </p:nvGraphicFramePr>
        <p:xfrm>
          <a:off x="228600" y="609600"/>
          <a:ext cx="8686800" cy="3799205"/>
        </p:xfrm>
        <a:graphic>
          <a:graphicData uri="http://schemas.openxmlformats.org/drawingml/2006/table">
            <a:tbl>
              <a:tblPr/>
              <a:tblGrid>
                <a:gridCol w="3124200"/>
                <a:gridCol w="2547938"/>
                <a:gridCol w="3014662"/>
              </a:tblGrid>
              <a:tr h="571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sym typeface="Symbol" pitchFamily="-128" charset="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Fe deficiency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Thalassemia trait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571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RBC count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sym typeface="Symbol" pitchFamily="-128" charset="2"/>
                        </a:rPr>
                        <a:t> </a:t>
                      </a:r>
                      <a:endPar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sym typeface="Symbol" pitchFamily="-128" charset="2"/>
                        </a:rPr>
                        <a:t> NI to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1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Mentzer index (MCV/RBC)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&gt; 13</a:t>
                      </a:r>
                      <a:endPar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sym typeface="Symbol" pitchFamily="-128" charset="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sym typeface="Symbol" pitchFamily="-128" charset="2"/>
                        </a:rPr>
                        <a:t>&lt; 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1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RDW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sym typeface="Symbol" pitchFamily="-128" charset="2"/>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sym typeface="Symbol" pitchFamily="-128" charset="2"/>
                        </a:rPr>
                        <a:t>NI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9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Serum ferritin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sym typeface="Symbol" pitchFamily="-128" charset="2"/>
                        </a:rPr>
                        <a:t> </a:t>
                      </a:r>
                      <a:endParaRPr kumimoji="0" lang="en-US" sz="10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sym typeface="Symbol" pitchFamily="-128" charset="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NI</a:t>
                      </a:r>
                      <a:endParaRPr kumimoji="0" lang="en-US" sz="14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sym typeface="Symbol" pitchFamily="-128" charset="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9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Hgb A2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sym typeface="Symbol" pitchFamily="-128" charset="2"/>
                        </a:rPr>
                        <a:t> to NI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sym typeface="Symbol" pitchFamily="-128" charset="2"/>
                        </a:rPr>
                        <a:t> in B-thal trait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pPr eaLnBrk="1" hangingPunct="1"/>
            <a:r>
              <a:rPr lang="en-US" dirty="0"/>
              <a:t>Case </a:t>
            </a:r>
            <a:r>
              <a:rPr lang="en-US" dirty="0" smtClean="0"/>
              <a:t>2</a:t>
            </a:r>
            <a:endParaRPr lang="en-US" dirty="0"/>
          </a:p>
        </p:txBody>
      </p:sp>
      <p:sp>
        <p:nvSpPr>
          <p:cNvPr id="63490" name="Rectangle 3"/>
          <p:cNvSpPr>
            <a:spLocks noGrp="1" noChangeArrowheads="1"/>
          </p:cNvSpPr>
          <p:nvPr>
            <p:ph type="body" idx="1"/>
          </p:nvPr>
        </p:nvSpPr>
        <p:spPr/>
        <p:txBody>
          <a:bodyPr/>
          <a:lstStyle/>
          <a:p>
            <a:pPr eaLnBrk="1" hangingPunct="1">
              <a:lnSpc>
                <a:spcPct val="110000"/>
              </a:lnSpc>
            </a:pPr>
            <a:r>
              <a:rPr lang="en-US" sz="2400" dirty="0" smtClean="0"/>
              <a:t>History: 12</a:t>
            </a:r>
            <a:r>
              <a:rPr lang="en-US" sz="2400" dirty="0"/>
              <a:t>-month-old </a:t>
            </a:r>
            <a:r>
              <a:rPr lang="en-US" sz="2400" dirty="0" smtClean="0"/>
              <a:t>boy was noted to be pale </a:t>
            </a:r>
            <a:r>
              <a:rPr lang="en-US" sz="2400" dirty="0"/>
              <a:t>during a routine health </a:t>
            </a:r>
            <a:r>
              <a:rPr lang="en-US" sz="2400" dirty="0" smtClean="0"/>
              <a:t>visit</a:t>
            </a:r>
            <a:r>
              <a:rPr lang="en-US" sz="2400" dirty="0"/>
              <a:t>.  He was a full term infant and is exclusively </a:t>
            </a:r>
            <a:r>
              <a:rPr lang="en-US" sz="2400" dirty="0" smtClean="0"/>
              <a:t>breastfed on iron supplement, </a:t>
            </a:r>
            <a:r>
              <a:rPr lang="en-US" sz="2400" dirty="0"/>
              <a:t>and his mother adheres to a strict vegan diet. </a:t>
            </a:r>
            <a:r>
              <a:rPr lang="en-US" sz="2400" dirty="0" smtClean="0"/>
              <a:t> No family history of anemia.</a:t>
            </a:r>
          </a:p>
          <a:p>
            <a:pPr eaLnBrk="1" hangingPunct="1">
              <a:lnSpc>
                <a:spcPct val="110000"/>
              </a:lnSpc>
            </a:pPr>
            <a:endParaRPr lang="en-US" sz="2400" dirty="0" smtClean="0"/>
          </a:p>
          <a:p>
            <a:pPr eaLnBrk="1" hangingPunct="1">
              <a:lnSpc>
                <a:spcPct val="110000"/>
              </a:lnSpc>
            </a:pPr>
            <a:r>
              <a:rPr lang="en-US" sz="2400" dirty="0" smtClean="0"/>
              <a:t>Exam remarkable for a pale child. </a:t>
            </a:r>
          </a:p>
          <a:p>
            <a:pPr marL="0" indent="0" eaLnBrk="1" hangingPunct="1">
              <a:lnSpc>
                <a:spcPct val="110000"/>
              </a:lnSpc>
              <a:buNone/>
            </a:pPr>
            <a:endParaRPr lang="en-US" sz="2400" dirty="0" smtClean="0"/>
          </a:p>
          <a:p>
            <a:pPr eaLnBrk="1" hangingPunct="1">
              <a:lnSpc>
                <a:spcPct val="110000"/>
              </a:lnSpc>
            </a:pPr>
            <a:r>
              <a:rPr lang="en-US" sz="2400" dirty="0" smtClean="0"/>
              <a:t>CBC: </a:t>
            </a:r>
            <a:r>
              <a:rPr lang="en-US" sz="2400" dirty="0" err="1" smtClean="0"/>
              <a:t>Hb</a:t>
            </a:r>
            <a:r>
              <a:rPr lang="en-US" sz="2400" dirty="0" smtClean="0"/>
              <a:t> 8 g/dl with high MCV and RDW. Normal WBC and platelets.</a:t>
            </a:r>
            <a:endParaRPr lang="en-US" sz="2000" dirty="0"/>
          </a:p>
          <a:p>
            <a:pPr lvl="1" eaLnBrk="1" hangingPunct="1">
              <a:lnSpc>
                <a:spcPct val="90000"/>
              </a:lnSpc>
            </a:pP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noChangeArrowheads="1"/>
          </p:cNvPicPr>
          <p:nvPr/>
        </p:nvPicPr>
        <p:blipFill>
          <a:blip r:embed="rId3"/>
          <a:srcRect/>
          <a:stretch>
            <a:fillRect/>
          </a:stretch>
        </p:blipFill>
        <p:spPr bwMode="auto">
          <a:xfrm>
            <a:off x="0" y="374650"/>
            <a:ext cx="9144000" cy="61055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pPr eaLnBrk="1" hangingPunct="1"/>
            <a:r>
              <a:rPr lang="en-US" sz="2800" dirty="0"/>
              <a:t>Diagnosis of folate or Vitamin B12 deficiency</a:t>
            </a:r>
            <a:endParaRPr lang="en-US" dirty="0"/>
          </a:p>
        </p:txBody>
      </p:sp>
      <p:sp>
        <p:nvSpPr>
          <p:cNvPr id="77826" name="Rectangle 3"/>
          <p:cNvSpPr>
            <a:spLocks noGrp="1" noChangeArrowheads="1"/>
          </p:cNvSpPr>
          <p:nvPr>
            <p:ph type="body" idx="1"/>
          </p:nvPr>
        </p:nvSpPr>
        <p:spPr/>
        <p:txBody>
          <a:bodyPr/>
          <a:lstStyle/>
          <a:p>
            <a:pPr eaLnBrk="1" hangingPunct="1">
              <a:buSzPct val="95000"/>
            </a:pPr>
            <a:r>
              <a:rPr lang="en-US" sz="2400" dirty="0"/>
              <a:t>Serum folate level (reflects current status)</a:t>
            </a:r>
          </a:p>
          <a:p>
            <a:pPr eaLnBrk="1" hangingPunct="1">
              <a:buSzPct val="95000"/>
            </a:pPr>
            <a:r>
              <a:rPr lang="en-US" sz="2400" dirty="0"/>
              <a:t>RBC folate level (reflects tissue levels)</a:t>
            </a:r>
          </a:p>
          <a:p>
            <a:pPr eaLnBrk="1" hangingPunct="1">
              <a:buSzPct val="95000"/>
            </a:pPr>
            <a:r>
              <a:rPr lang="en-US" sz="2400" dirty="0"/>
              <a:t>Serum Vitamin B</a:t>
            </a:r>
            <a:r>
              <a:rPr lang="en-US" sz="2400" baseline="-25000" dirty="0"/>
              <a:t>12</a:t>
            </a:r>
            <a:r>
              <a:rPr lang="en-US" sz="2400" dirty="0"/>
              <a:t> (</a:t>
            </a:r>
            <a:r>
              <a:rPr lang="en-US" sz="2400" dirty="0" err="1"/>
              <a:t>cobalamin</a:t>
            </a:r>
            <a:r>
              <a:rPr lang="en-US" sz="2400" dirty="0"/>
              <a:t>) level</a:t>
            </a:r>
          </a:p>
          <a:p>
            <a:pPr eaLnBrk="1" hangingPunct="1">
              <a:buSzPct val="95000"/>
            </a:pPr>
            <a:r>
              <a:rPr lang="en-US" sz="2400" dirty="0" smtClean="0"/>
              <a:t>Urinary </a:t>
            </a:r>
            <a:r>
              <a:rPr lang="en-US" sz="2400" dirty="0" err="1"/>
              <a:t>methylmalonic</a:t>
            </a:r>
            <a:r>
              <a:rPr lang="en-US" sz="2400" dirty="0"/>
              <a:t> acid excretion</a:t>
            </a:r>
          </a:p>
          <a:p>
            <a:pPr eaLnBrk="1" hangingPunct="1">
              <a:buSzPct val="95000"/>
            </a:pPr>
            <a:r>
              <a:rPr lang="en-US" sz="2400" dirty="0"/>
              <a:t>Plasma </a:t>
            </a:r>
            <a:r>
              <a:rPr lang="en-US" sz="2400" dirty="0" err="1"/>
              <a:t>homocysteine</a:t>
            </a:r>
            <a:r>
              <a:rPr lang="en-US" sz="2400" dirty="0"/>
              <a:t> level</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685800" y="116632"/>
            <a:ext cx="7772400" cy="1143000"/>
          </a:xfrm>
        </p:spPr>
        <p:txBody>
          <a:bodyPr/>
          <a:lstStyle/>
          <a:p>
            <a:pPr eaLnBrk="1" hangingPunct="1"/>
            <a:r>
              <a:rPr lang="en-US" dirty="0"/>
              <a:t>Case </a:t>
            </a:r>
            <a:r>
              <a:rPr lang="en-US" dirty="0" smtClean="0"/>
              <a:t>3</a:t>
            </a:r>
            <a:endParaRPr lang="en-US" dirty="0"/>
          </a:p>
        </p:txBody>
      </p:sp>
      <p:sp>
        <p:nvSpPr>
          <p:cNvPr id="83970" name="Rectangle 3"/>
          <p:cNvSpPr>
            <a:spLocks noGrp="1" noChangeArrowheads="1"/>
          </p:cNvSpPr>
          <p:nvPr>
            <p:ph type="body" idx="1"/>
          </p:nvPr>
        </p:nvSpPr>
        <p:spPr>
          <a:xfrm>
            <a:off x="685800" y="1484784"/>
            <a:ext cx="8077200" cy="4419600"/>
          </a:xfrm>
        </p:spPr>
        <p:txBody>
          <a:bodyPr/>
          <a:lstStyle/>
          <a:p>
            <a:pPr eaLnBrk="1" hangingPunct="1">
              <a:lnSpc>
                <a:spcPct val="90000"/>
              </a:lnSpc>
            </a:pPr>
            <a:r>
              <a:rPr lang="en-US" sz="2400" dirty="0" smtClean="0"/>
              <a:t>History: 12 year old boy was </a:t>
            </a:r>
            <a:r>
              <a:rPr lang="en-US" sz="2400" dirty="0"/>
              <a:t>referred to </a:t>
            </a:r>
            <a:r>
              <a:rPr lang="en-US" sz="2400" dirty="0" smtClean="0"/>
              <a:t>our hospital </a:t>
            </a:r>
            <a:r>
              <a:rPr lang="en-US" sz="2400" dirty="0"/>
              <a:t>because of anemia. </a:t>
            </a:r>
            <a:r>
              <a:rPr lang="en-US" sz="2400" dirty="0" smtClean="0"/>
              <a:t>Strong </a:t>
            </a:r>
            <a:r>
              <a:rPr lang="en-US" sz="2400" dirty="0"/>
              <a:t>family history of </a:t>
            </a:r>
            <a:r>
              <a:rPr lang="en-US" sz="2400" dirty="0" smtClean="0"/>
              <a:t>similar illness.</a:t>
            </a:r>
          </a:p>
          <a:p>
            <a:pPr eaLnBrk="1" hangingPunct="1">
              <a:lnSpc>
                <a:spcPct val="90000"/>
              </a:lnSpc>
            </a:pPr>
            <a:endParaRPr lang="en-US" sz="2400" dirty="0"/>
          </a:p>
          <a:p>
            <a:pPr eaLnBrk="1" hangingPunct="1">
              <a:lnSpc>
                <a:spcPct val="90000"/>
              </a:lnSpc>
            </a:pPr>
            <a:r>
              <a:rPr lang="en-US" sz="2400" dirty="0" smtClean="0"/>
              <a:t>Exam </a:t>
            </a:r>
            <a:r>
              <a:rPr lang="en-US" sz="2400" dirty="0"/>
              <a:t>was remarkable for short stature, hyper pigmentation, and abnormal thumbs. </a:t>
            </a:r>
          </a:p>
          <a:p>
            <a:pPr eaLnBrk="1" hangingPunct="1">
              <a:lnSpc>
                <a:spcPct val="90000"/>
              </a:lnSpc>
            </a:pPr>
            <a:endParaRPr lang="en-US" sz="2400" dirty="0" smtClean="0"/>
          </a:p>
          <a:p>
            <a:pPr eaLnBrk="1" hangingPunct="1">
              <a:lnSpc>
                <a:spcPct val="90000"/>
              </a:lnSpc>
            </a:pPr>
            <a:r>
              <a:rPr lang="en-US" sz="2400" dirty="0" smtClean="0"/>
              <a:t>CBC: Low WBC (neutropenia), </a:t>
            </a:r>
            <a:r>
              <a:rPr lang="en-US" sz="2400" dirty="0" err="1" smtClean="0"/>
              <a:t>Hb</a:t>
            </a:r>
            <a:r>
              <a:rPr lang="en-US" sz="2400" dirty="0" smtClean="0"/>
              <a:t> 7 g/dl, mild </a:t>
            </a:r>
            <a:r>
              <a:rPr lang="en-US" sz="2400" dirty="0"/>
              <a:t>thrombocytopenia. </a:t>
            </a:r>
            <a:r>
              <a:rPr lang="en-US" sz="2400" dirty="0" smtClean="0"/>
              <a:t>High MCV. Reticulocytes is low.</a:t>
            </a:r>
          </a:p>
          <a:p>
            <a:pPr eaLnBrk="1" hangingPunct="1">
              <a:lnSpc>
                <a:spcPct val="90000"/>
              </a:lnSpc>
            </a:pPr>
            <a:r>
              <a:rPr lang="en-US" sz="2400" dirty="0" smtClean="0"/>
              <a:t>Vitamin B12 and folate levels are normal</a:t>
            </a:r>
          </a:p>
          <a:p>
            <a:pPr eaLnBrk="1" hangingPunct="1">
              <a:lnSpc>
                <a:spcPct val="90000"/>
              </a:lnSpc>
            </a:pPr>
            <a:r>
              <a:rPr lang="en-US" sz="2400" dirty="0"/>
              <a:t>Bone marrow was performed which showed </a:t>
            </a:r>
            <a:r>
              <a:rPr lang="en-US" sz="2400" dirty="0" err="1"/>
              <a:t>hypocellular</a:t>
            </a:r>
            <a:r>
              <a:rPr lang="en-US" sz="2400" dirty="0"/>
              <a:t> marrow (&lt;10%) and no evidence of leukemia. </a:t>
            </a:r>
            <a:endParaRPr lang="en-US" sz="2400" dirty="0" smtClean="0"/>
          </a:p>
          <a:p>
            <a:pPr eaLnBrk="1" hangingPunct="1">
              <a:lnSpc>
                <a:spcPct val="90000"/>
              </a:lnSpc>
            </a:pPr>
            <a:r>
              <a:rPr lang="en-US" sz="2400" dirty="0" smtClean="0"/>
              <a:t>Chromosomal fragility test: Abnormal</a:t>
            </a:r>
            <a:endParaRPr lang="en-US" sz="2000" dirty="0"/>
          </a:p>
          <a:p>
            <a:pPr eaLnBrk="1" hangingPunct="1">
              <a:lnSpc>
                <a:spcPct val="90000"/>
              </a:lnSpc>
            </a:pP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0">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970">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97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p:txBody>
          <a:bodyPr/>
          <a:lstStyle/>
          <a:p>
            <a:pPr eaLnBrk="1" hangingPunct="1"/>
            <a:r>
              <a:rPr lang="en-US" sz="3600" b="1"/>
              <a:t>Congenital Anomalies </a:t>
            </a:r>
            <a:br>
              <a:rPr lang="en-US" sz="3600" b="1"/>
            </a:br>
            <a:r>
              <a:rPr lang="en-US" sz="3600" b="1"/>
              <a:t>Fanconi Anemia</a:t>
            </a:r>
          </a:p>
        </p:txBody>
      </p:sp>
      <p:sp>
        <p:nvSpPr>
          <p:cNvPr id="92162" name="Rectangle 3"/>
          <p:cNvSpPr>
            <a:spLocks noGrp="1" noChangeArrowheads="1"/>
          </p:cNvSpPr>
          <p:nvPr>
            <p:ph type="body" sz="half" idx="2"/>
          </p:nvPr>
        </p:nvSpPr>
        <p:spPr/>
        <p:txBody>
          <a:bodyPr/>
          <a:lstStyle/>
          <a:p>
            <a:pPr eaLnBrk="1" hangingPunct="1">
              <a:buFontTx/>
              <a:buNone/>
            </a:pPr>
            <a:r>
              <a:rPr lang="en-US" b="1"/>
              <a:t>Microcephaly</a:t>
            </a:r>
          </a:p>
          <a:p>
            <a:pPr eaLnBrk="1" hangingPunct="1">
              <a:buFontTx/>
              <a:buNone/>
            </a:pPr>
            <a:r>
              <a:rPr lang="en-US" b="1"/>
              <a:t>Hypertelorism</a:t>
            </a:r>
          </a:p>
          <a:p>
            <a:pPr eaLnBrk="1" hangingPunct="1">
              <a:buFontTx/>
              <a:buNone/>
            </a:pPr>
            <a:r>
              <a:rPr lang="en-US" b="1"/>
              <a:t>Webbed neck</a:t>
            </a:r>
          </a:p>
          <a:p>
            <a:pPr eaLnBrk="1" hangingPunct="1">
              <a:buFontTx/>
              <a:buNone/>
            </a:pPr>
            <a:r>
              <a:rPr lang="en-US" b="1"/>
              <a:t>Abnormal thumbs</a:t>
            </a:r>
          </a:p>
          <a:p>
            <a:pPr eaLnBrk="1" hangingPunct="1">
              <a:buFontTx/>
              <a:buNone/>
            </a:pPr>
            <a:r>
              <a:rPr lang="en-US" b="1"/>
              <a:t>Dislocated hips</a:t>
            </a:r>
          </a:p>
        </p:txBody>
      </p:sp>
      <p:pic>
        <p:nvPicPr>
          <p:cNvPr id="92163" name="Picture 4" descr="a013"/>
          <p:cNvPicPr>
            <a:picLocks noChangeAspect="1" noChangeArrowheads="1"/>
          </p:cNvPicPr>
          <p:nvPr/>
        </p:nvPicPr>
        <p:blipFill>
          <a:blip r:embed="rId3"/>
          <a:srcRect/>
          <a:stretch>
            <a:fillRect/>
          </a:stretch>
        </p:blipFill>
        <p:spPr bwMode="auto">
          <a:xfrm>
            <a:off x="990600" y="1981200"/>
            <a:ext cx="2716213" cy="4076700"/>
          </a:xfrm>
          <a:prstGeom prst="rect">
            <a:avLst/>
          </a:prstGeom>
          <a:noFill/>
          <a:ln w="9525">
            <a:noFill/>
            <a:miter lim="800000"/>
            <a:headEnd/>
            <a:tailEnd/>
          </a:ln>
        </p:spPr>
      </p:pic>
      <p:sp>
        <p:nvSpPr>
          <p:cNvPr id="92164" name="Text Box 5"/>
          <p:cNvSpPr txBox="1">
            <a:spLocks noChangeArrowheads="1"/>
          </p:cNvSpPr>
          <p:nvPr/>
        </p:nvSpPr>
        <p:spPr bwMode="auto">
          <a:xfrm>
            <a:off x="381000" y="6400800"/>
            <a:ext cx="1676400" cy="33655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600"/>
              <a:t>J. Lipton</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p:txBody>
          <a:bodyPr/>
          <a:lstStyle/>
          <a:p>
            <a:pPr eaLnBrk="1" hangingPunct="1"/>
            <a:r>
              <a:rPr lang="en-US" sz="3600" b="1"/>
              <a:t>Congenital Anomalies </a:t>
            </a:r>
            <a:br>
              <a:rPr lang="en-US" sz="3600" b="1"/>
            </a:br>
            <a:r>
              <a:rPr lang="en-US" sz="3600" b="1"/>
              <a:t>Fanconi Anemia</a:t>
            </a:r>
          </a:p>
        </p:txBody>
      </p:sp>
      <p:sp>
        <p:nvSpPr>
          <p:cNvPr id="94210" name="Rectangle 3"/>
          <p:cNvSpPr>
            <a:spLocks noGrp="1" noChangeArrowheads="1"/>
          </p:cNvSpPr>
          <p:nvPr>
            <p:ph type="body" sz="half" idx="2"/>
          </p:nvPr>
        </p:nvSpPr>
        <p:spPr/>
        <p:txBody>
          <a:bodyPr/>
          <a:lstStyle/>
          <a:p>
            <a:pPr eaLnBrk="1" hangingPunct="1">
              <a:buFontTx/>
              <a:buNone/>
            </a:pPr>
            <a:endParaRPr lang="en-US" sz="2000" b="1"/>
          </a:p>
          <a:p>
            <a:pPr eaLnBrk="1" hangingPunct="1">
              <a:buFontTx/>
              <a:buNone/>
            </a:pPr>
            <a:endParaRPr lang="en-US" sz="2000" b="1"/>
          </a:p>
          <a:p>
            <a:pPr eaLnBrk="1" hangingPunct="1">
              <a:buFontTx/>
              <a:buNone/>
            </a:pPr>
            <a:endParaRPr lang="en-US" sz="2000" b="1"/>
          </a:p>
          <a:p>
            <a:pPr eaLnBrk="1" hangingPunct="1">
              <a:buFontTx/>
              <a:buNone/>
            </a:pPr>
            <a:endParaRPr lang="en-US" sz="2000" b="1"/>
          </a:p>
          <a:p>
            <a:pPr eaLnBrk="1" hangingPunct="1">
              <a:buFontTx/>
              <a:buNone/>
            </a:pPr>
            <a:r>
              <a:rPr lang="en-US" sz="2800" b="1"/>
              <a:t>   Café au lait spot</a:t>
            </a:r>
          </a:p>
          <a:p>
            <a:pPr eaLnBrk="1" hangingPunct="1">
              <a:buFontTx/>
              <a:buNone/>
            </a:pPr>
            <a:endParaRPr lang="en-US" sz="2800" b="1"/>
          </a:p>
          <a:p>
            <a:pPr eaLnBrk="1" hangingPunct="1">
              <a:buFontTx/>
              <a:buNone/>
            </a:pPr>
            <a:r>
              <a:rPr lang="en-US" sz="2800" b="1"/>
              <a:t>   Hypopigmentation</a:t>
            </a:r>
          </a:p>
        </p:txBody>
      </p:sp>
      <p:pic>
        <p:nvPicPr>
          <p:cNvPr id="94211" name="Picture 4" descr="a017"/>
          <p:cNvPicPr>
            <a:picLocks noChangeAspect="1" noChangeArrowheads="1"/>
          </p:cNvPicPr>
          <p:nvPr/>
        </p:nvPicPr>
        <p:blipFill>
          <a:blip r:embed="rId3"/>
          <a:srcRect/>
          <a:stretch>
            <a:fillRect/>
          </a:stretch>
        </p:blipFill>
        <p:spPr bwMode="auto">
          <a:xfrm>
            <a:off x="152400" y="2590800"/>
            <a:ext cx="4343400" cy="2894013"/>
          </a:xfrm>
          <a:prstGeom prst="rect">
            <a:avLst/>
          </a:prstGeom>
          <a:noFill/>
          <a:ln w="9525">
            <a:noFill/>
            <a:miter lim="800000"/>
            <a:headEnd/>
            <a:tailEnd/>
          </a:ln>
        </p:spPr>
      </p:pic>
      <p:sp>
        <p:nvSpPr>
          <p:cNvPr id="94212" name="Text Box 5"/>
          <p:cNvSpPr txBox="1">
            <a:spLocks noChangeArrowheads="1"/>
          </p:cNvSpPr>
          <p:nvPr/>
        </p:nvSpPr>
        <p:spPr bwMode="auto">
          <a:xfrm>
            <a:off x="381000" y="6400800"/>
            <a:ext cx="1676400" cy="33655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600"/>
              <a:t>J. Lipton</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392"/>
            <a:ext cx="7772400" cy="1143000"/>
          </a:xfrm>
        </p:spPr>
        <p:txBody>
          <a:bodyPr/>
          <a:lstStyle/>
          <a:p>
            <a:r>
              <a:rPr lang="en-US" sz="3200" dirty="0" smtClean="0"/>
              <a:t>Definition of Anemia</a:t>
            </a:r>
            <a:endParaRPr lang="en-US" sz="3200" dirty="0"/>
          </a:p>
        </p:txBody>
      </p:sp>
      <p:sp>
        <p:nvSpPr>
          <p:cNvPr id="3" name="Content Placeholder 2"/>
          <p:cNvSpPr>
            <a:spLocks noGrp="1"/>
          </p:cNvSpPr>
          <p:nvPr>
            <p:ph idx="1"/>
          </p:nvPr>
        </p:nvSpPr>
        <p:spPr>
          <a:xfrm>
            <a:off x="685800" y="1268760"/>
            <a:ext cx="7772400" cy="4827240"/>
          </a:xfrm>
        </p:spPr>
        <p:txBody>
          <a:bodyPr/>
          <a:lstStyle/>
          <a:p>
            <a:pPr>
              <a:spcBef>
                <a:spcPct val="35000"/>
              </a:spcBef>
            </a:pPr>
            <a:r>
              <a:rPr lang="en-US" sz="2400" dirty="0" smtClean="0"/>
              <a:t>Hemoglobin concentration is </a:t>
            </a:r>
            <a:r>
              <a:rPr lang="en-US" sz="2400" dirty="0" smtClean="0">
                <a:solidFill>
                  <a:schemeClr val="bg2"/>
                </a:solidFill>
              </a:rPr>
              <a:t>at </a:t>
            </a:r>
            <a:r>
              <a:rPr lang="en-US" sz="2400" dirty="0">
                <a:solidFill>
                  <a:schemeClr val="bg2"/>
                </a:solidFill>
              </a:rPr>
              <a:t>least 2 standard deviations below mean for age, gender, and race</a:t>
            </a:r>
            <a:endParaRPr lang="en-US" sz="2400" dirty="0"/>
          </a:p>
          <a:p>
            <a:endParaRPr lang="en-US" sz="2400" dirty="0"/>
          </a:p>
        </p:txBody>
      </p:sp>
      <p:cxnSp>
        <p:nvCxnSpPr>
          <p:cNvPr id="5" name="Straight Connector 4"/>
          <p:cNvCxnSpPr/>
          <p:nvPr/>
        </p:nvCxnSpPr>
        <p:spPr bwMode="auto">
          <a:xfrm>
            <a:off x="0" y="1052736"/>
            <a:ext cx="9144000" cy="0"/>
          </a:xfrm>
          <a:prstGeom prst="line">
            <a:avLst/>
          </a:prstGeom>
          <a:solidFill>
            <a:schemeClr val="accent1"/>
          </a:solidFill>
          <a:ln w="38100" cap="flat" cmpd="sng" algn="ctr">
            <a:solidFill>
              <a:schemeClr val="accent6">
                <a:lumMod val="50000"/>
              </a:schemeClr>
            </a:solidFill>
            <a:prstDash val="solid"/>
            <a:round/>
            <a:headEnd type="none" w="med" len="med"/>
            <a:tailEnd type="none" w="med" len="med"/>
          </a:ln>
          <a:effectLst/>
        </p:spPr>
      </p:cxn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564904"/>
            <a:ext cx="6257976"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89319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height2"/>
          <p:cNvPicPr>
            <a:picLocks noChangeAspect="1" noChangeArrowheads="1"/>
          </p:cNvPicPr>
          <p:nvPr/>
        </p:nvPicPr>
        <p:blipFill>
          <a:blip r:embed="rId3"/>
          <a:srcRect/>
          <a:stretch>
            <a:fillRect/>
          </a:stretch>
        </p:blipFill>
        <p:spPr bwMode="auto">
          <a:xfrm>
            <a:off x="381000" y="1273175"/>
            <a:ext cx="8382000" cy="5584825"/>
          </a:xfrm>
          <a:prstGeom prst="rect">
            <a:avLst/>
          </a:prstGeom>
          <a:noFill/>
          <a:ln w="9525">
            <a:noFill/>
            <a:miter lim="800000"/>
            <a:headEnd/>
            <a:tailEnd/>
          </a:ln>
        </p:spPr>
      </p:pic>
      <p:sp>
        <p:nvSpPr>
          <p:cNvPr id="98306" name="Rectangle 3"/>
          <p:cNvSpPr>
            <a:spLocks noGrp="1" noChangeArrowheads="1"/>
          </p:cNvSpPr>
          <p:nvPr>
            <p:ph type="title"/>
          </p:nvPr>
        </p:nvSpPr>
        <p:spPr>
          <a:xfrm>
            <a:off x="762000" y="0"/>
            <a:ext cx="7772400" cy="1143000"/>
          </a:xfrm>
        </p:spPr>
        <p:txBody>
          <a:bodyPr/>
          <a:lstStyle/>
          <a:p>
            <a:pPr eaLnBrk="1" hangingPunct="1"/>
            <a:r>
              <a:rPr lang="en-US" sz="2800"/>
              <a:t>Fanconi Anemia </a:t>
            </a:r>
            <a:br>
              <a:rPr lang="en-US" sz="2800"/>
            </a:br>
            <a:r>
              <a:rPr lang="en-US" sz="2800"/>
              <a:t>Subtle Anomalies</a:t>
            </a:r>
          </a:p>
        </p:txBody>
      </p:sp>
      <p:sp>
        <p:nvSpPr>
          <p:cNvPr id="98307" name="Text Box 4"/>
          <p:cNvSpPr txBox="1">
            <a:spLocks noChangeArrowheads="1"/>
          </p:cNvSpPr>
          <p:nvPr/>
        </p:nvSpPr>
        <p:spPr bwMode="auto">
          <a:xfrm>
            <a:off x="457200" y="6521450"/>
            <a:ext cx="1676400" cy="33655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600">
                <a:solidFill>
                  <a:schemeClr val="bg1"/>
                </a:solidFill>
              </a:rPr>
              <a:t>J. Lipton</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ChangeArrowheads="1"/>
          </p:cNvSpPr>
          <p:nvPr/>
        </p:nvSpPr>
        <p:spPr bwMode="auto">
          <a:xfrm>
            <a:off x="0" y="0"/>
            <a:ext cx="9144000" cy="6858000"/>
          </a:xfrm>
          <a:prstGeom prst="rect">
            <a:avLst/>
          </a:prstGeom>
          <a:solidFill>
            <a:srgbClr val="000099"/>
          </a:solidFill>
          <a:ln w="9525">
            <a:solidFill>
              <a:schemeClr val="tx1"/>
            </a:solidFill>
            <a:miter lim="800000"/>
            <a:headEnd/>
            <a:tailEnd/>
          </a:ln>
        </p:spPr>
        <p:txBody>
          <a:bodyPr wrap="none" anchor="ctr">
            <a:prstTxWarp prst="textNoShape">
              <a:avLst/>
            </a:prstTxWarp>
          </a:bodyPr>
          <a:lstStyle/>
          <a:p>
            <a:pPr eaLnBrk="0" hangingPunct="0"/>
            <a:endParaRPr lang="en-US"/>
          </a:p>
        </p:txBody>
      </p:sp>
      <p:pic>
        <p:nvPicPr>
          <p:cNvPr id="102402" name="Picture 3" descr="FA1085 A2"/>
          <p:cNvPicPr>
            <a:picLocks noChangeAspect="1" noChangeArrowheads="1"/>
          </p:cNvPicPr>
          <p:nvPr/>
        </p:nvPicPr>
        <p:blipFill>
          <a:blip r:embed="rId3"/>
          <a:srcRect/>
          <a:stretch>
            <a:fillRect/>
          </a:stretch>
        </p:blipFill>
        <p:spPr bwMode="auto">
          <a:xfrm>
            <a:off x="762000" y="685800"/>
            <a:ext cx="7761288" cy="5816600"/>
          </a:xfrm>
          <a:prstGeom prst="rect">
            <a:avLst/>
          </a:prstGeom>
          <a:noFill/>
          <a:ln w="9525">
            <a:noFill/>
            <a:miter lim="800000"/>
            <a:headEnd/>
            <a:tailEnd/>
          </a:ln>
        </p:spPr>
      </p:pic>
      <p:sp>
        <p:nvSpPr>
          <p:cNvPr id="67588" name="Text Box 4"/>
          <p:cNvSpPr txBox="1">
            <a:spLocks noChangeArrowheads="1"/>
          </p:cNvSpPr>
          <p:nvPr/>
        </p:nvSpPr>
        <p:spPr bwMode="auto">
          <a:xfrm>
            <a:off x="0" y="0"/>
            <a:ext cx="8915400" cy="641350"/>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3600" b="1" i="1">
                <a:solidFill>
                  <a:srgbClr val="FFFF00"/>
                </a:solidFill>
                <a:effectLst>
                  <a:outerShdw blurRad="38100" dist="38100" dir="2700000" algn="tl">
                    <a:srgbClr val="DDDDDD"/>
                  </a:outerShdw>
                </a:effectLst>
                <a:latin typeface="Times New Roman" pitchFamily="-128" charset="0"/>
                <a:ea typeface="ＭＳ Ｐゴシック" pitchFamily="-128" charset="-128"/>
                <a:cs typeface="ＭＳ Ｐゴシック" pitchFamily="-128" charset="-128"/>
              </a:rPr>
              <a:t>FA Cells Incubated without DEB or MMC</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0"/>
            <a:ext cx="9144000" cy="6858000"/>
          </a:xfrm>
          <a:prstGeom prst="rect">
            <a:avLst/>
          </a:prstGeom>
          <a:solidFill>
            <a:srgbClr val="000099"/>
          </a:solidFill>
          <a:ln w="9525">
            <a:solidFill>
              <a:schemeClr val="tx1"/>
            </a:solidFill>
            <a:miter lim="800000"/>
            <a:headEnd/>
            <a:tailEnd/>
          </a:ln>
          <a:effectLst/>
        </p:spPr>
        <p:txBody>
          <a:bodyPr wrap="none" anchor="ctr">
            <a:prstTxWarp prst="textNoShape">
              <a:avLst/>
            </a:prstTxWarp>
          </a:bodyPr>
          <a:lstStyle/>
          <a:p>
            <a:pPr algn="ctr">
              <a:defRPr/>
            </a:pPr>
            <a:endParaRPr lang="en-US">
              <a:effectLst>
                <a:outerShdw blurRad="38100" dist="38100" dir="2700000" algn="tl">
                  <a:srgbClr val="FFFFFF"/>
                </a:outerShdw>
              </a:effectLst>
              <a:latin typeface="Times New Roman" pitchFamily="-128" charset="0"/>
              <a:ea typeface="ＭＳ Ｐゴシック" pitchFamily="-128" charset="-128"/>
              <a:cs typeface="ＭＳ Ｐゴシック" pitchFamily="-128" charset="-128"/>
            </a:endParaRPr>
          </a:p>
        </p:txBody>
      </p:sp>
      <p:sp>
        <p:nvSpPr>
          <p:cNvPr id="68611" name="Text Box 3"/>
          <p:cNvSpPr txBox="1">
            <a:spLocks noChangeArrowheads="1"/>
          </p:cNvSpPr>
          <p:nvPr/>
        </p:nvSpPr>
        <p:spPr bwMode="auto">
          <a:xfrm>
            <a:off x="304800" y="0"/>
            <a:ext cx="8458200" cy="641350"/>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3600" b="1" i="1">
                <a:solidFill>
                  <a:srgbClr val="FFFF00"/>
                </a:solidFill>
                <a:effectLst>
                  <a:outerShdw blurRad="38100" dist="38100" dir="2700000" algn="tl">
                    <a:srgbClr val="DDDDDD"/>
                  </a:outerShdw>
                </a:effectLst>
                <a:latin typeface="Times New Roman" pitchFamily="-128" charset="0"/>
                <a:ea typeface="ＭＳ Ｐゴシック" pitchFamily="-128" charset="-128"/>
                <a:cs typeface="ＭＳ Ｐゴシック" pitchFamily="-128" charset="-128"/>
              </a:rPr>
              <a:t>FA Cells Incubated with DEB </a:t>
            </a:r>
          </a:p>
        </p:txBody>
      </p:sp>
      <p:pic>
        <p:nvPicPr>
          <p:cNvPr id="104451" name="Picture 4" descr="FA1073IIIDEB1"/>
          <p:cNvPicPr>
            <a:picLocks noChangeAspect="1" noChangeArrowheads="1"/>
          </p:cNvPicPr>
          <p:nvPr/>
        </p:nvPicPr>
        <p:blipFill>
          <a:blip r:embed="rId3"/>
          <a:srcRect/>
          <a:stretch>
            <a:fillRect/>
          </a:stretch>
        </p:blipFill>
        <p:spPr bwMode="auto">
          <a:xfrm>
            <a:off x="762000" y="685800"/>
            <a:ext cx="7761288" cy="5816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n-US" sz="3600" b="1">
                <a:effectLst>
                  <a:outerShdw blurRad="38100" dist="38100" dir="2700000" algn="tl">
                    <a:srgbClr val="DDDDDD"/>
                  </a:outerShdw>
                </a:effectLst>
              </a:rPr>
              <a:t>Fanconi Anemia</a:t>
            </a:r>
            <a:endParaRPr lang="en-US">
              <a:effectLst>
                <a:outerShdw blurRad="38100" dist="38100" dir="2700000" algn="tl">
                  <a:srgbClr val="DDDDDD"/>
                </a:outerShdw>
              </a:effectLst>
            </a:endParaRPr>
          </a:p>
        </p:txBody>
      </p:sp>
      <p:sp>
        <p:nvSpPr>
          <p:cNvPr id="108546" name="Rectangle 3"/>
          <p:cNvSpPr>
            <a:spLocks noGrp="1" noChangeArrowheads="1"/>
          </p:cNvSpPr>
          <p:nvPr>
            <p:ph type="body" idx="1"/>
          </p:nvPr>
        </p:nvSpPr>
        <p:spPr>
          <a:xfrm>
            <a:off x="685800" y="1981200"/>
            <a:ext cx="8077200" cy="4114800"/>
          </a:xfrm>
        </p:spPr>
        <p:txBody>
          <a:bodyPr/>
          <a:lstStyle/>
          <a:p>
            <a:pPr eaLnBrk="1" hangingPunct="1">
              <a:buFontTx/>
              <a:buNone/>
            </a:pPr>
            <a:r>
              <a:rPr lang="en-US" sz="2800" b="1"/>
              <a:t>Differential Diagnosis: </a:t>
            </a:r>
            <a:r>
              <a:rPr lang="en-US" sz="2000" b="1"/>
              <a:t>(Inherited BM failure syndromes)</a:t>
            </a:r>
            <a:endParaRPr lang="en-US" sz="2800" b="1"/>
          </a:p>
          <a:p>
            <a:pPr eaLnBrk="1" hangingPunct="1"/>
            <a:r>
              <a:rPr lang="en-US" sz="2400"/>
              <a:t>Diamond-Blackfan anemia</a:t>
            </a:r>
          </a:p>
          <a:p>
            <a:pPr eaLnBrk="1" hangingPunct="1"/>
            <a:r>
              <a:rPr lang="en-US" sz="2400"/>
              <a:t>Dyskeratosis congenita</a:t>
            </a:r>
          </a:p>
          <a:p>
            <a:pPr eaLnBrk="1" hangingPunct="1"/>
            <a:r>
              <a:rPr lang="en-US" sz="2400"/>
              <a:t>Shwachman-Diamond Syndrome</a:t>
            </a:r>
          </a:p>
          <a:p>
            <a:pPr eaLnBrk="1" hangingPunct="1"/>
            <a:r>
              <a:rPr lang="en-US" sz="2400"/>
              <a:t>Amegakaryocytic thrombocytopenia</a:t>
            </a:r>
            <a:r>
              <a:rPr lang="en-US" sz="1800" b="1"/>
              <a:t>.</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pPr eaLnBrk="1" hangingPunct="1"/>
            <a:r>
              <a:rPr lang="en-US" dirty="0"/>
              <a:t>Case </a:t>
            </a:r>
            <a:r>
              <a:rPr lang="en-US" dirty="0" smtClean="0"/>
              <a:t>4</a:t>
            </a:r>
            <a:endParaRPr lang="en-US" dirty="0"/>
          </a:p>
        </p:txBody>
      </p:sp>
      <p:sp>
        <p:nvSpPr>
          <p:cNvPr id="118786" name="Rectangle 3"/>
          <p:cNvSpPr>
            <a:spLocks noGrp="1" noChangeArrowheads="1"/>
          </p:cNvSpPr>
          <p:nvPr>
            <p:ph type="body" idx="1"/>
          </p:nvPr>
        </p:nvSpPr>
        <p:spPr/>
        <p:txBody>
          <a:bodyPr/>
          <a:lstStyle/>
          <a:p>
            <a:pPr eaLnBrk="1" hangingPunct="1"/>
            <a:r>
              <a:rPr lang="en-US" sz="2400" dirty="0" smtClean="0"/>
              <a:t>History: Faisal </a:t>
            </a:r>
            <a:r>
              <a:rPr lang="en-US" sz="2400" dirty="0"/>
              <a:t>is a 6-year-old boy who is admitted to the hospital </a:t>
            </a:r>
            <a:r>
              <a:rPr lang="en-US" sz="2400" dirty="0" smtClean="0"/>
              <a:t>because of </a:t>
            </a:r>
            <a:r>
              <a:rPr lang="en-US" sz="2400" dirty="0"/>
              <a:t>acute onset of dark urine and anemia after eating fava beans. </a:t>
            </a:r>
            <a:r>
              <a:rPr lang="en-US" sz="2400" dirty="0" smtClean="0"/>
              <a:t>Exam was remarkable for jaundice.</a:t>
            </a:r>
          </a:p>
          <a:p>
            <a:pPr eaLnBrk="1" hangingPunct="1"/>
            <a:endParaRPr lang="en-US" sz="2400" dirty="0"/>
          </a:p>
          <a:p>
            <a:pPr eaLnBrk="1" hangingPunct="1"/>
            <a:r>
              <a:rPr lang="en-US" sz="2400" dirty="0" smtClean="0"/>
              <a:t>CBC: </a:t>
            </a:r>
            <a:r>
              <a:rPr lang="en-US" sz="2400" dirty="0" err="1" smtClean="0"/>
              <a:t>Hb</a:t>
            </a:r>
            <a:r>
              <a:rPr lang="en-US" sz="2400" dirty="0" smtClean="0"/>
              <a:t> 5 g/dl (normal MCV), high reticulocytes, normal WBC and platelets.</a:t>
            </a:r>
          </a:p>
          <a:p>
            <a:pPr eaLnBrk="1" hangingPunct="1"/>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pPr eaLnBrk="1" hangingPunct="1"/>
            <a:r>
              <a:rPr lang="en-US" dirty="0"/>
              <a:t>Case </a:t>
            </a:r>
            <a:r>
              <a:rPr lang="en-US" dirty="0" smtClean="0"/>
              <a:t>4</a:t>
            </a:r>
            <a:endParaRPr lang="en-US" dirty="0"/>
          </a:p>
        </p:txBody>
      </p:sp>
      <p:sp>
        <p:nvSpPr>
          <p:cNvPr id="122882" name="Rectangle 3"/>
          <p:cNvSpPr>
            <a:spLocks noGrp="1" noChangeArrowheads="1"/>
          </p:cNvSpPr>
          <p:nvPr>
            <p:ph type="body" idx="1"/>
          </p:nvPr>
        </p:nvSpPr>
        <p:spPr>
          <a:xfrm>
            <a:off x="685800" y="1981200"/>
            <a:ext cx="8077200" cy="4114800"/>
          </a:xfrm>
        </p:spPr>
        <p:txBody>
          <a:bodyPr/>
          <a:lstStyle/>
          <a:p>
            <a:pPr eaLnBrk="1" hangingPunct="1"/>
            <a:endParaRPr lang="en-US" dirty="0"/>
          </a:p>
        </p:txBody>
      </p:sp>
      <p:pic>
        <p:nvPicPr>
          <p:cNvPr id="122883" name="Picture 4" descr="G6PD-Blister cells-McKinney"/>
          <p:cNvPicPr>
            <a:picLocks noChangeAspect="1" noChangeArrowheads="1"/>
          </p:cNvPicPr>
          <p:nvPr/>
        </p:nvPicPr>
        <p:blipFill>
          <a:blip r:embed="rId3"/>
          <a:srcRect/>
          <a:stretch>
            <a:fillRect/>
          </a:stretch>
        </p:blipFill>
        <p:spPr bwMode="auto">
          <a:xfrm>
            <a:off x="1979712" y="2348879"/>
            <a:ext cx="5558715" cy="3657600"/>
          </a:xfrm>
          <a:prstGeom prst="rect">
            <a:avLst/>
          </a:prstGeom>
          <a:noFill/>
          <a:ln w="19050">
            <a:solidFill>
              <a:schemeClr val="hlink"/>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685800" y="188640"/>
            <a:ext cx="7772400" cy="1143000"/>
          </a:xfrm>
        </p:spPr>
        <p:txBody>
          <a:bodyPr/>
          <a:lstStyle/>
          <a:p>
            <a:pPr eaLnBrk="1" hangingPunct="1"/>
            <a:r>
              <a:rPr lang="en-US" dirty="0"/>
              <a:t>Case </a:t>
            </a:r>
            <a:r>
              <a:rPr lang="en-US" dirty="0" smtClean="0"/>
              <a:t>4</a:t>
            </a:r>
            <a:endParaRPr lang="en-US" dirty="0"/>
          </a:p>
        </p:txBody>
      </p:sp>
      <p:sp>
        <p:nvSpPr>
          <p:cNvPr id="124930" name="Rectangle 3">
            <a:hlinkClick r:id="rId3"/>
          </p:cNvPr>
          <p:cNvSpPr>
            <a:spLocks noGrp="1" noChangeArrowheads="1"/>
          </p:cNvSpPr>
          <p:nvPr>
            <p:ph type="body" idx="1"/>
          </p:nvPr>
        </p:nvSpPr>
        <p:spPr>
          <a:xfrm>
            <a:off x="685800" y="1340768"/>
            <a:ext cx="8077200" cy="4114800"/>
          </a:xfrm>
        </p:spPr>
        <p:txBody>
          <a:bodyPr/>
          <a:lstStyle/>
          <a:p>
            <a:pPr eaLnBrk="1" hangingPunct="1"/>
            <a:r>
              <a:rPr lang="en-US" sz="2400" dirty="0"/>
              <a:t>C</a:t>
            </a:r>
            <a:r>
              <a:rPr lang="en-US" sz="2400" dirty="0" smtClean="0"/>
              <a:t>rystal </a:t>
            </a:r>
            <a:r>
              <a:rPr lang="en-US" sz="2400" dirty="0"/>
              <a:t>violet staining</a:t>
            </a:r>
          </a:p>
        </p:txBody>
      </p:sp>
      <p:pic>
        <p:nvPicPr>
          <p:cNvPr id="124931" name="Picture 8" descr="COW143"/>
          <p:cNvPicPr>
            <a:picLocks noChangeAspect="1" noChangeArrowheads="1"/>
          </p:cNvPicPr>
          <p:nvPr/>
        </p:nvPicPr>
        <p:blipFill>
          <a:blip r:embed="rId4"/>
          <a:srcRect/>
          <a:stretch>
            <a:fillRect/>
          </a:stretch>
        </p:blipFill>
        <p:spPr bwMode="auto">
          <a:xfrm>
            <a:off x="2195736" y="1916832"/>
            <a:ext cx="5119688" cy="3368675"/>
          </a:xfrm>
          <a:prstGeom prst="rect">
            <a:avLst/>
          </a:prstGeom>
          <a:noFill/>
          <a:ln w="9525">
            <a:noFill/>
            <a:miter lim="800000"/>
            <a:headEnd/>
            <a:tailEnd/>
          </a:ln>
        </p:spPr>
      </p:pic>
      <p:sp>
        <p:nvSpPr>
          <p:cNvPr id="2" name="Rectangle 1"/>
          <p:cNvSpPr/>
          <p:nvPr/>
        </p:nvSpPr>
        <p:spPr>
          <a:xfrm>
            <a:off x="827584" y="5661248"/>
            <a:ext cx="7992888" cy="830997"/>
          </a:xfrm>
          <a:prstGeom prst="rect">
            <a:avLst/>
          </a:prstGeom>
        </p:spPr>
        <p:txBody>
          <a:bodyPr wrap="square">
            <a:spAutoFit/>
          </a:bodyPr>
          <a:lstStyle/>
          <a:p>
            <a:pPr eaLnBrk="1" hangingPunct="1"/>
            <a:r>
              <a:rPr lang="en-US" dirty="0"/>
              <a:t>DAT </a:t>
            </a:r>
            <a:r>
              <a:rPr lang="en-US" dirty="0" smtClean="0"/>
              <a:t>: negative</a:t>
            </a:r>
          </a:p>
          <a:p>
            <a:pPr eaLnBrk="1" hangingPunct="1"/>
            <a:r>
              <a:rPr lang="en-US" dirty="0" smtClean="0"/>
              <a:t>G6PD level: deficient</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title"/>
          </p:nvPr>
        </p:nvSpPr>
        <p:spPr/>
        <p:txBody>
          <a:bodyPr/>
          <a:lstStyle/>
          <a:p>
            <a:pPr eaLnBrk="1" hangingPunct="1"/>
            <a:r>
              <a:rPr lang="en-US" dirty="0"/>
              <a:t>G6PD Deficiency</a:t>
            </a:r>
          </a:p>
        </p:txBody>
      </p:sp>
      <p:sp>
        <p:nvSpPr>
          <p:cNvPr id="129026" name="Rectangle 3"/>
          <p:cNvSpPr>
            <a:spLocks noGrp="1" noChangeArrowheads="1"/>
          </p:cNvSpPr>
          <p:nvPr>
            <p:ph type="body" idx="1"/>
          </p:nvPr>
        </p:nvSpPr>
        <p:spPr>
          <a:xfrm>
            <a:off x="609600" y="1600200"/>
            <a:ext cx="8229600" cy="4953000"/>
          </a:xfrm>
        </p:spPr>
        <p:txBody>
          <a:bodyPr/>
          <a:lstStyle/>
          <a:p>
            <a:pPr eaLnBrk="1" hangingPunct="1">
              <a:lnSpc>
                <a:spcPct val="90000"/>
              </a:lnSpc>
            </a:pPr>
            <a:endParaRPr lang="en-US" sz="2400" dirty="0" smtClean="0"/>
          </a:p>
          <a:p>
            <a:pPr eaLnBrk="1" hangingPunct="1">
              <a:lnSpc>
                <a:spcPct val="90000"/>
              </a:lnSpc>
            </a:pPr>
            <a:r>
              <a:rPr lang="en-US" sz="2400" dirty="0" smtClean="0"/>
              <a:t>Most </a:t>
            </a:r>
            <a:r>
              <a:rPr lang="en-US" sz="2400" dirty="0"/>
              <a:t>common red cell </a:t>
            </a:r>
            <a:r>
              <a:rPr lang="en-US" sz="2400" dirty="0" err="1" smtClean="0"/>
              <a:t>enzymopathy</a:t>
            </a:r>
            <a:endParaRPr lang="en-US" sz="2400" dirty="0"/>
          </a:p>
          <a:p>
            <a:pPr eaLnBrk="1" hangingPunct="1">
              <a:lnSpc>
                <a:spcPct val="90000"/>
              </a:lnSpc>
            </a:pPr>
            <a:r>
              <a:rPr lang="en-US" sz="2400" dirty="0"/>
              <a:t>X linked inheritance</a:t>
            </a:r>
          </a:p>
          <a:p>
            <a:pPr eaLnBrk="1" hangingPunct="1">
              <a:lnSpc>
                <a:spcPct val="90000"/>
              </a:lnSpc>
            </a:pPr>
            <a:r>
              <a:rPr lang="en-US" sz="2400" dirty="0" smtClean="0"/>
              <a:t>Decreased </a:t>
            </a:r>
            <a:r>
              <a:rPr lang="en-US" sz="2400" dirty="0"/>
              <a:t>production of NADPH with inability to maintain reduced glutathione levels</a:t>
            </a:r>
          </a:p>
          <a:p>
            <a:pPr eaLnBrk="1" hangingPunct="1">
              <a:lnSpc>
                <a:spcPct val="90000"/>
              </a:lnSpc>
            </a:pPr>
            <a:r>
              <a:rPr lang="en-US" sz="2400" dirty="0"/>
              <a:t>Hemolysis occurs in response to oxidative stresses such as infections, drugs, fava beans (“</a:t>
            </a:r>
            <a:r>
              <a:rPr lang="en-US" sz="2400" dirty="0" err="1"/>
              <a:t>favism</a:t>
            </a:r>
            <a:r>
              <a:rPr lang="en-US" sz="2400" dirty="0"/>
              <a:t>”), naphthalene (moth balls) </a:t>
            </a:r>
          </a:p>
          <a:p>
            <a:pPr eaLnBrk="1" hangingPunct="1">
              <a:lnSpc>
                <a:spcPct val="90000"/>
              </a:lnSpc>
            </a:pPr>
            <a:r>
              <a:rPr lang="en-US" sz="2400" dirty="0"/>
              <a:t>Anemia may be low grade and chronic (CNSHA) or acute after exposure to oxidant</a:t>
            </a:r>
          </a:p>
          <a:p>
            <a:pPr eaLnBrk="1" hangingPunct="1">
              <a:lnSpc>
                <a:spcPct val="90000"/>
              </a:lnSpc>
            </a:pPr>
            <a:endParaRPr lang="en-US" sz="2000" dirty="0"/>
          </a:p>
        </p:txBody>
      </p:sp>
    </p:spTree>
    <p:extLst>
      <p:ext uri="{BB962C8B-B14F-4D97-AF65-F5344CB8AC3E}">
        <p14:creationId xmlns:p14="http://schemas.microsoft.com/office/powerpoint/2010/main" val="31072106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p:txBody>
          <a:bodyPr/>
          <a:lstStyle/>
          <a:p>
            <a:pPr eaLnBrk="1" hangingPunct="1"/>
            <a:r>
              <a:rPr lang="en-US" dirty="0"/>
              <a:t>Case </a:t>
            </a:r>
            <a:r>
              <a:rPr lang="en-US" dirty="0" smtClean="0"/>
              <a:t>5</a:t>
            </a:r>
            <a:endParaRPr lang="en-US" dirty="0"/>
          </a:p>
        </p:txBody>
      </p:sp>
      <p:sp>
        <p:nvSpPr>
          <p:cNvPr id="133122" name="Rectangle 3"/>
          <p:cNvSpPr>
            <a:spLocks noGrp="1" noChangeArrowheads="1"/>
          </p:cNvSpPr>
          <p:nvPr>
            <p:ph type="body" idx="1"/>
          </p:nvPr>
        </p:nvSpPr>
        <p:spPr/>
        <p:txBody>
          <a:bodyPr/>
          <a:lstStyle/>
          <a:p>
            <a:pPr eaLnBrk="1" hangingPunct="1"/>
            <a:r>
              <a:rPr lang="en-US" sz="2400" dirty="0" smtClean="0"/>
              <a:t>History: Sarah </a:t>
            </a:r>
            <a:r>
              <a:rPr lang="en-US" sz="2400" dirty="0"/>
              <a:t>is 2 month-old infant who you are seeing in your clinic for the first time for a well-child check.   According to her mother, the neonatal period was complicated by prolonged </a:t>
            </a:r>
            <a:r>
              <a:rPr lang="en-US" sz="2400" dirty="0" err="1"/>
              <a:t>hyperbilirubinemia</a:t>
            </a:r>
            <a:r>
              <a:rPr lang="en-US" sz="2400" dirty="0"/>
              <a:t> requiring several days of phototherapy.  Otherwise, she has done well and has been growing and thriving. Her mother has history of </a:t>
            </a:r>
            <a:r>
              <a:rPr lang="en-US" sz="2400" dirty="0" err="1"/>
              <a:t>splenectomy</a:t>
            </a:r>
            <a:r>
              <a:rPr lang="en-US" sz="2400" dirty="0"/>
              <a:t> and GB removal. </a:t>
            </a:r>
            <a:endParaRPr lang="en-US" sz="2400" dirty="0" smtClean="0"/>
          </a:p>
          <a:p>
            <a:pPr eaLnBrk="1" hangingPunct="1"/>
            <a:r>
              <a:rPr lang="en-US" sz="2400" dirty="0" smtClean="0"/>
              <a:t>Exam </a:t>
            </a:r>
            <a:r>
              <a:rPr lang="en-US" sz="2400" dirty="0"/>
              <a:t>is remarkable for mild jaundice and spleen is 4 cm below costal margin. </a:t>
            </a:r>
          </a:p>
          <a:p>
            <a:pPr eaLnBrk="1" hangingPunct="1"/>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pPr eaLnBrk="1" hangingPunct="1"/>
            <a:r>
              <a:rPr lang="en-US" dirty="0"/>
              <a:t>Case </a:t>
            </a:r>
            <a:r>
              <a:rPr lang="en-US" dirty="0" smtClean="0"/>
              <a:t>5</a:t>
            </a:r>
            <a:endParaRPr lang="en-US" dirty="0"/>
          </a:p>
        </p:txBody>
      </p:sp>
      <p:sp>
        <p:nvSpPr>
          <p:cNvPr id="135170" name="Rectangle 3"/>
          <p:cNvSpPr>
            <a:spLocks noGrp="1" noChangeArrowheads="1"/>
          </p:cNvSpPr>
          <p:nvPr>
            <p:ph type="body" idx="1"/>
          </p:nvPr>
        </p:nvSpPr>
        <p:spPr/>
        <p:txBody>
          <a:bodyPr/>
          <a:lstStyle/>
          <a:p>
            <a:pPr eaLnBrk="1" hangingPunct="1"/>
            <a:r>
              <a:rPr lang="en-US" sz="2400" dirty="0"/>
              <a:t>CBC showed : </a:t>
            </a:r>
            <a:r>
              <a:rPr lang="en-US" sz="2400" dirty="0" err="1"/>
              <a:t>Hgb</a:t>
            </a:r>
            <a:r>
              <a:rPr lang="en-US" sz="2400" dirty="0"/>
              <a:t> 6.5 g/dl (normochromic normocytic), high MCHC, </a:t>
            </a:r>
            <a:r>
              <a:rPr lang="en-US" sz="2400" dirty="0" err="1"/>
              <a:t>Retics</a:t>
            </a:r>
            <a:r>
              <a:rPr lang="en-US" sz="2400" dirty="0"/>
              <a:t> 11%. </a:t>
            </a:r>
            <a:r>
              <a:rPr lang="en-US" sz="2400" dirty="0" smtClean="0"/>
              <a:t>DAT </a:t>
            </a:r>
            <a:r>
              <a:rPr lang="en-US" sz="2400" dirty="0"/>
              <a:t>is negative.</a:t>
            </a:r>
          </a:p>
          <a:p>
            <a:pPr eaLnBrk="1" hangingPunct="1"/>
            <a:endParaRPr lang="en-US" sz="2000" dirty="0"/>
          </a:p>
        </p:txBody>
      </p:sp>
      <p:pic>
        <p:nvPicPr>
          <p:cNvPr id="135171" name="Picture 5" descr="s7"/>
          <p:cNvPicPr>
            <a:picLocks noChangeAspect="1" noChangeArrowheads="1"/>
          </p:cNvPicPr>
          <p:nvPr/>
        </p:nvPicPr>
        <p:blipFill>
          <a:blip r:embed="rId3"/>
          <a:srcRect/>
          <a:stretch>
            <a:fillRect/>
          </a:stretch>
        </p:blipFill>
        <p:spPr bwMode="auto">
          <a:xfrm>
            <a:off x="2057400" y="3200400"/>
            <a:ext cx="4506913" cy="3479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85800" y="-99392"/>
            <a:ext cx="7772400" cy="1143000"/>
          </a:xfrm>
        </p:spPr>
        <p:txBody>
          <a:bodyPr/>
          <a:lstStyle/>
          <a:p>
            <a:r>
              <a:rPr lang="en-US" dirty="0"/>
              <a:t>Approach to Anemia</a:t>
            </a:r>
          </a:p>
        </p:txBody>
      </p:sp>
      <p:sp>
        <p:nvSpPr>
          <p:cNvPr id="180227" name="Rectangle 3"/>
          <p:cNvSpPr>
            <a:spLocks noGrp="1" noChangeArrowheads="1"/>
          </p:cNvSpPr>
          <p:nvPr>
            <p:ph type="body" idx="1"/>
          </p:nvPr>
        </p:nvSpPr>
        <p:spPr>
          <a:xfrm>
            <a:off x="685800" y="1268760"/>
            <a:ext cx="7772400" cy="4114800"/>
          </a:xfrm>
        </p:spPr>
        <p:txBody>
          <a:bodyPr/>
          <a:lstStyle/>
          <a:p>
            <a:r>
              <a:rPr lang="en-US" dirty="0"/>
              <a:t>History</a:t>
            </a:r>
          </a:p>
          <a:p>
            <a:r>
              <a:rPr lang="en-US" dirty="0"/>
              <a:t>Physical examination</a:t>
            </a:r>
          </a:p>
          <a:p>
            <a:r>
              <a:rPr lang="en-US" dirty="0"/>
              <a:t>CBC, differential</a:t>
            </a:r>
          </a:p>
          <a:p>
            <a:r>
              <a:rPr lang="en-US" dirty="0" smtClean="0"/>
              <a:t>Reticulocytes</a:t>
            </a:r>
            <a:endParaRPr lang="en-US" dirty="0"/>
          </a:p>
          <a:p>
            <a:r>
              <a:rPr lang="en-US" dirty="0"/>
              <a:t>Peripheral blood smear</a:t>
            </a:r>
          </a:p>
          <a:p>
            <a:r>
              <a:rPr lang="en-US" dirty="0"/>
              <a:t>Other labs as indicated </a:t>
            </a:r>
          </a:p>
        </p:txBody>
      </p:sp>
      <p:cxnSp>
        <p:nvCxnSpPr>
          <p:cNvPr id="4" name="Straight Connector 3"/>
          <p:cNvCxnSpPr/>
          <p:nvPr/>
        </p:nvCxnSpPr>
        <p:spPr bwMode="auto">
          <a:xfrm>
            <a:off x="0" y="1052736"/>
            <a:ext cx="9144000" cy="0"/>
          </a:xfrm>
          <a:prstGeom prst="line">
            <a:avLst/>
          </a:prstGeom>
          <a:solidFill>
            <a:schemeClr val="accent1"/>
          </a:solidFill>
          <a:ln w="38100" cap="flat" cmpd="sng" algn="ctr">
            <a:solidFill>
              <a:schemeClr val="accent6">
                <a:lumMod val="50000"/>
              </a:schemeClr>
            </a:solidFill>
            <a:prstDash val="solid"/>
            <a:round/>
            <a:headEnd type="none" w="med" len="med"/>
            <a:tailEnd type="none" w="med" len="med"/>
          </a:ln>
          <a:effectLst/>
        </p:spPr>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2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02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02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02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lstStyle/>
          <a:p>
            <a:pPr eaLnBrk="1" hangingPunct="1"/>
            <a:r>
              <a:rPr lang="en-US"/>
              <a:t>Red Cells</a:t>
            </a:r>
          </a:p>
        </p:txBody>
      </p:sp>
      <p:sp>
        <p:nvSpPr>
          <p:cNvPr id="145410" name="Rectangle 3"/>
          <p:cNvSpPr>
            <a:spLocks noGrp="1" noChangeArrowheads="1"/>
          </p:cNvSpPr>
          <p:nvPr>
            <p:ph type="body" sz="half" idx="1"/>
          </p:nvPr>
        </p:nvSpPr>
        <p:spPr>
          <a:xfrm>
            <a:off x="685800" y="1981200"/>
            <a:ext cx="3814763" cy="4114800"/>
          </a:xfrm>
        </p:spPr>
        <p:txBody>
          <a:bodyPr/>
          <a:lstStyle/>
          <a:p>
            <a:pPr eaLnBrk="1" hangingPunct="1"/>
            <a:r>
              <a:rPr lang="en-US" sz="2000"/>
              <a:t>Biconcave disc with diameter of 7.5 </a:t>
            </a:r>
            <a:r>
              <a:rPr lang="en-US" sz="2000">
                <a:latin typeface="Symbol" charset="2"/>
              </a:rPr>
              <a:t>m</a:t>
            </a:r>
            <a:r>
              <a:rPr lang="en-US" sz="2000"/>
              <a:t>m</a:t>
            </a:r>
          </a:p>
          <a:p>
            <a:pPr eaLnBrk="1" hangingPunct="1"/>
            <a:r>
              <a:rPr lang="en-US" sz="2000"/>
              <a:t>Efficient transport vehicle for oxygen exchange</a:t>
            </a:r>
          </a:p>
          <a:p>
            <a:pPr eaLnBrk="1" hangingPunct="1"/>
            <a:r>
              <a:rPr lang="en-US" sz="2000"/>
              <a:t>Shape also allows deformability as the erythrocytes move through capillaries</a:t>
            </a:r>
          </a:p>
          <a:p>
            <a:pPr eaLnBrk="1" hangingPunct="1"/>
            <a:r>
              <a:rPr lang="en-US" sz="2000"/>
              <a:t>Normal life span 120 days</a:t>
            </a:r>
          </a:p>
        </p:txBody>
      </p:sp>
      <p:pic>
        <p:nvPicPr>
          <p:cNvPr id="145411" name="Picture 4" descr="1574R-018970"/>
          <p:cNvPicPr>
            <a:picLocks noChangeAspect="1" noChangeArrowheads="1"/>
          </p:cNvPicPr>
          <p:nvPr/>
        </p:nvPicPr>
        <p:blipFill>
          <a:blip r:embed="rId3"/>
          <a:srcRect/>
          <a:stretch>
            <a:fillRect/>
          </a:stretch>
        </p:blipFill>
        <p:spPr bwMode="auto">
          <a:xfrm>
            <a:off x="4495800" y="2057400"/>
            <a:ext cx="4419600" cy="3314700"/>
          </a:xfrm>
          <a:prstGeom prst="rect">
            <a:avLst/>
          </a:prstGeom>
          <a:noFill/>
          <a:ln w="9525">
            <a:noFill/>
            <a:miter lim="800000"/>
            <a:headEnd/>
            <a:tailEnd/>
          </a:ln>
        </p:spPr>
      </p:pic>
    </p:spTree>
    <p:extLst>
      <p:ext uri="{BB962C8B-B14F-4D97-AF65-F5344CB8AC3E}">
        <p14:creationId xmlns:p14="http://schemas.microsoft.com/office/powerpoint/2010/main" val="33676017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p:txBody>
          <a:bodyPr/>
          <a:lstStyle/>
          <a:p>
            <a:pPr eaLnBrk="1" hangingPunct="1"/>
            <a:r>
              <a:rPr lang="en-US"/>
              <a:t>Red Cell Membrane Structure</a:t>
            </a:r>
          </a:p>
        </p:txBody>
      </p:sp>
      <p:pic>
        <p:nvPicPr>
          <p:cNvPr id="149506" name="Picture 3" descr="ovidweb"/>
          <p:cNvPicPr>
            <a:picLocks noGrp="1" noChangeAspect="1" noChangeArrowheads="1"/>
          </p:cNvPicPr>
          <p:nvPr>
            <p:ph idx="1"/>
          </p:nvPr>
        </p:nvPicPr>
        <p:blipFill>
          <a:blip r:embed="rId3"/>
          <a:srcRect/>
          <a:stretch>
            <a:fillRect/>
          </a:stretch>
        </p:blipFill>
        <p:spPr>
          <a:xfrm>
            <a:off x="609600" y="1600200"/>
            <a:ext cx="7924800" cy="4206875"/>
          </a:xfrm>
        </p:spPr>
      </p:pic>
      <p:sp>
        <p:nvSpPr>
          <p:cNvPr id="149507" name="Text Box 4"/>
          <p:cNvSpPr txBox="1">
            <a:spLocks noChangeArrowheads="1"/>
          </p:cNvSpPr>
          <p:nvPr/>
        </p:nvSpPr>
        <p:spPr bwMode="auto">
          <a:xfrm>
            <a:off x="685800" y="5867400"/>
            <a:ext cx="7772400" cy="825500"/>
          </a:xfrm>
          <a:prstGeom prst="rect">
            <a:avLst/>
          </a:prstGeom>
          <a:noFill/>
          <a:ln w="9525">
            <a:noFill/>
            <a:miter lim="800000"/>
            <a:headEnd/>
            <a:tailEnd/>
          </a:ln>
        </p:spPr>
        <p:txBody>
          <a:bodyPr>
            <a:prstTxWarp prst="textNoShape">
              <a:avLst/>
            </a:prstTxWarp>
            <a:spAutoFit/>
          </a:bodyPr>
          <a:lstStyle/>
          <a:p>
            <a:pPr eaLnBrk="0" hangingPunct="0"/>
            <a:r>
              <a:rPr lang="en-US" sz="1600">
                <a:latin typeface="Tahoma" charset="0"/>
              </a:rPr>
              <a:t>Used with permission and originally published in “Red Blood Cell Membrane Disorders“ by WT Tse and SE Lux, British Journal of Haematology, Volume 104(1), January 1999, pages 2-13, Blackwell Publishing.</a:t>
            </a:r>
          </a:p>
        </p:txBody>
      </p:sp>
    </p:spTree>
    <p:extLst>
      <p:ext uri="{BB962C8B-B14F-4D97-AF65-F5344CB8AC3E}">
        <p14:creationId xmlns:p14="http://schemas.microsoft.com/office/powerpoint/2010/main" val="89010227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p:txBody>
          <a:bodyPr/>
          <a:lstStyle/>
          <a:p>
            <a:pPr eaLnBrk="1" hangingPunct="1"/>
            <a:r>
              <a:rPr lang="en-US"/>
              <a:t>Hereditary Spherocytosis</a:t>
            </a:r>
          </a:p>
        </p:txBody>
      </p:sp>
      <p:sp>
        <p:nvSpPr>
          <p:cNvPr id="151554" name="Rectangle 3"/>
          <p:cNvSpPr>
            <a:spLocks noGrp="1" noChangeArrowheads="1"/>
          </p:cNvSpPr>
          <p:nvPr>
            <p:ph type="body" idx="1"/>
          </p:nvPr>
        </p:nvSpPr>
        <p:spPr>
          <a:xfrm>
            <a:off x="457200" y="1752600"/>
            <a:ext cx="8229600" cy="4648200"/>
          </a:xfrm>
        </p:spPr>
        <p:txBody>
          <a:bodyPr/>
          <a:lstStyle/>
          <a:p>
            <a:pPr eaLnBrk="1" hangingPunct="1">
              <a:lnSpc>
                <a:spcPct val="90000"/>
              </a:lnSpc>
            </a:pPr>
            <a:r>
              <a:rPr lang="en-US" sz="2800" dirty="0"/>
              <a:t>Most common cause of non-immune hemolytic anemia</a:t>
            </a:r>
          </a:p>
          <a:p>
            <a:pPr eaLnBrk="1" hangingPunct="1">
              <a:lnSpc>
                <a:spcPct val="90000"/>
              </a:lnSpc>
            </a:pPr>
            <a:r>
              <a:rPr lang="en-US" sz="2800" dirty="0"/>
              <a:t>Autosomal dominant transmission</a:t>
            </a:r>
          </a:p>
          <a:p>
            <a:pPr lvl="1" eaLnBrk="1" hangingPunct="1">
              <a:lnSpc>
                <a:spcPct val="90000"/>
              </a:lnSpc>
            </a:pPr>
            <a:r>
              <a:rPr lang="en-US" sz="2400" dirty="0"/>
              <a:t>25-30% sporadic mutations</a:t>
            </a:r>
          </a:p>
          <a:p>
            <a:pPr eaLnBrk="1" hangingPunct="1">
              <a:lnSpc>
                <a:spcPct val="90000"/>
              </a:lnSpc>
            </a:pPr>
            <a:r>
              <a:rPr lang="en-US" sz="2800" dirty="0"/>
              <a:t>Loss of membrane surface area relative to intracellular volume </a:t>
            </a:r>
            <a:r>
              <a:rPr lang="en-US" sz="2800" dirty="0">
                <a:sym typeface="Wingdings 3" charset="2"/>
              </a:rPr>
              <a:t> </a:t>
            </a:r>
            <a:r>
              <a:rPr lang="en-US" sz="2800" dirty="0"/>
              <a:t>spheres and decreased deformability</a:t>
            </a:r>
          </a:p>
          <a:p>
            <a:pPr eaLnBrk="1" hangingPunct="1">
              <a:lnSpc>
                <a:spcPct val="90000"/>
              </a:lnSpc>
            </a:pPr>
            <a:r>
              <a:rPr lang="en-US" sz="2800" dirty="0"/>
              <a:t>Abnormalities of </a:t>
            </a:r>
            <a:r>
              <a:rPr lang="en-US" sz="2800" dirty="0" err="1"/>
              <a:t>spectrin</a:t>
            </a:r>
            <a:r>
              <a:rPr lang="en-US" sz="2800" dirty="0"/>
              <a:t> and/or </a:t>
            </a:r>
            <a:r>
              <a:rPr lang="en-US" sz="2800" dirty="0" err="1"/>
              <a:t>ankyrin</a:t>
            </a:r>
            <a:r>
              <a:rPr lang="en-US" sz="2800" dirty="0"/>
              <a:t>, and less commonly Protein 4.2 or Band 3</a:t>
            </a:r>
          </a:p>
        </p:txBody>
      </p:sp>
    </p:spTree>
    <p:extLst>
      <p:ext uri="{BB962C8B-B14F-4D97-AF65-F5344CB8AC3E}">
        <p14:creationId xmlns:p14="http://schemas.microsoft.com/office/powerpoint/2010/main" val="222997719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ChangeArrowheads="1"/>
          </p:cNvSpPr>
          <p:nvPr>
            <p:ph type="title"/>
          </p:nvPr>
        </p:nvSpPr>
        <p:spPr>
          <a:xfrm>
            <a:off x="457200" y="304800"/>
            <a:ext cx="8229600" cy="1143000"/>
          </a:xfrm>
        </p:spPr>
        <p:txBody>
          <a:bodyPr/>
          <a:lstStyle/>
          <a:p>
            <a:pPr eaLnBrk="1" hangingPunct="1"/>
            <a:r>
              <a:rPr lang="en-US"/>
              <a:t>Clinical Manifestions of HS</a:t>
            </a:r>
          </a:p>
        </p:txBody>
      </p:sp>
      <p:sp>
        <p:nvSpPr>
          <p:cNvPr id="153602" name="Rectangle 3"/>
          <p:cNvSpPr>
            <a:spLocks noGrp="1" noChangeArrowheads="1"/>
          </p:cNvSpPr>
          <p:nvPr>
            <p:ph type="body" idx="1"/>
          </p:nvPr>
        </p:nvSpPr>
        <p:spPr>
          <a:xfrm>
            <a:off x="533400" y="1752600"/>
            <a:ext cx="8229600" cy="4114800"/>
          </a:xfrm>
        </p:spPr>
        <p:txBody>
          <a:bodyPr/>
          <a:lstStyle/>
          <a:p>
            <a:pPr eaLnBrk="1" hangingPunct="1">
              <a:lnSpc>
                <a:spcPct val="80000"/>
              </a:lnSpc>
            </a:pPr>
            <a:r>
              <a:rPr lang="en-US" sz="2800"/>
              <a:t>Hemolytic anemia</a:t>
            </a:r>
          </a:p>
          <a:p>
            <a:pPr lvl="1" eaLnBrk="1" hangingPunct="1">
              <a:lnSpc>
                <a:spcPct val="80000"/>
              </a:lnSpc>
            </a:pPr>
            <a:r>
              <a:rPr lang="en-US" sz="2400"/>
              <a:t>Degree of anemia varies with different mutations</a:t>
            </a:r>
          </a:p>
          <a:p>
            <a:pPr lvl="1" eaLnBrk="1" hangingPunct="1">
              <a:lnSpc>
                <a:spcPct val="80000"/>
              </a:lnSpc>
            </a:pPr>
            <a:r>
              <a:rPr lang="en-US" sz="2400"/>
              <a:t>25% with compensated hemolysis and no anemia</a:t>
            </a:r>
          </a:p>
          <a:p>
            <a:pPr eaLnBrk="1" hangingPunct="1">
              <a:lnSpc>
                <a:spcPct val="80000"/>
              </a:lnSpc>
            </a:pPr>
            <a:r>
              <a:rPr lang="en-US" sz="2800"/>
              <a:t>Pallor, fatigue</a:t>
            </a:r>
          </a:p>
          <a:p>
            <a:pPr eaLnBrk="1" hangingPunct="1">
              <a:lnSpc>
                <a:spcPct val="80000"/>
              </a:lnSpc>
            </a:pPr>
            <a:r>
              <a:rPr lang="en-US" sz="2800"/>
              <a:t>Jaundice</a:t>
            </a:r>
          </a:p>
          <a:p>
            <a:pPr lvl="1" eaLnBrk="1" hangingPunct="1">
              <a:lnSpc>
                <a:spcPct val="80000"/>
              </a:lnSpc>
            </a:pPr>
            <a:r>
              <a:rPr lang="en-US" sz="2400"/>
              <a:t>Neonatal jaundice in first 24 hours of life</a:t>
            </a:r>
          </a:p>
          <a:p>
            <a:pPr eaLnBrk="1" hangingPunct="1">
              <a:lnSpc>
                <a:spcPct val="80000"/>
              </a:lnSpc>
            </a:pPr>
            <a:r>
              <a:rPr lang="en-US" sz="2800"/>
              <a:t>Splenomegaly</a:t>
            </a:r>
          </a:p>
          <a:p>
            <a:pPr eaLnBrk="1" hangingPunct="1">
              <a:lnSpc>
                <a:spcPct val="80000"/>
              </a:lnSpc>
            </a:pPr>
            <a:r>
              <a:rPr lang="en-US" sz="2800"/>
              <a:t>Gallstones</a:t>
            </a:r>
          </a:p>
          <a:p>
            <a:pPr eaLnBrk="1" hangingPunct="1">
              <a:lnSpc>
                <a:spcPct val="80000"/>
              </a:lnSpc>
            </a:pPr>
            <a:r>
              <a:rPr lang="en-US" sz="2800"/>
              <a:t>Positive family history</a:t>
            </a:r>
          </a:p>
          <a:p>
            <a:pPr eaLnBrk="1" hangingPunct="1">
              <a:lnSpc>
                <a:spcPct val="80000"/>
              </a:lnSpc>
            </a:pPr>
            <a:r>
              <a:rPr lang="en-US" sz="2800"/>
              <a:t>May present with parvovirus associated aplasia</a:t>
            </a:r>
          </a:p>
        </p:txBody>
      </p:sp>
    </p:spTree>
    <p:extLst>
      <p:ext uri="{BB962C8B-B14F-4D97-AF65-F5344CB8AC3E}">
        <p14:creationId xmlns:p14="http://schemas.microsoft.com/office/powerpoint/2010/main" val="148764039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p:txBody>
          <a:bodyPr/>
          <a:lstStyle/>
          <a:p>
            <a:pPr eaLnBrk="1" hangingPunct="1"/>
            <a:r>
              <a:rPr lang="en-US"/>
              <a:t>Laboratory Manifestations of HS</a:t>
            </a:r>
          </a:p>
        </p:txBody>
      </p:sp>
      <p:sp>
        <p:nvSpPr>
          <p:cNvPr id="155650" name="Rectangle 3"/>
          <p:cNvSpPr>
            <a:spLocks noGrp="1" noChangeArrowheads="1"/>
          </p:cNvSpPr>
          <p:nvPr>
            <p:ph type="body" sz="half" idx="1"/>
          </p:nvPr>
        </p:nvSpPr>
        <p:spPr>
          <a:xfrm>
            <a:off x="609600" y="1752600"/>
            <a:ext cx="4495800" cy="4419600"/>
          </a:xfrm>
        </p:spPr>
        <p:txBody>
          <a:bodyPr/>
          <a:lstStyle/>
          <a:p>
            <a:pPr eaLnBrk="1" hangingPunct="1">
              <a:lnSpc>
                <a:spcPct val="90000"/>
              </a:lnSpc>
            </a:pPr>
            <a:r>
              <a:rPr lang="en-US" sz="2800"/>
              <a:t>Spherocytes on peripheral blood smear</a:t>
            </a:r>
          </a:p>
          <a:p>
            <a:pPr eaLnBrk="1" hangingPunct="1">
              <a:lnSpc>
                <a:spcPct val="90000"/>
              </a:lnSpc>
            </a:pPr>
            <a:r>
              <a:rPr lang="en-US" sz="2800"/>
              <a:t>Reticulocytosis</a:t>
            </a:r>
          </a:p>
          <a:p>
            <a:pPr eaLnBrk="1" hangingPunct="1">
              <a:lnSpc>
                <a:spcPct val="90000"/>
              </a:lnSpc>
            </a:pPr>
            <a:r>
              <a:rPr lang="en-US" sz="2800"/>
              <a:t>Increased incubated osmotic fragility</a:t>
            </a:r>
          </a:p>
          <a:p>
            <a:pPr eaLnBrk="1" hangingPunct="1">
              <a:lnSpc>
                <a:spcPct val="90000"/>
              </a:lnSpc>
            </a:pPr>
            <a:r>
              <a:rPr lang="en-US" sz="2800"/>
              <a:t>Negative DAT</a:t>
            </a:r>
          </a:p>
          <a:p>
            <a:pPr eaLnBrk="1" hangingPunct="1">
              <a:lnSpc>
                <a:spcPct val="90000"/>
              </a:lnSpc>
            </a:pPr>
            <a:r>
              <a:rPr lang="en-US" sz="2800"/>
              <a:t>Increased MCHC &gt; 36% due to relative cellular dehydration</a:t>
            </a:r>
          </a:p>
          <a:p>
            <a:pPr eaLnBrk="1" hangingPunct="1">
              <a:lnSpc>
                <a:spcPct val="90000"/>
              </a:lnSpc>
            </a:pPr>
            <a:r>
              <a:rPr lang="en-US" sz="2800"/>
              <a:t>Increased bilirubin, LDH</a:t>
            </a:r>
          </a:p>
        </p:txBody>
      </p:sp>
      <p:pic>
        <p:nvPicPr>
          <p:cNvPr id="155651" name="Picture 4" descr="HS"/>
          <p:cNvPicPr>
            <a:picLocks noChangeAspect="1" noChangeArrowheads="1"/>
          </p:cNvPicPr>
          <p:nvPr/>
        </p:nvPicPr>
        <p:blipFill>
          <a:blip r:embed="rId3"/>
          <a:srcRect/>
          <a:stretch>
            <a:fillRect/>
          </a:stretch>
        </p:blipFill>
        <p:spPr bwMode="auto">
          <a:xfrm>
            <a:off x="5486400" y="1676400"/>
            <a:ext cx="3116263" cy="4724400"/>
          </a:xfrm>
          <a:prstGeom prst="rect">
            <a:avLst/>
          </a:prstGeom>
          <a:noFill/>
          <a:ln w="9525">
            <a:noFill/>
            <a:miter lim="800000"/>
            <a:headEnd/>
            <a:tailEnd/>
          </a:ln>
        </p:spPr>
      </p:pic>
    </p:spTree>
    <p:extLst>
      <p:ext uri="{BB962C8B-B14F-4D97-AF65-F5344CB8AC3E}">
        <p14:creationId xmlns:p14="http://schemas.microsoft.com/office/powerpoint/2010/main" val="154699001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p:txBody>
          <a:bodyPr/>
          <a:lstStyle/>
          <a:p>
            <a:pPr eaLnBrk="1" hangingPunct="1"/>
            <a:r>
              <a:rPr lang="en-US" dirty="0"/>
              <a:t>Case </a:t>
            </a:r>
            <a:r>
              <a:rPr lang="en-US" dirty="0" smtClean="0"/>
              <a:t>6</a:t>
            </a:r>
            <a:endParaRPr lang="en-US" dirty="0"/>
          </a:p>
        </p:txBody>
      </p:sp>
      <p:sp>
        <p:nvSpPr>
          <p:cNvPr id="159746" name="Rectangle 3"/>
          <p:cNvSpPr>
            <a:spLocks noGrp="1" noChangeArrowheads="1"/>
          </p:cNvSpPr>
          <p:nvPr>
            <p:ph type="body" idx="1"/>
          </p:nvPr>
        </p:nvSpPr>
        <p:spPr/>
        <p:txBody>
          <a:bodyPr/>
          <a:lstStyle/>
          <a:p>
            <a:pPr eaLnBrk="1" hangingPunct="1"/>
            <a:r>
              <a:rPr lang="en-US" sz="2400" dirty="0" smtClean="0"/>
              <a:t>History: Abdullah </a:t>
            </a:r>
            <a:r>
              <a:rPr lang="en-US" sz="2400" dirty="0"/>
              <a:t>is 12 </a:t>
            </a:r>
            <a:r>
              <a:rPr lang="en-US" sz="2400" dirty="0" smtClean="0"/>
              <a:t>year old boy </a:t>
            </a:r>
            <a:r>
              <a:rPr lang="en-US" sz="2400" dirty="0"/>
              <a:t>who was referred to </a:t>
            </a:r>
            <a:r>
              <a:rPr lang="en-US" sz="2400" dirty="0" smtClean="0"/>
              <a:t>our hospital because </a:t>
            </a:r>
            <a:r>
              <a:rPr lang="en-US" sz="2400" dirty="0"/>
              <a:t>of acute onset of pallor, jaundice, dark urine. </a:t>
            </a:r>
            <a:r>
              <a:rPr lang="en-US" sz="2400" dirty="0" smtClean="0"/>
              <a:t>Exam: spleen is 2 cm BCM.</a:t>
            </a:r>
          </a:p>
          <a:p>
            <a:pPr eaLnBrk="1" hangingPunct="1"/>
            <a:endParaRPr lang="en-US" sz="2400" dirty="0"/>
          </a:p>
          <a:p>
            <a:pPr eaLnBrk="1" hangingPunct="1"/>
            <a:r>
              <a:rPr lang="en-US" sz="2400" dirty="0" smtClean="0"/>
              <a:t>CBC </a:t>
            </a:r>
            <a:r>
              <a:rPr lang="en-US" sz="2400" dirty="0"/>
              <a:t>showed normochromic normocytic anemia </a:t>
            </a:r>
            <a:r>
              <a:rPr lang="en-US" sz="2400" dirty="0" smtClean="0"/>
              <a:t>(</a:t>
            </a:r>
            <a:r>
              <a:rPr lang="en-US" sz="2400" dirty="0" err="1" smtClean="0"/>
              <a:t>Hb</a:t>
            </a:r>
            <a:r>
              <a:rPr lang="en-US" sz="2400" dirty="0" smtClean="0"/>
              <a:t> 8 </a:t>
            </a:r>
            <a:r>
              <a:rPr lang="en-US" sz="2400" dirty="0"/>
              <a:t>g/dl), high </a:t>
            </a:r>
            <a:r>
              <a:rPr lang="en-US" sz="2400" dirty="0" smtClean="0"/>
              <a:t>reticulocytes. </a:t>
            </a:r>
            <a:r>
              <a:rPr lang="en-US" sz="2400" dirty="0"/>
              <a:t>LFT is </a:t>
            </a:r>
            <a:r>
              <a:rPr lang="en-US" sz="2400" dirty="0" smtClean="0"/>
              <a:t>normal.</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ChangeArrowheads="1"/>
          </p:cNvSpPr>
          <p:nvPr>
            <p:ph type="title"/>
          </p:nvPr>
        </p:nvSpPr>
        <p:spPr>
          <a:xfrm>
            <a:off x="685800" y="44624"/>
            <a:ext cx="7772400" cy="1143000"/>
          </a:xfrm>
        </p:spPr>
        <p:txBody>
          <a:bodyPr/>
          <a:lstStyle/>
          <a:p>
            <a:pPr eaLnBrk="1" hangingPunct="1"/>
            <a:r>
              <a:rPr lang="en-US" dirty="0"/>
              <a:t>Case </a:t>
            </a:r>
            <a:r>
              <a:rPr lang="en-US" dirty="0" smtClean="0"/>
              <a:t>6</a:t>
            </a:r>
            <a:endParaRPr lang="en-US" dirty="0"/>
          </a:p>
        </p:txBody>
      </p:sp>
      <p:sp>
        <p:nvSpPr>
          <p:cNvPr id="165891" name="Rectangle 3"/>
          <p:cNvSpPr>
            <a:spLocks noGrp="1" noChangeArrowheads="1"/>
          </p:cNvSpPr>
          <p:nvPr>
            <p:ph type="body" idx="1"/>
          </p:nvPr>
        </p:nvSpPr>
        <p:spPr>
          <a:xfrm>
            <a:off x="4716016" y="2276872"/>
            <a:ext cx="4104456" cy="3528392"/>
          </a:xfrm>
        </p:spPr>
        <p:txBody>
          <a:bodyPr/>
          <a:lstStyle/>
          <a:p>
            <a:pPr eaLnBrk="1" hangingPunct="1">
              <a:lnSpc>
                <a:spcPct val="90000"/>
              </a:lnSpc>
            </a:pPr>
            <a:r>
              <a:rPr lang="en-US" dirty="0"/>
              <a:t>DAT: </a:t>
            </a:r>
          </a:p>
          <a:p>
            <a:pPr eaLnBrk="1" hangingPunct="1">
              <a:lnSpc>
                <a:spcPct val="90000"/>
              </a:lnSpc>
              <a:buFontTx/>
              <a:buNone/>
            </a:pPr>
            <a:r>
              <a:rPr lang="en-US" dirty="0"/>
              <a:t>    </a:t>
            </a:r>
            <a:r>
              <a:rPr lang="en-US" dirty="0" err="1"/>
              <a:t>IgG</a:t>
            </a:r>
            <a:r>
              <a:rPr lang="en-US" dirty="0"/>
              <a:t> negative </a:t>
            </a:r>
          </a:p>
          <a:p>
            <a:pPr eaLnBrk="1" hangingPunct="1">
              <a:lnSpc>
                <a:spcPct val="90000"/>
              </a:lnSpc>
              <a:buFontTx/>
              <a:buNone/>
            </a:pPr>
            <a:r>
              <a:rPr lang="en-US" dirty="0"/>
              <a:t>    Complement +</a:t>
            </a:r>
            <a:r>
              <a:rPr lang="en-US" dirty="0" err="1"/>
              <a:t>ve</a:t>
            </a:r>
            <a:endParaRPr lang="en-US" dirty="0"/>
          </a:p>
          <a:p>
            <a:pPr marL="457200" lvl="1" indent="0" eaLnBrk="1" hangingPunct="1">
              <a:lnSpc>
                <a:spcPct val="90000"/>
              </a:lnSpc>
              <a:buNone/>
            </a:pPr>
            <a:endParaRPr lang="en-US" dirty="0"/>
          </a:p>
        </p:txBody>
      </p:sp>
      <p:pic>
        <p:nvPicPr>
          <p:cNvPr id="5" name="Picture 4" descr="aiha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196752"/>
            <a:ext cx="3664974"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8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58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a:xfrm>
            <a:off x="228600" y="76200"/>
            <a:ext cx="8610600" cy="1371600"/>
          </a:xfrm>
        </p:spPr>
        <p:txBody>
          <a:bodyPr/>
          <a:lstStyle/>
          <a:p>
            <a:pPr eaLnBrk="1" hangingPunct="1"/>
            <a:r>
              <a:rPr lang="en-US" sz="3600"/>
              <a:t>Extravascular vs Intravascular Hemolysis</a:t>
            </a:r>
          </a:p>
        </p:txBody>
      </p:sp>
      <p:graphicFrame>
        <p:nvGraphicFramePr>
          <p:cNvPr id="166945" name="Group 33"/>
          <p:cNvGraphicFramePr>
            <a:graphicFrameLocks noGrp="1"/>
          </p:cNvGraphicFramePr>
          <p:nvPr>
            <p:ph idx="1"/>
            <p:extLst>
              <p:ext uri="{D42A27DB-BD31-4B8C-83A1-F6EECF244321}">
                <p14:modId xmlns:p14="http://schemas.microsoft.com/office/powerpoint/2010/main" val="3151868755"/>
              </p:ext>
            </p:extLst>
          </p:nvPr>
        </p:nvGraphicFramePr>
        <p:xfrm>
          <a:off x="323528" y="1710720"/>
          <a:ext cx="8534400" cy="4166552"/>
        </p:xfrm>
        <a:graphic>
          <a:graphicData uri="http://schemas.openxmlformats.org/drawingml/2006/table">
            <a:tbl>
              <a:tblPr/>
              <a:tblGrid>
                <a:gridCol w="2819400"/>
                <a:gridCol w="2667000"/>
                <a:gridCol w="3048000"/>
              </a:tblGrid>
              <a:tr h="666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Intravascular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Extravascular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Location of RBC Clearance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Inside vessels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In spleen and or liver (RES)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5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Antibody Type*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IgM (occ. IgG)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IgG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Mechanism of Hemolysis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pitchFamily="-128" charset="0"/>
                          <a:ea typeface="ＭＳ Ｐゴシック" pitchFamily="-128" charset="-128"/>
                          <a:cs typeface="ＭＳ Ｐゴシック" pitchFamily="-128" charset="-128"/>
                        </a:rPr>
                        <a:t>Complement </a:t>
                      </a:r>
                      <a:r>
                        <a:rPr kumimoji="0" lang="en-US" sz="2800" b="0" i="0" u="none" strike="noStrike" cap="none" normalizeH="0" baseline="0" dirty="0" smtClean="0">
                          <a:ln>
                            <a:noFill/>
                          </a:ln>
                          <a:solidFill>
                            <a:schemeClr val="tx1"/>
                          </a:solidFill>
                          <a:effectLst/>
                          <a:latin typeface="Arial" pitchFamily="-128" charset="0"/>
                          <a:ea typeface="ＭＳ Ｐゴシック" pitchFamily="-128" charset="-128"/>
                          <a:cs typeface="ＭＳ Ｐゴシック" pitchFamily="-128" charset="-128"/>
                        </a:rPr>
                        <a:t>mediated</a:t>
                      </a:r>
                      <a:endParaRPr kumimoji="0" lang="en-US" sz="2800" b="0" i="0" u="none" strike="noStrike" cap="none" normalizeH="0" baseline="0" dirty="0">
                        <a:ln>
                          <a:noFill/>
                        </a:ln>
                        <a:solidFill>
                          <a:schemeClr val="tx1"/>
                        </a:solidFill>
                        <a:effectLst/>
                        <a:latin typeface="Arial" pitchFamily="-128" charset="0"/>
                        <a:ea typeface="ＭＳ Ｐゴシック" pitchFamily="-128" charset="-128"/>
                        <a:cs typeface="ＭＳ Ｐゴシック" pitchFamily="-128"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Macrophages digest RBCs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6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pitchFamily="-128" charset="0"/>
                          <a:ea typeface="ＭＳ Ｐゴシック" pitchFamily="-128" charset="-128"/>
                          <a:cs typeface="ＭＳ Ｐゴシック" pitchFamily="-128" charset="-128"/>
                        </a:rPr>
                        <a:t>Example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rPr>
                        <a:t>Cold Agglutinin Disease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pitchFamily="-128" charset="0"/>
                          <a:ea typeface="ＭＳ Ｐゴシック" pitchFamily="-128" charset="-128"/>
                          <a:cs typeface="ＭＳ Ｐゴシック" pitchFamily="-128" charset="-128"/>
                        </a:rPr>
                        <a:t>Warm AIHA, HDN, HS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p:txBody>
          <a:bodyPr/>
          <a:lstStyle/>
          <a:p>
            <a:pPr eaLnBrk="1" hangingPunct="1"/>
            <a:r>
              <a:rPr lang="en-US" sz="3200" dirty="0"/>
              <a:t>Warm </a:t>
            </a:r>
            <a:r>
              <a:rPr lang="en-US" sz="3200" dirty="0" smtClean="0"/>
              <a:t>Autoimmune </a:t>
            </a:r>
            <a:r>
              <a:rPr lang="en-US" sz="3200" dirty="0"/>
              <a:t>Hemolytic </a:t>
            </a:r>
            <a:r>
              <a:rPr lang="en-US" sz="3200" dirty="0" smtClean="0"/>
              <a:t>Anemia</a:t>
            </a:r>
            <a:endParaRPr lang="en-US" sz="3200" dirty="0"/>
          </a:p>
        </p:txBody>
      </p:sp>
      <p:sp>
        <p:nvSpPr>
          <p:cNvPr id="167938" name="Rectangle 3"/>
          <p:cNvSpPr>
            <a:spLocks noGrp="1" noChangeArrowheads="1"/>
          </p:cNvSpPr>
          <p:nvPr>
            <p:ph type="body" idx="4294967295"/>
          </p:nvPr>
        </p:nvSpPr>
        <p:spPr>
          <a:xfrm>
            <a:off x="762000" y="1981200"/>
            <a:ext cx="8382000" cy="4419600"/>
          </a:xfrm>
        </p:spPr>
        <p:txBody>
          <a:bodyPr/>
          <a:lstStyle/>
          <a:p>
            <a:pPr marL="0" indent="0" eaLnBrk="1" hangingPunct="1">
              <a:lnSpc>
                <a:spcPct val="80000"/>
              </a:lnSpc>
              <a:buNone/>
            </a:pPr>
            <a:endParaRPr lang="en-US" sz="2800" dirty="0"/>
          </a:p>
          <a:p>
            <a:pPr eaLnBrk="1" hangingPunct="1">
              <a:lnSpc>
                <a:spcPct val="80000"/>
              </a:lnSpc>
            </a:pPr>
            <a:r>
              <a:rPr lang="en-US" sz="2800" dirty="0"/>
              <a:t>May be idiopathic or associated with SLE, lymphoid malignancies, immunodeficiency</a:t>
            </a:r>
          </a:p>
          <a:p>
            <a:pPr eaLnBrk="1" hangingPunct="1">
              <a:lnSpc>
                <a:spcPct val="80000"/>
              </a:lnSpc>
            </a:pPr>
            <a:r>
              <a:rPr lang="en-US" sz="2800" dirty="0"/>
              <a:t>Antibodies usually against “common” (Rh) antigens</a:t>
            </a:r>
          </a:p>
          <a:p>
            <a:pPr eaLnBrk="1" hangingPunct="1">
              <a:lnSpc>
                <a:spcPct val="80000"/>
              </a:lnSpc>
            </a:pPr>
            <a:r>
              <a:rPr lang="en-US" sz="2800" dirty="0"/>
              <a:t>DAT positive (</a:t>
            </a:r>
            <a:r>
              <a:rPr lang="en-US" sz="2800" dirty="0" err="1"/>
              <a:t>IgG</a:t>
            </a:r>
            <a:r>
              <a:rPr lang="en-US" sz="2800" dirty="0"/>
              <a:t> </a:t>
            </a:r>
            <a:r>
              <a:rPr lang="en-US" sz="2800" u="sng" dirty="0"/>
              <a:t>+</a:t>
            </a:r>
            <a:r>
              <a:rPr lang="en-US" sz="2800" dirty="0"/>
              <a:t> C3)</a:t>
            </a:r>
          </a:p>
          <a:p>
            <a:pPr eaLnBrk="1" hangingPunct="1">
              <a:lnSpc>
                <a:spcPct val="80000"/>
              </a:lnSpc>
            </a:pPr>
            <a:r>
              <a:rPr lang="en-US" sz="2800" dirty="0"/>
              <a:t>Treatment:  Steroids, </a:t>
            </a:r>
            <a:r>
              <a:rPr lang="en-US" sz="2800" dirty="0" err="1"/>
              <a:t>splenectomy</a:t>
            </a:r>
            <a:r>
              <a:rPr lang="en-US" sz="2800" dirty="0"/>
              <a:t>, other immunosuppressive drugs, </a:t>
            </a:r>
            <a:r>
              <a:rPr lang="en-US" sz="2800" u="sng" dirty="0"/>
              <a:t>+</a:t>
            </a:r>
            <a:r>
              <a:rPr lang="en-US" sz="2800" dirty="0"/>
              <a:t> IVIG, transfusion with least incompatible blood</a:t>
            </a:r>
          </a:p>
          <a:p>
            <a:pPr eaLnBrk="1" hangingPunct="1">
              <a:lnSpc>
                <a:spcPct val="80000"/>
              </a:lnSpc>
            </a:pPr>
            <a:endParaRPr lang="en-US" sz="2800" dirty="0"/>
          </a:p>
        </p:txBody>
      </p:sp>
    </p:spTree>
    <p:extLst>
      <p:ext uri="{BB962C8B-B14F-4D97-AF65-F5344CB8AC3E}">
        <p14:creationId xmlns:p14="http://schemas.microsoft.com/office/powerpoint/2010/main" val="159265736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ChangeArrowheads="1"/>
          </p:cNvSpPr>
          <p:nvPr>
            <p:ph type="title"/>
          </p:nvPr>
        </p:nvSpPr>
        <p:spPr/>
        <p:txBody>
          <a:bodyPr/>
          <a:lstStyle/>
          <a:p>
            <a:pPr eaLnBrk="1" hangingPunct="1"/>
            <a:r>
              <a:rPr lang="en-US"/>
              <a:t>Cold Agglutinin Disease</a:t>
            </a:r>
          </a:p>
        </p:txBody>
      </p:sp>
      <p:sp>
        <p:nvSpPr>
          <p:cNvPr id="172034" name="Rectangle 3"/>
          <p:cNvSpPr>
            <a:spLocks noGrp="1" noChangeArrowheads="1"/>
          </p:cNvSpPr>
          <p:nvPr>
            <p:ph type="body" idx="1"/>
          </p:nvPr>
        </p:nvSpPr>
        <p:spPr>
          <a:xfrm>
            <a:off x="457200" y="1981200"/>
            <a:ext cx="8229600" cy="4495800"/>
          </a:xfrm>
        </p:spPr>
        <p:txBody>
          <a:bodyPr/>
          <a:lstStyle/>
          <a:p>
            <a:pPr eaLnBrk="1" hangingPunct="1">
              <a:lnSpc>
                <a:spcPct val="90000"/>
              </a:lnSpc>
            </a:pPr>
            <a:r>
              <a:rPr lang="en-US" sz="2800"/>
              <a:t>IgM mediated</a:t>
            </a:r>
          </a:p>
          <a:p>
            <a:pPr lvl="1" eaLnBrk="1" hangingPunct="1">
              <a:lnSpc>
                <a:spcPct val="90000"/>
              </a:lnSpc>
            </a:pPr>
            <a:r>
              <a:rPr lang="en-US" sz="2400"/>
              <a:t>IgM-RBC immune complex forms at 4</a:t>
            </a:r>
            <a:r>
              <a:rPr lang="en-US" sz="2400">
                <a:sym typeface="Symbol" charset="2"/>
              </a:rPr>
              <a:t></a:t>
            </a:r>
            <a:r>
              <a:rPr lang="en-US" sz="2400"/>
              <a:t>C</a:t>
            </a:r>
          </a:p>
          <a:p>
            <a:pPr lvl="1" eaLnBrk="1" hangingPunct="1">
              <a:lnSpc>
                <a:spcPct val="90000"/>
              </a:lnSpc>
            </a:pPr>
            <a:r>
              <a:rPr lang="en-US" sz="2400"/>
              <a:t>Often react with I/i blood group system</a:t>
            </a:r>
          </a:p>
          <a:p>
            <a:pPr eaLnBrk="1" hangingPunct="1">
              <a:lnSpc>
                <a:spcPct val="90000"/>
              </a:lnSpc>
            </a:pPr>
            <a:r>
              <a:rPr lang="en-US" sz="2800"/>
              <a:t>Can be associated with Mycoplasma, EBV</a:t>
            </a:r>
          </a:p>
          <a:p>
            <a:pPr eaLnBrk="1" hangingPunct="1">
              <a:lnSpc>
                <a:spcPct val="90000"/>
              </a:lnSpc>
            </a:pPr>
            <a:r>
              <a:rPr lang="en-US" sz="2800"/>
              <a:t>DAT + for C3, thus intravascular lysis</a:t>
            </a:r>
          </a:p>
          <a:p>
            <a:pPr eaLnBrk="1" hangingPunct="1">
              <a:lnSpc>
                <a:spcPct val="90000"/>
              </a:lnSpc>
            </a:pPr>
            <a:r>
              <a:rPr lang="en-US" sz="2800"/>
              <a:t>Treatment:  Keep patient warm, supportive therapy, plasmapheresis for severe disease. Steroids, IVIG, and splenectomy not usually helpful since intravascular, complement mediated lysis.</a:t>
            </a:r>
          </a:p>
        </p:txBody>
      </p:sp>
    </p:spTree>
    <p:extLst>
      <p:ext uri="{BB962C8B-B14F-4D97-AF65-F5344CB8AC3E}">
        <p14:creationId xmlns:p14="http://schemas.microsoft.com/office/powerpoint/2010/main" val="22507707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85800" y="-99392"/>
            <a:ext cx="7772400" cy="1143000"/>
          </a:xfrm>
        </p:spPr>
        <p:txBody>
          <a:bodyPr/>
          <a:lstStyle/>
          <a:p>
            <a:r>
              <a:rPr lang="en-US" sz="3600" dirty="0" smtClean="0"/>
              <a:t>Classification of </a:t>
            </a:r>
            <a:r>
              <a:rPr lang="en-US" sz="3600" dirty="0" err="1" smtClean="0"/>
              <a:t>Anemias</a:t>
            </a:r>
            <a:endParaRPr lang="en-US" sz="3600" dirty="0"/>
          </a:p>
        </p:txBody>
      </p:sp>
      <p:sp>
        <p:nvSpPr>
          <p:cNvPr id="180227" name="Rectangle 3"/>
          <p:cNvSpPr>
            <a:spLocks noGrp="1" noChangeArrowheads="1"/>
          </p:cNvSpPr>
          <p:nvPr>
            <p:ph type="body" idx="1"/>
          </p:nvPr>
        </p:nvSpPr>
        <p:spPr>
          <a:xfrm>
            <a:off x="685800" y="1268760"/>
            <a:ext cx="7772400" cy="4114800"/>
          </a:xfrm>
        </p:spPr>
        <p:txBody>
          <a:bodyPr/>
          <a:lstStyle/>
          <a:p>
            <a:r>
              <a:rPr lang="en-US" sz="2800" dirty="0" smtClean="0"/>
              <a:t>Physiological classification:</a:t>
            </a:r>
          </a:p>
          <a:p>
            <a:pPr lvl="1"/>
            <a:r>
              <a:rPr lang="en-US" sz="2400" dirty="0" smtClean="0">
                <a:latin typeface="Wingdings"/>
                <a:ea typeface="Wingdings"/>
                <a:cs typeface="Wingdings"/>
                <a:sym typeface="Wingdings"/>
              </a:rPr>
              <a:t></a:t>
            </a:r>
            <a:r>
              <a:rPr lang="en-US" sz="2400" dirty="0">
                <a:cs typeface="Wingdings"/>
                <a:sym typeface="Wingdings"/>
              </a:rPr>
              <a:t> </a:t>
            </a:r>
            <a:r>
              <a:rPr lang="en-US" sz="2400" dirty="0" smtClean="0">
                <a:cs typeface="Wingdings"/>
                <a:sym typeface="Wingdings"/>
              </a:rPr>
              <a:t>Production of RBCs:</a:t>
            </a:r>
          </a:p>
          <a:p>
            <a:pPr lvl="2"/>
            <a:r>
              <a:rPr lang="en-US" sz="1800" dirty="0" smtClean="0">
                <a:cs typeface="Wingdings"/>
                <a:sym typeface="Wingdings"/>
              </a:rPr>
              <a:t>Absolute failure of erythropoiesis e.g.</a:t>
            </a:r>
          </a:p>
          <a:p>
            <a:pPr lvl="3"/>
            <a:r>
              <a:rPr lang="en-US" sz="1400" dirty="0" smtClean="0">
                <a:cs typeface="Wingdings"/>
                <a:sym typeface="Wingdings"/>
              </a:rPr>
              <a:t>Inherited or acquired aplastic anemia</a:t>
            </a:r>
          </a:p>
          <a:p>
            <a:pPr lvl="3"/>
            <a:r>
              <a:rPr lang="en-US" sz="1400" dirty="0" smtClean="0">
                <a:cs typeface="Wingdings"/>
                <a:sym typeface="Wingdings"/>
              </a:rPr>
              <a:t>Pure red cell aplasia</a:t>
            </a:r>
          </a:p>
          <a:p>
            <a:pPr lvl="3"/>
            <a:r>
              <a:rPr lang="en-US" sz="1400" dirty="0" smtClean="0">
                <a:cs typeface="Wingdings"/>
                <a:sym typeface="Wingdings"/>
              </a:rPr>
              <a:t>Impaired erythropoietin production (e.g. chronic renal failure) </a:t>
            </a:r>
          </a:p>
          <a:p>
            <a:pPr lvl="3"/>
            <a:endParaRPr lang="en-US" sz="1400" dirty="0" smtClean="0">
              <a:cs typeface="Wingdings"/>
              <a:sym typeface="Wingdings"/>
            </a:endParaRPr>
          </a:p>
          <a:p>
            <a:pPr lvl="2"/>
            <a:r>
              <a:rPr lang="en-US" sz="1800" dirty="0" smtClean="0">
                <a:cs typeface="Wingdings"/>
                <a:sym typeface="Wingdings"/>
              </a:rPr>
              <a:t>Erythrocyte maturation disorders (ineffective erythropoiesis)</a:t>
            </a:r>
          </a:p>
          <a:p>
            <a:pPr marL="1371600" lvl="3" indent="0">
              <a:buNone/>
            </a:pPr>
            <a:r>
              <a:rPr lang="en-US" sz="1400" dirty="0" smtClean="0">
                <a:cs typeface="Wingdings"/>
                <a:sym typeface="Wingdings"/>
              </a:rPr>
              <a:t> e.g. Thalassemia, </a:t>
            </a:r>
            <a:r>
              <a:rPr lang="en-US" sz="1400" dirty="0" err="1" smtClean="0">
                <a:cs typeface="Wingdings"/>
                <a:sym typeface="Wingdings"/>
              </a:rPr>
              <a:t>Vit</a:t>
            </a:r>
            <a:r>
              <a:rPr lang="en-US" sz="1400" dirty="0" smtClean="0">
                <a:cs typeface="Wingdings"/>
                <a:sym typeface="Wingdings"/>
              </a:rPr>
              <a:t> B12 or folate deficiency. </a:t>
            </a:r>
          </a:p>
          <a:p>
            <a:pPr lvl="1"/>
            <a:r>
              <a:rPr lang="en-US" sz="2400" dirty="0" smtClean="0">
                <a:latin typeface="Wingdings"/>
                <a:ea typeface="Wingdings"/>
                <a:cs typeface="Wingdings"/>
                <a:sym typeface="Wingdings"/>
              </a:rPr>
              <a:t></a:t>
            </a:r>
            <a:r>
              <a:rPr lang="en-US" sz="2400" dirty="0">
                <a:cs typeface="Wingdings"/>
                <a:sym typeface="Wingdings"/>
              </a:rPr>
              <a:t> D</a:t>
            </a:r>
            <a:r>
              <a:rPr lang="en-US" sz="2400" dirty="0" smtClean="0">
                <a:cs typeface="Wingdings"/>
                <a:sym typeface="Wingdings"/>
              </a:rPr>
              <a:t>estruction of RBCs:</a:t>
            </a:r>
          </a:p>
          <a:p>
            <a:pPr lvl="2"/>
            <a:r>
              <a:rPr lang="en-US" sz="1800" dirty="0" smtClean="0">
                <a:cs typeface="Wingdings"/>
                <a:sym typeface="Wingdings"/>
              </a:rPr>
              <a:t>Defects in hemoglobin (e.g. thalassemia)</a:t>
            </a:r>
          </a:p>
          <a:p>
            <a:pPr lvl="2"/>
            <a:r>
              <a:rPr lang="en-US" sz="1800" dirty="0" smtClean="0">
                <a:cs typeface="Wingdings"/>
                <a:sym typeface="Wingdings"/>
              </a:rPr>
              <a:t>Defects in RBC membrane</a:t>
            </a:r>
          </a:p>
          <a:p>
            <a:pPr lvl="2"/>
            <a:r>
              <a:rPr lang="en-US" sz="1800" dirty="0" smtClean="0">
                <a:cs typeface="Wingdings"/>
                <a:sym typeface="Wingdings"/>
              </a:rPr>
              <a:t>Defects in RBC metabolism</a:t>
            </a:r>
          </a:p>
          <a:p>
            <a:pPr lvl="2"/>
            <a:r>
              <a:rPr lang="en-US" sz="1800" dirty="0" smtClean="0">
                <a:cs typeface="Wingdings"/>
                <a:sym typeface="Wingdings"/>
              </a:rPr>
              <a:t>Immune mediated/drug induced</a:t>
            </a:r>
          </a:p>
          <a:p>
            <a:pPr lvl="2"/>
            <a:r>
              <a:rPr lang="en-US" sz="1800" dirty="0" smtClean="0">
                <a:cs typeface="Wingdings"/>
                <a:sym typeface="Wingdings"/>
              </a:rPr>
              <a:t>others</a:t>
            </a:r>
          </a:p>
          <a:p>
            <a:pPr marL="914400" lvl="2" indent="0">
              <a:buNone/>
            </a:pPr>
            <a:endParaRPr lang="en-US" sz="1600" dirty="0"/>
          </a:p>
        </p:txBody>
      </p:sp>
      <p:cxnSp>
        <p:nvCxnSpPr>
          <p:cNvPr id="4" name="Straight Connector 3"/>
          <p:cNvCxnSpPr/>
          <p:nvPr/>
        </p:nvCxnSpPr>
        <p:spPr bwMode="auto">
          <a:xfrm>
            <a:off x="0" y="1052736"/>
            <a:ext cx="9144000" cy="0"/>
          </a:xfrm>
          <a:prstGeom prst="line">
            <a:avLst/>
          </a:prstGeom>
          <a:solidFill>
            <a:schemeClr val="accent1"/>
          </a:solidFill>
          <a:ln w="38100" cap="flat" cmpd="sng" algn="ctr">
            <a:solidFill>
              <a:schemeClr val="accent6">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3370228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2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02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02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02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022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022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0227">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0227">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0227">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0227">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0227">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022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title"/>
          </p:nvPr>
        </p:nvSpPr>
        <p:spPr/>
        <p:txBody>
          <a:bodyPr/>
          <a:lstStyle/>
          <a:p>
            <a:pPr eaLnBrk="1" hangingPunct="1"/>
            <a:r>
              <a:rPr lang="en-US" dirty="0"/>
              <a:t/>
            </a:r>
            <a:br>
              <a:rPr lang="en-US" dirty="0"/>
            </a:br>
            <a:r>
              <a:rPr lang="en-US" dirty="0"/>
              <a:t>Case </a:t>
            </a:r>
            <a:r>
              <a:rPr lang="en-US" dirty="0" smtClean="0"/>
              <a:t>7</a:t>
            </a:r>
            <a:endParaRPr lang="en-US" dirty="0"/>
          </a:p>
        </p:txBody>
      </p:sp>
      <p:sp>
        <p:nvSpPr>
          <p:cNvPr id="174082" name="Rectangle 3"/>
          <p:cNvSpPr>
            <a:spLocks noGrp="1" noChangeArrowheads="1"/>
          </p:cNvSpPr>
          <p:nvPr>
            <p:ph type="body" idx="1"/>
          </p:nvPr>
        </p:nvSpPr>
        <p:spPr/>
        <p:txBody>
          <a:bodyPr/>
          <a:lstStyle/>
          <a:p>
            <a:pPr eaLnBrk="1" hangingPunct="1"/>
            <a:r>
              <a:rPr lang="en-US"/>
              <a:t>Anas is 8 week-old male infant who is a former 30 wks premie and came to your clinic for routine check. He has been doing well and his exam was unremarkable. CBC showed Hgb 8 g/dl (normochromic and normocytic) and CBC otherwise unremarkable.</a:t>
            </a:r>
          </a:p>
        </p:txBody>
      </p:sp>
    </p:spTree>
    <p:extLst>
      <p:ext uri="{BB962C8B-B14F-4D97-AF65-F5344CB8AC3E}">
        <p14:creationId xmlns:p14="http://schemas.microsoft.com/office/powerpoint/2010/main" val="218722074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p:txBody>
          <a:bodyPr/>
          <a:lstStyle/>
          <a:p>
            <a:pPr eaLnBrk="1" hangingPunct="1"/>
            <a:r>
              <a:rPr lang="en-US" dirty="0"/>
              <a:t/>
            </a:r>
            <a:br>
              <a:rPr lang="en-US" dirty="0"/>
            </a:br>
            <a:r>
              <a:rPr lang="en-US" dirty="0"/>
              <a:t>Case </a:t>
            </a:r>
            <a:r>
              <a:rPr lang="en-US" dirty="0" smtClean="0"/>
              <a:t>7</a:t>
            </a:r>
            <a:endParaRPr lang="en-US" dirty="0"/>
          </a:p>
        </p:txBody>
      </p:sp>
      <p:sp>
        <p:nvSpPr>
          <p:cNvPr id="176130" name="Rectangle 3"/>
          <p:cNvSpPr>
            <a:spLocks noGrp="1" noChangeArrowheads="1"/>
          </p:cNvSpPr>
          <p:nvPr>
            <p:ph type="body" idx="1"/>
          </p:nvPr>
        </p:nvSpPr>
        <p:spPr/>
        <p:txBody>
          <a:bodyPr/>
          <a:lstStyle/>
          <a:p>
            <a:pPr eaLnBrk="1" hangingPunct="1"/>
            <a:r>
              <a:rPr lang="en-US"/>
              <a:t>What will you do next?</a:t>
            </a:r>
          </a:p>
          <a:p>
            <a:pPr lvl="1" eaLnBrk="1" hangingPunct="1"/>
            <a:r>
              <a:rPr lang="en-US"/>
              <a:t>Urgent PRBC transfusion.</a:t>
            </a:r>
          </a:p>
          <a:p>
            <a:pPr lvl="1" eaLnBrk="1" hangingPunct="1"/>
            <a:r>
              <a:rPr lang="en-US"/>
              <a:t>Obtain iron studies and start iron Rx.</a:t>
            </a:r>
          </a:p>
          <a:p>
            <a:pPr lvl="1" eaLnBrk="1" hangingPunct="1"/>
            <a:r>
              <a:rPr lang="en-US"/>
              <a:t>Start folic acid.</a:t>
            </a:r>
          </a:p>
          <a:p>
            <a:pPr lvl="1" eaLnBrk="1" hangingPunct="1"/>
            <a:r>
              <a:rPr lang="en-US"/>
              <a:t>Reassure parents.</a:t>
            </a:r>
          </a:p>
        </p:txBody>
      </p:sp>
    </p:spTree>
    <p:extLst>
      <p:ext uri="{BB962C8B-B14F-4D97-AF65-F5344CB8AC3E}">
        <p14:creationId xmlns:p14="http://schemas.microsoft.com/office/powerpoint/2010/main" val="391370436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3"/>
          <p:cNvSpPr>
            <a:spLocks noGrp="1" noChangeArrowheads="1"/>
          </p:cNvSpPr>
          <p:nvPr>
            <p:ph type="body" idx="1"/>
          </p:nvPr>
        </p:nvSpPr>
        <p:spPr>
          <a:xfrm>
            <a:off x="373063" y="2903538"/>
            <a:ext cx="8770937" cy="2049462"/>
          </a:xfrm>
        </p:spPr>
        <p:txBody>
          <a:bodyPr lIns="92075" tIns="46038" rIns="92075" bIns="46038"/>
          <a:lstStyle/>
          <a:p>
            <a:pPr marL="0" indent="0" eaLnBrk="1" hangingPunct="1">
              <a:lnSpc>
                <a:spcPct val="125000"/>
              </a:lnSpc>
              <a:buFontTx/>
              <a:buNone/>
            </a:pPr>
            <a:r>
              <a:rPr lang="en-US" sz="2000">
                <a:solidFill>
                  <a:schemeClr val="bg2"/>
                </a:solidFill>
              </a:rPr>
              <a:t>Term infant			12			9.5 gm/dl</a:t>
            </a:r>
          </a:p>
          <a:p>
            <a:pPr marL="0" indent="0" eaLnBrk="1" hangingPunct="1">
              <a:lnSpc>
                <a:spcPct val="125000"/>
              </a:lnSpc>
              <a:buFontTx/>
              <a:buNone/>
            </a:pPr>
            <a:endParaRPr lang="en-US" sz="2000">
              <a:solidFill>
                <a:schemeClr val="bg2"/>
              </a:solidFill>
            </a:endParaRPr>
          </a:p>
          <a:p>
            <a:pPr marL="0" indent="0" eaLnBrk="1" hangingPunct="1">
              <a:lnSpc>
                <a:spcPct val="125000"/>
              </a:lnSpc>
              <a:buFontTx/>
              <a:buNone/>
            </a:pPr>
            <a:r>
              <a:rPr lang="en-US" sz="2000">
                <a:solidFill>
                  <a:schemeClr val="bg2"/>
                </a:solidFill>
              </a:rPr>
              <a:t>Premature infant		6 - 8			7.0 gm/dl</a:t>
            </a:r>
          </a:p>
          <a:p>
            <a:pPr marL="0" indent="0" eaLnBrk="1" hangingPunct="1">
              <a:lnSpc>
                <a:spcPct val="125000"/>
              </a:lnSpc>
              <a:buFontTx/>
              <a:buNone/>
            </a:pPr>
            <a:endParaRPr lang="en-US" sz="2000">
              <a:solidFill>
                <a:schemeClr val="bg2"/>
              </a:solidFill>
            </a:endParaRPr>
          </a:p>
          <a:p>
            <a:pPr marL="0" indent="0" eaLnBrk="1" hangingPunct="1">
              <a:lnSpc>
                <a:spcPct val="95000"/>
              </a:lnSpc>
              <a:spcBef>
                <a:spcPct val="0"/>
              </a:spcBef>
              <a:buFontTx/>
              <a:buNone/>
            </a:pPr>
            <a:r>
              <a:rPr lang="en-US" sz="2000">
                <a:solidFill>
                  <a:schemeClr val="bg2"/>
                </a:solidFill>
              </a:rPr>
              <a:t>(The smaller the premie, the earlier and lower the hemoglobin nadir</a:t>
            </a:r>
            <a:r>
              <a:rPr lang="en-US" sz="2000"/>
              <a:t>)</a:t>
            </a:r>
          </a:p>
        </p:txBody>
      </p:sp>
      <p:sp>
        <p:nvSpPr>
          <p:cNvPr id="178179" name="Text Box 4"/>
          <p:cNvSpPr txBox="1">
            <a:spLocks noChangeArrowheads="1"/>
          </p:cNvSpPr>
          <p:nvPr/>
        </p:nvSpPr>
        <p:spPr bwMode="auto">
          <a:xfrm>
            <a:off x="4197350" y="1741488"/>
            <a:ext cx="4433888" cy="519112"/>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en-US" sz="2800">
                <a:solidFill>
                  <a:schemeClr val="bg2"/>
                </a:solidFill>
              </a:rPr>
              <a:t>Nadir of Hemoglobin Value</a:t>
            </a:r>
          </a:p>
        </p:txBody>
      </p:sp>
      <p:sp>
        <p:nvSpPr>
          <p:cNvPr id="178180" name="Line 5"/>
          <p:cNvSpPr>
            <a:spLocks noChangeShapeType="1"/>
          </p:cNvSpPr>
          <p:nvPr/>
        </p:nvSpPr>
        <p:spPr bwMode="auto">
          <a:xfrm>
            <a:off x="4165600" y="2209800"/>
            <a:ext cx="401320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sp>
        <p:nvSpPr>
          <p:cNvPr id="178181" name="Text Box 6"/>
          <p:cNvSpPr txBox="1">
            <a:spLocks noChangeArrowheads="1"/>
          </p:cNvSpPr>
          <p:nvPr/>
        </p:nvSpPr>
        <p:spPr bwMode="auto">
          <a:xfrm>
            <a:off x="3284538" y="2274888"/>
            <a:ext cx="1587500" cy="519112"/>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en-US" sz="2800">
                <a:solidFill>
                  <a:schemeClr val="bg2"/>
                </a:solidFill>
              </a:rPr>
              <a:t>Age (wk)</a:t>
            </a:r>
          </a:p>
        </p:txBody>
      </p:sp>
      <p:sp>
        <p:nvSpPr>
          <p:cNvPr id="178182" name="Text Box 7"/>
          <p:cNvSpPr txBox="1">
            <a:spLocks noChangeArrowheads="1"/>
          </p:cNvSpPr>
          <p:nvPr/>
        </p:nvSpPr>
        <p:spPr bwMode="auto">
          <a:xfrm>
            <a:off x="5418138" y="2274888"/>
            <a:ext cx="3641725" cy="519112"/>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en-US" sz="2800">
                <a:solidFill>
                  <a:schemeClr val="bg2"/>
                </a:solidFill>
              </a:rPr>
              <a:t>Lower Limit of Normal</a:t>
            </a:r>
            <a:endParaRPr lang="en-US" sz="2800"/>
          </a:p>
        </p:txBody>
      </p:sp>
      <p:sp>
        <p:nvSpPr>
          <p:cNvPr id="178183" name="Line 8"/>
          <p:cNvSpPr>
            <a:spLocks noChangeShapeType="1"/>
          </p:cNvSpPr>
          <p:nvPr/>
        </p:nvSpPr>
        <p:spPr bwMode="auto">
          <a:xfrm>
            <a:off x="3284538" y="2743200"/>
            <a:ext cx="135572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sp>
        <p:nvSpPr>
          <p:cNvPr id="178184" name="Line 9"/>
          <p:cNvSpPr>
            <a:spLocks noChangeShapeType="1"/>
          </p:cNvSpPr>
          <p:nvPr/>
        </p:nvSpPr>
        <p:spPr bwMode="auto">
          <a:xfrm>
            <a:off x="5384800" y="2743200"/>
            <a:ext cx="330200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sp>
        <p:nvSpPr>
          <p:cNvPr id="178185" name="Rectangle 10"/>
          <p:cNvSpPr>
            <a:spLocks noChangeArrowheads="1"/>
          </p:cNvSpPr>
          <p:nvPr/>
        </p:nvSpPr>
        <p:spPr bwMode="auto">
          <a:xfrm>
            <a:off x="2743200" y="457200"/>
            <a:ext cx="3686175" cy="579438"/>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chemeClr val="bg2"/>
                </a:solidFill>
              </a:rPr>
              <a:t>Physiologic anemia</a:t>
            </a:r>
            <a:endParaRPr lang="en-US" sz="3200"/>
          </a:p>
        </p:txBody>
      </p:sp>
    </p:spTree>
    <p:extLst>
      <p:ext uri="{BB962C8B-B14F-4D97-AF65-F5344CB8AC3E}">
        <p14:creationId xmlns:p14="http://schemas.microsoft.com/office/powerpoint/2010/main" val="18812374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8</a:t>
            </a:r>
            <a:endParaRPr lang="en-US" dirty="0"/>
          </a:p>
        </p:txBody>
      </p:sp>
      <p:sp>
        <p:nvSpPr>
          <p:cNvPr id="3" name="Content Placeholder 2"/>
          <p:cNvSpPr>
            <a:spLocks noGrp="1"/>
          </p:cNvSpPr>
          <p:nvPr>
            <p:ph idx="1"/>
          </p:nvPr>
        </p:nvSpPr>
        <p:spPr/>
        <p:txBody>
          <a:bodyPr/>
          <a:lstStyle/>
          <a:p>
            <a:r>
              <a:rPr lang="en-US" dirty="0" smtClean="0"/>
              <a:t>A six month old male infant was brought by his parents to ED because of increased irritability and swelling in both wrists and ankles for two days. CBC showed slight increase in total WBC count and </a:t>
            </a:r>
            <a:r>
              <a:rPr lang="en-US" dirty="0" err="1" smtClean="0"/>
              <a:t>Hb</a:t>
            </a:r>
            <a:r>
              <a:rPr lang="en-US" dirty="0" smtClean="0"/>
              <a:t> of 8 g/dl.  </a:t>
            </a:r>
            <a:endParaRPr lang="en-US" dirty="0"/>
          </a:p>
        </p:txBody>
      </p:sp>
    </p:spTree>
    <p:extLst>
      <p:ext uri="{BB962C8B-B14F-4D97-AF65-F5344CB8AC3E}">
        <p14:creationId xmlns:p14="http://schemas.microsoft.com/office/powerpoint/2010/main" val="405189850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8</a:t>
            </a:r>
            <a:endParaRPr lang="en-US" dirty="0"/>
          </a:p>
        </p:txBody>
      </p:sp>
      <p:sp>
        <p:nvSpPr>
          <p:cNvPr id="3" name="Content Placeholder 2"/>
          <p:cNvSpPr>
            <a:spLocks noGrp="1"/>
          </p:cNvSpPr>
          <p:nvPr>
            <p:ph idx="1"/>
          </p:nvPr>
        </p:nvSpPr>
        <p:spPr/>
        <p:txBody>
          <a:bodyPr/>
          <a:lstStyle/>
          <a:p>
            <a:r>
              <a:rPr lang="en-US" dirty="0" smtClean="0"/>
              <a:t>What is the most likely diagnosis?</a:t>
            </a:r>
          </a:p>
          <a:p>
            <a:pPr lvl="1"/>
            <a:r>
              <a:rPr lang="en-US" dirty="0" smtClean="0"/>
              <a:t>Septic arthritis</a:t>
            </a:r>
          </a:p>
          <a:p>
            <a:pPr lvl="1"/>
            <a:r>
              <a:rPr lang="en-US" dirty="0" smtClean="0"/>
              <a:t>Juvenile rheumatic arthritis</a:t>
            </a:r>
          </a:p>
          <a:p>
            <a:pPr lvl="1"/>
            <a:r>
              <a:rPr lang="en-US" dirty="0" smtClean="0"/>
              <a:t>Sickle cell disease</a:t>
            </a:r>
          </a:p>
          <a:p>
            <a:pPr lvl="1"/>
            <a:r>
              <a:rPr lang="en-US" dirty="0" smtClean="0"/>
              <a:t>Thalassemia</a:t>
            </a:r>
          </a:p>
          <a:p>
            <a:pPr lvl="1"/>
            <a:r>
              <a:rPr lang="en-US" dirty="0" smtClean="0"/>
              <a:t>G6PD deficiency</a:t>
            </a:r>
          </a:p>
          <a:p>
            <a:pPr lvl="1"/>
            <a:endParaRPr lang="en-US" dirty="0" smtClean="0"/>
          </a:p>
          <a:p>
            <a:pPr marL="457200" lvl="1" indent="0">
              <a:buNone/>
            </a:pPr>
            <a:endParaRPr lang="en-US" dirty="0"/>
          </a:p>
        </p:txBody>
      </p:sp>
    </p:spTree>
    <p:extLst>
      <p:ext uri="{BB962C8B-B14F-4D97-AF65-F5344CB8AC3E}">
        <p14:creationId xmlns:p14="http://schemas.microsoft.com/office/powerpoint/2010/main" val="342045924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8</a:t>
            </a:r>
            <a:endParaRPr lang="en-US" dirty="0"/>
          </a:p>
        </p:txBody>
      </p:sp>
      <p:sp>
        <p:nvSpPr>
          <p:cNvPr id="3" name="Content Placeholder 2"/>
          <p:cNvSpPr>
            <a:spLocks noGrp="1"/>
          </p:cNvSpPr>
          <p:nvPr>
            <p:ph idx="1"/>
          </p:nvPr>
        </p:nvSpPr>
        <p:spPr/>
        <p:txBody>
          <a:bodyPr/>
          <a:lstStyle/>
          <a:p>
            <a:r>
              <a:rPr lang="en-US" sz="2400" dirty="0" smtClean="0"/>
              <a:t>What is the most important diagnostic investigation in SCA apart from molecular study?</a:t>
            </a:r>
          </a:p>
          <a:p>
            <a:pPr lvl="1"/>
            <a:r>
              <a:rPr lang="en-US" sz="2400" dirty="0" smtClean="0"/>
              <a:t>Sickling test </a:t>
            </a:r>
          </a:p>
          <a:p>
            <a:pPr lvl="1"/>
            <a:r>
              <a:rPr lang="en-US" sz="2400" dirty="0" smtClean="0"/>
              <a:t>Hemoglobin electrophoresis </a:t>
            </a:r>
          </a:p>
          <a:p>
            <a:pPr lvl="1"/>
            <a:r>
              <a:rPr lang="en-US" sz="2400" dirty="0" smtClean="0"/>
              <a:t>Peripheral blood smear </a:t>
            </a:r>
          </a:p>
          <a:p>
            <a:pPr lvl="1"/>
            <a:endParaRPr lang="en-US" sz="2400" dirty="0" smtClean="0"/>
          </a:p>
          <a:p>
            <a:pPr lvl="1"/>
            <a:endParaRPr lang="en-US" sz="2400" dirty="0" smtClean="0"/>
          </a:p>
          <a:p>
            <a:pPr lvl="1"/>
            <a:endParaRPr lang="en-US" dirty="0" smtClean="0"/>
          </a:p>
          <a:p>
            <a:pPr lvl="1"/>
            <a:endParaRPr lang="en-US" dirty="0" smtClean="0"/>
          </a:p>
          <a:p>
            <a:pPr lvl="1"/>
            <a:endParaRPr lang="en-US" dirty="0" smtClean="0"/>
          </a:p>
          <a:p>
            <a:endParaRPr lang="en-US" dirty="0" smtClean="0"/>
          </a:p>
          <a:p>
            <a:pPr lvl="1"/>
            <a:endParaRPr lang="en-US" dirty="0" smtClean="0"/>
          </a:p>
          <a:p>
            <a:pPr marL="457200" lvl="1" indent="0">
              <a:buNone/>
            </a:pPr>
            <a:endParaRPr lang="en-US" dirty="0"/>
          </a:p>
        </p:txBody>
      </p:sp>
    </p:spTree>
    <p:extLst>
      <p:ext uri="{BB962C8B-B14F-4D97-AF65-F5344CB8AC3E}">
        <p14:creationId xmlns:p14="http://schemas.microsoft.com/office/powerpoint/2010/main" val="69752027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8</a:t>
            </a:r>
            <a:endParaRPr lang="en-US" dirty="0"/>
          </a:p>
        </p:txBody>
      </p:sp>
      <p:sp>
        <p:nvSpPr>
          <p:cNvPr id="3" name="Content Placeholder 2"/>
          <p:cNvSpPr>
            <a:spLocks noGrp="1"/>
          </p:cNvSpPr>
          <p:nvPr>
            <p:ph idx="1"/>
          </p:nvPr>
        </p:nvSpPr>
        <p:spPr/>
        <p:txBody>
          <a:bodyPr/>
          <a:lstStyle/>
          <a:p>
            <a:r>
              <a:rPr lang="en-US" sz="2400" dirty="0" smtClean="0"/>
              <a:t>How can you differentiate between SA, SS, SB</a:t>
            </a:r>
            <a:r>
              <a:rPr lang="en-US" sz="2400" baseline="30000" dirty="0" smtClean="0"/>
              <a:t>+</a:t>
            </a:r>
            <a:r>
              <a:rPr lang="en-US" sz="2400" dirty="0" smtClean="0"/>
              <a:t>, and SB</a:t>
            </a:r>
            <a:r>
              <a:rPr lang="en-US" sz="2400" baseline="30000" dirty="0" smtClean="0"/>
              <a:t>0</a:t>
            </a:r>
            <a:r>
              <a:rPr lang="en-US" sz="2400" dirty="0" smtClean="0"/>
              <a:t> on </a:t>
            </a:r>
            <a:r>
              <a:rPr lang="en-US" sz="2400" dirty="0" err="1" smtClean="0"/>
              <a:t>Hb</a:t>
            </a:r>
            <a:r>
              <a:rPr lang="en-US" sz="2400" dirty="0" smtClean="0"/>
              <a:t> electrophoresis? </a:t>
            </a:r>
          </a:p>
          <a:p>
            <a:pPr marL="457200" lvl="1" indent="0">
              <a:buNone/>
            </a:pPr>
            <a:r>
              <a:rPr lang="en-US" sz="2400" b="1" dirty="0" err="1" smtClean="0"/>
              <a:t>Hb</a:t>
            </a:r>
            <a:r>
              <a:rPr lang="en-US" sz="2400" b="1" dirty="0" smtClean="0"/>
              <a:t> A       </a:t>
            </a:r>
            <a:r>
              <a:rPr lang="en-US" sz="2400" b="1" dirty="0" err="1" smtClean="0"/>
              <a:t>Hb</a:t>
            </a:r>
            <a:r>
              <a:rPr lang="en-US" sz="2400" b="1" dirty="0" smtClean="0"/>
              <a:t> S          </a:t>
            </a:r>
            <a:r>
              <a:rPr lang="en-US" sz="2400" b="1" dirty="0" err="1" smtClean="0"/>
              <a:t>HbF</a:t>
            </a:r>
            <a:r>
              <a:rPr lang="en-US" sz="2400" dirty="0" smtClean="0"/>
              <a:t>        </a:t>
            </a:r>
            <a:r>
              <a:rPr lang="en-US" sz="2400" b="1" dirty="0" smtClean="0"/>
              <a:t>HbA</a:t>
            </a:r>
            <a:r>
              <a:rPr lang="en-US" sz="2400" b="1" baseline="-25000" dirty="0" smtClean="0"/>
              <a:t>2</a:t>
            </a:r>
          </a:p>
          <a:p>
            <a:pPr lvl="1"/>
            <a:endParaRPr lang="en-US" sz="2400" dirty="0" smtClean="0"/>
          </a:p>
          <a:p>
            <a:pPr lvl="1"/>
            <a:endParaRPr lang="en-US" dirty="0" smtClean="0"/>
          </a:p>
          <a:p>
            <a:pPr lvl="1"/>
            <a:endParaRPr lang="en-US" dirty="0" smtClean="0"/>
          </a:p>
          <a:p>
            <a:pPr lvl="1"/>
            <a:endParaRPr lang="en-US" dirty="0" smtClean="0"/>
          </a:p>
          <a:p>
            <a:endParaRPr lang="en-US" dirty="0" smtClean="0"/>
          </a:p>
          <a:p>
            <a:pPr lvl="1"/>
            <a:endParaRPr lang="en-US" dirty="0" smtClean="0"/>
          </a:p>
          <a:p>
            <a:pPr marL="457200" lvl="1" indent="0">
              <a:buNone/>
            </a:pPr>
            <a:endParaRPr lang="en-US" dirty="0"/>
          </a:p>
        </p:txBody>
      </p:sp>
    </p:spTree>
    <p:extLst>
      <p:ext uri="{BB962C8B-B14F-4D97-AF65-F5344CB8AC3E}">
        <p14:creationId xmlns:p14="http://schemas.microsoft.com/office/powerpoint/2010/main" val="287855414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58017" b="-58017"/>
          <a:stretch>
            <a:fillRect/>
          </a:stretch>
        </p:blipFill>
        <p:spPr>
          <a:xfrm>
            <a:off x="251520" y="1124744"/>
            <a:ext cx="8636000" cy="4572000"/>
          </a:xfrm>
        </p:spPr>
      </p:pic>
    </p:spTree>
    <p:extLst>
      <p:ext uri="{BB962C8B-B14F-4D97-AF65-F5344CB8AC3E}">
        <p14:creationId xmlns:p14="http://schemas.microsoft.com/office/powerpoint/2010/main" val="12814160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85800" y="-99392"/>
            <a:ext cx="7772400" cy="1143000"/>
          </a:xfrm>
        </p:spPr>
        <p:txBody>
          <a:bodyPr/>
          <a:lstStyle/>
          <a:p>
            <a:r>
              <a:rPr lang="en-US" sz="3600" dirty="0" smtClean="0"/>
              <a:t>Classification of </a:t>
            </a:r>
            <a:r>
              <a:rPr lang="en-US" sz="3600" dirty="0" err="1" smtClean="0"/>
              <a:t>Anemias</a:t>
            </a:r>
            <a:endParaRPr lang="en-US" sz="3600" dirty="0"/>
          </a:p>
        </p:txBody>
      </p:sp>
      <p:sp>
        <p:nvSpPr>
          <p:cNvPr id="180227" name="Rectangle 3"/>
          <p:cNvSpPr>
            <a:spLocks noGrp="1" noChangeArrowheads="1"/>
          </p:cNvSpPr>
          <p:nvPr>
            <p:ph type="body" idx="1"/>
          </p:nvPr>
        </p:nvSpPr>
        <p:spPr>
          <a:xfrm>
            <a:off x="685800" y="1052736"/>
            <a:ext cx="7772400" cy="4114800"/>
          </a:xfrm>
        </p:spPr>
        <p:txBody>
          <a:bodyPr/>
          <a:lstStyle/>
          <a:p>
            <a:r>
              <a:rPr lang="en-US" sz="2400" dirty="0" smtClean="0"/>
              <a:t>Morphological classification (based on MCV):</a:t>
            </a:r>
          </a:p>
          <a:p>
            <a:pPr lvl="1"/>
            <a:r>
              <a:rPr lang="en-US" sz="2400" dirty="0" smtClean="0"/>
              <a:t>Microcytic:</a:t>
            </a:r>
          </a:p>
          <a:p>
            <a:pPr lvl="3"/>
            <a:r>
              <a:rPr lang="en-US" sz="1600" dirty="0" smtClean="0"/>
              <a:t>Iron deficiency anemia</a:t>
            </a:r>
          </a:p>
          <a:p>
            <a:pPr lvl="3"/>
            <a:r>
              <a:rPr lang="en-US" sz="1600" dirty="0" smtClean="0"/>
              <a:t>Lead poisoning</a:t>
            </a:r>
          </a:p>
          <a:p>
            <a:pPr lvl="3"/>
            <a:r>
              <a:rPr lang="en-US" sz="1600" dirty="0" smtClean="0"/>
              <a:t>Thalassemia syndromes </a:t>
            </a:r>
          </a:p>
          <a:p>
            <a:pPr lvl="3"/>
            <a:r>
              <a:rPr lang="en-US" sz="1600" dirty="0" smtClean="0"/>
              <a:t>Sideroblastic anemia </a:t>
            </a:r>
          </a:p>
          <a:p>
            <a:pPr lvl="3"/>
            <a:r>
              <a:rPr lang="en-US" sz="1600" dirty="0" smtClean="0"/>
              <a:t>Chronic inflammation</a:t>
            </a:r>
          </a:p>
          <a:p>
            <a:pPr lvl="1"/>
            <a:r>
              <a:rPr lang="en-US" sz="2400" dirty="0" smtClean="0"/>
              <a:t>Macrocytic:</a:t>
            </a:r>
          </a:p>
          <a:p>
            <a:pPr lvl="3"/>
            <a:r>
              <a:rPr lang="en-US" sz="1600" dirty="0" smtClean="0"/>
              <a:t>Vitamin B12 or folic acid deficiency </a:t>
            </a:r>
          </a:p>
          <a:p>
            <a:pPr lvl="3"/>
            <a:r>
              <a:rPr lang="en-US" sz="1600" dirty="0" smtClean="0"/>
              <a:t> </a:t>
            </a:r>
            <a:r>
              <a:rPr lang="en-US" sz="1600" dirty="0" err="1"/>
              <a:t>O</a:t>
            </a:r>
            <a:r>
              <a:rPr lang="en-US" sz="1600" dirty="0" err="1" smtClean="0"/>
              <a:t>rotic</a:t>
            </a:r>
            <a:r>
              <a:rPr lang="en-US" sz="1600" dirty="0" smtClean="0"/>
              <a:t> </a:t>
            </a:r>
            <a:r>
              <a:rPr lang="en-US" sz="1600" dirty="0" err="1" smtClean="0"/>
              <a:t>aciduria</a:t>
            </a:r>
            <a:endParaRPr lang="en-US" sz="1600" dirty="0" smtClean="0"/>
          </a:p>
          <a:p>
            <a:pPr lvl="3"/>
            <a:r>
              <a:rPr lang="en-US" sz="1600" dirty="0" smtClean="0"/>
              <a:t>Inherited or acquired aplastic anemia</a:t>
            </a:r>
          </a:p>
          <a:p>
            <a:pPr lvl="3"/>
            <a:r>
              <a:rPr lang="en-US" sz="1600" dirty="0" smtClean="0"/>
              <a:t>Hypothyroidism </a:t>
            </a:r>
          </a:p>
          <a:p>
            <a:pPr lvl="3"/>
            <a:r>
              <a:rPr lang="en-US" sz="1600" dirty="0" smtClean="0"/>
              <a:t>Liver disease</a:t>
            </a:r>
          </a:p>
          <a:p>
            <a:pPr lvl="1"/>
            <a:r>
              <a:rPr lang="en-US" sz="2400" dirty="0" smtClean="0"/>
              <a:t>Normocytic:</a:t>
            </a:r>
          </a:p>
          <a:p>
            <a:pPr lvl="3"/>
            <a:r>
              <a:rPr lang="en-US" sz="1600" dirty="0" smtClean="0"/>
              <a:t>Congenital or acquired hemolytic </a:t>
            </a:r>
            <a:r>
              <a:rPr lang="en-US" sz="1600" dirty="0" err="1" smtClean="0"/>
              <a:t>anemias</a:t>
            </a:r>
            <a:endParaRPr lang="en-US" sz="1600" dirty="0" smtClean="0"/>
          </a:p>
          <a:p>
            <a:pPr lvl="3"/>
            <a:r>
              <a:rPr lang="en-US" sz="1600" dirty="0" smtClean="0"/>
              <a:t>Acute blood loss</a:t>
            </a:r>
          </a:p>
          <a:p>
            <a:pPr lvl="3"/>
            <a:r>
              <a:rPr lang="en-US" sz="1600" dirty="0" smtClean="0"/>
              <a:t>Chronic inflammation </a:t>
            </a:r>
          </a:p>
          <a:p>
            <a:endParaRPr lang="en-US" sz="2800" dirty="0"/>
          </a:p>
        </p:txBody>
      </p:sp>
      <p:cxnSp>
        <p:nvCxnSpPr>
          <p:cNvPr id="4" name="Straight Connector 3"/>
          <p:cNvCxnSpPr/>
          <p:nvPr/>
        </p:nvCxnSpPr>
        <p:spPr bwMode="auto">
          <a:xfrm>
            <a:off x="0" y="1052736"/>
            <a:ext cx="9144000" cy="0"/>
          </a:xfrm>
          <a:prstGeom prst="line">
            <a:avLst/>
          </a:prstGeom>
          <a:solidFill>
            <a:schemeClr val="accent1"/>
          </a:solidFill>
          <a:ln w="38100" cap="flat" cmpd="sng" algn="ctr">
            <a:solidFill>
              <a:schemeClr val="accent6">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3792737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2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02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02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02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022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022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022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022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022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0227">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0227">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0227">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0227">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80227">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8022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85800" y="-99392"/>
            <a:ext cx="7772400" cy="1143000"/>
          </a:xfrm>
        </p:spPr>
        <p:txBody>
          <a:bodyPr/>
          <a:lstStyle/>
          <a:p>
            <a:r>
              <a:rPr lang="en-US" dirty="0" smtClean="0"/>
              <a:t>History</a:t>
            </a:r>
            <a:endParaRPr lang="en-US" dirty="0"/>
          </a:p>
        </p:txBody>
      </p:sp>
      <p:sp>
        <p:nvSpPr>
          <p:cNvPr id="180227" name="Rectangle 3"/>
          <p:cNvSpPr>
            <a:spLocks noGrp="1" noChangeArrowheads="1"/>
          </p:cNvSpPr>
          <p:nvPr>
            <p:ph type="body" idx="1"/>
          </p:nvPr>
        </p:nvSpPr>
        <p:spPr>
          <a:xfrm>
            <a:off x="685800" y="1268760"/>
            <a:ext cx="7772400" cy="4114800"/>
          </a:xfrm>
        </p:spPr>
        <p:txBody>
          <a:bodyPr/>
          <a:lstStyle/>
          <a:p>
            <a:r>
              <a:rPr lang="en-US" sz="2400" dirty="0" smtClean="0"/>
              <a:t>Age</a:t>
            </a:r>
          </a:p>
          <a:p>
            <a:r>
              <a:rPr lang="en-US" sz="2400" dirty="0" smtClean="0"/>
              <a:t>Gender</a:t>
            </a:r>
          </a:p>
          <a:p>
            <a:r>
              <a:rPr lang="en-US" sz="2400" dirty="0" smtClean="0"/>
              <a:t>Race/Ethnicity</a:t>
            </a:r>
          </a:p>
          <a:p>
            <a:r>
              <a:rPr lang="en-US" sz="2400" dirty="0" smtClean="0"/>
              <a:t>Diet</a:t>
            </a:r>
          </a:p>
          <a:p>
            <a:r>
              <a:rPr lang="en-US" sz="2400" dirty="0" smtClean="0"/>
              <a:t>Diarrhea (malabsorption?)</a:t>
            </a:r>
          </a:p>
          <a:p>
            <a:r>
              <a:rPr lang="en-US" sz="2400" dirty="0"/>
              <a:t>Drugs</a:t>
            </a:r>
          </a:p>
          <a:p>
            <a:r>
              <a:rPr lang="en-US" sz="2400" dirty="0" smtClean="0"/>
              <a:t>Infections</a:t>
            </a:r>
          </a:p>
          <a:p>
            <a:r>
              <a:rPr lang="en-US" sz="2400" dirty="0" smtClean="0"/>
              <a:t>Family history</a:t>
            </a:r>
          </a:p>
          <a:p>
            <a:endParaRPr lang="en-US" dirty="0" smtClean="0"/>
          </a:p>
          <a:p>
            <a:endParaRPr lang="en-US" dirty="0" smtClean="0"/>
          </a:p>
          <a:p>
            <a:endParaRPr lang="en-US" dirty="0"/>
          </a:p>
        </p:txBody>
      </p:sp>
      <p:cxnSp>
        <p:nvCxnSpPr>
          <p:cNvPr id="4" name="Straight Connector 3"/>
          <p:cNvCxnSpPr/>
          <p:nvPr/>
        </p:nvCxnSpPr>
        <p:spPr bwMode="auto">
          <a:xfrm>
            <a:off x="0" y="1052736"/>
            <a:ext cx="9144000" cy="0"/>
          </a:xfrm>
          <a:prstGeom prst="line">
            <a:avLst/>
          </a:prstGeom>
          <a:solidFill>
            <a:schemeClr val="accent1"/>
          </a:solidFill>
          <a:ln w="38100" cap="flat" cmpd="sng" algn="ctr">
            <a:solidFill>
              <a:schemeClr val="accent6">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965325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2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02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02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02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022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02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85800" y="-99392"/>
            <a:ext cx="7772400" cy="1143000"/>
          </a:xfrm>
        </p:spPr>
        <p:txBody>
          <a:bodyPr/>
          <a:lstStyle/>
          <a:p>
            <a:r>
              <a:rPr lang="en-US" dirty="0" smtClean="0"/>
              <a:t>Physical Examination</a:t>
            </a:r>
            <a:endParaRPr lang="en-US" dirty="0"/>
          </a:p>
        </p:txBody>
      </p:sp>
      <p:sp>
        <p:nvSpPr>
          <p:cNvPr id="180227" name="Rectangle 3"/>
          <p:cNvSpPr>
            <a:spLocks noGrp="1" noChangeArrowheads="1"/>
          </p:cNvSpPr>
          <p:nvPr>
            <p:ph type="body" idx="1"/>
          </p:nvPr>
        </p:nvSpPr>
        <p:spPr>
          <a:xfrm>
            <a:off x="685800" y="1268760"/>
            <a:ext cx="7772400" cy="4114800"/>
          </a:xfrm>
        </p:spPr>
        <p:txBody>
          <a:bodyPr/>
          <a:lstStyle/>
          <a:p>
            <a:r>
              <a:rPr lang="en-US" sz="2400" dirty="0" smtClean="0"/>
              <a:t>Skin: </a:t>
            </a:r>
          </a:p>
          <a:p>
            <a:pPr lvl="2"/>
            <a:r>
              <a:rPr lang="en-US" sz="1600" dirty="0" smtClean="0"/>
              <a:t>hyperpigmentation (</a:t>
            </a:r>
            <a:r>
              <a:rPr lang="en-US" sz="1600" dirty="0" err="1" smtClean="0"/>
              <a:t>Fanconi</a:t>
            </a:r>
            <a:r>
              <a:rPr lang="en-US" sz="1600" dirty="0" smtClean="0"/>
              <a:t>)</a:t>
            </a:r>
          </a:p>
          <a:p>
            <a:pPr lvl="2"/>
            <a:r>
              <a:rPr lang="en-US" sz="1600" dirty="0" err="1" smtClean="0"/>
              <a:t>Petechiae</a:t>
            </a:r>
            <a:r>
              <a:rPr lang="en-US" sz="1600" dirty="0" smtClean="0"/>
              <a:t>/</a:t>
            </a:r>
            <a:r>
              <a:rPr lang="en-US" sz="1600" dirty="0" err="1" smtClean="0"/>
              <a:t>purpura</a:t>
            </a:r>
            <a:r>
              <a:rPr lang="en-US" sz="1600" dirty="0" smtClean="0"/>
              <a:t> (thrombocytopenia)</a:t>
            </a:r>
          </a:p>
          <a:p>
            <a:pPr lvl="2"/>
            <a:r>
              <a:rPr lang="en-US" sz="1600" dirty="0" smtClean="0"/>
              <a:t>Cavernous </a:t>
            </a:r>
            <a:r>
              <a:rPr lang="en-US" sz="1600" dirty="0" err="1" smtClean="0"/>
              <a:t>hemangioma</a:t>
            </a:r>
            <a:r>
              <a:rPr lang="en-US" sz="1600" dirty="0" smtClean="0"/>
              <a:t> (MAHA)</a:t>
            </a:r>
            <a:endParaRPr lang="en-US" sz="1200" dirty="0" smtClean="0"/>
          </a:p>
          <a:p>
            <a:r>
              <a:rPr lang="en-US" sz="2400" dirty="0" smtClean="0"/>
              <a:t>Face:</a:t>
            </a:r>
          </a:p>
          <a:p>
            <a:pPr lvl="2"/>
            <a:r>
              <a:rPr lang="en-US" sz="1600" dirty="0" smtClean="0"/>
              <a:t>Frontal bossing (B-thalassemia major)</a:t>
            </a:r>
          </a:p>
          <a:p>
            <a:r>
              <a:rPr lang="en-US" sz="2400" dirty="0" smtClean="0"/>
              <a:t>Mouth:</a:t>
            </a:r>
          </a:p>
          <a:p>
            <a:pPr lvl="2"/>
            <a:r>
              <a:rPr lang="en-US" sz="1600" dirty="0" err="1" smtClean="0"/>
              <a:t>Glossitis</a:t>
            </a:r>
            <a:r>
              <a:rPr lang="en-US" sz="1600" dirty="0" smtClean="0"/>
              <a:t> (</a:t>
            </a:r>
            <a:r>
              <a:rPr lang="en-US" sz="1600" dirty="0" err="1" smtClean="0"/>
              <a:t>Vit</a:t>
            </a:r>
            <a:r>
              <a:rPr lang="en-US" sz="1600" dirty="0" smtClean="0"/>
              <a:t> B12 or iron </a:t>
            </a:r>
            <a:r>
              <a:rPr lang="en-US" sz="1600" dirty="0" err="1" smtClean="0"/>
              <a:t>def</a:t>
            </a:r>
            <a:r>
              <a:rPr lang="en-US" sz="1600" dirty="0" smtClean="0"/>
              <a:t>)</a:t>
            </a:r>
          </a:p>
          <a:p>
            <a:r>
              <a:rPr lang="en-US" sz="2400" dirty="0" smtClean="0"/>
              <a:t>Hands:</a:t>
            </a:r>
          </a:p>
          <a:p>
            <a:pPr lvl="2"/>
            <a:r>
              <a:rPr lang="en-US" sz="1600" dirty="0" smtClean="0"/>
              <a:t>Abnormal thumbs (</a:t>
            </a:r>
            <a:r>
              <a:rPr lang="en-US" sz="1600" dirty="0" err="1" smtClean="0"/>
              <a:t>Fanconi</a:t>
            </a:r>
            <a:r>
              <a:rPr lang="en-US" sz="1600" dirty="0" smtClean="0"/>
              <a:t>)</a:t>
            </a:r>
          </a:p>
          <a:p>
            <a:pPr lvl="2"/>
            <a:r>
              <a:rPr lang="en-US" sz="1600" dirty="0" smtClean="0"/>
              <a:t>Spoon nails (iron </a:t>
            </a:r>
            <a:r>
              <a:rPr lang="en-US" sz="1600" dirty="0" err="1" smtClean="0"/>
              <a:t>def</a:t>
            </a:r>
            <a:r>
              <a:rPr lang="en-US" sz="1600" dirty="0" smtClean="0"/>
              <a:t>)</a:t>
            </a:r>
          </a:p>
          <a:p>
            <a:r>
              <a:rPr lang="en-US" sz="2400" dirty="0" smtClean="0"/>
              <a:t>Spleen/Liver/lymph nodes</a:t>
            </a:r>
          </a:p>
          <a:p>
            <a:endParaRPr lang="en-US" dirty="0" smtClean="0"/>
          </a:p>
          <a:p>
            <a:pPr marL="0" indent="0">
              <a:buNone/>
            </a:pPr>
            <a:endParaRPr lang="en-US" dirty="0"/>
          </a:p>
        </p:txBody>
      </p:sp>
      <p:cxnSp>
        <p:nvCxnSpPr>
          <p:cNvPr id="4" name="Straight Connector 3"/>
          <p:cNvCxnSpPr/>
          <p:nvPr/>
        </p:nvCxnSpPr>
        <p:spPr bwMode="auto">
          <a:xfrm>
            <a:off x="0" y="1052736"/>
            <a:ext cx="9144000" cy="0"/>
          </a:xfrm>
          <a:prstGeom prst="line">
            <a:avLst/>
          </a:prstGeom>
          <a:solidFill>
            <a:schemeClr val="accent1"/>
          </a:solidFill>
          <a:ln w="38100" cap="flat" cmpd="sng" algn="ctr">
            <a:solidFill>
              <a:schemeClr val="accent6">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913233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85800" y="-99392"/>
            <a:ext cx="7772400" cy="1143000"/>
          </a:xfrm>
        </p:spPr>
        <p:txBody>
          <a:bodyPr/>
          <a:lstStyle/>
          <a:p>
            <a:r>
              <a:rPr lang="en-US" dirty="0" smtClean="0"/>
              <a:t>Initial Workup </a:t>
            </a:r>
            <a:endParaRPr lang="en-US" dirty="0"/>
          </a:p>
        </p:txBody>
      </p:sp>
      <p:sp>
        <p:nvSpPr>
          <p:cNvPr id="180227" name="Rectangle 3"/>
          <p:cNvSpPr>
            <a:spLocks noGrp="1" noChangeArrowheads="1"/>
          </p:cNvSpPr>
          <p:nvPr>
            <p:ph type="body" idx="1"/>
          </p:nvPr>
        </p:nvSpPr>
        <p:spPr>
          <a:xfrm>
            <a:off x="685800" y="1268760"/>
            <a:ext cx="7772400" cy="4114800"/>
          </a:xfrm>
        </p:spPr>
        <p:txBody>
          <a:bodyPr/>
          <a:lstStyle/>
          <a:p>
            <a:r>
              <a:rPr lang="en-US" sz="2400" dirty="0" smtClean="0"/>
              <a:t>CBC:</a:t>
            </a:r>
          </a:p>
          <a:p>
            <a:pPr lvl="1"/>
            <a:r>
              <a:rPr lang="en-US" sz="2000" dirty="0" smtClean="0"/>
              <a:t>First: WBC, </a:t>
            </a:r>
            <a:r>
              <a:rPr lang="en-US" sz="2000" dirty="0" err="1" smtClean="0"/>
              <a:t>Hb</a:t>
            </a:r>
            <a:r>
              <a:rPr lang="en-US" sz="2000" dirty="0" smtClean="0"/>
              <a:t>, Platelets, differential </a:t>
            </a:r>
          </a:p>
          <a:p>
            <a:pPr lvl="1"/>
            <a:r>
              <a:rPr lang="en-US" sz="2000" dirty="0" smtClean="0"/>
              <a:t>Second:</a:t>
            </a:r>
            <a:r>
              <a:rPr lang="en-US" sz="2000" dirty="0"/>
              <a:t> </a:t>
            </a:r>
            <a:r>
              <a:rPr lang="en-US" sz="2000" dirty="0" smtClean="0"/>
              <a:t>Reticulocytes</a:t>
            </a:r>
          </a:p>
          <a:p>
            <a:pPr marL="457200" lvl="1" indent="0">
              <a:buNone/>
            </a:pPr>
            <a:r>
              <a:rPr lang="en-US" sz="2000" dirty="0"/>
              <a:t> </a:t>
            </a:r>
            <a:r>
              <a:rPr lang="en-US" sz="2000" dirty="0" smtClean="0"/>
              <a:t>                 MCV/MCHC</a:t>
            </a:r>
          </a:p>
          <a:p>
            <a:pPr marL="457200" lvl="1" indent="0">
              <a:buNone/>
            </a:pPr>
            <a:r>
              <a:rPr lang="en-US" sz="2000" dirty="0"/>
              <a:t> </a:t>
            </a:r>
            <a:r>
              <a:rPr lang="en-US" sz="2000" dirty="0" smtClean="0"/>
              <a:t>                 RDW</a:t>
            </a:r>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endParaRPr lang="en-US" sz="2400" dirty="0" smtClean="0"/>
          </a:p>
          <a:p>
            <a:r>
              <a:rPr lang="en-US" sz="2400" dirty="0" smtClean="0"/>
              <a:t>Peripheral blood smear</a:t>
            </a:r>
          </a:p>
          <a:p>
            <a:pPr marL="0" indent="0">
              <a:buNone/>
            </a:pPr>
            <a:endParaRPr lang="en-US" dirty="0"/>
          </a:p>
        </p:txBody>
      </p:sp>
      <p:cxnSp>
        <p:nvCxnSpPr>
          <p:cNvPr id="4" name="Straight Connector 3"/>
          <p:cNvCxnSpPr/>
          <p:nvPr/>
        </p:nvCxnSpPr>
        <p:spPr bwMode="auto">
          <a:xfrm>
            <a:off x="0" y="1052736"/>
            <a:ext cx="9144000" cy="0"/>
          </a:xfrm>
          <a:prstGeom prst="line">
            <a:avLst/>
          </a:prstGeom>
          <a:solidFill>
            <a:schemeClr val="accent1"/>
          </a:solidFill>
          <a:ln w="38100" cap="flat" cmpd="sng" algn="ctr">
            <a:solidFill>
              <a:schemeClr val="accent6">
                <a:lumMod val="50000"/>
              </a:schemeClr>
            </a:solidFill>
            <a:prstDash val="solid"/>
            <a:round/>
            <a:headEnd type="none" w="med" len="med"/>
            <a:tailEnd type="none" w="med" len="med"/>
          </a:ln>
          <a:effectLst/>
        </p:spPr>
      </p:cxnSp>
      <p:graphicFrame>
        <p:nvGraphicFramePr>
          <p:cNvPr id="2" name="Table 1"/>
          <p:cNvGraphicFramePr>
            <a:graphicFrameLocks noGrp="1"/>
          </p:cNvGraphicFramePr>
          <p:nvPr>
            <p:extLst>
              <p:ext uri="{D42A27DB-BD31-4B8C-83A1-F6EECF244321}">
                <p14:modId xmlns:p14="http://schemas.microsoft.com/office/powerpoint/2010/main" val="441495721"/>
              </p:ext>
            </p:extLst>
          </p:nvPr>
        </p:nvGraphicFramePr>
        <p:xfrm>
          <a:off x="2123728" y="3429000"/>
          <a:ext cx="6096000" cy="1752600"/>
        </p:xfrm>
        <a:graphic>
          <a:graphicData uri="http://schemas.openxmlformats.org/drawingml/2006/table">
            <a:tbl>
              <a:tblPr firstRow="1" bandRow="1">
                <a:tableStyleId>{5940675A-B579-460E-94D1-54222C63F5DA}</a:tableStyleId>
              </a:tblPr>
              <a:tblGrid>
                <a:gridCol w="2032000"/>
                <a:gridCol w="2032000"/>
                <a:gridCol w="2032000"/>
              </a:tblGrid>
              <a:tr h="370840">
                <a:tc>
                  <a:txBody>
                    <a:bodyPr/>
                    <a:lstStyle/>
                    <a:p>
                      <a:endParaRPr lang="en-US" dirty="0"/>
                    </a:p>
                  </a:txBody>
                  <a:tcPr/>
                </a:tc>
                <a:tc>
                  <a:txBody>
                    <a:bodyPr/>
                    <a:lstStyle/>
                    <a:p>
                      <a:r>
                        <a:rPr lang="en-US" b="1" dirty="0" smtClean="0"/>
                        <a:t>Normal</a:t>
                      </a:r>
                      <a:r>
                        <a:rPr lang="en-US" b="1" baseline="0" dirty="0" smtClean="0"/>
                        <a:t> RDW</a:t>
                      </a:r>
                      <a:endParaRPr lang="en-US" b="1" dirty="0"/>
                    </a:p>
                  </a:txBody>
                  <a:tcPr/>
                </a:tc>
                <a:tc>
                  <a:txBody>
                    <a:bodyPr/>
                    <a:lstStyle/>
                    <a:p>
                      <a:r>
                        <a:rPr lang="en-US" b="1" dirty="0" smtClean="0"/>
                        <a:t>High RDW</a:t>
                      </a:r>
                      <a:endParaRPr lang="en-US" b="1" dirty="0"/>
                    </a:p>
                  </a:txBody>
                  <a:tcPr/>
                </a:tc>
              </a:tr>
              <a:tr h="370840">
                <a:tc>
                  <a:txBody>
                    <a:bodyPr/>
                    <a:lstStyle/>
                    <a:p>
                      <a:r>
                        <a:rPr lang="en-US" b="1" dirty="0" smtClean="0"/>
                        <a:t>Low</a:t>
                      </a:r>
                      <a:r>
                        <a:rPr lang="en-US" b="1" baseline="0" dirty="0" smtClean="0"/>
                        <a:t> MCV</a:t>
                      </a:r>
                      <a:endParaRPr lang="en-US" b="1" dirty="0"/>
                    </a:p>
                  </a:txBody>
                  <a:tcPr/>
                </a:tc>
                <a:tc>
                  <a:txBody>
                    <a:bodyPr/>
                    <a:lstStyle/>
                    <a:p>
                      <a:r>
                        <a:rPr lang="en-US" dirty="0" smtClean="0"/>
                        <a:t>Thalassemia trait</a:t>
                      </a:r>
                      <a:endParaRPr lang="en-US" dirty="0"/>
                    </a:p>
                  </a:txBody>
                  <a:tcPr/>
                </a:tc>
                <a:tc>
                  <a:txBody>
                    <a:bodyPr/>
                    <a:lstStyle/>
                    <a:p>
                      <a:r>
                        <a:rPr lang="en-US" dirty="0" smtClean="0"/>
                        <a:t>Iron Deficiency</a:t>
                      </a:r>
                      <a:endParaRPr lang="en-US" dirty="0"/>
                    </a:p>
                  </a:txBody>
                  <a:tcPr/>
                </a:tc>
              </a:tr>
              <a:tr h="370840">
                <a:tc>
                  <a:txBody>
                    <a:bodyPr/>
                    <a:lstStyle/>
                    <a:p>
                      <a:r>
                        <a:rPr lang="en-US" b="1" dirty="0" smtClean="0"/>
                        <a:t>Normal MCV</a:t>
                      </a:r>
                      <a:endParaRPr lang="en-US" b="1" dirty="0"/>
                    </a:p>
                  </a:txBody>
                  <a:tcPr/>
                </a:tc>
                <a:tc>
                  <a:txBody>
                    <a:bodyPr/>
                    <a:lstStyle/>
                    <a:p>
                      <a:r>
                        <a:rPr lang="en-US" dirty="0" smtClean="0"/>
                        <a:t>Normal</a:t>
                      </a:r>
                      <a:endParaRPr lang="en-US" dirty="0"/>
                    </a:p>
                  </a:txBody>
                  <a:tcPr/>
                </a:tc>
                <a:tc>
                  <a:txBody>
                    <a:bodyPr/>
                    <a:lstStyle/>
                    <a:p>
                      <a:r>
                        <a:rPr lang="en-US" dirty="0" smtClean="0"/>
                        <a:t>Sickle Cell</a:t>
                      </a:r>
                      <a:endParaRPr lang="en-US" dirty="0"/>
                    </a:p>
                  </a:txBody>
                  <a:tcPr/>
                </a:tc>
              </a:tr>
              <a:tr h="370840">
                <a:tc>
                  <a:txBody>
                    <a:bodyPr/>
                    <a:lstStyle/>
                    <a:p>
                      <a:r>
                        <a:rPr lang="en-US" b="1" dirty="0" smtClean="0"/>
                        <a:t>High MCV</a:t>
                      </a:r>
                      <a:endParaRPr lang="en-US" b="1" dirty="0"/>
                    </a:p>
                  </a:txBody>
                  <a:tcPr/>
                </a:tc>
                <a:tc>
                  <a:txBody>
                    <a:bodyPr/>
                    <a:lstStyle/>
                    <a:p>
                      <a:r>
                        <a:rPr lang="en-US" dirty="0" smtClean="0"/>
                        <a:t>Aplastic anemia</a:t>
                      </a:r>
                      <a:endParaRPr lang="en-US" dirty="0"/>
                    </a:p>
                  </a:txBody>
                  <a:tcPr/>
                </a:tc>
                <a:tc>
                  <a:txBody>
                    <a:bodyPr/>
                    <a:lstStyle/>
                    <a:p>
                      <a:r>
                        <a:rPr lang="en-US" dirty="0" smtClean="0"/>
                        <a:t>Vitamin B12 or folate deficiency</a:t>
                      </a:r>
                      <a:endParaRPr lang="en-US" dirty="0"/>
                    </a:p>
                  </a:txBody>
                  <a:tcPr/>
                </a:tc>
              </a:tr>
            </a:tbl>
          </a:graphicData>
        </a:graphic>
      </p:graphicFrame>
      <p:pic>
        <p:nvPicPr>
          <p:cNvPr id="3" name="Picture 2"/>
          <p:cNvPicPr>
            <a:picLocks noChangeAspect="1"/>
          </p:cNvPicPr>
          <p:nvPr/>
        </p:nvPicPr>
        <p:blipFill>
          <a:blip r:embed="rId3"/>
          <a:stretch>
            <a:fillRect/>
          </a:stretch>
        </p:blipFill>
        <p:spPr>
          <a:xfrm>
            <a:off x="5220072" y="2420888"/>
            <a:ext cx="1402672" cy="914400"/>
          </a:xfrm>
          <a:prstGeom prst="rect">
            <a:avLst/>
          </a:prstGeom>
        </p:spPr>
      </p:pic>
    </p:spTree>
    <p:extLst>
      <p:ext uri="{BB962C8B-B14F-4D97-AF65-F5344CB8AC3E}">
        <p14:creationId xmlns:p14="http://schemas.microsoft.com/office/powerpoint/2010/main" val="4122283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p:cNvSpPr>
            <a:spLocks noGrp="1" noChangeArrowheads="1"/>
          </p:cNvSpPr>
          <p:nvPr>
            <p:ph type="title"/>
          </p:nvPr>
        </p:nvSpPr>
        <p:spPr/>
        <p:txBody>
          <a:bodyPr/>
          <a:lstStyle/>
          <a:p>
            <a:pPr eaLnBrk="1" hangingPunct="1"/>
            <a:r>
              <a:rPr lang="en-US"/>
              <a:t>Case 1</a:t>
            </a:r>
          </a:p>
        </p:txBody>
      </p:sp>
      <p:sp>
        <p:nvSpPr>
          <p:cNvPr id="20482" name="Rectangle 5"/>
          <p:cNvSpPr>
            <a:spLocks noGrp="1" noChangeArrowheads="1"/>
          </p:cNvSpPr>
          <p:nvPr>
            <p:ph type="body" idx="1"/>
          </p:nvPr>
        </p:nvSpPr>
        <p:spPr/>
        <p:txBody>
          <a:bodyPr/>
          <a:lstStyle/>
          <a:p>
            <a:pPr eaLnBrk="1" hangingPunct="1"/>
            <a:r>
              <a:rPr lang="en-US" sz="2400" dirty="0" smtClean="0"/>
              <a:t>History: An 18 </a:t>
            </a:r>
            <a:r>
              <a:rPr lang="en-US" sz="2400" dirty="0"/>
              <a:t>months old boy </a:t>
            </a:r>
            <a:r>
              <a:rPr lang="en-US" sz="2400" dirty="0" smtClean="0"/>
              <a:t>was noticed to </a:t>
            </a:r>
            <a:r>
              <a:rPr lang="en-US" sz="2400" dirty="0"/>
              <a:t>be </a:t>
            </a:r>
            <a:r>
              <a:rPr lang="en-US" sz="2400" dirty="0" smtClean="0"/>
              <a:t>pale during his routine health visit. His </a:t>
            </a:r>
            <a:r>
              <a:rPr lang="en-US" sz="2400" dirty="0"/>
              <a:t>mother mentioned that his diet is mainly cow milk and he hardly eat any thing else. </a:t>
            </a:r>
            <a:r>
              <a:rPr lang="en-US" sz="2400" dirty="0" smtClean="0"/>
              <a:t> No </a:t>
            </a:r>
            <a:r>
              <a:rPr lang="en-US" sz="2400" dirty="0"/>
              <a:t>family history of anemia</a:t>
            </a:r>
            <a:r>
              <a:rPr lang="en-US" sz="2400" dirty="0" smtClean="0"/>
              <a:t>.</a:t>
            </a:r>
          </a:p>
          <a:p>
            <a:pPr marL="0" indent="0" eaLnBrk="1" hangingPunct="1">
              <a:buNone/>
            </a:pPr>
            <a:endParaRPr lang="en-US" sz="2400" dirty="0"/>
          </a:p>
          <a:p>
            <a:pPr eaLnBrk="1" hangingPunct="1"/>
            <a:r>
              <a:rPr lang="en-US" sz="2400" dirty="0" smtClean="0"/>
              <a:t>Physical exam: was </a:t>
            </a:r>
            <a:r>
              <a:rPr lang="en-US" sz="2400" dirty="0"/>
              <a:t>unremarkable except for a pale child. </a:t>
            </a:r>
            <a:r>
              <a:rPr lang="en-US" sz="2400" dirty="0" smtClean="0"/>
              <a:t>  </a:t>
            </a:r>
          </a:p>
          <a:p>
            <a:pPr marL="0" indent="0" eaLnBrk="1" hangingPunct="1">
              <a:buNone/>
            </a:pPr>
            <a:endParaRPr lang="en-US" sz="2400" dirty="0" smtClean="0"/>
          </a:p>
          <a:p>
            <a:pPr eaLnBrk="1" hangingPunct="1"/>
            <a:r>
              <a:rPr lang="en-US" sz="2400" dirty="0" smtClean="0"/>
              <a:t>CBC</a:t>
            </a:r>
            <a:r>
              <a:rPr lang="en-US" sz="2400" dirty="0"/>
              <a:t>:  </a:t>
            </a:r>
            <a:r>
              <a:rPr lang="en-US" sz="2400" dirty="0" err="1"/>
              <a:t>Hb</a:t>
            </a:r>
            <a:r>
              <a:rPr lang="en-US" sz="2400" dirty="0"/>
              <a:t> 7.5 (microcytic and hypochromic), RDW high.  </a:t>
            </a:r>
            <a:r>
              <a:rPr lang="en-US" sz="2400" dirty="0" smtClean="0"/>
              <a:t>Low reticulocytes. Normal </a:t>
            </a:r>
            <a:r>
              <a:rPr lang="en-US" sz="2400" dirty="0"/>
              <a:t>WBC and platelets</a:t>
            </a:r>
            <a:r>
              <a:rPr lang="en-US" sz="2400" dirty="0" smtClean="0"/>
              <a:t>.</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
      <a:dk1>
        <a:srgbClr val="030303"/>
      </a:dk1>
      <a:lt1>
        <a:srgbClr val="FCFFF4"/>
      </a:lt1>
      <a:dk2>
        <a:srgbClr val="010100"/>
      </a:dk2>
      <a:lt2>
        <a:srgbClr val="000000"/>
      </a:lt2>
      <a:accent1>
        <a:srgbClr val="618FFD"/>
      </a:accent1>
      <a:accent2>
        <a:srgbClr val="00AE00"/>
      </a:accent2>
      <a:accent3>
        <a:srgbClr val="FDFFF8"/>
      </a:accent3>
      <a:accent4>
        <a:srgbClr val="020202"/>
      </a:accent4>
      <a:accent5>
        <a:srgbClr val="B7C6FE"/>
      </a:accent5>
      <a:accent6>
        <a:srgbClr val="009D00"/>
      </a:accent6>
      <a:hlink>
        <a:srgbClr val="FC0128"/>
      </a:hlink>
      <a:folHlink>
        <a:srgbClr val="CECECE"/>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1219</TotalTime>
  <Words>1812</Words>
  <Application>Microsoft Macintosh PowerPoint</Application>
  <PresentationFormat>On-screen Show (4:3)</PresentationFormat>
  <Paragraphs>354</Paragraphs>
  <Slides>47</Slides>
  <Notes>38</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Blank Presentation</vt:lpstr>
      <vt:lpstr>Approach to Anemia</vt:lpstr>
      <vt:lpstr>Definition of Anemia</vt:lpstr>
      <vt:lpstr>Approach to Anemia</vt:lpstr>
      <vt:lpstr>Classification of Anemias</vt:lpstr>
      <vt:lpstr>Classification of Anemias</vt:lpstr>
      <vt:lpstr>History</vt:lpstr>
      <vt:lpstr>Physical Examination</vt:lpstr>
      <vt:lpstr>Initial Workup </vt:lpstr>
      <vt:lpstr>Case 1</vt:lpstr>
      <vt:lpstr>PowerPoint Presentation</vt:lpstr>
      <vt:lpstr>PowerPoint Presentation</vt:lpstr>
      <vt:lpstr>PowerPoint Presentation</vt:lpstr>
      <vt:lpstr>PowerPoint Presentation</vt:lpstr>
      <vt:lpstr>Case 2</vt:lpstr>
      <vt:lpstr>PowerPoint Presentation</vt:lpstr>
      <vt:lpstr>Diagnosis of folate or Vitamin B12 deficiency</vt:lpstr>
      <vt:lpstr>Case 3</vt:lpstr>
      <vt:lpstr>Congenital Anomalies  Fanconi Anemia</vt:lpstr>
      <vt:lpstr>Congenital Anomalies  Fanconi Anemia</vt:lpstr>
      <vt:lpstr>Fanconi Anemia  Subtle Anomalies</vt:lpstr>
      <vt:lpstr>PowerPoint Presentation</vt:lpstr>
      <vt:lpstr>PowerPoint Presentation</vt:lpstr>
      <vt:lpstr>Fanconi Anemia</vt:lpstr>
      <vt:lpstr>Case 4</vt:lpstr>
      <vt:lpstr>Case 4</vt:lpstr>
      <vt:lpstr>Case 4</vt:lpstr>
      <vt:lpstr>G6PD Deficiency</vt:lpstr>
      <vt:lpstr>Case 5</vt:lpstr>
      <vt:lpstr>Case 5</vt:lpstr>
      <vt:lpstr>Red Cells</vt:lpstr>
      <vt:lpstr>Red Cell Membrane Structure</vt:lpstr>
      <vt:lpstr>Hereditary Spherocytosis</vt:lpstr>
      <vt:lpstr>Clinical Manifestions of HS</vt:lpstr>
      <vt:lpstr>Laboratory Manifestations of HS</vt:lpstr>
      <vt:lpstr>Case 6</vt:lpstr>
      <vt:lpstr>Case 6</vt:lpstr>
      <vt:lpstr>Extravascular vs Intravascular Hemolysis</vt:lpstr>
      <vt:lpstr>Warm Autoimmune Hemolytic Anemia</vt:lpstr>
      <vt:lpstr>Cold Agglutinin Disease</vt:lpstr>
      <vt:lpstr> Case 7</vt:lpstr>
      <vt:lpstr> Case 7</vt:lpstr>
      <vt:lpstr>PowerPoint Presentation</vt:lpstr>
      <vt:lpstr>Case 8</vt:lpstr>
      <vt:lpstr>Case 8</vt:lpstr>
      <vt:lpstr>Case 8</vt:lpstr>
      <vt:lpstr>Case 8</vt:lpstr>
      <vt:lpstr>PowerPoint Presentation</vt:lpstr>
    </vt:vector>
  </TitlesOfParts>
  <Company>abdul/alsultan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Approach to Anemia</dc:title>
  <dc:creator>abdul/alsultan</dc:creator>
  <cp:lastModifiedBy>Abdulrahman Alsultan</cp:lastModifiedBy>
  <cp:revision>328</cp:revision>
  <dcterms:created xsi:type="dcterms:W3CDTF">2009-02-19T18:51:11Z</dcterms:created>
  <dcterms:modified xsi:type="dcterms:W3CDTF">2017-12-20T09:10:34Z</dcterms:modified>
</cp:coreProperties>
</file>