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handoutMasterIdLst>
    <p:handoutMasterId r:id="rId116"/>
  </p:handoutMasterIdLst>
  <p:sldIdLst>
    <p:sldId id="257" r:id="rId2"/>
    <p:sldId id="421" r:id="rId3"/>
    <p:sldId id="258" r:id="rId4"/>
    <p:sldId id="259" r:id="rId5"/>
    <p:sldId id="422" r:id="rId6"/>
    <p:sldId id="429" r:id="rId7"/>
    <p:sldId id="445" r:id="rId8"/>
    <p:sldId id="260" r:id="rId9"/>
    <p:sldId id="394" r:id="rId10"/>
    <p:sldId id="395" r:id="rId11"/>
    <p:sldId id="396" r:id="rId12"/>
    <p:sldId id="397" r:id="rId13"/>
    <p:sldId id="398" r:id="rId14"/>
    <p:sldId id="261" r:id="rId15"/>
    <p:sldId id="430" r:id="rId16"/>
    <p:sldId id="267" r:id="rId17"/>
    <p:sldId id="268" r:id="rId18"/>
    <p:sldId id="269" r:id="rId19"/>
    <p:sldId id="444" r:id="rId20"/>
    <p:sldId id="272" r:id="rId21"/>
    <p:sldId id="273" r:id="rId22"/>
    <p:sldId id="274" r:id="rId23"/>
    <p:sldId id="276" r:id="rId24"/>
    <p:sldId id="400" r:id="rId25"/>
    <p:sldId id="278" r:id="rId26"/>
    <p:sldId id="431" r:id="rId27"/>
    <p:sldId id="401" r:id="rId28"/>
    <p:sldId id="432" r:id="rId29"/>
    <p:sldId id="446" r:id="rId30"/>
    <p:sldId id="280" r:id="rId31"/>
    <p:sldId id="402" r:id="rId32"/>
    <p:sldId id="284" r:id="rId33"/>
    <p:sldId id="285" r:id="rId34"/>
    <p:sldId id="287" r:id="rId35"/>
    <p:sldId id="289" r:id="rId36"/>
    <p:sldId id="290" r:id="rId37"/>
    <p:sldId id="291" r:id="rId38"/>
    <p:sldId id="433" r:id="rId39"/>
    <p:sldId id="293" r:id="rId40"/>
    <p:sldId id="447" r:id="rId41"/>
    <p:sldId id="295" r:id="rId42"/>
    <p:sldId id="296" r:id="rId43"/>
    <p:sldId id="298" r:id="rId44"/>
    <p:sldId id="300" r:id="rId45"/>
    <p:sldId id="301" r:id="rId46"/>
    <p:sldId id="448" r:id="rId47"/>
    <p:sldId id="303" r:id="rId48"/>
    <p:sldId id="304" r:id="rId49"/>
    <p:sldId id="305" r:id="rId50"/>
    <p:sldId id="306" r:id="rId51"/>
    <p:sldId id="307" r:id="rId52"/>
    <p:sldId id="308" r:id="rId53"/>
    <p:sldId id="311" r:id="rId54"/>
    <p:sldId id="309" r:id="rId55"/>
    <p:sldId id="313" r:id="rId56"/>
    <p:sldId id="315" r:id="rId57"/>
    <p:sldId id="317" r:id="rId58"/>
    <p:sldId id="434" r:id="rId59"/>
    <p:sldId id="318" r:id="rId60"/>
    <p:sldId id="449" r:id="rId61"/>
    <p:sldId id="319" r:id="rId62"/>
    <p:sldId id="320" r:id="rId63"/>
    <p:sldId id="450" r:id="rId64"/>
    <p:sldId id="435" r:id="rId65"/>
    <p:sldId id="436" r:id="rId66"/>
    <p:sldId id="437" r:id="rId67"/>
    <p:sldId id="451"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452" r:id="rId82"/>
    <p:sldId id="340" r:id="rId83"/>
    <p:sldId id="438" r:id="rId84"/>
    <p:sldId id="344" r:id="rId85"/>
    <p:sldId id="439" r:id="rId86"/>
    <p:sldId id="346" r:id="rId87"/>
    <p:sldId id="453" r:id="rId88"/>
    <p:sldId id="365" r:id="rId89"/>
    <p:sldId id="418" r:id="rId90"/>
    <p:sldId id="454" r:id="rId91"/>
    <p:sldId id="375" r:id="rId92"/>
    <p:sldId id="372" r:id="rId93"/>
    <p:sldId id="377" r:id="rId94"/>
    <p:sldId id="378" r:id="rId95"/>
    <p:sldId id="379" r:id="rId96"/>
    <p:sldId id="380" r:id="rId97"/>
    <p:sldId id="455" r:id="rId98"/>
    <p:sldId id="381" r:id="rId99"/>
    <p:sldId id="382" r:id="rId100"/>
    <p:sldId id="456" r:id="rId101"/>
    <p:sldId id="384" r:id="rId102"/>
    <p:sldId id="385" r:id="rId103"/>
    <p:sldId id="387" r:id="rId104"/>
    <p:sldId id="388" r:id="rId105"/>
    <p:sldId id="389" r:id="rId106"/>
    <p:sldId id="443" r:id="rId107"/>
    <p:sldId id="425" r:id="rId108"/>
    <p:sldId id="426" r:id="rId109"/>
    <p:sldId id="427" r:id="rId110"/>
    <p:sldId id="424" r:id="rId111"/>
    <p:sldId id="423" r:id="rId112"/>
    <p:sldId id="457" r:id="rId113"/>
    <p:sldId id="393" r:id="rId1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9" autoAdjust="0"/>
    <p:restoredTop sz="94660"/>
  </p:normalViewPr>
  <p:slideViewPr>
    <p:cSldViewPr>
      <p:cViewPr>
        <p:scale>
          <a:sx n="105" d="100"/>
          <a:sy n="105" d="100"/>
        </p:scale>
        <p:origin x="552" y="6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2647" tIns="46324" rIns="92647" bIns="46324" rtlCol="0"/>
          <a:lstStyle>
            <a:lvl1pPr algn="r">
              <a:defRPr sz="1200"/>
            </a:lvl1pPr>
          </a:lstStyle>
          <a:p>
            <a:fld id="{E91511B7-AE2D-4912-9B05-DD9F25CE47D3}" type="datetimeFigureOut">
              <a:rPr lang="en-US" smtClean="0"/>
              <a:pPr/>
              <a:t>12/13/2017</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2647" tIns="46324" rIns="92647" bIns="4632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647" tIns="46324" rIns="92647" bIns="46324" rtlCol="0" anchor="b"/>
          <a:lstStyle>
            <a:lvl1pPr algn="r">
              <a:defRPr sz="1200"/>
            </a:lvl1pPr>
          </a:lstStyle>
          <a:p>
            <a:fld id="{167811E5-FC21-4F2F-A6C4-938806C62C65}" type="slidenum">
              <a:rPr lang="en-US" smtClean="0"/>
              <a:pPr/>
              <a:t>‹#›</a:t>
            </a:fld>
            <a:endParaRPr lang="en-US"/>
          </a:p>
        </p:txBody>
      </p:sp>
    </p:spTree>
    <p:extLst>
      <p:ext uri="{BB962C8B-B14F-4D97-AF65-F5344CB8AC3E}">
        <p14:creationId xmlns:p14="http://schemas.microsoft.com/office/powerpoint/2010/main" val="202321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647" tIns="46324" rIns="92647" bIns="46324" rtlCol="0"/>
          <a:lstStyle>
            <a:lvl1pPr algn="r">
              <a:defRPr sz="1200"/>
            </a:lvl1pPr>
          </a:lstStyle>
          <a:p>
            <a:fld id="{F45002C6-AAD8-4E35-AC24-98AF02BB30E4}" type="datetimeFigureOut">
              <a:rPr lang="en-US" smtClean="0"/>
              <a:pPr/>
              <a:t>12/13/2017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647" tIns="46324" rIns="92647" bIns="46324"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647" tIns="46324" rIns="92647" bIns="463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2647" tIns="46324" rIns="92647" bIns="4632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647" tIns="46324" rIns="92647" bIns="46324" rtlCol="0" anchor="b"/>
          <a:lstStyle>
            <a:lvl1pPr algn="r">
              <a:defRPr sz="1200"/>
            </a:lvl1pPr>
          </a:lstStyle>
          <a:p>
            <a:fld id="{7CE38DF8-694C-4E9F-960E-486D2736C8AC}" type="slidenum">
              <a:rPr lang="en-US" smtClean="0"/>
              <a:pPr/>
              <a:t>‹#›</a:t>
            </a:fld>
            <a:endParaRPr lang="en-US"/>
          </a:p>
        </p:txBody>
      </p:sp>
    </p:spTree>
    <p:extLst>
      <p:ext uri="{BB962C8B-B14F-4D97-AF65-F5344CB8AC3E}">
        <p14:creationId xmlns:p14="http://schemas.microsoft.com/office/powerpoint/2010/main" val="1542117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81E0F0-9F5F-44BE-96BC-4D137BF24DB2}" type="slidenum">
              <a:rPr lang="en-US" smtClean="0"/>
              <a:pPr>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26F28B-D566-4E0A-AA8D-2574FC95D639}" type="slidenum">
              <a:rPr lang="en-US" smtClean="0"/>
              <a:pPr/>
              <a:t>27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26F28B-D566-4E0A-AA8D-2574FC95D639}" type="slidenum">
              <a:rPr lang="en-US" smtClean="0"/>
              <a:pPr/>
              <a:t>28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1D5B34-D33A-47B6-B3A2-0B67CEB1024B}" type="datetimeFigureOut">
              <a:rPr lang="en-US" smtClean="0"/>
              <a:pPr/>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5A49D-543F-4DCB-92BD-8FF277A4CB98}" type="slidenum">
              <a:rPr lang="en-US" smtClean="0"/>
              <a:pPr/>
              <a:t>‹#›</a:t>
            </a:fld>
            <a:endParaRPr lang="en-US"/>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D5B34-D33A-47B6-B3A2-0B67CEB1024B}" type="datetimeFigureOut">
              <a:rPr lang="en-US" smtClean="0"/>
              <a:pPr/>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5A49D-543F-4DCB-92BD-8FF277A4CB98}" type="slidenum">
              <a:rPr lang="en-US" smtClean="0"/>
              <a:pPr/>
              <a:t>‹#›</a:t>
            </a:fld>
            <a:endParaRPr lang="en-US"/>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D5B34-D33A-47B6-B3A2-0B67CEB1024B}" type="datetimeFigureOut">
              <a:rPr lang="en-US" smtClean="0"/>
              <a:pPr/>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5A49D-543F-4DCB-92BD-8FF277A4CB98}" type="slidenum">
              <a:rPr lang="en-US" smtClean="0"/>
              <a:pPr/>
              <a:t>‹#›</a:t>
            </a:fld>
            <a:endParaRPr lang="en-US"/>
          </a:p>
        </p:txBody>
      </p:sp>
    </p:spTree>
  </p:cSld>
  <p:clrMapOvr>
    <a:masterClrMapping/>
  </p:clrMapOvr>
  <p:transition>
    <p:wheel spokes="8"/>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0013" y="1827213"/>
            <a:ext cx="7313612" cy="4114800"/>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8EE704-F61C-4DE3-971B-7EFB536BDDE6}" type="slidenum">
              <a:rPr lang="en-US"/>
              <a:pPr>
                <a:defRPr/>
              </a:pPr>
              <a:t>‹#›</a:t>
            </a:fld>
            <a:endParaRPr lang="en-US"/>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D5B34-D33A-47B6-B3A2-0B67CEB1024B}" type="datetimeFigureOut">
              <a:rPr lang="en-US" smtClean="0"/>
              <a:pPr/>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5A49D-543F-4DCB-92BD-8FF277A4CB98}" type="slidenum">
              <a:rPr lang="en-US" smtClean="0"/>
              <a:pPr/>
              <a:t>‹#›</a:t>
            </a:fld>
            <a:endParaRPr lang="en-US"/>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D5B34-D33A-47B6-B3A2-0B67CEB1024B}" type="datetimeFigureOut">
              <a:rPr lang="en-US" smtClean="0"/>
              <a:pPr/>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25A49D-543F-4DCB-92BD-8FF277A4CB98}" type="slidenum">
              <a:rPr lang="en-US" smtClean="0"/>
              <a:pPr/>
              <a:t>‹#›</a:t>
            </a:fld>
            <a:endParaRPr lang="en-US"/>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1D5B34-D33A-47B6-B3A2-0B67CEB1024B}" type="datetimeFigureOut">
              <a:rPr lang="en-US" smtClean="0"/>
              <a:pPr/>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5A49D-543F-4DCB-92BD-8FF277A4CB98}" type="slidenum">
              <a:rPr lang="en-US" smtClean="0"/>
              <a:pPr/>
              <a:t>‹#›</a:t>
            </a:fld>
            <a:endParaRPr lang="en-US"/>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1D5B34-D33A-47B6-B3A2-0B67CEB1024B}" type="datetimeFigureOut">
              <a:rPr lang="en-US" smtClean="0"/>
              <a:pPr/>
              <a:t>12/13/2017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25A49D-543F-4DCB-92BD-8FF277A4CB98}" type="slidenum">
              <a:rPr lang="en-US" smtClean="0"/>
              <a:pPr/>
              <a:t>‹#›</a:t>
            </a:fld>
            <a:endParaRPr lang="en-US"/>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1D5B34-D33A-47B6-B3A2-0B67CEB1024B}" type="datetimeFigureOut">
              <a:rPr lang="en-US" smtClean="0"/>
              <a:pPr/>
              <a:t>12/13/2017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25A49D-543F-4DCB-92BD-8FF277A4CB98}" type="slidenum">
              <a:rPr lang="en-US" smtClean="0"/>
              <a:pPr/>
              <a:t>‹#›</a:t>
            </a:fld>
            <a:endParaRPr lang="en-US"/>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D5B34-D33A-47B6-B3A2-0B67CEB1024B}" type="datetimeFigureOut">
              <a:rPr lang="en-US" smtClean="0"/>
              <a:pPr/>
              <a:t>12/13/2017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25A49D-543F-4DCB-92BD-8FF277A4CB98}" type="slidenum">
              <a:rPr lang="en-US" smtClean="0"/>
              <a:pPr/>
              <a:t>‹#›</a:t>
            </a:fld>
            <a:endParaRPr lang="en-US"/>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D5B34-D33A-47B6-B3A2-0B67CEB1024B}" type="datetimeFigureOut">
              <a:rPr lang="en-US" smtClean="0"/>
              <a:pPr/>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5A49D-543F-4DCB-92BD-8FF277A4CB98}" type="slidenum">
              <a:rPr lang="en-US" smtClean="0"/>
              <a:pPr/>
              <a:t>‹#›</a:t>
            </a:fld>
            <a:endParaRPr lang="en-US"/>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D5B34-D33A-47B6-B3A2-0B67CEB1024B}" type="datetimeFigureOut">
              <a:rPr lang="en-US" smtClean="0"/>
              <a:pPr/>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25A49D-543F-4DCB-92BD-8FF277A4CB98}" type="slidenum">
              <a:rPr lang="en-US" smtClean="0"/>
              <a:pPr/>
              <a:t>‹#›</a:t>
            </a:fld>
            <a:endParaRPr lang="en-US"/>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D5B34-D33A-47B6-B3A2-0B67CEB1024B}" type="datetimeFigureOut">
              <a:rPr lang="en-US" smtClean="0"/>
              <a:pPr/>
              <a:t>12/13/2017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25A49D-543F-4DCB-92BD-8FF277A4CB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heel spokes="8"/>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10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6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6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8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85.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7.jpeg"/><Relationship Id="rId7" Type="http://schemas.openxmlformats.org/officeDocument/2006/relationships/image" Target="../media/image6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hyperlink" Target="//upload.wikimedia.org/wikipedia/commons/3/35/Abetalipoproteinemia_-_intermed_mag.jpg" TargetMode="External"/><Relationship Id="rId9" Type="http://schemas.openxmlformats.org/officeDocument/2006/relationships/image" Target="../media/image62.png"/></Relationships>
</file>

<file path=ppt/slides/_rels/slide86.xml.rels><?xml version="1.0" encoding="UTF-8" standalone="yes"?>
<Relationships xmlns="http://schemas.openxmlformats.org/package/2006/relationships"><Relationship Id="rId3" Type="http://schemas.openxmlformats.org/officeDocument/2006/relationships/hyperlink" Target="//upload.wikimedia.org/wikipedia/commons/e/e4/Abetalipoproteinemia_-_high_mag.jpg"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67.jpeg"/><Relationship Id="rId4" Type="http://schemas.openxmlformats.org/officeDocument/2006/relationships/image" Target="../media/image66.jpeg"/></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074" name="Rectangle 2"/>
          <p:cNvSpPr>
            <a:spLocks noGrp="1" noChangeArrowheads="1"/>
          </p:cNvSpPr>
          <p:nvPr>
            <p:ph type="title"/>
          </p:nvPr>
        </p:nvSpPr>
        <p:spPr>
          <a:xfrm>
            <a:off x="685800" y="1676400"/>
            <a:ext cx="8001000" cy="1524000"/>
          </a:xfrm>
        </p:spPr>
        <p:txBody>
          <a:bodyPr/>
          <a:lstStyle/>
          <a:p>
            <a:pPr algn="ctr" eaLnBrk="1" fontAlgn="auto" hangingPunct="1">
              <a:spcAft>
                <a:spcPts val="0"/>
              </a:spcAft>
              <a:defRPr/>
            </a:pPr>
            <a:r>
              <a:rPr lang="en-US" dirty="0" smtClean="0">
                <a:solidFill>
                  <a:srgbClr val="0000FF"/>
                </a:solidFill>
                <a:latin typeface="Arial Black" pitchFamily="34" charset="0"/>
              </a:rPr>
              <a:t>CHRONIC DIARRHEA IN CHILDREN</a:t>
            </a:r>
          </a:p>
        </p:txBody>
      </p:sp>
      <p:sp>
        <p:nvSpPr>
          <p:cNvPr id="8195" name="Rectangle 3"/>
          <p:cNvSpPr>
            <a:spLocks noGrp="1" noChangeArrowheads="1"/>
          </p:cNvSpPr>
          <p:nvPr>
            <p:ph idx="1"/>
          </p:nvPr>
        </p:nvSpPr>
        <p:spPr>
          <a:xfrm>
            <a:off x="990600" y="3124200"/>
            <a:ext cx="7313613" cy="2860675"/>
          </a:xfrm>
        </p:spPr>
        <p:txBody>
          <a:bodyPr>
            <a:normAutofit lnSpcReduction="10000"/>
          </a:bodyPr>
          <a:lstStyle/>
          <a:p>
            <a:pPr eaLnBrk="1" hangingPunct="1">
              <a:buFont typeface="Wingdings" pitchFamily="2" charset="2"/>
              <a:buNone/>
            </a:pPr>
            <a:endParaRPr lang="en-US" dirty="0" smtClean="0"/>
          </a:p>
          <a:p>
            <a:pPr algn="ctr" eaLnBrk="1" hangingPunct="1">
              <a:buFont typeface="Wingdings" pitchFamily="2" charset="2"/>
              <a:buNone/>
            </a:pPr>
            <a:r>
              <a:rPr lang="en-US" sz="2500" b="1" dirty="0" smtClean="0"/>
              <a:t> </a:t>
            </a:r>
            <a:r>
              <a:rPr lang="en-US" sz="2500" b="1" dirty="0" err="1" smtClean="0"/>
              <a:t>Asaad</a:t>
            </a:r>
            <a:r>
              <a:rPr lang="en-US" sz="2500" b="1" dirty="0" smtClean="0"/>
              <a:t> M. A. Abdullah </a:t>
            </a:r>
            <a:r>
              <a:rPr lang="en-US" sz="2500" b="1" dirty="0" err="1" smtClean="0"/>
              <a:t>Assiri</a:t>
            </a:r>
            <a:endParaRPr lang="en-US" sz="2500" b="1" dirty="0" smtClean="0"/>
          </a:p>
          <a:p>
            <a:pPr algn="ctr" eaLnBrk="1" hangingPunct="1">
              <a:buFont typeface="Wingdings" pitchFamily="2" charset="2"/>
              <a:buNone/>
            </a:pPr>
            <a:r>
              <a:rPr lang="en-US" sz="2500" b="1" dirty="0" smtClean="0"/>
              <a:t>Professor of Pediatrics &amp; </a:t>
            </a:r>
          </a:p>
          <a:p>
            <a:pPr algn="ctr" eaLnBrk="1" hangingPunct="1">
              <a:buFont typeface="Wingdings" pitchFamily="2" charset="2"/>
              <a:buNone/>
            </a:pPr>
            <a:r>
              <a:rPr lang="en-US" sz="2500" b="1" dirty="0" smtClean="0"/>
              <a:t>Consultant Pediatric Gastroenterologist</a:t>
            </a:r>
          </a:p>
          <a:p>
            <a:pPr algn="ctr" eaLnBrk="1" hangingPunct="1">
              <a:buFont typeface="Wingdings" pitchFamily="2" charset="2"/>
              <a:buNone/>
            </a:pPr>
            <a:r>
              <a:rPr lang="en-US" sz="2500" b="1" dirty="0" smtClean="0"/>
              <a:t>Department of Pediatrics</a:t>
            </a:r>
          </a:p>
          <a:p>
            <a:pPr algn="ctr" eaLnBrk="1" hangingPunct="1">
              <a:buFont typeface="Wingdings" pitchFamily="2" charset="2"/>
              <a:buNone/>
            </a:pPr>
            <a:r>
              <a:rPr lang="en-US" sz="2500" b="1" dirty="0" smtClean="0"/>
              <a:t>King Khalid University Hospital </a:t>
            </a:r>
          </a:p>
        </p:txBody>
      </p:sp>
      <p:sp>
        <p:nvSpPr>
          <p:cNvPr id="3076" name="Slide Number Placeholder 3"/>
          <p:cNvSpPr>
            <a:spLocks noGrp="1"/>
          </p:cNvSpPr>
          <p:nvPr>
            <p:ph type="sldNum" sz="quarter" idx="12"/>
          </p:nvPr>
        </p:nvSpPr>
        <p:spPr/>
        <p:txBody>
          <a:bodyPr>
            <a:normAutofit/>
          </a:bodyPr>
          <a:lstStyle/>
          <a:p>
            <a:pPr>
              <a:defRPr/>
            </a:pPr>
            <a:fld id="{42C03386-A868-49E6-93CD-E618E9A96ECF}" type="slidenum">
              <a:rPr lang="en-US"/>
              <a:pPr>
                <a:defRPr/>
              </a:pPr>
              <a:t>1</a:t>
            </a:fld>
            <a:endParaRPr lang="en-US"/>
          </a:p>
        </p:txBody>
      </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schemeClr val="accent4">
                <a:shade val="45000"/>
                <a:satMod val="135000"/>
              </a:schemeClr>
              <a:prstClr val="white"/>
            </a:duotone>
          </a:blip>
          <a:stretch>
            <a:fillRect/>
          </a:stretch>
        </p:blipFill>
        <p:spPr>
          <a:xfrm>
            <a:off x="0" y="0"/>
            <a:ext cx="9144000" cy="6858000"/>
          </a:xfrm>
          <a:prstGeom prst="rect">
            <a:avLst/>
          </a:prstGeom>
        </p:spPr>
      </p:pic>
      <p:pic>
        <p:nvPicPr>
          <p:cNvPr id="15362" name="Picture 2" descr="C:\Documents and Settings\LOIDA\Desktop\prof. asaad\chronic diarrhea\New Folder\F3.medium.gif"/>
          <p:cNvPicPr>
            <a:picLocks noGrp="1" noChangeAspect="1" noChangeArrowheads="1"/>
          </p:cNvPicPr>
          <p:nvPr>
            <p:ph idx="1"/>
          </p:nvPr>
        </p:nvPicPr>
        <p:blipFill>
          <a:blip r:embed="rId3" cstate="print"/>
          <a:srcRect/>
          <a:stretch>
            <a:fillRect/>
          </a:stretch>
        </p:blipFill>
        <p:spPr>
          <a:xfrm>
            <a:off x="1539240" y="762000"/>
            <a:ext cx="6400800" cy="5334000"/>
          </a:xfrm>
          <a:noFill/>
        </p:spPr>
      </p:pic>
      <p:sp>
        <p:nvSpPr>
          <p:cNvPr id="4" name="Slide Number Placeholder 3"/>
          <p:cNvSpPr>
            <a:spLocks noGrp="1"/>
          </p:cNvSpPr>
          <p:nvPr>
            <p:ph type="sldNum" sz="quarter" idx="12"/>
          </p:nvPr>
        </p:nvSpPr>
        <p:spPr/>
        <p:txBody>
          <a:bodyPr>
            <a:normAutofit/>
          </a:bodyPr>
          <a:lstStyle/>
          <a:p>
            <a:pPr>
              <a:defRPr/>
            </a:pPr>
            <a:fld id="{4D2AA71E-8146-4A39-A2B2-02C5B16BE855}" type="slidenum">
              <a:rPr lang="en-US"/>
              <a:pPr>
                <a:defRPr/>
              </a:pPr>
              <a:t>10</a:t>
            </a:fld>
            <a:endParaRPr lang="en-US"/>
          </a:p>
        </p:txBody>
      </p:sp>
      <p:pic>
        <p:nvPicPr>
          <p:cNvPr id="8" name="Picture 7" descr="blue-backgrounds-for-powerpoint.jpg"/>
          <p:cNvPicPr>
            <a:picLocks noChangeAspect="1"/>
          </p:cNvPicPr>
          <p:nvPr/>
        </p:nvPicPr>
        <p:blipFill>
          <a:blip r:embed="rId4" cstate="print">
            <a:duotone>
              <a:schemeClr val="bg2">
                <a:shade val="45000"/>
                <a:satMod val="135000"/>
              </a:schemeClr>
              <a:prstClr val="white"/>
            </a:duotone>
          </a:blip>
          <a:stretch>
            <a:fillRect/>
          </a:stretch>
        </p:blipFill>
        <p:spPr>
          <a:xfrm rot="1277718">
            <a:off x="6623728" y="3490111"/>
            <a:ext cx="859576" cy="550000"/>
          </a:xfrm>
          <a:prstGeom prst="rect">
            <a:avLst/>
          </a:prstGeom>
        </p:spPr>
      </p:pic>
    </p:spTree>
  </p:cSld>
  <p:clrMapOvr>
    <a:masterClrMapping/>
  </p:clrMapOvr>
  <p:transition spd="slow">
    <p:spli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p:txBody>
          <a:bodyPr>
            <a:normAutofit/>
          </a:bodyPr>
          <a:lstStyle/>
          <a:p>
            <a:pPr algn="just">
              <a:buNone/>
            </a:pPr>
            <a:r>
              <a:rPr lang="en-US" sz="3600" b="1" dirty="0" smtClean="0"/>
              <a:t>    A 5 – year old child with chronic bloody diarrhea and growth failure. What is the cause?</a:t>
            </a:r>
            <a:endParaRPr lang="en-US" sz="3600" b="1" dirty="0"/>
          </a:p>
        </p:txBody>
      </p:sp>
    </p:spTree>
  </p:cSld>
  <p:clrMapOvr>
    <a:masterClrMapping/>
  </p:clrMapOvr>
  <p:transition>
    <p:wheel spokes="8"/>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prstClr val="black"/>
              <a:schemeClr val="accent6">
                <a:tint val="45000"/>
                <a:satMod val="400000"/>
              </a:schemeClr>
            </a:duotone>
          </a:blip>
          <a:stretch>
            <a:fillRect/>
          </a:stretch>
        </p:blipFill>
        <p:spPr>
          <a:xfrm>
            <a:off x="0" y="0"/>
            <a:ext cx="9144000" cy="6858000"/>
          </a:xfrm>
          <a:prstGeom prst="rect">
            <a:avLst/>
          </a:prstGeom>
        </p:spPr>
      </p:pic>
      <p:pic>
        <p:nvPicPr>
          <p:cNvPr id="140291" name="Picture 2" descr="C:\Documents and Settings\LOIDA\Desktop\prof. asaad\chronic diarrhea\chrons\colitis.jpg"/>
          <p:cNvPicPr>
            <a:picLocks noGrp="1" noChangeAspect="1" noChangeArrowheads="1"/>
          </p:cNvPicPr>
          <p:nvPr>
            <p:ph idx="1"/>
          </p:nvPr>
        </p:nvPicPr>
        <p:blipFill>
          <a:blip r:embed="rId3" cstate="print"/>
          <a:srcRect/>
          <a:stretch>
            <a:fillRect/>
          </a:stretch>
        </p:blipFill>
        <p:spPr>
          <a:xfrm>
            <a:off x="0" y="476672"/>
            <a:ext cx="3707904" cy="4595370"/>
          </a:xfrm>
          <a:noFill/>
        </p:spPr>
      </p:pic>
      <p:sp>
        <p:nvSpPr>
          <p:cNvPr id="4" name="Slide Number Placeholder 3"/>
          <p:cNvSpPr>
            <a:spLocks noGrp="1"/>
          </p:cNvSpPr>
          <p:nvPr>
            <p:ph type="sldNum" sz="quarter" idx="12"/>
          </p:nvPr>
        </p:nvSpPr>
        <p:spPr/>
        <p:txBody>
          <a:bodyPr/>
          <a:lstStyle/>
          <a:p>
            <a:pPr>
              <a:defRPr/>
            </a:pPr>
            <a:fld id="{F7E4E9B6-9A78-4E98-B43B-7ADA0C58D94E}" type="slidenum">
              <a:rPr lang="en-US" smtClean="0"/>
              <a:pPr>
                <a:defRPr/>
              </a:pPr>
              <a:t>101</a:t>
            </a:fld>
            <a:endParaRPr lang="en-US"/>
          </a:p>
        </p:txBody>
      </p:sp>
      <p:pic>
        <p:nvPicPr>
          <p:cNvPr id="17410" name="Picture 2" descr="C:\Documents and Settings\MARIA\Desktop\YEOJ\JOEY\PROF. ASSIRI\chronic diarrhea\pics\220px-Crohnie_Pyoderma_gangrenosum.jpg"/>
          <p:cNvPicPr>
            <a:picLocks noChangeAspect="1" noChangeArrowheads="1"/>
          </p:cNvPicPr>
          <p:nvPr/>
        </p:nvPicPr>
        <p:blipFill>
          <a:blip r:embed="rId4" cstate="print"/>
          <a:srcRect/>
          <a:stretch>
            <a:fillRect/>
          </a:stretch>
        </p:blipFill>
        <p:spPr bwMode="auto">
          <a:xfrm rot="5400000">
            <a:off x="5741622" y="3915055"/>
            <a:ext cx="3888432" cy="2916323"/>
          </a:xfrm>
          <a:prstGeom prst="rect">
            <a:avLst/>
          </a:prstGeom>
          <a:noFill/>
        </p:spPr>
      </p:pic>
      <p:pic>
        <p:nvPicPr>
          <p:cNvPr id="17414" name="Picture 6" descr="C:\Documents and Settings\MARIA\Desktop\YEOJ\JOEY\PROF. ASSIRI\chronic diarrhea\pics\Crohn's_Disease550_ab.jpg"/>
          <p:cNvPicPr>
            <a:picLocks noChangeAspect="1" noChangeArrowheads="1"/>
          </p:cNvPicPr>
          <p:nvPr/>
        </p:nvPicPr>
        <p:blipFill>
          <a:blip r:embed="rId5" cstate="print"/>
          <a:srcRect/>
          <a:stretch>
            <a:fillRect/>
          </a:stretch>
        </p:blipFill>
        <p:spPr bwMode="auto">
          <a:xfrm>
            <a:off x="4716016" y="620688"/>
            <a:ext cx="3960440" cy="2970330"/>
          </a:xfrm>
          <a:prstGeom prst="rect">
            <a:avLst/>
          </a:prstGeom>
          <a:noFill/>
        </p:spPr>
      </p:pic>
      <p:pic>
        <p:nvPicPr>
          <p:cNvPr id="17417" name="Picture 9" descr="C:\Documents and Settings\MARIA\Desktop\YEOJ\JOEY\PROF. ASSIRI\chronic diarrhea\pics\crohns.jpg"/>
          <p:cNvPicPr>
            <a:picLocks noChangeAspect="1" noChangeArrowheads="1"/>
          </p:cNvPicPr>
          <p:nvPr/>
        </p:nvPicPr>
        <p:blipFill>
          <a:blip r:embed="rId6" cstate="print"/>
          <a:srcRect/>
          <a:stretch>
            <a:fillRect/>
          </a:stretch>
        </p:blipFill>
        <p:spPr bwMode="auto">
          <a:xfrm>
            <a:off x="3707904" y="3861048"/>
            <a:ext cx="2879071" cy="2880320"/>
          </a:xfrm>
          <a:prstGeom prst="rect">
            <a:avLst/>
          </a:prstGeom>
          <a:noFill/>
        </p:spPr>
      </p:pic>
    </p:spTree>
  </p:cSld>
  <p:clrMapOvr>
    <a:masterClrMapping/>
  </p:clrMapOvr>
  <p:transition>
    <p:wheel spokes="8"/>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prstClr val="black"/>
              <a:schemeClr val="accent5">
                <a:tint val="45000"/>
                <a:satMod val="400000"/>
              </a:schemeClr>
            </a:duotone>
          </a:blip>
          <a:stretch>
            <a:fillRect/>
          </a:stretch>
        </p:blipFill>
        <p:spPr>
          <a:xfrm>
            <a:off x="0" y="0"/>
            <a:ext cx="9144000" cy="6858000"/>
          </a:xfrm>
          <a:prstGeom prst="rect">
            <a:avLst/>
          </a:prstGeom>
        </p:spPr>
      </p:pic>
      <p:pic>
        <p:nvPicPr>
          <p:cNvPr id="141315" name="Picture 2" descr="C:\Documents and Settings\LOIDA\Desktop\prof. asaad\chronic diarrhea\chrons\nature06005-f1.2.jpg"/>
          <p:cNvPicPr>
            <a:picLocks noGrp="1" noChangeAspect="1" noChangeArrowheads="1"/>
          </p:cNvPicPr>
          <p:nvPr>
            <p:ph idx="1"/>
          </p:nvPr>
        </p:nvPicPr>
        <p:blipFill>
          <a:blip r:embed="rId3" cstate="print"/>
          <a:srcRect/>
          <a:stretch>
            <a:fillRect/>
          </a:stretch>
        </p:blipFill>
        <p:spPr>
          <a:xfrm>
            <a:off x="323528" y="3717032"/>
            <a:ext cx="3975971" cy="2304256"/>
          </a:xfrm>
          <a:noFill/>
        </p:spPr>
      </p:pic>
      <p:sp>
        <p:nvSpPr>
          <p:cNvPr id="4" name="Slide Number Placeholder 3"/>
          <p:cNvSpPr>
            <a:spLocks noGrp="1"/>
          </p:cNvSpPr>
          <p:nvPr>
            <p:ph type="sldNum" sz="quarter" idx="12"/>
          </p:nvPr>
        </p:nvSpPr>
        <p:spPr/>
        <p:txBody>
          <a:bodyPr/>
          <a:lstStyle/>
          <a:p>
            <a:pPr>
              <a:defRPr/>
            </a:pPr>
            <a:fld id="{C07E1CCA-CCE3-4DF1-8376-2DE1FA1D56D0}" type="slidenum">
              <a:rPr lang="en-US" smtClean="0"/>
              <a:pPr>
                <a:defRPr/>
              </a:pPr>
              <a:t>102</a:t>
            </a:fld>
            <a:endParaRPr lang="en-US"/>
          </a:p>
        </p:txBody>
      </p:sp>
      <p:pic>
        <p:nvPicPr>
          <p:cNvPr id="16385" name="Picture 1" descr="C:\Documents and Settings\MARIA\Desktop\YEOJ\JOEY\PROF. ASSIRI\chronic diarrhea\pics\150px-cd_colitis_2.jpg"/>
          <p:cNvPicPr>
            <a:picLocks noChangeAspect="1" noChangeArrowheads="1"/>
          </p:cNvPicPr>
          <p:nvPr/>
        </p:nvPicPr>
        <p:blipFill>
          <a:blip r:embed="rId4" cstate="print"/>
          <a:srcRect/>
          <a:stretch>
            <a:fillRect/>
          </a:stretch>
        </p:blipFill>
        <p:spPr bwMode="auto">
          <a:xfrm>
            <a:off x="611560" y="404664"/>
            <a:ext cx="3236163" cy="2880320"/>
          </a:xfrm>
          <a:prstGeom prst="rect">
            <a:avLst/>
          </a:prstGeom>
          <a:noFill/>
        </p:spPr>
      </p:pic>
      <p:pic>
        <p:nvPicPr>
          <p:cNvPr id="16386" name="Picture 2" descr="C:\Documents and Settings\MARIA\Desktop\YEOJ\JOEY\PROF. ASSIRI\chronic diarrhea\pics\Clostridium difficile colitis - 2.jpg"/>
          <p:cNvPicPr>
            <a:picLocks noChangeAspect="1" noChangeArrowheads="1"/>
          </p:cNvPicPr>
          <p:nvPr/>
        </p:nvPicPr>
        <p:blipFill>
          <a:blip r:embed="rId5" cstate="print"/>
          <a:srcRect/>
          <a:stretch>
            <a:fillRect/>
          </a:stretch>
        </p:blipFill>
        <p:spPr bwMode="auto">
          <a:xfrm>
            <a:off x="4860032" y="260648"/>
            <a:ext cx="2952328" cy="3189191"/>
          </a:xfrm>
          <a:prstGeom prst="rect">
            <a:avLst/>
          </a:prstGeom>
          <a:noFill/>
        </p:spPr>
      </p:pic>
      <p:pic>
        <p:nvPicPr>
          <p:cNvPr id="7" name="Picture 2" descr="C:\Documents and Settings\LOIDA\Desktop\prof. asaad\chronic diarrhea\chrons\1280px-Crohn's_disease_-_colon_-_high_mag.jpg"/>
          <p:cNvPicPr>
            <a:picLocks noChangeAspect="1" noChangeArrowheads="1"/>
          </p:cNvPicPr>
          <p:nvPr/>
        </p:nvPicPr>
        <p:blipFill>
          <a:blip r:embed="rId6" cstate="print"/>
          <a:stretch>
            <a:fillRect/>
          </a:stretch>
        </p:blipFill>
        <p:spPr>
          <a:xfrm>
            <a:off x="4860032" y="3645024"/>
            <a:ext cx="3565789" cy="2376264"/>
          </a:xfrm>
          <a:prstGeom prst="rect">
            <a:avLst/>
          </a:prstGeom>
          <a:noFill/>
        </p:spPr>
      </p:pic>
    </p:spTree>
  </p:cSld>
  <p:clrMapOvr>
    <a:masterClrMapping/>
  </p:clrMapOvr>
  <p:transition>
    <p:wheel spokes="8"/>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82947" name="Rectangle 2"/>
          <p:cNvSpPr>
            <a:spLocks noGrp="1" noChangeArrowheads="1"/>
          </p:cNvSpPr>
          <p:nvPr>
            <p:ph type="title"/>
          </p:nvPr>
        </p:nvSpPr>
        <p:spPr>
          <a:xfrm>
            <a:off x="0" y="0"/>
            <a:ext cx="8915400" cy="2362200"/>
          </a:xfrm>
        </p:spPr>
        <p:txBody>
          <a:bodyPr/>
          <a:lstStyle/>
          <a:p>
            <a:pPr algn="ctr" eaLnBrk="1" fontAlgn="auto" hangingPunct="1">
              <a:spcAft>
                <a:spcPts val="0"/>
              </a:spcAft>
              <a:defRPr/>
            </a:pPr>
            <a:r>
              <a:rPr lang="en-US" sz="1800" dirty="0" smtClean="0">
                <a:solidFill>
                  <a:schemeClr val="accent1">
                    <a:satMod val="150000"/>
                  </a:schemeClr>
                </a:solidFill>
              </a:rPr>
              <a:t>          </a:t>
            </a:r>
            <a:r>
              <a:rPr lang="en-US" sz="2800" dirty="0" smtClean="0">
                <a:latin typeface="Arial Black" pitchFamily="34" charset="0"/>
              </a:rPr>
              <a:t>Differential Diagnosis Between Ulcerative </a:t>
            </a:r>
            <a:br>
              <a:rPr lang="en-US" sz="2800" dirty="0" smtClean="0">
                <a:latin typeface="Arial Black" pitchFamily="34" charset="0"/>
              </a:rPr>
            </a:br>
            <a:r>
              <a:rPr lang="en-US" sz="2800" dirty="0" smtClean="0">
                <a:latin typeface="Arial Black" pitchFamily="34" charset="0"/>
              </a:rPr>
              <a:t>Colitis and </a:t>
            </a:r>
            <a:r>
              <a:rPr lang="en-US" sz="2800" dirty="0" err="1" smtClean="0">
                <a:latin typeface="Arial Black" pitchFamily="34" charset="0"/>
              </a:rPr>
              <a:t>Crohn’s</a:t>
            </a:r>
            <a:r>
              <a:rPr lang="en-US" sz="2800" dirty="0" smtClean="0">
                <a:latin typeface="Arial Black" pitchFamily="34" charset="0"/>
              </a:rPr>
              <a:t> Disease</a:t>
            </a:r>
          </a:p>
        </p:txBody>
      </p:sp>
      <p:graphicFrame>
        <p:nvGraphicFramePr>
          <p:cNvPr id="6" name="Group 3"/>
          <p:cNvGraphicFramePr>
            <a:graphicFrameLocks noGrp="1"/>
          </p:cNvGraphicFramePr>
          <p:nvPr>
            <p:ph idx="1"/>
          </p:nvPr>
        </p:nvGraphicFramePr>
        <p:xfrm>
          <a:off x="762000" y="2057400"/>
          <a:ext cx="7696200" cy="4645152"/>
        </p:xfrm>
        <a:graphic>
          <a:graphicData uri="http://schemas.openxmlformats.org/drawingml/2006/table">
            <a:tbl>
              <a:tblPr/>
              <a:tblGrid>
                <a:gridCol w="2938549"/>
                <a:gridCol w="2448791"/>
                <a:gridCol w="2308860"/>
              </a:tblGrid>
              <a:tr h="4343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Feature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1" u="none" strike="noStrike" cap="none" normalizeH="0" baseline="0" dirty="0" smtClean="0">
                          <a:ln>
                            <a:noFill/>
                          </a:ln>
                          <a:solidFill>
                            <a:schemeClr val="tx1"/>
                          </a:solidFill>
                          <a:effectLst/>
                          <a:latin typeface="Arial" pitchFamily="34" charset="0"/>
                          <a:cs typeface="Arial" pitchFamily="34" charset="0"/>
                        </a:rPr>
                        <a:t>Relative incidence of symptoms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Rectal bleeding (gross)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Diarrhea</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Pain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Anorexia</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Weight loss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Growth retardation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err="1" smtClean="0">
                          <a:ln>
                            <a:noFill/>
                          </a:ln>
                          <a:solidFill>
                            <a:schemeClr val="tx1"/>
                          </a:solidFill>
                          <a:effectLst/>
                          <a:latin typeface="Arial" pitchFamily="34" charset="0"/>
                          <a:cs typeface="Arial" pitchFamily="34" charset="0"/>
                        </a:rPr>
                        <a:t>Extraintestinal</a:t>
                      </a:r>
                      <a:r>
                        <a:rPr kumimoji="0" lang="en-US" sz="1800" b="0" i="0" u="none" strike="noStrike" cap="none" normalizeH="0" baseline="0" dirty="0" smtClean="0">
                          <a:ln>
                            <a:noFill/>
                          </a:ln>
                          <a:solidFill>
                            <a:schemeClr val="tx1"/>
                          </a:solidFill>
                          <a:effectLst/>
                          <a:latin typeface="Arial" pitchFamily="34" charset="0"/>
                          <a:cs typeface="Arial" pitchFamily="34" charset="0"/>
                        </a:rPr>
                        <a:t> manifestations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Ulcerative colitis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Common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Often severe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Less frequent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Mild or moderate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Moderate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Usually mild</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Common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err="1" smtClean="0">
                          <a:ln>
                            <a:noFill/>
                          </a:ln>
                          <a:solidFill>
                            <a:schemeClr val="tx1"/>
                          </a:solidFill>
                          <a:effectLst/>
                          <a:latin typeface="Arial" pitchFamily="34" charset="0"/>
                          <a:cs typeface="Arial" pitchFamily="34" charset="0"/>
                        </a:rPr>
                        <a:t>Crohn’s</a:t>
                      </a:r>
                      <a:r>
                        <a:rPr kumimoji="0" lang="en-US" sz="1800" b="1" i="0" u="none" strike="noStrike" cap="none" normalizeH="0" baseline="0" dirty="0" smtClean="0">
                          <a:ln>
                            <a:noFill/>
                          </a:ln>
                          <a:solidFill>
                            <a:schemeClr val="tx1"/>
                          </a:solidFill>
                          <a:effectLst/>
                          <a:latin typeface="Arial" pitchFamily="34" charset="0"/>
                          <a:cs typeface="Arial" pitchFamily="34" charset="0"/>
                        </a:rPr>
                        <a:t> disease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Rare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Moderate or even absent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Almost always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Can be severe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Severe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Often pronounced</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Common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46" name="Slide Number Placeholder 3"/>
          <p:cNvSpPr>
            <a:spLocks noGrp="1"/>
          </p:cNvSpPr>
          <p:nvPr>
            <p:ph type="sldNum" sz="quarter" idx="12"/>
          </p:nvPr>
        </p:nvSpPr>
        <p:spPr/>
        <p:txBody>
          <a:bodyPr/>
          <a:lstStyle/>
          <a:p>
            <a:pPr>
              <a:defRPr/>
            </a:pPr>
            <a:fld id="{71744115-E067-4DAC-9571-C715398409BD}" type="slidenum">
              <a:rPr lang="en-US"/>
              <a:pPr>
                <a:defRPr/>
              </a:pPr>
              <a:t>103</a:t>
            </a:fld>
            <a:endParaRPr lang="en-US"/>
          </a:p>
        </p:txBody>
      </p:sp>
      <p:sp>
        <p:nvSpPr>
          <p:cNvPr id="143374"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spTree>
  </p:cSld>
  <p:clrMapOvr>
    <a:masterClrMapping/>
  </p:clrMapOvr>
  <p:transition>
    <p:wheel spokes="8"/>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88066" name="Rectangle 2"/>
          <p:cNvSpPr>
            <a:spLocks noGrp="1" noChangeArrowheads="1"/>
          </p:cNvSpPr>
          <p:nvPr>
            <p:ph type="title"/>
          </p:nvPr>
        </p:nvSpPr>
        <p:spPr>
          <a:xfrm>
            <a:off x="990600" y="152400"/>
            <a:ext cx="7313612" cy="1981200"/>
          </a:xfrm>
        </p:spPr>
        <p:txBody>
          <a:bodyPr/>
          <a:lstStyle/>
          <a:p>
            <a:pPr algn="ctr" eaLnBrk="1" fontAlgn="auto" hangingPunct="1">
              <a:spcAft>
                <a:spcPts val="0"/>
              </a:spcAft>
              <a:defRPr/>
            </a:pPr>
            <a:r>
              <a:rPr lang="en-US" sz="2800" dirty="0" smtClean="0">
                <a:latin typeface="Arial Black" pitchFamily="34" charset="0"/>
              </a:rPr>
              <a:t>Plan of Investigation in Children with Chronic Diarrhea</a:t>
            </a:r>
          </a:p>
        </p:txBody>
      </p:sp>
      <p:sp>
        <p:nvSpPr>
          <p:cNvPr id="88093" name="Slide Number Placeholder 3"/>
          <p:cNvSpPr>
            <a:spLocks noGrp="1"/>
          </p:cNvSpPr>
          <p:nvPr>
            <p:ph type="sldNum" sz="quarter" idx="12"/>
          </p:nvPr>
        </p:nvSpPr>
        <p:spPr/>
        <p:txBody>
          <a:bodyPr/>
          <a:lstStyle/>
          <a:p>
            <a:pPr>
              <a:defRPr/>
            </a:pPr>
            <a:fld id="{7770C4E4-A424-4F49-AD63-2D7A9659E354}" type="slidenum">
              <a:rPr lang="en-US" smtClean="0"/>
              <a:pPr>
                <a:defRPr/>
              </a:pPr>
              <a:t>104</a:t>
            </a:fld>
            <a:endParaRPr lang="en-US" smtClean="0"/>
          </a:p>
        </p:txBody>
      </p:sp>
      <p:graphicFrame>
        <p:nvGraphicFramePr>
          <p:cNvPr id="7" name="Table Placeholder 6"/>
          <p:cNvGraphicFramePr>
            <a:graphicFrameLocks noGrp="1"/>
          </p:cNvGraphicFramePr>
          <p:nvPr>
            <p:ph type="tbl" idx="1"/>
          </p:nvPr>
        </p:nvGraphicFramePr>
        <p:xfrm>
          <a:off x="539552" y="1628800"/>
          <a:ext cx="7313612" cy="4638348"/>
        </p:xfrm>
        <a:graphic>
          <a:graphicData uri="http://schemas.openxmlformats.org/drawingml/2006/table">
            <a:tbl>
              <a:tblPr/>
              <a:tblGrid>
                <a:gridCol w="3656806"/>
                <a:gridCol w="3656806"/>
              </a:tblGrid>
              <a:tr h="373132">
                <a:tc>
                  <a:txBody>
                    <a:bodyPr/>
                    <a:lstStyle/>
                    <a:p>
                      <a:pPr marL="0" marR="0" algn="ctr">
                        <a:lnSpc>
                          <a:spcPct val="150000"/>
                        </a:lnSpc>
                        <a:spcBef>
                          <a:spcPts val="0"/>
                        </a:spcBef>
                        <a:spcAft>
                          <a:spcPts val="0"/>
                        </a:spcAft>
                      </a:pPr>
                      <a:r>
                        <a:rPr lang="en-US" sz="1000" b="1" dirty="0">
                          <a:latin typeface="Albertus" pitchFamily="34" charset="0"/>
                          <a:ea typeface="Calibri"/>
                          <a:cs typeface="Arial"/>
                        </a:rPr>
                        <a:t>Investigation</a:t>
                      </a:r>
                      <a:endParaRPr lang="en-US" sz="1000" dirty="0">
                        <a:latin typeface="Albertus" pitchFamily="34" charset="0"/>
                        <a:ea typeface="Calibri"/>
                        <a:cs typeface="Arial"/>
                      </a:endParaRP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b="1" dirty="0">
                          <a:latin typeface="Albertus" pitchFamily="34" charset="0"/>
                          <a:ea typeface="Calibri"/>
                          <a:cs typeface="Arial"/>
                        </a:rPr>
                        <a:t>Clinical Diagnosis for which indicated</a:t>
                      </a:r>
                      <a:endParaRPr lang="en-US" sz="1000" dirty="0">
                        <a:latin typeface="Albertus" pitchFamily="34" charset="0"/>
                        <a:ea typeface="Calibri"/>
                        <a:cs typeface="Arial"/>
                      </a:endParaRP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32">
                <a:tc>
                  <a:txBody>
                    <a:bodyPr/>
                    <a:lstStyle/>
                    <a:p>
                      <a:pPr marL="0" marR="0">
                        <a:lnSpc>
                          <a:spcPct val="150000"/>
                        </a:lnSpc>
                        <a:spcBef>
                          <a:spcPts val="0"/>
                        </a:spcBef>
                        <a:spcAft>
                          <a:spcPts val="0"/>
                        </a:spcAft>
                      </a:pPr>
                      <a:r>
                        <a:rPr lang="en-US" sz="1400" dirty="0">
                          <a:latin typeface="Calibri"/>
                          <a:ea typeface="Calibri"/>
                          <a:cs typeface="Arial"/>
                        </a:rPr>
                        <a:t>Identification of bacterial, viral and </a:t>
                      </a:r>
                      <a:r>
                        <a:rPr lang="en-US" sz="1400" dirty="0" err="1">
                          <a:latin typeface="Calibri"/>
                          <a:ea typeface="Calibri"/>
                          <a:cs typeface="Arial"/>
                        </a:rPr>
                        <a:t>protozoal</a:t>
                      </a:r>
                      <a:r>
                        <a:rPr lang="en-US" sz="1400" dirty="0">
                          <a:latin typeface="Calibri"/>
                          <a:ea typeface="Calibri"/>
                          <a:cs typeface="Arial"/>
                        </a:rPr>
                        <a:t> agent in stool</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latin typeface="Calibri"/>
                          <a:ea typeface="Calibri"/>
                          <a:cs typeface="Arial"/>
                        </a:rPr>
                        <a:t>Infectious enteritis</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264">
                <a:tc>
                  <a:txBody>
                    <a:bodyPr/>
                    <a:lstStyle/>
                    <a:p>
                      <a:pPr marL="0" marR="0">
                        <a:lnSpc>
                          <a:spcPct val="150000"/>
                        </a:lnSpc>
                        <a:spcBef>
                          <a:spcPts val="0"/>
                        </a:spcBef>
                        <a:spcAft>
                          <a:spcPts val="0"/>
                        </a:spcAft>
                      </a:pPr>
                      <a:r>
                        <a:rPr lang="en-US" sz="1400" dirty="0">
                          <a:latin typeface="Calibri"/>
                          <a:ea typeface="Calibri"/>
                          <a:cs typeface="Arial"/>
                        </a:rPr>
                        <a:t>Stool PH and reducing substances; breath H2 excretion; oral sugar tolerance tests</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latin typeface="Calibri"/>
                          <a:ea typeface="Calibri"/>
                          <a:cs typeface="Arial"/>
                        </a:rPr>
                        <a:t>Carbohydrate malabsorption</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32">
                <a:tc>
                  <a:txBody>
                    <a:bodyPr/>
                    <a:lstStyle/>
                    <a:p>
                      <a:pPr marL="0" marR="0">
                        <a:lnSpc>
                          <a:spcPct val="150000"/>
                        </a:lnSpc>
                        <a:spcBef>
                          <a:spcPts val="0"/>
                        </a:spcBef>
                        <a:spcAft>
                          <a:spcPts val="0"/>
                        </a:spcAft>
                      </a:pPr>
                      <a:r>
                        <a:rPr lang="en-US" sz="1400" dirty="0">
                          <a:latin typeface="Calibri"/>
                          <a:ea typeface="Calibri"/>
                          <a:cs typeface="Arial"/>
                        </a:rPr>
                        <a:t>Stool electrolyte</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latin typeface="Calibri"/>
                          <a:ea typeface="Calibri"/>
                          <a:cs typeface="Arial"/>
                        </a:rPr>
                        <a:t>Chloride losing diarrhea</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264">
                <a:tc>
                  <a:txBody>
                    <a:bodyPr/>
                    <a:lstStyle/>
                    <a:p>
                      <a:pPr marL="0" marR="0">
                        <a:lnSpc>
                          <a:spcPct val="150000"/>
                        </a:lnSpc>
                        <a:spcBef>
                          <a:spcPts val="0"/>
                        </a:spcBef>
                        <a:spcAft>
                          <a:spcPts val="0"/>
                        </a:spcAft>
                      </a:pPr>
                      <a:r>
                        <a:rPr lang="en-US" sz="1400" dirty="0">
                          <a:latin typeface="Calibri"/>
                          <a:ea typeface="Calibri"/>
                          <a:cs typeface="Arial"/>
                        </a:rPr>
                        <a:t>Lymphocyte count &amp; immunoglobulin, profile; macrophage function, serum </a:t>
                      </a:r>
                      <a:r>
                        <a:rPr lang="en-US" sz="1400" dirty="0" err="1">
                          <a:latin typeface="Calibri"/>
                          <a:ea typeface="Calibri"/>
                          <a:cs typeface="Arial"/>
                        </a:rPr>
                        <a:t>opsonic</a:t>
                      </a:r>
                      <a:r>
                        <a:rPr lang="en-US" sz="1400" dirty="0">
                          <a:latin typeface="Calibri"/>
                          <a:ea typeface="Calibri"/>
                          <a:cs typeface="Arial"/>
                        </a:rPr>
                        <a:t> activity</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1000"/>
                        </a:spcAft>
                      </a:pPr>
                      <a:r>
                        <a:rPr lang="en-US" sz="1400">
                          <a:latin typeface="Calibri"/>
                          <a:ea typeface="Calibri"/>
                          <a:cs typeface="Arial"/>
                        </a:rPr>
                        <a:t>Immunodeficiency, intestinal lymphangiectasia </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32">
                <a:tc>
                  <a:txBody>
                    <a:bodyPr/>
                    <a:lstStyle/>
                    <a:p>
                      <a:pPr marL="0" marR="0">
                        <a:lnSpc>
                          <a:spcPct val="150000"/>
                        </a:lnSpc>
                        <a:spcBef>
                          <a:spcPts val="0"/>
                        </a:spcBef>
                        <a:spcAft>
                          <a:spcPts val="0"/>
                        </a:spcAft>
                      </a:pPr>
                      <a:r>
                        <a:rPr lang="en-US" sz="1400" dirty="0">
                          <a:latin typeface="Calibri"/>
                          <a:ea typeface="Calibri"/>
                          <a:cs typeface="Arial"/>
                        </a:rPr>
                        <a:t>Celiac Serology</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latin typeface="Calibri"/>
                          <a:ea typeface="Calibri"/>
                          <a:cs typeface="Arial"/>
                        </a:rPr>
                        <a:t>Celiac Disease</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32">
                <a:tc>
                  <a:txBody>
                    <a:bodyPr/>
                    <a:lstStyle/>
                    <a:p>
                      <a:pPr marL="0" marR="0">
                        <a:lnSpc>
                          <a:spcPct val="150000"/>
                        </a:lnSpc>
                        <a:spcBef>
                          <a:spcPts val="0"/>
                        </a:spcBef>
                        <a:spcAft>
                          <a:spcPts val="0"/>
                        </a:spcAft>
                      </a:pPr>
                      <a:r>
                        <a:rPr lang="en-US" sz="1400" dirty="0">
                          <a:latin typeface="Calibri"/>
                          <a:ea typeface="Calibri"/>
                          <a:cs typeface="Arial"/>
                        </a:rPr>
                        <a:t>Sweat chlorides; pancreatic function tests</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a:latin typeface="Calibri"/>
                          <a:ea typeface="Calibri"/>
                          <a:cs typeface="Arial"/>
                        </a:rPr>
                        <a:t>Cystic fibrosis and other pancreatic deficiency disorders</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264">
                <a:tc>
                  <a:txBody>
                    <a:bodyPr/>
                    <a:lstStyle/>
                    <a:p>
                      <a:pPr marL="0" marR="0">
                        <a:lnSpc>
                          <a:spcPct val="150000"/>
                        </a:lnSpc>
                        <a:spcBef>
                          <a:spcPts val="0"/>
                        </a:spcBef>
                        <a:spcAft>
                          <a:spcPts val="0"/>
                        </a:spcAft>
                      </a:pPr>
                      <a:r>
                        <a:rPr lang="en-US" sz="1400" dirty="0">
                          <a:latin typeface="Calibri"/>
                          <a:ea typeface="Calibri"/>
                          <a:cs typeface="Arial"/>
                        </a:rPr>
                        <a:t>Duodenal intubation</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dirty="0">
                          <a:latin typeface="Calibri"/>
                          <a:ea typeface="Calibri"/>
                          <a:cs typeface="Arial"/>
                        </a:rPr>
                        <a:t>Bacterial overgrowth, excess </a:t>
                      </a:r>
                      <a:r>
                        <a:rPr lang="en-US" sz="1400" dirty="0" err="1">
                          <a:latin typeface="Calibri"/>
                          <a:ea typeface="Calibri"/>
                          <a:cs typeface="Arial"/>
                        </a:rPr>
                        <a:t>deconjugated</a:t>
                      </a:r>
                      <a:r>
                        <a:rPr lang="en-US" sz="1400" dirty="0">
                          <a:latin typeface="Calibri"/>
                          <a:ea typeface="Calibri"/>
                          <a:cs typeface="Arial"/>
                        </a:rPr>
                        <a:t> bile salts, enteric infections</a:t>
                      </a:r>
                    </a:p>
                  </a:txBody>
                  <a:tcPr marL="59948" marR="59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heel spokes="8"/>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89090" name="Rectangle 2"/>
          <p:cNvSpPr>
            <a:spLocks noGrp="1" noChangeArrowheads="1"/>
          </p:cNvSpPr>
          <p:nvPr>
            <p:ph type="title"/>
          </p:nvPr>
        </p:nvSpPr>
        <p:spPr>
          <a:xfrm>
            <a:off x="1066800" y="304800"/>
            <a:ext cx="7313612" cy="1143000"/>
          </a:xfrm>
        </p:spPr>
        <p:txBody>
          <a:bodyPr/>
          <a:lstStyle/>
          <a:p>
            <a:pPr algn="ctr" eaLnBrk="1" fontAlgn="auto" hangingPunct="1">
              <a:spcAft>
                <a:spcPts val="0"/>
              </a:spcAft>
              <a:defRPr/>
            </a:pPr>
            <a:r>
              <a:rPr lang="en-US" sz="2800" dirty="0" smtClean="0">
                <a:latin typeface="Arial Black" pitchFamily="34" charset="0"/>
              </a:rPr>
              <a:t>Plan of Investigation in Children with Chronic Diarrhea </a:t>
            </a:r>
            <a:r>
              <a:rPr lang="en-US" sz="2400" dirty="0" smtClean="0">
                <a:latin typeface="Arial Black" pitchFamily="34" charset="0"/>
              </a:rPr>
              <a:t>(cont.)</a:t>
            </a:r>
            <a:endParaRPr lang="en-US" sz="2800" dirty="0" smtClean="0">
              <a:latin typeface="Arial Black" pitchFamily="34" charset="0"/>
            </a:endParaRPr>
          </a:p>
        </p:txBody>
      </p:sp>
      <p:graphicFrame>
        <p:nvGraphicFramePr>
          <p:cNvPr id="250883" name="Group 3"/>
          <p:cNvGraphicFramePr>
            <a:graphicFrameLocks noGrp="1"/>
          </p:cNvGraphicFramePr>
          <p:nvPr>
            <p:ph type="tbl" idx="1"/>
          </p:nvPr>
        </p:nvGraphicFramePr>
        <p:xfrm>
          <a:off x="457200" y="1600200"/>
          <a:ext cx="8229600" cy="5094224"/>
        </p:xfrm>
        <a:graphic>
          <a:graphicData uri="http://schemas.openxmlformats.org/drawingml/2006/table">
            <a:tbl>
              <a:tblPr/>
              <a:tblGrid>
                <a:gridCol w="2819400"/>
                <a:gridCol w="5410200"/>
              </a:tblGrid>
              <a:tr h="406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Black" pitchFamily="34" charset="0"/>
                          <a:cs typeface="Arial" pitchFamily="34" charset="0"/>
                        </a:rPr>
                        <a:t>Investigation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Black" pitchFamily="34" charset="0"/>
                          <a:cs typeface="Arial" pitchFamily="34" charset="0"/>
                        </a:rPr>
                        <a:t>Clinical Diagnosis for which indicated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Intestinal Biopsy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Milk protein allergy by pre and post milk challenge histology</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Celiac disease, </a:t>
                      </a:r>
                      <a:r>
                        <a:rPr kumimoji="0" lang="en-US" sz="1800" b="0" i="0" u="none" strike="noStrike" cap="none" normalizeH="0" baseline="0" dirty="0" err="1" smtClean="0">
                          <a:ln>
                            <a:noFill/>
                          </a:ln>
                          <a:solidFill>
                            <a:schemeClr val="tx1"/>
                          </a:solidFill>
                          <a:effectLst/>
                          <a:latin typeface="Arial" pitchFamily="34" charset="0"/>
                          <a:cs typeface="Arial" pitchFamily="34" charset="0"/>
                        </a:rPr>
                        <a:t>lymphangiectasia</a:t>
                      </a:r>
                      <a:r>
                        <a:rPr kumimoji="0" lang="en-US" sz="1800" b="0" i="0" u="none" strike="noStrike" cap="none" normalizeH="0" baseline="0" dirty="0" smtClean="0">
                          <a:ln>
                            <a:noFill/>
                          </a:ln>
                          <a:solidFill>
                            <a:schemeClr val="tx1"/>
                          </a:solidFill>
                          <a:effectLst/>
                          <a:latin typeface="Arial"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Urinary catecholamines; immunoassay for VIP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err="1" smtClean="0">
                          <a:ln>
                            <a:noFill/>
                          </a:ln>
                          <a:solidFill>
                            <a:schemeClr val="tx1"/>
                          </a:solidFill>
                          <a:effectLst/>
                          <a:latin typeface="Arial" pitchFamily="34" charset="0"/>
                          <a:cs typeface="Arial" pitchFamily="34" charset="0"/>
                        </a:rPr>
                        <a:t>Secretory</a:t>
                      </a:r>
                      <a:r>
                        <a:rPr kumimoji="0" lang="en-US" sz="1800" b="0" i="0" u="none" strike="noStrike" cap="none" normalizeH="0" baseline="0" dirty="0" smtClean="0">
                          <a:ln>
                            <a:noFill/>
                          </a:ln>
                          <a:solidFill>
                            <a:schemeClr val="tx1"/>
                          </a:solidFill>
                          <a:effectLst/>
                          <a:latin typeface="Arial" pitchFamily="34" charset="0"/>
                          <a:cs typeface="Arial" pitchFamily="34" charset="0"/>
                        </a:rPr>
                        <a:t> tumors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Serum zinc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 </a:t>
                      </a:r>
                      <a:r>
                        <a:rPr kumimoji="0" lang="en-US" sz="1800" b="0" i="0" u="none" strike="noStrike" cap="none" normalizeH="0" baseline="0" dirty="0" err="1" smtClean="0">
                          <a:ln>
                            <a:noFill/>
                          </a:ln>
                          <a:solidFill>
                            <a:schemeClr val="tx1"/>
                          </a:solidFill>
                          <a:effectLst/>
                          <a:latin typeface="Arial" pitchFamily="34" charset="0"/>
                          <a:cs typeface="Arial" pitchFamily="34" charset="0"/>
                        </a:rPr>
                        <a:t>crodermatitis</a:t>
                      </a:r>
                      <a:r>
                        <a:rPr kumimoji="0" lang="en-US" sz="1800" b="0" i="0" u="none" strike="noStrike" cap="none" normalizeH="0" baseline="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err="1" smtClean="0">
                          <a:ln>
                            <a:noFill/>
                          </a:ln>
                          <a:solidFill>
                            <a:schemeClr val="tx1"/>
                          </a:solidFill>
                          <a:effectLst/>
                          <a:latin typeface="Arial" pitchFamily="34" charset="0"/>
                          <a:cs typeface="Arial" pitchFamily="34" charset="0"/>
                        </a:rPr>
                        <a:t>enteropathica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Lipid profile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 beta </a:t>
                      </a:r>
                      <a:r>
                        <a:rPr kumimoji="0" lang="en-US" sz="1800" b="0" i="0" u="none" strike="noStrike" cap="none" normalizeH="0" baseline="0" dirty="0" err="1" smtClean="0">
                          <a:ln>
                            <a:noFill/>
                          </a:ln>
                          <a:solidFill>
                            <a:schemeClr val="tx1"/>
                          </a:solidFill>
                          <a:effectLst/>
                          <a:latin typeface="Arial" pitchFamily="34" charset="0"/>
                          <a:cs typeface="Arial" pitchFamily="34" charset="0"/>
                        </a:rPr>
                        <a:t>liproteinemia</a:t>
                      </a:r>
                      <a:r>
                        <a:rPr kumimoji="0" lang="en-US" sz="1800" b="0" i="0" u="none" strike="noStrike" cap="none" normalizeH="0" baseline="0" dirty="0" smtClean="0">
                          <a:ln>
                            <a:noFill/>
                          </a:ln>
                          <a:solidFill>
                            <a:schemeClr val="tx1"/>
                          </a:solidFill>
                          <a:effectLst/>
                          <a:latin typeface="Arial"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PT, PTT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Vitamin K </a:t>
                      </a:r>
                      <a:r>
                        <a:rPr kumimoji="0" lang="en-US" sz="1800" b="0" i="0" u="none" strike="noStrike" cap="none" normalizeH="0" baseline="0" dirty="0" err="1" smtClean="0">
                          <a:ln>
                            <a:noFill/>
                          </a:ln>
                          <a:solidFill>
                            <a:schemeClr val="tx1"/>
                          </a:solidFill>
                          <a:effectLst/>
                          <a:latin typeface="Arial" pitchFamily="34" charset="0"/>
                          <a:cs typeface="Arial" pitchFamily="34" charset="0"/>
                        </a:rPr>
                        <a:t>malabsorption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Stool fat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Fat </a:t>
                      </a:r>
                      <a:r>
                        <a:rPr kumimoji="0" lang="en-US" sz="1800" b="0" i="0" u="none" strike="noStrike" cap="none" normalizeH="0" baseline="0" dirty="0" err="1" smtClean="0">
                          <a:ln>
                            <a:noFill/>
                          </a:ln>
                          <a:solidFill>
                            <a:schemeClr val="tx1"/>
                          </a:solidFill>
                          <a:effectLst/>
                          <a:latin typeface="Arial" pitchFamily="34" charset="0"/>
                          <a:cs typeface="Arial" pitchFamily="34" charset="0"/>
                        </a:rPr>
                        <a:t>malabsorption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Alpha-1-antitrypsin in stool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Protein loosing </a:t>
                      </a:r>
                      <a:r>
                        <a:rPr kumimoji="0" lang="en-US" sz="1800" b="0" i="0" u="none" strike="noStrike" cap="none" normalizeH="0" baseline="0" dirty="0" err="1" smtClean="0">
                          <a:ln>
                            <a:noFill/>
                          </a:ln>
                          <a:solidFill>
                            <a:schemeClr val="tx1"/>
                          </a:solidFill>
                          <a:effectLst/>
                          <a:latin typeface="Arial" pitchFamily="34" charset="0"/>
                          <a:cs typeface="Arial" pitchFamily="34" charset="0"/>
                        </a:rPr>
                        <a:t>enteropathy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Barium studies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Surgical disorders, inflammatory bowel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Colonoscopy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Inflammatory bowel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26" name="Slide Number Placeholder 3"/>
          <p:cNvSpPr>
            <a:spLocks noGrp="1"/>
          </p:cNvSpPr>
          <p:nvPr>
            <p:ph type="sldNum" sz="quarter" idx="12"/>
          </p:nvPr>
        </p:nvSpPr>
        <p:spPr/>
        <p:txBody>
          <a:bodyPr/>
          <a:lstStyle/>
          <a:p>
            <a:pPr>
              <a:defRPr/>
            </a:pPr>
            <a:fld id="{22BBDC93-BC47-4C3F-8D5C-457EEF7478F0}" type="slidenum">
              <a:rPr lang="en-US" smtClean="0"/>
              <a:pPr>
                <a:defRPr/>
              </a:pPr>
              <a:t>105</a:t>
            </a:fld>
            <a:endParaRPr lang="en-US" smtClean="0"/>
          </a:p>
        </p:txBody>
      </p:sp>
    </p:spTree>
  </p:cSld>
  <p:clrMapOvr>
    <a:masterClrMapping/>
  </p:clrMapOvr>
  <p:transition>
    <p:wheel spokes="8"/>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stretch>
            <a:fillRect/>
          </a:stretch>
        </p:blipFill>
        <p:spPr>
          <a:xfrm>
            <a:off x="0" y="-27384"/>
            <a:ext cx="9144000" cy="6858000"/>
          </a:xfrm>
          <a:prstGeom prst="rect">
            <a:avLst/>
          </a:prstGeom>
        </p:spPr>
      </p:pic>
      <p:sp>
        <p:nvSpPr>
          <p:cNvPr id="2" name="Title 1"/>
          <p:cNvSpPr>
            <a:spLocks noGrp="1"/>
          </p:cNvSpPr>
          <p:nvPr>
            <p:ph type="title"/>
          </p:nvPr>
        </p:nvSpPr>
        <p:spPr>
          <a:xfrm>
            <a:off x="395536" y="764704"/>
            <a:ext cx="8229600" cy="1143000"/>
          </a:xfrm>
        </p:spPr>
        <p:txBody>
          <a:bodyPr>
            <a:noAutofit/>
          </a:bodyPr>
          <a:lstStyle/>
          <a:p>
            <a:r>
              <a:rPr lang="en-US" sz="2800" dirty="0" smtClean="0">
                <a:latin typeface="Arial Black" pitchFamily="34" charset="0"/>
              </a:rPr>
              <a:t>Differential Diagnosis of Prolonged Diarrhea of Infancy</a:t>
            </a:r>
            <a:endParaRPr lang="en-US" sz="2800" b="1" dirty="0">
              <a:latin typeface="Albertus Extra Bold" pitchFamily="34" charset="0"/>
            </a:endParaRPr>
          </a:p>
        </p:txBody>
      </p:sp>
      <p:sp>
        <p:nvSpPr>
          <p:cNvPr id="3" name="Content Placeholder 2"/>
          <p:cNvSpPr>
            <a:spLocks noGrp="1"/>
          </p:cNvSpPr>
          <p:nvPr>
            <p:ph sz="half" idx="1"/>
          </p:nvPr>
        </p:nvSpPr>
        <p:spPr/>
        <p:txBody>
          <a:bodyPr>
            <a:normAutofit fontScale="70000" lnSpcReduction="20000"/>
          </a:bodyPr>
          <a:lstStyle/>
          <a:p>
            <a:pPr>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buNone/>
            </a:pPr>
            <a:endParaRPr lang="en-US" dirty="0"/>
          </a:p>
        </p:txBody>
      </p:sp>
      <p:sp>
        <p:nvSpPr>
          <p:cNvPr id="8" name="Content Placeholder 7"/>
          <p:cNvSpPr>
            <a:spLocks noGrp="1"/>
          </p:cNvSpPr>
          <p:nvPr>
            <p:ph sz="half" idx="2"/>
          </p:nvPr>
        </p:nvSpPr>
        <p:spPr>
          <a:xfrm>
            <a:off x="4644008" y="2132856"/>
            <a:ext cx="4038600" cy="4525963"/>
          </a:xfrm>
        </p:spPr>
        <p:txBody>
          <a:bodyPr>
            <a:normAutofit fontScale="70000" lnSpcReduction="20000"/>
          </a:bodyPr>
          <a:lstStyle/>
          <a:p>
            <a:pPr marL="514350" indent="-514350">
              <a:lnSpc>
                <a:spcPct val="114000"/>
              </a:lnSpc>
              <a:buFont typeface="Wingdings" pitchFamily="2" charset="2"/>
              <a:buChar char="Ø"/>
            </a:pPr>
            <a:r>
              <a:rPr lang="en-US" dirty="0" smtClean="0">
                <a:latin typeface="Arial" charset="0"/>
                <a:cs typeface="Arial" charset="0"/>
              </a:rPr>
              <a:t>Immunodeficiency disease</a:t>
            </a:r>
          </a:p>
          <a:p>
            <a:pPr marL="514350" indent="-514350">
              <a:lnSpc>
                <a:spcPct val="114000"/>
              </a:lnSpc>
              <a:buFont typeface="Wingdings" pitchFamily="2" charset="2"/>
              <a:buChar char="Ø"/>
            </a:pPr>
            <a:r>
              <a:rPr lang="en-US" dirty="0" smtClean="0">
                <a:latin typeface="Arial" charset="0"/>
                <a:cs typeface="Arial" charset="0"/>
              </a:rPr>
              <a:t>Intestinal </a:t>
            </a:r>
            <a:r>
              <a:rPr lang="en-US" dirty="0" err="1" smtClean="0">
                <a:latin typeface="Arial" charset="0"/>
                <a:cs typeface="Arial" charset="0"/>
              </a:rPr>
              <a:t>Lymphangectasia</a:t>
            </a:r>
            <a:endParaRPr lang="en-US" dirty="0" smtClean="0">
              <a:latin typeface="Arial" charset="0"/>
              <a:cs typeface="Arial" charset="0"/>
            </a:endParaRPr>
          </a:p>
          <a:p>
            <a:pPr marL="514350" indent="-514350">
              <a:lnSpc>
                <a:spcPct val="114000"/>
              </a:lnSpc>
              <a:buFont typeface="Wingdings" pitchFamily="2" charset="2"/>
              <a:buChar char="Ø"/>
            </a:pPr>
            <a:r>
              <a:rPr lang="en-US" dirty="0" smtClean="0">
                <a:latin typeface="Arial" charset="0"/>
                <a:cs typeface="Arial" charset="0"/>
              </a:rPr>
              <a:t>A-beta-</a:t>
            </a:r>
            <a:r>
              <a:rPr lang="en-US" dirty="0" err="1" smtClean="0">
                <a:latin typeface="Arial" charset="0"/>
                <a:cs typeface="Arial" charset="0"/>
              </a:rPr>
              <a:t>lipoproteinemia</a:t>
            </a:r>
            <a:endParaRPr lang="en-US" dirty="0" smtClean="0">
              <a:latin typeface="Arial" charset="0"/>
              <a:cs typeface="Arial" charset="0"/>
            </a:endParaRPr>
          </a:p>
          <a:p>
            <a:pPr marL="514350" indent="-514350">
              <a:lnSpc>
                <a:spcPct val="114000"/>
              </a:lnSpc>
              <a:buFont typeface="Wingdings" pitchFamily="2" charset="2"/>
              <a:buChar char="Ø"/>
            </a:pPr>
            <a:r>
              <a:rPr lang="en-US" dirty="0" smtClean="0">
                <a:latin typeface="Arial" charset="0"/>
                <a:cs typeface="Arial" charset="0"/>
              </a:rPr>
              <a:t>Congenital short gut (</a:t>
            </a:r>
            <a:r>
              <a:rPr lang="en-US" dirty="0" err="1" smtClean="0">
                <a:latin typeface="Arial" charset="0"/>
                <a:cs typeface="Arial" charset="0"/>
              </a:rPr>
              <a:t>malrotation</a:t>
            </a:r>
            <a:r>
              <a:rPr lang="en-US" dirty="0" smtClean="0">
                <a:latin typeface="Arial" charset="0"/>
                <a:cs typeface="Arial" charset="0"/>
              </a:rPr>
              <a:t>)</a:t>
            </a:r>
          </a:p>
          <a:p>
            <a:pPr marL="514350" indent="-514350">
              <a:lnSpc>
                <a:spcPct val="114000"/>
              </a:lnSpc>
              <a:buFont typeface="Wingdings" pitchFamily="2" charset="2"/>
              <a:buChar char="Ø"/>
            </a:pPr>
            <a:r>
              <a:rPr lang="en-US" dirty="0" err="1" smtClean="0">
                <a:latin typeface="Arial" charset="0"/>
                <a:cs typeface="Arial" charset="0"/>
              </a:rPr>
              <a:t>VIPoma</a:t>
            </a:r>
            <a:endParaRPr lang="en-US" dirty="0" smtClean="0">
              <a:latin typeface="Arial" charset="0"/>
              <a:cs typeface="Arial" charset="0"/>
            </a:endParaRPr>
          </a:p>
          <a:p>
            <a:pPr marL="514350" indent="-514350">
              <a:lnSpc>
                <a:spcPct val="114000"/>
              </a:lnSpc>
              <a:buFont typeface="Wingdings" pitchFamily="2" charset="2"/>
              <a:buChar char="Ø"/>
            </a:pPr>
            <a:r>
              <a:rPr lang="en-US" dirty="0" err="1" smtClean="0">
                <a:latin typeface="Arial" charset="0"/>
                <a:cs typeface="Arial" charset="0"/>
              </a:rPr>
              <a:t>Acrodermatitis</a:t>
            </a:r>
            <a:r>
              <a:rPr lang="en-US" dirty="0" smtClean="0">
                <a:latin typeface="Arial" charset="0"/>
                <a:cs typeface="Arial" charset="0"/>
              </a:rPr>
              <a:t> </a:t>
            </a:r>
            <a:r>
              <a:rPr lang="en-US" dirty="0" err="1" smtClean="0">
                <a:latin typeface="Arial" charset="0"/>
                <a:cs typeface="Arial" charset="0"/>
              </a:rPr>
              <a:t>enteropathica</a:t>
            </a:r>
            <a:endParaRPr lang="en-US" dirty="0" smtClean="0">
              <a:latin typeface="Arial" charset="0"/>
              <a:cs typeface="Arial" charset="0"/>
            </a:endParaRPr>
          </a:p>
          <a:p>
            <a:pPr marL="514350" indent="-514350">
              <a:buFont typeface="Wingdings" pitchFamily="2" charset="2"/>
              <a:buChar char="Ø"/>
            </a:pPr>
            <a:r>
              <a:rPr lang="en-US" dirty="0" smtClean="0">
                <a:latin typeface="Arial" charset="0"/>
                <a:cs typeface="Arial" charset="0"/>
              </a:rPr>
              <a:t>Cystic Fibrosis</a:t>
            </a:r>
          </a:p>
          <a:p>
            <a:pPr marL="514350" indent="-514350">
              <a:buFont typeface="Wingdings" pitchFamily="2" charset="2"/>
              <a:buChar char="Ø"/>
            </a:pPr>
            <a:r>
              <a:rPr lang="en-US" dirty="0" smtClean="0">
                <a:latin typeface="Arial" charset="0"/>
                <a:cs typeface="Arial" charset="0"/>
              </a:rPr>
              <a:t>Chronic Non-Specific Diarrhea</a:t>
            </a:r>
          </a:p>
          <a:p>
            <a:pPr marL="514350" indent="-514350">
              <a:buFont typeface="Wingdings" pitchFamily="2" charset="2"/>
              <a:buChar char="Ø"/>
            </a:pPr>
            <a:r>
              <a:rPr lang="en-US" dirty="0" smtClean="0">
                <a:latin typeface="Arial" charset="0"/>
                <a:cs typeface="Arial" charset="0"/>
              </a:rPr>
              <a:t>IBD</a:t>
            </a:r>
            <a:endParaRPr lang="en-US" dirty="0"/>
          </a:p>
        </p:txBody>
      </p:sp>
      <p:sp>
        <p:nvSpPr>
          <p:cNvPr id="5" name="Slide Number Placeholder 4"/>
          <p:cNvSpPr>
            <a:spLocks noGrp="1"/>
          </p:cNvSpPr>
          <p:nvPr>
            <p:ph type="sldNum" sz="quarter" idx="12"/>
          </p:nvPr>
        </p:nvSpPr>
        <p:spPr/>
        <p:txBody>
          <a:bodyPr/>
          <a:lstStyle/>
          <a:p>
            <a:pPr>
              <a:defRPr/>
            </a:pPr>
            <a:fld id="{C8D78F71-457D-40EC-B89D-DF548412B27B}" type="slidenum">
              <a:rPr lang="en-US" smtClean="0"/>
              <a:pPr>
                <a:defRPr/>
              </a:pPr>
              <a:t>106</a:t>
            </a:fld>
            <a:endParaRPr lang="en-US"/>
          </a:p>
        </p:txBody>
      </p:sp>
      <p:sp>
        <p:nvSpPr>
          <p:cNvPr id="9" name="Rectangle 8"/>
          <p:cNvSpPr/>
          <p:nvPr/>
        </p:nvSpPr>
        <p:spPr>
          <a:xfrm>
            <a:off x="251520" y="2204864"/>
            <a:ext cx="4104456" cy="3571683"/>
          </a:xfrm>
          <a:prstGeom prst="rect">
            <a:avLst/>
          </a:prstGeom>
        </p:spPr>
        <p:txBody>
          <a:bodyPr wrap="square">
            <a:spAutoFit/>
          </a:bodyPr>
          <a:lstStyle/>
          <a:p>
            <a:pPr marL="342900" indent="-342900">
              <a:lnSpc>
                <a:spcPct val="114000"/>
              </a:lnSpc>
              <a:buFont typeface="Wingdings" pitchFamily="2" charset="2"/>
              <a:buChar char="Ø"/>
            </a:pPr>
            <a:r>
              <a:rPr lang="en-US" sz="2000" dirty="0" smtClean="0">
                <a:latin typeface="Arial" charset="0"/>
                <a:cs typeface="Arial" charset="0"/>
              </a:rPr>
              <a:t>Congenital chloride diarrhea</a:t>
            </a:r>
          </a:p>
          <a:p>
            <a:pPr marL="342900" indent="-342900">
              <a:lnSpc>
                <a:spcPct val="114000"/>
              </a:lnSpc>
              <a:buFont typeface="Wingdings" pitchFamily="2" charset="2"/>
              <a:buChar char="Ø"/>
            </a:pPr>
            <a:r>
              <a:rPr lang="en-US" sz="2000" dirty="0" smtClean="0">
                <a:latin typeface="Arial" charset="0"/>
                <a:cs typeface="Arial" charset="0"/>
              </a:rPr>
              <a:t>Congenital Sodium Diarrhea</a:t>
            </a:r>
          </a:p>
          <a:p>
            <a:pPr marL="342900" indent="-342900">
              <a:lnSpc>
                <a:spcPct val="114000"/>
              </a:lnSpc>
              <a:buFont typeface="Wingdings" pitchFamily="2" charset="2"/>
              <a:buChar char="Ø"/>
            </a:pPr>
            <a:r>
              <a:rPr lang="en-US" sz="2000" dirty="0" smtClean="0">
                <a:latin typeface="Arial" charset="0"/>
                <a:cs typeface="Arial" charset="0"/>
              </a:rPr>
              <a:t>Microvillus inclusion disease</a:t>
            </a:r>
          </a:p>
          <a:p>
            <a:pPr marL="342900" indent="-342900">
              <a:lnSpc>
                <a:spcPct val="114000"/>
              </a:lnSpc>
              <a:buFont typeface="Wingdings" pitchFamily="2" charset="2"/>
              <a:buChar char="Ø"/>
            </a:pPr>
            <a:r>
              <a:rPr lang="en-US" sz="2000" dirty="0" err="1" smtClean="0">
                <a:latin typeface="Arial" charset="0"/>
                <a:cs typeface="Arial" charset="0"/>
              </a:rPr>
              <a:t>Tufte</a:t>
            </a:r>
            <a:r>
              <a:rPr lang="en-US" sz="2000" dirty="0" smtClean="0">
                <a:latin typeface="Arial" charset="0"/>
                <a:cs typeface="Arial" charset="0"/>
              </a:rPr>
              <a:t> </a:t>
            </a:r>
            <a:r>
              <a:rPr lang="en-US" sz="2000" dirty="0" err="1" smtClean="0">
                <a:latin typeface="Arial" charset="0"/>
                <a:cs typeface="Arial" charset="0"/>
              </a:rPr>
              <a:t>enteropathy</a:t>
            </a:r>
            <a:endParaRPr lang="en-US" sz="2000" dirty="0" smtClean="0">
              <a:latin typeface="Arial" charset="0"/>
              <a:cs typeface="Arial" charset="0"/>
            </a:endParaRPr>
          </a:p>
          <a:p>
            <a:pPr marL="342900" indent="-342900">
              <a:lnSpc>
                <a:spcPct val="114000"/>
              </a:lnSpc>
              <a:buFont typeface="Wingdings" pitchFamily="2" charset="2"/>
              <a:buChar char="Ø"/>
            </a:pPr>
            <a:r>
              <a:rPr lang="en-US" sz="2000" dirty="0" smtClean="0">
                <a:latin typeface="Arial" charset="0"/>
                <a:cs typeface="Arial" charset="0"/>
              </a:rPr>
              <a:t>Autoimmune </a:t>
            </a:r>
            <a:r>
              <a:rPr lang="en-US" sz="2000" dirty="0" err="1" smtClean="0">
                <a:latin typeface="Arial" charset="0"/>
                <a:cs typeface="Arial" charset="0"/>
              </a:rPr>
              <a:t>enteropathy</a:t>
            </a:r>
            <a:endParaRPr lang="en-US" sz="2000" dirty="0" smtClean="0">
              <a:latin typeface="Arial" charset="0"/>
              <a:cs typeface="Arial" charset="0"/>
            </a:endParaRPr>
          </a:p>
          <a:p>
            <a:pPr marL="342900" indent="-342900">
              <a:lnSpc>
                <a:spcPct val="114000"/>
              </a:lnSpc>
              <a:buFont typeface="Wingdings" pitchFamily="2" charset="2"/>
              <a:buChar char="Ø"/>
            </a:pPr>
            <a:r>
              <a:rPr lang="en-US" sz="2000" dirty="0" smtClean="0">
                <a:latin typeface="Arial" charset="0"/>
                <a:cs typeface="Arial" charset="0"/>
              </a:rPr>
              <a:t>Carbohydrate </a:t>
            </a:r>
            <a:r>
              <a:rPr lang="en-US" sz="2000" dirty="0" err="1" smtClean="0">
                <a:latin typeface="Arial" charset="0"/>
                <a:cs typeface="Arial" charset="0"/>
              </a:rPr>
              <a:t>malabsorption</a:t>
            </a:r>
            <a:endParaRPr lang="en-US" sz="2000" dirty="0" smtClean="0">
              <a:latin typeface="Arial" charset="0"/>
              <a:cs typeface="Arial" charset="0"/>
            </a:endParaRPr>
          </a:p>
          <a:p>
            <a:pPr marL="342900" indent="-342900">
              <a:lnSpc>
                <a:spcPct val="114000"/>
              </a:lnSpc>
              <a:buFont typeface="Wingdings" pitchFamily="2" charset="2"/>
              <a:buChar char="Ø"/>
            </a:pPr>
            <a:r>
              <a:rPr lang="en-US" sz="2000" dirty="0" smtClean="0">
                <a:latin typeface="Arial" charset="0"/>
                <a:cs typeface="Arial" charset="0"/>
              </a:rPr>
              <a:t>Cow milk protein allergy</a:t>
            </a:r>
          </a:p>
          <a:p>
            <a:pPr marL="342900" indent="-342900">
              <a:lnSpc>
                <a:spcPct val="114000"/>
              </a:lnSpc>
              <a:buFont typeface="Wingdings" pitchFamily="2" charset="2"/>
              <a:buChar char="Ø"/>
            </a:pPr>
            <a:r>
              <a:rPr lang="en-US" sz="2000" dirty="0" smtClean="0">
                <a:latin typeface="Arial" charset="0"/>
                <a:cs typeface="Arial" charset="0"/>
              </a:rPr>
              <a:t>Celiac disease</a:t>
            </a:r>
          </a:p>
          <a:p>
            <a:pPr marL="342900" indent="-342900">
              <a:lnSpc>
                <a:spcPct val="114000"/>
              </a:lnSpc>
              <a:buFont typeface="Wingdings" pitchFamily="2" charset="2"/>
              <a:buChar char="Ø"/>
            </a:pPr>
            <a:r>
              <a:rPr lang="en-US" sz="2000" dirty="0" smtClean="0">
                <a:latin typeface="Arial" charset="0"/>
                <a:cs typeface="Arial" charset="0"/>
              </a:rPr>
              <a:t>Intractable diarrhea in infancy  </a:t>
            </a:r>
          </a:p>
          <a:p>
            <a:pPr marL="342900" indent="-342900">
              <a:lnSpc>
                <a:spcPct val="114000"/>
              </a:lnSpc>
              <a:buFont typeface="Wingdings" pitchFamily="2" charset="2"/>
              <a:buChar char="Ø"/>
            </a:pPr>
            <a:r>
              <a:rPr lang="en-US" sz="2000" dirty="0" smtClean="0">
                <a:latin typeface="Arial" charset="0"/>
                <a:cs typeface="Arial" charset="0"/>
              </a:rPr>
              <a:t>Enteric infection</a:t>
            </a:r>
          </a:p>
        </p:txBody>
      </p:sp>
    </p:spTree>
  </p:cSld>
  <p:clrMapOvr>
    <a:masterClrMapping/>
  </p:clrMapOvr>
  <p:transition>
    <p:wheel spokes="8"/>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stretch>
            <a:fillRect/>
          </a:stretch>
        </p:blipFill>
        <p:spPr>
          <a:xfrm>
            <a:off x="0" y="-27384"/>
            <a:ext cx="9144000" cy="6858000"/>
          </a:xfrm>
          <a:prstGeom prst="rect">
            <a:avLst/>
          </a:prstGeom>
        </p:spPr>
      </p:pic>
      <p:sp>
        <p:nvSpPr>
          <p:cNvPr id="2" name="Title 1"/>
          <p:cNvSpPr>
            <a:spLocks noGrp="1"/>
          </p:cNvSpPr>
          <p:nvPr>
            <p:ph type="title"/>
          </p:nvPr>
        </p:nvSpPr>
        <p:spPr/>
        <p:txBody>
          <a:bodyPr>
            <a:noAutofit/>
          </a:bodyPr>
          <a:lstStyle/>
          <a:p>
            <a:r>
              <a:rPr lang="en-US" sz="3600" b="1" dirty="0" smtClean="0">
                <a:latin typeface="Albertus Extra Bold" pitchFamily="34" charset="0"/>
              </a:rPr>
              <a:t>TREATMENT CONSIDERATION</a:t>
            </a:r>
            <a:endParaRPr lang="en-US" sz="3600" b="1" dirty="0">
              <a:latin typeface="Albertus Extra Bold" pitchFamily="34" charset="0"/>
            </a:endParaRPr>
          </a:p>
        </p:txBody>
      </p:sp>
      <p:sp>
        <p:nvSpPr>
          <p:cNvPr id="3" name="Content Placeholder 2"/>
          <p:cNvSpPr>
            <a:spLocks noGrp="1"/>
          </p:cNvSpPr>
          <p:nvPr>
            <p:ph idx="1"/>
          </p:nvPr>
        </p:nvSpPr>
        <p:spPr>
          <a:xfrm>
            <a:off x="251520" y="1340768"/>
            <a:ext cx="8640960" cy="4896544"/>
          </a:xfrm>
        </p:spPr>
        <p:txBody>
          <a:bodyPr>
            <a:normAutofit fontScale="92500"/>
          </a:bodyPr>
          <a:lstStyle/>
          <a:p>
            <a:pPr>
              <a:buNone/>
            </a:pPr>
            <a:r>
              <a:rPr lang="en-US" b="1" dirty="0" smtClean="0"/>
              <a:t>I. MALNUTRITION</a:t>
            </a:r>
          </a:p>
          <a:p>
            <a:pPr algn="just">
              <a:buNone/>
            </a:pPr>
            <a:r>
              <a:rPr lang="en-US" b="1" dirty="0" smtClean="0"/>
              <a:t>    </a:t>
            </a:r>
            <a:r>
              <a:rPr lang="en-US" sz="2400" dirty="0" smtClean="0"/>
              <a:t>S</a:t>
            </a:r>
            <a:r>
              <a:rPr lang="en-US" sz="2000" dirty="0" smtClean="0"/>
              <a:t>ufficient calories should be provided to allow for catch-up weight gain. When oral intake is inadequate or </a:t>
            </a:r>
            <a:r>
              <a:rPr lang="en-US" sz="2000" dirty="0" err="1" smtClean="0"/>
              <a:t>malabsorption</a:t>
            </a:r>
            <a:r>
              <a:rPr lang="en-US" sz="2000" dirty="0" smtClean="0"/>
              <a:t> precludes adequate intake, continuous </a:t>
            </a:r>
            <a:r>
              <a:rPr lang="en-US" sz="2000" dirty="0" err="1" smtClean="0"/>
              <a:t>enteral</a:t>
            </a:r>
            <a:r>
              <a:rPr lang="en-US" sz="2000" dirty="0" smtClean="0"/>
              <a:t> feedings or </a:t>
            </a:r>
            <a:r>
              <a:rPr lang="en-US" sz="2000" dirty="0" err="1" smtClean="0"/>
              <a:t>parenteral</a:t>
            </a:r>
            <a:r>
              <a:rPr lang="en-US" sz="2000" dirty="0" smtClean="0"/>
              <a:t> nutrition maybe necessary. </a:t>
            </a:r>
          </a:p>
          <a:p>
            <a:pPr algn="just">
              <a:buNone/>
            </a:pPr>
            <a:endParaRPr lang="en-US" sz="500" dirty="0" smtClean="0"/>
          </a:p>
          <a:p>
            <a:pPr algn="just">
              <a:buNone/>
            </a:pPr>
            <a:r>
              <a:rPr lang="en-US" sz="2000" dirty="0" smtClean="0"/>
              <a:t>        Micronutrient and Vitamin supplementation are part of nutritional rehabilitation:</a:t>
            </a:r>
          </a:p>
          <a:p>
            <a:pPr algn="just">
              <a:buFont typeface="Wingdings" pitchFamily="2" charset="2"/>
              <a:buChar char="Ø"/>
            </a:pPr>
            <a:r>
              <a:rPr lang="en-US" sz="2000" dirty="0" smtClean="0"/>
              <a:t> Vitamin A   </a:t>
            </a:r>
          </a:p>
          <a:p>
            <a:pPr algn="just">
              <a:buFont typeface="Wingdings" pitchFamily="2" charset="2"/>
              <a:buChar char="Ø"/>
            </a:pPr>
            <a:r>
              <a:rPr lang="en-US" sz="2000" dirty="0" smtClean="0"/>
              <a:t> Zinc</a:t>
            </a:r>
          </a:p>
          <a:p>
            <a:pPr algn="just">
              <a:buFont typeface="Wingdings" pitchFamily="2" charset="2"/>
              <a:buChar char="Ø"/>
            </a:pPr>
            <a:r>
              <a:rPr lang="en-US" sz="2000" dirty="0" smtClean="0"/>
              <a:t>Folic Acid</a:t>
            </a:r>
          </a:p>
          <a:p>
            <a:pPr algn="just">
              <a:buFont typeface="Wingdings" pitchFamily="2" charset="2"/>
              <a:buChar char="Ø"/>
            </a:pPr>
            <a:r>
              <a:rPr lang="en-US" sz="2000" dirty="0" smtClean="0"/>
              <a:t>Copper</a:t>
            </a:r>
          </a:p>
          <a:p>
            <a:pPr algn="just">
              <a:buFont typeface="Wingdings" pitchFamily="2" charset="2"/>
              <a:buChar char="Ø"/>
            </a:pPr>
            <a:r>
              <a:rPr lang="en-US" sz="2000" dirty="0" smtClean="0"/>
              <a:t>Selenium </a:t>
            </a:r>
          </a:p>
          <a:p>
            <a:pPr algn="just">
              <a:buNone/>
            </a:pPr>
            <a:r>
              <a:rPr lang="en-US" sz="2000" dirty="0" smtClean="0"/>
              <a:t> </a:t>
            </a:r>
          </a:p>
          <a:p>
            <a:pPr algn="just">
              <a:buNone/>
            </a:pPr>
            <a:r>
              <a:rPr lang="en-US" sz="2000" dirty="0" smtClean="0"/>
              <a:t>        Deficiencies in these micronutrients can impair the function of the immune system. </a:t>
            </a:r>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buNone/>
            </a:pPr>
            <a:endParaRPr lang="en-US" dirty="0"/>
          </a:p>
        </p:txBody>
      </p:sp>
      <p:sp>
        <p:nvSpPr>
          <p:cNvPr id="5" name="Slide Number Placeholder 4"/>
          <p:cNvSpPr>
            <a:spLocks noGrp="1"/>
          </p:cNvSpPr>
          <p:nvPr>
            <p:ph type="sldNum" sz="quarter" idx="12"/>
          </p:nvPr>
        </p:nvSpPr>
        <p:spPr/>
        <p:txBody>
          <a:bodyPr/>
          <a:lstStyle/>
          <a:p>
            <a:pPr>
              <a:defRPr/>
            </a:pPr>
            <a:fld id="{C8D78F71-457D-40EC-B89D-DF548412B27B}" type="slidenum">
              <a:rPr lang="en-US" smtClean="0"/>
              <a:pPr>
                <a:defRPr/>
              </a:pPr>
              <a:t>107</a:t>
            </a:fld>
            <a:endParaRPr lang="en-US"/>
          </a:p>
        </p:txBody>
      </p:sp>
    </p:spTree>
  </p:cSld>
  <p:clrMapOvr>
    <a:masterClrMapping/>
  </p:clrMapOvr>
  <p:transition>
    <p:wheel spokes="8"/>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323528" y="980728"/>
            <a:ext cx="8640960" cy="4896544"/>
          </a:xfrm>
        </p:spPr>
        <p:txBody>
          <a:bodyPr>
            <a:normAutofit/>
          </a:bodyPr>
          <a:lstStyle/>
          <a:p>
            <a:pPr>
              <a:buNone/>
            </a:pPr>
            <a:r>
              <a:rPr lang="en-US" b="1" dirty="0" smtClean="0"/>
              <a:t>II.  MEDICATIONS</a:t>
            </a:r>
          </a:p>
          <a:p>
            <a:pPr>
              <a:buNone/>
            </a:pPr>
            <a:endParaRPr lang="en-US" sz="1900" b="1" dirty="0" smtClean="0"/>
          </a:p>
          <a:p>
            <a:pPr>
              <a:buNone/>
            </a:pPr>
            <a:r>
              <a:rPr lang="en-US" b="1" dirty="0" smtClean="0"/>
              <a:t>    1.  PROBIOTICS</a:t>
            </a:r>
          </a:p>
          <a:p>
            <a:pPr>
              <a:buFont typeface="Wingdings" pitchFamily="2" charset="2"/>
              <a:buChar char="Ø"/>
            </a:pPr>
            <a:r>
              <a:rPr lang="en-US" sz="1900" dirty="0" smtClean="0"/>
              <a:t>Administration of </a:t>
            </a:r>
            <a:r>
              <a:rPr lang="en-US" sz="1900" dirty="0" err="1" smtClean="0"/>
              <a:t>probiotic</a:t>
            </a:r>
            <a:r>
              <a:rPr lang="en-US" sz="1900" dirty="0" smtClean="0"/>
              <a:t> bacteria and the administration if antibiotics</a:t>
            </a:r>
          </a:p>
          <a:p>
            <a:pPr>
              <a:buFont typeface="Wingdings" pitchFamily="2" charset="2"/>
              <a:buChar char="Ø"/>
            </a:pPr>
            <a:r>
              <a:rPr lang="en-US" sz="1900" dirty="0" smtClean="0"/>
              <a:t>The utility if </a:t>
            </a:r>
            <a:r>
              <a:rPr lang="en-US" sz="1900" b="1" dirty="0" smtClean="0"/>
              <a:t>treatment </a:t>
            </a:r>
            <a:r>
              <a:rPr lang="en-US" sz="1900" dirty="0" smtClean="0"/>
              <a:t>with antibiotics is </a:t>
            </a:r>
            <a:r>
              <a:rPr lang="en-US" sz="1900" b="1" dirty="0" smtClean="0"/>
              <a:t>unclear.</a:t>
            </a:r>
          </a:p>
          <a:p>
            <a:pPr>
              <a:buNone/>
            </a:pPr>
            <a:endParaRPr lang="en-US" sz="1900" b="1" dirty="0" smtClean="0"/>
          </a:p>
          <a:p>
            <a:pPr>
              <a:buNone/>
            </a:pPr>
            <a:r>
              <a:rPr lang="en-US" b="1" dirty="0" smtClean="0"/>
              <a:t>     2. ANTIDIARRHEAL DRUGS</a:t>
            </a:r>
          </a:p>
          <a:p>
            <a:pPr>
              <a:buFont typeface="Wingdings" pitchFamily="2" charset="2"/>
              <a:buChar char="Ø"/>
            </a:pPr>
            <a:r>
              <a:rPr lang="en-US" sz="1900" dirty="0" smtClean="0"/>
              <a:t>Children with protracted </a:t>
            </a:r>
            <a:r>
              <a:rPr lang="en-US" sz="1900" dirty="0" err="1" smtClean="0"/>
              <a:t>diearrhea</a:t>
            </a:r>
            <a:endParaRPr lang="en-US" sz="1900" dirty="0" smtClean="0"/>
          </a:p>
          <a:p>
            <a:pPr>
              <a:buFont typeface="Wingdings" pitchFamily="2" charset="2"/>
              <a:buChar char="Ø"/>
            </a:pPr>
            <a:r>
              <a:rPr lang="en-US" sz="1900" dirty="0" smtClean="0"/>
              <a:t>Important </a:t>
            </a:r>
            <a:r>
              <a:rPr lang="en-US" sz="1900" b="1" dirty="0" smtClean="0"/>
              <a:t>side effects</a:t>
            </a:r>
            <a:r>
              <a:rPr lang="en-US" sz="1900" dirty="0" smtClean="0"/>
              <a:t>: sedation and risk for toxic </a:t>
            </a:r>
            <a:r>
              <a:rPr lang="en-US" sz="1900" dirty="0" err="1" smtClean="0"/>
              <a:t>megacolon</a:t>
            </a:r>
            <a:endParaRPr lang="en-US" sz="1900" dirty="0" smtClean="0"/>
          </a:p>
          <a:p>
            <a:pPr>
              <a:buFont typeface="Wingdings" pitchFamily="2" charset="2"/>
              <a:buChar char="Ø"/>
            </a:pPr>
            <a:r>
              <a:rPr lang="en-US" sz="1900" dirty="0" smtClean="0"/>
              <a:t>Prolong excretion of the organism or promote the development of hemolytic-uremic syndrome in patients infected with </a:t>
            </a:r>
            <a:r>
              <a:rPr lang="en-US" sz="1900" dirty="0" err="1" smtClean="0"/>
              <a:t>enterohemorrhagic</a:t>
            </a:r>
            <a:r>
              <a:rPr lang="en-US" sz="1900" dirty="0" smtClean="0"/>
              <a:t> E. coli.</a:t>
            </a:r>
          </a:p>
          <a:p>
            <a:pPr>
              <a:buFont typeface="Wingdings" pitchFamily="2" charset="2"/>
              <a:buChar char="Ø"/>
            </a:pPr>
            <a:endParaRPr lang="en-US" sz="1900" dirty="0" smtClean="0"/>
          </a:p>
          <a:p>
            <a:pPr>
              <a:buNone/>
            </a:pPr>
            <a:endParaRPr lang="en-US" sz="1900" dirty="0" smtClean="0"/>
          </a:p>
          <a:p>
            <a:pPr>
              <a:buNone/>
            </a:pPr>
            <a:endParaRPr lang="en-US" sz="2000" b="1" dirty="0" smtClean="0"/>
          </a:p>
          <a:p>
            <a:pPr>
              <a:buNone/>
            </a:pPr>
            <a:endParaRPr lang="en-US" sz="2000" b="1" dirty="0" smtClean="0"/>
          </a:p>
          <a:p>
            <a:pPr>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buNone/>
            </a:pPr>
            <a:endParaRPr lang="en-US" dirty="0"/>
          </a:p>
        </p:txBody>
      </p:sp>
      <p:sp>
        <p:nvSpPr>
          <p:cNvPr id="5" name="Slide Number Placeholder 4"/>
          <p:cNvSpPr>
            <a:spLocks noGrp="1"/>
          </p:cNvSpPr>
          <p:nvPr>
            <p:ph type="sldNum" sz="quarter" idx="12"/>
          </p:nvPr>
        </p:nvSpPr>
        <p:spPr/>
        <p:txBody>
          <a:bodyPr/>
          <a:lstStyle/>
          <a:p>
            <a:pPr>
              <a:defRPr/>
            </a:pPr>
            <a:fld id="{C8D78F71-457D-40EC-B89D-DF548412B27B}" type="slidenum">
              <a:rPr lang="en-US" smtClean="0"/>
              <a:pPr>
                <a:defRPr/>
              </a:pPr>
              <a:t>108</a:t>
            </a:fld>
            <a:endParaRPr lang="en-US"/>
          </a:p>
        </p:txBody>
      </p:sp>
    </p:spTree>
  </p:cSld>
  <p:clrMapOvr>
    <a:masterClrMapping/>
  </p:clrMapOvr>
  <p:transition>
    <p:wheel spokes="8"/>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323528" y="980728"/>
            <a:ext cx="8640960" cy="4896544"/>
          </a:xfrm>
        </p:spPr>
        <p:txBody>
          <a:bodyPr>
            <a:normAutofit/>
          </a:bodyPr>
          <a:lstStyle/>
          <a:p>
            <a:pPr>
              <a:buNone/>
            </a:pPr>
            <a:r>
              <a:rPr lang="en-US" b="1" dirty="0" smtClean="0"/>
              <a:t>     3.  SOMATOSTATIN</a:t>
            </a:r>
          </a:p>
          <a:p>
            <a:pPr>
              <a:buFont typeface="Wingdings" pitchFamily="2" charset="2"/>
              <a:buChar char="Ø"/>
            </a:pPr>
            <a:r>
              <a:rPr lang="en-US" sz="1900" dirty="0" smtClean="0"/>
              <a:t>Treatment may be directed at modifying specific </a:t>
            </a:r>
            <a:r>
              <a:rPr lang="en-US" sz="1900" dirty="0" err="1" smtClean="0"/>
              <a:t>pathophysiologic</a:t>
            </a:r>
            <a:r>
              <a:rPr lang="en-US" sz="1900" dirty="0" smtClean="0"/>
              <a:t> processes.</a:t>
            </a:r>
          </a:p>
          <a:p>
            <a:pPr>
              <a:buFont typeface="Wingdings" pitchFamily="2" charset="2"/>
              <a:buChar char="Ø"/>
            </a:pPr>
            <a:r>
              <a:rPr lang="en-US" sz="1900" dirty="0" smtClean="0"/>
              <a:t>In severe </a:t>
            </a:r>
            <a:r>
              <a:rPr lang="en-US" sz="1900" dirty="0" err="1" smtClean="0"/>
              <a:t>secretory</a:t>
            </a:r>
            <a:r>
              <a:rPr lang="en-US" sz="1900" dirty="0" smtClean="0"/>
              <a:t> diarrheas for instance: </a:t>
            </a:r>
            <a:r>
              <a:rPr lang="en-US" sz="1900" dirty="0" err="1" smtClean="0"/>
              <a:t>neuroendocrine</a:t>
            </a:r>
            <a:r>
              <a:rPr lang="en-US" sz="1900" dirty="0" smtClean="0"/>
              <a:t> tumors </a:t>
            </a:r>
            <a:r>
              <a:rPr lang="en-US" sz="1900" dirty="0" err="1" smtClean="0"/>
              <a:t>microvillous</a:t>
            </a:r>
            <a:r>
              <a:rPr lang="en-US" sz="1900" dirty="0" smtClean="0"/>
              <a:t> inclusion disease and </a:t>
            </a:r>
            <a:r>
              <a:rPr lang="en-US" sz="1900" dirty="0" err="1" smtClean="0"/>
              <a:t>enterotoxin</a:t>
            </a:r>
            <a:r>
              <a:rPr lang="en-US" sz="1900" dirty="0" smtClean="0"/>
              <a:t>-induced severe diarrhea</a:t>
            </a:r>
          </a:p>
          <a:p>
            <a:pPr>
              <a:buNone/>
            </a:pPr>
            <a:endParaRPr lang="en-US" sz="2000" b="1" dirty="0" smtClean="0"/>
          </a:p>
          <a:p>
            <a:pPr>
              <a:buNone/>
            </a:pPr>
            <a:endParaRPr lang="en-US" sz="2000" b="1" dirty="0" smtClean="0"/>
          </a:p>
          <a:p>
            <a:pPr>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lgn="just">
              <a:buNone/>
            </a:pPr>
            <a:endParaRPr lang="en-US" sz="2000" dirty="0" smtClean="0"/>
          </a:p>
          <a:p>
            <a:pPr>
              <a:buNone/>
            </a:pPr>
            <a:endParaRPr lang="en-US" dirty="0"/>
          </a:p>
        </p:txBody>
      </p:sp>
      <p:sp>
        <p:nvSpPr>
          <p:cNvPr id="5" name="Slide Number Placeholder 4"/>
          <p:cNvSpPr>
            <a:spLocks noGrp="1"/>
          </p:cNvSpPr>
          <p:nvPr>
            <p:ph type="sldNum" sz="quarter" idx="12"/>
          </p:nvPr>
        </p:nvSpPr>
        <p:spPr/>
        <p:txBody>
          <a:bodyPr/>
          <a:lstStyle/>
          <a:p>
            <a:pPr>
              <a:defRPr/>
            </a:pPr>
            <a:fld id="{C8D78F71-457D-40EC-B89D-DF548412B27B}" type="slidenum">
              <a:rPr lang="en-US" smtClean="0"/>
              <a:pPr>
                <a:defRPr/>
              </a:pPr>
              <a:t>109</a:t>
            </a:fld>
            <a:endParaRPr lang="en-US"/>
          </a:p>
        </p:txBody>
      </p:sp>
    </p:spTree>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6146" name="Rectangle 2"/>
          <p:cNvSpPr>
            <a:spLocks noGrp="1" noChangeArrowheads="1"/>
          </p:cNvSpPr>
          <p:nvPr>
            <p:ph type="title"/>
          </p:nvPr>
        </p:nvSpPr>
        <p:spPr>
          <a:xfrm>
            <a:off x="457200" y="274638"/>
            <a:ext cx="8229600" cy="1498178"/>
          </a:xfrm>
        </p:spPr>
        <p:txBody>
          <a:bodyPr anchorCtr="1">
            <a:normAutofit/>
          </a:bodyPr>
          <a:lstStyle/>
          <a:p>
            <a:pPr algn="ctr" eaLnBrk="1" fontAlgn="auto" hangingPunct="1">
              <a:spcAft>
                <a:spcPts val="0"/>
              </a:spcAft>
              <a:defRPr/>
            </a:pPr>
            <a:r>
              <a:rPr lang="en-US" sz="3200" dirty="0" smtClean="0">
                <a:latin typeface="Arial Black" pitchFamily="34" charset="0"/>
              </a:rPr>
              <a:t/>
            </a:r>
            <a:br>
              <a:rPr lang="en-US" sz="3200" dirty="0" smtClean="0">
                <a:latin typeface="Arial Black" pitchFamily="34" charset="0"/>
              </a:rPr>
            </a:br>
            <a:endParaRPr lang="en-US" sz="3200" dirty="0" smtClean="0">
              <a:latin typeface="Arial Black" pitchFamily="34" charset="0"/>
            </a:endParaRPr>
          </a:p>
        </p:txBody>
      </p:sp>
      <p:sp>
        <p:nvSpPr>
          <p:cNvPr id="11267" name="Rectangle 3"/>
          <p:cNvSpPr>
            <a:spLocks noGrp="1" noChangeArrowheads="1"/>
          </p:cNvSpPr>
          <p:nvPr>
            <p:ph idx="1"/>
          </p:nvPr>
        </p:nvSpPr>
        <p:spPr>
          <a:xfrm>
            <a:off x="971600" y="1124744"/>
            <a:ext cx="7086600" cy="4953000"/>
          </a:xfrm>
        </p:spPr>
        <p:txBody>
          <a:bodyPr/>
          <a:lstStyle/>
          <a:p>
            <a:pPr algn="ctr" eaLnBrk="1" hangingPunct="1">
              <a:buFont typeface="Wingdings" pitchFamily="2" charset="2"/>
              <a:buNone/>
            </a:pPr>
            <a:endParaRPr lang="en-US" sz="2800" b="1" dirty="0" smtClean="0">
              <a:latin typeface="Arial" charset="0"/>
              <a:cs typeface="Arial" charset="0"/>
            </a:endParaRPr>
          </a:p>
          <a:p>
            <a:pPr algn="ctr" eaLnBrk="1" hangingPunct="1">
              <a:buFont typeface="Wingdings" pitchFamily="2" charset="2"/>
              <a:buNone/>
            </a:pPr>
            <a:endParaRPr lang="en-US" sz="2800" b="1" dirty="0" smtClean="0">
              <a:latin typeface="Arial" charset="0"/>
              <a:cs typeface="Arial" charset="0"/>
            </a:endParaRPr>
          </a:p>
          <a:p>
            <a:pPr eaLnBrk="1" hangingPunct="1">
              <a:lnSpc>
                <a:spcPct val="150000"/>
              </a:lnSpc>
              <a:buFont typeface="Wingdings" pitchFamily="2" charset="2"/>
              <a:buChar char="§"/>
            </a:pPr>
            <a:r>
              <a:rPr lang="en-US" sz="2800" b="1" dirty="0" smtClean="0">
                <a:latin typeface="Arial" charset="0"/>
                <a:cs typeface="Arial" charset="0"/>
              </a:rPr>
              <a:t>Abdominal Distention</a:t>
            </a:r>
          </a:p>
          <a:p>
            <a:pPr eaLnBrk="1" hangingPunct="1">
              <a:lnSpc>
                <a:spcPct val="150000"/>
              </a:lnSpc>
              <a:buFont typeface="Wingdings" pitchFamily="2" charset="2"/>
              <a:buChar char="§"/>
            </a:pPr>
            <a:r>
              <a:rPr lang="en-US" sz="2800" b="1" dirty="0" smtClean="0">
                <a:latin typeface="Arial" charset="0"/>
                <a:cs typeface="Arial" charset="0"/>
              </a:rPr>
              <a:t>Diarrhea</a:t>
            </a:r>
          </a:p>
          <a:p>
            <a:pPr eaLnBrk="1" hangingPunct="1">
              <a:lnSpc>
                <a:spcPct val="150000"/>
              </a:lnSpc>
              <a:buNone/>
            </a:pPr>
            <a:endParaRPr lang="en-US" sz="2800" b="1" dirty="0" smtClean="0">
              <a:latin typeface="Arial" charset="0"/>
              <a:cs typeface="Arial" charset="0"/>
            </a:endParaRPr>
          </a:p>
          <a:p>
            <a:pPr eaLnBrk="1" hangingPunct="1">
              <a:lnSpc>
                <a:spcPct val="125000"/>
              </a:lnSpc>
              <a:buFont typeface="Wingdings" pitchFamily="2" charset="2"/>
              <a:buChar char="§"/>
            </a:pPr>
            <a:endParaRPr lang="en-US" sz="2400" b="1" dirty="0" smtClean="0">
              <a:latin typeface="Arial" charset="0"/>
              <a:cs typeface="Arial" charset="0"/>
            </a:endParaRPr>
          </a:p>
        </p:txBody>
      </p:sp>
      <p:sp>
        <p:nvSpPr>
          <p:cNvPr id="6148" name="Slide Number Placeholder 3"/>
          <p:cNvSpPr>
            <a:spLocks noGrp="1"/>
          </p:cNvSpPr>
          <p:nvPr>
            <p:ph type="sldNum" sz="quarter" idx="12"/>
          </p:nvPr>
        </p:nvSpPr>
        <p:spPr/>
        <p:txBody>
          <a:bodyPr/>
          <a:lstStyle/>
          <a:p>
            <a:pPr>
              <a:defRPr/>
            </a:pPr>
            <a:fld id="{40FF8307-F09F-4E11-B2F0-9A5F2309CB0E}" type="slidenum">
              <a:rPr lang="en-US"/>
              <a:pPr>
                <a:defRPr/>
              </a:pPr>
              <a:t>11</a:t>
            </a:fld>
            <a:endParaRPr lang="en-US"/>
          </a:p>
        </p:txBody>
      </p:sp>
    </p:spTree>
  </p:cSld>
  <p:clrMapOvr>
    <a:masterClrMapping/>
  </p:clrMapOvr>
  <p:transition spd="slow">
    <p:push dir="u"/>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5122" name="Title 1"/>
          <p:cNvSpPr>
            <a:spLocks noGrp="1"/>
          </p:cNvSpPr>
          <p:nvPr>
            <p:ph type="title"/>
          </p:nvPr>
        </p:nvSpPr>
        <p:spPr/>
        <p:txBody>
          <a:bodyPr>
            <a:normAutofit fontScale="90000"/>
          </a:bodyPr>
          <a:lstStyle/>
          <a:p>
            <a:pPr algn="ctr" eaLnBrk="1" fontAlgn="auto" hangingPunct="1">
              <a:spcAft>
                <a:spcPts val="0"/>
              </a:spcAft>
              <a:defRPr/>
            </a:pP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Summary</a:t>
            </a:r>
            <a:endParaRPr lang="en-US" sz="2000" dirty="0" smtClean="0"/>
          </a:p>
        </p:txBody>
      </p:sp>
      <p:sp>
        <p:nvSpPr>
          <p:cNvPr id="5123" name="Content Placeholder 2"/>
          <p:cNvSpPr>
            <a:spLocks noGrp="1"/>
          </p:cNvSpPr>
          <p:nvPr>
            <p:ph idx="1"/>
          </p:nvPr>
        </p:nvSpPr>
        <p:spPr>
          <a:xfrm>
            <a:off x="1066800" y="1676400"/>
            <a:ext cx="7616825" cy="4265613"/>
          </a:xfrm>
        </p:spPr>
        <p:txBody>
          <a:bodyPr rtlCol="0">
            <a:normAutofit/>
          </a:bodyPr>
          <a:lstStyle/>
          <a:p>
            <a:pPr marL="438912" indent="-320040" eaLnBrk="1" fontAlgn="auto" hangingPunct="1">
              <a:spcBef>
                <a:spcPts val="0"/>
              </a:spcBef>
              <a:spcAft>
                <a:spcPts val="0"/>
              </a:spcAft>
              <a:defRPr/>
            </a:pPr>
            <a:endParaRPr lang="en-US" sz="2000" dirty="0" smtClean="0">
              <a:latin typeface="Arial" pitchFamily="34" charset="0"/>
              <a:cs typeface="Arial" pitchFamily="34" charset="0"/>
            </a:endParaRPr>
          </a:p>
          <a:p>
            <a:pPr marL="438912" indent="-320040" eaLnBrk="1" fontAlgn="auto" hangingPunct="1">
              <a:spcBef>
                <a:spcPts val="0"/>
              </a:spcBef>
              <a:spcAft>
                <a:spcPts val="0"/>
              </a:spcAft>
              <a:defRPr/>
            </a:pPr>
            <a:endParaRPr lang="en-US" sz="2000" dirty="0" smtClean="0">
              <a:latin typeface="Arial" pitchFamily="34" charset="0"/>
              <a:cs typeface="Arial" pitchFamily="34" charset="0"/>
            </a:endParaRPr>
          </a:p>
          <a:p>
            <a:pPr marL="438912" indent="-320040" eaLnBrk="1" fontAlgn="auto" hangingPunct="1">
              <a:spcBef>
                <a:spcPts val="0"/>
              </a:spcBef>
              <a:spcAft>
                <a:spcPts val="0"/>
              </a:spcAft>
              <a:defRPr/>
            </a:pPr>
            <a:r>
              <a:rPr lang="en-US" sz="2400" dirty="0" smtClean="0">
                <a:latin typeface="Arial" pitchFamily="34" charset="0"/>
                <a:cs typeface="Arial" pitchFamily="34" charset="0"/>
              </a:rPr>
              <a:t>The differential diagnosis for chronic diarrhea in children is broad. Pediatric clinicians can narrow these possible diagnoses beginning with a detailed history and physical examination.</a:t>
            </a:r>
          </a:p>
          <a:p>
            <a:pPr marL="438912" indent="-320040" eaLnBrk="1" fontAlgn="auto" hangingPunct="1">
              <a:spcBef>
                <a:spcPts val="0"/>
              </a:spcBef>
              <a:spcAft>
                <a:spcPts val="0"/>
              </a:spcAft>
              <a:defRPr/>
            </a:pPr>
            <a:r>
              <a:rPr lang="en-US" sz="2400" dirty="0" smtClean="0">
                <a:latin typeface="Arial" pitchFamily="34" charset="0"/>
                <a:cs typeface="Arial" pitchFamily="34" charset="0"/>
              </a:rPr>
              <a:t>Particular attention should be paid to growth measurements to distinguish between chronic diarrhea with and without associated growth failure. </a:t>
            </a:r>
            <a:endParaRPr lang="en-US" sz="2000" dirty="0" smtClean="0">
              <a:latin typeface="Arial" pitchFamily="34" charset="0"/>
              <a:cs typeface="Arial" pitchFamily="34" charset="0"/>
            </a:endParaRPr>
          </a:p>
        </p:txBody>
      </p:sp>
      <p:sp>
        <p:nvSpPr>
          <p:cNvPr id="5124" name="Slide Number Placeholder 3"/>
          <p:cNvSpPr>
            <a:spLocks noGrp="1"/>
          </p:cNvSpPr>
          <p:nvPr>
            <p:ph type="sldNum" sz="quarter" idx="12"/>
          </p:nvPr>
        </p:nvSpPr>
        <p:spPr/>
        <p:txBody>
          <a:bodyPr/>
          <a:lstStyle/>
          <a:p>
            <a:pPr>
              <a:defRPr/>
            </a:pPr>
            <a:fld id="{472B23F1-CD08-4B76-B93D-4739C7540201}" type="slidenum">
              <a:rPr lang="en-US"/>
              <a:pPr>
                <a:defRPr/>
              </a:pPr>
              <a:t>110</a:t>
            </a:fld>
            <a:endParaRPr lang="en-US"/>
          </a:p>
        </p:txBody>
      </p:sp>
    </p:spTree>
  </p:cSld>
  <p:clrMapOvr>
    <a:masterClrMapping/>
  </p:clrMapOvr>
  <p:transition spd="slow">
    <p:newsflash/>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5122" name="Title 1"/>
          <p:cNvSpPr>
            <a:spLocks noGrp="1"/>
          </p:cNvSpPr>
          <p:nvPr>
            <p:ph type="title"/>
          </p:nvPr>
        </p:nvSpPr>
        <p:spPr/>
        <p:txBody>
          <a:bodyPr>
            <a:normAutofit fontScale="90000"/>
          </a:bodyPr>
          <a:lstStyle/>
          <a:p>
            <a:pPr algn="ctr" eaLnBrk="1" fontAlgn="auto" hangingPunct="1">
              <a:spcAft>
                <a:spcPts val="0"/>
              </a:spcAft>
              <a:defRPr/>
            </a:pP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Summary</a:t>
            </a:r>
            <a:endParaRPr lang="en-US" sz="2000" dirty="0" smtClean="0"/>
          </a:p>
        </p:txBody>
      </p:sp>
      <p:sp>
        <p:nvSpPr>
          <p:cNvPr id="5123" name="Content Placeholder 2"/>
          <p:cNvSpPr>
            <a:spLocks noGrp="1"/>
          </p:cNvSpPr>
          <p:nvPr>
            <p:ph idx="1"/>
          </p:nvPr>
        </p:nvSpPr>
        <p:spPr>
          <a:xfrm>
            <a:off x="467544" y="1844824"/>
            <a:ext cx="8216081" cy="4265613"/>
          </a:xfrm>
        </p:spPr>
        <p:txBody>
          <a:bodyPr rtlCol="0">
            <a:noAutofit/>
          </a:bodyPr>
          <a:lstStyle/>
          <a:p>
            <a:pPr marL="438912" indent="-320040" eaLnBrk="1" fontAlgn="auto" hangingPunct="1">
              <a:spcBef>
                <a:spcPts val="0"/>
              </a:spcBef>
              <a:spcAft>
                <a:spcPts val="0"/>
              </a:spcAft>
              <a:defRPr/>
            </a:pPr>
            <a:r>
              <a:rPr lang="en-US" sz="2400" dirty="0" smtClean="0">
                <a:latin typeface="Arial" pitchFamily="34" charset="0"/>
                <a:cs typeface="Arial" pitchFamily="34" charset="0"/>
              </a:rPr>
              <a:t>Understanding the four basic </a:t>
            </a:r>
            <a:r>
              <a:rPr lang="en-US" sz="2400" dirty="0" err="1" smtClean="0">
                <a:latin typeface="Arial" pitchFamily="34" charset="0"/>
                <a:cs typeface="Arial" pitchFamily="34" charset="0"/>
              </a:rPr>
              <a:t>pathophysiologic</a:t>
            </a:r>
            <a:r>
              <a:rPr lang="en-US" sz="2400" dirty="0" smtClean="0">
                <a:latin typeface="Arial" pitchFamily="34" charset="0"/>
                <a:cs typeface="Arial" pitchFamily="34" charset="0"/>
              </a:rPr>
              <a:t> mechanisms of diarrhea also may aid in making a diagnosis. The four categories are osmotic, </a:t>
            </a:r>
            <a:r>
              <a:rPr lang="en-US" sz="2400" dirty="0" err="1" smtClean="0">
                <a:latin typeface="Arial" pitchFamily="34" charset="0"/>
                <a:cs typeface="Arial" pitchFamily="34" charset="0"/>
              </a:rPr>
              <a:t>secretory</a:t>
            </a: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dysmotility</a:t>
            </a:r>
            <a:r>
              <a:rPr lang="en-US" sz="2400" dirty="0" smtClean="0">
                <a:latin typeface="Arial" pitchFamily="34" charset="0"/>
                <a:cs typeface="Arial" pitchFamily="34" charset="0"/>
              </a:rPr>
              <a:t> associated, and inflammatory.</a:t>
            </a:r>
          </a:p>
          <a:p>
            <a:pPr marL="438912" indent="-320040" eaLnBrk="1" fontAlgn="auto" hangingPunct="1">
              <a:spcBef>
                <a:spcPts val="0"/>
              </a:spcBef>
              <a:spcAft>
                <a:spcPts val="0"/>
              </a:spcAft>
              <a:defRPr/>
            </a:pPr>
            <a:r>
              <a:rPr lang="en-US" sz="2400" dirty="0" smtClean="0">
                <a:latin typeface="Arial" pitchFamily="34" charset="0"/>
                <a:cs typeface="Arial" pitchFamily="34" charset="0"/>
              </a:rPr>
              <a:t>Although specific therapies vary for each disease, the importance of maintaining nutrition demands particular emphasis. Whatever the cause of the diarrhea, each patient requires adequate caloric intake to allow healing of the initial insult, or at least  take to support the child while pursuing diagnostic and therapeutic interventions. </a:t>
            </a:r>
          </a:p>
        </p:txBody>
      </p:sp>
      <p:sp>
        <p:nvSpPr>
          <p:cNvPr id="5124" name="Slide Number Placeholder 3"/>
          <p:cNvSpPr>
            <a:spLocks noGrp="1"/>
          </p:cNvSpPr>
          <p:nvPr>
            <p:ph type="sldNum" sz="quarter" idx="12"/>
          </p:nvPr>
        </p:nvSpPr>
        <p:spPr/>
        <p:txBody>
          <a:bodyPr/>
          <a:lstStyle/>
          <a:p>
            <a:pPr>
              <a:defRPr/>
            </a:pPr>
            <a:fld id="{472B23F1-CD08-4B76-B93D-4739C7540201}" type="slidenum">
              <a:rPr lang="en-US"/>
              <a:pPr>
                <a:defRPr/>
              </a:pPr>
              <a:t>111</a:t>
            </a:fld>
            <a:endParaRPr lang="en-US"/>
          </a:p>
        </p:txBody>
      </p:sp>
    </p:spTree>
  </p:cSld>
  <p:clrMapOvr>
    <a:masterClrMapping/>
  </p:clrMapOvr>
  <p:transition spd="slow">
    <p:newsflash/>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astro.jpg"/>
          <p:cNvPicPr>
            <a:picLocks noGrp="1" noChangeAspect="1"/>
          </p:cNvPicPr>
          <p:nvPr>
            <p:ph idx="1"/>
          </p:nvPr>
        </p:nvPicPr>
        <p:blipFill>
          <a:blip r:embed="rId2" cstate="print"/>
          <a:stretch>
            <a:fillRect/>
          </a:stretch>
        </p:blipFill>
        <p:spPr>
          <a:xfrm>
            <a:off x="0" y="-59493"/>
            <a:ext cx="9144000" cy="6917493"/>
          </a:xfrm>
        </p:spPr>
      </p:pic>
    </p:spTree>
  </p:cSld>
  <p:clrMapOvr>
    <a:masterClrMapping/>
  </p:clrMapOvr>
  <p:transition>
    <p:wheel spokes="8"/>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858000"/>
          </a:xfrm>
          <a:prstGeom prst="rect">
            <a:avLst/>
          </a:prstGeom>
        </p:spPr>
      </p:pic>
      <p:sp>
        <p:nvSpPr>
          <p:cNvPr id="92164" name="Title 5"/>
          <p:cNvSpPr>
            <a:spLocks noGrp="1"/>
          </p:cNvSpPr>
          <p:nvPr>
            <p:ph type="ctrTitle"/>
          </p:nvPr>
        </p:nvSpPr>
        <p:spPr>
          <a:xfrm>
            <a:off x="990600" y="3124200"/>
            <a:ext cx="7239000" cy="1444625"/>
          </a:xfrm>
        </p:spPr>
        <p:txBody>
          <a:bodyPr>
            <a:normAutofit fontScale="90000"/>
          </a:bodyPr>
          <a:lstStyle/>
          <a:p>
            <a:pPr algn="ctr" eaLnBrk="1" fontAlgn="auto" hangingPunct="1">
              <a:spcAft>
                <a:spcPts val="0"/>
              </a:spcAft>
              <a:defRPr/>
            </a:pPr>
            <a:r>
              <a:rPr lang="en-US" smtClean="0">
                <a:solidFill>
                  <a:schemeClr val="accent1">
                    <a:satMod val="150000"/>
                  </a:schemeClr>
                </a:solidFill>
              </a:rPr>
              <a:t/>
            </a:r>
            <a:br>
              <a:rPr lang="en-US" smtClean="0">
                <a:solidFill>
                  <a:schemeClr val="accent1">
                    <a:satMod val="150000"/>
                  </a:schemeClr>
                </a:solidFill>
              </a:rPr>
            </a:br>
            <a:r>
              <a:rPr lang="en-US" sz="6000" smtClean="0">
                <a:solidFill>
                  <a:srgbClr val="FFFF00"/>
                </a:solidFill>
                <a:latin typeface="Brush Script MT" pitchFamily="66" charset="0"/>
              </a:rPr>
              <a:t>Thank You!!!</a:t>
            </a:r>
          </a:p>
        </p:txBody>
      </p:sp>
      <p:sp>
        <p:nvSpPr>
          <p:cNvPr id="92162" name="Slide Number Placeholder 2"/>
          <p:cNvSpPr>
            <a:spLocks noGrp="1"/>
          </p:cNvSpPr>
          <p:nvPr>
            <p:ph type="sldNum" sz="quarter" idx="12"/>
          </p:nvPr>
        </p:nvSpPr>
        <p:spPr/>
        <p:txBody>
          <a:bodyPr/>
          <a:lstStyle/>
          <a:p>
            <a:pPr>
              <a:defRPr/>
            </a:pPr>
            <a:fld id="{2FE7B274-EB0A-41C7-A01F-A270F59437EC}" type="slidenum">
              <a:rPr lang="en-US"/>
              <a:pPr>
                <a:defRPr/>
              </a:pPr>
              <a:t>113</a:t>
            </a:fld>
            <a:endParaRPr lang="en-US"/>
          </a:p>
        </p:txBody>
      </p:sp>
      <p:pic>
        <p:nvPicPr>
          <p:cNvPr id="148484" name="Picture 5" descr="C:\Documents and Settings\LOIDE\My Documents\OTHER PICTURE\KSA1\COMPILE\New Folder6\New Folder (3)\v3.bmp"/>
          <p:cNvPicPr>
            <a:picLocks noChangeAspect="1" noChangeArrowheads="1"/>
          </p:cNvPicPr>
          <p:nvPr/>
        </p:nvPicPr>
        <p:blipFill>
          <a:blip r:embed="rId3" cstate="print"/>
          <a:srcRect/>
          <a:stretch>
            <a:fillRect/>
          </a:stretch>
        </p:blipFill>
        <p:spPr bwMode="auto">
          <a:xfrm>
            <a:off x="251520" y="866775"/>
            <a:ext cx="8696325" cy="599122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duotone>
              <a:prstClr val="black"/>
              <a:schemeClr val="accent3">
                <a:tint val="45000"/>
                <a:satMod val="400000"/>
              </a:schemeClr>
            </a:duotone>
          </a:blip>
          <a:stretch>
            <a:fillRect/>
          </a:stretch>
        </p:blipFill>
        <p:spPr>
          <a:xfrm>
            <a:off x="0" y="0"/>
            <a:ext cx="9144000" cy="6858000"/>
          </a:xfrm>
          <a:prstGeom prst="rect">
            <a:avLst/>
          </a:prstGeom>
        </p:spPr>
      </p:pic>
      <p:sp>
        <p:nvSpPr>
          <p:cNvPr id="7170" name="Slide Number Placeholder 3"/>
          <p:cNvSpPr>
            <a:spLocks noGrp="1"/>
          </p:cNvSpPr>
          <p:nvPr>
            <p:ph type="sldNum" sz="quarter" idx="12"/>
          </p:nvPr>
        </p:nvSpPr>
        <p:spPr/>
        <p:txBody>
          <a:bodyPr>
            <a:normAutofit/>
          </a:bodyPr>
          <a:lstStyle/>
          <a:p>
            <a:pPr>
              <a:defRPr/>
            </a:pPr>
            <a:fld id="{AA6BED4D-6B0B-476C-A637-070CF276FFAB}" type="slidenum">
              <a:rPr lang="en-US"/>
              <a:pPr>
                <a:defRPr/>
              </a:pPr>
              <a:t>12</a:t>
            </a:fld>
            <a:endParaRPr lang="en-US"/>
          </a:p>
        </p:txBody>
      </p:sp>
      <p:pic>
        <p:nvPicPr>
          <p:cNvPr id="16387" name="Picture 2" descr="D:\Jpeg026.jpg"/>
          <p:cNvPicPr>
            <a:picLocks noChangeAspect="1" noChangeArrowheads="1"/>
          </p:cNvPicPr>
          <p:nvPr/>
        </p:nvPicPr>
        <p:blipFill>
          <a:blip r:embed="rId3" cstate="print"/>
          <a:srcRect l="5051" t="9332" r="3030"/>
          <a:stretch>
            <a:fillRect/>
          </a:stretch>
        </p:blipFill>
        <p:spPr bwMode="auto">
          <a:xfrm>
            <a:off x="1091418" y="762000"/>
            <a:ext cx="7139354" cy="53340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858000"/>
          </a:xfrm>
          <a:prstGeom prst="rect">
            <a:avLst/>
          </a:prstGeom>
        </p:spPr>
      </p:pic>
      <p:pic>
        <p:nvPicPr>
          <p:cNvPr id="13314" name="Picture 2" descr="C:\Documents and Settings\LOIDA\Desktop\prof. asaad\chronic diarrhea\New Folder\941088-945263-1916tn.jpg"/>
          <p:cNvPicPr>
            <a:picLocks noGrp="1" noChangeAspect="1" noChangeArrowheads="1"/>
          </p:cNvPicPr>
          <p:nvPr>
            <p:ph idx="1"/>
          </p:nvPr>
        </p:nvPicPr>
        <p:blipFill>
          <a:blip r:embed="rId3" cstate="print"/>
          <a:srcRect/>
          <a:stretch>
            <a:fillRect/>
          </a:stretch>
        </p:blipFill>
        <p:spPr>
          <a:xfrm>
            <a:off x="1681317" y="762001"/>
            <a:ext cx="5252883" cy="5338996"/>
          </a:xfrm>
          <a:noFill/>
        </p:spPr>
      </p:pic>
      <p:sp>
        <p:nvSpPr>
          <p:cNvPr id="4" name="Slide Number Placeholder 3"/>
          <p:cNvSpPr>
            <a:spLocks noGrp="1"/>
          </p:cNvSpPr>
          <p:nvPr>
            <p:ph type="sldNum" sz="quarter" idx="12"/>
          </p:nvPr>
        </p:nvSpPr>
        <p:spPr/>
        <p:txBody>
          <a:bodyPr/>
          <a:lstStyle/>
          <a:p>
            <a:pPr>
              <a:defRPr/>
            </a:pPr>
            <a:fld id="{0F409C07-10D5-40DD-B412-482195032EEF}" type="slidenum">
              <a:rPr lang="en-US"/>
              <a:pPr>
                <a:defRPr/>
              </a:pPr>
              <a:t>13</a:t>
            </a:fld>
            <a:endParaRPr lang="en-US"/>
          </a:p>
        </p:txBody>
      </p:sp>
    </p:spTree>
  </p:cSld>
  <p:clrMapOvr>
    <a:masterClrMapping/>
  </p:clrMapOvr>
  <p:transition spd="slow">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27384"/>
            <a:ext cx="9144000" cy="6858000"/>
          </a:xfrm>
          <a:prstGeom prst="rect">
            <a:avLst/>
          </a:prstGeom>
        </p:spPr>
      </p:pic>
      <p:sp>
        <p:nvSpPr>
          <p:cNvPr id="6146" name="Rectangle 2"/>
          <p:cNvSpPr>
            <a:spLocks noGrp="1" noChangeArrowheads="1"/>
          </p:cNvSpPr>
          <p:nvPr>
            <p:ph type="title"/>
          </p:nvPr>
        </p:nvSpPr>
        <p:spPr>
          <a:xfrm>
            <a:off x="457200" y="274638"/>
            <a:ext cx="8229600" cy="1706562"/>
          </a:xfrm>
        </p:spPr>
        <p:txBody>
          <a:bodyPr anchorCtr="1">
            <a:normAutofit/>
          </a:bodyPr>
          <a:lstStyle/>
          <a:p>
            <a:pPr algn="ctr" eaLnBrk="1" fontAlgn="auto" hangingPunct="1">
              <a:spcAft>
                <a:spcPts val="0"/>
              </a:spcAft>
              <a:defRPr/>
            </a:pPr>
            <a:r>
              <a:rPr lang="en-US" sz="3200" dirty="0" smtClean="0">
                <a:latin typeface="Arial Black" pitchFamily="34" charset="0"/>
              </a:rPr>
              <a:t/>
            </a:r>
            <a:br>
              <a:rPr lang="en-US" sz="3200" dirty="0" smtClean="0">
                <a:latin typeface="Arial Black" pitchFamily="34" charset="0"/>
              </a:rPr>
            </a:br>
            <a:r>
              <a:rPr lang="en-US" sz="3200" dirty="0" smtClean="0">
                <a:latin typeface="Arial Black" pitchFamily="34" charset="0"/>
              </a:rPr>
              <a:t>Congenital Chloride Diarrhea</a:t>
            </a:r>
            <a:br>
              <a:rPr lang="en-US" sz="3200" dirty="0" smtClean="0">
                <a:latin typeface="Arial Black" pitchFamily="34" charset="0"/>
              </a:rPr>
            </a:br>
            <a:endParaRPr lang="en-US" sz="3200" dirty="0" smtClean="0">
              <a:latin typeface="Arial Black" pitchFamily="34" charset="0"/>
            </a:endParaRPr>
          </a:p>
        </p:txBody>
      </p:sp>
      <p:sp>
        <p:nvSpPr>
          <p:cNvPr id="12291" name="Rectangle 3"/>
          <p:cNvSpPr>
            <a:spLocks noGrp="1" noChangeArrowheads="1"/>
          </p:cNvSpPr>
          <p:nvPr>
            <p:ph idx="1"/>
          </p:nvPr>
        </p:nvSpPr>
        <p:spPr>
          <a:xfrm>
            <a:off x="1371600" y="1600200"/>
            <a:ext cx="7086600" cy="4953000"/>
          </a:xfrm>
        </p:spPr>
        <p:txBody>
          <a:bodyPr/>
          <a:lstStyle/>
          <a:p>
            <a:pPr algn="ctr" eaLnBrk="1" hangingPunct="1">
              <a:buFont typeface="Wingdings" pitchFamily="2" charset="2"/>
              <a:buNone/>
            </a:pPr>
            <a:endParaRPr lang="en-US" sz="2400" b="1" dirty="0" smtClean="0">
              <a:latin typeface="Arial" charset="0"/>
              <a:cs typeface="Arial" charset="0"/>
            </a:endParaRPr>
          </a:p>
          <a:p>
            <a:pPr eaLnBrk="1" hangingPunct="1">
              <a:lnSpc>
                <a:spcPct val="150000"/>
              </a:lnSpc>
              <a:buFont typeface="Wingdings" pitchFamily="2" charset="2"/>
              <a:buChar char="§"/>
            </a:pPr>
            <a:r>
              <a:rPr lang="en-US" sz="2800" b="1" dirty="0" err="1" smtClean="0">
                <a:latin typeface="Arial" charset="0"/>
                <a:cs typeface="Arial" charset="0"/>
              </a:rPr>
              <a:t>Hypokalemia</a:t>
            </a:r>
            <a:r>
              <a:rPr lang="en-US" sz="2800" b="1" dirty="0" smtClean="0">
                <a:latin typeface="Arial" charset="0"/>
                <a:cs typeface="Arial" charset="0"/>
              </a:rPr>
              <a:t>, </a:t>
            </a:r>
            <a:r>
              <a:rPr lang="en-US" sz="2800" b="1" dirty="0" err="1" smtClean="0">
                <a:latin typeface="Arial" charset="0"/>
                <a:cs typeface="Arial" charset="0"/>
              </a:rPr>
              <a:t>hypochloremic</a:t>
            </a:r>
            <a:endParaRPr lang="en-US" sz="2800" b="1" dirty="0" smtClean="0">
              <a:latin typeface="Arial" charset="0"/>
              <a:cs typeface="Arial" charset="0"/>
            </a:endParaRPr>
          </a:p>
          <a:p>
            <a:pPr eaLnBrk="1" hangingPunct="1">
              <a:lnSpc>
                <a:spcPct val="150000"/>
              </a:lnSpc>
              <a:buFont typeface="Wingdings" pitchFamily="2" charset="2"/>
              <a:buChar char="§"/>
            </a:pPr>
            <a:r>
              <a:rPr lang="en-US" sz="2800" b="1" dirty="0" smtClean="0">
                <a:latin typeface="Arial" charset="0"/>
                <a:cs typeface="Arial" charset="0"/>
              </a:rPr>
              <a:t>Metabolic alkalosis</a:t>
            </a:r>
          </a:p>
          <a:p>
            <a:pPr eaLnBrk="1" hangingPunct="1">
              <a:lnSpc>
                <a:spcPct val="150000"/>
              </a:lnSpc>
              <a:buFont typeface="Wingdings" pitchFamily="2" charset="2"/>
              <a:buChar char="§"/>
            </a:pPr>
            <a:r>
              <a:rPr lang="en-US" sz="2800" b="1" dirty="0" smtClean="0">
                <a:latin typeface="Arial" charset="0"/>
                <a:cs typeface="Arial" charset="0"/>
              </a:rPr>
              <a:t>Fecal chloride greater than</a:t>
            </a:r>
          </a:p>
          <a:p>
            <a:pPr eaLnBrk="1" hangingPunct="1">
              <a:lnSpc>
                <a:spcPct val="150000"/>
              </a:lnSpc>
              <a:buNone/>
            </a:pPr>
            <a:r>
              <a:rPr lang="en-US" sz="2800" b="1" dirty="0" smtClean="0">
                <a:latin typeface="Arial" charset="0"/>
                <a:cs typeface="Arial" charset="0"/>
              </a:rPr>
              <a:t>    Fecal sodium and potassium</a:t>
            </a:r>
          </a:p>
        </p:txBody>
      </p:sp>
      <p:sp>
        <p:nvSpPr>
          <p:cNvPr id="6148" name="Slide Number Placeholder 3"/>
          <p:cNvSpPr>
            <a:spLocks noGrp="1"/>
          </p:cNvSpPr>
          <p:nvPr>
            <p:ph type="sldNum" sz="quarter" idx="12"/>
          </p:nvPr>
        </p:nvSpPr>
        <p:spPr/>
        <p:txBody>
          <a:bodyPr/>
          <a:lstStyle/>
          <a:p>
            <a:pPr>
              <a:defRPr/>
            </a:pPr>
            <a:fld id="{7B46863D-7BCB-4982-A80C-0C57D766BD4E}" type="slidenum">
              <a:rPr lang="en-US"/>
              <a:pPr>
                <a:defRPr/>
              </a:pPr>
              <a:t>14</a:t>
            </a:fld>
            <a:endParaRPr lang="en-US"/>
          </a:p>
        </p:txBody>
      </p:sp>
    </p:spTree>
  </p:cSld>
  <p:clrMapOvr>
    <a:masterClrMapping/>
  </p:clrMapOvr>
  <p:transition spd="slow">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6146" name="Rectangle 2"/>
          <p:cNvSpPr>
            <a:spLocks noGrp="1" noChangeArrowheads="1"/>
          </p:cNvSpPr>
          <p:nvPr>
            <p:ph type="title"/>
          </p:nvPr>
        </p:nvSpPr>
        <p:spPr>
          <a:xfrm>
            <a:off x="457200" y="274638"/>
            <a:ext cx="8229600" cy="1706562"/>
          </a:xfrm>
        </p:spPr>
        <p:txBody>
          <a:bodyPr anchorCtr="1">
            <a:normAutofit/>
          </a:bodyPr>
          <a:lstStyle/>
          <a:p>
            <a:pPr algn="ctr" eaLnBrk="1" fontAlgn="auto" hangingPunct="1">
              <a:spcAft>
                <a:spcPts val="0"/>
              </a:spcAft>
              <a:defRPr/>
            </a:pPr>
            <a:r>
              <a:rPr lang="en-US" sz="3200" dirty="0" smtClean="0">
                <a:latin typeface="Arial Black" pitchFamily="34" charset="0"/>
              </a:rPr>
              <a:t/>
            </a:r>
            <a:br>
              <a:rPr lang="en-US" sz="3200" dirty="0" smtClean="0">
                <a:latin typeface="Arial Black" pitchFamily="34" charset="0"/>
              </a:rPr>
            </a:br>
            <a:r>
              <a:rPr lang="en-US" sz="3200" dirty="0" smtClean="0">
                <a:latin typeface="Arial Black" pitchFamily="34" charset="0"/>
              </a:rPr>
              <a:t>TREATMENT</a:t>
            </a:r>
          </a:p>
        </p:txBody>
      </p:sp>
      <p:sp>
        <p:nvSpPr>
          <p:cNvPr id="12291" name="Rectangle 3"/>
          <p:cNvSpPr>
            <a:spLocks noGrp="1" noChangeArrowheads="1"/>
          </p:cNvSpPr>
          <p:nvPr>
            <p:ph idx="1"/>
          </p:nvPr>
        </p:nvSpPr>
        <p:spPr>
          <a:xfrm>
            <a:off x="1371600" y="1600200"/>
            <a:ext cx="7086600" cy="4953000"/>
          </a:xfrm>
        </p:spPr>
        <p:txBody>
          <a:bodyPr/>
          <a:lstStyle/>
          <a:p>
            <a:pPr eaLnBrk="1" hangingPunct="1">
              <a:lnSpc>
                <a:spcPct val="150000"/>
              </a:lnSpc>
              <a:buFont typeface="Wingdings" pitchFamily="2" charset="2"/>
              <a:buChar char="§"/>
            </a:pPr>
            <a:endParaRPr lang="en-US" sz="2800" b="1" dirty="0" smtClean="0">
              <a:latin typeface="Arial" charset="0"/>
              <a:cs typeface="Arial" charset="0"/>
            </a:endParaRPr>
          </a:p>
          <a:p>
            <a:pPr eaLnBrk="1" hangingPunct="1">
              <a:lnSpc>
                <a:spcPct val="150000"/>
              </a:lnSpc>
              <a:buFont typeface="Wingdings" pitchFamily="2" charset="2"/>
              <a:buChar char="§"/>
            </a:pPr>
            <a:endParaRPr lang="en-US" sz="2800" b="1" dirty="0" smtClean="0">
              <a:latin typeface="Arial" charset="0"/>
              <a:cs typeface="Arial" charset="0"/>
            </a:endParaRPr>
          </a:p>
          <a:p>
            <a:pPr eaLnBrk="1" hangingPunct="1">
              <a:lnSpc>
                <a:spcPct val="150000"/>
              </a:lnSpc>
              <a:buFont typeface="Wingdings" pitchFamily="2" charset="2"/>
              <a:buChar char="§"/>
            </a:pPr>
            <a:r>
              <a:rPr lang="en-US" sz="4400" b="1" dirty="0" smtClean="0">
                <a:latin typeface="Arial" charset="0"/>
                <a:cs typeface="Arial" charset="0"/>
              </a:rPr>
              <a:t>Na + </a:t>
            </a:r>
            <a:r>
              <a:rPr lang="en-US" sz="4400" b="1" dirty="0" err="1" smtClean="0">
                <a:latin typeface="Arial" charset="0"/>
                <a:cs typeface="Arial" charset="0"/>
              </a:rPr>
              <a:t>Kcl</a:t>
            </a:r>
            <a:r>
              <a:rPr lang="en-US" sz="4400" b="1" dirty="0" smtClean="0">
                <a:latin typeface="Arial" charset="0"/>
                <a:cs typeface="Arial" charset="0"/>
              </a:rPr>
              <a:t> supplement</a:t>
            </a:r>
          </a:p>
        </p:txBody>
      </p:sp>
      <p:sp>
        <p:nvSpPr>
          <p:cNvPr id="6148" name="Slide Number Placeholder 3"/>
          <p:cNvSpPr>
            <a:spLocks noGrp="1"/>
          </p:cNvSpPr>
          <p:nvPr>
            <p:ph type="sldNum" sz="quarter" idx="12"/>
          </p:nvPr>
        </p:nvSpPr>
        <p:spPr/>
        <p:txBody>
          <a:bodyPr/>
          <a:lstStyle/>
          <a:p>
            <a:pPr>
              <a:defRPr/>
            </a:pPr>
            <a:fld id="{7B46863D-7BCB-4982-A80C-0C57D766BD4E}" type="slidenum">
              <a:rPr lang="en-US"/>
              <a:pPr>
                <a:defRPr/>
              </a:pPr>
              <a:t>15</a:t>
            </a:fld>
            <a:endParaRPr lang="en-US"/>
          </a:p>
        </p:txBody>
      </p:sp>
    </p:spTree>
  </p:cSld>
  <p:clrMapOvr>
    <a:masterClrMapping/>
  </p:clrMapOvr>
  <p:transition spd="slow">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27384"/>
            <a:ext cx="9144000" cy="6858000"/>
          </a:xfrm>
          <a:prstGeom prst="rect">
            <a:avLst/>
          </a:prstGeom>
        </p:spPr>
      </p:pic>
      <p:sp>
        <p:nvSpPr>
          <p:cNvPr id="10242" name="Rectangle 2"/>
          <p:cNvSpPr>
            <a:spLocks noGrp="1" noChangeArrowheads="1"/>
          </p:cNvSpPr>
          <p:nvPr>
            <p:ph type="title"/>
          </p:nvPr>
        </p:nvSpPr>
        <p:spPr>
          <a:xfrm>
            <a:off x="1066800" y="301624"/>
            <a:ext cx="7616825" cy="1687216"/>
          </a:xfrm>
        </p:spPr>
        <p:txBody>
          <a:bodyPr/>
          <a:lstStyle/>
          <a:p>
            <a:pPr algn="ctr" eaLnBrk="1" fontAlgn="auto" hangingPunct="1">
              <a:spcAft>
                <a:spcPts val="0"/>
              </a:spcAft>
              <a:defRPr/>
            </a:pPr>
            <a:r>
              <a:rPr lang="en-US" sz="3600" dirty="0" smtClean="0">
                <a:latin typeface="Verdana" pitchFamily="34" charset="0"/>
              </a:rPr>
              <a:t>Congenital Sodium Diarrhea</a:t>
            </a:r>
          </a:p>
        </p:txBody>
      </p:sp>
      <p:sp>
        <p:nvSpPr>
          <p:cNvPr id="20483" name="Rectangle 3"/>
          <p:cNvSpPr>
            <a:spLocks noGrp="1" noChangeArrowheads="1"/>
          </p:cNvSpPr>
          <p:nvPr>
            <p:ph idx="1"/>
          </p:nvPr>
        </p:nvSpPr>
        <p:spPr>
          <a:xfrm>
            <a:off x="395536" y="1988840"/>
            <a:ext cx="8229600" cy="4525963"/>
          </a:xfrm>
        </p:spPr>
        <p:txBody>
          <a:bodyPr/>
          <a:lstStyle/>
          <a:p>
            <a:pPr eaLnBrk="1" hangingPunct="1"/>
            <a:r>
              <a:rPr lang="en-US" sz="2800" dirty="0" smtClean="0">
                <a:latin typeface="Arial Black" pitchFamily="34" charset="0"/>
              </a:rPr>
              <a:t>It is caused by a defect in a </a:t>
            </a:r>
            <a:r>
              <a:rPr lang="en-US" sz="2800" dirty="0" err="1" smtClean="0">
                <a:latin typeface="Arial Black" pitchFamily="34" charset="0"/>
              </a:rPr>
              <a:t>jejunal</a:t>
            </a:r>
            <a:r>
              <a:rPr lang="en-US" sz="2800" dirty="0" smtClean="0">
                <a:latin typeface="Arial Black" pitchFamily="34" charset="0"/>
              </a:rPr>
              <a:t> sodium/proton exchange that results in severe watery diarrhea.</a:t>
            </a:r>
          </a:p>
          <a:p>
            <a:pPr eaLnBrk="1" hangingPunct="1"/>
            <a:r>
              <a:rPr lang="en-US" sz="2800" dirty="0" err="1" smtClean="0">
                <a:latin typeface="Arial Black" pitchFamily="34" charset="0"/>
              </a:rPr>
              <a:t>Polyhydramnios</a:t>
            </a:r>
            <a:r>
              <a:rPr lang="en-US" sz="2800" dirty="0" smtClean="0">
                <a:latin typeface="Arial Black" pitchFamily="34" charset="0"/>
              </a:rPr>
              <a:t> – first manifestation of CSD</a:t>
            </a:r>
          </a:p>
          <a:p>
            <a:pPr eaLnBrk="1" hangingPunct="1"/>
            <a:r>
              <a:rPr lang="en-US" sz="2800" dirty="0" err="1" smtClean="0">
                <a:latin typeface="Arial Black" pitchFamily="34" charset="0"/>
              </a:rPr>
              <a:t>Hyponatremia</a:t>
            </a:r>
            <a:endParaRPr lang="en-US" sz="2800" dirty="0" smtClean="0">
              <a:latin typeface="Arial Black" pitchFamily="34" charset="0"/>
            </a:endParaRPr>
          </a:p>
          <a:p>
            <a:pPr eaLnBrk="1" hangingPunct="1"/>
            <a:r>
              <a:rPr lang="en-US" sz="2800" dirty="0" smtClean="0">
                <a:latin typeface="Arial Black" pitchFamily="34" charset="0"/>
              </a:rPr>
              <a:t>Metabolic Acidosis</a:t>
            </a:r>
          </a:p>
          <a:p>
            <a:pPr eaLnBrk="1" hangingPunct="1"/>
            <a:r>
              <a:rPr lang="en-US" sz="2800" dirty="0" smtClean="0">
                <a:latin typeface="Arial Black" pitchFamily="34" charset="0"/>
              </a:rPr>
              <a:t>An </a:t>
            </a:r>
            <a:r>
              <a:rPr lang="en-US" sz="2800" dirty="0" err="1" smtClean="0">
                <a:latin typeface="Arial Black" pitchFamily="34" charset="0"/>
              </a:rPr>
              <a:t>autosomal</a:t>
            </a:r>
            <a:r>
              <a:rPr lang="en-US" sz="2800" dirty="0" smtClean="0">
                <a:latin typeface="Arial Black" pitchFamily="34" charset="0"/>
              </a:rPr>
              <a:t> recessive disease.</a:t>
            </a:r>
          </a:p>
        </p:txBody>
      </p:sp>
      <p:sp>
        <p:nvSpPr>
          <p:cNvPr id="10244" name="Slide Number Placeholder 3"/>
          <p:cNvSpPr>
            <a:spLocks noGrp="1"/>
          </p:cNvSpPr>
          <p:nvPr>
            <p:ph type="sldNum" sz="quarter" idx="12"/>
          </p:nvPr>
        </p:nvSpPr>
        <p:spPr/>
        <p:txBody>
          <a:bodyPr>
            <a:normAutofit/>
          </a:bodyPr>
          <a:lstStyle/>
          <a:p>
            <a:pPr>
              <a:defRPr/>
            </a:pPr>
            <a:fld id="{2A2D0C7A-CEEA-4088-8E7B-F57509F0CFB9}" type="slidenum">
              <a:rPr lang="en-US"/>
              <a:pPr>
                <a:defRPr/>
              </a:pPr>
              <a:t>16</a:t>
            </a:fld>
            <a:endParaRPr lang="en-US"/>
          </a:p>
        </p:txBody>
      </p:sp>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858000"/>
          </a:xfrm>
          <a:prstGeom prst="rect">
            <a:avLst/>
          </a:prstGeom>
        </p:spPr>
      </p:pic>
      <p:sp>
        <p:nvSpPr>
          <p:cNvPr id="2" name="Title 1"/>
          <p:cNvSpPr>
            <a:spLocks noGrp="1"/>
          </p:cNvSpPr>
          <p:nvPr>
            <p:ph type="title"/>
          </p:nvPr>
        </p:nvSpPr>
        <p:spPr>
          <a:xfrm>
            <a:off x="990600" y="304800"/>
            <a:ext cx="7313612" cy="2133600"/>
          </a:xfrm>
        </p:spPr>
        <p:txBody>
          <a:bodyPr/>
          <a:lstStyle/>
          <a:p>
            <a:pPr algn="ctr"/>
            <a:r>
              <a:rPr lang="en-US" dirty="0" smtClean="0">
                <a:latin typeface="Arial Black" pitchFamily="34" charset="0"/>
              </a:rPr>
              <a:t>Congenital Sodium Diarrhea</a:t>
            </a:r>
            <a:endParaRPr lang="en-US" dirty="0">
              <a:latin typeface="Arial Black" pitchFamily="34" charset="0"/>
            </a:endParaRPr>
          </a:p>
        </p:txBody>
      </p:sp>
      <p:graphicFrame>
        <p:nvGraphicFramePr>
          <p:cNvPr id="5" name="Table Placeholder 4"/>
          <p:cNvGraphicFramePr>
            <a:graphicFrameLocks noGrp="1"/>
          </p:cNvGraphicFramePr>
          <p:nvPr>
            <p:ph type="tbl" idx="1"/>
          </p:nvPr>
        </p:nvGraphicFramePr>
        <p:xfrm>
          <a:off x="381000" y="2971800"/>
          <a:ext cx="8153400" cy="1676404"/>
        </p:xfrm>
        <a:graphic>
          <a:graphicData uri="http://schemas.openxmlformats.org/drawingml/2006/table">
            <a:tbl>
              <a:tblPr firstRow="1" bandRow="1">
                <a:tableStyleId>{5C22544A-7EE6-4342-B048-85BDC9FD1C3A}</a:tableStyleId>
              </a:tblPr>
              <a:tblGrid>
                <a:gridCol w="2038350"/>
                <a:gridCol w="2001823"/>
                <a:gridCol w="2074877"/>
                <a:gridCol w="2038350"/>
              </a:tblGrid>
              <a:tr h="838202">
                <a:tc>
                  <a:txBody>
                    <a:bodyPr/>
                    <a:lstStyle/>
                    <a:p>
                      <a:pPr algn="ctr"/>
                      <a:r>
                        <a:rPr lang="en-US" dirty="0" smtClean="0"/>
                        <a:t>DISEASE</a:t>
                      </a:r>
                      <a:endParaRPr lang="en-US" dirty="0"/>
                    </a:p>
                  </a:txBody>
                  <a:tcPr/>
                </a:tc>
                <a:tc>
                  <a:txBody>
                    <a:bodyPr/>
                    <a:lstStyle/>
                    <a:p>
                      <a:pPr algn="ctr"/>
                      <a:r>
                        <a:rPr lang="en-US" dirty="0" smtClean="0"/>
                        <a:t>GENE</a:t>
                      </a:r>
                      <a:endParaRPr lang="en-US" dirty="0"/>
                    </a:p>
                  </a:txBody>
                  <a:tcPr/>
                </a:tc>
                <a:tc>
                  <a:txBody>
                    <a:bodyPr/>
                    <a:lstStyle/>
                    <a:p>
                      <a:pPr algn="ctr"/>
                      <a:r>
                        <a:rPr lang="en-US" dirty="0" smtClean="0"/>
                        <a:t>LOCATION</a:t>
                      </a:r>
                      <a:endParaRPr lang="en-US" dirty="0"/>
                    </a:p>
                  </a:txBody>
                  <a:tcPr/>
                </a:tc>
                <a:tc>
                  <a:txBody>
                    <a:bodyPr/>
                    <a:lstStyle/>
                    <a:p>
                      <a:pPr algn="ctr"/>
                      <a:r>
                        <a:rPr lang="en-US" dirty="0" smtClean="0"/>
                        <a:t>FUNCTION</a:t>
                      </a:r>
                      <a:endParaRPr lang="en-US" dirty="0"/>
                    </a:p>
                  </a:txBody>
                  <a:tcPr/>
                </a:tc>
              </a:tr>
              <a:tr h="838202">
                <a:tc>
                  <a:txBody>
                    <a:bodyPr/>
                    <a:lstStyle/>
                    <a:p>
                      <a:r>
                        <a:rPr lang="en-US" dirty="0" smtClean="0"/>
                        <a:t>Congenital Sodium</a:t>
                      </a:r>
                      <a:r>
                        <a:rPr lang="en-US" baseline="0" dirty="0" smtClean="0"/>
                        <a:t> Diarrhea</a:t>
                      </a:r>
                      <a:endParaRPr lang="en-US" dirty="0"/>
                    </a:p>
                  </a:txBody>
                  <a:tcPr/>
                </a:tc>
                <a:tc>
                  <a:txBody>
                    <a:bodyPr/>
                    <a:lstStyle/>
                    <a:p>
                      <a:pPr algn="ctr"/>
                      <a:r>
                        <a:rPr lang="en-US" dirty="0" smtClean="0"/>
                        <a:t>SPINT2*</a:t>
                      </a:r>
                      <a:endParaRPr lang="en-US" dirty="0"/>
                    </a:p>
                  </a:txBody>
                  <a:tcPr/>
                </a:tc>
                <a:tc>
                  <a:txBody>
                    <a:bodyPr/>
                    <a:lstStyle/>
                    <a:p>
                      <a:pPr algn="ctr"/>
                      <a:r>
                        <a:rPr lang="en-US" dirty="0" smtClean="0"/>
                        <a:t>19q13.1</a:t>
                      </a:r>
                      <a:endParaRPr lang="en-US" dirty="0"/>
                    </a:p>
                  </a:txBody>
                  <a:tcPr/>
                </a:tc>
                <a:tc>
                  <a:txBody>
                    <a:bodyPr/>
                    <a:lstStyle/>
                    <a:p>
                      <a:r>
                        <a:rPr lang="en-US" dirty="0" smtClean="0"/>
                        <a:t>Serine</a:t>
                      </a:r>
                      <a:r>
                        <a:rPr lang="en-US" baseline="0" dirty="0" smtClean="0"/>
                        <a:t> – protease inhibitor</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938EE704-F61C-4DE3-971B-7EFB536BDDE6}" type="slidenum">
              <a:rPr lang="en-US" smtClean="0"/>
              <a:pPr>
                <a:defRPr/>
              </a:pPr>
              <a:t>17</a:t>
            </a:fld>
            <a:endParaRPr lang="en-US"/>
          </a:p>
        </p:txBody>
      </p:sp>
    </p:spTree>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11266" name="Rectangle 2"/>
          <p:cNvSpPr>
            <a:spLocks noGrp="1" noChangeArrowheads="1"/>
          </p:cNvSpPr>
          <p:nvPr>
            <p:ph type="title"/>
          </p:nvPr>
        </p:nvSpPr>
        <p:spPr/>
        <p:txBody>
          <a:bodyPr anchorCtr="1">
            <a:noAutofit/>
          </a:bodyPr>
          <a:lstStyle/>
          <a:p>
            <a:pPr algn="ctr" eaLnBrk="1" fontAlgn="auto" hangingPunct="1">
              <a:spcAft>
                <a:spcPts val="0"/>
              </a:spcAft>
              <a:defRPr/>
            </a:pPr>
            <a:r>
              <a:rPr lang="en-US" sz="2800" dirty="0" err="1" smtClean="0">
                <a:latin typeface="Arial Black" pitchFamily="34" charset="0"/>
              </a:rPr>
              <a:t>Microvillous</a:t>
            </a:r>
            <a:r>
              <a:rPr lang="en-US" sz="2800" dirty="0" smtClean="0">
                <a:latin typeface="Arial Black" pitchFamily="34" charset="0"/>
              </a:rPr>
              <a:t> Atrophy-Inclusion Disease </a:t>
            </a:r>
            <a:br>
              <a:rPr lang="en-US" sz="2800" dirty="0" smtClean="0">
                <a:latin typeface="Arial Black" pitchFamily="34" charset="0"/>
              </a:rPr>
            </a:br>
            <a:r>
              <a:rPr lang="en-US" sz="2800" dirty="0" smtClean="0">
                <a:latin typeface="Arial Black" pitchFamily="34" charset="0"/>
              </a:rPr>
              <a:t>(Familial </a:t>
            </a:r>
            <a:r>
              <a:rPr lang="en-US" sz="2800" dirty="0" err="1" smtClean="0">
                <a:latin typeface="Arial Black" pitchFamily="34" charset="0"/>
              </a:rPr>
              <a:t>Microvillous</a:t>
            </a:r>
            <a:r>
              <a:rPr lang="en-US" sz="2800" dirty="0" smtClean="0">
                <a:latin typeface="Arial Black" pitchFamily="34" charset="0"/>
              </a:rPr>
              <a:t> Atrophy) </a:t>
            </a:r>
          </a:p>
        </p:txBody>
      </p:sp>
      <p:sp>
        <p:nvSpPr>
          <p:cNvPr id="21507" name="Rectangle 3"/>
          <p:cNvSpPr>
            <a:spLocks noGrp="1" noChangeArrowheads="1"/>
          </p:cNvSpPr>
          <p:nvPr>
            <p:ph sz="half" idx="1"/>
          </p:nvPr>
        </p:nvSpPr>
        <p:spPr>
          <a:xfrm>
            <a:off x="0" y="1700808"/>
            <a:ext cx="4427984" cy="4536504"/>
          </a:xfrm>
        </p:spPr>
        <p:txBody>
          <a:bodyPr>
            <a:normAutofit/>
          </a:bodyPr>
          <a:lstStyle/>
          <a:p>
            <a:pPr algn="just" eaLnBrk="1" hangingPunct="1">
              <a:buFont typeface="Wingdings" pitchFamily="2" charset="2"/>
              <a:buChar char="v"/>
            </a:pPr>
            <a:r>
              <a:rPr lang="en-US" sz="2500" dirty="0" smtClean="0">
                <a:latin typeface="Arial Black" pitchFamily="34" charset="0"/>
              </a:rPr>
              <a:t>Watery diarrhea despite patients NPO</a:t>
            </a:r>
          </a:p>
          <a:p>
            <a:pPr algn="just" eaLnBrk="1" hangingPunct="1">
              <a:buFont typeface="Wingdings" pitchFamily="2" charset="2"/>
              <a:buChar char="v"/>
            </a:pPr>
            <a:r>
              <a:rPr lang="en-US" sz="2500" dirty="0" smtClean="0">
                <a:latin typeface="Arial Black" pitchFamily="34" charset="0"/>
              </a:rPr>
              <a:t>Clinical forms are:</a:t>
            </a:r>
          </a:p>
          <a:p>
            <a:pPr lvl="1" algn="just" eaLnBrk="1" hangingPunct="1"/>
            <a:r>
              <a:rPr lang="en-US" sz="2500" dirty="0" smtClean="0">
                <a:latin typeface="Arial Black" pitchFamily="34" charset="0"/>
              </a:rPr>
              <a:t>Congenital the onset of the diarrhea in the first week of life</a:t>
            </a:r>
          </a:p>
          <a:p>
            <a:pPr lvl="1" algn="just" eaLnBrk="1" hangingPunct="1"/>
            <a:r>
              <a:rPr lang="en-US" sz="2500" dirty="0" smtClean="0">
                <a:latin typeface="Arial Black" pitchFamily="34" charset="0"/>
              </a:rPr>
              <a:t>Late onset when diarrhea start after neonatal period</a:t>
            </a:r>
          </a:p>
        </p:txBody>
      </p:sp>
      <p:sp>
        <p:nvSpPr>
          <p:cNvPr id="7" name="Content Placeholder 6"/>
          <p:cNvSpPr>
            <a:spLocks noGrp="1"/>
          </p:cNvSpPr>
          <p:nvPr>
            <p:ph sz="half" idx="2"/>
          </p:nvPr>
        </p:nvSpPr>
        <p:spPr/>
        <p:txBody>
          <a:bodyPr>
            <a:normAutofit/>
          </a:bodyPr>
          <a:lstStyle/>
          <a:p>
            <a:endParaRPr lang="en-US"/>
          </a:p>
        </p:txBody>
      </p:sp>
      <p:sp>
        <p:nvSpPr>
          <p:cNvPr id="11268" name="Slide Number Placeholder 3"/>
          <p:cNvSpPr>
            <a:spLocks noGrp="1"/>
          </p:cNvSpPr>
          <p:nvPr>
            <p:ph type="sldNum" sz="quarter" idx="12"/>
          </p:nvPr>
        </p:nvSpPr>
        <p:spPr/>
        <p:txBody>
          <a:bodyPr>
            <a:normAutofit/>
          </a:bodyPr>
          <a:lstStyle/>
          <a:p>
            <a:pPr>
              <a:defRPr/>
            </a:pPr>
            <a:fld id="{94633103-3545-4D31-848E-2B3BBE2A069B}" type="slidenum">
              <a:rPr lang="en-US"/>
              <a:pPr>
                <a:defRPr/>
              </a:pPr>
              <a:t>18</a:t>
            </a:fld>
            <a:endParaRPr lang="en-US"/>
          </a:p>
        </p:txBody>
      </p:sp>
      <p:pic>
        <p:nvPicPr>
          <p:cNvPr id="6" name="Picture 5" descr="dan.jpg"/>
          <p:cNvPicPr>
            <a:picLocks noChangeAspect="1"/>
          </p:cNvPicPr>
          <p:nvPr/>
        </p:nvPicPr>
        <p:blipFill>
          <a:blip r:embed="rId3" cstate="print"/>
          <a:stretch>
            <a:fillRect/>
          </a:stretch>
        </p:blipFill>
        <p:spPr>
          <a:xfrm>
            <a:off x="4716016" y="1628800"/>
            <a:ext cx="3816424" cy="4517749"/>
          </a:xfrm>
          <a:prstGeom prst="rect">
            <a:avLst/>
          </a:prstGeom>
        </p:spPr>
      </p:pic>
    </p:spTree>
  </p:cSld>
  <p:clrMapOvr>
    <a:masterClrMapping/>
  </p:clrMapOvr>
  <p:transition spd="slow">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11266" name="Rectangle 2"/>
          <p:cNvSpPr>
            <a:spLocks noGrp="1" noChangeArrowheads="1"/>
          </p:cNvSpPr>
          <p:nvPr>
            <p:ph type="title"/>
          </p:nvPr>
        </p:nvSpPr>
        <p:spPr>
          <a:xfrm>
            <a:off x="467544" y="548680"/>
            <a:ext cx="8229600" cy="1143000"/>
          </a:xfrm>
        </p:spPr>
        <p:txBody>
          <a:bodyPr anchorCtr="1">
            <a:noAutofit/>
          </a:bodyPr>
          <a:lstStyle/>
          <a:p>
            <a:pPr algn="ctr" eaLnBrk="1" fontAlgn="auto" hangingPunct="1">
              <a:spcAft>
                <a:spcPts val="0"/>
              </a:spcAft>
              <a:defRPr/>
            </a:pPr>
            <a:r>
              <a:rPr lang="en-US" sz="2800" dirty="0" err="1" smtClean="0">
                <a:latin typeface="Arial Black" pitchFamily="34" charset="0"/>
              </a:rPr>
              <a:t>Microvillous</a:t>
            </a:r>
            <a:r>
              <a:rPr lang="en-US" sz="2800" dirty="0" smtClean="0">
                <a:latin typeface="Arial Black" pitchFamily="34" charset="0"/>
              </a:rPr>
              <a:t> Atrophy-Inclusion Disease </a:t>
            </a:r>
            <a:br>
              <a:rPr lang="en-US" sz="2800" dirty="0" smtClean="0">
                <a:latin typeface="Arial Black" pitchFamily="34" charset="0"/>
              </a:rPr>
            </a:br>
            <a:r>
              <a:rPr lang="en-US" sz="2800" dirty="0" smtClean="0">
                <a:latin typeface="Arial Black" pitchFamily="34" charset="0"/>
              </a:rPr>
              <a:t>(Familial </a:t>
            </a:r>
            <a:r>
              <a:rPr lang="en-US" sz="2800" dirty="0" err="1" smtClean="0">
                <a:latin typeface="Arial Black" pitchFamily="34" charset="0"/>
              </a:rPr>
              <a:t>Microvillous</a:t>
            </a:r>
            <a:r>
              <a:rPr lang="en-US" sz="2800" dirty="0" smtClean="0">
                <a:latin typeface="Arial Black" pitchFamily="34" charset="0"/>
              </a:rPr>
              <a:t> Atrophy) </a:t>
            </a:r>
          </a:p>
        </p:txBody>
      </p:sp>
      <p:sp>
        <p:nvSpPr>
          <p:cNvPr id="21507" name="Rectangle 3"/>
          <p:cNvSpPr>
            <a:spLocks noGrp="1" noChangeArrowheads="1"/>
          </p:cNvSpPr>
          <p:nvPr>
            <p:ph sz="half" idx="1"/>
          </p:nvPr>
        </p:nvSpPr>
        <p:spPr>
          <a:xfrm>
            <a:off x="-180528" y="1844824"/>
            <a:ext cx="4176464" cy="4104456"/>
          </a:xfrm>
        </p:spPr>
        <p:txBody>
          <a:bodyPr>
            <a:normAutofit/>
          </a:bodyPr>
          <a:lstStyle/>
          <a:p>
            <a:pPr lvl="1" algn="just">
              <a:buNone/>
            </a:pPr>
            <a:r>
              <a:rPr lang="en-US" sz="2800" dirty="0" smtClean="0">
                <a:latin typeface="Arial" pitchFamily="34" charset="0"/>
                <a:cs typeface="Arial" pitchFamily="34" charset="0"/>
              </a:rPr>
              <a:t>   Diagnosis is based on the finding of </a:t>
            </a:r>
            <a:r>
              <a:rPr lang="en-US" sz="2800" dirty="0" err="1" smtClean="0">
                <a:latin typeface="Arial" pitchFamily="34" charset="0"/>
                <a:cs typeface="Arial" pitchFamily="34" charset="0"/>
              </a:rPr>
              <a:t>villus</a:t>
            </a:r>
            <a:r>
              <a:rPr lang="en-US" sz="2800" dirty="0" smtClean="0">
                <a:latin typeface="Arial" pitchFamily="34" charset="0"/>
                <a:cs typeface="Arial" pitchFamily="34" charset="0"/>
              </a:rPr>
              <a:t> atrophy and </a:t>
            </a:r>
            <a:r>
              <a:rPr lang="en-US" sz="2800" dirty="0" err="1" smtClean="0">
                <a:latin typeface="Arial" pitchFamily="34" charset="0"/>
                <a:cs typeface="Arial" pitchFamily="34" charset="0"/>
              </a:rPr>
              <a:t>intracytoplasmic</a:t>
            </a:r>
            <a:r>
              <a:rPr lang="en-US" sz="2800" dirty="0" smtClean="0">
                <a:latin typeface="Arial" pitchFamily="34" charset="0"/>
                <a:cs typeface="Arial" pitchFamily="34" charset="0"/>
              </a:rPr>
              <a:t> inclusions lined by intact </a:t>
            </a:r>
            <a:r>
              <a:rPr lang="en-US" sz="2800" dirty="0" err="1" smtClean="0">
                <a:latin typeface="Arial" pitchFamily="34" charset="0"/>
                <a:cs typeface="Arial" pitchFamily="34" charset="0"/>
              </a:rPr>
              <a:t>microvilli</a:t>
            </a:r>
            <a:r>
              <a:rPr lang="en-US" sz="2800" dirty="0" smtClean="0">
                <a:latin typeface="Arial" pitchFamily="34" charset="0"/>
                <a:cs typeface="Arial" pitchFamily="34" charset="0"/>
              </a:rPr>
              <a:t> in intestinal biopsy material</a:t>
            </a:r>
          </a:p>
          <a:p>
            <a:pPr lvl="1" algn="just" eaLnBrk="1" hangingPunct="1">
              <a:buNone/>
            </a:pPr>
            <a:endParaRPr lang="en-US" dirty="0" smtClean="0">
              <a:latin typeface="Arial Black" pitchFamily="34" charset="0"/>
            </a:endParaRPr>
          </a:p>
        </p:txBody>
      </p:sp>
      <p:pic>
        <p:nvPicPr>
          <p:cNvPr id="7" name="Content Placeholder 6" descr="microvillous_inclusion_disease_cd10_5-5dd5e.jpg"/>
          <p:cNvPicPr>
            <a:picLocks noGrp="1" noChangeAspect="1"/>
          </p:cNvPicPr>
          <p:nvPr>
            <p:ph sz="half" idx="2"/>
          </p:nvPr>
        </p:nvPicPr>
        <p:blipFill>
          <a:blip r:embed="rId3" cstate="print"/>
          <a:stretch>
            <a:fillRect/>
          </a:stretch>
        </p:blipFill>
        <p:spPr>
          <a:xfrm>
            <a:off x="4499992" y="1556792"/>
            <a:ext cx="2592880" cy="2520280"/>
          </a:xfrm>
        </p:spPr>
      </p:pic>
      <p:sp>
        <p:nvSpPr>
          <p:cNvPr id="11268" name="Slide Number Placeholder 3"/>
          <p:cNvSpPr>
            <a:spLocks noGrp="1"/>
          </p:cNvSpPr>
          <p:nvPr>
            <p:ph type="sldNum" sz="quarter" idx="12"/>
          </p:nvPr>
        </p:nvSpPr>
        <p:spPr/>
        <p:txBody>
          <a:bodyPr>
            <a:normAutofit/>
          </a:bodyPr>
          <a:lstStyle/>
          <a:p>
            <a:pPr>
              <a:defRPr/>
            </a:pPr>
            <a:fld id="{94633103-3545-4D31-848E-2B3BBE2A069B}" type="slidenum">
              <a:rPr lang="en-US"/>
              <a:pPr>
                <a:defRPr/>
              </a:pPr>
              <a:t>19</a:t>
            </a:fld>
            <a:endParaRPr lang="en-US"/>
          </a:p>
        </p:txBody>
      </p:sp>
      <p:pic>
        <p:nvPicPr>
          <p:cNvPr id="8" name="Picture 7" descr="F1.large.jpg"/>
          <p:cNvPicPr>
            <a:picLocks noChangeAspect="1"/>
          </p:cNvPicPr>
          <p:nvPr/>
        </p:nvPicPr>
        <p:blipFill>
          <a:blip r:embed="rId4" cstate="print"/>
          <a:stretch>
            <a:fillRect/>
          </a:stretch>
        </p:blipFill>
        <p:spPr>
          <a:xfrm>
            <a:off x="5860581" y="3833664"/>
            <a:ext cx="3283419" cy="3024336"/>
          </a:xfrm>
          <a:prstGeom prst="rect">
            <a:avLst/>
          </a:prstGeom>
        </p:spPr>
      </p:pic>
    </p:spTree>
  </p:cSld>
  <p:clrMapOvr>
    <a:masterClrMapping/>
  </p:clrMapOvr>
  <p:transition spd="slow">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5122" name="Title 1"/>
          <p:cNvSpPr>
            <a:spLocks noGrp="1"/>
          </p:cNvSpPr>
          <p:nvPr>
            <p:ph type="title"/>
          </p:nvPr>
        </p:nvSpPr>
        <p:spPr/>
        <p:txBody>
          <a:bodyPr>
            <a:normAutofit fontScale="90000"/>
          </a:bodyPr>
          <a:lstStyle/>
          <a:p>
            <a:pPr algn="ctr" eaLnBrk="1" fontAlgn="auto" hangingPunct="1">
              <a:spcAft>
                <a:spcPts val="0"/>
              </a:spcAft>
              <a:defRPr/>
            </a:pP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OBJECTIVES</a:t>
            </a:r>
            <a:endParaRPr lang="en-US" sz="2000" dirty="0" smtClean="0"/>
          </a:p>
        </p:txBody>
      </p:sp>
      <p:sp>
        <p:nvSpPr>
          <p:cNvPr id="5123" name="Content Placeholder 2"/>
          <p:cNvSpPr>
            <a:spLocks noGrp="1"/>
          </p:cNvSpPr>
          <p:nvPr>
            <p:ph idx="1"/>
          </p:nvPr>
        </p:nvSpPr>
        <p:spPr>
          <a:xfrm>
            <a:off x="1066800" y="1676400"/>
            <a:ext cx="7616825" cy="4265613"/>
          </a:xfrm>
        </p:spPr>
        <p:txBody>
          <a:bodyPr rtlCol="0">
            <a:normAutofit fontScale="92500" lnSpcReduction="20000"/>
          </a:bodyPr>
          <a:lstStyle/>
          <a:p>
            <a:pPr marL="633222" indent="-514350" eaLnBrk="1" fontAlgn="auto" hangingPunct="1">
              <a:lnSpc>
                <a:spcPct val="150000"/>
              </a:lnSpc>
              <a:spcBef>
                <a:spcPts val="0"/>
              </a:spcBef>
              <a:spcAft>
                <a:spcPts val="0"/>
              </a:spcAft>
              <a:buFont typeface="+mj-lt"/>
              <a:buAutoNum type="arabicPeriod"/>
              <a:defRPr/>
            </a:pPr>
            <a:r>
              <a:rPr lang="en-US" sz="2400" b="1" dirty="0" smtClean="0">
                <a:latin typeface="Arial" pitchFamily="34" charset="0"/>
                <a:cs typeface="Arial" pitchFamily="34" charset="0"/>
              </a:rPr>
              <a:t>Know how to evaluate a child who has chronic diarrhea, including appropriate elements of history, physical examination, stool analysis, and blood testing.</a:t>
            </a:r>
          </a:p>
          <a:p>
            <a:pPr marL="633222" indent="-514350" eaLnBrk="1" fontAlgn="auto" hangingPunct="1">
              <a:lnSpc>
                <a:spcPct val="150000"/>
              </a:lnSpc>
              <a:spcBef>
                <a:spcPts val="0"/>
              </a:spcBef>
              <a:spcAft>
                <a:spcPts val="0"/>
              </a:spcAft>
              <a:buFont typeface="+mj-lt"/>
              <a:buAutoNum type="arabicPeriod"/>
              <a:defRPr/>
            </a:pPr>
            <a:r>
              <a:rPr lang="en-US" sz="2400" b="1" dirty="0" smtClean="0">
                <a:latin typeface="Arial" pitchFamily="34" charset="0"/>
                <a:cs typeface="Arial" pitchFamily="34" charset="0"/>
              </a:rPr>
              <a:t>Be familiar with the many disorders that cause chronic diarrhea, both with and without failure to thrive.</a:t>
            </a:r>
          </a:p>
          <a:p>
            <a:pPr marL="633222" indent="-514350" eaLnBrk="1" fontAlgn="auto" hangingPunct="1">
              <a:lnSpc>
                <a:spcPct val="150000"/>
              </a:lnSpc>
              <a:spcBef>
                <a:spcPts val="0"/>
              </a:spcBef>
              <a:spcAft>
                <a:spcPts val="0"/>
              </a:spcAft>
              <a:buFont typeface="+mj-lt"/>
              <a:buAutoNum type="arabicPeriod"/>
              <a:defRPr/>
            </a:pPr>
            <a:r>
              <a:rPr lang="en-US" sz="2400" b="1" dirty="0" smtClean="0">
                <a:latin typeface="Arial" pitchFamily="34" charset="0"/>
                <a:cs typeface="Arial" pitchFamily="34" charset="0"/>
              </a:rPr>
              <a:t>Know the therapies for the many causes of chronic diarrhea.</a:t>
            </a:r>
          </a:p>
          <a:p>
            <a:pPr marL="633222" indent="-514350" eaLnBrk="1" fontAlgn="auto" hangingPunct="1">
              <a:lnSpc>
                <a:spcPct val="150000"/>
              </a:lnSpc>
              <a:spcBef>
                <a:spcPts val="0"/>
              </a:spcBef>
              <a:spcAft>
                <a:spcPts val="0"/>
              </a:spcAft>
              <a:buNone/>
              <a:defRPr/>
            </a:pPr>
            <a:endParaRPr lang="en-US" sz="1600" b="1" dirty="0" smtClean="0">
              <a:latin typeface="Arial" pitchFamily="34" charset="0"/>
              <a:cs typeface="Arial" pitchFamily="34" charset="0"/>
            </a:endParaRPr>
          </a:p>
          <a:p>
            <a:pPr marL="633222" indent="-514350" eaLnBrk="1" fontAlgn="auto" hangingPunct="1">
              <a:lnSpc>
                <a:spcPct val="150000"/>
              </a:lnSpc>
              <a:spcBef>
                <a:spcPts val="0"/>
              </a:spcBef>
              <a:spcAft>
                <a:spcPts val="0"/>
              </a:spcAft>
              <a:buFont typeface="+mj-lt"/>
              <a:buAutoNum type="arabicPeriod"/>
              <a:defRPr/>
            </a:pPr>
            <a:endParaRPr lang="en-US" sz="2800" b="1" dirty="0" smtClean="0">
              <a:latin typeface="Arial" pitchFamily="34" charset="0"/>
              <a:cs typeface="Arial" pitchFamily="34" charset="0"/>
            </a:endParaRPr>
          </a:p>
        </p:txBody>
      </p:sp>
      <p:sp>
        <p:nvSpPr>
          <p:cNvPr id="5124" name="Slide Number Placeholder 3"/>
          <p:cNvSpPr>
            <a:spLocks noGrp="1"/>
          </p:cNvSpPr>
          <p:nvPr>
            <p:ph type="sldNum" sz="quarter" idx="12"/>
          </p:nvPr>
        </p:nvSpPr>
        <p:spPr/>
        <p:txBody>
          <a:bodyPr/>
          <a:lstStyle/>
          <a:p>
            <a:pPr>
              <a:defRPr/>
            </a:pPr>
            <a:fld id="{472B23F1-CD08-4B76-B93D-4739C7540201}" type="slidenum">
              <a:rPr lang="en-US"/>
              <a:pPr>
                <a:defRPr/>
              </a:pPr>
              <a:t>2</a:t>
            </a:fld>
            <a:endParaRPr lang="en-US"/>
          </a:p>
        </p:txBody>
      </p:sp>
    </p:spTree>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13314" name="Rectangle 2"/>
          <p:cNvSpPr>
            <a:spLocks noGrp="1" noChangeArrowheads="1"/>
          </p:cNvSpPr>
          <p:nvPr>
            <p:ph type="title"/>
          </p:nvPr>
        </p:nvSpPr>
        <p:spPr>
          <a:xfrm>
            <a:off x="990600" y="301625"/>
            <a:ext cx="7693025" cy="1603375"/>
          </a:xfrm>
        </p:spPr>
        <p:txBody>
          <a:bodyPr/>
          <a:lstStyle/>
          <a:p>
            <a:pPr algn="ctr" eaLnBrk="1" fontAlgn="auto" hangingPunct="1">
              <a:spcAft>
                <a:spcPts val="0"/>
              </a:spcAft>
              <a:defRPr/>
            </a:pPr>
            <a:r>
              <a:rPr lang="en-US" sz="3600" dirty="0" smtClean="0">
                <a:latin typeface="Arial Black" pitchFamily="34" charset="0"/>
              </a:rPr>
              <a:t>Microvillus Inclusion Disease</a:t>
            </a:r>
          </a:p>
        </p:txBody>
      </p:sp>
      <p:sp>
        <p:nvSpPr>
          <p:cNvPr id="23555" name="Rectangle 3"/>
          <p:cNvSpPr>
            <a:spLocks noGrp="1" noChangeArrowheads="1"/>
          </p:cNvSpPr>
          <p:nvPr>
            <p:ph idx="1"/>
          </p:nvPr>
        </p:nvSpPr>
        <p:spPr>
          <a:xfrm>
            <a:off x="1370013" y="2286000"/>
            <a:ext cx="7313612" cy="3656013"/>
          </a:xfrm>
        </p:spPr>
        <p:txBody>
          <a:bodyPr/>
          <a:lstStyle/>
          <a:p>
            <a:pPr lvl="1" eaLnBrk="1" hangingPunct="1"/>
            <a:endParaRPr lang="en-US" dirty="0" smtClean="0">
              <a:latin typeface="Arial Black" pitchFamily="34" charset="0"/>
            </a:endParaRPr>
          </a:p>
          <a:p>
            <a:pPr lvl="1" eaLnBrk="1" hangingPunct="1"/>
            <a:endParaRPr lang="en-US" dirty="0">
              <a:latin typeface="Arial Black" pitchFamily="34" charset="0"/>
            </a:endParaRPr>
          </a:p>
          <a:p>
            <a:pPr lvl="1" eaLnBrk="1" hangingPunct="1"/>
            <a:r>
              <a:rPr lang="en-US" dirty="0" smtClean="0">
                <a:latin typeface="Arial Black" pitchFamily="34" charset="0"/>
              </a:rPr>
              <a:t>Rx: TPN + intestinal transplant</a:t>
            </a:r>
            <a:r>
              <a:rPr lang="en-US" dirty="0" smtClean="0"/>
              <a:t>	</a:t>
            </a:r>
          </a:p>
          <a:p>
            <a:pPr eaLnBrk="1" hangingPunct="1"/>
            <a:endParaRPr lang="en-US" dirty="0" smtClean="0"/>
          </a:p>
        </p:txBody>
      </p:sp>
      <p:sp>
        <p:nvSpPr>
          <p:cNvPr id="13316" name="Slide Number Placeholder 3"/>
          <p:cNvSpPr>
            <a:spLocks noGrp="1"/>
          </p:cNvSpPr>
          <p:nvPr>
            <p:ph type="sldNum" sz="quarter" idx="12"/>
          </p:nvPr>
        </p:nvSpPr>
        <p:spPr/>
        <p:txBody>
          <a:bodyPr>
            <a:normAutofit/>
          </a:bodyPr>
          <a:lstStyle/>
          <a:p>
            <a:pPr>
              <a:defRPr/>
            </a:pPr>
            <a:fld id="{3CD12582-760C-4803-B9D5-1F32E3C20190}" type="slidenum">
              <a:rPr lang="en-US"/>
              <a:pPr>
                <a:defRPr/>
              </a:pPr>
              <a:t>20</a:t>
            </a:fld>
            <a:endParaRPr lang="en-US"/>
          </a:p>
        </p:txBody>
      </p:sp>
    </p:spTree>
  </p:cSld>
  <p:clrMapOvr>
    <a:masterClrMapping/>
  </p:clrMapOvr>
  <p:transition spd="slow">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24578" name="Content Placeholder 2"/>
          <p:cNvSpPr>
            <a:spLocks noGrp="1"/>
          </p:cNvSpPr>
          <p:nvPr>
            <p:ph idx="1"/>
          </p:nvPr>
        </p:nvSpPr>
        <p:spPr/>
        <p:txBody>
          <a:bodyPr/>
          <a:lstStyle/>
          <a:p>
            <a:pPr eaLnBrk="1" hangingPunct="1">
              <a:lnSpc>
                <a:spcPct val="150000"/>
              </a:lnSpc>
            </a:pPr>
            <a:r>
              <a:rPr lang="en-US" b="1" smtClean="0">
                <a:latin typeface="Arial Black" pitchFamily="34" charset="0"/>
              </a:rPr>
              <a:t>Intestinal Epithelial Dysplasia</a:t>
            </a:r>
            <a:br>
              <a:rPr lang="en-US" b="1" smtClean="0">
                <a:latin typeface="Arial Black" pitchFamily="34" charset="0"/>
              </a:rPr>
            </a:br>
            <a:r>
              <a:rPr lang="en-US" b="1" smtClean="0">
                <a:latin typeface="Arial Black" pitchFamily="34" charset="0"/>
              </a:rPr>
              <a:t>(Tufting Enteropathy)</a:t>
            </a:r>
            <a:endParaRPr lang="en-US" smtClean="0">
              <a:latin typeface="Arial Black" pitchFamily="34" charset="0"/>
            </a:endParaRPr>
          </a:p>
        </p:txBody>
      </p:sp>
      <p:sp>
        <p:nvSpPr>
          <p:cNvPr id="4" name="Slide Number Placeholder 3"/>
          <p:cNvSpPr>
            <a:spLocks noGrp="1"/>
          </p:cNvSpPr>
          <p:nvPr>
            <p:ph type="sldNum" sz="quarter" idx="12"/>
          </p:nvPr>
        </p:nvSpPr>
        <p:spPr/>
        <p:txBody>
          <a:bodyPr/>
          <a:lstStyle/>
          <a:p>
            <a:pPr>
              <a:defRPr/>
            </a:pPr>
            <a:fld id="{F9854CA0-C5AD-4762-927E-CE30B03EB1EF}" type="slidenum">
              <a:rPr lang="en-US"/>
              <a:pPr>
                <a:defRPr/>
              </a:pPr>
              <a:t>21</a:t>
            </a:fld>
            <a:endParaRPr lang="en-US"/>
          </a:p>
        </p:txBody>
      </p:sp>
    </p:spTree>
  </p:cSld>
  <p:clrMapOvr>
    <a:masterClrMapping/>
  </p:clrMapOvr>
  <p:transition spd="slow">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15362" name="Rectangle 2"/>
          <p:cNvSpPr>
            <a:spLocks noGrp="1" noChangeArrowheads="1"/>
          </p:cNvSpPr>
          <p:nvPr>
            <p:ph type="title"/>
          </p:nvPr>
        </p:nvSpPr>
        <p:spPr>
          <a:xfrm>
            <a:off x="457200" y="274638"/>
            <a:ext cx="8229600" cy="2011362"/>
          </a:xfrm>
        </p:spPr>
        <p:txBody>
          <a:bodyPr/>
          <a:lstStyle/>
          <a:p>
            <a:pPr algn="ctr" eaLnBrk="1" fontAlgn="auto" hangingPunct="1">
              <a:spcAft>
                <a:spcPts val="0"/>
              </a:spcAft>
              <a:defRPr/>
            </a:pPr>
            <a:r>
              <a:rPr lang="en-US" dirty="0" smtClean="0">
                <a:latin typeface="Arial Black" pitchFamily="34" charset="0"/>
              </a:rPr>
              <a:t>Definition</a:t>
            </a:r>
          </a:p>
        </p:txBody>
      </p:sp>
      <p:sp>
        <p:nvSpPr>
          <p:cNvPr id="25603" name="Rectangle 3"/>
          <p:cNvSpPr>
            <a:spLocks noGrp="1" noChangeArrowheads="1"/>
          </p:cNvSpPr>
          <p:nvPr>
            <p:ph idx="1"/>
          </p:nvPr>
        </p:nvSpPr>
        <p:spPr/>
        <p:txBody>
          <a:bodyPr/>
          <a:lstStyle/>
          <a:p>
            <a:pPr eaLnBrk="1" hangingPunct="1">
              <a:lnSpc>
                <a:spcPct val="150000"/>
              </a:lnSpc>
            </a:pPr>
            <a:endParaRPr lang="en-US" sz="2800" dirty="0" smtClean="0">
              <a:latin typeface="Arial Black" pitchFamily="34" charset="0"/>
            </a:endParaRPr>
          </a:p>
          <a:p>
            <a:pPr eaLnBrk="1" hangingPunct="1">
              <a:lnSpc>
                <a:spcPct val="150000"/>
              </a:lnSpc>
            </a:pPr>
            <a:r>
              <a:rPr lang="en-US" sz="2800" dirty="0" smtClean="0">
                <a:latin typeface="Arial Black" pitchFamily="34" charset="0"/>
              </a:rPr>
              <a:t>Intestinal epithelial dysplasia (IED), is also known as tufting </a:t>
            </a:r>
            <a:r>
              <a:rPr lang="en-US" sz="2800" dirty="0" err="1" smtClean="0">
                <a:latin typeface="Arial Black" pitchFamily="34" charset="0"/>
              </a:rPr>
              <a:t>enteropathy</a:t>
            </a:r>
            <a:r>
              <a:rPr lang="en-US" sz="2800" dirty="0" smtClean="0">
                <a:latin typeface="Arial Black" pitchFamily="34" charset="0"/>
              </a:rPr>
              <a:t>.</a:t>
            </a:r>
          </a:p>
          <a:p>
            <a:pPr eaLnBrk="1" hangingPunct="1">
              <a:lnSpc>
                <a:spcPct val="150000"/>
              </a:lnSpc>
            </a:pPr>
            <a:r>
              <a:rPr lang="en-US" sz="2800" dirty="0" smtClean="0">
                <a:latin typeface="Arial Black" pitchFamily="34" charset="0"/>
              </a:rPr>
              <a:t>A congenital </a:t>
            </a:r>
            <a:r>
              <a:rPr lang="en-US" sz="2800" dirty="0" err="1" smtClean="0">
                <a:latin typeface="Arial Black" pitchFamily="34" charset="0"/>
              </a:rPr>
              <a:t>enteropathy</a:t>
            </a:r>
            <a:r>
              <a:rPr lang="en-US" sz="2800" dirty="0" smtClean="0">
                <a:latin typeface="Arial Black" pitchFamily="34" charset="0"/>
              </a:rPr>
              <a:t> presenting with early-onset severe intractable diarrhea and persistent villous atrophy.</a:t>
            </a:r>
          </a:p>
        </p:txBody>
      </p:sp>
      <p:sp>
        <p:nvSpPr>
          <p:cNvPr id="15364" name="Slide Number Placeholder 3"/>
          <p:cNvSpPr>
            <a:spLocks noGrp="1"/>
          </p:cNvSpPr>
          <p:nvPr>
            <p:ph type="sldNum" sz="quarter" idx="12"/>
          </p:nvPr>
        </p:nvSpPr>
        <p:spPr/>
        <p:txBody>
          <a:bodyPr>
            <a:normAutofit/>
          </a:bodyPr>
          <a:lstStyle/>
          <a:p>
            <a:pPr>
              <a:defRPr/>
            </a:pPr>
            <a:fld id="{81C8A811-BE74-45CB-87EB-B4094795A876}" type="slidenum">
              <a:rPr lang="en-US"/>
              <a:pPr>
                <a:defRPr/>
              </a:pPr>
              <a:t>22</a:t>
            </a:fld>
            <a:endParaRPr lang="en-US"/>
          </a:p>
        </p:txBody>
      </p:sp>
    </p:spTree>
  </p:cSld>
  <p:clrMapOvr>
    <a:masterClrMapping/>
  </p:clrMapOvr>
  <p:transition spd="slow">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17410" name="Rectangle 2"/>
          <p:cNvSpPr>
            <a:spLocks noGrp="1" noChangeArrowheads="1"/>
          </p:cNvSpPr>
          <p:nvPr>
            <p:ph type="title"/>
          </p:nvPr>
        </p:nvSpPr>
        <p:spPr>
          <a:xfrm>
            <a:off x="457200" y="274638"/>
            <a:ext cx="8229600" cy="1630362"/>
          </a:xfrm>
        </p:spPr>
        <p:txBody>
          <a:bodyPr/>
          <a:lstStyle/>
          <a:p>
            <a:pPr algn="ctr" eaLnBrk="1" fontAlgn="auto" hangingPunct="1">
              <a:spcAft>
                <a:spcPts val="0"/>
              </a:spcAft>
              <a:defRPr/>
            </a:pPr>
            <a:r>
              <a:rPr lang="en-US" sz="3200" dirty="0" smtClean="0">
                <a:latin typeface="Arial Black" pitchFamily="34" charset="0"/>
              </a:rPr>
              <a:t>Clinical description, associated disorders and diagnostic criteria</a:t>
            </a:r>
          </a:p>
        </p:txBody>
      </p:sp>
      <p:sp>
        <p:nvSpPr>
          <p:cNvPr id="27651" name="Rectangle 3"/>
          <p:cNvSpPr>
            <a:spLocks noGrp="1" noChangeArrowheads="1"/>
          </p:cNvSpPr>
          <p:nvPr>
            <p:ph idx="1"/>
          </p:nvPr>
        </p:nvSpPr>
        <p:spPr>
          <a:xfrm>
            <a:off x="990600" y="1620838"/>
            <a:ext cx="7924800" cy="5030787"/>
          </a:xfrm>
        </p:spPr>
        <p:txBody>
          <a:bodyPr/>
          <a:lstStyle/>
          <a:p>
            <a:pPr eaLnBrk="1" hangingPunct="1"/>
            <a:endParaRPr lang="en-US" sz="1000" dirty="0" smtClean="0">
              <a:latin typeface="Arial Black" pitchFamily="34" charset="0"/>
            </a:endParaRPr>
          </a:p>
          <a:p>
            <a:pPr eaLnBrk="1" hangingPunct="1"/>
            <a:r>
              <a:rPr lang="en-US" sz="2600" dirty="0" smtClean="0">
                <a:latin typeface="Arial Black" pitchFamily="34" charset="0"/>
              </a:rPr>
              <a:t>Watery diarrhea within the first days after birth.</a:t>
            </a:r>
          </a:p>
          <a:p>
            <a:pPr eaLnBrk="1" hangingPunct="1"/>
            <a:r>
              <a:rPr lang="en-US" sz="2600" dirty="0" smtClean="0">
                <a:latin typeface="Arial Black" pitchFamily="34" charset="0"/>
              </a:rPr>
              <a:t>Growth is impaired.</a:t>
            </a:r>
          </a:p>
          <a:p>
            <a:pPr eaLnBrk="1" hangingPunct="1"/>
            <a:r>
              <a:rPr lang="en-US" sz="2600" dirty="0" smtClean="0">
                <a:latin typeface="Arial Black" pitchFamily="34" charset="0"/>
              </a:rPr>
              <a:t>No past history of </a:t>
            </a:r>
            <a:r>
              <a:rPr lang="en-US" sz="2600" dirty="0" err="1" smtClean="0">
                <a:latin typeface="Arial Black" pitchFamily="34" charset="0"/>
              </a:rPr>
              <a:t>hydramnios</a:t>
            </a:r>
            <a:r>
              <a:rPr lang="en-US" sz="2600" dirty="0" smtClean="0">
                <a:latin typeface="Arial Black" pitchFamily="34" charset="0"/>
              </a:rPr>
              <a:t> suggesting congenital chloride diarrhea or sodium </a:t>
            </a:r>
            <a:r>
              <a:rPr lang="en-US" sz="2600" dirty="0" err="1" smtClean="0">
                <a:latin typeface="Arial Black" pitchFamily="34" charset="0"/>
              </a:rPr>
              <a:t>malabsorption</a:t>
            </a:r>
            <a:r>
              <a:rPr lang="en-US" sz="2600" dirty="0" smtClean="0">
                <a:latin typeface="Arial Black" pitchFamily="34" charset="0"/>
              </a:rPr>
              <a:t>.</a:t>
            </a:r>
          </a:p>
          <a:p>
            <a:pPr eaLnBrk="1" hangingPunct="1"/>
            <a:r>
              <a:rPr lang="en-US" sz="2600" dirty="0" smtClean="0">
                <a:latin typeface="Arial Black" pitchFamily="34" charset="0"/>
              </a:rPr>
              <a:t>Affected children are reported to have dysmorphic features.</a:t>
            </a:r>
          </a:p>
          <a:p>
            <a:pPr eaLnBrk="1" hangingPunct="1"/>
            <a:endParaRPr lang="en-US" dirty="0" smtClean="0"/>
          </a:p>
        </p:txBody>
      </p:sp>
      <p:sp>
        <p:nvSpPr>
          <p:cNvPr id="17412" name="Slide Number Placeholder 3"/>
          <p:cNvSpPr>
            <a:spLocks noGrp="1"/>
          </p:cNvSpPr>
          <p:nvPr>
            <p:ph type="sldNum" sz="quarter" idx="12"/>
          </p:nvPr>
        </p:nvSpPr>
        <p:spPr/>
        <p:txBody>
          <a:bodyPr/>
          <a:lstStyle/>
          <a:p>
            <a:pPr>
              <a:defRPr/>
            </a:pPr>
            <a:fld id="{7271B58B-4AFF-4E67-A724-995D1007BAD0}" type="slidenum">
              <a:rPr lang="en-US"/>
              <a:pPr>
                <a:defRPr/>
              </a:pPr>
              <a:t>23</a:t>
            </a:fld>
            <a:endParaRPr lang="en-US"/>
          </a:p>
        </p:txBody>
      </p:sp>
    </p:spTree>
  </p:cSld>
  <p:clrMapOvr>
    <a:masterClrMapping/>
  </p:clrMapOvr>
  <p:transition spd="slow">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858000"/>
          </a:xfrm>
          <a:prstGeom prst="rect">
            <a:avLst/>
          </a:prstGeom>
        </p:spPr>
      </p:pic>
      <p:pic>
        <p:nvPicPr>
          <p:cNvPr id="30723" name="Picture 2" descr="C:\Documents and Settings\LOIDA\Desktop\prof. asaad\chronic diarrhea\tufting entero\16e76266f9785df410001fd3b5d75876303878055-1302081134-4d9c2e6e-620x348.jpg"/>
          <p:cNvPicPr>
            <a:picLocks noGrp="1" noChangeAspect="1" noChangeArrowheads="1"/>
          </p:cNvPicPr>
          <p:nvPr>
            <p:ph idx="1"/>
          </p:nvPr>
        </p:nvPicPr>
        <p:blipFill>
          <a:blip r:embed="rId3" cstate="print"/>
          <a:srcRect/>
          <a:stretch>
            <a:fillRect/>
          </a:stretch>
        </p:blipFill>
        <p:spPr>
          <a:xfrm>
            <a:off x="1524000" y="762000"/>
            <a:ext cx="5884779" cy="5410200"/>
          </a:xfrm>
          <a:noFill/>
        </p:spPr>
      </p:pic>
      <p:sp>
        <p:nvSpPr>
          <p:cNvPr id="4" name="Slide Number Placeholder 3"/>
          <p:cNvSpPr>
            <a:spLocks noGrp="1"/>
          </p:cNvSpPr>
          <p:nvPr>
            <p:ph type="sldNum" sz="quarter" idx="12"/>
          </p:nvPr>
        </p:nvSpPr>
        <p:spPr/>
        <p:txBody>
          <a:bodyPr/>
          <a:lstStyle/>
          <a:p>
            <a:pPr>
              <a:defRPr/>
            </a:pPr>
            <a:fld id="{C5024632-FF2F-4499-9511-00931FE9DC04}" type="slidenum">
              <a:rPr lang="en-US"/>
              <a:pPr>
                <a:defRPr/>
              </a:pPr>
              <a:t>24</a:t>
            </a:fld>
            <a:endParaRPr lang="en-US"/>
          </a:p>
        </p:txBody>
      </p:sp>
    </p:spTree>
  </p:cSld>
  <p:clrMapOvr>
    <a:masterClrMapping/>
  </p:clrMapOvr>
  <p:transition spd="slow">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27384"/>
            <a:ext cx="9144000" cy="6858000"/>
          </a:xfrm>
          <a:prstGeom prst="rect">
            <a:avLst/>
          </a:prstGeom>
        </p:spPr>
      </p:pic>
      <p:sp>
        <p:nvSpPr>
          <p:cNvPr id="19458" name="Rectangle 2"/>
          <p:cNvSpPr>
            <a:spLocks noGrp="1" noChangeArrowheads="1"/>
          </p:cNvSpPr>
          <p:nvPr>
            <p:ph type="title"/>
          </p:nvPr>
        </p:nvSpPr>
        <p:spPr/>
        <p:txBody>
          <a:bodyPr/>
          <a:lstStyle/>
          <a:p>
            <a:pPr algn="ctr" eaLnBrk="1" fontAlgn="auto" hangingPunct="1">
              <a:spcAft>
                <a:spcPts val="0"/>
              </a:spcAft>
              <a:defRPr/>
            </a:pPr>
            <a:r>
              <a:rPr lang="en-US" sz="4000" dirty="0" smtClean="0">
                <a:latin typeface="Arial Black" pitchFamily="34" charset="0"/>
              </a:rPr>
              <a:t>Histological presentation</a:t>
            </a:r>
          </a:p>
        </p:txBody>
      </p:sp>
      <p:sp>
        <p:nvSpPr>
          <p:cNvPr id="29699" name="Rectangle 3"/>
          <p:cNvSpPr>
            <a:spLocks noGrp="1" noChangeArrowheads="1"/>
          </p:cNvSpPr>
          <p:nvPr>
            <p:ph sz="half" idx="1"/>
          </p:nvPr>
        </p:nvSpPr>
        <p:spPr/>
        <p:txBody>
          <a:bodyPr>
            <a:normAutofit fontScale="92500" lnSpcReduction="10000"/>
          </a:bodyPr>
          <a:lstStyle/>
          <a:p>
            <a:pPr algn="just" eaLnBrk="1" hangingPunct="1"/>
            <a:r>
              <a:rPr lang="en-US" sz="2000" dirty="0" smtClean="0">
                <a:latin typeface="Arial Black" pitchFamily="34" charset="0"/>
              </a:rPr>
              <a:t>Villous atrophy</a:t>
            </a:r>
          </a:p>
          <a:p>
            <a:pPr algn="just" eaLnBrk="1" hangingPunct="1"/>
            <a:r>
              <a:rPr lang="en-US" sz="2000" dirty="0" smtClean="0">
                <a:latin typeface="Arial Black" pitchFamily="34" charset="0"/>
              </a:rPr>
              <a:t>Epithelium</a:t>
            </a:r>
          </a:p>
          <a:p>
            <a:pPr lvl="1" algn="just" eaLnBrk="1" hangingPunct="1">
              <a:buFont typeface="Wingdings" pitchFamily="2" charset="2"/>
              <a:buChar char="Ø"/>
            </a:pPr>
            <a:r>
              <a:rPr lang="en-US" sz="2000" dirty="0" smtClean="0">
                <a:latin typeface="Arial Black" pitchFamily="34" charset="0"/>
              </a:rPr>
              <a:t>Abnormalities are localized mainly in the epithelium, includes disorganization of surface </a:t>
            </a:r>
            <a:r>
              <a:rPr lang="en-US" sz="2000" dirty="0" err="1" smtClean="0">
                <a:latin typeface="Arial Black" pitchFamily="34" charset="0"/>
              </a:rPr>
              <a:t>enterocytes</a:t>
            </a:r>
            <a:r>
              <a:rPr lang="en-US" sz="2000" dirty="0" smtClean="0">
                <a:latin typeface="Arial Black" pitchFamily="34" charset="0"/>
              </a:rPr>
              <a:t> with focal crowding.</a:t>
            </a:r>
          </a:p>
          <a:p>
            <a:pPr algn="just" eaLnBrk="1" hangingPunct="1"/>
            <a:r>
              <a:rPr lang="en-US" sz="2000" dirty="0" smtClean="0">
                <a:latin typeface="Arial Black" pitchFamily="34" charset="0"/>
              </a:rPr>
              <a:t>Specific features</a:t>
            </a:r>
          </a:p>
          <a:p>
            <a:pPr lvl="1" algn="just" eaLnBrk="1" hangingPunct="1">
              <a:buFont typeface="Wingdings" pitchFamily="2" charset="2"/>
              <a:buChar char="Ø"/>
            </a:pPr>
            <a:r>
              <a:rPr lang="en-US" sz="2000" dirty="0" smtClean="0">
                <a:latin typeface="Arial Black" pitchFamily="34" charset="0"/>
              </a:rPr>
              <a:t>Focal </a:t>
            </a:r>
            <a:r>
              <a:rPr lang="en-US" sz="2000" dirty="0" err="1" smtClean="0">
                <a:latin typeface="Arial Black" pitchFamily="34" charset="0"/>
              </a:rPr>
              <a:t>enterocyte</a:t>
            </a:r>
            <a:r>
              <a:rPr lang="en-US" sz="2000" dirty="0" smtClean="0">
                <a:latin typeface="Arial Black" pitchFamily="34" charset="0"/>
              </a:rPr>
              <a:t> crowding observed in crypt epithelium.</a:t>
            </a:r>
          </a:p>
          <a:p>
            <a:pPr lvl="1" algn="just" eaLnBrk="1" hangingPunct="1">
              <a:buFont typeface="Wingdings" pitchFamily="2" charset="2"/>
              <a:buChar char="Ø"/>
            </a:pPr>
            <a:r>
              <a:rPr lang="en-US" sz="2000" dirty="0" smtClean="0">
                <a:latin typeface="Arial Black" pitchFamily="34" charset="0"/>
              </a:rPr>
              <a:t>Crypts are dilated with features of pseudo cysts.</a:t>
            </a:r>
          </a:p>
          <a:p>
            <a:pPr lvl="1" eaLnBrk="1" hangingPunct="1">
              <a:buNone/>
            </a:pPr>
            <a:endParaRPr lang="en-US" dirty="0" smtClean="0"/>
          </a:p>
          <a:p>
            <a:pPr lvl="1" eaLnBrk="1" hangingPunct="1">
              <a:buFont typeface="Wingdings" pitchFamily="2" charset="2"/>
              <a:buNone/>
            </a:pPr>
            <a:endParaRPr lang="en-US" dirty="0" smtClean="0"/>
          </a:p>
        </p:txBody>
      </p:sp>
      <p:sp>
        <p:nvSpPr>
          <p:cNvPr id="19460" name="Slide Number Placeholder 3"/>
          <p:cNvSpPr>
            <a:spLocks noGrp="1"/>
          </p:cNvSpPr>
          <p:nvPr>
            <p:ph type="sldNum" sz="quarter" idx="12"/>
          </p:nvPr>
        </p:nvSpPr>
        <p:spPr/>
        <p:txBody>
          <a:bodyPr/>
          <a:lstStyle/>
          <a:p>
            <a:pPr>
              <a:defRPr/>
            </a:pPr>
            <a:fld id="{B673E5C0-B886-4CAF-A801-95B0AFB2F9DC}" type="slidenum">
              <a:rPr lang="en-US"/>
              <a:pPr>
                <a:defRPr/>
              </a:pPr>
              <a:t>25</a:t>
            </a:fld>
            <a:endParaRPr lang="en-US"/>
          </a:p>
        </p:txBody>
      </p:sp>
      <p:pic>
        <p:nvPicPr>
          <p:cNvPr id="7" name="Content Placeholder 6" descr="C:\Documents and Settings\LOIDA\Desktop\prof. asaad\chronic diarrhea\tufting entero\1750-1172-2-20-1-l.jpg"/>
          <p:cNvPicPr>
            <a:picLocks noGrp="1"/>
          </p:cNvPicPr>
          <p:nvPr>
            <p:ph sz="half" idx="2"/>
          </p:nvPr>
        </p:nvPicPr>
        <p:blipFill>
          <a:blip r:embed="rId3" cstate="print"/>
          <a:srcRect/>
          <a:stretch>
            <a:fillRect/>
          </a:stretch>
        </p:blipFill>
        <p:spPr bwMode="auto">
          <a:xfrm>
            <a:off x="4499992" y="3212976"/>
            <a:ext cx="2304256" cy="1800200"/>
          </a:xfrm>
          <a:prstGeom prst="rect">
            <a:avLst/>
          </a:prstGeom>
          <a:noFill/>
          <a:ln w="9525">
            <a:noFill/>
            <a:miter lim="800000"/>
            <a:headEnd/>
            <a:tailEnd/>
          </a:ln>
        </p:spPr>
      </p:pic>
      <p:pic>
        <p:nvPicPr>
          <p:cNvPr id="8" name="Picture 7" descr="C:\Documents and Settings\LOIDA\Desktop\prof. asaad\chronic diarrhea\tufting entero\1750-1172-2-20-5-l.jpg"/>
          <p:cNvPicPr/>
          <p:nvPr/>
        </p:nvPicPr>
        <p:blipFill>
          <a:blip r:embed="rId4" cstate="print"/>
          <a:srcRect/>
          <a:stretch>
            <a:fillRect/>
          </a:stretch>
        </p:blipFill>
        <p:spPr bwMode="auto">
          <a:xfrm>
            <a:off x="6516216" y="4725144"/>
            <a:ext cx="2376264" cy="1872208"/>
          </a:xfrm>
          <a:prstGeom prst="rect">
            <a:avLst/>
          </a:prstGeom>
          <a:noFill/>
          <a:ln w="9525">
            <a:noFill/>
            <a:miter lim="800000"/>
            <a:headEnd/>
            <a:tailEnd/>
          </a:ln>
        </p:spPr>
      </p:pic>
      <p:pic>
        <p:nvPicPr>
          <p:cNvPr id="9" name="Picture 8" descr="C:\Documents and Settings\LOIDA\Desktop\prof. asaad\chronic diarrhea\tufting entero\li4.JPG"/>
          <p:cNvPicPr/>
          <p:nvPr/>
        </p:nvPicPr>
        <p:blipFill>
          <a:blip r:embed="rId5" cstate="print"/>
          <a:srcRect/>
          <a:stretch>
            <a:fillRect/>
          </a:stretch>
        </p:blipFill>
        <p:spPr bwMode="auto">
          <a:xfrm>
            <a:off x="6012160" y="1196752"/>
            <a:ext cx="2736304" cy="208823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19458" name="Rectangle 2"/>
          <p:cNvSpPr>
            <a:spLocks noGrp="1" noChangeArrowheads="1"/>
          </p:cNvSpPr>
          <p:nvPr>
            <p:ph type="title"/>
          </p:nvPr>
        </p:nvSpPr>
        <p:spPr>
          <a:xfrm>
            <a:off x="1066800" y="152400"/>
            <a:ext cx="7313613" cy="1752600"/>
          </a:xfrm>
        </p:spPr>
        <p:txBody>
          <a:bodyPr/>
          <a:lstStyle/>
          <a:p>
            <a:pPr algn="ctr" eaLnBrk="1" fontAlgn="auto" hangingPunct="1">
              <a:spcAft>
                <a:spcPts val="0"/>
              </a:spcAft>
              <a:defRPr/>
            </a:pPr>
            <a:r>
              <a:rPr lang="en-US" sz="4000" dirty="0" smtClean="0">
                <a:latin typeface="Arial Black" pitchFamily="34" charset="0"/>
              </a:rPr>
              <a:t>TREATMENT</a:t>
            </a:r>
          </a:p>
        </p:txBody>
      </p:sp>
      <p:sp>
        <p:nvSpPr>
          <p:cNvPr id="29699" name="Rectangle 3"/>
          <p:cNvSpPr>
            <a:spLocks noGrp="1" noChangeArrowheads="1"/>
          </p:cNvSpPr>
          <p:nvPr>
            <p:ph idx="1"/>
          </p:nvPr>
        </p:nvSpPr>
        <p:spPr>
          <a:xfrm>
            <a:off x="914400" y="1524000"/>
            <a:ext cx="7924800" cy="5334000"/>
          </a:xfrm>
        </p:spPr>
        <p:txBody>
          <a:bodyPr/>
          <a:lstStyle/>
          <a:p>
            <a:pPr eaLnBrk="1" hangingPunct="1">
              <a:buNone/>
            </a:pPr>
            <a:endParaRPr lang="en-US" sz="2000" dirty="0" smtClean="0">
              <a:latin typeface="Arial Black" pitchFamily="34" charset="0"/>
            </a:endParaRPr>
          </a:p>
          <a:p>
            <a:pPr lvl="1" eaLnBrk="1" hangingPunct="1">
              <a:buFont typeface="Wingdings" pitchFamily="2" charset="2"/>
              <a:buNone/>
            </a:pPr>
            <a:r>
              <a:rPr lang="en-US" sz="3200" dirty="0" smtClean="0">
                <a:latin typeface="Arial Black" pitchFamily="34" charset="0"/>
              </a:rPr>
              <a:t>	</a:t>
            </a:r>
          </a:p>
          <a:p>
            <a:pPr lvl="1" eaLnBrk="1" hangingPunct="1">
              <a:buFont typeface="Wingdings" pitchFamily="2" charset="2"/>
              <a:buNone/>
            </a:pPr>
            <a:endParaRPr lang="en-US" sz="3200" dirty="0" smtClean="0">
              <a:latin typeface="Arial Black" pitchFamily="34" charset="0"/>
            </a:endParaRPr>
          </a:p>
          <a:p>
            <a:pPr lvl="1" eaLnBrk="1" hangingPunct="1">
              <a:buFont typeface="Wingdings" pitchFamily="2" charset="2"/>
              <a:buNone/>
            </a:pPr>
            <a:r>
              <a:rPr lang="en-US" sz="3200" dirty="0" smtClean="0">
                <a:latin typeface="Arial Black" pitchFamily="34" charset="0"/>
              </a:rPr>
              <a:t>- Total </a:t>
            </a:r>
            <a:r>
              <a:rPr lang="en-US" sz="3200" dirty="0" err="1" smtClean="0">
                <a:latin typeface="Arial Black" pitchFamily="34" charset="0"/>
              </a:rPr>
              <a:t>parenteral</a:t>
            </a:r>
            <a:r>
              <a:rPr lang="en-US" sz="3200" dirty="0" smtClean="0">
                <a:latin typeface="Arial Black" pitchFamily="34" charset="0"/>
              </a:rPr>
              <a:t> nutrition</a:t>
            </a:r>
          </a:p>
          <a:p>
            <a:pPr lvl="1" eaLnBrk="1" hangingPunct="1">
              <a:buFont typeface="Wingdings" pitchFamily="2" charset="2"/>
              <a:buNone/>
            </a:pPr>
            <a:endParaRPr lang="en-US" sz="3200" dirty="0" smtClean="0">
              <a:latin typeface="Arial Black" pitchFamily="34" charset="0"/>
            </a:endParaRPr>
          </a:p>
          <a:p>
            <a:pPr lvl="1" eaLnBrk="1" hangingPunct="1">
              <a:buFont typeface="Wingdings" pitchFamily="2" charset="2"/>
              <a:buNone/>
            </a:pPr>
            <a:r>
              <a:rPr lang="en-US" sz="3200" dirty="0" smtClean="0">
                <a:latin typeface="Arial Black" pitchFamily="34" charset="0"/>
              </a:rPr>
              <a:t>- Intestinal transplantation</a:t>
            </a:r>
            <a:endParaRPr lang="en-US" sz="4000" dirty="0" smtClean="0">
              <a:latin typeface="Arial Black" pitchFamily="34" charset="0"/>
            </a:endParaRPr>
          </a:p>
          <a:p>
            <a:pPr lvl="1" eaLnBrk="1" hangingPunct="1">
              <a:buFont typeface="Wingdings" pitchFamily="2" charset="2"/>
              <a:buChar char="Ø"/>
            </a:pPr>
            <a:endParaRPr lang="en-US" dirty="0" smtClean="0"/>
          </a:p>
          <a:p>
            <a:pPr lvl="1" eaLnBrk="1" hangingPunct="1">
              <a:buFont typeface="Wingdings" pitchFamily="2" charset="2"/>
              <a:buNone/>
            </a:pPr>
            <a:endParaRPr lang="en-US" dirty="0" smtClean="0"/>
          </a:p>
        </p:txBody>
      </p:sp>
      <p:sp>
        <p:nvSpPr>
          <p:cNvPr id="19460" name="Slide Number Placeholder 3"/>
          <p:cNvSpPr>
            <a:spLocks noGrp="1"/>
          </p:cNvSpPr>
          <p:nvPr>
            <p:ph type="sldNum" sz="quarter" idx="12"/>
          </p:nvPr>
        </p:nvSpPr>
        <p:spPr/>
        <p:txBody>
          <a:bodyPr/>
          <a:lstStyle/>
          <a:p>
            <a:pPr>
              <a:defRPr/>
            </a:pPr>
            <a:fld id="{B673E5C0-B886-4CAF-A801-95B0AFB2F9DC}" type="slidenum">
              <a:rPr lang="en-US"/>
              <a:pPr>
                <a:defRPr/>
              </a:pPr>
              <a:t>26</a:t>
            </a:fld>
            <a:endParaRPr lang="en-US"/>
          </a:p>
        </p:txBody>
      </p:sp>
    </p:spTree>
  </p:cSld>
  <p:clrMapOvr>
    <a:masterClrMapping/>
  </p:clrMapOvr>
  <p:transition spd="slow">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3" cstate="print"/>
          <a:stretch>
            <a:fillRect/>
          </a:stretch>
        </p:blipFill>
        <p:spPr>
          <a:xfrm>
            <a:off x="0" y="99392"/>
            <a:ext cx="9144000" cy="6858000"/>
          </a:xfrm>
          <a:prstGeom prst="rect">
            <a:avLst/>
          </a:prstGeom>
        </p:spPr>
      </p:pic>
      <p:sp>
        <p:nvSpPr>
          <p:cNvPr id="20482" name="Rectangle 2"/>
          <p:cNvSpPr>
            <a:spLocks noGrp="1" noChangeArrowheads="1"/>
          </p:cNvSpPr>
          <p:nvPr>
            <p:ph type="title"/>
          </p:nvPr>
        </p:nvSpPr>
        <p:spPr>
          <a:xfrm>
            <a:off x="457200" y="274638"/>
            <a:ext cx="8229600" cy="1554162"/>
          </a:xfrm>
        </p:spPr>
        <p:txBody>
          <a:bodyPr anchorCtr="1"/>
          <a:lstStyle/>
          <a:p>
            <a:pPr eaLnBrk="1" fontAlgn="auto" hangingPunct="1">
              <a:spcAft>
                <a:spcPts val="0"/>
              </a:spcAft>
              <a:defRPr/>
            </a:pPr>
            <a:r>
              <a:rPr lang="en-US" sz="4000" dirty="0" smtClean="0">
                <a:latin typeface="Arial Black" pitchFamily="34" charset="0"/>
              </a:rPr>
              <a:t>Autoimmune </a:t>
            </a:r>
            <a:r>
              <a:rPr lang="en-US" sz="4000" dirty="0" err="1" smtClean="0">
                <a:latin typeface="Arial Black" pitchFamily="34" charset="0"/>
              </a:rPr>
              <a:t>Enteropathy</a:t>
            </a:r>
            <a:endParaRPr lang="en-US" sz="4000" dirty="0" smtClean="0">
              <a:latin typeface="Arial Black" pitchFamily="34" charset="0"/>
            </a:endParaRPr>
          </a:p>
        </p:txBody>
      </p:sp>
      <p:sp>
        <p:nvSpPr>
          <p:cNvPr id="20483" name="Rectangle 3"/>
          <p:cNvSpPr>
            <a:spLocks noGrp="1" noChangeArrowheads="1"/>
          </p:cNvSpPr>
          <p:nvPr>
            <p:ph idx="1"/>
          </p:nvPr>
        </p:nvSpPr>
        <p:spPr>
          <a:xfrm>
            <a:off x="685800" y="1676400"/>
            <a:ext cx="8001000" cy="4953000"/>
          </a:xfrm>
        </p:spPr>
        <p:txBody>
          <a:bodyPr rtlCol="0">
            <a:normAutofit/>
          </a:bodyPr>
          <a:lstStyle/>
          <a:p>
            <a:pPr marL="438912" indent="-320040" algn="just" eaLnBrk="1" fontAlgn="auto" hangingPunct="1">
              <a:spcBef>
                <a:spcPts val="0"/>
              </a:spcBef>
              <a:spcAft>
                <a:spcPts val="0"/>
              </a:spcAft>
              <a:buFont typeface="Wingdings" pitchFamily="2" charset="2"/>
              <a:buChar char="v"/>
              <a:defRPr/>
            </a:pPr>
            <a:r>
              <a:rPr lang="en-US" sz="2400" dirty="0" smtClean="0">
                <a:latin typeface="Arial" pitchFamily="34" charset="0"/>
                <a:cs typeface="Arial" pitchFamily="34" charset="0"/>
              </a:rPr>
              <a:t>Severe protracted watery diarrhea during infancy or toddlerhood.</a:t>
            </a:r>
          </a:p>
          <a:p>
            <a:pPr marL="438912" indent="-320040" algn="just" eaLnBrk="1" fontAlgn="auto" hangingPunct="1">
              <a:spcBef>
                <a:spcPts val="0"/>
              </a:spcBef>
              <a:spcAft>
                <a:spcPts val="0"/>
              </a:spcAft>
              <a:buFont typeface="Wingdings" pitchFamily="2" charset="2"/>
              <a:buChar char="v"/>
              <a:defRPr/>
            </a:pPr>
            <a:r>
              <a:rPr lang="en-US" sz="2400" dirty="0" smtClean="0">
                <a:latin typeface="Arial" pitchFamily="34" charset="0"/>
                <a:cs typeface="Arial" pitchFamily="34" charset="0"/>
              </a:rPr>
              <a:t>Diarrhea may be isolated or may occur in, association with diabetes mellitus as part of the IPEX syndrome (</a:t>
            </a:r>
            <a:r>
              <a:rPr lang="en-US" sz="2400" b="1" dirty="0" smtClean="0">
                <a:latin typeface="Arial" pitchFamily="34" charset="0"/>
                <a:cs typeface="Arial" pitchFamily="34" charset="0"/>
              </a:rPr>
              <a:t>I</a:t>
            </a:r>
            <a:r>
              <a:rPr lang="en-US" sz="2400" dirty="0" smtClean="0">
                <a:latin typeface="Arial" pitchFamily="34" charset="0"/>
                <a:cs typeface="Arial" pitchFamily="34" charset="0"/>
              </a:rPr>
              <a:t>mmune </a:t>
            </a:r>
            <a:r>
              <a:rPr lang="en-US" sz="2400" dirty="0" err="1" smtClean="0">
                <a:latin typeface="Arial" pitchFamily="34" charset="0"/>
                <a:cs typeface="Arial" pitchFamily="34" charset="0"/>
              </a:rPr>
              <a:t>dysregulation</a:t>
            </a:r>
            <a:r>
              <a:rPr lang="en-US" sz="2400" dirty="0" smtClean="0">
                <a:latin typeface="Arial" pitchFamily="34" charset="0"/>
                <a:cs typeface="Arial" pitchFamily="34" charset="0"/>
              </a:rPr>
              <a:t>, </a:t>
            </a:r>
            <a:r>
              <a:rPr lang="en-US" sz="2400" b="1" dirty="0" err="1" smtClean="0">
                <a:latin typeface="Arial" pitchFamily="34" charset="0"/>
                <a:cs typeface="Arial" pitchFamily="34" charset="0"/>
              </a:rPr>
              <a:t>P</a:t>
            </a:r>
            <a:r>
              <a:rPr lang="en-US" sz="2400" dirty="0" err="1" smtClean="0">
                <a:latin typeface="Arial" pitchFamily="34" charset="0"/>
                <a:cs typeface="Arial" pitchFamily="34" charset="0"/>
              </a:rPr>
              <a:t>olyendocrinopathy</a:t>
            </a:r>
            <a:r>
              <a:rPr lang="en-US" sz="2400" dirty="0" smtClean="0">
                <a:latin typeface="Arial" pitchFamily="34" charset="0"/>
                <a:cs typeface="Arial" pitchFamily="34" charset="0"/>
              </a:rPr>
              <a:t> and </a:t>
            </a:r>
            <a:r>
              <a:rPr lang="en-US" sz="2400" b="1" dirty="0" err="1" smtClean="0">
                <a:latin typeface="Arial" pitchFamily="34" charset="0"/>
                <a:cs typeface="Arial" pitchFamily="34" charset="0"/>
              </a:rPr>
              <a:t>E</a:t>
            </a:r>
            <a:r>
              <a:rPr lang="en-US" sz="2400" dirty="0" err="1" smtClean="0">
                <a:latin typeface="Arial" pitchFamily="34" charset="0"/>
                <a:cs typeface="Arial" pitchFamily="34" charset="0"/>
              </a:rPr>
              <a:t>nteropathy</a:t>
            </a:r>
            <a:r>
              <a:rPr lang="en-US" sz="2400" dirty="0" smtClean="0">
                <a:latin typeface="Arial" pitchFamily="34" charset="0"/>
                <a:cs typeface="Arial" pitchFamily="34" charset="0"/>
              </a:rPr>
              <a:t>,  </a:t>
            </a:r>
            <a:r>
              <a:rPr lang="en-US" sz="2400" b="1" dirty="0" smtClean="0">
                <a:latin typeface="Arial" pitchFamily="34" charset="0"/>
                <a:cs typeface="Arial" pitchFamily="34" charset="0"/>
              </a:rPr>
              <a:t>X-</a:t>
            </a:r>
            <a:r>
              <a:rPr lang="en-US" sz="2400" dirty="0" smtClean="0">
                <a:latin typeface="Arial" pitchFamily="34" charset="0"/>
                <a:cs typeface="Arial" pitchFamily="34" charset="0"/>
              </a:rPr>
              <a:t>linked), associated with mutations in the FOXP3 gene.</a:t>
            </a:r>
          </a:p>
          <a:p>
            <a:pPr marL="438912" indent="-320040" algn="just" eaLnBrk="1" fontAlgn="auto" hangingPunct="1">
              <a:spcBef>
                <a:spcPts val="0"/>
              </a:spcBef>
              <a:spcAft>
                <a:spcPts val="0"/>
              </a:spcAft>
              <a:buFont typeface="Wingdings" pitchFamily="2" charset="2"/>
              <a:buChar char="v"/>
              <a:defRPr/>
            </a:pPr>
            <a:r>
              <a:rPr lang="en-US" sz="2800" dirty="0" smtClean="0">
                <a:latin typeface="Arial" pitchFamily="34" charset="0"/>
                <a:cs typeface="Arial" pitchFamily="34" charset="0"/>
              </a:rPr>
              <a:t>Circulating antibodies to </a:t>
            </a:r>
            <a:r>
              <a:rPr lang="en-US" sz="2800" dirty="0" err="1" smtClean="0">
                <a:latin typeface="Arial" pitchFamily="34" charset="0"/>
                <a:cs typeface="Arial" pitchFamily="34" charset="0"/>
              </a:rPr>
              <a:t>enterocytes</a:t>
            </a:r>
            <a:r>
              <a:rPr lang="en-US" sz="2800" dirty="0" smtClean="0">
                <a:latin typeface="Arial" pitchFamily="34" charset="0"/>
                <a:cs typeface="Arial" pitchFamily="34" charset="0"/>
              </a:rPr>
              <a:t> anti-smooth, </a:t>
            </a:r>
            <a:r>
              <a:rPr lang="en-US" sz="2800" dirty="0" err="1" smtClean="0">
                <a:latin typeface="Arial" pitchFamily="34" charset="0"/>
                <a:cs typeface="Arial" pitchFamily="34" charset="0"/>
              </a:rPr>
              <a:t>antithyroid</a:t>
            </a:r>
            <a:r>
              <a:rPr lang="en-US" sz="2800" dirty="0" smtClean="0">
                <a:latin typeface="Arial" pitchFamily="34" charset="0"/>
                <a:cs typeface="Arial" pitchFamily="34" charset="0"/>
              </a:rPr>
              <a:t> and islet-cell antibodies.</a:t>
            </a:r>
          </a:p>
          <a:p>
            <a:pPr marL="438912" indent="-320040" algn="just" eaLnBrk="1" fontAlgn="auto" hangingPunct="1">
              <a:spcBef>
                <a:spcPts val="0"/>
              </a:spcBef>
              <a:spcAft>
                <a:spcPts val="0"/>
              </a:spcAft>
              <a:buNone/>
              <a:defRPr/>
            </a:pPr>
            <a:endParaRPr lang="en-US" sz="2800" dirty="0" smtClean="0">
              <a:latin typeface="Arial" pitchFamily="34" charset="0"/>
              <a:cs typeface="Arial" pitchFamily="34" charset="0"/>
            </a:endParaRPr>
          </a:p>
          <a:p>
            <a:pPr marL="996696" lvl="2" eaLnBrk="1" fontAlgn="auto" hangingPunct="1">
              <a:spcAft>
                <a:spcPts val="0"/>
              </a:spcAft>
              <a:buClr>
                <a:schemeClr val="accent3"/>
              </a:buClr>
              <a:buFont typeface="Wingdings" pitchFamily="2" charset="2"/>
              <a:buNone/>
              <a:defRPr/>
            </a:pPr>
            <a:endParaRPr lang="en-US" dirty="0" smtClean="0"/>
          </a:p>
          <a:p>
            <a:pPr marL="996696" lvl="2" eaLnBrk="1" fontAlgn="auto" hangingPunct="1">
              <a:lnSpc>
                <a:spcPct val="80000"/>
              </a:lnSpc>
              <a:spcAft>
                <a:spcPts val="0"/>
              </a:spcAft>
              <a:buClr>
                <a:schemeClr val="tx1"/>
              </a:buClr>
              <a:buFont typeface="Wingdings" pitchFamily="2" charset="2"/>
              <a:buChar char="§"/>
              <a:defRPr/>
            </a:pPr>
            <a:endParaRPr lang="en-US" sz="2000" dirty="0" smtClean="0"/>
          </a:p>
        </p:txBody>
      </p:sp>
      <p:sp>
        <p:nvSpPr>
          <p:cNvPr id="20484" name="Slide Number Placeholder 3"/>
          <p:cNvSpPr>
            <a:spLocks noGrp="1"/>
          </p:cNvSpPr>
          <p:nvPr>
            <p:ph type="sldNum" sz="quarter" idx="12"/>
          </p:nvPr>
        </p:nvSpPr>
        <p:spPr/>
        <p:txBody>
          <a:bodyPr/>
          <a:lstStyle/>
          <a:p>
            <a:pPr>
              <a:defRPr/>
            </a:pPr>
            <a:fld id="{8061314D-B98F-4CF3-97AA-FE0DE4ED12D3}" type="slidenum">
              <a:rPr lang="en-US"/>
              <a:pPr>
                <a:defRPr/>
              </a:pPr>
              <a:t>27</a:t>
            </a:fld>
            <a:endParaRPr lang="en-US"/>
          </a:p>
        </p:txBody>
      </p:sp>
    </p:spTree>
  </p:cSld>
  <p:clrMapOvr>
    <a:masterClrMapping/>
  </p:clrMapOvr>
  <p:transition>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3" cstate="print"/>
          <a:stretch>
            <a:fillRect/>
          </a:stretch>
        </p:blipFill>
        <p:spPr>
          <a:xfrm>
            <a:off x="0" y="0"/>
            <a:ext cx="9144000" cy="6858000"/>
          </a:xfrm>
          <a:prstGeom prst="rect">
            <a:avLst/>
          </a:prstGeom>
        </p:spPr>
      </p:pic>
      <p:sp>
        <p:nvSpPr>
          <p:cNvPr id="20482" name="Rectangle 2"/>
          <p:cNvSpPr>
            <a:spLocks noGrp="1" noChangeArrowheads="1"/>
          </p:cNvSpPr>
          <p:nvPr>
            <p:ph type="title"/>
          </p:nvPr>
        </p:nvSpPr>
        <p:spPr>
          <a:xfrm>
            <a:off x="457200" y="274638"/>
            <a:ext cx="8229600" cy="1554162"/>
          </a:xfrm>
        </p:spPr>
        <p:txBody>
          <a:bodyPr anchorCtr="1"/>
          <a:lstStyle/>
          <a:p>
            <a:pPr eaLnBrk="1" fontAlgn="auto" hangingPunct="1">
              <a:spcAft>
                <a:spcPts val="0"/>
              </a:spcAft>
              <a:defRPr/>
            </a:pPr>
            <a:r>
              <a:rPr lang="en-US" sz="4000" dirty="0" smtClean="0">
                <a:latin typeface="Arial Black" pitchFamily="34" charset="0"/>
              </a:rPr>
              <a:t>TREATMENT</a:t>
            </a:r>
          </a:p>
        </p:txBody>
      </p:sp>
      <p:sp>
        <p:nvSpPr>
          <p:cNvPr id="20483" name="Rectangle 3"/>
          <p:cNvSpPr>
            <a:spLocks noGrp="1" noChangeArrowheads="1"/>
          </p:cNvSpPr>
          <p:nvPr>
            <p:ph idx="1"/>
          </p:nvPr>
        </p:nvSpPr>
        <p:spPr>
          <a:xfrm>
            <a:off x="685800" y="1676400"/>
            <a:ext cx="8001000" cy="4953000"/>
          </a:xfrm>
        </p:spPr>
        <p:txBody>
          <a:bodyPr rtlCol="0">
            <a:normAutofit/>
          </a:bodyPr>
          <a:lstStyle/>
          <a:p>
            <a:pPr marL="731520" lvl="1" indent="-274320" eaLnBrk="1" fontAlgn="auto" hangingPunct="1">
              <a:spcAft>
                <a:spcPts val="0"/>
              </a:spcAft>
              <a:buFont typeface="Wingdings"/>
              <a:buChar char=""/>
              <a:defRPr/>
            </a:pPr>
            <a:endParaRPr lang="en-US" sz="2400" dirty="0" smtClean="0">
              <a:latin typeface="Arial Black" pitchFamily="34" charset="0"/>
            </a:endParaRPr>
          </a:p>
          <a:p>
            <a:pPr marL="731520" lvl="1" indent="-274320" eaLnBrk="1" fontAlgn="auto" hangingPunct="1">
              <a:spcAft>
                <a:spcPts val="0"/>
              </a:spcAft>
              <a:buFont typeface="Wingdings"/>
              <a:buChar char=""/>
              <a:defRPr/>
            </a:pPr>
            <a:r>
              <a:rPr lang="en-US" sz="3200" dirty="0" smtClean="0">
                <a:latin typeface="Arial Black" pitchFamily="34" charset="0"/>
              </a:rPr>
              <a:t>Total </a:t>
            </a:r>
            <a:r>
              <a:rPr lang="en-US" sz="3200" dirty="0" err="1" smtClean="0">
                <a:latin typeface="Arial Black" pitchFamily="34" charset="0"/>
              </a:rPr>
              <a:t>parenteral</a:t>
            </a:r>
            <a:r>
              <a:rPr lang="en-US" sz="3200" dirty="0" smtClean="0">
                <a:latin typeface="Arial Black" pitchFamily="34" charset="0"/>
              </a:rPr>
              <a:t> nutrition	</a:t>
            </a:r>
          </a:p>
          <a:p>
            <a:pPr marL="731520" lvl="1" indent="-274320" eaLnBrk="1" fontAlgn="auto" hangingPunct="1">
              <a:spcAft>
                <a:spcPts val="0"/>
              </a:spcAft>
              <a:buFont typeface="Wingdings"/>
              <a:buChar char=""/>
              <a:defRPr/>
            </a:pPr>
            <a:r>
              <a:rPr lang="en-US" sz="3200" dirty="0" smtClean="0">
                <a:latin typeface="Arial Black" pitchFamily="34" charset="0"/>
              </a:rPr>
              <a:t>Prednisone</a:t>
            </a:r>
          </a:p>
          <a:p>
            <a:pPr marL="731520" lvl="1" indent="-274320" eaLnBrk="1" fontAlgn="auto" hangingPunct="1">
              <a:spcAft>
                <a:spcPts val="0"/>
              </a:spcAft>
              <a:buFont typeface="Wingdings"/>
              <a:buChar char=""/>
              <a:defRPr/>
            </a:pPr>
            <a:r>
              <a:rPr lang="en-US" sz="3200" dirty="0" smtClean="0">
                <a:latin typeface="Arial Black" pitchFamily="34" charset="0"/>
              </a:rPr>
              <a:t>Cyclosporine</a:t>
            </a:r>
          </a:p>
          <a:p>
            <a:pPr marL="731520" lvl="1" indent="-274320" eaLnBrk="1" fontAlgn="auto" hangingPunct="1">
              <a:spcAft>
                <a:spcPts val="0"/>
              </a:spcAft>
              <a:buFont typeface="Wingdings"/>
              <a:buChar char=""/>
              <a:defRPr/>
            </a:pPr>
            <a:r>
              <a:rPr lang="en-US" sz="3200" dirty="0" err="1" smtClean="0">
                <a:latin typeface="Arial Black" pitchFamily="34" charset="0"/>
              </a:rPr>
              <a:t>Azathioprine</a:t>
            </a:r>
            <a:endParaRPr lang="en-US" sz="3200" dirty="0" smtClean="0">
              <a:latin typeface="Arial Black" pitchFamily="34" charset="0"/>
            </a:endParaRPr>
          </a:p>
          <a:p>
            <a:pPr marL="731520" lvl="1" indent="-274320" eaLnBrk="1" fontAlgn="auto" hangingPunct="1">
              <a:spcAft>
                <a:spcPts val="0"/>
              </a:spcAft>
              <a:buFont typeface="Wingdings"/>
              <a:buChar char=""/>
              <a:defRPr/>
            </a:pPr>
            <a:r>
              <a:rPr lang="en-US" sz="3200" dirty="0" smtClean="0">
                <a:latin typeface="Arial Black" pitchFamily="34" charset="0"/>
              </a:rPr>
              <a:t>Intestinal transplant</a:t>
            </a:r>
          </a:p>
          <a:p>
            <a:pPr marL="996696" lvl="2" eaLnBrk="1" fontAlgn="auto" hangingPunct="1">
              <a:spcAft>
                <a:spcPts val="0"/>
              </a:spcAft>
              <a:buClr>
                <a:schemeClr val="accent3"/>
              </a:buClr>
              <a:buFont typeface="Wingdings" pitchFamily="2" charset="2"/>
              <a:buNone/>
              <a:defRPr/>
            </a:pPr>
            <a:endParaRPr lang="en-US" dirty="0" smtClean="0"/>
          </a:p>
          <a:p>
            <a:pPr marL="996696" lvl="2" eaLnBrk="1" fontAlgn="auto" hangingPunct="1">
              <a:lnSpc>
                <a:spcPct val="80000"/>
              </a:lnSpc>
              <a:spcAft>
                <a:spcPts val="0"/>
              </a:spcAft>
              <a:buClr>
                <a:schemeClr val="tx1"/>
              </a:buClr>
              <a:buFont typeface="Wingdings" pitchFamily="2" charset="2"/>
              <a:buChar char="§"/>
              <a:defRPr/>
            </a:pPr>
            <a:endParaRPr lang="en-US" sz="2000" dirty="0" smtClean="0"/>
          </a:p>
        </p:txBody>
      </p:sp>
      <p:sp>
        <p:nvSpPr>
          <p:cNvPr id="20484" name="Slide Number Placeholder 3"/>
          <p:cNvSpPr>
            <a:spLocks noGrp="1"/>
          </p:cNvSpPr>
          <p:nvPr>
            <p:ph type="sldNum" sz="quarter" idx="12"/>
          </p:nvPr>
        </p:nvSpPr>
        <p:spPr/>
        <p:txBody>
          <a:bodyPr/>
          <a:lstStyle/>
          <a:p>
            <a:pPr>
              <a:defRPr/>
            </a:pPr>
            <a:fld id="{8061314D-B98F-4CF3-97AA-FE0DE4ED12D3}" type="slidenum">
              <a:rPr lang="en-US"/>
              <a:pPr>
                <a:defRPr/>
              </a:pPr>
              <a:t>28</a:t>
            </a:fld>
            <a:endParaRPr lang="en-US"/>
          </a:p>
        </p:txBody>
      </p:sp>
    </p:spTree>
  </p:cSld>
  <p:clrMapOvr>
    <a:masterClrMapping/>
  </p:clrMapOvr>
  <p:transition>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8229600" cy="2980927"/>
          </a:xfrm>
        </p:spPr>
        <p:txBody>
          <a:bodyPr>
            <a:noAutofit/>
          </a:bodyPr>
          <a:lstStyle/>
          <a:p>
            <a:pPr algn="just">
              <a:buNone/>
            </a:pPr>
            <a:r>
              <a:rPr lang="en-US" sz="4000" dirty="0" smtClean="0"/>
              <a:t>    </a:t>
            </a:r>
            <a:r>
              <a:rPr lang="en-US" sz="4000" b="1" dirty="0" smtClean="0"/>
              <a:t>I delivered this baby and I start to feed him/ her my breast milk and/ or bottle milk, since I start feeding the baby developed diarrhea. What is the cause?</a:t>
            </a:r>
            <a:endParaRPr lang="en-US" sz="4000" b="1" dirty="0"/>
          </a:p>
        </p:txBody>
      </p:sp>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3" cstate="print"/>
          <a:stretch>
            <a:fillRect/>
          </a:stretch>
        </p:blipFill>
        <p:spPr>
          <a:xfrm>
            <a:off x="0" y="0"/>
            <a:ext cx="9144000" cy="6858000"/>
          </a:xfrm>
          <a:prstGeom prst="rect">
            <a:avLst/>
          </a:prstGeom>
        </p:spPr>
      </p:pic>
      <p:sp>
        <p:nvSpPr>
          <p:cNvPr id="4098" name="Title 1"/>
          <p:cNvSpPr>
            <a:spLocks noGrp="1"/>
          </p:cNvSpPr>
          <p:nvPr>
            <p:ph type="title"/>
          </p:nvPr>
        </p:nvSpPr>
        <p:spPr/>
        <p:txBody>
          <a:bodyPr>
            <a:normAutofit fontScale="90000"/>
          </a:bodyPr>
          <a:lstStyle/>
          <a:p>
            <a:pPr algn="ctr" eaLnBrk="1" fontAlgn="auto" hangingPunct="1">
              <a:spcAft>
                <a:spcPts val="0"/>
              </a:spcAft>
              <a:defRPr/>
            </a:pP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Introduction</a:t>
            </a:r>
          </a:p>
        </p:txBody>
      </p:sp>
      <p:sp>
        <p:nvSpPr>
          <p:cNvPr id="9219" name="Content Placeholder 2"/>
          <p:cNvSpPr>
            <a:spLocks noGrp="1"/>
          </p:cNvSpPr>
          <p:nvPr>
            <p:ph idx="1"/>
          </p:nvPr>
        </p:nvSpPr>
        <p:spPr>
          <a:xfrm>
            <a:off x="533400" y="1524000"/>
            <a:ext cx="8150225" cy="4800600"/>
          </a:xfrm>
        </p:spPr>
        <p:txBody>
          <a:bodyPr/>
          <a:lstStyle/>
          <a:p>
            <a:pPr algn="just" eaLnBrk="1" hangingPunct="1">
              <a:lnSpc>
                <a:spcPct val="150000"/>
              </a:lnSpc>
              <a:buFont typeface="Wingdings" pitchFamily="2" charset="2"/>
              <a:buNone/>
            </a:pPr>
            <a:r>
              <a:rPr lang="en-US" dirty="0" smtClean="0"/>
              <a:t>	</a:t>
            </a:r>
            <a:r>
              <a:rPr lang="en-US" sz="2800" b="1" dirty="0" smtClean="0">
                <a:latin typeface="Arial" charset="0"/>
                <a:cs typeface="Arial" charset="0"/>
              </a:rPr>
              <a:t>Recurrent, chronic, infantile diarrhea with malnutrition, causes the death of 4.6 million children globally each year.  In the last 25 years, the following specific preventive measures have reduced further the number of infants who have this condition.</a:t>
            </a:r>
            <a:endParaRPr lang="en-US" sz="2400" b="1" dirty="0" smtClean="0">
              <a:latin typeface="Arial" charset="0"/>
              <a:cs typeface="Arial" charset="0"/>
            </a:endParaRPr>
          </a:p>
          <a:p>
            <a:pPr eaLnBrk="1" hangingPunct="1">
              <a:lnSpc>
                <a:spcPct val="150000"/>
              </a:lnSpc>
              <a:buFont typeface="Wingdings" pitchFamily="2" charset="2"/>
              <a:buNone/>
            </a:pPr>
            <a:r>
              <a:rPr lang="en-US" sz="2400" b="1" dirty="0" smtClean="0"/>
              <a:t> </a:t>
            </a:r>
          </a:p>
        </p:txBody>
      </p:sp>
      <p:sp>
        <p:nvSpPr>
          <p:cNvPr id="4100" name="Slide Number Placeholder 3"/>
          <p:cNvSpPr>
            <a:spLocks noGrp="1"/>
          </p:cNvSpPr>
          <p:nvPr>
            <p:ph type="sldNum" sz="quarter" idx="12"/>
          </p:nvPr>
        </p:nvSpPr>
        <p:spPr/>
        <p:txBody>
          <a:bodyPr/>
          <a:lstStyle/>
          <a:p>
            <a:pPr>
              <a:defRPr/>
            </a:pPr>
            <a:fld id="{55973124-9075-403B-8785-5CBC25619937}" type="slidenum">
              <a:rPr lang="en-US"/>
              <a:pPr>
                <a:defRPr/>
              </a:pPr>
              <a:t>3</a:t>
            </a:fld>
            <a:endParaRPr lang="en-US"/>
          </a:p>
        </p:txBody>
      </p:sp>
    </p:spTree>
  </p:cSld>
  <p:clrMapOvr>
    <a:masterClrMapping/>
  </p:clrMapOvr>
  <p:transition spd="slow">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pic>
        <p:nvPicPr>
          <p:cNvPr id="36867" name="Picture 2" descr="C:\Documents and Settings\LOIDA\Desktop\prof. asaad\chronic diarrhea\milk allergy\article-new_ehow_images_a06_c6_98_milk-allergies-breastfed-babies-800x800.jpg"/>
          <p:cNvPicPr>
            <a:picLocks noGrp="1" noChangeAspect="1" noChangeArrowheads="1"/>
          </p:cNvPicPr>
          <p:nvPr>
            <p:ph idx="1"/>
          </p:nvPr>
        </p:nvPicPr>
        <p:blipFill>
          <a:blip r:embed="rId3" cstate="print"/>
          <a:srcRect/>
          <a:stretch>
            <a:fillRect/>
          </a:stretch>
        </p:blipFill>
        <p:spPr>
          <a:xfrm>
            <a:off x="4644008" y="1772816"/>
            <a:ext cx="4316386" cy="3312368"/>
          </a:xfrm>
          <a:noFill/>
        </p:spPr>
      </p:pic>
      <p:sp>
        <p:nvSpPr>
          <p:cNvPr id="4" name="Slide Number Placeholder 3"/>
          <p:cNvSpPr>
            <a:spLocks noGrp="1"/>
          </p:cNvSpPr>
          <p:nvPr>
            <p:ph type="sldNum" sz="quarter" idx="12"/>
          </p:nvPr>
        </p:nvSpPr>
        <p:spPr/>
        <p:txBody>
          <a:bodyPr/>
          <a:lstStyle/>
          <a:p>
            <a:pPr>
              <a:defRPr/>
            </a:pPr>
            <a:fld id="{03FD3E00-3E33-4AD6-8569-25349B6F72EF}" type="slidenum">
              <a:rPr lang="en-US" smtClean="0"/>
              <a:pPr>
                <a:defRPr/>
              </a:pPr>
              <a:t>30</a:t>
            </a:fld>
            <a:endParaRPr lang="en-US"/>
          </a:p>
        </p:txBody>
      </p:sp>
      <p:pic>
        <p:nvPicPr>
          <p:cNvPr id="118786" name="Picture 2" descr="http://www.mumsgone2aus.com/wp-content/uploads/2010/10/Milk.jpg"/>
          <p:cNvPicPr>
            <a:picLocks noChangeAspect="1" noChangeArrowheads="1"/>
          </p:cNvPicPr>
          <p:nvPr/>
        </p:nvPicPr>
        <p:blipFill>
          <a:blip r:embed="rId4" cstate="print"/>
          <a:srcRect/>
          <a:stretch>
            <a:fillRect/>
          </a:stretch>
        </p:blipFill>
        <p:spPr bwMode="auto">
          <a:xfrm>
            <a:off x="323528" y="1196752"/>
            <a:ext cx="4244420" cy="3960440"/>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5843" name="Rectangle 3"/>
          <p:cNvSpPr>
            <a:spLocks noGrp="1" noChangeArrowheads="1"/>
          </p:cNvSpPr>
          <p:nvPr>
            <p:ph idx="1"/>
          </p:nvPr>
        </p:nvSpPr>
        <p:spPr>
          <a:xfrm>
            <a:off x="467544" y="1268760"/>
            <a:ext cx="8077200" cy="5410200"/>
          </a:xfrm>
        </p:spPr>
        <p:txBody>
          <a:bodyPr/>
          <a:lstStyle/>
          <a:p>
            <a:pPr eaLnBrk="1" hangingPunct="1">
              <a:lnSpc>
                <a:spcPct val="114000"/>
              </a:lnSpc>
              <a:spcBef>
                <a:spcPts val="600"/>
              </a:spcBef>
              <a:buFont typeface="Wingdings" pitchFamily="2" charset="2"/>
              <a:buChar char="v"/>
            </a:pPr>
            <a:endParaRPr lang="en-US" sz="2000" dirty="0" smtClean="0">
              <a:latin typeface="Arial Black" pitchFamily="34" charset="0"/>
            </a:endParaRPr>
          </a:p>
          <a:p>
            <a:pPr eaLnBrk="1" hangingPunct="1">
              <a:lnSpc>
                <a:spcPct val="114000"/>
              </a:lnSpc>
              <a:spcBef>
                <a:spcPts val="600"/>
              </a:spcBef>
              <a:buFont typeface="Wingdings" pitchFamily="2" charset="2"/>
              <a:buChar char="v"/>
            </a:pPr>
            <a:r>
              <a:rPr lang="en-US" sz="2000" dirty="0" smtClean="0">
                <a:latin typeface="Arial Black" pitchFamily="34" charset="0"/>
              </a:rPr>
              <a:t>Early onset</a:t>
            </a:r>
          </a:p>
          <a:p>
            <a:pPr eaLnBrk="1" hangingPunct="1">
              <a:lnSpc>
                <a:spcPct val="114000"/>
              </a:lnSpc>
              <a:spcBef>
                <a:spcPts val="600"/>
              </a:spcBef>
              <a:buFont typeface="Wingdings" pitchFamily="2" charset="2"/>
              <a:buChar char="v"/>
            </a:pPr>
            <a:r>
              <a:rPr lang="en-US" sz="2000" dirty="0" smtClean="0">
                <a:latin typeface="Arial Black" pitchFamily="34" charset="0"/>
              </a:rPr>
              <a:t>Watery diarrhea</a:t>
            </a:r>
          </a:p>
          <a:p>
            <a:pPr eaLnBrk="1" hangingPunct="1">
              <a:lnSpc>
                <a:spcPct val="114000"/>
              </a:lnSpc>
              <a:spcBef>
                <a:spcPts val="600"/>
              </a:spcBef>
              <a:buFont typeface="Wingdings" pitchFamily="2" charset="2"/>
              <a:buChar char="v"/>
            </a:pPr>
            <a:r>
              <a:rPr lang="en-US" sz="2000" dirty="0" smtClean="0">
                <a:latin typeface="Arial Black" pitchFamily="34" charset="0"/>
              </a:rPr>
              <a:t>Dehydration and metabolic acidosis</a:t>
            </a:r>
          </a:p>
          <a:p>
            <a:pPr eaLnBrk="1" hangingPunct="1">
              <a:lnSpc>
                <a:spcPct val="114000"/>
              </a:lnSpc>
              <a:spcBef>
                <a:spcPts val="600"/>
              </a:spcBef>
              <a:buFont typeface="Wingdings" pitchFamily="2" charset="2"/>
              <a:buChar char="v"/>
            </a:pPr>
            <a:r>
              <a:rPr lang="en-US" sz="2000" dirty="0" smtClean="0">
                <a:latin typeface="Arial Black" pitchFamily="34" charset="0"/>
              </a:rPr>
              <a:t>The </a:t>
            </a:r>
            <a:r>
              <a:rPr lang="en-US" sz="2000" dirty="0" err="1" smtClean="0">
                <a:latin typeface="Arial Black" pitchFamily="34" charset="0"/>
              </a:rPr>
              <a:t>diarrhoea</a:t>
            </a:r>
            <a:r>
              <a:rPr lang="en-US" sz="2000" dirty="0" smtClean="0">
                <a:latin typeface="Arial Black" pitchFamily="34" charset="0"/>
              </a:rPr>
              <a:t> ceases within one hour of removing the oral intake of lactose, glucose, and </a:t>
            </a:r>
            <a:r>
              <a:rPr lang="en-US" sz="2000" dirty="0" err="1" smtClean="0">
                <a:latin typeface="Arial Black" pitchFamily="34" charset="0"/>
              </a:rPr>
              <a:t>galactose</a:t>
            </a:r>
            <a:r>
              <a:rPr lang="en-US" sz="2000" dirty="0" smtClean="0">
                <a:latin typeface="Arial Black" pitchFamily="34" charset="0"/>
              </a:rPr>
              <a:t>.</a:t>
            </a:r>
          </a:p>
          <a:p>
            <a:pPr eaLnBrk="1" hangingPunct="1">
              <a:lnSpc>
                <a:spcPct val="114000"/>
              </a:lnSpc>
              <a:spcBef>
                <a:spcPts val="600"/>
              </a:spcBef>
              <a:buFont typeface="Wingdings" pitchFamily="2" charset="2"/>
              <a:buChar char="v"/>
            </a:pPr>
            <a:r>
              <a:rPr lang="en-US" sz="2000" dirty="0" smtClean="0">
                <a:latin typeface="Arial Black" pitchFamily="34" charset="0"/>
              </a:rPr>
              <a:t>The </a:t>
            </a:r>
            <a:r>
              <a:rPr lang="en-US" sz="2000" dirty="0" err="1" smtClean="0">
                <a:latin typeface="Arial Black" pitchFamily="34" charset="0"/>
              </a:rPr>
              <a:t>diarrhoea</a:t>
            </a:r>
            <a:r>
              <a:rPr lang="en-US" sz="2000" dirty="0" smtClean="0">
                <a:latin typeface="Arial Black" pitchFamily="34" charset="0"/>
              </a:rPr>
              <a:t> returns with introduction of lactose, glucose and </a:t>
            </a:r>
            <a:r>
              <a:rPr lang="en-US" sz="2000" dirty="0" err="1" smtClean="0">
                <a:latin typeface="Arial Black" pitchFamily="34" charset="0"/>
              </a:rPr>
              <a:t>galactose</a:t>
            </a:r>
            <a:r>
              <a:rPr lang="en-US" sz="2000" dirty="0" smtClean="0">
                <a:latin typeface="Arial Black" pitchFamily="34" charset="0"/>
              </a:rPr>
              <a:t>.</a:t>
            </a:r>
          </a:p>
          <a:p>
            <a:pPr eaLnBrk="1" hangingPunct="1">
              <a:lnSpc>
                <a:spcPct val="114000"/>
              </a:lnSpc>
              <a:spcBef>
                <a:spcPts val="600"/>
              </a:spcBef>
              <a:buFont typeface="Wingdings" pitchFamily="2" charset="2"/>
              <a:buChar char="v"/>
            </a:pPr>
            <a:r>
              <a:rPr lang="en-US" sz="2000" dirty="0" smtClean="0">
                <a:latin typeface="Arial Black" pitchFamily="34" charset="0"/>
              </a:rPr>
              <a:t>Fructose is mandatory</a:t>
            </a:r>
          </a:p>
        </p:txBody>
      </p:sp>
      <p:sp>
        <p:nvSpPr>
          <p:cNvPr id="21508" name="Slide Number Placeholder 3"/>
          <p:cNvSpPr>
            <a:spLocks noGrp="1"/>
          </p:cNvSpPr>
          <p:nvPr>
            <p:ph type="sldNum" sz="quarter" idx="12"/>
          </p:nvPr>
        </p:nvSpPr>
        <p:spPr/>
        <p:txBody>
          <a:bodyPr/>
          <a:lstStyle/>
          <a:p>
            <a:pPr>
              <a:defRPr/>
            </a:pPr>
            <a:fld id="{7E9EF77C-3A51-4BEC-AF0B-3AE7C2094D51}" type="slidenum">
              <a:rPr lang="en-US"/>
              <a:pPr>
                <a:defRPr/>
              </a:pPr>
              <a:t>31</a:t>
            </a:fld>
            <a:endParaRPr lang="en-US"/>
          </a:p>
        </p:txBody>
      </p:sp>
    </p:spTree>
  </p:cSld>
  <p:clrMapOvr>
    <a:masterClrMapping/>
  </p:clrMapOvr>
  <p:transition spd="slow">
    <p:comb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prstClr val="black"/>
              <a:schemeClr val="accent5">
                <a:tint val="45000"/>
                <a:satMod val="400000"/>
              </a:schemeClr>
            </a:duotone>
          </a:blip>
          <a:stretch>
            <a:fillRect/>
          </a:stretch>
        </p:blipFill>
        <p:spPr>
          <a:xfrm>
            <a:off x="0" y="0"/>
            <a:ext cx="9144000" cy="6858000"/>
          </a:xfrm>
          <a:prstGeom prst="rect">
            <a:avLst/>
          </a:prstGeom>
        </p:spPr>
      </p:pic>
      <p:pic>
        <p:nvPicPr>
          <p:cNvPr id="46083" name="Picture 2" descr="C:\Documents and Settings\LOIDA\Desktop\prof. asaad\chronic diarrhea\lactose intol\P_lactose_intolerance1.jpg"/>
          <p:cNvPicPr>
            <a:picLocks noGrp="1" noChangeAspect="1" noChangeArrowheads="1"/>
          </p:cNvPicPr>
          <p:nvPr>
            <p:ph idx="1"/>
          </p:nvPr>
        </p:nvPicPr>
        <p:blipFill>
          <a:blip r:embed="rId3" cstate="print"/>
          <a:srcRect/>
          <a:stretch>
            <a:fillRect/>
          </a:stretch>
        </p:blipFill>
        <p:spPr>
          <a:xfrm>
            <a:off x="838200" y="685800"/>
            <a:ext cx="7529095" cy="5410200"/>
          </a:xfrm>
          <a:noFill/>
        </p:spPr>
      </p:pic>
      <p:sp>
        <p:nvSpPr>
          <p:cNvPr id="4" name="Slide Number Placeholder 3"/>
          <p:cNvSpPr>
            <a:spLocks noGrp="1"/>
          </p:cNvSpPr>
          <p:nvPr>
            <p:ph type="sldNum" sz="quarter" idx="12"/>
          </p:nvPr>
        </p:nvSpPr>
        <p:spPr/>
        <p:txBody>
          <a:bodyPr/>
          <a:lstStyle/>
          <a:p>
            <a:pPr>
              <a:defRPr/>
            </a:pPr>
            <a:fld id="{008E390E-EDC1-46E1-BD90-86A2B86BCDBB}" type="slidenum">
              <a:rPr lang="en-US" smtClean="0"/>
              <a:pPr>
                <a:defRPr/>
              </a:pPr>
              <a:t>32</a:t>
            </a:fld>
            <a:endParaRPr lang="en-US"/>
          </a:p>
        </p:txBody>
      </p:sp>
    </p:spTree>
  </p:cSld>
  <p:clrMapOvr>
    <a:masterClrMapping/>
  </p:clrMapOvr>
  <p:transition spd="slow">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22530" name="Rectangle 2"/>
          <p:cNvSpPr>
            <a:spLocks noGrp="1" noChangeArrowheads="1"/>
          </p:cNvSpPr>
          <p:nvPr>
            <p:ph type="title"/>
          </p:nvPr>
        </p:nvSpPr>
        <p:spPr>
          <a:xfrm>
            <a:off x="838200" y="304800"/>
            <a:ext cx="7848600" cy="1752600"/>
          </a:xfrm>
        </p:spPr>
        <p:txBody>
          <a:bodyPr>
            <a:noAutofit/>
          </a:bodyPr>
          <a:lstStyle/>
          <a:p>
            <a:pPr algn="ctr" eaLnBrk="1" fontAlgn="auto" hangingPunct="1">
              <a:spcAft>
                <a:spcPts val="0"/>
              </a:spcAft>
              <a:defRPr/>
            </a:pPr>
            <a:r>
              <a:rPr lang="en-US" sz="3200" dirty="0" smtClean="0">
                <a:latin typeface="Arial Black" pitchFamily="34" charset="0"/>
              </a:rPr>
              <a:t>Developmental Lactase Deficiency</a:t>
            </a:r>
          </a:p>
        </p:txBody>
      </p:sp>
      <p:sp>
        <p:nvSpPr>
          <p:cNvPr id="39939" name="Rectangle 3"/>
          <p:cNvSpPr>
            <a:spLocks noGrp="1" noChangeArrowheads="1"/>
          </p:cNvSpPr>
          <p:nvPr>
            <p:ph idx="1"/>
          </p:nvPr>
        </p:nvSpPr>
        <p:spPr/>
        <p:txBody>
          <a:bodyPr/>
          <a:lstStyle/>
          <a:p>
            <a:pPr eaLnBrk="1" hangingPunct="1">
              <a:lnSpc>
                <a:spcPct val="150000"/>
              </a:lnSpc>
            </a:pPr>
            <a:endParaRPr lang="en-US" sz="2400" dirty="0" smtClean="0">
              <a:latin typeface="Arial Black" pitchFamily="34" charset="0"/>
            </a:endParaRPr>
          </a:p>
          <a:p>
            <a:pPr eaLnBrk="1" hangingPunct="1">
              <a:lnSpc>
                <a:spcPct val="150000"/>
              </a:lnSpc>
            </a:pPr>
            <a:r>
              <a:rPr lang="en-US" sz="2400" dirty="0" smtClean="0">
                <a:latin typeface="Arial Black" pitchFamily="34" charset="0"/>
              </a:rPr>
              <a:t>The relative lactase deficiency observed among preterm infants of less than 34 weeks gestation.</a:t>
            </a:r>
          </a:p>
          <a:p>
            <a:pPr eaLnBrk="1" hangingPunct="1">
              <a:lnSpc>
                <a:spcPct val="150000"/>
              </a:lnSpc>
            </a:pPr>
            <a:r>
              <a:rPr lang="en-US" sz="2400" dirty="0" smtClean="0">
                <a:latin typeface="Arial Black" pitchFamily="34" charset="0"/>
              </a:rPr>
              <a:t>The immature gastrointestinal tract, lactase and other </a:t>
            </a:r>
            <a:r>
              <a:rPr lang="en-US" sz="2400" dirty="0" err="1" smtClean="0">
                <a:latin typeface="Arial Black" pitchFamily="34" charset="0"/>
              </a:rPr>
              <a:t>disacharidases</a:t>
            </a:r>
            <a:r>
              <a:rPr lang="en-US" sz="2400" dirty="0" smtClean="0">
                <a:latin typeface="Arial Black" pitchFamily="34" charset="0"/>
              </a:rPr>
              <a:t> are deficient until at least 34 weeks gestation.</a:t>
            </a:r>
          </a:p>
        </p:txBody>
      </p:sp>
      <p:sp>
        <p:nvSpPr>
          <p:cNvPr id="22532" name="Slide Number Placeholder 3"/>
          <p:cNvSpPr>
            <a:spLocks noGrp="1"/>
          </p:cNvSpPr>
          <p:nvPr>
            <p:ph type="sldNum" sz="quarter" idx="12"/>
          </p:nvPr>
        </p:nvSpPr>
        <p:spPr/>
        <p:txBody>
          <a:bodyPr/>
          <a:lstStyle/>
          <a:p>
            <a:pPr>
              <a:defRPr/>
            </a:pPr>
            <a:fld id="{F38892D2-1BB8-4090-847D-D09AF1076838}" type="slidenum">
              <a:rPr lang="en-US"/>
              <a:pPr>
                <a:defRPr/>
              </a:pPr>
              <a:t>33</a:t>
            </a:fld>
            <a:endParaRPr lang="en-US"/>
          </a:p>
        </p:txBody>
      </p:sp>
    </p:spTree>
  </p:cSld>
  <p:clrMapOvr>
    <a:masterClrMapping/>
  </p:clrMapOvr>
  <p:transition spd="slow">
    <p:spli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24578" name="Rectangle 2"/>
          <p:cNvSpPr>
            <a:spLocks noGrp="1" noChangeArrowheads="1"/>
          </p:cNvSpPr>
          <p:nvPr>
            <p:ph type="title"/>
          </p:nvPr>
        </p:nvSpPr>
        <p:spPr>
          <a:xfrm>
            <a:off x="457200" y="274638"/>
            <a:ext cx="8229600" cy="1554162"/>
          </a:xfrm>
        </p:spPr>
        <p:txBody>
          <a:bodyPr/>
          <a:lstStyle/>
          <a:p>
            <a:pPr algn="ctr" eaLnBrk="1" fontAlgn="auto" hangingPunct="1">
              <a:spcAft>
                <a:spcPts val="0"/>
              </a:spcAft>
              <a:defRPr/>
            </a:pPr>
            <a:r>
              <a:rPr lang="en-US" sz="3200" dirty="0" smtClean="0">
                <a:latin typeface="Arial Black" pitchFamily="34" charset="0"/>
              </a:rPr>
              <a:t>Primary Lactase Deficiency</a:t>
            </a:r>
          </a:p>
        </p:txBody>
      </p:sp>
      <p:sp>
        <p:nvSpPr>
          <p:cNvPr id="41987" name="Rectangle 3"/>
          <p:cNvSpPr>
            <a:spLocks noGrp="1" noChangeArrowheads="1"/>
          </p:cNvSpPr>
          <p:nvPr>
            <p:ph idx="1"/>
          </p:nvPr>
        </p:nvSpPr>
        <p:spPr/>
        <p:txBody>
          <a:bodyPr/>
          <a:lstStyle/>
          <a:p>
            <a:pPr eaLnBrk="1" hangingPunct="1"/>
            <a:endParaRPr lang="en-US" sz="2800" dirty="0" smtClean="0">
              <a:latin typeface="Arial Black" pitchFamily="34" charset="0"/>
            </a:endParaRPr>
          </a:p>
          <a:p>
            <a:pPr eaLnBrk="1" hangingPunct="1"/>
            <a:r>
              <a:rPr lang="en-US" sz="2800" dirty="0" smtClean="0">
                <a:latin typeface="Arial Black" pitchFamily="34" charset="0"/>
              </a:rPr>
              <a:t>Relative or absolute absence of lactase.</a:t>
            </a:r>
          </a:p>
          <a:p>
            <a:pPr eaLnBrk="1" hangingPunct="1">
              <a:buFont typeface="Wingdings" pitchFamily="2" charset="2"/>
              <a:buNone/>
            </a:pPr>
            <a:endParaRPr lang="en-US" sz="2800" dirty="0" smtClean="0">
              <a:latin typeface="Arial Black" pitchFamily="34" charset="0"/>
            </a:endParaRPr>
          </a:p>
          <a:p>
            <a:pPr eaLnBrk="1" hangingPunct="1"/>
            <a:r>
              <a:rPr lang="en-US" sz="2800" dirty="0" smtClean="0">
                <a:latin typeface="Arial Black" pitchFamily="34" charset="0"/>
              </a:rPr>
              <a:t>Develops in childhood at various ages in different racial groups.</a:t>
            </a:r>
          </a:p>
          <a:p>
            <a:pPr eaLnBrk="1" hangingPunct="1">
              <a:buFont typeface="Wingdings" pitchFamily="2" charset="2"/>
              <a:buNone/>
            </a:pPr>
            <a:endParaRPr lang="en-US" sz="2800" dirty="0" smtClean="0">
              <a:latin typeface="Arial Black" pitchFamily="34" charset="0"/>
            </a:endParaRPr>
          </a:p>
          <a:p>
            <a:pPr eaLnBrk="1" hangingPunct="1"/>
            <a:r>
              <a:rPr lang="en-US" sz="2800" dirty="0" smtClean="0">
                <a:latin typeface="Arial Black" pitchFamily="34" charset="0"/>
              </a:rPr>
              <a:t>The most common cause of lactose </a:t>
            </a:r>
            <a:r>
              <a:rPr lang="en-US" sz="2800" dirty="0" err="1" smtClean="0">
                <a:latin typeface="Arial Black" pitchFamily="34" charset="0"/>
              </a:rPr>
              <a:t>malabsorption</a:t>
            </a:r>
            <a:r>
              <a:rPr lang="en-US" sz="2800" dirty="0" smtClean="0">
                <a:latin typeface="Arial Black" pitchFamily="34" charset="0"/>
              </a:rPr>
              <a:t> and lactose intolerance.</a:t>
            </a:r>
          </a:p>
        </p:txBody>
      </p:sp>
      <p:sp>
        <p:nvSpPr>
          <p:cNvPr id="24580" name="Slide Number Placeholder 3"/>
          <p:cNvSpPr>
            <a:spLocks noGrp="1"/>
          </p:cNvSpPr>
          <p:nvPr>
            <p:ph type="sldNum" sz="quarter" idx="12"/>
          </p:nvPr>
        </p:nvSpPr>
        <p:spPr/>
        <p:txBody>
          <a:bodyPr/>
          <a:lstStyle/>
          <a:p>
            <a:pPr>
              <a:defRPr/>
            </a:pPr>
            <a:fld id="{24143952-B6A3-4147-9AAA-8FAC4BCEF82D}" type="slidenum">
              <a:rPr lang="en-US"/>
              <a:pPr>
                <a:defRPr/>
              </a:pPr>
              <a:t>34</a:t>
            </a:fld>
            <a:endParaRPr lang="en-US"/>
          </a:p>
        </p:txBody>
      </p:sp>
    </p:spTree>
  </p:cSld>
  <p:clrMapOvr>
    <a:masterClrMapping/>
  </p:clrMapOvr>
  <p:transition spd="slow">
    <p:whee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schemeClr val="accent1">
                <a:shade val="45000"/>
                <a:satMod val="135000"/>
              </a:schemeClr>
              <a:prstClr val="white"/>
            </a:duotone>
          </a:blip>
          <a:stretch>
            <a:fillRect/>
          </a:stretch>
        </p:blipFill>
        <p:spPr>
          <a:xfrm>
            <a:off x="0" y="0"/>
            <a:ext cx="9144000" cy="6858000"/>
          </a:xfrm>
          <a:prstGeom prst="rect">
            <a:avLst/>
          </a:prstGeom>
        </p:spPr>
      </p:pic>
      <p:pic>
        <p:nvPicPr>
          <p:cNvPr id="44035" name="Picture 2" descr="C:\Documents and Settings\LOIDA\Desktop\prof. asaad\chronic diarrhea\lactose intol\lactose.jpg"/>
          <p:cNvPicPr>
            <a:picLocks noGrp="1" noChangeAspect="1" noChangeArrowheads="1"/>
          </p:cNvPicPr>
          <p:nvPr>
            <p:ph idx="1"/>
          </p:nvPr>
        </p:nvPicPr>
        <p:blipFill>
          <a:blip r:embed="rId3" cstate="print"/>
          <a:srcRect/>
          <a:stretch>
            <a:fillRect/>
          </a:stretch>
        </p:blipFill>
        <p:spPr>
          <a:xfrm>
            <a:off x="2514600" y="228600"/>
            <a:ext cx="4038600" cy="6400800"/>
          </a:xfrm>
          <a:noFill/>
        </p:spPr>
      </p:pic>
      <p:sp>
        <p:nvSpPr>
          <p:cNvPr id="4" name="Slide Number Placeholder 3"/>
          <p:cNvSpPr>
            <a:spLocks noGrp="1"/>
          </p:cNvSpPr>
          <p:nvPr>
            <p:ph type="sldNum" sz="quarter" idx="12"/>
          </p:nvPr>
        </p:nvSpPr>
        <p:spPr/>
        <p:txBody>
          <a:bodyPr/>
          <a:lstStyle/>
          <a:p>
            <a:pPr>
              <a:defRPr/>
            </a:pPr>
            <a:fld id="{6B0811A0-08FD-4C74-A948-67F3FB7028CF}" type="slidenum">
              <a:rPr lang="en-US" smtClean="0"/>
              <a:pPr>
                <a:defRPr/>
              </a:pPr>
              <a:t>35</a:t>
            </a:fld>
            <a:endParaRPr lang="en-US"/>
          </a:p>
        </p:txBody>
      </p:sp>
    </p:spTree>
  </p:cSld>
  <p:clrMapOvr>
    <a:masterClrMapping/>
  </p:clrMapOvr>
  <p:transition spd="slow">
    <p:strip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prstClr val="black"/>
              <a:schemeClr val="accent5">
                <a:tint val="45000"/>
                <a:satMod val="400000"/>
              </a:schemeClr>
            </a:duotone>
          </a:blip>
          <a:stretch>
            <a:fillRect/>
          </a:stretch>
        </p:blipFill>
        <p:spPr>
          <a:xfrm>
            <a:off x="0" y="0"/>
            <a:ext cx="9144000" cy="6858000"/>
          </a:xfrm>
          <a:prstGeom prst="rect">
            <a:avLst/>
          </a:prstGeom>
        </p:spPr>
      </p:pic>
      <p:pic>
        <p:nvPicPr>
          <p:cNvPr id="45059" name="Picture 2" descr="C:\Documents and Settings\LOIDA\Desktop\prof. asaad\chronic diarrhea\lactose intol\lactose-intolerance.jpg"/>
          <p:cNvPicPr>
            <a:picLocks noGrp="1" noChangeAspect="1" noChangeArrowheads="1"/>
          </p:cNvPicPr>
          <p:nvPr>
            <p:ph idx="1"/>
          </p:nvPr>
        </p:nvPicPr>
        <p:blipFill>
          <a:blip r:embed="rId3" cstate="print"/>
          <a:srcRect/>
          <a:stretch>
            <a:fillRect/>
          </a:stretch>
        </p:blipFill>
        <p:spPr>
          <a:xfrm>
            <a:off x="2057400" y="152400"/>
            <a:ext cx="4648200" cy="6400800"/>
          </a:xfrm>
          <a:noFill/>
        </p:spPr>
      </p:pic>
      <p:sp>
        <p:nvSpPr>
          <p:cNvPr id="4" name="Slide Number Placeholder 3"/>
          <p:cNvSpPr>
            <a:spLocks noGrp="1"/>
          </p:cNvSpPr>
          <p:nvPr>
            <p:ph type="sldNum" sz="quarter" idx="12"/>
          </p:nvPr>
        </p:nvSpPr>
        <p:spPr/>
        <p:txBody>
          <a:bodyPr/>
          <a:lstStyle/>
          <a:p>
            <a:pPr>
              <a:defRPr/>
            </a:pPr>
            <a:fld id="{34142FFD-9385-49D5-8323-A4AF8497FE32}" type="slidenum">
              <a:rPr lang="en-US" smtClean="0"/>
              <a:pPr>
                <a:defRPr/>
              </a:pPr>
              <a:t>36</a:t>
            </a:fld>
            <a:endParaRPr lang="en-US"/>
          </a:p>
        </p:txBody>
      </p:sp>
    </p:spTree>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25602" name="Rectangle 2"/>
          <p:cNvSpPr>
            <a:spLocks noGrp="1" noChangeArrowheads="1"/>
          </p:cNvSpPr>
          <p:nvPr>
            <p:ph type="title"/>
          </p:nvPr>
        </p:nvSpPr>
        <p:spPr>
          <a:xfrm>
            <a:off x="457200" y="274638"/>
            <a:ext cx="8229600" cy="1477962"/>
          </a:xfrm>
        </p:spPr>
        <p:txBody>
          <a:bodyPr/>
          <a:lstStyle/>
          <a:p>
            <a:pPr algn="ctr" eaLnBrk="1" fontAlgn="auto" hangingPunct="1">
              <a:spcAft>
                <a:spcPts val="0"/>
              </a:spcAft>
              <a:defRPr/>
            </a:pPr>
            <a:r>
              <a:rPr lang="en-US" sz="3600" dirty="0" smtClean="0">
                <a:latin typeface="Arial Black" pitchFamily="34" charset="0"/>
              </a:rPr>
              <a:t>Secondary Lactase Deficiency</a:t>
            </a:r>
          </a:p>
        </p:txBody>
      </p:sp>
      <p:sp>
        <p:nvSpPr>
          <p:cNvPr id="47107" name="Rectangle 3"/>
          <p:cNvSpPr>
            <a:spLocks noGrp="1" noChangeArrowheads="1"/>
          </p:cNvSpPr>
          <p:nvPr>
            <p:ph idx="1"/>
          </p:nvPr>
        </p:nvSpPr>
        <p:spPr>
          <a:xfrm>
            <a:off x="1295400" y="1600200"/>
            <a:ext cx="7313613" cy="5030788"/>
          </a:xfrm>
        </p:spPr>
        <p:txBody>
          <a:bodyPr/>
          <a:lstStyle/>
          <a:p>
            <a:pPr eaLnBrk="1" hangingPunct="1"/>
            <a:endParaRPr lang="en-US" sz="2400" dirty="0" smtClean="0">
              <a:latin typeface="Arial Black" pitchFamily="34" charset="0"/>
            </a:endParaRPr>
          </a:p>
          <a:p>
            <a:pPr eaLnBrk="1" hangingPunct="1"/>
            <a:r>
              <a:rPr lang="en-US" sz="2400" dirty="0" smtClean="0">
                <a:latin typeface="Arial Black" pitchFamily="34" charset="0"/>
              </a:rPr>
              <a:t>Results from small bowel injury such as:</a:t>
            </a:r>
          </a:p>
          <a:p>
            <a:pPr lvl="1" eaLnBrk="1" hangingPunct="1">
              <a:buFont typeface="Wingdings" pitchFamily="2" charset="2"/>
              <a:buChar char="Ø"/>
            </a:pPr>
            <a:r>
              <a:rPr lang="en-US" sz="2400" dirty="0" smtClean="0">
                <a:latin typeface="Arial Black" pitchFamily="34" charset="0"/>
              </a:rPr>
              <a:t>Acute gastroenteritis</a:t>
            </a:r>
          </a:p>
          <a:p>
            <a:pPr lvl="1" eaLnBrk="1" hangingPunct="1">
              <a:buFont typeface="Wingdings" pitchFamily="2" charset="2"/>
              <a:buChar char="Ø"/>
            </a:pPr>
            <a:r>
              <a:rPr lang="en-US" sz="2400" dirty="0" smtClean="0">
                <a:latin typeface="Arial Black" pitchFamily="34" charset="0"/>
              </a:rPr>
              <a:t>Persistent diarrhea</a:t>
            </a:r>
          </a:p>
          <a:p>
            <a:pPr lvl="1" eaLnBrk="1" hangingPunct="1">
              <a:buFont typeface="Wingdings" pitchFamily="2" charset="2"/>
              <a:buChar char="Ø"/>
            </a:pPr>
            <a:r>
              <a:rPr lang="en-US" sz="2400" dirty="0" smtClean="0">
                <a:latin typeface="Arial Black" pitchFamily="34" charset="0"/>
              </a:rPr>
              <a:t>Small bowel overgrowth</a:t>
            </a:r>
          </a:p>
          <a:p>
            <a:pPr lvl="1" eaLnBrk="1" hangingPunct="1">
              <a:buFont typeface="Wingdings" pitchFamily="2" charset="2"/>
              <a:buChar char="Ø"/>
            </a:pPr>
            <a:r>
              <a:rPr lang="en-US" sz="2400" dirty="0" smtClean="0">
                <a:latin typeface="Arial Black" pitchFamily="34" charset="0"/>
              </a:rPr>
              <a:t>Cancer chemotherapy</a:t>
            </a:r>
          </a:p>
          <a:p>
            <a:pPr lvl="1" eaLnBrk="1" hangingPunct="1">
              <a:buFont typeface="Wingdings" pitchFamily="2" charset="2"/>
              <a:buChar char="Ø"/>
            </a:pPr>
            <a:r>
              <a:rPr lang="en-US" sz="2400" dirty="0" smtClean="0">
                <a:latin typeface="Arial Black" pitchFamily="34" charset="0"/>
              </a:rPr>
              <a:t>Other causes of injury to the small intestinal mucosa</a:t>
            </a:r>
          </a:p>
          <a:p>
            <a:pPr eaLnBrk="1" hangingPunct="1"/>
            <a:r>
              <a:rPr lang="en-US" sz="2400" dirty="0" smtClean="0">
                <a:latin typeface="Arial Black" pitchFamily="34" charset="0"/>
              </a:rPr>
              <a:t>Present at any age but is more common in infancy.</a:t>
            </a:r>
          </a:p>
          <a:p>
            <a:pPr lvl="1" eaLnBrk="1" hangingPunct="1">
              <a:buFont typeface="Wingdings" pitchFamily="2" charset="2"/>
              <a:buNone/>
            </a:pPr>
            <a:endParaRPr lang="en-US" sz="2400" dirty="0" smtClean="0"/>
          </a:p>
        </p:txBody>
      </p:sp>
      <p:sp>
        <p:nvSpPr>
          <p:cNvPr id="25604" name="Slide Number Placeholder 3"/>
          <p:cNvSpPr>
            <a:spLocks noGrp="1"/>
          </p:cNvSpPr>
          <p:nvPr>
            <p:ph type="sldNum" sz="quarter" idx="12"/>
          </p:nvPr>
        </p:nvSpPr>
        <p:spPr/>
        <p:txBody>
          <a:bodyPr/>
          <a:lstStyle/>
          <a:p>
            <a:pPr>
              <a:defRPr/>
            </a:pPr>
            <a:fld id="{21228541-8E2E-4914-832E-A8D8703817E4}" type="slidenum">
              <a:rPr lang="en-US"/>
              <a:pPr>
                <a:defRPr/>
              </a:pPr>
              <a:t>37</a:t>
            </a:fld>
            <a:endParaRPr lang="en-US"/>
          </a:p>
        </p:txBody>
      </p:sp>
    </p:spTree>
  </p:cSld>
  <p:clrMapOvr>
    <a:masterClrMapping/>
  </p:clrMapOvr>
  <p:transition spd="slow">
    <p:pull dir="l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25602" name="Rectangle 2"/>
          <p:cNvSpPr>
            <a:spLocks noGrp="1" noChangeArrowheads="1"/>
          </p:cNvSpPr>
          <p:nvPr>
            <p:ph type="title"/>
          </p:nvPr>
        </p:nvSpPr>
        <p:spPr>
          <a:xfrm>
            <a:off x="457200" y="274638"/>
            <a:ext cx="8229600" cy="1477962"/>
          </a:xfrm>
        </p:spPr>
        <p:txBody>
          <a:bodyPr/>
          <a:lstStyle/>
          <a:p>
            <a:pPr algn="ctr" eaLnBrk="1" fontAlgn="auto" hangingPunct="1">
              <a:spcAft>
                <a:spcPts val="0"/>
              </a:spcAft>
              <a:defRPr/>
            </a:pPr>
            <a:r>
              <a:rPr lang="en-US" sz="3600" dirty="0" smtClean="0">
                <a:latin typeface="Arial Black" pitchFamily="34" charset="0"/>
              </a:rPr>
              <a:t>Treatment</a:t>
            </a:r>
          </a:p>
        </p:txBody>
      </p:sp>
      <p:sp>
        <p:nvSpPr>
          <p:cNvPr id="25604" name="Slide Number Placeholder 3"/>
          <p:cNvSpPr>
            <a:spLocks noGrp="1"/>
          </p:cNvSpPr>
          <p:nvPr>
            <p:ph type="sldNum" sz="quarter" idx="12"/>
          </p:nvPr>
        </p:nvSpPr>
        <p:spPr/>
        <p:txBody>
          <a:bodyPr/>
          <a:lstStyle/>
          <a:p>
            <a:pPr>
              <a:defRPr/>
            </a:pPr>
            <a:fld id="{21228541-8E2E-4914-832E-A8D8703817E4}" type="slidenum">
              <a:rPr lang="en-US"/>
              <a:pPr>
                <a:defRPr/>
              </a:pPr>
              <a:t>38</a:t>
            </a:fld>
            <a:endParaRPr lang="en-US"/>
          </a:p>
        </p:txBody>
      </p:sp>
      <p:sp>
        <p:nvSpPr>
          <p:cNvPr id="6" name="Content Placeholder 5"/>
          <p:cNvSpPr>
            <a:spLocks noGrp="1"/>
          </p:cNvSpPr>
          <p:nvPr>
            <p:ph idx="1"/>
          </p:nvPr>
        </p:nvSpPr>
        <p:spPr/>
        <p:txBody>
          <a:bodyPr>
            <a:normAutofit/>
          </a:bodyPr>
          <a:lstStyle/>
          <a:p>
            <a:pPr algn="just"/>
            <a:r>
              <a:rPr lang="en-US" b="1" dirty="0" smtClean="0">
                <a:latin typeface="Arial" pitchFamily="34" charset="0"/>
                <a:cs typeface="Arial" pitchFamily="34" charset="0"/>
              </a:rPr>
              <a:t>is relatively simple and aimed at reducing or eliminating lactose, by eliminating it from the diet or by “predigesting” it with supplemental lactase-enzyme replacement.  Calcium must be provided by alternate nondairy dietary sources or as a dietary supplement to individuals who avoid milk intake.</a:t>
            </a:r>
          </a:p>
          <a:p>
            <a:endParaRPr lang="en-US" dirty="0"/>
          </a:p>
        </p:txBody>
      </p:sp>
    </p:spTree>
  </p:cSld>
  <p:clrMapOvr>
    <a:masterClrMapping/>
  </p:clrMapOvr>
  <p:transition spd="slow">
    <p:pull dir="l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schemeClr val="accent2">
                <a:shade val="45000"/>
                <a:satMod val="135000"/>
              </a:schemeClr>
              <a:prstClr val="white"/>
            </a:duotone>
          </a:blip>
          <a:stretch>
            <a:fillRect/>
          </a:stretch>
        </p:blipFill>
        <p:spPr>
          <a:xfrm>
            <a:off x="0" y="0"/>
            <a:ext cx="9144000" cy="6858000"/>
          </a:xfrm>
          <a:prstGeom prst="rect">
            <a:avLst/>
          </a:prstGeom>
        </p:spPr>
      </p:pic>
      <p:pic>
        <p:nvPicPr>
          <p:cNvPr id="49155" name="Picture 2" descr="C:\Documents and Settings\LOIDA\Desktop\prof. asaad\chronic diarrhea\lactose intol\2.1275491804.jpg"/>
          <p:cNvPicPr>
            <a:picLocks noGrp="1" noChangeAspect="1" noChangeArrowheads="1"/>
          </p:cNvPicPr>
          <p:nvPr>
            <p:ph idx="1"/>
          </p:nvPr>
        </p:nvPicPr>
        <p:blipFill>
          <a:blip r:embed="rId3" cstate="print"/>
          <a:stretch>
            <a:fillRect/>
          </a:stretch>
        </p:blipFill>
        <p:spPr>
          <a:xfrm>
            <a:off x="179512" y="1484784"/>
            <a:ext cx="3744416" cy="3744416"/>
          </a:xfrm>
          <a:noFill/>
        </p:spPr>
      </p:pic>
      <p:sp>
        <p:nvSpPr>
          <p:cNvPr id="4" name="Slide Number Placeholder 3"/>
          <p:cNvSpPr>
            <a:spLocks noGrp="1"/>
          </p:cNvSpPr>
          <p:nvPr>
            <p:ph type="sldNum" sz="quarter" idx="12"/>
          </p:nvPr>
        </p:nvSpPr>
        <p:spPr/>
        <p:txBody>
          <a:bodyPr/>
          <a:lstStyle/>
          <a:p>
            <a:pPr>
              <a:defRPr/>
            </a:pPr>
            <a:fld id="{D7E8066B-0E82-4DC5-9825-02DBFC8D466B}" type="slidenum">
              <a:rPr lang="en-US" smtClean="0"/>
              <a:pPr>
                <a:defRPr/>
              </a:pPr>
              <a:t>39</a:t>
            </a:fld>
            <a:endParaRPr lang="en-US"/>
          </a:p>
        </p:txBody>
      </p:sp>
      <p:pic>
        <p:nvPicPr>
          <p:cNvPr id="6" name="Picture 2" descr="C:\Documents and Settings\LOIDA\Desktop\prof. asaad\chronic diarrhea\lactose intol\Lacteeze10s.jpg"/>
          <p:cNvPicPr>
            <a:picLocks noChangeAspect="1" noChangeArrowheads="1"/>
          </p:cNvPicPr>
          <p:nvPr/>
        </p:nvPicPr>
        <p:blipFill>
          <a:blip r:embed="rId4" cstate="print"/>
          <a:srcRect/>
          <a:stretch>
            <a:fillRect/>
          </a:stretch>
        </p:blipFill>
        <p:spPr>
          <a:xfrm>
            <a:off x="3995936" y="1556792"/>
            <a:ext cx="4749939" cy="3540337"/>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5122" name="Title 1"/>
          <p:cNvSpPr>
            <a:spLocks noGrp="1"/>
          </p:cNvSpPr>
          <p:nvPr>
            <p:ph type="title"/>
          </p:nvPr>
        </p:nvSpPr>
        <p:spPr/>
        <p:txBody>
          <a:bodyPr>
            <a:normAutofit fontScale="90000"/>
          </a:bodyPr>
          <a:lstStyle/>
          <a:p>
            <a:pPr algn="ctr" eaLnBrk="1" fontAlgn="auto" hangingPunct="1">
              <a:spcAft>
                <a:spcPts val="0"/>
              </a:spcAft>
              <a:defRPr/>
            </a:pP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Introduction</a:t>
            </a:r>
            <a:r>
              <a:rPr lang="en-US" dirty="0" smtClean="0">
                <a:solidFill>
                  <a:schemeClr val="accent1">
                    <a:satMod val="150000"/>
                  </a:schemeClr>
                </a:solidFill>
              </a:rPr>
              <a:t> </a:t>
            </a:r>
            <a:r>
              <a:rPr lang="en-US" sz="2800" dirty="0" smtClean="0"/>
              <a:t>(cont.)</a:t>
            </a:r>
            <a:endParaRPr lang="en-US" sz="2000" dirty="0" smtClean="0"/>
          </a:p>
        </p:txBody>
      </p:sp>
      <p:sp>
        <p:nvSpPr>
          <p:cNvPr id="5123" name="Content Placeholder 2"/>
          <p:cNvSpPr>
            <a:spLocks noGrp="1"/>
          </p:cNvSpPr>
          <p:nvPr>
            <p:ph idx="1"/>
          </p:nvPr>
        </p:nvSpPr>
        <p:spPr>
          <a:xfrm>
            <a:off x="1066800" y="1676400"/>
            <a:ext cx="7616825" cy="4265613"/>
          </a:xfrm>
        </p:spPr>
        <p:txBody>
          <a:bodyPr rtlCol="0">
            <a:normAutofit fontScale="92500"/>
          </a:bodyPr>
          <a:lstStyle/>
          <a:p>
            <a:pPr marL="438912" indent="-320040" eaLnBrk="1" fontAlgn="auto" hangingPunct="1">
              <a:lnSpc>
                <a:spcPct val="150000"/>
              </a:lnSpc>
              <a:spcBef>
                <a:spcPts val="0"/>
              </a:spcBef>
              <a:spcAft>
                <a:spcPts val="0"/>
              </a:spcAft>
              <a:buFont typeface="Wingdings 2"/>
              <a:buChar char=""/>
              <a:defRPr/>
            </a:pPr>
            <a:r>
              <a:rPr lang="en-US" sz="2800" b="1" dirty="0" smtClean="0">
                <a:latin typeface="Arial Black" pitchFamily="34" charset="0"/>
              </a:rPr>
              <a:t>renewed emphasis on breastfeeding</a:t>
            </a:r>
          </a:p>
          <a:p>
            <a:pPr marL="438912" indent="-320040" eaLnBrk="1" fontAlgn="auto" hangingPunct="1">
              <a:lnSpc>
                <a:spcPct val="150000"/>
              </a:lnSpc>
              <a:spcBef>
                <a:spcPts val="0"/>
              </a:spcBef>
              <a:spcAft>
                <a:spcPts val="0"/>
              </a:spcAft>
              <a:buFont typeface="Wingdings 2"/>
              <a:buChar char=""/>
              <a:defRPr/>
            </a:pPr>
            <a:r>
              <a:rPr lang="en-US" sz="2800" b="1" dirty="0" smtClean="0">
                <a:latin typeface="Arial Black" pitchFamily="34" charset="0"/>
              </a:rPr>
              <a:t>reduction in the use of partial starvation regimens during diarrheal episodes and</a:t>
            </a:r>
          </a:p>
          <a:p>
            <a:pPr marL="438912" indent="-320040" eaLnBrk="1" fontAlgn="auto" hangingPunct="1">
              <a:lnSpc>
                <a:spcPct val="150000"/>
              </a:lnSpc>
              <a:spcBef>
                <a:spcPts val="0"/>
              </a:spcBef>
              <a:spcAft>
                <a:spcPts val="0"/>
              </a:spcAft>
              <a:buFont typeface="Wingdings 2"/>
              <a:buChar char=""/>
              <a:defRPr/>
            </a:pPr>
            <a:r>
              <a:rPr lang="en-US" sz="2800" b="1" dirty="0" smtClean="0">
                <a:latin typeface="Arial Black" pitchFamily="34" charset="0"/>
              </a:rPr>
              <a:t>increased availability of age-appropriate infant food for children living in poverty     </a:t>
            </a:r>
          </a:p>
        </p:txBody>
      </p:sp>
      <p:sp>
        <p:nvSpPr>
          <p:cNvPr id="5124" name="Slide Number Placeholder 3"/>
          <p:cNvSpPr>
            <a:spLocks noGrp="1"/>
          </p:cNvSpPr>
          <p:nvPr>
            <p:ph type="sldNum" sz="quarter" idx="12"/>
          </p:nvPr>
        </p:nvSpPr>
        <p:spPr/>
        <p:txBody>
          <a:bodyPr/>
          <a:lstStyle/>
          <a:p>
            <a:pPr>
              <a:defRPr/>
            </a:pPr>
            <a:fld id="{472B23F1-CD08-4B76-B93D-4739C7540201}" type="slidenum">
              <a:rPr lang="en-US"/>
              <a:pPr>
                <a:defRPr/>
              </a:pPr>
              <a:t>4</a:t>
            </a:fld>
            <a:endParaRPr lang="en-US"/>
          </a:p>
        </p:txBody>
      </p:sp>
    </p:spTree>
  </p:cSld>
  <p:clrMapOvr>
    <a:masterClrMapping/>
  </p:clrMapOvr>
  <p:transition spd="slow">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stretch>
            <a:fillRect/>
          </a:stretch>
        </p:blipFill>
        <p:spPr>
          <a:xfrm>
            <a:off x="0" y="27384"/>
            <a:ext cx="9144000" cy="6858000"/>
          </a:xfrm>
          <a:prstGeom prst="rect">
            <a:avLst/>
          </a:prstGeom>
        </p:spPr>
      </p:pic>
      <p:sp>
        <p:nvSpPr>
          <p:cNvPr id="3" name="Content Placeholder 2"/>
          <p:cNvSpPr>
            <a:spLocks noGrp="1"/>
          </p:cNvSpPr>
          <p:nvPr>
            <p:ph idx="1"/>
          </p:nvPr>
        </p:nvSpPr>
        <p:spPr>
          <a:xfrm>
            <a:off x="457200" y="1600200"/>
            <a:ext cx="8229600" cy="3124943"/>
          </a:xfrm>
        </p:spPr>
        <p:txBody>
          <a:bodyPr>
            <a:noAutofit/>
          </a:bodyPr>
          <a:lstStyle/>
          <a:p>
            <a:pPr algn="just">
              <a:buNone/>
            </a:pPr>
            <a:r>
              <a:rPr lang="en-US" sz="4000" dirty="0" smtClean="0"/>
              <a:t>    </a:t>
            </a:r>
            <a:r>
              <a:rPr lang="en-US" sz="4000" b="1" dirty="0" smtClean="0"/>
              <a:t>I am feeding my baby milk feed and I start to feed him fruit juices, since I start the fruit juice my infant start to have diarrhea. What is the cause?</a:t>
            </a:r>
            <a:endParaRPr lang="en-US" sz="4000" b="1" dirty="0"/>
          </a:p>
        </p:txBody>
      </p:sp>
    </p:spTree>
  </p:cSld>
  <p:clrMapOvr>
    <a:masterClrMapping/>
  </p:clrMapOvr>
  <p:transition>
    <p:wheel spokes="8"/>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27650" name="Rectangle 2"/>
          <p:cNvSpPr>
            <a:spLocks noGrp="1" noChangeArrowheads="1"/>
          </p:cNvSpPr>
          <p:nvPr>
            <p:ph type="title"/>
          </p:nvPr>
        </p:nvSpPr>
        <p:spPr>
          <a:xfrm>
            <a:off x="251520" y="404664"/>
            <a:ext cx="8610600" cy="4896544"/>
          </a:xfrm>
        </p:spPr>
        <p:txBody>
          <a:bodyPr anchorCtr="1">
            <a:normAutofit/>
          </a:bodyPr>
          <a:lstStyle/>
          <a:p>
            <a:pPr eaLnBrk="1" fontAlgn="auto" hangingPunct="1">
              <a:spcAft>
                <a:spcPts val="0"/>
              </a:spcAft>
              <a:defRPr/>
            </a:pPr>
            <a:r>
              <a:rPr lang="en-US" sz="4800" dirty="0" smtClean="0">
                <a:latin typeface="Arial Black" pitchFamily="34" charset="0"/>
              </a:rPr>
              <a:t>Congenital </a:t>
            </a:r>
            <a:r>
              <a:rPr lang="en-US" sz="4800" dirty="0" err="1" smtClean="0">
                <a:latin typeface="Arial Black" pitchFamily="34" charset="0"/>
              </a:rPr>
              <a:t>Sucrase</a:t>
            </a:r>
            <a:r>
              <a:rPr lang="en-US" sz="4800" dirty="0" smtClean="0">
                <a:latin typeface="Arial Black" pitchFamily="34" charset="0"/>
              </a:rPr>
              <a:t> - </a:t>
            </a:r>
            <a:br>
              <a:rPr lang="en-US" sz="4800" dirty="0" smtClean="0">
                <a:latin typeface="Arial Black" pitchFamily="34" charset="0"/>
              </a:rPr>
            </a:br>
            <a:r>
              <a:rPr lang="en-US" sz="4800" dirty="0" err="1" smtClean="0">
                <a:latin typeface="Arial Black" pitchFamily="34" charset="0"/>
              </a:rPr>
              <a:t>Isomaltase</a:t>
            </a:r>
            <a:r>
              <a:rPr lang="en-US" sz="4800" dirty="0" smtClean="0">
                <a:latin typeface="Arial Black" pitchFamily="34" charset="0"/>
              </a:rPr>
              <a:t> Deficiency</a:t>
            </a:r>
          </a:p>
        </p:txBody>
      </p:sp>
      <p:sp>
        <p:nvSpPr>
          <p:cNvPr id="27652" name="Slide Number Placeholder 3"/>
          <p:cNvSpPr>
            <a:spLocks noGrp="1"/>
          </p:cNvSpPr>
          <p:nvPr>
            <p:ph type="sldNum" sz="quarter" idx="12"/>
          </p:nvPr>
        </p:nvSpPr>
        <p:spPr/>
        <p:txBody>
          <a:bodyPr/>
          <a:lstStyle/>
          <a:p>
            <a:pPr>
              <a:defRPr/>
            </a:pPr>
            <a:fld id="{A255C0A4-9580-42C1-AADE-468ADC8F2684}" type="slidenum">
              <a:rPr lang="en-US"/>
              <a:pPr>
                <a:defRPr/>
              </a:pPr>
              <a:t>41</a:t>
            </a:fld>
            <a:endParaRPr lang="en-US"/>
          </a:p>
        </p:txBody>
      </p:sp>
    </p:spTree>
  </p:cSld>
  <p:clrMapOvr>
    <a:masterClrMapping/>
  </p:clrMapOvr>
  <p:transition spd="slow">
    <p:cover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prstClr val="black"/>
              <a:schemeClr val="accent6">
                <a:tint val="45000"/>
                <a:satMod val="400000"/>
              </a:schemeClr>
            </a:duotone>
          </a:blip>
          <a:stretch>
            <a:fillRect/>
          </a:stretch>
        </p:blipFill>
        <p:spPr>
          <a:xfrm>
            <a:off x="0" y="0"/>
            <a:ext cx="9144000" cy="6858000"/>
          </a:xfrm>
          <a:prstGeom prst="rect">
            <a:avLst/>
          </a:prstGeom>
        </p:spPr>
      </p:pic>
      <p:pic>
        <p:nvPicPr>
          <p:cNvPr id="53251" name="Picture 2" descr="C:\Documents and Settings\LOIDA\Desktop\prof. asaad\chronic diarrhea\sucrose\13738315.jpg"/>
          <p:cNvPicPr>
            <a:picLocks noGrp="1" noChangeAspect="1" noChangeArrowheads="1"/>
          </p:cNvPicPr>
          <p:nvPr>
            <p:ph idx="1"/>
          </p:nvPr>
        </p:nvPicPr>
        <p:blipFill>
          <a:blip r:embed="rId3" cstate="print"/>
          <a:srcRect/>
          <a:stretch>
            <a:fillRect/>
          </a:stretch>
        </p:blipFill>
        <p:spPr>
          <a:xfrm>
            <a:off x="323528" y="1700808"/>
            <a:ext cx="4010479" cy="3816424"/>
          </a:xfrm>
          <a:noFill/>
        </p:spPr>
      </p:pic>
      <p:sp>
        <p:nvSpPr>
          <p:cNvPr id="4" name="Slide Number Placeholder 3"/>
          <p:cNvSpPr>
            <a:spLocks noGrp="1"/>
          </p:cNvSpPr>
          <p:nvPr>
            <p:ph type="sldNum" sz="quarter" idx="12"/>
          </p:nvPr>
        </p:nvSpPr>
        <p:spPr/>
        <p:txBody>
          <a:bodyPr/>
          <a:lstStyle/>
          <a:p>
            <a:pPr>
              <a:defRPr/>
            </a:pPr>
            <a:fld id="{C51C2A8C-42BC-46B1-9210-08802885E978}" type="slidenum">
              <a:rPr lang="en-US" smtClean="0"/>
              <a:pPr>
                <a:defRPr/>
              </a:pPr>
              <a:t>42</a:t>
            </a:fld>
            <a:endParaRPr lang="en-US"/>
          </a:p>
        </p:txBody>
      </p:sp>
      <p:pic>
        <p:nvPicPr>
          <p:cNvPr id="6" name="Picture 2" descr="C:\Documents and Settings\LOIDA\Desktop\prof. asaad\chronic diarrhea\sucrose\applebowl.jpg"/>
          <p:cNvPicPr>
            <a:picLocks noChangeAspect="1" noChangeArrowheads="1"/>
          </p:cNvPicPr>
          <p:nvPr/>
        </p:nvPicPr>
        <p:blipFill>
          <a:blip r:embed="rId4" cstate="print"/>
          <a:srcRect/>
          <a:stretch>
            <a:fillRect/>
          </a:stretch>
        </p:blipFill>
        <p:spPr bwMode="auto">
          <a:xfrm>
            <a:off x="4572000" y="1628800"/>
            <a:ext cx="4401449" cy="3891136"/>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prstClr val="black"/>
              <a:schemeClr val="accent2">
                <a:tint val="45000"/>
                <a:satMod val="400000"/>
              </a:schemeClr>
            </a:duotone>
          </a:blip>
          <a:stretch>
            <a:fillRect/>
          </a:stretch>
        </p:blipFill>
        <p:spPr>
          <a:xfrm>
            <a:off x="0" y="0"/>
            <a:ext cx="9144000" cy="6858000"/>
          </a:xfrm>
          <a:prstGeom prst="rect">
            <a:avLst/>
          </a:prstGeom>
        </p:spPr>
      </p:pic>
      <p:pic>
        <p:nvPicPr>
          <p:cNvPr id="55299" name="Picture 2" descr="C:\Documents and Settings\LOIDA\Desktop\prof. asaad\chronic diarrhea\sucrose\fructose-intolerance-symptoms.jpg"/>
          <p:cNvPicPr>
            <a:picLocks noGrp="1" noChangeAspect="1" noChangeArrowheads="1"/>
          </p:cNvPicPr>
          <p:nvPr>
            <p:ph idx="1"/>
          </p:nvPr>
        </p:nvPicPr>
        <p:blipFill>
          <a:blip r:embed="rId3" cstate="print"/>
          <a:srcRect/>
          <a:stretch>
            <a:fillRect/>
          </a:stretch>
        </p:blipFill>
        <p:spPr>
          <a:xfrm>
            <a:off x="467544" y="692696"/>
            <a:ext cx="3583781" cy="5334000"/>
          </a:xfrm>
          <a:noFill/>
        </p:spPr>
      </p:pic>
      <p:sp>
        <p:nvSpPr>
          <p:cNvPr id="4" name="Slide Number Placeholder 3"/>
          <p:cNvSpPr>
            <a:spLocks noGrp="1"/>
          </p:cNvSpPr>
          <p:nvPr>
            <p:ph type="sldNum" sz="quarter" idx="12"/>
          </p:nvPr>
        </p:nvSpPr>
        <p:spPr/>
        <p:txBody>
          <a:bodyPr/>
          <a:lstStyle/>
          <a:p>
            <a:pPr>
              <a:defRPr/>
            </a:pPr>
            <a:fld id="{4CBED2F3-EA14-49B7-BFA0-7AF21A051A2C}" type="slidenum">
              <a:rPr lang="en-US" smtClean="0"/>
              <a:pPr>
                <a:defRPr/>
              </a:pPr>
              <a:t>43</a:t>
            </a:fld>
            <a:endParaRPr lang="en-US"/>
          </a:p>
        </p:txBody>
      </p:sp>
      <p:pic>
        <p:nvPicPr>
          <p:cNvPr id="6" name="Picture 2" descr="C:\Documents and Settings\LOIDA\Desktop\prof. asaad\chronic diarrhea\sucrose\GummiBear-1.jpg"/>
          <p:cNvPicPr>
            <a:picLocks noChangeAspect="1" noChangeArrowheads="1"/>
          </p:cNvPicPr>
          <p:nvPr/>
        </p:nvPicPr>
        <p:blipFill>
          <a:blip r:embed="rId4" cstate="print"/>
          <a:srcRect/>
          <a:stretch>
            <a:fillRect/>
          </a:stretch>
        </p:blipFill>
        <p:spPr>
          <a:xfrm>
            <a:off x="4283968" y="908720"/>
            <a:ext cx="4384965" cy="4896544"/>
          </a:xfrm>
          <a:prstGeom prst="rect">
            <a:avLst/>
          </a:prstGeom>
          <a:noFill/>
        </p:spPr>
      </p:pic>
    </p:spTree>
  </p:cSld>
  <p:clrMapOvr>
    <a:masterClrMapping/>
  </p:clrMapOvr>
  <p:transition spd="slow">
    <p:blinds/>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99392"/>
            <a:ext cx="9144000" cy="6858000"/>
          </a:xfrm>
          <a:prstGeom prst="rect">
            <a:avLst/>
          </a:prstGeom>
        </p:spPr>
      </p:pic>
      <p:sp>
        <p:nvSpPr>
          <p:cNvPr id="2" name="Title 1"/>
          <p:cNvSpPr>
            <a:spLocks noGrp="1"/>
          </p:cNvSpPr>
          <p:nvPr>
            <p:ph type="title"/>
          </p:nvPr>
        </p:nvSpPr>
        <p:spPr>
          <a:xfrm>
            <a:off x="457200" y="274638"/>
            <a:ext cx="8229600" cy="2163762"/>
          </a:xfrm>
        </p:spPr>
        <p:txBody>
          <a:bodyPr>
            <a:noAutofit/>
          </a:bodyPr>
          <a:lstStyle/>
          <a:p>
            <a:pPr algn="ctr"/>
            <a:r>
              <a:rPr lang="en-US" sz="3600" dirty="0" smtClean="0">
                <a:latin typeface="Arial Black" pitchFamily="34" charset="0"/>
              </a:rPr>
              <a:t>Congenital </a:t>
            </a:r>
            <a:r>
              <a:rPr lang="en-US" sz="3600" dirty="0" err="1" smtClean="0">
                <a:latin typeface="Arial Black" pitchFamily="34" charset="0"/>
              </a:rPr>
              <a:t>Sucrase</a:t>
            </a:r>
            <a:r>
              <a:rPr lang="en-US" sz="3600" dirty="0" smtClean="0">
                <a:latin typeface="Arial Black" pitchFamily="34" charset="0"/>
              </a:rPr>
              <a:t> - </a:t>
            </a:r>
            <a:br>
              <a:rPr lang="en-US" sz="3600" dirty="0" smtClean="0">
                <a:latin typeface="Arial Black" pitchFamily="34" charset="0"/>
              </a:rPr>
            </a:br>
            <a:r>
              <a:rPr lang="en-US" sz="3600" dirty="0" err="1" smtClean="0">
                <a:latin typeface="Arial Black" pitchFamily="34" charset="0"/>
              </a:rPr>
              <a:t>Isomaltase</a:t>
            </a:r>
            <a:r>
              <a:rPr lang="en-US" sz="3600" dirty="0" smtClean="0">
                <a:latin typeface="Arial Black" pitchFamily="34" charset="0"/>
              </a:rPr>
              <a:t> Deficiency</a:t>
            </a:r>
            <a:endParaRPr lang="en-US" sz="3600" dirty="0"/>
          </a:p>
        </p:txBody>
      </p:sp>
      <p:sp>
        <p:nvSpPr>
          <p:cNvPr id="3" name="Content Placeholder 2"/>
          <p:cNvSpPr>
            <a:spLocks noGrp="1"/>
          </p:cNvSpPr>
          <p:nvPr>
            <p:ph idx="1"/>
          </p:nvPr>
        </p:nvSpPr>
        <p:spPr/>
        <p:txBody>
          <a:bodyPr/>
          <a:lstStyle/>
          <a:p>
            <a:pPr eaLnBrk="1" hangingPunct="1">
              <a:lnSpc>
                <a:spcPct val="150000"/>
              </a:lnSpc>
              <a:buFont typeface="Wingdings" pitchFamily="2" charset="2"/>
              <a:buChar char="v"/>
            </a:pPr>
            <a:endParaRPr lang="en-US" dirty="0" smtClean="0">
              <a:latin typeface="Arial Black" pitchFamily="34" charset="0"/>
            </a:endParaRPr>
          </a:p>
          <a:p>
            <a:pPr eaLnBrk="1" hangingPunct="1">
              <a:lnSpc>
                <a:spcPct val="150000"/>
              </a:lnSpc>
              <a:buFont typeface="Wingdings" pitchFamily="2" charset="2"/>
              <a:buChar char="v"/>
            </a:pPr>
            <a:r>
              <a:rPr lang="en-US" dirty="0" smtClean="0">
                <a:latin typeface="Arial Black" pitchFamily="34" charset="0"/>
              </a:rPr>
              <a:t>Watery diarrhea</a:t>
            </a:r>
          </a:p>
          <a:p>
            <a:pPr eaLnBrk="1" hangingPunct="1">
              <a:lnSpc>
                <a:spcPct val="150000"/>
              </a:lnSpc>
              <a:buFont typeface="Wingdings" pitchFamily="2" charset="2"/>
              <a:buChar char="v"/>
            </a:pPr>
            <a:r>
              <a:rPr lang="en-US" dirty="0" smtClean="0">
                <a:latin typeface="Arial Black" pitchFamily="34" charset="0"/>
              </a:rPr>
              <a:t>Abdominal distension</a:t>
            </a:r>
          </a:p>
          <a:p>
            <a:pPr eaLnBrk="1" hangingPunct="1">
              <a:lnSpc>
                <a:spcPct val="150000"/>
              </a:lnSpc>
              <a:buFont typeface="Wingdings" pitchFamily="2" charset="2"/>
              <a:buChar char="v"/>
            </a:pPr>
            <a:r>
              <a:rPr lang="en-US" dirty="0" smtClean="0">
                <a:latin typeface="Arial Black" pitchFamily="34" charset="0"/>
              </a:rPr>
              <a:t>Older children irritability</a:t>
            </a:r>
          </a:p>
          <a:p>
            <a:pPr eaLnBrk="1" hangingPunct="1">
              <a:lnSpc>
                <a:spcPct val="150000"/>
              </a:lnSpc>
              <a:buFont typeface="Wingdings" pitchFamily="2" charset="2"/>
              <a:buChar char="v"/>
            </a:pPr>
            <a:r>
              <a:rPr lang="en-US" dirty="0" smtClean="0">
                <a:latin typeface="Arial Black" pitchFamily="34" charset="0"/>
              </a:rPr>
              <a:t>Growth may be normal</a:t>
            </a:r>
          </a:p>
          <a:p>
            <a:pPr>
              <a:buNone/>
            </a:pPr>
            <a:endParaRPr lang="en-US" dirty="0"/>
          </a:p>
        </p:txBody>
      </p:sp>
      <p:sp>
        <p:nvSpPr>
          <p:cNvPr id="4" name="Slide Number Placeholder 3"/>
          <p:cNvSpPr>
            <a:spLocks noGrp="1"/>
          </p:cNvSpPr>
          <p:nvPr>
            <p:ph type="sldNum" sz="quarter" idx="12"/>
          </p:nvPr>
        </p:nvSpPr>
        <p:spPr/>
        <p:txBody>
          <a:bodyPr/>
          <a:lstStyle/>
          <a:p>
            <a:pPr>
              <a:defRPr/>
            </a:pPr>
            <a:fld id="{081D18C8-2BC5-4D0F-B043-EFAB7E95693B}" type="slidenum">
              <a:rPr lang="en-US" smtClean="0"/>
              <a:pPr>
                <a:defRPr/>
              </a:pPr>
              <a:t>44</a:t>
            </a:fld>
            <a:endParaRPr lang="en-US"/>
          </a:p>
        </p:txBody>
      </p:sp>
    </p:spTree>
  </p:cSld>
  <p:clrMapOvr>
    <a:masterClrMapping/>
  </p:clrMapOvr>
  <p:transition spd="slow">
    <p:cover dir="l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27384"/>
            <a:ext cx="9144000" cy="6858000"/>
          </a:xfrm>
          <a:prstGeom prst="rect">
            <a:avLst/>
          </a:prstGeom>
        </p:spPr>
      </p:pic>
      <p:sp>
        <p:nvSpPr>
          <p:cNvPr id="52226" name="Content Placeholder 2"/>
          <p:cNvSpPr>
            <a:spLocks noGrp="1"/>
          </p:cNvSpPr>
          <p:nvPr>
            <p:ph idx="1"/>
          </p:nvPr>
        </p:nvSpPr>
        <p:spPr>
          <a:xfrm>
            <a:off x="323528" y="836712"/>
            <a:ext cx="8229600" cy="4525963"/>
          </a:xfrm>
        </p:spPr>
        <p:txBody>
          <a:bodyPr/>
          <a:lstStyle/>
          <a:p>
            <a:pPr algn="ctr">
              <a:buFont typeface="Wingdings 2" pitchFamily="18" charset="2"/>
              <a:buNone/>
            </a:pPr>
            <a:r>
              <a:rPr lang="en-US" sz="6000" dirty="0" smtClean="0">
                <a:latin typeface="Arial Black" pitchFamily="34" charset="0"/>
              </a:rPr>
              <a:t>	TREATMENT</a:t>
            </a:r>
          </a:p>
          <a:p>
            <a:pPr algn="ctr">
              <a:buFont typeface="Wingdings 2" pitchFamily="18" charset="2"/>
              <a:buNone/>
            </a:pPr>
            <a:endParaRPr lang="en-US" sz="3600" dirty="0" smtClean="0">
              <a:latin typeface="Arial Black" pitchFamily="34" charset="0"/>
            </a:endParaRPr>
          </a:p>
          <a:p>
            <a:pPr>
              <a:buFontTx/>
              <a:buChar char="-"/>
            </a:pPr>
            <a:r>
              <a:rPr lang="en-US" sz="1800" dirty="0" smtClean="0">
                <a:latin typeface="Arial Black" pitchFamily="34" charset="0"/>
              </a:rPr>
              <a:t>Avoid sucrose or fructose- containing diet or supplement with:</a:t>
            </a:r>
          </a:p>
          <a:p>
            <a:pPr algn="ctr">
              <a:buFont typeface="Wingdings 2" pitchFamily="18" charset="2"/>
              <a:buNone/>
            </a:pPr>
            <a:r>
              <a:rPr lang="en-US" sz="3600" dirty="0" smtClean="0">
                <a:latin typeface="Arial Black" pitchFamily="34" charset="0"/>
              </a:rPr>
              <a:t>SACROSIDASE</a:t>
            </a:r>
            <a:endParaRPr lang="en-US" dirty="0" smtClean="0">
              <a:latin typeface="Arial Black" pitchFamily="34" charset="0"/>
            </a:endParaRPr>
          </a:p>
          <a:p>
            <a:pPr>
              <a:buNone/>
            </a:pPr>
            <a:endParaRPr lang="en-US" sz="1800" dirty="0" smtClean="0">
              <a:latin typeface="Arial Black" pitchFamily="34" charset="0"/>
            </a:endParaRPr>
          </a:p>
          <a:p>
            <a:pPr>
              <a:buNone/>
            </a:pPr>
            <a:endParaRPr lang="en-US" sz="1800" dirty="0" smtClean="0">
              <a:latin typeface="Arial Black" pitchFamily="34" charset="0"/>
            </a:endParaRPr>
          </a:p>
          <a:p>
            <a:pPr>
              <a:buNone/>
            </a:pPr>
            <a:endParaRPr lang="en-US" sz="1800" dirty="0" smtClean="0">
              <a:latin typeface="Arial Black" pitchFamily="34" charset="0"/>
            </a:endParaRPr>
          </a:p>
          <a:p>
            <a:pPr>
              <a:buFont typeface="Wingdings 2" pitchFamily="18" charset="2"/>
              <a:buNone/>
            </a:pPr>
            <a:endParaRPr lang="en-US" dirty="0" smtClean="0"/>
          </a:p>
        </p:txBody>
      </p:sp>
      <p:sp>
        <p:nvSpPr>
          <p:cNvPr id="4" name="Slide Number Placeholder 3"/>
          <p:cNvSpPr>
            <a:spLocks noGrp="1"/>
          </p:cNvSpPr>
          <p:nvPr>
            <p:ph type="sldNum" sz="quarter" idx="12"/>
          </p:nvPr>
        </p:nvSpPr>
        <p:spPr/>
        <p:txBody>
          <a:bodyPr/>
          <a:lstStyle/>
          <a:p>
            <a:pPr>
              <a:defRPr/>
            </a:pPr>
            <a:fld id="{3F0CC45B-8200-408A-BCE8-E0E8555FFD0F}" type="slidenum">
              <a:rPr lang="en-US" smtClean="0"/>
              <a:pPr>
                <a:defRPr/>
              </a:pPr>
              <a:t>45</a:t>
            </a:fld>
            <a:endParaRPr lang="en-US"/>
          </a:p>
        </p:txBody>
      </p:sp>
    </p:spTree>
  </p:cSld>
  <p:clrMapOvr>
    <a:masterClrMapping/>
  </p:clrMapOvr>
  <p:transition spd="slow">
    <p:circl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p:txBody>
          <a:bodyPr/>
          <a:lstStyle/>
          <a:p>
            <a:pPr algn="just">
              <a:buNone/>
            </a:pPr>
            <a:r>
              <a:rPr lang="en-US" dirty="0" smtClean="0"/>
              <a:t>    </a:t>
            </a:r>
            <a:r>
              <a:rPr lang="en-US" b="1" dirty="0" smtClean="0"/>
              <a:t>My infant developed vomiting and diarrhea and then I took him to the ER and the doctor diagnosed him as Acute Gastroenteritis. He gave me different medications and/ or fluid and then sent me back home. Since that time, my infant continue to have diarrhea. What is the cause?</a:t>
            </a:r>
          </a:p>
          <a:p>
            <a:endParaRPr lang="en-US" dirty="0"/>
          </a:p>
        </p:txBody>
      </p:sp>
    </p:spTree>
  </p:cSld>
  <p:clrMapOvr>
    <a:masterClrMapping/>
  </p:clrMapOvr>
  <p:transition>
    <p:wheel spokes="8"/>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pic>
        <p:nvPicPr>
          <p:cNvPr id="58371" name="Picture 2" descr="C:\Documents and Settings\LOIDA\Desktop\prof. asaad\chronic diarrhea\diareeeeeeeee.jpg"/>
          <p:cNvPicPr>
            <a:picLocks noGrp="1" noChangeAspect="1" noChangeArrowheads="1"/>
          </p:cNvPicPr>
          <p:nvPr>
            <p:ph idx="1"/>
          </p:nvPr>
        </p:nvPicPr>
        <p:blipFill>
          <a:blip r:embed="rId3" cstate="print"/>
          <a:srcRect/>
          <a:stretch>
            <a:fillRect/>
          </a:stretch>
        </p:blipFill>
        <p:spPr>
          <a:xfrm>
            <a:off x="2133600" y="304800"/>
            <a:ext cx="4495800" cy="6324600"/>
          </a:xfrm>
          <a:noFill/>
        </p:spPr>
      </p:pic>
      <p:sp>
        <p:nvSpPr>
          <p:cNvPr id="4" name="Slide Number Placeholder 3"/>
          <p:cNvSpPr>
            <a:spLocks noGrp="1"/>
          </p:cNvSpPr>
          <p:nvPr>
            <p:ph type="sldNum" sz="quarter" idx="12"/>
          </p:nvPr>
        </p:nvSpPr>
        <p:spPr/>
        <p:txBody>
          <a:bodyPr/>
          <a:lstStyle/>
          <a:p>
            <a:pPr>
              <a:defRPr/>
            </a:pPr>
            <a:fld id="{5711A03C-777C-4A52-97A2-F861A1C8F8C1}" type="slidenum">
              <a:rPr lang="en-US" smtClean="0"/>
              <a:pPr>
                <a:defRPr/>
              </a:pPr>
              <a:t>47</a:t>
            </a:fld>
            <a:endParaRPr lang="en-US"/>
          </a:p>
        </p:txBody>
      </p:sp>
    </p:spTree>
  </p:cSld>
  <p:clrMapOvr>
    <a:masterClrMapping/>
  </p:clrMapOvr>
  <p:transition spd="slow">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schemeClr val="accent2">
                <a:shade val="45000"/>
                <a:satMod val="135000"/>
              </a:schemeClr>
              <a:prstClr val="white"/>
            </a:duotone>
          </a:blip>
          <a:stretch>
            <a:fillRect/>
          </a:stretch>
        </p:blipFill>
        <p:spPr>
          <a:xfrm>
            <a:off x="0" y="0"/>
            <a:ext cx="9144000" cy="6858000"/>
          </a:xfrm>
          <a:prstGeom prst="rect">
            <a:avLst/>
          </a:prstGeom>
        </p:spPr>
      </p:pic>
      <p:pic>
        <p:nvPicPr>
          <p:cNvPr id="59395" name="Picture 2" descr="C:\Documents and Settings\LOIDA\Desktop\prof. asaad\chronic diarrhea\Gillen-fig7-Ecoli-O157H7.jpg"/>
          <p:cNvPicPr>
            <a:picLocks noGrp="1" noChangeAspect="1" noChangeArrowheads="1"/>
          </p:cNvPicPr>
          <p:nvPr>
            <p:ph idx="1"/>
          </p:nvPr>
        </p:nvPicPr>
        <p:blipFill>
          <a:blip r:embed="rId3" cstate="print"/>
          <a:srcRect/>
          <a:stretch>
            <a:fillRect/>
          </a:stretch>
        </p:blipFill>
        <p:spPr>
          <a:xfrm>
            <a:off x="1143000" y="990600"/>
            <a:ext cx="6781800" cy="4876800"/>
          </a:xfrm>
          <a:noFill/>
        </p:spPr>
      </p:pic>
      <p:sp>
        <p:nvSpPr>
          <p:cNvPr id="4" name="Slide Number Placeholder 3"/>
          <p:cNvSpPr>
            <a:spLocks noGrp="1"/>
          </p:cNvSpPr>
          <p:nvPr>
            <p:ph type="sldNum" sz="quarter" idx="12"/>
          </p:nvPr>
        </p:nvSpPr>
        <p:spPr/>
        <p:txBody>
          <a:bodyPr/>
          <a:lstStyle/>
          <a:p>
            <a:pPr>
              <a:defRPr/>
            </a:pPr>
            <a:fld id="{D9239501-D917-430B-887C-5541C3B9E3F3}" type="slidenum">
              <a:rPr lang="en-US" smtClean="0"/>
              <a:pPr>
                <a:defRPr/>
              </a:pPr>
              <a:t>48</a:t>
            </a:fld>
            <a:endParaRPr lang="en-US"/>
          </a:p>
        </p:txBody>
      </p:sp>
    </p:spTree>
  </p:cSld>
  <p:clrMapOvr>
    <a:masterClrMapping/>
  </p:clrMapOvr>
  <p:transition spd="slow">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29699" name="Rectangle 4"/>
          <p:cNvSpPr>
            <a:spLocks noGrp="1" noChangeArrowheads="1"/>
          </p:cNvSpPr>
          <p:nvPr>
            <p:ph type="title"/>
          </p:nvPr>
        </p:nvSpPr>
        <p:spPr>
          <a:xfrm>
            <a:off x="457200" y="457200"/>
            <a:ext cx="8382000" cy="1524000"/>
          </a:xfrm>
        </p:spPr>
        <p:txBody>
          <a:bodyPr>
            <a:normAutofit/>
          </a:bodyPr>
          <a:lstStyle/>
          <a:p>
            <a:pPr algn="ctr" eaLnBrk="1" fontAlgn="auto" hangingPunct="1">
              <a:spcAft>
                <a:spcPts val="0"/>
              </a:spcAft>
              <a:defRPr/>
            </a:pPr>
            <a:r>
              <a:rPr lang="en-US" sz="3600" dirty="0" smtClean="0">
                <a:latin typeface="Arial Black" pitchFamily="34" charset="0"/>
              </a:rPr>
              <a:t>Bacterial Causes of Chronic Diarrhea</a:t>
            </a:r>
          </a:p>
        </p:txBody>
      </p:sp>
      <p:graphicFrame>
        <p:nvGraphicFramePr>
          <p:cNvPr id="6" name="Group 140"/>
          <p:cNvGraphicFramePr>
            <a:graphicFrameLocks noGrp="1"/>
          </p:cNvGraphicFramePr>
          <p:nvPr>
            <p:ph idx="1"/>
          </p:nvPr>
        </p:nvGraphicFramePr>
        <p:xfrm>
          <a:off x="457200" y="1817688"/>
          <a:ext cx="8381998" cy="4706939"/>
        </p:xfrm>
        <a:graphic>
          <a:graphicData uri="http://schemas.openxmlformats.org/drawingml/2006/table">
            <a:tbl>
              <a:tblPr/>
              <a:tblGrid>
                <a:gridCol w="2469735"/>
                <a:gridCol w="3269290"/>
                <a:gridCol w="2642973"/>
              </a:tblGrid>
              <a:tr h="4587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Black" pitchFamily="34" charset="0"/>
                          <a:cs typeface="Arial" charset="0"/>
                        </a:rPr>
                        <a:t>Organism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Black" pitchFamily="34" charset="0"/>
                          <a:cs typeface="Arial" charset="0"/>
                        </a:rPr>
                        <a:t>Sources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Black" pitchFamily="34" charset="0"/>
                          <a:cs typeface="Arial" charset="0"/>
                        </a:rPr>
                        <a:t>Duration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683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err="1" smtClean="0">
                          <a:ln>
                            <a:noFill/>
                          </a:ln>
                          <a:solidFill>
                            <a:schemeClr val="tx1"/>
                          </a:solidFill>
                          <a:effectLst/>
                          <a:latin typeface="Verdana" pitchFamily="34" charset="0"/>
                          <a:cs typeface="Arial" charset="0"/>
                        </a:rPr>
                        <a:t>Aeromonas</a:t>
                      </a:r>
                      <a:r>
                        <a:rPr kumimoji="0" lang="en-US" sz="1800" b="1" i="0" u="none" strike="noStrike" cap="none" normalizeH="0" baseline="0" dirty="0" smtClean="0">
                          <a:ln>
                            <a:noFill/>
                          </a:ln>
                          <a:solidFill>
                            <a:schemeClr val="tx1"/>
                          </a:solidFill>
                          <a:effectLst/>
                          <a:latin typeface="Verdana" pitchFamily="34" charset="0"/>
                          <a:cs typeface="Arial" charset="0"/>
                        </a:rPr>
                        <a:t> sp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Untreated water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cs typeface="Arial" charset="0"/>
                        </a:rPr>
                        <a:t>1 wk to 1 yr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71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Campylobacter sp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Raw poultry, diarrheic animals, unpasteurized milk, birds, water, ferrets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cs typeface="Arial" charset="0"/>
                        </a:rPr>
                        <a:t>5 days to chronic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cs typeface="Arial" charset="0"/>
                        </a:rPr>
                        <a:t>Clostridium difficile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Antibiotic use; can be </a:t>
                      </a:r>
                      <a:r>
                        <a:rPr kumimoji="0" lang="en-US" sz="1800" b="1" i="0" u="none" strike="noStrike" cap="none" normalizeH="0" baseline="0" dirty="0" err="1" smtClean="0">
                          <a:ln>
                            <a:noFill/>
                          </a:ln>
                          <a:solidFill>
                            <a:schemeClr val="tx1"/>
                          </a:solidFill>
                          <a:effectLst/>
                          <a:latin typeface="Verdana" pitchFamily="34" charset="0"/>
                          <a:cs typeface="Arial" charset="0"/>
                        </a:rPr>
                        <a:t>nosocomial</a:t>
                      </a:r>
                      <a:endParaRPr kumimoji="0" lang="en-US" sz="1800" b="1" i="0" u="none" strike="noStrike" cap="none" normalizeH="0" baseline="0" dirty="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10% have relapses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cs typeface="Arial" charset="0"/>
                        </a:rPr>
                        <a:t>Plesiomonas shigelloides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Untreated water, shellfish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 2 wks to </a:t>
                      </a:r>
                      <a:r>
                        <a:rPr kumimoji="0" lang="en-US" sz="1800" b="1" i="0" u="none" strike="noStrike" cap="none" normalizeH="0" baseline="0" dirty="0" err="1" smtClean="0">
                          <a:ln>
                            <a:noFill/>
                          </a:ln>
                          <a:solidFill>
                            <a:schemeClr val="tx1"/>
                          </a:solidFill>
                          <a:effectLst/>
                          <a:latin typeface="Verdana" pitchFamily="34" charset="0"/>
                          <a:cs typeface="Arial" charset="0"/>
                        </a:rPr>
                        <a:t>mos</a:t>
                      </a:r>
                      <a:endParaRPr kumimoji="0" lang="en-US" sz="1800" b="1" i="0" u="none" strike="noStrike" cap="none" normalizeH="0" baseline="0" dirty="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cs typeface="Arial" charset="0"/>
                        </a:rPr>
                        <a:t>Salmonella sp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cs typeface="Arial" charset="0"/>
                        </a:rPr>
                        <a:t>Poultry, fecal-oral, water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5 d to </a:t>
                      </a:r>
                      <a:r>
                        <a:rPr kumimoji="0" lang="en-US" sz="1800" b="1" i="0" u="none" strike="noStrike" cap="none" normalizeH="0" baseline="0" dirty="0" err="1" smtClean="0">
                          <a:ln>
                            <a:noFill/>
                          </a:ln>
                          <a:solidFill>
                            <a:schemeClr val="tx1"/>
                          </a:solidFill>
                          <a:effectLst/>
                          <a:latin typeface="Verdana" pitchFamily="34" charset="0"/>
                          <a:cs typeface="Arial" charset="0"/>
                        </a:rPr>
                        <a:t>mos</a:t>
                      </a:r>
                      <a:r>
                        <a:rPr kumimoji="0" lang="en-US" sz="1800" b="1" i="0" u="none" strike="noStrike" cap="none" normalizeH="0" baseline="0" dirty="0" smtClean="0">
                          <a:ln>
                            <a:noFill/>
                          </a:ln>
                          <a:solidFill>
                            <a:schemeClr val="tx1"/>
                          </a:solidFill>
                          <a:effectLst/>
                          <a:latin typeface="Verdana" pitchFamily="34" charset="0"/>
                          <a:cs typeface="Arial" charset="0"/>
                        </a:rPr>
                        <a:t> in infants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0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cs typeface="Arial" charset="0"/>
                        </a:rPr>
                        <a:t>Yersinia enterocolitica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Verdana" pitchFamily="34" charset="0"/>
                          <a:cs typeface="Arial" charset="0"/>
                        </a:rPr>
                        <a:t>Handling of raw pig intestines (chitterlings)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3 wk to 3 </a:t>
                      </a:r>
                      <a:r>
                        <a:rPr kumimoji="0" lang="en-US" sz="1800" b="1" i="0" u="none" strike="noStrike" cap="none" normalizeH="0" baseline="0" dirty="0" err="1" smtClean="0">
                          <a:ln>
                            <a:noFill/>
                          </a:ln>
                          <a:solidFill>
                            <a:schemeClr val="tx1"/>
                          </a:solidFill>
                          <a:effectLst/>
                          <a:latin typeface="Verdana" pitchFamily="34" charset="0"/>
                          <a:cs typeface="Arial" charset="0"/>
                        </a:rPr>
                        <a:t>mos</a:t>
                      </a:r>
                      <a:endParaRPr kumimoji="0" lang="en-US" sz="1800" b="1" i="0" u="none" strike="noStrike" cap="none" normalizeH="0" baseline="0" dirty="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698" name="Slide Number Placeholder 3"/>
          <p:cNvSpPr>
            <a:spLocks noGrp="1"/>
          </p:cNvSpPr>
          <p:nvPr>
            <p:ph type="sldNum" sz="quarter" idx="12"/>
          </p:nvPr>
        </p:nvSpPr>
        <p:spPr/>
        <p:txBody>
          <a:bodyPr/>
          <a:lstStyle/>
          <a:p>
            <a:pPr>
              <a:defRPr/>
            </a:pPr>
            <a:fld id="{F2EB8314-657A-4154-B6CF-0A00BF177B4C}" type="slidenum">
              <a:rPr lang="en-US"/>
              <a:pPr>
                <a:defRPr/>
              </a:pPr>
              <a:t>49</a:t>
            </a:fld>
            <a:endParaRPr lang="en-US"/>
          </a:p>
        </p:txBody>
      </p:sp>
      <p:sp>
        <p:nvSpPr>
          <p:cNvPr id="60454"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5122" name="Title 1"/>
          <p:cNvSpPr>
            <a:spLocks noGrp="1"/>
          </p:cNvSpPr>
          <p:nvPr>
            <p:ph type="title"/>
          </p:nvPr>
        </p:nvSpPr>
        <p:spPr/>
        <p:txBody>
          <a:bodyPr>
            <a:normAutofit fontScale="90000"/>
          </a:bodyPr>
          <a:lstStyle/>
          <a:p>
            <a:pPr algn="ctr" eaLnBrk="1" fontAlgn="auto" hangingPunct="1">
              <a:spcAft>
                <a:spcPts val="0"/>
              </a:spcAft>
              <a:defRPr/>
            </a:pP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PATHOPHYSIOLOGY</a:t>
            </a:r>
            <a:endParaRPr lang="en-US" sz="2000" dirty="0" smtClean="0"/>
          </a:p>
        </p:txBody>
      </p:sp>
      <p:sp>
        <p:nvSpPr>
          <p:cNvPr id="5123" name="Content Placeholder 2"/>
          <p:cNvSpPr>
            <a:spLocks noGrp="1"/>
          </p:cNvSpPr>
          <p:nvPr>
            <p:ph sz="half" idx="1"/>
          </p:nvPr>
        </p:nvSpPr>
        <p:spPr>
          <a:xfrm>
            <a:off x="107504" y="1600200"/>
            <a:ext cx="4388296" cy="4525963"/>
          </a:xfrm>
        </p:spPr>
        <p:txBody>
          <a:bodyPr rtlCol="0">
            <a:noAutofit/>
          </a:bodyPr>
          <a:lstStyle/>
          <a:p>
            <a:pPr marL="438912" indent="-320040" algn="just" eaLnBrk="1" fontAlgn="auto" hangingPunct="1">
              <a:spcBef>
                <a:spcPts val="0"/>
              </a:spcBef>
              <a:spcAft>
                <a:spcPts val="0"/>
              </a:spcAft>
              <a:buFont typeface="Wingdings" pitchFamily="2" charset="2"/>
              <a:buChar char="v"/>
              <a:defRPr/>
            </a:pPr>
            <a:r>
              <a:rPr lang="en-US" sz="2400" b="1" dirty="0" smtClean="0">
                <a:latin typeface="Arial" pitchFamily="34" charset="0"/>
                <a:cs typeface="Arial" pitchFamily="34" charset="0"/>
              </a:rPr>
              <a:t>Osmotic </a:t>
            </a:r>
            <a:r>
              <a:rPr lang="en-US" sz="2400" dirty="0" smtClean="0">
                <a:latin typeface="Arial" pitchFamily="34" charset="0"/>
                <a:cs typeface="Arial" pitchFamily="34" charset="0"/>
              </a:rPr>
              <a:t>diarrhea is caused by a failure to absorb a luminal solute, resulting in secretion of fluids and net water retention across an osmotic gradient.</a:t>
            </a:r>
          </a:p>
          <a:p>
            <a:pPr marL="438912" indent="-320040" algn="just" eaLnBrk="1" fontAlgn="auto" hangingPunct="1">
              <a:spcBef>
                <a:spcPts val="0"/>
              </a:spcBef>
              <a:spcAft>
                <a:spcPts val="0"/>
              </a:spcAft>
              <a:buFont typeface="Wingdings" pitchFamily="2" charset="2"/>
              <a:buChar char="v"/>
              <a:defRPr/>
            </a:pPr>
            <a:r>
              <a:rPr lang="en-US" sz="2400" b="1" dirty="0" err="1" smtClean="0">
                <a:latin typeface="Arial" pitchFamily="34" charset="0"/>
                <a:cs typeface="Arial" pitchFamily="34" charset="0"/>
              </a:rPr>
              <a:t>Secretory</a:t>
            </a:r>
            <a:r>
              <a:rPr lang="en-US" sz="2400" b="1" dirty="0" smtClean="0">
                <a:latin typeface="Arial" pitchFamily="34" charset="0"/>
                <a:cs typeface="Arial" pitchFamily="34" charset="0"/>
              </a:rPr>
              <a:t> diarrhea </a:t>
            </a:r>
            <a:r>
              <a:rPr lang="en-US" sz="2400" dirty="0" smtClean="0">
                <a:latin typeface="Arial" pitchFamily="34" charset="0"/>
                <a:cs typeface="Arial" pitchFamily="34" charset="0"/>
              </a:rPr>
              <a:t>occurs when there is a net secretion of electrolyte and fluid from the intestine without compensatory absorption.</a:t>
            </a:r>
            <a:endParaRPr lang="en-US" sz="4000" dirty="0" smtClean="0">
              <a:latin typeface="Arial" pitchFamily="34" charset="0"/>
              <a:cs typeface="Arial" pitchFamily="34" charset="0"/>
            </a:endParaRPr>
          </a:p>
        </p:txBody>
      </p:sp>
      <p:sp>
        <p:nvSpPr>
          <p:cNvPr id="5124" name="Slide Number Placeholder 3"/>
          <p:cNvSpPr>
            <a:spLocks noGrp="1"/>
          </p:cNvSpPr>
          <p:nvPr>
            <p:ph type="sldNum" sz="quarter" idx="12"/>
          </p:nvPr>
        </p:nvSpPr>
        <p:spPr/>
        <p:txBody>
          <a:bodyPr/>
          <a:lstStyle/>
          <a:p>
            <a:pPr>
              <a:defRPr/>
            </a:pPr>
            <a:fld id="{472B23F1-CD08-4B76-B93D-4739C7540201}" type="slidenum">
              <a:rPr lang="en-US"/>
              <a:pPr>
                <a:defRPr/>
              </a:pPr>
              <a:t>5</a:t>
            </a:fld>
            <a:endParaRPr lang="en-US"/>
          </a:p>
        </p:txBody>
      </p:sp>
      <p:pic>
        <p:nvPicPr>
          <p:cNvPr id="146433" name="Picture 1" descr="C:\Documents and Settings\MARIA\Desktop\YEOJ\JOEY\PROF. ASSIRI\chronic diarrhea\pics\diarrhoea-picture.jpg"/>
          <p:cNvPicPr>
            <a:picLocks noGrp="1" noChangeAspect="1" noChangeArrowheads="1"/>
          </p:cNvPicPr>
          <p:nvPr>
            <p:ph sz="half" idx="2"/>
          </p:nvPr>
        </p:nvPicPr>
        <p:blipFill>
          <a:blip r:embed="rId3" cstate="print"/>
          <a:srcRect/>
          <a:stretch>
            <a:fillRect/>
          </a:stretch>
        </p:blipFill>
        <p:spPr bwMode="auto">
          <a:xfrm>
            <a:off x="4644008" y="1484784"/>
            <a:ext cx="4174043" cy="4824536"/>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0722" name="Rectangle 2"/>
          <p:cNvSpPr>
            <a:spLocks noGrp="1" noChangeArrowheads="1"/>
          </p:cNvSpPr>
          <p:nvPr>
            <p:ph type="title"/>
          </p:nvPr>
        </p:nvSpPr>
        <p:spPr>
          <a:xfrm>
            <a:off x="457200" y="274638"/>
            <a:ext cx="8229600" cy="1554162"/>
          </a:xfrm>
        </p:spPr>
        <p:txBody>
          <a:bodyPr/>
          <a:lstStyle/>
          <a:p>
            <a:pPr algn="ctr" eaLnBrk="1" fontAlgn="auto" hangingPunct="1">
              <a:spcAft>
                <a:spcPts val="0"/>
              </a:spcAft>
              <a:defRPr/>
            </a:pPr>
            <a:r>
              <a:rPr lang="en-US" sz="4000" dirty="0" smtClean="0">
                <a:latin typeface="Arial Black" pitchFamily="34" charset="0"/>
              </a:rPr>
              <a:t>Bacterial Diarrheas</a:t>
            </a:r>
          </a:p>
        </p:txBody>
      </p:sp>
      <p:sp>
        <p:nvSpPr>
          <p:cNvPr id="61443" name="Rectangle 3"/>
          <p:cNvSpPr>
            <a:spLocks noGrp="1" noChangeArrowheads="1"/>
          </p:cNvSpPr>
          <p:nvPr>
            <p:ph idx="1"/>
          </p:nvPr>
        </p:nvSpPr>
        <p:spPr>
          <a:xfrm>
            <a:off x="457200" y="1774825"/>
            <a:ext cx="8382000" cy="4625975"/>
          </a:xfrm>
        </p:spPr>
        <p:txBody>
          <a:bodyPr/>
          <a:lstStyle/>
          <a:p>
            <a:pPr eaLnBrk="1" hangingPunct="1"/>
            <a:endParaRPr lang="en-US" dirty="0" smtClean="0">
              <a:latin typeface="Arial Black" pitchFamily="34" charset="0"/>
            </a:endParaRPr>
          </a:p>
          <a:p>
            <a:pPr eaLnBrk="1" hangingPunct="1"/>
            <a:endParaRPr lang="en-US" dirty="0" smtClean="0">
              <a:latin typeface="Arial Black" pitchFamily="34" charset="0"/>
            </a:endParaRPr>
          </a:p>
          <a:p>
            <a:pPr eaLnBrk="1" hangingPunct="1"/>
            <a:r>
              <a:rPr lang="en-US" dirty="0" smtClean="0">
                <a:latin typeface="Arial Black" pitchFamily="34" charset="0"/>
              </a:rPr>
              <a:t>Non-</a:t>
            </a:r>
            <a:r>
              <a:rPr lang="en-US" dirty="0" err="1" smtClean="0">
                <a:latin typeface="Arial Black" pitchFamily="34" charset="0"/>
              </a:rPr>
              <a:t>typhoidal</a:t>
            </a:r>
            <a:r>
              <a:rPr lang="en-US" dirty="0" smtClean="0">
                <a:latin typeface="Arial Black" pitchFamily="34" charset="0"/>
              </a:rPr>
              <a:t> Salmonella infection</a:t>
            </a:r>
          </a:p>
          <a:p>
            <a:pPr eaLnBrk="1" hangingPunct="1"/>
            <a:r>
              <a:rPr lang="en-US" dirty="0" err="1" smtClean="0">
                <a:latin typeface="Arial Black" pitchFamily="34" charset="0"/>
              </a:rPr>
              <a:t>Aeromonas</a:t>
            </a:r>
            <a:r>
              <a:rPr lang="en-US" dirty="0" smtClean="0">
                <a:latin typeface="Arial Black" pitchFamily="34" charset="0"/>
              </a:rPr>
              <a:t> and </a:t>
            </a:r>
            <a:r>
              <a:rPr lang="en-US" dirty="0" err="1" smtClean="0">
                <a:latin typeface="Arial Black" pitchFamily="34" charset="0"/>
              </a:rPr>
              <a:t>Plesiomonas</a:t>
            </a:r>
            <a:endParaRPr lang="en-US" dirty="0" smtClean="0">
              <a:latin typeface="Arial Black" pitchFamily="34" charset="0"/>
            </a:endParaRPr>
          </a:p>
          <a:p>
            <a:pPr eaLnBrk="1" hangingPunct="1"/>
            <a:r>
              <a:rPr lang="en-US" dirty="0" err="1" smtClean="0">
                <a:latin typeface="Arial Black" pitchFamily="34" charset="0"/>
              </a:rPr>
              <a:t>Yersinia</a:t>
            </a:r>
            <a:endParaRPr lang="en-US" dirty="0" smtClean="0">
              <a:latin typeface="Arial Black" pitchFamily="34" charset="0"/>
            </a:endParaRPr>
          </a:p>
          <a:p>
            <a:pPr lvl="1" eaLnBrk="1" hangingPunct="1">
              <a:buNone/>
            </a:pPr>
            <a:r>
              <a:rPr lang="en-US" dirty="0" smtClean="0">
                <a:latin typeface="Arial Black" pitchFamily="34" charset="0"/>
              </a:rPr>
              <a:t> </a:t>
            </a:r>
          </a:p>
        </p:txBody>
      </p:sp>
      <p:sp>
        <p:nvSpPr>
          <p:cNvPr id="30724" name="Slide Number Placeholder 3"/>
          <p:cNvSpPr>
            <a:spLocks noGrp="1"/>
          </p:cNvSpPr>
          <p:nvPr>
            <p:ph type="sldNum" sz="quarter" idx="12"/>
          </p:nvPr>
        </p:nvSpPr>
        <p:spPr/>
        <p:txBody>
          <a:bodyPr/>
          <a:lstStyle/>
          <a:p>
            <a:pPr>
              <a:defRPr/>
            </a:pPr>
            <a:fld id="{03A64B1F-6CAC-4191-9BCF-68C603556517}" type="slidenum">
              <a:rPr lang="en-US"/>
              <a:pPr>
                <a:defRPr/>
              </a:pPr>
              <a:t>50</a:t>
            </a:fld>
            <a:endParaRPr lang="en-US"/>
          </a:p>
        </p:txBody>
      </p:sp>
    </p:spTree>
  </p:cSld>
  <p:clrMapOvr>
    <a:masterClrMapping/>
  </p:clrMapOvr>
  <p:transition spd="slow">
    <p:strips dir="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1746" name="Rectangle 2"/>
          <p:cNvSpPr>
            <a:spLocks noGrp="1" noChangeArrowheads="1"/>
          </p:cNvSpPr>
          <p:nvPr>
            <p:ph type="title"/>
          </p:nvPr>
        </p:nvSpPr>
        <p:spPr>
          <a:xfrm>
            <a:off x="457200" y="274638"/>
            <a:ext cx="8229600" cy="1554162"/>
          </a:xfrm>
        </p:spPr>
        <p:txBody>
          <a:bodyPr/>
          <a:lstStyle/>
          <a:p>
            <a:pPr algn="ctr" eaLnBrk="1" fontAlgn="auto" hangingPunct="1">
              <a:spcAft>
                <a:spcPts val="0"/>
              </a:spcAft>
              <a:defRPr/>
            </a:pPr>
            <a:r>
              <a:rPr lang="en-US" sz="4000" dirty="0" smtClean="0">
                <a:latin typeface="Arial Black" pitchFamily="34" charset="0"/>
              </a:rPr>
              <a:t>Bacterial Diarrheas</a:t>
            </a:r>
          </a:p>
        </p:txBody>
      </p:sp>
      <p:sp>
        <p:nvSpPr>
          <p:cNvPr id="62467" name="Rectangle 3"/>
          <p:cNvSpPr>
            <a:spLocks noGrp="1" noChangeArrowheads="1"/>
          </p:cNvSpPr>
          <p:nvPr>
            <p:ph idx="1"/>
          </p:nvPr>
        </p:nvSpPr>
        <p:spPr>
          <a:xfrm>
            <a:off x="1066800" y="1600200"/>
            <a:ext cx="7696200" cy="5030788"/>
          </a:xfrm>
        </p:spPr>
        <p:txBody>
          <a:bodyPr/>
          <a:lstStyle/>
          <a:p>
            <a:pPr eaLnBrk="1" hangingPunct="1"/>
            <a:r>
              <a:rPr lang="en-US" sz="2400" b="1" dirty="0" smtClean="0">
                <a:latin typeface="Arial Black" pitchFamily="34" charset="0"/>
              </a:rPr>
              <a:t>Escherichia Coli (E-Coli)</a:t>
            </a:r>
          </a:p>
          <a:p>
            <a:pPr lvl="1" eaLnBrk="1" hangingPunct="1">
              <a:buFont typeface="Wingdings" pitchFamily="2" charset="2"/>
              <a:buChar char="Ø"/>
            </a:pPr>
            <a:r>
              <a:rPr lang="en-US" sz="2400" dirty="0" smtClean="0">
                <a:latin typeface="Arial Black" pitchFamily="34" charset="0"/>
              </a:rPr>
              <a:t>Enteric </a:t>
            </a:r>
            <a:r>
              <a:rPr lang="en-US" sz="2400" dirty="0" err="1" smtClean="0">
                <a:latin typeface="Arial Black" pitchFamily="34" charset="0"/>
              </a:rPr>
              <a:t>pathotypes</a:t>
            </a:r>
            <a:r>
              <a:rPr lang="en-US" sz="2400" dirty="0" smtClean="0">
                <a:latin typeface="Arial Black" pitchFamily="34" charset="0"/>
              </a:rPr>
              <a:t> of E-Coli diarrhea may evolve to a chronic course due to persistent injury to the bowel.</a:t>
            </a:r>
          </a:p>
          <a:p>
            <a:pPr lvl="1" eaLnBrk="1" hangingPunct="1">
              <a:buFont typeface="Wingdings" pitchFamily="2" charset="2"/>
              <a:buChar char="Ø"/>
            </a:pPr>
            <a:r>
              <a:rPr lang="en-US" sz="2400" dirty="0" err="1" smtClean="0">
                <a:latin typeface="Arial Black" pitchFamily="34" charset="0"/>
              </a:rPr>
              <a:t>Enterotoxic</a:t>
            </a:r>
            <a:r>
              <a:rPr lang="en-US" sz="2400" dirty="0" smtClean="0">
                <a:latin typeface="Arial Black" pitchFamily="34" charset="0"/>
              </a:rPr>
              <a:t> and mucosa-adherent E-Coli cause a watery diarrhea.  May lead to prolonged diarrhea due to mucosal damage of persistence of the primary infection.</a:t>
            </a:r>
          </a:p>
          <a:p>
            <a:pPr lvl="1" eaLnBrk="1" hangingPunct="1">
              <a:buFont typeface="Wingdings" pitchFamily="2" charset="2"/>
              <a:buChar char="Ø"/>
            </a:pPr>
            <a:r>
              <a:rPr lang="en-US" sz="2400" dirty="0" err="1" smtClean="0">
                <a:latin typeface="Arial Black" pitchFamily="34" charset="0"/>
              </a:rPr>
              <a:t>Enterohemorrhagic</a:t>
            </a:r>
            <a:r>
              <a:rPr lang="en-US" sz="2400" dirty="0" smtClean="0">
                <a:latin typeface="Arial Black" pitchFamily="34" charset="0"/>
              </a:rPr>
              <a:t> </a:t>
            </a:r>
            <a:r>
              <a:rPr lang="en-US" sz="2400" dirty="0" err="1" smtClean="0">
                <a:latin typeface="Arial Black" pitchFamily="34" charset="0"/>
              </a:rPr>
              <a:t>pathotype</a:t>
            </a:r>
            <a:r>
              <a:rPr lang="en-US" sz="2400" dirty="0" smtClean="0">
                <a:latin typeface="Arial Black" pitchFamily="34" charset="0"/>
              </a:rPr>
              <a:t> that produces toxin causes acute colitis and the hemolytic-uremic syndrome.</a:t>
            </a:r>
            <a:r>
              <a:rPr lang="en-US" dirty="0" smtClean="0">
                <a:latin typeface="Arial Black" pitchFamily="34" charset="0"/>
              </a:rPr>
              <a:t>	</a:t>
            </a:r>
          </a:p>
        </p:txBody>
      </p:sp>
      <p:sp>
        <p:nvSpPr>
          <p:cNvPr id="31748" name="Slide Number Placeholder 3"/>
          <p:cNvSpPr>
            <a:spLocks noGrp="1"/>
          </p:cNvSpPr>
          <p:nvPr>
            <p:ph type="sldNum" sz="quarter" idx="12"/>
          </p:nvPr>
        </p:nvSpPr>
        <p:spPr/>
        <p:txBody>
          <a:bodyPr/>
          <a:lstStyle/>
          <a:p>
            <a:pPr>
              <a:defRPr/>
            </a:pPr>
            <a:fld id="{7F745EF1-E646-4743-8AEC-DCEBC5249540}" type="slidenum">
              <a:rPr lang="en-US"/>
              <a:pPr>
                <a:defRPr/>
              </a:pPr>
              <a:t>51</a:t>
            </a:fld>
            <a:endParaRPr lang="en-US"/>
          </a:p>
        </p:txBody>
      </p:sp>
    </p:spTree>
  </p:cSld>
  <p:clrMapOvr>
    <a:masterClrMapping/>
  </p:clrMapOvr>
  <p:transition>
    <p:wheel spokes="8"/>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2771" name="Rectangle 2"/>
          <p:cNvSpPr>
            <a:spLocks noGrp="1" noChangeArrowheads="1"/>
          </p:cNvSpPr>
          <p:nvPr>
            <p:ph type="title"/>
          </p:nvPr>
        </p:nvSpPr>
        <p:spPr>
          <a:xfrm>
            <a:off x="304800" y="228600"/>
            <a:ext cx="8488363" cy="1676400"/>
          </a:xfrm>
        </p:spPr>
        <p:txBody>
          <a:bodyPr>
            <a:normAutofit/>
          </a:bodyPr>
          <a:lstStyle/>
          <a:p>
            <a:pPr eaLnBrk="1" fontAlgn="auto" hangingPunct="1">
              <a:spcAft>
                <a:spcPts val="0"/>
              </a:spcAft>
              <a:defRPr/>
            </a:pPr>
            <a:r>
              <a:rPr lang="en-US" sz="3200" dirty="0" smtClean="0">
                <a:latin typeface="Arial Black" pitchFamily="34" charset="0"/>
              </a:rPr>
              <a:t>Parasitic Causes of Chronic Diarrhea</a:t>
            </a:r>
          </a:p>
        </p:txBody>
      </p:sp>
      <p:graphicFrame>
        <p:nvGraphicFramePr>
          <p:cNvPr id="6" name="Group 3"/>
          <p:cNvGraphicFramePr>
            <a:graphicFrameLocks noGrp="1"/>
          </p:cNvGraphicFramePr>
          <p:nvPr>
            <p:ph idx="1"/>
          </p:nvPr>
        </p:nvGraphicFramePr>
        <p:xfrm>
          <a:off x="685800" y="1676400"/>
          <a:ext cx="8077200" cy="4698365"/>
        </p:xfrm>
        <a:graphic>
          <a:graphicData uri="http://schemas.openxmlformats.org/drawingml/2006/table">
            <a:tbl>
              <a:tblPr/>
              <a:tblGrid>
                <a:gridCol w="2514600"/>
                <a:gridCol w="3255066"/>
                <a:gridCol w="2307534"/>
              </a:tblGrid>
              <a:tr h="3810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Verdana" pitchFamily="34" charset="0"/>
                          <a:cs typeface="Arial" charset="0"/>
                        </a:rPr>
                        <a:t>Organism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Verdana" pitchFamily="34" charset="0"/>
                          <a:cs typeface="Arial" charset="0"/>
                        </a:rPr>
                        <a:t>Sources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Verdana" pitchFamily="34" charset="0"/>
                          <a:cs typeface="Arial" charset="0"/>
                        </a:rPr>
                        <a:t>Duration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190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err="1" smtClean="0">
                          <a:ln>
                            <a:noFill/>
                          </a:ln>
                          <a:solidFill>
                            <a:schemeClr val="tx1"/>
                          </a:solidFill>
                          <a:effectLst/>
                          <a:latin typeface="Verdana" pitchFamily="34" charset="0"/>
                          <a:cs typeface="Arial" charset="0"/>
                        </a:rPr>
                        <a:t>Giardia</a:t>
                      </a:r>
                      <a:r>
                        <a:rPr kumimoji="0" lang="en-US" sz="1600" b="1" i="0" u="none" strike="noStrike" cap="none" normalizeH="0" baseline="0" dirty="0" smtClean="0">
                          <a:ln>
                            <a:noFill/>
                          </a:ln>
                          <a:solidFill>
                            <a:schemeClr val="tx1"/>
                          </a:solidFill>
                          <a:effectLst/>
                          <a:latin typeface="Verdana" pitchFamily="34" charset="0"/>
                          <a:cs typeface="Arial" charset="0"/>
                        </a:rPr>
                        <a:t> </a:t>
                      </a:r>
                      <a:r>
                        <a:rPr kumimoji="0" lang="en-US" sz="1600" b="1" i="0" u="none" strike="noStrike" cap="none" normalizeH="0" baseline="0" dirty="0" err="1" smtClean="0">
                          <a:ln>
                            <a:noFill/>
                          </a:ln>
                          <a:solidFill>
                            <a:schemeClr val="tx1"/>
                          </a:solidFill>
                          <a:effectLst/>
                          <a:latin typeface="Verdana" pitchFamily="34" charset="0"/>
                          <a:cs typeface="Arial" charset="0"/>
                        </a:rPr>
                        <a:t>lamblia</a:t>
                      </a:r>
                      <a:endParaRPr kumimoji="0" lang="en-US" sz="1600" b="1" i="0" u="none" strike="noStrike" cap="none" normalizeH="0" baseline="0" dirty="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cs typeface="Arial" charset="0"/>
                        </a:rPr>
                        <a:t>Diapered infants, fecal-oral, water supplies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cs typeface="Arial" charset="0"/>
                        </a:rPr>
                        <a:t>2 wks to yrs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96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cs typeface="Arial" charset="0"/>
                        </a:rPr>
                        <a:t>Cryptosporidium </a:t>
                      </a:r>
                      <a:r>
                        <a:rPr kumimoji="0" lang="en-US" sz="1600" b="1" i="0" u="none" strike="noStrike" cap="none" normalizeH="0" baseline="0" dirty="0" err="1" smtClean="0">
                          <a:ln>
                            <a:noFill/>
                          </a:ln>
                          <a:solidFill>
                            <a:schemeClr val="tx1"/>
                          </a:solidFill>
                          <a:effectLst/>
                          <a:latin typeface="Verdana" pitchFamily="34" charset="0"/>
                          <a:cs typeface="Arial" charset="0"/>
                        </a:rPr>
                        <a:t>parvum</a:t>
                      </a:r>
                      <a:endParaRPr kumimoji="0" lang="en-US" sz="1600" b="1" i="0" u="none" strike="noStrike" cap="none" normalizeH="0" baseline="0" dirty="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cs typeface="Arial" charset="0"/>
                        </a:rPr>
                        <a:t>Child care, petting zoos, swimming pools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cs typeface="Arial" charset="0"/>
                        </a:rPr>
                        <a:t>1 to 2 wk w/ occasional reports of 6 wk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cs typeface="Arial" charset="0"/>
                        </a:rPr>
                        <a:t>Cyclospora cayetanensis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cs typeface="Arial" charset="0"/>
                        </a:rPr>
                        <a:t>Raspberries from Central America, water, unpasteurized apple cider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cs typeface="Arial" charset="0"/>
                        </a:rPr>
                        <a:t>1 wk to 1 mo or more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cs typeface="Arial" charset="0"/>
                        </a:rPr>
                        <a:t>Entamoeba histolytica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cs typeface="Arial" charset="0"/>
                        </a:rPr>
                        <a:t>Fecal-oral, water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cs typeface="Arial" charset="0"/>
                        </a:rPr>
                        <a:t>Weeks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cs typeface="Arial" charset="0"/>
                        </a:rPr>
                        <a:t>Isospora belli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cs typeface="Arial" charset="0"/>
                        </a:rPr>
                        <a:t>Fecal-oral, water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cs typeface="Arial" charset="0"/>
                        </a:rPr>
                        <a:t>Chronic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cs typeface="Arial" charset="0"/>
                        </a:rPr>
                        <a:t>Strongyloides stercoralis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cs typeface="Arial" charset="0"/>
                        </a:rPr>
                        <a:t>Developing countries, Appalachia,fecal-oral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cs typeface="Arial" charset="0"/>
                        </a:rPr>
                        <a:t>Chronic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cs typeface="Arial" charset="0"/>
                        </a:rPr>
                        <a:t>Blastocystis hominis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Verdana" pitchFamily="34" charset="0"/>
                          <a:cs typeface="Arial" charset="0"/>
                        </a:rPr>
                        <a:t>Uncertain if a pathogen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600" b="1" i="0" u="none" strike="noStrike" cap="none" normalizeH="0" baseline="0" dirty="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70" name="Slide Number Placeholder 3"/>
          <p:cNvSpPr>
            <a:spLocks noGrp="1"/>
          </p:cNvSpPr>
          <p:nvPr>
            <p:ph type="sldNum" sz="quarter" idx="12"/>
          </p:nvPr>
        </p:nvSpPr>
        <p:spPr/>
        <p:txBody>
          <a:bodyPr/>
          <a:lstStyle/>
          <a:p>
            <a:pPr>
              <a:defRPr/>
            </a:pPr>
            <a:fld id="{F65C4EBE-2576-4672-8FE3-EC0BC13D2BEC}" type="slidenum">
              <a:rPr lang="en-US"/>
              <a:pPr>
                <a:defRPr/>
              </a:pPr>
              <a:t>52</a:t>
            </a:fld>
            <a:endParaRPr lang="en-US"/>
          </a:p>
        </p:txBody>
      </p:sp>
      <p:sp>
        <p:nvSpPr>
          <p:cNvPr id="63530"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spTree>
  </p:cSld>
  <p:clrMapOvr>
    <a:masterClrMapping/>
  </p:clrMapOvr>
  <p:transition>
    <p:wheel spokes="8"/>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4819" name="Rectangle 2"/>
          <p:cNvSpPr>
            <a:spLocks noGrp="1" noChangeArrowheads="1"/>
          </p:cNvSpPr>
          <p:nvPr>
            <p:ph type="title"/>
          </p:nvPr>
        </p:nvSpPr>
        <p:spPr>
          <a:xfrm>
            <a:off x="457200" y="304800"/>
            <a:ext cx="7924800" cy="1371600"/>
          </a:xfrm>
        </p:spPr>
        <p:txBody>
          <a:bodyPr>
            <a:noAutofit/>
          </a:bodyPr>
          <a:lstStyle/>
          <a:p>
            <a:pPr algn="ctr" eaLnBrk="1" fontAlgn="auto" hangingPunct="1">
              <a:spcAft>
                <a:spcPts val="0"/>
              </a:spcAft>
              <a:defRPr/>
            </a:pPr>
            <a:r>
              <a:rPr lang="en-US" sz="3200" dirty="0" smtClean="0">
                <a:latin typeface="Arial Black" pitchFamily="34" charset="0"/>
              </a:rPr>
              <a:t>Signs and Symptoms of </a:t>
            </a:r>
            <a:r>
              <a:rPr lang="en-US" sz="3200" dirty="0" err="1" smtClean="0">
                <a:latin typeface="Arial Black" pitchFamily="34" charset="0"/>
              </a:rPr>
              <a:t>Giardiasis</a:t>
            </a:r>
            <a:endParaRPr lang="en-US" sz="3200" dirty="0" smtClean="0">
              <a:latin typeface="Arial Black" pitchFamily="34" charset="0"/>
            </a:endParaRPr>
          </a:p>
        </p:txBody>
      </p:sp>
      <p:sp>
        <p:nvSpPr>
          <p:cNvPr id="34818" name="Slide Number Placeholder 3"/>
          <p:cNvSpPr>
            <a:spLocks noGrp="1"/>
          </p:cNvSpPr>
          <p:nvPr>
            <p:ph type="sldNum" sz="quarter" idx="12"/>
          </p:nvPr>
        </p:nvSpPr>
        <p:spPr/>
        <p:txBody>
          <a:bodyPr/>
          <a:lstStyle/>
          <a:p>
            <a:pPr>
              <a:defRPr/>
            </a:pPr>
            <a:fld id="{92AA38FC-E1AE-476B-B7F2-3343FEAD83B0}" type="slidenum">
              <a:rPr lang="en-US"/>
              <a:pPr>
                <a:defRPr/>
              </a:pPr>
              <a:t>53</a:t>
            </a:fld>
            <a:endParaRPr lang="en-US"/>
          </a:p>
        </p:txBody>
      </p:sp>
      <p:sp>
        <p:nvSpPr>
          <p:cNvPr id="6" name="Rectangle 3"/>
          <p:cNvSpPr txBox="1">
            <a:spLocks noChangeArrowheads="1"/>
          </p:cNvSpPr>
          <p:nvPr/>
        </p:nvSpPr>
        <p:spPr bwMode="auto">
          <a:xfrm>
            <a:off x="1219200" y="1522413"/>
            <a:ext cx="7696200" cy="5335587"/>
          </a:xfrm>
          <a:prstGeom prst="rect">
            <a:avLst/>
          </a:prstGeom>
          <a:noFill/>
          <a:ln w="9525">
            <a:noFill/>
            <a:miter lim="800000"/>
            <a:headEnd/>
            <a:tailEnd/>
          </a:ln>
        </p:spPr>
        <p:txBody>
          <a:bodyPr/>
          <a:lstStyle/>
          <a:p>
            <a:pPr marL="342900" indent="-342900">
              <a:lnSpc>
                <a:spcPct val="125000"/>
              </a:lnSpc>
              <a:spcBef>
                <a:spcPct val="20000"/>
              </a:spcBef>
              <a:buClr>
                <a:schemeClr val="tx2"/>
              </a:buClr>
              <a:buSzPct val="70000"/>
              <a:buFont typeface="Wingdings" pitchFamily="2" charset="2"/>
              <a:buChar char="¡"/>
              <a:defRPr/>
            </a:pPr>
            <a:r>
              <a:rPr lang="en-US" sz="2000" kern="0" dirty="0">
                <a:latin typeface="Arial Black" pitchFamily="34" charset="0"/>
                <a:cs typeface="+mn-cs"/>
              </a:rPr>
              <a:t>Diarrhea (64 to 100%)</a:t>
            </a:r>
          </a:p>
          <a:p>
            <a:pPr marL="342900" indent="-342900">
              <a:lnSpc>
                <a:spcPct val="125000"/>
              </a:lnSpc>
              <a:spcBef>
                <a:spcPct val="20000"/>
              </a:spcBef>
              <a:buClr>
                <a:schemeClr val="tx2"/>
              </a:buClr>
              <a:buSzPct val="70000"/>
              <a:buFont typeface="Wingdings" pitchFamily="2" charset="2"/>
              <a:buChar char="¡"/>
              <a:defRPr/>
            </a:pPr>
            <a:r>
              <a:rPr lang="en-US" sz="2000" kern="0" dirty="0">
                <a:latin typeface="Arial Black" pitchFamily="34" charset="0"/>
                <a:cs typeface="+mn-cs"/>
              </a:rPr>
              <a:t>Malaise, weakness (72 to 97%)</a:t>
            </a:r>
          </a:p>
          <a:p>
            <a:pPr marL="342900" indent="-342900">
              <a:lnSpc>
                <a:spcPct val="125000"/>
              </a:lnSpc>
              <a:spcBef>
                <a:spcPct val="20000"/>
              </a:spcBef>
              <a:buClr>
                <a:schemeClr val="tx2"/>
              </a:buClr>
              <a:buSzPct val="70000"/>
              <a:buFont typeface="Wingdings" pitchFamily="2" charset="2"/>
              <a:buChar char="¡"/>
              <a:defRPr/>
            </a:pPr>
            <a:r>
              <a:rPr lang="en-US" sz="2000" kern="0" dirty="0">
                <a:latin typeface="Arial Black" pitchFamily="34" charset="0"/>
                <a:cs typeface="+mn-cs"/>
              </a:rPr>
              <a:t>Abdominal distention (42 to 97%)</a:t>
            </a:r>
          </a:p>
          <a:p>
            <a:pPr marL="342900" indent="-342900">
              <a:lnSpc>
                <a:spcPct val="125000"/>
              </a:lnSpc>
              <a:spcBef>
                <a:spcPct val="20000"/>
              </a:spcBef>
              <a:buClr>
                <a:schemeClr val="tx2"/>
              </a:buClr>
              <a:buSzPct val="70000"/>
              <a:buFont typeface="Wingdings" pitchFamily="2" charset="2"/>
              <a:buChar char="¡"/>
              <a:defRPr/>
            </a:pPr>
            <a:r>
              <a:rPr lang="en-US" sz="2000" kern="0" dirty="0">
                <a:latin typeface="Arial Black" pitchFamily="34" charset="0"/>
                <a:cs typeface="+mn-cs"/>
              </a:rPr>
              <a:t>Flatulence (35 to 97%)</a:t>
            </a:r>
          </a:p>
          <a:p>
            <a:pPr marL="342900" indent="-342900">
              <a:lnSpc>
                <a:spcPct val="125000"/>
              </a:lnSpc>
              <a:spcBef>
                <a:spcPct val="20000"/>
              </a:spcBef>
              <a:buClr>
                <a:schemeClr val="tx2"/>
              </a:buClr>
              <a:buSzPct val="70000"/>
              <a:buFont typeface="Wingdings" pitchFamily="2" charset="2"/>
              <a:buChar char="¡"/>
              <a:defRPr/>
            </a:pPr>
            <a:r>
              <a:rPr lang="en-US" sz="2000" kern="0" dirty="0">
                <a:latin typeface="Arial Black" pitchFamily="34" charset="0"/>
                <a:cs typeface="+mn-cs"/>
              </a:rPr>
              <a:t>Abdominal cramps (44 to 81%)</a:t>
            </a:r>
          </a:p>
          <a:p>
            <a:pPr marL="342900" indent="-342900">
              <a:lnSpc>
                <a:spcPct val="125000"/>
              </a:lnSpc>
              <a:spcBef>
                <a:spcPct val="20000"/>
              </a:spcBef>
              <a:buClr>
                <a:schemeClr val="tx2"/>
              </a:buClr>
              <a:buSzPct val="70000"/>
              <a:buFont typeface="Wingdings" pitchFamily="2" charset="2"/>
              <a:buChar char="¡"/>
              <a:defRPr/>
            </a:pPr>
            <a:r>
              <a:rPr lang="en-US" sz="2000" kern="0" dirty="0">
                <a:latin typeface="Arial Black" pitchFamily="34" charset="0"/>
                <a:cs typeface="+mn-cs"/>
              </a:rPr>
              <a:t>Nausea (14 to 79%)</a:t>
            </a:r>
          </a:p>
          <a:p>
            <a:pPr marL="342900" indent="-342900">
              <a:lnSpc>
                <a:spcPct val="125000"/>
              </a:lnSpc>
              <a:spcBef>
                <a:spcPct val="20000"/>
              </a:spcBef>
              <a:buClr>
                <a:schemeClr val="tx2"/>
              </a:buClr>
              <a:buSzPct val="70000"/>
              <a:buFont typeface="Wingdings" pitchFamily="2" charset="2"/>
              <a:buChar char="¡"/>
              <a:defRPr/>
            </a:pPr>
            <a:r>
              <a:rPr lang="en-US" sz="2000" kern="0" dirty="0">
                <a:latin typeface="Arial Black" pitchFamily="34" charset="0"/>
                <a:cs typeface="+mn-cs"/>
              </a:rPr>
              <a:t>Foul-smelling, greasy stools (15 to 79%)</a:t>
            </a:r>
          </a:p>
          <a:p>
            <a:pPr marL="342900" indent="-342900">
              <a:lnSpc>
                <a:spcPct val="125000"/>
              </a:lnSpc>
              <a:spcBef>
                <a:spcPct val="20000"/>
              </a:spcBef>
              <a:buClr>
                <a:schemeClr val="tx2"/>
              </a:buClr>
              <a:buSzPct val="70000"/>
              <a:buFont typeface="Wingdings" pitchFamily="2" charset="2"/>
              <a:buChar char="¡"/>
              <a:defRPr/>
            </a:pPr>
            <a:r>
              <a:rPr lang="en-US" sz="2000" kern="0" dirty="0">
                <a:latin typeface="Arial Black" pitchFamily="34" charset="0"/>
                <a:cs typeface="+mn-cs"/>
              </a:rPr>
              <a:t>Anorexia (41 to 73%)</a:t>
            </a:r>
          </a:p>
          <a:p>
            <a:pPr marL="342900" indent="-342900">
              <a:lnSpc>
                <a:spcPct val="125000"/>
              </a:lnSpc>
              <a:spcBef>
                <a:spcPct val="20000"/>
              </a:spcBef>
              <a:buClr>
                <a:schemeClr val="tx2"/>
              </a:buClr>
              <a:buSzPct val="70000"/>
              <a:buFont typeface="Wingdings" pitchFamily="2" charset="2"/>
              <a:buChar char="¡"/>
              <a:defRPr/>
            </a:pPr>
            <a:r>
              <a:rPr lang="en-US" sz="2000" kern="0" dirty="0">
                <a:latin typeface="Arial Black" pitchFamily="34" charset="0"/>
                <a:cs typeface="+mn-cs"/>
              </a:rPr>
              <a:t>Weight loss (53 to 73%)</a:t>
            </a:r>
          </a:p>
          <a:p>
            <a:pPr marL="342900" indent="-342900">
              <a:lnSpc>
                <a:spcPct val="125000"/>
              </a:lnSpc>
              <a:spcBef>
                <a:spcPct val="20000"/>
              </a:spcBef>
              <a:buClr>
                <a:schemeClr val="tx2"/>
              </a:buClr>
              <a:buSzPct val="70000"/>
              <a:buFont typeface="Wingdings" pitchFamily="2" charset="2"/>
              <a:buChar char="¡"/>
              <a:defRPr/>
            </a:pPr>
            <a:r>
              <a:rPr lang="en-US" sz="2000" kern="0" dirty="0">
                <a:latin typeface="Arial Black" pitchFamily="34" charset="0"/>
                <a:cs typeface="+mn-cs"/>
              </a:rPr>
              <a:t>Vomiting (14 to 35%)</a:t>
            </a:r>
          </a:p>
          <a:p>
            <a:pPr marL="342900" indent="-342900">
              <a:spcBef>
                <a:spcPct val="20000"/>
              </a:spcBef>
              <a:buClr>
                <a:schemeClr val="tx2"/>
              </a:buClr>
              <a:buSzPct val="70000"/>
              <a:buFont typeface="Wingdings" pitchFamily="2" charset="2"/>
              <a:buNone/>
              <a:defRPr/>
            </a:pPr>
            <a:endParaRPr lang="en-US" sz="1400" kern="0" dirty="0">
              <a:latin typeface="+mn-lt"/>
              <a:cs typeface="+mn-cs"/>
            </a:endParaRPr>
          </a:p>
          <a:p>
            <a:pPr marL="342900" indent="-342900" algn="r">
              <a:spcBef>
                <a:spcPct val="20000"/>
              </a:spcBef>
              <a:buClr>
                <a:schemeClr val="tx2"/>
              </a:buClr>
              <a:buSzPct val="70000"/>
              <a:buFont typeface="Wingdings" pitchFamily="2" charset="2"/>
              <a:buNone/>
              <a:defRPr/>
            </a:pPr>
            <a:r>
              <a:rPr lang="en-US" sz="1400" kern="0" dirty="0" err="1">
                <a:latin typeface="+mn-lt"/>
                <a:cs typeface="+mn-cs"/>
              </a:rPr>
              <a:t>Walterspiel</a:t>
            </a:r>
            <a:r>
              <a:rPr lang="en-US" sz="1400" kern="0" dirty="0">
                <a:latin typeface="+mn-lt"/>
                <a:cs typeface="+mn-cs"/>
              </a:rPr>
              <a:t> JN, et al.  </a:t>
            </a:r>
            <a:r>
              <a:rPr lang="en-US" sz="1400" kern="0" dirty="0" err="1">
                <a:latin typeface="+mn-lt"/>
                <a:cs typeface="+mn-cs"/>
              </a:rPr>
              <a:t>Giardia</a:t>
            </a:r>
            <a:r>
              <a:rPr lang="en-US" sz="1400" kern="0" dirty="0">
                <a:latin typeface="+mn-lt"/>
                <a:cs typeface="+mn-cs"/>
              </a:rPr>
              <a:t> and </a:t>
            </a:r>
            <a:r>
              <a:rPr lang="en-US" sz="1400" kern="0" dirty="0" err="1">
                <a:latin typeface="+mn-lt"/>
                <a:cs typeface="+mn-cs"/>
              </a:rPr>
              <a:t>giardiasis</a:t>
            </a:r>
            <a:r>
              <a:rPr lang="en-US" sz="1400" kern="0" dirty="0">
                <a:latin typeface="+mn-lt"/>
                <a:cs typeface="+mn-cs"/>
              </a:rPr>
              <a:t> </a:t>
            </a:r>
            <a:r>
              <a:rPr lang="en-US" sz="1400" kern="0" dirty="0" err="1">
                <a:latin typeface="+mn-lt"/>
                <a:cs typeface="+mn-cs"/>
              </a:rPr>
              <a:t>Prog</a:t>
            </a:r>
            <a:r>
              <a:rPr lang="en-US" sz="1400" kern="0" dirty="0">
                <a:latin typeface="+mn-lt"/>
                <a:cs typeface="+mn-cs"/>
              </a:rPr>
              <a:t> </a:t>
            </a:r>
            <a:r>
              <a:rPr lang="en-US" sz="1400" kern="0" dirty="0" err="1">
                <a:latin typeface="+mn-lt"/>
                <a:cs typeface="+mn-cs"/>
              </a:rPr>
              <a:t>Clin</a:t>
            </a:r>
            <a:r>
              <a:rPr lang="en-US" sz="1400" kern="0" dirty="0">
                <a:latin typeface="+mn-lt"/>
                <a:cs typeface="+mn-cs"/>
              </a:rPr>
              <a:t> </a:t>
            </a:r>
            <a:r>
              <a:rPr lang="en-US" sz="1400" kern="0" dirty="0" err="1">
                <a:latin typeface="+mn-lt"/>
                <a:cs typeface="+mn-cs"/>
              </a:rPr>
              <a:t>Parasitol</a:t>
            </a:r>
            <a:r>
              <a:rPr lang="en-US" sz="1400" kern="0" dirty="0">
                <a:latin typeface="+mn-lt"/>
                <a:cs typeface="+mn-cs"/>
              </a:rPr>
              <a:t> 1994;4:1-26.</a:t>
            </a:r>
          </a:p>
        </p:txBody>
      </p:sp>
      <p:sp>
        <p:nvSpPr>
          <p:cNvPr id="65541"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spTree>
  </p:cSld>
  <p:clrMapOvr>
    <a:masterClrMapping/>
  </p:clrMapOvr>
  <p:transition>
    <p:wheel spokes="8"/>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5842" name="Rectangle 2"/>
          <p:cNvSpPr>
            <a:spLocks noGrp="1" noChangeArrowheads="1"/>
          </p:cNvSpPr>
          <p:nvPr>
            <p:ph type="title"/>
          </p:nvPr>
        </p:nvSpPr>
        <p:spPr/>
        <p:txBody>
          <a:bodyPr/>
          <a:lstStyle/>
          <a:p>
            <a:pPr algn="ctr" eaLnBrk="1" fontAlgn="auto" hangingPunct="1">
              <a:spcAft>
                <a:spcPts val="0"/>
              </a:spcAft>
              <a:defRPr/>
            </a:pPr>
            <a:r>
              <a:rPr lang="en-US" sz="4000" dirty="0" err="1" smtClean="0">
                <a:latin typeface="Arial Black" pitchFamily="34" charset="0"/>
              </a:rPr>
              <a:t>Giardia</a:t>
            </a:r>
            <a:r>
              <a:rPr lang="en-US" sz="4000" dirty="0" smtClean="0">
                <a:latin typeface="Arial Black" pitchFamily="34" charset="0"/>
              </a:rPr>
              <a:t> </a:t>
            </a:r>
            <a:r>
              <a:rPr lang="en-US" sz="4000" dirty="0" err="1" smtClean="0">
                <a:latin typeface="Arial Black" pitchFamily="34" charset="0"/>
              </a:rPr>
              <a:t>Lamblia</a:t>
            </a:r>
            <a:endParaRPr lang="en-US" sz="4000" dirty="0" smtClean="0">
              <a:latin typeface="Arial Black" pitchFamily="34" charset="0"/>
            </a:endParaRPr>
          </a:p>
        </p:txBody>
      </p:sp>
      <p:sp>
        <p:nvSpPr>
          <p:cNvPr id="66563" name="Rectangle 3"/>
          <p:cNvSpPr>
            <a:spLocks noGrp="1" noChangeArrowheads="1"/>
          </p:cNvSpPr>
          <p:nvPr>
            <p:ph sz="half" idx="1"/>
          </p:nvPr>
        </p:nvSpPr>
        <p:spPr/>
        <p:txBody>
          <a:bodyPr>
            <a:normAutofit fontScale="92500" lnSpcReduction="10000"/>
          </a:bodyPr>
          <a:lstStyle/>
          <a:p>
            <a:pPr eaLnBrk="1" hangingPunct="1">
              <a:lnSpc>
                <a:spcPct val="150000"/>
              </a:lnSpc>
            </a:pPr>
            <a:endParaRPr lang="en-US" sz="200" dirty="0" smtClean="0">
              <a:latin typeface="Arial Black" pitchFamily="34" charset="0"/>
            </a:endParaRPr>
          </a:p>
          <a:p>
            <a:pPr algn="just" eaLnBrk="1" hangingPunct="1">
              <a:lnSpc>
                <a:spcPct val="120000"/>
              </a:lnSpc>
            </a:pPr>
            <a:r>
              <a:rPr lang="en-US" sz="2800" dirty="0" smtClean="0">
                <a:latin typeface="Arial" pitchFamily="34" charset="0"/>
                <a:cs typeface="Arial" pitchFamily="34" charset="0"/>
              </a:rPr>
              <a:t>Rare presentations of </a:t>
            </a:r>
            <a:r>
              <a:rPr lang="en-US" sz="2800" dirty="0" err="1" smtClean="0">
                <a:latin typeface="Arial" pitchFamily="34" charset="0"/>
                <a:cs typeface="Arial" pitchFamily="34" charset="0"/>
              </a:rPr>
              <a:t>Giardiasis</a:t>
            </a:r>
            <a:r>
              <a:rPr lang="en-US" sz="2800" dirty="0" smtClean="0">
                <a:latin typeface="Arial" pitchFamily="34" charset="0"/>
                <a:cs typeface="Arial" pitchFamily="34" charset="0"/>
              </a:rPr>
              <a:t> include </a:t>
            </a:r>
            <a:r>
              <a:rPr lang="en-US" sz="2800" dirty="0" err="1" smtClean="0">
                <a:latin typeface="Arial" pitchFamily="34" charset="0"/>
                <a:cs typeface="Arial" pitchFamily="34" charset="0"/>
              </a:rPr>
              <a:t>anasarca</a:t>
            </a:r>
            <a:r>
              <a:rPr lang="en-US" sz="2800" dirty="0" smtClean="0">
                <a:latin typeface="Arial" pitchFamily="34" charset="0"/>
                <a:cs typeface="Arial" pitchFamily="34" charset="0"/>
              </a:rPr>
              <a:t> (protein-losing </a:t>
            </a:r>
            <a:r>
              <a:rPr lang="en-US" sz="2800" dirty="0" err="1" smtClean="0">
                <a:latin typeface="Arial" pitchFamily="34" charset="0"/>
                <a:cs typeface="Arial" pitchFamily="34" charset="0"/>
              </a:rPr>
              <a:t>enteropathy</a:t>
            </a:r>
            <a:r>
              <a:rPr lang="en-US" sz="2800" dirty="0" smtClean="0">
                <a:latin typeface="Arial" pitchFamily="34" charset="0"/>
                <a:cs typeface="Arial" pitchFamily="34" charset="0"/>
              </a:rPr>
              <a:t>).</a:t>
            </a:r>
          </a:p>
          <a:p>
            <a:pPr algn="just">
              <a:lnSpc>
                <a:spcPct val="90000"/>
              </a:lnSpc>
            </a:pPr>
            <a:r>
              <a:rPr lang="en-US" sz="2800" dirty="0" smtClean="0">
                <a:latin typeface="Arial" pitchFamily="34" charset="0"/>
                <a:cs typeface="Arial" pitchFamily="34" charset="0"/>
              </a:rPr>
              <a:t>Diagnosis can be done by </a:t>
            </a:r>
            <a:r>
              <a:rPr lang="en-US" sz="2800" dirty="0" err="1" smtClean="0">
                <a:latin typeface="Arial" pitchFamily="34" charset="0"/>
                <a:cs typeface="Arial" pitchFamily="34" charset="0"/>
              </a:rPr>
              <a:t>miscroscopic</a:t>
            </a:r>
            <a:r>
              <a:rPr lang="en-US" sz="2800" dirty="0" smtClean="0">
                <a:latin typeface="Arial" pitchFamily="34" charset="0"/>
                <a:cs typeface="Arial" pitchFamily="34" charset="0"/>
              </a:rPr>
              <a:t> examination of feces.</a:t>
            </a:r>
          </a:p>
          <a:p>
            <a:pPr algn="just">
              <a:lnSpc>
                <a:spcPct val="90000"/>
              </a:lnSpc>
              <a:buNone/>
            </a:pPr>
            <a:endParaRPr lang="en-US" sz="1200" dirty="0" smtClean="0">
              <a:latin typeface="Arial" pitchFamily="34" charset="0"/>
              <a:cs typeface="Arial" pitchFamily="34" charset="0"/>
            </a:endParaRPr>
          </a:p>
          <a:p>
            <a:pPr algn="just">
              <a:lnSpc>
                <a:spcPct val="90000"/>
              </a:lnSpc>
            </a:pPr>
            <a:r>
              <a:rPr lang="en-US" sz="2800" dirty="0" smtClean="0">
                <a:latin typeface="Arial" pitchFamily="34" charset="0"/>
                <a:cs typeface="Arial" pitchFamily="34" charset="0"/>
              </a:rPr>
              <a:t>Organism sometimes is seen in intestinal biopsies.</a:t>
            </a:r>
          </a:p>
          <a:p>
            <a:pPr eaLnBrk="1" hangingPunct="1">
              <a:lnSpc>
                <a:spcPct val="150000"/>
              </a:lnSpc>
            </a:pPr>
            <a:endParaRPr lang="en-US" sz="2800" dirty="0" smtClean="0">
              <a:latin typeface="Arial Black" pitchFamily="34" charset="0"/>
            </a:endParaRPr>
          </a:p>
        </p:txBody>
      </p:sp>
      <p:sp>
        <p:nvSpPr>
          <p:cNvPr id="35844" name="Slide Number Placeholder 3"/>
          <p:cNvSpPr>
            <a:spLocks noGrp="1"/>
          </p:cNvSpPr>
          <p:nvPr>
            <p:ph type="sldNum" sz="quarter" idx="12"/>
          </p:nvPr>
        </p:nvSpPr>
        <p:spPr/>
        <p:txBody>
          <a:bodyPr/>
          <a:lstStyle/>
          <a:p>
            <a:pPr>
              <a:defRPr/>
            </a:pPr>
            <a:fld id="{E936D3D2-A8FC-4DC1-9CE0-00A4AF084632}" type="slidenum">
              <a:rPr lang="en-US"/>
              <a:pPr>
                <a:defRPr/>
              </a:pPr>
              <a:t>54</a:t>
            </a:fld>
            <a:endParaRPr lang="en-US"/>
          </a:p>
        </p:txBody>
      </p:sp>
      <p:pic>
        <p:nvPicPr>
          <p:cNvPr id="7" name="Picture 2" descr="C:\Documents and Settings\LOIDA\Desktop\prof. asaad\chronic diarrhea\Giardia_troph_kohn.jpg"/>
          <p:cNvPicPr>
            <a:picLocks noGrp="1" noChangeAspect="1" noChangeArrowheads="1"/>
          </p:cNvPicPr>
          <p:nvPr>
            <p:ph sz="half" idx="2"/>
          </p:nvPr>
        </p:nvPicPr>
        <p:blipFill>
          <a:blip r:embed="rId3" cstate="print"/>
          <a:srcRect/>
          <a:stretch>
            <a:fillRect/>
          </a:stretch>
        </p:blipFill>
        <p:spPr>
          <a:xfrm>
            <a:off x="4932040" y="1484784"/>
            <a:ext cx="3240360" cy="2262360"/>
          </a:xfrm>
          <a:noFill/>
        </p:spPr>
      </p:pic>
      <p:pic>
        <p:nvPicPr>
          <p:cNvPr id="8" name="Picture 2" descr="D:\Jpeg020.jpg"/>
          <p:cNvPicPr>
            <a:picLocks noChangeAspect="1" noChangeArrowheads="1"/>
          </p:cNvPicPr>
          <p:nvPr/>
        </p:nvPicPr>
        <p:blipFill>
          <a:blip r:embed="rId4" cstate="print"/>
          <a:srcRect l="999" t="6897" r="3000"/>
          <a:stretch>
            <a:fillRect/>
          </a:stretch>
        </p:blipFill>
        <p:spPr bwMode="auto">
          <a:xfrm>
            <a:off x="4932040" y="3717032"/>
            <a:ext cx="4021463" cy="2372664"/>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7891" name="Rectangle 4"/>
          <p:cNvSpPr>
            <a:spLocks noGrp="1" noChangeArrowheads="1"/>
          </p:cNvSpPr>
          <p:nvPr>
            <p:ph type="title"/>
          </p:nvPr>
        </p:nvSpPr>
        <p:spPr/>
        <p:txBody>
          <a:bodyPr>
            <a:normAutofit/>
          </a:bodyPr>
          <a:lstStyle/>
          <a:p>
            <a:pPr algn="ctr" eaLnBrk="1" fontAlgn="auto" hangingPunct="1">
              <a:spcAft>
                <a:spcPts val="0"/>
              </a:spcAft>
              <a:defRPr/>
            </a:pPr>
            <a:r>
              <a:rPr lang="en-US" sz="3600" dirty="0" smtClean="0">
                <a:latin typeface="Arial Black" pitchFamily="34" charset="0"/>
              </a:rPr>
              <a:t>Cryptosporidium </a:t>
            </a:r>
            <a:r>
              <a:rPr lang="en-US" sz="3600" dirty="0" err="1" smtClean="0">
                <a:latin typeface="Arial Black" pitchFamily="34" charset="0"/>
              </a:rPr>
              <a:t>Parvum</a:t>
            </a:r>
            <a:endParaRPr lang="en-US" sz="3600" dirty="0" smtClean="0">
              <a:latin typeface="Arial Black" pitchFamily="34" charset="0"/>
            </a:endParaRPr>
          </a:p>
        </p:txBody>
      </p:sp>
      <p:sp>
        <p:nvSpPr>
          <p:cNvPr id="69635" name="Rectangle 3"/>
          <p:cNvSpPr>
            <a:spLocks noGrp="1" noChangeArrowheads="1"/>
          </p:cNvSpPr>
          <p:nvPr>
            <p:ph sz="half" idx="1"/>
          </p:nvPr>
        </p:nvSpPr>
        <p:spPr/>
        <p:txBody>
          <a:bodyPr>
            <a:normAutofit/>
          </a:bodyPr>
          <a:lstStyle/>
          <a:p>
            <a:pPr eaLnBrk="1" hangingPunct="1">
              <a:lnSpc>
                <a:spcPct val="90000"/>
              </a:lnSpc>
            </a:pPr>
            <a:endParaRPr lang="en-US" sz="800" dirty="0" smtClean="0">
              <a:latin typeface="Arial Black" pitchFamily="34" charset="0"/>
            </a:endParaRPr>
          </a:p>
          <a:p>
            <a:pPr algn="just" eaLnBrk="1" hangingPunct="1">
              <a:lnSpc>
                <a:spcPct val="90000"/>
              </a:lnSpc>
            </a:pPr>
            <a:r>
              <a:rPr lang="en-US" sz="2400" dirty="0" smtClean="0">
                <a:latin typeface="Arial" pitchFamily="34" charset="0"/>
                <a:cs typeface="Arial" pitchFamily="34" charset="0"/>
              </a:rPr>
              <a:t>The infection results from ingestion of the organism from fecal contamination of the hands.</a:t>
            </a:r>
          </a:p>
          <a:p>
            <a:pPr algn="just" eaLnBrk="1" hangingPunct="1">
              <a:lnSpc>
                <a:spcPct val="90000"/>
              </a:lnSpc>
              <a:buFont typeface="Wingdings" pitchFamily="2" charset="2"/>
              <a:buNone/>
            </a:pPr>
            <a:endParaRPr lang="en-US" sz="1100" dirty="0" smtClean="0">
              <a:latin typeface="Arial" pitchFamily="34" charset="0"/>
              <a:cs typeface="Arial" pitchFamily="34" charset="0"/>
            </a:endParaRPr>
          </a:p>
          <a:p>
            <a:pPr algn="just" eaLnBrk="1" hangingPunct="1">
              <a:lnSpc>
                <a:spcPct val="90000"/>
              </a:lnSpc>
            </a:pPr>
            <a:r>
              <a:rPr lang="en-US" sz="2400" dirty="0" err="1" smtClean="0">
                <a:latin typeface="Arial" pitchFamily="34" charset="0"/>
                <a:cs typeface="Arial" pitchFamily="34" charset="0"/>
              </a:rPr>
              <a:t>Giardia</a:t>
            </a:r>
            <a:r>
              <a:rPr lang="en-US" sz="2400" dirty="0" smtClean="0">
                <a:latin typeface="Arial" pitchFamily="34" charset="0"/>
                <a:cs typeface="Arial" pitchFamily="34" charset="0"/>
              </a:rPr>
              <a:t>-Cryptosporidium antigen tests have better sensitivity.</a:t>
            </a:r>
          </a:p>
          <a:p>
            <a:pPr algn="just" eaLnBrk="1" hangingPunct="1">
              <a:lnSpc>
                <a:spcPct val="90000"/>
              </a:lnSpc>
              <a:buFont typeface="Wingdings" pitchFamily="2" charset="2"/>
              <a:buNone/>
            </a:pPr>
            <a:endParaRPr lang="en-US" sz="1100" dirty="0" smtClean="0">
              <a:latin typeface="Arial" pitchFamily="34" charset="0"/>
              <a:cs typeface="Arial" pitchFamily="34" charset="0"/>
            </a:endParaRPr>
          </a:p>
        </p:txBody>
      </p:sp>
      <p:sp>
        <p:nvSpPr>
          <p:cNvPr id="37892" name="Slide Number Placeholder 3"/>
          <p:cNvSpPr>
            <a:spLocks noGrp="1"/>
          </p:cNvSpPr>
          <p:nvPr>
            <p:ph type="sldNum" sz="quarter" idx="12"/>
          </p:nvPr>
        </p:nvSpPr>
        <p:spPr/>
        <p:txBody>
          <a:bodyPr/>
          <a:lstStyle/>
          <a:p>
            <a:pPr>
              <a:defRPr/>
            </a:pPr>
            <a:fld id="{85B817C9-ADEE-46F1-91F1-0012004902CA}" type="slidenum">
              <a:rPr lang="en-US"/>
              <a:pPr>
                <a:defRPr/>
              </a:pPr>
              <a:t>55</a:t>
            </a:fld>
            <a:endParaRPr lang="en-US"/>
          </a:p>
        </p:txBody>
      </p:sp>
      <p:pic>
        <p:nvPicPr>
          <p:cNvPr id="88066" name="Picture 2" descr="http://www.avianbiotech.com/diseases/Images/cry3.jpg"/>
          <p:cNvPicPr>
            <a:picLocks noChangeAspect="1" noChangeArrowheads="1"/>
          </p:cNvPicPr>
          <p:nvPr/>
        </p:nvPicPr>
        <p:blipFill>
          <a:blip r:embed="rId3" cstate="print"/>
          <a:srcRect/>
          <a:stretch>
            <a:fillRect/>
          </a:stretch>
        </p:blipFill>
        <p:spPr bwMode="auto">
          <a:xfrm>
            <a:off x="4716016" y="1916832"/>
            <a:ext cx="3956648" cy="3456384"/>
          </a:xfrm>
          <a:prstGeom prst="rect">
            <a:avLst/>
          </a:prstGeom>
          <a:noFill/>
        </p:spPr>
      </p:pic>
    </p:spTree>
  </p:cSld>
  <p:clrMapOvr>
    <a:masterClrMapping/>
  </p:clrMapOvr>
  <p:transition>
    <p:wheel spokes="8"/>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9938" name="Rectangle 2"/>
          <p:cNvSpPr>
            <a:spLocks noGrp="1" noChangeArrowheads="1"/>
          </p:cNvSpPr>
          <p:nvPr>
            <p:ph type="title"/>
          </p:nvPr>
        </p:nvSpPr>
        <p:spPr>
          <a:xfrm>
            <a:off x="228599" y="304800"/>
            <a:ext cx="8915401" cy="1828800"/>
          </a:xfrm>
        </p:spPr>
        <p:txBody>
          <a:bodyPr>
            <a:noAutofit/>
          </a:bodyPr>
          <a:lstStyle/>
          <a:p>
            <a:pPr algn="ctr" eaLnBrk="1" fontAlgn="auto" hangingPunct="1">
              <a:spcAft>
                <a:spcPts val="0"/>
              </a:spcAft>
              <a:defRPr/>
            </a:pPr>
            <a:r>
              <a:rPr lang="en-US" sz="3800" dirty="0" smtClean="0">
                <a:latin typeface="Arial Black" pitchFamily="34" charset="0"/>
              </a:rPr>
              <a:t>Intractable Diarrhea of Infancy (IDI)</a:t>
            </a:r>
          </a:p>
        </p:txBody>
      </p:sp>
      <p:sp>
        <p:nvSpPr>
          <p:cNvPr id="71683" name="Rectangle 3"/>
          <p:cNvSpPr>
            <a:spLocks noGrp="1" noChangeArrowheads="1"/>
          </p:cNvSpPr>
          <p:nvPr>
            <p:ph idx="1"/>
          </p:nvPr>
        </p:nvSpPr>
        <p:spPr/>
        <p:txBody>
          <a:bodyPr/>
          <a:lstStyle/>
          <a:p>
            <a:pPr eaLnBrk="1" hangingPunct="1">
              <a:lnSpc>
                <a:spcPct val="125000"/>
              </a:lnSpc>
            </a:pPr>
            <a:endParaRPr lang="en-US" sz="500" dirty="0" smtClean="0">
              <a:latin typeface="Arial Black" pitchFamily="34" charset="0"/>
            </a:endParaRPr>
          </a:p>
          <a:p>
            <a:pPr eaLnBrk="1" hangingPunct="1">
              <a:lnSpc>
                <a:spcPct val="125000"/>
              </a:lnSpc>
            </a:pPr>
            <a:r>
              <a:rPr lang="en-US" sz="2000" dirty="0" smtClean="0">
                <a:latin typeface="Arial Black" pitchFamily="34" charset="0"/>
              </a:rPr>
              <a:t>IDI is also known as: </a:t>
            </a:r>
          </a:p>
          <a:p>
            <a:pPr lvl="1" eaLnBrk="1" hangingPunct="1">
              <a:lnSpc>
                <a:spcPct val="125000"/>
              </a:lnSpc>
              <a:buFont typeface="Wingdings" pitchFamily="2" charset="2"/>
              <a:buChar char="Ø"/>
            </a:pPr>
            <a:r>
              <a:rPr lang="en-US" sz="2000" dirty="0" err="1" smtClean="0">
                <a:latin typeface="Arial Black" pitchFamily="34" charset="0"/>
              </a:rPr>
              <a:t>Postenteritis</a:t>
            </a:r>
            <a:r>
              <a:rPr lang="en-US" sz="2000" dirty="0" smtClean="0">
                <a:latin typeface="Arial Black" pitchFamily="34" charset="0"/>
              </a:rPr>
              <a:t> </a:t>
            </a:r>
            <a:r>
              <a:rPr lang="en-US" sz="2000" dirty="0" err="1" smtClean="0">
                <a:latin typeface="Arial Black" pitchFamily="34" charset="0"/>
              </a:rPr>
              <a:t>enteropathy</a:t>
            </a:r>
            <a:r>
              <a:rPr lang="en-US" sz="2000" dirty="0" smtClean="0">
                <a:latin typeface="Arial Black" pitchFamily="34" charset="0"/>
              </a:rPr>
              <a:t> </a:t>
            </a:r>
          </a:p>
          <a:p>
            <a:pPr lvl="1" eaLnBrk="1" hangingPunct="1">
              <a:lnSpc>
                <a:spcPct val="125000"/>
              </a:lnSpc>
              <a:buFont typeface="Wingdings" pitchFamily="2" charset="2"/>
              <a:buChar char="Ø"/>
            </a:pPr>
            <a:r>
              <a:rPr lang="en-US" sz="2000" dirty="0" smtClean="0">
                <a:latin typeface="Arial Black" pitchFamily="34" charset="0"/>
              </a:rPr>
              <a:t>Protracted diarrhea of infancy</a:t>
            </a:r>
          </a:p>
          <a:p>
            <a:pPr lvl="1" eaLnBrk="1" hangingPunct="1">
              <a:lnSpc>
                <a:spcPct val="125000"/>
              </a:lnSpc>
              <a:buFont typeface="Wingdings" pitchFamily="2" charset="2"/>
              <a:buChar char="Ø"/>
            </a:pPr>
            <a:r>
              <a:rPr lang="en-US" sz="2000" dirty="0" smtClean="0">
                <a:latin typeface="Arial Black" pitchFamily="34" charset="0"/>
              </a:rPr>
              <a:t>Secondary </a:t>
            </a:r>
            <a:r>
              <a:rPr lang="en-US" sz="2000" dirty="0" err="1" smtClean="0">
                <a:latin typeface="Arial Black" pitchFamily="34" charset="0"/>
              </a:rPr>
              <a:t>disaccharidase</a:t>
            </a:r>
            <a:r>
              <a:rPr lang="en-US" sz="2000" dirty="0" smtClean="0">
                <a:latin typeface="Arial Black" pitchFamily="34" charset="0"/>
              </a:rPr>
              <a:t> deficiency</a:t>
            </a:r>
          </a:p>
          <a:p>
            <a:pPr lvl="1" eaLnBrk="1" hangingPunct="1">
              <a:lnSpc>
                <a:spcPct val="125000"/>
              </a:lnSpc>
              <a:buFont typeface="Wingdings" pitchFamily="2" charset="2"/>
              <a:buNone/>
            </a:pPr>
            <a:endParaRPr lang="en-US" sz="700" dirty="0" smtClean="0">
              <a:latin typeface="Arial Black" pitchFamily="34" charset="0"/>
            </a:endParaRPr>
          </a:p>
          <a:p>
            <a:pPr eaLnBrk="1" hangingPunct="1">
              <a:lnSpc>
                <a:spcPct val="125000"/>
              </a:lnSpc>
            </a:pPr>
            <a:r>
              <a:rPr lang="en-US" sz="2000" dirty="0" smtClean="0">
                <a:latin typeface="Arial Black" pitchFamily="34" charset="0"/>
              </a:rPr>
              <a:t>Enteric infection and associated compromise of intake and absorption lead to variable loss of digestive and absorptive capacity in infants.</a:t>
            </a:r>
          </a:p>
          <a:p>
            <a:pPr lvl="1" eaLnBrk="1" hangingPunct="1">
              <a:lnSpc>
                <a:spcPct val="90000"/>
              </a:lnSpc>
              <a:buFont typeface="Wingdings" pitchFamily="2" charset="2"/>
              <a:buNone/>
            </a:pPr>
            <a:endParaRPr lang="en-US" dirty="0" smtClean="0"/>
          </a:p>
          <a:p>
            <a:pPr lvl="1" eaLnBrk="1" hangingPunct="1">
              <a:lnSpc>
                <a:spcPct val="90000"/>
              </a:lnSpc>
              <a:buFont typeface="Wingdings" pitchFamily="2" charset="2"/>
              <a:buNone/>
            </a:pPr>
            <a:endParaRPr lang="en-US" dirty="0" smtClean="0"/>
          </a:p>
        </p:txBody>
      </p:sp>
      <p:sp>
        <p:nvSpPr>
          <p:cNvPr id="39940" name="Slide Number Placeholder 3"/>
          <p:cNvSpPr>
            <a:spLocks noGrp="1"/>
          </p:cNvSpPr>
          <p:nvPr>
            <p:ph type="sldNum" sz="quarter" idx="12"/>
          </p:nvPr>
        </p:nvSpPr>
        <p:spPr/>
        <p:txBody>
          <a:bodyPr/>
          <a:lstStyle/>
          <a:p>
            <a:pPr>
              <a:defRPr/>
            </a:pPr>
            <a:fld id="{3840C80F-F3CF-44C0-AA8E-4B1B646E935E}" type="slidenum">
              <a:rPr lang="en-US"/>
              <a:pPr>
                <a:defRPr/>
              </a:pPr>
              <a:t>56</a:t>
            </a:fld>
            <a:endParaRPr lang="en-US"/>
          </a:p>
        </p:txBody>
      </p:sp>
    </p:spTree>
  </p:cSld>
  <p:clrMapOvr>
    <a:masterClrMapping/>
  </p:clrMapOvr>
  <p:transition>
    <p:wheel spokes="8"/>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27384"/>
            <a:ext cx="9144000" cy="6858000"/>
          </a:xfrm>
          <a:prstGeom prst="rect">
            <a:avLst/>
          </a:prstGeom>
        </p:spPr>
      </p:pic>
      <p:sp>
        <p:nvSpPr>
          <p:cNvPr id="41987" name="Rectangle 4"/>
          <p:cNvSpPr>
            <a:spLocks noGrp="1" noChangeArrowheads="1"/>
          </p:cNvSpPr>
          <p:nvPr>
            <p:ph type="title"/>
          </p:nvPr>
        </p:nvSpPr>
        <p:spPr>
          <a:xfrm>
            <a:off x="381000" y="304800"/>
            <a:ext cx="8382000" cy="1905000"/>
          </a:xfrm>
        </p:spPr>
        <p:txBody>
          <a:bodyPr>
            <a:noAutofit/>
          </a:bodyPr>
          <a:lstStyle/>
          <a:p>
            <a:pPr algn="ctr" eaLnBrk="1" fontAlgn="auto" hangingPunct="1">
              <a:spcAft>
                <a:spcPts val="0"/>
              </a:spcAft>
              <a:defRPr/>
            </a:pPr>
            <a:r>
              <a:rPr lang="en-US" sz="3600" dirty="0" smtClean="0">
                <a:latin typeface="Arial Black" pitchFamily="34" charset="0"/>
              </a:rPr>
              <a:t>Intractable Diarrhea of Infancy (IDI)</a:t>
            </a:r>
          </a:p>
        </p:txBody>
      </p:sp>
      <p:sp>
        <p:nvSpPr>
          <p:cNvPr id="73731" name="Rectangle 3"/>
          <p:cNvSpPr>
            <a:spLocks noGrp="1" noChangeArrowheads="1"/>
          </p:cNvSpPr>
          <p:nvPr>
            <p:ph idx="1"/>
          </p:nvPr>
        </p:nvSpPr>
        <p:spPr/>
        <p:txBody>
          <a:bodyPr/>
          <a:lstStyle/>
          <a:p>
            <a:pPr eaLnBrk="1" hangingPunct="1">
              <a:lnSpc>
                <a:spcPct val="125000"/>
              </a:lnSpc>
            </a:pPr>
            <a:endParaRPr lang="en-US" sz="1050" dirty="0" smtClean="0">
              <a:latin typeface="Arial Black" pitchFamily="34" charset="0"/>
            </a:endParaRPr>
          </a:p>
          <a:p>
            <a:pPr eaLnBrk="1" hangingPunct="1">
              <a:lnSpc>
                <a:spcPct val="125000"/>
              </a:lnSpc>
            </a:pPr>
            <a:endParaRPr lang="en-US" sz="1050" dirty="0" smtClean="0">
              <a:latin typeface="Arial Black" pitchFamily="34" charset="0"/>
            </a:endParaRPr>
          </a:p>
          <a:p>
            <a:pPr eaLnBrk="1" hangingPunct="1">
              <a:lnSpc>
                <a:spcPct val="125000"/>
              </a:lnSpc>
            </a:pPr>
            <a:r>
              <a:rPr lang="en-US" sz="2400" dirty="0" smtClean="0">
                <a:latin typeface="Arial Black" pitchFamily="34" charset="0"/>
              </a:rPr>
              <a:t>Recurrent episodes of diarrhea and failure to regain weight in an infant.</a:t>
            </a:r>
          </a:p>
          <a:p>
            <a:pPr eaLnBrk="1" hangingPunct="1">
              <a:lnSpc>
                <a:spcPct val="125000"/>
              </a:lnSpc>
              <a:buFont typeface="Wingdings" pitchFamily="2" charset="2"/>
              <a:buNone/>
            </a:pPr>
            <a:endParaRPr lang="en-US" sz="2400" dirty="0" smtClean="0">
              <a:latin typeface="Arial Black" pitchFamily="34" charset="0"/>
            </a:endParaRPr>
          </a:p>
        </p:txBody>
      </p:sp>
      <p:sp>
        <p:nvSpPr>
          <p:cNvPr id="41988" name="Slide Number Placeholder 3"/>
          <p:cNvSpPr>
            <a:spLocks noGrp="1"/>
          </p:cNvSpPr>
          <p:nvPr>
            <p:ph type="sldNum" sz="quarter" idx="12"/>
          </p:nvPr>
        </p:nvSpPr>
        <p:spPr/>
        <p:txBody>
          <a:bodyPr/>
          <a:lstStyle/>
          <a:p>
            <a:pPr>
              <a:defRPr/>
            </a:pPr>
            <a:fld id="{0D75EBB9-F108-48D0-9B6A-83E382D96F55}" type="slidenum">
              <a:rPr lang="en-US"/>
              <a:pPr>
                <a:defRPr/>
              </a:pPr>
              <a:t>57</a:t>
            </a:fld>
            <a:endParaRPr lang="en-US"/>
          </a:p>
        </p:txBody>
      </p:sp>
      <p:pic>
        <p:nvPicPr>
          <p:cNvPr id="7" name="Picture 2"/>
          <p:cNvPicPr>
            <a:picLocks noChangeAspect="1" noChangeArrowheads="1"/>
          </p:cNvPicPr>
          <p:nvPr/>
        </p:nvPicPr>
        <p:blipFill>
          <a:blip r:embed="rId3" cstate="print"/>
          <a:srcRect r="2197"/>
          <a:stretch>
            <a:fillRect/>
          </a:stretch>
        </p:blipFill>
        <p:spPr bwMode="auto">
          <a:xfrm>
            <a:off x="1907704" y="3212976"/>
            <a:ext cx="3967298" cy="2808312"/>
          </a:xfrm>
          <a:prstGeom prst="rect">
            <a:avLst/>
          </a:prstGeom>
          <a:noFill/>
          <a:ln w="12700" cap="sq">
            <a:noFill/>
            <a:miter lim="800000"/>
            <a:headEnd type="none" w="sm" len="sm"/>
            <a:tailEnd type="none" w="sm" len="sm"/>
          </a:ln>
        </p:spPr>
      </p:pic>
    </p:spTree>
  </p:cSld>
  <p:clrMapOvr>
    <a:masterClrMapping/>
  </p:clrMapOvr>
  <p:transition>
    <p:wheel spokes="8"/>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73731" name="Rectangle 3"/>
          <p:cNvSpPr>
            <a:spLocks noGrp="1" noChangeArrowheads="1"/>
          </p:cNvSpPr>
          <p:nvPr>
            <p:ph idx="1"/>
          </p:nvPr>
        </p:nvSpPr>
        <p:spPr/>
        <p:txBody>
          <a:bodyPr/>
          <a:lstStyle/>
          <a:p>
            <a:pPr eaLnBrk="1" hangingPunct="1">
              <a:lnSpc>
                <a:spcPct val="125000"/>
              </a:lnSpc>
            </a:pPr>
            <a:endParaRPr lang="en-US" sz="1050" dirty="0" smtClean="0">
              <a:latin typeface="Arial Black" pitchFamily="34" charset="0"/>
            </a:endParaRPr>
          </a:p>
          <a:p>
            <a:pPr eaLnBrk="1" hangingPunct="1">
              <a:lnSpc>
                <a:spcPct val="125000"/>
              </a:lnSpc>
            </a:pPr>
            <a:endParaRPr lang="en-US" sz="1050" dirty="0" smtClean="0">
              <a:latin typeface="Arial Black" pitchFamily="34" charset="0"/>
            </a:endParaRPr>
          </a:p>
          <a:p>
            <a:pPr eaLnBrk="1" hangingPunct="1">
              <a:lnSpc>
                <a:spcPct val="125000"/>
              </a:lnSpc>
            </a:pPr>
            <a:r>
              <a:rPr lang="en-US" sz="2400" dirty="0" smtClean="0">
                <a:latin typeface="Arial Black" pitchFamily="34" charset="0"/>
              </a:rPr>
              <a:t>Suspicion should be raised further by the</a:t>
            </a:r>
          </a:p>
          <a:p>
            <a:pPr eaLnBrk="1" hangingPunct="1">
              <a:lnSpc>
                <a:spcPct val="125000"/>
              </a:lnSpc>
              <a:buNone/>
            </a:pPr>
            <a:r>
              <a:rPr lang="en-US" sz="2400" dirty="0" smtClean="0">
                <a:latin typeface="Arial Black" pitchFamily="34" charset="0"/>
              </a:rPr>
              <a:t>  1. absence of breastfeeding </a:t>
            </a:r>
          </a:p>
          <a:p>
            <a:pPr eaLnBrk="1" hangingPunct="1">
              <a:lnSpc>
                <a:spcPct val="125000"/>
              </a:lnSpc>
              <a:buNone/>
            </a:pPr>
            <a:r>
              <a:rPr lang="en-US" sz="2400" dirty="0" smtClean="0">
                <a:latin typeface="Arial Black" pitchFamily="34" charset="0"/>
              </a:rPr>
              <a:t>  2. administration of diluted or clear liquid feedings</a:t>
            </a:r>
          </a:p>
          <a:p>
            <a:pPr eaLnBrk="1" hangingPunct="1">
              <a:lnSpc>
                <a:spcPct val="125000"/>
              </a:lnSpc>
              <a:buNone/>
            </a:pPr>
            <a:r>
              <a:rPr lang="en-US" sz="2400" dirty="0" smtClean="0">
                <a:latin typeface="Arial Black" pitchFamily="34" charset="0"/>
              </a:rPr>
              <a:t>  3. restriction of intake in a misguided effort to reduce diarrhea or vomiting. </a:t>
            </a:r>
          </a:p>
        </p:txBody>
      </p:sp>
      <p:sp>
        <p:nvSpPr>
          <p:cNvPr id="41988" name="Slide Number Placeholder 3"/>
          <p:cNvSpPr>
            <a:spLocks noGrp="1"/>
          </p:cNvSpPr>
          <p:nvPr>
            <p:ph type="sldNum" sz="quarter" idx="12"/>
          </p:nvPr>
        </p:nvSpPr>
        <p:spPr/>
        <p:txBody>
          <a:bodyPr/>
          <a:lstStyle/>
          <a:p>
            <a:pPr>
              <a:defRPr/>
            </a:pPr>
            <a:fld id="{0D75EBB9-F108-48D0-9B6A-83E382D96F55}" type="slidenum">
              <a:rPr lang="en-US"/>
              <a:pPr>
                <a:defRPr/>
              </a:pPr>
              <a:t>58</a:t>
            </a:fld>
            <a:endParaRPr lang="en-US"/>
          </a:p>
        </p:txBody>
      </p:sp>
    </p:spTree>
  </p:cSld>
  <p:clrMapOvr>
    <a:masterClrMapping/>
  </p:clrMapOvr>
  <p:transition>
    <p:wheel spokes="8"/>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43010" name="Title 1"/>
          <p:cNvSpPr>
            <a:spLocks noGrp="1"/>
          </p:cNvSpPr>
          <p:nvPr>
            <p:ph type="title"/>
          </p:nvPr>
        </p:nvSpPr>
        <p:spPr>
          <a:xfrm>
            <a:off x="457200" y="274638"/>
            <a:ext cx="8229600" cy="1554162"/>
          </a:xfrm>
        </p:spPr>
        <p:txBody>
          <a:bodyPr/>
          <a:lstStyle/>
          <a:p>
            <a:pPr algn="ctr" eaLnBrk="1" fontAlgn="auto" hangingPunct="1">
              <a:spcAft>
                <a:spcPts val="0"/>
              </a:spcAft>
              <a:defRPr/>
            </a:pPr>
            <a:r>
              <a:rPr lang="en-US" sz="4000" dirty="0" smtClean="0">
                <a:latin typeface="Arial Black" pitchFamily="34" charset="0"/>
              </a:rPr>
              <a:t>Treatment</a:t>
            </a:r>
          </a:p>
        </p:txBody>
      </p:sp>
      <p:sp>
        <p:nvSpPr>
          <p:cNvPr id="74755" name="Content Placeholder 2"/>
          <p:cNvSpPr>
            <a:spLocks noGrp="1"/>
          </p:cNvSpPr>
          <p:nvPr>
            <p:ph idx="1"/>
          </p:nvPr>
        </p:nvSpPr>
        <p:spPr>
          <a:xfrm>
            <a:off x="990600" y="1827213"/>
            <a:ext cx="7543800" cy="4344987"/>
          </a:xfrm>
        </p:spPr>
        <p:txBody>
          <a:bodyPr/>
          <a:lstStyle/>
          <a:p>
            <a:pPr eaLnBrk="1" hangingPunct="1">
              <a:lnSpc>
                <a:spcPct val="150000"/>
              </a:lnSpc>
            </a:pPr>
            <a:r>
              <a:rPr lang="en-US" sz="2800" dirty="0" smtClean="0">
                <a:latin typeface="Arial Black" pitchFamily="34" charset="0"/>
              </a:rPr>
              <a:t>Lactose free-sucrose free formula</a:t>
            </a:r>
          </a:p>
          <a:p>
            <a:pPr eaLnBrk="1" hangingPunct="1">
              <a:lnSpc>
                <a:spcPct val="150000"/>
              </a:lnSpc>
              <a:buFont typeface="Wingdings" pitchFamily="2" charset="2"/>
              <a:buNone/>
            </a:pPr>
            <a:endParaRPr lang="en-US" sz="900" dirty="0" smtClean="0">
              <a:latin typeface="Arial Black" pitchFamily="34" charset="0"/>
            </a:endParaRPr>
          </a:p>
          <a:p>
            <a:pPr eaLnBrk="1" hangingPunct="1">
              <a:lnSpc>
                <a:spcPct val="150000"/>
              </a:lnSpc>
            </a:pPr>
            <a:r>
              <a:rPr lang="en-US" sz="2800" dirty="0" smtClean="0">
                <a:latin typeface="Arial Black" pitchFamily="34" charset="0"/>
              </a:rPr>
              <a:t>IV hydration for short period</a:t>
            </a:r>
          </a:p>
          <a:p>
            <a:pPr eaLnBrk="1" hangingPunct="1">
              <a:lnSpc>
                <a:spcPct val="150000"/>
              </a:lnSpc>
              <a:buFont typeface="Wingdings" pitchFamily="2" charset="2"/>
              <a:buNone/>
            </a:pPr>
            <a:endParaRPr lang="en-US" sz="900" dirty="0" smtClean="0">
              <a:latin typeface="Arial Black" pitchFamily="34" charset="0"/>
            </a:endParaRPr>
          </a:p>
          <a:p>
            <a:pPr eaLnBrk="1" hangingPunct="1">
              <a:lnSpc>
                <a:spcPct val="150000"/>
              </a:lnSpc>
            </a:pPr>
            <a:r>
              <a:rPr lang="en-US" sz="2800" dirty="0" smtClean="0">
                <a:latin typeface="Arial Black" pitchFamily="34" charset="0"/>
              </a:rPr>
              <a:t>If no improvement total </a:t>
            </a:r>
            <a:r>
              <a:rPr lang="en-US" sz="2800" dirty="0" err="1" smtClean="0">
                <a:latin typeface="Arial Black" pitchFamily="34" charset="0"/>
              </a:rPr>
              <a:t>parenteral</a:t>
            </a:r>
            <a:r>
              <a:rPr lang="en-US" sz="2800" dirty="0" smtClean="0">
                <a:latin typeface="Arial Black" pitchFamily="34" charset="0"/>
              </a:rPr>
              <a:t> nutrition</a:t>
            </a:r>
            <a:endParaRPr lang="en-US" sz="2400" dirty="0" smtClean="0">
              <a:latin typeface="Arial Black" pitchFamily="34" charset="0"/>
            </a:endParaRPr>
          </a:p>
          <a:p>
            <a:pPr eaLnBrk="1" hangingPunct="1">
              <a:buFont typeface="Wingdings" pitchFamily="2" charset="2"/>
              <a:buNone/>
            </a:pPr>
            <a:endParaRPr lang="en-US" sz="800" dirty="0" smtClean="0"/>
          </a:p>
          <a:p>
            <a:pPr eaLnBrk="1" hangingPunct="1">
              <a:buFont typeface="Wingdings" pitchFamily="2" charset="2"/>
              <a:buNone/>
            </a:pPr>
            <a:endParaRPr lang="en-US" dirty="0" smtClean="0"/>
          </a:p>
        </p:txBody>
      </p:sp>
      <p:sp>
        <p:nvSpPr>
          <p:cNvPr id="43012" name="Slide Number Placeholder 3"/>
          <p:cNvSpPr>
            <a:spLocks noGrp="1"/>
          </p:cNvSpPr>
          <p:nvPr>
            <p:ph type="sldNum" sz="quarter" idx="12"/>
          </p:nvPr>
        </p:nvSpPr>
        <p:spPr/>
        <p:txBody>
          <a:bodyPr/>
          <a:lstStyle/>
          <a:p>
            <a:pPr>
              <a:defRPr/>
            </a:pPr>
            <a:fld id="{F676EDE8-59A7-41D2-AE2F-F1104D70F6D5}" type="slidenum">
              <a:rPr lang="en-US"/>
              <a:pPr>
                <a:defRPr/>
              </a:pPr>
              <a:t>59</a:t>
            </a:fld>
            <a:endParaRPr lang="en-US"/>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36512" y="-27384"/>
            <a:ext cx="9144000" cy="6858000"/>
          </a:xfrm>
          <a:prstGeom prst="rect">
            <a:avLst/>
          </a:prstGeom>
        </p:spPr>
      </p:pic>
      <p:sp>
        <p:nvSpPr>
          <p:cNvPr id="5122" name="Title 1"/>
          <p:cNvSpPr>
            <a:spLocks noGrp="1"/>
          </p:cNvSpPr>
          <p:nvPr>
            <p:ph type="title"/>
          </p:nvPr>
        </p:nvSpPr>
        <p:spPr/>
        <p:txBody>
          <a:bodyPr>
            <a:normAutofit fontScale="90000"/>
          </a:bodyPr>
          <a:lstStyle/>
          <a:p>
            <a:pPr algn="ctr" eaLnBrk="1" fontAlgn="auto" hangingPunct="1">
              <a:spcAft>
                <a:spcPts val="0"/>
              </a:spcAft>
              <a:defRPr/>
            </a:pP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PATHOPHYSIOLOGY</a:t>
            </a:r>
            <a:endParaRPr lang="en-US" sz="2000" dirty="0" smtClean="0"/>
          </a:p>
        </p:txBody>
      </p:sp>
      <p:sp>
        <p:nvSpPr>
          <p:cNvPr id="5123" name="Content Placeholder 2"/>
          <p:cNvSpPr>
            <a:spLocks noGrp="1"/>
          </p:cNvSpPr>
          <p:nvPr>
            <p:ph sz="half" idx="1"/>
          </p:nvPr>
        </p:nvSpPr>
        <p:spPr>
          <a:xfrm>
            <a:off x="179512" y="1628800"/>
            <a:ext cx="4038600" cy="4525963"/>
          </a:xfrm>
        </p:spPr>
        <p:txBody>
          <a:bodyPr rtlCol="0">
            <a:noAutofit/>
          </a:bodyPr>
          <a:lstStyle/>
          <a:p>
            <a:pPr marL="438912" indent="-320040" algn="just" eaLnBrk="1" fontAlgn="auto" hangingPunct="1">
              <a:spcBef>
                <a:spcPts val="0"/>
              </a:spcBef>
              <a:spcAft>
                <a:spcPts val="0"/>
              </a:spcAft>
              <a:buFont typeface="Wingdings" pitchFamily="2" charset="2"/>
              <a:buChar char="v"/>
              <a:defRPr/>
            </a:pPr>
            <a:r>
              <a:rPr lang="en-US" sz="2000" b="1" dirty="0" smtClean="0">
                <a:latin typeface="Arial" pitchFamily="34" charset="0"/>
                <a:cs typeface="Arial" pitchFamily="34" charset="0"/>
              </a:rPr>
              <a:t>Intestinal </a:t>
            </a:r>
            <a:r>
              <a:rPr lang="en-US" sz="2000" b="1" dirty="0" err="1" smtClean="0">
                <a:latin typeface="Arial" pitchFamily="34" charset="0"/>
                <a:cs typeface="Arial" pitchFamily="34" charset="0"/>
              </a:rPr>
              <a:t>dysmotility</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typically occurs in the setting of intact absorptive abilities. Intestinal Transit time is decreased, the time allowed for absorption is minimized, and fluid is retained within the lumen.</a:t>
            </a:r>
          </a:p>
          <a:p>
            <a:pPr marL="438912" indent="-320040" algn="just" eaLnBrk="1" fontAlgn="auto" hangingPunct="1">
              <a:spcBef>
                <a:spcPts val="0"/>
              </a:spcBef>
              <a:spcAft>
                <a:spcPts val="0"/>
              </a:spcAft>
              <a:buFont typeface="Wingdings" pitchFamily="2" charset="2"/>
              <a:buChar char="v"/>
              <a:defRPr/>
            </a:pPr>
            <a:r>
              <a:rPr lang="en-US" sz="2000" b="1" dirty="0" smtClean="0">
                <a:latin typeface="Arial" pitchFamily="34" charset="0"/>
                <a:cs typeface="Arial" pitchFamily="34" charset="0"/>
              </a:rPr>
              <a:t>Inflammatory diarrhea </a:t>
            </a:r>
            <a:r>
              <a:rPr lang="en-US" sz="2000" dirty="0" smtClean="0">
                <a:latin typeface="Arial" pitchFamily="34" charset="0"/>
                <a:cs typeface="Arial" pitchFamily="34" charset="0"/>
              </a:rPr>
              <a:t>may encompass all of the above </a:t>
            </a:r>
            <a:r>
              <a:rPr lang="en-US" sz="2000" dirty="0" err="1" smtClean="0">
                <a:latin typeface="Arial" pitchFamily="34" charset="0"/>
                <a:cs typeface="Arial" pitchFamily="34" charset="0"/>
              </a:rPr>
              <a:t>pathophysiologic</a:t>
            </a:r>
            <a:r>
              <a:rPr lang="en-US" sz="2000" dirty="0" smtClean="0">
                <a:latin typeface="Arial" pitchFamily="34" charset="0"/>
                <a:cs typeface="Arial" pitchFamily="34" charset="0"/>
              </a:rPr>
              <a:t> mechanisms</a:t>
            </a:r>
            <a:r>
              <a:rPr lang="en-US" sz="1600" dirty="0" smtClean="0">
                <a:latin typeface="Arial" pitchFamily="34" charset="0"/>
                <a:cs typeface="Arial" pitchFamily="34" charset="0"/>
              </a:rPr>
              <a:t>. </a:t>
            </a:r>
          </a:p>
        </p:txBody>
      </p:sp>
      <p:sp>
        <p:nvSpPr>
          <p:cNvPr id="5124" name="Slide Number Placeholder 3"/>
          <p:cNvSpPr>
            <a:spLocks noGrp="1"/>
          </p:cNvSpPr>
          <p:nvPr>
            <p:ph type="sldNum" sz="quarter" idx="12"/>
          </p:nvPr>
        </p:nvSpPr>
        <p:spPr/>
        <p:txBody>
          <a:bodyPr/>
          <a:lstStyle/>
          <a:p>
            <a:pPr>
              <a:defRPr/>
            </a:pPr>
            <a:fld id="{472B23F1-CD08-4B76-B93D-4739C7540201}" type="slidenum">
              <a:rPr lang="en-US"/>
              <a:pPr>
                <a:defRPr/>
              </a:pPr>
              <a:t>6</a:t>
            </a:fld>
            <a:endParaRPr lang="en-US"/>
          </a:p>
        </p:txBody>
      </p:sp>
      <p:pic>
        <p:nvPicPr>
          <p:cNvPr id="145409" name="Picture 1" descr="C:\Documents and Settings\MARIA\Desktop\YEOJ\JOEY\PROF. ASSIRI\chronic diarrhea\pics\diarrhoea-picture.jpg"/>
          <p:cNvPicPr>
            <a:picLocks noGrp="1" noChangeAspect="1" noChangeArrowheads="1"/>
          </p:cNvPicPr>
          <p:nvPr>
            <p:ph sz="half" idx="2"/>
          </p:nvPr>
        </p:nvPicPr>
        <p:blipFill>
          <a:blip r:embed="rId3" cstate="print"/>
          <a:srcRect/>
          <a:stretch>
            <a:fillRect/>
          </a:stretch>
        </p:blipFill>
        <p:spPr bwMode="auto">
          <a:xfrm>
            <a:off x="4572000" y="1412776"/>
            <a:ext cx="4393284" cy="4824536"/>
          </a:xfrm>
          <a:prstGeom prst="rect">
            <a:avLst/>
          </a:prstGeom>
          <a:noFill/>
        </p:spPr>
      </p:pic>
    </p:spTree>
  </p:cSld>
  <p:clrMapOvr>
    <a:masterClrMapping/>
  </p:clrMapOvr>
  <p:transition spd="slow">
    <p:newsfla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p:txBody>
          <a:bodyPr>
            <a:normAutofit/>
          </a:bodyPr>
          <a:lstStyle/>
          <a:p>
            <a:pPr algn="just">
              <a:buNone/>
            </a:pPr>
            <a:r>
              <a:rPr lang="en-US" sz="3600" b="1" dirty="0" smtClean="0"/>
              <a:t>    A 6 – month old infant with diarrhea for few weeks and chronic cough and recurrent skin abscesses. What is the cause of the diarrhea?</a:t>
            </a:r>
            <a:endParaRPr lang="en-US" sz="3600" b="1" dirty="0"/>
          </a:p>
        </p:txBody>
      </p:sp>
    </p:spTree>
  </p:cSld>
  <p:clrMapOvr>
    <a:masterClrMapping/>
  </p:clrMapOvr>
  <p:transition>
    <p:wheel spokes="8"/>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44035" name="Title 1"/>
          <p:cNvSpPr>
            <a:spLocks noGrp="1"/>
          </p:cNvSpPr>
          <p:nvPr>
            <p:ph type="title"/>
          </p:nvPr>
        </p:nvSpPr>
        <p:spPr>
          <a:xfrm>
            <a:off x="685800" y="304800"/>
            <a:ext cx="8074025" cy="1981200"/>
          </a:xfrm>
        </p:spPr>
        <p:txBody>
          <a:bodyPr>
            <a:noAutofit/>
          </a:bodyPr>
          <a:lstStyle/>
          <a:p>
            <a:pPr algn="ctr" eaLnBrk="1" fontAlgn="auto" hangingPunct="1">
              <a:spcAft>
                <a:spcPts val="0"/>
              </a:spcAft>
              <a:defRPr/>
            </a:pPr>
            <a:r>
              <a:rPr lang="en-US" sz="4000" dirty="0" smtClean="0">
                <a:latin typeface="Arial Black" pitchFamily="34" charset="0"/>
              </a:rPr>
              <a:t>Immune deficiency diseases (IDD)</a:t>
            </a:r>
          </a:p>
        </p:txBody>
      </p:sp>
      <p:sp>
        <p:nvSpPr>
          <p:cNvPr id="75779" name="Content Placeholder 2"/>
          <p:cNvSpPr>
            <a:spLocks noGrp="1"/>
          </p:cNvSpPr>
          <p:nvPr>
            <p:ph idx="1"/>
          </p:nvPr>
        </p:nvSpPr>
        <p:spPr>
          <a:xfrm>
            <a:off x="838200" y="1600200"/>
            <a:ext cx="7848600" cy="4648200"/>
          </a:xfrm>
        </p:spPr>
        <p:txBody>
          <a:bodyPr/>
          <a:lstStyle/>
          <a:p>
            <a:pPr eaLnBrk="1" hangingPunct="1">
              <a:buFont typeface="Wingdings" pitchFamily="2" charset="2"/>
              <a:buNone/>
            </a:pPr>
            <a:endParaRPr lang="en-US" sz="2400" dirty="0" smtClean="0"/>
          </a:p>
          <a:p>
            <a:pPr eaLnBrk="1" hangingPunct="1">
              <a:buFont typeface="Wingdings" pitchFamily="2" charset="2"/>
              <a:buNone/>
            </a:pPr>
            <a:endParaRPr lang="en-US" sz="800" dirty="0" smtClean="0"/>
          </a:p>
          <a:p>
            <a:pPr eaLnBrk="1" hangingPunct="1">
              <a:lnSpc>
                <a:spcPct val="125000"/>
              </a:lnSpc>
            </a:pPr>
            <a:r>
              <a:rPr lang="en-US" sz="2600" dirty="0" smtClean="0">
                <a:latin typeface="Arial Black" pitchFamily="34" charset="0"/>
              </a:rPr>
              <a:t>Chronic diarrhea is a common complication of IDD</a:t>
            </a:r>
          </a:p>
          <a:p>
            <a:pPr eaLnBrk="1" hangingPunct="1">
              <a:lnSpc>
                <a:spcPct val="125000"/>
              </a:lnSpc>
              <a:buFont typeface="Wingdings" pitchFamily="2" charset="2"/>
              <a:buNone/>
            </a:pPr>
            <a:endParaRPr lang="en-US" sz="2600" dirty="0" smtClean="0">
              <a:latin typeface="Arial Black" pitchFamily="34" charset="0"/>
            </a:endParaRPr>
          </a:p>
          <a:p>
            <a:pPr eaLnBrk="1" hangingPunct="1">
              <a:lnSpc>
                <a:spcPct val="125000"/>
              </a:lnSpc>
            </a:pPr>
            <a:r>
              <a:rPr lang="en-US" sz="2600" dirty="0" smtClean="0">
                <a:latin typeface="Arial Black" pitchFamily="34" charset="0"/>
              </a:rPr>
              <a:t>Evaluation should include examination of lymph nodes, spleen, skin and peripheral blood smear.</a:t>
            </a:r>
          </a:p>
          <a:p>
            <a:pPr eaLnBrk="1" hangingPunct="1"/>
            <a:endParaRPr lang="en-US" dirty="0" smtClean="0"/>
          </a:p>
        </p:txBody>
      </p:sp>
      <p:sp>
        <p:nvSpPr>
          <p:cNvPr id="44034" name="Slide Number Placeholder 3"/>
          <p:cNvSpPr>
            <a:spLocks noGrp="1"/>
          </p:cNvSpPr>
          <p:nvPr>
            <p:ph type="sldNum" sz="quarter" idx="12"/>
          </p:nvPr>
        </p:nvSpPr>
        <p:spPr/>
        <p:txBody>
          <a:bodyPr/>
          <a:lstStyle/>
          <a:p>
            <a:pPr>
              <a:defRPr/>
            </a:pPr>
            <a:fld id="{F3A0BDFF-BE22-4C9B-9ADA-7A9FF7592BF3}" type="slidenum">
              <a:rPr lang="en-US"/>
              <a:pPr>
                <a:defRPr/>
              </a:pPr>
              <a:t>61</a:t>
            </a:fld>
            <a:endParaRPr lang="en-US"/>
          </a:p>
        </p:txBody>
      </p:sp>
      <p:sp>
        <p:nvSpPr>
          <p:cNvPr id="75781"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spTree>
  </p:cSld>
  <p:clrMapOvr>
    <a:masterClrMapping/>
  </p:clrMapOvr>
  <p:transition>
    <p:wheel spokes="8"/>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45058" name="Rectangle 2"/>
          <p:cNvSpPr>
            <a:spLocks noGrp="1" noChangeArrowheads="1"/>
          </p:cNvSpPr>
          <p:nvPr>
            <p:ph type="title"/>
          </p:nvPr>
        </p:nvSpPr>
        <p:spPr>
          <a:xfrm>
            <a:off x="533400" y="301625"/>
            <a:ext cx="8150225" cy="1679575"/>
          </a:xfrm>
        </p:spPr>
        <p:txBody>
          <a:bodyPr>
            <a:noAutofit/>
          </a:bodyPr>
          <a:lstStyle/>
          <a:p>
            <a:pPr algn="ctr" eaLnBrk="1" fontAlgn="auto" hangingPunct="1">
              <a:spcAft>
                <a:spcPts val="0"/>
              </a:spcAft>
              <a:defRPr/>
            </a:pPr>
            <a:r>
              <a:rPr lang="en-US" sz="3600" dirty="0" smtClean="0">
                <a:latin typeface="Arial Black" pitchFamily="34" charset="0"/>
              </a:rPr>
              <a:t>Diarrhea in Immunodeficiency Diseases</a:t>
            </a:r>
          </a:p>
        </p:txBody>
      </p:sp>
      <p:graphicFrame>
        <p:nvGraphicFramePr>
          <p:cNvPr id="225283" name="Group 3"/>
          <p:cNvGraphicFramePr>
            <a:graphicFrameLocks noGrp="1"/>
          </p:cNvGraphicFramePr>
          <p:nvPr>
            <p:ph idx="1"/>
          </p:nvPr>
        </p:nvGraphicFramePr>
        <p:xfrm>
          <a:off x="323528" y="1628800"/>
          <a:ext cx="5544616" cy="4497896"/>
        </p:xfrm>
        <a:graphic>
          <a:graphicData uri="http://schemas.openxmlformats.org/drawingml/2006/table">
            <a:tbl>
              <a:tblPr/>
              <a:tblGrid>
                <a:gridCol w="2891092"/>
                <a:gridCol w="2653524"/>
              </a:tblGrid>
              <a:tr h="3600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Black" pitchFamily="34" charset="0"/>
                          <a:cs typeface="Arial" charset="0"/>
                        </a:rPr>
                        <a:t>Condition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en-US" sz="2000" b="1" i="0" u="none" strike="noStrike" cap="none" normalizeH="0" baseline="0" dirty="0" smtClean="0">
                          <a:ln>
                            <a:noFill/>
                          </a:ln>
                          <a:solidFill>
                            <a:schemeClr val="tx1"/>
                          </a:solidFill>
                          <a:effectLst/>
                          <a:latin typeface="Arial Black" pitchFamily="34" charset="0"/>
                          <a:cs typeface="Arial" charset="0"/>
                        </a:rPr>
                        <a:t>Condition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9990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Human immunodeficiency virus infection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en-US" sz="1800" b="1" i="0" u="none" strike="noStrike" cap="none" normalizeH="0" baseline="0" dirty="0" smtClean="0">
                          <a:ln>
                            <a:noFill/>
                          </a:ln>
                          <a:solidFill>
                            <a:schemeClr val="tx1"/>
                          </a:solidFill>
                          <a:effectLst/>
                          <a:latin typeface="Arial" pitchFamily="34" charset="0"/>
                          <a:cs typeface="Arial" pitchFamily="34" charset="0"/>
                        </a:rPr>
                        <a:t>Common variable immunodeficiency</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678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Severe combined immunodeficiency syndrome (Raq1, Raq2, JAK3, ZAP-70, </a:t>
                      </a:r>
                      <a:r>
                        <a:rPr kumimoji="0" lang="en-US" sz="1800" b="1" i="0" u="none" strike="noStrike" cap="none" normalizeH="0" baseline="0" dirty="0" err="1" smtClean="0">
                          <a:ln>
                            <a:noFill/>
                          </a:ln>
                          <a:solidFill>
                            <a:schemeClr val="tx1"/>
                          </a:solidFill>
                          <a:effectLst/>
                          <a:latin typeface="Arial" pitchFamily="34" charset="0"/>
                          <a:cs typeface="Arial" pitchFamily="34" charset="0"/>
                        </a:rPr>
                        <a:t>Omenn</a:t>
                      </a:r>
                      <a:r>
                        <a:rPr kumimoji="0" lang="en-US" sz="1800" b="1" i="0" u="none" strike="noStrike" cap="none" normalizeH="0" baseline="0" dirty="0" smtClean="0">
                          <a:ln>
                            <a:noFill/>
                          </a:ln>
                          <a:solidFill>
                            <a:schemeClr val="tx1"/>
                          </a:solidFill>
                          <a:effectLst/>
                          <a:latin typeface="Arial" pitchFamily="34" charset="0"/>
                          <a:cs typeface="Arial" pitchFamily="34" charset="0"/>
                        </a:rPr>
                        <a:t>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en-US" sz="1800" b="1" i="0" u="none" strike="noStrike" cap="none" normalizeH="0" baseline="0" dirty="0" smtClean="0">
                          <a:ln>
                            <a:noFill/>
                          </a:ln>
                          <a:solidFill>
                            <a:schemeClr val="tx1"/>
                          </a:solidFill>
                          <a:effectLst/>
                          <a:latin typeface="Arial" pitchFamily="34" charset="0"/>
                          <a:cs typeface="Arial" pitchFamily="34" charset="0"/>
                        </a:rPr>
                        <a:t>Chronic </a:t>
                      </a:r>
                      <a:r>
                        <a:rPr kumimoji="0" lang="en-US" sz="1800" b="1" i="0" u="none" strike="noStrike" cap="none" normalizeH="0" baseline="0" dirty="0" err="1" smtClean="0">
                          <a:ln>
                            <a:noFill/>
                          </a:ln>
                          <a:solidFill>
                            <a:schemeClr val="tx1"/>
                          </a:solidFill>
                          <a:effectLst/>
                          <a:latin typeface="Arial" pitchFamily="34" charset="0"/>
                          <a:cs typeface="Arial" pitchFamily="34" charset="0"/>
                        </a:rPr>
                        <a:t>Granulomatous</a:t>
                      </a:r>
                      <a:r>
                        <a:rPr kumimoji="0" lang="en-US" sz="1800" b="1" i="0" u="none" strike="noStrike" cap="none" normalizeH="0" baseline="0" dirty="0" smtClean="0">
                          <a:ln>
                            <a:noFill/>
                          </a:ln>
                          <a:solidFill>
                            <a:schemeClr val="tx1"/>
                          </a:solidFill>
                          <a:effectLst/>
                          <a:latin typeface="Arial" pitchFamily="34" charset="0"/>
                          <a:cs typeface="Arial" pitchFamily="34" charset="0"/>
                        </a:rPr>
                        <a:t> disease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08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X-linked agammaglobulinemia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en-US" sz="1800" b="1" i="0" u="none" strike="noStrike" cap="none" normalizeH="0" baseline="0" dirty="0" err="1" smtClean="0">
                          <a:ln>
                            <a:noFill/>
                          </a:ln>
                          <a:solidFill>
                            <a:schemeClr val="tx1"/>
                          </a:solidFill>
                          <a:effectLst/>
                          <a:latin typeface="Arial" pitchFamily="34" charset="0"/>
                          <a:cs typeface="Arial" pitchFamily="34" charset="0"/>
                        </a:rPr>
                        <a:t>Wiskott</a:t>
                      </a:r>
                      <a:r>
                        <a:rPr kumimoji="0" lang="en-US" sz="1800" b="1" i="0" u="none" strike="noStrike" cap="none" normalizeH="0" baseline="0" dirty="0" smtClean="0">
                          <a:ln>
                            <a:noFill/>
                          </a:ln>
                          <a:solidFill>
                            <a:schemeClr val="tx1"/>
                          </a:solidFill>
                          <a:effectLst/>
                          <a:latin typeface="Arial" pitchFamily="34" charset="0"/>
                          <a:cs typeface="Arial" pitchFamily="34" charset="0"/>
                        </a:rPr>
                        <a:t>-Aldrich syndrome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Hyper lgM immunodeficiency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en-US" sz="1800" b="1" i="0" u="none" strike="noStrike" cap="none" normalizeH="0" baseline="0" dirty="0" smtClean="0">
                          <a:ln>
                            <a:noFill/>
                          </a:ln>
                          <a:solidFill>
                            <a:schemeClr val="tx1"/>
                          </a:solidFill>
                          <a:effectLst/>
                          <a:latin typeface="Arial" pitchFamily="34" charset="0"/>
                          <a:cs typeface="Arial" pitchFamily="34" charset="0"/>
                        </a:rPr>
                        <a:t>Major </a:t>
                      </a:r>
                      <a:r>
                        <a:rPr kumimoji="0" lang="en-US" sz="1800" b="1" i="0" u="none" strike="noStrike" cap="none" normalizeH="0" baseline="0" dirty="0" err="1" smtClean="0">
                          <a:ln>
                            <a:noFill/>
                          </a:ln>
                          <a:solidFill>
                            <a:schemeClr val="tx1"/>
                          </a:solidFill>
                          <a:effectLst/>
                          <a:latin typeface="Arial" pitchFamily="34" charset="0"/>
                          <a:cs typeface="Arial" pitchFamily="34" charset="0"/>
                        </a:rPr>
                        <a:t>histocompatibility</a:t>
                      </a:r>
                      <a:r>
                        <a:rPr kumimoji="0" lang="en-US" sz="1800" b="1" i="0" u="none" strike="noStrike" cap="none" normalizeH="0" baseline="0" dirty="0" smtClean="0">
                          <a:ln>
                            <a:noFill/>
                          </a:ln>
                          <a:solidFill>
                            <a:schemeClr val="tx1"/>
                          </a:solidFill>
                          <a:effectLst/>
                          <a:latin typeface="Arial" pitchFamily="34" charset="0"/>
                          <a:cs typeface="Arial" pitchFamily="34" charset="0"/>
                        </a:rPr>
                        <a:t> complex class II deficiency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79" name="Slide Number Placeholder 3"/>
          <p:cNvSpPr>
            <a:spLocks noGrp="1"/>
          </p:cNvSpPr>
          <p:nvPr>
            <p:ph type="sldNum" sz="quarter" idx="12"/>
          </p:nvPr>
        </p:nvSpPr>
        <p:spPr/>
        <p:txBody>
          <a:bodyPr/>
          <a:lstStyle/>
          <a:p>
            <a:pPr>
              <a:defRPr/>
            </a:pPr>
            <a:fld id="{263AD1C1-648D-46DC-BB2F-29DA1E48E673}" type="slidenum">
              <a:rPr lang="en-US"/>
              <a:pPr>
                <a:defRPr/>
              </a:pPr>
              <a:t>62</a:t>
            </a:fld>
            <a:endParaRPr lang="en-US"/>
          </a:p>
        </p:txBody>
      </p:sp>
      <p:graphicFrame>
        <p:nvGraphicFramePr>
          <p:cNvPr id="6" name="Group 3"/>
          <p:cNvGraphicFramePr>
            <a:graphicFrameLocks/>
          </p:cNvGraphicFramePr>
          <p:nvPr/>
        </p:nvGraphicFramePr>
        <p:xfrm>
          <a:off x="5940152" y="1628800"/>
          <a:ext cx="2880320" cy="3489560"/>
        </p:xfrm>
        <a:graphic>
          <a:graphicData uri="http://schemas.openxmlformats.org/drawingml/2006/table">
            <a:tbl>
              <a:tblPr/>
              <a:tblGrid>
                <a:gridCol w="2664296"/>
                <a:gridCol w="216024"/>
              </a:tblGrid>
              <a:tr h="3952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Arial Black" pitchFamily="34" charset="0"/>
                          <a:cs typeface="Arial" charset="0"/>
                        </a:rPr>
                        <a:t>Condition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1" i="0" u="none" strike="noStrike" cap="none" normalizeH="0" baseline="0" dirty="0" smtClean="0">
                        <a:ln>
                          <a:noFill/>
                        </a:ln>
                        <a:solidFill>
                          <a:schemeClr val="tx1"/>
                        </a:solidFill>
                        <a:effectLst/>
                        <a:latin typeface="Arial Black"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71912">
                <a:tc>
                  <a:txBody>
                    <a:bodyPr/>
                    <a:lstStyle/>
                    <a:p>
                      <a:pPr marL="0" marR="0" lvl="0" indent="0" algn="l" defTabSz="914400" rtl="0" eaLnBrk="1" fontAlgn="base" latinLnBrk="0" hangingPunct="1">
                        <a:lnSpc>
                          <a:spcPct val="15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Selective </a:t>
                      </a:r>
                      <a:r>
                        <a:rPr kumimoji="0" lang="en-US" sz="1800" b="1" i="0" u="none" strike="noStrike" cap="none" normalizeH="0" baseline="0" dirty="0" err="1" smtClean="0">
                          <a:ln>
                            <a:noFill/>
                          </a:ln>
                          <a:solidFill>
                            <a:schemeClr val="tx1"/>
                          </a:solidFill>
                          <a:effectLst/>
                          <a:latin typeface="Verdana" pitchFamily="34" charset="0"/>
                          <a:cs typeface="Arial" charset="0"/>
                        </a:rPr>
                        <a:t>lgA</a:t>
                      </a:r>
                      <a:r>
                        <a:rPr kumimoji="0" lang="en-US" sz="1800" b="1" i="0" u="none" strike="noStrike" cap="none" normalizeH="0" baseline="0" dirty="0" smtClean="0">
                          <a:ln>
                            <a:noFill/>
                          </a:ln>
                          <a:solidFill>
                            <a:schemeClr val="tx1"/>
                          </a:solidFill>
                          <a:effectLst/>
                          <a:latin typeface="Verdana" pitchFamily="34" charset="0"/>
                          <a:cs typeface="Arial" charset="0"/>
                        </a:rPr>
                        <a:t> deficiency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tx2"/>
                        </a:buClr>
                        <a:buSzPct val="70000"/>
                        <a:buFont typeface="Wingdings" pitchFamily="2" charset="2"/>
                        <a:buNone/>
                        <a:tabLst/>
                      </a:pPr>
                      <a:endParaRPr kumimoji="0" lang="en-US" sz="1800" b="1" i="0" u="none" strike="noStrike" cap="none" normalizeH="0" baseline="0" dirty="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0200">
                <a:tc>
                  <a:txBody>
                    <a:bodyPr/>
                    <a:lstStyle/>
                    <a:p>
                      <a:pPr marL="0" marR="0" lvl="0" indent="0" algn="l" defTabSz="914400" rtl="0" eaLnBrk="1" fontAlgn="base" latinLnBrk="0" hangingPunct="1">
                        <a:lnSpc>
                          <a:spcPct val="150000"/>
                        </a:lnSpc>
                        <a:spcBef>
                          <a:spcPct val="20000"/>
                        </a:spcBef>
                        <a:spcAft>
                          <a:spcPct val="0"/>
                        </a:spcAft>
                        <a:buClr>
                          <a:schemeClr val="tx2"/>
                        </a:buClr>
                        <a:buSzPct val="70000"/>
                        <a:buFont typeface="Wingdings" pitchFamily="2" charset="2"/>
                        <a:buNone/>
                        <a:tabLst/>
                      </a:pPr>
                      <a:r>
                        <a:rPr kumimoji="0" lang="en-US" sz="1400" b="1" i="0" u="none" strike="noStrike" cap="none" normalizeH="0" baseline="0" dirty="0" err="1" smtClean="0">
                          <a:ln>
                            <a:noFill/>
                          </a:ln>
                          <a:solidFill>
                            <a:schemeClr val="tx1"/>
                          </a:solidFill>
                          <a:effectLst/>
                          <a:latin typeface="Verdana" pitchFamily="34" charset="0"/>
                          <a:cs typeface="Arial" charset="0"/>
                        </a:rPr>
                        <a:t>Immunodysregulation</a:t>
                      </a:r>
                      <a:r>
                        <a:rPr kumimoji="0" lang="en-US" sz="1400" b="1" i="0" u="none" strike="noStrike" cap="none" normalizeH="0" baseline="0" dirty="0" smtClean="0">
                          <a:ln>
                            <a:noFill/>
                          </a:ln>
                          <a:solidFill>
                            <a:schemeClr val="tx1"/>
                          </a:solidFill>
                          <a:effectLst/>
                          <a:latin typeface="Verdana" pitchFamily="34" charset="0"/>
                          <a:cs typeface="Arial" charset="0"/>
                        </a:rPr>
                        <a:t>, </a:t>
                      </a:r>
                      <a:r>
                        <a:rPr kumimoji="0" lang="en-US" sz="1600" b="1" i="0" u="none" strike="noStrike" cap="none" normalizeH="0" baseline="0" dirty="0" err="1" smtClean="0">
                          <a:ln>
                            <a:noFill/>
                          </a:ln>
                          <a:solidFill>
                            <a:schemeClr val="tx1"/>
                          </a:solidFill>
                          <a:effectLst/>
                          <a:latin typeface="Verdana" pitchFamily="34" charset="0"/>
                          <a:cs typeface="Arial" charset="0"/>
                        </a:rPr>
                        <a:t>polyendocrinopathy</a:t>
                      </a:r>
                      <a:r>
                        <a:rPr kumimoji="0" lang="en-US" sz="1600" b="1" i="0" u="none" strike="noStrike" cap="none" normalizeH="0" baseline="0" dirty="0" smtClean="0">
                          <a:ln>
                            <a:noFill/>
                          </a:ln>
                          <a:solidFill>
                            <a:schemeClr val="tx1"/>
                          </a:solidFill>
                          <a:effectLst/>
                          <a:latin typeface="Verdana" pitchFamily="34" charset="0"/>
                          <a:cs typeface="Arial" charset="0"/>
                        </a:rPr>
                        <a:t>, </a:t>
                      </a:r>
                      <a:r>
                        <a:rPr kumimoji="0" lang="en-US" sz="1800" b="1" i="0" u="none" strike="noStrike" cap="none" normalizeH="0" baseline="0" dirty="0" err="1" smtClean="0">
                          <a:ln>
                            <a:noFill/>
                          </a:ln>
                          <a:solidFill>
                            <a:schemeClr val="tx1"/>
                          </a:solidFill>
                          <a:effectLst/>
                          <a:latin typeface="Verdana" pitchFamily="34" charset="0"/>
                          <a:cs typeface="Arial" charset="0"/>
                        </a:rPr>
                        <a:t>enteropathy</a:t>
                      </a:r>
                      <a:r>
                        <a:rPr kumimoji="0" lang="en-US" sz="1800" b="1" i="0" u="none" strike="noStrike" cap="none" normalizeH="0" baseline="0" dirty="0" smtClean="0">
                          <a:ln>
                            <a:noFill/>
                          </a:ln>
                          <a:solidFill>
                            <a:schemeClr val="tx1"/>
                          </a:solidFill>
                          <a:effectLst/>
                          <a:latin typeface="Verdana" pitchFamily="34" charset="0"/>
                          <a:cs typeface="Arial" charset="0"/>
                        </a:rPr>
                        <a:t>, </a:t>
                      </a:r>
                    </a:p>
                    <a:p>
                      <a:pPr marL="0" marR="0" lvl="0" indent="0" algn="l" defTabSz="914400" rtl="0" eaLnBrk="1" fontAlgn="base" latinLnBrk="0" hangingPunct="1">
                        <a:lnSpc>
                          <a:spcPct val="15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X-linked syndrome</a:t>
                      </a:r>
                    </a:p>
                    <a:p>
                      <a:pPr marL="0" marR="0" lvl="0" indent="0" algn="l" defTabSz="914400" rtl="0" eaLnBrk="1" fontAlgn="base" latinLnBrk="0" hangingPunct="1">
                        <a:lnSpc>
                          <a:spcPct val="150000"/>
                        </a:lnSpc>
                        <a:spcBef>
                          <a:spcPct val="20000"/>
                        </a:spcBef>
                        <a:spcAft>
                          <a:spcPct val="0"/>
                        </a:spcAft>
                        <a:buClr>
                          <a:schemeClr val="tx2"/>
                        </a:buClr>
                        <a:buSzPct val="70000"/>
                        <a:buFont typeface="Wingdings" pitchFamily="2" charset="2"/>
                        <a:buNone/>
                        <a:tabLst/>
                      </a:pPr>
                      <a:endParaRPr kumimoji="0" lang="en-US" sz="1800" b="1" i="0" u="none" strike="noStrike" cap="none" normalizeH="0" baseline="0" dirty="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
                          <a:schemeClr val="tx2"/>
                        </a:buClr>
                        <a:buSzPct val="70000"/>
                        <a:buFont typeface="Wingdings" pitchFamily="2" charset="2"/>
                        <a:buNone/>
                        <a:tabLst/>
                      </a:pPr>
                      <a:endParaRPr kumimoji="0" lang="en-US" sz="1800" b="1" i="0" u="none" strike="noStrike" cap="none" normalizeH="0" baseline="0" dirty="0" smtClean="0">
                        <a:ln>
                          <a:noFill/>
                        </a:ln>
                        <a:solidFill>
                          <a:schemeClr val="tx1"/>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heel spokes="8"/>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p:txBody>
          <a:bodyPr/>
          <a:lstStyle/>
          <a:p>
            <a:pPr algn="just">
              <a:buNone/>
            </a:pPr>
            <a:r>
              <a:rPr lang="en-US" b="1" dirty="0" smtClean="0"/>
              <a:t>    I have a 6 – month old infant who was well then I started to give him some milk formula and fruits, since that time he start to have diarrhea with skin rashes and recurrent wheezes. What is the cause of his diarrhea?</a:t>
            </a:r>
            <a:endParaRPr lang="en-US" b="1" dirty="0"/>
          </a:p>
        </p:txBody>
      </p:sp>
    </p:spTree>
  </p:cSld>
  <p:clrMapOvr>
    <a:masterClrMapping/>
  </p:clrMapOvr>
  <p:transition>
    <p:wheel spokes="8"/>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68611" name="Rectangle 2"/>
          <p:cNvSpPr>
            <a:spLocks noGrp="1" noChangeArrowheads="1"/>
          </p:cNvSpPr>
          <p:nvPr>
            <p:ph type="title"/>
          </p:nvPr>
        </p:nvSpPr>
        <p:spPr>
          <a:xfrm>
            <a:off x="1143000" y="304800"/>
            <a:ext cx="7239000" cy="1447800"/>
          </a:xfrm>
        </p:spPr>
        <p:txBody>
          <a:bodyPr anchorCtr="1"/>
          <a:lstStyle/>
          <a:p>
            <a:pPr eaLnBrk="1" fontAlgn="auto" hangingPunct="1">
              <a:spcAft>
                <a:spcPts val="0"/>
              </a:spcAft>
              <a:defRPr/>
            </a:pPr>
            <a:r>
              <a:rPr lang="en-US" sz="3600" dirty="0" smtClean="0">
                <a:latin typeface="Arial Black" pitchFamily="34" charset="0"/>
              </a:rPr>
              <a:t>Dietary Protein </a:t>
            </a:r>
            <a:r>
              <a:rPr lang="en-US" sz="3600" dirty="0" err="1" smtClean="0">
                <a:latin typeface="Arial Black" pitchFamily="34" charset="0"/>
              </a:rPr>
              <a:t>Enteropathy</a:t>
            </a:r>
            <a:endParaRPr lang="en-US" sz="3600" dirty="0" smtClean="0">
              <a:latin typeface="Arial Black" pitchFamily="34" charset="0"/>
            </a:endParaRPr>
          </a:p>
        </p:txBody>
      </p:sp>
      <p:sp>
        <p:nvSpPr>
          <p:cNvPr id="68610" name="Slide Number Placeholder 3"/>
          <p:cNvSpPr>
            <a:spLocks noGrp="1"/>
          </p:cNvSpPr>
          <p:nvPr>
            <p:ph type="sldNum" sz="quarter" idx="12"/>
          </p:nvPr>
        </p:nvSpPr>
        <p:spPr/>
        <p:txBody>
          <a:bodyPr/>
          <a:lstStyle/>
          <a:p>
            <a:pPr>
              <a:defRPr/>
            </a:pPr>
            <a:fld id="{38B7A5B4-0C33-47FB-830F-CC6DECAF97A5}" type="slidenum">
              <a:rPr lang="en-US"/>
              <a:pPr>
                <a:defRPr/>
              </a:pPr>
              <a:t>64</a:t>
            </a:fld>
            <a:endParaRPr lang="en-US"/>
          </a:p>
        </p:txBody>
      </p:sp>
      <p:graphicFrame>
        <p:nvGraphicFramePr>
          <p:cNvPr id="9" name="Group 3"/>
          <p:cNvGraphicFramePr>
            <a:graphicFrameLocks noGrp="1"/>
          </p:cNvGraphicFramePr>
          <p:nvPr/>
        </p:nvGraphicFramePr>
        <p:xfrm>
          <a:off x="755576" y="1340768"/>
          <a:ext cx="7772400" cy="5193432"/>
        </p:xfrm>
        <a:graphic>
          <a:graphicData uri="http://schemas.openxmlformats.org/drawingml/2006/table">
            <a:tbl>
              <a:tblPr/>
              <a:tblGrid>
                <a:gridCol w="2133600"/>
                <a:gridCol w="5638800"/>
              </a:tblGrid>
              <a:tr h="118150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Age at onset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Dependent on age of exposure to antigen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Cow’s milk and soy: up to 2 years failure to thrive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6291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Proteins implicated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Cow’s milk, soy, cereal, egg, fish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9016">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Pathology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Variable small bowel villous injury and increased crypt length; often patchy, sub-total intraepithelial lymphocytes; few eosinophils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4469"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pic>
        <p:nvPicPr>
          <p:cNvPr id="7" name="Picture 2" descr="C:\Documents and Settings\LOIDA\Desktop\prof. asaad\chronic diarrhea\sucrose\milk-allergy foods.jpg"/>
          <p:cNvPicPr>
            <a:picLocks noGrp="1" noChangeAspect="1" noChangeArrowheads="1"/>
          </p:cNvPicPr>
          <p:nvPr>
            <p:ph idx="1"/>
          </p:nvPr>
        </p:nvPicPr>
        <p:blipFill>
          <a:blip r:embed="rId3" cstate="print"/>
          <a:srcRect/>
          <a:stretch>
            <a:fillRect/>
          </a:stretch>
        </p:blipFill>
        <p:spPr>
          <a:xfrm>
            <a:off x="3131840" y="2924944"/>
            <a:ext cx="1794520" cy="1977014"/>
          </a:xfrm>
          <a:noFill/>
        </p:spPr>
      </p:pic>
      <p:pic>
        <p:nvPicPr>
          <p:cNvPr id="8" name="Picture 2" descr="C:\Documents and Settings\LOIDA\Desktop\prof. asaad\chronic diarrhea\sucrose\strawberries.jpg"/>
          <p:cNvPicPr>
            <a:picLocks noChangeAspect="1" noChangeArrowheads="1"/>
          </p:cNvPicPr>
          <p:nvPr/>
        </p:nvPicPr>
        <p:blipFill>
          <a:blip r:embed="rId4" cstate="print"/>
          <a:srcRect/>
          <a:stretch>
            <a:fillRect/>
          </a:stretch>
        </p:blipFill>
        <p:spPr>
          <a:xfrm>
            <a:off x="5292080" y="2924944"/>
            <a:ext cx="2502049" cy="1930152"/>
          </a:xfrm>
          <a:prstGeom prst="rect">
            <a:avLst/>
          </a:prstGeom>
          <a:noFill/>
        </p:spPr>
      </p:pic>
    </p:spTree>
  </p:cSld>
  <p:clrMapOvr>
    <a:masterClrMapping/>
  </p:clrMapOvr>
  <p:transition>
    <p:wheel spokes="8"/>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69634" name="Rectangle 2"/>
          <p:cNvSpPr>
            <a:spLocks noGrp="1" noChangeArrowheads="1"/>
          </p:cNvSpPr>
          <p:nvPr>
            <p:ph type="title"/>
          </p:nvPr>
        </p:nvSpPr>
        <p:spPr>
          <a:xfrm>
            <a:off x="395536" y="476672"/>
            <a:ext cx="8304213" cy="990600"/>
          </a:xfrm>
        </p:spPr>
        <p:txBody>
          <a:bodyPr anchorCtr="1">
            <a:noAutofit/>
          </a:bodyPr>
          <a:lstStyle/>
          <a:p>
            <a:pPr eaLnBrk="1" fontAlgn="auto" hangingPunct="1">
              <a:spcAft>
                <a:spcPts val="0"/>
              </a:spcAft>
              <a:defRPr/>
            </a:pPr>
            <a:r>
              <a:rPr lang="en-US" sz="4000" dirty="0" smtClean="0">
                <a:latin typeface="Arial Black" pitchFamily="34" charset="0"/>
              </a:rPr>
              <a:t>Dietary Protein </a:t>
            </a:r>
            <a:r>
              <a:rPr lang="en-US" sz="4000" dirty="0" err="1" smtClean="0">
                <a:latin typeface="Arial Black" pitchFamily="34" charset="0"/>
              </a:rPr>
              <a:t>Enteropathy</a:t>
            </a:r>
            <a:endParaRPr lang="en-US" sz="4000" dirty="0" smtClean="0">
              <a:latin typeface="Arial Black" pitchFamily="34" charset="0"/>
            </a:endParaRPr>
          </a:p>
        </p:txBody>
      </p:sp>
      <p:sp>
        <p:nvSpPr>
          <p:cNvPr id="69646" name="Slide Number Placeholder 3"/>
          <p:cNvSpPr>
            <a:spLocks noGrp="1"/>
          </p:cNvSpPr>
          <p:nvPr>
            <p:ph type="sldNum" sz="quarter" idx="12"/>
          </p:nvPr>
        </p:nvSpPr>
        <p:spPr/>
        <p:txBody>
          <a:bodyPr/>
          <a:lstStyle/>
          <a:p>
            <a:pPr>
              <a:defRPr/>
            </a:pPr>
            <a:fld id="{16F4BA19-0B6D-4376-A718-AE219F35B788}" type="slidenum">
              <a:rPr lang="en-US"/>
              <a:pPr>
                <a:defRPr/>
              </a:pPr>
              <a:t>65</a:t>
            </a:fld>
            <a:endParaRPr lang="en-US"/>
          </a:p>
        </p:txBody>
      </p:sp>
      <p:graphicFrame>
        <p:nvGraphicFramePr>
          <p:cNvPr id="233485" name="Group 13"/>
          <p:cNvGraphicFramePr>
            <a:graphicFrameLocks noGrp="1"/>
          </p:cNvGraphicFramePr>
          <p:nvPr/>
        </p:nvGraphicFramePr>
        <p:xfrm>
          <a:off x="611560" y="1772816"/>
          <a:ext cx="8077200" cy="4315968"/>
        </p:xfrm>
        <a:graphic>
          <a:graphicData uri="http://schemas.openxmlformats.org/drawingml/2006/table">
            <a:tbl>
              <a:tblPr/>
              <a:tblGrid>
                <a:gridCol w="2113660"/>
                <a:gridCol w="5963540"/>
              </a:tblGrid>
              <a:tr h="364342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7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7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7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7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7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1" i="0" u="none" strike="noStrike" cap="none" normalizeH="0" baseline="0" dirty="0" smtClean="0">
                          <a:ln>
                            <a:noFill/>
                          </a:ln>
                          <a:solidFill>
                            <a:schemeClr val="tx1"/>
                          </a:solidFill>
                          <a:effectLst/>
                          <a:latin typeface="Verdana" pitchFamily="34" charset="0"/>
                          <a:cs typeface="Arial" charset="0"/>
                        </a:rPr>
                        <a:t>Manifestations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 </a:t>
                      </a:r>
                      <a:r>
                        <a:rPr kumimoji="0" lang="en-US" sz="1800" b="1" i="0" u="none" strike="noStrike" cap="none" normalizeH="0" baseline="0" dirty="0" smtClean="0">
                          <a:ln>
                            <a:noFill/>
                          </a:ln>
                          <a:solidFill>
                            <a:schemeClr val="tx1"/>
                          </a:solidFill>
                          <a:effectLst/>
                          <a:latin typeface="Arial" pitchFamily="34" charset="0"/>
                          <a:cs typeface="Arial" pitchFamily="34" charset="0"/>
                        </a:rPr>
                        <a:t>Diarrhea</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a:t>
                      </a:r>
                      <a:r>
                        <a:rPr kumimoji="0" lang="en-US" sz="1800" b="1" i="0" u="none" strike="noStrike" cap="none" normalizeH="0" baseline="0" dirty="0" err="1" smtClean="0">
                          <a:ln>
                            <a:noFill/>
                          </a:ln>
                          <a:solidFill>
                            <a:schemeClr val="tx1"/>
                          </a:solidFill>
                          <a:effectLst/>
                          <a:latin typeface="Arial" pitchFamily="34" charset="0"/>
                          <a:cs typeface="Arial" pitchFamily="34" charset="0"/>
                        </a:rPr>
                        <a:t>Malabsorption</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Failure to thrive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Emesis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Abdominal distensions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Anemia</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Edema</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a:t>
                      </a:r>
                      <a:r>
                        <a:rPr kumimoji="0" lang="en-US" sz="1800" b="1" i="0" u="none" strike="noStrike" cap="none" normalizeH="0" baseline="0" dirty="0" err="1" smtClean="0">
                          <a:ln>
                            <a:noFill/>
                          </a:ln>
                          <a:solidFill>
                            <a:schemeClr val="tx1"/>
                          </a:solidFill>
                          <a:effectLst/>
                          <a:latin typeface="Arial" pitchFamily="34" charset="0"/>
                          <a:cs typeface="Arial" pitchFamily="34" charset="0"/>
                        </a:rPr>
                        <a:t>Hypoproteinemia</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Protein-losing </a:t>
                      </a:r>
                      <a:r>
                        <a:rPr kumimoji="0" lang="en-US" sz="1800" b="1" i="0" u="none" strike="noStrike" cap="none" normalizeH="0" baseline="0" dirty="0" err="1" smtClean="0">
                          <a:ln>
                            <a:noFill/>
                          </a:ln>
                          <a:solidFill>
                            <a:schemeClr val="tx1"/>
                          </a:solidFill>
                          <a:effectLst/>
                          <a:latin typeface="Arial" pitchFamily="34" charset="0"/>
                          <a:cs typeface="Arial" pitchFamily="34" charset="0"/>
                        </a:rPr>
                        <a:t>enteropathy</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Anti-</a:t>
                      </a:r>
                      <a:r>
                        <a:rPr kumimoji="0" lang="en-US" sz="1800" b="1" i="0" u="none" strike="noStrike" cap="none" normalizeH="0" baseline="0" dirty="0" err="1" smtClean="0">
                          <a:ln>
                            <a:noFill/>
                          </a:ln>
                          <a:solidFill>
                            <a:schemeClr val="tx1"/>
                          </a:solidFill>
                          <a:effectLst/>
                          <a:latin typeface="Arial" pitchFamily="34" charset="0"/>
                          <a:cs typeface="Arial" pitchFamily="34" charset="0"/>
                        </a:rPr>
                        <a:t>endomysium</a:t>
                      </a:r>
                      <a:r>
                        <a:rPr kumimoji="0" lang="en-US" sz="1800" b="1" i="0" u="none" strike="noStrike" cap="none" normalizeH="0" baseline="0" dirty="0" smtClean="0">
                          <a:ln>
                            <a:noFill/>
                          </a:ln>
                          <a:solidFill>
                            <a:schemeClr val="tx1"/>
                          </a:solidFill>
                          <a:effectLst/>
                          <a:latin typeface="Arial" pitchFamily="34" charset="0"/>
                          <a:cs typeface="Arial" pitchFamily="34" charset="0"/>
                        </a:rPr>
                        <a:t> antibody negative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Radiographic: small bowel edema</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Food challenge: vomiting and/or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diarrhea in 40 to 72 hours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2" descr="C:\Documents and Settings\LOIDA\Desktop\prof. asaad\chronic diarrhea\food allergy\12993-1_n.jpg"/>
          <p:cNvPicPr>
            <a:picLocks noGrp="1" noChangeAspect="1" noChangeArrowheads="1"/>
          </p:cNvPicPr>
          <p:nvPr>
            <p:ph idx="1"/>
          </p:nvPr>
        </p:nvPicPr>
        <p:blipFill>
          <a:blip r:embed="rId3" cstate="print"/>
          <a:srcRect/>
          <a:stretch>
            <a:fillRect/>
          </a:stretch>
        </p:blipFill>
        <p:spPr>
          <a:xfrm>
            <a:off x="5868144" y="1772816"/>
            <a:ext cx="1617738" cy="1214264"/>
          </a:xfrm>
          <a:noFill/>
        </p:spPr>
      </p:pic>
      <p:pic>
        <p:nvPicPr>
          <p:cNvPr id="7" name="Picture 2" descr="C:\Documents and Settings\LOIDA\Desktop\prof. asaad\chronic diarrhea\milk allergy\infant-allergies.jpg"/>
          <p:cNvPicPr>
            <a:picLocks noChangeAspect="1" noChangeArrowheads="1"/>
          </p:cNvPicPr>
          <p:nvPr/>
        </p:nvPicPr>
        <p:blipFill>
          <a:blip r:embed="rId4" cstate="print"/>
          <a:srcRect/>
          <a:stretch>
            <a:fillRect/>
          </a:stretch>
        </p:blipFill>
        <p:spPr>
          <a:xfrm>
            <a:off x="7596336" y="3212976"/>
            <a:ext cx="1092644" cy="1379240"/>
          </a:xfrm>
          <a:prstGeom prst="rect">
            <a:avLst/>
          </a:prstGeom>
          <a:noFill/>
        </p:spPr>
      </p:pic>
      <p:pic>
        <p:nvPicPr>
          <p:cNvPr id="8" name="Picture 2" descr="C:\Documents and Settings\LOIDA\Desktop\prof. asaad\chronic diarrhea\food allergy\halloween.jpg"/>
          <p:cNvPicPr>
            <a:picLocks noChangeAspect="1" noChangeArrowheads="1"/>
          </p:cNvPicPr>
          <p:nvPr/>
        </p:nvPicPr>
        <p:blipFill>
          <a:blip r:embed="rId5" cstate="print"/>
          <a:srcRect/>
          <a:stretch>
            <a:fillRect/>
          </a:stretch>
        </p:blipFill>
        <p:spPr>
          <a:xfrm>
            <a:off x="6948264" y="4437112"/>
            <a:ext cx="1871992" cy="1584176"/>
          </a:xfrm>
          <a:prstGeom prst="rect">
            <a:avLst/>
          </a:prstGeom>
          <a:noFill/>
        </p:spPr>
      </p:pic>
      <p:pic>
        <p:nvPicPr>
          <p:cNvPr id="11" name="Picture 2" descr="C:\Documents and Settings\LOIDA\Desktop\prof. asaad\chronic diarrhea\food allergy\ninos-alimentos.jpg"/>
          <p:cNvPicPr>
            <a:picLocks noChangeAspect="1" noChangeArrowheads="1"/>
          </p:cNvPicPr>
          <p:nvPr/>
        </p:nvPicPr>
        <p:blipFill>
          <a:blip r:embed="rId6" cstate="print"/>
          <a:srcRect/>
          <a:stretch>
            <a:fillRect/>
          </a:stretch>
        </p:blipFill>
        <p:spPr>
          <a:xfrm>
            <a:off x="7524328" y="1844824"/>
            <a:ext cx="1106705" cy="1440160"/>
          </a:xfrm>
          <a:prstGeom prst="rect">
            <a:avLst/>
          </a:prstGeom>
          <a:noFill/>
        </p:spPr>
      </p:pic>
      <p:pic>
        <p:nvPicPr>
          <p:cNvPr id="9" name="Picture 2" descr="C:\Documents and Settings\LOIDA\Desktop\prof. asaad\chronic diarrhea\food allergy\istock_000017598790small_foodallergiesinbabies.jpg"/>
          <p:cNvPicPr>
            <a:picLocks noChangeAspect="1" noChangeArrowheads="1"/>
          </p:cNvPicPr>
          <p:nvPr/>
        </p:nvPicPr>
        <p:blipFill>
          <a:blip r:embed="rId7" cstate="print"/>
          <a:srcRect/>
          <a:stretch>
            <a:fillRect/>
          </a:stretch>
        </p:blipFill>
        <p:spPr>
          <a:xfrm>
            <a:off x="5724128" y="2996952"/>
            <a:ext cx="1152128" cy="1412987"/>
          </a:xfrm>
          <a:prstGeom prst="rect">
            <a:avLst/>
          </a:prstGeom>
          <a:noFill/>
        </p:spPr>
      </p:pic>
      <p:pic>
        <p:nvPicPr>
          <p:cNvPr id="14" name="Picture 2" descr="C:\Documents and Settings\LOIDA\Desktop\prof. asaad\chronic diarrhea\food allergy\parent_fdallergy24.gif"/>
          <p:cNvPicPr>
            <a:picLocks noChangeAspect="1" noChangeArrowheads="1"/>
          </p:cNvPicPr>
          <p:nvPr/>
        </p:nvPicPr>
        <p:blipFill>
          <a:blip r:embed="rId8" cstate="print"/>
          <a:srcRect/>
          <a:stretch>
            <a:fillRect/>
          </a:stretch>
        </p:blipFill>
        <p:spPr>
          <a:xfrm>
            <a:off x="683568" y="3645024"/>
            <a:ext cx="1656184" cy="2378883"/>
          </a:xfrm>
          <a:prstGeom prst="rect">
            <a:avLst/>
          </a:prstGeom>
          <a:noFill/>
        </p:spPr>
      </p:pic>
    </p:spTree>
  </p:cSld>
  <p:clrMapOvr>
    <a:masterClrMapping/>
  </p:clrMapOvr>
  <p:transition>
    <p:wheel spokes="8"/>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69646" name="Slide Number Placeholder 3"/>
          <p:cNvSpPr>
            <a:spLocks noGrp="1"/>
          </p:cNvSpPr>
          <p:nvPr>
            <p:ph type="sldNum" sz="quarter" idx="12"/>
          </p:nvPr>
        </p:nvSpPr>
        <p:spPr/>
        <p:txBody>
          <a:bodyPr/>
          <a:lstStyle/>
          <a:p>
            <a:pPr>
              <a:defRPr/>
            </a:pPr>
            <a:fld id="{16F4BA19-0B6D-4376-A718-AE219F35B788}" type="slidenum">
              <a:rPr lang="en-US"/>
              <a:pPr>
                <a:defRPr/>
              </a:pPr>
              <a:t>66</a:t>
            </a:fld>
            <a:endParaRPr lang="en-US"/>
          </a:p>
        </p:txBody>
      </p:sp>
      <p:graphicFrame>
        <p:nvGraphicFramePr>
          <p:cNvPr id="233485" name="Group 13"/>
          <p:cNvGraphicFramePr>
            <a:graphicFrameLocks noGrp="1"/>
          </p:cNvGraphicFramePr>
          <p:nvPr/>
        </p:nvGraphicFramePr>
        <p:xfrm>
          <a:off x="395536" y="3573016"/>
          <a:ext cx="8077200" cy="2537907"/>
        </p:xfrm>
        <a:graphic>
          <a:graphicData uri="http://schemas.openxmlformats.org/drawingml/2006/table">
            <a:tbl>
              <a:tblPr/>
              <a:tblGrid>
                <a:gridCol w="2113660"/>
                <a:gridCol w="5963540"/>
              </a:tblGrid>
              <a:tr h="115212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endParaRPr kumimoji="0" lang="en-US" sz="18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en-US" sz="1800" b="1" i="0" u="none" strike="noStrike" cap="none" normalizeH="0" baseline="0" dirty="0" smtClean="0">
                          <a:ln>
                            <a:noFill/>
                          </a:ln>
                          <a:solidFill>
                            <a:schemeClr val="tx1"/>
                          </a:solidFill>
                          <a:effectLst/>
                          <a:latin typeface="Verdana" pitchFamily="34" charset="0"/>
                          <a:cs typeface="Arial" charset="0"/>
                        </a:rPr>
                        <a:t>Treatment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Strict elimination of offending antigen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38577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Natural History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Most cases resolve in 2 to 3 years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2" descr="C:\Documents and Settings\LOIDA\Desktop\prof. asaad\chronic diarrhea\food allergy\symptoms.jpg"/>
          <p:cNvPicPr>
            <a:picLocks noGrp="1" noChangeAspect="1" noChangeArrowheads="1"/>
          </p:cNvPicPr>
          <p:nvPr>
            <p:ph idx="1"/>
          </p:nvPr>
        </p:nvPicPr>
        <p:blipFill>
          <a:blip r:embed="rId3" cstate="print"/>
          <a:srcRect/>
          <a:stretch>
            <a:fillRect/>
          </a:stretch>
        </p:blipFill>
        <p:spPr>
          <a:xfrm>
            <a:off x="2627784" y="404664"/>
            <a:ext cx="3240360" cy="3247211"/>
          </a:xfrm>
          <a:noFill/>
        </p:spPr>
      </p:pic>
    </p:spTree>
  </p:cSld>
  <p:clrMapOvr>
    <a:masterClrMapping/>
  </p:clrMapOvr>
  <p:transition>
    <p:wheel spokes="8"/>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p:txBody>
          <a:bodyPr>
            <a:normAutofit/>
          </a:bodyPr>
          <a:lstStyle/>
          <a:p>
            <a:pPr algn="just">
              <a:buNone/>
            </a:pPr>
            <a:r>
              <a:rPr lang="en-US" b="1" dirty="0" smtClean="0"/>
              <a:t>    My 8 – month old infant was well up to 6 – month of age when I start to introduce cereals and baby biscuits then he started to have diarrhea since that time. What is the cause of the diarrhea?</a:t>
            </a:r>
            <a:endParaRPr lang="en-US" b="1" dirty="0"/>
          </a:p>
        </p:txBody>
      </p:sp>
    </p:spTree>
  </p:cSld>
  <p:clrMapOvr>
    <a:masterClrMapping/>
  </p:clrMapOvr>
  <p:transition>
    <p:wheel spokes="8"/>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48132" name="Rectangle 2"/>
          <p:cNvSpPr>
            <a:spLocks noGrp="1" noChangeArrowheads="1"/>
          </p:cNvSpPr>
          <p:nvPr>
            <p:ph type="title"/>
          </p:nvPr>
        </p:nvSpPr>
        <p:spPr>
          <a:xfrm>
            <a:off x="990600" y="304800"/>
            <a:ext cx="7313612" cy="1447800"/>
          </a:xfrm>
        </p:spPr>
        <p:txBody>
          <a:bodyPr anchorCtr="1"/>
          <a:lstStyle/>
          <a:p>
            <a:pPr eaLnBrk="1" fontAlgn="auto" hangingPunct="1">
              <a:spcAft>
                <a:spcPts val="0"/>
              </a:spcAft>
              <a:defRPr/>
            </a:pPr>
            <a:r>
              <a:rPr lang="en-US" sz="4000" dirty="0" smtClean="0">
                <a:latin typeface="Arial Black" pitchFamily="34" charset="0"/>
              </a:rPr>
              <a:t>Celiac Disease</a:t>
            </a:r>
          </a:p>
        </p:txBody>
      </p:sp>
      <p:sp>
        <p:nvSpPr>
          <p:cNvPr id="48130" name="Slide Number Placeholder 3"/>
          <p:cNvSpPr>
            <a:spLocks noGrp="1"/>
          </p:cNvSpPr>
          <p:nvPr>
            <p:ph type="sldNum" sz="quarter" idx="12"/>
          </p:nvPr>
        </p:nvSpPr>
        <p:spPr/>
        <p:txBody>
          <a:bodyPr/>
          <a:lstStyle/>
          <a:p>
            <a:pPr>
              <a:defRPr/>
            </a:pPr>
            <a:fld id="{ADDAB282-233D-4400-ABF2-FAB58234E8AA}" type="slidenum">
              <a:rPr lang="en-US" smtClean="0"/>
              <a:pPr>
                <a:defRPr/>
              </a:pPr>
              <a:t>68</a:t>
            </a:fld>
            <a:endParaRPr lang="en-US" smtClean="0"/>
          </a:p>
        </p:txBody>
      </p:sp>
      <p:graphicFrame>
        <p:nvGraphicFramePr>
          <p:cNvPr id="7" name="Group 3"/>
          <p:cNvGraphicFramePr>
            <a:graphicFrameLocks noGrp="1"/>
          </p:cNvGraphicFramePr>
          <p:nvPr/>
        </p:nvGraphicFramePr>
        <p:xfrm>
          <a:off x="1066800" y="1676400"/>
          <a:ext cx="7239000" cy="4596396"/>
        </p:xfrm>
        <a:graphic>
          <a:graphicData uri="http://schemas.openxmlformats.org/drawingml/2006/table">
            <a:tbl>
              <a:tblPr/>
              <a:tblGrid>
                <a:gridCol w="2867758"/>
                <a:gridCol w="4371242"/>
              </a:tblGrid>
              <a:tr h="106156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1" i="0" u="none" strike="noStrike" cap="none" normalizeH="0" baseline="0" dirty="0" smtClean="0">
                          <a:ln>
                            <a:noFill/>
                          </a:ln>
                          <a:solidFill>
                            <a:schemeClr val="tx1"/>
                          </a:solidFill>
                          <a:effectLst/>
                          <a:latin typeface="Verdana" pitchFamily="34" charset="0"/>
                          <a:cs typeface="Arial" charset="0"/>
                        </a:rPr>
                        <a:t>Age of onset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0" i="0" u="none" strike="noStrike" cap="none" normalizeH="0" baseline="0" dirty="0" smtClean="0">
                          <a:ln>
                            <a:noFill/>
                          </a:ln>
                          <a:solidFill>
                            <a:schemeClr val="tx1"/>
                          </a:solidFill>
                          <a:effectLst/>
                          <a:latin typeface="Verdana" pitchFamily="34" charset="0"/>
                          <a:cs typeface="Arial" charset="0"/>
                        </a:rPr>
                        <a:t> Dependent on timing of gluten introduction</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0" i="0" u="none" strike="noStrike" cap="none" normalizeH="0" baseline="0" dirty="0" smtClean="0">
                          <a:ln>
                            <a:noFill/>
                          </a:ln>
                          <a:solidFill>
                            <a:schemeClr val="tx1"/>
                          </a:solidFill>
                          <a:effectLst/>
                          <a:latin typeface="Verdana" pitchFamily="34" charset="0"/>
                          <a:cs typeface="Arial" charset="0"/>
                        </a:rPr>
                        <a:t> typically more than 6 months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53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1" i="0" u="none" strike="noStrike" cap="none" normalizeH="0" baseline="0" dirty="0" smtClean="0">
                          <a:ln>
                            <a:noFill/>
                          </a:ln>
                          <a:solidFill>
                            <a:schemeClr val="tx1"/>
                          </a:solidFill>
                          <a:effectLst/>
                          <a:latin typeface="Verdana" pitchFamily="34" charset="0"/>
                          <a:cs typeface="Arial" charset="0"/>
                        </a:rPr>
                        <a:t>Proteins implicated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0" i="0" u="none" strike="noStrike" cap="none" normalizeH="0" baseline="0" dirty="0" smtClean="0">
                          <a:ln>
                            <a:noFill/>
                          </a:ln>
                          <a:solidFill>
                            <a:schemeClr val="tx1"/>
                          </a:solidFill>
                          <a:effectLst/>
                          <a:latin typeface="Verdana" pitchFamily="34" charset="0"/>
                          <a:cs typeface="Arial" charset="0"/>
                        </a:rPr>
                        <a:t> Wheat, rye, barley, possibly oats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165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1" i="0" u="none" strike="noStrike" cap="none" normalizeH="0" baseline="0" smtClean="0">
                          <a:ln>
                            <a:noFill/>
                          </a:ln>
                          <a:solidFill>
                            <a:schemeClr val="tx1"/>
                          </a:solidFill>
                          <a:effectLst/>
                          <a:latin typeface="Verdana" pitchFamily="34" charset="0"/>
                          <a:cs typeface="Arial" charset="0"/>
                        </a:rPr>
                        <a:t>Pathology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0" i="0" u="none" strike="noStrike" cap="none" normalizeH="0" baseline="0" dirty="0" smtClean="0">
                          <a:ln>
                            <a:noFill/>
                          </a:ln>
                          <a:solidFill>
                            <a:schemeClr val="tx1"/>
                          </a:solidFill>
                          <a:effectLst/>
                          <a:latin typeface="Verdana" pitchFamily="34" charset="0"/>
                          <a:cs typeface="Arial" charset="0"/>
                        </a:rPr>
                        <a:t> Extensive villous atrophy</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0" i="0" u="none" strike="noStrike" cap="none" normalizeH="0" baseline="0" dirty="0" smtClean="0">
                          <a:ln>
                            <a:noFill/>
                          </a:ln>
                          <a:solidFill>
                            <a:schemeClr val="tx1"/>
                          </a:solidFill>
                          <a:effectLst/>
                          <a:latin typeface="Verdana" pitchFamily="34" charset="0"/>
                          <a:cs typeface="Arial" charset="0"/>
                        </a:rPr>
                        <a:t> Elongated crypt length</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0" i="0" u="none" strike="noStrike" cap="none" normalizeH="0" baseline="0" dirty="0" smtClean="0">
                          <a:ln>
                            <a:noFill/>
                          </a:ln>
                          <a:solidFill>
                            <a:schemeClr val="tx1"/>
                          </a:solidFill>
                          <a:effectLst/>
                          <a:latin typeface="Verdana" pitchFamily="34" charset="0"/>
                          <a:cs typeface="Arial" charset="0"/>
                        </a:rPr>
                        <a:t> Increased intraepithelial lymphocytes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90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1" i="0" u="none" strike="noStrike" cap="none" normalizeH="0" baseline="0" dirty="0" smtClean="0">
                          <a:ln>
                            <a:noFill/>
                          </a:ln>
                          <a:solidFill>
                            <a:schemeClr val="tx1"/>
                          </a:solidFill>
                          <a:effectLst/>
                          <a:latin typeface="Verdana" pitchFamily="34" charset="0"/>
                          <a:cs typeface="Arial" charset="0"/>
                        </a:rPr>
                        <a:t>Genetics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0" i="0" u="none" strike="noStrike" cap="none" normalizeH="0" baseline="0" dirty="0" smtClean="0">
                          <a:ln>
                            <a:noFill/>
                          </a:ln>
                          <a:solidFill>
                            <a:schemeClr val="tx1"/>
                          </a:solidFill>
                          <a:effectLst/>
                          <a:latin typeface="Verdana" pitchFamily="34" charset="0"/>
                          <a:cs typeface="Arial" charset="0"/>
                        </a:rPr>
                        <a:t> HLA-DQ2 (and DQ8) associated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279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1" i="0" u="none" strike="noStrike" cap="none" normalizeH="0" baseline="0" smtClean="0">
                          <a:ln>
                            <a:noFill/>
                          </a:ln>
                          <a:solidFill>
                            <a:schemeClr val="tx1"/>
                          </a:solidFill>
                          <a:effectLst/>
                          <a:latin typeface="Verdana" pitchFamily="34" charset="0"/>
                          <a:cs typeface="Arial" charset="0"/>
                        </a:rPr>
                        <a:t>Natural History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800" b="0" i="0" u="none" strike="noStrike" cap="none" normalizeH="0" baseline="0" dirty="0" smtClean="0">
                          <a:ln>
                            <a:noFill/>
                          </a:ln>
                          <a:solidFill>
                            <a:schemeClr val="tx1"/>
                          </a:solidFill>
                          <a:effectLst/>
                          <a:latin typeface="Verdana" pitchFamily="34" charset="0"/>
                          <a:cs typeface="Arial" charset="0"/>
                        </a:rPr>
                        <a:t> Illness is life-long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896"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spTree>
  </p:cSld>
  <p:clrMapOvr>
    <a:masterClrMapping/>
  </p:clrMapOvr>
  <p:transition>
    <p:wheel spokes="8"/>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49155" name="Rectangle 2"/>
          <p:cNvSpPr>
            <a:spLocks noGrp="1" noChangeArrowheads="1"/>
          </p:cNvSpPr>
          <p:nvPr>
            <p:ph type="title"/>
          </p:nvPr>
        </p:nvSpPr>
        <p:spPr>
          <a:xfrm>
            <a:off x="1143000" y="304800"/>
            <a:ext cx="7313613" cy="2133600"/>
          </a:xfrm>
        </p:spPr>
        <p:txBody>
          <a:bodyPr anchorCtr="1">
            <a:normAutofit/>
          </a:bodyPr>
          <a:lstStyle/>
          <a:p>
            <a:pPr algn="ctr" eaLnBrk="1" fontAlgn="auto" hangingPunct="1">
              <a:spcAft>
                <a:spcPts val="0"/>
              </a:spcAft>
              <a:defRPr/>
            </a:pPr>
            <a:r>
              <a:rPr lang="en-US" sz="4000" dirty="0" smtClean="0">
                <a:latin typeface="Arial Black" pitchFamily="34" charset="0"/>
              </a:rPr>
              <a:t>Celiac Disease</a:t>
            </a:r>
            <a:br>
              <a:rPr lang="en-US" sz="4000" dirty="0" smtClean="0">
                <a:latin typeface="Arial Black" pitchFamily="34" charset="0"/>
              </a:rPr>
            </a:br>
            <a:r>
              <a:rPr lang="en-US" sz="2800" dirty="0" smtClean="0">
                <a:latin typeface="Arial Black" pitchFamily="34" charset="0"/>
              </a:rPr>
              <a:t>(cont.)</a:t>
            </a:r>
            <a:r>
              <a:rPr lang="en-US" sz="1800" dirty="0" smtClean="0"/>
              <a:t/>
            </a:r>
            <a:br>
              <a:rPr lang="en-US" sz="1800" dirty="0" smtClean="0"/>
            </a:br>
            <a:endParaRPr lang="en-US" sz="1800" dirty="0" smtClean="0"/>
          </a:p>
        </p:txBody>
      </p:sp>
      <p:sp>
        <p:nvSpPr>
          <p:cNvPr id="49154" name="Slide Number Placeholder 3"/>
          <p:cNvSpPr>
            <a:spLocks noGrp="1"/>
          </p:cNvSpPr>
          <p:nvPr>
            <p:ph type="sldNum" sz="quarter" idx="12"/>
          </p:nvPr>
        </p:nvSpPr>
        <p:spPr/>
        <p:txBody>
          <a:bodyPr/>
          <a:lstStyle/>
          <a:p>
            <a:pPr>
              <a:defRPr/>
            </a:pPr>
            <a:fld id="{91755F01-EB2D-4B7E-9679-44558789CA21}" type="slidenum">
              <a:rPr lang="en-US" smtClean="0"/>
              <a:pPr>
                <a:defRPr/>
              </a:pPr>
              <a:t>69</a:t>
            </a:fld>
            <a:endParaRPr lang="en-US" smtClean="0"/>
          </a:p>
        </p:txBody>
      </p:sp>
      <p:graphicFrame>
        <p:nvGraphicFramePr>
          <p:cNvPr id="6" name="Group 14"/>
          <p:cNvGraphicFramePr>
            <a:graphicFrameLocks noGrp="1"/>
          </p:cNvGraphicFramePr>
          <p:nvPr/>
        </p:nvGraphicFramePr>
        <p:xfrm>
          <a:off x="914400" y="2057400"/>
          <a:ext cx="7543800" cy="3800996"/>
        </p:xfrm>
        <a:graphic>
          <a:graphicData uri="http://schemas.openxmlformats.org/drawingml/2006/table">
            <a:tbl>
              <a:tblPr/>
              <a:tblGrid>
                <a:gridCol w="2305050"/>
                <a:gridCol w="5238750"/>
              </a:tblGrid>
              <a:tr h="3124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5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5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500" b="1"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Manifestations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500" b="1" i="0" u="none" strike="noStrike" cap="none" normalizeH="0" baseline="0" dirty="0" smtClean="0">
                        <a:ln>
                          <a:noFill/>
                        </a:ln>
                        <a:solidFill>
                          <a:schemeClr val="tx1"/>
                        </a:solidFill>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700" b="0" i="0" u="none" strike="noStrike" cap="none" normalizeH="0" baseline="0" dirty="0" smtClean="0">
                          <a:ln>
                            <a:noFill/>
                          </a:ln>
                          <a:solidFill>
                            <a:schemeClr val="tx1"/>
                          </a:solidFill>
                          <a:effectLst/>
                          <a:latin typeface="Verdana" pitchFamily="34" charset="0"/>
                          <a:cs typeface="Arial" charset="0"/>
                        </a:rPr>
                        <a:t> Chronic diarrhea</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700" b="0" i="0" u="none" strike="noStrike" cap="none" normalizeH="0" baseline="0" dirty="0" smtClean="0">
                          <a:ln>
                            <a:noFill/>
                          </a:ln>
                          <a:solidFill>
                            <a:schemeClr val="tx1"/>
                          </a:solidFill>
                          <a:effectLst/>
                          <a:latin typeface="Verdana" pitchFamily="34" charset="0"/>
                          <a:cs typeface="Arial" charset="0"/>
                        </a:rPr>
                        <a:t>Abdominal distension</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700" b="0" i="0" u="none" strike="noStrike" cap="none" normalizeH="0" baseline="0" dirty="0" smtClean="0">
                          <a:ln>
                            <a:noFill/>
                          </a:ln>
                          <a:solidFill>
                            <a:schemeClr val="tx1"/>
                          </a:solidFill>
                          <a:effectLst/>
                          <a:latin typeface="Verdana" pitchFamily="34" charset="0"/>
                          <a:cs typeface="Arial" charset="0"/>
                        </a:rPr>
                        <a:t>Failure to thrive / growth failure</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700" b="0" i="0" u="none" strike="noStrike" cap="none" normalizeH="0" baseline="0" dirty="0" smtClean="0">
                          <a:ln>
                            <a:noFill/>
                          </a:ln>
                          <a:solidFill>
                            <a:schemeClr val="tx1"/>
                          </a:solidFill>
                          <a:effectLst/>
                          <a:latin typeface="Verdana" pitchFamily="34" charset="0"/>
                          <a:cs typeface="Arial" charset="0"/>
                        </a:rPr>
                        <a:t>Complications of </a:t>
                      </a:r>
                      <a:r>
                        <a:rPr kumimoji="0" lang="en-US" sz="1700" b="0" i="0" u="none" strike="noStrike" cap="none" normalizeH="0" baseline="0" dirty="0" err="1" smtClean="0">
                          <a:ln>
                            <a:noFill/>
                          </a:ln>
                          <a:solidFill>
                            <a:schemeClr val="tx1"/>
                          </a:solidFill>
                          <a:effectLst/>
                          <a:latin typeface="Verdana" pitchFamily="34" charset="0"/>
                          <a:cs typeface="Arial" charset="0"/>
                        </a:rPr>
                        <a:t>malabsorption</a:t>
                      </a:r>
                      <a:endParaRPr kumimoji="0" lang="en-US" sz="1700" b="0" i="0" u="none" strike="noStrike" cap="none" normalizeH="0" baseline="0" dirty="0" smtClean="0">
                        <a:ln>
                          <a:noFill/>
                        </a:ln>
                        <a:solidFill>
                          <a:schemeClr val="tx1"/>
                        </a:solidFill>
                        <a:effectLst/>
                        <a:latin typeface="Verdana" pitchFamily="34" charset="0"/>
                        <a:cs typeface="Arial" charset="0"/>
                      </a:endParaRP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700" b="0" i="0" u="none" strike="noStrike" cap="none" normalizeH="0" baseline="0" dirty="0" smtClean="0">
                          <a:ln>
                            <a:noFill/>
                          </a:ln>
                          <a:solidFill>
                            <a:schemeClr val="tx1"/>
                          </a:solidFill>
                          <a:effectLst/>
                          <a:latin typeface="Verdana" pitchFamily="34" charset="0"/>
                          <a:cs typeface="Arial" charset="0"/>
                        </a:rPr>
                        <a:t>Abdominal pain</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700" b="0" i="0" u="none" strike="noStrike" cap="none" normalizeH="0" baseline="0" dirty="0" smtClean="0">
                          <a:ln>
                            <a:noFill/>
                          </a:ln>
                          <a:solidFill>
                            <a:schemeClr val="tx1"/>
                          </a:solidFill>
                          <a:effectLst/>
                          <a:latin typeface="Verdana" pitchFamily="34" charset="0"/>
                          <a:cs typeface="Arial" charset="0"/>
                        </a:rPr>
                        <a:t>Associated diseases: dermatitis </a:t>
                      </a:r>
                      <a:r>
                        <a:rPr kumimoji="0" lang="en-US" sz="1700" b="0" i="0" u="none" strike="noStrike" cap="none" normalizeH="0" baseline="0" dirty="0" err="1" smtClean="0">
                          <a:ln>
                            <a:noFill/>
                          </a:ln>
                          <a:solidFill>
                            <a:schemeClr val="tx1"/>
                          </a:solidFill>
                          <a:effectLst/>
                          <a:latin typeface="Verdana" pitchFamily="34" charset="0"/>
                          <a:cs typeface="Arial" charset="0"/>
                        </a:rPr>
                        <a:t>herpetiformis</a:t>
                      </a:r>
                      <a:r>
                        <a:rPr kumimoji="0" lang="en-US" sz="1700" b="0" i="0" u="none" strike="noStrike" cap="none" normalizeH="0" baseline="0" dirty="0" smtClean="0">
                          <a:ln>
                            <a:noFill/>
                          </a:ln>
                          <a:solidFill>
                            <a:schemeClr val="tx1"/>
                          </a:solidFill>
                          <a:effectLst/>
                          <a:latin typeface="Verdana" pitchFamily="34" charset="0"/>
                          <a:cs typeface="Arial" charset="0"/>
                        </a:rPr>
                        <a:t>, diabetes mellitus, thyroid disease, Down syndrome, </a:t>
                      </a:r>
                      <a:r>
                        <a:rPr kumimoji="0" lang="en-US" sz="1700" b="0" i="0" u="none" strike="noStrike" cap="none" normalizeH="0" baseline="0" dirty="0" err="1" smtClean="0">
                          <a:ln>
                            <a:noFill/>
                          </a:ln>
                          <a:solidFill>
                            <a:schemeClr val="tx1"/>
                          </a:solidFill>
                          <a:effectLst/>
                          <a:latin typeface="Verdana" pitchFamily="34" charset="0"/>
                          <a:cs typeface="Arial" charset="0"/>
                        </a:rPr>
                        <a:t>IgA</a:t>
                      </a:r>
                      <a:r>
                        <a:rPr kumimoji="0" lang="en-US" sz="1700" b="0" i="0" u="none" strike="noStrike" cap="none" normalizeH="0" baseline="0" dirty="0" smtClean="0">
                          <a:ln>
                            <a:noFill/>
                          </a:ln>
                          <a:solidFill>
                            <a:schemeClr val="tx1"/>
                          </a:solidFill>
                          <a:effectLst/>
                          <a:latin typeface="Verdana" pitchFamily="34" charset="0"/>
                          <a:cs typeface="Arial" charset="0"/>
                        </a:rPr>
                        <a:t> deficiency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76796">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Verdana" pitchFamily="34" charset="0"/>
                          <a:cs typeface="Arial" charset="0"/>
                        </a:rPr>
                        <a:t>Treatment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v"/>
                        <a:tabLst/>
                      </a:pPr>
                      <a:r>
                        <a:rPr kumimoji="0" lang="en-US" sz="1700" b="0" i="0" u="none" strike="noStrike" cap="none" normalizeH="0" baseline="0" dirty="0" smtClean="0">
                          <a:ln>
                            <a:noFill/>
                          </a:ln>
                          <a:solidFill>
                            <a:schemeClr val="tx1"/>
                          </a:solidFill>
                          <a:effectLst/>
                          <a:latin typeface="Verdana" pitchFamily="34" charset="0"/>
                          <a:cs typeface="Arial" charset="0"/>
                        </a:rPr>
                        <a:t> Gluten elimination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0911"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323528" y="1844824"/>
            <a:ext cx="8229600" cy="3085803"/>
          </a:xfrm>
        </p:spPr>
        <p:txBody>
          <a:bodyPr>
            <a:normAutofit/>
          </a:bodyPr>
          <a:lstStyle/>
          <a:p>
            <a:pPr algn="just">
              <a:buNone/>
            </a:pPr>
            <a:r>
              <a:rPr lang="en-US" sz="4400" b="1" dirty="0" smtClean="0"/>
              <a:t>My baby whom I just deliver developed diarrhea from day 1 after birth, what is the cause? </a:t>
            </a:r>
            <a:endParaRPr lang="en-US" sz="4400" b="1" dirty="0"/>
          </a:p>
        </p:txBody>
      </p:sp>
    </p:spTree>
  </p:cSld>
  <p:clrMapOvr>
    <a:masterClrMapping/>
  </p:clrMapOvr>
  <p:transition>
    <p:wheel spokes="8"/>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duotone>
              <a:prstClr val="black"/>
              <a:schemeClr val="accent5">
                <a:tint val="45000"/>
                <a:satMod val="400000"/>
              </a:schemeClr>
            </a:duotone>
          </a:blip>
          <a:stretch>
            <a:fillRect/>
          </a:stretch>
        </p:blipFill>
        <p:spPr>
          <a:xfrm>
            <a:off x="0" y="0"/>
            <a:ext cx="9144000" cy="6858000"/>
          </a:xfrm>
          <a:prstGeom prst="rect">
            <a:avLst/>
          </a:prstGeom>
        </p:spPr>
      </p:pic>
      <p:sp>
        <p:nvSpPr>
          <p:cNvPr id="50178" name="Slide Number Placeholder 3"/>
          <p:cNvSpPr>
            <a:spLocks noGrp="1"/>
          </p:cNvSpPr>
          <p:nvPr>
            <p:ph type="sldNum" sz="quarter" idx="12"/>
          </p:nvPr>
        </p:nvSpPr>
        <p:spPr/>
        <p:txBody>
          <a:bodyPr/>
          <a:lstStyle/>
          <a:p>
            <a:pPr>
              <a:defRPr/>
            </a:pPr>
            <a:fld id="{6E37F072-B0D1-45A1-BFD0-E63136437509}" type="slidenum">
              <a:rPr lang="en-US" smtClean="0"/>
              <a:pPr>
                <a:defRPr/>
              </a:pPr>
              <a:t>70</a:t>
            </a:fld>
            <a:endParaRPr lang="en-US" smtClean="0"/>
          </a:p>
        </p:txBody>
      </p:sp>
      <p:pic>
        <p:nvPicPr>
          <p:cNvPr id="81923" name="Picture 2" descr="D:\Jpeg016.jpg"/>
          <p:cNvPicPr>
            <a:picLocks noChangeAspect="1" noChangeArrowheads="1"/>
          </p:cNvPicPr>
          <p:nvPr/>
        </p:nvPicPr>
        <p:blipFill>
          <a:blip r:embed="rId3" cstate="print"/>
          <a:srcRect t="1515" r="3226"/>
          <a:stretch>
            <a:fillRect/>
          </a:stretch>
        </p:blipFill>
        <p:spPr bwMode="auto">
          <a:xfrm>
            <a:off x="2438400" y="228600"/>
            <a:ext cx="4114800" cy="64008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prstClr val="black"/>
              <a:schemeClr val="accent3">
                <a:tint val="45000"/>
                <a:satMod val="400000"/>
              </a:schemeClr>
            </a:duotone>
          </a:blip>
          <a:stretch>
            <a:fillRect/>
          </a:stretch>
        </p:blipFill>
        <p:spPr>
          <a:xfrm>
            <a:off x="0" y="0"/>
            <a:ext cx="9144000" cy="6858000"/>
          </a:xfrm>
          <a:prstGeom prst="rect">
            <a:avLst/>
          </a:prstGeom>
        </p:spPr>
      </p:pic>
      <p:sp>
        <p:nvSpPr>
          <p:cNvPr id="51202" name="Slide Number Placeholder 3"/>
          <p:cNvSpPr>
            <a:spLocks noGrp="1"/>
          </p:cNvSpPr>
          <p:nvPr>
            <p:ph type="sldNum" sz="quarter" idx="12"/>
          </p:nvPr>
        </p:nvSpPr>
        <p:spPr/>
        <p:txBody>
          <a:bodyPr/>
          <a:lstStyle/>
          <a:p>
            <a:pPr>
              <a:defRPr/>
            </a:pPr>
            <a:fld id="{F59046F2-0435-4F7C-9315-50CAD8569BED}" type="slidenum">
              <a:rPr lang="en-US" smtClean="0"/>
              <a:pPr>
                <a:defRPr/>
              </a:pPr>
              <a:t>71</a:t>
            </a:fld>
            <a:endParaRPr lang="en-US" smtClean="0"/>
          </a:p>
        </p:txBody>
      </p:sp>
      <p:pic>
        <p:nvPicPr>
          <p:cNvPr id="82947" name="Picture 5" descr="scan0010"/>
          <p:cNvPicPr>
            <a:picLocks noChangeAspect="1" noChangeArrowheads="1"/>
          </p:cNvPicPr>
          <p:nvPr/>
        </p:nvPicPr>
        <p:blipFill>
          <a:blip r:embed="rId3" cstate="print"/>
          <a:srcRect t="8000" b="1334"/>
          <a:stretch>
            <a:fillRect/>
          </a:stretch>
        </p:blipFill>
        <p:spPr bwMode="auto">
          <a:xfrm>
            <a:off x="685800" y="838200"/>
            <a:ext cx="7848600" cy="5257800"/>
          </a:xfrm>
          <a:prstGeom prst="rect">
            <a:avLst/>
          </a:prstGeom>
          <a:noFill/>
          <a:ln w="9525">
            <a:noFill/>
            <a:miter lim="800000"/>
            <a:headEnd/>
            <a:tailEnd/>
          </a:ln>
        </p:spPr>
      </p:pic>
      <p:sp>
        <p:nvSpPr>
          <p:cNvPr id="82948" name="Flowchart: Process 5"/>
          <p:cNvSpPr>
            <a:spLocks noChangeArrowheads="1"/>
          </p:cNvSpPr>
          <p:nvPr/>
        </p:nvSpPr>
        <p:spPr bwMode="auto">
          <a:xfrm>
            <a:off x="5715000" y="2667000"/>
            <a:ext cx="914400" cy="1371600"/>
          </a:xfrm>
          <a:prstGeom prst="flowChartProcess">
            <a:avLst/>
          </a:prstGeom>
          <a:solidFill>
            <a:schemeClr val="accent1"/>
          </a:solidFill>
          <a:ln w="12700" cap="sq" algn="ctr">
            <a:solidFill>
              <a:schemeClr val="tx1"/>
            </a:solidFill>
            <a:round/>
            <a:headEnd type="none" w="sm" len="sm"/>
            <a:tailEnd type="none" w="sm" len="sm"/>
          </a:ln>
        </p:spPr>
        <p:txBody>
          <a:bodyPr/>
          <a:lstStyle/>
          <a:p>
            <a:endParaRPr lang="en-US"/>
          </a:p>
        </p:txBody>
      </p:sp>
    </p:spTree>
  </p:cSld>
  <p:clrMapOvr>
    <a:masterClrMapping/>
  </p:clrMapOvr>
  <p:transition>
    <p:wheel spokes="8"/>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duotone>
              <a:prstClr val="black"/>
              <a:schemeClr val="accent1">
                <a:tint val="45000"/>
                <a:satMod val="400000"/>
              </a:schemeClr>
            </a:duotone>
          </a:blip>
          <a:stretch>
            <a:fillRect/>
          </a:stretch>
        </p:blipFill>
        <p:spPr>
          <a:xfrm>
            <a:off x="0" y="0"/>
            <a:ext cx="9144000" cy="6858000"/>
          </a:xfrm>
          <a:prstGeom prst="rect">
            <a:avLst/>
          </a:prstGeom>
        </p:spPr>
      </p:pic>
      <p:pic>
        <p:nvPicPr>
          <p:cNvPr id="83970" name="Picture 5" descr="scan0032"/>
          <p:cNvPicPr>
            <a:picLocks noChangeAspect="1" noChangeArrowheads="1"/>
          </p:cNvPicPr>
          <p:nvPr/>
        </p:nvPicPr>
        <p:blipFill>
          <a:blip r:embed="rId3" cstate="print"/>
          <a:srcRect l="8411" t="4286"/>
          <a:stretch>
            <a:fillRect/>
          </a:stretch>
        </p:blipFill>
        <p:spPr bwMode="auto">
          <a:xfrm>
            <a:off x="914400" y="914400"/>
            <a:ext cx="7467600" cy="5105400"/>
          </a:xfrm>
          <a:prstGeom prst="rect">
            <a:avLst/>
          </a:prstGeom>
          <a:noFill/>
          <a:ln w="9525">
            <a:noFill/>
            <a:miter lim="800000"/>
            <a:headEnd/>
            <a:tailEnd/>
          </a:ln>
        </p:spPr>
      </p:pic>
      <p:sp>
        <p:nvSpPr>
          <p:cNvPr id="52227" name="Slide Number Placeholder 3"/>
          <p:cNvSpPr>
            <a:spLocks noGrp="1"/>
          </p:cNvSpPr>
          <p:nvPr>
            <p:ph type="sldNum" sz="quarter" idx="12"/>
          </p:nvPr>
        </p:nvSpPr>
        <p:spPr/>
        <p:txBody>
          <a:bodyPr/>
          <a:lstStyle/>
          <a:p>
            <a:pPr>
              <a:defRPr/>
            </a:pPr>
            <a:fld id="{E8197473-E87C-4905-A124-F41A7745AABE}" type="slidenum">
              <a:rPr lang="en-US"/>
              <a:pPr>
                <a:defRPr/>
              </a:pPr>
              <a:t>72</a:t>
            </a:fld>
            <a:endParaRPr lang="en-US"/>
          </a:p>
        </p:txBody>
      </p:sp>
    </p:spTree>
  </p:cSld>
  <p:clrMapOvr>
    <a:masterClrMapping/>
  </p:clrMapOvr>
  <p:transition>
    <p:wheel spokes="8"/>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prstClr val="black"/>
              <a:schemeClr val="accent6">
                <a:tint val="45000"/>
                <a:satMod val="400000"/>
              </a:schemeClr>
            </a:duotone>
          </a:blip>
          <a:stretch>
            <a:fillRect/>
          </a:stretch>
        </p:blipFill>
        <p:spPr>
          <a:xfrm>
            <a:off x="0" y="0"/>
            <a:ext cx="9144000" cy="6858000"/>
          </a:xfrm>
          <a:prstGeom prst="rect">
            <a:avLst/>
          </a:prstGeom>
        </p:spPr>
      </p:pic>
      <p:pic>
        <p:nvPicPr>
          <p:cNvPr id="84994" name="Picture 5" descr="scan0030"/>
          <p:cNvPicPr>
            <a:picLocks noChangeAspect="1" noChangeArrowheads="1"/>
          </p:cNvPicPr>
          <p:nvPr/>
        </p:nvPicPr>
        <p:blipFill>
          <a:blip r:embed="rId3" cstate="print"/>
          <a:srcRect l="3030" t="3659" r="1010"/>
          <a:stretch>
            <a:fillRect/>
          </a:stretch>
        </p:blipFill>
        <p:spPr bwMode="auto">
          <a:xfrm>
            <a:off x="1981200" y="609600"/>
            <a:ext cx="5562600" cy="6019800"/>
          </a:xfrm>
          <a:prstGeom prst="rect">
            <a:avLst/>
          </a:prstGeom>
          <a:noFill/>
          <a:ln w="9525">
            <a:noFill/>
            <a:miter lim="800000"/>
            <a:headEnd/>
            <a:tailEnd/>
          </a:ln>
        </p:spPr>
      </p:pic>
      <p:sp>
        <p:nvSpPr>
          <p:cNvPr id="53251" name="Slide Number Placeholder 2"/>
          <p:cNvSpPr>
            <a:spLocks noGrp="1"/>
          </p:cNvSpPr>
          <p:nvPr>
            <p:ph type="sldNum" sz="quarter" idx="12"/>
          </p:nvPr>
        </p:nvSpPr>
        <p:spPr/>
        <p:txBody>
          <a:bodyPr/>
          <a:lstStyle/>
          <a:p>
            <a:pPr>
              <a:defRPr/>
            </a:pPr>
            <a:fld id="{62D11C79-4041-4450-ADB4-54CCBB7C4340}" type="slidenum">
              <a:rPr lang="en-US"/>
              <a:pPr>
                <a:defRPr/>
              </a:pPr>
              <a:t>73</a:t>
            </a:fld>
            <a:endParaRPr lang="en-US"/>
          </a:p>
        </p:txBody>
      </p:sp>
      <p:sp>
        <p:nvSpPr>
          <p:cNvPr id="84996" name="Flowchart: Process 3"/>
          <p:cNvSpPr>
            <a:spLocks noChangeArrowheads="1"/>
          </p:cNvSpPr>
          <p:nvPr/>
        </p:nvSpPr>
        <p:spPr bwMode="auto">
          <a:xfrm>
            <a:off x="4038600" y="4267200"/>
            <a:ext cx="838200" cy="533400"/>
          </a:xfrm>
          <a:prstGeom prst="flowChartProcess">
            <a:avLst/>
          </a:prstGeom>
          <a:solidFill>
            <a:schemeClr val="accent1"/>
          </a:solidFill>
          <a:ln w="12700" cap="sq" algn="ctr">
            <a:solidFill>
              <a:schemeClr val="tx1"/>
            </a:solidFill>
            <a:round/>
            <a:headEnd type="none" w="sm" len="sm"/>
            <a:tailEnd type="none" w="sm" len="sm"/>
          </a:ln>
        </p:spPr>
        <p:txBody>
          <a:bodyPr/>
          <a:lstStyle/>
          <a:p>
            <a:endParaRPr lang="en-US"/>
          </a:p>
        </p:txBody>
      </p:sp>
    </p:spTree>
  </p:cSld>
  <p:clrMapOvr>
    <a:masterClrMapping/>
  </p:clrMapOvr>
  <p:transition>
    <p:wheel spokes="8"/>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duotone>
              <a:prstClr val="black"/>
              <a:schemeClr val="accent4">
                <a:tint val="45000"/>
                <a:satMod val="400000"/>
              </a:schemeClr>
            </a:duotone>
          </a:blip>
          <a:stretch>
            <a:fillRect/>
          </a:stretch>
        </p:blipFill>
        <p:spPr>
          <a:xfrm>
            <a:off x="0" y="0"/>
            <a:ext cx="9144000" cy="6858000"/>
          </a:xfrm>
          <a:prstGeom prst="rect">
            <a:avLst/>
          </a:prstGeom>
        </p:spPr>
      </p:pic>
      <p:pic>
        <p:nvPicPr>
          <p:cNvPr id="86018" name="Picture 3" descr="scan0028"/>
          <p:cNvPicPr>
            <a:picLocks noGrp="1" noChangeAspect="1" noChangeArrowheads="1"/>
          </p:cNvPicPr>
          <p:nvPr>
            <p:ph idx="1"/>
          </p:nvPr>
        </p:nvPicPr>
        <p:blipFill>
          <a:blip r:embed="rId3" cstate="print"/>
          <a:srcRect l="4587" t="3659" r="2753"/>
          <a:stretch>
            <a:fillRect/>
          </a:stretch>
        </p:blipFill>
        <p:spPr>
          <a:xfrm>
            <a:off x="1447800" y="457200"/>
            <a:ext cx="5715000" cy="6019800"/>
          </a:xfrm>
          <a:noFill/>
        </p:spPr>
      </p:pic>
      <p:sp>
        <p:nvSpPr>
          <p:cNvPr id="54276" name="Slide Number Placeholder 3"/>
          <p:cNvSpPr>
            <a:spLocks noGrp="1"/>
          </p:cNvSpPr>
          <p:nvPr>
            <p:ph type="sldNum" sz="quarter" idx="12"/>
          </p:nvPr>
        </p:nvSpPr>
        <p:spPr/>
        <p:txBody>
          <a:bodyPr/>
          <a:lstStyle/>
          <a:p>
            <a:pPr>
              <a:defRPr/>
            </a:pPr>
            <a:fld id="{92BE5CFA-BDE0-4574-94B4-2A99714D3001}" type="slidenum">
              <a:rPr lang="en-US"/>
              <a:pPr>
                <a:defRPr/>
              </a:pPr>
              <a:t>74</a:t>
            </a:fld>
            <a:endParaRPr lang="en-US"/>
          </a:p>
        </p:txBody>
      </p:sp>
    </p:spTree>
  </p:cSld>
  <p:clrMapOvr>
    <a:masterClrMapping/>
  </p:clrMapOvr>
  <p:transition>
    <p:wheel spokes="8"/>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duotone>
              <a:prstClr val="black"/>
              <a:schemeClr val="accent2">
                <a:tint val="45000"/>
                <a:satMod val="400000"/>
              </a:schemeClr>
            </a:duotone>
          </a:blip>
          <a:stretch>
            <a:fillRect/>
          </a:stretch>
        </p:blipFill>
        <p:spPr>
          <a:xfrm>
            <a:off x="0" y="0"/>
            <a:ext cx="9144000" cy="6858000"/>
          </a:xfrm>
          <a:prstGeom prst="rect">
            <a:avLst/>
          </a:prstGeom>
        </p:spPr>
      </p:pic>
      <p:pic>
        <p:nvPicPr>
          <p:cNvPr id="87042" name="Picture 5" descr="scan0011"/>
          <p:cNvPicPr>
            <a:picLocks noChangeAspect="1" noChangeArrowheads="1"/>
          </p:cNvPicPr>
          <p:nvPr/>
        </p:nvPicPr>
        <p:blipFill>
          <a:blip r:embed="rId3" cstate="print"/>
          <a:srcRect l="952"/>
          <a:stretch>
            <a:fillRect/>
          </a:stretch>
        </p:blipFill>
        <p:spPr bwMode="auto">
          <a:xfrm>
            <a:off x="1752600" y="228600"/>
            <a:ext cx="6172200" cy="6172200"/>
          </a:xfrm>
          <a:prstGeom prst="rect">
            <a:avLst/>
          </a:prstGeom>
          <a:noFill/>
          <a:ln w="9525">
            <a:noFill/>
            <a:miter lim="800000"/>
            <a:headEnd/>
            <a:tailEnd/>
          </a:ln>
        </p:spPr>
      </p:pic>
      <p:sp>
        <p:nvSpPr>
          <p:cNvPr id="55299" name="Slide Number Placeholder 3"/>
          <p:cNvSpPr>
            <a:spLocks noGrp="1"/>
          </p:cNvSpPr>
          <p:nvPr>
            <p:ph type="sldNum" sz="quarter" idx="12"/>
          </p:nvPr>
        </p:nvSpPr>
        <p:spPr/>
        <p:txBody>
          <a:bodyPr/>
          <a:lstStyle/>
          <a:p>
            <a:pPr>
              <a:defRPr/>
            </a:pPr>
            <a:fld id="{78877995-B48C-48A6-91D5-8F605051A207}" type="slidenum">
              <a:rPr lang="en-US"/>
              <a:pPr>
                <a:defRPr/>
              </a:pPr>
              <a:t>75</a:t>
            </a:fld>
            <a:endParaRPr lang="en-US"/>
          </a:p>
        </p:txBody>
      </p:sp>
    </p:spTree>
  </p:cSld>
  <p:clrMapOvr>
    <a:masterClrMapping/>
  </p:clrMapOvr>
  <p:transition>
    <p:wheel spokes="8"/>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58371" name="Title 1"/>
          <p:cNvSpPr>
            <a:spLocks noGrp="1"/>
          </p:cNvSpPr>
          <p:nvPr>
            <p:ph type="title"/>
          </p:nvPr>
        </p:nvSpPr>
        <p:spPr>
          <a:xfrm>
            <a:off x="1066800" y="228600"/>
            <a:ext cx="7313612" cy="2057400"/>
          </a:xfrm>
        </p:spPr>
        <p:txBody>
          <a:bodyPr>
            <a:noAutofit/>
          </a:bodyPr>
          <a:lstStyle/>
          <a:p>
            <a:pPr algn="ctr" eaLnBrk="1" fontAlgn="auto" hangingPunct="1">
              <a:spcAft>
                <a:spcPts val="0"/>
              </a:spcAft>
              <a:defRPr/>
            </a:pPr>
            <a:r>
              <a:rPr lang="en-US" sz="3600" dirty="0" smtClean="0">
                <a:latin typeface="Arial Black" pitchFamily="34" charset="0"/>
              </a:rPr>
              <a:t>Diagnosis of Celiac Disease</a:t>
            </a:r>
            <a:br>
              <a:rPr lang="en-US" sz="3600" dirty="0" smtClean="0">
                <a:latin typeface="Arial Black" pitchFamily="34" charset="0"/>
              </a:rPr>
            </a:br>
            <a:r>
              <a:rPr lang="en-US" sz="3600" dirty="0" smtClean="0">
                <a:latin typeface="Arial Black" pitchFamily="34" charset="0"/>
              </a:rPr>
              <a:t>(New  criteria)</a:t>
            </a:r>
          </a:p>
        </p:txBody>
      </p:sp>
      <p:sp>
        <p:nvSpPr>
          <p:cNvPr id="88067" name="Content Placeholder 2"/>
          <p:cNvSpPr>
            <a:spLocks noGrp="1"/>
          </p:cNvSpPr>
          <p:nvPr>
            <p:ph idx="1"/>
          </p:nvPr>
        </p:nvSpPr>
        <p:spPr>
          <a:xfrm>
            <a:off x="381000" y="2514600"/>
            <a:ext cx="8153400" cy="4114800"/>
          </a:xfrm>
        </p:spPr>
        <p:txBody>
          <a:bodyPr/>
          <a:lstStyle/>
          <a:p>
            <a:pPr marL="514350" indent="-514350" eaLnBrk="1" hangingPunct="1">
              <a:buFont typeface="Wingdings" pitchFamily="2" charset="2"/>
              <a:buNone/>
            </a:pPr>
            <a:r>
              <a:rPr lang="en-US" sz="2800" dirty="0" smtClean="0">
                <a:latin typeface="Arial Black" pitchFamily="34" charset="0"/>
              </a:rPr>
              <a:t>1)</a:t>
            </a:r>
            <a:r>
              <a:rPr lang="en-US" sz="2800" dirty="0" smtClean="0"/>
              <a:t>	</a:t>
            </a:r>
            <a:r>
              <a:rPr lang="en-US" sz="2800" dirty="0" smtClean="0">
                <a:latin typeface="Arial Black" pitchFamily="34" charset="0"/>
              </a:rPr>
              <a:t>Positive anti-issue </a:t>
            </a:r>
            <a:r>
              <a:rPr lang="en-US" sz="2800" dirty="0" err="1" smtClean="0">
                <a:latin typeface="Arial Black" pitchFamily="34" charset="0"/>
              </a:rPr>
              <a:t>transglutaminase</a:t>
            </a:r>
            <a:r>
              <a:rPr lang="en-US" sz="2800" dirty="0" smtClean="0">
                <a:latin typeface="Arial Black" pitchFamily="34" charset="0"/>
              </a:rPr>
              <a:t> or </a:t>
            </a:r>
            <a:r>
              <a:rPr lang="en-US" sz="2800" dirty="0" err="1" smtClean="0">
                <a:latin typeface="Arial Black" pitchFamily="34" charset="0"/>
              </a:rPr>
              <a:t>endomysium</a:t>
            </a:r>
            <a:r>
              <a:rPr lang="en-US" sz="2800" dirty="0" smtClean="0">
                <a:latin typeface="Arial Black" pitchFamily="34" charset="0"/>
              </a:rPr>
              <a:t> antibodies.</a:t>
            </a:r>
          </a:p>
          <a:p>
            <a:pPr marL="514350" indent="-514350" eaLnBrk="1" hangingPunct="1">
              <a:buFont typeface="Wingdings" pitchFamily="2" charset="2"/>
              <a:buNone/>
            </a:pPr>
            <a:endParaRPr lang="en-US" sz="2800" dirty="0" smtClean="0">
              <a:latin typeface="Arial Black" pitchFamily="34" charset="0"/>
            </a:endParaRPr>
          </a:p>
          <a:p>
            <a:pPr marL="514350" indent="-514350" eaLnBrk="1" hangingPunct="1">
              <a:buFont typeface="Wingdings" pitchFamily="2" charset="2"/>
              <a:buNone/>
            </a:pPr>
            <a:r>
              <a:rPr lang="en-US" sz="2800" dirty="0" smtClean="0">
                <a:latin typeface="Arial Black" pitchFamily="34" charset="0"/>
              </a:rPr>
              <a:t>2)	Villous atrophy on small bowel biopsy.</a:t>
            </a:r>
          </a:p>
          <a:p>
            <a:pPr marL="514350" indent="-514350" eaLnBrk="1" hangingPunct="1">
              <a:buFont typeface="Wingdings" pitchFamily="2" charset="2"/>
              <a:buAutoNum type="arabicParenR"/>
            </a:pPr>
            <a:endParaRPr lang="en-US" dirty="0" smtClean="0"/>
          </a:p>
        </p:txBody>
      </p:sp>
      <p:sp>
        <p:nvSpPr>
          <p:cNvPr id="58370" name="Slide Number Placeholder 3"/>
          <p:cNvSpPr>
            <a:spLocks noGrp="1"/>
          </p:cNvSpPr>
          <p:nvPr>
            <p:ph type="sldNum" sz="quarter" idx="12"/>
          </p:nvPr>
        </p:nvSpPr>
        <p:spPr/>
        <p:txBody>
          <a:bodyPr/>
          <a:lstStyle/>
          <a:p>
            <a:pPr>
              <a:defRPr/>
            </a:pPr>
            <a:fld id="{10C0B703-06D4-4E31-803B-97E560966993}" type="slidenum">
              <a:rPr lang="en-US"/>
              <a:pPr>
                <a:defRPr/>
              </a:pPr>
              <a:t>76</a:t>
            </a:fld>
            <a:endParaRPr lang="en-US"/>
          </a:p>
        </p:txBody>
      </p:sp>
      <p:sp>
        <p:nvSpPr>
          <p:cNvPr id="88069"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spTree>
  </p:cSld>
  <p:clrMapOvr>
    <a:masterClrMapping/>
  </p:clrMapOvr>
  <p:transition>
    <p:wheel spokes="8"/>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59396" name="Rectangle 2"/>
          <p:cNvSpPr>
            <a:spLocks noGrp="1" noChangeArrowheads="1"/>
          </p:cNvSpPr>
          <p:nvPr>
            <p:ph type="title"/>
          </p:nvPr>
        </p:nvSpPr>
        <p:spPr>
          <a:xfrm>
            <a:off x="1066800" y="228600"/>
            <a:ext cx="7313612" cy="1828800"/>
          </a:xfrm>
        </p:spPr>
        <p:txBody>
          <a:bodyPr anchorCtr="1">
            <a:noAutofit/>
          </a:bodyPr>
          <a:lstStyle/>
          <a:p>
            <a:pPr algn="ctr" eaLnBrk="1" fontAlgn="auto" hangingPunct="1">
              <a:spcAft>
                <a:spcPts val="0"/>
              </a:spcAft>
              <a:defRPr/>
            </a:pPr>
            <a:r>
              <a:rPr lang="en-US" sz="3200" dirty="0" smtClean="0">
                <a:latin typeface="Arial Black" pitchFamily="34" charset="0"/>
              </a:rPr>
              <a:t>Diagnosis of Celiac Disease</a:t>
            </a:r>
            <a:br>
              <a:rPr lang="en-US" sz="3200" dirty="0" smtClean="0">
                <a:latin typeface="Arial Black" pitchFamily="34" charset="0"/>
              </a:rPr>
            </a:br>
            <a:r>
              <a:rPr lang="en-US" sz="3200" dirty="0" smtClean="0">
                <a:latin typeface="Arial Black" pitchFamily="34" charset="0"/>
              </a:rPr>
              <a:t>(Old criteria)</a:t>
            </a:r>
          </a:p>
        </p:txBody>
      </p:sp>
      <p:sp>
        <p:nvSpPr>
          <p:cNvPr id="59394" name="Slide Number Placeholder 3"/>
          <p:cNvSpPr>
            <a:spLocks noGrp="1"/>
          </p:cNvSpPr>
          <p:nvPr>
            <p:ph type="sldNum" sz="quarter" idx="12"/>
          </p:nvPr>
        </p:nvSpPr>
        <p:spPr/>
        <p:txBody>
          <a:bodyPr/>
          <a:lstStyle/>
          <a:p>
            <a:pPr>
              <a:defRPr/>
            </a:pPr>
            <a:fld id="{79E7AC77-B263-4B37-B016-0E99FF9B3282}" type="slidenum">
              <a:rPr lang="en-US"/>
              <a:pPr>
                <a:defRPr/>
              </a:pPr>
              <a:t>77</a:t>
            </a:fld>
            <a:endParaRPr lang="en-US"/>
          </a:p>
        </p:txBody>
      </p:sp>
      <p:sp>
        <p:nvSpPr>
          <p:cNvPr id="89092" name="Slide Number Placeholder 3"/>
          <p:cNvSpPr txBox="1">
            <a:spLocks/>
          </p:cNvSpPr>
          <p:nvPr/>
        </p:nvSpPr>
        <p:spPr bwMode="auto">
          <a:xfrm>
            <a:off x="6553200" y="6248400"/>
            <a:ext cx="2133600" cy="457200"/>
          </a:xfrm>
          <a:prstGeom prst="rect">
            <a:avLst/>
          </a:prstGeom>
          <a:noFill/>
          <a:ln w="9525">
            <a:noFill/>
            <a:miter lim="800000"/>
            <a:headEnd/>
            <a:tailEnd/>
          </a:ln>
        </p:spPr>
        <p:txBody>
          <a:bodyPr anchor="b"/>
          <a:lstStyle/>
          <a:p>
            <a:pPr algn="r"/>
            <a:fld id="{1D642A90-3934-466D-A109-9B3709826708}" type="slidenum">
              <a:rPr lang="en-US" sz="1200"/>
              <a:pPr algn="r"/>
              <a:t>77</a:t>
            </a:fld>
            <a:endParaRPr lang="en-US" sz="1200"/>
          </a:p>
        </p:txBody>
      </p:sp>
      <p:graphicFrame>
        <p:nvGraphicFramePr>
          <p:cNvPr id="7" name="Group 3"/>
          <p:cNvGraphicFramePr>
            <a:graphicFrameLocks noGrp="1"/>
          </p:cNvGraphicFramePr>
          <p:nvPr/>
        </p:nvGraphicFramePr>
        <p:xfrm>
          <a:off x="762000" y="2057400"/>
          <a:ext cx="7924800" cy="4572002"/>
        </p:xfrm>
        <a:graphic>
          <a:graphicData uri="http://schemas.openxmlformats.org/drawingml/2006/table">
            <a:tbl>
              <a:tblPr/>
              <a:tblGrid>
                <a:gridCol w="1368829"/>
                <a:gridCol w="3025833"/>
                <a:gridCol w="3530138"/>
              </a:tblGrid>
              <a:tr h="528638">
                <a:tc>
                  <a:txBody>
                    <a:bodyPr/>
                    <a:lstStyle/>
                    <a:p>
                      <a:pPr marL="0" marR="0" lvl="0" indent="0" algn="ctr"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100" b="1" i="0" u="none" strike="noStrike" cap="none" normalizeH="0" baseline="0" dirty="0" smtClean="0">
                          <a:ln>
                            <a:noFill/>
                          </a:ln>
                          <a:solidFill>
                            <a:schemeClr val="tx1"/>
                          </a:solidFill>
                          <a:effectLst/>
                          <a:latin typeface="Verdana" pitchFamily="34" charset="0"/>
                          <a:cs typeface="Arial" charset="0"/>
                        </a:rPr>
                        <a:t>Biopsy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100" b="1" i="0" u="none" strike="noStrike" cap="none" normalizeH="0" baseline="0" dirty="0" err="1" smtClean="0">
                          <a:ln>
                            <a:noFill/>
                          </a:ln>
                          <a:solidFill>
                            <a:schemeClr val="tx1"/>
                          </a:solidFill>
                          <a:effectLst/>
                          <a:latin typeface="Verdana" pitchFamily="34" charset="0"/>
                          <a:cs typeface="Arial" charset="0"/>
                        </a:rPr>
                        <a:t>Histologic</a:t>
                      </a:r>
                      <a:r>
                        <a:rPr kumimoji="0" lang="en-US" sz="2100" b="1" i="0" u="none" strike="noStrike" cap="none" normalizeH="0" baseline="0" dirty="0" smtClean="0">
                          <a:ln>
                            <a:noFill/>
                          </a:ln>
                          <a:solidFill>
                            <a:schemeClr val="tx1"/>
                          </a:solidFill>
                          <a:effectLst/>
                          <a:latin typeface="Verdana" pitchFamily="34" charset="0"/>
                          <a:cs typeface="Arial" charset="0"/>
                        </a:rPr>
                        <a:t> findings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100" b="1" i="0" u="none" strike="noStrike" cap="none" normalizeH="0" baseline="0" smtClean="0">
                          <a:ln>
                            <a:noFill/>
                          </a:ln>
                          <a:solidFill>
                            <a:schemeClr val="tx1"/>
                          </a:solidFill>
                          <a:effectLst/>
                          <a:latin typeface="Verdana" pitchFamily="34" charset="0"/>
                          <a:cs typeface="Arial" charset="0"/>
                        </a:rPr>
                        <a:t>Management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788">
                <a:tc>
                  <a:txBody>
                    <a:bodyPr/>
                    <a:lstStyle/>
                    <a:p>
                      <a:pPr marL="0" marR="0" lvl="0" indent="0" algn="l"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100" b="1" i="0" u="none" strike="noStrike" cap="none" normalizeH="0" baseline="0" dirty="0" smtClean="0">
                          <a:ln>
                            <a:noFill/>
                          </a:ln>
                          <a:solidFill>
                            <a:schemeClr val="tx1"/>
                          </a:solidFill>
                          <a:effectLst/>
                          <a:latin typeface="Verdana" pitchFamily="34" charset="0"/>
                          <a:cs typeface="Arial" charset="0"/>
                        </a:rPr>
                        <a:t>First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cs typeface="Arial" charset="0"/>
                        </a:rPr>
                        <a:t>Compatible with diagnosis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cs typeface="Arial" charset="0"/>
                        </a:rPr>
                        <a:t>Gluten-free diet initiated on trial basis, and clinical response observed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4788">
                <a:tc>
                  <a:txBody>
                    <a:bodyPr/>
                    <a:lstStyle/>
                    <a:p>
                      <a:pPr marL="0" marR="0" lvl="0" indent="0" algn="l"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100" b="1" i="0" u="none" strike="noStrike" cap="none" normalizeH="0" baseline="0" smtClean="0">
                          <a:ln>
                            <a:noFill/>
                          </a:ln>
                          <a:solidFill>
                            <a:schemeClr val="tx1"/>
                          </a:solidFill>
                          <a:effectLst/>
                          <a:latin typeface="Verdana" pitchFamily="34" charset="0"/>
                          <a:cs typeface="Arial" charset="0"/>
                        </a:rPr>
                        <a:t>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cs typeface="Arial" charset="0"/>
                        </a:rPr>
                        <a:t>Recovery documented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cs typeface="Arial" charset="0"/>
                        </a:rPr>
                        <a:t>Gluten challenge subsequently administered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3788">
                <a:tc>
                  <a:txBody>
                    <a:bodyPr/>
                    <a:lstStyle/>
                    <a:p>
                      <a:pPr marL="0" marR="0" lvl="0" indent="0" algn="l"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100" b="1" i="0" u="none" strike="noStrike" cap="none" normalizeH="0" baseline="0" smtClean="0">
                          <a:ln>
                            <a:noFill/>
                          </a:ln>
                          <a:solidFill>
                            <a:schemeClr val="tx1"/>
                          </a:solidFill>
                          <a:effectLst/>
                          <a:latin typeface="Verdana" pitchFamily="34" charset="0"/>
                          <a:cs typeface="Arial" charset="0"/>
                        </a:rPr>
                        <a:t>Third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Verdana" pitchFamily="34" charset="0"/>
                          <a:cs typeface="Arial" charset="0"/>
                        </a:rPr>
                        <a:t>Relapse documented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cs typeface="Arial" charset="0"/>
                        </a:rPr>
                        <a:t>Lifelong gluten-free diet recommended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15"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spTree>
  </p:cSld>
  <p:clrMapOvr>
    <a:masterClrMapping/>
  </p:clrMapOvr>
  <p:transition>
    <p:wheel spokes="8"/>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duotone>
              <a:prstClr val="black"/>
              <a:schemeClr val="accent6">
                <a:tint val="45000"/>
                <a:satMod val="400000"/>
              </a:schemeClr>
            </a:duotone>
          </a:blip>
          <a:stretch>
            <a:fillRect/>
          </a:stretch>
        </p:blipFill>
        <p:spPr>
          <a:xfrm>
            <a:off x="0" y="0"/>
            <a:ext cx="9144000" cy="6858000"/>
          </a:xfrm>
          <a:prstGeom prst="rect">
            <a:avLst/>
          </a:prstGeom>
        </p:spPr>
      </p:pic>
      <p:sp>
        <p:nvSpPr>
          <p:cNvPr id="60420" name="Slide Number Placeholder 3"/>
          <p:cNvSpPr>
            <a:spLocks noGrp="1"/>
          </p:cNvSpPr>
          <p:nvPr>
            <p:ph type="sldNum" sz="quarter" idx="12"/>
          </p:nvPr>
        </p:nvSpPr>
        <p:spPr/>
        <p:txBody>
          <a:bodyPr/>
          <a:lstStyle/>
          <a:p>
            <a:pPr>
              <a:defRPr/>
            </a:pPr>
            <a:fld id="{6D9D547E-0132-46ED-9B68-78ADD646019D}" type="slidenum">
              <a:rPr lang="en-US"/>
              <a:pPr>
                <a:defRPr/>
              </a:pPr>
              <a:t>78</a:t>
            </a:fld>
            <a:endParaRPr lang="en-US"/>
          </a:p>
        </p:txBody>
      </p:sp>
      <p:pic>
        <p:nvPicPr>
          <p:cNvPr id="90115" name="Picture 5" descr="scan0040"/>
          <p:cNvPicPr>
            <a:picLocks noChangeAspect="1" noChangeArrowheads="1"/>
          </p:cNvPicPr>
          <p:nvPr/>
        </p:nvPicPr>
        <p:blipFill>
          <a:blip r:embed="rId3" cstate="print"/>
          <a:srcRect l="893" r="2679" b="2469"/>
          <a:stretch>
            <a:fillRect/>
          </a:stretch>
        </p:blipFill>
        <p:spPr bwMode="auto">
          <a:xfrm>
            <a:off x="685800" y="762000"/>
            <a:ext cx="7620000" cy="5362222"/>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duotone>
              <a:prstClr val="black"/>
              <a:schemeClr val="accent1">
                <a:tint val="45000"/>
                <a:satMod val="400000"/>
              </a:schemeClr>
            </a:duotone>
          </a:blip>
          <a:stretch>
            <a:fillRect/>
          </a:stretch>
        </p:blipFill>
        <p:spPr>
          <a:xfrm>
            <a:off x="0" y="0"/>
            <a:ext cx="9144000" cy="6858000"/>
          </a:xfrm>
          <a:prstGeom prst="rect">
            <a:avLst/>
          </a:prstGeom>
        </p:spPr>
      </p:pic>
      <p:pic>
        <p:nvPicPr>
          <p:cNvPr id="91138" name="Picture 4" descr="scan0015"/>
          <p:cNvPicPr>
            <a:picLocks noChangeAspect="1" noChangeArrowheads="1"/>
          </p:cNvPicPr>
          <p:nvPr/>
        </p:nvPicPr>
        <p:blipFill>
          <a:blip r:embed="rId3" cstate="print"/>
          <a:srcRect l="9412" t="9639" r="7059" b="2409"/>
          <a:stretch>
            <a:fillRect/>
          </a:stretch>
        </p:blipFill>
        <p:spPr bwMode="auto">
          <a:xfrm>
            <a:off x="2209800" y="304800"/>
            <a:ext cx="4648200" cy="6172200"/>
          </a:xfrm>
          <a:prstGeom prst="rect">
            <a:avLst/>
          </a:prstGeom>
          <a:noFill/>
          <a:ln w="9525">
            <a:noFill/>
            <a:miter lim="800000"/>
            <a:headEnd/>
            <a:tailEnd/>
          </a:ln>
        </p:spPr>
      </p:pic>
      <p:sp>
        <p:nvSpPr>
          <p:cNvPr id="61443" name="Slide Number Placeholder 2"/>
          <p:cNvSpPr>
            <a:spLocks noGrp="1"/>
          </p:cNvSpPr>
          <p:nvPr>
            <p:ph type="sldNum" sz="quarter" idx="12"/>
          </p:nvPr>
        </p:nvSpPr>
        <p:spPr/>
        <p:txBody>
          <a:bodyPr/>
          <a:lstStyle/>
          <a:p>
            <a:pPr>
              <a:defRPr/>
            </a:pPr>
            <a:fld id="{BCE5060E-A108-41BF-8B0F-E944A8158933}" type="slidenum">
              <a:rPr lang="en-US"/>
              <a:pPr>
                <a:defRPr/>
              </a:pPr>
              <a:t>79</a:t>
            </a:fld>
            <a:endParaRPr lang="en-US"/>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6146" name="Rectangle 2"/>
          <p:cNvSpPr>
            <a:spLocks noGrp="1" noChangeArrowheads="1"/>
          </p:cNvSpPr>
          <p:nvPr>
            <p:ph type="title"/>
          </p:nvPr>
        </p:nvSpPr>
        <p:spPr>
          <a:xfrm>
            <a:off x="457200" y="274638"/>
            <a:ext cx="8229600" cy="1498178"/>
          </a:xfrm>
        </p:spPr>
        <p:txBody>
          <a:bodyPr anchorCtr="1">
            <a:normAutofit fontScale="90000"/>
          </a:bodyPr>
          <a:lstStyle/>
          <a:p>
            <a:pPr algn="ctr" eaLnBrk="1" fontAlgn="auto" hangingPunct="1">
              <a:spcAft>
                <a:spcPts val="0"/>
              </a:spcAft>
              <a:defRPr/>
            </a:pPr>
            <a:r>
              <a:rPr lang="en-US" sz="3200" dirty="0" smtClean="0">
                <a:latin typeface="Arial Black" pitchFamily="34" charset="0"/>
              </a:rPr>
              <a:t/>
            </a:r>
            <a:br>
              <a:rPr lang="en-US" sz="3200" dirty="0" smtClean="0">
                <a:latin typeface="Arial Black" pitchFamily="34" charset="0"/>
              </a:rPr>
            </a:br>
            <a:r>
              <a:rPr lang="en-US" sz="3200" dirty="0" smtClean="0">
                <a:latin typeface="Arial Black" pitchFamily="34" charset="0"/>
              </a:rPr>
              <a:t>Congenital Chloride Diarrhea</a:t>
            </a:r>
            <a:br>
              <a:rPr lang="en-US" sz="3200" dirty="0" smtClean="0">
                <a:latin typeface="Arial Black" pitchFamily="34" charset="0"/>
              </a:rPr>
            </a:br>
            <a:r>
              <a:rPr lang="en-US" sz="3200" dirty="0" smtClean="0">
                <a:latin typeface="Arial Black" pitchFamily="34" charset="0"/>
              </a:rPr>
              <a:t>A Study in Arab Children</a:t>
            </a:r>
          </a:p>
        </p:txBody>
      </p:sp>
      <p:sp>
        <p:nvSpPr>
          <p:cNvPr id="11267" name="Rectangle 3"/>
          <p:cNvSpPr>
            <a:spLocks noGrp="1" noChangeArrowheads="1"/>
          </p:cNvSpPr>
          <p:nvPr>
            <p:ph idx="1"/>
          </p:nvPr>
        </p:nvSpPr>
        <p:spPr>
          <a:xfrm>
            <a:off x="1371600" y="1600200"/>
            <a:ext cx="7086600" cy="4953000"/>
          </a:xfrm>
        </p:spPr>
        <p:txBody>
          <a:bodyPr/>
          <a:lstStyle/>
          <a:p>
            <a:pPr algn="ctr" eaLnBrk="1" hangingPunct="1">
              <a:buFont typeface="Wingdings" pitchFamily="2" charset="2"/>
              <a:buNone/>
            </a:pPr>
            <a:endParaRPr lang="en-US" sz="2800" b="1" dirty="0" smtClean="0">
              <a:latin typeface="Arial" charset="0"/>
              <a:cs typeface="Arial" charset="0"/>
            </a:endParaRPr>
          </a:p>
          <a:p>
            <a:pPr algn="ctr" eaLnBrk="1" hangingPunct="1">
              <a:buFont typeface="Wingdings" pitchFamily="2" charset="2"/>
              <a:buNone/>
            </a:pPr>
            <a:endParaRPr lang="en-US" sz="2800" b="1" dirty="0" smtClean="0">
              <a:latin typeface="Arial" charset="0"/>
              <a:cs typeface="Arial" charset="0"/>
            </a:endParaRPr>
          </a:p>
          <a:p>
            <a:pPr algn="ctr" eaLnBrk="1" hangingPunct="1">
              <a:buFont typeface="Wingdings" pitchFamily="2" charset="2"/>
              <a:buNone/>
            </a:pPr>
            <a:r>
              <a:rPr lang="en-US" sz="2800" b="1" dirty="0" smtClean="0">
                <a:latin typeface="Arial" charset="0"/>
                <a:cs typeface="Arial" charset="0"/>
              </a:rPr>
              <a:t>J </a:t>
            </a:r>
            <a:r>
              <a:rPr lang="en-US" sz="2800" b="1" dirty="0" err="1" smtClean="0">
                <a:latin typeface="Arial" charset="0"/>
                <a:cs typeface="Arial" charset="0"/>
              </a:rPr>
              <a:t>Clin</a:t>
            </a:r>
            <a:r>
              <a:rPr lang="en-US" sz="2800" b="1" dirty="0" smtClean="0">
                <a:latin typeface="Arial" charset="0"/>
                <a:cs typeface="Arial" charset="0"/>
              </a:rPr>
              <a:t> </a:t>
            </a:r>
            <a:r>
              <a:rPr lang="en-US" sz="2800" b="1" dirty="0" err="1" smtClean="0">
                <a:latin typeface="Arial" charset="0"/>
                <a:cs typeface="Arial" charset="0"/>
              </a:rPr>
              <a:t>Gastroenterol</a:t>
            </a:r>
            <a:r>
              <a:rPr lang="en-US" sz="2800" b="1" dirty="0" smtClean="0">
                <a:latin typeface="Arial" charset="0"/>
                <a:cs typeface="Arial" charset="0"/>
              </a:rPr>
              <a:t> 1994; 19(1):36-40</a:t>
            </a:r>
          </a:p>
          <a:p>
            <a:pPr algn="ctr" eaLnBrk="1" hangingPunct="1">
              <a:buFont typeface="Wingdings" pitchFamily="2" charset="2"/>
              <a:buNone/>
            </a:pPr>
            <a:endParaRPr lang="en-US" sz="2800" dirty="0" smtClean="0">
              <a:latin typeface="Arial" charset="0"/>
              <a:cs typeface="Arial" charset="0"/>
            </a:endParaRPr>
          </a:p>
          <a:p>
            <a:pPr eaLnBrk="1" hangingPunct="1">
              <a:lnSpc>
                <a:spcPct val="150000"/>
              </a:lnSpc>
              <a:buFont typeface="Wingdings" pitchFamily="2" charset="2"/>
              <a:buChar char="§"/>
            </a:pPr>
            <a:r>
              <a:rPr lang="en-US" sz="2800" b="1" dirty="0" smtClean="0">
                <a:latin typeface="Arial" charset="0"/>
                <a:cs typeface="Arial" charset="0"/>
              </a:rPr>
              <a:t>Maternal </a:t>
            </a:r>
            <a:r>
              <a:rPr lang="en-US" sz="2800" b="1" dirty="0" err="1" smtClean="0">
                <a:latin typeface="Arial" charset="0"/>
                <a:cs typeface="Arial" charset="0"/>
              </a:rPr>
              <a:t>polyhydrammics</a:t>
            </a:r>
            <a:endParaRPr lang="en-US" sz="2800" b="1" dirty="0" smtClean="0">
              <a:latin typeface="Arial" charset="0"/>
              <a:cs typeface="Arial" charset="0"/>
            </a:endParaRPr>
          </a:p>
          <a:p>
            <a:pPr eaLnBrk="1" hangingPunct="1">
              <a:lnSpc>
                <a:spcPct val="150000"/>
              </a:lnSpc>
              <a:buFont typeface="Wingdings" pitchFamily="2" charset="2"/>
              <a:buChar char="§"/>
            </a:pPr>
            <a:r>
              <a:rPr lang="en-US" sz="2800" b="1" dirty="0" smtClean="0">
                <a:latin typeface="Arial" charset="0"/>
                <a:cs typeface="Arial" charset="0"/>
              </a:rPr>
              <a:t>Prematurity</a:t>
            </a:r>
          </a:p>
          <a:p>
            <a:pPr eaLnBrk="1" hangingPunct="1">
              <a:lnSpc>
                <a:spcPct val="150000"/>
              </a:lnSpc>
              <a:buNone/>
            </a:pPr>
            <a:endParaRPr lang="en-US" sz="2800" b="1" dirty="0" smtClean="0">
              <a:latin typeface="Arial" charset="0"/>
              <a:cs typeface="Arial" charset="0"/>
            </a:endParaRPr>
          </a:p>
          <a:p>
            <a:pPr eaLnBrk="1" hangingPunct="1">
              <a:lnSpc>
                <a:spcPct val="125000"/>
              </a:lnSpc>
              <a:buFont typeface="Wingdings" pitchFamily="2" charset="2"/>
              <a:buChar char="§"/>
            </a:pPr>
            <a:endParaRPr lang="en-US" sz="2400" b="1" dirty="0" smtClean="0">
              <a:latin typeface="Arial" charset="0"/>
              <a:cs typeface="Arial" charset="0"/>
            </a:endParaRPr>
          </a:p>
        </p:txBody>
      </p:sp>
      <p:sp>
        <p:nvSpPr>
          <p:cNvPr id="6148" name="Slide Number Placeholder 3"/>
          <p:cNvSpPr>
            <a:spLocks noGrp="1"/>
          </p:cNvSpPr>
          <p:nvPr>
            <p:ph type="sldNum" sz="quarter" idx="12"/>
          </p:nvPr>
        </p:nvSpPr>
        <p:spPr/>
        <p:txBody>
          <a:bodyPr/>
          <a:lstStyle/>
          <a:p>
            <a:pPr>
              <a:defRPr/>
            </a:pPr>
            <a:fld id="{40FF8307-F09F-4E11-B2F0-9A5F2309CB0E}" type="slidenum">
              <a:rPr lang="en-US"/>
              <a:pPr>
                <a:defRPr/>
              </a:pPr>
              <a:t>8</a:t>
            </a:fld>
            <a:endParaRPr lang="en-US"/>
          </a:p>
        </p:txBody>
      </p:sp>
    </p:spTree>
  </p:cSld>
  <p:clrMapOvr>
    <a:masterClrMapping/>
  </p:clrMapOvr>
  <p:transition spd="slow">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duotone>
              <a:prstClr val="black"/>
              <a:schemeClr val="accent3">
                <a:tint val="45000"/>
                <a:satMod val="400000"/>
              </a:schemeClr>
            </a:duotone>
          </a:blip>
          <a:stretch>
            <a:fillRect/>
          </a:stretch>
        </p:blipFill>
        <p:spPr>
          <a:xfrm>
            <a:off x="0" y="0"/>
            <a:ext cx="9144000" cy="6858000"/>
          </a:xfrm>
          <a:prstGeom prst="rect">
            <a:avLst/>
          </a:prstGeom>
        </p:spPr>
      </p:pic>
      <p:pic>
        <p:nvPicPr>
          <p:cNvPr id="92162" name="Picture 5" descr="scan0005"/>
          <p:cNvPicPr>
            <a:picLocks noChangeAspect="1" noChangeArrowheads="1"/>
          </p:cNvPicPr>
          <p:nvPr/>
        </p:nvPicPr>
        <p:blipFill>
          <a:blip r:embed="rId3" cstate="print"/>
          <a:srcRect t="1221" r="2913"/>
          <a:stretch>
            <a:fillRect/>
          </a:stretch>
        </p:blipFill>
        <p:spPr bwMode="auto">
          <a:xfrm>
            <a:off x="1905000" y="539186"/>
            <a:ext cx="5791200" cy="5937813"/>
          </a:xfrm>
          <a:prstGeom prst="rect">
            <a:avLst/>
          </a:prstGeom>
          <a:noFill/>
          <a:ln w="9525">
            <a:noFill/>
            <a:miter lim="800000"/>
            <a:headEnd/>
            <a:tailEnd/>
          </a:ln>
        </p:spPr>
      </p:pic>
      <p:sp>
        <p:nvSpPr>
          <p:cNvPr id="62467" name="Slide Number Placeholder 3"/>
          <p:cNvSpPr>
            <a:spLocks noGrp="1"/>
          </p:cNvSpPr>
          <p:nvPr>
            <p:ph type="sldNum" sz="quarter" idx="12"/>
          </p:nvPr>
        </p:nvSpPr>
        <p:spPr/>
        <p:txBody>
          <a:bodyPr/>
          <a:lstStyle/>
          <a:p>
            <a:pPr>
              <a:defRPr/>
            </a:pPr>
            <a:fld id="{E3EEF669-6A35-4750-B4C6-DF120DF2F3B0}" type="slidenum">
              <a:rPr lang="en-US"/>
              <a:pPr>
                <a:defRPr/>
              </a:pPr>
              <a:t>80</a:t>
            </a:fld>
            <a:endParaRPr lang="en-US"/>
          </a:p>
        </p:txBody>
      </p:sp>
    </p:spTree>
  </p:cSld>
  <p:clrMapOvr>
    <a:masterClrMapping/>
  </p:clrMapOvr>
  <p:transition>
    <p:wheel spokes="8"/>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p:txBody>
          <a:bodyPr>
            <a:normAutofit/>
          </a:bodyPr>
          <a:lstStyle/>
          <a:p>
            <a:pPr algn="just">
              <a:buNone/>
            </a:pPr>
            <a:r>
              <a:rPr lang="en-US" b="1" dirty="0" smtClean="0"/>
              <a:t>    A 2 – year old child with chronic diarrhea which is associated with </a:t>
            </a:r>
            <a:r>
              <a:rPr lang="en-US" b="1" dirty="0" err="1" smtClean="0"/>
              <a:t>lymphedema</a:t>
            </a:r>
            <a:r>
              <a:rPr lang="en-US" b="1" dirty="0" smtClean="0"/>
              <a:t> or ataxia. What is the cause?</a:t>
            </a:r>
            <a:endParaRPr lang="en-US" b="1" dirty="0"/>
          </a:p>
        </p:txBody>
      </p:sp>
    </p:spTree>
  </p:cSld>
  <p:clrMapOvr>
    <a:masterClrMapping/>
  </p:clrMapOvr>
  <p:transition>
    <p:wheel spokes="8"/>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63491" name="Rectangle 2"/>
          <p:cNvSpPr>
            <a:spLocks noGrp="1" noChangeArrowheads="1"/>
          </p:cNvSpPr>
          <p:nvPr>
            <p:ph type="title"/>
          </p:nvPr>
        </p:nvSpPr>
        <p:spPr>
          <a:xfrm>
            <a:off x="838200" y="304800"/>
            <a:ext cx="7462837" cy="1524000"/>
          </a:xfrm>
        </p:spPr>
        <p:txBody>
          <a:bodyPr anchorCtr="1">
            <a:noAutofit/>
          </a:bodyPr>
          <a:lstStyle/>
          <a:p>
            <a:pPr eaLnBrk="1" fontAlgn="auto" hangingPunct="1">
              <a:spcAft>
                <a:spcPts val="0"/>
              </a:spcAft>
              <a:defRPr/>
            </a:pPr>
            <a:r>
              <a:rPr lang="en-US" sz="3600" dirty="0" smtClean="0">
                <a:latin typeface="Arial Black" pitchFamily="34" charset="0"/>
              </a:rPr>
              <a:t>Intestinal </a:t>
            </a:r>
            <a:r>
              <a:rPr lang="en-US" sz="3600" dirty="0" err="1" smtClean="0">
                <a:latin typeface="Arial Black" pitchFamily="34" charset="0"/>
              </a:rPr>
              <a:t>Lymphangiectasia</a:t>
            </a:r>
            <a:endParaRPr lang="en-US" sz="3600" dirty="0" smtClean="0">
              <a:latin typeface="Arial Black" pitchFamily="34" charset="0"/>
            </a:endParaRPr>
          </a:p>
        </p:txBody>
      </p:sp>
      <p:sp>
        <p:nvSpPr>
          <p:cNvPr id="63490" name="Slide Number Placeholder 3"/>
          <p:cNvSpPr>
            <a:spLocks noGrp="1"/>
          </p:cNvSpPr>
          <p:nvPr>
            <p:ph type="sldNum" sz="quarter" idx="12"/>
          </p:nvPr>
        </p:nvSpPr>
        <p:spPr/>
        <p:txBody>
          <a:bodyPr/>
          <a:lstStyle/>
          <a:p>
            <a:pPr>
              <a:defRPr/>
            </a:pPr>
            <a:fld id="{192FE4AB-3BAA-4414-8AE7-AE68A8997167}" type="slidenum">
              <a:rPr lang="en-US"/>
              <a:pPr>
                <a:defRPr/>
              </a:pPr>
              <a:t>82</a:t>
            </a:fld>
            <a:endParaRPr lang="en-US"/>
          </a:p>
        </p:txBody>
      </p:sp>
      <p:graphicFrame>
        <p:nvGraphicFramePr>
          <p:cNvPr id="6" name="Group 3"/>
          <p:cNvGraphicFramePr>
            <a:graphicFrameLocks noGrp="1"/>
          </p:cNvGraphicFramePr>
          <p:nvPr/>
        </p:nvGraphicFramePr>
        <p:xfrm>
          <a:off x="533400" y="1676400"/>
          <a:ext cx="8215064" cy="4416896"/>
        </p:xfrm>
        <a:graphic>
          <a:graphicData uri="http://schemas.openxmlformats.org/drawingml/2006/table">
            <a:tbl>
              <a:tblPr/>
              <a:tblGrid>
                <a:gridCol w="3528301"/>
                <a:gridCol w="4686763"/>
              </a:tblGrid>
              <a:tr h="4416896">
                <a:tc>
                  <a:txBody>
                    <a:bodyPr/>
                    <a:lstStyle/>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Disorder of the intestinal </a:t>
                      </a:r>
                      <a:r>
                        <a:rPr kumimoji="0" lang="en-US" sz="1800" b="1" i="0" u="none" strike="noStrike" cap="none" normalizeH="0" baseline="0" dirty="0" err="1" smtClean="0">
                          <a:ln>
                            <a:noFill/>
                          </a:ln>
                          <a:solidFill>
                            <a:schemeClr val="tx1"/>
                          </a:solidFill>
                          <a:effectLst/>
                          <a:latin typeface="Arial" pitchFamily="34" charset="0"/>
                          <a:cs typeface="Arial" pitchFamily="34" charset="0"/>
                        </a:rPr>
                        <a:t>lymphatics</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Impaired fat absorption</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Protein-losing </a:t>
                      </a:r>
                      <a:r>
                        <a:rPr kumimoji="0" lang="en-US" sz="1800" b="1" i="0" u="none" strike="noStrike" cap="none" normalizeH="0" baseline="0" dirty="0" err="1" smtClean="0">
                          <a:ln>
                            <a:noFill/>
                          </a:ln>
                          <a:solidFill>
                            <a:schemeClr val="tx1"/>
                          </a:solidFill>
                          <a:effectLst/>
                          <a:latin typeface="Arial" pitchFamily="34" charset="0"/>
                          <a:cs typeface="Arial" pitchFamily="34" charset="0"/>
                        </a:rPr>
                        <a:t>enteropathy</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Primary (familial)</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Secondary to fibrosis</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Hypo-</a:t>
                      </a:r>
                      <a:r>
                        <a:rPr kumimoji="0" lang="en-US" sz="1800" b="1" i="0" u="none" strike="noStrike" cap="none" normalizeH="0" baseline="0" dirty="0" err="1" smtClean="0">
                          <a:ln>
                            <a:noFill/>
                          </a:ln>
                          <a:solidFill>
                            <a:schemeClr val="tx1"/>
                          </a:solidFill>
                          <a:effectLst/>
                          <a:latin typeface="Arial" pitchFamily="34" charset="0"/>
                          <a:cs typeface="Arial" pitchFamily="34" charset="0"/>
                        </a:rPr>
                        <a:t>albuminemia</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err="1" smtClean="0">
                          <a:ln>
                            <a:noFill/>
                          </a:ln>
                          <a:solidFill>
                            <a:schemeClr val="tx1"/>
                          </a:solidFill>
                          <a:effectLst/>
                          <a:latin typeface="Arial" pitchFamily="34" charset="0"/>
                          <a:cs typeface="Arial" pitchFamily="34" charset="0"/>
                        </a:rPr>
                        <a:t>Hypogammaglobulinemia</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Low lymphocyte count</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None/>
                        <a:tabLst/>
                      </a:pP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None/>
                        <a:tabLst/>
                        <a:defRPr/>
                      </a:pPr>
                      <a:r>
                        <a:rPr kumimoji="0" lang="en-US" sz="1800" b="1" i="0" u="none" strike="noStrike" cap="none" normalizeH="0" baseline="0" dirty="0" err="1" smtClean="0">
                          <a:ln>
                            <a:noFill/>
                          </a:ln>
                          <a:solidFill>
                            <a:schemeClr val="tx1"/>
                          </a:solidFill>
                          <a:effectLst/>
                          <a:latin typeface="Arial" pitchFamily="34" charset="0"/>
                          <a:cs typeface="Arial" pitchFamily="34" charset="0"/>
                        </a:rPr>
                        <a:t>Chylous</a:t>
                      </a:r>
                      <a:r>
                        <a:rPr kumimoji="0" lang="en-US" sz="1800" b="1" i="0" u="none" strike="noStrike" cap="none" normalizeH="0" baseline="0" dirty="0" smtClean="0">
                          <a:ln>
                            <a:noFill/>
                          </a:ln>
                          <a:solidFill>
                            <a:schemeClr val="tx1"/>
                          </a:solidFill>
                          <a:effectLst/>
                          <a:latin typeface="Arial" pitchFamily="34" charset="0"/>
                          <a:cs typeface="Arial" pitchFamily="34" charset="0"/>
                        </a:rPr>
                        <a:t> </a:t>
                      </a:r>
                      <a:r>
                        <a:rPr kumimoji="0" lang="en-US" sz="1800" b="1" i="0" u="none" strike="noStrike" cap="none" normalizeH="0" baseline="0" dirty="0" err="1" smtClean="0">
                          <a:ln>
                            <a:noFill/>
                          </a:ln>
                          <a:solidFill>
                            <a:schemeClr val="tx1"/>
                          </a:solidFill>
                          <a:effectLst/>
                          <a:latin typeface="Arial" pitchFamily="34" charset="0"/>
                          <a:cs typeface="Arial" pitchFamily="34" charset="0"/>
                        </a:rPr>
                        <a:t>ascites</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Systemic infections</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Generalized lymphatic abnormalities</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None/>
                        <a:tabLst/>
                        <a:defRPr/>
                      </a:pP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None/>
                        <a:tabLst/>
                      </a:pP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 name="Picture 2" descr="D:\Jpeg019.jpg"/>
          <p:cNvPicPr>
            <a:picLocks noChangeAspect="1" noChangeArrowheads="1"/>
          </p:cNvPicPr>
          <p:nvPr/>
        </p:nvPicPr>
        <p:blipFill>
          <a:blip r:embed="rId3" cstate="print"/>
          <a:srcRect l="999"/>
          <a:stretch>
            <a:fillRect/>
          </a:stretch>
        </p:blipFill>
        <p:spPr bwMode="auto">
          <a:xfrm>
            <a:off x="4427984" y="3284984"/>
            <a:ext cx="3816424" cy="2698483"/>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63491" name="Rectangle 2"/>
          <p:cNvSpPr>
            <a:spLocks noGrp="1" noChangeArrowheads="1"/>
          </p:cNvSpPr>
          <p:nvPr>
            <p:ph type="title"/>
          </p:nvPr>
        </p:nvSpPr>
        <p:spPr>
          <a:xfrm>
            <a:off x="838200" y="304800"/>
            <a:ext cx="7462837" cy="1524000"/>
          </a:xfrm>
        </p:spPr>
        <p:txBody>
          <a:bodyPr anchorCtr="1">
            <a:noAutofit/>
          </a:bodyPr>
          <a:lstStyle/>
          <a:p>
            <a:pPr eaLnBrk="1" fontAlgn="auto" hangingPunct="1">
              <a:spcAft>
                <a:spcPts val="0"/>
              </a:spcAft>
              <a:defRPr/>
            </a:pPr>
            <a:r>
              <a:rPr lang="en-US" sz="3600" dirty="0" smtClean="0">
                <a:latin typeface="Arial Black" pitchFamily="34" charset="0"/>
              </a:rPr>
              <a:t>Intestinal </a:t>
            </a:r>
            <a:r>
              <a:rPr lang="en-US" sz="3600" dirty="0" err="1" smtClean="0">
                <a:latin typeface="Arial Black" pitchFamily="34" charset="0"/>
              </a:rPr>
              <a:t>Lymphangiectasia</a:t>
            </a:r>
            <a:endParaRPr lang="en-US" sz="3600" dirty="0" smtClean="0">
              <a:latin typeface="Arial Black" pitchFamily="34" charset="0"/>
            </a:endParaRPr>
          </a:p>
        </p:txBody>
      </p:sp>
      <p:sp>
        <p:nvSpPr>
          <p:cNvPr id="63490" name="Slide Number Placeholder 3"/>
          <p:cNvSpPr>
            <a:spLocks noGrp="1"/>
          </p:cNvSpPr>
          <p:nvPr>
            <p:ph type="sldNum" sz="quarter" idx="12"/>
          </p:nvPr>
        </p:nvSpPr>
        <p:spPr/>
        <p:txBody>
          <a:bodyPr/>
          <a:lstStyle/>
          <a:p>
            <a:pPr>
              <a:defRPr/>
            </a:pPr>
            <a:fld id="{192FE4AB-3BAA-4414-8AE7-AE68A8997167}" type="slidenum">
              <a:rPr lang="en-US"/>
              <a:pPr>
                <a:defRPr/>
              </a:pPr>
              <a:t>83</a:t>
            </a:fld>
            <a:endParaRPr lang="en-US"/>
          </a:p>
        </p:txBody>
      </p:sp>
      <p:graphicFrame>
        <p:nvGraphicFramePr>
          <p:cNvPr id="6" name="Group 3"/>
          <p:cNvGraphicFramePr>
            <a:graphicFrameLocks noGrp="1"/>
          </p:cNvGraphicFramePr>
          <p:nvPr/>
        </p:nvGraphicFramePr>
        <p:xfrm>
          <a:off x="395536" y="1412776"/>
          <a:ext cx="8229600" cy="4720208"/>
        </p:xfrm>
        <a:graphic>
          <a:graphicData uri="http://schemas.openxmlformats.org/drawingml/2006/table">
            <a:tbl>
              <a:tblPr/>
              <a:tblGrid>
                <a:gridCol w="3240360"/>
                <a:gridCol w="4989240"/>
              </a:tblGrid>
              <a:tr h="4720208">
                <a:tc>
                  <a:txBody>
                    <a:bodyPr/>
                    <a:lstStyle/>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Biopsy confirms </a:t>
                      </a:r>
                      <a:r>
                        <a:rPr kumimoji="0" lang="en-US" sz="1800" b="1" i="0" u="none" strike="noStrike" cap="none" normalizeH="0" baseline="0" dirty="0" err="1" smtClean="0">
                          <a:ln>
                            <a:noFill/>
                          </a:ln>
                          <a:solidFill>
                            <a:schemeClr val="tx1"/>
                          </a:solidFill>
                          <a:effectLst/>
                          <a:latin typeface="Arial" pitchFamily="34" charset="0"/>
                          <a:cs typeface="Arial" pitchFamily="34" charset="0"/>
                        </a:rPr>
                        <a:t>lymphangiectasia</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Characteristic lymphatic dilatation</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Follow-through demonstrate </a:t>
                      </a:r>
                      <a:r>
                        <a:rPr kumimoji="0" lang="en-US" sz="1800" b="1" i="0" u="none" strike="noStrike" cap="none" normalizeH="0" baseline="0" dirty="0" err="1" smtClean="0">
                          <a:ln>
                            <a:noFill/>
                          </a:ln>
                          <a:solidFill>
                            <a:schemeClr val="tx1"/>
                          </a:solidFill>
                          <a:effectLst/>
                          <a:latin typeface="Arial" pitchFamily="34" charset="0"/>
                          <a:cs typeface="Arial" pitchFamily="34" charset="0"/>
                        </a:rPr>
                        <a:t>oedema</a:t>
                      </a:r>
                      <a:r>
                        <a:rPr kumimoji="0" lang="en-US" sz="1800" b="1" i="0" u="none" strike="noStrike" cap="none" normalizeH="0" baseline="0" dirty="0" smtClean="0">
                          <a:ln>
                            <a:noFill/>
                          </a:ln>
                          <a:solidFill>
                            <a:schemeClr val="tx1"/>
                          </a:solidFill>
                          <a:effectLst/>
                          <a:latin typeface="Arial" pitchFamily="34" charset="0"/>
                          <a:cs typeface="Arial" pitchFamily="34" charset="0"/>
                        </a:rPr>
                        <a:t> of the intestine</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Char char="v"/>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Protein loss by Cr-labeled albumin</a:t>
                      </a:r>
                    </a:p>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None/>
                        <a:tabLst/>
                      </a:pP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ct val="20000"/>
                        </a:spcBef>
                        <a:spcAft>
                          <a:spcPct val="0"/>
                        </a:spcAft>
                        <a:buClr>
                          <a:schemeClr val="tx2"/>
                        </a:buClr>
                        <a:buSzPct val="70000"/>
                        <a:buFont typeface="Wingdings" pitchFamily="2" charset="2"/>
                        <a:buNone/>
                        <a:tabLst/>
                      </a:pP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 name="Picture 2" descr="D:\Jpeg025.jpg"/>
          <p:cNvPicPr>
            <a:picLocks noChangeAspect="1" noChangeArrowheads="1"/>
          </p:cNvPicPr>
          <p:nvPr/>
        </p:nvPicPr>
        <p:blipFill>
          <a:blip r:embed="rId3" cstate="print"/>
          <a:srcRect/>
          <a:stretch>
            <a:fillRect/>
          </a:stretch>
        </p:blipFill>
        <p:spPr bwMode="auto">
          <a:xfrm>
            <a:off x="5004048" y="1412776"/>
            <a:ext cx="3596799" cy="2664296"/>
          </a:xfrm>
          <a:prstGeom prst="rect">
            <a:avLst/>
          </a:prstGeom>
          <a:noFill/>
          <a:ln w="9525">
            <a:noFill/>
            <a:miter lim="800000"/>
            <a:headEnd/>
            <a:tailEnd/>
          </a:ln>
        </p:spPr>
      </p:pic>
      <p:pic>
        <p:nvPicPr>
          <p:cNvPr id="8" name="Picture 2" descr="D:\Jpeg021.jpg"/>
          <p:cNvPicPr>
            <a:picLocks noChangeAspect="1" noChangeArrowheads="1"/>
          </p:cNvPicPr>
          <p:nvPr/>
        </p:nvPicPr>
        <p:blipFill>
          <a:blip r:embed="rId4" cstate="print"/>
          <a:srcRect r="2940"/>
          <a:stretch>
            <a:fillRect/>
          </a:stretch>
        </p:blipFill>
        <p:spPr bwMode="auto">
          <a:xfrm>
            <a:off x="3707904" y="3717032"/>
            <a:ext cx="3024336" cy="2373529"/>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67586" name="Rectangle 2"/>
          <p:cNvSpPr>
            <a:spLocks noGrp="1" noChangeArrowheads="1"/>
          </p:cNvSpPr>
          <p:nvPr>
            <p:ph type="title"/>
          </p:nvPr>
        </p:nvSpPr>
        <p:spPr>
          <a:xfrm>
            <a:off x="467544" y="-243408"/>
            <a:ext cx="8229600" cy="1554162"/>
          </a:xfrm>
        </p:spPr>
        <p:txBody>
          <a:bodyPr anchorCtr="1"/>
          <a:lstStyle/>
          <a:p>
            <a:pPr eaLnBrk="1" fontAlgn="auto" hangingPunct="1">
              <a:spcAft>
                <a:spcPts val="0"/>
              </a:spcAft>
              <a:defRPr/>
            </a:pPr>
            <a:r>
              <a:rPr lang="en-US" sz="3600" dirty="0" err="1" smtClean="0">
                <a:latin typeface="Arial Black" pitchFamily="34" charset="0"/>
              </a:rPr>
              <a:t>Abetalipoproteinemia</a:t>
            </a:r>
            <a:endParaRPr lang="en-US" sz="3600" dirty="0" smtClean="0">
              <a:latin typeface="Arial Black" pitchFamily="34" charset="0"/>
            </a:endParaRPr>
          </a:p>
        </p:txBody>
      </p:sp>
      <p:sp>
        <p:nvSpPr>
          <p:cNvPr id="67595" name="Slide Number Placeholder 3"/>
          <p:cNvSpPr>
            <a:spLocks noGrp="1"/>
          </p:cNvSpPr>
          <p:nvPr>
            <p:ph type="sldNum" sz="quarter" idx="12"/>
          </p:nvPr>
        </p:nvSpPr>
        <p:spPr/>
        <p:txBody>
          <a:bodyPr/>
          <a:lstStyle/>
          <a:p>
            <a:pPr>
              <a:defRPr/>
            </a:pPr>
            <a:fld id="{2CAE4875-7506-4395-94B6-6576D9B9CF58}" type="slidenum">
              <a:rPr lang="en-US"/>
              <a:pPr>
                <a:defRPr/>
              </a:pPr>
              <a:t>84</a:t>
            </a:fld>
            <a:endParaRPr lang="en-US"/>
          </a:p>
        </p:txBody>
      </p:sp>
      <p:graphicFrame>
        <p:nvGraphicFramePr>
          <p:cNvPr id="254979" name="Group 3"/>
          <p:cNvGraphicFramePr>
            <a:graphicFrameLocks noGrp="1"/>
          </p:cNvGraphicFramePr>
          <p:nvPr/>
        </p:nvGraphicFramePr>
        <p:xfrm>
          <a:off x="251520" y="2276872"/>
          <a:ext cx="8153400" cy="3888432"/>
        </p:xfrm>
        <a:graphic>
          <a:graphicData uri="http://schemas.openxmlformats.org/drawingml/2006/table">
            <a:tbl>
              <a:tblPr/>
              <a:tblGrid>
                <a:gridCol w="3665290"/>
                <a:gridCol w="4488110"/>
              </a:tblGrid>
              <a:tr h="3888432">
                <a:tc>
                  <a:txBody>
                    <a:bodyPr/>
                    <a:lstStyle/>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Char char="v"/>
                        <a:tabLst/>
                      </a:pPr>
                      <a:r>
                        <a:rPr kumimoji="0" lang="en-US" sz="2100" b="1" i="0" u="none" strike="noStrike" cap="none" normalizeH="0" baseline="0" dirty="0" err="1" smtClean="0">
                          <a:ln>
                            <a:noFill/>
                          </a:ln>
                          <a:solidFill>
                            <a:schemeClr val="tx1"/>
                          </a:solidFill>
                          <a:effectLst/>
                          <a:latin typeface="Arial" pitchFamily="34" charset="0"/>
                          <a:cs typeface="Arial" pitchFamily="34" charset="0"/>
                        </a:rPr>
                        <a:t>Autosomal</a:t>
                      </a:r>
                      <a:r>
                        <a:rPr kumimoji="0" lang="en-US" sz="2100" b="1" i="0" u="none" strike="noStrike" cap="none" normalizeH="0" baseline="0" dirty="0" smtClean="0">
                          <a:ln>
                            <a:noFill/>
                          </a:ln>
                          <a:solidFill>
                            <a:schemeClr val="tx1"/>
                          </a:solidFill>
                          <a:effectLst/>
                          <a:latin typeface="Arial" pitchFamily="34" charset="0"/>
                          <a:cs typeface="Arial" pitchFamily="34" charset="0"/>
                        </a:rPr>
                        <a:t> recessive trait</a:t>
                      </a:r>
                    </a:p>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Char char="v"/>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Fat </a:t>
                      </a:r>
                      <a:r>
                        <a:rPr kumimoji="0" lang="en-US" sz="2100" b="1" i="0" u="none" strike="noStrike" cap="none" normalizeH="0" baseline="0" dirty="0" err="1" smtClean="0">
                          <a:ln>
                            <a:noFill/>
                          </a:ln>
                          <a:solidFill>
                            <a:schemeClr val="tx1"/>
                          </a:solidFill>
                          <a:effectLst/>
                          <a:latin typeface="Arial" pitchFamily="34" charset="0"/>
                          <a:cs typeface="Arial" pitchFamily="34" charset="0"/>
                        </a:rPr>
                        <a:t>malabsorption</a:t>
                      </a:r>
                      <a:r>
                        <a:rPr kumimoji="0" lang="en-US" sz="2100" b="1" i="0" u="none" strike="noStrike" cap="none" normalizeH="0" baseline="0" dirty="0" smtClean="0">
                          <a:ln>
                            <a:noFill/>
                          </a:ln>
                          <a:solidFill>
                            <a:schemeClr val="tx1"/>
                          </a:solidFill>
                          <a:effectLst/>
                          <a:latin typeface="Arial" pitchFamily="34" charset="0"/>
                          <a:cs typeface="Arial" pitchFamily="34" charset="0"/>
                        </a:rPr>
                        <a:t> failure to thrive</a:t>
                      </a:r>
                    </a:p>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Char char="v"/>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Ataxia and retinitis </a:t>
                      </a:r>
                      <a:r>
                        <a:rPr kumimoji="0" lang="en-US" sz="2100" b="1" i="0" u="none" strike="noStrike" cap="none" normalizeH="0" baseline="0" dirty="0" err="1" smtClean="0">
                          <a:ln>
                            <a:noFill/>
                          </a:ln>
                          <a:solidFill>
                            <a:schemeClr val="tx1"/>
                          </a:solidFill>
                          <a:effectLst/>
                          <a:latin typeface="Arial" pitchFamily="34" charset="0"/>
                          <a:cs typeface="Arial" pitchFamily="34" charset="0"/>
                        </a:rPr>
                        <a:t>pigmentosa</a:t>
                      </a:r>
                      <a:endParaRPr kumimoji="0" lang="en-US" sz="2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Char char="v"/>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Markedly decreased plasma levels of cholesterol triglycerides and phospholipids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None/>
                        <a:tabLst/>
                      </a:pPr>
                      <a:endParaRPr kumimoji="0" lang="en-US" sz="21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4" descr="http://archopht.ama-assn.org/content/vol116/issue2/images/medium/ecr7748f1.jpg"/>
          <p:cNvPicPr>
            <a:picLocks noChangeAspect="1" noChangeArrowheads="1"/>
          </p:cNvPicPr>
          <p:nvPr/>
        </p:nvPicPr>
        <p:blipFill>
          <a:blip r:embed="rId3" cstate="print"/>
          <a:srcRect/>
          <a:stretch>
            <a:fillRect/>
          </a:stretch>
        </p:blipFill>
        <p:spPr bwMode="auto">
          <a:xfrm>
            <a:off x="4211960" y="2204864"/>
            <a:ext cx="3978960" cy="1396008"/>
          </a:xfrm>
          <a:prstGeom prst="rect">
            <a:avLst/>
          </a:prstGeom>
          <a:noFill/>
          <a:ln w="9525">
            <a:noFill/>
            <a:miter lim="800000"/>
            <a:headEnd/>
            <a:tailEnd/>
          </a:ln>
        </p:spPr>
      </p:pic>
      <p:pic>
        <p:nvPicPr>
          <p:cNvPr id="7" name="Picture 2" descr="http://archopht.ama-assn.org/content/vol116/issue2/images/medium/ecr7748f2.jpg"/>
          <p:cNvPicPr>
            <a:picLocks noChangeAspect="1" noChangeArrowheads="1"/>
          </p:cNvPicPr>
          <p:nvPr/>
        </p:nvPicPr>
        <p:blipFill>
          <a:blip r:embed="rId4" cstate="print"/>
          <a:srcRect/>
          <a:stretch>
            <a:fillRect/>
          </a:stretch>
        </p:blipFill>
        <p:spPr bwMode="auto">
          <a:xfrm>
            <a:off x="3995936" y="3501008"/>
            <a:ext cx="1872208" cy="1807400"/>
          </a:xfrm>
          <a:prstGeom prst="rect">
            <a:avLst/>
          </a:prstGeom>
          <a:noFill/>
          <a:ln w="9525">
            <a:noFill/>
            <a:miter lim="800000"/>
            <a:headEnd/>
            <a:tailEnd/>
          </a:ln>
        </p:spPr>
      </p:pic>
      <p:pic>
        <p:nvPicPr>
          <p:cNvPr id="8" name="Picture 6" descr="http://www.oup.com/us/images/9780195170962/A/resources/AbetalipoproteinemiaA.jpg?view=get"/>
          <p:cNvPicPr>
            <a:picLocks noChangeAspect="1" noChangeArrowheads="1"/>
          </p:cNvPicPr>
          <p:nvPr/>
        </p:nvPicPr>
        <p:blipFill>
          <a:blip r:embed="rId5" cstate="print"/>
          <a:srcRect/>
          <a:stretch>
            <a:fillRect/>
          </a:stretch>
        </p:blipFill>
        <p:spPr bwMode="auto">
          <a:xfrm>
            <a:off x="6804248" y="3429000"/>
            <a:ext cx="1584176" cy="1704977"/>
          </a:xfrm>
          <a:prstGeom prst="rect">
            <a:avLst/>
          </a:prstGeom>
          <a:noFill/>
          <a:ln w="9525">
            <a:noFill/>
            <a:miter lim="800000"/>
            <a:headEnd/>
            <a:tailEnd/>
          </a:ln>
        </p:spPr>
      </p:pic>
      <p:pic>
        <p:nvPicPr>
          <p:cNvPr id="9" name="Picture 8" descr="http://www.oup.com/us/images/9780195170962/A/resources/AbetalipoproteinemiaB.jpg?view=get"/>
          <p:cNvPicPr>
            <a:picLocks noChangeAspect="1" noChangeArrowheads="1"/>
          </p:cNvPicPr>
          <p:nvPr/>
        </p:nvPicPr>
        <p:blipFill>
          <a:blip r:embed="rId6" cstate="print"/>
          <a:srcRect/>
          <a:stretch>
            <a:fillRect/>
          </a:stretch>
        </p:blipFill>
        <p:spPr bwMode="auto">
          <a:xfrm>
            <a:off x="5652120" y="5013176"/>
            <a:ext cx="1584176" cy="1512167"/>
          </a:xfrm>
          <a:prstGeom prst="rect">
            <a:avLst/>
          </a:prstGeom>
          <a:noFill/>
          <a:ln w="9525">
            <a:noFill/>
            <a:miter lim="800000"/>
            <a:headEnd/>
            <a:tailEnd/>
          </a:ln>
        </p:spPr>
      </p:pic>
      <p:graphicFrame>
        <p:nvGraphicFramePr>
          <p:cNvPr id="10" name="Table Placeholder 4"/>
          <p:cNvGraphicFramePr>
            <a:graphicFrameLocks/>
          </p:cNvGraphicFramePr>
          <p:nvPr/>
        </p:nvGraphicFramePr>
        <p:xfrm>
          <a:off x="251520" y="908720"/>
          <a:ext cx="8640959" cy="792088"/>
        </p:xfrm>
        <a:graphic>
          <a:graphicData uri="http://schemas.openxmlformats.org/drawingml/2006/table">
            <a:tbl>
              <a:tblPr firstRow="1" bandRow="1">
                <a:tableStyleId>{5C22544A-7EE6-4342-B048-85BDC9FD1C3A}</a:tableStyleId>
              </a:tblPr>
              <a:tblGrid>
                <a:gridCol w="2251006"/>
                <a:gridCol w="1379649"/>
                <a:gridCol w="1597488"/>
                <a:gridCol w="3412816"/>
              </a:tblGrid>
              <a:tr h="396044">
                <a:tc>
                  <a:txBody>
                    <a:bodyPr/>
                    <a:lstStyle/>
                    <a:p>
                      <a:pPr algn="ctr"/>
                      <a:r>
                        <a:rPr lang="en-US" dirty="0" smtClean="0"/>
                        <a:t>DISEASE</a:t>
                      </a:r>
                      <a:endParaRPr lang="en-US" dirty="0"/>
                    </a:p>
                  </a:txBody>
                  <a:tcPr/>
                </a:tc>
                <a:tc>
                  <a:txBody>
                    <a:bodyPr/>
                    <a:lstStyle/>
                    <a:p>
                      <a:pPr algn="ctr"/>
                      <a:r>
                        <a:rPr lang="en-US" dirty="0" smtClean="0"/>
                        <a:t>GENE</a:t>
                      </a:r>
                      <a:endParaRPr lang="en-US" dirty="0"/>
                    </a:p>
                  </a:txBody>
                  <a:tcPr/>
                </a:tc>
                <a:tc>
                  <a:txBody>
                    <a:bodyPr/>
                    <a:lstStyle/>
                    <a:p>
                      <a:pPr algn="ctr"/>
                      <a:r>
                        <a:rPr lang="en-US" dirty="0" smtClean="0"/>
                        <a:t>LOCATION</a:t>
                      </a:r>
                      <a:endParaRPr lang="en-US" dirty="0"/>
                    </a:p>
                  </a:txBody>
                  <a:tcPr/>
                </a:tc>
                <a:tc>
                  <a:txBody>
                    <a:bodyPr/>
                    <a:lstStyle/>
                    <a:p>
                      <a:pPr algn="ctr"/>
                      <a:r>
                        <a:rPr lang="en-US" dirty="0" smtClean="0"/>
                        <a:t>FUNCTION</a:t>
                      </a:r>
                      <a:endParaRPr lang="en-US" dirty="0"/>
                    </a:p>
                  </a:txBody>
                  <a:tcPr/>
                </a:tc>
              </a:tr>
              <a:tr h="396044">
                <a:tc>
                  <a:txBody>
                    <a:bodyPr/>
                    <a:lstStyle/>
                    <a:p>
                      <a:r>
                        <a:rPr lang="en-US" dirty="0" err="1" smtClean="0"/>
                        <a:t>Abetalipoproteinemia</a:t>
                      </a:r>
                      <a:endParaRPr lang="en-US" dirty="0"/>
                    </a:p>
                  </a:txBody>
                  <a:tcPr/>
                </a:tc>
                <a:tc>
                  <a:txBody>
                    <a:bodyPr/>
                    <a:lstStyle/>
                    <a:p>
                      <a:pPr algn="ctr"/>
                      <a:r>
                        <a:rPr lang="en-US" dirty="0" smtClean="0"/>
                        <a:t>MTP</a:t>
                      </a:r>
                      <a:endParaRPr lang="en-US" dirty="0"/>
                    </a:p>
                  </a:txBody>
                  <a:tcPr/>
                </a:tc>
                <a:tc>
                  <a:txBody>
                    <a:bodyPr/>
                    <a:lstStyle/>
                    <a:p>
                      <a:pPr algn="ctr"/>
                      <a:r>
                        <a:rPr lang="en-US" dirty="0" smtClean="0"/>
                        <a:t>4q22</a:t>
                      </a:r>
                      <a:endParaRPr lang="en-US" dirty="0"/>
                    </a:p>
                  </a:txBody>
                  <a:tcPr/>
                </a:tc>
                <a:tc>
                  <a:txBody>
                    <a:bodyPr/>
                    <a:lstStyle/>
                    <a:p>
                      <a:pPr algn="l"/>
                      <a:r>
                        <a:rPr lang="en-US" baseline="0" dirty="0" smtClean="0"/>
                        <a:t>Transfer lipids to </a:t>
                      </a:r>
                      <a:r>
                        <a:rPr lang="en-US" baseline="0" dirty="0" err="1" smtClean="0"/>
                        <a:t>apolipoprotein</a:t>
                      </a:r>
                      <a:r>
                        <a:rPr lang="en-US" baseline="0" dirty="0" smtClean="0"/>
                        <a:t> B</a:t>
                      </a:r>
                      <a:endParaRPr lang="en-US" baseline="0" dirty="0"/>
                    </a:p>
                  </a:txBody>
                  <a:tcPr/>
                </a:tc>
              </a:tr>
            </a:tbl>
          </a:graphicData>
        </a:graphic>
      </p:graphicFrame>
    </p:spTree>
  </p:cSld>
  <p:clrMapOvr>
    <a:masterClrMapping/>
  </p:clrMapOvr>
  <p:transition>
    <p:wheel spokes="8"/>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67586" name="Rectangle 2"/>
          <p:cNvSpPr>
            <a:spLocks noGrp="1" noChangeArrowheads="1"/>
          </p:cNvSpPr>
          <p:nvPr>
            <p:ph type="title"/>
          </p:nvPr>
        </p:nvSpPr>
        <p:spPr>
          <a:xfrm>
            <a:off x="457200" y="274638"/>
            <a:ext cx="8229600" cy="1554162"/>
          </a:xfrm>
        </p:spPr>
        <p:txBody>
          <a:bodyPr anchorCtr="1"/>
          <a:lstStyle/>
          <a:p>
            <a:pPr eaLnBrk="1" fontAlgn="auto" hangingPunct="1">
              <a:spcAft>
                <a:spcPts val="0"/>
              </a:spcAft>
              <a:defRPr/>
            </a:pPr>
            <a:r>
              <a:rPr lang="en-US" sz="3600" dirty="0" err="1" smtClean="0">
                <a:latin typeface="Arial Black" pitchFamily="34" charset="0"/>
              </a:rPr>
              <a:t>Abetalipoproteinemia</a:t>
            </a:r>
            <a:endParaRPr lang="en-US" sz="3600" dirty="0" smtClean="0">
              <a:latin typeface="Arial Black" pitchFamily="34" charset="0"/>
            </a:endParaRPr>
          </a:p>
        </p:txBody>
      </p:sp>
      <p:sp>
        <p:nvSpPr>
          <p:cNvPr id="67595" name="Slide Number Placeholder 3"/>
          <p:cNvSpPr>
            <a:spLocks noGrp="1"/>
          </p:cNvSpPr>
          <p:nvPr>
            <p:ph type="sldNum" sz="quarter" idx="12"/>
          </p:nvPr>
        </p:nvSpPr>
        <p:spPr/>
        <p:txBody>
          <a:bodyPr/>
          <a:lstStyle/>
          <a:p>
            <a:pPr>
              <a:defRPr/>
            </a:pPr>
            <a:fld id="{2CAE4875-7506-4395-94B6-6576D9B9CF58}" type="slidenum">
              <a:rPr lang="en-US"/>
              <a:pPr>
                <a:defRPr/>
              </a:pPr>
              <a:t>85</a:t>
            </a:fld>
            <a:endParaRPr lang="en-US"/>
          </a:p>
        </p:txBody>
      </p:sp>
      <p:graphicFrame>
        <p:nvGraphicFramePr>
          <p:cNvPr id="254979" name="Group 3"/>
          <p:cNvGraphicFramePr>
            <a:graphicFrameLocks noGrp="1"/>
          </p:cNvGraphicFramePr>
          <p:nvPr/>
        </p:nvGraphicFramePr>
        <p:xfrm>
          <a:off x="533400" y="1752600"/>
          <a:ext cx="8153400" cy="4465638"/>
        </p:xfrm>
        <a:graphic>
          <a:graphicData uri="http://schemas.openxmlformats.org/drawingml/2006/table">
            <a:tbl>
              <a:tblPr/>
              <a:tblGrid>
                <a:gridCol w="3665290"/>
                <a:gridCol w="4488110"/>
              </a:tblGrid>
              <a:tr h="4465638">
                <a:tc>
                  <a:txBody>
                    <a:bodyPr/>
                    <a:lstStyle/>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Char char="v"/>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Acanthocytosis</a:t>
                      </a:r>
                    </a:p>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Char char="v"/>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Small intestinal biopsy</a:t>
                      </a:r>
                    </a:p>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Char char="v"/>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Normal villous architecture</a:t>
                      </a:r>
                    </a:p>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Char char="v"/>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Fat droplets in the </a:t>
                      </a:r>
                      <a:r>
                        <a:rPr kumimoji="0" lang="en-US" sz="2100" b="1" i="0" u="none" strike="noStrike" cap="none" normalizeH="0" baseline="0" dirty="0" err="1" smtClean="0">
                          <a:ln>
                            <a:noFill/>
                          </a:ln>
                          <a:solidFill>
                            <a:schemeClr val="tx1"/>
                          </a:solidFill>
                          <a:effectLst/>
                          <a:latin typeface="Arial" pitchFamily="34" charset="0"/>
                          <a:cs typeface="Arial" pitchFamily="34" charset="0"/>
                        </a:rPr>
                        <a:t>enterocytes</a:t>
                      </a:r>
                      <a:endParaRPr kumimoji="0" lang="en-US" sz="2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Char char="v"/>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Low-fat diet with medium-chain triglycerides</a:t>
                      </a:r>
                    </a:p>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Char char="v"/>
                        <a:tabLst/>
                      </a:pPr>
                      <a:r>
                        <a:rPr kumimoji="0" lang="en-US" sz="2100" b="1" i="0" u="none" strike="noStrike" cap="none" normalizeH="0" baseline="0" dirty="0" smtClean="0">
                          <a:ln>
                            <a:noFill/>
                          </a:ln>
                          <a:solidFill>
                            <a:schemeClr val="tx1"/>
                          </a:solidFill>
                          <a:effectLst/>
                          <a:latin typeface="Arial" pitchFamily="34" charset="0"/>
                          <a:cs typeface="Arial" pitchFamily="34" charset="0"/>
                        </a:rPr>
                        <a:t>Vitamins A, D, E and K</a:t>
                      </a:r>
                    </a:p>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None/>
                        <a:tabLst/>
                      </a:pPr>
                      <a:endParaRPr kumimoji="0" lang="en-US" sz="21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tx2"/>
                        </a:buClr>
                        <a:buSzPct val="70000"/>
                        <a:buFont typeface="Wingdings" pitchFamily="2" charset="2"/>
                        <a:buChar char="v"/>
                        <a:tabLst/>
                      </a:pPr>
                      <a:endParaRPr kumimoji="0" lang="en-US" sz="21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4" descr="http://img.medscape.com/pi/emed/ckb/pediatrics_general/954354-954356-686.jpg"/>
          <p:cNvPicPr>
            <a:picLocks noChangeAspect="1" noChangeArrowheads="1"/>
          </p:cNvPicPr>
          <p:nvPr/>
        </p:nvPicPr>
        <p:blipFill>
          <a:blip r:embed="rId3" cstate="print"/>
          <a:srcRect r="2347"/>
          <a:stretch>
            <a:fillRect/>
          </a:stretch>
        </p:blipFill>
        <p:spPr bwMode="auto">
          <a:xfrm rot="5400000">
            <a:off x="4731975" y="1252801"/>
            <a:ext cx="1319064" cy="2359095"/>
          </a:xfrm>
          <a:prstGeom prst="rect">
            <a:avLst/>
          </a:prstGeom>
          <a:noFill/>
          <a:ln w="9525">
            <a:noFill/>
            <a:miter lim="800000"/>
            <a:headEnd/>
            <a:tailEnd/>
          </a:ln>
        </p:spPr>
      </p:pic>
      <p:pic>
        <p:nvPicPr>
          <p:cNvPr id="8" name="Picture 2" descr="File:Abetalipoproteinemia - intermed mag.jpg">
            <a:hlinkClick r:id="rId4"/>
          </p:cNvPr>
          <p:cNvPicPr>
            <a:picLocks noGrp="1" noChangeAspect="1" noChangeArrowheads="1"/>
          </p:cNvPicPr>
          <p:nvPr>
            <p:ph idx="1"/>
          </p:nvPr>
        </p:nvPicPr>
        <p:blipFill>
          <a:blip r:embed="rId5" cstate="print"/>
          <a:stretch>
            <a:fillRect/>
          </a:stretch>
        </p:blipFill>
        <p:spPr>
          <a:xfrm>
            <a:off x="5148064" y="4869160"/>
            <a:ext cx="1984232" cy="1321995"/>
          </a:xfrm>
        </p:spPr>
      </p:pic>
      <p:pic>
        <p:nvPicPr>
          <p:cNvPr id="9" name="Picture 4" descr="http://reem.pixelmedia.co.il/index/HTML/0/978-1-4160-6189-2&amp;eid=4-u1.0-b978-1-4160-6189-2..00035-4..f9.jpg"/>
          <p:cNvPicPr>
            <a:picLocks noChangeAspect="1" noChangeArrowheads="1"/>
          </p:cNvPicPr>
          <p:nvPr/>
        </p:nvPicPr>
        <p:blipFill>
          <a:blip r:embed="rId6" cstate="print"/>
          <a:srcRect/>
          <a:stretch>
            <a:fillRect/>
          </a:stretch>
        </p:blipFill>
        <p:spPr bwMode="auto">
          <a:xfrm>
            <a:off x="7020272" y="4437112"/>
            <a:ext cx="1783377" cy="1656184"/>
          </a:xfrm>
          <a:prstGeom prst="rect">
            <a:avLst/>
          </a:prstGeom>
          <a:noFill/>
          <a:ln w="9525">
            <a:noFill/>
            <a:miter lim="800000"/>
            <a:headEnd/>
            <a:tailEnd/>
          </a:ln>
        </p:spPr>
      </p:pic>
      <p:pic>
        <p:nvPicPr>
          <p:cNvPr id="10" name="Picture 2" descr="http://1852.img.pp.sohu.com.cn/images/blog/2009/10/14/11/2/124ffe1f666g213.jpg"/>
          <p:cNvPicPr>
            <a:picLocks noChangeAspect="1" noChangeArrowheads="1"/>
          </p:cNvPicPr>
          <p:nvPr/>
        </p:nvPicPr>
        <p:blipFill>
          <a:blip r:embed="rId7" cstate="print"/>
          <a:srcRect/>
          <a:stretch>
            <a:fillRect/>
          </a:stretch>
        </p:blipFill>
        <p:spPr bwMode="auto">
          <a:xfrm>
            <a:off x="4211960" y="3140968"/>
            <a:ext cx="2304256" cy="1617769"/>
          </a:xfrm>
          <a:prstGeom prst="rect">
            <a:avLst/>
          </a:prstGeom>
          <a:noFill/>
          <a:ln w="9525">
            <a:noFill/>
            <a:miter lim="800000"/>
            <a:headEnd/>
            <a:tailEnd/>
          </a:ln>
        </p:spPr>
      </p:pic>
      <p:pic>
        <p:nvPicPr>
          <p:cNvPr id="11" name="Picture 6" descr="http://www.conganat.org/3congreso/cvhap/comunicaciones/056/hipobeta7.jpg"/>
          <p:cNvPicPr>
            <a:picLocks noChangeAspect="1" noChangeArrowheads="1"/>
          </p:cNvPicPr>
          <p:nvPr/>
        </p:nvPicPr>
        <p:blipFill>
          <a:blip r:embed="rId8" cstate="print"/>
          <a:srcRect/>
          <a:stretch>
            <a:fillRect/>
          </a:stretch>
        </p:blipFill>
        <p:spPr bwMode="auto">
          <a:xfrm>
            <a:off x="4067944" y="4509120"/>
            <a:ext cx="1152127" cy="1745382"/>
          </a:xfrm>
          <a:prstGeom prst="rect">
            <a:avLst/>
          </a:prstGeom>
          <a:noFill/>
          <a:ln w="9525">
            <a:noFill/>
            <a:miter lim="800000"/>
            <a:headEnd/>
            <a:tailEnd/>
          </a:ln>
        </p:spPr>
      </p:pic>
      <p:pic>
        <p:nvPicPr>
          <p:cNvPr id="12" name="Picture 2"/>
          <p:cNvPicPr>
            <a:picLocks noChangeAspect="1" noChangeArrowheads="1"/>
          </p:cNvPicPr>
          <p:nvPr/>
        </p:nvPicPr>
        <p:blipFill>
          <a:blip r:embed="rId9" cstate="print"/>
          <a:srcRect/>
          <a:stretch>
            <a:fillRect/>
          </a:stretch>
        </p:blipFill>
        <p:spPr bwMode="auto">
          <a:xfrm>
            <a:off x="6516216" y="1772816"/>
            <a:ext cx="2190762" cy="2808312"/>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duotone>
              <a:prstClr val="black"/>
              <a:schemeClr val="accent5">
                <a:tint val="45000"/>
                <a:satMod val="400000"/>
              </a:schemeClr>
            </a:duotone>
          </a:blip>
          <a:stretch>
            <a:fillRect/>
          </a:stretch>
        </p:blipFill>
        <p:spPr>
          <a:xfrm>
            <a:off x="0" y="0"/>
            <a:ext cx="9144000" cy="6858000"/>
          </a:xfrm>
          <a:prstGeom prst="rect">
            <a:avLst/>
          </a:prstGeom>
        </p:spPr>
      </p:pic>
      <p:pic>
        <p:nvPicPr>
          <p:cNvPr id="99330" name="Picture 2" descr="File:Abetalipoproteinemia - high mag.jpg">
            <a:hlinkClick r:id="rId3"/>
          </p:cNvPr>
          <p:cNvPicPr>
            <a:picLocks noChangeAspect="1" noChangeArrowheads="1"/>
          </p:cNvPicPr>
          <p:nvPr/>
        </p:nvPicPr>
        <p:blipFill>
          <a:blip r:embed="rId4" cstate="print"/>
          <a:srcRect/>
          <a:stretch>
            <a:fillRect/>
          </a:stretch>
        </p:blipFill>
        <p:spPr bwMode="auto">
          <a:xfrm>
            <a:off x="4419600" y="457200"/>
            <a:ext cx="3810000" cy="5715000"/>
          </a:xfrm>
          <a:prstGeom prst="rect">
            <a:avLst/>
          </a:prstGeom>
          <a:noFill/>
          <a:ln w="9525">
            <a:noFill/>
            <a:miter lim="800000"/>
            <a:headEnd/>
            <a:tailEnd/>
          </a:ln>
        </p:spPr>
      </p:pic>
      <p:pic>
        <p:nvPicPr>
          <p:cNvPr id="99331" name="Picture 2" descr="http://upload.wikimedia.org/wikipedia/commons/2/25/Abetalipoproteinemia_-_very_high_mag.jpg"/>
          <p:cNvPicPr>
            <a:picLocks noChangeAspect="1" noChangeArrowheads="1"/>
          </p:cNvPicPr>
          <p:nvPr/>
        </p:nvPicPr>
        <p:blipFill>
          <a:blip r:embed="rId5" cstate="print"/>
          <a:srcRect/>
          <a:stretch>
            <a:fillRect/>
          </a:stretch>
        </p:blipFill>
        <p:spPr bwMode="auto">
          <a:xfrm>
            <a:off x="457200" y="457200"/>
            <a:ext cx="3810000" cy="57150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p:txBody>
          <a:bodyPr/>
          <a:lstStyle/>
          <a:p>
            <a:pPr algn="just">
              <a:buNone/>
            </a:pPr>
            <a:r>
              <a:rPr lang="en-US" dirty="0" smtClean="0"/>
              <a:t>    </a:t>
            </a:r>
            <a:r>
              <a:rPr lang="en-US" sz="3600" b="1" dirty="0" smtClean="0"/>
              <a:t>A 1 – year old child with chronic diarrhea and skin rashes around the orifices and hair loss. What is the cause?</a:t>
            </a:r>
            <a:endParaRPr lang="en-US" b="1" dirty="0"/>
          </a:p>
        </p:txBody>
      </p:sp>
    </p:spTree>
  </p:cSld>
  <p:clrMapOvr>
    <a:masterClrMapping/>
  </p:clrMapOvr>
  <p:transition>
    <p:wheel spokes="8"/>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70658" name="Rectangle 2"/>
          <p:cNvSpPr>
            <a:spLocks noGrp="1" noChangeArrowheads="1"/>
          </p:cNvSpPr>
          <p:nvPr>
            <p:ph type="title"/>
          </p:nvPr>
        </p:nvSpPr>
        <p:spPr>
          <a:xfrm>
            <a:off x="467544" y="-243408"/>
            <a:ext cx="8229600" cy="1143000"/>
          </a:xfrm>
        </p:spPr>
        <p:txBody>
          <a:bodyPr anchorCtr="1"/>
          <a:lstStyle/>
          <a:p>
            <a:pPr eaLnBrk="1" fontAlgn="auto" hangingPunct="1">
              <a:spcAft>
                <a:spcPts val="0"/>
              </a:spcAft>
              <a:defRPr/>
            </a:pPr>
            <a:r>
              <a:rPr lang="en-US" sz="3600" dirty="0" err="1" smtClean="0">
                <a:latin typeface="Arial Black" pitchFamily="34" charset="0"/>
              </a:rPr>
              <a:t>Acrodermatitis</a:t>
            </a:r>
            <a:r>
              <a:rPr lang="en-US" sz="3600" dirty="0" smtClean="0">
                <a:latin typeface="Arial Black" pitchFamily="34" charset="0"/>
              </a:rPr>
              <a:t> Enteropathica</a:t>
            </a:r>
          </a:p>
        </p:txBody>
      </p:sp>
      <p:sp>
        <p:nvSpPr>
          <p:cNvPr id="120835" name="Rectangle 3"/>
          <p:cNvSpPr>
            <a:spLocks noGrp="1" noChangeArrowheads="1"/>
          </p:cNvSpPr>
          <p:nvPr>
            <p:ph sz="half" idx="1"/>
          </p:nvPr>
        </p:nvSpPr>
        <p:spPr/>
        <p:txBody>
          <a:bodyPr>
            <a:normAutofit fontScale="92500" lnSpcReduction="20000"/>
          </a:bodyPr>
          <a:lstStyle/>
          <a:p>
            <a:pPr eaLnBrk="1" hangingPunct="1">
              <a:lnSpc>
                <a:spcPct val="150000"/>
              </a:lnSpc>
              <a:buFont typeface="Wingdings" pitchFamily="2" charset="2"/>
              <a:buChar char="v"/>
            </a:pPr>
            <a:endParaRPr lang="en-US" sz="2400" dirty="0" smtClean="0">
              <a:latin typeface="Arial" charset="0"/>
              <a:cs typeface="Arial" charset="0"/>
            </a:endParaRPr>
          </a:p>
          <a:p>
            <a:pPr eaLnBrk="1" hangingPunct="1">
              <a:lnSpc>
                <a:spcPct val="150000"/>
              </a:lnSpc>
              <a:buFont typeface="Wingdings" pitchFamily="2" charset="2"/>
              <a:buChar char="v"/>
            </a:pPr>
            <a:r>
              <a:rPr lang="en-US" sz="2400" dirty="0" smtClean="0">
                <a:latin typeface="Arial" charset="0"/>
                <a:cs typeface="Arial" charset="0"/>
              </a:rPr>
              <a:t>Recessive</a:t>
            </a:r>
          </a:p>
          <a:p>
            <a:pPr eaLnBrk="1" hangingPunct="1">
              <a:lnSpc>
                <a:spcPct val="150000"/>
              </a:lnSpc>
              <a:buFont typeface="Wingdings" pitchFamily="2" charset="2"/>
              <a:buChar char="v"/>
            </a:pPr>
            <a:r>
              <a:rPr lang="en-US" sz="2400" dirty="0" smtClean="0">
                <a:latin typeface="Arial" charset="0"/>
                <a:cs typeface="Arial" charset="0"/>
              </a:rPr>
              <a:t>Chronic diarrhea and failure to thrive</a:t>
            </a:r>
          </a:p>
          <a:p>
            <a:pPr eaLnBrk="1" hangingPunct="1">
              <a:lnSpc>
                <a:spcPct val="150000"/>
              </a:lnSpc>
              <a:buFont typeface="Wingdings" pitchFamily="2" charset="2"/>
              <a:buChar char="v"/>
            </a:pPr>
            <a:r>
              <a:rPr lang="en-US" sz="2400" dirty="0" smtClean="0">
                <a:latin typeface="Arial" charset="0"/>
                <a:cs typeface="Arial" charset="0"/>
              </a:rPr>
              <a:t>Dermatitis involving </a:t>
            </a:r>
            <a:r>
              <a:rPr lang="en-US" sz="2400" dirty="0" err="1" smtClean="0">
                <a:latin typeface="Arial" charset="0"/>
                <a:cs typeface="Arial" charset="0"/>
              </a:rPr>
              <a:t>perioral</a:t>
            </a:r>
            <a:r>
              <a:rPr lang="en-US" sz="2400" dirty="0" smtClean="0">
                <a:latin typeface="Arial" charset="0"/>
                <a:cs typeface="Arial" charset="0"/>
              </a:rPr>
              <a:t> and </a:t>
            </a:r>
            <a:r>
              <a:rPr lang="en-US" sz="2400" dirty="0" err="1" smtClean="0">
                <a:latin typeface="Arial" charset="0"/>
                <a:cs typeface="Arial" charset="0"/>
              </a:rPr>
              <a:t>perianal</a:t>
            </a:r>
            <a:r>
              <a:rPr lang="en-US" sz="2400" dirty="0" smtClean="0">
                <a:latin typeface="Arial" charset="0"/>
                <a:cs typeface="Arial" charset="0"/>
              </a:rPr>
              <a:t> regions</a:t>
            </a:r>
          </a:p>
          <a:p>
            <a:pPr eaLnBrk="1" hangingPunct="1">
              <a:lnSpc>
                <a:spcPct val="150000"/>
              </a:lnSpc>
              <a:buFont typeface="Wingdings" pitchFamily="2" charset="2"/>
              <a:buChar char="v"/>
            </a:pPr>
            <a:r>
              <a:rPr lang="en-US" sz="2400" dirty="0" smtClean="0">
                <a:latin typeface="Arial" charset="0"/>
                <a:cs typeface="Arial" charset="0"/>
              </a:rPr>
              <a:t>Alopecia</a:t>
            </a:r>
          </a:p>
          <a:p>
            <a:pPr eaLnBrk="1" hangingPunct="1">
              <a:lnSpc>
                <a:spcPct val="150000"/>
              </a:lnSpc>
              <a:buFont typeface="Wingdings" pitchFamily="2" charset="2"/>
              <a:buChar char="v"/>
            </a:pPr>
            <a:r>
              <a:rPr lang="en-US" sz="2400" dirty="0" smtClean="0">
                <a:latin typeface="Arial" charset="0"/>
                <a:cs typeface="Arial" charset="0"/>
              </a:rPr>
              <a:t>Low plasma zinc levels</a:t>
            </a:r>
          </a:p>
          <a:p>
            <a:pPr eaLnBrk="1" hangingPunct="1">
              <a:lnSpc>
                <a:spcPct val="150000"/>
              </a:lnSpc>
              <a:buFont typeface="Wingdings" pitchFamily="2" charset="2"/>
              <a:buChar char="v"/>
            </a:pPr>
            <a:r>
              <a:rPr lang="en-US" sz="2400" dirty="0" smtClean="0">
                <a:latin typeface="Arial" charset="0"/>
                <a:cs typeface="Arial" charset="0"/>
              </a:rPr>
              <a:t>Alkaline </a:t>
            </a:r>
            <a:r>
              <a:rPr lang="en-US" sz="2400" dirty="0" err="1" smtClean="0">
                <a:latin typeface="Arial" charset="0"/>
                <a:cs typeface="Arial" charset="0"/>
              </a:rPr>
              <a:t>phosphatase</a:t>
            </a:r>
            <a:r>
              <a:rPr lang="en-US" sz="2400" dirty="0" smtClean="0">
                <a:latin typeface="Arial" charset="0"/>
                <a:cs typeface="Arial" charset="0"/>
              </a:rPr>
              <a:t> is low</a:t>
            </a:r>
          </a:p>
        </p:txBody>
      </p:sp>
      <p:sp>
        <p:nvSpPr>
          <p:cNvPr id="70660" name="Slide Number Placeholder 3"/>
          <p:cNvSpPr>
            <a:spLocks noGrp="1"/>
          </p:cNvSpPr>
          <p:nvPr>
            <p:ph type="sldNum" sz="quarter" idx="12"/>
          </p:nvPr>
        </p:nvSpPr>
        <p:spPr/>
        <p:txBody>
          <a:bodyPr/>
          <a:lstStyle/>
          <a:p>
            <a:pPr>
              <a:defRPr/>
            </a:pPr>
            <a:fld id="{E05FC720-859C-4E06-BCB7-50D4012DC595}" type="slidenum">
              <a:rPr lang="en-US"/>
              <a:pPr>
                <a:defRPr/>
              </a:pPr>
              <a:t>88</a:t>
            </a:fld>
            <a:endParaRPr lang="en-US"/>
          </a:p>
        </p:txBody>
      </p:sp>
      <p:pic>
        <p:nvPicPr>
          <p:cNvPr id="7" name="Picture 2" descr="D:\Jpeg024.jpg"/>
          <p:cNvPicPr>
            <a:picLocks noGrp="1" noChangeAspect="1" noChangeArrowheads="1"/>
          </p:cNvPicPr>
          <p:nvPr>
            <p:ph sz="half" idx="2"/>
          </p:nvPr>
        </p:nvPicPr>
        <p:blipFill>
          <a:blip r:embed="rId3" cstate="print"/>
          <a:srcRect/>
          <a:stretch>
            <a:fillRect/>
          </a:stretch>
        </p:blipFill>
        <p:spPr bwMode="auto">
          <a:xfrm>
            <a:off x="4716016" y="1772816"/>
            <a:ext cx="1656184" cy="1813534"/>
          </a:xfrm>
          <a:prstGeom prst="rect">
            <a:avLst/>
          </a:prstGeom>
          <a:noFill/>
          <a:ln w="9525">
            <a:noFill/>
            <a:miter lim="800000"/>
            <a:headEnd/>
            <a:tailEnd/>
          </a:ln>
        </p:spPr>
      </p:pic>
      <p:pic>
        <p:nvPicPr>
          <p:cNvPr id="8" name="Picture 2" descr="D:\Jpeg023.jpg"/>
          <p:cNvPicPr>
            <a:picLocks noChangeAspect="1" noChangeArrowheads="1"/>
          </p:cNvPicPr>
          <p:nvPr/>
        </p:nvPicPr>
        <p:blipFill>
          <a:blip r:embed="rId4" cstate="print"/>
          <a:srcRect/>
          <a:stretch>
            <a:fillRect/>
          </a:stretch>
        </p:blipFill>
        <p:spPr bwMode="auto">
          <a:xfrm>
            <a:off x="4427984" y="3573016"/>
            <a:ext cx="2300656" cy="2592288"/>
          </a:xfrm>
          <a:prstGeom prst="rect">
            <a:avLst/>
          </a:prstGeom>
          <a:noFill/>
          <a:ln w="9525">
            <a:noFill/>
            <a:miter lim="800000"/>
            <a:headEnd/>
            <a:tailEnd/>
          </a:ln>
        </p:spPr>
      </p:pic>
      <p:pic>
        <p:nvPicPr>
          <p:cNvPr id="9" name="Picture 2" descr="D:\Jpeg022.jpg"/>
          <p:cNvPicPr>
            <a:picLocks noChangeAspect="1" noChangeArrowheads="1"/>
          </p:cNvPicPr>
          <p:nvPr/>
        </p:nvPicPr>
        <p:blipFill>
          <a:blip r:embed="rId5" cstate="print"/>
          <a:srcRect r="1724" b="3613"/>
          <a:stretch>
            <a:fillRect/>
          </a:stretch>
        </p:blipFill>
        <p:spPr bwMode="auto">
          <a:xfrm>
            <a:off x="6401964" y="2276872"/>
            <a:ext cx="2742036" cy="3848472"/>
          </a:xfrm>
          <a:prstGeom prst="rect">
            <a:avLst/>
          </a:prstGeom>
          <a:noFill/>
          <a:ln w="9525">
            <a:noFill/>
            <a:miter lim="800000"/>
            <a:headEnd/>
            <a:tailEnd/>
          </a:ln>
        </p:spPr>
      </p:pic>
      <p:graphicFrame>
        <p:nvGraphicFramePr>
          <p:cNvPr id="10" name="Table Placeholder 4"/>
          <p:cNvGraphicFramePr>
            <a:graphicFrameLocks/>
          </p:cNvGraphicFramePr>
          <p:nvPr/>
        </p:nvGraphicFramePr>
        <p:xfrm>
          <a:off x="755576" y="836712"/>
          <a:ext cx="7992888" cy="944880"/>
        </p:xfrm>
        <a:graphic>
          <a:graphicData uri="http://schemas.openxmlformats.org/drawingml/2006/table">
            <a:tbl>
              <a:tblPr firstRow="1" bandRow="1">
                <a:tableStyleId>{5C22544A-7EE6-4342-B048-85BDC9FD1C3A}</a:tableStyleId>
              </a:tblPr>
              <a:tblGrid>
                <a:gridCol w="1963165"/>
                <a:gridCol w="2033279"/>
                <a:gridCol w="1998222"/>
                <a:gridCol w="1998222"/>
              </a:tblGrid>
              <a:tr h="310012">
                <a:tc>
                  <a:txBody>
                    <a:bodyPr/>
                    <a:lstStyle/>
                    <a:p>
                      <a:pPr algn="ctr"/>
                      <a:r>
                        <a:rPr lang="en-US" dirty="0" smtClean="0"/>
                        <a:t>DISEASE</a:t>
                      </a:r>
                      <a:endParaRPr lang="en-US" dirty="0"/>
                    </a:p>
                  </a:txBody>
                  <a:tcPr/>
                </a:tc>
                <a:tc>
                  <a:txBody>
                    <a:bodyPr/>
                    <a:lstStyle/>
                    <a:p>
                      <a:pPr algn="ctr"/>
                      <a:r>
                        <a:rPr lang="en-US" dirty="0" smtClean="0"/>
                        <a:t>GENE</a:t>
                      </a:r>
                      <a:endParaRPr lang="en-US" dirty="0"/>
                    </a:p>
                  </a:txBody>
                  <a:tcPr/>
                </a:tc>
                <a:tc>
                  <a:txBody>
                    <a:bodyPr/>
                    <a:lstStyle/>
                    <a:p>
                      <a:pPr algn="ctr"/>
                      <a:r>
                        <a:rPr lang="en-US" dirty="0" smtClean="0"/>
                        <a:t>LOCATION</a:t>
                      </a:r>
                      <a:endParaRPr lang="en-US" dirty="0"/>
                    </a:p>
                  </a:txBody>
                  <a:tcPr/>
                </a:tc>
                <a:tc>
                  <a:txBody>
                    <a:bodyPr/>
                    <a:lstStyle/>
                    <a:p>
                      <a:pPr algn="ctr"/>
                      <a:r>
                        <a:rPr lang="en-US" dirty="0" smtClean="0"/>
                        <a:t>FUNCTION</a:t>
                      </a:r>
                      <a:endParaRPr lang="en-US" dirty="0"/>
                    </a:p>
                  </a:txBody>
                  <a:tcPr/>
                </a:tc>
              </a:tr>
              <a:tr h="490852">
                <a:tc>
                  <a:txBody>
                    <a:bodyPr/>
                    <a:lstStyle/>
                    <a:p>
                      <a:r>
                        <a:rPr lang="en-US" sz="1600" dirty="0" err="1" smtClean="0"/>
                        <a:t>Acrodermatitis</a:t>
                      </a:r>
                      <a:r>
                        <a:rPr lang="en-US" sz="1600" baseline="0" dirty="0" smtClean="0"/>
                        <a:t> </a:t>
                      </a:r>
                      <a:r>
                        <a:rPr lang="en-US" sz="1600" baseline="0" dirty="0" err="1" smtClean="0"/>
                        <a:t>Enteropathica</a:t>
                      </a:r>
                      <a:endParaRPr lang="en-US" sz="1600" dirty="0"/>
                    </a:p>
                  </a:txBody>
                  <a:tcPr/>
                </a:tc>
                <a:tc>
                  <a:txBody>
                    <a:bodyPr/>
                    <a:lstStyle/>
                    <a:p>
                      <a:pPr algn="ctr"/>
                      <a:r>
                        <a:rPr lang="en-US" dirty="0" smtClean="0"/>
                        <a:t>SLC39A4</a:t>
                      </a:r>
                      <a:endParaRPr lang="en-US" dirty="0"/>
                    </a:p>
                  </a:txBody>
                  <a:tcPr/>
                </a:tc>
                <a:tc>
                  <a:txBody>
                    <a:bodyPr/>
                    <a:lstStyle/>
                    <a:p>
                      <a:pPr algn="ctr"/>
                      <a:r>
                        <a:rPr lang="en-US" dirty="0" smtClean="0"/>
                        <a:t>8q24.3</a:t>
                      </a:r>
                      <a:endParaRPr lang="en-US" dirty="0"/>
                    </a:p>
                  </a:txBody>
                  <a:tcPr/>
                </a:tc>
                <a:tc>
                  <a:txBody>
                    <a:bodyPr/>
                    <a:lstStyle/>
                    <a:p>
                      <a:pPr algn="l"/>
                      <a:r>
                        <a:rPr lang="en-US" dirty="0" smtClean="0"/>
                        <a:t>Zn</a:t>
                      </a:r>
                      <a:r>
                        <a:rPr lang="en-US" baseline="30000" dirty="0" smtClean="0">
                          <a:latin typeface="Trebuchet MS"/>
                        </a:rPr>
                        <a:t>2+ </a:t>
                      </a:r>
                      <a:r>
                        <a:rPr lang="en-US" baseline="0" dirty="0" smtClean="0">
                          <a:latin typeface="Trebuchet MS"/>
                        </a:rPr>
                        <a:t>transporter</a:t>
                      </a:r>
                      <a:endParaRPr lang="en-US" baseline="0" dirty="0"/>
                    </a:p>
                  </a:txBody>
                  <a:tcPr/>
                </a:tc>
              </a:tr>
            </a:tbl>
          </a:graphicData>
        </a:graphic>
      </p:graphicFrame>
    </p:spTree>
  </p:cSld>
  <p:clrMapOvr>
    <a:masterClrMapping/>
  </p:clrMapOvr>
  <p:transition>
    <p:wheel spokes="8"/>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70658" name="Rectangle 2"/>
          <p:cNvSpPr>
            <a:spLocks noGrp="1" noChangeArrowheads="1"/>
          </p:cNvSpPr>
          <p:nvPr>
            <p:ph type="title"/>
          </p:nvPr>
        </p:nvSpPr>
        <p:spPr>
          <a:xfrm>
            <a:off x="457200" y="274638"/>
            <a:ext cx="8229600" cy="2362274"/>
          </a:xfrm>
        </p:spPr>
        <p:txBody>
          <a:bodyPr anchorCtr="1">
            <a:normAutofit/>
          </a:bodyPr>
          <a:lstStyle/>
          <a:p>
            <a:pPr eaLnBrk="1" fontAlgn="auto" hangingPunct="1">
              <a:spcAft>
                <a:spcPts val="0"/>
              </a:spcAft>
              <a:defRPr/>
            </a:pPr>
            <a:r>
              <a:rPr lang="en-US" sz="4800" dirty="0" smtClean="0">
                <a:latin typeface="Arial Black" pitchFamily="34" charset="0"/>
              </a:rPr>
              <a:t>Treatment</a:t>
            </a:r>
          </a:p>
        </p:txBody>
      </p:sp>
      <p:sp>
        <p:nvSpPr>
          <p:cNvPr id="120835" name="Rectangle 3"/>
          <p:cNvSpPr>
            <a:spLocks noGrp="1" noChangeArrowheads="1"/>
          </p:cNvSpPr>
          <p:nvPr>
            <p:ph idx="1"/>
          </p:nvPr>
        </p:nvSpPr>
        <p:spPr>
          <a:xfrm>
            <a:off x="685800" y="1600200"/>
            <a:ext cx="7924800" cy="4800600"/>
          </a:xfrm>
        </p:spPr>
        <p:txBody>
          <a:bodyPr/>
          <a:lstStyle/>
          <a:p>
            <a:pPr eaLnBrk="1" hangingPunct="1">
              <a:lnSpc>
                <a:spcPct val="150000"/>
              </a:lnSpc>
              <a:buFont typeface="Wingdings" pitchFamily="2" charset="2"/>
              <a:buChar char="v"/>
            </a:pPr>
            <a:endParaRPr lang="en-US" sz="2400" dirty="0" smtClean="0">
              <a:latin typeface="Arial" charset="0"/>
              <a:cs typeface="Arial" charset="0"/>
            </a:endParaRPr>
          </a:p>
          <a:p>
            <a:pPr eaLnBrk="1" hangingPunct="1">
              <a:lnSpc>
                <a:spcPct val="150000"/>
              </a:lnSpc>
              <a:buFont typeface="Wingdings" pitchFamily="2" charset="2"/>
              <a:buChar char="v"/>
            </a:pPr>
            <a:endParaRPr lang="en-US" sz="2400" dirty="0" smtClean="0">
              <a:latin typeface="Arial" charset="0"/>
              <a:cs typeface="Arial" charset="0"/>
            </a:endParaRPr>
          </a:p>
          <a:p>
            <a:pPr eaLnBrk="1" hangingPunct="1">
              <a:lnSpc>
                <a:spcPct val="150000"/>
              </a:lnSpc>
              <a:buFont typeface="Wingdings" pitchFamily="2" charset="2"/>
              <a:buChar char="v"/>
            </a:pPr>
            <a:r>
              <a:rPr lang="en-US" sz="3600" dirty="0" smtClean="0">
                <a:latin typeface="Arial" charset="0"/>
                <a:cs typeface="Arial" charset="0"/>
              </a:rPr>
              <a:t>zinc sulfate 150 mg/d orally</a:t>
            </a:r>
          </a:p>
        </p:txBody>
      </p:sp>
      <p:sp>
        <p:nvSpPr>
          <p:cNvPr id="70660" name="Slide Number Placeholder 3"/>
          <p:cNvSpPr>
            <a:spLocks noGrp="1"/>
          </p:cNvSpPr>
          <p:nvPr>
            <p:ph type="sldNum" sz="quarter" idx="12"/>
          </p:nvPr>
        </p:nvSpPr>
        <p:spPr/>
        <p:txBody>
          <a:bodyPr/>
          <a:lstStyle/>
          <a:p>
            <a:pPr>
              <a:defRPr/>
            </a:pPr>
            <a:fld id="{E05FC720-859C-4E06-BCB7-50D4012DC595}" type="slidenum">
              <a:rPr lang="en-US"/>
              <a:pPr>
                <a:defRPr/>
              </a:pPr>
              <a:t>89</a:t>
            </a:fld>
            <a:endParaRPr lang="en-US"/>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schemeClr val="accent6">
                <a:shade val="45000"/>
                <a:satMod val="135000"/>
              </a:schemeClr>
              <a:prstClr val="white"/>
            </a:duotone>
          </a:blip>
          <a:stretch>
            <a:fillRect/>
          </a:stretch>
        </p:blipFill>
        <p:spPr>
          <a:xfrm>
            <a:off x="0" y="-27384"/>
            <a:ext cx="9144000" cy="6858000"/>
          </a:xfrm>
          <a:prstGeom prst="rect">
            <a:avLst/>
          </a:prstGeom>
        </p:spPr>
      </p:pic>
      <p:pic>
        <p:nvPicPr>
          <p:cNvPr id="14338" name="Picture 2" descr="C:\Documents and Settings\LOIDA\Desktop\prof. asaad\chronic diarrhea\New Folder\ccd.jpg"/>
          <p:cNvPicPr>
            <a:picLocks noGrp="1" noChangeAspect="1" noChangeArrowheads="1"/>
          </p:cNvPicPr>
          <p:nvPr>
            <p:ph idx="1"/>
          </p:nvPr>
        </p:nvPicPr>
        <p:blipFill>
          <a:blip r:embed="rId3" cstate="print"/>
          <a:srcRect/>
          <a:stretch>
            <a:fillRect/>
          </a:stretch>
        </p:blipFill>
        <p:spPr>
          <a:xfrm>
            <a:off x="1600200" y="685800"/>
            <a:ext cx="6194323" cy="5486400"/>
          </a:xfrm>
          <a:noFill/>
        </p:spPr>
      </p:pic>
      <p:sp>
        <p:nvSpPr>
          <p:cNvPr id="4" name="Slide Number Placeholder 3"/>
          <p:cNvSpPr>
            <a:spLocks noGrp="1"/>
          </p:cNvSpPr>
          <p:nvPr>
            <p:ph type="sldNum" sz="quarter" idx="12"/>
          </p:nvPr>
        </p:nvSpPr>
        <p:spPr/>
        <p:txBody>
          <a:bodyPr/>
          <a:lstStyle/>
          <a:p>
            <a:pPr>
              <a:defRPr/>
            </a:pPr>
            <a:fld id="{35546932-DA75-44AD-A428-CB566CB0A06B}" type="slidenum">
              <a:rPr lang="en-US"/>
              <a:pPr>
                <a:defRPr/>
              </a:pPr>
              <a:t>9</a:t>
            </a:fld>
            <a:endParaRPr lang="en-US"/>
          </a:p>
        </p:txBody>
      </p:sp>
    </p:spTree>
  </p:cSld>
  <p:clrMapOvr>
    <a:masterClrMapping/>
  </p:clrMapOvr>
  <p:transition spd="slow">
    <p:blinds/>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p:txBody>
          <a:bodyPr/>
          <a:lstStyle/>
          <a:p>
            <a:pPr algn="just">
              <a:buNone/>
            </a:pPr>
            <a:r>
              <a:rPr lang="en-US" b="1" dirty="0" smtClean="0"/>
              <a:t>    A 3 – year old child with chronic diarrhea and growth failure and recurrent chest infection. What is the cause?</a:t>
            </a:r>
          </a:p>
          <a:p>
            <a:endParaRPr lang="en-US" dirty="0"/>
          </a:p>
        </p:txBody>
      </p:sp>
    </p:spTree>
  </p:cSld>
  <p:clrMapOvr>
    <a:masterClrMapping/>
  </p:clrMapOvr>
  <p:transition>
    <p:wheel spokes="8"/>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prstClr val="black"/>
              <a:schemeClr val="accent4">
                <a:tint val="45000"/>
                <a:satMod val="400000"/>
              </a:schemeClr>
            </a:duotone>
          </a:blip>
          <a:stretch>
            <a:fillRect/>
          </a:stretch>
        </p:blipFill>
        <p:spPr>
          <a:xfrm>
            <a:off x="0" y="-27384"/>
            <a:ext cx="9144000" cy="6858000"/>
          </a:xfrm>
          <a:prstGeom prst="rect">
            <a:avLst/>
          </a:prstGeom>
        </p:spPr>
      </p:pic>
      <p:pic>
        <p:nvPicPr>
          <p:cNvPr id="131075" name="Picture 2" descr="C:\Documents and Settings\LOIDA\Desktop\prof. asaad\chronic diarrhea\cystic fibrosis\cystic-fibrosis-cf.jpg"/>
          <p:cNvPicPr>
            <a:picLocks noGrp="1" noChangeAspect="1" noChangeArrowheads="1"/>
          </p:cNvPicPr>
          <p:nvPr>
            <p:ph idx="1"/>
          </p:nvPr>
        </p:nvPicPr>
        <p:blipFill>
          <a:blip r:embed="rId3" cstate="print"/>
          <a:stretch>
            <a:fillRect/>
          </a:stretch>
        </p:blipFill>
        <p:spPr>
          <a:xfrm>
            <a:off x="1259632" y="764704"/>
            <a:ext cx="6916923" cy="5184576"/>
          </a:xfrm>
          <a:noFill/>
        </p:spPr>
      </p:pic>
      <p:sp>
        <p:nvSpPr>
          <p:cNvPr id="4" name="Slide Number Placeholder 3"/>
          <p:cNvSpPr>
            <a:spLocks noGrp="1"/>
          </p:cNvSpPr>
          <p:nvPr>
            <p:ph type="sldNum" sz="quarter" idx="12"/>
          </p:nvPr>
        </p:nvSpPr>
        <p:spPr/>
        <p:txBody>
          <a:bodyPr/>
          <a:lstStyle/>
          <a:p>
            <a:pPr>
              <a:defRPr/>
            </a:pPr>
            <a:fld id="{5D7D35FE-D3EF-4AB7-A6E6-CAB14209BEAD}" type="slidenum">
              <a:rPr lang="en-US" smtClean="0"/>
              <a:pPr>
                <a:defRPr/>
              </a:pPr>
              <a:t>91</a:t>
            </a:fld>
            <a:endParaRPr lang="en-US"/>
          </a:p>
        </p:txBody>
      </p:sp>
    </p:spTree>
  </p:cSld>
  <p:clrMapOvr>
    <a:masterClrMapping/>
  </p:clrMapOvr>
  <p:transition>
    <p:wheel spokes="8"/>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duotone>
              <a:prstClr val="black"/>
              <a:schemeClr val="accent3">
                <a:tint val="45000"/>
                <a:satMod val="400000"/>
              </a:schemeClr>
            </a:duotone>
          </a:blip>
          <a:stretch>
            <a:fillRect/>
          </a:stretch>
        </p:blipFill>
        <p:spPr>
          <a:xfrm>
            <a:off x="0" y="0"/>
            <a:ext cx="9144000" cy="6858000"/>
          </a:xfrm>
          <a:prstGeom prst="rect">
            <a:avLst/>
          </a:prstGeom>
        </p:spPr>
      </p:pic>
      <p:pic>
        <p:nvPicPr>
          <p:cNvPr id="128003" name="Picture 2" descr="C:\Documents and Settings\LOIDA\Desktop\prof. asaad\chronic diarrhea\cystic fibrosis\4fd1e9c1b790c.jpg"/>
          <p:cNvPicPr>
            <a:picLocks noGrp="1" noChangeAspect="1" noChangeArrowheads="1"/>
          </p:cNvPicPr>
          <p:nvPr>
            <p:ph idx="1"/>
          </p:nvPr>
        </p:nvPicPr>
        <p:blipFill>
          <a:blip r:embed="rId3" cstate="print"/>
          <a:srcRect/>
          <a:stretch>
            <a:fillRect/>
          </a:stretch>
        </p:blipFill>
        <p:spPr>
          <a:xfrm>
            <a:off x="2057400" y="838200"/>
            <a:ext cx="5181600" cy="5084573"/>
          </a:xfrm>
          <a:noFill/>
        </p:spPr>
      </p:pic>
      <p:sp>
        <p:nvSpPr>
          <p:cNvPr id="4" name="Slide Number Placeholder 3"/>
          <p:cNvSpPr>
            <a:spLocks noGrp="1"/>
          </p:cNvSpPr>
          <p:nvPr>
            <p:ph type="sldNum" sz="quarter" idx="12"/>
          </p:nvPr>
        </p:nvSpPr>
        <p:spPr/>
        <p:txBody>
          <a:bodyPr/>
          <a:lstStyle/>
          <a:p>
            <a:pPr>
              <a:defRPr/>
            </a:pPr>
            <a:fld id="{A3837A30-EC6E-41BD-8894-A657FAC56DA0}" type="slidenum">
              <a:rPr lang="en-US" smtClean="0"/>
              <a:pPr>
                <a:defRPr/>
              </a:pPr>
              <a:t>92</a:t>
            </a:fld>
            <a:endParaRPr lang="en-US"/>
          </a:p>
        </p:txBody>
      </p:sp>
    </p:spTree>
  </p:cSld>
  <p:clrMapOvr>
    <a:masterClrMapping/>
  </p:clrMapOvr>
  <p:transition>
    <p:wheel spokes="8"/>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5" name="Rectangle 2"/>
          <p:cNvSpPr txBox="1">
            <a:spLocks noChangeArrowheads="1"/>
          </p:cNvSpPr>
          <p:nvPr/>
        </p:nvSpPr>
        <p:spPr bwMode="auto">
          <a:xfrm>
            <a:off x="533400" y="1066800"/>
            <a:ext cx="8305800" cy="4953000"/>
          </a:xfrm>
          <a:prstGeom prst="rect">
            <a:avLst/>
          </a:prstGeom>
          <a:noFill/>
          <a:ln w="9525">
            <a:noFill/>
            <a:miter lim="800000"/>
            <a:headEnd/>
            <a:tailEnd/>
          </a:ln>
        </p:spPr>
        <p:txBody>
          <a:bodyPr/>
          <a:lstStyle/>
          <a:p>
            <a:pPr marL="342900" indent="-342900">
              <a:lnSpc>
                <a:spcPct val="80000"/>
              </a:lnSpc>
              <a:spcBef>
                <a:spcPct val="20000"/>
              </a:spcBef>
              <a:buClr>
                <a:schemeClr val="tx2"/>
              </a:buClr>
              <a:buSzPct val="70000"/>
              <a:buFont typeface="Wingdings" pitchFamily="2" charset="2"/>
              <a:buChar char="v"/>
              <a:defRPr/>
            </a:pPr>
            <a:r>
              <a:rPr lang="en-US" sz="2400" b="1" kern="0" dirty="0">
                <a:latin typeface="Arial" pitchFamily="34" charset="0"/>
                <a:cs typeface="Arial" pitchFamily="34" charset="0"/>
              </a:rPr>
              <a:t>In the neonatal period, with intestinal obstruction; </a:t>
            </a:r>
            <a:r>
              <a:rPr lang="en-US" sz="2400" b="1" kern="0" dirty="0" err="1">
                <a:latin typeface="Arial" pitchFamily="34" charset="0"/>
                <a:cs typeface="Arial" pitchFamily="34" charset="0"/>
              </a:rPr>
              <a:t>meconium</a:t>
            </a:r>
            <a:r>
              <a:rPr lang="en-US" sz="2400" b="1" kern="0" dirty="0">
                <a:latin typeface="Arial" pitchFamily="34" charset="0"/>
                <a:cs typeface="Arial" pitchFamily="34" charset="0"/>
              </a:rPr>
              <a:t> </a:t>
            </a:r>
            <a:r>
              <a:rPr lang="en-US" sz="2400" b="1" kern="0" dirty="0" err="1">
                <a:latin typeface="Arial" pitchFamily="34" charset="0"/>
                <a:cs typeface="Arial" pitchFamily="34" charset="0"/>
              </a:rPr>
              <a:t>ileus</a:t>
            </a:r>
            <a:endParaRPr lang="en-US" sz="2400" b="1" kern="0" dirty="0">
              <a:latin typeface="Arial" pitchFamily="34" charset="0"/>
              <a:cs typeface="Arial" pitchFamily="34" charset="0"/>
            </a:endParaRPr>
          </a:p>
          <a:p>
            <a:pPr marL="342900" indent="-342900">
              <a:lnSpc>
                <a:spcPct val="80000"/>
              </a:lnSpc>
              <a:spcBef>
                <a:spcPct val="20000"/>
              </a:spcBef>
              <a:buClr>
                <a:schemeClr val="tx2"/>
              </a:buClr>
              <a:buSzPct val="70000"/>
              <a:buFont typeface="Wingdings" pitchFamily="2" charset="2"/>
              <a:buChar char="v"/>
              <a:defRPr/>
            </a:pPr>
            <a:r>
              <a:rPr lang="en-US" sz="2400" b="1" kern="0" dirty="0">
                <a:latin typeface="Arial" pitchFamily="34" charset="0"/>
                <a:cs typeface="Arial" pitchFamily="34" charset="0"/>
              </a:rPr>
              <a:t>With recurrent or persisting cough often associated with wheeze</a:t>
            </a:r>
          </a:p>
          <a:p>
            <a:pPr marL="342900" indent="-342900">
              <a:lnSpc>
                <a:spcPct val="80000"/>
              </a:lnSpc>
              <a:spcBef>
                <a:spcPct val="20000"/>
              </a:spcBef>
              <a:buClr>
                <a:schemeClr val="tx2"/>
              </a:buClr>
              <a:buSzPct val="70000"/>
              <a:buFont typeface="Wingdings" pitchFamily="2" charset="2"/>
              <a:buChar char="v"/>
              <a:defRPr/>
            </a:pPr>
            <a:r>
              <a:rPr lang="en-US" sz="2400" b="1" kern="0" dirty="0" err="1">
                <a:latin typeface="Arial" pitchFamily="34" charset="0"/>
                <a:cs typeface="Arial" pitchFamily="34" charset="0"/>
              </a:rPr>
              <a:t>Malabsorption</a:t>
            </a:r>
            <a:r>
              <a:rPr lang="en-US" sz="2400" b="1" kern="0" dirty="0">
                <a:latin typeface="Arial" pitchFamily="34" charset="0"/>
                <a:cs typeface="Arial" pitchFamily="34" charset="0"/>
              </a:rPr>
              <a:t>; large, pale, bulky and offensive stools</a:t>
            </a:r>
          </a:p>
          <a:p>
            <a:pPr marL="342900" indent="-342900">
              <a:lnSpc>
                <a:spcPct val="80000"/>
              </a:lnSpc>
              <a:spcBef>
                <a:spcPct val="20000"/>
              </a:spcBef>
              <a:buClr>
                <a:schemeClr val="tx2"/>
              </a:buClr>
              <a:buSzPct val="70000"/>
              <a:buFont typeface="Wingdings" pitchFamily="2" charset="2"/>
              <a:buChar char="v"/>
              <a:defRPr/>
            </a:pPr>
            <a:r>
              <a:rPr lang="en-US" sz="2400" b="1" kern="0" dirty="0">
                <a:latin typeface="Arial" pitchFamily="34" charset="0"/>
                <a:cs typeface="Arial" pitchFamily="34" charset="0"/>
              </a:rPr>
              <a:t>Failure to thrive</a:t>
            </a:r>
          </a:p>
          <a:p>
            <a:pPr marL="342900" indent="-342900">
              <a:lnSpc>
                <a:spcPct val="80000"/>
              </a:lnSpc>
              <a:spcBef>
                <a:spcPct val="20000"/>
              </a:spcBef>
              <a:buClr>
                <a:schemeClr val="tx2"/>
              </a:buClr>
              <a:buSzPct val="70000"/>
              <a:buFont typeface="Wingdings" pitchFamily="2" charset="2"/>
              <a:buChar char="v"/>
              <a:defRPr/>
            </a:pPr>
            <a:r>
              <a:rPr lang="en-US" sz="2400" b="1" kern="0" dirty="0">
                <a:latin typeface="Arial" pitchFamily="34" charset="0"/>
                <a:cs typeface="Arial" pitchFamily="34" charset="0"/>
              </a:rPr>
              <a:t>Rectal </a:t>
            </a:r>
            <a:r>
              <a:rPr lang="en-US" sz="2400" b="1" kern="0" dirty="0" err="1">
                <a:latin typeface="Arial" pitchFamily="34" charset="0"/>
                <a:cs typeface="Arial" pitchFamily="34" charset="0"/>
              </a:rPr>
              <a:t>prolapse</a:t>
            </a:r>
            <a:endParaRPr lang="en-US" sz="2400" b="1" kern="0" dirty="0">
              <a:latin typeface="Arial" pitchFamily="34" charset="0"/>
              <a:cs typeface="Arial" pitchFamily="34" charset="0"/>
            </a:endParaRPr>
          </a:p>
          <a:p>
            <a:pPr marL="342900" indent="-342900">
              <a:lnSpc>
                <a:spcPct val="80000"/>
              </a:lnSpc>
              <a:spcBef>
                <a:spcPct val="20000"/>
              </a:spcBef>
              <a:buClr>
                <a:schemeClr val="tx2"/>
              </a:buClr>
              <a:buSzPct val="70000"/>
              <a:buFont typeface="Wingdings" pitchFamily="2" charset="2"/>
              <a:buChar char="v"/>
              <a:defRPr/>
            </a:pPr>
            <a:r>
              <a:rPr lang="en-US" sz="2400" b="1" kern="0" dirty="0">
                <a:latin typeface="Arial" pitchFamily="34" charset="0"/>
                <a:cs typeface="Arial" pitchFamily="34" charset="0"/>
              </a:rPr>
              <a:t>Rarely, heat stroke</a:t>
            </a:r>
          </a:p>
          <a:p>
            <a:pPr marL="342900" indent="-342900">
              <a:lnSpc>
                <a:spcPct val="80000"/>
              </a:lnSpc>
              <a:spcBef>
                <a:spcPct val="20000"/>
              </a:spcBef>
              <a:buClr>
                <a:schemeClr val="tx2"/>
              </a:buClr>
              <a:buSzPct val="70000"/>
              <a:buFont typeface="Wingdings" pitchFamily="2" charset="2"/>
              <a:buChar char="v"/>
              <a:defRPr/>
            </a:pPr>
            <a:r>
              <a:rPr lang="en-US" sz="2400" b="1" kern="0" dirty="0">
                <a:latin typeface="Arial" pitchFamily="34" charset="0"/>
                <a:cs typeface="Arial" pitchFamily="34" charset="0"/>
              </a:rPr>
              <a:t>Sweat chloride concentration is </a:t>
            </a:r>
            <a:r>
              <a:rPr lang="en-US" sz="2400" b="1" kern="0" dirty="0">
                <a:latin typeface="Arial" pitchFamily="34" charset="0"/>
                <a:cs typeface="Arial" pitchFamily="34" charset="0"/>
                <a:sym typeface="Symbol" pitchFamily="18" charset="2"/>
              </a:rPr>
              <a:t></a:t>
            </a:r>
          </a:p>
          <a:p>
            <a:pPr marL="342900" indent="-342900">
              <a:lnSpc>
                <a:spcPct val="80000"/>
              </a:lnSpc>
              <a:spcBef>
                <a:spcPct val="20000"/>
              </a:spcBef>
              <a:buClr>
                <a:schemeClr val="tx2"/>
              </a:buClr>
              <a:buSzPct val="70000"/>
              <a:buFont typeface="Wingdings" pitchFamily="2" charset="2"/>
              <a:buChar char="v"/>
              <a:defRPr/>
            </a:pPr>
            <a:r>
              <a:rPr lang="en-US" sz="2400" b="1" kern="0" dirty="0">
                <a:latin typeface="Arial" pitchFamily="34" charset="0"/>
                <a:cs typeface="Arial" pitchFamily="34" charset="0"/>
              </a:rPr>
              <a:t>Staphylococcus + pseudomonas </a:t>
            </a:r>
            <a:r>
              <a:rPr lang="en-US" sz="2400" b="1" kern="0" dirty="0" err="1">
                <a:latin typeface="Arial" pitchFamily="34" charset="0"/>
                <a:cs typeface="Arial" pitchFamily="34" charset="0"/>
              </a:rPr>
              <a:t>aeruginosa</a:t>
            </a:r>
            <a:endParaRPr lang="en-US" sz="2400" b="1" kern="0" dirty="0">
              <a:latin typeface="Arial" pitchFamily="34" charset="0"/>
              <a:cs typeface="Arial" pitchFamily="34" charset="0"/>
            </a:endParaRPr>
          </a:p>
          <a:p>
            <a:pPr marL="342900" indent="-342900">
              <a:lnSpc>
                <a:spcPct val="80000"/>
              </a:lnSpc>
              <a:spcBef>
                <a:spcPct val="20000"/>
              </a:spcBef>
              <a:buClr>
                <a:schemeClr val="tx2"/>
              </a:buClr>
              <a:buSzPct val="70000"/>
              <a:buFont typeface="Wingdings" pitchFamily="2" charset="2"/>
              <a:buChar char="v"/>
              <a:defRPr/>
            </a:pPr>
            <a:r>
              <a:rPr lang="en-US" sz="2400" b="1" kern="0" dirty="0">
                <a:latin typeface="Arial" pitchFamily="34" charset="0"/>
                <a:cs typeface="Arial" pitchFamily="34" charset="0"/>
              </a:rPr>
              <a:t>Physiotherapy</a:t>
            </a:r>
          </a:p>
          <a:p>
            <a:pPr marL="342900" indent="-342900">
              <a:lnSpc>
                <a:spcPct val="80000"/>
              </a:lnSpc>
              <a:spcBef>
                <a:spcPct val="20000"/>
              </a:spcBef>
              <a:buClr>
                <a:schemeClr val="tx2"/>
              </a:buClr>
              <a:buSzPct val="70000"/>
              <a:buFont typeface="Wingdings" pitchFamily="2" charset="2"/>
              <a:buChar char="v"/>
              <a:defRPr/>
            </a:pPr>
            <a:r>
              <a:rPr lang="en-US" sz="2400" b="1" kern="0" dirty="0">
                <a:latin typeface="Arial" pitchFamily="34" charset="0"/>
                <a:cs typeface="Arial" pitchFamily="34" charset="0"/>
              </a:rPr>
              <a:t>Enzyme replacement</a:t>
            </a:r>
          </a:p>
          <a:p>
            <a:pPr marL="342900" indent="-342900">
              <a:lnSpc>
                <a:spcPct val="80000"/>
              </a:lnSpc>
              <a:spcBef>
                <a:spcPct val="20000"/>
              </a:spcBef>
              <a:buClr>
                <a:schemeClr val="tx2"/>
              </a:buClr>
              <a:buSzPct val="70000"/>
              <a:buFont typeface="Wingdings" pitchFamily="2" charset="2"/>
              <a:buChar char="v"/>
              <a:defRPr/>
            </a:pPr>
            <a:r>
              <a:rPr lang="en-US" sz="2400" b="1" kern="0" dirty="0">
                <a:latin typeface="Arial" pitchFamily="34" charset="0"/>
                <a:cs typeface="Arial" pitchFamily="34" charset="0"/>
              </a:rPr>
              <a:t>Hot weather</a:t>
            </a:r>
          </a:p>
          <a:p>
            <a:pPr marL="342900" indent="-342900">
              <a:lnSpc>
                <a:spcPct val="80000"/>
              </a:lnSpc>
              <a:spcBef>
                <a:spcPct val="20000"/>
              </a:spcBef>
              <a:buClr>
                <a:schemeClr val="tx2"/>
              </a:buClr>
              <a:buSzPct val="70000"/>
              <a:defRPr/>
            </a:pPr>
            <a:r>
              <a:rPr lang="en-US" sz="2400" b="1" kern="0" dirty="0" smtClean="0">
                <a:latin typeface="Arial" pitchFamily="34" charset="0"/>
                <a:cs typeface="Arial" pitchFamily="34" charset="0"/>
                <a:sym typeface="Symbol" pitchFamily="18" charset="2"/>
              </a:rPr>
              <a:t>     </a:t>
            </a:r>
            <a:r>
              <a:rPr lang="en-US" sz="2400" b="1" kern="0" dirty="0">
                <a:latin typeface="Arial" pitchFamily="34" charset="0"/>
                <a:cs typeface="Arial" pitchFamily="34" charset="0"/>
                <a:sym typeface="Symbol" pitchFamily="18" charset="2"/>
              </a:rPr>
              <a:t>f</a:t>
            </a:r>
            <a:r>
              <a:rPr lang="en-US" sz="2400" b="1" kern="0" dirty="0">
                <a:latin typeface="Arial" pitchFamily="34" charset="0"/>
                <a:cs typeface="Arial" pitchFamily="34" charset="0"/>
              </a:rPr>
              <a:t>luid and salt intake </a:t>
            </a:r>
          </a:p>
        </p:txBody>
      </p:sp>
      <p:sp>
        <p:nvSpPr>
          <p:cNvPr id="133123" name="Slide Number Placeholder 2"/>
          <p:cNvSpPr txBox="1">
            <a:spLocks/>
          </p:cNvSpPr>
          <p:nvPr/>
        </p:nvSpPr>
        <p:spPr bwMode="auto">
          <a:xfrm>
            <a:off x="6477000" y="6096000"/>
            <a:ext cx="2133600" cy="457200"/>
          </a:xfrm>
          <a:prstGeom prst="rect">
            <a:avLst/>
          </a:prstGeom>
          <a:noFill/>
          <a:ln w="9525">
            <a:noFill/>
            <a:miter lim="800000"/>
            <a:headEnd/>
            <a:tailEnd/>
          </a:ln>
        </p:spPr>
        <p:txBody>
          <a:bodyPr anchor="b"/>
          <a:lstStyle/>
          <a:p>
            <a:pPr algn="r"/>
            <a:fld id="{39E32A77-560D-412D-9A07-C2A6EB469AFF}" type="slidenum">
              <a:rPr lang="en-US" sz="1200"/>
              <a:pPr algn="r"/>
              <a:t>93</a:t>
            </a:fld>
            <a:endParaRPr lang="en-US" sz="1200"/>
          </a:p>
        </p:txBody>
      </p:sp>
    </p:spTree>
  </p:cSld>
  <p:clrMapOvr>
    <a:masterClrMapping/>
  </p:clrMapOvr>
  <p:transition>
    <p:wheel spokes="8"/>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76803" name="Rectangle 2"/>
          <p:cNvSpPr>
            <a:spLocks noGrp="1" noChangeArrowheads="1"/>
          </p:cNvSpPr>
          <p:nvPr>
            <p:ph type="title"/>
          </p:nvPr>
        </p:nvSpPr>
        <p:spPr>
          <a:xfrm>
            <a:off x="990600" y="304800"/>
            <a:ext cx="7313612" cy="1524000"/>
          </a:xfrm>
        </p:spPr>
        <p:txBody>
          <a:bodyPr anchorCtr="1"/>
          <a:lstStyle/>
          <a:p>
            <a:pPr eaLnBrk="1" fontAlgn="auto" hangingPunct="1">
              <a:spcAft>
                <a:spcPts val="0"/>
              </a:spcAft>
              <a:defRPr/>
            </a:pPr>
            <a:r>
              <a:rPr lang="en-US" sz="3200" dirty="0" smtClean="0">
                <a:latin typeface="Arial Black" pitchFamily="34" charset="0"/>
              </a:rPr>
              <a:t>Short Gut Syndrome</a:t>
            </a:r>
          </a:p>
        </p:txBody>
      </p:sp>
      <p:sp>
        <p:nvSpPr>
          <p:cNvPr id="76802" name="Slide Number Placeholder 3"/>
          <p:cNvSpPr>
            <a:spLocks noGrp="1"/>
          </p:cNvSpPr>
          <p:nvPr>
            <p:ph type="sldNum" sz="quarter" idx="12"/>
          </p:nvPr>
        </p:nvSpPr>
        <p:spPr/>
        <p:txBody>
          <a:bodyPr/>
          <a:lstStyle/>
          <a:p>
            <a:pPr>
              <a:defRPr/>
            </a:pPr>
            <a:fld id="{BFC0B25C-A04A-4311-A04B-E47520A81300}" type="slidenum">
              <a:rPr lang="en-US"/>
              <a:pPr>
                <a:defRPr/>
              </a:pPr>
              <a:t>94</a:t>
            </a:fld>
            <a:endParaRPr lang="en-US"/>
          </a:p>
        </p:txBody>
      </p:sp>
      <p:sp>
        <p:nvSpPr>
          <p:cNvPr id="6" name="Rectangle 3"/>
          <p:cNvSpPr txBox="1">
            <a:spLocks noChangeArrowheads="1"/>
          </p:cNvSpPr>
          <p:nvPr/>
        </p:nvSpPr>
        <p:spPr bwMode="auto">
          <a:xfrm>
            <a:off x="609600" y="1828800"/>
            <a:ext cx="8382000" cy="4114800"/>
          </a:xfrm>
          <a:prstGeom prst="rect">
            <a:avLst/>
          </a:prstGeom>
          <a:noFill/>
          <a:ln w="9525">
            <a:noFill/>
            <a:miter lim="800000"/>
            <a:headEnd/>
            <a:tailEnd/>
          </a:ln>
        </p:spPr>
        <p:txBody>
          <a:bodyPr/>
          <a:lstStyle/>
          <a:p>
            <a:pPr marL="342900" indent="-342900">
              <a:lnSpc>
                <a:spcPct val="200000"/>
              </a:lnSpc>
              <a:spcBef>
                <a:spcPct val="20000"/>
              </a:spcBef>
              <a:buClr>
                <a:schemeClr val="tx2"/>
              </a:buClr>
              <a:buSzPct val="70000"/>
              <a:buFont typeface="Wingdings" pitchFamily="2" charset="2"/>
              <a:buChar char="v"/>
              <a:defRPr/>
            </a:pPr>
            <a:r>
              <a:rPr lang="en-US" sz="2800" b="1" kern="0" dirty="0">
                <a:latin typeface="Arial Black" pitchFamily="34" charset="0"/>
                <a:cs typeface="Arial" pitchFamily="34" charset="0"/>
              </a:rPr>
              <a:t>Surgical resection of the small intestine</a:t>
            </a:r>
          </a:p>
          <a:p>
            <a:pPr marL="342900" indent="-342900">
              <a:lnSpc>
                <a:spcPct val="200000"/>
              </a:lnSpc>
              <a:spcBef>
                <a:spcPct val="20000"/>
              </a:spcBef>
              <a:buClr>
                <a:schemeClr val="tx2"/>
              </a:buClr>
              <a:buSzPct val="70000"/>
              <a:buFont typeface="Wingdings" pitchFamily="2" charset="2"/>
              <a:buChar char="v"/>
              <a:defRPr/>
            </a:pPr>
            <a:r>
              <a:rPr lang="en-US" sz="2800" b="1" kern="0" dirty="0" err="1">
                <a:latin typeface="Arial Black" pitchFamily="34" charset="0"/>
                <a:cs typeface="Arial" pitchFamily="34" charset="0"/>
              </a:rPr>
              <a:t>Volvulus</a:t>
            </a:r>
            <a:endParaRPr lang="en-US" sz="2800" b="1" kern="0" dirty="0">
              <a:latin typeface="Arial Black" pitchFamily="34" charset="0"/>
              <a:cs typeface="Arial" pitchFamily="34" charset="0"/>
            </a:endParaRPr>
          </a:p>
          <a:p>
            <a:pPr marL="342900" indent="-342900">
              <a:lnSpc>
                <a:spcPct val="200000"/>
              </a:lnSpc>
              <a:spcBef>
                <a:spcPct val="20000"/>
              </a:spcBef>
              <a:buClr>
                <a:schemeClr val="tx2"/>
              </a:buClr>
              <a:buSzPct val="70000"/>
              <a:buFont typeface="Wingdings" pitchFamily="2" charset="2"/>
              <a:buChar char="v"/>
              <a:defRPr/>
            </a:pPr>
            <a:r>
              <a:rPr lang="en-US" sz="2800" b="1" kern="0" dirty="0">
                <a:latin typeface="Arial Black" pitchFamily="34" charset="0"/>
                <a:cs typeface="Arial" pitchFamily="34" charset="0"/>
              </a:rPr>
              <a:t>Adhesions</a:t>
            </a:r>
            <a:endParaRPr lang="en-US" sz="2400" b="1" kern="0" dirty="0">
              <a:latin typeface="Arial Black" pitchFamily="34" charset="0"/>
              <a:cs typeface="Arial" pitchFamily="34" charset="0"/>
            </a:endParaRPr>
          </a:p>
          <a:p>
            <a:pPr marL="342900" indent="-342900">
              <a:lnSpc>
                <a:spcPct val="140000"/>
              </a:lnSpc>
              <a:spcBef>
                <a:spcPct val="20000"/>
              </a:spcBef>
              <a:buClr>
                <a:schemeClr val="tx2"/>
              </a:buClr>
              <a:buSzPct val="70000"/>
              <a:buFont typeface="Wingdings" pitchFamily="2" charset="2"/>
              <a:buChar char="v"/>
              <a:defRPr/>
            </a:pPr>
            <a:endParaRPr lang="en-US" sz="2900" kern="0" dirty="0">
              <a:latin typeface="+mn-lt"/>
              <a:cs typeface="+mn-cs"/>
            </a:endParaRPr>
          </a:p>
        </p:txBody>
      </p:sp>
      <p:sp>
        <p:nvSpPr>
          <p:cNvPr id="134149" name="Slide Number Placeholder 3"/>
          <p:cNvSpPr txBox="1">
            <a:spLocks/>
          </p:cNvSpPr>
          <p:nvPr/>
        </p:nvSpPr>
        <p:spPr bwMode="auto">
          <a:xfrm>
            <a:off x="6705600" y="6400800"/>
            <a:ext cx="2133600" cy="457200"/>
          </a:xfrm>
          <a:prstGeom prst="rect">
            <a:avLst/>
          </a:prstGeom>
          <a:noFill/>
          <a:ln w="9525">
            <a:noFill/>
            <a:miter lim="800000"/>
            <a:headEnd/>
            <a:tailEnd/>
          </a:ln>
        </p:spPr>
        <p:txBody>
          <a:bodyPr anchor="b"/>
          <a:lstStyle/>
          <a:p>
            <a:pPr algn="r"/>
            <a:endParaRPr lang="en-US" sz="1200"/>
          </a:p>
        </p:txBody>
      </p:sp>
    </p:spTree>
  </p:cSld>
  <p:clrMapOvr>
    <a:masterClrMapping/>
  </p:clrMapOvr>
  <p:transition>
    <p:wheel spokes="8"/>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77826" name="Rectangle 2"/>
          <p:cNvSpPr>
            <a:spLocks noGrp="1" noChangeArrowheads="1"/>
          </p:cNvSpPr>
          <p:nvPr>
            <p:ph type="title"/>
          </p:nvPr>
        </p:nvSpPr>
        <p:spPr/>
        <p:txBody>
          <a:bodyPr/>
          <a:lstStyle/>
          <a:p>
            <a:pPr algn="ctr" eaLnBrk="1" fontAlgn="auto" hangingPunct="1">
              <a:spcAft>
                <a:spcPts val="0"/>
              </a:spcAft>
              <a:defRPr/>
            </a:pPr>
            <a:r>
              <a:rPr lang="en-US" sz="3200" dirty="0" err="1" smtClean="0">
                <a:latin typeface="Arial Black" pitchFamily="34" charset="0"/>
              </a:rPr>
              <a:t>Vasoactive</a:t>
            </a:r>
            <a:r>
              <a:rPr lang="en-US" sz="3200" dirty="0" smtClean="0">
                <a:latin typeface="Arial Black" pitchFamily="34" charset="0"/>
              </a:rPr>
              <a:t> Intestinal Polypeptide-</a:t>
            </a:r>
            <a:br>
              <a:rPr lang="en-US" sz="3200" dirty="0" smtClean="0">
                <a:latin typeface="Arial Black" pitchFamily="34" charset="0"/>
              </a:rPr>
            </a:br>
            <a:r>
              <a:rPr lang="en-US" sz="3200" dirty="0" smtClean="0">
                <a:latin typeface="Arial Black" pitchFamily="34" charset="0"/>
              </a:rPr>
              <a:t>Secreting Tumors</a:t>
            </a:r>
          </a:p>
        </p:txBody>
      </p:sp>
      <p:sp>
        <p:nvSpPr>
          <p:cNvPr id="135171" name="Rectangle 3"/>
          <p:cNvSpPr>
            <a:spLocks noGrp="1" noChangeArrowheads="1"/>
          </p:cNvSpPr>
          <p:nvPr>
            <p:ph sz="half" idx="1"/>
          </p:nvPr>
        </p:nvSpPr>
        <p:spPr>
          <a:xfrm>
            <a:off x="251520" y="1556792"/>
            <a:ext cx="4038600" cy="4525963"/>
          </a:xfrm>
        </p:spPr>
        <p:txBody>
          <a:bodyPr>
            <a:normAutofit fontScale="92500"/>
          </a:bodyPr>
          <a:lstStyle/>
          <a:p>
            <a:pPr eaLnBrk="1" hangingPunct="1">
              <a:lnSpc>
                <a:spcPct val="125000"/>
              </a:lnSpc>
            </a:pPr>
            <a:r>
              <a:rPr lang="en-US" sz="2800" b="1" dirty="0" smtClean="0">
                <a:latin typeface="Arial" charset="0"/>
                <a:cs typeface="Arial" charset="0"/>
              </a:rPr>
              <a:t>Pediatric:</a:t>
            </a:r>
          </a:p>
          <a:p>
            <a:pPr lvl="1" eaLnBrk="1" hangingPunct="1">
              <a:lnSpc>
                <a:spcPct val="125000"/>
              </a:lnSpc>
              <a:buFont typeface="Wingdings" pitchFamily="2" charset="2"/>
              <a:buChar char="Ø"/>
            </a:pPr>
            <a:r>
              <a:rPr lang="en-US" sz="2400" b="1" dirty="0" err="1" smtClean="0">
                <a:latin typeface="Arial" charset="0"/>
                <a:cs typeface="Arial" charset="0"/>
              </a:rPr>
              <a:t>Ganglioneuroma</a:t>
            </a:r>
            <a:endParaRPr lang="en-US" sz="2400" b="1" dirty="0" smtClean="0">
              <a:latin typeface="Arial" charset="0"/>
              <a:cs typeface="Arial" charset="0"/>
            </a:endParaRPr>
          </a:p>
          <a:p>
            <a:pPr lvl="1" eaLnBrk="1" hangingPunct="1">
              <a:lnSpc>
                <a:spcPct val="125000"/>
              </a:lnSpc>
              <a:buFont typeface="Wingdings" pitchFamily="2" charset="2"/>
              <a:buChar char="Ø"/>
            </a:pPr>
            <a:r>
              <a:rPr lang="en-US" sz="2400" b="1" dirty="0" err="1" smtClean="0">
                <a:latin typeface="Arial" charset="0"/>
                <a:cs typeface="Arial" charset="0"/>
              </a:rPr>
              <a:t>Ganglioneuroblastoma</a:t>
            </a:r>
            <a:endParaRPr lang="en-US" sz="2400" b="1" dirty="0" smtClean="0">
              <a:latin typeface="Arial" charset="0"/>
              <a:cs typeface="Arial" charset="0"/>
            </a:endParaRPr>
          </a:p>
          <a:p>
            <a:pPr lvl="1" eaLnBrk="1" hangingPunct="1">
              <a:lnSpc>
                <a:spcPct val="125000"/>
              </a:lnSpc>
              <a:buFont typeface="Wingdings" pitchFamily="2" charset="2"/>
              <a:buChar char="Ø"/>
            </a:pPr>
            <a:r>
              <a:rPr lang="en-US" sz="2400" b="1" dirty="0" err="1" smtClean="0">
                <a:latin typeface="Arial" charset="0"/>
                <a:cs typeface="Arial" charset="0"/>
              </a:rPr>
              <a:t>Pheochromocytoma</a:t>
            </a:r>
            <a:endParaRPr lang="en-US" sz="2400" b="1" dirty="0" smtClean="0">
              <a:latin typeface="Arial" charset="0"/>
              <a:cs typeface="Arial" charset="0"/>
            </a:endParaRPr>
          </a:p>
          <a:p>
            <a:pPr lvl="1" eaLnBrk="1" hangingPunct="1">
              <a:lnSpc>
                <a:spcPct val="125000"/>
              </a:lnSpc>
              <a:buFont typeface="Wingdings" pitchFamily="2" charset="2"/>
              <a:buChar char="Ø"/>
            </a:pPr>
            <a:r>
              <a:rPr lang="en-US" sz="2400" b="1" dirty="0" err="1" smtClean="0">
                <a:latin typeface="Arial" charset="0"/>
                <a:cs typeface="Arial" charset="0"/>
              </a:rPr>
              <a:t>Mastocytoma</a:t>
            </a:r>
            <a:endParaRPr lang="en-US" sz="2400" b="1" dirty="0" smtClean="0">
              <a:latin typeface="Arial" charset="0"/>
              <a:cs typeface="Arial" charset="0"/>
            </a:endParaRPr>
          </a:p>
          <a:p>
            <a:pPr lvl="1" eaLnBrk="1" hangingPunct="1">
              <a:lnSpc>
                <a:spcPct val="125000"/>
              </a:lnSpc>
              <a:buFont typeface="Wingdings" pitchFamily="2" charset="2"/>
              <a:buChar char="Ø"/>
            </a:pPr>
            <a:r>
              <a:rPr lang="en-US" sz="2400" b="1" dirty="0" smtClean="0">
                <a:latin typeface="Arial" charset="0"/>
                <a:cs typeface="Arial" charset="0"/>
              </a:rPr>
              <a:t>Non-beta cell hyperplasia</a:t>
            </a:r>
          </a:p>
          <a:p>
            <a:pPr lvl="1" eaLnBrk="1" hangingPunct="1">
              <a:lnSpc>
                <a:spcPct val="125000"/>
              </a:lnSpc>
              <a:buFont typeface="Wingdings" pitchFamily="2" charset="2"/>
              <a:buChar char="Ø"/>
            </a:pPr>
            <a:r>
              <a:rPr lang="en-US" sz="2400" b="1" dirty="0" err="1" smtClean="0">
                <a:latin typeface="Arial" charset="0"/>
                <a:cs typeface="Arial" charset="0"/>
              </a:rPr>
              <a:t>Medullary</a:t>
            </a:r>
            <a:r>
              <a:rPr lang="en-US" sz="2400" b="1" dirty="0" smtClean="0">
                <a:latin typeface="Arial" charset="0"/>
                <a:cs typeface="Arial" charset="0"/>
              </a:rPr>
              <a:t> thyroid carcinoma</a:t>
            </a:r>
          </a:p>
        </p:txBody>
      </p:sp>
      <p:sp>
        <p:nvSpPr>
          <p:cNvPr id="77828" name="Slide Number Placeholder 3"/>
          <p:cNvSpPr>
            <a:spLocks noGrp="1"/>
          </p:cNvSpPr>
          <p:nvPr>
            <p:ph type="sldNum" sz="quarter" idx="12"/>
          </p:nvPr>
        </p:nvSpPr>
        <p:spPr/>
        <p:txBody>
          <a:bodyPr/>
          <a:lstStyle/>
          <a:p>
            <a:pPr>
              <a:defRPr/>
            </a:pPr>
            <a:fld id="{FEC1FFEA-47DC-458E-8F02-61B6BA1DC54A}" type="slidenum">
              <a:rPr lang="en-US"/>
              <a:pPr>
                <a:defRPr/>
              </a:pPr>
              <a:t>95</a:t>
            </a:fld>
            <a:endParaRPr lang="en-US"/>
          </a:p>
        </p:txBody>
      </p:sp>
      <p:pic>
        <p:nvPicPr>
          <p:cNvPr id="22529" name="Picture 1" descr="C:\Documents and Settings\MARIA\Desktop\YEOJ\JOEY\PROF. ASSIRI\chronic diarrhea\pics\ner2.png"/>
          <p:cNvPicPr>
            <a:picLocks noGrp="1" noChangeAspect="1" noChangeArrowheads="1"/>
          </p:cNvPicPr>
          <p:nvPr>
            <p:ph sz="half" idx="2"/>
          </p:nvPr>
        </p:nvPicPr>
        <p:blipFill>
          <a:blip r:embed="rId3" cstate="print"/>
          <a:srcRect/>
          <a:stretch>
            <a:fillRect/>
          </a:stretch>
        </p:blipFill>
        <p:spPr bwMode="auto">
          <a:xfrm>
            <a:off x="4341198" y="1700808"/>
            <a:ext cx="4946818" cy="4104456"/>
          </a:xfrm>
          <a:prstGeom prst="rect">
            <a:avLst/>
          </a:prstGeom>
          <a:noFill/>
        </p:spPr>
      </p:pic>
    </p:spTree>
  </p:cSld>
  <p:clrMapOvr>
    <a:masterClrMapping/>
  </p:clrMapOvr>
  <p:transition>
    <p:wheel spokes="8"/>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78850" name="Rectangle 2"/>
          <p:cNvSpPr>
            <a:spLocks noGrp="1" noChangeArrowheads="1"/>
          </p:cNvSpPr>
          <p:nvPr>
            <p:ph type="title"/>
          </p:nvPr>
        </p:nvSpPr>
        <p:spPr>
          <a:xfrm>
            <a:off x="1219200" y="304800"/>
            <a:ext cx="7313612" cy="1295400"/>
          </a:xfrm>
        </p:spPr>
        <p:txBody>
          <a:bodyPr/>
          <a:lstStyle/>
          <a:p>
            <a:pPr algn="ctr" eaLnBrk="1" fontAlgn="auto" hangingPunct="1">
              <a:spcAft>
                <a:spcPts val="0"/>
              </a:spcAft>
              <a:defRPr/>
            </a:pPr>
            <a:r>
              <a:rPr lang="en-US" sz="3600" dirty="0" err="1" smtClean="0">
                <a:latin typeface="Arial Black" pitchFamily="34" charset="0"/>
              </a:rPr>
              <a:t>VIPoma</a:t>
            </a:r>
            <a:r>
              <a:rPr lang="en-US" sz="3600" dirty="0" smtClean="0">
                <a:latin typeface="Arial Black" pitchFamily="34" charset="0"/>
              </a:rPr>
              <a:t> and WDHA</a:t>
            </a:r>
          </a:p>
        </p:txBody>
      </p:sp>
      <p:sp>
        <p:nvSpPr>
          <p:cNvPr id="136195" name="Rectangle 3"/>
          <p:cNvSpPr>
            <a:spLocks noGrp="1" noChangeArrowheads="1"/>
          </p:cNvSpPr>
          <p:nvPr>
            <p:ph idx="1"/>
          </p:nvPr>
        </p:nvSpPr>
        <p:spPr>
          <a:xfrm>
            <a:off x="827584" y="1412776"/>
            <a:ext cx="7924800" cy="4876800"/>
          </a:xfrm>
        </p:spPr>
        <p:txBody>
          <a:bodyPr/>
          <a:lstStyle/>
          <a:p>
            <a:pPr eaLnBrk="1" hangingPunct="1">
              <a:lnSpc>
                <a:spcPct val="90000"/>
              </a:lnSpc>
            </a:pPr>
            <a:r>
              <a:rPr lang="en-US" sz="2800" b="1" dirty="0" err="1" smtClean="0">
                <a:latin typeface="Arial" charset="0"/>
                <a:cs typeface="Arial" charset="0"/>
              </a:rPr>
              <a:t>Vasoactive</a:t>
            </a:r>
            <a:r>
              <a:rPr lang="en-US" sz="2800" b="1" dirty="0" smtClean="0">
                <a:latin typeface="Arial" charset="0"/>
                <a:cs typeface="Arial" charset="0"/>
              </a:rPr>
              <a:t> intestinal polypeptide (VIP)</a:t>
            </a:r>
          </a:p>
          <a:p>
            <a:pPr eaLnBrk="1" hangingPunct="1">
              <a:lnSpc>
                <a:spcPct val="90000"/>
              </a:lnSpc>
              <a:buFont typeface="Wingdings" pitchFamily="2" charset="2"/>
              <a:buNone/>
            </a:pPr>
            <a:endParaRPr lang="en-US" sz="2800" b="1" dirty="0" smtClean="0">
              <a:latin typeface="Arial" charset="0"/>
              <a:cs typeface="Arial" charset="0"/>
            </a:endParaRPr>
          </a:p>
          <a:p>
            <a:pPr eaLnBrk="1" hangingPunct="1">
              <a:lnSpc>
                <a:spcPct val="90000"/>
              </a:lnSpc>
            </a:pPr>
            <a:r>
              <a:rPr lang="en-US" sz="2800" b="1" dirty="0" smtClean="0">
                <a:latin typeface="Arial" charset="0"/>
                <a:cs typeface="Arial" charset="0"/>
              </a:rPr>
              <a:t>Chronic, high-volume, watery diarrhea, </a:t>
            </a:r>
            <a:r>
              <a:rPr lang="en-US" sz="2800" b="1" dirty="0" err="1" smtClean="0">
                <a:latin typeface="Arial" charset="0"/>
                <a:cs typeface="Arial" charset="0"/>
              </a:rPr>
              <a:t>hypokalemia</a:t>
            </a:r>
            <a:r>
              <a:rPr lang="en-US" sz="2800" b="1" dirty="0" smtClean="0">
                <a:latin typeface="Arial" charset="0"/>
                <a:cs typeface="Arial" charset="0"/>
              </a:rPr>
              <a:t>, and alkalosis (WDHA).</a:t>
            </a:r>
          </a:p>
          <a:p>
            <a:pPr eaLnBrk="1" hangingPunct="1">
              <a:lnSpc>
                <a:spcPct val="90000"/>
              </a:lnSpc>
              <a:buFont typeface="Wingdings" pitchFamily="2" charset="2"/>
              <a:buNone/>
            </a:pPr>
            <a:endParaRPr lang="en-US" sz="2800" b="1" dirty="0" smtClean="0">
              <a:latin typeface="Arial" charset="0"/>
              <a:cs typeface="Arial" charset="0"/>
            </a:endParaRPr>
          </a:p>
          <a:p>
            <a:pPr eaLnBrk="1" hangingPunct="1">
              <a:lnSpc>
                <a:spcPct val="90000"/>
              </a:lnSpc>
            </a:pPr>
            <a:r>
              <a:rPr lang="en-US" sz="2800" b="1" dirty="0" smtClean="0">
                <a:latin typeface="Arial" charset="0"/>
                <a:cs typeface="Arial" charset="0"/>
              </a:rPr>
              <a:t>Age range from 1 to 3 year olds.</a:t>
            </a:r>
          </a:p>
          <a:p>
            <a:pPr eaLnBrk="1" hangingPunct="1">
              <a:lnSpc>
                <a:spcPct val="90000"/>
              </a:lnSpc>
              <a:buFont typeface="Wingdings" pitchFamily="2" charset="2"/>
              <a:buNone/>
            </a:pPr>
            <a:endParaRPr lang="en-US" sz="2800" b="1" dirty="0" smtClean="0">
              <a:latin typeface="Arial" charset="0"/>
              <a:cs typeface="Arial" charset="0"/>
            </a:endParaRPr>
          </a:p>
          <a:p>
            <a:pPr eaLnBrk="1" hangingPunct="1">
              <a:lnSpc>
                <a:spcPct val="90000"/>
              </a:lnSpc>
            </a:pPr>
            <a:r>
              <a:rPr lang="en-US" sz="2800" b="1" dirty="0" smtClean="0">
                <a:latin typeface="Arial" charset="0"/>
                <a:cs typeface="Arial" charset="0"/>
              </a:rPr>
              <a:t>VIP is strikingly elevated, or imaging studies that show a mass in the adrenal gland or along sympathetic ganglia in abdomen or thorax</a:t>
            </a:r>
          </a:p>
        </p:txBody>
      </p:sp>
      <p:sp>
        <p:nvSpPr>
          <p:cNvPr id="78852" name="Slide Number Placeholder 3"/>
          <p:cNvSpPr>
            <a:spLocks noGrp="1"/>
          </p:cNvSpPr>
          <p:nvPr>
            <p:ph type="sldNum" sz="quarter" idx="12"/>
          </p:nvPr>
        </p:nvSpPr>
        <p:spPr/>
        <p:txBody>
          <a:bodyPr/>
          <a:lstStyle/>
          <a:p>
            <a:pPr>
              <a:defRPr/>
            </a:pPr>
            <a:fld id="{3A6DDAB8-C23D-4E57-A518-928470BCF324}" type="slidenum">
              <a:rPr lang="en-US"/>
              <a:pPr>
                <a:defRPr/>
              </a:pPr>
              <a:t>96</a:t>
            </a:fld>
            <a:endParaRPr lang="en-US"/>
          </a:p>
        </p:txBody>
      </p:sp>
    </p:spTree>
  </p:cSld>
  <p:clrMapOvr>
    <a:masterClrMapping/>
  </p:clrMapOvr>
  <p:transition>
    <p:wheel spokes="8"/>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p:txBody>
          <a:bodyPr>
            <a:normAutofit/>
          </a:bodyPr>
          <a:lstStyle/>
          <a:p>
            <a:pPr algn="just">
              <a:buNone/>
            </a:pPr>
            <a:r>
              <a:rPr lang="en-US" sz="3600" b="1" dirty="0" smtClean="0"/>
              <a:t>    A 1 ½ year old child with chronic diarrhea and food particles in the stool with normal growth. What is the cause of the diarrhea?</a:t>
            </a:r>
            <a:endParaRPr lang="en-US" sz="3600" b="1" dirty="0"/>
          </a:p>
        </p:txBody>
      </p:sp>
    </p:spTree>
  </p:cSld>
  <p:clrMapOvr>
    <a:masterClrMapping/>
  </p:clrMapOvr>
  <p:transition>
    <p:wheel spokes="8"/>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79874" name="Rectangle 2"/>
          <p:cNvSpPr>
            <a:spLocks noGrp="1" noChangeArrowheads="1"/>
          </p:cNvSpPr>
          <p:nvPr>
            <p:ph type="title"/>
          </p:nvPr>
        </p:nvSpPr>
        <p:spPr>
          <a:xfrm>
            <a:off x="304800" y="152400"/>
            <a:ext cx="8610600" cy="1905000"/>
          </a:xfrm>
        </p:spPr>
        <p:txBody>
          <a:bodyPr/>
          <a:lstStyle/>
          <a:p>
            <a:pPr algn="ctr" eaLnBrk="1" fontAlgn="auto" hangingPunct="1">
              <a:spcAft>
                <a:spcPts val="0"/>
              </a:spcAft>
              <a:defRPr/>
            </a:pPr>
            <a:r>
              <a:rPr lang="en-US" sz="3200" dirty="0" smtClean="0">
                <a:latin typeface="Arial Black" pitchFamily="34" charset="0"/>
              </a:rPr>
              <a:t>Chronic Nonspecific Diarrhea (CNSD)/</a:t>
            </a:r>
            <a:br>
              <a:rPr lang="en-US" sz="3200" dirty="0" smtClean="0">
                <a:latin typeface="Arial Black" pitchFamily="34" charset="0"/>
              </a:rPr>
            </a:br>
            <a:r>
              <a:rPr lang="en-US" sz="3200" dirty="0" smtClean="0">
                <a:latin typeface="Arial Black" pitchFamily="34" charset="0"/>
              </a:rPr>
              <a:t>Irritable Bowel Syndrome (IBS)</a:t>
            </a:r>
          </a:p>
        </p:txBody>
      </p:sp>
      <p:sp>
        <p:nvSpPr>
          <p:cNvPr id="137219" name="Rectangle 3"/>
          <p:cNvSpPr>
            <a:spLocks noGrp="1" noChangeArrowheads="1"/>
          </p:cNvSpPr>
          <p:nvPr>
            <p:ph idx="1"/>
          </p:nvPr>
        </p:nvSpPr>
        <p:spPr>
          <a:xfrm>
            <a:off x="457200" y="1828800"/>
            <a:ext cx="8534400" cy="5237163"/>
          </a:xfrm>
        </p:spPr>
        <p:txBody>
          <a:bodyPr/>
          <a:lstStyle/>
          <a:p>
            <a:pPr eaLnBrk="1" hangingPunct="1">
              <a:lnSpc>
                <a:spcPct val="110000"/>
              </a:lnSpc>
            </a:pPr>
            <a:r>
              <a:rPr lang="en-US" sz="2400" b="1" dirty="0" smtClean="0">
                <a:latin typeface="Arial Black" pitchFamily="34" charset="0"/>
                <a:cs typeface="Arial" charset="0"/>
              </a:rPr>
              <a:t>Symptoms</a:t>
            </a:r>
          </a:p>
          <a:p>
            <a:pPr lvl="1" eaLnBrk="1" hangingPunct="1">
              <a:lnSpc>
                <a:spcPct val="110000"/>
              </a:lnSpc>
              <a:buFont typeface="Wingdings" pitchFamily="2" charset="2"/>
              <a:buChar char="Ø"/>
            </a:pPr>
            <a:r>
              <a:rPr lang="en-US" sz="2200" dirty="0" smtClean="0">
                <a:latin typeface="Arial" charset="0"/>
                <a:cs typeface="Arial" charset="0"/>
              </a:rPr>
              <a:t>Onset: 6 to 18 months of age</a:t>
            </a:r>
          </a:p>
          <a:p>
            <a:pPr lvl="1" eaLnBrk="1" hangingPunct="1">
              <a:lnSpc>
                <a:spcPct val="110000"/>
              </a:lnSpc>
              <a:buFont typeface="Wingdings" pitchFamily="2" charset="2"/>
              <a:buChar char="Ø"/>
            </a:pPr>
            <a:r>
              <a:rPr lang="en-US" sz="2200" dirty="0" smtClean="0">
                <a:latin typeface="Arial" charset="0"/>
                <a:cs typeface="Arial" charset="0"/>
              </a:rPr>
              <a:t>Loose, explosive bowel movement containing food particles</a:t>
            </a:r>
          </a:p>
          <a:p>
            <a:pPr lvl="1" eaLnBrk="1" hangingPunct="1">
              <a:lnSpc>
                <a:spcPct val="110000"/>
              </a:lnSpc>
              <a:buFont typeface="Wingdings" pitchFamily="2" charset="2"/>
              <a:buChar char="Ø"/>
            </a:pPr>
            <a:r>
              <a:rPr lang="en-US" sz="2200" dirty="0" smtClean="0">
                <a:latin typeface="Arial" charset="0"/>
                <a:cs typeface="Arial" charset="0"/>
              </a:rPr>
              <a:t>Bowel movement frequency: 6 to 12/d</a:t>
            </a:r>
          </a:p>
          <a:p>
            <a:pPr lvl="1" eaLnBrk="1" hangingPunct="1">
              <a:lnSpc>
                <a:spcPct val="110000"/>
              </a:lnSpc>
              <a:buFont typeface="Wingdings" pitchFamily="2" charset="2"/>
              <a:buChar char="Ø"/>
            </a:pPr>
            <a:r>
              <a:rPr lang="en-US" sz="2200" dirty="0" smtClean="0">
                <a:latin typeface="Arial" charset="0"/>
                <a:cs typeface="Arial" charset="0"/>
              </a:rPr>
              <a:t>Growth: Normal (if not on restrictive diet)</a:t>
            </a:r>
          </a:p>
          <a:p>
            <a:pPr eaLnBrk="1" hangingPunct="1">
              <a:lnSpc>
                <a:spcPct val="110000"/>
              </a:lnSpc>
            </a:pPr>
            <a:r>
              <a:rPr lang="en-US" sz="2400" b="1" dirty="0" smtClean="0">
                <a:latin typeface="Arial Black" pitchFamily="34" charset="0"/>
                <a:cs typeface="Arial" charset="0"/>
              </a:rPr>
              <a:t>Red Flags (Not Compatible with CNSD/IBS)</a:t>
            </a:r>
          </a:p>
          <a:p>
            <a:pPr lvl="1" eaLnBrk="1" hangingPunct="1">
              <a:lnSpc>
                <a:spcPct val="110000"/>
              </a:lnSpc>
              <a:buFont typeface="Wingdings" pitchFamily="2" charset="2"/>
              <a:buChar char="Ø"/>
            </a:pPr>
            <a:r>
              <a:rPr lang="en-US" sz="2200" dirty="0" err="1" smtClean="0">
                <a:latin typeface="Arial" charset="0"/>
                <a:cs typeface="Arial" charset="0"/>
              </a:rPr>
              <a:t>Hematochezia</a:t>
            </a:r>
            <a:r>
              <a:rPr lang="en-US" sz="2200" dirty="0" smtClean="0">
                <a:latin typeface="Arial" charset="0"/>
                <a:cs typeface="Arial" charset="0"/>
              </a:rPr>
              <a:t> or </a:t>
            </a:r>
            <a:r>
              <a:rPr lang="en-US" sz="2200" dirty="0" err="1" smtClean="0">
                <a:latin typeface="Arial" charset="0"/>
                <a:cs typeface="Arial" charset="0"/>
              </a:rPr>
              <a:t>melena</a:t>
            </a:r>
            <a:endParaRPr lang="en-US" sz="2200" dirty="0" smtClean="0">
              <a:latin typeface="Arial" charset="0"/>
              <a:cs typeface="Arial" charset="0"/>
            </a:endParaRPr>
          </a:p>
          <a:p>
            <a:pPr lvl="1" eaLnBrk="1" hangingPunct="1">
              <a:lnSpc>
                <a:spcPct val="110000"/>
              </a:lnSpc>
              <a:buFont typeface="Wingdings" pitchFamily="2" charset="2"/>
              <a:buChar char="Ø"/>
            </a:pPr>
            <a:r>
              <a:rPr lang="en-US" sz="2200" dirty="0" smtClean="0">
                <a:latin typeface="Arial" charset="0"/>
                <a:cs typeface="Arial" charset="0"/>
              </a:rPr>
              <a:t>Persistent fever</a:t>
            </a:r>
          </a:p>
          <a:p>
            <a:pPr lvl="1" eaLnBrk="1" hangingPunct="1">
              <a:lnSpc>
                <a:spcPct val="110000"/>
              </a:lnSpc>
              <a:buFont typeface="Wingdings" pitchFamily="2" charset="2"/>
              <a:buChar char="Ø"/>
            </a:pPr>
            <a:r>
              <a:rPr lang="en-US" sz="2200" dirty="0" smtClean="0">
                <a:latin typeface="Arial" charset="0"/>
                <a:cs typeface="Arial" charset="0"/>
              </a:rPr>
              <a:t>Weight loss or growth arrest</a:t>
            </a:r>
          </a:p>
          <a:p>
            <a:pPr lvl="1" eaLnBrk="1" hangingPunct="1">
              <a:lnSpc>
                <a:spcPct val="110000"/>
              </a:lnSpc>
              <a:buFont typeface="Wingdings" pitchFamily="2" charset="2"/>
              <a:buChar char="Ø"/>
            </a:pPr>
            <a:r>
              <a:rPr lang="en-US" sz="2200" dirty="0" smtClean="0">
                <a:latin typeface="Arial" charset="0"/>
                <a:cs typeface="Arial" charset="0"/>
              </a:rPr>
              <a:t>Anemia</a:t>
            </a:r>
          </a:p>
          <a:p>
            <a:pPr lvl="2" eaLnBrk="1" hangingPunct="1">
              <a:lnSpc>
                <a:spcPct val="90000"/>
              </a:lnSpc>
              <a:buFont typeface="Wingdings" pitchFamily="2" charset="2"/>
              <a:buNone/>
            </a:pPr>
            <a:endParaRPr lang="en-US" dirty="0" smtClean="0"/>
          </a:p>
        </p:txBody>
      </p:sp>
      <p:sp>
        <p:nvSpPr>
          <p:cNvPr id="79876" name="Slide Number Placeholder 3"/>
          <p:cNvSpPr>
            <a:spLocks noGrp="1"/>
          </p:cNvSpPr>
          <p:nvPr>
            <p:ph type="sldNum" sz="quarter" idx="12"/>
          </p:nvPr>
        </p:nvSpPr>
        <p:spPr/>
        <p:txBody>
          <a:bodyPr/>
          <a:lstStyle/>
          <a:p>
            <a:pPr>
              <a:defRPr/>
            </a:pPr>
            <a:fld id="{217C6CDF-2C75-4474-B7A4-AADB016B326E}" type="slidenum">
              <a:rPr lang="en-US"/>
              <a:pPr>
                <a:defRPr/>
              </a:pPr>
              <a:t>98</a:t>
            </a:fld>
            <a:endParaRPr lang="en-US"/>
          </a:p>
        </p:txBody>
      </p:sp>
    </p:spTree>
  </p:cSld>
  <p:clrMapOvr>
    <a:masterClrMapping/>
  </p:clrMapOvr>
  <p:transition>
    <p:wheel spokes="8"/>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templates.jpg"/>
          <p:cNvPicPr>
            <a:picLocks noChangeAspect="1"/>
          </p:cNvPicPr>
          <p:nvPr/>
        </p:nvPicPr>
        <p:blipFill>
          <a:blip r:embed="rId2" cstate="print"/>
          <a:stretch>
            <a:fillRect/>
          </a:stretch>
        </p:blipFill>
        <p:spPr>
          <a:xfrm>
            <a:off x="0" y="0"/>
            <a:ext cx="9144000" cy="6858000"/>
          </a:xfrm>
          <a:prstGeom prst="rect">
            <a:avLst/>
          </a:prstGeom>
        </p:spPr>
      </p:pic>
      <p:sp>
        <p:nvSpPr>
          <p:cNvPr id="80899" name="Rectangle 3"/>
          <p:cNvSpPr>
            <a:spLocks noGrp="1" noChangeArrowheads="1"/>
          </p:cNvSpPr>
          <p:nvPr>
            <p:ph type="title"/>
          </p:nvPr>
        </p:nvSpPr>
        <p:spPr>
          <a:xfrm>
            <a:off x="685800" y="228600"/>
            <a:ext cx="7739062" cy="1066800"/>
          </a:xfrm>
        </p:spPr>
        <p:txBody>
          <a:bodyPr>
            <a:normAutofit fontScale="90000"/>
          </a:bodyPr>
          <a:lstStyle/>
          <a:p>
            <a:pPr algn="ctr" eaLnBrk="1" fontAlgn="auto" hangingPunct="1">
              <a:spcAft>
                <a:spcPts val="0"/>
              </a:spcAft>
              <a:defRPr/>
            </a:pPr>
            <a:r>
              <a:rPr lang="en-US" sz="3200" dirty="0" smtClean="0">
                <a:latin typeface="Arial Black" pitchFamily="34" charset="0"/>
              </a:rPr>
              <a:t>Chronic Nonspecific Diarrhea (CNSD)/</a:t>
            </a:r>
            <a:br>
              <a:rPr lang="en-US" sz="3200" dirty="0" smtClean="0">
                <a:latin typeface="Arial Black" pitchFamily="34" charset="0"/>
              </a:rPr>
            </a:br>
            <a:r>
              <a:rPr lang="en-US" sz="3200" dirty="0" smtClean="0">
                <a:latin typeface="Arial Black" pitchFamily="34" charset="0"/>
              </a:rPr>
              <a:t>Irritable Bowel Syndrome (IBS)</a:t>
            </a:r>
          </a:p>
        </p:txBody>
      </p:sp>
      <p:sp>
        <p:nvSpPr>
          <p:cNvPr id="138243" name="Rectangle 2"/>
          <p:cNvSpPr>
            <a:spLocks noGrp="1" noChangeArrowheads="1"/>
          </p:cNvSpPr>
          <p:nvPr>
            <p:ph idx="1"/>
          </p:nvPr>
        </p:nvSpPr>
        <p:spPr>
          <a:xfrm>
            <a:off x="1828800" y="1600200"/>
            <a:ext cx="6934200" cy="5216525"/>
          </a:xfrm>
        </p:spPr>
        <p:txBody>
          <a:bodyPr/>
          <a:lstStyle/>
          <a:p>
            <a:pPr eaLnBrk="1" hangingPunct="1">
              <a:lnSpc>
                <a:spcPct val="114000"/>
              </a:lnSpc>
            </a:pPr>
            <a:r>
              <a:rPr lang="en-US" sz="2400" b="1" dirty="0" smtClean="0">
                <a:latin typeface="Arial Black" pitchFamily="34" charset="0"/>
                <a:cs typeface="Arial" charset="0"/>
              </a:rPr>
              <a:t>Diet:</a:t>
            </a:r>
          </a:p>
          <a:p>
            <a:pPr lvl="1" eaLnBrk="1" hangingPunct="1">
              <a:lnSpc>
                <a:spcPct val="114000"/>
              </a:lnSpc>
              <a:buFont typeface="Wingdings" pitchFamily="2" charset="2"/>
              <a:buChar char="Ø"/>
            </a:pPr>
            <a:r>
              <a:rPr lang="en-US" sz="2400" dirty="0" smtClean="0">
                <a:latin typeface="Arial" charset="0"/>
                <a:cs typeface="Arial" charset="0"/>
              </a:rPr>
              <a:t>Restrict apple juice (trial only)</a:t>
            </a:r>
          </a:p>
          <a:p>
            <a:pPr lvl="1" eaLnBrk="1" hangingPunct="1">
              <a:lnSpc>
                <a:spcPct val="114000"/>
              </a:lnSpc>
              <a:buFont typeface="Wingdings" pitchFamily="2" charset="2"/>
              <a:buChar char="Ø"/>
            </a:pPr>
            <a:r>
              <a:rPr lang="en-US" sz="2400" dirty="0" smtClean="0">
                <a:latin typeface="Arial" charset="0"/>
                <a:cs typeface="Arial" charset="0"/>
              </a:rPr>
              <a:t>Restrict lactose (trial only)</a:t>
            </a:r>
          </a:p>
          <a:p>
            <a:pPr eaLnBrk="1" hangingPunct="1">
              <a:lnSpc>
                <a:spcPct val="114000"/>
              </a:lnSpc>
            </a:pPr>
            <a:r>
              <a:rPr lang="en-US" sz="2400" b="1" dirty="0" smtClean="0">
                <a:latin typeface="Arial Black" pitchFamily="34" charset="0"/>
                <a:cs typeface="Arial" charset="0"/>
              </a:rPr>
              <a:t>Laboratory Studies:</a:t>
            </a:r>
          </a:p>
          <a:p>
            <a:pPr lvl="1" eaLnBrk="1" hangingPunct="1">
              <a:lnSpc>
                <a:spcPct val="114000"/>
              </a:lnSpc>
              <a:buFont typeface="Wingdings" pitchFamily="2" charset="2"/>
              <a:buChar char="Ø"/>
            </a:pPr>
            <a:r>
              <a:rPr lang="en-US" sz="2400" dirty="0" err="1" smtClean="0">
                <a:latin typeface="Arial" charset="0"/>
                <a:cs typeface="Arial" charset="0"/>
              </a:rPr>
              <a:t>tTg</a:t>
            </a:r>
            <a:r>
              <a:rPr lang="en-US" sz="2400" dirty="0" smtClean="0">
                <a:latin typeface="Arial" charset="0"/>
                <a:cs typeface="Arial" charset="0"/>
              </a:rPr>
              <a:t> or EMA</a:t>
            </a:r>
          </a:p>
          <a:p>
            <a:pPr lvl="1" eaLnBrk="1" hangingPunct="1">
              <a:lnSpc>
                <a:spcPct val="114000"/>
              </a:lnSpc>
              <a:buFont typeface="Wingdings" pitchFamily="2" charset="2"/>
              <a:buChar char="Ø"/>
            </a:pPr>
            <a:r>
              <a:rPr lang="en-US" sz="2400" dirty="0" smtClean="0">
                <a:latin typeface="Arial" charset="0"/>
                <a:cs typeface="Arial" charset="0"/>
              </a:rPr>
              <a:t>Fecal </a:t>
            </a:r>
            <a:r>
              <a:rPr lang="en-US" sz="2400" dirty="0" err="1" smtClean="0">
                <a:latin typeface="Arial" charset="0"/>
                <a:cs typeface="Arial" charset="0"/>
              </a:rPr>
              <a:t>Giardia</a:t>
            </a:r>
            <a:r>
              <a:rPr lang="en-US" sz="2400" dirty="0" smtClean="0">
                <a:latin typeface="Arial" charset="0"/>
                <a:cs typeface="Arial" charset="0"/>
              </a:rPr>
              <a:t> antigen</a:t>
            </a:r>
          </a:p>
          <a:p>
            <a:pPr eaLnBrk="1" hangingPunct="1">
              <a:lnSpc>
                <a:spcPct val="114000"/>
              </a:lnSpc>
            </a:pPr>
            <a:r>
              <a:rPr lang="en-US" sz="2400" b="1" dirty="0" smtClean="0">
                <a:latin typeface="Arial Black" pitchFamily="34" charset="0"/>
                <a:cs typeface="Arial" charset="0"/>
              </a:rPr>
              <a:t>Therapy:</a:t>
            </a:r>
          </a:p>
          <a:p>
            <a:pPr lvl="1" eaLnBrk="1" hangingPunct="1">
              <a:lnSpc>
                <a:spcPct val="114000"/>
              </a:lnSpc>
              <a:buFont typeface="Wingdings" pitchFamily="2" charset="2"/>
              <a:buChar char="Ø"/>
            </a:pPr>
            <a:r>
              <a:rPr lang="en-US" sz="2400" dirty="0" smtClean="0">
                <a:latin typeface="Arial" charset="0"/>
                <a:cs typeface="Arial" charset="0"/>
              </a:rPr>
              <a:t>Reassurance</a:t>
            </a:r>
          </a:p>
          <a:p>
            <a:pPr lvl="1" eaLnBrk="1" hangingPunct="1">
              <a:lnSpc>
                <a:spcPct val="114000"/>
              </a:lnSpc>
              <a:buFont typeface="Wingdings" pitchFamily="2" charset="2"/>
              <a:buChar char="Ø"/>
            </a:pPr>
            <a:r>
              <a:rPr lang="en-US" sz="2400" dirty="0" smtClean="0">
                <a:latin typeface="Arial" charset="0"/>
                <a:cs typeface="Arial" charset="0"/>
              </a:rPr>
              <a:t>Lifestyle modifications</a:t>
            </a:r>
          </a:p>
          <a:p>
            <a:pPr lvl="1" eaLnBrk="1" hangingPunct="1">
              <a:lnSpc>
                <a:spcPct val="114000"/>
              </a:lnSpc>
              <a:buFont typeface="Wingdings" pitchFamily="2" charset="2"/>
              <a:buChar char="Ø"/>
            </a:pPr>
            <a:r>
              <a:rPr lang="en-US" sz="2400" dirty="0" smtClean="0">
                <a:latin typeface="Arial" charset="0"/>
                <a:cs typeface="Arial" charset="0"/>
              </a:rPr>
              <a:t>Avoidance of restrictive diets</a:t>
            </a:r>
          </a:p>
        </p:txBody>
      </p:sp>
      <p:sp>
        <p:nvSpPr>
          <p:cNvPr id="80900" name="Slide Number Placeholder 3"/>
          <p:cNvSpPr>
            <a:spLocks noGrp="1"/>
          </p:cNvSpPr>
          <p:nvPr>
            <p:ph type="sldNum" sz="quarter" idx="12"/>
          </p:nvPr>
        </p:nvSpPr>
        <p:spPr/>
        <p:txBody>
          <a:bodyPr/>
          <a:lstStyle/>
          <a:p>
            <a:pPr>
              <a:defRPr/>
            </a:pPr>
            <a:fld id="{A7D4A8BB-3216-44AF-B470-51BA2F4E5953}" type="slidenum">
              <a:rPr lang="en-US"/>
              <a:pPr>
                <a:defRPr/>
              </a:pPr>
              <a:t>99</a:t>
            </a:fld>
            <a:endParaRPr lang="en-US"/>
          </a:p>
        </p:txBody>
      </p:sp>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3067</Words>
  <Application>Microsoft Office PowerPoint</Application>
  <PresentationFormat>On-screen Show (4:3)</PresentationFormat>
  <Paragraphs>769</Paragraphs>
  <Slides>113</Slides>
  <Notes>3</Notes>
  <HiddenSlides>0</HiddenSlides>
  <MMClips>0</MMClips>
  <ScaleCrop>false</ScaleCrop>
  <HeadingPairs>
    <vt:vector size="4" baseType="variant">
      <vt:variant>
        <vt:lpstr>Theme</vt:lpstr>
      </vt:variant>
      <vt:variant>
        <vt:i4>1</vt:i4>
      </vt:variant>
      <vt:variant>
        <vt:lpstr>Slide Titles</vt:lpstr>
      </vt:variant>
      <vt:variant>
        <vt:i4>113</vt:i4>
      </vt:variant>
    </vt:vector>
  </HeadingPairs>
  <TitlesOfParts>
    <vt:vector size="114" baseType="lpstr">
      <vt:lpstr>Office Theme</vt:lpstr>
      <vt:lpstr>CHRONIC DIARRHEA IN CHILDREN</vt:lpstr>
      <vt:lpstr> OBJECTIVES</vt:lpstr>
      <vt:lpstr> Introduction</vt:lpstr>
      <vt:lpstr> Introduction (cont.)</vt:lpstr>
      <vt:lpstr> PATHOPHYSIOLOGY</vt:lpstr>
      <vt:lpstr> PATHOPHYSIOLOGY</vt:lpstr>
      <vt:lpstr>PowerPoint Presentation</vt:lpstr>
      <vt:lpstr> Congenital Chloride Diarrhea A Study in Arab Children</vt:lpstr>
      <vt:lpstr>PowerPoint Presentation</vt:lpstr>
      <vt:lpstr>PowerPoint Presentation</vt:lpstr>
      <vt:lpstr> </vt:lpstr>
      <vt:lpstr>PowerPoint Presentation</vt:lpstr>
      <vt:lpstr>PowerPoint Presentation</vt:lpstr>
      <vt:lpstr> Congenital Chloride Diarrhea </vt:lpstr>
      <vt:lpstr> TREATMENT</vt:lpstr>
      <vt:lpstr>Congenital Sodium Diarrhea</vt:lpstr>
      <vt:lpstr>Congenital Sodium Diarrhea</vt:lpstr>
      <vt:lpstr>Microvillous Atrophy-Inclusion Disease  (Familial Microvillous Atrophy) </vt:lpstr>
      <vt:lpstr>Microvillous Atrophy-Inclusion Disease  (Familial Microvillous Atrophy) </vt:lpstr>
      <vt:lpstr>Microvillus Inclusion Disease</vt:lpstr>
      <vt:lpstr>PowerPoint Presentation</vt:lpstr>
      <vt:lpstr>Definition</vt:lpstr>
      <vt:lpstr>Clinical description, associated disorders and diagnostic criteria</vt:lpstr>
      <vt:lpstr>PowerPoint Presentation</vt:lpstr>
      <vt:lpstr>Histological presentation</vt:lpstr>
      <vt:lpstr>TREATMENT</vt:lpstr>
      <vt:lpstr>Autoimmune Enteropathy</vt:lpstr>
      <vt:lpstr>TREATMENT</vt:lpstr>
      <vt:lpstr>PowerPoint Presentation</vt:lpstr>
      <vt:lpstr>PowerPoint Presentation</vt:lpstr>
      <vt:lpstr>PowerPoint Presentation</vt:lpstr>
      <vt:lpstr>PowerPoint Presentation</vt:lpstr>
      <vt:lpstr>Developmental Lactase Deficiency</vt:lpstr>
      <vt:lpstr>Primary Lactase Deficiency</vt:lpstr>
      <vt:lpstr>PowerPoint Presentation</vt:lpstr>
      <vt:lpstr>PowerPoint Presentation</vt:lpstr>
      <vt:lpstr>Secondary Lactase Deficiency</vt:lpstr>
      <vt:lpstr>Treatment</vt:lpstr>
      <vt:lpstr>PowerPoint Presentation</vt:lpstr>
      <vt:lpstr>PowerPoint Presentation</vt:lpstr>
      <vt:lpstr>Congenital Sucrase -  Isomaltase Deficiency</vt:lpstr>
      <vt:lpstr>PowerPoint Presentation</vt:lpstr>
      <vt:lpstr>PowerPoint Presentation</vt:lpstr>
      <vt:lpstr>Congenital Sucrase -  Isomaltase Deficiency</vt:lpstr>
      <vt:lpstr>PowerPoint Presentation</vt:lpstr>
      <vt:lpstr>PowerPoint Presentation</vt:lpstr>
      <vt:lpstr>PowerPoint Presentation</vt:lpstr>
      <vt:lpstr>PowerPoint Presentation</vt:lpstr>
      <vt:lpstr>Bacterial Causes of Chronic Diarrhea</vt:lpstr>
      <vt:lpstr>Bacterial Diarrheas</vt:lpstr>
      <vt:lpstr>Bacterial Diarrheas</vt:lpstr>
      <vt:lpstr>Parasitic Causes of Chronic Diarrhea</vt:lpstr>
      <vt:lpstr>Signs and Symptoms of Giardiasis</vt:lpstr>
      <vt:lpstr>Giardia Lamblia</vt:lpstr>
      <vt:lpstr>Cryptosporidium Parvum</vt:lpstr>
      <vt:lpstr>Intractable Diarrhea of Infancy (IDI)</vt:lpstr>
      <vt:lpstr>Intractable Diarrhea of Infancy (IDI)</vt:lpstr>
      <vt:lpstr>PowerPoint Presentation</vt:lpstr>
      <vt:lpstr>Treatment</vt:lpstr>
      <vt:lpstr>PowerPoint Presentation</vt:lpstr>
      <vt:lpstr>Immune deficiency diseases (IDD)</vt:lpstr>
      <vt:lpstr>Diarrhea in Immunodeficiency Diseases</vt:lpstr>
      <vt:lpstr>PowerPoint Presentation</vt:lpstr>
      <vt:lpstr>Dietary Protein Enteropathy</vt:lpstr>
      <vt:lpstr>Dietary Protein Enteropathy</vt:lpstr>
      <vt:lpstr>PowerPoint Presentation</vt:lpstr>
      <vt:lpstr>PowerPoint Presentation</vt:lpstr>
      <vt:lpstr>Celiac Disease</vt:lpstr>
      <vt:lpstr>Celiac Disease (cont.) </vt:lpstr>
      <vt:lpstr>PowerPoint Presentation</vt:lpstr>
      <vt:lpstr>PowerPoint Presentation</vt:lpstr>
      <vt:lpstr>PowerPoint Presentation</vt:lpstr>
      <vt:lpstr>PowerPoint Presentation</vt:lpstr>
      <vt:lpstr>PowerPoint Presentation</vt:lpstr>
      <vt:lpstr>PowerPoint Presentation</vt:lpstr>
      <vt:lpstr>Diagnosis of Celiac Disease (New  criteria)</vt:lpstr>
      <vt:lpstr>Diagnosis of Celiac Disease (Old criteria)</vt:lpstr>
      <vt:lpstr>PowerPoint Presentation</vt:lpstr>
      <vt:lpstr>PowerPoint Presentation</vt:lpstr>
      <vt:lpstr>PowerPoint Presentation</vt:lpstr>
      <vt:lpstr>PowerPoint Presentation</vt:lpstr>
      <vt:lpstr>Intestinal Lymphangiectasia</vt:lpstr>
      <vt:lpstr>Intestinal Lymphangiectasia</vt:lpstr>
      <vt:lpstr>Abetalipoproteinemia</vt:lpstr>
      <vt:lpstr>Abetalipoproteinemia</vt:lpstr>
      <vt:lpstr>PowerPoint Presentation</vt:lpstr>
      <vt:lpstr>PowerPoint Presentation</vt:lpstr>
      <vt:lpstr>Acrodermatitis Enteropathica</vt:lpstr>
      <vt:lpstr>Treatment</vt:lpstr>
      <vt:lpstr>PowerPoint Presentation</vt:lpstr>
      <vt:lpstr>PowerPoint Presentation</vt:lpstr>
      <vt:lpstr>PowerPoint Presentation</vt:lpstr>
      <vt:lpstr>PowerPoint Presentation</vt:lpstr>
      <vt:lpstr>Short Gut Syndrome</vt:lpstr>
      <vt:lpstr>Vasoactive Intestinal Polypeptide- Secreting Tumors</vt:lpstr>
      <vt:lpstr>VIPoma and WDHA</vt:lpstr>
      <vt:lpstr>PowerPoint Presentation</vt:lpstr>
      <vt:lpstr>Chronic Nonspecific Diarrhea (CNSD)/ Irritable Bowel Syndrome (IBS)</vt:lpstr>
      <vt:lpstr>Chronic Nonspecific Diarrhea (CNSD)/ Irritable Bowel Syndrome (IBS)</vt:lpstr>
      <vt:lpstr>PowerPoint Presentation</vt:lpstr>
      <vt:lpstr>PowerPoint Presentation</vt:lpstr>
      <vt:lpstr>PowerPoint Presentation</vt:lpstr>
      <vt:lpstr>          Differential Diagnosis Between Ulcerative  Colitis and Crohn’s Disease</vt:lpstr>
      <vt:lpstr>Plan of Investigation in Children with Chronic Diarrhea</vt:lpstr>
      <vt:lpstr>Plan of Investigation in Children with Chronic Diarrhea (cont.)</vt:lpstr>
      <vt:lpstr>Differential Diagnosis of Prolonged Diarrhea of Infancy</vt:lpstr>
      <vt:lpstr>TREATMENT CONSIDERATION</vt:lpstr>
      <vt:lpstr>PowerPoint Presentation</vt:lpstr>
      <vt:lpstr>PowerPoint Presentation</vt:lpstr>
      <vt:lpstr> Summary</vt:lpstr>
      <vt:lpstr> Summary</vt:lpstr>
      <vt:lpstr>PowerPoint Presentation</vt:lpstr>
      <vt:lpstr> Thank You!!!</vt:lpstr>
    </vt:vector>
  </TitlesOfParts>
  <Company>KKUH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DIARRHEA IN CHILDREN</dc:title>
  <dc:creator>MARIA</dc:creator>
  <cp:lastModifiedBy>3422</cp:lastModifiedBy>
  <cp:revision>84</cp:revision>
  <dcterms:created xsi:type="dcterms:W3CDTF">2012-09-09T12:32:51Z</dcterms:created>
  <dcterms:modified xsi:type="dcterms:W3CDTF">2017-12-13T07:07:45Z</dcterms:modified>
</cp:coreProperties>
</file>