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8"/>
  </p:handoutMasterIdLst>
  <p:sldIdLst>
    <p:sldId id="256" r:id="rId2"/>
    <p:sldId id="257" r:id="rId3"/>
    <p:sldId id="270" r:id="rId4"/>
    <p:sldId id="258" r:id="rId5"/>
    <p:sldId id="309" r:id="rId6"/>
    <p:sldId id="308" r:id="rId7"/>
    <p:sldId id="310" r:id="rId8"/>
    <p:sldId id="311" r:id="rId9"/>
    <p:sldId id="304" r:id="rId10"/>
    <p:sldId id="271" r:id="rId11"/>
    <p:sldId id="272" r:id="rId12"/>
    <p:sldId id="273" r:id="rId13"/>
    <p:sldId id="303" r:id="rId14"/>
    <p:sldId id="305" r:id="rId15"/>
    <p:sldId id="316" r:id="rId16"/>
    <p:sldId id="315" r:id="rId17"/>
    <p:sldId id="306" r:id="rId18"/>
    <p:sldId id="275" r:id="rId19"/>
    <p:sldId id="291" r:id="rId20"/>
    <p:sldId id="268" r:id="rId21"/>
    <p:sldId id="317" r:id="rId22"/>
    <p:sldId id="269" r:id="rId23"/>
    <p:sldId id="276" r:id="rId24"/>
    <p:sldId id="261" r:id="rId25"/>
    <p:sldId id="262" r:id="rId26"/>
    <p:sldId id="259" r:id="rId27"/>
    <p:sldId id="260" r:id="rId28"/>
    <p:sldId id="292" r:id="rId29"/>
    <p:sldId id="278" r:id="rId30"/>
    <p:sldId id="266" r:id="rId31"/>
    <p:sldId id="319" r:id="rId32"/>
    <p:sldId id="318" r:id="rId33"/>
    <p:sldId id="320" r:id="rId34"/>
    <p:sldId id="282" r:id="rId35"/>
    <p:sldId id="283" r:id="rId36"/>
    <p:sldId id="307" r:id="rId37"/>
    <p:sldId id="289" r:id="rId38"/>
    <p:sldId id="321" r:id="rId39"/>
    <p:sldId id="322" r:id="rId40"/>
    <p:sldId id="323" r:id="rId41"/>
    <p:sldId id="324" r:id="rId42"/>
    <p:sldId id="325" r:id="rId43"/>
    <p:sldId id="313" r:id="rId44"/>
    <p:sldId id="314" r:id="rId45"/>
    <p:sldId id="290" r:id="rId46"/>
    <p:sldId id="302" r:id="rId47"/>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81" d="100"/>
          <a:sy n="81" d="100"/>
        </p:scale>
        <p:origin x="-1056" y="-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366"/>
    </p:cViewPr>
  </p:sorterViewPr>
  <p:notesViewPr>
    <p:cSldViewPr>
      <p:cViewPr varScale="1">
        <p:scale>
          <a:sx n="57" d="100"/>
          <a:sy n="57" d="100"/>
        </p:scale>
        <p:origin x="2808" y="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FA7819-3409-4A66-95C1-52D5160AF37F}" type="datetimeFigureOut">
              <a:rPr lang="en-US" smtClean="0"/>
              <a:t>9/28/2018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38B8A4-D104-4AEB-AA40-DFC35DBA1071}" type="slidenum">
              <a:rPr lang="en-US" smtClean="0"/>
              <a:t>‹#›</a:t>
            </a:fld>
            <a:endParaRPr lang="en-US"/>
          </a:p>
        </p:txBody>
      </p:sp>
    </p:spTree>
    <p:extLst>
      <p:ext uri="{BB962C8B-B14F-4D97-AF65-F5344CB8AC3E}">
        <p14:creationId xmlns:p14="http://schemas.microsoft.com/office/powerpoint/2010/main" val="272157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157983A4-1985-471D-9729-970F3D9421A1}" type="datetimeFigureOut">
              <a:rPr lang="ar-SA"/>
              <a:pPr>
                <a:defRPr/>
              </a:pPr>
              <a:t>18/01/1440</a:t>
            </a:fld>
            <a:endParaRPr lang="ar-SA"/>
          </a:p>
        </p:txBody>
      </p:sp>
      <p:sp>
        <p:nvSpPr>
          <p:cNvPr id="16" name="Footer Placeholder 16"/>
          <p:cNvSpPr>
            <a:spLocks noGrp="1"/>
          </p:cNvSpPr>
          <p:nvPr>
            <p:ph type="ftr" sz="quarter" idx="11"/>
          </p:nvPr>
        </p:nvSpPr>
        <p:spPr/>
        <p:txBody>
          <a:bodyPr/>
          <a:lstStyle>
            <a:lvl1pPr>
              <a:defRPr/>
            </a:lvl1pPr>
          </a:lstStyle>
          <a:p>
            <a:pPr>
              <a:defRPr/>
            </a:pPr>
            <a:endParaRPr lang="ar-SA"/>
          </a:p>
        </p:txBody>
      </p:sp>
      <p:sp>
        <p:nvSpPr>
          <p:cNvPr id="17" name="Slide Number Placeholder 28"/>
          <p:cNvSpPr>
            <a:spLocks noGrp="1"/>
          </p:cNvSpPr>
          <p:nvPr>
            <p:ph type="sldNum" sz="quarter" idx="12"/>
          </p:nvPr>
        </p:nvSpPr>
        <p:spPr>
          <a:xfrm>
            <a:off x="4343400" y="2198688"/>
            <a:ext cx="457200" cy="441325"/>
          </a:xfrm>
        </p:spPr>
        <p:txBody>
          <a:bodyPr/>
          <a:lstStyle>
            <a:lvl1pPr>
              <a:defRPr/>
            </a:lvl1pPr>
          </a:lstStyle>
          <a:p>
            <a:pPr>
              <a:defRPr/>
            </a:pPr>
            <a:fld id="{FA0223C2-50C0-4BAF-8633-1346253CB3EF}" type="slidenum">
              <a:rPr lang="ar-SA"/>
              <a:pPr>
                <a:defRPr/>
              </a:pPr>
              <a:t>‹#›</a:t>
            </a:fld>
            <a:endParaRPr lang="ar-SA"/>
          </a:p>
        </p:txBody>
      </p:sp>
    </p:spTree>
    <p:extLst>
      <p:ext uri="{BB962C8B-B14F-4D97-AF65-F5344CB8AC3E}">
        <p14:creationId xmlns:p14="http://schemas.microsoft.com/office/powerpoint/2010/main" val="410010377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C632C8-671E-48B5-948F-EAE37458B044}" type="datetimeFigureOut">
              <a:rPr lang="ar-SA"/>
              <a:pPr>
                <a:defRPr/>
              </a:pPr>
              <a:t>18/01/1440</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3B7A001A-BA54-40CD-B274-00D4931247FD}" type="slidenum">
              <a:rPr lang="ar-SA"/>
              <a:pPr>
                <a:defRPr/>
              </a:pPr>
              <a:t>‹#›</a:t>
            </a:fld>
            <a:endParaRPr lang="ar-SA"/>
          </a:p>
        </p:txBody>
      </p:sp>
    </p:spTree>
    <p:extLst>
      <p:ext uri="{BB962C8B-B14F-4D97-AF65-F5344CB8AC3E}">
        <p14:creationId xmlns:p14="http://schemas.microsoft.com/office/powerpoint/2010/main" val="119336406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9E715265-2129-497F-B2C8-339E23C7A147}" type="slidenum">
              <a:rPr lang="ar-SA"/>
              <a:pPr>
                <a:defRPr/>
              </a:pPr>
              <a:t>‹#›</a:t>
            </a:fld>
            <a:endParaRPr lang="ar-SA"/>
          </a:p>
        </p:txBody>
      </p:sp>
      <p:sp>
        <p:nvSpPr>
          <p:cNvPr id="14" name="Date Placeholder 3"/>
          <p:cNvSpPr>
            <a:spLocks noGrp="1"/>
          </p:cNvSpPr>
          <p:nvPr>
            <p:ph type="dt" sz="half" idx="11"/>
          </p:nvPr>
        </p:nvSpPr>
        <p:spPr/>
        <p:txBody>
          <a:bodyPr/>
          <a:lstStyle>
            <a:lvl1pPr>
              <a:defRPr/>
            </a:lvl1pPr>
          </a:lstStyle>
          <a:p>
            <a:pPr>
              <a:defRPr/>
            </a:pPr>
            <a:fld id="{512A4DA2-7764-4EC7-A9C7-DB5FC9872EF3}" type="datetimeFigureOut">
              <a:rPr lang="ar-SA"/>
              <a:pPr>
                <a:defRPr/>
              </a:pPr>
              <a:t>18/01/1440</a:t>
            </a:fld>
            <a:endParaRPr lang="ar-SA"/>
          </a:p>
        </p:txBody>
      </p:sp>
      <p:sp>
        <p:nvSpPr>
          <p:cNvPr id="15" name="Footer Placeholder 4"/>
          <p:cNvSpPr>
            <a:spLocks noGrp="1"/>
          </p:cNvSpPr>
          <p:nvPr>
            <p:ph type="ftr" sz="quarter" idx="12"/>
          </p:nvPr>
        </p:nvSpPr>
        <p:spPr/>
        <p:txBody>
          <a:bodyPr/>
          <a:lstStyle>
            <a:lvl1pPr>
              <a:defRPr/>
            </a:lvl1pPr>
          </a:lstStyle>
          <a:p>
            <a:pPr>
              <a:defRPr/>
            </a:pPr>
            <a:endParaRPr lang="ar-SA"/>
          </a:p>
        </p:txBody>
      </p:sp>
    </p:spTree>
    <p:extLst>
      <p:ext uri="{BB962C8B-B14F-4D97-AF65-F5344CB8AC3E}">
        <p14:creationId xmlns:p14="http://schemas.microsoft.com/office/powerpoint/2010/main" val="131856417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0">
              <a:defRPr>
                <a:solidFill>
                  <a:schemeClr val="accent3">
                    <a:shade val="75000"/>
                  </a:schemeClr>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301752" y="1527048"/>
            <a:ext cx="8503920" cy="4572000"/>
          </a:xfrm>
        </p:spPr>
        <p:txBody>
          <a:bodyPr/>
          <a:lstStyle>
            <a:lvl1pPr>
              <a:defRPr baseline="0">
                <a:latin typeface="Times New Roman" panose="02020603050405020304" pitchFamily="18" charset="0"/>
                <a:cs typeface="Times New Roman" panose="02020603050405020304" pitchFamily="18" charset="0"/>
              </a:defRPr>
            </a:lvl1pPr>
            <a:lvl2pPr>
              <a:defRPr baseline="0">
                <a:latin typeface="Times New Roman" panose="02020603050405020304" pitchFamily="18" charset="0"/>
                <a:cs typeface="Times New Roman" panose="02020603050405020304" pitchFamily="18" charset="0"/>
              </a:defRPr>
            </a:lvl2pPr>
            <a:lvl3pPr>
              <a:defRPr baseline="0">
                <a:latin typeface="Times New Roman" panose="02020603050405020304" pitchFamily="18" charset="0"/>
                <a:cs typeface="Times New Roman" panose="02020603050405020304" pitchFamily="18" charset="0"/>
              </a:defRPr>
            </a:lvl3pPr>
            <a:lvl4pPr>
              <a:defRPr baseline="0">
                <a:latin typeface="Times New Roman" panose="02020603050405020304" pitchFamily="18" charset="0"/>
                <a:cs typeface="Times New Roman" panose="02020603050405020304" pitchFamily="18" charset="0"/>
              </a:defRPr>
            </a:lvl4pPr>
            <a:lvl5pPr>
              <a:defRPr baseline="0">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34D5763-1F74-41CD-8E2D-2E3284C695A9}" type="datetimeFigureOut">
              <a:rPr lang="ar-SA"/>
              <a:pPr>
                <a:defRPr/>
              </a:pPr>
              <a:t>18/01/1440</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F2B76F97-F77D-4742-8457-CD41731D9BEC}" type="slidenum">
              <a:rPr lang="ar-SA"/>
              <a:pPr>
                <a:defRPr/>
              </a:pPr>
              <a:t>‹#›</a:t>
            </a:fld>
            <a:endParaRPr lang="ar-SA"/>
          </a:p>
        </p:txBody>
      </p:sp>
      <p:sp>
        <p:nvSpPr>
          <p:cNvPr id="7" name="Content Placeholder 6"/>
          <p:cNvSpPr>
            <a:spLocks noGrp="1"/>
          </p:cNvSpPr>
          <p:nvPr>
            <p:ph sz="quarter" idx="13"/>
          </p:nvPr>
        </p:nvSpPr>
        <p:spPr>
          <a:xfrm>
            <a:off x="3810000" y="1828800"/>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89247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9" name="Rectangle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ar-SA"/>
          </a:p>
        </p:txBody>
      </p:sp>
      <p:sp>
        <p:nvSpPr>
          <p:cNvPr id="16" name="Date Placeholder 3"/>
          <p:cNvSpPr>
            <a:spLocks noGrp="1"/>
          </p:cNvSpPr>
          <p:nvPr>
            <p:ph type="dt" sz="half" idx="11"/>
          </p:nvPr>
        </p:nvSpPr>
        <p:spPr/>
        <p:txBody>
          <a:bodyPr/>
          <a:lstStyle>
            <a:lvl1pPr>
              <a:defRPr/>
            </a:lvl1pPr>
          </a:lstStyle>
          <a:p>
            <a:pPr>
              <a:defRPr/>
            </a:pPr>
            <a:fld id="{7A2280C4-A15D-4DC3-A3D4-9F11A6E5D77A}" type="datetimeFigureOut">
              <a:rPr lang="ar-SA"/>
              <a:pPr>
                <a:defRPr/>
              </a:pPr>
              <a:t>18/01/1440</a:t>
            </a:fld>
            <a:endParaRPr lang="ar-SA"/>
          </a:p>
        </p:txBody>
      </p:sp>
      <p:sp>
        <p:nvSpPr>
          <p:cNvPr id="17" name="Slide Number Placeholder 5"/>
          <p:cNvSpPr>
            <a:spLocks noGrp="1"/>
          </p:cNvSpPr>
          <p:nvPr>
            <p:ph type="sldNum" sz="quarter" idx="12"/>
          </p:nvPr>
        </p:nvSpPr>
        <p:spPr>
          <a:xfrm>
            <a:off x="4343400" y="2198688"/>
            <a:ext cx="457200" cy="441325"/>
          </a:xfrm>
        </p:spPr>
        <p:txBody>
          <a:bodyPr/>
          <a:lstStyle>
            <a:lvl1pPr>
              <a:defRPr/>
            </a:lvl1pPr>
          </a:lstStyle>
          <a:p>
            <a:pPr>
              <a:defRPr/>
            </a:pPr>
            <a:fld id="{C6A0B6B9-C6B8-421F-B8F3-4CB78C95180B}" type="slidenum">
              <a:rPr lang="ar-SA"/>
              <a:pPr>
                <a:defRPr/>
              </a:pPr>
              <a:t>‹#›</a:t>
            </a:fld>
            <a:endParaRPr lang="ar-SA"/>
          </a:p>
        </p:txBody>
      </p:sp>
    </p:spTree>
    <p:extLst>
      <p:ext uri="{BB962C8B-B14F-4D97-AF65-F5344CB8AC3E}">
        <p14:creationId xmlns:p14="http://schemas.microsoft.com/office/powerpoint/2010/main" val="21000865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1227EF93-2A6D-442F-8422-15054E988E6F}" type="datetimeFigureOut">
              <a:rPr lang="ar-SA"/>
              <a:pPr>
                <a:defRPr/>
              </a:pPr>
              <a:t>18/01/1440</a:t>
            </a:fld>
            <a:endParaRPr lang="ar-SA"/>
          </a:p>
        </p:txBody>
      </p:sp>
      <p:sp>
        <p:nvSpPr>
          <p:cNvPr id="7" name="Footer Placeholder 5"/>
          <p:cNvSpPr>
            <a:spLocks noGrp="1"/>
          </p:cNvSpPr>
          <p:nvPr>
            <p:ph type="ftr" sz="quarter" idx="11"/>
          </p:nvPr>
        </p:nvSpPr>
        <p:spPr/>
        <p:txBody>
          <a:bodyPr/>
          <a:lstStyle>
            <a:lvl1pPr>
              <a:defRPr/>
            </a:lvl1pPr>
          </a:lstStyle>
          <a:p>
            <a:pPr>
              <a:defRPr/>
            </a:pPr>
            <a:endParaRPr lang="ar-SA"/>
          </a:p>
        </p:txBody>
      </p:sp>
      <p:sp>
        <p:nvSpPr>
          <p:cNvPr id="8" name="Slide Number Placeholder 6"/>
          <p:cNvSpPr>
            <a:spLocks noGrp="1"/>
          </p:cNvSpPr>
          <p:nvPr>
            <p:ph type="sldNum" sz="quarter" idx="12"/>
          </p:nvPr>
        </p:nvSpPr>
        <p:spPr/>
        <p:txBody>
          <a:bodyPr/>
          <a:lstStyle>
            <a:lvl1pPr>
              <a:defRPr/>
            </a:lvl1pPr>
          </a:lstStyle>
          <a:p>
            <a:pPr>
              <a:defRPr/>
            </a:pPr>
            <a:fld id="{F271D627-E227-4641-B2A8-952D7154BEEC}" type="slidenum">
              <a:rPr lang="ar-SA"/>
              <a:pPr>
                <a:defRPr/>
              </a:pPr>
              <a:t>‹#›</a:t>
            </a:fld>
            <a:endParaRPr lang="ar-SA"/>
          </a:p>
        </p:txBody>
      </p:sp>
    </p:spTree>
    <p:extLst>
      <p:ext uri="{BB962C8B-B14F-4D97-AF65-F5344CB8AC3E}">
        <p14:creationId xmlns:p14="http://schemas.microsoft.com/office/powerpoint/2010/main" val="154510015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881F3A31-0187-4847-AEFA-AF5F3D851CA1}" type="datetimeFigureOut">
              <a:rPr lang="ar-SA"/>
              <a:pPr>
                <a:defRPr/>
              </a:pPr>
              <a:t>18/01/1440</a:t>
            </a:fld>
            <a:endParaRPr lang="ar-SA"/>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ar-SA"/>
          </a:p>
        </p:txBody>
      </p:sp>
      <p:sp>
        <p:nvSpPr>
          <p:cNvPr id="20" name="Slide Number Placeholder 8"/>
          <p:cNvSpPr>
            <a:spLocks noGrp="1"/>
          </p:cNvSpPr>
          <p:nvPr>
            <p:ph type="sldNum" sz="quarter" idx="12"/>
          </p:nvPr>
        </p:nvSpPr>
        <p:spPr>
          <a:xfrm>
            <a:off x="4343400" y="1042988"/>
            <a:ext cx="457200" cy="441325"/>
          </a:xfrm>
        </p:spPr>
        <p:txBody>
          <a:bodyPr/>
          <a:lstStyle>
            <a:lvl1pPr>
              <a:defRPr/>
            </a:lvl1pPr>
          </a:lstStyle>
          <a:p>
            <a:pPr>
              <a:defRPr/>
            </a:pPr>
            <a:fld id="{76F1F4A9-3A6F-49E6-8CD1-B3AB3242B798}" type="slidenum">
              <a:rPr lang="ar-SA"/>
              <a:pPr>
                <a:defRPr/>
              </a:pPr>
              <a:t>‹#›</a:t>
            </a:fld>
            <a:endParaRPr lang="ar-SA"/>
          </a:p>
        </p:txBody>
      </p:sp>
    </p:spTree>
    <p:extLst>
      <p:ext uri="{BB962C8B-B14F-4D97-AF65-F5344CB8AC3E}">
        <p14:creationId xmlns:p14="http://schemas.microsoft.com/office/powerpoint/2010/main" val="265547054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AFD0835E-6C65-4CAF-990B-D8B7D08C2016}" type="datetimeFigureOut">
              <a:rPr lang="ar-SA"/>
              <a:pPr>
                <a:defRPr/>
              </a:pPr>
              <a:t>18/01/1440</a:t>
            </a:fld>
            <a:endParaRPr lang="ar-SA"/>
          </a:p>
        </p:txBody>
      </p:sp>
      <p:sp>
        <p:nvSpPr>
          <p:cNvPr id="4" name="Footer Placeholder 3"/>
          <p:cNvSpPr>
            <a:spLocks noGrp="1"/>
          </p:cNvSpPr>
          <p:nvPr>
            <p:ph type="ftr" sz="quarter" idx="11"/>
          </p:nvPr>
        </p:nvSpPr>
        <p:spPr/>
        <p:txBody>
          <a:bodyPr/>
          <a:lstStyle>
            <a:lvl1pPr>
              <a:defRPr/>
            </a:lvl1pPr>
          </a:lstStyle>
          <a:p>
            <a:pPr>
              <a:defRPr/>
            </a:pPr>
            <a:endParaRPr lang="ar-SA"/>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FE2BF2E2-BED6-4F0D-A676-260B0EBD028B}" type="slidenum">
              <a:rPr lang="ar-SA"/>
              <a:pPr>
                <a:defRPr/>
              </a:pPr>
              <a:t>‹#›</a:t>
            </a:fld>
            <a:endParaRPr lang="ar-SA"/>
          </a:p>
        </p:txBody>
      </p:sp>
    </p:spTree>
    <p:extLst>
      <p:ext uri="{BB962C8B-B14F-4D97-AF65-F5344CB8AC3E}">
        <p14:creationId xmlns:p14="http://schemas.microsoft.com/office/powerpoint/2010/main" val="1395877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8" name="Date Placeholder 1"/>
          <p:cNvSpPr>
            <a:spLocks noGrp="1"/>
          </p:cNvSpPr>
          <p:nvPr>
            <p:ph type="dt" sz="half" idx="10"/>
          </p:nvPr>
        </p:nvSpPr>
        <p:spPr/>
        <p:txBody>
          <a:bodyPr/>
          <a:lstStyle>
            <a:lvl1pPr>
              <a:defRPr/>
            </a:lvl1pPr>
          </a:lstStyle>
          <a:p>
            <a:pPr>
              <a:defRPr/>
            </a:pPr>
            <a:fld id="{5DAB8F2A-DBBB-48A1-B171-52C5981150F5}" type="datetimeFigureOut">
              <a:rPr lang="ar-SA"/>
              <a:pPr>
                <a:defRPr/>
              </a:pPr>
              <a:t>18/01/1440</a:t>
            </a:fld>
            <a:endParaRPr lang="ar-SA"/>
          </a:p>
        </p:txBody>
      </p:sp>
      <p:sp>
        <p:nvSpPr>
          <p:cNvPr id="9" name="Footer Placeholder 2"/>
          <p:cNvSpPr>
            <a:spLocks noGrp="1"/>
          </p:cNvSpPr>
          <p:nvPr>
            <p:ph type="ftr" sz="quarter" idx="11"/>
          </p:nvPr>
        </p:nvSpPr>
        <p:spPr/>
        <p:txBody>
          <a:bodyPr/>
          <a:lstStyle>
            <a:lvl1pPr>
              <a:defRPr/>
            </a:lvl1pPr>
          </a:lstStyle>
          <a:p>
            <a:pPr>
              <a:defRPr/>
            </a:pPr>
            <a:endParaRPr lang="ar-SA"/>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F8FD2E10-2605-4C90-8C21-0C6019E9E21E}" type="slidenum">
              <a:rPr lang="ar-SA"/>
              <a:pPr>
                <a:defRPr/>
              </a:pPr>
              <a:t>‹#›</a:t>
            </a:fld>
            <a:endParaRPr lang="ar-SA"/>
          </a:p>
        </p:txBody>
      </p:sp>
    </p:spTree>
    <p:extLst>
      <p:ext uri="{BB962C8B-B14F-4D97-AF65-F5344CB8AC3E}">
        <p14:creationId xmlns:p14="http://schemas.microsoft.com/office/powerpoint/2010/main" val="765003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939F98E8-13B0-4005-8F33-66B9123BCE78}" type="slidenum">
              <a:rPr lang="ar-SA"/>
              <a:pPr>
                <a:defRPr/>
              </a:pPr>
              <a:t>‹#›</a:t>
            </a:fld>
            <a:endParaRPr lang="ar-SA"/>
          </a:p>
        </p:txBody>
      </p:sp>
      <p:sp>
        <p:nvSpPr>
          <p:cNvPr id="17" name="Date Placeholder 4"/>
          <p:cNvSpPr>
            <a:spLocks noGrp="1"/>
          </p:cNvSpPr>
          <p:nvPr>
            <p:ph type="dt" sz="half" idx="11"/>
          </p:nvPr>
        </p:nvSpPr>
        <p:spPr/>
        <p:txBody>
          <a:bodyPr/>
          <a:lstStyle>
            <a:lvl1pPr>
              <a:defRPr/>
            </a:lvl1pPr>
          </a:lstStyle>
          <a:p>
            <a:pPr>
              <a:defRPr/>
            </a:pPr>
            <a:fld id="{88A6569F-C1D6-4261-BC08-9E0BC5B3D690}" type="datetimeFigureOut">
              <a:rPr lang="ar-SA"/>
              <a:pPr>
                <a:defRPr/>
              </a:pPr>
              <a:t>18/01/1440</a:t>
            </a:fld>
            <a:endParaRPr lang="ar-SA"/>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ar-SA"/>
          </a:p>
        </p:txBody>
      </p:sp>
    </p:spTree>
    <p:extLst>
      <p:ext uri="{BB962C8B-B14F-4D97-AF65-F5344CB8AC3E}">
        <p14:creationId xmlns:p14="http://schemas.microsoft.com/office/powerpoint/2010/main" val="379134605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55E90AE4-1D9C-4CCA-896C-862432D0C929}" type="slidenum">
              <a:rPr lang="ar-SA"/>
              <a:pPr>
                <a:defRPr/>
              </a:pPr>
              <a:t>‹#›</a:t>
            </a:fld>
            <a:endParaRPr lang="ar-SA"/>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59795FB9-191B-4A1E-A759-35392F082FED}" type="datetimeFigureOut">
              <a:rPr lang="ar-SA"/>
              <a:pPr>
                <a:defRPr/>
              </a:pPr>
              <a:t>18/01/1440</a:t>
            </a:fld>
            <a:endParaRPr lang="ar-SA"/>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ar-SA"/>
          </a:p>
        </p:txBody>
      </p:sp>
    </p:spTree>
    <p:extLst>
      <p:ext uri="{BB962C8B-B14F-4D97-AF65-F5344CB8AC3E}">
        <p14:creationId xmlns:p14="http://schemas.microsoft.com/office/powerpoint/2010/main" val="3895675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latin typeface="Georgia" panose="02040502050405020303" pitchFamily="18"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rtl="1" eaLnBrk="1" fontAlgn="auto" latinLnBrk="0" hangingPunct="1">
              <a:spcBef>
                <a:spcPts val="0"/>
              </a:spcBef>
              <a:spcAft>
                <a:spcPts val="0"/>
              </a:spcAft>
              <a:defRPr kumimoji="0" sz="1400">
                <a:solidFill>
                  <a:srgbClr val="FFFFFF"/>
                </a:solidFill>
                <a:latin typeface="+mn-lt"/>
                <a:cs typeface="+mn-cs"/>
              </a:defRPr>
            </a:lvl1pPr>
          </a:lstStyle>
          <a:p>
            <a:pPr>
              <a:defRPr/>
            </a:pPr>
            <a:fld id="{28740CA6-E36F-48C8-9E6C-72C802289B21}" type="datetimeFigureOut">
              <a:rPr lang="ar-SA"/>
              <a:pPr>
                <a:defRPr/>
              </a:pPr>
              <a:t>18/01/1440</a:t>
            </a:fld>
            <a:endParaRPr lang="ar-SA"/>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rtl="1" eaLnBrk="1" fontAlgn="auto" latinLnBrk="0" hangingPunct="1">
              <a:spcBef>
                <a:spcPts val="0"/>
              </a:spcBef>
              <a:spcAft>
                <a:spcPts val="0"/>
              </a:spcAft>
              <a:defRPr kumimoji="0" sz="1200">
                <a:solidFill>
                  <a:srgbClr val="FFFFFF"/>
                </a:solidFill>
                <a:latin typeface="+mn-lt"/>
                <a:cs typeface="+mn-cs"/>
              </a:defRPr>
            </a:lvl1pPr>
          </a:lstStyle>
          <a:p>
            <a:pPr>
              <a:defRPr/>
            </a:pPr>
            <a:endParaRPr lang="ar-SA"/>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fontAlgn="auto" hangingPunct="1">
              <a:spcBef>
                <a:spcPts val="0"/>
              </a:spcBef>
              <a:spcAft>
                <a:spcPts val="0"/>
              </a:spcAft>
              <a:defRPr/>
            </a:pPr>
            <a:endParaRPr lang="en-US" dirty="0">
              <a:latin typeface="+mn-lt"/>
              <a:cs typeface="+mn-cs"/>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lgn="r" rtl="1" eaLnBrk="1" fontAlgn="auto" hangingPunct="1">
              <a:spcBef>
                <a:spcPts val="0"/>
              </a:spcBef>
              <a:spcAft>
                <a:spcPts val="0"/>
              </a:spcAft>
              <a:defRPr/>
            </a:pPr>
            <a:endParaRPr lang="en-US">
              <a:latin typeface="+mn-lt"/>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rtl="1" eaLnBrk="1" hangingPunct="1">
              <a:defRPr sz="1600">
                <a:solidFill>
                  <a:srgbClr val="7B9899"/>
                </a:solidFill>
                <a:latin typeface="Georgia" panose="02040502050405020303" pitchFamily="18" charset="0"/>
                <a:cs typeface="Times New Roman" panose="02020603050405020304" pitchFamily="18" charset="0"/>
              </a:defRPr>
            </a:lvl1pPr>
          </a:lstStyle>
          <a:p>
            <a:pPr>
              <a:defRPr/>
            </a:pPr>
            <a:fld id="{454CF103-A729-473C-B9B8-B7763870D0D0}" type="slidenum">
              <a:rPr lang="ar-SA"/>
              <a:pPr>
                <a:defRPr/>
              </a:pPr>
              <a:t>‹#›</a:t>
            </a:fld>
            <a:endParaRPr lang="ar-SA"/>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rtl="1" eaLnBrk="0" fontAlgn="base" hangingPunct="0">
        <a:spcBef>
          <a:spcPct val="0"/>
        </a:spcBef>
        <a:spcAft>
          <a:spcPct val="0"/>
        </a:spcAft>
        <a:defRPr sz="3300" kern="1200">
          <a:solidFill>
            <a:srgbClr val="7B9899"/>
          </a:solidFill>
          <a:latin typeface="Times New Roman" panose="02020603050405020304" pitchFamily="18" charset="0"/>
          <a:ea typeface="+mj-ea"/>
          <a:cs typeface="Times New Roman" panose="02020603050405020304" pitchFamily="18" charset="0"/>
        </a:defRPr>
      </a:lvl1pPr>
      <a:lvl2pPr algn="ctr" rtl="1" eaLnBrk="0" fontAlgn="base" hangingPunct="0">
        <a:spcBef>
          <a:spcPct val="0"/>
        </a:spcBef>
        <a:spcAft>
          <a:spcPct val="0"/>
        </a:spcAft>
        <a:defRPr sz="3300">
          <a:solidFill>
            <a:srgbClr val="7B9899"/>
          </a:solidFill>
          <a:latin typeface="Georgia" pitchFamily="18" charset="0"/>
          <a:cs typeface="Arial" charset="0"/>
        </a:defRPr>
      </a:lvl2pPr>
      <a:lvl3pPr algn="ctr" rtl="1" eaLnBrk="0" fontAlgn="base" hangingPunct="0">
        <a:spcBef>
          <a:spcPct val="0"/>
        </a:spcBef>
        <a:spcAft>
          <a:spcPct val="0"/>
        </a:spcAft>
        <a:defRPr sz="3300">
          <a:solidFill>
            <a:srgbClr val="7B9899"/>
          </a:solidFill>
          <a:latin typeface="Georgia" pitchFamily="18" charset="0"/>
          <a:cs typeface="Arial" charset="0"/>
        </a:defRPr>
      </a:lvl3pPr>
      <a:lvl4pPr algn="ctr" rtl="1" eaLnBrk="0" fontAlgn="base" hangingPunct="0">
        <a:spcBef>
          <a:spcPct val="0"/>
        </a:spcBef>
        <a:spcAft>
          <a:spcPct val="0"/>
        </a:spcAft>
        <a:defRPr sz="3300">
          <a:solidFill>
            <a:srgbClr val="7B9899"/>
          </a:solidFill>
          <a:latin typeface="Georgia" pitchFamily="18" charset="0"/>
          <a:cs typeface="Arial" charset="0"/>
        </a:defRPr>
      </a:lvl4pPr>
      <a:lvl5pPr algn="ctr" rtl="1" eaLnBrk="0" fontAlgn="base" hangingPunct="0">
        <a:spcBef>
          <a:spcPct val="0"/>
        </a:spcBef>
        <a:spcAft>
          <a:spcPct val="0"/>
        </a:spcAft>
        <a:defRPr sz="3300">
          <a:solidFill>
            <a:srgbClr val="7B9899"/>
          </a:solidFill>
          <a:latin typeface="Georgia" pitchFamily="18" charset="0"/>
          <a:cs typeface="Arial" charset="0"/>
        </a:defRPr>
      </a:lvl5pPr>
      <a:lvl6pPr marL="457200" algn="ctr" rtl="1" fontAlgn="base">
        <a:spcBef>
          <a:spcPct val="0"/>
        </a:spcBef>
        <a:spcAft>
          <a:spcPct val="0"/>
        </a:spcAft>
        <a:defRPr sz="3300">
          <a:solidFill>
            <a:srgbClr val="7B9899"/>
          </a:solidFill>
          <a:latin typeface="Georgia" pitchFamily="18" charset="0"/>
          <a:cs typeface="Arial" charset="0"/>
        </a:defRPr>
      </a:lvl6pPr>
      <a:lvl7pPr marL="914400" algn="ctr" rtl="1" fontAlgn="base">
        <a:spcBef>
          <a:spcPct val="0"/>
        </a:spcBef>
        <a:spcAft>
          <a:spcPct val="0"/>
        </a:spcAft>
        <a:defRPr sz="3300">
          <a:solidFill>
            <a:srgbClr val="7B9899"/>
          </a:solidFill>
          <a:latin typeface="Georgia" pitchFamily="18" charset="0"/>
          <a:cs typeface="Arial" charset="0"/>
        </a:defRPr>
      </a:lvl7pPr>
      <a:lvl8pPr marL="1371600" algn="ctr" rtl="1" fontAlgn="base">
        <a:spcBef>
          <a:spcPct val="0"/>
        </a:spcBef>
        <a:spcAft>
          <a:spcPct val="0"/>
        </a:spcAft>
        <a:defRPr sz="3300">
          <a:solidFill>
            <a:srgbClr val="7B9899"/>
          </a:solidFill>
          <a:latin typeface="Georgia" pitchFamily="18" charset="0"/>
          <a:cs typeface="Arial" charset="0"/>
        </a:defRPr>
      </a:lvl8pPr>
      <a:lvl9pPr marL="1828800" algn="ctr" rtl="1" fontAlgn="base">
        <a:spcBef>
          <a:spcPct val="0"/>
        </a:spcBef>
        <a:spcAft>
          <a:spcPct val="0"/>
        </a:spcAft>
        <a:defRPr sz="3300">
          <a:solidFill>
            <a:srgbClr val="7B9899"/>
          </a:solidFill>
          <a:latin typeface="Georgia" pitchFamily="18" charset="0"/>
          <a:cs typeface="Arial"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Times New Roman" panose="02020603050405020304" pitchFamily="18" charset="0"/>
          <a:ea typeface="+mn-ea"/>
          <a:cs typeface="Times New Roman" panose="02020603050405020304" pitchFamily="18" charset="0"/>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Times New Roman" panose="02020603050405020304" pitchFamily="18" charset="0"/>
          <a:ea typeface="+mn-ea"/>
          <a:cs typeface="Times New Roman" panose="02020603050405020304" pitchFamily="18" charset="0"/>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Times New Roman" panose="02020603050405020304" pitchFamily="18" charset="0"/>
          <a:ea typeface="+mn-ea"/>
          <a:cs typeface="Times New Roman" panose="02020603050405020304" pitchFamily="18" charset="0"/>
        </a:defRPr>
      </a:lvl4pPr>
      <a:lvl5pPr marL="1371600" indent="-228600" algn="l" rtl="0" eaLnBrk="0" fontAlgn="base" hangingPunct="0">
        <a:spcBef>
          <a:spcPct val="20000"/>
        </a:spcBef>
        <a:spcAft>
          <a:spcPct val="0"/>
        </a:spcAft>
        <a:buClr>
          <a:srgbClr val="8FB08C"/>
        </a:buClr>
        <a:buChar char="•"/>
        <a:defRPr kern="1200">
          <a:solidFill>
            <a:schemeClr val="tx1"/>
          </a:solidFill>
          <a:latin typeface="Times New Roman" panose="02020603050405020304" pitchFamily="18" charset="0"/>
          <a:ea typeface="+mn-ea"/>
          <a:cs typeface="Times New Roman" panose="02020603050405020304" pitchFamily="18" charset="0"/>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youtu.be/Hx1lLopbrtY"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819400"/>
            <a:ext cx="7239000" cy="1905000"/>
          </a:xfrm>
        </p:spPr>
        <p:txBody>
          <a:bodyPr>
            <a:normAutofit/>
          </a:bodyPr>
          <a:lstStyle/>
          <a:p>
            <a:pPr eaLnBrk="1" fontAlgn="auto" hangingPunct="1">
              <a:spcAft>
                <a:spcPts val="0"/>
              </a:spcAft>
              <a:buFont typeface="Wingdings 2"/>
              <a:buNone/>
              <a:defRPr/>
            </a:pPr>
            <a:r>
              <a:rPr lang="en-US" sz="2400" dirty="0" err="1" smtClean="0"/>
              <a:t>Dr.AbdulRahman</a:t>
            </a:r>
            <a:r>
              <a:rPr lang="en-US" sz="2400" dirty="0" smtClean="0"/>
              <a:t> Alnemri.MD</a:t>
            </a:r>
          </a:p>
          <a:p>
            <a:pPr eaLnBrk="1" fontAlgn="auto" hangingPunct="1">
              <a:spcAft>
                <a:spcPts val="0"/>
              </a:spcAft>
              <a:buFont typeface="Wingdings 2"/>
              <a:buNone/>
              <a:defRPr/>
            </a:pPr>
            <a:r>
              <a:rPr lang="en-US" sz="2400" dirty="0" smtClean="0"/>
              <a:t>Ass. Professor of pediatric</a:t>
            </a:r>
          </a:p>
          <a:p>
            <a:pPr eaLnBrk="1" fontAlgn="auto" hangingPunct="1">
              <a:spcAft>
                <a:spcPts val="0"/>
              </a:spcAft>
              <a:buFont typeface="Wingdings 2"/>
              <a:buNone/>
              <a:defRPr/>
            </a:pPr>
            <a:r>
              <a:rPr lang="en-US" sz="2400" dirty="0" smtClean="0"/>
              <a:t>Consultant Neonatologist</a:t>
            </a:r>
            <a:endParaRPr lang="ar-SA" sz="2400" dirty="0"/>
          </a:p>
        </p:txBody>
      </p:sp>
      <p:sp>
        <p:nvSpPr>
          <p:cNvPr id="13315" name="Title 1"/>
          <p:cNvSpPr>
            <a:spLocks noGrp="1"/>
          </p:cNvSpPr>
          <p:nvPr>
            <p:ph type="ctrTitle"/>
          </p:nvPr>
        </p:nvSpPr>
        <p:spPr/>
        <p:txBody>
          <a:bodyPr/>
          <a:lstStyle/>
          <a:p>
            <a:pPr eaLnBrk="1" hangingPunct="1"/>
            <a:r>
              <a:rPr lang="en-US" dirty="0" smtClean="0">
                <a:cs typeface="Arial" panose="020B0604020202020204" pitchFamily="34" charset="0"/>
              </a:rPr>
              <a:t>Neonatology Tutorial</a:t>
            </a:r>
            <a:endParaRPr lang="ar-SA"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04800" y="228600"/>
            <a:ext cx="8610600" cy="1066800"/>
          </a:xfrm>
        </p:spPr>
        <p:txBody>
          <a:bodyPr/>
          <a:lstStyle/>
          <a:p>
            <a:pPr algn="l" rtl="0" eaLnBrk="1" hangingPunct="1"/>
            <a:r>
              <a:rPr lang="ar-SA" sz="2400" smtClean="0">
                <a:solidFill>
                  <a:schemeClr val="tx1"/>
                </a:solidFill>
              </a:rPr>
              <a:t> </a:t>
            </a:r>
            <a:r>
              <a:rPr lang="en-US" sz="3200" smtClean="0">
                <a:solidFill>
                  <a:schemeClr val="tx1"/>
                </a:solidFill>
                <a:cs typeface="Arial" panose="020B0604020202020204" pitchFamily="34" charset="0"/>
              </a:rPr>
              <a:t>The radiological finding typically showed </a:t>
            </a:r>
            <a:br>
              <a:rPr lang="en-US" sz="3200" smtClean="0">
                <a:solidFill>
                  <a:schemeClr val="tx1"/>
                </a:solidFill>
                <a:cs typeface="Arial" panose="020B0604020202020204" pitchFamily="34" charset="0"/>
              </a:rPr>
            </a:br>
            <a:endParaRPr lang="ar-SA" sz="3200" smtClean="0">
              <a:solidFill>
                <a:schemeClr val="tx1"/>
              </a:solidFill>
            </a:endParaRPr>
          </a:p>
        </p:txBody>
      </p:sp>
      <p:sp>
        <p:nvSpPr>
          <p:cNvPr id="3" name="Content Placeholder 2"/>
          <p:cNvSpPr>
            <a:spLocks noGrp="1"/>
          </p:cNvSpPr>
          <p:nvPr>
            <p:ph sz="quarter" idx="1"/>
          </p:nvPr>
        </p:nvSpPr>
        <p:spPr>
          <a:xfrm>
            <a:off x="333375" y="2057400"/>
            <a:ext cx="8613775" cy="4194175"/>
          </a:xfrm>
        </p:spPr>
        <p:txBody>
          <a:bodyPr>
            <a:normAutofit/>
          </a:bodyPr>
          <a:lstStyle/>
          <a:p>
            <a:pPr marL="514350" indent="-514350" algn="l" rtl="0" eaLnBrk="1" fontAlgn="auto" hangingPunct="1">
              <a:spcAft>
                <a:spcPts val="0"/>
              </a:spcAft>
              <a:buFont typeface="+mj-lt"/>
              <a:buAutoNum type="alphaUcPeriod"/>
              <a:defRPr/>
            </a:pPr>
            <a:r>
              <a:rPr lang="en-US" dirty="0" smtClean="0"/>
              <a:t>Glass ground appearance with Broncho-gram</a:t>
            </a:r>
          </a:p>
          <a:p>
            <a:pPr marL="514350" indent="-514350" algn="l" rtl="0" eaLnBrk="1" fontAlgn="auto" hangingPunct="1">
              <a:spcAft>
                <a:spcPts val="0"/>
              </a:spcAft>
              <a:buFont typeface="+mj-lt"/>
              <a:buAutoNum type="alphaUcPeriod"/>
              <a:defRPr/>
            </a:pPr>
            <a:r>
              <a:rPr lang="en-US" dirty="0" smtClean="0"/>
              <a:t>Collapse consolidation</a:t>
            </a:r>
          </a:p>
          <a:p>
            <a:pPr marL="514350" indent="-514350" algn="l" rtl="0" eaLnBrk="1" fontAlgn="auto" hangingPunct="1">
              <a:spcAft>
                <a:spcPts val="0"/>
              </a:spcAft>
              <a:buFont typeface="+mj-lt"/>
              <a:buAutoNum type="alphaUcPeriod"/>
              <a:defRPr/>
            </a:pPr>
            <a:r>
              <a:rPr lang="en-US" dirty="0" smtClean="0"/>
              <a:t>Diffuse atelectasis</a:t>
            </a:r>
          </a:p>
          <a:p>
            <a:pPr marL="514350" indent="-514350" algn="l" rtl="0" eaLnBrk="1" fontAlgn="auto" hangingPunct="1">
              <a:spcAft>
                <a:spcPts val="0"/>
              </a:spcAft>
              <a:buFont typeface="+mj-lt"/>
              <a:buAutoNum type="alphaUcPeriod"/>
              <a:defRPr/>
            </a:pPr>
            <a:r>
              <a:rPr lang="en-US" dirty="0" smtClean="0"/>
              <a:t>Pulmonary edema with pleural effusion</a:t>
            </a:r>
          </a:p>
          <a:p>
            <a:pPr marL="514350" indent="-514350" algn="l" rtl="0" eaLnBrk="1" fontAlgn="auto" hangingPunct="1">
              <a:spcAft>
                <a:spcPts val="0"/>
              </a:spcAft>
              <a:buFont typeface="+mj-lt"/>
              <a:buAutoNum type="alphaUcPeriod"/>
              <a:defRPr/>
            </a:pPr>
            <a:r>
              <a:rPr lang="en-US" dirty="0" smtClean="0"/>
              <a:t> pneumothorax</a:t>
            </a:r>
          </a:p>
          <a:p>
            <a:pPr marL="0" indent="0" algn="l" rtl="0" eaLnBrk="1" fontAlgn="auto" hangingPunct="1">
              <a:spcAft>
                <a:spcPts val="0"/>
              </a:spcAft>
              <a:buNone/>
              <a:defRPr/>
            </a:pPr>
            <a:endParaRPr lang="ar-SA"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0" y="4930462"/>
            <a:ext cx="2857500" cy="1905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solidFill>
                  <a:srgbClr val="7B9899"/>
                </a:solidFill>
                <a:cs typeface="Arial" panose="020B0604020202020204" pitchFamily="34" charset="0"/>
              </a:rPr>
              <a:t>RDS or HMD</a:t>
            </a:r>
            <a:endParaRPr lang="ar-SA" smtClean="0">
              <a:solidFill>
                <a:srgbClr val="7B9899"/>
              </a:solidFill>
            </a:endParaRPr>
          </a:p>
        </p:txBody>
      </p:sp>
      <p:pic>
        <p:nvPicPr>
          <p:cNvPr id="23555" name="Content Placeholder 3" descr="gyerm2c.gif"/>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133600" y="1600200"/>
            <a:ext cx="5092700" cy="4114800"/>
          </a:xfrm>
        </p:spPr>
      </p:pic>
      <p:pic>
        <p:nvPicPr>
          <p:cNvPr id="2355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088" y="1143000"/>
            <a:ext cx="85058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5486400"/>
            <a:ext cx="2057400" cy="13716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01625" y="-73025"/>
            <a:ext cx="8534400" cy="758825"/>
          </a:xfrm>
        </p:spPr>
        <p:txBody>
          <a:bodyPr/>
          <a:lstStyle/>
          <a:p>
            <a:pPr eaLnBrk="1" hangingPunct="1"/>
            <a:r>
              <a:rPr lang="en-US" smtClean="0">
                <a:solidFill>
                  <a:srgbClr val="7B9899"/>
                </a:solidFill>
                <a:cs typeface="Arial" panose="020B0604020202020204" pitchFamily="34" charset="0"/>
              </a:rPr>
              <a:t>HMD</a:t>
            </a:r>
            <a:endParaRPr lang="ar-SA" smtClean="0">
              <a:solidFill>
                <a:srgbClr val="7B9899"/>
              </a:solidFill>
            </a:endParaRPr>
          </a:p>
        </p:txBody>
      </p:sp>
      <p:pic>
        <p:nvPicPr>
          <p:cNvPr id="4"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42884"/>
            <a:ext cx="7845425" cy="5491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solidFill>
                  <a:srgbClr val="7B9899"/>
                </a:solidFill>
                <a:cs typeface="Arial" panose="020B0604020202020204" pitchFamily="34" charset="0"/>
              </a:rPr>
              <a:t>Complication of prematurity</a:t>
            </a:r>
            <a:endParaRPr lang="ar-SA" smtClean="0">
              <a:solidFill>
                <a:srgbClr val="7B9899"/>
              </a:solidFill>
            </a:endParaRPr>
          </a:p>
        </p:txBody>
      </p:sp>
      <p:pic>
        <p:nvPicPr>
          <p:cNvPr id="25603" name="Content Placeholder 3" descr="100_0048.jpg"/>
          <p:cNvPicPr>
            <a:picLocks noGrp="1" noChangeAspect="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1504950" y="1527175"/>
            <a:ext cx="6397625" cy="4797425"/>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After delivery room stabilization</a:t>
            </a:r>
            <a:endParaRPr lang="en-US" dirty="0"/>
          </a:p>
        </p:txBody>
      </p:sp>
      <p:sp>
        <p:nvSpPr>
          <p:cNvPr id="3" name="Content Placeholder 2"/>
          <p:cNvSpPr>
            <a:spLocks noGrp="1"/>
          </p:cNvSpPr>
          <p:nvPr>
            <p:ph sz="quarter" idx="1"/>
          </p:nvPr>
        </p:nvSpPr>
        <p:spPr>
          <a:xfrm>
            <a:off x="301625" y="1600200"/>
            <a:ext cx="8504238" cy="4572000"/>
          </a:xfrm>
        </p:spPr>
        <p:txBody>
          <a:bodyPr/>
          <a:lstStyle/>
          <a:p>
            <a:pPr algn="l" rtl="0">
              <a:defRPr/>
            </a:pPr>
            <a:r>
              <a:rPr lang="en-US" dirty="0" smtClean="0"/>
              <a:t>Admitted to NICU</a:t>
            </a:r>
          </a:p>
          <a:p>
            <a:pPr algn="l" rtl="0">
              <a:defRPr/>
            </a:pPr>
            <a:r>
              <a:rPr lang="en-US" dirty="0" smtClean="0"/>
              <a:t>List the steps in the management of this preterm infant?</a:t>
            </a:r>
          </a:p>
          <a:p>
            <a:pPr algn="l" rtl="0">
              <a:defRPr/>
            </a:pPr>
            <a:r>
              <a:rPr lang="en-US" dirty="0" smtClean="0"/>
              <a:t>Intubate connect to Mechanical Ventilation</a:t>
            </a:r>
          </a:p>
          <a:p>
            <a:pPr algn="l" rtl="0">
              <a:defRPr/>
            </a:pPr>
            <a:r>
              <a:rPr lang="en-US" dirty="0" smtClean="0"/>
              <a:t>IV access and fluid therapy</a:t>
            </a:r>
          </a:p>
          <a:p>
            <a:pPr algn="l" rtl="0">
              <a:defRPr/>
            </a:pPr>
            <a:r>
              <a:rPr lang="en-US" dirty="0" smtClean="0"/>
              <a:t>CBC, Blood culture and Gases monitoring </a:t>
            </a:r>
          </a:p>
          <a:p>
            <a:pPr algn="l" rtl="0">
              <a:defRPr/>
            </a:pPr>
            <a:r>
              <a:rPr lang="en-US" dirty="0" smtClean="0"/>
              <a:t>IV antibiotics</a:t>
            </a:r>
          </a:p>
          <a:p>
            <a:pPr algn="l" rtl="0">
              <a:defRPr/>
            </a:pPr>
            <a:r>
              <a:rPr lang="en-US" dirty="0" smtClean="0"/>
              <a:t>What is (are) the possible complication(s)?</a:t>
            </a:r>
          </a:p>
          <a:p>
            <a:pPr marL="0" indent="0" algn="l" rtl="0">
              <a:buFont typeface="Wingdings 2" panose="05020102010507070707" pitchFamily="18" charset="2"/>
              <a:buNone/>
              <a:defRPr/>
            </a:pP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838200"/>
            <a:ext cx="7942097" cy="4800600"/>
          </a:xfrm>
          <a:prstGeom prst="rect">
            <a:avLst/>
          </a:prstGeom>
        </p:spPr>
      </p:pic>
    </p:spTree>
    <p:extLst>
      <p:ext uri="{BB962C8B-B14F-4D97-AF65-F5344CB8AC3E}">
        <p14:creationId xmlns:p14="http://schemas.microsoft.com/office/powerpoint/2010/main" val="379878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85" y="304800"/>
            <a:ext cx="4419600" cy="5892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4112" y="1066800"/>
            <a:ext cx="6604000" cy="4953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66800"/>
            <a:ext cx="6019800" cy="4537028"/>
          </a:xfrm>
          <a:prstGeom prst="rect">
            <a:avLst/>
          </a:prstGeom>
        </p:spPr>
      </p:pic>
    </p:spTree>
    <p:extLst>
      <p:ext uri="{BB962C8B-B14F-4D97-AF65-F5344CB8AC3E}">
        <p14:creationId xmlns:p14="http://schemas.microsoft.com/office/powerpoint/2010/main" val="384194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2400" y="2819400"/>
            <a:ext cx="8763000" cy="1752600"/>
          </a:xfrm>
        </p:spPr>
        <p:txBody>
          <a:bodyPr/>
          <a:lstStyle/>
          <a:p>
            <a:pPr>
              <a:defRPr/>
            </a:pPr>
            <a:r>
              <a:rPr lang="en-US" sz="2000" dirty="0" smtClean="0"/>
              <a:t>What is the most likely diagnosis?</a:t>
            </a:r>
          </a:p>
          <a:p>
            <a:pPr>
              <a:defRPr/>
            </a:pPr>
            <a:r>
              <a:rPr lang="en-US" sz="2000" dirty="0" smtClean="0"/>
              <a:t>What is the urgent step in the management?</a:t>
            </a:r>
            <a:endParaRPr lang="en-US" sz="2000" dirty="0"/>
          </a:p>
        </p:txBody>
      </p:sp>
      <p:sp>
        <p:nvSpPr>
          <p:cNvPr id="27651" name="Title 2"/>
          <p:cNvSpPr>
            <a:spLocks noGrp="1"/>
          </p:cNvSpPr>
          <p:nvPr>
            <p:ph type="ctrTitle"/>
          </p:nvPr>
        </p:nvSpPr>
        <p:spPr>
          <a:xfrm>
            <a:off x="304800" y="152400"/>
            <a:ext cx="8610600" cy="1752600"/>
          </a:xfrm>
        </p:spPr>
        <p:txBody>
          <a:bodyPr/>
          <a:lstStyle/>
          <a:p>
            <a:pPr algn="l"/>
            <a:r>
              <a:rPr lang="en-US" sz="2800" dirty="0" smtClean="0">
                <a:cs typeface="Arial" panose="020B0604020202020204" pitchFamily="34" charset="0"/>
              </a:rPr>
              <a:t>While he is on mechanical ventilation suddenly he developed bradycardia desaturation and change in skin color to black blue color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4064954"/>
            <a:ext cx="4876800" cy="258875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dirty="0" smtClean="0">
                <a:solidFill>
                  <a:srgbClr val="7B9899"/>
                </a:solidFill>
                <a:cs typeface="Arial" panose="020B0604020202020204" pitchFamily="34" charset="0"/>
              </a:rPr>
              <a:t>Air Leak syndrome</a:t>
            </a:r>
            <a:endParaRPr lang="ar-SA" dirty="0" smtClean="0">
              <a:solidFill>
                <a:srgbClr val="7B9899"/>
              </a:solidFill>
            </a:endParaRPr>
          </a:p>
        </p:txBody>
      </p:sp>
      <p:pic>
        <p:nvPicPr>
          <p:cNvPr id="28675" name="Content Placeholder 3" descr="cow92.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886200" y="1240559"/>
            <a:ext cx="5105400" cy="5444078"/>
          </a:xfrm>
        </p:spPr>
      </p:pic>
      <p:pic>
        <p:nvPicPr>
          <p:cNvPr id="2" name="Picture 1"/>
          <p:cNvPicPr>
            <a:picLocks noChangeAspect="1"/>
          </p:cNvPicPr>
          <p:nvPr/>
        </p:nvPicPr>
        <p:blipFill>
          <a:blip r:embed="rId3"/>
          <a:stretch>
            <a:fillRect/>
          </a:stretch>
        </p:blipFill>
        <p:spPr>
          <a:xfrm>
            <a:off x="76200" y="1752600"/>
            <a:ext cx="4474852" cy="45723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barn(inVertical)">
                                      <p:cBhvr>
                                        <p:cTn id="7" dur="500"/>
                                        <p:tgtEl>
                                          <p:spTgt spid="2867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8674"/>
                                        </p:tgtEl>
                                        <p:attrNameLst>
                                          <p:attrName>style.visibility</p:attrName>
                                        </p:attrNameLst>
                                      </p:cBhvr>
                                      <p:to>
                                        <p:strVal val="visible"/>
                                      </p:to>
                                    </p:set>
                                    <p:anim calcmode="lin" valueType="num">
                                      <p:cBhvr>
                                        <p:cTn id="17" dur="500" fill="hold"/>
                                        <p:tgtEl>
                                          <p:spTgt spid="28674"/>
                                        </p:tgtEl>
                                        <p:attrNameLst>
                                          <p:attrName>ppt_w</p:attrName>
                                        </p:attrNameLst>
                                      </p:cBhvr>
                                      <p:tavLst>
                                        <p:tav tm="0">
                                          <p:val>
                                            <p:fltVal val="0"/>
                                          </p:val>
                                        </p:tav>
                                        <p:tav tm="100000">
                                          <p:val>
                                            <p:strVal val="#ppt_w"/>
                                          </p:val>
                                        </p:tav>
                                      </p:tavLst>
                                    </p:anim>
                                    <p:anim calcmode="lin" valueType="num">
                                      <p:cBhvr>
                                        <p:cTn id="18" dur="500" fill="hold"/>
                                        <p:tgtEl>
                                          <p:spTgt spid="28674"/>
                                        </p:tgtEl>
                                        <p:attrNameLst>
                                          <p:attrName>ppt_h</p:attrName>
                                        </p:attrNameLst>
                                      </p:cBhvr>
                                      <p:tavLst>
                                        <p:tav tm="0">
                                          <p:val>
                                            <p:fltVal val="0"/>
                                          </p:val>
                                        </p:tav>
                                        <p:tav tm="100000">
                                          <p:val>
                                            <p:strVal val="#ppt_h"/>
                                          </p:val>
                                        </p:tav>
                                      </p:tavLst>
                                    </p:anim>
                                    <p:animEffect transition="in" filter="fade">
                                      <p:cBhvr>
                                        <p:cTn id="19"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smtClean="0">
                <a:solidFill>
                  <a:srgbClr val="7B9899"/>
                </a:solidFill>
                <a:cs typeface="Arial" panose="020B0604020202020204" pitchFamily="34" charset="0"/>
              </a:rPr>
              <a:t>PBD</a:t>
            </a:r>
            <a:endParaRPr lang="ar-SA" dirty="0" smtClean="0">
              <a:solidFill>
                <a:srgbClr val="7B9899"/>
              </a:solidFill>
            </a:endParaRPr>
          </a:p>
        </p:txBody>
      </p:sp>
      <p:pic>
        <p:nvPicPr>
          <p:cNvPr id="30724" name="Picture 4" descr="gr2-mid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00200"/>
            <a:ext cx="39703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52401" y="1263650"/>
            <a:ext cx="5943600" cy="54483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barn(inVertical)">
                                      <p:cBhvr>
                                        <p:cTn id="7" dur="500"/>
                                        <p:tgtEl>
                                          <p:spTgt spid="307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30"/>
                                        </p:tgtEl>
                                        <p:attrNameLst>
                                          <p:attrName>style.visibility</p:attrName>
                                        </p:attrNameLst>
                                      </p:cBhvr>
                                      <p:to>
                                        <p:strVal val="visible"/>
                                      </p:to>
                                    </p:set>
                                    <p:animEffect transition="in" filter="fade">
                                      <p:cBhvr>
                                        <p:cTn id="1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Content Placeholder 2"/>
          <p:cNvSpPr>
            <a:spLocks noGrp="1"/>
          </p:cNvSpPr>
          <p:nvPr>
            <p:ph sz="quarter" idx="1"/>
          </p:nvPr>
        </p:nvSpPr>
        <p:spPr>
          <a:xfrm>
            <a:off x="228600" y="1447800"/>
            <a:ext cx="8686800" cy="4953000"/>
          </a:xfrm>
        </p:spPr>
        <p:txBody>
          <a:bodyPr/>
          <a:lstStyle/>
          <a:p>
            <a:pPr algn="l" rtl="0" eaLnBrk="1" hangingPunct="1"/>
            <a:r>
              <a:rPr lang="en-US" sz="2000" smtClean="0">
                <a:cs typeface="Times New Roman" panose="02020603050405020304" pitchFamily="18" charset="0"/>
              </a:rPr>
              <a:t>A 29-year-old woman gives birth to her fourth child at term gestation by cesarean section delivery necessitated by failure to progress. The pregnancy was complicated by a flulike illness in the second trimester. </a:t>
            </a:r>
          </a:p>
          <a:p>
            <a:pPr algn="l" rtl="0" eaLnBrk="1" hangingPunct="1"/>
            <a:r>
              <a:rPr lang="en-US" sz="2000" smtClean="0">
                <a:cs typeface="Times New Roman" panose="02020603050405020304" pitchFamily="18" charset="0"/>
              </a:rPr>
              <a:t>The infant had Apgar scores of 7 and 9 at 1 and 5 minutes, respectively.</a:t>
            </a:r>
          </a:p>
          <a:p>
            <a:pPr algn="l" rtl="0" eaLnBrk="1" hangingPunct="1"/>
            <a:r>
              <a:rPr lang="en-US" sz="2000" smtClean="0">
                <a:cs typeface="Times New Roman" panose="02020603050405020304" pitchFamily="18" charset="0"/>
              </a:rPr>
              <a:t> His body measurements are as follows: weight  2,650 g; head circumference, 38 cm; and crown-heel length, 48 cm. </a:t>
            </a:r>
          </a:p>
          <a:p>
            <a:pPr algn="l" rtl="0" eaLnBrk="1" hangingPunct="1"/>
            <a:r>
              <a:rPr lang="en-US" sz="2000" smtClean="0">
                <a:cs typeface="Times New Roman" panose="02020603050405020304" pitchFamily="18" charset="0"/>
              </a:rPr>
              <a:t>He has a maculopapular skin rash, hepatosplenomegaly, and no other abnormalities on physical examination. </a:t>
            </a:r>
          </a:p>
          <a:p>
            <a:pPr algn="l" rtl="0" eaLnBrk="1" hangingPunct="1"/>
            <a:r>
              <a:rPr lang="en-US" sz="2000" smtClean="0">
                <a:cs typeface="Times New Roman" panose="02020603050405020304" pitchFamily="18" charset="0"/>
              </a:rPr>
              <a:t>Hb is 11.3 g/dL and platelet count is 76 × 10</a:t>
            </a:r>
            <a:r>
              <a:rPr lang="en-US" sz="2000" baseline="30000" smtClean="0">
                <a:cs typeface="Times New Roman" panose="02020603050405020304" pitchFamily="18" charset="0"/>
              </a:rPr>
              <a:t>3</a:t>
            </a:r>
            <a:endParaRPr lang="en-US" sz="2000" smtClean="0">
              <a:cs typeface="Times New Roman" panose="02020603050405020304" pitchFamily="18" charset="0"/>
            </a:endParaRPr>
          </a:p>
          <a:p>
            <a:pPr algn="l" rtl="0" eaLnBrk="1" hangingPunct="1"/>
            <a:r>
              <a:rPr lang="en-US" sz="2000" smtClean="0">
                <a:cs typeface="Times New Roman" panose="02020603050405020304" pitchFamily="18" charset="0"/>
              </a:rPr>
              <a:t>Cerebrospinal fluid shows elevated protein, normal glucose, and a white cell count of 78/µL (0.078 × 10</a:t>
            </a:r>
            <a:r>
              <a:rPr lang="en-US" sz="2000" baseline="30000" smtClean="0">
                <a:cs typeface="Times New Roman" panose="02020603050405020304" pitchFamily="18" charset="0"/>
              </a:rPr>
              <a:t>9</a:t>
            </a:r>
            <a:r>
              <a:rPr lang="en-US" sz="2000" smtClean="0">
                <a:cs typeface="Times New Roman" panose="02020603050405020304" pitchFamily="18" charset="0"/>
              </a:rPr>
              <a:t>/L), all mononuclear cells. Computed tomography reveals enlargement of lateral and third ventricles, and scattered intracranial calcifications.</a:t>
            </a:r>
          </a:p>
          <a:p>
            <a:pPr algn="l" rtl="0" eaLnBrk="1" hangingPunct="1"/>
            <a:r>
              <a:rPr lang="en-US" sz="2000" smtClean="0">
                <a:cs typeface="Times New Roman" panose="02020603050405020304" pitchFamily="18" charset="0"/>
              </a:rPr>
              <a:t> Eye examination reveals bilateral chorioretinitis.</a:t>
            </a:r>
          </a:p>
          <a:p>
            <a:pPr algn="l" rtl="0" eaLnBrk="1" hangingPunct="1"/>
            <a:endParaRPr lang="ar-SA" sz="1400" smtClean="0"/>
          </a:p>
        </p:txBody>
      </p:sp>
      <p:sp>
        <p:nvSpPr>
          <p:cNvPr id="14339" name="TextBox 3"/>
          <p:cNvSpPr txBox="1">
            <a:spLocks noChangeArrowheads="1"/>
          </p:cNvSpPr>
          <p:nvPr/>
        </p:nvSpPr>
        <p:spPr bwMode="auto">
          <a:xfrm>
            <a:off x="1066800" y="457200"/>
            <a:ext cx="167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cs typeface="Times New Roman" panose="02020603050405020304" pitchFamily="18" charset="0"/>
              </a:defRPr>
            </a:lvl1pPr>
            <a:lvl2pPr marL="742950" indent="-285750" algn="r" rtl="1">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cs typeface="Times New Roman" panose="02020603050405020304" pitchFamily="18" charset="0"/>
              </a:defRPr>
            </a:lvl2pPr>
            <a:lvl3pPr marL="1143000" indent="-228600" algn="r" rtl="1">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cs typeface="Times New Roman" panose="02020603050405020304" pitchFamily="18" charset="0"/>
              </a:defRPr>
            </a:lvl3pPr>
            <a:lvl4pPr marL="1600200" indent="-228600" algn="r" rtl="1">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cs typeface="Times New Roman" panose="02020603050405020304" pitchFamily="18" charset="0"/>
              </a:defRPr>
            </a:lvl4pPr>
            <a:lvl5pPr marL="2057400" indent="-228600" algn="r" rtl="1">
              <a:spcBef>
                <a:spcPct val="20000"/>
              </a:spcBef>
              <a:buClr>
                <a:srgbClr val="8FB08C"/>
              </a:buClr>
              <a:buChar char="•"/>
              <a:defRPr>
                <a:solidFill>
                  <a:schemeClr val="tx1"/>
                </a:solidFill>
                <a:latin typeface="Georgia" panose="02040502050405020303" pitchFamily="18" charset="0"/>
                <a:cs typeface="Times New Roman" panose="02020603050405020304" pitchFamily="18" charset="0"/>
              </a:defRPr>
            </a:lvl5pPr>
            <a:lvl6pPr marL="2514600" indent="-228600" algn="r" rtl="1"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6pPr>
            <a:lvl7pPr marL="2971800" indent="-228600" algn="r" rtl="1"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7pPr>
            <a:lvl8pPr marL="3429000" indent="-228600" algn="r" rtl="1"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8pPr>
            <a:lvl9pPr marL="3886200" indent="-228600" algn="r" rtl="1" eaLnBrk="0" fontAlgn="base" hangingPunct="0">
              <a:spcBef>
                <a:spcPct val="20000"/>
              </a:spcBef>
              <a:spcAft>
                <a:spcPct val="0"/>
              </a:spcAft>
              <a:buClr>
                <a:srgbClr val="8FB08C"/>
              </a:buClr>
              <a:buChar char="•"/>
              <a:defRPr>
                <a:solidFill>
                  <a:schemeClr val="tx1"/>
                </a:solidFill>
                <a:latin typeface="Georgia" panose="02040502050405020303" pitchFamily="18" charset="0"/>
                <a:cs typeface="Times New Roman" panose="02020603050405020304" pitchFamily="18" charset="0"/>
              </a:defRPr>
            </a:lvl9pPr>
          </a:lstStyle>
          <a:p>
            <a:pPr eaLnBrk="1" hangingPunct="1">
              <a:spcBef>
                <a:spcPct val="0"/>
              </a:spcBef>
              <a:buClrTx/>
              <a:buSzTx/>
              <a:buFontTx/>
              <a:buNone/>
            </a:pPr>
            <a:r>
              <a:rPr lang="en-US" sz="3200"/>
              <a:t>Case 1</a:t>
            </a:r>
            <a:endParaRPr lang="ar-SA" sz="32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dirty="0" smtClean="0">
                <a:solidFill>
                  <a:srgbClr val="7B9899"/>
                </a:solidFill>
                <a:cs typeface="Arial" panose="020B0604020202020204" pitchFamily="34" charset="0"/>
              </a:rPr>
              <a:t>Case 3</a:t>
            </a:r>
            <a:endParaRPr lang="ar-SA" dirty="0" smtClean="0">
              <a:solidFill>
                <a:srgbClr val="7B9899"/>
              </a:solidFill>
            </a:endParaRPr>
          </a:p>
        </p:txBody>
      </p:sp>
      <p:sp>
        <p:nvSpPr>
          <p:cNvPr id="31747" name="Content Placeholder 2"/>
          <p:cNvSpPr>
            <a:spLocks noGrp="1"/>
          </p:cNvSpPr>
          <p:nvPr>
            <p:ph sz="quarter" idx="1"/>
          </p:nvPr>
        </p:nvSpPr>
        <p:spPr>
          <a:xfrm>
            <a:off x="301625" y="1527175"/>
            <a:ext cx="8504238" cy="4572000"/>
          </a:xfrm>
        </p:spPr>
        <p:txBody>
          <a:bodyPr/>
          <a:lstStyle/>
          <a:p>
            <a:pPr algn="l" rtl="0" eaLnBrk="1" hangingPunct="1"/>
            <a:r>
              <a:rPr lang="en-US" dirty="0" smtClean="0">
                <a:latin typeface="+mj-lt"/>
              </a:rPr>
              <a:t>28 weeks mild RDS, on MV , shows increase in oxygen demand. </a:t>
            </a:r>
          </a:p>
          <a:p>
            <a:pPr algn="l" rtl="0" eaLnBrk="1" hangingPunct="1"/>
            <a:r>
              <a:rPr lang="en-US" dirty="0" smtClean="0">
                <a:latin typeface="+mj-lt"/>
              </a:rPr>
              <a:t>Physical examination discloses a </a:t>
            </a:r>
            <a:r>
              <a:rPr lang="en-US" u="sng" dirty="0" smtClean="0">
                <a:latin typeface="+mj-lt"/>
              </a:rPr>
              <a:t>systolic murmur </a:t>
            </a:r>
            <a:r>
              <a:rPr lang="en-US" dirty="0" smtClean="0">
                <a:latin typeface="+mj-lt"/>
              </a:rPr>
              <a:t>in the left infra-</a:t>
            </a:r>
            <a:r>
              <a:rPr lang="en-US" dirty="0" err="1" smtClean="0">
                <a:latin typeface="+mj-lt"/>
              </a:rPr>
              <a:t>clavicular</a:t>
            </a:r>
            <a:r>
              <a:rPr lang="en-US" dirty="0" smtClean="0">
                <a:latin typeface="+mj-lt"/>
              </a:rPr>
              <a:t> region, prominent cardiac impulse to palpation, and presence of palmar pulses.</a:t>
            </a:r>
          </a:p>
          <a:p>
            <a:pPr algn="l" rtl="0" eaLnBrk="1" hangingPunct="1"/>
            <a:r>
              <a:rPr lang="en-US" dirty="0" smtClean="0">
                <a:latin typeface="+mj-lt"/>
              </a:rPr>
              <a:t>HR 170/min , RR 60</a:t>
            </a:r>
          </a:p>
          <a:p>
            <a:pPr algn="l" rtl="0" eaLnBrk="1" hangingPunct="1"/>
            <a:r>
              <a:rPr lang="en-US" dirty="0" smtClean="0">
                <a:latin typeface="+mj-lt"/>
              </a:rPr>
              <a:t>O2 Sat 88%  on FiO2 0.55</a:t>
            </a:r>
          </a:p>
          <a:p>
            <a:pPr algn="l" rtl="0" eaLnBrk="1" hangingPunct="1"/>
            <a:r>
              <a:rPr lang="en-US" dirty="0" smtClean="0">
                <a:latin typeface="+mj-lt"/>
              </a:rPr>
              <a:t>BP 45/20 MEAN 29</a:t>
            </a:r>
          </a:p>
          <a:p>
            <a:pPr algn="l" rtl="0" eaLnBrk="1" hangingPunct="1"/>
            <a:r>
              <a:rPr lang="en-US" dirty="0" smtClean="0">
                <a:latin typeface="+mj-lt"/>
              </a:rPr>
              <a:t>WHAT IS YOUR DX?</a:t>
            </a:r>
            <a:endParaRPr lang="ar-SA" dirty="0" smtClean="0">
              <a:latin typeface="+mj-lt"/>
            </a:endParaRPr>
          </a:p>
        </p:txBody>
      </p:sp>
      <p:pic>
        <p:nvPicPr>
          <p:cNvPr id="31748" name="Picture 3" descr="ffab03dce9857b36e231a0cf20a1-mediu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743325"/>
            <a:ext cx="3860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52400"/>
            <a:ext cx="5898517" cy="6114796"/>
          </a:xfrm>
          <a:prstGeom prst="rect">
            <a:avLst/>
          </a:prstGeom>
        </p:spPr>
      </p:pic>
    </p:spTree>
    <p:extLst>
      <p:ext uri="{BB962C8B-B14F-4D97-AF65-F5344CB8AC3E}">
        <p14:creationId xmlns:p14="http://schemas.microsoft.com/office/powerpoint/2010/main" val="26384040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The treatment of choice in this preterm infant</a:t>
            </a:r>
            <a:endParaRPr lang="ar-SA" dirty="0"/>
          </a:p>
        </p:txBody>
      </p:sp>
      <p:sp>
        <p:nvSpPr>
          <p:cNvPr id="32771" name="Content Placeholder 2"/>
          <p:cNvSpPr>
            <a:spLocks noGrp="1"/>
          </p:cNvSpPr>
          <p:nvPr>
            <p:ph sz="quarter" idx="1"/>
          </p:nvPr>
        </p:nvSpPr>
        <p:spPr>
          <a:xfrm>
            <a:off x="301625" y="1527175"/>
            <a:ext cx="8504238" cy="4572000"/>
          </a:xfrm>
        </p:spPr>
        <p:txBody>
          <a:bodyPr/>
          <a:lstStyle/>
          <a:p>
            <a:pPr marL="514350" indent="-514350" algn="l" rtl="0" eaLnBrk="1" hangingPunct="1">
              <a:buFont typeface="Georgia" panose="02040502050405020303" pitchFamily="18" charset="0"/>
              <a:buAutoNum type="alphaUcPeriod"/>
            </a:pPr>
            <a:r>
              <a:rPr lang="en-US" sz="3200" smtClean="0">
                <a:cs typeface="Times New Roman" panose="02020603050405020304" pitchFamily="18" charset="0"/>
              </a:rPr>
              <a:t>IV lasix</a:t>
            </a:r>
          </a:p>
          <a:p>
            <a:pPr marL="514350" indent="-514350" algn="l" rtl="0" eaLnBrk="1" hangingPunct="1">
              <a:buFont typeface="Georgia" panose="02040502050405020303" pitchFamily="18" charset="0"/>
              <a:buAutoNum type="alphaUcPeriod"/>
            </a:pPr>
            <a:r>
              <a:rPr lang="en-US" sz="3200" smtClean="0">
                <a:cs typeface="Times New Roman" panose="02020603050405020304" pitchFamily="18" charset="0"/>
              </a:rPr>
              <a:t>IV digoxin</a:t>
            </a:r>
          </a:p>
          <a:p>
            <a:pPr marL="514350" indent="-514350" algn="l" rtl="0" eaLnBrk="1" hangingPunct="1">
              <a:buFont typeface="Georgia" panose="02040502050405020303" pitchFamily="18" charset="0"/>
              <a:buAutoNum type="alphaUcPeriod"/>
            </a:pPr>
            <a:r>
              <a:rPr lang="en-US" sz="3200" smtClean="0">
                <a:cs typeface="Times New Roman" panose="02020603050405020304" pitchFamily="18" charset="0"/>
              </a:rPr>
              <a:t>IV antiboitics</a:t>
            </a:r>
          </a:p>
          <a:p>
            <a:pPr marL="514350" indent="-514350" algn="l" rtl="0" eaLnBrk="1" hangingPunct="1">
              <a:buFont typeface="Georgia" panose="02040502050405020303" pitchFamily="18" charset="0"/>
              <a:buAutoNum type="alphaUcPeriod"/>
            </a:pPr>
            <a:r>
              <a:rPr lang="en-US" sz="3200" smtClean="0">
                <a:cs typeface="Times New Roman" panose="02020603050405020304" pitchFamily="18" charset="0"/>
              </a:rPr>
              <a:t>IV Indomethacin</a:t>
            </a:r>
            <a:endParaRPr lang="ar-SA" sz="32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solidFill>
                  <a:srgbClr val="7B9899"/>
                </a:solidFill>
                <a:cs typeface="Arial" panose="020B0604020202020204" pitchFamily="34" charset="0"/>
              </a:rPr>
              <a:t>Treatment</a:t>
            </a:r>
            <a:endParaRPr lang="ar-SA" smtClean="0">
              <a:solidFill>
                <a:srgbClr val="7B9899"/>
              </a:solidFill>
            </a:endParaRPr>
          </a:p>
        </p:txBody>
      </p:sp>
      <p:pic>
        <p:nvPicPr>
          <p:cNvPr id="33795" name="Content Placeholder 3" descr="pda closure.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874838" y="1527175"/>
            <a:ext cx="5621337" cy="479742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solidFill>
                  <a:srgbClr val="7B9899"/>
                </a:solidFill>
                <a:cs typeface="Arial" panose="020B0604020202020204" pitchFamily="34" charset="0"/>
              </a:rPr>
              <a:t>Case 2</a:t>
            </a:r>
            <a:endParaRPr lang="ar-SA" smtClean="0">
              <a:solidFill>
                <a:srgbClr val="7B9899"/>
              </a:solidFill>
            </a:endParaRPr>
          </a:p>
        </p:txBody>
      </p:sp>
      <p:sp>
        <p:nvSpPr>
          <p:cNvPr id="34819" name="Content Placeholder 2"/>
          <p:cNvSpPr>
            <a:spLocks noGrp="1"/>
          </p:cNvSpPr>
          <p:nvPr>
            <p:ph sz="quarter" idx="1"/>
          </p:nvPr>
        </p:nvSpPr>
        <p:spPr>
          <a:xfrm>
            <a:off x="301625" y="1527175"/>
            <a:ext cx="8504238" cy="4572000"/>
          </a:xfrm>
        </p:spPr>
        <p:txBody>
          <a:bodyPr/>
          <a:lstStyle/>
          <a:p>
            <a:pPr algn="l" rtl="0" eaLnBrk="1" hangingPunct="1"/>
            <a:r>
              <a:rPr lang="en-US" sz="3200" smtClean="0">
                <a:cs typeface="Times New Roman" panose="02020603050405020304" pitchFamily="18" charset="0"/>
              </a:rPr>
              <a:t>A 19-day-old male infant, whose birth weight was 980 g and estimated gestational age at birth 27 weeks, has sudden onset of apnea and bradycardia, temperature instability, and lethargy. He also has increased gastric residuals, abdominal distension, and bright red blood in stools,</a:t>
            </a:r>
            <a:endParaRPr lang="ar-SA" sz="32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sz="quarter" idx="1"/>
          </p:nvPr>
        </p:nvSpPr>
        <p:spPr>
          <a:xfrm>
            <a:off x="301625" y="1527175"/>
            <a:ext cx="8504238" cy="4572000"/>
          </a:xfrm>
        </p:spPr>
        <p:txBody>
          <a:bodyPr/>
          <a:lstStyle/>
          <a:p>
            <a:pPr algn="l" rtl="0" eaLnBrk="1" hangingPunct="1"/>
            <a:r>
              <a:rPr lang="en-US" dirty="0" smtClean="0">
                <a:cs typeface="Times New Roman" panose="02020603050405020304" pitchFamily="18" charset="0"/>
              </a:rPr>
              <a:t>Abdominal examination reveals absence of bowel sounds, tenderness with guarding to touch, no palpable mass, and no skin discoloration.</a:t>
            </a:r>
          </a:p>
          <a:p>
            <a:pPr algn="l" rtl="0" eaLnBrk="1" hangingPunct="1"/>
            <a:endParaRPr lang="en-US" dirty="0"/>
          </a:p>
          <a:p>
            <a:pPr algn="l" rtl="0" eaLnBrk="1" hangingPunct="1"/>
            <a:r>
              <a:rPr lang="en-US" dirty="0" smtClean="0"/>
              <a:t>What is the most diagnostic investigation you will do?</a:t>
            </a:r>
          </a:p>
          <a:p>
            <a:pPr algn="l" rtl="0" eaLnBrk="1" hangingPunct="1"/>
            <a:endParaRPr lang="ar-SA" dirty="0" smtClean="0"/>
          </a:p>
        </p:txBody>
      </p:sp>
      <p:pic>
        <p:nvPicPr>
          <p:cNvPr id="35843" name="Picture 3" descr="ne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667000"/>
            <a:ext cx="30527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 calcmode="lin" valueType="num">
                                      <p:cBhvr additive="base">
                                        <p:cTn id="7" dur="500" fill="hold"/>
                                        <p:tgtEl>
                                          <p:spTgt spid="358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843"/>
                                        </p:tgtEl>
                                        <p:attrNameLst>
                                          <p:attrName>style.visibility</p:attrName>
                                        </p:attrNameLst>
                                      </p:cBhvr>
                                      <p:to>
                                        <p:strVal val="visible"/>
                                      </p:to>
                                    </p:set>
                                    <p:anim calcmode="lin" valueType="num">
                                      <p:cBhvr additive="base">
                                        <p:cTn id="13" dur="500" fill="hold"/>
                                        <p:tgtEl>
                                          <p:spTgt spid="35843"/>
                                        </p:tgtEl>
                                        <p:attrNameLst>
                                          <p:attrName>ppt_x</p:attrName>
                                        </p:attrNameLst>
                                      </p:cBhvr>
                                      <p:tavLst>
                                        <p:tav tm="0">
                                          <p:val>
                                            <p:strVal val="#ppt_x"/>
                                          </p:val>
                                        </p:tav>
                                        <p:tav tm="100000">
                                          <p:val>
                                            <p:strVal val="#ppt_x"/>
                                          </p:val>
                                        </p:tav>
                                      </p:tavLst>
                                    </p:anim>
                                    <p:anim calcmode="lin" valueType="num">
                                      <p:cBhvr additive="base">
                                        <p:cTn id="14" dur="500" fill="hold"/>
                                        <p:tgtEl>
                                          <p:spTgt spid="358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842">
                                            <p:txEl>
                                              <p:pRg st="2" end="2"/>
                                            </p:txEl>
                                          </p:spTgt>
                                        </p:tgtEl>
                                        <p:attrNameLst>
                                          <p:attrName>style.visibility</p:attrName>
                                        </p:attrNameLst>
                                      </p:cBhvr>
                                      <p:to>
                                        <p:strVal val="visible"/>
                                      </p:to>
                                    </p:set>
                                    <p:anim calcmode="lin" valueType="num">
                                      <p:cBhvr additive="base">
                                        <p:cTn id="19" dur="500" fill="hold"/>
                                        <p:tgtEl>
                                          <p:spTgt spid="3584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xit" presetSubtype="10" fill="hold" nodeType="clickEffect">
                                  <p:stCondLst>
                                    <p:cond delay="0"/>
                                  </p:stCondLst>
                                  <p:childTnLst>
                                    <p:anim calcmode="lin" valueType="num">
                                      <p:cBhvr>
                                        <p:cTn id="24" dur="500"/>
                                        <p:tgtEl>
                                          <p:spTgt spid="35843"/>
                                        </p:tgtEl>
                                        <p:attrNameLst>
                                          <p:attrName>ppt_w</p:attrName>
                                        </p:attrNameLst>
                                      </p:cBhvr>
                                      <p:tavLst>
                                        <p:tav tm="0">
                                          <p:val>
                                            <p:strVal val="ppt_w"/>
                                          </p:val>
                                        </p:tav>
                                        <p:tav tm="100000">
                                          <p:val>
                                            <p:fltVal val="0"/>
                                          </p:val>
                                        </p:tav>
                                      </p:tavLst>
                                    </p:anim>
                                    <p:anim calcmode="lin" valueType="num">
                                      <p:cBhvr>
                                        <p:cTn id="25" dur="500"/>
                                        <p:tgtEl>
                                          <p:spTgt spid="35843"/>
                                        </p:tgtEl>
                                        <p:attrNameLst>
                                          <p:attrName>ppt_h</p:attrName>
                                        </p:attrNameLst>
                                      </p:cBhvr>
                                      <p:tavLst>
                                        <p:tav tm="0">
                                          <p:val>
                                            <p:strVal val="ppt_h"/>
                                          </p:val>
                                        </p:tav>
                                        <p:tav tm="100000">
                                          <p:val>
                                            <p:strVal val="ppt_h"/>
                                          </p:val>
                                        </p:tav>
                                      </p:tavLst>
                                    </p:anim>
                                    <p:set>
                                      <p:cBhvr>
                                        <p:cTn id="26" dur="1" fill="hold">
                                          <p:stCondLst>
                                            <p:cond delay="499"/>
                                          </p:stCondLst>
                                        </p:cTn>
                                        <p:tgtEl>
                                          <p:spTgt spid="358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Content Placeholder 3" descr="neo%20+%207-07,%20q2,%20shenai%2046,%20fig%201"/>
          <p:cNvPicPr>
            <a:picLocks noGrp="1"/>
          </p:cNvPicPr>
          <p:nvPr>
            <p:ph sz="quarter" idx="1"/>
          </p:nvPr>
        </p:nvPicPr>
        <p:blipFill>
          <a:blip r:embed="rId2">
            <a:extLst>
              <a:ext uri="{28A0092B-C50C-407E-A947-70E740481C1C}">
                <a14:useLocalDpi xmlns:a14="http://schemas.microsoft.com/office/drawing/2010/main" val="0"/>
              </a:ext>
            </a:extLst>
          </a:blip>
          <a:srcRect l="7713"/>
          <a:stretch>
            <a:fillRect/>
          </a:stretch>
        </p:blipFill>
        <p:spPr>
          <a:xfrm>
            <a:off x="3962400" y="381000"/>
            <a:ext cx="4953000" cy="5943600"/>
          </a:xfrm>
          <a:ln w="6350">
            <a:solidFill>
              <a:srgbClr val="000000"/>
            </a:solidFill>
            <a:miter lim="800000"/>
            <a:headEnd/>
            <a:tailEnd/>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0"/>
            <a:ext cx="547497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barn(inVertical)">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xit" presetSubtype="0" fill="hold" nodeType="clickEffect">
                                  <p:stCondLst>
                                    <p:cond delay="0"/>
                                  </p:stCondLst>
                                  <p:childTnLst>
                                    <p:anim calcmode="lin" valueType="num">
                                      <p:cBhvr>
                                        <p:cTn id="11" dur="1000"/>
                                        <p:tgtEl>
                                          <p:spTgt spid="2"/>
                                        </p:tgtEl>
                                        <p:attrNameLst>
                                          <p:attrName>ppt_w</p:attrName>
                                        </p:attrNameLst>
                                      </p:cBhvr>
                                      <p:tavLst>
                                        <p:tav tm="0">
                                          <p:val>
                                            <p:strVal val="ppt_w"/>
                                          </p:val>
                                        </p:tav>
                                        <p:tav tm="100000">
                                          <p:val>
                                            <p:fltVal val="0"/>
                                          </p:val>
                                        </p:tav>
                                      </p:tavLst>
                                    </p:anim>
                                    <p:anim calcmode="lin" valueType="num">
                                      <p:cBhvr>
                                        <p:cTn id="12" dur="1000"/>
                                        <p:tgtEl>
                                          <p:spTgt spid="2"/>
                                        </p:tgtEl>
                                        <p:attrNameLst>
                                          <p:attrName>ppt_h</p:attrName>
                                        </p:attrNameLst>
                                      </p:cBhvr>
                                      <p:tavLst>
                                        <p:tav tm="0">
                                          <p:val>
                                            <p:strVal val="ppt_h"/>
                                          </p:val>
                                        </p:tav>
                                        <p:tav tm="100000">
                                          <p:val>
                                            <p:fltVal val="0"/>
                                          </p:val>
                                        </p:tav>
                                      </p:tavLst>
                                    </p:anim>
                                    <p:anim calcmode="lin" valueType="num">
                                      <p:cBhvr>
                                        <p:cTn id="13" dur="1000"/>
                                        <p:tgtEl>
                                          <p:spTgt spid="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4" dur="1000"/>
                                        <p:tgtEl>
                                          <p:spTgt spid="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5" dur="1" fill="hold">
                                          <p:stCondLst>
                                            <p:cond delay="9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28600" y="304800"/>
            <a:ext cx="8763000" cy="1249363"/>
          </a:xfrm>
        </p:spPr>
        <p:txBody>
          <a:bodyPr/>
          <a:lstStyle/>
          <a:p>
            <a:pPr algn="l" rtl="0" eaLnBrk="1" hangingPunct="1"/>
            <a:r>
              <a:rPr lang="en-US" sz="2800" smtClean="0">
                <a:solidFill>
                  <a:srgbClr val="7B9899"/>
                </a:solidFill>
                <a:cs typeface="Arial" panose="020B0604020202020204" pitchFamily="34" charset="0"/>
              </a:rPr>
              <a:t>Of the following, the clinical and radiographic findings in this infant are MOST consistent with :</a:t>
            </a:r>
            <a:r>
              <a:rPr lang="ar-SA" sz="2800" smtClean="0">
                <a:solidFill>
                  <a:srgbClr val="7B9899"/>
                </a:solidFill>
              </a:rPr>
              <a:t/>
            </a:r>
            <a:br>
              <a:rPr lang="ar-SA" sz="2800" smtClean="0">
                <a:solidFill>
                  <a:srgbClr val="7B9899"/>
                </a:solidFill>
              </a:rPr>
            </a:br>
            <a:endParaRPr lang="ar-SA" sz="2800" smtClean="0">
              <a:solidFill>
                <a:srgbClr val="7B9899"/>
              </a:solidFill>
            </a:endParaRPr>
          </a:p>
        </p:txBody>
      </p:sp>
      <p:sp>
        <p:nvSpPr>
          <p:cNvPr id="3" name="Content Placeholder 2"/>
          <p:cNvSpPr>
            <a:spLocks noGrp="1"/>
          </p:cNvSpPr>
          <p:nvPr>
            <p:ph sz="quarter" idx="1"/>
          </p:nvPr>
        </p:nvSpPr>
        <p:spPr>
          <a:xfrm>
            <a:off x="301625" y="2057400"/>
            <a:ext cx="8613775" cy="4041775"/>
          </a:xfrm>
        </p:spPr>
        <p:txBody>
          <a:bodyPr>
            <a:normAutofit/>
          </a:bodyPr>
          <a:lstStyle/>
          <a:p>
            <a:pPr marL="514350" indent="-514350" algn="l" rtl="0" eaLnBrk="1" fontAlgn="auto" hangingPunct="1">
              <a:spcAft>
                <a:spcPts val="0"/>
              </a:spcAft>
              <a:buFont typeface="+mj-lt"/>
              <a:buAutoNum type="alphaUcPeriod"/>
              <a:defRPr/>
            </a:pPr>
            <a:r>
              <a:rPr lang="en-US" sz="3200" dirty="0" smtClean="0"/>
              <a:t>Intestinal perforation</a:t>
            </a:r>
          </a:p>
          <a:p>
            <a:pPr marL="514350" indent="-514350" algn="l" rtl="0" eaLnBrk="1" fontAlgn="auto" hangingPunct="1">
              <a:spcAft>
                <a:spcPts val="0"/>
              </a:spcAft>
              <a:buFont typeface="+mj-lt"/>
              <a:buAutoNum type="alphaUcPeriod"/>
              <a:defRPr/>
            </a:pPr>
            <a:r>
              <a:rPr lang="en-US" sz="3200" dirty="0" smtClean="0"/>
              <a:t>Sepsis and paralytic illus</a:t>
            </a:r>
          </a:p>
          <a:p>
            <a:pPr marL="514350" indent="-514350" algn="l" rtl="0" eaLnBrk="1" fontAlgn="auto" hangingPunct="1">
              <a:spcAft>
                <a:spcPts val="0"/>
              </a:spcAft>
              <a:buFont typeface="+mj-lt"/>
              <a:buAutoNum type="alphaUcPeriod"/>
              <a:defRPr/>
            </a:pPr>
            <a:r>
              <a:rPr lang="en-US" sz="3200" dirty="0" smtClean="0"/>
              <a:t>NEC</a:t>
            </a:r>
          </a:p>
          <a:p>
            <a:pPr marL="514350" indent="-514350" algn="l" rtl="0" eaLnBrk="1" fontAlgn="auto" hangingPunct="1">
              <a:spcAft>
                <a:spcPts val="0"/>
              </a:spcAft>
              <a:buFont typeface="+mj-lt"/>
              <a:buAutoNum type="alphaUcPeriod"/>
              <a:defRPr/>
            </a:pPr>
            <a:r>
              <a:rPr lang="en-US" sz="3200" dirty="0" smtClean="0"/>
              <a:t>Intestinal obstruction</a:t>
            </a:r>
          </a:p>
          <a:p>
            <a:pPr marL="274320" indent="-274320" algn="l" rtl="0" eaLnBrk="1" fontAlgn="auto" hangingPunct="1">
              <a:spcAft>
                <a:spcPts val="0"/>
              </a:spcAft>
              <a:buFont typeface="Wingdings 2"/>
              <a:buChar char=""/>
              <a:defRPr/>
            </a:pPr>
            <a:endParaRPr lang="ar-S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mtClean="0">
                <a:solidFill>
                  <a:srgbClr val="7B9899"/>
                </a:solidFill>
                <a:cs typeface="Arial" panose="020B0604020202020204" pitchFamily="34" charset="0"/>
              </a:rPr>
              <a:t>Treatment</a:t>
            </a:r>
            <a:endParaRPr lang="ar-SA" smtClean="0">
              <a:solidFill>
                <a:srgbClr val="7B9899"/>
              </a:solidFill>
            </a:endParaRPr>
          </a:p>
        </p:txBody>
      </p:sp>
      <p:sp>
        <p:nvSpPr>
          <p:cNvPr id="38915" name="Content Placeholder 2"/>
          <p:cNvSpPr>
            <a:spLocks noGrp="1"/>
          </p:cNvSpPr>
          <p:nvPr>
            <p:ph sz="quarter" idx="1"/>
          </p:nvPr>
        </p:nvSpPr>
        <p:spPr>
          <a:xfrm>
            <a:off x="301625" y="1527175"/>
            <a:ext cx="8504238" cy="4572000"/>
          </a:xfrm>
        </p:spPr>
        <p:txBody>
          <a:bodyPr/>
          <a:lstStyle/>
          <a:p>
            <a:pPr algn="l" rtl="0" eaLnBrk="1" hangingPunct="1"/>
            <a:r>
              <a:rPr lang="en-US" smtClean="0">
                <a:cs typeface="Times New Roman" panose="02020603050405020304" pitchFamily="18" charset="0"/>
              </a:rPr>
              <a:t>NPO</a:t>
            </a:r>
          </a:p>
          <a:p>
            <a:pPr algn="l" rtl="0" eaLnBrk="1" hangingPunct="1"/>
            <a:r>
              <a:rPr lang="en-US" smtClean="0">
                <a:cs typeface="Times New Roman" panose="02020603050405020304" pitchFamily="18" charset="0"/>
              </a:rPr>
              <a:t>Gastric decompression</a:t>
            </a:r>
          </a:p>
          <a:p>
            <a:pPr algn="l" rtl="0" eaLnBrk="1" hangingPunct="1"/>
            <a:r>
              <a:rPr lang="en-US" smtClean="0">
                <a:cs typeface="Times New Roman" panose="02020603050405020304" pitchFamily="18" charset="0"/>
              </a:rPr>
              <a:t>IV antibiotics</a:t>
            </a:r>
          </a:p>
          <a:p>
            <a:pPr algn="l" rtl="0" eaLnBrk="1" hangingPunct="1"/>
            <a:r>
              <a:rPr lang="en-US" smtClean="0">
                <a:cs typeface="Times New Roman" panose="02020603050405020304" pitchFamily="18" charset="0"/>
              </a:rPr>
              <a:t>Radiological follow up</a:t>
            </a:r>
          </a:p>
          <a:p>
            <a:pPr algn="l" rtl="0" eaLnBrk="1" hangingPunct="1"/>
            <a:r>
              <a:rPr lang="en-US" smtClean="0">
                <a:cs typeface="Times New Roman" panose="02020603050405020304" pitchFamily="18" charset="0"/>
              </a:rPr>
              <a:t>Surgical consultation</a:t>
            </a:r>
          </a:p>
          <a:p>
            <a:pPr algn="l" rtl="0" eaLnBrk="1" hangingPunct="1"/>
            <a:r>
              <a:rPr lang="en-US" smtClean="0">
                <a:cs typeface="Times New Roman" panose="02020603050405020304" pitchFamily="18" charset="0"/>
              </a:rPr>
              <a:t>Nutritional support</a:t>
            </a:r>
            <a:endParaRPr lang="ar-SA"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rtl="0" eaLnBrk="1" hangingPunct="1"/>
            <a:r>
              <a:rPr lang="en-US" smtClean="0">
                <a:solidFill>
                  <a:srgbClr val="7B9899"/>
                </a:solidFill>
                <a:cs typeface="Arial" panose="020B0604020202020204" pitchFamily="34" charset="0"/>
              </a:rPr>
              <a:t>The early intestinal complication is</a:t>
            </a:r>
            <a:endParaRPr lang="ar-SA" smtClean="0">
              <a:solidFill>
                <a:srgbClr val="7B9899"/>
              </a:solidFill>
            </a:endParaRPr>
          </a:p>
        </p:txBody>
      </p:sp>
      <p:sp>
        <p:nvSpPr>
          <p:cNvPr id="39939" name="Content Placeholder 2"/>
          <p:cNvSpPr>
            <a:spLocks noGrp="1"/>
          </p:cNvSpPr>
          <p:nvPr>
            <p:ph sz="quarter" idx="1"/>
          </p:nvPr>
        </p:nvSpPr>
        <p:spPr>
          <a:xfrm>
            <a:off x="301625" y="1527175"/>
            <a:ext cx="8504238" cy="4572000"/>
          </a:xfrm>
        </p:spPr>
        <p:txBody>
          <a:bodyPr/>
          <a:lstStyle/>
          <a:p>
            <a:pPr marL="514350" indent="-514350" algn="l" rtl="0" eaLnBrk="1" hangingPunct="1">
              <a:buFont typeface="Georgia" panose="02040502050405020303" pitchFamily="18" charset="0"/>
              <a:buAutoNum type="alphaUcPeriod"/>
            </a:pPr>
            <a:r>
              <a:rPr lang="en-US" sz="3200" smtClean="0">
                <a:cs typeface="Times New Roman" panose="02020603050405020304" pitchFamily="18" charset="0"/>
              </a:rPr>
              <a:t>Intestinal adhesion</a:t>
            </a:r>
          </a:p>
          <a:p>
            <a:pPr marL="514350" indent="-514350" algn="l" rtl="0" eaLnBrk="1" hangingPunct="1">
              <a:buFont typeface="Georgia" panose="02040502050405020303" pitchFamily="18" charset="0"/>
              <a:buAutoNum type="alphaUcPeriod"/>
            </a:pPr>
            <a:r>
              <a:rPr lang="en-US" sz="3200" smtClean="0">
                <a:cs typeface="Times New Roman" panose="02020603050405020304" pitchFamily="18" charset="0"/>
              </a:rPr>
              <a:t>Intestinal perforation</a:t>
            </a:r>
          </a:p>
          <a:p>
            <a:pPr marL="514350" indent="-514350" algn="l" rtl="0" eaLnBrk="1" hangingPunct="1">
              <a:buFont typeface="Georgia" panose="02040502050405020303" pitchFamily="18" charset="0"/>
              <a:buAutoNum type="alphaUcPeriod"/>
            </a:pPr>
            <a:r>
              <a:rPr lang="en-US" sz="3200" smtClean="0">
                <a:cs typeface="Times New Roman" panose="02020603050405020304" pitchFamily="18" charset="0"/>
              </a:rPr>
              <a:t>Intestinal obstruction</a:t>
            </a:r>
          </a:p>
          <a:p>
            <a:pPr marL="514350" indent="-514350" algn="l" rtl="0" eaLnBrk="1" hangingPunct="1">
              <a:buFont typeface="Georgia" panose="02040502050405020303" pitchFamily="18" charset="0"/>
              <a:buAutoNum type="alphaUcPeriod"/>
            </a:pPr>
            <a:r>
              <a:rPr lang="en-US" sz="3200" smtClean="0">
                <a:cs typeface="Times New Roman" panose="02020603050405020304" pitchFamily="18" charset="0"/>
              </a:rPr>
              <a:t>Malabsorbtion with vilous atrophy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endParaRPr lang="ar-SA" smtClean="0">
              <a:solidFill>
                <a:srgbClr val="7B9899"/>
              </a:solidFill>
            </a:endParaRPr>
          </a:p>
        </p:txBody>
      </p:sp>
      <p:pic>
        <p:nvPicPr>
          <p:cNvPr id="15363" name="Content Placeholder 3" descr="toxo.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931988" y="1527175"/>
            <a:ext cx="5243512" cy="457200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endParaRPr lang="ar-SA" smtClean="0">
              <a:solidFill>
                <a:srgbClr val="7B9899"/>
              </a:solidFill>
            </a:endParaRPr>
          </a:p>
        </p:txBody>
      </p:sp>
      <p:pic>
        <p:nvPicPr>
          <p:cNvPr id="40963" name="Content Placeholder 3" descr="necperforateans2.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298700" y="1527175"/>
            <a:ext cx="4375150" cy="4873625"/>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905000"/>
            <a:ext cx="8860465" cy="7620000"/>
          </a:xfrm>
          <a:prstGeom prst="rect">
            <a:avLst/>
          </a:prstGeom>
        </p:spPr>
      </p:pic>
      <p:sp>
        <p:nvSpPr>
          <p:cNvPr id="3" name="Rectangle 2"/>
          <p:cNvSpPr/>
          <p:nvPr/>
        </p:nvSpPr>
        <p:spPr>
          <a:xfrm>
            <a:off x="0" y="-1981200"/>
            <a:ext cx="9144000" cy="22098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28165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 y="1090612"/>
            <a:ext cx="9010650" cy="46767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495" y="990599"/>
            <a:ext cx="7210323" cy="4776787"/>
          </a:xfrm>
          <a:prstGeom prst="rect">
            <a:avLst/>
          </a:prstGeom>
        </p:spPr>
      </p:pic>
    </p:spTree>
    <p:extLst>
      <p:ext uri="{BB962C8B-B14F-4D97-AF65-F5344CB8AC3E}">
        <p14:creationId xmlns:p14="http://schemas.microsoft.com/office/powerpoint/2010/main" val="286780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xit" presetSubtype="0" fill="hold" nodeType="clickEffect">
                                  <p:stCondLst>
                                    <p:cond delay="0"/>
                                  </p:stCondLst>
                                  <p:childTnLst>
                                    <p:anim calcmode="lin" valueType="num">
                                      <p:cBhvr>
                                        <p:cTn id="16" dur="1000"/>
                                        <p:tgtEl>
                                          <p:spTgt spid="3"/>
                                        </p:tgtEl>
                                        <p:attrNameLst>
                                          <p:attrName>ppt_w</p:attrName>
                                        </p:attrNameLst>
                                      </p:cBhvr>
                                      <p:tavLst>
                                        <p:tav tm="0">
                                          <p:val>
                                            <p:strVal val="ppt_w"/>
                                          </p:val>
                                        </p:tav>
                                        <p:tav tm="100000">
                                          <p:val>
                                            <p:fltVal val="0"/>
                                          </p:val>
                                        </p:tav>
                                      </p:tavLst>
                                    </p:anim>
                                    <p:anim calcmode="lin" valueType="num">
                                      <p:cBhvr>
                                        <p:cTn id="17" dur="1000"/>
                                        <p:tgtEl>
                                          <p:spTgt spid="3"/>
                                        </p:tgtEl>
                                        <p:attrNameLst>
                                          <p:attrName>ppt_h</p:attrName>
                                        </p:attrNameLst>
                                      </p:cBhvr>
                                      <p:tavLst>
                                        <p:tav tm="0">
                                          <p:val>
                                            <p:strVal val="ppt_h"/>
                                          </p:val>
                                        </p:tav>
                                        <p:tav tm="100000">
                                          <p:val>
                                            <p:fltVal val="0"/>
                                          </p:val>
                                        </p:tav>
                                      </p:tavLst>
                                    </p:anim>
                                    <p:anim calcmode="lin" valueType="num">
                                      <p:cBhvr>
                                        <p:cTn id="18" dur="1000"/>
                                        <p:tgtEl>
                                          <p:spTgt spid="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9" dur="1000"/>
                                        <p:tgtEl>
                                          <p:spTgt spid="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0"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447800"/>
            <a:ext cx="7410659" cy="4495800"/>
          </a:xfrm>
          <a:prstGeom prst="rect">
            <a:avLst/>
          </a:prstGeom>
        </p:spPr>
      </p:pic>
      <p:sp>
        <p:nvSpPr>
          <p:cNvPr id="3" name="Rectangle 2"/>
          <p:cNvSpPr/>
          <p:nvPr/>
        </p:nvSpPr>
        <p:spPr>
          <a:xfrm>
            <a:off x="2667000" y="228600"/>
            <a:ext cx="4147290"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What is this?</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9827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97256" y="228601"/>
            <a:ext cx="8794344" cy="914399"/>
          </a:xfrm>
        </p:spPr>
        <p:txBody>
          <a:bodyPr/>
          <a:lstStyle/>
          <a:p>
            <a:pPr eaLnBrk="1" hangingPunct="1"/>
            <a:r>
              <a:rPr lang="en-US" sz="3200" dirty="0" smtClean="0">
                <a:solidFill>
                  <a:srgbClr val="7B9899"/>
                </a:solidFill>
                <a:cs typeface="Arial" panose="020B0604020202020204" pitchFamily="34" charset="0"/>
              </a:rPr>
              <a:t>Term male infant born at 40wk developed sever RD immediately after Birth</a:t>
            </a:r>
            <a:endParaRPr lang="ar-SA" sz="3200" dirty="0" smtClean="0">
              <a:solidFill>
                <a:srgbClr val="7B9899"/>
              </a:solidFill>
            </a:endParaRPr>
          </a:p>
        </p:txBody>
      </p:sp>
      <p:pic>
        <p:nvPicPr>
          <p:cNvPr id="46083" name="Content Placeholder 3" descr="MAS.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544732" y="3200400"/>
            <a:ext cx="4594975" cy="3657600"/>
          </a:xfrm>
        </p:spPr>
      </p:pic>
      <p:sp>
        <p:nvSpPr>
          <p:cNvPr id="2" name="TextBox 1"/>
          <p:cNvSpPr txBox="1"/>
          <p:nvPr/>
        </p:nvSpPr>
        <p:spPr>
          <a:xfrm>
            <a:off x="197255" y="1963981"/>
            <a:ext cx="4357283" cy="1569660"/>
          </a:xfrm>
          <a:prstGeom prst="rect">
            <a:avLst/>
          </a:prstGeom>
          <a:noFill/>
        </p:spPr>
        <p:txBody>
          <a:bodyPr wrap="none" rtlCol="0">
            <a:spAutoFit/>
          </a:bodyPr>
          <a:lstStyle/>
          <a:p>
            <a:pPr marL="285750" indent="-285750">
              <a:buFont typeface="Wingdings" panose="05000000000000000000" pitchFamily="2" charset="2"/>
              <a:buChar char="q"/>
            </a:pPr>
            <a:r>
              <a:rPr lang="en-US" sz="2400" dirty="0" smtClean="0"/>
              <a:t>History </a:t>
            </a:r>
          </a:p>
          <a:p>
            <a:pPr marL="285750" indent="-285750">
              <a:buFont typeface="Wingdings" panose="05000000000000000000" pitchFamily="2" charset="2"/>
              <a:buChar char="q"/>
            </a:pPr>
            <a:r>
              <a:rPr lang="en-US" sz="2400" dirty="0" smtClean="0"/>
              <a:t>Physical examination</a:t>
            </a:r>
          </a:p>
          <a:p>
            <a:pPr marL="285750" indent="-285750">
              <a:buFont typeface="Wingdings" panose="05000000000000000000" pitchFamily="2" charset="2"/>
              <a:buChar char="q"/>
            </a:pPr>
            <a:r>
              <a:rPr lang="en-US" sz="2400" dirty="0" smtClean="0"/>
              <a:t>Management </a:t>
            </a:r>
          </a:p>
          <a:p>
            <a:pPr marL="285750" indent="-285750">
              <a:buFont typeface="Wingdings" panose="05000000000000000000" pitchFamily="2" charset="2"/>
              <a:buChar char="q"/>
            </a:pPr>
            <a:r>
              <a:rPr lang="en-US" sz="2400" dirty="0" smtClean="0">
                <a:hlinkClick r:id="rId3"/>
              </a:rPr>
              <a:t>https://youtu.be/Hx1lLopbrtY</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fade">
                                      <p:cBhvr>
                                        <p:cTn id="7" dur="5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28600" y="304800"/>
            <a:ext cx="8613776" cy="914400"/>
          </a:xfrm>
        </p:spPr>
        <p:txBody>
          <a:bodyPr/>
          <a:lstStyle/>
          <a:p>
            <a:pPr eaLnBrk="1" hangingPunct="1"/>
            <a:r>
              <a:rPr lang="en-US" sz="2800" b="1" dirty="0"/>
              <a:t>What Complications Are Associated with </a:t>
            </a:r>
            <a:r>
              <a:rPr lang="en-US" sz="2800" b="1" dirty="0" smtClean="0"/>
              <a:t>MAS?</a:t>
            </a:r>
            <a:endParaRPr lang="ar-SA" sz="2800" dirty="0" smtClean="0">
              <a:solidFill>
                <a:srgbClr val="7B9899"/>
              </a:solidFill>
            </a:endParaRPr>
          </a:p>
        </p:txBody>
      </p:sp>
      <p:pic>
        <p:nvPicPr>
          <p:cNvPr id="3" name="Content Placeholder 2"/>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86000" y="1210614"/>
            <a:ext cx="6556376" cy="5595709"/>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0"/>
            <a:ext cx="6080056" cy="57583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5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MAS</a:t>
            </a:r>
            <a:endParaRPr lang="en-US" dirty="0"/>
          </a:p>
        </p:txBody>
      </p:sp>
      <p:pic>
        <p:nvPicPr>
          <p:cNvPr id="3" name="Content Placeholder 2"/>
          <p:cNvPicPr>
            <a:picLocks noGrp="1" noChangeAspect="1"/>
          </p:cNvPicPr>
          <p:nvPr>
            <p:ph sz="quarter" idx="1"/>
          </p:nvPr>
        </p:nvPicPr>
        <p:blipFill>
          <a:blip r:embed="rId2"/>
          <a:stretch>
            <a:fillRect/>
          </a:stretch>
        </p:blipFill>
        <p:spPr>
          <a:xfrm>
            <a:off x="2438400" y="838200"/>
            <a:ext cx="6642466" cy="5867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00"/>
            <a:ext cx="6738756" cy="52966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83721" y="380525"/>
            <a:ext cx="8534400" cy="758825"/>
          </a:xfrm>
        </p:spPr>
        <p:txBody>
          <a:bodyPr/>
          <a:lstStyle/>
          <a:p>
            <a:pPr eaLnBrk="1" hangingPunct="1"/>
            <a:r>
              <a:rPr lang="en-US" sz="2800" dirty="0" smtClean="0">
                <a:solidFill>
                  <a:srgbClr val="7B9899"/>
                </a:solidFill>
                <a:cs typeface="Arial" panose="020B0604020202020204" pitchFamily="34" charset="0"/>
              </a:rPr>
              <a:t>TERM MALE INFANT BORN AT 37WK BY  ELECTIVE C/S</a:t>
            </a:r>
            <a:endParaRPr lang="ar-SA" sz="2800" dirty="0" smtClean="0">
              <a:solidFill>
                <a:srgbClr val="7B9899"/>
              </a:solidFill>
            </a:endParaRPr>
          </a:p>
        </p:txBody>
      </p:sp>
      <p:pic>
        <p:nvPicPr>
          <p:cNvPr id="49155" name="Content Placeholder 3" descr="TransientTachypneaOfTheNewborn.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667000" y="1600200"/>
            <a:ext cx="4572000" cy="4572000"/>
          </a:xfr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981200"/>
            <a:ext cx="8844642" cy="335073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ppt_x"/>
                                          </p:val>
                                        </p:tav>
                                        <p:tav tm="100000">
                                          <p:val>
                                            <p:strVal val="#ppt_x"/>
                                          </p:val>
                                        </p:tav>
                                      </p:tavLst>
                                    </p:anim>
                                    <p:anim calcmode="lin" valueType="num">
                                      <p:cBhvr additive="base">
                                        <p:cTn id="8" dur="500" fill="hold"/>
                                        <p:tgtEl>
                                          <p:spTgt spid="450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9155"/>
                                        </p:tgtEl>
                                        <p:attrNameLst>
                                          <p:attrName>style.visibility</p:attrName>
                                        </p:attrNameLst>
                                      </p:cBhvr>
                                      <p:to>
                                        <p:strVal val="visible"/>
                                      </p:to>
                                    </p:set>
                                    <p:anim calcmode="lin" valueType="num">
                                      <p:cBhvr additive="base">
                                        <p:cTn id="13" dur="500" fill="hold"/>
                                        <p:tgtEl>
                                          <p:spTgt spid="49155"/>
                                        </p:tgtEl>
                                        <p:attrNameLst>
                                          <p:attrName>ppt_x</p:attrName>
                                        </p:attrNameLst>
                                      </p:cBhvr>
                                      <p:tavLst>
                                        <p:tav tm="0">
                                          <p:val>
                                            <p:strVal val="#ppt_x"/>
                                          </p:val>
                                        </p:tav>
                                        <p:tav tm="100000">
                                          <p:val>
                                            <p:strVal val="#ppt_x"/>
                                          </p:val>
                                        </p:tav>
                                      </p:tavLst>
                                    </p:anim>
                                    <p:anim calcmode="lin" valueType="num">
                                      <p:cBhvr additive="base">
                                        <p:cTn id="14" dur="500" fill="hold"/>
                                        <p:tgtEl>
                                          <p:spTgt spid="4915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610600" cy="914400"/>
          </a:xfrm>
        </p:spPr>
        <p:txBody>
          <a:bodyPr>
            <a:noAutofit/>
          </a:bodyPr>
          <a:lstStyle/>
          <a:p>
            <a:pPr eaLnBrk="1" fontAlgn="auto" hangingPunct="1">
              <a:spcAft>
                <a:spcPts val="0"/>
              </a:spcAft>
              <a:defRPr/>
            </a:pPr>
            <a:r>
              <a:rPr lang="en-US" sz="3200" dirty="0" smtClean="0"/>
              <a:t>Male term infant developed sever respiratory distress with cyanosis immediately  after birth</a:t>
            </a:r>
            <a:endParaRPr lang="ar-SA" sz="3200" dirty="0"/>
          </a:p>
        </p:txBody>
      </p:sp>
      <p:sp>
        <p:nvSpPr>
          <p:cNvPr id="41987" name="Content Placeholder 2"/>
          <p:cNvSpPr>
            <a:spLocks noGrp="1"/>
          </p:cNvSpPr>
          <p:nvPr>
            <p:ph sz="quarter" idx="1"/>
          </p:nvPr>
        </p:nvSpPr>
        <p:spPr>
          <a:xfrm>
            <a:off x="301625" y="1676400"/>
            <a:ext cx="8537575" cy="4114800"/>
          </a:xfrm>
        </p:spPr>
        <p:txBody>
          <a:bodyPr/>
          <a:lstStyle/>
          <a:p>
            <a:pPr marL="514350" indent="-514350" algn="l" rtl="0" eaLnBrk="1" hangingPunct="1">
              <a:buFont typeface="Georgia" panose="02040502050405020303" pitchFamily="18" charset="0"/>
              <a:buAutoNum type="arabicPeriod"/>
            </a:pPr>
            <a:r>
              <a:rPr lang="en-US" dirty="0" smtClean="0">
                <a:cs typeface="Times New Roman" panose="02020603050405020304" pitchFamily="18" charset="0"/>
              </a:rPr>
              <a:t>What farther points in history do you need to clarify?</a:t>
            </a:r>
          </a:p>
          <a:p>
            <a:pPr marL="514350" indent="-514350" algn="l" rtl="0" eaLnBrk="1" hangingPunct="1">
              <a:buFont typeface="Georgia" panose="02040502050405020303" pitchFamily="18" charset="0"/>
              <a:buAutoNum type="arabicPeriod"/>
            </a:pPr>
            <a:r>
              <a:rPr lang="en-US" dirty="0" smtClean="0">
                <a:cs typeface="Times New Roman" panose="02020603050405020304" pitchFamily="18" charset="0"/>
              </a:rPr>
              <a:t>On physical Exam sick neonate with B </a:t>
            </a:r>
            <a:r>
              <a:rPr lang="en-US" dirty="0" err="1" smtClean="0">
                <a:cs typeface="Times New Roman" panose="02020603050405020304" pitchFamily="18" charset="0"/>
              </a:rPr>
              <a:t>wt</a:t>
            </a:r>
            <a:r>
              <a:rPr lang="en-US" dirty="0" smtClean="0">
                <a:cs typeface="Times New Roman" panose="02020603050405020304" pitchFamily="18" charset="0"/>
              </a:rPr>
              <a:t> 3400gm, RR 70/min, HR 140b/min, O2 saturation 76%, sever intercostal retraction, scaphoid abdomen, decrease air entry (L) side </a:t>
            </a:r>
          </a:p>
          <a:p>
            <a:pPr marL="514350" indent="-514350" algn="l" rtl="0" eaLnBrk="1" hangingPunct="1">
              <a:buFont typeface="Georgia" panose="02040502050405020303" pitchFamily="18" charset="0"/>
              <a:buAutoNum type="arabicPeriod"/>
            </a:pPr>
            <a:r>
              <a:rPr lang="en-US" dirty="0" smtClean="0">
                <a:cs typeface="Times New Roman" panose="02020603050405020304" pitchFamily="18" charset="0"/>
              </a:rPr>
              <a:t>What farther clinical signs do you need to elicit?</a:t>
            </a:r>
          </a:p>
        </p:txBody>
      </p:sp>
      <p:pic>
        <p:nvPicPr>
          <p:cNvPr id="4198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876800"/>
            <a:ext cx="2590800"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lowchart: Process 3"/>
          <p:cNvSpPr/>
          <p:nvPr/>
        </p:nvSpPr>
        <p:spPr>
          <a:xfrm>
            <a:off x="8382000" y="4876800"/>
            <a:ext cx="762000" cy="1905000"/>
          </a:xfrm>
          <a:prstGeom prst="flowChartProcess">
            <a:avLst/>
          </a:prstGeom>
          <a:solidFill>
            <a:schemeClr val="accent6">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9830935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mtClean="0">
                <a:solidFill>
                  <a:srgbClr val="7B9899"/>
                </a:solidFill>
                <a:cs typeface="Arial" panose="020B0604020202020204" pitchFamily="34" charset="0"/>
              </a:rPr>
              <a:t>ABG</a:t>
            </a:r>
            <a:endParaRPr lang="ar-SA" smtClean="0">
              <a:solidFill>
                <a:srgbClr val="7B9899"/>
              </a:solidFill>
            </a:endParaRPr>
          </a:p>
        </p:txBody>
      </p:sp>
      <p:sp>
        <p:nvSpPr>
          <p:cNvPr id="43011" name="Content Placeholder 2"/>
          <p:cNvSpPr>
            <a:spLocks noGrp="1"/>
          </p:cNvSpPr>
          <p:nvPr>
            <p:ph sz="quarter" idx="1"/>
          </p:nvPr>
        </p:nvSpPr>
        <p:spPr>
          <a:xfrm>
            <a:off x="301625" y="1527175"/>
            <a:ext cx="8504238" cy="4572000"/>
          </a:xfrm>
        </p:spPr>
        <p:txBody>
          <a:bodyPr/>
          <a:lstStyle/>
          <a:p>
            <a:pPr algn="l" rtl="0" eaLnBrk="1" hangingPunct="1"/>
            <a:r>
              <a:rPr lang="en-US" sz="3200" dirty="0" smtClean="0">
                <a:cs typeface="Times New Roman" panose="02020603050405020304" pitchFamily="18" charset="0"/>
              </a:rPr>
              <a:t>PH 7.16</a:t>
            </a:r>
          </a:p>
          <a:p>
            <a:pPr algn="l" rtl="0" eaLnBrk="1" hangingPunct="1"/>
            <a:r>
              <a:rPr lang="en-US" sz="3200" dirty="0" smtClean="0">
                <a:cs typeface="Times New Roman" panose="02020603050405020304" pitchFamily="18" charset="0"/>
              </a:rPr>
              <a:t>PaO</a:t>
            </a:r>
            <a:r>
              <a:rPr lang="en-US" sz="3200" baseline="-25000" dirty="0" smtClean="0">
                <a:cs typeface="Times New Roman" panose="02020603050405020304" pitchFamily="18" charset="0"/>
              </a:rPr>
              <a:t>2</a:t>
            </a:r>
            <a:r>
              <a:rPr lang="en-US" sz="3200" dirty="0" smtClean="0">
                <a:cs typeface="Times New Roman" panose="02020603050405020304" pitchFamily="18" charset="0"/>
              </a:rPr>
              <a:t>  </a:t>
            </a:r>
            <a:r>
              <a:rPr lang="en-US" sz="3200" dirty="0"/>
              <a:t>3</a:t>
            </a:r>
            <a:r>
              <a:rPr lang="en-US" sz="3200" dirty="0" smtClean="0">
                <a:cs typeface="Times New Roman" panose="02020603050405020304" pitchFamily="18" charset="0"/>
              </a:rPr>
              <a:t>3</a:t>
            </a:r>
          </a:p>
          <a:p>
            <a:pPr algn="l" rtl="0" eaLnBrk="1" hangingPunct="1"/>
            <a:r>
              <a:rPr lang="en-US" sz="3200" dirty="0" smtClean="0">
                <a:cs typeface="Times New Roman" panose="02020603050405020304" pitchFamily="18" charset="0"/>
              </a:rPr>
              <a:t>PaCo</a:t>
            </a:r>
            <a:r>
              <a:rPr lang="en-US" sz="3200" baseline="-25000" dirty="0" smtClean="0">
                <a:cs typeface="Times New Roman" panose="02020603050405020304" pitchFamily="18" charset="0"/>
              </a:rPr>
              <a:t>2</a:t>
            </a:r>
            <a:r>
              <a:rPr lang="en-US" sz="3200" dirty="0" smtClean="0">
                <a:cs typeface="Times New Roman" panose="02020603050405020304" pitchFamily="18" charset="0"/>
              </a:rPr>
              <a:t> </a:t>
            </a:r>
            <a:r>
              <a:rPr lang="en-US" sz="3200" dirty="0"/>
              <a:t>3</a:t>
            </a:r>
            <a:r>
              <a:rPr lang="en-US" sz="3200" dirty="0" smtClean="0">
                <a:cs typeface="Times New Roman" panose="02020603050405020304" pitchFamily="18" charset="0"/>
              </a:rPr>
              <a:t>7</a:t>
            </a:r>
          </a:p>
          <a:p>
            <a:pPr algn="l" rtl="0" eaLnBrk="1" hangingPunct="1"/>
            <a:r>
              <a:rPr lang="en-US" sz="3200" dirty="0" smtClean="0">
                <a:cs typeface="Times New Roman" panose="02020603050405020304" pitchFamily="18" charset="0"/>
              </a:rPr>
              <a:t>Hco3</a:t>
            </a:r>
            <a:r>
              <a:rPr lang="en-US" sz="3200" baseline="30000" dirty="0" smtClean="0">
                <a:cs typeface="Times New Roman" panose="02020603050405020304" pitchFamily="18" charset="0"/>
              </a:rPr>
              <a:t>-</a:t>
            </a:r>
            <a:r>
              <a:rPr lang="en-US" sz="3200" dirty="0" smtClean="0">
                <a:cs typeface="Times New Roman" panose="02020603050405020304" pitchFamily="18" charset="0"/>
              </a:rPr>
              <a:t>  12 </a:t>
            </a:r>
          </a:p>
          <a:p>
            <a:pPr algn="l" rtl="0" eaLnBrk="1" hangingPunct="1"/>
            <a:r>
              <a:rPr lang="en-US" sz="3200" dirty="0" smtClean="0">
                <a:cs typeface="Times New Roman" panose="02020603050405020304" pitchFamily="18" charset="0"/>
              </a:rPr>
              <a:t>BE  - 16</a:t>
            </a:r>
          </a:p>
          <a:p>
            <a:pPr algn="l" rtl="0" eaLnBrk="1" hangingPunct="1"/>
            <a:r>
              <a:rPr lang="en-US" sz="3200" dirty="0" smtClean="0"/>
              <a:t>How do you analyze this blood gas?</a:t>
            </a:r>
          </a:p>
          <a:p>
            <a:pPr algn="l" rtl="0" eaLnBrk="1" hangingPunct="1"/>
            <a:r>
              <a:rPr lang="en-US" sz="3200" dirty="0" smtClean="0"/>
              <a:t>What is the net investigation you will order ? </a:t>
            </a:r>
            <a:endParaRPr lang="ar-SA" sz="3200" dirty="0" smtClean="0"/>
          </a:p>
        </p:txBody>
      </p:sp>
    </p:spTree>
    <p:extLst>
      <p:ext uri="{BB962C8B-B14F-4D97-AF65-F5344CB8AC3E}">
        <p14:creationId xmlns:p14="http://schemas.microsoft.com/office/powerpoint/2010/main" val="1195371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304800"/>
            <a:ext cx="8458200" cy="990600"/>
          </a:xfrm>
        </p:spPr>
        <p:txBody>
          <a:bodyPr/>
          <a:lstStyle/>
          <a:p>
            <a:pPr algn="l" eaLnBrk="1" hangingPunct="1"/>
            <a:r>
              <a:rPr lang="en-US" sz="3200" smtClean="0">
                <a:solidFill>
                  <a:srgbClr val="7B9899"/>
                </a:solidFill>
                <a:cs typeface="Arial" panose="020B0604020202020204" pitchFamily="34" charset="0"/>
              </a:rPr>
              <a:t>Of the following, the congenital infection MOST likely to be confirmed in this infant is:</a:t>
            </a:r>
            <a:endParaRPr lang="ar-SA" sz="3200" smtClean="0">
              <a:solidFill>
                <a:srgbClr val="7B9899"/>
              </a:solidFill>
            </a:endParaRPr>
          </a:p>
        </p:txBody>
      </p:sp>
      <p:sp>
        <p:nvSpPr>
          <p:cNvPr id="3" name="Content Placeholder 2"/>
          <p:cNvSpPr>
            <a:spLocks noGrp="1"/>
          </p:cNvSpPr>
          <p:nvPr>
            <p:ph sz="quarter" idx="1"/>
          </p:nvPr>
        </p:nvSpPr>
        <p:spPr>
          <a:xfrm>
            <a:off x="457200" y="2057400"/>
            <a:ext cx="8229600" cy="4068763"/>
          </a:xfrm>
        </p:spPr>
        <p:txBody>
          <a:bodyPr>
            <a:normAutofit/>
          </a:bodyPr>
          <a:lstStyle/>
          <a:p>
            <a:pPr marL="514350" indent="-514350" algn="l" rtl="0" eaLnBrk="1" fontAlgn="auto" hangingPunct="1">
              <a:spcAft>
                <a:spcPts val="0"/>
              </a:spcAft>
              <a:buFont typeface="+mj-lt"/>
              <a:buAutoNum type="alphaUcPeriod"/>
              <a:defRPr/>
            </a:pPr>
            <a:r>
              <a:rPr lang="en-US" sz="3200" dirty="0"/>
              <a:t>cytomegalovirus</a:t>
            </a:r>
          </a:p>
          <a:p>
            <a:pPr marL="514350" indent="-514350" algn="l" rtl="0" eaLnBrk="1" fontAlgn="auto" hangingPunct="1">
              <a:spcAft>
                <a:spcPts val="0"/>
              </a:spcAft>
              <a:buFont typeface="+mj-lt"/>
              <a:buAutoNum type="alphaUcPeriod"/>
              <a:defRPr/>
            </a:pPr>
            <a:r>
              <a:rPr lang="en-US" sz="3200" dirty="0"/>
              <a:t>herpes simplex virus</a:t>
            </a:r>
          </a:p>
          <a:p>
            <a:pPr marL="514350" indent="-514350" algn="l" rtl="0" eaLnBrk="1" fontAlgn="auto" hangingPunct="1">
              <a:spcAft>
                <a:spcPts val="0"/>
              </a:spcAft>
              <a:buFont typeface="+mj-lt"/>
              <a:buAutoNum type="alphaUcPeriod"/>
              <a:defRPr/>
            </a:pPr>
            <a:r>
              <a:rPr lang="en-US" sz="3200" dirty="0"/>
              <a:t>lymphocytic </a:t>
            </a:r>
            <a:r>
              <a:rPr lang="en-US" sz="3200" dirty="0" err="1"/>
              <a:t>choriomeningitis</a:t>
            </a:r>
            <a:r>
              <a:rPr lang="en-US" sz="3200" dirty="0"/>
              <a:t> virus</a:t>
            </a:r>
          </a:p>
          <a:p>
            <a:pPr marL="514350" indent="-514350" algn="l" rtl="0" eaLnBrk="1" fontAlgn="auto" hangingPunct="1">
              <a:spcAft>
                <a:spcPts val="0"/>
              </a:spcAft>
              <a:buFont typeface="+mj-lt"/>
              <a:buAutoNum type="alphaUcPeriod"/>
              <a:defRPr/>
            </a:pPr>
            <a:r>
              <a:rPr lang="en-US" sz="3200" dirty="0"/>
              <a:t>syphilis</a:t>
            </a:r>
          </a:p>
          <a:p>
            <a:pPr marL="514350" indent="-514350" algn="l" rtl="0" eaLnBrk="1" fontAlgn="auto" hangingPunct="1">
              <a:spcAft>
                <a:spcPts val="0"/>
              </a:spcAft>
              <a:buFont typeface="+mj-lt"/>
              <a:buAutoNum type="alphaUcPeriod"/>
              <a:defRPr/>
            </a:pPr>
            <a:r>
              <a:rPr lang="en-US" sz="3200" dirty="0"/>
              <a:t>toxoplasmosis</a:t>
            </a:r>
            <a:endParaRPr lang="en-US" dirty="0"/>
          </a:p>
          <a:p>
            <a:pPr marL="274320" indent="-274320" algn="l" rtl="0" eaLnBrk="1" fontAlgn="auto" hangingPunct="1">
              <a:spcAft>
                <a:spcPts val="0"/>
              </a:spcAft>
              <a:buFont typeface="Wingdings 2"/>
              <a:buChar char=""/>
              <a:defRPr/>
            </a:pPr>
            <a:endParaRPr lang="ar-SA" dirty="0"/>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solidFill>
                  <a:srgbClr val="7B9899"/>
                </a:solidFill>
                <a:cs typeface="Arial" panose="020B0604020202020204" pitchFamily="34" charset="0"/>
              </a:rPr>
              <a:t>(L) CDH</a:t>
            </a:r>
            <a:endParaRPr lang="ar-SA" smtClean="0">
              <a:solidFill>
                <a:srgbClr val="7B9899"/>
              </a:solidFill>
            </a:endParaRPr>
          </a:p>
        </p:txBody>
      </p:sp>
      <p:pic>
        <p:nvPicPr>
          <p:cNvPr id="44035" name="Content Placeholder 3" descr="CDH.gif"/>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297510" y="1524000"/>
            <a:ext cx="3810000" cy="4572000"/>
          </a:xfrm>
        </p:spPr>
      </p:pic>
      <p:pic>
        <p:nvPicPr>
          <p:cNvPr id="440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625" y="1752600"/>
            <a:ext cx="484131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1729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ppt_x"/>
                                          </p:val>
                                        </p:tav>
                                        <p:tav tm="100000">
                                          <p:val>
                                            <p:strVal val="#ppt_x"/>
                                          </p:val>
                                        </p:tav>
                                      </p:tavLst>
                                    </p:anim>
                                    <p:anim calcmode="lin" valueType="num">
                                      <p:cBhvr additive="base">
                                        <p:cTn id="8"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 CDH</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402072" y="1752600"/>
            <a:ext cx="6333506" cy="4572000"/>
          </a:xfrm>
        </p:spPr>
      </p:pic>
    </p:spTree>
    <p:extLst>
      <p:ext uri="{BB962C8B-B14F-4D97-AF65-F5344CB8AC3E}">
        <p14:creationId xmlns:p14="http://schemas.microsoft.com/office/powerpoint/2010/main" val="106468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solidFill>
                  <a:srgbClr val="7B9899"/>
                </a:solidFill>
                <a:cs typeface="Arial" panose="020B0604020202020204" pitchFamily="34" charset="0"/>
              </a:rPr>
              <a:t>CDH</a:t>
            </a:r>
            <a:endParaRPr lang="ar-SA" smtClean="0">
              <a:solidFill>
                <a:srgbClr val="7B9899"/>
              </a:solidFill>
            </a:endParaRPr>
          </a:p>
        </p:txBody>
      </p:sp>
      <p:sp>
        <p:nvSpPr>
          <p:cNvPr id="3" name="Content Placeholder 2"/>
          <p:cNvSpPr>
            <a:spLocks noGrp="1"/>
          </p:cNvSpPr>
          <p:nvPr>
            <p:ph sz="quarter" idx="1"/>
          </p:nvPr>
        </p:nvSpPr>
        <p:spPr>
          <a:xfrm>
            <a:off x="301625" y="1527175"/>
            <a:ext cx="8504238" cy="4572000"/>
          </a:xfrm>
        </p:spPr>
        <p:txBody>
          <a:bodyPr>
            <a:normAutofit/>
          </a:bodyPr>
          <a:lstStyle/>
          <a:p>
            <a:pPr marL="514350" indent="-514350" algn="l" rtl="0" eaLnBrk="1" fontAlgn="auto" hangingPunct="1">
              <a:spcAft>
                <a:spcPts val="0"/>
              </a:spcAft>
              <a:buFont typeface="+mj-lt"/>
              <a:buAutoNum type="arabicPeriod"/>
              <a:defRPr/>
            </a:pPr>
            <a:r>
              <a:rPr lang="en-US" sz="3200" dirty="0" smtClean="0">
                <a:latin typeface="Times New Roman" panose="02020603050405020304" pitchFamily="18" charset="0"/>
                <a:cs typeface="Times New Roman" panose="02020603050405020304" pitchFamily="18" charset="0"/>
              </a:rPr>
              <a:t>How do you manage this neonate?</a:t>
            </a:r>
          </a:p>
          <a:p>
            <a:pPr marL="514350" indent="-514350" algn="l" rtl="0" eaLnBrk="1" fontAlgn="auto" hangingPunct="1">
              <a:spcAft>
                <a:spcPts val="0"/>
              </a:spcAft>
              <a:buFont typeface="+mj-lt"/>
              <a:buAutoNum type="arabicPeriod"/>
              <a:defRPr/>
            </a:pPr>
            <a:r>
              <a:rPr lang="en-US" sz="3200" dirty="0" smtClean="0">
                <a:latin typeface="Times New Roman" panose="02020603050405020304" pitchFamily="18" charset="0"/>
                <a:cs typeface="Times New Roman" panose="02020603050405020304" pitchFamily="18" charset="0"/>
              </a:rPr>
              <a:t>Farther Investigation</a:t>
            </a:r>
          </a:p>
          <a:p>
            <a:pPr marL="514350" indent="-514350" algn="l" rtl="0" eaLnBrk="1" fontAlgn="auto" hangingPunct="1">
              <a:spcAft>
                <a:spcPts val="0"/>
              </a:spcAft>
              <a:buFont typeface="+mj-lt"/>
              <a:buAutoNum type="arabicPeriod"/>
              <a:defRPr/>
            </a:pPr>
            <a:r>
              <a:rPr lang="en-US" sz="3200" dirty="0" smtClean="0">
                <a:latin typeface="Times New Roman" panose="02020603050405020304" pitchFamily="18" charset="0"/>
                <a:cs typeface="Times New Roman" panose="02020603050405020304" pitchFamily="18" charset="0"/>
              </a:rPr>
              <a:t>Treatment</a:t>
            </a:r>
          </a:p>
          <a:p>
            <a:pPr marL="514350" indent="-514350" algn="l" rtl="0" eaLnBrk="1" fontAlgn="auto" hangingPunct="1">
              <a:spcAft>
                <a:spcPts val="0"/>
              </a:spcAft>
              <a:buFont typeface="+mj-lt"/>
              <a:buAutoNum type="arabicPeriod"/>
              <a:defRPr/>
            </a:pPr>
            <a:r>
              <a:rPr lang="en-US" sz="3200" dirty="0" smtClean="0">
                <a:latin typeface="Times New Roman" panose="02020603050405020304" pitchFamily="18" charset="0"/>
                <a:cs typeface="Times New Roman" panose="02020603050405020304" pitchFamily="18" charset="0"/>
              </a:rPr>
              <a:t>Prognosis and complication </a:t>
            </a:r>
            <a:endParaRPr lang="ar-SA" sz="3200" dirty="0" smtClean="0">
              <a:latin typeface="Times New Roman" panose="02020603050405020304" pitchFamily="18" charset="0"/>
              <a:cs typeface="Times New Roman" panose="02020603050405020304" pitchFamily="18" charset="0"/>
            </a:endParaRPr>
          </a:p>
          <a:p>
            <a:pPr marL="274320" indent="-274320" algn="l" rtl="0" eaLnBrk="1" fontAlgn="auto" hangingPunct="1">
              <a:spcAft>
                <a:spcPts val="0"/>
              </a:spcAft>
              <a:buFont typeface="Wingdings 2"/>
              <a:buNone/>
              <a:defRPr/>
            </a:pPr>
            <a:endParaRPr lang="ar-SA" dirty="0"/>
          </a:p>
        </p:txBody>
      </p:sp>
    </p:spTree>
    <p:extLst>
      <p:ext uri="{BB962C8B-B14F-4D97-AF65-F5344CB8AC3E}">
        <p14:creationId xmlns:p14="http://schemas.microsoft.com/office/powerpoint/2010/main" val="35482485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48200" y="1447800"/>
            <a:ext cx="4315967" cy="4495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04" y="1447800"/>
            <a:ext cx="4495800" cy="4495800"/>
          </a:xfrm>
          <a:prstGeom prst="rect">
            <a:avLst/>
          </a:prstGeom>
        </p:spPr>
      </p:pic>
    </p:spTree>
    <p:extLst>
      <p:ext uri="{BB962C8B-B14F-4D97-AF65-F5344CB8AC3E}">
        <p14:creationId xmlns:p14="http://schemas.microsoft.com/office/powerpoint/2010/main" val="6158731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466850"/>
            <a:ext cx="4876800" cy="3924300"/>
          </a:xfrm>
          <a:prstGeom prst="rect">
            <a:avLst/>
          </a:prstGeom>
        </p:spPr>
      </p:pic>
    </p:spTree>
    <p:extLst>
      <p:ext uri="{BB962C8B-B14F-4D97-AF65-F5344CB8AC3E}">
        <p14:creationId xmlns:p14="http://schemas.microsoft.com/office/powerpoint/2010/main" val="17946611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dirty="0" smtClean="0">
                <a:solidFill>
                  <a:srgbClr val="7B9899"/>
                </a:solidFill>
                <a:cs typeface="Arial" panose="020B0604020202020204" pitchFamily="34" charset="0"/>
              </a:rPr>
              <a:t>PPHN</a:t>
            </a:r>
            <a:endParaRPr lang="ar-SA" smtClean="0">
              <a:solidFill>
                <a:srgbClr val="7B9899"/>
              </a:solidFill>
            </a:endParaRPr>
          </a:p>
        </p:txBody>
      </p:sp>
      <p:pic>
        <p:nvPicPr>
          <p:cNvPr id="51203" name="Content Placeholder 3" descr="fetal_circulation-PPHN.gif"/>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657600" y="1447800"/>
            <a:ext cx="5275263" cy="4876800"/>
          </a:xfrm>
        </p:spPr>
      </p:pic>
      <p:pic>
        <p:nvPicPr>
          <p:cNvPr id="51204" name="Content Placeholder 3" descr="Fetal_Circula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36544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smtClean="0">
                <a:solidFill>
                  <a:srgbClr val="7B9899"/>
                </a:solidFill>
                <a:cs typeface="Arial" panose="020B0604020202020204" pitchFamily="34" charset="0"/>
              </a:rPr>
              <a:t>Thanks </a:t>
            </a:r>
            <a:endParaRPr lang="ar-SA" smtClean="0">
              <a:solidFill>
                <a:srgbClr val="7B9899"/>
              </a:solidFill>
            </a:endParaRPr>
          </a:p>
        </p:txBody>
      </p:sp>
      <p:pic>
        <p:nvPicPr>
          <p:cNvPr id="67587" name="Content Placeholder 3" descr="Winter.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506538" y="1527175"/>
            <a:ext cx="6096000" cy="4572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ctrTitle"/>
          </p:nvPr>
        </p:nvSpPr>
        <p:spPr>
          <a:xfrm>
            <a:off x="685800" y="457200"/>
            <a:ext cx="7772400" cy="1752600"/>
          </a:xfrm>
        </p:spPr>
        <p:txBody>
          <a:bodyPr/>
          <a:lstStyle/>
          <a:p>
            <a:r>
              <a:rPr lang="en-US" smtClean="0">
                <a:cs typeface="Arial" panose="020B0604020202020204" pitchFamily="34" charset="0"/>
              </a:rPr>
              <a:t>LUNG DEVELOPMENT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067800" cy="1143000"/>
          </a:xfrm>
        </p:spPr>
        <p:txBody>
          <a:bodyPr/>
          <a:lstStyle/>
          <a:p>
            <a:pPr>
              <a:defRPr/>
            </a:pPr>
            <a:r>
              <a:rPr lang="en-US" sz="3200" dirty="0" smtClean="0"/>
              <a:t>Full complement </a:t>
            </a:r>
            <a:r>
              <a:rPr lang="en-US" sz="3200" dirty="0"/>
              <a:t>of mature alveoli are present </a:t>
            </a:r>
            <a:r>
              <a:rPr lang="en-US" sz="3200" dirty="0" smtClean="0"/>
              <a:t>by</a:t>
            </a:r>
            <a:endParaRPr lang="en-US" sz="3200" dirty="0"/>
          </a:p>
        </p:txBody>
      </p:sp>
      <p:sp>
        <p:nvSpPr>
          <p:cNvPr id="3" name="Content Placeholder 2"/>
          <p:cNvSpPr>
            <a:spLocks noGrp="1"/>
          </p:cNvSpPr>
          <p:nvPr>
            <p:ph sz="quarter" idx="1"/>
          </p:nvPr>
        </p:nvSpPr>
        <p:spPr>
          <a:xfrm>
            <a:off x="301625" y="1527175"/>
            <a:ext cx="8504238" cy="4572000"/>
          </a:xfrm>
        </p:spPr>
        <p:txBody>
          <a:bodyPr/>
          <a:lstStyle/>
          <a:p>
            <a:pPr marL="514350" indent="-514350" algn="l" rtl="0">
              <a:buFont typeface="+mj-lt"/>
              <a:buAutoNum type="alphaUcPeriod"/>
              <a:defRPr/>
            </a:pPr>
            <a:r>
              <a:rPr lang="en-US" sz="3200" dirty="0" smtClean="0"/>
              <a:t>early childhood, around 8 years of age</a:t>
            </a:r>
          </a:p>
          <a:p>
            <a:pPr marL="514350" indent="-514350" algn="l" rtl="0">
              <a:buFont typeface="+mj-lt"/>
              <a:buAutoNum type="alphaUcPeriod"/>
              <a:defRPr/>
            </a:pPr>
            <a:r>
              <a:rPr lang="en-US" sz="3200" dirty="0" smtClean="0"/>
              <a:t>birth</a:t>
            </a:r>
          </a:p>
          <a:p>
            <a:pPr marL="514350" indent="-514350" algn="l" rtl="0">
              <a:buFont typeface="+mj-lt"/>
              <a:buAutoNum type="alphaUcPeriod"/>
              <a:defRPr/>
            </a:pPr>
            <a:r>
              <a:rPr lang="en-US" sz="3200" dirty="0" smtClean="0"/>
              <a:t>37 weeks</a:t>
            </a:r>
          </a:p>
          <a:p>
            <a:pPr marL="514350" indent="-514350" algn="l" rtl="0">
              <a:buFont typeface="+mj-lt"/>
              <a:buAutoNum type="alphaUcPeriod"/>
              <a:defRPr/>
            </a:pPr>
            <a:r>
              <a:rPr lang="en-US" sz="3200" dirty="0" smtClean="0"/>
              <a:t>16 weeks</a:t>
            </a:r>
          </a:p>
          <a:p>
            <a:pPr>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288" y="309563"/>
            <a:ext cx="7910512" cy="599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95288"/>
            <a:ext cx="9144000" cy="606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 y="0"/>
            <a:ext cx="8991600" cy="914400"/>
          </a:xfrm>
        </p:spPr>
        <p:txBody>
          <a:bodyPr/>
          <a:lstStyle/>
          <a:p>
            <a:pPr>
              <a:defRPr/>
            </a:pPr>
            <a:r>
              <a:rPr lang="en-US" sz="2000" dirty="0">
                <a:solidFill>
                  <a:prstClr val="black"/>
                </a:solidFill>
                <a:cs typeface="Arial" panose="020B0604020202020204" pitchFamily="34" charset="0"/>
              </a:rPr>
              <a:t>A 26-week-gestation, 719-g preterm infant b borne after emergency C/section</a:t>
            </a:r>
            <a:r>
              <a:rPr lang="en-US" sz="2000" dirty="0" smtClean="0">
                <a:solidFill>
                  <a:prstClr val="black"/>
                </a:solidFill>
                <a:cs typeface="Arial" panose="020B0604020202020204" pitchFamily="34" charset="0"/>
              </a:rPr>
              <a:t>. </a:t>
            </a:r>
            <a:r>
              <a:rPr lang="en-US" sz="2000" dirty="0">
                <a:solidFill>
                  <a:prstClr val="black"/>
                </a:solidFill>
                <a:cs typeface="Arial" panose="020B0604020202020204" pitchFamily="34" charset="0"/>
              </a:rPr>
              <a:t>observe to be tachypnea, with intercostal retraction and O2 saturation of 78 </a:t>
            </a:r>
            <a:endParaRPr lang="en-US" sz="3200" dirty="0"/>
          </a:p>
        </p:txBody>
      </p:sp>
      <p:sp>
        <p:nvSpPr>
          <p:cNvPr id="21507" name="Content Placeholder 2"/>
          <p:cNvSpPr>
            <a:spLocks noGrp="1"/>
          </p:cNvSpPr>
          <p:nvPr>
            <p:ph sz="quarter" idx="1"/>
          </p:nvPr>
        </p:nvSpPr>
        <p:spPr>
          <a:xfrm>
            <a:off x="301625" y="1527175"/>
            <a:ext cx="8504238" cy="4572000"/>
          </a:xfrm>
        </p:spPr>
        <p:txBody>
          <a:bodyPr/>
          <a:lstStyle/>
          <a:p>
            <a:pPr algn="l" rtl="0"/>
            <a:r>
              <a:rPr lang="en-US" dirty="0" smtClean="0">
                <a:cs typeface="Times New Roman" panose="02020603050405020304" pitchFamily="18" charset="0"/>
              </a:rPr>
              <a:t>What is the most likely cause of respiratory distress?</a:t>
            </a:r>
          </a:p>
          <a:p>
            <a:pPr algn="l" rtl="0"/>
            <a:r>
              <a:rPr lang="en-US" dirty="0" smtClean="0">
                <a:cs typeface="Times New Roman" panose="02020603050405020304" pitchFamily="18" charset="0"/>
              </a:rPr>
              <a:t>What are the other D/D?</a:t>
            </a:r>
          </a:p>
          <a:p>
            <a:pPr algn="l" rtl="0"/>
            <a:r>
              <a:rPr lang="en-US" dirty="0" smtClean="0">
                <a:cs typeface="Times New Roman" panose="02020603050405020304" pitchFamily="18" charset="0"/>
              </a:rPr>
              <a:t>What are the next steps you will do in delivery room ?</a:t>
            </a:r>
          </a:p>
          <a:p>
            <a:pPr algn="l" rtl="0"/>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0700" y="4114800"/>
            <a:ext cx="3429000" cy="22860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1327</TotalTime>
  <Words>669</Words>
  <Application>Microsoft Office PowerPoint</Application>
  <PresentationFormat>On-screen Show (4:3)</PresentationFormat>
  <Paragraphs>116</Paragraphs>
  <Slides>46</Slides>
  <Notes>0</Notes>
  <HiddenSlides>3</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Civic</vt:lpstr>
      <vt:lpstr>Neonatology Tutorial</vt:lpstr>
      <vt:lpstr>PowerPoint Presentation</vt:lpstr>
      <vt:lpstr>PowerPoint Presentation</vt:lpstr>
      <vt:lpstr>Of the following, the congenital infection MOST likely to be confirmed in this infant is:</vt:lpstr>
      <vt:lpstr>LUNG DEVELOPMENT </vt:lpstr>
      <vt:lpstr>Full complement of mature alveoli are present by</vt:lpstr>
      <vt:lpstr>PowerPoint Presentation</vt:lpstr>
      <vt:lpstr>PowerPoint Presentation</vt:lpstr>
      <vt:lpstr>A 26-week-gestation, 719-g preterm infant b borne after emergency C/section. observe to be tachypnea, with intercostal retraction and O2 saturation of 78 </vt:lpstr>
      <vt:lpstr> The radiological finding typically showed  </vt:lpstr>
      <vt:lpstr>RDS or HMD</vt:lpstr>
      <vt:lpstr>HMD</vt:lpstr>
      <vt:lpstr>Complication of prematurity</vt:lpstr>
      <vt:lpstr>After delivery room stabilization</vt:lpstr>
      <vt:lpstr>PowerPoint Presentation</vt:lpstr>
      <vt:lpstr>PowerPoint Presentation</vt:lpstr>
      <vt:lpstr>While he is on mechanical ventilation suddenly he developed bradycardia desaturation and change in skin color to black blue color</vt:lpstr>
      <vt:lpstr>Air Leak syndrome</vt:lpstr>
      <vt:lpstr>PBD</vt:lpstr>
      <vt:lpstr>Case 3</vt:lpstr>
      <vt:lpstr>PowerPoint Presentation</vt:lpstr>
      <vt:lpstr>The treatment of choice in this preterm infant</vt:lpstr>
      <vt:lpstr>Treatment</vt:lpstr>
      <vt:lpstr>Case 2</vt:lpstr>
      <vt:lpstr>PowerPoint Presentation</vt:lpstr>
      <vt:lpstr>PowerPoint Presentation</vt:lpstr>
      <vt:lpstr>Of the following, the clinical and radiographic findings in this infant are MOST consistent with : </vt:lpstr>
      <vt:lpstr>Treatment</vt:lpstr>
      <vt:lpstr>The early intestinal complication is</vt:lpstr>
      <vt:lpstr>PowerPoint Presentation</vt:lpstr>
      <vt:lpstr>PowerPoint Presentation</vt:lpstr>
      <vt:lpstr>PowerPoint Presentation</vt:lpstr>
      <vt:lpstr>PowerPoint Presentation</vt:lpstr>
      <vt:lpstr>Term male infant born at 40wk developed sever RD immediately after Birth</vt:lpstr>
      <vt:lpstr>What Complications Are Associated with MAS?</vt:lpstr>
      <vt:lpstr>MAS</vt:lpstr>
      <vt:lpstr>TERM MALE INFANT BORN AT 37WK BY  ELECTIVE C/S</vt:lpstr>
      <vt:lpstr>Male term infant developed sever respiratory distress with cyanosis immediately  after birth</vt:lpstr>
      <vt:lpstr>ABG</vt:lpstr>
      <vt:lpstr>(L) CDH</vt:lpstr>
      <vt:lpstr>R . CDH</vt:lpstr>
      <vt:lpstr>CDH</vt:lpstr>
      <vt:lpstr>PowerPoint Presentation</vt:lpstr>
      <vt:lpstr>PowerPoint Presentation</vt:lpstr>
      <vt:lpstr>PPHN</vt:lpstr>
      <vt:lpstr>Thanks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Neonatology Toturial</dc:title>
  <dc:creator>juju</dc:creator>
  <cp:lastModifiedBy>TOSHIBA</cp:lastModifiedBy>
  <cp:revision>78</cp:revision>
  <dcterms:created xsi:type="dcterms:W3CDTF">2011-01-09T13:48:00Z</dcterms:created>
  <dcterms:modified xsi:type="dcterms:W3CDTF">2018-09-28T09:39:50Z</dcterms:modified>
</cp:coreProperties>
</file>