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41" r:id="rId3"/>
    <p:sldId id="265" r:id="rId4"/>
    <p:sldId id="257" r:id="rId5"/>
    <p:sldId id="267" r:id="rId6"/>
    <p:sldId id="342" r:id="rId7"/>
    <p:sldId id="340" r:id="rId8"/>
    <p:sldId id="339" r:id="rId9"/>
    <p:sldId id="269" r:id="rId10"/>
    <p:sldId id="270" r:id="rId11"/>
    <p:sldId id="306" r:id="rId12"/>
    <p:sldId id="271" r:id="rId13"/>
    <p:sldId id="307" r:id="rId14"/>
    <p:sldId id="347" r:id="rId15"/>
    <p:sldId id="348" r:id="rId16"/>
    <p:sldId id="349" r:id="rId17"/>
    <p:sldId id="344" r:id="rId18"/>
    <p:sldId id="345" r:id="rId19"/>
    <p:sldId id="274" r:id="rId20"/>
    <p:sldId id="308" r:id="rId21"/>
    <p:sldId id="280" r:id="rId22"/>
    <p:sldId id="289" r:id="rId23"/>
    <p:sldId id="309" r:id="rId24"/>
    <p:sldId id="290" r:id="rId25"/>
    <p:sldId id="286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09" autoAdjust="0"/>
  </p:normalViewPr>
  <p:slideViewPr>
    <p:cSldViewPr>
      <p:cViewPr varScale="1">
        <p:scale>
          <a:sx n="58" d="100"/>
          <a:sy n="58" d="100"/>
        </p:scale>
        <p:origin x="16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DBC3A-4B7F-4575-BF15-762141C9B1D0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A0621-C28B-4379-9F9A-F1B3DB487A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49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A0621-C28B-4379-9F9A-F1B3DB487A3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A0621-C28B-4379-9F9A-F1B3DB487A3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 of PCO 2 as sensed by the chemoreceptors can lead to subjective perception of dyspnea. Similarly, research suggests hypoxia can stimulate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dyspnea,presumably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chemoreceptor stimulation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A0621-C28B-4379-9F9A-F1B3DB487A3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40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A0621-C28B-4379-9F9A-F1B3DB487A3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A0621-C28B-4379-9F9A-F1B3DB487A3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17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A0621-C28B-4379-9F9A-F1B3DB487A3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98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A0621-C28B-4379-9F9A-F1B3DB487A3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A0621-C28B-4379-9F9A-F1B3DB487A3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04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form of testing, patients are monitored</a:t>
            </a:r>
          </a:p>
          <a:p>
            <a:r>
              <a:rPr lang="en-US" dirty="0"/>
              <a:t>and breathing and </a:t>
            </a:r>
            <a:r>
              <a:rPr lang="en-US" dirty="0" err="1"/>
              <a:t>ventilatory</a:t>
            </a:r>
            <a:r>
              <a:rPr lang="en-US" dirty="0"/>
              <a:t> patterns are studied during</a:t>
            </a:r>
          </a:p>
          <a:p>
            <a:r>
              <a:rPr lang="en-US" dirty="0"/>
              <a:t>incremental exercise. The difference in adaptation to</a:t>
            </a:r>
          </a:p>
          <a:p>
            <a:r>
              <a:rPr lang="en-US" dirty="0"/>
              <a:t>exercise can determine whether dyspnea is caused by primary</a:t>
            </a:r>
          </a:p>
          <a:p>
            <a:r>
              <a:rPr lang="en-US" dirty="0"/>
              <a:t>cardiac or pulmonary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A0621-C28B-4379-9F9A-F1B3DB487A3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06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53A7-879F-4ADD-B6EE-2EF16851F2EC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143A-E4DE-4CAE-87FE-14F0FFD626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56723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53A7-879F-4ADD-B6EE-2EF16851F2EC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143A-E4DE-4CAE-87FE-14F0FFD626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01889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53A7-879F-4ADD-B6EE-2EF16851F2EC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143A-E4DE-4CAE-87FE-14F0FFD626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73960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53A7-879F-4ADD-B6EE-2EF16851F2EC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143A-E4DE-4CAE-87FE-14F0FFD626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92658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53A7-879F-4ADD-B6EE-2EF16851F2EC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143A-E4DE-4CAE-87FE-14F0FFD626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0593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53A7-879F-4ADD-B6EE-2EF16851F2EC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143A-E4DE-4CAE-87FE-14F0FFD626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56764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53A7-879F-4ADD-B6EE-2EF16851F2EC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143A-E4DE-4CAE-87FE-14F0FFD626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17093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53A7-879F-4ADD-B6EE-2EF16851F2EC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143A-E4DE-4CAE-87FE-14F0FFD626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37192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53A7-879F-4ADD-B6EE-2EF16851F2EC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143A-E4DE-4CAE-87FE-14F0FFD626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63420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53A7-879F-4ADD-B6EE-2EF16851F2EC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143A-E4DE-4CAE-87FE-14F0FFD626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14359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53A7-879F-4ADD-B6EE-2EF16851F2EC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143A-E4DE-4CAE-87FE-14F0FFD626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06569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E53A7-879F-4ADD-B6EE-2EF16851F2EC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5143A-E4DE-4CAE-87FE-14F0FFD626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8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Khalid Al-</a:t>
            </a:r>
            <a:r>
              <a:rPr lang="en-US" dirty="0" err="1"/>
              <a:t>Mobaireek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463533"/>
      </p:ext>
    </p:extLst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Chemoreceptors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stimulated by changes in PCO 2 and PO 2 levels. </a:t>
            </a:r>
          </a:p>
          <a:p>
            <a:r>
              <a:rPr lang="en-US" dirty="0"/>
              <a:t>Central </a:t>
            </a:r>
            <a:r>
              <a:rPr lang="en-US" dirty="0" err="1"/>
              <a:t>chemorecepters</a:t>
            </a:r>
            <a:r>
              <a:rPr lang="en-US" dirty="0"/>
              <a:t> are in the medulla. </a:t>
            </a:r>
          </a:p>
          <a:p>
            <a:r>
              <a:rPr lang="en-US" dirty="0"/>
              <a:t>Peripheral chemoreceptors are in the aortic arch and carotid bodies</a:t>
            </a:r>
          </a:p>
        </p:txBody>
      </p:sp>
    </p:spTree>
    <p:extLst>
      <p:ext uri="{BB962C8B-B14F-4D97-AF65-F5344CB8AC3E}">
        <p14:creationId xmlns:p14="http://schemas.microsoft.com/office/powerpoint/2010/main" val="2442460921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10" y="152400"/>
            <a:ext cx="916262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209017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Mechanoreceptors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located in the airways, lungs and the chest wall. </a:t>
            </a:r>
          </a:p>
          <a:p>
            <a:r>
              <a:rPr lang="en-US" dirty="0"/>
              <a:t>Lungs: three main types: </a:t>
            </a:r>
          </a:p>
          <a:p>
            <a:pPr lvl="1"/>
            <a:r>
              <a:rPr lang="en-US" dirty="0"/>
              <a:t>pulmonary stretch receptors: increased airway tension and lung volume (asthma related dyspnea)</a:t>
            </a:r>
          </a:p>
          <a:p>
            <a:pPr lvl="1"/>
            <a:r>
              <a:rPr lang="en-US" dirty="0"/>
              <a:t>Irritant receptors: bronchial walls</a:t>
            </a:r>
          </a:p>
          <a:p>
            <a:pPr lvl="1"/>
            <a:r>
              <a:rPr lang="en-US" dirty="0"/>
              <a:t>C-fibers: near alveoli in the pulmonary parenchyma, </a:t>
            </a:r>
          </a:p>
          <a:p>
            <a:r>
              <a:rPr lang="en-US" dirty="0"/>
              <a:t>Chest wall receptors:  respond to restricted chest wall movements.</a:t>
            </a:r>
          </a:p>
        </p:txBody>
      </p:sp>
    </p:spTree>
    <p:extLst>
      <p:ext uri="{BB962C8B-B14F-4D97-AF65-F5344CB8AC3E}">
        <p14:creationId xmlns:p14="http://schemas.microsoft.com/office/powerpoint/2010/main" val="3726240247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apsubiology.org/anatomy/2020/2020_Exam_Reviews/Exam_3/22-25_NeurChemMed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6"/>
            <a:ext cx="7680960" cy="70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141662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PATHOPHYSIOLOGICAL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normal</a:t>
            </a:r>
            <a:r>
              <a:rPr lang="ar-SA" dirty="0"/>
              <a:t>:</a:t>
            </a:r>
            <a:r>
              <a:rPr lang="en-US" dirty="0"/>
              <a:t>respiratory muscles work only during inspiration</a:t>
            </a:r>
          </a:p>
          <a:p>
            <a:r>
              <a:rPr lang="en-US" dirty="0"/>
              <a:t>the diaphragm does most of the work. </a:t>
            </a:r>
          </a:p>
          <a:p>
            <a:r>
              <a:rPr lang="en-US" dirty="0"/>
              <a:t>The work of inspiration is the sum of the work necessary to overcome:</a:t>
            </a:r>
          </a:p>
          <a:p>
            <a:pPr lvl="1"/>
            <a:r>
              <a:rPr lang="en-US" dirty="0"/>
              <a:t>the elastic forces of the lung</a:t>
            </a:r>
          </a:p>
          <a:p>
            <a:pPr lvl="1"/>
            <a:r>
              <a:rPr lang="en-US" dirty="0"/>
              <a:t>the tissue viscosity of the lung and chest wall</a:t>
            </a:r>
          </a:p>
          <a:p>
            <a:pPr lvl="1"/>
            <a:r>
              <a:rPr lang="en-US" dirty="0"/>
              <a:t>airway resistance.</a:t>
            </a:r>
            <a:endParaRPr lang="en-US" u="sng" baseline="30000" dirty="0"/>
          </a:p>
        </p:txBody>
      </p:sp>
    </p:spTree>
    <p:extLst>
      <p:ext uri="{BB962C8B-B14F-4D97-AF65-F5344CB8AC3E}">
        <p14:creationId xmlns:p14="http://schemas.microsoft.com/office/powerpoint/2010/main" val="167259696"/>
      </p:ext>
    </p:ext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lcschool.com/wp-content/uploads/2016/06/SerratusAnteriorFeatB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85800"/>
            <a:ext cx="264795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/>
              <a:t>classic sign of dyspnea</a:t>
            </a:r>
          </a:p>
        </p:txBody>
      </p:sp>
      <p:pic>
        <p:nvPicPr>
          <p:cNvPr id="5124" name="Picture 4" descr="https://upload.wikimedia.org/wikipedia/commons/thumb/1/1a/Sternocleidomastoideus.png/250px-Sternocleidomastoide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56" y="2362200"/>
            <a:ext cx="1920240" cy="203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upload.wikimedia.org/wikipedia/commons/thumb/f/fc/1114_Thorax_zoom.png/300px-1114_Thorax_zo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055" y="4419428"/>
            <a:ext cx="1920240" cy="222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02656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accessory muscles of inspiration:</a:t>
            </a:r>
          </a:p>
          <a:p>
            <a:pPr lvl="1"/>
            <a:r>
              <a:rPr lang="en-US" dirty="0"/>
              <a:t>the sternocleidomastoid</a:t>
            </a:r>
          </a:p>
          <a:p>
            <a:pPr lvl="1"/>
            <a:r>
              <a:rPr lang="en-US" dirty="0"/>
              <a:t>anterior </a:t>
            </a:r>
            <a:r>
              <a:rPr lang="en-US" dirty="0" err="1"/>
              <a:t>serratus</a:t>
            </a:r>
            <a:endParaRPr lang="en-US" dirty="0"/>
          </a:p>
          <a:p>
            <a:pPr lvl="1"/>
            <a:r>
              <a:rPr lang="en-US" dirty="0"/>
              <a:t>external intercostal muscles</a:t>
            </a:r>
          </a:p>
          <a:p>
            <a:r>
              <a:rPr lang="en-US" dirty="0"/>
              <a:t>Contraction of these muscles increases the –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intrathoracic</a:t>
            </a:r>
            <a:r>
              <a:rPr lang="en-US" dirty="0"/>
              <a:t> pressure. </a:t>
            </a:r>
          </a:p>
          <a:p>
            <a:r>
              <a:rPr lang="en-US" dirty="0"/>
              <a:t>The negative pressure draws in the soft tissues of the chest wall (</a:t>
            </a:r>
            <a:r>
              <a:rPr lang="en-US" dirty="0" err="1"/>
              <a:t>retractions:suprasternal</a:t>
            </a:r>
            <a:r>
              <a:rPr lang="en-US" dirty="0"/>
              <a:t>, </a:t>
            </a:r>
            <a:r>
              <a:rPr lang="en-US" dirty="0" err="1"/>
              <a:t>infrasternal</a:t>
            </a:r>
            <a:r>
              <a:rPr lang="en-US" dirty="0"/>
              <a:t>, intercostal, subcostal, and </a:t>
            </a:r>
            <a:r>
              <a:rPr lang="en-US" dirty="0" err="1"/>
              <a:t>supraclavicular</a:t>
            </a:r>
            <a:r>
              <a:rPr lang="en-US" dirty="0"/>
              <a:t>). </a:t>
            </a:r>
          </a:p>
          <a:p>
            <a:r>
              <a:rPr lang="en-US" dirty="0"/>
              <a:t>Other way to maintain an adequate MV is to increase the RR(</a:t>
            </a:r>
            <a:r>
              <a:rPr lang="en-US" dirty="0" err="1"/>
              <a:t>tachypnea</a:t>
            </a:r>
            <a:r>
              <a:rPr lang="en-US" dirty="0"/>
              <a:t>). </a:t>
            </a:r>
          </a:p>
          <a:p>
            <a:r>
              <a:rPr lang="en-US" dirty="0"/>
              <a:t>Nasal flaring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61838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MV</a:t>
            </a:r>
            <a:r>
              <a:rPr lang="ar-SA" b="1" dirty="0"/>
              <a:t>=</a:t>
            </a:r>
            <a:r>
              <a:rPr lang="en-US" b="1" dirty="0"/>
              <a:t> TV X RR</a:t>
            </a:r>
          </a:p>
        </p:txBody>
      </p:sp>
    </p:spTree>
    <p:extLst>
      <p:ext uri="{BB962C8B-B14F-4D97-AF65-F5344CB8AC3E}">
        <p14:creationId xmlns:p14="http://schemas.microsoft.com/office/powerpoint/2010/main" val="2148808407"/>
      </p:ext>
    </p:extLst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44wj5q2j6wo23s4mp6owjohh-wpengine.netdna-ssl.com/wp-content/uploads/2014/04/rect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110162"/>
            <a:ext cx="1524000" cy="167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Little energy is expended during normal expiration. </a:t>
            </a:r>
          </a:p>
          <a:p>
            <a:r>
              <a:rPr lang="en-US" dirty="0"/>
              <a:t>Relaxation of the diaphragm, elastic recoil of the lungs and chest wall, and compression of the lungs by the </a:t>
            </a:r>
            <a:r>
              <a:rPr lang="en-US" dirty="0" err="1"/>
              <a:t>intraabdominal</a:t>
            </a:r>
            <a:r>
              <a:rPr lang="en-US" dirty="0"/>
              <a:t> organs. </a:t>
            </a:r>
          </a:p>
          <a:p>
            <a:r>
              <a:rPr lang="en-US" b="1" dirty="0"/>
              <a:t>In obstructive airway disease: </a:t>
            </a:r>
            <a:r>
              <a:rPr lang="en-US" dirty="0"/>
              <a:t>more force is needed. </a:t>
            </a:r>
          </a:p>
          <a:p>
            <a:r>
              <a:rPr lang="en-US" b="1" dirty="0"/>
              <a:t>In </a:t>
            </a:r>
            <a:r>
              <a:rPr lang="en-US" b="1" dirty="0" err="1"/>
              <a:t>tachypnea</a:t>
            </a:r>
            <a:r>
              <a:rPr lang="en-US" b="1" dirty="0"/>
              <a:t>: </a:t>
            </a:r>
            <a:r>
              <a:rPr lang="en-US" dirty="0"/>
              <a:t>no time for elastic recoil to allow adequate exhalation between breaths. </a:t>
            </a:r>
          </a:p>
          <a:p>
            <a:r>
              <a:rPr lang="en-US" dirty="0"/>
              <a:t>In either instance the accessory muscles of expiration are used: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abdominal recti muscles</a:t>
            </a:r>
            <a:r>
              <a:rPr lang="en-US" dirty="0"/>
              <a:t>: force the abdominal contents against the diaphragm to compress the lungs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internal intercostal muscles </a:t>
            </a:r>
            <a:r>
              <a:rPr lang="en-US" dirty="0"/>
              <a:t>contract to pull the ribs downward. </a:t>
            </a:r>
          </a:p>
        </p:txBody>
      </p:sp>
    </p:spTree>
    <p:extLst>
      <p:ext uri="{BB962C8B-B14F-4D97-AF65-F5344CB8AC3E}">
        <p14:creationId xmlns:p14="http://schemas.microsoft.com/office/powerpoint/2010/main" val="1779139791"/>
      </p:ext>
    </p:extLst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523205"/>
              </p:ext>
            </p:extLst>
          </p:nvPr>
        </p:nvGraphicFramePr>
        <p:xfrm>
          <a:off x="0" y="990600"/>
          <a:ext cx="9144000" cy="4766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2822">
                <a:tc>
                  <a:txBody>
                    <a:bodyPr/>
                    <a:lstStyle/>
                    <a:p>
                      <a:r>
                        <a:rPr lang="en-US" dirty="0"/>
                        <a:t>Respiratory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cardiovascular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neuromuscular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systemic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psychogenic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22">
                <a:tc>
                  <a:txBody>
                    <a:bodyPr/>
                    <a:lstStyle/>
                    <a:p>
                      <a:r>
                        <a:rPr lang="en-US" dirty="0"/>
                        <a:t>Asthma/ CF/PCD/ bronchiectasis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CHF/</a:t>
                      </a:r>
                      <a:r>
                        <a:rPr lang="en-US" dirty="0" err="1"/>
                        <a:t>pul</a:t>
                      </a:r>
                      <a:r>
                        <a:rPr lang="en-US" dirty="0"/>
                        <a:t> edema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Rib #/ chest trauma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Hyperventilation syndrome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Pneumonia/ Bronchiolitis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arrhythmias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Flail chest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Psychogenic dyspnea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22">
                <a:tc>
                  <a:txBody>
                    <a:bodyPr/>
                    <a:lstStyle/>
                    <a:p>
                      <a:r>
                        <a:rPr lang="en-US" dirty="0"/>
                        <a:t>Pneumothorax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Cyanotic spells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Massive obesity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Metabolic acidosis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Vocal cord dysfunction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22">
                <a:tc>
                  <a:txBody>
                    <a:bodyPr/>
                    <a:lstStyle/>
                    <a:p>
                      <a:r>
                        <a:rPr lang="en-US" dirty="0"/>
                        <a:t>Foreign 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Pul</a:t>
                      </a:r>
                      <a:r>
                        <a:rPr lang="en-US" dirty="0"/>
                        <a:t> HPN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kyphoscoliosis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290">
                <a:tc>
                  <a:txBody>
                    <a:bodyPr/>
                    <a:lstStyle/>
                    <a:p>
                      <a:r>
                        <a:rPr lang="en-US" dirty="0"/>
                        <a:t>aspiration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Valvular</a:t>
                      </a:r>
                      <a:r>
                        <a:rPr lang="en-US" dirty="0"/>
                        <a:t> heart dis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CNS/spinal cord </a:t>
                      </a:r>
                      <a:r>
                        <a:rPr lang="en-US" dirty="0" err="1"/>
                        <a:t>disordes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cirrohsis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22">
                <a:tc>
                  <a:txBody>
                    <a:bodyPr/>
                    <a:lstStyle/>
                    <a:p>
                      <a:r>
                        <a:rPr lang="en-US" dirty="0"/>
                        <a:t>embolism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Phrenic nerve palsy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anaphylaxis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22">
                <a:tc>
                  <a:txBody>
                    <a:bodyPr/>
                    <a:lstStyle/>
                    <a:p>
                      <a:r>
                        <a:rPr lang="en-US" dirty="0"/>
                        <a:t>Upper aw </a:t>
                      </a:r>
                      <a:r>
                        <a:rPr lang="en-US" dirty="0" err="1"/>
                        <a:t>obs</a:t>
                      </a:r>
                      <a:r>
                        <a:rPr lang="en-US" dirty="0"/>
                        <a:t>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Myopathy/ neuropathy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7150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Foreign body (airway or esophagus), Croup, Epiglottitis, Retropharyngeal abscess, Enlarged tonsils or adenoids, tumors (</a:t>
            </a:r>
            <a:r>
              <a:rPr lang="en-US" dirty="0" err="1"/>
              <a:t>vc</a:t>
            </a:r>
            <a:r>
              <a:rPr lang="en-US" dirty="0"/>
              <a:t>, larynx, trachea, Mediastinum), Diphtheria, Bacterial </a:t>
            </a:r>
            <a:r>
              <a:rPr lang="en-US" dirty="0" err="1"/>
              <a:t>tracheitis</a:t>
            </a:r>
            <a:r>
              <a:rPr lang="en-US" dirty="0"/>
              <a:t>, Ingestion of caustic substance, Vascular ring, Tracheal laryngeal  web, </a:t>
            </a:r>
            <a:r>
              <a:rPr lang="en-US" dirty="0" err="1"/>
              <a:t>Bronchomalacia</a:t>
            </a:r>
            <a:r>
              <a:rPr lang="en-US" dirty="0"/>
              <a:t>, </a:t>
            </a:r>
            <a:r>
              <a:rPr lang="en-US" dirty="0" err="1"/>
              <a:t>choanal</a:t>
            </a:r>
            <a:r>
              <a:rPr lang="en-US" dirty="0"/>
              <a:t> atresia</a:t>
            </a:r>
          </a:p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990600"/>
            <a:ext cx="1828800" cy="480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56014" y="990600"/>
            <a:ext cx="1828800" cy="480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657600" y="914400"/>
            <a:ext cx="1828800" cy="480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486400" y="908957"/>
            <a:ext cx="1828800" cy="480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315200" y="908957"/>
            <a:ext cx="1828800" cy="480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5400000">
            <a:off x="4000499" y="1714499"/>
            <a:ext cx="1148443" cy="91385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3409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Introduction and Definition</a:t>
            </a:r>
          </a:p>
          <a:p>
            <a:r>
              <a:rPr lang="en-US" dirty="0" err="1">
                <a:solidFill>
                  <a:schemeClr val="bg2"/>
                </a:solidFill>
              </a:rPr>
              <a:t>Pathophysiology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Causes</a:t>
            </a:r>
          </a:p>
          <a:p>
            <a:r>
              <a:rPr lang="en-US" dirty="0"/>
              <a:t>Approach</a:t>
            </a:r>
          </a:p>
          <a:p>
            <a:r>
              <a:rPr lang="en-US" dirty="0">
                <a:solidFill>
                  <a:schemeClr val="bg2"/>
                </a:solidFill>
              </a:rPr>
              <a:t>cases</a:t>
            </a:r>
          </a:p>
        </p:txBody>
      </p:sp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1:</a:t>
            </a:r>
            <a:r>
              <a:rPr lang="en-US" dirty="0"/>
              <a:t> ABC (</a:t>
            </a:r>
            <a:r>
              <a:rPr lang="en-US" dirty="0" err="1"/>
              <a:t>i.e</a:t>
            </a:r>
            <a:r>
              <a:rPr lang="en-US" dirty="0"/>
              <a:t> is the patient stable?) </a:t>
            </a:r>
          </a:p>
          <a:p>
            <a:r>
              <a:rPr lang="en-US" dirty="0"/>
              <a:t>a patient presenting with dyspnea must be evaluated for life threatening causes.</a:t>
            </a:r>
          </a:p>
          <a:p>
            <a:r>
              <a:rPr lang="en-US" dirty="0"/>
              <a:t>acute in onset.</a:t>
            </a:r>
          </a:p>
          <a:p>
            <a:r>
              <a:rPr lang="en-US" dirty="0"/>
              <a:t>FB, pneumothorax, </a:t>
            </a:r>
            <a:r>
              <a:rPr lang="en-US" dirty="0" err="1"/>
              <a:t>tamponade</a:t>
            </a:r>
            <a:r>
              <a:rPr lang="en-US" dirty="0"/>
              <a:t>.</a:t>
            </a:r>
          </a:p>
          <a:p>
            <a:r>
              <a:rPr lang="en-US" dirty="0"/>
              <a:t>After these causes are ruled out, further evaluation can proceed.</a:t>
            </a:r>
          </a:p>
        </p:txBody>
      </p:sp>
    </p:spTree>
    <p:extLst>
      <p:ext uri="{BB962C8B-B14F-4D97-AF65-F5344CB8AC3E}">
        <p14:creationId xmlns:p14="http://schemas.microsoft.com/office/powerpoint/2010/main" val="3552332735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and Definition</a:t>
            </a:r>
          </a:p>
          <a:p>
            <a:r>
              <a:rPr lang="en-US" dirty="0" err="1"/>
              <a:t>Pathophysiology</a:t>
            </a:r>
            <a:endParaRPr lang="en-US" dirty="0"/>
          </a:p>
          <a:p>
            <a:r>
              <a:rPr lang="en-US" dirty="0"/>
              <a:t>Causes</a:t>
            </a:r>
          </a:p>
          <a:p>
            <a:r>
              <a:rPr lang="en-US" dirty="0"/>
              <a:t>Approach</a:t>
            </a:r>
          </a:p>
          <a:p>
            <a:r>
              <a:rPr lang="en-US" dirty="0"/>
              <a:t>cases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complete description of the dyspnea:</a:t>
            </a:r>
          </a:p>
          <a:p>
            <a:pPr lvl="1"/>
            <a:r>
              <a:rPr lang="en-US" dirty="0"/>
              <a:t>Onset: </a:t>
            </a:r>
          </a:p>
          <a:p>
            <a:pPr lvl="2"/>
            <a:r>
              <a:rPr lang="en-US" dirty="0"/>
              <a:t>sudden (</a:t>
            </a:r>
            <a:r>
              <a:rPr lang="en-US" dirty="0" err="1"/>
              <a:t>eg</a:t>
            </a:r>
            <a:r>
              <a:rPr lang="en-US" dirty="0"/>
              <a:t>, inhaled FB, pneumothorax) </a:t>
            </a:r>
          </a:p>
          <a:p>
            <a:pPr lvl="2"/>
            <a:r>
              <a:rPr lang="en-US" dirty="0"/>
              <a:t>evolved over several hours (</a:t>
            </a:r>
            <a:r>
              <a:rPr lang="en-US" dirty="0" err="1"/>
              <a:t>eg</a:t>
            </a:r>
            <a:r>
              <a:rPr lang="en-US" dirty="0"/>
              <a:t>, asthma, diabetic ketoacidosis). </a:t>
            </a:r>
          </a:p>
          <a:p>
            <a:pPr lvl="1"/>
            <a:r>
              <a:rPr lang="en-US" dirty="0"/>
              <a:t>duration </a:t>
            </a:r>
          </a:p>
          <a:p>
            <a:pPr lvl="1"/>
            <a:r>
              <a:rPr lang="en-US" dirty="0"/>
              <a:t>the frequency of attacks of dyspnea</a:t>
            </a:r>
          </a:p>
          <a:p>
            <a:pPr lvl="1"/>
            <a:r>
              <a:rPr lang="en-US" dirty="0"/>
              <a:t>Triggers</a:t>
            </a:r>
          </a:p>
          <a:p>
            <a:pPr lvl="1"/>
            <a:r>
              <a:rPr lang="en-US" dirty="0"/>
              <a:t>severity (daily activities restriction. However, dyspnea sensation can be affected by the patient's anxiety level, previous experiences.</a:t>
            </a:r>
          </a:p>
          <a:p>
            <a:pPr lvl="1"/>
            <a:r>
              <a:rPr lang="en-US" dirty="0" err="1"/>
              <a:t>Aggrivating</a:t>
            </a:r>
            <a:r>
              <a:rPr lang="en-US" dirty="0"/>
              <a:t> factors: patient's position </a:t>
            </a:r>
          </a:p>
          <a:p>
            <a:pPr lvl="1"/>
            <a:r>
              <a:rPr lang="en-US" dirty="0"/>
              <a:t>associated symptoms such as cough, wheezing, sputum, and </a:t>
            </a:r>
            <a:r>
              <a:rPr lang="en-US" dirty="0" err="1"/>
              <a:t>pleuritic</a:t>
            </a:r>
            <a:r>
              <a:rPr lang="en-US" dirty="0"/>
              <a:t> pain. </a:t>
            </a:r>
          </a:p>
        </p:txBody>
      </p:sp>
    </p:spTree>
    <p:extLst>
      <p:ext uri="{BB962C8B-B14F-4D97-AF65-F5344CB8AC3E}">
        <p14:creationId xmlns:p14="http://schemas.microsoft.com/office/powerpoint/2010/main" val="460259196"/>
      </p:ext>
    </p:extLst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history of other known illnesses, allergies, illnesses in the family. </a:t>
            </a:r>
          </a:p>
          <a:p>
            <a:r>
              <a:rPr lang="en-US" dirty="0"/>
              <a:t>social history: Deconditioning can be present in sedentary life style, smoking and environmental exposure.</a:t>
            </a:r>
          </a:p>
          <a:p>
            <a:r>
              <a:rPr lang="en-US" dirty="0"/>
              <a:t>Medication effect can directly cause a sensation of dyspnea (</a:t>
            </a:r>
            <a:r>
              <a:rPr lang="en-US" dirty="0" err="1"/>
              <a:t>e.g</a:t>
            </a:r>
            <a:r>
              <a:rPr lang="en-US" dirty="0"/>
              <a:t> opioids) not compliant or recently stopped taking medications (such as </a:t>
            </a:r>
            <a:r>
              <a:rPr lang="en-US" dirty="0" err="1"/>
              <a:t>lasix</a:t>
            </a:r>
            <a:r>
              <a:rPr lang="en-US" dirty="0"/>
              <a:t> for fluid overload, or </a:t>
            </a:r>
            <a:r>
              <a:rPr lang="en-US" dirty="0" err="1"/>
              <a:t>brochodilators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48004873"/>
      </p:ext>
    </p:extLst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Physical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dirty="0"/>
              <a:t>While taking the history you can also begin the inspection.  </a:t>
            </a:r>
          </a:p>
          <a:p>
            <a:pPr marL="342900" lvl="1" indent="-342900" fontAlgn="base">
              <a:buFont typeface="Arial" pitchFamily="34" charset="0"/>
              <a:buChar char="•"/>
            </a:pPr>
            <a:r>
              <a:rPr lang="en-US" dirty="0"/>
              <a:t>vital signs including O2 sat.  Does the patient have fever?</a:t>
            </a:r>
          </a:p>
          <a:p>
            <a:pPr marL="342900" lvl="1" indent="-342900" fontAlgn="base">
              <a:buFont typeface="Arial" pitchFamily="34" charset="0"/>
              <a:buChar char="•"/>
            </a:pPr>
            <a:r>
              <a:rPr lang="en-US" dirty="0"/>
              <a:t>Growth parameters</a:t>
            </a:r>
          </a:p>
          <a:p>
            <a:pPr marL="342900" lvl="1" indent="-342900" fontAlgn="base">
              <a:buFont typeface="Arial" pitchFamily="34" charset="0"/>
              <a:buChar char="•"/>
            </a:pPr>
            <a:r>
              <a:rPr lang="en-US" dirty="0"/>
              <a:t>Finger clubbing</a:t>
            </a:r>
          </a:p>
          <a:p>
            <a:pPr fontAlgn="base"/>
            <a:r>
              <a:rPr lang="en-US" dirty="0"/>
              <a:t>inspection of the upper airways </a:t>
            </a:r>
          </a:p>
          <a:p>
            <a:pPr fontAlgn="base"/>
            <a:r>
              <a:rPr lang="en-US" dirty="0"/>
              <a:t>What position is the patient in? (sitting forward,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fontAlgn="base"/>
            <a:r>
              <a:rPr lang="en-US" dirty="0"/>
              <a:t>Does the patient have stridor?  Tracheal tug?</a:t>
            </a:r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60026"/>
      </p:ext>
    </p:extLst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dirty="0" err="1"/>
              <a:t>extrathoracic</a:t>
            </a:r>
            <a:r>
              <a:rPr lang="en-US" dirty="0"/>
              <a:t> obstruction:</a:t>
            </a:r>
          </a:p>
          <a:p>
            <a:pPr lvl="1" fontAlgn="base"/>
            <a:r>
              <a:rPr lang="en-US" dirty="0" err="1"/>
              <a:t>Hoarsness</a:t>
            </a:r>
            <a:r>
              <a:rPr lang="en-US" dirty="0"/>
              <a:t> (larynx)?</a:t>
            </a:r>
          </a:p>
          <a:p>
            <a:pPr lvl="1" fontAlgn="base"/>
            <a:r>
              <a:rPr lang="en-US" dirty="0"/>
              <a:t>Cough sound?</a:t>
            </a:r>
          </a:p>
          <a:p>
            <a:pPr fontAlgn="base"/>
            <a:r>
              <a:rPr lang="en-US" dirty="0"/>
              <a:t>Does the patient have signs of increased WOB (inter/subcostal retractions)?</a:t>
            </a:r>
          </a:p>
          <a:p>
            <a:pPr fontAlgn="base"/>
            <a:r>
              <a:rPr lang="en-US" dirty="0"/>
              <a:t>Consider </a:t>
            </a:r>
            <a:r>
              <a:rPr lang="en-US" dirty="0" err="1"/>
              <a:t>intrathoracic</a:t>
            </a:r>
            <a:r>
              <a:rPr lang="en-US" dirty="0"/>
              <a:t> respiratory causes.</a:t>
            </a:r>
          </a:p>
          <a:p>
            <a:pPr lvl="1" fontAlgn="base"/>
            <a:r>
              <a:rPr lang="en-US" dirty="0"/>
              <a:t>Does the patient have a wheeze? </a:t>
            </a:r>
          </a:p>
          <a:p>
            <a:pPr lvl="1" fontAlgn="base"/>
            <a:r>
              <a:rPr lang="en-US" dirty="0"/>
              <a:t>Does the wheeze respond to bronchodilators?</a:t>
            </a:r>
          </a:p>
          <a:p>
            <a:pPr fontAlgn="base"/>
            <a:r>
              <a:rPr lang="en-US" dirty="0"/>
              <a:t>Full cardiac and pulmonary exams.</a:t>
            </a:r>
          </a:p>
        </p:txBody>
      </p:sp>
    </p:spTree>
    <p:extLst>
      <p:ext uri="{BB962C8B-B14F-4D97-AF65-F5344CB8AC3E}">
        <p14:creationId xmlns:p14="http://schemas.microsoft.com/office/powerpoint/2010/main" val="2045881088"/>
      </p:ext>
    </p:extLst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b="1" dirty="0"/>
              <a:t>Cardiac</a:t>
            </a:r>
            <a:endParaRPr lang="en-US" dirty="0"/>
          </a:p>
          <a:p>
            <a:pPr fontAlgn="base"/>
            <a:r>
              <a:rPr lang="en-US" dirty="0"/>
              <a:t>Does the child develop SOB during feeds or activity? Have poor weight gain?</a:t>
            </a:r>
          </a:p>
          <a:p>
            <a:pPr fontAlgn="base"/>
            <a:r>
              <a:rPr lang="en-US" dirty="0"/>
              <a:t>Does the anterior left </a:t>
            </a:r>
            <a:r>
              <a:rPr lang="en-US" dirty="0" err="1"/>
              <a:t>hemithorax</a:t>
            </a:r>
            <a:r>
              <a:rPr lang="en-US" dirty="0"/>
              <a:t> look more prominent?</a:t>
            </a:r>
          </a:p>
          <a:p>
            <a:pPr fontAlgn="base"/>
            <a:r>
              <a:rPr lang="en-US" dirty="0"/>
              <a:t>Does the patient have </a:t>
            </a:r>
            <a:r>
              <a:rPr lang="en-US" dirty="0" err="1"/>
              <a:t>periorbitalema</a:t>
            </a:r>
            <a:r>
              <a:rPr lang="en-US" dirty="0"/>
              <a:t>?  Hepatomegaly?</a:t>
            </a:r>
          </a:p>
          <a:p>
            <a:pPr fontAlgn="base"/>
            <a:r>
              <a:rPr lang="en-US" dirty="0"/>
              <a:t>Does the patient have </a:t>
            </a:r>
            <a:r>
              <a:rPr lang="en-US" dirty="0" err="1"/>
              <a:t>tachychardea</a:t>
            </a:r>
            <a:r>
              <a:rPr lang="en-US" dirty="0"/>
              <a:t> more than tachypnea.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49791"/>
      </p:ext>
    </p:extLst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Important clinical clues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dirty="0"/>
              <a:t>Hypoxia: </a:t>
            </a:r>
          </a:p>
          <a:p>
            <a:pPr lvl="1" fontAlgn="base"/>
            <a:r>
              <a:rPr lang="en-US" dirty="0"/>
              <a:t>most worrisome endpoint of SOB. </a:t>
            </a:r>
          </a:p>
          <a:p>
            <a:pPr fontAlgn="base"/>
            <a:r>
              <a:rPr lang="en-US" dirty="0"/>
              <a:t>Central Cyanosis: </a:t>
            </a:r>
          </a:p>
          <a:p>
            <a:pPr lvl="1" fontAlgn="base"/>
            <a:r>
              <a:rPr lang="en-US" dirty="0"/>
              <a:t>Deoxygenated hemoglobin is at least 5g/100mL of blood, or that O2 </a:t>
            </a:r>
            <a:r>
              <a:rPr lang="en-US" dirty="0" err="1"/>
              <a:t>sats</a:t>
            </a:r>
            <a:r>
              <a:rPr lang="en-US" dirty="0"/>
              <a:t> have dropped below 85%.  </a:t>
            </a:r>
          </a:p>
          <a:p>
            <a:pPr lvl="1" fontAlgn="base"/>
            <a:r>
              <a:rPr lang="en-US" dirty="0"/>
              <a:t>either severe respiratory disease or cyanotic CHD.</a:t>
            </a:r>
          </a:p>
          <a:p>
            <a:pPr fontAlgn="base"/>
            <a:r>
              <a:rPr lang="en-US" dirty="0"/>
              <a:t>Peripheral cyanosis: if without central cyanosis, is a sign of decreased peripheral (not necessarily hypoxia).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253161"/>
      </p:ext>
    </p:extLst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basic evaluation, formulating a hypothesis: there is primary cardiac, pulmonary, or neurologic pathology</a:t>
            </a:r>
          </a:p>
          <a:p>
            <a:r>
              <a:rPr lang="en-US" dirty="0"/>
              <a:t>multiple systems may be impacted simultaneously.</a:t>
            </a:r>
          </a:p>
        </p:txBody>
      </p:sp>
    </p:spTree>
    <p:extLst>
      <p:ext uri="{BB962C8B-B14F-4D97-AF65-F5344CB8AC3E}">
        <p14:creationId xmlns:p14="http://schemas.microsoft.com/office/powerpoint/2010/main" val="2774719924"/>
      </p:ext>
    </p:extLst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ABG: can indicate the elevated CO 2 levels, acidosis </a:t>
            </a:r>
          </a:p>
          <a:p>
            <a:r>
              <a:rPr lang="en-US" dirty="0"/>
              <a:t>Electrolyte abnormalities. </a:t>
            </a:r>
          </a:p>
          <a:p>
            <a:r>
              <a:rPr lang="en-US" dirty="0"/>
              <a:t>complete blood count: anemia. </a:t>
            </a:r>
          </a:p>
          <a:p>
            <a:r>
              <a:rPr lang="en-US" dirty="0"/>
              <a:t>EKG: heart </a:t>
            </a:r>
            <a:r>
              <a:rPr lang="en-US" dirty="0" err="1"/>
              <a:t>rhythmsCXR</a:t>
            </a:r>
            <a:r>
              <a:rPr lang="en-US" dirty="0"/>
              <a:t>:  pneumonia, pulmonary edema, FB. </a:t>
            </a:r>
          </a:p>
          <a:p>
            <a:r>
              <a:rPr lang="en-US" dirty="0"/>
              <a:t>CT scan of the chest: pulmonary embolism and a multitude of pulmonary and vascular diseases.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214198"/>
      </p:ext>
    </p:extLst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Echocardiography: </a:t>
            </a:r>
            <a:r>
              <a:rPr lang="en-US" dirty="0" err="1"/>
              <a:t>strucure</a:t>
            </a:r>
            <a:r>
              <a:rPr lang="en-US" dirty="0"/>
              <a:t>, pulmonary pressures, assessing systolic function</a:t>
            </a:r>
          </a:p>
          <a:p>
            <a:r>
              <a:rPr lang="en-US" dirty="0"/>
              <a:t>Troponin testing to evaluate for myocardial ischemia </a:t>
            </a:r>
          </a:p>
          <a:p>
            <a:r>
              <a:rPr lang="en-US" dirty="0"/>
              <a:t>BNP and </a:t>
            </a:r>
            <a:r>
              <a:rPr lang="en-US" dirty="0" err="1"/>
              <a:t>nt</a:t>
            </a:r>
            <a:r>
              <a:rPr lang="en-US" dirty="0"/>
              <a:t>-pro-BNP separate dyspnea due to CHF versus pulmonary causes. </a:t>
            </a:r>
          </a:p>
          <a:p>
            <a:r>
              <a:rPr lang="en-US" dirty="0"/>
              <a:t>Cardiopulmonary exercise testing: in cases of </a:t>
            </a:r>
            <a:r>
              <a:rPr lang="en-US" dirty="0" err="1"/>
              <a:t>exertional</a:t>
            </a:r>
            <a:r>
              <a:rPr lang="en-US" dirty="0"/>
              <a:t> dyspnea, when cardiac or pulmonary disease is at early stages. </a:t>
            </a:r>
          </a:p>
        </p:txBody>
      </p:sp>
    </p:spTree>
    <p:extLst>
      <p:ext uri="{BB962C8B-B14F-4D97-AF65-F5344CB8AC3E}">
        <p14:creationId xmlns:p14="http://schemas.microsoft.com/office/powerpoint/2010/main" val="126720888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Dyspnea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symptom</a:t>
            </a:r>
          </a:p>
          <a:p>
            <a:r>
              <a:rPr lang="en-US" dirty="0"/>
              <a:t>may be the primary manifestation of lung disease, cardiac, anemia, obesity, or deconditioning.</a:t>
            </a:r>
          </a:p>
        </p:txBody>
      </p:sp>
    </p:spTree>
    <p:extLst>
      <p:ext uri="{BB962C8B-B14F-4D97-AF65-F5344CB8AC3E}">
        <p14:creationId xmlns:p14="http://schemas.microsoft.com/office/powerpoint/2010/main" val="1324401046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is Dyspnea?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Dyspnea: breathing discomfort</a:t>
            </a:r>
          </a:p>
          <a:p>
            <a:r>
              <a:rPr lang="en-US" dirty="0"/>
              <a:t>“Subjective experience of breathing discomfort that consists of qualitatively distinct sensations that vary in intensity” – ATS Consensus Statement 2012</a:t>
            </a:r>
          </a:p>
          <a:p>
            <a:pPr marL="0" indent="0" algn="ctr">
              <a:buNone/>
            </a:pPr>
            <a:r>
              <a:rPr lang="en-US" dirty="0"/>
              <a:t>“Uncomfortable awareness of breathing”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b="1" dirty="0"/>
              <a:t>Major problem: Lack of a valid, reliable measure of the degree of Dyspnea </a:t>
            </a:r>
            <a:endParaRPr lang="en-US" dirty="0"/>
          </a:p>
          <a:p>
            <a:r>
              <a:rPr lang="en-US" b="1" dirty="0"/>
              <a:t>Physical symptoms </a:t>
            </a:r>
            <a:r>
              <a:rPr lang="en-US" dirty="0"/>
              <a:t>define ‘dyspnea intensity’ </a:t>
            </a:r>
          </a:p>
          <a:p>
            <a:r>
              <a:rPr lang="en-US" b="1" dirty="0"/>
              <a:t>Emotional response </a:t>
            </a:r>
            <a:r>
              <a:rPr lang="en-US" dirty="0"/>
              <a:t>determines ‘degree of distress’ </a:t>
            </a:r>
          </a:p>
          <a:p>
            <a:r>
              <a:rPr lang="en-US" dirty="0"/>
              <a:t>Dyspnea is complex multidimensional symptom</a:t>
            </a:r>
          </a:p>
        </p:txBody>
      </p:sp>
    </p:spTree>
    <p:extLst>
      <p:ext uri="{BB962C8B-B14F-4D97-AF65-F5344CB8AC3E}">
        <p14:creationId xmlns:p14="http://schemas.microsoft.com/office/powerpoint/2010/main" val="197083623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Dyspnea</a:t>
            </a:r>
            <a:r>
              <a:rPr lang="en-US" dirty="0"/>
              <a:t> can be: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acute develops over hours to </a:t>
            </a:r>
          </a:p>
          <a:p>
            <a:r>
              <a:rPr lang="en-US" dirty="0"/>
              <a:t>chronic &gt; 4-8 weeks. </a:t>
            </a:r>
          </a:p>
          <a:p>
            <a:r>
              <a:rPr lang="en-US" dirty="0"/>
              <a:t>acute worsening of chronic breathlessness (</a:t>
            </a:r>
            <a:r>
              <a:rPr lang="en-US" dirty="0" err="1"/>
              <a:t>eg</a:t>
            </a:r>
            <a:r>
              <a:rPr lang="en-US" dirty="0"/>
              <a:t>, CF, heart failure).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664934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Introduction and Definition</a:t>
            </a:r>
          </a:p>
          <a:p>
            <a:r>
              <a:rPr lang="en-US" dirty="0" err="1"/>
              <a:t>Pathophysiology</a:t>
            </a:r>
            <a:endParaRPr lang="en-US" dirty="0"/>
          </a:p>
          <a:p>
            <a:r>
              <a:rPr lang="en-US" dirty="0">
                <a:solidFill>
                  <a:schemeClr val="bg2"/>
                </a:solidFill>
              </a:rPr>
              <a:t>Causes</a:t>
            </a:r>
          </a:p>
          <a:p>
            <a:r>
              <a:rPr lang="en-US" dirty="0">
                <a:solidFill>
                  <a:schemeClr val="bg2"/>
                </a:solidFill>
              </a:rPr>
              <a:t>Approach</a:t>
            </a:r>
          </a:p>
          <a:p>
            <a:r>
              <a:rPr lang="en-US" dirty="0">
                <a:solidFill>
                  <a:schemeClr val="bg2"/>
                </a:solidFill>
              </a:rPr>
              <a:t>cases</a:t>
            </a:r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howmed.net/wp-content/uploads/2010/10/regulation-of-respiration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759"/>
            <a:ext cx="8816430" cy="578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573421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Regulation of the respiratory system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28032"/>
            <a:ext cx="6048375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353594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receptors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Chemoreceptors (peripherally and centrally located)</a:t>
            </a:r>
          </a:p>
          <a:p>
            <a:r>
              <a:rPr lang="en-US" dirty="0"/>
              <a:t> mechanoreceptors (located in the airways, lungs and chest wall)</a:t>
            </a:r>
          </a:p>
        </p:txBody>
      </p:sp>
    </p:spTree>
    <p:extLst>
      <p:ext uri="{BB962C8B-B14F-4D97-AF65-F5344CB8AC3E}">
        <p14:creationId xmlns:p14="http://schemas.microsoft.com/office/powerpoint/2010/main" val="3241133321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1076</Words>
  <Application>Microsoft Office PowerPoint</Application>
  <PresentationFormat>On-screen Show (4:3)</PresentationFormat>
  <Paragraphs>183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SOB</vt:lpstr>
      <vt:lpstr>PowerPoint Presentation</vt:lpstr>
      <vt:lpstr>Dyspnea</vt:lpstr>
      <vt:lpstr>What is Dyspnea? </vt:lpstr>
      <vt:lpstr>Dyspnea can be:</vt:lpstr>
      <vt:lpstr>PowerPoint Presentation</vt:lpstr>
      <vt:lpstr>PowerPoint Presentation</vt:lpstr>
      <vt:lpstr>Regulation of the respiratory system</vt:lpstr>
      <vt:lpstr>receptors</vt:lpstr>
      <vt:lpstr>Chemoreceptors</vt:lpstr>
      <vt:lpstr>PowerPoint Presentation</vt:lpstr>
      <vt:lpstr>Mechanoreceptors </vt:lpstr>
      <vt:lpstr>PowerPoint Presentation</vt:lpstr>
      <vt:lpstr>PATHOPHYSIOLOGICAL FEATURES</vt:lpstr>
      <vt:lpstr>classic sign of dyspnea</vt:lpstr>
      <vt:lpstr>Expiration</vt:lpstr>
      <vt:lpstr>PowerPoint Presentation</vt:lpstr>
      <vt:lpstr>PowerPoint Presentation</vt:lpstr>
      <vt:lpstr>Approach</vt:lpstr>
      <vt:lpstr>History</vt:lpstr>
      <vt:lpstr>PowerPoint Presentation</vt:lpstr>
      <vt:lpstr>Physical exam</vt:lpstr>
      <vt:lpstr>PowerPoint Presentation</vt:lpstr>
      <vt:lpstr>PowerPoint Presentation</vt:lpstr>
      <vt:lpstr>Important clinical clues</vt:lpstr>
      <vt:lpstr>PowerPoint Presentation</vt:lpstr>
      <vt:lpstr>Lab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KFM</cp:lastModifiedBy>
  <cp:revision>62</cp:revision>
  <dcterms:created xsi:type="dcterms:W3CDTF">2017-10-08T15:20:51Z</dcterms:created>
  <dcterms:modified xsi:type="dcterms:W3CDTF">2018-09-19T18:39:27Z</dcterms:modified>
</cp:coreProperties>
</file>