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80" r:id="rId7"/>
    <p:sldId id="272" r:id="rId8"/>
    <p:sldId id="281" r:id="rId9"/>
    <p:sldId id="262" r:id="rId10"/>
    <p:sldId id="263" r:id="rId11"/>
    <p:sldId id="264" r:id="rId12"/>
    <p:sldId id="283" r:id="rId13"/>
    <p:sldId id="284" r:id="rId14"/>
    <p:sldId id="285" r:id="rId15"/>
    <p:sldId id="28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3"/>
    <p:restoredTop sz="94643"/>
  </p:normalViewPr>
  <p:slideViewPr>
    <p:cSldViewPr snapToGrid="0" snapToObjects="1">
      <p:cViewPr varScale="1">
        <p:scale>
          <a:sx n="54" d="100"/>
          <a:sy n="54" d="100"/>
        </p:scale>
        <p:origin x="23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Metabolic response to surgery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Dr.Nuha</a:t>
            </a:r>
            <a:r>
              <a:rPr lang="en-US" dirty="0"/>
              <a:t> Alsaleh</a:t>
            </a:r>
          </a:p>
          <a:p>
            <a:r>
              <a:rPr lang="en-US" dirty="0"/>
              <a:t>Assistant professor </a:t>
            </a:r>
          </a:p>
        </p:txBody>
      </p:sp>
    </p:spTree>
    <p:extLst>
      <p:ext uri="{BB962C8B-B14F-4D97-AF65-F5344CB8AC3E}">
        <p14:creationId xmlns:p14="http://schemas.microsoft.com/office/powerpoint/2010/main" val="1638421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88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64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92D050"/>
                </a:solidFill>
              </a:rPr>
              <a:t>Nutritional</a:t>
            </a:r>
            <a:endParaRPr lang="ar-SA" b="1" u="sng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 3 important aspects of nutrition have to be considered</a:t>
            </a:r>
          </a:p>
          <a:p>
            <a:pPr lvl="0" algn="l" rtl="0"/>
            <a:r>
              <a:rPr lang="en-US" b="1" i="1" u="sng" dirty="0"/>
              <a:t>Route of administration</a:t>
            </a:r>
            <a:r>
              <a:rPr lang="en-US" dirty="0"/>
              <a:t> ( enteral /parenteral ): enteral nutrition is preferred.  It improves the protein balance &amp; clinical outcome</a:t>
            </a:r>
          </a:p>
          <a:p>
            <a:pPr lvl="0" algn="l" rtl="0"/>
            <a:r>
              <a:rPr lang="en-US" b="1" i="1" u="sng" dirty="0"/>
              <a:t>Timing</a:t>
            </a:r>
            <a:r>
              <a:rPr lang="en-US" dirty="0"/>
              <a:t> ( early versus late feeding ):</a:t>
            </a:r>
          </a:p>
          <a:p>
            <a:pPr lvl="1" algn="l" rtl="0"/>
            <a:r>
              <a:rPr lang="en-US" dirty="0"/>
              <a:t>Enteral nutrition is started as early as possible. Early is superior in its effects on catabolic &amp; hyper metabolic response to injury</a:t>
            </a:r>
          </a:p>
          <a:p>
            <a:pPr lvl="1" algn="l" rtl="0"/>
            <a:r>
              <a:rPr lang="en-US" dirty="0"/>
              <a:t>A slower rate of fluid resuscitation after trauma hemorrhage leads to a faster restoration of the depressed cell-mediated immunity.  Whereas rapid fluid resuscitation produces  a prolonged depression of immune responses. </a:t>
            </a:r>
          </a:p>
          <a:p>
            <a:pPr algn="l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5908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DB23E3-D712-5348-BD2F-4AB41E740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0CEB472-491D-BF41-8110-B9298B7C7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/>
              <a:t>- </a:t>
            </a:r>
            <a:r>
              <a:rPr lang="en-US" sz="2000" b="1" u="sng"/>
              <a:t>QUALIYT</a:t>
            </a:r>
            <a:r>
              <a:rPr lang="en-US" sz="2000" u="sng"/>
              <a:t>: </a:t>
            </a:r>
            <a:r>
              <a:rPr lang="en-US" sz="2000"/>
              <a:t>Main labile energy reserve in the body is fat</a:t>
            </a:r>
            <a:br>
              <a:rPr lang="en-US" sz="2000"/>
            </a:br>
            <a:r>
              <a:rPr lang="en-US" sz="2000"/>
              <a:t>- Main labile protein reserve in the body is skeletal muscle</a:t>
            </a:r>
            <a:br>
              <a:rPr lang="en-US" sz="2000"/>
            </a:br>
            <a:r>
              <a:rPr lang="en-US" sz="2000"/>
              <a:t> </a:t>
            </a:r>
            <a:br>
              <a:rPr lang="en-US" sz="2000"/>
            </a:br>
            <a:r>
              <a:rPr lang="en-US" sz="2000"/>
              <a:t>- While fat mass can be reduced without major detriment to function , loss of protein mass results not only in skeletal muscle wasting, but also depletion protein mass.</a:t>
            </a:r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04779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94254A-E5A0-7748-A9AA-B849E5B66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7C42EA4-3E6E-9540-854F-9A4B5AD45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80100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/>
            <a:r>
              <a:rPr lang="en-US" dirty="0"/>
              <a:t>With lean issue, each 1 g nitrogen is contained within 6.25 g of protein, which is contained in approximately 36 g of wet weight tissue.</a:t>
            </a:r>
          </a:p>
          <a:p>
            <a:pPr lvl="0" algn="l" rtl="0"/>
            <a:r>
              <a:rPr lang="en-US" dirty="0"/>
              <a:t>Thus the loss of 1 g of nitrogen in urine is equivalent to the breakdown of 36 g of wet weight lean tissue.</a:t>
            </a:r>
          </a:p>
          <a:p>
            <a:pPr lvl="0" algn="l" rtl="0"/>
            <a:r>
              <a:rPr lang="en-US" dirty="0"/>
              <a:t>Protein turnover in the whole body is of the order of 150-200 g per day.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91460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93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4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804" y="2016125"/>
            <a:ext cx="4594716" cy="3449638"/>
          </a:xfrm>
        </p:spPr>
      </p:pic>
    </p:spTree>
    <p:extLst>
      <p:ext uri="{BB962C8B-B14F-4D97-AF65-F5344CB8AC3E}">
        <p14:creationId xmlns:p14="http://schemas.microsoft.com/office/powerpoint/2010/main" val="132316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804" y="2016125"/>
            <a:ext cx="4594716" cy="3449638"/>
          </a:xfrm>
        </p:spPr>
      </p:pic>
    </p:spTree>
    <p:extLst>
      <p:ext uri="{BB962C8B-B14F-4D97-AF65-F5344CB8AC3E}">
        <p14:creationId xmlns:p14="http://schemas.microsoft.com/office/powerpoint/2010/main" val="991598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60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804" y="2016125"/>
            <a:ext cx="4594716" cy="3449638"/>
          </a:xfrm>
        </p:spPr>
      </p:pic>
    </p:spTree>
    <p:extLst>
      <p:ext uri="{BB962C8B-B14F-4D97-AF65-F5344CB8AC3E}">
        <p14:creationId xmlns:p14="http://schemas.microsoft.com/office/powerpoint/2010/main" val="684651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3404" y="2016125"/>
            <a:ext cx="4599517" cy="3449638"/>
          </a:xfrm>
        </p:spPr>
      </p:pic>
    </p:spTree>
    <p:extLst>
      <p:ext uri="{BB962C8B-B14F-4D97-AF65-F5344CB8AC3E}">
        <p14:creationId xmlns:p14="http://schemas.microsoft.com/office/powerpoint/2010/main" val="2105814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804" y="2016125"/>
            <a:ext cx="4594716" cy="3449638"/>
          </a:xfrm>
        </p:spPr>
      </p:pic>
    </p:spTree>
    <p:extLst>
      <p:ext uri="{BB962C8B-B14F-4D97-AF65-F5344CB8AC3E}">
        <p14:creationId xmlns:p14="http://schemas.microsoft.com/office/powerpoint/2010/main" val="161759274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72</TotalTime>
  <Words>8</Words>
  <Application>Microsoft Office PowerPoint</Application>
  <PresentationFormat>شاشة عريضة</PresentationFormat>
  <Paragraphs>3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Gallery</vt:lpstr>
      <vt:lpstr>Metabolic response to surgery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Nutritional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nuha alsaleh</dc:creator>
  <cp:lastModifiedBy>nuha alsaleh</cp:lastModifiedBy>
  <cp:revision>18</cp:revision>
  <dcterms:created xsi:type="dcterms:W3CDTF">2016-12-24T06:05:05Z</dcterms:created>
  <dcterms:modified xsi:type="dcterms:W3CDTF">2018-09-17T18:14:56Z</dcterms:modified>
</cp:coreProperties>
</file>