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80" r:id="rId6"/>
    <p:sldId id="279" r:id="rId7"/>
    <p:sldId id="282" r:id="rId8"/>
    <p:sldId id="317" r:id="rId9"/>
    <p:sldId id="320" r:id="rId10"/>
    <p:sldId id="318" r:id="rId11"/>
    <p:sldId id="322" r:id="rId12"/>
    <p:sldId id="319" r:id="rId13"/>
    <p:sldId id="296" r:id="rId14"/>
    <p:sldId id="297" r:id="rId15"/>
    <p:sldId id="298" r:id="rId16"/>
    <p:sldId id="299" r:id="rId17"/>
    <p:sldId id="324" r:id="rId18"/>
    <p:sldId id="314" r:id="rId19"/>
    <p:sldId id="323" r:id="rId20"/>
    <p:sldId id="304" r:id="rId21"/>
    <p:sldId id="305" r:id="rId22"/>
    <p:sldId id="309" r:id="rId23"/>
    <p:sldId id="325" r:id="rId24"/>
    <p:sldId id="326" r:id="rId25"/>
    <p:sldId id="327" r:id="rId26"/>
    <p:sldId id="328" r:id="rId27"/>
    <p:sldId id="329" r:id="rId28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notesMaster" Target="notesMasters/notesMaster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handoutMaster" Target="handoutMasters/handout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72F4B29-C8D5-43A5-A9A4-E1AA49276C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11EFD-FA0C-4650-966A-BC8C7DEFEFA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pPr>
              <a:defRPr/>
            </a:pPr>
            <a:fld id="{01FA4E5B-D996-4E7B-8F23-3BA293C4E18C}" type="datetimeFigureOut">
              <a:rPr lang="en-US"/>
              <a:pPr>
                <a:defRPr/>
              </a:pPr>
              <a:t>9/4/2018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4DCF90-D035-40CD-8E0B-45FE37A19F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0AAB89-4889-4E6C-8DB8-2F64F29FB3F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7C2B50-0FE7-4913-84F0-743E4755CBF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A3FCDC9-C930-48B0-9C36-AD9BF469BB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3F4381-6C7C-44D1-8373-6E0154CA6D5A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pPr>
              <a:defRPr/>
            </a:pPr>
            <a:fld id="{7F289D7A-FADF-4B41-8300-6AB69D245760}" type="datetimeFigureOut">
              <a:rPr lang="en-IN"/>
              <a:pPr>
                <a:defRPr/>
              </a:pPr>
              <a:t>04-09-2018</a:t>
            </a:fld>
            <a:endParaRPr lang="en-IN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862F9C6-AE0D-4F35-831C-549932C3CAD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pPr lvl="0"/>
            <a:endParaRPr lang="en-IN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39E9310-9EA0-41C6-98CE-F7765F71C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5325" y="4421188"/>
            <a:ext cx="5564188" cy="4189412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IN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EE1FE8-25B5-46A8-88FA-A5B1DCFAB5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271D5-C08A-42A6-AD86-569937D3995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2F6978-F402-4497-B601-17DCD93674C1}" type="slidenum">
              <a:rPr lang="en-IN" altLang="en-US"/>
              <a:pPr/>
              <a:t>‹#›</a:t>
            </a:fld>
            <a:endParaRPr lang="en-I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 /><Relationship Id="rId1" Type="http://schemas.openxmlformats.org/officeDocument/2006/relationships/notesMaster" Target="../notesMasters/notesMaster1.xml" 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 /><Relationship Id="rId1" Type="http://schemas.openxmlformats.org/officeDocument/2006/relationships/notesMaster" Target="../notesMasters/notesMaster1.xml" 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 /><Relationship Id="rId1" Type="http://schemas.openxmlformats.org/officeDocument/2006/relationships/notesMaster" Target="../notesMasters/notesMaster1.xml" 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 /><Relationship Id="rId1" Type="http://schemas.openxmlformats.org/officeDocument/2006/relationships/notesMaster" Target="../notesMasters/notesMaster1.xml" 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 /><Relationship Id="rId1" Type="http://schemas.openxmlformats.org/officeDocument/2006/relationships/notesMaster" Target="../notesMasters/notesMaster1.xml" 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 /><Relationship Id="rId1" Type="http://schemas.openxmlformats.org/officeDocument/2006/relationships/notesMaster" Target="../notesMasters/notesMaster1.xml" 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 /><Relationship Id="rId1" Type="http://schemas.openxmlformats.org/officeDocument/2006/relationships/notesMaster" Target="../notesMasters/notesMaster1.xml" 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 /><Relationship Id="rId1" Type="http://schemas.openxmlformats.org/officeDocument/2006/relationships/notesMaster" Target="../notesMasters/notesMaster1.xml" 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 /><Relationship Id="rId1" Type="http://schemas.openxmlformats.org/officeDocument/2006/relationships/notesMaster" Target="../notesMasters/notesMaster1.xml" 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 /><Relationship Id="rId1" Type="http://schemas.openxmlformats.org/officeDocument/2006/relationships/notesMaster" Target="../notesMasters/notesMaster1.xml" 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 /><Relationship Id="rId1" Type="http://schemas.openxmlformats.org/officeDocument/2006/relationships/notesMaster" Target="../notesMasters/notesMaster1.xml" 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 /><Relationship Id="rId1" Type="http://schemas.openxmlformats.org/officeDocument/2006/relationships/notesMaster" Target="../notesMasters/notesMaster1.xml" 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 /><Relationship Id="rId1" Type="http://schemas.openxmlformats.org/officeDocument/2006/relationships/notesMaster" Target="../notesMasters/notesMaster1.xml" 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8419384B-AE09-4C25-A9A9-7D5022521F8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72D23731-2F89-45A6-A4EB-A60C336B54E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32772" name="Slide Number Placeholder 3">
            <a:extLst>
              <a:ext uri="{FF2B5EF4-FFF2-40B4-BE49-F238E27FC236}">
                <a16:creationId xmlns:a16="http://schemas.microsoft.com/office/drawing/2014/main" id="{BF5C732F-5EF6-4F4C-9D60-29A4D1CFC9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610B037C-AE01-4E5B-BD13-F49D43BE851B}" type="slidenum">
              <a:rPr lang="en-IN" altLang="en-US"/>
              <a:pPr/>
              <a:t>1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">
            <a:extLst>
              <a:ext uri="{FF2B5EF4-FFF2-40B4-BE49-F238E27FC236}">
                <a16:creationId xmlns:a16="http://schemas.microsoft.com/office/drawing/2014/main" id="{389F72B3-EEDF-4991-A21E-0CA0F5A849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3A352ED-A40E-4319-AB28-EC87BFB4F4D9}" type="slidenum">
              <a:rPr lang="en-GB" altLang="en-US">
                <a:latin typeface="Arial" panose="020B0604020202020204" pitchFamily="34" charset="0"/>
              </a:rPr>
              <a:pPr/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1987" name="Text Box 1">
            <a:extLst>
              <a:ext uri="{FF2B5EF4-FFF2-40B4-BE49-F238E27FC236}">
                <a16:creationId xmlns:a16="http://schemas.microsoft.com/office/drawing/2014/main" id="{FFCCFEBA-B97A-4C85-A365-BE50D61078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Text Box 2">
            <a:extLst>
              <a:ext uri="{FF2B5EF4-FFF2-40B4-BE49-F238E27FC236}">
                <a16:creationId xmlns:a16="http://schemas.microsoft.com/office/drawing/2014/main" id="{11019171-6851-4826-8979-B1CAE78FF4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1188"/>
            <a:ext cx="5092700" cy="4186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1">
            <a:extLst>
              <a:ext uri="{FF2B5EF4-FFF2-40B4-BE49-F238E27FC236}">
                <a16:creationId xmlns:a16="http://schemas.microsoft.com/office/drawing/2014/main" id="{53E5B651-841B-4823-9A5A-ACFCC7CCB7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EA1998C3-CB44-422F-9866-D2594A3F1976}" type="slidenum">
              <a:rPr lang="en-GB" altLang="en-US">
                <a:latin typeface="Arial" panose="020B0604020202020204" pitchFamily="34" charset="0"/>
              </a:rPr>
              <a:pPr/>
              <a:t>11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3011" name="Text Box 1">
            <a:extLst>
              <a:ext uri="{FF2B5EF4-FFF2-40B4-BE49-F238E27FC236}">
                <a16:creationId xmlns:a16="http://schemas.microsoft.com/office/drawing/2014/main" id="{1E1DC25E-2EBE-42F4-987B-BE5D43FB4A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0175" y="8845550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67" tIns="47563" rIns="91467" bIns="47563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/>
            <a:fld id="{5F7B8962-2615-4288-83D4-5F873D976C5F}" type="slidenum">
              <a:rPr lang="en-GB" altLang="en-US" sz="1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pPr algn="r"/>
              <a:t>11</a:t>
            </a:fld>
            <a:endParaRPr lang="en-GB" altLang="en-US" sz="12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3012" name="Text Box 2">
            <a:extLst>
              <a:ext uri="{FF2B5EF4-FFF2-40B4-BE49-F238E27FC236}">
                <a16:creationId xmlns:a16="http://schemas.microsoft.com/office/drawing/2014/main" id="{76DC3A00-1F55-457C-B0B3-1FFD003634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Text Box 3">
            <a:extLst>
              <a:ext uri="{FF2B5EF4-FFF2-40B4-BE49-F238E27FC236}">
                <a16:creationId xmlns:a16="http://schemas.microsoft.com/office/drawing/2014/main" id="{361B8959-E48F-4210-8A08-28BF3ACBAB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1188"/>
            <a:ext cx="5092700" cy="4186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>
            <a:extLst>
              <a:ext uri="{FF2B5EF4-FFF2-40B4-BE49-F238E27FC236}">
                <a16:creationId xmlns:a16="http://schemas.microsoft.com/office/drawing/2014/main" id="{4841603C-6732-4916-9853-9D016E88DA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390DBA0-B761-43A7-8C08-1E4C390AC48E}" type="slidenum">
              <a:rPr lang="en-GB" altLang="en-US">
                <a:latin typeface="Arial" panose="020B0604020202020204" pitchFamily="34" charset="0"/>
              </a:rPr>
              <a:pPr/>
              <a:t>13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4035" name="Text Box 1">
            <a:extLst>
              <a:ext uri="{FF2B5EF4-FFF2-40B4-BE49-F238E27FC236}">
                <a16:creationId xmlns:a16="http://schemas.microsoft.com/office/drawing/2014/main" id="{5F579D62-E175-4B9B-A2F9-A7C8413874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0175" y="8845550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67" tIns="47563" rIns="91467" bIns="47563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/>
            <a:fld id="{8D39027F-F7CC-4147-A161-45DA0078AEB2}" type="slidenum">
              <a:rPr lang="en-GB" altLang="en-US" sz="1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pPr algn="r"/>
              <a:t>13</a:t>
            </a:fld>
            <a:endParaRPr lang="en-GB" altLang="en-US" sz="12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4036" name="Text Box 2">
            <a:extLst>
              <a:ext uri="{FF2B5EF4-FFF2-40B4-BE49-F238E27FC236}">
                <a16:creationId xmlns:a16="http://schemas.microsoft.com/office/drawing/2014/main" id="{43CC4597-69B1-4A28-8674-6773B64B5EF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Text Box 3">
            <a:extLst>
              <a:ext uri="{FF2B5EF4-FFF2-40B4-BE49-F238E27FC236}">
                <a16:creationId xmlns:a16="http://schemas.microsoft.com/office/drawing/2014/main" id="{0B951BC0-5435-474E-A58D-726423F038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1188"/>
            <a:ext cx="5092700" cy="4186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1">
            <a:extLst>
              <a:ext uri="{FF2B5EF4-FFF2-40B4-BE49-F238E27FC236}">
                <a16:creationId xmlns:a16="http://schemas.microsoft.com/office/drawing/2014/main" id="{E5905820-1176-4DCE-98D5-AFA0E9AACDD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54A8F731-F419-4A49-980E-1D58C64DDE70}" type="slidenum">
              <a:rPr lang="en-GB" altLang="en-US">
                <a:latin typeface="Arial" panose="020B0604020202020204" pitchFamily="34" charset="0"/>
              </a:rPr>
              <a:pPr/>
              <a:t>14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45059" name="Text Box 1">
            <a:extLst>
              <a:ext uri="{FF2B5EF4-FFF2-40B4-BE49-F238E27FC236}">
                <a16:creationId xmlns:a16="http://schemas.microsoft.com/office/drawing/2014/main" id="{540611D2-A24A-41D6-8329-CA341319A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40175" y="8845550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67" tIns="47563" rIns="91467" bIns="47563" anchor="b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/>
            <a:fld id="{011AEE94-29C0-4CB1-A0A8-692EF9E00A84}" type="slidenum">
              <a:rPr lang="en-GB" altLang="en-US" sz="120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pPr algn="r"/>
              <a:t>14</a:t>
            </a:fld>
            <a:endParaRPr lang="en-GB" altLang="en-US" sz="120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5060" name="Text Box 2">
            <a:extLst>
              <a:ext uri="{FF2B5EF4-FFF2-40B4-BE49-F238E27FC236}">
                <a16:creationId xmlns:a16="http://schemas.microsoft.com/office/drawing/2014/main" id="{E52D068F-5F87-482C-8533-5CD7F74FD8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1" name="Text Box 3">
            <a:extLst>
              <a:ext uri="{FF2B5EF4-FFF2-40B4-BE49-F238E27FC236}">
                <a16:creationId xmlns:a16="http://schemas.microsoft.com/office/drawing/2014/main" id="{928B4918-6B95-4583-B892-D1049545A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1188"/>
            <a:ext cx="5092700" cy="4186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>
            <a:extLst>
              <a:ext uri="{FF2B5EF4-FFF2-40B4-BE49-F238E27FC236}">
                <a16:creationId xmlns:a16="http://schemas.microsoft.com/office/drawing/2014/main" id="{F9E7265C-B73C-40B0-AF99-B21687BE89C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>
            <a:extLst>
              <a:ext uri="{FF2B5EF4-FFF2-40B4-BE49-F238E27FC236}">
                <a16:creationId xmlns:a16="http://schemas.microsoft.com/office/drawing/2014/main" id="{63253D88-A42A-4405-A204-50D44F9587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6084" name="Slide Number Placeholder 3">
            <a:extLst>
              <a:ext uri="{FF2B5EF4-FFF2-40B4-BE49-F238E27FC236}">
                <a16:creationId xmlns:a16="http://schemas.microsoft.com/office/drawing/2014/main" id="{43480841-ACF0-4B38-8223-C9968DB90D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64373B98-55E6-493C-ADBD-0902B0E13E83}" type="slidenum">
              <a:rPr lang="en-GB" altLang="en-US">
                <a:latin typeface="Arial" panose="020B0604020202020204" pitchFamily="34" charset="0"/>
              </a:rPr>
              <a:pPr/>
              <a:t>15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>
            <a:extLst>
              <a:ext uri="{FF2B5EF4-FFF2-40B4-BE49-F238E27FC236}">
                <a16:creationId xmlns:a16="http://schemas.microsoft.com/office/drawing/2014/main" id="{FB627E95-505E-486D-8093-15265AEC0CF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>
            <a:extLst>
              <a:ext uri="{FF2B5EF4-FFF2-40B4-BE49-F238E27FC236}">
                <a16:creationId xmlns:a16="http://schemas.microsoft.com/office/drawing/2014/main" id="{BAF5734E-A4CE-4FAA-B940-1BE50C67DCD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47108" name="Slide Number Placeholder 3">
            <a:extLst>
              <a:ext uri="{FF2B5EF4-FFF2-40B4-BE49-F238E27FC236}">
                <a16:creationId xmlns:a16="http://schemas.microsoft.com/office/drawing/2014/main" id="{05754314-2AD4-472B-9088-D5429F1A85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B817AE99-417D-4DEB-84A4-9B6DEB17DF69}" type="slidenum">
              <a:rPr lang="en-GB" altLang="en-US">
                <a:latin typeface="Arial" panose="020B0604020202020204" pitchFamily="34" charset="0"/>
              </a:rPr>
              <a:pPr/>
              <a:t>16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>
            <a:extLst>
              <a:ext uri="{FF2B5EF4-FFF2-40B4-BE49-F238E27FC236}">
                <a16:creationId xmlns:a16="http://schemas.microsoft.com/office/drawing/2014/main" id="{5784763B-9408-4D15-8F12-7CFA0DBE41B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>
            <a:extLst>
              <a:ext uri="{FF2B5EF4-FFF2-40B4-BE49-F238E27FC236}">
                <a16:creationId xmlns:a16="http://schemas.microsoft.com/office/drawing/2014/main" id="{63C10EF5-CE7E-426C-AA31-0ABA567869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48132" name="Slide Number Placeholder 3">
            <a:extLst>
              <a:ext uri="{FF2B5EF4-FFF2-40B4-BE49-F238E27FC236}">
                <a16:creationId xmlns:a16="http://schemas.microsoft.com/office/drawing/2014/main" id="{152B846F-E1F0-4EFB-AC60-4DD98BB791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5E67E182-FFD2-4B4F-B371-E242E66610BE}" type="slidenum">
              <a:rPr lang="en-IN" altLang="en-US"/>
              <a:pPr/>
              <a:t>17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>
            <a:extLst>
              <a:ext uri="{FF2B5EF4-FFF2-40B4-BE49-F238E27FC236}">
                <a16:creationId xmlns:a16="http://schemas.microsoft.com/office/drawing/2014/main" id="{70DF7510-9C64-44B3-9DFF-D4EDA3B7E6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>
            <a:extLst>
              <a:ext uri="{FF2B5EF4-FFF2-40B4-BE49-F238E27FC236}">
                <a16:creationId xmlns:a16="http://schemas.microsoft.com/office/drawing/2014/main" id="{0D74CBA3-C76C-4AFF-A1F9-1C7259EDFD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49156" name="Slide Number Placeholder 3">
            <a:extLst>
              <a:ext uri="{FF2B5EF4-FFF2-40B4-BE49-F238E27FC236}">
                <a16:creationId xmlns:a16="http://schemas.microsoft.com/office/drawing/2014/main" id="{67272850-9424-45B9-9515-32C2994049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0BD56573-CEA2-49DD-AB79-87D2627B4889}" type="slidenum">
              <a:rPr lang="en-IN" altLang="en-US"/>
              <a:pPr/>
              <a:t>18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>
            <a:extLst>
              <a:ext uri="{FF2B5EF4-FFF2-40B4-BE49-F238E27FC236}">
                <a16:creationId xmlns:a16="http://schemas.microsoft.com/office/drawing/2014/main" id="{78FB83F3-DDC4-4272-9B10-B4EC461A59F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>
            <a:extLst>
              <a:ext uri="{FF2B5EF4-FFF2-40B4-BE49-F238E27FC236}">
                <a16:creationId xmlns:a16="http://schemas.microsoft.com/office/drawing/2014/main" id="{62ABA670-AC6B-4D2F-8140-9A784562152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50180" name="Slide Number Placeholder 3">
            <a:extLst>
              <a:ext uri="{FF2B5EF4-FFF2-40B4-BE49-F238E27FC236}">
                <a16:creationId xmlns:a16="http://schemas.microsoft.com/office/drawing/2014/main" id="{CC0DFEA6-B0AB-4296-A115-A72EFD8192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114CDD9-8CE9-4B55-A4C4-F5EB18CA9A4B}" type="slidenum">
              <a:rPr lang="en-US" altLang="en-US">
                <a:latin typeface="Arial" panose="020B0604020202020204" pitchFamily="34" charset="0"/>
              </a:rPr>
              <a:pPr/>
              <a:t>19</a:t>
            </a:fld>
            <a:endParaRPr lang="th-TH" altLang="en-US">
              <a:latin typeface="Arial" panose="020B0604020202020204" pitchFamily="34" charset="0"/>
              <a:ea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>
            <a:extLst>
              <a:ext uri="{FF2B5EF4-FFF2-40B4-BE49-F238E27FC236}">
                <a16:creationId xmlns:a16="http://schemas.microsoft.com/office/drawing/2014/main" id="{1E365847-6DAD-4DBC-AD8F-D4430C17EBB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>
            <a:extLst>
              <a:ext uri="{FF2B5EF4-FFF2-40B4-BE49-F238E27FC236}">
                <a16:creationId xmlns:a16="http://schemas.microsoft.com/office/drawing/2014/main" id="{5B71C6FF-EEFD-46A5-AC7E-BB778DE01BB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51204" name="Slide Number Placeholder 3">
            <a:extLst>
              <a:ext uri="{FF2B5EF4-FFF2-40B4-BE49-F238E27FC236}">
                <a16:creationId xmlns:a16="http://schemas.microsoft.com/office/drawing/2014/main" id="{52BAF3D3-8D56-4EBF-9B18-2FA48B186E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CA873850-EC24-4841-BFC9-3B7C402333E7}" type="slidenum">
              <a:rPr lang="en-US" altLang="en-US">
                <a:latin typeface="Arial" panose="020B0604020202020204" pitchFamily="34" charset="0"/>
              </a:rPr>
              <a:pPr/>
              <a:t>20</a:t>
            </a:fld>
            <a:endParaRPr lang="th-TH" altLang="en-US">
              <a:latin typeface="Arial" panose="020B0604020202020204" pitchFamily="34" charset="0"/>
              <a:ea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7DB1E56D-284F-41EB-AB60-DA33913A17F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EB11C6CA-A0C7-448A-8C00-1279A40FE4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56C099C7-81EF-48D2-B40F-B459031918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DEE215DD-B729-4A07-A490-8913B02E37D1}" type="slidenum">
              <a:rPr lang="en-IN" altLang="en-US"/>
              <a:pPr/>
              <a:t>2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>
            <a:extLst>
              <a:ext uri="{FF2B5EF4-FFF2-40B4-BE49-F238E27FC236}">
                <a16:creationId xmlns:a16="http://schemas.microsoft.com/office/drawing/2014/main" id="{00151AD3-C1B9-47E0-8E4B-7E8180B9504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>
            <a:extLst>
              <a:ext uri="{FF2B5EF4-FFF2-40B4-BE49-F238E27FC236}">
                <a16:creationId xmlns:a16="http://schemas.microsoft.com/office/drawing/2014/main" id="{AE52EA29-D100-439C-B65E-77899F7E82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IN" altLang="en-US">
              <a:latin typeface="Arial" panose="020B0604020202020204" pitchFamily="34" charset="0"/>
            </a:endParaRPr>
          </a:p>
        </p:txBody>
      </p:sp>
      <p:sp>
        <p:nvSpPr>
          <p:cNvPr id="52228" name="Slide Number Placeholder 3">
            <a:extLst>
              <a:ext uri="{FF2B5EF4-FFF2-40B4-BE49-F238E27FC236}">
                <a16:creationId xmlns:a16="http://schemas.microsoft.com/office/drawing/2014/main" id="{ED038DFC-747C-4427-9BBC-70605C1B26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02A24FE7-8E4C-43C3-BA5B-FE0D6800FB27}" type="slidenum">
              <a:rPr lang="en-GB" altLang="en-US">
                <a:latin typeface="Arial" panose="020B0604020202020204" pitchFamily="34" charset="0"/>
              </a:rPr>
              <a:pPr/>
              <a:t>21</a:t>
            </a:fld>
            <a:endParaRPr lang="en-GB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1">
            <a:extLst>
              <a:ext uri="{FF2B5EF4-FFF2-40B4-BE49-F238E27FC236}">
                <a16:creationId xmlns:a16="http://schemas.microsoft.com/office/drawing/2014/main" id="{26639438-952A-4339-83FE-5C08F853B2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67FD19A1-9BB3-49A5-BF1D-B95C81CC14A8}" type="slidenum">
              <a:rPr lang="en-GB" altLang="en-US">
                <a:latin typeface="Arial" panose="020B0604020202020204" pitchFamily="34" charset="0"/>
              </a:rPr>
              <a:pPr/>
              <a:t>22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53251" name="Text Box 1">
            <a:extLst>
              <a:ext uri="{FF2B5EF4-FFF2-40B4-BE49-F238E27FC236}">
                <a16:creationId xmlns:a16="http://schemas.microsoft.com/office/drawing/2014/main" id="{E8BF9B04-08EF-40E0-A12A-6D41F97B44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2" name="Text Box 2">
            <a:extLst>
              <a:ext uri="{FF2B5EF4-FFF2-40B4-BE49-F238E27FC236}">
                <a16:creationId xmlns:a16="http://schemas.microsoft.com/office/drawing/2014/main" id="{9BC21AB5-AE7C-4A80-84AA-A6788A87EF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27100" y="4421188"/>
            <a:ext cx="5092700" cy="41862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75557101-A859-4C1A-88C7-D29F86F549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58F01B93-73DB-4337-9638-007F5E9F9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54276" name="Slide Number Placeholder 3">
            <a:extLst>
              <a:ext uri="{FF2B5EF4-FFF2-40B4-BE49-F238E27FC236}">
                <a16:creationId xmlns:a16="http://schemas.microsoft.com/office/drawing/2014/main" id="{988CEDDC-4BA5-4E31-B714-F89071CD27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9A608676-EE6E-46BB-9BCE-9318D6D17DB4}" type="slidenum">
              <a:rPr lang="en-IN" altLang="en-US"/>
              <a:pPr/>
              <a:t>23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>
            <a:extLst>
              <a:ext uri="{FF2B5EF4-FFF2-40B4-BE49-F238E27FC236}">
                <a16:creationId xmlns:a16="http://schemas.microsoft.com/office/drawing/2014/main" id="{1BB2DA05-41E1-4D52-BA5C-59EA0B900BC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>
            <a:extLst>
              <a:ext uri="{FF2B5EF4-FFF2-40B4-BE49-F238E27FC236}">
                <a16:creationId xmlns:a16="http://schemas.microsoft.com/office/drawing/2014/main" id="{3D375D00-ADCA-42D0-9955-26CD6DC6714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55300" name="Slide Number Placeholder 3">
            <a:extLst>
              <a:ext uri="{FF2B5EF4-FFF2-40B4-BE49-F238E27FC236}">
                <a16:creationId xmlns:a16="http://schemas.microsoft.com/office/drawing/2014/main" id="{8FE67157-6682-4907-AD31-CDB3220CC93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DA501CF9-E4F0-42E0-843D-A435E6754048}" type="slidenum">
              <a:rPr lang="en-US" altLang="en-US"/>
              <a:pPr/>
              <a:t>24</a:t>
            </a:fld>
            <a:endParaRPr lang="th-TH" altLang="en-US">
              <a:ea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DED02FFD-39AF-492C-ADCE-9EF751727F0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0E6A0839-145F-46D5-9B9B-55E732029CD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56324" name="Slide Number Placeholder 3">
            <a:extLst>
              <a:ext uri="{FF2B5EF4-FFF2-40B4-BE49-F238E27FC236}">
                <a16:creationId xmlns:a16="http://schemas.microsoft.com/office/drawing/2014/main" id="{03FF4828-B8A9-457A-9A47-E84D257DED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5189D711-9F3D-41E4-AA66-C0312CE81017}" type="slidenum">
              <a:rPr lang="en-US" altLang="en-US"/>
              <a:pPr/>
              <a:t>25</a:t>
            </a:fld>
            <a:endParaRPr lang="th-TH" altLang="en-US">
              <a:ea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>
            <a:extLst>
              <a:ext uri="{FF2B5EF4-FFF2-40B4-BE49-F238E27FC236}">
                <a16:creationId xmlns:a16="http://schemas.microsoft.com/office/drawing/2014/main" id="{D1EAA7C7-2B8F-4F54-9612-F79D57689F2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>
            <a:extLst>
              <a:ext uri="{FF2B5EF4-FFF2-40B4-BE49-F238E27FC236}">
                <a16:creationId xmlns:a16="http://schemas.microsoft.com/office/drawing/2014/main" id="{D2329E2D-F4EB-4CFD-BB53-202D43FBF4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57348" name="Slide Number Placeholder 3">
            <a:extLst>
              <a:ext uri="{FF2B5EF4-FFF2-40B4-BE49-F238E27FC236}">
                <a16:creationId xmlns:a16="http://schemas.microsoft.com/office/drawing/2014/main" id="{DEE9AE8C-7DBB-4EBA-9FC1-9D692050BD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54714A73-67E5-4635-BE81-EAF5EA7509B8}" type="slidenum">
              <a:rPr lang="en-US" altLang="en-US"/>
              <a:pPr/>
              <a:t>26</a:t>
            </a:fld>
            <a:endParaRPr lang="th-TH" altLang="en-US">
              <a:ea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EED54C5A-2534-4CE7-A30B-FE8976C8CF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EA03A616-0249-4E00-8C6F-EF49696BF21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IN" altLang="en-US"/>
          </a:p>
        </p:txBody>
      </p:sp>
      <p:sp>
        <p:nvSpPr>
          <p:cNvPr id="58372" name="Slide Number Placeholder 3">
            <a:extLst>
              <a:ext uri="{FF2B5EF4-FFF2-40B4-BE49-F238E27FC236}">
                <a16:creationId xmlns:a16="http://schemas.microsoft.com/office/drawing/2014/main" id="{556C7070-D3C0-4BA1-8B84-211C8E708C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E10C2A92-5902-4347-8AAD-DD450CF2BB58}" type="slidenum">
              <a:rPr lang="en-US" altLang="en-US"/>
              <a:pPr/>
              <a:t>27</a:t>
            </a:fld>
            <a:endParaRPr lang="th-TH" altLang="en-US">
              <a:ea typeface="Cordia New" panose="020B0304020202020204" pitchFamily="34" charset="-34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93F84EC9-DB67-4706-8C27-8708654A4C0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8239F477-0113-4D0E-95FC-37B9F939F1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0C0E4DC3-F7EC-4D88-8D23-D59B24B61D5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4B578312-AA4C-4884-9704-00935313846B}" type="slidenum">
              <a:rPr lang="en-IN" altLang="en-US"/>
              <a:pPr/>
              <a:t>3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91226196-18FA-4AA0-86E9-207D4FAA9A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593AFBBF-CFBD-4793-992B-966E722D483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29312FF4-7431-4FC2-AE41-FC6431EAAF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87CF4E43-1906-4B3E-A43B-56BF18CE570D}" type="slidenum">
              <a:rPr lang="en-IN" altLang="en-US"/>
              <a:pPr/>
              <a:t>4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>
            <a:extLst>
              <a:ext uri="{FF2B5EF4-FFF2-40B4-BE49-F238E27FC236}">
                <a16:creationId xmlns:a16="http://schemas.microsoft.com/office/drawing/2014/main" id="{3923C166-9D43-4A53-9F0E-A6DBD66FCD9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>
            <a:extLst>
              <a:ext uri="{FF2B5EF4-FFF2-40B4-BE49-F238E27FC236}">
                <a16:creationId xmlns:a16="http://schemas.microsoft.com/office/drawing/2014/main" id="{403C3B7F-40FB-4292-870C-799172B75D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36868" name="Slide Number Placeholder 3">
            <a:extLst>
              <a:ext uri="{FF2B5EF4-FFF2-40B4-BE49-F238E27FC236}">
                <a16:creationId xmlns:a16="http://schemas.microsoft.com/office/drawing/2014/main" id="{F4DECB2B-0A44-4B8B-B8A0-DDFC3E9051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52F52F3B-E277-4402-83B2-CD833361E558}" type="slidenum">
              <a:rPr lang="en-IN" altLang="en-US"/>
              <a:pPr/>
              <a:t>5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59424AFC-F05A-46B3-BD80-D125C8A9FA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6146C134-6577-4F6F-A1D3-75DA099D11C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90D5A313-2C0A-423E-A23F-BE83AA8934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0CB752F-D697-45CC-BC54-3A9D5BA445D7}" type="slidenum">
              <a:rPr lang="en-IN" altLang="en-US"/>
              <a:pPr/>
              <a:t>6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BF8FDF35-9932-4978-93AF-3B54EF8A12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541957A2-179D-44F3-BAC3-AA4B328B960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38916" name="Slide Number Placeholder 3">
            <a:extLst>
              <a:ext uri="{FF2B5EF4-FFF2-40B4-BE49-F238E27FC236}">
                <a16:creationId xmlns:a16="http://schemas.microsoft.com/office/drawing/2014/main" id="{B7CCC622-3E4C-4E56-A963-EE36D58DD2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6F138C3B-5B06-41AD-8673-63EAF4B74892}" type="slidenum">
              <a:rPr lang="en-IN" altLang="en-US"/>
              <a:pPr/>
              <a:t>7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>
            <a:extLst>
              <a:ext uri="{FF2B5EF4-FFF2-40B4-BE49-F238E27FC236}">
                <a16:creationId xmlns:a16="http://schemas.microsoft.com/office/drawing/2014/main" id="{0127355E-0232-4EDD-B25A-AC8E2542F9A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>
            <a:extLst>
              <a:ext uri="{FF2B5EF4-FFF2-40B4-BE49-F238E27FC236}">
                <a16:creationId xmlns:a16="http://schemas.microsoft.com/office/drawing/2014/main" id="{6DDE9FD8-D50F-4020-B090-8245623462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39940" name="Slide Number Placeholder 3">
            <a:extLst>
              <a:ext uri="{FF2B5EF4-FFF2-40B4-BE49-F238E27FC236}">
                <a16:creationId xmlns:a16="http://schemas.microsoft.com/office/drawing/2014/main" id="{1BC7E99E-34DA-4074-8D64-8CD6AE793F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F5D6047-7BE3-4694-9DE6-371B68F7E730}" type="slidenum">
              <a:rPr lang="en-IN" altLang="en-US"/>
              <a:pPr/>
              <a:t>8</a:t>
            </a:fld>
            <a:endParaRPr lang="en-I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>
            <a:extLst>
              <a:ext uri="{FF2B5EF4-FFF2-40B4-BE49-F238E27FC236}">
                <a16:creationId xmlns:a16="http://schemas.microsoft.com/office/drawing/2014/main" id="{6BF73B6F-D7F8-4D49-87F1-F4C8E20E581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>
            <a:extLst>
              <a:ext uri="{FF2B5EF4-FFF2-40B4-BE49-F238E27FC236}">
                <a16:creationId xmlns:a16="http://schemas.microsoft.com/office/drawing/2014/main" id="{4BA245FD-B8CD-4AA6-8D18-DDA3385AE00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40964" name="Slide Number Placeholder 3">
            <a:extLst>
              <a:ext uri="{FF2B5EF4-FFF2-40B4-BE49-F238E27FC236}">
                <a16:creationId xmlns:a16="http://schemas.microsoft.com/office/drawing/2014/main" id="{C8AA04DC-50C3-4581-9860-D58D3E9268A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A74719EB-A28D-4EB6-B506-569B7A9D6FAC}" type="slidenum">
              <a:rPr lang="en-IN" altLang="en-US"/>
              <a:pPr/>
              <a:t>9</a:t>
            </a:fld>
            <a:endParaRPr lang="en-I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A265C76-00D5-44FC-96BF-3A23DDD81B2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061B1FA6-93BE-49F6-8D70-C3F711A9BB4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:a16="http://schemas.microsoft.com/office/drawing/2014/main" id="{2AAE80D1-099F-4AA5-849E-ACBDD987855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:a16="http://schemas.microsoft.com/office/drawing/2014/main" id="{691BC55E-4FDB-438F-B21B-51F31425BA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:a16="http://schemas.microsoft.com/office/drawing/2014/main" id="{6CAA42F2-A43F-4A3E-8054-FD45C636D02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:a16="http://schemas.microsoft.com/office/drawing/2014/main" id="{3360AE1F-FD36-44F8-8FE3-37356FECFBA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:a16="http://schemas.microsoft.com/office/drawing/2014/main" id="{9472807F-683E-446D-8C3B-19E8A4976C7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C703D577-C1F2-4885-AD0A-5A4CBF69728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09DDCF21-1E27-404B-A15F-51BF1219130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17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1347B2AB-CBD2-40A6-91E7-E82E23DD6BD2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6BE0748-5770-4BCD-A55E-0B02936FDB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CDEC23F0-9F6C-471B-8DB7-C0D620CBE0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D2D2845-4B26-488E-B4C0-0B14AA3E58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671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B9267C4-3FF5-40A4-A394-B933AB62B7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9BAF283-F1E8-4660-89FE-AD056A51E8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A37AE-E618-44FB-882C-68264477309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2EEC3F3-663B-4A91-BB20-C99AA7E328A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2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297E3BA-B71F-486D-9D85-DCBA43179B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47BF22D-96C2-444D-8AAF-3B790D0530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29E1E1-AB06-4847-888A-67948133DA9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ED529F53-CF14-474D-A082-7FC8A81525F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878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CD2C4636-DF75-4FED-96B3-108BFCA618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D4F13E8-02D6-44FF-8117-3C3C0105989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8C3533-F93B-40D5-8ECC-989838E9169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CD9D60E-9D49-44C3-A731-F2D629B91B4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477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C4B89F23-CD08-4CCF-943C-C197B26D7C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4E583370-EC03-4BC2-9588-E416184F62C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45D58-0E39-4487-BE53-890647C5992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9AB8AE44-F9CE-4079-BAFF-AC6B5961108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578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628777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628777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DC81E-CA20-4C1A-9001-21FA210272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30/11/49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0D4B82-FC2C-46F2-9F94-443ED537A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MD-3-49</a:t>
            </a:r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9F31C2-6E0B-4BE1-ACC5-6CD4C71CF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2F0BC35-FD80-4C34-8C72-0DB0FFE36D57}" type="slidenum">
              <a:rPr lang="en-US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305062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D4EC778-EB09-4680-8351-261B4EFBEA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917D26C-8195-475A-8F8B-622C8AEA9E7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D4CD78-E42C-4308-9695-67CAA87F413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693D5095-8FC5-4787-B130-FA61D0422884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5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2425A85-9902-41E8-8484-870D88729C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28D6DA2-FA9B-4432-A125-B910CB3E73C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2A241-F4C6-419D-8B04-FA3219A8B1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14">
            <a:extLst>
              <a:ext uri="{FF2B5EF4-FFF2-40B4-BE49-F238E27FC236}">
                <a16:creationId xmlns:a16="http://schemas.microsoft.com/office/drawing/2014/main" id="{0F3559D9-FA7F-41BC-9507-4AA81182DDFC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55F64C97-FCFB-4787-A6E7-B047B1869E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AC8DA38A-9689-49EA-AAF5-C6F90FFF81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222A5-89FE-4A34-9E7F-21122F1CB26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5982ED34-0F2A-4D95-8E0E-F8E37D7547F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30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E2FCAF9-1247-428E-B738-8E51FB888D9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ADE6701-E953-4216-A824-BF3FC7A4AC3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713335-A9F2-4AD2-9D7B-0016C94AE24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14">
            <a:extLst>
              <a:ext uri="{FF2B5EF4-FFF2-40B4-BE49-F238E27FC236}">
                <a16:creationId xmlns:a16="http://schemas.microsoft.com/office/drawing/2014/main" id="{E624B60F-5C4A-429F-A5D3-B4280469E3ED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54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9C0D57D-D2AE-49B8-B364-EB846F3AAD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9EF81A2-4748-4D72-AD7C-72C931B6C45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AF57F-C835-46B8-BC41-7ADFCBAF97C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14">
            <a:extLst>
              <a:ext uri="{FF2B5EF4-FFF2-40B4-BE49-F238E27FC236}">
                <a16:creationId xmlns:a16="http://schemas.microsoft.com/office/drawing/2014/main" id="{FABF508F-2F41-4D2F-9339-874C53E0B306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425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063DED9-6142-430C-8985-37E24D4497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B37C580-F57F-43BA-98F4-77CCD7CA5EF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B90FA-CAD9-4C6E-802C-91153421851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14">
            <a:extLst>
              <a:ext uri="{FF2B5EF4-FFF2-40B4-BE49-F238E27FC236}">
                <a16:creationId xmlns:a16="http://schemas.microsoft.com/office/drawing/2014/main" id="{821C41A1-2DC8-4F18-AF4B-856AE25FF1F2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7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FC62278-1081-45F5-9E56-1FBA15BA22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293B4CA-4484-4C9F-BF51-B85BDD113F1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D39AB2-EE5B-400F-BB99-9502421F70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2A775510-AA60-4FE7-B86B-630DB88F9981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A1020E3-2F05-41C2-A2E1-EA6F05FC82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AE714A9-885C-4C85-B078-BB56DBE3A2F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31E7E-8112-423C-BEE3-BE74D1C90BA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14">
            <a:extLst>
              <a:ext uri="{FF2B5EF4-FFF2-40B4-BE49-F238E27FC236}">
                <a16:creationId xmlns:a16="http://schemas.microsoft.com/office/drawing/2014/main" id="{6CF7FDCB-ABA4-42AA-B1F8-43FC472EFC03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52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theme" Target="../theme/theme1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953A76D-FA9E-4B81-AED0-134B4844D8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4C59430-54D5-4947-9527-51305453C99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018A564E-580C-4EC6-B3F3-E723B4F6D076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52" name="Group 4">
            <a:extLst>
              <a:ext uri="{FF2B5EF4-FFF2-40B4-BE49-F238E27FC236}">
                <a16:creationId xmlns:a16="http://schemas.microsoft.com/office/drawing/2014/main" id="{8766763A-5A01-4868-8912-701219268B3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>
              <a:extLst>
                <a:ext uri="{FF2B5EF4-FFF2-40B4-BE49-F238E27FC236}">
                  <a16:creationId xmlns:a16="http://schemas.microsoft.com/office/drawing/2014/main" id="{D5524C4B-46C7-48C4-8594-3D9A28B49A3C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6150" name="Freeform 6">
                <a:extLst>
                  <a:ext uri="{FF2B5EF4-FFF2-40B4-BE49-F238E27FC236}">
                    <a16:creationId xmlns:a16="http://schemas.microsoft.com/office/drawing/2014/main" id="{4BC233B8-6E5C-467D-A861-AB591920BB4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1" name="Freeform 7">
                <a:extLst>
                  <a:ext uri="{FF2B5EF4-FFF2-40B4-BE49-F238E27FC236}">
                    <a16:creationId xmlns:a16="http://schemas.microsoft.com/office/drawing/2014/main" id="{AC57D394-6AD4-4E15-B071-D0AEE38BEF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2" name="Freeform 8">
                <a:extLst>
                  <a:ext uri="{FF2B5EF4-FFF2-40B4-BE49-F238E27FC236}">
                    <a16:creationId xmlns:a16="http://schemas.microsoft.com/office/drawing/2014/main" id="{9F01C116-3DE8-470D-84AD-DF8FD7A6691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3" name="Freeform 9">
                <a:extLst>
                  <a:ext uri="{FF2B5EF4-FFF2-40B4-BE49-F238E27FC236}">
                    <a16:creationId xmlns:a16="http://schemas.microsoft.com/office/drawing/2014/main" id="{0011A57F-1E01-42F7-B753-CC22F3BDDFF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54" name="Freeform 10">
                <a:extLst>
                  <a:ext uri="{FF2B5EF4-FFF2-40B4-BE49-F238E27FC236}">
                    <a16:creationId xmlns:a16="http://schemas.microsoft.com/office/drawing/2014/main" id="{D4DDA93A-7B21-4DDD-A3FC-3B2C7AF791A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6155" name="Freeform 11">
              <a:extLst>
                <a:ext uri="{FF2B5EF4-FFF2-40B4-BE49-F238E27FC236}">
                  <a16:creationId xmlns:a16="http://schemas.microsoft.com/office/drawing/2014/main" id="{93987DA6-049E-46A8-A983-55804BC861E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156" name="Freeform 12">
              <a:extLst>
                <a:ext uri="{FF2B5EF4-FFF2-40B4-BE49-F238E27FC236}">
                  <a16:creationId xmlns:a16="http://schemas.microsoft.com/office/drawing/2014/main" id="{CC414C10-A150-4A2D-8324-696D221A09A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157" name="Rectangle 13">
            <a:extLst>
              <a:ext uri="{FF2B5EF4-FFF2-40B4-BE49-F238E27FC236}">
                <a16:creationId xmlns:a16="http://schemas.microsoft.com/office/drawing/2014/main" id="{F8F449D6-7311-4822-BD21-764AB2EB98E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448C4006-B2E9-4013-B322-D89CF8831B2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7864B0ED-217B-4D49-B1F9-BFA5FDFCD5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4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  <p:sldLayoutId id="2147483852" r:id="rId12"/>
    <p:sldLayoutId id="2147483853" r:id="rId13"/>
    <p:sldLayoutId id="214748385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 /><Relationship Id="rId2" Type="http://schemas.openxmlformats.org/officeDocument/2006/relationships/notesSlide" Target="../notesSlides/notesSlide10.xml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 /><Relationship Id="rId2" Type="http://schemas.openxmlformats.org/officeDocument/2006/relationships/notesSlide" Target="../notesSlides/notesSlide11.xml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 /><Relationship Id="rId2" Type="http://schemas.openxmlformats.org/officeDocument/2006/relationships/notesSlide" Target="../notesSlides/notesSlide12.xml" /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 /><Relationship Id="rId2" Type="http://schemas.openxmlformats.org/officeDocument/2006/relationships/notesSlide" Target="../notesSlides/notesSlide13.xml" /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 /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 /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 /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 /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 /><Relationship Id="rId2" Type="http://schemas.openxmlformats.org/officeDocument/2006/relationships/notesSlide" Target="../notesSlides/notesSlide18.xml" /><Relationship Id="rId1" Type="http://schemas.openxmlformats.org/officeDocument/2006/relationships/slideLayout" Target="../slideLayouts/slideLayout14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19.xml" /><Relationship Id="rId1" Type="http://schemas.openxmlformats.org/officeDocument/2006/relationships/slideLayout" Target="../slideLayouts/slideLayout2.xml" /><Relationship Id="rId4" Type="http://schemas.openxmlformats.org/officeDocument/2006/relationships/image" Target="../media/image7.png" 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 /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 /><Relationship Id="rId2" Type="http://schemas.openxmlformats.org/officeDocument/2006/relationships/notesSlide" Target="../notesSlides/notesSlide21.xml" /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 /><Relationship Id="rId1" Type="http://schemas.openxmlformats.org/officeDocument/2006/relationships/slideLayout" Target="../slideLayouts/slideLayout1.xml" 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 /><Relationship Id="rId1" Type="http://schemas.openxmlformats.org/officeDocument/2006/relationships/slideLayout" Target="../slideLayouts/slideLayout2.xml" 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 /><Relationship Id="rId1" Type="http://schemas.openxmlformats.org/officeDocument/2006/relationships/slideLayout" Target="../slideLayouts/slideLayout7.xml" 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 /><Relationship Id="rId1" Type="http://schemas.openxmlformats.org/officeDocument/2006/relationships/slideLayout" Target="../slideLayouts/slideLayout7.xml" 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1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13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4E802551-6944-438A-A638-37DCC6E8445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Blood Components Dosage And Their Administration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D215801-C712-439C-AFE5-A7AA835D116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>
            <a:extLst>
              <a:ext uri="{FF2B5EF4-FFF2-40B4-BE49-F238E27FC236}">
                <a16:creationId xmlns:a16="http://schemas.microsoft.com/office/drawing/2014/main" id="{20D918CE-E9C4-416C-AFBD-12C651C4F1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81000"/>
            <a:ext cx="7924800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GB" altLang="en-US" sz="7200">
                <a:solidFill>
                  <a:srgbClr val="990000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Indications</a:t>
            </a:r>
          </a:p>
        </p:txBody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7519BCF6-6211-4891-801D-F58AC614A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9725" y="1619250"/>
            <a:ext cx="5654675" cy="440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52388" indent="-44450">
              <a:tabLst>
                <a:tab pos="52388" algn="l"/>
                <a:tab pos="500063" algn="l"/>
                <a:tab pos="949325" algn="l"/>
                <a:tab pos="1398588" algn="l"/>
                <a:tab pos="1847850" algn="l"/>
                <a:tab pos="2297113" algn="l"/>
                <a:tab pos="2746375" algn="l"/>
                <a:tab pos="3195638" algn="l"/>
                <a:tab pos="3644900" algn="l"/>
                <a:tab pos="4094163" algn="l"/>
                <a:tab pos="4543425" algn="l"/>
                <a:tab pos="4992688" algn="l"/>
                <a:tab pos="5441950" algn="l"/>
                <a:tab pos="5891213" algn="l"/>
                <a:tab pos="6340475" algn="l"/>
                <a:tab pos="6789738" algn="l"/>
                <a:tab pos="7239000" algn="l"/>
                <a:tab pos="7688263" algn="l"/>
                <a:tab pos="8137525" algn="l"/>
                <a:tab pos="8586788" algn="l"/>
                <a:tab pos="9036050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1pPr>
            <a:lvl2pPr>
              <a:tabLst>
                <a:tab pos="52388" algn="l"/>
                <a:tab pos="500063" algn="l"/>
                <a:tab pos="949325" algn="l"/>
                <a:tab pos="1398588" algn="l"/>
                <a:tab pos="1847850" algn="l"/>
                <a:tab pos="2297113" algn="l"/>
                <a:tab pos="2746375" algn="l"/>
                <a:tab pos="3195638" algn="l"/>
                <a:tab pos="3644900" algn="l"/>
                <a:tab pos="4094163" algn="l"/>
                <a:tab pos="4543425" algn="l"/>
                <a:tab pos="4992688" algn="l"/>
                <a:tab pos="5441950" algn="l"/>
                <a:tab pos="5891213" algn="l"/>
                <a:tab pos="6340475" algn="l"/>
                <a:tab pos="6789738" algn="l"/>
                <a:tab pos="7239000" algn="l"/>
                <a:tab pos="7688263" algn="l"/>
                <a:tab pos="8137525" algn="l"/>
                <a:tab pos="8586788" algn="l"/>
                <a:tab pos="9036050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2pPr>
            <a:lvl3pPr>
              <a:tabLst>
                <a:tab pos="52388" algn="l"/>
                <a:tab pos="500063" algn="l"/>
                <a:tab pos="949325" algn="l"/>
                <a:tab pos="1398588" algn="l"/>
                <a:tab pos="1847850" algn="l"/>
                <a:tab pos="2297113" algn="l"/>
                <a:tab pos="2746375" algn="l"/>
                <a:tab pos="3195638" algn="l"/>
                <a:tab pos="3644900" algn="l"/>
                <a:tab pos="4094163" algn="l"/>
                <a:tab pos="4543425" algn="l"/>
                <a:tab pos="4992688" algn="l"/>
                <a:tab pos="5441950" algn="l"/>
                <a:tab pos="5891213" algn="l"/>
                <a:tab pos="6340475" algn="l"/>
                <a:tab pos="6789738" algn="l"/>
                <a:tab pos="7239000" algn="l"/>
                <a:tab pos="7688263" algn="l"/>
                <a:tab pos="8137525" algn="l"/>
                <a:tab pos="8586788" algn="l"/>
                <a:tab pos="9036050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3pPr>
            <a:lvl4pPr>
              <a:tabLst>
                <a:tab pos="52388" algn="l"/>
                <a:tab pos="500063" algn="l"/>
                <a:tab pos="949325" algn="l"/>
                <a:tab pos="1398588" algn="l"/>
                <a:tab pos="1847850" algn="l"/>
                <a:tab pos="2297113" algn="l"/>
                <a:tab pos="2746375" algn="l"/>
                <a:tab pos="3195638" algn="l"/>
                <a:tab pos="3644900" algn="l"/>
                <a:tab pos="4094163" algn="l"/>
                <a:tab pos="4543425" algn="l"/>
                <a:tab pos="4992688" algn="l"/>
                <a:tab pos="5441950" algn="l"/>
                <a:tab pos="5891213" algn="l"/>
                <a:tab pos="6340475" algn="l"/>
                <a:tab pos="6789738" algn="l"/>
                <a:tab pos="7239000" algn="l"/>
                <a:tab pos="7688263" algn="l"/>
                <a:tab pos="8137525" algn="l"/>
                <a:tab pos="8586788" algn="l"/>
                <a:tab pos="9036050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4pPr>
            <a:lvl5pPr>
              <a:tabLst>
                <a:tab pos="52388" algn="l"/>
                <a:tab pos="500063" algn="l"/>
                <a:tab pos="949325" algn="l"/>
                <a:tab pos="1398588" algn="l"/>
                <a:tab pos="1847850" algn="l"/>
                <a:tab pos="2297113" algn="l"/>
                <a:tab pos="2746375" algn="l"/>
                <a:tab pos="3195638" algn="l"/>
                <a:tab pos="3644900" algn="l"/>
                <a:tab pos="4094163" algn="l"/>
                <a:tab pos="4543425" algn="l"/>
                <a:tab pos="4992688" algn="l"/>
                <a:tab pos="5441950" algn="l"/>
                <a:tab pos="5891213" algn="l"/>
                <a:tab pos="6340475" algn="l"/>
                <a:tab pos="6789738" algn="l"/>
                <a:tab pos="7239000" algn="l"/>
                <a:tab pos="7688263" algn="l"/>
                <a:tab pos="8137525" algn="l"/>
                <a:tab pos="8586788" algn="l"/>
                <a:tab pos="9036050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2388" algn="l"/>
                <a:tab pos="500063" algn="l"/>
                <a:tab pos="949325" algn="l"/>
                <a:tab pos="1398588" algn="l"/>
                <a:tab pos="1847850" algn="l"/>
                <a:tab pos="2297113" algn="l"/>
                <a:tab pos="2746375" algn="l"/>
                <a:tab pos="3195638" algn="l"/>
                <a:tab pos="3644900" algn="l"/>
                <a:tab pos="4094163" algn="l"/>
                <a:tab pos="4543425" algn="l"/>
                <a:tab pos="4992688" algn="l"/>
                <a:tab pos="5441950" algn="l"/>
                <a:tab pos="5891213" algn="l"/>
                <a:tab pos="6340475" algn="l"/>
                <a:tab pos="6789738" algn="l"/>
                <a:tab pos="7239000" algn="l"/>
                <a:tab pos="7688263" algn="l"/>
                <a:tab pos="8137525" algn="l"/>
                <a:tab pos="8586788" algn="l"/>
                <a:tab pos="9036050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2388" algn="l"/>
                <a:tab pos="500063" algn="l"/>
                <a:tab pos="949325" algn="l"/>
                <a:tab pos="1398588" algn="l"/>
                <a:tab pos="1847850" algn="l"/>
                <a:tab pos="2297113" algn="l"/>
                <a:tab pos="2746375" algn="l"/>
                <a:tab pos="3195638" algn="l"/>
                <a:tab pos="3644900" algn="l"/>
                <a:tab pos="4094163" algn="l"/>
                <a:tab pos="4543425" algn="l"/>
                <a:tab pos="4992688" algn="l"/>
                <a:tab pos="5441950" algn="l"/>
                <a:tab pos="5891213" algn="l"/>
                <a:tab pos="6340475" algn="l"/>
                <a:tab pos="6789738" algn="l"/>
                <a:tab pos="7239000" algn="l"/>
                <a:tab pos="7688263" algn="l"/>
                <a:tab pos="8137525" algn="l"/>
                <a:tab pos="8586788" algn="l"/>
                <a:tab pos="9036050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2388" algn="l"/>
                <a:tab pos="500063" algn="l"/>
                <a:tab pos="949325" algn="l"/>
                <a:tab pos="1398588" algn="l"/>
                <a:tab pos="1847850" algn="l"/>
                <a:tab pos="2297113" algn="l"/>
                <a:tab pos="2746375" algn="l"/>
                <a:tab pos="3195638" algn="l"/>
                <a:tab pos="3644900" algn="l"/>
                <a:tab pos="4094163" algn="l"/>
                <a:tab pos="4543425" algn="l"/>
                <a:tab pos="4992688" algn="l"/>
                <a:tab pos="5441950" algn="l"/>
                <a:tab pos="5891213" algn="l"/>
                <a:tab pos="6340475" algn="l"/>
                <a:tab pos="6789738" algn="l"/>
                <a:tab pos="7239000" algn="l"/>
                <a:tab pos="7688263" algn="l"/>
                <a:tab pos="8137525" algn="l"/>
                <a:tab pos="8586788" algn="l"/>
                <a:tab pos="9036050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52388" algn="l"/>
                <a:tab pos="500063" algn="l"/>
                <a:tab pos="949325" algn="l"/>
                <a:tab pos="1398588" algn="l"/>
                <a:tab pos="1847850" algn="l"/>
                <a:tab pos="2297113" algn="l"/>
                <a:tab pos="2746375" algn="l"/>
                <a:tab pos="3195638" algn="l"/>
                <a:tab pos="3644900" algn="l"/>
                <a:tab pos="4094163" algn="l"/>
                <a:tab pos="4543425" algn="l"/>
                <a:tab pos="4992688" algn="l"/>
                <a:tab pos="5441950" algn="l"/>
                <a:tab pos="5891213" algn="l"/>
                <a:tab pos="6340475" algn="l"/>
                <a:tab pos="6789738" algn="l"/>
                <a:tab pos="7239000" algn="l"/>
                <a:tab pos="7688263" algn="l"/>
                <a:tab pos="8137525" algn="l"/>
                <a:tab pos="8586788" algn="l"/>
                <a:tab pos="9036050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110000"/>
              </a:lnSpc>
              <a:spcBef>
                <a:spcPts val="1300"/>
              </a:spcBef>
              <a:defRPr/>
            </a:pPr>
            <a:r>
              <a:rPr lang="en-GB" sz="2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Trauma - Acute blood loss with &gt; 20% loss of blood volume</a:t>
            </a:r>
          </a:p>
          <a:p>
            <a:pPr>
              <a:lnSpc>
                <a:spcPct val="110000"/>
              </a:lnSpc>
              <a:spcBef>
                <a:spcPts val="1300"/>
              </a:spcBef>
              <a:defRPr/>
            </a:pPr>
            <a:endParaRPr lang="en-GB" sz="1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1300"/>
              </a:spcBef>
              <a:defRPr/>
            </a:pPr>
            <a:r>
              <a:rPr lang="en-GB" sz="2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Surgery - Trigger – 10gm% - 8gm% Rate of development of </a:t>
            </a:r>
            <a:r>
              <a:rPr lang="en-GB" sz="2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anemia</a:t>
            </a:r>
            <a:r>
              <a:rPr lang="en-GB" sz="2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, General condition and type of </a:t>
            </a:r>
            <a:r>
              <a:rPr lang="en-GB" sz="2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surger</a:t>
            </a:r>
            <a:endParaRPr lang="en-GB" sz="2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1300"/>
              </a:spcBef>
              <a:defRPr/>
            </a:pPr>
            <a:endParaRPr lang="en-GB" sz="1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1300"/>
              </a:spcBef>
              <a:defRPr/>
            </a:pPr>
            <a:r>
              <a:rPr lang="en-GB" sz="2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Radiotherapy</a:t>
            </a:r>
          </a:p>
        </p:txBody>
      </p:sp>
      <p:pic>
        <p:nvPicPr>
          <p:cNvPr id="13316" name="Picture 3">
            <a:extLst>
              <a:ext uri="{FF2B5EF4-FFF2-40B4-BE49-F238E27FC236}">
                <a16:creationId xmlns:a16="http://schemas.microsoft.com/office/drawing/2014/main" id="{6A49AC35-E5B9-4F9C-A3A4-EFF0BAC86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" y="2590800"/>
            <a:ext cx="1609725" cy="190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>
            <a:extLst>
              <a:ext uri="{FF2B5EF4-FFF2-40B4-BE49-F238E27FC236}">
                <a16:creationId xmlns:a16="http://schemas.microsoft.com/office/drawing/2014/main" id="{489F4249-C253-4D64-8D80-07C740C14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228600"/>
            <a:ext cx="8153400" cy="121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GB" altLang="en-US" sz="4400">
                <a:solidFill>
                  <a:srgbClr val="990000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Dosage &amp; Administration</a:t>
            </a:r>
          </a:p>
        </p:txBody>
      </p:sp>
      <p:sp>
        <p:nvSpPr>
          <p:cNvPr id="26626" name="Text Box 2">
            <a:extLst>
              <a:ext uri="{FF2B5EF4-FFF2-40B4-BE49-F238E27FC236}">
                <a16:creationId xmlns:a16="http://schemas.microsoft.com/office/drawing/2014/main" id="{9C06F697-5618-4C97-81CF-2562F5D07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981200"/>
            <a:ext cx="52578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9pPr>
          </a:lstStyle>
          <a:p>
            <a:pPr>
              <a:spcBef>
                <a:spcPts val="700"/>
              </a:spcBef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Dosage - 1 unit/10 kg body wt</a:t>
            </a:r>
          </a:p>
          <a:p>
            <a:pPr>
              <a:spcBef>
                <a:spcPts val="700"/>
              </a:spcBef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Adult dose is 4-8 units</a:t>
            </a:r>
          </a:p>
          <a:p>
            <a:pPr>
              <a:spcBef>
                <a:spcPts val="2800"/>
              </a:spcBef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Administration - Preferably ABO &amp; </a:t>
            </a:r>
            <a:r>
              <a:rPr lang="en-GB" sz="28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Rh</a:t>
            </a: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group specific but not essential</a:t>
            </a:r>
          </a:p>
          <a:p>
            <a:pPr>
              <a:spcBef>
                <a:spcPts val="700"/>
              </a:spcBef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Other groups can be used</a:t>
            </a:r>
          </a:p>
        </p:txBody>
      </p:sp>
      <p:pic>
        <p:nvPicPr>
          <p:cNvPr id="14340" name="Picture 3">
            <a:extLst>
              <a:ext uri="{FF2B5EF4-FFF2-40B4-BE49-F238E27FC236}">
                <a16:creationId xmlns:a16="http://schemas.microsoft.com/office/drawing/2014/main" id="{A0F998DE-71E4-4A5C-B070-21485D1BB1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1588" y="2674938"/>
            <a:ext cx="1247775" cy="218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7110B-D904-4749-B000-1232B7964B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PLATELETS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1268D4-C14F-4113-A5B8-9656A918C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Platelet units can be either</a:t>
            </a:r>
          </a:p>
          <a:p>
            <a:pPr lvl="2" eaLnBrk="1" hangingPunct="1">
              <a:defRPr/>
            </a:pPr>
            <a:r>
              <a:rPr lang="en-GB" dirty="0">
                <a:cs typeface="EucrosiaUPC" pitchFamily="18" charset="-34"/>
              </a:rPr>
              <a:t>Random donor units		</a:t>
            </a:r>
          </a:p>
          <a:p>
            <a:pPr lvl="2" eaLnBrk="1" hangingPunct="1">
              <a:defRPr/>
            </a:pPr>
            <a:r>
              <a:rPr lang="en-GB" dirty="0" err="1">
                <a:cs typeface="EucrosiaUPC" pitchFamily="18" charset="-34"/>
              </a:rPr>
              <a:t>Apheresis</a:t>
            </a:r>
            <a:r>
              <a:rPr lang="en-GB" dirty="0">
                <a:cs typeface="EucrosiaUPC" pitchFamily="18" charset="-34"/>
              </a:rPr>
              <a:t> units</a:t>
            </a: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1 random donor unit contains 55 x10</a:t>
            </a:r>
            <a:r>
              <a:rPr lang="en-GB" baseline="30000" dirty="0">
                <a:cs typeface="EucrosiaUPC" pitchFamily="18" charset="-34"/>
              </a:rPr>
              <a:t>9 platelets</a:t>
            </a:r>
          </a:p>
          <a:p>
            <a:pPr eaLnBrk="1" hangingPunct="1">
              <a:defRPr/>
            </a:pPr>
            <a:endParaRPr lang="en-GB" dirty="0">
              <a:cs typeface="EucrosiaUPC" pitchFamily="18" charset="-34"/>
            </a:endParaRP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1 </a:t>
            </a:r>
            <a:r>
              <a:rPr lang="en-GB" dirty="0" err="1">
                <a:cs typeface="EucrosiaUPC" pitchFamily="18" charset="-34"/>
              </a:rPr>
              <a:t>apheresis</a:t>
            </a:r>
            <a:r>
              <a:rPr lang="en-GB" dirty="0">
                <a:cs typeface="EucrosiaUPC" pitchFamily="18" charset="-34"/>
              </a:rPr>
              <a:t> unit contains 240x10</a:t>
            </a:r>
            <a:r>
              <a:rPr lang="en-GB" baseline="30000" dirty="0">
                <a:cs typeface="EucrosiaUPC" pitchFamily="18" charset="-34"/>
              </a:rPr>
              <a:t>9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>
            <a:extLst>
              <a:ext uri="{FF2B5EF4-FFF2-40B4-BE49-F238E27FC236}">
                <a16:creationId xmlns:a16="http://schemas.microsoft.com/office/drawing/2014/main" id="{4FAB8ED9-D05D-4F11-8C63-766256829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0363"/>
            <a:ext cx="7772400" cy="90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GB" altLang="en-US" sz="4400">
                <a:solidFill>
                  <a:srgbClr val="990000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Indications</a:t>
            </a:r>
          </a:p>
        </p:txBody>
      </p:sp>
      <p:sp>
        <p:nvSpPr>
          <p:cNvPr id="24578" name="Text Box 2">
            <a:extLst>
              <a:ext uri="{FF2B5EF4-FFF2-40B4-BE49-F238E27FC236}">
                <a16:creationId xmlns:a16="http://schemas.microsoft.com/office/drawing/2014/main" id="{8B12D90F-9A23-4727-9C8C-4DCE58F9DB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447800"/>
            <a:ext cx="6248400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 marL="601663" indent="-601663">
              <a:tabLst>
                <a:tab pos="601663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  <a:tab pos="9136063" algn="l"/>
                <a:tab pos="9585325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1pPr>
            <a:lvl2pPr>
              <a:tabLst>
                <a:tab pos="601663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  <a:tab pos="9136063" algn="l"/>
                <a:tab pos="9585325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2pPr>
            <a:lvl3pPr>
              <a:tabLst>
                <a:tab pos="601663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  <a:tab pos="9136063" algn="l"/>
                <a:tab pos="9585325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3pPr>
            <a:lvl4pPr>
              <a:tabLst>
                <a:tab pos="601663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  <a:tab pos="9136063" algn="l"/>
                <a:tab pos="9585325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4pPr>
            <a:lvl5pPr>
              <a:tabLst>
                <a:tab pos="601663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  <a:tab pos="9136063" algn="l"/>
                <a:tab pos="9585325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01663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  <a:tab pos="9136063" algn="l"/>
                <a:tab pos="9585325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01663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  <a:tab pos="9136063" algn="l"/>
                <a:tab pos="9585325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01663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  <a:tab pos="9136063" algn="l"/>
                <a:tab pos="9585325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601663" algn="l"/>
                <a:tab pos="1049338" algn="l"/>
                <a:tab pos="1498600" algn="l"/>
                <a:tab pos="1947863" algn="l"/>
                <a:tab pos="2397125" algn="l"/>
                <a:tab pos="2846388" algn="l"/>
                <a:tab pos="3295650" algn="l"/>
                <a:tab pos="3744913" algn="l"/>
                <a:tab pos="4194175" algn="l"/>
                <a:tab pos="4643438" algn="l"/>
                <a:tab pos="5092700" algn="l"/>
                <a:tab pos="5541963" algn="l"/>
                <a:tab pos="5991225" algn="l"/>
                <a:tab pos="6440488" algn="l"/>
                <a:tab pos="6889750" algn="l"/>
                <a:tab pos="7339013" algn="l"/>
                <a:tab pos="7788275" algn="l"/>
                <a:tab pos="8237538" algn="l"/>
                <a:tab pos="8686800" algn="l"/>
                <a:tab pos="9136063" algn="l"/>
                <a:tab pos="9585325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9pPr>
          </a:lstStyle>
          <a:p>
            <a:pPr>
              <a:lnSpc>
                <a:spcPct val="90000"/>
              </a:lnSpc>
              <a:spcBef>
                <a:spcPts val="700"/>
              </a:spcBef>
              <a:buClr>
                <a:srgbClr val="0000FF"/>
              </a:buClr>
              <a:buFont typeface="Wingdings" charset="0"/>
              <a:buChar char=""/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Production - </a:t>
            </a:r>
            <a:r>
              <a:rPr lang="en-GB" sz="2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Aplasia</a:t>
            </a:r>
            <a:r>
              <a:rPr lang="en-GB" sz="2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/ </a:t>
            </a:r>
            <a:r>
              <a:rPr lang="en-GB" sz="2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Neoplasia</a:t>
            </a:r>
            <a:endParaRPr lang="en-GB" sz="2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700"/>
              </a:spcBef>
              <a:buClr>
                <a:srgbClr val="0000FF"/>
              </a:buClr>
              <a:buFont typeface="Wingdings" charset="0"/>
              <a:buNone/>
              <a:defRPr/>
            </a:pPr>
            <a:endParaRPr lang="en-GB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00FF"/>
              </a:buClr>
              <a:buFont typeface="Wingdings" charset="0"/>
              <a:buChar char=""/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Usage - </a:t>
            </a:r>
            <a:r>
              <a:rPr lang="en-GB" sz="2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TTP(thrombotic thrombocytopenic </a:t>
            </a:r>
            <a:r>
              <a:rPr lang="en-GB" sz="2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purpura</a:t>
            </a:r>
            <a:r>
              <a:rPr lang="en-GB" sz="2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), DIC(disseminated intravascular coagulation) </a:t>
            </a: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00FF"/>
              </a:buClr>
              <a:buFont typeface="Wingdings" charset="0"/>
              <a:buNone/>
              <a:defRPr/>
            </a:pPr>
            <a:endParaRPr lang="en-GB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750"/>
              </a:spcBef>
              <a:buClr>
                <a:srgbClr val="0000FF"/>
              </a:buClr>
              <a:buFont typeface="Wingdings" charset="0"/>
              <a:buChar char=""/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Destruction – immune thrombocytopenic </a:t>
            </a:r>
            <a:r>
              <a:rPr lang="en-GB" sz="28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purpura</a:t>
            </a:r>
            <a:r>
              <a:rPr lang="en-GB" sz="2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.</a:t>
            </a:r>
            <a:r>
              <a:rPr lang="en-GB" sz="28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Sequestration</a:t>
            </a: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– </a:t>
            </a:r>
            <a:r>
              <a:rPr lang="en-GB" sz="26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Hyper-</a:t>
            </a:r>
            <a:r>
              <a:rPr lang="en-GB" sz="26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splenism</a:t>
            </a:r>
            <a:endParaRPr lang="en-GB" sz="26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1750"/>
              </a:spcBef>
              <a:defRPr/>
            </a:pPr>
            <a:endParaRPr lang="en-GB" sz="2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lnSpc>
                <a:spcPct val="90000"/>
              </a:lnSpc>
              <a:spcBef>
                <a:spcPts val="2000"/>
              </a:spcBef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	</a:t>
            </a:r>
          </a:p>
        </p:txBody>
      </p:sp>
      <p:pic>
        <p:nvPicPr>
          <p:cNvPr id="16388" name="Picture 3">
            <a:extLst>
              <a:ext uri="{FF2B5EF4-FFF2-40B4-BE49-F238E27FC236}">
                <a16:creationId xmlns:a16="http://schemas.microsoft.com/office/drawing/2014/main" id="{FA1E0D80-0140-4A85-8BE9-F8FD7710F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2062163" cy="145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>
            <a:extLst>
              <a:ext uri="{FF2B5EF4-FFF2-40B4-BE49-F238E27FC236}">
                <a16:creationId xmlns:a16="http://schemas.microsoft.com/office/drawing/2014/main" id="{E0CA657B-34EC-4C91-9AA8-7720FDAFE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9388"/>
            <a:ext cx="77724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GB" altLang="en-US" sz="4400">
                <a:solidFill>
                  <a:srgbClr val="990000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Guidelines for Platelet Tx.</a:t>
            </a: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9A078E79-DE0C-4D45-B97C-463659706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895600"/>
            <a:ext cx="1862138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3">
            <a:extLst>
              <a:ext uri="{FF2B5EF4-FFF2-40B4-BE49-F238E27FC236}">
                <a16:creationId xmlns:a16="http://schemas.microsoft.com/office/drawing/2014/main" id="{A3C8FDA7-063E-40BD-A433-957D25BA3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1752600"/>
            <a:ext cx="5105400" cy="442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9pPr>
          </a:lstStyle>
          <a:p>
            <a:pPr>
              <a:spcBef>
                <a:spcPts val="2700"/>
              </a:spcBef>
              <a:defRPr/>
            </a:pPr>
            <a:r>
              <a:rPr lang="en-GB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Mild - 50,000-1,00,000/µl</a:t>
            </a:r>
          </a:p>
          <a:p>
            <a:pPr>
              <a:spcBef>
                <a:spcPts val="675"/>
              </a:spcBef>
              <a:defRPr/>
            </a:pPr>
            <a:r>
              <a:rPr lang="en-GB" sz="27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Tx</a:t>
            </a:r>
            <a:r>
              <a:rPr lang="en-GB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- usually not required</a:t>
            </a:r>
          </a:p>
          <a:p>
            <a:pPr>
              <a:spcBef>
                <a:spcPts val="2700"/>
              </a:spcBef>
              <a:defRPr/>
            </a:pPr>
            <a:r>
              <a:rPr lang="en-GB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Moderate - 20,000-50,000/µl</a:t>
            </a:r>
          </a:p>
          <a:p>
            <a:pPr>
              <a:spcBef>
                <a:spcPts val="675"/>
              </a:spcBef>
              <a:defRPr/>
            </a:pPr>
            <a:r>
              <a:rPr lang="en-GB" sz="27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Tx</a:t>
            </a:r>
            <a:r>
              <a:rPr lang="en-GB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-if symptomatic or has to undergo surgery/trauma</a:t>
            </a:r>
          </a:p>
          <a:p>
            <a:pPr>
              <a:lnSpc>
                <a:spcPct val="150000"/>
              </a:lnSpc>
              <a:spcBef>
                <a:spcPts val="675"/>
              </a:spcBef>
              <a:defRPr/>
            </a:pPr>
            <a:r>
              <a:rPr lang="en-GB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Severe - &lt; 20,000/µl</a:t>
            </a:r>
          </a:p>
          <a:p>
            <a:pPr>
              <a:spcBef>
                <a:spcPts val="675"/>
              </a:spcBef>
              <a:defRPr/>
            </a:pPr>
            <a:r>
              <a:rPr lang="en-GB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Risk of bleeding - high</a:t>
            </a:r>
          </a:p>
          <a:p>
            <a:pPr>
              <a:spcBef>
                <a:spcPts val="675"/>
              </a:spcBef>
              <a:defRPr/>
            </a:pPr>
            <a:r>
              <a:rPr lang="en-GB" sz="27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Prophylactic </a:t>
            </a:r>
            <a:r>
              <a:rPr lang="en-GB" sz="2700" dirty="0" err="1">
                <a:solidFill>
                  <a:schemeClr val="accent3">
                    <a:lumMod val="20000"/>
                    <a:lumOff val="80000"/>
                  </a:schemeClr>
                </a:solidFill>
              </a:rPr>
              <a:t>Tx</a:t>
            </a:r>
            <a:endParaRPr lang="en-GB" sz="27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4E5A074-9186-4725-AA0D-F1A1710893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solidFill>
                  <a:schemeClr val="accent1">
                    <a:tint val="88000"/>
                    <a:satMod val="150000"/>
                  </a:schemeClr>
                </a:solidFill>
              </a:rPr>
              <a:t>Indications for platelet transfusion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2DA03A3-8A39-43C3-84D0-2C256CC3DA3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b="1" u="sng" dirty="0">
                <a:cs typeface="EucrosiaUPC" pitchFamily="18" charset="-34"/>
              </a:rPr>
              <a:t>BLEEDING</a:t>
            </a:r>
            <a:r>
              <a:rPr lang="en-GB" dirty="0">
                <a:cs typeface="EucrosiaUPC" pitchFamily="18" charset="-34"/>
              </a:rPr>
              <a:t> due to </a:t>
            </a:r>
            <a:r>
              <a:rPr lang="en-GB" dirty="0" err="1">
                <a:cs typeface="EucrosiaUPC" pitchFamily="18" charset="-34"/>
              </a:rPr>
              <a:t>thrombocytopaenia</a:t>
            </a:r>
            <a:endParaRPr lang="en-GB" dirty="0">
              <a:cs typeface="EucrosiaUPC" pitchFamily="18" charset="-34"/>
            </a:endParaRPr>
          </a:p>
          <a:p>
            <a:pPr eaLnBrk="1" hangingPunct="1">
              <a:defRPr/>
            </a:pPr>
            <a:endParaRPr lang="en-GB" dirty="0">
              <a:cs typeface="EucrosiaUPC" pitchFamily="18" charset="-34"/>
            </a:endParaRP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Due to platelet dysfunction</a:t>
            </a:r>
          </a:p>
          <a:p>
            <a:pPr eaLnBrk="1" hangingPunct="1">
              <a:defRPr/>
            </a:pPr>
            <a:endParaRPr lang="en-GB" dirty="0">
              <a:cs typeface="EucrosiaUPC" pitchFamily="18" charset="-34"/>
            </a:endParaRP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Prevention of spontaneous bleeding with counts &lt; 20,000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808D5CE-F247-41D3-A866-0B6A83ED2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>
                <a:solidFill>
                  <a:schemeClr val="accent1">
                    <a:tint val="88000"/>
                    <a:satMod val="150000"/>
                  </a:schemeClr>
                </a:solidFill>
              </a:rPr>
              <a:t> IMPORTANT PRECAUTIONS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A86E199-6427-4E54-B72A-A036EB59FFC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Stored at  20-24 Degree </a:t>
            </a:r>
            <a:r>
              <a:rPr lang="en-GB" dirty="0" err="1">
                <a:cs typeface="EucrosiaUPC" pitchFamily="18" charset="-34"/>
              </a:rPr>
              <a:t>celcius</a:t>
            </a:r>
            <a:r>
              <a:rPr lang="en-GB" dirty="0">
                <a:cs typeface="EucrosiaUPC" pitchFamily="18" charset="-34"/>
              </a:rPr>
              <a:t>.</a:t>
            </a: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Constantly agitated</a:t>
            </a: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Only last for 5 days</a:t>
            </a: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Infused in 30 </a:t>
            </a:r>
            <a:r>
              <a:rPr lang="en-GB" dirty="0" err="1">
                <a:cs typeface="EucrosiaUPC" pitchFamily="18" charset="-34"/>
              </a:rPr>
              <a:t>mins</a:t>
            </a:r>
            <a:endParaRPr lang="en-GB" baseline="30000" dirty="0">
              <a:cs typeface="EucrosiaUPC" pitchFamily="18" charset="-34"/>
            </a:endParaRPr>
          </a:p>
          <a:p>
            <a:pPr eaLnBrk="1" hangingPunct="1">
              <a:defRPr/>
            </a:pPr>
            <a:endParaRPr lang="en-GB" dirty="0">
              <a:cs typeface="EucrosiaUPC" pitchFamily="18" charset="-34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0CA8714D-C494-4BD8-B406-D0E972BA5D2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FF00"/>
                </a:solidFill>
              </a:rPr>
              <a:t>Fresh Frozen plasma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16F3EF5E-7ACC-4FFE-9481-E1859FA326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defRPr/>
            </a:pPr>
            <a:r>
              <a:rPr lang="en-US" b="1" dirty="0">
                <a:solidFill>
                  <a:srgbClr val="00FFFF"/>
                </a:solidFill>
              </a:rPr>
              <a:t>Fresh frozen plasma</a:t>
            </a:r>
            <a:r>
              <a:rPr lang="en-US" b="1" dirty="0"/>
              <a:t> – labile &amp; </a:t>
            </a:r>
            <a:r>
              <a:rPr lang="en-US" b="1" dirty="0" err="1"/>
              <a:t>nonlabile</a:t>
            </a:r>
            <a:r>
              <a:rPr lang="en-US" b="1" dirty="0"/>
              <a:t> clotting factors, albumin and immunoglobulin. Factor VIII  ( 8 ) level at least 70 % of normal fresh plasma level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 </a:t>
            </a:r>
            <a:r>
              <a:rPr lang="en-US" b="1" dirty="0">
                <a:solidFill>
                  <a:srgbClr val="FFFF00"/>
                </a:solidFill>
              </a:rPr>
              <a:t>Storage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en-US" b="1" dirty="0"/>
              <a:t> - 20 C for 1 yr, - 65 C for 7 yrs.</a:t>
            </a:r>
          </a:p>
          <a:p>
            <a:pPr marL="533400" indent="-533400" eaLnBrk="1" hangingPunct="1">
              <a:lnSpc>
                <a:spcPct val="90000"/>
              </a:lnSpc>
              <a:buFontTx/>
              <a:buChar char="-"/>
              <a:defRPr/>
            </a:pPr>
            <a:r>
              <a:rPr lang="en-US" b="1" dirty="0"/>
              <a:t>Before use thawed at 37 </a:t>
            </a:r>
            <a:r>
              <a:rPr lang="en-US" b="1" baseline="30000" dirty="0"/>
              <a:t>o</a:t>
            </a:r>
            <a:r>
              <a:rPr lang="en-US" b="1" dirty="0"/>
              <a:t> C </a:t>
            </a:r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b="1" dirty="0"/>
              <a:t> </a:t>
            </a:r>
            <a:endParaRPr lang="en-US" dirty="0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46E75E47-25C2-40A4-AD0C-FF47C3A8510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solidFill>
                <a:srgbClr val="FFFF00"/>
              </a:solidFill>
            </a:endParaRP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A4EDB7D-6F07-4A75-AC6D-7552FFDA6E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rgbClr val="00FFFF"/>
                </a:solidFill>
              </a:rPr>
              <a:t>    Fresh frozen plasma</a:t>
            </a:r>
            <a:r>
              <a:rPr lang="en-US" sz="2800" b="1" dirty="0"/>
              <a:t> 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sz="2800" b="1" dirty="0">
                <a:solidFill>
                  <a:srgbClr val="FFFF00"/>
                </a:solidFill>
              </a:rPr>
              <a:t>Indications</a:t>
            </a:r>
          </a:p>
          <a:p>
            <a:pPr marL="533400" indent="-533400" eaLnBrk="1" hangingPunct="1">
              <a:buFontTx/>
              <a:buNone/>
              <a:defRPr/>
            </a:pPr>
            <a:r>
              <a:rPr lang="en-US" sz="2800" b="1" dirty="0"/>
              <a:t>-  Replacement of multiple coagulation factor deficiencies </a:t>
            </a:r>
            <a:r>
              <a:rPr lang="en-US" sz="2800" b="1" dirty="0" err="1"/>
              <a:t>eg</a:t>
            </a:r>
            <a:endParaRPr lang="en-US" sz="2800" b="1" dirty="0"/>
          </a:p>
          <a:p>
            <a:pPr marL="533400" indent="-533400" eaLnBrk="1" hangingPunct="1">
              <a:buFontTx/>
              <a:buChar char="•"/>
              <a:defRPr/>
            </a:pPr>
            <a:r>
              <a:rPr lang="en-US" sz="2800" b="1" dirty="0"/>
              <a:t>Liver disease</a:t>
            </a:r>
          </a:p>
          <a:p>
            <a:pPr marL="533400" indent="-533400" eaLnBrk="1" hangingPunct="1">
              <a:buFontTx/>
              <a:buChar char="•"/>
              <a:defRPr/>
            </a:pPr>
            <a:r>
              <a:rPr lang="en-US" sz="2800" b="1" dirty="0"/>
              <a:t>Anticoagulant overdose</a:t>
            </a:r>
          </a:p>
          <a:p>
            <a:pPr marL="533400" indent="-533400" eaLnBrk="1" hangingPunct="1">
              <a:buFontTx/>
              <a:buChar char="•"/>
              <a:defRPr/>
            </a:pPr>
            <a:r>
              <a:rPr lang="en-US" sz="2800" b="1" dirty="0"/>
              <a:t>Depletion of coagulation factors in pts receiving large volume transfusions</a:t>
            </a:r>
          </a:p>
          <a:p>
            <a:pPr marL="533400" indent="-533400" eaLnBrk="1" hangingPunct="1">
              <a:buFontTx/>
              <a:buChar char="-"/>
              <a:defRPr/>
            </a:pPr>
            <a:r>
              <a:rPr lang="en-US" sz="2800" b="1" dirty="0"/>
              <a:t>DIC (disseminated intravascular coagulation)</a:t>
            </a:r>
          </a:p>
          <a:p>
            <a:pPr marL="533400" indent="-533400" eaLnBrk="1" hangingPunct="1">
              <a:buFontTx/>
              <a:buNone/>
              <a:defRPr/>
            </a:pPr>
            <a:endParaRPr lang="en-US" sz="2800" b="1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endParaRPr lang="en-US" sz="2800" dirty="0"/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0EF91AC2-057F-42B6-8134-6E59A9DC5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11588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>
                <a:solidFill>
                  <a:srgbClr val="800080"/>
                </a:solidFill>
                <a:cs typeface="Cordia New" pitchFamily="34" charset="-34"/>
              </a:rPr>
              <a:t>FRESH</a:t>
            </a:r>
            <a:r>
              <a:rPr lang="en-US" sz="4000">
                <a:solidFill>
                  <a:srgbClr val="800080"/>
                </a:solidFill>
                <a:cs typeface="Cordia New" pitchFamily="34" charset="-34"/>
              </a:rPr>
              <a:t> </a:t>
            </a:r>
            <a:r>
              <a:rPr lang="en-US" sz="3200">
                <a:solidFill>
                  <a:srgbClr val="800080"/>
                </a:solidFill>
                <a:cs typeface="Cordia New" pitchFamily="34" charset="-34"/>
              </a:rPr>
              <a:t>FROZEN PLASMA</a:t>
            </a:r>
            <a:endParaRPr lang="th-TH" sz="3200">
              <a:solidFill>
                <a:srgbClr val="800080"/>
              </a:solidFill>
            </a:endParaRPr>
          </a:p>
        </p:txBody>
      </p:sp>
      <p:sp>
        <p:nvSpPr>
          <p:cNvPr id="91139" name="Rectangle 3">
            <a:extLst>
              <a:ext uri="{FF2B5EF4-FFF2-40B4-BE49-F238E27FC236}">
                <a16:creationId xmlns:a16="http://schemas.microsoft.com/office/drawing/2014/main" id="{00B3B530-7AAD-43B3-A8EC-6CA43B8601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052513"/>
            <a:ext cx="8675688" cy="5400675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sz="3600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Indication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 Clinically significant deficiency of Factors II, V, X, XI </a:t>
            </a:r>
          </a:p>
          <a:p>
            <a:pPr marL="640080" lvl="1" indent="-246888" eaLnBrk="1" fontAlgn="auto" hangingPunct="1"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Char char="q"/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 Replacement of multiple coagulation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         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factor deficiencies :-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             liver disease , </a:t>
            </a:r>
            <a:r>
              <a:rPr lang="en-US" sz="2400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warfarin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treatment,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None/>
              <a:defRPr/>
            </a:pP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             </a:t>
            </a:r>
            <a:r>
              <a:rPr lang="en-US" sz="2400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dilutional</a:t>
            </a:r>
            <a:r>
              <a:rPr lang="en-US" sz="2400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and consumption  </a:t>
            </a:r>
            <a:r>
              <a:rPr lang="en-US" sz="2400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coagulopathy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  <a:cs typeface="EucrosiaUPC" pitchFamily="18" charset="-34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Contraindication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Volume expansion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Immunoglobulin replacement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sz="2000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Nutritional 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support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Wound healing</a:t>
            </a:r>
            <a:endParaRPr lang="th-TH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None/>
              <a:defRPr/>
            </a:pPr>
            <a:endParaRPr lang="en-US" dirty="0">
              <a:solidFill>
                <a:schemeClr val="tx2">
                  <a:lumMod val="75000"/>
                </a:schemeClr>
              </a:solidFill>
              <a:cs typeface="EucrosiaUPC" pitchFamily="18" charset="-34"/>
            </a:endParaRPr>
          </a:p>
          <a:p>
            <a:pPr marL="640080" lvl="1" indent="-246888" eaLnBrk="1" fontAlgn="auto" hangingPunct="1">
              <a:spcAft>
                <a:spcPts val="0"/>
              </a:spcAft>
              <a:buClr>
                <a:srgbClr val="FF3399"/>
              </a:buClr>
              <a:buFont typeface="Wingdings" panose="05000000000000000000" pitchFamily="2" charset="2"/>
              <a:buChar char="q"/>
              <a:defRPr/>
            </a:pPr>
            <a:endParaRPr lang="th-TH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532" name="Date Placeholder 4">
            <a:extLst>
              <a:ext uri="{FF2B5EF4-FFF2-40B4-BE49-F238E27FC236}">
                <a16:creationId xmlns:a16="http://schemas.microsoft.com/office/drawing/2014/main" id="{A492B6B5-8BF7-46EB-8DA3-44046F5B827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th-TH" altLang="en-US">
              <a:latin typeface="Arial" panose="020B0604020202020204" pitchFamily="34" charset="0"/>
            </a:endParaRPr>
          </a:p>
        </p:txBody>
      </p:sp>
      <p:sp>
        <p:nvSpPr>
          <p:cNvPr id="22533" name="Footer Placeholder 5">
            <a:extLst>
              <a:ext uri="{FF2B5EF4-FFF2-40B4-BE49-F238E27FC236}">
                <a16:creationId xmlns:a16="http://schemas.microsoft.com/office/drawing/2014/main" id="{E6029C45-794A-4103-870A-AE49258CB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th-TH" altLang="en-US">
              <a:latin typeface="Arial" panose="020B0604020202020204" pitchFamily="34" charset="0"/>
            </a:endParaRPr>
          </a:p>
        </p:txBody>
      </p:sp>
      <p:sp>
        <p:nvSpPr>
          <p:cNvPr id="22534" name="Slide Number Placeholder 6">
            <a:extLst>
              <a:ext uri="{FF2B5EF4-FFF2-40B4-BE49-F238E27FC236}">
                <a16:creationId xmlns:a16="http://schemas.microsoft.com/office/drawing/2014/main" id="{53C34C18-06D7-4A5C-AA24-B4E966BC5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54473801-1A29-4F17-92DD-1B4A2E681D96}" type="slidenum">
              <a:rPr lang="en-US" altLang="en-US">
                <a:latin typeface="Arial" panose="020B0604020202020204" pitchFamily="34" charset="0"/>
              </a:rPr>
              <a:pPr/>
              <a:t>19</a:t>
            </a:fld>
            <a:endParaRPr lang="th-TH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51CF036-AACF-4E20-BA36-4671D97C721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BAB8B0F-2529-4C38-8477-F3E144291D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Effective blood transfusion therapy depends on availability of different blood components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Components used separately or in combination can meet most patients transfusion needs and keep the risk of transfusion to minimum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ACF3936-CEE7-47BC-BEA8-9BE57C62DB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>
                <a:solidFill>
                  <a:srgbClr val="800080"/>
                </a:solidFill>
                <a:cs typeface="Cordia New" pitchFamily="34" charset="-34"/>
              </a:rPr>
              <a:t>FRESH FROZEN PLASMA</a:t>
            </a:r>
            <a:endParaRPr lang="th-TH" sz="4000">
              <a:solidFill>
                <a:srgbClr val="800080"/>
              </a:solidFill>
            </a:endParaRP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CFB29CFB-91C4-4410-87EA-0D1978BB48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052513"/>
            <a:ext cx="8229600" cy="568960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Precaution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Acute allergic reaction are common 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Anaphylactic reaction may occur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Blip>
                <a:blip r:embed="rId3"/>
              </a:buBlip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Hypovolemia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alone is not an indication for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   use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Dosage - Initial dose of  15 - 20 ml  / kg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Administration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 Must be ABO compatible,  </a:t>
            </a:r>
            <a:r>
              <a:rPr lang="en-US" dirty="0" err="1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Rh</a:t>
            </a: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not required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 Infuse as soon as possible after thawing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       ( within 6 hrs )</a:t>
            </a:r>
          </a:p>
          <a:p>
            <a:pPr marL="640080" lvl="1" indent="-246888" eaLnBrk="1" fontAlgn="auto" hangingPunct="1">
              <a:spcAft>
                <a:spcPts val="0"/>
              </a:spcAft>
              <a:buFontTx/>
              <a:buBlip>
                <a:blip r:embed="rId4"/>
              </a:buBlip>
              <a:defRPr/>
            </a:pPr>
            <a:r>
              <a:rPr lang="en-US" dirty="0">
                <a:solidFill>
                  <a:schemeClr val="accent3">
                    <a:lumMod val="20000"/>
                    <a:lumOff val="80000"/>
                  </a:schemeClr>
                </a:solidFill>
                <a:cs typeface="EucrosiaUPC" pitchFamily="18" charset="-34"/>
              </a:rPr>
              <a:t>   using standard blood administration set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Blip>
                <a:blip r:embed="rId4"/>
              </a:buBlip>
              <a:defRPr/>
            </a:pPr>
            <a:endParaRPr lang="th-TH" dirty="0">
              <a:solidFill>
                <a:schemeClr val="accent4">
                  <a:lumMod val="50000"/>
                </a:schemeClr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th-TH" dirty="0">
              <a:solidFill>
                <a:schemeClr val="bg1"/>
              </a:solidFill>
            </a:endParaRPr>
          </a:p>
        </p:txBody>
      </p:sp>
      <p:sp>
        <p:nvSpPr>
          <p:cNvPr id="23556" name="Date Placeholder 3">
            <a:extLst>
              <a:ext uri="{FF2B5EF4-FFF2-40B4-BE49-F238E27FC236}">
                <a16:creationId xmlns:a16="http://schemas.microsoft.com/office/drawing/2014/main" id="{D21C2102-5AF7-4D8C-B4AB-1A413903CF1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th-TH" altLang="en-US">
                <a:latin typeface="Arial" panose="020B0604020202020204" pitchFamily="34" charset="0"/>
              </a:rPr>
              <a:t>30/11/49</a:t>
            </a:r>
          </a:p>
        </p:txBody>
      </p:sp>
      <p:sp>
        <p:nvSpPr>
          <p:cNvPr id="23557" name="Footer Placeholder 4">
            <a:extLst>
              <a:ext uri="{FF2B5EF4-FFF2-40B4-BE49-F238E27FC236}">
                <a16:creationId xmlns:a16="http://schemas.microsoft.com/office/drawing/2014/main" id="{6E866CAB-A854-4C2B-8D0B-9C918EB98F8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553200" y="6248400"/>
            <a:ext cx="2133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r"/>
            <a:r>
              <a:rPr lang="en-US" altLang="en-US">
                <a:latin typeface="Arial" panose="020B0604020202020204" pitchFamily="34" charset="0"/>
              </a:rPr>
              <a:t>MD-3-49</a:t>
            </a:r>
            <a:endParaRPr lang="th-TH" altLang="en-US">
              <a:latin typeface="Arial" panose="020B0604020202020204" pitchFamily="34" charset="0"/>
            </a:endParaRPr>
          </a:p>
        </p:txBody>
      </p:sp>
      <p:sp>
        <p:nvSpPr>
          <p:cNvPr id="23558" name="Slide Number Placeholder 5">
            <a:extLst>
              <a:ext uri="{FF2B5EF4-FFF2-40B4-BE49-F238E27FC236}">
                <a16:creationId xmlns:a16="http://schemas.microsoft.com/office/drawing/2014/main" id="{C72B3B64-7AF9-45FD-A612-FB7AB912F3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fld id="{2AFC09C8-80E6-4D15-AC25-81813921B9EA}" type="slidenum">
              <a:rPr lang="en-US" altLang="en-US">
                <a:latin typeface="Arial" panose="020B0604020202020204" pitchFamily="34" charset="0"/>
              </a:rPr>
              <a:pPr algn="ctr"/>
              <a:t>20</a:t>
            </a:fld>
            <a:endParaRPr lang="th-TH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C90443C-592A-47FD-9BF5-84D8DC74E7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>
                <a:solidFill>
                  <a:schemeClr val="accent1">
                    <a:tint val="88000"/>
                    <a:satMod val="150000"/>
                  </a:schemeClr>
                </a:solidFill>
              </a:rPr>
              <a:t>FFP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24D66BE-A485-41DD-998F-D3CB8429C6A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Fresh Frozen Plasma</a:t>
            </a:r>
          </a:p>
          <a:p>
            <a:pPr eaLnBrk="1" hangingPunct="1">
              <a:defRPr/>
            </a:pPr>
            <a:endParaRPr lang="en-GB" sz="1800" dirty="0">
              <a:cs typeface="EucrosiaUPC" pitchFamily="18" charset="-34"/>
            </a:endParaRP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Plasma collected from single donor units or by </a:t>
            </a:r>
            <a:r>
              <a:rPr lang="en-GB" dirty="0" err="1">
                <a:cs typeface="EucrosiaUPC" pitchFamily="18" charset="-34"/>
              </a:rPr>
              <a:t>apheresis</a:t>
            </a:r>
            <a:r>
              <a:rPr lang="en-GB" dirty="0">
                <a:cs typeface="EucrosiaUPC" pitchFamily="18" charset="-34"/>
              </a:rPr>
              <a:t> </a:t>
            </a:r>
          </a:p>
          <a:p>
            <a:pPr eaLnBrk="1" hangingPunct="1">
              <a:defRPr/>
            </a:pPr>
            <a:endParaRPr lang="en-GB" sz="1800" dirty="0">
              <a:cs typeface="EucrosiaUPC" pitchFamily="18" charset="-34"/>
            </a:endParaRP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Frozen within 8 hours of collection</a:t>
            </a:r>
          </a:p>
          <a:p>
            <a:pPr eaLnBrk="1" hangingPunct="1">
              <a:defRPr/>
            </a:pPr>
            <a:endParaRPr lang="en-GB" sz="1800" dirty="0">
              <a:cs typeface="EucrosiaUPC" pitchFamily="18" charset="-34"/>
            </a:endParaRP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-40</a:t>
            </a:r>
            <a:r>
              <a:rPr lang="en-GB" baseline="30000" dirty="0">
                <a:cs typeface="EucrosiaUPC" pitchFamily="18" charset="-34"/>
              </a:rPr>
              <a:t>o </a:t>
            </a:r>
            <a:r>
              <a:rPr lang="en-GB" dirty="0">
                <a:cs typeface="EucrosiaUPC" pitchFamily="18" charset="-34"/>
              </a:rPr>
              <a:t>C</a:t>
            </a:r>
          </a:p>
          <a:p>
            <a:pPr eaLnBrk="1" hangingPunct="1">
              <a:defRPr/>
            </a:pPr>
            <a:endParaRPr lang="en-GB" sz="1800" dirty="0">
              <a:cs typeface="EucrosiaUPC" pitchFamily="18" charset="-34"/>
            </a:endParaRPr>
          </a:p>
          <a:p>
            <a:pPr eaLnBrk="1" hangingPunct="1">
              <a:defRPr/>
            </a:pPr>
            <a:r>
              <a:rPr lang="en-GB" dirty="0">
                <a:cs typeface="EucrosiaUPC" pitchFamily="18" charset="-34"/>
              </a:rPr>
              <a:t>Can last for a year</a:t>
            </a:r>
            <a:endParaRPr lang="en-GB" baseline="30000" dirty="0">
              <a:cs typeface="EucrosiaUPC" pitchFamily="18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>
            <a:extLst>
              <a:ext uri="{FF2B5EF4-FFF2-40B4-BE49-F238E27FC236}">
                <a16:creationId xmlns:a16="http://schemas.microsoft.com/office/drawing/2014/main" id="{A933546A-F5DD-4891-99F1-A27DC8EB1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60363"/>
            <a:ext cx="7772400" cy="108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GB" altLang="en-US" sz="4400">
                <a:solidFill>
                  <a:srgbClr val="990000"/>
                </a:solidFill>
                <a:latin typeface="Tahoma" panose="020B0604030504040204" pitchFamily="34" charset="0"/>
                <a:ea typeface="SimSun" panose="02010600030101010101" pitchFamily="2" charset="-122"/>
              </a:rPr>
              <a:t>Dosage &amp; Administration for FFP</a:t>
            </a:r>
          </a:p>
          <a:p>
            <a:pPr algn="ctr"/>
            <a:endParaRPr lang="en-GB" altLang="en-US" sz="4400">
              <a:solidFill>
                <a:srgbClr val="990000"/>
              </a:solidFill>
              <a:latin typeface="Tahoma" panose="020B0604030504040204" pitchFamily="34" charset="0"/>
              <a:ea typeface="SimSun" panose="02010600030101010101" pitchFamily="2" charset="-122"/>
            </a:endParaRPr>
          </a:p>
        </p:txBody>
      </p:sp>
      <p:sp>
        <p:nvSpPr>
          <p:cNvPr id="29698" name="Text Box 2">
            <a:extLst>
              <a:ext uri="{FF2B5EF4-FFF2-40B4-BE49-F238E27FC236}">
                <a16:creationId xmlns:a16="http://schemas.microsoft.com/office/drawing/2014/main" id="{4C2958EB-6EE8-4A04-85BB-DB77DF467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1905000"/>
            <a:ext cx="5181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5pPr>
            <a:lvl6pPr marL="25146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6pPr>
            <a:lvl7pPr marL="29718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7pPr>
            <a:lvl8pPr marL="34290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8pPr>
            <a:lvl9pPr marL="3886200" indent="-228600" defTabSz="449263" fontAlgn="base"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rgbClr val="000000"/>
                </a:solidFill>
                <a:latin typeface="Tahoma" charset="0"/>
                <a:ea typeface="SimSun" charset="0"/>
                <a:cs typeface="SimSun" charset="0"/>
              </a:defRPr>
            </a:lvl9pPr>
          </a:lstStyle>
          <a:p>
            <a:pPr>
              <a:spcBef>
                <a:spcPts val="700"/>
              </a:spcBef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Dosage  - 10-15 ml/Kg(Approx 2-3 bags for an adult)</a:t>
            </a:r>
          </a:p>
          <a:p>
            <a:pPr>
              <a:spcBef>
                <a:spcPts val="2800"/>
              </a:spcBef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Administration - Thawed at +37</a:t>
            </a:r>
            <a:r>
              <a:rPr lang="en-GB" sz="2600" baseline="300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o</a:t>
            </a: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 C before transfusion</a:t>
            </a:r>
          </a:p>
          <a:p>
            <a:pPr>
              <a:spcBef>
                <a:spcPts val="700"/>
              </a:spcBef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ABO compatible</a:t>
            </a:r>
          </a:p>
          <a:p>
            <a:pPr>
              <a:spcBef>
                <a:spcPts val="700"/>
              </a:spcBef>
              <a:defRPr/>
            </a:pPr>
            <a:r>
              <a:rPr lang="en-GB" sz="2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Group AB plasma  can be used for all patient</a:t>
            </a:r>
          </a:p>
        </p:txBody>
      </p:sp>
      <p:pic>
        <p:nvPicPr>
          <p:cNvPr id="25604" name="Picture 3">
            <a:extLst>
              <a:ext uri="{FF2B5EF4-FFF2-40B4-BE49-F238E27FC236}">
                <a16:creationId xmlns:a16="http://schemas.microsoft.com/office/drawing/2014/main" id="{75BB278D-A905-4753-BDB0-525D375CA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43200"/>
            <a:ext cx="1196975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96213-9D92-4AF3-B651-CBB7192276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Do`s and </a:t>
            </a:r>
            <a:r>
              <a:rPr lang="en-US" dirty="0" err="1">
                <a:solidFill>
                  <a:schemeClr val="accent5">
                    <a:lumMod val="20000"/>
                    <a:lumOff val="80000"/>
                  </a:schemeClr>
                </a:solidFill>
              </a:rPr>
              <a:t>Dont`s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In Blood and Blood Components</a:t>
            </a:r>
            <a:endParaRPr lang="en-IN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408935-5DCD-4C1A-B6E6-CCFACA71957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IN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46F2710A-95AD-444F-8191-AF3BCF395AD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fld id="{402E0FE8-D42A-4B1C-B51B-9E5824F64FAB}" type="slidenum">
              <a:rPr lang="en-US" altLang="en-US">
                <a:latin typeface="Arial" panose="020B0604020202020204" pitchFamily="34" charset="0"/>
              </a:rPr>
              <a:pPr algn="ctr"/>
              <a:t>24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4">
            <a:extLst>
              <a:ext uri="{FF2B5EF4-FFF2-40B4-BE49-F238E27FC236}">
                <a16:creationId xmlns:a16="http://schemas.microsoft.com/office/drawing/2014/main" id="{EBDC583E-2097-4F25-A78C-2AF0E6055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214438"/>
            <a:ext cx="8548687" cy="5127625"/>
          </a:xfrm>
          <a:prstGeom prst="rect">
            <a:avLst/>
          </a:prstGeom>
          <a:noFill/>
          <a:ln w="31750" cap="rnd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4000" b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ahoma" pitchFamily="34" charset="0"/>
              </a:rPr>
              <a:t>                        </a:t>
            </a:r>
            <a:r>
              <a:rPr lang="en-US" sz="4800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Tahoma" pitchFamily="34" charset="0"/>
              </a:rPr>
              <a:t>DO`S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ahoma" pitchFamily="34" charset="0"/>
              </a:rPr>
              <a:t>Complete the blood request 	form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ahoma" pitchFamily="34" charset="0"/>
              </a:rPr>
              <a:t>Order blood in advance, 	if possible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4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Tahoma" pitchFamily="34" charset="0"/>
              </a:rPr>
              <a:t>Provide clear information on blood products being requested, number of units requested, reason for transfusion, urgency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>
            <a:extLst>
              <a:ext uri="{FF2B5EF4-FFF2-40B4-BE49-F238E27FC236}">
                <a16:creationId xmlns:a16="http://schemas.microsoft.com/office/drawing/2014/main" id="{178BDDA2-CB13-4F3E-8B44-83B94B11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41338"/>
            <a:ext cx="50196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sz="3600" b="1">
                <a:solidFill>
                  <a:srgbClr val="800080"/>
                </a:solidFill>
                <a:latin typeface="Tahoma" panose="020B0604030504040204" pitchFamily="34" charset="0"/>
              </a:rPr>
              <a:t>Risk Benefit Analysis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8E70E99C-5774-4F67-B87C-D776D0E553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2075" y="1939925"/>
            <a:ext cx="6781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F83DE4BC-30DE-490D-9C22-9973C2D45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557338"/>
            <a:ext cx="7924800" cy="990600"/>
          </a:xfrm>
          <a:prstGeom prst="rect">
            <a:avLst/>
          </a:prstGeom>
          <a:noFill/>
          <a:ln w="41275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sp>
        <p:nvSpPr>
          <p:cNvPr id="28677" name="Line 7">
            <a:extLst>
              <a:ext uri="{FF2B5EF4-FFF2-40B4-BE49-F238E27FC236}">
                <a16:creationId xmlns:a16="http://schemas.microsoft.com/office/drawing/2014/main" id="{B185CDCE-C439-49FB-BCFB-0F6D3171BE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1720850"/>
            <a:ext cx="7924800" cy="9906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Line 8">
            <a:extLst>
              <a:ext uri="{FF2B5EF4-FFF2-40B4-BE49-F238E27FC236}">
                <a16:creationId xmlns:a16="http://schemas.microsoft.com/office/drawing/2014/main" id="{EE2B6BAD-B1BE-4AF5-BEAE-FFECD1479D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9600" y="1857375"/>
            <a:ext cx="457200" cy="1295400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9" name="Line 9">
            <a:extLst>
              <a:ext uri="{FF2B5EF4-FFF2-40B4-BE49-F238E27FC236}">
                <a16:creationId xmlns:a16="http://schemas.microsoft.com/office/drawing/2014/main" id="{7FC6DB46-D353-4A85-8B89-5DA751AED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781175"/>
            <a:ext cx="609600" cy="1447800"/>
          </a:xfrm>
          <a:prstGeom prst="line">
            <a:avLst/>
          </a:prstGeom>
          <a:noFill/>
          <a:ln w="76200">
            <a:solidFill>
              <a:srgbClr val="FF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AutoShape 12">
            <a:extLst>
              <a:ext uri="{FF2B5EF4-FFF2-40B4-BE49-F238E27FC236}">
                <a16:creationId xmlns:a16="http://schemas.microsoft.com/office/drawing/2014/main" id="{05B435C4-14BC-4E16-ADD3-80B0288346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44650"/>
            <a:ext cx="838200" cy="8223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10800"/>
                </a:moveTo>
                <a:cubicBezTo>
                  <a:pt x="5400" y="7817"/>
                  <a:pt x="7817" y="5400"/>
                  <a:pt x="10800" y="5400"/>
                </a:cubicBezTo>
                <a:cubicBezTo>
                  <a:pt x="13782" y="5399"/>
                  <a:pt x="16199" y="7817"/>
                  <a:pt x="1620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8681" name="Text Box 14">
            <a:extLst>
              <a:ext uri="{FF2B5EF4-FFF2-40B4-BE49-F238E27FC236}">
                <a16:creationId xmlns:a16="http://schemas.microsoft.com/office/drawing/2014/main" id="{878D6785-FCD0-41A9-AA42-E8FEA06FB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008188"/>
            <a:ext cx="2884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2060"/>
                </a:solidFill>
                <a:latin typeface="Tahoma" panose="020B0604030504040204" pitchFamily="34" charset="0"/>
              </a:rPr>
              <a:t>benefit &gt; risk</a:t>
            </a:r>
            <a:endParaRPr lang="en-US" altLang="en-US" sz="2800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28682" name="Text Box 15">
            <a:extLst>
              <a:ext uri="{FF2B5EF4-FFF2-40B4-BE49-F238E27FC236}">
                <a16:creationId xmlns:a16="http://schemas.microsoft.com/office/drawing/2014/main" id="{DCA2DB25-C013-489B-AD91-EA1D8BFBB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7225" y="1841500"/>
            <a:ext cx="27971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2060"/>
                </a:solidFill>
                <a:latin typeface="Tahoma" panose="020B0604030504040204" pitchFamily="34" charset="0"/>
              </a:rPr>
              <a:t>risk &gt; benefit</a:t>
            </a:r>
            <a:endParaRPr lang="en-US" altLang="en-US">
              <a:solidFill>
                <a:srgbClr val="002060"/>
              </a:solidFill>
              <a:latin typeface="Tahoma" panose="020B0604030504040204" pitchFamily="34" charset="0"/>
            </a:endParaRPr>
          </a:p>
        </p:txBody>
      </p:sp>
      <p:sp>
        <p:nvSpPr>
          <p:cNvPr id="28683" name="Text Box 16">
            <a:extLst>
              <a:ext uri="{FF2B5EF4-FFF2-40B4-BE49-F238E27FC236}">
                <a16:creationId xmlns:a16="http://schemas.microsoft.com/office/drawing/2014/main" id="{85546CDF-6C0C-44D0-A72D-03A5DF3837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200400"/>
            <a:ext cx="77771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b="1">
                <a:solidFill>
                  <a:srgbClr val="FFFF00"/>
                </a:solidFill>
                <a:latin typeface="Comic Sans MS" panose="030F0702030302020204" pitchFamily="66" charset="0"/>
              </a:rPr>
              <a:t>             </a:t>
            </a:r>
            <a:r>
              <a:rPr lang="en-US" altLang="en-US" b="1">
                <a:solidFill>
                  <a:srgbClr val="FF0000"/>
                </a:solidFill>
                <a:latin typeface="Comic Sans MS" panose="030F0702030302020204" pitchFamily="66" charset="0"/>
              </a:rPr>
              <a:t>Hb gm/dl 4 5  6  7  8  9 10  11  12 13 14</a:t>
            </a:r>
          </a:p>
        </p:txBody>
      </p:sp>
      <p:sp>
        <p:nvSpPr>
          <p:cNvPr id="28684" name="Line 18">
            <a:extLst>
              <a:ext uri="{FF2B5EF4-FFF2-40B4-BE49-F238E27FC236}">
                <a16:creationId xmlns:a16="http://schemas.microsoft.com/office/drawing/2014/main" id="{77239F94-64AF-49F9-9486-904CDC1891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762375"/>
            <a:ext cx="7010400" cy="13716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Line 19">
            <a:extLst>
              <a:ext uri="{FF2B5EF4-FFF2-40B4-BE49-F238E27FC236}">
                <a16:creationId xmlns:a16="http://schemas.microsoft.com/office/drawing/2014/main" id="{A46D9872-8473-4282-93D2-32C5809EF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3762375"/>
            <a:ext cx="0" cy="157162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Line 20">
            <a:extLst>
              <a:ext uri="{FF2B5EF4-FFF2-40B4-BE49-F238E27FC236}">
                <a16:creationId xmlns:a16="http://schemas.microsoft.com/office/drawing/2014/main" id="{7E504E17-E44D-4E18-A405-BC643DC1B74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609975"/>
            <a:ext cx="7086600" cy="1676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Line 21">
            <a:extLst>
              <a:ext uri="{FF2B5EF4-FFF2-40B4-BE49-F238E27FC236}">
                <a16:creationId xmlns:a16="http://schemas.microsoft.com/office/drawing/2014/main" id="{6E7EA607-204F-4255-A14D-F8B30F8176C9}"/>
              </a:ext>
            </a:extLst>
          </p:cNvPr>
          <p:cNvSpPr>
            <a:spLocks noChangeShapeType="1"/>
          </p:cNvSpPr>
          <p:nvPr/>
        </p:nvSpPr>
        <p:spPr bwMode="auto">
          <a:xfrm>
            <a:off x="8458200" y="3625850"/>
            <a:ext cx="0" cy="1524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8" name="Text Box 23">
            <a:extLst>
              <a:ext uri="{FF2B5EF4-FFF2-40B4-BE49-F238E27FC236}">
                <a16:creationId xmlns:a16="http://schemas.microsoft.com/office/drawing/2014/main" id="{1E2C5CE5-EEF0-4311-B1FA-9199AA769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914775"/>
            <a:ext cx="188277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sz="2800" b="1">
                <a:solidFill>
                  <a:srgbClr val="660033"/>
                </a:solidFill>
                <a:latin typeface="Tahoma" panose="020B0604030504040204" pitchFamily="34" charset="0"/>
              </a:rPr>
              <a:t>why not</a:t>
            </a:r>
          </a:p>
          <a:p>
            <a:r>
              <a:rPr lang="en-US" altLang="en-US" sz="2800" b="1">
                <a:solidFill>
                  <a:srgbClr val="660033"/>
                </a:solidFill>
                <a:latin typeface="Tahoma" panose="020B0604030504040204" pitchFamily="34" charset="0"/>
              </a:rPr>
              <a:t>transfuse</a:t>
            </a:r>
            <a:endParaRPr lang="en-US" altLang="en-US" b="1">
              <a:solidFill>
                <a:srgbClr val="660033"/>
              </a:solidFill>
              <a:latin typeface="Tahoma" panose="020B0604030504040204" pitchFamily="34" charset="0"/>
            </a:endParaRPr>
          </a:p>
        </p:txBody>
      </p:sp>
      <p:sp>
        <p:nvSpPr>
          <p:cNvPr id="28689" name="Text Box 24">
            <a:extLst>
              <a:ext uri="{FF2B5EF4-FFF2-40B4-BE49-F238E27FC236}">
                <a16:creationId xmlns:a16="http://schemas.microsoft.com/office/drawing/2014/main" id="{52894CE0-2550-4447-A9EB-327C34F79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4313" y="3883025"/>
            <a:ext cx="19891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b="1">
                <a:latin typeface="Tahoma" panose="020B0604030504040204" pitchFamily="34" charset="0"/>
              </a:rPr>
              <a:t>   </a:t>
            </a:r>
            <a:r>
              <a:rPr lang="en-US" altLang="en-US" sz="2800" b="1">
                <a:solidFill>
                  <a:schemeClr val="bg1"/>
                </a:solidFill>
                <a:latin typeface="Tahoma" panose="020B0604030504040204" pitchFamily="34" charset="0"/>
              </a:rPr>
              <a:t>why </a:t>
            </a:r>
          </a:p>
          <a:p>
            <a:r>
              <a:rPr lang="en-US" altLang="en-US" sz="2800" b="1">
                <a:solidFill>
                  <a:schemeClr val="bg1"/>
                </a:solidFill>
                <a:latin typeface="Tahoma" panose="020B0604030504040204" pitchFamily="34" charset="0"/>
              </a:rPr>
              <a:t> transfuse</a:t>
            </a:r>
            <a:endParaRPr lang="en-US" altLang="en-US" b="1">
              <a:solidFill>
                <a:schemeClr val="bg1"/>
              </a:solidFill>
              <a:latin typeface="Tahoma" panose="020B0604030504040204" pitchFamily="34" charset="0"/>
            </a:endParaRPr>
          </a:p>
        </p:txBody>
      </p:sp>
      <p:sp>
        <p:nvSpPr>
          <p:cNvPr id="28690" name="AutoShape 25">
            <a:extLst>
              <a:ext uri="{FF2B5EF4-FFF2-40B4-BE49-F238E27FC236}">
                <a16:creationId xmlns:a16="http://schemas.microsoft.com/office/drawing/2014/main" id="{738D2F34-2FB3-449B-9614-B47B2FC77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724400"/>
            <a:ext cx="1371600" cy="333375"/>
          </a:xfrm>
          <a:prstGeom prst="leftRightArrow">
            <a:avLst>
              <a:gd name="adj1" fmla="val 50000"/>
              <a:gd name="adj2" fmla="val 82286"/>
            </a:avLst>
          </a:prstGeom>
          <a:solidFill>
            <a:srgbClr val="FF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28691" name="Text Box 27">
            <a:extLst>
              <a:ext uri="{FF2B5EF4-FFF2-40B4-BE49-F238E27FC236}">
                <a16:creationId xmlns:a16="http://schemas.microsoft.com/office/drawing/2014/main" id="{830C8597-A356-44CD-8359-E1AA448958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5863" y="5324475"/>
            <a:ext cx="31845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b="1">
                <a:solidFill>
                  <a:srgbClr val="FFC000"/>
                </a:solidFill>
                <a:latin typeface="Tahoma" panose="020B0604030504040204" pitchFamily="34" charset="0"/>
              </a:rPr>
              <a:t>individual patient factors</a:t>
            </a:r>
          </a:p>
          <a:p>
            <a:r>
              <a:rPr lang="en-US" altLang="en-US" b="1">
                <a:solidFill>
                  <a:srgbClr val="FFC000"/>
                </a:solidFill>
                <a:latin typeface="Tahoma" panose="020B0604030504040204" pitchFamily="34" charset="0"/>
              </a:rPr>
              <a:t>decide transfusion trigger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14D43E6A-AAB3-462B-9FB8-189534E576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fld id="{E8D076B5-DE04-4D91-9D85-E780CC640224}" type="slidenum">
              <a:rPr lang="en-US" altLang="en-US">
                <a:latin typeface="Arial" panose="020B0604020202020204" pitchFamily="34" charset="0"/>
              </a:rPr>
              <a:pPr algn="ctr"/>
              <a:t>26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1" name="Rectangle 4">
            <a:extLst>
              <a:ext uri="{FF2B5EF4-FFF2-40B4-BE49-F238E27FC236}">
                <a16:creationId xmlns:a16="http://schemas.microsoft.com/office/drawing/2014/main" id="{DF6BB9A7-8898-4EE1-B2AD-C6134BC6C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8" y="1376363"/>
            <a:ext cx="8736012" cy="4800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latin typeface="Trebuchet MS" pitchFamily="34" charset="0"/>
              </a:rPr>
              <a:t>Blood/ </a:t>
            </a:r>
            <a:r>
              <a:rPr lang="en-US" sz="2400" b="1" dirty="0">
                <a:solidFill>
                  <a:schemeClr val="bg1"/>
                </a:solidFill>
                <a:latin typeface="Trebuchet MS" pitchFamily="34" charset="0"/>
              </a:rPr>
              <a:t>		</a:t>
            </a:r>
            <a:r>
              <a:rPr lang="en-US" sz="2400" b="1" dirty="0">
                <a:solidFill>
                  <a:srgbClr val="C00000"/>
                </a:solidFill>
                <a:latin typeface="Trebuchet MS" pitchFamily="34" charset="0"/>
              </a:rPr>
              <a:t>     Start infusion         Complete infusion</a:t>
            </a: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latin typeface="Trebuchet MS" pitchFamily="34" charset="0"/>
              </a:rPr>
              <a:t>blood product	</a:t>
            </a:r>
          </a:p>
          <a:p>
            <a:pPr>
              <a:defRPr/>
            </a:pPr>
            <a:endParaRPr lang="en-US" sz="2400" b="1" dirty="0">
              <a:solidFill>
                <a:srgbClr val="C00000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latin typeface="Trebuchet MS" pitchFamily="34" charset="0"/>
              </a:rPr>
              <a:t>Whole blood/	within 30 min. of    within 4 hour</a:t>
            </a: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latin typeface="Trebuchet MS" pitchFamily="34" charset="0"/>
              </a:rPr>
              <a:t>red cells	           removing pack     (less in high              </a:t>
            </a: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latin typeface="Trebuchet MS" pitchFamily="34" charset="0"/>
              </a:rPr>
              <a:t>                               from                    ambient temperature)</a:t>
            </a: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latin typeface="Trebuchet MS" pitchFamily="34" charset="0"/>
              </a:rPr>
              <a:t>		           refrigerator</a:t>
            </a:r>
          </a:p>
          <a:p>
            <a:pPr>
              <a:defRPr/>
            </a:pPr>
            <a:endParaRPr lang="en-US" sz="2400" b="1" dirty="0">
              <a:solidFill>
                <a:srgbClr val="C00000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latin typeface="Trebuchet MS" pitchFamily="34" charset="0"/>
              </a:rPr>
              <a:t>Platelet 	           immediately	within 20 min</a:t>
            </a: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latin typeface="Trebuchet MS" pitchFamily="34" charset="0"/>
              </a:rPr>
              <a:t>concentrates                           </a:t>
            </a:r>
          </a:p>
          <a:p>
            <a:pPr>
              <a:defRPr/>
            </a:pPr>
            <a:endParaRPr lang="en-US" b="1" dirty="0">
              <a:solidFill>
                <a:srgbClr val="C00000"/>
              </a:solidFill>
              <a:latin typeface="Trebuchet MS" pitchFamily="34" charset="0"/>
            </a:endParaRPr>
          </a:p>
          <a:p>
            <a:pPr>
              <a:defRPr/>
            </a:pPr>
            <a:r>
              <a:rPr lang="en-US" sz="2400" b="1" dirty="0">
                <a:solidFill>
                  <a:srgbClr val="C00000"/>
                </a:solidFill>
                <a:latin typeface="Trebuchet MS" pitchFamily="34" charset="0"/>
              </a:rPr>
              <a:t>FFP		           within 30 min        within 20 min</a:t>
            </a:r>
          </a:p>
          <a:p>
            <a:pPr>
              <a:defRPr/>
            </a:pPr>
            <a:endParaRPr lang="en-US" sz="2400" b="1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5300" name="Rectangle 5">
            <a:extLst>
              <a:ext uri="{FF2B5EF4-FFF2-40B4-BE49-F238E27FC236}">
                <a16:creationId xmlns:a16="http://schemas.microsoft.com/office/drawing/2014/main" id="{99527F18-5977-422E-A05F-B7411C997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15888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4000">
                <a:solidFill>
                  <a:srgbClr val="800080"/>
                </a:solidFill>
                <a:latin typeface="Trebuchet MS" pitchFamily="34" charset="0"/>
              </a:rPr>
              <a:t>Time Limits for Infusion</a:t>
            </a:r>
          </a:p>
        </p:txBody>
      </p:sp>
      <p:sp>
        <p:nvSpPr>
          <p:cNvPr id="29701" name="Line 6">
            <a:extLst>
              <a:ext uri="{FF2B5EF4-FFF2-40B4-BE49-F238E27FC236}">
                <a16:creationId xmlns:a16="http://schemas.microsoft.com/office/drawing/2014/main" id="{EFAD8EA0-40FF-4AC0-870A-64D0BA6D8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5963" y="1524000"/>
            <a:ext cx="0" cy="403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9E1ED279-0D0E-4B56-8BE8-83FFF63783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1600200"/>
            <a:ext cx="0" cy="40386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3288FD04-7E61-4F06-B0A1-D5ACB7568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-228600"/>
            <a:ext cx="9144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>
                <a:solidFill>
                  <a:srgbClr val="800080"/>
                </a:solidFill>
                <a:cs typeface="FreesiaUPC" pitchFamily="34" charset="-34"/>
              </a:rPr>
              <a:t>RECORDING OF TRANSFUSION</a:t>
            </a:r>
          </a:p>
        </p:txBody>
      </p:sp>
      <p:sp>
        <p:nvSpPr>
          <p:cNvPr id="30723" name="Slide Number Placeholder 5">
            <a:extLst>
              <a:ext uri="{FF2B5EF4-FFF2-40B4-BE49-F238E27FC236}">
                <a16:creationId xmlns:a16="http://schemas.microsoft.com/office/drawing/2014/main" id="{74E4B768-38BC-429B-9807-5742FBF426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124200" y="624840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fld id="{CE48FD54-CD8D-4C2A-A234-69E2DF3DFB82}" type="slidenum">
              <a:rPr lang="en-US" altLang="en-US">
                <a:latin typeface="Arial" panose="020B0604020202020204" pitchFamily="34" charset="0"/>
              </a:rPr>
              <a:pPr algn="ctr"/>
              <a:t>27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A5D14EC7-7395-4307-96B8-B13921387C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806450"/>
            <a:ext cx="8382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Consent</a:t>
            </a:r>
            <a:r>
              <a:rPr lang="en-US" sz="28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from patient and/or relatives</a:t>
            </a:r>
          </a:p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Reason for transfusion</a:t>
            </a:r>
          </a:p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Signature of the prescribing clinician</a:t>
            </a:r>
          </a:p>
          <a:p>
            <a:pPr>
              <a:defRPr/>
            </a:pP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Pre-transfusion checks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of :</a:t>
            </a:r>
          </a:p>
          <a:p>
            <a:pPr lvl="1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patient’s identity, blood pack, compatibility label</a:t>
            </a:r>
          </a:p>
          <a:p>
            <a:pPr lvl="1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signature of the person performing the check</a:t>
            </a:r>
          </a:p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Transfusion</a:t>
            </a:r>
          </a:p>
          <a:p>
            <a:pPr lvl="1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type and volume of component, donation number, </a:t>
            </a:r>
          </a:p>
          <a:p>
            <a:pPr lvl="1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blood group, time at which transfusion commenced,</a:t>
            </a:r>
          </a:p>
          <a:p>
            <a:pPr lvl="1"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signature of person administering the transfusion</a:t>
            </a:r>
          </a:p>
          <a:p>
            <a:pPr>
              <a:defRPr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Any transfusion reaction</a:t>
            </a:r>
          </a:p>
          <a:p>
            <a:pPr>
              <a:defRPr/>
            </a:pPr>
            <a:r>
              <a:rPr lang="en-US" sz="2800" b="1" dirty="0">
                <a:solidFill>
                  <a:srgbClr val="C00000"/>
                </a:solidFill>
                <a:latin typeface="Calibri" pitchFamily="34" charset="0"/>
              </a:rPr>
              <a:t>Return the transfusion slip to the blood bank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8FA5B933-4C89-457F-A756-B84B8181EE4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92500B6-B880-4BA2-B3E2-ECE6A4A9C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Separation of blood components are desirable because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Separation of blood components allows optimal survival for each component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Allows transfusing specific blood components according to the need of the patient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  <a:defRPr/>
            </a:pPr>
            <a:r>
              <a:rPr lang="en-US"/>
              <a:t>Allows use of unnecessary component which may be contraindicated in a patient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651297B-5AE4-4C6A-BA75-802C4FF97F1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AD581AB-45CB-46C0-83C6-0A8EBEC6E6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4. Several patients can be treated from one unit of donated blood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/>
              <a:t>5. Use of blood components supplements blood supply and adds to the blood inventory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>
            <a:extLst>
              <a:ext uri="{FF2B5EF4-FFF2-40B4-BE49-F238E27FC236}">
                <a16:creationId xmlns:a16="http://schemas.microsoft.com/office/drawing/2014/main" id="{3CE5CDB0-F22A-4D3E-B075-F4DEE14C91E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grpSp>
        <p:nvGrpSpPr>
          <p:cNvPr id="2" name="Organization Chart 7">
            <a:extLst>
              <a:ext uri="{FF2B5EF4-FFF2-40B4-BE49-F238E27FC236}">
                <a16:creationId xmlns:a16="http://schemas.microsoft.com/office/drawing/2014/main" id="{090471C3-6716-460C-9516-591BF766F1D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57200" y="1614488"/>
            <a:ext cx="8229600" cy="4495800"/>
            <a:chOff x="288" y="1017"/>
            <a:chExt cx="2880" cy="720"/>
          </a:xfrm>
        </p:grpSpPr>
        <p:cxnSp>
          <p:nvCxnSpPr>
            <p:cNvPr id="1028" name="_s1028">
              <a:extLst>
                <a:ext uri="{FF2B5EF4-FFF2-40B4-BE49-F238E27FC236}">
                  <a16:creationId xmlns:a16="http://schemas.microsoft.com/office/drawing/2014/main" id="{EFD1D5CE-D7BF-4DBE-B98A-0B097647D023}"/>
                </a:ext>
              </a:extLst>
            </p:cNvPr>
            <p:cNvCxnSpPr>
              <a:cxnSpLocks noChangeShapeType="1"/>
              <a:stCxn id="6" idx="0"/>
              <a:endCxn id="3" idx="2"/>
            </p:cNvCxnSpPr>
            <p:nvPr/>
          </p:nvCxnSpPr>
          <p:spPr bwMode="auto">
            <a:xfrm rot="5400000" flipH="1">
              <a:off x="2160" y="873"/>
              <a:ext cx="144" cy="1008"/>
            </a:xfrm>
            <a:prstGeom prst="bentConnector3">
              <a:avLst>
                <a:gd name="adj1" fmla="val 1272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" name="_s1029">
              <a:extLst>
                <a:ext uri="{FF2B5EF4-FFF2-40B4-BE49-F238E27FC236}">
                  <a16:creationId xmlns:a16="http://schemas.microsoft.com/office/drawing/2014/main" id="{93614054-70FF-4A06-9415-BE30745DDDAE}"/>
                </a:ext>
              </a:extLst>
            </p:cNvPr>
            <p:cNvCxnSpPr>
              <a:cxnSpLocks noChangeShapeType="1"/>
              <a:stCxn id="5" idx="0"/>
              <a:endCxn id="3" idx="2"/>
            </p:cNvCxnSpPr>
            <p:nvPr/>
          </p:nvCxnSpPr>
          <p:spPr bwMode="auto">
            <a:xfrm rot="16200000">
              <a:off x="1657" y="1376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30" name="_s1030">
              <a:extLst>
                <a:ext uri="{FF2B5EF4-FFF2-40B4-BE49-F238E27FC236}">
                  <a16:creationId xmlns:a16="http://schemas.microsoft.com/office/drawing/2014/main" id="{63D72AD5-4CB6-4DEB-8FE2-3ACA25C3175F}"/>
                </a:ext>
              </a:extLst>
            </p:cNvPr>
            <p:cNvCxnSpPr>
              <a:cxnSpLocks noChangeShapeType="1"/>
              <a:stCxn id="4" idx="0"/>
              <a:endCxn id="3" idx="2"/>
            </p:cNvCxnSpPr>
            <p:nvPr/>
          </p:nvCxnSpPr>
          <p:spPr bwMode="auto">
            <a:xfrm rot="16200000">
              <a:off x="1152" y="873"/>
              <a:ext cx="144" cy="1008"/>
            </a:xfrm>
            <a:prstGeom prst="bentConnector3">
              <a:avLst>
                <a:gd name="adj1" fmla="val 12722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" name="_s1031">
              <a:extLst>
                <a:ext uri="{FF2B5EF4-FFF2-40B4-BE49-F238E27FC236}">
                  <a16:creationId xmlns:a16="http://schemas.microsoft.com/office/drawing/2014/main" id="{A4E4BF69-09CE-42F3-8DD4-BACFFAC288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017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Whole Blood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 Processed within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8 hours )</a:t>
              </a:r>
            </a:p>
          </p:txBody>
        </p:sp>
        <p:sp>
          <p:nvSpPr>
            <p:cNvPr id="4" name="_s1032">
              <a:extLst>
                <a:ext uri="{FF2B5EF4-FFF2-40B4-BE49-F238E27FC236}">
                  <a16:creationId xmlns:a16="http://schemas.microsoft.com/office/drawing/2014/main" id="{5D0348FD-C515-4509-BD3B-3F92038B7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Packed red blood cells</a:t>
              </a:r>
            </a:p>
          </p:txBody>
        </p:sp>
        <p:sp>
          <p:nvSpPr>
            <p:cNvPr id="5" name="_s1033">
              <a:extLst>
                <a:ext uri="{FF2B5EF4-FFF2-40B4-BE49-F238E27FC236}">
                  <a16:creationId xmlns:a16="http://schemas.microsoft.com/office/drawing/2014/main" id="{3595118F-283A-4B57-94C4-1D25AE3F1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Fresh frozen plasma</a:t>
              </a:r>
            </a:p>
          </p:txBody>
        </p:sp>
        <p:sp>
          <p:nvSpPr>
            <p:cNvPr id="6" name="_s1034">
              <a:extLst>
                <a:ext uri="{FF2B5EF4-FFF2-40B4-BE49-F238E27FC236}">
                  <a16:creationId xmlns:a16="http://schemas.microsoft.com/office/drawing/2014/main" id="{979F5BA7-13EA-4ABE-BAB4-99BAB25D9B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04" y="1449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1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Garamond" panose="02020404030301010803" pitchFamily="18" charset="0"/>
                </a:rPr>
                <a:t>Platelets</a:t>
              </a: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C390E06-C971-452E-BDA7-D975AFF739E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Component preparation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197D6394-CBC6-4F65-A00E-6C4D06F7608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5425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latin typeface="Book Antiqua" pitchFamily="18" charset="0"/>
              </a:rPr>
              <a:t>Principle - Differential centrifugation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latin typeface="Book Antiqua" pitchFamily="18" charset="0"/>
              </a:rPr>
              <a:t>Red cells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Book Antiqua" pitchFamily="18" charset="0"/>
              </a:rPr>
              <a:t>Packed cells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Book Antiqua" pitchFamily="18" charset="0"/>
              </a:rPr>
              <a:t>Red cells + additive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latin typeface="Book Antiqua" pitchFamily="18" charset="0"/>
              </a:rPr>
              <a:t>Plasma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Book Antiqua" pitchFamily="18" charset="0"/>
              </a:rPr>
              <a:t>Bank plasma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Book Antiqua" pitchFamily="18" charset="0"/>
              </a:rPr>
              <a:t>Fresh frozen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Book Antiqua" pitchFamily="18" charset="0"/>
              </a:rPr>
              <a:t>Cryo supernate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latin typeface="Book Antiqua" pitchFamily="18" charset="0"/>
              </a:rPr>
              <a:t>Platelets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Book Antiqua" pitchFamily="18" charset="0"/>
              </a:rPr>
              <a:t>Platelet rich concentrate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>
                <a:latin typeface="Book Antiqua" pitchFamily="18" charset="0"/>
              </a:rPr>
              <a:t>Platelet rich plasma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>
                <a:latin typeface="Book Antiqua" pitchFamily="18" charset="0"/>
              </a:rPr>
              <a:t>Cryoprecipitate</a:t>
            </a:r>
          </a:p>
        </p:txBody>
      </p:sp>
      <p:grpSp>
        <p:nvGrpSpPr>
          <p:cNvPr id="9220" name="Group 4">
            <a:extLst>
              <a:ext uri="{FF2B5EF4-FFF2-40B4-BE49-F238E27FC236}">
                <a16:creationId xmlns:a16="http://schemas.microsoft.com/office/drawing/2014/main" id="{FD28F854-F418-483A-84C4-16826AA8F40B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1447800"/>
            <a:ext cx="3352800" cy="5257800"/>
            <a:chOff x="3648" y="912"/>
            <a:chExt cx="2112" cy="3312"/>
          </a:xfrm>
        </p:grpSpPr>
        <p:sp>
          <p:nvSpPr>
            <p:cNvPr id="9228" name="Rectangle 5" descr="Large confetti">
              <a:extLst>
                <a:ext uri="{FF2B5EF4-FFF2-40B4-BE49-F238E27FC236}">
                  <a16:creationId xmlns:a16="http://schemas.microsoft.com/office/drawing/2014/main" id="{A06B792B-E536-4729-9F4A-D9557AC29A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736"/>
              <a:ext cx="816" cy="528"/>
            </a:xfrm>
            <a:prstGeom prst="rect">
              <a:avLst/>
            </a:prstGeom>
            <a:pattFill prst="lgConfetti">
              <a:fgClr>
                <a:srgbClr val="FF0000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29" name="Rectangle 6" descr="Sphere">
              <a:extLst>
                <a:ext uri="{FF2B5EF4-FFF2-40B4-BE49-F238E27FC236}">
                  <a16:creationId xmlns:a16="http://schemas.microsoft.com/office/drawing/2014/main" id="{4841082D-631E-4993-998D-78E5E5F3E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640"/>
              <a:ext cx="816" cy="96"/>
            </a:xfrm>
            <a:prstGeom prst="rect">
              <a:avLst/>
            </a:prstGeom>
            <a:pattFill prst="sphere">
              <a:fgClr>
                <a:schemeClr val="accent2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30" name="Rectangle 7" descr="Large confetti">
              <a:extLst>
                <a:ext uri="{FF2B5EF4-FFF2-40B4-BE49-F238E27FC236}">
                  <a16:creationId xmlns:a16="http://schemas.microsoft.com/office/drawing/2014/main" id="{ADDEE131-5FE9-4242-A849-B5A3465950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1680"/>
              <a:ext cx="816" cy="960"/>
            </a:xfrm>
            <a:prstGeom prst="rect">
              <a:avLst/>
            </a:prstGeom>
            <a:pattFill prst="lgConfetti">
              <a:fgClr>
                <a:srgbClr val="FFFF99"/>
              </a:fgClr>
              <a:bgClr>
                <a:schemeClr val="bg1"/>
              </a:bgClr>
            </a:patt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endParaRPr lang="en-US" altLang="en-US"/>
            </a:p>
          </p:txBody>
        </p:sp>
        <p:sp>
          <p:nvSpPr>
            <p:cNvPr id="9231" name="AutoShape 8">
              <a:extLst>
                <a:ext uri="{FF2B5EF4-FFF2-40B4-BE49-F238E27FC236}">
                  <a16:creationId xmlns:a16="http://schemas.microsoft.com/office/drawing/2014/main" id="{EA874D70-AD57-419D-9D53-06A27DD8E5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912"/>
              <a:ext cx="1536" cy="480"/>
            </a:xfrm>
            <a:prstGeom prst="wedgeEllipseCallout">
              <a:avLst>
                <a:gd name="adj1" fmla="val -10352"/>
                <a:gd name="adj2" fmla="val 17812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Plasma + Platelets</a:t>
              </a:r>
            </a:p>
          </p:txBody>
        </p:sp>
        <p:sp>
          <p:nvSpPr>
            <p:cNvPr id="9232" name="AutoShape 9">
              <a:extLst>
                <a:ext uri="{FF2B5EF4-FFF2-40B4-BE49-F238E27FC236}">
                  <a16:creationId xmlns:a16="http://schemas.microsoft.com/office/drawing/2014/main" id="{AE0F6E59-8946-4896-86DD-68C946FC2F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0" y="3648"/>
              <a:ext cx="720" cy="480"/>
            </a:xfrm>
            <a:prstGeom prst="wedgeEllipseCallout">
              <a:avLst>
                <a:gd name="adj1" fmla="val -75417"/>
                <a:gd name="adj2" fmla="val -25375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Buffy</a:t>
              </a:r>
            </a:p>
          </p:txBody>
        </p:sp>
        <p:sp>
          <p:nvSpPr>
            <p:cNvPr id="9233" name="AutoShape 10">
              <a:extLst>
                <a:ext uri="{FF2B5EF4-FFF2-40B4-BE49-F238E27FC236}">
                  <a16:creationId xmlns:a16="http://schemas.microsoft.com/office/drawing/2014/main" id="{7E67D8F6-74DB-4483-9E1E-8FA59A16F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48" y="3744"/>
              <a:ext cx="720" cy="480"/>
            </a:xfrm>
            <a:prstGeom prst="wedgeEllipseCallout">
              <a:avLst>
                <a:gd name="adj1" fmla="val 59306"/>
                <a:gd name="adj2" fmla="val -20729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RBC</a:t>
              </a:r>
            </a:p>
          </p:txBody>
        </p:sp>
      </p:grpSp>
      <p:grpSp>
        <p:nvGrpSpPr>
          <p:cNvPr id="9221" name="Group 11">
            <a:extLst>
              <a:ext uri="{FF2B5EF4-FFF2-40B4-BE49-F238E27FC236}">
                <a16:creationId xmlns:a16="http://schemas.microsoft.com/office/drawing/2014/main" id="{60DDB8B5-0D98-4963-B4C2-6E232956A16E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2667000"/>
            <a:ext cx="2438400" cy="3429000"/>
            <a:chOff x="2544" y="1680"/>
            <a:chExt cx="1536" cy="2160"/>
          </a:xfrm>
        </p:grpSpPr>
        <p:grpSp>
          <p:nvGrpSpPr>
            <p:cNvPr id="9222" name="Group 12">
              <a:extLst>
                <a:ext uri="{FF2B5EF4-FFF2-40B4-BE49-F238E27FC236}">
                  <a16:creationId xmlns:a16="http://schemas.microsoft.com/office/drawing/2014/main" id="{CAA052E3-356A-4658-A111-DE7A98D932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6" y="1680"/>
              <a:ext cx="1104" cy="1584"/>
              <a:chOff x="2976" y="1680"/>
              <a:chExt cx="1104" cy="1584"/>
            </a:xfrm>
          </p:grpSpPr>
          <p:sp>
            <p:nvSpPr>
              <p:cNvPr id="9224" name="Rectangle 13">
                <a:extLst>
                  <a:ext uri="{FF2B5EF4-FFF2-40B4-BE49-F238E27FC236}">
                    <a16:creationId xmlns:a16="http://schemas.microsoft.com/office/drawing/2014/main" id="{A23D19F2-CA0E-4B2C-982F-A009A9FC50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736"/>
                <a:ext cx="816" cy="528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25" name="Rectangle 14">
                <a:extLst>
                  <a:ext uri="{FF2B5EF4-FFF2-40B4-BE49-F238E27FC236}">
                    <a16:creationId xmlns:a16="http://schemas.microsoft.com/office/drawing/2014/main" id="{744A1E65-59D1-4FD3-942B-A21A1ADB54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2640"/>
                <a:ext cx="816" cy="96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26" name="Rectangle 15">
                <a:extLst>
                  <a:ext uri="{FF2B5EF4-FFF2-40B4-BE49-F238E27FC236}">
                    <a16:creationId xmlns:a16="http://schemas.microsoft.com/office/drawing/2014/main" id="{E590B40C-6127-4018-B123-4E96556FAB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76" y="1680"/>
                <a:ext cx="816" cy="960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9227" name="AutoShape 16">
                <a:extLst>
                  <a:ext uri="{FF2B5EF4-FFF2-40B4-BE49-F238E27FC236}">
                    <a16:creationId xmlns:a16="http://schemas.microsoft.com/office/drawing/2014/main" id="{3BE5ADFA-8934-497B-9C96-64DE10F077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36" y="2400"/>
                <a:ext cx="144" cy="144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3300 w 21600"/>
                  <a:gd name="T13" fmla="*/ 5400 h 21600"/>
                  <a:gd name="T14" fmla="*/ 18900 w 21600"/>
                  <a:gd name="T15" fmla="*/ 1620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16200" y="0"/>
                    </a:moveTo>
                    <a:lnTo>
                      <a:pt x="16200" y="5400"/>
                    </a:lnTo>
                    <a:lnTo>
                      <a:pt x="3375" y="5400"/>
                    </a:lnTo>
                    <a:lnTo>
                      <a:pt x="3375" y="16200"/>
                    </a:lnTo>
                    <a:lnTo>
                      <a:pt x="16200" y="16200"/>
                    </a:lnTo>
                    <a:lnTo>
                      <a:pt x="16200" y="21600"/>
                    </a:lnTo>
                    <a:lnTo>
                      <a:pt x="21600" y="10800"/>
                    </a:lnTo>
                    <a:close/>
                  </a:path>
                  <a:path w="21600" h="21600">
                    <a:moveTo>
                      <a:pt x="1350" y="5400"/>
                    </a:moveTo>
                    <a:lnTo>
                      <a:pt x="1350" y="16200"/>
                    </a:lnTo>
                    <a:lnTo>
                      <a:pt x="2700" y="16200"/>
                    </a:lnTo>
                    <a:lnTo>
                      <a:pt x="2700" y="5400"/>
                    </a:lnTo>
                    <a:close/>
                  </a:path>
                  <a:path w="21600" h="21600">
                    <a:moveTo>
                      <a:pt x="0" y="5400"/>
                    </a:moveTo>
                    <a:lnTo>
                      <a:pt x="0" y="16200"/>
                    </a:lnTo>
                    <a:lnTo>
                      <a:pt x="675" y="16200"/>
                    </a:lnTo>
                    <a:lnTo>
                      <a:pt x="675" y="540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anose="02020404030301010803" pitchFamily="18" charset="0"/>
                  </a:defRPr>
                </a:lvl9pPr>
              </a:lstStyle>
              <a:p>
                <a:endParaRPr lang="en-US" altLang="en-US"/>
              </a:p>
            </p:txBody>
          </p:sp>
        </p:grpSp>
        <p:sp>
          <p:nvSpPr>
            <p:cNvPr id="9223" name="AutoShape 17">
              <a:extLst>
                <a:ext uri="{FF2B5EF4-FFF2-40B4-BE49-F238E27FC236}">
                  <a16:creationId xmlns:a16="http://schemas.microsoft.com/office/drawing/2014/main" id="{B5181893-44C4-4D4B-B0A4-07EE5AE77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44" y="3264"/>
              <a:ext cx="864" cy="576"/>
            </a:xfrm>
            <a:prstGeom prst="wedgeEllipseCallout">
              <a:avLst>
                <a:gd name="adj1" fmla="val 19560"/>
                <a:gd name="adj2" fmla="val -9756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aramond" panose="02020404030301010803" pitchFamily="18" charset="0"/>
                </a:defRPr>
              </a:lvl9pPr>
            </a:lstStyle>
            <a:p>
              <a:pPr algn="ctr" eaLnBrk="1" hangingPunct="1"/>
              <a:r>
                <a:rPr lang="en-US" altLang="en-US">
                  <a:latin typeface="Arial" panose="020B0604020202020204" pitchFamily="34" charset="0"/>
                  <a:cs typeface="Arial" panose="020B0604020202020204" pitchFamily="34" charset="0"/>
                </a:rPr>
                <a:t>Whole blood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7B8C689F-6074-472F-A8BE-98566B9346C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FFFF00"/>
                </a:solidFill>
              </a:rPr>
              <a:t>DEFINITIONS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76BFCE7-FD20-475C-A267-B8CC299EB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>
                <a:solidFill>
                  <a:srgbClr val="00FF00"/>
                </a:solidFill>
              </a:rPr>
              <a:t>BLOOD PRODUCT</a:t>
            </a:r>
            <a:r>
              <a:rPr lang="en-US" sz="2400"/>
              <a:t> =  Any therapeutic substance prepared from human blood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>
                <a:solidFill>
                  <a:srgbClr val="00FF00"/>
                </a:solidFill>
              </a:rPr>
              <a:t>WHOLE BLOOD</a:t>
            </a:r>
            <a:r>
              <a:rPr lang="en-US" sz="2400"/>
              <a:t> = Unseparated blood collected into an approved container containing an anticoagulant preservative solution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sz="2400" b="1">
                <a:solidFill>
                  <a:srgbClr val="00FF00"/>
                </a:solidFill>
              </a:rPr>
              <a:t>BLOOD COMPONENT</a:t>
            </a:r>
            <a:r>
              <a:rPr lang="en-US" sz="2400"/>
              <a:t> = 1. A constituent of blood , separated from whole blood such as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>
                <a:solidFill>
                  <a:srgbClr val="00FFFF"/>
                </a:solidFill>
              </a:rPr>
              <a:t>Red cell concentrate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>
                <a:solidFill>
                  <a:srgbClr val="00FFFF"/>
                </a:solidFill>
              </a:rPr>
              <a:t>Plasma</a:t>
            </a:r>
          </a:p>
          <a:p>
            <a:pPr marL="533400" indent="-533400" eaLnBrk="1" hangingPunct="1">
              <a:lnSpc>
                <a:spcPct val="80000"/>
              </a:lnSpc>
              <a:buFontTx/>
              <a:buChar char="•"/>
              <a:defRPr/>
            </a:pPr>
            <a:r>
              <a:rPr lang="en-US" sz="2400">
                <a:solidFill>
                  <a:srgbClr val="00FFFF"/>
                </a:solidFill>
              </a:rPr>
              <a:t>Platelet concentrates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/>
              <a:t>2. Plasma or platelets collected by apheresis</a:t>
            </a:r>
          </a:p>
          <a:p>
            <a:pPr marL="533400" indent="-533400"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/>
              <a:t>3. Cryoprecipitate prepared from fresh frozen plasma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827F931B-A74B-413B-8835-CC6C8AA9B68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66FF33"/>
                </a:solidFill>
              </a:rPr>
              <a:t>Blood Components</a:t>
            </a:r>
            <a:br>
              <a:rPr lang="en-US">
                <a:solidFill>
                  <a:srgbClr val="66FF33"/>
                </a:solidFill>
              </a:rPr>
            </a:br>
            <a:endParaRPr lang="en-US">
              <a:solidFill>
                <a:srgbClr val="66FF33"/>
              </a:solidFill>
            </a:endParaRP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ECD2E908-683F-4785-B672-340350868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76400" y="1447800"/>
            <a:ext cx="7010400" cy="4114800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>
                <a:solidFill>
                  <a:srgbClr val="00FFFF"/>
                </a:solidFill>
              </a:rPr>
              <a:t>     </a:t>
            </a:r>
            <a:r>
              <a:rPr lang="en-US" sz="6000" dirty="0">
                <a:solidFill>
                  <a:srgbClr val="00FFFF"/>
                </a:solidFill>
              </a:rPr>
              <a:t>THE </a:t>
            </a:r>
            <a:r>
              <a:rPr lang="en-US" dirty="0">
                <a:solidFill>
                  <a:srgbClr val="00FFFF"/>
                </a:solidFill>
              </a:rPr>
              <a:t> </a:t>
            </a:r>
            <a:r>
              <a:rPr lang="en-US" sz="6600" dirty="0">
                <a:solidFill>
                  <a:srgbClr val="00FFFF"/>
                </a:solidFill>
              </a:rPr>
              <a:t>PRBC</a:t>
            </a:r>
            <a:endParaRPr lang="en-US" sz="6600" dirty="0"/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</a:t>
            </a:r>
            <a:r>
              <a:rPr lang="en-US" dirty="0">
                <a:solidFill>
                  <a:srgbClr val="FFFF00"/>
                </a:solidFill>
              </a:rPr>
              <a:t>Storage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 - 2 – 6 </a:t>
            </a:r>
            <a:r>
              <a:rPr lang="en-US" baseline="30000" dirty="0"/>
              <a:t>O</a:t>
            </a:r>
            <a:r>
              <a:rPr lang="en-US" dirty="0"/>
              <a:t> C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</a:t>
            </a:r>
            <a:r>
              <a:rPr lang="en-US" dirty="0">
                <a:solidFill>
                  <a:srgbClr val="FFFF00"/>
                </a:solidFill>
              </a:rPr>
              <a:t>Unit of issue</a:t>
            </a:r>
            <a:r>
              <a:rPr lang="en-US" dirty="0"/>
              <a:t> 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 -  1 donation  ( unit or pack )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 </a:t>
            </a:r>
            <a:r>
              <a:rPr lang="en-US" dirty="0">
                <a:solidFill>
                  <a:srgbClr val="FFFF00"/>
                </a:solidFill>
              </a:rPr>
              <a:t>Administration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- ABO &amp; </a:t>
            </a:r>
            <a:r>
              <a:rPr lang="en-US" dirty="0" err="1"/>
              <a:t>Rh</a:t>
            </a:r>
            <a:r>
              <a:rPr lang="en-US" dirty="0"/>
              <a:t> compatible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- Never add medication to a unit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US" dirty="0"/>
              <a:t>  - Complete transfusion within 4 hrs of commencement</a:t>
            </a:r>
          </a:p>
          <a:p>
            <a:pPr marL="533400" indent="-53340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  <p:sp>
        <p:nvSpPr>
          <p:cNvPr id="11268" name="Rectangle 6">
            <a:extLst>
              <a:ext uri="{FF2B5EF4-FFF2-40B4-BE49-F238E27FC236}">
                <a16:creationId xmlns:a16="http://schemas.microsoft.com/office/drawing/2014/main" id="{AC44C65F-000A-4848-9F5B-9C6C9C239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6400800"/>
            <a:ext cx="2271713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/>
            <a:r>
              <a:rPr lang="en-US" altLang="en-US" sz="900" b="1">
                <a:solidFill>
                  <a:srgbClr val="FFFF99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1269" name="Rectangle 7">
            <a:extLst>
              <a:ext uri="{FF2B5EF4-FFF2-40B4-BE49-F238E27FC236}">
                <a16:creationId xmlns:a16="http://schemas.microsoft.com/office/drawing/2014/main" id="{6BE22126-3E70-4435-91BF-574F1CC9F5E5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609600" y="6400800"/>
            <a:ext cx="228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r>
              <a:rPr lang="en-US" altLang="en-US" sz="900" b="1">
                <a:solidFill>
                  <a:srgbClr val="FFFF99"/>
                </a:solidFill>
                <a:latin typeface="Arial" panose="020B0604020202020204" pitchFamily="34" charset="0"/>
              </a:rPr>
              <a:t>Member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5A93EFC-E222-4489-B995-6DB38F4B70A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rgbClr val="66FF33"/>
                </a:solidFill>
              </a:rPr>
              <a:t>Blood Components</a:t>
            </a:r>
            <a:br>
              <a:rPr lang="en-US">
                <a:solidFill>
                  <a:srgbClr val="66FF33"/>
                </a:solidFill>
              </a:rPr>
            </a:br>
            <a:endParaRPr lang="en-US">
              <a:solidFill>
                <a:srgbClr val="66FF33"/>
              </a:solidFill>
            </a:endParaRP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0E91419C-1582-44CE-AB1C-A44D8F1D8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>
                <a:solidFill>
                  <a:srgbClr val="00FFFF"/>
                </a:solidFill>
              </a:rPr>
              <a:t>2. Red  cell</a:t>
            </a:r>
            <a:r>
              <a:rPr lang="en-US" sz="3600" dirty="0"/>
              <a:t> </a:t>
            </a:r>
            <a:r>
              <a:rPr lang="en-US" sz="3600" dirty="0">
                <a:solidFill>
                  <a:srgbClr val="00FFFF"/>
                </a:solidFill>
              </a:rPr>
              <a:t> concentrate</a:t>
            </a:r>
            <a:r>
              <a:rPr lang="en-US" sz="3600" dirty="0"/>
              <a:t> ( packed red blood cells )-  whole blood without plasma. </a:t>
            </a:r>
            <a:r>
              <a:rPr lang="en-US" sz="3600" dirty="0" err="1"/>
              <a:t>Hct</a:t>
            </a:r>
            <a:r>
              <a:rPr lang="en-US" sz="3600" dirty="0"/>
              <a:t> 55 -75 % , </a:t>
            </a:r>
            <a:r>
              <a:rPr lang="en-US" sz="3600" dirty="0" err="1"/>
              <a:t>Hb</a:t>
            </a:r>
            <a:r>
              <a:rPr lang="en-US" sz="3600" dirty="0"/>
              <a:t> approximately 20 g /100 ml</a:t>
            </a:r>
          </a:p>
          <a:p>
            <a:pPr marL="533400" indent="-533400" eaLnBrk="1" hangingPunct="1">
              <a:buFont typeface="Wingdings" panose="05000000000000000000" pitchFamily="2" charset="2"/>
              <a:buNone/>
              <a:defRPr/>
            </a:pPr>
            <a:r>
              <a:rPr lang="en-US" sz="3600" dirty="0"/>
              <a:t>  </a:t>
            </a:r>
            <a:r>
              <a:rPr lang="en-US" sz="3600" dirty="0">
                <a:solidFill>
                  <a:srgbClr val="FFFF00"/>
                </a:solidFill>
              </a:rPr>
              <a:t> </a:t>
            </a:r>
            <a:endParaRPr lang="en-US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95</TotalTime>
  <Words>908</Words>
  <Application>Microsoft Office PowerPoint</Application>
  <PresentationFormat>On-screen Show (4:3)</PresentationFormat>
  <Paragraphs>231</Paragraphs>
  <Slides>27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Stream</vt:lpstr>
      <vt:lpstr>Blood Components Dosage And Their Administration</vt:lpstr>
      <vt:lpstr>PowerPoint Presentation</vt:lpstr>
      <vt:lpstr>PowerPoint Presentation</vt:lpstr>
      <vt:lpstr>PowerPoint Presentation</vt:lpstr>
      <vt:lpstr>PowerPoint Presentation</vt:lpstr>
      <vt:lpstr>Component preparation</vt:lpstr>
      <vt:lpstr>DEFINITIONS</vt:lpstr>
      <vt:lpstr>Blood Components </vt:lpstr>
      <vt:lpstr>Blood Components </vt:lpstr>
      <vt:lpstr>PowerPoint Presentation</vt:lpstr>
      <vt:lpstr>PowerPoint Presentation</vt:lpstr>
      <vt:lpstr>PLATELETS</vt:lpstr>
      <vt:lpstr>PowerPoint Presentation</vt:lpstr>
      <vt:lpstr>PowerPoint Presentation</vt:lpstr>
      <vt:lpstr>Indications for platelet transfusion</vt:lpstr>
      <vt:lpstr> IMPORTANT PRECAUTIONS</vt:lpstr>
      <vt:lpstr>Fresh Frozen plasma</vt:lpstr>
      <vt:lpstr>PowerPoint Presentation</vt:lpstr>
      <vt:lpstr>FRESH FROZEN PLASMA</vt:lpstr>
      <vt:lpstr>FRESH FROZEN PLASMA</vt:lpstr>
      <vt:lpstr>FFP</vt:lpstr>
      <vt:lpstr>PowerPoint Presentation</vt:lpstr>
      <vt:lpstr>Do`s and Dont`s In Blood and Blood Components</vt:lpstr>
      <vt:lpstr>PowerPoint Presentation</vt:lpstr>
      <vt:lpstr>PowerPoint Presentation</vt:lpstr>
      <vt:lpstr>PowerPoint Presentation</vt:lpstr>
      <vt:lpstr>RECORDING OF TRANSFUSION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Bloodbank</cp:lastModifiedBy>
  <cp:revision>29</cp:revision>
  <cp:lastPrinted>1601-01-01T00:00:00Z</cp:lastPrinted>
  <dcterms:created xsi:type="dcterms:W3CDTF">1601-01-01T00:00:00Z</dcterms:created>
  <dcterms:modified xsi:type="dcterms:W3CDTF">2018-09-04T17:48:55Z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