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02" r:id="rId2"/>
    <p:sldId id="269" r:id="rId3"/>
    <p:sldId id="373" r:id="rId4"/>
    <p:sldId id="275" r:id="rId5"/>
    <p:sldId id="278" r:id="rId6"/>
    <p:sldId id="259" r:id="rId7"/>
    <p:sldId id="281" r:id="rId8"/>
    <p:sldId id="391" r:id="rId9"/>
    <p:sldId id="279" r:id="rId10"/>
    <p:sldId id="390" r:id="rId11"/>
    <p:sldId id="400" r:id="rId12"/>
    <p:sldId id="270" r:id="rId13"/>
    <p:sldId id="260" r:id="rId14"/>
    <p:sldId id="36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6" r:id="rId25"/>
    <p:sldId id="294" r:id="rId26"/>
    <p:sldId id="297" r:id="rId27"/>
    <p:sldId id="299" r:id="rId28"/>
    <p:sldId id="302" r:id="rId29"/>
    <p:sldId id="295" r:id="rId30"/>
    <p:sldId id="382" r:id="rId31"/>
    <p:sldId id="393" r:id="rId32"/>
    <p:sldId id="394" r:id="rId33"/>
    <p:sldId id="395" r:id="rId34"/>
    <p:sldId id="396" r:id="rId35"/>
    <p:sldId id="397" r:id="rId36"/>
    <p:sldId id="398" r:id="rId37"/>
    <p:sldId id="399" r:id="rId38"/>
    <p:sldId id="375" r:id="rId39"/>
    <p:sldId id="377" r:id="rId40"/>
    <p:sldId id="4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30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F4825-79D5-4FD9-8C4F-E694929A203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0E04E77-EA00-4D12-B52C-34A74ECC198B}">
      <dgm:prSet phldrT="[Text]" custT="1"/>
      <dgm:spPr>
        <a:solidFill>
          <a:schemeClr val="tx1"/>
        </a:solidFill>
      </dgm:spPr>
      <dgm:t>
        <a:bodyPr/>
        <a:lstStyle/>
        <a:p>
          <a:r>
            <a:rPr lang="en-CA" sz="4800" dirty="0" smtClean="0"/>
            <a:t>Tx</a:t>
          </a:r>
          <a:endParaRPr lang="en-CA" sz="4800" dirty="0"/>
        </a:p>
      </dgm:t>
    </dgm:pt>
    <dgm:pt modelId="{E7756DA3-5A95-4759-A05A-3A25E9CCAD2D}" type="parTrans" cxnId="{2502036E-83CA-4DF9-B9BE-D5557CE9418E}">
      <dgm:prSet/>
      <dgm:spPr/>
      <dgm:t>
        <a:bodyPr/>
        <a:lstStyle/>
        <a:p>
          <a:endParaRPr lang="en-CA"/>
        </a:p>
      </dgm:t>
    </dgm:pt>
    <dgm:pt modelId="{F95DC2C7-3845-472E-B4DF-08BC4BC5C031}" type="sibTrans" cxnId="{2502036E-83CA-4DF9-B9BE-D5557CE9418E}">
      <dgm:prSet/>
      <dgm:spPr/>
      <dgm:t>
        <a:bodyPr/>
        <a:lstStyle/>
        <a:p>
          <a:endParaRPr lang="en-CA"/>
        </a:p>
      </dgm:t>
    </dgm:pt>
    <dgm:pt modelId="{648884E7-55CD-4B44-B52D-ADAC1DCE41C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sz="2800" dirty="0" smtClean="0"/>
            <a:t>Observation</a:t>
          </a:r>
          <a:endParaRPr lang="en-CA" sz="2800" dirty="0"/>
        </a:p>
      </dgm:t>
    </dgm:pt>
    <dgm:pt modelId="{1769A26B-1EC8-4AA7-8504-73960B0F8D32}" type="parTrans" cxnId="{FCD0BA41-C0A1-4055-94DF-B024A4478BF9}">
      <dgm:prSet/>
      <dgm:spPr/>
      <dgm:t>
        <a:bodyPr/>
        <a:lstStyle/>
        <a:p>
          <a:endParaRPr lang="en-CA" dirty="0"/>
        </a:p>
      </dgm:t>
    </dgm:pt>
    <dgm:pt modelId="{8AF16EBE-6F69-452E-812B-9745877B1E0F}" type="sibTrans" cxnId="{FCD0BA41-C0A1-4055-94DF-B024A4478BF9}">
      <dgm:prSet/>
      <dgm:spPr/>
      <dgm:t>
        <a:bodyPr/>
        <a:lstStyle/>
        <a:p>
          <a:endParaRPr lang="en-CA"/>
        </a:p>
      </dgm:t>
    </dgm:pt>
    <dgm:pt modelId="{66D1C77C-4164-4AF0-A3F6-B4D236278EF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dirty="0" smtClean="0"/>
            <a:t>Radiation</a:t>
          </a:r>
          <a:endParaRPr lang="en-CA" dirty="0"/>
        </a:p>
      </dgm:t>
    </dgm:pt>
    <dgm:pt modelId="{002A4367-D693-49AE-B726-CFBF5034AE19}" type="parTrans" cxnId="{00C866F1-ED50-42B8-A335-323AD1FACEC7}">
      <dgm:prSet/>
      <dgm:spPr/>
      <dgm:t>
        <a:bodyPr/>
        <a:lstStyle/>
        <a:p>
          <a:endParaRPr lang="en-CA" dirty="0"/>
        </a:p>
      </dgm:t>
    </dgm:pt>
    <dgm:pt modelId="{AAC13027-626A-4C87-963A-76D240513553}" type="sibTrans" cxnId="{00C866F1-ED50-42B8-A335-323AD1FACEC7}">
      <dgm:prSet/>
      <dgm:spPr/>
      <dgm:t>
        <a:bodyPr/>
        <a:lstStyle/>
        <a:p>
          <a:endParaRPr lang="en-CA"/>
        </a:p>
      </dgm:t>
    </dgm:pt>
    <dgm:pt modelId="{3A22B971-7C15-490B-95E2-B2CE5487AA3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dirty="0" smtClean="0"/>
            <a:t>Medical Therapy</a:t>
          </a:r>
          <a:endParaRPr lang="en-CA" dirty="0"/>
        </a:p>
      </dgm:t>
    </dgm:pt>
    <dgm:pt modelId="{A8F6DD8E-E1BC-4676-B79C-3C4C0056495A}" type="parTrans" cxnId="{50E29638-C88E-40E7-B48F-2892C602C5DF}">
      <dgm:prSet/>
      <dgm:spPr/>
      <dgm:t>
        <a:bodyPr/>
        <a:lstStyle/>
        <a:p>
          <a:endParaRPr lang="en-CA" dirty="0"/>
        </a:p>
      </dgm:t>
    </dgm:pt>
    <dgm:pt modelId="{0260AA9F-9FA7-4B7C-8E77-637941E22F7E}" type="sibTrans" cxnId="{50E29638-C88E-40E7-B48F-2892C602C5DF}">
      <dgm:prSet/>
      <dgm:spPr/>
      <dgm:t>
        <a:bodyPr/>
        <a:lstStyle/>
        <a:p>
          <a:endParaRPr lang="en-CA"/>
        </a:p>
      </dgm:t>
    </dgm:pt>
    <dgm:pt modelId="{854526EE-7138-441A-962E-55E324FA83C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sz="3200" dirty="0" smtClean="0"/>
            <a:t>Surgery</a:t>
          </a:r>
          <a:endParaRPr lang="en-CA" sz="3200" dirty="0"/>
        </a:p>
      </dgm:t>
    </dgm:pt>
    <dgm:pt modelId="{B14A1A4E-0E9F-4FE7-89AD-9FD27D2C4A36}" type="parTrans" cxnId="{76FA91AA-7A78-4027-A794-5287AE673F38}">
      <dgm:prSet/>
      <dgm:spPr/>
      <dgm:t>
        <a:bodyPr/>
        <a:lstStyle/>
        <a:p>
          <a:endParaRPr lang="en-CA" dirty="0"/>
        </a:p>
      </dgm:t>
    </dgm:pt>
    <dgm:pt modelId="{385A2B51-50D2-438D-92BB-4111013D15E0}" type="sibTrans" cxnId="{76FA91AA-7A78-4027-A794-5287AE673F38}">
      <dgm:prSet/>
      <dgm:spPr/>
      <dgm:t>
        <a:bodyPr/>
        <a:lstStyle/>
        <a:p>
          <a:endParaRPr lang="en-CA"/>
        </a:p>
      </dgm:t>
    </dgm:pt>
    <dgm:pt modelId="{24935C3B-8395-48C5-B792-68181007BAA1}" type="pres">
      <dgm:prSet presAssocID="{B24F4825-79D5-4FD9-8C4F-E694929A20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FC74182-0FFF-4684-8B09-04EE7C9D156B}" type="pres">
      <dgm:prSet presAssocID="{B0E04E77-EA00-4D12-B52C-34A74ECC198B}" presName="centerShape" presStyleLbl="node0" presStyleIdx="0" presStyleCnt="1"/>
      <dgm:spPr/>
      <dgm:t>
        <a:bodyPr/>
        <a:lstStyle/>
        <a:p>
          <a:endParaRPr lang="en-CA"/>
        </a:p>
      </dgm:t>
    </dgm:pt>
    <dgm:pt modelId="{E491A171-5411-4FE8-8596-AD884C5112E0}" type="pres">
      <dgm:prSet presAssocID="{1769A26B-1EC8-4AA7-8504-73960B0F8D32}" presName="Name9" presStyleLbl="parChTrans1D2" presStyleIdx="0" presStyleCnt="4"/>
      <dgm:spPr/>
      <dgm:t>
        <a:bodyPr/>
        <a:lstStyle/>
        <a:p>
          <a:endParaRPr lang="en-CA"/>
        </a:p>
      </dgm:t>
    </dgm:pt>
    <dgm:pt modelId="{7791D1FA-A31B-4D0F-8DEA-AB07279378CE}" type="pres">
      <dgm:prSet presAssocID="{1769A26B-1EC8-4AA7-8504-73960B0F8D32}" presName="connTx" presStyleLbl="parChTrans1D2" presStyleIdx="0" presStyleCnt="4"/>
      <dgm:spPr/>
      <dgm:t>
        <a:bodyPr/>
        <a:lstStyle/>
        <a:p>
          <a:endParaRPr lang="en-CA"/>
        </a:p>
      </dgm:t>
    </dgm:pt>
    <dgm:pt modelId="{9E0474A8-83A2-4A12-B4CF-DE2A27364298}" type="pres">
      <dgm:prSet presAssocID="{648884E7-55CD-4B44-B52D-ADAC1DCE41CF}" presName="node" presStyleLbl="node1" presStyleIdx="0" presStyleCnt="4" custScaleX="15439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266DD1-F198-4DF9-99F7-368441A6CCE2}" type="pres">
      <dgm:prSet presAssocID="{002A4367-D693-49AE-B726-CFBF5034AE19}" presName="Name9" presStyleLbl="parChTrans1D2" presStyleIdx="1" presStyleCnt="4"/>
      <dgm:spPr/>
      <dgm:t>
        <a:bodyPr/>
        <a:lstStyle/>
        <a:p>
          <a:endParaRPr lang="en-CA"/>
        </a:p>
      </dgm:t>
    </dgm:pt>
    <dgm:pt modelId="{42E2558D-1068-4E50-AB6D-05B799D68745}" type="pres">
      <dgm:prSet presAssocID="{002A4367-D693-49AE-B726-CFBF5034AE19}" presName="connTx" presStyleLbl="parChTrans1D2" presStyleIdx="1" presStyleCnt="4"/>
      <dgm:spPr/>
      <dgm:t>
        <a:bodyPr/>
        <a:lstStyle/>
        <a:p>
          <a:endParaRPr lang="en-CA"/>
        </a:p>
      </dgm:t>
    </dgm:pt>
    <dgm:pt modelId="{45456C24-8BE0-4177-B4E0-0B45B52D8C83}" type="pres">
      <dgm:prSet presAssocID="{66D1C77C-4164-4AF0-A3F6-B4D236278EFE}" presName="node" presStyleLbl="node1" presStyleIdx="1" presStyleCnt="4" custScaleX="153846" custRadScaleRad="115094" custRadScaleInc="-205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064309-0A40-426A-AF06-FA3A2BCEC7D6}" type="pres">
      <dgm:prSet presAssocID="{A8F6DD8E-E1BC-4676-B79C-3C4C0056495A}" presName="Name9" presStyleLbl="parChTrans1D2" presStyleIdx="2" presStyleCnt="4"/>
      <dgm:spPr/>
      <dgm:t>
        <a:bodyPr/>
        <a:lstStyle/>
        <a:p>
          <a:endParaRPr lang="en-CA"/>
        </a:p>
      </dgm:t>
    </dgm:pt>
    <dgm:pt modelId="{BB248FE0-A046-40D4-8851-B7F11DBA85B6}" type="pres">
      <dgm:prSet presAssocID="{A8F6DD8E-E1BC-4676-B79C-3C4C0056495A}" presName="connTx" presStyleLbl="parChTrans1D2" presStyleIdx="2" presStyleCnt="4"/>
      <dgm:spPr/>
      <dgm:t>
        <a:bodyPr/>
        <a:lstStyle/>
        <a:p>
          <a:endParaRPr lang="en-CA"/>
        </a:p>
      </dgm:t>
    </dgm:pt>
    <dgm:pt modelId="{1F0F4F84-AF0C-4DF2-9D4C-E0768099598A}" type="pres">
      <dgm:prSet presAssocID="{3A22B971-7C15-490B-95E2-B2CE5487AA38}" presName="node" presStyleLbl="node1" presStyleIdx="2" presStyleCnt="4" custScaleX="192189" custScaleY="110949" custRadScaleRad="100010" custRadScaleInc="177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1D4D54-9A38-4C53-B6E3-85C4A149BF7E}" type="pres">
      <dgm:prSet presAssocID="{B14A1A4E-0E9F-4FE7-89AD-9FD27D2C4A36}" presName="Name9" presStyleLbl="parChTrans1D2" presStyleIdx="3" presStyleCnt="4"/>
      <dgm:spPr/>
      <dgm:t>
        <a:bodyPr/>
        <a:lstStyle/>
        <a:p>
          <a:endParaRPr lang="en-CA"/>
        </a:p>
      </dgm:t>
    </dgm:pt>
    <dgm:pt modelId="{BAF552E2-5772-40BF-9A94-95A56953BE24}" type="pres">
      <dgm:prSet presAssocID="{B14A1A4E-0E9F-4FE7-89AD-9FD27D2C4A36}" presName="connTx" presStyleLbl="parChTrans1D2" presStyleIdx="3" presStyleCnt="4"/>
      <dgm:spPr/>
      <dgm:t>
        <a:bodyPr/>
        <a:lstStyle/>
        <a:p>
          <a:endParaRPr lang="en-CA"/>
        </a:p>
      </dgm:t>
    </dgm:pt>
    <dgm:pt modelId="{EE4F06F4-7F97-4F74-B9D5-53EDB78277D2}" type="pres">
      <dgm:prSet presAssocID="{854526EE-7138-441A-962E-55E324FA83CF}" presName="node" presStyleLbl="node1" presStyleIdx="3" presStyleCnt="4" custScaleX="178177" custRadScaleRad="127214" custRadScaleInc="-142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A8B280F-F01E-4BAC-9E55-0607DD5F164F}" type="presOf" srcId="{3A22B971-7C15-490B-95E2-B2CE5487AA38}" destId="{1F0F4F84-AF0C-4DF2-9D4C-E0768099598A}" srcOrd="0" destOrd="0" presId="urn:microsoft.com/office/officeart/2005/8/layout/radial1"/>
    <dgm:cxn modelId="{E338A68D-E38D-4761-85D7-E4BF32D0922A}" type="presOf" srcId="{B14A1A4E-0E9F-4FE7-89AD-9FD27D2C4A36}" destId="{631D4D54-9A38-4C53-B6E3-85C4A149BF7E}" srcOrd="0" destOrd="0" presId="urn:microsoft.com/office/officeart/2005/8/layout/radial1"/>
    <dgm:cxn modelId="{91E983D8-3EE8-4545-A93B-48ECA0EFAB30}" type="presOf" srcId="{648884E7-55CD-4B44-B52D-ADAC1DCE41CF}" destId="{9E0474A8-83A2-4A12-B4CF-DE2A27364298}" srcOrd="0" destOrd="0" presId="urn:microsoft.com/office/officeart/2005/8/layout/radial1"/>
    <dgm:cxn modelId="{458595BA-A7FA-4BBB-A89D-48F6E54B56FA}" type="presOf" srcId="{854526EE-7138-441A-962E-55E324FA83CF}" destId="{EE4F06F4-7F97-4F74-B9D5-53EDB78277D2}" srcOrd="0" destOrd="0" presId="urn:microsoft.com/office/officeart/2005/8/layout/radial1"/>
    <dgm:cxn modelId="{35EE212A-18E5-4B79-98B4-32E8863149D5}" type="presOf" srcId="{A8F6DD8E-E1BC-4676-B79C-3C4C0056495A}" destId="{AB064309-0A40-426A-AF06-FA3A2BCEC7D6}" srcOrd="0" destOrd="0" presId="urn:microsoft.com/office/officeart/2005/8/layout/radial1"/>
    <dgm:cxn modelId="{76FA91AA-7A78-4027-A794-5287AE673F38}" srcId="{B0E04E77-EA00-4D12-B52C-34A74ECC198B}" destId="{854526EE-7138-441A-962E-55E324FA83CF}" srcOrd="3" destOrd="0" parTransId="{B14A1A4E-0E9F-4FE7-89AD-9FD27D2C4A36}" sibTransId="{385A2B51-50D2-438D-92BB-4111013D15E0}"/>
    <dgm:cxn modelId="{50E29638-C88E-40E7-B48F-2892C602C5DF}" srcId="{B0E04E77-EA00-4D12-B52C-34A74ECC198B}" destId="{3A22B971-7C15-490B-95E2-B2CE5487AA38}" srcOrd="2" destOrd="0" parTransId="{A8F6DD8E-E1BC-4676-B79C-3C4C0056495A}" sibTransId="{0260AA9F-9FA7-4B7C-8E77-637941E22F7E}"/>
    <dgm:cxn modelId="{3FDAD011-F47F-4434-99A8-E839795FDA6B}" type="presOf" srcId="{B14A1A4E-0E9F-4FE7-89AD-9FD27D2C4A36}" destId="{BAF552E2-5772-40BF-9A94-95A56953BE24}" srcOrd="1" destOrd="0" presId="urn:microsoft.com/office/officeart/2005/8/layout/radial1"/>
    <dgm:cxn modelId="{BDFC1713-0710-44C0-8D08-A2721D506FFA}" type="presOf" srcId="{002A4367-D693-49AE-B726-CFBF5034AE19}" destId="{42E2558D-1068-4E50-AB6D-05B799D68745}" srcOrd="1" destOrd="0" presId="urn:microsoft.com/office/officeart/2005/8/layout/radial1"/>
    <dgm:cxn modelId="{5369A87B-DF2A-450C-B541-F4137BA906FC}" type="presOf" srcId="{A8F6DD8E-E1BC-4676-B79C-3C4C0056495A}" destId="{BB248FE0-A046-40D4-8851-B7F11DBA85B6}" srcOrd="1" destOrd="0" presId="urn:microsoft.com/office/officeart/2005/8/layout/radial1"/>
    <dgm:cxn modelId="{51AFD2C5-C166-48EA-9F66-B15064044DEE}" type="presOf" srcId="{1769A26B-1EC8-4AA7-8504-73960B0F8D32}" destId="{7791D1FA-A31B-4D0F-8DEA-AB07279378CE}" srcOrd="1" destOrd="0" presId="urn:microsoft.com/office/officeart/2005/8/layout/radial1"/>
    <dgm:cxn modelId="{00C866F1-ED50-42B8-A335-323AD1FACEC7}" srcId="{B0E04E77-EA00-4D12-B52C-34A74ECC198B}" destId="{66D1C77C-4164-4AF0-A3F6-B4D236278EFE}" srcOrd="1" destOrd="0" parTransId="{002A4367-D693-49AE-B726-CFBF5034AE19}" sibTransId="{AAC13027-626A-4C87-963A-76D240513553}"/>
    <dgm:cxn modelId="{FCD0BA41-C0A1-4055-94DF-B024A4478BF9}" srcId="{B0E04E77-EA00-4D12-B52C-34A74ECC198B}" destId="{648884E7-55CD-4B44-B52D-ADAC1DCE41CF}" srcOrd="0" destOrd="0" parTransId="{1769A26B-1EC8-4AA7-8504-73960B0F8D32}" sibTransId="{8AF16EBE-6F69-452E-812B-9745877B1E0F}"/>
    <dgm:cxn modelId="{760818D6-38A2-48F1-BB15-0145117D913F}" type="presOf" srcId="{002A4367-D693-49AE-B726-CFBF5034AE19}" destId="{45266DD1-F198-4DF9-99F7-368441A6CCE2}" srcOrd="0" destOrd="0" presId="urn:microsoft.com/office/officeart/2005/8/layout/radial1"/>
    <dgm:cxn modelId="{61668D44-8363-4008-B6AD-0DFBEF2744BA}" type="presOf" srcId="{B24F4825-79D5-4FD9-8C4F-E694929A2039}" destId="{24935C3B-8395-48C5-B792-68181007BAA1}" srcOrd="0" destOrd="0" presId="urn:microsoft.com/office/officeart/2005/8/layout/radial1"/>
    <dgm:cxn modelId="{2502036E-83CA-4DF9-B9BE-D5557CE9418E}" srcId="{B24F4825-79D5-4FD9-8C4F-E694929A2039}" destId="{B0E04E77-EA00-4D12-B52C-34A74ECC198B}" srcOrd="0" destOrd="0" parTransId="{E7756DA3-5A95-4759-A05A-3A25E9CCAD2D}" sibTransId="{F95DC2C7-3845-472E-B4DF-08BC4BC5C031}"/>
    <dgm:cxn modelId="{46CE019A-D249-4012-AE57-08A5870DDC07}" type="presOf" srcId="{1769A26B-1EC8-4AA7-8504-73960B0F8D32}" destId="{E491A171-5411-4FE8-8596-AD884C5112E0}" srcOrd="0" destOrd="0" presId="urn:microsoft.com/office/officeart/2005/8/layout/radial1"/>
    <dgm:cxn modelId="{AC238AED-D55D-46FF-9508-D31D9B04E4D0}" type="presOf" srcId="{B0E04E77-EA00-4D12-B52C-34A74ECC198B}" destId="{9FC74182-0FFF-4684-8B09-04EE7C9D156B}" srcOrd="0" destOrd="0" presId="urn:microsoft.com/office/officeart/2005/8/layout/radial1"/>
    <dgm:cxn modelId="{8D33DE8A-9A85-427C-9FEF-3610E4965950}" type="presOf" srcId="{66D1C77C-4164-4AF0-A3F6-B4D236278EFE}" destId="{45456C24-8BE0-4177-B4E0-0B45B52D8C83}" srcOrd="0" destOrd="0" presId="urn:microsoft.com/office/officeart/2005/8/layout/radial1"/>
    <dgm:cxn modelId="{4BDA6E57-BCC6-46B6-A7F8-1178D4171B6D}" type="presParOf" srcId="{24935C3B-8395-48C5-B792-68181007BAA1}" destId="{9FC74182-0FFF-4684-8B09-04EE7C9D156B}" srcOrd="0" destOrd="0" presId="urn:microsoft.com/office/officeart/2005/8/layout/radial1"/>
    <dgm:cxn modelId="{C469AFA0-0BA1-4C2D-BB35-13E0E9178141}" type="presParOf" srcId="{24935C3B-8395-48C5-B792-68181007BAA1}" destId="{E491A171-5411-4FE8-8596-AD884C5112E0}" srcOrd="1" destOrd="0" presId="urn:microsoft.com/office/officeart/2005/8/layout/radial1"/>
    <dgm:cxn modelId="{7185A97A-51F5-4ED5-A37E-0EC0559222EF}" type="presParOf" srcId="{E491A171-5411-4FE8-8596-AD884C5112E0}" destId="{7791D1FA-A31B-4D0F-8DEA-AB07279378CE}" srcOrd="0" destOrd="0" presId="urn:microsoft.com/office/officeart/2005/8/layout/radial1"/>
    <dgm:cxn modelId="{0E6B2112-359B-42F1-A7A4-18A362D14A0D}" type="presParOf" srcId="{24935C3B-8395-48C5-B792-68181007BAA1}" destId="{9E0474A8-83A2-4A12-B4CF-DE2A27364298}" srcOrd="2" destOrd="0" presId="urn:microsoft.com/office/officeart/2005/8/layout/radial1"/>
    <dgm:cxn modelId="{9EAB35BA-8C1B-43B0-A734-E8C5F36DF1D5}" type="presParOf" srcId="{24935C3B-8395-48C5-B792-68181007BAA1}" destId="{45266DD1-F198-4DF9-99F7-368441A6CCE2}" srcOrd="3" destOrd="0" presId="urn:microsoft.com/office/officeart/2005/8/layout/radial1"/>
    <dgm:cxn modelId="{F68F3EBC-CEA9-4196-8CCA-21FA8453CFC9}" type="presParOf" srcId="{45266DD1-F198-4DF9-99F7-368441A6CCE2}" destId="{42E2558D-1068-4E50-AB6D-05B799D68745}" srcOrd="0" destOrd="0" presId="urn:microsoft.com/office/officeart/2005/8/layout/radial1"/>
    <dgm:cxn modelId="{5BD8FBF8-91EC-4395-A271-981CAFE05E8B}" type="presParOf" srcId="{24935C3B-8395-48C5-B792-68181007BAA1}" destId="{45456C24-8BE0-4177-B4E0-0B45B52D8C83}" srcOrd="4" destOrd="0" presId="urn:microsoft.com/office/officeart/2005/8/layout/radial1"/>
    <dgm:cxn modelId="{C2AB36C2-79DD-4F58-8D5F-DC56CF0A4C5D}" type="presParOf" srcId="{24935C3B-8395-48C5-B792-68181007BAA1}" destId="{AB064309-0A40-426A-AF06-FA3A2BCEC7D6}" srcOrd="5" destOrd="0" presId="urn:microsoft.com/office/officeart/2005/8/layout/radial1"/>
    <dgm:cxn modelId="{7AAB79FA-6ABA-471E-95DA-95CBF3D42644}" type="presParOf" srcId="{AB064309-0A40-426A-AF06-FA3A2BCEC7D6}" destId="{BB248FE0-A046-40D4-8851-B7F11DBA85B6}" srcOrd="0" destOrd="0" presId="urn:microsoft.com/office/officeart/2005/8/layout/radial1"/>
    <dgm:cxn modelId="{AC460224-FB82-4AEA-9330-0DFF98DE65BC}" type="presParOf" srcId="{24935C3B-8395-48C5-B792-68181007BAA1}" destId="{1F0F4F84-AF0C-4DF2-9D4C-E0768099598A}" srcOrd="6" destOrd="0" presId="urn:microsoft.com/office/officeart/2005/8/layout/radial1"/>
    <dgm:cxn modelId="{11FA4DDA-0730-4918-A4E2-4B6A19F5A00F}" type="presParOf" srcId="{24935C3B-8395-48C5-B792-68181007BAA1}" destId="{631D4D54-9A38-4C53-B6E3-85C4A149BF7E}" srcOrd="7" destOrd="0" presId="urn:microsoft.com/office/officeart/2005/8/layout/radial1"/>
    <dgm:cxn modelId="{46EC3AA2-3D68-4949-825F-3E1B1DBE3602}" type="presParOf" srcId="{631D4D54-9A38-4C53-B6E3-85C4A149BF7E}" destId="{BAF552E2-5772-40BF-9A94-95A56953BE24}" srcOrd="0" destOrd="0" presId="urn:microsoft.com/office/officeart/2005/8/layout/radial1"/>
    <dgm:cxn modelId="{A9BD00F1-1C20-4BC2-A2EE-0E8A04FD4D89}" type="presParOf" srcId="{24935C3B-8395-48C5-B792-68181007BAA1}" destId="{EE4F06F4-7F97-4F74-B9D5-53EDB78277D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F4825-79D5-4FD9-8C4F-E694929A203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0E04E77-EA00-4D12-B52C-34A74ECC198B}">
      <dgm:prSet phldrT="[Text]" custT="1"/>
      <dgm:spPr>
        <a:solidFill>
          <a:schemeClr val="tx1"/>
        </a:solidFill>
      </dgm:spPr>
      <dgm:t>
        <a:bodyPr/>
        <a:lstStyle/>
        <a:p>
          <a:r>
            <a:rPr lang="en-CA" sz="4800" dirty="0" smtClean="0"/>
            <a:t>Tx</a:t>
          </a:r>
          <a:endParaRPr lang="en-CA" sz="4800" dirty="0"/>
        </a:p>
      </dgm:t>
    </dgm:pt>
    <dgm:pt modelId="{E7756DA3-5A95-4759-A05A-3A25E9CCAD2D}" type="parTrans" cxnId="{2502036E-83CA-4DF9-B9BE-D5557CE9418E}">
      <dgm:prSet/>
      <dgm:spPr/>
      <dgm:t>
        <a:bodyPr/>
        <a:lstStyle/>
        <a:p>
          <a:endParaRPr lang="en-CA"/>
        </a:p>
      </dgm:t>
    </dgm:pt>
    <dgm:pt modelId="{F95DC2C7-3845-472E-B4DF-08BC4BC5C031}" type="sibTrans" cxnId="{2502036E-83CA-4DF9-B9BE-D5557CE9418E}">
      <dgm:prSet/>
      <dgm:spPr/>
      <dgm:t>
        <a:bodyPr/>
        <a:lstStyle/>
        <a:p>
          <a:endParaRPr lang="en-CA"/>
        </a:p>
      </dgm:t>
    </dgm:pt>
    <dgm:pt modelId="{648884E7-55CD-4B44-B52D-ADAC1DCE41C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sz="2800" dirty="0" smtClean="0"/>
            <a:t>Observation</a:t>
          </a:r>
          <a:endParaRPr lang="en-CA" sz="2800" dirty="0"/>
        </a:p>
      </dgm:t>
    </dgm:pt>
    <dgm:pt modelId="{1769A26B-1EC8-4AA7-8504-73960B0F8D32}" type="parTrans" cxnId="{FCD0BA41-C0A1-4055-94DF-B024A4478BF9}">
      <dgm:prSet/>
      <dgm:spPr/>
      <dgm:t>
        <a:bodyPr/>
        <a:lstStyle/>
        <a:p>
          <a:endParaRPr lang="en-CA" dirty="0"/>
        </a:p>
      </dgm:t>
    </dgm:pt>
    <dgm:pt modelId="{8AF16EBE-6F69-452E-812B-9745877B1E0F}" type="sibTrans" cxnId="{FCD0BA41-C0A1-4055-94DF-B024A4478BF9}">
      <dgm:prSet/>
      <dgm:spPr/>
      <dgm:t>
        <a:bodyPr/>
        <a:lstStyle/>
        <a:p>
          <a:endParaRPr lang="en-CA"/>
        </a:p>
      </dgm:t>
    </dgm:pt>
    <dgm:pt modelId="{66D1C77C-4164-4AF0-A3F6-B4D236278EFE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dirty="0" smtClean="0"/>
            <a:t>Radiation</a:t>
          </a:r>
          <a:endParaRPr lang="en-CA" dirty="0"/>
        </a:p>
      </dgm:t>
    </dgm:pt>
    <dgm:pt modelId="{002A4367-D693-49AE-B726-CFBF5034AE19}" type="parTrans" cxnId="{00C866F1-ED50-42B8-A335-323AD1FACEC7}">
      <dgm:prSet/>
      <dgm:spPr/>
      <dgm:t>
        <a:bodyPr/>
        <a:lstStyle/>
        <a:p>
          <a:endParaRPr lang="en-CA" dirty="0"/>
        </a:p>
      </dgm:t>
    </dgm:pt>
    <dgm:pt modelId="{AAC13027-626A-4C87-963A-76D240513553}" type="sibTrans" cxnId="{00C866F1-ED50-42B8-A335-323AD1FACEC7}">
      <dgm:prSet/>
      <dgm:spPr/>
      <dgm:t>
        <a:bodyPr/>
        <a:lstStyle/>
        <a:p>
          <a:endParaRPr lang="en-CA"/>
        </a:p>
      </dgm:t>
    </dgm:pt>
    <dgm:pt modelId="{3A22B971-7C15-490B-95E2-B2CE5487AA3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dirty="0" smtClean="0"/>
            <a:t>Medical Therapy</a:t>
          </a:r>
          <a:endParaRPr lang="en-CA" dirty="0"/>
        </a:p>
      </dgm:t>
    </dgm:pt>
    <dgm:pt modelId="{A8F6DD8E-E1BC-4676-B79C-3C4C0056495A}" type="parTrans" cxnId="{50E29638-C88E-40E7-B48F-2892C602C5DF}">
      <dgm:prSet/>
      <dgm:spPr/>
      <dgm:t>
        <a:bodyPr/>
        <a:lstStyle/>
        <a:p>
          <a:endParaRPr lang="en-CA" dirty="0"/>
        </a:p>
      </dgm:t>
    </dgm:pt>
    <dgm:pt modelId="{0260AA9F-9FA7-4B7C-8E77-637941E22F7E}" type="sibTrans" cxnId="{50E29638-C88E-40E7-B48F-2892C602C5DF}">
      <dgm:prSet/>
      <dgm:spPr/>
      <dgm:t>
        <a:bodyPr/>
        <a:lstStyle/>
        <a:p>
          <a:endParaRPr lang="en-CA"/>
        </a:p>
      </dgm:t>
    </dgm:pt>
    <dgm:pt modelId="{854526EE-7138-441A-962E-55E324FA83C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CA" sz="3200" dirty="0" smtClean="0"/>
            <a:t>Surgery</a:t>
          </a:r>
          <a:endParaRPr lang="en-CA" sz="3200" dirty="0"/>
        </a:p>
      </dgm:t>
    </dgm:pt>
    <dgm:pt modelId="{B14A1A4E-0E9F-4FE7-89AD-9FD27D2C4A36}" type="parTrans" cxnId="{76FA91AA-7A78-4027-A794-5287AE673F38}">
      <dgm:prSet/>
      <dgm:spPr/>
      <dgm:t>
        <a:bodyPr/>
        <a:lstStyle/>
        <a:p>
          <a:endParaRPr lang="en-CA" dirty="0"/>
        </a:p>
      </dgm:t>
    </dgm:pt>
    <dgm:pt modelId="{385A2B51-50D2-438D-92BB-4111013D15E0}" type="sibTrans" cxnId="{76FA91AA-7A78-4027-A794-5287AE673F38}">
      <dgm:prSet/>
      <dgm:spPr/>
      <dgm:t>
        <a:bodyPr/>
        <a:lstStyle/>
        <a:p>
          <a:endParaRPr lang="en-CA"/>
        </a:p>
      </dgm:t>
    </dgm:pt>
    <dgm:pt modelId="{24935C3B-8395-48C5-B792-68181007BAA1}" type="pres">
      <dgm:prSet presAssocID="{B24F4825-79D5-4FD9-8C4F-E694929A20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9FC74182-0FFF-4684-8B09-04EE7C9D156B}" type="pres">
      <dgm:prSet presAssocID="{B0E04E77-EA00-4D12-B52C-34A74ECC198B}" presName="centerShape" presStyleLbl="node0" presStyleIdx="0" presStyleCnt="1"/>
      <dgm:spPr/>
      <dgm:t>
        <a:bodyPr/>
        <a:lstStyle/>
        <a:p>
          <a:endParaRPr lang="en-CA"/>
        </a:p>
      </dgm:t>
    </dgm:pt>
    <dgm:pt modelId="{E491A171-5411-4FE8-8596-AD884C5112E0}" type="pres">
      <dgm:prSet presAssocID="{1769A26B-1EC8-4AA7-8504-73960B0F8D32}" presName="Name9" presStyleLbl="parChTrans1D2" presStyleIdx="0" presStyleCnt="4"/>
      <dgm:spPr/>
      <dgm:t>
        <a:bodyPr/>
        <a:lstStyle/>
        <a:p>
          <a:endParaRPr lang="en-CA"/>
        </a:p>
      </dgm:t>
    </dgm:pt>
    <dgm:pt modelId="{7791D1FA-A31B-4D0F-8DEA-AB07279378CE}" type="pres">
      <dgm:prSet presAssocID="{1769A26B-1EC8-4AA7-8504-73960B0F8D32}" presName="connTx" presStyleLbl="parChTrans1D2" presStyleIdx="0" presStyleCnt="4"/>
      <dgm:spPr/>
      <dgm:t>
        <a:bodyPr/>
        <a:lstStyle/>
        <a:p>
          <a:endParaRPr lang="en-CA"/>
        </a:p>
      </dgm:t>
    </dgm:pt>
    <dgm:pt modelId="{9E0474A8-83A2-4A12-B4CF-DE2A27364298}" type="pres">
      <dgm:prSet presAssocID="{648884E7-55CD-4B44-B52D-ADAC1DCE41CF}" presName="node" presStyleLbl="node1" presStyleIdx="0" presStyleCnt="4" custScaleX="15439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266DD1-F198-4DF9-99F7-368441A6CCE2}" type="pres">
      <dgm:prSet presAssocID="{002A4367-D693-49AE-B726-CFBF5034AE19}" presName="Name9" presStyleLbl="parChTrans1D2" presStyleIdx="1" presStyleCnt="4"/>
      <dgm:spPr/>
      <dgm:t>
        <a:bodyPr/>
        <a:lstStyle/>
        <a:p>
          <a:endParaRPr lang="en-CA"/>
        </a:p>
      </dgm:t>
    </dgm:pt>
    <dgm:pt modelId="{42E2558D-1068-4E50-AB6D-05B799D68745}" type="pres">
      <dgm:prSet presAssocID="{002A4367-D693-49AE-B726-CFBF5034AE19}" presName="connTx" presStyleLbl="parChTrans1D2" presStyleIdx="1" presStyleCnt="4"/>
      <dgm:spPr/>
      <dgm:t>
        <a:bodyPr/>
        <a:lstStyle/>
        <a:p>
          <a:endParaRPr lang="en-CA"/>
        </a:p>
      </dgm:t>
    </dgm:pt>
    <dgm:pt modelId="{45456C24-8BE0-4177-B4E0-0B45B52D8C83}" type="pres">
      <dgm:prSet presAssocID="{66D1C77C-4164-4AF0-A3F6-B4D236278EFE}" presName="node" presStyleLbl="node1" presStyleIdx="1" presStyleCnt="4" custScaleX="153846" custRadScaleRad="115094" custRadScaleInc="-205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B064309-0A40-426A-AF06-FA3A2BCEC7D6}" type="pres">
      <dgm:prSet presAssocID="{A8F6DD8E-E1BC-4676-B79C-3C4C0056495A}" presName="Name9" presStyleLbl="parChTrans1D2" presStyleIdx="2" presStyleCnt="4"/>
      <dgm:spPr/>
      <dgm:t>
        <a:bodyPr/>
        <a:lstStyle/>
        <a:p>
          <a:endParaRPr lang="en-CA"/>
        </a:p>
      </dgm:t>
    </dgm:pt>
    <dgm:pt modelId="{BB248FE0-A046-40D4-8851-B7F11DBA85B6}" type="pres">
      <dgm:prSet presAssocID="{A8F6DD8E-E1BC-4676-B79C-3C4C0056495A}" presName="connTx" presStyleLbl="parChTrans1D2" presStyleIdx="2" presStyleCnt="4"/>
      <dgm:spPr/>
      <dgm:t>
        <a:bodyPr/>
        <a:lstStyle/>
        <a:p>
          <a:endParaRPr lang="en-CA"/>
        </a:p>
      </dgm:t>
    </dgm:pt>
    <dgm:pt modelId="{1F0F4F84-AF0C-4DF2-9D4C-E0768099598A}" type="pres">
      <dgm:prSet presAssocID="{3A22B971-7C15-490B-95E2-B2CE5487AA38}" presName="node" presStyleLbl="node1" presStyleIdx="2" presStyleCnt="4" custScaleX="192189" custScaleY="110949" custRadScaleRad="100010" custRadScaleInc="177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31D4D54-9A38-4C53-B6E3-85C4A149BF7E}" type="pres">
      <dgm:prSet presAssocID="{B14A1A4E-0E9F-4FE7-89AD-9FD27D2C4A36}" presName="Name9" presStyleLbl="parChTrans1D2" presStyleIdx="3" presStyleCnt="4"/>
      <dgm:spPr/>
      <dgm:t>
        <a:bodyPr/>
        <a:lstStyle/>
        <a:p>
          <a:endParaRPr lang="en-CA"/>
        </a:p>
      </dgm:t>
    </dgm:pt>
    <dgm:pt modelId="{BAF552E2-5772-40BF-9A94-95A56953BE24}" type="pres">
      <dgm:prSet presAssocID="{B14A1A4E-0E9F-4FE7-89AD-9FD27D2C4A36}" presName="connTx" presStyleLbl="parChTrans1D2" presStyleIdx="3" presStyleCnt="4"/>
      <dgm:spPr/>
      <dgm:t>
        <a:bodyPr/>
        <a:lstStyle/>
        <a:p>
          <a:endParaRPr lang="en-CA"/>
        </a:p>
      </dgm:t>
    </dgm:pt>
    <dgm:pt modelId="{EE4F06F4-7F97-4F74-B9D5-53EDB78277D2}" type="pres">
      <dgm:prSet presAssocID="{854526EE-7138-441A-962E-55E324FA83CF}" presName="node" presStyleLbl="node1" presStyleIdx="3" presStyleCnt="4" custScaleX="178177" custRadScaleRad="127214" custRadScaleInc="-142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4B6F136-402A-43CD-AAB0-3C5F90F79559}" type="presOf" srcId="{1769A26B-1EC8-4AA7-8504-73960B0F8D32}" destId="{7791D1FA-A31B-4D0F-8DEA-AB07279378CE}" srcOrd="1" destOrd="0" presId="urn:microsoft.com/office/officeart/2005/8/layout/radial1"/>
    <dgm:cxn modelId="{BAA088F8-EC0F-42CD-A2F7-49C48A2F7DDA}" type="presOf" srcId="{A8F6DD8E-E1BC-4676-B79C-3C4C0056495A}" destId="{AB064309-0A40-426A-AF06-FA3A2BCEC7D6}" srcOrd="0" destOrd="0" presId="urn:microsoft.com/office/officeart/2005/8/layout/radial1"/>
    <dgm:cxn modelId="{5050D949-CEBB-4576-B6FB-885966AFADAF}" type="presOf" srcId="{A8F6DD8E-E1BC-4676-B79C-3C4C0056495A}" destId="{BB248FE0-A046-40D4-8851-B7F11DBA85B6}" srcOrd="1" destOrd="0" presId="urn:microsoft.com/office/officeart/2005/8/layout/radial1"/>
    <dgm:cxn modelId="{680A6097-0F1B-40C7-A829-220B61E47A44}" type="presOf" srcId="{1769A26B-1EC8-4AA7-8504-73960B0F8D32}" destId="{E491A171-5411-4FE8-8596-AD884C5112E0}" srcOrd="0" destOrd="0" presId="urn:microsoft.com/office/officeart/2005/8/layout/radial1"/>
    <dgm:cxn modelId="{BCC5589B-2AE1-4FBF-A163-00A474085491}" type="presOf" srcId="{854526EE-7138-441A-962E-55E324FA83CF}" destId="{EE4F06F4-7F97-4F74-B9D5-53EDB78277D2}" srcOrd="0" destOrd="0" presId="urn:microsoft.com/office/officeart/2005/8/layout/radial1"/>
    <dgm:cxn modelId="{07767E9E-7180-4F5A-8DF5-65D3AE0E939A}" type="presOf" srcId="{66D1C77C-4164-4AF0-A3F6-B4D236278EFE}" destId="{45456C24-8BE0-4177-B4E0-0B45B52D8C83}" srcOrd="0" destOrd="0" presId="urn:microsoft.com/office/officeart/2005/8/layout/radial1"/>
    <dgm:cxn modelId="{76FA91AA-7A78-4027-A794-5287AE673F38}" srcId="{B0E04E77-EA00-4D12-B52C-34A74ECC198B}" destId="{854526EE-7138-441A-962E-55E324FA83CF}" srcOrd="3" destOrd="0" parTransId="{B14A1A4E-0E9F-4FE7-89AD-9FD27D2C4A36}" sibTransId="{385A2B51-50D2-438D-92BB-4111013D15E0}"/>
    <dgm:cxn modelId="{8620F2F7-3B6E-4B90-A58B-766503397D9F}" type="presOf" srcId="{002A4367-D693-49AE-B726-CFBF5034AE19}" destId="{45266DD1-F198-4DF9-99F7-368441A6CCE2}" srcOrd="0" destOrd="0" presId="urn:microsoft.com/office/officeart/2005/8/layout/radial1"/>
    <dgm:cxn modelId="{50E29638-C88E-40E7-B48F-2892C602C5DF}" srcId="{B0E04E77-EA00-4D12-B52C-34A74ECC198B}" destId="{3A22B971-7C15-490B-95E2-B2CE5487AA38}" srcOrd="2" destOrd="0" parTransId="{A8F6DD8E-E1BC-4676-B79C-3C4C0056495A}" sibTransId="{0260AA9F-9FA7-4B7C-8E77-637941E22F7E}"/>
    <dgm:cxn modelId="{6091735C-CB57-4F48-8704-BE0C27610152}" type="presOf" srcId="{3A22B971-7C15-490B-95E2-B2CE5487AA38}" destId="{1F0F4F84-AF0C-4DF2-9D4C-E0768099598A}" srcOrd="0" destOrd="0" presId="urn:microsoft.com/office/officeart/2005/8/layout/radial1"/>
    <dgm:cxn modelId="{12C70925-A51B-4D5E-A8C3-DBD3A5AA64CB}" type="presOf" srcId="{648884E7-55CD-4B44-B52D-ADAC1DCE41CF}" destId="{9E0474A8-83A2-4A12-B4CF-DE2A27364298}" srcOrd="0" destOrd="0" presId="urn:microsoft.com/office/officeart/2005/8/layout/radial1"/>
    <dgm:cxn modelId="{00C866F1-ED50-42B8-A335-323AD1FACEC7}" srcId="{B0E04E77-EA00-4D12-B52C-34A74ECC198B}" destId="{66D1C77C-4164-4AF0-A3F6-B4D236278EFE}" srcOrd="1" destOrd="0" parTransId="{002A4367-D693-49AE-B726-CFBF5034AE19}" sibTransId="{AAC13027-626A-4C87-963A-76D240513553}"/>
    <dgm:cxn modelId="{FCD0BA41-C0A1-4055-94DF-B024A4478BF9}" srcId="{B0E04E77-EA00-4D12-B52C-34A74ECC198B}" destId="{648884E7-55CD-4B44-B52D-ADAC1DCE41CF}" srcOrd="0" destOrd="0" parTransId="{1769A26B-1EC8-4AA7-8504-73960B0F8D32}" sibTransId="{8AF16EBE-6F69-452E-812B-9745877B1E0F}"/>
    <dgm:cxn modelId="{71EDC329-9CC5-447B-A369-21C47193BB56}" type="presOf" srcId="{B24F4825-79D5-4FD9-8C4F-E694929A2039}" destId="{24935C3B-8395-48C5-B792-68181007BAA1}" srcOrd="0" destOrd="0" presId="urn:microsoft.com/office/officeart/2005/8/layout/radial1"/>
    <dgm:cxn modelId="{2502036E-83CA-4DF9-B9BE-D5557CE9418E}" srcId="{B24F4825-79D5-4FD9-8C4F-E694929A2039}" destId="{B0E04E77-EA00-4D12-B52C-34A74ECC198B}" srcOrd="0" destOrd="0" parTransId="{E7756DA3-5A95-4759-A05A-3A25E9CCAD2D}" sibTransId="{F95DC2C7-3845-472E-B4DF-08BC4BC5C031}"/>
    <dgm:cxn modelId="{072EC8A7-FC72-4ED9-AE43-E48FF6BD575D}" type="presOf" srcId="{B14A1A4E-0E9F-4FE7-89AD-9FD27D2C4A36}" destId="{631D4D54-9A38-4C53-B6E3-85C4A149BF7E}" srcOrd="0" destOrd="0" presId="urn:microsoft.com/office/officeart/2005/8/layout/radial1"/>
    <dgm:cxn modelId="{2AFA5B65-4EC8-4466-989E-898C01E4F11B}" type="presOf" srcId="{002A4367-D693-49AE-B726-CFBF5034AE19}" destId="{42E2558D-1068-4E50-AB6D-05B799D68745}" srcOrd="1" destOrd="0" presId="urn:microsoft.com/office/officeart/2005/8/layout/radial1"/>
    <dgm:cxn modelId="{E6AC62E8-C54D-49FE-B5B6-236DCAF53AC5}" type="presOf" srcId="{B14A1A4E-0E9F-4FE7-89AD-9FD27D2C4A36}" destId="{BAF552E2-5772-40BF-9A94-95A56953BE24}" srcOrd="1" destOrd="0" presId="urn:microsoft.com/office/officeart/2005/8/layout/radial1"/>
    <dgm:cxn modelId="{466BFA1D-E76B-4025-9C88-CB26AD2F560D}" type="presOf" srcId="{B0E04E77-EA00-4D12-B52C-34A74ECC198B}" destId="{9FC74182-0FFF-4684-8B09-04EE7C9D156B}" srcOrd="0" destOrd="0" presId="urn:microsoft.com/office/officeart/2005/8/layout/radial1"/>
    <dgm:cxn modelId="{AF4319AA-A067-45FE-A773-A6AEB5950ECB}" type="presParOf" srcId="{24935C3B-8395-48C5-B792-68181007BAA1}" destId="{9FC74182-0FFF-4684-8B09-04EE7C9D156B}" srcOrd="0" destOrd="0" presId="urn:microsoft.com/office/officeart/2005/8/layout/radial1"/>
    <dgm:cxn modelId="{325E42CC-2867-45FF-8E08-7B185DCCC9D6}" type="presParOf" srcId="{24935C3B-8395-48C5-B792-68181007BAA1}" destId="{E491A171-5411-4FE8-8596-AD884C5112E0}" srcOrd="1" destOrd="0" presId="urn:microsoft.com/office/officeart/2005/8/layout/radial1"/>
    <dgm:cxn modelId="{8337AF0C-18EA-4807-AB2F-E608CCD61495}" type="presParOf" srcId="{E491A171-5411-4FE8-8596-AD884C5112E0}" destId="{7791D1FA-A31B-4D0F-8DEA-AB07279378CE}" srcOrd="0" destOrd="0" presId="urn:microsoft.com/office/officeart/2005/8/layout/radial1"/>
    <dgm:cxn modelId="{521DB98D-A54E-47EE-9249-17E15FF340E1}" type="presParOf" srcId="{24935C3B-8395-48C5-B792-68181007BAA1}" destId="{9E0474A8-83A2-4A12-B4CF-DE2A27364298}" srcOrd="2" destOrd="0" presId="urn:microsoft.com/office/officeart/2005/8/layout/radial1"/>
    <dgm:cxn modelId="{9AE5C2E7-52DD-4025-8421-4769117B4A98}" type="presParOf" srcId="{24935C3B-8395-48C5-B792-68181007BAA1}" destId="{45266DD1-F198-4DF9-99F7-368441A6CCE2}" srcOrd="3" destOrd="0" presId="urn:microsoft.com/office/officeart/2005/8/layout/radial1"/>
    <dgm:cxn modelId="{0D3EC598-3293-48CD-80B7-4088DDDFBC6F}" type="presParOf" srcId="{45266DD1-F198-4DF9-99F7-368441A6CCE2}" destId="{42E2558D-1068-4E50-AB6D-05B799D68745}" srcOrd="0" destOrd="0" presId="urn:microsoft.com/office/officeart/2005/8/layout/radial1"/>
    <dgm:cxn modelId="{6CA65B9F-36F9-4D96-8975-95C9B3E59720}" type="presParOf" srcId="{24935C3B-8395-48C5-B792-68181007BAA1}" destId="{45456C24-8BE0-4177-B4E0-0B45B52D8C83}" srcOrd="4" destOrd="0" presId="urn:microsoft.com/office/officeart/2005/8/layout/radial1"/>
    <dgm:cxn modelId="{64DBD52D-97E1-4780-91B6-204A1CCB3780}" type="presParOf" srcId="{24935C3B-8395-48C5-B792-68181007BAA1}" destId="{AB064309-0A40-426A-AF06-FA3A2BCEC7D6}" srcOrd="5" destOrd="0" presId="urn:microsoft.com/office/officeart/2005/8/layout/radial1"/>
    <dgm:cxn modelId="{227632EE-D9AE-4413-BECD-11863ED055A0}" type="presParOf" srcId="{AB064309-0A40-426A-AF06-FA3A2BCEC7D6}" destId="{BB248FE0-A046-40D4-8851-B7F11DBA85B6}" srcOrd="0" destOrd="0" presId="urn:microsoft.com/office/officeart/2005/8/layout/radial1"/>
    <dgm:cxn modelId="{3B30BBF0-5494-4C43-B320-F517649B77E9}" type="presParOf" srcId="{24935C3B-8395-48C5-B792-68181007BAA1}" destId="{1F0F4F84-AF0C-4DF2-9D4C-E0768099598A}" srcOrd="6" destOrd="0" presId="urn:microsoft.com/office/officeart/2005/8/layout/radial1"/>
    <dgm:cxn modelId="{783D44FD-591D-4FF2-B150-EF512325B1C8}" type="presParOf" srcId="{24935C3B-8395-48C5-B792-68181007BAA1}" destId="{631D4D54-9A38-4C53-B6E3-85C4A149BF7E}" srcOrd="7" destOrd="0" presId="urn:microsoft.com/office/officeart/2005/8/layout/radial1"/>
    <dgm:cxn modelId="{3C800ED8-3C3B-4096-86B5-7DAAF9329F3D}" type="presParOf" srcId="{631D4D54-9A38-4C53-B6E3-85C4A149BF7E}" destId="{BAF552E2-5772-40BF-9A94-95A56953BE24}" srcOrd="0" destOrd="0" presId="urn:microsoft.com/office/officeart/2005/8/layout/radial1"/>
    <dgm:cxn modelId="{1001086F-F134-4D0D-8B54-64BA1DCC90AF}" type="presParOf" srcId="{24935C3B-8395-48C5-B792-68181007BAA1}" destId="{EE4F06F4-7F97-4F74-B9D5-53EDB78277D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C74182-0FFF-4684-8B09-04EE7C9D156B}">
      <dsp:nvSpPr>
        <dsp:cNvPr id="0" name=""/>
        <dsp:cNvSpPr/>
      </dsp:nvSpPr>
      <dsp:spPr>
        <a:xfrm>
          <a:off x="4087461" y="2153998"/>
          <a:ext cx="1672662" cy="1672662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Tx</a:t>
          </a:r>
          <a:endParaRPr lang="en-CA" sz="4800" kern="1200" dirty="0"/>
        </a:p>
      </dsp:txBody>
      <dsp:txXfrm>
        <a:off x="4087461" y="2153998"/>
        <a:ext cx="1672662" cy="1672662"/>
      </dsp:txXfrm>
    </dsp:sp>
    <dsp:sp modelId="{E491A171-5411-4FE8-8596-AD884C5112E0}">
      <dsp:nvSpPr>
        <dsp:cNvPr id="0" name=""/>
        <dsp:cNvSpPr/>
      </dsp:nvSpPr>
      <dsp:spPr>
        <a:xfrm rot="16200000">
          <a:off x="4671089" y="1885685"/>
          <a:ext cx="505406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505406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6200000">
        <a:off x="4911157" y="1888660"/>
        <a:ext cx="25270" cy="25270"/>
      </dsp:txXfrm>
    </dsp:sp>
    <dsp:sp modelId="{9E0474A8-83A2-4A12-B4CF-DE2A27364298}">
      <dsp:nvSpPr>
        <dsp:cNvPr id="0" name=""/>
        <dsp:cNvSpPr/>
      </dsp:nvSpPr>
      <dsp:spPr>
        <a:xfrm>
          <a:off x="3632513" y="-24070"/>
          <a:ext cx="2582558" cy="167266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Observation</a:t>
          </a:r>
          <a:endParaRPr lang="en-CA" sz="2800" kern="1200" dirty="0"/>
        </a:p>
      </dsp:txBody>
      <dsp:txXfrm>
        <a:off x="3632513" y="-24070"/>
        <a:ext cx="2582558" cy="1672662"/>
      </dsp:txXfrm>
    </dsp:sp>
    <dsp:sp modelId="{45266DD1-F198-4DF9-99F7-368441A6CCE2}">
      <dsp:nvSpPr>
        <dsp:cNvPr id="0" name=""/>
        <dsp:cNvSpPr/>
      </dsp:nvSpPr>
      <dsp:spPr>
        <a:xfrm rot="21544542">
          <a:off x="5759990" y="2958131"/>
          <a:ext cx="384061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384061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21544542">
        <a:off x="5942419" y="2964139"/>
        <a:ext cx="19203" cy="19203"/>
      </dsp:txXfrm>
    </dsp:sp>
    <dsp:sp modelId="{45456C24-8BE0-4177-B4E0-0B45B52D8C83}">
      <dsp:nvSpPr>
        <dsp:cNvPr id="0" name=""/>
        <dsp:cNvSpPr/>
      </dsp:nvSpPr>
      <dsp:spPr>
        <a:xfrm>
          <a:off x="6143631" y="2113559"/>
          <a:ext cx="2573325" cy="167266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Radiation</a:t>
          </a:r>
          <a:endParaRPr lang="en-CA" sz="3200" kern="1200" dirty="0"/>
        </a:p>
      </dsp:txBody>
      <dsp:txXfrm>
        <a:off x="6143631" y="2113559"/>
        <a:ext cx="2573325" cy="1672662"/>
      </dsp:txXfrm>
    </dsp:sp>
    <dsp:sp modelId="{AB064309-0A40-426A-AF06-FA3A2BCEC7D6}">
      <dsp:nvSpPr>
        <dsp:cNvPr id="0" name=""/>
        <dsp:cNvSpPr/>
      </dsp:nvSpPr>
      <dsp:spPr>
        <a:xfrm rot="5447871">
          <a:off x="4702271" y="4017944"/>
          <a:ext cx="413987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13987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5447871">
        <a:off x="4898915" y="4023204"/>
        <a:ext cx="20699" cy="20699"/>
      </dsp:txXfrm>
    </dsp:sp>
    <dsp:sp modelId="{1F0F4F84-AF0C-4DF2-9D4C-E0768099598A}">
      <dsp:nvSpPr>
        <dsp:cNvPr id="0" name=""/>
        <dsp:cNvSpPr/>
      </dsp:nvSpPr>
      <dsp:spPr>
        <a:xfrm>
          <a:off x="3286123" y="4240497"/>
          <a:ext cx="3214674" cy="185580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Medical Therapy</a:t>
          </a:r>
          <a:endParaRPr lang="en-CA" sz="3200" kern="1200" dirty="0"/>
        </a:p>
      </dsp:txBody>
      <dsp:txXfrm>
        <a:off x="3286123" y="4240497"/>
        <a:ext cx="3214674" cy="1855802"/>
      </dsp:txXfrm>
    </dsp:sp>
    <dsp:sp modelId="{631D4D54-9A38-4C53-B6E3-85C4A149BF7E}">
      <dsp:nvSpPr>
        <dsp:cNvPr id="0" name=""/>
        <dsp:cNvSpPr/>
      </dsp:nvSpPr>
      <dsp:spPr>
        <a:xfrm rot="10761552">
          <a:off x="3642997" y="2986559"/>
          <a:ext cx="444529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44529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0761552">
        <a:off x="3854149" y="2991055"/>
        <a:ext cx="22226" cy="22226"/>
      </dsp:txXfrm>
    </dsp:sp>
    <dsp:sp modelId="{EE4F06F4-7F97-4F74-B9D5-53EDB78277D2}">
      <dsp:nvSpPr>
        <dsp:cNvPr id="0" name=""/>
        <dsp:cNvSpPr/>
      </dsp:nvSpPr>
      <dsp:spPr>
        <a:xfrm>
          <a:off x="663006" y="2184986"/>
          <a:ext cx="2980300" cy="167266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Surgery</a:t>
          </a:r>
          <a:endParaRPr lang="en-CA" sz="3200" kern="1200" dirty="0"/>
        </a:p>
      </dsp:txBody>
      <dsp:txXfrm>
        <a:off x="663006" y="2184986"/>
        <a:ext cx="2980300" cy="1672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C74182-0FFF-4684-8B09-04EE7C9D156B}">
      <dsp:nvSpPr>
        <dsp:cNvPr id="0" name=""/>
        <dsp:cNvSpPr/>
      </dsp:nvSpPr>
      <dsp:spPr>
        <a:xfrm>
          <a:off x="4087461" y="2153998"/>
          <a:ext cx="1672662" cy="1672662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Tx</a:t>
          </a:r>
          <a:endParaRPr lang="en-CA" sz="4800" kern="1200" dirty="0"/>
        </a:p>
      </dsp:txBody>
      <dsp:txXfrm>
        <a:off x="4087461" y="2153998"/>
        <a:ext cx="1672662" cy="1672662"/>
      </dsp:txXfrm>
    </dsp:sp>
    <dsp:sp modelId="{E491A171-5411-4FE8-8596-AD884C5112E0}">
      <dsp:nvSpPr>
        <dsp:cNvPr id="0" name=""/>
        <dsp:cNvSpPr/>
      </dsp:nvSpPr>
      <dsp:spPr>
        <a:xfrm rot="16200000">
          <a:off x="4671089" y="1885685"/>
          <a:ext cx="505406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505406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6200000">
        <a:off x="4911157" y="1888660"/>
        <a:ext cx="25270" cy="25270"/>
      </dsp:txXfrm>
    </dsp:sp>
    <dsp:sp modelId="{9E0474A8-83A2-4A12-B4CF-DE2A27364298}">
      <dsp:nvSpPr>
        <dsp:cNvPr id="0" name=""/>
        <dsp:cNvSpPr/>
      </dsp:nvSpPr>
      <dsp:spPr>
        <a:xfrm>
          <a:off x="3632513" y="-24070"/>
          <a:ext cx="2582558" cy="167266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Observation</a:t>
          </a:r>
          <a:endParaRPr lang="en-CA" sz="2800" kern="1200" dirty="0"/>
        </a:p>
      </dsp:txBody>
      <dsp:txXfrm>
        <a:off x="3632513" y="-24070"/>
        <a:ext cx="2582558" cy="1672662"/>
      </dsp:txXfrm>
    </dsp:sp>
    <dsp:sp modelId="{45266DD1-F198-4DF9-99F7-368441A6CCE2}">
      <dsp:nvSpPr>
        <dsp:cNvPr id="0" name=""/>
        <dsp:cNvSpPr/>
      </dsp:nvSpPr>
      <dsp:spPr>
        <a:xfrm rot="21544542">
          <a:off x="5759990" y="2958131"/>
          <a:ext cx="384061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384061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21544542">
        <a:off x="5942419" y="2964139"/>
        <a:ext cx="19203" cy="19203"/>
      </dsp:txXfrm>
    </dsp:sp>
    <dsp:sp modelId="{45456C24-8BE0-4177-B4E0-0B45B52D8C83}">
      <dsp:nvSpPr>
        <dsp:cNvPr id="0" name=""/>
        <dsp:cNvSpPr/>
      </dsp:nvSpPr>
      <dsp:spPr>
        <a:xfrm>
          <a:off x="6143631" y="2113559"/>
          <a:ext cx="2573325" cy="167266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Radiation</a:t>
          </a:r>
          <a:endParaRPr lang="en-CA" sz="3200" kern="1200" dirty="0"/>
        </a:p>
      </dsp:txBody>
      <dsp:txXfrm>
        <a:off x="6143631" y="2113559"/>
        <a:ext cx="2573325" cy="1672662"/>
      </dsp:txXfrm>
    </dsp:sp>
    <dsp:sp modelId="{AB064309-0A40-426A-AF06-FA3A2BCEC7D6}">
      <dsp:nvSpPr>
        <dsp:cNvPr id="0" name=""/>
        <dsp:cNvSpPr/>
      </dsp:nvSpPr>
      <dsp:spPr>
        <a:xfrm rot="5447871">
          <a:off x="4702271" y="4017944"/>
          <a:ext cx="413987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13987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5447871">
        <a:off x="4898915" y="4023204"/>
        <a:ext cx="20699" cy="20699"/>
      </dsp:txXfrm>
    </dsp:sp>
    <dsp:sp modelId="{1F0F4F84-AF0C-4DF2-9D4C-E0768099598A}">
      <dsp:nvSpPr>
        <dsp:cNvPr id="0" name=""/>
        <dsp:cNvSpPr/>
      </dsp:nvSpPr>
      <dsp:spPr>
        <a:xfrm>
          <a:off x="3286123" y="4240497"/>
          <a:ext cx="3214674" cy="185580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Medical Therapy</a:t>
          </a:r>
          <a:endParaRPr lang="en-CA" sz="3200" kern="1200" dirty="0"/>
        </a:p>
      </dsp:txBody>
      <dsp:txXfrm>
        <a:off x="3286123" y="4240497"/>
        <a:ext cx="3214674" cy="1855802"/>
      </dsp:txXfrm>
    </dsp:sp>
    <dsp:sp modelId="{631D4D54-9A38-4C53-B6E3-85C4A149BF7E}">
      <dsp:nvSpPr>
        <dsp:cNvPr id="0" name=""/>
        <dsp:cNvSpPr/>
      </dsp:nvSpPr>
      <dsp:spPr>
        <a:xfrm rot="10761552">
          <a:off x="3642997" y="2986559"/>
          <a:ext cx="444529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444529" y="1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0761552">
        <a:off x="3854149" y="2991055"/>
        <a:ext cx="22226" cy="22226"/>
      </dsp:txXfrm>
    </dsp:sp>
    <dsp:sp modelId="{EE4F06F4-7F97-4F74-B9D5-53EDB78277D2}">
      <dsp:nvSpPr>
        <dsp:cNvPr id="0" name=""/>
        <dsp:cNvSpPr/>
      </dsp:nvSpPr>
      <dsp:spPr>
        <a:xfrm>
          <a:off x="663006" y="2184986"/>
          <a:ext cx="2980300" cy="1672662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kern="1200" dirty="0" smtClean="0"/>
            <a:t>Surgery</a:t>
          </a:r>
          <a:endParaRPr lang="en-CA" sz="3200" kern="1200" dirty="0"/>
        </a:p>
      </dsp:txBody>
      <dsp:txXfrm>
        <a:off x="663006" y="2184986"/>
        <a:ext cx="2980300" cy="1672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427F1-465F-44FA-B44A-AD531A706C8C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A5752-4093-4176-894A-3CD71C7EA0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6BACF-D9E9-44BA-AB1A-C2AF2452B7D7}" type="datetimeFigureOut">
              <a:rPr lang="en-CA" smtClean="0"/>
              <a:pPr/>
              <a:t>16/12/2014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0C659-248B-472D-8285-722EE86707B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youtube.com/watch?v=O9UzGLVUKmk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hpedia.com/videoplayer.php?q=m7Ksx08OjH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neuro-oncology.oxfordjournals.org/content/14/suppl_5/v1.full.pdf+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pzwvl.be/upload/fckeditor/file/De%20Mantel/literatuur/kaal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1"/>
          </a:solidFill>
        </p:spPr>
        <p:txBody>
          <a:bodyPr/>
          <a:lstStyle/>
          <a:p>
            <a:r>
              <a:rPr lang="en-US" i="1" dirty="0" err="1" smtClean="0">
                <a:latin typeface="Book Antiqua" pitchFamily="18" charset="0"/>
              </a:rPr>
              <a:t>NeuroExam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General: vitals &amp; appearance</a:t>
            </a:r>
          </a:p>
          <a:p>
            <a:r>
              <a:rPr lang="en-US" dirty="0" smtClean="0"/>
              <a:t>Consciousness, orientation, Cognition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Speech</a:t>
            </a:r>
          </a:p>
          <a:p>
            <a:r>
              <a:rPr lang="en-US" dirty="0" err="1" smtClean="0"/>
              <a:t>Meningeal</a:t>
            </a:r>
            <a:r>
              <a:rPr lang="en-US" dirty="0" smtClean="0"/>
              <a:t> irritation</a:t>
            </a:r>
          </a:p>
          <a:p>
            <a:r>
              <a:rPr lang="en-US" dirty="0" smtClean="0"/>
              <a:t>Cranial Nerves</a:t>
            </a:r>
          </a:p>
          <a:p>
            <a:r>
              <a:rPr lang="en-US" dirty="0" smtClean="0"/>
              <a:t>Motor (Power, Tone, Reflexes)</a:t>
            </a:r>
          </a:p>
          <a:p>
            <a:r>
              <a:rPr lang="en-US" dirty="0" smtClean="0"/>
              <a:t>Sensory</a:t>
            </a:r>
          </a:p>
          <a:p>
            <a:r>
              <a:rPr lang="en-US" dirty="0" err="1" smtClean="0"/>
              <a:t>Cerebellar</a:t>
            </a:r>
            <a:r>
              <a:rPr lang="en-US" dirty="0" smtClean="0"/>
              <a:t> examination</a:t>
            </a:r>
          </a:p>
          <a:p>
            <a:r>
              <a:rPr lang="en-US" dirty="0" smtClean="0"/>
              <a:t>Gait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rauma.org/archive/neuro/images/icpic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219" y="1676400"/>
            <a:ext cx="4618181" cy="3429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5906125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“compliance reflects the  ability of the intracranial  system to compensate for  increases in volume  without subsequent increases in ICP. </a:t>
            </a:r>
          </a:p>
          <a:p>
            <a:r>
              <a:rPr lang="it-IT" sz="1000" i="1" dirty="0" smtClean="0"/>
              <a:t>C.J Kirknesse t. al, 2000, 32,5 271</a:t>
            </a:r>
            <a:endParaRPr lang="en-CA" sz="1000" i="1" dirty="0" smtClean="0"/>
          </a:p>
          <a:p>
            <a:endParaRPr lang="en-CA" sz="1400" dirty="0"/>
          </a:p>
        </p:txBody>
      </p:sp>
      <p:pic>
        <p:nvPicPr>
          <p:cNvPr id="4" name="Picture 2" descr="http://www.omicsonline.org/2155-9562/images/2155-9562-S9-001-g001.gif"/>
          <p:cNvPicPr>
            <a:picLocks noChangeAspect="1" noChangeArrowheads="1"/>
          </p:cNvPicPr>
          <p:nvPr/>
        </p:nvPicPr>
        <p:blipFill>
          <a:blip r:embed="rId3" cstate="print"/>
          <a:srcRect r="54913"/>
          <a:stretch>
            <a:fillRect/>
          </a:stretch>
        </p:blipFill>
        <p:spPr bwMode="auto">
          <a:xfrm>
            <a:off x="6172200" y="1752600"/>
            <a:ext cx="2590800" cy="318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41710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#5</a:t>
            </a:r>
            <a:endParaRPr lang="en-CA" b="1" dirty="0"/>
          </a:p>
        </p:txBody>
      </p:sp>
      <p:pic>
        <p:nvPicPr>
          <p:cNvPr id="37892" name="Picture 4" descr="https://encrypted-tbn3.gstatic.com/images?q=tbn:ANd9GcTZf10YpIShINKdEAGsvkxx16gX-iaoVJwUmJIm1t8lUD4stCXO6w"/>
          <p:cNvPicPr>
            <a:picLocks noChangeAspect="1" noChangeArrowheads="1"/>
          </p:cNvPicPr>
          <p:nvPr/>
        </p:nvPicPr>
        <p:blipFill>
          <a:blip r:embed="rId2" cstate="print">
            <a:lum bright="29000" contrast="34000"/>
          </a:blip>
          <a:srcRect/>
          <a:stretch>
            <a:fillRect/>
          </a:stretch>
        </p:blipFill>
        <p:spPr bwMode="auto">
          <a:xfrm>
            <a:off x="5943600" y="1676400"/>
            <a:ext cx="3048000" cy="3048000"/>
          </a:xfrm>
          <a:prstGeom prst="rect">
            <a:avLst/>
          </a:prstGeom>
          <a:noFill/>
        </p:spPr>
      </p:pic>
      <p:pic>
        <p:nvPicPr>
          <p:cNvPr id="37894" name="Picture 6" descr="http://www.subrad.com/blog/wp-content/uploads/2012/06/showImg2-1small.jpg"/>
          <p:cNvPicPr>
            <a:picLocks noChangeAspect="1" noChangeArrowheads="1"/>
          </p:cNvPicPr>
          <p:nvPr/>
        </p:nvPicPr>
        <p:blipFill>
          <a:blip r:embed="rId3" cstate="print">
            <a:lum bright="29000" contrast="34000"/>
          </a:blip>
          <a:srcRect/>
          <a:stretch>
            <a:fillRect/>
          </a:stretch>
        </p:blipFill>
        <p:spPr bwMode="auto">
          <a:xfrm>
            <a:off x="152400" y="1676400"/>
            <a:ext cx="2590800" cy="3084286"/>
          </a:xfrm>
          <a:prstGeom prst="rect">
            <a:avLst/>
          </a:prstGeom>
          <a:noFill/>
        </p:spPr>
      </p:pic>
      <p:pic>
        <p:nvPicPr>
          <p:cNvPr id="37896" name="Picture 8" descr="http://images.radiopaedia.org/images/22581/6aec5e1ad33ea1775e6fa56d5fa5b3.jpg"/>
          <p:cNvPicPr>
            <a:picLocks noChangeAspect="1" noChangeArrowheads="1"/>
          </p:cNvPicPr>
          <p:nvPr/>
        </p:nvPicPr>
        <p:blipFill>
          <a:blip r:embed="rId4" cstate="print">
            <a:lum bright="29000" contrast="34000"/>
          </a:blip>
          <a:srcRect/>
          <a:stretch>
            <a:fillRect/>
          </a:stretch>
        </p:blipFill>
        <p:spPr bwMode="auto">
          <a:xfrm>
            <a:off x="2971800" y="1676400"/>
            <a:ext cx="2819400" cy="30608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1219200"/>
            <a:ext cx="754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Meningioma                         Metastasis                          Glioma</a:t>
            </a:r>
            <a:endParaRPr lang="en-CA" sz="24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Not the same!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14346" y="500042"/>
          <a:ext cx="96440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76200"/>
            <a:ext cx="470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# 5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Surgery?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CA" sz="2400" b="1" dirty="0" smtClean="0"/>
              <a:t>Improve functional status</a:t>
            </a:r>
          </a:p>
          <a:p>
            <a:pPr>
              <a:spcBef>
                <a:spcPts val="0"/>
              </a:spcBef>
              <a:buNone/>
            </a:pPr>
            <a:r>
              <a:rPr lang="en-CA" sz="2400" dirty="0" smtClean="0">
                <a:sym typeface="Wingdings" pitchFamily="2" charset="2"/>
              </a:rPr>
              <a:t> Pressure</a:t>
            </a:r>
          </a:p>
          <a:p>
            <a:pPr>
              <a:spcBef>
                <a:spcPts val="0"/>
              </a:spcBef>
              <a:buNone/>
            </a:pPr>
            <a:r>
              <a:rPr lang="en-CA" sz="2400" dirty="0" smtClean="0">
                <a:sym typeface="Wingdings" pitchFamily="2" charset="2"/>
              </a:rPr>
              <a:t> High ICP</a:t>
            </a:r>
          </a:p>
          <a:p>
            <a:pPr>
              <a:spcBef>
                <a:spcPts val="0"/>
              </a:spcBef>
              <a:buFont typeface="Wingdings"/>
              <a:buChar char="à"/>
            </a:pPr>
            <a:r>
              <a:rPr lang="en-CA" sz="2400" dirty="0" smtClean="0">
                <a:sym typeface="Wingdings" pitchFamily="2" charset="2"/>
              </a:rPr>
              <a:t>Obstructive hydrocephalus</a:t>
            </a:r>
          </a:p>
          <a:p>
            <a:pPr>
              <a:spcBef>
                <a:spcPts val="0"/>
              </a:spcBef>
              <a:buFont typeface="Wingdings"/>
              <a:buChar char="à"/>
            </a:pPr>
            <a:r>
              <a:rPr lang="en-CA" sz="2400" dirty="0" smtClean="0">
                <a:sym typeface="Wingdings" pitchFamily="2" charset="2"/>
              </a:rPr>
              <a:t>Seizures </a:t>
            </a:r>
          </a:p>
          <a:p>
            <a:pPr>
              <a:spcBef>
                <a:spcPts val="0"/>
              </a:spcBef>
              <a:buFont typeface="Wingdings"/>
              <a:buChar char="à"/>
            </a:pPr>
            <a:r>
              <a:rPr lang="en-CA" sz="2400" dirty="0" smtClean="0">
                <a:sym typeface="Wingdings" pitchFamily="2" charset="2"/>
              </a:rPr>
              <a:t>Hormonally active </a:t>
            </a:r>
          </a:p>
          <a:p>
            <a:pPr>
              <a:spcBef>
                <a:spcPts val="0"/>
              </a:spcBef>
              <a:buNone/>
            </a:pPr>
            <a:endParaRPr lang="en-CA" sz="24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CA" sz="2400" b="1" dirty="0" smtClean="0">
                <a:sym typeface="Wingdings" pitchFamily="2" charset="2"/>
              </a:rPr>
              <a:t>Prevention</a:t>
            </a:r>
          </a:p>
          <a:p>
            <a:pPr>
              <a:spcBef>
                <a:spcPts val="0"/>
              </a:spcBef>
              <a:buNone/>
            </a:pPr>
            <a:endParaRPr lang="en-CA" sz="24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CA" sz="2400" b="1" dirty="0" smtClean="0">
                <a:sym typeface="Wingdings" pitchFamily="2" charset="2"/>
              </a:rPr>
              <a:t>Improve survival</a:t>
            </a:r>
          </a:p>
          <a:p>
            <a:pPr>
              <a:spcBef>
                <a:spcPts val="0"/>
              </a:spcBef>
              <a:buNone/>
            </a:pPr>
            <a:endParaRPr lang="en-CA" sz="2400" dirty="0" smtClean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CA" sz="2400" b="1" dirty="0" smtClean="0">
                <a:sym typeface="Wingdings" pitchFamily="2" charset="2"/>
              </a:rPr>
              <a:t>Diagnostic</a:t>
            </a:r>
            <a:r>
              <a:rPr lang="en-CA" sz="24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  <p:pic>
        <p:nvPicPr>
          <p:cNvPr id="2052" name="Picture 4" descr="http://cached.imagescaler.hbpl.co.uk/resize/scaleWidth/393/?sURL=http://offlinehbpl.hbpl.co.uk/News/PGH/23C3021F-FF8E-EA70-5C9896DC592E9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43001"/>
            <a:ext cx="3200399" cy="2133600"/>
          </a:xfrm>
          <a:prstGeom prst="rect">
            <a:avLst/>
          </a:prstGeom>
          <a:noFill/>
        </p:spPr>
      </p:pic>
      <p:pic>
        <p:nvPicPr>
          <p:cNvPr id="2054" name="Picture 6" descr="http://images.radiopaedia.org/images/19716/55d240c466965c82bba42dd0775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3200400" cy="3246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76200"/>
            <a:ext cx="470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# 6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dirty="0" smtClean="0"/>
              <a:t>Illustrative Cases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657600"/>
            <a:ext cx="8915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84 year-old lady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CC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One week progressive speech difficulty </a:t>
            </a:r>
            <a:r>
              <a:rPr lang="en-US" sz="2800" dirty="0" smtClean="0"/>
              <a:t>&amp; confusion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</a:rPr>
              <a:t>PMH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Hypercholesterolemia on Lipitor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u="sng" dirty="0" smtClean="0">
                <a:solidFill>
                  <a:schemeClr val="tx1"/>
                </a:solidFill>
              </a:rPr>
              <a:t>Exam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-Expressive Dysphasia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-Right-sided facial droop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304800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D.P  00578799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87868"/>
            <a:ext cx="962123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Case # 1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382000" cy="67056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srv_dicomgenericuser\My Documents\1.jpg"/>
          <p:cNvPicPr>
            <a:picLocks noChangeAspect="1" noChangeArrowheads="1"/>
          </p:cNvPicPr>
          <p:nvPr/>
        </p:nvPicPr>
        <p:blipFill>
          <a:blip r:embed="rId2" cstate="print"/>
          <a:srcRect l="18750" t="12500" r="18750" b="9375"/>
          <a:stretch>
            <a:fillRect/>
          </a:stretch>
        </p:blipFill>
        <p:spPr bwMode="auto">
          <a:xfrm>
            <a:off x="1295400" y="152400"/>
            <a:ext cx="2895600" cy="3352800"/>
          </a:xfrm>
          <a:prstGeom prst="rect">
            <a:avLst/>
          </a:prstGeom>
          <a:noFill/>
        </p:spPr>
      </p:pic>
      <p:pic>
        <p:nvPicPr>
          <p:cNvPr id="1027" name="Picture 3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4572000" y="152400"/>
            <a:ext cx="2904259" cy="3276600"/>
          </a:xfrm>
          <a:prstGeom prst="rect">
            <a:avLst/>
          </a:prstGeom>
          <a:noFill/>
        </p:spPr>
      </p:pic>
      <p:pic>
        <p:nvPicPr>
          <p:cNvPr id="1028" name="Picture 4" descr="C:\Documents and Settings\srv_dicomgenericuser\My Documents\3.jpg"/>
          <p:cNvPicPr>
            <a:picLocks noChangeAspect="1" noChangeArrowheads="1"/>
          </p:cNvPicPr>
          <p:nvPr/>
        </p:nvPicPr>
        <p:blipFill>
          <a:blip r:embed="rId4" cstate="print"/>
          <a:srcRect l="20312" t="12500" r="20313" b="7813"/>
          <a:stretch>
            <a:fillRect/>
          </a:stretch>
        </p:blipFill>
        <p:spPr bwMode="auto">
          <a:xfrm>
            <a:off x="1295400" y="3505200"/>
            <a:ext cx="2819400" cy="3198395"/>
          </a:xfrm>
          <a:prstGeom prst="rect">
            <a:avLst/>
          </a:prstGeom>
          <a:noFill/>
        </p:spPr>
      </p:pic>
      <p:pic>
        <p:nvPicPr>
          <p:cNvPr id="1029" name="Picture 5" descr="C:\Documents and Settings\srv_dicomgenericuser\My Documents\4.jpg"/>
          <p:cNvPicPr>
            <a:picLocks noChangeAspect="1" noChangeArrowheads="1"/>
          </p:cNvPicPr>
          <p:nvPr/>
        </p:nvPicPr>
        <p:blipFill>
          <a:blip r:embed="rId5" cstate="print"/>
          <a:srcRect l="18750" t="10938" r="20313" b="12499"/>
          <a:stretch>
            <a:fillRect/>
          </a:stretch>
        </p:blipFill>
        <p:spPr bwMode="auto">
          <a:xfrm>
            <a:off x="4648200" y="3352800"/>
            <a:ext cx="2895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0313" b="10938"/>
          <a:stretch>
            <a:fillRect/>
          </a:stretch>
        </p:blipFill>
        <p:spPr bwMode="auto">
          <a:xfrm>
            <a:off x="2362200" y="918308"/>
            <a:ext cx="4656859" cy="5253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4864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srv_dicomgenericuser\My Documents\D1.jpg"/>
          <p:cNvPicPr>
            <a:picLocks noChangeAspect="1" noChangeArrowheads="1"/>
          </p:cNvPicPr>
          <p:nvPr/>
        </p:nvPicPr>
        <p:blipFill>
          <a:blip r:embed="rId2" cstate="print"/>
          <a:srcRect l="14063" t="11830" r="17187" b="8371"/>
          <a:stretch>
            <a:fillRect/>
          </a:stretch>
        </p:blipFill>
        <p:spPr bwMode="auto">
          <a:xfrm>
            <a:off x="152400" y="815561"/>
            <a:ext cx="4419600" cy="5204239"/>
          </a:xfrm>
          <a:prstGeom prst="rect">
            <a:avLst/>
          </a:prstGeom>
          <a:noFill/>
        </p:spPr>
      </p:pic>
      <p:pic>
        <p:nvPicPr>
          <p:cNvPr id="1027" name="Picture 3" descr="C:\Documents and Settings\srv_dicomgenericuser\My Documents\D5.jpg"/>
          <p:cNvPicPr>
            <a:picLocks noChangeAspect="1" noChangeArrowheads="1"/>
          </p:cNvPicPr>
          <p:nvPr/>
        </p:nvPicPr>
        <p:blipFill>
          <a:blip r:embed="rId3" cstate="print"/>
          <a:srcRect l="14062" t="12499" r="17189" b="7609"/>
          <a:stretch>
            <a:fillRect/>
          </a:stretch>
        </p:blipFill>
        <p:spPr bwMode="auto">
          <a:xfrm>
            <a:off x="4385906" y="838200"/>
            <a:ext cx="439342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4864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srv_dicomgenericuser\My Documents\D2.jpg"/>
          <p:cNvPicPr>
            <a:picLocks noChangeAspect="1" noChangeArrowheads="1"/>
          </p:cNvPicPr>
          <p:nvPr/>
        </p:nvPicPr>
        <p:blipFill>
          <a:blip r:embed="rId2" cstate="print"/>
          <a:srcRect l="15625" t="10938" r="14063" b="7812"/>
          <a:stretch>
            <a:fillRect/>
          </a:stretch>
        </p:blipFill>
        <p:spPr bwMode="auto">
          <a:xfrm>
            <a:off x="228600" y="762000"/>
            <a:ext cx="4506058" cy="5207000"/>
          </a:xfrm>
          <a:prstGeom prst="rect">
            <a:avLst/>
          </a:prstGeom>
          <a:noFill/>
        </p:spPr>
      </p:pic>
      <p:pic>
        <p:nvPicPr>
          <p:cNvPr id="2051" name="Picture 3" descr="C:\Documents and Settings\srv_dicomgenericuser\My Documents\D6.jpg"/>
          <p:cNvPicPr>
            <a:picLocks noChangeAspect="1" noChangeArrowheads="1"/>
          </p:cNvPicPr>
          <p:nvPr/>
        </p:nvPicPr>
        <p:blipFill>
          <a:blip r:embed="rId3" cstate="print"/>
          <a:srcRect l="15625" t="10938" r="15625" b="6250"/>
          <a:stretch>
            <a:fillRect/>
          </a:stretch>
        </p:blipFill>
        <p:spPr bwMode="auto">
          <a:xfrm>
            <a:off x="4572000" y="838200"/>
            <a:ext cx="4343400" cy="523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>
            <a:noAutofit/>
          </a:bodyPr>
          <a:lstStyle/>
          <a:p>
            <a:r>
              <a:rPr lang="en-CA" sz="4800" b="1" dirty="0" smtClean="0"/>
              <a:t>Brain Tumors 101</a:t>
            </a:r>
            <a:br>
              <a:rPr lang="en-CA" sz="4800" b="1" dirty="0" smtClean="0"/>
            </a:br>
            <a:endParaRPr lang="en-CA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295400"/>
          </a:xfrm>
        </p:spPr>
        <p:txBody>
          <a:bodyPr>
            <a:normAutofit/>
          </a:bodyPr>
          <a:lstStyle/>
          <a:p>
            <a:r>
              <a:rPr lang="en-CA" sz="2000" b="1" dirty="0" smtClean="0">
                <a:solidFill>
                  <a:schemeClr val="tx1"/>
                </a:solidFill>
              </a:rPr>
              <a:t>Abdulrazag Ajlan </a:t>
            </a:r>
            <a:r>
              <a:rPr lang="en-US" sz="2000" dirty="0" smtClean="0">
                <a:solidFill>
                  <a:schemeClr val="tx1"/>
                </a:solidFill>
              </a:rPr>
              <a:t>MBBS, MSc, FRCSC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Consultant Neurosurgery, KSU</a:t>
            </a:r>
          </a:p>
          <a:p>
            <a:pPr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Adjunct Teaching Faculty, Stanford</a:t>
            </a:r>
            <a:endParaRPr lang="en-CA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encrypted-tbn3.gstatic.com/images?q=tbn:ANd9GcTZf10YpIShINKdEAGsvkxx16gX-iaoVJwUmJIm1t8lUD4stCXO6w"/>
          <p:cNvPicPr>
            <a:picLocks noChangeAspect="1" noChangeArrowheads="1"/>
          </p:cNvPicPr>
          <p:nvPr/>
        </p:nvPicPr>
        <p:blipFill>
          <a:blip r:embed="rId2" cstate="print">
            <a:lum bright="29000" contrast="34000"/>
          </a:blip>
          <a:srcRect/>
          <a:stretch>
            <a:fillRect/>
          </a:stretch>
        </p:blipFill>
        <p:spPr bwMode="auto">
          <a:xfrm>
            <a:off x="5943600" y="3621314"/>
            <a:ext cx="3048000" cy="3048000"/>
          </a:xfrm>
          <a:prstGeom prst="rect">
            <a:avLst/>
          </a:prstGeom>
          <a:noFill/>
        </p:spPr>
      </p:pic>
      <p:pic>
        <p:nvPicPr>
          <p:cNvPr id="5" name="Picture 6" descr="http://www.subrad.com/blog/wp-content/uploads/2012/06/showImg2-1small.jpg"/>
          <p:cNvPicPr>
            <a:picLocks noChangeAspect="1" noChangeArrowheads="1"/>
          </p:cNvPicPr>
          <p:nvPr/>
        </p:nvPicPr>
        <p:blipFill>
          <a:blip r:embed="rId3" cstate="print">
            <a:lum bright="29000" contrast="34000"/>
          </a:blip>
          <a:srcRect/>
          <a:stretch>
            <a:fillRect/>
          </a:stretch>
        </p:blipFill>
        <p:spPr bwMode="auto">
          <a:xfrm>
            <a:off x="152400" y="3621314"/>
            <a:ext cx="2590800" cy="3084286"/>
          </a:xfrm>
          <a:prstGeom prst="rect">
            <a:avLst/>
          </a:prstGeom>
          <a:noFill/>
        </p:spPr>
      </p:pic>
      <p:pic>
        <p:nvPicPr>
          <p:cNvPr id="6" name="Picture 8" descr="http://images.radiopaedia.org/images/22581/6aec5e1ad33ea1775e6fa56d5fa5b3.jpg"/>
          <p:cNvPicPr>
            <a:picLocks noChangeAspect="1" noChangeArrowheads="1"/>
          </p:cNvPicPr>
          <p:nvPr/>
        </p:nvPicPr>
        <p:blipFill>
          <a:blip r:embed="rId4" cstate="print">
            <a:lum bright="29000" contrast="34000"/>
          </a:blip>
          <a:srcRect/>
          <a:stretch>
            <a:fillRect/>
          </a:stretch>
        </p:blipFill>
        <p:spPr bwMode="auto">
          <a:xfrm>
            <a:off x="2971800" y="3621314"/>
            <a:ext cx="2819400" cy="306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5626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srv_dicomgenericuser\My Documents\D3.jpg"/>
          <p:cNvPicPr>
            <a:picLocks noChangeAspect="1" noChangeArrowheads="1"/>
          </p:cNvPicPr>
          <p:nvPr/>
        </p:nvPicPr>
        <p:blipFill>
          <a:blip r:embed="rId2" cstate="print"/>
          <a:srcRect l="15625" t="12501" r="17188" b="7812"/>
          <a:stretch>
            <a:fillRect/>
          </a:stretch>
        </p:blipFill>
        <p:spPr bwMode="auto">
          <a:xfrm>
            <a:off x="381000" y="900223"/>
            <a:ext cx="4188012" cy="4967177"/>
          </a:xfrm>
          <a:prstGeom prst="rect">
            <a:avLst/>
          </a:prstGeom>
          <a:noFill/>
        </p:spPr>
      </p:pic>
      <p:pic>
        <p:nvPicPr>
          <p:cNvPr id="3075" name="Picture 3" descr="C:\Documents and Settings\srv_dicomgenericuser\My Documents\D7.jpg"/>
          <p:cNvPicPr>
            <a:picLocks noChangeAspect="1" noChangeArrowheads="1"/>
          </p:cNvPicPr>
          <p:nvPr/>
        </p:nvPicPr>
        <p:blipFill>
          <a:blip r:embed="rId3" cstate="print"/>
          <a:srcRect l="17188" t="12500" r="15625" b="6250"/>
          <a:stretch>
            <a:fillRect/>
          </a:stretch>
        </p:blipFill>
        <p:spPr bwMode="auto">
          <a:xfrm>
            <a:off x="4724400" y="967562"/>
            <a:ext cx="4114800" cy="497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57150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srv_dicomgenericuser\My Documents\D4.jpg"/>
          <p:cNvPicPr>
            <a:picLocks noChangeAspect="1" noChangeArrowheads="1"/>
          </p:cNvPicPr>
          <p:nvPr/>
        </p:nvPicPr>
        <p:blipFill>
          <a:blip r:embed="rId2" cstate="print"/>
          <a:srcRect l="15625" t="10938" r="15625" b="6250"/>
          <a:stretch>
            <a:fillRect/>
          </a:stretch>
        </p:blipFill>
        <p:spPr bwMode="auto">
          <a:xfrm>
            <a:off x="381000" y="838200"/>
            <a:ext cx="4191000" cy="5048250"/>
          </a:xfrm>
          <a:prstGeom prst="rect">
            <a:avLst/>
          </a:prstGeom>
          <a:noFill/>
        </p:spPr>
      </p:pic>
      <p:pic>
        <p:nvPicPr>
          <p:cNvPr id="4099" name="Picture 3" descr="C:\Documents and Settings\srv_dicomgenericuser\My Documents\D8.jpg"/>
          <p:cNvPicPr>
            <a:picLocks noChangeAspect="1" noChangeArrowheads="1"/>
          </p:cNvPicPr>
          <p:nvPr/>
        </p:nvPicPr>
        <p:blipFill>
          <a:blip r:embed="rId3" cstate="print"/>
          <a:srcRect l="18750" t="10938" r="15625" b="6250"/>
          <a:stretch>
            <a:fillRect/>
          </a:stretch>
        </p:blipFill>
        <p:spPr bwMode="auto">
          <a:xfrm>
            <a:off x="4800600" y="990600"/>
            <a:ext cx="3962400" cy="500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57150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srv_dicomgenericuser\My Documents\D9.jpg"/>
          <p:cNvPicPr>
            <a:picLocks noChangeAspect="1" noChangeArrowheads="1"/>
          </p:cNvPicPr>
          <p:nvPr/>
        </p:nvPicPr>
        <p:blipFill>
          <a:blip r:embed="rId2" cstate="print"/>
          <a:srcRect l="17188" t="10938" r="15625" b="9375"/>
          <a:stretch>
            <a:fillRect/>
          </a:stretch>
        </p:blipFill>
        <p:spPr bwMode="auto">
          <a:xfrm>
            <a:off x="4755776" y="914400"/>
            <a:ext cx="4159624" cy="4933507"/>
          </a:xfrm>
          <a:prstGeom prst="rect">
            <a:avLst/>
          </a:prstGeom>
          <a:noFill/>
        </p:spPr>
      </p:pic>
      <p:pic>
        <p:nvPicPr>
          <p:cNvPr id="5123" name="Picture 3" descr="C:\Documents and Settings\srv_dicomgenericuser\My Documents\D10.jpg"/>
          <p:cNvPicPr>
            <a:picLocks noChangeAspect="1" noChangeArrowheads="1"/>
          </p:cNvPicPr>
          <p:nvPr/>
        </p:nvPicPr>
        <p:blipFill>
          <a:blip r:embed="rId3" cstate="print"/>
          <a:srcRect l="14062" t="10938" r="17188" b="9375"/>
          <a:stretch>
            <a:fillRect/>
          </a:stretch>
        </p:blipFill>
        <p:spPr bwMode="auto">
          <a:xfrm>
            <a:off x="304800" y="990600"/>
            <a:ext cx="4267200" cy="4946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rv_dicomgenericuser\My Documents\D11.jpg"/>
          <p:cNvPicPr>
            <a:picLocks noChangeAspect="1" noChangeArrowheads="1"/>
          </p:cNvPicPr>
          <p:nvPr/>
        </p:nvPicPr>
        <p:blipFill>
          <a:blip r:embed="rId2" cstate="print"/>
          <a:srcRect l="15625" t="12380" r="9408" b="23437"/>
          <a:stretch>
            <a:fillRect/>
          </a:stretch>
        </p:blipFill>
        <p:spPr bwMode="auto">
          <a:xfrm>
            <a:off x="457200" y="3389376"/>
            <a:ext cx="3962400" cy="3392424"/>
          </a:xfrm>
          <a:prstGeom prst="rect">
            <a:avLst/>
          </a:prstGeom>
          <a:noFill/>
        </p:spPr>
      </p:pic>
      <p:pic>
        <p:nvPicPr>
          <p:cNvPr id="6147" name="Picture 3" descr="C:\Documents and Settings\srv_dicomgenericuser\My Documents\D12.jpg"/>
          <p:cNvPicPr>
            <a:picLocks noChangeAspect="1" noChangeArrowheads="1"/>
          </p:cNvPicPr>
          <p:nvPr/>
        </p:nvPicPr>
        <p:blipFill>
          <a:blip r:embed="rId3" cstate="print"/>
          <a:srcRect l="14062" t="10938" r="7314" b="21874"/>
          <a:stretch>
            <a:fillRect/>
          </a:stretch>
        </p:blipFill>
        <p:spPr bwMode="auto">
          <a:xfrm>
            <a:off x="4648200" y="3200400"/>
            <a:ext cx="4191000" cy="3581400"/>
          </a:xfrm>
          <a:prstGeom prst="rect">
            <a:avLst/>
          </a:prstGeom>
          <a:noFill/>
        </p:spPr>
      </p:pic>
      <p:pic>
        <p:nvPicPr>
          <p:cNvPr id="6" name="Picture 3" descr="C:\Documents and Settings\srv_dicomgenericuser\My Documents\D10.jpg"/>
          <p:cNvPicPr>
            <a:picLocks noChangeAspect="1" noChangeArrowheads="1"/>
          </p:cNvPicPr>
          <p:nvPr/>
        </p:nvPicPr>
        <p:blipFill>
          <a:blip r:embed="rId4" cstate="print"/>
          <a:srcRect l="14062" t="10938" r="17188" b="37500"/>
          <a:stretch>
            <a:fillRect/>
          </a:stretch>
        </p:blipFill>
        <p:spPr bwMode="auto">
          <a:xfrm>
            <a:off x="381000" y="76200"/>
            <a:ext cx="4191000" cy="3143250"/>
          </a:xfrm>
          <a:prstGeom prst="rect">
            <a:avLst/>
          </a:prstGeom>
          <a:noFill/>
        </p:spPr>
      </p:pic>
      <p:pic>
        <p:nvPicPr>
          <p:cNvPr id="7" name="Picture 2" descr="C:\Documents and Settings\srv_dicomgenericuser\My Documents\D9.jpg"/>
          <p:cNvPicPr>
            <a:picLocks noChangeAspect="1" noChangeArrowheads="1"/>
          </p:cNvPicPr>
          <p:nvPr/>
        </p:nvPicPr>
        <p:blipFill>
          <a:blip r:embed="rId5" cstate="print"/>
          <a:srcRect l="17188" t="10938" r="15625" b="38672"/>
          <a:stretch>
            <a:fillRect/>
          </a:stretch>
        </p:blipFill>
        <p:spPr bwMode="auto">
          <a:xfrm>
            <a:off x="4876800" y="2286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1816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Broca’s area located </a:t>
            </a:r>
            <a:r>
              <a:rPr lang="en-US" sz="1600" u="sng" dirty="0" smtClean="0"/>
              <a:t>around</a:t>
            </a:r>
            <a:r>
              <a:rPr lang="en-US" sz="1600" dirty="0" smtClean="0"/>
              <a:t> pars opercularis (44) and pars  triangularis (45)</a:t>
            </a:r>
            <a:endParaRPr lang="en-US" sz="1600" dirty="0"/>
          </a:p>
        </p:txBody>
      </p:sp>
      <p:pic>
        <p:nvPicPr>
          <p:cNvPr id="1026" name="Picture 2" descr="C:\Documents and Settings\srv_dicomgenericuser\My Documents\Dysphasia.jpg"/>
          <p:cNvPicPr>
            <a:picLocks noChangeAspect="1" noChangeArrowheads="1"/>
          </p:cNvPicPr>
          <p:nvPr/>
        </p:nvPicPr>
        <p:blipFill>
          <a:blip r:embed="rId2" cstate="print">
            <a:lum bright="36000" contrast="51000"/>
          </a:blip>
          <a:srcRect l="15625" t="9375" r="4688" b="20313"/>
          <a:stretch>
            <a:fillRect/>
          </a:stretch>
        </p:blipFill>
        <p:spPr bwMode="auto">
          <a:xfrm>
            <a:off x="4953000" y="1371600"/>
            <a:ext cx="3886200" cy="3429000"/>
          </a:xfrm>
          <a:prstGeom prst="rect">
            <a:avLst/>
          </a:prstGeom>
          <a:noFill/>
        </p:spPr>
      </p:pic>
      <p:pic>
        <p:nvPicPr>
          <p:cNvPr id="1028" name="Picture 4" descr="http://media.wiley.com/wires/WCS/WCS9/nfig001.gif"/>
          <p:cNvPicPr>
            <a:picLocks noChangeAspect="1" noChangeArrowheads="1"/>
          </p:cNvPicPr>
          <p:nvPr/>
        </p:nvPicPr>
        <p:blipFill>
          <a:blip r:embed="rId3" cstate="print"/>
          <a:srcRect r="-317"/>
          <a:stretch>
            <a:fillRect/>
          </a:stretch>
        </p:blipFill>
        <p:spPr bwMode="auto">
          <a:xfrm>
            <a:off x="457199" y="1752600"/>
            <a:ext cx="3962401" cy="2895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81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This Pt presented with expressive dysphasia, family thought she is depressed for a week.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What do you want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9220200" cy="4114800"/>
          </a:xfrm>
        </p:spPr>
        <p:txBody>
          <a:bodyPr/>
          <a:lstStyle/>
          <a:p>
            <a:r>
              <a:rPr lang="en-US" dirty="0" smtClean="0"/>
              <a:t>Nothing</a:t>
            </a:r>
          </a:p>
          <a:p>
            <a:r>
              <a:rPr lang="en-US" dirty="0" smtClean="0"/>
              <a:t>Biopsy</a:t>
            </a:r>
          </a:p>
          <a:p>
            <a:r>
              <a:rPr lang="en-US" dirty="0" smtClean="0"/>
              <a:t>Biopsy/radiation</a:t>
            </a:r>
          </a:p>
          <a:p>
            <a:r>
              <a:rPr lang="en-US" dirty="0" smtClean="0"/>
              <a:t>Biopsy/radio-chemotherapy</a:t>
            </a:r>
          </a:p>
          <a:p>
            <a:r>
              <a:rPr lang="en-US" dirty="0" smtClean="0"/>
              <a:t>Partial debulking /radio-chemotherapy</a:t>
            </a:r>
          </a:p>
          <a:p>
            <a:r>
              <a:rPr lang="en-US" dirty="0" smtClean="0"/>
              <a:t>Awake ( more aggressive)/radio-chemotherapy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CA" sz="4000" dirty="0" smtClean="0"/>
              <a:t>80 years ago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9525000" cy="45259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CA" sz="2000" dirty="0" smtClean="0"/>
          </a:p>
          <a:p>
            <a:pPr>
              <a:buFont typeface="Arial" pitchFamily="34" charset="0"/>
              <a:buNone/>
            </a:pPr>
            <a:r>
              <a:rPr lang="en-CA" sz="2000" dirty="0" smtClean="0">
                <a:sym typeface="Wingdings" pitchFamily="2" charset="2"/>
              </a:rPr>
              <a:t>S</a:t>
            </a:r>
            <a:r>
              <a:rPr lang="en-CA" sz="2000" dirty="0" smtClean="0"/>
              <a:t>urgical inspection, Dandy could not find all</a:t>
            </a:r>
            <a:r>
              <a:rPr lang="en-CA" sz="2000" baseline="30000" dirty="0" smtClean="0"/>
              <a:t> </a:t>
            </a:r>
            <a:r>
              <a:rPr lang="en-CA" sz="2000" dirty="0" smtClean="0"/>
              <a:t>the neoplasm to be "extirpated"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6200" y="6596390"/>
            <a:ext cx="15311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100" i="1" dirty="0" smtClean="0"/>
              <a:t>JAMA </a:t>
            </a:r>
            <a:r>
              <a:rPr lang="en-CA" sz="1100" i="1" dirty="0"/>
              <a:t>1928;90:823-825</a:t>
            </a:r>
          </a:p>
        </p:txBody>
      </p:sp>
      <p:pic>
        <p:nvPicPr>
          <p:cNvPr id="5" name="Picture 2" descr="DSC_5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24" y="1906587"/>
            <a:ext cx="4262476" cy="4113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0" y="6096001"/>
            <a:ext cx="94488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1200" y="6172200"/>
            <a:ext cx="7772400" cy="1143000"/>
          </a:xfrm>
        </p:spPr>
        <p:txBody>
          <a:bodyPr/>
          <a:lstStyle/>
          <a:p>
            <a:r>
              <a:rPr lang="fr-FR" sz="2000" b="1" i="1" dirty="0" smtClean="0"/>
              <a:t>Lancet Oncol 2009; 10: 459–66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5334000"/>
            <a:ext cx="8001000" cy="38862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Progression-free survival rates    (radiotherapy and temozolomide)</a:t>
            </a:r>
          </a:p>
          <a:p>
            <a:pPr>
              <a:buNone/>
            </a:pPr>
            <a:r>
              <a:rPr lang="en-US" sz="1400" dirty="0" smtClean="0"/>
              <a:t>                                                         11·2%  at 2 years</a:t>
            </a:r>
          </a:p>
          <a:p>
            <a:pPr>
              <a:buNone/>
            </a:pPr>
            <a:r>
              <a:rPr lang="en-US" sz="1400" dirty="0" smtClean="0"/>
              <a:t>                                                         4.1%  at 5 years</a:t>
            </a:r>
          </a:p>
          <a:p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5270" t="6066" r="41228"/>
          <a:stretch>
            <a:fillRect/>
          </a:stretch>
        </p:blipFill>
        <p:spPr bwMode="auto">
          <a:xfrm>
            <a:off x="5029200" y="609600"/>
            <a:ext cx="144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2478" t="6066" r="53309"/>
          <a:stretch>
            <a:fillRect/>
          </a:stretch>
        </p:blipFill>
        <p:spPr bwMode="auto">
          <a:xfrm>
            <a:off x="3505200" y="609600"/>
            <a:ext cx="152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631" t="6066" r="78182"/>
          <a:stretch>
            <a:fillRect/>
          </a:stretch>
        </p:blipFill>
        <p:spPr bwMode="auto">
          <a:xfrm>
            <a:off x="1447800" y="609600"/>
            <a:ext cx="205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85066" t="6066" r="1432"/>
          <a:stretch>
            <a:fillRect/>
          </a:stretch>
        </p:blipFill>
        <p:spPr bwMode="auto">
          <a:xfrm>
            <a:off x="6477000" y="609600"/>
            <a:ext cx="1447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6934200" cy="4648200"/>
          </a:xfrm>
          <a:solidFill>
            <a:srgbClr val="000000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srv_dicomgenericuser\My Documents\D4.jpg"/>
          <p:cNvPicPr>
            <a:picLocks noChangeAspect="1" noChangeArrowheads="1"/>
          </p:cNvPicPr>
          <p:nvPr/>
        </p:nvPicPr>
        <p:blipFill>
          <a:blip r:embed="rId2" cstate="print"/>
          <a:srcRect l="15625" t="10938" r="15625" b="6250"/>
          <a:stretch>
            <a:fillRect/>
          </a:stretch>
        </p:blipFill>
        <p:spPr bwMode="auto">
          <a:xfrm>
            <a:off x="1295400" y="1304290"/>
            <a:ext cx="3408680" cy="4105910"/>
          </a:xfrm>
          <a:prstGeom prst="rect">
            <a:avLst/>
          </a:prstGeom>
          <a:noFill/>
        </p:spPr>
      </p:pic>
      <p:pic>
        <p:nvPicPr>
          <p:cNvPr id="4099" name="Picture 3" descr="C:\Documents and Settings\srv_dicomgenericuser\My Documents\D8.jpg"/>
          <p:cNvPicPr>
            <a:picLocks noChangeAspect="1" noChangeArrowheads="1"/>
          </p:cNvPicPr>
          <p:nvPr/>
        </p:nvPicPr>
        <p:blipFill>
          <a:blip r:embed="rId3" cstate="print"/>
          <a:srcRect l="18750" t="10938" r="15625" b="6250"/>
          <a:stretch>
            <a:fillRect/>
          </a:stretch>
        </p:blipFill>
        <p:spPr bwMode="auto">
          <a:xfrm>
            <a:off x="4625848" y="1314365"/>
            <a:ext cx="3222752" cy="406680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Surgery</a:t>
            </a:r>
            <a:r>
              <a:rPr lang="en-CA" sz="2800" dirty="0" smtClean="0">
                <a:sym typeface="Wingdings" pitchFamily="2" charset="2"/>
              </a:rPr>
              <a:t> DO NO HARM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rv_dicomgenericuser\My Documents\G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80825"/>
            <a:ext cx="7162800" cy="539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ICP (signs/symptoms/treatment)</a:t>
            </a:r>
          </a:p>
          <a:p>
            <a:r>
              <a:rPr lang="en-US" dirty="0" smtClean="0"/>
              <a:t>CT &amp; MRI 101</a:t>
            </a:r>
          </a:p>
          <a:p>
            <a:r>
              <a:rPr lang="en-US" dirty="0" smtClean="0"/>
              <a:t>Most common brain tumors</a:t>
            </a:r>
          </a:p>
          <a:p>
            <a:r>
              <a:rPr lang="en-US" dirty="0" smtClean="0"/>
              <a:t>Treatment Options</a:t>
            </a:r>
          </a:p>
          <a:p>
            <a:r>
              <a:rPr lang="en-US" dirty="0" smtClean="0"/>
              <a:t>Do you want to be a neurosurgeon!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dirty="0" smtClean="0"/>
              <a:t>Metastasis</a:t>
            </a:r>
            <a:endParaRPr lang="en-CA" dirty="0"/>
          </a:p>
        </p:txBody>
      </p:sp>
      <p:pic>
        <p:nvPicPr>
          <p:cNvPr id="6146" name="Picture 2" descr="File:Sag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066800"/>
            <a:ext cx="5562600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14346" y="500042"/>
          <a:ext cx="964409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CA" dirty="0" smtClean="0"/>
              <a:t>Operative Room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7868"/>
            <a:ext cx="9653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Case # 6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29147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- Intubation</a:t>
            </a:r>
          </a:p>
          <a:p>
            <a:r>
              <a:rPr lang="en-CA" sz="2400" dirty="0" smtClean="0"/>
              <a:t>- Position</a:t>
            </a:r>
          </a:p>
          <a:p>
            <a:pPr>
              <a:buFontTx/>
              <a:buChar char="-"/>
            </a:pPr>
            <a:r>
              <a:rPr lang="en-CA" sz="2400" dirty="0" smtClean="0"/>
              <a:t> Neuronavigation</a:t>
            </a:r>
          </a:p>
          <a:p>
            <a:pPr>
              <a:buFontTx/>
              <a:buChar char="-"/>
            </a:pPr>
            <a:r>
              <a:rPr lang="en-CA" sz="2400" dirty="0" smtClean="0"/>
              <a:t> Plan the incision</a:t>
            </a:r>
          </a:p>
          <a:p>
            <a:pPr>
              <a:buFontTx/>
              <a:buChar char="-"/>
            </a:pPr>
            <a:r>
              <a:rPr lang="en-CA" sz="2400" dirty="0" smtClean="0"/>
              <a:t> Monitoring</a:t>
            </a:r>
          </a:p>
          <a:p>
            <a:pPr>
              <a:buFontTx/>
              <a:buChar char="-"/>
            </a:pPr>
            <a:r>
              <a:rPr lang="en-CA" sz="2400" dirty="0" smtClean="0"/>
              <a:t> Skin</a:t>
            </a:r>
            <a:r>
              <a:rPr lang="en-CA" sz="2400" dirty="0" smtClean="0">
                <a:sym typeface="Wingdings" pitchFamily="2" charset="2"/>
              </a:rPr>
              <a:t> Bone  Dura</a:t>
            </a:r>
            <a:endParaRPr lang="en-CA" sz="2400" dirty="0" smtClean="0"/>
          </a:p>
          <a:p>
            <a:endParaRPr lang="en-CA" sz="2400" dirty="0"/>
          </a:p>
        </p:txBody>
      </p:sp>
      <p:pic>
        <p:nvPicPr>
          <p:cNvPr id="9" name="Picture 2" descr="http://med.stanford.edu/ohns/atlas_sb/images/3.1_figur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514600" cy="2303054"/>
          </a:xfrm>
          <a:prstGeom prst="rect">
            <a:avLst/>
          </a:prstGeom>
          <a:noFill/>
        </p:spPr>
      </p:pic>
      <p:pic>
        <p:nvPicPr>
          <p:cNvPr id="116738" name="Picture 2" descr="http://www.hormones.gr/images/dyn/75No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CA" dirty="0" smtClean="0"/>
              <a:t>Operative Room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7868"/>
            <a:ext cx="9653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Case # 6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29147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- Intubation</a:t>
            </a:r>
          </a:p>
          <a:p>
            <a:r>
              <a:rPr lang="en-CA" sz="2400" dirty="0" smtClean="0"/>
              <a:t>- Position</a:t>
            </a:r>
          </a:p>
          <a:p>
            <a:pPr>
              <a:buFontTx/>
              <a:buChar char="-"/>
            </a:pPr>
            <a:r>
              <a:rPr lang="en-CA" sz="2400" dirty="0" smtClean="0"/>
              <a:t> Neuronavigation</a:t>
            </a:r>
          </a:p>
          <a:p>
            <a:pPr>
              <a:buFontTx/>
              <a:buChar char="-"/>
            </a:pPr>
            <a:r>
              <a:rPr lang="en-CA" sz="2400" dirty="0" smtClean="0"/>
              <a:t> Plan the incision</a:t>
            </a:r>
          </a:p>
          <a:p>
            <a:pPr>
              <a:buFontTx/>
              <a:buChar char="-"/>
            </a:pPr>
            <a:r>
              <a:rPr lang="en-CA" sz="2400" dirty="0" smtClean="0"/>
              <a:t> Monitoring</a:t>
            </a:r>
          </a:p>
          <a:p>
            <a:pPr>
              <a:buFontTx/>
              <a:buChar char="-"/>
            </a:pPr>
            <a:r>
              <a:rPr lang="en-CA" sz="2400" dirty="0" smtClean="0"/>
              <a:t> Skin</a:t>
            </a:r>
            <a:r>
              <a:rPr lang="en-CA" sz="2400" dirty="0" smtClean="0">
                <a:sym typeface="Wingdings" pitchFamily="2" charset="2"/>
              </a:rPr>
              <a:t> Bone  Dura</a:t>
            </a:r>
            <a:endParaRPr lang="en-CA" sz="2400" dirty="0" smtClean="0"/>
          </a:p>
          <a:p>
            <a:endParaRPr lang="en-CA" sz="2400" dirty="0"/>
          </a:p>
        </p:txBody>
      </p:sp>
      <p:pic>
        <p:nvPicPr>
          <p:cNvPr id="119810" name="Picture 2" descr="http://www.scielo.br/img/revistas/anp/v66n4/a18fig03.jpg"/>
          <p:cNvPicPr>
            <a:picLocks noChangeAspect="1" noChangeArrowheads="1"/>
          </p:cNvPicPr>
          <p:nvPr/>
        </p:nvPicPr>
        <p:blipFill>
          <a:blip r:embed="rId2" cstate="print"/>
          <a:srcRect r="22222" b="62661"/>
          <a:stretch>
            <a:fillRect/>
          </a:stretch>
        </p:blipFill>
        <p:spPr bwMode="auto">
          <a:xfrm>
            <a:off x="1143000" y="4038600"/>
            <a:ext cx="74676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CA" dirty="0" smtClean="0"/>
              <a:t>Operative Room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7868"/>
            <a:ext cx="96532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Case # 6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29147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- Intubation</a:t>
            </a:r>
          </a:p>
          <a:p>
            <a:r>
              <a:rPr lang="en-CA" sz="2400" dirty="0" smtClean="0"/>
              <a:t>- Position</a:t>
            </a:r>
          </a:p>
          <a:p>
            <a:pPr>
              <a:buFontTx/>
              <a:buChar char="-"/>
            </a:pPr>
            <a:r>
              <a:rPr lang="en-CA" sz="2400" dirty="0" smtClean="0"/>
              <a:t> Neuronavigation</a:t>
            </a:r>
          </a:p>
          <a:p>
            <a:pPr>
              <a:buFontTx/>
              <a:buChar char="-"/>
            </a:pPr>
            <a:r>
              <a:rPr lang="en-CA" sz="2400" dirty="0" smtClean="0"/>
              <a:t> Plan the incision</a:t>
            </a:r>
          </a:p>
          <a:p>
            <a:pPr>
              <a:buFontTx/>
              <a:buChar char="-"/>
            </a:pPr>
            <a:r>
              <a:rPr lang="en-CA" sz="2400" dirty="0" smtClean="0"/>
              <a:t> Monitoring</a:t>
            </a:r>
          </a:p>
          <a:p>
            <a:pPr>
              <a:buFontTx/>
              <a:buChar char="-"/>
            </a:pPr>
            <a:r>
              <a:rPr lang="en-CA" sz="2400" dirty="0" smtClean="0"/>
              <a:t> Skin</a:t>
            </a:r>
            <a:r>
              <a:rPr lang="en-CA" sz="2400" dirty="0" smtClean="0">
                <a:sym typeface="Wingdings" pitchFamily="2" charset="2"/>
              </a:rPr>
              <a:t> Bone  Dura</a:t>
            </a:r>
            <a:endParaRPr lang="en-CA" sz="2400" dirty="0" smtClean="0"/>
          </a:p>
          <a:p>
            <a:endParaRPr lang="en-CA" sz="2400" dirty="0"/>
          </a:p>
        </p:txBody>
      </p:sp>
      <p:pic>
        <p:nvPicPr>
          <p:cNvPr id="119812" name="Picture 4" descr="Cranio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54487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Autofit/>
          </a:bodyPr>
          <a:lstStyle/>
          <a:p>
            <a:r>
              <a:rPr lang="en-CA" sz="2400" dirty="0" smtClean="0">
                <a:hlinkClick r:id="rId2"/>
              </a:rPr>
              <a:t>http://www.youtube.com/watch?v=O9UzGLVUKmk</a:t>
            </a:r>
            <a:endParaRPr lang="en-CA" sz="2400" dirty="0"/>
          </a:p>
        </p:txBody>
      </p:sp>
      <p:pic>
        <p:nvPicPr>
          <p:cNvPr id="4" name="Picture 2" descr="File:Sag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066800"/>
            <a:ext cx="5562600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Meningioma</a:t>
            </a:r>
            <a:endParaRPr lang="en-CA" dirty="0"/>
          </a:p>
        </p:txBody>
      </p:sp>
      <p:pic>
        <p:nvPicPr>
          <p:cNvPr id="9218" name="Picture 2" descr="http://rad.usuhs.edu/medpix/include/medpix_image.php3?imageid=39225"/>
          <p:cNvPicPr>
            <a:picLocks noChangeAspect="1" noChangeArrowheads="1"/>
          </p:cNvPicPr>
          <p:nvPr/>
        </p:nvPicPr>
        <p:blipFill>
          <a:blip r:embed="rId2" cstate="print"/>
          <a:srcRect l="16456" t="5423" r="7595" b="10513"/>
          <a:stretch>
            <a:fillRect/>
          </a:stretch>
        </p:blipFill>
        <p:spPr bwMode="auto">
          <a:xfrm>
            <a:off x="2057400" y="1432560"/>
            <a:ext cx="5029200" cy="5196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Meningiomas Surg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3889870" cy="2895600"/>
          </a:xfrm>
          <a:prstGeom prst="rect">
            <a:avLst/>
          </a:prstGeom>
          <a:noFill/>
        </p:spPr>
      </p:pic>
      <p:pic>
        <p:nvPicPr>
          <p:cNvPr id="110598" name="Picture 6" descr="Meningiomas Surg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3829623" cy="28765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752600" y="381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http://www.mashpedia.com/videoplayer.php?q=m7Ksx08OjHI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1532" y="254238"/>
            <a:ext cx="9036268" cy="6375162"/>
            <a:chOff x="31532" y="254238"/>
            <a:chExt cx="9036268" cy="6375162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2272" r="49596" b="15909"/>
            <a:stretch>
              <a:fillRect/>
            </a:stretch>
          </p:blipFill>
          <p:spPr bwMode="auto">
            <a:xfrm>
              <a:off x="31532" y="304800"/>
              <a:ext cx="278786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52253" t="2330" b="4479"/>
            <a:stretch>
              <a:fillRect/>
            </a:stretch>
          </p:blipFill>
          <p:spPr bwMode="auto">
            <a:xfrm>
              <a:off x="2133600" y="533400"/>
              <a:ext cx="2576231" cy="60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447" r="61765"/>
            <a:stretch>
              <a:fillRect/>
            </a:stretch>
          </p:blipFill>
          <p:spPr bwMode="auto">
            <a:xfrm>
              <a:off x="4495800" y="381000"/>
              <a:ext cx="1981200" cy="607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038600" y="762000"/>
              <a:ext cx="457200" cy="426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5562600"/>
              <a:ext cx="381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7059" t="2447" r="5882"/>
            <a:stretch>
              <a:fillRect/>
            </a:stretch>
          </p:blipFill>
          <p:spPr bwMode="auto">
            <a:xfrm>
              <a:off x="6477000" y="381000"/>
              <a:ext cx="2438400" cy="607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458200" y="304800"/>
              <a:ext cx="5334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10600" y="2590800"/>
              <a:ext cx="4572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34400" y="4953000"/>
              <a:ext cx="381000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34400" y="1947016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0" y="1710584"/>
              <a:ext cx="1676400" cy="30480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42146" y="5207238"/>
              <a:ext cx="2362200" cy="30480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870" y="254238"/>
              <a:ext cx="2438400" cy="22860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05600" y="2243984"/>
              <a:ext cx="2057400" cy="304800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5600" y="3115654"/>
              <a:ext cx="2057400" cy="270616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05600" y="4631108"/>
              <a:ext cx="2057400" cy="270616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05600" y="5918676"/>
              <a:ext cx="2057400" cy="270616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597800" y="76200"/>
            <a:ext cx="18473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ICP (signs/symptoms/treatment)</a:t>
            </a:r>
          </a:p>
          <a:p>
            <a:r>
              <a:rPr lang="en-US" dirty="0" smtClean="0"/>
              <a:t>CT &amp; MRI 101</a:t>
            </a:r>
          </a:p>
          <a:p>
            <a:r>
              <a:rPr lang="en-US" dirty="0" smtClean="0"/>
              <a:t>Most common brain tumors</a:t>
            </a:r>
          </a:p>
          <a:p>
            <a:r>
              <a:rPr lang="en-US" dirty="0" smtClean="0"/>
              <a:t>Treatment Options</a:t>
            </a:r>
          </a:p>
          <a:p>
            <a:r>
              <a:rPr lang="en-US" dirty="0" smtClean="0"/>
              <a:t>Do you want to be a neurosurgeon!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596"/>
            <a:ext cx="5715000" cy="683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97800" y="76200"/>
            <a:ext cx="18473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57836"/>
            <a:ext cx="8686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CA" sz="1100" dirty="0" smtClean="0"/>
              <a:t>Therese A. Dolecek, Jennifer M. Propp, Nancy E. Stroup, and Carol Kruchko </a:t>
            </a:r>
            <a:r>
              <a:rPr lang="en-CA" sz="1100" b="1" dirty="0" smtClean="0"/>
              <a:t>CBTRUS Statistical Report: Primary Brain and Central Nervous System Tumors Diagnosed in the United States in 2005–2009 </a:t>
            </a:r>
            <a:r>
              <a:rPr lang="en-CA" sz="1100" dirty="0" smtClean="0"/>
              <a:t>Neuro Oncol (2012) 14 (suppl 5): v1 v49 doi:10.1093/neuonc/nos218 </a:t>
            </a:r>
          </a:p>
          <a:p>
            <a:r>
              <a:rPr lang="en-CA" sz="1100" dirty="0" smtClean="0">
                <a:hlinkClick r:id="rId2"/>
              </a:rPr>
              <a:t>http://neuro-oncology.oxfordjournals.org/content/14/suppl_5/v1.full.pdf+html</a:t>
            </a:r>
            <a:endParaRPr lang="en-CA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2" y="1138003"/>
            <a:ext cx="8778378" cy="48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709022" y="1823803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Oval 10"/>
          <p:cNvSpPr/>
          <p:nvPr/>
        </p:nvSpPr>
        <p:spPr>
          <a:xfrm>
            <a:off x="5090022" y="5252803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Oval 11"/>
          <p:cNvSpPr/>
          <p:nvPr/>
        </p:nvSpPr>
        <p:spPr>
          <a:xfrm>
            <a:off x="1813422" y="5024203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/>
          <p:cNvSpPr/>
          <p:nvPr/>
        </p:nvSpPr>
        <p:spPr>
          <a:xfrm>
            <a:off x="1150200" y="3697759"/>
            <a:ext cx="1524000" cy="5446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6324600" y="533400"/>
            <a:ext cx="2590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6995022" y="1066800"/>
            <a:ext cx="1304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Metastasis</a:t>
            </a:r>
            <a:endParaRPr lang="en-CA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17037" y="1366603"/>
            <a:ext cx="49346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1ry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76200"/>
            <a:ext cx="49346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2ry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152400"/>
            <a:ext cx="470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# 1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41710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#2</a:t>
            </a:r>
            <a:endParaRPr lang="en-CA" b="1" dirty="0"/>
          </a:p>
        </p:txBody>
      </p:sp>
      <p:pic>
        <p:nvPicPr>
          <p:cNvPr id="37892" name="Picture 4" descr="https://encrypted-tbn3.gstatic.com/images?q=tbn:ANd9GcTZf10YpIShINKdEAGsvkxx16gX-iaoVJwUmJIm1t8lUD4stCXO6w"/>
          <p:cNvPicPr>
            <a:picLocks noChangeAspect="1" noChangeArrowheads="1"/>
          </p:cNvPicPr>
          <p:nvPr/>
        </p:nvPicPr>
        <p:blipFill>
          <a:blip r:embed="rId2" cstate="print">
            <a:lum bright="29000" contrast="34000"/>
          </a:blip>
          <a:srcRect/>
          <a:stretch>
            <a:fillRect/>
          </a:stretch>
        </p:blipFill>
        <p:spPr bwMode="auto">
          <a:xfrm>
            <a:off x="5943600" y="1676400"/>
            <a:ext cx="3048000" cy="3048000"/>
          </a:xfrm>
          <a:prstGeom prst="rect">
            <a:avLst/>
          </a:prstGeom>
          <a:noFill/>
        </p:spPr>
      </p:pic>
      <p:pic>
        <p:nvPicPr>
          <p:cNvPr id="37894" name="Picture 6" descr="http://www.subrad.com/blog/wp-content/uploads/2012/06/showImg2-1small.jpg"/>
          <p:cNvPicPr>
            <a:picLocks noChangeAspect="1" noChangeArrowheads="1"/>
          </p:cNvPicPr>
          <p:nvPr/>
        </p:nvPicPr>
        <p:blipFill>
          <a:blip r:embed="rId3" cstate="print">
            <a:lum bright="29000" contrast="34000"/>
          </a:blip>
          <a:srcRect/>
          <a:stretch>
            <a:fillRect/>
          </a:stretch>
        </p:blipFill>
        <p:spPr bwMode="auto">
          <a:xfrm>
            <a:off x="152400" y="1676400"/>
            <a:ext cx="2590800" cy="3084286"/>
          </a:xfrm>
          <a:prstGeom prst="rect">
            <a:avLst/>
          </a:prstGeom>
          <a:noFill/>
        </p:spPr>
      </p:pic>
      <p:pic>
        <p:nvPicPr>
          <p:cNvPr id="37896" name="Picture 8" descr="http://images.radiopaedia.org/images/22581/6aec5e1ad33ea1775e6fa56d5fa5b3.jpg"/>
          <p:cNvPicPr>
            <a:picLocks noChangeAspect="1" noChangeArrowheads="1"/>
          </p:cNvPicPr>
          <p:nvPr/>
        </p:nvPicPr>
        <p:blipFill>
          <a:blip r:embed="rId4" cstate="print">
            <a:lum bright="29000" contrast="34000"/>
          </a:blip>
          <a:srcRect/>
          <a:stretch>
            <a:fillRect/>
          </a:stretch>
        </p:blipFill>
        <p:spPr bwMode="auto">
          <a:xfrm>
            <a:off x="2971800" y="1676400"/>
            <a:ext cx="2819400" cy="30608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1219200"/>
            <a:ext cx="7542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Meningioma                         Metastasis                          Glioma</a:t>
            </a:r>
            <a:endParaRPr lang="en-CA" sz="24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Radiology 101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3581400" cy="2362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1- Local compression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2- Mass effect &amp; </a:t>
            </a:r>
            <a:r>
              <a:rPr lang="en-US" sz="2400" dirty="0" err="1" smtClean="0"/>
              <a:t>Herniation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3- High ICP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50045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# 3</a:t>
            </a:r>
            <a:endParaRPr lang="en-C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8.staticflickr.com/7125/7603361920_b99a0447a8_z.jpg"/>
          <p:cNvPicPr>
            <a:picLocks noChangeAspect="1" noChangeArrowheads="1"/>
          </p:cNvPicPr>
          <p:nvPr/>
        </p:nvPicPr>
        <p:blipFill>
          <a:blip r:embed="rId2" cstate="print">
            <a:lum bright="21000" contrast="64000"/>
          </a:blip>
          <a:srcRect/>
          <a:stretch>
            <a:fillRect/>
          </a:stretch>
        </p:blipFill>
        <p:spPr bwMode="auto">
          <a:xfrm>
            <a:off x="1752600" y="457200"/>
            <a:ext cx="5715000" cy="4944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50045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# 4</a:t>
            </a:r>
            <a:endParaRPr lang="en-CA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934480"/>
            <a:ext cx="3381375" cy="61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535579"/>
            <a:ext cx="4953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 smtClean="0">
                <a:hlinkClick r:id="rId4"/>
              </a:rPr>
              <a:t>http://pzwvl.be/upload/fckeditor/file/De%20Mantel/literatuur/kaal.pdf</a:t>
            </a:r>
            <a:endParaRPr lang="en-CA" sz="1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70" y="6290556"/>
            <a:ext cx="1752599" cy="2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 r="5226"/>
          <a:stretch>
            <a:fillRect/>
          </a:stretch>
        </p:blipFill>
        <p:spPr bwMode="auto">
          <a:xfrm>
            <a:off x="115808" y="3581400"/>
            <a:ext cx="293219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395</Words>
  <Application>Microsoft Office PowerPoint</Application>
  <PresentationFormat>On-screen Show (4:3)</PresentationFormat>
  <Paragraphs>121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NeuroExam</vt:lpstr>
      <vt:lpstr>Brain Tumors 101 </vt:lpstr>
      <vt:lpstr>Key Points</vt:lpstr>
      <vt:lpstr>Slide 4</vt:lpstr>
      <vt:lpstr>Slide 5</vt:lpstr>
      <vt:lpstr>Slide 6</vt:lpstr>
      <vt:lpstr> Radiology 101</vt:lpstr>
      <vt:lpstr>1- Local compression  2- Mass effect &amp; Herniation  3- High ICP</vt:lpstr>
      <vt:lpstr>Slide 9</vt:lpstr>
      <vt:lpstr>Slide 10</vt:lpstr>
      <vt:lpstr>Not the same!</vt:lpstr>
      <vt:lpstr>Slide 12</vt:lpstr>
      <vt:lpstr>Surgery?</vt:lpstr>
      <vt:lpstr>Illustrative Cases</vt:lpstr>
      <vt:lpstr> 84 year-old lady   CC   One week progressive speech difficulty &amp; confusion    PMH Hypercholesterolemia on Lipitor  Exam  -Expressive Dysphasia              -Right-sided facial droop  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What do you want to do?</vt:lpstr>
      <vt:lpstr>80 years ago</vt:lpstr>
      <vt:lpstr>Lancet Oncol 2009; 10: 459–66 </vt:lpstr>
      <vt:lpstr>Surgery DO NO HARM</vt:lpstr>
      <vt:lpstr>Slide 29</vt:lpstr>
      <vt:lpstr>Slide 30</vt:lpstr>
      <vt:lpstr>Metastasis</vt:lpstr>
      <vt:lpstr>Slide 32</vt:lpstr>
      <vt:lpstr>Operative Room</vt:lpstr>
      <vt:lpstr>Operative Room</vt:lpstr>
      <vt:lpstr>Operative Room</vt:lpstr>
      <vt:lpstr>http://www.youtube.com/watch?v=O9UzGLVUKmk</vt:lpstr>
      <vt:lpstr>Slide 37</vt:lpstr>
      <vt:lpstr>Meningioma</vt:lpstr>
      <vt:lpstr>Slide 39</vt:lpstr>
      <vt:lpstr>Key Points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</dc:creator>
  <cp:lastModifiedBy>Anaesthesia</cp:lastModifiedBy>
  <cp:revision>77</cp:revision>
  <dcterms:created xsi:type="dcterms:W3CDTF">2006-08-16T00:00:00Z</dcterms:created>
  <dcterms:modified xsi:type="dcterms:W3CDTF">2014-12-16T09:00:42Z</dcterms:modified>
</cp:coreProperties>
</file>