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Date"/>
          <p:cNvSpPr txBox="1"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16" name="Title Text"/>
          <p:cNvSpPr txBox="1"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7" name="Body Level One…"/>
          <p:cNvSpPr txBox="1"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“Type a quote here.”"/>
          <p:cNvSpPr txBox="1"/>
          <p:nvPr>
            <p:ph type="body" sz="quarter" idx="13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8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>
                <a:solidFill>
                  <a:srgbClr val="5C86B9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Li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Date"/>
          <p:cNvSpPr txBox="1"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Image"/>
          <p:cNvSpPr/>
          <p:nvPr>
            <p:ph type="pic" idx="14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9" name="Title Text"/>
          <p:cNvSpPr txBox="1"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Line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"/>
          <p:cNvSpPr/>
          <p:nvPr/>
        </p:nvSpPr>
        <p:spPr>
          <a:xfrm>
            <a:off x="406400" y="52705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" name="Line"/>
          <p:cNvSpPr/>
          <p:nvPr/>
        </p:nvSpPr>
        <p:spPr>
          <a:xfrm>
            <a:off x="406400" y="53213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Title Text"/>
          <p:cNvSpPr txBox="1"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" name="Line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13"/>
          </p:nvPr>
        </p:nvSpPr>
        <p:spPr>
          <a:xfrm>
            <a:off x="6502400" y="4813300"/>
            <a:ext cx="6121400" cy="435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Image"/>
          <p:cNvSpPr/>
          <p:nvPr>
            <p:ph type="pic" sz="half" idx="14"/>
          </p:nvPr>
        </p:nvSpPr>
        <p:spPr>
          <a:xfrm>
            <a:off x="6502400" y="444500"/>
            <a:ext cx="61214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Image"/>
          <p:cNvSpPr/>
          <p:nvPr>
            <p:ph type="pic" idx="15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2331700" y="9220199"/>
            <a:ext cx="317500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g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Dat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Date</a:t>
            </a:r>
          </a:p>
        </p:txBody>
      </p:sp>
      <p:sp>
        <p:nvSpPr>
          <p:cNvPr id="134" name="Cleft Lip &amp; Palat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Cleft Lip &amp; Palate</a:t>
            </a:r>
          </a:p>
        </p:txBody>
      </p:sp>
      <p:sp>
        <p:nvSpPr>
          <p:cNvPr id="135" name="Dr. Abdullah E. Katta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Dr. Abdullah E. Kattan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Impac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Impact</a:t>
            </a:r>
          </a:p>
        </p:txBody>
      </p:sp>
      <p:sp>
        <p:nvSpPr>
          <p:cNvPr id="159" name="Feeding (unable to get proper seal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Feeding (unable to get proper seal)</a:t>
            </a:r>
          </a:p>
          <a:p>
            <a:pPr/>
            <a:r>
              <a:t>Psychosocial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Management</a:t>
            </a:r>
          </a:p>
        </p:txBody>
      </p:sp>
      <p:sp>
        <p:nvSpPr>
          <p:cNvPr id="162" name="Parent education of proper feed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7679" indent="-487679" defTabSz="560831">
              <a:spcBef>
                <a:spcPts val="4000"/>
              </a:spcBef>
              <a:defRPr sz="3648"/>
            </a:pPr>
            <a:r>
              <a:t>Parent education of proper feeding</a:t>
            </a:r>
          </a:p>
          <a:p>
            <a:pPr marL="487679" indent="-487679" defTabSz="560831">
              <a:spcBef>
                <a:spcPts val="4000"/>
              </a:spcBef>
              <a:defRPr sz="3648"/>
            </a:pPr>
            <a:r>
              <a:t>Between the ages of 3-6 months</a:t>
            </a:r>
          </a:p>
          <a:p>
            <a:pPr marL="487679" indent="-487679" defTabSz="560831">
              <a:spcBef>
                <a:spcPts val="4000"/>
              </a:spcBef>
              <a:defRPr sz="3648"/>
            </a:pPr>
            <a:r>
              <a:t>Rule of 10s</a:t>
            </a:r>
          </a:p>
          <a:p>
            <a:pPr lvl="1" marL="975359" indent="-487679" defTabSz="560831">
              <a:spcBef>
                <a:spcPts val="4000"/>
              </a:spcBef>
              <a:defRPr sz="3648"/>
            </a:pPr>
            <a:r>
              <a:t>Hb of 10</a:t>
            </a:r>
          </a:p>
          <a:p>
            <a:pPr lvl="1" marL="975359" indent="-487679" defTabSz="560831">
              <a:spcBef>
                <a:spcPts val="4000"/>
              </a:spcBef>
              <a:defRPr sz="3648"/>
            </a:pPr>
            <a:r>
              <a:t>Wt of 10 lbs </a:t>
            </a:r>
          </a:p>
          <a:p>
            <a:pPr lvl="1" marL="975359" indent="-487679" defTabSz="560831">
              <a:spcBef>
                <a:spcPts val="4000"/>
              </a:spcBef>
              <a:defRPr sz="3648"/>
            </a:pPr>
            <a:r>
              <a:t>Age of 10 wks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left Pal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Cleft Palate</a:t>
            </a:r>
          </a:p>
        </p:txBody>
      </p:sp>
      <p:sp>
        <p:nvSpPr>
          <p:cNvPr id="165" name="Bifid uvul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Bifid uvula</a:t>
            </a:r>
          </a:p>
          <a:p>
            <a:pPr/>
            <a:r>
              <a:t>Soft palate only</a:t>
            </a:r>
          </a:p>
          <a:p>
            <a:pPr/>
            <a:r>
              <a:t>Soft and hard palate</a:t>
            </a:r>
          </a:p>
          <a:p>
            <a:pPr/>
          </a:p>
          <a:p>
            <a:pPr/>
            <a:r>
              <a:t>Combined cleft lip and palate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043BC611-BD16-4A37-95AF-83A91A6E4037-L0-001.jpeg" descr="043BC611-BD16-4A37-95AF-83A91A6E403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99794"/>
            <a:ext cx="13004800" cy="75540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789" y="231091"/>
            <a:ext cx="6738503" cy="9291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1899" y="673520"/>
            <a:ext cx="7341973" cy="8406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Impac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Impact</a:t>
            </a:r>
          </a:p>
        </p:txBody>
      </p:sp>
      <p:sp>
        <p:nvSpPr>
          <p:cNvPr id="174" name="Feeding (unable to make proper seal, weak swallowing, nasal regurgitation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Feeding (unable to make proper seal, weak swallowing, nasal regurgitation)</a:t>
            </a:r>
          </a:p>
          <a:p>
            <a:pPr/>
            <a:r>
              <a:t>Speech abnormalities</a:t>
            </a:r>
          </a:p>
          <a:p>
            <a:pPr/>
            <a:r>
              <a:t>Repeated ear infection</a:t>
            </a:r>
          </a:p>
          <a:p>
            <a:pPr/>
            <a:r>
              <a:t>Dental</a:t>
            </a:r>
          </a:p>
          <a:p>
            <a:pPr/>
            <a:r>
              <a:t>Facial growth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pai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Repair</a:t>
            </a:r>
          </a:p>
        </p:txBody>
      </p:sp>
      <p:sp>
        <p:nvSpPr>
          <p:cNvPr id="177" name="Between the ages of 9-18 month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Between the ages of 9-18 months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ut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138" name="Cleft li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Cleft lip</a:t>
            </a:r>
          </a:p>
          <a:p>
            <a:pPr lvl="1"/>
            <a:r>
              <a:t>Unilateral</a:t>
            </a:r>
          </a:p>
          <a:p>
            <a:pPr lvl="1"/>
            <a:r>
              <a:t>Bilateral</a:t>
            </a:r>
          </a:p>
          <a:p>
            <a:pPr/>
            <a:r>
              <a:t>Cleft palate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au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Causes</a:t>
            </a:r>
          </a:p>
        </p:txBody>
      </p:sp>
      <p:sp>
        <p:nvSpPr>
          <p:cNvPr id="141" name="Unknow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7679" indent="-487679" defTabSz="560831">
              <a:spcBef>
                <a:spcPts val="4000"/>
              </a:spcBef>
              <a:defRPr sz="3648"/>
            </a:pPr>
            <a:r>
              <a:t>Unknown</a:t>
            </a:r>
          </a:p>
          <a:p>
            <a:pPr marL="487679" indent="-487679" defTabSz="560831">
              <a:spcBef>
                <a:spcPts val="4000"/>
              </a:spcBef>
              <a:defRPr sz="3648"/>
            </a:pPr>
            <a:r>
              <a:t>Advanced parental age</a:t>
            </a:r>
          </a:p>
          <a:p>
            <a:pPr marL="487679" indent="-487679" defTabSz="560831">
              <a:spcBef>
                <a:spcPts val="4000"/>
              </a:spcBef>
              <a:defRPr sz="3648"/>
            </a:pPr>
            <a:r>
              <a:t>Family history (genetic)</a:t>
            </a:r>
          </a:p>
          <a:p>
            <a:pPr marL="487679" indent="-487679" defTabSz="560831">
              <a:spcBef>
                <a:spcPts val="4000"/>
              </a:spcBef>
              <a:defRPr sz="3648"/>
            </a:pPr>
            <a:r>
              <a:t>Smoking</a:t>
            </a:r>
          </a:p>
          <a:p>
            <a:pPr marL="487679" indent="-487679" defTabSz="560831">
              <a:spcBef>
                <a:spcPts val="4000"/>
              </a:spcBef>
              <a:defRPr sz="3648"/>
            </a:pPr>
            <a:r>
              <a:t>Medications </a:t>
            </a:r>
          </a:p>
          <a:p>
            <a:pPr marL="487679" indent="-487679" defTabSz="560831">
              <a:spcBef>
                <a:spcPts val="4000"/>
              </a:spcBef>
              <a:defRPr sz="3648"/>
            </a:pPr>
            <a:r>
              <a:t>Associated syndromes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left Li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Cleft Lip</a:t>
            </a:r>
          </a:p>
        </p:txBody>
      </p:sp>
      <p:sp>
        <p:nvSpPr>
          <p:cNvPr id="144" name="Unilateral/Bilateral…"/>
          <p:cNvSpPr txBox="1"/>
          <p:nvPr>
            <p:ph type="body" idx="1"/>
          </p:nvPr>
        </p:nvSpPr>
        <p:spPr>
          <a:xfrm>
            <a:off x="355600" y="2743327"/>
            <a:ext cx="12762385" cy="6565773"/>
          </a:xfrm>
          <a:prstGeom prst="rect">
            <a:avLst/>
          </a:prstGeom>
        </p:spPr>
        <p:txBody>
          <a:bodyPr/>
          <a:lstStyle/>
          <a:p>
            <a:pPr/>
            <a:r>
              <a:t>Unilateral/Bilateral</a:t>
            </a:r>
          </a:p>
          <a:p>
            <a:pPr/>
            <a:r>
              <a:t>Complete/Incomplete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FE3B4F74-6914-454F-B468-D271FB76FEFB-L0-001.gif" descr="FE3B4F74-6914-454F-B468-D271FB76FEFB-L0-00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4590" y="259100"/>
            <a:ext cx="8795620" cy="923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3643BAA7-6B1A-40CA-8331-67C483DC2577-L0-001.jpeg" descr="3643BAA7-6B1A-40CA-8331-67C483DC257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72" y="0"/>
            <a:ext cx="5907599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5180D968-8F6E-48F2-8FE7-8CED32DE0AF5-L0-001.jpeg" descr="5180D968-8F6E-48F2-8FE7-8CED32DE0AF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2956" y="3199236"/>
            <a:ext cx="6961876" cy="4305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875323"/>
            <a:ext cx="13004800" cy="800295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E0B8C2AA-40A2-4862-AD4D-5E1A725F57F1-L0-001.jpeg" descr="E0B8C2AA-40A2-4862-AD4D-5E1A725F57F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50513"/>
            <a:ext cx="13004800" cy="8452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efec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Defect</a:t>
            </a:r>
          </a:p>
        </p:txBody>
      </p:sp>
      <p:sp>
        <p:nvSpPr>
          <p:cNvPr id="156" name="Lip sk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Lip skin</a:t>
            </a:r>
          </a:p>
          <a:p>
            <a:pPr/>
            <a:r>
              <a:t>Lip Mucosa</a:t>
            </a:r>
          </a:p>
          <a:p>
            <a:pPr/>
            <a:r>
              <a:t>Orbicularis oris muscle</a:t>
            </a:r>
          </a:p>
          <a:p>
            <a:pPr/>
            <a:r>
              <a:t>Nasal cartilage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