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media1.mov" ContentType="video/unknown"/>
  <Override PartName="/ppt/media/media2.mov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media3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1pPr>
    <a:lvl2pPr marL="0" marR="0" indent="3429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2pPr>
    <a:lvl3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3pPr>
    <a:lvl4pPr marL="0" marR="0" indent="10287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4pPr>
    <a:lvl5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5pPr>
    <a:lvl6pPr marL="0" marR="0" indent="17145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6pPr>
    <a:lvl7pPr marL="0" marR="0" indent="2057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7pPr>
    <a:lvl8pPr marL="0" marR="0" indent="24003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8pPr>
    <a:lvl9pPr marL="0" marR="0" indent="2743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B93C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488AD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488AD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488AD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>
                  <a:alpha val="8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>
                  <a:alpha val="8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B93C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31A22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EDA">
              <a:alpha val="9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EDA">
              <a:alpha val="90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59467">
              <a:alpha val="25000"/>
            </a:srgbClr>
          </a:solidFill>
        </a:fill>
      </a:tcStyle>
    </a:band2H>
    <a:firstCol>
      <a:tcTxStyle b="off" i="off">
        <a:fontRef idx="minor">
          <a:srgbClr val="4A4E59"/>
        </a:fontRef>
        <a:srgbClr val="4A4E59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B346">
              <a:alpha val="90000"/>
            </a:srgbClr>
          </a:solidFill>
        </a:fill>
      </a:tcStyle>
    </a:firstCol>
    <a:lastRow>
      <a:tcTxStyle b="off" i="off">
        <a:fontRef idx="minor">
          <a:srgbClr val="4A4E59"/>
        </a:fontRef>
        <a:srgbClr val="4A4E5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C22F">
              <a:alpha val="90000"/>
            </a:srgbClr>
          </a:solidFill>
        </a:fill>
      </a:tcStyle>
    </a:lastRow>
    <a:firstRow>
      <a:tcTxStyle b="off" i="off">
        <a:fontRef idx="minor">
          <a:srgbClr val="4A4E59"/>
        </a:fontRef>
        <a:srgbClr val="4A4E5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C22F">
              <a:alpha val="90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10000"/>
            </a:srgbClr>
          </a:solidFill>
        </a:fill>
      </a:tcStyle>
    </a:wholeTbl>
    <a:band2H>
      <a:tcTxStyle b="def" i="def"/>
      <a:tcStyle>
        <a:tcBdr/>
        <a:fill>
          <a:solidFill>
            <a:srgbClr val="C4DAFE">
              <a:alpha val="1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81A474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B6B5B0"/>
              </a:solidFill>
              <a:prstDash val="solid"/>
              <a:miter lim="400000"/>
            </a:ln>
          </a:left>
          <a:right>
            <a:ln w="25400" cap="flat">
              <a:solidFill>
                <a:srgbClr val="B6B5B0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B6B5B0"/>
              </a:solidFill>
              <a:prstDash val="solid"/>
              <a:miter lim="400000"/>
            </a:ln>
          </a:insideH>
          <a:insideV>
            <a:ln w="25400" cap="flat">
              <a:solidFill>
                <a:srgbClr val="B6B5B0"/>
              </a:solidFill>
              <a:prstDash val="solid"/>
              <a:miter lim="400000"/>
            </a:ln>
          </a:insideV>
        </a:tcBdr>
        <a:fill>
          <a:solidFill>
            <a:srgbClr val="8172A8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77CAD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2C2C2C">
              <a:alpha val="27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53B44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78828D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78828D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ADADA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" name="Shape 8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mage"/>
          <p:cNvSpPr/>
          <p:nvPr>
            <p:ph type="pic" sz="half" idx="13"/>
          </p:nvPr>
        </p:nvSpPr>
        <p:spPr>
          <a:xfrm>
            <a:off x="2713305" y="1200150"/>
            <a:ext cx="7578189" cy="5727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1270000" y="2565400"/>
            <a:ext cx="10464800" cy="25400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sz="quarter" idx="1"/>
          </p:nvPr>
        </p:nvSpPr>
        <p:spPr>
          <a:xfrm>
            <a:off x="1270000" y="5207000"/>
            <a:ext cx="10464800" cy="1460500"/>
          </a:xfrm>
          <a:prstGeom prst="rect">
            <a:avLst/>
          </a:prstGeom>
        </p:spPr>
        <p:txBody>
          <a:bodyPr anchor="t"/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xfrm>
            <a:off x="6297010" y="9194800"/>
            <a:ext cx="409839" cy="45416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xfrm>
            <a:off x="1270000" y="2946400"/>
            <a:ext cx="10464800" cy="5740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444500" indent="-444500" algn="l">
              <a:spcBef>
                <a:spcPts val="3600"/>
              </a:spcBef>
              <a:buSzPct val="43000"/>
              <a:buBlip>
                <a:blip r:embed="rId2"/>
              </a:buBlip>
              <a:defRPr sz="3600"/>
            </a:lvl1pPr>
            <a:lvl2pPr marL="889000" indent="-444500" algn="l">
              <a:spcBef>
                <a:spcPts val="3600"/>
              </a:spcBef>
              <a:buSzPct val="43000"/>
              <a:buBlip>
                <a:blip r:embed="rId2"/>
              </a:buBlip>
              <a:defRPr sz="3600"/>
            </a:lvl2pPr>
            <a:lvl3pPr marL="1333500" indent="-444500" algn="l">
              <a:spcBef>
                <a:spcPts val="3600"/>
              </a:spcBef>
              <a:buSzPct val="43000"/>
              <a:buBlip>
                <a:blip r:embed="rId2"/>
              </a:buBlip>
              <a:defRPr sz="3600"/>
            </a:lvl3pPr>
            <a:lvl4pPr marL="1778000" indent="-444500" algn="l">
              <a:spcBef>
                <a:spcPts val="3600"/>
              </a:spcBef>
              <a:buSzPct val="43000"/>
              <a:buBlip>
                <a:blip r:embed="rId2"/>
              </a:buBlip>
              <a:defRPr sz="3600"/>
            </a:lvl4pPr>
            <a:lvl5pPr marL="2222500" indent="-444500" algn="l">
              <a:spcBef>
                <a:spcPts val="3600"/>
              </a:spcBef>
              <a:buSzPct val="43000"/>
              <a:buBlip>
                <a:blip r:embed="rId2"/>
              </a:buBlip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261395" y="9194800"/>
            <a:ext cx="481067" cy="45416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quarter" idx="13"/>
          </p:nvPr>
        </p:nvSpPr>
        <p:spPr>
          <a:xfrm>
            <a:off x="7124700" y="3073400"/>
            <a:ext cx="4140200" cy="5486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half" idx="1"/>
          </p:nvPr>
        </p:nvSpPr>
        <p:spPr>
          <a:xfrm>
            <a:off x="1270000" y="2946400"/>
            <a:ext cx="5105400" cy="5740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95111" indent="-395111" algn="l">
              <a:spcBef>
                <a:spcPts val="3200"/>
              </a:spcBef>
              <a:buSzPct val="43000"/>
              <a:buBlip>
                <a:blip r:embed="rId2"/>
              </a:buBlip>
              <a:defRPr sz="3200"/>
            </a:lvl1pPr>
            <a:lvl2pPr marL="839611" indent="-395111" algn="l">
              <a:spcBef>
                <a:spcPts val="3200"/>
              </a:spcBef>
              <a:buSzPct val="43000"/>
              <a:buBlip>
                <a:blip r:embed="rId2"/>
              </a:buBlip>
              <a:defRPr sz="3200"/>
            </a:lvl2pPr>
            <a:lvl3pPr marL="1284111" indent="-395111" algn="l">
              <a:spcBef>
                <a:spcPts val="3200"/>
              </a:spcBef>
              <a:buSzPct val="43000"/>
              <a:buBlip>
                <a:blip r:embed="rId2"/>
              </a:buBlip>
              <a:defRPr sz="3200"/>
            </a:lvl3pPr>
            <a:lvl4pPr marL="1728611" indent="-395111" algn="l">
              <a:spcBef>
                <a:spcPts val="3200"/>
              </a:spcBef>
              <a:buSzPct val="43000"/>
              <a:buBlip>
                <a:blip r:embed="rId2"/>
              </a:buBlip>
              <a:defRPr sz="3200"/>
            </a:lvl4pPr>
            <a:lvl5pPr marL="2173111" indent="-395111" algn="l">
              <a:spcBef>
                <a:spcPts val="3200"/>
              </a:spcBef>
              <a:buSzPct val="43000"/>
              <a:buBlip>
                <a:blip r:embed="rId2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277591" y="9194800"/>
            <a:ext cx="461872" cy="45416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xfrm>
            <a:off x="6275793" y="9194800"/>
            <a:ext cx="452273" cy="45416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Image"/>
          <p:cNvSpPr/>
          <p:nvPr>
            <p:ph type="pic" idx="13"/>
          </p:nvPr>
        </p:nvSpPr>
        <p:spPr>
          <a:xfrm>
            <a:off x="1058202" y="755650"/>
            <a:ext cx="10888395" cy="8229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xfrm>
            <a:off x="6261523" y="9194800"/>
            <a:ext cx="480816" cy="45416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ody Level One…"/>
          <p:cNvSpPr txBox="1"/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444500" indent="-444500" algn="l">
              <a:spcBef>
                <a:spcPts val="3600"/>
              </a:spcBef>
              <a:buSzPct val="43000"/>
              <a:buBlip>
                <a:blip r:embed="rId2"/>
              </a:buBlip>
              <a:defRPr sz="3600"/>
            </a:lvl1pPr>
            <a:lvl2pPr marL="889000" indent="-444500" algn="l">
              <a:spcBef>
                <a:spcPts val="3600"/>
              </a:spcBef>
              <a:buSzPct val="43000"/>
              <a:buBlip>
                <a:blip r:embed="rId2"/>
              </a:buBlip>
              <a:defRPr sz="3600"/>
            </a:lvl2pPr>
            <a:lvl3pPr marL="1333500" indent="-444500" algn="l">
              <a:spcBef>
                <a:spcPts val="3600"/>
              </a:spcBef>
              <a:buSzPct val="43000"/>
              <a:buBlip>
                <a:blip r:embed="rId2"/>
              </a:buBlip>
              <a:defRPr sz="3600"/>
            </a:lvl3pPr>
            <a:lvl4pPr marL="1778000" indent="-444500" algn="l">
              <a:spcBef>
                <a:spcPts val="3600"/>
              </a:spcBef>
              <a:buSzPct val="43000"/>
              <a:buBlip>
                <a:blip r:embed="rId2"/>
              </a:buBlip>
              <a:defRPr sz="3600"/>
            </a:lvl4pPr>
            <a:lvl5pPr marL="2222500" indent="-444500" algn="l">
              <a:spcBef>
                <a:spcPts val="3600"/>
              </a:spcBef>
              <a:buSzPct val="43000"/>
              <a:buBlip>
                <a:blip r:embed="rId2"/>
              </a:buBlip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xfrm>
            <a:off x="6235381" y="9194800"/>
            <a:ext cx="533103" cy="45416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6271754" y="9194800"/>
            <a:ext cx="460355" cy="45416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 defTabSz="584200">
              <a:defRPr sz="8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0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81000" indent="-381000" algn="l" defTabSz="584200">
              <a:spcBef>
                <a:spcPts val="4200"/>
              </a:spcBef>
              <a:buSzPct val="100000"/>
              <a:buChar char="•"/>
              <a:defRPr sz="3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62000" indent="-381000" algn="l" defTabSz="584200">
              <a:spcBef>
                <a:spcPts val="4200"/>
              </a:spcBef>
              <a:buSzPct val="100000"/>
              <a:buChar char="•"/>
              <a:defRPr sz="3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381000" algn="l" defTabSz="584200">
              <a:spcBef>
                <a:spcPts val="4200"/>
              </a:spcBef>
              <a:buSzPct val="100000"/>
              <a:buChar char="•"/>
              <a:defRPr sz="3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524000" indent="-381000" algn="l" defTabSz="584200">
              <a:spcBef>
                <a:spcPts val="4200"/>
              </a:spcBef>
              <a:buSzPct val="100000"/>
              <a:buChar char="•"/>
              <a:defRPr sz="3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905000" indent="-381000" algn="l" defTabSz="584200">
              <a:spcBef>
                <a:spcPts val="4200"/>
              </a:spcBef>
              <a:buSzPct val="100000"/>
              <a:buChar char="•"/>
              <a:defRPr sz="3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 defTabSz="58420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70000" y="7366000"/>
            <a:ext cx="10464800" cy="182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274531" y="9194800"/>
            <a:ext cx="454797" cy="4541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3429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10287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17145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2057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24003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2743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3429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10287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17145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2057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24003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2743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3429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10287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17145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2057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24003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2743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.tif"/><Relationship Id="rId4" Type="http://schemas.openxmlformats.org/officeDocument/2006/relationships/image" Target="../media/image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.tif"/><Relationship Id="rId4" Type="http://schemas.openxmlformats.org/officeDocument/2006/relationships/video" Target="../media/media1.mov"/><Relationship Id="rId5" Type="http://schemas.microsoft.com/office/2007/relationships/media" Target="../media/media1.mov"/><Relationship Id="rId6" Type="http://schemas.openxmlformats.org/officeDocument/2006/relationships/image" Target="../media/image8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.tif"/><Relationship Id="rId4" Type="http://schemas.openxmlformats.org/officeDocument/2006/relationships/video" Target="../media/media2.mov"/><Relationship Id="rId5" Type="http://schemas.microsoft.com/office/2007/relationships/media" Target="../media/media2.mov"/><Relationship Id="rId6" Type="http://schemas.openxmlformats.org/officeDocument/2006/relationships/image" Target="../media/image9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5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7.jpeg"/><Relationship Id="rId4" Type="http://schemas.openxmlformats.org/officeDocument/2006/relationships/image" Target="../media/image11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8.jpeg"/><Relationship Id="rId4" Type="http://schemas.openxmlformats.org/officeDocument/2006/relationships/image" Target="../media/image1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.tif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.tif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.tif"/><Relationship Id="rId4" Type="http://schemas.openxmlformats.org/officeDocument/2006/relationships/image" Target="../media/image17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.tif"/><Relationship Id="rId4" Type="http://schemas.openxmlformats.org/officeDocument/2006/relationships/image" Target="../media/image18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.tif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24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.tif"/><Relationship Id="rId4" Type="http://schemas.openxmlformats.org/officeDocument/2006/relationships/image" Target="../media/image25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6.tif"/><Relationship Id="rId4" Type="http://schemas.openxmlformats.org/officeDocument/2006/relationships/video" Target="../media/media3.mov"/><Relationship Id="rId5" Type="http://schemas.microsoft.com/office/2007/relationships/media" Target="../media/media3.mov"/><Relationship Id="rId6" Type="http://schemas.openxmlformats.org/officeDocument/2006/relationships/image" Target="../media/image26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.tif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.tif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jpeg"/><Relationship Id="rId6" Type="http://schemas.openxmlformats.org/officeDocument/2006/relationships/image" Target="../media/image2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.tif"/><Relationship Id="rId4" Type="http://schemas.openxmlformats.org/officeDocument/2006/relationships/image" Target="../media/image6.png"/><Relationship Id="rId5" Type="http://schemas.openxmlformats.org/officeDocument/2006/relationships/image" Target="../media/image3.tif"/><Relationship Id="rId6" Type="http://schemas.openxmlformats.org/officeDocument/2006/relationships/image" Target="../media/image4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.tif"/><Relationship Id="rId4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Hand Examination"/>
          <p:cNvSpPr txBox="1"/>
          <p:nvPr>
            <p:ph type="title"/>
          </p:nvPr>
        </p:nvSpPr>
        <p:spPr>
          <a:xfrm>
            <a:off x="1270000" y="1104900"/>
            <a:ext cx="10464800" cy="2540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Hand Examination</a:t>
            </a:r>
          </a:p>
        </p:txBody>
      </p:sp>
      <p:sp>
        <p:nvSpPr>
          <p:cNvPr id="91" name="Dr. Abdullah E. Kattan…"/>
          <p:cNvSpPr txBox="1"/>
          <p:nvPr>
            <p:ph type="body" sz="quarter" idx="1"/>
          </p:nvPr>
        </p:nvSpPr>
        <p:spPr>
          <a:xfrm>
            <a:off x="1270000" y="3746500"/>
            <a:ext cx="10464800" cy="14605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443484">
              <a:defRPr sz="3492"/>
            </a:pPr>
            <a:r>
              <a:t>Dr. Abdullah E. Kattan</a:t>
            </a:r>
          </a:p>
          <a:p>
            <a:pPr defTabSz="443484">
              <a:defRPr sz="3492"/>
            </a:pPr>
            <a:r>
              <a:t>Division of Plastic Surgery</a:t>
            </a:r>
          </a:p>
        </p:txBody>
      </p:sp>
      <p:pic>
        <p:nvPicPr>
          <p:cNvPr id="92" name="holding_hands_sm.png" descr="holding_hands_s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62400" y="5308600"/>
            <a:ext cx="5080000" cy="3759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alp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Palpation</a:t>
            </a:r>
          </a:p>
        </p:txBody>
      </p:sp>
      <p:sp>
        <p:nvSpPr>
          <p:cNvPr id="130" name="Tenderness…"/>
          <p:cNvSpPr txBox="1"/>
          <p:nvPr>
            <p:ph type="body" idx="1"/>
          </p:nvPr>
        </p:nvSpPr>
        <p:spPr>
          <a:xfrm>
            <a:off x="1270000" y="2527300"/>
            <a:ext cx="10464800" cy="5740400"/>
          </a:xfrm>
          <a:prstGeom prst="rect">
            <a:avLst/>
          </a:prstGeom>
        </p:spPr>
        <p:txBody>
          <a:bodyPr/>
          <a:lstStyle/>
          <a:p>
            <a:pPr marL="831138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Tenderness </a:t>
            </a:r>
          </a:p>
          <a:p>
            <a:pPr marL="831138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Temperature (warm or cold)</a:t>
            </a:r>
          </a:p>
          <a:p>
            <a:pPr marL="831138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Thrill</a:t>
            </a:r>
          </a:p>
          <a:p>
            <a:pPr marL="831138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Range of motion (ROM)</a:t>
            </a:r>
          </a:p>
          <a:p>
            <a:pPr lvl="1" marL="1339011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Active</a:t>
            </a:r>
          </a:p>
          <a:p>
            <a:pPr lvl="1" marL="1339011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Passive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ROM</a:t>
            </a:r>
          </a:p>
        </p:txBody>
      </p:sp>
      <p:sp>
        <p:nvSpPr>
          <p:cNvPr id="133" name="For full &amp; normal AROM you need…"/>
          <p:cNvSpPr txBox="1"/>
          <p:nvPr>
            <p:ph type="body" idx="1"/>
          </p:nvPr>
        </p:nvSpPr>
        <p:spPr>
          <a:xfrm>
            <a:off x="-254000" y="2349500"/>
            <a:ext cx="10464800" cy="5740400"/>
          </a:xfrm>
          <a:prstGeom prst="rect">
            <a:avLst/>
          </a:prstGeom>
        </p:spPr>
        <p:txBody>
          <a:bodyPr/>
          <a:lstStyle/>
          <a:p>
            <a:pPr marL="616651" indent="-301183" defTabSz="315468">
              <a:spcBef>
                <a:spcPts val="2000"/>
              </a:spcBef>
              <a:buBlip>
                <a:blip r:embed="rId3"/>
              </a:buBlip>
              <a:defRPr sz="2484"/>
            </a:pPr>
            <a:r>
              <a:t>For full &amp; normal AROM you need</a:t>
            </a:r>
          </a:p>
          <a:p>
            <a:pPr lvl="1" marL="993460" indent="-301183" defTabSz="315468">
              <a:spcBef>
                <a:spcPts val="2000"/>
              </a:spcBef>
              <a:buBlip>
                <a:blip r:embed="rId3"/>
              </a:buBlip>
              <a:defRPr sz="2484"/>
            </a:pPr>
            <a:r>
              <a:t>Normal skin </a:t>
            </a:r>
          </a:p>
          <a:p>
            <a:pPr lvl="1" marL="993460" indent="-301183" defTabSz="315468">
              <a:spcBef>
                <a:spcPts val="2000"/>
              </a:spcBef>
              <a:buBlip>
                <a:blip r:embed="rId3"/>
              </a:buBlip>
              <a:defRPr sz="2484"/>
            </a:pPr>
            <a:r>
              <a:t>Normal nerves</a:t>
            </a:r>
          </a:p>
          <a:p>
            <a:pPr lvl="1" marL="993460" indent="-301183" defTabSz="315468">
              <a:spcBef>
                <a:spcPts val="2000"/>
              </a:spcBef>
              <a:buBlip>
                <a:blip r:embed="rId3"/>
              </a:buBlip>
              <a:defRPr sz="2484"/>
            </a:pPr>
            <a:r>
              <a:t>Normal tendons</a:t>
            </a:r>
          </a:p>
          <a:p>
            <a:pPr lvl="1" marL="993460" indent="-301183" defTabSz="315468">
              <a:spcBef>
                <a:spcPts val="2000"/>
              </a:spcBef>
              <a:buBlip>
                <a:blip r:embed="rId3"/>
              </a:buBlip>
              <a:defRPr sz="2484"/>
            </a:pPr>
            <a:r>
              <a:t>Normal joints</a:t>
            </a:r>
          </a:p>
          <a:p>
            <a:pPr lvl="1" marL="993460" indent="-301183" defTabSz="315468">
              <a:spcBef>
                <a:spcPts val="2000"/>
              </a:spcBef>
              <a:buBlip>
                <a:blip r:embed="rId3"/>
              </a:buBlip>
              <a:defRPr sz="2484"/>
            </a:pPr>
          </a:p>
          <a:p>
            <a:pPr lvl="1" marL="993460" indent="-301183" defTabSz="315468">
              <a:spcBef>
                <a:spcPts val="2000"/>
              </a:spcBef>
              <a:buBlip>
                <a:blip r:embed="rId3"/>
              </a:buBlip>
              <a:defRPr sz="2484"/>
            </a:pPr>
          </a:p>
        </p:txBody>
      </p:sp>
      <p:pic>
        <p:nvPicPr>
          <p:cNvPr id="134" name="finger_mallet_anatomy02.png" descr="finger_mallet_anatomy0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99400" y="723900"/>
            <a:ext cx="5080000" cy="508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push dir="l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ROM</a:t>
            </a:r>
          </a:p>
        </p:txBody>
      </p:sp>
      <p:sp>
        <p:nvSpPr>
          <p:cNvPr id="137" name="If pt. is unable to actively move the finger…"/>
          <p:cNvSpPr txBox="1"/>
          <p:nvPr>
            <p:ph type="body" idx="1"/>
          </p:nvPr>
        </p:nvSpPr>
        <p:spPr>
          <a:xfrm>
            <a:off x="673100" y="2362200"/>
            <a:ext cx="11874500" cy="5740400"/>
          </a:xfrm>
          <a:prstGeom prst="rect">
            <a:avLst/>
          </a:prstGeom>
        </p:spPr>
        <p:txBody>
          <a:bodyPr/>
          <a:lstStyle/>
          <a:p>
            <a:pPr marL="831138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If pt. is unable to actively move the finger</a:t>
            </a:r>
          </a:p>
          <a:p>
            <a:pPr lvl="1" marL="1339011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you put it through passive ROM (PROM)</a:t>
            </a:r>
          </a:p>
          <a:p>
            <a:pPr lvl="2" marL="1835073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FULL PROM = problem in tendon or nerve        --&gt; tenodesis </a:t>
            </a:r>
          </a:p>
          <a:p>
            <a:pPr lvl="2" marL="1835073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Incomplete PROM = problem in joint or scarring (skin or tendon)                             --&gt; X-ray                      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nodesi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Tenodesis</a:t>
            </a:r>
          </a:p>
        </p:txBody>
      </p:sp>
      <p:sp>
        <p:nvSpPr>
          <p:cNvPr id="140" name="Body"/>
          <p:cNvSpPr txBox="1"/>
          <p:nvPr>
            <p:ph type="body" idx="1"/>
          </p:nvPr>
        </p:nvSpPr>
        <p:spPr>
          <a:xfrm>
            <a:off x="1016000" y="2946400"/>
            <a:ext cx="10464800" cy="5740400"/>
          </a:xfrm>
          <a:prstGeom prst="rect">
            <a:avLst/>
          </a:prstGeom>
        </p:spPr>
        <p:txBody>
          <a:bodyPr/>
          <a:lstStyle/>
          <a:p>
            <a:pPr marL="893697" indent="-436497">
              <a:spcBef>
                <a:spcPts val="3000"/>
              </a:spcBef>
              <a:buBlip>
                <a:blip r:embed="rId3"/>
              </a:buBlip>
            </a:pPr>
          </a:p>
        </p:txBody>
      </p:sp>
      <p:pic>
        <p:nvPicPr>
          <p:cNvPr id="141" name="MVI_7844.mov" descr="MVI_7844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282700" y="2408237"/>
            <a:ext cx="10439400" cy="5872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33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141"/>
                </p:tgtEl>
              </p:cMediaNode>
            </p:video>
          </p:childTnLst>
        </p:cTn>
      </p:par>
    </p:tnLst>
    <p:bldLst>
      <p:bldP build="whole" bldLvl="1" animBg="1" rev="0" advAuto="0" spid="14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93697" indent="-436497">
              <a:spcBef>
                <a:spcPts val="3000"/>
              </a:spcBef>
              <a:buBlip>
                <a:blip r:embed="rId3"/>
              </a:buBlip>
            </a:pPr>
          </a:p>
        </p:txBody>
      </p:sp>
      <p:pic>
        <p:nvPicPr>
          <p:cNvPr id="145" name="MVI_7850.mov" descr="MVI_7850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587500" y="2032000"/>
            <a:ext cx="10588979" cy="5956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6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G_7803.jpg" descr="IMG_780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799507">
            <a:off x="6972298" y="1701798"/>
            <a:ext cx="4368801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G_7804.jpg" descr="IMG_780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0787859">
            <a:off x="1028700" y="1739902"/>
            <a:ext cx="4318000" cy="647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G_7805.jpg" descr="IMG_7805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0801389">
            <a:off x="6845306" y="1511299"/>
            <a:ext cx="4512734" cy="676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droppedImage-6.tiff" descr="droppedImage-6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9800" y="1689100"/>
            <a:ext cx="4677006" cy="6540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" grpId="2"/>
      <p:bldP build="whole" bldLvl="1" animBg="1" rev="0" advAuto="0" spid="14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154" name="image-3.png" descr="image-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23724" y="1738298"/>
            <a:ext cx="8157352" cy="69494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Mot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Motor</a:t>
            </a:r>
          </a:p>
        </p:txBody>
      </p:sp>
      <p:sp>
        <p:nvSpPr>
          <p:cNvPr id="157" name="Cervical Nerve Root (Brachial Plexus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31138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Cervical Nerve Root (Brachial Plexus)</a:t>
            </a:r>
          </a:p>
          <a:p>
            <a:pPr lvl="1" marL="1339011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C5 --&gt; Deltoid</a:t>
            </a:r>
          </a:p>
          <a:p>
            <a:pPr lvl="1" marL="1339011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C6 --&gt; Biceps</a:t>
            </a:r>
          </a:p>
          <a:p>
            <a:pPr lvl="1" marL="1339011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C7 --&gt; Triceps</a:t>
            </a:r>
          </a:p>
          <a:p>
            <a:pPr lvl="1" marL="1339011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C8 --&gt; Finger Flexors</a:t>
            </a:r>
          </a:p>
          <a:p>
            <a:pPr lvl="1" marL="1339011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T1 --&gt; Interossei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Erb’s Palsy (C5,6 +/- 7)"/>
          <p:cNvSpPr txBox="1"/>
          <p:nvPr>
            <p:ph type="title"/>
          </p:nvPr>
        </p:nvSpPr>
        <p:spPr>
          <a:xfrm>
            <a:off x="395188" y="203200"/>
            <a:ext cx="12214424" cy="2540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pPr/>
            <a:r>
              <a:t>Erb’s Palsy (C5,6 +/- 7)</a:t>
            </a:r>
          </a:p>
        </p:txBody>
      </p:sp>
      <p:sp>
        <p:nvSpPr>
          <p:cNvPr id="16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grpSp>
        <p:nvGrpSpPr>
          <p:cNvPr id="163" name="pasted-image.jpeg"/>
          <p:cNvGrpSpPr/>
          <p:nvPr/>
        </p:nvGrpSpPr>
        <p:grpSpPr>
          <a:xfrm>
            <a:off x="2860752" y="2367425"/>
            <a:ext cx="7059056" cy="7059055"/>
            <a:chOff x="0" y="0"/>
            <a:chExt cx="7059054" cy="7059054"/>
          </a:xfrm>
        </p:grpSpPr>
        <p:pic>
          <p:nvPicPr>
            <p:cNvPr id="162" name="pasted-image.jpeg" descr="pasted-image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3500" y="63500"/>
              <a:ext cx="6932055" cy="69320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1" name="pasted-image.jpeg" descr="pasted-image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059055" cy="705905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Klumpk’e Palsy (C8, T1)"/>
          <p:cNvSpPr txBox="1"/>
          <p:nvPr>
            <p:ph type="title"/>
          </p:nvPr>
        </p:nvSpPr>
        <p:spPr>
          <a:xfrm>
            <a:off x="29760" y="203200"/>
            <a:ext cx="12945280" cy="2540000"/>
          </a:xfrm>
          <a:prstGeom prst="rect">
            <a:avLst/>
          </a:prstGeom>
        </p:spPr>
        <p:txBody>
          <a:bodyPr/>
          <a:lstStyle/>
          <a:p>
            <a:pPr/>
            <a:r>
              <a:t>Klumpk’e Palsy (C8, T1)</a:t>
            </a:r>
          </a:p>
        </p:txBody>
      </p:sp>
      <p:sp>
        <p:nvSpPr>
          <p:cNvPr id="16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grpSp>
        <p:nvGrpSpPr>
          <p:cNvPr id="169" name="pasted-image.jpeg"/>
          <p:cNvGrpSpPr/>
          <p:nvPr/>
        </p:nvGrpSpPr>
        <p:grpSpPr>
          <a:xfrm>
            <a:off x="3390777" y="2548841"/>
            <a:ext cx="5442073" cy="6633126"/>
            <a:chOff x="0" y="0"/>
            <a:chExt cx="5442072" cy="6633125"/>
          </a:xfrm>
        </p:grpSpPr>
        <p:pic>
          <p:nvPicPr>
            <p:cNvPr id="168" name="pasted-image.jpeg" descr="pasted-image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3500" y="63500"/>
              <a:ext cx="5315073" cy="65061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7" name="pasted-image.jpeg" descr="pasted-image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442073" cy="663312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Object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Objective</a:t>
            </a:r>
          </a:p>
        </p:txBody>
      </p:sp>
      <p:sp>
        <p:nvSpPr>
          <p:cNvPr id="95" name="Take proper history of patients presenting with hand pathologi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Take proper history of patients presenting with hand pathologies</a:t>
            </a:r>
          </a:p>
          <a:p>
            <a:pPr>
              <a:buBlip>
                <a:blip r:embed="rId2"/>
              </a:buBlip>
            </a:pPr>
            <a:r>
              <a:t>Perform a comprehensive hand exam</a:t>
            </a:r>
          </a:p>
          <a:p>
            <a:pPr>
              <a:buBlip>
                <a:blip r:embed="rId2"/>
              </a:buBlip>
            </a:pPr>
            <a:r>
              <a:t>Formulate a differential diagnosis based on history and clinical exam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otal Pals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Total Palsy</a:t>
            </a:r>
          </a:p>
        </p:txBody>
      </p:sp>
      <p:sp>
        <p:nvSpPr>
          <p:cNvPr id="17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grpSp>
        <p:nvGrpSpPr>
          <p:cNvPr id="175" name="pasted-image.png"/>
          <p:cNvGrpSpPr/>
          <p:nvPr/>
        </p:nvGrpSpPr>
        <p:grpSpPr>
          <a:xfrm>
            <a:off x="3016249" y="2672928"/>
            <a:ext cx="6601299" cy="7226722"/>
            <a:chOff x="0" y="0"/>
            <a:chExt cx="6601297" cy="7226721"/>
          </a:xfrm>
        </p:grpSpPr>
        <p:pic>
          <p:nvPicPr>
            <p:cNvPr id="174" name="pasted-image.png" descr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3500" y="63500"/>
              <a:ext cx="6474298" cy="709972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3" name="pasted-image.png" descr="pasted-imag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6601299" cy="722672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Nerves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Nerves </a:t>
            </a:r>
          </a:p>
          <a:p>
            <a:pPr/>
            <a:r>
              <a:t>Shoulder and Arm</a:t>
            </a:r>
          </a:p>
        </p:txBody>
      </p:sp>
      <p:sp>
        <p:nvSpPr>
          <p:cNvPr id="178" name="Axillary (Deltoid and Teres minor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Axillary (Deltoid and Teres minor)</a:t>
            </a:r>
          </a:p>
          <a:p>
            <a:pPr>
              <a:buBlip>
                <a:blip r:embed="rId2"/>
              </a:buBlip>
            </a:pPr>
            <a:r>
              <a:t>Musculocutaneous (Biceps)</a:t>
            </a:r>
          </a:p>
          <a:p>
            <a:pPr>
              <a:buBlip>
                <a:blip r:embed="rId2"/>
              </a:buBlip>
            </a:pPr>
            <a:r>
              <a:t>Radial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Nerves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Nerves </a:t>
            </a:r>
          </a:p>
          <a:p>
            <a:pPr/>
            <a:r>
              <a:t>Forearm &amp; Hand</a:t>
            </a:r>
          </a:p>
        </p:txBody>
      </p:sp>
      <p:sp>
        <p:nvSpPr>
          <p:cNvPr id="181" name="Peripheral Nerves:…"/>
          <p:cNvSpPr txBox="1"/>
          <p:nvPr>
            <p:ph type="body" idx="1"/>
          </p:nvPr>
        </p:nvSpPr>
        <p:spPr>
          <a:xfrm>
            <a:off x="183232" y="2629436"/>
            <a:ext cx="10668001" cy="6972301"/>
          </a:xfrm>
          <a:prstGeom prst="rect">
            <a:avLst/>
          </a:prstGeom>
        </p:spPr>
        <p:txBody>
          <a:bodyPr/>
          <a:lstStyle/>
          <a:p>
            <a:pPr marL="875823" indent="-427767" defTabSz="448055">
              <a:spcBef>
                <a:spcPts val="2900"/>
              </a:spcBef>
              <a:buBlip>
                <a:blip r:embed="rId3"/>
              </a:buBlip>
              <a:defRPr sz="2646"/>
            </a:pPr>
            <a:r>
              <a:t>Peripheral Nerves:</a:t>
            </a:r>
          </a:p>
          <a:p>
            <a:pPr lvl="1" marL="1411001" indent="-427767" defTabSz="448055">
              <a:spcBef>
                <a:spcPts val="2900"/>
              </a:spcBef>
              <a:buBlip>
                <a:blip r:embed="rId3"/>
              </a:buBlip>
              <a:defRPr sz="2646"/>
            </a:pPr>
            <a:r>
              <a:t>Radial:</a:t>
            </a:r>
          </a:p>
          <a:p>
            <a:pPr lvl="2" marL="1933733" indent="-427767" defTabSz="448055">
              <a:spcBef>
                <a:spcPts val="2900"/>
              </a:spcBef>
              <a:buBlip>
                <a:blip r:embed="rId3"/>
              </a:buBlip>
              <a:defRPr sz="2646"/>
            </a:pPr>
            <a:r>
              <a:t>wrist, finger and thumb extensors</a:t>
            </a:r>
          </a:p>
          <a:p>
            <a:pPr lvl="1" marL="1411001" indent="-427767" defTabSz="448055">
              <a:spcBef>
                <a:spcPts val="2900"/>
              </a:spcBef>
              <a:buBlip>
                <a:blip r:embed="rId3"/>
              </a:buBlip>
              <a:defRPr sz="2646"/>
            </a:pPr>
            <a:r>
              <a:t>Median:</a:t>
            </a:r>
          </a:p>
          <a:p>
            <a:pPr lvl="2" marL="1933733" indent="-427767" defTabSz="448055">
              <a:spcBef>
                <a:spcPts val="2900"/>
              </a:spcBef>
              <a:buBlip>
                <a:blip r:embed="rId3"/>
              </a:buBlip>
              <a:defRPr sz="2646"/>
            </a:pPr>
            <a:r>
              <a:rPr u="sng"/>
              <a:t>FCR</a:t>
            </a:r>
            <a:r>
              <a:t>, PL, </a:t>
            </a:r>
            <a:r>
              <a:rPr u="sng"/>
              <a:t>FDS</a:t>
            </a:r>
            <a:r>
              <a:t>, FDP(2,3), </a:t>
            </a:r>
            <a:r>
              <a:rPr u="sng"/>
              <a:t>FPL</a:t>
            </a:r>
            <a:r>
              <a:t>, thenar muscles (</a:t>
            </a:r>
            <a:r>
              <a:rPr u="sng"/>
              <a:t>APB)</a:t>
            </a:r>
            <a:r>
              <a:t>, 2 lumbricals</a:t>
            </a:r>
          </a:p>
          <a:p>
            <a:pPr lvl="1" marL="1411001" indent="-427767" defTabSz="448055">
              <a:spcBef>
                <a:spcPts val="2900"/>
              </a:spcBef>
              <a:buBlip>
                <a:blip r:embed="rId3"/>
              </a:buBlip>
              <a:defRPr sz="2646"/>
            </a:pPr>
            <a:r>
              <a:t>Ulnar:</a:t>
            </a:r>
          </a:p>
          <a:p>
            <a:pPr lvl="2" marL="1933733" indent="-427767" defTabSz="448055">
              <a:spcBef>
                <a:spcPts val="2900"/>
              </a:spcBef>
              <a:buBlip>
                <a:blip r:embed="rId3"/>
              </a:buBlip>
              <a:defRPr sz="2646"/>
            </a:pPr>
            <a:r>
              <a:rPr u="sng"/>
              <a:t>FCU</a:t>
            </a:r>
            <a:r>
              <a:t>, FDP(4,5), hypothenar muscle, adductor pollicis, 2 lubmricals, interossie (</a:t>
            </a:r>
            <a:r>
              <a:rPr u="sng"/>
              <a:t>1st DI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dfdfdfdfdfdfdfd…"/>
          <p:cNvSpPr txBox="1"/>
          <p:nvPr>
            <p:ph type="body" idx="1"/>
          </p:nvPr>
        </p:nvSpPr>
        <p:spPr>
          <a:xfrm>
            <a:off x="736600" y="3111500"/>
            <a:ext cx="12077700" cy="5740400"/>
          </a:xfrm>
          <a:prstGeom prst="rect">
            <a:avLst/>
          </a:prstGeom>
        </p:spPr>
        <p:txBody>
          <a:bodyPr/>
          <a:lstStyle/>
          <a:p>
            <a:pPr marL="893697" indent="-436497">
              <a:spcBef>
                <a:spcPts val="3000"/>
              </a:spcBef>
              <a:buBlip>
                <a:blip r:embed="rId3"/>
              </a:buBlip>
            </a:pPr>
          </a:p>
          <a:p>
            <a:pPr marL="893697" indent="-436497">
              <a:spcBef>
                <a:spcPts val="3000"/>
              </a:spcBef>
              <a:buBlip>
                <a:blip r:embed="rId3"/>
              </a:buBlip>
            </a:pPr>
            <a:r>
              <a:t>dfdfdfdfdfdfdfd</a:t>
            </a:r>
          </a:p>
          <a:p>
            <a:pPr marL="893697" indent="-436497">
              <a:spcBef>
                <a:spcPts val="3000"/>
              </a:spcBef>
              <a:buBlip>
                <a:blip r:embed="rId3"/>
              </a:buBlip>
            </a:pPr>
          </a:p>
          <a:p>
            <a:pPr marL="893697" indent="-436497">
              <a:spcBef>
                <a:spcPts val="3000"/>
              </a:spcBef>
              <a:buBlip>
                <a:blip r:embed="rId3"/>
              </a:buBlip>
            </a:pPr>
            <a:r>
              <a:t>                                                             Flex Dig Prof (FDP)              Flex Dig Sup (FSD)                                                                              </a:t>
            </a:r>
          </a:p>
        </p:txBody>
      </p:sp>
      <p:pic>
        <p:nvPicPr>
          <p:cNvPr id="185" name="droppedImage-3.pdf" descr="droppedImage-3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5290" y="3111500"/>
            <a:ext cx="5321302" cy="4231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04841" y="3106560"/>
            <a:ext cx="4955459" cy="426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93697" indent="-436497">
              <a:spcBef>
                <a:spcPts val="3000"/>
              </a:spcBef>
              <a:buBlip>
                <a:blip r:embed="rId3"/>
              </a:buBlip>
            </a:pPr>
          </a:p>
        </p:txBody>
      </p:sp>
      <p:pic>
        <p:nvPicPr>
          <p:cNvPr id="190" name="Fingext1.png" descr="Fingext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67000" y="1955800"/>
            <a:ext cx="7988300" cy="67914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93697" indent="-436497">
              <a:spcBef>
                <a:spcPts val="3000"/>
              </a:spcBef>
              <a:buBlip>
                <a:blip r:embed="rId3"/>
              </a:buBlip>
            </a:pPr>
          </a:p>
        </p:txBody>
      </p:sp>
      <p:pic>
        <p:nvPicPr>
          <p:cNvPr id="194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28900" y="1041400"/>
            <a:ext cx="7747000" cy="7670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-6.pdf" descr="droppedImage-6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0000" y="1727200"/>
            <a:ext cx="2235200" cy="264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droppedImage-1.pdf" descr="dropped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4500" y="1714500"/>
            <a:ext cx="3201579" cy="2654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droppedImage-9.pdf" descr="droppedImage-9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04200" y="1714500"/>
            <a:ext cx="3176689" cy="2654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droppedImage-10.pdf" descr="droppedImage-10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38250" y="5600699"/>
            <a:ext cx="3467100" cy="1964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droppedImage-7.pdf" descr="droppedImage-7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48600" y="5524500"/>
            <a:ext cx="2439833" cy="212090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APL/EPB"/>
          <p:cNvSpPr txBox="1"/>
          <p:nvPr/>
        </p:nvSpPr>
        <p:spPr>
          <a:xfrm>
            <a:off x="1025098" y="721086"/>
            <a:ext cx="2709396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APL/EPB</a:t>
            </a:r>
          </a:p>
        </p:txBody>
      </p:sp>
      <p:sp>
        <p:nvSpPr>
          <p:cNvPr id="202" name="ECRL/ECRB"/>
          <p:cNvSpPr txBox="1"/>
          <p:nvPr/>
        </p:nvSpPr>
        <p:spPr>
          <a:xfrm>
            <a:off x="3940036" y="721086"/>
            <a:ext cx="3635920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ECRL/ECRB</a:t>
            </a:r>
          </a:p>
        </p:txBody>
      </p:sp>
      <p:sp>
        <p:nvSpPr>
          <p:cNvPr id="203" name="EDC/EIP/EDM"/>
          <p:cNvSpPr txBox="1"/>
          <p:nvPr/>
        </p:nvSpPr>
        <p:spPr>
          <a:xfrm>
            <a:off x="7655031" y="721086"/>
            <a:ext cx="4257729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EDC/EIP/EDM</a:t>
            </a:r>
          </a:p>
        </p:txBody>
      </p:sp>
      <p:sp>
        <p:nvSpPr>
          <p:cNvPr id="204" name="EPL"/>
          <p:cNvSpPr txBox="1"/>
          <p:nvPr/>
        </p:nvSpPr>
        <p:spPr>
          <a:xfrm>
            <a:off x="2376743" y="7794986"/>
            <a:ext cx="1225306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EPL</a:t>
            </a:r>
          </a:p>
        </p:txBody>
      </p:sp>
      <p:sp>
        <p:nvSpPr>
          <p:cNvPr id="205" name="ECU"/>
          <p:cNvSpPr txBox="1"/>
          <p:nvPr/>
        </p:nvSpPr>
        <p:spPr>
          <a:xfrm>
            <a:off x="8406086" y="7794986"/>
            <a:ext cx="1307820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ECU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ensory Ex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Sensory Exam</a:t>
            </a:r>
          </a:p>
        </p:txBody>
      </p:sp>
      <p:sp>
        <p:nvSpPr>
          <p:cNvPr id="208" name="Types of sensation:…"/>
          <p:cNvSpPr txBox="1"/>
          <p:nvPr>
            <p:ph type="body" idx="1"/>
          </p:nvPr>
        </p:nvSpPr>
        <p:spPr>
          <a:xfrm>
            <a:off x="1143000" y="2489200"/>
            <a:ext cx="10464800" cy="6654800"/>
          </a:xfrm>
          <a:prstGeom prst="rect">
            <a:avLst/>
          </a:prstGeom>
        </p:spPr>
        <p:txBody>
          <a:bodyPr/>
          <a:lstStyle/>
          <a:p>
            <a:pPr marL="822201" indent="-401577" defTabSz="420623">
              <a:spcBef>
                <a:spcPts val="2700"/>
              </a:spcBef>
              <a:buBlip>
                <a:blip r:embed="rId3"/>
              </a:buBlip>
              <a:defRPr sz="3312"/>
            </a:pPr>
            <a:r>
              <a:t>Types of sensation:</a:t>
            </a:r>
          </a:p>
          <a:p>
            <a:pPr lvl="1" marL="1324613" indent="-401577" defTabSz="420623">
              <a:spcBef>
                <a:spcPts val="2700"/>
              </a:spcBef>
              <a:buBlip>
                <a:blip r:embed="rId3"/>
              </a:buBlip>
              <a:defRPr sz="3312"/>
            </a:pPr>
            <a:r>
              <a:t>Pain</a:t>
            </a:r>
          </a:p>
          <a:p>
            <a:pPr lvl="1" marL="1324613" indent="-401577" defTabSz="420623">
              <a:spcBef>
                <a:spcPts val="2700"/>
              </a:spcBef>
              <a:buBlip>
                <a:blip r:embed="rId3"/>
              </a:buBlip>
              <a:defRPr sz="3312"/>
            </a:pPr>
            <a:r>
              <a:t>Pressure</a:t>
            </a:r>
          </a:p>
          <a:p>
            <a:pPr lvl="1" marL="1324613" indent="-401577" defTabSz="420623">
              <a:spcBef>
                <a:spcPts val="2700"/>
              </a:spcBef>
              <a:buBlip>
                <a:blip r:embed="rId3"/>
              </a:buBlip>
              <a:defRPr sz="3312"/>
            </a:pPr>
            <a:r>
              <a:t>Light touch</a:t>
            </a:r>
          </a:p>
          <a:p>
            <a:pPr lvl="1" marL="1324613" indent="-401577" defTabSz="420623">
              <a:spcBef>
                <a:spcPts val="2700"/>
              </a:spcBef>
              <a:buBlip>
                <a:blip r:embed="rId3"/>
              </a:buBlip>
              <a:defRPr sz="3312"/>
            </a:pPr>
            <a:r>
              <a:t>Vibration</a:t>
            </a:r>
          </a:p>
          <a:p>
            <a:pPr marL="822201" indent="-401577" defTabSz="420623">
              <a:spcBef>
                <a:spcPts val="2700"/>
              </a:spcBef>
              <a:buBlip>
                <a:blip r:embed="rId3"/>
              </a:buBlip>
              <a:defRPr sz="3312"/>
            </a:pPr>
            <a:r>
              <a:t>Moving 2 point discrimination (M2PD)</a:t>
            </a:r>
          </a:p>
          <a:p>
            <a:pPr lvl="1" marL="1324613" indent="-401577" defTabSz="420623">
              <a:spcBef>
                <a:spcPts val="2700"/>
              </a:spcBef>
              <a:buBlip>
                <a:blip r:embed="rId3"/>
              </a:buBlip>
              <a:defRPr sz="3312"/>
            </a:pPr>
            <a:r>
              <a:t>3-5 mm 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1" name="droppedImage-1.png" descr="droppedImage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2500" y="1524000"/>
            <a:ext cx="8547100" cy="7150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checker dir="horz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93697" indent="-436497">
              <a:spcBef>
                <a:spcPts val="3000"/>
              </a:spcBef>
              <a:buBlip>
                <a:blip r:embed="rId3"/>
              </a:buBlip>
            </a:pPr>
          </a:p>
        </p:txBody>
      </p:sp>
      <p:pic>
        <p:nvPicPr>
          <p:cNvPr id="215" name="droppedImage-4.png" descr="droppedImage-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12029" y="2344749"/>
            <a:ext cx="10706102" cy="63424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checker dir="horz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Out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98" name="History taking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History taking</a:t>
            </a:r>
          </a:p>
          <a:p>
            <a:pPr>
              <a:buBlip>
                <a:blip r:embed="rId2"/>
              </a:buBlip>
            </a:pPr>
            <a:r>
              <a:t>Physical Exam</a:t>
            </a:r>
          </a:p>
          <a:p>
            <a:pPr>
              <a:buBlip>
                <a:blip r:embed="rId2"/>
              </a:buBlip>
            </a:pPr>
            <a:r>
              <a:t>Examples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8" name="droppedImage-3.tiff" descr="droppedImage-3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15346">
            <a:off x="6922" y="493697"/>
            <a:ext cx="4546601" cy="4440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G_0867.mov" descr="IMG_0867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5105400" y="2057400"/>
            <a:ext cx="3684694" cy="650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4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9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Vascular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Vascularity</a:t>
            </a:r>
          </a:p>
        </p:txBody>
      </p:sp>
      <p:sp>
        <p:nvSpPr>
          <p:cNvPr id="222" name="Color:…"/>
          <p:cNvSpPr txBox="1"/>
          <p:nvPr>
            <p:ph type="body" idx="1"/>
          </p:nvPr>
        </p:nvSpPr>
        <p:spPr>
          <a:xfrm>
            <a:off x="914400" y="2057400"/>
            <a:ext cx="10464800" cy="7048500"/>
          </a:xfrm>
          <a:prstGeom prst="rect">
            <a:avLst/>
          </a:prstGeom>
        </p:spPr>
        <p:txBody>
          <a:bodyPr/>
          <a:lstStyle/>
          <a:p>
            <a:pPr marL="795390" indent="-388482" defTabSz="406908">
              <a:spcBef>
                <a:spcPts val="2600"/>
              </a:spcBef>
              <a:buBlip>
                <a:blip r:embed="rId3"/>
              </a:buBlip>
              <a:defRPr sz="3204"/>
            </a:pPr>
            <a:r>
              <a:t>Color:</a:t>
            </a:r>
          </a:p>
          <a:p>
            <a:pPr lvl="1" marL="1281419" indent="-388482" defTabSz="406908">
              <a:spcBef>
                <a:spcPts val="2600"/>
              </a:spcBef>
              <a:buBlip>
                <a:blip r:embed="rId3"/>
              </a:buBlip>
              <a:defRPr sz="3204"/>
            </a:pPr>
            <a:r>
              <a:t>White --&gt; ischemic (arterial compromise)</a:t>
            </a:r>
          </a:p>
          <a:p>
            <a:pPr lvl="1" marL="1281419" indent="-388482" defTabSz="406908">
              <a:spcBef>
                <a:spcPts val="2600"/>
              </a:spcBef>
              <a:buBlip>
                <a:blip r:embed="rId3"/>
              </a:buBlip>
              <a:defRPr sz="3204"/>
            </a:pPr>
            <a:r>
              <a:t>Blue --&gt; venous congestion</a:t>
            </a:r>
          </a:p>
          <a:p>
            <a:pPr lvl="1" marL="1281419" indent="-388482" defTabSz="406908">
              <a:spcBef>
                <a:spcPts val="2600"/>
              </a:spcBef>
              <a:buBlip>
                <a:blip r:embed="rId3"/>
              </a:buBlip>
              <a:defRPr sz="3204"/>
            </a:pPr>
            <a:r>
              <a:t>Black --&gt; Gangrene </a:t>
            </a:r>
          </a:p>
          <a:p>
            <a:pPr marL="795390" indent="-388482" defTabSz="406908">
              <a:spcBef>
                <a:spcPts val="2600"/>
              </a:spcBef>
              <a:buBlip>
                <a:blip r:embed="rId3"/>
              </a:buBlip>
              <a:defRPr sz="3204"/>
            </a:pPr>
            <a:r>
              <a:t>Temperature </a:t>
            </a:r>
          </a:p>
          <a:p>
            <a:pPr marL="795390" indent="-388482" defTabSz="406908">
              <a:spcBef>
                <a:spcPts val="2600"/>
              </a:spcBef>
              <a:buBlip>
                <a:blip r:embed="rId3"/>
              </a:buBlip>
              <a:defRPr sz="3204"/>
            </a:pPr>
            <a:r>
              <a:t>Allen’s test</a:t>
            </a:r>
          </a:p>
          <a:p>
            <a:pPr marL="795390" indent="-388482" defTabSz="406908">
              <a:spcBef>
                <a:spcPts val="2600"/>
              </a:spcBef>
              <a:buBlip>
                <a:blip r:embed="rId3"/>
              </a:buBlip>
              <a:defRPr sz="3204"/>
            </a:pPr>
            <a:r>
              <a:t>Capillary refill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Allen’s Te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Allen’s Test</a:t>
            </a:r>
          </a:p>
        </p:txBody>
      </p:sp>
      <p:sp>
        <p:nvSpPr>
          <p:cNvPr id="225" name="Two main arteries in the han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31138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Two main arteries in the hand</a:t>
            </a:r>
          </a:p>
          <a:p>
            <a:pPr lvl="1" marL="1339011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Radial</a:t>
            </a:r>
          </a:p>
          <a:p>
            <a:pPr lvl="1" marL="1339011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Ulnar</a:t>
            </a:r>
          </a:p>
          <a:p>
            <a:pPr marL="831138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Two arteries in each digit</a:t>
            </a:r>
          </a:p>
          <a:p>
            <a:pPr lvl="1" marL="1339011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Radial digital artery</a:t>
            </a:r>
          </a:p>
          <a:p>
            <a:pPr lvl="1" marL="1339011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Ulnar digital artery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8" name="droppedImage-4.pdf" descr="droppedImage-4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15565" y="1172356"/>
            <a:ext cx="4838701" cy="4451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arteries-of-hand-anatomy-radial-ulnar-palmar-artery-en_medical512.png" descr="arteries-of-hand-anatomy-radial-ulnar-palmar-artery-en_medical5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800" y="2984500"/>
            <a:ext cx="6502400" cy="4457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Histo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History</a:t>
            </a:r>
          </a:p>
        </p:txBody>
      </p:sp>
      <p:sp>
        <p:nvSpPr>
          <p:cNvPr id="101" name="Age &amp; and dominanc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31138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Age &amp; and dominance</a:t>
            </a:r>
          </a:p>
          <a:p>
            <a:pPr marL="831138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Occupation &amp; hobbies</a:t>
            </a:r>
          </a:p>
          <a:p>
            <a:pPr marL="831138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Previous hand injuries/surgeries</a:t>
            </a:r>
          </a:p>
          <a:p>
            <a:pPr marL="831138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PMH (RA, OA, DM ...)</a:t>
            </a:r>
          </a:p>
          <a:p>
            <a:pPr marL="831138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Medications &amp; allergies</a:t>
            </a:r>
          </a:p>
          <a:p>
            <a:pPr marL="831138" indent="-405942" defTabSz="425195">
              <a:spcBef>
                <a:spcPts val="2700"/>
              </a:spcBef>
              <a:buBlip>
                <a:blip r:embed="rId3"/>
              </a:buBlip>
              <a:defRPr sz="3348"/>
            </a:pPr>
            <a:r>
              <a:t>Tetanus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Ex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</a:t>
            </a:r>
          </a:p>
        </p:txBody>
      </p:sp>
      <p:sp>
        <p:nvSpPr>
          <p:cNvPr id="104" name="Inspection…"/>
          <p:cNvSpPr txBox="1"/>
          <p:nvPr>
            <p:ph type="body" idx="1"/>
          </p:nvPr>
        </p:nvSpPr>
        <p:spPr>
          <a:xfrm>
            <a:off x="1270000" y="2298700"/>
            <a:ext cx="10464800" cy="5740400"/>
          </a:xfrm>
          <a:prstGeom prst="rect">
            <a:avLst/>
          </a:prstGeom>
        </p:spPr>
        <p:txBody>
          <a:bodyPr/>
          <a:lstStyle/>
          <a:p>
            <a:pPr marL="893697" indent="-436497">
              <a:spcBef>
                <a:spcPts val="3000"/>
              </a:spcBef>
              <a:buBlip>
                <a:blip r:embed="rId3"/>
              </a:buBlip>
            </a:pPr>
            <a:r>
              <a:t>Inspection</a:t>
            </a:r>
          </a:p>
          <a:p>
            <a:pPr marL="893697" indent="-436497">
              <a:spcBef>
                <a:spcPts val="3000"/>
              </a:spcBef>
              <a:buBlip>
                <a:blip r:embed="rId3"/>
              </a:buBlip>
            </a:pPr>
            <a:r>
              <a:t>Palpation</a:t>
            </a:r>
          </a:p>
          <a:p>
            <a:pPr marL="893697" indent="-436497">
              <a:spcBef>
                <a:spcPts val="3000"/>
              </a:spcBef>
              <a:buBlip>
                <a:blip r:embed="rId3"/>
              </a:buBlip>
            </a:pPr>
            <a:r>
              <a:t>Motor</a:t>
            </a:r>
          </a:p>
          <a:p>
            <a:pPr marL="893697" indent="-436497">
              <a:spcBef>
                <a:spcPts val="3000"/>
              </a:spcBef>
              <a:buBlip>
                <a:blip r:embed="rId3"/>
              </a:buBlip>
            </a:pPr>
            <a:r>
              <a:t>Sensory</a:t>
            </a:r>
          </a:p>
          <a:p>
            <a:pPr marL="893697" indent="-436497">
              <a:spcBef>
                <a:spcPts val="3000"/>
              </a:spcBef>
              <a:buBlip>
                <a:blip r:embed="rId3"/>
              </a:buBlip>
            </a:pPr>
            <a:r>
              <a:t>Vascular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nspe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Inspection</a:t>
            </a:r>
          </a:p>
        </p:txBody>
      </p:sp>
      <p:sp>
        <p:nvSpPr>
          <p:cNvPr id="107" name="Posture / cascad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93697" indent="-436497">
              <a:spcBef>
                <a:spcPts val="3000"/>
              </a:spcBef>
              <a:buBlip>
                <a:blip r:embed="rId3"/>
              </a:buBlip>
            </a:pPr>
            <a:r>
              <a:t>Posture / cascade</a:t>
            </a:r>
          </a:p>
          <a:p>
            <a:pPr marL="893697" indent="-436497">
              <a:spcBef>
                <a:spcPts val="3000"/>
              </a:spcBef>
              <a:buBlip>
                <a:blip r:embed="rId3"/>
              </a:buBlip>
            </a:pPr>
            <a:r>
              <a:t>Deformity</a:t>
            </a:r>
          </a:p>
          <a:p>
            <a:pPr marL="893697" indent="-436497">
              <a:spcBef>
                <a:spcPts val="3000"/>
              </a:spcBef>
              <a:buBlip>
                <a:blip r:embed="rId3"/>
              </a:buBlip>
            </a:pPr>
            <a:r>
              <a:t>Rotation or scissoring</a:t>
            </a:r>
          </a:p>
          <a:p>
            <a:pPr marL="893697" indent="-436497">
              <a:spcBef>
                <a:spcPts val="3000"/>
              </a:spcBef>
              <a:buBlip>
                <a:blip r:embed="rId3"/>
              </a:buBlip>
            </a:pPr>
            <a:r>
              <a:t>Wasting or swelling</a:t>
            </a:r>
          </a:p>
          <a:p>
            <a:pPr marL="893697" indent="-436497">
              <a:spcBef>
                <a:spcPts val="3000"/>
              </a:spcBef>
              <a:buBlip>
                <a:blip r:embed="rId3"/>
              </a:buBlip>
            </a:pPr>
            <a:r>
              <a:t>Color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0" name="droppedImage-8.pdf" descr="droppedImage-8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2700" y="1968500"/>
            <a:ext cx="4013768" cy="262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droppedImage-5.pdf" descr="droppedImage-5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51800" y="1968500"/>
            <a:ext cx="3632200" cy="2623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DSC03700.jpg" descr="DSC0370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01000" y="6032500"/>
            <a:ext cx="3725334" cy="279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droppedImage-5.tiff" descr="droppedImage-5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46200" y="6033796"/>
            <a:ext cx="3882629" cy="2743201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Line"/>
          <p:cNvSpPr/>
          <p:nvPr/>
        </p:nvSpPr>
        <p:spPr>
          <a:xfrm flipH="1">
            <a:off x="3078311" y="6941393"/>
            <a:ext cx="934443" cy="878037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l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5" name="Line"/>
          <p:cNvSpPr/>
          <p:nvPr/>
        </p:nvSpPr>
        <p:spPr>
          <a:xfrm flipH="1">
            <a:off x="2804814" y="6901408"/>
            <a:ext cx="1012330" cy="547142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l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6" name="Line"/>
          <p:cNvSpPr/>
          <p:nvPr/>
        </p:nvSpPr>
        <p:spPr>
          <a:xfrm flipH="1">
            <a:off x="2663874" y="6801991"/>
            <a:ext cx="1037928" cy="333871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l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7" name="Line"/>
          <p:cNvSpPr/>
          <p:nvPr/>
        </p:nvSpPr>
        <p:spPr>
          <a:xfrm flipH="1">
            <a:off x="2583358" y="6744493"/>
            <a:ext cx="915741" cy="153096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l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2000">
        <p15:prstTrans prst="peelOff" invX="1"/>
      </p:transition>
    </mc:Choice>
    <mc:Choice xmlns:p14="http://schemas.microsoft.com/office/powerpoint/2010/main" Requires="p14">
      <p:transition spd="slow" advClick="1" p14:dur="2000">
        <p:wipe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93697" indent="-436497">
              <a:spcBef>
                <a:spcPts val="3000"/>
              </a:spcBef>
              <a:buBlip>
                <a:blip r:embed="rId3"/>
              </a:buBlip>
            </a:pPr>
          </a:p>
        </p:txBody>
      </p:sp>
      <p:pic>
        <p:nvPicPr>
          <p:cNvPr id="121" name="droppedImage-2.pdf" descr="droppedImage-2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7300" y="2946400"/>
            <a:ext cx="2668045" cy="360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droppedImage-2.tiff" descr="droppedImage-2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47431" y="2946400"/>
            <a:ext cx="5376069" cy="3962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droppedImage-7.tiff" descr="droppedImage-7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05899" y="3175000"/>
            <a:ext cx="5859133" cy="3975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93697" indent="-436497">
              <a:spcBef>
                <a:spcPts val="3000"/>
              </a:spcBef>
              <a:buBlip>
                <a:blip r:embed="rId3"/>
              </a:buBlip>
            </a:pPr>
          </a:p>
        </p:txBody>
      </p:sp>
      <p:pic>
        <p:nvPicPr>
          <p:cNvPr id="127" name="010013333-K1-KKUH-SR-3.jpg" descr="010013333-K1-KKUH-SR-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30500" y="2946400"/>
            <a:ext cx="6819900" cy="4546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pull dir="l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403F3D"/>
      </a:dk2>
      <a:lt2>
        <a:srgbClr val="BFBCB6"/>
      </a:lt2>
      <a:accent1>
        <a:srgbClr val="F8D76C"/>
      </a:accent1>
      <a:accent2>
        <a:srgbClr val="CE8B45"/>
      </a:accent2>
      <a:accent3>
        <a:srgbClr val="BD6C69"/>
      </a:accent3>
      <a:accent4>
        <a:srgbClr val="816DAA"/>
      </a:accent4>
      <a:accent5>
        <a:srgbClr val="758BB2"/>
      </a:accent5>
      <a:accent6>
        <a:srgbClr val="8BAF77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63500" dist="1270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88900" dist="0" dir="54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403F3D"/>
      </a:dk2>
      <a:lt2>
        <a:srgbClr val="BFBCB6"/>
      </a:lt2>
      <a:accent1>
        <a:srgbClr val="F8D76C"/>
      </a:accent1>
      <a:accent2>
        <a:srgbClr val="CE8B45"/>
      </a:accent2>
      <a:accent3>
        <a:srgbClr val="BD6C69"/>
      </a:accent3>
      <a:accent4>
        <a:srgbClr val="816DAA"/>
      </a:accent4>
      <a:accent5>
        <a:srgbClr val="758BB2"/>
      </a:accent5>
      <a:accent6>
        <a:srgbClr val="8BAF77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63500" dist="1270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88900" dist="0" dir="54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