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94"/>
  </p:notesMasterIdLst>
  <p:sldIdLst>
    <p:sldId id="359" r:id="rId2"/>
    <p:sldId id="301" r:id="rId3"/>
    <p:sldId id="306" r:id="rId4"/>
    <p:sldId id="257" r:id="rId5"/>
    <p:sldId id="258" r:id="rId6"/>
    <p:sldId id="259" r:id="rId7"/>
    <p:sldId id="260" r:id="rId8"/>
    <p:sldId id="261" r:id="rId9"/>
    <p:sldId id="362" r:id="rId10"/>
    <p:sldId id="262" r:id="rId11"/>
    <p:sldId id="264" r:id="rId12"/>
    <p:sldId id="265" r:id="rId13"/>
    <p:sldId id="266" r:id="rId14"/>
    <p:sldId id="267" r:id="rId15"/>
    <p:sldId id="30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4" r:id="rId35"/>
    <p:sldId id="289" r:id="rId36"/>
    <p:sldId id="291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5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7" r:id="rId65"/>
    <p:sldId id="328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7" r:id="rId93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F1CD85-4711-4D77-834A-99D298CA3434}" type="datetimeFigureOut">
              <a:rPr lang="ar-SA" smtClean="0"/>
              <a:pPr/>
              <a:t>15/01/40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D2E06A-22CF-419F-ADF8-3B2853321E2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E06A-22CF-419F-ADF8-3B2853321E23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" TargetMode="External"/><Relationship Id="rId2" Type="http://schemas.openxmlformats.org/officeDocument/2006/relationships/hyperlink" Target="http://www.patient.co.uk/docto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7467600" cy="2895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Dr  Mohammad Al </a:t>
            </a:r>
            <a:r>
              <a:rPr lang="en-US" sz="5400" dirty="0" err="1" smtClean="0"/>
              <a:t>Akeely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Associate professor&amp; consultant general surgeon</a:t>
            </a:r>
            <a:r>
              <a:rPr lang="ar-SA" sz="3600" dirty="0" smtClean="0"/>
              <a:t/>
            </a:r>
            <a:br>
              <a:rPr lang="ar-SA" sz="3600" dirty="0" smtClean="0"/>
            </a:b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FFC000"/>
                </a:solidFill>
              </a:rPr>
              <a:t>UPPER &amp; Lower GI Bleeding</a:t>
            </a:r>
            <a:endParaRPr lang="ar-SA" sz="6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028" y="869950"/>
            <a:ext cx="5053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E65B00"/>
                </a:solidFill>
                <a:latin typeface="Century Gothic"/>
                <a:cs typeface="Century Gothic"/>
              </a:rPr>
              <a:t>:</a:t>
            </a:r>
            <a:r>
              <a:rPr sz="32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SIGNS </a:t>
            </a:r>
            <a:r>
              <a:rPr sz="3200" b="0" dirty="0">
                <a:solidFill>
                  <a:srgbClr val="E65B00"/>
                </a:solidFill>
                <a:latin typeface="Century Schoolbook"/>
                <a:cs typeface="Century Schoolbook"/>
              </a:rPr>
              <a:t>AND</a:t>
            </a:r>
            <a:r>
              <a:rPr sz="3200" b="0" spc="-60" dirty="0">
                <a:solidFill>
                  <a:srgbClr val="E65B00"/>
                </a:solidFill>
                <a:latin typeface="Century Schoolbook"/>
                <a:cs typeface="Century Schoolbook"/>
              </a:rPr>
              <a:t> </a:t>
            </a:r>
            <a:r>
              <a:rPr sz="32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SYMPTOMS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662430"/>
            <a:ext cx="174625" cy="4209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50" spc="130" dirty="0">
                <a:solidFill>
                  <a:srgbClr val="FD8536"/>
                </a:solidFill>
                <a:latin typeface="Symbol"/>
                <a:cs typeface="Symbol"/>
              </a:rPr>
              <a:t>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558290"/>
            <a:ext cx="2908300" cy="438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9490" algn="l" rtl="0">
              <a:lnSpc>
                <a:spcPct val="123700"/>
              </a:lnSpc>
              <a:spcBef>
                <a:spcPts val="100"/>
              </a:spcBef>
            </a:pPr>
            <a:r>
              <a:rPr sz="2100" spc="-5" dirty="0">
                <a:latin typeface="Century Schoolbook"/>
                <a:cs typeface="Century Schoolbook"/>
              </a:rPr>
              <a:t>Hematemesis  Melena  Hematochezia  Syncope  Dyspepsia  </a:t>
            </a:r>
            <a:r>
              <a:rPr sz="2100" spc="-10" dirty="0">
                <a:latin typeface="Century Schoolbook"/>
                <a:cs typeface="Century Schoolbook"/>
              </a:rPr>
              <a:t>Epigastric pain  </a:t>
            </a:r>
            <a:r>
              <a:rPr sz="2100" spc="-5" dirty="0">
                <a:latin typeface="Century Schoolbook"/>
                <a:cs typeface="Century Schoolbook"/>
              </a:rPr>
              <a:t>Heartburn</a:t>
            </a:r>
            <a:endParaRPr sz="2100">
              <a:latin typeface="Century Schoolbook"/>
              <a:cs typeface="Century Schoolbook"/>
            </a:endParaRPr>
          </a:p>
          <a:p>
            <a:pPr marL="12700" marR="5080" algn="l" rtl="0">
              <a:lnSpc>
                <a:spcPct val="123400"/>
              </a:lnSpc>
              <a:spcBef>
                <a:spcPts val="10"/>
              </a:spcBef>
            </a:pPr>
            <a:r>
              <a:rPr sz="2100" spc="-5" dirty="0">
                <a:latin typeface="Century Schoolbook"/>
                <a:cs typeface="Century Schoolbook"/>
              </a:rPr>
              <a:t>Diffuse abdominal </a:t>
            </a:r>
            <a:r>
              <a:rPr sz="2100" spc="-10" dirty="0">
                <a:latin typeface="Century Schoolbook"/>
                <a:cs typeface="Century Schoolbook"/>
              </a:rPr>
              <a:t>pain  Dysphagia</a:t>
            </a:r>
            <a:endParaRPr sz="2100">
              <a:latin typeface="Century Schoolbook"/>
              <a:cs typeface="Century Schoolbook"/>
            </a:endParaRPr>
          </a:p>
          <a:p>
            <a:pPr marL="12700" marR="1458595" algn="l" rtl="0">
              <a:lnSpc>
                <a:spcPct val="123800"/>
              </a:lnSpc>
            </a:pPr>
            <a:r>
              <a:rPr sz="2100" spc="-5" dirty="0">
                <a:latin typeface="Century Schoolbook"/>
                <a:cs typeface="Century Schoolbook"/>
              </a:rPr>
              <a:t>Weight</a:t>
            </a:r>
            <a:r>
              <a:rPr sz="2100" spc="-70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loss  Jaundice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0"/>
            <a:ext cx="418973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smtClean="0">
                <a:solidFill>
                  <a:srgbClr val="E65B00"/>
                </a:solidFill>
                <a:latin typeface="Century Schoolbook"/>
                <a:cs typeface="Century Schoolbook"/>
              </a:rPr>
              <a:t>APPR</a:t>
            </a:r>
            <a:r>
              <a:rPr sz="4000" b="0" spc="-5" smtClean="0">
                <a:solidFill>
                  <a:srgbClr val="E65B00"/>
                </a:solidFill>
                <a:latin typeface="Century Schoolbook"/>
                <a:cs typeface="Century Schoolbook"/>
              </a:rPr>
              <a:t>O</a:t>
            </a:r>
            <a:r>
              <a:rPr sz="4000" b="0" spc="-15" smtClean="0">
                <a:solidFill>
                  <a:srgbClr val="E65B00"/>
                </a:solidFill>
                <a:latin typeface="Century Schoolbook"/>
                <a:cs typeface="Century Schoolbook"/>
              </a:rPr>
              <a:t>A</a:t>
            </a:r>
            <a:r>
              <a:rPr sz="4000" b="0" smtClean="0">
                <a:solidFill>
                  <a:srgbClr val="E65B00"/>
                </a:solidFill>
                <a:latin typeface="Century Schoolbook"/>
                <a:cs typeface="Century Schoolbook"/>
              </a:rPr>
              <a:t>C</a:t>
            </a:r>
            <a:r>
              <a:rPr lang="en-US" sz="4000" b="0" dirty="0" smtClean="0">
                <a:solidFill>
                  <a:srgbClr val="E65B00"/>
                </a:solidFill>
                <a:latin typeface="Century Schoolbook"/>
                <a:cs typeface="Century Schoolbook"/>
              </a:rPr>
              <a:t>H:</a:t>
            </a:r>
            <a:endParaRPr sz="40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880" y="397509"/>
            <a:ext cx="2008505" cy="138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000">
              <a:latin typeface="Century Schoolbook"/>
              <a:cs typeface="Century Schoolbook"/>
            </a:endParaRPr>
          </a:p>
          <a:p>
            <a:pPr marL="510540" indent="-273050">
              <a:lnSpc>
                <a:spcPct val="100000"/>
              </a:lnSpc>
              <a:spcBef>
                <a:spcPts val="2540"/>
              </a:spcBef>
              <a:buClr>
                <a:srgbClr val="FD8536"/>
              </a:buClr>
              <a:buSzPct val="69642"/>
              <a:buFont typeface="Symbol"/>
              <a:buChar char="❖"/>
              <a:tabLst>
                <a:tab pos="510540" algn="l"/>
              </a:tabLst>
            </a:pPr>
            <a:r>
              <a:rPr sz="2800" b="1" spc="-114" dirty="0">
                <a:solidFill>
                  <a:srgbClr val="B22B15"/>
                </a:solidFill>
                <a:latin typeface="Century Schoolbook"/>
                <a:cs typeface="Century Schoolbook"/>
              </a:rPr>
              <a:t>History: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2057400"/>
            <a:ext cx="7848600" cy="3100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493770" indent="-457200" algn="l" rtl="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10" smtClean="0">
                <a:latin typeface="Century Schoolbook"/>
                <a:cs typeface="Century Schoolbook"/>
              </a:rPr>
              <a:t>Abdomina</a:t>
            </a:r>
            <a:r>
              <a:rPr lang="en-US" sz="2400" spc="-10" dirty="0" smtClean="0">
                <a:latin typeface="Century Schoolbook"/>
                <a:cs typeface="Century Schoolbook"/>
              </a:rPr>
              <a:t>l </a:t>
            </a:r>
            <a:r>
              <a:rPr lang="en-US" sz="2400" spc="-5" dirty="0" smtClean="0">
                <a:latin typeface="Century Schoolbook"/>
                <a:cs typeface="Century Schoolbook"/>
              </a:rPr>
              <a:t>p</a:t>
            </a:r>
            <a:r>
              <a:rPr sz="2400" spc="-5" smtClean="0">
                <a:latin typeface="Century Schoolbook"/>
                <a:cs typeface="Century Schoolbook"/>
              </a:rPr>
              <a:t>ain </a:t>
            </a:r>
            <a:endParaRPr lang="ar-SA" sz="2400" spc="-5" dirty="0" smtClean="0">
              <a:latin typeface="Century Schoolbook"/>
              <a:cs typeface="Century Schoolbook"/>
            </a:endParaRPr>
          </a:p>
          <a:p>
            <a:pPr marL="469900" marR="3493770" indent="-457200" algn="l" rtl="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5" smtClean="0">
                <a:latin typeface="Century Schoolbook"/>
                <a:cs typeface="Century Schoolbook"/>
              </a:rPr>
              <a:t> Haemat</a:t>
            </a:r>
            <a:r>
              <a:rPr lang="en-US" sz="2400" spc="-5" dirty="0" smtClean="0">
                <a:latin typeface="Century Schoolbook"/>
                <a:cs typeface="Century Schoolbook"/>
              </a:rPr>
              <a:t>e</a:t>
            </a:r>
            <a:r>
              <a:rPr sz="2400" spc="-5" smtClean="0">
                <a:latin typeface="Century Schoolbook"/>
                <a:cs typeface="Century Schoolbook"/>
              </a:rPr>
              <a:t>msi</a:t>
            </a:r>
            <a:r>
              <a:rPr lang="en-US" sz="2400" spc="-5" dirty="0" smtClean="0">
                <a:latin typeface="Century Schoolbook"/>
                <a:cs typeface="Century Schoolbook"/>
              </a:rPr>
              <a:t>s</a:t>
            </a:r>
          </a:p>
          <a:p>
            <a:pPr marL="469900" marR="3493770" indent="-457200" algn="l" rtl="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5" smtClean="0">
                <a:latin typeface="Century Schoolbook"/>
                <a:cs typeface="Century Schoolbook"/>
              </a:rPr>
              <a:t> Haematochezia  </a:t>
            </a:r>
            <a:endParaRPr lang="ar-SA" sz="2400" spc="-5" dirty="0" smtClean="0">
              <a:latin typeface="Century Schoolbook"/>
              <a:cs typeface="Century Schoolbook"/>
            </a:endParaRPr>
          </a:p>
          <a:p>
            <a:pPr marL="469900" marR="3493770" indent="-457200" algn="l" rtl="0">
              <a:lnSpc>
                <a:spcPct val="1208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5" smtClean="0">
                <a:latin typeface="Century Schoolbook"/>
                <a:cs typeface="Century Schoolbook"/>
              </a:rPr>
              <a:t>Melaena</a:t>
            </a:r>
            <a:endParaRPr sz="2400">
              <a:latin typeface="Century Schoolbook"/>
              <a:cs typeface="Century Schoolbook"/>
            </a:endParaRPr>
          </a:p>
          <a:p>
            <a:pPr marL="469900" marR="368300" indent="-457200" algn="l" rtl="0">
              <a:lnSpc>
                <a:spcPct val="100000"/>
              </a:lnSpc>
              <a:spcBef>
                <a:spcPts val="590"/>
              </a:spcBef>
              <a:buFont typeface="Arial" pitchFamily="34" charset="0"/>
              <a:buChar char="•"/>
            </a:pPr>
            <a:r>
              <a:rPr sz="2400" spc="-5" dirty="0">
                <a:latin typeface="Century Schoolbook"/>
                <a:cs typeface="Century Schoolbook"/>
              </a:rPr>
              <a:t>Features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10" dirty="0">
                <a:latin typeface="Century Schoolbook"/>
                <a:cs typeface="Century Schoolbook"/>
              </a:rPr>
              <a:t>blood </a:t>
            </a:r>
            <a:r>
              <a:rPr sz="2400" spc="-5" dirty="0">
                <a:latin typeface="Century Schoolbook"/>
                <a:cs typeface="Century Schoolbook"/>
              </a:rPr>
              <a:t>loss: shock, syncope,  anemia</a:t>
            </a:r>
            <a:endParaRPr sz="2400">
              <a:latin typeface="Century Schoolbook"/>
              <a:cs typeface="Century Schoolbook"/>
            </a:endParaRPr>
          </a:p>
          <a:p>
            <a:pPr marL="469900" marR="5080" indent="-457200" algn="l" rtl="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sz="2400" spc="-5" dirty="0">
                <a:latin typeface="Century Schoolbook"/>
                <a:cs typeface="Century Schoolbook"/>
              </a:rPr>
              <a:t>Features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underlying cause: dyspepsia,  jaundice, weight</a:t>
            </a:r>
            <a:r>
              <a:rPr sz="240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loss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6320155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ar-S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en-U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alcohol , </a:t>
            </a:r>
            <a:r>
              <a:rPr lang="en-U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bilharziasis</a:t>
            </a:r>
            <a:r>
              <a:rPr lang="ar-S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H/O hepatitis B or C.</a:t>
            </a:r>
            <a:r>
              <a:rPr lang="ar-S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ar-SA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sz="2100" u="sng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Drug </a:t>
            </a:r>
            <a:r>
              <a:rPr sz="21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history</a:t>
            </a:r>
            <a:r>
              <a:rPr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: NSAIDs, Aspirin, corticosteroids</a:t>
            </a:r>
            <a:r>
              <a:rPr sz="2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,  </a:t>
            </a:r>
            <a:r>
              <a:rPr sz="21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anticoagulants</a:t>
            </a:r>
            <a:r>
              <a:rPr sz="21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cs typeface="Century Schoolbook"/>
              </a:rPr>
              <a:t>.</a:t>
            </a:r>
            <a:endParaRPr sz="21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905000"/>
            <a:ext cx="64446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100" spc="-5" dirty="0">
                <a:latin typeface="Century Schoolbook"/>
                <a:cs typeface="Century Schoolbook"/>
              </a:rPr>
              <a:t>History </a:t>
            </a:r>
            <a:r>
              <a:rPr sz="2100" dirty="0">
                <a:latin typeface="Century Schoolbook"/>
                <a:cs typeface="Century Schoolbook"/>
              </a:rPr>
              <a:t>of </a:t>
            </a:r>
            <a:r>
              <a:rPr sz="2100" spc="-10" dirty="0">
                <a:latin typeface="Century Schoolbook"/>
                <a:cs typeface="Century Schoolbook"/>
              </a:rPr>
              <a:t>epistaxis </a:t>
            </a:r>
            <a:r>
              <a:rPr sz="2100" dirty="0">
                <a:latin typeface="Century Schoolbook"/>
                <a:cs typeface="Century Schoolbook"/>
              </a:rPr>
              <a:t>or </a:t>
            </a:r>
            <a:r>
              <a:rPr sz="2100" spc="-5" dirty="0">
                <a:latin typeface="Century Schoolbook"/>
                <a:cs typeface="Century Schoolbook"/>
              </a:rPr>
              <a:t>hemoptysis to rule out </a:t>
            </a:r>
            <a:r>
              <a:rPr sz="2100" spc="-5">
                <a:latin typeface="Century Schoolbook"/>
                <a:cs typeface="Century Schoolbook"/>
              </a:rPr>
              <a:t>the </a:t>
            </a:r>
            <a:r>
              <a:rPr lang="ar-SA" sz="2100" spc="-5" dirty="0" smtClean="0">
                <a:latin typeface="Century Schoolbook"/>
                <a:cs typeface="Century Schoolbook"/>
              </a:rPr>
              <a:t>           </a:t>
            </a:r>
            <a:r>
              <a:rPr lang="en-US" sz="2100" spc="-5" dirty="0" smtClean="0">
                <a:latin typeface="Century Schoolbook"/>
                <a:cs typeface="Century Schoolbook"/>
              </a:rPr>
              <a:t> </a:t>
            </a:r>
            <a:r>
              <a:rPr sz="2100" spc="-5" smtClean="0">
                <a:latin typeface="Century Schoolbook"/>
                <a:cs typeface="Century Schoolbook"/>
              </a:rPr>
              <a:t>GI  </a:t>
            </a:r>
            <a:r>
              <a:rPr sz="2100" spc="-5" dirty="0">
                <a:latin typeface="Century Schoolbook"/>
                <a:cs typeface="Century Schoolbook"/>
              </a:rPr>
              <a:t>source </a:t>
            </a:r>
            <a:r>
              <a:rPr sz="2100" dirty="0">
                <a:latin typeface="Century Schoolbook"/>
                <a:cs typeface="Century Schoolbook"/>
              </a:rPr>
              <a:t>of </a:t>
            </a:r>
            <a:r>
              <a:rPr sz="2100" spc="-10" dirty="0">
                <a:latin typeface="Century Schoolbook"/>
                <a:cs typeface="Century Schoolbook"/>
              </a:rPr>
              <a:t>bleeding.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3276600"/>
            <a:ext cx="73977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ar-SA" sz="2000" b="1" u="sng" spc="-10" dirty="0" smtClean="0">
                <a:latin typeface="Century Schoolbook"/>
                <a:cs typeface="Century Schoolbook"/>
              </a:rPr>
              <a:t> </a:t>
            </a:r>
            <a:r>
              <a:rPr sz="2000" b="1" u="sng" spc="-10" smtClean="0">
                <a:latin typeface="Century Schoolbook"/>
                <a:cs typeface="Century Schoolbook"/>
              </a:rPr>
              <a:t>Past </a:t>
            </a:r>
            <a:r>
              <a:rPr sz="2000" b="1" u="sng" spc="-5" smtClean="0">
                <a:latin typeface="Century Schoolbook"/>
                <a:cs typeface="Century Schoolbook"/>
              </a:rPr>
              <a:t>medical:</a:t>
            </a:r>
            <a:r>
              <a:rPr lang="ar-SA" sz="2000" b="1" u="sng" spc="-5" dirty="0" smtClean="0">
                <a:latin typeface="Century Schoolbook"/>
                <a:cs typeface="Century Schoolbook"/>
              </a:rPr>
              <a:t> </a:t>
            </a:r>
            <a:r>
              <a:rPr sz="2000" spc="-5" smtClean="0">
                <a:latin typeface="Century Schoolbook"/>
                <a:cs typeface="Century Schoolbook"/>
              </a:rPr>
              <a:t>previous </a:t>
            </a:r>
            <a:r>
              <a:rPr sz="2000" spc="-5" dirty="0">
                <a:latin typeface="Century Schoolbook"/>
                <a:cs typeface="Century Schoolbook"/>
              </a:rPr>
              <a:t>episodes </a:t>
            </a:r>
            <a:r>
              <a:rPr sz="2000" dirty="0">
                <a:latin typeface="Century Schoolbook"/>
                <a:cs typeface="Century Schoolbook"/>
              </a:rPr>
              <a:t>of </a:t>
            </a:r>
            <a:r>
              <a:rPr sz="2000" spc="-10">
                <a:latin typeface="Century Schoolbook"/>
                <a:cs typeface="Century Schoolbook"/>
              </a:rPr>
              <a:t>upper  </a:t>
            </a:r>
            <a:r>
              <a:rPr lang="ar-SA" sz="2000" spc="-10" dirty="0" smtClean="0">
                <a:latin typeface="Century Schoolbook"/>
                <a:cs typeface="Century Schoolbook"/>
              </a:rPr>
              <a:t> </a:t>
            </a:r>
            <a:r>
              <a:rPr lang="en-US" sz="2000" spc="-10" dirty="0" smtClean="0">
                <a:latin typeface="Century Schoolbook"/>
                <a:cs typeface="Century Schoolbook"/>
              </a:rPr>
              <a:t>   </a:t>
            </a:r>
            <a:r>
              <a:rPr lang="ar-SA" sz="2000" spc="-10" dirty="0" smtClean="0">
                <a:latin typeface="Century Schoolbook"/>
                <a:cs typeface="Century Schoolbook"/>
              </a:rPr>
              <a:t>  </a:t>
            </a:r>
            <a:r>
              <a:rPr lang="en-US" sz="2000" spc="-10" dirty="0" smtClean="0">
                <a:latin typeface="Century Schoolbook"/>
                <a:cs typeface="Century Schoolbook"/>
              </a:rPr>
              <a:t> </a:t>
            </a:r>
            <a:r>
              <a:rPr sz="2000" spc="-5" smtClean="0">
                <a:latin typeface="Century Schoolbook"/>
                <a:cs typeface="Century Schoolbook"/>
              </a:rPr>
              <a:t>gastrointestinal </a:t>
            </a:r>
            <a:r>
              <a:rPr sz="2000" spc="-5" dirty="0">
                <a:latin typeface="Century Schoolbook"/>
                <a:cs typeface="Century Schoolbook"/>
              </a:rPr>
              <a:t>bleeding, diabetes mellitus;  coronary artery disease; chronic renal </a:t>
            </a:r>
            <a:r>
              <a:rPr sz="2000" dirty="0">
                <a:latin typeface="Century Schoolbook"/>
                <a:cs typeface="Century Schoolbook"/>
              </a:rPr>
              <a:t>or </a:t>
            </a:r>
            <a:r>
              <a:rPr sz="2000" spc="-5" dirty="0">
                <a:latin typeface="Century Schoolbook"/>
                <a:cs typeface="Century Schoolbook"/>
              </a:rPr>
              <a:t>liver  disease; </a:t>
            </a:r>
            <a:r>
              <a:rPr sz="2000" dirty="0">
                <a:latin typeface="Century Schoolbook"/>
                <a:cs typeface="Century Schoolbook"/>
              </a:rPr>
              <a:t>or </a:t>
            </a:r>
            <a:r>
              <a:rPr sz="2000" spc="-5" dirty="0">
                <a:latin typeface="Century Schoolbook"/>
                <a:cs typeface="Century Schoolbook"/>
              </a:rPr>
              <a:t>chronic obstructive pulmonary</a:t>
            </a:r>
            <a:r>
              <a:rPr sz="2000" spc="30" dirty="0">
                <a:latin typeface="Century Schoolbook"/>
                <a:cs typeface="Century Schoolbook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disease.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5257800"/>
            <a:ext cx="59664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000" b="1" u="sng" spc="-10" dirty="0">
                <a:latin typeface="Century Schoolbook"/>
                <a:cs typeface="Century Schoolbook"/>
              </a:rPr>
              <a:t>Past </a:t>
            </a:r>
            <a:r>
              <a:rPr sz="2000" b="1" u="sng" spc="-5" dirty="0">
                <a:latin typeface="Century Schoolbook"/>
                <a:cs typeface="Century Schoolbook"/>
              </a:rPr>
              <a:t>surgical: </a:t>
            </a:r>
            <a:r>
              <a:rPr sz="2000" spc="-5" dirty="0">
                <a:latin typeface="Century Schoolbook"/>
                <a:cs typeface="Century Schoolbook"/>
              </a:rPr>
              <a:t>previous </a:t>
            </a:r>
            <a:r>
              <a:rPr sz="2000" spc="-10" dirty="0">
                <a:latin typeface="Century Schoolbook"/>
                <a:cs typeface="Century Schoolbook"/>
              </a:rPr>
              <a:t>abdominal</a:t>
            </a:r>
            <a:r>
              <a:rPr sz="2000" spc="30" dirty="0">
                <a:latin typeface="Century Schoolbook"/>
                <a:cs typeface="Century Schoolbook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surgery</a:t>
            </a:r>
            <a:endParaRPr sz="20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469" y="1238250"/>
            <a:ext cx="28943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0"/>
              </a:spcBef>
              <a:buClr>
                <a:srgbClr val="59150A"/>
              </a:buClr>
              <a:buSzPct val="68750"/>
              <a:buFont typeface="Symbol"/>
              <a:buChar char="❖"/>
              <a:tabLst>
                <a:tab pos="285750" algn="l"/>
              </a:tabLst>
            </a:pPr>
            <a:r>
              <a:rPr sz="2800" b="1" spc="-5" dirty="0">
                <a:solidFill>
                  <a:srgbClr val="B22B15"/>
                </a:solidFill>
                <a:latin typeface="Century Schoolbook"/>
                <a:cs typeface="Century Schoolbook"/>
              </a:rPr>
              <a:t>Examination</a:t>
            </a:r>
            <a:r>
              <a:rPr sz="2800" b="1" spc="-55" dirty="0">
                <a:solidFill>
                  <a:srgbClr val="B22B15"/>
                </a:solidFill>
                <a:latin typeface="Century Schoolbook"/>
                <a:cs typeface="Century Schoolbook"/>
              </a:rPr>
              <a:t> </a:t>
            </a:r>
            <a:r>
              <a:rPr sz="2400" b="1" spc="-670" dirty="0">
                <a:solidFill>
                  <a:srgbClr val="B22B15"/>
                </a:solidFill>
                <a:latin typeface="Century Schoolbook"/>
                <a:cs typeface="Century Schoolbook"/>
              </a:rPr>
              <a:t>: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2133600"/>
            <a:ext cx="4917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sz="2400" u="sng" spc="-5" dirty="0">
                <a:latin typeface="Century Schoolbook"/>
                <a:cs typeface="Century Schoolbook"/>
              </a:rPr>
              <a:t>General examination </a:t>
            </a:r>
            <a:r>
              <a:rPr sz="2400" u="sng" spc="-10" dirty="0">
                <a:latin typeface="Century Schoolbook"/>
                <a:cs typeface="Century Schoolbook"/>
              </a:rPr>
              <a:t>and </a:t>
            </a:r>
            <a:r>
              <a:rPr sz="2400" u="sng" spc="-5" dirty="0">
                <a:latin typeface="Century Schoolbook"/>
                <a:cs typeface="Century Schoolbook"/>
              </a:rPr>
              <a:t>systemic  examinations</a:t>
            </a:r>
            <a:endParaRPr sz="2400" u="sng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3429000"/>
            <a:ext cx="5334000" cy="13644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700"/>
              </a:spcBef>
            </a:pPr>
            <a:r>
              <a:rPr sz="2400" u="sng" spc="-10" smtClean="0">
                <a:latin typeface="Century Schoolbook"/>
                <a:cs typeface="Century Schoolbook"/>
              </a:rPr>
              <a:t>VITALS</a:t>
            </a:r>
            <a:r>
              <a:rPr sz="2400" spc="-10" smtClean="0">
                <a:latin typeface="Century Schoolbook"/>
                <a:cs typeface="Century Schoolbook"/>
              </a:rPr>
              <a:t>:</a:t>
            </a:r>
            <a:endParaRPr lang="en-US" sz="2400" spc="-10" dirty="0" smtClean="0">
              <a:latin typeface="Century Schoolbook"/>
              <a:cs typeface="Century Schoolbook"/>
            </a:endParaRPr>
          </a:p>
          <a:p>
            <a:pPr marL="12700" algn="l" rtl="0">
              <a:lnSpc>
                <a:spcPct val="100000"/>
              </a:lnSpc>
              <a:spcBef>
                <a:spcPts val="700"/>
              </a:spcBef>
            </a:pPr>
            <a:r>
              <a:rPr lang="en-US" sz="2400" spc="-10" dirty="0" smtClean="0">
                <a:latin typeface="Century Schoolbook"/>
                <a:cs typeface="Century Schoolbook"/>
              </a:rPr>
              <a:t>              </a:t>
            </a:r>
            <a:r>
              <a:rPr lang="en-US" sz="2400" spc="-5" dirty="0" smtClean="0">
                <a:latin typeface="Century Schoolbook"/>
                <a:cs typeface="Century Schoolbook"/>
              </a:rPr>
              <a:t>Pulse = </a:t>
            </a:r>
            <a:r>
              <a:rPr lang="en-US" sz="2400" spc="-5" dirty="0" err="1" smtClean="0">
                <a:latin typeface="Century Schoolbook"/>
                <a:cs typeface="Century Schoolbook"/>
              </a:rPr>
              <a:t>Thready</a:t>
            </a:r>
            <a:r>
              <a:rPr lang="en-US" sz="2400" spc="-20" dirty="0" smtClean="0">
                <a:latin typeface="Century Schoolbook"/>
                <a:cs typeface="Century Schoolbook"/>
              </a:rPr>
              <a:t> </a:t>
            </a:r>
            <a:r>
              <a:rPr lang="en-US" sz="2400" spc="-5" dirty="0" smtClean="0">
                <a:latin typeface="Century Schoolbook"/>
                <a:cs typeface="Century Schoolbook"/>
              </a:rPr>
              <a:t>pulse</a:t>
            </a:r>
            <a:endParaRPr sz="2400">
              <a:latin typeface="Century Schoolbook"/>
              <a:cs typeface="Century Schoolbook"/>
            </a:endParaRPr>
          </a:p>
          <a:p>
            <a:pPr marL="166370" algn="r" rtl="0">
              <a:lnSpc>
                <a:spcPct val="100000"/>
              </a:lnSpc>
              <a:spcBef>
                <a:spcPts val="590"/>
              </a:spcBef>
            </a:pPr>
            <a:r>
              <a:rPr lang="en-US" sz="2400" spc="-5" dirty="0" smtClean="0">
                <a:latin typeface="Century Schoolbook"/>
                <a:cs typeface="Century Schoolbook"/>
              </a:rPr>
              <a:t>BP= Orthostatic</a:t>
            </a:r>
            <a:r>
              <a:rPr lang="en-US" sz="2400" spc="-40" dirty="0" smtClean="0">
                <a:latin typeface="Century Schoolbook"/>
                <a:cs typeface="Century Schoolbook"/>
              </a:rPr>
              <a:t> </a:t>
            </a:r>
            <a:r>
              <a:rPr lang="en-US" sz="2400" spc="-5" dirty="0" smtClean="0">
                <a:latin typeface="Century Schoolbook"/>
                <a:cs typeface="Century Schoolbook"/>
              </a:rPr>
              <a:t>Hypotension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2519" y="5061675"/>
            <a:ext cx="6478270" cy="12401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695"/>
              </a:spcBef>
            </a:pPr>
            <a:r>
              <a:rPr sz="2400" u="sng" spc="-5" dirty="0">
                <a:latin typeface="Century Schoolbook"/>
                <a:cs typeface="Century Schoolbook"/>
              </a:rPr>
              <a:t>SIGNS </a:t>
            </a:r>
            <a:r>
              <a:rPr sz="2400" u="sng" dirty="0">
                <a:latin typeface="Century Schoolbook"/>
                <a:cs typeface="Century Schoolbook"/>
              </a:rPr>
              <a:t>of</a:t>
            </a:r>
            <a:r>
              <a:rPr sz="2400" u="sng" spc="-5" dirty="0">
                <a:latin typeface="Century Schoolbook"/>
                <a:cs typeface="Century Schoolbook"/>
              </a:rPr>
              <a:t> shock:</a:t>
            </a:r>
            <a:endParaRPr sz="2400" u="sng">
              <a:latin typeface="Century Schoolbook"/>
              <a:cs typeface="Century Schoolbook"/>
            </a:endParaRPr>
          </a:p>
          <a:p>
            <a:pPr marL="179070" algn="l" rtl="0">
              <a:lnSpc>
                <a:spcPct val="100000"/>
              </a:lnSpc>
              <a:spcBef>
                <a:spcPts val="520"/>
              </a:spcBef>
            </a:pPr>
            <a:r>
              <a:rPr sz="2100" spc="-5" dirty="0">
                <a:latin typeface="Century Schoolbook"/>
                <a:cs typeface="Century Schoolbook"/>
              </a:rPr>
              <a:t>Cold extremeties, </a:t>
            </a:r>
            <a:r>
              <a:rPr sz="2100" spc="-10" dirty="0">
                <a:latin typeface="Century Schoolbook"/>
                <a:cs typeface="Century Schoolbook"/>
              </a:rPr>
              <a:t>Tachycardia,</a:t>
            </a:r>
            <a:r>
              <a:rPr sz="2100" spc="25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Hypotension</a:t>
            </a:r>
            <a:endParaRPr sz="2100">
              <a:latin typeface="Century Schoolbook"/>
              <a:cs typeface="Century Schoolbook"/>
            </a:endParaRPr>
          </a:p>
          <a:p>
            <a:pPr marL="179070" algn="l" rtl="0">
              <a:lnSpc>
                <a:spcPct val="100000"/>
              </a:lnSpc>
              <a:spcBef>
                <a:spcPts val="530"/>
              </a:spcBef>
            </a:pPr>
            <a:r>
              <a:rPr sz="2100" spc="-5" dirty="0">
                <a:latin typeface="Century Schoolbook"/>
                <a:cs typeface="Century Schoolbook"/>
              </a:rPr>
              <a:t>Chest pain, Confusion, Delirium, Oliguria, and</a:t>
            </a:r>
            <a:r>
              <a:rPr sz="2100" spc="0" dirty="0">
                <a:latin typeface="Century Schoolbook"/>
                <a:cs typeface="Century Schoolbook"/>
              </a:rPr>
              <a:t> </a:t>
            </a:r>
            <a:r>
              <a:rPr sz="2100" dirty="0">
                <a:latin typeface="Century Schoolbook"/>
                <a:cs typeface="Century Schoolbook"/>
              </a:rPr>
              <a:t>etc.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4669" y="228600"/>
            <a:ext cx="51041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sz="3600" b="0" spc="-5" smtClean="0">
                <a:solidFill>
                  <a:srgbClr val="E65B00"/>
                </a:solidFill>
                <a:latin typeface="Century Schoolbook"/>
                <a:cs typeface="Century Schoolbook"/>
              </a:rPr>
              <a:t>APPROACH</a:t>
            </a:r>
            <a:r>
              <a:rPr lang="ar-SA" sz="3600" b="0" spc="-5" dirty="0" smtClean="0">
                <a:solidFill>
                  <a:srgbClr val="E65B00"/>
                </a:solidFill>
                <a:latin typeface="Times New Roman"/>
                <a:cs typeface="Times New Roman"/>
              </a:rPr>
              <a:t> </a:t>
            </a:r>
            <a:r>
              <a:rPr sz="3600" b="0" spc="-10" smtClean="0">
                <a:solidFill>
                  <a:srgbClr val="E65B00"/>
                </a:solidFill>
                <a:latin typeface="Century Schoolbook"/>
                <a:cs typeface="Century Schoolbook"/>
              </a:rPr>
              <a:t>CONT</a:t>
            </a:r>
            <a:r>
              <a:rPr lang="en-US" sz="3600" spc="-10" dirty="0" smtClean="0">
                <a:solidFill>
                  <a:srgbClr val="E65B00"/>
                </a:solidFill>
                <a:latin typeface="Century Schoolbook"/>
                <a:cs typeface="Century Schoolbook"/>
              </a:rPr>
              <a:t>,</a:t>
            </a:r>
            <a:endParaRPr sz="36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650239"/>
            <a:ext cx="90805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8850" y="613409"/>
            <a:ext cx="18681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u="sng" spc="-5" dirty="0">
                <a:solidFill>
                  <a:srgbClr val="000000"/>
                </a:solidFill>
                <a:latin typeface="Century Schoolbook"/>
                <a:cs typeface="Century Schoolbook"/>
              </a:rPr>
              <a:t>SKIN</a:t>
            </a:r>
            <a:r>
              <a:rPr sz="2100" b="0" u="sng" spc="-55" dirty="0">
                <a:solidFill>
                  <a:srgbClr val="000000"/>
                </a:solidFill>
                <a:latin typeface="Century Schoolbook"/>
                <a:cs typeface="Century Schoolbook"/>
              </a:rPr>
              <a:t> </a:t>
            </a:r>
            <a:r>
              <a:rPr sz="2100" b="0" u="sng" spc="-5" dirty="0">
                <a:solidFill>
                  <a:srgbClr val="000000"/>
                </a:solidFill>
                <a:latin typeface="Century Schoolbook"/>
                <a:cs typeface="Century Schoolbook"/>
              </a:rPr>
              <a:t>changes:</a:t>
            </a:r>
            <a:endParaRPr sz="2100" u="sng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143000"/>
            <a:ext cx="6061710" cy="150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algn="l">
              <a:lnSpc>
                <a:spcPct val="121000"/>
              </a:lnSpc>
              <a:spcBef>
                <a:spcPts val="100"/>
              </a:spcBef>
            </a:pPr>
            <a:r>
              <a:rPr sz="2100" u="sng" spc="-5" dirty="0">
                <a:latin typeface="Century Schoolbook"/>
                <a:cs typeface="Century Schoolbook"/>
              </a:rPr>
              <a:t>Cirrhosis </a:t>
            </a:r>
            <a:r>
              <a:rPr sz="2100" u="sng" dirty="0">
                <a:latin typeface="Century Schoolbook"/>
                <a:cs typeface="Century Schoolbook"/>
              </a:rPr>
              <a:t>– </a:t>
            </a:r>
            <a:r>
              <a:rPr sz="2100" u="sng" spc="-5" dirty="0">
                <a:latin typeface="Century Schoolbook"/>
                <a:cs typeface="Century Schoolbook"/>
              </a:rPr>
              <a:t>Palmer erythema, spider </a:t>
            </a:r>
            <a:r>
              <a:rPr sz="2100" u="sng" dirty="0">
                <a:latin typeface="Century Schoolbook"/>
                <a:cs typeface="Century Schoolbook"/>
              </a:rPr>
              <a:t>nevi  </a:t>
            </a:r>
            <a:r>
              <a:rPr sz="2100" u="sng" spc="-5" dirty="0">
                <a:latin typeface="Century Schoolbook"/>
                <a:cs typeface="Century Schoolbook"/>
              </a:rPr>
              <a:t>Bleeding disorders </a:t>
            </a:r>
            <a:r>
              <a:rPr sz="2100" u="sng" dirty="0">
                <a:latin typeface="Century Schoolbook"/>
                <a:cs typeface="Century Schoolbook"/>
              </a:rPr>
              <a:t>– </a:t>
            </a:r>
            <a:r>
              <a:rPr sz="2100" u="sng" spc="-5" dirty="0">
                <a:latin typeface="Century Schoolbook"/>
                <a:cs typeface="Century Schoolbook"/>
              </a:rPr>
              <a:t>Purpura</a:t>
            </a:r>
            <a:r>
              <a:rPr sz="2100" u="sng" spc="-15" dirty="0">
                <a:latin typeface="Century Schoolbook"/>
                <a:cs typeface="Century Schoolbook"/>
              </a:rPr>
              <a:t> </a:t>
            </a:r>
            <a:r>
              <a:rPr sz="2100" u="sng" spc="-5" dirty="0">
                <a:latin typeface="Century Schoolbook"/>
                <a:cs typeface="Century Schoolbook"/>
              </a:rPr>
              <a:t>/Echymosis</a:t>
            </a:r>
            <a:endParaRPr sz="2100" u="sng">
              <a:latin typeface="Century Schoolbook"/>
              <a:cs typeface="Century Schoolbook"/>
            </a:endParaRPr>
          </a:p>
          <a:p>
            <a:pPr marL="12700" marR="5080" indent="149860" algn="l">
              <a:lnSpc>
                <a:spcPct val="100000"/>
              </a:lnSpc>
              <a:spcBef>
                <a:spcPts val="520"/>
              </a:spcBef>
            </a:pPr>
            <a:r>
              <a:rPr sz="2100" u="sng" spc="-5" dirty="0">
                <a:latin typeface="Century Schoolbook"/>
                <a:cs typeface="Century Schoolbook"/>
              </a:rPr>
              <a:t>Coagulation disorders </a:t>
            </a:r>
            <a:r>
              <a:rPr sz="2100" dirty="0">
                <a:latin typeface="Century Schoolbook"/>
                <a:cs typeface="Century Schoolbook"/>
              </a:rPr>
              <a:t>– </a:t>
            </a:r>
            <a:r>
              <a:rPr sz="2100" spc="-5" dirty="0">
                <a:latin typeface="Century Schoolbook"/>
                <a:cs typeface="Century Schoolbook"/>
              </a:rPr>
              <a:t>Haemarthrosis, Muscle  hematoma.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2913380"/>
            <a:ext cx="90805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850" y="2876550"/>
            <a:ext cx="7344409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lang="en-US" sz="2100" u="sng" spc="-5" dirty="0" smtClean="0">
                <a:latin typeface="Century Schoolbook"/>
                <a:cs typeface="Century Schoolbook"/>
              </a:rPr>
              <a:t>Signs </a:t>
            </a:r>
            <a:r>
              <a:rPr lang="en-US" sz="2100" u="sng" dirty="0" smtClean="0">
                <a:latin typeface="Century Schoolbook"/>
                <a:cs typeface="Century Schoolbook"/>
              </a:rPr>
              <a:t>of </a:t>
            </a:r>
            <a:r>
              <a:rPr lang="en-US" sz="2100" u="sng" spc="-5" dirty="0" smtClean="0">
                <a:latin typeface="Century Schoolbook"/>
                <a:cs typeface="Century Schoolbook"/>
              </a:rPr>
              <a:t>dehydration: </a:t>
            </a:r>
          </a:p>
          <a:p>
            <a:pPr marL="12700" marR="5080" algn="l" rtl="0">
              <a:spcBef>
                <a:spcPts val="100"/>
              </a:spcBef>
            </a:pPr>
            <a:r>
              <a:rPr sz="2100" spc="-5" smtClean="0">
                <a:latin typeface="Century Schoolbook"/>
                <a:cs typeface="Century Schoolbook"/>
              </a:rPr>
              <a:t>dry </a:t>
            </a:r>
            <a:r>
              <a:rPr sz="2100" dirty="0">
                <a:latin typeface="Century Schoolbook"/>
                <a:cs typeface="Century Schoolbook"/>
              </a:rPr>
              <a:t>mucosa, </a:t>
            </a:r>
            <a:r>
              <a:rPr sz="2100" spc="-5" dirty="0">
                <a:latin typeface="Century Schoolbook"/>
                <a:cs typeface="Century Schoolbook"/>
              </a:rPr>
              <a:t>sunken eyes, skin </a:t>
            </a:r>
            <a:r>
              <a:rPr sz="2100" spc="-5">
                <a:latin typeface="Century Schoolbook"/>
                <a:cs typeface="Century Schoolbook"/>
              </a:rPr>
              <a:t>turgor  </a:t>
            </a:r>
            <a:r>
              <a:rPr sz="2100" spc="-5" smtClean="0">
                <a:latin typeface="Century Schoolbook"/>
                <a:cs typeface="Century Schoolbook"/>
              </a:rPr>
              <a:t>reduc</a:t>
            </a:r>
            <a:r>
              <a:rPr lang="en-US" sz="2100" spc="-5" dirty="0" smtClean="0">
                <a:latin typeface="Century Schoolbook"/>
                <a:cs typeface="Century Schoolbook"/>
              </a:rPr>
              <a:t>e</a:t>
            </a:r>
            <a:r>
              <a:rPr sz="2100" spc="-5" smtClean="0">
                <a:latin typeface="Century Schoolbook"/>
                <a:cs typeface="Century Schoolbook"/>
              </a:rPr>
              <a:t>.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4024629"/>
            <a:ext cx="90805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850" y="3987800"/>
            <a:ext cx="73907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100" u="sng" spc="-5" dirty="0">
                <a:latin typeface="Century Schoolbook"/>
                <a:cs typeface="Century Schoolbook"/>
              </a:rPr>
              <a:t>Signs </a:t>
            </a:r>
            <a:r>
              <a:rPr sz="2100" u="sng" dirty="0">
                <a:latin typeface="Century Schoolbook"/>
                <a:cs typeface="Century Schoolbook"/>
              </a:rPr>
              <a:t>of a </a:t>
            </a:r>
            <a:r>
              <a:rPr sz="2100" u="sng" spc="-5" dirty="0">
                <a:latin typeface="Century Schoolbook"/>
                <a:cs typeface="Century Schoolbook"/>
              </a:rPr>
              <a:t>tumour may </a:t>
            </a:r>
            <a:r>
              <a:rPr sz="2100" u="sng" spc="-5">
                <a:latin typeface="Century Schoolbook"/>
                <a:cs typeface="Century Schoolbook"/>
              </a:rPr>
              <a:t>be </a:t>
            </a:r>
            <a:r>
              <a:rPr sz="2100" u="sng" spc="-5" smtClean="0">
                <a:latin typeface="Century Schoolbook"/>
                <a:cs typeface="Century Schoolbook"/>
              </a:rPr>
              <a:t>present</a:t>
            </a:r>
            <a:r>
              <a:rPr lang="ar-SA" sz="2100" u="sng" spc="-5" dirty="0" smtClean="0">
                <a:latin typeface="Century Schoolbook"/>
                <a:cs typeface="Century Schoolbook"/>
              </a:rPr>
              <a:t>: </a:t>
            </a:r>
            <a:r>
              <a:rPr lang="ar-SA" sz="2100" spc="-5" dirty="0" smtClean="0">
                <a:latin typeface="Century Schoolbook"/>
                <a:cs typeface="Century Schoolbook"/>
              </a:rPr>
              <a:t>(</a:t>
            </a:r>
            <a:r>
              <a:rPr sz="2100" spc="-10" smtClean="0">
                <a:latin typeface="Century Schoolbook"/>
                <a:cs typeface="Century Schoolbook"/>
              </a:rPr>
              <a:t>nodular </a:t>
            </a:r>
            <a:r>
              <a:rPr sz="2100" spc="-5" dirty="0">
                <a:latin typeface="Century Schoolbook"/>
                <a:cs typeface="Century Schoolbook"/>
              </a:rPr>
              <a:t>liver, </a:t>
            </a:r>
            <a:r>
              <a:rPr sz="2100" spc="-10" dirty="0">
                <a:latin typeface="Century Schoolbook"/>
                <a:cs typeface="Century Schoolbook"/>
              </a:rPr>
              <a:t>abdominal  </a:t>
            </a:r>
            <a:r>
              <a:rPr sz="2100" spc="-5" dirty="0">
                <a:latin typeface="Century Schoolbook"/>
                <a:cs typeface="Century Schoolbook"/>
              </a:rPr>
              <a:t>mass, lymphadenopathy, </a:t>
            </a:r>
            <a:r>
              <a:rPr sz="2100" spc="-5">
                <a:latin typeface="Century Schoolbook"/>
                <a:cs typeface="Century Schoolbook"/>
              </a:rPr>
              <a:t>and</a:t>
            </a:r>
            <a:r>
              <a:rPr sz="2100" spc="5">
                <a:latin typeface="Century Schoolbook"/>
                <a:cs typeface="Century Schoolbook"/>
              </a:rPr>
              <a:t> </a:t>
            </a:r>
            <a:r>
              <a:rPr sz="2100" smtClean="0">
                <a:latin typeface="Century Schoolbook"/>
                <a:cs typeface="Century Schoolbook"/>
              </a:rPr>
              <a:t>etc</a:t>
            </a:r>
            <a:r>
              <a:rPr lang="ar-SA" sz="2100" dirty="0" smtClean="0">
                <a:latin typeface="Century Schoolbook"/>
                <a:cs typeface="Century Schoolbook"/>
              </a:rPr>
              <a:t>(</a:t>
            </a:r>
            <a:r>
              <a:rPr sz="2100" smtClean="0">
                <a:latin typeface="Century Schoolbook"/>
                <a:cs typeface="Century Schoolbook"/>
              </a:rPr>
              <a:t>.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800" y="5137150"/>
            <a:ext cx="90805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850" y="5024120"/>
            <a:ext cx="6049645" cy="776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23800"/>
              </a:lnSpc>
              <a:spcBef>
                <a:spcPts val="100"/>
              </a:spcBef>
            </a:pPr>
            <a:r>
              <a:rPr sz="2100" u="sng" spc="-5" smtClean="0">
                <a:latin typeface="Century Schoolbook"/>
                <a:cs typeface="Century Schoolbook"/>
              </a:rPr>
              <a:t>fresh </a:t>
            </a:r>
            <a:r>
              <a:rPr sz="2100" u="sng" spc="-5" dirty="0">
                <a:latin typeface="Century Schoolbook"/>
                <a:cs typeface="Century Schoolbook"/>
              </a:rPr>
              <a:t>blood, occult blood, </a:t>
            </a:r>
            <a:r>
              <a:rPr sz="2100" u="sng" spc="-5">
                <a:latin typeface="Century Schoolbook"/>
                <a:cs typeface="Century Schoolbook"/>
              </a:rPr>
              <a:t>bloody </a:t>
            </a:r>
            <a:r>
              <a:rPr sz="2100" u="sng" spc="-5" smtClean="0">
                <a:latin typeface="Century Schoolbook"/>
                <a:cs typeface="Century Schoolbook"/>
              </a:rPr>
              <a:t>diarrhea</a:t>
            </a:r>
            <a:r>
              <a:rPr lang="ar-SA" sz="2100" u="sng" spc="-5" dirty="0" smtClean="0">
                <a:latin typeface="Century Schoolbook"/>
                <a:cs typeface="Century Schoolbook"/>
              </a:rPr>
              <a:t>:</a:t>
            </a:r>
            <a:r>
              <a:rPr sz="2100" u="sng" spc="-5" smtClean="0">
                <a:latin typeface="Century Schoolbook"/>
                <a:cs typeface="Century Schoolbook"/>
              </a:rPr>
              <a:t>  </a:t>
            </a:r>
            <a:r>
              <a:rPr sz="2100" u="sng" spc="-5" dirty="0">
                <a:latin typeface="Century Schoolbook"/>
                <a:cs typeface="Century Schoolbook"/>
              </a:rPr>
              <a:t>Respiratory, CVS, </a:t>
            </a:r>
            <a:r>
              <a:rPr sz="2100" u="sng" spc="-5">
                <a:latin typeface="Century Schoolbook"/>
                <a:cs typeface="Century Schoolbook"/>
              </a:rPr>
              <a:t>CNS </a:t>
            </a:r>
            <a:r>
              <a:rPr lang="en-US" sz="2100" u="sng" spc="-5" dirty="0" smtClean="0">
                <a:latin typeface="Century Schoolbook"/>
                <a:cs typeface="Times New Roman"/>
              </a:rPr>
              <a:t>f</a:t>
            </a:r>
            <a:r>
              <a:rPr sz="2100" u="sng" spc="-5" smtClean="0">
                <a:latin typeface="Century Schoolbook"/>
                <a:cs typeface="Century Schoolbook"/>
              </a:rPr>
              <a:t>or </a:t>
            </a:r>
            <a:r>
              <a:rPr sz="2100" u="sng" spc="-5" dirty="0">
                <a:latin typeface="Century Schoolbook"/>
                <a:cs typeface="Century Schoolbook"/>
              </a:rPr>
              <a:t>comorbid diseases</a:t>
            </a:r>
            <a:endParaRPr sz="2100" u="sng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C:\Users\USER\Pictures\asc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00400"/>
            <a:ext cx="2466975" cy="2819400"/>
          </a:xfrm>
          <a:prstGeom prst="rect">
            <a:avLst/>
          </a:prstGeom>
          <a:noFill/>
        </p:spPr>
      </p:pic>
      <p:pic>
        <p:nvPicPr>
          <p:cNvPr id="2050" name="Picture 2" descr="C:\Users\USER\Pictures\caput med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00400"/>
            <a:ext cx="3048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1639570"/>
            <a:ext cx="9398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519" y="1526158"/>
            <a:ext cx="7080250" cy="15132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680"/>
              </a:spcBef>
            </a:pPr>
            <a:r>
              <a:rPr sz="2200" b="1" u="sng" spc="-10" dirty="0">
                <a:latin typeface="Century Schoolbook"/>
                <a:cs typeface="Century Schoolbook"/>
              </a:rPr>
              <a:t>CBC </a:t>
            </a:r>
            <a:r>
              <a:rPr sz="2200" b="1" u="sng" spc="-5" dirty="0">
                <a:latin typeface="Century Schoolbook"/>
                <a:cs typeface="Century Schoolbook"/>
              </a:rPr>
              <a:t>with </a:t>
            </a:r>
            <a:r>
              <a:rPr sz="2200" b="1" u="sng" spc="-10" dirty="0">
                <a:latin typeface="Century Schoolbook"/>
                <a:cs typeface="Century Schoolbook"/>
              </a:rPr>
              <a:t>Platelet Count, </a:t>
            </a:r>
            <a:r>
              <a:rPr sz="2200" b="1" u="sng" spc="-5" dirty="0">
                <a:latin typeface="Century Schoolbook"/>
                <a:cs typeface="Century Schoolbook"/>
              </a:rPr>
              <a:t>and</a:t>
            </a:r>
            <a:r>
              <a:rPr sz="2200" b="1" u="sng" spc="25" dirty="0">
                <a:latin typeface="Century Schoolbook"/>
                <a:cs typeface="Century Schoolbook"/>
              </a:rPr>
              <a:t> </a:t>
            </a:r>
            <a:r>
              <a:rPr sz="2200" b="1" u="sng" spc="-10" dirty="0">
                <a:latin typeface="Century Schoolbook"/>
                <a:cs typeface="Century Schoolbook"/>
              </a:rPr>
              <a:t>Differential</a:t>
            </a:r>
            <a:endParaRPr sz="2200" u="sng">
              <a:latin typeface="Century Schoolbook"/>
              <a:cs typeface="Century Schoolbook"/>
            </a:endParaRPr>
          </a:p>
          <a:p>
            <a:pPr marL="12700" marR="5080" algn="l" rtl="0">
              <a:lnSpc>
                <a:spcPct val="115799"/>
              </a:lnSpc>
              <a:spcBef>
                <a:spcPts val="150"/>
              </a:spcBef>
            </a:pPr>
            <a:r>
              <a:rPr sz="2000" dirty="0">
                <a:latin typeface="Century Schoolbook"/>
                <a:cs typeface="Century Schoolbook"/>
              </a:rPr>
              <a:t>A </a:t>
            </a:r>
            <a:r>
              <a:rPr sz="2000" spc="-5" dirty="0">
                <a:latin typeface="Century Schoolbook"/>
                <a:cs typeface="Century Schoolbook"/>
              </a:rPr>
              <a:t>complete blood </a:t>
            </a:r>
            <a:r>
              <a:rPr sz="2000" spc="-5">
                <a:latin typeface="Century Schoolbook"/>
                <a:cs typeface="Century Schoolbook"/>
              </a:rPr>
              <a:t>count </a:t>
            </a:r>
            <a:r>
              <a:rPr lang="ar-SA" sz="2000" dirty="0" smtClean="0">
                <a:latin typeface="Century Schoolbook"/>
                <a:cs typeface="Century Schoolbook"/>
              </a:rPr>
              <a:t>(</a:t>
            </a:r>
            <a:r>
              <a:rPr sz="2000" smtClean="0">
                <a:latin typeface="Century Schoolbook"/>
                <a:cs typeface="Century Schoolbook"/>
              </a:rPr>
              <a:t>CBC</a:t>
            </a:r>
            <a:r>
              <a:rPr sz="2000" dirty="0">
                <a:latin typeface="Century Schoolbook"/>
                <a:cs typeface="Century Schoolbook"/>
              </a:rPr>
              <a:t>) </a:t>
            </a:r>
            <a:r>
              <a:rPr sz="2000" spc="-5" dirty="0">
                <a:latin typeface="Century Schoolbook"/>
                <a:cs typeface="Century Schoolbook"/>
              </a:rPr>
              <a:t>is necessary to assess the  level </a:t>
            </a:r>
            <a:r>
              <a:rPr sz="2000" dirty="0">
                <a:latin typeface="Century Schoolbook"/>
                <a:cs typeface="Century Schoolbook"/>
              </a:rPr>
              <a:t>of </a:t>
            </a:r>
            <a:r>
              <a:rPr sz="2000" spc="-5" dirty="0">
                <a:latin typeface="Century Schoolbook"/>
                <a:cs typeface="Century Schoolbook"/>
              </a:rPr>
              <a:t>blood loss. </a:t>
            </a:r>
            <a:r>
              <a:rPr sz="2000" dirty="0">
                <a:latin typeface="Century Schoolbook"/>
                <a:cs typeface="Century Schoolbook"/>
              </a:rPr>
              <a:t>CBC </a:t>
            </a:r>
            <a:r>
              <a:rPr sz="2000" spc="-5" dirty="0">
                <a:latin typeface="Century Schoolbook"/>
                <a:cs typeface="Century Schoolbook"/>
              </a:rPr>
              <a:t>should </a:t>
            </a:r>
            <a:r>
              <a:rPr sz="2000" dirty="0">
                <a:latin typeface="Century Schoolbook"/>
                <a:cs typeface="Century Schoolbook"/>
              </a:rPr>
              <a:t>be </a:t>
            </a:r>
            <a:r>
              <a:rPr sz="2000" spc="-5" dirty="0">
                <a:latin typeface="Century Schoolbook"/>
                <a:cs typeface="Century Schoolbook"/>
              </a:rPr>
              <a:t>checked frequently(q4-6h)  during the first</a:t>
            </a:r>
            <a:r>
              <a:rPr sz="2000" spc="-10" dirty="0">
                <a:latin typeface="Century Schoolbook"/>
                <a:cs typeface="Century Schoolbook"/>
              </a:rPr>
              <a:t> </a:t>
            </a:r>
            <a:r>
              <a:rPr sz="2000" spc="-5" dirty="0">
                <a:latin typeface="Century Schoolbook"/>
                <a:cs typeface="Century Schoolbook"/>
              </a:rPr>
              <a:t>day.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9" y="3472179"/>
            <a:ext cx="9398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519" y="3432809"/>
            <a:ext cx="6911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u="sng" spc="-5" dirty="0">
                <a:latin typeface="Century Schoolbook"/>
                <a:cs typeface="Century Schoolbook"/>
              </a:rPr>
              <a:t>Hemoglobin Value, Type and Crossmatch</a:t>
            </a:r>
            <a:r>
              <a:rPr sz="2200" b="1" u="sng" spc="-80" dirty="0">
                <a:latin typeface="Century Schoolbook"/>
                <a:cs typeface="Century Schoolbook"/>
              </a:rPr>
              <a:t> </a:t>
            </a:r>
            <a:r>
              <a:rPr sz="2200" b="1" u="sng" spc="-5" dirty="0">
                <a:latin typeface="Century Schoolbook"/>
                <a:cs typeface="Century Schoolbook"/>
              </a:rPr>
              <a:t>Blood</a:t>
            </a:r>
            <a:endParaRPr sz="2200" u="sng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3962400"/>
            <a:ext cx="7013575" cy="177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4900"/>
              </a:lnSpc>
              <a:spcBef>
                <a:spcPts val="100"/>
              </a:spcBef>
            </a:pPr>
            <a:r>
              <a:rPr sz="2000" spc="-5" dirty="0">
                <a:latin typeface="Century Schoolbook"/>
                <a:cs typeface="Century Schoolbook"/>
              </a:rPr>
              <a:t>The patient should </a:t>
            </a:r>
            <a:r>
              <a:rPr sz="2000" dirty="0">
                <a:latin typeface="Century Schoolbook"/>
                <a:cs typeface="Century Schoolbook"/>
              </a:rPr>
              <a:t>be </a:t>
            </a:r>
            <a:r>
              <a:rPr sz="2000" spc="-5" dirty="0">
                <a:latin typeface="Century Schoolbook"/>
                <a:cs typeface="Century Schoolbook"/>
              </a:rPr>
              <a:t>crossmatched </a:t>
            </a:r>
            <a:r>
              <a:rPr sz="2000" dirty="0">
                <a:latin typeface="Century Schoolbook"/>
                <a:cs typeface="Century Schoolbook"/>
              </a:rPr>
              <a:t>for </a:t>
            </a:r>
            <a:r>
              <a:rPr sz="2000" spc="-5" dirty="0">
                <a:latin typeface="Century Schoolbook"/>
                <a:cs typeface="Century Schoolbook"/>
              </a:rPr>
              <a:t>2-6 units, based </a:t>
            </a:r>
            <a:r>
              <a:rPr sz="2000" dirty="0">
                <a:latin typeface="Century Schoolbook"/>
                <a:cs typeface="Century Schoolbook"/>
              </a:rPr>
              <a:t>on  </a:t>
            </a:r>
            <a:r>
              <a:rPr sz="2000" spc="-5" dirty="0">
                <a:latin typeface="Century Schoolbook"/>
                <a:cs typeface="Century Schoolbook"/>
              </a:rPr>
              <a:t>the rate </a:t>
            </a:r>
            <a:r>
              <a:rPr sz="2000" dirty="0">
                <a:latin typeface="Century Schoolbook"/>
                <a:cs typeface="Century Schoolbook"/>
              </a:rPr>
              <a:t>of </a:t>
            </a:r>
            <a:r>
              <a:rPr sz="2000" spc="-5" dirty="0">
                <a:latin typeface="Century Schoolbook"/>
                <a:cs typeface="Century Schoolbook"/>
              </a:rPr>
              <a:t>active bleeding.The hemoglobin </a:t>
            </a:r>
            <a:r>
              <a:rPr sz="2000" dirty="0">
                <a:latin typeface="Century Schoolbook"/>
                <a:cs typeface="Century Schoolbook"/>
              </a:rPr>
              <a:t>level </a:t>
            </a:r>
            <a:r>
              <a:rPr sz="2000" spc="-5" dirty="0">
                <a:latin typeface="Century Schoolbook"/>
                <a:cs typeface="Century Schoolbook"/>
              </a:rPr>
              <a:t>should </a:t>
            </a:r>
            <a:r>
              <a:rPr sz="2000" dirty="0">
                <a:latin typeface="Century Schoolbook"/>
                <a:cs typeface="Century Schoolbook"/>
              </a:rPr>
              <a:t>be  </a:t>
            </a:r>
            <a:r>
              <a:rPr sz="2000" spc="-5" dirty="0">
                <a:latin typeface="Century Schoolbook"/>
                <a:cs typeface="Century Schoolbook"/>
              </a:rPr>
              <a:t>monitored serially </a:t>
            </a:r>
            <a:r>
              <a:rPr sz="2000" dirty="0">
                <a:latin typeface="Century Schoolbook"/>
                <a:cs typeface="Century Schoolbook"/>
              </a:rPr>
              <a:t>in order </a:t>
            </a:r>
            <a:r>
              <a:rPr sz="1900" spc="-5" dirty="0">
                <a:latin typeface="Century Schoolbook"/>
                <a:cs typeface="Century Schoolbook"/>
              </a:rPr>
              <a:t>to </a:t>
            </a:r>
            <a:r>
              <a:rPr sz="2000" dirty="0">
                <a:latin typeface="Century Schoolbook"/>
                <a:cs typeface="Century Schoolbook"/>
              </a:rPr>
              <a:t>follow </a:t>
            </a:r>
            <a:r>
              <a:rPr sz="2000" spc="-5" dirty="0">
                <a:latin typeface="Century Schoolbook"/>
                <a:cs typeface="Century Schoolbook"/>
              </a:rPr>
              <a:t>the trend. </a:t>
            </a:r>
            <a:r>
              <a:rPr sz="2000" dirty="0">
                <a:latin typeface="Century Schoolbook"/>
                <a:cs typeface="Century Schoolbook"/>
              </a:rPr>
              <a:t>An </a:t>
            </a:r>
            <a:r>
              <a:rPr sz="2000" spc="-5" dirty="0">
                <a:latin typeface="Century Schoolbook"/>
                <a:cs typeface="Century Schoolbook"/>
              </a:rPr>
              <a:t>unstable  Hb </a:t>
            </a:r>
            <a:r>
              <a:rPr sz="2000" dirty="0">
                <a:latin typeface="Century Schoolbook"/>
                <a:cs typeface="Century Schoolbook"/>
              </a:rPr>
              <a:t>level </a:t>
            </a:r>
            <a:r>
              <a:rPr sz="2000" spc="-5" dirty="0">
                <a:latin typeface="Century Schoolbook"/>
                <a:cs typeface="Century Schoolbook"/>
              </a:rPr>
              <a:t>may signify ongoing hemorrhage requiring further  intervention.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9028" y="671829"/>
            <a:ext cx="35267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0" dirty="0">
                <a:solidFill>
                  <a:srgbClr val="E65B00"/>
                </a:solidFill>
                <a:latin typeface="Arial"/>
                <a:cs typeface="Arial"/>
              </a:rPr>
              <a:t>:</a:t>
            </a:r>
            <a:r>
              <a:rPr sz="3200" b="0" spc="-10" dirty="0">
                <a:solidFill>
                  <a:srgbClr val="E65B00"/>
                </a:solidFill>
                <a:latin typeface="Century Schoolbook"/>
                <a:cs typeface="Century Schoolbook"/>
              </a:rPr>
              <a:t>LAB</a:t>
            </a:r>
            <a:r>
              <a:rPr sz="3200" b="0" spc="-30" dirty="0">
                <a:solidFill>
                  <a:srgbClr val="E65B00"/>
                </a:solidFill>
                <a:latin typeface="Century Schoolbook"/>
                <a:cs typeface="Century Schoolbook"/>
              </a:rPr>
              <a:t> </a:t>
            </a:r>
            <a:r>
              <a:rPr sz="32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DIAGNOSIS</a:t>
            </a:r>
            <a:endParaRPr sz="32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90753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1905000"/>
            <a:ext cx="53930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LFT- </a:t>
            </a:r>
            <a:r>
              <a:rPr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cs typeface="Century Schoolbook"/>
              </a:rPr>
              <a:t>to detect underlying liver disease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279018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850" y="2747009"/>
            <a:ext cx="566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Schoolbook"/>
                <a:cs typeface="Century Schoolbook"/>
              </a:rPr>
              <a:t>RFT- </a:t>
            </a:r>
            <a:r>
              <a:rPr sz="2400" dirty="0">
                <a:latin typeface="Century Schoolbook"/>
                <a:cs typeface="Century Schoolbook"/>
              </a:rPr>
              <a:t>to </a:t>
            </a:r>
            <a:r>
              <a:rPr sz="2400" spc="-5" dirty="0">
                <a:latin typeface="Century Schoolbook"/>
                <a:cs typeface="Century Schoolbook"/>
              </a:rPr>
              <a:t>detect underlying renal</a:t>
            </a:r>
            <a:r>
              <a:rPr sz="2400" spc="-5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disease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367411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8850" y="3629659"/>
            <a:ext cx="67113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Schoolbook"/>
                <a:cs typeface="Century Schoolbook"/>
              </a:rPr>
              <a:t>Calcium level- </a:t>
            </a:r>
            <a:r>
              <a:rPr sz="2400" dirty="0">
                <a:latin typeface="Century Schoolbook"/>
                <a:cs typeface="Century Schoolbook"/>
              </a:rPr>
              <a:t>to </a:t>
            </a:r>
            <a:r>
              <a:rPr sz="2400" spc="-5" dirty="0">
                <a:latin typeface="Century Schoolbook"/>
                <a:cs typeface="Century Schoolbook"/>
              </a:rPr>
              <a:t>detect hyperparathyroidism  and </a:t>
            </a:r>
            <a:r>
              <a:rPr sz="2400" dirty="0">
                <a:latin typeface="Century Schoolbook"/>
                <a:cs typeface="Century Schoolbook"/>
              </a:rPr>
              <a:t>in </a:t>
            </a:r>
            <a:r>
              <a:rPr sz="2400" spc="-5" dirty="0">
                <a:latin typeface="Century Schoolbook"/>
                <a:cs typeface="Century Schoolbook"/>
              </a:rPr>
              <a:t>monitoring calcium </a:t>
            </a:r>
            <a:r>
              <a:rPr sz="2400" dirty="0">
                <a:latin typeface="Century Schoolbook"/>
                <a:cs typeface="Century Schoolbook"/>
              </a:rPr>
              <a:t>in </a:t>
            </a:r>
            <a:r>
              <a:rPr sz="2400" spc="-5" dirty="0">
                <a:latin typeface="Century Schoolbook"/>
                <a:cs typeface="Century Schoolbook"/>
              </a:rPr>
              <a:t>patients receiving  multiple transfusions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citrated</a:t>
            </a:r>
            <a:r>
              <a:rPr sz="2400" spc="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blood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528827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8850" y="5245100"/>
            <a:ext cx="19742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Schoolbook"/>
                <a:cs typeface="Century Schoolbook"/>
              </a:rPr>
              <a:t>Gastrin</a:t>
            </a:r>
            <a:r>
              <a:rPr sz="2400" b="1" spc="-6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level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84403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676400"/>
            <a:ext cx="759205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BUN-to- creatinine ratio </a:t>
            </a:r>
            <a:r>
              <a:rPr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</a:rPr>
              <a:t>increases with upper</a:t>
            </a:r>
            <a:endParaRPr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19" y="2166620"/>
            <a:ext cx="817308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Schoolbook"/>
                <a:cs typeface="Century Schoolbook"/>
              </a:rPr>
              <a:t>gastrointestinal bleeding (UGIB). </a:t>
            </a:r>
            <a:r>
              <a:rPr sz="2400" dirty="0">
                <a:latin typeface="Century Schoolbook"/>
                <a:cs typeface="Century Schoolbook"/>
              </a:rPr>
              <a:t>A </a:t>
            </a:r>
            <a:r>
              <a:rPr sz="2400" spc="-5" dirty="0">
                <a:latin typeface="Century Schoolbook"/>
                <a:cs typeface="Century Schoolbook"/>
              </a:rPr>
              <a:t>ratio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greater than  36 </a:t>
            </a:r>
            <a:r>
              <a:rPr sz="2400" dirty="0">
                <a:latin typeface="Century Schoolbook"/>
                <a:cs typeface="Century Schoolbook"/>
              </a:rPr>
              <a:t>in a </a:t>
            </a:r>
            <a:r>
              <a:rPr sz="2400" spc="-5" dirty="0">
                <a:latin typeface="Century Schoolbook"/>
                <a:cs typeface="Century Schoolbook"/>
              </a:rPr>
              <a:t>patient without renal insufficiency </a:t>
            </a:r>
            <a:r>
              <a:rPr sz="2400" dirty="0">
                <a:latin typeface="Century Schoolbook"/>
                <a:cs typeface="Century Schoolbook"/>
              </a:rPr>
              <a:t>is </a:t>
            </a:r>
            <a:r>
              <a:rPr sz="2400" spc="-5" dirty="0">
                <a:latin typeface="Century Schoolbook"/>
                <a:cs typeface="Century Schoolbook"/>
              </a:rPr>
              <a:t>suggestive </a:t>
            </a:r>
            <a:r>
              <a:rPr sz="2400">
                <a:latin typeface="Century Schoolbook"/>
                <a:cs typeface="Century Schoolbook"/>
              </a:rPr>
              <a:t>of  </a:t>
            </a:r>
            <a:r>
              <a:rPr sz="2400" spc="-5" smtClean="0">
                <a:latin typeface="Century Schoolbook"/>
                <a:cs typeface="Century Schoolbook"/>
              </a:rPr>
              <a:t>UGIB</a:t>
            </a:r>
            <a:r>
              <a:rPr lang="ar-SA" sz="2400" spc="-5" dirty="0" smtClean="0">
                <a:latin typeface="Century Schoolbook"/>
                <a:cs typeface="Century Schoolbook"/>
              </a:rPr>
              <a:t>  </a:t>
            </a:r>
            <a:r>
              <a:rPr lang="en-US" sz="2400" spc="-5" dirty="0" smtClean="0">
                <a:latin typeface="Century Schoolbook"/>
                <a:cs typeface="Century Schoolbook"/>
              </a:rPr>
              <a:t>.</a:t>
            </a:r>
            <a:r>
              <a:rPr lang="en-US" sz="2400" b="1" u="sng" spc="-5" dirty="0" smtClean="0">
                <a:latin typeface="Century Schoolbook"/>
                <a:cs typeface="Century Schoolbook"/>
              </a:rPr>
              <a:t>High serum ammonia may lead to encephalopathy in cirrhotic patients</a:t>
            </a:r>
            <a:r>
              <a:rPr lang="en-US" sz="2400" b="1" spc="-5" dirty="0" smtClean="0">
                <a:latin typeface="Century Schoolbook"/>
                <a:cs typeface="Century Schoolbook"/>
              </a:rPr>
              <a:t>.</a:t>
            </a:r>
            <a:r>
              <a:rPr lang="ar-SA" sz="2400" b="1" spc="-5" dirty="0" smtClean="0">
                <a:latin typeface="Century Schoolbook"/>
                <a:cs typeface="Century Schoolbook"/>
              </a:rPr>
              <a:t> </a:t>
            </a:r>
            <a:endParaRPr sz="2400" b="1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426720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4114800"/>
            <a:ext cx="76631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Schoolbook"/>
                <a:cs typeface="Century Schoolbook"/>
              </a:rPr>
              <a:t>The patient's prothrombin time (PT), activated</a:t>
            </a:r>
            <a:r>
              <a:rPr sz="2400" spc="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partial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19" y="4588509"/>
            <a:ext cx="8155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latin typeface="Century Schoolbook"/>
                <a:cs typeface="Century Schoolbook"/>
              </a:rPr>
              <a:t>thromboplastin </a:t>
            </a:r>
            <a:r>
              <a:rPr sz="2400" spc="-5" smtClean="0">
                <a:latin typeface="Century Schoolbook"/>
                <a:cs typeface="Century Schoolbook"/>
              </a:rPr>
              <a:t>time</a:t>
            </a:r>
            <a:r>
              <a:rPr lang="ar-SA" sz="2400" spc="-5" dirty="0" smtClean="0">
                <a:latin typeface="Century Schoolbook"/>
                <a:cs typeface="Century Schoolbook"/>
              </a:rPr>
              <a:t>)</a:t>
            </a:r>
            <a:r>
              <a:rPr lang="en-US" sz="2400" spc="-5" dirty="0" smtClean="0">
                <a:latin typeface="Century Schoolbook"/>
                <a:cs typeface="Century Schoolbook"/>
              </a:rPr>
              <a:t>PTT),</a:t>
            </a:r>
            <a:r>
              <a:rPr sz="2400" spc="-10" smtClean="0">
                <a:latin typeface="Century Schoolbook"/>
                <a:cs typeface="Century Schoolbook"/>
              </a:rPr>
              <a:t>and </a:t>
            </a:r>
            <a:r>
              <a:rPr sz="2400" spc="-10" dirty="0">
                <a:latin typeface="Century Schoolbook"/>
                <a:cs typeface="Century Schoolbook"/>
              </a:rPr>
              <a:t>International </a:t>
            </a:r>
            <a:r>
              <a:rPr sz="2400" spc="-5" dirty="0">
                <a:latin typeface="Century Schoolbook"/>
                <a:cs typeface="Century Schoolbook"/>
              </a:rPr>
              <a:t>Normalized Ratio  (INR) should be checked </a:t>
            </a:r>
            <a:r>
              <a:rPr sz="2400" dirty="0">
                <a:latin typeface="Century Schoolbook"/>
                <a:cs typeface="Century Schoolbook"/>
              </a:rPr>
              <a:t>to </a:t>
            </a:r>
            <a:r>
              <a:rPr sz="2400" spc="-5" dirty="0">
                <a:latin typeface="Century Schoolbook"/>
                <a:cs typeface="Century Schoolbook"/>
              </a:rPr>
              <a:t>document the presence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>
                <a:latin typeface="Century Schoolbook"/>
                <a:cs typeface="Century Schoolbook"/>
              </a:rPr>
              <a:t>a  </a:t>
            </a:r>
            <a:r>
              <a:rPr sz="2400" b="1" u="sng" spc="-5" smtClean="0">
                <a:latin typeface="Century Schoolbook"/>
                <a:cs typeface="Century Schoolbook"/>
              </a:rPr>
              <a:t>coagulopathy</a:t>
            </a:r>
            <a:r>
              <a:rPr lang="en-US" sz="2400" spc="-5" dirty="0" smtClean="0">
                <a:latin typeface="Century Schoolbook"/>
                <a:cs typeface="Century Schoolbook"/>
              </a:rPr>
              <a:t>.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37286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295400"/>
            <a:ext cx="7517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cs typeface="Century Schoolbook"/>
              </a:rPr>
              <a:t>Prolongation of the PT based on an INR of more than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1828800"/>
            <a:ext cx="678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smtClean="0">
                <a:latin typeface="Century Schoolbook"/>
                <a:cs typeface="Century Schoolbook"/>
              </a:rPr>
              <a:t>1.5</a:t>
            </a:r>
            <a:r>
              <a:rPr lang="ar-SA" sz="2400" dirty="0" smtClean="0">
                <a:latin typeface="Century Schoolbook"/>
                <a:cs typeface="Century Schoolbook"/>
              </a:rPr>
              <a:t>  </a:t>
            </a:r>
            <a:r>
              <a:rPr sz="2400" smtClean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may indicate </a:t>
            </a:r>
            <a:r>
              <a:rPr sz="2400" spc="-5">
                <a:latin typeface="Century Schoolbook"/>
                <a:cs typeface="Century Schoolbook"/>
              </a:rPr>
              <a:t>moderate </a:t>
            </a:r>
            <a:r>
              <a:rPr sz="2400" b="1" u="sng" spc="-5" smtClean="0">
                <a:latin typeface="Century Schoolbook"/>
                <a:cs typeface="Century Schoolbook"/>
              </a:rPr>
              <a:t>liver</a:t>
            </a:r>
            <a:r>
              <a:rPr lang="ar-SA" sz="2400" b="1" u="sng" spc="-5" dirty="0" smtClean="0">
                <a:latin typeface="Century Schoolbook"/>
                <a:cs typeface="Century Schoolbook"/>
              </a:rPr>
              <a:t> </a:t>
            </a:r>
            <a:r>
              <a:rPr lang="en-US" sz="2400" b="1" u="sng" spc="-5" dirty="0" smtClean="0">
                <a:latin typeface="Century Schoolbook"/>
                <a:cs typeface="Century Schoolbook"/>
              </a:rPr>
              <a:t>impairment</a:t>
            </a:r>
            <a:r>
              <a:rPr lang="en-US" sz="2400" spc="-5" dirty="0" smtClean="0">
                <a:latin typeface="Century Schoolbook"/>
                <a:cs typeface="Century Schoolbook"/>
              </a:rPr>
              <a:t>.</a:t>
            </a:r>
            <a:r>
              <a:rPr lang="ar-SA" sz="2400" spc="-5" dirty="0" smtClean="0">
                <a:latin typeface="Century Schoolbook"/>
                <a:cs typeface="Century Schoolbook"/>
              </a:rPr>
              <a:t> 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262254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6450" y="2578100"/>
            <a:ext cx="77851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Schoolbook"/>
                <a:cs typeface="Century Schoolbook"/>
              </a:rPr>
              <a:t>A </a:t>
            </a:r>
            <a:r>
              <a:rPr sz="2400" spc="-5" dirty="0">
                <a:latin typeface="Century Schoolbook"/>
                <a:cs typeface="Century Schoolbook"/>
              </a:rPr>
              <a:t>fibrinogen level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less than </a:t>
            </a:r>
            <a:r>
              <a:rPr sz="2400" spc="-10" dirty="0">
                <a:latin typeface="Century Schoolbook"/>
                <a:cs typeface="Century Schoolbook"/>
              </a:rPr>
              <a:t>100 </a:t>
            </a:r>
            <a:r>
              <a:rPr sz="2400" spc="-5" dirty="0">
                <a:latin typeface="Century Schoolbook"/>
                <a:cs typeface="Century Schoolbook"/>
              </a:rPr>
              <a:t>mg/dL also indicates  advanced liver disease with extremely poor synthetic  function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228600"/>
            <a:ext cx="35052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u="sng" smtClean="0"/>
              <a:t>RE</a:t>
            </a:r>
            <a:r>
              <a:rPr lang="en-US" u="sng" dirty="0" smtClean="0"/>
              <a:t>FERENCE</a:t>
            </a:r>
            <a:r>
              <a:rPr lang="ar-SA" u="sng" dirty="0" smtClean="0"/>
              <a:t>:</a:t>
            </a:r>
            <a:endParaRPr u="sng" dirty="0"/>
          </a:p>
        </p:txBody>
      </p:sp>
      <p:sp>
        <p:nvSpPr>
          <p:cNvPr id="3" name="object 3"/>
          <p:cNvSpPr txBox="1"/>
          <p:nvPr/>
        </p:nvSpPr>
        <p:spPr>
          <a:xfrm>
            <a:off x="610869" y="1411258"/>
            <a:ext cx="6490970" cy="4303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l" rtl="0">
              <a:lnSpc>
                <a:spcPct val="100000"/>
              </a:lnSpc>
              <a:spcBef>
                <a:spcPts val="100"/>
              </a:spcBef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MacLeod's clinical examination </a:t>
            </a:r>
            <a:r>
              <a:rPr sz="2400" spc="-150" dirty="0">
                <a:latin typeface="Century Schoolbook"/>
                <a:cs typeface="Century Schoolbook"/>
              </a:rPr>
              <a:t>12</a:t>
            </a:r>
            <a:r>
              <a:rPr sz="2100" spc="-225" baseline="27777" dirty="0">
                <a:latin typeface="Century Schoolbook"/>
                <a:cs typeface="Century Schoolbook"/>
              </a:rPr>
              <a:t>th</a:t>
            </a:r>
            <a:r>
              <a:rPr sz="1400" spc="1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edition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69900" marR="1000760" indent="-45720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Davidson’s principle and practice </a:t>
            </a:r>
            <a:r>
              <a:rPr sz="2400" dirty="0">
                <a:latin typeface="Century Schoolbook"/>
                <a:cs typeface="Century Schoolbook"/>
              </a:rPr>
              <a:t>of  </a:t>
            </a:r>
            <a:r>
              <a:rPr sz="2400" spc="-5" dirty="0">
                <a:latin typeface="Century Schoolbook"/>
                <a:cs typeface="Century Schoolbook"/>
              </a:rPr>
              <a:t>medicine th21 edition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69900" indent="-45720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Oxford handbook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emergency</a:t>
            </a:r>
            <a:r>
              <a:rPr sz="240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medicine</a:t>
            </a:r>
            <a:endParaRPr sz="2400">
              <a:latin typeface="Century Schoolbook"/>
              <a:cs typeface="Century Schoolbook"/>
            </a:endParaRPr>
          </a:p>
          <a:p>
            <a:pPr marL="469900" marR="1567815" indent="-457200" algn="l" rtl="0">
              <a:lnSpc>
                <a:spcPct val="100000"/>
              </a:lnSpc>
              <a:spcBef>
                <a:spcPts val="600"/>
              </a:spcBef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Upper GIT bleeding </a:t>
            </a:r>
            <a:r>
              <a:rPr sz="2400" spc="-5" dirty="0">
                <a:latin typeface="Century Schoolbook"/>
                <a:cs typeface="Century Schoolbook"/>
                <a:hlinkClick r:id="rId2"/>
              </a:rPr>
              <a:t> http://www.patient.co.uk/doctor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1790" indent="-339090" algn="l" rtl="0">
              <a:lnSpc>
                <a:spcPct val="100000"/>
              </a:lnSpc>
              <a:buClr>
                <a:srgbClr val="FD8536"/>
              </a:buClr>
              <a:buFont typeface="Arial" pitchFamily="34" charset="0"/>
              <a:buChar char="•"/>
              <a:tabLst>
                <a:tab pos="351790" algn="l"/>
              </a:tabLst>
            </a:pPr>
            <a:r>
              <a:rPr sz="2400" spc="-5" dirty="0">
                <a:latin typeface="Century Schoolbook"/>
                <a:cs typeface="Century Schoolbook"/>
                <a:hlinkClick r:id="rId3"/>
              </a:rPr>
              <a:t>www.medscape.com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04343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450" y="1998979"/>
            <a:ext cx="6434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Schoolbook"/>
                <a:cs typeface="Century Schoolbook"/>
              </a:rPr>
              <a:t>Initial diagnostic examination </a:t>
            </a:r>
            <a:r>
              <a:rPr sz="2400" dirty="0">
                <a:latin typeface="Century Schoolbook"/>
                <a:cs typeface="Century Schoolbook"/>
              </a:rPr>
              <a:t>for </a:t>
            </a:r>
            <a:r>
              <a:rPr sz="2400" spc="-5" dirty="0">
                <a:latin typeface="Century Schoolbook"/>
                <a:cs typeface="Century Schoolbook"/>
              </a:rPr>
              <a:t>all patients  presumed </a:t>
            </a:r>
            <a:r>
              <a:rPr sz="2400" dirty="0">
                <a:latin typeface="Century Schoolbook"/>
                <a:cs typeface="Century Schoolbook"/>
              </a:rPr>
              <a:t>to </a:t>
            </a:r>
            <a:r>
              <a:rPr sz="2400" spc="-10" dirty="0">
                <a:latin typeface="Century Schoolbook"/>
                <a:cs typeface="Century Schoolbook"/>
              </a:rPr>
              <a:t>have</a:t>
            </a:r>
            <a:r>
              <a:rPr sz="2400" spc="-5" dirty="0">
                <a:latin typeface="Century Schoolbook"/>
                <a:cs typeface="Century Schoolbook"/>
              </a:rPr>
              <a:t> UGIB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329311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0626" y="748029"/>
            <a:ext cx="35071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25" dirty="0">
                <a:solidFill>
                  <a:srgbClr val="E65B00"/>
                </a:solidFill>
                <a:latin typeface="Arial"/>
                <a:cs typeface="Arial"/>
              </a:rPr>
              <a:t>:</a:t>
            </a:r>
            <a:r>
              <a:rPr sz="4000" b="0" spc="-10" dirty="0">
                <a:solidFill>
                  <a:srgbClr val="E65B00"/>
                </a:solidFill>
                <a:latin typeface="Century Schoolbook"/>
                <a:cs typeface="Century Schoolbook"/>
              </a:rPr>
              <a:t>E</a:t>
            </a:r>
            <a:r>
              <a:rPr sz="4000" b="0" spc="-15" dirty="0">
                <a:solidFill>
                  <a:srgbClr val="E65B00"/>
                </a:solidFill>
                <a:latin typeface="Century Schoolbook"/>
                <a:cs typeface="Century Schoolbook"/>
              </a:rPr>
              <a:t>N</a:t>
            </a:r>
            <a:r>
              <a:rPr sz="40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DOS</a:t>
            </a:r>
            <a:r>
              <a:rPr sz="4000" b="0" spc="-15" dirty="0">
                <a:solidFill>
                  <a:srgbClr val="E65B00"/>
                </a:solidFill>
                <a:latin typeface="Century Schoolbook"/>
                <a:cs typeface="Century Schoolbook"/>
              </a:rPr>
              <a:t>C</a:t>
            </a:r>
            <a:r>
              <a:rPr sz="40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O</a:t>
            </a:r>
            <a:r>
              <a:rPr sz="4000" b="0" spc="-10" dirty="0">
                <a:solidFill>
                  <a:srgbClr val="E65B00"/>
                </a:solidFill>
                <a:latin typeface="Century Schoolbook"/>
                <a:cs typeface="Century Schoolbook"/>
              </a:rPr>
              <a:t>P</a:t>
            </a:r>
            <a:r>
              <a:rPr sz="4000" b="0" dirty="0">
                <a:solidFill>
                  <a:srgbClr val="E65B00"/>
                </a:solidFill>
                <a:latin typeface="Century Schoolbook"/>
                <a:cs typeface="Century Schoolbook"/>
              </a:rPr>
              <a:t>Y</a:t>
            </a:r>
            <a:endParaRPr sz="40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838200" y="3200400"/>
            <a:ext cx="75311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spc="-5" dirty="0"/>
              <a:t>Endoscopy should be performed immediately </a:t>
            </a:r>
            <a:r>
              <a:rPr b="1" i="1" u="sng" spc="-5"/>
              <a:t>after  </a:t>
            </a:r>
            <a:r>
              <a:rPr b="1" i="1" u="sng" spc="-5" smtClean="0"/>
              <a:t>hemodynamic  </a:t>
            </a:r>
            <a:r>
              <a:rPr b="1" i="1" u="sng" spc="-5" dirty="0"/>
              <a:t>stabilization, and adequate </a:t>
            </a:r>
            <a:r>
              <a:rPr b="1" i="1" u="sng" spc="-5"/>
              <a:t>monitoring </a:t>
            </a:r>
            <a:endParaRPr b="1" i="1" u="sng"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838200"/>
            <a:ext cx="771144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4600" y="304800"/>
            <a:ext cx="24384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49" name="Picture 1" descr="C:\Users\USER\Pictures\bleeding ul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2438400" cy="2590800"/>
          </a:xfrm>
          <a:prstGeom prst="rect">
            <a:avLst/>
          </a:prstGeom>
          <a:noFill/>
        </p:spPr>
      </p:pic>
      <p:pic>
        <p:nvPicPr>
          <p:cNvPr id="27650" name="Picture 2" descr="C:\Users\USER\Pictures\clean base ulc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04800"/>
            <a:ext cx="2819400" cy="2667000"/>
          </a:xfrm>
          <a:prstGeom prst="rect">
            <a:avLst/>
          </a:prstGeom>
          <a:noFill/>
        </p:spPr>
      </p:pic>
      <p:pic>
        <p:nvPicPr>
          <p:cNvPr id="27651" name="Picture 3" descr="C:\Users\USER\Pictures\g erosio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810000"/>
            <a:ext cx="2619375" cy="2514600"/>
          </a:xfrm>
          <a:prstGeom prst="rect">
            <a:avLst/>
          </a:prstGeom>
          <a:noFill/>
        </p:spPr>
      </p:pic>
      <p:pic>
        <p:nvPicPr>
          <p:cNvPr id="27652" name="Picture 4" descr="C:\Users\USER\Pictures\mw sy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0"/>
            <a:ext cx="2143125" cy="2514600"/>
          </a:xfrm>
          <a:prstGeom prst="rect">
            <a:avLst/>
          </a:prstGeom>
          <a:noFill/>
        </p:spPr>
      </p:pic>
      <p:pic>
        <p:nvPicPr>
          <p:cNvPr id="1026" name="Picture 2" descr="C:\Users\USER\Pictures\ulcer clo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4800"/>
            <a:ext cx="2590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44906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119" y="1400809"/>
            <a:ext cx="7160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Schoolbook"/>
                <a:cs typeface="Century Schoolbook"/>
              </a:rPr>
              <a:t>CHEST X-RAY-</a:t>
            </a:r>
            <a:r>
              <a:rPr sz="2400" spc="-5" dirty="0">
                <a:latin typeface="Century Schoolbook"/>
                <a:cs typeface="Century Schoolbook"/>
              </a:rPr>
              <a:t>Chest radiographs should be  ordered </a:t>
            </a:r>
            <a:r>
              <a:rPr sz="2400" dirty="0">
                <a:latin typeface="Century Schoolbook"/>
                <a:cs typeface="Century Schoolbook"/>
              </a:rPr>
              <a:t>to </a:t>
            </a:r>
            <a:r>
              <a:rPr sz="2400" spc="-5" dirty="0">
                <a:latin typeface="Century Schoolbook"/>
                <a:cs typeface="Century Schoolbook"/>
              </a:rPr>
              <a:t>exclude aspiration pneumonia, effusion,  </a:t>
            </a:r>
            <a:r>
              <a:rPr sz="2400" spc="-10" dirty="0">
                <a:latin typeface="Century Schoolbook"/>
                <a:cs typeface="Century Schoolbook"/>
              </a:rPr>
              <a:t>and </a:t>
            </a:r>
            <a:r>
              <a:rPr sz="2400" spc="-5" dirty="0">
                <a:latin typeface="Century Schoolbook"/>
                <a:cs typeface="Century Schoolbook"/>
              </a:rPr>
              <a:t>esophageal</a:t>
            </a:r>
            <a:r>
              <a:rPr sz="240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perforation.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69" y="306451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119" y="3016250"/>
            <a:ext cx="7279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Schoolbook"/>
                <a:cs typeface="Century Schoolbook"/>
              </a:rPr>
              <a:t>Abdominal X-RAY- </a:t>
            </a:r>
            <a:r>
              <a:rPr sz="2400" spc="-5" dirty="0">
                <a:latin typeface="Century Schoolbook"/>
                <a:cs typeface="Century Schoolbook"/>
              </a:rPr>
              <a:t>erect and supine films should  be ordered </a:t>
            </a:r>
            <a:r>
              <a:rPr sz="2400" dirty="0">
                <a:latin typeface="Century Schoolbook"/>
                <a:cs typeface="Century Schoolbook"/>
              </a:rPr>
              <a:t>to </a:t>
            </a:r>
            <a:r>
              <a:rPr sz="2400" spc="-5" dirty="0">
                <a:latin typeface="Century Schoolbook"/>
                <a:cs typeface="Century Schoolbook"/>
              </a:rPr>
              <a:t>exclude perforated viscous </a:t>
            </a:r>
            <a:r>
              <a:rPr sz="2400" spc="-10" dirty="0">
                <a:latin typeface="Century Schoolbook"/>
                <a:cs typeface="Century Schoolbook"/>
              </a:rPr>
              <a:t>and</a:t>
            </a:r>
            <a:r>
              <a:rPr sz="2400" spc="2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ileus.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9028" y="383540"/>
            <a:ext cx="2110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E65B00"/>
                </a:solidFill>
                <a:latin typeface="Arial"/>
                <a:cs typeface="Arial"/>
              </a:rPr>
              <a:t>:</a:t>
            </a:r>
            <a:r>
              <a:rPr sz="32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IMAGING</a:t>
            </a:r>
            <a:endParaRPr sz="32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137286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919" y="1329690"/>
            <a:ext cx="719835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Schoolbook"/>
                <a:cs typeface="Century Schoolbook"/>
              </a:rPr>
              <a:t>Computed tomography (CT) scanning and  ultrasonography </a:t>
            </a:r>
            <a:r>
              <a:rPr sz="2400" spc="-5" dirty="0">
                <a:latin typeface="Century Schoolbook"/>
                <a:cs typeface="Century Schoolbook"/>
              </a:rPr>
              <a:t>may </a:t>
            </a:r>
            <a:r>
              <a:rPr sz="2400" dirty="0">
                <a:latin typeface="Century Schoolbook"/>
                <a:cs typeface="Century Schoolbook"/>
              </a:rPr>
              <a:t>be </a:t>
            </a:r>
            <a:r>
              <a:rPr sz="2400" spc="-5" dirty="0">
                <a:latin typeface="Century Schoolbook"/>
                <a:cs typeface="Century Schoolbook"/>
              </a:rPr>
              <a:t>indicated </a:t>
            </a:r>
            <a:r>
              <a:rPr sz="2400" dirty="0">
                <a:latin typeface="Century Schoolbook"/>
                <a:cs typeface="Century Schoolbook"/>
              </a:rPr>
              <a:t>for </a:t>
            </a:r>
            <a:r>
              <a:rPr sz="2400" spc="-5" dirty="0">
                <a:latin typeface="Century Schoolbook"/>
                <a:cs typeface="Century Schoolbook"/>
              </a:rPr>
              <a:t>the  evaluation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liver disease </a:t>
            </a:r>
            <a:r>
              <a:rPr sz="2400" spc="-5">
                <a:latin typeface="Century Schoolbook"/>
                <a:cs typeface="Century Schoolbook"/>
              </a:rPr>
              <a:t>with </a:t>
            </a:r>
            <a:r>
              <a:rPr sz="2400" spc="-5" smtClean="0">
                <a:latin typeface="Century Schoolbook"/>
                <a:cs typeface="Century Schoolbook"/>
              </a:rPr>
              <a:t>cirrhosis</a:t>
            </a:r>
            <a:r>
              <a:rPr lang="en-US" sz="2400" spc="-5" dirty="0" smtClean="0">
                <a:latin typeface="Century Schoolbook"/>
                <a:cs typeface="Century Schoolbook"/>
              </a:rPr>
              <a:t>, </a:t>
            </a:r>
            <a:r>
              <a:rPr lang="en-US" sz="2400" spc="-5" dirty="0" err="1" smtClean="0">
                <a:latin typeface="Century Schoolbook"/>
                <a:cs typeface="Century Schoolbook"/>
              </a:rPr>
              <a:t>tumours</a:t>
            </a:r>
            <a:r>
              <a:rPr lang="en-US" sz="2400" spc="-5" dirty="0" smtClean="0">
                <a:latin typeface="Century Schoolbook"/>
                <a:cs typeface="Century Schoolbook"/>
              </a:rPr>
              <a:t>,</a:t>
            </a:r>
            <a:r>
              <a:rPr sz="2400" spc="-5" smtClean="0">
                <a:latin typeface="Century Schoolbook"/>
                <a:cs typeface="Century Schoolbook"/>
              </a:rPr>
              <a:t>  </a:t>
            </a:r>
            <a:r>
              <a:rPr sz="2400" spc="-5" dirty="0">
                <a:latin typeface="Century Schoolbook"/>
                <a:cs typeface="Century Schoolbook"/>
              </a:rPr>
              <a:t>aortoenteric fistula,  </a:t>
            </a:r>
            <a:r>
              <a:rPr sz="2400" spc="-10" dirty="0">
                <a:latin typeface="Century Schoolbook"/>
                <a:cs typeface="Century Schoolbook"/>
              </a:rPr>
              <a:t>and </a:t>
            </a:r>
            <a:r>
              <a:rPr sz="2400" spc="-5" dirty="0">
                <a:latin typeface="Century Schoolbook"/>
                <a:cs typeface="Century Schoolbook"/>
              </a:rPr>
              <a:t>other </a:t>
            </a:r>
            <a:r>
              <a:rPr sz="2400" spc="-10" dirty="0">
                <a:latin typeface="Century Schoolbook"/>
                <a:cs typeface="Century Schoolbook"/>
              </a:rPr>
              <a:t>unusual </a:t>
            </a:r>
            <a:r>
              <a:rPr sz="2400" spc="-5" dirty="0">
                <a:latin typeface="Century Schoolbook"/>
                <a:cs typeface="Century Schoolbook"/>
              </a:rPr>
              <a:t>causes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upper </a:t>
            </a:r>
            <a:r>
              <a:rPr sz="2400" dirty="0">
                <a:latin typeface="Century Schoolbook"/>
                <a:cs typeface="Century Schoolbook"/>
              </a:rPr>
              <a:t>GI</a:t>
            </a:r>
            <a:r>
              <a:rPr sz="2400" spc="5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hemorrhage.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9" y="408559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919" y="4041140"/>
            <a:ext cx="61868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Schoolbook"/>
                <a:cs typeface="Century Schoolbook"/>
              </a:rPr>
              <a:t>Nuclear medicine scans </a:t>
            </a:r>
            <a:r>
              <a:rPr sz="2400" spc="-5" dirty="0">
                <a:latin typeface="Century Schoolbook"/>
                <a:cs typeface="Century Schoolbook"/>
              </a:rPr>
              <a:t>may be useful </a:t>
            </a:r>
            <a:r>
              <a:rPr sz="2400" spc="-5">
                <a:latin typeface="Century Schoolbook"/>
                <a:cs typeface="Century Schoolbook"/>
              </a:rPr>
              <a:t>in </a:t>
            </a:r>
            <a:r>
              <a:rPr sz="2400" spc="-5" smtClean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determining the area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active</a:t>
            </a:r>
            <a:r>
              <a:rPr sz="2400" spc="-2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hemorrhage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9469" y="1177290"/>
            <a:ext cx="6840855" cy="5534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838200" indent="-273050" algn="l" rtl="0">
              <a:lnSpc>
                <a:spcPct val="100000"/>
              </a:lnSpc>
              <a:spcBef>
                <a:spcPts val="100"/>
              </a:spcBef>
            </a:pPr>
            <a:r>
              <a:rPr sz="2475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spc="1627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Angiography may be </a:t>
            </a:r>
            <a:r>
              <a:rPr sz="2400" b="1" u="sng" spc="-5" dirty="0">
                <a:latin typeface="Century Schoolbook"/>
                <a:cs typeface="Century Schoolbook"/>
              </a:rPr>
              <a:t>useful if bleeding  persists </a:t>
            </a:r>
            <a:r>
              <a:rPr sz="2400" b="1" u="sng" spc="-10" dirty="0">
                <a:latin typeface="Century Schoolbook"/>
                <a:cs typeface="Century Schoolbook"/>
              </a:rPr>
              <a:t>and </a:t>
            </a:r>
            <a:r>
              <a:rPr sz="2400" b="1" u="sng" spc="-5" dirty="0">
                <a:latin typeface="Century Schoolbook"/>
                <a:cs typeface="Century Schoolbook"/>
              </a:rPr>
              <a:t>endoscopy fails </a:t>
            </a:r>
            <a:r>
              <a:rPr sz="2400" spc="-5" dirty="0">
                <a:latin typeface="Century Schoolbook"/>
                <a:cs typeface="Century Schoolbook"/>
              </a:rPr>
              <a:t>to identify </a:t>
            </a:r>
            <a:r>
              <a:rPr sz="2400" dirty="0">
                <a:latin typeface="Century Schoolbook"/>
                <a:cs typeface="Century Schoolbook"/>
              </a:rPr>
              <a:t>a  </a:t>
            </a:r>
            <a:r>
              <a:rPr sz="2400" spc="-5" dirty="0">
                <a:latin typeface="Century Schoolbook"/>
                <a:cs typeface="Century Schoolbook"/>
              </a:rPr>
              <a:t>bleeding</a:t>
            </a:r>
            <a:r>
              <a:rPr sz="2400" spc="-1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site.</a:t>
            </a:r>
            <a:endParaRPr sz="24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285750" marR="5080" indent="-273050" algn="l" rtl="0">
              <a:lnSpc>
                <a:spcPct val="100000"/>
              </a:lnSpc>
            </a:pPr>
            <a:r>
              <a:rPr sz="2475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spc="277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Angiography along </a:t>
            </a:r>
            <a:r>
              <a:rPr sz="2400" dirty="0">
                <a:latin typeface="Century Schoolbook"/>
                <a:cs typeface="Century Schoolbook"/>
              </a:rPr>
              <a:t>with </a:t>
            </a:r>
            <a:r>
              <a:rPr sz="2400" spc="-5" dirty="0">
                <a:latin typeface="Century Schoolbook"/>
                <a:cs typeface="Century Schoolbook"/>
              </a:rPr>
              <a:t>transcatheter arterial  embolization (TAE) should be considered </a:t>
            </a:r>
            <a:r>
              <a:rPr sz="2400" dirty="0">
                <a:latin typeface="Century Schoolbook"/>
                <a:cs typeface="Century Schoolbook"/>
              </a:rPr>
              <a:t>for  </a:t>
            </a:r>
            <a:r>
              <a:rPr sz="2400" spc="-5" dirty="0">
                <a:latin typeface="Century Schoolbook"/>
                <a:cs typeface="Century Schoolbook"/>
              </a:rPr>
              <a:t>all patients with </a:t>
            </a:r>
            <a:r>
              <a:rPr sz="2400" dirty="0">
                <a:latin typeface="Century Schoolbook"/>
                <a:cs typeface="Century Schoolbook"/>
              </a:rPr>
              <a:t>a </a:t>
            </a:r>
            <a:r>
              <a:rPr sz="2400" b="1" u="sng" spc="-5" dirty="0">
                <a:latin typeface="Century Schoolbook"/>
                <a:cs typeface="Century Schoolbook"/>
              </a:rPr>
              <a:t>known source </a:t>
            </a:r>
            <a:r>
              <a:rPr sz="2400" b="1" u="sng" dirty="0">
                <a:latin typeface="Century Schoolbook"/>
                <a:cs typeface="Century Schoolbook"/>
              </a:rPr>
              <a:t>of </a:t>
            </a:r>
            <a:r>
              <a:rPr sz="2400" b="1" u="sng" spc="-5" dirty="0">
                <a:latin typeface="Century Schoolbook"/>
                <a:cs typeface="Century Schoolbook"/>
              </a:rPr>
              <a:t>arterial  UGIB that</a:t>
            </a:r>
            <a:r>
              <a:rPr sz="2400" spc="-5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does not </a:t>
            </a:r>
            <a:r>
              <a:rPr sz="2400" b="1" dirty="0">
                <a:latin typeface="Century Schoolbook"/>
                <a:cs typeface="Century Schoolbook"/>
              </a:rPr>
              <a:t>respond to </a:t>
            </a:r>
            <a:r>
              <a:rPr sz="2400" b="1" spc="-5" dirty="0">
                <a:latin typeface="Century Schoolbook"/>
                <a:cs typeface="Century Schoolbook"/>
              </a:rPr>
              <a:t>endoscopic  management, </a:t>
            </a:r>
            <a:r>
              <a:rPr sz="2400" spc="-5" dirty="0">
                <a:latin typeface="Century Schoolbook"/>
                <a:cs typeface="Century Schoolbook"/>
              </a:rPr>
              <a:t>with active bleeding </a:t>
            </a:r>
            <a:r>
              <a:rPr sz="2400" spc="-10" dirty="0">
                <a:latin typeface="Century Schoolbook"/>
                <a:cs typeface="Century Schoolbook"/>
              </a:rPr>
              <a:t>and </a:t>
            </a:r>
            <a:r>
              <a:rPr sz="2400" dirty="0">
                <a:latin typeface="Century Schoolbook"/>
                <a:cs typeface="Century Schoolbook"/>
              </a:rPr>
              <a:t>a  </a:t>
            </a:r>
            <a:r>
              <a:rPr sz="2400" spc="-5" dirty="0">
                <a:latin typeface="Century Schoolbook"/>
                <a:cs typeface="Century Schoolbook"/>
              </a:rPr>
              <a:t>negative endoscopy.</a:t>
            </a:r>
            <a:endParaRPr sz="24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85750" marR="361315" indent="-273050" algn="l" rtl="0">
              <a:lnSpc>
                <a:spcPct val="100000"/>
              </a:lnSpc>
            </a:pPr>
            <a:r>
              <a:rPr sz="2475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spc="352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In cases </a:t>
            </a:r>
            <a:r>
              <a:rPr sz="2400" dirty="0">
                <a:latin typeface="Century Schoolbook"/>
                <a:cs typeface="Century Schoolbook"/>
              </a:rPr>
              <a:t>of </a:t>
            </a:r>
            <a:r>
              <a:rPr sz="2400" spc="-5" dirty="0">
                <a:latin typeface="Century Schoolbook"/>
                <a:cs typeface="Century Schoolbook"/>
              </a:rPr>
              <a:t>aortoenteric fistula, angiography  requires active bleeding (1 mL/min) </a:t>
            </a:r>
            <a:r>
              <a:rPr sz="2400" dirty="0">
                <a:latin typeface="Century Schoolbook"/>
                <a:cs typeface="Century Schoolbook"/>
              </a:rPr>
              <a:t>to </a:t>
            </a:r>
            <a:r>
              <a:rPr sz="2400" spc="-5" dirty="0">
                <a:latin typeface="Century Schoolbook"/>
                <a:cs typeface="Century Schoolbook"/>
              </a:rPr>
              <a:t>be  diagnostic.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494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ts val="3595"/>
              </a:lnSpc>
              <a:spcBef>
                <a:spcPts val="100"/>
              </a:spcBef>
            </a:pPr>
            <a:r>
              <a:rPr spc="-5" smtClean="0"/>
              <a:t>ANGIOGRAPHY</a:t>
            </a:r>
            <a:r>
              <a:rPr lang="ar-SA" spc="-5" dirty="0" smtClean="0"/>
              <a:t>: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382270"/>
            <a:ext cx="4972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NASOGASTRIC</a:t>
            </a:r>
            <a:r>
              <a:rPr spc="-65" dirty="0"/>
              <a:t> </a:t>
            </a:r>
            <a:r>
              <a:rPr spc="-5" dirty="0"/>
              <a:t>LAVAGE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755140"/>
            <a:ext cx="8458199" cy="2344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925" spc="922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800" i="1" spc="615" dirty="0">
                <a:latin typeface="Century Schoolbook"/>
                <a:cs typeface="Century Schoolbook"/>
              </a:rPr>
              <a:t>A</a:t>
            </a:r>
            <a:r>
              <a:rPr sz="2800" i="1" spc="-30" dirty="0">
                <a:latin typeface="Century Schoolbook"/>
                <a:cs typeface="Century Schoolbook"/>
              </a:rPr>
              <a:t> </a:t>
            </a:r>
            <a:r>
              <a:rPr sz="2800" i="1" spc="-5" dirty="0">
                <a:latin typeface="Century Schoolbook"/>
                <a:cs typeface="Century Schoolbook"/>
              </a:rPr>
              <a:t>nasogastric tube is an </a:t>
            </a:r>
            <a:r>
              <a:rPr sz="2800" i="1" spc="-10" dirty="0">
                <a:latin typeface="Century Schoolbook"/>
                <a:cs typeface="Century Schoolbook"/>
              </a:rPr>
              <a:t>important </a:t>
            </a:r>
            <a:r>
              <a:rPr sz="2800" i="1" spc="-5" dirty="0">
                <a:latin typeface="Century Schoolbook"/>
                <a:cs typeface="Century Schoolbook"/>
              </a:rPr>
              <a:t>diagnostic  tool.</a:t>
            </a:r>
            <a:endParaRPr sz="2800" i="1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 marR="254635" algn="l" rtl="0">
              <a:lnSpc>
                <a:spcPct val="100000"/>
              </a:lnSpc>
            </a:pPr>
            <a:r>
              <a:rPr sz="2925" spc="352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800" spc="235" dirty="0">
                <a:latin typeface="Century Schoolbook"/>
                <a:cs typeface="Century Schoolbook"/>
              </a:rPr>
              <a:t>This </a:t>
            </a:r>
            <a:r>
              <a:rPr sz="2800" spc="-10" dirty="0">
                <a:latin typeface="Century Schoolbook"/>
                <a:cs typeface="Century Schoolbook"/>
              </a:rPr>
              <a:t>procedure </a:t>
            </a:r>
            <a:r>
              <a:rPr sz="2800" spc="-5" dirty="0">
                <a:latin typeface="Century Schoolbook"/>
                <a:cs typeface="Century Schoolbook"/>
              </a:rPr>
              <a:t>may </a:t>
            </a:r>
            <a:r>
              <a:rPr sz="2800" b="1" u="sng" spc="-10" dirty="0">
                <a:latin typeface="Century Schoolbook"/>
                <a:cs typeface="Century Schoolbook"/>
              </a:rPr>
              <a:t>confirm recent</a:t>
            </a:r>
            <a:r>
              <a:rPr sz="2800" b="1" u="sng" spc="-204" dirty="0">
                <a:latin typeface="Century Schoolbook"/>
                <a:cs typeface="Century Schoolbook"/>
              </a:rPr>
              <a:t> </a:t>
            </a:r>
            <a:r>
              <a:rPr sz="2800" b="1" u="sng" spc="-5">
                <a:latin typeface="Century Schoolbook"/>
                <a:cs typeface="Century Schoolbook"/>
              </a:rPr>
              <a:t>bleeding </a:t>
            </a:r>
            <a:r>
              <a:rPr lang="en-US" sz="2800" spc="-5" dirty="0" smtClean="0">
                <a:latin typeface="Bookman Old Style" pitchFamily="18" charset="0"/>
                <a:cs typeface="Century Schoolbook"/>
              </a:rPr>
              <a:t>or</a:t>
            </a:r>
            <a:r>
              <a:rPr sz="2800" spc="-5" smtClean="0">
                <a:latin typeface="Century Schoolbook"/>
                <a:cs typeface="Century Schoolbook"/>
              </a:rPr>
              <a:t>  </a:t>
            </a:r>
            <a:r>
              <a:rPr sz="2800" b="1" u="sng" spc="-10" dirty="0">
                <a:latin typeface="Bookman Old Style" pitchFamily="18" charset="0"/>
                <a:cs typeface="Century Schoolbook"/>
              </a:rPr>
              <a:t>exclude</a:t>
            </a:r>
            <a:r>
              <a:rPr sz="2800" b="1" u="sng" spc="-10" dirty="0">
                <a:latin typeface="Century Schoolbook"/>
                <a:cs typeface="Century Schoolbook"/>
              </a:rPr>
              <a:t> </a:t>
            </a:r>
            <a:r>
              <a:rPr sz="2800" b="1" u="sng" spc="-5" dirty="0">
                <a:latin typeface="Century Schoolbook"/>
                <a:cs typeface="Century Schoolbook"/>
              </a:rPr>
              <a:t>an upper </a:t>
            </a:r>
            <a:r>
              <a:rPr sz="2800" b="1" u="sng" spc="-5">
                <a:latin typeface="Century Schoolbook"/>
                <a:cs typeface="Century Schoolbook"/>
              </a:rPr>
              <a:t>GI</a:t>
            </a:r>
            <a:r>
              <a:rPr sz="2800" b="1" u="sng" spc="-15">
                <a:latin typeface="Century Schoolbook"/>
                <a:cs typeface="Century Schoolbook"/>
              </a:rPr>
              <a:t> </a:t>
            </a:r>
            <a:r>
              <a:rPr sz="2800" b="1" u="sng" spc="-5" smtClean="0">
                <a:latin typeface="Century Schoolbook"/>
                <a:cs typeface="Century Schoolbook"/>
              </a:rPr>
              <a:t>lesion</a:t>
            </a:r>
            <a:r>
              <a:rPr lang="ar-SA" sz="2800" b="1" spc="-5" dirty="0" smtClean="0">
                <a:latin typeface="Century Schoolbook"/>
                <a:cs typeface="Century Schoolbook"/>
              </a:rPr>
              <a:t>(</a:t>
            </a:r>
            <a:r>
              <a:rPr sz="2800" b="1" spc="-5" smtClean="0">
                <a:latin typeface="Century Schoolbook"/>
                <a:cs typeface="Century Schoolbook"/>
              </a:rPr>
              <a:t>.</a:t>
            </a:r>
            <a:endParaRPr sz="2800" b="1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310" y="1472183"/>
            <a:ext cx="6812915" cy="21362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61009" indent="-448309" algn="l" rtl="0">
              <a:lnSpc>
                <a:spcPct val="100000"/>
              </a:lnSpc>
              <a:spcBef>
                <a:spcPts val="595"/>
              </a:spcBef>
              <a:buClr>
                <a:srgbClr val="FD8536"/>
              </a:buClr>
              <a:buSzPct val="79487"/>
              <a:buFont typeface="Arial" pitchFamily="34" charset="0"/>
              <a:buChar char="•"/>
              <a:tabLst>
                <a:tab pos="460375" algn="l"/>
                <a:tab pos="461009" algn="l"/>
                <a:tab pos="1329055" algn="l"/>
              </a:tabLst>
            </a:pPr>
            <a:r>
              <a:rPr sz="1950" dirty="0">
                <a:latin typeface="Century Schoolbook"/>
                <a:cs typeface="Century Schoolbook"/>
              </a:rPr>
              <a:t>Better	</a:t>
            </a:r>
            <a:r>
              <a:rPr sz="1950" spc="-5" dirty="0">
                <a:latin typeface="Century Schoolbook"/>
                <a:cs typeface="Century Schoolbook"/>
              </a:rPr>
              <a:t>visualization </a:t>
            </a:r>
            <a:r>
              <a:rPr sz="1950" dirty="0">
                <a:latin typeface="Century Schoolbook"/>
                <a:cs typeface="Century Schoolbook"/>
              </a:rPr>
              <a:t>during</a:t>
            </a:r>
            <a:r>
              <a:rPr sz="1950" spc="10" dirty="0">
                <a:latin typeface="Century Schoolbook"/>
                <a:cs typeface="Century Schoolbook"/>
              </a:rPr>
              <a:t> </a:t>
            </a:r>
            <a:r>
              <a:rPr sz="1950" dirty="0">
                <a:latin typeface="Century Schoolbook"/>
                <a:cs typeface="Century Schoolbook"/>
              </a:rPr>
              <a:t>endoscopy</a:t>
            </a:r>
            <a:endParaRPr sz="1950">
              <a:latin typeface="Century Schoolbook"/>
              <a:cs typeface="Century Schoolbook"/>
            </a:endParaRPr>
          </a:p>
          <a:p>
            <a:pPr marL="461009" indent="-448309" algn="l" rtl="0">
              <a:lnSpc>
                <a:spcPct val="100000"/>
              </a:lnSpc>
              <a:spcBef>
                <a:spcPts val="500"/>
              </a:spcBef>
              <a:buClr>
                <a:srgbClr val="FD8536"/>
              </a:buClr>
              <a:buSzPct val="79487"/>
              <a:buFont typeface="Arial" pitchFamily="34" charset="0"/>
              <a:buChar char="•"/>
              <a:tabLst>
                <a:tab pos="460375" algn="l"/>
                <a:tab pos="461009" algn="l"/>
              </a:tabLst>
            </a:pPr>
            <a:r>
              <a:rPr sz="1950" dirty="0">
                <a:latin typeface="Century Schoolbook"/>
                <a:cs typeface="Century Schoolbook"/>
              </a:rPr>
              <a:t>Give crude </a:t>
            </a:r>
            <a:r>
              <a:rPr sz="1950" spc="-5" dirty="0">
                <a:latin typeface="Century Schoolbook"/>
                <a:cs typeface="Century Schoolbook"/>
              </a:rPr>
              <a:t>estimation </a:t>
            </a:r>
            <a:r>
              <a:rPr sz="1950" dirty="0">
                <a:latin typeface="Century Schoolbook"/>
                <a:cs typeface="Century Schoolbook"/>
              </a:rPr>
              <a:t>of </a:t>
            </a:r>
            <a:r>
              <a:rPr sz="1950" spc="-5" dirty="0">
                <a:latin typeface="Century Schoolbook"/>
                <a:cs typeface="Century Schoolbook"/>
              </a:rPr>
              <a:t>rapidity </a:t>
            </a:r>
            <a:r>
              <a:rPr sz="1950" dirty="0">
                <a:latin typeface="Century Schoolbook"/>
                <a:cs typeface="Century Schoolbook"/>
              </a:rPr>
              <a:t>of bleeding</a:t>
            </a:r>
            <a:endParaRPr sz="1950">
              <a:latin typeface="Century Schoolbook"/>
              <a:cs typeface="Century Schoolbook"/>
            </a:endParaRPr>
          </a:p>
          <a:p>
            <a:pPr marL="461009" marR="1431925" indent="-448309" algn="l" rtl="0">
              <a:lnSpc>
                <a:spcPct val="100400"/>
              </a:lnSpc>
              <a:spcBef>
                <a:spcPts val="490"/>
              </a:spcBef>
              <a:buClr>
                <a:srgbClr val="FD8536"/>
              </a:buClr>
              <a:buSzPct val="79487"/>
              <a:buFont typeface="Arial" pitchFamily="34" charset="0"/>
              <a:buChar char="•"/>
              <a:tabLst>
                <a:tab pos="460375" algn="l"/>
                <a:tab pos="461009" algn="l"/>
              </a:tabLst>
            </a:pPr>
            <a:r>
              <a:rPr sz="1950" dirty="0">
                <a:latin typeface="Century Schoolbook"/>
                <a:cs typeface="Century Schoolbook"/>
              </a:rPr>
              <a:t>Prevent the development of Porto </a:t>
            </a:r>
            <a:r>
              <a:rPr sz="1950" spc="-5" dirty="0">
                <a:latin typeface="Century Schoolbook"/>
                <a:cs typeface="Century Schoolbook"/>
              </a:rPr>
              <a:t>systemic  </a:t>
            </a:r>
            <a:r>
              <a:rPr sz="1950" dirty="0">
                <a:latin typeface="Century Schoolbook"/>
                <a:cs typeface="Century Schoolbook"/>
              </a:rPr>
              <a:t>encephalopathy </a:t>
            </a:r>
            <a:r>
              <a:rPr sz="1950" spc="-5" dirty="0">
                <a:latin typeface="Century Schoolbook"/>
                <a:cs typeface="Century Schoolbook"/>
              </a:rPr>
              <a:t>in</a:t>
            </a:r>
            <a:r>
              <a:rPr sz="1950" spc="-15" dirty="0">
                <a:latin typeface="Century Schoolbook"/>
                <a:cs typeface="Century Schoolbook"/>
              </a:rPr>
              <a:t> </a:t>
            </a:r>
            <a:r>
              <a:rPr sz="1950" spc="-5" dirty="0">
                <a:latin typeface="Century Schoolbook"/>
                <a:cs typeface="Century Schoolbook"/>
              </a:rPr>
              <a:t>cirrhosis</a:t>
            </a:r>
            <a:endParaRPr sz="1950">
              <a:latin typeface="Century Schoolbook"/>
              <a:cs typeface="Century Schoolbook"/>
            </a:endParaRPr>
          </a:p>
          <a:p>
            <a:pPr marL="461009" marR="419100" indent="-448309" algn="l" rtl="0">
              <a:lnSpc>
                <a:spcPct val="100899"/>
              </a:lnSpc>
              <a:spcBef>
                <a:spcPts val="480"/>
              </a:spcBef>
              <a:buClr>
                <a:srgbClr val="FD8536"/>
              </a:buClr>
              <a:buSzPct val="79487"/>
              <a:tabLst>
                <a:tab pos="460375" algn="l"/>
                <a:tab pos="461009" algn="l"/>
                <a:tab pos="1687195" algn="l"/>
              </a:tabLst>
            </a:pPr>
            <a:endParaRPr sz="1950">
              <a:latin typeface="Century Schoolbook"/>
              <a:cs typeface="Century Schoolbook"/>
            </a:endParaRPr>
          </a:p>
          <a:p>
            <a:pPr marL="529590" indent="-516890" algn="l" rtl="0">
              <a:lnSpc>
                <a:spcPct val="100000"/>
              </a:lnSpc>
              <a:spcBef>
                <a:spcPts val="500"/>
              </a:spcBef>
              <a:buClr>
                <a:srgbClr val="FD8536"/>
              </a:buClr>
              <a:buSzPct val="79487"/>
              <a:buFont typeface="Arial" pitchFamily="34" charset="0"/>
              <a:buChar char="•"/>
              <a:tabLst>
                <a:tab pos="528955" algn="l"/>
                <a:tab pos="529590" algn="l"/>
              </a:tabLst>
            </a:pPr>
            <a:r>
              <a:rPr sz="1950" dirty="0">
                <a:latin typeface="Century Schoolbook"/>
                <a:cs typeface="Century Schoolbook"/>
              </a:rPr>
              <a:t>Tube placement can reduce the </a:t>
            </a:r>
            <a:r>
              <a:rPr sz="1950" spc="-5" dirty="0">
                <a:latin typeface="Century Schoolbook"/>
                <a:cs typeface="Century Schoolbook"/>
              </a:rPr>
              <a:t>patient's </a:t>
            </a:r>
            <a:r>
              <a:rPr sz="1950" spc="0" dirty="0">
                <a:latin typeface="Century Schoolbook"/>
                <a:cs typeface="Century Schoolbook"/>
              </a:rPr>
              <a:t>need </a:t>
            </a:r>
            <a:r>
              <a:rPr sz="1950" spc="-5" dirty="0">
                <a:latin typeface="Century Schoolbook"/>
                <a:cs typeface="Century Schoolbook"/>
              </a:rPr>
              <a:t>to</a:t>
            </a:r>
            <a:r>
              <a:rPr sz="1950" spc="5" dirty="0">
                <a:latin typeface="Century Schoolbook"/>
                <a:cs typeface="Century Schoolbook"/>
              </a:rPr>
              <a:t> </a:t>
            </a:r>
            <a:r>
              <a:rPr sz="1950" dirty="0">
                <a:latin typeface="Century Schoolbook"/>
                <a:cs typeface="Century Schoolbook"/>
              </a:rPr>
              <a:t>vomit</a:t>
            </a:r>
            <a:endParaRPr sz="195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310" y="4738370"/>
            <a:ext cx="22352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1040" dirty="0">
                <a:solidFill>
                  <a:srgbClr val="FD8536"/>
                </a:solidFill>
                <a:latin typeface="Symbol"/>
                <a:cs typeface="Symbol"/>
              </a:rPr>
              <a:t>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7619" y="4725670"/>
            <a:ext cx="5781040" cy="622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10"/>
              </a:spcBef>
              <a:tabLst>
                <a:tab pos="984885" algn="l"/>
                <a:tab pos="1329055" algn="l"/>
              </a:tabLst>
            </a:pPr>
            <a:r>
              <a:rPr sz="1950" dirty="0">
                <a:latin typeface="Century Schoolbook"/>
                <a:cs typeface="Century Schoolbook"/>
              </a:rPr>
              <a:t>During </a:t>
            </a:r>
            <a:r>
              <a:rPr sz="1950" spc="-5" dirty="0">
                <a:latin typeface="Century Schoolbook"/>
                <a:cs typeface="Century Schoolbook"/>
              </a:rPr>
              <a:t>gastric </a:t>
            </a:r>
            <a:r>
              <a:rPr sz="1950" dirty="0">
                <a:latin typeface="Century Schoolbook"/>
                <a:cs typeface="Century Schoolbook"/>
              </a:rPr>
              <a:t>lavage use </a:t>
            </a:r>
            <a:r>
              <a:rPr sz="1950" spc="-5" dirty="0">
                <a:latin typeface="Century Schoolbook"/>
                <a:cs typeface="Century Schoolbook"/>
              </a:rPr>
              <a:t>saline </a:t>
            </a:r>
            <a:r>
              <a:rPr sz="1950" dirty="0">
                <a:latin typeface="Century Schoolbook"/>
                <a:cs typeface="Century Schoolbook"/>
              </a:rPr>
              <a:t>and </a:t>
            </a:r>
            <a:r>
              <a:rPr sz="1950" spc="0" dirty="0">
                <a:latin typeface="Century Schoolbook"/>
                <a:cs typeface="Century Schoolbook"/>
              </a:rPr>
              <a:t>not </a:t>
            </a:r>
            <a:r>
              <a:rPr sz="1950" dirty="0">
                <a:latin typeface="Century Schoolbook"/>
                <a:cs typeface="Century Schoolbook"/>
              </a:rPr>
              <a:t>use large  volume	of	to avoid water</a:t>
            </a:r>
            <a:r>
              <a:rPr sz="1950" spc="-30" dirty="0">
                <a:latin typeface="Century Schoolbook"/>
                <a:cs typeface="Century Schoolbook"/>
              </a:rPr>
              <a:t> </a:t>
            </a:r>
            <a:r>
              <a:rPr sz="1950" dirty="0">
                <a:latin typeface="Century Schoolbook"/>
                <a:cs typeface="Century Schoolbook"/>
              </a:rPr>
              <a:t>intoxication.</a:t>
            </a:r>
            <a:endParaRPr sz="195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310" y="5770879"/>
            <a:ext cx="22352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1040" dirty="0">
                <a:solidFill>
                  <a:srgbClr val="FD8536"/>
                </a:solidFill>
                <a:latin typeface="Symbol"/>
                <a:cs typeface="Symbol"/>
              </a:rPr>
              <a:t>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7619" y="5758179"/>
            <a:ext cx="6254115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400"/>
              </a:lnSpc>
              <a:spcBef>
                <a:spcPts val="100"/>
              </a:spcBef>
            </a:pPr>
            <a:r>
              <a:rPr sz="1950" spc="-5" dirty="0">
                <a:latin typeface="Century Schoolbook"/>
                <a:cs typeface="Century Schoolbook"/>
              </a:rPr>
              <a:t>Gastric </a:t>
            </a:r>
            <a:r>
              <a:rPr sz="1950" dirty="0">
                <a:latin typeface="Century Schoolbook"/>
                <a:cs typeface="Century Schoolbook"/>
              </a:rPr>
              <a:t>lavage should be </a:t>
            </a:r>
            <a:r>
              <a:rPr sz="1950" spc="0" dirty="0">
                <a:latin typeface="Century Schoolbook"/>
                <a:cs typeface="Century Schoolbook"/>
              </a:rPr>
              <a:t>done </a:t>
            </a:r>
            <a:r>
              <a:rPr sz="1950" dirty="0">
                <a:latin typeface="Century Schoolbook"/>
                <a:cs typeface="Century Schoolbook"/>
              </a:rPr>
              <a:t>in alert and cooperative  patient to avoid bronco-pulmonary</a:t>
            </a:r>
            <a:r>
              <a:rPr sz="1950" spc="-20" dirty="0">
                <a:latin typeface="Century Schoolbook"/>
                <a:cs typeface="Century Schoolbook"/>
              </a:rPr>
              <a:t> </a:t>
            </a:r>
            <a:r>
              <a:rPr sz="1950" spc="-5" dirty="0">
                <a:latin typeface="Century Schoolbook"/>
                <a:cs typeface="Century Schoolbook"/>
              </a:rPr>
              <a:t>aspiration</a:t>
            </a:r>
            <a:endParaRPr sz="195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" y="567690"/>
            <a:ext cx="4965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BENEFITS OF LAVAGE</a:t>
            </a:r>
            <a:r>
              <a:rPr spc="-55" dirty="0"/>
              <a:t> </a:t>
            </a:r>
            <a:r>
              <a:rPr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245109"/>
            <a:ext cx="28898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SEVERITY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8319" y="1007109"/>
            <a:ext cx="3425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entury Schoolbook"/>
                <a:cs typeface="Century Schoolbook"/>
              </a:rPr>
              <a:t>ROCKALL</a:t>
            </a:r>
            <a:r>
              <a:rPr sz="2800" b="1" spc="-65" dirty="0">
                <a:latin typeface="Century Schoolbook"/>
                <a:cs typeface="Century Schoolbook"/>
              </a:rPr>
              <a:t> </a:t>
            </a:r>
            <a:r>
              <a:rPr sz="2800" b="1" spc="-10" dirty="0">
                <a:latin typeface="Century Schoolbook"/>
                <a:cs typeface="Century Schoolbook"/>
              </a:rPr>
              <a:t>SCORE</a:t>
            </a:r>
            <a:endParaRPr sz="28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287" y="1736884"/>
            <a:ext cx="8014644" cy="3916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26109"/>
            <a:ext cx="35496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RISK</a:t>
            </a:r>
            <a:r>
              <a:rPr spc="-60" dirty="0"/>
              <a:t> </a:t>
            </a:r>
            <a:r>
              <a:rPr spc="-5" dirty="0"/>
              <a:t>CATEGORY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9468" y="2472690"/>
            <a:ext cx="6704332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75" b="1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b="1" spc="375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i="1" spc="-5">
                <a:latin typeface="Century Schoolbook"/>
                <a:cs typeface="Century Schoolbook"/>
              </a:rPr>
              <a:t>Rockall’s </a:t>
            </a:r>
            <a:r>
              <a:rPr sz="2400" b="1" i="1" spc="-5" smtClean="0">
                <a:latin typeface="Century Schoolbook"/>
                <a:cs typeface="Century Schoolbook"/>
              </a:rPr>
              <a:t>score</a:t>
            </a:r>
            <a:r>
              <a:rPr lang="ar-SA" sz="2400" b="1" i="1" spc="-5" dirty="0" smtClean="0">
                <a:latin typeface="Century Schoolbook"/>
                <a:cs typeface="Century Schoolbook"/>
              </a:rPr>
              <a:t> </a:t>
            </a:r>
            <a:r>
              <a:rPr sz="2400" b="1" i="1" spc="-5" smtClean="0">
                <a:latin typeface="Century Schoolbook"/>
                <a:cs typeface="Century Schoolbook"/>
              </a:rPr>
              <a:t>&gt;8</a:t>
            </a:r>
            <a:r>
              <a:rPr lang="ar-SA" sz="2400" b="1" spc="-5" dirty="0" smtClean="0">
                <a:latin typeface="Century Schoolbook"/>
                <a:cs typeface="Century Schoolbook"/>
              </a:rPr>
              <a:t> = </a:t>
            </a:r>
            <a:r>
              <a:rPr sz="2400" b="1" spc="-5" smtClean="0">
                <a:latin typeface="Century Schoolbook"/>
                <a:cs typeface="Century Schoolbook"/>
              </a:rPr>
              <a:t>High </a:t>
            </a:r>
            <a:r>
              <a:rPr sz="2400" b="1" spc="-5" dirty="0">
                <a:latin typeface="Century Schoolbook"/>
                <a:cs typeface="Century Schoolbook"/>
              </a:rPr>
              <a:t>risk of death</a:t>
            </a:r>
            <a:endParaRPr sz="2400" b="1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75" b="1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b="1" spc="359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i="1" spc="-5">
                <a:latin typeface="Century Schoolbook"/>
                <a:cs typeface="Century Schoolbook"/>
              </a:rPr>
              <a:t>Rockall’s </a:t>
            </a:r>
            <a:r>
              <a:rPr sz="2400" b="1" i="1" spc="-5" smtClean="0">
                <a:latin typeface="Century Schoolbook"/>
                <a:cs typeface="Century Schoolbook"/>
              </a:rPr>
              <a:t>score</a:t>
            </a:r>
            <a:r>
              <a:rPr lang="ar-SA" sz="2400" b="1" i="1" spc="-5" dirty="0" smtClean="0">
                <a:latin typeface="Century Schoolbook"/>
                <a:cs typeface="Century Schoolbook"/>
              </a:rPr>
              <a:t> </a:t>
            </a:r>
            <a:r>
              <a:rPr sz="2400" b="1" i="1" spc="-5" smtClean="0">
                <a:latin typeface="Century Schoolbook"/>
                <a:cs typeface="Century Schoolbook"/>
              </a:rPr>
              <a:t>&lt;3</a:t>
            </a:r>
            <a:r>
              <a:rPr sz="2400" b="1" spc="-5" smtClean="0">
                <a:latin typeface="Century Schoolbook"/>
                <a:cs typeface="Century Schoolbook"/>
              </a:rPr>
              <a:t>=</a:t>
            </a:r>
            <a:r>
              <a:rPr lang="ar-SA" sz="2400" b="1" spc="-5" dirty="0" smtClean="0">
                <a:latin typeface="Century Schoolbook"/>
                <a:cs typeface="Century Schoolbook"/>
              </a:rPr>
              <a:t> </a:t>
            </a:r>
            <a:r>
              <a:rPr sz="2400" b="1" spc="-5" smtClean="0">
                <a:latin typeface="Century Schoolbook"/>
                <a:cs typeface="Century Schoolbook"/>
              </a:rPr>
              <a:t>excellent </a:t>
            </a:r>
            <a:r>
              <a:rPr sz="2400" b="1" spc="-5" dirty="0">
                <a:latin typeface="Century Schoolbook"/>
                <a:cs typeface="Century Schoolbook"/>
              </a:rPr>
              <a:t>prognosis</a:t>
            </a:r>
            <a:endParaRPr sz="2400" b="1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813" y="339328"/>
            <a:ext cx="2995464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-4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2235" y="2580680"/>
            <a:ext cx="3644205" cy="2331767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3572">
              <a:lnSpc>
                <a:spcPts val="3023"/>
              </a:lnSpc>
              <a:spcBef>
                <a:spcPts val="183"/>
              </a:spcBef>
            </a:pP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Hemorrhage </a:t>
            </a:r>
            <a:r>
              <a:rPr sz="2500" spc="42" dirty="0">
                <a:solidFill>
                  <a:srgbClr val="FFFFFF"/>
                </a:solidFill>
                <a:latin typeface="Arial"/>
                <a:cs typeface="Arial"/>
              </a:rPr>
              <a:t>can 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originate </a:t>
            </a:r>
            <a:r>
              <a:rPr sz="2500" spc="-14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region 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GI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tract </a:t>
            </a:r>
            <a:r>
              <a:rPr sz="2500" spc="4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typically </a:t>
            </a:r>
            <a:r>
              <a:rPr sz="2500" spc="21" dirty="0">
                <a:solidFill>
                  <a:srgbClr val="FFFFFF"/>
                </a:solidFill>
                <a:latin typeface="Arial"/>
                <a:cs typeface="Arial"/>
              </a:rPr>
              <a:t>classified</a:t>
            </a:r>
            <a:r>
              <a:rPr sz="2500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based 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sz="2500" spc="-7" dirty="0">
                <a:solidFill>
                  <a:srgbClr val="FFFFFF"/>
                </a:solidFill>
                <a:latin typeface="Arial"/>
                <a:cs typeface="Arial"/>
              </a:rPr>
              <a:t>relative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to  the </a:t>
            </a:r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ligament of</a:t>
            </a:r>
            <a:r>
              <a:rPr sz="2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21" dirty="0">
                <a:solidFill>
                  <a:srgbClr val="FFFFFF"/>
                </a:solidFill>
                <a:latin typeface="Arial"/>
                <a:cs typeface="Arial"/>
              </a:rPr>
              <a:t>Treitz.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5641" y="1526977"/>
            <a:ext cx="3911203" cy="4795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38862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M</a:t>
            </a:r>
            <a:r>
              <a:rPr lang="en-US" dirty="0" smtClean="0"/>
              <a:t>A</a:t>
            </a:r>
            <a:r>
              <a:rPr lang="en-US" spc="-10" dirty="0" smtClean="0"/>
              <a:t>N</a:t>
            </a:r>
            <a:r>
              <a:rPr lang="en-US" dirty="0" smtClean="0"/>
              <a:t>A</a:t>
            </a:r>
            <a:r>
              <a:rPr lang="en-US" spc="-5" dirty="0" smtClean="0"/>
              <a:t>G</a:t>
            </a:r>
            <a:r>
              <a:rPr lang="en-US" dirty="0" smtClean="0"/>
              <a:t>E</a:t>
            </a:r>
            <a:r>
              <a:rPr lang="en-US" spc="-5" dirty="0" smtClean="0"/>
              <a:t>M</a:t>
            </a:r>
            <a:r>
              <a:rPr lang="en-US" dirty="0" smtClean="0"/>
              <a:t>ENT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3269" y="1031435"/>
            <a:ext cx="7193915" cy="535826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355"/>
              </a:spcBef>
              <a:buFont typeface="Arial" pitchFamily="34" charset="0"/>
              <a:buChar char="•"/>
            </a:pPr>
            <a:r>
              <a:rPr sz="2400" b="1" spc="-5" dirty="0">
                <a:solidFill>
                  <a:srgbClr val="FD8536"/>
                </a:solidFill>
                <a:latin typeface="Century Schoolbook"/>
                <a:cs typeface="Century Schoolbook"/>
              </a:rPr>
              <a:t>Priorities</a:t>
            </a:r>
            <a:r>
              <a:rPr sz="2400" b="1" spc="-10" dirty="0">
                <a:solidFill>
                  <a:srgbClr val="FD8536"/>
                </a:solidFill>
                <a:latin typeface="Century Schoolbook"/>
                <a:cs typeface="Century Schoolbook"/>
              </a:rPr>
              <a:t> </a:t>
            </a:r>
            <a:r>
              <a:rPr sz="2400" b="1" spc="-5" dirty="0">
                <a:solidFill>
                  <a:srgbClr val="FD8536"/>
                </a:solidFill>
                <a:latin typeface="Century Schoolbook"/>
                <a:cs typeface="Century Schoolbook"/>
              </a:rPr>
              <a:t>are:</a:t>
            </a:r>
            <a:endParaRPr sz="2400">
              <a:latin typeface="Century Schoolbook"/>
              <a:cs typeface="Century Schoolbook"/>
            </a:endParaRPr>
          </a:p>
          <a:p>
            <a:pPr marL="284480" marR="132080" indent="-271780" algn="l" rtl="0">
              <a:lnSpc>
                <a:spcPts val="2810"/>
              </a:lnSpc>
              <a:spcBef>
                <a:spcPts val="635"/>
              </a:spcBef>
              <a:buClr>
                <a:srgbClr val="FD8536"/>
              </a:buClr>
              <a:buSzPct val="6923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b="1" spc="-5" dirty="0">
                <a:latin typeface="Century Schoolbook"/>
                <a:cs typeface="Century Schoolbook"/>
              </a:rPr>
              <a:t>Stabilize the patient</a:t>
            </a:r>
            <a:r>
              <a:rPr sz="2400" spc="-5" dirty="0">
                <a:latin typeface="Century Schoolbook"/>
                <a:cs typeface="Century Schoolbook"/>
              </a:rPr>
              <a:t>: protect airway, restore  circulation.</a:t>
            </a:r>
            <a:endParaRPr sz="2400">
              <a:latin typeface="Century Schoolbook"/>
              <a:cs typeface="Century Schoolbook"/>
            </a:endParaRPr>
          </a:p>
          <a:p>
            <a:pPr marL="284480" indent="-271780" algn="l" rtl="0">
              <a:lnSpc>
                <a:spcPct val="100000"/>
              </a:lnSpc>
              <a:spcBef>
                <a:spcPts val="235"/>
              </a:spcBef>
              <a:buClr>
                <a:srgbClr val="FD8536"/>
              </a:buClr>
              <a:buSzPct val="6923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b="1" spc="-5" dirty="0">
                <a:latin typeface="Century Schoolbook"/>
                <a:cs typeface="Century Schoolbook"/>
              </a:rPr>
              <a:t>Identify the source </a:t>
            </a:r>
            <a:r>
              <a:rPr sz="2400" b="1" dirty="0">
                <a:latin typeface="Century Schoolbook"/>
                <a:cs typeface="Century Schoolbook"/>
              </a:rPr>
              <a:t>of</a:t>
            </a:r>
            <a:r>
              <a:rPr sz="2400" b="1" spc="15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bleeding.</a:t>
            </a:r>
            <a:endParaRPr sz="2400" b="1">
              <a:latin typeface="Century Schoolbook"/>
              <a:cs typeface="Century Schoolbook"/>
            </a:endParaRPr>
          </a:p>
          <a:p>
            <a:pPr marL="284480" indent="-271780" algn="l" rtl="0">
              <a:lnSpc>
                <a:spcPct val="100000"/>
              </a:lnSpc>
              <a:spcBef>
                <a:spcPts val="290"/>
              </a:spcBef>
              <a:buClr>
                <a:srgbClr val="FD8536"/>
              </a:buClr>
              <a:buSzPct val="6923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b="1" spc="-5" dirty="0">
                <a:latin typeface="Century Schoolbook"/>
                <a:cs typeface="Century Schoolbook"/>
              </a:rPr>
              <a:t>Definitive treatment </a:t>
            </a:r>
            <a:r>
              <a:rPr sz="2400" b="1" dirty="0">
                <a:latin typeface="Century Schoolbook"/>
                <a:cs typeface="Century Schoolbook"/>
              </a:rPr>
              <a:t>of </a:t>
            </a:r>
            <a:r>
              <a:rPr sz="2400" b="1" spc="-5" dirty="0">
                <a:latin typeface="Century Schoolbook"/>
                <a:cs typeface="Century Schoolbook"/>
              </a:rPr>
              <a:t>the</a:t>
            </a:r>
            <a:r>
              <a:rPr sz="2400" b="1" dirty="0">
                <a:latin typeface="Century Schoolbook"/>
                <a:cs typeface="Century Schoolbook"/>
              </a:rPr>
              <a:t> </a:t>
            </a:r>
            <a:r>
              <a:rPr sz="2400" b="1" spc="0" dirty="0">
                <a:latin typeface="Century Schoolbook"/>
                <a:cs typeface="Century Schoolbook"/>
              </a:rPr>
              <a:t>cause</a:t>
            </a:r>
            <a:r>
              <a:rPr sz="1600" spc="0" dirty="0">
                <a:latin typeface="Century Schoolbook"/>
                <a:cs typeface="Century Schoolbook"/>
              </a:rPr>
              <a:t>.</a:t>
            </a:r>
            <a:endParaRPr sz="1600">
              <a:latin typeface="Century Schoolbook"/>
              <a:cs typeface="Century Schoolbook"/>
            </a:endParaRPr>
          </a:p>
          <a:p>
            <a:pPr marL="12700" algn="l" rtl="0">
              <a:lnSpc>
                <a:spcPct val="100000"/>
              </a:lnSpc>
              <a:spcBef>
                <a:spcPts val="2740"/>
              </a:spcBef>
              <a:buFont typeface="Arial" pitchFamily="34" charset="0"/>
              <a:buChar char="•"/>
            </a:pPr>
            <a:r>
              <a:rPr sz="2400" b="1" spc="-5" dirty="0">
                <a:solidFill>
                  <a:srgbClr val="FD8536"/>
                </a:solidFill>
                <a:latin typeface="Century Schoolbook"/>
                <a:cs typeface="Century Schoolbook"/>
              </a:rPr>
              <a:t>Resuscitation and </a:t>
            </a:r>
            <a:r>
              <a:rPr sz="2400" b="1" spc="-10" dirty="0">
                <a:solidFill>
                  <a:srgbClr val="FD8536"/>
                </a:solidFill>
                <a:latin typeface="Century Schoolbook"/>
                <a:cs typeface="Century Schoolbook"/>
              </a:rPr>
              <a:t>initial</a:t>
            </a:r>
            <a:r>
              <a:rPr sz="2400" b="1" spc="-40" dirty="0">
                <a:solidFill>
                  <a:srgbClr val="FD8536"/>
                </a:solidFill>
                <a:latin typeface="Century Schoolbook"/>
                <a:cs typeface="Century Schoolbook"/>
              </a:rPr>
              <a:t> </a:t>
            </a:r>
            <a:r>
              <a:rPr sz="2400" b="1" spc="-5" dirty="0">
                <a:solidFill>
                  <a:srgbClr val="FD8536"/>
                </a:solidFill>
                <a:latin typeface="Century Schoolbook"/>
                <a:cs typeface="Century Schoolbook"/>
              </a:rPr>
              <a:t>management</a:t>
            </a:r>
            <a:endParaRPr sz="2400">
              <a:latin typeface="Century Schoolbook"/>
              <a:cs typeface="Century Schoolbook"/>
            </a:endParaRPr>
          </a:p>
          <a:p>
            <a:pPr marL="12700" algn="l" rtl="0">
              <a:lnSpc>
                <a:spcPct val="100000"/>
              </a:lnSpc>
              <a:spcBef>
                <a:spcPts val="290"/>
              </a:spcBef>
              <a:buFont typeface="Arial" pitchFamily="34" charset="0"/>
              <a:buChar char="•"/>
            </a:pPr>
            <a:r>
              <a:rPr sz="2400" spc="1762" baseline="15432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00" spc="127" baseline="15432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Protect airway</a:t>
            </a:r>
            <a:r>
              <a:rPr sz="2400" spc="-5" dirty="0">
                <a:latin typeface="Century Schoolbook"/>
                <a:cs typeface="Century Schoolbook"/>
              </a:rPr>
              <a:t>: position the patient </a:t>
            </a:r>
            <a:r>
              <a:rPr sz="2400" dirty="0">
                <a:latin typeface="Century Schoolbook"/>
                <a:cs typeface="Century Schoolbook"/>
              </a:rPr>
              <a:t>on </a:t>
            </a:r>
            <a:r>
              <a:rPr sz="2400" spc="-5" dirty="0">
                <a:latin typeface="Century Schoolbook"/>
                <a:cs typeface="Century Schoolbook"/>
              </a:rPr>
              <a:t>side</a:t>
            </a:r>
            <a:endParaRPr sz="2400">
              <a:latin typeface="Century Schoolbook"/>
              <a:cs typeface="Century Schoolbook"/>
            </a:endParaRPr>
          </a:p>
          <a:p>
            <a:pPr marL="12700" algn="l" rtl="0">
              <a:lnSpc>
                <a:spcPct val="100000"/>
              </a:lnSpc>
              <a:spcBef>
                <a:spcPts val="280"/>
              </a:spcBef>
              <a:buFont typeface="Arial" pitchFamily="34" charset="0"/>
              <a:buChar char="•"/>
            </a:pPr>
            <a:r>
              <a:rPr sz="2400" spc="1762" baseline="15432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00" spc="75" baseline="15432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IV access</a:t>
            </a:r>
            <a:r>
              <a:rPr sz="2400" spc="-5" dirty="0">
                <a:latin typeface="Century Schoolbook"/>
                <a:cs typeface="Century Schoolbook"/>
              </a:rPr>
              <a:t>: </a:t>
            </a:r>
            <a:r>
              <a:rPr sz="2400" dirty="0">
                <a:latin typeface="Century Schoolbook"/>
                <a:cs typeface="Century Schoolbook"/>
              </a:rPr>
              <a:t>use 1-2 </a:t>
            </a:r>
            <a:r>
              <a:rPr sz="2400" spc="-5" dirty="0">
                <a:latin typeface="Century Schoolbook"/>
                <a:cs typeface="Century Schoolbook"/>
              </a:rPr>
              <a:t>large </a:t>
            </a:r>
            <a:r>
              <a:rPr sz="2400" dirty="0">
                <a:latin typeface="Century Schoolbook"/>
                <a:cs typeface="Century Schoolbook"/>
              </a:rPr>
              <a:t>bore </a:t>
            </a:r>
            <a:r>
              <a:rPr sz="2400" spc="-5" dirty="0">
                <a:latin typeface="Century Schoolbook"/>
                <a:cs typeface="Century Schoolbook"/>
              </a:rPr>
              <a:t>cannula</a:t>
            </a:r>
            <a:endParaRPr sz="2400">
              <a:latin typeface="Century Schoolbook"/>
              <a:cs typeface="Century Schoolbook"/>
            </a:endParaRPr>
          </a:p>
          <a:p>
            <a:pPr marL="12700" algn="l" rtl="0">
              <a:lnSpc>
                <a:spcPct val="100000"/>
              </a:lnSpc>
              <a:spcBef>
                <a:spcPts val="290"/>
              </a:spcBef>
              <a:buFont typeface="Arial" pitchFamily="34" charset="0"/>
              <a:buChar char="•"/>
            </a:pPr>
            <a:r>
              <a:rPr sz="2400" spc="1762" baseline="15432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00" spc="75" baseline="15432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Century Schoolbook"/>
                <a:cs typeface="Century Schoolbook"/>
              </a:rPr>
              <a:t>Take </a:t>
            </a:r>
            <a:r>
              <a:rPr sz="2400" b="1" spc="-5" dirty="0">
                <a:latin typeface="Century Schoolbook"/>
                <a:cs typeface="Century Schoolbook"/>
              </a:rPr>
              <a:t>blood for</a:t>
            </a:r>
            <a:r>
              <a:rPr sz="2400" spc="-5" dirty="0">
                <a:latin typeface="Century Schoolbook"/>
                <a:cs typeface="Century Schoolbook"/>
              </a:rPr>
              <a:t>: </a:t>
            </a:r>
            <a:r>
              <a:rPr sz="2400" dirty="0">
                <a:latin typeface="Century Schoolbook"/>
                <a:cs typeface="Century Schoolbook"/>
              </a:rPr>
              <a:t>Hb, </a:t>
            </a:r>
            <a:r>
              <a:rPr sz="2400" spc="-5" dirty="0">
                <a:latin typeface="Century Schoolbook"/>
                <a:cs typeface="Century Schoolbook"/>
              </a:rPr>
              <a:t>PCV, </a:t>
            </a:r>
            <a:r>
              <a:rPr sz="2400" dirty="0">
                <a:latin typeface="Century Schoolbook"/>
                <a:cs typeface="Century Schoolbook"/>
              </a:rPr>
              <a:t>PT and </a:t>
            </a:r>
            <a:r>
              <a:rPr sz="2400" spc="-5" dirty="0">
                <a:latin typeface="Century Schoolbook"/>
                <a:cs typeface="Century Schoolbook"/>
              </a:rPr>
              <a:t>cross match</a:t>
            </a:r>
            <a:endParaRPr sz="2400">
              <a:latin typeface="Century Schoolbook"/>
              <a:cs typeface="Century Schoolbook"/>
            </a:endParaRPr>
          </a:p>
          <a:p>
            <a:pPr marL="284480" marR="118745" indent="-271780" algn="l" rtl="0">
              <a:lnSpc>
                <a:spcPct val="90000"/>
              </a:lnSpc>
              <a:spcBef>
                <a:spcPts val="595"/>
              </a:spcBef>
            </a:pPr>
            <a:r>
              <a:rPr sz="2400" spc="1762" baseline="15432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00" spc="1762" baseline="15432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Restore the circulation</a:t>
            </a:r>
            <a:r>
              <a:rPr sz="2400" spc="-5" dirty="0">
                <a:latin typeface="Century Schoolbook"/>
                <a:cs typeface="Century Schoolbook"/>
              </a:rPr>
              <a:t>: if pts  haemodynamically stable </a:t>
            </a:r>
            <a:r>
              <a:rPr sz="2400" dirty="0">
                <a:latin typeface="Century Schoolbook"/>
                <a:cs typeface="Century Schoolbook"/>
              </a:rPr>
              <a:t>give </a:t>
            </a:r>
            <a:r>
              <a:rPr sz="2400" spc="-5" dirty="0">
                <a:latin typeface="Century Schoolbook"/>
                <a:cs typeface="Century Schoolbook"/>
              </a:rPr>
              <a:t>N.S. infusion,  if </a:t>
            </a:r>
            <a:r>
              <a:rPr sz="2400" dirty="0">
                <a:latin typeface="Century Schoolbook"/>
                <a:cs typeface="Century Schoolbook"/>
              </a:rPr>
              <a:t>not </a:t>
            </a:r>
            <a:r>
              <a:rPr sz="2400" spc="-5" dirty="0">
                <a:latin typeface="Century Schoolbook"/>
                <a:cs typeface="Century Schoolbook"/>
              </a:rPr>
              <a:t>give colloid 500ml/1hr </a:t>
            </a:r>
            <a:r>
              <a:rPr sz="2400" dirty="0">
                <a:latin typeface="Century Schoolbook"/>
                <a:cs typeface="Century Schoolbook"/>
              </a:rPr>
              <a:t>and </a:t>
            </a:r>
            <a:r>
              <a:rPr sz="2400" spc="-5" dirty="0">
                <a:latin typeface="Century Schoolbook"/>
                <a:cs typeface="Century Schoolbook"/>
              </a:rPr>
              <a:t>then  crystalloid </a:t>
            </a:r>
            <a:r>
              <a:rPr sz="2400" dirty="0">
                <a:latin typeface="Century Schoolbook"/>
                <a:cs typeface="Century Schoolbook"/>
              </a:rPr>
              <a:t>and </a:t>
            </a:r>
            <a:r>
              <a:rPr sz="2400" spc="-5" dirty="0">
                <a:latin typeface="Century Schoolbook"/>
                <a:cs typeface="Century Schoolbook"/>
              </a:rPr>
              <a:t>continue until blood is  available.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330200"/>
            <a:ext cx="132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D8536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381000"/>
            <a:ext cx="24803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smtClean="0">
                <a:solidFill>
                  <a:srgbClr val="FD8536"/>
                </a:solidFill>
                <a:latin typeface="Arial"/>
                <a:cs typeface="Arial"/>
              </a:rPr>
              <a:t>Transfuse </a:t>
            </a:r>
            <a:r>
              <a:rPr sz="2000" b="1" spc="-5" smtClean="0">
                <a:solidFill>
                  <a:srgbClr val="FD8536"/>
                </a:solidFill>
                <a:latin typeface="Arial"/>
                <a:cs typeface="Arial"/>
              </a:rPr>
              <a:t>blood</a:t>
            </a:r>
            <a:r>
              <a:rPr sz="2000" b="1" spc="-20" smtClean="0">
                <a:solidFill>
                  <a:srgbClr val="FD853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D8536"/>
                </a:solidFill>
                <a:latin typeface="Arial"/>
                <a:cs typeface="Arial"/>
              </a:rPr>
              <a:t>for: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630" y="809139"/>
            <a:ext cx="214629" cy="135318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2450" spc="10" dirty="0">
                <a:solidFill>
                  <a:srgbClr val="FD8536"/>
                </a:solidFill>
                <a:latin typeface="Courier New"/>
                <a:cs typeface="Courier New"/>
              </a:rPr>
              <a:t>o</a:t>
            </a:r>
            <a:endParaRPr sz="2450">
              <a:latin typeface="Courier New"/>
              <a:cs typeface="Courier New"/>
            </a:endParaRPr>
          </a:p>
          <a:p>
            <a:pPr marL="12700" marR="59690">
              <a:lnSpc>
                <a:spcPct val="139000"/>
              </a:lnSpc>
              <a:spcBef>
                <a:spcPts val="215"/>
              </a:spcBef>
            </a:pPr>
            <a:r>
              <a:rPr sz="1750" spc="0" dirty="0">
                <a:solidFill>
                  <a:srgbClr val="FD8536"/>
                </a:solidFill>
                <a:latin typeface="Courier New"/>
                <a:cs typeface="Courier New"/>
              </a:rPr>
              <a:t>o  o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0169" y="1041400"/>
            <a:ext cx="6191885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1384300" indent="-45720" algn="l" rtl="0">
              <a:lnSpc>
                <a:spcPct val="117400"/>
              </a:lnSpc>
              <a:spcBef>
                <a:spcPts val="100"/>
              </a:spcBef>
            </a:pPr>
            <a:r>
              <a:rPr sz="2200" i="1" spc="-10" dirty="0">
                <a:latin typeface="Arial"/>
                <a:cs typeface="Arial"/>
              </a:rPr>
              <a:t>Obvious </a:t>
            </a:r>
            <a:r>
              <a:rPr sz="2200" i="1" spc="-5" dirty="0">
                <a:latin typeface="Arial"/>
                <a:cs typeface="Arial"/>
              </a:rPr>
              <a:t>massive blood loss  Hematocrit </a:t>
            </a:r>
            <a:r>
              <a:rPr sz="2200" i="1" dirty="0">
                <a:latin typeface="Arial"/>
                <a:cs typeface="Arial"/>
              </a:rPr>
              <a:t>&lt; </a:t>
            </a:r>
            <a:r>
              <a:rPr sz="2200" i="1" spc="-5" dirty="0">
                <a:latin typeface="Arial"/>
                <a:cs typeface="Arial"/>
              </a:rPr>
              <a:t>25% </a:t>
            </a:r>
            <a:r>
              <a:rPr sz="2200" i="1" spc="-10" dirty="0">
                <a:latin typeface="Arial"/>
                <a:cs typeface="Arial"/>
              </a:rPr>
              <a:t>with </a:t>
            </a:r>
            <a:r>
              <a:rPr sz="2200" i="1" spc="-5" dirty="0">
                <a:latin typeface="Arial"/>
                <a:cs typeface="Arial"/>
              </a:rPr>
              <a:t>active</a:t>
            </a:r>
            <a:r>
              <a:rPr sz="2200" i="1" spc="-2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bleeding</a:t>
            </a:r>
            <a:endParaRPr sz="2200" i="1">
              <a:latin typeface="Arial"/>
              <a:cs typeface="Arial"/>
            </a:endParaRPr>
          </a:p>
          <a:p>
            <a:pPr marL="58419" algn="l" rtl="0">
              <a:lnSpc>
                <a:spcPct val="100000"/>
              </a:lnSpc>
              <a:spcBef>
                <a:spcPts val="290"/>
              </a:spcBef>
            </a:pPr>
            <a:r>
              <a:rPr sz="2200" i="1" spc="-5" dirty="0">
                <a:latin typeface="Arial"/>
                <a:cs typeface="Arial"/>
              </a:rPr>
              <a:t>Symptoms due to low hematocrit and</a:t>
            </a:r>
            <a:r>
              <a:rPr sz="2200" i="1" spc="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hemoglobin</a:t>
            </a:r>
            <a:endParaRPr sz="2200" i="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630" y="2540000"/>
            <a:ext cx="6919595" cy="36606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85750" marR="5080" indent="-273050" algn="l" rtl="0">
              <a:lnSpc>
                <a:spcPts val="2370"/>
              </a:lnSpc>
              <a:spcBef>
                <a:spcPts val="405"/>
              </a:spcBef>
              <a:buClr>
                <a:srgbClr val="FD8536"/>
              </a:buClr>
              <a:buSzPct val="79545"/>
              <a:buFont typeface="Courier New"/>
              <a:buChar char="o"/>
              <a:tabLst>
                <a:tab pos="285750" algn="l"/>
              </a:tabLst>
            </a:pPr>
            <a:r>
              <a:rPr sz="2200" b="1" spc="-5" dirty="0">
                <a:latin typeface="Century Schoolbook"/>
                <a:cs typeface="Century Schoolbook"/>
              </a:rPr>
              <a:t>Platelet transfusions </a:t>
            </a:r>
            <a:r>
              <a:rPr sz="2200" spc="-5" dirty="0">
                <a:latin typeface="Century Schoolbook"/>
                <a:cs typeface="Century Schoolbook"/>
              </a:rPr>
              <a:t>should </a:t>
            </a:r>
            <a:r>
              <a:rPr sz="2200" dirty="0">
                <a:latin typeface="Century Schoolbook"/>
                <a:cs typeface="Century Schoolbook"/>
              </a:rPr>
              <a:t>be </a:t>
            </a:r>
            <a:r>
              <a:rPr sz="2200" spc="-5" dirty="0">
                <a:latin typeface="Century Schoolbook"/>
                <a:cs typeface="Century Schoolbook"/>
              </a:rPr>
              <a:t>offered to patients  who are actively bleeding and have</a:t>
            </a:r>
            <a:r>
              <a:rPr sz="2200" b="1" spc="-5" dirty="0">
                <a:latin typeface="Century Schoolbook"/>
                <a:cs typeface="Century Schoolbook"/>
              </a:rPr>
              <a:t> </a:t>
            </a:r>
            <a:r>
              <a:rPr sz="2200" b="1" dirty="0">
                <a:latin typeface="Century Schoolbook"/>
                <a:cs typeface="Century Schoolbook"/>
              </a:rPr>
              <a:t>a </a:t>
            </a:r>
            <a:r>
              <a:rPr sz="2200" b="1" spc="-5" dirty="0">
                <a:latin typeface="Century Schoolbook"/>
                <a:cs typeface="Century Schoolbook"/>
              </a:rPr>
              <a:t>platelet </a:t>
            </a:r>
            <a:r>
              <a:rPr sz="2200" b="1" spc="-5">
                <a:latin typeface="Century Schoolbook"/>
                <a:cs typeface="Century Schoolbook"/>
              </a:rPr>
              <a:t>count  </a:t>
            </a:r>
            <a:r>
              <a:rPr lang="en-US" sz="2200" b="1" u="sng" spc="-5" dirty="0" smtClean="0">
                <a:latin typeface="Century Schoolbook"/>
                <a:cs typeface="Century Schoolbook"/>
              </a:rPr>
              <a:t>less than </a:t>
            </a:r>
            <a:r>
              <a:rPr sz="2200" b="1" u="sng" spc="-5" smtClean="0">
                <a:latin typeface="Century Schoolbook"/>
                <a:cs typeface="+mj-cs"/>
              </a:rPr>
              <a:t>50000</a:t>
            </a:r>
            <a:endParaRPr sz="2200" b="1" u="sng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FD8536"/>
              </a:buClr>
              <a:buFont typeface="Courier New"/>
              <a:buChar char="o"/>
            </a:pPr>
            <a:endParaRPr sz="3000">
              <a:latin typeface="Times New Roman"/>
              <a:cs typeface="Times New Roman"/>
            </a:endParaRPr>
          </a:p>
          <a:p>
            <a:pPr marL="285750" marR="422275" indent="-273050" algn="just" rtl="0">
              <a:lnSpc>
                <a:spcPts val="2370"/>
              </a:lnSpc>
              <a:spcBef>
                <a:spcPts val="5"/>
              </a:spcBef>
              <a:buClr>
                <a:srgbClr val="FD8536"/>
              </a:buClr>
              <a:buSzPct val="79545"/>
              <a:buFont typeface="Courier New"/>
              <a:buChar char="o"/>
              <a:tabLst>
                <a:tab pos="285750" algn="l"/>
              </a:tabLst>
            </a:pPr>
            <a:r>
              <a:rPr sz="2200" b="1" spc="-5" dirty="0">
                <a:latin typeface="Century Schoolbook"/>
                <a:cs typeface="Century Schoolbook"/>
              </a:rPr>
              <a:t>Fresh frozen plasma </a:t>
            </a:r>
            <a:r>
              <a:rPr sz="2200" spc="-5" dirty="0">
                <a:latin typeface="Century Schoolbook"/>
                <a:cs typeface="Century Schoolbook"/>
              </a:rPr>
              <a:t>should be </a:t>
            </a:r>
            <a:r>
              <a:rPr sz="2200" dirty="0">
                <a:latin typeface="Century Schoolbook"/>
                <a:cs typeface="Century Schoolbook"/>
              </a:rPr>
              <a:t>used </a:t>
            </a:r>
            <a:r>
              <a:rPr sz="2200" spc="-5" dirty="0">
                <a:latin typeface="Century Schoolbook"/>
                <a:cs typeface="Century Schoolbook"/>
              </a:rPr>
              <a:t>for patients  who have either </a:t>
            </a:r>
            <a:r>
              <a:rPr sz="2200" dirty="0">
                <a:latin typeface="Century Schoolbook"/>
                <a:cs typeface="Century Schoolbook"/>
              </a:rPr>
              <a:t>a </a:t>
            </a:r>
            <a:r>
              <a:rPr sz="2200" spc="-5" dirty="0">
                <a:latin typeface="Century Schoolbook"/>
                <a:cs typeface="Century Schoolbook"/>
              </a:rPr>
              <a:t>fibrinogen level </a:t>
            </a:r>
            <a:r>
              <a:rPr sz="2200" dirty="0">
                <a:latin typeface="Century Schoolbook"/>
                <a:cs typeface="Century Schoolbook"/>
              </a:rPr>
              <a:t>of </a:t>
            </a:r>
            <a:r>
              <a:rPr sz="2200" spc="-5" dirty="0">
                <a:latin typeface="Century Schoolbook"/>
                <a:cs typeface="Century Schoolbook"/>
              </a:rPr>
              <a:t>less than </a:t>
            </a:r>
            <a:r>
              <a:rPr sz="2200" dirty="0">
                <a:latin typeface="Century Schoolbook"/>
                <a:cs typeface="Century Schoolbook"/>
              </a:rPr>
              <a:t>1  </a:t>
            </a:r>
            <a:r>
              <a:rPr sz="2200" spc="-5" dirty="0">
                <a:latin typeface="Century Schoolbook"/>
                <a:cs typeface="Century Schoolbook"/>
              </a:rPr>
              <a:t>g/litre, </a:t>
            </a:r>
            <a:r>
              <a:rPr sz="2200" b="1" u="sng" dirty="0">
                <a:latin typeface="Century Schoolbook"/>
                <a:cs typeface="Century Schoolbook"/>
              </a:rPr>
              <a:t>or </a:t>
            </a:r>
            <a:r>
              <a:rPr sz="2200" b="1" u="sng" spc="-5" dirty="0">
                <a:latin typeface="Century Schoolbook"/>
                <a:cs typeface="Century Schoolbook"/>
              </a:rPr>
              <a:t>(INR) greater than 1.5 times</a:t>
            </a:r>
            <a:r>
              <a:rPr sz="2200" b="1" u="sng" spc="-20" dirty="0">
                <a:latin typeface="Century Schoolbook"/>
                <a:cs typeface="Century Schoolbook"/>
              </a:rPr>
              <a:t> </a:t>
            </a:r>
            <a:r>
              <a:rPr sz="2200" b="1" u="sng" spc="-5" dirty="0">
                <a:latin typeface="Century Schoolbook"/>
                <a:cs typeface="Century Schoolbook"/>
              </a:rPr>
              <a:t>normal.</a:t>
            </a:r>
            <a:endParaRPr sz="2200" b="1" u="sng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FD8536"/>
              </a:buClr>
              <a:buFont typeface="Courier New"/>
              <a:buChar char="o"/>
            </a:pPr>
            <a:endParaRPr sz="2450">
              <a:latin typeface="Times New Roman"/>
              <a:cs typeface="Times New Roman"/>
            </a:endParaRPr>
          </a:p>
          <a:p>
            <a:pPr marL="285750" marR="407034" indent="-273050" algn="l" rtl="0">
              <a:lnSpc>
                <a:spcPts val="2380"/>
              </a:lnSpc>
              <a:spcBef>
                <a:spcPts val="5"/>
              </a:spcBef>
              <a:buClr>
                <a:srgbClr val="FD8536"/>
              </a:buClr>
              <a:buSzPct val="79545"/>
              <a:buFont typeface="Courier New"/>
              <a:buChar char="o"/>
              <a:tabLst>
                <a:tab pos="285750" algn="l"/>
              </a:tabLst>
            </a:pPr>
            <a:r>
              <a:rPr sz="2200" spc="-5" dirty="0">
                <a:latin typeface="Century Schoolbook"/>
                <a:cs typeface="Century Schoolbook"/>
              </a:rPr>
              <a:t>Over-transfusion may </a:t>
            </a:r>
            <a:r>
              <a:rPr sz="2200" dirty="0">
                <a:latin typeface="Century Schoolbook"/>
                <a:cs typeface="Century Schoolbook"/>
              </a:rPr>
              <a:t>be as </a:t>
            </a:r>
            <a:r>
              <a:rPr sz="2200" spc="-5" dirty="0">
                <a:latin typeface="Century Schoolbook"/>
                <a:cs typeface="Century Schoolbook"/>
              </a:rPr>
              <a:t>damaging as under-  transfusion</a:t>
            </a:r>
            <a:r>
              <a:rPr sz="1800" spc="-5" dirty="0">
                <a:latin typeface="Century Schoolbook"/>
                <a:cs typeface="Century Schoolbook"/>
              </a:rPr>
              <a:t>.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34490"/>
            <a:ext cx="7296784" cy="387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1780" algn="l" rtl="0">
              <a:lnSpc>
                <a:spcPct val="100000"/>
              </a:lnSpc>
              <a:spcBef>
                <a:spcPts val="100"/>
              </a:spcBef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b="1" spc="-5" dirty="0">
                <a:latin typeface="Century Schoolbook"/>
                <a:cs typeface="Century Schoolbook"/>
              </a:rPr>
              <a:t>Monitor urine</a:t>
            </a:r>
            <a:r>
              <a:rPr sz="2400" b="1" spc="0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output</a:t>
            </a:r>
            <a:r>
              <a:rPr sz="2400" spc="-5" dirty="0">
                <a:latin typeface="Century Schoolbook"/>
                <a:cs typeface="Century Schoolbook"/>
              </a:rPr>
              <a:t>.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4480" marR="5080" indent="-27178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b="1" spc="-5" dirty="0">
                <a:latin typeface="Century Schoolbook"/>
                <a:cs typeface="Century Schoolbook"/>
              </a:rPr>
              <a:t>Watch for signs </a:t>
            </a:r>
            <a:r>
              <a:rPr sz="2400" b="1" dirty="0">
                <a:latin typeface="Century Schoolbook"/>
                <a:cs typeface="Century Schoolbook"/>
              </a:rPr>
              <a:t>of </a:t>
            </a:r>
            <a:r>
              <a:rPr sz="2400" b="1" spc="-5" dirty="0">
                <a:latin typeface="Century Schoolbook"/>
                <a:cs typeface="Century Schoolbook"/>
              </a:rPr>
              <a:t>fluid overload </a:t>
            </a:r>
            <a:r>
              <a:rPr sz="2400" spc="-5" dirty="0">
                <a:latin typeface="Century Schoolbook"/>
                <a:cs typeface="Century Schoolbook"/>
              </a:rPr>
              <a:t>(raised JVP, </a:t>
            </a:r>
            <a:r>
              <a:rPr sz="2400" spc="-165" dirty="0">
                <a:latin typeface="Century Schoolbook"/>
                <a:cs typeface="Century Schoolbook"/>
              </a:rPr>
              <a:t>pul.  </a:t>
            </a:r>
            <a:r>
              <a:rPr sz="2400" spc="-5" dirty="0">
                <a:latin typeface="Century Schoolbook"/>
                <a:cs typeface="Century Schoolbook"/>
              </a:rPr>
              <a:t>edema, peripheral</a:t>
            </a:r>
            <a:r>
              <a:rPr sz="2400" spc="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edema)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4480" marR="114935" indent="-27178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b="1" spc="-5" dirty="0">
                <a:latin typeface="Century Schoolbook"/>
                <a:cs typeface="Century Schoolbook"/>
              </a:rPr>
              <a:t>Commence </a:t>
            </a:r>
            <a:r>
              <a:rPr sz="2000" b="1" spc="-5" dirty="0">
                <a:latin typeface="Century Schoolbook"/>
                <a:cs typeface="Century Schoolbook"/>
              </a:rPr>
              <a:t>IV </a:t>
            </a:r>
            <a:r>
              <a:rPr sz="2400" b="1" spc="-10" dirty="0">
                <a:latin typeface="Century Schoolbook"/>
                <a:cs typeface="Century Schoolbook"/>
              </a:rPr>
              <a:t>PPI</a:t>
            </a:r>
            <a:r>
              <a:rPr sz="2400" spc="-10" dirty="0">
                <a:latin typeface="Century Schoolbook"/>
                <a:cs typeface="Century Schoolbook"/>
              </a:rPr>
              <a:t>, </a:t>
            </a:r>
            <a:r>
              <a:rPr sz="2400" spc="-5" dirty="0">
                <a:latin typeface="Century Schoolbook"/>
                <a:cs typeface="Century Schoolbook"/>
              </a:rPr>
              <a:t>omeprazole </a:t>
            </a:r>
            <a:r>
              <a:rPr sz="2400" dirty="0">
                <a:latin typeface="Century Schoolbook"/>
                <a:cs typeface="Century Schoolbook"/>
              </a:rPr>
              <a:t>80 mg iv </a:t>
            </a:r>
            <a:r>
              <a:rPr sz="2400" spc="-60" dirty="0">
                <a:latin typeface="Century Schoolbook"/>
                <a:cs typeface="Century Schoolbook"/>
              </a:rPr>
              <a:t>followed  </a:t>
            </a:r>
            <a:r>
              <a:rPr sz="2400" dirty="0">
                <a:latin typeface="Century Schoolbook"/>
                <a:cs typeface="Century Schoolbook"/>
              </a:rPr>
              <a:t>by </a:t>
            </a:r>
            <a:r>
              <a:rPr sz="2400" spc="-5" dirty="0">
                <a:latin typeface="Century Schoolbook"/>
                <a:cs typeface="Century Schoolbook"/>
              </a:rPr>
              <a:t>8mg/hr for 72 hrs.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4480" indent="-27178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b="1" dirty="0">
                <a:latin typeface="Century Schoolbook"/>
                <a:cs typeface="Century Schoolbook"/>
              </a:rPr>
              <a:t>Keep </a:t>
            </a:r>
            <a:r>
              <a:rPr sz="2400" b="1" spc="-5" dirty="0">
                <a:latin typeface="Century Schoolbook"/>
                <a:cs typeface="Century Schoolbook"/>
              </a:rPr>
              <a:t>the pt nill </a:t>
            </a:r>
            <a:r>
              <a:rPr sz="2400" b="1" dirty="0">
                <a:latin typeface="Century Schoolbook"/>
                <a:cs typeface="Century Schoolbook"/>
              </a:rPr>
              <a:t>by </a:t>
            </a:r>
            <a:r>
              <a:rPr sz="2400" b="1" spc="-5" dirty="0">
                <a:latin typeface="Century Schoolbook"/>
                <a:cs typeface="Century Schoolbook"/>
              </a:rPr>
              <a:t>mouth </a:t>
            </a:r>
            <a:r>
              <a:rPr sz="2400" b="1" dirty="0">
                <a:latin typeface="Century Schoolbook"/>
                <a:cs typeface="Century Schoolbook"/>
              </a:rPr>
              <a:t>for </a:t>
            </a:r>
            <a:r>
              <a:rPr sz="2400" b="1" spc="-5" dirty="0">
                <a:latin typeface="Century Schoolbook"/>
                <a:cs typeface="Century Schoolbook"/>
              </a:rPr>
              <a:t>the endoscopy</a:t>
            </a:r>
            <a:endParaRPr sz="2400" b="1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97509"/>
            <a:ext cx="81197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TREATMENT OF VARICEAL</a:t>
            </a:r>
            <a:r>
              <a:rPr sz="3600" spc="15" dirty="0"/>
              <a:t> </a:t>
            </a:r>
            <a:r>
              <a:rPr sz="3600" spc="-10" dirty="0"/>
              <a:t>BLEEDING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143000"/>
            <a:ext cx="7451090" cy="5622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 algn="l" rtl="0">
              <a:lnSpc>
                <a:spcPct val="100000"/>
              </a:lnSpc>
              <a:spcBef>
                <a:spcPts val="100"/>
              </a:spcBef>
              <a:tabLst>
                <a:tab pos="3604895" algn="l"/>
              </a:tabLst>
            </a:pPr>
            <a:r>
              <a:rPr sz="2475" spc="1627" baseline="15151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spc="1627" baseline="15151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u="sng" spc="-5" smtClean="0">
                <a:latin typeface="Century Schoolbook"/>
                <a:cs typeface="Century Schoolbook"/>
              </a:rPr>
              <a:t>Terlipres</a:t>
            </a:r>
            <a:r>
              <a:rPr lang="en-US" sz="2800" u="sng" spc="-5" dirty="0" smtClean="0">
                <a:latin typeface="Century Schoolbook"/>
                <a:cs typeface="Century Schoolbook"/>
              </a:rPr>
              <a:t>sin, </a:t>
            </a:r>
            <a:r>
              <a:rPr lang="en-US" sz="2400" b="1" spc="-5" dirty="0" smtClean="0">
                <a:latin typeface="Century Schoolbook"/>
                <a:cs typeface="Century Schoolbook"/>
              </a:rPr>
              <a:t>Prophylactic antibiotic therapy</a:t>
            </a:r>
            <a:endParaRPr lang="en-US" sz="2400" b="1" dirty="0" smtClean="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Bookman Old Style" pitchFamily="18" charset="0"/>
                <a:cs typeface="Times New Roman"/>
              </a:rPr>
              <a:t>Endoscopic banding</a:t>
            </a:r>
          </a:p>
          <a:p>
            <a:pPr algn="l" rtl="0">
              <a:spcBef>
                <a:spcPts val="55"/>
              </a:spcBef>
              <a:buFont typeface="Arial" pitchFamily="34" charset="0"/>
              <a:buChar char="•"/>
            </a:pPr>
            <a:r>
              <a:rPr lang="en-US" sz="3600" spc="352" baseline="11111" dirty="0" smtClean="0">
                <a:solidFill>
                  <a:srgbClr val="FD8536"/>
                </a:solidFill>
                <a:latin typeface="Symbol"/>
                <a:cs typeface="Symbol"/>
              </a:rPr>
              <a:t></a:t>
            </a:r>
            <a:r>
              <a:rPr lang="en-US" sz="2800" b="1" u="sng" spc="235" dirty="0" smtClean="0">
                <a:latin typeface="Century Schoolbook"/>
                <a:cs typeface="Century Schoolbook"/>
              </a:rPr>
              <a:t>Stent </a:t>
            </a:r>
            <a:r>
              <a:rPr lang="en-US" sz="2800" b="1" u="sng" spc="-5" dirty="0" smtClean="0">
                <a:latin typeface="Century Schoolbook"/>
                <a:cs typeface="Century Schoolbook"/>
              </a:rPr>
              <a:t>insertion </a:t>
            </a:r>
            <a:r>
              <a:rPr lang="en-US" sz="3600" spc="-5" dirty="0" smtClean="0">
                <a:latin typeface="Century Schoolbook"/>
                <a:cs typeface="Century Schoolbook"/>
              </a:rPr>
              <a:t>is effective </a:t>
            </a:r>
            <a:r>
              <a:rPr lang="en-US" sz="3600" dirty="0" smtClean="0">
                <a:latin typeface="Century Schoolbook"/>
                <a:cs typeface="Century Schoolbook"/>
              </a:rPr>
              <a:t>for  </a:t>
            </a:r>
            <a:r>
              <a:rPr lang="en-US" sz="3600" spc="-165" dirty="0" smtClean="0">
                <a:latin typeface="Century Schoolbook"/>
                <a:cs typeface="Century Schoolbook"/>
              </a:rPr>
              <a:t>selected</a:t>
            </a:r>
            <a:r>
              <a:rPr lang="en-US" sz="3600" spc="-5" dirty="0" smtClean="0">
                <a:latin typeface="Century Schoolbook"/>
                <a:cs typeface="Century Schoolbook"/>
              </a:rPr>
              <a:t> patients</a:t>
            </a:r>
            <a:endParaRPr lang="en-US" sz="3600" dirty="0" smtClean="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Font typeface="Arial" pitchFamily="34" charset="0"/>
              <a:buChar char="•"/>
            </a:pPr>
            <a:endParaRPr sz="3500">
              <a:latin typeface="Bookman Old Style" pitchFamily="18" charset="0"/>
              <a:cs typeface="Times New Roman"/>
            </a:endParaRPr>
          </a:p>
          <a:p>
            <a:pPr marL="285115" marR="707390" indent="-273050" algn="l" rtl="0">
              <a:lnSpc>
                <a:spcPct val="100000"/>
              </a:lnSpc>
              <a:buFont typeface="Arial" pitchFamily="34" charset="0"/>
              <a:buChar char="•"/>
            </a:pPr>
            <a:r>
              <a:rPr sz="2800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800" spc="345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latin typeface="Century Schoolbook"/>
                <a:cs typeface="Century Schoolbook"/>
              </a:rPr>
              <a:t>Balloon tamponade</a:t>
            </a:r>
            <a:r>
              <a:rPr sz="2800" b="1" spc="-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should be </a:t>
            </a:r>
            <a:r>
              <a:rPr sz="2400" spc="-5">
                <a:latin typeface="Century Schoolbook"/>
                <a:cs typeface="Century Schoolbook"/>
              </a:rPr>
              <a:t>considered </a:t>
            </a:r>
            <a:r>
              <a:rPr sz="2400" spc="-5" smtClean="0">
                <a:latin typeface="Century Schoolbook"/>
                <a:cs typeface="Century Schoolbook"/>
              </a:rPr>
              <a:t>as</a:t>
            </a:r>
            <a:r>
              <a:rPr lang="ar-SA" sz="2400" spc="-5" dirty="0" smtClean="0">
                <a:latin typeface="Century Schoolbook"/>
                <a:cs typeface="Century Schoolbook"/>
              </a:rPr>
              <a:t> </a:t>
            </a:r>
            <a:r>
              <a:rPr sz="2400" smtClean="0">
                <a:latin typeface="Century Schoolbook"/>
                <a:cs typeface="Century Schoolbook"/>
              </a:rPr>
              <a:t>a</a:t>
            </a:r>
            <a:r>
              <a:rPr lang="ar-SA" sz="2400" dirty="0" smtClean="0">
                <a:latin typeface="Century Schoolbook"/>
                <a:cs typeface="Century Schoolbook"/>
              </a:rPr>
              <a:t> </a:t>
            </a:r>
            <a:r>
              <a:rPr sz="2400" spc="-5" smtClean="0">
                <a:latin typeface="Century Schoolbook"/>
                <a:cs typeface="Century Schoolbook"/>
              </a:rPr>
              <a:t>temporary </a:t>
            </a:r>
            <a:r>
              <a:rPr sz="2400" spc="-5" dirty="0">
                <a:latin typeface="Century Schoolbook"/>
                <a:cs typeface="Century Schoolbook"/>
              </a:rPr>
              <a:t>salvage treatment for uncontrolled  </a:t>
            </a:r>
            <a:r>
              <a:rPr sz="2400" spc="-5">
                <a:latin typeface="Century Schoolbook"/>
                <a:cs typeface="Century Schoolbook"/>
              </a:rPr>
              <a:t>variceal </a:t>
            </a:r>
            <a:r>
              <a:rPr sz="2400" spc="-5" smtClean="0">
                <a:latin typeface="Century Schoolbook"/>
                <a:cs typeface="Century Schoolbook"/>
              </a:rPr>
              <a:t>haemorrhage</a:t>
            </a:r>
            <a:endParaRPr lang="ar-SA" sz="2400" spc="-5" dirty="0" smtClean="0">
              <a:latin typeface="Century Schoolbook"/>
              <a:cs typeface="Century Schoolbook"/>
            </a:endParaRPr>
          </a:p>
          <a:p>
            <a:pPr marL="285115" marR="707390" indent="-273050" algn="l" rtl="0">
              <a:buFont typeface="Arial" pitchFamily="34" charset="0"/>
              <a:buChar char="•"/>
            </a:pPr>
            <a:r>
              <a:rPr lang="en-US" sz="3200" spc="1935" baseline="11695" dirty="0" smtClean="0">
                <a:solidFill>
                  <a:srgbClr val="FD8536"/>
                </a:solidFill>
                <a:latin typeface="Symbol"/>
                <a:cs typeface="Symbol"/>
              </a:rPr>
              <a:t></a:t>
            </a:r>
            <a:r>
              <a:rPr lang="en-US" sz="3200" spc="1935" baseline="11695" dirty="0" smtClean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lang="en-US" sz="2800" b="1" u="sng" spc="-5" dirty="0" smtClean="0">
                <a:latin typeface="Century Schoolbook"/>
                <a:cs typeface="Century Schoolbook"/>
              </a:rPr>
              <a:t>TIPS</a:t>
            </a:r>
            <a:r>
              <a:rPr lang="en-US" sz="2400" spc="-5" dirty="0" smtClean="0">
                <a:latin typeface="Century Schoolbook"/>
                <a:cs typeface="Century Schoolbook"/>
              </a:rPr>
              <a:t> should </a:t>
            </a:r>
            <a:r>
              <a:rPr lang="en-US" sz="2400" dirty="0" smtClean="0">
                <a:latin typeface="Century Schoolbook"/>
                <a:cs typeface="Century Schoolbook"/>
              </a:rPr>
              <a:t>be </a:t>
            </a:r>
            <a:r>
              <a:rPr lang="en-US" sz="2400" spc="-5" dirty="0" smtClean="0">
                <a:latin typeface="Century Schoolbook"/>
                <a:cs typeface="Century Schoolbook"/>
              </a:rPr>
              <a:t>offered </a:t>
            </a:r>
            <a:r>
              <a:rPr lang="en-US" sz="2400" dirty="0" smtClean="0">
                <a:latin typeface="Century Schoolbook"/>
                <a:cs typeface="Century Schoolbook"/>
              </a:rPr>
              <a:t>if </a:t>
            </a:r>
            <a:r>
              <a:rPr lang="en-US" sz="2400" spc="-5" dirty="0" smtClean="0">
                <a:latin typeface="Century Schoolbook"/>
                <a:cs typeface="Century Schoolbook"/>
              </a:rPr>
              <a:t>bleeding from gastric  </a:t>
            </a:r>
            <a:r>
              <a:rPr lang="en-US" sz="2400" spc="-135" dirty="0" err="1" smtClean="0">
                <a:latin typeface="Century Schoolbook"/>
                <a:cs typeface="Century Schoolbook"/>
              </a:rPr>
              <a:t>varices</a:t>
            </a:r>
            <a:r>
              <a:rPr lang="en-US" sz="2400" spc="-135" dirty="0" smtClean="0">
                <a:latin typeface="Century Schoolbook"/>
                <a:cs typeface="Century Schoolbook"/>
              </a:rPr>
              <a:t> </a:t>
            </a:r>
            <a:r>
              <a:rPr lang="en-US" sz="2400" dirty="0" smtClean="0">
                <a:latin typeface="Century Schoolbook"/>
                <a:cs typeface="Century Schoolbook"/>
              </a:rPr>
              <a:t>is </a:t>
            </a:r>
            <a:r>
              <a:rPr lang="en-US" sz="2400" spc="-5" dirty="0" smtClean="0">
                <a:latin typeface="Century Schoolbook"/>
                <a:cs typeface="Century Schoolbook"/>
              </a:rPr>
              <a:t>not controlled by endoscopic injection of  N-butyl-2- </a:t>
            </a:r>
            <a:r>
              <a:rPr lang="en-US" sz="2400" spc="-5" dirty="0" err="1" smtClean="0">
                <a:latin typeface="Century Schoolbook"/>
                <a:cs typeface="Century Schoolbook"/>
              </a:rPr>
              <a:t>cyanoacrylate</a:t>
            </a:r>
            <a:endParaRPr lang="en-US" sz="2400" dirty="0" smtClean="0">
              <a:latin typeface="Century Schoolbook"/>
              <a:cs typeface="Century Schoolbook"/>
            </a:endParaRPr>
          </a:p>
          <a:p>
            <a:pPr marL="285115" marR="707390" indent="-273050" algn="l" rtl="0">
              <a:lnSpc>
                <a:spcPct val="100000"/>
              </a:lnSpc>
              <a:buFont typeface="Arial" pitchFamily="34" charset="0"/>
              <a:buChar char="•"/>
            </a:pP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bl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57400"/>
            <a:ext cx="2667000" cy="2590800"/>
          </a:xfrm>
          <a:prstGeom prst="rect">
            <a:avLst/>
          </a:prstGeom>
          <a:noFill/>
        </p:spPr>
      </p:pic>
      <p:sp>
        <p:nvSpPr>
          <p:cNvPr id="4101" name="AutoShape 5" descr="ÙØªÙØ¬Ø© Ø¨Ø­Ø« Ø§ÙØµÙØ± Ø¹Ù âªesophageal varices injection sclerotherapy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102" name="Picture 6" descr="C:\Users\USER\Pictures\sc,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3914775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0"/>
            <a:ext cx="686435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:\Users\USER\Pictures\s.b tu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"/>
            <a:ext cx="26003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790" y="784066"/>
            <a:ext cx="7206871" cy="5474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167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sz="2800" spc="-5" smtClean="0"/>
              <a:t>TREATMENT O</a:t>
            </a:r>
            <a:r>
              <a:rPr lang="en-US" sz="2800" spc="-5" dirty="0" smtClean="0"/>
              <a:t>F</a:t>
            </a:r>
            <a:r>
              <a:rPr sz="2800" spc="-40" smtClean="0"/>
              <a:t> </a:t>
            </a:r>
            <a:r>
              <a:rPr sz="2800" spc="-5" smtClean="0"/>
              <a:t>NON-VARICEAL</a:t>
            </a:r>
            <a:r>
              <a:rPr lang="en-US" sz="2800" spc="-5" dirty="0" smtClean="0"/>
              <a:t> BLEEDING</a:t>
            </a:r>
            <a:endParaRPr sz="28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8910" y="321309"/>
            <a:ext cx="8547100" cy="5557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0240" marR="153670" indent="-271780" algn="l" rtl="0">
              <a:lnSpc>
                <a:spcPct val="100000"/>
              </a:lnSpc>
              <a:spcBef>
                <a:spcPts val="3140"/>
              </a:spcBef>
              <a:buFont typeface="Arial" pitchFamily="34" charset="0"/>
              <a:buChar char="•"/>
            </a:pPr>
            <a:endParaRPr lang="en-US" sz="2325" spc="1477" baseline="16129" dirty="0" smtClean="0">
              <a:solidFill>
                <a:srgbClr val="FD8536"/>
              </a:solidFill>
              <a:latin typeface="Symbol"/>
              <a:cs typeface="Symbol"/>
            </a:endParaRPr>
          </a:p>
          <a:p>
            <a:pPr marL="650240" marR="153670" indent="-271780" algn="l" rtl="0">
              <a:lnSpc>
                <a:spcPct val="100000"/>
              </a:lnSpc>
              <a:spcBef>
                <a:spcPts val="3140"/>
              </a:spcBef>
              <a:buFont typeface="Arial" pitchFamily="34" charset="0"/>
              <a:buChar char="•"/>
            </a:pPr>
            <a:r>
              <a:rPr sz="2325" spc="1477" baseline="16129" smtClean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325" spc="577" baseline="16129" smtClean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Endoscopy </a:t>
            </a:r>
            <a:r>
              <a:rPr sz="2200" dirty="0">
                <a:latin typeface="Century Schoolbook"/>
                <a:cs typeface="Century Schoolbook"/>
              </a:rPr>
              <a:t>is </a:t>
            </a:r>
            <a:r>
              <a:rPr sz="2200" spc="-5" dirty="0">
                <a:latin typeface="Century Schoolbook"/>
                <a:cs typeface="Century Schoolbook"/>
              </a:rPr>
              <a:t>now the method </a:t>
            </a:r>
            <a:r>
              <a:rPr sz="2200" dirty="0">
                <a:latin typeface="Century Schoolbook"/>
                <a:cs typeface="Century Schoolbook"/>
              </a:rPr>
              <a:t>of </a:t>
            </a:r>
            <a:r>
              <a:rPr sz="2200" spc="-5" dirty="0">
                <a:latin typeface="Century Schoolbook"/>
                <a:cs typeface="Century Schoolbook"/>
              </a:rPr>
              <a:t>choice for controlling active  peptic-ulcer related</a:t>
            </a:r>
            <a:r>
              <a:rPr sz="2200" spc="-10" dirty="0">
                <a:latin typeface="Century Schoolbook"/>
                <a:cs typeface="Century Schoolbook"/>
              </a:rPr>
              <a:t> UGIB.</a:t>
            </a:r>
            <a:endParaRPr sz="22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Font typeface="Arial" pitchFamily="34" charset="0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650240" marR="430530" indent="-271780" algn="l" rtl="0">
              <a:lnSpc>
                <a:spcPct val="100000"/>
              </a:lnSpc>
              <a:buFont typeface="Arial" pitchFamily="34" charset="0"/>
              <a:buChar char="•"/>
            </a:pPr>
            <a:r>
              <a:rPr sz="2325" spc="1477" baseline="14336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325" spc="1477" baseline="14336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Endoscopic therapy should only be delivered to actively  bleeding lesions, non-bleeding visible vessels and, when  technically possible, to ulcers </a:t>
            </a:r>
            <a:r>
              <a:rPr sz="2200" spc="-10" dirty="0">
                <a:latin typeface="Century Schoolbook"/>
                <a:cs typeface="Century Schoolbook"/>
              </a:rPr>
              <a:t>with </a:t>
            </a:r>
            <a:r>
              <a:rPr sz="2200" spc="-5" dirty="0">
                <a:latin typeface="Century Schoolbook"/>
                <a:cs typeface="Century Schoolbook"/>
              </a:rPr>
              <a:t>an adherent blood</a:t>
            </a:r>
            <a:r>
              <a:rPr sz="2200" spc="6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clot.</a:t>
            </a:r>
            <a:endParaRPr sz="22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Font typeface="Arial" pitchFamily="34" charset="0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650240" marR="421005" indent="-271780" algn="just" rtl="0">
              <a:lnSpc>
                <a:spcPct val="100000"/>
              </a:lnSpc>
              <a:buFont typeface="Arial" pitchFamily="34" charset="0"/>
              <a:buChar char="•"/>
            </a:pPr>
            <a:r>
              <a:rPr sz="2325" spc="1477" baseline="14336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325" spc="577" baseline="14336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Black </a:t>
            </a:r>
            <a:r>
              <a:rPr sz="2200" dirty="0">
                <a:latin typeface="Century Schoolbook"/>
                <a:cs typeface="Century Schoolbook"/>
              </a:rPr>
              <a:t>or </a:t>
            </a:r>
            <a:r>
              <a:rPr sz="2200" spc="-5" dirty="0">
                <a:latin typeface="Century Schoolbook"/>
                <a:cs typeface="Century Schoolbook"/>
              </a:rPr>
              <a:t>red spots </a:t>
            </a:r>
            <a:r>
              <a:rPr sz="2200" dirty="0">
                <a:latin typeface="Century Schoolbook"/>
                <a:cs typeface="Century Schoolbook"/>
              </a:rPr>
              <a:t>or a </a:t>
            </a:r>
            <a:r>
              <a:rPr sz="2200" spc="-5" dirty="0">
                <a:latin typeface="Century Schoolbook"/>
                <a:cs typeface="Century Schoolbook"/>
              </a:rPr>
              <a:t>clean ulcer base with oozing do not  merit endoscopic intervention since these lesions have an  excellent prognosis without</a:t>
            </a:r>
            <a:r>
              <a:rPr sz="2200" spc="-15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intervention.</a:t>
            </a:r>
            <a:endParaRPr sz="22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Font typeface="Arial" pitchFamily="34" charset="0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650240" marR="5080" indent="-271780" algn="l" rtl="0">
              <a:lnSpc>
                <a:spcPct val="100000"/>
              </a:lnSpc>
              <a:buFont typeface="Arial" pitchFamily="34" charset="0"/>
              <a:buChar char="•"/>
            </a:pPr>
            <a:r>
              <a:rPr sz="2325" spc="1477" baseline="16129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325" spc="585" baseline="16129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b="1" u="sng" spc="-5" smtClean="0">
                <a:latin typeface="Candara" pitchFamily="34" charset="0"/>
                <a:cs typeface="Century Schoolbook"/>
              </a:rPr>
              <a:t>A</a:t>
            </a:r>
            <a:r>
              <a:rPr lang="en-US" sz="2200" b="1" u="sng" spc="-5" dirty="0" smtClean="0">
                <a:latin typeface="Candara" pitchFamily="34" charset="0"/>
                <a:cs typeface="Century Schoolbook"/>
              </a:rPr>
              <a:t> n endoscopic dual therapy</a:t>
            </a:r>
            <a:r>
              <a:rPr lang="en-US" sz="2200" spc="-5" dirty="0" smtClean="0">
                <a:latin typeface="Candara" pitchFamily="34" charset="0"/>
                <a:cs typeface="Century Schoolbook"/>
              </a:rPr>
              <a:t>( rather than adrenaline </a:t>
            </a:r>
            <a:r>
              <a:rPr sz="2200" spc="-5" smtClean="0">
                <a:latin typeface="Century Schoolbook"/>
                <a:cs typeface="Century Schoolbook"/>
              </a:rPr>
              <a:t>monotherapy </a:t>
            </a:r>
            <a:r>
              <a:rPr lang="en-US" sz="2200" spc="-5" dirty="0" smtClean="0">
                <a:latin typeface="Century Schoolbook"/>
                <a:cs typeface="Century Schoolbook"/>
              </a:rPr>
              <a:t>i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s preferred for </a:t>
            </a:r>
            <a:r>
              <a:rPr sz="2200" spc="-5" smtClean="0">
                <a:latin typeface="Century Schoolbook"/>
                <a:cs typeface="Century Schoolbook"/>
              </a:rPr>
              <a:t>treatment </a:t>
            </a:r>
            <a:r>
              <a:rPr sz="2200" dirty="0">
                <a:latin typeface="Century Schoolbook"/>
                <a:cs typeface="Century Schoolbook"/>
              </a:rPr>
              <a:t>of </a:t>
            </a:r>
            <a:r>
              <a:rPr sz="2200" spc="-5" dirty="0">
                <a:latin typeface="Century Schoolbook"/>
                <a:cs typeface="Century Schoolbook"/>
              </a:rPr>
              <a:t>non-variceal</a:t>
            </a:r>
            <a:r>
              <a:rPr sz="2200" spc="-1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UGIB</a:t>
            </a:r>
            <a:endParaRPr sz="22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16954"/>
            <a:ext cx="8610600" cy="5559214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515620" marR="5080" indent="-273050" algn="l" rtl="0">
              <a:lnSpc>
                <a:spcPct val="100000"/>
              </a:lnSpc>
              <a:spcBef>
                <a:spcPts val="740"/>
              </a:spcBef>
            </a:pPr>
            <a:r>
              <a:rPr sz="2200" b="1" spc="-5" smtClean="0">
                <a:latin typeface="Century Schoolbook"/>
                <a:cs typeface="Century Schoolbook"/>
              </a:rPr>
              <a:t>For </a:t>
            </a:r>
            <a:r>
              <a:rPr sz="2200" b="1" spc="-5" dirty="0">
                <a:latin typeface="Century Schoolbook"/>
                <a:cs typeface="Century Schoolbook"/>
              </a:rPr>
              <a:t>the endoscopic treatment </a:t>
            </a:r>
            <a:r>
              <a:rPr sz="2200" b="1" dirty="0">
                <a:latin typeface="Century Schoolbook"/>
                <a:cs typeface="Century Schoolbook"/>
              </a:rPr>
              <a:t>of </a:t>
            </a:r>
            <a:r>
              <a:rPr sz="2200" b="1" spc="-5" dirty="0">
                <a:latin typeface="Century Schoolbook"/>
                <a:cs typeface="Century Schoolbook"/>
              </a:rPr>
              <a:t>non-variceal </a:t>
            </a:r>
            <a:r>
              <a:rPr sz="2200" b="1" spc="-10" dirty="0">
                <a:latin typeface="Century Schoolbook"/>
                <a:cs typeface="Century Schoolbook"/>
              </a:rPr>
              <a:t>UGIB, </a:t>
            </a:r>
            <a:r>
              <a:rPr sz="2200" b="1" dirty="0">
                <a:latin typeface="Century Schoolbook"/>
                <a:cs typeface="Century Schoolbook"/>
              </a:rPr>
              <a:t>one of  </a:t>
            </a:r>
            <a:r>
              <a:rPr sz="2200" b="1" spc="-5" dirty="0">
                <a:latin typeface="Century Schoolbook"/>
                <a:cs typeface="Century Schoolbook"/>
              </a:rPr>
              <a:t>the following should </a:t>
            </a:r>
            <a:r>
              <a:rPr sz="2200" b="1" dirty="0">
                <a:latin typeface="Century Schoolbook"/>
                <a:cs typeface="Century Schoolbook"/>
              </a:rPr>
              <a:t>be </a:t>
            </a:r>
            <a:r>
              <a:rPr sz="2200" b="1" spc="-5" dirty="0">
                <a:latin typeface="Century Schoolbook"/>
                <a:cs typeface="Century Schoolbook"/>
              </a:rPr>
              <a:t>used</a:t>
            </a:r>
            <a:r>
              <a:rPr sz="2200" spc="-5" dirty="0">
                <a:latin typeface="Century Schoolbook"/>
                <a:cs typeface="Century Schoolbook"/>
              </a:rPr>
              <a:t>:</a:t>
            </a:r>
            <a:endParaRPr sz="22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515620" marR="332105" indent="-273050" algn="l" rtl="0">
              <a:lnSpc>
                <a:spcPct val="100000"/>
              </a:lnSpc>
              <a:spcBef>
                <a:spcPts val="5"/>
              </a:spcBef>
              <a:buClr>
                <a:srgbClr val="FD8536"/>
              </a:buClr>
              <a:buSzPct val="70454"/>
              <a:buFont typeface="Arial" pitchFamily="34" charset="0"/>
              <a:buChar char="•"/>
              <a:tabLst>
                <a:tab pos="515620" algn="l"/>
              </a:tabLst>
            </a:pPr>
            <a:r>
              <a:rPr sz="2200" i="1" dirty="0">
                <a:latin typeface="Century Schoolbook"/>
                <a:cs typeface="Century Schoolbook"/>
              </a:rPr>
              <a:t>A </a:t>
            </a:r>
            <a:r>
              <a:rPr sz="2200" i="1" spc="-5">
                <a:latin typeface="Century Schoolbook"/>
                <a:cs typeface="Century Schoolbook"/>
              </a:rPr>
              <a:t>mechanical </a:t>
            </a:r>
            <a:r>
              <a:rPr sz="2200" i="1" spc="-5" smtClean="0">
                <a:latin typeface="Century Schoolbook"/>
                <a:cs typeface="Century Schoolbook"/>
              </a:rPr>
              <a:t>method(clips</a:t>
            </a:r>
            <a:r>
              <a:rPr sz="2200" i="1" spc="-5" dirty="0">
                <a:latin typeface="Century Schoolbook"/>
                <a:cs typeface="Century Schoolbook"/>
              </a:rPr>
              <a:t>)</a:t>
            </a:r>
            <a:r>
              <a:rPr sz="2200" spc="-5" dirty="0">
                <a:latin typeface="Century Schoolbook"/>
                <a:cs typeface="Century Schoolbook"/>
              </a:rPr>
              <a:t> </a:t>
            </a:r>
            <a:r>
              <a:rPr sz="2200" spc="-10" dirty="0">
                <a:latin typeface="Century Schoolbook"/>
                <a:cs typeface="Century Schoolbook"/>
              </a:rPr>
              <a:t>with </a:t>
            </a:r>
            <a:r>
              <a:rPr sz="2200" dirty="0">
                <a:latin typeface="Century Schoolbook"/>
                <a:cs typeface="Century Schoolbook"/>
              </a:rPr>
              <a:t>or </a:t>
            </a:r>
            <a:r>
              <a:rPr sz="2200" spc="-5" dirty="0">
                <a:latin typeface="Century Schoolbook"/>
                <a:cs typeface="Century Schoolbook"/>
              </a:rPr>
              <a:t>without adrenaline  </a:t>
            </a:r>
            <a:r>
              <a:rPr sz="2200" spc="-5">
                <a:latin typeface="Century Schoolbook"/>
                <a:cs typeface="Century Schoolbook"/>
              </a:rPr>
              <a:t>(</a:t>
            </a:r>
            <a:r>
              <a:rPr sz="2200" spc="-5" smtClean="0">
                <a:latin typeface="Century Schoolbook"/>
                <a:cs typeface="Century Schoolbook"/>
              </a:rPr>
              <a:t>epinephrine</a:t>
            </a:r>
            <a:r>
              <a:rPr lang="ar-SA" sz="2200" spc="-5" dirty="0" smtClean="0">
                <a:latin typeface="Century Schoolbook"/>
                <a:cs typeface="Century Schoolbook"/>
              </a:rPr>
              <a:t>(</a:t>
            </a:r>
            <a:endParaRPr sz="22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515620" indent="-273050" algn="l" rtl="0">
              <a:lnSpc>
                <a:spcPct val="100000"/>
              </a:lnSpc>
              <a:spcBef>
                <a:spcPts val="5"/>
              </a:spcBef>
              <a:buClr>
                <a:srgbClr val="FD8536"/>
              </a:buClr>
              <a:buSzPct val="70454"/>
              <a:buFont typeface="Arial" pitchFamily="34" charset="0"/>
              <a:buChar char="•"/>
              <a:tabLst>
                <a:tab pos="515620" algn="l"/>
              </a:tabLst>
            </a:pPr>
            <a:r>
              <a:rPr sz="2200" i="1" spc="-5" dirty="0">
                <a:latin typeface="Century Schoolbook"/>
                <a:cs typeface="Century Schoolbook"/>
              </a:rPr>
              <a:t>Thermal coagulation </a:t>
            </a:r>
            <a:r>
              <a:rPr sz="2200" i="1" spc="-10" dirty="0">
                <a:latin typeface="Century Schoolbook"/>
                <a:cs typeface="Century Schoolbook"/>
              </a:rPr>
              <a:t>with </a:t>
            </a:r>
            <a:r>
              <a:rPr sz="2200" i="1" spc="-5" dirty="0">
                <a:latin typeface="Century Schoolbook"/>
                <a:cs typeface="Century Schoolbook"/>
              </a:rPr>
              <a:t>adrenaline</a:t>
            </a:r>
            <a:r>
              <a:rPr sz="2200" spc="25" dirty="0">
                <a:latin typeface="Century Schoolbook"/>
                <a:cs typeface="Century Schoolbook"/>
              </a:rPr>
              <a:t> </a:t>
            </a:r>
            <a:r>
              <a:rPr sz="2200" spc="-5">
                <a:latin typeface="Century Schoolbook"/>
                <a:cs typeface="Century Schoolbook"/>
              </a:rPr>
              <a:t>(</a:t>
            </a:r>
            <a:r>
              <a:rPr sz="2200" spc="-5" smtClean="0">
                <a:latin typeface="Century Schoolbook"/>
                <a:cs typeface="Century Schoolbook"/>
              </a:rPr>
              <a:t>epinephrine</a:t>
            </a:r>
            <a:r>
              <a:rPr lang="ar-SA" sz="2200" spc="-5" dirty="0" smtClean="0">
                <a:latin typeface="Century Schoolbook"/>
                <a:cs typeface="Century Schoolbook"/>
              </a:rPr>
              <a:t>(</a:t>
            </a:r>
            <a:endParaRPr sz="22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515620" indent="-273050" algn="l" rtl="0">
              <a:lnSpc>
                <a:spcPct val="100000"/>
              </a:lnSpc>
              <a:buClr>
                <a:srgbClr val="FD8536"/>
              </a:buClr>
              <a:buSzPct val="70454"/>
              <a:buFont typeface="Arial" pitchFamily="34" charset="0"/>
              <a:buChar char="•"/>
              <a:tabLst>
                <a:tab pos="515620" algn="l"/>
              </a:tabLst>
            </a:pPr>
            <a:r>
              <a:rPr sz="2200" i="1" spc="-5" dirty="0">
                <a:latin typeface="Century Schoolbook"/>
                <a:cs typeface="Century Schoolbook"/>
              </a:rPr>
              <a:t>Fibrin </a:t>
            </a:r>
            <a:r>
              <a:rPr sz="2200" i="1" dirty="0">
                <a:latin typeface="Century Schoolbook"/>
                <a:cs typeface="Century Schoolbook"/>
              </a:rPr>
              <a:t>or </a:t>
            </a:r>
            <a:r>
              <a:rPr sz="2200" i="1" spc="-5" dirty="0">
                <a:latin typeface="Century Schoolbook"/>
                <a:cs typeface="Century Schoolbook"/>
              </a:rPr>
              <a:t>thrombin </a:t>
            </a:r>
            <a:r>
              <a:rPr sz="2200" i="1" spc="-10" dirty="0">
                <a:latin typeface="Century Schoolbook"/>
                <a:cs typeface="Century Schoolbook"/>
              </a:rPr>
              <a:t>with </a:t>
            </a:r>
            <a:r>
              <a:rPr sz="2200" i="1" spc="-5" dirty="0">
                <a:latin typeface="Century Schoolbook"/>
                <a:cs typeface="Century Schoolbook"/>
              </a:rPr>
              <a:t>adrenaline</a:t>
            </a:r>
            <a:r>
              <a:rPr sz="2200" i="1" spc="-20" dirty="0">
                <a:latin typeface="Century Schoolbook"/>
                <a:cs typeface="Century Schoolbook"/>
              </a:rPr>
              <a:t> </a:t>
            </a:r>
            <a:r>
              <a:rPr sz="2200" spc="-5">
                <a:latin typeface="Century Schoolbook"/>
                <a:cs typeface="Century Schoolbook"/>
              </a:rPr>
              <a:t>(</a:t>
            </a:r>
            <a:r>
              <a:rPr sz="2200" spc="-5" smtClean="0">
                <a:latin typeface="Century Schoolbook"/>
                <a:cs typeface="Century Schoolbook"/>
              </a:rPr>
              <a:t>epinephrin</a:t>
            </a:r>
            <a:r>
              <a:rPr lang="ar-SA" sz="2200" spc="-5" dirty="0" smtClean="0">
                <a:latin typeface="Century Schoolbook"/>
                <a:cs typeface="Century Schoolbook"/>
              </a:rPr>
              <a:t>(</a:t>
            </a:r>
            <a:endParaRPr sz="22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Font typeface="Arial" pitchFamily="34" charset="0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515620" marR="357505" indent="-273050" algn="l" rtl="0">
              <a:lnSpc>
                <a:spcPct val="100000"/>
              </a:lnSpc>
              <a:buFont typeface="Arial" pitchFamily="34" charset="0"/>
              <a:buChar char="•"/>
            </a:pPr>
            <a:r>
              <a:rPr sz="2325" spc="1477" baseline="14336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325" spc="1477" baseline="14336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Century Schoolbook"/>
                <a:cs typeface="Century Schoolbook"/>
              </a:rPr>
              <a:t>Interventional radiology </a:t>
            </a:r>
            <a:r>
              <a:rPr sz="2200" spc="-5" dirty="0">
                <a:latin typeface="Century Schoolbook"/>
                <a:cs typeface="Century Schoolbook"/>
              </a:rPr>
              <a:t>should be offered to unstable  patients who re-bleed after endoscopic treatment. </a:t>
            </a:r>
            <a:r>
              <a:rPr sz="2200" b="1" spc="-5" dirty="0">
                <a:latin typeface="Century Schoolbook"/>
                <a:cs typeface="Century Schoolbook"/>
              </a:rPr>
              <a:t>Refer  urgently </a:t>
            </a:r>
            <a:r>
              <a:rPr sz="2200" b="1" dirty="0">
                <a:latin typeface="Century Schoolbook"/>
                <a:cs typeface="Century Schoolbook"/>
              </a:rPr>
              <a:t>for </a:t>
            </a:r>
            <a:r>
              <a:rPr sz="2200" b="1" spc="-5" dirty="0">
                <a:latin typeface="Century Schoolbook"/>
                <a:cs typeface="Century Schoolbook"/>
              </a:rPr>
              <a:t>surgery</a:t>
            </a:r>
            <a:r>
              <a:rPr sz="2200" spc="-5" dirty="0">
                <a:latin typeface="Century Schoolbook"/>
                <a:cs typeface="Century Schoolbook"/>
              </a:rPr>
              <a:t> if interventional radiology </a:t>
            </a:r>
            <a:r>
              <a:rPr sz="2200" dirty="0">
                <a:latin typeface="Century Schoolbook"/>
                <a:cs typeface="Century Schoolbook"/>
              </a:rPr>
              <a:t>is </a:t>
            </a:r>
            <a:r>
              <a:rPr sz="2200" spc="-5" dirty="0">
                <a:latin typeface="Century Schoolbook"/>
                <a:cs typeface="Century Schoolbook"/>
              </a:rPr>
              <a:t>not  immediately</a:t>
            </a:r>
            <a:r>
              <a:rPr sz="2200" spc="-1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available.</a:t>
            </a:r>
            <a:endParaRPr sz="22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990600"/>
            <a:ext cx="3352800" cy="3474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41" name="Picture 1" descr="C:\Users\USER\Pictures\bleeding ul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914400"/>
            <a:ext cx="3048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60350"/>
            <a:ext cx="4704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INTRODUCTION</a:t>
            </a:r>
            <a:endParaRPr sz="44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9144000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 algn="ctr">
              <a:lnSpc>
                <a:spcPct val="100000"/>
              </a:lnSpc>
              <a:spcBef>
                <a:spcPts val="100"/>
              </a:spcBef>
            </a:pPr>
            <a:r>
              <a:rPr sz="2325" spc="1477" baseline="1612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325" spc="675" baseline="1612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Acute gastrointestinal bleeding is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5" dirty="0">
                <a:latin typeface="Times New Roman"/>
                <a:cs typeface="Times New Roman"/>
              </a:rPr>
              <a:t>potentially life-threatening abdominal  </a:t>
            </a:r>
            <a:r>
              <a:rPr sz="2200" spc="-10" dirty="0">
                <a:latin typeface="Times New Roman"/>
                <a:cs typeface="Times New Roman"/>
              </a:rPr>
              <a:t>emergency </a:t>
            </a:r>
            <a:r>
              <a:rPr sz="2200" spc="-5" dirty="0">
                <a:latin typeface="Times New Roman"/>
                <a:cs typeface="Times New Roman"/>
              </a:rPr>
              <a:t>that </a:t>
            </a:r>
            <a:r>
              <a:rPr sz="2200" spc="-10" dirty="0">
                <a:latin typeface="Times New Roman"/>
                <a:cs typeface="Times New Roman"/>
              </a:rPr>
              <a:t>remains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10" dirty="0">
                <a:latin typeface="Times New Roman"/>
                <a:cs typeface="Times New Roman"/>
              </a:rPr>
              <a:t>common </a:t>
            </a:r>
            <a:r>
              <a:rPr sz="2200" spc="-5" dirty="0">
                <a:latin typeface="Times New Roman"/>
                <a:cs typeface="Times New Roman"/>
              </a:rPr>
              <a:t>cause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hospitalization.</a:t>
            </a:r>
            <a:endParaRPr sz="2200">
              <a:latin typeface="Times New Roman"/>
              <a:cs typeface="Times New Roman"/>
            </a:endParaRPr>
          </a:p>
          <a:p>
            <a:pPr marL="285750" marR="384175" indent="-273050" algn="ctr">
              <a:lnSpc>
                <a:spcPct val="100000"/>
              </a:lnSpc>
            </a:pPr>
            <a:endParaRPr lang="ar-SA" sz="3300" spc="1477" baseline="14336" dirty="0" smtClean="0">
              <a:solidFill>
                <a:srgbClr val="FD8536"/>
              </a:solidFill>
              <a:latin typeface="Times New Roman"/>
              <a:cs typeface="Times New Roman"/>
            </a:endParaRPr>
          </a:p>
          <a:p>
            <a:pPr marL="285750" marR="384175" indent="-273050" algn="ctr">
              <a:lnSpc>
                <a:spcPct val="100000"/>
              </a:lnSpc>
            </a:pPr>
            <a:r>
              <a:rPr sz="2325" spc="1477" baseline="14336" smtClean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325" spc="719" baseline="14336" smtClean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Upper gastrointestinal bleeding (UGIB) is defined as bleeding derived  from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5" dirty="0">
                <a:latin typeface="Times New Roman"/>
                <a:cs typeface="Times New Roman"/>
              </a:rPr>
              <a:t>source proximal </a:t>
            </a:r>
            <a:r>
              <a:rPr sz="2200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the ligament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Treitz.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285750" marR="607695" indent="-273050" algn="ctr"/>
            <a:r>
              <a:rPr sz="2325" spc="1477" baseline="14336" smtClean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Can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10" dirty="0">
                <a:latin typeface="Times New Roman"/>
                <a:cs typeface="Times New Roman"/>
              </a:rPr>
              <a:t>categorized </a:t>
            </a:r>
            <a:r>
              <a:rPr sz="2200" spc="-5" dirty="0">
                <a:latin typeface="Times New Roman"/>
                <a:cs typeface="Times New Roman"/>
              </a:rPr>
              <a:t>as either </a:t>
            </a:r>
            <a:r>
              <a:rPr sz="2200" b="1" u="sng" spc="-5" dirty="0">
                <a:latin typeface="Times New Roman"/>
                <a:cs typeface="Times New Roman"/>
              </a:rPr>
              <a:t>variceal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b="1" u="sng" spc="-5" dirty="0">
                <a:latin typeface="Times New Roman"/>
                <a:cs typeface="Times New Roman"/>
              </a:rPr>
              <a:t>non-variceal</a:t>
            </a:r>
            <a:r>
              <a:rPr sz="2200" spc="-5" dirty="0">
                <a:latin typeface="Times New Roman"/>
                <a:cs typeface="Times New Roman"/>
              </a:rPr>
              <a:t>. </a:t>
            </a:r>
            <a:r>
              <a:rPr sz="2200" spc="-40">
                <a:latin typeface="Times New Roman"/>
                <a:cs typeface="Times New Roman"/>
              </a:rPr>
              <a:t>Variceal </a:t>
            </a:r>
            <a:r>
              <a:rPr sz="2200" spc="-5" smtClean="0">
                <a:latin typeface="Times New Roman"/>
                <a:cs typeface="Times New Roman"/>
              </a:rPr>
              <a:t>is</a:t>
            </a:r>
            <a:r>
              <a:rPr lang="en-US" sz="2200" spc="-5" dirty="0" smtClean="0">
                <a:latin typeface="Times New Roman"/>
                <a:cs typeface="Times New Roman"/>
              </a:rPr>
              <a:t> usually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marL="285750" marR="607695" indent="-273050" algn="ctr">
              <a:lnSpc>
                <a:spcPct val="100000"/>
              </a:lnSpc>
            </a:pPr>
            <a:r>
              <a:rPr lang="en-US" sz="2200" spc="-5" dirty="0" smtClean="0">
                <a:latin typeface="Times New Roman"/>
                <a:cs typeface="Times New Roman"/>
              </a:rPr>
              <a:t>a</a:t>
            </a:r>
            <a:r>
              <a:rPr sz="2200" spc="-5" smtClean="0">
                <a:latin typeface="Times New Roman"/>
                <a:cs typeface="Times New Roman"/>
              </a:rPr>
              <a:t>complication </a:t>
            </a:r>
            <a:r>
              <a:rPr sz="2200">
                <a:latin typeface="Times New Roman"/>
                <a:cs typeface="Times New Roman"/>
              </a:rPr>
              <a:t>of </a:t>
            </a:r>
            <a:r>
              <a:rPr sz="2200" spc="-5" smtClean="0">
                <a:latin typeface="Times New Roman"/>
                <a:cs typeface="Times New Roman"/>
              </a:rPr>
              <a:t>live</a:t>
            </a:r>
            <a:r>
              <a:rPr lang="en-US" sz="2200" spc="-5" dirty="0" smtClean="0">
                <a:latin typeface="Times New Roman"/>
                <a:cs typeface="Times New Roman"/>
              </a:rPr>
              <a:t>r cirrhosis or fibrosis</a:t>
            </a:r>
          </a:p>
          <a:p>
            <a:pPr marL="285750" marR="607695" indent="-273050" algn="ctr">
              <a:lnSpc>
                <a:spcPct val="100000"/>
              </a:lnSpc>
            </a:pPr>
            <a:endParaRPr lang="ar-SA" sz="2200" spc="-5" dirty="0" smtClean="0">
              <a:latin typeface="Times New Roman"/>
              <a:cs typeface="Times New Roman"/>
            </a:endParaRPr>
          </a:p>
          <a:p>
            <a:pPr marL="285750" marR="607695" indent="-273050" algn="ctr"/>
            <a:r>
              <a:rPr lang="en-US" sz="2200" dirty="0" smtClean="0">
                <a:latin typeface="Times New Roman"/>
                <a:cs typeface="Times New Roman"/>
              </a:rPr>
              <a:t>While non </a:t>
            </a:r>
            <a:r>
              <a:rPr lang="en-US" sz="2200" spc="-5" dirty="0" err="1" smtClean="0">
                <a:latin typeface="Times New Roman"/>
                <a:cs typeface="Times New Roman"/>
              </a:rPr>
              <a:t>variceal</a:t>
            </a:r>
            <a:r>
              <a:rPr lang="en-US" sz="2200" spc="-5" dirty="0" smtClean="0">
                <a:latin typeface="Times New Roman"/>
                <a:cs typeface="Times New Roman"/>
              </a:rPr>
              <a:t> bleeding is usually </a:t>
            </a:r>
            <a:r>
              <a:rPr lang="en-US" sz="2200" spc="-10" dirty="0" smtClean="0">
                <a:latin typeface="Times New Roman"/>
                <a:cs typeface="Times New Roman"/>
              </a:rPr>
              <a:t>associated </a:t>
            </a:r>
            <a:r>
              <a:rPr lang="en-US" sz="2200" spc="-5" dirty="0" smtClean="0">
                <a:latin typeface="Times New Roman"/>
                <a:cs typeface="Times New Roman"/>
              </a:rPr>
              <a:t>with peptic ulcer </a:t>
            </a:r>
            <a:r>
              <a:rPr lang="en-US" sz="2200" spc="-10" dirty="0" smtClean="0">
                <a:latin typeface="Times New Roman"/>
                <a:cs typeface="Times New Roman"/>
              </a:rPr>
              <a:t>disease </a:t>
            </a:r>
            <a:r>
              <a:rPr lang="en-US" sz="2200" dirty="0" smtClean="0">
                <a:latin typeface="Times New Roman"/>
                <a:cs typeface="Times New Roman"/>
              </a:rPr>
              <a:t>or </a:t>
            </a:r>
            <a:r>
              <a:rPr lang="en-US" sz="2200" spc="-5" dirty="0" smtClean="0">
                <a:latin typeface="Times New Roman"/>
                <a:cs typeface="Times New Roman"/>
              </a:rPr>
              <a:t>other </a:t>
            </a:r>
            <a:r>
              <a:rPr lang="en-US" sz="2200" spc="-10" dirty="0" smtClean="0">
                <a:latin typeface="Times New Roman"/>
                <a:cs typeface="Times New Roman"/>
              </a:rPr>
              <a:t>causes </a:t>
            </a:r>
            <a:r>
              <a:rPr lang="en-US" sz="2200" dirty="0" smtClean="0">
                <a:latin typeface="Times New Roman"/>
                <a:cs typeface="Times New Roman"/>
              </a:rPr>
              <a:t>of</a:t>
            </a:r>
            <a:r>
              <a:rPr lang="en-US" sz="2200" spc="55" dirty="0" smtClean="0">
                <a:latin typeface="Times New Roman"/>
                <a:cs typeface="Times New Roman"/>
              </a:rPr>
              <a:t> </a:t>
            </a:r>
            <a:r>
              <a:rPr lang="en-US" sz="2200" spc="-5" dirty="0" smtClean="0">
                <a:latin typeface="Times New Roman"/>
                <a:cs typeface="Times New Roman"/>
              </a:rPr>
              <a:t>UGIB </a:t>
            </a:r>
          </a:p>
          <a:p>
            <a:pPr marL="285750" marR="292100" indent="-273050" algn="ctr">
              <a:lnSpc>
                <a:spcPct val="100000"/>
              </a:lnSpc>
            </a:pPr>
            <a:r>
              <a:rPr sz="2325" spc="1477" baseline="16129" smtClean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325" spc="712" baseline="16129" smtClean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200" smtClean="0">
                <a:latin typeface="Times New Roman"/>
                <a:cs typeface="Times New Roman"/>
              </a:rPr>
              <a:t> 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marL="285750" marR="292100" indent="-273050" algn="ctr">
              <a:lnSpc>
                <a:spcPct val="100000"/>
              </a:lnSpc>
            </a:pPr>
            <a:r>
              <a:rPr lang="en-US" sz="2200" spc="-5" dirty="0" smtClean="0">
                <a:latin typeface="Times New Roman"/>
                <a:cs typeface="Times New Roman"/>
              </a:rPr>
              <a:t>UGIB is more </a:t>
            </a:r>
            <a:r>
              <a:rPr lang="en-US" sz="2200" spc="-10" dirty="0" smtClean="0">
                <a:latin typeface="Times New Roman"/>
                <a:cs typeface="Times New Roman"/>
              </a:rPr>
              <a:t>common</a:t>
            </a:r>
            <a:r>
              <a:rPr lang="en-US" sz="2200" spc="-5" dirty="0" smtClean="0">
                <a:latin typeface="Times New Roman"/>
                <a:cs typeface="Times New Roman"/>
              </a:rPr>
              <a:t> than </a:t>
            </a:r>
            <a:r>
              <a:rPr sz="2200" spc="-5" smtClean="0">
                <a:latin typeface="Times New Roman"/>
                <a:cs typeface="Times New Roman"/>
              </a:rPr>
              <a:t>lower </a:t>
            </a:r>
            <a:r>
              <a:rPr sz="2200" spc="-50" dirty="0">
                <a:latin typeface="Times New Roman"/>
                <a:cs typeface="Times New Roman"/>
              </a:rPr>
              <a:t>GIT, </a:t>
            </a:r>
            <a:r>
              <a:rPr sz="2200" spc="-5" dirty="0">
                <a:latin typeface="Times New Roman"/>
                <a:cs typeface="Times New Roman"/>
              </a:rPr>
              <a:t>with </a:t>
            </a:r>
            <a:r>
              <a:rPr sz="2200" dirty="0">
                <a:latin typeface="Times New Roman"/>
                <a:cs typeface="Times New Roman"/>
              </a:rPr>
              <a:t>a </a:t>
            </a:r>
            <a:r>
              <a:rPr sz="2200" spc="-5" dirty="0">
                <a:latin typeface="Times New Roman"/>
                <a:cs typeface="Times New Roman"/>
              </a:rPr>
              <a:t>higher  incidence in </a:t>
            </a:r>
            <a:r>
              <a:rPr sz="2200" spc="-10" dirty="0">
                <a:latin typeface="Times New Roman"/>
                <a:cs typeface="Times New Roman"/>
              </a:rPr>
              <a:t>male.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107950"/>
            <a:ext cx="510413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700" u="sng" spc="-10" smtClean="0"/>
              <a:t>SURG</a:t>
            </a:r>
            <a:r>
              <a:rPr lang="en-US" sz="2700" u="sng" spc="-10" dirty="0" smtClean="0"/>
              <a:t>ERY INDICATIONS</a:t>
            </a:r>
            <a:r>
              <a:rPr lang="ar-SA" sz="2700" u="sng" spc="-10" dirty="0" smtClean="0"/>
              <a:t> </a:t>
            </a:r>
            <a:r>
              <a:rPr lang="ar-SA" sz="2700" spc="-10" dirty="0" smtClean="0"/>
              <a:t>: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457200" y="1295400"/>
            <a:ext cx="6860540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1780" algn="l" rtl="0">
              <a:lnSpc>
                <a:spcPct val="100000"/>
              </a:lnSpc>
              <a:spcBef>
                <a:spcPts val="100"/>
              </a:spcBef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u="sng" spc="-5" dirty="0">
                <a:latin typeface="Century Schoolbook"/>
                <a:cs typeface="Century Schoolbook"/>
              </a:rPr>
              <a:t>Persistent hypotension</a:t>
            </a:r>
            <a:endParaRPr sz="2400" u="sng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4480" marR="543560" indent="-27178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u="sng" spc="-5" dirty="0">
                <a:latin typeface="Century Schoolbook"/>
                <a:cs typeface="Century Schoolbook"/>
              </a:rPr>
              <a:t>Failure </a:t>
            </a:r>
            <a:r>
              <a:rPr sz="2400" u="sng" dirty="0">
                <a:latin typeface="Century Schoolbook"/>
                <a:cs typeface="Century Schoolbook"/>
              </a:rPr>
              <a:t>of </a:t>
            </a:r>
            <a:r>
              <a:rPr sz="2400" u="sng" spc="-5" dirty="0">
                <a:latin typeface="Century Schoolbook"/>
                <a:cs typeface="Century Schoolbook"/>
              </a:rPr>
              <a:t>medical treatment </a:t>
            </a:r>
            <a:r>
              <a:rPr sz="2400" u="sng" dirty="0">
                <a:latin typeface="Century Schoolbook"/>
                <a:cs typeface="Century Schoolbook"/>
              </a:rPr>
              <a:t>or </a:t>
            </a:r>
            <a:r>
              <a:rPr sz="2400" u="sng" spc="-5" dirty="0">
                <a:latin typeface="Century Schoolbook"/>
                <a:cs typeface="Century Schoolbook"/>
              </a:rPr>
              <a:t>endoscopic  homeostasis</a:t>
            </a:r>
            <a:endParaRPr sz="2400" u="sng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4480" marR="5080" indent="-27178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u="sng" spc="-5" dirty="0">
                <a:latin typeface="Century Schoolbook"/>
                <a:cs typeface="Century Schoolbook"/>
              </a:rPr>
              <a:t>Coexisting condition </a:t>
            </a:r>
            <a:r>
              <a:rPr sz="2400" u="sng" dirty="0">
                <a:latin typeface="Century Schoolbook"/>
                <a:cs typeface="Century Schoolbook"/>
              </a:rPr>
              <a:t>( </a:t>
            </a:r>
            <a:r>
              <a:rPr sz="2400" u="sng" spc="-5" dirty="0">
                <a:latin typeface="Century Schoolbook"/>
                <a:cs typeface="Century Schoolbook"/>
              </a:rPr>
              <a:t>perforation, obstruction</a:t>
            </a:r>
            <a:r>
              <a:rPr sz="2400" u="sng" spc="-5">
                <a:latin typeface="Century Schoolbook"/>
                <a:cs typeface="Century Schoolbook"/>
              </a:rPr>
              <a:t>,  </a:t>
            </a:r>
            <a:r>
              <a:rPr sz="2400" u="sng" spc="-5" smtClean="0">
                <a:latin typeface="Century Schoolbook"/>
                <a:cs typeface="Century Schoolbook"/>
              </a:rPr>
              <a:t>malignancy</a:t>
            </a:r>
            <a:r>
              <a:rPr lang="ar-SA" sz="2400" u="sng" spc="-5" dirty="0" smtClean="0">
                <a:latin typeface="Century Schoolbook"/>
                <a:cs typeface="Century Schoolbook"/>
              </a:rPr>
              <a:t>(</a:t>
            </a:r>
            <a:endParaRPr sz="2400" u="sng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4480" indent="-27178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u="sng" spc="-5">
                <a:latin typeface="Century Schoolbook"/>
                <a:cs typeface="Century Schoolbook"/>
              </a:rPr>
              <a:t>Transfusion </a:t>
            </a:r>
            <a:r>
              <a:rPr sz="2400" u="sng" spc="-5" smtClean="0">
                <a:latin typeface="Century Schoolbook"/>
                <a:cs typeface="Century Schoolbook"/>
              </a:rPr>
              <a:t>requirement</a:t>
            </a:r>
            <a:r>
              <a:rPr lang="ar-SA" sz="2400" u="sng" spc="-5" dirty="0" smtClean="0">
                <a:latin typeface="Century Schoolbook"/>
                <a:cs typeface="Century Schoolbook"/>
              </a:rPr>
              <a:t> </a:t>
            </a:r>
            <a:r>
              <a:rPr lang="ar-SA" sz="2400" u="sng" spc="-5" dirty="0" smtClean="0">
                <a:latin typeface="Century Schoolbook"/>
                <a:cs typeface="Century Schoolbook"/>
              </a:rPr>
              <a:t>) </a:t>
            </a:r>
            <a:r>
              <a:rPr sz="2400" u="sng" smtClean="0">
                <a:latin typeface="Century Schoolbook"/>
                <a:cs typeface="Century Schoolbook"/>
              </a:rPr>
              <a:t>4 </a:t>
            </a:r>
            <a:r>
              <a:rPr sz="2400" u="sng" spc="-5" dirty="0">
                <a:latin typeface="Century Schoolbook"/>
                <a:cs typeface="Century Schoolbook"/>
              </a:rPr>
              <a:t>units in </a:t>
            </a:r>
            <a:r>
              <a:rPr sz="2400" u="sng" spc="-5">
                <a:latin typeface="Century Schoolbook"/>
                <a:cs typeface="Century Schoolbook"/>
              </a:rPr>
              <a:t>24</a:t>
            </a:r>
            <a:r>
              <a:rPr sz="2400" u="sng" spc="5">
                <a:latin typeface="Century Schoolbook"/>
                <a:cs typeface="Century Schoolbook"/>
              </a:rPr>
              <a:t> </a:t>
            </a:r>
            <a:r>
              <a:rPr sz="2400" u="sng" spc="-5" smtClean="0">
                <a:latin typeface="Century Schoolbook"/>
                <a:cs typeface="Century Schoolbook"/>
              </a:rPr>
              <a:t>hr</a:t>
            </a:r>
            <a:r>
              <a:rPr lang="ar-SA" sz="2400" u="sng" spc="-5" dirty="0" smtClean="0">
                <a:latin typeface="Century Schoolbook"/>
                <a:cs typeface="Century Schoolbook"/>
              </a:rPr>
              <a:t>(</a:t>
            </a:r>
            <a:endParaRPr sz="2400" u="sng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4480" indent="-271780" algn="l" rtl="0">
              <a:lnSpc>
                <a:spcPct val="1000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284480" algn="l"/>
              </a:tabLst>
            </a:pPr>
            <a:r>
              <a:rPr sz="2400" u="sng" spc="-5" dirty="0">
                <a:latin typeface="Century Schoolbook"/>
                <a:cs typeface="Century Schoolbook"/>
              </a:rPr>
              <a:t>Recurrent</a:t>
            </a:r>
            <a:r>
              <a:rPr sz="2400" u="sng" spc="-10" dirty="0">
                <a:latin typeface="Century Schoolbook"/>
                <a:cs typeface="Century Schoolbook"/>
              </a:rPr>
              <a:t> </a:t>
            </a:r>
            <a:r>
              <a:rPr sz="2400" u="sng" spc="-5" dirty="0">
                <a:latin typeface="Century Schoolbook"/>
                <a:cs typeface="Century Schoolbook"/>
              </a:rPr>
              <a:t>hospitalizations</a:t>
            </a:r>
            <a:endParaRPr sz="2400" u="sng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245108"/>
            <a:ext cx="662813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TYPES </a:t>
            </a:r>
            <a:r>
              <a:rPr spc="-5"/>
              <a:t>OF</a:t>
            </a:r>
            <a:r>
              <a:rPr spc="-55"/>
              <a:t> </a:t>
            </a:r>
            <a:r>
              <a:rPr spc="-5" smtClean="0"/>
              <a:t>OPERATIONS</a:t>
            </a:r>
            <a:r>
              <a:rPr lang="ar-SA" spc="-5" dirty="0" smtClean="0"/>
              <a:t>: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7009130" cy="4473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243204" indent="-273050" algn="l" rtl="0">
              <a:lnSpc>
                <a:spcPct val="100000"/>
              </a:lnSpc>
              <a:spcBef>
                <a:spcPts val="100"/>
              </a:spcBef>
              <a:tabLst>
                <a:tab pos="6228080" algn="l"/>
              </a:tabLst>
            </a:pPr>
            <a:r>
              <a:rPr sz="2000" b="1" i="1" u="sng" spc="-15" dirty="0">
                <a:latin typeface="Century Schoolbook"/>
                <a:cs typeface="Century Schoolbook"/>
              </a:rPr>
              <a:t>T</a:t>
            </a:r>
            <a:r>
              <a:rPr sz="2000" b="1" i="1" u="sng" dirty="0">
                <a:latin typeface="Century Schoolbook"/>
                <a:cs typeface="Century Schoolbook"/>
              </a:rPr>
              <a:t>he c</a:t>
            </a:r>
            <a:r>
              <a:rPr sz="2000" b="1" i="1" u="sng" spc="-10" dirty="0">
                <a:latin typeface="Century Schoolbook"/>
                <a:cs typeface="Century Schoolbook"/>
              </a:rPr>
              <a:t>h</a:t>
            </a:r>
            <a:r>
              <a:rPr sz="2000" b="1" i="1" u="sng" dirty="0">
                <a:latin typeface="Century Schoolbook"/>
                <a:cs typeface="Century Schoolbook"/>
              </a:rPr>
              <a:t>oice of </a:t>
            </a:r>
            <a:r>
              <a:rPr sz="2000" b="1" i="1" u="sng" spc="0" dirty="0">
                <a:latin typeface="Century Schoolbook"/>
                <a:cs typeface="Century Schoolbook"/>
              </a:rPr>
              <a:t>o</a:t>
            </a:r>
            <a:r>
              <a:rPr sz="2000" b="1" i="1" u="sng" spc="-5" dirty="0">
                <a:latin typeface="Century Schoolbook"/>
                <a:cs typeface="Century Schoolbook"/>
              </a:rPr>
              <a:t>per</a:t>
            </a:r>
            <a:r>
              <a:rPr sz="2000" b="1" i="1" u="sng" dirty="0">
                <a:latin typeface="Century Schoolbook"/>
                <a:cs typeface="Century Schoolbook"/>
              </a:rPr>
              <a:t>a</a:t>
            </a:r>
            <a:r>
              <a:rPr sz="2000" b="1" i="1" u="sng" spc="-10" dirty="0">
                <a:latin typeface="Century Schoolbook"/>
                <a:cs typeface="Century Schoolbook"/>
              </a:rPr>
              <a:t>t</a:t>
            </a:r>
            <a:r>
              <a:rPr sz="2000" b="1" i="1" u="sng" dirty="0">
                <a:latin typeface="Century Schoolbook"/>
                <a:cs typeface="Century Schoolbook"/>
              </a:rPr>
              <a:t>ion</a:t>
            </a:r>
            <a:r>
              <a:rPr sz="2000" b="1" i="1" u="sng" spc="-5" dirty="0">
                <a:latin typeface="Century Schoolbook"/>
                <a:cs typeface="Century Schoolbook"/>
              </a:rPr>
              <a:t> depe</a:t>
            </a:r>
            <a:r>
              <a:rPr sz="2000" b="1" i="1" u="sng" dirty="0">
                <a:latin typeface="Century Schoolbook"/>
                <a:cs typeface="Century Schoolbook"/>
              </a:rPr>
              <a:t>n</a:t>
            </a:r>
            <a:r>
              <a:rPr sz="2000" b="1" i="1" u="sng" spc="-5" dirty="0">
                <a:latin typeface="Century Schoolbook"/>
                <a:cs typeface="Century Schoolbook"/>
              </a:rPr>
              <a:t>d</a:t>
            </a:r>
            <a:r>
              <a:rPr sz="2000" b="1" i="1" u="sng" dirty="0">
                <a:latin typeface="Century Schoolbook"/>
                <a:cs typeface="Century Schoolbook"/>
              </a:rPr>
              <a:t>s</a:t>
            </a:r>
            <a:r>
              <a:rPr sz="2000" b="1" i="1" u="sng" spc="0" dirty="0">
                <a:latin typeface="Century Schoolbook"/>
                <a:cs typeface="Century Schoolbook"/>
              </a:rPr>
              <a:t> </a:t>
            </a:r>
            <a:r>
              <a:rPr sz="2000" b="1" i="1" u="sng" spc="-10" dirty="0">
                <a:latin typeface="Century Schoolbook"/>
                <a:cs typeface="Century Schoolbook"/>
              </a:rPr>
              <a:t>o</a:t>
            </a:r>
            <a:r>
              <a:rPr sz="2000" b="1" i="1" u="sng" dirty="0">
                <a:latin typeface="Century Schoolbook"/>
                <a:cs typeface="Century Schoolbook"/>
              </a:rPr>
              <a:t>n </a:t>
            </a:r>
            <a:r>
              <a:rPr sz="2000" b="1" i="1" u="sng">
                <a:latin typeface="Century Schoolbook"/>
                <a:cs typeface="Century Schoolbook"/>
              </a:rPr>
              <a:t>t</a:t>
            </a:r>
            <a:r>
              <a:rPr sz="2000" b="1" i="1" u="sng" spc="-10">
                <a:latin typeface="Century Schoolbook"/>
                <a:cs typeface="Century Schoolbook"/>
              </a:rPr>
              <a:t>h</a:t>
            </a:r>
            <a:r>
              <a:rPr sz="2000" b="1" i="1" u="sng">
                <a:latin typeface="Century Schoolbook"/>
                <a:cs typeface="Century Schoolbook"/>
              </a:rPr>
              <a:t>e </a:t>
            </a:r>
            <a:r>
              <a:rPr sz="2000" b="1" i="1" u="sng" spc="0" smtClean="0">
                <a:latin typeface="Century Schoolbook"/>
                <a:cs typeface="Century Schoolbook"/>
              </a:rPr>
              <a:t>s</a:t>
            </a:r>
            <a:r>
              <a:rPr sz="2000" b="1" i="1" u="sng" spc="-10" smtClean="0">
                <a:latin typeface="Century Schoolbook"/>
                <a:cs typeface="Century Schoolbook"/>
              </a:rPr>
              <a:t>i</a:t>
            </a:r>
            <a:r>
              <a:rPr sz="2000" b="1" i="1" u="sng" smtClean="0">
                <a:latin typeface="Century Schoolbook"/>
                <a:cs typeface="Century Schoolbook"/>
              </a:rPr>
              <a:t>te</a:t>
            </a:r>
            <a:r>
              <a:rPr lang="ar-SA" sz="2000" b="1" i="1" u="sng" dirty="0" smtClean="0">
                <a:latin typeface="Century Schoolbook"/>
                <a:cs typeface="Century Schoolbook"/>
              </a:rPr>
              <a:t> </a:t>
            </a:r>
            <a:r>
              <a:rPr sz="2000" b="1" i="1" u="sng" spc="-10" smtClean="0">
                <a:latin typeface="Century Schoolbook"/>
                <a:cs typeface="Century Schoolbook"/>
              </a:rPr>
              <a:t>an</a:t>
            </a:r>
            <a:r>
              <a:rPr sz="2000" b="1" i="1" u="sng" smtClean="0">
                <a:latin typeface="Century Schoolbook"/>
                <a:cs typeface="Century Schoolbook"/>
              </a:rPr>
              <a:t>d  </a:t>
            </a:r>
            <a:r>
              <a:rPr sz="2000" b="1" i="1" u="sng" spc="-5" dirty="0">
                <a:latin typeface="Century Schoolbook"/>
                <a:cs typeface="Century Schoolbook"/>
              </a:rPr>
              <a:t>the bleeding</a:t>
            </a:r>
            <a:r>
              <a:rPr sz="2000" b="1" i="1" u="sng" spc="-10" dirty="0">
                <a:latin typeface="Century Schoolbook"/>
                <a:cs typeface="Century Schoolbook"/>
              </a:rPr>
              <a:t> </a:t>
            </a:r>
            <a:r>
              <a:rPr sz="2000" b="1" i="1" u="sng" spc="-5" dirty="0">
                <a:latin typeface="Century Schoolbook"/>
                <a:cs typeface="Century Schoolbook"/>
              </a:rPr>
              <a:t>lesions:</a:t>
            </a:r>
            <a:endParaRPr sz="2000" b="1" i="1" u="sng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285750" marR="203835" indent="-273050" algn="l" rtl="0">
              <a:lnSpc>
                <a:spcPct val="100000"/>
              </a:lnSpc>
              <a:buClr>
                <a:srgbClr val="FD8536"/>
              </a:buClr>
              <a:buSzPct val="68750"/>
              <a:tabLst>
                <a:tab pos="28575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Duodenal ulcers are treated by </a:t>
            </a:r>
            <a:r>
              <a:rPr sz="2400" b="1" i="1" spc="-5" dirty="0">
                <a:latin typeface="Century Schoolbook"/>
                <a:cs typeface="Century Schoolbook"/>
              </a:rPr>
              <a:t>under-running</a:t>
            </a:r>
            <a:r>
              <a:rPr sz="2400" b="1" spc="-5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 with </a:t>
            </a:r>
            <a:r>
              <a:rPr sz="2400" dirty="0">
                <a:latin typeface="Century Schoolbook"/>
                <a:cs typeface="Century Schoolbook"/>
              </a:rPr>
              <a:t>or </a:t>
            </a:r>
            <a:r>
              <a:rPr sz="2400" spc="-5" dirty="0">
                <a:latin typeface="Century Schoolbook"/>
                <a:cs typeface="Century Schoolbook"/>
              </a:rPr>
              <a:t>without</a:t>
            </a:r>
            <a:r>
              <a:rPr sz="240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pyloro-plasty.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FD8536"/>
              </a:buClr>
            </a:pPr>
            <a:endParaRPr sz="3500">
              <a:latin typeface="Times New Roman"/>
              <a:cs typeface="Times New Roman"/>
            </a:endParaRPr>
          </a:p>
          <a:p>
            <a:pPr marL="285750" marR="5080" indent="-273050" algn="l" rtl="0">
              <a:lnSpc>
                <a:spcPct val="100000"/>
              </a:lnSpc>
              <a:buClr>
                <a:srgbClr val="FD8536"/>
              </a:buClr>
              <a:buSzPct val="68750"/>
              <a:tabLst>
                <a:tab pos="28575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Gastric ulcers treated </a:t>
            </a:r>
            <a:r>
              <a:rPr sz="2400" b="1" spc="-5" dirty="0">
                <a:latin typeface="Century Schoolbook"/>
                <a:cs typeface="Century Schoolbook"/>
              </a:rPr>
              <a:t>by </a:t>
            </a:r>
            <a:r>
              <a:rPr sz="2400" b="1" i="1" spc="-5" dirty="0">
                <a:latin typeface="Century Schoolbook"/>
                <a:cs typeface="Century Schoolbook"/>
              </a:rPr>
              <a:t>under-running (take </a:t>
            </a:r>
            <a:r>
              <a:rPr sz="2400" b="1" i="1" dirty="0">
                <a:latin typeface="Century Schoolbook"/>
                <a:cs typeface="Century Schoolbook"/>
              </a:rPr>
              <a:t>a  </a:t>
            </a:r>
            <a:r>
              <a:rPr sz="2400" b="1" i="1" spc="-5" dirty="0">
                <a:latin typeface="Century Schoolbook"/>
                <a:cs typeface="Century Schoolbook"/>
              </a:rPr>
              <a:t>biopsy to </a:t>
            </a:r>
            <a:r>
              <a:rPr sz="2400" b="1" i="1" spc="-5">
                <a:latin typeface="Century Schoolbook"/>
                <a:cs typeface="Century Schoolbook"/>
              </a:rPr>
              <a:t>exclude</a:t>
            </a:r>
            <a:r>
              <a:rPr sz="2400" b="1" i="1" spc="5">
                <a:latin typeface="Century Schoolbook"/>
                <a:cs typeface="Century Schoolbook"/>
              </a:rPr>
              <a:t> </a:t>
            </a:r>
            <a:r>
              <a:rPr sz="2400" b="1" i="1" spc="-5" smtClean="0">
                <a:latin typeface="Century Schoolbook"/>
                <a:cs typeface="Century Schoolbook"/>
              </a:rPr>
              <a:t>carcinoma</a:t>
            </a:r>
            <a:r>
              <a:rPr lang="ar-SA" sz="2400" b="1" i="1" spc="-5" dirty="0" smtClean="0">
                <a:latin typeface="Century Schoolbook"/>
                <a:cs typeface="Century Schoolbook"/>
              </a:rPr>
              <a:t>(</a:t>
            </a:r>
            <a:r>
              <a:rPr sz="2400" b="1" i="1" spc="-5" smtClean="0">
                <a:latin typeface="Century Schoolbook"/>
                <a:cs typeface="Century Schoolbook"/>
              </a:rPr>
              <a:t>.</a:t>
            </a:r>
            <a:endParaRPr sz="2400" b="1" i="1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Clr>
                <a:srgbClr val="FD8536"/>
              </a:buClr>
            </a:pPr>
            <a:endParaRPr sz="3500">
              <a:latin typeface="Times New Roman"/>
              <a:cs typeface="Times New Roman"/>
            </a:endParaRPr>
          </a:p>
          <a:p>
            <a:pPr marL="285750" marR="513715" indent="-273050" algn="l" rtl="0">
              <a:lnSpc>
                <a:spcPct val="100000"/>
              </a:lnSpc>
              <a:buClr>
                <a:srgbClr val="FD8536"/>
              </a:buClr>
              <a:buSzPct val="68750"/>
              <a:tabLst>
                <a:tab pos="285750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Local excision </a:t>
            </a:r>
            <a:r>
              <a:rPr sz="2400" dirty="0">
                <a:latin typeface="Century Schoolbook"/>
                <a:cs typeface="Century Schoolbook"/>
              </a:rPr>
              <a:t>or </a:t>
            </a:r>
            <a:r>
              <a:rPr sz="2400" spc="-5" dirty="0">
                <a:latin typeface="Century Schoolbook"/>
                <a:cs typeface="Century Schoolbook"/>
              </a:rPr>
              <a:t>partial gastrectomy </a:t>
            </a:r>
            <a:r>
              <a:rPr sz="2400" dirty="0">
                <a:latin typeface="Century Schoolbook"/>
                <a:cs typeface="Century Schoolbook"/>
              </a:rPr>
              <a:t>will </a:t>
            </a:r>
            <a:r>
              <a:rPr sz="2400" spc="-5">
                <a:latin typeface="Century Schoolbook"/>
                <a:cs typeface="Century Schoolbook"/>
              </a:rPr>
              <a:t>be  </a:t>
            </a:r>
            <a:r>
              <a:rPr sz="2400" spc="-5" smtClean="0">
                <a:latin typeface="Century Schoolbook"/>
                <a:cs typeface="Century Schoolbook"/>
              </a:rPr>
              <a:t>required</a:t>
            </a:r>
            <a:r>
              <a:rPr lang="en-US" sz="2400" spc="-5" dirty="0" smtClean="0">
                <a:latin typeface="Century Schoolbook"/>
                <a:cs typeface="Century Schoolbook"/>
              </a:rPr>
              <a:t> for </a:t>
            </a:r>
            <a:r>
              <a:rPr lang="en-US" sz="2400" spc="-5" dirty="0" err="1" smtClean="0">
                <a:latin typeface="Century Schoolbook"/>
                <a:cs typeface="Century Schoolbook"/>
              </a:rPr>
              <a:t>tumours</a:t>
            </a:r>
            <a:r>
              <a:rPr sz="2400" spc="-5" smtClean="0">
                <a:latin typeface="Century Schoolbook"/>
                <a:cs typeface="Century Schoolbook"/>
              </a:rPr>
              <a:t>.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458978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95"/>
              </a:lnSpc>
              <a:spcBef>
                <a:spcPts val="100"/>
              </a:spcBef>
            </a:pPr>
            <a:r>
              <a:rPr u="sng" spc="-5" smtClean="0"/>
              <a:t>COMPLICATIONS</a:t>
            </a:r>
            <a:endParaRPr u="sng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91869" y="1024890"/>
            <a:ext cx="6201410" cy="5160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5080" indent="-271780" algn="l" rtl="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5" dirty="0">
                <a:latin typeface="Century Schoolbook"/>
                <a:cs typeface="Century Schoolbook"/>
              </a:rPr>
              <a:t>Can arise from treatments administered for  example: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Font typeface="Arial" pitchFamily="34" charset="0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buFont typeface="Arial" pitchFamily="34" charset="0"/>
              <a:buChar char="•"/>
            </a:pPr>
            <a:r>
              <a:rPr sz="2475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spc="337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Endoscopy:</a:t>
            </a:r>
            <a:endParaRPr sz="2400">
              <a:latin typeface="Century Schoolbook"/>
              <a:cs typeface="Century Schoolbook"/>
            </a:endParaRPr>
          </a:p>
          <a:p>
            <a:pPr marL="927100" indent="-457200" algn="l" rtl="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Arial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100" spc="-10" dirty="0">
                <a:latin typeface="Century Schoolbook"/>
                <a:cs typeface="Century Schoolbook"/>
              </a:rPr>
              <a:t>Aspiration</a:t>
            </a:r>
            <a:r>
              <a:rPr sz="2100" spc="-5" dirty="0">
                <a:latin typeface="Century Schoolbook"/>
                <a:cs typeface="Century Schoolbook"/>
              </a:rPr>
              <a:t> pneumonia</a:t>
            </a:r>
            <a:endParaRPr sz="2100">
              <a:latin typeface="Century Schoolbook"/>
              <a:cs typeface="Century Schoolbook"/>
            </a:endParaRPr>
          </a:p>
          <a:p>
            <a:pPr marL="927100" indent="-457200" algn="l" rtl="0">
              <a:lnSpc>
                <a:spcPct val="100000"/>
              </a:lnSpc>
              <a:spcBef>
                <a:spcPts val="520"/>
              </a:spcBef>
              <a:buClr>
                <a:srgbClr val="FD8536"/>
              </a:buClr>
              <a:buSzPct val="78571"/>
              <a:buFont typeface="Arial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Perforation</a:t>
            </a:r>
            <a:endParaRPr sz="2100">
              <a:latin typeface="Century Schoolbook"/>
              <a:cs typeface="Century Schoolbook"/>
            </a:endParaRPr>
          </a:p>
          <a:p>
            <a:pPr marL="927100" marR="603885" indent="-457200" algn="l" rtl="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Arial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Complications from coagulation, laser  treatments</a:t>
            </a:r>
            <a:endParaRPr sz="21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  <a:buFont typeface="Arial" pitchFamily="34" charset="0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buFont typeface="Arial" pitchFamily="34" charset="0"/>
              <a:buChar char="•"/>
            </a:pPr>
            <a:r>
              <a:rPr sz="2475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spc="337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Surgery:</a:t>
            </a:r>
            <a:endParaRPr sz="2400">
              <a:latin typeface="Century Schoolbook"/>
              <a:cs typeface="Century Schoolbook"/>
            </a:endParaRPr>
          </a:p>
          <a:p>
            <a:pPr marL="927100" indent="-457200" algn="l" rtl="0">
              <a:lnSpc>
                <a:spcPct val="100000"/>
              </a:lnSpc>
              <a:spcBef>
                <a:spcPts val="520"/>
              </a:spcBef>
              <a:buClr>
                <a:srgbClr val="FD8536"/>
              </a:buClr>
              <a:buSzPct val="78571"/>
              <a:buFont typeface="Arial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Ileus</a:t>
            </a:r>
            <a:endParaRPr sz="2100">
              <a:latin typeface="Century Schoolbook"/>
              <a:cs typeface="Century Schoolbook"/>
            </a:endParaRPr>
          </a:p>
          <a:p>
            <a:pPr marL="927100" indent="-457200" algn="l" rtl="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Arial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100" spc="-10" dirty="0">
                <a:latin typeface="Century Schoolbook"/>
                <a:cs typeface="Century Schoolbook"/>
              </a:rPr>
              <a:t>Sepsis</a:t>
            </a:r>
            <a:endParaRPr sz="2100">
              <a:latin typeface="Century Schoolbook"/>
              <a:cs typeface="Century Schoolbook"/>
            </a:endParaRPr>
          </a:p>
          <a:p>
            <a:pPr marL="927100" indent="-457200" algn="l" rtl="0">
              <a:lnSpc>
                <a:spcPct val="100000"/>
              </a:lnSpc>
              <a:spcBef>
                <a:spcPts val="520"/>
              </a:spcBef>
              <a:buClr>
                <a:srgbClr val="FD8536"/>
              </a:buClr>
              <a:buSzPct val="78571"/>
              <a:buFont typeface="Arial" pitchFamily="34" charset="0"/>
              <a:buChar char="•"/>
              <a:tabLst>
                <a:tab pos="926465" algn="l"/>
                <a:tab pos="92710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Wound</a:t>
            </a:r>
            <a:r>
              <a:rPr sz="2100" spc="-10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problems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890" y="168909"/>
            <a:ext cx="26936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PREVENTION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5669" y="886459"/>
            <a:ext cx="6544945" cy="3381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00075" indent="-273050" algn="l" rtl="0">
              <a:lnSpc>
                <a:spcPct val="100000"/>
              </a:lnSpc>
              <a:spcBef>
                <a:spcPts val="100"/>
              </a:spcBef>
            </a:pPr>
            <a:r>
              <a:rPr sz="2475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spc="322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The most important factor </a:t>
            </a:r>
            <a:r>
              <a:rPr sz="2400" dirty="0">
                <a:latin typeface="Century Schoolbook"/>
                <a:cs typeface="Century Schoolbook"/>
              </a:rPr>
              <a:t>to </a:t>
            </a:r>
            <a:r>
              <a:rPr sz="2400" spc="-5" dirty="0">
                <a:latin typeface="Century Schoolbook"/>
                <a:cs typeface="Century Schoolbook"/>
              </a:rPr>
              <a:t>consider </a:t>
            </a:r>
            <a:r>
              <a:rPr sz="2400" dirty="0">
                <a:latin typeface="Century Schoolbook"/>
                <a:cs typeface="Century Schoolbook"/>
              </a:rPr>
              <a:t>is  </a:t>
            </a:r>
            <a:r>
              <a:rPr sz="2400" b="1" spc="-5" dirty="0">
                <a:latin typeface="Century Schoolbook"/>
                <a:cs typeface="Century Schoolbook"/>
              </a:rPr>
              <a:t>treatment for </a:t>
            </a:r>
            <a:r>
              <a:rPr sz="2400" b="1" i="1" dirty="0">
                <a:latin typeface="Century Schoolbook"/>
                <a:cs typeface="Century Schoolbook"/>
              </a:rPr>
              <a:t>H. </a:t>
            </a:r>
            <a:r>
              <a:rPr sz="2400" b="1" i="1" spc="-5" dirty="0">
                <a:latin typeface="Century Schoolbook"/>
                <a:cs typeface="Century Schoolbook"/>
              </a:rPr>
              <a:t>pylori</a:t>
            </a:r>
            <a:r>
              <a:rPr sz="2400" b="1" i="1" spc="30" dirty="0">
                <a:latin typeface="Century Schoolbook"/>
                <a:cs typeface="Century Schoolbook"/>
              </a:rPr>
              <a:t> </a:t>
            </a:r>
            <a:r>
              <a:rPr sz="2400" b="1" spc="-5" dirty="0">
                <a:latin typeface="Century Schoolbook"/>
                <a:cs typeface="Century Schoolbook"/>
              </a:rPr>
              <a:t>infection</a:t>
            </a:r>
            <a:r>
              <a:rPr sz="2400" spc="-5" dirty="0">
                <a:latin typeface="Century Schoolbook"/>
                <a:cs typeface="Century Schoolbook"/>
              </a:rPr>
              <a:t>.</a:t>
            </a:r>
            <a:endParaRPr sz="24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tabLst>
                <a:tab pos="2510155" algn="l"/>
              </a:tabLst>
            </a:pPr>
            <a:r>
              <a:rPr sz="2475" b="1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b="1" spc="300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spc="-175" dirty="0">
                <a:latin typeface="Century Schoolbook"/>
                <a:cs typeface="Century Schoolbook"/>
              </a:rPr>
              <a:t>1</a:t>
            </a:r>
            <a:r>
              <a:rPr sz="2100" b="1" spc="-262" baseline="27777" dirty="0">
                <a:latin typeface="Century Schoolbook"/>
                <a:cs typeface="Century Schoolbook"/>
              </a:rPr>
              <a:t>st  </a:t>
            </a:r>
            <a:r>
              <a:rPr sz="2400" b="1" spc="-5">
                <a:latin typeface="Century Schoolbook"/>
                <a:cs typeface="Century Schoolbook"/>
              </a:rPr>
              <a:t>line</a:t>
            </a:r>
            <a:r>
              <a:rPr sz="2400" b="1" spc="0">
                <a:latin typeface="Century Schoolbook"/>
                <a:cs typeface="Century Schoolbook"/>
              </a:rPr>
              <a:t> </a:t>
            </a:r>
            <a:r>
              <a:rPr sz="2400" b="1" spc="-5" smtClean="0">
                <a:latin typeface="Century Schoolbook"/>
                <a:cs typeface="Century Schoolbook"/>
              </a:rPr>
              <a:t>therapy</a:t>
            </a:r>
            <a:r>
              <a:rPr lang="ar-SA" sz="2400" b="1" spc="-5" dirty="0" smtClean="0">
                <a:latin typeface="Century Schoolbook"/>
                <a:cs typeface="Century Schoolbook"/>
              </a:rPr>
              <a:t>:</a:t>
            </a:r>
          </a:p>
          <a:p>
            <a:pPr marL="12700" algn="l" rtl="0">
              <a:lnSpc>
                <a:spcPct val="100000"/>
              </a:lnSpc>
              <a:tabLst>
                <a:tab pos="2510155" algn="l"/>
              </a:tabLst>
            </a:pPr>
            <a:r>
              <a:rPr lang="ar-SA" sz="2400" spc="-5" dirty="0" smtClean="0">
                <a:latin typeface="Century Schoolbook"/>
                <a:cs typeface="Century Schoolbook"/>
              </a:rPr>
              <a:t>      </a:t>
            </a:r>
            <a:endParaRPr sz="2400">
              <a:latin typeface="Century Schoolbook"/>
              <a:cs typeface="Century Schoolbook"/>
            </a:endParaRPr>
          </a:p>
          <a:p>
            <a:pPr marL="353060" marR="82550" algn="l" rtl="0">
              <a:lnSpc>
                <a:spcPct val="120800"/>
              </a:lnSpc>
            </a:pPr>
            <a:r>
              <a:rPr lang="en-US" sz="2400" dirty="0" smtClean="0">
                <a:latin typeface="Century Schoolbook"/>
                <a:cs typeface="Century Schoolbook"/>
              </a:rPr>
              <a:t>PPI </a:t>
            </a:r>
            <a:r>
              <a:rPr lang="ar-SA" sz="2400" dirty="0" smtClean="0">
                <a:latin typeface="Century Schoolbook"/>
                <a:cs typeface="Century Schoolbook"/>
              </a:rPr>
              <a:t>)</a:t>
            </a:r>
            <a:r>
              <a:rPr sz="2400" spc="-5" smtClean="0">
                <a:latin typeface="Century Schoolbook"/>
                <a:cs typeface="Century Schoolbook"/>
              </a:rPr>
              <a:t>omeprazole</a:t>
            </a:r>
            <a:r>
              <a:rPr sz="2400" spc="-5" dirty="0">
                <a:latin typeface="Century Schoolbook"/>
                <a:cs typeface="Century Schoolbook"/>
              </a:rPr>
              <a:t>, lansoprazole, pantoprazole) </a:t>
            </a:r>
            <a:r>
              <a:rPr sz="2400" dirty="0">
                <a:latin typeface="Century Schoolbook"/>
                <a:cs typeface="Century Schoolbook"/>
              </a:rPr>
              <a:t>+  two of </a:t>
            </a:r>
            <a:r>
              <a:rPr sz="2400" spc="-5" dirty="0">
                <a:latin typeface="Century Schoolbook"/>
                <a:cs typeface="Century Schoolbook"/>
              </a:rPr>
              <a:t>these three</a:t>
            </a:r>
            <a:r>
              <a:rPr sz="2400" spc="0" dirty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AB</a:t>
            </a:r>
            <a:endParaRPr sz="2400">
              <a:latin typeface="Century Schoolbook"/>
              <a:cs typeface="Century Schoolbook"/>
            </a:endParaRPr>
          </a:p>
          <a:p>
            <a:pPr marL="267970" algn="l" rtl="0">
              <a:lnSpc>
                <a:spcPct val="100000"/>
              </a:lnSpc>
              <a:spcBef>
                <a:spcPts val="600"/>
              </a:spcBef>
            </a:pPr>
            <a:r>
              <a:rPr lang="ar-SA" sz="2400" dirty="0" smtClean="0">
                <a:latin typeface="Century Schoolbook"/>
                <a:cs typeface="Century Schoolbook"/>
              </a:rPr>
              <a:t>)</a:t>
            </a:r>
            <a:r>
              <a:rPr sz="2400" smtClean="0">
                <a:latin typeface="Century Schoolbook"/>
                <a:cs typeface="Century Schoolbook"/>
              </a:rPr>
              <a:t> </a:t>
            </a:r>
            <a:r>
              <a:rPr sz="2400" spc="-5" dirty="0">
                <a:latin typeface="Century Schoolbook"/>
                <a:cs typeface="Century Schoolbook"/>
              </a:rPr>
              <a:t>clarithromycin, amoxicillin</a:t>
            </a:r>
            <a:r>
              <a:rPr sz="2400" spc="-5">
                <a:latin typeface="Century Schoolbook"/>
                <a:cs typeface="Century Schoolbook"/>
              </a:rPr>
              <a:t>,</a:t>
            </a:r>
            <a:r>
              <a:rPr sz="2400">
                <a:latin typeface="Century Schoolbook"/>
                <a:cs typeface="Century Schoolbook"/>
              </a:rPr>
              <a:t> </a:t>
            </a:r>
            <a:r>
              <a:rPr sz="2400" spc="-5" smtClean="0">
                <a:latin typeface="Century Schoolbook"/>
                <a:cs typeface="Century Schoolbook"/>
              </a:rPr>
              <a:t>metronidazole</a:t>
            </a:r>
            <a:r>
              <a:rPr lang="ar-SA" sz="2400" spc="-5" dirty="0" smtClean="0">
                <a:latin typeface="Century Schoolbook"/>
                <a:cs typeface="Century Schoolbook"/>
              </a:rPr>
              <a:t>(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4419600"/>
            <a:ext cx="29222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75" b="1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b="1" spc="157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spc="-240">
                <a:latin typeface="Century Schoolbook"/>
                <a:cs typeface="Century Schoolbook"/>
              </a:rPr>
              <a:t>2</a:t>
            </a:r>
            <a:r>
              <a:rPr sz="2100" b="1" spc="-359" baseline="27777">
                <a:latin typeface="Century Schoolbook"/>
                <a:cs typeface="Century Schoolbook"/>
              </a:rPr>
              <a:t>nd </a:t>
            </a:r>
            <a:r>
              <a:rPr lang="ar-SA" sz="2100" b="1" spc="-359" baseline="27777" dirty="0" smtClean="0">
                <a:latin typeface="Century Schoolbook"/>
                <a:cs typeface="Century Schoolbook"/>
              </a:rPr>
              <a:t>    </a:t>
            </a:r>
            <a:r>
              <a:rPr sz="2400" b="1" spc="-5" smtClean="0">
                <a:latin typeface="Century Schoolbook"/>
                <a:cs typeface="Century Schoolbook"/>
              </a:rPr>
              <a:t>line therapy</a:t>
            </a:r>
            <a:r>
              <a:rPr lang="ar-SA" sz="2400" b="1" spc="-5" dirty="0" smtClean="0">
                <a:latin typeface="Century Schoolbook"/>
                <a:cs typeface="Century Schoolbook"/>
              </a:rPr>
              <a:t>:</a:t>
            </a:r>
            <a:endParaRPr sz="2400" b="1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4800600"/>
            <a:ext cx="2249170" cy="179323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0025" indent="-187325" algn="l" rtl="0">
              <a:lnSpc>
                <a:spcPct val="100000"/>
              </a:lnSpc>
              <a:spcBef>
                <a:spcPts val="700"/>
              </a:spcBef>
              <a:buChar char="-"/>
              <a:tabLst>
                <a:tab pos="200660" algn="l"/>
              </a:tabLst>
            </a:pPr>
            <a:r>
              <a:rPr sz="2400" spc="-10" dirty="0">
                <a:latin typeface="Century Schoolbook"/>
                <a:cs typeface="Century Schoolbook"/>
              </a:rPr>
              <a:t>PPT</a:t>
            </a:r>
            <a:endParaRPr sz="2400">
              <a:latin typeface="Century Schoolbook"/>
              <a:cs typeface="Century Schoolbook"/>
            </a:endParaRPr>
          </a:p>
          <a:p>
            <a:pPr marL="233679" indent="-187960" algn="l" rtl="0">
              <a:lnSpc>
                <a:spcPct val="100000"/>
              </a:lnSpc>
              <a:spcBef>
                <a:spcPts val="600"/>
              </a:spcBef>
              <a:buChar char="-"/>
              <a:tabLst>
                <a:tab pos="234315" algn="l"/>
              </a:tabLst>
            </a:pPr>
            <a:r>
              <a:rPr sz="2400" spc="-10" dirty="0">
                <a:latin typeface="Century Schoolbook"/>
                <a:cs typeface="Century Schoolbook"/>
              </a:rPr>
              <a:t>bismuth</a:t>
            </a:r>
            <a:endParaRPr sz="2400">
              <a:latin typeface="Century Schoolbook"/>
              <a:cs typeface="Century Schoolbook"/>
            </a:endParaRPr>
          </a:p>
          <a:p>
            <a:pPr marL="233679" indent="-187960" algn="l" rtl="0">
              <a:lnSpc>
                <a:spcPct val="100000"/>
              </a:lnSpc>
              <a:spcBef>
                <a:spcPts val="600"/>
              </a:spcBef>
              <a:buChar char="-"/>
              <a:tabLst>
                <a:tab pos="234315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metronidazole</a:t>
            </a:r>
            <a:endParaRPr sz="2400">
              <a:latin typeface="Century Schoolbook"/>
              <a:cs typeface="Century Schoolbook"/>
            </a:endParaRPr>
          </a:p>
          <a:p>
            <a:pPr marL="233679" indent="-187960" algn="l" rtl="0">
              <a:lnSpc>
                <a:spcPct val="100000"/>
              </a:lnSpc>
              <a:spcBef>
                <a:spcPts val="600"/>
              </a:spcBef>
              <a:buChar char="-"/>
              <a:tabLst>
                <a:tab pos="234315" algn="l"/>
              </a:tabLst>
            </a:pPr>
            <a:r>
              <a:rPr sz="2400" spc="-5" dirty="0">
                <a:latin typeface="Century Schoolbook"/>
                <a:cs typeface="Century Schoolbook"/>
              </a:rPr>
              <a:t>tetracycline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9000" y="4457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4686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7344" y="2553891"/>
            <a:ext cx="5932884" cy="87079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5600" spc="-190" dirty="0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sz="5600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5600" spc="1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600" spc="-127" dirty="0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endParaRPr sz="5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985" y="928688"/>
            <a:ext cx="7182594" cy="1562326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3572">
              <a:lnSpc>
                <a:spcPts val="3023"/>
              </a:lnSpc>
              <a:spcBef>
                <a:spcPts val="183"/>
              </a:spcBef>
            </a:pPr>
            <a:r>
              <a:rPr sz="2500" spc="28" dirty="0"/>
              <a:t>Upto </a:t>
            </a:r>
            <a:r>
              <a:rPr sz="2500" spc="-4" dirty="0"/>
              <a:t>80% </a:t>
            </a:r>
            <a:r>
              <a:rPr sz="2500" dirty="0"/>
              <a:t>of </a:t>
            </a:r>
            <a:r>
              <a:rPr sz="2500" spc="25" dirty="0"/>
              <a:t>acute </a:t>
            </a:r>
            <a:r>
              <a:rPr sz="2500" dirty="0"/>
              <a:t>GI </a:t>
            </a:r>
            <a:r>
              <a:rPr sz="2500" spc="53" dirty="0"/>
              <a:t>bleed </a:t>
            </a:r>
            <a:r>
              <a:rPr sz="2500" spc="42" dirty="0"/>
              <a:t>occurs </a:t>
            </a:r>
            <a:r>
              <a:rPr sz="2500" spc="-4" dirty="0"/>
              <a:t>in </a:t>
            </a:r>
            <a:r>
              <a:rPr sz="2500" spc="-4" dirty="0">
                <a:latin typeface="Arial"/>
                <a:cs typeface="Arial"/>
              </a:rPr>
              <a:t>Upper</a:t>
            </a:r>
            <a:r>
              <a:rPr sz="2500" spc="-158" dirty="0">
                <a:latin typeface="Arial"/>
                <a:cs typeface="Arial"/>
              </a:rPr>
              <a:t> </a:t>
            </a:r>
            <a:r>
              <a:rPr sz="2500" spc="-4" dirty="0">
                <a:latin typeface="Arial"/>
                <a:cs typeface="Arial"/>
              </a:rPr>
              <a:t>GIT</a:t>
            </a:r>
            <a:r>
              <a:rPr sz="2500" spc="-4" dirty="0"/>
              <a:t>,  </a:t>
            </a:r>
            <a:r>
              <a:rPr sz="2500" dirty="0"/>
              <a:t>of </a:t>
            </a:r>
            <a:r>
              <a:rPr sz="2500" spc="21" dirty="0"/>
              <a:t>which </a:t>
            </a:r>
            <a:r>
              <a:rPr sz="2500" spc="18" dirty="0"/>
              <a:t>Peptic </a:t>
            </a:r>
            <a:r>
              <a:rPr sz="2500" spc="21" dirty="0"/>
              <a:t>Ulcer </a:t>
            </a:r>
            <a:r>
              <a:rPr sz="2500" spc="-4" dirty="0"/>
              <a:t>Disease </a:t>
            </a:r>
            <a:r>
              <a:rPr sz="2500" dirty="0"/>
              <a:t>&amp; </a:t>
            </a:r>
            <a:r>
              <a:rPr sz="2500" spc="-21" dirty="0"/>
              <a:t>Variceal  </a:t>
            </a:r>
            <a:r>
              <a:rPr sz="2500" spc="7" dirty="0"/>
              <a:t>Haemorrhage </a:t>
            </a:r>
            <a:r>
              <a:rPr sz="2500" spc="-18" dirty="0"/>
              <a:t>are </a:t>
            </a:r>
            <a:r>
              <a:rPr sz="2500" dirty="0"/>
              <a:t>most </a:t>
            </a:r>
            <a:r>
              <a:rPr sz="2500" spc="18" dirty="0"/>
              <a:t>common</a:t>
            </a:r>
            <a:r>
              <a:rPr sz="2500" dirty="0"/>
              <a:t> </a:t>
            </a:r>
            <a:r>
              <a:rPr sz="2500" spc="18" dirty="0"/>
              <a:t>causes.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2438400"/>
            <a:ext cx="7516118" cy="3516707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534423" algn="r" rtl="0">
              <a:lnSpc>
                <a:spcPts val="3023"/>
              </a:lnSpc>
              <a:spcBef>
                <a:spcPts val="183"/>
              </a:spcBef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Obscure </a:t>
            </a:r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hemorrhage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persists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recurs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after normal</a:t>
            </a:r>
            <a:r>
              <a:rPr sz="25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2" dirty="0">
                <a:solidFill>
                  <a:srgbClr val="FFFFFF"/>
                </a:solidFill>
                <a:latin typeface="Arial"/>
                <a:cs typeface="Arial"/>
              </a:rPr>
              <a:t>endoscopy</a:t>
            </a:r>
            <a:endParaRPr sz="2500">
              <a:latin typeface="Arial"/>
              <a:cs typeface="Arial"/>
            </a:endParaRPr>
          </a:p>
          <a:p>
            <a:pPr algn="r" rtl="0"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30387" marR="200911" indent="-321457" algn="r" rtl="0">
              <a:lnSpc>
                <a:spcPts val="3023"/>
              </a:lnSpc>
              <a:buSzPct val="75000"/>
              <a:tabLst>
                <a:tab pos="329940" algn="l"/>
                <a:tab pos="330387" algn="l"/>
              </a:tabLst>
            </a:pPr>
            <a:r>
              <a:rPr sz="2500" spc="-49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Lower GI </a:t>
            </a:r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bleed </a:t>
            </a:r>
            <a:r>
              <a:rPr sz="2500" spc="42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mostly </a:t>
            </a:r>
            <a:r>
              <a:rPr sz="2500" spc="-14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500" spc="-3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smtClean="0">
                <a:solidFill>
                  <a:srgbClr val="FFFFFF"/>
                </a:solidFill>
                <a:latin typeface="Arial"/>
                <a:cs typeface="Arial"/>
              </a:rPr>
              <a:t>COLON</a:t>
            </a:r>
            <a:r>
              <a:rPr lang="ar-SA" sz="2500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(95%)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500" spc="21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500" u="sng" spc="1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Diverticula </a:t>
            </a:r>
            <a:r>
              <a:rPr sz="2500" u="sng" spc="42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and </a:t>
            </a:r>
            <a:r>
              <a:rPr sz="2500" u="sng" spc="2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Angiodysplasias</a:t>
            </a:r>
            <a:r>
              <a:rPr sz="2500" u="heavy" spc="2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500" spc="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8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causes.</a:t>
            </a:r>
            <a:endParaRPr sz="2500">
              <a:latin typeface="Arial"/>
              <a:cs typeface="Arial"/>
            </a:endParaRPr>
          </a:p>
          <a:p>
            <a:pPr algn="r" rtl="0">
              <a:spcBef>
                <a:spcPts val="4"/>
              </a:spcBef>
            </a:pPr>
            <a:endParaRPr sz="2600">
              <a:latin typeface="Times New Roman"/>
              <a:cs typeface="Times New Roman"/>
            </a:endParaRPr>
          </a:p>
          <a:p>
            <a:pPr marL="8929" marR="3572" algn="r" rtl="0">
              <a:lnSpc>
                <a:spcPts val="3023"/>
              </a:lnSpc>
            </a:pPr>
            <a:r>
              <a:rPr sz="2500" b="1" spc="-4" dirty="0">
                <a:solidFill>
                  <a:srgbClr val="FFFFFF"/>
                </a:solidFill>
                <a:latin typeface="Arial"/>
                <a:cs typeface="Arial"/>
              </a:rPr>
              <a:t>Occult bleeding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- not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apparent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until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they  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symptoms 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related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anaemia.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516" y="1245201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984" y="1187649"/>
            <a:ext cx="7252692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>
              <a:lnSpc>
                <a:spcPct val="100899"/>
              </a:lnSpc>
              <a:spcBef>
                <a:spcPts val="39"/>
              </a:spcBef>
            </a:pPr>
            <a:r>
              <a:rPr sz="2700" spc="46" dirty="0"/>
              <a:t>Incidence </a:t>
            </a:r>
            <a:r>
              <a:rPr sz="2700" dirty="0"/>
              <a:t>of </a:t>
            </a:r>
            <a:r>
              <a:rPr sz="2700" spc="11" dirty="0"/>
              <a:t>LGI-Bleed, </a:t>
            </a:r>
            <a:r>
              <a:rPr sz="2700" spc="7" dirty="0"/>
              <a:t>increases </a:t>
            </a:r>
            <a:r>
              <a:rPr sz="2700" spc="-4" dirty="0"/>
              <a:t>with </a:t>
            </a:r>
            <a:r>
              <a:rPr sz="2700" spc="35" dirty="0"/>
              <a:t>Age,  </a:t>
            </a:r>
            <a:r>
              <a:rPr sz="2700" spc="18" dirty="0"/>
              <a:t>slightly </a:t>
            </a:r>
            <a:r>
              <a:rPr sz="2700" spc="-14" dirty="0"/>
              <a:t>more </a:t>
            </a:r>
            <a:r>
              <a:rPr sz="2700" spc="21" dirty="0"/>
              <a:t>common </a:t>
            </a:r>
            <a:r>
              <a:rPr sz="2700" spc="-4" dirty="0"/>
              <a:t>in women, with an</a:t>
            </a:r>
            <a:r>
              <a:rPr sz="2700" spc="-11" dirty="0"/>
              <a:t> </a:t>
            </a:r>
            <a:r>
              <a:rPr sz="2700" spc="-4" dirty="0"/>
              <a:t>overall  </a:t>
            </a:r>
            <a:r>
              <a:rPr sz="2700" dirty="0"/>
              <a:t>mortality of</a:t>
            </a:r>
            <a:r>
              <a:rPr sz="2700" spc="-7" dirty="0"/>
              <a:t> </a:t>
            </a:r>
            <a:r>
              <a:rPr sz="2700" spc="63" dirty="0"/>
              <a:t>&lt;5%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696516" y="2852544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985" y="2794992"/>
            <a:ext cx="7233493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>
              <a:lnSpc>
                <a:spcPct val="100899"/>
              </a:lnSpc>
              <a:spcBef>
                <a:spcPts val="39"/>
              </a:spcBef>
            </a:pP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Intussusception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700" spc="39" dirty="0">
                <a:solidFill>
                  <a:srgbClr val="FFFFFF"/>
                </a:solidFill>
                <a:latin typeface="Arial"/>
                <a:cs typeface="Arial"/>
              </a:rPr>
              <a:t>paediatric 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age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group,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2700" spc="-7" dirty="0">
                <a:solidFill>
                  <a:srgbClr val="FFFFFF"/>
                </a:solidFill>
                <a:latin typeface="Arial"/>
                <a:cs typeface="Arial"/>
              </a:rPr>
              <a:t>Meckel’s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diverticulum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2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a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sz="27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adult.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16" y="4459888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985" y="4402336"/>
            <a:ext cx="7354044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>
              <a:lnSpc>
                <a:spcPct val="100899"/>
              </a:lnSpc>
              <a:spcBef>
                <a:spcPts val="39"/>
              </a:spcBef>
            </a:pPr>
            <a:r>
              <a:rPr sz="2700" spc="-21" dirty="0">
                <a:solidFill>
                  <a:srgbClr val="FFFFFF"/>
                </a:solidFill>
                <a:latin typeface="Arial"/>
                <a:cs typeface="Arial"/>
              </a:rPr>
              <a:t>Vascular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lesions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Diverticular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27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affects 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age </a:t>
            </a: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groups,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increased </a:t>
            </a:r>
            <a:r>
              <a:rPr sz="2700" spc="46" dirty="0">
                <a:solidFill>
                  <a:srgbClr val="FFFFFF"/>
                </a:solidFill>
                <a:latin typeface="Arial"/>
                <a:cs typeface="Arial"/>
              </a:rPr>
              <a:t>incidence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middle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aged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r>
              <a:rPr sz="2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adults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399" y="580430"/>
            <a:ext cx="3907631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-7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16" y="1848445"/>
            <a:ext cx="7966174" cy="483084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algn="l" rtl="0">
              <a:spcBef>
                <a:spcPts val="70"/>
              </a:spcBef>
              <a:tabLst>
                <a:tab pos="2592643" algn="l"/>
                <a:tab pos="2931959" algn="l"/>
              </a:tabLst>
            </a:pPr>
            <a:r>
              <a:rPr sz="2700" b="1" spc="-4" dirty="0">
                <a:solidFill>
                  <a:srgbClr val="FFFFFF"/>
                </a:solidFill>
                <a:latin typeface="Arial"/>
                <a:cs typeface="Arial"/>
              </a:rPr>
              <a:t>Classical</a:t>
            </a:r>
            <a:r>
              <a:rPr sz="2700" b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4" dirty="0">
                <a:solidFill>
                  <a:srgbClr val="FFFFFF"/>
                </a:solidFill>
                <a:latin typeface="Arial"/>
                <a:cs typeface="Arial"/>
              </a:rPr>
              <a:t>Signs	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&amp;	</a:t>
            </a:r>
            <a:r>
              <a:rPr sz="2700" b="1" spc="-4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2600">
              <a:latin typeface="Times New Roman"/>
              <a:cs typeface="Times New Roman"/>
            </a:endParaRPr>
          </a:p>
          <a:p>
            <a:pPr marL="330387" indent="-321457" algn="l" rtl="0">
              <a:buSzPct val="75000"/>
              <a:buChar char="•"/>
              <a:tabLst>
                <a:tab pos="329940" algn="l"/>
                <a:tab pos="330387" algn="l"/>
              </a:tabLst>
            </a:pPr>
            <a:r>
              <a:rPr sz="2700" spc="7" dirty="0">
                <a:solidFill>
                  <a:srgbClr val="FFFFFF"/>
                </a:solidFill>
                <a:latin typeface="Arial"/>
                <a:cs typeface="Arial"/>
              </a:rPr>
              <a:t>Hematochezia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(usually</a:t>
            </a:r>
            <a:r>
              <a:rPr sz="2700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painless)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32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30387" indent="-321457" algn="l" rtl="0">
              <a:buSzPct val="75000"/>
              <a:buChar char="•"/>
              <a:tabLst>
                <a:tab pos="329940" algn="l"/>
                <a:tab pos="330387" algn="l"/>
              </a:tabLst>
            </a:pP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Malena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(mostly UGI-B)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28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30387" indent="-321457" algn="l" rtl="0">
              <a:buSzPct val="75000"/>
              <a:buChar char="•"/>
              <a:tabLst>
                <a:tab pos="329940" algn="l"/>
                <a:tab pos="330387" algn="l"/>
              </a:tabLst>
            </a:pPr>
            <a:r>
              <a:rPr sz="2700" spc="46" dirty="0">
                <a:solidFill>
                  <a:srgbClr val="FFFFFF"/>
                </a:solidFill>
                <a:latin typeface="Arial"/>
                <a:cs typeface="Arial"/>
              </a:rPr>
              <a:t>Occult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700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stool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32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30387" indent="-321457" algn="l" rtl="0">
              <a:buSzPct val="75000"/>
              <a:buChar char="•"/>
              <a:tabLst>
                <a:tab pos="329940" algn="l"/>
                <a:tab pos="330387" algn="l"/>
              </a:tabLst>
            </a:pP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Anaemia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28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30387" indent="-321457" algn="l" rtl="0">
              <a:lnSpc>
                <a:spcPts val="2904"/>
              </a:lnSpc>
              <a:spcBef>
                <a:spcPts val="4"/>
              </a:spcBef>
              <a:buSzPct val="75000"/>
              <a:buChar char="•"/>
              <a:tabLst>
                <a:tab pos="329940" algn="l"/>
                <a:tab pos="330387" algn="l"/>
              </a:tabLst>
            </a:pP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Nasogastric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aspirate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usually</a:t>
            </a:r>
            <a:r>
              <a:rPr sz="27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endParaRPr sz="2700">
              <a:latin typeface="Arial"/>
              <a:cs typeface="Arial"/>
            </a:endParaRPr>
          </a:p>
          <a:p>
            <a:pPr marR="3572">
              <a:lnSpc>
                <a:spcPts val="2904"/>
              </a:lnSpc>
            </a:pP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985" y="187523"/>
            <a:ext cx="7108031" cy="4063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9547" y="5000625"/>
            <a:ext cx="4965799" cy="840013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700" spc="-11" dirty="0">
                <a:solidFill>
                  <a:srgbClr val="FFFFFF"/>
                </a:solidFill>
                <a:latin typeface="Arial"/>
                <a:cs typeface="Arial"/>
              </a:rPr>
              <a:t>Source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700" spc="-11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2700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7" dirty="0">
                <a:solidFill>
                  <a:srgbClr val="FFFFFF"/>
                </a:solidFill>
                <a:latin typeface="Arial"/>
                <a:cs typeface="Arial"/>
              </a:rPr>
              <a:t>Hematochezia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516" y="4005394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057400"/>
            <a:ext cx="7140178" cy="2103290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>
              <a:lnSpc>
                <a:spcPct val="100899"/>
              </a:lnSpc>
              <a:spcBef>
                <a:spcPts val="39"/>
              </a:spcBef>
            </a:pP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Aspirin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use, </a:t>
            </a:r>
            <a:r>
              <a:rPr sz="2700" spc="-14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than 2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comorbid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illnesses,  </a:t>
            </a:r>
            <a:r>
              <a:rPr sz="2700" spc="4" dirty="0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2700" spc="197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100bpm,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non-tender </a:t>
            </a: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abdominal 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examination,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rectal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4 hrs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evaluation,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syncope,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systolic </a:t>
            </a:r>
            <a:r>
              <a:rPr sz="2700" spc="-77" dirty="0">
                <a:solidFill>
                  <a:srgbClr val="FFFFFF"/>
                </a:solidFill>
                <a:latin typeface="Arial"/>
                <a:cs typeface="Arial"/>
              </a:rPr>
              <a:t>BP </a:t>
            </a:r>
            <a:r>
              <a:rPr sz="2700" spc="197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115mmHg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8600" y="228600"/>
            <a:ext cx="2394495" cy="840013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700" spc="-77" dirty="0"/>
              <a:t>RISK</a:t>
            </a:r>
            <a:r>
              <a:rPr sz="2700" spc="-53" dirty="0"/>
              <a:t> </a:t>
            </a:r>
            <a:r>
              <a:rPr sz="2700" spc="-105" dirty="0"/>
              <a:t>FACTORS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066800"/>
            <a:ext cx="7211059" cy="509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516" y="1347300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295400"/>
            <a:ext cx="2572345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Resuscitate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516" y="2095072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1981200"/>
            <a:ext cx="6019800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lang="en-US" sz="2600" spc="-6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spc="-60" smtClean="0">
                <a:solidFill>
                  <a:srgbClr val="FFFFFF"/>
                </a:solidFill>
                <a:latin typeface="Arial"/>
                <a:cs typeface="Arial"/>
              </a:rPr>
              <a:t>R, </a:t>
            </a:r>
            <a:r>
              <a:rPr sz="2600" spc="46" dirty="0">
                <a:solidFill>
                  <a:srgbClr val="FFFFFF"/>
                </a:solidFill>
                <a:latin typeface="Arial"/>
                <a:cs typeface="Arial"/>
              </a:rPr>
              <a:t>Anoscopy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600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Sigmoidoscopy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16" y="2842845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2743200"/>
            <a:ext cx="5696545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600" spc="-32" dirty="0">
                <a:solidFill>
                  <a:srgbClr val="FFFFFF"/>
                </a:solidFill>
                <a:latin typeface="Arial"/>
                <a:cs typeface="Arial"/>
              </a:rPr>
              <a:t>NGT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aspirate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UGI-Endoscopy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3810000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" y="3200400"/>
            <a:ext cx="2724745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Colonoscopy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516" y="4338388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000" y="3733800"/>
            <a:ext cx="4705945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Radionucleotide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Scanning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516" y="5086160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00" y="4343400"/>
            <a:ext cx="6001345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algn="r" rtl="0">
              <a:spcBef>
                <a:spcPts val="95"/>
              </a:spcBef>
            </a:pP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Mesenteric </a:t>
            </a:r>
            <a:r>
              <a:rPr sz="2600" spc="46" dirty="0">
                <a:solidFill>
                  <a:srgbClr val="FFFFFF"/>
                </a:solidFill>
                <a:latin typeface="Arial"/>
                <a:cs typeface="Arial"/>
              </a:rPr>
              <a:t>Angiography</a:t>
            </a:r>
            <a:r>
              <a:rPr sz="26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8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600" spc="18" smtClean="0">
                <a:solidFill>
                  <a:srgbClr val="FFFFFF"/>
                </a:solidFill>
                <a:latin typeface="Arial"/>
                <a:cs typeface="Arial"/>
              </a:rPr>
              <a:t>selective</a:t>
            </a:r>
            <a:r>
              <a:rPr lang="ar-SA" sz="2600" spc="18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516" y="5833932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16274" y="133945"/>
            <a:ext cx="5913686" cy="1301678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4200" spc="42" dirty="0"/>
              <a:t>Diagnostic</a:t>
            </a:r>
            <a:r>
              <a:rPr sz="4200" spc="-21" dirty="0"/>
              <a:t> </a:t>
            </a:r>
            <a:r>
              <a:rPr sz="4200" spc="-4" dirty="0"/>
              <a:t>Intervensions</a:t>
            </a:r>
            <a:endParaRPr sz="4200"/>
          </a:p>
        </p:txBody>
      </p:sp>
      <p:sp>
        <p:nvSpPr>
          <p:cNvPr id="16" name="object 16"/>
          <p:cNvSpPr txBox="1"/>
          <p:nvPr/>
        </p:nvSpPr>
        <p:spPr>
          <a:xfrm>
            <a:off x="990600" y="4953000"/>
            <a:ext cx="7391400" cy="1230878"/>
          </a:xfrm>
          <a:prstGeom prst="rect">
            <a:avLst/>
          </a:prstGeom>
        </p:spPr>
        <p:txBody>
          <a:bodyPr vert="horz" wrap="square" lIns="0" tIns="208054" rIns="0" bIns="0" rtlCol="0">
            <a:spAutoFit/>
          </a:bodyPr>
          <a:lstStyle/>
          <a:p>
            <a:pPr marL="8929" algn="l">
              <a:spcBef>
                <a:spcPts val="1638"/>
              </a:spcBef>
            </a:pP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Emergency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operative</a:t>
            </a:r>
            <a:r>
              <a:rPr sz="26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interventions</a:t>
            </a:r>
            <a:endParaRPr sz="2600">
              <a:latin typeface="Arial"/>
              <a:cs typeface="Arial"/>
            </a:endParaRPr>
          </a:p>
          <a:p>
            <a:pPr marL="500045" algn="l">
              <a:spcBef>
                <a:spcPts val="1596"/>
              </a:spcBef>
            </a:pPr>
            <a:r>
              <a:rPr lang="ar-SA" sz="2700" spc="18" dirty="0" smtClean="0">
                <a:latin typeface="Arial"/>
                <a:cs typeface="Arial"/>
              </a:rPr>
              <a:t>  </a:t>
            </a:r>
            <a:r>
              <a:rPr sz="2700" spc="18" smtClean="0">
                <a:latin typeface="Arial"/>
                <a:cs typeface="Arial"/>
              </a:rPr>
              <a:t>Algoritm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28" dirty="0">
                <a:latin typeface="Arial"/>
                <a:cs typeface="Arial"/>
              </a:rPr>
              <a:t>diagnosis </a:t>
            </a:r>
            <a:r>
              <a:rPr sz="2700" spc="42" dirty="0">
                <a:latin typeface="Arial"/>
                <a:cs typeface="Arial"/>
              </a:rPr>
              <a:t>and mng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83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LGI-B</a:t>
            </a:r>
            <a:endParaRPr sz="270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276600"/>
            <a:ext cx="30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pc="288" dirty="0" smtClean="0">
                <a:solidFill>
                  <a:srgbClr val="FFFFFF"/>
                </a:solidFill>
                <a:cs typeface="Arial"/>
              </a:rPr>
              <a:t>•</a:t>
            </a:r>
            <a:endParaRPr lang="ar-S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336" y="17859"/>
            <a:ext cx="7197328" cy="6840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3400"/>
            <a:ext cx="6679406" cy="473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562600"/>
            <a:ext cx="7467600" cy="42451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700" spc="-4" dirty="0">
                <a:latin typeface="Arial"/>
                <a:cs typeface="Arial"/>
              </a:rPr>
              <a:t>DD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-4" dirty="0">
                <a:latin typeface="Arial"/>
                <a:cs typeface="Arial"/>
              </a:rPr>
              <a:t>a Lower Gastrointestinal </a:t>
            </a:r>
            <a:r>
              <a:rPr sz="2700" spc="7" dirty="0">
                <a:latin typeface="Arial"/>
                <a:cs typeface="Arial"/>
              </a:rPr>
              <a:t>Haemorrhage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524000"/>
            <a:ext cx="6817995" cy="2108140"/>
          </a:xfrm>
          <a:prstGeom prst="rect">
            <a:avLst/>
          </a:prstGeom>
        </p:spPr>
        <p:txBody>
          <a:bodyPr vert="horz" wrap="square" lIns="0" tIns="258952" rIns="0" bIns="0" rtlCol="0">
            <a:spAutoFit/>
          </a:bodyPr>
          <a:lstStyle/>
          <a:p>
            <a:pPr marL="2089473" marR="3572" indent="-1643004" algn="ctr">
              <a:spcBef>
                <a:spcPts val="70"/>
              </a:spcBef>
            </a:pPr>
            <a:r>
              <a:rPr sz="4000" spc="-4" dirty="0"/>
              <a:t>Brief on </a:t>
            </a:r>
            <a:r>
              <a:rPr sz="4000" spc="7" dirty="0"/>
              <a:t>Investigations </a:t>
            </a:r>
            <a:r>
              <a:rPr sz="4000" spc="11" dirty="0"/>
              <a:t>before </a:t>
            </a:r>
            <a:r>
              <a:rPr sz="4000" spc="56" dirty="0"/>
              <a:t>going</a:t>
            </a:r>
            <a:r>
              <a:rPr sz="4000" spc="-35" dirty="0"/>
              <a:t> </a:t>
            </a:r>
            <a:r>
              <a:rPr sz="4000" dirty="0"/>
              <a:t>to  </a:t>
            </a:r>
            <a:r>
              <a:rPr sz="4000" spc="53" dirty="0"/>
              <a:t>specific</a:t>
            </a:r>
            <a:r>
              <a:rPr sz="4000" spc="-4" dirty="0"/>
              <a:t> </a:t>
            </a:r>
            <a:r>
              <a:rPr sz="4000" spc="18" dirty="0"/>
              <a:t>diseases</a:t>
            </a:r>
            <a:endParaRPr sz="40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6" y="2241352"/>
            <a:ext cx="7786688" cy="4616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0828" y="1196578"/>
            <a:ext cx="3978176" cy="840013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700" spc="18" dirty="0">
                <a:solidFill>
                  <a:srgbClr val="A6AAA8"/>
                </a:solidFill>
              </a:rPr>
              <a:t>Digital </a:t>
            </a:r>
            <a:r>
              <a:rPr sz="2700" dirty="0">
                <a:solidFill>
                  <a:srgbClr val="A6AAA8"/>
                </a:solidFill>
              </a:rPr>
              <a:t>Rectal</a:t>
            </a:r>
            <a:r>
              <a:rPr sz="2700" spc="-63" dirty="0">
                <a:solidFill>
                  <a:srgbClr val="A6AAA8"/>
                </a:solidFill>
              </a:rPr>
              <a:t> </a:t>
            </a:r>
            <a:r>
              <a:rPr sz="2700" spc="-14" dirty="0">
                <a:solidFill>
                  <a:srgbClr val="A6AAA8"/>
                </a:solidFill>
              </a:rPr>
              <a:t>Examination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5295305" y="258961"/>
            <a:ext cx="3732609" cy="2705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0860" y="1223367"/>
            <a:ext cx="6822281" cy="5464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289" y="392906"/>
            <a:ext cx="4719786" cy="50145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1652380" algn="l"/>
              </a:tabLst>
            </a:pPr>
            <a:r>
              <a:rPr sz="3200" spc="-4" dirty="0">
                <a:latin typeface="Arial"/>
                <a:cs typeface="Arial"/>
              </a:rPr>
              <a:t>Flexible	Sigmoidoscopy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5367" y="642938"/>
            <a:ext cx="2203847" cy="42451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700" spc="63" dirty="0">
                <a:solidFill>
                  <a:srgbClr val="A6AAA8"/>
                </a:solidFill>
                <a:latin typeface="Arial"/>
                <a:cs typeface="Arial"/>
              </a:rPr>
              <a:t>~50 </a:t>
            </a:r>
            <a:r>
              <a:rPr sz="2700" dirty="0">
                <a:solidFill>
                  <a:srgbClr val="A6AAA8"/>
                </a:solidFill>
                <a:latin typeface="Arial"/>
                <a:cs typeface="Arial"/>
              </a:rPr>
              <a:t>to </a:t>
            </a:r>
            <a:r>
              <a:rPr sz="2700" spc="-4" dirty="0">
                <a:solidFill>
                  <a:srgbClr val="A6AAA8"/>
                </a:solidFill>
                <a:latin typeface="Arial"/>
                <a:cs typeface="Arial"/>
              </a:rPr>
              <a:t>60</a:t>
            </a:r>
            <a:r>
              <a:rPr sz="2700" spc="-127" dirty="0">
                <a:solidFill>
                  <a:srgbClr val="A6AAA8"/>
                </a:solidFill>
                <a:latin typeface="Arial"/>
                <a:cs typeface="Arial"/>
              </a:rPr>
              <a:t> </a:t>
            </a:r>
            <a:r>
              <a:rPr sz="2700" spc="46" dirty="0">
                <a:solidFill>
                  <a:srgbClr val="A6AAA8"/>
                </a:solidFill>
                <a:latin typeface="Arial"/>
                <a:cs typeface="Arial"/>
              </a:rPr>
              <a:t>cms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664" y="312539"/>
            <a:ext cx="4226421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53" dirty="0"/>
              <a:t>Colonoscopy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158" y="1955573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024" y="1903273"/>
            <a:ext cx="3950940" cy="1569990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appropriate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setting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mild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moderate 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bleeding,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158" y="3855274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023" y="3805298"/>
            <a:ext cx="3913882" cy="2339431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Preparation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600" spc="-4" dirty="0">
                <a:solidFill>
                  <a:srgbClr val="FFFFFF"/>
                </a:solidFill>
                <a:latin typeface="Arial"/>
                <a:cs typeface="Arial"/>
              </a:rPr>
              <a:t>Polyethylene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Glycol </a:t>
            </a:r>
            <a:r>
              <a:rPr sz="2600" spc="-46" dirty="0">
                <a:solidFill>
                  <a:srgbClr val="FFFFFF"/>
                </a:solidFill>
                <a:latin typeface="Arial"/>
                <a:cs typeface="Arial"/>
              </a:rPr>
              <a:t>(PEG) 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orally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via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tube[4-8L] 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4-6 hrs, with 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metaclopramide </a:t>
            </a:r>
            <a:r>
              <a:rPr sz="2600" spc="-63" dirty="0">
                <a:solidFill>
                  <a:srgbClr val="FFFFFF"/>
                </a:solidFill>
                <a:latin typeface="Arial"/>
                <a:cs typeface="Arial"/>
              </a:rPr>
              <a:t>IV 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improves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visualisation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8148" y="1884164"/>
            <a:ext cx="3955852" cy="4527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242" y="241102"/>
            <a:ext cx="8697516" cy="5482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5110" y="6018610"/>
            <a:ext cx="8084493" cy="739986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lnSpc>
                <a:spcPts val="3150"/>
              </a:lnSpc>
              <a:spcBef>
                <a:spcPts val="70"/>
              </a:spcBef>
            </a:pP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~Distance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markings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Colonoscope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an</a:t>
            </a:r>
            <a:r>
              <a:rPr sz="2700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endParaRPr sz="2700">
              <a:latin typeface="Arial"/>
              <a:cs typeface="Arial"/>
            </a:endParaRPr>
          </a:p>
          <a:p>
            <a:pPr marR="3572">
              <a:lnSpc>
                <a:spcPts val="2475"/>
              </a:lnSpc>
            </a:pPr>
            <a:r>
              <a:rPr sz="2100" spc="-4" dirty="0">
                <a:latin typeface="Arial"/>
                <a:cs typeface="Arial"/>
              </a:rPr>
              <a:t>in</a:t>
            </a:r>
            <a:r>
              <a:rPr sz="2100" spc="-63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cms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555" y="767953"/>
            <a:ext cx="8268891" cy="5322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516" y="1030889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985" y="973336"/>
            <a:ext cx="7127230" cy="2103290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rtl="0">
              <a:lnSpc>
                <a:spcPct val="100899"/>
              </a:lnSpc>
              <a:spcBef>
                <a:spcPts val="39"/>
              </a:spcBef>
            </a:pPr>
            <a:r>
              <a:rPr sz="2700" spc="18" dirty="0"/>
              <a:t>Findings </a:t>
            </a:r>
            <a:r>
              <a:rPr sz="2700" dirty="0"/>
              <a:t>may </a:t>
            </a:r>
            <a:r>
              <a:rPr sz="2700" spc="35" dirty="0"/>
              <a:t>include </a:t>
            </a:r>
            <a:r>
              <a:rPr sz="2700" spc="-4" dirty="0"/>
              <a:t>an </a:t>
            </a:r>
            <a:r>
              <a:rPr sz="2700" spc="18" dirty="0"/>
              <a:t>actively </a:t>
            </a:r>
            <a:r>
              <a:rPr sz="2700" spc="53" dirty="0"/>
              <a:t>bleeding</a:t>
            </a:r>
            <a:r>
              <a:rPr sz="2700" spc="-84" dirty="0"/>
              <a:t> </a:t>
            </a:r>
            <a:r>
              <a:rPr sz="2700" dirty="0"/>
              <a:t>site,  </a:t>
            </a:r>
            <a:r>
              <a:rPr sz="2700" spc="35" dirty="0"/>
              <a:t>clot </a:t>
            </a:r>
            <a:r>
              <a:rPr sz="2700" spc="21" dirty="0"/>
              <a:t>adherence </a:t>
            </a:r>
            <a:r>
              <a:rPr sz="2700" dirty="0"/>
              <a:t>to </a:t>
            </a:r>
            <a:r>
              <a:rPr sz="2700" spc="-4" dirty="0"/>
              <a:t>a </a:t>
            </a:r>
            <a:r>
              <a:rPr sz="2700" spc="25" dirty="0"/>
              <a:t>focus </a:t>
            </a:r>
            <a:r>
              <a:rPr sz="2700" dirty="0"/>
              <a:t>of </a:t>
            </a:r>
            <a:r>
              <a:rPr sz="2700" spc="21" dirty="0"/>
              <a:t>mucosa </a:t>
            </a:r>
            <a:r>
              <a:rPr sz="2700" spc="-4" dirty="0"/>
              <a:t>or  </a:t>
            </a:r>
            <a:r>
              <a:rPr sz="2700" spc="21" dirty="0"/>
              <a:t>diverticular </a:t>
            </a:r>
            <a:r>
              <a:rPr sz="2700" spc="18" dirty="0"/>
              <a:t>orifice, </a:t>
            </a:r>
            <a:r>
              <a:rPr sz="2700" spc="-4" dirty="0"/>
              <a:t>other than Polyps, </a:t>
            </a:r>
            <a:r>
              <a:rPr sz="2700" spc="18" dirty="0"/>
              <a:t>Cancers  </a:t>
            </a:r>
            <a:r>
              <a:rPr sz="2700" spc="42" dirty="0"/>
              <a:t>and </a:t>
            </a:r>
            <a:r>
              <a:rPr sz="2700" dirty="0"/>
              <a:t>Inflammatory</a:t>
            </a:r>
            <a:r>
              <a:rPr sz="2700" spc="-49" dirty="0"/>
              <a:t> </a:t>
            </a:r>
            <a:r>
              <a:rPr sz="2700" spc="21" dirty="0"/>
              <a:t>conditions.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696516" y="3048997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985" y="2991446"/>
            <a:ext cx="6882557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Angiodysplasias </a:t>
            </a:r>
            <a:r>
              <a:rPr sz="2700" spc="-18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difficult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visualise,  </a:t>
            </a: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specially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unstable patients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700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mesenteric 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constriction.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16" y="4656341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985" y="4598789"/>
            <a:ext cx="7309396" cy="1683624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spc="-39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studies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reported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Colonoscopy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successful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identifying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source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 95%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cases,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mostly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secondary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Diverticuli</a:t>
            </a:r>
            <a:r>
              <a:rPr sz="2700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Angiodysplasias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28600"/>
            <a:ext cx="380873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spc="-5" smtClean="0">
                <a:solidFill>
                  <a:srgbClr val="E65B00"/>
                </a:solidFill>
                <a:latin typeface="Century Schoolbook"/>
                <a:cs typeface="Century Schoolbook"/>
              </a:rPr>
              <a:t>C</a:t>
            </a:r>
            <a:r>
              <a:rPr sz="5400" b="1" spc="-10" smtClean="0">
                <a:solidFill>
                  <a:srgbClr val="E65B00"/>
                </a:solidFill>
                <a:latin typeface="Century Schoolbook"/>
                <a:cs typeface="Century Schoolbook"/>
              </a:rPr>
              <a:t>A</a:t>
            </a:r>
            <a:r>
              <a:rPr sz="5400" b="1" spc="-5" smtClean="0">
                <a:solidFill>
                  <a:srgbClr val="E65B00"/>
                </a:solidFill>
                <a:latin typeface="Century Schoolbook"/>
                <a:cs typeface="Century Schoolbook"/>
              </a:rPr>
              <a:t>USE</a:t>
            </a:r>
            <a:r>
              <a:rPr sz="5400" b="1" smtClean="0">
                <a:solidFill>
                  <a:srgbClr val="E65B00"/>
                </a:solidFill>
                <a:latin typeface="Century Schoolbook"/>
                <a:cs typeface="Century Schoolbook"/>
              </a:rPr>
              <a:t>S</a:t>
            </a:r>
            <a:endParaRPr sz="54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1447800"/>
            <a:ext cx="33197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75" b="0" spc="1627" baseline="15151" dirty="0">
                <a:latin typeface="Symbol"/>
                <a:cs typeface="Symbol"/>
              </a:rPr>
              <a:t></a:t>
            </a:r>
            <a:r>
              <a:rPr sz="2475" b="0" spc="247" baseline="1515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Esophageal causes</a:t>
            </a:r>
            <a:r>
              <a:rPr sz="24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: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905000"/>
            <a:ext cx="2663190" cy="195961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63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28575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Esophageal</a:t>
            </a:r>
            <a:r>
              <a:rPr sz="2100" spc="-55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varices</a:t>
            </a:r>
            <a:endParaRPr sz="2100">
              <a:latin typeface="Century Schoolbook"/>
              <a:cs typeface="Century Schoolbook"/>
            </a:endParaRPr>
          </a:p>
          <a:p>
            <a:pPr marL="285750" indent="-27305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28575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Esophagitis</a:t>
            </a:r>
            <a:endParaRPr sz="2100">
              <a:latin typeface="Century Schoolbook"/>
              <a:cs typeface="Century Schoolbook"/>
            </a:endParaRPr>
          </a:p>
          <a:p>
            <a:pPr marL="285750" indent="-273050">
              <a:lnSpc>
                <a:spcPct val="100000"/>
              </a:lnSpc>
              <a:spcBef>
                <a:spcPts val="52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28575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Esophageal</a:t>
            </a:r>
            <a:r>
              <a:rPr sz="2100" spc="-30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cancer</a:t>
            </a:r>
            <a:endParaRPr sz="2100">
              <a:latin typeface="Century Schoolbook"/>
              <a:cs typeface="Century Schoolbook"/>
            </a:endParaRPr>
          </a:p>
          <a:p>
            <a:pPr marL="285750" indent="-27305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28575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Esophageal</a:t>
            </a:r>
            <a:r>
              <a:rPr sz="2100" spc="-20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ulcers</a:t>
            </a:r>
            <a:endParaRPr sz="2100">
              <a:latin typeface="Century Schoolbook"/>
              <a:cs typeface="Century Schoolbook"/>
            </a:endParaRPr>
          </a:p>
          <a:p>
            <a:pPr marL="285750" indent="-273050">
              <a:lnSpc>
                <a:spcPct val="100000"/>
              </a:lnSpc>
              <a:spcBef>
                <a:spcPts val="52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28575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Mallory-Weiss</a:t>
            </a:r>
            <a:r>
              <a:rPr sz="2100" spc="-40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tear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114800"/>
            <a:ext cx="2946400" cy="24028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R="281940" algn="ctr">
              <a:lnSpc>
                <a:spcPct val="100000"/>
              </a:lnSpc>
              <a:spcBef>
                <a:spcPts val="705"/>
              </a:spcBef>
            </a:pPr>
            <a:r>
              <a:rPr sz="2475" spc="1627" baseline="15151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75" spc="225" baseline="15151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Gastric causes</a:t>
            </a:r>
            <a:r>
              <a:rPr sz="240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:</a:t>
            </a:r>
            <a:endParaRPr sz="2400">
              <a:latin typeface="Century Schoolbook"/>
              <a:cs typeface="Century Schoolbook"/>
            </a:endParaRPr>
          </a:p>
          <a:p>
            <a:pPr marL="651510" indent="-27305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65151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Gastric</a:t>
            </a:r>
            <a:r>
              <a:rPr sz="2100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ulcer</a:t>
            </a:r>
            <a:endParaRPr sz="2100">
              <a:latin typeface="Century Schoolbook"/>
              <a:cs typeface="Century Schoolbook"/>
            </a:endParaRPr>
          </a:p>
          <a:p>
            <a:pPr marL="651510" indent="-273050">
              <a:lnSpc>
                <a:spcPct val="100000"/>
              </a:lnSpc>
              <a:spcBef>
                <a:spcPts val="52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65151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Gastric</a:t>
            </a:r>
            <a:r>
              <a:rPr sz="2100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cancer</a:t>
            </a:r>
            <a:endParaRPr sz="2100">
              <a:latin typeface="Century Schoolbook"/>
              <a:cs typeface="Century Schoolbook"/>
            </a:endParaRPr>
          </a:p>
          <a:p>
            <a:pPr marL="651510" indent="-27305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65151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Gastritis</a:t>
            </a:r>
            <a:endParaRPr sz="2100">
              <a:latin typeface="Century Schoolbook"/>
              <a:cs typeface="Century Schoolbook"/>
            </a:endParaRPr>
          </a:p>
          <a:p>
            <a:pPr marL="651510" indent="-273050">
              <a:lnSpc>
                <a:spcPct val="100000"/>
              </a:lnSpc>
              <a:spcBef>
                <a:spcPts val="52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65151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Gastric</a:t>
            </a:r>
            <a:r>
              <a:rPr sz="2100" spc="-65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varices</a:t>
            </a:r>
            <a:endParaRPr sz="2100">
              <a:latin typeface="Century Schoolbook"/>
              <a:cs typeface="Century Schoolbook"/>
            </a:endParaRPr>
          </a:p>
          <a:p>
            <a:pPr marL="651510" indent="-27305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65151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Dieulafoy's</a:t>
            </a:r>
            <a:r>
              <a:rPr sz="2100" spc="-75" dirty="0">
                <a:latin typeface="Century Schoolbook"/>
                <a:cs typeface="Century Schoolbook"/>
              </a:rPr>
              <a:t> </a:t>
            </a:r>
            <a:r>
              <a:rPr sz="2100" spc="-5" dirty="0">
                <a:latin typeface="Century Schoolbook"/>
                <a:cs typeface="Century Schoolbook"/>
              </a:rPr>
              <a:t>lesions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539" y="169664"/>
            <a:ext cx="4063008" cy="30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8453" y="321469"/>
            <a:ext cx="3616523" cy="290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313" y="4179094"/>
            <a:ext cx="3196828" cy="2384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2578" y="4277321"/>
            <a:ext cx="2178844" cy="21877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1453" y="3679031"/>
            <a:ext cx="2964656" cy="2964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321" y="241102"/>
            <a:ext cx="7442448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46" dirty="0"/>
              <a:t>Radionuclide</a:t>
            </a:r>
            <a:r>
              <a:rPr spc="-25" dirty="0"/>
              <a:t> </a:t>
            </a:r>
            <a:r>
              <a:rPr spc="35" dirty="0"/>
              <a:t>Scanning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49" y="1518852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516" y="1465719"/>
            <a:ext cx="5779740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algn="l" rtl="0">
              <a:spcBef>
                <a:spcPts val="95"/>
              </a:spcBef>
            </a:pPr>
            <a:r>
              <a:rPr sz="2600" b="1" spc="-4" dirty="0">
                <a:solidFill>
                  <a:srgbClr val="FFFFFF"/>
                </a:solidFill>
                <a:latin typeface="Arial"/>
                <a:cs typeface="Arial"/>
              </a:rPr>
              <a:t>Technician-99m </a:t>
            </a:r>
            <a:r>
              <a:rPr sz="2600" spc="143" dirty="0">
                <a:solidFill>
                  <a:srgbClr val="FFFFFF"/>
                </a:solidFill>
                <a:latin typeface="Arial"/>
                <a:cs typeface="Arial"/>
              </a:rPr>
              <a:t>[ </a:t>
            </a:r>
            <a:r>
              <a:rPr sz="2600" spc="5" baseline="23809" dirty="0">
                <a:solidFill>
                  <a:srgbClr val="FFFFFF"/>
                </a:solidFill>
                <a:latin typeface="Arial"/>
                <a:cs typeface="Arial"/>
              </a:rPr>
              <a:t>99m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Tc-labelled </a:t>
            </a:r>
            <a:r>
              <a:rPr sz="2600" spc="-32" dirty="0">
                <a:solidFill>
                  <a:srgbClr val="FFFFFF"/>
                </a:solidFill>
                <a:latin typeface="Arial"/>
                <a:cs typeface="Arial"/>
              </a:rPr>
              <a:t>RBC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43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1905000"/>
            <a:ext cx="7829104" cy="81239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algn="l" rtl="0">
              <a:spcBef>
                <a:spcPts val="95"/>
              </a:spcBef>
            </a:pP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sensitive,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least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accurate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localising</a:t>
            </a:r>
            <a:r>
              <a:rPr sz="2600" spc="-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63" dirty="0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449" y="3014399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516" y="2965907"/>
            <a:ext cx="7987605" cy="1954710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spc="-7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own </a:t>
            </a:r>
            <a:r>
              <a:rPr sz="2600" spc="63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labelled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reinjected,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600" spc="-1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extravasated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GI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tract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lumen,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creating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focus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600" spc="60" dirty="0">
                <a:solidFill>
                  <a:srgbClr val="FFFFFF"/>
                </a:solidFill>
                <a:latin typeface="Arial"/>
                <a:cs typeface="Arial"/>
              </a:rPr>
              <a:t>detected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scintigraphically,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Initially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images 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obtained </a:t>
            </a:r>
            <a:r>
              <a:rPr sz="2600" spc="-18" dirty="0">
                <a:solidFill>
                  <a:srgbClr val="FFFFFF"/>
                </a:solidFill>
                <a:latin typeface="Arial"/>
                <a:cs typeface="Arial"/>
              </a:rPr>
              <a:t>serially,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then at 4 hour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intervals,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upto</a:t>
            </a:r>
            <a:r>
              <a:rPr sz="26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24hrs.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449" y="4914103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516" y="4859001"/>
            <a:ext cx="5871715" cy="81239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detect </a:t>
            </a:r>
            <a:r>
              <a:rPr sz="2600" spc="63" dirty="0">
                <a:solidFill>
                  <a:srgbClr val="FFFFFF"/>
                </a:solidFill>
                <a:latin typeface="Arial"/>
                <a:cs typeface="Arial"/>
              </a:rPr>
              <a:t>bleed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as slow as</a:t>
            </a:r>
            <a:r>
              <a:rPr sz="2600" spc="-15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4" dirty="0">
                <a:solidFill>
                  <a:srgbClr val="FFFFFF"/>
                </a:solidFill>
                <a:latin typeface="Arial"/>
                <a:cs typeface="Arial"/>
              </a:rPr>
              <a:t>0.1mL/min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449" y="5661878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516" y="5609094"/>
            <a:ext cx="7560320" cy="800548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spc="-4" dirty="0">
                <a:solidFill>
                  <a:srgbClr val="FFFFFF"/>
                </a:solidFill>
                <a:latin typeface="Arial"/>
                <a:cs typeface="Arial"/>
              </a:rPr>
              <a:t>Unfortunately,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spatial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resolution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low with</a:t>
            </a:r>
            <a:r>
              <a:rPr sz="26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reported  </a:t>
            </a:r>
            <a:r>
              <a:rPr sz="2600" spc="63" dirty="0">
                <a:solidFill>
                  <a:srgbClr val="FFFFFF"/>
                </a:solidFill>
                <a:latin typeface="Arial"/>
                <a:cs typeface="Arial"/>
              </a:rPr>
              <a:t>accuracy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 40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26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7721054" cy="854500"/>
          </a:xfrm>
          <a:prstGeom prst="rect">
            <a:avLst/>
          </a:prstGeom>
        </p:spPr>
        <p:txBody>
          <a:bodyPr vert="horz" wrap="square" lIns="0" tIns="8036" rIns="0" bIns="0" rtlCol="0">
            <a:spAutoFit/>
          </a:bodyPr>
          <a:lstStyle/>
          <a:p>
            <a:pPr marL="8929">
              <a:spcBef>
                <a:spcPts val="63"/>
              </a:spcBef>
            </a:pPr>
            <a:r>
              <a:rPr sz="5500" spc="21" dirty="0"/>
              <a:t>Mesenteric</a:t>
            </a:r>
            <a:r>
              <a:rPr sz="5500" spc="-39" dirty="0"/>
              <a:t> </a:t>
            </a:r>
            <a:r>
              <a:rPr sz="5500" spc="74" dirty="0"/>
              <a:t>Angiography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373836" y="1195335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586" y="1144250"/>
            <a:ext cx="7810798" cy="800548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b="1" spc="7" dirty="0">
                <a:solidFill>
                  <a:srgbClr val="FFFFFF"/>
                </a:solidFill>
                <a:latin typeface="Arial"/>
                <a:cs typeface="Arial"/>
              </a:rPr>
              <a:t>Selective angiography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2600" spc="-32" dirty="0">
                <a:solidFill>
                  <a:srgbClr val="FFFFFF"/>
                </a:solidFill>
                <a:latin typeface="Arial"/>
                <a:cs typeface="Arial"/>
              </a:rPr>
              <a:t>SMA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IMA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6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detect 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haemorrhage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upto </a:t>
            </a:r>
            <a:r>
              <a:rPr sz="2600" b="1" spc="7" dirty="0">
                <a:solidFill>
                  <a:srgbClr val="FFFFFF"/>
                </a:solidFill>
                <a:latin typeface="Arial"/>
                <a:cs typeface="Arial"/>
              </a:rPr>
              <a:t>0.5 </a:t>
            </a:r>
            <a:r>
              <a:rPr sz="2600" b="1" spc="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b="1" spc="7" dirty="0">
                <a:solidFill>
                  <a:srgbClr val="FFFFFF"/>
                </a:solidFill>
                <a:latin typeface="Arial"/>
                <a:cs typeface="Arial"/>
              </a:rPr>
              <a:t>1.0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7" dirty="0">
                <a:solidFill>
                  <a:srgbClr val="FFFFFF"/>
                </a:solidFill>
                <a:latin typeface="Arial"/>
                <a:cs typeface="Arial"/>
              </a:rPr>
              <a:t>mL/min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836" y="2327091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586" y="2278320"/>
            <a:ext cx="6614666" cy="1185269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spc="46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diagnosis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ongoing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haemorrhage, 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particularly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identifying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vascular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patterns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Angiodysplasias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836" y="3842816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836" y="5742518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586" y="3787437"/>
            <a:ext cx="7938046" cy="2724152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75900" algn="l" rtl="0">
              <a:lnSpc>
                <a:spcPts val="3023"/>
              </a:lnSpc>
              <a:spcBef>
                <a:spcPts val="243"/>
              </a:spcBef>
              <a:tabLst>
                <a:tab pos="2386821" algn="l"/>
              </a:tabLst>
            </a:pP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Therapeutic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capabilities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Embolisation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7" dirty="0">
                <a:solidFill>
                  <a:srgbClr val="FFFFFF"/>
                </a:solidFill>
                <a:latin typeface="Arial"/>
                <a:cs typeface="Arial"/>
              </a:rPr>
              <a:t>Catheter- 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directed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vasopressin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infusion to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temporary 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control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bleeding.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(50%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rebelled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discontinued)	</a:t>
            </a:r>
            <a:r>
              <a:rPr sz="2600" spc="53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spc="53" smtClean="0">
                <a:solidFill>
                  <a:srgbClr val="FFFFFF"/>
                </a:solidFill>
                <a:latin typeface="Arial"/>
                <a:cs typeface="Arial"/>
              </a:rPr>
              <a:t>Bridging</a:t>
            </a:r>
            <a:r>
              <a:rPr lang="en-US" sz="2600" spc="53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US" sz="2600" spc="53" dirty="0" smtClean="0">
                <a:solidFill>
                  <a:srgbClr val="FFFFFF"/>
                </a:solidFill>
                <a:latin typeface="Arial"/>
                <a:cs typeface="Arial"/>
              </a:rPr>
              <a:t>temporary)</a:t>
            </a:r>
            <a:r>
              <a:rPr sz="260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6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500">
              <a:latin typeface="Times New Roman"/>
              <a:cs typeface="Times New Roman"/>
            </a:endParaRPr>
          </a:p>
          <a:p>
            <a:pPr marL="8929" marR="3572" algn="l" rtl="0">
              <a:lnSpc>
                <a:spcPts val="3023"/>
              </a:lnSpc>
            </a:pP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Complications </a:t>
            </a:r>
            <a:r>
              <a:rPr sz="2600" spc="46" dirty="0">
                <a:solidFill>
                  <a:srgbClr val="FFFFFF"/>
                </a:solidFill>
                <a:latin typeface="Arial"/>
                <a:cs typeface="Arial"/>
              </a:rPr>
              <a:t>include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hematoma,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arterial</a:t>
            </a:r>
            <a:r>
              <a:rPr sz="2600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thrombosis, 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contrast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reaction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3" dirty="0">
                <a:solidFill>
                  <a:srgbClr val="FFFFFF"/>
                </a:solidFill>
                <a:latin typeface="Arial"/>
                <a:cs typeface="Arial"/>
              </a:rPr>
              <a:t>ARF.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375" y="580430"/>
            <a:ext cx="7718822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-67" dirty="0"/>
              <a:t>Small </a:t>
            </a:r>
            <a:r>
              <a:rPr spc="-4" dirty="0"/>
              <a:t>Bowel</a:t>
            </a:r>
            <a:r>
              <a:rPr spc="35" dirty="0"/>
              <a:t> </a:t>
            </a:r>
            <a:r>
              <a:rPr spc="63" dirty="0"/>
              <a:t>Endoscopy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752600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676400"/>
            <a:ext cx="5761881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  <a:tabLst>
                <a:tab pos="2806947" algn="l"/>
              </a:tabLst>
            </a:pPr>
            <a:r>
              <a:rPr sz="2600" spc="-56" dirty="0">
                <a:solidFill>
                  <a:srgbClr val="FFFFFF"/>
                </a:solidFill>
                <a:latin typeface="Arial"/>
                <a:cs typeface="Arial"/>
              </a:rPr>
              <a:t>PUSH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endoscopy	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40%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rate)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438400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2362200"/>
            <a:ext cx="7244209" cy="1185269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Performed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hemodynamically stable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patients, 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usually with a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paediatric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colonoscope,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600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can 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upto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50-70cms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lig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trietz.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810000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3810000"/>
            <a:ext cx="7713018" cy="1954710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spc="-42" dirty="0">
                <a:solidFill>
                  <a:srgbClr val="FFFFFF"/>
                </a:solidFill>
                <a:latin typeface="Arial"/>
                <a:cs typeface="Arial"/>
              </a:rPr>
              <a:t>SONDE </a:t>
            </a:r>
            <a:r>
              <a:rPr sz="2600" spc="-21" dirty="0">
                <a:solidFill>
                  <a:srgbClr val="FFFFFF"/>
                </a:solidFill>
                <a:latin typeface="Arial"/>
                <a:cs typeface="Arial"/>
              </a:rPr>
              <a:t>PULL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endoscopy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enteroscope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6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passes 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passively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distal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bowel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with a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balloon 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end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moved </a:t>
            </a:r>
            <a:r>
              <a:rPr sz="2600" spc="46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peristalsis. 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mucosa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visualised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600" spc="70" dirty="0">
                <a:solidFill>
                  <a:srgbClr val="FFFFFF"/>
                </a:solidFill>
                <a:latin typeface="Arial"/>
                <a:cs typeface="Arial"/>
              </a:rPr>
              <a:t>scope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removed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5943600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5943600"/>
            <a:ext cx="4875609" cy="41228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Double-Balloon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endoscopy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867" y="250031"/>
            <a:ext cx="6449467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39" dirty="0"/>
              <a:t>Capsule</a:t>
            </a:r>
            <a:r>
              <a:rPr spc="-49" dirty="0"/>
              <a:t> </a:t>
            </a:r>
            <a:r>
              <a:rPr spc="98" dirty="0"/>
              <a:t>endoscopy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221" y="1813831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164" y="1759149"/>
            <a:ext cx="4966246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spc="-18" dirty="0">
                <a:solidFill>
                  <a:srgbClr val="FFFFFF"/>
                </a:solidFill>
                <a:latin typeface="Arial"/>
                <a:cs typeface="Arial"/>
              </a:rPr>
              <a:t>Visualisation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11" dirty="0">
                <a:solidFill>
                  <a:srgbClr val="FFFFFF"/>
                </a:solidFill>
                <a:latin typeface="Arial"/>
                <a:cs typeface="Arial"/>
              </a:rPr>
              <a:t>entire </a:t>
            </a:r>
            <a:r>
              <a:rPr sz="2700" spc="-112" dirty="0">
                <a:solidFill>
                  <a:srgbClr val="FFFFFF"/>
                </a:solidFill>
                <a:latin typeface="Arial"/>
                <a:cs typeface="Arial"/>
              </a:rPr>
              <a:t>GIT,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no  interventional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time  </a:t>
            </a: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consuming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221" y="3421174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164" y="3366492"/>
            <a:ext cx="4826496" cy="2103290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Excellent tool in a 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hemodynamically stable</a:t>
            </a:r>
            <a:r>
              <a:rPr sz="27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patient 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continues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bleed,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700" spc="39" dirty="0">
                <a:solidFill>
                  <a:srgbClr val="FFFFFF"/>
                </a:solidFill>
                <a:latin typeface="Arial"/>
                <a:cs typeface="Arial"/>
              </a:rPr>
              <a:t>success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7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90%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221" y="5439284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164" y="5384601"/>
            <a:ext cx="4876502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Contraindicated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obstruction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or motility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disorders.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2344" y="312539"/>
            <a:ext cx="1750219" cy="785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2492" y="2732484"/>
            <a:ext cx="3446859" cy="3295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362200"/>
            <a:ext cx="7848600" cy="1671010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741138" marR="3572" indent="-312528">
              <a:spcBef>
                <a:spcPts val="70"/>
              </a:spcBef>
            </a:pPr>
            <a:r>
              <a:rPr sz="5400" spc="74" dirty="0"/>
              <a:t>Specific </a:t>
            </a:r>
            <a:r>
              <a:rPr sz="5400" spc="46" dirty="0"/>
              <a:t>causes</a:t>
            </a:r>
            <a:r>
              <a:rPr sz="5400" spc="-130" dirty="0"/>
              <a:t> </a:t>
            </a:r>
            <a:r>
              <a:rPr sz="5400" dirty="0"/>
              <a:t>for  </a:t>
            </a:r>
            <a:r>
              <a:rPr sz="5400" spc="39" dirty="0"/>
              <a:t>Colonic</a:t>
            </a:r>
            <a:r>
              <a:rPr sz="5400" spc="-14" dirty="0"/>
              <a:t> </a:t>
            </a:r>
            <a:r>
              <a:rPr sz="5400" spc="70" dirty="0"/>
              <a:t>Bleeding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313" y="303610"/>
            <a:ext cx="6421785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28" dirty="0"/>
              <a:t>Diverticular</a:t>
            </a:r>
            <a:r>
              <a:rPr spc="-21" dirty="0"/>
              <a:t> </a:t>
            </a:r>
            <a:r>
              <a:rPr spc="-4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16" y="1759422"/>
            <a:ext cx="119658" cy="262533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600" spc="24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477" y="1710928"/>
            <a:ext cx="5293518" cy="331280"/>
          </a:xfrm>
          <a:prstGeom prst="rect">
            <a:avLst/>
          </a:prstGeom>
        </p:spPr>
        <p:txBody>
          <a:bodyPr vert="horz" wrap="square" lIns="0" tIns="8036" rIns="0" bIns="0" rtlCol="0">
            <a:spAutoFit/>
          </a:bodyPr>
          <a:lstStyle/>
          <a:p>
            <a:pPr marL="8929">
              <a:spcBef>
                <a:spcPts val="63"/>
              </a:spcBef>
            </a:pPr>
            <a:r>
              <a:rPr sz="2100" spc="11" dirty="0">
                <a:solidFill>
                  <a:srgbClr val="FFFFFF"/>
                </a:solidFill>
                <a:latin typeface="Arial"/>
                <a:cs typeface="Arial"/>
              </a:rPr>
              <a:t>responsible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100" b="1" spc="-7" dirty="0">
                <a:solidFill>
                  <a:srgbClr val="FFFFFF"/>
                </a:solidFill>
                <a:latin typeface="Arial"/>
                <a:cs typeface="Arial"/>
              </a:rPr>
              <a:t>upto 55%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LGI-B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516" y="2380930"/>
            <a:ext cx="119658" cy="262533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600" spc="24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477" y="2336007"/>
            <a:ext cx="7114729" cy="664644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3572" algn="l" rtl="0">
              <a:lnSpc>
                <a:spcPts val="2531"/>
              </a:lnSpc>
              <a:spcBef>
                <a:spcPts val="182"/>
              </a:spcBef>
            </a:pP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affects </a:t>
            </a:r>
            <a:r>
              <a:rPr sz="2100" spc="-14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two-thirds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western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population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in their  </a:t>
            </a:r>
            <a:r>
              <a:rPr sz="2100" spc="-46" dirty="0">
                <a:solidFill>
                  <a:srgbClr val="FFFFFF"/>
                </a:solidFill>
                <a:latin typeface="Arial"/>
                <a:cs typeface="Arial"/>
              </a:rPr>
              <a:t>80’s </a:t>
            </a:r>
            <a:r>
              <a:rPr sz="2100" spc="28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100" spc="53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100" spc="-11" dirty="0">
                <a:solidFill>
                  <a:srgbClr val="FFFFFF"/>
                </a:solidFill>
                <a:latin typeface="Arial"/>
                <a:cs typeface="Arial"/>
              </a:rPr>
              <a:t>rarely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seen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patients younger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40yrs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16" y="3323905"/>
            <a:ext cx="119658" cy="262533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600" spc="24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476" y="3273624"/>
            <a:ext cx="6464201" cy="664644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3572" algn="l" rtl="0">
              <a:lnSpc>
                <a:spcPts val="2531"/>
              </a:lnSpc>
              <a:spcBef>
                <a:spcPts val="182"/>
              </a:spcBef>
            </a:pP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Only 3-15%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individuals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100" spc="11" dirty="0">
                <a:solidFill>
                  <a:srgbClr val="FFFFFF"/>
                </a:solidFill>
                <a:latin typeface="Arial"/>
                <a:cs typeface="Arial"/>
              </a:rPr>
              <a:t>diverticulosis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experience 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516" y="4266880"/>
            <a:ext cx="119658" cy="262533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600" spc="24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477" y="4220170"/>
            <a:ext cx="7416105" cy="985244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3572" algn="l" rtl="0">
              <a:lnSpc>
                <a:spcPts val="2531"/>
              </a:lnSpc>
              <a:spcBef>
                <a:spcPts val="182"/>
              </a:spcBef>
            </a:pP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diverticuli, </a:t>
            </a:r>
            <a:r>
              <a:rPr sz="2100" spc="-14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than 75% </a:t>
            </a:r>
            <a:r>
              <a:rPr sz="2100" spc="21" dirty="0">
                <a:solidFill>
                  <a:srgbClr val="FFFFFF"/>
                </a:solidFill>
                <a:latin typeface="Arial"/>
                <a:cs typeface="Arial"/>
              </a:rPr>
              <a:t>stop </a:t>
            </a:r>
            <a:r>
              <a:rPr sz="2100" spc="-11" dirty="0">
                <a:solidFill>
                  <a:srgbClr val="FFFFFF"/>
                </a:solidFill>
                <a:latin typeface="Arial"/>
                <a:cs typeface="Arial"/>
              </a:rPr>
              <a:t>spontaneously,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which about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10%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rebelled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an year </a:t>
            </a:r>
            <a:r>
              <a:rPr sz="2100" spc="28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almost 50% 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10yrs.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516" y="5531324"/>
            <a:ext cx="119658" cy="262533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600" spc="24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5477" y="5479255"/>
            <a:ext cx="7123658" cy="985244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3572" algn="l" rtl="0">
              <a:lnSpc>
                <a:spcPts val="2531"/>
              </a:lnSpc>
              <a:spcBef>
                <a:spcPts val="182"/>
              </a:spcBef>
            </a:pP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Although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diverticular </a:t>
            </a: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100" spc="-14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100" spc="11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sz="21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side,  right </a:t>
            </a:r>
            <a:r>
              <a:rPr sz="2100" spc="39" dirty="0">
                <a:solidFill>
                  <a:srgbClr val="FFFFFF"/>
                </a:solidFill>
                <a:latin typeface="Arial"/>
                <a:cs typeface="Arial"/>
              </a:rPr>
              <a:t>sided </a:t>
            </a: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100" spc="11" dirty="0">
                <a:solidFill>
                  <a:srgbClr val="FFFFFF"/>
                </a:solidFill>
                <a:latin typeface="Arial"/>
                <a:cs typeface="Arial"/>
              </a:rPr>
              <a:t>responsible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100" spc="-14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100" spc="-7" dirty="0">
                <a:solidFill>
                  <a:srgbClr val="FFFFFF"/>
                </a:solidFill>
                <a:latin typeface="Arial"/>
                <a:cs typeface="Arial"/>
              </a:rPr>
              <a:t>than 50%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bleed.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082" y="1004887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50" y="946547"/>
            <a:ext cx="7737574" cy="1683624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>
              <a:lnSpc>
                <a:spcPct val="100899"/>
              </a:lnSpc>
              <a:spcBef>
                <a:spcPts val="39"/>
              </a:spcBef>
            </a:pPr>
            <a:r>
              <a:rPr sz="2700" spc="25" dirty="0"/>
              <a:t>Bleed </a:t>
            </a:r>
            <a:r>
              <a:rPr sz="2700" spc="11" dirty="0"/>
              <a:t>generally </a:t>
            </a:r>
            <a:r>
              <a:rPr sz="2700" spc="46" dirty="0"/>
              <a:t>occurs </a:t>
            </a:r>
            <a:r>
              <a:rPr sz="2700" dirty="0"/>
              <a:t>at </a:t>
            </a:r>
            <a:r>
              <a:rPr sz="2700" spc="35" dirty="0"/>
              <a:t>neck </a:t>
            </a:r>
            <a:r>
              <a:rPr sz="2700" dirty="0"/>
              <a:t>of </a:t>
            </a:r>
            <a:r>
              <a:rPr sz="2700" spc="21" dirty="0"/>
              <a:t>diverticulum</a:t>
            </a:r>
            <a:r>
              <a:rPr sz="2700" spc="-112" dirty="0"/>
              <a:t> </a:t>
            </a:r>
            <a:r>
              <a:rPr sz="2700" spc="42" dirty="0"/>
              <a:t>and  </a:t>
            </a:r>
            <a:r>
              <a:rPr sz="2700" spc="-4" dirty="0"/>
              <a:t>is </a:t>
            </a:r>
            <a:r>
              <a:rPr sz="2700" spc="35" dirty="0"/>
              <a:t>believed </a:t>
            </a:r>
            <a:r>
              <a:rPr sz="2700" dirty="0"/>
              <a:t>to </a:t>
            </a:r>
            <a:r>
              <a:rPr sz="2700" spc="70" dirty="0"/>
              <a:t>be </a:t>
            </a:r>
            <a:r>
              <a:rPr sz="2700" spc="35" dirty="0"/>
              <a:t>secondary </a:t>
            </a:r>
            <a:r>
              <a:rPr sz="2700" dirty="0"/>
              <a:t>to </a:t>
            </a:r>
            <a:r>
              <a:rPr sz="2700" spc="53" dirty="0"/>
              <a:t>bleeding </a:t>
            </a:r>
            <a:r>
              <a:rPr sz="2700" spc="-14" dirty="0"/>
              <a:t>from </a:t>
            </a:r>
            <a:r>
              <a:rPr sz="2700" spc="-4" dirty="0"/>
              <a:t>vasa  </a:t>
            </a:r>
            <a:r>
              <a:rPr sz="2700" spc="18" dirty="0"/>
              <a:t>recti </a:t>
            </a:r>
            <a:r>
              <a:rPr sz="2700" spc="-4" dirty="0"/>
              <a:t>as </a:t>
            </a:r>
            <a:r>
              <a:rPr sz="2700" dirty="0"/>
              <a:t>they </a:t>
            </a:r>
            <a:r>
              <a:rPr sz="2700" spc="11" dirty="0"/>
              <a:t>penetrate </a:t>
            </a:r>
            <a:r>
              <a:rPr sz="2700" spc="7" dirty="0"/>
              <a:t>through </a:t>
            </a:r>
            <a:r>
              <a:rPr sz="2700" dirty="0"/>
              <a:t>the</a:t>
            </a:r>
            <a:r>
              <a:rPr sz="2700" spc="-39" dirty="0"/>
              <a:t> </a:t>
            </a:r>
            <a:r>
              <a:rPr sz="2700" spc="25" dirty="0"/>
              <a:t>submucosa.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1241227" y="2527101"/>
            <a:ext cx="6661547" cy="4179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849" y="541011"/>
            <a:ext cx="120997" cy="265658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1600" spc="23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797" y="493098"/>
            <a:ext cx="7344668" cy="660407"/>
          </a:xfrm>
          <a:prstGeom prst="rect">
            <a:avLst/>
          </a:prstGeom>
        </p:spPr>
        <p:txBody>
          <a:bodyPr vert="horz" wrap="square" lIns="0" tIns="7590" rIns="0" bIns="0" rtlCol="0">
            <a:spAutoFit/>
          </a:bodyPr>
          <a:lstStyle/>
          <a:p>
            <a:pPr marL="8929" marR="3572" rtl="0">
              <a:lnSpc>
                <a:spcPct val="101099"/>
              </a:lnSpc>
              <a:spcBef>
                <a:spcPts val="60"/>
              </a:spcBef>
            </a:pPr>
            <a:r>
              <a:rPr sz="2100" spc="7" dirty="0">
                <a:latin typeface="Arial"/>
                <a:cs typeface="Arial"/>
              </a:rPr>
              <a:t>COLONOSCOPY </a:t>
            </a:r>
            <a:r>
              <a:rPr sz="2100" dirty="0"/>
              <a:t>- </a:t>
            </a:r>
            <a:r>
              <a:rPr sz="2100" spc="4" dirty="0"/>
              <a:t>Best </a:t>
            </a:r>
            <a:r>
              <a:rPr sz="2100" spc="25" dirty="0"/>
              <a:t>method </a:t>
            </a:r>
            <a:r>
              <a:rPr sz="2100" spc="4" dirty="0"/>
              <a:t>of </a:t>
            </a:r>
            <a:r>
              <a:rPr sz="2100" spc="35" dirty="0"/>
              <a:t>diagnosis </a:t>
            </a:r>
            <a:r>
              <a:rPr sz="2100" spc="46" dirty="0"/>
              <a:t>and</a:t>
            </a:r>
            <a:r>
              <a:rPr sz="2100" spc="-70" dirty="0"/>
              <a:t> </a:t>
            </a:r>
            <a:r>
              <a:rPr sz="2100" dirty="0"/>
              <a:t>treatment  </a:t>
            </a:r>
            <a:r>
              <a:rPr sz="2100" spc="18" dirty="0"/>
              <a:t>(limited </a:t>
            </a:r>
            <a:r>
              <a:rPr sz="2100" spc="4" dirty="0"/>
              <a:t>in </a:t>
            </a:r>
            <a:r>
              <a:rPr sz="2100"/>
              <a:t>severe</a:t>
            </a:r>
            <a:r>
              <a:rPr sz="2100" spc="-21"/>
              <a:t> </a:t>
            </a:r>
            <a:r>
              <a:rPr sz="2100" spc="42" smtClean="0"/>
              <a:t>bleed</a:t>
            </a:r>
            <a:r>
              <a:rPr lang="en-US" sz="2100" spc="42" dirty="0" smtClean="0"/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849" y="1505597"/>
            <a:ext cx="120997" cy="265658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1600" spc="23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797" y="1457504"/>
            <a:ext cx="8037165" cy="660407"/>
          </a:xfrm>
          <a:prstGeom prst="rect">
            <a:avLst/>
          </a:prstGeom>
        </p:spPr>
        <p:txBody>
          <a:bodyPr vert="horz" wrap="square" lIns="0" tIns="7590" rIns="0" bIns="0" rtlCol="0">
            <a:spAutoFit/>
          </a:bodyPr>
          <a:lstStyle/>
          <a:p>
            <a:pPr marL="8929" marR="3572" algn="l" rtl="0">
              <a:lnSpc>
                <a:spcPct val="101099"/>
              </a:lnSpc>
              <a:spcBef>
                <a:spcPts val="60"/>
              </a:spcBef>
            </a:pP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diverticulum </a:t>
            </a:r>
            <a:r>
              <a:rPr sz="2100" spc="46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100" spc="63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controlled </a:t>
            </a:r>
            <a:r>
              <a:rPr sz="2100" spc="63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Epinephrine</a:t>
            </a:r>
            <a:r>
              <a:rPr sz="2100" spc="-2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injection, 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use of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Electrocautery, </a:t>
            </a:r>
            <a:r>
              <a:rPr sz="2100" spc="46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100" spc="42" dirty="0">
                <a:solidFill>
                  <a:srgbClr val="FFFFFF"/>
                </a:solidFill>
                <a:latin typeface="Arial"/>
                <a:cs typeface="Arial"/>
              </a:rPr>
              <a:t>Endoscopic</a:t>
            </a:r>
            <a:r>
              <a:rPr sz="2100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42" dirty="0">
                <a:solidFill>
                  <a:srgbClr val="FFFFFF"/>
                </a:solidFill>
                <a:latin typeface="Arial"/>
                <a:cs typeface="Arial"/>
              </a:rPr>
              <a:t>clips.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849" y="2470185"/>
            <a:ext cx="120997" cy="265658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1600" spc="23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797" y="2421910"/>
            <a:ext cx="7725519" cy="986778"/>
          </a:xfrm>
          <a:prstGeom prst="rect">
            <a:avLst/>
          </a:prstGeom>
        </p:spPr>
        <p:txBody>
          <a:bodyPr vert="horz" wrap="square" lIns="0" tIns="7590" rIns="0" bIns="0" rtlCol="0">
            <a:spAutoFit/>
          </a:bodyPr>
          <a:lstStyle/>
          <a:p>
            <a:pPr marL="8929" marR="3572" algn="l" rtl="0">
              <a:lnSpc>
                <a:spcPct val="101099"/>
              </a:lnSpc>
              <a:spcBef>
                <a:spcPts val="60"/>
              </a:spcBef>
            </a:pPr>
            <a:r>
              <a:rPr sz="2100" b="1" spc="4" dirty="0">
                <a:solidFill>
                  <a:srgbClr val="FFFFFF"/>
                </a:solidFill>
                <a:latin typeface="Arial"/>
                <a:cs typeface="Arial"/>
              </a:rPr>
              <a:t>Angiography with Superselective embolisation </a:t>
            </a:r>
            <a:r>
              <a:rPr sz="2100" spc="46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100" spc="63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if all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28" dirty="0">
                <a:solidFill>
                  <a:srgbClr val="FFFFFF"/>
                </a:solidFill>
                <a:latin typeface="Arial"/>
                <a:cs typeface="Arial"/>
              </a:rPr>
              <a:t>above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fail,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100" spc="39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rates(&gt;90%),  </a:t>
            </a:r>
            <a:r>
              <a:rPr sz="2100" spc="42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with risk of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ischemic</a:t>
            </a:r>
            <a:r>
              <a:rPr sz="2100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complications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849" y="3765170"/>
            <a:ext cx="120997" cy="265658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1600" spc="23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797" y="3716715"/>
            <a:ext cx="7182594" cy="660407"/>
          </a:xfrm>
          <a:prstGeom prst="rect">
            <a:avLst/>
          </a:prstGeom>
        </p:spPr>
        <p:txBody>
          <a:bodyPr vert="horz" wrap="square" lIns="0" tIns="7590" rIns="0" bIns="0" rtlCol="0">
            <a:spAutoFit/>
          </a:bodyPr>
          <a:lstStyle/>
          <a:p>
            <a:pPr marL="8929" marR="3572" algn="l" rtl="0">
              <a:lnSpc>
                <a:spcPct val="101099"/>
              </a:lnSpc>
              <a:spcBef>
                <a:spcPts val="60"/>
              </a:spcBef>
            </a:pPr>
            <a:r>
              <a:rPr sz="2100" spc="-21" dirty="0">
                <a:solidFill>
                  <a:srgbClr val="FFFFFF"/>
                </a:solidFill>
                <a:latin typeface="Arial"/>
                <a:cs typeface="Arial"/>
              </a:rPr>
              <a:t>Lastly,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Surgical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intervention with </a:t>
            </a:r>
            <a:r>
              <a:rPr sz="2100" spc="39" dirty="0">
                <a:solidFill>
                  <a:srgbClr val="FFFFFF"/>
                </a:solidFill>
                <a:latin typeface="Arial"/>
                <a:cs typeface="Arial"/>
              </a:rPr>
              <a:t>colonic </a:t>
            </a:r>
            <a:r>
              <a:rPr sz="2100" spc="11" dirty="0">
                <a:solidFill>
                  <a:srgbClr val="FFFFFF"/>
                </a:solidFill>
                <a:latin typeface="Arial"/>
                <a:cs typeface="Arial"/>
              </a:rPr>
              <a:t>resection,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53" dirty="0">
                <a:solidFill>
                  <a:srgbClr val="FFFFFF"/>
                </a:solidFill>
                <a:latin typeface="Arial"/>
                <a:cs typeface="Arial"/>
              </a:rPr>
              <a:t>blind  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hemicolectomy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done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unsure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4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100" spc="4" smtClean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lang="en-US" sz="2100" spc="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849" y="4729755"/>
            <a:ext cx="120997" cy="265658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1600" spc="23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797" y="4681120"/>
            <a:ext cx="8256836" cy="1313150"/>
          </a:xfrm>
          <a:prstGeom prst="rect">
            <a:avLst/>
          </a:prstGeom>
        </p:spPr>
        <p:txBody>
          <a:bodyPr vert="horz" wrap="square" lIns="0" tIns="7590" rIns="0" bIns="0" rtlCol="0">
            <a:spAutoFit/>
          </a:bodyPr>
          <a:lstStyle/>
          <a:p>
            <a:pPr marL="8929" marR="3572" algn="l" rtl="0">
              <a:lnSpc>
                <a:spcPct val="101099"/>
              </a:lnSpc>
              <a:spcBef>
                <a:spcPts val="60"/>
              </a:spcBef>
            </a:pP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Subtotal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colectomy does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not eliminate risk of </a:t>
            </a: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recurrent</a:t>
            </a:r>
            <a:r>
              <a:rPr sz="21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hemorrhage  </a:t>
            </a:r>
            <a:r>
              <a:rPr sz="2100" spc="46" dirty="0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segmental </a:t>
            </a:r>
            <a:r>
              <a:rPr sz="2100" spc="11" dirty="0">
                <a:solidFill>
                  <a:srgbClr val="FFFFFF"/>
                </a:solidFill>
                <a:latin typeface="Arial"/>
                <a:cs typeface="Arial"/>
              </a:rPr>
              <a:t>resection, </a:t>
            </a:r>
            <a:r>
              <a:rPr sz="2100" spc="46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100" spc="53" dirty="0">
                <a:solidFill>
                  <a:srgbClr val="FFFFFF"/>
                </a:solidFill>
                <a:latin typeface="Arial"/>
                <a:cs typeface="Arial"/>
              </a:rPr>
              <a:t>accompanied </a:t>
            </a:r>
            <a:r>
              <a:rPr sz="2100" spc="63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significant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morbidity, 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particularly </a:t>
            </a:r>
            <a:r>
              <a:rPr sz="2100" spc="28" dirty="0">
                <a:solidFill>
                  <a:srgbClr val="FFFFFF"/>
                </a:solidFill>
                <a:latin typeface="Arial"/>
                <a:cs typeface="Arial"/>
              </a:rPr>
              <a:t>older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100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whom  </a:t>
            </a:r>
            <a:r>
              <a:rPr sz="2100" spc="18" dirty="0">
                <a:solidFill>
                  <a:srgbClr val="FFFFFF"/>
                </a:solidFill>
                <a:latin typeface="Arial"/>
                <a:cs typeface="Arial"/>
              </a:rPr>
              <a:t>rectum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21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39" dirty="0">
                <a:solidFill>
                  <a:srgbClr val="FFFFFF"/>
                </a:solidFill>
                <a:latin typeface="Arial"/>
                <a:cs typeface="Arial"/>
              </a:rPr>
              <a:t>adapts.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836" y="6315253"/>
            <a:ext cx="8439448" cy="334436"/>
          </a:xfrm>
          <a:prstGeom prst="rect">
            <a:avLst/>
          </a:prstGeom>
        </p:spPr>
        <p:txBody>
          <a:bodyPr vert="horz" wrap="square" lIns="0" tIns="11162" rIns="0" bIns="0" rtlCol="0">
            <a:spAutoFit/>
          </a:bodyPr>
          <a:lstStyle/>
          <a:p>
            <a:pPr marL="8929" algn="l" rtl="0">
              <a:spcBef>
                <a:spcPts val="88"/>
              </a:spcBef>
            </a:pP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Mortality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almost </a:t>
            </a:r>
            <a:r>
              <a:rPr sz="2100" spc="7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100" spc="4">
                <a:solidFill>
                  <a:srgbClr val="FFFFFF"/>
                </a:solidFill>
                <a:latin typeface="Arial"/>
                <a:cs typeface="Arial"/>
              </a:rPr>
              <a:t>Emergent </a:t>
            </a:r>
            <a:r>
              <a:rPr lang="ar-SA" sz="21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" smtClean="0">
                <a:solidFill>
                  <a:srgbClr val="FFFFFF"/>
                </a:solidFill>
                <a:latin typeface="Arial"/>
                <a:cs typeface="Arial"/>
              </a:rPr>
              <a:t>subtotal 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colectomy </a:t>
            </a:r>
            <a:r>
              <a:rPr sz="2100" spc="4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100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53" dirty="0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371600"/>
            <a:ext cx="3026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75" b="0" spc="1627" baseline="15151" dirty="0">
                <a:latin typeface="Symbol"/>
                <a:cs typeface="Symbol"/>
              </a:rPr>
              <a:t></a:t>
            </a:r>
            <a:r>
              <a:rPr sz="2475" b="0" spc="247" baseline="1515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Duodenal causes</a:t>
            </a:r>
            <a:r>
              <a:rPr sz="2400" b="0" spc="-5" dirty="0">
                <a:solidFill>
                  <a:srgbClr val="E65B00"/>
                </a:solidFill>
                <a:latin typeface="Century Schoolbook"/>
                <a:cs typeface="Century Schoolbook"/>
              </a:rPr>
              <a:t>: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2057400"/>
            <a:ext cx="4496435" cy="1823576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indent="-274320" algn="l" rtl="0">
              <a:lnSpc>
                <a:spcPct val="100000"/>
              </a:lnSpc>
              <a:spcBef>
                <a:spcPts val="62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28702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Duodenal ulcer</a:t>
            </a:r>
            <a:endParaRPr sz="2100">
              <a:latin typeface="Century Schoolbook"/>
              <a:cs typeface="Century Schoolbook"/>
            </a:endParaRPr>
          </a:p>
          <a:p>
            <a:pPr marL="287020" marR="126364" indent="-274320" algn="l" rtl="0">
              <a:lnSpc>
                <a:spcPct val="100000"/>
              </a:lnSpc>
              <a:spcBef>
                <a:spcPts val="52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28702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Vascular malformation including  aorto-enteric fistulae</a:t>
            </a:r>
            <a:endParaRPr sz="2100">
              <a:latin typeface="Century Schoolbook"/>
              <a:cs typeface="Century Schoolbook"/>
            </a:endParaRPr>
          </a:p>
          <a:p>
            <a:pPr marL="287020" marR="31115" indent="-274320" algn="l" rtl="0">
              <a:lnSpc>
                <a:spcPct val="100000"/>
              </a:lnSpc>
              <a:spcBef>
                <a:spcPts val="530"/>
              </a:spcBef>
              <a:buClr>
                <a:srgbClr val="FD8536"/>
              </a:buClr>
              <a:buSzPct val="78571"/>
              <a:buFont typeface="Symbol"/>
              <a:buChar char=""/>
              <a:tabLst>
                <a:tab pos="287020" algn="l"/>
              </a:tabLst>
            </a:pPr>
            <a:r>
              <a:rPr sz="2100" spc="-5" dirty="0">
                <a:latin typeface="Century Schoolbook"/>
                <a:cs typeface="Century Schoolbook"/>
              </a:rPr>
              <a:t>Hematobilia, </a:t>
            </a:r>
            <a:r>
              <a:rPr sz="2100" dirty="0">
                <a:latin typeface="Century Schoolbook"/>
                <a:cs typeface="Century Schoolbook"/>
              </a:rPr>
              <a:t>or </a:t>
            </a:r>
            <a:r>
              <a:rPr sz="2100" spc="-5" dirty="0">
                <a:latin typeface="Century Schoolbook"/>
                <a:cs typeface="Century Schoolbook"/>
              </a:rPr>
              <a:t>bleeding from the  </a:t>
            </a:r>
            <a:r>
              <a:rPr sz="2100" spc="-10">
                <a:latin typeface="Century Schoolbook"/>
                <a:cs typeface="Century Schoolbook"/>
              </a:rPr>
              <a:t>biliary </a:t>
            </a:r>
            <a:r>
              <a:rPr sz="2100" spc="-5" smtClean="0">
                <a:latin typeface="Century Schoolbook"/>
                <a:cs typeface="Century Schoolbook"/>
              </a:rPr>
              <a:t>tree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477" y="580430"/>
            <a:ext cx="4939903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60" dirty="0"/>
              <a:t>Angiodysplasia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16" y="1927547"/>
            <a:ext cx="114746" cy="250031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z="1500" spc="22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7617" y="1885235"/>
            <a:ext cx="7400032" cy="633275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8929" marR="3572" algn="l" rtl="0">
              <a:lnSpc>
                <a:spcPct val="102299"/>
              </a:lnSpc>
              <a:spcBef>
                <a:spcPts val="42"/>
              </a:spcBef>
            </a:pPr>
            <a:r>
              <a:rPr sz="2000" spc="-14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000" spc="21" dirty="0">
                <a:solidFill>
                  <a:srgbClr val="FFFFFF"/>
                </a:solidFill>
                <a:latin typeface="Arial"/>
                <a:cs typeface="Arial"/>
              </a:rPr>
              <a:t>reports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2000" spc="21" dirty="0">
                <a:solidFill>
                  <a:srgbClr val="FFFFFF"/>
                </a:solidFill>
                <a:latin typeface="Arial"/>
                <a:cs typeface="Arial"/>
              </a:rPr>
              <a:t>vascular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lesions </a:t>
            </a:r>
            <a:r>
              <a:rPr sz="2000" spc="42" dirty="0">
                <a:solidFill>
                  <a:srgbClr val="FFFFFF"/>
                </a:solidFill>
                <a:latin typeface="Arial"/>
                <a:cs typeface="Arial"/>
              </a:rPr>
              <a:t>account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upto </a:t>
            </a:r>
            <a:r>
              <a:rPr sz="2000" spc="11" dirty="0">
                <a:solidFill>
                  <a:srgbClr val="FFFFFF"/>
                </a:solidFill>
                <a:latin typeface="Arial"/>
                <a:cs typeface="Arial"/>
              </a:rPr>
              <a:t>40%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LGI-B,  </a:t>
            </a:r>
            <a:r>
              <a:rPr sz="2000" spc="-11" dirty="0">
                <a:solidFill>
                  <a:srgbClr val="FFFFFF"/>
                </a:solidFill>
                <a:latin typeface="Arial"/>
                <a:cs typeface="Arial"/>
              </a:rPr>
              <a:t>However, </a:t>
            </a:r>
            <a:r>
              <a:rPr sz="2000" spc="21" dirty="0">
                <a:solidFill>
                  <a:srgbClr val="FFFFFF"/>
                </a:solidFill>
                <a:latin typeface="Arial"/>
                <a:cs typeface="Arial"/>
              </a:rPr>
              <a:t>recent reports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2000" spc="39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000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6" dirty="0">
                <a:solidFill>
                  <a:srgbClr val="FFFFFF"/>
                </a:solidFill>
                <a:latin typeface="Arial"/>
                <a:cs typeface="Arial"/>
              </a:rPr>
              <a:t>incidence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516" y="2837662"/>
            <a:ext cx="114746" cy="250031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z="1500" spc="22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617" y="2796063"/>
            <a:ext cx="5922169" cy="319949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algn="l" rtl="0">
              <a:spcBef>
                <a:spcPts val="95"/>
              </a:spcBef>
            </a:pP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000" spc="42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000" b="1" i="1" spc="7" dirty="0">
                <a:solidFill>
                  <a:srgbClr val="FFFFFF"/>
                </a:solidFill>
                <a:latin typeface="Arial"/>
                <a:cs typeface="Arial"/>
              </a:rPr>
              <a:t>Arteriovenous Malformations</a:t>
            </a:r>
            <a:r>
              <a:rPr sz="2000" b="1" i="1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1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sz="2000" b="1" spc="-21">
                <a:solidFill>
                  <a:srgbClr val="FFFFFF"/>
                </a:solidFill>
                <a:latin typeface="Arial"/>
                <a:cs typeface="Arial"/>
              </a:rPr>
              <a:t>AVM</a:t>
            </a:r>
            <a:r>
              <a:rPr sz="2000" b="1" spc="-21" smtClean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ar-SA" sz="2000" b="1" spc="-21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-21" smtClean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16" y="3435239"/>
            <a:ext cx="114746" cy="250031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z="1500" spc="22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7617" y="3394352"/>
            <a:ext cx="6462415" cy="947207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8929" marR="3572" algn="l" rtl="0">
              <a:lnSpc>
                <a:spcPct val="102299"/>
              </a:lnSpc>
              <a:spcBef>
                <a:spcPts val="42"/>
              </a:spcBef>
            </a:pPr>
            <a:r>
              <a:rPr sz="2000" spc="-14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46" dirty="0">
                <a:solidFill>
                  <a:srgbClr val="FFFFFF"/>
                </a:solidFill>
                <a:latin typeface="Arial"/>
                <a:cs typeface="Arial"/>
              </a:rPr>
              <a:t>acquired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degenerative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lesions </a:t>
            </a:r>
            <a:r>
              <a:rPr sz="2000" spc="39" dirty="0">
                <a:solidFill>
                  <a:srgbClr val="FFFFFF"/>
                </a:solidFill>
                <a:latin typeface="Arial"/>
                <a:cs typeface="Arial"/>
              </a:rPr>
              <a:t>secondary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000" spc="21" dirty="0">
                <a:solidFill>
                  <a:srgbClr val="FFFFFF"/>
                </a:solidFill>
                <a:latin typeface="Arial"/>
                <a:cs typeface="Arial"/>
              </a:rPr>
              <a:t>progressive </a:t>
            </a:r>
            <a:r>
              <a:rPr sz="2000" spc="18" dirty="0">
                <a:solidFill>
                  <a:srgbClr val="FFFFFF"/>
                </a:solidFill>
                <a:latin typeface="Arial"/>
                <a:cs typeface="Arial"/>
              </a:rPr>
              <a:t>dilatation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18" dirty="0">
                <a:solidFill>
                  <a:srgbClr val="FFFFFF"/>
                </a:solidFill>
                <a:latin typeface="Arial"/>
                <a:cs typeface="Arial"/>
              </a:rPr>
              <a:t>normal </a:t>
            </a:r>
            <a:r>
              <a:rPr sz="2000" spc="53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vessels within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submucosa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000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intestine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516" y="4657892"/>
            <a:ext cx="114746" cy="250031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z="1500" spc="22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7617" y="4617720"/>
            <a:ext cx="6903988" cy="633275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8929" marR="3572" algn="l" rtl="0">
              <a:lnSpc>
                <a:spcPct val="102299"/>
              </a:lnSpc>
              <a:spcBef>
                <a:spcPts val="42"/>
              </a:spcBef>
            </a:pPr>
            <a:r>
              <a:rPr sz="2000" spc="53" dirty="0">
                <a:solidFill>
                  <a:srgbClr val="FFFFFF"/>
                </a:solidFill>
                <a:latin typeface="Arial"/>
                <a:cs typeface="Arial"/>
              </a:rPr>
              <a:t>Age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46" dirty="0">
                <a:solidFill>
                  <a:srgbClr val="FFFFFF"/>
                </a:solidFill>
                <a:latin typeface="Arial"/>
                <a:cs typeface="Arial"/>
              </a:rPr>
              <a:t>incidence </a:t>
            </a:r>
            <a:r>
              <a:rPr sz="2000" spc="165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2000" spc="11" dirty="0">
                <a:solidFill>
                  <a:srgbClr val="FFFFFF"/>
                </a:solidFill>
                <a:latin typeface="Arial"/>
                <a:cs typeface="Arial"/>
              </a:rPr>
              <a:t>50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yrs with </a:t>
            </a:r>
            <a:r>
              <a:rPr sz="2000" spc="-42" dirty="0">
                <a:solidFill>
                  <a:srgbClr val="FFFFFF"/>
                </a:solidFill>
                <a:latin typeface="Arial"/>
                <a:cs typeface="Arial"/>
              </a:rPr>
              <a:t>M=F,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usually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2000" spc="-2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aortic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stenosis </a:t>
            </a:r>
            <a:r>
              <a:rPr sz="2000" spc="46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renal failure, </a:t>
            </a:r>
            <a:r>
              <a:rPr sz="2000" spc="46" dirty="0">
                <a:solidFill>
                  <a:srgbClr val="FFFFFF"/>
                </a:solidFill>
                <a:latin typeface="Arial"/>
                <a:cs typeface="Arial"/>
              </a:rPr>
              <a:t>esp </a:t>
            </a:r>
            <a:r>
              <a:rPr sz="20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28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1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516" y="5568006"/>
            <a:ext cx="114746" cy="250031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z="1500" spc="22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617" y="5528548"/>
            <a:ext cx="6562874" cy="633275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8929" marR="3572" algn="l" rtl="0">
              <a:lnSpc>
                <a:spcPct val="102299"/>
              </a:lnSpc>
              <a:spcBef>
                <a:spcPts val="42"/>
              </a:spcBef>
            </a:pPr>
            <a:r>
              <a:rPr sz="2000" spc="21" dirty="0">
                <a:solidFill>
                  <a:srgbClr val="FFFFFF"/>
                </a:solidFill>
                <a:latin typeface="Arial"/>
                <a:cs typeface="Arial"/>
              </a:rPr>
              <a:t>Haemorrhage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tends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to arise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00" spc="28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side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colon,</a:t>
            </a:r>
            <a:r>
              <a:rPr sz="2000" spc="-1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000" spc="-4" dirty="0">
                <a:solidFill>
                  <a:srgbClr val="FFFFFF"/>
                </a:solidFill>
                <a:latin typeface="Arial"/>
                <a:cs typeface="Arial"/>
              </a:rPr>
              <a:t>CECUM </a:t>
            </a:r>
            <a:r>
              <a:rPr sz="2000" spc="53" dirty="0">
                <a:solidFill>
                  <a:srgbClr val="FFFFFF"/>
                </a:solidFill>
                <a:latin typeface="Arial"/>
                <a:cs typeface="Arial"/>
              </a:rPr>
              <a:t>being </a:t>
            </a:r>
            <a:r>
              <a:rPr sz="2000" spc="11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20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1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516" y="1410891"/>
            <a:ext cx="7738914" cy="4138673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algn="l" rtl="0">
              <a:spcBef>
                <a:spcPts val="70"/>
              </a:spcBef>
            </a:pPr>
            <a:r>
              <a:rPr sz="2700" spc="-60" dirty="0">
                <a:solidFill>
                  <a:srgbClr val="FFFFFF"/>
                </a:solidFill>
                <a:latin typeface="Arial"/>
                <a:cs typeface="Arial"/>
              </a:rPr>
              <a:t>COLONOSCOPY: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30387" marR="3572" algn="l" rtl="0">
              <a:lnSpc>
                <a:spcPct val="100899"/>
              </a:lnSpc>
            </a:pP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Red stellate lesions with a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surrounding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rim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pale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mucosa, </a:t>
            </a:r>
            <a:r>
              <a:rPr sz="2700" spc="46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700" spc="7" dirty="0">
                <a:solidFill>
                  <a:srgbClr val="FFFFFF"/>
                </a:solidFill>
                <a:latin typeface="Arial"/>
                <a:cs typeface="Arial"/>
              </a:rPr>
              <a:t>treated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sclerotherapy</a:t>
            </a:r>
            <a:r>
              <a:rPr sz="2700" spc="-2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electrocautery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2600">
              <a:latin typeface="Times New Roman"/>
              <a:cs typeface="Times New Roman"/>
            </a:endParaRPr>
          </a:p>
          <a:p>
            <a:pPr marL="8929" algn="l" rtl="0">
              <a:spcBef>
                <a:spcPts val="4"/>
              </a:spcBef>
            </a:pPr>
            <a:r>
              <a:rPr sz="2700" spc="-60" dirty="0">
                <a:solidFill>
                  <a:srgbClr val="FFFFFF"/>
                </a:solidFill>
                <a:latin typeface="Arial"/>
                <a:cs typeface="Arial"/>
              </a:rPr>
              <a:t>ANGIOGRAPHY: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30387" marR="350924" algn="l" rtl="0">
              <a:lnSpc>
                <a:spcPct val="100899"/>
              </a:lnSpc>
            </a:pP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dilated,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slowly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emptying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veins,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sometimes 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early venous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filling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143000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985" y="696515"/>
            <a:ext cx="6820049" cy="2078027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>
              <a:lnSpc>
                <a:spcPct val="100899"/>
              </a:lnSpc>
              <a:spcBef>
                <a:spcPts val="39"/>
              </a:spcBef>
            </a:pPr>
            <a:r>
              <a:rPr sz="2700" spc="-49" dirty="0"/>
              <a:t>Treatment </a:t>
            </a:r>
            <a:r>
              <a:rPr sz="2700" spc="-4" dirty="0"/>
              <a:t>with </a:t>
            </a:r>
            <a:r>
              <a:rPr sz="2700" dirty="0"/>
              <a:t>intra-arterial </a:t>
            </a:r>
            <a:r>
              <a:rPr sz="2700" spc="4" dirty="0"/>
              <a:t>vasopressin,  </a:t>
            </a:r>
            <a:r>
              <a:rPr sz="2700" spc="11" dirty="0"/>
              <a:t>selective </a:t>
            </a:r>
            <a:r>
              <a:rPr sz="2700" spc="18" dirty="0"/>
              <a:t>gel-foam </a:t>
            </a:r>
            <a:r>
              <a:rPr sz="2700" spc="7" dirty="0"/>
              <a:t>embolisation, </a:t>
            </a:r>
            <a:r>
              <a:rPr sz="2700" spc="53" dirty="0"/>
              <a:t>endoscopic  </a:t>
            </a:r>
            <a:r>
              <a:rPr sz="2700" spc="18" dirty="0"/>
              <a:t>coagulation, </a:t>
            </a:r>
            <a:r>
              <a:rPr sz="2700" spc="11" dirty="0"/>
              <a:t>injection </a:t>
            </a:r>
            <a:r>
              <a:rPr sz="2700" spc="-4" dirty="0"/>
              <a:t>with </a:t>
            </a:r>
            <a:r>
              <a:rPr sz="2700" spc="18" dirty="0"/>
              <a:t>sclerosing agents,  </a:t>
            </a:r>
            <a:r>
              <a:rPr sz="2700" spc="-4" dirty="0"/>
              <a:t>lastly Segmental </a:t>
            </a:r>
            <a:r>
              <a:rPr sz="2700" spc="7" dirty="0"/>
              <a:t>resection </a:t>
            </a:r>
            <a:r>
              <a:rPr sz="2700" dirty="0"/>
              <a:t>most </a:t>
            </a:r>
            <a:r>
              <a:rPr sz="2700" spc="18" dirty="0"/>
              <a:t>commonly </a:t>
            </a:r>
            <a:r>
              <a:rPr sz="2700" spc="-4"/>
              <a:t>a  </a:t>
            </a:r>
            <a:r>
              <a:rPr lang="en-US" sz="2700" spc="-4" dirty="0" smtClean="0"/>
              <a:t>r</a:t>
            </a:r>
            <a:r>
              <a:rPr sz="2700" spc="-4" smtClean="0"/>
              <a:t>ight </a:t>
            </a:r>
            <a:r>
              <a:rPr sz="2700" spc="28" dirty="0"/>
              <a:t>colectomy </a:t>
            </a:r>
            <a:r>
              <a:rPr sz="2700" spc="-4" dirty="0"/>
              <a:t>is</a:t>
            </a:r>
            <a:r>
              <a:rPr sz="2700" spc="-32" dirty="0"/>
              <a:t> </a:t>
            </a:r>
            <a:r>
              <a:rPr sz="2700" spc="4" dirty="0"/>
              <a:t>effective.</a:t>
            </a:r>
            <a:endParaRPr sz="2700"/>
          </a:p>
        </p:txBody>
      </p:sp>
      <p:pic>
        <p:nvPicPr>
          <p:cNvPr id="1026" name="Picture 2" descr="C:\Users\USER\Pictures\angi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735" y="3482578"/>
            <a:ext cx="3589734" cy="2732484"/>
          </a:xfrm>
          <a:prstGeom prst="rect">
            <a:avLst/>
          </a:prstGeom>
          <a:noFill/>
        </p:spPr>
      </p:pic>
      <p:pic>
        <p:nvPicPr>
          <p:cNvPr id="1027" name="Picture 3" descr="C:\Users\USER\Pictures\an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429000"/>
            <a:ext cx="3161109" cy="27860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600200"/>
            <a:ext cx="30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pc="288" dirty="0" smtClean="0">
                <a:solidFill>
                  <a:srgbClr val="FFFFFF"/>
                </a:solidFill>
                <a:cs typeface="Arial"/>
              </a:rPr>
              <a:t>•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57200" y="2362200"/>
            <a:ext cx="30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pc="288" dirty="0" smtClean="0">
                <a:solidFill>
                  <a:srgbClr val="FFFFFF"/>
                </a:solidFill>
                <a:cs typeface="Arial"/>
              </a:rPr>
              <a:t>•</a:t>
            </a:r>
            <a:endParaRPr lang="ar-SA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5726" y="580430"/>
            <a:ext cx="3233440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algn="l" rtl="0">
              <a:spcBef>
                <a:spcPts val="70"/>
              </a:spcBef>
            </a:pPr>
            <a:r>
              <a:rPr spc="28" dirty="0"/>
              <a:t>Neoplasia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15" y="1990006"/>
            <a:ext cx="127695" cy="28083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700" spc="253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336" y="1940600"/>
            <a:ext cx="6132463" cy="364311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z="2300" u="sng" spc="18" dirty="0">
                <a:solidFill>
                  <a:srgbClr val="FFFFFF"/>
                </a:solidFill>
                <a:latin typeface="Arial"/>
                <a:cs typeface="Arial"/>
              </a:rPr>
              <a:t>Uncommon </a:t>
            </a:r>
            <a:r>
              <a:rPr sz="2300" u="sng" spc="28" dirty="0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significant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sz="2300" spc="4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300" spc="-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53" dirty="0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515" y="2669733"/>
            <a:ext cx="127695" cy="28083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700" spc="253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337" y="2628186"/>
            <a:ext cx="6802189" cy="730526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8929" marR="3572" algn="l" rtl="0">
              <a:lnSpc>
                <a:spcPct val="102600"/>
              </a:lnSpc>
              <a:spcBef>
                <a:spcPts val="11"/>
              </a:spcBef>
            </a:pPr>
            <a:r>
              <a:rPr sz="2300" u="sng" spc="35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300" u="sng" dirty="0">
                <a:solidFill>
                  <a:srgbClr val="FFFFFF"/>
                </a:solidFill>
                <a:latin typeface="Arial"/>
                <a:cs typeface="Arial"/>
              </a:rPr>
              <a:t>is usually </a:t>
            </a:r>
            <a:r>
              <a:rPr sz="2300" u="sng" spc="18" dirty="0">
                <a:solidFill>
                  <a:srgbClr val="FFFFFF"/>
                </a:solidFill>
                <a:latin typeface="Arial"/>
                <a:cs typeface="Arial"/>
              </a:rPr>
              <a:t>painless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300" spc="4" dirty="0">
                <a:solidFill>
                  <a:srgbClr val="FFFFFF"/>
                </a:solidFill>
                <a:latin typeface="Arial"/>
                <a:cs typeface="Arial"/>
              </a:rPr>
              <a:t>intermittent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slow</a:t>
            </a:r>
            <a:r>
              <a:rPr sz="2300" spc="-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300" spc="-4" dirty="0">
                <a:solidFill>
                  <a:srgbClr val="FFFFFF"/>
                </a:solidFill>
                <a:latin typeface="Arial"/>
                <a:cs typeface="Arial"/>
              </a:rPr>
              <a:t>nature, </a:t>
            </a:r>
            <a:r>
              <a:rPr sz="2300" spc="7" dirty="0">
                <a:solidFill>
                  <a:srgbClr val="FFFFFF"/>
                </a:solidFill>
                <a:latin typeface="Arial"/>
                <a:cs typeface="Arial"/>
              </a:rPr>
              <a:t>frequently </a:t>
            </a:r>
            <a:r>
              <a:rPr sz="2300" spc="28" dirty="0">
                <a:solidFill>
                  <a:srgbClr val="FFFFFF"/>
                </a:solidFill>
                <a:latin typeface="Arial"/>
                <a:cs typeface="Arial"/>
              </a:rPr>
              <a:t>assoc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300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4" dirty="0">
                <a:solidFill>
                  <a:srgbClr val="FFFFFF"/>
                </a:solidFill>
                <a:latin typeface="Arial"/>
                <a:cs typeface="Arial"/>
              </a:rPr>
              <a:t>IDA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15" y="3706649"/>
            <a:ext cx="127695" cy="28083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700" spc="253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336" y="3664030"/>
            <a:ext cx="5791795" cy="730526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8929" marR="3572" algn="l" rtl="0">
              <a:lnSpc>
                <a:spcPct val="102600"/>
              </a:lnSpc>
              <a:spcBef>
                <a:spcPts val="11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300" u="sng" dirty="0">
                <a:solidFill>
                  <a:srgbClr val="FFFFFF"/>
                </a:solidFill>
                <a:latin typeface="Arial"/>
                <a:cs typeface="Arial"/>
              </a:rPr>
              <a:t>olyps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 also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bleed, but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usually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300" spc="-11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polypectomy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515" y="4743564"/>
            <a:ext cx="127695" cy="28083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700" spc="253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336" y="4699874"/>
            <a:ext cx="6727180" cy="730526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8929" marR="3572" algn="l" rtl="0">
              <a:lnSpc>
                <a:spcPct val="102600"/>
              </a:lnSpc>
              <a:spcBef>
                <a:spcPts val="11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Juvenile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polyps </a:t>
            </a:r>
            <a:r>
              <a:rPr sz="2300" spc="-11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300" spc="28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300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300" spc="53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pts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younger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300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20yrs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515" y="5780479"/>
            <a:ext cx="127695" cy="28083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700" spc="253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3336" y="5735717"/>
            <a:ext cx="7456736" cy="364311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z="2300" spc="4" dirty="0">
                <a:solidFill>
                  <a:srgbClr val="FFFFFF"/>
                </a:solidFill>
                <a:latin typeface="Arial"/>
                <a:cs typeface="Arial"/>
              </a:rPr>
              <a:t>Occasionally, </a:t>
            </a:r>
            <a:r>
              <a:rPr sz="2300" u="sng" spc="-67" dirty="0">
                <a:solidFill>
                  <a:srgbClr val="FFFFFF"/>
                </a:solidFill>
                <a:latin typeface="Arial"/>
                <a:cs typeface="Arial"/>
              </a:rPr>
              <a:t>GIST’</a:t>
            </a:r>
            <a:r>
              <a:rPr sz="2300" spc="-67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300" spc="-11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300" spc="28" dirty="0">
                <a:solidFill>
                  <a:srgbClr val="FFFFFF"/>
                </a:solidFill>
                <a:latin typeface="Arial"/>
                <a:cs typeface="Arial"/>
              </a:rPr>
              <a:t>assoc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with massive</a:t>
            </a:r>
            <a:r>
              <a:rPr sz="2300" spc="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hemorrhage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2050" name="Picture 2" descr="C:\Users\USER\Pictures\ca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3656" y="0"/>
            <a:ext cx="2750344" cy="1875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4688" y="580430"/>
            <a:ext cx="2717750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-91" dirty="0"/>
              <a:t>COLITIS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16" y="2165420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055" y="2117586"/>
            <a:ext cx="7335292" cy="800548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Inflammation of the Colon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caused </a:t>
            </a: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2600" spc="-14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processes,</a:t>
            </a:r>
            <a:r>
              <a:rPr sz="2600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6" dirty="0">
                <a:solidFill>
                  <a:srgbClr val="FFFFFF"/>
                </a:solidFill>
                <a:latin typeface="Arial"/>
                <a:cs typeface="Arial"/>
              </a:rPr>
              <a:t>including..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984" y="3242727"/>
            <a:ext cx="7401818" cy="3108872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625948" algn="l" rtl="0">
              <a:lnSpc>
                <a:spcPts val="3023"/>
              </a:lnSpc>
              <a:spcBef>
                <a:spcPts val="243"/>
              </a:spcBef>
            </a:pP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Inflammatory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bowel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2600" spc="-21" dirty="0">
                <a:solidFill>
                  <a:srgbClr val="FFFFFF"/>
                </a:solidFill>
                <a:latin typeface="Arial"/>
                <a:cs typeface="Arial"/>
              </a:rPr>
              <a:t>(Crohn’s</a:t>
            </a:r>
            <a:r>
              <a:rPr sz="260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disease, 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UC,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indeterminate</a:t>
            </a:r>
            <a:r>
              <a:rPr sz="26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colitis)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500">
              <a:latin typeface="Times New Roman"/>
              <a:cs typeface="Times New Roman"/>
            </a:endParaRPr>
          </a:p>
          <a:p>
            <a:pPr marL="8929" marR="3572" algn="l" rtl="0">
              <a:lnSpc>
                <a:spcPts val="3023"/>
              </a:lnSpc>
            </a:pP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Infectious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colitis </a:t>
            </a:r>
            <a:r>
              <a:rPr sz="2600" spc="-63" dirty="0">
                <a:solidFill>
                  <a:srgbClr val="FFFFFF"/>
                </a:solidFill>
                <a:latin typeface="Arial"/>
                <a:cs typeface="Arial"/>
              </a:rPr>
              <a:t>(E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coli,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CMV,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salmonella,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shigella, 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campylobacter </a:t>
            </a:r>
            <a:r>
              <a:rPr sz="2600" spc="77" dirty="0">
                <a:solidFill>
                  <a:srgbClr val="FFFFFF"/>
                </a:solidFill>
                <a:latin typeface="Arial"/>
                <a:cs typeface="Arial"/>
              </a:rPr>
              <a:t>spp.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Clostridium</a:t>
            </a:r>
            <a:r>
              <a:rPr sz="2600" spc="-1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difficale)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2400">
              <a:latin typeface="Times New Roman"/>
              <a:cs typeface="Times New Roman"/>
            </a:endParaRPr>
          </a:p>
          <a:p>
            <a:pPr marL="8929" algn="l" rtl="0"/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Radiation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proctitis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Ischemia.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4789" y="53578"/>
            <a:ext cx="2160984" cy="1625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6516" y="810816"/>
            <a:ext cx="7742486" cy="5827797"/>
          </a:xfrm>
          <a:prstGeom prst="rect">
            <a:avLst/>
          </a:prstGeom>
        </p:spPr>
        <p:txBody>
          <a:bodyPr vert="horz" wrap="square" lIns="0" tIns="10715" rIns="0" bIns="0" rtlCol="0">
            <a:spAutoFit/>
          </a:bodyPr>
          <a:lstStyle/>
          <a:p>
            <a:pPr marL="8929" algn="l" rtl="0">
              <a:spcBef>
                <a:spcPts val="84"/>
              </a:spcBef>
            </a:pP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ULCERATIVE </a:t>
            </a:r>
            <a:r>
              <a:rPr sz="2400" spc="-32" dirty="0">
                <a:solidFill>
                  <a:srgbClr val="FFFFFF"/>
                </a:solidFill>
                <a:latin typeface="Arial"/>
                <a:cs typeface="Arial"/>
              </a:rPr>
              <a:t>COLITIS</a:t>
            </a:r>
            <a:r>
              <a:rPr sz="2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294669" marR="1116618" indent="-285740" algn="l" rtl="0">
              <a:lnSpc>
                <a:spcPct val="100499"/>
              </a:lnSpc>
              <a:spcBef>
                <a:spcPts val="4"/>
              </a:spcBef>
              <a:buSzPct val="75000"/>
              <a:buChar char="•"/>
              <a:tabLst>
                <a:tab pos="294223" algn="l"/>
                <a:tab pos="294669" algn="l"/>
              </a:tabLst>
            </a:pPr>
            <a:r>
              <a:rPr sz="2400" spc="21" dirty="0">
                <a:solidFill>
                  <a:srgbClr val="FFFFFF"/>
                </a:solidFill>
                <a:latin typeface="Arial"/>
                <a:cs typeface="Arial"/>
              </a:rPr>
              <a:t>mucosal disease starting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21" dirty="0">
                <a:solidFill>
                  <a:srgbClr val="FFFFFF"/>
                </a:solidFill>
                <a:latin typeface="Arial"/>
                <a:cs typeface="Arial"/>
              </a:rPr>
              <a:t>distal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rectum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progress 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proximally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involve the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sz="2400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colon.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1"/>
              </a:spcBef>
              <a:buClr>
                <a:srgbClr val="FFFFFF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294669" marR="574158" indent="-285740" algn="l" rtl="0">
              <a:lnSpc>
                <a:spcPct val="100499"/>
              </a:lnSpc>
              <a:spcBef>
                <a:spcPts val="4"/>
              </a:spcBef>
              <a:buSzPct val="75000"/>
              <a:buChar char="•"/>
              <a:tabLst>
                <a:tab pos="294223" algn="l"/>
                <a:tab pos="294669" algn="l"/>
              </a:tabLst>
            </a:pPr>
            <a:r>
              <a:rPr sz="2400" spc="-39" dirty="0">
                <a:solidFill>
                  <a:srgbClr val="FFFFFF"/>
                </a:solidFill>
                <a:latin typeface="Arial"/>
                <a:cs typeface="Arial"/>
              </a:rPr>
              <a:t>Pts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upto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20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bloody </a:t>
            </a:r>
            <a:r>
              <a:rPr sz="2400" spc="28" dirty="0">
                <a:solidFill>
                  <a:srgbClr val="FFFFFF"/>
                </a:solidFill>
                <a:latin typeface="Arial"/>
                <a:cs typeface="Arial"/>
              </a:rPr>
              <a:t>bowel</a:t>
            </a:r>
            <a:r>
              <a:rPr sz="2400" spc="-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movements  </a:t>
            </a:r>
            <a:r>
              <a:rPr sz="2400" spc="-11" dirty="0">
                <a:solidFill>
                  <a:srgbClr val="FFFFFF"/>
                </a:solidFill>
                <a:latin typeface="Arial"/>
                <a:cs typeface="Arial"/>
              </a:rPr>
              <a:t>daily,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accompanied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crampy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abdominal pain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&amp;  tenesmus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8"/>
              </a:spcBef>
              <a:buClr>
                <a:srgbClr val="FFFFFF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94669" indent="-285740">
              <a:buSzPct val="75000"/>
              <a:buChar char="•"/>
              <a:tabLst>
                <a:tab pos="294223" algn="l"/>
                <a:tab pos="294669" algn="l"/>
              </a:tabLst>
            </a:pP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Diagnosis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careful 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and colonoscopic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biopsy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94669" marR="3572" indent="-285740" algn="l" rtl="0">
              <a:lnSpc>
                <a:spcPct val="100499"/>
              </a:lnSpc>
              <a:buSzPct val="75000"/>
              <a:buChar char="•"/>
              <a:tabLst>
                <a:tab pos="294223" algn="l"/>
                <a:tab pos="294669" algn="l"/>
              </a:tabLst>
            </a:pPr>
            <a:r>
              <a:rPr sz="2400" spc="39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treatment with 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steroids,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5-aminosalicylic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acid  </a:t>
            </a:r>
            <a:r>
              <a:rPr sz="2400" spc="-18" dirty="0">
                <a:solidFill>
                  <a:srgbClr val="FFFFFF"/>
                </a:solidFill>
                <a:latin typeface="Arial"/>
                <a:cs typeface="Arial"/>
              </a:rPr>
              <a:t>(ASA),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immunomodulatory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agents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supportive</a:t>
            </a:r>
            <a:r>
              <a:rPr sz="2400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8"/>
              </a:spcBef>
              <a:buClr>
                <a:srgbClr val="FFFFFF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94669" indent="-285740" algn="l" rtl="0">
              <a:buSzPct val="75000"/>
              <a:buChar char="•"/>
              <a:tabLst>
                <a:tab pos="294223" algn="l"/>
                <a:tab pos="294669" algn="l"/>
              </a:tabLst>
            </a:pP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Surgery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rarely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indicated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2312" y="53578"/>
            <a:ext cx="2071688" cy="1625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6516" y="510242"/>
            <a:ext cx="6750844" cy="6567814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algn="l" rtl="0">
              <a:spcBef>
                <a:spcPts val="95"/>
              </a:spcBef>
            </a:pPr>
            <a:r>
              <a:rPr sz="2600" b="1" spc="-4" dirty="0">
                <a:solidFill>
                  <a:srgbClr val="FFFFFF"/>
                </a:solidFill>
                <a:latin typeface="Arial"/>
                <a:cs typeface="Arial"/>
              </a:rPr>
              <a:t>Crohn’s </a:t>
            </a:r>
            <a:r>
              <a:rPr sz="2600" b="1" spc="7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26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2500">
              <a:latin typeface="Times New Roman"/>
              <a:cs typeface="Times New Roman"/>
            </a:endParaRPr>
          </a:p>
          <a:p>
            <a:pPr marL="321457" marR="3572" indent="-312528" algn="l" rtl="0">
              <a:lnSpc>
                <a:spcPts val="3023"/>
              </a:lnSpc>
              <a:buSzPct val="75342"/>
              <a:buChar char="•"/>
              <a:tabLst>
                <a:tab pos="321011" algn="l"/>
                <a:tab pos="321457" algn="l"/>
              </a:tabLst>
            </a:pP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assoc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guaiac-positive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diarrhoea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mucus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filled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bowel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movements,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600" spc="-1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bright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26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colour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4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21457" marR="333065" indent="-312528" algn="l" rtl="0">
              <a:lnSpc>
                <a:spcPts val="3023"/>
              </a:lnSpc>
              <a:buSzPct val="75342"/>
              <a:buChar char="•"/>
              <a:tabLst>
                <a:tab pos="321011" algn="l"/>
                <a:tab pos="321457" algn="l"/>
                <a:tab pos="1973391" algn="l"/>
              </a:tabLst>
            </a:pP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Characterised </a:t>
            </a: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skip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lesions,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transmural 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thickening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bowel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wall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granuloma  </a:t>
            </a:r>
            <a:r>
              <a:rPr sz="2600" spc="11" dirty="0">
                <a:solidFill>
                  <a:srgbClr val="FFFFFF"/>
                </a:solidFill>
                <a:latin typeface="Arial"/>
                <a:cs typeface="Arial"/>
              </a:rPr>
              <a:t>formation.	Can 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affect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GIT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1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21457" marR="387535" indent="-312528" algn="l" rtl="0">
              <a:lnSpc>
                <a:spcPts val="3023"/>
              </a:lnSpc>
              <a:spcBef>
                <a:spcPts val="4"/>
              </a:spcBef>
              <a:buSzPct val="75342"/>
              <a:buChar char="•"/>
              <a:tabLst>
                <a:tab pos="321011" algn="l"/>
                <a:tab pos="321457" algn="l"/>
              </a:tabLst>
            </a:pP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Diagnosed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600" spc="39" dirty="0">
                <a:solidFill>
                  <a:srgbClr val="FFFFFF"/>
                </a:solidFill>
                <a:latin typeface="Arial"/>
                <a:cs typeface="Arial"/>
              </a:rPr>
              <a:t>Endoscopy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Contrast 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endParaRPr sz="2600">
              <a:latin typeface="Arial"/>
              <a:cs typeface="Arial"/>
            </a:endParaRPr>
          </a:p>
          <a:p>
            <a:pPr>
              <a:spcBef>
                <a:spcPts val="11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21457" marR="210287" indent="-312528" algn="l" rtl="0">
              <a:lnSpc>
                <a:spcPts val="3023"/>
              </a:lnSpc>
              <a:buSzPct val="75342"/>
              <a:buChar char="•"/>
              <a:tabLst>
                <a:tab pos="321011" algn="l"/>
                <a:tab pos="321457" algn="l"/>
              </a:tabLst>
            </a:pP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management consists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steroids, 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antibiotics,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immunomodulators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32" dirty="0">
                <a:solidFill>
                  <a:srgbClr val="FFFFFF"/>
                </a:solidFill>
                <a:latin typeface="Arial"/>
                <a:cs typeface="Arial"/>
              </a:rPr>
              <a:t>ASA  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compounds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516" y="520422"/>
            <a:ext cx="7564785" cy="6345887"/>
          </a:xfrm>
          <a:prstGeom prst="rect">
            <a:avLst/>
          </a:prstGeom>
        </p:spPr>
        <p:txBody>
          <a:bodyPr vert="horz" wrap="square" lIns="0" tIns="10715" rIns="0" bIns="0" rtlCol="0">
            <a:spAutoFit/>
          </a:bodyPr>
          <a:lstStyle/>
          <a:p>
            <a:pPr marL="8929" algn="l" rtl="0">
              <a:spcBef>
                <a:spcPts val="84"/>
              </a:spcBef>
            </a:pPr>
            <a:r>
              <a:rPr sz="2500" spc="-49" dirty="0">
                <a:solidFill>
                  <a:srgbClr val="FFFFFF"/>
                </a:solidFill>
                <a:latin typeface="Arial"/>
                <a:cs typeface="Arial"/>
              </a:rPr>
              <a:t>INFECTIOUS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28" dirty="0">
                <a:solidFill>
                  <a:srgbClr val="FFFFFF"/>
                </a:solidFill>
                <a:latin typeface="Arial"/>
                <a:cs typeface="Arial"/>
              </a:rPr>
              <a:t>COLITIS: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312528" marR="244665" indent="-303599" algn="l" rtl="0">
              <a:lnSpc>
                <a:spcPct val="100899"/>
              </a:lnSpc>
              <a:buSzPct val="74647"/>
              <a:buChar char="•"/>
              <a:tabLst>
                <a:tab pos="312081" algn="l"/>
                <a:tab pos="312528" algn="l"/>
              </a:tabLst>
            </a:pP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causes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bloody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diarrhoea, Diagnoses </a:t>
            </a:r>
            <a:r>
              <a:rPr sz="2500" spc="-7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500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history 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stool</a:t>
            </a:r>
            <a:r>
              <a:rPr sz="2500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cultures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2528" marR="156264" indent="-303599" algn="l" rtl="0">
              <a:lnSpc>
                <a:spcPct val="100899"/>
              </a:lnSpc>
              <a:buSzPct val="74647"/>
              <a:buChar char="•"/>
              <a:tabLst>
                <a:tab pos="312081" algn="l"/>
                <a:tab pos="312528" algn="l"/>
              </a:tabLst>
            </a:pPr>
            <a:r>
              <a:rPr sz="2500" spc="21" dirty="0">
                <a:solidFill>
                  <a:srgbClr val="FFFFFF"/>
                </a:solidFill>
                <a:latin typeface="Arial"/>
                <a:cs typeface="Arial"/>
              </a:rPr>
              <a:t>C.difficile colitis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presents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explosive,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foul 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smelling diarrhoea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500" spc="21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500" spc="28" dirty="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28" dirty="0">
                <a:solidFill>
                  <a:srgbClr val="FFFFFF"/>
                </a:solidFill>
                <a:latin typeface="Arial"/>
                <a:cs typeface="Arial"/>
              </a:rPr>
              <a:t>antibiotic 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use., </a:t>
            </a:r>
            <a:r>
              <a:rPr sz="2500" spc="-39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consists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stopping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antibiotics, 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supportive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500" spc="-14" dirty="0">
                <a:solidFill>
                  <a:srgbClr val="FFFFFF"/>
                </a:solidFill>
                <a:latin typeface="Arial"/>
                <a:cs typeface="Arial"/>
              </a:rPr>
              <a:t>oral/IV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metronidazole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or oral 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vancomycin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12528" marR="3572" indent="-303599" algn="l" rtl="0">
              <a:lnSpc>
                <a:spcPct val="100899"/>
              </a:lnSpc>
              <a:buSzPct val="74647"/>
              <a:buChar char="•"/>
              <a:tabLst>
                <a:tab pos="312081" algn="l"/>
                <a:tab pos="312528" algn="l"/>
              </a:tabLst>
            </a:pPr>
            <a:r>
              <a:rPr sz="2500" spc="-39" dirty="0">
                <a:solidFill>
                  <a:srgbClr val="FFFFFF"/>
                </a:solidFill>
                <a:latin typeface="Arial"/>
                <a:cs typeface="Arial"/>
              </a:rPr>
              <a:t>CMV </a:t>
            </a:r>
            <a:r>
              <a:rPr sz="2500" spc="21" dirty="0">
                <a:solidFill>
                  <a:srgbClr val="FFFFFF"/>
                </a:solidFill>
                <a:latin typeface="Arial"/>
                <a:cs typeface="Arial"/>
              </a:rPr>
              <a:t>colitis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suspected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immunocompromised</a:t>
            </a:r>
            <a:r>
              <a:rPr sz="2500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pts 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presenting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bloody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diarrhoea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500" spc="60" dirty="0">
                <a:solidFill>
                  <a:srgbClr val="FFFFFF"/>
                </a:solidFill>
                <a:latin typeface="Arial"/>
                <a:cs typeface="Arial"/>
              </a:rPr>
              <a:t>endoscopic 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biopsy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confirms</a:t>
            </a:r>
            <a:r>
              <a:rPr sz="2500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11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12528" indent="-303599" algn="l" rtl="0">
              <a:buSzPct val="74647"/>
              <a:buChar char="•"/>
              <a:tabLst>
                <a:tab pos="312081" algn="l"/>
                <a:tab pos="312528" algn="l"/>
              </a:tabLst>
            </a:pPr>
            <a:r>
              <a:rPr sz="2500" spc="-39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500" spc="-63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2500" spc="39" dirty="0">
                <a:solidFill>
                  <a:srgbClr val="FFFFFF"/>
                </a:solidFill>
                <a:latin typeface="Arial"/>
                <a:cs typeface="Arial"/>
              </a:rPr>
              <a:t> ganciclovir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3" name="Picture 2" descr="C:\Users\USER\Pictures\inf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2281" y="0"/>
            <a:ext cx="1821656" cy="1238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516" y="410765"/>
            <a:ext cx="7639794" cy="533714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algn="l" rtl="0">
              <a:spcBef>
                <a:spcPts val="70"/>
              </a:spcBef>
            </a:pPr>
            <a:r>
              <a:rPr sz="2400" spc="-63" dirty="0">
                <a:solidFill>
                  <a:srgbClr val="FFFFFF"/>
                </a:solidFill>
                <a:latin typeface="Arial"/>
                <a:cs typeface="Arial"/>
              </a:rPr>
              <a:t>RADIATION </a:t>
            </a:r>
            <a:r>
              <a:rPr sz="2400" spc="-84" dirty="0">
                <a:solidFill>
                  <a:srgbClr val="FFFFFF"/>
                </a:solidFill>
                <a:latin typeface="Arial"/>
                <a:cs typeface="Arial"/>
              </a:rPr>
              <a:t>PROCTITIS</a:t>
            </a:r>
            <a:r>
              <a:rPr sz="2400" spc="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651844" marR="3572" indent="-321457" algn="l" rtl="0">
              <a:lnSpc>
                <a:spcPct val="100899"/>
              </a:lnSpc>
              <a:buSzPct val="75000"/>
              <a:buChar char="•"/>
              <a:tabLst>
                <a:tab pos="651398" algn="l"/>
                <a:tab pos="651844" algn="l"/>
              </a:tabLst>
            </a:pPr>
            <a:r>
              <a:rPr sz="2400" spc="42" dirty="0">
                <a:solidFill>
                  <a:srgbClr val="FFFFFF"/>
                </a:solidFill>
                <a:latin typeface="Arial"/>
                <a:cs typeface="Arial"/>
              </a:rPr>
              <a:t>became </a:t>
            </a:r>
            <a:r>
              <a:rPr sz="2400" spc="-14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400" spc="21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last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40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yrs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as  the use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radiation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1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rectal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CA,</a:t>
            </a:r>
            <a:r>
              <a:rPr sz="2400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prostate 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CA &amp;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gynecologic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malignancies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increased.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651844" marR="457630" indent="-321457" algn="l" rtl="0">
              <a:lnSpc>
                <a:spcPct val="100899"/>
              </a:lnSpc>
              <a:buSzPct val="75000"/>
              <a:buChar char="•"/>
              <a:tabLst>
                <a:tab pos="651398" algn="l"/>
                <a:tab pos="651844" algn="l"/>
              </a:tabLst>
            </a:pP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presents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42" dirty="0">
                <a:solidFill>
                  <a:srgbClr val="FFFFFF"/>
                </a:solidFill>
                <a:latin typeface="Arial"/>
                <a:cs typeface="Arial"/>
              </a:rPr>
              <a:t>bright </a:t>
            </a:r>
            <a:r>
              <a:rPr sz="2400" spc="28" dirty="0">
                <a:solidFill>
                  <a:srgbClr val="FFFFFF"/>
                </a:solidFill>
                <a:latin typeface="Arial"/>
                <a:cs typeface="Arial"/>
              </a:rPr>
              <a:t>red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2400" spc="42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rectum,  diarrhoea,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tenesmus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crampy </a:t>
            </a:r>
            <a:r>
              <a:rPr sz="2400" spc="42" dirty="0">
                <a:solidFill>
                  <a:srgbClr val="FFFFFF"/>
                </a:solidFill>
                <a:latin typeface="Arial"/>
                <a:cs typeface="Arial"/>
              </a:rPr>
              <a:t>pelvic</a:t>
            </a:r>
            <a:r>
              <a:rPr sz="2400" spc="-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pain.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651844" marR="79917" indent="-321457" algn="l" rtl="0">
              <a:lnSpc>
                <a:spcPct val="100899"/>
              </a:lnSpc>
              <a:buSzPct val="75000"/>
              <a:buChar char="•"/>
              <a:tabLst>
                <a:tab pos="651398" algn="l"/>
                <a:tab pos="651844" algn="l"/>
              </a:tabLst>
            </a:pPr>
            <a:r>
              <a:rPr sz="2400" spc="-49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consists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antidiarrheals, 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hydrocortisone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enemas </a:t>
            </a:r>
            <a:r>
              <a:rPr sz="2400" spc="4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endoscopic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3" dirty="0">
                <a:solidFill>
                  <a:srgbClr val="FFFFFF"/>
                </a:solidFill>
                <a:latin typeface="Arial"/>
                <a:cs typeface="Arial"/>
              </a:rPr>
              <a:t>APC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651844" marR="4911" indent="-321457" algn="l" rtl="0">
              <a:lnSpc>
                <a:spcPct val="100899"/>
              </a:lnSpc>
              <a:buSzPct val="75000"/>
              <a:buChar char="•"/>
              <a:tabLst>
                <a:tab pos="651398" algn="l"/>
                <a:tab pos="651844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persistant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400" spc="21" dirty="0">
                <a:solidFill>
                  <a:srgbClr val="FFFFFF"/>
                </a:solidFill>
                <a:latin typeface="Arial"/>
                <a:cs typeface="Arial"/>
              </a:rPr>
              <a:t>cases,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ablation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4%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formalin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solution works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075" name="Picture 3" descr="C:\Users\USER\Pictures\rad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390" y="1"/>
            <a:ext cx="1928813" cy="117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992" y="580430"/>
            <a:ext cx="5841802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18" dirty="0"/>
              <a:t>Anorectal</a:t>
            </a:r>
            <a:r>
              <a:rPr spc="-32" dirty="0"/>
              <a:t> </a:t>
            </a:r>
            <a:r>
              <a:rPr spc="-4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16" y="1906047"/>
            <a:ext cx="132606" cy="292893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pc="26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2266" y="1855590"/>
            <a:ext cx="7005340" cy="747680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marR="3572" algn="l" rtl="0">
              <a:lnSpc>
                <a:spcPct val="100499"/>
              </a:lnSpc>
              <a:spcBef>
                <a:spcPts val="70"/>
              </a:spcBef>
            </a:pPr>
            <a:r>
              <a:rPr sz="2400" b="1" spc="7" dirty="0">
                <a:solidFill>
                  <a:srgbClr val="FFFFFF"/>
                </a:solidFill>
                <a:latin typeface="Arial"/>
                <a:cs typeface="Arial"/>
              </a:rPr>
              <a:t>Internal </a:t>
            </a:r>
            <a:r>
              <a:rPr sz="2400" b="1" spc="11" dirty="0">
                <a:solidFill>
                  <a:srgbClr val="FFFFFF"/>
                </a:solidFill>
                <a:latin typeface="Arial"/>
                <a:cs typeface="Arial"/>
              </a:rPr>
              <a:t>haemorrhoids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Anal fissures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1" dirty="0">
                <a:solidFill>
                  <a:srgbClr val="FFFFFF"/>
                </a:solidFill>
                <a:latin typeface="Arial"/>
                <a:cs typeface="Arial"/>
              </a:rPr>
              <a:t>Colorectal  </a:t>
            </a:r>
            <a:r>
              <a:rPr sz="2400" b="1" spc="18" dirty="0">
                <a:solidFill>
                  <a:srgbClr val="FFFFFF"/>
                </a:solidFill>
                <a:latin typeface="Arial"/>
                <a:cs typeface="Arial"/>
              </a:rPr>
              <a:t>neoplasia</a:t>
            </a:r>
            <a:endParaRPr sz="2400" b="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516" y="2975824"/>
            <a:ext cx="132606" cy="292893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pc="26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266" y="2927151"/>
            <a:ext cx="6620917" cy="380152"/>
          </a:xfrm>
          <a:prstGeom prst="rect">
            <a:avLst/>
          </a:prstGeom>
        </p:spPr>
        <p:txBody>
          <a:bodyPr vert="horz" wrap="square" lIns="0" tIns="10715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2400" spc="39" dirty="0">
                <a:solidFill>
                  <a:srgbClr val="FFFFFF"/>
                </a:solidFill>
                <a:latin typeface="Arial"/>
                <a:cs typeface="Arial"/>
              </a:rPr>
              <a:t>account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5-10%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all </a:t>
            </a:r>
            <a:r>
              <a:rPr sz="2400" spc="28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400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16" y="3679483"/>
            <a:ext cx="132606" cy="292893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pc="26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2265" y="3632596"/>
            <a:ext cx="7356277" cy="1486344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marR="3572" algn="l" rtl="0">
              <a:lnSpc>
                <a:spcPct val="100499"/>
              </a:lnSpc>
              <a:spcBef>
                <a:spcPts val="70"/>
              </a:spcBef>
            </a:pP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hemorrhoidal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bleed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internal  </a:t>
            </a:r>
            <a:r>
              <a:rPr sz="2400" spc="11" dirty="0">
                <a:solidFill>
                  <a:srgbClr val="FFFFFF"/>
                </a:solidFill>
                <a:latin typeface="Arial"/>
                <a:cs typeface="Arial"/>
              </a:rPr>
              <a:t>haemorrhoids, </a:t>
            </a:r>
            <a:r>
              <a:rPr sz="2400" spc="28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400" spc="-11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painless </a:t>
            </a:r>
            <a:r>
              <a:rPr sz="2400" spc="46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accompanied 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39" dirty="0">
                <a:solidFill>
                  <a:srgbClr val="FFFFFF"/>
                </a:solidFill>
                <a:latin typeface="Arial"/>
                <a:cs typeface="Arial"/>
              </a:rPr>
              <a:t>prolapsed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tissue that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reduces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itself or </a:t>
            </a:r>
            <a:r>
              <a:rPr sz="2400" spc="4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400" spc="53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" dirty="0">
                <a:solidFill>
                  <a:srgbClr val="FFFFFF"/>
                </a:solidFill>
                <a:latin typeface="Arial"/>
                <a:cs typeface="Arial"/>
              </a:rPr>
              <a:t>manually.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516" y="5481494"/>
            <a:ext cx="132606" cy="292893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pc="26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2265" y="5436394"/>
            <a:ext cx="7214295" cy="1117012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marR="3572">
              <a:lnSpc>
                <a:spcPct val="100499"/>
              </a:lnSpc>
              <a:spcBef>
                <a:spcPts val="70"/>
              </a:spcBef>
            </a:pPr>
            <a:r>
              <a:rPr sz="2400" spc="7" dirty="0">
                <a:solidFill>
                  <a:srgbClr val="FFFFFF"/>
                </a:solidFill>
                <a:latin typeface="Arial"/>
                <a:cs typeface="Arial"/>
              </a:rPr>
              <a:t>Internal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haemorrhoids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treated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5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9" dirty="0">
                <a:solidFill>
                  <a:srgbClr val="FFFFFF"/>
                </a:solidFill>
                <a:latin typeface="Arial"/>
                <a:cs typeface="Arial"/>
              </a:rPr>
              <a:t>bulking  </a:t>
            </a:r>
            <a:r>
              <a:rPr sz="2400" spc="21" dirty="0">
                <a:solidFill>
                  <a:srgbClr val="FFFFFF"/>
                </a:solidFill>
                <a:latin typeface="Arial"/>
                <a:cs typeface="Arial"/>
              </a:rPr>
              <a:t>agents,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increased dietary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fibre,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adequate</a:t>
            </a:r>
            <a:r>
              <a:rPr sz="24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8" dirty="0">
                <a:solidFill>
                  <a:srgbClr val="FFFFFF"/>
                </a:solidFill>
                <a:latin typeface="Arial"/>
                <a:cs typeface="Arial"/>
              </a:rPr>
              <a:t>hydration.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666" y="1039818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164" y="982266"/>
            <a:ext cx="7592467" cy="2103290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rtl="0">
              <a:lnSpc>
                <a:spcPct val="100899"/>
              </a:lnSpc>
              <a:spcBef>
                <a:spcPts val="39"/>
              </a:spcBef>
            </a:pPr>
            <a:r>
              <a:rPr sz="2700" spc="28" dirty="0"/>
              <a:t>Office-based </a:t>
            </a:r>
            <a:r>
              <a:rPr sz="2700" spc="-4" dirty="0"/>
              <a:t>interventions, </a:t>
            </a:r>
            <a:r>
              <a:rPr sz="2700" spc="42" dirty="0"/>
              <a:t>including rubber</a:t>
            </a:r>
            <a:r>
              <a:rPr sz="2700" spc="-28" dirty="0"/>
              <a:t> </a:t>
            </a:r>
            <a:r>
              <a:rPr sz="2700" spc="70" dirty="0"/>
              <a:t>band  </a:t>
            </a:r>
            <a:r>
              <a:rPr sz="2700" spc="11" dirty="0"/>
              <a:t>ligation, </a:t>
            </a:r>
            <a:r>
              <a:rPr sz="2700" spc="25" dirty="0"/>
              <a:t>injectable </a:t>
            </a:r>
            <a:r>
              <a:rPr sz="2700" spc="18" dirty="0"/>
              <a:t>sclerosing agents </a:t>
            </a:r>
            <a:r>
              <a:rPr sz="2700" spc="42" dirty="0"/>
              <a:t>and </a:t>
            </a:r>
            <a:r>
              <a:rPr sz="2700" spc="7" dirty="0"/>
              <a:t>infrared  </a:t>
            </a:r>
            <a:r>
              <a:rPr sz="2700" spc="21" dirty="0"/>
              <a:t>coagulation </a:t>
            </a:r>
            <a:r>
              <a:rPr sz="2700" spc="46" dirty="0"/>
              <a:t>can </a:t>
            </a:r>
            <a:r>
              <a:rPr sz="2700" spc="70" dirty="0"/>
              <a:t>be </a:t>
            </a:r>
            <a:r>
              <a:rPr sz="2700" spc="25" dirty="0"/>
              <a:t>done, </a:t>
            </a:r>
            <a:r>
              <a:rPr sz="2700" spc="18" dirty="0"/>
              <a:t>Surgical  hemorrhoidectomy </a:t>
            </a:r>
            <a:r>
              <a:rPr sz="2700" spc="-4" dirty="0"/>
              <a:t>as a </a:t>
            </a:r>
            <a:r>
              <a:rPr sz="2700" dirty="0"/>
              <a:t>last</a:t>
            </a:r>
            <a:r>
              <a:rPr sz="2700" spc="-18" dirty="0"/>
              <a:t> </a:t>
            </a:r>
            <a:r>
              <a:rPr sz="2700" spc="-4" dirty="0"/>
              <a:t>resort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423666" y="3057927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164" y="3000375"/>
            <a:ext cx="8020645" cy="844291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b="1" spc="-4" dirty="0">
                <a:solidFill>
                  <a:srgbClr val="FFFFFF"/>
                </a:solidFill>
                <a:latin typeface="Arial"/>
                <a:cs typeface="Arial"/>
              </a:rPr>
              <a:t>Anal </a:t>
            </a:r>
            <a:r>
              <a:rPr sz="2700" b="1" spc="-7" dirty="0">
                <a:solidFill>
                  <a:srgbClr val="FFFFFF"/>
                </a:solidFill>
                <a:latin typeface="Arial"/>
                <a:cs typeface="Arial"/>
              </a:rPr>
              <a:t>fissure</a:t>
            </a:r>
            <a:r>
              <a:rPr sz="2700" spc="-7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produces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painful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bowel 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most,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as their main</a:t>
            </a:r>
            <a:r>
              <a:rPr sz="27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symptom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666" y="4254505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164" y="4196953"/>
            <a:ext cx="7993856" cy="1683624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spc="-46" dirty="0">
                <a:solidFill>
                  <a:srgbClr val="FFFFFF"/>
                </a:solidFill>
                <a:latin typeface="Arial"/>
                <a:cs typeface="Arial"/>
              </a:rPr>
              <a:t>Treated </a:t>
            </a: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medically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stool-bulking agents</a:t>
            </a:r>
            <a:r>
              <a:rPr sz="27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7" dirty="0">
                <a:solidFill>
                  <a:srgbClr val="FFFFFF"/>
                </a:solidFill>
                <a:latin typeface="Arial"/>
                <a:cs typeface="Arial"/>
              </a:rPr>
              <a:t>(psyllium), 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increased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intake,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stool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softeners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topical 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nitroglycerin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ointment or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diltiazem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spc="-11" dirty="0">
                <a:solidFill>
                  <a:srgbClr val="FFFFFF"/>
                </a:solidFill>
                <a:latin typeface="Arial"/>
                <a:cs typeface="Arial"/>
              </a:rPr>
              <a:t>relieve  </a:t>
            </a: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sphincter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spasm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700" spc="7" dirty="0">
                <a:solidFill>
                  <a:srgbClr val="FFFFFF"/>
                </a:solidFill>
                <a:latin typeface="Arial"/>
                <a:cs typeface="Arial"/>
              </a:rPr>
              <a:t>promote</a:t>
            </a:r>
            <a:r>
              <a:rPr sz="2700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healing.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523" y="830461"/>
            <a:ext cx="4464844" cy="429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4539" y="1339453"/>
            <a:ext cx="4107656" cy="3277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156" y="580430"/>
            <a:ext cx="6648152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25" dirty="0"/>
              <a:t>Mesenteric</a:t>
            </a:r>
            <a:r>
              <a:rPr spc="-39" dirty="0"/>
              <a:t> </a:t>
            </a:r>
            <a:r>
              <a:rPr spc="35" dirty="0"/>
              <a:t>Ischemia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15" y="1969017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337" y="1919347"/>
            <a:ext cx="6373564" cy="720800"/>
          </a:xfrm>
          <a:prstGeom prst="rect">
            <a:avLst/>
          </a:prstGeom>
        </p:spPr>
        <p:txBody>
          <a:bodyPr vert="horz" wrap="square" lIns="0" tIns="5804" rIns="0" bIns="0" rtlCol="0">
            <a:spAutoFit/>
          </a:bodyPr>
          <a:lstStyle/>
          <a:p>
            <a:pPr marL="8929" marR="3572" algn="l" rtl="0">
              <a:lnSpc>
                <a:spcPct val="101000"/>
              </a:lnSpc>
              <a:spcBef>
                <a:spcPts val="46"/>
              </a:spcBef>
            </a:pP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Secondary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300" spc="28" dirty="0">
                <a:solidFill>
                  <a:srgbClr val="FFFFFF"/>
                </a:solidFill>
                <a:latin typeface="Arial"/>
                <a:cs typeface="Arial"/>
              </a:rPr>
              <a:t>chronic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arterial or</a:t>
            </a:r>
            <a:r>
              <a:rPr sz="2300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venous 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insufficiency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515" y="3009682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336" y="2964120"/>
            <a:ext cx="6541889" cy="36341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300" spc="-21" dirty="0">
                <a:solidFill>
                  <a:srgbClr val="FFFFFF"/>
                </a:solidFill>
                <a:latin typeface="Arial"/>
                <a:cs typeface="Arial"/>
              </a:rPr>
              <a:t>Presents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300" i="1" u="sng" spc="25" dirty="0">
                <a:solidFill>
                  <a:srgbClr val="FFFFFF"/>
                </a:solidFill>
                <a:latin typeface="Arial"/>
                <a:cs typeface="Arial"/>
              </a:rPr>
              <a:t>Abdominal </a:t>
            </a:r>
            <a:r>
              <a:rPr sz="2300" i="1" u="sng" spc="28" dirty="0">
                <a:solidFill>
                  <a:srgbClr val="FFFFFF"/>
                </a:solidFill>
                <a:latin typeface="Arial"/>
                <a:cs typeface="Arial"/>
              </a:rPr>
              <a:t>pain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300" i="1" u="sng" spc="39" dirty="0">
                <a:solidFill>
                  <a:srgbClr val="FFFFFF"/>
                </a:solidFill>
                <a:latin typeface="Arial"/>
                <a:cs typeface="Arial"/>
              </a:rPr>
              <a:t>bloody</a:t>
            </a:r>
            <a:r>
              <a:rPr sz="2300" i="1" u="sng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i="1" u="sng" spc="11" dirty="0">
                <a:solidFill>
                  <a:srgbClr val="FFFFFF"/>
                </a:solidFill>
                <a:latin typeface="Arial"/>
                <a:cs typeface="Arial"/>
              </a:rPr>
              <a:t>diarrhoea</a:t>
            </a:r>
            <a:endParaRPr sz="2300" i="1" u="sng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15" y="3693160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336" y="3642777"/>
            <a:ext cx="7105799" cy="1078270"/>
          </a:xfrm>
          <a:prstGeom prst="rect">
            <a:avLst/>
          </a:prstGeom>
        </p:spPr>
        <p:txBody>
          <a:bodyPr vert="horz" wrap="square" lIns="0" tIns="5804" rIns="0" bIns="0" rtlCol="0">
            <a:spAutoFit/>
          </a:bodyPr>
          <a:lstStyle/>
          <a:p>
            <a:pPr marL="8929" marR="3572" algn="just" rtl="0">
              <a:lnSpc>
                <a:spcPct val="101000"/>
              </a:lnSpc>
              <a:spcBef>
                <a:spcPts val="46"/>
              </a:spcBef>
            </a:pP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Predisposing factors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300" spc="11" dirty="0">
                <a:solidFill>
                  <a:srgbClr val="FFFFFF"/>
                </a:solidFill>
                <a:latin typeface="Arial"/>
                <a:cs typeface="Arial"/>
              </a:rPr>
              <a:t>Cardiovascular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disease,</a:t>
            </a:r>
            <a:r>
              <a:rPr sz="2300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1" dirty="0">
                <a:solidFill>
                  <a:srgbClr val="FFFFFF"/>
                </a:solidFill>
                <a:latin typeface="Arial"/>
                <a:cs typeface="Arial"/>
              </a:rPr>
              <a:t>recent  </a:t>
            </a: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abdominal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vascular </a:t>
            </a:r>
            <a:r>
              <a:rPr sz="2300" spc="-7" dirty="0">
                <a:solidFill>
                  <a:srgbClr val="FFFFFF"/>
                </a:solidFill>
                <a:latin typeface="Arial"/>
                <a:cs typeface="Arial"/>
              </a:rPr>
              <a:t>surgery,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hyper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coagulable</a:t>
            </a:r>
            <a:r>
              <a:rPr sz="23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states, 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medications </a:t>
            </a:r>
            <a:r>
              <a:rPr sz="2300" spc="4" dirty="0">
                <a:solidFill>
                  <a:srgbClr val="FFFFFF"/>
                </a:solidFill>
                <a:latin typeface="Arial"/>
                <a:cs typeface="Arial"/>
              </a:rPr>
              <a:t>(vasopressin, </a:t>
            </a:r>
            <a:r>
              <a:rPr sz="2300" spc="28" dirty="0">
                <a:solidFill>
                  <a:srgbClr val="FFFFFF"/>
                </a:solidFill>
                <a:latin typeface="Arial"/>
                <a:cs typeface="Arial"/>
              </a:rPr>
              <a:t>digoxin) </a:t>
            </a:r>
            <a:r>
              <a:rPr sz="2300" spc="39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1" dirty="0">
                <a:solidFill>
                  <a:srgbClr val="FFFFFF"/>
                </a:solidFill>
                <a:latin typeface="Arial"/>
                <a:cs typeface="Arial"/>
              </a:rPr>
              <a:t>vasculitis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515" y="5091014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336" y="5044738"/>
            <a:ext cx="7389763" cy="1078270"/>
          </a:xfrm>
          <a:prstGeom prst="rect">
            <a:avLst/>
          </a:prstGeom>
        </p:spPr>
        <p:txBody>
          <a:bodyPr vert="horz" wrap="square" lIns="0" tIns="5804" rIns="0" bIns="0" rtlCol="0">
            <a:spAutoFit/>
          </a:bodyPr>
          <a:lstStyle/>
          <a:p>
            <a:pPr marL="8929" marR="3572" algn="l" rtl="0">
              <a:lnSpc>
                <a:spcPct val="101000"/>
              </a:lnSpc>
              <a:spcBef>
                <a:spcPts val="46"/>
              </a:spcBef>
            </a:pPr>
            <a:r>
              <a:rPr sz="2300" i="1" u="sng" spc="25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2300" i="1" u="sng" spc="18" dirty="0">
                <a:solidFill>
                  <a:srgbClr val="FFFFFF"/>
                </a:solidFill>
                <a:latin typeface="Arial"/>
                <a:cs typeface="Arial"/>
              </a:rPr>
              <a:t>Colonic Ischemia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- most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300" spc="4" dirty="0">
                <a:solidFill>
                  <a:srgbClr val="FFFFFF"/>
                </a:solidFill>
                <a:latin typeface="Arial"/>
                <a:cs typeface="Arial"/>
              </a:rPr>
              <a:t>form,</a:t>
            </a:r>
            <a:r>
              <a:rPr sz="230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39" dirty="0">
                <a:solidFill>
                  <a:srgbClr val="FFFFFF"/>
                </a:solidFill>
                <a:latin typeface="Arial"/>
                <a:cs typeface="Arial"/>
              </a:rPr>
              <a:t>occurring 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spc="11" dirty="0">
                <a:solidFill>
                  <a:srgbClr val="FFFFFF"/>
                </a:solidFill>
                <a:latin typeface="Arial"/>
                <a:cs typeface="Arial"/>
              </a:rPr>
              <a:t>watershed </a:t>
            </a:r>
            <a:r>
              <a:rPr sz="2300" spc="-7" dirty="0">
                <a:solidFill>
                  <a:srgbClr val="FFFFFF"/>
                </a:solidFill>
                <a:latin typeface="Arial"/>
                <a:cs typeface="Arial"/>
              </a:rPr>
              <a:t>areas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splenic </a:t>
            </a:r>
            <a:r>
              <a:rPr sz="2300" spc="-7" dirty="0">
                <a:solidFill>
                  <a:srgbClr val="FFFFFF"/>
                </a:solidFill>
                <a:latin typeface="Arial"/>
                <a:cs typeface="Arial"/>
              </a:rPr>
              <a:t>flexure </a:t>
            </a:r>
            <a:r>
              <a:rPr sz="2300" spc="39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rectosigmoin  </a:t>
            </a:r>
            <a:r>
              <a:rPr sz="2300" spc="11" dirty="0">
                <a:solidFill>
                  <a:srgbClr val="FFFFFF"/>
                </a:solidFill>
                <a:latin typeface="Arial"/>
                <a:cs typeface="Arial"/>
              </a:rPr>
              <a:t>junction, </a:t>
            </a:r>
            <a:r>
              <a:rPr sz="2300" spc="39" dirty="0">
                <a:solidFill>
                  <a:srgbClr val="FFFFFF"/>
                </a:solidFill>
                <a:latin typeface="Arial"/>
                <a:cs typeface="Arial"/>
              </a:rPr>
              <a:t>but can 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2300" spc="53" dirty="0">
                <a:solidFill>
                  <a:srgbClr val="FFFFFF"/>
                </a:solidFill>
                <a:latin typeface="Arial"/>
                <a:cs typeface="Arial"/>
              </a:rPr>
              <a:t>sided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spc="28" dirty="0">
                <a:solidFill>
                  <a:srgbClr val="FFFFFF"/>
                </a:solidFill>
                <a:latin typeface="Arial"/>
                <a:cs typeface="Arial"/>
              </a:rPr>
              <a:t>upto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40% of</a:t>
            </a:r>
            <a:r>
              <a:rPr sz="2300" spc="-2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290" y="489240"/>
            <a:ext cx="136624" cy="302270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00" spc="27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8320" y="443448"/>
            <a:ext cx="7734895" cy="193577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marR="3572" rtl="0">
              <a:spcBef>
                <a:spcPts val="95"/>
              </a:spcBef>
            </a:pPr>
            <a:r>
              <a:rPr sz="2500" spc="-53" dirty="0"/>
              <a:t>CT </a:t>
            </a:r>
            <a:r>
              <a:rPr sz="2500" spc="7" dirty="0"/>
              <a:t>shows a </a:t>
            </a:r>
            <a:r>
              <a:rPr sz="2500" spc="35" dirty="0"/>
              <a:t>thickened bowel </a:t>
            </a:r>
            <a:r>
              <a:rPr sz="2500" spc="4" dirty="0"/>
              <a:t>wall </a:t>
            </a:r>
            <a:r>
              <a:rPr sz="2500" spc="53" dirty="0"/>
              <a:t>and </a:t>
            </a:r>
            <a:r>
              <a:rPr sz="2500" spc="35" dirty="0"/>
              <a:t>diagnosis  </a:t>
            </a:r>
            <a:r>
              <a:rPr sz="2500" spc="42" dirty="0"/>
              <a:t>confirmed </a:t>
            </a:r>
            <a:r>
              <a:rPr sz="2500" spc="4" dirty="0"/>
              <a:t>with </a:t>
            </a:r>
            <a:r>
              <a:rPr sz="2500" spc="21" dirty="0"/>
              <a:t>flexible </a:t>
            </a:r>
            <a:r>
              <a:rPr sz="2500" spc="25" dirty="0"/>
              <a:t>endoscopy, </a:t>
            </a:r>
            <a:r>
              <a:rPr sz="2500" spc="35" dirty="0"/>
              <a:t>which </a:t>
            </a:r>
            <a:r>
              <a:rPr sz="2500" dirty="0"/>
              <a:t>reveals  </a:t>
            </a:r>
            <a:r>
              <a:rPr sz="2500" spc="35" dirty="0"/>
              <a:t>edema, </a:t>
            </a:r>
            <a:r>
              <a:rPr sz="2500" spc="21" dirty="0"/>
              <a:t>hemorrhage </a:t>
            </a:r>
            <a:r>
              <a:rPr sz="2500" spc="53" dirty="0"/>
              <a:t>and </a:t>
            </a:r>
            <a:r>
              <a:rPr sz="2500" spc="28" dirty="0"/>
              <a:t>demarcation between</a:t>
            </a:r>
            <a:r>
              <a:rPr sz="2500" spc="-134" dirty="0"/>
              <a:t> </a:t>
            </a:r>
            <a:r>
              <a:rPr sz="2500" spc="18" dirty="0"/>
              <a:t>normal  </a:t>
            </a:r>
            <a:r>
              <a:rPr sz="2500" spc="53" dirty="0"/>
              <a:t>and </a:t>
            </a:r>
            <a:r>
              <a:rPr sz="2500" spc="28" dirty="0"/>
              <a:t>abnormal</a:t>
            </a:r>
            <a:r>
              <a:rPr sz="2500" spc="-46" dirty="0"/>
              <a:t> </a:t>
            </a:r>
            <a:r>
              <a:rPr sz="2500" spc="35" dirty="0"/>
              <a:t>mucosa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552290" y="2338221"/>
            <a:ext cx="136624" cy="302270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00" spc="27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320" y="2291894"/>
            <a:ext cx="7383959" cy="781614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marR="3572" algn="l" rtl="0">
              <a:spcBef>
                <a:spcPts val="95"/>
              </a:spcBef>
            </a:pP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bowel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rest, </a:t>
            </a:r>
            <a:r>
              <a:rPr sz="2500" spc="-60" dirty="0">
                <a:solidFill>
                  <a:srgbClr val="FFFFFF"/>
                </a:solidFill>
                <a:latin typeface="Arial"/>
                <a:cs typeface="Arial"/>
              </a:rPr>
              <a:t>IV </a:t>
            </a:r>
            <a:r>
              <a:rPr sz="2500" spc="28" dirty="0">
                <a:solidFill>
                  <a:srgbClr val="FFFFFF"/>
                </a:solidFill>
                <a:latin typeface="Arial"/>
                <a:cs typeface="Arial"/>
              </a:rPr>
              <a:t>antibiotics, </a:t>
            </a:r>
            <a:r>
              <a:rPr sz="2500" spc="-77" dirty="0">
                <a:solidFill>
                  <a:srgbClr val="FFFFFF"/>
                </a:solidFill>
                <a:latin typeface="Arial"/>
                <a:cs typeface="Arial"/>
              </a:rPr>
              <a:t>CVS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2500" spc="28" dirty="0">
                <a:solidFill>
                  <a:srgbClr val="FFFFFF"/>
                </a:solidFill>
                <a:latin typeface="Arial"/>
                <a:cs typeface="Arial"/>
              </a:rPr>
              <a:t>correction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the low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2500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state.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290" y="3437109"/>
            <a:ext cx="136624" cy="302270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00" spc="27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321" y="3390245"/>
            <a:ext cx="7852321" cy="155105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marR="3572" algn="l" rtl="0">
              <a:spcBef>
                <a:spcPts val="95"/>
              </a:spcBef>
              <a:tabLst>
                <a:tab pos="3721315" algn="l"/>
              </a:tabLst>
            </a:pP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85%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cases schema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resolves </a:t>
            </a:r>
            <a:r>
              <a:rPr sz="2500" spc="74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itself, </a:t>
            </a:r>
            <a:r>
              <a:rPr sz="2500" spc="28" dirty="0">
                <a:solidFill>
                  <a:srgbClr val="FFFFFF"/>
                </a:solidFill>
                <a:latin typeface="Arial"/>
                <a:cs typeface="Arial"/>
              </a:rPr>
              <a:t>occasionally  </a:t>
            </a:r>
            <a:r>
              <a:rPr sz="2500" spc="46" dirty="0">
                <a:solidFill>
                  <a:srgbClr val="FFFFFF"/>
                </a:solidFill>
                <a:latin typeface="Arial"/>
                <a:cs typeface="Arial"/>
              </a:rPr>
              <a:t>causing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6" dirty="0">
                <a:solidFill>
                  <a:srgbClr val="FFFFFF"/>
                </a:solidFill>
                <a:latin typeface="Arial"/>
                <a:cs typeface="Arial"/>
              </a:rPr>
              <a:t>colonic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stricture.	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500" spc="-4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15% </a:t>
            </a:r>
            <a:r>
              <a:rPr sz="2500" spc="28" dirty="0">
                <a:solidFill>
                  <a:srgbClr val="FFFFFF"/>
                </a:solidFill>
                <a:latin typeface="Arial"/>
                <a:cs typeface="Arial"/>
              </a:rPr>
              <a:t>cases,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r>
              <a:rPr sz="2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indicated due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500" spc="21" dirty="0">
                <a:solidFill>
                  <a:srgbClr val="FFFFFF"/>
                </a:solidFill>
                <a:latin typeface="Arial"/>
                <a:cs typeface="Arial"/>
              </a:rPr>
              <a:t>progressive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ischemia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gangrene.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290" y="4911043"/>
            <a:ext cx="136624" cy="302270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00" spc="27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321" y="4863643"/>
            <a:ext cx="7612112" cy="155105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 marR="3572" algn="l" rtl="0">
              <a:spcBef>
                <a:spcPts val="95"/>
              </a:spcBef>
            </a:pP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Marked </a:t>
            </a:r>
            <a:r>
              <a:rPr sz="2500" spc="28" dirty="0">
                <a:solidFill>
                  <a:srgbClr val="FFFFFF"/>
                </a:solidFill>
                <a:latin typeface="Arial"/>
                <a:cs typeface="Arial"/>
              </a:rPr>
              <a:t>leucocytosis, </a:t>
            </a:r>
            <a:r>
              <a:rPr sz="2500" spc="-32" dirty="0">
                <a:solidFill>
                  <a:srgbClr val="FFFFFF"/>
                </a:solidFill>
                <a:latin typeface="Arial"/>
                <a:cs typeface="Arial"/>
              </a:rPr>
              <a:t>fever,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fluid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requirement, 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tachycardia, acidosis,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peritonitis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500" spc="11" dirty="0">
                <a:solidFill>
                  <a:srgbClr val="FFFFFF"/>
                </a:solidFill>
                <a:latin typeface="Arial"/>
                <a:cs typeface="Arial"/>
              </a:rPr>
              <a:t>require </a:t>
            </a:r>
            <a:r>
              <a:rPr sz="2500" spc="-35" dirty="0">
                <a:solidFill>
                  <a:srgbClr val="FFFFFF"/>
                </a:solidFill>
                <a:latin typeface="Arial"/>
                <a:cs typeface="Arial"/>
              </a:rPr>
              <a:t>Sx,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500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which 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resection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500" spc="42" dirty="0">
                <a:solidFill>
                  <a:srgbClr val="FFFFFF"/>
                </a:solidFill>
                <a:latin typeface="Arial"/>
                <a:cs typeface="Arial"/>
              </a:rPr>
              <a:t>ischemic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intestine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500" spc="18" dirty="0">
                <a:solidFill>
                  <a:srgbClr val="FFFFFF"/>
                </a:solidFill>
                <a:latin typeface="Arial"/>
                <a:cs typeface="Arial"/>
              </a:rPr>
              <a:t>creation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2500" spc="53" dirty="0">
                <a:solidFill>
                  <a:srgbClr val="FFFFFF"/>
                </a:solidFill>
                <a:latin typeface="Arial"/>
                <a:cs typeface="Arial"/>
              </a:rPr>
              <a:t>end </a:t>
            </a:r>
            <a:r>
              <a:rPr sz="2500" spc="7" dirty="0">
                <a:solidFill>
                  <a:srgbClr val="FFFFFF"/>
                </a:solidFill>
                <a:latin typeface="Arial"/>
                <a:cs typeface="Arial"/>
              </a:rPr>
              <a:t>ostomy </a:t>
            </a:r>
            <a:r>
              <a:rPr sz="2500" spc="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500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6" dirty="0">
                <a:solidFill>
                  <a:srgbClr val="FFFFFF"/>
                </a:solidFill>
                <a:latin typeface="Arial"/>
                <a:cs typeface="Arial"/>
              </a:rPr>
              <a:t>indicated.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4047" y="1187648"/>
            <a:ext cx="5241727" cy="3929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7" y="839391"/>
            <a:ext cx="3616523" cy="4830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581400"/>
            <a:ext cx="6817995" cy="1671010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marR="3572" indent="535762">
              <a:spcBef>
                <a:spcPts val="70"/>
              </a:spcBef>
            </a:pPr>
            <a:r>
              <a:rPr sz="5400" spc="74" dirty="0"/>
              <a:t>Specific </a:t>
            </a:r>
            <a:r>
              <a:rPr sz="5400" spc="46" dirty="0"/>
              <a:t>causes </a:t>
            </a:r>
            <a:r>
              <a:rPr sz="5400" dirty="0"/>
              <a:t>of  </a:t>
            </a:r>
            <a:r>
              <a:rPr sz="5400" spc="-67" dirty="0"/>
              <a:t>Small </a:t>
            </a:r>
            <a:r>
              <a:rPr sz="5400" spc="-4" dirty="0"/>
              <a:t>Bowel</a:t>
            </a:r>
            <a:r>
              <a:rPr sz="5400" spc="42" dirty="0"/>
              <a:t> </a:t>
            </a:r>
            <a:r>
              <a:rPr sz="5400" spc="70" dirty="0"/>
              <a:t>Bleeding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883" y="580430"/>
            <a:ext cx="5297091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56" dirty="0"/>
              <a:t>Angiodyspalsias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119" y="2281044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286000"/>
            <a:ext cx="5915025" cy="42451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700" spc="-32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Intestinal </a:t>
            </a:r>
            <a:r>
              <a:rPr sz="2700" spc="-21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Ectasias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119" y="3066857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375" y="3009305"/>
            <a:ext cx="7542461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small intestinal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r>
              <a:rPr sz="2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upto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40%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older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10% in 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younger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119" y="4674200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4572000"/>
            <a:ext cx="7631757" cy="42451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algn="r" rtl="0">
              <a:spcBef>
                <a:spcPts val="70"/>
              </a:spcBef>
              <a:tabLst>
                <a:tab pos="2328333" algn="l"/>
              </a:tabLst>
            </a:pP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 site :	</a:t>
            </a:r>
            <a:r>
              <a:rPr sz="2700" spc="-4">
                <a:solidFill>
                  <a:srgbClr val="FFFFFF"/>
                </a:solidFill>
                <a:latin typeface="Arial"/>
                <a:cs typeface="Arial"/>
              </a:rPr>
              <a:t>Jejunum </a:t>
            </a:r>
            <a:r>
              <a:rPr sz="2700" spc="95" smtClean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2700" spc="-4">
                <a:solidFill>
                  <a:srgbClr val="FFFFFF"/>
                </a:solidFill>
                <a:latin typeface="Arial"/>
                <a:cs typeface="Arial"/>
              </a:rPr>
              <a:t>Ileum </a:t>
            </a:r>
            <a:r>
              <a:rPr sz="2700" spc="95" smtClean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700" spc="-109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smtClean="0">
                <a:solidFill>
                  <a:srgbClr val="FFFFFF"/>
                </a:solidFill>
                <a:latin typeface="Arial"/>
                <a:cs typeface="Arial"/>
              </a:rPr>
              <a:t>Duodenum</a:t>
            </a:r>
            <a:r>
              <a:rPr lang="ar-SA" sz="2700" spc="18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119" y="5460013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5410200"/>
            <a:ext cx="8305800" cy="42451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700" spc="4" dirty="0">
                <a:solidFill>
                  <a:srgbClr val="FFFFFF"/>
                </a:solidFill>
                <a:latin typeface="Arial"/>
                <a:cs typeface="Arial"/>
              </a:rPr>
              <a:t>Enteroscopy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Capsule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endoscopy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70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422" y="580430"/>
            <a:ext cx="6963817" cy="47068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-14" dirty="0"/>
              <a:t>Meckel’s</a:t>
            </a:r>
            <a:r>
              <a:rPr spc="-35" dirty="0"/>
              <a:t> </a:t>
            </a:r>
            <a:r>
              <a:rPr spc="28" dirty="0"/>
              <a:t>Diverticulum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990600" y="3048000"/>
            <a:ext cx="7531100" cy="1569990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71435" marR="3572" algn="l" rtl="0">
              <a:lnSpc>
                <a:spcPts val="3023"/>
              </a:lnSpc>
              <a:spcBef>
                <a:spcPts val="243"/>
              </a:spcBef>
              <a:buNone/>
            </a:pPr>
            <a:r>
              <a:rPr spc="42" dirty="0"/>
              <a:t>Bleeding </a:t>
            </a:r>
            <a:r>
              <a:rPr spc="4" dirty="0"/>
              <a:t>is </a:t>
            </a:r>
            <a:r>
              <a:rPr spc="7" dirty="0"/>
              <a:t>usually </a:t>
            </a:r>
            <a:r>
              <a:rPr dirty="0"/>
              <a:t>from </a:t>
            </a:r>
            <a:r>
              <a:rPr spc="7" dirty="0"/>
              <a:t>an </a:t>
            </a:r>
            <a:r>
              <a:rPr spc="21" dirty="0"/>
              <a:t>ulcerative </a:t>
            </a:r>
            <a:r>
              <a:rPr spc="7" dirty="0"/>
              <a:t>lesion on  the </a:t>
            </a:r>
            <a:r>
              <a:rPr spc="35" dirty="0"/>
              <a:t>ideal </a:t>
            </a:r>
            <a:r>
              <a:rPr spc="4" dirty="0"/>
              <a:t>wall </a:t>
            </a:r>
            <a:r>
              <a:rPr spc="42" dirty="0"/>
              <a:t>opposite </a:t>
            </a:r>
            <a:r>
              <a:rPr spc="7" dirty="0"/>
              <a:t>the </a:t>
            </a:r>
            <a:r>
              <a:rPr spc="35" dirty="0"/>
              <a:t>diverticulum,</a:t>
            </a:r>
            <a:r>
              <a:rPr spc="-63" dirty="0"/>
              <a:t> </a:t>
            </a:r>
            <a:r>
              <a:rPr spc="18" dirty="0"/>
              <a:t>resulting  </a:t>
            </a:r>
            <a:r>
              <a:rPr dirty="0"/>
              <a:t>from </a:t>
            </a:r>
            <a:r>
              <a:rPr spc="7" dirty="0"/>
              <a:t>the </a:t>
            </a:r>
            <a:r>
              <a:rPr spc="77" dirty="0"/>
              <a:t>acid </a:t>
            </a:r>
            <a:r>
              <a:rPr spc="46" dirty="0"/>
              <a:t>production </a:t>
            </a:r>
            <a:r>
              <a:rPr spc="80" dirty="0"/>
              <a:t>by </a:t>
            </a:r>
            <a:r>
              <a:rPr spc="70" dirty="0"/>
              <a:t>ectopic </a:t>
            </a:r>
            <a:r>
              <a:rPr spc="46" dirty="0"/>
              <a:t>gastric  </a:t>
            </a:r>
            <a:r>
              <a:rPr spc="35" dirty="0"/>
              <a:t>mucosa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16" y="1960038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054" y="1912203"/>
            <a:ext cx="7449145" cy="800548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  <a:tabLst>
                <a:tab pos="4582106" algn="l"/>
              </a:tabLst>
            </a:pPr>
            <a:r>
              <a:rPr sz="2600" spc="-84" dirty="0">
                <a:solidFill>
                  <a:srgbClr val="FFFFFF"/>
                </a:solidFill>
                <a:latin typeface="Arial"/>
                <a:cs typeface="Arial"/>
              </a:rPr>
              <a:t>True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diverticulum, which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congenital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remnant 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600" spc="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omphalomesentric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7" dirty="0">
                <a:solidFill>
                  <a:srgbClr val="FFFFFF"/>
                </a:solidFill>
                <a:latin typeface="Arial"/>
                <a:cs typeface="Arial"/>
              </a:rPr>
              <a:t>duct	</a:t>
            </a:r>
            <a:r>
              <a:rPr sz="2600" spc="56" dirty="0">
                <a:solidFill>
                  <a:srgbClr val="FFFFFF"/>
                </a:solidFill>
                <a:latin typeface="Arial"/>
                <a:cs typeface="Arial"/>
              </a:rPr>
              <a:t>[2%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12" dirty="0">
                <a:solidFill>
                  <a:srgbClr val="FFFFFF"/>
                </a:solidFill>
                <a:latin typeface="Arial"/>
                <a:cs typeface="Arial"/>
              </a:rPr>
              <a:t>ppl]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516" y="3091786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16" y="4991488"/>
            <a:ext cx="141536" cy="314325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8929">
              <a:spcBef>
                <a:spcPts val="81"/>
              </a:spcBef>
            </a:pPr>
            <a:r>
              <a:rPr sz="1900" spc="288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55" y="4939368"/>
            <a:ext cx="7201346" cy="1185269"/>
          </a:xfrm>
          <a:prstGeom prst="rect">
            <a:avLst/>
          </a:prstGeom>
        </p:spPr>
        <p:txBody>
          <a:bodyPr vert="horz" wrap="square" lIns="0" tIns="30806" rIns="0" bIns="0" rtlCol="0">
            <a:spAutoFit/>
          </a:bodyPr>
          <a:lstStyle/>
          <a:p>
            <a:pPr marL="8929" marR="3572" algn="l" rtl="0">
              <a:lnSpc>
                <a:spcPts val="3023"/>
              </a:lnSpc>
              <a:spcBef>
                <a:spcPts val="243"/>
              </a:spcBef>
            </a:pP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Surgical management </a:t>
            </a:r>
            <a:r>
              <a:rPr sz="2600" spc="42" dirty="0">
                <a:solidFill>
                  <a:srgbClr val="FFFFFF"/>
                </a:solidFill>
                <a:latin typeface="Arial"/>
                <a:cs typeface="Arial"/>
              </a:rPr>
              <a:t>includes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Segmental  </a:t>
            </a:r>
            <a:r>
              <a:rPr sz="2600" spc="18" dirty="0">
                <a:solidFill>
                  <a:srgbClr val="FFFFFF"/>
                </a:solidFill>
                <a:latin typeface="Arial"/>
                <a:cs typeface="Arial"/>
              </a:rPr>
              <a:t>resection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incorporate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60" dirty="0">
                <a:solidFill>
                  <a:srgbClr val="FFFFFF"/>
                </a:solidFill>
                <a:latin typeface="Arial"/>
                <a:cs typeface="Arial"/>
              </a:rPr>
              <a:t>opposing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2600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8" dirty="0">
                <a:solidFill>
                  <a:srgbClr val="FFFFFF"/>
                </a:solidFill>
                <a:latin typeface="Arial"/>
                <a:cs typeface="Arial"/>
              </a:rPr>
              <a:t>mucosa, 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typically </a:t>
            </a:r>
            <a:r>
              <a:rPr sz="2600" spc="7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4" dirty="0">
                <a:solidFill>
                  <a:srgbClr val="FFFFFF"/>
                </a:solidFill>
                <a:latin typeface="Arial"/>
                <a:cs typeface="Arial"/>
              </a:rPr>
              <a:t>site for</a:t>
            </a:r>
            <a:r>
              <a:rPr sz="260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3" dirty="0">
                <a:solidFill>
                  <a:srgbClr val="FFFFFF"/>
                </a:solidFill>
                <a:latin typeface="Arial"/>
                <a:cs typeface="Arial"/>
              </a:rPr>
              <a:t>bleeding.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015" y="670847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695" y="624542"/>
            <a:ext cx="3398193" cy="717354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300" spc="53" dirty="0"/>
              <a:t>occur </a:t>
            </a:r>
            <a:r>
              <a:rPr sz="2300" dirty="0"/>
              <a:t>in 2% of</a:t>
            </a:r>
            <a:r>
              <a:rPr sz="2300" spc="-80" dirty="0"/>
              <a:t> </a:t>
            </a:r>
            <a:r>
              <a:rPr sz="2300" spc="21" dirty="0"/>
              <a:t>population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144015" y="1354326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696" y="1312128"/>
            <a:ext cx="4246066" cy="36341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found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within 2 feet </a:t>
            </a:r>
            <a:r>
              <a:rPr sz="2300" spc="-11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300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015" y="2037803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696" y="1990785"/>
            <a:ext cx="3873698" cy="36341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complications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 2% of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015" y="2721282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696" y="2678370"/>
            <a:ext cx="6953101" cy="36341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have 2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300" spc="53" dirty="0">
                <a:solidFill>
                  <a:srgbClr val="FFFFFF"/>
                </a:solidFill>
                <a:latin typeface="Arial"/>
                <a:cs typeface="Arial"/>
              </a:rPr>
              <a:t>ectopic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tissue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(Gastric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300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4" dirty="0">
                <a:solidFill>
                  <a:srgbClr val="FFFFFF"/>
                </a:solidFill>
                <a:latin typeface="Arial"/>
                <a:cs typeface="Arial"/>
              </a:rPr>
              <a:t>Pancreatic)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015" y="3404760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695" y="3357027"/>
            <a:ext cx="5071170" cy="36341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clinically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at 2 yrs of</a:t>
            </a:r>
            <a:r>
              <a:rPr sz="2300" spc="-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39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015" y="4088238"/>
            <a:ext cx="128588" cy="283964"/>
          </a:xfrm>
          <a:prstGeom prst="rect">
            <a:avLst/>
          </a:prstGeom>
        </p:spPr>
        <p:txBody>
          <a:bodyPr vert="horz" wrap="square" lIns="0" tIns="11608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695" y="4044613"/>
            <a:ext cx="3512939" cy="363411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Male to </a:t>
            </a:r>
            <a:r>
              <a:rPr sz="2300" spc="-21" dirty="0">
                <a:solidFill>
                  <a:srgbClr val="FFFFFF"/>
                </a:solidFill>
                <a:latin typeface="Arial"/>
                <a:cs typeface="Arial"/>
              </a:rPr>
              <a:t>Female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ratio of</a:t>
            </a:r>
            <a:r>
              <a:rPr sz="23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2:1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586" y="4955976"/>
            <a:ext cx="7763024" cy="1255511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algn="ctr" rtl="0">
              <a:spcBef>
                <a:spcPts val="7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Best </a:t>
            </a:r>
            <a:r>
              <a:rPr sz="2700" spc="39" dirty="0">
                <a:solidFill>
                  <a:srgbClr val="FFFFFF"/>
                </a:solidFill>
                <a:latin typeface="Arial"/>
                <a:cs typeface="Arial"/>
              </a:rPr>
              <a:t>diagnostic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is a </a:t>
            </a:r>
            <a:r>
              <a:rPr sz="2600" b="1" spc="-15" baseline="22222" dirty="0">
                <a:solidFill>
                  <a:srgbClr val="FFFFFF"/>
                </a:solidFill>
                <a:latin typeface="Arial"/>
                <a:cs typeface="Arial"/>
              </a:rPr>
              <a:t>99m</a:t>
            </a:r>
            <a:r>
              <a:rPr sz="2700" b="1" spc="-11" dirty="0">
                <a:solidFill>
                  <a:srgbClr val="FFFFFF"/>
                </a:solidFill>
                <a:latin typeface="Arial"/>
                <a:cs typeface="Arial"/>
              </a:rPr>
              <a:t>Tc-pertechnetate</a:t>
            </a:r>
            <a:r>
              <a:rPr sz="2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scan</a:t>
            </a:r>
            <a:endParaRPr sz="2700">
              <a:latin typeface="Arial"/>
              <a:cs typeface="Arial"/>
            </a:endParaRPr>
          </a:p>
          <a:p>
            <a:pPr marL="8483" algn="ctr">
              <a:spcBef>
                <a:spcPts val="28"/>
              </a:spcBef>
            </a:pP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700" spc="-7" dirty="0">
                <a:solidFill>
                  <a:srgbClr val="FFFFFF"/>
                </a:solidFill>
                <a:latin typeface="Arial"/>
                <a:cs typeface="Arial"/>
              </a:rPr>
              <a:t>Meckel’s</a:t>
            </a:r>
            <a:r>
              <a:rPr sz="27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scan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098" name="Picture 2" descr="C:\Users\USER\Pictures\d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985" y="214312"/>
            <a:ext cx="3161109" cy="2357438"/>
          </a:xfrm>
          <a:prstGeom prst="rect">
            <a:avLst/>
          </a:prstGeom>
          <a:noFill/>
        </p:spPr>
      </p:pic>
      <p:pic>
        <p:nvPicPr>
          <p:cNvPr id="4099" name="Picture 3" descr="C:\Users\USER\Pictures\meck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969" y="3214688"/>
            <a:ext cx="2196703" cy="1768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87" y="401836"/>
            <a:ext cx="8155484" cy="637838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 algn="l" rtl="0">
              <a:spcBef>
                <a:spcPts val="70"/>
              </a:spcBef>
            </a:pPr>
            <a:r>
              <a:rPr sz="2700" spc="-53" dirty="0">
                <a:solidFill>
                  <a:srgbClr val="FFFFFF"/>
                </a:solidFill>
                <a:latin typeface="Arial"/>
                <a:cs typeface="Arial"/>
              </a:rPr>
              <a:t>NEOPLASIA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69658" marR="3572" algn="l" rtl="0">
              <a:lnSpc>
                <a:spcPct val="100899"/>
              </a:lnSpc>
            </a:pP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common, </a:t>
            </a:r>
            <a:r>
              <a:rPr sz="2700" spc="-84" dirty="0">
                <a:solidFill>
                  <a:srgbClr val="FFFFFF"/>
                </a:solidFill>
                <a:latin typeface="Arial"/>
                <a:cs typeface="Arial"/>
              </a:rPr>
              <a:t>GIST’s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700" spc="7" dirty="0">
                <a:solidFill>
                  <a:srgbClr val="FFFFFF"/>
                </a:solidFill>
                <a:latin typeface="Arial"/>
                <a:cs typeface="Arial"/>
              </a:rPr>
              <a:t>greatest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propensity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bleeding, </a:t>
            </a:r>
            <a:r>
              <a:rPr sz="2700" spc="46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diagnosed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bowel</a:t>
            </a:r>
            <a:r>
              <a:rPr sz="2700" spc="-2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contrast 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series or a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spiral </a:t>
            </a:r>
            <a:r>
              <a:rPr sz="2700" spc="-151" dirty="0">
                <a:solidFill>
                  <a:srgbClr val="FFFFFF"/>
                </a:solidFill>
                <a:latin typeface="Arial"/>
                <a:cs typeface="Arial"/>
              </a:rPr>
              <a:t>CT.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Wide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surgical </a:t>
            </a:r>
            <a:r>
              <a:rPr sz="2700" spc="7" dirty="0">
                <a:solidFill>
                  <a:srgbClr val="FFFFFF"/>
                </a:solidFill>
                <a:latin typeface="Arial"/>
                <a:cs typeface="Arial"/>
              </a:rPr>
              <a:t>resection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700" spc="-7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46" dirty="0">
                <a:solidFill>
                  <a:srgbClr val="FFFFFF"/>
                </a:solidFill>
                <a:latin typeface="Arial"/>
                <a:cs typeface="Arial"/>
              </a:rPr>
              <a:t>choice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2600">
              <a:latin typeface="Times New Roman"/>
              <a:cs typeface="Times New Roman"/>
            </a:endParaRPr>
          </a:p>
          <a:p>
            <a:pPr marL="8929" algn="l" rtl="0">
              <a:spcBef>
                <a:spcPts val="4"/>
              </a:spcBef>
            </a:pPr>
            <a:r>
              <a:rPr sz="2700" spc="-46" dirty="0">
                <a:solidFill>
                  <a:srgbClr val="FFFFFF"/>
                </a:solidFill>
                <a:latin typeface="Arial"/>
                <a:cs typeface="Arial"/>
              </a:rPr>
              <a:t>CROHN’S </a:t>
            </a:r>
            <a:r>
              <a:rPr sz="2700" spc="-88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2700" spc="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69658" marR="29020" algn="l" rtl="0">
              <a:lnSpc>
                <a:spcPct val="100899"/>
              </a:lnSpc>
            </a:pP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700" spc="7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 small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bowel </a:t>
            </a:r>
            <a:r>
              <a:rPr sz="2700" spc="53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assoc</a:t>
            </a:r>
            <a:r>
              <a:rPr sz="27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terminal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ileitis,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2700" spc="-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symptom.</a:t>
            </a:r>
            <a:endParaRPr sz="2700">
              <a:latin typeface="Arial"/>
              <a:cs typeface="Arial"/>
            </a:endParaRPr>
          </a:p>
          <a:p>
            <a:pPr marL="169658">
              <a:spcBef>
                <a:spcPts val="28"/>
              </a:spcBef>
            </a:pP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Diagnosed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bowel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contrast</a:t>
            </a:r>
            <a:r>
              <a:rPr sz="27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series</a:t>
            </a:r>
            <a:endParaRPr sz="270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2600">
              <a:latin typeface="Times New Roman"/>
              <a:cs typeface="Times New Roman"/>
            </a:endParaRPr>
          </a:p>
          <a:p>
            <a:pPr marL="169658" algn="l" rtl="0">
              <a:spcBef>
                <a:spcPts val="4"/>
              </a:spcBef>
            </a:pPr>
            <a:r>
              <a:rPr sz="2700" spc="-60" dirty="0">
                <a:solidFill>
                  <a:srgbClr val="FFFFFF"/>
                </a:solidFill>
                <a:latin typeface="Arial"/>
                <a:cs typeface="Arial"/>
              </a:rPr>
              <a:t>DIVERTICULA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72" y="168909"/>
            <a:ext cx="43903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E65B00"/>
                </a:solidFill>
                <a:latin typeface="Century Gothic"/>
                <a:cs typeface="Century Gothic"/>
              </a:rPr>
              <a:t>:</a:t>
            </a:r>
            <a:r>
              <a:rPr sz="4000" b="0" spc="-10" dirty="0">
                <a:solidFill>
                  <a:srgbClr val="E65B00"/>
                </a:solidFill>
                <a:latin typeface="Century Schoolbook"/>
                <a:cs typeface="Century Schoolbook"/>
              </a:rPr>
              <a:t>PRESENTATION</a:t>
            </a:r>
            <a:endParaRPr sz="40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066800"/>
            <a:ext cx="8424545" cy="551458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69900" marR="5080" indent="-457200" algn="l" rtl="0">
              <a:lnSpc>
                <a:spcPct val="89900"/>
              </a:lnSpc>
              <a:spcBef>
                <a:spcPts val="390"/>
              </a:spcBef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B22B15"/>
                </a:solidFill>
                <a:latin typeface="Century Schoolbook"/>
                <a:cs typeface="Century Schoolbook"/>
              </a:rPr>
              <a:t>Hematemesis</a:t>
            </a:r>
            <a:r>
              <a:rPr sz="2400" b="1" spc="-5" dirty="0">
                <a:latin typeface="Century Schoolbook"/>
                <a:cs typeface="Century Schoolbook"/>
              </a:rPr>
              <a:t>: </a:t>
            </a:r>
            <a:r>
              <a:rPr sz="2200" spc="-5" dirty="0">
                <a:latin typeface="Century Schoolbook"/>
                <a:cs typeface="Century Schoolbook"/>
              </a:rPr>
              <a:t>vomiting </a:t>
            </a:r>
            <a:r>
              <a:rPr sz="2200" dirty="0">
                <a:latin typeface="Century Schoolbook"/>
                <a:cs typeface="Century Schoolbook"/>
              </a:rPr>
              <a:t>of </a:t>
            </a:r>
            <a:r>
              <a:rPr sz="2200" spc="-5">
                <a:latin typeface="Century Schoolbook"/>
                <a:cs typeface="Century Schoolbook"/>
              </a:rPr>
              <a:t>blood </a:t>
            </a:r>
            <a:r>
              <a:rPr sz="2200" smtClean="0">
                <a:latin typeface="Century Schoolbook"/>
                <a:cs typeface="Century Schoolbook"/>
              </a:rPr>
              <a:t>in </a:t>
            </a:r>
            <a:r>
              <a:rPr sz="2200" spc="-5">
                <a:latin typeface="Century Schoolbook"/>
                <a:cs typeface="Century Schoolbook"/>
              </a:rPr>
              <a:t>the </a:t>
            </a:r>
            <a:r>
              <a:rPr sz="2200" spc="-5" smtClean="0">
                <a:latin typeface="Century Schoolbook"/>
                <a:cs typeface="Century Schoolbook"/>
              </a:rPr>
              <a:t>stomach</a:t>
            </a:r>
            <a:r>
              <a:rPr lang="en-US" sz="2200" spc="-5" dirty="0">
                <a:latin typeface="Century Schoolbook"/>
                <a:cs typeface="Century Schoolbook"/>
              </a:rPr>
              <a:t>.</a:t>
            </a:r>
            <a:endParaRPr lang="ar-SA" sz="2200" spc="-5" dirty="0" smtClean="0">
              <a:latin typeface="Century Schoolbook"/>
              <a:cs typeface="Century Schoolbook"/>
            </a:endParaRPr>
          </a:p>
          <a:p>
            <a:pPr marL="469900" marR="5080" indent="-457200" algn="l" rtl="0">
              <a:lnSpc>
                <a:spcPct val="89900"/>
              </a:lnSpc>
              <a:spcBef>
                <a:spcPts val="390"/>
              </a:spcBef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469265" algn="l"/>
                <a:tab pos="469900" algn="l"/>
              </a:tabLst>
            </a:pPr>
            <a:endParaRPr lang="en-US" sz="2200" spc="-5" dirty="0" smtClean="0">
              <a:latin typeface="Century Schoolbook"/>
              <a:cs typeface="Century Schoolbook"/>
            </a:endParaRPr>
          </a:p>
          <a:p>
            <a:pPr marL="469900" marR="5080" indent="-457200" algn="l" rtl="0">
              <a:lnSpc>
                <a:spcPct val="89900"/>
              </a:lnSpc>
              <a:spcBef>
                <a:spcPts val="390"/>
              </a:spcBef>
              <a:buClr>
                <a:srgbClr val="FD8536"/>
              </a:buClr>
              <a:buSzPct val="68750"/>
              <a:tabLst>
                <a:tab pos="469265" algn="l"/>
                <a:tab pos="469900" algn="l"/>
              </a:tabLst>
            </a:pPr>
            <a:r>
              <a:rPr lang="ar-SA" sz="2200" b="1" spc="-5" dirty="0" smtClean="0">
                <a:latin typeface="Century Schoolbook"/>
                <a:cs typeface="Century Schoolbook"/>
              </a:rPr>
              <a:t>    </a:t>
            </a:r>
            <a:r>
              <a:rPr sz="2200" b="1" spc="-5" smtClean="0">
                <a:latin typeface="Century Schoolbook"/>
                <a:cs typeface="Century Schoolbook"/>
              </a:rPr>
              <a:t>coffee-ground</a:t>
            </a:r>
            <a:r>
              <a:rPr sz="2200" spc="-5" smtClean="0">
                <a:latin typeface="Century Schoolbook"/>
                <a:cs typeface="Century Schoolbook"/>
              </a:rPr>
              <a:t> </a:t>
            </a:r>
            <a:r>
              <a:rPr sz="2200" dirty="0">
                <a:latin typeface="Century Schoolbook"/>
                <a:cs typeface="Century Schoolbook"/>
              </a:rPr>
              <a:t>emesis </a:t>
            </a:r>
            <a:r>
              <a:rPr sz="2200" spc="-5" dirty="0">
                <a:latin typeface="Century Schoolbook"/>
                <a:cs typeface="Century Schoolbook"/>
              </a:rPr>
              <a:t>that indicate </a:t>
            </a:r>
            <a:r>
              <a:rPr sz="2200" u="sng" dirty="0">
                <a:latin typeface="Century Schoolbook"/>
                <a:cs typeface="Century Schoolbook"/>
              </a:rPr>
              <a:t>slower </a:t>
            </a:r>
            <a:r>
              <a:rPr sz="2200" u="sng" spc="-10">
                <a:latin typeface="Century Schoolbook"/>
                <a:cs typeface="Century Schoolbook"/>
              </a:rPr>
              <a:t>rate </a:t>
            </a:r>
            <a:r>
              <a:rPr sz="2200" u="sng" smtClean="0">
                <a:latin typeface="Century Schoolbook"/>
                <a:cs typeface="Century Schoolbook"/>
              </a:rPr>
              <a:t>of</a:t>
            </a:r>
            <a:r>
              <a:rPr lang="en-US" sz="2200" u="sng" dirty="0" smtClean="0">
                <a:latin typeface="Century Schoolbook"/>
                <a:cs typeface="Century Schoolbook"/>
              </a:rPr>
              <a:t> </a:t>
            </a:r>
            <a:r>
              <a:rPr lang="en-US" sz="2200" u="sng" spc="-5" dirty="0" smtClean="0">
                <a:latin typeface="Century Schoolbook"/>
                <a:cs typeface="Century Schoolbook"/>
              </a:rPr>
              <a:t>bleeding </a:t>
            </a:r>
            <a:r>
              <a:rPr lang="en-US" sz="2200" spc="-5" dirty="0" smtClean="0">
                <a:latin typeface="Century Schoolbook"/>
                <a:cs typeface="Century Schoolbook"/>
              </a:rPr>
              <a:t>or </a:t>
            </a:r>
            <a:r>
              <a:rPr lang="ar-SA" sz="2200" spc="-5" dirty="0" smtClean="0">
                <a:latin typeface="Century Schoolbook"/>
                <a:cs typeface="Century Schoolbook"/>
              </a:rPr>
              <a:t> </a:t>
            </a:r>
            <a:r>
              <a:rPr lang="en-US" sz="2200" spc="-5" dirty="0" smtClean="0">
                <a:latin typeface="Century Schoolbook"/>
                <a:cs typeface="Century Schoolbook"/>
              </a:rPr>
              <a:t> </a:t>
            </a:r>
            <a:r>
              <a:rPr lang="en-US" sz="2200" b="1" spc="-5" dirty="0" smtClean="0">
                <a:latin typeface="Century Schoolbook"/>
                <a:cs typeface="Century Schoolbook"/>
              </a:rPr>
              <a:t>fresh bright red blood </a:t>
            </a:r>
            <a:r>
              <a:rPr lang="en-US" sz="2200" spc="-5" dirty="0" smtClean="0">
                <a:latin typeface="Century Schoolbook"/>
                <a:cs typeface="Century Schoolbook"/>
              </a:rPr>
              <a:t>(may be with clots) that indicates </a:t>
            </a:r>
            <a:r>
              <a:rPr lang="en-US" sz="2200" u="sng" spc="-5" dirty="0" smtClean="0">
                <a:latin typeface="Century Schoolbook"/>
                <a:cs typeface="Century Schoolbook"/>
              </a:rPr>
              <a:t>faster rate of bleeding.</a:t>
            </a:r>
            <a:endParaRPr sz="2200" u="sng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69900" marR="320040" indent="-457200" algn="l" rtl="0">
              <a:lnSpc>
                <a:spcPct val="89900"/>
              </a:lnSpc>
              <a:spcBef>
                <a:spcPts val="5"/>
              </a:spcBef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B22B15"/>
                </a:solidFill>
                <a:latin typeface="Century Schoolbook"/>
                <a:cs typeface="Century Schoolbook"/>
              </a:rPr>
              <a:t>Melena</a:t>
            </a:r>
            <a:r>
              <a:rPr sz="2400" b="1" spc="-5" dirty="0">
                <a:latin typeface="Century Schoolbook"/>
                <a:cs typeface="Century Schoolbook"/>
              </a:rPr>
              <a:t>: </a:t>
            </a:r>
            <a:r>
              <a:rPr sz="2200" spc="-5" dirty="0">
                <a:latin typeface="Century Schoolbook"/>
                <a:cs typeface="Century Schoolbook"/>
              </a:rPr>
              <a:t>stool consisting </a:t>
            </a:r>
            <a:r>
              <a:rPr sz="2200" dirty="0">
                <a:latin typeface="Century Schoolbook"/>
                <a:cs typeface="Century Schoolbook"/>
              </a:rPr>
              <a:t>of </a:t>
            </a:r>
            <a:r>
              <a:rPr sz="2200" spc="-5" dirty="0">
                <a:latin typeface="Century Schoolbook"/>
                <a:cs typeface="Century Schoolbook"/>
              </a:rPr>
              <a:t>partially digested blood (black  </a:t>
            </a:r>
            <a:r>
              <a:rPr sz="2200" spc="-10" dirty="0">
                <a:latin typeface="Century Schoolbook"/>
                <a:cs typeface="Century Schoolbook"/>
              </a:rPr>
              <a:t>tarry, </a:t>
            </a:r>
            <a:r>
              <a:rPr sz="2200" dirty="0">
                <a:latin typeface="Century Schoolbook"/>
                <a:cs typeface="Century Schoolbook"/>
              </a:rPr>
              <a:t>semi </a:t>
            </a:r>
            <a:r>
              <a:rPr sz="2200" spc="-5" dirty="0">
                <a:latin typeface="Century Schoolbook"/>
                <a:cs typeface="Century Schoolbook"/>
              </a:rPr>
              <a:t>solid, shiny and has </a:t>
            </a:r>
            <a:r>
              <a:rPr sz="2200" dirty="0">
                <a:latin typeface="Century Schoolbook"/>
                <a:cs typeface="Century Schoolbook"/>
              </a:rPr>
              <a:t>a </a:t>
            </a:r>
            <a:r>
              <a:rPr sz="2200" spc="-5" dirty="0">
                <a:latin typeface="Century Schoolbook"/>
                <a:cs typeface="Century Schoolbook"/>
              </a:rPr>
              <a:t>distinctive odor, when its  present it indicates that blood has been present in the GI  tract for </a:t>
            </a:r>
            <a:r>
              <a:rPr sz="2200" dirty="0">
                <a:latin typeface="Century Schoolbook"/>
                <a:cs typeface="Century Schoolbook"/>
              </a:rPr>
              <a:t>at </a:t>
            </a:r>
            <a:r>
              <a:rPr sz="2200" spc="-5" dirty="0">
                <a:latin typeface="Century Schoolbook"/>
                <a:cs typeface="Century Schoolbook"/>
              </a:rPr>
              <a:t>least 14 h. The more proximal the bleeding site,  the more likely </a:t>
            </a:r>
            <a:r>
              <a:rPr sz="2200" dirty="0">
                <a:latin typeface="Century Schoolbook"/>
                <a:cs typeface="Century Schoolbook"/>
              </a:rPr>
              <a:t>melena </a:t>
            </a:r>
            <a:r>
              <a:rPr sz="2200" spc="-5" dirty="0">
                <a:latin typeface="Century Schoolbook"/>
                <a:cs typeface="Century Schoolbook"/>
              </a:rPr>
              <a:t>will</a:t>
            </a:r>
            <a:r>
              <a:rPr sz="2200" dirty="0">
                <a:latin typeface="Century Schoolbook"/>
                <a:cs typeface="Century Schoolbook"/>
              </a:rPr>
              <a:t> </a:t>
            </a:r>
            <a:r>
              <a:rPr sz="2200" spc="-5" dirty="0">
                <a:latin typeface="Century Schoolbook"/>
                <a:cs typeface="Century Schoolbook"/>
              </a:rPr>
              <a:t>occur.</a:t>
            </a:r>
            <a:endParaRPr sz="2200">
              <a:latin typeface="Century Schoolbook"/>
              <a:cs typeface="Century Schoolbook"/>
            </a:endParaRPr>
          </a:p>
          <a:p>
            <a:pPr algn="l" rtl="0">
              <a:lnSpc>
                <a:spcPct val="100000"/>
              </a:lnSpc>
              <a:spcBef>
                <a:spcPts val="50"/>
              </a:spcBef>
              <a:buClr>
                <a:srgbClr val="FD8536"/>
              </a:buClr>
              <a:buFont typeface="Arial" pitchFamily="34" charset="0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69900" marR="351790" indent="-457200" algn="l" rtl="0">
              <a:lnSpc>
                <a:spcPct val="89900"/>
              </a:lnSpc>
              <a:buClr>
                <a:srgbClr val="FD8536"/>
              </a:buClr>
              <a:buSzPct val="68750"/>
              <a:buFont typeface="Arial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B22B15"/>
                </a:solidFill>
                <a:latin typeface="Century Schoolbook"/>
                <a:cs typeface="Century Schoolbook"/>
              </a:rPr>
              <a:t>Hematochezia </a:t>
            </a:r>
            <a:r>
              <a:rPr sz="2200" spc="-5" dirty="0">
                <a:latin typeface="Century Schoolbook"/>
                <a:cs typeface="Century Schoolbook"/>
              </a:rPr>
              <a:t>usually represents </a:t>
            </a:r>
            <a:r>
              <a:rPr sz="2200" dirty="0">
                <a:latin typeface="Century Schoolbook"/>
                <a:cs typeface="Century Schoolbook"/>
              </a:rPr>
              <a:t>a </a:t>
            </a:r>
            <a:r>
              <a:rPr sz="2200" spc="-5" dirty="0">
                <a:latin typeface="Century Schoolbook"/>
                <a:cs typeface="Century Schoolbook"/>
              </a:rPr>
              <a:t>lower </a:t>
            </a:r>
            <a:r>
              <a:rPr sz="2200" spc="-10" dirty="0">
                <a:latin typeface="Century Schoolbook"/>
                <a:cs typeface="Century Schoolbook"/>
              </a:rPr>
              <a:t>GI </a:t>
            </a:r>
            <a:r>
              <a:rPr sz="2200" spc="-5" dirty="0">
                <a:latin typeface="Century Schoolbook"/>
                <a:cs typeface="Century Schoolbook"/>
              </a:rPr>
              <a:t>source </a:t>
            </a:r>
            <a:r>
              <a:rPr sz="2200" dirty="0">
                <a:latin typeface="Century Schoolbook"/>
                <a:cs typeface="Century Schoolbook"/>
              </a:rPr>
              <a:t>of  </a:t>
            </a:r>
            <a:r>
              <a:rPr sz="2200" spc="-5" dirty="0">
                <a:latin typeface="Century Schoolbook"/>
                <a:cs typeface="Century Schoolbook"/>
              </a:rPr>
              <a:t>bleeding, although an upper GI </a:t>
            </a:r>
            <a:r>
              <a:rPr sz="2200" dirty="0">
                <a:latin typeface="Century Schoolbook"/>
                <a:cs typeface="Century Schoolbook"/>
              </a:rPr>
              <a:t>lesion may </a:t>
            </a:r>
            <a:r>
              <a:rPr sz="2200" spc="-5" dirty="0">
                <a:latin typeface="Century Schoolbook"/>
                <a:cs typeface="Century Schoolbook"/>
              </a:rPr>
              <a:t>bleed so briskly  that blood does </a:t>
            </a:r>
            <a:r>
              <a:rPr sz="2200" dirty="0">
                <a:latin typeface="Century Schoolbook"/>
                <a:cs typeface="Century Schoolbook"/>
              </a:rPr>
              <a:t>not </a:t>
            </a:r>
            <a:r>
              <a:rPr sz="2200" spc="-5" dirty="0">
                <a:latin typeface="Century Schoolbook"/>
                <a:cs typeface="Century Schoolbook"/>
              </a:rPr>
              <a:t>remain </a:t>
            </a:r>
            <a:r>
              <a:rPr sz="2200" dirty="0">
                <a:latin typeface="Century Schoolbook"/>
                <a:cs typeface="Century Schoolbook"/>
              </a:rPr>
              <a:t>in </a:t>
            </a:r>
            <a:r>
              <a:rPr sz="2200" spc="-5" dirty="0">
                <a:latin typeface="Century Schoolbook"/>
                <a:cs typeface="Century Schoolbook"/>
              </a:rPr>
              <a:t>the bowel long enough for  melena to develop</a:t>
            </a:r>
            <a:r>
              <a:rPr sz="2200" spc="-5" dirty="0">
                <a:solidFill>
                  <a:srgbClr val="001F5F"/>
                </a:solidFill>
                <a:latin typeface="Century Schoolbook"/>
                <a:cs typeface="Century Schoolbook"/>
              </a:rPr>
              <a:t>.</a:t>
            </a:r>
            <a:endParaRPr sz="22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445" y="300037"/>
            <a:ext cx="7727752" cy="2192305"/>
          </a:xfrm>
          <a:prstGeom prst="rect">
            <a:avLst/>
          </a:prstGeom>
        </p:spPr>
        <p:txBody>
          <a:bodyPr vert="horz" wrap="square" lIns="0" tIns="37503" rIns="0" bIns="0" rtlCol="0">
            <a:spAutoFit/>
          </a:bodyPr>
          <a:lstStyle/>
          <a:p>
            <a:pPr marL="1803733" marR="3572" indent="-1794803">
              <a:lnSpc>
                <a:spcPts val="5554"/>
              </a:lnSpc>
              <a:spcBef>
                <a:spcPts val="295"/>
              </a:spcBef>
            </a:pPr>
            <a:r>
              <a:rPr sz="4700" spc="-120" dirty="0"/>
              <a:t>OBSCURE </a:t>
            </a:r>
            <a:r>
              <a:rPr sz="4700" spc="-137" dirty="0"/>
              <a:t>CAUSES </a:t>
            </a:r>
            <a:r>
              <a:rPr sz="4700" spc="-4" dirty="0"/>
              <a:t>of </a:t>
            </a:r>
            <a:r>
              <a:rPr sz="4700" spc="42" dirty="0"/>
              <a:t>Acute  </a:t>
            </a:r>
            <a:r>
              <a:rPr sz="4700" spc="-4" dirty="0"/>
              <a:t>GI</a:t>
            </a:r>
            <a:r>
              <a:rPr sz="4700" spc="-11" dirty="0"/>
              <a:t> </a:t>
            </a:r>
            <a:r>
              <a:rPr sz="4700" spc="18" dirty="0"/>
              <a:t>Hemorrhage</a:t>
            </a:r>
            <a:endParaRPr sz="4700"/>
          </a:p>
        </p:txBody>
      </p:sp>
      <p:sp>
        <p:nvSpPr>
          <p:cNvPr id="3" name="object 3"/>
          <p:cNvSpPr txBox="1"/>
          <p:nvPr/>
        </p:nvSpPr>
        <p:spPr>
          <a:xfrm>
            <a:off x="696516" y="2656091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984" y="2598539"/>
            <a:ext cx="6825853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persists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an initial</a:t>
            </a:r>
            <a:r>
              <a:rPr sz="2700" spc="-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negative 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evaluation with an </a:t>
            </a:r>
            <a:r>
              <a:rPr sz="2700" spc="-53" dirty="0">
                <a:solidFill>
                  <a:srgbClr val="FFFFFF"/>
                </a:solidFill>
                <a:latin typeface="Arial"/>
                <a:cs typeface="Arial"/>
              </a:rPr>
              <a:t>EGD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21" dirty="0">
                <a:solidFill>
                  <a:srgbClr val="FFFFFF"/>
                </a:solidFill>
                <a:latin typeface="Arial"/>
                <a:cs typeface="Arial"/>
              </a:rPr>
              <a:t>Colonoscopy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516" y="3852669"/>
            <a:ext cx="145107" cy="323255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000" spc="299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984" y="3795117"/>
            <a:ext cx="7258943" cy="1683624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8929" marR="3572" algn="l" rtl="0">
              <a:lnSpc>
                <a:spcPct val="100899"/>
              </a:lnSpc>
              <a:spcBef>
                <a:spcPts val="39"/>
              </a:spcBef>
            </a:pP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Divided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700" spc="35" dirty="0">
                <a:solidFill>
                  <a:srgbClr val="FFFFFF"/>
                </a:solidFill>
                <a:latin typeface="Arial"/>
                <a:cs typeface="Arial"/>
              </a:rPr>
              <a:t>Obscure-occult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Obscure-overt 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bleeding,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700" spc="28" dirty="0">
                <a:solidFill>
                  <a:srgbClr val="FFFFFF"/>
                </a:solidFill>
                <a:latin typeface="Arial"/>
                <a:cs typeface="Arial"/>
              </a:rPr>
              <a:t>characterised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IDA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guaiac 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stools without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visible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bleeding,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700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recurrent </a:t>
            </a:r>
            <a:r>
              <a:rPr sz="2700" spc="-4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700" spc="11" dirty="0">
                <a:solidFill>
                  <a:srgbClr val="FFFFFF"/>
                </a:solidFill>
                <a:latin typeface="Arial"/>
                <a:cs typeface="Arial"/>
              </a:rPr>
              <a:t>persistent </a:t>
            </a:r>
            <a:r>
              <a:rPr sz="2700" spc="18" dirty="0">
                <a:solidFill>
                  <a:srgbClr val="FFFFFF"/>
                </a:solidFill>
                <a:latin typeface="Arial"/>
                <a:cs typeface="Arial"/>
              </a:rPr>
              <a:t>visible</a:t>
            </a:r>
            <a:r>
              <a:rPr sz="2700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42" dirty="0">
                <a:solidFill>
                  <a:srgbClr val="FFFFFF"/>
                </a:solidFill>
                <a:latin typeface="Arial"/>
                <a:cs typeface="Arial"/>
              </a:rPr>
              <a:t>bleeding.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6101" y="35719"/>
            <a:ext cx="3036094" cy="6786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0828" y="285750"/>
            <a:ext cx="4192042" cy="1263958"/>
          </a:xfrm>
          <a:prstGeom prst="rect">
            <a:avLst/>
          </a:prstGeom>
        </p:spPr>
        <p:txBody>
          <a:bodyPr vert="horz" wrap="square" lIns="0" tIns="4911" rIns="0" bIns="0" rtlCol="0">
            <a:spAutoFit/>
          </a:bodyPr>
          <a:lstStyle/>
          <a:p>
            <a:pPr marL="223234" marR="3572" indent="-214305" rtl="0">
              <a:lnSpc>
                <a:spcPct val="100899"/>
              </a:lnSpc>
              <a:spcBef>
                <a:spcPts val="39"/>
              </a:spcBef>
            </a:pPr>
            <a:r>
              <a:rPr sz="2700" spc="-11" dirty="0"/>
              <a:t>Differential </a:t>
            </a:r>
            <a:r>
              <a:rPr sz="2700" spc="11" dirty="0"/>
              <a:t>Diagnosis </a:t>
            </a:r>
            <a:r>
              <a:rPr sz="2700" dirty="0"/>
              <a:t>for</a:t>
            </a:r>
            <a:r>
              <a:rPr sz="2700" spc="-25" dirty="0"/>
              <a:t> </a:t>
            </a:r>
            <a:r>
              <a:rPr sz="2700" spc="-4" dirty="0"/>
              <a:t>an  </a:t>
            </a:r>
            <a:r>
              <a:rPr sz="2700" spc="35" dirty="0"/>
              <a:t>Obscure </a:t>
            </a:r>
            <a:r>
              <a:rPr sz="2700" spc="-4" dirty="0"/>
              <a:t>Lower </a:t>
            </a:r>
            <a:r>
              <a:rPr sz="2700" dirty="0"/>
              <a:t>Gi</a:t>
            </a:r>
            <a:r>
              <a:rPr sz="2700" spc="-60" dirty="0"/>
              <a:t> </a:t>
            </a:r>
            <a:r>
              <a:rPr sz="2700" spc="25" dirty="0"/>
              <a:t>Bleed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487649" y="2038748"/>
            <a:ext cx="128588" cy="283071"/>
          </a:xfrm>
          <a:prstGeom prst="rect">
            <a:avLst/>
          </a:prstGeom>
        </p:spPr>
        <p:txBody>
          <a:bodyPr vert="horz" wrap="square" lIns="0" tIns="11162" rIns="0" bIns="0" rtlCol="0">
            <a:spAutoFit/>
          </a:bodyPr>
          <a:lstStyle/>
          <a:p>
            <a:pPr marL="8929">
              <a:spcBef>
                <a:spcPts val="88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49" y="4289029"/>
            <a:ext cx="128588" cy="283071"/>
          </a:xfrm>
          <a:prstGeom prst="rect">
            <a:avLst/>
          </a:prstGeom>
        </p:spPr>
        <p:txBody>
          <a:bodyPr vert="horz" wrap="square" lIns="0" tIns="11162" rIns="0" bIns="0" rtlCol="0">
            <a:spAutoFit/>
          </a:bodyPr>
          <a:lstStyle/>
          <a:p>
            <a:pPr marL="8929">
              <a:spcBef>
                <a:spcPts val="88"/>
              </a:spcBef>
            </a:pPr>
            <a:r>
              <a:rPr sz="1700" spc="26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164" y="1991320"/>
            <a:ext cx="4696569" cy="4091465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8929" marR="112510" algn="l" rtl="0">
              <a:lnSpc>
                <a:spcPct val="101000"/>
              </a:lnSpc>
              <a:spcBef>
                <a:spcPts val="42"/>
              </a:spcBef>
            </a:pP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Obscure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300" spc="39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300" spc="7" dirty="0">
                <a:solidFill>
                  <a:srgbClr val="FFFFFF"/>
                </a:solidFill>
                <a:latin typeface="Arial"/>
                <a:cs typeface="Arial"/>
              </a:rPr>
              <a:t>frustrating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for the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physician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especially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true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obscure-overt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,which  cannot 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localised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despite 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aggressive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sz="23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" dirty="0">
                <a:solidFill>
                  <a:srgbClr val="FFFFFF"/>
                </a:solidFill>
                <a:latin typeface="Arial"/>
                <a:cs typeface="Arial"/>
              </a:rPr>
              <a:t>measures.</a:t>
            </a:r>
            <a:endParaRPr sz="2300">
              <a:latin typeface="Arial"/>
              <a:cs typeface="Arial"/>
            </a:endParaRPr>
          </a:p>
          <a:p>
            <a:pPr marL="8929" marR="3572" algn="l" rtl="0">
              <a:lnSpc>
                <a:spcPct val="101000"/>
              </a:lnSpc>
              <a:spcBef>
                <a:spcPts val="844"/>
              </a:spcBef>
            </a:pPr>
            <a:r>
              <a:rPr sz="2300" spc="-28" dirty="0">
                <a:solidFill>
                  <a:srgbClr val="FFFFFF"/>
                </a:solidFill>
                <a:latin typeface="Arial"/>
                <a:cs typeface="Arial"/>
              </a:rPr>
              <a:t>Fortunately,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obscure-overt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bleeding  </a:t>
            </a:r>
            <a:r>
              <a:rPr sz="2300" spc="-4" dirty="0">
                <a:solidFill>
                  <a:srgbClr val="FFFFFF"/>
                </a:solidFill>
                <a:latin typeface="Arial"/>
                <a:cs typeface="Arial"/>
              </a:rPr>
              <a:t>is only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responsible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300" spc="-4" dirty="0">
                <a:solidFill>
                  <a:srgbClr val="FFFFFF"/>
                </a:solidFill>
                <a:latin typeface="Arial"/>
                <a:cs typeface="Arial"/>
              </a:rPr>
              <a:t>1%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300" spc="-4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 GI </a:t>
            </a:r>
            <a:r>
              <a:rPr sz="2300" spc="39" dirty="0">
                <a:solidFill>
                  <a:srgbClr val="FFFFFF"/>
                </a:solidFill>
                <a:latin typeface="Arial"/>
                <a:cs typeface="Arial"/>
              </a:rPr>
              <a:t>bleeding. </a:t>
            </a:r>
            <a:r>
              <a:rPr sz="2300" spc="-46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differential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diagnosis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300" spc="21" dirty="0">
                <a:solidFill>
                  <a:srgbClr val="FFFFFF"/>
                </a:solidFill>
                <a:latin typeface="Arial"/>
                <a:cs typeface="Arial"/>
              </a:rPr>
              <a:t>obscure- 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overt </a:t>
            </a:r>
            <a:r>
              <a:rPr sz="2300" spc="42" dirty="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sz="2300" spc="-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8" dirty="0">
                <a:solidFill>
                  <a:srgbClr val="FFFFFF"/>
                </a:solidFill>
                <a:latin typeface="Arial"/>
                <a:cs typeface="Arial"/>
              </a:rPr>
              <a:t>varied.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9914" y="616113"/>
            <a:ext cx="1000125" cy="357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3492" y="669691"/>
            <a:ext cx="892969" cy="250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hank-you-lettering-with-blurred-background_23-2147824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598</TotalTime>
  <Words>3711</Words>
  <Application>Microsoft Office PowerPoint</Application>
  <PresentationFormat>On-screen Show (4:3)</PresentationFormat>
  <Paragraphs>546</Paragraphs>
  <Slides>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Technic</vt:lpstr>
      <vt:lpstr>Dr  Mohammad Al Akeely Associate professor&amp; consultant general surgeon </vt:lpstr>
      <vt:lpstr>REFERENCE:</vt:lpstr>
      <vt:lpstr>Definition</vt:lpstr>
      <vt:lpstr>INTRODUCTION</vt:lpstr>
      <vt:lpstr>Slide 5</vt:lpstr>
      <vt:lpstr> Esophageal causes:</vt:lpstr>
      <vt:lpstr> Duodenal causes:</vt:lpstr>
      <vt:lpstr>Slide 8</vt:lpstr>
      <vt:lpstr>:PRESENTATION</vt:lpstr>
      <vt:lpstr>:SIGNS AND SYMPTOMS</vt:lpstr>
      <vt:lpstr>APPROACH:</vt:lpstr>
      <vt:lpstr>/ alcohol , bilharziasis  H/O hepatitis B or C. Drug history: NSAIDs, Aspirin, corticosteroids,  anticoagulants.</vt:lpstr>
      <vt:lpstr>APPROACH CONT,</vt:lpstr>
      <vt:lpstr>SKIN changes:</vt:lpstr>
      <vt:lpstr>Slide 15</vt:lpstr>
      <vt:lpstr>:LAB DIAGNOSIS</vt:lpstr>
      <vt:lpstr>LFT- to detect underlying liver disease</vt:lpstr>
      <vt:lpstr>The BUN-to- creatinine ratio increases with upper</vt:lpstr>
      <vt:lpstr>Prolongation of the PT based on an INR of more than</vt:lpstr>
      <vt:lpstr>:ENDOSCOPY</vt:lpstr>
      <vt:lpstr>Slide 21</vt:lpstr>
      <vt:lpstr>Slide 22</vt:lpstr>
      <vt:lpstr>:IMAGING</vt:lpstr>
      <vt:lpstr>Slide 24</vt:lpstr>
      <vt:lpstr>ANGIOGRAPHY:</vt:lpstr>
      <vt:lpstr>NASOGASTRIC LAVAGE</vt:lpstr>
      <vt:lpstr>BENEFITS OF LAVAGE :</vt:lpstr>
      <vt:lpstr>SEVERITY</vt:lpstr>
      <vt:lpstr>RISK CATEGORY</vt:lpstr>
      <vt:lpstr>MANAGEMENT</vt:lpstr>
      <vt:lpstr>Slide 31</vt:lpstr>
      <vt:lpstr>Slide 32</vt:lpstr>
      <vt:lpstr>TREATMENT OF VARICEAL BLEEDING</vt:lpstr>
      <vt:lpstr>Slide 34</vt:lpstr>
      <vt:lpstr>Slide 35</vt:lpstr>
      <vt:lpstr>Slide 36</vt:lpstr>
      <vt:lpstr>TREATMENT OF NON-VARICEAL BLEEDING</vt:lpstr>
      <vt:lpstr>Slide 38</vt:lpstr>
      <vt:lpstr>Slide 39</vt:lpstr>
      <vt:lpstr>SURGERY INDICATIONS :</vt:lpstr>
      <vt:lpstr>TYPES OF OPERATIONS:</vt:lpstr>
      <vt:lpstr>COMPLICATIONS</vt:lpstr>
      <vt:lpstr>PREVENTION</vt:lpstr>
      <vt:lpstr>Slide 44</vt:lpstr>
      <vt:lpstr>Upto 80% of acute GI bleed occurs in Upper GIT,  of which Peptic Ulcer Disease &amp; Variceal  Haemorrhage are most common causes.</vt:lpstr>
      <vt:lpstr>Incidence of LGI-Bleed, increases with Age,  slightly more common in women, with an overall  mortality of &lt;5%</vt:lpstr>
      <vt:lpstr>DIAGNOSIS</vt:lpstr>
      <vt:lpstr>Slide 48</vt:lpstr>
      <vt:lpstr>RISK FACTORS</vt:lpstr>
      <vt:lpstr>Diagnostic Intervensions</vt:lpstr>
      <vt:lpstr>Slide 51</vt:lpstr>
      <vt:lpstr>Slide 52</vt:lpstr>
      <vt:lpstr>Brief on Investigations before going to  specific diseases</vt:lpstr>
      <vt:lpstr>Digital Rectal Examination</vt:lpstr>
      <vt:lpstr>Flexible Sigmoidoscopy</vt:lpstr>
      <vt:lpstr>Colonoscopy</vt:lpstr>
      <vt:lpstr>Slide 57</vt:lpstr>
      <vt:lpstr>Slide 58</vt:lpstr>
      <vt:lpstr>Findings may include an actively bleeding site,  clot adherence to a focus of mucosa or  diverticular orifice, other than Polyps, Cancers  and Inflammatory conditions.</vt:lpstr>
      <vt:lpstr>Slide 60</vt:lpstr>
      <vt:lpstr>Radionuclide Scanning</vt:lpstr>
      <vt:lpstr>Slide 62</vt:lpstr>
      <vt:lpstr>Mesenteric Angiography</vt:lpstr>
      <vt:lpstr>Small Bowel Endoscopy</vt:lpstr>
      <vt:lpstr>Capsule endoscopy</vt:lpstr>
      <vt:lpstr>Specific causes for  Colonic Bleeding</vt:lpstr>
      <vt:lpstr>Diverticular Disease</vt:lpstr>
      <vt:lpstr>Bleed generally occurs at neck of diverticulum and  is believed to be secondary to bleeding from vasa  recti as they penetrate through the submucosa.</vt:lpstr>
      <vt:lpstr>COLONOSCOPY - Best method of diagnosis and treatment  (limited in severe bleed)</vt:lpstr>
      <vt:lpstr>Angiodysplasia</vt:lpstr>
      <vt:lpstr>Slide 71</vt:lpstr>
      <vt:lpstr>Treatment with intra-arterial vasopressin,  selective gel-foam embolisation, endoscopic  coagulation, injection with sclerosing agents,  lastly Segmental resection most commonly a  right colectomy is effective.</vt:lpstr>
      <vt:lpstr>Neoplasia</vt:lpstr>
      <vt:lpstr>COLITIS</vt:lpstr>
      <vt:lpstr>Slide 75</vt:lpstr>
      <vt:lpstr>Slide 76</vt:lpstr>
      <vt:lpstr>Slide 77</vt:lpstr>
      <vt:lpstr>Slide 78</vt:lpstr>
      <vt:lpstr>Anorectal Disease</vt:lpstr>
      <vt:lpstr>Office-based interventions, including rubber band  ligation, injectable sclerosing agents and infrared  coagulation can be done, Surgical  hemorrhoidectomy as a last resort</vt:lpstr>
      <vt:lpstr>Slide 81</vt:lpstr>
      <vt:lpstr>Mesenteric Ischemia</vt:lpstr>
      <vt:lpstr>CT shows a thickened bowel wall and diagnosis  confirmed with flexible endoscopy, which reveals  edema, hemorrhage and demarcation between normal  and abnormal mucosa</vt:lpstr>
      <vt:lpstr>Slide 84</vt:lpstr>
      <vt:lpstr>Specific causes of  Small Bowel Bleeding</vt:lpstr>
      <vt:lpstr>Angiodyspalsias</vt:lpstr>
      <vt:lpstr>Meckel’s Diverticulum</vt:lpstr>
      <vt:lpstr>occur in 2% of population</vt:lpstr>
      <vt:lpstr>Slide 89</vt:lpstr>
      <vt:lpstr>OBSCURE CAUSES of Acute  GI Hemorrhage</vt:lpstr>
      <vt:lpstr>Differential Diagnosis for an  Obscure Lower Gi Bleed</vt:lpstr>
      <vt:lpstr>Slide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63</cp:revision>
  <dcterms:created xsi:type="dcterms:W3CDTF">2018-09-18T13:17:57Z</dcterms:created>
  <dcterms:modified xsi:type="dcterms:W3CDTF">2018-09-25T19:15:40Z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2018-09-18T00:00:00Z</vt:filetime>
  </property>
</Properties>
</file>