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3366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3366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3366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3366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3366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3366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3366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3366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3366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ECEC"/>
          </a:solidFill>
        </a:fill>
      </a:tcStyle>
    </a:wholeTbl>
    <a:band2H>
      <a:tcTxStyle b="def" i="def"/>
      <a:tcStyle>
        <a:tcBdr/>
        <a:fill>
          <a:solidFill>
            <a:srgbClr val="E7F6F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3366"/>
              </a:solidFill>
              <a:prstDash val="solid"/>
              <a:round/>
            </a:ln>
          </a:top>
          <a:bottom>
            <a:ln w="25400" cap="flat">
              <a:solidFill>
                <a:srgbClr val="00336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3366"/>
              </a:solidFill>
              <a:prstDash val="solid"/>
              <a:round/>
            </a:ln>
          </a:top>
          <a:bottom>
            <a:ln w="25400" cap="flat">
              <a:solidFill>
                <a:srgbClr val="00336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CD2"/>
          </a:solidFill>
        </a:fill>
      </a:tcStyle>
    </a:wholeTbl>
    <a:band2H>
      <a:tcTxStyle b="def" i="def"/>
      <a:tcStyle>
        <a:tcBdr/>
        <a:fill>
          <a:solidFill>
            <a:srgbClr val="E6E7E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336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336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3366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solidFill>
                <a:srgbClr val="003366"/>
              </a:solidFill>
              <a:prstDash val="solid"/>
              <a:round/>
            </a:ln>
          </a:left>
          <a:right>
            <a:ln w="12700" cap="flat">
              <a:solidFill>
                <a:srgbClr val="003366"/>
              </a:solidFill>
              <a:prstDash val="solid"/>
              <a:round/>
            </a:ln>
          </a:right>
          <a:top>
            <a:ln w="12700" cap="flat">
              <a:solidFill>
                <a:srgbClr val="003366"/>
              </a:solidFill>
              <a:prstDash val="solid"/>
              <a:round/>
            </a:ln>
          </a:top>
          <a:bottom>
            <a:ln w="12700" cap="flat">
              <a:solidFill>
                <a:srgbClr val="003366"/>
              </a:solidFill>
              <a:prstDash val="solid"/>
              <a:round/>
            </a:ln>
          </a:bottom>
          <a:insideH>
            <a:ln w="12700" cap="flat">
              <a:solidFill>
                <a:srgbClr val="003366"/>
              </a:solidFill>
              <a:prstDash val="solid"/>
              <a:round/>
            </a:ln>
          </a:insideH>
          <a:insideV>
            <a:ln w="12700" cap="flat">
              <a:solidFill>
                <a:srgbClr val="003366"/>
              </a:solidFill>
              <a:prstDash val="solid"/>
              <a:round/>
            </a:ln>
          </a:insideV>
        </a:tcBdr>
        <a:fill>
          <a:solidFill>
            <a:srgbClr val="003366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solidFill>
                <a:srgbClr val="003366"/>
              </a:solidFill>
              <a:prstDash val="solid"/>
              <a:round/>
            </a:ln>
          </a:left>
          <a:right>
            <a:ln w="12700" cap="flat">
              <a:solidFill>
                <a:srgbClr val="003366"/>
              </a:solidFill>
              <a:prstDash val="solid"/>
              <a:round/>
            </a:ln>
          </a:right>
          <a:top>
            <a:ln w="12700" cap="flat">
              <a:solidFill>
                <a:srgbClr val="003366"/>
              </a:solidFill>
              <a:prstDash val="solid"/>
              <a:round/>
            </a:ln>
          </a:top>
          <a:bottom>
            <a:ln w="12700" cap="flat">
              <a:solidFill>
                <a:srgbClr val="003366"/>
              </a:solidFill>
              <a:prstDash val="solid"/>
              <a:round/>
            </a:ln>
          </a:bottom>
          <a:insideH>
            <a:ln w="12700" cap="flat">
              <a:solidFill>
                <a:srgbClr val="003366"/>
              </a:solidFill>
              <a:prstDash val="solid"/>
              <a:round/>
            </a:ln>
          </a:insideH>
          <a:insideV>
            <a:ln w="12700" cap="flat">
              <a:solidFill>
                <a:srgbClr val="003366"/>
              </a:solidFill>
              <a:prstDash val="solid"/>
              <a:round/>
            </a:ln>
          </a:insideV>
        </a:tcBdr>
        <a:fill>
          <a:solidFill>
            <a:srgbClr val="003366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solidFill>
                <a:srgbClr val="003366"/>
              </a:solidFill>
              <a:prstDash val="solid"/>
              <a:round/>
            </a:ln>
          </a:left>
          <a:right>
            <a:ln w="12700" cap="flat">
              <a:solidFill>
                <a:srgbClr val="003366"/>
              </a:solidFill>
              <a:prstDash val="solid"/>
              <a:round/>
            </a:ln>
          </a:right>
          <a:top>
            <a:ln w="50800" cap="flat">
              <a:solidFill>
                <a:srgbClr val="003366"/>
              </a:solidFill>
              <a:prstDash val="solid"/>
              <a:round/>
            </a:ln>
          </a:top>
          <a:bottom>
            <a:ln w="12700" cap="flat">
              <a:solidFill>
                <a:srgbClr val="003366"/>
              </a:solidFill>
              <a:prstDash val="solid"/>
              <a:round/>
            </a:ln>
          </a:bottom>
          <a:insideH>
            <a:ln w="12700" cap="flat">
              <a:solidFill>
                <a:srgbClr val="003366"/>
              </a:solidFill>
              <a:prstDash val="solid"/>
              <a:round/>
            </a:ln>
          </a:insideH>
          <a:insideV>
            <a:ln w="12700" cap="flat">
              <a:solidFill>
                <a:srgbClr val="003366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3366"/>
      </a:tcTxStyle>
      <a:tcStyle>
        <a:tcBdr>
          <a:left>
            <a:ln w="12700" cap="flat">
              <a:solidFill>
                <a:srgbClr val="003366"/>
              </a:solidFill>
              <a:prstDash val="solid"/>
              <a:round/>
            </a:ln>
          </a:left>
          <a:right>
            <a:ln w="12700" cap="flat">
              <a:solidFill>
                <a:srgbClr val="003366"/>
              </a:solidFill>
              <a:prstDash val="solid"/>
              <a:round/>
            </a:ln>
          </a:right>
          <a:top>
            <a:ln w="12700" cap="flat">
              <a:solidFill>
                <a:srgbClr val="003366"/>
              </a:solidFill>
              <a:prstDash val="solid"/>
              <a:round/>
            </a:ln>
          </a:top>
          <a:bottom>
            <a:ln w="25400" cap="flat">
              <a:solidFill>
                <a:srgbClr val="003366"/>
              </a:solidFill>
              <a:prstDash val="solid"/>
              <a:round/>
            </a:ln>
          </a:bottom>
          <a:insideH>
            <a:ln w="12700" cap="flat">
              <a:solidFill>
                <a:srgbClr val="003366"/>
              </a:solidFill>
              <a:prstDash val="solid"/>
              <a:round/>
            </a:ln>
          </a:insideH>
          <a:insideV>
            <a:ln w="12700" cap="flat">
              <a:solidFill>
                <a:srgbClr val="003366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algn="r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algn="r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algn="r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algn="r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algn="r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algn="r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algn="r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algn="r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"/>
          <p:cNvGrpSpPr/>
          <p:nvPr/>
        </p:nvGrpSpPr>
        <p:grpSpPr>
          <a:xfrm>
            <a:off x="-1" y="0"/>
            <a:ext cx="5867401" cy="6858000"/>
            <a:chOff x="0" y="0"/>
            <a:chExt cx="5867400" cy="6858000"/>
          </a:xfrm>
        </p:grpSpPr>
        <p:sp>
          <p:nvSpPr>
            <p:cNvPr id="25" name="Rectangle"/>
            <p:cNvSpPr/>
            <p:nvPr/>
          </p:nvSpPr>
          <p:spPr>
            <a:xfrm>
              <a:off x="-1" y="0"/>
              <a:ext cx="4572002" cy="6858000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6" name="Rounded Rectangle"/>
            <p:cNvSpPr/>
            <p:nvPr/>
          </p:nvSpPr>
          <p:spPr>
            <a:xfrm>
              <a:off x="685800" y="990600"/>
              <a:ext cx="5181600" cy="1905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grpSp>
        <p:nvGrpSpPr>
          <p:cNvPr id="30" name="Group"/>
          <p:cNvGrpSpPr/>
          <p:nvPr/>
        </p:nvGrpSpPr>
        <p:grpSpPr>
          <a:xfrm>
            <a:off x="3632200" y="4889500"/>
            <a:ext cx="4876800" cy="319088"/>
            <a:chOff x="0" y="0"/>
            <a:chExt cx="4876800" cy="319087"/>
          </a:xfrm>
        </p:grpSpPr>
        <p:sp>
          <p:nvSpPr>
            <p:cNvPr id="28" name="Rectangle"/>
            <p:cNvSpPr/>
            <p:nvPr/>
          </p:nvSpPr>
          <p:spPr>
            <a:xfrm flipH="1">
              <a:off x="0" y="0"/>
              <a:ext cx="4625975" cy="317500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9" name="Shape"/>
            <p:cNvSpPr/>
            <p:nvPr/>
          </p:nvSpPr>
          <p:spPr>
            <a:xfrm>
              <a:off x="4616450" y="0"/>
              <a:ext cx="260350" cy="319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</p:grpSp>
      <p:sp>
        <p:nvSpPr>
          <p:cNvPr id="31" name="Slide Number"/>
          <p:cNvSpPr txBox="1"/>
          <p:nvPr>
            <p:ph type="sldNum" sz="quarter" idx="2"/>
          </p:nvPr>
        </p:nvSpPr>
        <p:spPr>
          <a:xfrm>
            <a:off x="76200" y="6263012"/>
            <a:ext cx="471424" cy="474338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"/>
          <p:cNvGrpSpPr/>
          <p:nvPr/>
        </p:nvGrpSpPr>
        <p:grpSpPr>
          <a:xfrm>
            <a:off x="0" y="0"/>
            <a:ext cx="7620000" cy="6858000"/>
            <a:chOff x="0" y="0"/>
            <a:chExt cx="7620000" cy="6858000"/>
          </a:xfrm>
        </p:grpSpPr>
        <p:grpSp>
          <p:nvGrpSpPr>
            <p:cNvPr id="4" name="Group"/>
            <p:cNvGrpSpPr/>
            <p:nvPr/>
          </p:nvGrpSpPr>
          <p:grpSpPr>
            <a:xfrm>
              <a:off x="0" y="0"/>
              <a:ext cx="3200400" cy="6858000"/>
              <a:chOff x="0" y="0"/>
              <a:chExt cx="3200400" cy="6858000"/>
            </a:xfrm>
          </p:grpSpPr>
          <p:sp>
            <p:nvSpPr>
              <p:cNvPr id="2" name="Rectangle"/>
              <p:cNvSpPr/>
              <p:nvPr/>
            </p:nvSpPr>
            <p:spPr>
              <a:xfrm>
                <a:off x="0" y="0"/>
                <a:ext cx="762000" cy="6858000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3" name="Shape"/>
              <p:cNvSpPr/>
              <p:nvPr/>
            </p:nvSpPr>
            <p:spPr>
              <a:xfrm>
                <a:off x="457200" y="0"/>
                <a:ext cx="2743200" cy="11668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21600" y="14106"/>
                    </a:lnTo>
                    <a:lnTo>
                      <a:pt x="4750" y="14165"/>
                    </a:lnTo>
                    <a:lnTo>
                      <a:pt x="4425" y="14106"/>
                    </a:lnTo>
                    <a:lnTo>
                      <a:pt x="3850" y="14371"/>
                    </a:lnTo>
                    <a:cubicBezTo>
                      <a:pt x="3625" y="14635"/>
                      <a:pt x="3288" y="15076"/>
                      <a:pt x="3075" y="15605"/>
                    </a:cubicBezTo>
                    <a:cubicBezTo>
                      <a:pt x="2862" y="16134"/>
                      <a:pt x="2688" y="16869"/>
                      <a:pt x="2575" y="17544"/>
                    </a:cubicBezTo>
                    <a:cubicBezTo>
                      <a:pt x="2462" y="18220"/>
                      <a:pt x="2425" y="18896"/>
                      <a:pt x="2400" y="19572"/>
                    </a:cubicBezTo>
                    <a:lnTo>
                      <a:pt x="2400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7" name="Group"/>
            <p:cNvGrpSpPr/>
            <p:nvPr/>
          </p:nvGrpSpPr>
          <p:grpSpPr>
            <a:xfrm>
              <a:off x="228600" y="1981200"/>
              <a:ext cx="7391400" cy="319088"/>
              <a:chOff x="0" y="0"/>
              <a:chExt cx="7391400" cy="319087"/>
            </a:xfrm>
          </p:grpSpPr>
          <p:sp>
            <p:nvSpPr>
              <p:cNvPr id="5" name="Rectangle"/>
              <p:cNvSpPr/>
              <p:nvPr/>
            </p:nvSpPr>
            <p:spPr>
              <a:xfrm>
                <a:off x="381000" y="0"/>
                <a:ext cx="7010400" cy="317500"/>
              </a:xfrm>
              <a:prstGeom prst="roundRect">
                <a:avLst>
                  <a:gd name="adj" fmla="val 0"/>
                </a:avLst>
              </a:prstGeom>
              <a:solidFill>
                <a:srgbClr val="00336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6" name="Shape"/>
              <p:cNvSpPr/>
              <p:nvPr/>
            </p:nvSpPr>
            <p:spPr>
              <a:xfrm flipH="1">
                <a:off x="0" y="0"/>
                <a:ext cx="393700" cy="3190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9" name="Title Text"/>
          <p:cNvSpPr txBox="1"/>
          <p:nvPr>
            <p:ph type="title"/>
          </p:nvPr>
        </p:nvSpPr>
        <p:spPr>
          <a:xfrm>
            <a:off x="457200" y="0"/>
            <a:ext cx="82296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/>
          <a:lstStyle/>
          <a:p>
            <a:pPr/>
            <a:r>
              <a:t>Title Text</a:t>
            </a:r>
          </a:p>
        </p:txBody>
      </p:sp>
      <p:sp>
        <p:nvSpPr>
          <p:cNvPr id="10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" name="Slide Number"/>
          <p:cNvSpPr txBox="1"/>
          <p:nvPr>
            <p:ph type="sldNum" sz="quarter" idx="2"/>
          </p:nvPr>
        </p:nvSpPr>
        <p:spPr>
          <a:xfrm>
            <a:off x="142113" y="6256662"/>
            <a:ext cx="471424" cy="474338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ctr">
              <a:defRPr b="1" sz="26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006666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006666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006666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006666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006666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006666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006666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006666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006666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r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3366"/>
        </a:buClr>
        <a:buSzPct val="75000"/>
        <a:buFontTx/>
        <a:buChar char="●"/>
        <a:tabLst/>
        <a:defRPr b="0" baseline="0" cap="none" i="0" spc="0" strike="noStrike" sz="2800" u="none">
          <a:ln>
            <a:noFill/>
          </a:ln>
          <a:solidFill>
            <a:srgbClr val="003366"/>
          </a:solidFill>
          <a:uFillTx/>
          <a:latin typeface="Arial"/>
          <a:ea typeface="Arial"/>
          <a:cs typeface="Arial"/>
          <a:sym typeface="Arial"/>
        </a:defRPr>
      </a:lvl1pPr>
      <a:lvl2pPr marL="790575" marR="0" indent="-333375" algn="r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3366"/>
        </a:buClr>
        <a:buSzPct val="75000"/>
        <a:buFontTx/>
        <a:buChar char="–"/>
        <a:tabLst/>
        <a:defRPr b="0" baseline="0" cap="none" i="0" spc="0" strike="noStrike" sz="2800" u="none">
          <a:ln>
            <a:noFill/>
          </a:ln>
          <a:solidFill>
            <a:srgbClr val="003366"/>
          </a:solidFill>
          <a:uFillTx/>
          <a:latin typeface="Arial"/>
          <a:ea typeface="Arial"/>
          <a:cs typeface="Arial"/>
          <a:sym typeface="Arial"/>
        </a:defRPr>
      </a:lvl2pPr>
      <a:lvl3pPr marL="1234439" marR="0" indent="-320039" algn="r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3366"/>
        </a:buClr>
        <a:buSzPct val="75000"/>
        <a:buFontTx/>
        <a:buChar char="●"/>
        <a:tabLst/>
        <a:defRPr b="0" baseline="0" cap="none" i="0" spc="0" strike="noStrike" sz="2800" u="none">
          <a:ln>
            <a:noFill/>
          </a:ln>
          <a:solidFill>
            <a:srgbClr val="003366"/>
          </a:solidFill>
          <a:uFillTx/>
          <a:latin typeface="Arial"/>
          <a:ea typeface="Arial"/>
          <a:cs typeface="Arial"/>
          <a:sym typeface="Arial"/>
        </a:defRPr>
      </a:lvl3pPr>
      <a:lvl4pPr marL="1727200" marR="0" indent="-355600" algn="r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3366"/>
        </a:buClr>
        <a:buSzPct val="80000"/>
        <a:buFontTx/>
        <a:buChar char="–"/>
        <a:tabLst/>
        <a:defRPr b="0" baseline="0" cap="none" i="0" spc="0" strike="noStrike" sz="2800" u="none">
          <a:ln>
            <a:noFill/>
          </a:ln>
          <a:solidFill>
            <a:srgbClr val="003366"/>
          </a:solidFill>
          <a:uFillTx/>
          <a:latin typeface="Arial"/>
          <a:ea typeface="Arial"/>
          <a:cs typeface="Arial"/>
          <a:sym typeface="Arial"/>
        </a:defRPr>
      </a:lvl4pPr>
      <a:lvl5pPr marL="2184400" marR="0" indent="-355600" algn="r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3366"/>
        </a:buClr>
        <a:buSzPct val="65000"/>
        <a:buFontTx/>
        <a:buChar char="●"/>
        <a:tabLst/>
        <a:defRPr b="0" baseline="0" cap="none" i="0" spc="0" strike="noStrike" sz="2800" u="none">
          <a:ln>
            <a:noFill/>
          </a:ln>
          <a:solidFill>
            <a:srgbClr val="003366"/>
          </a:solidFill>
          <a:uFillTx/>
          <a:latin typeface="Arial"/>
          <a:ea typeface="Arial"/>
          <a:cs typeface="Arial"/>
          <a:sym typeface="Arial"/>
        </a:defRPr>
      </a:lvl5pPr>
      <a:lvl6pPr marL="2641600" marR="0" indent="-355600" algn="r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3366"/>
        </a:buClr>
        <a:buSzPct val="65000"/>
        <a:buFont typeface="Wingdings"/>
        <a:buChar char=""/>
        <a:tabLst/>
        <a:defRPr b="0" baseline="0" cap="none" i="0" spc="0" strike="noStrike" sz="2800" u="none">
          <a:ln>
            <a:noFill/>
          </a:ln>
          <a:solidFill>
            <a:srgbClr val="003366"/>
          </a:solidFill>
          <a:uFillTx/>
          <a:latin typeface="Arial"/>
          <a:ea typeface="Arial"/>
          <a:cs typeface="Arial"/>
          <a:sym typeface="Arial"/>
        </a:defRPr>
      </a:lvl6pPr>
      <a:lvl7pPr marL="3098800" marR="0" indent="-355600" algn="r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3366"/>
        </a:buClr>
        <a:buSzPct val="65000"/>
        <a:buFont typeface="Wingdings"/>
        <a:buChar char=""/>
        <a:tabLst/>
        <a:defRPr b="0" baseline="0" cap="none" i="0" spc="0" strike="noStrike" sz="2800" u="none">
          <a:ln>
            <a:noFill/>
          </a:ln>
          <a:solidFill>
            <a:srgbClr val="003366"/>
          </a:solidFill>
          <a:uFillTx/>
          <a:latin typeface="Arial"/>
          <a:ea typeface="Arial"/>
          <a:cs typeface="Arial"/>
          <a:sym typeface="Arial"/>
        </a:defRPr>
      </a:lvl7pPr>
      <a:lvl8pPr marL="3556000" marR="0" indent="-355600" algn="r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3366"/>
        </a:buClr>
        <a:buSzPct val="65000"/>
        <a:buFont typeface="Wingdings"/>
        <a:buChar char=""/>
        <a:tabLst/>
        <a:defRPr b="0" baseline="0" cap="none" i="0" spc="0" strike="noStrike" sz="2800" u="none">
          <a:ln>
            <a:noFill/>
          </a:ln>
          <a:solidFill>
            <a:srgbClr val="003366"/>
          </a:solidFill>
          <a:uFillTx/>
          <a:latin typeface="Arial"/>
          <a:ea typeface="Arial"/>
          <a:cs typeface="Arial"/>
          <a:sym typeface="Arial"/>
        </a:defRPr>
      </a:lvl8pPr>
      <a:lvl9pPr marL="4013200" marR="0" indent="-355600" algn="r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3366"/>
        </a:buClr>
        <a:buSzPct val="65000"/>
        <a:buFont typeface="Wingdings"/>
        <a:buChar char=""/>
        <a:tabLst/>
        <a:defRPr b="0" baseline="0" cap="none" i="0" spc="0" strike="noStrike" sz="2800" u="none">
          <a:ln>
            <a:noFill/>
          </a:ln>
          <a:solidFill>
            <a:srgbClr val="003366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alrabiah@ksu.edu.sa" TargetMode="External"/><Relationship Id="rId3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iagnosis and Management of shock"/>
          <p:cNvSpPr txBox="1"/>
          <p:nvPr>
            <p:ph type="title" idx="4294967295"/>
          </p:nvPr>
        </p:nvSpPr>
        <p:spPr>
          <a:xfrm>
            <a:off x="964758" y="1269559"/>
            <a:ext cx="7671684" cy="1347082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algn="ctr">
              <a:defRPr>
                <a:solidFill>
                  <a:srgbClr val="003366"/>
                </a:solidFill>
              </a:defRPr>
            </a:lvl1pPr>
          </a:lstStyle>
          <a:p>
            <a:pPr/>
            <a:r>
              <a:t>Diagnosis and Management of shock</a:t>
            </a:r>
          </a:p>
        </p:txBody>
      </p:sp>
      <p:sp>
        <p:nvSpPr>
          <p:cNvPr id="41" name="Dr.Hossam Hassan…"/>
          <p:cNvSpPr txBox="1"/>
          <p:nvPr>
            <p:ph type="body" sz="quarter" idx="4294967295"/>
          </p:nvPr>
        </p:nvSpPr>
        <p:spPr>
          <a:xfrm>
            <a:off x="4673600" y="2927350"/>
            <a:ext cx="4013200" cy="1822450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 marL="0" indent="0" algn="ctr" defTabSz="877823">
              <a:lnSpc>
                <a:spcPct val="90000"/>
              </a:lnSpc>
              <a:buSzTx/>
              <a:buFont typeface="Wingdings"/>
              <a:buNone/>
              <a:defRPr sz="2688">
                <a:solidFill>
                  <a:srgbClr val="006666"/>
                </a:solidFill>
              </a:defRPr>
            </a:pPr>
            <a:r>
              <a:t>Dr.Hossam Hassan</a:t>
            </a:r>
          </a:p>
          <a:p>
            <a:pPr marL="0" indent="0" algn="ctr" defTabSz="877823">
              <a:lnSpc>
                <a:spcPct val="90000"/>
              </a:lnSpc>
              <a:buSzTx/>
              <a:buFont typeface="Wingdings"/>
              <a:buNone/>
              <a:defRPr sz="1248">
                <a:solidFill>
                  <a:srgbClr val="006666"/>
                </a:solidFill>
              </a:defRPr>
            </a:pPr>
            <a:r>
              <a:t>Consultant and Assistant prof D.E.M</a:t>
            </a:r>
          </a:p>
          <a:p>
            <a:pPr marL="0" indent="0" algn="ctr" defTabSz="877823">
              <a:lnSpc>
                <a:spcPct val="90000"/>
              </a:lnSpc>
              <a:buSzTx/>
              <a:buFont typeface="Wingdings"/>
              <a:buNone/>
              <a:defRPr sz="1248">
                <a:solidFill>
                  <a:srgbClr val="006666"/>
                </a:solidFill>
              </a:defRPr>
            </a:pPr>
          </a:p>
          <a:p>
            <a:pPr marL="0" indent="0" algn="ctr" defTabSz="877823">
              <a:lnSpc>
                <a:spcPct val="90000"/>
              </a:lnSpc>
              <a:buSzTx/>
              <a:buFont typeface="Wingdings"/>
              <a:buNone/>
              <a:defRPr sz="2400">
                <a:solidFill>
                  <a:srgbClr val="006666"/>
                </a:solidFill>
              </a:defRPr>
            </a:pPr>
            <a:r>
              <a:t>Dr Abdulaziz Alrabiah</a:t>
            </a:r>
          </a:p>
          <a:p>
            <a:pPr marL="0" indent="0" algn="ctr" defTabSz="877823">
              <a:lnSpc>
                <a:spcPct val="90000"/>
              </a:lnSpc>
              <a:buSzTx/>
              <a:buFont typeface="Wingdings"/>
              <a:buNone/>
              <a:defRPr sz="1248">
                <a:solidFill>
                  <a:srgbClr val="006666"/>
                </a:solidFill>
              </a:defRPr>
            </a:pPr>
            <a:r>
              <a:t>Assistant Professor of Emergency Medicine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3- Distributive…"/>
          <p:cNvSpPr txBox="1"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ClrTx/>
              <a:buSzTx/>
              <a:buNone/>
              <a:defRPr b="1" i="1">
                <a:solidFill>
                  <a:srgbClr val="FF40FF"/>
                </a:solidFill>
              </a:defRPr>
            </a:pPr>
            <a:r>
              <a:t>3- Distributive</a:t>
            </a:r>
          </a:p>
          <a:p>
            <a:pPr marL="0" indent="0" algn="ctr">
              <a:buClrTx/>
              <a:buSzTx/>
              <a:buNone/>
            </a:pPr>
            <a:r>
              <a:t>     Septic</a:t>
            </a:r>
          </a:p>
          <a:p>
            <a:pPr marL="0" indent="0" algn="ctr">
              <a:buClrTx/>
              <a:buSzTx/>
              <a:buNone/>
            </a:pPr>
            <a:r>
              <a:t>     Adrenal crises</a:t>
            </a:r>
          </a:p>
          <a:p>
            <a:pPr marL="0" indent="0" algn="ctr">
              <a:buClrTx/>
              <a:buSzTx/>
              <a:buNone/>
            </a:pPr>
            <a:r>
              <a:t>     Neurogenic (spinal shock)</a:t>
            </a:r>
          </a:p>
          <a:p>
            <a:pPr marL="0" indent="0" algn="ctr">
              <a:buClrTx/>
              <a:buSzTx/>
              <a:buNone/>
            </a:pPr>
            <a:r>
              <a:t>     Anaphylactic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4- Obstructive…"/>
          <p:cNvSpPr txBox="1"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ClrTx/>
              <a:buSzTx/>
              <a:buNone/>
              <a:defRPr b="1" i="1">
                <a:solidFill>
                  <a:srgbClr val="FF40FF"/>
                </a:solidFill>
              </a:defRPr>
            </a:pPr>
            <a:r>
              <a:t>4- Obstructive</a:t>
            </a:r>
          </a:p>
          <a:p>
            <a:pPr marL="0" indent="0" algn="ctr">
              <a:buClrTx/>
              <a:buSzTx/>
              <a:buNone/>
            </a:pPr>
            <a:r>
              <a:t>      Massive Pulmonary embolism</a:t>
            </a:r>
          </a:p>
          <a:p>
            <a:pPr marL="0" indent="0" algn="ctr">
              <a:buClrTx/>
              <a:buSzTx/>
              <a:buNone/>
            </a:pPr>
            <a:r>
              <a:t>      Tension pneumothorax</a:t>
            </a:r>
          </a:p>
          <a:p>
            <a:pPr marL="0" indent="0" algn="ctr">
              <a:buClrTx/>
              <a:buSzTx/>
              <a:buNone/>
            </a:pPr>
            <a:r>
              <a:t>      Cardiac tamponade</a:t>
            </a:r>
          </a:p>
          <a:p>
            <a:pPr marL="0" indent="0" algn="ctr">
              <a:buClrTx/>
              <a:buSzTx/>
              <a:buNone/>
            </a:pPr>
            <a:r>
              <a:t>      Constrictive pericarditis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rad2" descr="rad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95600" y="2362200"/>
            <a:ext cx="4505325" cy="36766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"/>
          <p:cNvSpPr txBox="1"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  <p:pic>
        <p:nvPicPr>
          <p:cNvPr id="71" name="Computed tomography angiography in a young man wh..." descr="Computed tomography angiography in a young man wh...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6800" y="1676400"/>
            <a:ext cx="7086600" cy="4876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"/>
          <p:cNvSpPr txBox="1"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  <p:sp>
        <p:nvSpPr>
          <p:cNvPr id="74" name="Body"/>
          <p:cNvSpPr txBox="1"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  <p:pic>
        <p:nvPicPr>
          <p:cNvPr id="75" name="Figure" descr="Figur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0600" y="1524000"/>
            <a:ext cx="7010400" cy="4953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HYPOVOLEMIC SHOCK"/>
          <p:cNvSpPr txBox="1"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HYPOVOLEMIC SHOCK</a:t>
            </a:r>
          </a:p>
        </p:txBody>
      </p:sp>
      <p:sp>
        <p:nvSpPr>
          <p:cNvPr id="78" name="It occurs when the intra vascular volume is depleted relative to the vascular capacity as a result of:…"/>
          <p:cNvSpPr txBox="1"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ClrTx/>
              <a:buSzTx/>
              <a:buNone/>
              <a:defRPr i="1">
                <a:solidFill>
                  <a:srgbClr val="0433FF"/>
                </a:solidFill>
              </a:defRPr>
            </a:pPr>
            <a:r>
              <a:t>It occurs when the intra vascular volume is depleted relative to the vascular capacity as a result of:</a:t>
            </a:r>
          </a:p>
          <a:p>
            <a:pPr marL="0" indent="0" algn="ctr">
              <a:buClrTx/>
              <a:buSzTx/>
              <a:buNone/>
            </a:pPr>
            <a:r>
              <a:t>1- bleeding</a:t>
            </a:r>
          </a:p>
          <a:p>
            <a:pPr marL="0" indent="0" algn="ctr">
              <a:buClrTx/>
              <a:buSzTx/>
              <a:buNone/>
            </a:pPr>
            <a:r>
              <a:t>2- G.I.T loss</a:t>
            </a:r>
          </a:p>
          <a:p>
            <a:pPr marL="0" indent="0" algn="ctr">
              <a:buClrTx/>
              <a:buSzTx/>
              <a:buNone/>
            </a:pPr>
            <a:r>
              <a:t>3-urinary loss</a:t>
            </a:r>
          </a:p>
          <a:p>
            <a:pPr marL="0" indent="0" algn="ctr">
              <a:buClrTx/>
              <a:buSzTx/>
              <a:buNone/>
            </a:pPr>
            <a:r>
              <a:t>4-dehydration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HYPOVOLEMIC SHOCK"/>
          <p:cNvSpPr txBox="1"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HYPOVOLEMIC SHOCK</a:t>
            </a:r>
          </a:p>
        </p:txBody>
      </p:sp>
      <p:sp>
        <p:nvSpPr>
          <p:cNvPr id="81" name="Management:…"/>
          <p:cNvSpPr txBox="1"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 defTabSz="850391">
              <a:buClrTx/>
              <a:buSzTx/>
              <a:buNone/>
              <a:defRPr sz="2604">
                <a:solidFill>
                  <a:srgbClr val="FF2600"/>
                </a:solidFill>
              </a:defRPr>
            </a:pPr>
            <a:r>
              <a:t>Management:</a:t>
            </a:r>
          </a:p>
          <a:p>
            <a:pPr marL="0" indent="0" algn="ctr" defTabSz="850391">
              <a:buClrTx/>
              <a:buSzTx/>
              <a:buNone/>
              <a:defRPr sz="2604"/>
            </a:pPr>
            <a:r>
              <a:t>The goal is to restore the fluid loss</a:t>
            </a:r>
          </a:p>
          <a:p>
            <a:pPr marL="0" indent="0" algn="ctr" defTabSz="850391">
              <a:buClrTx/>
              <a:buSzTx/>
              <a:buNone/>
              <a:defRPr sz="2604"/>
            </a:pPr>
            <a:r>
              <a:t>Vasopressors are used only as a temporary method to restore B.P until fluid resuscitation take place</a:t>
            </a:r>
          </a:p>
          <a:p>
            <a:pPr marL="0" indent="0" algn="ctr" defTabSz="850391">
              <a:buClrTx/>
              <a:buSzTx/>
              <a:buNone/>
              <a:defRPr sz="2604"/>
            </a:pPr>
            <a:r>
              <a:t>Permissive hypotension I.e. SBP 90 mmHg</a:t>
            </a:r>
          </a:p>
          <a:p>
            <a:pPr marL="0" indent="0" algn="ctr" defTabSz="850391">
              <a:buClrTx/>
              <a:buSzTx/>
              <a:buNone/>
              <a:defRPr sz="2604"/>
            </a:pPr>
            <a:r>
              <a:t>Trauma patient with active bleeding: early blood transfusion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1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Distributive shock"/>
          <p:cNvSpPr txBox="1"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Distributive shock</a:t>
            </a:r>
          </a:p>
        </p:txBody>
      </p:sp>
      <p:sp>
        <p:nvSpPr>
          <p:cNvPr id="84" name="It is characterised by loss of vascular tone…"/>
          <p:cNvSpPr txBox="1"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ClrTx/>
              <a:buSzTx/>
              <a:buNone/>
            </a:pPr>
            <a:r>
              <a:t>It is characterised by loss of vascular tone</a:t>
            </a:r>
          </a:p>
          <a:p>
            <a:pPr marL="0" indent="0" algn="ctr">
              <a:buClrTx/>
              <a:buSzTx/>
              <a:buNone/>
            </a:pPr>
            <a:r>
              <a:t>The most common form of distributive shock is </a:t>
            </a:r>
            <a:r>
              <a:rPr i="1">
                <a:solidFill>
                  <a:srgbClr val="FF2600"/>
                </a:solidFill>
              </a:rPr>
              <a:t>septic shock</a:t>
            </a:r>
            <a:endParaRPr i="1">
              <a:solidFill>
                <a:srgbClr val="FF2600"/>
              </a:solidFill>
            </a:endParaRPr>
          </a:p>
          <a:p>
            <a:pPr marL="0" indent="0" algn="ctr">
              <a:buClrTx/>
              <a:buSzTx/>
              <a:buNone/>
            </a:pPr>
            <a:r>
              <a:t>The hemodynamic profile of septic shock include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ardiac output        normal or increased…"/>
          <p:cNvSpPr txBox="1"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ClrTx/>
              <a:buSzTx/>
              <a:buNone/>
            </a:pPr>
            <a:r>
              <a:t>Cardiac output        normal or increased</a:t>
            </a:r>
          </a:p>
          <a:p>
            <a:pPr marL="0" indent="0" algn="ctr">
              <a:buClrTx/>
              <a:buSzTx/>
              <a:buNone/>
            </a:pPr>
            <a:r>
              <a:t>Ventricular filing pressure   normal or low</a:t>
            </a:r>
          </a:p>
          <a:p>
            <a:pPr marL="0" indent="0" algn="ctr">
              <a:buClrTx/>
              <a:buSzTx/>
              <a:buNone/>
            </a:pPr>
            <a:r>
              <a:t>SVR                         low</a:t>
            </a:r>
          </a:p>
          <a:p>
            <a:pPr marL="0" indent="0" algn="ctr">
              <a:buClrTx/>
              <a:buSzTx/>
              <a:buNone/>
            </a:pPr>
            <a:r>
              <a:t>Diastolic pressure    low</a:t>
            </a:r>
          </a:p>
          <a:p>
            <a:pPr marL="0" indent="0" algn="ctr">
              <a:buClrTx/>
              <a:buSzTx/>
              <a:buNone/>
            </a:pPr>
            <a:r>
              <a:t>Pulse pressure        wide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Management of septic shock"/>
          <p:cNvSpPr txBox="1"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Management of septic shock</a:t>
            </a:r>
          </a:p>
        </p:txBody>
      </p:sp>
      <p:sp>
        <p:nvSpPr>
          <p:cNvPr id="89" name="The initial approach to the patient with septic shock is the restoration and maintenance of adequate intravascular volume…"/>
          <p:cNvSpPr txBox="1"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ClrTx/>
              <a:buSzTx/>
              <a:buNone/>
            </a:pPr>
            <a:r>
              <a:t>The initial approach to the patient with septic shock is the restoration and maintenance of </a:t>
            </a:r>
            <a:r>
              <a:rPr>
                <a:solidFill>
                  <a:srgbClr val="FF2600"/>
                </a:solidFill>
              </a:rPr>
              <a:t>adequate intravascular volume</a:t>
            </a:r>
            <a:endParaRPr>
              <a:solidFill>
                <a:srgbClr val="FF2600"/>
              </a:solidFill>
            </a:endParaRPr>
          </a:p>
          <a:p>
            <a:pPr marL="0" indent="0" algn="ctr">
              <a:buClrTx/>
              <a:buSzTx/>
              <a:buNone/>
            </a:pPr>
            <a:r>
              <a:t>Prompt institution of appropriate </a:t>
            </a:r>
            <a:r>
              <a:rPr>
                <a:solidFill>
                  <a:srgbClr val="FF2600"/>
                </a:solidFill>
              </a:rPr>
              <a:t>antibiotic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ives"/>
          <p:cNvSpPr txBox="1"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Objectives</a:t>
            </a:r>
          </a:p>
        </p:txBody>
      </p:sp>
      <p:sp>
        <p:nvSpPr>
          <p:cNvPr id="44" name="Identify the 4 main categories of shock…"/>
          <p:cNvSpPr txBox="1"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ctr">
              <a:buClrTx/>
              <a:buSzTx/>
              <a:buNone/>
            </a:pPr>
          </a:p>
          <a:p>
            <a:pPr marL="0" indent="0" algn="ctr">
              <a:buClrTx/>
              <a:buSzTx/>
              <a:buNone/>
            </a:pPr>
            <a:r>
              <a:t>Identify the 4 main categories of shock</a:t>
            </a:r>
          </a:p>
          <a:p>
            <a:pPr marL="0" indent="0" algn="ctr">
              <a:buClrTx/>
              <a:buSzTx/>
              <a:buNone/>
            </a:pPr>
            <a:r>
              <a:t>Discuss the goals of resuscitation in shock</a:t>
            </a:r>
          </a:p>
          <a:p>
            <a:pPr marL="0" indent="0" algn="ctr">
              <a:buClrTx/>
              <a:buSzTx/>
              <a:buNone/>
            </a:pPr>
            <a:r>
              <a:t>Summarise the general principles of shock management</a:t>
            </a:r>
          </a:p>
          <a:p>
            <a:pPr marL="0" indent="0" algn="ctr">
              <a:buClrTx/>
              <a:buSzTx/>
              <a:buNone/>
            </a:pPr>
            <a:r>
              <a:t>Describe the physiologic effects of vasopressors and inotropic agents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4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.tif" descr="image.tif"/>
          <p:cNvPicPr>
            <a:picLocks noChangeAspect="1"/>
          </p:cNvPicPr>
          <p:nvPr/>
        </p:nvPicPr>
        <p:blipFill>
          <a:blip r:embed="rId2">
            <a:extLst/>
          </a:blip>
          <a:srcRect l="1850" t="0" r="0" b="4205"/>
          <a:stretch>
            <a:fillRect/>
          </a:stretch>
        </p:blipFill>
        <p:spPr>
          <a:xfrm>
            <a:off x="383778" y="530514"/>
            <a:ext cx="8376443" cy="57970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ARDIOGENIC SHOCK"/>
          <p:cNvSpPr txBox="1"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CARDIOGENIC SHOCK</a:t>
            </a:r>
          </a:p>
        </p:txBody>
      </p:sp>
      <p:sp>
        <p:nvSpPr>
          <p:cNvPr id="94" name="Forward flow of blood is inadequate due to pump failure I.e.loss of functional myocardium…"/>
          <p:cNvSpPr txBox="1"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ClrTx/>
              <a:buSzTx/>
              <a:buNone/>
            </a:pPr>
            <a:r>
              <a:t>Forward flow of blood is inadequate due to pump failure I.e.loss of functional myocardium</a:t>
            </a:r>
          </a:p>
          <a:p>
            <a:pPr marL="0" indent="0" algn="ctr">
              <a:buClrTx/>
              <a:buSzTx/>
              <a:buNone/>
            </a:pPr>
            <a:r>
              <a:t>It is the most severe form of heart failure and it is distinguished from chronic heart failure by the presence of hypotension, hypo-perfusion and the need for different therapeutic interventions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9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"/>
          <p:cNvSpPr txBox="1"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  <p:sp>
        <p:nvSpPr>
          <p:cNvPr id="97" name="Hemodynamic characteristics…"/>
          <p:cNvSpPr txBox="1"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ClrTx/>
              <a:buSzTx/>
              <a:buNone/>
            </a:pPr>
            <a:r>
              <a:t>Hemodynamic characteristics</a:t>
            </a:r>
          </a:p>
          <a:p>
            <a:pPr marL="0" indent="0" algn="ctr">
              <a:buClrTx/>
              <a:buSzTx/>
              <a:buNone/>
            </a:pPr>
            <a:r>
              <a:t>Cardiac output     low</a:t>
            </a:r>
          </a:p>
          <a:p>
            <a:pPr marL="0" indent="0" algn="ctr">
              <a:buClrTx/>
              <a:buSzTx/>
              <a:buNone/>
            </a:pPr>
            <a:r>
              <a:t>Ventricular filing pressure       high</a:t>
            </a:r>
          </a:p>
          <a:p>
            <a:pPr marL="0" indent="0" algn="ctr">
              <a:buClrTx/>
              <a:buSzTx/>
              <a:buNone/>
            </a:pPr>
            <a:r>
              <a:t>SVR                     High</a:t>
            </a:r>
          </a:p>
          <a:p>
            <a:pPr marL="0" indent="0" algn="ctr">
              <a:buClrTx/>
              <a:buSzTx/>
              <a:buNone/>
            </a:pPr>
            <a:r>
              <a:t>Mixed venous o2 sat              low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97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MANAGEMENT OF CARDIOGENIC SHOCK"/>
          <p:cNvSpPr txBox="1"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3200"/>
            </a:lvl1pPr>
          </a:lstStyle>
          <a:p>
            <a:pPr/>
            <a:r>
              <a:t>MANAGEMENT OF CARDIOGENIC SHOCK</a:t>
            </a:r>
          </a:p>
        </p:txBody>
      </p:sp>
      <p:sp>
        <p:nvSpPr>
          <p:cNvPr id="100" name="The main goal is to improve myocardial function…"/>
          <p:cNvSpPr txBox="1"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ClrTx/>
              <a:buSzTx/>
              <a:buNone/>
            </a:pPr>
            <a:r>
              <a:t>The main goal is to improve myocardial function</a:t>
            </a:r>
          </a:p>
          <a:p>
            <a:pPr marL="0" indent="0" algn="ctr">
              <a:buClrTx/>
              <a:buSzTx/>
              <a:buNone/>
            </a:pPr>
            <a:r>
              <a:t>Arrhythmia should be treated</a:t>
            </a:r>
          </a:p>
          <a:p>
            <a:pPr marL="0" indent="0" algn="ctr">
              <a:buClrTx/>
              <a:buSzTx/>
              <a:buNone/>
            </a:pPr>
            <a:r>
              <a:t>Reperfusion PCI is the treatment of choice in ACS</a:t>
            </a:r>
          </a:p>
          <a:p>
            <a:pPr marL="0" indent="0" algn="ctr">
              <a:buClrTx/>
              <a:buSzTx/>
              <a:buNone/>
            </a:pPr>
            <a:r>
              <a:t>Inotropes and vasopresor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00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structive shock"/>
          <p:cNvSpPr txBox="1"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Obstructive shock</a:t>
            </a:r>
          </a:p>
        </p:txBody>
      </p:sp>
      <p:sp>
        <p:nvSpPr>
          <p:cNvPr id="103" name="Obstruction to the outflow due to impaired cardiac filling and excessive after load…"/>
          <p:cNvSpPr txBox="1"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lnSpc>
                <a:spcPct val="90000"/>
              </a:lnSpc>
              <a:buClrTx/>
              <a:buSzTx/>
              <a:buNone/>
            </a:pPr>
            <a:r>
              <a:t>Obstruction to the outflow due to impaired cardiac filling and excessive after load</a:t>
            </a:r>
          </a:p>
          <a:p>
            <a:pPr marL="0" indent="0" algn="ctr">
              <a:lnSpc>
                <a:spcPct val="90000"/>
              </a:lnSpc>
              <a:buClrTx/>
              <a:buSzTx/>
              <a:buNone/>
            </a:pPr>
            <a:r>
              <a:t>Cardiac tamponade and constrictive pericarditis impair diastolic filling of the Rt.ventricle</a:t>
            </a:r>
          </a:p>
          <a:p>
            <a:pPr marL="0" indent="0" algn="ctr">
              <a:lnSpc>
                <a:spcPct val="90000"/>
              </a:lnSpc>
              <a:buClrTx/>
              <a:buSzTx/>
              <a:buNone/>
            </a:pPr>
            <a:r>
              <a:t>Tension pneumothorax limit Rt.ventricular filing by obstruction of venous return</a:t>
            </a:r>
          </a:p>
          <a:p>
            <a:pPr marL="0" indent="0" algn="ctr">
              <a:lnSpc>
                <a:spcPct val="90000"/>
              </a:lnSpc>
              <a:buClrTx/>
              <a:buSzTx/>
              <a:buNone/>
            </a:pPr>
            <a:r>
              <a:t>Massive pulmonary embolism increase Rt.ventricular afterload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03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Hemodynamic profile in obst. Shock…"/>
          <p:cNvSpPr txBox="1"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ClrTx/>
              <a:buSzTx/>
              <a:buNone/>
            </a:pPr>
            <a:r>
              <a:t>Hemodynamic profile in obst. Shock</a:t>
            </a:r>
          </a:p>
          <a:p>
            <a:pPr marL="0" indent="0" algn="ctr">
              <a:buClrTx/>
              <a:buSzTx/>
              <a:buNone/>
            </a:pPr>
            <a:r>
              <a:t>Cardiac output           low</a:t>
            </a:r>
          </a:p>
          <a:p>
            <a:pPr marL="0" indent="0" algn="ctr">
              <a:buClrTx/>
              <a:buSzTx/>
              <a:buNone/>
            </a:pPr>
            <a:r>
              <a:t>Afterload                    high</a:t>
            </a:r>
          </a:p>
          <a:p>
            <a:pPr marL="0" indent="0" algn="ctr">
              <a:buClrTx/>
              <a:buSzTx/>
              <a:buNone/>
            </a:pPr>
            <a:r>
              <a:t>Lt.Vent.filling pressure    variable</a:t>
            </a:r>
          </a:p>
          <a:p>
            <a:pPr marL="0" indent="0" algn="ctr">
              <a:buClrTx/>
              <a:buSzTx/>
              <a:buNone/>
            </a:pPr>
            <a:r>
              <a:t>Pulsus paradoxicus          in Tamponade</a:t>
            </a:r>
          </a:p>
          <a:p>
            <a:pPr marL="0" indent="0" algn="ctr">
              <a:buClrTx/>
              <a:buSzTx/>
              <a:buNone/>
            </a:pPr>
            <a:r>
              <a:t>Distended Jugular viens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05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Management Of Obstructive Shock"/>
          <p:cNvSpPr txBox="1"/>
          <p:nvPr>
            <p:ph type="title" idx="4294967295"/>
          </p:nvPr>
        </p:nvSpPr>
        <p:spPr>
          <a:xfrm>
            <a:off x="964758" y="1269559"/>
            <a:ext cx="7671684" cy="1347082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algn="ctr">
              <a:defRPr>
                <a:solidFill>
                  <a:srgbClr val="003366"/>
                </a:solidFill>
              </a:defRPr>
            </a:lvl1pPr>
          </a:lstStyle>
          <a:p>
            <a:pPr/>
            <a:r>
              <a:t>Management Of Obstructive Shock</a:t>
            </a:r>
          </a:p>
        </p:txBody>
      </p:sp>
      <p:sp>
        <p:nvSpPr>
          <p:cNvPr id="108" name="Treat the cause !!"/>
          <p:cNvSpPr txBox="1"/>
          <p:nvPr>
            <p:ph type="body" sz="quarter" idx="4294967295"/>
          </p:nvPr>
        </p:nvSpPr>
        <p:spPr>
          <a:xfrm>
            <a:off x="4673600" y="2927350"/>
            <a:ext cx="4013200" cy="1822450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 algn="ctr">
              <a:buSzTx/>
              <a:buFont typeface="Wingdings"/>
              <a:buNone/>
              <a:defRPr>
                <a:solidFill>
                  <a:srgbClr val="FF40FF"/>
                </a:solidFill>
              </a:defRPr>
            </a:lvl1pPr>
          </a:lstStyle>
          <a:p>
            <a:pPr/>
            <a:r>
              <a:t>Treat the cause !!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8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ENERAL Principles of shock management"/>
          <p:cNvSpPr txBox="1"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3200"/>
            </a:lvl1pPr>
          </a:lstStyle>
          <a:p>
            <a:pPr/>
            <a:r>
              <a:t>GENERAL Principles of shock management</a:t>
            </a:r>
          </a:p>
        </p:txBody>
      </p:sp>
      <p:sp>
        <p:nvSpPr>
          <p:cNvPr id="111" name="The overall goal of shock management is to improve oxygen delivery or utilisation in order to prevent cellular and organ injury…"/>
          <p:cNvSpPr txBox="1"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ClrTx/>
              <a:buSzTx/>
              <a:buNone/>
            </a:pPr>
            <a:r>
              <a:t>The overall goal of shock management is to improve oxygen delivery or utilisation in order to prevent cellular and organ injury</a:t>
            </a:r>
          </a:p>
          <a:p>
            <a:pPr marL="0" indent="0" algn="ctr">
              <a:buClrTx/>
              <a:buSzTx/>
              <a:buNone/>
            </a:pPr>
            <a:r>
              <a:t>Effective therapy requires treatment of the underlying aetiology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11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storation of adequate perfusion, monitoring and comprehensive supportive care…"/>
          <p:cNvSpPr txBox="1"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ClrTx/>
              <a:buSzTx/>
              <a:buNone/>
            </a:pPr>
            <a:r>
              <a:t>Restoration of adequate perfusion, monitoring and comprehensive supportive care</a:t>
            </a:r>
          </a:p>
          <a:p>
            <a:pPr marL="0" indent="0" algn="ctr">
              <a:buClrTx/>
              <a:buSzTx/>
              <a:buNone/>
              <a:defRPr i="1">
                <a:solidFill>
                  <a:srgbClr val="FF2600"/>
                </a:solidFill>
              </a:defRPr>
            </a:pPr>
            <a:r>
              <a:t>Interventions to restore perfusion:</a:t>
            </a:r>
          </a:p>
          <a:p>
            <a:pPr marL="0" indent="0" algn="ctr">
              <a:buClrTx/>
              <a:buSzTx/>
              <a:buNone/>
            </a:pPr>
            <a:r>
              <a:t> achieving an adequate B.P</a:t>
            </a:r>
          </a:p>
          <a:p>
            <a:pPr marL="0" indent="0" algn="ctr">
              <a:buClrTx/>
              <a:buSzTx/>
              <a:buNone/>
            </a:pPr>
            <a:r>
              <a:t>increasing cardiac output</a:t>
            </a:r>
          </a:p>
          <a:p>
            <a:pPr marL="0" indent="0" algn="ctr">
              <a:buClrTx/>
              <a:buSzTx/>
              <a:buNone/>
            </a:pPr>
            <a:r>
              <a:t>optimising oxygen content of the blood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13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In Summery"/>
          <p:cNvSpPr txBox="1"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In Summery</a:t>
            </a:r>
          </a:p>
        </p:txBody>
      </p:sp>
      <p:sp>
        <p:nvSpPr>
          <p:cNvPr id="116" name="Management of shock…"/>
          <p:cNvSpPr txBox="1"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ClrTx/>
              <a:buSzTx/>
              <a:buNone/>
            </a:pPr>
            <a:r>
              <a:t>Management of shock</a:t>
            </a:r>
          </a:p>
          <a:p>
            <a:pPr marL="0" indent="0" algn="ctr">
              <a:buClrTx/>
              <a:buSzTx/>
              <a:buNone/>
            </a:pPr>
            <a:r>
              <a:t>1- Monitoring</a:t>
            </a:r>
          </a:p>
          <a:p>
            <a:pPr marL="0" indent="0" algn="ctr">
              <a:buClrTx/>
              <a:buSzTx/>
              <a:buNone/>
            </a:pPr>
            <a:r>
              <a:t>2- Fluid Therapy</a:t>
            </a:r>
          </a:p>
          <a:p>
            <a:pPr marL="0" indent="0" algn="ctr">
              <a:buClrTx/>
              <a:buSzTx/>
              <a:buNone/>
            </a:pPr>
            <a:r>
              <a:t>3- Vasoactive agents</a:t>
            </a:r>
          </a:p>
          <a:p>
            <a:pPr marL="0" indent="0" algn="ctr">
              <a:buClrTx/>
              <a:buSzTx/>
              <a:buNone/>
            </a:pPr>
            <a:r>
              <a:t>4- Treat the cause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1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ASE STUDY"/>
          <p:cNvSpPr txBox="1"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CASE STUDY</a:t>
            </a:r>
          </a:p>
        </p:txBody>
      </p:sp>
      <p:sp>
        <p:nvSpPr>
          <p:cNvPr id="47" name="A25 Years old lady with no prior history of any chronic disease presented to the emergency department complaining of a productive cough of greenish yellow sputum."/>
          <p:cNvSpPr txBox="1"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algn="ctr">
              <a:buClrTx/>
              <a:buSzTx/>
              <a:buNone/>
            </a:lvl1pPr>
          </a:lstStyle>
          <a:p>
            <a:pPr/>
            <a:r>
              <a:t>A25 Years old lady with no prior history of any chronic disease presented to the emergency department complaining of a productive cough of greenish yellow sputum.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7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Email: aalrabiah@ksu.edu.sa…"/>
          <p:cNvSpPr txBox="1"/>
          <p:nvPr>
            <p:ph type="body" sz="quarter" idx="4294967295"/>
          </p:nvPr>
        </p:nvSpPr>
        <p:spPr>
          <a:xfrm>
            <a:off x="811873" y="5060182"/>
            <a:ext cx="7792195" cy="157914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l" defTabSz="557784">
              <a:spcBef>
                <a:spcPts val="400"/>
              </a:spcBef>
              <a:buClrTx/>
              <a:buSzTx/>
              <a:buNone/>
              <a:defRPr sz="1708"/>
            </a:pPr>
            <a:r>
              <a:t>                       </a:t>
            </a:r>
          </a:p>
          <a:p>
            <a:pPr marL="0" indent="0" algn="l" defTabSz="557784">
              <a:spcBef>
                <a:spcPts val="400"/>
              </a:spcBef>
              <a:buClrTx/>
              <a:buSzTx/>
              <a:buNone/>
              <a:defRPr sz="1708"/>
            </a:pPr>
          </a:p>
          <a:p>
            <a:pPr marL="0" indent="0" algn="l" defTabSz="557784">
              <a:spcBef>
                <a:spcPts val="400"/>
              </a:spcBef>
              <a:buClrTx/>
              <a:buSzTx/>
              <a:buNone/>
              <a:defRPr sz="1708"/>
            </a:pPr>
          </a:p>
          <a:p>
            <a:pPr marL="0" indent="0" algn="l" defTabSz="557784">
              <a:spcBef>
                <a:spcPts val="400"/>
              </a:spcBef>
              <a:buClrTx/>
              <a:buSzTx/>
              <a:buNone/>
              <a:defRPr sz="1708"/>
            </a:pPr>
            <a:r>
              <a:t>Email: </a:t>
            </a:r>
            <a:r>
              <a:rPr u="sng">
                <a:uFill>
                  <a:solidFill>
                    <a:srgbClr val="003366"/>
                  </a:solidFill>
                </a:uFill>
                <a:hlinkClick r:id="rId2" invalidUrl="" action="" tgtFrame="" tooltip="" history="1" highlightClick="0" endSnd="0"/>
              </a:rPr>
              <a:t>aalrabiah@ksu.edu.sa</a:t>
            </a:r>
          </a:p>
          <a:p>
            <a:pPr marL="0" indent="0" algn="l" defTabSz="557784">
              <a:spcBef>
                <a:spcPts val="400"/>
              </a:spcBef>
              <a:buClrTx/>
              <a:buSzTx/>
              <a:buNone/>
              <a:defRPr sz="1708"/>
            </a:pPr>
            <a:r>
              <a:t>Twitter: @azizalrabiah</a:t>
            </a:r>
          </a:p>
        </p:txBody>
      </p:sp>
      <p:pic>
        <p:nvPicPr>
          <p:cNvPr id="119" name="Screen Shot 2018-09-02 at 8.47.34 am.png" descr="Screen Shot 2018-09-02 at 8.47.34 a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58326" y="2527998"/>
            <a:ext cx="5600121" cy="310104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VITAL SIGNS"/>
          <p:cNvSpPr txBox="1"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VITAL SIGNS</a:t>
            </a:r>
          </a:p>
        </p:txBody>
      </p:sp>
      <p:sp>
        <p:nvSpPr>
          <p:cNvPr id="50" name="Temp.38.8…"/>
          <p:cNvSpPr txBox="1"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ClrTx/>
              <a:buSzTx/>
              <a:buNone/>
            </a:pPr>
            <a:r>
              <a:t>Temp.38.8</a:t>
            </a:r>
          </a:p>
          <a:p>
            <a:pPr marL="0" indent="0" algn="ctr">
              <a:buClrTx/>
              <a:buSzTx/>
              <a:buNone/>
            </a:pPr>
            <a:r>
              <a:t>Ht.Rate 129/Min</a:t>
            </a:r>
          </a:p>
          <a:p>
            <a:pPr marL="0" indent="0" algn="ctr">
              <a:buClrTx/>
              <a:buSzTx/>
              <a:buNone/>
            </a:pPr>
            <a:r>
              <a:t>R.R 27/Min</a:t>
            </a:r>
          </a:p>
          <a:p>
            <a:pPr marL="0" indent="0" algn="ctr">
              <a:buClrTx/>
              <a:buSzTx/>
              <a:buNone/>
            </a:pPr>
            <a:r>
              <a:t>BP 112/68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Where do you triage this Pt.?…"/>
          <p:cNvSpPr txBox="1"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ClrTx/>
              <a:buSzTx/>
              <a:buNone/>
            </a:pPr>
            <a:r>
              <a:t>Where do you triage this Pt.?</a:t>
            </a:r>
          </a:p>
          <a:p>
            <a:pPr marL="0" indent="0" algn="ctr">
              <a:buClrTx/>
              <a:buSzTx/>
              <a:buNone/>
            </a:pPr>
            <a:r>
              <a:t>What information do you need to determine if this Pt. is in shock?</a:t>
            </a:r>
          </a:p>
          <a:p>
            <a:pPr marL="0" indent="0" algn="ctr">
              <a:buClrTx/>
              <a:buSzTx/>
              <a:buNone/>
            </a:pPr>
            <a:r>
              <a:t>What initial interventions are needed to stabilise this Pt.?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ock is a syndrome of impaired tissue oxygenation and perfusion due to a variety of causes…"/>
          <p:cNvSpPr txBox="1"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ClrTx/>
              <a:buSzTx/>
              <a:buNone/>
            </a:pPr>
            <a:r>
              <a:t>Shock is a syndrome of impaired tissue oxygenation and perfusion due to a variety of causes</a:t>
            </a:r>
          </a:p>
          <a:p>
            <a:pPr marL="0" indent="0" algn="ctr">
              <a:buClrTx/>
              <a:buSzTx/>
              <a:buNone/>
            </a:pPr>
            <a:r>
              <a:t>If it left untreated:</a:t>
            </a:r>
          </a:p>
          <a:p>
            <a:pPr marL="0" indent="0" algn="ctr">
              <a:buClrTx/>
              <a:buSzTx/>
              <a:buNone/>
              <a:defRPr i="1">
                <a:solidFill>
                  <a:srgbClr val="FF2600"/>
                </a:solidFill>
              </a:defRPr>
            </a:pPr>
            <a:r>
              <a:t>Irreversible injury ,Organ dysfunction And finally death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linical alterations in shock"/>
          <p:cNvSpPr txBox="1"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Clinical alterations in shock</a:t>
            </a:r>
          </a:p>
        </p:txBody>
      </p:sp>
      <p:sp>
        <p:nvSpPr>
          <p:cNvPr id="57" name="The presentation of patients with shock may be Subtle(mild confusion, tachycardia)…"/>
          <p:cNvSpPr txBox="1"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ClrTx/>
              <a:buSzTx/>
              <a:buNone/>
            </a:pPr>
            <a:r>
              <a:t>The presentation of patients with shock may be Subtle(mild confusion, tachycardia)</a:t>
            </a:r>
          </a:p>
          <a:p>
            <a:pPr marL="0" indent="0" algn="ctr">
              <a:buClrTx/>
              <a:buSzTx/>
              <a:buNone/>
            </a:pPr>
            <a:r>
              <a:t>Or easily identifiable(profound hypotension, anuria)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he clinical manifestation of shock result from:…"/>
          <p:cNvSpPr txBox="1"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ClrTx/>
              <a:buSzTx/>
              <a:buNone/>
              <a:defRPr i="1">
                <a:solidFill>
                  <a:srgbClr val="0433FF"/>
                </a:solidFill>
              </a:defRPr>
            </a:pPr>
            <a:r>
              <a:t>The clinical manifestation of shock result from:</a:t>
            </a:r>
          </a:p>
          <a:p>
            <a:pPr marL="0" indent="0" algn="ctr">
              <a:buClrTx/>
              <a:buSzTx/>
              <a:buNone/>
              <a:defRPr i="1">
                <a:solidFill>
                  <a:srgbClr val="0433FF"/>
                </a:solidFill>
              </a:defRPr>
            </a:pPr>
            <a:r>
              <a:t> </a:t>
            </a:r>
          </a:p>
          <a:p>
            <a:pPr marL="0" indent="0" algn="ctr">
              <a:buClrTx/>
              <a:buSzTx/>
              <a:buNone/>
            </a:pPr>
            <a:r>
              <a:t>1- inadequate tissue perfusion and oxygenation</a:t>
            </a:r>
          </a:p>
          <a:p>
            <a:pPr marL="0" indent="0" algn="ctr">
              <a:buClrTx/>
              <a:buSzTx/>
              <a:buNone/>
            </a:pPr>
            <a:r>
              <a:t>2- Compensatory responses</a:t>
            </a:r>
          </a:p>
          <a:p>
            <a:pPr marL="0" indent="0" algn="ctr">
              <a:buClrTx/>
              <a:buSzTx/>
              <a:buNone/>
            </a:pPr>
            <a:r>
              <a:t>3- The specific aetiology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lassification of shock"/>
          <p:cNvSpPr txBox="1"/>
          <p:nvPr>
            <p:ph type="title" idx="4294967295"/>
          </p:nvPr>
        </p:nvSpPr>
        <p:spPr>
          <a:xfrm>
            <a:off x="817774" y="817774"/>
            <a:ext cx="7813252" cy="103145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Classification of shock</a:t>
            </a:r>
          </a:p>
        </p:txBody>
      </p:sp>
      <p:sp>
        <p:nvSpPr>
          <p:cNvPr id="62" name="1-hypovolemic…"/>
          <p:cNvSpPr txBox="1"/>
          <p:nvPr>
            <p:ph type="body" idx="4294967295"/>
          </p:nvPr>
        </p:nvSpPr>
        <p:spPr>
          <a:xfrm>
            <a:off x="838200" y="2362200"/>
            <a:ext cx="7693025" cy="372427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spcBef>
                <a:spcPts val="500"/>
              </a:spcBef>
              <a:buClrTx/>
              <a:buSzTx/>
              <a:buNone/>
              <a:defRPr b="1" i="1" sz="2400">
                <a:solidFill>
                  <a:srgbClr val="FF40FF"/>
                </a:solidFill>
              </a:defRPr>
            </a:pPr>
            <a:r>
              <a:t>1-hypovolemic</a:t>
            </a:r>
          </a:p>
          <a:p>
            <a:pPr marL="0" indent="0" algn="ctr">
              <a:spcBef>
                <a:spcPts val="500"/>
              </a:spcBef>
              <a:buClrTx/>
              <a:buSzTx/>
              <a:buNone/>
              <a:defRPr sz="2400"/>
            </a:pPr>
            <a:r>
              <a:t>     Hemorrhagic</a:t>
            </a:r>
          </a:p>
          <a:p>
            <a:pPr marL="0" indent="0" algn="ctr">
              <a:spcBef>
                <a:spcPts val="500"/>
              </a:spcBef>
              <a:buClrTx/>
              <a:buSzTx/>
              <a:buNone/>
              <a:defRPr sz="2400"/>
            </a:pPr>
            <a:r>
              <a:t>     nonhemorrhagic</a:t>
            </a:r>
          </a:p>
          <a:p>
            <a:pPr marL="0" indent="0" algn="ctr">
              <a:spcBef>
                <a:spcPts val="500"/>
              </a:spcBef>
              <a:buClrTx/>
              <a:buSzTx/>
              <a:buNone/>
              <a:defRPr b="1" i="1" sz="2400"/>
            </a:pPr>
            <a:r>
              <a:t>2-Cardiogenic</a:t>
            </a:r>
          </a:p>
          <a:p>
            <a:pPr marL="0" indent="0" algn="ctr">
              <a:spcBef>
                <a:spcPts val="500"/>
              </a:spcBef>
              <a:buClrTx/>
              <a:buSzTx/>
              <a:buNone/>
              <a:defRPr sz="2400"/>
            </a:pPr>
            <a:r>
              <a:t>    Ischemic</a:t>
            </a:r>
          </a:p>
          <a:p>
            <a:pPr marL="0" indent="0" algn="ctr">
              <a:spcBef>
                <a:spcPts val="500"/>
              </a:spcBef>
              <a:buClrTx/>
              <a:buSzTx/>
              <a:buNone/>
              <a:defRPr sz="2400"/>
            </a:pPr>
            <a:r>
              <a:t>    Myopathy</a:t>
            </a:r>
          </a:p>
          <a:p>
            <a:pPr marL="0" indent="0" algn="ctr">
              <a:spcBef>
                <a:spcPts val="500"/>
              </a:spcBef>
              <a:buClrTx/>
              <a:buSzTx/>
              <a:buNone/>
              <a:defRPr sz="2400"/>
            </a:pPr>
            <a:r>
              <a:t>    Mechanical</a:t>
            </a:r>
          </a:p>
          <a:p>
            <a:pPr marL="0" indent="0" algn="ctr">
              <a:spcBef>
                <a:spcPts val="500"/>
              </a:spcBef>
              <a:buClrTx/>
              <a:buSzTx/>
              <a:buNone/>
              <a:defRPr sz="2400"/>
            </a:pPr>
            <a:r>
              <a:t>    Arrhythmia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2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Capsules">
  <a:themeElements>
    <a:clrScheme name="Capsules">
      <a:dk1>
        <a:srgbClr val="003366"/>
      </a:dk1>
      <a:lt1>
        <a:srgbClr val="FFFFFF"/>
      </a:lt1>
      <a:dk2>
        <a:srgbClr val="A7A7A7"/>
      </a:dk2>
      <a:lt2>
        <a:srgbClr val="535353"/>
      </a:lt2>
      <a:accent1>
        <a:srgbClr val="33CCCC"/>
      </a:accent1>
      <a:accent2>
        <a:srgbClr val="99CC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psules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apsu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apsules">
  <a:themeElements>
    <a:clrScheme name="Capsule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3CCCC"/>
      </a:accent1>
      <a:accent2>
        <a:srgbClr val="99CC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psules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apsu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