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xfrm>
            <a:off x="1270000" y="3448441"/>
            <a:ext cx="10464800" cy="1330788"/>
          </a:xfrm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Approach to trauma patient</a:t>
            </a:r>
          </a:p>
        </p:txBody>
      </p:sp>
      <p:sp>
        <p:nvSpPr>
          <p:cNvPr id="120" name="Shape 120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Dr. Abdulaziz Alrabiah, MD</a:t>
            </a:r>
          </a:p>
          <a:p>
            <a:pPr/>
            <a:r>
              <a:t>Emergency Medicine, Trauma &amp; EMS specialist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 : Disability </a:t>
            </a:r>
          </a:p>
        </p:txBody>
      </p:sp>
      <p:sp>
        <p:nvSpPr>
          <p:cNvPr id="148" name="Shape 14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parts exam </a:t>
            </a:r>
          </a:p>
          <a:p>
            <a:pPr lvl="1"/>
            <a:r>
              <a:t>GCS : level of consciousness </a:t>
            </a:r>
          </a:p>
          <a:p>
            <a:pPr lvl="2"/>
            <a:r>
              <a:t>mild 15-14      moderate 13-9     sever &lt;8</a:t>
            </a:r>
          </a:p>
          <a:p>
            <a:pPr lvl="1"/>
            <a:r>
              <a:t>Pupil exam : normal 3 mm equal and reactive to light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GCS </a:t>
            </a:r>
          </a:p>
        </p:txBody>
      </p:sp>
      <p:pic>
        <p:nvPicPr>
          <p:cNvPr id="151" name="Screen Shot 2016-09-18 at 10.02.54 AM.png" descr="Screen Shot 2016-09-18 at 10.02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224" y="4366790"/>
            <a:ext cx="6562847" cy="2734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16-09-18 at 10.03.17 AM.png" descr="Screen Shot 2016-09-18 at 10.03.1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0525" y="3855342"/>
            <a:ext cx="4435384" cy="3757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 : Exposure </a:t>
            </a:r>
          </a:p>
        </p:txBody>
      </p:sp>
      <p:sp>
        <p:nvSpPr>
          <p:cNvPr id="155" name="Shape 15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Expose the patient ( cut the cloths ) and look for any injury </a:t>
            </a:r>
          </a:p>
          <a:p>
            <a:pPr/>
            <a:r>
              <a:t>prevent hypothermia i.e. immediately cover the patient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should I proceed?</a:t>
            </a:r>
          </a:p>
        </p:txBody>
      </p:sp>
      <p:sp>
        <p:nvSpPr>
          <p:cNvPr id="158" name="Shape 15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you find a pathology at any above step, don't proceed to the next step unless your correct the pathology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952500" y="406400"/>
            <a:ext cx="11099800" cy="1295004"/>
          </a:xfrm>
          <a:prstGeom prst="rect">
            <a:avLst/>
          </a:prstGeom>
        </p:spPr>
        <p:txBody>
          <a:bodyPr/>
          <a:lstStyle>
            <a:lvl1pPr defTabSz="397256">
              <a:defRPr sz="5400"/>
            </a:lvl1pPr>
          </a:lstStyle>
          <a:p>
            <a:pPr/>
            <a:r>
              <a:t>A : Airway + C-spine immobilisation </a:t>
            </a:r>
          </a:p>
        </p:txBody>
      </p:sp>
      <p:sp>
        <p:nvSpPr>
          <p:cNvPr id="161" name="Shape 16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1" indent="-416051" defTabSz="531622">
              <a:spcBef>
                <a:spcPts val="3800"/>
              </a:spcBef>
              <a:defRPr sz="3400"/>
            </a:pPr>
            <a:r>
              <a:t>A : Airway pathology </a:t>
            </a:r>
          </a:p>
          <a:p>
            <a:pPr lvl="1" marL="832103" indent="-416051" defTabSz="531622">
              <a:spcBef>
                <a:spcPts val="3800"/>
              </a:spcBef>
              <a:defRPr sz="3400"/>
            </a:pPr>
            <a:r>
              <a:t>visible FB </a:t>
            </a:r>
          </a:p>
          <a:p>
            <a:pPr lvl="1" marL="832103" indent="-416051" defTabSz="531622">
              <a:spcBef>
                <a:spcPts val="3800"/>
              </a:spcBef>
              <a:defRPr sz="3400"/>
            </a:pPr>
            <a:r>
              <a:t>bleeding </a:t>
            </a:r>
          </a:p>
          <a:p>
            <a:pPr lvl="1" marL="832103" indent="-416051" defTabSz="531622">
              <a:spcBef>
                <a:spcPts val="3800"/>
              </a:spcBef>
              <a:defRPr sz="3400"/>
            </a:pPr>
            <a:r>
              <a:t>stridor i.e. expanding neck heamtoma  </a:t>
            </a:r>
          </a:p>
          <a:p>
            <a:pPr lvl="1" marL="832103" indent="-416051" defTabSz="531622">
              <a:spcBef>
                <a:spcPts val="3800"/>
              </a:spcBef>
              <a:defRPr sz="3400"/>
            </a:pPr>
            <a:r>
              <a:t>Rx : remove visible FB , suction blood , Intubation if stridor present </a:t>
            </a:r>
          </a:p>
          <a:p>
            <a:pPr marL="416051" indent="-416051" defTabSz="531622">
              <a:spcBef>
                <a:spcPts val="3800"/>
              </a:spcBef>
              <a:defRPr sz="3400"/>
            </a:pPr>
            <a:r>
              <a:t>if C-spine fractured, neck already immobilised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 : Breathing </a:t>
            </a:r>
          </a:p>
        </p:txBody>
      </p:sp>
      <p:sp>
        <p:nvSpPr>
          <p:cNvPr id="164" name="Shape 16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756" indent="-333756" defTabSz="426466">
              <a:spcBef>
                <a:spcPts val="3000"/>
              </a:spcBef>
              <a:defRPr sz="2700"/>
            </a:pPr>
            <a:r>
              <a:t>looking for tension pneumothorax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it is clinical diagnosis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signs: tachycardia, hypotension, tracheal deviation to opposite site, decrease air entry in same site and hyper resonant to percussion.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treatment :</a:t>
            </a:r>
          </a:p>
          <a:p>
            <a:pPr lvl="2" marL="1001267" indent="-333755" defTabSz="426466">
              <a:spcBef>
                <a:spcPts val="3000"/>
              </a:spcBef>
              <a:defRPr sz="2700"/>
            </a:pPr>
            <a:r>
              <a:t>needle decompression ( 2nd intercostal space, mid clavicular line ) </a:t>
            </a:r>
          </a:p>
          <a:p>
            <a:pPr lvl="2" marL="1001267" indent="-333755" defTabSz="426466">
              <a:spcBef>
                <a:spcPts val="3000"/>
              </a:spcBef>
              <a:defRPr sz="2700"/>
            </a:pPr>
            <a:r>
              <a:t>then insertion of chest drain ( 5th intercostal space, between anterior and mid axillae line 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 Shot 2016-09-18 at 11.45.47 AM.png" descr="Screen Shot 2016-09-18 at 11.45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150" y="1016000"/>
            <a:ext cx="9588500" cy="772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C : Circulation and bleeding control </a:t>
            </a:r>
          </a:p>
        </p:txBody>
      </p:sp>
      <p:sp>
        <p:nvSpPr>
          <p:cNvPr id="169" name="Shape 16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1" indent="-416051" defTabSz="531622">
              <a:spcBef>
                <a:spcPts val="3800"/>
              </a:spcBef>
              <a:defRPr sz="3400"/>
            </a:pPr>
            <a:r>
              <a:t>control external bleeding </a:t>
            </a:r>
          </a:p>
          <a:p>
            <a:pPr marL="416051" indent="-416051" defTabSz="531622">
              <a:spcBef>
                <a:spcPts val="3800"/>
              </a:spcBef>
              <a:defRPr sz="3400"/>
            </a:pPr>
            <a:r>
              <a:t>fluid replacement </a:t>
            </a:r>
          </a:p>
          <a:p>
            <a:pPr lvl="1" marL="832103" indent="-416051" defTabSz="531622">
              <a:spcBef>
                <a:spcPts val="3800"/>
              </a:spcBef>
              <a:defRPr sz="3400"/>
            </a:pPr>
            <a:r>
              <a:t>ringer lactate &gt; normal saline , due to less hyperchloremic metabolic acidosis </a:t>
            </a:r>
          </a:p>
          <a:p>
            <a:pPr lvl="1" marL="832103" indent="-416051" defTabSz="531622">
              <a:spcBef>
                <a:spcPts val="3800"/>
              </a:spcBef>
              <a:defRPr sz="3400"/>
            </a:pPr>
            <a:r>
              <a:t>give 2 L max. if no response </a:t>
            </a:r>
          </a:p>
          <a:p>
            <a:pPr lvl="1" marL="832103" indent="-416051" defTabSz="531622">
              <a:spcBef>
                <a:spcPts val="3800"/>
              </a:spcBef>
              <a:defRPr sz="3400"/>
            </a:pPr>
            <a:r>
              <a:t>start blood transfusion </a:t>
            </a:r>
          </a:p>
          <a:p>
            <a:pPr lvl="2" marL="1248155" indent="-416051" defTabSz="531622">
              <a:spcBef>
                <a:spcPts val="3800"/>
              </a:spcBef>
              <a:defRPr sz="3400"/>
            </a:pPr>
            <a:r>
              <a:t>RBC, PLT , FFP at ratio of 1:1:1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 : Disability </a:t>
            </a:r>
          </a:p>
        </p:txBody>
      </p:sp>
      <p:sp>
        <p:nvSpPr>
          <p:cNvPr id="172" name="Shape 17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GCS less than or equal 8 —&gt; intubate the patient using rapid sequence intubation “RSI”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 : Exposure </a:t>
            </a:r>
          </a:p>
        </p:txBody>
      </p:sp>
      <p:sp>
        <p:nvSpPr>
          <p:cNvPr id="175" name="Shape 17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expose the patient </a:t>
            </a:r>
          </a:p>
          <a:p>
            <a:pPr/>
            <a:r>
              <a:t>present hypothermia </a:t>
            </a:r>
          </a:p>
          <a:p>
            <a:pPr/>
            <a:r>
              <a:t>look for any bruise, deformity </a:t>
            </a:r>
          </a:p>
          <a:p>
            <a:pPr/>
            <a:r>
              <a:t>correct the correctable pathology i.e. deformed limb reduction.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</a:t>
            </a:r>
          </a:p>
        </p:txBody>
      </p:sp>
      <p:sp>
        <p:nvSpPr>
          <p:cNvPr id="123" name="Shape 12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 part of EM </a:t>
            </a:r>
          </a:p>
          <a:p>
            <a:pPr/>
            <a:r>
              <a:t>Primary Survey </a:t>
            </a:r>
          </a:p>
          <a:p>
            <a:pPr/>
            <a:r>
              <a:t>Secondary survey </a:t>
            </a:r>
          </a:p>
          <a:p>
            <a:pPr/>
            <a:r>
              <a:t>Investigations in each survey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270000" y="4112914"/>
            <a:ext cx="10464800" cy="1527773"/>
          </a:xfrm>
          <a:prstGeom prst="rect">
            <a:avLst/>
          </a:prstGeom>
        </p:spPr>
        <p:txBody>
          <a:bodyPr/>
          <a:lstStyle>
            <a:lvl1pPr defTabSz="514094">
              <a:defRPr sz="7000"/>
            </a:lvl1pPr>
          </a:lstStyle>
          <a:p>
            <a:pPr/>
            <a:r>
              <a:t>Adjunct to Primary survey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BGL  test </a:t>
            </a:r>
          </a:p>
        </p:txBody>
      </p:sp>
      <p:sp>
        <p:nvSpPr>
          <p:cNvPr id="180" name="Shape 18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 not ever forget glucose 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X-ray </a:t>
            </a:r>
          </a:p>
        </p:txBody>
      </p:sp>
      <p:sp>
        <p:nvSpPr>
          <p:cNvPr id="183" name="Shape 18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C-spine X-ray ( 3 views ) </a:t>
            </a:r>
          </a:p>
          <a:p>
            <a:pPr lvl="1"/>
            <a:r>
              <a:t>lateral </a:t>
            </a:r>
          </a:p>
          <a:p>
            <a:pPr lvl="1"/>
            <a:r>
              <a:t>anterior - posterior</a:t>
            </a:r>
          </a:p>
          <a:p>
            <a:pPr lvl="1"/>
            <a:r>
              <a:t>open mouth </a:t>
            </a:r>
          </a:p>
          <a:p>
            <a:pPr/>
            <a:r>
              <a:t>chest x-ray </a:t>
            </a:r>
          </a:p>
          <a:p>
            <a:pPr/>
            <a:r>
              <a:t>pelvic X-ray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reen Shot 2016-09-18 at 12.28.09 PM.png" descr="Screen Shot 2016-09-18 at 12.28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009650"/>
            <a:ext cx="6731000" cy="773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reen Shot 2016-09-18 at 12.29.15 PM.png" descr="Screen Shot 2016-09-18 at 12.29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2650" y="2374900"/>
            <a:ext cx="3619500" cy="500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 Shot 2016-09-18 at 12.30.29 PM.png" descr="Screen Shot 2016-09-18 at 12.30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4050" y="2635250"/>
            <a:ext cx="9156700" cy="448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creen Shot 2016-09-18 at 12.31.39 PM.png" descr="Screen Shot 2016-09-18 at 12.31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0094" y="1935166"/>
            <a:ext cx="7904611" cy="5883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creen Shot 2016-09-18 at 12.32.56 PM.png" descr="Screen Shot 2016-09-18 at 12.32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400" y="1003300"/>
            <a:ext cx="9398000" cy="774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eFAST scan </a:t>
            </a:r>
          </a:p>
        </p:txBody>
      </p:sp>
      <p:sp>
        <p:nvSpPr>
          <p:cNvPr id="196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ultrasound of the chest and abdomen </a:t>
            </a:r>
          </a:p>
          <a:p>
            <a:pPr/>
            <a:r>
              <a:t>aim to </a:t>
            </a:r>
          </a:p>
          <a:p>
            <a:pPr lvl="1"/>
            <a:r>
              <a:t>detect pneumothorax </a:t>
            </a:r>
          </a:p>
          <a:p>
            <a:pPr lvl="1"/>
            <a:r>
              <a:t>detect intor-peritoneal bleed and pericardial effusion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RUQ scan </a:t>
            </a:r>
          </a:p>
        </p:txBody>
      </p:sp>
      <p:pic>
        <p:nvPicPr>
          <p:cNvPr id="199" name="Screen Shot 2016-09-18 at 12.38.00 PM.png" descr="Screen Shot 2016-09-18 at 12.38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139" y="2749431"/>
            <a:ext cx="5483475" cy="4254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creen Shot 2016-09-18 at 12.38.09 PM.png" descr="Screen Shot 2016-09-18 at 12.38.0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6796" y="2749431"/>
            <a:ext cx="5207483" cy="4254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 part why?! </a:t>
            </a:r>
          </a:p>
        </p:txBody>
      </p:sp>
      <p:sp>
        <p:nvSpPr>
          <p:cNvPr id="126" name="Shape 12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 one try to participate </a:t>
            </a:r>
          </a:p>
          <a:p>
            <a:pPr/>
            <a:r>
              <a:t>Well structured approach </a:t>
            </a:r>
          </a:p>
          <a:p>
            <a:pPr/>
            <a:r>
              <a:t>Courses available ( EMST, ATLS)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LUQ scan </a:t>
            </a:r>
          </a:p>
        </p:txBody>
      </p:sp>
      <p:pic>
        <p:nvPicPr>
          <p:cNvPr id="203" name="Screen Shot 2016-09-18 at 12.40.31 PM.png" descr="Screen Shot 2016-09-18 at 12.40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618" y="3341304"/>
            <a:ext cx="5211269" cy="3946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creen Shot 2016-09-18 at 12.42.00 PM.png" descr="Screen Shot 2016-09-18 at 12.42.0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4454" y="3341304"/>
            <a:ext cx="5784762" cy="3946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Bladder scan </a:t>
            </a:r>
          </a:p>
        </p:txBody>
      </p:sp>
      <p:pic>
        <p:nvPicPr>
          <p:cNvPr id="207" name="Screen Shot 2016-09-18 at 12.43.18 PM.png" descr="Screen Shot 2016-09-18 at 12.43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643" y="3681119"/>
            <a:ext cx="5402959" cy="4118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 Shot 2016-09-18 at 12.44.03 PM.png" descr="Screen Shot 2016-09-18 at 12.44.0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8489" y="3710197"/>
            <a:ext cx="5402958" cy="40604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Pericardial scan </a:t>
            </a:r>
          </a:p>
        </p:txBody>
      </p:sp>
      <p:pic>
        <p:nvPicPr>
          <p:cNvPr id="211" name="Screen Shot 2016-09-18 at 12.46.54 PM.png" descr="Screen Shot 2016-09-18 at 12.46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198" y="3746996"/>
            <a:ext cx="5494972" cy="3986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creen Shot 2016-09-18 at 12.47.28 PM.png" descr="Screen Shot 2016-09-18 at 12.47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5982" y="3746996"/>
            <a:ext cx="5321302" cy="3986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Lung Scan</a:t>
            </a:r>
          </a:p>
        </p:txBody>
      </p:sp>
      <p:pic>
        <p:nvPicPr>
          <p:cNvPr id="215" name="Screen Shot 2016-09-18 at 12.54.36 PM.png" descr="Screen Shot 2016-09-18 at 12.54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350" y="3213100"/>
            <a:ext cx="7150100" cy="505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Secondary Survey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Secondary Survey </a:t>
            </a:r>
          </a:p>
        </p:txBody>
      </p:sp>
      <p:sp>
        <p:nvSpPr>
          <p:cNvPr id="220" name="Shape 22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AMPLE history </a:t>
            </a:r>
          </a:p>
          <a:p>
            <a:pPr/>
            <a:r>
              <a:t>head to Toe exam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Secondary Survey </a:t>
            </a:r>
          </a:p>
        </p:txBody>
      </p:sp>
      <p:sp>
        <p:nvSpPr>
          <p:cNvPr id="223" name="Shape 22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: Allergy </a:t>
            </a:r>
          </a:p>
          <a:p>
            <a:pPr/>
            <a:r>
              <a:t>M : Medications</a:t>
            </a:r>
          </a:p>
          <a:p>
            <a:pPr/>
            <a:r>
              <a:t>P : past medical/Surgical History , Pregnancy </a:t>
            </a:r>
          </a:p>
          <a:p>
            <a:pPr/>
            <a:r>
              <a:t>L : last meal and drink </a:t>
            </a:r>
          </a:p>
          <a:p>
            <a:pPr/>
            <a:r>
              <a:t>E : event = mechanism of injury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head &amp; face exam </a:t>
            </a:r>
          </a:p>
        </p:txBody>
      </p:sp>
      <p:sp>
        <p:nvSpPr>
          <p:cNvPr id="226" name="Shape 22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69">
              <a:spcBef>
                <a:spcPts val="3500"/>
              </a:spcBef>
              <a:defRPr sz="3200"/>
            </a:pPr>
            <a:r>
              <a:t>laceration 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bleeding 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deformity 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missed teeth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CSF leakage 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raccoon’s eye 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Battle sign </a:t>
            </a:r>
          </a:p>
        </p:txBody>
      </p:sp>
      <p:pic>
        <p:nvPicPr>
          <p:cNvPr id="227" name="Screen Shot 2016-09-18 at 12.59.02 PM.png" descr="Screen Shot 2016-09-18 at 12.59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9575" y="6123266"/>
            <a:ext cx="4242449" cy="2865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Screen Shot 2016-09-18 at 12.59.48 PM.png" descr="Screen Shot 2016-09-18 at 12.59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4409" y="3024782"/>
            <a:ext cx="4892779" cy="2865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Neck </a:t>
            </a:r>
          </a:p>
        </p:txBody>
      </p:sp>
      <p:sp>
        <p:nvSpPr>
          <p:cNvPr id="231" name="Shape 23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bruise </a:t>
            </a:r>
          </a:p>
          <a:p>
            <a:pPr/>
            <a:r>
              <a:t>wound </a:t>
            </a:r>
          </a:p>
          <a:p>
            <a:pPr/>
            <a:r>
              <a:t>bleeding </a:t>
            </a:r>
          </a:p>
          <a:p>
            <a:pPr/>
            <a:r>
              <a:t>haematoma i.e. expanding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chest </a:t>
            </a:r>
          </a:p>
        </p:txBody>
      </p:sp>
      <p:sp>
        <p:nvSpPr>
          <p:cNvPr id="234" name="Shape 23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like primary survey </a:t>
            </a:r>
          </a:p>
          <a:p>
            <a:pPr/>
            <a:r>
              <a:t>cardio exam </a:t>
            </a:r>
          </a:p>
          <a:p>
            <a:pPr/>
            <a:r>
              <a:t>chest wall tenderness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Primary survey </a:t>
            </a:r>
          </a:p>
        </p:txBody>
      </p:sp>
      <p:sp>
        <p:nvSpPr>
          <p:cNvPr id="129" name="Shape 12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: Airway and C-spine immobilisation </a:t>
            </a:r>
          </a:p>
          <a:p>
            <a:pPr/>
            <a:r>
              <a:t>B : Breathing </a:t>
            </a:r>
          </a:p>
          <a:p>
            <a:pPr/>
            <a:r>
              <a:t>C : Circulation and Bleeding control </a:t>
            </a:r>
          </a:p>
          <a:p>
            <a:pPr/>
            <a:r>
              <a:t>D : Disability </a:t>
            </a:r>
          </a:p>
          <a:p>
            <a:pPr/>
            <a:r>
              <a:t>E : Exposure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Abdomen </a:t>
            </a:r>
          </a:p>
        </p:txBody>
      </p:sp>
      <p:sp>
        <p:nvSpPr>
          <p:cNvPr id="237" name="Shape 23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bruise </a:t>
            </a:r>
          </a:p>
          <a:p>
            <a:pPr/>
            <a:r>
              <a:t>wounds</a:t>
            </a:r>
          </a:p>
          <a:p>
            <a:pPr/>
            <a:r>
              <a:t>distension </a:t>
            </a:r>
          </a:p>
          <a:p>
            <a:pPr/>
            <a:r>
              <a:t>tenderness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Pelvis </a:t>
            </a:r>
          </a:p>
        </p:txBody>
      </p:sp>
      <p:sp>
        <p:nvSpPr>
          <p:cNvPr id="240" name="Shape 24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lateral compression of pelvis —&gt; to check for instability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Genital exam </a:t>
            </a:r>
          </a:p>
        </p:txBody>
      </p:sp>
      <p:sp>
        <p:nvSpPr>
          <p:cNvPr id="243" name="Shape 24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blood at urethral meatus i.e. urethral injury </a:t>
            </a:r>
          </a:p>
          <a:p>
            <a:pPr lvl="1"/>
            <a:r>
              <a:t>cation in putting urinary catheter </a:t>
            </a:r>
          </a:p>
          <a:p>
            <a:pPr lvl="1"/>
            <a:r>
              <a:t>perform retrograde urethrogram before insertion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7000"/>
            </a:lvl1pPr>
          </a:lstStyle>
          <a:p>
            <a:pPr/>
            <a:r>
              <a:t>upper and lower limb exam </a:t>
            </a:r>
          </a:p>
        </p:txBody>
      </p:sp>
      <p:sp>
        <p:nvSpPr>
          <p:cNvPr id="246" name="Shape 24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deformity </a:t>
            </a:r>
          </a:p>
          <a:p>
            <a:pPr/>
            <a:r>
              <a:t>loss of pulse </a:t>
            </a:r>
          </a:p>
          <a:p>
            <a:pPr/>
            <a:r>
              <a:t>loss of motor and sensory function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 exam </a:t>
            </a:r>
          </a:p>
        </p:txBody>
      </p:sp>
      <p:sp>
        <p:nvSpPr>
          <p:cNvPr id="249" name="Shape 24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 roll!</a:t>
            </a:r>
          </a:p>
          <a:p>
            <a:pPr lvl="1"/>
            <a:r>
              <a:t>spine exam top to bottom, looking for spinal tenderness , deformity </a:t>
            </a:r>
          </a:p>
          <a:p>
            <a:pPr lvl="1"/>
            <a:r>
              <a:t>wound , laceration </a:t>
            </a:r>
          </a:p>
          <a:p>
            <a:pPr lvl="1"/>
            <a:r>
              <a:t>bruise</a:t>
            </a:r>
          </a:p>
          <a:p>
            <a:pPr lvl="1"/>
            <a:r>
              <a:t>do rectal exam </a:t>
            </a:r>
          </a:p>
        </p:txBody>
      </p:sp>
      <p:pic>
        <p:nvPicPr>
          <p:cNvPr id="250" name="Screen Shot 2016-09-18 at 1.09.38 PM.png" descr="Screen Shot 2016-09-18 at 1.09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3255" y="5234056"/>
            <a:ext cx="5545271" cy="4115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Adjunct to secondary survey </a:t>
            </a:r>
          </a:p>
        </p:txBody>
      </p:sp>
      <p:sp>
        <p:nvSpPr>
          <p:cNvPr id="253" name="Shape 25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X-rays limbs </a:t>
            </a:r>
          </a:p>
          <a:p>
            <a:pPr/>
            <a:r>
              <a:t>CT scan</a:t>
            </a:r>
          </a:p>
          <a:p>
            <a:pPr/>
            <a:r>
              <a:t>blood tests </a:t>
            </a:r>
          </a:p>
          <a:p>
            <a:pPr/>
            <a:r>
              <a:t>group and safe blood </a:t>
            </a:r>
          </a:p>
          <a:p>
            <a:pPr/>
            <a:r>
              <a:t>urine test : for blood and pregnancy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952500" y="406400"/>
            <a:ext cx="11099800" cy="993230"/>
          </a:xfrm>
          <a:prstGeom prst="rect">
            <a:avLst/>
          </a:prstGeom>
        </p:spPr>
        <p:txBody>
          <a:bodyPr/>
          <a:lstStyle>
            <a:lvl1pPr defTabSz="397256">
              <a:defRPr sz="5400"/>
            </a:lvl1pPr>
          </a:lstStyle>
          <a:p>
            <a:pPr/>
            <a:r>
              <a:t>A : Airway + C-spine immobilisation </a:t>
            </a:r>
          </a:p>
        </p:txBody>
      </p:sp>
      <p:sp>
        <p:nvSpPr>
          <p:cNvPr id="132" name="Shape 132"/>
          <p:cNvSpPr txBox="1"/>
          <p:nvPr>
            <p:ph type="body" idx="1"/>
          </p:nvPr>
        </p:nvSpPr>
        <p:spPr>
          <a:xfrm>
            <a:off x="727243" y="2110252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evaluate for patent airway </a:t>
            </a:r>
          </a:p>
          <a:p>
            <a:pPr lvl="1"/>
            <a:r>
              <a:t>if patient is able to talk clearly —&gt; patent airway i.e. clear from obstruction </a:t>
            </a:r>
          </a:p>
          <a:p>
            <a:pPr/>
            <a:r>
              <a:t>C-spine : must be immobilised </a:t>
            </a:r>
          </a:p>
          <a:p>
            <a:pPr lvl="1"/>
            <a:r>
              <a:t>i.e. application of c-collar, foam pads taped to forehead or ask the patient to keep still 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952500" y="406399"/>
            <a:ext cx="11099800" cy="1131592"/>
          </a:xfrm>
          <a:prstGeom prst="rect">
            <a:avLst/>
          </a:prstGeom>
        </p:spPr>
        <p:txBody>
          <a:bodyPr/>
          <a:lstStyle>
            <a:lvl1pPr defTabSz="397256">
              <a:defRPr sz="5400"/>
            </a:lvl1pPr>
          </a:lstStyle>
          <a:p>
            <a:pPr/>
            <a:r>
              <a:t>A : Airway + C-spine immobilisation </a:t>
            </a:r>
          </a:p>
        </p:txBody>
      </p:sp>
      <p:pic>
        <p:nvPicPr>
          <p:cNvPr id="135" name="Screen Shot 2016-09-18 at 9.36.28 AM.png" descr="Screen Shot 2016-09-18 at 9.36.2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887" y="4597400"/>
            <a:ext cx="3708402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creen Shot 2016-09-18 at 9.37.00 AM.png" descr="Screen Shot 2016-09-18 at 9.37.0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5916" y="3206750"/>
            <a:ext cx="5080002" cy="506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 : Breathing </a:t>
            </a:r>
          </a:p>
        </p:txBody>
      </p:sp>
      <p:sp>
        <p:nvSpPr>
          <p:cNvPr id="139" name="Shape 13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check: </a:t>
            </a:r>
          </a:p>
          <a:p>
            <a:pPr lvl="1"/>
            <a:r>
              <a:t>paradoxical movement of chest wall segment </a:t>
            </a:r>
          </a:p>
          <a:p>
            <a:pPr lvl="1"/>
            <a:r>
              <a:t>tracheal deviation </a:t>
            </a:r>
          </a:p>
          <a:p>
            <a:pPr lvl="1"/>
            <a:r>
              <a:t>chest wall tenderness </a:t>
            </a:r>
          </a:p>
          <a:p>
            <a:pPr lvl="1"/>
            <a:r>
              <a:t>equal air entry bilateral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C : Circulation and bleeding control </a:t>
            </a:r>
          </a:p>
        </p:txBody>
      </p:sp>
      <p:sp>
        <p:nvSpPr>
          <p:cNvPr id="142" name="Shape 14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7742" indent="-237742" defTabSz="303783">
              <a:spcBef>
                <a:spcPts val="2100"/>
              </a:spcBef>
              <a:defRPr sz="1900"/>
            </a:pPr>
            <a:r>
              <a:t>vital signs i.e. pulse, BP </a:t>
            </a:r>
          </a:p>
          <a:p>
            <a:pPr marL="237742" indent="-237742" defTabSz="303783">
              <a:spcBef>
                <a:spcPts val="2100"/>
              </a:spcBef>
              <a:defRPr sz="1900"/>
            </a:pPr>
            <a:r>
              <a:t>skin colour </a:t>
            </a:r>
          </a:p>
          <a:p>
            <a:pPr marL="237742" indent="-237742" defTabSz="303783">
              <a:spcBef>
                <a:spcPts val="2100"/>
              </a:spcBef>
              <a:defRPr sz="1900"/>
            </a:pPr>
            <a:r>
              <a:t>presence or absence of peripheral pulse i.e. U &amp; L limbs </a:t>
            </a:r>
          </a:p>
          <a:p>
            <a:pPr marL="237742" indent="-237742" defTabSz="303783">
              <a:spcBef>
                <a:spcPts val="2100"/>
              </a:spcBef>
              <a:defRPr sz="1900"/>
            </a:pPr>
            <a:r>
              <a:t>control bleeding </a:t>
            </a:r>
          </a:p>
          <a:p>
            <a:pPr lvl="1" marL="475487" indent="-237742" defTabSz="303783">
              <a:spcBef>
                <a:spcPts val="2100"/>
              </a:spcBef>
              <a:defRPr sz="1900"/>
            </a:pPr>
            <a:r>
              <a:t>direct pressure ( the best ) </a:t>
            </a:r>
          </a:p>
          <a:p>
            <a:pPr lvl="1" marL="475487" indent="-237742" defTabSz="303783">
              <a:spcBef>
                <a:spcPts val="2100"/>
              </a:spcBef>
              <a:defRPr sz="1900"/>
            </a:pPr>
            <a:r>
              <a:t>application of tourniquet </a:t>
            </a:r>
          </a:p>
          <a:p>
            <a:pPr lvl="1" marL="475487" indent="-237742" defTabSz="303783">
              <a:spcBef>
                <a:spcPts val="2100"/>
              </a:spcBef>
              <a:defRPr sz="1900"/>
            </a:pPr>
            <a:r>
              <a:t>limb elevation </a:t>
            </a:r>
          </a:p>
          <a:p>
            <a:pPr lvl="1" marL="475487" indent="-237742" defTabSz="303783">
              <a:spcBef>
                <a:spcPts val="2100"/>
              </a:spcBef>
              <a:defRPr sz="1900"/>
            </a:pPr>
            <a:r>
              <a:t>vessels clamp ( vascular clamp) </a:t>
            </a:r>
          </a:p>
          <a:p>
            <a:pPr marL="237742" indent="-237742" defTabSz="303783">
              <a:spcBef>
                <a:spcPts val="2100"/>
              </a:spcBef>
              <a:defRPr sz="1900"/>
            </a:pPr>
            <a:r>
              <a:t>place two large IV access ( 14G , 16G , 18G) </a:t>
            </a:r>
          </a:p>
          <a:p>
            <a:pPr marL="237742" indent="-237742" defTabSz="303783">
              <a:spcBef>
                <a:spcPts val="2100"/>
              </a:spcBef>
              <a:defRPr sz="1900"/>
            </a:pPr>
            <a:r>
              <a:t>if failed , do IO access i.e. proximal tibia, humorous </a:t>
            </a:r>
          </a:p>
          <a:p>
            <a:pPr marL="237742" indent="-237742" defTabSz="303783">
              <a:spcBef>
                <a:spcPts val="2100"/>
              </a:spcBef>
              <a:defRPr sz="1900"/>
            </a:pPr>
            <a:r>
              <a:t>no central line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reen Shot 2016-09-18 at 9.55.00 AM.png" descr="Screen Shot 2016-09-18 at 9.55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989" y="3416708"/>
            <a:ext cx="5180709" cy="2920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creen Shot 2016-09-18 at 9.55.58 AM.png" descr="Screen Shot 2016-09-18 at 9.55.5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5576" y="2731665"/>
            <a:ext cx="4783404" cy="4290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