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76" r:id="rId3"/>
    <p:sldId id="279" r:id="rId4"/>
    <p:sldId id="266" r:id="rId5"/>
    <p:sldId id="257" r:id="rId6"/>
    <p:sldId id="271" r:id="rId7"/>
    <p:sldId id="267" r:id="rId8"/>
    <p:sldId id="260" r:id="rId9"/>
    <p:sldId id="280" r:id="rId10"/>
    <p:sldId id="281" r:id="rId11"/>
    <p:sldId id="268" r:id="rId12"/>
    <p:sldId id="287" r:id="rId13"/>
    <p:sldId id="294" r:id="rId14"/>
    <p:sldId id="283" r:id="rId15"/>
    <p:sldId id="285" r:id="rId16"/>
    <p:sldId id="284" r:id="rId17"/>
    <p:sldId id="288" r:id="rId18"/>
    <p:sldId id="289" r:id="rId19"/>
    <p:sldId id="290" r:id="rId20"/>
    <p:sldId id="292" r:id="rId21"/>
    <p:sldId id="286" r:id="rId22"/>
    <p:sldId id="291" r:id="rId23"/>
    <p:sldId id="293"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40D"/>
    <a:srgbClr val="180855"/>
    <a:srgbClr val="3F0837"/>
    <a:srgbClr val="EDEDB0"/>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234" y="82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6288A-3B37-4EA7-A7E3-F1F9E8E746F6}" type="datetimeFigureOut">
              <a:rPr lang="en-US" smtClean="0"/>
              <a:pPr/>
              <a:t>9/4/2018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BEB620-27DA-41F5-8E99-C3051D1FBB1B}" type="slidenum">
              <a:rPr lang="en-US" smtClean="0"/>
              <a:pPr/>
              <a:t>‹#›</a:t>
            </a:fld>
            <a:endParaRPr lang="en-US"/>
          </a:p>
        </p:txBody>
      </p:sp>
    </p:spTree>
    <p:extLst>
      <p:ext uri="{BB962C8B-B14F-4D97-AF65-F5344CB8AC3E}">
        <p14:creationId xmlns:p14="http://schemas.microsoft.com/office/powerpoint/2010/main" val="352491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7.png" /><Relationship Id="rId4" Type="http://schemas.openxmlformats.org/officeDocument/2006/relationships/image" Target="../media/image6.jpe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0000"/>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userDrawn="1"/>
        </p:nvPicPr>
        <p:blipFill rotWithShape="1">
          <a:blip r:embed="rId2" cstate="print"/>
          <a:srcRect t="73526" b="11934"/>
          <a:stretch/>
        </p:blipFill>
        <p:spPr>
          <a:xfrm>
            <a:off x="-2298181" y="5301208"/>
            <a:ext cx="13753528" cy="1022035"/>
          </a:xfrm>
          <a:prstGeom prst="rect">
            <a:avLst/>
          </a:prstGeom>
        </p:spPr>
      </p:pic>
      <p:pic>
        <p:nvPicPr>
          <p:cNvPr id="8" name="Picture 2" descr="G:\Kuwait Conference 2014\Pictures\6th ACC Conference logo.jpe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048" y="6263867"/>
            <a:ext cx="1008112" cy="52143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3" descr="G:\Kuwait Conference 2014\Pictures\Council of Anesthesia, intensive care and pain management Kuwait.jpe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32759"/>
          <a:stretch/>
        </p:blipFill>
        <p:spPr bwMode="auto">
          <a:xfrm>
            <a:off x="7018897" y="6263867"/>
            <a:ext cx="1273254" cy="52631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08" descr="DOH_COL 15mm White Tex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87585" y="6263867"/>
            <a:ext cx="3028772" cy="55174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userDrawn="1"/>
        </p:nvSpPr>
        <p:spPr>
          <a:xfrm>
            <a:off x="4446782" y="6263867"/>
            <a:ext cx="2441689" cy="492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70000" lnSpcReduction="20000"/>
          </a:bodyPr>
          <a:lstStyle/>
          <a:p>
            <a:pPr algn="ctr"/>
            <a:r>
              <a:rPr lang="en-US" sz="1800" spc="30" dirty="0">
                <a:solidFill>
                  <a:schemeClr val="tx1"/>
                </a:solidFill>
              </a:rPr>
              <a:t>Prof. Krishna Boddu</a:t>
            </a:r>
          </a:p>
          <a:p>
            <a:pPr algn="ctr"/>
            <a:r>
              <a:rPr lang="en-US" sz="1800" spc="30" dirty="0">
                <a:solidFill>
                  <a:schemeClr val="tx1"/>
                </a:solidFill>
              </a:rPr>
              <a:t>+61416030020</a:t>
            </a:r>
          </a:p>
          <a:p>
            <a:pPr algn="ctr"/>
            <a:r>
              <a:rPr lang="en-US" sz="1800" spc="30" dirty="0">
                <a:solidFill>
                  <a:schemeClr val="tx1"/>
                </a:solidFill>
              </a:rPr>
              <a:t>Krishna.boddu@health.wa.gov.au</a:t>
            </a:r>
            <a:endParaRPr lang="en-AU" sz="1800" spc="30" dirty="0">
              <a:solidFill>
                <a:schemeClr val="tx1"/>
              </a:solidFill>
            </a:endParaRPr>
          </a:p>
        </p:txBody>
      </p:sp>
      <p:pic>
        <p:nvPicPr>
          <p:cNvPr id="14" name="Picture 13" descr="horizon.png"/>
          <p:cNvPicPr>
            <a:picLocks noChangeAspect="1"/>
          </p:cNvPicPr>
          <p:nvPr userDrawn="1"/>
        </p:nvPicPr>
        <p:blipFill rotWithShape="1">
          <a:blip r:embed="rId2" cstate="print"/>
          <a:srcRect t="73526" b="11934"/>
          <a:stretch/>
        </p:blipFill>
        <p:spPr>
          <a:xfrm rot="10800000">
            <a:off x="-2124744" y="-27385"/>
            <a:ext cx="13753528" cy="108012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lvl1pPr>
              <a:defRPr sz="1200"/>
            </a:lvl1pPr>
          </a:lstStyle>
          <a:p>
            <a:pPr algn="ctr"/>
            <a:r>
              <a:rPr lang="en-US" spc="30" dirty="0"/>
              <a:t>Prof. Krishna </a:t>
            </a:r>
            <a:r>
              <a:rPr lang="en-US" spc="30" dirty="0" err="1"/>
              <a:t>Boddu</a:t>
            </a:r>
            <a:endParaRPr lang="en-US" spc="30" dirty="0"/>
          </a:p>
          <a:p>
            <a:pPr algn="ctr"/>
            <a:r>
              <a:rPr lang="en-US" spc="30" dirty="0"/>
              <a:t>+61416030020</a:t>
            </a:r>
          </a:p>
          <a:p>
            <a:pPr algn="ctr"/>
            <a:r>
              <a:rPr lang="en-US" spc="30" dirty="0"/>
              <a:t>Krishna.boddu@health.wa.gov.au</a:t>
            </a:r>
            <a:endParaRPr lang="en-AU" spc="30" dirty="0"/>
          </a:p>
        </p:txBody>
      </p:sp>
      <p:sp>
        <p:nvSpPr>
          <p:cNvPr id="6" name="Slide Number Placeholder 5"/>
          <p:cNvSpPr>
            <a:spLocks noGrp="1"/>
          </p:cNvSpPr>
          <p:nvPr>
            <p:ph type="sldNum" sz="quarter" idx="12"/>
          </p:nvPr>
        </p:nvSpPr>
        <p:spPr/>
        <p:txBody>
          <a:bodyPr/>
          <a:lstStyle/>
          <a:p>
            <a:fld id="{537CADCA-C6B3-44E7-9165-25FF82A98339}" type="slidenum">
              <a:rPr lang="en-AU" smtClean="0"/>
              <a:pPr/>
              <a:t>‹#›</a:t>
            </a:fld>
            <a:endParaRPr lang="en-AU"/>
          </a:p>
        </p:txBody>
      </p:sp>
      <p:sp>
        <p:nvSpPr>
          <p:cNvPr id="8" name="Content Placeholder 7"/>
          <p:cNvSpPr>
            <a:spLocks noGrp="1"/>
          </p:cNvSpPr>
          <p:nvPr>
            <p:ph sz="quarter" idx="13"/>
          </p:nvPr>
        </p:nvSpPr>
        <p:spPr>
          <a:xfrm>
            <a:off x="609600" y="1600200"/>
            <a:ext cx="79248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a:prstGeom prst="rect">
            <a:avLst/>
          </a:prstGeo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a:prstGeom prst="rect">
            <a:avLst/>
          </a:prstGeo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a:xfrm>
            <a:off x="4916058" y="6342635"/>
            <a:ext cx="2176221" cy="530392"/>
          </a:xfrm>
        </p:spPr>
        <p:txBody>
          <a:bodyPr/>
          <a:lstStyle>
            <a:lvl1pPr>
              <a:defRPr sz="1200" b="1"/>
            </a:lvl1pPr>
          </a:lstStyle>
          <a:p>
            <a:pPr algn="ctr"/>
            <a:r>
              <a:rPr lang="en-US" spc="30" dirty="0"/>
              <a:t>Prof. Krishna </a:t>
            </a:r>
            <a:r>
              <a:rPr lang="en-US" spc="30" dirty="0" err="1"/>
              <a:t>Boddu</a:t>
            </a:r>
            <a:endParaRPr lang="en-US" spc="30" dirty="0"/>
          </a:p>
          <a:p>
            <a:pPr algn="ctr"/>
            <a:r>
              <a:rPr lang="en-US" spc="30" dirty="0"/>
              <a:t>+61416030020</a:t>
            </a:r>
          </a:p>
          <a:p>
            <a:pPr algn="ctr"/>
            <a:r>
              <a:rPr lang="en-US" spc="30" dirty="0"/>
              <a:t>Krishna.boddu@health.wa.gov.au</a:t>
            </a:r>
            <a:endParaRPr lang="en-AU" spc="30" dirty="0"/>
          </a:p>
        </p:txBody>
      </p:sp>
      <p:sp>
        <p:nvSpPr>
          <p:cNvPr id="7" name="Slide Number Placeholder 6"/>
          <p:cNvSpPr>
            <a:spLocks noGrp="1"/>
          </p:cNvSpPr>
          <p:nvPr>
            <p:ph type="sldNum" sz="quarter" idx="12"/>
          </p:nvPr>
        </p:nvSpPr>
        <p:spPr/>
        <p:txBody>
          <a:bodyPr/>
          <a:lstStyle/>
          <a:p>
            <a:fld id="{537CADCA-C6B3-44E7-9165-25FF82A98339}"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slideLayout" Target="../slideLayouts/slideLayout3.xml" /><Relationship Id="rId7" Type="http://schemas.openxmlformats.org/officeDocument/2006/relationships/image" Target="../media/image3.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image" Target="../media/image2.jpeg" /><Relationship Id="rId5" Type="http://schemas.openxmlformats.org/officeDocument/2006/relationships/image" Target="../media/image1.png"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rotWithShape="1">
          <a:blip r:embed="rId5" cstate="print"/>
          <a:srcRect t="68252" b="11728"/>
          <a:stretch/>
        </p:blipFill>
        <p:spPr>
          <a:xfrm>
            <a:off x="-2328850" y="4965164"/>
            <a:ext cx="13897544" cy="1488172"/>
          </a:xfrm>
          <a:prstGeom prst="rect">
            <a:avLst/>
          </a:prstGeom>
        </p:spPr>
      </p:pic>
      <p:sp>
        <p:nvSpPr>
          <p:cNvPr id="4" name="Date Placeholder 3"/>
          <p:cNvSpPr>
            <a:spLocks noGrp="1"/>
          </p:cNvSpPr>
          <p:nvPr>
            <p:ph type="dt" sz="half" idx="2"/>
          </p:nvPr>
        </p:nvSpPr>
        <p:spPr>
          <a:xfrm>
            <a:off x="7229135" y="6431104"/>
            <a:ext cx="803920" cy="426896"/>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AU" dirty="0"/>
          </a:p>
        </p:txBody>
      </p:sp>
      <p:sp>
        <p:nvSpPr>
          <p:cNvPr id="5" name="Footer Placeholder 4"/>
          <p:cNvSpPr>
            <a:spLocks noGrp="1"/>
          </p:cNvSpPr>
          <p:nvPr>
            <p:ph type="ftr" sz="quarter" idx="3"/>
          </p:nvPr>
        </p:nvSpPr>
        <p:spPr>
          <a:xfrm>
            <a:off x="4916059" y="6342635"/>
            <a:ext cx="2088232" cy="530392"/>
          </a:xfrm>
          <a:prstGeom prst="rect">
            <a:avLst/>
          </a:prstGeom>
        </p:spPr>
        <p:txBody>
          <a:bodyPr vert="horz" wrap="none" lIns="0" tIns="0" rIns="0" bIns="0" rtlCol="0" anchor="ctr">
            <a:normAutofit/>
          </a:bodyPr>
          <a:lstStyle>
            <a:lvl1pPr algn="l">
              <a:defRPr sz="1100" cap="none" spc="60" baseline="0">
                <a:solidFill>
                  <a:schemeClr val="tx1"/>
                </a:solidFill>
              </a:defRPr>
            </a:lvl1pPr>
          </a:lstStyle>
          <a:p>
            <a:pPr algn="ctr"/>
            <a:r>
              <a:rPr lang="en-US" spc="30" dirty="0"/>
              <a:t>Prof. Krishna </a:t>
            </a:r>
            <a:r>
              <a:rPr lang="en-US" spc="30" dirty="0" err="1"/>
              <a:t>Boddu</a:t>
            </a:r>
            <a:endParaRPr lang="en-US" spc="30" dirty="0"/>
          </a:p>
          <a:p>
            <a:pPr algn="ctr"/>
            <a:r>
              <a:rPr lang="en-US" spc="30" dirty="0"/>
              <a:t>+61416030020</a:t>
            </a:r>
          </a:p>
          <a:p>
            <a:pPr algn="ctr"/>
            <a:r>
              <a:rPr lang="en-US" spc="30" dirty="0"/>
              <a:t>Krishna.boddu@health.wa.gov.au</a:t>
            </a:r>
            <a:endParaRPr lang="en-AU" dirty="0"/>
          </a:p>
        </p:txBody>
      </p:sp>
      <p:sp>
        <p:nvSpPr>
          <p:cNvPr id="6" name="Slide Number Placeholder 5"/>
          <p:cNvSpPr>
            <a:spLocks noGrp="1"/>
          </p:cNvSpPr>
          <p:nvPr>
            <p:ph type="sldNum" sz="quarter" idx="4"/>
          </p:nvPr>
        </p:nvSpPr>
        <p:spPr>
          <a:xfrm>
            <a:off x="8257900" y="6431104"/>
            <a:ext cx="761083" cy="426896"/>
          </a:xfrm>
          <a:prstGeom prst="rect">
            <a:avLst/>
          </a:prstGeom>
        </p:spPr>
        <p:txBody>
          <a:bodyPr vert="horz" lIns="91440" tIns="45720" rIns="91440" bIns="45720" rtlCol="0" anchor="ctr"/>
          <a:lstStyle>
            <a:lvl1pPr algn="r">
              <a:defRPr sz="1100" baseline="0">
                <a:solidFill>
                  <a:schemeClr val="tx1"/>
                </a:solidFill>
              </a:defRPr>
            </a:lvl1pPr>
          </a:lstStyle>
          <a:p>
            <a:fld id="{537CADCA-C6B3-44E7-9165-25FF82A98339}" type="slidenum">
              <a:rPr lang="en-AU" smtClean="0"/>
              <a:pPr/>
              <a:t>‹#›</a:t>
            </a:fld>
            <a:endParaRPr lang="en-AU"/>
          </a:p>
        </p:txBody>
      </p:sp>
      <p:pic>
        <p:nvPicPr>
          <p:cNvPr id="9" name="Picture 2" descr="G:\Kuwait Conference 2014\Pictures\6th ACC Conference 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354992"/>
            <a:ext cx="782349" cy="40466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08" descr="DOH_COL 15mm White Tex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4951" y="6340260"/>
            <a:ext cx="2376264" cy="43287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G:\Kuwait Conference 2014\Pictures\Council of Anesthesia, intensive care and pain management Kuwait.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2759"/>
          <a:stretch/>
        </p:blipFill>
        <p:spPr bwMode="auto">
          <a:xfrm>
            <a:off x="1114697" y="6354992"/>
            <a:ext cx="975410" cy="40320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descr="horizon.png"/>
          <p:cNvPicPr>
            <a:picLocks noChangeAspect="1"/>
          </p:cNvPicPr>
          <p:nvPr/>
        </p:nvPicPr>
        <p:blipFill rotWithShape="1">
          <a:blip r:embed="rId5" cstate="print"/>
          <a:srcRect t="68252" b="11728"/>
          <a:stretch/>
        </p:blipFill>
        <p:spPr>
          <a:xfrm rot="10800000">
            <a:off x="-2328850" y="0"/>
            <a:ext cx="13897544" cy="1488172"/>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6" r:id="rId3"/>
  </p:sldLayoutIdLst>
  <p:hf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G:\Kuwait Conference 2014\Pictures\RPH Wellington St.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42538"/>
            <a:ext cx="3202382" cy="212958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9" descr="G:\Kuwait Conference 2014\Pictures\RPH Vic Square Entranc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720"/>
          <a:stretch/>
        </p:blipFill>
        <p:spPr bwMode="auto">
          <a:xfrm>
            <a:off x="5589369" y="1443431"/>
            <a:ext cx="3409510" cy="21295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07504" y="188640"/>
            <a:ext cx="8891375" cy="1224136"/>
          </a:xfrm>
          <a:prstGeom prst="rect">
            <a:avLst/>
          </a:prstGeom>
          <a:solidFill>
            <a:srgbClr val="FF0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Preoperative evaluation how much is enough?</a:t>
            </a:r>
          </a:p>
          <a:p>
            <a:r>
              <a:rPr lang="en-US" sz="2400" dirty="0">
                <a:solidFill>
                  <a:srgbClr val="EDEDB0"/>
                </a:solidFill>
              </a:rPr>
              <a:t>(An evaluation that is considered a basic element of anesthesia care)</a:t>
            </a:r>
          </a:p>
        </p:txBody>
      </p:sp>
      <p:sp>
        <p:nvSpPr>
          <p:cNvPr id="6" name="Rectangle 8"/>
          <p:cNvSpPr txBox="1">
            <a:spLocks noChangeArrowheads="1"/>
          </p:cNvSpPr>
          <p:nvPr/>
        </p:nvSpPr>
        <p:spPr>
          <a:xfrm>
            <a:off x="107504" y="3993752"/>
            <a:ext cx="8962944" cy="2864248"/>
          </a:xfrm>
          <a:prstGeom prst="rect">
            <a:avLst/>
          </a:prstGeom>
          <a:gradFill>
            <a:gsLst>
              <a:gs pos="0">
                <a:schemeClr val="bg1"/>
              </a:gs>
              <a:gs pos="50000">
                <a:srgbClr val="000066"/>
              </a:gs>
              <a:gs pos="100000">
                <a:schemeClr val="bg1"/>
              </a:gs>
            </a:gsLst>
            <a:lin ang="5400000" scaled="0"/>
          </a:gradFill>
        </p:spPr>
        <p:txBody>
          <a:bodyPr vert="horz" lIns="91440" tIns="45720" rIns="91440" bIns="45720" rtlCol="0" anchor="b">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ct val="0"/>
              </a:spcBef>
              <a:buFont typeface="Arial" pitchFamily="34" charset="0"/>
              <a:buNone/>
            </a:pPr>
            <a:r>
              <a:rPr lang="en-US" sz="1800"/>
              <a:t>Dr Mohamed Bilal Delvi MD.</a:t>
            </a:r>
          </a:p>
          <a:p>
            <a:pPr marL="0" indent="0">
              <a:spcBef>
                <a:spcPct val="0"/>
              </a:spcBef>
              <a:buFont typeface="Arial" pitchFamily="34" charset="0"/>
              <a:buNone/>
            </a:pPr>
            <a:r>
              <a:rPr lang="en-US" sz="1800"/>
              <a:t>Associate Professor</a:t>
            </a:r>
          </a:p>
          <a:p>
            <a:pPr marL="0" indent="0">
              <a:spcBef>
                <a:spcPct val="0"/>
              </a:spcBef>
              <a:buFont typeface="Arial" pitchFamily="34" charset="0"/>
              <a:buNone/>
            </a:pPr>
            <a:r>
              <a:rPr lang="en-US" sz="1800"/>
              <a:t>Department of Anesthesia</a:t>
            </a:r>
            <a:endParaRPr lang="en-US" sz="1800" dirty="0"/>
          </a:p>
          <a:p>
            <a:pPr marL="0" indent="0">
              <a:spcBef>
                <a:spcPct val="0"/>
              </a:spcBef>
              <a:buFont typeface="Arial" pitchFamily="34" charset="0"/>
              <a:buNone/>
            </a:pPr>
            <a:r>
              <a:rPr lang="en-US" sz="1800"/>
              <a:t>College Of Medicine</a:t>
            </a:r>
            <a:endParaRPr lang="en-US" sz="1800" dirty="0"/>
          </a:p>
          <a:p>
            <a:pPr marL="0" indent="0">
              <a:spcBef>
                <a:spcPct val="0"/>
              </a:spcBef>
              <a:buFont typeface="Arial" pitchFamily="34" charset="0"/>
              <a:buNone/>
            </a:pPr>
            <a:r>
              <a:rPr lang="en-US" sz="1800"/>
              <a:t>KSU</a:t>
            </a:r>
            <a:r>
              <a:rPr lang="en-US" sz="1800" dirty="0"/>
              <a:t>.</a:t>
            </a:r>
            <a:endParaRPr lang="en-US" sz="1800"/>
          </a:p>
        </p:txBody>
      </p:sp>
    </p:spTree>
    <p:extLst>
      <p:ext uri="{BB962C8B-B14F-4D97-AF65-F5344CB8AC3E}">
        <p14:creationId xmlns:p14="http://schemas.microsoft.com/office/powerpoint/2010/main" val="37875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10</a:t>
            </a:fld>
            <a:endParaRPr lang="en-AU"/>
          </a:p>
        </p:txBody>
      </p:sp>
      <p:sp>
        <p:nvSpPr>
          <p:cNvPr id="6" name="Content Placeholder 2"/>
          <p:cNvSpPr>
            <a:spLocks noGrp="1"/>
          </p:cNvSpPr>
          <p:nvPr>
            <p:ph idx="4294967295"/>
          </p:nvPr>
        </p:nvSpPr>
        <p:spPr>
          <a:xfrm>
            <a:off x="107504" y="692697"/>
            <a:ext cx="9001000" cy="2520279"/>
          </a:xfrm>
          <a:prstGeom prst="rect">
            <a:avLst/>
          </a:prstGeom>
          <a:ln>
            <a:solidFill>
              <a:srgbClr val="FF0000"/>
            </a:solidFill>
          </a:ln>
        </p:spPr>
        <p:txBody>
          <a:bodyPr>
            <a:normAutofit fontScale="92500" lnSpcReduction="10000"/>
          </a:bodyPr>
          <a:lstStyle/>
          <a:p>
            <a:pPr marL="0" indent="0" eaLnBrk="1" hangingPunct="1">
              <a:lnSpc>
                <a:spcPct val="90000"/>
              </a:lnSpc>
              <a:buNone/>
              <a:defRPr/>
            </a:pPr>
            <a:r>
              <a:rPr lang="en-AU" sz="2800" dirty="0"/>
              <a:t>50 year old fit and well man for elective carpel tunnel release.</a:t>
            </a:r>
          </a:p>
          <a:p>
            <a:pPr marL="0" indent="0" eaLnBrk="1" hangingPunct="1">
              <a:lnSpc>
                <a:spcPct val="90000"/>
              </a:lnSpc>
              <a:buNone/>
              <a:defRPr/>
            </a:pPr>
            <a:r>
              <a:rPr lang="en-AU" sz="2800" dirty="0" err="1"/>
              <a:t>Preop</a:t>
            </a:r>
            <a:r>
              <a:rPr lang="en-AU" sz="2800" dirty="0"/>
              <a:t> Clinic: Routine bloods, EKG and Chest </a:t>
            </a:r>
            <a:r>
              <a:rPr lang="en-AU" sz="2800" dirty="0" err="1"/>
              <a:t>Xray</a:t>
            </a:r>
            <a:r>
              <a:rPr lang="en-AU" sz="2800" dirty="0"/>
              <a:t> ordered</a:t>
            </a:r>
          </a:p>
          <a:p>
            <a:pPr marL="0" indent="0" eaLnBrk="1" hangingPunct="1">
              <a:lnSpc>
                <a:spcPct val="90000"/>
              </a:lnSpc>
              <a:buNone/>
              <a:defRPr/>
            </a:pPr>
            <a:endParaRPr lang="en-AU" sz="1400" dirty="0"/>
          </a:p>
          <a:p>
            <a:pPr marL="0" indent="0" eaLnBrk="1" hangingPunct="1">
              <a:lnSpc>
                <a:spcPct val="90000"/>
              </a:lnSpc>
              <a:buNone/>
              <a:defRPr/>
            </a:pPr>
            <a:r>
              <a:rPr lang="en-AU" sz="2800" dirty="0"/>
              <a:t>On the day of surgery: Anaesthetist happy to give </a:t>
            </a:r>
            <a:r>
              <a:rPr lang="en-AU" sz="2800" dirty="0" err="1"/>
              <a:t>propofol</a:t>
            </a:r>
            <a:r>
              <a:rPr lang="en-AU" sz="2800" dirty="0"/>
              <a:t> sedation and local anaesthetic by surgeon for procedure.</a:t>
            </a:r>
          </a:p>
          <a:p>
            <a:pPr marL="0" indent="0" eaLnBrk="1" hangingPunct="1">
              <a:lnSpc>
                <a:spcPct val="90000"/>
              </a:lnSpc>
              <a:buNone/>
              <a:defRPr/>
            </a:pPr>
            <a:r>
              <a:rPr lang="en-AU" sz="2800" dirty="0"/>
              <a:t>Procedure uneventful, Patient discharged as planned.</a:t>
            </a:r>
          </a:p>
        </p:txBody>
      </p:sp>
      <p:sp>
        <p:nvSpPr>
          <p:cNvPr id="7" name="TextBox 6"/>
          <p:cNvSpPr txBox="1"/>
          <p:nvPr/>
        </p:nvSpPr>
        <p:spPr>
          <a:xfrm>
            <a:off x="107504" y="5229200"/>
            <a:ext cx="9036496" cy="1077218"/>
          </a:xfrm>
          <a:prstGeom prst="rect">
            <a:avLst/>
          </a:prstGeom>
          <a:solidFill>
            <a:srgbClr val="002060"/>
          </a:solidFill>
        </p:spPr>
        <p:txBody>
          <a:bodyPr wrap="square" rtlCol="0">
            <a:spAutoFit/>
          </a:bodyPr>
          <a:lstStyle/>
          <a:p>
            <a:r>
              <a:rPr lang="en-US" sz="3200" dirty="0"/>
              <a:t>Is the </a:t>
            </a:r>
            <a:r>
              <a:rPr lang="en-US" sz="3200" dirty="0" err="1"/>
              <a:t>anaesthetist</a:t>
            </a:r>
            <a:r>
              <a:rPr lang="en-US" sz="3200" dirty="0"/>
              <a:t> liable for not reviewing chest x ray report that was ordered as a part of pre </a:t>
            </a:r>
            <a:r>
              <a:rPr lang="en-US" sz="3200" dirty="0" err="1"/>
              <a:t>anaesthesia</a:t>
            </a:r>
            <a:r>
              <a:rPr lang="en-US" sz="3200" dirty="0"/>
              <a:t> evaluation?</a:t>
            </a:r>
          </a:p>
        </p:txBody>
      </p:sp>
      <p:sp>
        <p:nvSpPr>
          <p:cNvPr id="8" name="TextBox 7"/>
          <p:cNvSpPr txBox="1"/>
          <p:nvPr/>
        </p:nvSpPr>
        <p:spPr>
          <a:xfrm>
            <a:off x="143000" y="3284984"/>
            <a:ext cx="9001000" cy="1815882"/>
          </a:xfrm>
          <a:prstGeom prst="rect">
            <a:avLst/>
          </a:prstGeom>
          <a:solidFill>
            <a:srgbClr val="C00000"/>
          </a:solidFill>
        </p:spPr>
        <p:txBody>
          <a:bodyPr wrap="square" rtlCol="0">
            <a:spAutoFit/>
          </a:bodyPr>
          <a:lstStyle/>
          <a:p>
            <a:r>
              <a:rPr lang="en-US" sz="2800" dirty="0"/>
              <a:t>Two years later, patient was diagnosed with symptomatic pulmonary nodule. Review of records showed that nodule was reported in </a:t>
            </a:r>
            <a:r>
              <a:rPr lang="en-US" sz="2800" dirty="0" err="1"/>
              <a:t>preop</a:t>
            </a:r>
            <a:r>
              <a:rPr lang="en-US" sz="2800" dirty="0"/>
              <a:t> X Ray performed for carpel tunnel release (</a:t>
            </a:r>
            <a:r>
              <a:rPr lang="en-US" sz="2800" dirty="0" err="1"/>
              <a:t>anaesthetist</a:t>
            </a:r>
            <a:r>
              <a:rPr lang="en-US" sz="2800" dirty="0"/>
              <a:t> never reviewed X-Ray as </a:t>
            </a:r>
            <a:r>
              <a:rPr lang="en-US" sz="2800" dirty="0" err="1"/>
              <a:t>pt</a:t>
            </a:r>
            <a:r>
              <a:rPr lang="en-US" sz="2800" dirty="0"/>
              <a:t> was fit and well)</a:t>
            </a:r>
          </a:p>
        </p:txBody>
      </p:sp>
      <p:sp>
        <p:nvSpPr>
          <p:cNvPr id="9" name="TextBox 8"/>
          <p:cNvSpPr txBox="1"/>
          <p:nvPr/>
        </p:nvSpPr>
        <p:spPr>
          <a:xfrm>
            <a:off x="107504" y="188640"/>
            <a:ext cx="9036496" cy="461665"/>
          </a:xfrm>
          <a:prstGeom prst="rect">
            <a:avLst/>
          </a:prstGeom>
          <a:solidFill>
            <a:srgbClr val="002060"/>
          </a:solidFill>
        </p:spPr>
        <p:txBody>
          <a:bodyPr wrap="square" rtlCol="0">
            <a:spAutoFit/>
          </a:bodyPr>
          <a:lstStyle/>
          <a:p>
            <a:pPr algn="ctr"/>
            <a:r>
              <a:rPr lang="en-US" sz="2400" dirty="0"/>
              <a:t>Case 2</a:t>
            </a:r>
          </a:p>
        </p:txBody>
      </p:sp>
    </p:spTree>
    <p:extLst>
      <p:ext uri="{BB962C8B-B14F-4D97-AF65-F5344CB8AC3E}">
        <p14:creationId xmlns:p14="http://schemas.microsoft.com/office/powerpoint/2010/main" val="93708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11</a:t>
            </a:fld>
            <a:endParaRPr lang="en-AU"/>
          </a:p>
        </p:txBody>
      </p:sp>
      <p:sp>
        <p:nvSpPr>
          <p:cNvPr id="5" name="Rectangle 4"/>
          <p:cNvSpPr/>
          <p:nvPr/>
        </p:nvSpPr>
        <p:spPr>
          <a:xfrm>
            <a:off x="107504" y="1464666"/>
            <a:ext cx="5923801"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Selection and Timing of Preoperative Tests</a:t>
            </a:r>
          </a:p>
        </p:txBody>
      </p:sp>
      <p:sp>
        <p:nvSpPr>
          <p:cNvPr id="6" name="Rectangle 5"/>
          <p:cNvSpPr/>
          <p:nvPr/>
        </p:nvSpPr>
        <p:spPr>
          <a:xfrm>
            <a:off x="107504" y="1948604"/>
            <a:ext cx="3574418"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Electrocardiogram (ECG)</a:t>
            </a:r>
          </a:p>
        </p:txBody>
      </p:sp>
      <p:sp>
        <p:nvSpPr>
          <p:cNvPr id="7" name="Rectangle 6"/>
          <p:cNvSpPr/>
          <p:nvPr/>
        </p:nvSpPr>
        <p:spPr>
          <a:xfrm>
            <a:off x="107504" y="2432542"/>
            <a:ext cx="3563011"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Other Cardiac Evaluation</a:t>
            </a:r>
          </a:p>
        </p:txBody>
      </p:sp>
      <p:sp>
        <p:nvSpPr>
          <p:cNvPr id="8" name="Rectangle 7"/>
          <p:cNvSpPr/>
          <p:nvPr/>
        </p:nvSpPr>
        <p:spPr>
          <a:xfrm>
            <a:off x="107504" y="2916480"/>
            <a:ext cx="6408712" cy="875111"/>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nSpc>
                <a:spcPct val="90000"/>
              </a:lnSpc>
              <a:spcBef>
                <a:spcPct val="20000"/>
              </a:spcBef>
              <a:spcAft>
                <a:spcPts val="600"/>
              </a:spcAft>
              <a:buClr>
                <a:schemeClr val="tx2"/>
              </a:buClr>
              <a:buFont typeface="Arial" pitchFamily="34" charset="0"/>
              <a:buNone/>
            </a:pPr>
            <a:r>
              <a:rPr lang="en-US" sz="2800" spc="30" dirty="0"/>
              <a:t>Pulmonary Evaluation (i.e., Pulmonary Function Tests, </a:t>
            </a:r>
            <a:r>
              <a:rPr lang="en-US" sz="2800" spc="30" dirty="0" err="1"/>
              <a:t>Spirometry</a:t>
            </a:r>
            <a:r>
              <a:rPr lang="en-US" sz="2800" spc="30" dirty="0"/>
              <a:t>)</a:t>
            </a:r>
          </a:p>
        </p:txBody>
      </p:sp>
      <p:sp>
        <p:nvSpPr>
          <p:cNvPr id="9" name="Rectangle 8"/>
          <p:cNvSpPr/>
          <p:nvPr/>
        </p:nvSpPr>
        <p:spPr>
          <a:xfrm>
            <a:off x="107504" y="3788216"/>
            <a:ext cx="5352136"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Hemoglobin/Hematocrit Measurement.</a:t>
            </a:r>
          </a:p>
        </p:txBody>
      </p:sp>
      <p:sp>
        <p:nvSpPr>
          <p:cNvPr id="10" name="Rectangle 9"/>
          <p:cNvSpPr/>
          <p:nvPr/>
        </p:nvSpPr>
        <p:spPr>
          <a:xfrm>
            <a:off x="107504" y="4272154"/>
            <a:ext cx="2889450"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Coagulation Studies</a:t>
            </a:r>
          </a:p>
        </p:txBody>
      </p:sp>
      <p:sp>
        <p:nvSpPr>
          <p:cNvPr id="11" name="Rectangle 10"/>
          <p:cNvSpPr/>
          <p:nvPr/>
        </p:nvSpPr>
        <p:spPr>
          <a:xfrm>
            <a:off x="107504" y="5240030"/>
            <a:ext cx="1944140"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lnSpc>
                <a:spcPct val="90000"/>
              </a:lnSpc>
              <a:spcBef>
                <a:spcPct val="20000"/>
              </a:spcBef>
              <a:spcAft>
                <a:spcPts val="600"/>
              </a:spcAft>
              <a:buClr>
                <a:schemeClr val="tx2"/>
              </a:buClr>
              <a:buFont typeface="Arial" pitchFamily="34" charset="0"/>
              <a:buNone/>
            </a:pPr>
            <a:r>
              <a:rPr lang="en-US" sz="2800" spc="30" dirty="0"/>
              <a:t>Urine Testing</a:t>
            </a:r>
          </a:p>
        </p:txBody>
      </p:sp>
      <p:sp>
        <p:nvSpPr>
          <p:cNvPr id="12" name="Rectangle 11"/>
          <p:cNvSpPr/>
          <p:nvPr/>
        </p:nvSpPr>
        <p:spPr>
          <a:xfrm>
            <a:off x="107504" y="4756092"/>
            <a:ext cx="2749558"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lnSpc>
                <a:spcPct val="90000"/>
              </a:lnSpc>
              <a:spcBef>
                <a:spcPct val="20000"/>
              </a:spcBef>
              <a:spcAft>
                <a:spcPts val="600"/>
              </a:spcAft>
              <a:buClr>
                <a:schemeClr val="tx2"/>
              </a:buClr>
              <a:buFont typeface="Arial" pitchFamily="34" charset="0"/>
              <a:buNone/>
            </a:pPr>
            <a:r>
              <a:rPr lang="en-US" sz="2800" spc="30" dirty="0"/>
              <a:t>Serum Chemistries</a:t>
            </a:r>
          </a:p>
        </p:txBody>
      </p:sp>
      <p:sp>
        <p:nvSpPr>
          <p:cNvPr id="13" name="Rectangle 12"/>
          <p:cNvSpPr/>
          <p:nvPr/>
        </p:nvSpPr>
        <p:spPr>
          <a:xfrm>
            <a:off x="107504" y="5723964"/>
            <a:ext cx="2663823"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lnSpc>
                <a:spcPct val="90000"/>
              </a:lnSpc>
              <a:spcBef>
                <a:spcPct val="20000"/>
              </a:spcBef>
              <a:spcAft>
                <a:spcPts val="600"/>
              </a:spcAft>
              <a:buClr>
                <a:schemeClr val="tx2"/>
              </a:buClr>
              <a:buFont typeface="Arial" pitchFamily="34" charset="0"/>
              <a:buNone/>
            </a:pPr>
            <a:r>
              <a:rPr lang="en-US" sz="2800" spc="30" dirty="0"/>
              <a:t>Pregnancy Testing</a:t>
            </a:r>
          </a:p>
        </p:txBody>
      </p:sp>
      <p:sp>
        <p:nvSpPr>
          <p:cNvPr id="14" name="Rectangle 13"/>
          <p:cNvSpPr/>
          <p:nvPr/>
        </p:nvSpPr>
        <p:spPr>
          <a:xfrm>
            <a:off x="107504" y="260648"/>
            <a:ext cx="8891375" cy="576064"/>
          </a:xfrm>
          <a:prstGeom prst="rect">
            <a:avLst/>
          </a:prstGeom>
          <a:solidFill>
            <a:srgbClr val="FF0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Preoperative evaluation how much is enough?</a:t>
            </a:r>
          </a:p>
        </p:txBody>
      </p:sp>
      <p:sp>
        <p:nvSpPr>
          <p:cNvPr id="16" name="Rectangle 15"/>
          <p:cNvSpPr/>
          <p:nvPr/>
        </p:nvSpPr>
        <p:spPr>
          <a:xfrm>
            <a:off x="107504" y="980728"/>
            <a:ext cx="7776864"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nSpc>
                <a:spcPct val="90000"/>
              </a:lnSpc>
              <a:spcBef>
                <a:spcPct val="20000"/>
              </a:spcBef>
              <a:spcAft>
                <a:spcPts val="600"/>
              </a:spcAft>
              <a:buClr>
                <a:schemeClr val="tx2"/>
              </a:buClr>
              <a:buFont typeface="Arial" pitchFamily="34" charset="0"/>
              <a:buNone/>
            </a:pPr>
            <a:r>
              <a:rPr lang="en-US" sz="2800" spc="30" dirty="0" err="1"/>
              <a:t>Preanesthesia</a:t>
            </a:r>
            <a:r>
              <a:rPr lang="en-US" sz="2800" spc="30" dirty="0"/>
              <a:t> History and Physical Examination</a:t>
            </a:r>
          </a:p>
        </p:txBody>
      </p:sp>
    </p:spTree>
    <p:extLst>
      <p:ext uri="{BB962C8B-B14F-4D97-AF65-F5344CB8AC3E}">
        <p14:creationId xmlns:p14="http://schemas.microsoft.com/office/powerpoint/2010/main" val="4222472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12</a:t>
            </a:fld>
            <a:endParaRPr lang="en-AU"/>
          </a:p>
        </p:txBody>
      </p:sp>
      <p:sp>
        <p:nvSpPr>
          <p:cNvPr id="6" name="Rectangle 5"/>
          <p:cNvSpPr/>
          <p:nvPr/>
        </p:nvSpPr>
        <p:spPr>
          <a:xfrm>
            <a:off x="72008" y="908720"/>
            <a:ext cx="9036496" cy="5262979"/>
          </a:xfrm>
          <a:prstGeom prst="rect">
            <a:avLst/>
          </a:prstGeom>
          <a:solidFill>
            <a:srgbClr val="180855"/>
          </a:solidFill>
        </p:spPr>
        <p:txBody>
          <a:bodyPr wrap="square" rtlCol="0">
            <a:spAutoFit/>
          </a:bodyPr>
          <a:lstStyle/>
          <a:p>
            <a:pPr marL="457200" indent="-457200">
              <a:buFont typeface="Arial"/>
              <a:buChar char="•"/>
            </a:pPr>
            <a:r>
              <a:rPr lang="en-US" sz="2800" i="1" dirty="0"/>
              <a:t>Tests Should not be ordered routinely.</a:t>
            </a:r>
          </a:p>
          <a:p>
            <a:pPr marL="457200" indent="-457200">
              <a:buFont typeface="Arial"/>
              <a:buChar char="•"/>
            </a:pPr>
            <a:endParaRPr lang="en-US" sz="1400" i="1" dirty="0"/>
          </a:p>
          <a:p>
            <a:pPr marL="457200" indent="-457200">
              <a:buFont typeface="Arial"/>
              <a:buChar char="•"/>
            </a:pPr>
            <a:r>
              <a:rPr lang="en-US" sz="2800" i="1" dirty="0"/>
              <a:t>Tests may be ordered on a selective basis for purposes of guiding or optimizing perioperative management.</a:t>
            </a:r>
          </a:p>
          <a:p>
            <a:pPr marL="457200" indent="-457200">
              <a:buFont typeface="Arial"/>
              <a:buChar char="•"/>
            </a:pPr>
            <a:endParaRPr lang="en-US" sz="1400" i="1" dirty="0"/>
          </a:p>
          <a:p>
            <a:pPr marL="457200" indent="-457200">
              <a:buFont typeface="Arial"/>
              <a:buChar char="•"/>
            </a:pPr>
            <a:r>
              <a:rPr lang="en-US" sz="2800" i="1" dirty="0"/>
              <a:t>Insufficient evidence to identify explicit decision parameters or rules for ordering tests based on specific clinical characteristics</a:t>
            </a:r>
          </a:p>
          <a:p>
            <a:pPr marL="457200" indent="-457200">
              <a:buFont typeface="Arial"/>
              <a:buChar char="•"/>
            </a:pPr>
            <a:endParaRPr lang="en-US" sz="1400" i="1" dirty="0"/>
          </a:p>
          <a:p>
            <a:pPr marL="457200" indent="-457200">
              <a:buFont typeface="Arial"/>
              <a:buChar char="•"/>
            </a:pPr>
            <a:r>
              <a:rPr lang="en-US" sz="2800" i="1" dirty="0"/>
              <a:t>Clinical characteristics may assist in deciding preoperative tests</a:t>
            </a:r>
          </a:p>
          <a:p>
            <a:endParaRPr lang="en-US" sz="1400" i="1" dirty="0"/>
          </a:p>
          <a:p>
            <a:pPr marL="457200" indent="-457200">
              <a:buFont typeface="Arial"/>
              <a:buChar char="•"/>
            </a:pPr>
            <a:r>
              <a:rPr lang="en-US" sz="2800" i="1" dirty="0"/>
              <a:t>The indications, justifications and rationale for such testing should be documented along with type and invasiveness of the planned procedure.</a:t>
            </a:r>
          </a:p>
          <a:p>
            <a:endParaRPr lang="en-US" sz="2800" i="1" dirty="0"/>
          </a:p>
        </p:txBody>
      </p:sp>
      <p:sp>
        <p:nvSpPr>
          <p:cNvPr id="7" name="Rectangle 6"/>
          <p:cNvSpPr/>
          <p:nvPr/>
        </p:nvSpPr>
        <p:spPr>
          <a:xfrm>
            <a:off x="8158" y="188640"/>
            <a:ext cx="9135841" cy="646331"/>
          </a:xfrm>
          <a:prstGeom prst="rect">
            <a:avLst/>
          </a:prstGeom>
          <a:solidFill>
            <a:srgbClr val="FF0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lt1"/>
                </a:solidFill>
              </a:rPr>
              <a:t>Preoperative Testing </a:t>
            </a:r>
            <a:r>
              <a:rPr lang="en-US" sz="3600" dirty="0"/>
              <a:t>Guidelines</a:t>
            </a:r>
            <a:endParaRPr lang="en-US" sz="3600" dirty="0">
              <a:solidFill>
                <a:schemeClr val="lt1"/>
              </a:solidFill>
            </a:endParaRPr>
          </a:p>
        </p:txBody>
      </p:sp>
    </p:spTree>
    <p:extLst>
      <p:ext uri="{BB962C8B-B14F-4D97-AF65-F5344CB8AC3E}">
        <p14:creationId xmlns:p14="http://schemas.microsoft.com/office/powerpoint/2010/main" val="245340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13</a:t>
            </a:fld>
            <a:endParaRPr lang="en-AU"/>
          </a:p>
        </p:txBody>
      </p:sp>
      <p:sp>
        <p:nvSpPr>
          <p:cNvPr id="6" name="Rectangle 5"/>
          <p:cNvSpPr/>
          <p:nvPr/>
        </p:nvSpPr>
        <p:spPr>
          <a:xfrm>
            <a:off x="179513" y="980728"/>
            <a:ext cx="4464496" cy="5139868"/>
          </a:xfrm>
          <a:prstGeom prst="rect">
            <a:avLst/>
          </a:prstGeom>
        </p:spPr>
        <p:txBody>
          <a:bodyPr wrap="square">
            <a:spAutoFit/>
          </a:bodyPr>
          <a:lstStyle/>
          <a:p>
            <a:r>
              <a:rPr lang="en-US" sz="3200" b="1" dirty="0">
                <a:solidFill>
                  <a:srgbClr val="FF0000"/>
                </a:solidFill>
              </a:rPr>
              <a:t>Grade 1</a:t>
            </a:r>
          </a:p>
          <a:p>
            <a:r>
              <a:rPr lang="en-US" sz="2400" dirty="0"/>
              <a:t>Release of peripheral nerve entrapment at wrist.</a:t>
            </a:r>
          </a:p>
          <a:p>
            <a:r>
              <a:rPr lang="en-US" sz="2400" dirty="0"/>
              <a:t>Drainage of middle ear.</a:t>
            </a:r>
          </a:p>
          <a:p>
            <a:r>
              <a:rPr lang="en-US" sz="2400" dirty="0"/>
              <a:t>Tooth extraction.</a:t>
            </a:r>
          </a:p>
          <a:p>
            <a:endParaRPr lang="en-US" sz="2400" dirty="0"/>
          </a:p>
          <a:p>
            <a:r>
              <a:rPr lang="en-US" sz="3200" b="1" dirty="0">
                <a:solidFill>
                  <a:srgbClr val="FF0000"/>
                </a:solidFill>
              </a:rPr>
              <a:t>Grade 2</a:t>
            </a:r>
          </a:p>
          <a:p>
            <a:r>
              <a:rPr lang="en-US" sz="2400" dirty="0"/>
              <a:t>Electroconvulsive therapy.</a:t>
            </a:r>
          </a:p>
          <a:p>
            <a:r>
              <a:rPr lang="en-US" sz="2400" dirty="0"/>
              <a:t>Partial excision of breast.</a:t>
            </a:r>
          </a:p>
          <a:p>
            <a:r>
              <a:rPr lang="en-US" sz="2400" dirty="0"/>
              <a:t>Extraction of lens.</a:t>
            </a:r>
          </a:p>
          <a:p>
            <a:r>
              <a:rPr lang="en-US" sz="2400" dirty="0" err="1"/>
              <a:t>Haemorrhoid</a:t>
            </a:r>
            <a:r>
              <a:rPr lang="en-US" sz="2400" dirty="0"/>
              <a:t> operations.</a:t>
            </a:r>
          </a:p>
          <a:p>
            <a:r>
              <a:rPr lang="en-US" sz="2400" dirty="0"/>
              <a:t>Evacuation of retained products of conception.</a:t>
            </a:r>
          </a:p>
        </p:txBody>
      </p:sp>
      <p:sp>
        <p:nvSpPr>
          <p:cNvPr id="7" name="TextBox 6"/>
          <p:cNvSpPr txBox="1"/>
          <p:nvPr/>
        </p:nvSpPr>
        <p:spPr>
          <a:xfrm>
            <a:off x="0" y="188640"/>
            <a:ext cx="9144000" cy="584776"/>
          </a:xfrm>
          <a:prstGeom prst="rect">
            <a:avLst/>
          </a:prstGeom>
          <a:solidFill>
            <a:srgbClr val="FF0000"/>
          </a:solidFill>
        </p:spPr>
        <p:txBody>
          <a:bodyPr wrap="square" rtlCol="0">
            <a:spAutoFit/>
          </a:bodyPr>
          <a:lstStyle/>
          <a:p>
            <a:pPr algn="ctr"/>
            <a:r>
              <a:rPr lang="en-US" sz="3200" dirty="0"/>
              <a:t>Grading of surgical procedures by severity </a:t>
            </a:r>
            <a:r>
              <a:rPr lang="en-US" sz="3200"/>
              <a:t>(Examples) </a:t>
            </a:r>
            <a:endParaRPr lang="en-US" sz="3200" dirty="0"/>
          </a:p>
        </p:txBody>
      </p:sp>
      <p:sp>
        <p:nvSpPr>
          <p:cNvPr id="8" name="Rectangle 7"/>
          <p:cNvSpPr/>
          <p:nvPr/>
        </p:nvSpPr>
        <p:spPr>
          <a:xfrm>
            <a:off x="4499992" y="1052736"/>
            <a:ext cx="4499229" cy="4401205"/>
          </a:xfrm>
          <a:prstGeom prst="rect">
            <a:avLst/>
          </a:prstGeom>
        </p:spPr>
        <p:txBody>
          <a:bodyPr wrap="square">
            <a:spAutoFit/>
          </a:bodyPr>
          <a:lstStyle/>
          <a:p>
            <a:r>
              <a:rPr lang="en-US" sz="3200" b="1" dirty="0">
                <a:solidFill>
                  <a:srgbClr val="FF0000"/>
                </a:solidFill>
              </a:rPr>
              <a:t>Grade 3</a:t>
            </a:r>
          </a:p>
          <a:p>
            <a:r>
              <a:rPr lang="en-US" sz="2400" dirty="0"/>
              <a:t>Thyroidectomy.</a:t>
            </a:r>
          </a:p>
          <a:p>
            <a:r>
              <a:rPr lang="en-US" sz="2400" dirty="0"/>
              <a:t>Open operation on bladder.</a:t>
            </a:r>
          </a:p>
          <a:p>
            <a:r>
              <a:rPr lang="en-US" sz="2400" dirty="0"/>
              <a:t>Total mastectomy.</a:t>
            </a:r>
          </a:p>
          <a:p>
            <a:r>
              <a:rPr lang="en-US" sz="2400" dirty="0"/>
              <a:t>Vaginal repair or hysterectomy.</a:t>
            </a:r>
          </a:p>
          <a:p>
            <a:endParaRPr lang="en-US" sz="2400" dirty="0"/>
          </a:p>
          <a:p>
            <a:r>
              <a:rPr lang="en-US" sz="3200" b="1" dirty="0">
                <a:solidFill>
                  <a:srgbClr val="FF0000"/>
                </a:solidFill>
              </a:rPr>
              <a:t>Grade 4</a:t>
            </a:r>
          </a:p>
          <a:p>
            <a:r>
              <a:rPr lang="en-US" sz="2400" dirty="0"/>
              <a:t>Operations on the lung.</a:t>
            </a:r>
          </a:p>
          <a:p>
            <a:r>
              <a:rPr lang="en-US" sz="2400" dirty="0"/>
              <a:t>Excision of the colon/stomach/rectum.</a:t>
            </a:r>
          </a:p>
          <a:p>
            <a:r>
              <a:rPr lang="en-US" sz="2400" dirty="0"/>
              <a:t>Kidney transplant.</a:t>
            </a:r>
          </a:p>
          <a:p>
            <a:r>
              <a:rPr lang="en-US" sz="2400" dirty="0"/>
              <a:t>Total hip replacement.</a:t>
            </a:r>
          </a:p>
        </p:txBody>
      </p:sp>
    </p:spTree>
    <p:extLst>
      <p:ext uri="{BB962C8B-B14F-4D97-AF65-F5344CB8AC3E}">
        <p14:creationId xmlns:p14="http://schemas.microsoft.com/office/powerpoint/2010/main" val="42361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14</a:t>
            </a:fld>
            <a:endParaRPr lang="en-AU"/>
          </a:p>
        </p:txBody>
      </p:sp>
      <p:sp>
        <p:nvSpPr>
          <p:cNvPr id="16" name="Rectangle 15"/>
          <p:cNvSpPr/>
          <p:nvPr/>
        </p:nvSpPr>
        <p:spPr>
          <a:xfrm>
            <a:off x="53752" y="260648"/>
            <a:ext cx="8928992" cy="487313"/>
          </a:xfrm>
          <a:prstGeom prst="rect">
            <a:avLst/>
          </a:prstGeom>
          <a:gradFill flip="none" rotWithShape="1">
            <a:gsLst>
              <a:gs pos="100000">
                <a:srgbClr val="000000"/>
              </a:gs>
              <a:gs pos="60000">
                <a:srgbClr val="3F0837"/>
              </a:gs>
            </a:gsLst>
            <a:path path="shape">
              <a:fillToRect l="50000" t="50000" r="50000" b="50000"/>
            </a:path>
            <a:tileRect/>
          </a:gradFill>
          <a:ln>
            <a:solidFill>
              <a:srgbClr val="FFFF00"/>
            </a:solidFill>
          </a:ln>
        </p:spPr>
        <p:txBody>
          <a:bodyPr>
            <a:noAutofit/>
          </a:bodyPr>
          <a:lstStyle/>
          <a:p>
            <a:pPr algn="ctr">
              <a:lnSpc>
                <a:spcPct val="90000"/>
              </a:lnSpc>
              <a:spcBef>
                <a:spcPct val="20000"/>
              </a:spcBef>
              <a:spcAft>
                <a:spcPts val="600"/>
              </a:spcAft>
              <a:buClr>
                <a:schemeClr val="tx2"/>
              </a:buClr>
              <a:buFont typeface="Arial" pitchFamily="34" charset="0"/>
              <a:buNone/>
            </a:pPr>
            <a:r>
              <a:rPr lang="en-US" sz="3200" spc="30" dirty="0" err="1"/>
              <a:t>Preanesthesia</a:t>
            </a:r>
            <a:r>
              <a:rPr lang="en-US" sz="3200" spc="30" dirty="0"/>
              <a:t> History and Physical Examination</a:t>
            </a:r>
          </a:p>
        </p:txBody>
      </p:sp>
      <p:sp>
        <p:nvSpPr>
          <p:cNvPr id="2" name="TextBox 1"/>
          <p:cNvSpPr txBox="1"/>
          <p:nvPr/>
        </p:nvSpPr>
        <p:spPr>
          <a:xfrm>
            <a:off x="30403" y="1107901"/>
            <a:ext cx="8928992" cy="1384995"/>
          </a:xfrm>
          <a:prstGeom prst="rect">
            <a:avLst/>
          </a:prstGeom>
          <a:solidFill>
            <a:srgbClr val="180855"/>
          </a:solidFill>
        </p:spPr>
        <p:txBody>
          <a:bodyPr wrap="square" rtlCol="0">
            <a:spAutoFit/>
          </a:bodyPr>
          <a:lstStyle/>
          <a:p>
            <a:r>
              <a:rPr lang="en-US" sz="2800" i="1" dirty="0"/>
              <a:t>At a minimum</a:t>
            </a:r>
            <a:r>
              <a:rPr lang="en-US" sz="2800" dirty="0"/>
              <a:t>, a focused </a:t>
            </a:r>
            <a:r>
              <a:rPr lang="en-US" sz="2800" dirty="0" err="1"/>
              <a:t>preanesthetic</a:t>
            </a:r>
            <a:r>
              <a:rPr lang="en-US" sz="2800" dirty="0"/>
              <a:t> physical exam </a:t>
            </a:r>
          </a:p>
          <a:p>
            <a:r>
              <a:rPr lang="en-US" sz="2800" dirty="0"/>
              <a:t>should include an assessment of </a:t>
            </a:r>
          </a:p>
          <a:p>
            <a:r>
              <a:rPr lang="en-US" sz="2800" dirty="0"/>
              <a:t>airway, lungs, and heart, with documentation of vital signs</a:t>
            </a:r>
          </a:p>
        </p:txBody>
      </p:sp>
      <p:sp>
        <p:nvSpPr>
          <p:cNvPr id="17" name="TextBox 16"/>
          <p:cNvSpPr txBox="1"/>
          <p:nvPr/>
        </p:nvSpPr>
        <p:spPr>
          <a:xfrm>
            <a:off x="19642" y="2636912"/>
            <a:ext cx="8928992" cy="3600986"/>
          </a:xfrm>
          <a:prstGeom prst="rect">
            <a:avLst/>
          </a:prstGeom>
          <a:solidFill>
            <a:srgbClr val="180855"/>
          </a:solidFill>
        </p:spPr>
        <p:txBody>
          <a:bodyPr wrap="square" rtlCol="0">
            <a:spAutoFit/>
          </a:bodyPr>
          <a:lstStyle/>
          <a:p>
            <a:r>
              <a:rPr lang="en-US" sz="3200" u="sng" dirty="0"/>
              <a:t>Obligation of the healthcare system </a:t>
            </a:r>
          </a:p>
          <a:p>
            <a:endParaRPr lang="en-US" sz="2800" dirty="0"/>
          </a:p>
          <a:p>
            <a:r>
              <a:rPr lang="en-US" sz="2800" dirty="0"/>
              <a:t>provide pertinent information to the anesthesiologist for the appropriate assessment of the severity of medical condition of the patient and invasiveness of the proposed surgical procedure </a:t>
            </a:r>
          </a:p>
          <a:p>
            <a:endParaRPr lang="en-US" sz="2800" dirty="0"/>
          </a:p>
          <a:p>
            <a:r>
              <a:rPr lang="en-US" sz="2800" dirty="0"/>
              <a:t>well in advance of the anticipated day of procedure for all elective patients</a:t>
            </a:r>
          </a:p>
        </p:txBody>
      </p:sp>
    </p:spTree>
    <p:extLst>
      <p:ext uri="{BB962C8B-B14F-4D97-AF65-F5344CB8AC3E}">
        <p14:creationId xmlns:p14="http://schemas.microsoft.com/office/powerpoint/2010/main" val="30831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15</a:t>
            </a:fld>
            <a:endParaRPr lang="en-AU"/>
          </a:p>
        </p:txBody>
      </p:sp>
      <p:sp>
        <p:nvSpPr>
          <p:cNvPr id="6" name="Rectangle 5"/>
          <p:cNvSpPr/>
          <p:nvPr/>
        </p:nvSpPr>
        <p:spPr>
          <a:xfrm>
            <a:off x="132478" y="2348880"/>
            <a:ext cx="8964488" cy="3970318"/>
          </a:xfrm>
          <a:prstGeom prst="rect">
            <a:avLst/>
          </a:prstGeom>
          <a:solidFill>
            <a:srgbClr val="180855"/>
          </a:solidFill>
        </p:spPr>
        <p:txBody>
          <a:bodyPr wrap="square" rtlCol="0">
            <a:spAutoFit/>
          </a:bodyPr>
          <a:lstStyle/>
          <a:p>
            <a:r>
              <a:rPr lang="en-US" sz="2800" i="1" dirty="0"/>
              <a:t>Three options that practices use for the timing of an initial </a:t>
            </a:r>
            <a:r>
              <a:rPr lang="en-US" sz="2800" i="1" dirty="0" err="1"/>
              <a:t>preanesthetic</a:t>
            </a:r>
            <a:r>
              <a:rPr lang="en-US" sz="2800" i="1" dirty="0"/>
              <a:t> evaluation are:</a:t>
            </a:r>
          </a:p>
          <a:p>
            <a:endParaRPr lang="en-US" sz="2800" i="1" dirty="0"/>
          </a:p>
          <a:p>
            <a:r>
              <a:rPr lang="en-US" sz="2800" i="1" dirty="0"/>
              <a:t>Always before the day of surgery (High severity of disease &amp; high invasive)</a:t>
            </a:r>
          </a:p>
          <a:p>
            <a:endParaRPr lang="en-US" sz="2800" i="1" dirty="0"/>
          </a:p>
          <a:p>
            <a:r>
              <a:rPr lang="en-US" sz="2800" i="1" dirty="0"/>
              <a:t>Either on or before the day of surgery, and </a:t>
            </a:r>
          </a:p>
          <a:p>
            <a:endParaRPr lang="en-US" sz="2800" i="1" dirty="0"/>
          </a:p>
          <a:p>
            <a:r>
              <a:rPr lang="en-US" sz="2800" i="1" dirty="0"/>
              <a:t>Only on the day of surgery (Low severity of disease &amp; less invasive)</a:t>
            </a:r>
          </a:p>
        </p:txBody>
      </p:sp>
      <p:sp>
        <p:nvSpPr>
          <p:cNvPr id="7" name="Rectangle 6"/>
          <p:cNvSpPr/>
          <p:nvPr/>
        </p:nvSpPr>
        <p:spPr>
          <a:xfrm>
            <a:off x="107504" y="260648"/>
            <a:ext cx="8928992" cy="487313"/>
          </a:xfrm>
          <a:prstGeom prst="rect">
            <a:avLst/>
          </a:prstGeom>
          <a:gradFill flip="none" rotWithShape="1">
            <a:gsLst>
              <a:gs pos="100000">
                <a:srgbClr val="000000"/>
              </a:gs>
              <a:gs pos="60000">
                <a:srgbClr val="3F0837"/>
              </a:gs>
            </a:gsLst>
            <a:path path="shape">
              <a:fillToRect l="50000" t="50000" r="50000" b="50000"/>
            </a:path>
            <a:tileRect/>
          </a:gradFill>
          <a:ln>
            <a:solidFill>
              <a:srgbClr val="FFFF00"/>
            </a:solidFill>
          </a:ln>
        </p:spPr>
        <p:txBody>
          <a:bodyPr>
            <a:noAutofit/>
          </a:bodyPr>
          <a:lstStyle/>
          <a:p>
            <a:pPr>
              <a:lnSpc>
                <a:spcPct val="90000"/>
              </a:lnSpc>
              <a:spcBef>
                <a:spcPct val="20000"/>
              </a:spcBef>
              <a:spcAft>
                <a:spcPts val="600"/>
              </a:spcAft>
              <a:buClr>
                <a:schemeClr val="tx2"/>
              </a:buClr>
              <a:buFont typeface="Arial" pitchFamily="34" charset="0"/>
              <a:buNone/>
            </a:pPr>
            <a:r>
              <a:rPr lang="en-US" sz="3200" spc="30" dirty="0"/>
              <a:t>Selection and Timing of Preoperative Tests</a:t>
            </a:r>
          </a:p>
        </p:txBody>
      </p:sp>
      <p:sp>
        <p:nvSpPr>
          <p:cNvPr id="8" name="Rectangle 7"/>
          <p:cNvSpPr/>
          <p:nvPr/>
        </p:nvSpPr>
        <p:spPr>
          <a:xfrm>
            <a:off x="107504" y="908720"/>
            <a:ext cx="8964488" cy="1384995"/>
          </a:xfrm>
          <a:prstGeom prst="rect">
            <a:avLst/>
          </a:prstGeom>
          <a:solidFill>
            <a:srgbClr val="000000"/>
          </a:solidFill>
        </p:spPr>
        <p:txBody>
          <a:bodyPr wrap="square" rtlCol="0">
            <a:spAutoFit/>
          </a:bodyPr>
          <a:lstStyle/>
          <a:p>
            <a:r>
              <a:rPr lang="en-US" sz="2800" dirty="0"/>
              <a:t>The timing is guided by such factors as patient demographics, clinical conditions, type and invasiveness of procedure, and the nature of the healthcare system. </a:t>
            </a:r>
          </a:p>
        </p:txBody>
      </p:sp>
    </p:spTree>
    <p:extLst>
      <p:ext uri="{BB962C8B-B14F-4D97-AF65-F5344CB8AC3E}">
        <p14:creationId xmlns:p14="http://schemas.microsoft.com/office/powerpoint/2010/main" val="14012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16</a:t>
            </a:fld>
            <a:endParaRPr lang="en-AU"/>
          </a:p>
        </p:txBody>
      </p:sp>
      <p:sp>
        <p:nvSpPr>
          <p:cNvPr id="6" name="Rectangle 5"/>
          <p:cNvSpPr/>
          <p:nvPr/>
        </p:nvSpPr>
        <p:spPr>
          <a:xfrm>
            <a:off x="179512" y="260648"/>
            <a:ext cx="8784976"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Electrocardiogram (ECG)</a:t>
            </a:r>
          </a:p>
        </p:txBody>
      </p:sp>
      <p:sp>
        <p:nvSpPr>
          <p:cNvPr id="7" name="Rectangle 6"/>
          <p:cNvSpPr/>
          <p:nvPr/>
        </p:nvSpPr>
        <p:spPr>
          <a:xfrm>
            <a:off x="107504" y="2276872"/>
            <a:ext cx="8856984"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Other Cardiac Evaluation (Other than ECG)</a:t>
            </a:r>
          </a:p>
        </p:txBody>
      </p:sp>
      <p:sp>
        <p:nvSpPr>
          <p:cNvPr id="2" name="Rectangle 1"/>
          <p:cNvSpPr/>
          <p:nvPr/>
        </p:nvSpPr>
        <p:spPr>
          <a:xfrm>
            <a:off x="179512" y="836712"/>
            <a:ext cx="8676456" cy="1384995"/>
          </a:xfrm>
          <a:prstGeom prst="rect">
            <a:avLst/>
          </a:prstGeom>
          <a:solidFill>
            <a:srgbClr val="180855"/>
          </a:solidFill>
        </p:spPr>
        <p:txBody>
          <a:bodyPr wrap="square" rtlCol="0">
            <a:spAutoFit/>
          </a:bodyPr>
          <a:lstStyle/>
          <a:p>
            <a:r>
              <a:rPr lang="en-US" sz="2800" i="1" dirty="0"/>
              <a:t>Age – Not an indication any more.      Advanced Age?</a:t>
            </a:r>
          </a:p>
          <a:p>
            <a:r>
              <a:rPr lang="en-US" sz="2800" i="1" dirty="0"/>
              <a:t>Known </a:t>
            </a:r>
            <a:r>
              <a:rPr lang="en-US" sz="2800" i="1" dirty="0" err="1"/>
              <a:t>Cardiocirculatory</a:t>
            </a:r>
            <a:r>
              <a:rPr lang="en-US" sz="2800" i="1" dirty="0"/>
              <a:t> disease </a:t>
            </a:r>
          </a:p>
          <a:p>
            <a:r>
              <a:rPr lang="en-US" sz="2800" i="1" dirty="0"/>
              <a:t>Known Respiratory disease</a:t>
            </a:r>
          </a:p>
        </p:txBody>
      </p:sp>
      <p:sp>
        <p:nvSpPr>
          <p:cNvPr id="15" name="Rectangle 14"/>
          <p:cNvSpPr/>
          <p:nvPr/>
        </p:nvSpPr>
        <p:spPr>
          <a:xfrm>
            <a:off x="251520" y="2924944"/>
            <a:ext cx="8784976" cy="2893100"/>
          </a:xfrm>
          <a:prstGeom prst="rect">
            <a:avLst/>
          </a:prstGeom>
          <a:solidFill>
            <a:srgbClr val="180855"/>
          </a:solidFill>
        </p:spPr>
        <p:txBody>
          <a:bodyPr wrap="square" rtlCol="0">
            <a:spAutoFit/>
          </a:bodyPr>
          <a:lstStyle/>
          <a:p>
            <a:r>
              <a:rPr lang="en-US" sz="2600" i="1" dirty="0"/>
              <a:t>May include consulting specialists and tests that range from </a:t>
            </a:r>
          </a:p>
          <a:p>
            <a:endParaRPr lang="en-US" sz="2600" i="1" dirty="0"/>
          </a:p>
          <a:p>
            <a:pPr marL="457200" indent="-457200">
              <a:buFont typeface="Arial"/>
              <a:buChar char="•"/>
            </a:pPr>
            <a:r>
              <a:rPr lang="en-US" sz="2600" i="1" dirty="0"/>
              <a:t>Noninvasive passive or provocative screening tests  (e.g., stress testing)</a:t>
            </a:r>
          </a:p>
          <a:p>
            <a:endParaRPr lang="en-US" sz="2600" i="1" dirty="0"/>
          </a:p>
          <a:p>
            <a:pPr marL="457200" indent="-457200">
              <a:buFont typeface="Arial"/>
              <a:buChar char="•"/>
            </a:pPr>
            <a:r>
              <a:rPr lang="en-US" sz="2600" i="1" dirty="0"/>
              <a:t>Tests for cardiac structure, function, and vascularity (e.g., echocardiogram, </a:t>
            </a:r>
            <a:r>
              <a:rPr lang="en-US" sz="2600" i="1" dirty="0" err="1"/>
              <a:t>radionucleotide</a:t>
            </a:r>
            <a:r>
              <a:rPr lang="en-US" sz="2600" i="1" dirty="0"/>
              <a:t> imaging, cardiac catheterization).</a:t>
            </a:r>
          </a:p>
        </p:txBody>
      </p:sp>
      <p:sp>
        <p:nvSpPr>
          <p:cNvPr id="17" name="Rectangle 16"/>
          <p:cNvSpPr/>
          <p:nvPr/>
        </p:nvSpPr>
        <p:spPr>
          <a:xfrm>
            <a:off x="251520" y="2996952"/>
            <a:ext cx="8784976" cy="3046988"/>
          </a:xfrm>
          <a:prstGeom prst="rect">
            <a:avLst/>
          </a:prstGeom>
          <a:solidFill>
            <a:srgbClr val="33240D"/>
          </a:solidFill>
        </p:spPr>
        <p:txBody>
          <a:bodyPr wrap="square" rtlCol="0">
            <a:spAutoFit/>
          </a:bodyPr>
          <a:lstStyle/>
          <a:p>
            <a:r>
              <a:rPr lang="en-US" sz="3200" dirty="0"/>
              <a:t>Anesthesiologists should balance the risks and costs of these evaluations against their benefits.</a:t>
            </a:r>
          </a:p>
          <a:p>
            <a:endParaRPr lang="en-US" sz="3200" dirty="0"/>
          </a:p>
          <a:p>
            <a:endParaRPr lang="en-US" sz="3200" dirty="0"/>
          </a:p>
          <a:p>
            <a:r>
              <a:rPr lang="en-US" sz="3200" dirty="0"/>
              <a:t>Clinical characteristics to consider include cardiovascular</a:t>
            </a:r>
          </a:p>
          <a:p>
            <a:r>
              <a:rPr lang="en-US" sz="3200" dirty="0"/>
              <a:t>risk factors and type of surgery</a:t>
            </a:r>
            <a:endParaRPr lang="en-US" sz="3200" i="1" dirty="0"/>
          </a:p>
        </p:txBody>
      </p:sp>
    </p:spTree>
    <p:extLst>
      <p:ext uri="{BB962C8B-B14F-4D97-AF65-F5344CB8AC3E}">
        <p14:creationId xmlns:p14="http://schemas.microsoft.com/office/powerpoint/2010/main" val="30831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17</a:t>
            </a:fld>
            <a:endParaRPr lang="en-AU"/>
          </a:p>
        </p:txBody>
      </p:sp>
      <p:sp>
        <p:nvSpPr>
          <p:cNvPr id="6" name="Rectangle 5"/>
          <p:cNvSpPr/>
          <p:nvPr/>
        </p:nvSpPr>
        <p:spPr>
          <a:xfrm>
            <a:off x="99159" y="263544"/>
            <a:ext cx="9013485"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nSpc>
                <a:spcPct val="90000"/>
              </a:lnSpc>
              <a:spcBef>
                <a:spcPct val="20000"/>
              </a:spcBef>
              <a:spcAft>
                <a:spcPts val="600"/>
              </a:spcAft>
              <a:buClr>
                <a:schemeClr val="tx2"/>
              </a:buClr>
              <a:buFont typeface="Arial" pitchFamily="34" charset="0"/>
              <a:buNone/>
            </a:pPr>
            <a:r>
              <a:rPr lang="en-US" sz="2800" spc="30" dirty="0"/>
              <a:t>Pulmonary Evaluation (Chest X-Ray)</a:t>
            </a:r>
          </a:p>
        </p:txBody>
      </p:sp>
      <p:sp>
        <p:nvSpPr>
          <p:cNvPr id="7" name="Rectangle 6"/>
          <p:cNvSpPr/>
          <p:nvPr/>
        </p:nvSpPr>
        <p:spPr>
          <a:xfrm>
            <a:off x="95115" y="2463832"/>
            <a:ext cx="8964488" cy="1384995"/>
          </a:xfrm>
          <a:prstGeom prst="rect">
            <a:avLst/>
          </a:prstGeom>
          <a:solidFill>
            <a:srgbClr val="180855"/>
          </a:solidFill>
        </p:spPr>
        <p:txBody>
          <a:bodyPr wrap="square" rtlCol="0">
            <a:spAutoFit/>
          </a:bodyPr>
          <a:lstStyle/>
          <a:p>
            <a:r>
              <a:rPr lang="en-US" sz="2800" dirty="0" err="1"/>
              <a:t>Preanesthesia</a:t>
            </a:r>
            <a:r>
              <a:rPr lang="en-US" sz="2800" dirty="0"/>
              <a:t> Chest Radiographs: Clinical characteristics to consider include smoking, recent upper respiratory infection, COPD, and cardiac disease stability</a:t>
            </a:r>
            <a:endParaRPr lang="en-US" sz="2800" i="1" dirty="0"/>
          </a:p>
        </p:txBody>
      </p:sp>
      <p:sp>
        <p:nvSpPr>
          <p:cNvPr id="8" name="Rectangle 7"/>
          <p:cNvSpPr/>
          <p:nvPr/>
        </p:nvSpPr>
        <p:spPr>
          <a:xfrm>
            <a:off x="0" y="3990543"/>
            <a:ext cx="9124453" cy="2246769"/>
          </a:xfrm>
          <a:prstGeom prst="rect">
            <a:avLst/>
          </a:prstGeom>
          <a:solidFill>
            <a:srgbClr val="180855"/>
          </a:solidFill>
        </p:spPr>
        <p:txBody>
          <a:bodyPr wrap="square" rtlCol="0">
            <a:spAutoFit/>
          </a:bodyPr>
          <a:lstStyle/>
          <a:p>
            <a:r>
              <a:rPr lang="en-US" sz="2800" dirty="0"/>
              <a:t>The Task Force recognizes possible higher x-ray abnormalities in such patients but does not believe that extremes of age, smoking, stable COPD, stable cardiac disease, or resolved recent upper</a:t>
            </a:r>
          </a:p>
          <a:p>
            <a:r>
              <a:rPr lang="en-US" sz="2800" dirty="0"/>
              <a:t>respiratory infection should be considered unequivocal</a:t>
            </a:r>
          </a:p>
          <a:p>
            <a:r>
              <a:rPr lang="en-US" sz="2800" dirty="0"/>
              <a:t>indications for chest radiography.</a:t>
            </a:r>
          </a:p>
        </p:txBody>
      </p:sp>
      <p:sp>
        <p:nvSpPr>
          <p:cNvPr id="10" name="Rectangle 9"/>
          <p:cNvSpPr/>
          <p:nvPr/>
        </p:nvSpPr>
        <p:spPr>
          <a:xfrm>
            <a:off x="95115" y="1023672"/>
            <a:ext cx="8964488" cy="954107"/>
          </a:xfrm>
          <a:prstGeom prst="rect">
            <a:avLst/>
          </a:prstGeom>
          <a:solidFill>
            <a:srgbClr val="180855"/>
          </a:solidFill>
        </p:spPr>
        <p:txBody>
          <a:bodyPr wrap="square" rtlCol="0">
            <a:spAutoFit/>
          </a:bodyPr>
          <a:lstStyle/>
          <a:p>
            <a:r>
              <a:rPr lang="en-US" sz="2800" dirty="0"/>
              <a:t>Routine Chest X-Ray not indicated any more even in patients with </a:t>
            </a:r>
          </a:p>
          <a:p>
            <a:r>
              <a:rPr lang="en-US" sz="2800" i="1" dirty="0"/>
              <a:t>History of </a:t>
            </a:r>
            <a:r>
              <a:rPr lang="en-US" sz="2800" i="1" dirty="0" err="1"/>
              <a:t>Ashma</a:t>
            </a:r>
            <a:r>
              <a:rPr lang="en-US" sz="2800" i="1" dirty="0"/>
              <a:t>, Smoking, COPD</a:t>
            </a:r>
          </a:p>
        </p:txBody>
      </p:sp>
    </p:spTree>
    <p:extLst>
      <p:ext uri="{BB962C8B-B14F-4D97-AF65-F5344CB8AC3E}">
        <p14:creationId xmlns:p14="http://schemas.microsoft.com/office/powerpoint/2010/main" val="12639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18</a:t>
            </a:fld>
            <a:endParaRPr lang="en-AU"/>
          </a:p>
        </p:txBody>
      </p:sp>
      <p:sp>
        <p:nvSpPr>
          <p:cNvPr id="6" name="Rectangle 5"/>
          <p:cNvSpPr/>
          <p:nvPr/>
        </p:nvSpPr>
        <p:spPr>
          <a:xfrm>
            <a:off x="179512" y="1412776"/>
            <a:ext cx="8856984" cy="1815882"/>
          </a:xfrm>
          <a:prstGeom prst="rect">
            <a:avLst/>
          </a:prstGeom>
          <a:solidFill>
            <a:srgbClr val="180855"/>
          </a:solidFill>
          <a:ln>
            <a:solidFill>
              <a:srgbClr val="FFFF00"/>
            </a:solidFill>
          </a:ln>
        </p:spPr>
        <p:txBody>
          <a:bodyPr wrap="square" rtlCol="0">
            <a:spAutoFit/>
          </a:bodyPr>
          <a:lstStyle/>
          <a:p>
            <a:r>
              <a:rPr lang="en-US" sz="2800" dirty="0"/>
              <a:t>May include specialist consultation and tests that range from</a:t>
            </a:r>
          </a:p>
          <a:p>
            <a:r>
              <a:rPr lang="en-US" sz="2800" dirty="0"/>
              <a:t>noninvasive passive or provocative screening tests (</a:t>
            </a:r>
            <a:r>
              <a:rPr lang="en-US" sz="2800" i="1" dirty="0"/>
              <a:t>e.g.</a:t>
            </a:r>
            <a:r>
              <a:rPr lang="en-US" sz="2800" dirty="0"/>
              <a:t>, pulmonary function tests, </a:t>
            </a:r>
            <a:r>
              <a:rPr lang="en-US" sz="2800" dirty="0" err="1"/>
              <a:t>spirometry</a:t>
            </a:r>
            <a:r>
              <a:rPr lang="en-US" sz="2800" dirty="0"/>
              <a:t>, pulse </a:t>
            </a:r>
            <a:r>
              <a:rPr lang="en-US" sz="2800" dirty="0" err="1"/>
              <a:t>oximetry</a:t>
            </a:r>
            <a:r>
              <a:rPr lang="en-US" sz="2800" dirty="0"/>
              <a:t>) to invasive assessment of pulmonary function (</a:t>
            </a:r>
            <a:r>
              <a:rPr lang="en-US" sz="2800" i="1" dirty="0"/>
              <a:t>e.g.</a:t>
            </a:r>
            <a:r>
              <a:rPr lang="en-US" sz="2800" dirty="0"/>
              <a:t>, arterial blood gas).</a:t>
            </a:r>
          </a:p>
        </p:txBody>
      </p:sp>
      <p:sp>
        <p:nvSpPr>
          <p:cNvPr id="7" name="Rectangle 6"/>
          <p:cNvSpPr/>
          <p:nvPr/>
        </p:nvSpPr>
        <p:spPr>
          <a:xfrm>
            <a:off x="99159" y="263544"/>
            <a:ext cx="9013485"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fontScale="92500"/>
          </a:bodyPr>
          <a:lstStyle/>
          <a:p>
            <a:pPr>
              <a:lnSpc>
                <a:spcPct val="90000"/>
              </a:lnSpc>
              <a:spcBef>
                <a:spcPct val="20000"/>
              </a:spcBef>
              <a:spcAft>
                <a:spcPts val="600"/>
              </a:spcAft>
              <a:buClr>
                <a:schemeClr val="tx2"/>
              </a:buClr>
              <a:buFont typeface="Arial" pitchFamily="34" charset="0"/>
              <a:buNone/>
            </a:pPr>
            <a:r>
              <a:rPr lang="en-US" sz="2800" spc="30" dirty="0"/>
              <a:t>Pulmonary Evaluation (i.e., Pulmonary Function Tests, </a:t>
            </a:r>
            <a:r>
              <a:rPr lang="en-US" sz="2800" spc="30" dirty="0" err="1"/>
              <a:t>Spirometry</a:t>
            </a:r>
            <a:r>
              <a:rPr lang="en-US" sz="2800" spc="30" dirty="0"/>
              <a:t>)</a:t>
            </a:r>
          </a:p>
        </p:txBody>
      </p:sp>
      <p:sp>
        <p:nvSpPr>
          <p:cNvPr id="8" name="Rectangle 7"/>
          <p:cNvSpPr/>
          <p:nvPr/>
        </p:nvSpPr>
        <p:spPr>
          <a:xfrm>
            <a:off x="179512" y="3341310"/>
            <a:ext cx="8856984" cy="1815882"/>
          </a:xfrm>
          <a:prstGeom prst="rect">
            <a:avLst/>
          </a:prstGeom>
          <a:solidFill>
            <a:srgbClr val="180855"/>
          </a:solidFill>
          <a:ln>
            <a:solidFill>
              <a:srgbClr val="FFFF00"/>
            </a:solidFill>
          </a:ln>
        </p:spPr>
        <p:txBody>
          <a:bodyPr wrap="square" rtlCol="0">
            <a:spAutoFit/>
          </a:bodyPr>
          <a:lstStyle/>
          <a:p>
            <a:r>
              <a:rPr lang="en-US" sz="2800" dirty="0"/>
              <a:t>Clinical characteristics to consider include type and invasiveness</a:t>
            </a:r>
          </a:p>
          <a:p>
            <a:r>
              <a:rPr lang="en-US" sz="2800" dirty="0"/>
              <a:t>of the surgical procedure, interval from previous</a:t>
            </a:r>
          </a:p>
          <a:p>
            <a:r>
              <a:rPr lang="en-US" sz="2800" dirty="0"/>
              <a:t>evaluation, treated or symptomatic asthma, symptomatic</a:t>
            </a:r>
          </a:p>
          <a:p>
            <a:r>
              <a:rPr lang="en-US" sz="2800" dirty="0"/>
              <a:t>COPD, and scoliosis with restrictive function.</a:t>
            </a:r>
            <a:endParaRPr lang="en-US" sz="2800" i="1" dirty="0"/>
          </a:p>
        </p:txBody>
      </p:sp>
      <p:sp>
        <p:nvSpPr>
          <p:cNvPr id="9" name="Rectangle 8"/>
          <p:cNvSpPr/>
          <p:nvPr/>
        </p:nvSpPr>
        <p:spPr>
          <a:xfrm>
            <a:off x="179513" y="5229200"/>
            <a:ext cx="8856984" cy="954107"/>
          </a:xfrm>
          <a:prstGeom prst="rect">
            <a:avLst/>
          </a:prstGeom>
          <a:solidFill>
            <a:srgbClr val="180855"/>
          </a:solidFill>
          <a:ln>
            <a:solidFill>
              <a:srgbClr val="FFFF00"/>
            </a:solidFill>
          </a:ln>
        </p:spPr>
        <p:txBody>
          <a:bodyPr wrap="square" rtlCol="0">
            <a:spAutoFit/>
          </a:bodyPr>
          <a:lstStyle/>
          <a:p>
            <a:r>
              <a:rPr lang="en-US" sz="2800" dirty="0"/>
              <a:t>Anesthesiologists should balance the risks and costs of these</a:t>
            </a:r>
          </a:p>
          <a:p>
            <a:r>
              <a:rPr lang="en-US" sz="2800" dirty="0"/>
              <a:t>evaluations against their benefits.</a:t>
            </a:r>
          </a:p>
        </p:txBody>
      </p:sp>
      <p:sp>
        <p:nvSpPr>
          <p:cNvPr id="10" name="Rectangle 9"/>
          <p:cNvSpPr/>
          <p:nvPr/>
        </p:nvSpPr>
        <p:spPr>
          <a:xfrm>
            <a:off x="199339" y="908720"/>
            <a:ext cx="8837157" cy="523220"/>
          </a:xfrm>
          <a:prstGeom prst="rect">
            <a:avLst/>
          </a:prstGeom>
          <a:solidFill>
            <a:srgbClr val="180855"/>
          </a:solidFill>
          <a:ln>
            <a:solidFill>
              <a:srgbClr val="FFFF00"/>
            </a:solidFill>
          </a:ln>
        </p:spPr>
        <p:txBody>
          <a:bodyPr wrap="square" rtlCol="0">
            <a:spAutoFit/>
          </a:bodyPr>
          <a:lstStyle/>
          <a:p>
            <a:r>
              <a:rPr lang="en-US" sz="2800" dirty="0"/>
              <a:t>Should not be ordered routinely</a:t>
            </a:r>
          </a:p>
        </p:txBody>
      </p:sp>
    </p:spTree>
    <p:extLst>
      <p:ext uri="{BB962C8B-B14F-4D97-AF65-F5344CB8AC3E}">
        <p14:creationId xmlns:p14="http://schemas.microsoft.com/office/powerpoint/2010/main" val="39971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19</a:t>
            </a:fld>
            <a:endParaRPr lang="en-AU"/>
          </a:p>
        </p:txBody>
      </p:sp>
      <p:sp>
        <p:nvSpPr>
          <p:cNvPr id="6" name="Rectangle 5"/>
          <p:cNvSpPr/>
          <p:nvPr/>
        </p:nvSpPr>
        <p:spPr>
          <a:xfrm>
            <a:off x="179512" y="188640"/>
            <a:ext cx="8784976"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Hemoglobin/Hematocrit Measurement.</a:t>
            </a:r>
          </a:p>
        </p:txBody>
      </p:sp>
      <p:sp>
        <p:nvSpPr>
          <p:cNvPr id="7" name="Rectangle 6"/>
          <p:cNvSpPr/>
          <p:nvPr/>
        </p:nvSpPr>
        <p:spPr>
          <a:xfrm>
            <a:off x="144016" y="2735923"/>
            <a:ext cx="8964488"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algn="ctr">
              <a:lnSpc>
                <a:spcPct val="90000"/>
              </a:lnSpc>
              <a:spcBef>
                <a:spcPct val="20000"/>
              </a:spcBef>
              <a:spcAft>
                <a:spcPts val="600"/>
              </a:spcAft>
              <a:buClr>
                <a:schemeClr val="tx2"/>
              </a:buClr>
              <a:buFont typeface="Arial" pitchFamily="34" charset="0"/>
              <a:buNone/>
            </a:pPr>
            <a:r>
              <a:rPr lang="en-US" sz="2800" spc="30" dirty="0"/>
              <a:t>Coagulation Studies</a:t>
            </a:r>
          </a:p>
        </p:txBody>
      </p:sp>
      <p:sp>
        <p:nvSpPr>
          <p:cNvPr id="8" name="Rectangle 7"/>
          <p:cNvSpPr/>
          <p:nvPr/>
        </p:nvSpPr>
        <p:spPr>
          <a:xfrm>
            <a:off x="107504" y="797997"/>
            <a:ext cx="8928992" cy="1815882"/>
          </a:xfrm>
          <a:prstGeom prst="rect">
            <a:avLst/>
          </a:prstGeom>
          <a:solidFill>
            <a:srgbClr val="180855"/>
          </a:solidFill>
          <a:ln>
            <a:solidFill>
              <a:srgbClr val="FFFF00"/>
            </a:solidFill>
          </a:ln>
        </p:spPr>
        <p:txBody>
          <a:bodyPr wrap="square" rtlCol="0">
            <a:spAutoFit/>
          </a:bodyPr>
          <a:lstStyle/>
          <a:p>
            <a:r>
              <a:rPr lang="en-US" sz="2800" dirty="0"/>
              <a:t>Routine hemoglobin or hematocrit is not indicated.</a:t>
            </a:r>
          </a:p>
          <a:p>
            <a:r>
              <a:rPr lang="en-US" sz="2800" b="1" dirty="0">
                <a:solidFill>
                  <a:srgbClr val="EDEDB0"/>
                </a:solidFill>
              </a:rPr>
              <a:t>Clinical characteristics to consider</a:t>
            </a:r>
            <a:r>
              <a:rPr lang="en-US" sz="2800" dirty="0"/>
              <a:t>:  type and invasiveness of</a:t>
            </a:r>
          </a:p>
          <a:p>
            <a:r>
              <a:rPr lang="en-US" sz="2800" dirty="0"/>
              <a:t>procedure, patients with liver disease, extremes of age, and history</a:t>
            </a:r>
          </a:p>
          <a:p>
            <a:r>
              <a:rPr lang="en-US" sz="2800" dirty="0"/>
              <a:t>of anemia, bleeding, and other hematologic disorders.</a:t>
            </a:r>
          </a:p>
        </p:txBody>
      </p:sp>
      <p:sp>
        <p:nvSpPr>
          <p:cNvPr id="9" name="Rectangle 8"/>
          <p:cNvSpPr/>
          <p:nvPr/>
        </p:nvSpPr>
        <p:spPr>
          <a:xfrm>
            <a:off x="107504" y="3345280"/>
            <a:ext cx="8928992" cy="1384995"/>
          </a:xfrm>
          <a:prstGeom prst="rect">
            <a:avLst/>
          </a:prstGeom>
          <a:solidFill>
            <a:srgbClr val="180855"/>
          </a:solidFill>
          <a:ln>
            <a:solidFill>
              <a:srgbClr val="FFFF00"/>
            </a:solidFill>
          </a:ln>
        </p:spPr>
        <p:txBody>
          <a:bodyPr wrap="square" rtlCol="0">
            <a:spAutoFit/>
          </a:bodyPr>
          <a:lstStyle/>
          <a:p>
            <a:r>
              <a:rPr lang="en-US" sz="2800" dirty="0"/>
              <a:t>Routine Coagulation Studies are not indicated.</a:t>
            </a:r>
          </a:p>
          <a:p>
            <a:r>
              <a:rPr lang="en-US" sz="2800" dirty="0">
                <a:solidFill>
                  <a:srgbClr val="EDEDB0"/>
                </a:solidFill>
              </a:rPr>
              <a:t>Clinical characteristics to consider: </a:t>
            </a:r>
            <a:r>
              <a:rPr lang="en-US" sz="2800" dirty="0"/>
              <a:t>bleeding disorders, renal, liver  dysfunction, and type and invasiveness of procedure </a:t>
            </a:r>
          </a:p>
        </p:txBody>
      </p:sp>
      <p:sp>
        <p:nvSpPr>
          <p:cNvPr id="10" name="Rectangle 9"/>
          <p:cNvSpPr/>
          <p:nvPr/>
        </p:nvSpPr>
        <p:spPr>
          <a:xfrm>
            <a:off x="107504" y="4852317"/>
            <a:ext cx="8928992" cy="1384995"/>
          </a:xfrm>
          <a:prstGeom prst="rect">
            <a:avLst/>
          </a:prstGeom>
          <a:solidFill>
            <a:srgbClr val="180855"/>
          </a:solidFill>
          <a:ln>
            <a:solidFill>
              <a:srgbClr val="FFFF00"/>
            </a:solidFill>
          </a:ln>
        </p:spPr>
        <p:txBody>
          <a:bodyPr wrap="square" rtlCol="0">
            <a:spAutoFit/>
          </a:bodyPr>
          <a:lstStyle/>
          <a:p>
            <a:r>
              <a:rPr lang="en-US" sz="2800" dirty="0"/>
              <a:t>Anticoagulants and alternative therapies may present an additional risk but not enough data to comment on the advisability of coagulation tests before regional anesthesia.</a:t>
            </a:r>
          </a:p>
        </p:txBody>
      </p:sp>
    </p:spTree>
    <p:extLst>
      <p:ext uri="{BB962C8B-B14F-4D97-AF65-F5344CB8AC3E}">
        <p14:creationId xmlns:p14="http://schemas.microsoft.com/office/powerpoint/2010/main" val="13453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AU"/>
          </a:p>
        </p:txBody>
      </p:sp>
      <p:pic>
        <p:nvPicPr>
          <p:cNvPr id="7" name="Picture 6"/>
          <p:cNvPicPr>
            <a:picLocks noChangeAspect="1"/>
          </p:cNvPicPr>
          <p:nvPr/>
        </p:nvPicPr>
        <p:blipFill>
          <a:blip r:embed="rId2" cstate="print"/>
          <a:stretch>
            <a:fillRect/>
          </a:stretch>
        </p:blipFill>
        <p:spPr>
          <a:xfrm>
            <a:off x="0" y="24464"/>
            <a:ext cx="9063158" cy="6833536"/>
          </a:xfrm>
          <a:prstGeom prst="rect">
            <a:avLst/>
          </a:prstGeom>
        </p:spPr>
      </p:pic>
    </p:spTree>
    <p:extLst>
      <p:ext uri="{BB962C8B-B14F-4D97-AF65-F5344CB8AC3E}">
        <p14:creationId xmlns:p14="http://schemas.microsoft.com/office/powerpoint/2010/main" val="1663518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20</a:t>
            </a:fld>
            <a:endParaRPr lang="en-AU"/>
          </a:p>
        </p:txBody>
      </p:sp>
      <p:pic>
        <p:nvPicPr>
          <p:cNvPr id="2" name="Picture 1"/>
          <p:cNvPicPr>
            <a:picLocks noChangeAspect="1"/>
          </p:cNvPicPr>
          <p:nvPr/>
        </p:nvPicPr>
        <p:blipFill>
          <a:blip r:embed="rId2" cstate="print"/>
          <a:stretch>
            <a:fillRect/>
          </a:stretch>
        </p:blipFill>
        <p:spPr>
          <a:xfrm>
            <a:off x="251520" y="87669"/>
            <a:ext cx="8496944" cy="5804015"/>
          </a:xfrm>
          <a:prstGeom prst="rect">
            <a:avLst/>
          </a:prstGeom>
        </p:spPr>
      </p:pic>
    </p:spTree>
    <p:extLst>
      <p:ext uri="{BB962C8B-B14F-4D97-AF65-F5344CB8AC3E}">
        <p14:creationId xmlns:p14="http://schemas.microsoft.com/office/powerpoint/2010/main" val="413980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21</a:t>
            </a:fld>
            <a:endParaRPr lang="en-AU"/>
          </a:p>
        </p:txBody>
      </p:sp>
      <p:sp>
        <p:nvSpPr>
          <p:cNvPr id="9" name="Rectangle 8"/>
          <p:cNvSpPr/>
          <p:nvPr/>
        </p:nvSpPr>
        <p:spPr>
          <a:xfrm>
            <a:off x="107504" y="3068960"/>
            <a:ext cx="8928992"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lnSpc>
                <a:spcPct val="90000"/>
              </a:lnSpc>
              <a:spcBef>
                <a:spcPct val="20000"/>
              </a:spcBef>
              <a:spcAft>
                <a:spcPts val="600"/>
              </a:spcAft>
              <a:buClr>
                <a:schemeClr val="tx2"/>
              </a:buClr>
              <a:buFont typeface="Arial" pitchFamily="34" charset="0"/>
              <a:buNone/>
            </a:pPr>
            <a:r>
              <a:rPr lang="en-US" sz="2800" spc="30" dirty="0"/>
              <a:t>Urine Testing</a:t>
            </a:r>
          </a:p>
        </p:txBody>
      </p:sp>
      <p:sp>
        <p:nvSpPr>
          <p:cNvPr id="10" name="Rectangle 9"/>
          <p:cNvSpPr/>
          <p:nvPr/>
        </p:nvSpPr>
        <p:spPr>
          <a:xfrm>
            <a:off x="107504" y="260648"/>
            <a:ext cx="8928992" cy="936104"/>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r>
              <a:rPr lang="en-US" sz="2800" spc="30" dirty="0"/>
              <a:t>Serum Chemistries </a:t>
            </a:r>
          </a:p>
          <a:p>
            <a:pPr algn="ctr"/>
            <a:r>
              <a:rPr lang="en-US" sz="2800" i="1" dirty="0"/>
              <a:t>i.e.</a:t>
            </a:r>
            <a:r>
              <a:rPr lang="en-US" sz="2800" dirty="0"/>
              <a:t>, Potassium, Glucose, Sodium, Renal and Liver Function Studies)</a:t>
            </a:r>
          </a:p>
          <a:p>
            <a:pPr algn="ctr">
              <a:lnSpc>
                <a:spcPct val="90000"/>
              </a:lnSpc>
              <a:spcBef>
                <a:spcPct val="20000"/>
              </a:spcBef>
              <a:spcAft>
                <a:spcPts val="600"/>
              </a:spcAft>
              <a:buClr>
                <a:schemeClr val="tx2"/>
              </a:buClr>
              <a:buFont typeface="Arial" pitchFamily="34" charset="0"/>
              <a:buNone/>
            </a:pPr>
            <a:endParaRPr lang="en-US" sz="2800" spc="30" dirty="0"/>
          </a:p>
        </p:txBody>
      </p:sp>
      <p:sp>
        <p:nvSpPr>
          <p:cNvPr id="12" name="Rectangle 11"/>
          <p:cNvSpPr/>
          <p:nvPr/>
        </p:nvSpPr>
        <p:spPr>
          <a:xfrm>
            <a:off x="120940" y="1196752"/>
            <a:ext cx="8928992" cy="1815882"/>
          </a:xfrm>
          <a:prstGeom prst="rect">
            <a:avLst/>
          </a:prstGeom>
          <a:solidFill>
            <a:srgbClr val="180855"/>
          </a:solidFill>
          <a:ln>
            <a:solidFill>
              <a:srgbClr val="FFFF00"/>
            </a:solidFill>
          </a:ln>
        </p:spPr>
        <p:txBody>
          <a:bodyPr wrap="square" rtlCol="0">
            <a:spAutoFit/>
          </a:bodyPr>
          <a:lstStyle/>
          <a:p>
            <a:r>
              <a:rPr lang="en-US" sz="2800" dirty="0"/>
              <a:t>▪ Clinical characteristics to consider:  Endocrine disorders, risk of renal and liver dysfunction, and use of certain medications or alternative therapies. The Task Force recognizes that laboratory values may differ from normal values at extremes of age.</a:t>
            </a:r>
          </a:p>
        </p:txBody>
      </p:sp>
      <p:sp>
        <p:nvSpPr>
          <p:cNvPr id="13" name="Rectangle 12"/>
          <p:cNvSpPr/>
          <p:nvPr/>
        </p:nvSpPr>
        <p:spPr>
          <a:xfrm>
            <a:off x="107504" y="3573016"/>
            <a:ext cx="8928992" cy="1384995"/>
          </a:xfrm>
          <a:prstGeom prst="rect">
            <a:avLst/>
          </a:prstGeom>
          <a:solidFill>
            <a:srgbClr val="180855"/>
          </a:solidFill>
          <a:ln>
            <a:solidFill>
              <a:srgbClr val="FFFF00"/>
            </a:solidFill>
          </a:ln>
        </p:spPr>
        <p:txBody>
          <a:bodyPr wrap="square" rtlCol="0">
            <a:spAutoFit/>
          </a:bodyPr>
          <a:lstStyle/>
          <a:p>
            <a:r>
              <a:rPr lang="en-US" sz="2800" dirty="0"/>
              <a:t>Routine Urinalysis: not indicated except for specific procedures</a:t>
            </a:r>
          </a:p>
          <a:p>
            <a:r>
              <a:rPr lang="en-US" sz="2800" dirty="0"/>
              <a:t>(</a:t>
            </a:r>
            <a:r>
              <a:rPr lang="en-US" sz="2800" i="1" dirty="0"/>
              <a:t>e.g.</a:t>
            </a:r>
            <a:r>
              <a:rPr lang="en-US" sz="2800" dirty="0"/>
              <a:t>, prosthesis implantation, urologic procedures) or when symptoms are present.</a:t>
            </a:r>
          </a:p>
        </p:txBody>
      </p:sp>
    </p:spTree>
    <p:extLst>
      <p:ext uri="{BB962C8B-B14F-4D97-AF65-F5344CB8AC3E}">
        <p14:creationId xmlns:p14="http://schemas.microsoft.com/office/powerpoint/2010/main" val="309323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22</a:t>
            </a:fld>
            <a:endParaRPr lang="en-AU"/>
          </a:p>
        </p:txBody>
      </p:sp>
      <p:sp>
        <p:nvSpPr>
          <p:cNvPr id="7" name="Rectangle 6"/>
          <p:cNvSpPr/>
          <p:nvPr/>
        </p:nvSpPr>
        <p:spPr>
          <a:xfrm>
            <a:off x="107504" y="764704"/>
            <a:ext cx="8928992" cy="1815882"/>
          </a:xfrm>
          <a:prstGeom prst="rect">
            <a:avLst/>
          </a:prstGeom>
          <a:solidFill>
            <a:srgbClr val="180855"/>
          </a:solidFill>
          <a:ln>
            <a:solidFill>
              <a:srgbClr val="FFFF00"/>
            </a:solidFill>
          </a:ln>
        </p:spPr>
        <p:txBody>
          <a:bodyPr wrap="square" rtlCol="0">
            <a:spAutoFit/>
          </a:bodyPr>
          <a:lstStyle/>
          <a:p>
            <a:r>
              <a:rPr lang="en-US" sz="2800" dirty="0"/>
              <a:t>Patients may present for anesthesia with early undetected</a:t>
            </a:r>
          </a:p>
          <a:p>
            <a:r>
              <a:rPr lang="en-US" sz="2800" dirty="0"/>
              <a:t>Pregnancy but the literature is inadequate to inform patients or physicians on whether anesthesia causes harmful effects on early pregnancy. </a:t>
            </a:r>
          </a:p>
        </p:txBody>
      </p:sp>
      <p:sp>
        <p:nvSpPr>
          <p:cNvPr id="8" name="Rectangle 7"/>
          <p:cNvSpPr/>
          <p:nvPr/>
        </p:nvSpPr>
        <p:spPr>
          <a:xfrm>
            <a:off x="107504" y="188640"/>
            <a:ext cx="8928992" cy="487313"/>
          </a:xfrm>
          <a:prstGeom prst="rect">
            <a:avLst/>
          </a:prstGeom>
          <a:gradFill flip="none" rotWithShape="1">
            <a:gsLst>
              <a:gs pos="100000">
                <a:srgbClr val="000000"/>
              </a:gs>
              <a:gs pos="60000">
                <a:srgbClr val="3F0837"/>
              </a:gs>
            </a:gsLst>
            <a:path path="shape">
              <a:fillToRect l="50000" t="50000" r="50000" b="50000"/>
            </a:path>
            <a:tileRect/>
          </a:gradFill>
        </p:spPr>
        <p:txBody>
          <a:bodyPr>
            <a:noAutofit/>
          </a:bodyPr>
          <a:lstStyle/>
          <a:p>
            <a:pPr algn="ctr">
              <a:lnSpc>
                <a:spcPct val="90000"/>
              </a:lnSpc>
              <a:spcBef>
                <a:spcPct val="20000"/>
              </a:spcBef>
              <a:spcAft>
                <a:spcPts val="600"/>
              </a:spcAft>
              <a:buClr>
                <a:schemeClr val="tx2"/>
              </a:buClr>
              <a:buFont typeface="Arial" pitchFamily="34" charset="0"/>
              <a:buNone/>
            </a:pPr>
            <a:r>
              <a:rPr lang="en-US" sz="2800" spc="30" dirty="0"/>
              <a:t>Pregnancy Testing</a:t>
            </a:r>
          </a:p>
        </p:txBody>
      </p:sp>
      <p:sp>
        <p:nvSpPr>
          <p:cNvPr id="12" name="Rectangle 11"/>
          <p:cNvSpPr/>
          <p:nvPr/>
        </p:nvSpPr>
        <p:spPr>
          <a:xfrm>
            <a:off x="107504" y="2636912"/>
            <a:ext cx="8928992" cy="1384995"/>
          </a:xfrm>
          <a:prstGeom prst="rect">
            <a:avLst/>
          </a:prstGeom>
          <a:solidFill>
            <a:srgbClr val="180855"/>
          </a:solidFill>
          <a:ln>
            <a:solidFill>
              <a:srgbClr val="FFFF00"/>
            </a:solidFill>
          </a:ln>
        </p:spPr>
        <p:txBody>
          <a:bodyPr wrap="square" rtlCol="0">
            <a:spAutoFit/>
          </a:bodyPr>
          <a:lstStyle/>
          <a:p>
            <a:r>
              <a:rPr lang="en-US" sz="2800" dirty="0"/>
              <a:t>Pregnancy testing may be offered to reproductive age female patients and for whom the result would alter the patient’s management.</a:t>
            </a:r>
          </a:p>
        </p:txBody>
      </p:sp>
    </p:spTree>
    <p:extLst>
      <p:ext uri="{BB962C8B-B14F-4D97-AF65-F5344CB8AC3E}">
        <p14:creationId xmlns:p14="http://schemas.microsoft.com/office/powerpoint/2010/main" val="26162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23</a:t>
            </a:fld>
            <a:endParaRPr lang="en-AU"/>
          </a:p>
        </p:txBody>
      </p:sp>
      <p:sp>
        <p:nvSpPr>
          <p:cNvPr id="10" name="TextBox 9"/>
          <p:cNvSpPr txBox="1"/>
          <p:nvPr/>
        </p:nvSpPr>
        <p:spPr>
          <a:xfrm>
            <a:off x="0" y="263550"/>
            <a:ext cx="9144000" cy="1077218"/>
          </a:xfrm>
          <a:prstGeom prst="rect">
            <a:avLst/>
          </a:prstGeom>
          <a:solidFill>
            <a:srgbClr val="000090"/>
          </a:solidFill>
        </p:spPr>
        <p:txBody>
          <a:bodyPr wrap="square" rtlCol="0">
            <a:spAutoFit/>
          </a:bodyPr>
          <a:lstStyle/>
          <a:p>
            <a:pPr algn="ctr"/>
            <a:r>
              <a:rPr lang="en-US" sz="3200" dirty="0"/>
              <a:t>Preoperative Cardiac Evaluation</a:t>
            </a:r>
          </a:p>
          <a:p>
            <a:pPr algn="ctr"/>
            <a:r>
              <a:rPr lang="en-US" sz="3200" dirty="0"/>
              <a:t>&amp; Management of Patients Undergoing </a:t>
            </a:r>
            <a:r>
              <a:rPr lang="en-US" sz="3200" dirty="0" err="1"/>
              <a:t>Noncardiac</a:t>
            </a:r>
            <a:r>
              <a:rPr lang="en-US" sz="3200" dirty="0"/>
              <a:t> Surgery</a:t>
            </a:r>
          </a:p>
        </p:txBody>
      </p:sp>
      <p:pic>
        <p:nvPicPr>
          <p:cNvPr id="6" name="Picture 5"/>
          <p:cNvPicPr>
            <a:picLocks noChangeAspect="1"/>
          </p:cNvPicPr>
          <p:nvPr/>
        </p:nvPicPr>
        <p:blipFill>
          <a:blip r:embed="rId2" cstate="print">
            <a:alphaModFix/>
            <a:extLst>
              <a:ext uri="{BEBA8EAE-BF5A-486C-A8C5-ECC9F3942E4B}">
                <a14:imgProps xmlns:a14="http://schemas.microsoft.com/office/drawing/2010/main">
                  <a14:imgLayer r:embed="rId3">
                    <a14:imgEffect>
                      <a14:sharpenSoften amount="100000"/>
                    </a14:imgEffect>
                    <a14:imgEffect>
                      <a14:colorTemperature colorTemp="1500"/>
                    </a14:imgEffect>
                    <a14:imgEffect>
                      <a14:saturation sat="400000"/>
                    </a14:imgEffect>
                    <a14:imgEffect>
                      <a14:brightnessContrast bright="78000" contrast="100000"/>
                    </a14:imgEffect>
                  </a14:imgLayer>
                </a14:imgProps>
              </a:ext>
            </a:extLst>
          </a:blip>
          <a:stretch>
            <a:fillRect/>
          </a:stretch>
        </p:blipFill>
        <p:spPr>
          <a:xfrm>
            <a:off x="0" y="1628800"/>
            <a:ext cx="9144000" cy="4395604"/>
          </a:xfrm>
          <a:prstGeom prst="rect">
            <a:avLst/>
          </a:prstGeom>
        </p:spPr>
      </p:pic>
    </p:spTree>
    <p:extLst>
      <p:ext uri="{BB962C8B-B14F-4D97-AF65-F5344CB8AC3E}">
        <p14:creationId xmlns:p14="http://schemas.microsoft.com/office/powerpoint/2010/main" val="2164929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24</a:t>
            </a:fld>
            <a:endParaRPr lang="en-AU"/>
          </a:p>
        </p:txBody>
      </p:sp>
      <p:pic>
        <p:nvPicPr>
          <p:cNvPr id="6" name="Picture 5"/>
          <p:cNvPicPr>
            <a:picLocks noChangeAspect="1"/>
          </p:cNvPicPr>
          <p:nvPr/>
        </p:nvPicPr>
        <p:blipFill rotWithShape="1">
          <a:blip r:embed="rId2" cstate="print"/>
          <a:srcRect b="8515"/>
          <a:stretch/>
        </p:blipFill>
        <p:spPr>
          <a:xfrm>
            <a:off x="3347864" y="116632"/>
            <a:ext cx="5660279" cy="3866065"/>
          </a:xfrm>
          <a:prstGeom prst="rect">
            <a:avLst/>
          </a:prstGeom>
        </p:spPr>
      </p:pic>
      <p:pic>
        <p:nvPicPr>
          <p:cNvPr id="7" name="Picture 6"/>
          <p:cNvPicPr>
            <a:picLocks noChangeAspect="1"/>
          </p:cNvPicPr>
          <p:nvPr/>
        </p:nvPicPr>
        <p:blipFill>
          <a:blip r:embed="rId3" cstate="print"/>
          <a:stretch>
            <a:fillRect/>
          </a:stretch>
        </p:blipFill>
        <p:spPr>
          <a:xfrm rot="17994868">
            <a:off x="-175347" y="3251428"/>
            <a:ext cx="4059287" cy="1981468"/>
          </a:xfrm>
          <a:prstGeom prst="rect">
            <a:avLst/>
          </a:prstGeom>
        </p:spPr>
      </p:pic>
      <p:sp>
        <p:nvSpPr>
          <p:cNvPr id="8" name="Rectangle 7"/>
          <p:cNvSpPr/>
          <p:nvPr/>
        </p:nvSpPr>
        <p:spPr>
          <a:xfrm>
            <a:off x="-19918" y="4365104"/>
            <a:ext cx="4788024" cy="175432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Original Anaesthesia</a:t>
            </a:r>
          </a:p>
        </p:txBody>
      </p:sp>
      <p:sp>
        <p:nvSpPr>
          <p:cNvPr id="9" name="Rectangle 8"/>
          <p:cNvSpPr/>
          <p:nvPr/>
        </p:nvSpPr>
        <p:spPr>
          <a:xfrm>
            <a:off x="179512" y="1196752"/>
            <a:ext cx="345638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5400" b="1" dirty="0">
                <a:ln w="11430"/>
                <a:solidFill>
                  <a:srgbClr val="FF0000"/>
                </a:solidFill>
                <a:effectLst>
                  <a:outerShdw blurRad="50800" dist="39000" dir="5460000" algn="tl">
                    <a:srgbClr val="000000">
                      <a:alpha val="38000"/>
                    </a:srgbClr>
                  </a:outerShdw>
                </a:effectLst>
              </a:rPr>
              <a:t>Thank you</a:t>
            </a:r>
          </a:p>
        </p:txBody>
      </p:sp>
    </p:spTree>
    <p:extLst>
      <p:ext uri="{BB962C8B-B14F-4D97-AF65-F5344CB8AC3E}">
        <p14:creationId xmlns:p14="http://schemas.microsoft.com/office/powerpoint/2010/main" val="341422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562074"/>
          </a:xfrm>
          <a:solidFill>
            <a:srgbClr val="000090"/>
          </a:solidFill>
        </p:spPr>
        <p:txBody>
          <a:bodyPr/>
          <a:lstStyle/>
          <a:p>
            <a:pPr algn="ctr"/>
            <a:r>
              <a:rPr lang="en-US" dirty="0"/>
              <a:t>Patient Evaluation before surgery</a:t>
            </a:r>
          </a:p>
        </p:txBody>
      </p:sp>
      <p:sp>
        <p:nvSpPr>
          <p:cNvPr id="4" name="Slide Number Placeholder 3"/>
          <p:cNvSpPr>
            <a:spLocks noGrp="1"/>
          </p:cNvSpPr>
          <p:nvPr>
            <p:ph type="sldNum" sz="quarter" idx="12"/>
          </p:nvPr>
        </p:nvSpPr>
        <p:spPr/>
        <p:txBody>
          <a:bodyPr/>
          <a:lstStyle/>
          <a:p>
            <a:fld id="{537CADCA-C6B3-44E7-9165-25FF82A98339}" type="slidenum">
              <a:rPr lang="en-AU" smtClean="0"/>
              <a:pPr/>
              <a:t>3</a:t>
            </a:fld>
            <a:endParaRPr lang="en-AU"/>
          </a:p>
        </p:txBody>
      </p:sp>
      <p:sp>
        <p:nvSpPr>
          <p:cNvPr id="5" name="Content Placeholder 4"/>
          <p:cNvSpPr>
            <a:spLocks noGrp="1"/>
          </p:cNvSpPr>
          <p:nvPr>
            <p:ph sz="quarter" idx="13"/>
          </p:nvPr>
        </p:nvSpPr>
        <p:spPr>
          <a:xfrm>
            <a:off x="0" y="1556792"/>
            <a:ext cx="4355976" cy="3024336"/>
          </a:xfrm>
          <a:gradFill flip="none" rotWithShape="1">
            <a:gsLst>
              <a:gs pos="100000">
                <a:srgbClr val="000000"/>
              </a:gs>
              <a:gs pos="60000">
                <a:srgbClr val="3F0837"/>
              </a:gs>
            </a:gsLst>
            <a:path path="shape">
              <a:fillToRect l="50000" t="50000" r="50000" b="50000"/>
            </a:path>
            <a:tileRect/>
          </a:gradFill>
          <a:ln>
            <a:solidFill>
              <a:srgbClr val="FFFF00"/>
            </a:solidFill>
          </a:ln>
        </p:spPr>
        <p:txBody>
          <a:bodyPr>
            <a:normAutofit/>
          </a:bodyPr>
          <a:lstStyle/>
          <a:p>
            <a:pPr marL="0" indent="0" algn="ctr">
              <a:lnSpc>
                <a:spcPct val="90000"/>
              </a:lnSpc>
              <a:buNone/>
            </a:pPr>
            <a:r>
              <a:rPr lang="en-US" sz="2800" dirty="0"/>
              <a:t>Believed that it is best for every patient to be seen by anesthesiologist with  routine, </a:t>
            </a:r>
            <a:r>
              <a:rPr lang="en-US" sz="2800" dirty="0" err="1"/>
              <a:t>protocolized</a:t>
            </a:r>
            <a:r>
              <a:rPr lang="en-US" sz="2800" dirty="0"/>
              <a:t> preoperative tests and preparations to save time, money and to improve patient care. </a:t>
            </a:r>
          </a:p>
        </p:txBody>
      </p:sp>
      <p:sp>
        <p:nvSpPr>
          <p:cNvPr id="6" name="Content Placeholder 4"/>
          <p:cNvSpPr txBox="1">
            <a:spLocks/>
          </p:cNvSpPr>
          <p:nvPr/>
        </p:nvSpPr>
        <p:spPr>
          <a:xfrm>
            <a:off x="4572000" y="1556792"/>
            <a:ext cx="4572000" cy="3024336"/>
          </a:xfrm>
          <a:prstGeom prst="rect">
            <a:avLst/>
          </a:prstGeom>
          <a:gradFill flip="none" rotWithShape="1">
            <a:gsLst>
              <a:gs pos="100000">
                <a:srgbClr val="000090"/>
              </a:gs>
              <a:gs pos="83000">
                <a:schemeClr val="bg2"/>
              </a:gs>
            </a:gsLst>
            <a:path path="shape">
              <a:fillToRect l="50000" t="50000" r="50000" b="50000"/>
            </a:path>
            <a:tileRect/>
          </a:gradFill>
          <a:ln>
            <a:solidFill>
              <a:srgbClr val="FFFF00"/>
            </a:solidFill>
          </a:ln>
        </p:spPr>
        <p:txBody>
          <a:bodyPr>
            <a:normAutofit fontScale="92500"/>
          </a:bodyPr>
          <a:lstStyle>
            <a:lvl1pPr indent="0" algn="ctr">
              <a:lnSpc>
                <a:spcPct val="90000"/>
              </a:lnSpc>
              <a:spcBef>
                <a:spcPct val="20000"/>
              </a:spcBef>
              <a:spcAft>
                <a:spcPts val="600"/>
              </a:spcAft>
              <a:buClr>
                <a:schemeClr val="tx2"/>
              </a:buClr>
              <a:buFont typeface="Arial" pitchFamily="34" charset="0"/>
              <a:buNone/>
              <a:defRPr sz="2800" spc="30" baseline="0"/>
            </a:lvl1pPr>
            <a:lvl2pPr marL="742950" indent="-285750">
              <a:lnSpc>
                <a:spcPct val="100000"/>
              </a:lnSpc>
              <a:spcBef>
                <a:spcPct val="20000"/>
              </a:spcBef>
              <a:spcAft>
                <a:spcPts val="600"/>
              </a:spcAft>
              <a:buClr>
                <a:schemeClr val="tx2"/>
              </a:buClr>
              <a:buFont typeface="Arial" pitchFamily="34" charset="0"/>
              <a:buChar char="•"/>
              <a:defRPr sz="1700" spc="30" baseline="0"/>
            </a:lvl2pPr>
            <a:lvl3pPr marL="1143000" indent="-228600">
              <a:lnSpc>
                <a:spcPct val="100000"/>
              </a:lnSpc>
              <a:spcBef>
                <a:spcPct val="20000"/>
              </a:spcBef>
              <a:spcAft>
                <a:spcPts val="600"/>
              </a:spcAft>
              <a:buClr>
                <a:schemeClr val="tx2"/>
              </a:buClr>
              <a:buFont typeface="Arial" pitchFamily="34" charset="0"/>
              <a:buChar char="•"/>
              <a:defRPr sz="1700" spc="30" baseline="0"/>
            </a:lvl3pPr>
            <a:lvl4pPr marL="1600200" indent="-228600">
              <a:lnSpc>
                <a:spcPct val="100000"/>
              </a:lnSpc>
              <a:spcBef>
                <a:spcPct val="20000"/>
              </a:spcBef>
              <a:spcAft>
                <a:spcPts val="600"/>
              </a:spcAft>
              <a:buClr>
                <a:schemeClr val="tx2"/>
              </a:buClr>
              <a:buFont typeface="Arial" pitchFamily="34" charset="0"/>
              <a:buChar char="•"/>
              <a:defRPr sz="1700" spc="30" baseline="0"/>
            </a:lvl4pPr>
            <a:lvl5pPr marL="2057400" indent="-228600">
              <a:lnSpc>
                <a:spcPct val="100000"/>
              </a:lnSpc>
              <a:spcBef>
                <a:spcPct val="20000"/>
              </a:spcBef>
              <a:spcAft>
                <a:spcPts val="600"/>
              </a:spcAft>
              <a:buClr>
                <a:schemeClr val="tx2"/>
              </a:buClr>
              <a:buFont typeface="Arial" pitchFamily="34" charset="0"/>
              <a:buChar char="•"/>
              <a:defRPr sz="1700" spc="30" baseline="0"/>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dirty="0"/>
              <a:t>Supports a visit</a:t>
            </a:r>
          </a:p>
          <a:p>
            <a:r>
              <a:rPr lang="en-US" dirty="0"/>
              <a:t> that focuses on individual patient’s surgical &amp; anesthesia evaluations </a:t>
            </a:r>
          </a:p>
          <a:p>
            <a:r>
              <a:rPr lang="en-US" dirty="0"/>
              <a:t>and </a:t>
            </a:r>
          </a:p>
          <a:p>
            <a:r>
              <a:rPr lang="en-US" dirty="0"/>
              <a:t>patient directed effective interventions. </a:t>
            </a:r>
          </a:p>
          <a:p>
            <a:endParaRPr lang="en-US" dirty="0"/>
          </a:p>
        </p:txBody>
      </p:sp>
      <p:sp>
        <p:nvSpPr>
          <p:cNvPr id="7" name="TextBox 6"/>
          <p:cNvSpPr txBox="1"/>
          <p:nvPr/>
        </p:nvSpPr>
        <p:spPr>
          <a:xfrm>
            <a:off x="0" y="836712"/>
            <a:ext cx="4320480"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lvl1pPr indent="0" algn="ctr">
              <a:lnSpc>
                <a:spcPct val="90000"/>
              </a:lnSpc>
              <a:spcBef>
                <a:spcPct val="20000"/>
              </a:spcBef>
              <a:spcAft>
                <a:spcPts val="600"/>
              </a:spcAft>
              <a:buClr>
                <a:schemeClr val="tx2"/>
              </a:buClr>
              <a:buFont typeface="Arial" pitchFamily="34" charset="0"/>
              <a:buNone/>
              <a:defRPr sz="2800" spc="30" baseline="0"/>
            </a:lvl1pPr>
            <a:lvl2pPr marL="742950" indent="-285750">
              <a:lnSpc>
                <a:spcPct val="100000"/>
              </a:lnSpc>
              <a:spcBef>
                <a:spcPct val="20000"/>
              </a:spcBef>
              <a:spcAft>
                <a:spcPts val="600"/>
              </a:spcAft>
              <a:buClr>
                <a:schemeClr val="tx2"/>
              </a:buClr>
              <a:buFont typeface="Arial" pitchFamily="34" charset="0"/>
              <a:buChar char="•"/>
              <a:defRPr sz="1700" spc="30" baseline="0"/>
            </a:lvl2pPr>
            <a:lvl3pPr marL="1143000" indent="-228600">
              <a:lnSpc>
                <a:spcPct val="100000"/>
              </a:lnSpc>
              <a:spcBef>
                <a:spcPct val="20000"/>
              </a:spcBef>
              <a:spcAft>
                <a:spcPts val="600"/>
              </a:spcAft>
              <a:buClr>
                <a:schemeClr val="tx2"/>
              </a:buClr>
              <a:buFont typeface="Arial" pitchFamily="34" charset="0"/>
              <a:buChar char="•"/>
              <a:defRPr sz="1700" spc="30" baseline="0"/>
            </a:lvl3pPr>
            <a:lvl4pPr marL="1600200" indent="-228600">
              <a:lnSpc>
                <a:spcPct val="100000"/>
              </a:lnSpc>
              <a:spcBef>
                <a:spcPct val="20000"/>
              </a:spcBef>
              <a:spcAft>
                <a:spcPts val="600"/>
              </a:spcAft>
              <a:buClr>
                <a:schemeClr val="tx2"/>
              </a:buClr>
              <a:buFont typeface="Arial" pitchFamily="34" charset="0"/>
              <a:buChar char="•"/>
              <a:defRPr sz="1700" spc="30" baseline="0"/>
            </a:lvl4pPr>
            <a:lvl5pPr marL="2057400" indent="-228600">
              <a:lnSpc>
                <a:spcPct val="100000"/>
              </a:lnSpc>
              <a:spcBef>
                <a:spcPct val="20000"/>
              </a:spcBef>
              <a:spcAft>
                <a:spcPts val="600"/>
              </a:spcAft>
              <a:buClr>
                <a:schemeClr val="tx2"/>
              </a:buClr>
              <a:buFont typeface="Arial" pitchFamily="34" charset="0"/>
              <a:buChar char="•"/>
              <a:defRPr sz="1700" spc="30" baseline="0"/>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dirty="0"/>
              <a:t>In the Past</a:t>
            </a:r>
          </a:p>
        </p:txBody>
      </p:sp>
      <p:sp>
        <p:nvSpPr>
          <p:cNvPr id="8" name="TextBox 7"/>
          <p:cNvSpPr txBox="1"/>
          <p:nvPr/>
        </p:nvSpPr>
        <p:spPr>
          <a:xfrm>
            <a:off x="5045864" y="836712"/>
            <a:ext cx="4098136" cy="48731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defPPr>
              <a:defRPr lang="en-US"/>
            </a:defPPr>
            <a:lvl1pPr indent="0" algn="ctr">
              <a:lnSpc>
                <a:spcPct val="90000"/>
              </a:lnSpc>
              <a:spcBef>
                <a:spcPct val="20000"/>
              </a:spcBef>
              <a:spcAft>
                <a:spcPts val="600"/>
              </a:spcAft>
              <a:buClr>
                <a:schemeClr val="tx2"/>
              </a:buClr>
              <a:buFont typeface="Arial" pitchFamily="34" charset="0"/>
              <a:buNone/>
              <a:defRPr sz="2800" spc="30" baseline="0"/>
            </a:lvl1pPr>
            <a:lvl2pPr marL="742950" indent="-285750">
              <a:lnSpc>
                <a:spcPct val="100000"/>
              </a:lnSpc>
              <a:spcBef>
                <a:spcPct val="20000"/>
              </a:spcBef>
              <a:spcAft>
                <a:spcPts val="600"/>
              </a:spcAft>
              <a:buClr>
                <a:schemeClr val="tx2"/>
              </a:buClr>
              <a:buFont typeface="Arial" pitchFamily="34" charset="0"/>
              <a:buChar char="•"/>
              <a:defRPr sz="1700" spc="30" baseline="0"/>
            </a:lvl2pPr>
            <a:lvl3pPr marL="1143000" indent="-228600">
              <a:lnSpc>
                <a:spcPct val="100000"/>
              </a:lnSpc>
              <a:spcBef>
                <a:spcPct val="20000"/>
              </a:spcBef>
              <a:spcAft>
                <a:spcPts val="600"/>
              </a:spcAft>
              <a:buClr>
                <a:schemeClr val="tx2"/>
              </a:buClr>
              <a:buFont typeface="Arial" pitchFamily="34" charset="0"/>
              <a:buChar char="•"/>
              <a:defRPr sz="1700" spc="30" baseline="0"/>
            </a:lvl3pPr>
            <a:lvl4pPr marL="1600200" indent="-228600">
              <a:lnSpc>
                <a:spcPct val="100000"/>
              </a:lnSpc>
              <a:spcBef>
                <a:spcPct val="20000"/>
              </a:spcBef>
              <a:spcAft>
                <a:spcPts val="600"/>
              </a:spcAft>
              <a:buClr>
                <a:schemeClr val="tx2"/>
              </a:buClr>
              <a:buFont typeface="Arial" pitchFamily="34" charset="0"/>
              <a:buChar char="•"/>
              <a:defRPr sz="1700" spc="30" baseline="0"/>
            </a:lvl4pPr>
            <a:lvl5pPr marL="2057400" indent="-228600">
              <a:lnSpc>
                <a:spcPct val="100000"/>
              </a:lnSpc>
              <a:spcBef>
                <a:spcPct val="20000"/>
              </a:spcBef>
              <a:spcAft>
                <a:spcPts val="600"/>
              </a:spcAft>
              <a:buClr>
                <a:schemeClr val="tx2"/>
              </a:buClr>
              <a:buFont typeface="Arial" pitchFamily="34" charset="0"/>
              <a:buChar char="•"/>
              <a:defRPr sz="1700" spc="30" baseline="0"/>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dirty="0"/>
              <a:t>Present Literature</a:t>
            </a:r>
          </a:p>
        </p:txBody>
      </p:sp>
      <p:sp>
        <p:nvSpPr>
          <p:cNvPr id="9" name="TextBox 8"/>
          <p:cNvSpPr txBox="1"/>
          <p:nvPr/>
        </p:nvSpPr>
        <p:spPr>
          <a:xfrm>
            <a:off x="36004" y="4345006"/>
            <a:ext cx="9144000" cy="1296144"/>
          </a:xfrm>
          <a:prstGeom prst="rect">
            <a:avLst/>
          </a:prstGeom>
          <a:gradFill flip="none" rotWithShape="1">
            <a:gsLst>
              <a:gs pos="100000">
                <a:srgbClr val="000090"/>
              </a:gs>
              <a:gs pos="83000">
                <a:schemeClr val="bg2"/>
              </a:gs>
            </a:gsLst>
            <a:path path="shape">
              <a:fillToRect l="50000" t="50000" r="50000" b="50000"/>
            </a:path>
            <a:tileRect/>
          </a:gradFill>
        </p:spPr>
        <p:txBody>
          <a:bodyPr>
            <a:normAutofit/>
          </a:bodyPr>
          <a:lstStyle>
            <a:defPPr>
              <a:defRPr lang="en-US"/>
            </a:defPPr>
            <a:lvl1pPr indent="0" algn="ctr">
              <a:lnSpc>
                <a:spcPct val="90000"/>
              </a:lnSpc>
              <a:spcBef>
                <a:spcPct val="20000"/>
              </a:spcBef>
              <a:spcAft>
                <a:spcPts val="600"/>
              </a:spcAft>
              <a:buClr>
                <a:schemeClr val="tx2"/>
              </a:buClr>
              <a:buFont typeface="Arial" pitchFamily="34" charset="0"/>
              <a:buNone/>
              <a:defRPr sz="2800" spc="30" baseline="0"/>
            </a:lvl1pPr>
            <a:lvl2pPr marL="742950" indent="-285750">
              <a:lnSpc>
                <a:spcPct val="100000"/>
              </a:lnSpc>
              <a:spcBef>
                <a:spcPct val="20000"/>
              </a:spcBef>
              <a:spcAft>
                <a:spcPts val="600"/>
              </a:spcAft>
              <a:buClr>
                <a:schemeClr val="tx2"/>
              </a:buClr>
              <a:buFont typeface="Arial" pitchFamily="34" charset="0"/>
              <a:buChar char="•"/>
              <a:defRPr sz="1700" spc="30" baseline="0"/>
            </a:lvl2pPr>
            <a:lvl3pPr marL="1143000" indent="-228600">
              <a:lnSpc>
                <a:spcPct val="100000"/>
              </a:lnSpc>
              <a:spcBef>
                <a:spcPct val="20000"/>
              </a:spcBef>
              <a:spcAft>
                <a:spcPts val="600"/>
              </a:spcAft>
              <a:buClr>
                <a:schemeClr val="tx2"/>
              </a:buClr>
              <a:buFont typeface="Arial" pitchFamily="34" charset="0"/>
              <a:buChar char="•"/>
              <a:defRPr sz="1700" spc="30" baseline="0"/>
            </a:lvl3pPr>
            <a:lvl4pPr marL="1600200" indent="-228600">
              <a:lnSpc>
                <a:spcPct val="100000"/>
              </a:lnSpc>
              <a:spcBef>
                <a:spcPct val="20000"/>
              </a:spcBef>
              <a:spcAft>
                <a:spcPts val="600"/>
              </a:spcAft>
              <a:buClr>
                <a:schemeClr val="tx2"/>
              </a:buClr>
              <a:buFont typeface="Arial" pitchFamily="34" charset="0"/>
              <a:buChar char="•"/>
              <a:defRPr sz="1700" spc="30" baseline="0"/>
            </a:lvl4pPr>
            <a:lvl5pPr marL="2057400" indent="-228600">
              <a:lnSpc>
                <a:spcPct val="100000"/>
              </a:lnSpc>
              <a:spcBef>
                <a:spcPct val="20000"/>
              </a:spcBef>
              <a:spcAft>
                <a:spcPts val="600"/>
              </a:spcAft>
              <a:buClr>
                <a:schemeClr val="tx2"/>
              </a:buClr>
              <a:buFont typeface="Arial" pitchFamily="34" charset="0"/>
              <a:buChar char="•"/>
              <a:defRPr sz="1700" spc="30" baseline="0"/>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dirty="0"/>
              <a:t>The challenge for anesthesiologists lies in understanding both surgery-specific and patient specific risk factors, and targeting interventions to optimize the outcomes.</a:t>
            </a:r>
          </a:p>
        </p:txBody>
      </p:sp>
      <p:sp>
        <p:nvSpPr>
          <p:cNvPr id="10" name="TextBox 9"/>
          <p:cNvSpPr txBox="1"/>
          <p:nvPr/>
        </p:nvSpPr>
        <p:spPr>
          <a:xfrm>
            <a:off x="36004" y="5641150"/>
            <a:ext cx="9144000" cy="1428446"/>
          </a:xfrm>
          <a:prstGeom prst="rect">
            <a:avLst/>
          </a:prstGeom>
          <a:gradFill flip="none" rotWithShape="1">
            <a:gsLst>
              <a:gs pos="100000">
                <a:srgbClr val="660066"/>
              </a:gs>
              <a:gs pos="83000">
                <a:schemeClr val="bg2"/>
              </a:gs>
            </a:gsLst>
            <a:path path="shape">
              <a:fillToRect l="50000" t="50000" r="50000" b="50000"/>
            </a:path>
            <a:tileRect/>
          </a:gradFill>
        </p:spPr>
        <p:txBody>
          <a:bodyPr>
            <a:normAutofit/>
          </a:bodyPr>
          <a:lstStyle>
            <a:defPPr>
              <a:defRPr lang="en-US"/>
            </a:defPPr>
            <a:lvl1pPr indent="0" algn="ctr">
              <a:lnSpc>
                <a:spcPct val="90000"/>
              </a:lnSpc>
              <a:spcBef>
                <a:spcPct val="20000"/>
              </a:spcBef>
              <a:spcAft>
                <a:spcPts val="600"/>
              </a:spcAft>
              <a:buClr>
                <a:schemeClr val="tx2"/>
              </a:buClr>
              <a:buFont typeface="Arial" pitchFamily="34" charset="0"/>
              <a:buNone/>
              <a:defRPr sz="2800" spc="30" baseline="0"/>
            </a:lvl1pPr>
            <a:lvl2pPr marL="742950" indent="-285750">
              <a:lnSpc>
                <a:spcPct val="100000"/>
              </a:lnSpc>
              <a:spcBef>
                <a:spcPct val="20000"/>
              </a:spcBef>
              <a:spcAft>
                <a:spcPts val="600"/>
              </a:spcAft>
              <a:buClr>
                <a:schemeClr val="tx2"/>
              </a:buClr>
              <a:buFont typeface="Arial" pitchFamily="34" charset="0"/>
              <a:buChar char="•"/>
              <a:defRPr sz="1700" spc="30" baseline="0"/>
            </a:lvl2pPr>
            <a:lvl3pPr marL="1143000" indent="-228600">
              <a:lnSpc>
                <a:spcPct val="100000"/>
              </a:lnSpc>
              <a:spcBef>
                <a:spcPct val="20000"/>
              </a:spcBef>
              <a:spcAft>
                <a:spcPts val="600"/>
              </a:spcAft>
              <a:buClr>
                <a:schemeClr val="tx2"/>
              </a:buClr>
              <a:buFont typeface="Arial" pitchFamily="34" charset="0"/>
              <a:buChar char="•"/>
              <a:defRPr sz="1700" spc="30" baseline="0"/>
            </a:lvl3pPr>
            <a:lvl4pPr marL="1600200" indent="-228600">
              <a:lnSpc>
                <a:spcPct val="100000"/>
              </a:lnSpc>
              <a:spcBef>
                <a:spcPct val="20000"/>
              </a:spcBef>
              <a:spcAft>
                <a:spcPts val="600"/>
              </a:spcAft>
              <a:buClr>
                <a:schemeClr val="tx2"/>
              </a:buClr>
              <a:buFont typeface="Arial" pitchFamily="34" charset="0"/>
              <a:buChar char="•"/>
              <a:defRPr sz="1700" spc="30" baseline="0"/>
            </a:lvl4pPr>
            <a:lvl5pPr marL="2057400" indent="-228600">
              <a:lnSpc>
                <a:spcPct val="100000"/>
              </a:lnSpc>
              <a:spcBef>
                <a:spcPct val="20000"/>
              </a:spcBef>
              <a:spcAft>
                <a:spcPts val="600"/>
              </a:spcAft>
              <a:buClr>
                <a:schemeClr val="tx2"/>
              </a:buClr>
              <a:buFont typeface="Arial" pitchFamily="34" charset="0"/>
              <a:buChar char="•"/>
              <a:defRPr sz="1700" spc="30" baseline="0"/>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dirty="0"/>
              <a:t>Now called</a:t>
            </a:r>
          </a:p>
          <a:p>
            <a:r>
              <a:rPr lang="en-US" dirty="0"/>
              <a:t>PASS CLINIC</a:t>
            </a:r>
          </a:p>
          <a:p>
            <a:r>
              <a:rPr lang="en-US" dirty="0"/>
              <a:t>PRE ANESTHESIA &amp; SURGICAL SCREENING CLINIC</a:t>
            </a:r>
          </a:p>
          <a:p>
            <a:endParaRPr lang="en-US" dirty="0"/>
          </a:p>
        </p:txBody>
      </p:sp>
      <p:pic>
        <p:nvPicPr>
          <p:cNvPr id="11" name="Picture 10"/>
          <p:cNvPicPr>
            <a:picLocks noChangeAspect="1"/>
          </p:cNvPicPr>
          <p:nvPr/>
        </p:nvPicPr>
        <p:blipFill>
          <a:blip r:embed="rId2" cstate="print"/>
          <a:stretch>
            <a:fillRect/>
          </a:stretch>
        </p:blipFill>
        <p:spPr>
          <a:xfrm>
            <a:off x="4283968" y="764705"/>
            <a:ext cx="576064" cy="637604"/>
          </a:xfrm>
          <a:prstGeom prst="rect">
            <a:avLst/>
          </a:prstGeom>
        </p:spPr>
      </p:pic>
    </p:spTree>
    <p:extLst>
      <p:ext uri="{BB962C8B-B14F-4D97-AF65-F5344CB8AC3E}">
        <p14:creationId xmlns:p14="http://schemas.microsoft.com/office/powerpoint/2010/main" val="15230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8712" y="2062589"/>
            <a:ext cx="8856984" cy="646331"/>
          </a:xfrm>
          <a:prstGeom prst="rect">
            <a:avLst/>
          </a:prstGeom>
          <a:solidFill>
            <a:srgbClr val="000090"/>
          </a:solidFill>
        </p:spPr>
        <p:txBody>
          <a:bodyPr wrap="square">
            <a:spAutoFit/>
          </a:bodyPr>
          <a:lstStyle/>
          <a:p>
            <a:r>
              <a:rPr lang="en-US" sz="3600" dirty="0">
                <a:solidFill>
                  <a:srgbClr val="EDEDB0"/>
                </a:solidFill>
              </a:rPr>
              <a:t>Clinical </a:t>
            </a:r>
          </a:p>
        </p:txBody>
      </p:sp>
      <p:sp>
        <p:nvSpPr>
          <p:cNvPr id="15" name="Rectangle 14"/>
          <p:cNvSpPr/>
          <p:nvPr/>
        </p:nvSpPr>
        <p:spPr>
          <a:xfrm>
            <a:off x="107504" y="3645024"/>
            <a:ext cx="8856984" cy="646331"/>
          </a:xfrm>
          <a:prstGeom prst="rect">
            <a:avLst/>
          </a:prstGeom>
          <a:solidFill>
            <a:srgbClr val="000090"/>
          </a:solidFill>
        </p:spPr>
        <p:txBody>
          <a:bodyPr wrap="square">
            <a:spAutoFit/>
          </a:bodyPr>
          <a:lstStyle/>
          <a:p>
            <a:r>
              <a:rPr lang="en-US" sz="3600" dirty="0">
                <a:solidFill>
                  <a:srgbClr val="EDEDB0"/>
                </a:solidFill>
              </a:rPr>
              <a:t>Non Clinical </a:t>
            </a:r>
          </a:p>
        </p:txBody>
      </p:sp>
      <p:sp>
        <p:nvSpPr>
          <p:cNvPr id="4" name="Slide Number Placeholder 3"/>
          <p:cNvSpPr>
            <a:spLocks noGrp="1"/>
          </p:cNvSpPr>
          <p:nvPr>
            <p:ph type="sldNum" sz="quarter" idx="12"/>
          </p:nvPr>
        </p:nvSpPr>
        <p:spPr>
          <a:xfrm>
            <a:off x="107504" y="6431104"/>
            <a:ext cx="761083" cy="426896"/>
          </a:xfrm>
        </p:spPr>
        <p:txBody>
          <a:bodyPr/>
          <a:lstStyle/>
          <a:p>
            <a:fld id="{537CADCA-C6B3-44E7-9165-25FF82A98339}" type="slidenum">
              <a:rPr lang="en-AU" smtClean="0"/>
              <a:pPr/>
              <a:t>4</a:t>
            </a:fld>
            <a:endParaRPr lang="en-AU"/>
          </a:p>
        </p:txBody>
      </p:sp>
      <p:sp>
        <p:nvSpPr>
          <p:cNvPr id="6" name="Rectangle 5"/>
          <p:cNvSpPr/>
          <p:nvPr/>
        </p:nvSpPr>
        <p:spPr>
          <a:xfrm>
            <a:off x="107504" y="188640"/>
            <a:ext cx="8891375" cy="648072"/>
          </a:xfrm>
          <a:prstGeom prst="rect">
            <a:avLst/>
          </a:prstGeom>
          <a:solidFill>
            <a:srgbClr val="FF0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Preoperative evaluation</a:t>
            </a:r>
          </a:p>
        </p:txBody>
      </p:sp>
      <p:sp>
        <p:nvSpPr>
          <p:cNvPr id="8" name="TextBox 7"/>
          <p:cNvSpPr txBox="1"/>
          <p:nvPr/>
        </p:nvSpPr>
        <p:spPr>
          <a:xfrm>
            <a:off x="107504" y="1124744"/>
            <a:ext cx="8856984" cy="830997"/>
          </a:xfrm>
          <a:prstGeom prst="rect">
            <a:avLst/>
          </a:prstGeom>
          <a:noFill/>
        </p:spPr>
        <p:txBody>
          <a:bodyPr wrap="square" rtlCol="0">
            <a:spAutoFit/>
          </a:bodyPr>
          <a:lstStyle/>
          <a:p>
            <a:r>
              <a:rPr lang="en-US" sz="2400" b="1" dirty="0"/>
              <a:t>A </a:t>
            </a:r>
            <a:r>
              <a:rPr lang="en-US" sz="2400" dirty="0"/>
              <a:t>Process of clinical assessment that precedes anesthesia care for surgical or for nonsurgical procedures for best possible perioperative anesthetic care</a:t>
            </a:r>
            <a:r>
              <a:rPr lang="en-US" dirty="0"/>
              <a:t>.   </a:t>
            </a:r>
          </a:p>
        </p:txBody>
      </p:sp>
      <p:sp>
        <p:nvSpPr>
          <p:cNvPr id="9" name="TextBox 8"/>
          <p:cNvSpPr txBox="1"/>
          <p:nvPr/>
        </p:nvSpPr>
        <p:spPr>
          <a:xfrm>
            <a:off x="107504" y="836712"/>
            <a:ext cx="8856984" cy="369332"/>
          </a:xfrm>
          <a:prstGeom prst="rect">
            <a:avLst/>
          </a:prstGeom>
          <a:noFill/>
        </p:spPr>
        <p:txBody>
          <a:bodyPr wrap="square" rtlCol="0">
            <a:spAutoFit/>
          </a:bodyPr>
          <a:lstStyle/>
          <a:p>
            <a:r>
              <a:rPr lang="en-US" i="1" dirty="0"/>
              <a:t>American Society of Anesthesiologists Task Force on </a:t>
            </a:r>
            <a:r>
              <a:rPr lang="en-US" i="1" dirty="0" err="1"/>
              <a:t>Preanesthesia</a:t>
            </a:r>
            <a:r>
              <a:rPr lang="en-US" i="1" dirty="0"/>
              <a:t> Evaluation</a:t>
            </a:r>
            <a:endParaRPr lang="en-US" dirty="0"/>
          </a:p>
        </p:txBody>
      </p:sp>
      <p:sp>
        <p:nvSpPr>
          <p:cNvPr id="2" name="Rectangle 1"/>
          <p:cNvSpPr/>
          <p:nvPr/>
        </p:nvSpPr>
        <p:spPr>
          <a:xfrm>
            <a:off x="0" y="5212485"/>
            <a:ext cx="5256584" cy="1569660"/>
          </a:xfrm>
          <a:prstGeom prst="rect">
            <a:avLst/>
          </a:prstGeom>
          <a:solidFill>
            <a:srgbClr val="000090"/>
          </a:solidFill>
        </p:spPr>
        <p:txBody>
          <a:bodyPr wrap="square">
            <a:spAutoFit/>
          </a:bodyPr>
          <a:lstStyle/>
          <a:p>
            <a:r>
              <a:rPr lang="en-US" sz="2400" dirty="0"/>
              <a:t>Review of patient’s medical records, </a:t>
            </a:r>
          </a:p>
          <a:p>
            <a:r>
              <a:rPr lang="en-US" sz="2400" dirty="0"/>
              <a:t>Interview and conduct Physical examination &amp; Investigations (patient specific)</a:t>
            </a:r>
          </a:p>
          <a:p>
            <a:r>
              <a:rPr lang="en-US" sz="2400" dirty="0"/>
              <a:t>Findings from medical tests and evaluations</a:t>
            </a:r>
          </a:p>
        </p:txBody>
      </p:sp>
      <p:sp>
        <p:nvSpPr>
          <p:cNvPr id="10" name="Rectangle 9"/>
          <p:cNvSpPr/>
          <p:nvPr/>
        </p:nvSpPr>
        <p:spPr>
          <a:xfrm>
            <a:off x="5364088" y="4714260"/>
            <a:ext cx="3600400" cy="1569660"/>
          </a:xfrm>
          <a:prstGeom prst="rect">
            <a:avLst/>
          </a:prstGeom>
          <a:solidFill>
            <a:srgbClr val="FF0000"/>
          </a:solidFill>
        </p:spPr>
        <p:txBody>
          <a:bodyPr wrap="square">
            <a:spAutoFit/>
          </a:bodyPr>
          <a:lstStyle/>
          <a:p>
            <a:r>
              <a:rPr lang="en-US" sz="2400" dirty="0"/>
              <a:t>All these costs money, time and demands resources and manpower for healthcare system as well as patients</a:t>
            </a:r>
          </a:p>
        </p:txBody>
      </p:sp>
      <p:sp>
        <p:nvSpPr>
          <p:cNvPr id="11" name="Rectangle 10"/>
          <p:cNvSpPr/>
          <p:nvPr/>
        </p:nvSpPr>
        <p:spPr>
          <a:xfrm>
            <a:off x="107504" y="1984772"/>
            <a:ext cx="8856984" cy="1200328"/>
          </a:xfrm>
          <a:prstGeom prst="rect">
            <a:avLst/>
          </a:prstGeom>
          <a:solidFill>
            <a:srgbClr val="000090"/>
          </a:solidFill>
        </p:spPr>
        <p:txBody>
          <a:bodyPr wrap="square">
            <a:spAutoFit/>
          </a:bodyPr>
          <a:lstStyle/>
          <a:p>
            <a:r>
              <a:rPr lang="en-US" sz="2400" dirty="0">
                <a:solidFill>
                  <a:srgbClr val="EDEDB0"/>
                </a:solidFill>
              </a:rPr>
              <a:t>1. Assess and optimize existing conditions that may affect perioperative care</a:t>
            </a:r>
          </a:p>
          <a:p>
            <a:r>
              <a:rPr lang="en-US" sz="2400" dirty="0">
                <a:solidFill>
                  <a:srgbClr val="EDEDB0"/>
                </a:solidFill>
              </a:rPr>
              <a:t>2. Identify if any other conditions that may affect perioperative care</a:t>
            </a:r>
          </a:p>
          <a:p>
            <a:r>
              <a:rPr lang="en-US" sz="2400" dirty="0">
                <a:solidFill>
                  <a:srgbClr val="EDEDB0"/>
                </a:solidFill>
              </a:rPr>
              <a:t>3. Come up with specific plans for perioperative care</a:t>
            </a:r>
          </a:p>
        </p:txBody>
      </p:sp>
      <p:sp>
        <p:nvSpPr>
          <p:cNvPr id="12" name="TextBox 11"/>
          <p:cNvSpPr txBox="1"/>
          <p:nvPr/>
        </p:nvSpPr>
        <p:spPr>
          <a:xfrm>
            <a:off x="107504" y="4263479"/>
            <a:ext cx="8856984" cy="461665"/>
          </a:xfrm>
          <a:prstGeom prst="rect">
            <a:avLst/>
          </a:prstGeom>
          <a:noFill/>
        </p:spPr>
        <p:txBody>
          <a:bodyPr wrap="square" rtlCol="0">
            <a:spAutoFit/>
          </a:bodyPr>
          <a:lstStyle/>
          <a:p>
            <a:r>
              <a:rPr lang="en-US" sz="2400" b="1" dirty="0"/>
              <a:t>This involves:</a:t>
            </a:r>
            <a:endParaRPr lang="en-US" dirty="0"/>
          </a:p>
        </p:txBody>
      </p:sp>
      <p:sp>
        <p:nvSpPr>
          <p:cNvPr id="13" name="Rectangle 12"/>
          <p:cNvSpPr/>
          <p:nvPr/>
        </p:nvSpPr>
        <p:spPr>
          <a:xfrm>
            <a:off x="120204" y="3187576"/>
            <a:ext cx="8856984" cy="1200328"/>
          </a:xfrm>
          <a:prstGeom prst="rect">
            <a:avLst/>
          </a:prstGeom>
          <a:solidFill>
            <a:srgbClr val="000090"/>
          </a:solidFill>
        </p:spPr>
        <p:txBody>
          <a:bodyPr wrap="square">
            <a:spAutoFit/>
          </a:bodyPr>
          <a:lstStyle/>
          <a:p>
            <a:r>
              <a:rPr lang="en-US" sz="2400" dirty="0"/>
              <a:t>4. Educate the patient &amp; obtain informed consents</a:t>
            </a:r>
          </a:p>
          <a:p>
            <a:r>
              <a:rPr lang="en-US" sz="2400" dirty="0"/>
              <a:t>5. Organize resources for intraoperative, postoperative recovery, and perioperative pain management.</a:t>
            </a:r>
          </a:p>
        </p:txBody>
      </p:sp>
    </p:spTree>
    <p:extLst>
      <p:ext uri="{BB962C8B-B14F-4D97-AF65-F5344CB8AC3E}">
        <p14:creationId xmlns:p14="http://schemas.microsoft.com/office/powerpoint/2010/main" val="10680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dirty="0"/>
              <a:t>Prof. Krishna </a:t>
            </a:r>
            <a:r>
              <a:rPr lang="en-US" spc="30" dirty="0" err="1"/>
              <a:t>Boddu</a:t>
            </a:r>
            <a:endParaRPr lang="en-US" spc="30" dirty="0"/>
          </a:p>
          <a:p>
            <a:pPr algn="ctr"/>
            <a:r>
              <a:rPr lang="en-US" spc="30" dirty="0"/>
              <a:t>+61416030020</a:t>
            </a:r>
          </a:p>
          <a:p>
            <a:pPr algn="ctr"/>
            <a:r>
              <a:rPr lang="en-US" spc="30" dirty="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5</a:t>
            </a:fld>
            <a:endParaRPr lang="en-AU"/>
          </a:p>
        </p:txBody>
      </p:sp>
      <p:sp>
        <p:nvSpPr>
          <p:cNvPr id="7" name="Rectangle 6"/>
          <p:cNvSpPr/>
          <p:nvPr/>
        </p:nvSpPr>
        <p:spPr>
          <a:xfrm>
            <a:off x="107504" y="188640"/>
            <a:ext cx="8891375" cy="576064"/>
          </a:xfrm>
          <a:prstGeom prst="rect">
            <a:avLst/>
          </a:prstGeom>
          <a:solidFill>
            <a:srgbClr val="FF000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When we did redesign of our </a:t>
            </a:r>
            <a:r>
              <a:rPr lang="en-US" sz="3600" dirty="0" err="1"/>
              <a:t>Anaesthesia</a:t>
            </a:r>
            <a:r>
              <a:rPr lang="en-US" sz="3600" dirty="0"/>
              <a:t> Clinic</a:t>
            </a:r>
          </a:p>
        </p:txBody>
      </p:sp>
      <p:sp>
        <p:nvSpPr>
          <p:cNvPr id="8" name="Title 1"/>
          <p:cNvSpPr>
            <a:spLocks noGrp="1"/>
          </p:cNvSpPr>
          <p:nvPr>
            <p:ph type="title" idx="4294967295"/>
          </p:nvPr>
        </p:nvSpPr>
        <p:spPr>
          <a:xfrm>
            <a:off x="117345" y="764704"/>
            <a:ext cx="8928992" cy="414883"/>
          </a:xfrm>
          <a:prstGeom prst="rect">
            <a:avLst/>
          </a:prstGeom>
        </p:spPr>
        <p:txBody>
          <a:bodyPr anchorCtr="0">
            <a:normAutofit/>
          </a:bodyPr>
          <a:lstStyle/>
          <a:p>
            <a:pPr eaLnBrk="1" hangingPunct="1">
              <a:defRPr/>
            </a:pPr>
            <a:r>
              <a:rPr lang="en-AU" sz="2000" dirty="0"/>
              <a:t>Our goals included: (other than clinical evaluation &amp; optimization)</a:t>
            </a:r>
          </a:p>
        </p:txBody>
      </p:sp>
      <p:sp>
        <p:nvSpPr>
          <p:cNvPr id="9" name="Content Placeholder 2"/>
          <p:cNvSpPr>
            <a:spLocks noGrp="1"/>
          </p:cNvSpPr>
          <p:nvPr>
            <p:ph idx="4294967295"/>
          </p:nvPr>
        </p:nvSpPr>
        <p:spPr>
          <a:xfrm>
            <a:off x="107504" y="1124744"/>
            <a:ext cx="7056784" cy="2016224"/>
          </a:xfrm>
          <a:prstGeom prst="rect">
            <a:avLst/>
          </a:prstGeom>
          <a:ln>
            <a:solidFill>
              <a:srgbClr val="FF0000"/>
            </a:solidFill>
          </a:ln>
        </p:spPr>
        <p:txBody>
          <a:bodyPr/>
          <a:lstStyle/>
          <a:p>
            <a:pPr eaLnBrk="1" hangingPunct="1">
              <a:defRPr/>
            </a:pPr>
            <a:r>
              <a:rPr lang="en-AU" sz="2400" dirty="0"/>
              <a:t>Coordinated, efficient, streamlined approach (Elective)</a:t>
            </a:r>
          </a:p>
          <a:p>
            <a:pPr eaLnBrk="1" hangingPunct="1">
              <a:defRPr/>
            </a:pPr>
            <a:r>
              <a:rPr lang="en-AU" sz="2400" dirty="0"/>
              <a:t>Individual plan for each elective surgery patient</a:t>
            </a:r>
          </a:p>
          <a:p>
            <a:pPr eaLnBrk="1" hangingPunct="1">
              <a:defRPr/>
            </a:pPr>
            <a:r>
              <a:rPr lang="en-AU" sz="2400" dirty="0"/>
              <a:t>Minimise delays and cancellations on the day of Surgery</a:t>
            </a:r>
          </a:p>
          <a:p>
            <a:pPr eaLnBrk="1" hangingPunct="1">
              <a:defRPr/>
            </a:pPr>
            <a:r>
              <a:rPr lang="en-AU" sz="2400" dirty="0"/>
              <a:t>Maximise the use of theatre time and beds</a:t>
            </a:r>
          </a:p>
        </p:txBody>
      </p:sp>
      <p:sp>
        <p:nvSpPr>
          <p:cNvPr id="11" name="Rectangle 10"/>
          <p:cNvSpPr/>
          <p:nvPr/>
        </p:nvSpPr>
        <p:spPr>
          <a:xfrm>
            <a:off x="7092280" y="1124744"/>
            <a:ext cx="1944216" cy="20162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Medical/ Surgical Optimization</a:t>
            </a:r>
          </a:p>
        </p:txBody>
      </p:sp>
      <p:sp>
        <p:nvSpPr>
          <p:cNvPr id="13" name="Content Placeholder 2"/>
          <p:cNvSpPr>
            <a:spLocks noGrp="1"/>
          </p:cNvSpPr>
          <p:nvPr>
            <p:ph idx="4294967295"/>
          </p:nvPr>
        </p:nvSpPr>
        <p:spPr>
          <a:xfrm>
            <a:off x="113540" y="3217168"/>
            <a:ext cx="7050748" cy="3020144"/>
          </a:xfrm>
          <a:prstGeom prst="rect">
            <a:avLst/>
          </a:prstGeom>
          <a:ln>
            <a:solidFill>
              <a:srgbClr val="FF0000"/>
            </a:solidFill>
          </a:ln>
        </p:spPr>
        <p:txBody>
          <a:bodyPr/>
          <a:lstStyle/>
          <a:p>
            <a:r>
              <a:rPr lang="en-AU" sz="2400" dirty="0"/>
              <a:t>Improve discharge process by identifying and addressing post discharge requirements.</a:t>
            </a:r>
          </a:p>
          <a:p>
            <a:r>
              <a:rPr lang="en-AU" sz="2400" dirty="0"/>
              <a:t>Patient education and instruction with opportunity for questions and answers.</a:t>
            </a:r>
          </a:p>
          <a:p>
            <a:r>
              <a:rPr lang="en-AU" sz="2400" dirty="0"/>
              <a:t>Efficient use of human and material resources.</a:t>
            </a:r>
          </a:p>
          <a:p>
            <a:r>
              <a:rPr lang="en-AU" sz="2400" dirty="0"/>
              <a:t>Minimise avoidable complications and extended postoperative admissions.</a:t>
            </a:r>
          </a:p>
        </p:txBody>
      </p:sp>
      <p:sp>
        <p:nvSpPr>
          <p:cNvPr id="12" name="Rectangle 11"/>
          <p:cNvSpPr/>
          <p:nvPr/>
        </p:nvSpPr>
        <p:spPr>
          <a:xfrm>
            <a:off x="7092280" y="3212976"/>
            <a:ext cx="1944216" cy="302433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Optimize Patient Experience, Documentation, Theatre Efficiency &amp; Save Money</a:t>
            </a:r>
          </a:p>
        </p:txBody>
      </p:sp>
    </p:spTree>
    <p:extLst>
      <p:ext uri="{BB962C8B-B14F-4D97-AF65-F5344CB8AC3E}">
        <p14:creationId xmlns:p14="http://schemas.microsoft.com/office/powerpoint/2010/main" val="1384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1" grpId="0" animBg="1"/>
      <p:bldP spid="13" grpId="0" uiExpand="1" build="p"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6</a:t>
            </a:fld>
            <a:endParaRPr lang="en-AU"/>
          </a:p>
        </p:txBody>
      </p:sp>
      <p:sp>
        <p:nvSpPr>
          <p:cNvPr id="6" name="Title 1"/>
          <p:cNvSpPr>
            <a:spLocks noGrp="1"/>
          </p:cNvSpPr>
          <p:nvPr>
            <p:ph type="title" idx="4294967295"/>
          </p:nvPr>
        </p:nvSpPr>
        <p:spPr>
          <a:xfrm>
            <a:off x="107504" y="260648"/>
            <a:ext cx="8856984" cy="558899"/>
          </a:xfrm>
          <a:prstGeom prst="rect">
            <a:avLst/>
          </a:prstGeom>
          <a:solidFill>
            <a:srgbClr val="000090"/>
          </a:solidFill>
        </p:spPr>
        <p:txBody>
          <a:bodyPr anchorCtr="0"/>
          <a:lstStyle/>
          <a:p>
            <a:pPr algn="ctr" eaLnBrk="1" hangingPunct="1">
              <a:defRPr/>
            </a:pPr>
            <a:r>
              <a:rPr lang="en-AU" cap="none" dirty="0"/>
              <a:t>Individual Patient Plan</a:t>
            </a:r>
          </a:p>
        </p:txBody>
      </p:sp>
      <p:sp>
        <p:nvSpPr>
          <p:cNvPr id="7" name="Content Placeholder 2"/>
          <p:cNvSpPr>
            <a:spLocks noGrp="1"/>
          </p:cNvSpPr>
          <p:nvPr>
            <p:ph idx="4294967295"/>
          </p:nvPr>
        </p:nvSpPr>
        <p:spPr>
          <a:xfrm>
            <a:off x="107504" y="1412776"/>
            <a:ext cx="3946276" cy="576063"/>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Patient co morbidities</a:t>
            </a:r>
          </a:p>
          <a:p>
            <a:pPr algn="ctr" eaLnBrk="1" hangingPunct="1">
              <a:lnSpc>
                <a:spcPct val="90000"/>
              </a:lnSpc>
              <a:defRPr/>
            </a:pPr>
            <a:endParaRPr lang="en-AU" dirty="0"/>
          </a:p>
        </p:txBody>
      </p:sp>
      <p:sp>
        <p:nvSpPr>
          <p:cNvPr id="9" name="Content Placeholder 2"/>
          <p:cNvSpPr>
            <a:spLocks noGrp="1"/>
          </p:cNvSpPr>
          <p:nvPr>
            <p:ph idx="4294967295"/>
          </p:nvPr>
        </p:nvSpPr>
        <p:spPr>
          <a:xfrm>
            <a:off x="4824028" y="1412776"/>
            <a:ext cx="3888432"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Complexity of surgery</a:t>
            </a:r>
          </a:p>
          <a:p>
            <a:pPr algn="ctr" eaLnBrk="1" hangingPunct="1">
              <a:lnSpc>
                <a:spcPct val="90000"/>
              </a:lnSpc>
              <a:defRPr/>
            </a:pPr>
            <a:endParaRPr lang="en-AU" dirty="0"/>
          </a:p>
        </p:txBody>
      </p:sp>
      <p:sp>
        <p:nvSpPr>
          <p:cNvPr id="10" name="Content Placeholder 2"/>
          <p:cNvSpPr>
            <a:spLocks noGrp="1"/>
          </p:cNvSpPr>
          <p:nvPr>
            <p:ph idx="4294967295"/>
          </p:nvPr>
        </p:nvSpPr>
        <p:spPr>
          <a:xfrm>
            <a:off x="2627784" y="2348880"/>
            <a:ext cx="3960440"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fontScale="92500"/>
          </a:bodyPr>
          <a:lstStyle/>
          <a:p>
            <a:pPr marL="0" indent="0" algn="ctr" eaLnBrk="1" hangingPunct="1">
              <a:lnSpc>
                <a:spcPct val="90000"/>
              </a:lnSpc>
              <a:buNone/>
              <a:defRPr/>
            </a:pPr>
            <a:r>
              <a:rPr lang="en-AU" sz="2800" dirty="0"/>
              <a:t>Type of anaesthesia planned</a:t>
            </a:r>
          </a:p>
          <a:p>
            <a:pPr algn="ctr" eaLnBrk="1" hangingPunct="1">
              <a:lnSpc>
                <a:spcPct val="90000"/>
              </a:lnSpc>
              <a:defRPr/>
            </a:pPr>
            <a:endParaRPr lang="en-AU" dirty="0"/>
          </a:p>
        </p:txBody>
      </p:sp>
      <p:sp>
        <p:nvSpPr>
          <p:cNvPr id="11" name="Content Placeholder 2"/>
          <p:cNvSpPr>
            <a:spLocks noGrp="1"/>
          </p:cNvSpPr>
          <p:nvPr>
            <p:ph idx="4294967295"/>
          </p:nvPr>
        </p:nvSpPr>
        <p:spPr>
          <a:xfrm>
            <a:off x="1979712" y="3212976"/>
            <a:ext cx="5256584" cy="504056"/>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Suitability and fitness for anaesthesia</a:t>
            </a:r>
          </a:p>
        </p:txBody>
      </p:sp>
      <p:sp>
        <p:nvSpPr>
          <p:cNvPr id="12" name="Content Placeholder 2"/>
          <p:cNvSpPr>
            <a:spLocks noGrp="1"/>
          </p:cNvSpPr>
          <p:nvPr>
            <p:ph idx="4294967295"/>
          </p:nvPr>
        </p:nvSpPr>
        <p:spPr>
          <a:xfrm>
            <a:off x="2663788" y="3933056"/>
            <a:ext cx="3888432"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Optimisation of the patient</a:t>
            </a:r>
          </a:p>
        </p:txBody>
      </p:sp>
      <p:sp>
        <p:nvSpPr>
          <p:cNvPr id="13" name="Content Placeholder 2"/>
          <p:cNvSpPr>
            <a:spLocks noGrp="1"/>
          </p:cNvSpPr>
          <p:nvPr>
            <p:ph idx="4294967295"/>
          </p:nvPr>
        </p:nvSpPr>
        <p:spPr>
          <a:xfrm>
            <a:off x="136426" y="4869160"/>
            <a:ext cx="3888432"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Investigations</a:t>
            </a:r>
          </a:p>
          <a:p>
            <a:pPr algn="ctr" eaLnBrk="1" hangingPunct="1">
              <a:lnSpc>
                <a:spcPct val="90000"/>
              </a:lnSpc>
              <a:defRPr/>
            </a:pPr>
            <a:endParaRPr lang="en-AU" dirty="0"/>
          </a:p>
        </p:txBody>
      </p:sp>
      <p:sp>
        <p:nvSpPr>
          <p:cNvPr id="14" name="Content Placeholder 2"/>
          <p:cNvSpPr>
            <a:spLocks noGrp="1"/>
          </p:cNvSpPr>
          <p:nvPr>
            <p:ph idx="4294967295"/>
          </p:nvPr>
        </p:nvSpPr>
        <p:spPr>
          <a:xfrm>
            <a:off x="5166383" y="4869160"/>
            <a:ext cx="3960440"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r" eaLnBrk="1" hangingPunct="1">
              <a:lnSpc>
                <a:spcPct val="90000"/>
              </a:lnSpc>
              <a:buNone/>
              <a:defRPr/>
            </a:pPr>
            <a:r>
              <a:rPr lang="en-AU" sz="2800" dirty="0"/>
              <a:t>Referral to other specialists</a:t>
            </a:r>
          </a:p>
          <a:p>
            <a:pPr algn="ctr" eaLnBrk="1" hangingPunct="1">
              <a:lnSpc>
                <a:spcPct val="90000"/>
              </a:lnSpc>
              <a:defRPr/>
            </a:pPr>
            <a:endParaRPr lang="en-AU" dirty="0"/>
          </a:p>
        </p:txBody>
      </p:sp>
      <p:sp>
        <p:nvSpPr>
          <p:cNvPr id="15" name="Content Placeholder 2"/>
          <p:cNvSpPr>
            <a:spLocks noGrp="1"/>
          </p:cNvSpPr>
          <p:nvPr>
            <p:ph idx="4294967295"/>
          </p:nvPr>
        </p:nvSpPr>
        <p:spPr>
          <a:xfrm>
            <a:off x="2663788" y="5445224"/>
            <a:ext cx="3888432" cy="576064"/>
          </a:xfrm>
          <a:prstGeom prst="rect">
            <a:avLst/>
          </a:prstGeom>
          <a:gradFill flip="none" rotWithShape="1">
            <a:gsLst>
              <a:gs pos="100000">
                <a:srgbClr val="000000"/>
              </a:gs>
              <a:gs pos="60000">
                <a:srgbClr val="3F0837"/>
              </a:gs>
            </a:gsLst>
            <a:path path="shape">
              <a:fillToRect l="50000" t="50000" r="50000" b="50000"/>
            </a:path>
            <a:tileRect/>
          </a:gradFill>
        </p:spPr>
        <p:txBody>
          <a:bodyPr>
            <a:normAutofit/>
          </a:bodyPr>
          <a:lstStyle/>
          <a:p>
            <a:pPr marL="0" indent="0" algn="ctr" eaLnBrk="1" hangingPunct="1">
              <a:lnSpc>
                <a:spcPct val="90000"/>
              </a:lnSpc>
              <a:buNone/>
              <a:defRPr/>
            </a:pPr>
            <a:r>
              <a:rPr lang="en-AU" sz="2800" dirty="0"/>
              <a:t>Discharge planning</a:t>
            </a:r>
          </a:p>
          <a:p>
            <a:pPr algn="ctr" eaLnBrk="1" hangingPunct="1">
              <a:lnSpc>
                <a:spcPct val="90000"/>
              </a:lnSpc>
              <a:defRPr/>
            </a:pPr>
            <a:endParaRPr lang="en-AU" dirty="0"/>
          </a:p>
        </p:txBody>
      </p:sp>
      <p:cxnSp>
        <p:nvCxnSpPr>
          <p:cNvPr id="16" name="Straight Arrow Connector 15"/>
          <p:cNvCxnSpPr>
            <a:stCxn id="7" idx="2"/>
            <a:endCxn id="10" idx="1"/>
          </p:cNvCxnSpPr>
          <p:nvPr/>
        </p:nvCxnSpPr>
        <p:spPr>
          <a:xfrm>
            <a:off x="2080642" y="1988839"/>
            <a:ext cx="547142" cy="648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516216" y="1988840"/>
            <a:ext cx="388962" cy="648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2"/>
            <a:endCxn id="12" idx="0"/>
          </p:cNvCxnSpPr>
          <p:nvPr/>
        </p:nvCxnSpPr>
        <p:spPr>
          <a:xfrm>
            <a:off x="4608004" y="3717032"/>
            <a:ext cx="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2" idx="2"/>
            <a:endCxn id="13" idx="3"/>
          </p:cNvCxnSpPr>
          <p:nvPr/>
        </p:nvCxnSpPr>
        <p:spPr>
          <a:xfrm flipH="1">
            <a:off x="4024858" y="4509120"/>
            <a:ext cx="58314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2"/>
            <a:endCxn id="14" idx="1"/>
          </p:cNvCxnSpPr>
          <p:nvPr/>
        </p:nvCxnSpPr>
        <p:spPr>
          <a:xfrm>
            <a:off x="4608004" y="4509120"/>
            <a:ext cx="558379"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3" idx="2"/>
            <a:endCxn id="15" idx="1"/>
          </p:cNvCxnSpPr>
          <p:nvPr/>
        </p:nvCxnSpPr>
        <p:spPr>
          <a:xfrm>
            <a:off x="2080642" y="5445224"/>
            <a:ext cx="58314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4" idx="2"/>
            <a:endCxn id="15" idx="3"/>
          </p:cNvCxnSpPr>
          <p:nvPr/>
        </p:nvCxnSpPr>
        <p:spPr>
          <a:xfrm flipH="1">
            <a:off x="6552220" y="5445224"/>
            <a:ext cx="594383"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0" idx="2"/>
            <a:endCxn id="11" idx="0"/>
          </p:cNvCxnSpPr>
          <p:nvPr/>
        </p:nvCxnSpPr>
        <p:spPr>
          <a:xfrm>
            <a:off x="4608004" y="2924944"/>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cstate="print"/>
          <a:stretch>
            <a:fillRect/>
          </a:stretch>
        </p:blipFill>
        <p:spPr>
          <a:xfrm>
            <a:off x="107504" y="836712"/>
            <a:ext cx="9036496" cy="5213776"/>
          </a:xfrm>
          <a:prstGeom prst="rect">
            <a:avLst/>
          </a:prstGeom>
        </p:spPr>
      </p:pic>
    </p:spTree>
    <p:extLst>
      <p:ext uri="{BB962C8B-B14F-4D97-AF65-F5344CB8AC3E}">
        <p14:creationId xmlns:p14="http://schemas.microsoft.com/office/powerpoint/2010/main" val="40831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bg/>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bg/>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p" animBg="1"/>
      <p:bldP spid="10" grpId="0" build="p" animBg="1"/>
      <p:bldP spid="11" grpId="0" build="p" animBg="1"/>
      <p:bldP spid="12" grpId="0" build="p" animBg="1"/>
      <p:bldP spid="13" grpId="0" build="p" animBg="1"/>
      <p:bldP spid="14" grpId="0" build="p" animBg="1"/>
      <p:bldP spid="1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916059" y="8155192"/>
            <a:ext cx="2088232" cy="530392"/>
          </a:xfrm>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a:xfrm>
            <a:off x="8257900" y="8243661"/>
            <a:ext cx="761083" cy="426896"/>
          </a:xfrm>
        </p:spPr>
        <p:txBody>
          <a:bodyPr/>
          <a:lstStyle/>
          <a:p>
            <a:fld id="{537CADCA-C6B3-44E7-9165-25FF82A98339}" type="slidenum">
              <a:rPr lang="en-AU" smtClean="0"/>
              <a:pPr/>
              <a:t>7</a:t>
            </a:fld>
            <a:endParaRPr lang="en-AU"/>
          </a:p>
        </p:txBody>
      </p:sp>
      <p:sp>
        <p:nvSpPr>
          <p:cNvPr id="6" name="Footer Placeholder 2"/>
          <p:cNvSpPr txBox="1">
            <a:spLocks/>
          </p:cNvSpPr>
          <p:nvPr/>
        </p:nvSpPr>
        <p:spPr>
          <a:xfrm>
            <a:off x="4881543" y="8155192"/>
            <a:ext cx="2122748" cy="530392"/>
          </a:xfrm>
          <a:prstGeom prst="rect">
            <a:avLst/>
          </a:prstGeom>
        </p:spPr>
        <p:txBody>
          <a:bodyPr vert="horz" wrap="none" lIns="0" tIns="0" rIns="0" bIns="0" rtlCol="0" anchor="ctr">
            <a:normAutofit lnSpcReduction="10000"/>
          </a:bodyPr>
          <a:lstStyle>
            <a:defPPr>
              <a:defRPr lang="en-US"/>
            </a:defPPr>
            <a:lvl1pPr marL="0" algn="l" defTabSz="914400" rtl="0" eaLnBrk="1" latinLnBrk="0" hangingPunct="1">
              <a:defRPr sz="1200" kern="1200" cap="none"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7" name="Slide Number Placeholder 3"/>
          <p:cNvSpPr txBox="1">
            <a:spLocks/>
          </p:cNvSpPr>
          <p:nvPr/>
        </p:nvSpPr>
        <p:spPr>
          <a:xfrm>
            <a:off x="8245320" y="8243661"/>
            <a:ext cx="773663" cy="426896"/>
          </a:xfrm>
          <a:prstGeom prst="rect">
            <a:avLst/>
          </a:prstGeom>
        </p:spPr>
        <p:txBody>
          <a:bodyPr vert="horz" lIns="91440" tIns="45720" rIns="91440" bIns="45720" rtlCol="0" anchor="ctr"/>
          <a:lstStyle>
            <a:defPPr>
              <a:defRPr lang="en-US"/>
            </a:defPPr>
            <a:lvl1pPr marL="0" algn="r" defTabSz="914400" rtl="0" eaLnBrk="1" latinLnBrk="0" hangingPunct="1">
              <a:defRPr sz="11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7CADCA-C6B3-44E7-9165-25FF82A98339}" type="slidenum">
              <a:rPr lang="en-AU" smtClean="0"/>
              <a:pPr/>
              <a:t>7</a:t>
            </a:fld>
            <a:endParaRPr lang="en-AU"/>
          </a:p>
        </p:txBody>
      </p:sp>
      <p:sp>
        <p:nvSpPr>
          <p:cNvPr id="10" name="Rectangle 9"/>
          <p:cNvSpPr/>
          <p:nvPr/>
        </p:nvSpPr>
        <p:spPr>
          <a:xfrm>
            <a:off x="11336" y="2001197"/>
            <a:ext cx="9132664" cy="1200328"/>
          </a:xfrm>
          <a:prstGeom prst="rect">
            <a:avLst/>
          </a:prstGeom>
          <a:solidFill>
            <a:srgbClr val="000090"/>
          </a:solidFill>
        </p:spPr>
        <p:txBody>
          <a:bodyPr wrap="square">
            <a:spAutoFit/>
          </a:bodyPr>
          <a:lstStyle/>
          <a:p>
            <a:pPr algn="ctr"/>
            <a:r>
              <a:rPr lang="en-US" sz="2400" dirty="0"/>
              <a:t>Any evaluations, tests, and consultations required for a patient are done with the reasonable expectation that such activities will result in benefits that exceed the potential adverse effects.</a:t>
            </a:r>
          </a:p>
        </p:txBody>
      </p:sp>
      <p:sp>
        <p:nvSpPr>
          <p:cNvPr id="11" name="Rectangle 10"/>
          <p:cNvSpPr/>
          <p:nvPr/>
        </p:nvSpPr>
        <p:spPr>
          <a:xfrm>
            <a:off x="0" y="3225333"/>
            <a:ext cx="9144000" cy="2308324"/>
          </a:xfrm>
          <a:prstGeom prst="rect">
            <a:avLst/>
          </a:prstGeom>
        </p:spPr>
        <p:txBody>
          <a:bodyPr wrap="square">
            <a:spAutoFit/>
          </a:bodyPr>
          <a:lstStyle/>
          <a:p>
            <a:r>
              <a:rPr lang="en-US" sz="2400" u="sng" dirty="0">
                <a:solidFill>
                  <a:srgbClr val="CCFFCC"/>
                </a:solidFill>
              </a:rPr>
              <a:t>Potential benefits may include: </a:t>
            </a:r>
          </a:p>
          <a:p>
            <a:r>
              <a:rPr lang="en-US" sz="2400" dirty="0"/>
              <a:t>	Effective use of perioperative resources</a:t>
            </a:r>
          </a:p>
          <a:p>
            <a:r>
              <a:rPr lang="en-US" sz="2400" dirty="0"/>
              <a:t>	Improve the safety and effectiveness of anesthetic processes.</a:t>
            </a:r>
          </a:p>
          <a:p>
            <a:r>
              <a:rPr lang="en-US" sz="2400" dirty="0"/>
              <a:t> </a:t>
            </a:r>
            <a:r>
              <a:rPr lang="en-US" sz="2400" u="sng" dirty="0">
                <a:solidFill>
                  <a:srgbClr val="CCFFCC"/>
                </a:solidFill>
              </a:rPr>
              <a:t>Potential adverse effects may include: </a:t>
            </a:r>
          </a:p>
          <a:p>
            <a:r>
              <a:rPr lang="en-US" sz="2400" dirty="0"/>
              <a:t>	Interventions that result in injury, discomfort, inconvenience, delays, or 	costs that are not commensurate with the anticipated benefits</a:t>
            </a:r>
          </a:p>
        </p:txBody>
      </p:sp>
      <p:pic>
        <p:nvPicPr>
          <p:cNvPr id="13" name="Picture 12"/>
          <p:cNvPicPr>
            <a:picLocks noChangeAspect="1"/>
          </p:cNvPicPr>
          <p:nvPr/>
        </p:nvPicPr>
        <p:blipFill rotWithShape="1">
          <a:blip r:embed="rId2" cstate="print"/>
          <a:srcRect l="3417" t="6434" r="8805" b="17912"/>
          <a:stretch/>
        </p:blipFill>
        <p:spPr>
          <a:xfrm>
            <a:off x="107504" y="188641"/>
            <a:ext cx="5616624" cy="1734016"/>
          </a:xfrm>
          <a:prstGeom prst="rect">
            <a:avLst/>
          </a:prstGeom>
        </p:spPr>
      </p:pic>
      <p:pic>
        <p:nvPicPr>
          <p:cNvPr id="14" name="Picture 13"/>
          <p:cNvPicPr>
            <a:picLocks noChangeAspect="1"/>
          </p:cNvPicPr>
          <p:nvPr/>
        </p:nvPicPr>
        <p:blipFill>
          <a:blip r:embed="rId3" cstate="print"/>
          <a:stretch>
            <a:fillRect/>
          </a:stretch>
        </p:blipFill>
        <p:spPr>
          <a:xfrm>
            <a:off x="107504" y="404664"/>
            <a:ext cx="2458751" cy="271772"/>
          </a:xfrm>
          <a:prstGeom prst="rect">
            <a:avLst/>
          </a:prstGeom>
        </p:spPr>
      </p:pic>
      <p:sp>
        <p:nvSpPr>
          <p:cNvPr id="15" name="TextBox 14"/>
          <p:cNvSpPr txBox="1"/>
          <p:nvPr/>
        </p:nvSpPr>
        <p:spPr>
          <a:xfrm>
            <a:off x="5724128" y="188640"/>
            <a:ext cx="3312368" cy="1754327"/>
          </a:xfrm>
          <a:prstGeom prst="rect">
            <a:avLst/>
          </a:prstGeom>
          <a:solidFill>
            <a:srgbClr val="800000"/>
          </a:solidFill>
        </p:spPr>
        <p:txBody>
          <a:bodyPr wrap="square" rtlCol="0">
            <a:spAutoFit/>
          </a:bodyPr>
          <a:lstStyle/>
          <a:p>
            <a:r>
              <a:rPr lang="en-US" dirty="0"/>
              <a:t>The update consists of an evaluation of literature published after completion of the original Advisory in 2009. This updated document was made available for review on the ASA Web site.</a:t>
            </a:r>
          </a:p>
        </p:txBody>
      </p:sp>
    </p:spTree>
    <p:extLst>
      <p:ext uri="{BB962C8B-B14F-4D97-AF65-F5344CB8AC3E}">
        <p14:creationId xmlns:p14="http://schemas.microsoft.com/office/powerpoint/2010/main" val="318108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8</a:t>
            </a:fld>
            <a:endParaRPr lang="en-AU"/>
          </a:p>
        </p:txBody>
      </p:sp>
      <p:sp>
        <p:nvSpPr>
          <p:cNvPr id="6" name="Content Placeholder 2"/>
          <p:cNvSpPr>
            <a:spLocks noGrp="1"/>
          </p:cNvSpPr>
          <p:nvPr>
            <p:ph idx="4294967295"/>
          </p:nvPr>
        </p:nvSpPr>
        <p:spPr>
          <a:xfrm>
            <a:off x="107504" y="692696"/>
            <a:ext cx="9001000" cy="4747325"/>
          </a:xfrm>
          <a:prstGeom prst="rect">
            <a:avLst/>
          </a:prstGeom>
          <a:ln>
            <a:solidFill>
              <a:srgbClr val="FF0000"/>
            </a:solidFill>
          </a:ln>
        </p:spPr>
        <p:txBody>
          <a:bodyPr>
            <a:normAutofit fontScale="70000" lnSpcReduction="20000"/>
          </a:bodyPr>
          <a:lstStyle/>
          <a:p>
            <a:pPr marL="0" indent="0" eaLnBrk="1" hangingPunct="1">
              <a:lnSpc>
                <a:spcPct val="90000"/>
              </a:lnSpc>
              <a:buNone/>
              <a:defRPr/>
            </a:pPr>
            <a:r>
              <a:rPr lang="en-AU" sz="2900" dirty="0"/>
              <a:t>53 Year Old Lady for Right Inguinal Hernia on Saturday</a:t>
            </a:r>
          </a:p>
          <a:p>
            <a:pPr marL="0" indent="0">
              <a:lnSpc>
                <a:spcPct val="90000"/>
              </a:lnSpc>
              <a:buNone/>
              <a:defRPr/>
            </a:pPr>
            <a:r>
              <a:rPr lang="en-AU" sz="2900" dirty="0">
                <a:solidFill>
                  <a:srgbClr val="FF0000"/>
                </a:solidFill>
              </a:rPr>
              <a:t>Family history: </a:t>
            </a:r>
            <a:r>
              <a:rPr lang="en-AU" sz="2900" dirty="0"/>
              <a:t>Father, Brother and grand mother died of heart attacks at around 50 years of age.</a:t>
            </a:r>
          </a:p>
          <a:p>
            <a:pPr marL="0" indent="0">
              <a:lnSpc>
                <a:spcPct val="90000"/>
              </a:lnSpc>
              <a:buNone/>
              <a:defRPr/>
            </a:pPr>
            <a:r>
              <a:rPr lang="en-AU" sz="2900" dirty="0">
                <a:solidFill>
                  <a:srgbClr val="FF0000"/>
                </a:solidFill>
              </a:rPr>
              <a:t>History: </a:t>
            </a:r>
            <a:r>
              <a:rPr lang="en-AU" sz="2900" dirty="0"/>
              <a:t>Depression, Anxiety, Hypertension Medically Well Controlled. Good Exercise tolerance (&gt;4mets)</a:t>
            </a:r>
          </a:p>
          <a:p>
            <a:pPr marL="0" indent="0" eaLnBrk="1" hangingPunct="1">
              <a:lnSpc>
                <a:spcPct val="90000"/>
              </a:lnSpc>
              <a:buNone/>
              <a:defRPr/>
            </a:pPr>
            <a:r>
              <a:rPr lang="en-AU" sz="2900" dirty="0">
                <a:solidFill>
                  <a:srgbClr val="FFFF00"/>
                </a:solidFill>
              </a:rPr>
              <a:t>Last year admitted to hospital with crushing chest pain – fully investigated – everything OK. ECG WNL</a:t>
            </a:r>
          </a:p>
          <a:p>
            <a:pPr marL="0" indent="0" eaLnBrk="1" hangingPunct="1">
              <a:lnSpc>
                <a:spcPct val="90000"/>
              </a:lnSpc>
              <a:buNone/>
              <a:defRPr/>
            </a:pPr>
            <a:r>
              <a:rPr lang="en-AU" sz="2900" dirty="0"/>
              <a:t>Just before going to theatre, in pre anaesthesia evaluation, system review questions were normal except depression &amp; anxiety.</a:t>
            </a:r>
          </a:p>
          <a:p>
            <a:pPr marL="0" indent="0" eaLnBrk="1" hangingPunct="1">
              <a:lnSpc>
                <a:spcPct val="90000"/>
              </a:lnSpc>
              <a:buNone/>
              <a:defRPr/>
            </a:pPr>
            <a:r>
              <a:rPr lang="en-AU" sz="2900" dirty="0">
                <a:solidFill>
                  <a:srgbClr val="FFFF00"/>
                </a:solidFill>
              </a:rPr>
              <a:t>I was listening her chest: </a:t>
            </a:r>
            <a:r>
              <a:rPr lang="en-AU" sz="2900" dirty="0"/>
              <a:t>She asked did you find anything wrong?</a:t>
            </a:r>
          </a:p>
          <a:p>
            <a:pPr marL="0" indent="0" eaLnBrk="1" hangingPunct="1">
              <a:lnSpc>
                <a:spcPct val="90000"/>
              </a:lnSpc>
              <a:buNone/>
              <a:defRPr/>
            </a:pPr>
            <a:r>
              <a:rPr lang="en-AU" sz="2900" dirty="0">
                <a:solidFill>
                  <a:srgbClr val="FFFF00"/>
                </a:solidFill>
              </a:rPr>
              <a:t>I said: </a:t>
            </a:r>
            <a:r>
              <a:rPr lang="en-AU" sz="2900" dirty="0"/>
              <a:t>No. Lungs are clear, HR is a bit fast (96/min). I asked if she is worried of anything.</a:t>
            </a:r>
          </a:p>
          <a:p>
            <a:pPr marL="0" indent="0" eaLnBrk="1" hangingPunct="1">
              <a:lnSpc>
                <a:spcPct val="90000"/>
              </a:lnSpc>
              <a:buNone/>
              <a:defRPr/>
            </a:pPr>
            <a:r>
              <a:rPr lang="en-AU" sz="2900" dirty="0"/>
              <a:t>She said that she is internally jittery and very anxious about surgery. She said that the hospital air-conditioning is making her chest feel tight but no difficulty in breathing.</a:t>
            </a:r>
          </a:p>
          <a:p>
            <a:pPr marL="0" indent="0" eaLnBrk="1" hangingPunct="1">
              <a:lnSpc>
                <a:spcPct val="90000"/>
              </a:lnSpc>
              <a:buNone/>
              <a:defRPr/>
            </a:pPr>
            <a:r>
              <a:rPr lang="en-AU" sz="2900" dirty="0"/>
              <a:t>Took her to theatre: Gave 100 mcg Fentanyl – she said that tightness in the chest gone. </a:t>
            </a:r>
          </a:p>
          <a:p>
            <a:pPr marL="0" indent="0" eaLnBrk="1" hangingPunct="1">
              <a:lnSpc>
                <a:spcPct val="90000"/>
              </a:lnSpc>
              <a:buNone/>
              <a:defRPr/>
            </a:pPr>
            <a:r>
              <a:rPr lang="en-AU" sz="2900" dirty="0"/>
              <a:t>ECG: Wide Complex – LBBB, HR 96/min, BP 159/80 (Last year ECG Normal)</a:t>
            </a:r>
            <a:endParaRPr lang="en-AU" dirty="0"/>
          </a:p>
        </p:txBody>
      </p:sp>
      <p:sp>
        <p:nvSpPr>
          <p:cNvPr id="7" name="TextBox 6"/>
          <p:cNvSpPr txBox="1"/>
          <p:nvPr/>
        </p:nvSpPr>
        <p:spPr>
          <a:xfrm>
            <a:off x="107504" y="5867980"/>
            <a:ext cx="3096344" cy="369332"/>
          </a:xfrm>
          <a:prstGeom prst="rect">
            <a:avLst/>
          </a:prstGeom>
          <a:solidFill>
            <a:srgbClr val="002060"/>
          </a:solidFill>
        </p:spPr>
        <p:txBody>
          <a:bodyPr wrap="square" rtlCol="0">
            <a:spAutoFit/>
          </a:bodyPr>
          <a:lstStyle/>
          <a:p>
            <a:r>
              <a:rPr lang="en-US" dirty="0"/>
              <a:t>Would you proceed or postpone?</a:t>
            </a:r>
          </a:p>
        </p:txBody>
      </p:sp>
      <p:sp>
        <p:nvSpPr>
          <p:cNvPr id="8" name="TextBox 7"/>
          <p:cNvSpPr txBox="1"/>
          <p:nvPr/>
        </p:nvSpPr>
        <p:spPr>
          <a:xfrm>
            <a:off x="107504" y="5471379"/>
            <a:ext cx="9001000" cy="369332"/>
          </a:xfrm>
          <a:prstGeom prst="rect">
            <a:avLst/>
          </a:prstGeom>
          <a:solidFill>
            <a:srgbClr val="C00000"/>
          </a:solidFill>
        </p:spPr>
        <p:txBody>
          <a:bodyPr wrap="square" rtlCol="0">
            <a:spAutoFit/>
          </a:bodyPr>
          <a:lstStyle/>
          <a:p>
            <a:r>
              <a:rPr lang="en-US" dirty="0"/>
              <a:t>Surgeon said that the surgical condition is not that bad and she can wait if required.</a:t>
            </a:r>
          </a:p>
        </p:txBody>
      </p:sp>
      <p:sp>
        <p:nvSpPr>
          <p:cNvPr id="9" name="TextBox 8"/>
          <p:cNvSpPr txBox="1"/>
          <p:nvPr/>
        </p:nvSpPr>
        <p:spPr>
          <a:xfrm>
            <a:off x="107504" y="188640"/>
            <a:ext cx="3096344" cy="369332"/>
          </a:xfrm>
          <a:prstGeom prst="rect">
            <a:avLst/>
          </a:prstGeom>
          <a:solidFill>
            <a:srgbClr val="002060"/>
          </a:solidFill>
        </p:spPr>
        <p:txBody>
          <a:bodyPr wrap="square" rtlCol="0">
            <a:spAutoFit/>
          </a:bodyPr>
          <a:lstStyle/>
          <a:p>
            <a:r>
              <a:rPr lang="en-US" dirty="0"/>
              <a:t>My Case Last Week</a:t>
            </a:r>
          </a:p>
        </p:txBody>
      </p:sp>
    </p:spTree>
    <p:extLst>
      <p:ext uri="{BB962C8B-B14F-4D97-AF65-F5344CB8AC3E}">
        <p14:creationId xmlns:p14="http://schemas.microsoft.com/office/powerpoint/2010/main" val="2215464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a:solidFill>
            <a:srgbClr val="000090"/>
          </a:solidFill>
        </p:spPr>
        <p:txBody>
          <a:bodyPr/>
          <a:lstStyle/>
          <a:p>
            <a:pPr algn="ctr"/>
            <a:r>
              <a:rPr lang="en-US" dirty="0"/>
              <a:t>Emergency angiogram performed</a:t>
            </a:r>
          </a:p>
        </p:txBody>
      </p:sp>
      <p:sp>
        <p:nvSpPr>
          <p:cNvPr id="3" name="Footer Placeholder 2"/>
          <p:cNvSpPr>
            <a:spLocks noGrp="1"/>
          </p:cNvSpPr>
          <p:nvPr>
            <p:ph type="ftr" sz="quarter" idx="11"/>
          </p:nvPr>
        </p:nvSpPr>
        <p:spPr/>
        <p:txBody>
          <a:bodyPr>
            <a:normAutofit lnSpcReduction="10000"/>
          </a:bodyPr>
          <a:lstStyle/>
          <a:p>
            <a:pPr algn="ctr"/>
            <a:r>
              <a:rPr lang="en-US" spc="30"/>
              <a:t>Prof. Krishna Boddu</a:t>
            </a:r>
          </a:p>
          <a:p>
            <a:pPr algn="ctr"/>
            <a:r>
              <a:rPr lang="en-US" spc="30"/>
              <a:t>+61416030020</a:t>
            </a:r>
          </a:p>
          <a:p>
            <a:pPr algn="ctr"/>
            <a:r>
              <a:rPr lang="en-US" spc="30"/>
              <a:t>Krishna.boddu@health.wa.gov.au</a:t>
            </a:r>
            <a:endParaRPr lang="en-AU" spc="30" dirty="0"/>
          </a:p>
        </p:txBody>
      </p:sp>
      <p:sp>
        <p:nvSpPr>
          <p:cNvPr id="4" name="Slide Number Placeholder 3"/>
          <p:cNvSpPr>
            <a:spLocks noGrp="1"/>
          </p:cNvSpPr>
          <p:nvPr>
            <p:ph type="sldNum" sz="quarter" idx="12"/>
          </p:nvPr>
        </p:nvSpPr>
        <p:spPr/>
        <p:txBody>
          <a:bodyPr/>
          <a:lstStyle/>
          <a:p>
            <a:fld id="{537CADCA-C6B3-44E7-9165-25FF82A98339}" type="slidenum">
              <a:rPr lang="en-AU" smtClean="0"/>
              <a:pPr/>
              <a:t>9</a:t>
            </a:fld>
            <a:endParaRPr lang="en-AU"/>
          </a:p>
        </p:txBody>
      </p:sp>
      <p:sp>
        <p:nvSpPr>
          <p:cNvPr id="5" name="Content Placeholder 4"/>
          <p:cNvSpPr>
            <a:spLocks noGrp="1"/>
          </p:cNvSpPr>
          <p:nvPr>
            <p:ph sz="quarter" idx="13"/>
          </p:nvPr>
        </p:nvSpPr>
        <p:spPr>
          <a:xfrm>
            <a:off x="609600" y="1124744"/>
            <a:ext cx="7924800" cy="2016224"/>
          </a:xfrm>
          <a:ln>
            <a:solidFill>
              <a:srgbClr val="3366FF"/>
            </a:solidFill>
          </a:ln>
        </p:spPr>
        <p:txBody>
          <a:bodyPr/>
          <a:lstStyle/>
          <a:p>
            <a:pPr marL="0" indent="0">
              <a:buNone/>
            </a:pPr>
            <a:r>
              <a:rPr lang="en-US" sz="3200" dirty="0"/>
              <a:t>90% Circumflex Block – Old changes</a:t>
            </a:r>
          </a:p>
          <a:p>
            <a:pPr marL="0" indent="0">
              <a:buNone/>
            </a:pPr>
            <a:r>
              <a:rPr lang="en-US" sz="3200" dirty="0"/>
              <a:t>Beta Blockers, Aspirin Started</a:t>
            </a:r>
          </a:p>
          <a:p>
            <a:pPr marL="0" indent="0">
              <a:buNone/>
            </a:pPr>
            <a:r>
              <a:rPr lang="en-US" sz="3200" dirty="0"/>
              <a:t>Surgery rescheduled after 4 days</a:t>
            </a:r>
          </a:p>
          <a:p>
            <a:pPr marL="0" indent="0">
              <a:buNone/>
            </a:pPr>
            <a:endParaRPr lang="en-US" sz="3200" dirty="0"/>
          </a:p>
          <a:p>
            <a:pPr marL="0" indent="0">
              <a:buNone/>
            </a:pPr>
            <a:endParaRPr lang="en-US" sz="3200" dirty="0"/>
          </a:p>
        </p:txBody>
      </p:sp>
      <p:sp>
        <p:nvSpPr>
          <p:cNvPr id="6" name="Content Placeholder 4"/>
          <p:cNvSpPr txBox="1">
            <a:spLocks/>
          </p:cNvSpPr>
          <p:nvPr/>
        </p:nvSpPr>
        <p:spPr>
          <a:xfrm>
            <a:off x="611560" y="3501008"/>
            <a:ext cx="7924800" cy="2016224"/>
          </a:xfrm>
          <a:prstGeom prst="rect">
            <a:avLst/>
          </a:prstGeom>
          <a:ln>
            <a:solidFill>
              <a:srgbClr val="3366FF"/>
            </a:solidFill>
          </a:ln>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3200" dirty="0"/>
              <a:t>Did we subject her for unnecessary invasive investigations? </a:t>
            </a:r>
          </a:p>
          <a:p>
            <a:pPr marL="0" indent="0">
              <a:buFont typeface="Arial" pitchFamily="34" charset="0"/>
              <a:buNone/>
            </a:pPr>
            <a:endParaRPr lang="en-US" sz="3200" dirty="0"/>
          </a:p>
          <a:p>
            <a:pPr marL="0" indent="0">
              <a:buFont typeface="Arial" pitchFamily="34" charset="0"/>
              <a:buNone/>
            </a:pPr>
            <a:endParaRPr lang="en-US" sz="3200" dirty="0"/>
          </a:p>
        </p:txBody>
      </p:sp>
    </p:spTree>
    <p:extLst>
      <p:ext uri="{BB962C8B-B14F-4D97-AF65-F5344CB8AC3E}">
        <p14:creationId xmlns:p14="http://schemas.microsoft.com/office/powerpoint/2010/main" val="2880697324"/>
      </p:ext>
    </p:extLst>
  </p:cSld>
  <p:clrMapOvr>
    <a:masterClrMapping/>
  </p:clrMapOvr>
</p:sld>
</file>

<file path=ppt/theme/theme1.xml><?xml version="1.0" encoding="utf-8"?>
<a:theme xmlns:a="http://schemas.openxmlformats.org/drawingml/2006/main" name="Kuwait Slide Master">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Kuwait Slide Master</Template>
  <TotalTime>1158</TotalTime>
  <Words>1826</Words>
  <Application>Microsoft Office PowerPoint</Application>
  <PresentationFormat>On-screen Show (4:3)</PresentationFormat>
  <Paragraphs>302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Kuwait Slide Master</vt:lpstr>
      <vt:lpstr>PowerPoint Presentation</vt:lpstr>
      <vt:lpstr>PowerPoint Presentation</vt:lpstr>
      <vt:lpstr>Patient Evaluation before surgery</vt:lpstr>
      <vt:lpstr>PowerPoint Presentation</vt:lpstr>
      <vt:lpstr>Our goals included: (other than clinical evaluation &amp; optimization)</vt:lpstr>
      <vt:lpstr>Individual Patient Plan</vt:lpstr>
      <vt:lpstr>PowerPoint Presentation</vt:lpstr>
      <vt:lpstr>PowerPoint Presentation</vt:lpstr>
      <vt:lpstr>Emergency angiogram performed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Health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Boddu, Krishna</dc:creator>
  <cp:lastModifiedBy>Rashida</cp:lastModifiedBy>
  <cp:revision>73</cp:revision>
  <dcterms:created xsi:type="dcterms:W3CDTF">2014-11-12T05:31:50Z</dcterms:created>
  <dcterms:modified xsi:type="dcterms:W3CDTF">2018-09-04T17:41:56Z</dcterms:modified>
</cp:coreProperties>
</file>