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2" r:id="rId5"/>
    <p:sldId id="258" r:id="rId6"/>
    <p:sldId id="268" r:id="rId7"/>
    <p:sldId id="277" r:id="rId8"/>
    <p:sldId id="265" r:id="rId9"/>
    <p:sldId id="280" r:id="rId10"/>
    <p:sldId id="281" r:id="rId11"/>
    <p:sldId id="282" r:id="rId12"/>
    <p:sldId id="271" r:id="rId13"/>
    <p:sldId id="272" r:id="rId14"/>
    <p:sldId id="266" r:id="rId15"/>
    <p:sldId id="269" r:id="rId16"/>
    <p:sldId id="270" r:id="rId17"/>
    <p:sldId id="278" r:id="rId18"/>
    <p:sldId id="267" r:id="rId19"/>
    <p:sldId id="273" r:id="rId20"/>
  </p:sldIdLst>
  <p:sldSz cx="9144000" cy="6858000" type="screen4x3"/>
  <p:notesSz cx="6856413" cy="9715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67" autoAdjust="0"/>
  </p:normalViewPr>
  <p:slideViewPr>
    <p:cSldViewPr>
      <p:cViewPr varScale="1">
        <p:scale>
          <a:sx n="55" d="100"/>
          <a:sy n="55" d="100"/>
        </p:scale>
        <p:origin x="-3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C5B3D99-9540-4853-8454-CE152830C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11B6144-B53B-430D-B86B-A2EE0BC0028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F99105F-D4B2-44E4-BC77-F88E0F8DC1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EF34A6C-F302-4ED3-B322-92ABB118DE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972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8500B-F513-40B7-AEA6-2832C3A60A2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3AD0C49-3276-4498-9EBE-00EC0EA730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73C2699-B4AB-43E1-8559-2B65289705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8DC70B5D-2AC2-46B2-B9AF-75D7DF2E80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BAF170A7-5680-42EA-83B8-9FF7C68F75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BC8C697-D4D2-4D52-8CD2-CA4DB21B33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0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38F5FD5-C25F-45C6-9495-10B5FB103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0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91E2A1-3D85-4BCC-81D1-C6AA59B73C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F2C53C-654D-447E-B6FD-922354C201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543161-9E2C-4752-AEB1-3E52DAC929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17EB3-DA70-456D-96C4-1B58368BC9F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0530347-4288-48C8-902D-B425B13EE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618C769-695D-45B6-95AE-C354B715A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CE35E-D329-42B0-9E8C-100FC04CF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72912-F017-4BC2-8A89-DC5415E4E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D76AB-7E25-4E47-BCD1-3C4D7320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502F4-3B01-4296-A8AB-10F316EF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8E488-8FA4-4ECE-97BA-A346D075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3FD2-8CFE-46B9-A38A-E1A8EFA3E6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08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E978-B2A7-4FD5-85F8-C2390A9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0F9D-91B9-4223-ABFB-0C21ABEBE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C54A7-53E3-4D60-AC84-5019B3C2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A3E37-776B-42CB-A6DF-4AEEA97D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E801-7244-4DDD-98CA-6CD00DD7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4F48-996D-4048-A7B8-1F0F6B6A34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0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33E632-59C4-4882-9F3C-6C20DC65B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DE9A6-A798-4F7A-898A-BDA2A65B8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BCF4-71DD-47BF-AA28-79D9B9AE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2EC88-B87E-406A-8B8A-D46C77B6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FF15C-CD9C-4C23-BCA0-31354D2B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DD32-90C1-4815-8607-00A3E3DD02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38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1DDA-0C8C-4F22-8BD2-86FED1B7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5CD77B5A-BEC4-498E-8238-F11CB53DAE3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3D6B0-DEBE-4944-A1A3-5C4682E73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E8F2D-92B5-4097-B5B8-64C3DDF0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1BB72-6C89-49D3-9F1E-F0449B00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EC0D3-4641-490D-92C8-1E9BE8E3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98077C-A692-43FD-8063-00F504FB5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16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2029-3BBC-4E85-90A2-5E5BF2CE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52E335B-6E4E-4A13-9C1A-3A8FBD3EEAAD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667FD-61AC-4A8B-82F7-4320352A1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8E163-27CD-4471-8498-A468BFCA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83E3-EFB9-439F-9947-B9486D2F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D2990-CE3B-4CE5-9E61-8482FBBC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9D3B31-8F34-45DB-8273-ED4C32FC46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83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1180-3BCA-4E28-9A7D-68D7D223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7C9315BC-0DF7-4593-8B05-2A946F0F938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94A5E-5E53-4B8A-B3FD-C84B604F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4EF49-1ED6-448E-9F6E-E32513A5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BADA-7201-4240-990A-F76E24A2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226522-9F52-46C6-B2B1-2267B3FBC5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48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9E9B-5D3C-4CCA-B96E-7A255FA10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2173A5FC-951D-40B0-ABF1-5F1DDDDE9536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CC4AF-1749-49CF-85A4-7ED8F2AF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B626D-70A4-4E0C-AA15-5808DA0A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266D6-1749-4AC9-9FC0-A2E25C89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A97F43-892A-4A0A-BB67-0FB6F67476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23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D33C-C0DD-4A08-B98C-2E0A1376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55AC-9470-44BB-9E5C-230D315EB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5580-BB26-4C07-8FA7-DEC10374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7E30-7F6B-4F77-B19B-C959293C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F2451-5C44-4096-947A-2957D433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FCC17-7A5A-4092-8C77-3ACBD0C65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61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A72B9-A637-44FD-B6BB-134ED878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661F9-33AA-4666-A6EF-3E34FE0BE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3E309-56F6-415B-9963-C29390C5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878E5-1B23-4D52-AF4E-EB45012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73E6-E76A-47FC-AFBE-E84E9244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2E2B4-11B5-4F41-B9B9-D7F0985CE5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2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30E6-EE0E-49A7-9BF2-5903CE21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5280F-03AD-419B-9FEB-E5CD63D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3AC0B-7F67-474E-9167-78277154E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BD5D9-233B-481C-9848-D83D2815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AAC6E-F1B3-435F-9B53-E6638BFF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EF52E-C9EB-4342-9DF8-F30B0004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FA070-F9B9-41A7-AC6E-8EFEF57201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1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4B58-5454-4C80-A006-A6F55CC5E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6EC4F-1874-4587-91B6-2CB363933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27EFE-B776-4195-AA4D-73E38DDF1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34E74-F625-4058-A978-576A0D712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6E624-9283-463A-AFFC-9563E4149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20A62-C5DA-4E04-82CD-3DF608F3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8CF1C-4687-48A5-89AF-151ECE26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ADB97-E300-4CD1-B6BE-90D975C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DB864-B646-4D15-8332-9A9B3AFA06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99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86A7-DB39-42BE-AF83-DA43BFC7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A20CB-D0FE-4B7C-9977-211C0CEC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A2815-643D-48D2-9137-A7363E0B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FF1B7-AF89-4809-850D-D67C1F4A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DE371-2B1F-4265-9A9D-8F39B9C47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563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B9015-0BA4-44C6-AA3F-C0BEEBF1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DBA02-6A52-41DC-86BE-C3E6C567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E5865-814E-4D88-9C62-23918EF3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D1FDF-DE6B-4536-94AA-83B29FB970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33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BF44-6B08-4A50-AF1D-AA4B0D52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45D66-6A24-45FD-ABDD-6320AADC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4360D-F96D-426F-96C4-82401B1C6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B2EB3-4F57-4399-B753-74120C02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36FBE-47A5-4571-9F7B-B6A42E33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CA2BB-9DEE-4D39-B8BC-0DC6B966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8841C-42C0-4BFE-8C2E-139D8B56EF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60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90D42-8826-4622-B5B4-4735C6EA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34293-499D-4C96-8FF0-79F9A3171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922E6-0476-4D5C-9B72-3BAB70EAB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EA2F2-8B10-4D1C-81C9-5A0B93DB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2C463-F076-4D65-806A-5BDFE793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929C4-CC02-46D6-B8A0-DBA1C0A2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4A7B-6070-433A-9F09-F72EEA9454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143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6E4FF-519F-4745-9FF6-80BC72CC6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45BFC7-9F01-43B1-B33C-F3855F73C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480FD9-5250-4BFF-AF2A-CF3CC6C016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CE6708-7127-417B-B798-582DF09C81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altLang="en-US"/>
              <a:t>ABO &amp; Rh(D)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4596B0-A7BD-4E19-8E4A-576D37B943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796EBE-BA2B-4FDA-9634-F85D11AD666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6.png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bloodbook.com/images/clear.gif" TargetMode="Externa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C91458-049D-4B89-A78E-E1AB2A9121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ABO &amp; Rh(D) Blood Groups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7472903-5E84-48AA-9D08-BC4E8AC695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Anatomy &amp; Physiology</a:t>
            </a:r>
          </a:p>
          <a:p>
            <a:r>
              <a:rPr lang="en-US" altLang="en-US" sz="3200"/>
              <a:t>Unit 9 – Circulatory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C192B-D5E2-4FD3-BFAD-54B227E1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0947F-579E-4768-A3CC-F505CB84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280D-1AE6-4319-9A3B-955F694540A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53578EA-9CA9-4164-B4F4-B8B7F9FE1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Distribution of the </a:t>
            </a:r>
            <a:r>
              <a:rPr lang="en-GB" altLang="en-US" i="1"/>
              <a:t>B</a:t>
            </a:r>
            <a:r>
              <a:rPr lang="en-GB" altLang="en-US"/>
              <a:t> Allele</a:t>
            </a:r>
          </a:p>
        </p:txBody>
      </p:sp>
      <p:pic>
        <p:nvPicPr>
          <p:cNvPr id="36867" name="Picture 3" descr="distb">
            <a:extLst>
              <a:ext uri="{FF2B5EF4-FFF2-40B4-BE49-F238E27FC236}">
                <a16:creationId xmlns:a16="http://schemas.microsoft.com/office/drawing/2014/main" id="{A0218A07-EB70-4740-88B0-C96225BC7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435975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D19CF-B244-4EC2-9AB2-898D4438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22D11-7D89-4493-B58F-CE17760A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76A-86F5-4065-9690-18BB91086CC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A643269-A058-4D92-AD5B-DBED05DFE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Distribution of the </a:t>
            </a:r>
            <a:r>
              <a:rPr lang="en-GB" altLang="en-US" i="1"/>
              <a:t>O</a:t>
            </a:r>
            <a:r>
              <a:rPr lang="en-GB" altLang="en-US"/>
              <a:t> Allele</a:t>
            </a:r>
          </a:p>
        </p:txBody>
      </p:sp>
      <p:pic>
        <p:nvPicPr>
          <p:cNvPr id="37891" name="Picture 3" descr="disto">
            <a:extLst>
              <a:ext uri="{FF2B5EF4-FFF2-40B4-BE49-F238E27FC236}">
                <a16:creationId xmlns:a16="http://schemas.microsoft.com/office/drawing/2014/main" id="{A340C4E5-5D53-4E27-B2A0-28E32C5AB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259763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70CC8B-6667-4B12-A4A3-4E99A3AB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3C5DC3-AF96-4D2E-AAE7-F563B849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124F-A551-48FA-83F8-15EB86390A6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49D9CBB-325C-4CE1-9775-67E102743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Significance of ABO Group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0883071-7EB1-4310-B7DD-47FEED604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ABO mismatched transfusions:</a:t>
            </a:r>
          </a:p>
          <a:p>
            <a:pPr lvl="1"/>
            <a:r>
              <a:rPr lang="en-GB" altLang="en-US"/>
              <a:t>Rare</a:t>
            </a:r>
          </a:p>
          <a:p>
            <a:pPr lvl="1"/>
            <a:r>
              <a:rPr lang="en-GB" altLang="en-US"/>
              <a:t>May be life threatening</a:t>
            </a:r>
          </a:p>
          <a:p>
            <a:pPr lvl="1"/>
            <a:r>
              <a:rPr lang="en-GB" altLang="en-US"/>
              <a:t>Can be caused by technical or clerical error</a:t>
            </a:r>
          </a:p>
          <a:p>
            <a:pPr lvl="1"/>
            <a:r>
              <a:rPr lang="en-GB" altLang="en-US"/>
              <a:t>Intravascular haemolysis</a:t>
            </a:r>
          </a:p>
          <a:p>
            <a:pPr lvl="1"/>
            <a:r>
              <a:rPr lang="en-GB" altLang="en-US"/>
              <a:t>More severe in group O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4F878-44B5-4B71-A713-B2B3D8D6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565EC-BB3B-414B-9B99-762D7656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54E7-BD01-4F1D-97F3-0D9CC90DD21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BC44CD2-93D9-4EBC-B804-90394128F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Universal Donor and Recipient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3550221-0D09-417A-9461-F82293E859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Universal Donor</a:t>
            </a:r>
          </a:p>
          <a:p>
            <a:r>
              <a:rPr lang="en-GB" altLang="en-US" sz="2800"/>
              <a:t>Group O</a:t>
            </a:r>
          </a:p>
          <a:p>
            <a:pPr lvl="1"/>
            <a:r>
              <a:rPr lang="en-GB" altLang="en-US" sz="2400"/>
              <a:t>Carries no A or B antigens</a:t>
            </a:r>
          </a:p>
          <a:p>
            <a:pPr lvl="1"/>
            <a:r>
              <a:rPr lang="en-GB" altLang="en-US" sz="2400"/>
              <a:t>Packed and processed units have little antibody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DA6B11BA-2B98-426D-9277-2DA1E2E07C1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Universal Recipient</a:t>
            </a:r>
          </a:p>
          <a:p>
            <a:r>
              <a:rPr lang="en-GB" altLang="en-US" sz="2800"/>
              <a:t>Group AB</a:t>
            </a:r>
          </a:p>
          <a:p>
            <a:pPr lvl="1"/>
            <a:r>
              <a:rPr lang="en-GB" altLang="en-US" sz="2400"/>
              <a:t>Patient has no anti-A or anti-B present</a:t>
            </a:r>
          </a:p>
          <a:p>
            <a:pPr lvl="1"/>
            <a:r>
              <a:rPr lang="en-GB" altLang="en-US" sz="2400"/>
              <a:t>Cannot lyse any transfused cells</a:t>
            </a:r>
          </a:p>
          <a:p>
            <a:pPr lvl="1"/>
            <a:r>
              <a:rPr lang="en-GB" altLang="en-US" sz="2400"/>
              <a:t>Beware: other</a:t>
            </a:r>
          </a:p>
          <a:p>
            <a:pPr lvl="1"/>
            <a:r>
              <a:rPr lang="en-GB" altLang="en-US" sz="2400"/>
              <a:t>antibodies may be present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680539F1-8A76-41A8-BF48-9550982AB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83058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2"/>
                </a:solidFill>
              </a:rPr>
              <a:t>Using the patient’s own group ASAP will conserve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  <p:bldP spid="2048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EFC0D40-AD4F-44B4-B84A-451DEF3A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AF345FE-CA63-4B4A-94C3-5C61B3C5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3162-4A6E-4B3C-B19B-C63696FB825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3D4DEE7-F05B-4784-AC44-804A3DF3C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Rh(D) Antigen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203AD44-5F16-4C8A-8AEE-CE0DF8A917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1981200"/>
            <a:ext cx="6172200" cy="4114800"/>
          </a:xfrm>
        </p:spPr>
        <p:txBody>
          <a:bodyPr/>
          <a:lstStyle/>
          <a:p>
            <a:r>
              <a:rPr lang="en-GB" altLang="en-US" sz="2800"/>
              <a:t>RH is the most complex system, with over 45 antigens </a:t>
            </a:r>
          </a:p>
          <a:p>
            <a:r>
              <a:rPr lang="en-GB" altLang="en-US" sz="2800"/>
              <a:t>Discovered in 1940 after work on Rhesus monkeys</a:t>
            </a:r>
          </a:p>
          <a:p>
            <a:r>
              <a:rPr lang="en-GB" altLang="en-US" sz="2800"/>
              <a:t>Subsequently discovered to be unrelated to monkeys</a:t>
            </a:r>
          </a:p>
          <a:p>
            <a:r>
              <a:rPr lang="en-GB" altLang="en-US" sz="2800" i="1"/>
              <a:t>RH</a:t>
            </a:r>
            <a:r>
              <a:rPr lang="en-GB" altLang="en-US" sz="2800"/>
              <a:t> gene located on short arm of chromosome 1</a:t>
            </a:r>
          </a:p>
        </p:txBody>
      </p:sp>
      <p:pic>
        <p:nvPicPr>
          <p:cNvPr id="13317" name="Picture 5" descr="rhesus">
            <a:extLst>
              <a:ext uri="{FF2B5EF4-FFF2-40B4-BE49-F238E27FC236}">
                <a16:creationId xmlns:a16="http://schemas.microsoft.com/office/drawing/2014/main" id="{9A898608-3312-49D7-9279-B10EFF7FA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352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EB4A19-7BCD-44F9-9B59-96EA1BD4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8CFA36-8790-4846-9317-F828B856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96-A7C1-4864-8385-1382E197AD7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5E3A4E6-B629-4292-A966-A7557909F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Simple Genetics of Rh(D)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FD34118-15C6-464C-B617-4390FD318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86% of caucasians are Rh(D) pos</a:t>
            </a:r>
          </a:p>
          <a:p>
            <a:r>
              <a:rPr lang="en-GB" altLang="en-US"/>
              <a:t>The antithetical antigen d has not been found</a:t>
            </a:r>
          </a:p>
          <a:p>
            <a:r>
              <a:rPr lang="en-GB" altLang="en-US"/>
              <a:t>The </a:t>
            </a:r>
            <a:r>
              <a:rPr lang="en-GB" altLang="en-US" i="1"/>
              <a:t>d</a:t>
            </a:r>
            <a:r>
              <a:rPr lang="en-GB" altLang="en-US"/>
              <a:t> gene is recessive:</a:t>
            </a:r>
          </a:p>
          <a:p>
            <a:pPr lvl="1"/>
            <a:r>
              <a:rPr lang="en-GB" altLang="en-US" i="1"/>
              <a:t>Dd, dD, DD</a:t>
            </a:r>
            <a:r>
              <a:rPr lang="en-GB" altLang="en-US"/>
              <a:t>, persons are Rh(D) pos</a:t>
            </a:r>
          </a:p>
          <a:p>
            <a:pPr lvl="1"/>
            <a:r>
              <a:rPr lang="en-GB" altLang="en-US"/>
              <a:t>Only </a:t>
            </a:r>
            <a:r>
              <a:rPr lang="en-GB" altLang="en-US" i="1"/>
              <a:t>dd </a:t>
            </a:r>
            <a:r>
              <a:rPr lang="en-GB" altLang="en-US"/>
              <a:t>persons are Rh(D) neg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E905EFA8-EC19-4B41-A9B3-27A147E5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83E4293-786A-4B1F-BA47-989430F9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557-589A-49FA-9EC6-D1E76E917D2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802AA90-B1C7-4AF8-BB66-81688669A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Distribution of Rh(D) Types</a:t>
            </a:r>
          </a:p>
        </p:txBody>
      </p:sp>
      <p:graphicFrame>
        <p:nvGraphicFramePr>
          <p:cNvPr id="17437" name="Group 29">
            <a:extLst>
              <a:ext uri="{FF2B5EF4-FFF2-40B4-BE49-F238E27FC236}">
                <a16:creationId xmlns:a16="http://schemas.microsoft.com/office/drawing/2014/main" id="{EAFDCA18-2C5F-42A4-BAF0-5D79208B7D8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55101321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6477165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27528015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Population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Rh(D) pos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Rh(D) neg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454310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Caucasian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077864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African-American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00272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Oriental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&lt;1%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778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CB8C1A-AAD0-4A8A-A8FF-AF60F5BB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9B2522E-FC18-4580-8711-05541659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6696-EA7E-410C-ABFD-298D0974C90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93489D94-F9D5-47DE-A504-65EDCEF44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Significance of Rh(D)</a:t>
            </a:r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322F0A42-FA59-4EB6-A865-3B77F1964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80% of Rh(D) neg persons exposed to Rh(D) pos blood will develop anti-D</a:t>
            </a:r>
          </a:p>
          <a:p>
            <a:r>
              <a:rPr lang="en-GB" altLang="en-US" sz="2800"/>
              <a:t>Anti-D can also be stimulated by pregnancy with an Rh(D) positive baby</a:t>
            </a:r>
          </a:p>
          <a:p>
            <a:pPr lvl="1"/>
            <a:r>
              <a:rPr lang="en-GB" altLang="en-US" sz="2400"/>
              <a:t>Sensitisation can be prevented by the use of anti-D immunoglobulin, antenatally and post natally</a:t>
            </a:r>
          </a:p>
          <a:p>
            <a:r>
              <a:rPr lang="en-GB" altLang="en-US" sz="2800"/>
              <a:t>Rh(D) neg females of childbearing potential should never be given Rh(D) positive blood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B8E59F-AE06-4000-9B3D-CA74868C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338540-2C2C-4531-B876-670759C8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162E-D308-432F-98E8-F1E64D34439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1E7CB9-D95B-4FCD-8EDF-EF8EF283E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Inheritance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F4E3A76-D38D-4FA1-A3C0-9CDD77CE6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i="1"/>
              <a:t>ABO</a:t>
            </a:r>
            <a:r>
              <a:rPr lang="en-GB" altLang="en-US"/>
              <a:t> &amp; </a:t>
            </a:r>
            <a:r>
              <a:rPr lang="en-GB" altLang="en-US" i="1"/>
              <a:t>RH</a:t>
            </a:r>
            <a:r>
              <a:rPr lang="en-GB" altLang="en-US"/>
              <a:t> genes are not linked</a:t>
            </a:r>
          </a:p>
          <a:p>
            <a:r>
              <a:rPr lang="en-GB" altLang="en-US"/>
              <a:t>ABO &amp; Rh(D) type are inherited independently</a:t>
            </a:r>
          </a:p>
          <a:p>
            <a:pPr>
              <a:buFontTx/>
              <a:buNone/>
            </a:pPr>
            <a:r>
              <a:rPr lang="en-GB" altLang="en-US"/>
              <a:t>For example:</a:t>
            </a:r>
          </a:p>
          <a:p>
            <a:pPr lvl="1">
              <a:buFontTx/>
              <a:buNone/>
            </a:pPr>
            <a:r>
              <a:rPr lang="en-GB" altLang="en-US"/>
              <a:t>An A Rh(D) pos mother </a:t>
            </a:r>
          </a:p>
          <a:p>
            <a:pPr lvl="1">
              <a:buFontTx/>
              <a:buNone/>
            </a:pPr>
            <a:r>
              <a:rPr lang="en-GB" altLang="en-US"/>
              <a:t>and a B Rh(D) pos father </a:t>
            </a:r>
          </a:p>
          <a:p>
            <a:pPr lvl="1">
              <a:buFontTx/>
              <a:buNone/>
            </a:pPr>
            <a:r>
              <a:rPr lang="en-GB" altLang="en-US"/>
              <a:t>could have an O Rh(D) neg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1AFF15-94FA-4751-A1BB-34DC1F7B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7551A7-BA2B-4B08-A4D8-8E336EDF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9EB-3A41-4C41-BBC0-3FF935744D8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4A41A19-0C9B-4D29-AA03-3E2C51A55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Inheritance of ABO and Rh(D)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45993937-D740-4DD0-8720-FFEBECD0F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62200"/>
            <a:ext cx="2895600" cy="1384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2"/>
                </a:solidFill>
              </a:rPr>
              <a:t>Mother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Group A    </a:t>
            </a:r>
            <a:r>
              <a:rPr lang="en-GB" altLang="en-US" sz="2000" i="1">
                <a:solidFill>
                  <a:schemeClr val="bg2"/>
                </a:solidFill>
              </a:rPr>
              <a:t>AO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Rh(D) pos  </a:t>
            </a:r>
            <a:r>
              <a:rPr lang="en-GB" altLang="en-US" sz="2000" i="1">
                <a:solidFill>
                  <a:schemeClr val="bg2"/>
                </a:solidFill>
              </a:rPr>
              <a:t>Dd</a:t>
            </a:r>
            <a:endParaRPr lang="en-GB" altLang="en-US" i="1">
              <a:solidFill>
                <a:schemeClr val="bg2"/>
              </a:solidFill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BA0A0C13-D014-4EE7-A23C-93E3D589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62200"/>
            <a:ext cx="2895600" cy="13843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2"/>
                </a:solidFill>
              </a:rPr>
              <a:t>Father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Group B    </a:t>
            </a:r>
            <a:r>
              <a:rPr lang="en-GB" altLang="en-US" sz="2000" i="1">
                <a:solidFill>
                  <a:schemeClr val="bg2"/>
                </a:solidFill>
              </a:rPr>
              <a:t>BO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Rh(D) pos  </a:t>
            </a:r>
            <a:r>
              <a:rPr lang="en-GB" altLang="en-US" sz="2000" i="1">
                <a:solidFill>
                  <a:schemeClr val="bg2"/>
                </a:solidFill>
              </a:rPr>
              <a:t>Dd</a:t>
            </a:r>
            <a:endParaRPr lang="en-GB" altLang="en-US" i="1">
              <a:solidFill>
                <a:schemeClr val="bg2"/>
              </a:solidFill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39073BF7-A9B6-4133-B602-CC50ACD4C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76800"/>
            <a:ext cx="2209800" cy="8667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Group A   </a:t>
            </a:r>
            <a:r>
              <a:rPr lang="en-GB" altLang="en-US" sz="2000" i="1">
                <a:solidFill>
                  <a:schemeClr val="bg2"/>
                </a:solidFill>
              </a:rPr>
              <a:t>AO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Rh(D) pos   </a:t>
            </a:r>
            <a:r>
              <a:rPr lang="en-GB" altLang="en-US" sz="2000" i="1">
                <a:solidFill>
                  <a:schemeClr val="bg2"/>
                </a:solidFill>
              </a:rPr>
              <a:t>Dd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2FF86BF0-4A10-45B9-BE0E-244436613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209800" cy="8667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Group B   </a:t>
            </a:r>
            <a:r>
              <a:rPr lang="en-GB" altLang="en-US" sz="2000" i="1">
                <a:solidFill>
                  <a:schemeClr val="bg2"/>
                </a:solidFill>
              </a:rPr>
              <a:t>BO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Rh(D) pos   </a:t>
            </a:r>
            <a:r>
              <a:rPr lang="en-GB" altLang="en-US" sz="2000" i="1">
                <a:solidFill>
                  <a:schemeClr val="bg2"/>
                </a:solidFill>
              </a:rPr>
              <a:t>Dd</a:t>
            </a: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0380C8CE-DFE7-4768-BEE3-48F6C2363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76800"/>
            <a:ext cx="2209800" cy="8667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Group O   </a:t>
            </a:r>
            <a:r>
              <a:rPr lang="en-GB" altLang="en-US" sz="2000" i="1">
                <a:solidFill>
                  <a:schemeClr val="bg2"/>
                </a:solidFill>
              </a:rPr>
              <a:t>OO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2"/>
                </a:solidFill>
              </a:rPr>
              <a:t>Rh(D) neg   </a:t>
            </a:r>
            <a:r>
              <a:rPr lang="en-GB" altLang="en-US" sz="2000" i="1">
                <a:solidFill>
                  <a:schemeClr val="bg2"/>
                </a:solidFill>
              </a:rPr>
              <a:t>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animBg="1" autoUpdateAnimBg="0"/>
      <p:bldP spid="21513" grpId="0" animBg="1" autoUpdateAnimBg="0"/>
      <p:bldP spid="2151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8B5B5A45-5F0F-4910-A55A-A0E4E9AB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F78ACE86-58A0-41E0-86A9-97B8DD53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1AF1-1656-4946-AFD0-6F5429FDF9D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B636BDF-05EB-48B9-900A-AEDE52F86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ABO System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444EB6F-74A7-408B-AEB9-DF1D48AB0C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981200"/>
            <a:ext cx="5715000" cy="4114800"/>
          </a:xfrm>
        </p:spPr>
        <p:txBody>
          <a:bodyPr/>
          <a:lstStyle/>
          <a:p>
            <a:r>
              <a:rPr lang="en-GB" altLang="en-US" sz="2800"/>
              <a:t>Discovered in 1901 by Dr. Karl Landsteiner</a:t>
            </a:r>
          </a:p>
          <a:p>
            <a:r>
              <a:rPr lang="en-GB" altLang="en-US" sz="2800"/>
              <a:t>4 Main Phenotypes (A, B, AB, O)</a:t>
            </a:r>
          </a:p>
          <a:p>
            <a:r>
              <a:rPr lang="en-GB" altLang="en-US" sz="2800" i="1"/>
              <a:t>ABO</a:t>
            </a:r>
            <a:r>
              <a:rPr lang="en-GB" altLang="en-US" sz="2800"/>
              <a:t> gene located on long arm of chromosome 9</a:t>
            </a:r>
          </a:p>
        </p:txBody>
      </p:sp>
      <p:pic>
        <p:nvPicPr>
          <p:cNvPr id="3077" name="Picture 5" descr="landsteiner">
            <a:extLst>
              <a:ext uri="{FF2B5EF4-FFF2-40B4-BE49-F238E27FC236}">
                <a16:creationId xmlns:a16="http://schemas.microsoft.com/office/drawing/2014/main" id="{78DF515B-4DDB-4B33-9E8F-925422AE6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1600200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07396D-73EC-4951-9585-13213097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69FCC2-2953-4312-8DEA-4EA4BA75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D5CA-230C-4D1E-9963-153F15DA430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D9F9B78-4AD4-4871-B729-B44BE709B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ABO Antigens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AC9358-9956-48F1-8900-88BC8AB86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r>
              <a:rPr lang="en-GB" altLang="en-US" sz="3400"/>
              <a:t>Added to Proteins or Lipids in Red Cells</a:t>
            </a:r>
          </a:p>
          <a:p>
            <a:r>
              <a:rPr lang="en-GB" altLang="en-US" sz="3400"/>
              <a:t>Substrate Molecule is H (fucose)</a:t>
            </a:r>
          </a:p>
          <a:p>
            <a:r>
              <a:rPr lang="en-GB" altLang="en-US" sz="3400"/>
              <a:t>A antigen is N-acetyl-galactosamine (GalNAc)</a:t>
            </a:r>
          </a:p>
          <a:p>
            <a:r>
              <a:rPr lang="en-GB" altLang="en-US" sz="3400"/>
              <a:t>B antigen is Galactose (Gal)</a:t>
            </a:r>
          </a:p>
          <a:p>
            <a:r>
              <a:rPr lang="en-GB" altLang="en-US" sz="3400"/>
              <a:t>A and B genes code for transferase enzymes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399D4E-1085-4FAC-9310-7D70704F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07AC5D-A4AA-4688-84E0-3D25A68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FB9-F625-42CF-A7F6-0D009C97654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C194A8F-0799-4623-8C62-801E6B201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ABO Antibodies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1FB0F6-4D08-401A-8086-2A783741C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and B substances very common</a:t>
            </a:r>
          </a:p>
          <a:p>
            <a:r>
              <a:rPr lang="en-GB" altLang="en-US"/>
              <a:t>Antibodies produced to “non-self”</a:t>
            </a:r>
          </a:p>
          <a:p>
            <a:r>
              <a:rPr lang="en-GB" altLang="en-US"/>
              <a:t>Produced after first few months of life</a:t>
            </a:r>
          </a:p>
          <a:p>
            <a:r>
              <a:rPr lang="en-GB" altLang="en-US"/>
              <a:t>A &amp; B people have mainly IgM</a:t>
            </a:r>
          </a:p>
          <a:p>
            <a:r>
              <a:rPr lang="en-GB" altLang="en-US"/>
              <a:t>O people have IgG</a:t>
            </a:r>
          </a:p>
          <a:p>
            <a:r>
              <a:rPr lang="en-GB" altLang="en-US"/>
              <a:t>May fade in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5">
            <a:extLst>
              <a:ext uri="{FF2B5EF4-FFF2-40B4-BE49-F238E27FC236}">
                <a16:creationId xmlns:a16="http://schemas.microsoft.com/office/drawing/2014/main" id="{19985C89-E3F2-4771-9DFC-1CEF4FA7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67" name="Slide Number Placeholder 6">
            <a:extLst>
              <a:ext uri="{FF2B5EF4-FFF2-40B4-BE49-F238E27FC236}">
                <a16:creationId xmlns:a16="http://schemas.microsoft.com/office/drawing/2014/main" id="{E3778FE2-5FCE-449D-BF45-5413A1E4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1EA9-B435-4DA3-B4DA-15C9E265863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4F69A48-A2CB-499A-BEA7-E31ECEA98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Antigens &amp; Antibodies</a:t>
            </a:r>
          </a:p>
        </p:txBody>
      </p:sp>
      <p:grpSp>
        <p:nvGrpSpPr>
          <p:cNvPr id="4163" name="Group 67">
            <a:extLst>
              <a:ext uri="{FF2B5EF4-FFF2-40B4-BE49-F238E27FC236}">
                <a16:creationId xmlns:a16="http://schemas.microsoft.com/office/drawing/2014/main" id="{3D4AE015-54F1-4321-AC49-379A3E67630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52600"/>
            <a:ext cx="7620000" cy="4343400"/>
            <a:chOff x="-3" y="-3"/>
            <a:chExt cx="2293" cy="2299"/>
          </a:xfrm>
        </p:grpSpPr>
        <p:grpSp>
          <p:nvGrpSpPr>
            <p:cNvPr id="4161" name="Group 65">
              <a:extLst>
                <a:ext uri="{FF2B5EF4-FFF2-40B4-BE49-F238E27FC236}">
                  <a16:creationId xmlns:a16="http://schemas.microsoft.com/office/drawing/2014/main" id="{B6D91D56-D609-4EFC-ADEA-A0B2B3A077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287" cy="2293"/>
              <a:chOff x="0" y="0"/>
              <a:chExt cx="2287" cy="2293"/>
            </a:xfrm>
          </p:grpSpPr>
          <p:grpSp>
            <p:nvGrpSpPr>
              <p:cNvPr id="4122" name="Group 26">
                <a:extLst>
                  <a:ext uri="{FF2B5EF4-FFF2-40B4-BE49-F238E27FC236}">
                    <a16:creationId xmlns:a16="http://schemas.microsoft.com/office/drawing/2014/main" id="{0BD3CCF3-110B-48DD-9FB5-40A1E5524E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432" cy="633"/>
                <a:chOff x="0" y="0"/>
                <a:chExt cx="432" cy="633"/>
              </a:xfrm>
            </p:grpSpPr>
            <p:sp>
              <p:nvSpPr>
                <p:cNvPr id="4101" name="Rectangle 5">
                  <a:extLst>
                    <a:ext uri="{FF2B5EF4-FFF2-40B4-BE49-F238E27FC236}">
                      <a16:creationId xmlns:a16="http://schemas.microsoft.com/office/drawing/2014/main" id="{EE5E4C3F-2813-4BD8-B290-36E9E25F47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420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Blood Group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21" name="Rectangle 25">
                  <a:extLst>
                    <a:ext uri="{FF2B5EF4-FFF2-40B4-BE49-F238E27FC236}">
                      <a16:creationId xmlns:a16="http://schemas.microsoft.com/office/drawing/2014/main" id="{60384C13-B368-4B7C-BCCB-0C758F8D39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32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24" name="Group 28">
                <a:extLst>
                  <a:ext uri="{FF2B5EF4-FFF2-40B4-BE49-F238E27FC236}">
                    <a16:creationId xmlns:a16="http://schemas.microsoft.com/office/drawing/2014/main" id="{6E7BE9BF-C733-4903-A08B-7BF5E81AD7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0"/>
                <a:ext cx="469" cy="633"/>
                <a:chOff x="432" y="0"/>
                <a:chExt cx="469" cy="633"/>
              </a:xfrm>
            </p:grpSpPr>
            <p:sp>
              <p:nvSpPr>
                <p:cNvPr id="4102" name="Rectangle 6">
                  <a:extLst>
                    <a:ext uri="{FF2B5EF4-FFF2-40B4-BE49-F238E27FC236}">
                      <a16:creationId xmlns:a16="http://schemas.microsoft.com/office/drawing/2014/main" id="{8A3FA522-0438-4316-BA19-947B83E51B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" y="6"/>
                  <a:ext cx="457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Antigens on RBCs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23" name="Rectangle 27">
                  <a:extLst>
                    <a:ext uri="{FF2B5EF4-FFF2-40B4-BE49-F238E27FC236}">
                      <a16:creationId xmlns:a16="http://schemas.microsoft.com/office/drawing/2014/main" id="{1D081F63-DBE8-47FA-892E-96701F57CB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0"/>
                  <a:ext cx="469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26" name="Group 30">
                <a:extLst>
                  <a:ext uri="{FF2B5EF4-FFF2-40B4-BE49-F238E27FC236}">
                    <a16:creationId xmlns:a16="http://schemas.microsoft.com/office/drawing/2014/main" id="{50FD3354-012C-4326-A3C5-8F80E0FE64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" y="0"/>
                <a:ext cx="852" cy="633"/>
                <a:chOff x="901" y="0"/>
                <a:chExt cx="852" cy="633"/>
              </a:xfrm>
            </p:grpSpPr>
            <p:sp>
              <p:nvSpPr>
                <p:cNvPr id="4103" name="Rectangle 7">
                  <a:extLst>
                    <a:ext uri="{FF2B5EF4-FFF2-40B4-BE49-F238E27FC236}">
                      <a16:creationId xmlns:a16="http://schemas.microsoft.com/office/drawing/2014/main" id="{D96AB375-6B9D-406E-8E65-2214B2704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7" y="6"/>
                  <a:ext cx="840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Antibodies in Serum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25" name="Rectangle 29">
                  <a:extLst>
                    <a:ext uri="{FF2B5EF4-FFF2-40B4-BE49-F238E27FC236}">
                      <a16:creationId xmlns:a16="http://schemas.microsoft.com/office/drawing/2014/main" id="{C3801A3C-B75B-4FA1-9FB4-ADA31CD6A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1" y="0"/>
                  <a:ext cx="852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28" name="Group 32">
                <a:extLst>
                  <a:ext uri="{FF2B5EF4-FFF2-40B4-BE49-F238E27FC236}">
                    <a16:creationId xmlns:a16="http://schemas.microsoft.com/office/drawing/2014/main" id="{F406087D-7FBD-4622-B074-B5C853E531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3" y="0"/>
                <a:ext cx="534" cy="633"/>
                <a:chOff x="1753" y="0"/>
                <a:chExt cx="534" cy="633"/>
              </a:xfrm>
            </p:grpSpPr>
            <p:sp>
              <p:nvSpPr>
                <p:cNvPr id="4104" name="Rectangle 8">
                  <a:extLst>
                    <a:ext uri="{FF2B5EF4-FFF2-40B4-BE49-F238E27FC236}">
                      <a16:creationId xmlns:a16="http://schemas.microsoft.com/office/drawing/2014/main" id="{735AABF6-8FE9-47D3-B2F1-FD72EC1F4E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6"/>
                  <a:ext cx="522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Genotypes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27" name="Rectangle 31">
                  <a:extLst>
                    <a:ext uri="{FF2B5EF4-FFF2-40B4-BE49-F238E27FC236}">
                      <a16:creationId xmlns:a16="http://schemas.microsoft.com/office/drawing/2014/main" id="{DB7E3C6A-CCB8-4B94-B986-F603615ADB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3" y="0"/>
                  <a:ext cx="534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0" name="Group 34">
                <a:extLst>
                  <a:ext uri="{FF2B5EF4-FFF2-40B4-BE49-F238E27FC236}">
                    <a16:creationId xmlns:a16="http://schemas.microsoft.com/office/drawing/2014/main" id="{DECE373B-948B-4359-9392-06CCF0D60C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45"/>
                <a:ext cx="432" cy="403"/>
                <a:chOff x="0" y="645"/>
                <a:chExt cx="432" cy="403"/>
              </a:xfrm>
            </p:grpSpPr>
            <p:sp>
              <p:nvSpPr>
                <p:cNvPr id="4105" name="Rectangle 9">
                  <a:extLst>
                    <a:ext uri="{FF2B5EF4-FFF2-40B4-BE49-F238E27FC236}">
                      <a16:creationId xmlns:a16="http://schemas.microsoft.com/office/drawing/2014/main" id="{C887BBB2-D8E1-4958-8150-3C00A5D8F1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651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29" name="Rectangle 33">
                  <a:extLst>
                    <a:ext uri="{FF2B5EF4-FFF2-40B4-BE49-F238E27FC236}">
                      <a16:creationId xmlns:a16="http://schemas.microsoft.com/office/drawing/2014/main" id="{0424C2C0-B5F1-46EC-9AA9-74283FF589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45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2" name="Group 36">
                <a:extLst>
                  <a:ext uri="{FF2B5EF4-FFF2-40B4-BE49-F238E27FC236}">
                    <a16:creationId xmlns:a16="http://schemas.microsoft.com/office/drawing/2014/main" id="{346F0389-DBA0-4A4A-9D55-6BEEC2CB8E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645"/>
                <a:ext cx="469" cy="403"/>
                <a:chOff x="432" y="645"/>
                <a:chExt cx="469" cy="403"/>
              </a:xfrm>
            </p:grpSpPr>
            <p:sp>
              <p:nvSpPr>
                <p:cNvPr id="4106" name="Rectangle 10">
                  <a:extLst>
                    <a:ext uri="{FF2B5EF4-FFF2-40B4-BE49-F238E27FC236}">
                      <a16:creationId xmlns:a16="http://schemas.microsoft.com/office/drawing/2014/main" id="{DD621DB3-E6B5-49C9-81DA-466E6E2414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" y="651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31" name="Rectangle 35">
                  <a:extLst>
                    <a:ext uri="{FF2B5EF4-FFF2-40B4-BE49-F238E27FC236}">
                      <a16:creationId xmlns:a16="http://schemas.microsoft.com/office/drawing/2014/main" id="{5F3DA302-513E-4C6C-BBF7-E8CE52623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645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4" name="Group 38">
                <a:extLst>
                  <a:ext uri="{FF2B5EF4-FFF2-40B4-BE49-F238E27FC236}">
                    <a16:creationId xmlns:a16="http://schemas.microsoft.com/office/drawing/2014/main" id="{1C460BCE-D1E2-44F4-A334-54F7D74E82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" y="645"/>
                <a:ext cx="852" cy="403"/>
                <a:chOff x="901" y="645"/>
                <a:chExt cx="852" cy="403"/>
              </a:xfrm>
            </p:grpSpPr>
            <p:sp>
              <p:nvSpPr>
                <p:cNvPr id="4107" name="Rectangle 11">
                  <a:extLst>
                    <a:ext uri="{FF2B5EF4-FFF2-40B4-BE49-F238E27FC236}">
                      <a16:creationId xmlns:a16="http://schemas.microsoft.com/office/drawing/2014/main" id="{E470B997-6ABA-4987-A938-7DB173228E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7" y="651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Anti-B</a:t>
                  </a: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33" name="Rectangle 37">
                  <a:extLst>
                    <a:ext uri="{FF2B5EF4-FFF2-40B4-BE49-F238E27FC236}">
                      <a16:creationId xmlns:a16="http://schemas.microsoft.com/office/drawing/2014/main" id="{137E7BF9-0E76-4ECE-9E8E-E67492D09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1" y="645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6" name="Group 40">
                <a:extLst>
                  <a:ext uri="{FF2B5EF4-FFF2-40B4-BE49-F238E27FC236}">
                    <a16:creationId xmlns:a16="http://schemas.microsoft.com/office/drawing/2014/main" id="{96EC6ADC-D8CB-4285-A233-2A3DCC236A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3" y="645"/>
                <a:ext cx="534" cy="403"/>
                <a:chOff x="1753" y="645"/>
                <a:chExt cx="534" cy="403"/>
              </a:xfrm>
            </p:grpSpPr>
            <p:sp>
              <p:nvSpPr>
                <p:cNvPr id="4108" name="Rectangle 12">
                  <a:extLst>
                    <a:ext uri="{FF2B5EF4-FFF2-40B4-BE49-F238E27FC236}">
                      <a16:creationId xmlns:a16="http://schemas.microsoft.com/office/drawing/2014/main" id="{EA8883AB-0FCB-4F39-9186-13938DC200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651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AA</a:t>
                  </a:r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or </a:t>
                  </a:r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AO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35" name="Rectangle 39">
                  <a:extLst>
                    <a:ext uri="{FF2B5EF4-FFF2-40B4-BE49-F238E27FC236}">
                      <a16:creationId xmlns:a16="http://schemas.microsoft.com/office/drawing/2014/main" id="{6B1994D0-FC91-4817-A67C-BE7A08E21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3" y="645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8" name="Group 42">
                <a:extLst>
                  <a:ext uri="{FF2B5EF4-FFF2-40B4-BE49-F238E27FC236}">
                    <a16:creationId xmlns:a16="http://schemas.microsoft.com/office/drawing/2014/main" id="{57CEB4CA-348A-4346-AD22-5B6AB45D62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060"/>
                <a:ext cx="432" cy="403"/>
                <a:chOff x="0" y="1060"/>
                <a:chExt cx="432" cy="403"/>
              </a:xfrm>
            </p:grpSpPr>
            <p:sp>
              <p:nvSpPr>
                <p:cNvPr id="4109" name="Rectangle 13">
                  <a:extLst>
                    <a:ext uri="{FF2B5EF4-FFF2-40B4-BE49-F238E27FC236}">
                      <a16:creationId xmlns:a16="http://schemas.microsoft.com/office/drawing/2014/main" id="{B364A34B-6A38-42AB-9711-8F03DFB7E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1066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37" name="Rectangle 41">
                  <a:extLst>
                    <a:ext uri="{FF2B5EF4-FFF2-40B4-BE49-F238E27FC236}">
                      <a16:creationId xmlns:a16="http://schemas.microsoft.com/office/drawing/2014/main" id="{3541EED4-2B5D-4BCD-81A1-F220F825C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060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0" name="Group 44">
                <a:extLst>
                  <a:ext uri="{FF2B5EF4-FFF2-40B4-BE49-F238E27FC236}">
                    <a16:creationId xmlns:a16="http://schemas.microsoft.com/office/drawing/2014/main" id="{BB0582B6-BAF8-4705-BDC6-109A9D7BA2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1060"/>
                <a:ext cx="469" cy="403"/>
                <a:chOff x="432" y="1060"/>
                <a:chExt cx="469" cy="403"/>
              </a:xfrm>
            </p:grpSpPr>
            <p:sp>
              <p:nvSpPr>
                <p:cNvPr id="4110" name="Rectangle 14">
                  <a:extLst>
                    <a:ext uri="{FF2B5EF4-FFF2-40B4-BE49-F238E27FC236}">
                      <a16:creationId xmlns:a16="http://schemas.microsoft.com/office/drawing/2014/main" id="{9B850246-DDEB-4161-BE46-09943C92F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" y="1066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39" name="Rectangle 43">
                  <a:extLst>
                    <a:ext uri="{FF2B5EF4-FFF2-40B4-BE49-F238E27FC236}">
                      <a16:creationId xmlns:a16="http://schemas.microsoft.com/office/drawing/2014/main" id="{F412B98F-F0BE-43DB-B1A3-D756DE81A8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1060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2" name="Group 46">
                <a:extLst>
                  <a:ext uri="{FF2B5EF4-FFF2-40B4-BE49-F238E27FC236}">
                    <a16:creationId xmlns:a16="http://schemas.microsoft.com/office/drawing/2014/main" id="{3AB3B022-3AC3-4FDC-BF1F-A86DCD2A87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" y="1060"/>
                <a:ext cx="852" cy="403"/>
                <a:chOff x="901" y="1060"/>
                <a:chExt cx="852" cy="403"/>
              </a:xfrm>
            </p:grpSpPr>
            <p:sp>
              <p:nvSpPr>
                <p:cNvPr id="4111" name="Rectangle 15">
                  <a:extLst>
                    <a:ext uri="{FF2B5EF4-FFF2-40B4-BE49-F238E27FC236}">
                      <a16:creationId xmlns:a16="http://schemas.microsoft.com/office/drawing/2014/main" id="{10FDA382-B2C3-4BC7-A75C-006F310D4D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7" y="1066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Anti-A</a:t>
                  </a: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41" name="Rectangle 45">
                  <a:extLst>
                    <a:ext uri="{FF2B5EF4-FFF2-40B4-BE49-F238E27FC236}">
                      <a16:creationId xmlns:a16="http://schemas.microsoft.com/office/drawing/2014/main" id="{D85B116D-D087-4051-81C9-364128BBCB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1" y="1060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4" name="Group 48">
                <a:extLst>
                  <a:ext uri="{FF2B5EF4-FFF2-40B4-BE49-F238E27FC236}">
                    <a16:creationId xmlns:a16="http://schemas.microsoft.com/office/drawing/2014/main" id="{9C1BEEF4-0A18-4872-A16F-E580E11AF4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3" y="1060"/>
                <a:ext cx="534" cy="403"/>
                <a:chOff x="1753" y="1060"/>
                <a:chExt cx="534" cy="403"/>
              </a:xfrm>
            </p:grpSpPr>
            <p:sp>
              <p:nvSpPr>
                <p:cNvPr id="4112" name="Rectangle 16">
                  <a:extLst>
                    <a:ext uri="{FF2B5EF4-FFF2-40B4-BE49-F238E27FC236}">
                      <a16:creationId xmlns:a16="http://schemas.microsoft.com/office/drawing/2014/main" id="{3A68BDBC-0905-4721-82DD-58234BFB4B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1066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BB</a:t>
                  </a:r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or </a:t>
                  </a:r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BO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43" name="Rectangle 47">
                  <a:extLst>
                    <a:ext uri="{FF2B5EF4-FFF2-40B4-BE49-F238E27FC236}">
                      <a16:creationId xmlns:a16="http://schemas.microsoft.com/office/drawing/2014/main" id="{72637948-2EB5-4628-88CE-CD7AF9AA1C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3" y="1060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6" name="Group 50">
                <a:extLst>
                  <a:ext uri="{FF2B5EF4-FFF2-40B4-BE49-F238E27FC236}">
                    <a16:creationId xmlns:a16="http://schemas.microsoft.com/office/drawing/2014/main" id="{7DD710F8-1C20-4DF5-94D7-7AAA46221F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475"/>
                <a:ext cx="432" cy="403"/>
                <a:chOff x="0" y="1475"/>
                <a:chExt cx="432" cy="403"/>
              </a:xfrm>
            </p:grpSpPr>
            <p:sp>
              <p:nvSpPr>
                <p:cNvPr id="4113" name="Rectangle 17">
                  <a:extLst>
                    <a:ext uri="{FF2B5EF4-FFF2-40B4-BE49-F238E27FC236}">
                      <a16:creationId xmlns:a16="http://schemas.microsoft.com/office/drawing/2014/main" id="{B5BC2F1B-05DF-44EA-A0E7-E1552670A3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1481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45" name="Rectangle 49">
                  <a:extLst>
                    <a:ext uri="{FF2B5EF4-FFF2-40B4-BE49-F238E27FC236}">
                      <a16:creationId xmlns:a16="http://schemas.microsoft.com/office/drawing/2014/main" id="{F3789791-1469-4211-AD6E-571A8C4B8C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475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8" name="Group 52">
                <a:extLst>
                  <a:ext uri="{FF2B5EF4-FFF2-40B4-BE49-F238E27FC236}">
                    <a16:creationId xmlns:a16="http://schemas.microsoft.com/office/drawing/2014/main" id="{16C5477B-3262-4A09-99AD-537A66C84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1475"/>
                <a:ext cx="469" cy="403"/>
                <a:chOff x="432" y="1475"/>
                <a:chExt cx="469" cy="403"/>
              </a:xfrm>
            </p:grpSpPr>
            <p:sp>
              <p:nvSpPr>
                <p:cNvPr id="4114" name="Rectangle 18">
                  <a:extLst>
                    <a:ext uri="{FF2B5EF4-FFF2-40B4-BE49-F238E27FC236}">
                      <a16:creationId xmlns:a16="http://schemas.microsoft.com/office/drawing/2014/main" id="{8F4B5EF8-E209-4000-8FBA-A31D73433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" y="1481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</a:t>
                  </a:r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 and </a:t>
                  </a:r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47" name="Rectangle 51">
                  <a:extLst>
                    <a:ext uri="{FF2B5EF4-FFF2-40B4-BE49-F238E27FC236}">
                      <a16:creationId xmlns:a16="http://schemas.microsoft.com/office/drawing/2014/main" id="{F6660B3D-EB0D-489D-9364-F786ABDF3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1475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0" name="Group 54">
                <a:extLst>
                  <a:ext uri="{FF2B5EF4-FFF2-40B4-BE49-F238E27FC236}">
                    <a16:creationId xmlns:a16="http://schemas.microsoft.com/office/drawing/2014/main" id="{11B333D7-ADA8-43EA-B7B4-96316CC050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" y="1475"/>
                <a:ext cx="852" cy="403"/>
                <a:chOff x="901" y="1475"/>
                <a:chExt cx="852" cy="403"/>
              </a:xfrm>
            </p:grpSpPr>
            <p:sp>
              <p:nvSpPr>
                <p:cNvPr id="4115" name="Rectangle 19">
                  <a:extLst>
                    <a:ext uri="{FF2B5EF4-FFF2-40B4-BE49-F238E27FC236}">
                      <a16:creationId xmlns:a16="http://schemas.microsoft.com/office/drawing/2014/main" id="{76F3202F-8F5F-404E-9E04-D0E126E5CE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7" y="1481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Neither</a:t>
                  </a: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49" name="Rectangle 53">
                  <a:extLst>
                    <a:ext uri="{FF2B5EF4-FFF2-40B4-BE49-F238E27FC236}">
                      <a16:creationId xmlns:a16="http://schemas.microsoft.com/office/drawing/2014/main" id="{06C60CBB-AB99-491F-A04B-3CF3BB884A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1" y="1475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2" name="Group 56">
                <a:extLst>
                  <a:ext uri="{FF2B5EF4-FFF2-40B4-BE49-F238E27FC236}">
                    <a16:creationId xmlns:a16="http://schemas.microsoft.com/office/drawing/2014/main" id="{37FC4B61-3A3D-4BE2-AF8D-CD32FA4BC6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3" y="1475"/>
                <a:ext cx="534" cy="403"/>
                <a:chOff x="1753" y="1475"/>
                <a:chExt cx="534" cy="403"/>
              </a:xfrm>
            </p:grpSpPr>
            <p:sp>
              <p:nvSpPr>
                <p:cNvPr id="4116" name="Rectangle 20">
                  <a:extLst>
                    <a:ext uri="{FF2B5EF4-FFF2-40B4-BE49-F238E27FC236}">
                      <a16:creationId xmlns:a16="http://schemas.microsoft.com/office/drawing/2014/main" id="{380B2286-76B1-4616-965C-8FB7C06F9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1481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51" name="Rectangle 55">
                  <a:extLst>
                    <a:ext uri="{FF2B5EF4-FFF2-40B4-BE49-F238E27FC236}">
                      <a16:creationId xmlns:a16="http://schemas.microsoft.com/office/drawing/2014/main" id="{AC56DB87-1804-43AC-995F-C503F7E332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3" y="1475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4" name="Group 58">
                <a:extLst>
                  <a:ext uri="{FF2B5EF4-FFF2-40B4-BE49-F238E27FC236}">
                    <a16:creationId xmlns:a16="http://schemas.microsoft.com/office/drawing/2014/main" id="{3BC56C46-6DBF-4495-A34C-19A336FBB1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890"/>
                <a:ext cx="432" cy="403"/>
                <a:chOff x="0" y="1890"/>
                <a:chExt cx="432" cy="403"/>
              </a:xfrm>
            </p:grpSpPr>
            <p:sp>
              <p:nvSpPr>
                <p:cNvPr id="4117" name="Rectangle 21">
                  <a:extLst>
                    <a:ext uri="{FF2B5EF4-FFF2-40B4-BE49-F238E27FC236}">
                      <a16:creationId xmlns:a16="http://schemas.microsoft.com/office/drawing/2014/main" id="{EA91E1FB-6151-433E-A1F6-818B5A79CF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1896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53" name="Rectangle 57">
                  <a:extLst>
                    <a:ext uri="{FF2B5EF4-FFF2-40B4-BE49-F238E27FC236}">
                      <a16:creationId xmlns:a16="http://schemas.microsoft.com/office/drawing/2014/main" id="{FBBC31FD-49AF-410C-9FD5-D5DDBF4A5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890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6" name="Group 60">
                <a:extLst>
                  <a:ext uri="{FF2B5EF4-FFF2-40B4-BE49-F238E27FC236}">
                    <a16:creationId xmlns:a16="http://schemas.microsoft.com/office/drawing/2014/main" id="{AAF05C65-FEA8-4750-AFDE-7FAD4A792E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1890"/>
                <a:ext cx="469" cy="403"/>
                <a:chOff x="432" y="1890"/>
                <a:chExt cx="469" cy="403"/>
              </a:xfrm>
            </p:grpSpPr>
            <p:sp>
              <p:nvSpPr>
                <p:cNvPr id="4118" name="Rectangle 22">
                  <a:extLst>
                    <a:ext uri="{FF2B5EF4-FFF2-40B4-BE49-F238E27FC236}">
                      <a16:creationId xmlns:a16="http://schemas.microsoft.com/office/drawing/2014/main" id="{E0B58B5A-BE78-4380-B851-1F410A81A6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" y="1896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Neither</a:t>
                  </a: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55" name="Rectangle 59">
                  <a:extLst>
                    <a:ext uri="{FF2B5EF4-FFF2-40B4-BE49-F238E27FC236}">
                      <a16:creationId xmlns:a16="http://schemas.microsoft.com/office/drawing/2014/main" id="{214F28CD-93AE-452A-82F6-3C3BD6D217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1890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58" name="Group 62">
                <a:extLst>
                  <a:ext uri="{FF2B5EF4-FFF2-40B4-BE49-F238E27FC236}">
                    <a16:creationId xmlns:a16="http://schemas.microsoft.com/office/drawing/2014/main" id="{3CC7F3F7-BA71-4810-A8F9-5BED018DF3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1" y="1890"/>
                <a:ext cx="852" cy="403"/>
                <a:chOff x="901" y="1890"/>
                <a:chExt cx="852" cy="403"/>
              </a:xfrm>
            </p:grpSpPr>
            <p:sp>
              <p:nvSpPr>
                <p:cNvPr id="4119" name="Rectangle 23">
                  <a:extLst>
                    <a:ext uri="{FF2B5EF4-FFF2-40B4-BE49-F238E27FC236}">
                      <a16:creationId xmlns:a16="http://schemas.microsoft.com/office/drawing/2014/main" id="{D39FC688-2725-43D8-AB60-A3BDB35148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7" y="1896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Anti-A and anti-B</a:t>
                  </a: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57" name="Rectangle 61">
                  <a:extLst>
                    <a:ext uri="{FF2B5EF4-FFF2-40B4-BE49-F238E27FC236}">
                      <a16:creationId xmlns:a16="http://schemas.microsoft.com/office/drawing/2014/main" id="{09792DA5-FC86-47B6-BDAF-0B9153D11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1" y="1890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60" name="Group 64">
                <a:extLst>
                  <a:ext uri="{FF2B5EF4-FFF2-40B4-BE49-F238E27FC236}">
                    <a16:creationId xmlns:a16="http://schemas.microsoft.com/office/drawing/2014/main" id="{F8115C9A-58CB-466F-98EB-2671B594F1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3" y="1890"/>
                <a:ext cx="534" cy="403"/>
                <a:chOff x="1753" y="1890"/>
                <a:chExt cx="534" cy="403"/>
              </a:xfrm>
            </p:grpSpPr>
            <p:sp>
              <p:nvSpPr>
                <p:cNvPr id="4120" name="Rectangle 24">
                  <a:extLst>
                    <a:ext uri="{FF2B5EF4-FFF2-40B4-BE49-F238E27FC236}">
                      <a16:creationId xmlns:a16="http://schemas.microsoft.com/office/drawing/2014/main" id="{49000D4B-F350-40E4-817E-37351D6185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1896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i="1">
                      <a:latin typeface="Tahom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OO</a:t>
                  </a:r>
                  <a:endParaRPr lang="en-GB" altLang="en-US" sz="1400">
                    <a:latin typeface="Tahoma" panose="020B060403050404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algn="ctr" eaLnBrk="0" hangingPunct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159" name="Rectangle 63">
                  <a:extLst>
                    <a:ext uri="{FF2B5EF4-FFF2-40B4-BE49-F238E27FC236}">
                      <a16:creationId xmlns:a16="http://schemas.microsoft.com/office/drawing/2014/main" id="{7FEF94A3-5C99-4B86-90F4-1DC1CFC491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3" y="1890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62" name="Rectangle 66">
              <a:extLst>
                <a:ext uri="{FF2B5EF4-FFF2-40B4-BE49-F238E27FC236}">
                  <a16:creationId xmlns:a16="http://schemas.microsoft.com/office/drawing/2014/main" id="{DD433A84-2F7A-4F65-A828-C0465838B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2293" cy="22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ooter Placeholder 3">
            <a:extLst>
              <a:ext uri="{FF2B5EF4-FFF2-40B4-BE49-F238E27FC236}">
                <a16:creationId xmlns:a16="http://schemas.microsoft.com/office/drawing/2014/main" id="{9A4B25D7-D209-4554-B1F2-15C3AF4E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103" name="Slide Number Placeholder 4">
            <a:extLst>
              <a:ext uri="{FF2B5EF4-FFF2-40B4-BE49-F238E27FC236}">
                <a16:creationId xmlns:a16="http://schemas.microsoft.com/office/drawing/2014/main" id="{09E21D60-7288-45AB-8A9A-ABA9D21B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3C1-C23D-442D-9245-6B41F4B8E0C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40315CF-4B95-407F-A9EB-14A7E4993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GB" altLang="en-US"/>
              <a:t>Inheritance of ABO Groups</a:t>
            </a:r>
          </a:p>
        </p:txBody>
      </p:sp>
      <p:grpSp>
        <p:nvGrpSpPr>
          <p:cNvPr id="15461" name="Group 101">
            <a:extLst>
              <a:ext uri="{FF2B5EF4-FFF2-40B4-BE49-F238E27FC236}">
                <a16:creationId xmlns:a16="http://schemas.microsoft.com/office/drawing/2014/main" id="{B55D1AB6-C45A-41C4-BCC5-AAF8C298EB6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00200"/>
            <a:ext cx="7162800" cy="4724400"/>
            <a:chOff x="-3" y="-3"/>
            <a:chExt cx="2611" cy="3429"/>
          </a:xfrm>
        </p:grpSpPr>
        <p:grpSp>
          <p:nvGrpSpPr>
            <p:cNvPr id="15459" name="Group 99">
              <a:extLst>
                <a:ext uri="{FF2B5EF4-FFF2-40B4-BE49-F238E27FC236}">
                  <a16:creationId xmlns:a16="http://schemas.microsoft.com/office/drawing/2014/main" id="{60B43152-29BA-4B92-A2F2-DEB6262FD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605" cy="3423"/>
              <a:chOff x="0" y="0"/>
              <a:chExt cx="2605" cy="3423"/>
            </a:xfrm>
          </p:grpSpPr>
          <p:grpSp>
            <p:nvGrpSpPr>
              <p:cNvPr id="15396" name="Group 36">
                <a:extLst>
                  <a:ext uri="{FF2B5EF4-FFF2-40B4-BE49-F238E27FC236}">
                    <a16:creationId xmlns:a16="http://schemas.microsoft.com/office/drawing/2014/main" id="{FFEC5C6F-3711-4D30-A442-D1562CDA4C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613" cy="518"/>
                <a:chOff x="0" y="0"/>
                <a:chExt cx="613" cy="518"/>
              </a:xfrm>
            </p:grpSpPr>
            <p:sp>
              <p:nvSpPr>
                <p:cNvPr id="15363" name="Rectangle 3">
                  <a:extLst>
                    <a:ext uri="{FF2B5EF4-FFF2-40B4-BE49-F238E27FC236}">
                      <a16:creationId xmlns:a16="http://schemas.microsoft.com/office/drawing/2014/main" id="{14C2FA03-E621-4F67-B95D-615C5E95CB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601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Allele from </a:t>
                  </a:r>
                  <a:b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</a:br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the mother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395" name="Rectangle 35">
                  <a:extLst>
                    <a:ext uri="{FF2B5EF4-FFF2-40B4-BE49-F238E27FC236}">
                      <a16:creationId xmlns:a16="http://schemas.microsoft.com/office/drawing/2014/main" id="{2C6EE002-B42B-4578-A515-3924168149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1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98" name="Group 38">
                <a:extLst>
                  <a:ext uri="{FF2B5EF4-FFF2-40B4-BE49-F238E27FC236}">
                    <a16:creationId xmlns:a16="http://schemas.microsoft.com/office/drawing/2014/main" id="{41BD8FE1-955D-4293-BEFE-E561B04F63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0"/>
                <a:ext cx="607" cy="518"/>
                <a:chOff x="613" y="0"/>
                <a:chExt cx="607" cy="518"/>
              </a:xfrm>
            </p:grpSpPr>
            <p:sp>
              <p:nvSpPr>
                <p:cNvPr id="15364" name="Rectangle 4">
                  <a:extLst>
                    <a:ext uri="{FF2B5EF4-FFF2-40B4-BE49-F238E27FC236}">
                      <a16:creationId xmlns:a16="http://schemas.microsoft.com/office/drawing/2014/main" id="{AF331C9F-F547-44D8-A221-18BB4BA12E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6"/>
                  <a:ext cx="595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Allele from </a:t>
                  </a:r>
                  <a:b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</a:br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the father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397" name="Rectangle 37">
                  <a:extLst>
                    <a:ext uri="{FF2B5EF4-FFF2-40B4-BE49-F238E27FC236}">
                      <a16:creationId xmlns:a16="http://schemas.microsoft.com/office/drawing/2014/main" id="{30758BB0-DC3F-4EA6-AD24-834CF053E6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0"/>
                  <a:ext cx="60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0" name="Group 40">
                <a:extLst>
                  <a:ext uri="{FF2B5EF4-FFF2-40B4-BE49-F238E27FC236}">
                    <a16:creationId xmlns:a16="http://schemas.microsoft.com/office/drawing/2014/main" id="{CEDA2EE1-0747-4BB8-B0C4-DD99181985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0"/>
                <a:ext cx="650" cy="518"/>
                <a:chOff x="1220" y="0"/>
                <a:chExt cx="650" cy="518"/>
              </a:xfrm>
            </p:grpSpPr>
            <p:sp>
              <p:nvSpPr>
                <p:cNvPr id="15365" name="Rectangle 5">
                  <a:extLst>
                    <a:ext uri="{FF2B5EF4-FFF2-40B4-BE49-F238E27FC236}">
                      <a16:creationId xmlns:a16="http://schemas.microsoft.com/office/drawing/2014/main" id="{FE4442A4-DA6B-4753-9FB5-F0EF18725A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6"/>
                  <a:ext cx="638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Genotype of</a:t>
                  </a:r>
                  <a:b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</a:br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offspring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399" name="Rectangle 39">
                  <a:extLst>
                    <a:ext uri="{FF2B5EF4-FFF2-40B4-BE49-F238E27FC236}">
                      <a16:creationId xmlns:a16="http://schemas.microsoft.com/office/drawing/2014/main" id="{BF0620AE-C831-4D2D-8F3C-13C16D344E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0"/>
                  <a:ext cx="65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2" name="Group 42">
                <a:extLst>
                  <a:ext uri="{FF2B5EF4-FFF2-40B4-BE49-F238E27FC236}">
                    <a16:creationId xmlns:a16="http://schemas.microsoft.com/office/drawing/2014/main" id="{0451C2A4-AC60-4CC1-AD0F-A8BB9DBD45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0"/>
                <a:ext cx="735" cy="518"/>
                <a:chOff x="1870" y="0"/>
                <a:chExt cx="735" cy="518"/>
              </a:xfrm>
            </p:grpSpPr>
            <p:sp>
              <p:nvSpPr>
                <p:cNvPr id="15366" name="Rectangle 6">
                  <a:extLst>
                    <a:ext uri="{FF2B5EF4-FFF2-40B4-BE49-F238E27FC236}">
                      <a16:creationId xmlns:a16="http://schemas.microsoft.com/office/drawing/2014/main" id="{FACC4276-A1AF-47C5-9329-A229248E61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6"/>
                  <a:ext cx="723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Blood types of</a:t>
                  </a:r>
                  <a:b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</a:br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offspring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01" name="Rectangle 41">
                  <a:extLst>
                    <a:ext uri="{FF2B5EF4-FFF2-40B4-BE49-F238E27FC236}">
                      <a16:creationId xmlns:a16="http://schemas.microsoft.com/office/drawing/2014/main" id="{B2879F4E-D036-4507-9591-9FDF84F91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0"/>
                  <a:ext cx="73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4" name="Group 44">
                <a:extLst>
                  <a:ext uri="{FF2B5EF4-FFF2-40B4-BE49-F238E27FC236}">
                    <a16:creationId xmlns:a16="http://schemas.microsoft.com/office/drawing/2014/main" id="{30A1048E-9DA9-476D-9811-F4C7736D21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30"/>
                <a:ext cx="613" cy="403"/>
                <a:chOff x="0" y="530"/>
                <a:chExt cx="613" cy="403"/>
              </a:xfrm>
            </p:grpSpPr>
            <p:sp>
              <p:nvSpPr>
                <p:cNvPr id="15367" name="Rectangle 7">
                  <a:extLst>
                    <a:ext uri="{FF2B5EF4-FFF2-40B4-BE49-F238E27FC236}">
                      <a16:creationId xmlns:a16="http://schemas.microsoft.com/office/drawing/2014/main" id="{7B9A96E8-264D-4141-A872-5A61FEA532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536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03" name="Rectangle 43">
                  <a:extLst>
                    <a:ext uri="{FF2B5EF4-FFF2-40B4-BE49-F238E27FC236}">
                      <a16:creationId xmlns:a16="http://schemas.microsoft.com/office/drawing/2014/main" id="{C5620D20-124C-4292-AE6A-544861FA1E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30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6" name="Group 46">
                <a:extLst>
                  <a:ext uri="{FF2B5EF4-FFF2-40B4-BE49-F238E27FC236}">
                    <a16:creationId xmlns:a16="http://schemas.microsoft.com/office/drawing/2014/main" id="{B61F0687-EF04-4094-BFC9-1F582881C1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530"/>
                <a:ext cx="607" cy="403"/>
                <a:chOff x="613" y="530"/>
                <a:chExt cx="607" cy="403"/>
              </a:xfrm>
            </p:grpSpPr>
            <p:sp>
              <p:nvSpPr>
                <p:cNvPr id="15368" name="Rectangle 8">
                  <a:extLst>
                    <a:ext uri="{FF2B5EF4-FFF2-40B4-BE49-F238E27FC236}">
                      <a16:creationId xmlns:a16="http://schemas.microsoft.com/office/drawing/2014/main" id="{6CB5388B-3293-4D38-A545-C4F1898F3B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536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05" name="Rectangle 45">
                  <a:extLst>
                    <a:ext uri="{FF2B5EF4-FFF2-40B4-BE49-F238E27FC236}">
                      <a16:creationId xmlns:a16="http://schemas.microsoft.com/office/drawing/2014/main" id="{45FFD1EA-FF04-490E-94DC-38F3C0F0CA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530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08" name="Group 48">
                <a:extLst>
                  <a:ext uri="{FF2B5EF4-FFF2-40B4-BE49-F238E27FC236}">
                    <a16:creationId xmlns:a16="http://schemas.microsoft.com/office/drawing/2014/main" id="{DAE17978-F09C-4EAA-B2B3-8278732755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530"/>
                <a:ext cx="650" cy="403"/>
                <a:chOff x="1220" y="530"/>
                <a:chExt cx="650" cy="403"/>
              </a:xfrm>
            </p:grpSpPr>
            <p:sp>
              <p:nvSpPr>
                <p:cNvPr id="15369" name="Rectangle 9">
                  <a:extLst>
                    <a:ext uri="{FF2B5EF4-FFF2-40B4-BE49-F238E27FC236}">
                      <a16:creationId xmlns:a16="http://schemas.microsoft.com/office/drawing/2014/main" id="{D924BF0F-53E8-4AB6-B07F-2A1B44255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536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07" name="Rectangle 47">
                  <a:extLst>
                    <a:ext uri="{FF2B5EF4-FFF2-40B4-BE49-F238E27FC236}">
                      <a16:creationId xmlns:a16="http://schemas.microsoft.com/office/drawing/2014/main" id="{0A63191F-ABB6-44F4-A3F1-D72BFB1F35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530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10" name="Group 50">
                <a:extLst>
                  <a:ext uri="{FF2B5EF4-FFF2-40B4-BE49-F238E27FC236}">
                    <a16:creationId xmlns:a16="http://schemas.microsoft.com/office/drawing/2014/main" id="{071C7484-C0E1-4641-A826-09350706D1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530"/>
                <a:ext cx="735" cy="403"/>
                <a:chOff x="1870" y="530"/>
                <a:chExt cx="735" cy="403"/>
              </a:xfrm>
            </p:grpSpPr>
            <p:sp>
              <p:nvSpPr>
                <p:cNvPr id="15370" name="Rectangle 10">
                  <a:extLst>
                    <a:ext uri="{FF2B5EF4-FFF2-40B4-BE49-F238E27FC236}">
                      <a16:creationId xmlns:a16="http://schemas.microsoft.com/office/drawing/2014/main" id="{7CEF8DAC-8564-4594-B096-C2BB9765D1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536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09" name="Rectangle 49">
                  <a:extLst>
                    <a:ext uri="{FF2B5EF4-FFF2-40B4-BE49-F238E27FC236}">
                      <a16:creationId xmlns:a16="http://schemas.microsoft.com/office/drawing/2014/main" id="{2C047AB5-0D7D-48CC-B05E-1796939FB3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530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12" name="Group 52">
                <a:extLst>
                  <a:ext uri="{FF2B5EF4-FFF2-40B4-BE49-F238E27FC236}">
                    <a16:creationId xmlns:a16="http://schemas.microsoft.com/office/drawing/2014/main" id="{401F9C20-9C31-422F-BA2C-A47BC2D771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45"/>
                <a:ext cx="613" cy="403"/>
                <a:chOff x="0" y="945"/>
                <a:chExt cx="613" cy="403"/>
              </a:xfrm>
            </p:grpSpPr>
            <p:sp>
              <p:nvSpPr>
                <p:cNvPr id="15371" name="Rectangle 11">
                  <a:extLst>
                    <a:ext uri="{FF2B5EF4-FFF2-40B4-BE49-F238E27FC236}">
                      <a16:creationId xmlns:a16="http://schemas.microsoft.com/office/drawing/2014/main" id="{E00FC039-3CF9-49B1-82C1-A8F51385A1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951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11" name="Rectangle 51">
                  <a:extLst>
                    <a:ext uri="{FF2B5EF4-FFF2-40B4-BE49-F238E27FC236}">
                      <a16:creationId xmlns:a16="http://schemas.microsoft.com/office/drawing/2014/main" id="{6B2B8019-5518-4AF4-B240-EEA752A03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45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14" name="Group 54">
                <a:extLst>
                  <a:ext uri="{FF2B5EF4-FFF2-40B4-BE49-F238E27FC236}">
                    <a16:creationId xmlns:a16="http://schemas.microsoft.com/office/drawing/2014/main" id="{D8985DF2-E9E0-4EBB-BE6A-74540CF7A8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945"/>
                <a:ext cx="607" cy="403"/>
                <a:chOff x="613" y="945"/>
                <a:chExt cx="607" cy="403"/>
              </a:xfrm>
            </p:grpSpPr>
            <p:sp>
              <p:nvSpPr>
                <p:cNvPr id="15372" name="Rectangle 12">
                  <a:extLst>
                    <a:ext uri="{FF2B5EF4-FFF2-40B4-BE49-F238E27FC236}">
                      <a16:creationId xmlns:a16="http://schemas.microsoft.com/office/drawing/2014/main" id="{BF03E9E5-0CCB-407A-9571-0AD0D0A36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951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13" name="Rectangle 53">
                  <a:extLst>
                    <a:ext uri="{FF2B5EF4-FFF2-40B4-BE49-F238E27FC236}">
                      <a16:creationId xmlns:a16="http://schemas.microsoft.com/office/drawing/2014/main" id="{3426FBAD-CD3C-4882-AD71-1B07A63D7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945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16" name="Group 56">
                <a:extLst>
                  <a:ext uri="{FF2B5EF4-FFF2-40B4-BE49-F238E27FC236}">
                    <a16:creationId xmlns:a16="http://schemas.microsoft.com/office/drawing/2014/main" id="{D5CFFBC2-72D0-4DFC-8C8F-2F8B5CA238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945"/>
                <a:ext cx="650" cy="403"/>
                <a:chOff x="1220" y="945"/>
                <a:chExt cx="650" cy="403"/>
              </a:xfrm>
            </p:grpSpPr>
            <p:sp>
              <p:nvSpPr>
                <p:cNvPr id="15373" name="Rectangle 13">
                  <a:extLst>
                    <a:ext uri="{FF2B5EF4-FFF2-40B4-BE49-F238E27FC236}">
                      <a16:creationId xmlns:a16="http://schemas.microsoft.com/office/drawing/2014/main" id="{A8241995-92AB-4CBB-85AB-5B920C6642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951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15" name="Rectangle 55">
                  <a:extLst>
                    <a:ext uri="{FF2B5EF4-FFF2-40B4-BE49-F238E27FC236}">
                      <a16:creationId xmlns:a16="http://schemas.microsoft.com/office/drawing/2014/main" id="{CAC7441F-3A07-4F4F-96E4-72A79F854B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945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18" name="Group 58">
                <a:extLst>
                  <a:ext uri="{FF2B5EF4-FFF2-40B4-BE49-F238E27FC236}">
                    <a16:creationId xmlns:a16="http://schemas.microsoft.com/office/drawing/2014/main" id="{D47FF274-9C75-42EB-9EC4-4545B2BE08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945"/>
                <a:ext cx="735" cy="403"/>
                <a:chOff x="1870" y="945"/>
                <a:chExt cx="735" cy="403"/>
              </a:xfrm>
            </p:grpSpPr>
            <p:sp>
              <p:nvSpPr>
                <p:cNvPr id="15374" name="Rectangle 14">
                  <a:extLst>
                    <a:ext uri="{FF2B5EF4-FFF2-40B4-BE49-F238E27FC236}">
                      <a16:creationId xmlns:a16="http://schemas.microsoft.com/office/drawing/2014/main" id="{C726FCA7-C2A0-4D4F-92D3-63BCB129D6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951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17" name="Rectangle 57">
                  <a:extLst>
                    <a:ext uri="{FF2B5EF4-FFF2-40B4-BE49-F238E27FC236}">
                      <a16:creationId xmlns:a16="http://schemas.microsoft.com/office/drawing/2014/main" id="{417973AD-28B0-4915-B690-28F8C2B01B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945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0" name="Group 60">
                <a:extLst>
                  <a:ext uri="{FF2B5EF4-FFF2-40B4-BE49-F238E27FC236}">
                    <a16:creationId xmlns:a16="http://schemas.microsoft.com/office/drawing/2014/main" id="{EEC5F48B-F900-47CD-AB90-DA17F31EEE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60"/>
                <a:ext cx="613" cy="403"/>
                <a:chOff x="0" y="1360"/>
                <a:chExt cx="613" cy="403"/>
              </a:xfrm>
            </p:grpSpPr>
            <p:sp>
              <p:nvSpPr>
                <p:cNvPr id="15375" name="Rectangle 15">
                  <a:extLst>
                    <a:ext uri="{FF2B5EF4-FFF2-40B4-BE49-F238E27FC236}">
                      <a16:creationId xmlns:a16="http://schemas.microsoft.com/office/drawing/2014/main" id="{C8DFFDB3-191E-41CB-9EF1-7E7DD108A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1366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19" name="Rectangle 59">
                  <a:extLst>
                    <a:ext uri="{FF2B5EF4-FFF2-40B4-BE49-F238E27FC236}">
                      <a16:creationId xmlns:a16="http://schemas.microsoft.com/office/drawing/2014/main" id="{5FA3B9B3-1BB2-41E1-80BB-5D3EC1EC2F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360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2" name="Group 62">
                <a:extLst>
                  <a:ext uri="{FF2B5EF4-FFF2-40B4-BE49-F238E27FC236}">
                    <a16:creationId xmlns:a16="http://schemas.microsoft.com/office/drawing/2014/main" id="{37A9335F-9AD5-4A3E-8B27-CE727A19DC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1360"/>
                <a:ext cx="607" cy="403"/>
                <a:chOff x="613" y="1360"/>
                <a:chExt cx="607" cy="403"/>
              </a:xfrm>
            </p:grpSpPr>
            <p:sp>
              <p:nvSpPr>
                <p:cNvPr id="15376" name="Rectangle 16">
                  <a:extLst>
                    <a:ext uri="{FF2B5EF4-FFF2-40B4-BE49-F238E27FC236}">
                      <a16:creationId xmlns:a16="http://schemas.microsoft.com/office/drawing/2014/main" id="{C8EBEFF9-CDCB-43FC-98F1-4877DF6309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1366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21" name="Rectangle 61">
                  <a:extLst>
                    <a:ext uri="{FF2B5EF4-FFF2-40B4-BE49-F238E27FC236}">
                      <a16:creationId xmlns:a16="http://schemas.microsoft.com/office/drawing/2014/main" id="{103DCC9F-C672-46AA-80B6-BF74BC046B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1360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4" name="Group 64">
                <a:extLst>
                  <a:ext uri="{FF2B5EF4-FFF2-40B4-BE49-F238E27FC236}">
                    <a16:creationId xmlns:a16="http://schemas.microsoft.com/office/drawing/2014/main" id="{E022D469-6B53-4872-9FEF-CA8C450F2F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1360"/>
                <a:ext cx="650" cy="403"/>
                <a:chOff x="1220" y="1360"/>
                <a:chExt cx="650" cy="403"/>
              </a:xfrm>
            </p:grpSpPr>
            <p:sp>
              <p:nvSpPr>
                <p:cNvPr id="15377" name="Rectangle 17">
                  <a:extLst>
                    <a:ext uri="{FF2B5EF4-FFF2-40B4-BE49-F238E27FC236}">
                      <a16:creationId xmlns:a16="http://schemas.microsoft.com/office/drawing/2014/main" id="{3DA971F0-E47C-4F6A-9961-4860528FA2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1366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23" name="Rectangle 63">
                  <a:extLst>
                    <a:ext uri="{FF2B5EF4-FFF2-40B4-BE49-F238E27FC236}">
                      <a16:creationId xmlns:a16="http://schemas.microsoft.com/office/drawing/2014/main" id="{C8F4152F-7A7D-4598-A270-0734CDFD5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360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6" name="Group 66">
                <a:extLst>
                  <a:ext uri="{FF2B5EF4-FFF2-40B4-BE49-F238E27FC236}">
                    <a16:creationId xmlns:a16="http://schemas.microsoft.com/office/drawing/2014/main" id="{65741C47-A7D2-476D-BB89-1AD40A5018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1360"/>
                <a:ext cx="735" cy="403"/>
                <a:chOff x="1870" y="1360"/>
                <a:chExt cx="735" cy="403"/>
              </a:xfrm>
            </p:grpSpPr>
            <p:sp>
              <p:nvSpPr>
                <p:cNvPr id="15378" name="Rectangle 18">
                  <a:extLst>
                    <a:ext uri="{FF2B5EF4-FFF2-40B4-BE49-F238E27FC236}">
                      <a16:creationId xmlns:a16="http://schemas.microsoft.com/office/drawing/2014/main" id="{386187B1-2BD2-4072-9041-835D6E1102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1366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25" name="Rectangle 65">
                  <a:extLst>
                    <a:ext uri="{FF2B5EF4-FFF2-40B4-BE49-F238E27FC236}">
                      <a16:creationId xmlns:a16="http://schemas.microsoft.com/office/drawing/2014/main" id="{E7C8197E-EDFC-4FA7-A84A-7F97566FC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1360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8" name="Group 68">
                <a:extLst>
                  <a:ext uri="{FF2B5EF4-FFF2-40B4-BE49-F238E27FC236}">
                    <a16:creationId xmlns:a16="http://schemas.microsoft.com/office/drawing/2014/main" id="{C04625F7-47F3-45B8-BEF7-E650C09EAD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775"/>
                <a:ext cx="613" cy="403"/>
                <a:chOff x="0" y="1775"/>
                <a:chExt cx="613" cy="403"/>
              </a:xfrm>
            </p:grpSpPr>
            <p:sp>
              <p:nvSpPr>
                <p:cNvPr id="15379" name="Rectangle 19">
                  <a:extLst>
                    <a:ext uri="{FF2B5EF4-FFF2-40B4-BE49-F238E27FC236}">
                      <a16:creationId xmlns:a16="http://schemas.microsoft.com/office/drawing/2014/main" id="{E469F42C-E61D-4F63-B8CB-33E643FEC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1781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27" name="Rectangle 67">
                  <a:extLst>
                    <a:ext uri="{FF2B5EF4-FFF2-40B4-BE49-F238E27FC236}">
                      <a16:creationId xmlns:a16="http://schemas.microsoft.com/office/drawing/2014/main" id="{62C6E0A2-6482-4F12-8A7F-6C51E1E083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775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30" name="Group 70">
                <a:extLst>
                  <a:ext uri="{FF2B5EF4-FFF2-40B4-BE49-F238E27FC236}">
                    <a16:creationId xmlns:a16="http://schemas.microsoft.com/office/drawing/2014/main" id="{555567F9-A034-4336-950B-2EB12EEBEA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1775"/>
                <a:ext cx="607" cy="403"/>
                <a:chOff x="613" y="1775"/>
                <a:chExt cx="607" cy="403"/>
              </a:xfrm>
            </p:grpSpPr>
            <p:sp>
              <p:nvSpPr>
                <p:cNvPr id="15380" name="Rectangle 20">
                  <a:extLst>
                    <a:ext uri="{FF2B5EF4-FFF2-40B4-BE49-F238E27FC236}">
                      <a16:creationId xmlns:a16="http://schemas.microsoft.com/office/drawing/2014/main" id="{06A4503A-AFCE-453E-84CD-1D8E413CE1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1781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29" name="Rectangle 69">
                  <a:extLst>
                    <a:ext uri="{FF2B5EF4-FFF2-40B4-BE49-F238E27FC236}">
                      <a16:creationId xmlns:a16="http://schemas.microsoft.com/office/drawing/2014/main" id="{E46C4859-42AC-4990-BB45-577502AD9D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1775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32" name="Group 72">
                <a:extLst>
                  <a:ext uri="{FF2B5EF4-FFF2-40B4-BE49-F238E27FC236}">
                    <a16:creationId xmlns:a16="http://schemas.microsoft.com/office/drawing/2014/main" id="{196D6F51-6A3F-45CA-B1F9-9E79A2901D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1775"/>
                <a:ext cx="650" cy="403"/>
                <a:chOff x="1220" y="1775"/>
                <a:chExt cx="650" cy="403"/>
              </a:xfrm>
            </p:grpSpPr>
            <p:sp>
              <p:nvSpPr>
                <p:cNvPr id="15381" name="Rectangle 21">
                  <a:extLst>
                    <a:ext uri="{FF2B5EF4-FFF2-40B4-BE49-F238E27FC236}">
                      <a16:creationId xmlns:a16="http://schemas.microsoft.com/office/drawing/2014/main" id="{EBDED17D-7AEA-47E9-8DE9-BF08CE2EBF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1781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31" name="Rectangle 71">
                  <a:extLst>
                    <a:ext uri="{FF2B5EF4-FFF2-40B4-BE49-F238E27FC236}">
                      <a16:creationId xmlns:a16="http://schemas.microsoft.com/office/drawing/2014/main" id="{62DB1845-F173-4F4C-9F70-E77F1C9B95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75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34" name="Group 74">
                <a:extLst>
                  <a:ext uri="{FF2B5EF4-FFF2-40B4-BE49-F238E27FC236}">
                    <a16:creationId xmlns:a16="http://schemas.microsoft.com/office/drawing/2014/main" id="{942F7AB7-4182-4ABC-976E-3EABCF9074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1775"/>
                <a:ext cx="735" cy="403"/>
                <a:chOff x="1870" y="1775"/>
                <a:chExt cx="735" cy="403"/>
              </a:xfrm>
            </p:grpSpPr>
            <p:sp>
              <p:nvSpPr>
                <p:cNvPr id="15382" name="Rectangle 22">
                  <a:extLst>
                    <a:ext uri="{FF2B5EF4-FFF2-40B4-BE49-F238E27FC236}">
                      <a16:creationId xmlns:a16="http://schemas.microsoft.com/office/drawing/2014/main" id="{8DDFB80A-9B5D-4106-A9EF-E903CB9565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1781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AB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33" name="Rectangle 73">
                  <a:extLst>
                    <a:ext uri="{FF2B5EF4-FFF2-40B4-BE49-F238E27FC236}">
                      <a16:creationId xmlns:a16="http://schemas.microsoft.com/office/drawing/2014/main" id="{BBB03E65-476D-4F1A-9ED8-E9EE5C3097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1775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36" name="Group 76">
                <a:extLst>
                  <a:ext uri="{FF2B5EF4-FFF2-40B4-BE49-F238E27FC236}">
                    <a16:creationId xmlns:a16="http://schemas.microsoft.com/office/drawing/2014/main" id="{06180025-0A61-4777-9B0E-8CEB1D3CDF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190"/>
                <a:ext cx="613" cy="403"/>
                <a:chOff x="0" y="2190"/>
                <a:chExt cx="613" cy="403"/>
              </a:xfrm>
            </p:grpSpPr>
            <p:sp>
              <p:nvSpPr>
                <p:cNvPr id="15383" name="Rectangle 23">
                  <a:extLst>
                    <a:ext uri="{FF2B5EF4-FFF2-40B4-BE49-F238E27FC236}">
                      <a16:creationId xmlns:a16="http://schemas.microsoft.com/office/drawing/2014/main" id="{C28CC97F-4BD8-4430-BA2C-27FB6A44B1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2196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35" name="Rectangle 75">
                  <a:extLst>
                    <a:ext uri="{FF2B5EF4-FFF2-40B4-BE49-F238E27FC236}">
                      <a16:creationId xmlns:a16="http://schemas.microsoft.com/office/drawing/2014/main" id="{54B57B00-B8BA-42C9-87E2-1F15968427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90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38" name="Group 78">
                <a:extLst>
                  <a:ext uri="{FF2B5EF4-FFF2-40B4-BE49-F238E27FC236}">
                    <a16:creationId xmlns:a16="http://schemas.microsoft.com/office/drawing/2014/main" id="{38705266-F5C0-40E9-BC1E-E63A2537C7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2190"/>
                <a:ext cx="607" cy="403"/>
                <a:chOff x="613" y="2190"/>
                <a:chExt cx="607" cy="403"/>
              </a:xfrm>
            </p:grpSpPr>
            <p:sp>
              <p:nvSpPr>
                <p:cNvPr id="15384" name="Rectangle 24">
                  <a:extLst>
                    <a:ext uri="{FF2B5EF4-FFF2-40B4-BE49-F238E27FC236}">
                      <a16:creationId xmlns:a16="http://schemas.microsoft.com/office/drawing/2014/main" id="{5384BB51-1171-45DD-94B0-1C81DC8D12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2196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37" name="Rectangle 77">
                  <a:extLst>
                    <a:ext uri="{FF2B5EF4-FFF2-40B4-BE49-F238E27FC236}">
                      <a16:creationId xmlns:a16="http://schemas.microsoft.com/office/drawing/2014/main" id="{4B318DB1-CB94-428B-A088-96427BE5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190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40" name="Group 80">
                <a:extLst>
                  <a:ext uri="{FF2B5EF4-FFF2-40B4-BE49-F238E27FC236}">
                    <a16:creationId xmlns:a16="http://schemas.microsoft.com/office/drawing/2014/main" id="{8411D0C2-CD52-4592-A998-1930557308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2190"/>
                <a:ext cx="650" cy="403"/>
                <a:chOff x="1220" y="2190"/>
                <a:chExt cx="650" cy="403"/>
              </a:xfrm>
            </p:grpSpPr>
            <p:sp>
              <p:nvSpPr>
                <p:cNvPr id="15385" name="Rectangle 25">
                  <a:extLst>
                    <a:ext uri="{FF2B5EF4-FFF2-40B4-BE49-F238E27FC236}">
                      <a16:creationId xmlns:a16="http://schemas.microsoft.com/office/drawing/2014/main" id="{AD2FDA1D-E1EF-4C8A-9191-A15710863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2196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39" name="Rectangle 79">
                  <a:extLst>
                    <a:ext uri="{FF2B5EF4-FFF2-40B4-BE49-F238E27FC236}">
                      <a16:creationId xmlns:a16="http://schemas.microsoft.com/office/drawing/2014/main" id="{A8102AB9-3990-423C-B4F4-68FFDD78DA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2190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42" name="Group 82">
                <a:extLst>
                  <a:ext uri="{FF2B5EF4-FFF2-40B4-BE49-F238E27FC236}">
                    <a16:creationId xmlns:a16="http://schemas.microsoft.com/office/drawing/2014/main" id="{3A54BCC3-2EEA-4DC6-9F96-CD41962D3F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2190"/>
                <a:ext cx="735" cy="403"/>
                <a:chOff x="1870" y="2190"/>
                <a:chExt cx="735" cy="403"/>
              </a:xfrm>
            </p:grpSpPr>
            <p:sp>
              <p:nvSpPr>
                <p:cNvPr id="15386" name="Rectangle 26">
                  <a:extLst>
                    <a:ext uri="{FF2B5EF4-FFF2-40B4-BE49-F238E27FC236}">
                      <a16:creationId xmlns:a16="http://schemas.microsoft.com/office/drawing/2014/main" id="{12D89652-9283-4EC3-84C9-D7AE629F7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196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41" name="Rectangle 81">
                  <a:extLst>
                    <a:ext uri="{FF2B5EF4-FFF2-40B4-BE49-F238E27FC236}">
                      <a16:creationId xmlns:a16="http://schemas.microsoft.com/office/drawing/2014/main" id="{1B23EF65-CC1C-4694-B052-98563D2F0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2190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44" name="Group 84">
                <a:extLst>
                  <a:ext uri="{FF2B5EF4-FFF2-40B4-BE49-F238E27FC236}">
                    <a16:creationId xmlns:a16="http://schemas.microsoft.com/office/drawing/2014/main" id="{90093BD1-5B0D-4ACE-99A2-E6DE6FC77E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605"/>
                <a:ext cx="613" cy="403"/>
                <a:chOff x="0" y="2605"/>
                <a:chExt cx="613" cy="403"/>
              </a:xfrm>
            </p:grpSpPr>
            <p:sp>
              <p:nvSpPr>
                <p:cNvPr id="15387" name="Rectangle 27">
                  <a:extLst>
                    <a:ext uri="{FF2B5EF4-FFF2-40B4-BE49-F238E27FC236}">
                      <a16:creationId xmlns:a16="http://schemas.microsoft.com/office/drawing/2014/main" id="{1F9E217E-01D8-4DC5-B071-F0677458F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2611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43" name="Rectangle 83">
                  <a:extLst>
                    <a:ext uri="{FF2B5EF4-FFF2-40B4-BE49-F238E27FC236}">
                      <a16:creationId xmlns:a16="http://schemas.microsoft.com/office/drawing/2014/main" id="{93AA3FF3-EF08-4B72-963C-D3566BC97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605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46" name="Group 86">
                <a:extLst>
                  <a:ext uri="{FF2B5EF4-FFF2-40B4-BE49-F238E27FC236}">
                    <a16:creationId xmlns:a16="http://schemas.microsoft.com/office/drawing/2014/main" id="{D631BA5B-8686-4019-95CC-81D41F16A2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2605"/>
                <a:ext cx="607" cy="403"/>
                <a:chOff x="613" y="2605"/>
                <a:chExt cx="607" cy="403"/>
              </a:xfrm>
            </p:grpSpPr>
            <p:sp>
              <p:nvSpPr>
                <p:cNvPr id="15388" name="Rectangle 28">
                  <a:extLst>
                    <a:ext uri="{FF2B5EF4-FFF2-40B4-BE49-F238E27FC236}">
                      <a16:creationId xmlns:a16="http://schemas.microsoft.com/office/drawing/2014/main" id="{0C2A6B31-7FCA-4291-A814-BF041D95AD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2611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45" name="Rectangle 85">
                  <a:extLst>
                    <a:ext uri="{FF2B5EF4-FFF2-40B4-BE49-F238E27FC236}">
                      <a16:creationId xmlns:a16="http://schemas.microsoft.com/office/drawing/2014/main" id="{C11D48B8-33BB-4DF6-B8E8-E9FEEE07C7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605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48" name="Group 88">
                <a:extLst>
                  <a:ext uri="{FF2B5EF4-FFF2-40B4-BE49-F238E27FC236}">
                    <a16:creationId xmlns:a16="http://schemas.microsoft.com/office/drawing/2014/main" id="{BAA3A214-BB7C-42E8-A987-2C59F47C36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2605"/>
                <a:ext cx="650" cy="403"/>
                <a:chOff x="1220" y="2605"/>
                <a:chExt cx="650" cy="403"/>
              </a:xfrm>
            </p:grpSpPr>
            <p:sp>
              <p:nvSpPr>
                <p:cNvPr id="15389" name="Rectangle 29">
                  <a:extLst>
                    <a:ext uri="{FF2B5EF4-FFF2-40B4-BE49-F238E27FC236}">
                      <a16:creationId xmlns:a16="http://schemas.microsoft.com/office/drawing/2014/main" id="{E95868A9-CDD5-40A8-8A84-78743010B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2611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47" name="Rectangle 87">
                  <a:extLst>
                    <a:ext uri="{FF2B5EF4-FFF2-40B4-BE49-F238E27FC236}">
                      <a16:creationId xmlns:a16="http://schemas.microsoft.com/office/drawing/2014/main" id="{E8F20DCD-870D-4B7C-8918-9D9B9CDAB2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2605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50" name="Group 90">
                <a:extLst>
                  <a:ext uri="{FF2B5EF4-FFF2-40B4-BE49-F238E27FC236}">
                    <a16:creationId xmlns:a16="http://schemas.microsoft.com/office/drawing/2014/main" id="{40E6EF1D-C68A-46B9-B4C5-86C7DC7B61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2605"/>
                <a:ext cx="735" cy="403"/>
                <a:chOff x="1870" y="2605"/>
                <a:chExt cx="735" cy="403"/>
              </a:xfrm>
            </p:grpSpPr>
            <p:sp>
              <p:nvSpPr>
                <p:cNvPr id="15390" name="Rectangle 30">
                  <a:extLst>
                    <a:ext uri="{FF2B5EF4-FFF2-40B4-BE49-F238E27FC236}">
                      <a16:creationId xmlns:a16="http://schemas.microsoft.com/office/drawing/2014/main" id="{02A44F05-DAB9-4D10-ABA6-83128AF9C0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611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B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49" name="Rectangle 89">
                  <a:extLst>
                    <a:ext uri="{FF2B5EF4-FFF2-40B4-BE49-F238E27FC236}">
                      <a16:creationId xmlns:a16="http://schemas.microsoft.com/office/drawing/2014/main" id="{88E6AF3F-4E28-4CFE-8095-9768BE7C2C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2605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52" name="Group 92">
                <a:extLst>
                  <a:ext uri="{FF2B5EF4-FFF2-40B4-BE49-F238E27FC236}">
                    <a16:creationId xmlns:a16="http://schemas.microsoft.com/office/drawing/2014/main" id="{E92B528D-EC78-4C26-AC12-AAFDE63338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020"/>
                <a:ext cx="613" cy="403"/>
                <a:chOff x="0" y="3020"/>
                <a:chExt cx="613" cy="403"/>
              </a:xfrm>
            </p:grpSpPr>
            <p:sp>
              <p:nvSpPr>
                <p:cNvPr id="15391" name="Rectangle 31">
                  <a:extLst>
                    <a:ext uri="{FF2B5EF4-FFF2-40B4-BE49-F238E27FC236}">
                      <a16:creationId xmlns:a16="http://schemas.microsoft.com/office/drawing/2014/main" id="{6F8F55BC-687E-44BB-9F23-3BB562A5FF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" y="3026"/>
                  <a:ext cx="601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51" name="Rectangle 91">
                  <a:extLst>
                    <a:ext uri="{FF2B5EF4-FFF2-40B4-BE49-F238E27FC236}">
                      <a16:creationId xmlns:a16="http://schemas.microsoft.com/office/drawing/2014/main" id="{0646660A-EC05-4E76-BE2F-F5616B2F0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020"/>
                  <a:ext cx="6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54" name="Group 94">
                <a:extLst>
                  <a:ext uri="{FF2B5EF4-FFF2-40B4-BE49-F238E27FC236}">
                    <a16:creationId xmlns:a16="http://schemas.microsoft.com/office/drawing/2014/main" id="{D3517A32-DC85-4C30-B779-49873E4B5A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" y="3020"/>
                <a:ext cx="607" cy="403"/>
                <a:chOff x="613" y="3020"/>
                <a:chExt cx="607" cy="403"/>
              </a:xfrm>
            </p:grpSpPr>
            <p:sp>
              <p:nvSpPr>
                <p:cNvPr id="15392" name="Rectangle 32">
                  <a:extLst>
                    <a:ext uri="{FF2B5EF4-FFF2-40B4-BE49-F238E27FC236}">
                      <a16:creationId xmlns:a16="http://schemas.microsoft.com/office/drawing/2014/main" id="{FCB619A3-1001-4A0F-BFCD-C65AC77A7B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9" y="3026"/>
                  <a:ext cx="595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53" name="Rectangle 93">
                  <a:extLst>
                    <a:ext uri="{FF2B5EF4-FFF2-40B4-BE49-F238E27FC236}">
                      <a16:creationId xmlns:a16="http://schemas.microsoft.com/office/drawing/2014/main" id="{1261438D-1F67-40C3-89DC-D4C77EC6B4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3020"/>
                  <a:ext cx="60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56" name="Group 96">
                <a:extLst>
                  <a:ext uri="{FF2B5EF4-FFF2-40B4-BE49-F238E27FC236}">
                    <a16:creationId xmlns:a16="http://schemas.microsoft.com/office/drawing/2014/main" id="{B0523E88-161D-488F-90CD-AFA121F3F3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0" y="3020"/>
                <a:ext cx="650" cy="403"/>
                <a:chOff x="1220" y="3020"/>
                <a:chExt cx="650" cy="403"/>
              </a:xfrm>
            </p:grpSpPr>
            <p:sp>
              <p:nvSpPr>
                <p:cNvPr id="15393" name="Rectangle 33">
                  <a:extLst>
                    <a:ext uri="{FF2B5EF4-FFF2-40B4-BE49-F238E27FC236}">
                      <a16:creationId xmlns:a16="http://schemas.microsoft.com/office/drawing/2014/main" id="{025F1F01-3014-432A-B495-F14A39881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6" y="3026"/>
                  <a:ext cx="638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55" name="Rectangle 95">
                  <a:extLst>
                    <a:ext uri="{FF2B5EF4-FFF2-40B4-BE49-F238E27FC236}">
                      <a16:creationId xmlns:a16="http://schemas.microsoft.com/office/drawing/2014/main" id="{5201C531-83E5-4195-A62D-2052C78958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3020"/>
                  <a:ext cx="6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58" name="Group 98">
                <a:extLst>
                  <a:ext uri="{FF2B5EF4-FFF2-40B4-BE49-F238E27FC236}">
                    <a16:creationId xmlns:a16="http://schemas.microsoft.com/office/drawing/2014/main" id="{080562A4-AB42-419F-A5BE-681E032668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0" y="3020"/>
                <a:ext cx="735" cy="403"/>
                <a:chOff x="1870" y="3020"/>
                <a:chExt cx="735" cy="403"/>
              </a:xfrm>
            </p:grpSpPr>
            <p:sp>
              <p:nvSpPr>
                <p:cNvPr id="15394" name="Rectangle 34">
                  <a:extLst>
                    <a:ext uri="{FF2B5EF4-FFF2-40B4-BE49-F238E27FC236}">
                      <a16:creationId xmlns:a16="http://schemas.microsoft.com/office/drawing/2014/main" id="{CC5BBFA7-D511-4F8B-B78B-75D3725D73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3026"/>
                  <a:ext cx="723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GB" altLang="en-US" sz="1400" b="1">
                      <a:latin typeface="Verdana" panose="020B060403050404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O </a:t>
                  </a:r>
                </a:p>
                <a:p>
                  <a:pPr algn="ctr" eaLnBrk="0" hangingPunct="0"/>
                  <a:endParaRPr lang="en-GB" altLang="en-US" sz="14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15457" name="Rectangle 97">
                  <a:extLst>
                    <a:ext uri="{FF2B5EF4-FFF2-40B4-BE49-F238E27FC236}">
                      <a16:creationId xmlns:a16="http://schemas.microsoft.com/office/drawing/2014/main" id="{1EE58A58-71E2-40C5-9A37-72FC70AD7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0" y="3020"/>
                  <a:ext cx="73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60" name="Rectangle 100">
              <a:extLst>
                <a:ext uri="{FF2B5EF4-FFF2-40B4-BE49-F238E27FC236}">
                  <a16:creationId xmlns:a16="http://schemas.microsoft.com/office/drawing/2014/main" id="{9A066FC2-9FD4-47DA-AA6C-5739DAD7B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2611" cy="342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1033AC1F-211E-4CD9-951C-DF4F4219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D6C599F-B42A-4BE2-A039-CC60EFC2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C1EC-268E-4FE5-A618-3D2485EB5F7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F232F238-5C3D-440F-89AA-6E457D148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ABO Typing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F120C5B5-89D6-422E-A22F-59F126DA76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Cell Group</a:t>
            </a:r>
          </a:p>
          <a:p>
            <a:pPr lvl="1"/>
            <a:r>
              <a:rPr lang="en-GB" altLang="en-US" sz="2400"/>
              <a:t>Test Washed Cells With:</a:t>
            </a:r>
          </a:p>
          <a:p>
            <a:pPr lvl="1"/>
            <a:r>
              <a:rPr lang="en-GB" altLang="en-US" sz="2400"/>
              <a:t> Monoclonal Anti-A</a:t>
            </a:r>
          </a:p>
          <a:p>
            <a:pPr lvl="1"/>
            <a:r>
              <a:rPr lang="en-GB" altLang="en-US" sz="2400"/>
              <a:t>Monoclonal Anti-B</a:t>
            </a:r>
          </a:p>
          <a:p>
            <a:pPr lvl="1"/>
            <a:r>
              <a:rPr lang="en-GB" altLang="en-US" sz="2400"/>
              <a:t>Inert control</a:t>
            </a:r>
          </a:p>
          <a:p>
            <a:r>
              <a:rPr lang="en-GB" altLang="en-US" sz="2800"/>
              <a:t>Agglutination is a positive result</a:t>
            </a:r>
          </a:p>
        </p:txBody>
      </p:sp>
      <p:sp>
        <p:nvSpPr>
          <p:cNvPr id="27652" name="Rectangle 1028">
            <a:extLst>
              <a:ext uri="{FF2B5EF4-FFF2-40B4-BE49-F238E27FC236}">
                <a16:creationId xmlns:a16="http://schemas.microsoft.com/office/drawing/2014/main" id="{AE748B31-E719-4E90-8A73-DF4797904A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Reverse Group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Test plasma/serum with: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Known A</a:t>
            </a:r>
            <a:r>
              <a:rPr lang="en-GB" altLang="en-US" sz="2400" baseline="-25000"/>
              <a:t>1</a:t>
            </a:r>
            <a:r>
              <a:rPr lang="en-GB" altLang="en-US" sz="2400"/>
              <a:t> cells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Known B cells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Known O cells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? Known A</a:t>
            </a:r>
            <a:r>
              <a:rPr lang="en-GB" altLang="en-US" sz="2400" baseline="-25000"/>
              <a:t>2</a:t>
            </a:r>
            <a:r>
              <a:rPr lang="en-GB" altLang="en-US" sz="2400"/>
              <a:t> cells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Reactions may be weaker than cell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oter Placeholder 3">
            <a:extLst>
              <a:ext uri="{FF2B5EF4-FFF2-40B4-BE49-F238E27FC236}">
                <a16:creationId xmlns:a16="http://schemas.microsoft.com/office/drawing/2014/main" id="{A9B3612F-498E-4E48-9A18-C32967D7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90" name="Slide Number Placeholder 4">
            <a:extLst>
              <a:ext uri="{FF2B5EF4-FFF2-40B4-BE49-F238E27FC236}">
                <a16:creationId xmlns:a16="http://schemas.microsoft.com/office/drawing/2014/main" id="{7015668A-E15D-4589-BC3F-CDB0B73C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F48-9920-4086-A588-5E66BA65EB3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3F13BBE-0641-499A-905F-CAE7594A3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Distribution of ABO Groups</a:t>
            </a:r>
          </a:p>
        </p:txBody>
      </p:sp>
      <p:pic>
        <p:nvPicPr>
          <p:cNvPr id="12295" name="Picture 7" descr="clear.gif (807 bytes)">
            <a:extLst>
              <a:ext uri="{FF2B5EF4-FFF2-40B4-BE49-F238E27FC236}">
                <a16:creationId xmlns:a16="http://schemas.microsoft.com/office/drawing/2014/main" id="{651B42B3-D3A5-4C79-B946-F43923F3A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965200"/>
            <a:ext cx="6286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lear.gif (807 bytes)">
            <a:extLst>
              <a:ext uri="{FF2B5EF4-FFF2-40B4-BE49-F238E27FC236}">
                <a16:creationId xmlns:a16="http://schemas.microsoft.com/office/drawing/2014/main" id="{30C97B62-00C9-444F-8BB3-8376E409E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965200"/>
            <a:ext cx="6286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lear.gif (807 bytes)">
            <a:extLst>
              <a:ext uri="{FF2B5EF4-FFF2-40B4-BE49-F238E27FC236}">
                <a16:creationId xmlns:a16="http://schemas.microsoft.com/office/drawing/2014/main" id="{B36F9AEE-27FE-4DDA-9D8B-B46FF811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812800"/>
            <a:ext cx="6286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lear.gif (807 bytes)">
            <a:extLst>
              <a:ext uri="{FF2B5EF4-FFF2-40B4-BE49-F238E27FC236}">
                <a16:creationId xmlns:a16="http://schemas.microsoft.com/office/drawing/2014/main" id="{B68891F3-CC32-4819-ADDD-91AD39AC5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812800"/>
            <a:ext cx="6286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lear.gif (807 bytes)">
            <a:extLst>
              <a:ext uri="{FF2B5EF4-FFF2-40B4-BE49-F238E27FC236}">
                <a16:creationId xmlns:a16="http://schemas.microsoft.com/office/drawing/2014/main" id="{7F9479CD-D85A-4C1D-BEDA-59E03A936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8128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76" name="Group 88">
            <a:extLst>
              <a:ext uri="{FF2B5EF4-FFF2-40B4-BE49-F238E27FC236}">
                <a16:creationId xmlns:a16="http://schemas.microsoft.com/office/drawing/2014/main" id="{56E94BCD-16B3-4D41-BE41-A0916CE9BEA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7391400" cy="4260850"/>
            <a:chOff x="6" y="6"/>
            <a:chExt cx="3222" cy="6520"/>
          </a:xfrm>
        </p:grpSpPr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75CB5558-274A-44F8-8068-99DCC48FE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6"/>
              <a:ext cx="1969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Population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D3B67574-A219-441A-9D5A-D83510630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6"/>
              <a:ext cx="346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 </a:t>
              </a:r>
              <a:b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9D7B9DAA-35EE-4EAB-9F84-A627A1EA5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6"/>
              <a:ext cx="273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b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74B2B543-8904-4FC6-B00D-F9814B39C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6"/>
              <a:ext cx="273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</a:t>
              </a:r>
              <a:b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53449489-26B2-4C83-954F-347B5666E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6"/>
              <a:ext cx="361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 </a:t>
              </a:r>
              <a:b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1" name="Rectangle 13">
              <a:extLst>
                <a:ext uri="{FF2B5EF4-FFF2-40B4-BE49-F238E27FC236}">
                  <a16:creationId xmlns:a16="http://schemas.microsoft.com/office/drawing/2014/main" id="{615018D7-F7EB-4C72-8D07-4B5FF2AA6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505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Aborigines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2" name="Rectangle 14">
              <a:extLst>
                <a:ext uri="{FF2B5EF4-FFF2-40B4-BE49-F238E27FC236}">
                  <a16:creationId xmlns:a16="http://schemas.microsoft.com/office/drawing/2014/main" id="{25CD5909-2B80-46DB-AA30-C4158CCA0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505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61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DD97241A-9832-48F0-9BD8-FB54A1C24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505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39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EF2B61DC-91FA-4ED3-AE09-8F42B782D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505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5" name="Rectangle 17">
              <a:extLst>
                <a:ext uri="{FF2B5EF4-FFF2-40B4-BE49-F238E27FC236}">
                  <a16:creationId xmlns:a16="http://schemas.microsoft.com/office/drawing/2014/main" id="{376BC3F9-2CF1-4FBF-8A9E-18A909E10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505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6" name="Rectangle 18">
              <a:extLst>
                <a:ext uri="{FF2B5EF4-FFF2-40B4-BE49-F238E27FC236}">
                  <a16:creationId xmlns:a16="http://schemas.microsoft.com/office/drawing/2014/main" id="{7A73B3C6-4931-4B9D-A4E1-EE40DFE1F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908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Basques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7" name="Rectangle 19">
              <a:extLst>
                <a:ext uri="{FF2B5EF4-FFF2-40B4-BE49-F238E27FC236}">
                  <a16:creationId xmlns:a16="http://schemas.microsoft.com/office/drawing/2014/main" id="{BB81FF32-12F6-41EA-B338-351C3E528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908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8" name="Rectangle 20">
              <a:extLst>
                <a:ext uri="{FF2B5EF4-FFF2-40B4-BE49-F238E27FC236}">
                  <a16:creationId xmlns:a16="http://schemas.microsoft.com/office/drawing/2014/main" id="{C2B93727-9E47-445F-A0A6-C46D96E88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908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44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9" name="Rectangle 21">
              <a:extLst>
                <a:ext uri="{FF2B5EF4-FFF2-40B4-BE49-F238E27FC236}">
                  <a16:creationId xmlns:a16="http://schemas.microsoft.com/office/drawing/2014/main" id="{CD0D5C48-C90A-4641-95E4-831B7E6BC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908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0" name="Rectangle 22">
              <a:extLst>
                <a:ext uri="{FF2B5EF4-FFF2-40B4-BE49-F238E27FC236}">
                  <a16:creationId xmlns:a16="http://schemas.microsoft.com/office/drawing/2014/main" id="{B871E9F8-3443-41B4-A5F8-7EFAD9F38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908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1" name="Rectangle 23">
              <a:extLst>
                <a:ext uri="{FF2B5EF4-FFF2-40B4-BE49-F238E27FC236}">
                  <a16:creationId xmlns:a16="http://schemas.microsoft.com/office/drawing/2014/main" id="{9D53DF40-FEAC-4660-A821-544CAE978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1311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Blackfoot (N. Am. Indian)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2" name="Rectangle 24">
              <a:extLst>
                <a:ext uri="{FF2B5EF4-FFF2-40B4-BE49-F238E27FC236}">
                  <a16:creationId xmlns:a16="http://schemas.microsoft.com/office/drawing/2014/main" id="{56E8E23F-D9B9-4A22-84E7-C4EB6C3DD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1311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3" name="Rectangle 25">
              <a:extLst>
                <a:ext uri="{FF2B5EF4-FFF2-40B4-BE49-F238E27FC236}">
                  <a16:creationId xmlns:a16="http://schemas.microsoft.com/office/drawing/2014/main" id="{4864F99C-5B3D-4FEB-985F-9E2C1E16F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1311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4" name="Rectangle 26">
              <a:extLst>
                <a:ext uri="{FF2B5EF4-FFF2-40B4-BE49-F238E27FC236}">
                  <a16:creationId xmlns:a16="http://schemas.microsoft.com/office/drawing/2014/main" id="{DDEE071D-7BDD-4EBD-9820-D5D254797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1311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5" name="Rectangle 27">
              <a:extLst>
                <a:ext uri="{FF2B5EF4-FFF2-40B4-BE49-F238E27FC236}">
                  <a16:creationId xmlns:a16="http://schemas.microsoft.com/office/drawing/2014/main" id="{786C0498-B363-48E3-8DDB-1CAAD7746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1311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6" name="Rectangle 28">
              <a:extLst>
                <a:ext uri="{FF2B5EF4-FFF2-40B4-BE49-F238E27FC236}">
                  <a16:creationId xmlns:a16="http://schemas.microsoft.com/office/drawing/2014/main" id="{168761E9-11E3-46A4-9988-F8B9DB77C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1714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Bororo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7" name="Rectangle 29">
              <a:extLst>
                <a:ext uri="{FF2B5EF4-FFF2-40B4-BE49-F238E27FC236}">
                  <a16:creationId xmlns:a16="http://schemas.microsoft.com/office/drawing/2014/main" id="{FA736E2C-B162-48A9-B97B-AEAB31BED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1714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100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8" name="Rectangle 30">
              <a:extLst>
                <a:ext uri="{FF2B5EF4-FFF2-40B4-BE49-F238E27FC236}">
                  <a16:creationId xmlns:a16="http://schemas.microsoft.com/office/drawing/2014/main" id="{D2CA441B-0BEB-49BC-8CC0-1C77C38CF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1714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9" name="Rectangle 31">
              <a:extLst>
                <a:ext uri="{FF2B5EF4-FFF2-40B4-BE49-F238E27FC236}">
                  <a16:creationId xmlns:a16="http://schemas.microsoft.com/office/drawing/2014/main" id="{953D6D22-BA68-4C6E-ACD7-1F4095F25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1714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0" name="Rectangle 32">
              <a:extLst>
                <a:ext uri="{FF2B5EF4-FFF2-40B4-BE49-F238E27FC236}">
                  <a16:creationId xmlns:a16="http://schemas.microsoft.com/office/drawing/2014/main" id="{88C4F5F6-43A3-4EB9-95C0-94CAF45E6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1714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1" name="Rectangle 33">
              <a:extLst>
                <a:ext uri="{FF2B5EF4-FFF2-40B4-BE49-F238E27FC236}">
                  <a16:creationId xmlns:a16="http://schemas.microsoft.com/office/drawing/2014/main" id="{EC79F613-C9BF-454B-B5B4-0A1784CA8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2117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Chinese-Canton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2" name="Rectangle 34">
              <a:extLst>
                <a:ext uri="{FF2B5EF4-FFF2-40B4-BE49-F238E27FC236}">
                  <a16:creationId xmlns:a16="http://schemas.microsoft.com/office/drawing/2014/main" id="{4723349E-4D11-46F2-BFBC-B1B130FA2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2117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46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3" name="Rectangle 35">
              <a:extLst>
                <a:ext uri="{FF2B5EF4-FFF2-40B4-BE49-F238E27FC236}">
                  <a16:creationId xmlns:a16="http://schemas.microsoft.com/office/drawing/2014/main" id="{5CF76DFD-0ACA-4F2B-9C92-0E77D773E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2117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4" name="Rectangle 36">
              <a:extLst>
                <a:ext uri="{FF2B5EF4-FFF2-40B4-BE49-F238E27FC236}">
                  <a16:creationId xmlns:a16="http://schemas.microsoft.com/office/drawing/2014/main" id="{1FCEF5CD-2AE1-4545-8391-84232DB35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2117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25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5" name="Rectangle 37">
              <a:extLst>
                <a:ext uri="{FF2B5EF4-FFF2-40B4-BE49-F238E27FC236}">
                  <a16:creationId xmlns:a16="http://schemas.microsoft.com/office/drawing/2014/main" id="{FC978E68-5326-42FD-BC05-A7C05D53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2117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6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6" name="Rectangle 38">
              <a:extLst>
                <a:ext uri="{FF2B5EF4-FFF2-40B4-BE49-F238E27FC236}">
                  <a16:creationId xmlns:a16="http://schemas.microsoft.com/office/drawing/2014/main" id="{D8D7C252-4751-44DC-828F-D88EDD91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2520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Chinese-Peking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7" name="Rectangle 39">
              <a:extLst>
                <a:ext uri="{FF2B5EF4-FFF2-40B4-BE49-F238E27FC236}">
                  <a16:creationId xmlns:a16="http://schemas.microsoft.com/office/drawing/2014/main" id="{24E9EC65-E332-4942-BBFA-AC59A6C84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2520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29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8" name="Rectangle 40">
              <a:extLst>
                <a:ext uri="{FF2B5EF4-FFF2-40B4-BE49-F238E27FC236}">
                  <a16:creationId xmlns:a16="http://schemas.microsoft.com/office/drawing/2014/main" id="{2430FE63-C055-481D-949D-B70BE327E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2520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29" name="Rectangle 41">
              <a:extLst>
                <a:ext uri="{FF2B5EF4-FFF2-40B4-BE49-F238E27FC236}">
                  <a16:creationId xmlns:a16="http://schemas.microsoft.com/office/drawing/2014/main" id="{ABF72337-F82A-48D2-9D9C-A30FB1E9D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2520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0" name="Rectangle 42">
              <a:extLst>
                <a:ext uri="{FF2B5EF4-FFF2-40B4-BE49-F238E27FC236}">
                  <a16:creationId xmlns:a16="http://schemas.microsoft.com/office/drawing/2014/main" id="{E519650F-D888-4BEC-B9BB-B539E25A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2520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1" name="Rectangle 43">
              <a:extLst>
                <a:ext uri="{FF2B5EF4-FFF2-40B4-BE49-F238E27FC236}">
                  <a16:creationId xmlns:a16="http://schemas.microsoft.com/office/drawing/2014/main" id="{85C72DA1-73B2-4C4D-B790-D9A76ACCB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2923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English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2" name="Rectangle 44">
              <a:extLst>
                <a:ext uri="{FF2B5EF4-FFF2-40B4-BE49-F238E27FC236}">
                  <a16:creationId xmlns:a16="http://schemas.microsoft.com/office/drawing/2014/main" id="{9F49AAF0-9172-417A-81A4-41BAECE09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2923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3" name="Rectangle 45">
              <a:extLst>
                <a:ext uri="{FF2B5EF4-FFF2-40B4-BE49-F238E27FC236}">
                  <a16:creationId xmlns:a16="http://schemas.microsoft.com/office/drawing/2014/main" id="{8D70F528-5738-405E-9571-2B9AE638E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2923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4" name="Rectangle 46">
              <a:extLst>
                <a:ext uri="{FF2B5EF4-FFF2-40B4-BE49-F238E27FC236}">
                  <a16:creationId xmlns:a16="http://schemas.microsoft.com/office/drawing/2014/main" id="{AC39E20C-61E5-4885-84C3-CEA45E9FC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2923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5" name="Rectangle 47">
              <a:extLst>
                <a:ext uri="{FF2B5EF4-FFF2-40B4-BE49-F238E27FC236}">
                  <a16:creationId xmlns:a16="http://schemas.microsoft.com/office/drawing/2014/main" id="{899F5976-FB15-4CB4-AB27-097742445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2923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6" name="Rectangle 48">
              <a:extLst>
                <a:ext uri="{FF2B5EF4-FFF2-40B4-BE49-F238E27FC236}">
                  <a16:creationId xmlns:a16="http://schemas.microsoft.com/office/drawing/2014/main" id="{A5C2F9C2-8284-4936-820D-E63C2DD48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3326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Hawaiians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7" name="Rectangle 49">
              <a:extLst>
                <a:ext uri="{FF2B5EF4-FFF2-40B4-BE49-F238E27FC236}">
                  <a16:creationId xmlns:a16="http://schemas.microsoft.com/office/drawing/2014/main" id="{9A76A865-E6FB-4DB5-BCE9-3B0A15768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3326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8" name="Rectangle 50">
              <a:extLst>
                <a:ext uri="{FF2B5EF4-FFF2-40B4-BE49-F238E27FC236}">
                  <a16:creationId xmlns:a16="http://schemas.microsoft.com/office/drawing/2014/main" id="{782F7D3C-58A8-49F9-B456-52EF7D6F1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3326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61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39" name="Rectangle 51">
              <a:extLst>
                <a:ext uri="{FF2B5EF4-FFF2-40B4-BE49-F238E27FC236}">
                  <a16:creationId xmlns:a16="http://schemas.microsoft.com/office/drawing/2014/main" id="{2C8C6B59-16FA-41B2-A727-75CD12006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326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0" name="Rectangle 52">
              <a:extLst>
                <a:ext uri="{FF2B5EF4-FFF2-40B4-BE49-F238E27FC236}">
                  <a16:creationId xmlns:a16="http://schemas.microsoft.com/office/drawing/2014/main" id="{D0537D98-3917-4F5A-AD91-BC2319457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3326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1" name="Rectangle 53">
              <a:extLst>
                <a:ext uri="{FF2B5EF4-FFF2-40B4-BE49-F238E27FC236}">
                  <a16:creationId xmlns:a16="http://schemas.microsoft.com/office/drawing/2014/main" id="{4D28E746-09BF-4835-87AA-3C2F03DF5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3729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Irish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2" name="Rectangle 54">
              <a:extLst>
                <a:ext uri="{FF2B5EF4-FFF2-40B4-BE49-F238E27FC236}">
                  <a16:creationId xmlns:a16="http://schemas.microsoft.com/office/drawing/2014/main" id="{54BA015D-F714-4F0E-A235-F24F7D253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3729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3" name="Rectangle 55">
              <a:extLst>
                <a:ext uri="{FF2B5EF4-FFF2-40B4-BE49-F238E27FC236}">
                  <a16:creationId xmlns:a16="http://schemas.microsoft.com/office/drawing/2014/main" id="{14029D76-A7C2-48AB-BCBC-429101FA6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3729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35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4" name="Rectangle 56">
              <a:extLst>
                <a:ext uri="{FF2B5EF4-FFF2-40B4-BE49-F238E27FC236}">
                  <a16:creationId xmlns:a16="http://schemas.microsoft.com/office/drawing/2014/main" id="{13462DE2-FE72-4D60-B528-EB7499079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729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5" name="Rectangle 57">
              <a:extLst>
                <a:ext uri="{FF2B5EF4-FFF2-40B4-BE49-F238E27FC236}">
                  <a16:creationId xmlns:a16="http://schemas.microsoft.com/office/drawing/2014/main" id="{CEDBFC6C-39D2-4B56-9016-B42E8CD8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3729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6" name="Rectangle 58">
              <a:extLst>
                <a:ext uri="{FF2B5EF4-FFF2-40B4-BE49-F238E27FC236}">
                  <a16:creationId xmlns:a16="http://schemas.microsoft.com/office/drawing/2014/main" id="{B5CCAFC9-3782-414D-8372-F2C032298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4132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Mayas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7" name="Rectangle 59">
              <a:extLst>
                <a:ext uri="{FF2B5EF4-FFF2-40B4-BE49-F238E27FC236}">
                  <a16:creationId xmlns:a16="http://schemas.microsoft.com/office/drawing/2014/main" id="{BCBFD628-FD13-45AF-B516-53F3DC589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4132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98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8" name="Rectangle 60">
              <a:extLst>
                <a:ext uri="{FF2B5EF4-FFF2-40B4-BE49-F238E27FC236}">
                  <a16:creationId xmlns:a16="http://schemas.microsoft.com/office/drawing/2014/main" id="{81600FCA-394B-4BBA-9F11-A906BC8FD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4132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49" name="Rectangle 61">
              <a:extLst>
                <a:ext uri="{FF2B5EF4-FFF2-40B4-BE49-F238E27FC236}">
                  <a16:creationId xmlns:a16="http://schemas.microsoft.com/office/drawing/2014/main" id="{E378B3D2-8331-431A-8FF0-18FDDFA2C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4132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0" name="Rectangle 62">
              <a:extLst>
                <a:ext uri="{FF2B5EF4-FFF2-40B4-BE49-F238E27FC236}">
                  <a16:creationId xmlns:a16="http://schemas.microsoft.com/office/drawing/2014/main" id="{3F751623-3F77-4648-8E4C-37C885C80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4132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1" name="Rectangle 63">
              <a:extLst>
                <a:ext uri="{FF2B5EF4-FFF2-40B4-BE49-F238E27FC236}">
                  <a16:creationId xmlns:a16="http://schemas.microsoft.com/office/drawing/2014/main" id="{1574ADB2-2C33-4011-964B-F2C9F4030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4535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Navajo (N. Am. Indian)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2" name="Rectangle 64">
              <a:extLst>
                <a:ext uri="{FF2B5EF4-FFF2-40B4-BE49-F238E27FC236}">
                  <a16:creationId xmlns:a16="http://schemas.microsoft.com/office/drawing/2014/main" id="{4E375C62-8F17-4A86-8DB1-2346B7B22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4535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73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3" name="Rectangle 65">
              <a:extLst>
                <a:ext uri="{FF2B5EF4-FFF2-40B4-BE49-F238E27FC236}">
                  <a16:creationId xmlns:a16="http://schemas.microsoft.com/office/drawing/2014/main" id="{98E4C2C0-E53D-466C-AE48-51C6F56E1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4535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4" name="Rectangle 66">
              <a:extLst>
                <a:ext uri="{FF2B5EF4-FFF2-40B4-BE49-F238E27FC236}">
                  <a16:creationId xmlns:a16="http://schemas.microsoft.com/office/drawing/2014/main" id="{1859CA57-C8D6-4483-B72C-16A7CBE0E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4535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5" name="Rectangle 67">
              <a:extLst>
                <a:ext uri="{FF2B5EF4-FFF2-40B4-BE49-F238E27FC236}">
                  <a16:creationId xmlns:a16="http://schemas.microsoft.com/office/drawing/2014/main" id="{6A33B2E9-5940-4E4C-881A-B076F25A2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4535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6" name="Rectangle 68">
              <a:extLst>
                <a:ext uri="{FF2B5EF4-FFF2-40B4-BE49-F238E27FC236}">
                  <a16:creationId xmlns:a16="http://schemas.microsoft.com/office/drawing/2014/main" id="{C63CB5D2-2AC2-49CA-B79C-CF6B58073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4938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Peru (Indians)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7" name="Rectangle 69">
              <a:extLst>
                <a:ext uri="{FF2B5EF4-FFF2-40B4-BE49-F238E27FC236}">
                  <a16:creationId xmlns:a16="http://schemas.microsoft.com/office/drawing/2014/main" id="{C59A4A56-E6A2-4046-9830-4AA748961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4938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100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8" name="Rectangle 70">
              <a:extLst>
                <a:ext uri="{FF2B5EF4-FFF2-40B4-BE49-F238E27FC236}">
                  <a16:creationId xmlns:a16="http://schemas.microsoft.com/office/drawing/2014/main" id="{75EB576E-DBD2-4507-8DE2-1C422B4C8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4938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59" name="Rectangle 71">
              <a:extLst>
                <a:ext uri="{FF2B5EF4-FFF2-40B4-BE49-F238E27FC236}">
                  <a16:creationId xmlns:a16="http://schemas.microsoft.com/office/drawing/2014/main" id="{B807D52D-3349-45AB-B846-F920CAB59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4938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0" name="Rectangle 72">
              <a:extLst>
                <a:ext uri="{FF2B5EF4-FFF2-40B4-BE49-F238E27FC236}">
                  <a16:creationId xmlns:a16="http://schemas.microsoft.com/office/drawing/2014/main" id="{FA984B80-2213-4A33-80B3-6B7DFD04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4938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1" name="Rectangle 73">
              <a:extLst>
                <a:ext uri="{FF2B5EF4-FFF2-40B4-BE49-F238E27FC236}">
                  <a16:creationId xmlns:a16="http://schemas.microsoft.com/office/drawing/2014/main" id="{4BC3F422-2925-47BB-8154-092AD0467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5341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United Kingdom (GB)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2" name="Rectangle 74">
              <a:extLst>
                <a:ext uri="{FF2B5EF4-FFF2-40B4-BE49-F238E27FC236}">
                  <a16:creationId xmlns:a16="http://schemas.microsoft.com/office/drawing/2014/main" id="{5B7B27D4-DA69-452F-8E53-0520158AA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5341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3" name="Rectangle 75">
              <a:extLst>
                <a:ext uri="{FF2B5EF4-FFF2-40B4-BE49-F238E27FC236}">
                  <a16:creationId xmlns:a16="http://schemas.microsoft.com/office/drawing/2014/main" id="{6D19FCE2-EE06-4F50-BC8A-A9244844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5341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42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4" name="Rectangle 76">
              <a:extLst>
                <a:ext uri="{FF2B5EF4-FFF2-40B4-BE49-F238E27FC236}">
                  <a16:creationId xmlns:a16="http://schemas.microsoft.com/office/drawing/2014/main" id="{0A508FCB-CB1A-4B91-9134-F5A39244A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5341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5" name="Rectangle 77">
              <a:extLst>
                <a:ext uri="{FF2B5EF4-FFF2-40B4-BE49-F238E27FC236}">
                  <a16:creationId xmlns:a16="http://schemas.microsoft.com/office/drawing/2014/main" id="{E416B1EC-EF5B-4E74-8DC3-68054788E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5341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6" name="Rectangle 78">
              <a:extLst>
                <a:ext uri="{FF2B5EF4-FFF2-40B4-BE49-F238E27FC236}">
                  <a16:creationId xmlns:a16="http://schemas.microsoft.com/office/drawing/2014/main" id="{C3A79D82-25D6-48B4-979C-2C34C05AC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5744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USA (blacks)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7" name="Rectangle 79">
              <a:extLst>
                <a:ext uri="{FF2B5EF4-FFF2-40B4-BE49-F238E27FC236}">
                  <a16:creationId xmlns:a16="http://schemas.microsoft.com/office/drawing/2014/main" id="{28F2AD6A-205B-4612-942C-5B5895BDD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5744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49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8" name="Rectangle 80">
              <a:extLst>
                <a:ext uri="{FF2B5EF4-FFF2-40B4-BE49-F238E27FC236}">
                  <a16:creationId xmlns:a16="http://schemas.microsoft.com/office/drawing/2014/main" id="{19B9C1EB-E787-4629-9FC0-4F38CAEB7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5744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27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69" name="Rectangle 81">
              <a:extLst>
                <a:ext uri="{FF2B5EF4-FFF2-40B4-BE49-F238E27FC236}">
                  <a16:creationId xmlns:a16="http://schemas.microsoft.com/office/drawing/2014/main" id="{8BA0A8BB-207F-4D0C-998B-798C68E40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5744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0" name="Rectangle 82">
              <a:extLst>
                <a:ext uri="{FF2B5EF4-FFF2-40B4-BE49-F238E27FC236}">
                  <a16:creationId xmlns:a16="http://schemas.microsoft.com/office/drawing/2014/main" id="{648F3B42-4312-4E50-90EF-EB1C4CA89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5744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1" name="Rectangle 83">
              <a:extLst>
                <a:ext uri="{FF2B5EF4-FFF2-40B4-BE49-F238E27FC236}">
                  <a16:creationId xmlns:a16="http://schemas.microsoft.com/office/drawing/2014/main" id="{184C4F64-A0B8-45EE-B1F4-D5EEFC52D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6147"/>
              <a:ext cx="19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 USA (whites)</a:t>
              </a:r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2" name="Rectangle 84">
              <a:extLst>
                <a:ext uri="{FF2B5EF4-FFF2-40B4-BE49-F238E27FC236}">
                  <a16:creationId xmlns:a16="http://schemas.microsoft.com/office/drawing/2014/main" id="{53216020-1934-40CA-A637-717D27C63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6147"/>
              <a:ext cx="34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45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3" name="Rectangle 85">
              <a:extLst>
                <a:ext uri="{FF2B5EF4-FFF2-40B4-BE49-F238E27FC236}">
                  <a16:creationId xmlns:a16="http://schemas.microsoft.com/office/drawing/2014/main" id="{30B544EF-51E5-4BAC-A98C-01E38F187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6147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40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4" name="Rectangle 86">
              <a:extLst>
                <a:ext uri="{FF2B5EF4-FFF2-40B4-BE49-F238E27FC236}">
                  <a16:creationId xmlns:a16="http://schemas.microsoft.com/office/drawing/2014/main" id="{68646A18-33DE-44CB-A92F-AFE1192A6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6147"/>
              <a:ext cx="273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11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75" name="Rectangle 87">
              <a:extLst>
                <a:ext uri="{FF2B5EF4-FFF2-40B4-BE49-F238E27FC236}">
                  <a16:creationId xmlns:a16="http://schemas.microsoft.com/office/drawing/2014/main" id="{195F8DB7-A2AD-4119-934B-68858F707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" y="6147"/>
              <a:ext cx="36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GB" altLang="en-US" sz="1800">
                  <a:solidFill>
                    <a:schemeClr val="tx2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</a:t>
              </a:r>
            </a:p>
            <a:p>
              <a:pPr algn="ctr" eaLnBrk="0" hangingPunct="0"/>
              <a:endParaRPr lang="en-GB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BB51A-6F7E-47E1-AACF-BCDE8552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ABO &amp; Rh(D)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DC6DE-EB17-4940-9036-7817451F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41F9-758A-47C6-A148-D5A2076D1A4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6B210ED-2906-4EF6-ACCC-422F079F3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Distribution of the </a:t>
            </a:r>
            <a:r>
              <a:rPr lang="en-GB" altLang="en-US" i="1"/>
              <a:t>A</a:t>
            </a:r>
            <a:r>
              <a:rPr lang="en-GB" altLang="en-US"/>
              <a:t> allele</a:t>
            </a:r>
          </a:p>
        </p:txBody>
      </p:sp>
      <p:pic>
        <p:nvPicPr>
          <p:cNvPr id="35843" name="Picture 3" descr="distA">
            <a:extLst>
              <a:ext uri="{FF2B5EF4-FFF2-40B4-BE49-F238E27FC236}">
                <a16:creationId xmlns:a16="http://schemas.microsoft.com/office/drawing/2014/main" id="{B90CC2A1-84BA-47A0-8144-6BB11A333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31163" cy="442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990000"/>
      </a:dk2>
      <a:lt2>
        <a:srgbClr val="00FFFF"/>
      </a:lt2>
      <a:accent1>
        <a:srgbClr val="FF9900"/>
      </a:accent1>
      <a:accent2>
        <a:srgbClr val="00FFFF"/>
      </a:accent2>
      <a:accent3>
        <a:srgbClr val="C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33CCCC"/>
      </a:hlink>
      <a:folHlink>
        <a:srgbClr val="96969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CC0000"/>
        </a:dk2>
        <a:lt2>
          <a:srgbClr val="00FFFF"/>
        </a:lt2>
        <a:accent1>
          <a:srgbClr val="FF9900"/>
        </a:accent1>
        <a:accent2>
          <a:srgbClr val="00FFFF"/>
        </a:accent2>
        <a:accent3>
          <a:srgbClr val="E2AA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636</Words>
  <Application>Microsoft Office PowerPoint</Application>
  <PresentationFormat>On-screen Show (4:3)</PresentationFormat>
  <Paragraphs>240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ABO &amp; Rh(D) Blood Groups</vt:lpstr>
      <vt:lpstr>The ABO System</vt:lpstr>
      <vt:lpstr>The ABO Antigens</vt:lpstr>
      <vt:lpstr>ABO Antibodies</vt:lpstr>
      <vt:lpstr>Antigens &amp; Antibodies</vt:lpstr>
      <vt:lpstr>Inheritance of ABO Groups</vt:lpstr>
      <vt:lpstr>ABO Typing</vt:lpstr>
      <vt:lpstr>Distribution of ABO Groups</vt:lpstr>
      <vt:lpstr>Distribution of the A allele</vt:lpstr>
      <vt:lpstr>Distribution of the B Allele</vt:lpstr>
      <vt:lpstr>Distribution of the O Allele</vt:lpstr>
      <vt:lpstr>Significance of ABO Group</vt:lpstr>
      <vt:lpstr>Universal Donor and Recipient</vt:lpstr>
      <vt:lpstr>The Rh(D) Antigen</vt:lpstr>
      <vt:lpstr>Simple Genetics of Rh(D)</vt:lpstr>
      <vt:lpstr>Distribution of Rh(D) Types</vt:lpstr>
      <vt:lpstr>Significance of Rh(D)</vt:lpstr>
      <vt:lpstr>Inheritance</vt:lpstr>
      <vt:lpstr>Inheritance of ABO and Rh(D)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 &amp; Rh(D) Blood Groups</dc:title>
  <dc:creator>Giacobbe</dc:creator>
  <cp:lastModifiedBy>John Giacobbe</cp:lastModifiedBy>
  <cp:revision>9</cp:revision>
  <dcterms:created xsi:type="dcterms:W3CDTF">2003-01-22T14:16:42Z</dcterms:created>
  <dcterms:modified xsi:type="dcterms:W3CDTF">2018-09-04T18:00:24Z</dcterms:modified>
</cp:coreProperties>
</file>