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57" r:id="rId4"/>
    <p:sldId id="258" r:id="rId5"/>
    <p:sldId id="292" r:id="rId6"/>
    <p:sldId id="259" r:id="rId7"/>
    <p:sldId id="260" r:id="rId8"/>
    <p:sldId id="294" r:id="rId9"/>
    <p:sldId id="295" r:id="rId10"/>
    <p:sldId id="312" r:id="rId11"/>
    <p:sldId id="262" r:id="rId12"/>
    <p:sldId id="301" r:id="rId13"/>
    <p:sldId id="296" r:id="rId14"/>
    <p:sldId id="263" r:id="rId15"/>
    <p:sldId id="302" r:id="rId16"/>
    <p:sldId id="264" r:id="rId17"/>
    <p:sldId id="297" r:id="rId18"/>
    <p:sldId id="265" r:id="rId19"/>
    <p:sldId id="298" r:id="rId20"/>
    <p:sldId id="266" r:id="rId21"/>
    <p:sldId id="267" r:id="rId22"/>
    <p:sldId id="306" r:id="rId23"/>
    <p:sldId id="268" r:id="rId24"/>
    <p:sldId id="307" r:id="rId25"/>
    <p:sldId id="261" r:id="rId26"/>
    <p:sldId id="270" r:id="rId27"/>
    <p:sldId id="271" r:id="rId28"/>
    <p:sldId id="272" r:id="rId29"/>
    <p:sldId id="303" r:id="rId30"/>
    <p:sldId id="273" r:id="rId31"/>
    <p:sldId id="304" r:id="rId32"/>
    <p:sldId id="274" r:id="rId33"/>
    <p:sldId id="305" r:id="rId34"/>
    <p:sldId id="275" r:id="rId35"/>
    <p:sldId id="276" r:id="rId36"/>
    <p:sldId id="308" r:id="rId37"/>
    <p:sldId id="277" r:id="rId38"/>
    <p:sldId id="278" r:id="rId39"/>
    <p:sldId id="313" r:id="rId40"/>
    <p:sldId id="279" r:id="rId41"/>
    <p:sldId id="299" r:id="rId42"/>
    <p:sldId id="300" r:id="rId43"/>
    <p:sldId id="280" r:id="rId44"/>
    <p:sldId id="281" r:id="rId45"/>
    <p:sldId id="282" r:id="rId46"/>
    <p:sldId id="309" r:id="rId47"/>
    <p:sldId id="283" r:id="rId48"/>
    <p:sldId id="284" r:id="rId49"/>
    <p:sldId id="310" r:id="rId50"/>
    <p:sldId id="285" r:id="rId51"/>
    <p:sldId id="286" r:id="rId52"/>
    <p:sldId id="289" r:id="rId53"/>
    <p:sldId id="290" r:id="rId54"/>
    <p:sldId id="291" r:id="rId55"/>
    <p:sldId id="311" r:id="rId5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F18C-FBC9-4218-9C00-6B9B4FD77459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9FCA8-812A-433F-B78A-C1CC252D1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F18C-FBC9-4218-9C00-6B9B4FD77459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9FCA8-812A-433F-B78A-C1CC252D1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7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F18C-FBC9-4218-9C00-6B9B4FD77459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9FCA8-812A-433F-B78A-C1CC252D1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76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F18C-FBC9-4218-9C00-6B9B4FD77459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9FCA8-812A-433F-B78A-C1CC252D1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1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F18C-FBC9-4218-9C00-6B9B4FD77459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9FCA8-812A-433F-B78A-C1CC252D1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2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F18C-FBC9-4218-9C00-6B9B4FD77459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9FCA8-812A-433F-B78A-C1CC252D1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3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F18C-FBC9-4218-9C00-6B9B4FD77459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9FCA8-812A-433F-B78A-C1CC252D1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7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F18C-FBC9-4218-9C00-6B9B4FD77459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9FCA8-812A-433F-B78A-C1CC252D1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9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F18C-FBC9-4218-9C00-6B9B4FD77459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9FCA8-812A-433F-B78A-C1CC252D1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F18C-FBC9-4218-9C00-6B9B4FD77459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9FCA8-812A-433F-B78A-C1CC252D1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1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F18C-FBC9-4218-9C00-6B9B4FD77459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9FCA8-812A-433F-B78A-C1CC252D1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6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BF18C-FBC9-4218-9C00-6B9B4FD77459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9FCA8-812A-433F-B78A-C1CC252D1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05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782593"/>
            <a:ext cx="9144000" cy="139219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Shock</a:t>
            </a:r>
            <a:endParaRPr lang="en-US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2571751"/>
            <a:ext cx="9144000" cy="331006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endParaRPr lang="en-US" sz="2800" b="1" dirty="0" smtClean="0">
              <a:solidFill>
                <a:schemeClr val="accent5"/>
              </a:solidFill>
              <a:latin typeface="Book Antiqua" panose="02040602050305030304" pitchFamily="18" charset="0"/>
            </a:endParaRPr>
          </a:p>
          <a:p>
            <a:r>
              <a:rPr lang="en-US" sz="28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HAMAD ALQAHTANI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Professor of Surgery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Consultant Hepatobiliary Surgeon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College of Medicine 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King Saud University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3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755419"/>
              </p:ext>
            </p:extLst>
          </p:nvPr>
        </p:nvGraphicFramePr>
        <p:xfrm>
          <a:off x="714375" y="1200150"/>
          <a:ext cx="9829800" cy="4755807"/>
        </p:xfrm>
        <a:graphic>
          <a:graphicData uri="http://schemas.openxmlformats.org/drawingml/2006/table">
            <a:tbl>
              <a:tblPr firstRow="1" firstCol="1" bandRow="1"/>
              <a:tblGrid>
                <a:gridCol w="1967099"/>
                <a:gridCol w="1964821"/>
                <a:gridCol w="1964821"/>
                <a:gridCol w="1964821"/>
                <a:gridCol w="1968238"/>
              </a:tblGrid>
              <a:tr h="35760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BoldCond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BoldCond"/>
                        </a:rPr>
                        <a:t>Classification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BoldCond"/>
                        </a:rPr>
                        <a:t>of Hypovolaemic Shock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4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BookAntiqua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70C0"/>
                          </a:solidFill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BoldCond"/>
                        </a:rPr>
                        <a:t>Class I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BoldCond"/>
                        </a:rPr>
                        <a:t>Class II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70C0"/>
                          </a:solidFill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BoldCond"/>
                        </a:rPr>
                        <a:t>Class III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BoldCond"/>
                        </a:rPr>
                        <a:t>Class IV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28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B050"/>
                          </a:solidFill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CNS Symptoms</a:t>
                      </a:r>
                      <a:endParaRPr lang="en-US" sz="16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Normal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Anxious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Confused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Lethargic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28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Blood Loss (ml)</a:t>
                      </a:r>
                      <a:endParaRPr lang="en-US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&lt; 750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750–1500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1500–2000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&gt; 2000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28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B050"/>
                          </a:solidFill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Blood Loss</a:t>
                      </a:r>
                      <a:endParaRPr lang="en-US" sz="16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B050"/>
                          </a:solidFill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(% EBV)</a:t>
                      </a:r>
                      <a:endParaRPr lang="en-US" sz="16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&lt; 15 %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15–30%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30–40%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&gt; 40%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4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B050"/>
                          </a:solidFill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Pulse</a:t>
                      </a:r>
                      <a:endParaRPr lang="en-US" sz="16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&lt; 100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&gt; 100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&gt; 120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&gt; 140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28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Blood Pressure</a:t>
                      </a:r>
                      <a:endParaRPr lang="en-US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Normal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Decreased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Decreased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Decreased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28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B050"/>
                          </a:solidFill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Respiratory Rate</a:t>
                      </a:r>
                      <a:endParaRPr lang="en-US" sz="16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14–20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20–30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30–35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&gt; 35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28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Urine Output</a:t>
                      </a:r>
                      <a:endParaRPr lang="en-US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(ml/h)</a:t>
                      </a:r>
                      <a:endParaRPr lang="en-US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&gt; 30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20–30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5–15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Batang" panose="02030600000101010101" pitchFamily="18" charset="-127"/>
                          <a:ea typeface="Calibri" panose="020F0502020204030204" pitchFamily="34" charset="0"/>
                          <a:cs typeface="HelveticaNeue-Condensed"/>
                        </a:rPr>
                        <a:t>Negligible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57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495300"/>
            <a:ext cx="10515600" cy="578167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 smtClean="0"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2) Septic 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shock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</a:p>
          <a:p>
            <a:r>
              <a:rPr lang="en-US" sz="3200" dirty="0" smtClean="0">
                <a:latin typeface="Georgia" panose="02040502050405020303" pitchFamily="18" charset="0"/>
              </a:rPr>
              <a:t> It </a:t>
            </a:r>
            <a:r>
              <a:rPr lang="en-US" sz="3200" dirty="0">
                <a:latin typeface="Georgia" panose="02040502050405020303" pitchFamily="18" charset="0"/>
              </a:rPr>
              <a:t>can be defined as sepsis-induced hypotension that persist despite adequate intravascular fluid resuscitation. </a:t>
            </a:r>
            <a:endParaRPr lang="en-US" sz="3200" dirty="0" smtClean="0">
              <a:latin typeface="Georgia" panose="02040502050405020303" pitchFamily="18" charset="0"/>
            </a:endParaRPr>
          </a:p>
          <a:p>
            <a:r>
              <a:rPr lang="en-US" sz="3200" dirty="0" smtClean="0">
                <a:latin typeface="Georgia" panose="02040502050405020303" pitchFamily="18" charset="0"/>
              </a:rPr>
              <a:t> It </a:t>
            </a:r>
            <a:r>
              <a:rPr lang="en-US" sz="3200" dirty="0">
                <a:latin typeface="Georgia" panose="02040502050405020303" pitchFamily="18" charset="0"/>
              </a:rPr>
              <a:t>causes disturbances in oxygen delivery and consumption. </a:t>
            </a:r>
            <a:endParaRPr lang="en-US" sz="3200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25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38225"/>
            <a:ext cx="10515600" cy="513873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lvl="0"/>
            <a:endParaRPr lang="en-US" sz="36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/>
            <a:r>
              <a:rPr lang="en-US" sz="3600" dirty="0" smtClean="0">
                <a:solidFill>
                  <a:prstClr val="black"/>
                </a:solidFill>
                <a:latin typeface="Georgia" panose="02040502050405020303" pitchFamily="18" charset="0"/>
              </a:rPr>
              <a:t> Sepsis </a:t>
            </a: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usually arises from a localized bacterial focus of infection in the lungs, abdomen, pelvis, urinary </a:t>
            </a:r>
            <a:r>
              <a:rPr lang="en-US" sz="3600" dirty="0" smtClean="0">
                <a:solidFill>
                  <a:prstClr val="black"/>
                </a:solidFill>
                <a:latin typeface="Georgia" panose="02040502050405020303" pitchFamily="18" charset="0"/>
              </a:rPr>
              <a:t>tract, </a:t>
            </a: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and skin. </a:t>
            </a:r>
            <a:endParaRPr lang="en-US" sz="36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/>
            <a:endParaRPr lang="en-US" sz="36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/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 It is most commonly due to </a:t>
            </a:r>
            <a:r>
              <a:rPr lang="en-US" sz="3600" dirty="0">
                <a:solidFill>
                  <a:srgbClr val="FF0000"/>
                </a:solidFill>
                <a:latin typeface="Georgia" panose="02040502050405020303" pitchFamily="18" charset="0"/>
              </a:rPr>
              <a:t>Gram-positive</a:t>
            </a: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, followed </a:t>
            </a:r>
            <a:r>
              <a:rPr lang="en-US" sz="3600" dirty="0" smtClean="0">
                <a:solidFill>
                  <a:prstClr val="black"/>
                </a:solidFill>
                <a:latin typeface="Georgia" panose="02040502050405020303" pitchFamily="18" charset="0"/>
              </a:rPr>
              <a:t>by endotoxin-producing </a:t>
            </a:r>
            <a:r>
              <a:rPr lang="en-US" sz="3600" dirty="0">
                <a:solidFill>
                  <a:srgbClr val="FF0000"/>
                </a:solidFill>
                <a:latin typeface="Georgia" panose="02040502050405020303" pitchFamily="18" charset="0"/>
              </a:rPr>
              <a:t>Gram-negative</a:t>
            </a: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 bacteria.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48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0076" y="790575"/>
            <a:ext cx="11001374" cy="546258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Infection in septic shock triggers a cytokine-mediated proinflammatory response which results in</a:t>
            </a:r>
            <a:r>
              <a:rPr lang="en-US" sz="3600" dirty="0" smtClean="0">
                <a:solidFill>
                  <a:prstClr val="black"/>
                </a:solidFill>
                <a:latin typeface="Georgia" panose="02040502050405020303" pitchFamily="18" charset="0"/>
              </a:rPr>
              <a:t>:</a:t>
            </a:r>
          </a:p>
          <a:p>
            <a:pPr marL="0" lvl="0" indent="0">
              <a:buNone/>
            </a:pPr>
            <a:r>
              <a:rPr lang="en-US" sz="3600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endParaRPr lang="en-US" sz="36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1. Peripheral vasodilation </a:t>
            </a:r>
          </a:p>
          <a:p>
            <a:pPr marL="0" lvl="0" indent="0">
              <a:buNone/>
            </a:pP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2. Redistribution of blood </a:t>
            </a:r>
            <a:r>
              <a:rPr lang="en-US" sz="3600" dirty="0" smtClean="0">
                <a:solidFill>
                  <a:prstClr val="black"/>
                </a:solidFill>
                <a:latin typeface="Georgia" panose="02040502050405020303" pitchFamily="18" charset="0"/>
              </a:rPr>
              <a:t>flow</a:t>
            </a:r>
          </a:p>
          <a:p>
            <a:pPr marL="0" lvl="0" indent="0">
              <a:buNone/>
            </a:pP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3. Endothelial cell activation </a:t>
            </a:r>
          </a:p>
          <a:p>
            <a:pPr marL="0" lvl="0" indent="0">
              <a:buNone/>
            </a:pP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4. Increased vascular permeability </a:t>
            </a:r>
          </a:p>
          <a:p>
            <a:pPr marL="0" lvl="0" indent="0">
              <a:buNone/>
            </a:pP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5. Formation of microthrombi within </a:t>
            </a:r>
            <a:r>
              <a:rPr lang="en-US" sz="3600" dirty="0" smtClean="0">
                <a:solidFill>
                  <a:prstClr val="black"/>
                </a:solidFill>
                <a:latin typeface="Georgia" panose="02040502050405020303" pitchFamily="18" charset="0"/>
              </a:rPr>
              <a:t>the  microcirculation </a:t>
            </a:r>
            <a:endParaRPr lang="en-US" sz="36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43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dirty="0" smtClean="0">
              <a:latin typeface="Georgia" panose="02040502050405020303" pitchFamily="18" charset="0"/>
              <a:ea typeface="Batang" panose="02030600000101010101" pitchFamily="18" charset="-127"/>
            </a:endParaRPr>
          </a:p>
          <a:p>
            <a:pPr marL="0" indent="0" algn="just">
              <a:buNone/>
            </a:pPr>
            <a:endParaRPr lang="en-US" dirty="0" smtClean="0">
              <a:latin typeface="Georgia" panose="02040502050405020303" pitchFamily="18" charset="0"/>
              <a:ea typeface="Batang" panose="02030600000101010101" pitchFamily="18" charset="-127"/>
            </a:endParaRPr>
          </a:p>
          <a:p>
            <a:pPr algn="just"/>
            <a:r>
              <a:rPr lang="en-US" sz="3200" dirty="0" smtClean="0">
                <a:latin typeface="Georgia" panose="02040502050405020303" pitchFamily="18" charset="0"/>
                <a:ea typeface="Batang" panose="02030600000101010101" pitchFamily="18" charset="-127"/>
              </a:rPr>
              <a:t>Typically </a:t>
            </a:r>
            <a:r>
              <a:rPr lang="en-US" sz="3200" dirty="0">
                <a:solidFill>
                  <a:srgbClr val="FF0000"/>
                </a:solidFill>
                <a:latin typeface="Georgia" panose="02040502050405020303" pitchFamily="18" charset="0"/>
                <a:ea typeface="Batang" panose="02030600000101010101" pitchFamily="18" charset="-127"/>
              </a:rPr>
              <a:t>cardiac output </a:t>
            </a:r>
            <a:r>
              <a:rPr lang="en-US" sz="3200" dirty="0">
                <a:latin typeface="Georgia" panose="02040502050405020303" pitchFamily="18" charset="0"/>
                <a:ea typeface="Batang" panose="02030600000101010101" pitchFamily="18" charset="-127"/>
              </a:rPr>
              <a:t>increases in septic shock in compensation for the peripheral vasodilation. </a:t>
            </a:r>
            <a:endParaRPr lang="en-US" sz="3200" dirty="0" smtClean="0">
              <a:latin typeface="Georgia" panose="02040502050405020303" pitchFamily="18" charset="0"/>
              <a:ea typeface="Batang" panose="02030600000101010101" pitchFamily="18" charset="-127"/>
            </a:endParaRPr>
          </a:p>
          <a:p>
            <a:pPr marL="0" indent="0" algn="just">
              <a:buNone/>
            </a:pPr>
            <a:endParaRPr lang="en-US" sz="3200" dirty="0" smtClean="0">
              <a:latin typeface="Georgia" panose="02040502050405020303" pitchFamily="18" charset="0"/>
              <a:ea typeface="Batang" panose="02030600000101010101" pitchFamily="18" charset="-127"/>
            </a:endParaRPr>
          </a:p>
          <a:p>
            <a:pPr algn="just"/>
            <a:r>
              <a:rPr lang="en-US" sz="3200" dirty="0" smtClean="0">
                <a:latin typeface="Georgia" panose="02040502050405020303" pitchFamily="18" charset="0"/>
                <a:ea typeface="Batang" panose="02030600000101010101" pitchFamily="18" charset="-127"/>
              </a:rPr>
              <a:t>Microcirculatory </a:t>
            </a:r>
            <a:r>
              <a:rPr lang="en-US" sz="3200" dirty="0">
                <a:latin typeface="Georgia" panose="02040502050405020303" pitchFamily="18" charset="0"/>
                <a:ea typeface="Batang" panose="02030600000101010101" pitchFamily="18" charset="-127"/>
              </a:rPr>
              <a:t>dysfunction in septic shock impairs the delivery of oxygen to the cells, despite </a:t>
            </a:r>
            <a:r>
              <a:rPr lang="en-US" sz="3200" dirty="0">
                <a:solidFill>
                  <a:srgbClr val="FF0000"/>
                </a:solidFill>
                <a:latin typeface="Georgia" panose="02040502050405020303" pitchFamily="18" charset="0"/>
                <a:ea typeface="Batang" panose="02030600000101010101" pitchFamily="18" charset="-127"/>
              </a:rPr>
              <a:t>hyperdynamic circulation </a:t>
            </a:r>
            <a:r>
              <a:rPr lang="en-US" sz="3200" dirty="0">
                <a:latin typeface="Georgia" panose="02040502050405020303" pitchFamily="18" charset="0"/>
                <a:ea typeface="Batang" panose="02030600000101010101" pitchFamily="18" charset="-127"/>
              </a:rPr>
              <a:t>with a global increase in oxygen delivery. </a:t>
            </a:r>
            <a:endParaRPr lang="en-US" sz="3200" dirty="0" smtClean="0">
              <a:latin typeface="Georgia" panose="02040502050405020303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2263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695325"/>
            <a:ext cx="10515600" cy="548163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 algn="just">
              <a:buNone/>
            </a:pPr>
            <a:r>
              <a:rPr lang="en-US" sz="3600" dirty="0">
                <a:latin typeface="Georgia" panose="02040502050405020303" pitchFamily="18" charset="0"/>
                <a:ea typeface="Batang" panose="02030600000101010101" pitchFamily="18" charset="-127"/>
              </a:rPr>
              <a:t>The late stage of septic shock characterized by hypotension due to</a:t>
            </a:r>
            <a:r>
              <a:rPr lang="en-US" sz="3600" dirty="0" smtClean="0">
                <a:latin typeface="Georgia" panose="02040502050405020303" pitchFamily="18" charset="0"/>
                <a:ea typeface="Batang" panose="02030600000101010101" pitchFamily="18" charset="-127"/>
              </a:rPr>
              <a:t>:</a:t>
            </a:r>
          </a:p>
          <a:p>
            <a:pPr marL="0" indent="0" algn="just">
              <a:buNone/>
            </a:pPr>
            <a:endParaRPr lang="en-US" sz="3600" dirty="0">
              <a:latin typeface="Georgia" panose="02040502050405020303" pitchFamily="18" charset="0"/>
              <a:ea typeface="Batang" panose="02030600000101010101" pitchFamily="18" charset="-127"/>
            </a:endParaRPr>
          </a:p>
          <a:p>
            <a:pPr marL="0" indent="0" algn="just">
              <a:buNone/>
            </a:pPr>
            <a:r>
              <a:rPr lang="en-US" sz="3600" b="1" dirty="0">
                <a:latin typeface="Georgia" panose="02040502050405020303" pitchFamily="18" charset="0"/>
                <a:ea typeface="Batang" panose="02030600000101010101" pitchFamily="18" charset="-127"/>
              </a:rPr>
              <a:t>1. </a:t>
            </a:r>
            <a:r>
              <a:rPr lang="en-US" sz="3600" b="1" dirty="0" smtClean="0">
                <a:latin typeface="Georgia" panose="02040502050405020303" pitchFamily="18" charset="0"/>
                <a:ea typeface="Batang" panose="02030600000101010101" pitchFamily="18" charset="-127"/>
              </a:rPr>
              <a:t> </a:t>
            </a:r>
            <a:r>
              <a:rPr lang="en-US" sz="3600" dirty="0" smtClean="0">
                <a:latin typeface="Georgia" panose="02040502050405020303" pitchFamily="18" charset="0"/>
                <a:ea typeface="Batang" panose="02030600000101010101" pitchFamily="18" charset="-127"/>
              </a:rPr>
              <a:t>Vasodilatation </a:t>
            </a:r>
            <a:endParaRPr lang="en-US" sz="3600" dirty="0">
              <a:latin typeface="Georgia" panose="02040502050405020303" pitchFamily="18" charset="0"/>
              <a:ea typeface="Batang" panose="02030600000101010101" pitchFamily="18" charset="-127"/>
            </a:endParaRPr>
          </a:p>
          <a:p>
            <a:pPr marL="0" indent="0" algn="just">
              <a:buNone/>
            </a:pPr>
            <a:r>
              <a:rPr lang="en-US" sz="3600" b="1" dirty="0">
                <a:latin typeface="Georgia" panose="02040502050405020303" pitchFamily="18" charset="0"/>
                <a:ea typeface="Batang" panose="02030600000101010101" pitchFamily="18" charset="-127"/>
              </a:rPr>
              <a:t>2. </a:t>
            </a:r>
            <a:r>
              <a:rPr lang="en-US" sz="3600" dirty="0">
                <a:latin typeface="Georgia" panose="02040502050405020303" pitchFamily="18" charset="0"/>
                <a:ea typeface="Batang" panose="02030600000101010101" pitchFamily="18" charset="-127"/>
              </a:rPr>
              <a:t>Loss of intravascular fluid to the interstitial compartment (third spacing resulting in edema) </a:t>
            </a:r>
          </a:p>
          <a:p>
            <a:pPr marL="0" indent="0" algn="just">
              <a:buNone/>
            </a:pPr>
            <a:r>
              <a:rPr lang="en-US" sz="3600" b="1" dirty="0">
                <a:latin typeface="Georgia" panose="02040502050405020303" pitchFamily="18" charset="0"/>
                <a:ea typeface="Batang" panose="02030600000101010101" pitchFamily="18" charset="-127"/>
              </a:rPr>
              <a:t>3. </a:t>
            </a:r>
            <a:r>
              <a:rPr lang="en-US" sz="3600" b="1" dirty="0" smtClean="0">
                <a:latin typeface="Georgia" panose="02040502050405020303" pitchFamily="18" charset="0"/>
                <a:ea typeface="Batang" panose="02030600000101010101" pitchFamily="18" charset="-127"/>
              </a:rPr>
              <a:t> </a:t>
            </a:r>
            <a:r>
              <a:rPr lang="en-US" sz="3600" dirty="0" smtClean="0">
                <a:latin typeface="Georgia" panose="02040502050405020303" pitchFamily="18" charset="0"/>
                <a:ea typeface="Batang" panose="02030600000101010101" pitchFamily="18" charset="-127"/>
              </a:rPr>
              <a:t>Myocardial </a:t>
            </a:r>
            <a:r>
              <a:rPr lang="en-US" sz="3600" dirty="0">
                <a:latin typeface="Georgia" panose="02040502050405020303" pitchFamily="18" charset="0"/>
                <a:ea typeface="Batang" panose="02030600000101010101" pitchFamily="18" charset="-127"/>
              </a:rPr>
              <a:t>depression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87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495300"/>
            <a:ext cx="10515600" cy="568166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b="1" dirty="0" smtClean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(3) Cardiogenic 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</a:rPr>
              <a:t>Shock </a:t>
            </a:r>
            <a:endParaRPr lang="en-US" sz="36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This occurs due to heart failure 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(pump failure)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to maintain the cardiac output that meets the metabolic requirements of the body. </a:t>
            </a:r>
            <a:endParaRPr lang="en-US" dirty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Causes of cardiogenic shock: </a:t>
            </a:r>
            <a:endParaRPr lang="en-US" dirty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1. Arrhythmias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2. Cardiomyopathy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3. Myocardial infarction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4. Valvular heart disease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5. Blunt myocardial injury </a:t>
            </a:r>
          </a:p>
        </p:txBody>
      </p:sp>
    </p:spTree>
    <p:extLst>
      <p:ext uri="{BB962C8B-B14F-4D97-AF65-F5344CB8AC3E}">
        <p14:creationId xmlns:p14="http://schemas.microsoft.com/office/powerpoint/2010/main" val="246595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lvl="0" indent="0" algn="just">
              <a:buNone/>
            </a:pPr>
            <a:endParaRPr lang="en-US" sz="3200" dirty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endParaRPr lang="en-US" sz="3200" dirty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en-US" sz="3200" dirty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6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. Myocardial depression (e.g. humoral agents during sepsis or drugs) </a:t>
            </a:r>
          </a:p>
          <a:p>
            <a:pPr marL="0" lvl="0" indent="0" algn="just">
              <a:buNone/>
            </a:pP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7. Cardiac tamponade </a:t>
            </a:r>
          </a:p>
          <a:p>
            <a:pPr marL="0" lvl="0" indent="0" algn="just">
              <a:buNone/>
            </a:pP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8. Massive pulmonary embolism </a:t>
            </a:r>
          </a:p>
          <a:p>
            <a:pPr marL="0" lvl="0" indent="0" algn="just">
              <a:buNone/>
            </a:pP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9. Tension pneumothorax </a:t>
            </a:r>
            <a:endParaRPr lang="en-US" sz="3200" dirty="0">
              <a:solidFill>
                <a:prstClr val="black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64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476250"/>
            <a:ext cx="10515600" cy="595312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600" b="1" dirty="0" smtClean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(4) Anaphylactic 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</a:rPr>
              <a:t>Shock </a:t>
            </a:r>
            <a:endParaRPr lang="en-US" sz="36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This is a severe systemic hypersensitivity reaction following exposure to an allergen which triggers the release of vasoactive mediators (prostaglandins, histamine, and kinins) from basophils and mast cells. </a:t>
            </a:r>
            <a:endParaRPr lang="en-US" dirty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This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systemic reaction cause shock by the following cardiovascular changes: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1. Vasodilation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2. Intravascular volume redistribution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3. Capillary leak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4. Reduction in cardiac output </a:t>
            </a:r>
          </a:p>
        </p:txBody>
      </p:sp>
    </p:spTree>
    <p:extLst>
      <p:ext uri="{BB962C8B-B14F-4D97-AF65-F5344CB8AC3E}">
        <p14:creationId xmlns:p14="http://schemas.microsoft.com/office/powerpoint/2010/main" val="338411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695325"/>
            <a:ext cx="10515600" cy="548163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lvl="0" indent="0" algn="just">
              <a:buNone/>
            </a:pPr>
            <a:endParaRPr lang="en-US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lvl="0" indent="0" algn="just">
              <a:buNone/>
            </a:pPr>
            <a:r>
              <a:rPr lang="en-US" dirty="0" smtClean="0">
                <a:solidFill>
                  <a:srgbClr val="FF0000"/>
                </a:solidFill>
                <a:latin typeface="Georgia" panose="02040502050405020303" pitchFamily="18" charset="0"/>
              </a:rPr>
              <a:t>Common 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causes of anaphylaxis in surgical practice: </a:t>
            </a:r>
            <a:endParaRPr lang="en-US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0" lvl="0" indent="0" algn="just">
              <a:buNone/>
            </a:pPr>
            <a:endParaRPr lang="en-US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514350" lvl="0" indent="-514350" algn="just"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Drugs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(e.g. </a:t>
            </a:r>
            <a:r>
              <a:rPr lang="el-GR" dirty="0">
                <a:solidFill>
                  <a:srgbClr val="000000"/>
                </a:solidFill>
                <a:latin typeface="Georgia" panose="02040502050405020303" pitchFamily="18" charset="0"/>
              </a:rPr>
              <a:t>β-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lactam antibiotics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)</a:t>
            </a:r>
          </a:p>
          <a:p>
            <a:pPr marL="0" lvl="0" indent="0" algn="just">
              <a:buNone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</a:p>
          <a:p>
            <a:pPr marL="0" lvl="0" indent="0" algn="just">
              <a:buNone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2. Colloid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solutions (e.g. dextrans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)</a:t>
            </a:r>
          </a:p>
          <a:p>
            <a:pPr marL="514350" lvl="0" indent="-514350" algn="just">
              <a:buAutoNum type="arabicPeriod"/>
            </a:pPr>
            <a:endParaRPr lang="en-US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lv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3. Radiological contrast media (intravenous injection of contrast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)</a:t>
            </a:r>
          </a:p>
          <a:p>
            <a:pPr marL="0" lvl="0" indent="0" algn="just">
              <a:buNone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endParaRPr lang="en-US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lv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4. Latex (e.g. latex medical gloves) </a:t>
            </a:r>
            <a:endParaRPr lang="en-US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4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Definition</a:t>
            </a:r>
            <a:endParaRPr lang="en-US" sz="4800" dirty="0">
              <a:solidFill>
                <a:srgbClr val="C0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lvl="0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en-US" sz="4800" dirty="0" smtClean="0">
                <a:solidFill>
                  <a:prstClr val="black"/>
                </a:solidFill>
                <a:latin typeface="Georgia" panose="02040502050405020303" pitchFamily="18" charset="0"/>
              </a:rPr>
              <a:t>Shock </a:t>
            </a:r>
            <a:r>
              <a:rPr lang="en-US" sz="4800" dirty="0">
                <a:solidFill>
                  <a:prstClr val="black"/>
                </a:solidFill>
                <a:latin typeface="Georgia" panose="02040502050405020303" pitchFamily="18" charset="0"/>
              </a:rPr>
              <a:t>exists when circulating blood has failed to deliver the required oxygen to meet the cell’s metabolic requirements.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01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(5) Neurogenic 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</a:rPr>
              <a:t>Shock </a:t>
            </a:r>
            <a:endParaRPr lang="en-US" sz="36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This is due to loss of sympathetic tone in the vascular smooth muscle. This occurs most commonly due to injury to the cervical or thoracic spinal cord and results in: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1. Profound vasodilation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2. Fall in systemic vascular resistance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3. Warm, flushed skin due to vasodilation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4. Bradycardia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5. Hypotension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6. Respiratory arrest (injury above the 3rd cervical vertebra)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49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35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228600" lvl="0" indent="-228600">
              <a:spcBef>
                <a:spcPts val="1000"/>
              </a:spcBef>
            </a:pPr>
            <a:r>
              <a:rPr lang="en-US" sz="2800" b="1" dirty="0">
                <a:solidFill>
                  <a:srgbClr val="C00000"/>
                </a:solidFill>
                <a:latin typeface="Georgia" panose="02040502050405020303" pitchFamily="18" charset="0"/>
                <a:ea typeface="+mn-ea"/>
                <a:cs typeface="+mn-cs"/>
              </a:rPr>
              <a:t>The terminology used in the Classification of Shock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199" y="1343024"/>
            <a:ext cx="10525125" cy="511492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marL="0" marR="0" indent="0" algn="just">
              <a:buNone/>
            </a:pPr>
            <a:endParaRPr lang="en-US" b="1" dirty="0" smtClean="0">
              <a:solidFill>
                <a:srgbClr val="00B05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marR="0" indent="0" algn="just">
              <a:buNone/>
            </a:pPr>
            <a:r>
              <a:rPr lang="en-US" b="1" dirty="0" smtClean="0">
                <a:solidFill>
                  <a:srgbClr val="00B05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Obstructive Shock</a:t>
            </a:r>
          </a:p>
          <a:p>
            <a:pPr marL="0" marR="0" indent="0" algn="just">
              <a:buNone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This term is used to indicates the reduction in the preload and cardiac filling. </a:t>
            </a:r>
          </a:p>
          <a:p>
            <a:pPr marL="0" marR="0" indent="0" algn="just">
              <a:buNone/>
            </a:pPr>
            <a:endParaRPr lang="ar-SA" dirty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514350" marR="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Massive pulmonary embolism</a:t>
            </a:r>
          </a:p>
          <a:p>
            <a:pPr marL="514350" marR="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Air embolism</a:t>
            </a:r>
          </a:p>
          <a:p>
            <a:pPr marL="514350" marR="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Tension pneumothorax</a:t>
            </a:r>
          </a:p>
          <a:p>
            <a:pPr marL="514350" marR="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Cardiac tamponade</a:t>
            </a:r>
          </a:p>
          <a:p>
            <a:pPr marL="0" marR="0" indent="0" algn="just">
              <a:buNone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73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sz="2800" b="1" dirty="0">
                <a:solidFill>
                  <a:srgbClr val="00B050"/>
                </a:solidFill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Distributive </a:t>
            </a:r>
            <a:r>
              <a:rPr lang="en-US" sz="2800" b="1" dirty="0" smtClean="0">
                <a:solidFill>
                  <a:srgbClr val="00B050"/>
                </a:solidFill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Shock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400432"/>
            <a:ext cx="10515600" cy="477653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0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This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response is characterized by inadequate tissue perfusion, vasodilatation, hypotension, low systemic vascular resistance, and low afterload. All results in the high cardiac output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.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Neurogenic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Septic </a:t>
            </a:r>
            <a:endParaRPr lang="en-US" dirty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Anaphylactic shock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888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217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Pathophysiology of shock </a:t>
            </a:r>
            <a:endParaRPr lang="en-US" sz="4000" b="1" dirty="0">
              <a:solidFill>
                <a:srgbClr val="C0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495426"/>
            <a:ext cx="10515600" cy="501967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500" b="1" dirty="0" smtClean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35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Cells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514350" indent="-514350" algn="just"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Deprivation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of cells from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oxygen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Switch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of the cell’s metabolism from aerobic to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anaerobic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Lactic acidosis   </a:t>
            </a:r>
          </a:p>
        </p:txBody>
      </p:sp>
    </p:spTree>
    <p:extLst>
      <p:ext uri="{BB962C8B-B14F-4D97-AF65-F5344CB8AC3E}">
        <p14:creationId xmlns:p14="http://schemas.microsoft.com/office/powerpoint/2010/main" val="182479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819150"/>
            <a:ext cx="10515600" cy="535781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lvl="0" indent="0" algn="just">
              <a:buNone/>
            </a:pPr>
            <a:endParaRPr lang="en-US" sz="2600" dirty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en-US" sz="2600" dirty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4. Failure </a:t>
            </a:r>
            <a:r>
              <a:rPr lang="en-US" sz="2600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of sodium/potassium pump in the cell membrane and intracellular organelle failed which results in two major events: </a:t>
            </a:r>
            <a:endParaRPr lang="en-US" sz="2600" dirty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endParaRPr lang="en-US" sz="2600" dirty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0" algn="just"/>
            <a:r>
              <a:rPr lang="en-US" sz="2600" dirty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Intracellular </a:t>
            </a:r>
            <a:r>
              <a:rPr lang="en-US" sz="2600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release of autodigestive enzymes from lysosomes resulting in </a:t>
            </a:r>
            <a:r>
              <a:rPr lang="en-US" sz="2600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cell lysis </a:t>
            </a:r>
            <a:r>
              <a:rPr lang="en-US" sz="2600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and </a:t>
            </a:r>
            <a:r>
              <a:rPr lang="en-US" sz="2600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death</a:t>
            </a:r>
            <a:r>
              <a:rPr lang="en-US" sz="2600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. </a:t>
            </a:r>
            <a:endParaRPr lang="en-US" sz="2600" dirty="0" smtClean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0" algn="just"/>
            <a:endParaRPr lang="en-US" sz="2600" dirty="0">
              <a:solidFill>
                <a:srgbClr val="0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lvl="0" algn="just"/>
            <a:r>
              <a:rPr lang="en-US" sz="2600" dirty="0" smtClean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The </a:t>
            </a:r>
            <a:r>
              <a:rPr lang="en-US" sz="2600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release of intracellular contents, including the </a:t>
            </a:r>
            <a:r>
              <a:rPr lang="en-US" sz="2600" dirty="0">
                <a:solidFill>
                  <a:srgbClr val="FF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potassium</a:t>
            </a:r>
            <a:r>
              <a:rPr lang="en-US" sz="2600" dirty="0">
                <a:solidFill>
                  <a:srgbClr val="0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 into the systemic circulation. </a:t>
            </a:r>
            <a:endParaRPr lang="en-US" sz="2600" dirty="0">
              <a:solidFill>
                <a:prstClr val="black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51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502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rPr>
              <a:t>Microcirculation</a:t>
            </a:r>
            <a:endParaRPr lang="ar-SA" sz="2800" b="1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419225"/>
            <a:ext cx="10515600" cy="497205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Progression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of hypoxia, ischemia, and acidosis will activate the immune system (neutrophils and complements) and coagulation system.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Release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of oxygen free radicles and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cytokines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Injury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to the endothelial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cells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Further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activate the immune and complement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systems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Loss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of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the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integrity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of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endothelial cells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and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becomes “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leaky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”. </a:t>
            </a:r>
            <a:endParaRPr lang="en-US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Fluid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loss through the spaces between the endothelial cells will cause tissue edema and exacerbation of cellular hypoxia.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20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93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+mn-cs"/>
              </a:rPr>
              <a:t>Systems/Organs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523875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 algn="just">
              <a:buNone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Adequate perfusion and oxygen delivery to vital organs (brain, heart, skeletal muscle) will be compromised when compensatory mechanisms have failed. </a:t>
            </a:r>
            <a:endParaRPr lang="en-US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algn="just"/>
            <a:endParaRPr lang="en-US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In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severe, prolonged or uncorrected shock (‘decompensated’ shock), the clinical manifestations of organ hypoperfusion become apparent due to prolonged 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severe hypoxia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and 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acidosis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 which may result in 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organ dysfunction and failure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.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25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45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Nervous System </a:t>
            </a:r>
            <a:endParaRPr lang="en-US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666875"/>
            <a:ext cx="10515600" cy="451008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 algn="just">
              <a:buNone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. Restlessness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2. Confusion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3. Stupor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4. Coma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5. Encephalopathy and/or delirium are common in sepsis or septic shock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33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Cardiovascular System </a:t>
            </a:r>
            <a:endParaRPr lang="en-US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400174"/>
            <a:ext cx="10515600" cy="503872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Reduced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preload and afterload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       compensatory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baroreceptor responses (increased sympathetic response and release of catecholamines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)   tachycardia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and systemic vasoconstriction (except in septic shock). </a:t>
            </a:r>
            <a:endParaRPr lang="en-US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endParaRPr lang="en-US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2.  Decrease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diastolic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pressure          reduced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coronary blood flow. </a:t>
            </a:r>
          </a:p>
        </p:txBody>
      </p:sp>
      <p:sp>
        <p:nvSpPr>
          <p:cNvPr id="5" name="سهم إلى اليمين 4"/>
          <p:cNvSpPr/>
          <p:nvPr/>
        </p:nvSpPr>
        <p:spPr>
          <a:xfrm>
            <a:off x="5757862" y="4287204"/>
            <a:ext cx="676275" cy="20764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سهم إلى اليمين 5"/>
          <p:cNvSpPr/>
          <p:nvPr/>
        </p:nvSpPr>
        <p:spPr>
          <a:xfrm>
            <a:off x="7005636" y="2095980"/>
            <a:ext cx="1871663" cy="24574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سهم إلى اليمين 6"/>
          <p:cNvSpPr/>
          <p:nvPr/>
        </p:nvSpPr>
        <p:spPr>
          <a:xfrm>
            <a:off x="6172199" y="2843689"/>
            <a:ext cx="676275" cy="20764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9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838200"/>
            <a:ext cx="10515600" cy="533876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lvl="0" indent="0" algn="just">
              <a:buNone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3. Decrease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myocardial oxygen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delivery may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result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in:</a:t>
            </a:r>
          </a:p>
          <a:p>
            <a:pPr lvl="0" algn="just"/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Myocardial ischemia </a:t>
            </a:r>
          </a:p>
          <a:p>
            <a:pPr lvl="0" algn="just"/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Decreased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myocardial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contractility</a:t>
            </a:r>
          </a:p>
          <a:p>
            <a:pPr lvl="0" algn="just"/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Decreased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cardiac output. </a:t>
            </a:r>
            <a:endParaRPr lang="en-US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endParaRPr lang="en-US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lvl="0" indent="0" algn="just">
              <a:buNone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4. Acidosis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, electrolyte disturbances and hypoxia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       arrhythmias</a:t>
            </a:r>
          </a:p>
          <a:p>
            <a:pPr marL="0" lvl="0" indent="0" algn="just">
              <a:buNone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endParaRPr lang="en-US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lvl="0" indent="0" algn="just">
              <a:buNone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5. Widespread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endothelial cell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activation  microcirculatory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dysfunction. </a:t>
            </a:r>
            <a:endParaRPr lang="en-US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endParaRPr lang="en-US" dirty="0"/>
          </a:p>
        </p:txBody>
      </p:sp>
      <p:sp>
        <p:nvSpPr>
          <p:cNvPr id="4" name="سهم إلى اليمين 3"/>
          <p:cNvSpPr/>
          <p:nvPr/>
        </p:nvSpPr>
        <p:spPr>
          <a:xfrm>
            <a:off x="8143875" y="4638675"/>
            <a:ext cx="471487" cy="1047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سهم إلى اليمين 4"/>
          <p:cNvSpPr/>
          <p:nvPr/>
        </p:nvSpPr>
        <p:spPr>
          <a:xfrm>
            <a:off x="8615362" y="3619500"/>
            <a:ext cx="471487" cy="10477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1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47699" y="265113"/>
            <a:ext cx="10963275" cy="84648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Introduction</a:t>
            </a:r>
            <a:endParaRPr lang="en-US" sz="4800" b="1" dirty="0">
              <a:solidFill>
                <a:srgbClr val="C0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47699" y="1362075"/>
            <a:ext cx="10963275" cy="52197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algn="just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 Shock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is the commonest cause of death in surgical patients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/>
            <a:endParaRPr lang="en-US" dirty="0" smtClean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b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Early and rapidly: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Severe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profound shock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state.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Late: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Ischemia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, reperfusion, and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organs failure. </a:t>
            </a:r>
          </a:p>
          <a:p>
            <a:pPr algn="just"/>
            <a:endParaRPr lang="en-US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algn="just"/>
            <a:r>
              <a:rPr lang="en-US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It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is important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to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understand the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following points in shock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Etiology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Pathophysiology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Diagnosis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Management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priorities of shock. </a:t>
            </a:r>
            <a:endParaRPr lang="en-US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algn="just"/>
            <a:endParaRPr lang="en-US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algn="just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Early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recognition and treatment of shock is needed to prevent irreversible tissue damage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and organs failure. 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06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50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Respiratory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System </a:t>
            </a:r>
            <a:endParaRPr lang="en-US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352550"/>
            <a:ext cx="10515600" cy="482441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1. The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increased sympathetic response and metabolic acidosis result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in: 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Tachypnea 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Increased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minute ventilation to increase carbon dioxide elimination (compensatory respiratory alkalosis). </a:t>
            </a:r>
            <a:endParaRPr lang="en-US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2. Increased ventilation/perfusion mismatch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and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shunting, which will result in hypoxia </a:t>
            </a:r>
            <a:endParaRPr lang="en-US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28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809625"/>
            <a:ext cx="10515600" cy="536733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lvl="0" indent="0" algn="just">
              <a:buNone/>
            </a:pPr>
            <a:endParaRPr lang="en-US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lvl="0" indent="0" algn="just">
              <a:buNone/>
            </a:pPr>
            <a:endParaRPr lang="en-US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lvl="0" indent="0" algn="just">
              <a:buNone/>
            </a:pPr>
            <a:r>
              <a:rPr lang="en-US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3. Pulmonary 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edema (common in cardiogenic shock) with </a:t>
            </a:r>
            <a:r>
              <a:rPr lang="en-US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hypoxia</a:t>
            </a:r>
          </a:p>
          <a:p>
            <a:pPr marL="0" lvl="0" indent="0" algn="just">
              <a:buNone/>
            </a:pPr>
            <a:r>
              <a:rPr lang="en-US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endParaRPr lang="en-US" sz="32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lvl="0" indent="0" algn="just">
              <a:buNone/>
            </a:pPr>
            <a:r>
              <a:rPr lang="en-US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4. Acute 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lung injury and acute respiratory distress syndrome with hypoxia </a:t>
            </a:r>
            <a:endParaRPr lang="en-US" sz="32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51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35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Gastrointestinal Tract </a:t>
            </a:r>
            <a:endParaRPr lang="en-US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486251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Splanchnic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hypoperfusion will lead to the breakdown of the gut mucosal barrier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Translocation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of bacteria/bacterial wall contents into the bloodstream will lead to the systemic inflammatory response syndrome and sepsis </a:t>
            </a:r>
          </a:p>
        </p:txBody>
      </p:sp>
    </p:spTree>
    <p:extLst>
      <p:ext uri="{BB962C8B-B14F-4D97-AF65-F5344CB8AC3E}">
        <p14:creationId xmlns:p14="http://schemas.microsoft.com/office/powerpoint/2010/main" val="340769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lvl="0" indent="0" algn="just">
              <a:buNone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</a:p>
          <a:p>
            <a:pPr marL="0" lvl="0" indent="0" algn="just">
              <a:buNone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3. Acute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ischaemic hepatitis (in the severe case may result in prolonged prothrombin time, hypoglycemia and very high transaminases –ALT and AST) </a:t>
            </a:r>
            <a:endParaRPr lang="en-US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lvl="0" indent="0" algn="just">
              <a:buNone/>
            </a:pPr>
            <a:endParaRPr lang="en-US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lvl="0" indent="0" algn="just">
              <a:buNone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4. Stress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ulceration and gastroduodenal bleeding </a:t>
            </a:r>
            <a:endParaRPr lang="en-US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lvl="0" indent="0" algn="just">
              <a:buNone/>
            </a:pPr>
            <a:endParaRPr lang="en-US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lvl="0" indent="0" algn="just">
              <a:buNone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5. Decreased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motility and impaired absorption 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64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45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Renal System </a:t>
            </a:r>
            <a:endParaRPr lang="en-US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72916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marL="514350" indent="-514350" algn="just"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Activation of the renin-angiotensin system:</a:t>
            </a:r>
          </a:p>
          <a:p>
            <a:pPr algn="just"/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      Vasoconstriction </a:t>
            </a:r>
            <a:endParaRPr lang="en-US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       Sodium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and water reabsorption in the kidney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fi-FI" dirty="0" smtClean="0">
                <a:solidFill>
                  <a:srgbClr val="000000"/>
                </a:solidFill>
                <a:latin typeface="Georgia" panose="02040502050405020303" pitchFamily="18" charset="0"/>
              </a:rPr>
              <a:t>2.  Oliguria </a:t>
            </a:r>
            <a:r>
              <a:rPr lang="fi-FI" dirty="0">
                <a:solidFill>
                  <a:srgbClr val="000000"/>
                </a:solidFill>
                <a:latin typeface="Georgia" panose="02040502050405020303" pitchFamily="18" charset="0"/>
              </a:rPr>
              <a:t>(&lt; 0.5 ml/kg/h urine) </a:t>
            </a:r>
            <a:endParaRPr lang="fi-FI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fi-FI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3.  Anuria </a:t>
            </a:r>
            <a:endParaRPr lang="en-US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4.  Acute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renal failure (Acute tubular necrosis) with high urea and creatinine, hyperkalemia and metabolic acidosis.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31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1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Endocrine System </a:t>
            </a:r>
            <a:endParaRPr lang="en-US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333500"/>
            <a:ext cx="10515600" cy="484346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Adrenal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activation with release of catecholamines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Renin-angiotensin-aldosterone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system activation, which increase reabsorption of sodium followed by water in the distal renal tubules and collecting ducts of the kidneys. </a:t>
            </a:r>
          </a:p>
        </p:txBody>
      </p:sp>
    </p:spTree>
    <p:extLst>
      <p:ext uri="{BB962C8B-B14F-4D97-AF65-F5344CB8AC3E}">
        <p14:creationId xmlns:p14="http://schemas.microsoft.com/office/powerpoint/2010/main" val="176984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799070"/>
            <a:ext cx="10515600" cy="5377893"/>
          </a:xfr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lvl="0" indent="0" algn="just">
              <a:buNone/>
            </a:pPr>
            <a:r>
              <a:rPr lang="en-US" dirty="0" smtClean="0">
                <a:latin typeface="Georgia" panose="02040502050405020303" pitchFamily="18" charset="0"/>
              </a:rPr>
              <a:t>Release </a:t>
            </a:r>
            <a:r>
              <a:rPr lang="en-US" dirty="0">
                <a:latin typeface="Georgia" panose="02040502050405020303" pitchFamily="18" charset="0"/>
              </a:rPr>
              <a:t>of vasopressin (antidiuretic hormone-ADH) from the </a:t>
            </a:r>
            <a:r>
              <a:rPr lang="en-US" dirty="0" smtClean="0">
                <a:latin typeface="Georgia" panose="02040502050405020303" pitchFamily="18" charset="0"/>
              </a:rPr>
              <a:t>hypothalamus </a:t>
            </a:r>
          </a:p>
          <a:p>
            <a:pPr lvl="0" algn="just"/>
            <a:r>
              <a:rPr lang="en-US" dirty="0" smtClean="0">
                <a:solidFill>
                  <a:srgbClr val="0070C0"/>
                </a:solidFill>
                <a:latin typeface="Georgia" panose="02040502050405020303" pitchFamily="18" charset="0"/>
              </a:rPr>
              <a:t>Vasoconstriction  </a:t>
            </a:r>
          </a:p>
          <a:p>
            <a:pPr lvl="0" algn="just"/>
            <a:r>
              <a:rPr lang="en-US" dirty="0" smtClean="0">
                <a:solidFill>
                  <a:srgbClr val="0070C0"/>
                </a:solidFill>
                <a:latin typeface="Georgia" panose="02040502050405020303" pitchFamily="18" charset="0"/>
              </a:rPr>
              <a:t>Water </a:t>
            </a: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</a:rPr>
              <a:t>resorption in the renal collecting tubules</a:t>
            </a:r>
            <a:r>
              <a:rPr lang="en-US" dirty="0" smtClean="0">
                <a:solidFill>
                  <a:srgbClr val="0070C0"/>
                </a:solidFill>
                <a:latin typeface="Georgia" panose="02040502050405020303" pitchFamily="18" charset="0"/>
              </a:rPr>
              <a:t>.</a:t>
            </a:r>
          </a:p>
          <a:p>
            <a:pPr marL="0" lvl="0" indent="0" algn="just">
              <a:buNone/>
            </a:pPr>
            <a:endParaRPr lang="en-US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lvl="0" indent="0" algn="just">
              <a:buNone/>
            </a:pPr>
            <a:r>
              <a:rPr lang="en-US" dirty="0" smtClean="0">
                <a:latin typeface="Georgia" panose="02040502050405020303" pitchFamily="18" charset="0"/>
              </a:rPr>
              <a:t>Cortisol </a:t>
            </a:r>
            <a:r>
              <a:rPr lang="en-US" dirty="0">
                <a:latin typeface="Georgia" panose="02040502050405020303" pitchFamily="18" charset="0"/>
              </a:rPr>
              <a:t>release from adrenal glands </a:t>
            </a:r>
            <a:r>
              <a:rPr lang="en-US" dirty="0" smtClean="0">
                <a:latin typeface="Georgia" panose="02040502050405020303" pitchFamily="18" charset="0"/>
              </a:rPr>
              <a:t> </a:t>
            </a:r>
          </a:p>
          <a:p>
            <a:pPr lvl="0" algn="just"/>
            <a:r>
              <a:rPr lang="en-US" dirty="0" smtClean="0">
                <a:solidFill>
                  <a:srgbClr val="0070C0"/>
                </a:solidFill>
                <a:latin typeface="Georgia" panose="02040502050405020303" pitchFamily="18" charset="0"/>
              </a:rPr>
              <a:t>Sodium </a:t>
            </a: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</a:rPr>
              <a:t>and water resorption </a:t>
            </a:r>
            <a:r>
              <a:rPr lang="en-US" dirty="0" smtClean="0">
                <a:solidFill>
                  <a:srgbClr val="0070C0"/>
                </a:solidFill>
                <a:latin typeface="Georgia" panose="02040502050405020303" pitchFamily="18" charset="0"/>
              </a:rPr>
              <a:t> </a:t>
            </a:r>
          </a:p>
          <a:p>
            <a:pPr lvl="0" algn="just"/>
            <a:r>
              <a:rPr lang="en-US" dirty="0" smtClean="0">
                <a:solidFill>
                  <a:srgbClr val="0070C0"/>
                </a:solidFill>
                <a:latin typeface="Georgia" panose="02040502050405020303" pitchFamily="18" charset="0"/>
              </a:rPr>
              <a:t>Sensitization </a:t>
            </a:r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</a:rPr>
              <a:t>of the cells to catecholamines. 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88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849" y="98426"/>
            <a:ext cx="11744325" cy="5588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+mn-cs"/>
              </a:rPr>
              <a:t>Ischemia-Reperfusion Effect of Shock 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849" y="733425"/>
            <a:ext cx="11744325" cy="59817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buSzPts val="1400"/>
              <a:buFont typeface="+mj-lt"/>
              <a:buAutoNum type="arabicPeriod"/>
              <a:tabLst>
                <a:tab pos="3328670" algn="l"/>
              </a:tabLst>
            </a:pP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Hypoperfusion and hypoxia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400"/>
              <a:buFont typeface="+mj-lt"/>
              <a:buAutoNum type="arabicPeriod"/>
              <a:tabLst>
                <a:tab pos="3328670" algn="l"/>
              </a:tabLst>
            </a:pP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Damage to the cells and organs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400"/>
              <a:buFont typeface="+mj-lt"/>
              <a:buAutoNum type="arabicPeriod"/>
              <a:tabLst>
                <a:tab pos="3328670" algn="l"/>
              </a:tabLst>
            </a:pP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Restoration of normal organ perfusion cause further damage 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400"/>
              <a:buFont typeface="+mj-lt"/>
              <a:buAutoNum type="arabicPeriod"/>
              <a:tabLst>
                <a:tab pos="3328670" algn="l"/>
              </a:tabLst>
            </a:pP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Acidosis and hyperkalemia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400"/>
              <a:buFont typeface="+mj-lt"/>
              <a:buAutoNum type="arabicPeriod"/>
              <a:tabLst>
                <a:tab pos="3328670" algn="l"/>
              </a:tabLst>
            </a:pP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Myocardial depression 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400"/>
              <a:buFont typeface="+mj-lt"/>
              <a:buAutoNum type="arabicPeriod"/>
              <a:tabLst>
                <a:tab pos="3328670" algn="l"/>
              </a:tabLst>
            </a:pP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Vasodilatation with further aggravation of hypotension.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400"/>
              <a:buFont typeface="+mj-lt"/>
              <a:buAutoNum type="arabicPeriod"/>
              <a:tabLst>
                <a:tab pos="3328670" algn="l"/>
              </a:tabLst>
            </a:pP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Neutrophils, complements and microthrombi will be </a:t>
            </a:r>
            <a:r>
              <a:rPr lang="en-US" sz="24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flushed </a:t>
            </a: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back into circulation after reperfusion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400"/>
              <a:buFont typeface="+mj-lt"/>
              <a:buAutoNum type="arabicPeriod"/>
              <a:tabLst>
                <a:tab pos="3328670" algn="l"/>
              </a:tabLst>
            </a:pP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Endothelial injury in the lung, kidneys and other organs.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400"/>
              <a:buFont typeface="+mj-lt"/>
              <a:buAutoNum type="arabicPeriod"/>
              <a:tabLst>
                <a:tab pos="332867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Acute renal, and lung </a:t>
            </a: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injury, other organ </a:t>
            </a:r>
            <a:r>
              <a:rPr lang="en-US" sz="24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failure, </a:t>
            </a: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and death.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400"/>
              <a:buFont typeface="+mj-lt"/>
              <a:buAutoNum type="arabicPeriod"/>
              <a:tabLst>
                <a:tab pos="3328670" algn="l"/>
              </a:tabLst>
            </a:pP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This ischemia-reperfusion effects can only be attenuated by reducing the extent and duration of hypoperfusion.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48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217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Rockwell" panose="02060603020205020403" pitchFamily="18" charset="0"/>
              </a:rPr>
              <a:t>Clinical features of shock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Initially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, the endocrine and cardiovascular compensatory responses reduce the blood flow to 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non-essential organs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(skin, muscles, gastrointestinal tract) to maintain the blood flow to the 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kidneys, lungs, and brain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. </a:t>
            </a:r>
            <a:endParaRPr lang="en-US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endParaRPr lang="en-US" sz="26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r>
              <a:rPr lang="en-US" sz="26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During </a:t>
            </a:r>
            <a:r>
              <a:rPr lang="en-US" sz="2600" dirty="0">
                <a:solidFill>
                  <a:srgbClr val="000000"/>
                </a:solidFill>
                <a:latin typeface="Georgia" panose="02040502050405020303" pitchFamily="18" charset="0"/>
              </a:rPr>
              <a:t>this stage, there is metabolic acidosis and activation of humoral and cellular elements in the non-perfused organs. </a:t>
            </a:r>
            <a:endParaRPr lang="en-US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79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486032"/>
            <a:ext cx="10515600" cy="5690931"/>
          </a:xfr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72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26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If </a:t>
            </a:r>
            <a:r>
              <a:rPr lang="en-US" sz="2600" dirty="0">
                <a:solidFill>
                  <a:srgbClr val="000000"/>
                </a:solidFill>
                <a:latin typeface="Georgia" panose="02040502050405020303" pitchFamily="18" charset="0"/>
              </a:rPr>
              <a:t>the shock is inadequately treated, the </a:t>
            </a:r>
            <a:r>
              <a:rPr lang="en-US" sz="2600" dirty="0">
                <a:solidFill>
                  <a:srgbClr val="FF0000"/>
                </a:solidFill>
                <a:latin typeface="Georgia" panose="02040502050405020303" pitchFamily="18" charset="0"/>
              </a:rPr>
              <a:t>compensation stage </a:t>
            </a:r>
            <a:r>
              <a:rPr lang="en-US" sz="2600" dirty="0">
                <a:solidFill>
                  <a:srgbClr val="000000"/>
                </a:solidFill>
                <a:latin typeface="Georgia" panose="02040502050405020303" pitchFamily="18" charset="0"/>
              </a:rPr>
              <a:t>will result in </a:t>
            </a:r>
            <a:r>
              <a:rPr lang="en-US" sz="2600" dirty="0">
                <a:solidFill>
                  <a:srgbClr val="FF0000"/>
                </a:solidFill>
                <a:latin typeface="Georgia" panose="02040502050405020303" pitchFamily="18" charset="0"/>
              </a:rPr>
              <a:t>decompensation</a:t>
            </a:r>
            <a:r>
              <a:rPr lang="en-US" sz="26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with:</a:t>
            </a:r>
          </a:p>
          <a:p>
            <a:pPr marL="514350" lvl="0" indent="-514350">
              <a:buAutoNum type="arabicPeriod"/>
            </a:pPr>
            <a:r>
              <a:rPr lang="en-US" sz="26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Profound hypotension</a:t>
            </a:r>
          </a:p>
          <a:p>
            <a:pPr marL="514350" lvl="0" indent="-514350">
              <a:buAutoNum type="arabicPeriod"/>
            </a:pPr>
            <a:r>
              <a:rPr lang="en-US" sz="26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Tachycardia</a:t>
            </a:r>
          </a:p>
          <a:p>
            <a:pPr marL="514350" lvl="0" indent="-514350">
              <a:buAutoNum type="arabicPeriod"/>
            </a:pPr>
            <a:r>
              <a:rPr lang="en-US" sz="26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Hypoperfusion </a:t>
            </a:r>
            <a:r>
              <a:rPr lang="en-US" sz="2600" dirty="0">
                <a:solidFill>
                  <a:srgbClr val="000000"/>
                </a:solidFill>
                <a:latin typeface="Georgia" panose="02040502050405020303" pitchFamily="18" charset="0"/>
              </a:rPr>
              <a:t>of organs, </a:t>
            </a:r>
            <a:endParaRPr lang="en-US" sz="2600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This result in:</a:t>
            </a:r>
          </a:p>
          <a:p>
            <a:pPr marL="514350" lvl="0" indent="-514350">
              <a:buAutoNum type="arabicPeriod"/>
            </a:pPr>
            <a:r>
              <a:rPr lang="en-US" sz="26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Impaired </a:t>
            </a:r>
            <a:r>
              <a:rPr lang="en-US" sz="2600" dirty="0">
                <a:solidFill>
                  <a:srgbClr val="000000"/>
                </a:solidFill>
                <a:latin typeface="Georgia" panose="02040502050405020303" pitchFamily="18" charset="0"/>
              </a:rPr>
              <a:t>level of </a:t>
            </a:r>
            <a:r>
              <a:rPr lang="en-US" sz="26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consciousness</a:t>
            </a:r>
          </a:p>
          <a:p>
            <a:pPr marL="514350" lvl="0" indent="-514350">
              <a:buAutoNum type="arabicPeriod"/>
            </a:pPr>
            <a:r>
              <a:rPr lang="en-US" sz="26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Oliguria</a:t>
            </a:r>
          </a:p>
          <a:p>
            <a:pPr marL="514350" lvl="0" indent="-514350">
              <a:buAutoNum type="arabicPeriod"/>
            </a:pPr>
            <a:r>
              <a:rPr lang="en-US" sz="26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Anuria</a:t>
            </a:r>
          </a:p>
          <a:p>
            <a:pPr marL="514350" lvl="0" indent="-514350">
              <a:buAutoNum type="arabicPeriod"/>
            </a:pPr>
            <a:r>
              <a:rPr lang="en-US" sz="26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Increased in lactic </a:t>
            </a:r>
            <a:r>
              <a:rPr lang="en-US" sz="2600" dirty="0">
                <a:solidFill>
                  <a:srgbClr val="000000"/>
                </a:solidFill>
                <a:latin typeface="Georgia" panose="02040502050405020303" pitchFamily="18" charset="0"/>
              </a:rPr>
              <a:t>acid </a:t>
            </a:r>
            <a:endParaRPr lang="en-US" sz="2600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514350" lvl="0" indent="-514350">
              <a:buAutoNum type="arabicPeriod"/>
            </a:pPr>
            <a:r>
              <a:rPr lang="en-US" sz="26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Ultimately organ </a:t>
            </a:r>
            <a:r>
              <a:rPr lang="en-US" sz="2600" dirty="0">
                <a:solidFill>
                  <a:srgbClr val="000000"/>
                </a:solidFill>
                <a:latin typeface="Georgia" panose="02040502050405020303" pitchFamily="18" charset="0"/>
              </a:rPr>
              <a:t>failure and death. </a:t>
            </a:r>
            <a:endParaRPr lang="en-US" sz="2600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lvl="0" indent="0">
              <a:buNone/>
            </a:pPr>
            <a:r>
              <a:rPr lang="en-US" sz="2600" dirty="0" smtClean="0">
                <a:latin typeface="Georgia" panose="02040502050405020303" pitchFamily="18" charset="0"/>
              </a:rPr>
              <a:t>Tachycardia </a:t>
            </a:r>
            <a:r>
              <a:rPr lang="en-US" sz="2600" dirty="0">
                <a:latin typeface="Georgia" panose="02040502050405020303" pitchFamily="18" charset="0"/>
              </a:rPr>
              <a:t>may not be a manifestation of shock in some patients, such as the patient on </a:t>
            </a:r>
            <a:r>
              <a:rPr lang="en-US" sz="2600" dirty="0">
                <a:solidFill>
                  <a:srgbClr val="FF0000"/>
                </a:solidFill>
                <a:latin typeface="Georgia" panose="02040502050405020303" pitchFamily="18" charset="0"/>
              </a:rPr>
              <a:t>beta-blocker</a:t>
            </a:r>
            <a:r>
              <a:rPr lang="en-US" sz="2600" dirty="0">
                <a:latin typeface="Georgia" panose="02040502050405020303" pitchFamily="18" charset="0"/>
              </a:rPr>
              <a:t> or </a:t>
            </a:r>
            <a:r>
              <a:rPr lang="en-US" sz="2600" dirty="0">
                <a:solidFill>
                  <a:srgbClr val="FF0000"/>
                </a:solidFill>
                <a:latin typeface="Georgia" panose="02040502050405020303" pitchFamily="18" charset="0"/>
              </a:rPr>
              <a:t>implanted cardiac pacemaker</a:t>
            </a:r>
            <a:r>
              <a:rPr lang="en-US" sz="2600" dirty="0">
                <a:latin typeface="Georgia" panose="02040502050405020303" pitchFamily="18" charset="0"/>
              </a:rPr>
              <a:t>. These patients are unable during shock to mount a tachycardia. 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2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683740"/>
            <a:ext cx="10515600" cy="1021492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74177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endParaRPr lang="en-US" dirty="0"/>
          </a:p>
          <a:p>
            <a:pPr algn="just"/>
            <a:r>
              <a:rPr lang="en-US" sz="3600" dirty="0" smtClean="0">
                <a:latin typeface="Georgia" panose="02040502050405020303" pitchFamily="18" charset="0"/>
              </a:rPr>
              <a:t> Shock </a:t>
            </a:r>
            <a:r>
              <a:rPr lang="en-US" sz="3600" dirty="0">
                <a:latin typeface="Georgia" panose="02040502050405020303" pitchFamily="18" charset="0"/>
              </a:rPr>
              <a:t>state does not mean </a:t>
            </a:r>
            <a:r>
              <a:rPr lang="en-US" sz="3600" dirty="0" smtClean="0">
                <a:latin typeface="Georgia" panose="02040502050405020303" pitchFamily="18" charset="0"/>
              </a:rPr>
              <a:t>hypotension. </a:t>
            </a:r>
          </a:p>
          <a:p>
            <a:pPr marL="0" indent="0" algn="just">
              <a:buNone/>
            </a:pPr>
            <a:endParaRPr lang="en-US" sz="3600" dirty="0">
              <a:latin typeface="Georgia" panose="02040502050405020303" pitchFamily="18" charset="0"/>
            </a:endParaRPr>
          </a:p>
          <a:p>
            <a:pPr algn="just"/>
            <a:r>
              <a:rPr lang="en-US" sz="3600" dirty="0">
                <a:latin typeface="Georgia" panose="02040502050405020303" pitchFamily="18" charset="0"/>
              </a:rPr>
              <a:t> Hypotension is one of the latest signs of shock. </a:t>
            </a:r>
            <a:endParaRPr lang="en-US" sz="3600" dirty="0" smtClean="0"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endParaRPr lang="ar-SA" sz="3600" dirty="0" smtClean="0">
              <a:latin typeface="Georgia" panose="02040502050405020303" pitchFamily="18" charset="0"/>
            </a:endParaRPr>
          </a:p>
          <a:p>
            <a:pPr lvl="0" algn="just"/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 Young healthy patients are able to maintain blood </a:t>
            </a:r>
            <a:r>
              <a:rPr lang="en-US" sz="3600" dirty="0" smtClean="0">
                <a:solidFill>
                  <a:prstClr val="black"/>
                </a:solidFill>
                <a:latin typeface="Georgia" panose="02040502050405020303" pitchFamily="18" charset="0"/>
              </a:rPr>
              <a:t> pressure </a:t>
            </a: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until late stages of shock </a:t>
            </a:r>
            <a:r>
              <a:rPr lang="en-US" sz="3600" dirty="0" smtClean="0">
                <a:solidFill>
                  <a:prstClr val="black"/>
                </a:solidFill>
                <a:latin typeface="Georgia" panose="02040502050405020303" pitchFamily="18" charset="0"/>
              </a:rPr>
              <a:t>by increasing:</a:t>
            </a:r>
          </a:p>
          <a:p>
            <a:pPr marL="742950" lvl="0" indent="-742950" algn="just">
              <a:buAutoNum type="arabicPeriod"/>
            </a:pPr>
            <a:r>
              <a:rPr lang="en-US" sz="3600" dirty="0" smtClean="0">
                <a:solidFill>
                  <a:prstClr val="black"/>
                </a:solidFill>
                <a:latin typeface="Georgia" panose="02040502050405020303" pitchFamily="18" charset="0"/>
              </a:rPr>
              <a:t>Stroke volume</a:t>
            </a:r>
          </a:p>
          <a:p>
            <a:pPr marL="742950" lvl="0" indent="-742950" algn="just">
              <a:buAutoNum type="arabicPeriod"/>
            </a:pPr>
            <a:r>
              <a:rPr lang="en-US" sz="3600" dirty="0" smtClean="0">
                <a:solidFill>
                  <a:prstClr val="black"/>
                </a:solidFill>
                <a:latin typeface="Georgia" panose="02040502050405020303" pitchFamily="18" charset="0"/>
              </a:rPr>
              <a:t>Peripheral </a:t>
            </a: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</a:rPr>
              <a:t>vasoconstriction. </a:t>
            </a:r>
            <a:endParaRPr lang="en-US" sz="36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13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47674" y="212726"/>
            <a:ext cx="11382375" cy="6731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en-US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+mn-cs"/>
              </a:rPr>
              <a:t>Mild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+mn-cs"/>
              </a:rPr>
              <a:t>Shock </a:t>
            </a:r>
            <a:endParaRPr lang="en-US" sz="6600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47675" y="1000125"/>
            <a:ext cx="11382375" cy="5657849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Georgia" panose="02040502050405020303" pitchFamily="18" charset="0"/>
              </a:rPr>
              <a:t>Tachycardia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Tachypnea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Mild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drop in the urine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output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Mild anxiety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Blood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pressure is maintained despite </a:t>
            </a:r>
            <a:endParaRPr lang="en-US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D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ecreased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pulse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pressure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Peripheries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are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cool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Sweaty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with prolonged capillary filling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time </a:t>
            </a:r>
          </a:p>
          <a:p>
            <a:pPr marL="0" indent="0" algn="just">
              <a:buNone/>
            </a:pPr>
            <a:endParaRPr lang="en-US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  <a:latin typeface="Georgia" panose="02040502050405020303" pitchFamily="18" charset="0"/>
              </a:rPr>
              <a:t>Patients 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with septic shock will have flushed, warm peripheries, with briskly capillary refilling despite profound shock. </a:t>
            </a:r>
          </a:p>
        </p:txBody>
      </p:sp>
    </p:spTree>
    <p:extLst>
      <p:ext uri="{BB962C8B-B14F-4D97-AF65-F5344CB8AC3E}">
        <p14:creationId xmlns:p14="http://schemas.microsoft.com/office/powerpoint/2010/main" val="304520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84150"/>
            <a:ext cx="10515600" cy="68262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en-US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+mn-cs"/>
              </a:rPr>
              <a:t>Moderate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+mn-cs"/>
              </a:rPr>
              <a:t>Shock </a:t>
            </a:r>
            <a:endParaRPr lang="en-US" sz="6600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047750"/>
            <a:ext cx="10515600" cy="512921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lvl="0" indent="0" algn="just">
              <a:buNone/>
            </a:pPr>
            <a:r>
              <a:rPr lang="en-US" sz="24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</a:p>
          <a:p>
            <a:pPr marL="0" lvl="0" indent="0" algn="just">
              <a:buNone/>
            </a:pPr>
            <a:endParaRPr lang="en-US" sz="2400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Tachycardia </a:t>
            </a:r>
            <a:endParaRPr lang="en-US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Drop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in the blood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pressure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Mildly confused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Drowsy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. </a:t>
            </a:r>
            <a:endParaRPr lang="en-US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Urine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output below 0.5 ml / kg/hour</a:t>
            </a: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36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93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en-US" sz="3600" b="1" dirty="0" smtClean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+mn-cs"/>
              </a:rPr>
              <a:t>Severe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  <a:ea typeface="+mn-ea"/>
                <a:cs typeface="+mn-cs"/>
              </a:rPr>
              <a:t>Shock 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590675"/>
            <a:ext cx="10515600" cy="458628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endParaRPr lang="en-US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Profound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tachycardia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Profound hypotension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Unconsciousness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Labored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respiration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Urine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output drop to zero (anuria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) 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87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79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Rockwell" panose="02060603020205020403" pitchFamily="18" charset="0"/>
              </a:rPr>
              <a:t>Management of shock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5100" b="1" dirty="0">
                <a:solidFill>
                  <a:srgbClr val="0070C0"/>
                </a:solidFill>
                <a:latin typeface="Calibri" panose="020F0502020204030204" pitchFamily="34" charset="0"/>
              </a:rPr>
              <a:t>Hypovolemic Shock </a:t>
            </a:r>
            <a:endParaRPr lang="en-US" sz="51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r>
              <a:rPr lang="en-US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Airway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, breathing, and circulation (ABC</a:t>
            </a:r>
            <a:r>
              <a:rPr lang="en-US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) </a:t>
            </a:r>
            <a:endParaRPr lang="en-US" sz="32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algn="just"/>
            <a:r>
              <a:rPr lang="en-US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Oxygenation  </a:t>
            </a:r>
            <a:endParaRPr lang="en-US" sz="32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algn="just"/>
            <a:r>
              <a:rPr lang="en-US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Fluid 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resuscitation (crystalloid or colloid). </a:t>
            </a:r>
            <a:r>
              <a:rPr lang="en-US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</a:p>
          <a:p>
            <a:pPr algn="just"/>
            <a:r>
              <a:rPr lang="en-US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Urinary 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catheterization is required to monitor the urine output. </a:t>
            </a:r>
          </a:p>
          <a:p>
            <a:pPr algn="just"/>
            <a:r>
              <a:rPr lang="en-US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Blood 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transfusion. </a:t>
            </a:r>
            <a:r>
              <a:rPr lang="en-US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691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535459"/>
            <a:ext cx="10515600" cy="5641504"/>
          </a:xfr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Control 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of </a:t>
            </a:r>
            <a:r>
              <a:rPr lang="en-US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hemorrhage   </a:t>
            </a:r>
            <a:endParaRPr lang="en-US" sz="32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algn="just"/>
            <a:r>
              <a:rPr lang="en-US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Analgesia  </a:t>
            </a:r>
            <a:endParaRPr lang="en-US" sz="32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algn="just"/>
            <a:r>
              <a:rPr lang="en-US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Inotropes  </a:t>
            </a:r>
            <a:endParaRPr lang="en-US" sz="32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lvl="0" algn="just"/>
            <a:r>
              <a:rPr lang="en-US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Admission  </a:t>
            </a:r>
          </a:p>
          <a:p>
            <a:pPr marL="0" lvl="0" indent="0" algn="just">
              <a:buNone/>
            </a:pPr>
            <a:endParaRPr lang="en-US" sz="32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lvl="0" indent="0" algn="just">
              <a:buNone/>
            </a:pPr>
            <a:r>
              <a:rPr lang="en-US" sz="3200" b="1" dirty="0" smtClean="0">
                <a:solidFill>
                  <a:srgbClr val="00B050"/>
                </a:solidFill>
                <a:latin typeface="Georgia" panose="02040502050405020303" pitchFamily="18" charset="0"/>
              </a:rPr>
              <a:t>Massive </a:t>
            </a:r>
            <a:r>
              <a:rPr lang="en-US" sz="3200" b="1" dirty="0">
                <a:solidFill>
                  <a:srgbClr val="00B050"/>
                </a:solidFill>
                <a:latin typeface="Georgia" panose="02040502050405020303" pitchFamily="18" charset="0"/>
              </a:rPr>
              <a:t>transfusion can cause:</a:t>
            </a:r>
            <a:endParaRPr lang="ar-SA" sz="3200" b="1" dirty="0">
              <a:solidFill>
                <a:srgbClr val="00B050"/>
              </a:solidFill>
              <a:latin typeface="Georgia" panose="02040502050405020303" pitchFamily="18" charset="0"/>
            </a:endParaRPr>
          </a:p>
          <a:p>
            <a:pPr lvl="0" algn="just"/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Hypothermia </a:t>
            </a:r>
            <a:endParaRPr lang="en-US" sz="32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lvl="0" algn="just"/>
            <a:r>
              <a:rPr lang="en-US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Hypocalcemia </a:t>
            </a:r>
            <a:endParaRPr lang="en-US" sz="32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lvl="0" algn="just"/>
            <a:r>
              <a:rPr lang="en-US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Hyper-or 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hypokalaemia </a:t>
            </a:r>
          </a:p>
          <a:p>
            <a:pPr lvl="0" algn="just"/>
            <a:r>
              <a:rPr lang="en-US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Coagulopathy</a:t>
            </a:r>
            <a:r>
              <a:rPr lang="en-US" sz="24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  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88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647700"/>
            <a:ext cx="10515600" cy="5529263"/>
          </a:xfr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Septic Shock </a:t>
            </a:r>
            <a:endParaRPr lang="en-US" sz="4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en-US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The 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most important aspect of septic shock is </a:t>
            </a:r>
            <a:r>
              <a:rPr lang="en-US" sz="3200" dirty="0">
                <a:solidFill>
                  <a:srgbClr val="FF0000"/>
                </a:solidFill>
                <a:latin typeface="Georgia" panose="02040502050405020303" pitchFamily="18" charset="0"/>
              </a:rPr>
              <a:t>early recognition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, which requires a </a:t>
            </a:r>
            <a:r>
              <a:rPr lang="en-US" sz="3200" dirty="0">
                <a:solidFill>
                  <a:srgbClr val="FF0000"/>
                </a:solidFill>
                <a:latin typeface="Georgia" panose="02040502050405020303" pitchFamily="18" charset="0"/>
              </a:rPr>
              <a:t>high index of suspicion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, with a detailed history and physical examination to identify </a:t>
            </a:r>
            <a:r>
              <a:rPr lang="en-US" sz="3200" dirty="0">
                <a:solidFill>
                  <a:srgbClr val="FF0000"/>
                </a:solidFill>
                <a:latin typeface="Georgia" panose="02040502050405020303" pitchFamily="18" charset="0"/>
              </a:rPr>
              <a:t>potential sources 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of infection and</a:t>
            </a:r>
            <a:r>
              <a:rPr lang="en-US" sz="3200" dirty="0">
                <a:solidFill>
                  <a:srgbClr val="FF0000"/>
                </a:solidFill>
                <a:latin typeface="Georgia" panose="02040502050405020303" pitchFamily="18" charset="0"/>
              </a:rPr>
              <a:t> signs of organ dysfunction</a:t>
            </a:r>
            <a:r>
              <a:rPr lang="en-US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547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67545"/>
          </a:xfr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en-US" sz="2600" dirty="0">
                <a:solidFill>
                  <a:srgbClr val="FF0000"/>
                </a:solidFill>
                <a:latin typeface="Georgia" panose="02040502050405020303" pitchFamily="18" charset="0"/>
                <a:ea typeface="+mn-ea"/>
                <a:cs typeface="+mn-cs"/>
              </a:rPr>
              <a:t>Septic shock is associated with relative and absolute hypovolemia as a result of:</a:t>
            </a:r>
            <a:r>
              <a:rPr lang="en-US" sz="2600" dirty="0">
                <a:solidFill>
                  <a:srgbClr val="000000"/>
                </a:solidFill>
                <a:latin typeface="Georgia" panose="02040502050405020303" pitchFamily="18" charset="0"/>
                <a:ea typeface="+mn-ea"/>
                <a:cs typeface="+mn-cs"/>
              </a:rPr>
              <a:t/>
            </a:r>
            <a:br>
              <a:rPr lang="en-US" sz="2600" dirty="0">
                <a:solidFill>
                  <a:srgbClr val="000000"/>
                </a:solidFill>
                <a:latin typeface="Georgia" panose="02040502050405020303" pitchFamily="18" charset="0"/>
                <a:ea typeface="+mn-ea"/>
                <a:cs typeface="+mn-cs"/>
              </a:rPr>
            </a:br>
            <a:r>
              <a:rPr lang="en-US" sz="2600" dirty="0" smtClean="0">
                <a:solidFill>
                  <a:srgbClr val="000000"/>
                </a:solidFill>
                <a:latin typeface="Georgia" panose="02040502050405020303" pitchFamily="18" charset="0"/>
                <a:ea typeface="+mn-ea"/>
                <a:cs typeface="+mn-cs"/>
              </a:rPr>
              <a:t>1. Profound </a:t>
            </a:r>
            <a:r>
              <a:rPr lang="en-US" sz="2600" dirty="0">
                <a:solidFill>
                  <a:srgbClr val="000000"/>
                </a:solidFill>
                <a:latin typeface="Georgia" panose="02040502050405020303" pitchFamily="18" charset="0"/>
                <a:ea typeface="+mn-ea"/>
                <a:cs typeface="+mn-cs"/>
              </a:rPr>
              <a:t>vasodilation</a:t>
            </a:r>
            <a:br>
              <a:rPr lang="en-US" sz="2600" dirty="0">
                <a:solidFill>
                  <a:srgbClr val="000000"/>
                </a:solidFill>
                <a:latin typeface="Georgia" panose="02040502050405020303" pitchFamily="18" charset="0"/>
                <a:ea typeface="+mn-ea"/>
                <a:cs typeface="+mn-cs"/>
              </a:rPr>
            </a:br>
            <a:r>
              <a:rPr lang="en-US" sz="2600" dirty="0" smtClean="0">
                <a:solidFill>
                  <a:srgbClr val="000000"/>
                </a:solidFill>
                <a:latin typeface="Georgia" panose="02040502050405020303" pitchFamily="18" charset="0"/>
                <a:ea typeface="+mn-ea"/>
                <a:cs typeface="+mn-cs"/>
              </a:rPr>
              <a:t>2. Fluid </a:t>
            </a:r>
            <a:r>
              <a:rPr lang="en-US" sz="2600" dirty="0">
                <a:solidFill>
                  <a:srgbClr val="000000"/>
                </a:solidFill>
                <a:latin typeface="Georgia" panose="02040502050405020303" pitchFamily="18" charset="0"/>
                <a:ea typeface="+mn-ea"/>
                <a:cs typeface="+mn-cs"/>
              </a:rPr>
              <a:t>extravasation from the intravascular space to the interstitial space (third spacing). </a:t>
            </a:r>
            <a:br>
              <a:rPr lang="en-US" sz="2600" dirty="0">
                <a:solidFill>
                  <a:srgbClr val="000000"/>
                </a:solidFill>
                <a:latin typeface="Georgia" panose="02040502050405020303" pitchFamily="18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3138616"/>
            <a:ext cx="10515600" cy="3038347"/>
          </a:xfr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lvl="0" indent="0" algn="just">
              <a:buNone/>
            </a:pPr>
            <a:endParaRPr lang="en-US" sz="2600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lvl="0" indent="0" algn="just">
              <a:buNone/>
            </a:pPr>
            <a:r>
              <a:rPr lang="en-US" sz="26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The </a:t>
            </a:r>
            <a:r>
              <a:rPr lang="en-US" sz="2600" dirty="0">
                <a:solidFill>
                  <a:srgbClr val="FF0000"/>
                </a:solidFill>
                <a:latin typeface="Georgia" panose="02040502050405020303" pitchFamily="18" charset="0"/>
              </a:rPr>
              <a:t>two main principles guiding the management of septic shock </a:t>
            </a:r>
            <a:r>
              <a:rPr lang="en-US" sz="26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are: </a:t>
            </a:r>
          </a:p>
          <a:p>
            <a:pPr marL="514350" lvl="0" indent="-514350" algn="just">
              <a:buAutoNum type="arabicPeriod"/>
            </a:pPr>
            <a:r>
              <a:rPr lang="en-US" sz="26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The </a:t>
            </a:r>
            <a:r>
              <a:rPr lang="en-US" sz="2600" dirty="0">
                <a:solidFill>
                  <a:srgbClr val="000000"/>
                </a:solidFill>
                <a:latin typeface="Georgia" panose="02040502050405020303" pitchFamily="18" charset="0"/>
              </a:rPr>
              <a:t>identification and treatment of underlying infection </a:t>
            </a:r>
            <a:r>
              <a:rPr lang="en-US" sz="26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</a:p>
          <a:p>
            <a:pPr marL="514350" lvl="0" indent="-514350" algn="just">
              <a:buAutoNum type="arabicPeriod"/>
            </a:pPr>
            <a:r>
              <a:rPr lang="en-US" sz="26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Early </a:t>
            </a:r>
            <a:r>
              <a:rPr lang="en-US" sz="2600" dirty="0">
                <a:solidFill>
                  <a:srgbClr val="000000"/>
                </a:solidFill>
                <a:latin typeface="Georgia" panose="02040502050405020303" pitchFamily="18" charset="0"/>
              </a:rPr>
              <a:t>optimization of tissue oxygen delivery.</a:t>
            </a:r>
            <a:endParaRPr lang="en-US" sz="26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17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561975"/>
            <a:ext cx="10515600" cy="5614988"/>
          </a:xfr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1. Airway, breathing, and circulation (ABC</a:t>
            </a:r>
            <a:r>
              <a:rPr lang="en-US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) </a:t>
            </a:r>
            <a:endParaRPr lang="en-US" sz="32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2. Fluid (crystalloid or colloid) </a:t>
            </a:r>
            <a:r>
              <a:rPr lang="en-US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resuscitation </a:t>
            </a:r>
            <a:endParaRPr lang="en-US" sz="32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3. Oxygenation. </a:t>
            </a:r>
          </a:p>
          <a:p>
            <a:pPr marL="0" indent="0" algn="just">
              <a:buNone/>
            </a:pP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4. </a:t>
            </a:r>
            <a:r>
              <a:rPr lang="en-US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Vasopressor </a:t>
            </a:r>
            <a:endParaRPr lang="en-US" sz="32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5. Intravenous </a:t>
            </a:r>
            <a:r>
              <a:rPr lang="en-US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hydrocortisone</a:t>
            </a:r>
            <a:r>
              <a:rPr lang="en-US" sz="3200" b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51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781050"/>
            <a:ext cx="10515600" cy="5395913"/>
          </a:xfr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rgbClr val="000000"/>
                </a:solidFill>
                <a:latin typeface="Georgia" panose="02040502050405020303" pitchFamily="18" charset="0"/>
              </a:rPr>
              <a:t>6. Treatment of </a:t>
            </a:r>
            <a:r>
              <a:rPr lang="en-US" b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infection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endParaRPr lang="en-US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Intravenous antibiotics must be administered as soon as possible. </a:t>
            </a:r>
            <a:endParaRPr lang="en-US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It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should cover all likely pathogens (bacterial and/or fungal). </a:t>
            </a:r>
            <a:endParaRPr lang="en-US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It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usually involves the use of empirical broad-spectrum antibiotics to be changed according to the microbiological investigations (gram stain &amp; culture and sensitivity). </a:t>
            </a:r>
            <a:endParaRPr lang="en-US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Peripheral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blood culture should be taken prior to the antibiotics administration.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41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590550"/>
            <a:ext cx="10515600" cy="5586413"/>
          </a:xfr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lvl="0"/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Targeted imaging, including chest x-ray, ultrasound, computed tomography may be required to localize the site of the focus of infection</a:t>
            </a:r>
            <a:r>
              <a:rPr lang="en-US" sz="24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.</a:t>
            </a: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endParaRPr lang="en-US" sz="24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lvl="0"/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Adequate source control which includes removal of infected devices abscess drainage and debridement of infected </a:t>
            </a:r>
            <a:r>
              <a:rPr lang="en-US" sz="24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tissue</a:t>
            </a: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endParaRPr lang="en-US" sz="24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lvl="0"/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Interventions to prevent ongoing microbial contamination such as </a:t>
            </a:r>
            <a:r>
              <a:rPr lang="en-US" sz="24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biliary </a:t>
            </a: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drainage or </a:t>
            </a:r>
            <a:r>
              <a:rPr lang="en-US" sz="24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repair </a:t>
            </a: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of a perforated viscus. </a:t>
            </a:r>
            <a:endParaRPr lang="en-US" sz="2400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lvl="0"/>
            <a:endParaRPr lang="en-US" sz="2400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lvl="0"/>
            <a:r>
              <a:rPr lang="en-US" sz="24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It </a:t>
            </a: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should be performed immediately after initial resuscitation and should be achieved with the minimum physiological disturbance. </a:t>
            </a:r>
            <a:endParaRPr lang="en-US" sz="2400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lvl="0"/>
            <a:endParaRPr lang="en-US" sz="2400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lvl="0"/>
            <a:r>
              <a:rPr lang="en-US" sz="24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Percutaneous </a:t>
            </a:r>
            <a:r>
              <a:rPr lang="en-US" sz="2400" dirty="0">
                <a:solidFill>
                  <a:srgbClr val="000000"/>
                </a:solidFill>
                <a:latin typeface="Georgia" panose="02040502050405020303" pitchFamily="18" charset="0"/>
              </a:rPr>
              <a:t>or endoscopic interventions are preferable to open surgery where possible.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65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809626"/>
            <a:ext cx="10515600" cy="536733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lvl="0"/>
            <a:endParaRPr lang="en-US" sz="2600" dirty="0" smtClean="0">
              <a:solidFill>
                <a:prstClr val="black"/>
              </a:solidFill>
            </a:endParaRPr>
          </a:p>
          <a:p>
            <a:pPr lvl="0" algn="just"/>
            <a:r>
              <a:rPr lang="en-US" sz="4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Old </a:t>
            </a:r>
            <a:r>
              <a:rPr lang="en-US" sz="4000" dirty="0">
                <a:solidFill>
                  <a:prstClr val="black"/>
                </a:solidFill>
                <a:latin typeface="Georgia" panose="02040502050405020303" pitchFamily="18" charset="0"/>
              </a:rPr>
              <a:t>patient decompensate earlier than the young patient.</a:t>
            </a:r>
          </a:p>
          <a:p>
            <a:pPr marL="0" lvl="0" indent="0" algn="just">
              <a:buNone/>
            </a:pPr>
            <a:r>
              <a:rPr lang="en-US" sz="4000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</a:p>
          <a:p>
            <a:pPr lvl="0" algn="just"/>
            <a:r>
              <a:rPr lang="en-US" sz="4000" dirty="0">
                <a:solidFill>
                  <a:prstClr val="black"/>
                </a:solidFill>
                <a:latin typeface="Georgia" panose="02040502050405020303" pitchFamily="18" charset="0"/>
              </a:rPr>
              <a:t> Beta-blockers </a:t>
            </a:r>
            <a:r>
              <a:rPr lang="en-US" sz="4000" dirty="0" smtClean="0">
                <a:solidFill>
                  <a:prstClr val="black"/>
                </a:solidFill>
                <a:latin typeface="Georgia" panose="02040502050405020303" pitchFamily="18" charset="0"/>
              </a:rPr>
              <a:t>and pacemaker can </a:t>
            </a:r>
            <a:r>
              <a:rPr lang="en-US" sz="4000" dirty="0">
                <a:solidFill>
                  <a:prstClr val="black"/>
                </a:solidFill>
                <a:latin typeface="Georgia" panose="02040502050405020303" pitchFamily="18" charset="0"/>
              </a:rPr>
              <a:t>prevent the tachycardic response and the diagnosis of shock can be challenging in this situation.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95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 algn="just">
              <a:buNone/>
            </a:pP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Cardiogenic Shock </a:t>
            </a:r>
            <a:endParaRPr lang="en-US" sz="4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3600" dirty="0">
                <a:solidFill>
                  <a:srgbClr val="000000"/>
                </a:solidFill>
                <a:latin typeface="Georgia" panose="02040502050405020303" pitchFamily="18" charset="0"/>
              </a:rPr>
              <a:t>Acute anterior myocardial infarction is the commonest cause of cardiogenic shock. The major disturbances in cardiogenic shock are a reduced cardiac output with a compensatory increase in systemic vascular resistance. </a:t>
            </a:r>
            <a:r>
              <a:rPr lang="en-US" sz="36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597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447675"/>
            <a:ext cx="10515600" cy="5729288"/>
          </a:xfr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Airway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, breathing, and circulation (ABC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) </a:t>
            </a:r>
            <a:endParaRPr lang="en-US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Administration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of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oxygen </a:t>
            </a:r>
            <a:endParaRPr lang="en-US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Intravenous opiates </a:t>
            </a:r>
            <a:endParaRPr lang="en-US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Correction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of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hypovolemia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Correction 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of electrolytes </a:t>
            </a:r>
            <a:r>
              <a:rPr lang="en-US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abnormalities </a:t>
            </a:r>
            <a:endParaRPr lang="en-US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Investigations  (underling cause)</a:t>
            </a:r>
            <a:endParaRPr lang="en-US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Glyceryl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trinitrate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Adrenaline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(α- and β-agonist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)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Dobutamine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(β1-agonist)  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Intra-aortic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balloon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pump </a:t>
            </a:r>
            <a:endParaRPr lang="en-US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Interventional treatment </a:t>
            </a:r>
            <a:endParaRPr lang="en-US" dirty="0">
              <a:solidFill>
                <a:prstClr val="black"/>
              </a:solidFill>
            </a:endParaRPr>
          </a:p>
          <a:p>
            <a:pPr lvl="0" algn="just"/>
            <a:endParaRPr lang="en-US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083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666750"/>
            <a:ext cx="10515600" cy="5510213"/>
          </a:xfr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Anaphylactic Shock </a:t>
            </a:r>
            <a:endParaRPr lang="en-US" sz="4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1. ABC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2. Lie patient flat with the feet elevated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3. Maintain airway and give oxygen (100%)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4. Intravascular volume expansion with crystalloid or colloid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5. Stop administration of causative agents (drug/fluid)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6. Call for help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7. Adrenaline (epinephrine)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8. Second-line therapy 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Antihistamine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: Chlorphenamine 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Corticosteroid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: Hydrocortisone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25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sz="3600" b="1" dirty="0">
                <a:solidFill>
                  <a:srgbClr val="C00000"/>
                </a:solidFill>
                <a:latin typeface="Segoe UI" panose="020B0502040204020203" pitchFamily="34" charset="0"/>
                <a:ea typeface="+mn-ea"/>
                <a:cs typeface="+mn-cs"/>
              </a:rPr>
              <a:t>The indication of Intubation of Patient with Shock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  <a:latin typeface="Segoe UI" panose="020B0502040204020203" pitchFamily="34" charset="0"/>
              </a:rPr>
              <a:t>	</a:t>
            </a:r>
            <a:endParaRPr lang="en-US" sz="3600" dirty="0">
              <a:latin typeface="Segoe UI" panose="020B0502040204020203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  <a:latin typeface="Georgia" panose="02040502050405020303" pitchFamily="18" charset="0"/>
              </a:rPr>
              <a:t>Severe </a:t>
            </a:r>
            <a:r>
              <a:rPr lang="en-US" sz="36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hypoxemia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  <a:latin typeface="Georgia" panose="02040502050405020303" pitchFamily="18" charset="0"/>
              </a:rPr>
              <a:t>Cardiovascular instability </a:t>
            </a:r>
            <a:endParaRPr lang="en-US" sz="3600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6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>
                <a:solidFill>
                  <a:srgbClr val="000000"/>
                </a:solidFill>
                <a:latin typeface="Georgia" panose="02040502050405020303" pitchFamily="18" charset="0"/>
              </a:rPr>
              <a:t>Depressed conscious level or exhaustion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9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33375" y="365126"/>
            <a:ext cx="11601450" cy="615950"/>
          </a:xfr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Segoe UI" panose="020B0502040204020203" pitchFamily="34" charset="0"/>
              </a:rPr>
              <a:t>Monitoring of Patients with Shock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</a:rPr>
              <a:t>	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33375" y="981077"/>
            <a:ext cx="11601450" cy="5391148"/>
          </a:xfr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70000" lnSpcReduction="20000"/>
          </a:bodyPr>
          <a:lstStyle/>
          <a:p>
            <a:endParaRPr lang="en-US" sz="4000" dirty="0">
              <a:latin typeface="Georgia" panose="02040502050405020303" pitchFamily="18" charset="0"/>
            </a:endParaRPr>
          </a:p>
          <a:p>
            <a:r>
              <a:rPr lang="en-US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Conscious level: 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Restlessness, anxiety, stupor, and coma are common features and suggest cerebral hypoperfusion </a:t>
            </a:r>
          </a:p>
          <a:p>
            <a:r>
              <a:rPr lang="en-US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Peripheral perfusion: 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Cold peripheries suggest vasoconstriction; warm peripheries suggest vasodilatation. </a:t>
            </a:r>
          </a:p>
          <a:p>
            <a:r>
              <a:rPr lang="en-US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Pulse: 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Low volume, thready pulse consistent with the low-output state; high volume, bounding pulse with the high-output state </a:t>
            </a:r>
          </a:p>
          <a:p>
            <a:r>
              <a:rPr lang="en-US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Blood pressure: 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Changes in diastolic may precede a fall in systolic blood pressure, with a drop in diastolic in sepsis and increase in hypovolaemic and cardiogenic shock </a:t>
            </a:r>
          </a:p>
          <a:p>
            <a:r>
              <a:rPr lang="en-US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Pulse oximetry: 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Hypoxemia a common feature of all forms of shock. </a:t>
            </a:r>
          </a:p>
          <a:p>
            <a:r>
              <a:rPr lang="en-US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ECG monitoring: 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Myocardial ischemia is the commonest cause of cardiogenic shock, but common in all forms of shock </a:t>
            </a:r>
          </a:p>
          <a:p>
            <a:r>
              <a:rPr lang="en-US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Urine output: 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Renal hypoperfusion may cause oliguria (urine output &lt; 0.5 ml/kg/h) or anuria. </a:t>
            </a:r>
          </a:p>
          <a:p>
            <a:r>
              <a:rPr lang="en-US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CVP measurement: 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Low CVP with collapsing central veins consistent with hypovolemia </a:t>
            </a:r>
          </a:p>
          <a:p>
            <a:r>
              <a:rPr lang="en-US" sz="3200" b="1" dirty="0">
                <a:solidFill>
                  <a:srgbClr val="000000"/>
                </a:solidFill>
                <a:latin typeface="Georgia" panose="02040502050405020303" pitchFamily="18" charset="0"/>
              </a:rPr>
              <a:t>Arterial blood gas: 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Metabolic acidosis and high lactate consistent with tissue hypoperfusion</a:t>
            </a:r>
          </a:p>
          <a:p>
            <a:endParaRPr lang="en-US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7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C00000"/>
                </a:solidFill>
                <a:latin typeface="Algerian" panose="04020705040A02060702" pitchFamily="82" charset="0"/>
              </a:rPr>
              <a:t>THE  END</a:t>
            </a:r>
            <a:endParaRPr lang="en-US" sz="5400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THANK  YOU</a:t>
            </a:r>
            <a:endParaRPr lang="en-US" sz="54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2421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consequences </a:t>
            </a:r>
            <a:r>
              <a:rPr lang="en-US" b="1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of delayed or untreated shock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>
                <a:latin typeface="Georgia" panose="02040502050405020303" pitchFamily="18" charset="0"/>
              </a:rPr>
              <a:t>1. Reduced oxygen consumption</a:t>
            </a:r>
          </a:p>
          <a:p>
            <a:pPr marL="0" indent="0">
              <a:buNone/>
            </a:pPr>
            <a:r>
              <a:rPr lang="en-US" sz="3600" dirty="0">
                <a:latin typeface="Georgia" panose="02040502050405020303" pitchFamily="18" charset="0"/>
              </a:rPr>
              <a:t>2. Anaerobic cell metabolism</a:t>
            </a:r>
          </a:p>
          <a:p>
            <a:pPr marL="0" indent="0">
              <a:buNone/>
            </a:pPr>
            <a:r>
              <a:rPr lang="en-US" sz="3600" dirty="0">
                <a:latin typeface="Georgia" panose="02040502050405020303" pitchFamily="18" charset="0"/>
              </a:rPr>
              <a:t>3. Tissue acidosis</a:t>
            </a:r>
          </a:p>
          <a:p>
            <a:pPr marL="0" indent="0">
              <a:buNone/>
            </a:pPr>
            <a:r>
              <a:rPr lang="en-US" sz="3600" dirty="0">
                <a:latin typeface="Georgia" panose="02040502050405020303" pitchFamily="18" charset="0"/>
              </a:rPr>
              <a:t>4. Cellular dysfunction</a:t>
            </a:r>
          </a:p>
          <a:p>
            <a:pPr marL="0" indent="0">
              <a:buNone/>
            </a:pPr>
            <a:r>
              <a:rPr lang="en-US" sz="3600" dirty="0">
                <a:latin typeface="Georgia" panose="02040502050405020303" pitchFamily="18" charset="0"/>
              </a:rPr>
              <a:t>5. Multiple organ dysfunction</a:t>
            </a:r>
          </a:p>
          <a:p>
            <a:pPr marL="0" indent="0">
              <a:buNone/>
            </a:pPr>
            <a:r>
              <a:rPr lang="en-US" sz="3600" dirty="0">
                <a:latin typeface="Georgia" panose="02040502050405020303" pitchFamily="18" charset="0"/>
              </a:rPr>
              <a:t>6. Death</a:t>
            </a:r>
          </a:p>
        </p:txBody>
      </p:sp>
    </p:spTree>
    <p:extLst>
      <p:ext uri="{BB962C8B-B14F-4D97-AF65-F5344CB8AC3E}">
        <p14:creationId xmlns:p14="http://schemas.microsoft.com/office/powerpoint/2010/main" val="19244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61925"/>
            <a:ext cx="10515600" cy="120015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Types of shock</a:t>
            </a:r>
            <a:endParaRPr lang="en-US" dirty="0">
              <a:solidFill>
                <a:srgbClr val="C0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581150"/>
            <a:ext cx="10515600" cy="469582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3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Hypovolemic shock</a:t>
            </a:r>
          </a:p>
          <a:p>
            <a:pPr marL="0" indent="0">
              <a:buNone/>
            </a:pPr>
            <a:endParaRPr lang="en-US" sz="3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Low"/>
            <a:r>
              <a:rPr lang="en-US" sz="3200" dirty="0">
                <a:latin typeface="Georgia" panose="02040502050405020303" pitchFamily="18" charset="0"/>
              </a:rPr>
              <a:t> It is the commonest type and the most treatable cause of shock in </a:t>
            </a:r>
            <a:r>
              <a:rPr lang="en-US" sz="3200" dirty="0" smtClean="0">
                <a:latin typeface="Georgia" panose="02040502050405020303" pitchFamily="18" charset="0"/>
              </a:rPr>
              <a:t>surgical practice</a:t>
            </a:r>
            <a:r>
              <a:rPr lang="en-US" sz="3200" dirty="0">
                <a:latin typeface="Georgia" panose="02040502050405020303" pitchFamily="18" charset="0"/>
              </a:rPr>
              <a:t>. </a:t>
            </a:r>
            <a:endParaRPr lang="en-US" sz="3200" dirty="0" smtClean="0">
              <a:latin typeface="Georgia" panose="02040502050405020303" pitchFamily="18" charset="0"/>
            </a:endParaRPr>
          </a:p>
          <a:p>
            <a:pPr algn="justLow"/>
            <a:r>
              <a:rPr lang="en-US" sz="3200" dirty="0" smtClean="0">
                <a:latin typeface="Georgia" panose="02040502050405020303" pitchFamily="18" charset="0"/>
              </a:rPr>
              <a:t>It </a:t>
            </a:r>
            <a:r>
              <a:rPr lang="en-US" sz="3200" dirty="0">
                <a:latin typeface="Georgia" panose="02040502050405020303" pitchFamily="18" charset="0"/>
              </a:rPr>
              <a:t>is due to reduced intravascular fluid volume secondary to</a:t>
            </a:r>
            <a:r>
              <a:rPr lang="en-US" sz="3200" dirty="0" smtClean="0">
                <a:latin typeface="Georgia" panose="02040502050405020303" pitchFamily="18" charset="0"/>
              </a:rPr>
              <a:t>:</a:t>
            </a:r>
          </a:p>
          <a:p>
            <a:pPr marL="0" indent="0" algn="justLow">
              <a:buNone/>
            </a:pPr>
            <a:r>
              <a:rPr lang="en-US" sz="3200" b="1" dirty="0" smtClean="0">
                <a:solidFill>
                  <a:srgbClr val="00B050"/>
                </a:solidFill>
                <a:latin typeface="Georgia" panose="02040502050405020303" pitchFamily="18" charset="0"/>
              </a:rPr>
              <a:t>Hemorrhagic causes</a:t>
            </a:r>
            <a:endParaRPr lang="en-US" sz="3200" b="1" dirty="0">
              <a:solidFill>
                <a:srgbClr val="00B050"/>
              </a:solidFill>
              <a:latin typeface="Georgia" panose="02040502050405020303" pitchFamily="18" charset="0"/>
            </a:endParaRPr>
          </a:p>
          <a:p>
            <a:pPr marL="514350" indent="-514350" algn="justLow">
              <a:buAutoNum type="arabicPeriod"/>
            </a:pPr>
            <a:r>
              <a:rPr lang="en-US" sz="3200" dirty="0" smtClean="0">
                <a:latin typeface="Georgia" panose="02040502050405020303" pitchFamily="18" charset="0"/>
              </a:rPr>
              <a:t>Trauma </a:t>
            </a:r>
          </a:p>
          <a:p>
            <a:pPr marL="514350" indent="-514350" algn="justLow">
              <a:buAutoNum type="arabicPeriod"/>
            </a:pPr>
            <a:r>
              <a:rPr lang="en-US" sz="3200" dirty="0" smtClean="0">
                <a:latin typeface="Georgia" panose="02040502050405020303" pitchFamily="18" charset="0"/>
              </a:rPr>
              <a:t>Surgery</a:t>
            </a:r>
          </a:p>
          <a:p>
            <a:pPr marL="514350" indent="-514350" algn="justLow">
              <a:buAutoNum type="arabicPeriod"/>
            </a:pPr>
            <a:r>
              <a:rPr lang="en-US" sz="3200" dirty="0" smtClean="0">
                <a:latin typeface="Georgia" panose="02040502050405020303" pitchFamily="18" charset="0"/>
              </a:rPr>
              <a:t>Gastrointestinal</a:t>
            </a:r>
          </a:p>
          <a:p>
            <a:pPr marL="514350" indent="-514350" algn="justLow">
              <a:buAutoNum type="arabicPeriod"/>
            </a:pPr>
            <a:r>
              <a:rPr lang="en-US" sz="3200" dirty="0" smtClean="0">
                <a:latin typeface="Georgia" panose="02040502050405020303" pitchFamily="18" charset="0"/>
              </a:rPr>
              <a:t>Others</a:t>
            </a:r>
            <a:endParaRPr lang="en-US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48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498476"/>
            <a:ext cx="10515600" cy="581183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3600" b="1" dirty="0" smtClean="0">
              <a:solidFill>
                <a:prstClr val="black"/>
              </a:solidFill>
              <a:latin typeface="Georgia" panose="02040502050405020303" pitchFamily="18" charset="0"/>
              <a:ea typeface="Batang" panose="02030600000101010101" pitchFamily="18" charset="-127"/>
            </a:endParaRPr>
          </a:p>
          <a:p>
            <a:pPr marL="0" lvl="0" indent="0">
              <a:buNone/>
            </a:pPr>
            <a:r>
              <a:rPr lang="en-US" sz="3600" b="1" dirty="0" smtClean="0">
                <a:solidFill>
                  <a:srgbClr val="00B050"/>
                </a:solidFill>
                <a:latin typeface="Georgia" panose="02040502050405020303" pitchFamily="18" charset="0"/>
                <a:ea typeface="Batang" panose="02030600000101010101" pitchFamily="18" charset="-127"/>
              </a:rPr>
              <a:t>Non-hemorrhagic causes</a:t>
            </a:r>
          </a:p>
          <a:p>
            <a:pPr marL="0" lvl="0" indent="0">
              <a:buNone/>
            </a:pPr>
            <a:r>
              <a:rPr lang="en-US" sz="3600" b="1" dirty="0" smtClean="0">
                <a:solidFill>
                  <a:prstClr val="black"/>
                </a:solidFill>
                <a:latin typeface="Georgia" panose="02040502050405020303" pitchFamily="18" charset="0"/>
                <a:ea typeface="Batang" panose="02030600000101010101" pitchFamily="18" charset="-127"/>
              </a:rPr>
              <a:t> 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>
                <a:solidFill>
                  <a:prstClr val="black"/>
                </a:solidFill>
                <a:latin typeface="Georgia" panose="02040502050405020303" pitchFamily="18" charset="0"/>
                <a:ea typeface="Batang" panose="02030600000101010101" pitchFamily="18" charset="-127"/>
              </a:rPr>
              <a:t>Poor </a:t>
            </a: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  <a:ea typeface="Batang" panose="02030600000101010101" pitchFamily="18" charset="-127"/>
              </a:rPr>
              <a:t>fluid </a:t>
            </a:r>
            <a:r>
              <a:rPr lang="en-US" sz="3600" dirty="0" smtClean="0">
                <a:solidFill>
                  <a:prstClr val="black"/>
                </a:solidFill>
                <a:latin typeface="Georgia" panose="02040502050405020303" pitchFamily="18" charset="0"/>
                <a:ea typeface="Batang" panose="02030600000101010101" pitchFamily="18" charset="-127"/>
              </a:rPr>
              <a:t>intake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>
                <a:solidFill>
                  <a:prstClr val="black"/>
                </a:solidFill>
                <a:latin typeface="Georgia" panose="02040502050405020303" pitchFamily="18" charset="0"/>
                <a:ea typeface="Batang" panose="02030600000101010101" pitchFamily="18" charset="-127"/>
              </a:rPr>
              <a:t>Excessive </a:t>
            </a: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  <a:ea typeface="Batang" panose="02030600000101010101" pitchFamily="18" charset="-127"/>
              </a:rPr>
              <a:t>fluid loss due to vomiting, diarrhea, fistula, urinary loss (diabetes </a:t>
            </a:r>
            <a:r>
              <a:rPr lang="en-US" sz="3600" dirty="0" smtClean="0">
                <a:solidFill>
                  <a:prstClr val="black"/>
                </a:solidFill>
                <a:latin typeface="Georgia" panose="02040502050405020303" pitchFamily="18" charset="0"/>
                <a:ea typeface="Batang" panose="02030600000101010101" pitchFamily="18" charset="-127"/>
              </a:rPr>
              <a:t>ketoacidosis).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>
                <a:solidFill>
                  <a:prstClr val="black"/>
                </a:solidFill>
                <a:latin typeface="Georgia" panose="02040502050405020303" pitchFamily="18" charset="0"/>
                <a:ea typeface="Batang" panose="02030600000101010101" pitchFamily="18" charset="-127"/>
              </a:rPr>
              <a:t>Evaporation </a:t>
            </a: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  <a:ea typeface="Batang" panose="02030600000101010101" pitchFamily="18" charset="-127"/>
              </a:rPr>
              <a:t>during prolonged surgery 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>
                <a:solidFill>
                  <a:prstClr val="black"/>
                </a:solidFill>
                <a:latin typeface="Georgia" panose="02040502050405020303" pitchFamily="18" charset="0"/>
                <a:ea typeface="Batang" panose="02030600000101010101" pitchFamily="18" charset="-127"/>
              </a:rPr>
              <a:t>Third </a:t>
            </a:r>
            <a:r>
              <a:rPr lang="en-US" sz="3600" dirty="0">
                <a:solidFill>
                  <a:prstClr val="black"/>
                </a:solidFill>
                <a:latin typeface="Georgia" panose="02040502050405020303" pitchFamily="18" charset="0"/>
                <a:ea typeface="Batang" panose="02030600000101010101" pitchFamily="18" charset="-127"/>
              </a:rPr>
              <a:t>spacing where the fluid is lost into the interstitial compartment (e.g. acute pancreatitis or burn). </a:t>
            </a:r>
            <a:r>
              <a:rPr lang="en-US" sz="3600" dirty="0" smtClean="0">
                <a:solidFill>
                  <a:prstClr val="black"/>
                </a:solidFill>
                <a:latin typeface="Georgia" panose="02040502050405020303" pitchFamily="18" charset="0"/>
                <a:ea typeface="Batang" panose="02030600000101010101" pitchFamily="18" charset="-127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82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Severity of hypovolemic shock</a:t>
            </a:r>
            <a:endParaRPr lang="en-US" b="1" dirty="0">
              <a:solidFill>
                <a:srgbClr val="C0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2073275"/>
            <a:ext cx="10515600" cy="435133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5000">
                <a:schemeClr val="accent4">
                  <a:lumMod val="20000"/>
                  <a:lumOff val="8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lvl="0" indent="0" algn="just">
              <a:buNone/>
            </a:pPr>
            <a:endParaRPr lang="en-US" sz="4400" dirty="0" smtClean="0">
              <a:solidFill>
                <a:prstClr val="black"/>
              </a:solidFill>
              <a:latin typeface="Georgia" panose="02040502050405020303" pitchFamily="18" charset="0"/>
              <a:ea typeface="Batang" panose="02030600000101010101" pitchFamily="18" charset="-127"/>
            </a:endParaRPr>
          </a:p>
          <a:p>
            <a:pPr marL="0" lvl="0" indent="0" algn="just">
              <a:buNone/>
            </a:pPr>
            <a:r>
              <a:rPr lang="en-US" sz="4400" dirty="0" smtClean="0">
                <a:solidFill>
                  <a:prstClr val="black"/>
                </a:solidFill>
                <a:latin typeface="Georgia" panose="02040502050405020303" pitchFamily="18" charset="0"/>
                <a:ea typeface="Batang" panose="02030600000101010101" pitchFamily="18" charset="-127"/>
              </a:rPr>
              <a:t>The </a:t>
            </a:r>
            <a:r>
              <a:rPr lang="en-US" sz="4400" dirty="0">
                <a:solidFill>
                  <a:prstClr val="black"/>
                </a:solidFill>
                <a:latin typeface="Georgia" panose="02040502050405020303" pitchFamily="18" charset="0"/>
                <a:ea typeface="Batang" panose="02030600000101010101" pitchFamily="18" charset="-127"/>
              </a:rPr>
              <a:t>severity of hemorrhagic shock is classified according to the percentage of estimated blood volume </a:t>
            </a:r>
            <a:r>
              <a:rPr lang="en-US" sz="4400" dirty="0" smtClean="0">
                <a:solidFill>
                  <a:prstClr val="black"/>
                </a:solidFill>
                <a:latin typeface="Georgia" panose="02040502050405020303" pitchFamily="18" charset="0"/>
                <a:ea typeface="Batang" panose="02030600000101010101" pitchFamily="18" charset="-127"/>
              </a:rPr>
              <a:t>loss.  </a:t>
            </a:r>
            <a:endParaRPr lang="en-US" sz="4400" dirty="0">
              <a:solidFill>
                <a:prstClr val="black"/>
              </a:solidFill>
              <a:latin typeface="Georgia" panose="02040502050405020303" pitchFamily="18" charset="0"/>
              <a:ea typeface="Batang" panose="02030600000101010101" pitchFamily="18" charset="-127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24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2435</Words>
  <Application>Microsoft Office PowerPoint</Application>
  <PresentationFormat>ملء الشاشة</PresentationFormat>
  <Paragraphs>423</Paragraphs>
  <Slides>55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55</vt:i4>
      </vt:variant>
    </vt:vector>
  </HeadingPairs>
  <TitlesOfParts>
    <vt:vector size="70" baseType="lpstr">
      <vt:lpstr>Batang</vt:lpstr>
      <vt:lpstr>Aharoni</vt:lpstr>
      <vt:lpstr>Algerian</vt:lpstr>
      <vt:lpstr>Arial</vt:lpstr>
      <vt:lpstr>Book Antiqua</vt:lpstr>
      <vt:lpstr>BookAntiqua</vt:lpstr>
      <vt:lpstr>Calibri</vt:lpstr>
      <vt:lpstr>Calibri Light</vt:lpstr>
      <vt:lpstr>Georgia</vt:lpstr>
      <vt:lpstr>HelveticaNeue-BoldCond</vt:lpstr>
      <vt:lpstr>HelveticaNeue-Condensed</vt:lpstr>
      <vt:lpstr>Rockwell</vt:lpstr>
      <vt:lpstr>Segoe UI</vt:lpstr>
      <vt:lpstr>Times New Roman</vt:lpstr>
      <vt:lpstr>نسق Office</vt:lpstr>
      <vt:lpstr>Shock</vt:lpstr>
      <vt:lpstr>Definition</vt:lpstr>
      <vt:lpstr>Introduction</vt:lpstr>
      <vt:lpstr> </vt:lpstr>
      <vt:lpstr>عرض تقديمي في PowerPoint</vt:lpstr>
      <vt:lpstr>consequences of delayed or untreated shock</vt:lpstr>
      <vt:lpstr> Types of shock</vt:lpstr>
      <vt:lpstr>عرض تقديمي في PowerPoint</vt:lpstr>
      <vt:lpstr>Severity of hypovolemic shock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The terminology used in the Classification of Shock </vt:lpstr>
      <vt:lpstr>Distributive Shock</vt:lpstr>
      <vt:lpstr>Pathophysiology of shock </vt:lpstr>
      <vt:lpstr>عرض تقديمي في PowerPoint</vt:lpstr>
      <vt:lpstr>Microcirculation</vt:lpstr>
      <vt:lpstr>Systems/Organs</vt:lpstr>
      <vt:lpstr>Nervous System </vt:lpstr>
      <vt:lpstr>Cardiovascular System </vt:lpstr>
      <vt:lpstr>عرض تقديمي في PowerPoint</vt:lpstr>
      <vt:lpstr>Respiratory System </vt:lpstr>
      <vt:lpstr>عرض تقديمي في PowerPoint</vt:lpstr>
      <vt:lpstr>Gastrointestinal Tract </vt:lpstr>
      <vt:lpstr>عرض تقديمي في PowerPoint</vt:lpstr>
      <vt:lpstr>Renal System </vt:lpstr>
      <vt:lpstr>Endocrine System </vt:lpstr>
      <vt:lpstr>عرض تقديمي في PowerPoint</vt:lpstr>
      <vt:lpstr>Ischemia-Reperfusion Effect of Shock </vt:lpstr>
      <vt:lpstr>Clinical features of shock </vt:lpstr>
      <vt:lpstr>عرض تقديمي في PowerPoint</vt:lpstr>
      <vt:lpstr>Mild Shock </vt:lpstr>
      <vt:lpstr>Moderate Shock </vt:lpstr>
      <vt:lpstr>Severe Shock </vt:lpstr>
      <vt:lpstr>Management of shock </vt:lpstr>
      <vt:lpstr>عرض تقديمي في PowerPoint</vt:lpstr>
      <vt:lpstr>عرض تقديمي في PowerPoint</vt:lpstr>
      <vt:lpstr>Septic shock is associated with relative and absolute hypovolemia as a result of: 1. Profound vasodilation 2. Fluid extravasation from the intravascular space to the interstitial space (third spacing).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The indication of Intubation of Patient with Shock</vt:lpstr>
      <vt:lpstr>Monitoring of Patients with Shock </vt:lpstr>
      <vt:lpstr>THE 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Shock</dc:title>
  <dc:creator>DR HAMAD AL QAHTANI</dc:creator>
  <cp:lastModifiedBy>DR HAMAD AL QAHTANI</cp:lastModifiedBy>
  <cp:revision>96</cp:revision>
  <dcterms:created xsi:type="dcterms:W3CDTF">2018-11-14T18:40:28Z</dcterms:created>
  <dcterms:modified xsi:type="dcterms:W3CDTF">2018-12-03T03:12:43Z</dcterms:modified>
</cp:coreProperties>
</file>