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63" r:id="rId17"/>
    <p:sldId id="365" r:id="rId18"/>
    <p:sldId id="366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61" r:id="rId30"/>
    <p:sldId id="362" r:id="rId31"/>
    <p:sldId id="286" r:id="rId32"/>
    <p:sldId id="288" r:id="rId33"/>
    <p:sldId id="289" r:id="rId34"/>
    <p:sldId id="290" r:id="rId35"/>
    <p:sldId id="291" r:id="rId36"/>
    <p:sldId id="292" r:id="rId37"/>
    <p:sldId id="367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69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68" r:id="rId75"/>
    <p:sldId id="333" r:id="rId76"/>
    <p:sldId id="335" r:id="rId77"/>
    <p:sldId id="337" r:id="rId78"/>
    <p:sldId id="338" r:id="rId79"/>
    <p:sldId id="339" r:id="rId80"/>
    <p:sldId id="340" r:id="rId81"/>
    <p:sldId id="370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688B3D-AA18-4BB2-A304-61769E79907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642918"/>
            <a:ext cx="7772400" cy="20002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Surgical </a:t>
            </a:r>
            <a:r>
              <a:rPr lang="en-US" dirty="0" smtClean="0"/>
              <a:t>Infections,</a:t>
            </a:r>
            <a:br>
              <a:rPr lang="en-US" dirty="0" smtClean="0"/>
            </a:br>
            <a:r>
              <a:rPr lang="en-US" dirty="0" smtClean="0"/>
              <a:t>Antibiotics &amp; Asepsis</a:t>
            </a:r>
            <a:endParaRPr lang="en-US" dirty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00375"/>
            <a:ext cx="7772400" cy="21431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R="0" algn="ctr" eaLnBrk="1" hangingPunct="1"/>
            <a:r>
              <a:rPr lang="en-US" sz="4800" dirty="0" err="1" smtClean="0">
                <a:solidFill>
                  <a:schemeClr val="hlink"/>
                </a:solidFill>
                <a:cs typeface="Arial" pitchFamily="34" charset="0"/>
              </a:rPr>
              <a:t>Dr.Mohd</a:t>
            </a:r>
            <a:r>
              <a:rPr lang="en-US" sz="4800" dirty="0" smtClean="0">
                <a:solidFill>
                  <a:schemeClr val="hlink"/>
                </a:solidFill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hlink"/>
                </a:solidFill>
                <a:cs typeface="Arial" pitchFamily="34" charset="0"/>
              </a:rPr>
              <a:t>AlAkeely</a:t>
            </a:r>
            <a:endParaRPr lang="ar-SA" sz="2400" dirty="0" smtClean="0">
              <a:solidFill>
                <a:schemeClr val="hlink"/>
              </a:solidFill>
            </a:endParaRPr>
          </a:p>
          <a:p>
            <a:pPr marR="0" algn="ctr" rtl="0" eaLnBrk="1" hangingPunct="1"/>
            <a:r>
              <a:rPr lang="ar-SA" sz="2400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  <a:cs typeface="Arial" pitchFamily="34" charset="0"/>
              </a:rPr>
              <a:t>Associate Professor &amp; Consultant</a:t>
            </a:r>
          </a:p>
          <a:p>
            <a:pPr marR="0" algn="ctr" rtl="0" eaLnBrk="1" hangingPunct="1"/>
            <a:r>
              <a:rPr lang="en-US" sz="2400" b="1" dirty="0" smtClean="0">
                <a:solidFill>
                  <a:schemeClr val="hlink"/>
                </a:solidFill>
                <a:cs typeface="Arial" pitchFamily="34" charset="0"/>
              </a:rPr>
              <a:t>General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00313"/>
            <a:ext cx="8229600" cy="29289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/>
            <a:r>
              <a:rPr lang="en-US" sz="3600" dirty="0" smtClean="0">
                <a:cs typeface="Arial" pitchFamily="34" charset="0"/>
              </a:rPr>
              <a:t>Intact skin </a:t>
            </a:r>
            <a:r>
              <a:rPr lang="en-US" sz="2000" dirty="0" smtClean="0">
                <a:cs typeface="Arial" pitchFamily="34" charset="0"/>
              </a:rPr>
              <a:t>&amp;</a:t>
            </a:r>
            <a:r>
              <a:rPr lang="en-US" sz="3600" dirty="0" smtClean="0">
                <a:cs typeface="Arial" pitchFamily="34" charset="0"/>
              </a:rPr>
              <a:t> mucous membrane.</a:t>
            </a:r>
          </a:p>
          <a:p>
            <a:pPr algn="l" rtl="0" eaLnBrk="1" hangingPunct="1"/>
            <a:r>
              <a:rPr lang="en-US" sz="3600" dirty="0" smtClean="0">
                <a:cs typeface="Arial" pitchFamily="34" charset="0"/>
              </a:rPr>
              <a:t>Good inflammatory response.</a:t>
            </a:r>
            <a:endParaRPr lang="ar-SA" sz="3600" dirty="0" smtClean="0"/>
          </a:p>
          <a:p>
            <a:pPr algn="l" rtl="0" eaLnBrk="1" hangingPunct="1"/>
            <a:r>
              <a:rPr lang="en-US" sz="3600" dirty="0" smtClean="0">
                <a:cs typeface="Arial" pitchFamily="34" charset="0"/>
              </a:rPr>
              <a:t>Intact acquired immunity. 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670"/>
            <a:ext cx="8229600" cy="10001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3366FF"/>
                </a:solidFill>
                <a:cs typeface="Arial" pitchFamily="34" charset="0"/>
              </a:rPr>
              <a:t/>
            </a:r>
            <a:br>
              <a:rPr lang="en-US" sz="4900" dirty="0" smtClean="0">
                <a:solidFill>
                  <a:srgbClr val="3366FF"/>
                </a:solidFill>
                <a:cs typeface="Arial" pitchFamily="34" charset="0"/>
              </a:rPr>
            </a:br>
            <a:r>
              <a:rPr lang="en-US" sz="4900" dirty="0" smtClean="0">
                <a:solidFill>
                  <a:srgbClr val="3366FF"/>
                </a:solidFill>
                <a:cs typeface="Arial" pitchFamily="34" charset="0"/>
              </a:rPr>
              <a:t>Host resistance:</a:t>
            </a:r>
            <a:r>
              <a:rPr lang="en-US" sz="4000" dirty="0" smtClean="0">
                <a:solidFill>
                  <a:srgbClr val="3366FF"/>
                </a:solidFill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3366FF"/>
                </a:solidFill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MCQ   </a:t>
            </a:r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 :</a:t>
            </a:r>
          </a:p>
          <a:p>
            <a:pPr algn="l" rtl="0">
              <a:buNone/>
            </a:pPr>
            <a:r>
              <a:rPr lang="en-US" i="1" u="sng" dirty="0" smtClean="0"/>
              <a:t>A 25 </a:t>
            </a:r>
            <a:r>
              <a:rPr lang="en-US" dirty="0" smtClean="0"/>
              <a:t>years old </a:t>
            </a:r>
            <a:r>
              <a:rPr lang="en-US" u="sng" dirty="0" smtClean="0"/>
              <a:t>male</a:t>
            </a:r>
            <a:r>
              <a:rPr lang="en-US" dirty="0" smtClean="0"/>
              <a:t> patient admitted via </a:t>
            </a:r>
            <a:r>
              <a:rPr lang="en-US" i="1" u="sng" dirty="0" smtClean="0"/>
              <a:t>emergency</a:t>
            </a:r>
            <a:r>
              <a:rPr lang="en-US" dirty="0" smtClean="0"/>
              <a:t> room complaining of </a:t>
            </a:r>
            <a:r>
              <a:rPr lang="en-US" i="1" u="sng" dirty="0" smtClean="0"/>
              <a:t>fever, lower abdominal pain and </a:t>
            </a:r>
            <a:r>
              <a:rPr lang="en-US" i="1" u="sng" dirty="0" err="1" smtClean="0"/>
              <a:t>diarrhoea</a:t>
            </a:r>
            <a:r>
              <a:rPr lang="en-US" dirty="0" err="1" smtClean="0"/>
              <a:t>.He</a:t>
            </a:r>
            <a:r>
              <a:rPr lang="en-US" dirty="0" smtClean="0"/>
              <a:t> had </a:t>
            </a:r>
            <a:r>
              <a:rPr lang="en-US" i="1" u="sng" dirty="0" smtClean="0"/>
              <a:t>appendectomy for acute appendicitis 7 days ago</a:t>
            </a:r>
            <a:r>
              <a:rPr lang="en-US" dirty="0" smtClean="0"/>
              <a:t>.  His </a:t>
            </a:r>
            <a:r>
              <a:rPr lang="en-US" sz="4000" i="1" u="sng" dirty="0" err="1" smtClean="0"/>
              <a:t>s</a:t>
            </a:r>
            <a:r>
              <a:rPr lang="en-US" i="1" u="sng" dirty="0" err="1" smtClean="0"/>
              <a:t>.site</a:t>
            </a:r>
            <a:r>
              <a:rPr lang="en-US" dirty="0" smtClean="0"/>
              <a:t> is </a:t>
            </a:r>
            <a:r>
              <a:rPr lang="en-US" err="1" smtClean="0"/>
              <a:t>clean</a:t>
            </a:r>
            <a:r>
              <a:rPr lang="en-US" smtClean="0"/>
              <a:t>. </a:t>
            </a:r>
            <a:r>
              <a:rPr lang="en-US" i="1" u="sng" smtClean="0"/>
              <a:t>What </a:t>
            </a:r>
            <a:r>
              <a:rPr lang="en-US" i="1" u="sng" dirty="0" smtClean="0"/>
              <a:t>is the likely diagnoses ?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/>
              <a:t>Gastro- enteritis.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/>
              <a:t>Urinary tract infection.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Pelvic collection (abscess).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/>
              <a:t>Diverticulitis.</a:t>
            </a:r>
          </a:p>
          <a:p>
            <a:pPr marL="514350" indent="-514350" algn="l" rtl="0">
              <a:buAutoNum type="alphaLcPeriod"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buFont typeface="Wingdings 3" pitchFamily="18" charset="2"/>
              <a:buNone/>
            </a:pPr>
            <a:r>
              <a:rPr lang="en-US" dirty="0" err="1" smtClean="0">
                <a:cs typeface="Arial" pitchFamily="34" charset="0"/>
              </a:rPr>
              <a:t>Phagocytosis</a:t>
            </a:r>
            <a:r>
              <a:rPr lang="en-US" dirty="0" smtClean="0">
                <a:cs typeface="Arial" pitchFamily="34" charset="0"/>
              </a:rPr>
              <a:t> and </a:t>
            </a:r>
            <a:r>
              <a:rPr lang="en-US" dirty="0" err="1" smtClean="0">
                <a:cs typeface="Arial" pitchFamily="34" charset="0"/>
              </a:rPr>
              <a:t>intraleucytic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microbicidal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ar-SA" dirty="0" smtClean="0"/>
              <a:t>  </a:t>
            </a:r>
            <a:r>
              <a:rPr lang="en-US" dirty="0" smtClean="0">
                <a:cs typeface="Arial" pitchFamily="34" charset="0"/>
              </a:rPr>
              <a:t>system is Affected by:</a:t>
            </a:r>
          </a:p>
          <a:p>
            <a:pPr algn="l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  </a:t>
            </a:r>
            <a:r>
              <a:rPr lang="en-US" sz="2400" dirty="0" smtClean="0">
                <a:cs typeface="Arial" pitchFamily="34" charset="0"/>
              </a:rPr>
              <a:t>Poor blood perfusion</a:t>
            </a:r>
          </a:p>
          <a:p>
            <a:pPr algn="l" rtl="0">
              <a:buFont typeface="Wingdings" pitchFamily="2" charset="2"/>
              <a:buChar char="§"/>
            </a:pPr>
            <a:endParaRPr lang="en-US" sz="2400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cs typeface="Arial" pitchFamily="34" charset="0"/>
              </a:rPr>
              <a:t>  low </a:t>
            </a:r>
            <a:r>
              <a:rPr lang="en-US" sz="2400" dirty="0" err="1" smtClean="0">
                <a:cs typeface="Arial" pitchFamily="34" charset="0"/>
              </a:rPr>
              <a:t>oxygenatation</a:t>
            </a:r>
            <a:endParaRPr lang="en-US" sz="2400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400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cs typeface="Arial" pitchFamily="34" charset="0"/>
              </a:rPr>
              <a:t>  Hypothermia</a:t>
            </a:r>
          </a:p>
          <a:p>
            <a:pPr algn="l" rtl="0">
              <a:buNone/>
            </a:pPr>
            <a:r>
              <a:rPr lang="en-US" sz="2400" dirty="0" smtClean="0">
                <a:cs typeface="Arial" pitchFamily="34" charset="0"/>
              </a:rPr>
              <a:t>                                </a:t>
            </a:r>
            <a:r>
              <a:rPr lang="en-US" sz="2400" u="sng" dirty="0" smtClean="0">
                <a:cs typeface="Arial" pitchFamily="34" charset="0"/>
              </a:rPr>
              <a:t> These are called “the lethal triad’</a:t>
            </a:r>
            <a:endParaRPr lang="ar-SA" sz="2400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3366FF"/>
                </a:solidFill>
                <a:cs typeface="Arial" pitchFamily="34" charset="0"/>
              </a:rPr>
              <a:t>Clinical features:</a:t>
            </a:r>
          </a:p>
          <a:p>
            <a:pPr>
              <a:buNone/>
            </a:pPr>
            <a:r>
              <a:rPr lang="en-US" sz="2800" dirty="0" smtClean="0">
                <a:cs typeface="Arial" pitchFamily="34" charset="0"/>
              </a:rPr>
              <a:t>  * Local features of inflammation</a:t>
            </a:r>
            <a:r>
              <a:rPr lang="en-US" sz="2000" dirty="0" smtClean="0">
                <a:cs typeface="Arial" pitchFamily="34" charset="0"/>
              </a:rPr>
              <a:t> (</a:t>
            </a:r>
            <a:r>
              <a:rPr lang="en-US" sz="2000" dirty="0" err="1" smtClean="0">
                <a:cs typeface="Arial" pitchFamily="34" charset="0"/>
              </a:rPr>
              <a:t>redness,hotness,pain,odema</a:t>
            </a:r>
            <a:r>
              <a:rPr lang="en-US" sz="2000" dirty="0" smtClean="0">
                <a:cs typeface="Arial" pitchFamily="34" charset="0"/>
              </a:rPr>
              <a:t> and loss of function)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 which may not  be all present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* Systemic symptoms.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rgbClr val="3366FF"/>
                </a:solidFill>
                <a:cs typeface="Arial" pitchFamily="34" charset="0"/>
              </a:rPr>
              <a:t>Investigations</a:t>
            </a:r>
            <a:r>
              <a:rPr lang="en-US" sz="2800" dirty="0" smtClean="0">
                <a:cs typeface="Arial" pitchFamily="34" charset="0"/>
              </a:rPr>
              <a:t> :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* CBC, ESR, CRP. 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* Sample for gram stain &amp; culture.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* Others.</a:t>
            </a:r>
            <a:r>
              <a:rPr lang="en-US" sz="2400" dirty="0" smtClean="0">
                <a:cs typeface="Arial" pitchFamily="34" charset="0"/>
              </a:rPr>
              <a:t>eg; serology &amp; radiology.</a:t>
            </a:r>
            <a:endParaRPr lang="en-US" sz="2800" dirty="0" smtClean="0">
              <a:cs typeface="Arial" pitchFamily="34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Diagnosis of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0250"/>
            <a:ext cx="8229600" cy="35718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Debridement of wounds (</a:t>
            </a:r>
            <a:r>
              <a:rPr lang="en-US" sz="2000" dirty="0" smtClean="0">
                <a:cs typeface="Arial" pitchFamily="34" charset="0"/>
              </a:rPr>
              <a:t>necrotic tissue</a:t>
            </a:r>
            <a:r>
              <a:rPr lang="en-US" sz="2400" dirty="0" smtClean="0">
                <a:cs typeface="Arial" pitchFamily="34" charset="0"/>
              </a:rPr>
              <a:t>).</a:t>
            </a:r>
          </a:p>
          <a:p>
            <a:pPr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Drainage of pus.</a:t>
            </a:r>
          </a:p>
          <a:p>
            <a:pPr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Removal of the source and foreign bodies.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    </a:t>
            </a:r>
            <a:r>
              <a:rPr lang="en-US" sz="2400" dirty="0" err="1" smtClean="0">
                <a:cs typeface="Arial" pitchFamily="34" charset="0"/>
              </a:rPr>
              <a:t>eg</a:t>
            </a:r>
            <a:r>
              <a:rPr lang="en-US" sz="2400" dirty="0" smtClean="0">
                <a:cs typeface="Arial" pitchFamily="34" charset="0"/>
              </a:rPr>
              <a:t>: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      </a:t>
            </a:r>
            <a:r>
              <a:rPr lang="en-US" sz="1600" dirty="0" err="1" smtClean="0">
                <a:cs typeface="Arial" pitchFamily="34" charset="0"/>
              </a:rPr>
              <a:t>appendicectomy</a:t>
            </a:r>
            <a:r>
              <a:rPr lang="en-US" sz="1600" dirty="0" smtClean="0">
                <a:cs typeface="Arial" pitchFamily="34" charset="0"/>
              </a:rPr>
              <a:t> and </a:t>
            </a:r>
            <a:r>
              <a:rPr lang="en-US" sz="1600" dirty="0" err="1" smtClean="0">
                <a:cs typeface="Arial" pitchFamily="34" charset="0"/>
              </a:rPr>
              <a:t>cholecystectomy</a:t>
            </a:r>
            <a:endParaRPr lang="en-US" sz="1600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   </a:t>
            </a:r>
          </a:p>
          <a:p>
            <a:pPr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Supportive measures.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Principles of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محتوى 1"/>
          <p:cNvSpPr>
            <a:spLocks noGrp="1"/>
          </p:cNvSpPr>
          <p:nvPr>
            <p:ph idx="1"/>
          </p:nvPr>
        </p:nvSpPr>
        <p:spPr>
          <a:xfrm>
            <a:off x="642910" y="1643026"/>
            <a:ext cx="7872410" cy="5214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Cellulitis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Erysipelas</a:t>
            </a:r>
          </a:p>
          <a:p>
            <a:pPr algn="l" rtl="0"/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Lymphangitis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Boil (Furuncle)</a:t>
            </a: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Carbuncle </a:t>
            </a:r>
          </a:p>
          <a:p>
            <a:pPr algn="l" rtl="0"/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Hidradenitis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suppurativa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Necrotizing 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fasciitis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Gas gangrene &amp; tetanus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Pseudo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memranous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colitis</a:t>
            </a:r>
            <a:endParaRPr lang="ar-SA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ar-SA" dirty="0" smtClean="0">
              <a:solidFill>
                <a:srgbClr val="000000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Surgical infection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1- </a:t>
            </a:r>
            <a:r>
              <a:rPr lang="en-US" sz="4400" dirty="0" err="1" smtClean="0">
                <a:solidFill>
                  <a:srgbClr val="3366FF"/>
                </a:solidFill>
                <a:cs typeface="Arial" pitchFamily="34" charset="0"/>
              </a:rPr>
              <a:t>cellulitis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sz="48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   </a:t>
            </a:r>
            <a:r>
              <a:rPr lang="en-US" sz="2400" dirty="0" smtClean="0">
                <a:cs typeface="Arial" pitchFamily="34" charset="0"/>
              </a:rPr>
              <a:t>Spreading infection of skin </a:t>
            </a:r>
            <a:r>
              <a:rPr lang="en-US" sz="1400" dirty="0" smtClean="0">
                <a:cs typeface="Arial" pitchFamily="34" charset="0"/>
              </a:rPr>
              <a:t>&amp;</a:t>
            </a:r>
            <a:r>
              <a:rPr lang="en-US" sz="2400" dirty="0" smtClean="0">
                <a:cs typeface="Arial" pitchFamily="34" charset="0"/>
              </a:rPr>
              <a:t> subcutaneous tissue.</a:t>
            </a:r>
            <a:endParaRPr lang="en-US" sz="4400" dirty="0" smtClean="0">
              <a:cs typeface="Arial" pitchFamily="34" charset="0"/>
            </a:endParaRPr>
          </a:p>
          <a:p>
            <a:pPr marL="609600" indent="-609600"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very common.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Caused by streptococcus (</a:t>
            </a:r>
            <a:r>
              <a:rPr lang="en-US" sz="1600" dirty="0" smtClean="0">
                <a:cs typeface="Arial" pitchFamily="34" charset="0"/>
              </a:rPr>
              <a:t>mainly</a:t>
            </a:r>
            <a:r>
              <a:rPr lang="en-US" sz="2400" dirty="0" smtClean="0">
                <a:cs typeface="Arial" pitchFamily="34" charset="0"/>
              </a:rPr>
              <a:t> ) &amp; staph.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The area affected becomes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red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hot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painful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itchFamily="34" charset="0"/>
              </a:rPr>
              <a:t>indurated</a:t>
            </a:r>
            <a:r>
              <a:rPr lang="en-US" sz="2400" dirty="0" smtClean="0"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tender</a:t>
            </a:r>
            <a:r>
              <a:rPr lang="en-US" sz="2400" dirty="0" smtClean="0">
                <a:cs typeface="Arial" pitchFamily="34" charset="0"/>
              </a:rPr>
              <a:t>.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Common surgical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sp>
        <p:nvSpPr>
          <p:cNvPr id="129026" name="AutoShape 2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9028" name="AutoShape 4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9030" name="AutoShape 6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9032" name="AutoShape 8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9033" name="Picture 9" descr="C:\Users\USER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828800"/>
            <a:ext cx="401955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6978" name="AutoShape 2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6979" name="Picture 3" descr="C:\Users\USER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4114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pic>
        <p:nvPicPr>
          <p:cNvPr id="125954" name="Picture 2" descr="C:\Users\USER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4038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4400" dirty="0" smtClean="0">
                <a:cs typeface="Arial" pitchFamily="34" charset="0"/>
              </a:rPr>
              <a:t>Treatment: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   </a:t>
            </a:r>
            <a:r>
              <a:rPr lang="en-US" sz="2800" dirty="0" err="1" smtClean="0">
                <a:cs typeface="Arial" pitchFamily="34" charset="0"/>
              </a:rPr>
              <a:t>Penicilline</a:t>
            </a:r>
            <a:r>
              <a:rPr lang="en-US" sz="2800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cs typeface="Arial" pitchFamily="34" charset="0"/>
              </a:rPr>
              <a:t>    (</a:t>
            </a:r>
            <a:r>
              <a:rPr lang="en-US" sz="2000" dirty="0" smtClean="0">
                <a:cs typeface="Arial" pitchFamily="34" charset="0"/>
              </a:rPr>
              <a:t>or erythromycin in 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sensitive</a:t>
            </a:r>
            <a:r>
              <a:rPr lang="en-US" sz="2000" dirty="0" smtClean="0">
                <a:cs typeface="Arial" pitchFamily="34" charset="0"/>
              </a:rPr>
              <a:t> patients).</a:t>
            </a:r>
          </a:p>
          <a:p>
            <a:pPr algn="l" rtl="0" eaLnBrk="1" hangingPunct="1">
              <a:buFont typeface="Wingdings" pitchFamily="2" charset="2"/>
              <a:buChar char="v"/>
            </a:pPr>
            <a:endParaRPr lang="en-US" sz="20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cs typeface="Arial" pitchFamily="34" charset="0"/>
              </a:rPr>
              <a:t>    Rest </a:t>
            </a:r>
            <a:r>
              <a:rPr lang="en-US" sz="1600" dirty="0" smtClean="0">
                <a:cs typeface="Arial" pitchFamily="34" charset="0"/>
              </a:rPr>
              <a:t>&amp;</a:t>
            </a:r>
            <a:r>
              <a:rPr lang="en-US" sz="2800" dirty="0" smtClean="0">
                <a:cs typeface="Arial" pitchFamily="34" charset="0"/>
              </a:rPr>
              <a:t> elevation of the affected limb.</a:t>
            </a:r>
          </a:p>
          <a:p>
            <a:pPr algn="l" rtl="0" eaLnBrk="1" hangingPunct="1">
              <a:buFont typeface="Wingdings" pitchFamily="2" charset="2"/>
              <a:buChar char="v"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cs typeface="Arial" pitchFamily="34" charset="0"/>
              </a:rPr>
              <a:t>    Hospital admission in severe cases.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be able to diagnosed, investigate and manage common community acquired infections.</a:t>
            </a:r>
          </a:p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have a basic understanding of prevention and management of hospital acquired infection (</a:t>
            </a:r>
            <a:r>
              <a:rPr lang="en-US" sz="2400" dirty="0" err="1" smtClean="0">
                <a:cs typeface="Arial" pitchFamily="34" charset="0"/>
              </a:rPr>
              <a:t>noso-comial</a:t>
            </a:r>
            <a:r>
              <a:rPr lang="en-US" sz="2400" dirty="0" smtClean="0">
                <a:cs typeface="Arial" pitchFamily="34" charset="0"/>
              </a:rPr>
              <a:t>).</a:t>
            </a:r>
          </a:p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have a basic understanding of the methods of Asepsis and its implications.</a:t>
            </a:r>
          </a:p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have a guideline in the use of antibiotics for both therapy and </a:t>
            </a:r>
            <a:r>
              <a:rPr lang="en-US" sz="2400" dirty="0" err="1" smtClean="0">
                <a:cs typeface="Arial" pitchFamily="34" charset="0"/>
              </a:rPr>
              <a:t>prophylaxic</a:t>
            </a:r>
            <a:r>
              <a:rPr lang="en-US" sz="2400" dirty="0" smtClean="0">
                <a:cs typeface="Arial" pitchFamily="34" charset="0"/>
              </a:rPr>
              <a:t> and the awareness of main side effects of commonly used antibiotics.  </a:t>
            </a:r>
            <a:endParaRPr lang="ar-SA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Objectives: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Superficial spreading skin infection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Area of redness, sharply defined and irregular border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Follows minor skin injuries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Organism-Strep </a:t>
            </a:r>
            <a:r>
              <a:rPr lang="en-US" sz="2800" i="1" dirty="0" err="1" smtClean="0"/>
              <a:t>pyogenes</a:t>
            </a:r>
            <a:endParaRPr lang="en-US" sz="2800" i="1" dirty="0" smtClean="0"/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Sensitive to Penicillin &amp; Erythromycin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400" i="1" dirty="0" smtClean="0">
              <a:solidFill>
                <a:schemeClr val="folHlink"/>
              </a:solidFill>
            </a:endParaRPr>
          </a:p>
          <a:p>
            <a:pPr algn="l">
              <a:defRPr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900" b="1" dirty="0" smtClean="0">
                <a:solidFill>
                  <a:srgbClr val="0033CC"/>
                </a:solidFill>
                <a:latin typeface="Times New Roman" pitchFamily="18" charset="0"/>
              </a:rPr>
              <a:t>Erysipelas.</a:t>
            </a:r>
            <a:r>
              <a:rPr lang="en-US" sz="4400" i="1" dirty="0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latin typeface="Times New Roman" pitchFamily="18" charset="0"/>
              </a:rPr>
            </a:br>
            <a:endParaRPr lang="ar-SA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:\新建文件夹\701720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3429000" cy="361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29700" name="Picture 2" descr="C:\Users\Mohammad\Desktop\633px-Facial_erysipe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8722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88"/>
            <a:ext cx="8229600" cy="5078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2- </a:t>
            </a:r>
            <a:r>
              <a:rPr lang="en-US" sz="4400" dirty="0" err="1" smtClean="0">
                <a:solidFill>
                  <a:srgbClr val="3366FF"/>
                </a:solidFill>
                <a:cs typeface="Arial" pitchFamily="34" charset="0"/>
              </a:rPr>
              <a:t>lymphangitis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None/>
            </a:pPr>
            <a:r>
              <a:rPr lang="en-US" dirty="0" smtClean="0">
                <a:cs typeface="Arial" pitchFamily="34" charset="0"/>
              </a:rPr>
              <a:t>Inflammation of lymphatic pathway caused by   hemolytic streptococci </a:t>
            </a:r>
          </a:p>
          <a:p>
            <a:pPr algn="l" eaLnBrk="1" hangingPunct="1">
              <a:buNone/>
            </a:pPr>
            <a:r>
              <a:rPr lang="en-US" sz="2800" dirty="0" smtClean="0">
                <a:cs typeface="Arial" pitchFamily="34" charset="0"/>
              </a:rPr>
              <a:t> (</a:t>
            </a:r>
            <a:r>
              <a:rPr lang="en-US" sz="2400" dirty="0" smtClean="0">
                <a:cs typeface="Arial" pitchFamily="34" charset="0"/>
              </a:rPr>
              <a:t>usually secondary to </a:t>
            </a:r>
            <a:r>
              <a:rPr lang="en-US" sz="2400" dirty="0" err="1" smtClean="0">
                <a:cs typeface="Arial" pitchFamily="34" charset="0"/>
              </a:rPr>
              <a:t>cellulitis</a:t>
            </a:r>
            <a:r>
              <a:rPr lang="en-US" sz="2800" dirty="0" smtClean="0">
                <a:cs typeface="Arial" pitchFamily="34" charset="0"/>
              </a:rPr>
              <a:t>).</a:t>
            </a: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* Appears as red streaks on extremities.</a:t>
            </a:r>
          </a:p>
          <a:p>
            <a:pPr algn="l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* Treatment: antibiotics, rest and elevation.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748" name="Picture 4" descr="ascending_lymphangitis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938107" cy="535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Necrosis </a:t>
            </a:r>
            <a:r>
              <a:rPr lang="en-US" dirty="0"/>
              <a:t>of subcutaneous tissue underlying the skin</a:t>
            </a:r>
            <a:r>
              <a:rPr lang="en-US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usually </a:t>
            </a:r>
            <a:r>
              <a:rPr lang="en-US" dirty="0" err="1" smtClean="0">
                <a:solidFill>
                  <a:srgbClr val="FF0000"/>
                </a:solidFill>
              </a:rPr>
              <a:t>Polymicrobial</a:t>
            </a:r>
            <a:r>
              <a:rPr lang="en-US" dirty="0" smtClean="0">
                <a:solidFill>
                  <a:srgbClr val="FF0000"/>
                </a:solidFill>
              </a:rPr>
              <a:t> infection</a:t>
            </a:r>
            <a:r>
              <a:rPr lang="en-US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Common sites </a:t>
            </a:r>
            <a:r>
              <a:rPr lang="en-US" dirty="0" smtClean="0"/>
              <a:t>are: 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smtClean="0"/>
              <a:t>abdominal wall, perineum </a:t>
            </a:r>
            <a:r>
              <a:rPr lang="en-US" sz="2800" dirty="0"/>
              <a:t>and limbs</a:t>
            </a:r>
            <a:r>
              <a:rPr lang="en-US" sz="2800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Usually follows abdominal surgery or trauma</a:t>
            </a:r>
            <a:r>
              <a:rPr lang="en-US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Immune compromised [</a:t>
            </a:r>
            <a:r>
              <a:rPr lang="en-US" sz="2400" dirty="0" err="1" smtClean="0"/>
              <a:t>e.g.Diabetics</a:t>
            </a:r>
            <a:r>
              <a:rPr lang="en-US" sz="2400" dirty="0" smtClean="0"/>
              <a:t> and IV drug addicts</a:t>
            </a:r>
            <a:r>
              <a:rPr lang="en-US" dirty="0" smtClean="0"/>
              <a:t>] are </a:t>
            </a:r>
            <a:r>
              <a:rPr lang="en-US" dirty="0"/>
              <a:t>more susceptible .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3-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Necrotizing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fasciitis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88"/>
            <a:ext cx="8229600" cy="5078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Starts as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cellulitis</a:t>
            </a:r>
            <a:r>
              <a:rPr lang="en-US" dirty="0" smtClean="0">
                <a:cs typeface="Arial" pitchFamily="34" charset="0"/>
              </a:rPr>
              <a:t>  </a:t>
            </a:r>
            <a:r>
              <a:rPr lang="en-US" sz="3000" dirty="0" smtClean="0">
                <a:solidFill>
                  <a:srgbClr val="FF0000"/>
                </a:solidFill>
                <a:cs typeface="Arial" pitchFamily="34" charset="0"/>
              </a:rPr>
              <a:t>with early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systemic toxicity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B</a:t>
            </a:r>
            <a:r>
              <a:rPr lang="en-US" sz="2400" dirty="0" smtClean="0">
                <a:cs typeface="Arial" pitchFamily="34" charset="0"/>
              </a:rPr>
              <a:t>ut;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Characterized by </a:t>
            </a:r>
            <a:r>
              <a:rPr lang="en-US" sz="2000" dirty="0" smtClean="0">
                <a:cs typeface="Arial" pitchFamily="34" charset="0"/>
              </a:rPr>
              <a:t>non-blanching </a:t>
            </a:r>
            <a:r>
              <a:rPr lang="en-US" sz="2000" dirty="0" err="1" smtClean="0">
                <a:cs typeface="Arial" pitchFamily="34" charset="0"/>
              </a:rPr>
              <a:t>erythema</a:t>
            </a:r>
            <a:r>
              <a:rPr lang="en-US" sz="2000" dirty="0" smtClean="0">
                <a:cs typeface="Arial" pitchFamily="34" charset="0"/>
              </a:rPr>
              <a:t>, with blisters and frank necrosis of the skin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No definitive margins </a:t>
            </a:r>
            <a:r>
              <a:rPr lang="en-US" sz="2000" dirty="0" smtClean="0">
                <a:cs typeface="Arial" pitchFamily="34" charset="0"/>
              </a:rPr>
              <a:t>( usually requires multiple </a:t>
            </a:r>
            <a:r>
              <a:rPr lang="en-US" sz="2000" dirty="0" err="1" smtClean="0">
                <a:cs typeface="Arial" pitchFamily="34" charset="0"/>
              </a:rPr>
              <a:t>debridements</a:t>
            </a:r>
            <a:r>
              <a:rPr lang="en-US" sz="2000" dirty="0" smtClean="0">
                <a:cs typeface="Arial" pitchFamily="34" charset="0"/>
              </a:rPr>
              <a:t> ).</a:t>
            </a:r>
          </a:p>
          <a:p>
            <a:pPr algn="l" rtl="0" eaLnBrk="1" hangingPunct="1"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Extensive surgical debridement of the affected area, in combination with high dose broad spectrum antibiotics is the appropriate Rx till C/S </a:t>
            </a:r>
            <a:r>
              <a:rPr lang="en-US" dirty="0" smtClean="0">
                <a:cs typeface="Arial" pitchFamily="34" charset="0"/>
              </a:rPr>
              <a:t>result is available.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34820" name="Picture 4" descr="lymphang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9878"/>
            <a:ext cx="4429156" cy="645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8229600" cy="5221287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4" name="Picture 4" descr="hu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8945666" cy="528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نتيجة بحث الصور عن ‪necrotizing fasciit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7239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buFont typeface="Wingdings 3" pitchFamily="18" charset="2"/>
              <a:buNone/>
              <a:defRPr/>
            </a:pPr>
            <a:r>
              <a:rPr lang="en-GB" b="1" i="1" dirty="0" smtClean="0"/>
              <a:t>. </a:t>
            </a:r>
            <a:r>
              <a:rPr lang="en-GB" b="1" i="1" dirty="0" err="1" smtClean="0"/>
              <a:t>Sabiston</a:t>
            </a:r>
            <a:r>
              <a:rPr lang="en-GB" b="1" i="1" dirty="0" smtClean="0"/>
              <a:t> Textbook of Surgery </a:t>
            </a:r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GB" b="1" i="1" dirty="0" smtClean="0"/>
              <a:t>  </a:t>
            </a:r>
            <a:r>
              <a:rPr lang="en-GB" i="1" dirty="0" smtClean="0"/>
              <a:t>18</a:t>
            </a:r>
            <a:r>
              <a:rPr lang="en-GB" i="1" baseline="30000" dirty="0" smtClean="0"/>
              <a:t>th</a:t>
            </a:r>
            <a:r>
              <a:rPr lang="en-GB" i="1" dirty="0" smtClean="0"/>
              <a:t> Edition Pages 299- 327</a:t>
            </a:r>
          </a:p>
          <a:p>
            <a:pPr algn="l">
              <a:defRPr/>
            </a:pPr>
            <a:endParaRPr lang="en-GB" i="1" dirty="0" smtClean="0"/>
          </a:p>
          <a:p>
            <a:pPr algn="l">
              <a:buFont typeface="Wingdings 3" pitchFamily="18" charset="2"/>
              <a:buNone/>
              <a:defRPr/>
            </a:pPr>
            <a:r>
              <a:rPr lang="en-GB" b="1" i="1" dirty="0" smtClean="0"/>
              <a:t>. Schwartz Principles of Surgery </a:t>
            </a:r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GB" b="1" i="1" dirty="0" smtClean="0"/>
              <a:t>   </a:t>
            </a:r>
            <a:r>
              <a:rPr lang="en-GB" i="1" dirty="0" smtClean="0"/>
              <a:t>8</a:t>
            </a:r>
            <a:r>
              <a:rPr lang="en-GB" i="1" baseline="30000" dirty="0" smtClean="0"/>
              <a:t>th</a:t>
            </a:r>
            <a:r>
              <a:rPr lang="en-GB" i="1" dirty="0" smtClean="0"/>
              <a:t> Edition Pages 109- 127</a:t>
            </a:r>
          </a:p>
          <a:p>
            <a:pPr algn="l">
              <a:buFont typeface="Wingdings 3" pitchFamily="18" charset="2"/>
              <a:buNone/>
              <a:defRPr/>
            </a:pPr>
            <a:endParaRPr lang="ar-SA" dirty="0" smtClean="0"/>
          </a:p>
          <a:p>
            <a:pPr algn="l">
              <a:buFont typeface="Wingdings 3" pitchFamily="18" charset="2"/>
              <a:buNone/>
              <a:defRPr/>
            </a:pPr>
            <a:r>
              <a:rPr lang="ar-SA" b="1" i="1" dirty="0" smtClean="0"/>
              <a:t> </a:t>
            </a:r>
            <a:r>
              <a:rPr lang="en-CA" b="1" i="1" dirty="0" err="1" smtClean="0"/>
              <a:t>Baily</a:t>
            </a:r>
            <a:r>
              <a:rPr lang="en-CA" b="1" i="1" dirty="0" smtClean="0"/>
              <a:t> &amp; love 24</a:t>
            </a:r>
            <a:r>
              <a:rPr lang="en-CA" b="1" i="1" baseline="30000" dirty="0" smtClean="0"/>
              <a:t>th</a:t>
            </a:r>
            <a:r>
              <a:rPr lang="en-CA" b="1" i="1" dirty="0" smtClean="0"/>
              <a:t> edition</a:t>
            </a:r>
            <a:endParaRPr lang="ar-SA" b="1" i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i="1" dirty="0" smtClean="0">
                <a:solidFill>
                  <a:srgbClr val="0033CC"/>
                </a:solidFill>
              </a:rPr>
              <a:t>References:</a:t>
            </a:r>
            <a:endParaRPr lang="ar-SA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24930" name="Picture 2" descr="نتيجة بحث الصور عن ‪necrotizing fasciit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5638800" cy="451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38916" name="Picture 5" descr="hidrad weaping gro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3375"/>
            <a:ext cx="6019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0964" name="Picture 4" descr="Necro Fas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1988" name="Picture 4" descr="scan0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8001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25"/>
            <a:ext cx="8472488" cy="44354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Caused by cl. </a:t>
            </a:r>
            <a:r>
              <a:rPr lang="en-US" dirty="0" err="1" smtClean="0">
                <a:cs typeface="Arial" pitchFamily="34" charset="0"/>
              </a:rPr>
              <a:t>Perfringens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en-US" sz="2400" dirty="0" smtClean="0">
                <a:cs typeface="Arial" pitchFamily="34" charset="0"/>
              </a:rPr>
              <a:t>mainly</a:t>
            </a:r>
            <a:r>
              <a:rPr lang="en-US" dirty="0" smtClean="0">
                <a:cs typeface="Arial" pitchFamily="34" charset="0"/>
              </a:rPr>
              <a:t>) or cl. </a:t>
            </a:r>
            <a:r>
              <a:rPr lang="en-US" dirty="0" err="1" smtClean="0">
                <a:cs typeface="Arial" pitchFamily="34" charset="0"/>
              </a:rPr>
              <a:t>Septicum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 Commonly enter the body through wounds</a:t>
            </a: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contaminated with soil. 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 Produce </a:t>
            </a:r>
            <a:r>
              <a:rPr lang="en-US" dirty="0" err="1" smtClean="0">
                <a:cs typeface="Arial" pitchFamily="34" charset="0"/>
              </a:rPr>
              <a:t>exotoxins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 It is characterized by progressive rapidly</a:t>
            </a: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spreading edema.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</a:b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4- gas gangrene: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Rapid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myonecrosis</a:t>
            </a:r>
            <a:r>
              <a:rPr lang="en-US" dirty="0" smtClean="0">
                <a:cs typeface="Arial" pitchFamily="34" charset="0"/>
              </a:rPr>
              <a:t> it results in swelling, </a:t>
            </a:r>
            <a:r>
              <a:rPr lang="en-US" dirty="0" err="1" smtClean="0">
                <a:cs typeface="Arial" pitchFamily="34" charset="0"/>
              </a:rPr>
              <a:t>seropurulent</a:t>
            </a:r>
            <a:r>
              <a:rPr lang="en-US" dirty="0" smtClean="0">
                <a:cs typeface="Arial" pitchFamily="34" charset="0"/>
              </a:rPr>
              <a:t> discharge, </a:t>
            </a:r>
            <a:r>
              <a:rPr lang="en-US" dirty="0" err="1" smtClean="0">
                <a:cs typeface="Arial" pitchFamily="34" charset="0"/>
              </a:rPr>
              <a:t>crepitus</a:t>
            </a:r>
            <a:r>
              <a:rPr lang="en-US" dirty="0" smtClean="0">
                <a:cs typeface="Arial" pitchFamily="34" charset="0"/>
              </a:rPr>
              <a:t> in subcutaneous tissues, gas production and foul smelling wounds.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Other findings: ill looking patient, profound toxemia, tachycardia and in X-ray appearance of gas under skin and in muscles.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5060" name="Picture 4" descr="gas gangr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22947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clostredial</a:t>
            </a:r>
            <a:r>
              <a:rPr lang="en-US" dirty="0" smtClean="0"/>
              <a:t> gas gangrene can be caused by gas forming anaerobic bacteria as in diabetic foot which is usually multi microbial infection.</a:t>
            </a:r>
            <a:endParaRPr lang="ar-SA" dirty="0"/>
          </a:p>
        </p:txBody>
      </p:sp>
      <p:pic>
        <p:nvPicPr>
          <p:cNvPr id="4" name="Picture 4" descr="Diabetic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81400"/>
            <a:ext cx="4913312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1500"/>
            <a:ext cx="8229600" cy="543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7108" name="Picture 4" descr="Foot_gas_gangr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79295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292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8132" name="Picture 5" descr="TissueG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221412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idx="1"/>
          </p:nvPr>
        </p:nvSpPr>
        <p:spPr>
          <a:xfrm>
            <a:off x="642938" y="1481138"/>
            <a:ext cx="8043862" cy="452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Definition;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 it is the infection that requires surgical treatment   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0R</a:t>
            </a:r>
            <a:r>
              <a:rPr lang="en-US" sz="2400" dirty="0" smtClean="0">
                <a:cs typeface="Arial" pitchFamily="34" charset="0"/>
              </a:rPr>
              <a:t>   a complication of a surgical  treatment. 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                 </a:t>
            </a:r>
            <a:endParaRPr lang="en-US" dirty="0" smtClean="0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         It accounts for one-third of surgical patients.</a:t>
            </a:r>
          </a:p>
          <a:p>
            <a:pPr algn="l" eaLnBrk="1" hangingPunct="1">
              <a:buFontTx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         Important complication of any invasive procedure</a:t>
            </a:r>
            <a:r>
              <a:rPr lang="en-US" sz="2000" dirty="0" smtClean="0">
                <a:cs typeface="Arial" pitchFamily="34" charset="0"/>
              </a:rPr>
              <a:t>.</a:t>
            </a:r>
            <a:r>
              <a:rPr lang="en-US" sz="2400" dirty="0" smtClean="0">
                <a:cs typeface="Arial" pitchFamily="34" charset="0"/>
              </a:rPr>
              <a:t> 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Wound debridement, drainage and exposure.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Antibiotics </a:t>
            </a:r>
          </a:p>
          <a:p>
            <a:pPr algn="l" rtl="0" eaLnBrk="1" hangingPunct="1">
              <a:buNone/>
            </a:pPr>
            <a:r>
              <a:rPr lang="en-US" sz="2400" dirty="0" smtClean="0">
                <a:cs typeface="Arial" pitchFamily="34" charset="0"/>
              </a:rPr>
              <a:t>(</a:t>
            </a:r>
            <a:r>
              <a:rPr lang="en-US" sz="2400" dirty="0" err="1" smtClean="0">
                <a:cs typeface="Arial" pitchFamily="34" charset="0"/>
              </a:rPr>
              <a:t>penicillins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err="1" smtClean="0">
                <a:cs typeface="Arial" pitchFamily="34" charset="0"/>
              </a:rPr>
              <a:t>clindamycin</a:t>
            </a:r>
            <a:r>
              <a:rPr lang="en-US" sz="2400" dirty="0" smtClean="0">
                <a:cs typeface="Arial" pitchFamily="34" charset="0"/>
              </a:rPr>
              <a:t> or </a:t>
            </a:r>
            <a:r>
              <a:rPr lang="en-US" sz="2400" dirty="0" err="1" smtClean="0">
                <a:cs typeface="Arial" pitchFamily="34" charset="0"/>
              </a:rPr>
              <a:t>metronidazole</a:t>
            </a:r>
            <a:r>
              <a:rPr lang="en-US" sz="2400" dirty="0" smtClean="0">
                <a:cs typeface="Arial" pitchFamily="34" charset="0"/>
              </a:rPr>
              <a:t>).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*Antibiotics are not effective without</a:t>
            </a:r>
          </a:p>
          <a:p>
            <a:pPr algn="l" rtl="0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  aggressive debridement.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4000" dirty="0" smtClean="0">
                <a:cs typeface="Arial" pitchFamily="34" charset="0"/>
              </a:rPr>
              <a:t>Treatment</a:t>
            </a:r>
            <a:r>
              <a:rPr lang="en-US" dirty="0" smtClean="0">
                <a:cs typeface="Arial" pitchFamily="34" charset="0"/>
              </a:rPr>
              <a:t>:</a:t>
            </a:r>
            <a:br>
              <a:rPr lang="en-US" dirty="0" smtClean="0"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429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Putting the patient in a hyperbaric oxygen chamber may help (</a:t>
            </a:r>
            <a:r>
              <a:rPr lang="en-US" sz="2000" dirty="0" err="1" smtClean="0">
                <a:cs typeface="Arial" pitchFamily="34" charset="0"/>
              </a:rPr>
              <a:t>anerobic</a:t>
            </a:r>
            <a:r>
              <a:rPr lang="en-US" sz="2000" dirty="0" smtClean="0">
                <a:cs typeface="Arial" pitchFamily="34" charset="0"/>
              </a:rPr>
              <a:t> infection</a:t>
            </a:r>
            <a:r>
              <a:rPr lang="en-US" dirty="0" smtClean="0">
                <a:cs typeface="Arial" pitchFamily="34" charset="0"/>
              </a:rPr>
              <a:t>).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Amputation may be required.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u="sng" dirty="0" smtClean="0"/>
              <a:t>Cont Rx.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286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Caused by cl. </a:t>
            </a:r>
            <a:r>
              <a:rPr lang="en-US" sz="2400" dirty="0" err="1" smtClean="0">
                <a:cs typeface="Arial" pitchFamily="34" charset="0"/>
              </a:rPr>
              <a:t>tetani</a:t>
            </a:r>
            <a:r>
              <a:rPr lang="en-US" sz="2400" dirty="0" smtClean="0">
                <a:cs typeface="Arial" pitchFamily="34" charset="0"/>
              </a:rPr>
              <a:t> as complication of wound contamination.</a:t>
            </a:r>
          </a:p>
          <a:p>
            <a:pPr algn="l" rtl="0" eaLnBrk="1" hangingPunct="1"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Usually the wound is healed when the symptoms start to appear.</a:t>
            </a:r>
          </a:p>
          <a:p>
            <a:pPr algn="l" rtl="0" eaLnBrk="1" hangingPunct="1"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Incubation period one to three weeks.</a:t>
            </a:r>
          </a:p>
          <a:p>
            <a:pPr algn="l" rtl="0" eaLnBrk="1" hangingPunct="1"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* Cl. </a:t>
            </a:r>
            <a:r>
              <a:rPr lang="en-US" sz="2400" dirty="0" err="1" smtClean="0">
                <a:cs typeface="Arial" pitchFamily="34" charset="0"/>
              </a:rPr>
              <a:t>tetani</a:t>
            </a:r>
            <a:r>
              <a:rPr lang="en-US" sz="2400" dirty="0" smtClean="0">
                <a:cs typeface="Arial" pitchFamily="34" charset="0"/>
              </a:rPr>
              <a:t> produces a neurotoxin that </a:t>
            </a:r>
          </a:p>
          <a:p>
            <a:pPr algn="l" rtl="0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stimulates the nerves in spinal cord that leads to muscle spasm. 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sz="4400" dirty="0" smtClean="0">
                <a:cs typeface="Arial" pitchFamily="34" charset="0"/>
              </a:rPr>
              <a:t>5- 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Tetanus</a:t>
            </a:r>
            <a:r>
              <a:rPr lang="en-US" sz="4400" dirty="0" smtClean="0">
                <a:cs typeface="Arial" pitchFamily="34" charset="0"/>
              </a:rPr>
              <a:t>: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8"/>
            <a:ext cx="8229600" cy="4221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b="1" dirty="0" smtClean="0">
                <a:cs typeface="Arial" pitchFamily="34" charset="0"/>
              </a:rPr>
              <a:t>The first manifestations </a:t>
            </a:r>
            <a:r>
              <a:rPr lang="en-US" sz="2000" dirty="0" smtClean="0">
                <a:cs typeface="Arial" pitchFamily="34" charset="0"/>
              </a:rPr>
              <a:t>include </a:t>
            </a:r>
            <a:r>
              <a:rPr lang="en-US" sz="2000" dirty="0" err="1" smtClean="0">
                <a:cs typeface="Arial" pitchFamily="34" charset="0"/>
              </a:rPr>
              <a:t>trismus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(</a:t>
            </a:r>
            <a:r>
              <a:rPr lang="en-US" sz="1800" dirty="0" smtClean="0">
                <a:cs typeface="Arial" pitchFamily="34" charset="0"/>
              </a:rPr>
              <a:t>lockjaw</a:t>
            </a:r>
            <a:r>
              <a:rPr lang="en-US" dirty="0" smtClean="0">
                <a:cs typeface="Arial" pitchFamily="34" charset="0"/>
              </a:rPr>
              <a:t>), </a:t>
            </a:r>
            <a:r>
              <a:rPr lang="en-US" sz="2000" dirty="0" smtClean="0">
                <a:cs typeface="Arial" pitchFamily="34" charset="0"/>
              </a:rPr>
              <a:t>neck and back stiffness.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b="1" dirty="0" smtClean="0">
                <a:cs typeface="Arial" pitchFamily="34" charset="0"/>
              </a:rPr>
              <a:t>Other manifestations </a:t>
            </a:r>
            <a:r>
              <a:rPr lang="en-US" dirty="0" smtClean="0">
                <a:cs typeface="Arial" pitchFamily="34" charset="0"/>
              </a:rPr>
              <a:t>include </a:t>
            </a:r>
            <a:r>
              <a:rPr lang="en-US" dirty="0" err="1" smtClean="0">
                <a:solidFill>
                  <a:srgbClr val="33CC33"/>
                </a:solidFill>
                <a:cs typeface="Arial" pitchFamily="34" charset="0"/>
              </a:rPr>
              <a:t>risus</a:t>
            </a:r>
            <a:r>
              <a:rPr lang="en-US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cs typeface="Arial" pitchFamily="34" charset="0"/>
              </a:rPr>
              <a:t>sardonicus</a:t>
            </a:r>
            <a:r>
              <a:rPr lang="en-US" dirty="0" smtClean="0">
                <a:cs typeface="Arial" pitchFamily="34" charset="0"/>
              </a:rPr>
              <a:t>   (</a:t>
            </a:r>
            <a:r>
              <a:rPr lang="en-US" sz="2400" dirty="0" smtClean="0">
                <a:cs typeface="Arial" pitchFamily="34" charset="0"/>
              </a:rPr>
              <a:t>an anxious look with mouth drawn up</a:t>
            </a:r>
            <a:r>
              <a:rPr lang="en-US" dirty="0" smtClean="0">
                <a:cs typeface="Arial" pitchFamily="34" charset="0"/>
              </a:rPr>
              <a:t>), progressive dysphasia and difficult respiration and reflex convulsions along with intense tonic contractions of body muscles.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sz="3200" dirty="0" smtClean="0">
                <a:cs typeface="Arial" pitchFamily="34" charset="0"/>
              </a:rPr>
              <a:t>May result in death due to exhaustion, aspiration or asphyxia.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42938"/>
            <a:ext cx="8229600" cy="5364162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4276" name="Picture 4" descr="teta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7786687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42938"/>
            <a:ext cx="8229600" cy="5364162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5300" name="Picture 4" descr="tetanu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79295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1500"/>
            <a:ext cx="8229600" cy="543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6324" name="Picture 4" descr="Neonatal_tetanus_6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8001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74"/>
            <a:ext cx="8229600" cy="41433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Rx include wound debridement, penicillin, muscle relaxants, ventilation and nutrition in Intensive care unit.</a:t>
            </a:r>
          </a:p>
          <a:p>
            <a:pPr marL="609600" indent="-609600" algn="l" rtl="0" eaLnBrk="1" hangingPunct="1">
              <a:buNone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Prophylaxis</a:t>
            </a:r>
            <a:r>
              <a:rPr lang="en-US" dirty="0" smtClean="0">
                <a:cs typeface="Arial" pitchFamily="34" charset="0"/>
              </a:rPr>
              <a:t>: 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Wound care &amp; antibiotics. 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Vaccination by tetanus immunoglobulin in high risk pts (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passive immunization </a:t>
            </a:r>
            <a:r>
              <a:rPr lang="en-US" dirty="0" smtClean="0">
                <a:cs typeface="Arial" pitchFamily="34" charset="0"/>
              </a:rPr>
              <a:t>).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Commence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active immunization </a:t>
            </a:r>
            <a:r>
              <a:rPr lang="en-US" dirty="0" smtClean="0">
                <a:cs typeface="Arial" pitchFamily="34" charset="0"/>
              </a:rPr>
              <a:t>(</a:t>
            </a:r>
            <a:r>
              <a:rPr lang="en-US" dirty="0" smtClean="0">
                <a:cs typeface="Arial" pitchFamily="34" charset="0"/>
              </a:rPr>
              <a:t>T. </a:t>
            </a:r>
            <a:r>
              <a:rPr lang="en-US" dirty="0" err="1" smtClean="0">
                <a:cs typeface="Arial" pitchFamily="34" charset="0"/>
              </a:rPr>
              <a:t>toxoid</a:t>
            </a:r>
            <a:r>
              <a:rPr lang="en-US" dirty="0" smtClean="0">
                <a:cs typeface="Arial" pitchFamily="34" charset="0"/>
              </a:rPr>
              <a:t>).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Treatment &amp; prophylaxis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None/>
            </a:pPr>
            <a:r>
              <a:rPr lang="en-US" u="sng" dirty="0" smtClean="0">
                <a:cs typeface="Arial" pitchFamily="34" charset="0"/>
              </a:rPr>
              <a:t>In previously immunized pt, if the booster was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&gt; 5 years, the pt needs another booster.</a:t>
            </a: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&lt; 5 years, no treatment.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8229600" cy="52212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 3" pitchFamily="18" charset="2"/>
              <a:buNone/>
            </a:pPr>
            <a:r>
              <a:rPr lang="en-US" b="1" dirty="0" smtClean="0">
                <a:cs typeface="Arial" pitchFamily="34" charset="0"/>
              </a:rPr>
              <a:t>For an infection to develop, four factors: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   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   </a:t>
            </a:r>
            <a:r>
              <a:rPr lang="en-US" sz="2400" dirty="0" smtClean="0">
                <a:cs typeface="Arial" pitchFamily="34" charset="0"/>
              </a:rPr>
              <a:t>1- adequate dose of the micro-organism. </a:t>
            </a:r>
          </a:p>
          <a:p>
            <a:pPr algn="l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 2- virulence of the organism.</a:t>
            </a:r>
          </a:p>
          <a:p>
            <a:pPr algn="l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 3- susceptible host.</a:t>
            </a:r>
          </a:p>
          <a:p>
            <a:pPr algn="l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 4- suitable environment</a:t>
            </a:r>
            <a:r>
              <a:rPr lang="en-US" dirty="0" smtClean="0">
                <a:cs typeface="Arial" pitchFamily="34" charset="0"/>
              </a:rPr>
              <a:t>.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لمحتوى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sz="2800" b="1" i="1" dirty="0" smtClean="0">
                <a:cs typeface="Arial" pitchFamily="34" charset="0"/>
              </a:rPr>
              <a:t>Cl. </a:t>
            </a:r>
            <a:r>
              <a:rPr lang="en-US" sz="2800" b="1" i="1" dirty="0" err="1" smtClean="0">
                <a:cs typeface="Arial" pitchFamily="34" charset="0"/>
              </a:rPr>
              <a:t>Difficile</a:t>
            </a:r>
            <a:endParaRPr lang="en-US" sz="2800" b="1" i="1" dirty="0" smtClean="0">
              <a:cs typeface="Arial" pitchFamily="34" charset="0"/>
            </a:endParaRP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Overtakes normal flora in patients on antibiotics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Watery diarrhea, lower abdominal pain, fever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err="1" smtClean="0">
                <a:cs typeface="Arial" pitchFamily="34" charset="0"/>
              </a:rPr>
              <a:t>Sigmoidoscopy</a:t>
            </a:r>
            <a:r>
              <a:rPr lang="en-US" sz="2800" i="1" dirty="0" smtClean="0">
                <a:cs typeface="Arial" pitchFamily="34" charset="0"/>
              </a:rPr>
              <a:t>: </a:t>
            </a:r>
            <a:r>
              <a:rPr lang="en-US" sz="2400" i="1" dirty="0" smtClean="0">
                <a:cs typeface="Arial" pitchFamily="34" charset="0"/>
              </a:rPr>
              <a:t>membrane of exudates (</a:t>
            </a:r>
            <a:r>
              <a:rPr lang="en-US" sz="2400" i="1" dirty="0" err="1" smtClean="0">
                <a:cs typeface="Arial" pitchFamily="34" charset="0"/>
              </a:rPr>
              <a:t>pseudomembranes</a:t>
            </a:r>
            <a:r>
              <a:rPr lang="en-US" sz="2400" i="1" dirty="0" smtClean="0">
                <a:cs typeface="Arial" pitchFamily="34" charset="0"/>
              </a:rPr>
              <a:t>)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Stool- culture and toxin assay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Treatment 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i="1" dirty="0" smtClean="0">
                <a:cs typeface="Arial" pitchFamily="34" charset="0"/>
              </a:rPr>
              <a:t>      Stop offending antibiotic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i="1" dirty="0" smtClean="0">
                <a:cs typeface="Arial" pitchFamily="34" charset="0"/>
              </a:rPr>
              <a:t>      oral </a:t>
            </a:r>
            <a:r>
              <a:rPr lang="en-US" sz="2400" i="1" dirty="0" err="1" smtClean="0">
                <a:cs typeface="Arial" pitchFamily="34" charset="0"/>
              </a:rPr>
              <a:t>vancomycin</a:t>
            </a:r>
            <a:r>
              <a:rPr lang="en-US" sz="2400" i="1" dirty="0" smtClean="0">
                <a:cs typeface="Arial" pitchFamily="34" charset="0"/>
              </a:rPr>
              <a:t>/ </a:t>
            </a:r>
            <a:r>
              <a:rPr lang="en-US" sz="2400" i="1" dirty="0" err="1" smtClean="0">
                <a:cs typeface="Arial" pitchFamily="34" charset="0"/>
              </a:rPr>
              <a:t>metronidazole</a:t>
            </a:r>
            <a:r>
              <a:rPr lang="en-US" sz="2400" i="1" dirty="0" smtClean="0">
                <a:cs typeface="Arial" pitchFamily="34" charset="0"/>
              </a:rPr>
              <a:t> , rehydration,  Isolate patient. </a:t>
            </a:r>
          </a:p>
          <a:p>
            <a:pPr algn="l"/>
            <a:endParaRPr lang="ar-SA" sz="1800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PSEUDOMEMBRANOUS COLITIS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60420" name="Picture 2" descr="C:\My Documents\Pseudomembranous colitis.bmp"/>
          <p:cNvPicPr>
            <a:picLocks noChangeAspect="1" noChangeArrowheads="1"/>
          </p:cNvPicPr>
          <p:nvPr/>
        </p:nvPicPr>
        <p:blipFill>
          <a:blip r:embed="rId2"/>
          <a:srcRect l="38333" t="8888" r="6667" b="58888"/>
          <a:stretch>
            <a:fillRect/>
          </a:stretch>
        </p:blipFill>
        <p:spPr bwMode="auto">
          <a:xfrm>
            <a:off x="1214414" y="462074"/>
            <a:ext cx="7429552" cy="55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61444" name="Picture 4" descr="c-d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6021411" cy="620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8"/>
            <a:ext cx="8229600" cy="45069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Normal flora of the skin.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The most common cause of surgical site infection in surgical practice.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Can cause </a:t>
            </a:r>
            <a:r>
              <a:rPr lang="en-US" sz="2200" b="1" dirty="0" err="1" smtClean="0">
                <a:cs typeface="Arial" pitchFamily="34" charset="0"/>
              </a:rPr>
              <a:t>endocarditis</a:t>
            </a:r>
            <a:r>
              <a:rPr lang="en-US" sz="2200" b="1" dirty="0" smtClean="0">
                <a:cs typeface="Arial" pitchFamily="34" charset="0"/>
              </a:rPr>
              <a:t>, Abscesses, furuncle (boil), carbuncles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pitchFamily="34" charset="0"/>
              </a:rPr>
              <a:t>  * Antibiotics effective against staph: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pitchFamily="34" charset="0"/>
              </a:rPr>
              <a:t>    penicillin, </a:t>
            </a:r>
            <a:r>
              <a:rPr lang="en-US" dirty="0" err="1" smtClean="0">
                <a:cs typeface="Arial" pitchFamily="34" charset="0"/>
              </a:rPr>
              <a:t>cephalospoin</a:t>
            </a:r>
            <a:r>
              <a:rPr lang="en-US" dirty="0" smtClean="0">
                <a:cs typeface="Arial" pitchFamily="34" charset="0"/>
              </a:rPr>
              <a:t> and </a:t>
            </a:r>
            <a:r>
              <a:rPr lang="en-US" dirty="0" err="1" smtClean="0">
                <a:cs typeface="Arial" pitchFamily="34" charset="0"/>
              </a:rPr>
              <a:t>vancomycin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pitchFamily="34" charset="0"/>
              </a:rPr>
              <a:t>    (MRSA).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Staphylococci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292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Abscess</a:t>
            </a:r>
            <a:r>
              <a:rPr lang="en-US" sz="2800" dirty="0" smtClean="0">
                <a:cs typeface="Arial" pitchFamily="34" charset="0"/>
              </a:rPr>
              <a:t> :</a:t>
            </a:r>
          </a:p>
          <a:p>
            <a:pPr algn="l" rtl="0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localized pus collection 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sz="39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Treated by drainage &amp;?? antibiotics.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Furuncle</a:t>
            </a:r>
            <a:r>
              <a:rPr lang="en-US" sz="2800" dirty="0" smtClean="0">
                <a:cs typeface="Arial" pitchFamily="34" charset="0"/>
              </a:rPr>
              <a:t> :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Inflammation of hair follicles or sweat glands treated by drainage &amp; antibiotics.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Carbuncle</a:t>
            </a:r>
            <a:r>
              <a:rPr lang="en-US" sz="2800" dirty="0" smtClean="0">
                <a:cs typeface="Arial" pitchFamily="34" charset="0"/>
              </a:rPr>
              <a:t> : a large extension of furuncle.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Common in diabetics, usually on the back and the neck, treated by drainage &amp; antibiotics.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4" descr="scan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066800"/>
            <a:ext cx="25908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373688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7588" name="Picture 4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858000" cy="454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C:\Program Files\Canon\ZoomBrowser EX\Image Library One\My Images\106-0664_IMG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>
          <a:xfrm>
            <a:off x="1571604" y="1428736"/>
            <a:ext cx="5862662" cy="5180906"/>
          </a:xfrm>
          <a:noFill/>
          <a:ln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4714892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zh-CN" sz="2800" dirty="0" smtClean="0"/>
              <a:t>            </a:t>
            </a:r>
            <a:r>
              <a:rPr lang="en-US" altLang="zh-CN" sz="2800" dirty="0" err="1" smtClean="0"/>
              <a:t>Furunculoisis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:\新建文件夹\image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772"/>
            <a:ext cx="4510118" cy="4254828"/>
          </a:xfrm>
          <a:prstGeom prst="rect">
            <a:avLst/>
          </a:prstGeom>
          <a:noFill/>
        </p:spPr>
      </p:pic>
      <p:pic>
        <p:nvPicPr>
          <p:cNvPr id="80899" name="Picture 3" descr="H:\新建文件夹\images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096" y="2223343"/>
            <a:ext cx="4533904" cy="463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H:\新建文件夹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14400"/>
            <a:ext cx="4586318" cy="4960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1500"/>
            <a:ext cx="8229600" cy="5435600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8612" name="Picture 4" descr="50004X-fx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8001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3640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Is the ability of bacteria to produce toxins or resist </a:t>
            </a:r>
            <a:r>
              <a:rPr lang="en-US" dirty="0" err="1" smtClean="0">
                <a:cs typeface="Arial" pitchFamily="34" charset="0"/>
              </a:rPr>
              <a:t>phagocytosis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en-US" sz="2000" b="1" dirty="0" smtClean="0">
                <a:cs typeface="Arial" pitchFamily="34" charset="0"/>
              </a:rPr>
              <a:t>encapsulated organisms</a:t>
            </a:r>
            <a:r>
              <a:rPr lang="en-US" dirty="0" smtClean="0">
                <a:cs typeface="Arial" pitchFamily="34" charset="0"/>
              </a:rPr>
              <a:t>).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There are two types of toxins: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- </a:t>
            </a:r>
            <a:r>
              <a:rPr lang="en-US" dirty="0" err="1" smtClean="0">
                <a:cs typeface="Arial" pitchFamily="34" charset="0"/>
              </a:rPr>
              <a:t>exotoxins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just" rtl="0" eaLnBrk="1" hangingPunct="1">
              <a:buFont typeface="Wingdings" pitchFamily="2" charset="2"/>
              <a:buNone/>
            </a:pPr>
            <a:r>
              <a:rPr lang="ar-SA" dirty="0" smtClean="0"/>
              <a:t> </a:t>
            </a:r>
            <a:endParaRPr lang="en-US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- </a:t>
            </a:r>
            <a:r>
              <a:rPr lang="en-US" dirty="0" err="1" smtClean="0">
                <a:cs typeface="Arial" pitchFamily="34" charset="0"/>
              </a:rPr>
              <a:t>endotoxins</a:t>
            </a:r>
            <a:r>
              <a:rPr lang="en-US" dirty="0" smtClean="0">
                <a:cs typeface="Arial" pitchFamily="34" charset="0"/>
              </a:rPr>
              <a:t>.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  <a:t>The virulence</a:t>
            </a:r>
            <a:b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69636" name="Picture 4" descr="scan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36613"/>
            <a:ext cx="7929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0660" name="Picture 4" descr="scan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8001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D:\教学\eMedicine - Finger Infection  Article by Kevin Aston, DO.files\426185whitlow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69938" y="609600"/>
            <a:ext cx="7602537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cs typeface="Arial" pitchFamily="34" charset="0"/>
              </a:rPr>
              <a:t>paronychia</a:t>
            </a:r>
            <a:endParaRPr lang="ar-SA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3732" name="Picture 4" descr="paronych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50006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4756" name="Picture 4" descr="f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09800"/>
            <a:ext cx="5929354" cy="39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:\新建文件夹\330407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571736" cy="3871550"/>
          </a:xfrm>
          <a:prstGeom prst="rect">
            <a:avLst/>
          </a:prstGeom>
          <a:noFill/>
        </p:spPr>
      </p:pic>
      <p:pic>
        <p:nvPicPr>
          <p:cNvPr id="84995" name="Picture 3" descr="H:\新建文件夹\602194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643050"/>
            <a:ext cx="3533787" cy="3533787"/>
          </a:xfrm>
          <a:prstGeom prst="rect">
            <a:avLst/>
          </a:prstGeom>
          <a:noFill/>
        </p:spPr>
      </p:pic>
      <p:pic>
        <p:nvPicPr>
          <p:cNvPr id="84996" name="Picture 4" descr="H:\新建文件夹\6202078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4176" y="4214794"/>
            <a:ext cx="302982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C:\Program Files\Canon\ZoomBrowser EX\Image Library One\My Images\106-0689_IMG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219200"/>
            <a:ext cx="60960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1028" descr="C:\Program Files\Canon\ZoomBrowser EX\Image Library One\My Images\106-0690_IMG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828800"/>
            <a:ext cx="54864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75780" name="Picture 4" descr="breast ab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33600"/>
            <a:ext cx="5638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:\新建文件夹\images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2990850" cy="2438400"/>
          </a:xfrm>
          <a:prstGeom prst="rect">
            <a:avLst/>
          </a:prstGeom>
          <a:noFill/>
        </p:spPr>
      </p:pic>
      <p:pic>
        <p:nvPicPr>
          <p:cNvPr id="83971" name="Picture 3" descr="H:\新建文件夹\images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581400"/>
            <a:ext cx="2667000" cy="3048000"/>
          </a:xfrm>
          <a:prstGeom prst="rect">
            <a:avLst/>
          </a:prstGeom>
          <a:noFill/>
        </p:spPr>
      </p:pic>
      <p:pic>
        <p:nvPicPr>
          <p:cNvPr id="83972" name="Picture 4" descr="H:\新建文件夹\images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3324228" cy="2799350"/>
          </a:xfrm>
          <a:prstGeom prst="rect">
            <a:avLst/>
          </a:prstGeom>
          <a:noFill/>
        </p:spPr>
      </p:pic>
      <p:pic>
        <p:nvPicPr>
          <p:cNvPr id="83973" name="Picture 5" descr="H:\新建文件夹\images-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"/>
            <a:ext cx="3552852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7364"/>
            <a:ext cx="9144000" cy="4714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err="1" smtClean="0">
                <a:cs typeface="Arial" pitchFamily="34" charset="0"/>
              </a:rPr>
              <a:t>Lipopolysaccharides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Part of gram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dirty="0" err="1" smtClean="0">
                <a:cs typeface="Arial" pitchFamily="34" charset="0"/>
              </a:rPr>
              <a:t>ve</a:t>
            </a:r>
            <a:r>
              <a:rPr lang="en-US" dirty="0" smtClean="0">
                <a:cs typeface="Arial" pitchFamily="34" charset="0"/>
              </a:rPr>
              <a:t> bacterial wall </a:t>
            </a:r>
            <a:r>
              <a:rPr lang="en-US" sz="2000" dirty="0" smtClean="0">
                <a:cs typeface="Arial" pitchFamily="34" charset="0"/>
              </a:rPr>
              <a:t>[ released after destruction of bacteria].</a:t>
            </a: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Do not have specific effects for each type of bacteria</a:t>
            </a:r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It causes gram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dirty="0" err="1" smtClean="0">
                <a:cs typeface="Arial" pitchFamily="34" charset="0"/>
              </a:rPr>
              <a:t>ve</a:t>
            </a:r>
            <a:r>
              <a:rPr lang="en-US" dirty="0" smtClean="0">
                <a:cs typeface="Arial" pitchFamily="34" charset="0"/>
              </a:rPr>
              <a:t> shock (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septicemia</a:t>
            </a:r>
            <a:r>
              <a:rPr lang="en-US" dirty="0" smtClean="0">
                <a:cs typeface="Arial" pitchFamily="34" charset="0"/>
              </a:rPr>
              <a:t>)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Endotoxins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76804" name="Picture 4" descr="perirectal abs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05000"/>
            <a:ext cx="4643470" cy="451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7828" name="Picture 4" descr="scan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00043"/>
            <a:ext cx="8441335" cy="555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643050"/>
            <a:ext cx="8229600" cy="452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Aerobic opportunistic bacteria that cause skin infections, but also can cause lethal infections.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It enter the body through minor skin. abrasions, ventilator tubes, urinary catheter, I.V. lines etc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sz="4000" dirty="0" smtClean="0">
                <a:solidFill>
                  <a:srgbClr val="FF0000"/>
                </a:solidFill>
                <a:cs typeface="Arial" pitchFamily="34" charset="0"/>
              </a:rPr>
              <a:t>Treatment</a:t>
            </a:r>
            <a:r>
              <a:rPr lang="en-US" dirty="0" smtClean="0">
                <a:cs typeface="Arial" pitchFamily="34" charset="0"/>
              </a:rPr>
              <a:t> : </a:t>
            </a:r>
          </a:p>
          <a:p>
            <a:pPr algn="l" rtl="0" eaLnBrk="1" hangingPunct="1">
              <a:buFontTx/>
              <a:buChar char="•"/>
            </a:pPr>
            <a:r>
              <a:rPr lang="en-US" sz="3000" dirty="0" err="1" smtClean="0">
                <a:cs typeface="Arial" pitchFamily="34" charset="0"/>
              </a:rPr>
              <a:t>aminoglycosides</a:t>
            </a:r>
            <a:r>
              <a:rPr lang="en-US" sz="3000" dirty="0" smtClean="0">
                <a:cs typeface="Arial" pitchFamily="34" charset="0"/>
              </a:rPr>
              <a:t>, </a:t>
            </a:r>
            <a:r>
              <a:rPr lang="en-US" sz="3000" dirty="0" err="1" smtClean="0">
                <a:cs typeface="Arial" pitchFamily="34" charset="0"/>
              </a:rPr>
              <a:t>piperacillin</a:t>
            </a:r>
            <a:r>
              <a:rPr lang="en-US" sz="3000" dirty="0" smtClean="0">
                <a:cs typeface="Arial" pitchFamily="34" charset="0"/>
              </a:rPr>
              <a:t>, </a:t>
            </a:r>
            <a:r>
              <a:rPr lang="en-US" sz="3000" dirty="0" err="1" smtClean="0">
                <a:cs typeface="Arial" pitchFamily="34" charset="0"/>
              </a:rPr>
              <a:t>ceftazidime</a:t>
            </a:r>
            <a:r>
              <a:rPr lang="en-US" sz="3000" dirty="0" smtClean="0">
                <a:cs typeface="Arial" pitchFamily="34" charset="0"/>
              </a:rPr>
              <a:t>. 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Pseudomonas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Important complication of G.I. &amp; </a:t>
            </a:r>
            <a:r>
              <a:rPr lang="en-US" dirty="0" err="1" smtClean="0">
                <a:cs typeface="Arial" pitchFamily="34" charset="0"/>
              </a:rPr>
              <a:t>biliary</a:t>
            </a:r>
            <a:r>
              <a:rPr lang="en-US" dirty="0" smtClean="0">
                <a:cs typeface="Arial" pitchFamily="34" charset="0"/>
              </a:rPr>
              <a:t> surgery.</a:t>
            </a:r>
          </a:p>
          <a:p>
            <a:pPr algn="l" rtl="0" eaLnBrk="1" hangingPunct="1">
              <a:buFontTx/>
              <a:buChar char="•"/>
            </a:pP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Clinical feature</a:t>
            </a:r>
            <a:r>
              <a:rPr lang="en-US" dirty="0" smtClean="0">
                <a:cs typeface="Arial" pitchFamily="34" charset="0"/>
              </a:rPr>
              <a:t> : abdominal pain tenderness  fever &amp; </a:t>
            </a:r>
            <a:r>
              <a:rPr lang="en-US" dirty="0" err="1" smtClean="0">
                <a:cs typeface="Arial" pitchFamily="34" charset="0"/>
              </a:rPr>
              <a:t>leukocytosis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Tx/>
              <a:buChar char="•"/>
            </a:pPr>
            <a:r>
              <a:rPr lang="en-US" sz="3600" dirty="0" smtClean="0">
                <a:solidFill>
                  <a:srgbClr val="00B050"/>
                </a:solidFill>
                <a:cs typeface="Arial" pitchFamily="34" charset="0"/>
              </a:rPr>
              <a:t>Investigation</a:t>
            </a:r>
            <a:r>
              <a:rPr lang="en-US" dirty="0" smtClean="0">
                <a:cs typeface="Arial" pitchFamily="34" charset="0"/>
              </a:rPr>
              <a:t> : X-ray, ultrasound, CT (the most useful ).</a:t>
            </a:r>
          </a:p>
          <a:p>
            <a:pPr algn="l" rtl="0" eaLnBrk="1" hangingPunct="1">
              <a:buFontTx/>
              <a:buChar char="•"/>
            </a:pP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Treatment</a:t>
            </a:r>
            <a:r>
              <a:rPr lang="en-US" dirty="0" smtClean="0">
                <a:cs typeface="Arial" pitchFamily="34" charset="0"/>
              </a:rPr>
              <a:t> :drainage </a:t>
            </a:r>
            <a:r>
              <a:rPr lang="en-US" sz="2400" dirty="0" smtClean="0">
                <a:cs typeface="Arial" pitchFamily="34" charset="0"/>
              </a:rPr>
              <a:t>(surgical versus radiological ) &amp; </a:t>
            </a:r>
            <a:r>
              <a:rPr lang="en-US" sz="2400" dirty="0" smtClean="0">
                <a:cs typeface="Arial" pitchFamily="34" charset="0"/>
              </a:rPr>
              <a:t>broad spectrum </a:t>
            </a:r>
            <a:r>
              <a:rPr lang="en-US" sz="2400" dirty="0" smtClean="0">
                <a:cs typeface="Arial" pitchFamily="34" charset="0"/>
              </a:rPr>
              <a:t>antibiotics.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Intra - abdominal abscess         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USER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81200"/>
            <a:ext cx="3271837" cy="3048000"/>
          </a:xfrm>
          <a:prstGeom prst="rect">
            <a:avLst/>
          </a:prstGeom>
          <a:noFill/>
        </p:spPr>
      </p:pic>
      <p:pic>
        <p:nvPicPr>
          <p:cNvPr id="5" name="Picture 2" descr="C:\Users\USER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3505200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81924" name="Picture 2" descr="C:\My Documents\My Pictures\Clinical Photos\LiverAbscess PercutDrain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477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لمحتوى 1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. Infection of </a:t>
            </a:r>
            <a:r>
              <a:rPr lang="en-US" dirty="0" err="1" smtClean="0">
                <a:cs typeface="Arial" pitchFamily="34" charset="0"/>
              </a:rPr>
              <a:t>apocrine</a:t>
            </a:r>
            <a:r>
              <a:rPr lang="en-US" dirty="0" smtClean="0">
                <a:cs typeface="Arial" pitchFamily="34" charset="0"/>
              </a:rPr>
              <a:t> sweat glands</a:t>
            </a:r>
          </a:p>
          <a:p>
            <a:pPr algn="l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. </a:t>
            </a:r>
            <a:r>
              <a:rPr lang="en-US" sz="2400" dirty="0" err="1" smtClean="0">
                <a:cs typeface="Arial" pitchFamily="34" charset="0"/>
              </a:rPr>
              <a:t>axilla</a:t>
            </a:r>
            <a:r>
              <a:rPr lang="en-US" sz="2400" dirty="0" smtClean="0">
                <a:cs typeface="Arial" pitchFamily="34" charset="0"/>
              </a:rPr>
              <a:t>, groin, perineum, any skin fold</a:t>
            </a:r>
          </a:p>
          <a:p>
            <a:pPr algn="l">
              <a:buFont typeface="Wingdings 3" pitchFamily="18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>
              <a:buFont typeface="Wingdings 3" pitchFamily="18" charset="2"/>
              <a:buNone/>
            </a:pPr>
            <a:r>
              <a:rPr lang="ar-SA" sz="2400" dirty="0" smtClean="0">
                <a:solidFill>
                  <a:srgbClr val="0033CC"/>
                </a:solidFill>
              </a:rPr>
              <a:t>:</a:t>
            </a:r>
            <a:r>
              <a:rPr lang="en-US" sz="2400" dirty="0" smtClean="0">
                <a:solidFill>
                  <a:srgbClr val="0033CC"/>
                </a:solidFill>
                <a:cs typeface="Arial" pitchFamily="34" charset="0"/>
              </a:rPr>
              <a:t>TREATMEANT</a:t>
            </a:r>
          </a:p>
          <a:p>
            <a:pPr algn="l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. Single abscess treated by I&amp;D</a:t>
            </a:r>
          </a:p>
          <a:p>
            <a:pPr algn="l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. </a:t>
            </a:r>
            <a:r>
              <a:rPr lang="en-US" sz="2400" dirty="0" err="1" smtClean="0">
                <a:cs typeface="Arial" pitchFamily="34" charset="0"/>
              </a:rPr>
              <a:t>Doxycycline</a:t>
            </a:r>
            <a:r>
              <a:rPr lang="en-US" sz="2400" dirty="0" smtClean="0">
                <a:cs typeface="Arial" pitchFamily="34" charset="0"/>
              </a:rPr>
              <a:t>  or cephalosporin</a:t>
            </a:r>
          </a:p>
          <a:p>
            <a:pPr algn="l">
              <a:buFont typeface="Wingdings 3" pitchFamily="18" charset="2"/>
              <a:buNone/>
            </a:pPr>
            <a:r>
              <a:rPr lang="ar-SA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. Excision with STSG (15%)</a:t>
            </a:r>
          </a:p>
          <a:p>
            <a:pPr algn="l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  </a:t>
            </a:r>
            <a:r>
              <a:rPr lang="en-US" sz="2000" dirty="0" smtClean="0">
                <a:cs typeface="Arial" pitchFamily="34" charset="0"/>
              </a:rPr>
              <a:t>in severe chronic cases</a:t>
            </a:r>
          </a:p>
          <a:p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ar-SA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r>
              <a:rPr lang="en-US" dirty="0" err="1" smtClean="0"/>
              <a:t>Hydradenitis</a:t>
            </a:r>
            <a:r>
              <a:rPr lang="en-US" dirty="0" smtClean="0"/>
              <a:t> </a:t>
            </a:r>
            <a:r>
              <a:rPr lang="en-US" dirty="0" err="1" smtClean="0"/>
              <a:t>suppurativa</a:t>
            </a:r>
            <a:endParaRPr lang="ar-SA" dirty="0"/>
          </a:p>
        </p:txBody>
      </p:sp>
      <p:pic>
        <p:nvPicPr>
          <p:cNvPr id="4" name="Picture 5" descr="hidraden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8194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65540" name="Picture 4" descr="hir su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310335" cy="39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66564" name="Picture 5" descr="hir su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09800"/>
            <a:ext cx="5791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dirty="0" smtClean="0">
                <a:cs typeface="Arial" pitchFamily="34" charset="0"/>
              </a:rPr>
              <a:t>1- </a:t>
            </a: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Clean wound</a:t>
            </a:r>
            <a:r>
              <a:rPr lang="en-US" dirty="0" smtClean="0">
                <a:cs typeface="Arial" pitchFamily="34" charset="0"/>
              </a:rPr>
              <a:t>:  surgery done through clean tissue </a:t>
            </a:r>
            <a:r>
              <a:rPr lang="en-US" dirty="0" smtClean="0">
                <a:cs typeface="Arial" pitchFamily="34" charset="0"/>
              </a:rPr>
              <a:t>planes</a:t>
            </a:r>
            <a:r>
              <a:rPr lang="en-US" dirty="0" smtClean="0">
                <a:cs typeface="Arial" pitchFamily="34" charset="0"/>
              </a:rPr>
              <a:t>, no need for prophylaxis except for high risk group.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    Ex: thyroid, breast, hernia surgeries.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dirty="0" smtClean="0">
                <a:cs typeface="Arial" pitchFamily="34" charset="0"/>
              </a:rPr>
              <a:t>2-</a:t>
            </a: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Clean/contaminated</a:t>
            </a:r>
            <a:r>
              <a:rPr lang="en-US" dirty="0" smtClean="0">
                <a:cs typeface="Arial" pitchFamily="34" charset="0"/>
              </a:rPr>
              <a:t> : surgery with </a:t>
            </a:r>
            <a:r>
              <a:rPr lang="en-US" dirty="0" err="1" smtClean="0">
                <a:cs typeface="Arial" pitchFamily="34" charset="0"/>
              </a:rPr>
              <a:t>suspesion</a:t>
            </a:r>
            <a:r>
              <a:rPr lang="en-US" dirty="0" smtClean="0">
                <a:cs typeface="Arial" pitchFamily="34" charset="0"/>
              </a:rPr>
              <a:t> of infection.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Ex: </a:t>
            </a:r>
            <a:r>
              <a:rPr lang="en-US" dirty="0" err="1" smtClean="0">
                <a:cs typeface="Arial" pitchFamily="34" charset="0"/>
              </a:rPr>
              <a:t>cholecystectomy</a:t>
            </a:r>
            <a:r>
              <a:rPr lang="en-US" dirty="0" smtClean="0">
                <a:cs typeface="Arial" pitchFamily="34" charset="0"/>
              </a:rPr>
              <a:t>, urinary tract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surgery, etc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prophylaxis is advisable.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Classification of wounds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Arial" pitchFamily="34" charset="0"/>
              </a:rPr>
              <a:t>    </a:t>
            </a:r>
            <a:r>
              <a:rPr lang="en-US" sz="2400" dirty="0" smtClean="0">
                <a:cs typeface="Arial" pitchFamily="34" charset="0"/>
              </a:rPr>
              <a:t>* Soluble proteins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ar-SA" sz="2400" dirty="0" smtClean="0"/>
              <a:t>  </a:t>
            </a:r>
            <a:r>
              <a:rPr lang="en-US" sz="2400" dirty="0" smtClean="0">
                <a:cs typeface="Arial" pitchFamily="34" charset="0"/>
              </a:rPr>
              <a:t>    * Released from intact bacteria (gram +</a:t>
            </a:r>
            <a:r>
              <a:rPr lang="en-US" sz="2400" dirty="0" err="1" smtClean="0">
                <a:cs typeface="Arial" pitchFamily="34" charset="0"/>
              </a:rPr>
              <a:t>ve</a:t>
            </a:r>
            <a:r>
              <a:rPr lang="en-US" sz="2400" dirty="0" smtClean="0">
                <a:cs typeface="Arial" pitchFamily="34" charset="0"/>
              </a:rPr>
              <a:t>  &amp; -</a:t>
            </a:r>
            <a:r>
              <a:rPr lang="en-US" sz="2400" dirty="0" err="1" smtClean="0">
                <a:cs typeface="Arial" pitchFamily="34" charset="0"/>
              </a:rPr>
              <a:t>ve</a:t>
            </a:r>
            <a:r>
              <a:rPr lang="en-US" sz="2400" dirty="0" smtClean="0">
                <a:cs typeface="Arial" pitchFamily="34" charset="0"/>
              </a:rPr>
              <a:t>)  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Arial" pitchFamily="34" charset="0"/>
              </a:rPr>
              <a:t>   * Have specific effects for each type of bacteria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Arial" pitchFamily="34" charset="0"/>
              </a:rPr>
              <a:t>    * Their effects are local and remote from the site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of release  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</a:rPr>
              <a:t>Exotoxins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8229600" cy="47863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3-  </a:t>
            </a: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Contaminated</a:t>
            </a:r>
            <a:r>
              <a:rPr lang="en-US" dirty="0" smtClean="0">
                <a:cs typeface="Arial" pitchFamily="34" charset="0"/>
              </a:rPr>
              <a:t> 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surgery where </a:t>
            </a:r>
            <a:r>
              <a:rPr lang="en-US" dirty="0" smtClean="0">
                <a:cs typeface="Arial" pitchFamily="34" charset="0"/>
              </a:rPr>
              <a:t>micro-organism </a:t>
            </a:r>
            <a:r>
              <a:rPr lang="en-US" dirty="0" smtClean="0">
                <a:cs typeface="Arial" pitchFamily="34" charset="0"/>
              </a:rPr>
              <a:t>are definitely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present.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ex: bowel surgery.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Therapeutic antibiotics </a:t>
            </a:r>
            <a:r>
              <a:rPr lang="en-US" dirty="0" smtClean="0">
                <a:cs typeface="Arial" pitchFamily="34" charset="0"/>
              </a:rPr>
              <a:t>is advisable.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4-   </a:t>
            </a: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Dirty</a:t>
            </a:r>
            <a:r>
              <a:rPr lang="en-US" dirty="0" smtClean="0">
                <a:cs typeface="Arial" pitchFamily="34" charset="0"/>
              </a:rPr>
              <a:t> :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surgery through well established infection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ex: abscess surgery.                  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    the use of antibiotic is considered to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   be of therapeutic nature. 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u="sng" dirty="0" smtClean="0"/>
              <a:t>Pressure sore</a:t>
            </a:r>
            <a:endParaRPr lang="ar-SA" i="1" u="sng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86020" name="Picture 4" descr="scan0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5986463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87044" name="Picture 4" descr="scan0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76400"/>
            <a:ext cx="80724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endParaRPr lang="en-US" i="1" dirty="0" smtClean="0"/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i="1" dirty="0" smtClean="0"/>
              <a:t>.Accounts for about </a:t>
            </a:r>
            <a:r>
              <a:rPr lang="en-US" i="1" dirty="0" smtClean="0"/>
              <a:t>38% of all surgical </a:t>
            </a:r>
            <a:r>
              <a:rPr lang="en-US" i="1" dirty="0" smtClean="0"/>
              <a:t>infections.</a:t>
            </a:r>
            <a:endParaRPr lang="en-US" i="1" dirty="0" smtClean="0"/>
          </a:p>
          <a:p>
            <a:pPr marL="0" indent="0"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i="1" dirty="0" smtClean="0"/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i="1" dirty="0" smtClean="0"/>
              <a:t>. Infection within 30 days of </a:t>
            </a:r>
            <a:r>
              <a:rPr lang="en-US" i="1" dirty="0" smtClean="0"/>
              <a:t>operation. </a:t>
            </a:r>
            <a:endParaRPr lang="en-US" i="1" dirty="0" smtClean="0"/>
          </a:p>
          <a:p>
            <a:pPr algn="l" eaLnBrk="1" hangingPunct="1">
              <a:lnSpc>
                <a:spcPct val="90000"/>
              </a:lnSpc>
              <a:buNone/>
              <a:defRPr/>
            </a:pPr>
            <a:endParaRPr lang="en-US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i="1" dirty="0" smtClean="0"/>
              <a:t>. Infection within 1 year if prosthetic device used.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i="1" dirty="0" smtClean="0"/>
          </a:p>
          <a:p>
            <a:pPr algn="l">
              <a:defRPr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 Surgical site infections (SSI)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89092" name="Picture 5" descr="infection image S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76400"/>
            <a:ext cx="5976958" cy="467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04788" y="1643050"/>
            <a:ext cx="8939212" cy="452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i="1" dirty="0" smtClean="0"/>
              <a:t>Classification: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16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800" b="1" i="1" dirty="0" smtClean="0"/>
              <a:t>Superficial SSI: </a:t>
            </a:r>
            <a:r>
              <a:rPr lang="en-US" sz="2400" i="1" dirty="0" smtClean="0"/>
              <a:t>skin &amp; subcutaneous plane (47%)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800" b="1" i="1" dirty="0" smtClean="0"/>
              <a:t>Deep SSI:</a:t>
            </a:r>
            <a:r>
              <a:rPr lang="en-US" sz="2800" i="1" dirty="0" smtClean="0"/>
              <a:t>  </a:t>
            </a:r>
            <a:r>
              <a:rPr lang="en-US" sz="2400" i="1" dirty="0" err="1" smtClean="0"/>
              <a:t>subfascial</a:t>
            </a:r>
            <a:r>
              <a:rPr lang="en-US" sz="2400" i="1" dirty="0" smtClean="0"/>
              <a:t>  and  muscle plane (23%)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800" b="1" i="1" dirty="0" smtClean="0"/>
              <a:t>Organ/ space SSI:</a:t>
            </a:r>
            <a:r>
              <a:rPr lang="en-US" sz="2400" i="1" dirty="0" smtClean="0"/>
              <a:t> intra-abdominal, other spaces (30%)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24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b="1" i="1" dirty="0" smtClean="0"/>
              <a:t>Staph. </a:t>
            </a:r>
            <a:r>
              <a:rPr lang="en-US" sz="2400" b="1" i="1" dirty="0" err="1" smtClean="0"/>
              <a:t>aureus</a:t>
            </a:r>
            <a:r>
              <a:rPr lang="en-US" sz="2400" b="1" i="1" dirty="0" smtClean="0"/>
              <a:t>-</a:t>
            </a:r>
            <a:r>
              <a:rPr lang="en-US" sz="2400" i="1" dirty="0" smtClean="0"/>
              <a:t> most common organism 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24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b="1" i="1" dirty="0" smtClean="0"/>
              <a:t>E coli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Entercoccus</a:t>
            </a:r>
            <a:r>
              <a:rPr lang="en-US" sz="2400" i="1" dirty="0" smtClean="0"/>
              <a:t> , </a:t>
            </a:r>
            <a:r>
              <a:rPr lang="en-US" sz="2400" b="1" i="1" dirty="0" smtClean="0"/>
              <a:t>B  </a:t>
            </a:r>
            <a:r>
              <a:rPr lang="en-US" sz="2400" b="1" i="1" dirty="0" err="1" smtClean="0"/>
              <a:t>fragilis</a:t>
            </a:r>
            <a:r>
              <a:rPr lang="en-US" sz="2400" b="1" i="1" dirty="0" smtClean="0"/>
              <a:t> </a:t>
            </a:r>
            <a:endParaRPr lang="en-US" sz="2400" i="1" dirty="0" smtClean="0"/>
          </a:p>
          <a:p>
            <a:pPr algn="l">
              <a:defRPr/>
            </a:pPr>
            <a:endParaRPr lang="en-GB" sz="2400" dirty="0" smtClean="0"/>
          </a:p>
          <a:p>
            <a:pPr algn="l">
              <a:defRPr/>
            </a:pPr>
            <a:endParaRPr lang="ar-SA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 Surgical site infection (SSI)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Risk factors</a:t>
            </a:r>
          </a:p>
          <a:p>
            <a:pPr marL="0" indent="0"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age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malnutrition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obesity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Immune compromised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poor surgical technique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prolonged surgery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preoperative shaving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type of surgery</a:t>
            </a:r>
          </a:p>
          <a:p>
            <a:pPr algn="l">
              <a:buFont typeface="Wingdings 3" pitchFamily="18" charset="2"/>
              <a:buNone/>
              <a:defRPr/>
            </a:pP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Surgical site infection (SSI)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E2D700"/>
              </a:buClr>
              <a:defRPr/>
            </a:pPr>
            <a:r>
              <a:rPr lang="en-US" sz="2400" b="1" i="1" dirty="0" smtClean="0"/>
              <a:t>Diagnosis:</a:t>
            </a:r>
            <a:r>
              <a:rPr lang="en-US" sz="2400" i="1" dirty="0" smtClean="0"/>
              <a:t> 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24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b="1" i="1" dirty="0" err="1" smtClean="0"/>
              <a:t>Sup.SSI</a:t>
            </a:r>
            <a:r>
              <a:rPr lang="en-US" sz="2400" i="1" dirty="0" smtClean="0"/>
              <a:t>- </a:t>
            </a:r>
            <a:r>
              <a:rPr lang="en-US" sz="2400" i="1" dirty="0" err="1" smtClean="0"/>
              <a:t>erythema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oedema</a:t>
            </a:r>
            <a:r>
              <a:rPr lang="en-US" sz="2400" i="1" dirty="0" smtClean="0"/>
              <a:t>, discharge and pain 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000" b="1" i="1" dirty="0" smtClean="0">
                <a:solidFill>
                  <a:srgbClr val="FF0000"/>
                </a:solidFill>
              </a:rPr>
              <a:t>          RX: antibiotics  &amp; remove clips and drainage of pus  (</a:t>
            </a:r>
            <a:r>
              <a:rPr lang="en-US" sz="2000" b="1" i="1" dirty="0" err="1" smtClean="0">
                <a:solidFill>
                  <a:srgbClr val="FF0000"/>
                </a:solidFill>
              </a:rPr>
              <a:t>ClS</a:t>
            </a:r>
            <a:r>
              <a:rPr lang="en-US" sz="2000" b="1" i="1" dirty="0" smtClean="0">
                <a:solidFill>
                  <a:srgbClr val="FF0000"/>
                </a:solidFill>
              </a:rPr>
              <a:t>) and daily dressing.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1600" i="1" dirty="0" smtClean="0"/>
          </a:p>
          <a:p>
            <a:pPr algn="l">
              <a:lnSpc>
                <a:spcPct val="90000"/>
              </a:lnSpc>
              <a:buClr>
                <a:srgbClr val="E2D700"/>
              </a:buClr>
              <a:buNone/>
              <a:defRPr/>
            </a:pPr>
            <a:r>
              <a:rPr lang="en-US" sz="2400" b="1" i="1" dirty="0" smtClean="0"/>
              <a:t>Deep infections- </a:t>
            </a:r>
            <a:r>
              <a:rPr lang="en-US" sz="2400" i="1" dirty="0" smtClean="0"/>
              <a:t>no local signs, fever, pain, </a:t>
            </a:r>
            <a:r>
              <a:rPr lang="en-US" sz="2400" i="1" dirty="0" smtClean="0"/>
              <a:t>hypotension ? </a:t>
            </a:r>
            <a:r>
              <a:rPr lang="en-US" sz="2400" i="1" dirty="0" err="1" smtClean="0"/>
              <a:t>Abd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Destention</a:t>
            </a:r>
            <a:r>
              <a:rPr lang="en-US" sz="2400" i="1" dirty="0" smtClean="0"/>
              <a:t>……….       </a:t>
            </a:r>
            <a:r>
              <a:rPr lang="en-US" sz="2400" i="1" dirty="0" smtClean="0"/>
              <a:t>	</a:t>
            </a:r>
            <a:r>
              <a:rPr lang="en-US" sz="2400" i="1" dirty="0" smtClean="0"/>
              <a:t>Needs  </a:t>
            </a:r>
            <a:r>
              <a:rPr lang="en-US" sz="2400" i="1" dirty="0" smtClean="0"/>
              <a:t>investigations.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24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1600" i="1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Treatment:</a:t>
            </a:r>
            <a:r>
              <a:rPr lang="en-US" sz="2400" i="1" dirty="0" smtClean="0">
                <a:solidFill>
                  <a:srgbClr val="FF0000"/>
                </a:solidFill>
              </a:rPr>
              <a:t> surgical / radiological intervention</a:t>
            </a:r>
            <a:r>
              <a:rPr lang="en-US" sz="2000" i="1" dirty="0" smtClean="0"/>
              <a:t>. </a:t>
            </a:r>
          </a:p>
          <a:p>
            <a:pPr algn="l">
              <a:defRPr/>
            </a:pPr>
            <a:endParaRPr lang="en-GB" sz="2400" dirty="0" smtClean="0"/>
          </a:p>
          <a:p>
            <a:pPr algn="l">
              <a:defRPr/>
            </a:pPr>
            <a:endParaRPr lang="ar-SA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Surgical site infection (SSI)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Management (</a:t>
            </a:r>
            <a:r>
              <a:rPr lang="en-US" dirty="0" err="1" smtClean="0"/>
              <a:t>ssi</a:t>
            </a:r>
            <a:r>
              <a:rPr lang="en-US" dirty="0" smtClean="0"/>
              <a:t>):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800" dirty="0" smtClean="0"/>
              <a:t>1. remove </a:t>
            </a:r>
            <a:r>
              <a:rPr lang="en-US" sz="2800" dirty="0" smtClean="0"/>
              <a:t>sutures or clips.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2. swab (</a:t>
            </a:r>
            <a:r>
              <a:rPr lang="en-US" sz="2800" dirty="0" err="1" smtClean="0"/>
              <a:t>c&amp;c</a:t>
            </a:r>
            <a:r>
              <a:rPr lang="en-US" sz="2800" dirty="0" smtClean="0"/>
              <a:t>).</a:t>
            </a:r>
          </a:p>
          <a:p>
            <a:pPr>
              <a:buNone/>
            </a:pPr>
            <a:r>
              <a:rPr lang="en-US" sz="2800" dirty="0" smtClean="0"/>
              <a:t>    3. </a:t>
            </a:r>
            <a:r>
              <a:rPr lang="en-US" sz="2800" dirty="0" err="1" smtClean="0"/>
              <a:t>drainag</a:t>
            </a:r>
            <a:r>
              <a:rPr lang="en-US" sz="2800" dirty="0" smtClean="0"/>
              <a:t> of pus.</a:t>
            </a:r>
          </a:p>
          <a:p>
            <a:pPr>
              <a:buNone/>
            </a:pPr>
            <a:r>
              <a:rPr lang="en-US" sz="2800" dirty="0" smtClean="0"/>
              <a:t>    4. daily dressing.</a:t>
            </a:r>
            <a:endParaRPr lang="ar-SA" sz="2800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5" name="Picture 2" descr="نتيجة بحث الصور عن ‪surgical wound infectio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00200"/>
            <a:ext cx="3352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71472" y="1125538"/>
            <a:ext cx="8197878" cy="5732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Pre-op:</a:t>
            </a:r>
            <a:r>
              <a:rPr lang="en-US" sz="2400" i="1" dirty="0" smtClean="0">
                <a:solidFill>
                  <a:srgbClr val="FF0000"/>
                </a:solidFill>
              </a:rPr>
              <a:t>   </a:t>
            </a:r>
            <a:r>
              <a:rPr lang="en-US" sz="2400" i="1" dirty="0" smtClean="0"/>
              <a:t>Treat pre-existing </a:t>
            </a:r>
            <a:r>
              <a:rPr lang="en-US" sz="2400" i="1" dirty="0" smtClean="0"/>
              <a:t>infection.</a:t>
            </a: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i="1" dirty="0" smtClean="0"/>
              <a:t>                     Improve general </a:t>
            </a:r>
            <a:r>
              <a:rPr lang="en-US" sz="2400" i="1" dirty="0" smtClean="0"/>
              <a:t>nutrition.</a:t>
            </a: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i="1" dirty="0" smtClean="0"/>
              <a:t>                     Shorter hospital </a:t>
            </a:r>
            <a:r>
              <a:rPr lang="en-US" sz="2400" i="1" dirty="0" smtClean="0"/>
              <a:t>stay.</a:t>
            </a: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i="1" dirty="0" smtClean="0"/>
              <a:t>                     Pre-op. </a:t>
            </a:r>
            <a:r>
              <a:rPr lang="en-US" sz="2400" i="1" dirty="0" smtClean="0"/>
              <a:t>shower.</a:t>
            </a: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i="1" dirty="0" smtClean="0"/>
              <a:t>                     Hair removal -shaving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i="1" dirty="0" smtClean="0"/>
              <a:t>clipping.</a:t>
            </a:r>
            <a:endParaRPr lang="en-US" sz="2400" i="1" dirty="0" smtClean="0"/>
          </a:p>
          <a:p>
            <a:pPr algn="l">
              <a:buNone/>
              <a:defRPr/>
            </a:pP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Intra-operative:</a:t>
            </a:r>
            <a:r>
              <a:rPr lang="en-US" sz="2400" i="1" dirty="0" smtClean="0">
                <a:solidFill>
                  <a:srgbClr val="FF0000"/>
                </a:solidFill>
              </a:rPr>
              <a:t>   </a:t>
            </a:r>
            <a:r>
              <a:rPr lang="en-US" sz="2400" i="1" dirty="0" smtClean="0"/>
              <a:t>Antiseptic </a:t>
            </a:r>
            <a:r>
              <a:rPr lang="en-US" sz="2400" i="1" dirty="0" smtClean="0"/>
              <a:t>technique.</a:t>
            </a: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i="1" dirty="0" smtClean="0"/>
              <a:t>                                     Good surgical </a:t>
            </a:r>
            <a:r>
              <a:rPr lang="en-US" sz="2400" i="1" dirty="0" smtClean="0"/>
              <a:t>technique.</a:t>
            </a: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i="1" dirty="0" smtClean="0"/>
              <a:t>                                     </a:t>
            </a:r>
            <a:r>
              <a:rPr lang="en-US" sz="2400" i="1" dirty="0" err="1" smtClean="0"/>
              <a:t>Normothermia</a:t>
            </a:r>
            <a:r>
              <a:rPr lang="en-US" sz="2400" i="1" dirty="0" smtClean="0"/>
              <a:t>.</a:t>
            </a:r>
            <a:endParaRPr lang="en-US" sz="2400" i="1" dirty="0" smtClean="0"/>
          </a:p>
          <a:p>
            <a:pPr algn="l">
              <a:buNone/>
              <a:defRPr/>
            </a:pP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Post-operative:</a:t>
            </a:r>
            <a:r>
              <a:rPr lang="en-US" sz="2400" i="1" dirty="0" smtClean="0">
                <a:solidFill>
                  <a:srgbClr val="FF0000"/>
                </a:solidFill>
              </a:rPr>
              <a:t>     </a:t>
            </a:r>
            <a:r>
              <a:rPr lang="en-US" sz="2400" i="1" dirty="0" smtClean="0"/>
              <a:t>Wound dressing  in 48-72 </a:t>
            </a:r>
            <a:r>
              <a:rPr lang="en-US" sz="2400" i="1" dirty="0" smtClean="0"/>
              <a:t>hours.</a:t>
            </a:r>
            <a:endParaRPr lang="en-US" sz="2400" i="1" dirty="0" smtClean="0"/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US" sz="2400" i="1" dirty="0" smtClean="0"/>
              <a:t>                                      Early drain </a:t>
            </a:r>
            <a:r>
              <a:rPr lang="en-US" sz="2400" i="1" dirty="0" smtClean="0"/>
              <a:t>removal.</a:t>
            </a:r>
            <a:endParaRPr lang="en-US" sz="2400" i="1" dirty="0" smtClean="0"/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US" sz="2400" i="1" dirty="0" smtClean="0"/>
              <a:t>                                      Blood sugar </a:t>
            </a:r>
            <a:r>
              <a:rPr lang="en-US" sz="2400" i="1" dirty="0" smtClean="0"/>
              <a:t>control.</a:t>
            </a:r>
            <a:endParaRPr lang="en-US" sz="2400" i="1" dirty="0" smtClean="0"/>
          </a:p>
          <a:p>
            <a:pPr algn="l">
              <a:defRPr/>
            </a:pPr>
            <a:endParaRPr lang="en-US" sz="2400" dirty="0" smtClean="0"/>
          </a:p>
          <a:p>
            <a:pPr algn="l">
              <a:defRPr/>
            </a:pPr>
            <a:endParaRPr lang="ar-SA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42910" y="0"/>
            <a:ext cx="8115328" cy="9397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Prevention of SSI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ar-SA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Pathogenic potential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exalated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by; </a:t>
            </a:r>
          </a:p>
          <a:p>
            <a:pPr algn="l" rtl="0">
              <a:buFont typeface="Wingdings 3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 mutation </a:t>
            </a:r>
          </a:p>
          <a:p>
            <a:pPr algn="l" rtl="0">
              <a:buFont typeface="Wingdings 3" pitchFamily="18" charset="2"/>
              <a:buNone/>
            </a:pPr>
            <a:r>
              <a:rPr lang="en-US" sz="3200" dirty="0" smtClean="0">
                <a:cs typeface="Arial" pitchFamily="34" charset="0"/>
              </a:rPr>
              <a:t>           </a:t>
            </a:r>
            <a:r>
              <a:rPr lang="en-US" sz="2400" dirty="0" smtClean="0">
                <a:cs typeface="Arial" pitchFamily="34" charset="0"/>
              </a:rPr>
              <a:t>( e.g.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lactamase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staph.aureus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>
              <a:buFont typeface="Wingdings 3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l" rtl="0">
              <a:buFont typeface="Wingdings 3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Synergesty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 3" pitchFamily="18" charset="2"/>
              <a:buNone/>
            </a:pPr>
            <a:endParaRPr lang="ar-S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785926"/>
            <a:ext cx="8229600" cy="4786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Chemotherapeutic agents directed towards micro-organisms. 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They are either synthetic or semi-synthetic.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Penicillin: </a:t>
            </a:r>
            <a:r>
              <a:rPr lang="en-US" sz="2400" dirty="0" smtClean="0">
                <a:cs typeface="Arial" pitchFamily="34" charset="0"/>
              </a:rPr>
              <a:t>has a wide safety margin, Inhibits cell-wall synthesis.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buFont typeface="Wingdings 3" pitchFamily="18" charset="2"/>
              <a:buNone/>
            </a:pP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Hyper sensitivity 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ar-SA" sz="2400" dirty="0" smtClean="0"/>
              <a:t> </a:t>
            </a:r>
            <a:r>
              <a:rPr lang="en-CA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is the main side effect but </a:t>
            </a:r>
            <a:r>
              <a:rPr lang="en-US" sz="2400" dirty="0" err="1" smtClean="0">
                <a:cs typeface="Arial" pitchFamily="34" charset="0"/>
              </a:rPr>
              <a:t>luckely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it is a </a:t>
            </a:r>
            <a:r>
              <a:rPr lang="en-US" sz="2400" dirty="0" smtClean="0">
                <a:cs typeface="Arial" pitchFamily="34" charset="0"/>
              </a:rPr>
              <a:t>rare event.</a:t>
            </a: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Therefore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skin sensitivity </a:t>
            </a:r>
            <a:r>
              <a:rPr lang="en-US" sz="2400" dirty="0" smtClean="0">
                <a:cs typeface="Arial" pitchFamily="34" charset="0"/>
              </a:rPr>
              <a:t>test is a must before intravenous therapy.</a:t>
            </a:r>
            <a:r>
              <a:rPr lang="ar-SA" sz="2400" dirty="0" smtClean="0"/>
              <a:t> </a:t>
            </a: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endParaRPr lang="en-US" sz="20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cs typeface="Arial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ANTIBIOTICS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714356"/>
            <a:ext cx="8572560" cy="56499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Gentamycine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dirty="0" smtClean="0">
                <a:cs typeface="Arial" pitchFamily="34" charset="0"/>
              </a:rPr>
              <a:t>    Is the main </a:t>
            </a:r>
            <a:r>
              <a:rPr lang="en-US" dirty="0" err="1" smtClean="0">
                <a:cs typeface="Arial" pitchFamily="34" charset="0"/>
              </a:rPr>
              <a:t>aminoglycoside</a:t>
            </a:r>
            <a:r>
              <a:rPr lang="en-US" dirty="0" smtClean="0">
                <a:cs typeface="Arial" pitchFamily="34" charset="0"/>
              </a:rPr>
              <a:t>.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dirty="0" smtClean="0">
                <a:cs typeface="Arial" pitchFamily="34" charset="0"/>
              </a:rPr>
              <a:t>    It inhibits ribosome synthesis. 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dirty="0" smtClean="0">
                <a:cs typeface="Arial" pitchFamily="34" charset="0"/>
              </a:rPr>
              <a:t>   Effective in Gram-</a:t>
            </a:r>
            <a:r>
              <a:rPr lang="en-US" dirty="0" err="1" smtClean="0">
                <a:cs typeface="Arial" pitchFamily="34" charset="0"/>
              </a:rPr>
              <a:t>ve</a:t>
            </a:r>
            <a:r>
              <a:rPr lang="en-US" dirty="0" smtClean="0">
                <a:cs typeface="Arial" pitchFamily="34" charset="0"/>
              </a:rPr>
              <a:t>  bacteria.        </a:t>
            </a:r>
            <a:endParaRPr lang="ar-SA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ar-SA" dirty="0" smtClean="0"/>
              <a:t>  </a:t>
            </a:r>
            <a:r>
              <a:rPr lang="en-US" dirty="0" smtClean="0">
                <a:cs typeface="Arial" pitchFamily="34" charset="0"/>
              </a:rPr>
              <a:t>           </a:t>
            </a:r>
            <a:r>
              <a:rPr lang="en-US" dirty="0" err="1" smtClean="0">
                <a:cs typeface="Arial" pitchFamily="34" charset="0"/>
              </a:rPr>
              <a:t>eg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3000" dirty="0" smtClean="0">
                <a:cs typeface="Arial" pitchFamily="34" charset="0"/>
              </a:rPr>
              <a:t>           </a:t>
            </a:r>
            <a:r>
              <a:rPr lang="en-US" sz="3000" dirty="0" err="1" smtClean="0">
                <a:cs typeface="Arial" pitchFamily="34" charset="0"/>
              </a:rPr>
              <a:t>psudomonas</a:t>
            </a:r>
            <a:r>
              <a:rPr lang="en-US" sz="3000" dirty="0" smtClean="0">
                <a:cs typeface="Arial" pitchFamily="34" charset="0"/>
              </a:rPr>
              <a:t> and </a:t>
            </a:r>
            <a:r>
              <a:rPr lang="en-US" sz="3000" dirty="0" err="1" smtClean="0">
                <a:cs typeface="Arial" pitchFamily="34" charset="0"/>
              </a:rPr>
              <a:t>E.coli</a:t>
            </a:r>
            <a:r>
              <a:rPr lang="en-US" sz="3000" dirty="0" smtClean="0">
                <a:cs typeface="Arial" pitchFamily="34" charset="0"/>
              </a:rPr>
              <a:t>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3000" dirty="0" smtClean="0">
                <a:cs typeface="Arial" pitchFamily="34" charset="0"/>
              </a:rPr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side effects includes ;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          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ototoxicity</a:t>
            </a:r>
            <a:r>
              <a:rPr lang="en-US" dirty="0" smtClean="0">
                <a:cs typeface="Arial" pitchFamily="34" charset="0"/>
              </a:rPr>
              <a:t> and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nephrotoxicity</a:t>
            </a:r>
            <a:r>
              <a:rPr lang="en-US" dirty="0" smtClean="0">
                <a:cs typeface="Arial" pitchFamily="34" charset="0"/>
              </a:rPr>
              <a:t>.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It has a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narrow safety margin.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794"/>
            <a:ext cx="8401080" cy="53403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Tetracycline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  Is a wide spectrum </a:t>
            </a:r>
            <a:r>
              <a:rPr lang="en-US" dirty="0" err="1" smtClean="0">
                <a:cs typeface="Arial" pitchFamily="34" charset="0"/>
              </a:rPr>
              <a:t>bacteriostatic</a:t>
            </a:r>
            <a:r>
              <a:rPr lang="en-US" dirty="0" smtClean="0">
                <a:cs typeface="Arial" pitchFamily="34" charset="0"/>
              </a:rPr>
              <a:t> antibiotic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(</a:t>
            </a:r>
            <a:r>
              <a:rPr lang="en-US" sz="2800" dirty="0" err="1" smtClean="0">
                <a:cs typeface="Arial" pitchFamily="34" charset="0"/>
              </a:rPr>
              <a:t>gram+ve</a:t>
            </a:r>
            <a:r>
              <a:rPr lang="en-US" sz="2800" dirty="0" smtClean="0">
                <a:cs typeface="Arial" pitchFamily="34" charset="0"/>
              </a:rPr>
              <a:t> &amp; gram-</a:t>
            </a:r>
            <a:r>
              <a:rPr lang="en-US" sz="2800" dirty="0" err="1" smtClean="0">
                <a:cs typeface="Arial" pitchFamily="34" charset="0"/>
              </a:rPr>
              <a:t>ve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). 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  It alters the ribosome synthesis in bacteria.        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   Main side effects includes: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   -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teeth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discolouration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 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   -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risk of super infection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Amphotericin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B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     is an anti fungal which acts by impairing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DNA synthesis.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     It is  a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hepatotoxic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and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nephrotoxic</a:t>
            </a:r>
            <a:r>
              <a:rPr lang="en-US" dirty="0" smtClean="0">
                <a:cs typeface="Arial" pitchFamily="34" charset="0"/>
              </a:rPr>
              <a:t> in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high doses like </a:t>
            </a:r>
            <a:r>
              <a:rPr lang="en-US" dirty="0" err="1" smtClean="0">
                <a:cs typeface="Arial" pitchFamily="34" charset="0"/>
              </a:rPr>
              <a:t>gentamycine</a:t>
            </a:r>
            <a:r>
              <a:rPr lang="en-US" dirty="0" smtClean="0">
                <a:cs typeface="Arial" pitchFamily="34" charset="0"/>
              </a:rPr>
              <a:t>. 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(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narrow safety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margine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    This antibiotic should always be given with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frequent pre and post dose serum level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assessment.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285992"/>
            <a:ext cx="7829550" cy="4149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Antibiotic which is given to patients </a:t>
            </a:r>
            <a:r>
              <a:rPr lang="en-US" sz="2400" b="1" i="1" u="sng" dirty="0" err="1" smtClean="0">
                <a:cs typeface="Arial" pitchFamily="34" charset="0"/>
              </a:rPr>
              <a:t>bfeore</a:t>
            </a:r>
            <a:r>
              <a:rPr lang="en-US" sz="2400" dirty="0" smtClean="0">
                <a:cs typeface="Arial" pitchFamily="34" charset="0"/>
              </a:rPr>
              <a:t> surgery or invasive procedure in order to prevent  infection.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A high serum level of the antibiotic is essential just before starting the procedure.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It is usually given intravenously or one hour </a:t>
            </a:r>
            <a:r>
              <a:rPr lang="en-US" sz="2400" dirty="0" err="1" smtClean="0">
                <a:cs typeface="Arial" pitchFamily="34" charset="0"/>
              </a:rPr>
              <a:t>intramuscularely</a:t>
            </a:r>
            <a:r>
              <a:rPr lang="en-US" sz="2400" dirty="0" smtClean="0">
                <a:cs typeface="Arial" pitchFamily="34" charset="0"/>
              </a:rPr>
              <a:t> before the surgery. Antibiotic selection depends on common bacteria in the operative site.</a:t>
            </a:r>
          </a:p>
          <a:p>
            <a:pPr algn="l" eaLnBrk="1" hangingPunct="1">
              <a:buFont typeface="Wingdings" pitchFamily="2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It is usually given </a:t>
            </a:r>
            <a:r>
              <a:rPr lang="en-US" sz="2400" b="1" i="1" u="sng" dirty="0" smtClean="0">
                <a:cs typeface="Arial" pitchFamily="34" charset="0"/>
              </a:rPr>
              <a:t>in clean contaminated </a:t>
            </a:r>
            <a:r>
              <a:rPr lang="en-US" sz="2400" b="1" i="1" u="sng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procedures.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Prophylactic antibiotic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6435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Asepsis</a:t>
            </a:r>
          </a:p>
          <a:p>
            <a:pPr algn="l">
              <a:buFont typeface="Wingdings 3" pitchFamily="18" charset="2"/>
              <a:buNone/>
            </a:pP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  - sterilization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Wet heat  in an autoclave at 121° c for 20 minutes, or at a higher temperature for a shorter time (HTST) to provide an equivalent exposure.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Dry heat in a hot-air oven at 160° c for one hour.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Irradiation under strictly controlled conditions (used predominantly in industry).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Special sterilizing chemicals, liquids or gases, such as formaldehyde, </a:t>
            </a:r>
            <a:r>
              <a:rPr lang="en-US" sz="2200" dirty="0" err="1" smtClean="0">
                <a:cs typeface="Arial" pitchFamily="34" charset="0"/>
              </a:rPr>
              <a:t>glutaradehyde</a:t>
            </a:r>
            <a:r>
              <a:rPr lang="en-US" sz="2200" dirty="0" smtClean="0">
                <a:cs typeface="Arial" pitchFamily="34" charset="0"/>
              </a:rPr>
              <a:t> (</a:t>
            </a:r>
            <a:r>
              <a:rPr lang="en-US" sz="2200" dirty="0" err="1" smtClean="0">
                <a:cs typeface="Arial" pitchFamily="34" charset="0"/>
              </a:rPr>
              <a:t>cidex</a:t>
            </a:r>
            <a:r>
              <a:rPr lang="en-US" sz="2200" dirty="0" smtClean="0">
                <a:cs typeface="Arial" pitchFamily="34" charset="0"/>
              </a:rPr>
              <a:t>) </a:t>
            </a:r>
            <a:r>
              <a:rPr lang="en-US" sz="2200" dirty="0" smtClean="0">
                <a:cs typeface="Arial" pitchFamily="34" charset="0"/>
              </a:rPr>
              <a:t>or ethylene oxide, under strictly controlled conditions</a:t>
            </a:r>
            <a:r>
              <a:rPr lang="en-US" sz="2000" dirty="0" smtClean="0">
                <a:cs typeface="Arial" pitchFamily="34" charset="0"/>
              </a:rPr>
              <a:t>.            </a:t>
            </a:r>
          </a:p>
          <a:p>
            <a:pPr algn="l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</a:t>
            </a: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- disinfection</a:t>
            </a:r>
          </a:p>
          <a:p>
            <a:pPr algn="l">
              <a:buFont typeface="Wingdings 3" pitchFamily="18" charset="2"/>
              <a:buNone/>
            </a:pP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  - Antisepses</a:t>
            </a:r>
            <a:endParaRPr lang="ar-SA" dirty="0" smtClean="0">
              <a:solidFill>
                <a:srgbClr val="0033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sz="7200" dirty="0" smtClean="0">
                <a:solidFill>
                  <a:schemeClr val="folHlink"/>
                </a:solidFill>
                <a:cs typeface="Arial" pitchFamily="34" charset="0"/>
              </a:rPr>
              <a:t> </a:t>
            </a:r>
          </a:p>
          <a:p>
            <a:pPr algn="ctr" rtl="0" eaLnBrk="1" hangingPunct="1">
              <a:buFont typeface="Wingdings" pitchFamily="2" charset="2"/>
              <a:buNone/>
            </a:pPr>
            <a:r>
              <a:rPr lang="en-US" sz="9600" b="1" i="1" u="sng" dirty="0" smtClean="0">
                <a:solidFill>
                  <a:schemeClr val="folHlink"/>
                </a:solidFill>
                <a:cs typeface="Arial" pitchFamily="34" charset="0"/>
              </a:rPr>
              <a:t>Thank you </a:t>
            </a:r>
            <a:r>
              <a:rPr lang="en-US" sz="9600" dirty="0" smtClean="0">
                <a:solidFill>
                  <a:schemeClr val="folHlink"/>
                </a:solidFill>
                <a:cs typeface="Arial" pitchFamily="34" charset="0"/>
              </a:rPr>
              <a:t>!!</a:t>
            </a:r>
          </a:p>
          <a:p>
            <a:pPr algn="ctr" rtl="0" eaLnBrk="1" hangingPunct="1">
              <a:buFont typeface="Wingdings" pitchFamily="2" charset="2"/>
              <a:buNone/>
            </a:pPr>
            <a:r>
              <a:rPr lang="en-US" sz="4400" dirty="0" smtClean="0">
                <a:solidFill>
                  <a:srgbClr val="C00000"/>
                </a:solidFill>
                <a:cs typeface="Arial" pitchFamily="34" charset="0"/>
              </a:rPr>
              <a:t>Now an example of exam questions:</a:t>
            </a:r>
            <a:r>
              <a:rPr lang="en-US" sz="96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algn="ctr" rtl="0" eaLnBrk="1" hangingPunct="1">
              <a:buFont typeface="Wingdings" pitchFamily="2" charset="2"/>
              <a:buNone/>
            </a:pPr>
            <a:endParaRPr lang="en-US" sz="9600" dirty="0" smtClean="0">
              <a:solidFill>
                <a:schemeClr val="folHlink"/>
              </a:solidFill>
              <a:cs typeface="Arial" pitchFamily="34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u="sng" dirty="0" smtClean="0"/>
              <a:t>Example of exam. MCQ</a:t>
            </a:r>
            <a:endParaRPr lang="ar-SA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en-US" sz="2400" dirty="0" smtClean="0"/>
              <a:t>A 30 years old house-maid has a puncture wound in her right hand 5 days ago, now she is presenting with painful , red ,hot and swollen hand.PE revealed tenderness and the redness in the hand is flat with the skin. </a:t>
            </a:r>
            <a:r>
              <a:rPr lang="en-US" sz="2400" u="sng" dirty="0" smtClean="0"/>
              <a:t>What is the most likely diagnosis?                           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 a. </a:t>
            </a:r>
            <a:r>
              <a:rPr lang="en-US" sz="2400" i="1" dirty="0" smtClean="0"/>
              <a:t>Carbuncle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b. </a:t>
            </a:r>
            <a:r>
              <a:rPr lang="en-US" sz="2400" i="1" dirty="0" err="1" smtClean="0"/>
              <a:t>Cellulitis</a:t>
            </a:r>
            <a:r>
              <a:rPr lang="en-US" sz="2400" i="1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c. </a:t>
            </a:r>
            <a:r>
              <a:rPr lang="en-US" sz="2400" i="1" dirty="0" err="1" smtClean="0"/>
              <a:t>Lymphangitis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d. </a:t>
            </a:r>
            <a:r>
              <a:rPr lang="en-US" sz="2400" i="1" dirty="0" smtClean="0"/>
              <a:t>Erysipelas.                                                      </a:t>
            </a:r>
            <a:endParaRPr lang="ar-SA" i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u="sng" dirty="0" smtClean="0"/>
              <a:t>Example of exam. MCQ</a:t>
            </a:r>
            <a:endParaRPr lang="ar-SA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en-US" sz="2400" dirty="0" smtClean="0"/>
              <a:t>A 30 years old house-maid has a puncture wound in her right hand 5 days ago, now she is presenting with painful , red, hot and swollen hand.PE revealed tenderness and the redness in the hand is flat with the skin. </a:t>
            </a:r>
            <a:r>
              <a:rPr lang="en-US" sz="2400" u="sng" dirty="0" smtClean="0"/>
              <a:t>What is the most likely diagnosis?                           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 a. </a:t>
            </a:r>
            <a:r>
              <a:rPr lang="en-US" sz="2400" dirty="0" err="1" smtClean="0"/>
              <a:t>Curbuncle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</a:rPr>
              <a:t>Cellulitis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buNone/>
            </a:pPr>
            <a:r>
              <a:rPr lang="en-US" sz="2400" dirty="0" smtClean="0"/>
              <a:t>c. </a:t>
            </a:r>
            <a:r>
              <a:rPr lang="en-US" sz="2400" dirty="0" err="1" smtClean="0"/>
              <a:t>Lymphangitis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d. Erysipelas.                                                      </a:t>
            </a:r>
            <a:endParaRPr lang="ar-SA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MCQ   </a:t>
            </a:r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b="1" i="1" u="sng" dirty="0" smtClean="0"/>
              <a:t>A 25 years </a:t>
            </a:r>
            <a:r>
              <a:rPr lang="en-US" dirty="0" smtClean="0"/>
              <a:t>old male patient admitted via emergency room complaining of </a:t>
            </a:r>
            <a:r>
              <a:rPr lang="en-US" b="1" u="sng" dirty="0" smtClean="0"/>
              <a:t>fever, lower abdominal pain </a:t>
            </a:r>
            <a:r>
              <a:rPr lang="en-US" b="1" i="1" u="sng" dirty="0" smtClean="0"/>
              <a:t>and loose motion</a:t>
            </a:r>
            <a:r>
              <a:rPr lang="en-US" b="1" i="1" dirty="0" smtClean="0"/>
              <a:t>. He </a:t>
            </a:r>
            <a:r>
              <a:rPr lang="en-US" dirty="0" smtClean="0"/>
              <a:t>had no vomiting. He had </a:t>
            </a:r>
            <a:r>
              <a:rPr lang="en-US" b="1" i="1" u="sng" dirty="0" smtClean="0"/>
              <a:t>appendectomy for acute appendicitis 7 days ago</a:t>
            </a:r>
            <a:r>
              <a:rPr lang="en-US" dirty="0" smtClean="0"/>
              <a:t>. His </a:t>
            </a:r>
            <a:r>
              <a:rPr lang="en-US" sz="4000" b="1" u="sng" dirty="0" err="1" smtClean="0"/>
              <a:t>s</a:t>
            </a:r>
            <a:r>
              <a:rPr lang="en-US" b="1" u="sng" dirty="0" err="1" smtClean="0"/>
              <a:t>.site</a:t>
            </a:r>
            <a:r>
              <a:rPr lang="en-US" dirty="0" smtClean="0"/>
              <a:t> is </a:t>
            </a:r>
            <a:r>
              <a:rPr lang="en-US" i="1" u="sng" dirty="0" smtClean="0"/>
              <a:t>clean</a:t>
            </a:r>
            <a:r>
              <a:rPr lang="en-US" i="1" u="sng" dirty="0" smtClean="0"/>
              <a:t>. What </a:t>
            </a:r>
            <a:r>
              <a:rPr lang="en-US" i="1" u="sng" dirty="0" smtClean="0"/>
              <a:t>is the likely diagnoses </a:t>
            </a:r>
            <a:r>
              <a:rPr lang="en-US" dirty="0" smtClean="0"/>
              <a:t>? 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Gastro- enteritis.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Urinary tract infection.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Pelvic collection (abscess).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Diverticulitis.</a:t>
            </a:r>
          </a:p>
          <a:p>
            <a:pPr marL="514350" indent="-514350" algn="l" rtl="0">
              <a:buAutoNum type="alphaLcPeriod"/>
            </a:pPr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2363</Words>
  <Application>Microsoft Office PowerPoint</Application>
  <PresentationFormat>On-screen Show (4:3)</PresentationFormat>
  <Paragraphs>409</Paragraphs>
  <Slides>100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Surgical Infections, Antibiotics &amp; Asepsis</vt:lpstr>
      <vt:lpstr>Objectives:</vt:lpstr>
      <vt:lpstr>References:</vt:lpstr>
      <vt:lpstr>Introduction</vt:lpstr>
      <vt:lpstr>Slide 5</vt:lpstr>
      <vt:lpstr> The virulence </vt:lpstr>
      <vt:lpstr>Endotoxins</vt:lpstr>
      <vt:lpstr>Exotoxins</vt:lpstr>
      <vt:lpstr>Slide 9</vt:lpstr>
      <vt:lpstr> Host resistance: </vt:lpstr>
      <vt:lpstr>Slide 11</vt:lpstr>
      <vt:lpstr>Diagnosis of infection</vt:lpstr>
      <vt:lpstr>Principles of treatment</vt:lpstr>
      <vt:lpstr>Surgical infection </vt:lpstr>
      <vt:lpstr>Common surgical infections</vt:lpstr>
      <vt:lpstr>Slide 16</vt:lpstr>
      <vt:lpstr>Slide 17</vt:lpstr>
      <vt:lpstr>Slide 18</vt:lpstr>
      <vt:lpstr>Slide 19</vt:lpstr>
      <vt:lpstr>Erysipelas. </vt:lpstr>
      <vt:lpstr>Slide 21</vt:lpstr>
      <vt:lpstr>Slide 22</vt:lpstr>
      <vt:lpstr>Slide 23</vt:lpstr>
      <vt:lpstr>Slide 24</vt:lpstr>
      <vt:lpstr> 3- Necrotizing fasciitis: </vt:lpstr>
      <vt:lpstr>Cont.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 4- gas gangrene: </vt:lpstr>
      <vt:lpstr>Cont.</vt:lpstr>
      <vt:lpstr>Slide 36</vt:lpstr>
      <vt:lpstr>Slide 37</vt:lpstr>
      <vt:lpstr>Slide 38</vt:lpstr>
      <vt:lpstr>Slide 39</vt:lpstr>
      <vt:lpstr> Treatment: </vt:lpstr>
      <vt:lpstr>Cont Rx.</vt:lpstr>
      <vt:lpstr> 5- Tetanus: </vt:lpstr>
      <vt:lpstr>Cont.</vt:lpstr>
      <vt:lpstr>Cont.</vt:lpstr>
      <vt:lpstr>Slide 45</vt:lpstr>
      <vt:lpstr>Slide 46</vt:lpstr>
      <vt:lpstr>Slide 47</vt:lpstr>
      <vt:lpstr>Treatment &amp; prophylaxis</vt:lpstr>
      <vt:lpstr>Cont.</vt:lpstr>
      <vt:lpstr>PSEUDOMEMBRANOUS COLITIS</vt:lpstr>
      <vt:lpstr>Slide 51</vt:lpstr>
      <vt:lpstr>Slide 52</vt:lpstr>
      <vt:lpstr>Staphylococci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Pseudomonas </vt:lpstr>
      <vt:lpstr>Intra - abdominal abscess           </vt:lpstr>
      <vt:lpstr>Slide 74</vt:lpstr>
      <vt:lpstr>Slide 75</vt:lpstr>
      <vt:lpstr>   Hydradenitis suppurativa</vt:lpstr>
      <vt:lpstr>Slide 77</vt:lpstr>
      <vt:lpstr>Slide 78</vt:lpstr>
      <vt:lpstr>Classification of wounds</vt:lpstr>
      <vt:lpstr>Cont .</vt:lpstr>
      <vt:lpstr>Slide 81</vt:lpstr>
      <vt:lpstr>Slide 82</vt:lpstr>
      <vt:lpstr>  Surgical site infections (SSI)</vt:lpstr>
      <vt:lpstr>Slide 84</vt:lpstr>
      <vt:lpstr> Surgical site infection (SSI)</vt:lpstr>
      <vt:lpstr>Surgical site infection (SSI)</vt:lpstr>
      <vt:lpstr>Surgical site infection (SSI)</vt:lpstr>
      <vt:lpstr>Slide 88</vt:lpstr>
      <vt:lpstr>Prevention of SSI</vt:lpstr>
      <vt:lpstr>ANTIBIOTICS</vt:lpstr>
      <vt:lpstr>Slide 91</vt:lpstr>
      <vt:lpstr>Slide 92</vt:lpstr>
      <vt:lpstr>Slide 93</vt:lpstr>
      <vt:lpstr>Prophylactic antibiotic</vt:lpstr>
      <vt:lpstr>Slide 95</vt:lpstr>
      <vt:lpstr>Slide 96</vt:lpstr>
      <vt:lpstr>Example of exam. MCQ</vt:lpstr>
      <vt:lpstr>Example of exam. MCQ</vt:lpstr>
      <vt:lpstr>Slide 99</vt:lpstr>
      <vt:lpstr>Slide 100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Infections, Antibiotics &amp; Asepsis</dc:title>
  <dc:creator>USER</dc:creator>
  <cp:lastModifiedBy>USER</cp:lastModifiedBy>
  <cp:revision>27</cp:revision>
  <dcterms:created xsi:type="dcterms:W3CDTF">2006-08-16T00:00:00Z</dcterms:created>
  <dcterms:modified xsi:type="dcterms:W3CDTF">2017-09-16T19:28:49Z</dcterms:modified>
</cp:coreProperties>
</file>