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9" r:id="rId2"/>
    <p:sldId id="339" r:id="rId3"/>
    <p:sldId id="281" r:id="rId4"/>
    <p:sldId id="288" r:id="rId5"/>
    <p:sldId id="289" r:id="rId6"/>
    <p:sldId id="290" r:id="rId7"/>
    <p:sldId id="291" r:id="rId8"/>
    <p:sldId id="309" r:id="rId9"/>
    <p:sldId id="292" r:id="rId10"/>
    <p:sldId id="318" r:id="rId11"/>
    <p:sldId id="315" r:id="rId12"/>
    <p:sldId id="313" r:id="rId13"/>
    <p:sldId id="293" r:id="rId14"/>
    <p:sldId id="340" r:id="rId15"/>
    <p:sldId id="347" r:id="rId16"/>
    <p:sldId id="341" r:id="rId17"/>
    <p:sldId id="348" r:id="rId18"/>
    <p:sldId id="295" r:id="rId19"/>
    <p:sldId id="296" r:id="rId20"/>
    <p:sldId id="297" r:id="rId21"/>
    <p:sldId id="298" r:id="rId22"/>
    <p:sldId id="343" r:id="rId23"/>
    <p:sldId id="310" r:id="rId24"/>
    <p:sldId id="312" r:id="rId25"/>
    <p:sldId id="300" r:id="rId26"/>
    <p:sldId id="308" r:id="rId27"/>
    <p:sldId id="301" r:id="rId28"/>
    <p:sldId id="344" r:id="rId29"/>
    <p:sldId id="345" r:id="rId30"/>
    <p:sldId id="302" r:id="rId31"/>
    <p:sldId id="303" r:id="rId32"/>
    <p:sldId id="304" r:id="rId33"/>
    <p:sldId id="316" r:id="rId34"/>
    <p:sldId id="305" r:id="rId35"/>
    <p:sldId id="306" r:id="rId36"/>
    <p:sldId id="319" r:id="rId37"/>
    <p:sldId id="320" r:id="rId38"/>
    <p:sldId id="307"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21" r:id="rId56"/>
    <p:sldId id="34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81"/>
            <p14:sldId id="288"/>
            <p14:sldId id="289"/>
            <p14:sldId id="290"/>
            <p14:sldId id="291"/>
            <p14:sldId id="309"/>
            <p14:sldId id="292"/>
            <p14:sldId id="318"/>
            <p14:sldId id="315"/>
            <p14:sldId id="313"/>
            <p14:sldId id="293"/>
            <p14:sldId id="340"/>
            <p14:sldId id="347"/>
            <p14:sldId id="341"/>
            <p14:sldId id="348"/>
            <p14:sldId id="295"/>
            <p14:sldId id="296"/>
            <p14:sldId id="297"/>
            <p14:sldId id="298"/>
            <p14:sldId id="343"/>
            <p14:sldId id="310"/>
            <p14:sldId id="312"/>
            <p14:sldId id="300"/>
            <p14:sldId id="308"/>
            <p14:sldId id="301"/>
            <p14:sldId id="344"/>
            <p14:sldId id="345"/>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 id="346"/>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varScale="1">
        <p:scale>
          <a:sx n="55" d="100"/>
          <a:sy n="55" d="100"/>
        </p:scale>
        <p:origin x="169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7184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383976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465660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2874795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344057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22186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300906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1525113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11/20/2018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11/20/2018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p:txBody>
          <a:bodyPr>
            <a:normAutofit fontScale="85000" lnSpcReduction="20000"/>
          </a:bodyPr>
          <a:lstStyle/>
          <a:p>
            <a:r>
              <a:rPr lang="en-US" sz="2400" dirty="0">
                <a:latin typeface="+mn-lt"/>
              </a:rPr>
              <a:t>Dr Adel Abdullah MD </a:t>
            </a:r>
          </a:p>
          <a:p>
            <a:r>
              <a:rPr lang="en-US" sz="2400" dirty="0">
                <a:latin typeface="+mn-lt"/>
              </a:rPr>
              <a:t>Teaching Assistant</a:t>
            </a:r>
          </a:p>
          <a:p>
            <a:r>
              <a:rPr lang="en-US" sz="2400" dirty="0">
                <a:latin typeface="+mn-lt"/>
              </a:rPr>
              <a:t>Department of Anesthesia</a:t>
            </a:r>
          </a:p>
        </p:txBody>
      </p:sp>
      <p:sp>
        <p:nvSpPr>
          <p:cNvPr id="5" name="Title 4"/>
          <p:cNvSpPr>
            <a:spLocks noGrp="1"/>
          </p:cNvSpPr>
          <p:nvPr>
            <p:ph type="ctrTitle"/>
          </p:nvPr>
        </p:nvSpPr>
        <p:spPr>
          <a:prstGeom prst="rect">
            <a:avLst/>
          </a:prstGeom>
        </p:spPr>
        <p:txBody>
          <a:bodyPr>
            <a:spAutoFit/>
          </a:bodyPr>
          <a:lstStyle/>
          <a:p>
            <a:pPr algn="ctr"/>
            <a:r>
              <a:rPr lang="en-US"/>
              <a:t>Transfusion 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Those 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Rounded Corners 2">
            <a:extLst>
              <a:ext uri="{FF2B5EF4-FFF2-40B4-BE49-F238E27FC236}">
                <a16:creationId xmlns:a16="http://schemas.microsoft.com/office/drawing/2014/main" id="{E309F293-AD75-47C2-83EF-241142970994}"/>
              </a:ext>
            </a:extLst>
          </p:cNvPr>
          <p:cNvSpPr/>
          <p:nvPr/>
        </p:nvSpPr>
        <p:spPr>
          <a:xfrm>
            <a:off x="4343400" y="685800"/>
            <a:ext cx="838200" cy="3352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6B64751-9580-44E1-91C3-DB24168ECC27}"/>
              </a:ext>
            </a:extLst>
          </p:cNvPr>
          <p:cNvSpPr/>
          <p:nvPr/>
        </p:nvSpPr>
        <p:spPr>
          <a:xfrm>
            <a:off x="3505200" y="3352800"/>
            <a:ext cx="4495800" cy="533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0668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and Screen</a:t>
            </a:r>
          </a:p>
        </p:txBody>
      </p:sp>
      <p:sp>
        <p:nvSpPr>
          <p:cNvPr id="3" name="Content Placeholder 2"/>
          <p:cNvSpPr>
            <a:spLocks noGrp="1"/>
          </p:cNvSpPr>
          <p:nvPr>
            <p:ph idx="1"/>
          </p:nvPr>
        </p:nvSpPr>
        <p:spPr/>
        <p:txBody>
          <a:bodyPr>
            <a:normAutofit/>
          </a:bodyPr>
          <a:lstStyle/>
          <a:p>
            <a:r>
              <a:rPr lang="en-US" dirty="0"/>
              <a:t>The type and screen allows quicker selection of appropriate banked blood for complete crossmatch if a transfusion is ordered.</a:t>
            </a:r>
          </a:p>
          <a:p>
            <a:r>
              <a:rPr lang="en-US" dirty="0"/>
              <a:t>When a blood transfusion is ordered, a formal crossmatch is done by mixing recipient serum with donor RBCs as a final compatibility test 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a:t>Why?</a:t>
            </a:r>
          </a:p>
          <a:p>
            <a:pPr eaLnBrk="1" hangingPunct="1">
              <a:buFont typeface="Wingdings" pitchFamily="2" charset="2"/>
              <a:buChar char="Ø"/>
              <a:defRPr/>
            </a:pPr>
            <a:r>
              <a:rPr lang="en-US" dirty="0"/>
              <a:t>Increase oxygen carrying capacity </a:t>
            </a:r>
          </a:p>
          <a:p>
            <a:pPr eaLnBrk="1" hangingPunct="1">
              <a:buFont typeface="Wingdings" pitchFamily="2" charset="2"/>
              <a:buChar char="Ø"/>
              <a:defRPr/>
            </a:pPr>
            <a:r>
              <a:rPr lang="en-US" dirty="0"/>
              <a:t>Restoration of red cell mass</a:t>
            </a:r>
          </a:p>
          <a:p>
            <a:pPr eaLnBrk="1" hangingPunct="1">
              <a:buFont typeface="Wingdings" pitchFamily="2" charset="2"/>
              <a:buChar char="Ø"/>
              <a:defRPr/>
            </a:pPr>
            <a:r>
              <a:rPr lang="en-US" dirty="0"/>
              <a:t>Correction of bleeding caused by platelet dysfunction</a:t>
            </a:r>
          </a:p>
          <a:p>
            <a:pPr eaLnBrk="1" hangingPunct="1">
              <a:buFont typeface="Wingdings" pitchFamily="2" charset="2"/>
              <a:buChar char="Ø"/>
              <a:defRPr/>
            </a:pPr>
            <a:r>
              <a:rPr lang="en-US" dirty="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484929E-97FF-4AE6-9F52-8021CDD36EAF}"/>
              </a:ext>
            </a:extLst>
          </p:cNvPr>
          <p:cNvSpPr>
            <a:spLocks noGrp="1" noChangeArrowheads="1"/>
          </p:cNvSpPr>
          <p:nvPr>
            <p:ph type="title"/>
          </p:nvPr>
        </p:nvSpPr>
        <p:spPr>
          <a:xfrm>
            <a:off x="685800" y="584200"/>
            <a:ext cx="7772400" cy="880533"/>
          </a:xfrm>
        </p:spPr>
        <p:txBody>
          <a:bodyPr/>
          <a:lstStyle/>
          <a:p>
            <a:pPr>
              <a:defRPr/>
            </a:pPr>
            <a:r>
              <a:rPr lang="en-US"/>
              <a:t>When is Transfusion Necessary?</a:t>
            </a:r>
          </a:p>
        </p:txBody>
      </p:sp>
      <p:sp>
        <p:nvSpPr>
          <p:cNvPr id="173059" name="Rectangle 3">
            <a:extLst>
              <a:ext uri="{FF2B5EF4-FFF2-40B4-BE49-F238E27FC236}">
                <a16:creationId xmlns:a16="http://schemas.microsoft.com/office/drawing/2014/main" id="{810EF99E-3393-4CE3-8501-457FD2B589F0}"/>
              </a:ext>
            </a:extLst>
          </p:cNvPr>
          <p:cNvSpPr>
            <a:spLocks noGrp="1" noChangeArrowheads="1"/>
          </p:cNvSpPr>
          <p:nvPr>
            <p:ph type="body" idx="1"/>
          </p:nvPr>
        </p:nvSpPr>
        <p:spPr>
          <a:xfrm>
            <a:off x="677333" y="1667933"/>
            <a:ext cx="7772400" cy="3657600"/>
          </a:xfrm>
        </p:spPr>
        <p:txBody>
          <a:bodyPr>
            <a:normAutofit/>
          </a:bodyPr>
          <a:lstStyle/>
          <a:p>
            <a:pPr>
              <a:lnSpc>
                <a:spcPct val="90000"/>
              </a:lnSpc>
              <a:buSzTx/>
              <a:buFontTx/>
              <a:buChar char="•"/>
              <a:defRPr/>
            </a:pPr>
            <a:r>
              <a:rPr lang="en-US" dirty="0"/>
              <a:t>“</a:t>
            </a:r>
            <a:r>
              <a:rPr lang="en-US" i="1" dirty="0">
                <a:solidFill>
                  <a:schemeClr val="accent1"/>
                </a:solidFill>
              </a:rPr>
              <a:t>Transfusion Trigger</a:t>
            </a:r>
            <a:r>
              <a:rPr lang="en-US" dirty="0"/>
              <a:t>”:  </a:t>
            </a:r>
            <a:r>
              <a:rPr lang="en-US" dirty="0" err="1"/>
              <a:t>Hgb</a:t>
            </a:r>
            <a:r>
              <a:rPr lang="en-US" dirty="0"/>
              <a:t> level at which transfusion should be given.</a:t>
            </a:r>
          </a:p>
          <a:p>
            <a:pPr lvl="1">
              <a:lnSpc>
                <a:spcPct val="90000"/>
              </a:lnSpc>
              <a:buClrTx/>
              <a:buFont typeface="Monotype Sorts" pitchFamily="2" charset="2"/>
              <a:buNone/>
              <a:defRPr/>
            </a:pPr>
            <a:r>
              <a:rPr lang="en-US" dirty="0">
                <a:solidFill>
                  <a:schemeClr val="tx2"/>
                </a:solidFill>
              </a:rPr>
              <a:t>-</a:t>
            </a:r>
            <a:r>
              <a:rPr lang="en-US" dirty="0"/>
              <a:t>  </a:t>
            </a:r>
            <a:r>
              <a:rPr lang="en-US" dirty="0">
                <a:solidFill>
                  <a:schemeClr val="tx2">
                    <a:lumMod val="20000"/>
                    <a:lumOff val="80000"/>
                  </a:schemeClr>
                </a:solidFill>
              </a:rPr>
              <a:t>Varies with patients and procedures</a:t>
            </a:r>
          </a:p>
          <a:p>
            <a:pPr>
              <a:lnSpc>
                <a:spcPct val="90000"/>
              </a:lnSpc>
              <a:buSzTx/>
              <a:buFontTx/>
              <a:buChar char="•"/>
              <a:defRPr/>
            </a:pPr>
            <a:endParaRPr lang="en-US" dirty="0"/>
          </a:p>
          <a:p>
            <a:pPr>
              <a:lnSpc>
                <a:spcPct val="90000"/>
              </a:lnSpc>
              <a:buSzTx/>
              <a:buFontTx/>
              <a:buChar char="•"/>
              <a:defRPr/>
            </a:pPr>
            <a:r>
              <a:rPr lang="en-US" dirty="0"/>
              <a:t>Tolerance of acute anemia depends on:</a:t>
            </a:r>
          </a:p>
          <a:p>
            <a:pPr lvl="1">
              <a:lnSpc>
                <a:spcPct val="90000"/>
              </a:lnSpc>
              <a:buClrTx/>
              <a:buFont typeface="Monotype Sorts" pitchFamily="2" charset="2"/>
              <a:buNone/>
              <a:defRPr/>
            </a:pPr>
            <a:r>
              <a:rPr lang="en-US" dirty="0">
                <a:solidFill>
                  <a:schemeClr val="tx2"/>
                </a:solidFill>
              </a:rPr>
              <a:t>-</a:t>
            </a:r>
            <a:r>
              <a:rPr lang="en-US" dirty="0"/>
              <a:t>  </a:t>
            </a:r>
            <a:r>
              <a:rPr lang="en-US" dirty="0">
                <a:solidFill>
                  <a:schemeClr val="tx2">
                    <a:lumMod val="60000"/>
                    <a:lumOff val="40000"/>
                  </a:schemeClr>
                </a:solidFill>
              </a:rPr>
              <a:t>Maintenance of intravascular volume</a:t>
            </a:r>
          </a:p>
          <a:p>
            <a:pPr lvl="1">
              <a:lnSpc>
                <a:spcPct val="90000"/>
              </a:lnSpc>
              <a:buClrTx/>
              <a:buFont typeface="Monotype Sorts" pitchFamily="2" charset="2"/>
              <a:buNone/>
              <a:defRPr/>
            </a:pPr>
            <a:r>
              <a:rPr lang="en-US" dirty="0">
                <a:solidFill>
                  <a:schemeClr val="tx2">
                    <a:lumMod val="60000"/>
                    <a:lumOff val="40000"/>
                  </a:schemeClr>
                </a:solidFill>
              </a:rPr>
              <a:t>-  Ability to increase cardiac output</a:t>
            </a:r>
          </a:p>
        </p:txBody>
      </p:sp>
    </p:spTree>
    <p:extLst>
      <p:ext uri="{BB962C8B-B14F-4D97-AF65-F5344CB8AC3E}">
        <p14:creationId xmlns:p14="http://schemas.microsoft.com/office/powerpoint/2010/main" val="1104960780"/>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a:t>Oxygen Delivery</a:t>
            </a:r>
            <a:endParaRPr lang="en-US" b="1"/>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a:t>Oxygen Delivery (DO</a:t>
            </a:r>
            <a:r>
              <a:rPr lang="en-US" sz="2900" baseline="-25000" dirty="0"/>
              <a:t>2</a:t>
            </a:r>
            <a:r>
              <a:rPr lang="en-US" sz="2800" dirty="0"/>
              <a:t>) is the oxygen that is delivered to the tissues</a:t>
            </a:r>
          </a:p>
          <a:p>
            <a:pPr>
              <a:buSzTx/>
              <a:buFontTx/>
              <a:buNone/>
              <a:defRPr/>
            </a:pPr>
            <a:r>
              <a:rPr lang="en-US" sz="2800" dirty="0"/>
              <a:t>    </a:t>
            </a:r>
            <a:r>
              <a:rPr lang="en-US" sz="2800" b="1" dirty="0">
                <a:solidFill>
                  <a:srgbClr val="FF0000"/>
                </a:solidFill>
              </a:rPr>
              <a:t>DO</a:t>
            </a:r>
            <a:r>
              <a:rPr lang="en-US" sz="2900" b="1" baseline="-25000" dirty="0">
                <a:solidFill>
                  <a:srgbClr val="FF0000"/>
                </a:solidFill>
              </a:rPr>
              <a:t>2</a:t>
            </a:r>
            <a:r>
              <a:rPr lang="en-US" sz="2800" b="1" dirty="0">
                <a:solidFill>
                  <a:srgbClr val="FF0000"/>
                </a:solidFill>
              </a:rPr>
              <a:t>= COP x CaO</a:t>
            </a:r>
            <a:r>
              <a:rPr lang="en-US" sz="2900" b="1" baseline="-25000" dirty="0">
                <a:solidFill>
                  <a:srgbClr val="FF0000"/>
                </a:solidFill>
              </a:rPr>
              <a:t>2</a:t>
            </a:r>
            <a:endParaRPr lang="en-US" sz="2800" b="1" dirty="0">
              <a:solidFill>
                <a:srgbClr val="FF0000"/>
              </a:solidFill>
            </a:endParaRPr>
          </a:p>
          <a:p>
            <a:pPr>
              <a:buSzTx/>
              <a:buFontTx/>
              <a:buChar char="•"/>
              <a:defRPr/>
            </a:pPr>
            <a:r>
              <a:rPr lang="en-US" sz="2800" dirty="0"/>
              <a:t>Cardiac Output (CO) = HR x SV </a:t>
            </a:r>
          </a:p>
          <a:p>
            <a:pPr>
              <a:buSzTx/>
              <a:buFontTx/>
              <a:buChar char="•"/>
              <a:defRPr/>
            </a:pPr>
            <a:r>
              <a:rPr lang="en-US" sz="2800" dirty="0"/>
              <a:t>Oxygen Content (CaO</a:t>
            </a:r>
            <a:r>
              <a:rPr lang="en-US" sz="2900" baseline="-25000" dirty="0"/>
              <a:t>2</a:t>
            </a:r>
            <a:r>
              <a:rPr lang="en-US" sz="2800" dirty="0"/>
              <a:t>):</a:t>
            </a:r>
          </a:p>
          <a:p>
            <a:pPr lvl="1">
              <a:buClrTx/>
              <a:buFont typeface="Monotype Sorts" pitchFamily="2" charset="2"/>
              <a:buNone/>
              <a:defRPr/>
            </a:pPr>
            <a:r>
              <a:rPr lang="en-US" sz="2400" dirty="0">
                <a:solidFill>
                  <a:schemeClr val="tx2"/>
                </a:solidFill>
              </a:rPr>
              <a:t>-</a:t>
            </a:r>
            <a:r>
              <a:rPr lang="en-US" sz="2400" dirty="0"/>
              <a:t>  (</a:t>
            </a:r>
            <a:r>
              <a:rPr lang="en-US" sz="2400" b="1" dirty="0" err="1"/>
              <a:t>Hgb</a:t>
            </a:r>
            <a:r>
              <a:rPr lang="en-US" sz="2400" dirty="0"/>
              <a:t> x 1.39)O</a:t>
            </a:r>
            <a:r>
              <a:rPr lang="en-US" sz="2600" baseline="-25000" dirty="0"/>
              <a:t>2</a:t>
            </a:r>
            <a:r>
              <a:rPr lang="en-US" sz="2400" dirty="0"/>
              <a:t> saturation + PaO</a:t>
            </a:r>
            <a:r>
              <a:rPr lang="en-US" sz="2600" baseline="-25000" dirty="0"/>
              <a:t>2</a:t>
            </a:r>
            <a:r>
              <a:rPr lang="en-US" sz="2400" dirty="0"/>
              <a:t>(0.003)</a:t>
            </a:r>
          </a:p>
          <a:p>
            <a:pPr lvl="1">
              <a:buClrTx/>
              <a:buFont typeface="Monotype Sorts" pitchFamily="2" charset="2"/>
              <a:buNone/>
              <a:defRPr/>
            </a:pPr>
            <a:r>
              <a:rPr lang="en-US" sz="2400" dirty="0">
                <a:solidFill>
                  <a:schemeClr val="tx2"/>
                </a:solidFill>
              </a:rPr>
              <a:t>-</a:t>
            </a:r>
            <a:r>
              <a:rPr lang="en-US" sz="2400" dirty="0"/>
              <a:t>  </a:t>
            </a:r>
            <a:r>
              <a:rPr lang="en-US" sz="2400" dirty="0" err="1"/>
              <a:t>Hgb</a:t>
            </a:r>
            <a:r>
              <a:rPr lang="en-US" sz="2400" dirty="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C0CDCCE-4471-40B7-8E5E-E0893D3F3141}"/>
              </a:ext>
            </a:extLst>
          </p:cNvPr>
          <p:cNvSpPr>
            <a:spLocks noGrp="1" noChangeArrowheads="1"/>
          </p:cNvSpPr>
          <p:nvPr>
            <p:ph type="title"/>
          </p:nvPr>
        </p:nvSpPr>
        <p:spPr>
          <a:xfrm>
            <a:off x="685800" y="584200"/>
            <a:ext cx="7772400" cy="677333"/>
          </a:xfrm>
        </p:spPr>
        <p:txBody>
          <a:bodyPr>
            <a:normAutofit fontScale="90000"/>
          </a:bodyPr>
          <a:lstStyle/>
          <a:p>
            <a:pPr>
              <a:defRPr/>
            </a:pPr>
            <a:r>
              <a:rPr lang="en-US" b="1"/>
              <a:t>Oxygen Delivery</a:t>
            </a:r>
            <a:r>
              <a:rPr lang="en-US"/>
              <a:t> (cont.)</a:t>
            </a:r>
          </a:p>
        </p:txBody>
      </p:sp>
      <p:sp>
        <p:nvSpPr>
          <p:cNvPr id="175107" name="Rectangle 3">
            <a:extLst>
              <a:ext uri="{FF2B5EF4-FFF2-40B4-BE49-F238E27FC236}">
                <a16:creationId xmlns:a16="http://schemas.microsoft.com/office/drawing/2014/main" id="{6D8CC7BE-AB7A-49A2-8867-F1139069C2A1}"/>
              </a:ext>
            </a:extLst>
          </p:cNvPr>
          <p:cNvSpPr>
            <a:spLocks noGrp="1" noChangeArrowheads="1"/>
          </p:cNvSpPr>
          <p:nvPr>
            <p:ph type="body" idx="1"/>
          </p:nvPr>
        </p:nvSpPr>
        <p:spPr>
          <a:xfrm>
            <a:off x="677333" y="1803400"/>
            <a:ext cx="7772400" cy="3522133"/>
          </a:xfrm>
        </p:spPr>
        <p:txBody>
          <a:bodyPr>
            <a:normAutofit fontScale="92500" lnSpcReduction="10000"/>
          </a:bodyPr>
          <a:lstStyle/>
          <a:p>
            <a:pPr>
              <a:lnSpc>
                <a:spcPct val="90000"/>
              </a:lnSpc>
              <a:buSzTx/>
              <a:buFontTx/>
              <a:buChar char="•"/>
              <a:defRPr/>
            </a:pPr>
            <a:r>
              <a:rPr lang="en-US" dirty="0"/>
              <a:t>Therefore: </a:t>
            </a:r>
            <a:r>
              <a:rPr lang="en-US" b="1" dirty="0">
                <a:solidFill>
                  <a:schemeClr val="tx2"/>
                </a:solidFill>
              </a:rPr>
              <a:t>DO</a:t>
            </a:r>
            <a:r>
              <a:rPr lang="en-US" b="1" baseline="-25000" dirty="0">
                <a:solidFill>
                  <a:schemeClr val="tx2"/>
                </a:solidFill>
              </a:rPr>
              <a:t>2</a:t>
            </a:r>
            <a:r>
              <a:rPr lang="en-US" b="1" dirty="0">
                <a:solidFill>
                  <a:schemeClr val="tx2"/>
                </a:solidFill>
              </a:rPr>
              <a:t> = HR x SV x CaO</a:t>
            </a:r>
            <a:r>
              <a:rPr lang="en-US" b="1" baseline="-25000" dirty="0">
                <a:solidFill>
                  <a:schemeClr val="tx2"/>
                </a:solidFill>
              </a:rPr>
              <a:t>2</a:t>
            </a:r>
            <a:endParaRPr lang="en-US" b="1" dirty="0">
              <a:solidFill>
                <a:schemeClr val="tx2"/>
              </a:solidFill>
            </a:endParaRPr>
          </a:p>
          <a:p>
            <a:pPr>
              <a:lnSpc>
                <a:spcPct val="90000"/>
              </a:lnSpc>
              <a:buSzTx/>
              <a:buFontTx/>
              <a:buChar char="•"/>
              <a:defRPr/>
            </a:pPr>
            <a:r>
              <a:rPr lang="en-US" dirty="0">
                <a:solidFill>
                  <a:schemeClr val="tx2">
                    <a:lumMod val="60000"/>
                    <a:lumOff val="40000"/>
                  </a:schemeClr>
                </a:solidFill>
              </a:rPr>
              <a:t>If HR or SV are unable to compensate</a:t>
            </a:r>
            <a:r>
              <a:rPr lang="en-US" dirty="0"/>
              <a:t>, </a:t>
            </a:r>
            <a:r>
              <a:rPr lang="en-US" dirty="0" err="1">
                <a:solidFill>
                  <a:srgbClr val="92D050"/>
                </a:solidFill>
              </a:rPr>
              <a:t>Hgb</a:t>
            </a:r>
            <a:r>
              <a:rPr lang="en-US" dirty="0">
                <a:solidFill>
                  <a:srgbClr val="92D050"/>
                </a:solidFill>
              </a:rPr>
              <a:t> is the major </a:t>
            </a:r>
            <a:r>
              <a:rPr lang="en-US" dirty="0" err="1">
                <a:solidFill>
                  <a:srgbClr val="92D050"/>
                </a:solidFill>
              </a:rPr>
              <a:t>deterimant</a:t>
            </a:r>
            <a:r>
              <a:rPr lang="en-US" dirty="0">
                <a:solidFill>
                  <a:srgbClr val="92D050"/>
                </a:solidFill>
              </a:rPr>
              <a:t> factor in O</a:t>
            </a:r>
            <a:r>
              <a:rPr lang="en-US" baseline="-25000" dirty="0">
                <a:solidFill>
                  <a:srgbClr val="92D050"/>
                </a:solidFill>
              </a:rPr>
              <a:t>2</a:t>
            </a:r>
            <a:r>
              <a:rPr lang="en-US" dirty="0">
                <a:solidFill>
                  <a:srgbClr val="92D050"/>
                </a:solidFill>
              </a:rPr>
              <a:t> delivery</a:t>
            </a:r>
          </a:p>
          <a:p>
            <a:pPr>
              <a:lnSpc>
                <a:spcPct val="90000"/>
              </a:lnSpc>
              <a:buSzTx/>
              <a:buFontTx/>
              <a:buChar char="•"/>
              <a:defRPr/>
            </a:pPr>
            <a:r>
              <a:rPr lang="en-US" dirty="0"/>
              <a:t>Healthy patients have excellent compensatory mechanisms and can tolerate </a:t>
            </a:r>
            <a:r>
              <a:rPr lang="en-US" dirty="0" err="1"/>
              <a:t>Hgb</a:t>
            </a:r>
            <a:r>
              <a:rPr lang="en-US" dirty="0"/>
              <a:t> levels </a:t>
            </a:r>
            <a:r>
              <a:rPr lang="en-US" dirty="0">
                <a:solidFill>
                  <a:schemeClr val="accent1">
                    <a:lumMod val="75000"/>
                  </a:schemeClr>
                </a:solidFill>
              </a:rPr>
              <a:t>of 7 gm/</a:t>
            </a:r>
            <a:r>
              <a:rPr lang="en-US" dirty="0" err="1">
                <a:solidFill>
                  <a:schemeClr val="accent1">
                    <a:lumMod val="75000"/>
                  </a:schemeClr>
                </a:solidFill>
              </a:rPr>
              <a:t>dL</a:t>
            </a:r>
            <a:r>
              <a:rPr lang="en-US" dirty="0">
                <a:solidFill>
                  <a:schemeClr val="accent1">
                    <a:lumMod val="75000"/>
                  </a:schemeClr>
                </a:solidFill>
              </a:rPr>
              <a:t>.</a:t>
            </a:r>
          </a:p>
          <a:p>
            <a:pPr>
              <a:lnSpc>
                <a:spcPct val="90000"/>
              </a:lnSpc>
              <a:buSzTx/>
              <a:buFontTx/>
              <a:buChar char="•"/>
              <a:defRPr/>
            </a:pPr>
            <a:r>
              <a:rPr lang="en-US" dirty="0">
                <a:solidFill>
                  <a:schemeClr val="accent1">
                    <a:lumMod val="75000"/>
                  </a:schemeClr>
                </a:solidFill>
              </a:rPr>
              <a:t>Compromised patients </a:t>
            </a:r>
            <a:r>
              <a:rPr lang="en-US" dirty="0"/>
              <a:t>may require </a:t>
            </a:r>
            <a:r>
              <a:rPr lang="en-US" dirty="0" err="1"/>
              <a:t>Hgb</a:t>
            </a:r>
            <a:r>
              <a:rPr lang="en-US" dirty="0"/>
              <a:t> levels above 10 gm/</a:t>
            </a:r>
            <a:r>
              <a:rPr lang="en-US" dirty="0" err="1"/>
              <a:t>dL</a:t>
            </a:r>
            <a:r>
              <a:rPr lang="en-US" dirty="0"/>
              <a:t>.</a:t>
            </a: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Aspects:</a:t>
            </a:r>
          </a:p>
          <a:p>
            <a:pPr algn="just"/>
            <a:r>
              <a:rPr lang="en-US" dirty="0"/>
              <a:t>Two qualified personnel check it at the bedside to prevent a potentially fatal clerical error. </a:t>
            </a:r>
          </a:p>
          <a:p>
            <a:pPr algn="just"/>
            <a:r>
              <a:rPr lang="en-US" dirty="0"/>
              <a:t>Recipient and unit identification, confirmation of compatibility, expiration date.</a:t>
            </a:r>
          </a:p>
          <a:p>
            <a:pPr algn="just"/>
            <a:r>
              <a:rPr lang="en-US" dirty="0"/>
              <a:t>60% of transfusions occur </a:t>
            </a:r>
            <a:r>
              <a:rPr lang="en-US" dirty="0" err="1"/>
              <a:t>perioperatively</a:t>
            </a:r>
            <a:r>
              <a:rPr lang="en-US" dirty="0"/>
              <a:t>.</a:t>
            </a:r>
          </a:p>
          <a:p>
            <a:pPr algn="just"/>
            <a:r>
              <a:rPr lang="en-US" dirty="0"/>
              <a:t>Responsibility 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than gravity can provide. </a:t>
            </a:r>
          </a:p>
          <a:p>
            <a:pPr algn="just"/>
            <a:r>
              <a:rPr lang="en-US" dirty="0"/>
              <a:t>Pressure bags are available that completely encase the blood bag and apply pressure evenly to the blood bag surface. </a:t>
            </a:r>
          </a:p>
          <a:p>
            <a:pPr algn="just"/>
            <a:r>
              <a:rPr lang="en-US" dirty="0"/>
              <a:t>If external pressure is anticipated, large-bore needles are recommended for venous access to prevent hemolysis.</a:t>
            </a:r>
          </a:p>
        </p:txBody>
      </p:sp>
    </p:spTree>
    <p:extLst>
      <p:ext uri="{BB962C8B-B14F-4D97-AF65-F5344CB8AC3E}">
        <p14:creationId xmlns:p14="http://schemas.microsoft.com/office/powerpoint/2010/main" val="3235704375"/>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p>
        </p:txBody>
      </p:sp>
      <p:sp>
        <p:nvSpPr>
          <p:cNvPr id="3" name="Content Placeholder 2"/>
          <p:cNvSpPr>
            <a:spLocks noGrp="1"/>
          </p:cNvSpPr>
          <p:nvPr>
            <p:ph idx="1"/>
          </p:nvPr>
        </p:nvSpPr>
        <p:spPr>
          <a:xfrm>
            <a:off x="609600" y="1600200"/>
            <a:ext cx="8382000" cy="4804387"/>
          </a:xfrm>
        </p:spPr>
        <p:txBody>
          <a:bodyPr/>
          <a:lstStyle/>
          <a:p>
            <a:r>
              <a:rPr lang="en-US" dirty="0"/>
              <a:t>Blood groups </a:t>
            </a:r>
          </a:p>
          <a:p>
            <a:r>
              <a:rPr lang="en-US" dirty="0"/>
              <a:t>Indication of blood transfusion </a:t>
            </a:r>
          </a:p>
          <a:p>
            <a:r>
              <a:rPr lang="en-US" dirty="0"/>
              <a:t>Blood components </a:t>
            </a:r>
          </a:p>
          <a:p>
            <a:r>
              <a:rPr lang="en-US" sz="3200" dirty="0"/>
              <a:t>Blood transfusion complications and</a:t>
            </a:r>
            <a:r>
              <a:rPr lang="en-US" dirty="0"/>
              <a:t> </a:t>
            </a:r>
            <a:r>
              <a:rPr lang="en-US" sz="3200" dirty="0"/>
              <a:t>treatment </a:t>
            </a:r>
          </a:p>
          <a:p>
            <a:r>
              <a:rPr lang="en-US" sz="3200" dirty="0"/>
              <a:t>Alternatives to Blood Products </a:t>
            </a:r>
            <a:endParaRPr lang="en-US" dirty="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transfusion may be diluted with normal saline, but this may cause unwanted 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a:t>Patient’s age, </a:t>
            </a:r>
          </a:p>
          <a:p>
            <a:pPr marL="514350" indent="-514350" algn="just">
              <a:buFont typeface="+mj-lt"/>
              <a:buAutoNum type="arabicPeriod"/>
            </a:pPr>
            <a:r>
              <a:rPr lang="en-US" dirty="0"/>
              <a:t>Severity of symptoms, </a:t>
            </a:r>
          </a:p>
          <a:p>
            <a:pPr marL="514350" indent="-514350" algn="just">
              <a:buFont typeface="+mj-lt"/>
              <a:buAutoNum type="arabicPeriod"/>
            </a:pPr>
            <a:r>
              <a:rPr lang="en-US" dirty="0"/>
              <a:t>Cause of the deficit, </a:t>
            </a:r>
          </a:p>
          <a:p>
            <a:pPr marL="514350" indent="-514350" algn="just">
              <a:buFont typeface="+mj-lt"/>
              <a:buAutoNum type="arabicPeriod"/>
            </a:pPr>
            <a:r>
              <a:rPr lang="en-US" dirty="0"/>
              <a:t>Underlying medical condition, </a:t>
            </a:r>
          </a:p>
          <a:p>
            <a:pPr marL="514350" indent="-514350" algn="just">
              <a:buFont typeface="+mj-lt"/>
              <a:buAutoNum type="arabicPeriod"/>
            </a:pPr>
            <a:r>
              <a:rPr lang="en-US" dirty="0"/>
              <a:t>Ability to compensate for decreased oxygen-carrying capacity,</a:t>
            </a:r>
          </a:p>
          <a:p>
            <a:pPr marL="514350" indent="-514350" algn="just">
              <a:buFont typeface="+mj-lt"/>
              <a:buAutoNum type="arabicPeriod"/>
            </a:pPr>
            <a:r>
              <a:rPr lang="en-US" dirty="0"/>
              <a:t>Tissue oxygen requirements are 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evaluation:</a:t>
            </a:r>
          </a:p>
          <a:p>
            <a:pPr marL="514350" indent="-514350">
              <a:buFont typeface="+mj-lt"/>
              <a:buAutoNum type="arabicPeriod"/>
            </a:pPr>
            <a:r>
              <a:rPr lang="en-US" dirty="0"/>
              <a:t>Appearance (pallor, diaphoresis), </a:t>
            </a:r>
          </a:p>
          <a:p>
            <a:pPr marL="514350" indent="-514350">
              <a:buFont typeface="+mj-lt"/>
              <a:buAutoNum type="arabicPeriod"/>
            </a:pPr>
            <a:r>
              <a:rPr lang="en-US" dirty="0"/>
              <a:t>Mentation (alert, confused), </a:t>
            </a:r>
          </a:p>
          <a:p>
            <a:pPr marL="514350" indent="-514350">
              <a:buFont typeface="+mj-lt"/>
              <a:buAutoNum type="arabicPeriod"/>
            </a:pPr>
            <a:r>
              <a:rPr lang="en-US" dirty="0"/>
              <a:t>Heart rate, </a:t>
            </a:r>
          </a:p>
          <a:p>
            <a:pPr marL="514350" indent="-514350">
              <a:buFont typeface="+mj-lt"/>
              <a:buAutoNum type="arabicPeriod"/>
            </a:pPr>
            <a:r>
              <a:rPr lang="en-US" dirty="0"/>
              <a:t>Blood pressure,</a:t>
            </a:r>
          </a:p>
          <a:p>
            <a:pPr marL="514350" indent="-514350">
              <a:buFont typeface="+mj-lt"/>
              <a:buAutoNum type="arabicPeriod"/>
            </a:pPr>
            <a:r>
              <a:rPr lang="en-US" dirty="0"/>
              <a:t>Nature of the bleeding (active, controlled, uncontrolled), </a:t>
            </a:r>
          </a:p>
          <a:p>
            <a:pPr marL="0" indent="0">
              <a:buNone/>
            </a:pPr>
            <a:r>
              <a:rPr lang="en-US" dirty="0"/>
              <a:t>Laboratory evaluation :</a:t>
            </a:r>
          </a:p>
          <a:p>
            <a:pPr marL="514350" indent="-514350">
              <a:buFont typeface="+mj-lt"/>
              <a:buAutoNum type="arabicPeriod"/>
            </a:pPr>
            <a:r>
              <a:rPr lang="en-US" dirty="0"/>
              <a:t> </a:t>
            </a:r>
            <a:r>
              <a:rPr lang="en-US" dirty="0" err="1"/>
              <a:t>Hgb</a:t>
            </a:r>
            <a:r>
              <a:rPr lang="en-US" dirty="0"/>
              <a:t>, </a:t>
            </a:r>
          </a:p>
          <a:p>
            <a:pPr marL="514350" indent="-514350">
              <a:buFont typeface="+mj-lt"/>
              <a:buAutoNum type="arabicPeriod"/>
            </a:pPr>
            <a:r>
              <a:rPr lang="en-US" dirty="0"/>
              <a:t>Hematocrit, </a:t>
            </a:r>
          </a:p>
          <a:p>
            <a:pPr marL="514350" indent="-514350">
              <a:buFont typeface="+mj-lt"/>
              <a:buAutoNum type="arabicPeriod"/>
            </a:pPr>
            <a:r>
              <a:rPr lang="en-US" dirty="0"/>
              <a:t>Platelets, </a:t>
            </a:r>
          </a:p>
          <a:p>
            <a:pPr marL="514350" indent="-514350">
              <a:buFont typeface="+mj-lt"/>
              <a:buAutoNum type="arabicPeriod"/>
            </a:pPr>
            <a:r>
              <a:rPr lang="en-US" dirty="0"/>
              <a:t>Clotting 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a:t>Blood and its components</a:t>
            </a:r>
          </a:p>
        </p:txBody>
      </p:sp>
      <p:sp>
        <p:nvSpPr>
          <p:cNvPr id="3" name="Content Placeholder 2"/>
          <p:cNvSpPr>
            <a:spLocks noGrp="1"/>
          </p:cNvSpPr>
          <p:nvPr>
            <p:ph idx="1"/>
          </p:nvPr>
        </p:nvSpPr>
        <p:spPr>
          <a:xfrm>
            <a:off x="762000" y="1066800"/>
            <a:ext cx="8077200" cy="4297363"/>
          </a:xfrm>
        </p:spPr>
        <p:txBody>
          <a:bodyPr>
            <a:normAutofit/>
          </a:bodyPr>
          <a:lstStyle/>
          <a:p>
            <a:pPr algn="just"/>
            <a:r>
              <a:rPr lang="en-US" b="1" u="sng" dirty="0"/>
              <a:t>Whole Blood </a:t>
            </a:r>
            <a:r>
              <a:rPr lang="en-US" dirty="0"/>
              <a:t>is not as economical as component therapy, although there has recently been renewed interest in the benefits of using fresh whole blood in military field hospitals.</a:t>
            </a:r>
          </a:p>
          <a:p>
            <a:pPr algn="just"/>
            <a:r>
              <a:rPr lang="en-US" dirty="0"/>
              <a:t>In modern transfusion medicine whole blood is rarely used.</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460466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7467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the microvascular level. </a:t>
            </a:r>
          </a:p>
          <a:p>
            <a:pPr algn="just"/>
            <a:r>
              <a:rPr lang="en-US" dirty="0"/>
              <a:t> American Society of Anesthesiologists :</a:t>
            </a:r>
          </a:p>
          <a:p>
            <a:pPr marL="514350" indent="-514350" algn="just">
              <a:buFont typeface="+mj-lt"/>
              <a:buAutoNum type="arabicPeriod"/>
            </a:pPr>
            <a:r>
              <a:rPr lang="en-US" dirty="0"/>
              <a:t>Transfusion is rarely needed with a Hgb concentration greater than 10 g/dL .</a:t>
            </a:r>
          </a:p>
          <a:p>
            <a:pPr marL="514350" indent="-514350" algn="just">
              <a:buFont typeface="+mj-lt"/>
              <a:buAutoNum type="arabicPeriod"/>
            </a:pPr>
            <a:r>
              <a:rPr lang="en-US" dirty="0"/>
              <a:t>Always needed when the Hgb is less than 6 g/dL. </a:t>
            </a:r>
          </a:p>
          <a:p>
            <a:pPr marL="514350" indent="-514350" algn="just">
              <a:buFont typeface="+mj-lt"/>
              <a:buAutoNum type="arabicPeriod"/>
            </a:pPr>
            <a:r>
              <a:rPr lang="en-US" dirty="0"/>
              <a:t>Patients with a Hgb between 6 and 10 mg/dL require careful clinical judgment.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1841"/>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4040" y="428663"/>
            <a:ext cx="3474720" cy="64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Blood and its components</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1" y="1920397"/>
            <a:ext cx="3048000" cy="459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371600"/>
            <a:ext cx="3581400" cy="461665"/>
          </a:xfrm>
          <a:prstGeom prst="rect">
            <a:avLst/>
          </a:prstGeom>
          <a:noFill/>
        </p:spPr>
        <p:txBody>
          <a:bodyPr wrap="square" rtlCol="0">
            <a:spAutoFit/>
          </a:bodyPr>
          <a:lstStyle/>
          <a:p>
            <a:r>
              <a:rPr lang="en-US" sz="2400" dirty="0"/>
              <a:t>Packed Red Blood Cells</a:t>
            </a:r>
          </a:p>
        </p:txBody>
      </p:sp>
    </p:spTree>
    <p:extLst>
      <p:ext uri="{BB962C8B-B14F-4D97-AF65-F5344CB8AC3E}">
        <p14:creationId xmlns:p14="http://schemas.microsoft.com/office/powerpoint/2010/main" val="4272406367"/>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821656"/>
            <a:ext cx="7248525" cy="50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3048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128067"/>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Banking</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a:t>PRBCS …</a:t>
            </a:r>
          </a:p>
          <a:p>
            <a:pPr algn="just"/>
            <a:r>
              <a:rPr lang="en-US" dirty="0"/>
              <a:t>Ischemic heart disease may render patients more intolerant of anemia, although more research is needed to clarify whether transfusion benefits these patients.</a:t>
            </a:r>
          </a:p>
          <a:p>
            <a:pPr algn="just"/>
            <a:endParaRPr lang="en-US" dirty="0"/>
          </a:p>
          <a:p>
            <a:pPr algn="just"/>
            <a:r>
              <a:rPr lang="en-US" dirty="0"/>
              <a:t>Physicians would still transfuse a patient with ongoing hemorrhage and unstable vital signs despite adequate fluid resuscitation, and would occasionally consider withholding transfusion for Hgb levels even lower than 6 g/dL in a young, healthy, asymptomatic patient without 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a:t>PRBCS</a:t>
            </a:r>
          </a:p>
          <a:p>
            <a:pPr algn="just"/>
            <a:r>
              <a:rPr lang="en-US" dirty="0"/>
              <a:t>In an average adult, 1 U of PRBCs increases the </a:t>
            </a:r>
            <a:r>
              <a:rPr lang="en-US" dirty="0" err="1"/>
              <a:t>Hgb</a:t>
            </a:r>
            <a:r>
              <a:rPr lang="en-US" dirty="0"/>
              <a:t> by about 1 g/</a:t>
            </a:r>
            <a:r>
              <a:rPr lang="en-US" dirty="0" err="1"/>
              <a:t>dL</a:t>
            </a:r>
            <a:r>
              <a:rPr lang="en-US" dirty="0"/>
              <a:t> or the hematocrit by about 3%.</a:t>
            </a:r>
          </a:p>
          <a:p>
            <a:pPr algn="just"/>
            <a:r>
              <a:rPr lang="en-US" dirty="0"/>
              <a:t>PRBCs are run through a filter with a large-bore intravenous line with normal saline.</a:t>
            </a:r>
          </a:p>
          <a:p>
            <a:pPr algn="just"/>
            <a:r>
              <a:rPr lang="en-US" dirty="0"/>
              <a:t>Lactated Ringer’s solution can lead to clotting due to the added calcium, and hemolysis may result with a hypotonic solution.</a:t>
            </a:r>
          </a:p>
          <a:p>
            <a:pPr algn="just"/>
            <a:r>
              <a:rPr lang="en-US" dirty="0"/>
              <a:t>Most transfusions are given over 60 to 90 minutes (not longer than 4 hours). </a:t>
            </a:r>
          </a:p>
          <a:p>
            <a:pPr algn="just"/>
            <a:r>
              <a:rPr lang="en-US" dirty="0"/>
              <a:t>Unused blood should be returned promptly to the blood bank because any units unrefrigerated for more than 30 minutes are discarded</a:t>
            </a:r>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Plasma</a:t>
            </a:r>
          </a:p>
          <a:p>
            <a:pPr algn="just"/>
            <a:r>
              <a:rPr lang="en-US" dirty="0"/>
              <a:t>A unit of FFP typically has a volume of 200 to 250 mL, is ABO compatible, and is given through blood tubing within 2 to 6 hours of thawing.</a:t>
            </a:r>
          </a:p>
          <a:p>
            <a:pPr algn="just"/>
            <a:r>
              <a:rPr lang="en-US" dirty="0"/>
              <a:t>It contains all clotting factors. </a:t>
            </a:r>
          </a:p>
          <a:p>
            <a:pPr algn="just"/>
            <a:endParaRPr lang="en-US" dirty="0"/>
          </a:p>
          <a:p>
            <a:pPr algn="just"/>
            <a:r>
              <a:rPr lang="en-US" dirty="0"/>
              <a:t>It should be given in doses calculated to achieve a minimum of 30% of plasma factor concentration, traditionally calculated as 10 to 15 mL/kg of FFP.</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a:t>Cross-matching is unnecessary, but Rh-negative patients should receive Rh-negative platelets .( may cause Rh sensitization).</a:t>
            </a:r>
          </a:p>
          <a:p>
            <a:r>
              <a:rPr lang="en-US" dirty="0"/>
              <a:t>In adults the traditional dose has been 4 to 6 U (a “six </a:t>
            </a:r>
            <a:r>
              <a:rPr lang="en-US" dirty="0" err="1"/>
              <a:t>pack”of</a:t>
            </a:r>
            <a:r>
              <a:rPr lang="en-US" dirty="0"/>
              <a:t> platelets).</a:t>
            </a:r>
          </a:p>
          <a:p>
            <a:r>
              <a:rPr lang="en-US" dirty="0"/>
              <a:t> In 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p>
          <a:p>
            <a:pPr marL="0" indent="0" algn="just">
              <a:buNone/>
            </a:pPr>
            <a:r>
              <a:rPr lang="en-US" sz="2400" dirty="0"/>
              <a:t>When factor VIII concentrates are not available, cryoprecipitate may be used since each unit contains approximately 80 units of factor VIII. </a:t>
            </a:r>
          </a:p>
          <a:p>
            <a:pPr marL="0" indent="0" algn="just">
              <a:buNone/>
            </a:pPr>
            <a:r>
              <a:rPr lang="en-US" sz="2400" dirty="0"/>
              <a:t>Cryoprecipitate may also supply </a:t>
            </a:r>
            <a:r>
              <a:rPr lang="en-US" sz="2400" dirty="0" err="1"/>
              <a:t>vWF</a:t>
            </a:r>
            <a:r>
              <a:rPr lang="en-US" sz="2400" dirty="0"/>
              <a:t> to patients with dysfunctional (type II) or absent (type 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Adverse Reactions of Blood Transfusion</a:t>
            </a:r>
          </a:p>
        </p:txBody>
      </p:sp>
      <p:sp>
        <p:nvSpPr>
          <p:cNvPr id="3" name="Content Placeholder 2"/>
          <p:cNvSpPr>
            <a:spLocks noGrp="1"/>
          </p:cNvSpPr>
          <p:nvPr>
            <p:ph idx="1"/>
          </p:nvPr>
        </p:nvSpPr>
        <p:spPr/>
        <p:txBody>
          <a:bodyPr/>
          <a:lstStyle/>
          <a:p>
            <a:r>
              <a:rPr lang="en-US" dirty="0"/>
              <a:t>The most common reactions are not life threatening, although serious reactions can present with mild symptoms and signs.</a:t>
            </a:r>
          </a:p>
          <a:p>
            <a:r>
              <a:rPr lang="en-US" dirty="0"/>
              <a:t>Reactions can be reduced or prevented 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Blood Collection</a:t>
            </a:r>
          </a:p>
        </p:txBody>
      </p:sp>
      <p:sp>
        <p:nvSpPr>
          <p:cNvPr id="4" name="Content Placeholder 3"/>
          <p:cNvSpPr>
            <a:spLocks noGrp="1"/>
          </p:cNvSpPr>
          <p:nvPr>
            <p:ph idx="1"/>
          </p:nvPr>
        </p:nvSpPr>
        <p:spPr/>
        <p:txBody>
          <a:bodyPr>
            <a:normAutofit/>
          </a:bodyPr>
          <a:lstStyle/>
          <a:p>
            <a:pPr algn="just"/>
            <a:r>
              <a:rPr lang="en-US" dirty="0"/>
              <a:t>Blood centers, process more than 90% of the units collected .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REACTIONS</a:t>
            </a:r>
          </a:p>
          <a:p>
            <a:pPr marL="0" indent="0" algn="just">
              <a:buNone/>
            </a:pPr>
            <a:r>
              <a:rPr lang="en-US" u="sng" dirty="0"/>
              <a:t>Acute hemolytic transfusion reactions</a:t>
            </a:r>
          </a:p>
          <a:p>
            <a:pPr algn="just"/>
            <a:r>
              <a:rPr lang="en-US" dirty="0"/>
              <a:t>Immune-mediated hemolysis occurs when the recipient has preformed antibodies that lyse donor erythrocytes. </a:t>
            </a:r>
          </a:p>
          <a:p>
            <a:pPr algn="just"/>
            <a:r>
              <a:rPr lang="en-US" dirty="0"/>
              <a:t>The ABO </a:t>
            </a:r>
            <a:r>
              <a:rPr lang="en-US" dirty="0" err="1"/>
              <a:t>isoagglutinins</a:t>
            </a:r>
            <a:r>
              <a:rPr lang="en-US" dirty="0"/>
              <a:t> are responsible for the majority of these reactions, although alloantibodies directed against other RBC antigens, i.e., Rh, </a:t>
            </a:r>
            <a:r>
              <a:rPr lang="en-US" dirty="0" err="1"/>
              <a:t>Kell</a:t>
            </a:r>
            <a:r>
              <a:rPr lang="en-US" dirty="0"/>
              <a:t>, and 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499587"/>
          </a:xfrm>
        </p:spPr>
        <p:txBody>
          <a:bodyPr>
            <a:normAutofit fontScale="85000" lnSpcReduction="20000"/>
          </a:bodyPr>
          <a:lstStyle/>
          <a:p>
            <a:pPr algn="just"/>
            <a:r>
              <a:rPr lang="en-US" dirty="0"/>
              <a:t>AHTR present with hypotension, tachypnea, tachycardia, fever, chills, </a:t>
            </a:r>
            <a:r>
              <a:rPr lang="en-US" dirty="0" err="1"/>
              <a:t>hemoglobinemia</a:t>
            </a:r>
            <a:r>
              <a:rPr lang="en-US" dirty="0"/>
              <a:t>, hemoglobinuria, chest and/or flank pain, and discomfort at the infusion site.</a:t>
            </a:r>
          </a:p>
          <a:p>
            <a:pPr algn="just"/>
            <a:r>
              <a:rPr lang="en-US" dirty="0"/>
              <a:t>Transfusion must be stopped immediately, intravenous access maintained, and the reaction reported to the blood bank.</a:t>
            </a:r>
          </a:p>
          <a:p>
            <a:pPr algn="just"/>
            <a:r>
              <a:rPr lang="en-US" dirty="0"/>
              <a:t>The laboratory evaluation for hemolysis :</a:t>
            </a:r>
          </a:p>
          <a:p>
            <a:pPr marL="514350" indent="-514350" algn="just">
              <a:buFont typeface="+mj-lt"/>
              <a:buAutoNum type="arabicPeriod"/>
            </a:pPr>
            <a:r>
              <a:rPr lang="en-US" dirty="0"/>
              <a:t>Measurement of serum </a:t>
            </a:r>
            <a:r>
              <a:rPr lang="en-US" dirty="0" err="1"/>
              <a:t>haptoglobin</a:t>
            </a:r>
            <a:r>
              <a:rPr lang="en-US" dirty="0"/>
              <a:t>, </a:t>
            </a:r>
          </a:p>
          <a:p>
            <a:pPr marL="514350" indent="-514350" algn="just">
              <a:buFont typeface="+mj-lt"/>
              <a:buAutoNum type="arabicPeriod"/>
            </a:pPr>
            <a:r>
              <a:rPr lang="en-US" dirty="0"/>
              <a:t>Lactate dehydrogenase (LDH), and </a:t>
            </a:r>
          </a:p>
          <a:p>
            <a:pPr marL="514350" indent="-514350" algn="just">
              <a:buFont typeface="+mj-lt"/>
              <a:buAutoNum type="arabicPeriod"/>
            </a:pPr>
            <a:r>
              <a:rPr lang="en-US" dirty="0"/>
              <a:t>Indirect 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92500" lnSpcReduction="20000"/>
          </a:bodyPr>
          <a:lstStyle/>
          <a:p>
            <a:pPr marL="0" indent="0">
              <a:buNone/>
            </a:pPr>
            <a:r>
              <a:rPr lang="en-US" dirty="0"/>
              <a:t>Treatment of AHTR:</a:t>
            </a:r>
          </a:p>
          <a:p>
            <a:r>
              <a:rPr lang="en-US" dirty="0"/>
              <a:t>The immune complexes that result in RBC lysis can cause renal dysfunction and failure. </a:t>
            </a:r>
          </a:p>
          <a:p>
            <a:r>
              <a:rPr lang="en-US" dirty="0"/>
              <a:t>Diuresis should be induced with intravenous fluids and furosemide or mannitol. </a:t>
            </a:r>
          </a:p>
          <a:p>
            <a:r>
              <a:rPr lang="en-US" dirty="0"/>
              <a:t>Tissue factor released from the lysed erythrocytes may initiate DIC. </a:t>
            </a:r>
          </a:p>
          <a:p>
            <a:r>
              <a:rPr lang="en-US" dirty="0"/>
              <a:t>Coagulation studies like prothrombin time (PT), activated partial thromboplastin time (</a:t>
            </a:r>
            <a:r>
              <a:rPr lang="en-US" dirty="0" err="1"/>
              <a:t>aPTT</a:t>
            </a:r>
            <a:r>
              <a:rPr lang="en-US" dirty="0"/>
              <a:t>), fibrinogen, and platelet count should be monitored in patients 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cellular blood components is a febrile </a:t>
            </a:r>
            <a:r>
              <a:rPr lang="en-US" dirty="0" err="1"/>
              <a:t>nonhemolytic</a:t>
            </a:r>
            <a:r>
              <a:rPr lang="en-US" dirty="0"/>
              <a:t> transfusion reaction(FNHTR). </a:t>
            </a:r>
          </a:p>
          <a:p>
            <a:r>
              <a:rPr lang="en-US" dirty="0"/>
              <a:t>These reactions are characterized by chills and rigors and 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plasma proteins found in transfused components. </a:t>
            </a:r>
          </a:p>
          <a:p>
            <a:r>
              <a:rPr lang="en-US" dirty="0"/>
              <a:t>Mild reactions treated symptomatically by temporarily stopping the transfusion and administering antihistamines (diphenhydramine, 50 mg orally or IM).</a:t>
            </a:r>
          </a:p>
        </p:txBody>
      </p:sp>
    </p:spTree>
    <p:extLst>
      <p:ext uri="{BB962C8B-B14F-4D97-AF65-F5344CB8AC3E}">
        <p14:creationId xmlns:p14="http://schemas.microsoft.com/office/powerpoint/2010/main" val="689375019"/>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after transfusion of  a few milliliters of the blood component.</a:t>
            </a:r>
          </a:p>
          <a:p>
            <a:r>
              <a:rPr lang="en-US" dirty="0"/>
              <a:t> Symptoms and signs: difficulty in breathing, coughing, nausea and vomiting, hypotension, bronchospasm, loss of consciousness, respiratory arrest, and shock.</a:t>
            </a:r>
          </a:p>
          <a:p>
            <a:r>
              <a:rPr lang="en-US" dirty="0"/>
              <a:t>Stopping the transfusion, maintaining vascular access, and administering epinephrine (0.5–1 mL of 1:1000 dilution subcutaneously). </a:t>
            </a:r>
          </a:p>
          <a:p>
            <a:r>
              <a:rPr lang="en-US" dirty="0"/>
              <a:t>Glucocorticoids may be required in severe cases.</a:t>
            </a:r>
          </a:p>
        </p:txBody>
      </p:sp>
    </p:spTree>
    <p:extLst>
      <p:ext uri="{BB962C8B-B14F-4D97-AF65-F5344CB8AC3E}">
        <p14:creationId xmlns:p14="http://schemas.microsoft.com/office/powerpoint/2010/main" val="1490811956"/>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of allogeneic stem cell transplantation, in which lymphocytes from the donor attack and cannot be eliminated by an </a:t>
            </a:r>
            <a:r>
              <a:rPr lang="en-US" dirty="0" err="1"/>
              <a:t>immunodeficient</a:t>
            </a:r>
            <a:r>
              <a:rPr lang="en-US" dirty="0"/>
              <a:t> host.</a:t>
            </a:r>
          </a:p>
          <a:p>
            <a:r>
              <a:rPr lang="en-US" dirty="0"/>
              <a:t>Mediated by donor T lymphocytes that recognize host HLA antigens as foreign and mount an immune response</a:t>
            </a:r>
          </a:p>
          <a:p>
            <a:r>
              <a:rPr lang="en-US" dirty="0"/>
              <a:t> Manifested clinically by fever, a characteristic cutaneous eruption, diarrhea, and liver function abnormalities.</a:t>
            </a:r>
          </a:p>
        </p:txBody>
      </p:sp>
    </p:spTree>
    <p:extLst>
      <p:ext uri="{BB962C8B-B14F-4D97-AF65-F5344CB8AC3E}">
        <p14:creationId xmlns:p14="http://schemas.microsoft.com/office/powerpoint/2010/main" val="1477354956"/>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Presents as acute respiratory distress, either during or within 6 h of transfusing the patient. </a:t>
            </a:r>
          </a:p>
          <a:p>
            <a:r>
              <a:rPr lang="en-US" dirty="0" err="1"/>
              <a:t>Characterised</a:t>
            </a:r>
            <a:r>
              <a:rPr lang="en-US" dirty="0"/>
              <a:t> by respiratory compromise and signs of </a:t>
            </a:r>
            <a:r>
              <a:rPr lang="en-US" dirty="0" err="1"/>
              <a:t>noncardiogenic</a:t>
            </a:r>
            <a:r>
              <a:rPr lang="en-US" dirty="0"/>
              <a:t> pulmonary edema, including bilateral interstitial infiltrates on chest x-ray. </a:t>
            </a:r>
          </a:p>
          <a:p>
            <a:r>
              <a:rPr lang="en-US" dirty="0"/>
              <a:t>Treatment is supportive, and patients usually recover without sequelae.</a:t>
            </a:r>
          </a:p>
        </p:txBody>
      </p:sp>
    </p:spTree>
    <p:extLst>
      <p:ext uri="{BB962C8B-B14F-4D97-AF65-F5344CB8AC3E}">
        <p14:creationId xmlns:p14="http://schemas.microsoft.com/office/powerpoint/2010/main" val="180681320"/>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transfusion may quickly lead to volume overload. </a:t>
            </a:r>
          </a:p>
          <a:p>
            <a:r>
              <a:rPr lang="en-US" dirty="0"/>
              <a:t>Monitoring the rate and volume of the transfusion and using a diuretic can minimize this problem.</a:t>
            </a:r>
          </a:p>
        </p:txBody>
      </p:sp>
    </p:spTree>
    <p:extLst>
      <p:ext uri="{BB962C8B-B14F-4D97-AF65-F5344CB8AC3E}">
        <p14:creationId xmlns:p14="http://schemas.microsoft.com/office/powerpoint/2010/main" val="3359661188"/>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components can result in hypothermia when rapidly infused. </a:t>
            </a:r>
          </a:p>
          <a:p>
            <a:r>
              <a:rPr lang="en-US" dirty="0"/>
              <a:t>Cardiac dysrhythmias can result from exposing the sinoatrial node to cold fluid. </a:t>
            </a:r>
          </a:p>
          <a:p>
            <a:r>
              <a:rPr lang="en-US" dirty="0"/>
              <a:t>Use of an in-line warmer will prevent this complication.</a:t>
            </a:r>
          </a:p>
        </p:txBody>
      </p:sp>
    </p:spTree>
    <p:extLst>
      <p:ext uri="{BB962C8B-B14F-4D97-AF65-F5344CB8AC3E}">
        <p14:creationId xmlns:p14="http://schemas.microsoft.com/office/powerpoint/2010/main" val="805570639"/>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Anticoagulants in Blood </a:t>
            </a:r>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anticoagulant-preservative of citrate, phosphate, dextrose, and adenine (CPDA-1) </a:t>
            </a:r>
          </a:p>
          <a:p>
            <a:pPr algn="just"/>
            <a:r>
              <a:rPr lang="en-US" dirty="0"/>
              <a:t>Ensuring a shelf life (viability of at least 70% of the RBCs 24 hours after infusion) of 35 days and hematocrit of 70 to 80% for PRBCs.</a:t>
            </a:r>
          </a:p>
          <a:p>
            <a:pPr algn="just"/>
            <a:r>
              <a:rPr lang="en-US" dirty="0"/>
              <a:t> Additive solutions (Adsol, Nutricel, Optisol) provide additional nutrients, extending maximum storage to 42 days and lowering viscosity, which makes infusion easier.</a:t>
            </a:r>
          </a:p>
        </p:txBody>
      </p:sp>
    </p:spTree>
    <p:extLst>
      <p:ext uri="{BB962C8B-B14F-4D97-AF65-F5344CB8AC3E}">
        <p14:creationId xmlns:p14="http://schemas.microsoft.com/office/powerpoint/2010/main" val="2240734122"/>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potassium in the unit. </a:t>
            </a:r>
          </a:p>
          <a:p>
            <a:r>
              <a:rPr lang="en-US" dirty="0"/>
              <a:t>Citrate, commonly used to </a:t>
            </a:r>
            <a:r>
              <a:rPr lang="en-US" dirty="0" err="1"/>
              <a:t>anticoagulate</a:t>
            </a:r>
            <a:r>
              <a:rPr lang="en-US" dirty="0"/>
              <a:t> blood components, chelates calcium and thereby inhibits the coagulation cascade.</a:t>
            </a:r>
          </a:p>
          <a:p>
            <a:r>
              <a:rPr lang="en-US" dirty="0"/>
              <a:t>Hypocalcemia, manifested by </a:t>
            </a:r>
            <a:r>
              <a:rPr lang="en-US" dirty="0" err="1"/>
              <a:t>circumoral</a:t>
            </a:r>
            <a:r>
              <a:rPr lang="en-US" dirty="0"/>
              <a:t> numbness and/or tingling sensation of the fingers and toes, may result from multiple rapid transfusions. </a:t>
            </a:r>
          </a:p>
          <a:p>
            <a:endParaRPr lang="en-US" dirty="0"/>
          </a:p>
          <a:p>
            <a:r>
              <a:rPr lang="en-US" dirty="0"/>
              <a:t>Citrate is quickly metabolized to bicarbonate, calcium 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and signs of iron overload affecting endocrine, hepatic, and cardiac function are common after 100 units of RBCs have been transfused (total-body iron load of 20 g). </a:t>
            </a:r>
          </a:p>
          <a:p>
            <a:r>
              <a:rPr lang="en-US" dirty="0"/>
              <a:t>Preventing this complication by using alternative therapies (e.g., erythropoietin) and judicious transfusion is preferable and cost effective. </a:t>
            </a:r>
          </a:p>
          <a:p>
            <a:r>
              <a:rPr lang="en-US" dirty="0"/>
              <a:t>Chelating agents, such as </a:t>
            </a:r>
            <a:r>
              <a:rPr lang="en-US" dirty="0" err="1"/>
              <a:t>deferoxamine</a:t>
            </a:r>
            <a:r>
              <a:rPr lang="en-US" dirty="0"/>
              <a:t> and </a:t>
            </a:r>
            <a:r>
              <a:rPr lang="en-US" dirty="0" err="1"/>
              <a:t>deferasirox</a:t>
            </a:r>
            <a:r>
              <a:rPr lang="en-US" dirty="0"/>
              <a:t>, are available, but the response though is often suboptimal.</a:t>
            </a:r>
          </a:p>
        </p:txBody>
      </p:sp>
    </p:spTree>
    <p:extLst>
      <p:ext uri="{BB962C8B-B14F-4D97-AF65-F5344CB8AC3E}">
        <p14:creationId xmlns:p14="http://schemas.microsoft.com/office/powerpoint/2010/main" val="1927385425"/>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COMPLICATIONS</a:t>
            </a:r>
          </a:p>
          <a:p>
            <a:pPr marL="0" indent="0">
              <a:buNone/>
            </a:pPr>
            <a:r>
              <a:rPr lang="en-US" dirty="0"/>
              <a:t>Viral infections</a:t>
            </a:r>
          </a:p>
          <a:p>
            <a:pPr marL="514350" indent="-514350">
              <a:buFont typeface="+mj-lt"/>
              <a:buAutoNum type="arabicPeriod"/>
            </a:pPr>
            <a:r>
              <a:rPr lang="en-US" dirty="0"/>
              <a:t>Hepatitis C virus</a:t>
            </a:r>
          </a:p>
          <a:p>
            <a:pPr marL="514350" indent="-514350">
              <a:buFont typeface="+mj-lt"/>
              <a:buAutoNum type="arabicPeriod"/>
            </a:pPr>
            <a:r>
              <a:rPr lang="en-US" dirty="0"/>
              <a:t>Human immunodeficiency virus type 1</a:t>
            </a:r>
          </a:p>
          <a:p>
            <a:pPr marL="514350" indent="-514350">
              <a:buFont typeface="+mj-lt"/>
              <a:buAutoNum type="arabicPeriod"/>
            </a:pPr>
            <a:r>
              <a:rPr lang="en-US" dirty="0"/>
              <a:t>Hepatitis B virus</a:t>
            </a:r>
          </a:p>
          <a:p>
            <a:pPr marL="514350" indent="-514350">
              <a:buFont typeface="+mj-lt"/>
              <a:buAutoNum type="arabicPeriod"/>
            </a:pPr>
            <a:r>
              <a:rPr lang="en-US" dirty="0"/>
              <a:t>Cytomegalovirus</a:t>
            </a:r>
          </a:p>
          <a:p>
            <a:pPr marL="514350" indent="-514350">
              <a:buFont typeface="+mj-lt"/>
              <a:buAutoNum type="arabicPeriod"/>
            </a:pPr>
            <a:r>
              <a:rPr lang="en-US" dirty="0"/>
              <a:t>Parvovirus 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a:t>babesiosis</a:t>
            </a:r>
            <a:r>
              <a:rPr lang="en-US" dirty="0"/>
              <a:t>, and Chagas disease, can be transmitted by blood transfusion.</a:t>
            </a:r>
          </a:p>
          <a:p>
            <a:r>
              <a:rPr lang="en-US" dirty="0"/>
              <a:t>Dengue, chikungunya virus, variant Creutzfeldt-Jakob disease, and yellow fever</a:t>
            </a:r>
          </a:p>
          <a:p>
            <a:r>
              <a:rPr lang="en-US" dirty="0"/>
              <a:t>Geographic migration and travel of donors shift the incidence of these 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TRANSFUSION</a:t>
            </a:r>
          </a:p>
          <a:p>
            <a:r>
              <a:rPr lang="en-US" dirty="0"/>
              <a:t>Autologous blood is the best option when transfusion is anticipated. </a:t>
            </a:r>
          </a:p>
          <a:p>
            <a:r>
              <a:rPr lang="en-US" dirty="0"/>
              <a:t>The cost-benefit ratio of autologous transfusion remains high. </a:t>
            </a:r>
          </a:p>
          <a:p>
            <a:r>
              <a:rPr lang="en-US" dirty="0"/>
              <a:t>No transfusion is a zero-risk event; clerical errors and bacterial contamination remain potential complications even 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42291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90550"/>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Blood</a:t>
            </a:r>
          </a:p>
        </p:txBody>
      </p:sp>
      <p:sp>
        <p:nvSpPr>
          <p:cNvPr id="3" name="Content Placeholder 2"/>
          <p:cNvSpPr>
            <a:spLocks noGrp="1"/>
          </p:cNvSpPr>
          <p:nvPr>
            <p:ph idx="1"/>
          </p:nvPr>
        </p:nvSpPr>
        <p:spPr/>
        <p:txBody>
          <a:bodyPr>
            <a:normAutofit fontScale="92500" lnSpcReduction="20000"/>
          </a:bodyPr>
          <a:lstStyle/>
          <a:p>
            <a:r>
              <a:rPr lang="en-US" dirty="0"/>
              <a:t>Storage decrease red cell function. Transfused blood delivers oxygen to the tissues less efficiently. </a:t>
            </a:r>
          </a:p>
          <a:p>
            <a:r>
              <a:rPr lang="en-US" dirty="0"/>
              <a:t>Refrigerated at 1 to 6° C (usually 4° C), cell metabolism continues and changes occur . </a:t>
            </a:r>
          </a:p>
          <a:p>
            <a:r>
              <a:rPr lang="en-US" dirty="0"/>
              <a:t> low in pH and in the level of  2,3-DPG. </a:t>
            </a:r>
          </a:p>
          <a:p>
            <a:r>
              <a:rPr lang="en-US" dirty="0"/>
              <a:t>The deformability of RBCs makes them, over  time, more spherical and rigid, thereby increasing resistance to capillary flow.</a:t>
            </a:r>
          </a:p>
          <a:p>
            <a:r>
              <a:rPr lang="en-US" dirty="0"/>
              <a:t>Cell leakage of potassium(≈ 6 mEq/U).</a:t>
            </a:r>
          </a:p>
        </p:txBody>
      </p:sp>
    </p:spTree>
    <p:extLst>
      <p:ext uri="{BB962C8B-B14F-4D97-AF65-F5344CB8AC3E}">
        <p14:creationId xmlns:p14="http://schemas.microsoft.com/office/powerpoint/2010/main" val="3136876029"/>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 the 48 Rh system antigens, and more than 200 non-ABO/Rh antigens.</a:t>
            </a:r>
          </a:p>
          <a:p>
            <a:r>
              <a:rPr lang="en-US" dirty="0"/>
              <a:t> Blood specimen from the patient is sent for the following tests: ABO grouping, Rh typing, and an antibody screen for unexpected (non-ABO/Rh) antibodies.</a:t>
            </a:r>
          </a:p>
        </p:txBody>
      </p:sp>
    </p:spTree>
    <p:extLst>
      <p:ext uri="{BB962C8B-B14F-4D97-AF65-F5344CB8AC3E}">
        <p14:creationId xmlns:p14="http://schemas.microsoft.com/office/powerpoint/2010/main" val="3614731813"/>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Grouping</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The “forward type” determines the ABO and Rh phenotype of the recipient’s RBC by using antisera directed against the A, B, and D antigens. </a:t>
            </a:r>
          </a:p>
        </p:txBody>
      </p:sp>
    </p:spTree>
    <p:extLst>
      <p:ext uri="{BB962C8B-B14F-4D97-AF65-F5344CB8AC3E}">
        <p14:creationId xmlns:p14="http://schemas.microsoft.com/office/powerpoint/2010/main" val="238634878"/>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2381</Words>
  <Application>Microsoft Office PowerPoint</Application>
  <PresentationFormat>On-screen Show (4:3)</PresentationFormat>
  <Paragraphs>283</Paragraphs>
  <Slides>56</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Georgia</vt:lpstr>
      <vt:lpstr>Monotype Sorts</vt:lpstr>
      <vt:lpstr>Wingdings</vt:lpstr>
      <vt:lpstr>Training</vt:lpstr>
      <vt:lpstr>Transfusion Medicine and Therapy</vt:lpstr>
      <vt:lpstr>Objective </vt:lpstr>
      <vt:lpstr>PowerPoint Presentation</vt:lpstr>
      <vt:lpstr>Blood Collection</vt:lpstr>
      <vt:lpstr>Anticoagulants in Blood </vt:lpstr>
      <vt:lpstr>Storage of Blood</vt:lpstr>
      <vt:lpstr>Blood Typing</vt:lpstr>
      <vt:lpstr>ABO Grouping</vt:lpstr>
      <vt:lpstr>Blood Typing</vt:lpstr>
      <vt:lpstr>Blood Typing</vt:lpstr>
      <vt:lpstr>PowerPoint Presentation</vt:lpstr>
      <vt:lpstr>PowerPoint Presentation</vt:lpstr>
      <vt:lpstr>Type and Screen</vt:lpstr>
      <vt:lpstr>Blood and Products Transfusion</vt:lpstr>
      <vt:lpstr>When is Transfusion Necessary?</vt:lpstr>
      <vt:lpstr>Oxygen Delivery</vt:lpstr>
      <vt:lpstr>Oxygen Delivery (cont.)</vt:lpstr>
      <vt:lpstr>Administration</vt:lpstr>
      <vt:lpstr>Administration</vt:lpstr>
      <vt:lpstr>Administration</vt:lpstr>
      <vt:lpstr>MANAGEMENT</vt:lpstr>
      <vt:lpstr>Management</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2016-10-21T10:15:58Z</dcterms:created>
  <dcterms:modified xsi:type="dcterms:W3CDTF">2018-11-20T19:49:25Z</dcterms:modified>
</cp:coreProperties>
</file>