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7" r:id="rId1"/>
  </p:sldMasterIdLst>
  <p:notesMasterIdLst>
    <p:notesMasterId r:id="rId66"/>
  </p:notesMasterIdLst>
  <p:sldIdLst>
    <p:sldId id="256" r:id="rId2"/>
    <p:sldId id="264" r:id="rId3"/>
    <p:sldId id="257" r:id="rId4"/>
    <p:sldId id="259" r:id="rId5"/>
    <p:sldId id="322" r:id="rId6"/>
    <p:sldId id="262" r:id="rId7"/>
    <p:sldId id="263" r:id="rId8"/>
    <p:sldId id="266" r:id="rId9"/>
    <p:sldId id="335" r:id="rId10"/>
    <p:sldId id="350" r:id="rId11"/>
    <p:sldId id="357" r:id="rId12"/>
    <p:sldId id="356" r:id="rId13"/>
    <p:sldId id="353" r:id="rId14"/>
    <p:sldId id="354" r:id="rId15"/>
    <p:sldId id="355" r:id="rId16"/>
    <p:sldId id="352" r:id="rId17"/>
    <p:sldId id="271" r:id="rId18"/>
    <p:sldId id="336" r:id="rId19"/>
    <p:sldId id="327" r:id="rId20"/>
    <p:sldId id="338" r:id="rId21"/>
    <p:sldId id="272" r:id="rId22"/>
    <p:sldId id="333" r:id="rId23"/>
    <p:sldId id="315" r:id="rId24"/>
    <p:sldId id="339" r:id="rId25"/>
    <p:sldId id="274" r:id="rId26"/>
    <p:sldId id="328" r:id="rId27"/>
    <p:sldId id="340" r:id="rId28"/>
    <p:sldId id="348" r:id="rId29"/>
    <p:sldId id="345" r:id="rId30"/>
    <p:sldId id="346" r:id="rId31"/>
    <p:sldId id="347" r:id="rId32"/>
    <p:sldId id="275" r:id="rId33"/>
    <p:sldId id="276" r:id="rId34"/>
    <p:sldId id="277" r:id="rId35"/>
    <p:sldId id="278" r:id="rId36"/>
    <p:sldId id="329" r:id="rId37"/>
    <p:sldId id="349" r:id="rId38"/>
    <p:sldId id="343" r:id="rId39"/>
    <p:sldId id="337" r:id="rId40"/>
    <p:sldId id="280" r:id="rId41"/>
    <p:sldId id="281" r:id="rId42"/>
    <p:sldId id="282" r:id="rId43"/>
    <p:sldId id="285" r:id="rId44"/>
    <p:sldId id="283" r:id="rId45"/>
    <p:sldId id="284" r:id="rId46"/>
    <p:sldId id="332" r:id="rId47"/>
    <p:sldId id="286" r:id="rId48"/>
    <p:sldId id="317" r:id="rId49"/>
    <p:sldId id="288" r:id="rId50"/>
    <p:sldId id="287" r:id="rId51"/>
    <p:sldId id="291" r:id="rId52"/>
    <p:sldId id="344" r:id="rId53"/>
    <p:sldId id="289" r:id="rId54"/>
    <p:sldId id="292" r:id="rId55"/>
    <p:sldId id="293" r:id="rId56"/>
    <p:sldId id="318" r:id="rId57"/>
    <p:sldId id="310" r:id="rId58"/>
    <p:sldId id="311" r:id="rId59"/>
    <p:sldId id="312" r:id="rId60"/>
    <p:sldId id="309" r:id="rId61"/>
    <p:sldId id="313" r:id="rId62"/>
    <p:sldId id="319" r:id="rId63"/>
    <p:sldId id="320" r:id="rId64"/>
    <p:sldId id="321" r:id="rId6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60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notesMaster" Target="notesMasters/notes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92284B-3DE6-D441-BF7D-0F770B2975F2}" type="datetimeFigureOut">
              <a:rPr lang="en-US" smtClean="0"/>
              <a:t>2016-02-24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904186-61B1-5045-91CD-6EB69867E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166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04186-61B1-5045-91CD-6EB69867EC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37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UVJO</a:t>
            </a:r>
          </a:p>
          <a:p>
            <a:endParaRPr lang="en-US" dirty="0" smtClean="0"/>
          </a:p>
          <a:p>
            <a:r>
              <a:rPr lang="en-US" dirty="0" smtClean="0"/>
              <a:t>MCDK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04186-61B1-5045-91CD-6EB69867EC7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698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UDT = HYPO : THINK OF DSD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04186-61B1-5045-91CD-6EB69867EC7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21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</a:t>
            </a:r>
            <a:r>
              <a:rPr lang="en-US" baseline="0" dirty="0" smtClean="0"/>
              <a:t> do we care about </a:t>
            </a:r>
            <a:r>
              <a:rPr lang="en-US" baseline="0" dirty="0" err="1" smtClean="0"/>
              <a:t>oligohydromnios</a:t>
            </a:r>
            <a:r>
              <a:rPr lang="en-US" baseline="0" dirty="0" smtClean="0"/>
              <a:t> in history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04186-61B1-5045-91CD-6EB69867EC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49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pictures </a:t>
            </a:r>
          </a:p>
          <a:p>
            <a:r>
              <a:rPr lang="en-US" dirty="0" smtClean="0"/>
              <a:t>NORMAL IMAGING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04186-61B1-5045-91CD-6EB69867EC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147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 finding ( </a:t>
            </a:r>
            <a:r>
              <a:rPr lang="en-US" dirty="0" err="1" smtClean="0"/>
              <a:t>anantomy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IVP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xxxx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Nuclear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04186-61B1-5045-91CD-6EB69867EC7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68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better imaging</a:t>
            </a:r>
          </a:p>
          <a:p>
            <a:r>
              <a:rPr lang="en-US" dirty="0" smtClean="0"/>
              <a:t>US and VCUG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04186-61B1-5045-91CD-6EB69867EC7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35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images US </a:t>
            </a:r>
          </a:p>
          <a:p>
            <a:r>
              <a:rPr lang="en-US" dirty="0" smtClean="0"/>
              <a:t>NORMAL VCUG</a:t>
            </a:r>
          </a:p>
          <a:p>
            <a:endParaRPr lang="en-US" dirty="0" smtClean="0"/>
          </a:p>
          <a:p>
            <a:r>
              <a:rPr lang="en-US" dirty="0" smtClean="0"/>
              <a:t>MAG3</a:t>
            </a:r>
            <a:r>
              <a:rPr lang="en-US" baseline="0" dirty="0" smtClean="0"/>
              <a:t> pictures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04186-61B1-5045-91CD-6EB69867EC7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89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pictures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04186-61B1-5045-91CD-6EB69867EC7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788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VCUG ( 1RY AND 2RY)</a:t>
            </a:r>
          </a:p>
          <a:p>
            <a:r>
              <a:rPr lang="en-US" dirty="0" smtClean="0"/>
              <a:t>NORMAL</a:t>
            </a:r>
            <a:r>
              <a:rPr lang="en-US" baseline="0" dirty="0" smtClean="0"/>
              <a:t> 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04186-61B1-5045-91CD-6EB69867EC7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196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Neurogenic .. 2ry</a:t>
            </a:r>
          </a:p>
          <a:p>
            <a:endParaRPr lang="en-US" dirty="0" smtClean="0"/>
          </a:p>
          <a:p>
            <a:r>
              <a:rPr lang="en-US" dirty="0" smtClean="0"/>
              <a:t>Add US picture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04186-61B1-5045-91CD-6EB69867EC7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585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295400"/>
            <a:ext cx="8228013" cy="1927225"/>
          </a:xfr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307976"/>
            <a:ext cx="8228013" cy="1066800"/>
          </a:xfr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A3D07-41E6-7044-B989-F9F662671E75}" type="datetimeFigureOut">
              <a:rPr lang="en-US" smtClean="0"/>
              <a:t>2016-02-24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441A7-4E74-4844-A3E8-70871FDDC3E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A3D07-41E6-7044-B989-F9F662671E75}" type="datetimeFigureOut">
              <a:rPr lang="en-US" smtClean="0"/>
              <a:t>2016-02-24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441A7-4E74-4844-A3E8-70871FDDC3E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001"/>
            <a:ext cx="3509683" cy="2209800"/>
          </a:xfr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73050"/>
            <a:ext cx="3657600" cy="585311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649071"/>
            <a:ext cx="3509683" cy="338819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1A3D07-41E6-7044-B989-F9F662671E75}" type="datetimeFigureOut">
              <a:rPr lang="en-US" smtClean="0"/>
              <a:t>2016-02-24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441A7-4E74-4844-A3E8-70871FDDC3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1A3D07-41E6-7044-B989-F9F662671E75}" type="datetimeFigureOut">
              <a:rPr lang="en-US" smtClean="0"/>
              <a:t>2016-02-24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441A7-4E74-4844-A3E8-70871FDDC3E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1143000"/>
            <a:ext cx="4267200" cy="4267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1A3D07-41E6-7044-B989-F9F662671E75}" type="datetimeFigureOut">
              <a:rPr lang="en-US" smtClean="0"/>
              <a:t>2016-02-24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441A7-4E74-4844-A3E8-70871FDDC3E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2590800"/>
            <a:ext cx="3505200" cy="3505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5" y="1260475"/>
            <a:ext cx="1254125" cy="12541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5" y="762000"/>
            <a:ext cx="2092325" cy="20923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568388"/>
            <a:ext cx="8228013" cy="3468875"/>
          </a:xfr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A3D07-41E6-7044-B989-F9F662671E75}" type="datetimeFigureOut">
              <a:rPr lang="en-US" smtClean="0"/>
              <a:t>2016-02-24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441A7-4E74-4844-A3E8-70871FDDC3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74638"/>
            <a:ext cx="1524000" cy="5851525"/>
          </a:xfrm>
        </p:spPr>
        <p:txBody>
          <a:bodyPr vert="eaVert" anchor="t" anchorCtr="0"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6859"/>
            <a:ext cx="6019800" cy="561564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A3D07-41E6-7044-B989-F9F662671E75}" type="datetimeFigureOut">
              <a:rPr lang="en-US" smtClean="0"/>
              <a:t>2016-02-24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441A7-4E74-4844-A3E8-70871FDDC3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A3D07-41E6-7044-B989-F9F662671E75}" type="datetimeFigureOut">
              <a:rPr lang="en-US" smtClean="0"/>
              <a:t>2016-02-24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441A7-4E74-4844-A3E8-70871FDDC3E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A3D07-41E6-7044-B989-F9F662671E75}" type="datetimeFigureOut">
              <a:rPr lang="en-US" smtClean="0"/>
              <a:t>2016-02-24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441A7-4E74-4844-A3E8-70871FDDC3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6694"/>
            <a:ext cx="6400800" cy="1362075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399" y="3609695"/>
            <a:ext cx="5181601" cy="1500187"/>
          </a:xfr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1A3D07-41E6-7044-B989-F9F662671E75}" type="datetimeFigureOut">
              <a:rPr lang="en-US" smtClean="0"/>
              <a:t>2016-02-24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8999" y="6356350"/>
            <a:ext cx="14462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D441A7-4E74-4844-A3E8-70871FDDC3E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A3D07-41E6-7044-B989-F9F662671E75}" type="datetimeFigureOut">
              <a:rPr lang="en-US" smtClean="0"/>
              <a:t>2016-02-24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441A7-4E74-4844-A3E8-70871FDDC3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A3D07-41E6-7044-B989-F9F662671E75}" type="datetimeFigureOut">
              <a:rPr lang="en-US" smtClean="0"/>
              <a:t>2016-02-24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441A7-4E74-4844-A3E8-70871FDDC3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784475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A3D07-41E6-7044-B989-F9F662671E75}" type="datetimeFigureOut">
              <a:rPr lang="en-US" smtClean="0"/>
              <a:t>2016-02-24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441A7-4E74-4844-A3E8-70871FDDC3E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4497070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A3D07-41E6-7044-B989-F9F662671E75}" type="datetimeFigureOut">
              <a:rPr lang="en-US" smtClean="0"/>
              <a:t>2016-02-24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441A7-4E74-4844-A3E8-70871FDDC3E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A3D07-41E6-7044-B989-F9F662671E75}" type="datetimeFigureOut">
              <a:rPr lang="en-US" smtClean="0"/>
              <a:t>2016-02-24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441A7-4E74-4844-A3E8-70871FDDC3E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A3D07-41E6-7044-B989-F9F662671E75}" type="datetimeFigureOut">
              <a:rPr lang="en-US" smtClean="0"/>
              <a:t>2016-02-24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441A7-4E74-4844-A3E8-70871FDDC3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775" y="2770094"/>
            <a:ext cx="7662864" cy="3267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F1A3D07-41E6-7044-B989-F9F662671E75}" type="datetimeFigureOut">
              <a:rPr lang="en-US" smtClean="0"/>
              <a:t>2016-02-24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FD441A7-4E74-4844-A3E8-70871FDDC3E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Relationship Id="rId3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Ped</a:t>
            </a:r>
            <a:r>
              <a:rPr lang="en-US" dirty="0" smtClean="0"/>
              <a:t> Urology Review</a:t>
            </a:r>
            <a:br>
              <a:rPr lang="en-US" dirty="0" smtClean="0"/>
            </a:br>
            <a:r>
              <a:rPr lang="en-US" sz="3600" dirty="0" smtClean="0"/>
              <a:t>ANH and GU anomalies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810000"/>
            <a:ext cx="8228013" cy="1326776"/>
          </a:xfrm>
        </p:spPr>
        <p:txBody>
          <a:bodyPr>
            <a:normAutofit fontScale="92500" lnSpcReduction="20000"/>
          </a:bodyPr>
          <a:lstStyle/>
          <a:p>
            <a:r>
              <a:rPr lang="en-US" sz="3600" dirty="0" smtClean="0"/>
              <a:t>Surgery 453	</a:t>
            </a:r>
          </a:p>
          <a:p>
            <a:r>
              <a:rPr lang="en-US" sz="3600" dirty="0" smtClean="0"/>
              <a:t>Dr. </a:t>
            </a:r>
            <a:r>
              <a:rPr lang="en-US" sz="3600" dirty="0" err="1" smtClean="0"/>
              <a:t>Fahad</a:t>
            </a:r>
            <a:r>
              <a:rPr lang="en-US" sz="3600" dirty="0" smtClean="0"/>
              <a:t> </a:t>
            </a:r>
            <a:r>
              <a:rPr lang="en-US" sz="3600" dirty="0" err="1" smtClean="0"/>
              <a:t>Alyami</a:t>
            </a:r>
            <a:r>
              <a:rPr lang="en-US" sz="3600" dirty="0" smtClean="0"/>
              <a:t> </a:t>
            </a:r>
          </a:p>
          <a:p>
            <a:r>
              <a:rPr lang="en-US" sz="3600" dirty="0" err="1"/>
              <a:t>Dr</a:t>
            </a:r>
            <a:r>
              <a:rPr lang="en-US" sz="3600" dirty="0"/>
              <a:t> </a:t>
            </a:r>
            <a:r>
              <a:rPr lang="en-US" sz="3600" dirty="0" err="1"/>
              <a:t>Hamdan</a:t>
            </a:r>
            <a:r>
              <a:rPr lang="en-US" sz="3600" dirty="0"/>
              <a:t> </a:t>
            </a:r>
            <a:r>
              <a:rPr lang="en-US" sz="3600" dirty="0" err="1"/>
              <a:t>Alhazmi</a:t>
            </a:r>
            <a:endParaRPr lang="en-US" sz="3600" dirty="0"/>
          </a:p>
          <a:p>
            <a:endParaRPr lang="en-US" sz="36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929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0"/>
            <a:ext cx="8229600" cy="1143000"/>
          </a:xfrm>
        </p:spPr>
        <p:txBody>
          <a:bodyPr/>
          <a:lstStyle/>
          <a:p>
            <a:r>
              <a:rPr lang="en-US" dirty="0" smtClean="0"/>
              <a:t>Normal Renal &amp; Bladder US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900"/>
            <a:ext cx="3911600" cy="304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900" y="1231900"/>
            <a:ext cx="4279900" cy="29337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-55795" t="-14382" r="-23832" b="14382"/>
          <a:stretch/>
        </p:blipFill>
        <p:spPr>
          <a:xfrm>
            <a:off x="419100" y="3590831"/>
            <a:ext cx="6994525" cy="3267169"/>
          </a:xfrm>
        </p:spPr>
      </p:pic>
    </p:spTree>
    <p:extLst>
      <p:ext uri="{BB962C8B-B14F-4D97-AF65-F5344CB8AC3E}">
        <p14:creationId xmlns:p14="http://schemas.microsoft.com/office/powerpoint/2010/main" val="772310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Voiding </a:t>
            </a:r>
            <a:r>
              <a:rPr lang="en-US" dirty="0" err="1" smtClean="0"/>
              <a:t>cystourethrogram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(VCUG)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34" r="64439"/>
          <a:stretch/>
        </p:blipFill>
        <p:spPr>
          <a:xfrm>
            <a:off x="0" y="1488141"/>
            <a:ext cx="2908300" cy="362995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700" y="2489200"/>
            <a:ext cx="3243163" cy="4114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363" y="3060700"/>
            <a:ext cx="33147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68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Diuretic renal scan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302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 descr="Sincl 1311206 pr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155700"/>
            <a:ext cx="6286500" cy="554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3236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  <a:noFill/>
          <a:ln/>
        </p:spPr>
        <p:txBody>
          <a:bodyPr lIns="92075" tIns="46038" rIns="92075" bIns="46038"/>
          <a:lstStyle/>
          <a:p>
            <a:r>
              <a:rPr lang="en-US" sz="4800" b="0"/>
              <a:t>pre-Lasix</a:t>
            </a:r>
          </a:p>
        </p:txBody>
      </p:sp>
    </p:spTree>
    <p:extLst>
      <p:ext uri="{BB962C8B-B14F-4D97-AF65-F5344CB8AC3E}">
        <p14:creationId xmlns:p14="http://schemas.microsoft.com/office/powerpoint/2010/main" val="3982813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1143000"/>
          </a:xfrm>
        </p:spPr>
        <p:txBody>
          <a:bodyPr/>
          <a:lstStyle/>
          <a:p>
            <a:r>
              <a:rPr lang="en-US" sz="4800" b="0"/>
              <a:t>post-Lasix</a:t>
            </a:r>
          </a:p>
        </p:txBody>
      </p:sp>
      <p:pic>
        <p:nvPicPr>
          <p:cNvPr id="224260" name="Picture 4" descr="Sincl1311206post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"/>
          <a:stretch>
            <a:fillRect/>
          </a:stretch>
        </p:blipFill>
        <p:spPr bwMode="auto">
          <a:xfrm>
            <a:off x="1143000" y="1066800"/>
            <a:ext cx="6426200" cy="547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832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7772400" cy="1143000"/>
          </a:xfrm>
        </p:spPr>
        <p:txBody>
          <a:bodyPr/>
          <a:lstStyle/>
          <a:p>
            <a:r>
              <a:rPr lang="en-US" sz="4400" b="0"/>
              <a:t>No UPJ obstruction</a:t>
            </a:r>
          </a:p>
        </p:txBody>
      </p:sp>
      <p:pic>
        <p:nvPicPr>
          <p:cNvPr id="226308" name="Picture 4" descr="Sincl curv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" t="2098" r="6212"/>
          <a:stretch>
            <a:fillRect/>
          </a:stretch>
        </p:blipFill>
        <p:spPr bwMode="auto">
          <a:xfrm>
            <a:off x="1295400" y="2209800"/>
            <a:ext cx="57912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10" name="Text Box 6"/>
          <p:cNvSpPr txBox="1">
            <a:spLocks noChangeArrowheads="1"/>
          </p:cNvSpPr>
          <p:nvPr/>
        </p:nvSpPr>
        <p:spPr bwMode="auto">
          <a:xfrm>
            <a:off x="7299325" y="4125913"/>
            <a:ext cx="8540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0">
                <a:effectLst>
                  <a:outerShdw blurRad="38100" dist="38100" dir="2700000" algn="tl">
                    <a:srgbClr val="000000"/>
                  </a:outerShdw>
                </a:effectLst>
              </a:rPr>
              <a:t>T1/2 </a:t>
            </a:r>
          </a:p>
          <a:p>
            <a:r>
              <a:rPr lang="en-US" b="0">
                <a:effectLst>
                  <a:outerShdw blurRad="38100" dist="38100" dir="2700000" algn="tl">
                    <a:srgbClr val="000000"/>
                  </a:outerShdw>
                </a:effectLst>
              </a:rPr>
              <a:t>R = 6</a:t>
            </a:r>
            <a:r>
              <a:rPr lang="ja-JP" altLang="en-US" b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’</a:t>
            </a:r>
            <a:endParaRPr lang="en-US" b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US" b="0">
                <a:effectLst>
                  <a:outerShdw blurRad="38100" dist="38100" dir="2700000" algn="tl">
                    <a:srgbClr val="000000"/>
                  </a:outerShdw>
                </a:effectLst>
              </a:rPr>
              <a:t>L = 2</a:t>
            </a:r>
            <a:r>
              <a:rPr lang="ja-JP" altLang="en-US" b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’</a:t>
            </a:r>
            <a:endParaRPr lang="en-US" b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9549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062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natal workup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Post-natal</a:t>
            </a:r>
            <a:endParaRPr lang="en-CA" dirty="0"/>
          </a:p>
          <a:p>
            <a:r>
              <a:rPr lang="en-US" dirty="0"/>
              <a:t>O</a:t>
            </a:r>
            <a:r>
              <a:rPr lang="en-US" dirty="0" smtClean="0"/>
              <a:t>bserve </a:t>
            </a:r>
            <a:r>
              <a:rPr lang="en-US" dirty="0"/>
              <a:t>child </a:t>
            </a:r>
            <a:r>
              <a:rPr lang="en-US" dirty="0" smtClean="0"/>
              <a:t>voiding.</a:t>
            </a:r>
            <a:endParaRPr lang="en-CA" dirty="0"/>
          </a:p>
          <a:p>
            <a:r>
              <a:rPr lang="en-US" dirty="0"/>
              <a:t>S</a:t>
            </a:r>
            <a:r>
              <a:rPr lang="en-US" dirty="0" smtClean="0"/>
              <a:t>erum Cr. (When and why?)</a:t>
            </a:r>
            <a:endParaRPr lang="en-CA" dirty="0"/>
          </a:p>
          <a:p>
            <a:r>
              <a:rPr lang="en-US" dirty="0"/>
              <a:t>P</a:t>
            </a:r>
            <a:r>
              <a:rPr lang="en-US" dirty="0" smtClean="0"/>
              <a:t>rophylactic antibiotic.</a:t>
            </a:r>
          </a:p>
          <a:p>
            <a:r>
              <a:rPr lang="en-US" dirty="0" smtClean="0"/>
              <a:t>Repeat US +/- VCUG or nuclear scan .</a:t>
            </a:r>
            <a:endParaRPr lang="en-CA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079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Divide your self in 3 teams , each team will be responsible for a case scenario.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55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 days old term boy (SVD), found to have bilateral hydronephrosis on antenatal US?</a:t>
            </a:r>
          </a:p>
          <a:p>
            <a:endParaRPr lang="en-US" dirty="0" smtClean="0"/>
          </a:p>
          <a:p>
            <a:r>
              <a:rPr lang="en-US" dirty="0" smtClean="0"/>
              <a:t>What are the possible causes ?</a:t>
            </a:r>
          </a:p>
          <a:p>
            <a:endParaRPr lang="en-US" dirty="0"/>
          </a:p>
          <a:p>
            <a:r>
              <a:rPr lang="en-US" dirty="0" smtClean="0"/>
              <a:t>How would you manage this case?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892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Antenatal Hydronephrosis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Def</a:t>
            </a:r>
            <a:r>
              <a:rPr lang="en-US" dirty="0" smtClean="0"/>
              <a:t> of hydronephrosis?</a:t>
            </a:r>
          </a:p>
          <a:p>
            <a:endParaRPr lang="en-US" dirty="0"/>
          </a:p>
          <a:p>
            <a:r>
              <a:rPr lang="en-US" dirty="0" smtClean="0"/>
              <a:t>Antenatal ?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854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6145" b="6145"/>
          <a:stretch>
            <a:fillRect/>
          </a:stretch>
        </p:blipFill>
        <p:spPr>
          <a:xfrm>
            <a:off x="193675" y="522288"/>
            <a:ext cx="4225925" cy="32670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487363"/>
            <a:ext cx="4749800" cy="330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5400" y="3365500"/>
            <a:ext cx="4318000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67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Posterior urethral valve (PUV)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0589"/>
            <a:ext cx="8229600" cy="4525963"/>
          </a:xfrm>
        </p:spPr>
        <p:txBody>
          <a:bodyPr/>
          <a:lstStyle/>
          <a:p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congenital </a:t>
            </a:r>
            <a:r>
              <a:rPr lang="en-US" b="1" dirty="0"/>
              <a:t>obstructive membrane</a:t>
            </a:r>
            <a:r>
              <a:rPr lang="en-US" dirty="0"/>
              <a:t> in posterior urethra that impedes </a:t>
            </a:r>
            <a:r>
              <a:rPr lang="en-US" dirty="0" err="1"/>
              <a:t>antegrade</a:t>
            </a:r>
            <a:r>
              <a:rPr lang="en-US" dirty="0"/>
              <a:t> flow of </a:t>
            </a:r>
            <a:r>
              <a:rPr lang="en-US" dirty="0" smtClean="0"/>
              <a:t>urine</a:t>
            </a:r>
            <a:r>
              <a:rPr lang="en-CA" dirty="0" smtClean="0"/>
              <a:t>.</a:t>
            </a:r>
            <a:endParaRPr lang="en-CA" dirty="0"/>
          </a:p>
          <a:p>
            <a:r>
              <a:rPr lang="en-US" dirty="0"/>
              <a:t>occurs in 1 in 8,000-25,000 live male </a:t>
            </a:r>
            <a:r>
              <a:rPr lang="en-US" dirty="0" smtClean="0"/>
              <a:t>births</a:t>
            </a:r>
            <a:r>
              <a:rPr lang="en-CA" dirty="0" smtClean="0"/>
              <a:t>.</a:t>
            </a:r>
          </a:p>
          <a:p>
            <a:endParaRPr lang="en-CA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840026"/>
            <a:ext cx="3568653" cy="27995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4337" y="3840026"/>
            <a:ext cx="3598631" cy="278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50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/>
          <a:srcRect t="-50856" b="16519"/>
          <a:stretch/>
        </p:blipFill>
        <p:spPr>
          <a:xfrm>
            <a:off x="739775" y="635001"/>
            <a:ext cx="7441142" cy="592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21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5861" b="-9114"/>
          <a:stretch/>
        </p:blipFill>
        <p:spPr>
          <a:xfrm>
            <a:off x="739775" y="1488142"/>
            <a:ext cx="7662864" cy="5369858"/>
          </a:xfrm>
        </p:spPr>
      </p:pic>
    </p:spTree>
    <p:extLst>
      <p:ext uri="{BB962C8B-B14F-4D97-AF65-F5344CB8AC3E}">
        <p14:creationId xmlns:p14="http://schemas.microsoft.com/office/powerpoint/2010/main" val="2987302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128288" r="-128288"/>
          <a:stretch>
            <a:fillRect/>
          </a:stretch>
        </p:blipFill>
        <p:spPr>
          <a:xfrm>
            <a:off x="-2066925" y="345141"/>
            <a:ext cx="9496425" cy="326707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100" y="2044700"/>
            <a:ext cx="31750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829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Initial Management </a:t>
            </a:r>
            <a:r>
              <a:rPr lang="en-US" b="1" dirty="0"/>
              <a:t>of </a:t>
            </a:r>
            <a:r>
              <a:rPr lang="en-US" b="1" dirty="0" smtClean="0"/>
              <a:t>PUV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AutoNum type="arabicParenR"/>
            </a:pPr>
            <a:r>
              <a:rPr lang="en-US" b="1" u="sng" dirty="0" smtClean="0"/>
              <a:t>1</a:t>
            </a:r>
            <a:r>
              <a:rPr lang="en-US" b="1" u="sng" baseline="30000" dirty="0" smtClean="0"/>
              <a:t>ST</a:t>
            </a:r>
            <a:r>
              <a:rPr lang="en-US" b="1" u="sng" dirty="0" smtClean="0"/>
              <a:t> step of management : </a:t>
            </a:r>
            <a:r>
              <a:rPr lang="en-US" dirty="0" smtClean="0"/>
              <a:t>Bladder </a:t>
            </a:r>
            <a:r>
              <a:rPr lang="en-US" dirty="0"/>
              <a:t>drainage (permits medical </a:t>
            </a:r>
            <a:r>
              <a:rPr lang="en-US" dirty="0" smtClean="0"/>
              <a:t>stabilization)</a:t>
            </a:r>
          </a:p>
          <a:p>
            <a:pPr marL="514350" indent="-514350">
              <a:buAutoNum type="arabicParenR" startAt="2"/>
            </a:pPr>
            <a:r>
              <a:rPr lang="en-US" dirty="0"/>
              <a:t>E</a:t>
            </a:r>
            <a:r>
              <a:rPr lang="en-US" dirty="0" smtClean="0"/>
              <a:t>ffective </a:t>
            </a:r>
            <a:r>
              <a:rPr lang="en-US" dirty="0"/>
              <a:t>NICU support for issues with pulmonary hypoplasia &amp; renal </a:t>
            </a:r>
            <a:r>
              <a:rPr lang="en-US" dirty="0" smtClean="0"/>
              <a:t>insufficiency</a:t>
            </a:r>
            <a:endParaRPr lang="en-CA" dirty="0" smtClean="0"/>
          </a:p>
          <a:p>
            <a:pPr marL="514350" indent="-514350">
              <a:buAutoNum type="arabicParenR" startAt="2"/>
            </a:pPr>
            <a:r>
              <a:rPr lang="en-US" dirty="0"/>
              <a:t>L</a:t>
            </a:r>
            <a:r>
              <a:rPr lang="en-US" dirty="0" smtClean="0"/>
              <a:t>ab </a:t>
            </a:r>
            <a:r>
              <a:rPr lang="en-US" dirty="0"/>
              <a:t>investigations</a:t>
            </a:r>
            <a:endParaRPr lang="en-CA" dirty="0"/>
          </a:p>
          <a:p>
            <a:pPr marL="0" indent="0">
              <a:buNone/>
            </a:pPr>
            <a:r>
              <a:rPr lang="en-US" dirty="0" smtClean="0"/>
              <a:t>    -  Electrolyte, </a:t>
            </a:r>
            <a:r>
              <a:rPr lang="en-US" dirty="0" err="1" smtClean="0"/>
              <a:t>creatinine</a:t>
            </a:r>
            <a:r>
              <a:rPr lang="en-US" dirty="0" smtClean="0"/>
              <a:t> , BUN: may </a:t>
            </a:r>
            <a:r>
              <a:rPr lang="en-US" dirty="0"/>
              <a:t>take 48hrs </a:t>
            </a:r>
            <a:r>
              <a:rPr lang="en-US" dirty="0" smtClean="0"/>
              <a:t>to be accurate.	</a:t>
            </a:r>
            <a:endParaRPr lang="en-CA" dirty="0" smtClean="0"/>
          </a:p>
          <a:p>
            <a:pPr marL="514350" indent="-514350">
              <a:buAutoNum type="arabicParenR" startAt="4"/>
            </a:pPr>
            <a:r>
              <a:rPr lang="en-US" dirty="0" err="1" smtClean="0"/>
              <a:t>Prophlactic</a:t>
            </a:r>
            <a:r>
              <a:rPr lang="en-US" dirty="0" smtClean="0"/>
              <a:t> </a:t>
            </a:r>
            <a:r>
              <a:rPr lang="en-US" dirty="0" err="1" smtClean="0"/>
              <a:t>Abx</a:t>
            </a:r>
            <a:r>
              <a:rPr lang="en-US" dirty="0" smtClean="0"/>
              <a:t>.</a:t>
            </a:r>
            <a:endParaRPr lang="en-CA" dirty="0" smtClean="0"/>
          </a:p>
          <a:p>
            <a:pPr marL="514350" indent="-514350">
              <a:buAutoNum type="arabicParenR" startAt="4"/>
            </a:pPr>
            <a:r>
              <a:rPr lang="en-CA" b="1" u="sng" dirty="0" smtClean="0"/>
              <a:t>C</a:t>
            </a:r>
            <a:r>
              <a:rPr lang="en-US" b="1" u="sng" dirty="0" err="1" smtClean="0"/>
              <a:t>ystoscopy</a:t>
            </a:r>
            <a:r>
              <a:rPr lang="en-US" b="1" u="sng" dirty="0" smtClean="0"/>
              <a:t> and Valve ablation</a:t>
            </a:r>
            <a:r>
              <a:rPr lang="en-US" dirty="0" smtClean="0"/>
              <a:t>. (Definitive treatment)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21267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5 days old boy with unilateral hydronephrosis diagnosed on antenatal US.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What is the possible causes 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How would you approach this case?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44046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9291" r="-29291"/>
          <a:stretch>
            <a:fillRect/>
          </a:stretch>
        </p:blipFill>
        <p:spPr>
          <a:xfrm>
            <a:off x="-809625" y="522194"/>
            <a:ext cx="7662864" cy="326716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3789363"/>
            <a:ext cx="4025900" cy="285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7200" y="2489200"/>
            <a:ext cx="3048000" cy="3073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1100" y="952500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49178" y="4057134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497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NEXT?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03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4800" b="0"/>
              <a:t>Pre-Lasix</a:t>
            </a:r>
          </a:p>
        </p:txBody>
      </p:sp>
      <p:pic>
        <p:nvPicPr>
          <p:cNvPr id="227331" name="Picture 1027" descr="3351446 pre 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52600"/>
            <a:ext cx="6472238" cy="432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657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Antenatal Renal US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120" b="8120"/>
          <a:stretch>
            <a:fillRect/>
          </a:stretch>
        </p:blipFill>
        <p:spPr>
          <a:xfrm>
            <a:off x="1028031" y="1600200"/>
            <a:ext cx="6549751" cy="4525963"/>
          </a:xfrm>
        </p:spPr>
      </p:pic>
    </p:spTree>
    <p:extLst>
      <p:ext uri="{BB962C8B-B14F-4D97-AF65-F5344CB8AC3E}">
        <p14:creationId xmlns:p14="http://schemas.microsoft.com/office/powerpoint/2010/main" val="3766857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050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z="4800" b="0"/>
              <a:t>Post-Lasix</a:t>
            </a:r>
          </a:p>
        </p:txBody>
      </p:sp>
      <p:pic>
        <p:nvPicPr>
          <p:cNvPr id="228355" name="Picture 2051" descr="3351446 post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76400"/>
            <a:ext cx="7162800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932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sz="4800" b="0"/>
              <a:t>Rt UPJ obstruction</a:t>
            </a:r>
          </a:p>
        </p:txBody>
      </p:sp>
      <p:pic>
        <p:nvPicPr>
          <p:cNvPr id="229380" name="Picture 1028" descr="3351446 cur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"/>
          <a:stretch>
            <a:fillRect/>
          </a:stretch>
        </p:blipFill>
        <p:spPr bwMode="auto">
          <a:xfrm>
            <a:off x="990600" y="2057400"/>
            <a:ext cx="6477000" cy="34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9381" name="Text Box 1029"/>
          <p:cNvSpPr txBox="1">
            <a:spLocks noChangeArrowheads="1"/>
          </p:cNvSpPr>
          <p:nvPr/>
        </p:nvSpPr>
        <p:spPr bwMode="auto">
          <a:xfrm>
            <a:off x="7696200" y="3810000"/>
            <a:ext cx="10795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0">
                <a:effectLst>
                  <a:outerShdw blurRad="38100" dist="38100" dir="2700000" algn="tl">
                    <a:srgbClr val="000000"/>
                  </a:outerShdw>
                </a:effectLst>
              </a:rPr>
              <a:t>T1/2 </a:t>
            </a:r>
          </a:p>
          <a:p>
            <a:r>
              <a:rPr lang="en-US" b="0">
                <a:effectLst>
                  <a:outerShdw blurRad="38100" dist="38100" dir="2700000" algn="tl">
                    <a:srgbClr val="000000"/>
                  </a:outerShdw>
                </a:effectLst>
              </a:rPr>
              <a:t>R = N/A</a:t>
            </a:r>
          </a:p>
        </p:txBody>
      </p:sp>
    </p:spTree>
    <p:extLst>
      <p:ext uri="{BB962C8B-B14F-4D97-AF65-F5344CB8AC3E}">
        <p14:creationId xmlns:p14="http://schemas.microsoft.com/office/powerpoint/2010/main" val="2659926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Ureteropelvic</a:t>
            </a:r>
            <a:r>
              <a:rPr lang="en-US" dirty="0" smtClean="0"/>
              <a:t> Junction Obstruction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</a:t>
            </a:r>
            <a:r>
              <a:rPr lang="en-US" b="1" dirty="0" smtClean="0"/>
              <a:t>ost </a:t>
            </a:r>
            <a:r>
              <a:rPr lang="en-US" b="1" dirty="0"/>
              <a:t>common cause of UNILATERAL hydro in fetal kidney (~50%</a:t>
            </a:r>
            <a:r>
              <a:rPr lang="en-US" b="1" dirty="0" smtClean="0"/>
              <a:t>)</a:t>
            </a:r>
          </a:p>
          <a:p>
            <a:pPr marL="0" indent="0">
              <a:buNone/>
            </a:pPr>
            <a:endParaRPr lang="en-CA" dirty="0"/>
          </a:p>
          <a:p>
            <a:r>
              <a:rPr lang="en-US" dirty="0"/>
              <a:t>M</a:t>
            </a:r>
            <a:r>
              <a:rPr lang="en-US" dirty="0" smtClean="0"/>
              <a:t>ore </a:t>
            </a:r>
            <a:r>
              <a:rPr lang="en-US" dirty="0"/>
              <a:t>common in </a:t>
            </a:r>
            <a:r>
              <a:rPr lang="en-US" dirty="0" smtClean="0"/>
              <a:t>Males, </a:t>
            </a:r>
            <a:r>
              <a:rPr lang="en-US" b="1" dirty="0" smtClean="0"/>
              <a:t>Lt&gt; Rt.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629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845" y="2116568"/>
            <a:ext cx="4469682" cy="44746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794" y="2116568"/>
            <a:ext cx="3414006" cy="447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3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051"/>
            <a:ext cx="8229600" cy="1143000"/>
          </a:xfrm>
        </p:spPr>
        <p:txBody>
          <a:bodyPr/>
          <a:lstStyle/>
          <a:p>
            <a:r>
              <a:rPr lang="en-US" dirty="0" smtClean="0"/>
              <a:t>Work-up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2954"/>
            <a:ext cx="8229600" cy="4525963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No need for urgent intervention unless baby develops pyelonephritis (nephrostomy tube or stent).</a:t>
            </a:r>
          </a:p>
          <a:p>
            <a:r>
              <a:rPr lang="en-US" dirty="0" smtClean="0"/>
              <a:t>Repeat US.</a:t>
            </a:r>
          </a:p>
          <a:p>
            <a:r>
              <a:rPr lang="en-US" dirty="0" smtClean="0"/>
              <a:t>Diuretic renal scan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( MAG3 or DTPA)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501" y="3439583"/>
            <a:ext cx="4277094" cy="341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76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Pyeloplasty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Open/laparoscopic/Robotic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67" y="2406649"/>
            <a:ext cx="7351122" cy="362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84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3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5 days old girl fond to have bilateral </a:t>
            </a:r>
            <a:r>
              <a:rPr lang="en-US" dirty="0" err="1" smtClean="0"/>
              <a:t>hydronepohrosis</a:t>
            </a:r>
            <a:r>
              <a:rPr lang="en-US" dirty="0" smtClean="0"/>
              <a:t> on antenatal US?</a:t>
            </a:r>
          </a:p>
          <a:p>
            <a:endParaRPr lang="en-US" dirty="0"/>
          </a:p>
          <a:p>
            <a:r>
              <a:rPr lang="en-US" dirty="0" smtClean="0"/>
              <a:t>What are the possible causes?</a:t>
            </a:r>
          </a:p>
          <a:p>
            <a:endParaRPr lang="en-US" dirty="0"/>
          </a:p>
          <a:p>
            <a:r>
              <a:rPr lang="en-US" dirty="0" smtClean="0"/>
              <a:t>How would you approach this case?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942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3378200"/>
            <a:ext cx="4902200" cy="3479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827213"/>
            <a:ext cx="4267200" cy="29083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rcRect l="-30917" r="-30917"/>
          <a:stretch>
            <a:fillRect/>
          </a:stretch>
        </p:blipFill>
        <p:spPr>
          <a:xfrm>
            <a:off x="-1228725" y="14194"/>
            <a:ext cx="7662864" cy="3267169"/>
          </a:xfrm>
        </p:spPr>
      </p:pic>
    </p:spTree>
    <p:extLst>
      <p:ext uri="{BB962C8B-B14F-4D97-AF65-F5344CB8AC3E}">
        <p14:creationId xmlns:p14="http://schemas.microsoft.com/office/powerpoint/2010/main" val="320409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37840" r="-37840"/>
          <a:stretch>
            <a:fillRect/>
          </a:stretch>
        </p:blipFill>
        <p:spPr>
          <a:xfrm>
            <a:off x="-431800" y="736600"/>
            <a:ext cx="9766299" cy="5300663"/>
          </a:xfrm>
        </p:spPr>
      </p:pic>
    </p:spTree>
    <p:extLst>
      <p:ext uri="{BB962C8B-B14F-4D97-AF65-F5344CB8AC3E}">
        <p14:creationId xmlns:p14="http://schemas.microsoft.com/office/powerpoint/2010/main" val="36625879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Vesicoureteral Reflux (VUR)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292" r="6292"/>
          <a:stretch/>
        </p:blipFill>
        <p:spPr/>
      </p:pic>
    </p:spTree>
    <p:extLst>
      <p:ext uri="{BB962C8B-B14F-4D97-AF65-F5344CB8AC3E}">
        <p14:creationId xmlns:p14="http://schemas.microsoft.com/office/powerpoint/2010/main" val="2216420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3251" r="-1808" b="-2514"/>
          <a:stretch/>
        </p:blipFill>
        <p:spPr>
          <a:xfrm>
            <a:off x="342500" y="827596"/>
            <a:ext cx="8020176" cy="5407921"/>
          </a:xfrm>
        </p:spPr>
      </p:pic>
    </p:spTree>
    <p:extLst>
      <p:ext uri="{BB962C8B-B14F-4D97-AF65-F5344CB8AC3E}">
        <p14:creationId xmlns:p14="http://schemas.microsoft.com/office/powerpoint/2010/main" val="1298784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Vesicoureteral Reflux (VUR)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30</a:t>
            </a:r>
            <a:r>
              <a:rPr lang="en-US" dirty="0"/>
              <a:t>-40% of </a:t>
            </a:r>
            <a:r>
              <a:rPr lang="en-US" dirty="0" smtClean="0"/>
              <a:t>ANH is </a:t>
            </a:r>
            <a:r>
              <a:rPr lang="en-US" dirty="0"/>
              <a:t>due to </a:t>
            </a:r>
            <a:r>
              <a:rPr lang="en-US" dirty="0" smtClean="0"/>
              <a:t>VUR.</a:t>
            </a:r>
            <a:r>
              <a:rPr lang="en-CA" dirty="0" smtClean="0">
                <a:effectLst/>
              </a:rPr>
              <a:t> </a:t>
            </a:r>
          </a:p>
          <a:p>
            <a:r>
              <a:rPr lang="en-US" dirty="0" smtClean="0"/>
              <a:t>Presentation : ANH or UTIs.</a:t>
            </a:r>
          </a:p>
          <a:p>
            <a:r>
              <a:rPr lang="en-US" dirty="0"/>
              <a:t>F</a:t>
            </a:r>
            <a:r>
              <a:rPr lang="en-US" dirty="0" smtClean="0"/>
              <a:t>amily </a:t>
            </a:r>
            <a:r>
              <a:rPr lang="en-US" dirty="0" err="1" smtClean="0"/>
              <a:t>Hx</a:t>
            </a:r>
            <a:r>
              <a:rPr lang="en-US" dirty="0" smtClean="0"/>
              <a:t> (30%)</a:t>
            </a:r>
            <a:r>
              <a:rPr lang="en-CA" dirty="0" smtClean="0">
                <a:effectLst/>
              </a:rPr>
              <a:t> .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55040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Work-up for </a:t>
            </a:r>
            <a:r>
              <a:rPr lang="en-US" dirty="0" err="1" smtClean="0"/>
              <a:t>vur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</a:t>
            </a:r>
          </a:p>
          <a:p>
            <a:r>
              <a:rPr lang="en-US" dirty="0" smtClean="0"/>
              <a:t>VCUG.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193" y="2180510"/>
            <a:ext cx="56896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99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options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Observation</a:t>
            </a:r>
          </a:p>
          <a:p>
            <a:r>
              <a:rPr lang="en-US" dirty="0" smtClean="0"/>
              <a:t>Prophylactic antibiotics. </a:t>
            </a:r>
          </a:p>
          <a:p>
            <a:r>
              <a:rPr lang="en-US" dirty="0" smtClean="0"/>
              <a:t>Surgical:</a:t>
            </a:r>
          </a:p>
          <a:p>
            <a:pPr marL="0" indent="0">
              <a:buNone/>
            </a:pPr>
            <a:r>
              <a:rPr lang="en-US" dirty="0" smtClean="0"/>
              <a:t>      - Deflux injection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- Ureteric reimplantation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73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</a:t>
            </a:r>
            <a:r>
              <a:rPr lang="en-US" b="1" dirty="0" smtClean="0"/>
              <a:t>rinciples of Management of VUR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Spontaneous </a:t>
            </a:r>
            <a:r>
              <a:rPr lang="en-US" dirty="0"/>
              <a:t>resolution is very </a:t>
            </a:r>
            <a:r>
              <a:rPr lang="en-US" dirty="0" smtClean="0"/>
              <a:t>common</a:t>
            </a:r>
            <a:endParaRPr lang="en-CA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</a:t>
            </a:r>
            <a:r>
              <a:rPr lang="en-US" dirty="0" smtClean="0"/>
              <a:t>igh</a:t>
            </a:r>
            <a:r>
              <a:rPr lang="en-US" dirty="0"/>
              <a:t>-grade VUR is less likely to resolve </a:t>
            </a:r>
            <a:r>
              <a:rPr lang="en-US" dirty="0" smtClean="0"/>
              <a:t>spontaneously</a:t>
            </a:r>
            <a:endParaRPr lang="en-CA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Extended </a:t>
            </a:r>
            <a:r>
              <a:rPr lang="en-US" dirty="0"/>
              <a:t>use of prophylactic </a:t>
            </a:r>
            <a:r>
              <a:rPr lang="en-US" dirty="0" err="1"/>
              <a:t>ABx</a:t>
            </a:r>
            <a:r>
              <a:rPr lang="en-US" dirty="0"/>
              <a:t> is </a:t>
            </a:r>
            <a:r>
              <a:rPr lang="en-US" dirty="0" smtClean="0"/>
              <a:t>benign</a:t>
            </a:r>
            <a:endParaRPr lang="en-CA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</a:t>
            </a:r>
            <a:r>
              <a:rPr lang="en-US" dirty="0" smtClean="0"/>
              <a:t>uccess </a:t>
            </a:r>
            <a:r>
              <a:rPr lang="en-US" dirty="0"/>
              <a:t>rate with surgical correction is very </a:t>
            </a:r>
            <a:r>
              <a:rPr lang="en-US" dirty="0" smtClean="0"/>
              <a:t>high  </a:t>
            </a:r>
            <a:endParaRPr lang="en-CA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482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32" r="1338"/>
          <a:stretch/>
        </p:blipFill>
        <p:spPr>
          <a:xfrm>
            <a:off x="162129" y="1"/>
            <a:ext cx="4034991" cy="3886788"/>
          </a:xfrm>
        </p:spPr>
      </p:pic>
      <p:pic>
        <p:nvPicPr>
          <p:cNvPr id="6" name="Picture 5" descr="Screen Shot 2015-11-30 at 1.32.3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20" y="2195513"/>
            <a:ext cx="494688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612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11200" y="256241"/>
            <a:ext cx="8229600" cy="1143000"/>
          </a:xfrm>
        </p:spPr>
        <p:txBody>
          <a:bodyPr/>
          <a:lstStyle/>
          <a:p>
            <a:r>
              <a:rPr lang="en-US" dirty="0" smtClean="0"/>
              <a:t>Hypospadias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475" y="2884394"/>
            <a:ext cx="7662864" cy="377040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What is hypospadias?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Association </a:t>
            </a:r>
            <a:r>
              <a:rPr lang="en-US" dirty="0"/>
              <a:t>of 3 anomalies of the penis</a:t>
            </a:r>
            <a:endParaRPr lang="en-CA" dirty="0"/>
          </a:p>
          <a:p>
            <a:pPr marL="514350" indent="-514350">
              <a:buAutoNum type="arabicParenR"/>
            </a:pPr>
            <a:r>
              <a:rPr lang="en-US" dirty="0"/>
              <a:t>A</a:t>
            </a:r>
            <a:r>
              <a:rPr lang="en-US" dirty="0" smtClean="0"/>
              <a:t>bnormal </a:t>
            </a:r>
            <a:r>
              <a:rPr lang="en-US" dirty="0"/>
              <a:t>ventral opening of urethral meatus </a:t>
            </a:r>
            <a:r>
              <a:rPr lang="en-US" dirty="0" smtClean="0"/>
              <a:t>(glans </a:t>
            </a:r>
            <a:r>
              <a:rPr lang="en-US" dirty="0"/>
              <a:t>to perineum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US" dirty="0" smtClean="0"/>
              <a:t>2</a:t>
            </a:r>
            <a:r>
              <a:rPr lang="en-US" dirty="0"/>
              <a:t>) A</a:t>
            </a:r>
            <a:r>
              <a:rPr lang="en-US" dirty="0" smtClean="0"/>
              <a:t>bnormal ventral </a:t>
            </a:r>
            <a:r>
              <a:rPr lang="en-US" dirty="0" err="1" smtClean="0"/>
              <a:t>curvture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US" dirty="0" smtClean="0"/>
              <a:t>3</a:t>
            </a:r>
            <a:r>
              <a:rPr lang="en-US" dirty="0"/>
              <a:t>) </a:t>
            </a:r>
            <a:r>
              <a:rPr lang="en-US" dirty="0" smtClean="0"/>
              <a:t>Abnormal distribution </a:t>
            </a:r>
            <a:r>
              <a:rPr lang="en-US" dirty="0"/>
              <a:t>of foreskin with a dorsal “hood” and deficient ventral foreskin</a:t>
            </a:r>
            <a:endParaRPr lang="en-CA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875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11200" y="256241"/>
            <a:ext cx="8229600" cy="1143000"/>
          </a:xfrm>
        </p:spPr>
        <p:txBody>
          <a:bodyPr/>
          <a:lstStyle/>
          <a:p>
            <a:r>
              <a:rPr lang="en-US" dirty="0" smtClean="0"/>
              <a:t>Hypospadias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475" y="2884394"/>
            <a:ext cx="7662864" cy="377040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What is hypospadias?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Association </a:t>
            </a:r>
            <a:r>
              <a:rPr lang="en-US" dirty="0"/>
              <a:t>of 3 anomalies of the penis</a:t>
            </a:r>
            <a:endParaRPr lang="en-CA" dirty="0"/>
          </a:p>
          <a:p>
            <a:pPr marL="514350" indent="-514350">
              <a:buAutoNum type="arabicParenR"/>
            </a:pPr>
            <a:r>
              <a:rPr lang="en-US" dirty="0"/>
              <a:t>A</a:t>
            </a:r>
            <a:r>
              <a:rPr lang="en-US" dirty="0" smtClean="0"/>
              <a:t>bnormal </a:t>
            </a:r>
            <a:r>
              <a:rPr lang="en-US" dirty="0"/>
              <a:t>ventral opening of urethral meatus </a:t>
            </a:r>
            <a:r>
              <a:rPr lang="en-US" dirty="0" smtClean="0"/>
              <a:t>(glans </a:t>
            </a:r>
            <a:r>
              <a:rPr lang="en-US" dirty="0"/>
              <a:t>to perineum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US" dirty="0" smtClean="0"/>
              <a:t>2</a:t>
            </a:r>
            <a:r>
              <a:rPr lang="en-US" dirty="0"/>
              <a:t>) A</a:t>
            </a:r>
            <a:r>
              <a:rPr lang="en-US" dirty="0" smtClean="0"/>
              <a:t>bnormal ventral </a:t>
            </a:r>
            <a:r>
              <a:rPr lang="en-US" dirty="0" err="1" smtClean="0"/>
              <a:t>curvture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US" dirty="0" smtClean="0"/>
              <a:t>3</a:t>
            </a:r>
            <a:r>
              <a:rPr lang="en-US" dirty="0"/>
              <a:t>) </a:t>
            </a:r>
            <a:r>
              <a:rPr lang="en-US" dirty="0" smtClean="0"/>
              <a:t>Abnormal distribution </a:t>
            </a:r>
            <a:r>
              <a:rPr lang="en-US" dirty="0"/>
              <a:t>of foreskin with a dorsal “hood” and deficient ventral foreskin</a:t>
            </a:r>
            <a:endParaRPr lang="en-CA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/>
          <a:srcRect l="20985" t="12437" r="22628" b="14178"/>
          <a:stretch/>
        </p:blipFill>
        <p:spPr>
          <a:xfrm>
            <a:off x="5656560" y="345141"/>
            <a:ext cx="3487440" cy="363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534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610" b="4583"/>
          <a:stretch/>
        </p:blipFill>
        <p:spPr>
          <a:xfrm>
            <a:off x="457200" y="274638"/>
            <a:ext cx="8229600" cy="6332065"/>
          </a:xfrm>
        </p:spPr>
      </p:pic>
    </p:spTree>
    <p:extLst>
      <p:ext uri="{BB962C8B-B14F-4D97-AF65-F5344CB8AC3E}">
        <p14:creationId xmlns:p14="http://schemas.microsoft.com/office/powerpoint/2010/main" val="2020490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610" b="4583"/>
          <a:stretch/>
        </p:blipFill>
        <p:spPr>
          <a:xfrm>
            <a:off x="457200" y="274638"/>
            <a:ext cx="8229600" cy="6332065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/>
          <a:srcRect l="20985" t="12437" r="22628" b="14178"/>
          <a:stretch/>
        </p:blipFill>
        <p:spPr>
          <a:xfrm>
            <a:off x="308899" y="709399"/>
            <a:ext cx="4084340" cy="36385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2308" y="2557269"/>
            <a:ext cx="4041865" cy="392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981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Epidemiology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Approximately </a:t>
            </a:r>
            <a:r>
              <a:rPr lang="en-US" b="1" dirty="0"/>
              <a:t>1 in 250 live male </a:t>
            </a:r>
            <a:r>
              <a:rPr lang="en-US" b="1" dirty="0" smtClean="0"/>
              <a:t>birth</a:t>
            </a:r>
          </a:p>
          <a:p>
            <a:r>
              <a:rPr lang="en-US" dirty="0" smtClean="0"/>
              <a:t>The majority </a:t>
            </a:r>
            <a:r>
              <a:rPr lang="en-US" dirty="0"/>
              <a:t>are distal </a:t>
            </a:r>
            <a:r>
              <a:rPr lang="en-US" dirty="0" smtClean="0"/>
              <a:t>hypospadias</a:t>
            </a:r>
            <a:r>
              <a:rPr lang="en-CA" dirty="0" smtClean="0"/>
              <a:t>.</a:t>
            </a:r>
          </a:p>
          <a:p>
            <a:r>
              <a:rPr lang="en-CA" dirty="0" smtClean="0"/>
              <a:t>It can be familial.</a:t>
            </a:r>
          </a:p>
          <a:p>
            <a:r>
              <a:rPr lang="en-CA" dirty="0" smtClean="0"/>
              <a:t>More in twins. 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8899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have 2 days old boy diagnosed bilateral hydronephrosis on antenatal US, what the possible causes?</a:t>
            </a:r>
          </a:p>
          <a:p>
            <a:endParaRPr lang="en-US" dirty="0"/>
          </a:p>
          <a:p>
            <a:r>
              <a:rPr lang="en-US" dirty="0" smtClean="0"/>
              <a:t>If this was unilateral , what are the possible causes?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577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ost </a:t>
            </a:r>
            <a:r>
              <a:rPr lang="en-US" dirty="0"/>
              <a:t>found at newborn P/</a:t>
            </a:r>
            <a:r>
              <a:rPr lang="en-US" dirty="0" smtClean="0"/>
              <a:t>E</a:t>
            </a:r>
            <a:r>
              <a:rPr lang="en-CA" dirty="0" smtClean="0"/>
              <a:t>.</a:t>
            </a:r>
          </a:p>
          <a:p>
            <a:r>
              <a:rPr lang="en-CA" dirty="0" smtClean="0"/>
              <a:t>Some cases are diagnosed at later age or after circumscion. </a:t>
            </a:r>
          </a:p>
          <a:p>
            <a:r>
              <a:rPr lang="en-CA" dirty="0" smtClean="0"/>
              <a:t>Look for associated anomalies like UDT or intersex</a:t>
            </a:r>
          </a:p>
          <a:p>
            <a:endParaRPr lang="en-CA" dirty="0"/>
          </a:p>
          <a:p>
            <a:r>
              <a:rPr lang="en-US" b="1" dirty="0"/>
              <a:t>N</a:t>
            </a:r>
            <a:r>
              <a:rPr lang="en-US" b="1" dirty="0" smtClean="0"/>
              <a:t>o </a:t>
            </a:r>
            <a:r>
              <a:rPr lang="en-US" b="1" dirty="0"/>
              <a:t>routine imaging </a:t>
            </a:r>
            <a:r>
              <a:rPr lang="en-US" b="1" dirty="0" smtClean="0"/>
              <a:t>for isolated hypospadias.</a:t>
            </a:r>
            <a:r>
              <a:rPr lang="en-CA" dirty="0" smtClean="0">
                <a:effectLst/>
              </a:rPr>
              <a:t> </a:t>
            </a:r>
            <a:endParaRPr lang="en-CA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358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Physical exam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336800"/>
            <a:ext cx="7662864" cy="37004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Abdominal exam:  </a:t>
            </a:r>
            <a:r>
              <a:rPr lang="en-US" dirty="0"/>
              <a:t>masses, SP/flank tenderness, full </a:t>
            </a:r>
            <a:r>
              <a:rPr lang="en-US" dirty="0" smtClean="0"/>
              <a:t>bladder.</a:t>
            </a:r>
          </a:p>
          <a:p>
            <a:pPr marL="0" indent="0">
              <a:buNone/>
            </a:pPr>
            <a:endParaRPr lang="en-CA" dirty="0"/>
          </a:p>
          <a:p>
            <a:r>
              <a:rPr lang="en-US" dirty="0"/>
              <a:t>E</a:t>
            </a:r>
            <a:r>
              <a:rPr lang="en-US" dirty="0" smtClean="0"/>
              <a:t>xternal genitalia:</a:t>
            </a:r>
          </a:p>
          <a:p>
            <a:pPr marL="0" indent="0">
              <a:buNone/>
            </a:pPr>
            <a:r>
              <a:rPr lang="en-US" dirty="0" err="1" smtClean="0"/>
              <a:t>micropenis</a:t>
            </a:r>
            <a:r>
              <a:rPr lang="en-US" dirty="0"/>
              <a:t>, </a:t>
            </a:r>
            <a:r>
              <a:rPr lang="en-US" dirty="0" err="1"/>
              <a:t>meatal</a:t>
            </a:r>
            <a:r>
              <a:rPr lang="en-US" dirty="0"/>
              <a:t> location, deficiency of </a:t>
            </a:r>
            <a:r>
              <a:rPr lang="en-US" dirty="0" err="1"/>
              <a:t>spongiosum</a:t>
            </a:r>
            <a:r>
              <a:rPr lang="en-US" dirty="0"/>
              <a:t>, hernia, hydrocele, </a:t>
            </a:r>
            <a:r>
              <a:rPr lang="en-US" b="1" dirty="0" smtClean="0"/>
              <a:t>and UDT</a:t>
            </a:r>
          </a:p>
          <a:p>
            <a:pPr marL="0" indent="0">
              <a:buNone/>
            </a:pPr>
            <a:endParaRPr lang="en-US" b="1" dirty="0" smtClean="0"/>
          </a:p>
          <a:p>
            <a:pPr>
              <a:buFont typeface="Wingdings" charset="2"/>
              <a:buChar char="ü"/>
            </a:pPr>
            <a:r>
              <a:rPr lang="en-US" b="1" u="sng" dirty="0" smtClean="0">
                <a:solidFill>
                  <a:srgbClr val="FF6600"/>
                </a:solidFill>
              </a:rPr>
              <a:t>In cases of non palpable UDT and hypospadias what you should think about?</a:t>
            </a:r>
            <a:endParaRPr lang="en-CA" b="1" u="sng" dirty="0">
              <a:solidFill>
                <a:srgbClr val="FF66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405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7271" r="-672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64615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Reasons of Hypospadias </a:t>
            </a:r>
            <a:r>
              <a:rPr lang="en-US" b="1" dirty="0"/>
              <a:t>R</a:t>
            </a:r>
            <a:r>
              <a:rPr lang="en-US" b="1" dirty="0" smtClean="0"/>
              <a:t>epair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AutoNum type="arabicParenR"/>
            </a:pPr>
            <a:r>
              <a:rPr lang="en-US" dirty="0"/>
              <a:t>T</a:t>
            </a:r>
            <a:r>
              <a:rPr lang="en-US" dirty="0" smtClean="0"/>
              <a:t>o </a:t>
            </a:r>
            <a:r>
              <a:rPr lang="en-US" dirty="0"/>
              <a:t>allow micturition in standing </a:t>
            </a:r>
            <a:r>
              <a:rPr lang="en-US" dirty="0" smtClean="0"/>
              <a:t>position.</a:t>
            </a:r>
            <a:endParaRPr lang="en-CA" dirty="0"/>
          </a:p>
          <a:p>
            <a:pPr marL="514350" indent="-514350">
              <a:buAutoNum type="arabicParenR" startAt="2"/>
            </a:pPr>
            <a:r>
              <a:rPr lang="en-US" dirty="0"/>
              <a:t>T</a:t>
            </a:r>
            <a:r>
              <a:rPr lang="en-US" dirty="0" smtClean="0"/>
              <a:t>o </a:t>
            </a:r>
            <a:r>
              <a:rPr lang="en-US" dirty="0"/>
              <a:t>allow sexual </a:t>
            </a:r>
            <a:r>
              <a:rPr lang="en-US" dirty="0" smtClean="0"/>
              <a:t>intercourse.</a:t>
            </a:r>
            <a:endParaRPr lang="en-CA" dirty="0"/>
          </a:p>
          <a:p>
            <a:pPr marL="514350" indent="-514350">
              <a:buAutoNum type="arabicParenR" startAt="3"/>
            </a:pPr>
            <a:r>
              <a:rPr lang="en-US" dirty="0"/>
              <a:t>T</a:t>
            </a:r>
            <a:r>
              <a:rPr lang="en-US" dirty="0" smtClean="0"/>
              <a:t>o </a:t>
            </a:r>
            <a:r>
              <a:rPr lang="en-US" dirty="0"/>
              <a:t>allow effective </a:t>
            </a:r>
            <a:r>
              <a:rPr lang="en-US" dirty="0" smtClean="0"/>
              <a:t>insemination.</a:t>
            </a:r>
            <a:endParaRPr lang="en-CA" dirty="0"/>
          </a:p>
          <a:p>
            <a:pPr marL="514350" indent="-514350">
              <a:buAutoNum type="arabicParenR" startAt="4"/>
            </a:pPr>
            <a:r>
              <a:rPr lang="en-CA" dirty="0" smtClean="0"/>
              <a:t>C</a:t>
            </a:r>
            <a:r>
              <a:rPr lang="en-US" dirty="0" err="1" smtClean="0"/>
              <a:t>osmesis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most males with distal hypospadias have no medical indications for repair other than </a:t>
            </a:r>
            <a:r>
              <a:rPr lang="en-US" dirty="0" err="1"/>
              <a:t>cosmesis</a:t>
            </a:r>
            <a:endParaRPr lang="en-CA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592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Surgical Repair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Idealy</a:t>
            </a:r>
            <a:r>
              <a:rPr lang="en-US" dirty="0" smtClean="0"/>
              <a:t> it should be done after the age of 6 months (6-12months)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It can be done in 1 or 2 stages.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565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</a:t>
            </a:r>
            <a:r>
              <a:rPr lang="en-US" dirty="0"/>
              <a:t>S</a:t>
            </a:r>
            <a:r>
              <a:rPr lang="en-US" dirty="0" smtClean="0"/>
              <a:t>tage </a:t>
            </a:r>
            <a:r>
              <a:rPr lang="en-US" dirty="0"/>
              <a:t>R</a:t>
            </a:r>
            <a:r>
              <a:rPr lang="en-US" dirty="0" smtClean="0"/>
              <a:t>epair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10644" b="106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16171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Staged repair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556" r="1936"/>
          <a:stretch/>
        </p:blipFill>
        <p:spPr>
          <a:xfrm>
            <a:off x="357951" y="2449721"/>
            <a:ext cx="8454697" cy="3267169"/>
          </a:xfrm>
        </p:spPr>
      </p:pic>
    </p:spTree>
    <p:extLst>
      <p:ext uri="{BB962C8B-B14F-4D97-AF65-F5344CB8AC3E}">
        <p14:creationId xmlns:p14="http://schemas.microsoft.com/office/powerpoint/2010/main" val="1533682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EXSTROPHY-EPISPADIAS COMPLEX</a:t>
            </a:r>
            <a:r>
              <a:rPr lang="en-CA" dirty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3 main variants </a:t>
            </a:r>
            <a:endParaRPr lang="en-US" b="1" dirty="0" smtClean="0"/>
          </a:p>
          <a:p>
            <a:pPr marL="514350" indent="-514350">
              <a:buAutoNum type="arabicParenR"/>
            </a:pPr>
            <a:r>
              <a:rPr lang="en-US" dirty="0" smtClean="0"/>
              <a:t>Epispadias</a:t>
            </a:r>
            <a:r>
              <a:rPr lang="en-CA" dirty="0" smtClean="0"/>
              <a:t> </a:t>
            </a:r>
          </a:p>
          <a:p>
            <a:pPr marL="514350" indent="-514350">
              <a:buAutoNum type="arabicParenR"/>
            </a:pPr>
            <a:r>
              <a:rPr lang="en-US" dirty="0" smtClean="0"/>
              <a:t>bladder </a:t>
            </a:r>
            <a:r>
              <a:rPr lang="en-US" dirty="0"/>
              <a:t>exstrophy  }  accounts for &gt;50% of kids born with this </a:t>
            </a:r>
            <a:r>
              <a:rPr lang="en-US" dirty="0" smtClean="0"/>
              <a:t>complex</a:t>
            </a:r>
            <a:endParaRPr lang="en-CA" dirty="0"/>
          </a:p>
          <a:p>
            <a:pPr marL="514350" indent="-514350">
              <a:buAutoNum type="arabicParenR"/>
            </a:pPr>
            <a:r>
              <a:rPr lang="en-US" dirty="0" err="1" smtClean="0"/>
              <a:t>cloacal</a:t>
            </a:r>
            <a:r>
              <a:rPr lang="en-US" dirty="0" smtClean="0"/>
              <a:t> </a:t>
            </a:r>
            <a:r>
              <a:rPr lang="en-US" dirty="0"/>
              <a:t>exstrophy  }  much more GI </a:t>
            </a:r>
            <a:r>
              <a:rPr lang="en-US" dirty="0" smtClean="0"/>
              <a:t>involvement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77375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Epispadias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480" b="15681"/>
          <a:stretch/>
        </p:blipFill>
        <p:spPr>
          <a:xfrm>
            <a:off x="302725" y="2230941"/>
            <a:ext cx="4039709" cy="446188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908" y="2230941"/>
            <a:ext cx="4359599" cy="446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53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Epispadias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Males &gt;Females X 3-5 times.</a:t>
            </a:r>
          </a:p>
          <a:p>
            <a:r>
              <a:rPr lang="en-US" dirty="0" smtClean="0"/>
              <a:t>Males : 1 </a:t>
            </a:r>
            <a:r>
              <a:rPr lang="en-US" dirty="0"/>
              <a:t>in </a:t>
            </a:r>
            <a:r>
              <a:rPr lang="en-US" dirty="0" smtClean="0"/>
              <a:t>150,000</a:t>
            </a:r>
          </a:p>
          <a:p>
            <a:endParaRPr lang="en-US" dirty="0"/>
          </a:p>
          <a:p>
            <a:r>
              <a:rPr lang="en-US" dirty="0" smtClean="0"/>
              <a:t>It require surgical repair after the age of 1 year.</a:t>
            </a:r>
          </a:p>
          <a:p>
            <a:endParaRPr lang="en-US" dirty="0"/>
          </a:p>
          <a:p>
            <a:r>
              <a:rPr lang="en-US" dirty="0" smtClean="0"/>
              <a:t>S</a:t>
            </a:r>
            <a:r>
              <a:rPr lang="en-CA" dirty="0" err="1" smtClean="0"/>
              <a:t>ome</a:t>
            </a:r>
            <a:r>
              <a:rPr lang="en-CA" dirty="0" smtClean="0"/>
              <a:t> patients will have issues </a:t>
            </a:r>
            <a:r>
              <a:rPr lang="en-US" dirty="0"/>
              <a:t>with incontinence</a:t>
            </a:r>
            <a:r>
              <a:rPr lang="en-CA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8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994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POSTNATAL EVALUATION AND MANAGEMENT</a:t>
            </a:r>
            <a:r>
              <a:rPr lang="en-CA" b="1" dirty="0"/>
              <a:t/>
            </a:r>
            <a:br>
              <a:rPr lang="en-CA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History</a:t>
            </a:r>
            <a:endParaRPr lang="en-CA" b="1" dirty="0" smtClean="0"/>
          </a:p>
          <a:p>
            <a:r>
              <a:rPr lang="en-US" dirty="0" smtClean="0"/>
              <a:t>Maternal </a:t>
            </a:r>
            <a:r>
              <a:rPr lang="en-US" dirty="0"/>
              <a:t>health</a:t>
            </a:r>
            <a:endParaRPr lang="en-CA" dirty="0"/>
          </a:p>
          <a:p>
            <a:r>
              <a:rPr lang="en-US" dirty="0" smtClean="0"/>
              <a:t>Maternal </a:t>
            </a:r>
            <a:r>
              <a:rPr lang="en-US" dirty="0" err="1"/>
              <a:t>PMHx</a:t>
            </a:r>
            <a:r>
              <a:rPr lang="en-US" dirty="0"/>
              <a:t> &amp; </a:t>
            </a:r>
            <a:r>
              <a:rPr lang="en-US" dirty="0" err="1" smtClean="0"/>
              <a:t>FmHx</a:t>
            </a:r>
            <a:r>
              <a:rPr lang="en-US" dirty="0" smtClean="0"/>
              <a:t>: GU </a:t>
            </a:r>
            <a:r>
              <a:rPr lang="en-US" dirty="0"/>
              <a:t>anomalies, course of pregnancy, DM, Meds</a:t>
            </a:r>
            <a:endParaRPr lang="en-CA" dirty="0"/>
          </a:p>
          <a:p>
            <a:r>
              <a:rPr lang="en-US" dirty="0" smtClean="0"/>
              <a:t>Previous pregnancies: siblings </a:t>
            </a:r>
            <a:r>
              <a:rPr lang="en-US" dirty="0"/>
              <a:t>w/ VUR, hydro</a:t>
            </a:r>
            <a:endParaRPr lang="en-CA" dirty="0"/>
          </a:p>
          <a:p>
            <a:r>
              <a:rPr lang="en-US" dirty="0" smtClean="0"/>
              <a:t>Gender </a:t>
            </a:r>
            <a:r>
              <a:rPr lang="en-US" dirty="0"/>
              <a:t>of </a:t>
            </a:r>
            <a:r>
              <a:rPr lang="en-US" dirty="0" smtClean="0"/>
              <a:t>the child</a:t>
            </a:r>
          </a:p>
          <a:p>
            <a:r>
              <a:rPr lang="en-US" dirty="0" smtClean="0"/>
              <a:t>Voiding ( 1</a:t>
            </a:r>
            <a:r>
              <a:rPr lang="en-US" baseline="30000" dirty="0" smtClean="0"/>
              <a:t>st</a:t>
            </a:r>
            <a:r>
              <a:rPr lang="en-US" dirty="0" smtClean="0"/>
              <a:t> void , straining, wetting the diaper)</a:t>
            </a:r>
            <a:endParaRPr lang="en-CA" dirty="0"/>
          </a:p>
          <a:p>
            <a:r>
              <a:rPr lang="en-US" dirty="0" err="1" smtClean="0"/>
              <a:t>EtOH</a:t>
            </a:r>
            <a:r>
              <a:rPr lang="en-US" dirty="0"/>
              <a:t>, drug use</a:t>
            </a:r>
            <a:endParaRPr lang="en-CA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867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/>
              <a:t>CLASSIC BLADDER EXSTROPHY</a:t>
            </a:r>
            <a:r>
              <a:rPr lang="en-CA" b="1" dirty="0"/>
              <a:t/>
            </a:r>
            <a:br>
              <a:rPr lang="en-CA" b="1" dirty="0"/>
            </a:br>
            <a:endParaRPr lang="en-US" dirty="0"/>
          </a:p>
        </p:txBody>
      </p:sp>
      <p:pic>
        <p:nvPicPr>
          <p:cNvPr id="5" name="Content Placeholder 4" descr="IMG_0379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4" b="1033"/>
          <a:stretch/>
        </p:blipFill>
        <p:spPr>
          <a:xfrm rot="5400000">
            <a:off x="2513542" y="1772715"/>
            <a:ext cx="4032249" cy="5249332"/>
          </a:xfrm>
        </p:spPr>
      </p:pic>
    </p:spTree>
    <p:extLst>
      <p:ext uri="{BB962C8B-B14F-4D97-AF65-F5344CB8AC3E}">
        <p14:creationId xmlns:p14="http://schemas.microsoft.com/office/powerpoint/2010/main" val="3435882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CLOACAL EXSTROPHY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575" b="5274"/>
          <a:stretch/>
        </p:blipFill>
        <p:spPr>
          <a:xfrm>
            <a:off x="739775" y="2021417"/>
            <a:ext cx="7662864" cy="4656667"/>
          </a:xfrm>
        </p:spPr>
      </p:pic>
    </p:spTree>
    <p:extLst>
      <p:ext uri="{BB962C8B-B14F-4D97-AF65-F5344CB8AC3E}">
        <p14:creationId xmlns:p14="http://schemas.microsoft.com/office/powerpoint/2010/main" val="971480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Prune Belly Syndrome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It affects </a:t>
            </a:r>
            <a:r>
              <a:rPr lang="en-US" dirty="0"/>
              <a:t>1 per 30,000-40,000 live births</a:t>
            </a:r>
            <a:r>
              <a:rPr lang="en-US" dirty="0" smtClean="0"/>
              <a:t>. (Boys&gt;Girls)</a:t>
            </a:r>
          </a:p>
          <a:p>
            <a:r>
              <a:rPr lang="en-US" dirty="0" smtClean="0"/>
              <a:t>Usually patients will have the triad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Weak/absent abdominal muscles.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Bil</a:t>
            </a:r>
            <a:r>
              <a:rPr lang="en-US" dirty="0" smtClean="0"/>
              <a:t> UDT.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Weak and dilated GU organs ( Bladder, ureters, urethra).\</a:t>
            </a:r>
          </a:p>
          <a:p>
            <a:pPr marL="0" indent="0">
              <a:buNone/>
            </a:pPr>
            <a:r>
              <a:rPr lang="en-US" dirty="0" smtClean="0"/>
              <a:t>+/-  Cardiac anomalies : tetralogy </a:t>
            </a:r>
            <a:r>
              <a:rPr lang="en-US" dirty="0"/>
              <a:t>of </a:t>
            </a:r>
            <a:r>
              <a:rPr lang="en-US" dirty="0" err="1"/>
              <a:t>Fallot</a:t>
            </a:r>
            <a:r>
              <a:rPr lang="en-US" dirty="0"/>
              <a:t> (TF) and </a:t>
            </a:r>
            <a:r>
              <a:rPr lang="en-US" dirty="0" err="1"/>
              <a:t>ventriculoseptal</a:t>
            </a:r>
            <a:r>
              <a:rPr lang="en-US" dirty="0"/>
              <a:t> </a:t>
            </a:r>
            <a:r>
              <a:rPr lang="en-US" dirty="0" smtClean="0"/>
              <a:t>defects (VSD)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- The mortality rate can reach up to 20% in this syndrome.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130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188" t="32805" r="6570" b="19603"/>
          <a:stretch/>
        </p:blipFill>
        <p:spPr>
          <a:xfrm>
            <a:off x="4507645" y="2826153"/>
            <a:ext cx="4533387" cy="361993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288" y="0"/>
            <a:ext cx="3965351" cy="391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2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855" y="2311268"/>
            <a:ext cx="4793665" cy="408069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411" y="345141"/>
            <a:ext cx="7662864" cy="3267169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 smtClean="0">
                <a:solidFill>
                  <a:schemeClr val="bg1"/>
                </a:solidFill>
              </a:rPr>
              <a:t>Questions</a:t>
            </a:r>
          </a:p>
          <a:p>
            <a:pPr marL="0" indent="0" algn="ctr">
              <a:buNone/>
            </a:pPr>
            <a:r>
              <a:rPr lang="en-US" sz="6000" dirty="0" smtClean="0"/>
              <a:t> 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23038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</a:t>
            </a:r>
            <a:r>
              <a:rPr lang="en-US" dirty="0" smtClean="0"/>
              <a:t>re-natal U/S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324100"/>
            <a:ext cx="7662864" cy="4267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Gender </a:t>
            </a:r>
            <a:r>
              <a:rPr lang="en-US" dirty="0"/>
              <a:t>of fetus</a:t>
            </a:r>
            <a:endParaRPr lang="en-CA" dirty="0"/>
          </a:p>
          <a:p>
            <a:r>
              <a:rPr lang="en-US" dirty="0" smtClean="0"/>
              <a:t>Single </a:t>
            </a:r>
            <a:r>
              <a:rPr lang="en-US" dirty="0"/>
              <a:t>vs. multiple</a:t>
            </a:r>
            <a:endParaRPr lang="en-CA" dirty="0"/>
          </a:p>
          <a:p>
            <a:r>
              <a:rPr lang="en-US" dirty="0" smtClean="0"/>
              <a:t>AF </a:t>
            </a:r>
            <a:r>
              <a:rPr lang="en-US" dirty="0"/>
              <a:t>volume</a:t>
            </a:r>
            <a:endParaRPr lang="en-CA" dirty="0"/>
          </a:p>
          <a:p>
            <a:r>
              <a:rPr lang="en-US" dirty="0" smtClean="0"/>
              <a:t>Kidneys: degree </a:t>
            </a:r>
            <a:r>
              <a:rPr lang="en-US" dirty="0"/>
              <a:t>of hydro, variation in hydro b/w exams, unilateral/bilateral </a:t>
            </a:r>
            <a:r>
              <a:rPr lang="en-US" dirty="0" smtClean="0"/>
              <a:t>hydro.</a:t>
            </a:r>
          </a:p>
          <a:p>
            <a:r>
              <a:rPr lang="en-US" dirty="0" smtClean="0"/>
              <a:t>Ureters: hydroureter</a:t>
            </a:r>
            <a:endParaRPr lang="en-CA" dirty="0"/>
          </a:p>
          <a:p>
            <a:r>
              <a:rPr lang="en-US" dirty="0" smtClean="0"/>
              <a:t>Bladder: presence</a:t>
            </a:r>
            <a:r>
              <a:rPr lang="en-US" dirty="0"/>
              <a:t>, fullness, size, thickness, emptying</a:t>
            </a:r>
            <a:endParaRPr lang="en-CA" dirty="0"/>
          </a:p>
          <a:p>
            <a:r>
              <a:rPr lang="en-US" dirty="0" smtClean="0"/>
              <a:t>Urethra: dilated </a:t>
            </a:r>
            <a:r>
              <a:rPr lang="en-US" dirty="0"/>
              <a:t>posterior urethra</a:t>
            </a:r>
            <a:endParaRPr lang="en-CA" dirty="0"/>
          </a:p>
          <a:p>
            <a:r>
              <a:rPr lang="en-US" dirty="0" smtClean="0"/>
              <a:t>Other abnormalities</a:t>
            </a:r>
            <a:endParaRPr lang="en-CA" dirty="0"/>
          </a:p>
          <a:p>
            <a:r>
              <a:rPr lang="en-US" dirty="0" smtClean="0"/>
              <a:t>Overall </a:t>
            </a:r>
            <a:r>
              <a:rPr lang="en-US" dirty="0"/>
              <a:t>growth and development</a:t>
            </a:r>
            <a:endParaRPr lang="en-CA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632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Oligohydramnios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49117"/>
          </a:xfrm>
        </p:spPr>
        <p:txBody>
          <a:bodyPr>
            <a:normAutofit fontScale="92500"/>
          </a:bodyPr>
          <a:lstStyle/>
          <a:p>
            <a:endParaRPr lang="en-US" dirty="0" smtClean="0"/>
          </a:p>
          <a:p>
            <a:r>
              <a:rPr lang="en-US" dirty="0" smtClean="0"/>
              <a:t>OLIGOHYDRAMNIOS  </a:t>
            </a:r>
            <a:r>
              <a:rPr lang="en-US" dirty="0"/>
              <a:t>=  amniotic fluid &lt;500cc (pocket &lt;2cm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CA" dirty="0"/>
          </a:p>
          <a:p>
            <a:r>
              <a:rPr lang="en-US" dirty="0" smtClean="0"/>
              <a:t>Before </a:t>
            </a:r>
            <a:r>
              <a:rPr lang="en-US" dirty="0"/>
              <a:t>16-18 </a:t>
            </a:r>
            <a:r>
              <a:rPr lang="en-US" dirty="0" err="1"/>
              <a:t>wks</a:t>
            </a:r>
            <a:r>
              <a:rPr lang="en-US" dirty="0"/>
              <a:t>, most of AF is a placental </a:t>
            </a:r>
            <a:r>
              <a:rPr lang="en-US" dirty="0" smtClean="0"/>
              <a:t>transudate</a:t>
            </a:r>
          </a:p>
          <a:p>
            <a:pPr marL="0" indent="0">
              <a:buNone/>
            </a:pPr>
            <a:endParaRPr lang="en-CA" dirty="0"/>
          </a:p>
          <a:p>
            <a:r>
              <a:rPr lang="en-US" dirty="0" smtClean="0"/>
              <a:t>By </a:t>
            </a:r>
            <a:r>
              <a:rPr lang="en-US" dirty="0"/>
              <a:t>20-22 </a:t>
            </a:r>
            <a:r>
              <a:rPr lang="en-US" dirty="0" err="1"/>
              <a:t>wks</a:t>
            </a:r>
            <a:r>
              <a:rPr lang="en-US" dirty="0"/>
              <a:t>, most of AF is fetal urine </a:t>
            </a:r>
            <a:r>
              <a:rPr lang="en-US" dirty="0" smtClean="0"/>
              <a:t>(urine </a:t>
            </a:r>
            <a:r>
              <a:rPr lang="en-US" dirty="0"/>
              <a:t>production starts at ~12 </a:t>
            </a:r>
            <a:r>
              <a:rPr lang="en-US" dirty="0" err="1" smtClean="0"/>
              <a:t>wks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CA" dirty="0"/>
          </a:p>
          <a:p>
            <a:r>
              <a:rPr lang="en-US" dirty="0"/>
              <a:t>	</a:t>
            </a:r>
            <a:r>
              <a:rPr lang="en-US" dirty="0" err="1" smtClean="0"/>
              <a:t>oligohydramnios</a:t>
            </a:r>
            <a:r>
              <a:rPr lang="en-US" dirty="0" smtClean="0"/>
              <a:t> </a:t>
            </a:r>
            <a:r>
              <a:rPr lang="en-US" dirty="0"/>
              <a:t>that develops only after 18-20 </a:t>
            </a:r>
            <a:r>
              <a:rPr lang="en-US" dirty="0" smtClean="0"/>
              <a:t>weeks </a:t>
            </a:r>
            <a:r>
              <a:rPr lang="en-US" dirty="0"/>
              <a:t>likely represents GU tract </a:t>
            </a:r>
            <a:r>
              <a:rPr lang="en-US" dirty="0" smtClean="0"/>
              <a:t>obstruction</a:t>
            </a:r>
            <a:r>
              <a:rPr lang="en-CA" dirty="0" smtClean="0"/>
              <a:t> </a:t>
            </a:r>
            <a:r>
              <a:rPr lang="en-US" dirty="0" smtClean="0"/>
              <a:t>or abnormal </a:t>
            </a:r>
            <a:r>
              <a:rPr lang="en-US" dirty="0"/>
              <a:t>renal </a:t>
            </a:r>
            <a:r>
              <a:rPr lang="en-US" dirty="0" smtClean="0"/>
              <a:t>development.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22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Investigations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 </a:t>
            </a:r>
          </a:p>
          <a:p>
            <a:r>
              <a:rPr lang="en-US" dirty="0" smtClean="0"/>
              <a:t>VCUG</a:t>
            </a:r>
          </a:p>
          <a:p>
            <a:r>
              <a:rPr lang="en-US" dirty="0" smtClean="0"/>
              <a:t>Nuclear scan </a:t>
            </a:r>
          </a:p>
        </p:txBody>
      </p:sp>
      <p:sp>
        <p:nvSpPr>
          <p:cNvPr id="4" name="Rectangle 3"/>
          <p:cNvSpPr/>
          <p:nvPr/>
        </p:nvSpPr>
        <p:spPr>
          <a:xfrm>
            <a:off x="3168903" y="4796135"/>
            <a:ext cx="3009395" cy="110799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No IVP </a:t>
            </a:r>
            <a:endParaRPr lang="en-CA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337637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Genesis.thmx</Template>
  <TotalTime>9699</TotalTime>
  <Words>1112</Words>
  <Application>Microsoft Macintosh PowerPoint</Application>
  <PresentationFormat>On-screen Show (4:3)</PresentationFormat>
  <Paragraphs>242</Paragraphs>
  <Slides>64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Genesis</vt:lpstr>
      <vt:lpstr>Ped Urology Review ANH and GU anomalies </vt:lpstr>
      <vt:lpstr>Antenatal Hydronephrosis</vt:lpstr>
      <vt:lpstr>Normal Antenatal Renal US</vt:lpstr>
      <vt:lpstr>PowerPoint Presentation</vt:lpstr>
      <vt:lpstr>PowerPoint Presentation</vt:lpstr>
      <vt:lpstr>POSTNATAL EVALUATION AND MANAGEMENT </vt:lpstr>
      <vt:lpstr>Pre-natal U/S</vt:lpstr>
      <vt:lpstr>Oligohydramnios</vt:lpstr>
      <vt:lpstr>Investigations </vt:lpstr>
      <vt:lpstr>Normal Renal &amp; Bladder US </vt:lpstr>
      <vt:lpstr>Voiding cystourethrogram  (VCUG)</vt:lpstr>
      <vt:lpstr>Diuretic renal scan</vt:lpstr>
      <vt:lpstr>pre-Lasix</vt:lpstr>
      <vt:lpstr>post-Lasix</vt:lpstr>
      <vt:lpstr>No UPJ obstruction</vt:lpstr>
      <vt:lpstr>PowerPoint Presentation</vt:lpstr>
      <vt:lpstr>Post natal workup </vt:lpstr>
      <vt:lpstr>PowerPoint Presentation</vt:lpstr>
      <vt:lpstr>Case 1</vt:lpstr>
      <vt:lpstr>PowerPoint Presentation</vt:lpstr>
      <vt:lpstr>Posterior urethral valve (PUV)</vt:lpstr>
      <vt:lpstr>PowerPoint Presentation</vt:lpstr>
      <vt:lpstr>PowerPoint Presentation</vt:lpstr>
      <vt:lpstr>PowerPoint Presentation</vt:lpstr>
      <vt:lpstr>Initial Management of PUV</vt:lpstr>
      <vt:lpstr>Case 2</vt:lpstr>
      <vt:lpstr>PowerPoint Presentation</vt:lpstr>
      <vt:lpstr>WHAT IS NEXT?</vt:lpstr>
      <vt:lpstr>Pre-Lasix</vt:lpstr>
      <vt:lpstr>Post-Lasix</vt:lpstr>
      <vt:lpstr>Rt UPJ obstruction</vt:lpstr>
      <vt:lpstr>Ureteropelvic Junction Obstruction</vt:lpstr>
      <vt:lpstr>PowerPoint Presentation</vt:lpstr>
      <vt:lpstr>Work-up</vt:lpstr>
      <vt:lpstr>Pyeloplasty </vt:lpstr>
      <vt:lpstr>Case 3 </vt:lpstr>
      <vt:lpstr>PowerPoint Presentation</vt:lpstr>
      <vt:lpstr>PowerPoint Presentation</vt:lpstr>
      <vt:lpstr>Vesicoureteral Reflux (VUR)</vt:lpstr>
      <vt:lpstr>Vesicoureteral Reflux (VUR)</vt:lpstr>
      <vt:lpstr>Work-up for vur </vt:lpstr>
      <vt:lpstr>Treatment options </vt:lpstr>
      <vt:lpstr>Principles of Management of VUR</vt:lpstr>
      <vt:lpstr>PowerPoint Presentation</vt:lpstr>
      <vt:lpstr>Hypospadias</vt:lpstr>
      <vt:lpstr>Hypospadias</vt:lpstr>
      <vt:lpstr>PowerPoint Presentation</vt:lpstr>
      <vt:lpstr>PowerPoint Presentation</vt:lpstr>
      <vt:lpstr>Epidemiology </vt:lpstr>
      <vt:lpstr>Diagnosis</vt:lpstr>
      <vt:lpstr> Physical exam</vt:lpstr>
      <vt:lpstr>PowerPoint Presentation</vt:lpstr>
      <vt:lpstr>Reasons of Hypospadias Repair</vt:lpstr>
      <vt:lpstr>Surgical Repair </vt:lpstr>
      <vt:lpstr>One Stage Repair</vt:lpstr>
      <vt:lpstr>Staged repair</vt:lpstr>
      <vt:lpstr>EXSTROPHY-EPISPADIAS COMPLEX </vt:lpstr>
      <vt:lpstr>Epispadias</vt:lpstr>
      <vt:lpstr>Epispadias</vt:lpstr>
      <vt:lpstr>CLASSIC BLADDER EXSTROPHY </vt:lpstr>
      <vt:lpstr>CLOACAL EXSTROPHY</vt:lpstr>
      <vt:lpstr>Prune Belly Syndrome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</dc:creator>
  <cp:lastModifiedBy>F</cp:lastModifiedBy>
  <cp:revision>37</cp:revision>
  <dcterms:created xsi:type="dcterms:W3CDTF">2015-11-29T11:32:55Z</dcterms:created>
  <dcterms:modified xsi:type="dcterms:W3CDTF">2016-02-23T21:38:35Z</dcterms:modified>
</cp:coreProperties>
</file>