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4"/>
  </p:notesMasterIdLst>
  <p:sldIdLst>
    <p:sldId id="390" r:id="rId2"/>
    <p:sldId id="487" r:id="rId3"/>
    <p:sldId id="488" r:id="rId4"/>
    <p:sldId id="489" r:id="rId5"/>
    <p:sldId id="490" r:id="rId6"/>
    <p:sldId id="391" r:id="rId7"/>
    <p:sldId id="392" r:id="rId8"/>
    <p:sldId id="393" r:id="rId9"/>
    <p:sldId id="394" r:id="rId10"/>
    <p:sldId id="395" r:id="rId11"/>
    <p:sldId id="396" r:id="rId12"/>
    <p:sldId id="397" r:id="rId13"/>
    <p:sldId id="500" r:id="rId14"/>
    <p:sldId id="501" r:id="rId15"/>
    <p:sldId id="502" r:id="rId16"/>
    <p:sldId id="503" r:id="rId17"/>
    <p:sldId id="504" r:id="rId18"/>
    <p:sldId id="505" r:id="rId19"/>
    <p:sldId id="398" r:id="rId20"/>
    <p:sldId id="332" r:id="rId21"/>
    <p:sldId id="373" r:id="rId22"/>
    <p:sldId id="374" r:id="rId23"/>
    <p:sldId id="333" r:id="rId24"/>
    <p:sldId id="381" r:id="rId25"/>
    <p:sldId id="382" r:id="rId26"/>
    <p:sldId id="336" r:id="rId27"/>
    <p:sldId id="355" r:id="rId28"/>
    <p:sldId id="375" r:id="rId29"/>
    <p:sldId id="376" r:id="rId30"/>
    <p:sldId id="356" r:id="rId31"/>
    <p:sldId id="357" r:id="rId32"/>
    <p:sldId id="358" r:id="rId33"/>
    <p:sldId id="354" r:id="rId34"/>
    <p:sldId id="359" r:id="rId35"/>
    <p:sldId id="380" r:id="rId36"/>
    <p:sldId id="360" r:id="rId37"/>
    <p:sldId id="385" r:id="rId38"/>
    <p:sldId id="389" r:id="rId39"/>
    <p:sldId id="399" r:id="rId40"/>
    <p:sldId id="400" r:id="rId41"/>
    <p:sldId id="401" r:id="rId42"/>
    <p:sldId id="402" r:id="rId43"/>
    <p:sldId id="403" r:id="rId44"/>
    <p:sldId id="404" r:id="rId45"/>
    <p:sldId id="405" r:id="rId46"/>
    <p:sldId id="406" r:id="rId47"/>
    <p:sldId id="407" r:id="rId48"/>
    <p:sldId id="408" r:id="rId49"/>
    <p:sldId id="409" r:id="rId50"/>
    <p:sldId id="410" r:id="rId51"/>
    <p:sldId id="411" r:id="rId52"/>
    <p:sldId id="412" r:id="rId53"/>
    <p:sldId id="413" r:id="rId54"/>
    <p:sldId id="414" r:id="rId55"/>
    <p:sldId id="415" r:id="rId56"/>
    <p:sldId id="416" r:id="rId57"/>
    <p:sldId id="417" r:id="rId58"/>
    <p:sldId id="418" r:id="rId59"/>
    <p:sldId id="419" r:id="rId60"/>
    <p:sldId id="420" r:id="rId61"/>
    <p:sldId id="491" r:id="rId62"/>
    <p:sldId id="492" r:id="rId63"/>
    <p:sldId id="493" r:id="rId64"/>
    <p:sldId id="494" r:id="rId65"/>
    <p:sldId id="495" r:id="rId66"/>
    <p:sldId id="496" r:id="rId67"/>
    <p:sldId id="497" r:id="rId68"/>
    <p:sldId id="498" r:id="rId69"/>
    <p:sldId id="499" r:id="rId70"/>
    <p:sldId id="421" r:id="rId71"/>
    <p:sldId id="422" r:id="rId72"/>
    <p:sldId id="423" r:id="rId73"/>
    <p:sldId id="424" r:id="rId74"/>
    <p:sldId id="425" r:id="rId75"/>
    <p:sldId id="426" r:id="rId76"/>
    <p:sldId id="427" r:id="rId77"/>
    <p:sldId id="428" r:id="rId78"/>
    <p:sldId id="429" r:id="rId79"/>
    <p:sldId id="430" r:id="rId80"/>
    <p:sldId id="431" r:id="rId81"/>
    <p:sldId id="432" r:id="rId82"/>
    <p:sldId id="433" r:id="rId83"/>
    <p:sldId id="434" r:id="rId84"/>
    <p:sldId id="435" r:id="rId85"/>
    <p:sldId id="436" r:id="rId86"/>
    <p:sldId id="437" r:id="rId87"/>
    <p:sldId id="438" r:id="rId88"/>
    <p:sldId id="439" r:id="rId89"/>
    <p:sldId id="440" r:id="rId90"/>
    <p:sldId id="444" r:id="rId91"/>
    <p:sldId id="445" r:id="rId92"/>
    <p:sldId id="446" r:id="rId93"/>
    <p:sldId id="447" r:id="rId94"/>
    <p:sldId id="448" r:id="rId95"/>
    <p:sldId id="449" r:id="rId96"/>
    <p:sldId id="450" r:id="rId97"/>
    <p:sldId id="451" r:id="rId98"/>
    <p:sldId id="452" r:id="rId99"/>
    <p:sldId id="453" r:id="rId100"/>
    <p:sldId id="454" r:id="rId101"/>
    <p:sldId id="455" r:id="rId102"/>
    <p:sldId id="456" r:id="rId103"/>
    <p:sldId id="457" r:id="rId104"/>
    <p:sldId id="458" r:id="rId105"/>
    <p:sldId id="459" r:id="rId106"/>
    <p:sldId id="460" r:id="rId107"/>
    <p:sldId id="461" r:id="rId108"/>
    <p:sldId id="462" r:id="rId109"/>
    <p:sldId id="463" r:id="rId110"/>
    <p:sldId id="464" r:id="rId111"/>
    <p:sldId id="465" r:id="rId112"/>
    <p:sldId id="466" r:id="rId113"/>
    <p:sldId id="467" r:id="rId114"/>
    <p:sldId id="468" r:id="rId115"/>
    <p:sldId id="469" r:id="rId116"/>
    <p:sldId id="470" r:id="rId117"/>
    <p:sldId id="471" r:id="rId118"/>
    <p:sldId id="472" r:id="rId119"/>
    <p:sldId id="473" r:id="rId120"/>
    <p:sldId id="474" r:id="rId121"/>
    <p:sldId id="475" r:id="rId122"/>
    <p:sldId id="476" r:id="rId123"/>
    <p:sldId id="477" r:id="rId124"/>
    <p:sldId id="478" r:id="rId125"/>
    <p:sldId id="479" r:id="rId126"/>
    <p:sldId id="480" r:id="rId127"/>
    <p:sldId id="481" r:id="rId128"/>
    <p:sldId id="482" r:id="rId129"/>
    <p:sldId id="483" r:id="rId130"/>
    <p:sldId id="484" r:id="rId131"/>
    <p:sldId id="485" r:id="rId132"/>
    <p:sldId id="486" r:id="rId1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15" autoAdjust="0"/>
    <p:restoredTop sz="86364" autoAdjust="0"/>
  </p:normalViewPr>
  <p:slideViewPr>
    <p:cSldViewPr>
      <p:cViewPr varScale="1">
        <p:scale>
          <a:sx n="109" d="100"/>
          <a:sy n="109" d="100"/>
        </p:scale>
        <p:origin x="-624" y="102"/>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100" d="100"/>
        <a:sy n="100" d="100"/>
      </p:scale>
      <p:origin x="0" y="38088"/>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27B00A-EF3E-4E49-B61B-DA1BBDA60797}" type="datetimeFigureOut">
              <a:rPr lang="en-US" smtClean="0"/>
              <a:pPr/>
              <a:t>10/23/2018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B7EF31-DD79-49D9-859F-0FCC8C43C037}" type="slidenum">
              <a:rPr lang="en-US" smtClean="0"/>
              <a:pPr/>
              <a:t>‹#›</a:t>
            </a:fld>
            <a:endParaRPr lang="en-US"/>
          </a:p>
        </p:txBody>
      </p:sp>
    </p:spTree>
    <p:extLst>
      <p:ext uri="{BB962C8B-B14F-4D97-AF65-F5344CB8AC3E}">
        <p14:creationId xmlns="" xmlns:p14="http://schemas.microsoft.com/office/powerpoint/2010/main" val="2388515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xfrm>
            <a:off x="255153" y="4354361"/>
            <a:ext cx="6437932" cy="526719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17" tIns="44858" rIns="89717" bIns="44858"/>
          <a:lstStyle/>
          <a:p>
            <a:pPr marL="187376" indent="-187376"/>
            <a:endParaRPr lang="en-US" sz="900"/>
          </a:p>
        </p:txBody>
      </p:sp>
      <p:sp>
        <p:nvSpPr>
          <p:cNvPr id="83972" name="Text Box 4"/>
          <p:cNvSpPr txBox="1">
            <a:spLocks noChangeArrowheads="1"/>
          </p:cNvSpPr>
          <p:nvPr/>
        </p:nvSpPr>
        <p:spPr bwMode="auto">
          <a:xfrm>
            <a:off x="5543344" y="8816758"/>
            <a:ext cx="922593" cy="2602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80" tIns="45043" rIns="90080" bIns="45043">
            <a:spAutoFit/>
          </a:bodyPr>
          <a:lstStyle>
            <a:lvl1pPr defTabSz="911225" eaLnBrk="0" hangingPunct="0">
              <a:defRPr sz="1100">
                <a:solidFill>
                  <a:schemeClr val="tx1"/>
                </a:solidFill>
                <a:latin typeface="Arial" charset="0"/>
              </a:defRPr>
            </a:lvl1pPr>
            <a:lvl2pPr marL="742950" indent="-285750" defTabSz="911225" eaLnBrk="0" hangingPunct="0">
              <a:defRPr sz="1100">
                <a:solidFill>
                  <a:schemeClr val="tx1"/>
                </a:solidFill>
                <a:latin typeface="Arial" charset="0"/>
              </a:defRPr>
            </a:lvl2pPr>
            <a:lvl3pPr marL="1143000" indent="-228600" defTabSz="911225" eaLnBrk="0" hangingPunct="0">
              <a:defRPr sz="1100">
                <a:solidFill>
                  <a:schemeClr val="tx1"/>
                </a:solidFill>
                <a:latin typeface="Arial" charset="0"/>
              </a:defRPr>
            </a:lvl3pPr>
            <a:lvl4pPr marL="1600200" indent="-228600" defTabSz="911225" eaLnBrk="0" hangingPunct="0">
              <a:defRPr sz="1100">
                <a:solidFill>
                  <a:schemeClr val="tx1"/>
                </a:solidFill>
                <a:latin typeface="Arial" charset="0"/>
              </a:defRPr>
            </a:lvl4pPr>
            <a:lvl5pPr marL="2057400" indent="-228600" defTabSz="911225" eaLnBrk="0" hangingPunct="0">
              <a:defRPr sz="1100">
                <a:solidFill>
                  <a:schemeClr val="tx1"/>
                </a:solidFill>
                <a:latin typeface="Arial" charset="0"/>
              </a:defRPr>
            </a:lvl5pPr>
            <a:lvl6pPr marL="2514600" indent="-228600" defTabSz="911225" eaLnBrk="0" fontAlgn="base" hangingPunct="0">
              <a:lnSpc>
                <a:spcPct val="90000"/>
              </a:lnSpc>
              <a:spcBef>
                <a:spcPct val="10000"/>
              </a:spcBef>
              <a:spcAft>
                <a:spcPct val="0"/>
              </a:spcAft>
              <a:defRPr sz="1100">
                <a:solidFill>
                  <a:schemeClr val="tx1"/>
                </a:solidFill>
                <a:latin typeface="Arial" charset="0"/>
              </a:defRPr>
            </a:lvl6pPr>
            <a:lvl7pPr marL="2971800" indent="-228600" defTabSz="911225" eaLnBrk="0" fontAlgn="base" hangingPunct="0">
              <a:lnSpc>
                <a:spcPct val="90000"/>
              </a:lnSpc>
              <a:spcBef>
                <a:spcPct val="10000"/>
              </a:spcBef>
              <a:spcAft>
                <a:spcPct val="0"/>
              </a:spcAft>
              <a:defRPr sz="1100">
                <a:solidFill>
                  <a:schemeClr val="tx1"/>
                </a:solidFill>
                <a:latin typeface="Arial" charset="0"/>
              </a:defRPr>
            </a:lvl7pPr>
            <a:lvl8pPr marL="3429000" indent="-228600" defTabSz="911225" eaLnBrk="0" fontAlgn="base" hangingPunct="0">
              <a:lnSpc>
                <a:spcPct val="90000"/>
              </a:lnSpc>
              <a:spcBef>
                <a:spcPct val="10000"/>
              </a:spcBef>
              <a:spcAft>
                <a:spcPct val="0"/>
              </a:spcAft>
              <a:defRPr sz="1100">
                <a:solidFill>
                  <a:schemeClr val="tx1"/>
                </a:solidFill>
                <a:latin typeface="Arial" charset="0"/>
              </a:defRPr>
            </a:lvl8pPr>
            <a:lvl9pPr marL="3886200" indent="-228600" defTabSz="911225" eaLnBrk="0" fontAlgn="base" hangingPunct="0">
              <a:lnSpc>
                <a:spcPct val="90000"/>
              </a:lnSpc>
              <a:spcBef>
                <a:spcPct val="10000"/>
              </a:spcBef>
              <a:spcAft>
                <a:spcPct val="0"/>
              </a:spcAft>
              <a:defRPr sz="1100">
                <a:solidFill>
                  <a:schemeClr val="tx1"/>
                </a:solidFill>
                <a:latin typeface="Arial" charset="0"/>
              </a:defRPr>
            </a:lvl9pPr>
          </a:lstStyle>
          <a:p>
            <a:pPr algn="r" eaLnBrk="1" hangingPunct="1">
              <a:spcBef>
                <a:spcPct val="50000"/>
              </a:spcBef>
            </a:pPr>
            <a:fld id="{0EE0CDCD-4BF0-45A3-9789-A4660E5A8815}" type="slidenum">
              <a:rPr lang="en-US"/>
              <a:pPr algn="r" eaLnBrk="1" hangingPunct="1">
                <a:spcBef>
                  <a:spcPct val="50000"/>
                </a:spcBef>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B7EF31-DD79-49D9-859F-0FCC8C43C037}"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B7EF31-DD79-49D9-859F-0FCC8C43C037}" type="slidenum">
              <a:rPr lang="en-US" smtClean="0"/>
              <a:pPr/>
              <a:t>48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0" y="303756"/>
            <a:ext cx="1556" cy="1566"/>
          </a:xfrm>
          <a:solidFill>
            <a:srgbClr val="FFFFFF"/>
          </a:solidFill>
          <a:ln/>
        </p:spPr>
      </p:sp>
      <p:sp>
        <p:nvSpPr>
          <p:cNvPr id="87043" name="Rectangle 3"/>
          <p:cNvSpPr>
            <a:spLocks noGrp="1" noChangeArrowheads="1"/>
          </p:cNvSpPr>
          <p:nvPr>
            <p:ph type="body" idx="1"/>
          </p:nvPr>
        </p:nvSpPr>
        <p:spPr>
          <a:xfrm>
            <a:off x="502527" y="4316783"/>
            <a:ext cx="5857615" cy="405999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0" y="303756"/>
            <a:ext cx="1556" cy="1566"/>
          </a:xfrm>
          <a:solidFill>
            <a:srgbClr val="FFFFFF"/>
          </a:solidFill>
          <a:ln/>
        </p:spPr>
      </p:sp>
      <p:sp>
        <p:nvSpPr>
          <p:cNvPr id="88067" name="Rectangle 3"/>
          <p:cNvSpPr>
            <a:spLocks noGrp="1" noChangeArrowheads="1"/>
          </p:cNvSpPr>
          <p:nvPr>
            <p:ph type="body" idx="1"/>
          </p:nvPr>
        </p:nvSpPr>
        <p:spPr>
          <a:xfrm>
            <a:off x="502527" y="4316783"/>
            <a:ext cx="5857615" cy="405999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0" y="303756"/>
            <a:ext cx="1556" cy="1566"/>
          </a:xfrm>
          <a:solidFill>
            <a:srgbClr val="FFFFFF"/>
          </a:solidFill>
          <a:ln/>
        </p:spPr>
      </p:sp>
      <p:sp>
        <p:nvSpPr>
          <p:cNvPr id="89091" name="Rectangle 3"/>
          <p:cNvSpPr>
            <a:spLocks noGrp="1" noChangeArrowheads="1"/>
          </p:cNvSpPr>
          <p:nvPr>
            <p:ph type="body" idx="1"/>
          </p:nvPr>
        </p:nvSpPr>
        <p:spPr>
          <a:xfrm>
            <a:off x="502527" y="4316783"/>
            <a:ext cx="5857615" cy="405999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0" y="303756"/>
            <a:ext cx="1556" cy="1566"/>
          </a:xfrm>
          <a:solidFill>
            <a:srgbClr val="FFFFFF"/>
          </a:solidFill>
          <a:ln/>
        </p:spPr>
      </p:sp>
      <p:sp>
        <p:nvSpPr>
          <p:cNvPr id="90115" name="Rectangle 3"/>
          <p:cNvSpPr>
            <a:spLocks noGrp="1" noChangeArrowheads="1"/>
          </p:cNvSpPr>
          <p:nvPr>
            <p:ph type="body" idx="1"/>
          </p:nvPr>
        </p:nvSpPr>
        <p:spPr>
          <a:xfrm>
            <a:off x="502527" y="4316783"/>
            <a:ext cx="5857615" cy="405999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B7EF31-DD79-49D9-859F-0FCC8C43C037}" type="slidenum">
              <a:rPr lang="en-US" smtClean="0"/>
              <a:pPr/>
              <a:t>102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B7EF31-DD79-49D9-859F-0FCC8C43C037}" type="slidenum">
              <a:rPr lang="en-US" smtClean="0"/>
              <a:pPr/>
              <a:t>132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F56018-0FB3-43FC-893C-B03602695E43}" type="datetimeFigureOut">
              <a:rPr lang="en-US" smtClean="0"/>
              <a:pPr/>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56018-0FB3-43FC-893C-B03602695E43}" type="datetimeFigureOut">
              <a:rPr lang="en-US" smtClean="0"/>
              <a:pPr/>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56018-0FB3-43FC-893C-B03602695E43}" type="datetimeFigureOut">
              <a:rPr lang="en-US" smtClean="0"/>
              <a:pPr/>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56018-0FB3-43FC-893C-B03602695E43}" type="datetimeFigureOut">
              <a:rPr lang="en-US" smtClean="0"/>
              <a:pPr/>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F56018-0FB3-43FC-893C-B03602695E43}" type="datetimeFigureOut">
              <a:rPr lang="en-US" smtClean="0"/>
              <a:pPr/>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F56018-0FB3-43FC-893C-B03602695E43}" type="datetimeFigureOut">
              <a:rPr lang="en-US" smtClean="0"/>
              <a:pPr/>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F56018-0FB3-43FC-893C-B03602695E43}" type="datetimeFigureOut">
              <a:rPr lang="en-US" smtClean="0"/>
              <a:pPr/>
              <a:t>10/23/2018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F56018-0FB3-43FC-893C-B03602695E43}" type="datetimeFigureOut">
              <a:rPr lang="en-US" smtClean="0"/>
              <a:pPr/>
              <a:t>10/23/2018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56018-0FB3-43FC-893C-B03602695E43}" type="datetimeFigureOut">
              <a:rPr lang="en-US" smtClean="0"/>
              <a:pPr/>
              <a:t>10/23/2018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F56018-0FB3-43FC-893C-B03602695E43}" type="datetimeFigureOut">
              <a:rPr lang="en-US" smtClean="0"/>
              <a:pPr/>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F56018-0FB3-43FC-893C-B03602695E43}" type="datetimeFigureOut">
              <a:rPr lang="en-US" smtClean="0"/>
              <a:pPr/>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56018-0FB3-43FC-893C-B03602695E43}" type="datetimeFigureOut">
              <a:rPr lang="en-US" smtClean="0"/>
              <a:pPr/>
              <a:t>10/23/2018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6CFBF-0FA5-4DEB-9B0D-6835E14611E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0.jpeg"/></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0.jpeg"/></Relationships>
</file>

<file path=ppt/slides/_rels/slide6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0.jpeg"/></Relationships>
</file>

<file path=ppt/slides/_rels/slide6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video" Target="https://webmail.osumc.edu/Exchange/Yousef.Mohammad/Inbox/No%20Subject-48.EML/Christoforidis.ppt/C58EA28C-18C0-4a97-9AF2-036E93DDAFB3/penumbra.wmv" TargetMode="External"/></Relationships>
</file>

<file path=ppt/slides/_rels/slide6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FF00"/>
                </a:solidFill>
              </a:rPr>
              <a:t>Acute Stroke Diagnosis and management</a:t>
            </a:r>
            <a:endParaRPr lang="en-US" dirty="0">
              <a:solidFill>
                <a:srgbClr val="FFFF00"/>
              </a:solidFill>
            </a:endParaRPr>
          </a:p>
        </p:txBody>
      </p:sp>
      <p:sp>
        <p:nvSpPr>
          <p:cNvPr id="3" name="Subtitle 2"/>
          <p:cNvSpPr>
            <a:spLocks noGrp="1"/>
          </p:cNvSpPr>
          <p:nvPr>
            <p:ph type="subTitle" idx="1"/>
          </p:nvPr>
        </p:nvSpPr>
        <p:spPr/>
        <p:txBody>
          <a:bodyPr/>
          <a:lstStyle/>
          <a:p>
            <a:r>
              <a:rPr lang="en-US" dirty="0" smtClean="0"/>
              <a:t>Yousef Mohammad MD., MSC.</a:t>
            </a:r>
          </a:p>
          <a:p>
            <a:r>
              <a:rPr lang="en-US" dirty="0" smtClean="0"/>
              <a:t>Associate Professor of Neurology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p:txBody>
          <a:bodyPr>
            <a:normAutofit fontScale="90000"/>
          </a:bodyPr>
          <a:lstStyle/>
          <a:p>
            <a:r>
              <a:rPr lang="en-US"/>
              <a:t>Right (Nondominant)</a:t>
            </a:r>
            <a:br>
              <a:rPr lang="en-US"/>
            </a:br>
            <a:r>
              <a:rPr lang="en-US"/>
              <a:t>Cerebral Hemisphere</a:t>
            </a:r>
          </a:p>
        </p:txBody>
      </p:sp>
      <p:sp>
        <p:nvSpPr>
          <p:cNvPr id="22531" name="Rectangle 1027"/>
          <p:cNvSpPr>
            <a:spLocks noGrp="1" noChangeArrowheads="1"/>
          </p:cNvSpPr>
          <p:nvPr>
            <p:ph type="body" idx="1"/>
          </p:nvPr>
        </p:nvSpPr>
        <p:spPr/>
        <p:txBody>
          <a:bodyPr/>
          <a:lstStyle/>
          <a:p>
            <a:r>
              <a:rPr lang="en-US"/>
              <a:t>Neglect (= L hemi-inattention)</a:t>
            </a:r>
          </a:p>
          <a:p>
            <a:r>
              <a:rPr lang="en-US"/>
              <a:t>R gaze preference</a:t>
            </a:r>
          </a:p>
          <a:p>
            <a:r>
              <a:rPr lang="en-US"/>
              <a:t>L visual field deficit</a:t>
            </a:r>
          </a:p>
          <a:p>
            <a:r>
              <a:rPr lang="en-US"/>
              <a:t>L hemiparesis</a:t>
            </a:r>
          </a:p>
          <a:p>
            <a:r>
              <a:rPr lang="en-US"/>
              <a:t>L hemisensory loss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CT Perfusion Scan</a:t>
            </a:r>
            <a:endParaRPr lang="en-US" dirty="0"/>
          </a:p>
        </p:txBody>
      </p:sp>
      <p:pic>
        <p:nvPicPr>
          <p:cNvPr id="48130" name="Picture 2" descr="C:\Users\dr yousef\Desktop\226-04-jpg.jpg"/>
          <p:cNvPicPr>
            <a:picLocks noGrp="1" noChangeAspect="1" noChangeArrowheads="1"/>
          </p:cNvPicPr>
          <p:nvPr>
            <p:ph idx="1"/>
          </p:nvPr>
        </p:nvPicPr>
        <p:blipFill>
          <a:blip r:embed="rId2" cstate="print"/>
          <a:srcRect/>
          <a:stretch>
            <a:fillRect/>
          </a:stretch>
        </p:blipFill>
        <p:spPr bwMode="auto">
          <a:xfrm>
            <a:off x="1143000" y="1447800"/>
            <a:ext cx="6781800" cy="4953000"/>
          </a:xfrm>
          <a:prstGeom prst="rect">
            <a:avLst/>
          </a:prstGeom>
          <a:noFill/>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CT Perfusion Scan</a:t>
            </a:r>
            <a:endParaRPr lang="en-US" dirty="0"/>
          </a:p>
        </p:txBody>
      </p:sp>
      <p:pic>
        <p:nvPicPr>
          <p:cNvPr id="49154" name="Picture 2" descr="C:\Users\dr yousef\Desktop\226-03-jpg (1).jpg"/>
          <p:cNvPicPr>
            <a:picLocks noGrp="1" noChangeAspect="1" noChangeArrowheads="1"/>
          </p:cNvPicPr>
          <p:nvPr>
            <p:ph idx="1"/>
          </p:nvPr>
        </p:nvPicPr>
        <p:blipFill>
          <a:blip r:embed="rId2" cstate="print"/>
          <a:srcRect/>
          <a:stretch>
            <a:fillRect/>
          </a:stretch>
        </p:blipFill>
        <p:spPr bwMode="auto">
          <a:xfrm>
            <a:off x="1295400" y="1524000"/>
            <a:ext cx="6324600" cy="5105400"/>
          </a:xfrm>
          <a:prstGeom prst="rect">
            <a:avLst/>
          </a:prstGeom>
          <a:noFill/>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FF00"/>
                </a:solidFill>
                <a:latin typeface="Arial Black" charset="0"/>
                <a:ea typeface="Arial Black" charset="0"/>
                <a:cs typeface="Arial Black" charset="0"/>
                <a:sym typeface="Arial Black" charset="0"/>
              </a:rPr>
              <a:t>Acute Ischemic Stroke Treatment in 2017</a:t>
            </a:r>
            <a:endParaRPr lang="en-US" sz="2800"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pPr algn="ctr">
              <a:buNone/>
            </a:pPr>
            <a:r>
              <a:rPr lang="en-US" u="sng" dirty="0" smtClean="0">
                <a:solidFill>
                  <a:srgbClr val="FFFF00"/>
                </a:solidFill>
              </a:rPr>
              <a:t>Conclusion</a:t>
            </a:r>
          </a:p>
          <a:p>
            <a:pPr algn="ctr">
              <a:buNone/>
            </a:pPr>
            <a:endParaRPr lang="en-US" dirty="0" smtClean="0">
              <a:solidFill>
                <a:srgbClr val="FFFF00"/>
              </a:solidFill>
            </a:endParaRPr>
          </a:p>
          <a:p>
            <a:r>
              <a:rPr lang="en-US" dirty="0" smtClean="0"/>
              <a:t>IV t-PA, within 4.5 hours from the symptoms onset of acute ischemic stroke, is affective and the standard of care</a:t>
            </a:r>
          </a:p>
          <a:p>
            <a:endParaRPr lang="en-US" dirty="0" smtClean="0"/>
          </a:p>
          <a:p>
            <a:r>
              <a:rPr lang="en-US" dirty="0" smtClean="0"/>
              <a:t>Endovascular treatment using stent retriever ± t-PA  within 6 hours from the onset of stroke symptoms, is effective and the standard of care</a:t>
            </a:r>
          </a:p>
          <a:p>
            <a:endParaRPr lang="en-US" dirty="0" smtClean="0"/>
          </a:p>
          <a:p>
            <a:pPr marL="514350" indent="-514350">
              <a:buFont typeface="+mj-lt"/>
              <a:buAutoNum type="arabicPeriod"/>
            </a:pPr>
            <a:endParaRPr lang="en-US" dirty="0"/>
          </a:p>
        </p:txBody>
      </p:sp>
      <p:pic>
        <p:nvPicPr>
          <p:cNvPr id="48130" name="Picture 2" descr="C:\Users\dr yousef\Dropbox\Screenshots\Screenshot 2017-11-19 08.46.30.png"/>
          <p:cNvPicPr>
            <a:picLocks noChangeAspect="1" noChangeArrowheads="1"/>
          </p:cNvPicPr>
          <p:nvPr/>
        </p:nvPicPr>
        <p:blipFill>
          <a:blip r:embed="rId3" cstate="print"/>
          <a:srcRect/>
          <a:stretch>
            <a:fillRect/>
          </a:stretch>
        </p:blipFill>
        <p:spPr bwMode="auto">
          <a:xfrm>
            <a:off x="228600" y="0"/>
            <a:ext cx="8572500" cy="6858000"/>
          </a:xfrm>
          <a:prstGeom prst="rect">
            <a:avLst/>
          </a:prstGeom>
          <a:noFill/>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DAWN Trial</a:t>
            </a:r>
            <a:endParaRPr lang="en-US" sz="4000" dirty="0">
              <a:solidFill>
                <a:srgbClr val="FFFF00"/>
              </a:solidFill>
            </a:endParaRPr>
          </a:p>
        </p:txBody>
      </p:sp>
      <p:sp>
        <p:nvSpPr>
          <p:cNvPr id="3" name="Content Placeholder 2"/>
          <p:cNvSpPr>
            <a:spLocks noGrp="1"/>
          </p:cNvSpPr>
          <p:nvPr>
            <p:ph idx="1"/>
          </p:nvPr>
        </p:nvSpPr>
        <p:spPr/>
        <p:txBody>
          <a:bodyPr>
            <a:normAutofit fontScale="85000" lnSpcReduction="10000"/>
          </a:bodyPr>
          <a:lstStyle/>
          <a:p>
            <a:pPr>
              <a:buNone/>
            </a:pPr>
            <a:r>
              <a:rPr lang="en-US" sz="2800" dirty="0" smtClean="0">
                <a:solidFill>
                  <a:srgbClr val="FFFF00"/>
                </a:solidFill>
              </a:rPr>
              <a:t>Background:</a:t>
            </a:r>
          </a:p>
          <a:p>
            <a:pPr>
              <a:buNone/>
            </a:pPr>
            <a:endParaRPr lang="en-US" sz="2800" dirty="0" smtClean="0">
              <a:solidFill>
                <a:srgbClr val="FFFF00"/>
              </a:solidFill>
            </a:endParaRPr>
          </a:p>
          <a:p>
            <a:r>
              <a:rPr lang="en-US" sz="2800" dirty="0" smtClean="0"/>
              <a:t>The effect of endovascular </a:t>
            </a:r>
            <a:r>
              <a:rPr lang="en-US" sz="2800" dirty="0" err="1" smtClean="0"/>
              <a:t>thrombectomy</a:t>
            </a:r>
            <a:r>
              <a:rPr lang="en-US" sz="2800" dirty="0" smtClean="0"/>
              <a:t> that is performed more than 6 hours after the onset of ischemic stroke is uncertain</a:t>
            </a:r>
          </a:p>
          <a:p>
            <a:endParaRPr lang="en-US" sz="2800" dirty="0" smtClean="0"/>
          </a:p>
          <a:p>
            <a:r>
              <a:rPr lang="en-US" sz="2800" dirty="0" smtClean="0"/>
              <a:t>Brain tissue that has not yet undergone infarction may be salvaged with perfusion</a:t>
            </a:r>
          </a:p>
          <a:p>
            <a:endParaRPr lang="en-US" sz="2800" dirty="0" smtClean="0"/>
          </a:p>
          <a:p>
            <a:r>
              <a:rPr lang="en-US" sz="2800" dirty="0" smtClean="0"/>
              <a:t> Brain tissue that may be salvageable can be identified by the presence of a clinical deficit that is disproportionately severe relative to the volume  of infarct tissue on imaging studies</a:t>
            </a:r>
            <a:endParaRPr lang="en-US" sz="2800"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DAWN Trial</a:t>
            </a:r>
            <a:endParaRPr lang="en-US" sz="4000" dirty="0"/>
          </a:p>
        </p:txBody>
      </p:sp>
      <p:sp>
        <p:nvSpPr>
          <p:cNvPr id="3" name="Content Placeholder 2"/>
          <p:cNvSpPr>
            <a:spLocks noGrp="1"/>
          </p:cNvSpPr>
          <p:nvPr>
            <p:ph idx="1"/>
          </p:nvPr>
        </p:nvSpPr>
        <p:spPr/>
        <p:txBody>
          <a:bodyPr>
            <a:normAutofit fontScale="77500" lnSpcReduction="20000"/>
          </a:bodyPr>
          <a:lstStyle/>
          <a:p>
            <a:pPr>
              <a:buNone/>
            </a:pPr>
            <a:r>
              <a:rPr lang="en-US" dirty="0" smtClean="0">
                <a:solidFill>
                  <a:srgbClr val="FFFF00"/>
                </a:solidFill>
              </a:rPr>
              <a:t>Methods:</a:t>
            </a:r>
          </a:p>
          <a:p>
            <a:pPr>
              <a:buNone/>
            </a:pPr>
            <a:endParaRPr lang="en-US" dirty="0" smtClean="0">
              <a:solidFill>
                <a:srgbClr val="FFFF00"/>
              </a:solidFill>
            </a:endParaRPr>
          </a:p>
          <a:p>
            <a:r>
              <a:rPr lang="en-US" sz="2800" dirty="0" smtClean="0"/>
              <a:t>Multi-center, prospective, randomized, open label trial with blinded assessment of end points</a:t>
            </a:r>
          </a:p>
          <a:p>
            <a:endParaRPr lang="en-US" sz="2800" dirty="0" smtClean="0"/>
          </a:p>
          <a:p>
            <a:r>
              <a:rPr lang="en-US" sz="2800" dirty="0" smtClean="0"/>
              <a:t>Patients must have occlusion of the intracranial internal carotid artery or proximal middle cerebral artery who had last been known to be well 6 to 24 hours earlier</a:t>
            </a:r>
          </a:p>
          <a:p>
            <a:endParaRPr lang="en-US" sz="2800" dirty="0" smtClean="0"/>
          </a:p>
          <a:p>
            <a:r>
              <a:rPr lang="en-US" sz="2800" dirty="0" smtClean="0"/>
              <a:t> Exclusion include &gt;1/3 infarct volume of MCA territory by initial CT or MRI</a:t>
            </a:r>
          </a:p>
          <a:p>
            <a:endParaRPr lang="en-US" sz="2800" dirty="0" smtClean="0"/>
          </a:p>
          <a:p>
            <a:r>
              <a:rPr lang="en-US" sz="2800" dirty="0" smtClean="0"/>
              <a:t>Patients are allowed, if indicated, to receive t-PA within 4.5 hours</a:t>
            </a:r>
          </a:p>
          <a:p>
            <a:endParaRPr lang="en-US" sz="2800"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DAWN Trial</a:t>
            </a:r>
            <a:endParaRPr lang="en-US" sz="4000" dirty="0"/>
          </a:p>
        </p:txBody>
      </p:sp>
      <p:sp>
        <p:nvSpPr>
          <p:cNvPr id="3" name="Content Placeholder 2"/>
          <p:cNvSpPr>
            <a:spLocks noGrp="1"/>
          </p:cNvSpPr>
          <p:nvPr>
            <p:ph idx="1"/>
          </p:nvPr>
        </p:nvSpPr>
        <p:spPr/>
        <p:txBody>
          <a:bodyPr>
            <a:normAutofit fontScale="85000" lnSpcReduction="20000"/>
          </a:bodyPr>
          <a:lstStyle/>
          <a:p>
            <a:pPr>
              <a:buNone/>
            </a:pPr>
            <a:r>
              <a:rPr lang="en-US" sz="2800" dirty="0" smtClean="0">
                <a:solidFill>
                  <a:srgbClr val="FFFF00"/>
                </a:solidFill>
              </a:rPr>
              <a:t>Methods:</a:t>
            </a:r>
          </a:p>
          <a:p>
            <a:pPr>
              <a:buNone/>
            </a:pPr>
            <a:endParaRPr lang="en-US" sz="2800" dirty="0" smtClean="0">
              <a:solidFill>
                <a:srgbClr val="FFFF00"/>
              </a:solidFill>
            </a:endParaRPr>
          </a:p>
          <a:p>
            <a:r>
              <a:rPr lang="en-US" sz="2800" dirty="0" smtClean="0"/>
              <a:t>There must be a match between the severity of the clinical deficit and the infarct </a:t>
            </a:r>
            <a:r>
              <a:rPr lang="en-US" sz="2800" dirty="0" smtClean="0">
                <a:solidFill>
                  <a:srgbClr val="FF0000"/>
                </a:solidFill>
              </a:rPr>
              <a:t>volume (mismatch between NIHSS and infarct volume)</a:t>
            </a:r>
          </a:p>
          <a:p>
            <a:endParaRPr lang="en-US" sz="2800" dirty="0" smtClean="0"/>
          </a:p>
          <a:p>
            <a:r>
              <a:rPr lang="en-US" sz="2800" dirty="0" smtClean="0"/>
              <a:t>Infarct volume was assessed with the use of DW MRI/CT perfusion and was measured with automated software (RAPID)</a:t>
            </a:r>
          </a:p>
          <a:p>
            <a:pPr>
              <a:buNone/>
            </a:pPr>
            <a:r>
              <a:rPr lang="en-US" sz="2800" dirty="0" smtClean="0"/>
              <a:t> </a:t>
            </a:r>
          </a:p>
          <a:p>
            <a:r>
              <a:rPr lang="en-US" sz="2800" dirty="0" smtClean="0"/>
              <a:t>Patients were randomly assigned in a 1:1 ratio to </a:t>
            </a:r>
            <a:r>
              <a:rPr lang="en-US" sz="2800" dirty="0" err="1" smtClean="0"/>
              <a:t>thrombectomy</a:t>
            </a:r>
            <a:r>
              <a:rPr lang="en-US" sz="2800" dirty="0" smtClean="0"/>
              <a:t> plus standard care </a:t>
            </a:r>
            <a:r>
              <a:rPr lang="en-US" sz="2800" dirty="0" smtClean="0">
                <a:solidFill>
                  <a:srgbClr val="FF0000"/>
                </a:solidFill>
              </a:rPr>
              <a:t>(the </a:t>
            </a:r>
            <a:r>
              <a:rPr lang="en-US" sz="2800" dirty="0" err="1" smtClean="0">
                <a:solidFill>
                  <a:srgbClr val="FF0000"/>
                </a:solidFill>
              </a:rPr>
              <a:t>thrombectomy</a:t>
            </a:r>
            <a:r>
              <a:rPr lang="en-US" sz="2800" dirty="0" smtClean="0">
                <a:solidFill>
                  <a:srgbClr val="FF0000"/>
                </a:solidFill>
              </a:rPr>
              <a:t> group) </a:t>
            </a:r>
            <a:r>
              <a:rPr lang="en-US" sz="2800" dirty="0" smtClean="0"/>
              <a:t>or to standard care alone </a:t>
            </a:r>
            <a:r>
              <a:rPr lang="en-US" sz="2800" dirty="0" smtClean="0">
                <a:solidFill>
                  <a:srgbClr val="FF0000"/>
                </a:solidFill>
              </a:rPr>
              <a:t>(the control group).</a:t>
            </a:r>
          </a:p>
          <a:p>
            <a:endParaRPr lang="en-US" sz="2800" dirty="0" smtClean="0">
              <a:solidFill>
                <a:srgbClr val="FFFF00"/>
              </a:solidFill>
            </a:endParaRPr>
          </a:p>
          <a:p>
            <a:endParaRPr lang="en-US" sz="2800" dirty="0">
              <a:solidFill>
                <a:srgbClr val="FFFF00"/>
              </a:solidFil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DAWN Trial</a:t>
            </a:r>
            <a:endParaRPr lang="en-US" sz="4000" dirty="0"/>
          </a:p>
        </p:txBody>
      </p:sp>
      <p:sp>
        <p:nvSpPr>
          <p:cNvPr id="3" name="Content Placeholder 2"/>
          <p:cNvSpPr>
            <a:spLocks noGrp="1"/>
          </p:cNvSpPr>
          <p:nvPr>
            <p:ph idx="1"/>
          </p:nvPr>
        </p:nvSpPr>
        <p:spPr/>
        <p:txBody>
          <a:bodyPr>
            <a:normAutofit/>
          </a:bodyPr>
          <a:lstStyle/>
          <a:p>
            <a:pPr>
              <a:buNone/>
            </a:pPr>
            <a:r>
              <a:rPr lang="en-US" sz="2800" dirty="0" smtClean="0">
                <a:solidFill>
                  <a:srgbClr val="FFFF00"/>
                </a:solidFill>
              </a:rPr>
              <a:t>Methods:</a:t>
            </a:r>
          </a:p>
          <a:p>
            <a:r>
              <a:rPr lang="en-US" sz="2800" dirty="0" smtClean="0"/>
              <a:t>Randomization was performed with the use of a central web based procedure</a:t>
            </a:r>
          </a:p>
          <a:p>
            <a:endParaRPr lang="en-US" sz="2800" dirty="0" smtClean="0"/>
          </a:p>
          <a:p>
            <a:r>
              <a:rPr lang="en-US" sz="2800" dirty="0" smtClean="0"/>
              <a:t>26 centers randomized patients in the USA, Canada, Europe, and Australia</a:t>
            </a:r>
          </a:p>
          <a:p>
            <a:endParaRPr lang="en-US" sz="2800" dirty="0" smtClean="0"/>
          </a:p>
          <a:p>
            <a:r>
              <a:rPr lang="en-US" sz="2800" dirty="0" smtClean="0"/>
              <a:t>At least 40 mechanical </a:t>
            </a:r>
            <a:r>
              <a:rPr lang="en-US" sz="2800" dirty="0" err="1" smtClean="0"/>
              <a:t>thrombectomy</a:t>
            </a:r>
            <a:r>
              <a:rPr lang="en-US" sz="2800" dirty="0" smtClean="0"/>
              <a:t> procedure had to be performed at each center annually</a:t>
            </a:r>
          </a:p>
          <a:p>
            <a:endParaRPr lang="en-US" sz="2800" dirty="0" smtClean="0"/>
          </a:p>
          <a:p>
            <a:endParaRPr lang="en-US" sz="2800" dirty="0" smtClean="0"/>
          </a:p>
          <a:p>
            <a:endParaRPr lang="en-US" sz="2800" dirty="0" smtClean="0">
              <a:solidFill>
                <a:srgbClr val="FFFF00"/>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DAWN Trial</a:t>
            </a:r>
            <a:endParaRPr lang="en-US" sz="4000" dirty="0"/>
          </a:p>
        </p:txBody>
      </p:sp>
      <p:sp>
        <p:nvSpPr>
          <p:cNvPr id="3" name="Content Placeholder 2"/>
          <p:cNvSpPr>
            <a:spLocks noGrp="1"/>
          </p:cNvSpPr>
          <p:nvPr>
            <p:ph idx="1"/>
          </p:nvPr>
        </p:nvSpPr>
        <p:spPr/>
        <p:txBody>
          <a:bodyPr/>
          <a:lstStyle/>
          <a:p>
            <a:pPr>
              <a:buNone/>
            </a:pPr>
            <a:r>
              <a:rPr lang="en-US" dirty="0" smtClean="0">
                <a:solidFill>
                  <a:srgbClr val="FFFF00"/>
                </a:solidFill>
              </a:rPr>
              <a:t>Methods:</a:t>
            </a:r>
          </a:p>
          <a:p>
            <a:pPr>
              <a:buNone/>
            </a:pPr>
            <a:endParaRPr lang="en-US" dirty="0" smtClean="0">
              <a:solidFill>
                <a:srgbClr val="FFFF00"/>
              </a:solidFill>
            </a:endParaRPr>
          </a:p>
          <a:p>
            <a:r>
              <a:rPr lang="en-US" sz="2800" dirty="0" err="1" smtClean="0"/>
              <a:t>Thrombectomy</a:t>
            </a:r>
            <a:r>
              <a:rPr lang="en-US" sz="2800" dirty="0" smtClean="0"/>
              <a:t> was performed with the use of </a:t>
            </a:r>
            <a:r>
              <a:rPr lang="en-US" sz="2800" dirty="0" err="1" smtClean="0"/>
              <a:t>Trevo</a:t>
            </a:r>
            <a:r>
              <a:rPr lang="en-US" sz="2800" dirty="0" smtClean="0"/>
              <a:t> device: a retrievable self-expanding stent that is used to remove occlusive thrombi and restore blood flow</a:t>
            </a:r>
          </a:p>
          <a:p>
            <a:endParaRPr lang="en-US" sz="2800" dirty="0" smtClean="0"/>
          </a:p>
          <a:p>
            <a:r>
              <a:rPr lang="en-US" sz="2800" dirty="0" smtClean="0"/>
              <a:t>The end points (MRS) was obtained by a local certified assessor, who were unaware of the treatment assignment</a:t>
            </a:r>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DAWN Trial</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sz="2800" dirty="0" smtClean="0">
                <a:solidFill>
                  <a:srgbClr val="FFFF00"/>
                </a:solidFill>
              </a:rPr>
              <a:t>Methods:</a:t>
            </a:r>
          </a:p>
          <a:p>
            <a:pPr>
              <a:buNone/>
            </a:pPr>
            <a:r>
              <a:rPr lang="en-US" sz="2800" dirty="0" smtClean="0"/>
              <a:t> </a:t>
            </a:r>
          </a:p>
          <a:p>
            <a:r>
              <a:rPr lang="en-US" sz="2800" dirty="0" smtClean="0"/>
              <a:t>The </a:t>
            </a:r>
            <a:r>
              <a:rPr lang="en-US" sz="2800" dirty="0" err="1" smtClean="0"/>
              <a:t>coprimary</a:t>
            </a:r>
            <a:r>
              <a:rPr lang="en-US" sz="2800" dirty="0" smtClean="0"/>
              <a:t> end points were the mean score for disability on the utility-weighted modified Rankin scale (which ranges from 0 [death] to 10 [no symptoms or disability]) and </a:t>
            </a:r>
          </a:p>
          <a:p>
            <a:endParaRPr lang="en-US" sz="2800" dirty="0" smtClean="0"/>
          </a:p>
          <a:p>
            <a:r>
              <a:rPr lang="en-US" sz="2800" dirty="0" smtClean="0"/>
              <a:t>The rate of functional independence (a score of 0, 1, or 2 on the modified Rankin scale, which ranges from 0 to 6, with higher scores indicating more severe disability) at 90 days.</a:t>
            </a:r>
            <a:endParaRPr lang="en-US" sz="2800"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DAWN Trial</a:t>
            </a:r>
            <a:endParaRPr lang="en-US" dirty="0"/>
          </a:p>
        </p:txBody>
      </p:sp>
      <p:sp>
        <p:nvSpPr>
          <p:cNvPr id="3" name="Content Placeholder 2"/>
          <p:cNvSpPr>
            <a:spLocks noGrp="1"/>
          </p:cNvSpPr>
          <p:nvPr>
            <p:ph idx="1"/>
          </p:nvPr>
        </p:nvSpPr>
        <p:spPr/>
        <p:txBody>
          <a:bodyPr/>
          <a:lstStyle/>
          <a:p>
            <a:pPr>
              <a:buNone/>
            </a:pPr>
            <a:r>
              <a:rPr lang="en-US" dirty="0" smtClean="0">
                <a:solidFill>
                  <a:srgbClr val="FFFF00"/>
                </a:solidFill>
              </a:rPr>
              <a:t>Results:</a:t>
            </a:r>
          </a:p>
          <a:p>
            <a:r>
              <a:rPr lang="en-US" sz="2800" dirty="0" smtClean="0"/>
              <a:t>At 31 months, enrollment was halted because the results of an interim analysis met the pre-specified criterion for trial discontinuation</a:t>
            </a:r>
          </a:p>
          <a:p>
            <a:endParaRPr lang="en-US" sz="2800" dirty="0" smtClean="0"/>
          </a:p>
          <a:p>
            <a:r>
              <a:rPr lang="en-US" sz="2800" dirty="0" smtClean="0"/>
              <a:t>From Sept. 2014 to Feb. 2017, 206 patients were enrolled in the study: 107 assigned to </a:t>
            </a:r>
            <a:r>
              <a:rPr lang="en-US" sz="2800" dirty="0" err="1" smtClean="0"/>
              <a:t>thrombectomy</a:t>
            </a:r>
            <a:r>
              <a:rPr lang="en-US" sz="2800" dirty="0" smtClean="0"/>
              <a:t> and 90 to control</a:t>
            </a:r>
          </a:p>
          <a:p>
            <a:endParaRPr lang="en-US" sz="28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Brainstem</a:t>
            </a:r>
          </a:p>
        </p:txBody>
      </p:sp>
      <p:sp>
        <p:nvSpPr>
          <p:cNvPr id="23555" name="Rectangle 3"/>
          <p:cNvSpPr>
            <a:spLocks noGrp="1" noChangeArrowheads="1"/>
          </p:cNvSpPr>
          <p:nvPr>
            <p:ph type="body" idx="1"/>
          </p:nvPr>
        </p:nvSpPr>
        <p:spPr/>
        <p:txBody>
          <a:bodyPr/>
          <a:lstStyle/>
          <a:p>
            <a:r>
              <a:rPr lang="en-US" sz="2800"/>
              <a:t>Hemi- or quadriparesis</a:t>
            </a:r>
          </a:p>
          <a:p>
            <a:r>
              <a:rPr lang="en-US" sz="2800"/>
              <a:t>Sensory loss in hemibody or all 4 limbs</a:t>
            </a:r>
          </a:p>
          <a:p>
            <a:r>
              <a:rPr lang="en-US" sz="2800"/>
              <a:t>Crossed signs (face 1 side, body other side)</a:t>
            </a:r>
          </a:p>
          <a:p>
            <a:r>
              <a:rPr lang="en-US" sz="2800"/>
              <a:t>Diplopia, dysconjugate gaze, gaze palsy</a:t>
            </a:r>
          </a:p>
          <a:p>
            <a:r>
              <a:rPr lang="en-US" sz="2800"/>
              <a:t>Vertigo, tinnitus</a:t>
            </a:r>
          </a:p>
          <a:p>
            <a:r>
              <a:rPr lang="en-US" sz="2800"/>
              <a:t>Nausea, vomiting</a:t>
            </a:r>
          </a:p>
          <a:p>
            <a:r>
              <a:rPr lang="en-US" sz="2800"/>
              <a:t>Hiccups, abnormal respirations</a:t>
            </a:r>
          </a:p>
          <a:p>
            <a:r>
              <a:rPr lang="en-US" sz="2800"/>
              <a:t>Decreased consciousness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02" name="Picture 2" descr="C:\Users\dr yousef\Desktop\nejmoa1706442_t1.jpeg"/>
          <p:cNvPicPr>
            <a:picLocks noGrp="1" noChangeAspect="1" noChangeArrowheads="1"/>
          </p:cNvPicPr>
          <p:nvPr>
            <p:ph idx="1"/>
          </p:nvPr>
        </p:nvPicPr>
        <p:blipFill>
          <a:blip r:embed="rId2" cstate="print"/>
          <a:srcRect/>
          <a:stretch>
            <a:fillRect/>
          </a:stretch>
        </p:blipFill>
        <p:spPr bwMode="auto">
          <a:xfrm>
            <a:off x="3060827" y="1600200"/>
            <a:ext cx="3022346" cy="4525963"/>
          </a:xfrm>
          <a:prstGeom prst="rect">
            <a:avLst/>
          </a:prstGeom>
          <a:noFill/>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Results</a:t>
            </a:r>
            <a:endParaRPr lang="en-US" sz="4000" dirty="0">
              <a:solidFill>
                <a:srgbClr val="FFFF00"/>
              </a:solidFill>
            </a:endParaRPr>
          </a:p>
        </p:txBody>
      </p:sp>
      <p:pic>
        <p:nvPicPr>
          <p:cNvPr id="4" name="Content Placeholder 3" descr="D:\nejmoa1706442_t2.jpeg"/>
          <p:cNvPicPr>
            <a:picLocks noGrp="1"/>
          </p:cNvPicPr>
          <p:nvPr>
            <p:ph idx="1"/>
          </p:nvPr>
        </p:nvPicPr>
        <p:blipFill>
          <a:blip r:embed="rId2" cstate="print"/>
          <a:srcRect/>
          <a:stretch>
            <a:fillRect/>
          </a:stretch>
        </p:blipFill>
        <p:spPr bwMode="auto">
          <a:xfrm>
            <a:off x="1066801" y="1143000"/>
            <a:ext cx="7162800" cy="5410200"/>
          </a:xfrm>
          <a:prstGeom prst="rect">
            <a:avLst/>
          </a:prstGeom>
          <a:noFill/>
          <a:ln w="9525">
            <a:noFill/>
            <a:miter lim="800000"/>
            <a:headEnd/>
            <a:tailEnd/>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Results</a:t>
            </a:r>
            <a:endParaRPr lang="en-US" sz="4000" dirty="0">
              <a:solidFill>
                <a:srgbClr val="FFFF00"/>
              </a:solidFill>
            </a:endParaRPr>
          </a:p>
        </p:txBody>
      </p:sp>
      <p:pic>
        <p:nvPicPr>
          <p:cNvPr id="4" name="Content Placeholder 3" descr="D:\nejmoa1706442_f1.jpeg"/>
          <p:cNvPicPr>
            <a:picLocks noGrp="1"/>
          </p:cNvPicPr>
          <p:nvPr>
            <p:ph idx="1"/>
          </p:nvPr>
        </p:nvPicPr>
        <p:blipFill>
          <a:blip r:embed="rId2" cstate="print"/>
          <a:srcRect/>
          <a:stretch>
            <a:fillRect/>
          </a:stretch>
        </p:blipFill>
        <p:spPr bwMode="auto">
          <a:xfrm>
            <a:off x="2779718" y="1600200"/>
            <a:ext cx="3584563" cy="4525963"/>
          </a:xfrm>
          <a:prstGeom prst="rect">
            <a:avLst/>
          </a:prstGeom>
          <a:noFill/>
          <a:ln w="9525">
            <a:noFill/>
            <a:miter lim="800000"/>
            <a:headEnd/>
            <a:tailEnd/>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0178" name="Picture 2" descr="C:\Users\dr yousef\Desktop\nejmoa1706442_f2.jpeg"/>
          <p:cNvPicPr>
            <a:picLocks noGrp="1" noChangeAspect="1" noChangeArrowheads="1"/>
          </p:cNvPicPr>
          <p:nvPr>
            <p:ph idx="1"/>
          </p:nvPr>
        </p:nvPicPr>
        <p:blipFill>
          <a:blip r:embed="rId2" cstate="print"/>
          <a:srcRect/>
          <a:stretch>
            <a:fillRect/>
          </a:stretch>
        </p:blipFill>
        <p:spPr bwMode="auto">
          <a:xfrm>
            <a:off x="1791070" y="1600200"/>
            <a:ext cx="5561859" cy="4525963"/>
          </a:xfrm>
          <a:prstGeom prst="rect">
            <a:avLst/>
          </a:prstGeom>
          <a:noFill/>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2226" name="Picture 2" descr="C:\Users\dr yousef\Desktop\nejmoa1706442_t3.jpeg"/>
          <p:cNvPicPr>
            <a:picLocks noGrp="1" noChangeAspect="1" noChangeArrowheads="1"/>
          </p:cNvPicPr>
          <p:nvPr>
            <p:ph idx="1"/>
          </p:nvPr>
        </p:nvPicPr>
        <p:blipFill>
          <a:blip r:embed="rId2" cstate="print"/>
          <a:srcRect/>
          <a:stretch>
            <a:fillRect/>
          </a:stretch>
        </p:blipFill>
        <p:spPr bwMode="auto">
          <a:xfrm>
            <a:off x="1356395" y="1600200"/>
            <a:ext cx="6431209" cy="4525963"/>
          </a:xfrm>
          <a:prstGeom prst="rect">
            <a:avLst/>
          </a:prstGeom>
          <a:noFill/>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DAWN Trial</a:t>
            </a:r>
            <a:endParaRPr lang="en-US" dirty="0"/>
          </a:p>
        </p:txBody>
      </p:sp>
      <p:sp>
        <p:nvSpPr>
          <p:cNvPr id="3" name="Content Placeholder 2"/>
          <p:cNvSpPr>
            <a:spLocks noGrp="1"/>
          </p:cNvSpPr>
          <p:nvPr>
            <p:ph idx="1"/>
          </p:nvPr>
        </p:nvSpPr>
        <p:spPr/>
        <p:txBody>
          <a:bodyPr/>
          <a:lstStyle/>
          <a:p>
            <a:pPr>
              <a:buNone/>
            </a:pPr>
            <a:r>
              <a:rPr lang="en-US" dirty="0" smtClean="0">
                <a:solidFill>
                  <a:srgbClr val="FFFF00"/>
                </a:solidFill>
              </a:rPr>
              <a:t>Results:</a:t>
            </a:r>
          </a:p>
          <a:p>
            <a:endParaRPr lang="en-US" dirty="0" smtClean="0"/>
          </a:p>
          <a:p>
            <a:r>
              <a:rPr lang="en-US" sz="2800" dirty="0" smtClean="0"/>
              <a:t>Symptomatic hemorrhage was the same in the 2 groups: 6% vs. 3% in the </a:t>
            </a:r>
            <a:r>
              <a:rPr lang="en-US" sz="2800" dirty="0" err="1" smtClean="0"/>
              <a:t>Thromb</a:t>
            </a:r>
            <a:r>
              <a:rPr lang="en-US" sz="2800" dirty="0" smtClean="0"/>
              <a:t> and Cont respectively (P=0.50)</a:t>
            </a:r>
          </a:p>
          <a:p>
            <a:endParaRPr lang="en-US" sz="2800" dirty="0" smtClean="0"/>
          </a:p>
          <a:p>
            <a:r>
              <a:rPr lang="en-US" sz="2800" dirty="0" smtClean="0"/>
              <a:t>Mortality was the same in the two groups: 19 and 18% (P=1.00)</a:t>
            </a:r>
            <a:endParaRPr lang="en-US" sz="2800"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DAWN Trial</a:t>
            </a:r>
            <a:endParaRPr lang="en-US" sz="4000" dirty="0"/>
          </a:p>
        </p:txBody>
      </p:sp>
      <p:sp>
        <p:nvSpPr>
          <p:cNvPr id="3" name="Content Placeholder 2"/>
          <p:cNvSpPr>
            <a:spLocks noGrp="1"/>
          </p:cNvSpPr>
          <p:nvPr>
            <p:ph idx="1"/>
          </p:nvPr>
        </p:nvSpPr>
        <p:spPr/>
        <p:txBody>
          <a:bodyPr>
            <a:normAutofit/>
          </a:bodyPr>
          <a:lstStyle/>
          <a:p>
            <a:pPr>
              <a:buNone/>
            </a:pPr>
            <a:r>
              <a:rPr lang="en-US" dirty="0" smtClean="0">
                <a:solidFill>
                  <a:srgbClr val="FFFF00"/>
                </a:solidFill>
              </a:rPr>
              <a:t>Conclusion:</a:t>
            </a:r>
          </a:p>
          <a:p>
            <a:endParaRPr lang="en-US" sz="2800" dirty="0" smtClean="0"/>
          </a:p>
          <a:p>
            <a:r>
              <a:rPr lang="en-US" sz="2800" dirty="0" smtClean="0"/>
              <a:t>Among patients with acute stroke who had last been known to be well 6 to 24 hours earlier and who had a mismatch between clinical deficit and infarct, outcomes for disability and functional independence at 90 days were better with </a:t>
            </a:r>
            <a:r>
              <a:rPr lang="en-US" sz="2800" dirty="0" err="1" smtClean="0"/>
              <a:t>thrombectomy</a:t>
            </a:r>
            <a:r>
              <a:rPr lang="en-US" sz="2800" dirty="0" smtClean="0"/>
              <a:t> plus standard care than with standard care alone.</a:t>
            </a:r>
          </a:p>
          <a:p>
            <a:endParaRPr lang="en-US" sz="2800"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DAWN Trial</a:t>
            </a:r>
            <a:endParaRPr lang="en-US" dirty="0"/>
          </a:p>
        </p:txBody>
      </p:sp>
      <p:sp>
        <p:nvSpPr>
          <p:cNvPr id="3" name="Content Placeholder 2"/>
          <p:cNvSpPr>
            <a:spLocks noGrp="1"/>
          </p:cNvSpPr>
          <p:nvPr>
            <p:ph idx="1"/>
          </p:nvPr>
        </p:nvSpPr>
        <p:spPr/>
        <p:txBody>
          <a:bodyPr/>
          <a:lstStyle/>
          <a:p>
            <a:pPr>
              <a:buNone/>
            </a:pPr>
            <a:r>
              <a:rPr lang="en-US" dirty="0" smtClean="0">
                <a:solidFill>
                  <a:srgbClr val="FFFF00"/>
                </a:solidFill>
              </a:rPr>
              <a:t>Conclusion:</a:t>
            </a:r>
          </a:p>
          <a:p>
            <a:r>
              <a:rPr lang="en-US" dirty="0" smtClean="0"/>
              <a:t>For every 2 patients who underwent </a:t>
            </a:r>
            <a:r>
              <a:rPr lang="en-US" dirty="0" err="1" smtClean="0"/>
              <a:t>thrombectomy</a:t>
            </a:r>
            <a:r>
              <a:rPr lang="en-US" dirty="0" smtClean="0"/>
              <a:t>, 1 additional patient had a better score for disability at 3 months</a:t>
            </a:r>
          </a:p>
          <a:p>
            <a:endParaRPr lang="en-US" dirty="0" smtClean="0"/>
          </a:p>
          <a:p>
            <a:r>
              <a:rPr lang="en-US" dirty="0" smtClean="0"/>
              <a:t>For 2.8 patients who underwent </a:t>
            </a:r>
            <a:r>
              <a:rPr lang="en-US" dirty="0" err="1" smtClean="0"/>
              <a:t>thrombectomy</a:t>
            </a:r>
            <a:r>
              <a:rPr lang="en-US" dirty="0" smtClean="0"/>
              <a:t>, 1 additional patient had functional independence at 3 months</a:t>
            </a:r>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3250" name="Picture 2" descr="C:\Users\dr yousef\Dropbox\Screenshots\Screenshot 2018-02-19 14.09.15(2).png"/>
          <p:cNvPicPr>
            <a:picLocks noGrp="1" noChangeAspect="1" noChangeArrowheads="1"/>
          </p:cNvPicPr>
          <p:nvPr>
            <p:ph idx="1"/>
          </p:nvPr>
        </p:nvPicPr>
        <p:blipFill>
          <a:blip r:embed="rId2" cstate="print"/>
          <a:srcRect/>
          <a:stretch>
            <a:fillRect/>
          </a:stretch>
        </p:blipFill>
        <p:spPr bwMode="auto">
          <a:xfrm>
            <a:off x="381000" y="381000"/>
            <a:ext cx="8229600" cy="6477000"/>
          </a:xfrm>
          <a:prstGeom prst="rect">
            <a:avLst/>
          </a:prstGeom>
          <a:noFill/>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DEFUSE 3 Trial</a:t>
            </a:r>
            <a:endParaRPr lang="en-US" sz="4000" dirty="0">
              <a:solidFill>
                <a:srgbClr val="FFFF00"/>
              </a:solidFill>
            </a:endParaRPr>
          </a:p>
        </p:txBody>
      </p:sp>
      <p:sp>
        <p:nvSpPr>
          <p:cNvPr id="3" name="Content Placeholder 2"/>
          <p:cNvSpPr>
            <a:spLocks noGrp="1"/>
          </p:cNvSpPr>
          <p:nvPr>
            <p:ph idx="1"/>
          </p:nvPr>
        </p:nvSpPr>
        <p:spPr/>
        <p:txBody>
          <a:bodyPr/>
          <a:lstStyle/>
          <a:p>
            <a:pPr>
              <a:buNone/>
            </a:pPr>
            <a:r>
              <a:rPr lang="en-US" dirty="0" smtClean="0">
                <a:solidFill>
                  <a:srgbClr val="FFFF00"/>
                </a:solidFill>
              </a:rPr>
              <a:t>Background:</a:t>
            </a:r>
          </a:p>
          <a:p>
            <a:r>
              <a:rPr lang="en-US" sz="2800" dirty="0" smtClean="0"/>
              <a:t>CT perfusion and MRI D/P sequence can estimate the volume of irreversibly injured ischemic tissue and the volume of brain that is ischemic but not yet infracted</a:t>
            </a:r>
          </a:p>
          <a:p>
            <a:endParaRPr lang="en-US" sz="2800" dirty="0" smtClean="0"/>
          </a:p>
          <a:p>
            <a:r>
              <a:rPr lang="en-US" sz="2800" dirty="0" smtClean="0"/>
              <a:t>These techniques may identify patients who will have a favorable response to ET even when therapy is initiated beyond 6 hours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p:txBody>
          <a:bodyPr/>
          <a:lstStyle/>
          <a:p>
            <a:r>
              <a:rPr lang="en-US"/>
              <a:t>Cerebellum</a:t>
            </a:r>
          </a:p>
        </p:txBody>
      </p:sp>
      <p:sp>
        <p:nvSpPr>
          <p:cNvPr id="25603" name="Rectangle 1027"/>
          <p:cNvSpPr>
            <a:spLocks noGrp="1" noChangeArrowheads="1"/>
          </p:cNvSpPr>
          <p:nvPr>
            <p:ph type="body" idx="1"/>
          </p:nvPr>
        </p:nvSpPr>
        <p:spPr/>
        <p:txBody>
          <a:bodyPr/>
          <a:lstStyle/>
          <a:p>
            <a:r>
              <a:rPr lang="en-US"/>
              <a:t>Truncal = gait ataxia</a:t>
            </a:r>
          </a:p>
          <a:p>
            <a:r>
              <a:rPr lang="en-US"/>
              <a:t>Limb ataxia</a:t>
            </a:r>
          </a:p>
          <a:p>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DEFUSE 3 Trial</a:t>
            </a:r>
            <a:endParaRPr lang="en-US" sz="4000" dirty="0"/>
          </a:p>
        </p:txBody>
      </p:sp>
      <p:sp>
        <p:nvSpPr>
          <p:cNvPr id="3" name="Content Placeholder 2"/>
          <p:cNvSpPr>
            <a:spLocks noGrp="1"/>
          </p:cNvSpPr>
          <p:nvPr>
            <p:ph idx="1"/>
          </p:nvPr>
        </p:nvSpPr>
        <p:spPr/>
        <p:txBody>
          <a:bodyPr>
            <a:normAutofit/>
          </a:bodyPr>
          <a:lstStyle/>
          <a:p>
            <a:pPr>
              <a:buNone/>
            </a:pPr>
            <a:r>
              <a:rPr lang="en-US" dirty="0" smtClean="0">
                <a:solidFill>
                  <a:srgbClr val="FFFF00"/>
                </a:solidFill>
              </a:rPr>
              <a:t>Background:</a:t>
            </a:r>
          </a:p>
          <a:p>
            <a:pPr>
              <a:buNone/>
            </a:pPr>
            <a:endParaRPr lang="en-US" dirty="0" smtClean="0">
              <a:solidFill>
                <a:srgbClr val="FFFF00"/>
              </a:solidFill>
            </a:endParaRPr>
          </a:p>
          <a:p>
            <a:r>
              <a:rPr lang="en-US" sz="2800" dirty="0" smtClean="0"/>
              <a:t>DEFUSE 3 trial was designed to test the hypothesis that patients who were likely to have salvageable ischemic brain tissue as defined by perfusion imaging and who underwent ET therapy 6 to 16 hours after they were last known normal, would have better functional outcome than patients treated with standard medical therapy</a:t>
            </a:r>
            <a:endParaRPr lang="en-US" sz="2800"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DEFUSE 3 Trial</a:t>
            </a:r>
            <a:endParaRPr lang="en-US" sz="4000" dirty="0"/>
          </a:p>
        </p:txBody>
      </p:sp>
      <p:sp>
        <p:nvSpPr>
          <p:cNvPr id="3" name="Content Placeholder 2"/>
          <p:cNvSpPr>
            <a:spLocks noGrp="1"/>
          </p:cNvSpPr>
          <p:nvPr>
            <p:ph idx="1"/>
          </p:nvPr>
        </p:nvSpPr>
        <p:spPr/>
        <p:txBody>
          <a:bodyPr/>
          <a:lstStyle/>
          <a:p>
            <a:pPr>
              <a:buNone/>
            </a:pPr>
            <a:r>
              <a:rPr lang="en-US" dirty="0" smtClean="0">
                <a:solidFill>
                  <a:srgbClr val="FFFF00"/>
                </a:solidFill>
              </a:rPr>
              <a:t>Methods:</a:t>
            </a:r>
          </a:p>
          <a:p>
            <a:r>
              <a:rPr lang="en-US" sz="2800" dirty="0" smtClean="0"/>
              <a:t>A multi-center, randomized, open-label, with blinded outcome assessment of </a:t>
            </a:r>
            <a:r>
              <a:rPr lang="en-US" sz="2800" dirty="0" err="1" smtClean="0"/>
              <a:t>thrombectomy</a:t>
            </a:r>
            <a:r>
              <a:rPr lang="en-US" sz="2800" dirty="0" smtClean="0"/>
              <a:t> within 6-16 hours from the symptoms onset</a:t>
            </a:r>
          </a:p>
          <a:p>
            <a:endParaRPr lang="en-US" sz="2800" dirty="0" smtClean="0"/>
          </a:p>
          <a:p>
            <a:r>
              <a:rPr lang="en-US" sz="2800" dirty="0" err="1" smtClean="0"/>
              <a:t>Neurointerventionists</a:t>
            </a:r>
            <a:r>
              <a:rPr lang="en-US" sz="2800" dirty="0" smtClean="0"/>
              <a:t> were preapproved to participate on the basis of training and experience</a:t>
            </a:r>
          </a:p>
          <a:p>
            <a:endParaRPr lang="en-US" sz="2800" dirty="0" smtClean="0"/>
          </a:p>
          <a:p>
            <a:pPr>
              <a:buFont typeface="Wingdings" pitchFamily="2" charset="2"/>
              <a:buChar char="ü"/>
            </a:pPr>
            <a:endParaRPr lang="en-US" sz="2800" dirty="0" smtClean="0"/>
          </a:p>
          <a:p>
            <a:pPr>
              <a:buFont typeface="Wingdings" pitchFamily="2" charset="2"/>
              <a:buChar char="ü"/>
            </a:pPr>
            <a:endParaRPr lang="en-US" sz="2800"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DEFUSE 3 Trial</a:t>
            </a:r>
            <a:endParaRPr lang="en-US" sz="4000" dirty="0"/>
          </a:p>
        </p:txBody>
      </p:sp>
      <p:sp>
        <p:nvSpPr>
          <p:cNvPr id="3" name="Content Placeholder 2"/>
          <p:cNvSpPr>
            <a:spLocks noGrp="1"/>
          </p:cNvSpPr>
          <p:nvPr>
            <p:ph idx="1"/>
          </p:nvPr>
        </p:nvSpPr>
        <p:spPr/>
        <p:txBody>
          <a:bodyPr/>
          <a:lstStyle/>
          <a:p>
            <a:pPr>
              <a:buNone/>
            </a:pPr>
            <a:r>
              <a:rPr lang="en-US" dirty="0" smtClean="0">
                <a:solidFill>
                  <a:srgbClr val="FFFF00"/>
                </a:solidFill>
              </a:rPr>
              <a:t>Methods:</a:t>
            </a:r>
          </a:p>
          <a:p>
            <a:r>
              <a:rPr lang="en-US" sz="2800" dirty="0" smtClean="0"/>
              <a:t>Patients were assigned in a 1:1 ratio to ET or Standard medical treatment with the use of web-based dynamic randomization system</a:t>
            </a:r>
          </a:p>
          <a:p>
            <a:endParaRPr lang="en-US" sz="2800" dirty="0" smtClean="0"/>
          </a:p>
          <a:p>
            <a:r>
              <a:rPr lang="en-US" sz="2800" dirty="0" smtClean="0"/>
              <a:t>Randomization was stratified according to age, core infarct volume, time from symptoms onset to enrolment, baseline score of NIHSS and trial site</a:t>
            </a:r>
          </a:p>
          <a:p>
            <a:endParaRPr lang="en-US" sz="2800" dirty="0" smtClean="0"/>
          </a:p>
          <a:p>
            <a:endParaRPr lang="en-US" sz="2800"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DEFUSE 3 Trial</a:t>
            </a:r>
            <a:endParaRPr lang="en-US" sz="4000" dirty="0"/>
          </a:p>
        </p:txBody>
      </p:sp>
      <p:sp>
        <p:nvSpPr>
          <p:cNvPr id="3" name="Content Placeholder 2"/>
          <p:cNvSpPr>
            <a:spLocks noGrp="1"/>
          </p:cNvSpPr>
          <p:nvPr>
            <p:ph idx="1"/>
          </p:nvPr>
        </p:nvSpPr>
        <p:spPr/>
        <p:txBody>
          <a:bodyPr/>
          <a:lstStyle/>
          <a:p>
            <a:pPr>
              <a:buNone/>
            </a:pPr>
            <a:r>
              <a:rPr lang="en-US" dirty="0" smtClean="0">
                <a:solidFill>
                  <a:srgbClr val="FFFF00"/>
                </a:solidFill>
              </a:rPr>
              <a:t>Methods:</a:t>
            </a:r>
          </a:p>
          <a:p>
            <a:r>
              <a:rPr lang="en-US" sz="2800" dirty="0" smtClean="0"/>
              <a:t>ET was performed with any FDA approved </a:t>
            </a:r>
            <a:r>
              <a:rPr lang="en-US" sz="2800" dirty="0" err="1" smtClean="0"/>
              <a:t>thrombectomy</a:t>
            </a:r>
            <a:r>
              <a:rPr lang="en-US" sz="2800" dirty="0" smtClean="0"/>
              <a:t> device at the discretion of the NI</a:t>
            </a:r>
          </a:p>
          <a:p>
            <a:endParaRPr lang="en-US" sz="2800" dirty="0" smtClean="0"/>
          </a:p>
          <a:p>
            <a:r>
              <a:rPr lang="en-US" sz="2800" dirty="0" smtClean="0"/>
              <a:t>GA was discouraged</a:t>
            </a:r>
          </a:p>
          <a:p>
            <a:endParaRPr lang="en-US" sz="2800" dirty="0" smtClean="0"/>
          </a:p>
          <a:p>
            <a:r>
              <a:rPr lang="en-US" sz="2800" dirty="0" smtClean="0"/>
              <a:t>IV t-PA within 4.5 hours was allowed</a:t>
            </a:r>
          </a:p>
          <a:p>
            <a:endParaRPr lang="en-US" sz="2800"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DEFUSE 3 Trial</a:t>
            </a:r>
            <a:endParaRPr lang="en-US" sz="4000" dirty="0"/>
          </a:p>
        </p:txBody>
      </p:sp>
      <p:sp>
        <p:nvSpPr>
          <p:cNvPr id="3" name="Content Placeholder 2"/>
          <p:cNvSpPr>
            <a:spLocks noGrp="1"/>
          </p:cNvSpPr>
          <p:nvPr>
            <p:ph idx="1"/>
          </p:nvPr>
        </p:nvSpPr>
        <p:spPr/>
        <p:txBody>
          <a:bodyPr/>
          <a:lstStyle/>
          <a:p>
            <a:pPr>
              <a:buNone/>
            </a:pPr>
            <a:r>
              <a:rPr lang="en-US" dirty="0" smtClean="0">
                <a:solidFill>
                  <a:srgbClr val="FFFF00"/>
                </a:solidFill>
              </a:rPr>
              <a:t>Inclusion criteria include:</a:t>
            </a:r>
          </a:p>
          <a:p>
            <a:pPr>
              <a:buFont typeface="Wingdings" pitchFamily="2" charset="2"/>
              <a:buChar char="ü"/>
            </a:pPr>
            <a:r>
              <a:rPr lang="en-US" sz="2800" dirty="0" smtClean="0"/>
              <a:t>Proximal MCA or ICA occlusion</a:t>
            </a:r>
          </a:p>
          <a:p>
            <a:pPr>
              <a:buFont typeface="Wingdings" pitchFamily="2" charset="2"/>
              <a:buChar char="ü"/>
            </a:pPr>
            <a:endParaRPr lang="en-US" sz="2800" dirty="0" smtClean="0"/>
          </a:p>
          <a:p>
            <a:pPr>
              <a:buFont typeface="Wingdings" pitchFamily="2" charset="2"/>
              <a:buChar char="ü"/>
            </a:pPr>
            <a:r>
              <a:rPr lang="en-US" sz="2800" dirty="0" smtClean="0"/>
              <a:t>Infarct volume (ischemic core)&lt; 70ml, a ratio of volume of ischemic tissue to infarct core of &gt;1.8 and an absolute volume of penumbra of&gt; 15 ml </a:t>
            </a:r>
            <a:r>
              <a:rPr lang="en-US" sz="2800" dirty="0" smtClean="0">
                <a:solidFill>
                  <a:srgbClr val="FF0000"/>
                </a:solidFill>
              </a:rPr>
              <a:t>[RAPID software was used to calculate the volume of ischemic core and penumbra regions from CT perfusion and MRI D/P scans]</a:t>
            </a:r>
          </a:p>
          <a:p>
            <a:pPr>
              <a:buFont typeface="Wingdings" pitchFamily="2" charset="2"/>
              <a:buChar char="ü"/>
            </a:pPr>
            <a:endParaRPr lang="en-US" sz="2800" dirty="0" smtClean="0"/>
          </a:p>
          <a:p>
            <a:pPr>
              <a:buFont typeface="Wingdings" pitchFamily="2" charset="2"/>
              <a:buChar char="ü"/>
            </a:pPr>
            <a:endParaRPr lang="en-US" dirty="0" smtClean="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4274" name="Picture 2" descr="C:\Users\dr yousef\Desktop\nejmoa1713973_f1.jpeg"/>
          <p:cNvPicPr>
            <a:picLocks noGrp="1" noChangeAspect="1" noChangeArrowheads="1"/>
          </p:cNvPicPr>
          <p:nvPr>
            <p:ph idx="1"/>
          </p:nvPr>
        </p:nvPicPr>
        <p:blipFill>
          <a:blip r:embed="rId2" cstate="print"/>
          <a:srcRect/>
          <a:stretch>
            <a:fillRect/>
          </a:stretch>
        </p:blipFill>
        <p:spPr bwMode="auto">
          <a:xfrm>
            <a:off x="457200" y="1752600"/>
            <a:ext cx="8382000" cy="3810000"/>
          </a:xfrm>
          <a:prstGeom prst="rect">
            <a:avLst/>
          </a:prstGeom>
          <a:noFill/>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DEFUSE 3 Trial</a:t>
            </a:r>
            <a:endParaRPr lang="en-US" sz="4000" dirty="0"/>
          </a:p>
        </p:txBody>
      </p:sp>
      <p:sp>
        <p:nvSpPr>
          <p:cNvPr id="3" name="Content Placeholder 2"/>
          <p:cNvSpPr>
            <a:spLocks noGrp="1"/>
          </p:cNvSpPr>
          <p:nvPr>
            <p:ph idx="1"/>
          </p:nvPr>
        </p:nvSpPr>
        <p:spPr/>
        <p:txBody>
          <a:bodyPr/>
          <a:lstStyle/>
          <a:p>
            <a:pPr>
              <a:buNone/>
            </a:pPr>
            <a:r>
              <a:rPr lang="en-US" dirty="0" smtClean="0">
                <a:solidFill>
                  <a:srgbClr val="FFFF00"/>
                </a:solidFill>
              </a:rPr>
              <a:t>Methods:</a:t>
            </a:r>
          </a:p>
          <a:p>
            <a:pPr>
              <a:buNone/>
            </a:pPr>
            <a:endParaRPr lang="en-US" sz="2800" dirty="0" smtClean="0"/>
          </a:p>
          <a:p>
            <a:r>
              <a:rPr lang="en-US" sz="2800" dirty="0" smtClean="0"/>
              <a:t>The primary outcome was the MRS  (range 0-6, with higher score indicating greater </a:t>
            </a:r>
            <a:r>
              <a:rPr lang="en-US" sz="2800" dirty="0" err="1" smtClean="0"/>
              <a:t>disabilty</a:t>
            </a:r>
            <a:r>
              <a:rPr lang="en-US" sz="2800" dirty="0" smtClean="0"/>
              <a:t>) at day 90</a:t>
            </a:r>
          </a:p>
          <a:p>
            <a:endParaRPr lang="en-US" sz="2800" dirty="0" smtClean="0"/>
          </a:p>
          <a:p>
            <a:r>
              <a:rPr lang="en-US" sz="2800" dirty="0" smtClean="0"/>
              <a:t>Primary outcome was assessed by a certified rater who was unaware of the trial group assignment</a:t>
            </a:r>
            <a:endParaRPr lang="en-US" sz="2800"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DEFUSE 3 Trial</a:t>
            </a:r>
            <a:endParaRPr lang="en-US" sz="4000" dirty="0"/>
          </a:p>
        </p:txBody>
      </p:sp>
      <p:sp>
        <p:nvSpPr>
          <p:cNvPr id="3" name="Content Placeholder 2"/>
          <p:cNvSpPr>
            <a:spLocks noGrp="1"/>
          </p:cNvSpPr>
          <p:nvPr>
            <p:ph idx="1"/>
          </p:nvPr>
        </p:nvSpPr>
        <p:spPr/>
        <p:txBody>
          <a:bodyPr>
            <a:normAutofit fontScale="92500" lnSpcReduction="20000"/>
          </a:bodyPr>
          <a:lstStyle/>
          <a:p>
            <a:pPr>
              <a:buNone/>
            </a:pPr>
            <a:r>
              <a:rPr lang="en-US" dirty="0" smtClean="0">
                <a:solidFill>
                  <a:srgbClr val="FFFF00"/>
                </a:solidFill>
              </a:rPr>
              <a:t>Results:</a:t>
            </a:r>
          </a:p>
          <a:p>
            <a:r>
              <a:rPr lang="en-US" sz="2800" dirty="0" smtClean="0"/>
              <a:t>38 US centers participated in the study</a:t>
            </a:r>
          </a:p>
          <a:p>
            <a:endParaRPr lang="en-US" sz="2800" dirty="0" smtClean="0"/>
          </a:p>
          <a:p>
            <a:r>
              <a:rPr lang="en-US" sz="2800" dirty="0" smtClean="0"/>
              <a:t>The NIH, induced by the DAWN trial results, asked the investigators to hold enrollment and perform early interim analysis</a:t>
            </a:r>
          </a:p>
          <a:p>
            <a:endParaRPr lang="en-US" sz="2800" dirty="0" smtClean="0"/>
          </a:p>
          <a:p>
            <a:r>
              <a:rPr lang="en-US" sz="2800" dirty="0" smtClean="0"/>
              <a:t>The results of interim analysis dictated early termination of enrollment</a:t>
            </a:r>
          </a:p>
          <a:p>
            <a:endParaRPr lang="en-US" sz="2800" dirty="0" smtClean="0"/>
          </a:p>
          <a:p>
            <a:r>
              <a:rPr lang="en-US" sz="2800" dirty="0" smtClean="0"/>
              <a:t>From May 2016 to May 2017, a total of 182 patients underwent enrollment; 92 to the ET and 90 to the SMT</a:t>
            </a:r>
            <a:endParaRPr lang="en-US" sz="2800"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DEFUSE 3 trial</a:t>
            </a:r>
            <a:endParaRPr lang="en-US" sz="4000" dirty="0">
              <a:solidFill>
                <a:srgbClr val="FFFF00"/>
              </a:solidFill>
            </a:endParaRPr>
          </a:p>
        </p:txBody>
      </p:sp>
      <p:pic>
        <p:nvPicPr>
          <p:cNvPr id="55298" name="Picture 2" descr="C:\Users\dr yousef\Desktop\nejmoa1713973_t1.jpeg"/>
          <p:cNvPicPr>
            <a:picLocks noGrp="1" noChangeAspect="1" noChangeArrowheads="1"/>
          </p:cNvPicPr>
          <p:nvPr>
            <p:ph idx="1"/>
          </p:nvPr>
        </p:nvPicPr>
        <p:blipFill>
          <a:blip r:embed="rId2" cstate="print"/>
          <a:srcRect/>
          <a:stretch>
            <a:fillRect/>
          </a:stretch>
        </p:blipFill>
        <p:spPr bwMode="auto">
          <a:xfrm>
            <a:off x="990600" y="1447800"/>
            <a:ext cx="7010400" cy="5410200"/>
          </a:xfrm>
          <a:prstGeom prst="rect">
            <a:avLst/>
          </a:prstGeom>
          <a:noFill/>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DEFUSE 3 Trial</a:t>
            </a:r>
            <a:endParaRPr lang="en-US" sz="4000" dirty="0"/>
          </a:p>
        </p:txBody>
      </p:sp>
      <p:pic>
        <p:nvPicPr>
          <p:cNvPr id="56322" name="Picture 2" descr="C:\Users\dr yousef\Desktop\nejmoa1713973_f2.jpeg"/>
          <p:cNvPicPr>
            <a:picLocks noGrp="1" noChangeAspect="1" noChangeArrowheads="1"/>
          </p:cNvPicPr>
          <p:nvPr>
            <p:ph idx="1"/>
          </p:nvPr>
        </p:nvPicPr>
        <p:blipFill>
          <a:blip r:embed="rId2" cstate="print"/>
          <a:srcRect/>
          <a:stretch>
            <a:fillRect/>
          </a:stretch>
        </p:blipFill>
        <p:spPr bwMode="auto">
          <a:xfrm>
            <a:off x="152400" y="1295400"/>
            <a:ext cx="8610600" cy="5029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0898" name="Picture 2" descr="C:\Users\dr yousef\Desktop\c5d7c3ed6c7fe53e59c2dd902e44b9_big_gallery.jpg"/>
          <p:cNvPicPr>
            <a:picLocks noGrp="1" noChangeAspect="1" noChangeArrowheads="1"/>
          </p:cNvPicPr>
          <p:nvPr>
            <p:ph idx="1"/>
          </p:nvPr>
        </p:nvPicPr>
        <p:blipFill>
          <a:blip r:embed="rId2" cstate="print"/>
          <a:srcRect/>
          <a:stretch>
            <a:fillRect/>
          </a:stretch>
        </p:blipFill>
        <p:spPr bwMode="auto">
          <a:xfrm>
            <a:off x="1447800" y="1371600"/>
            <a:ext cx="5867400" cy="5029200"/>
          </a:xfrm>
          <a:prstGeom prst="rect">
            <a:avLst/>
          </a:prstGeom>
          <a:noFill/>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DEFUSE 3 Trial</a:t>
            </a:r>
            <a:endParaRPr lang="en-US" sz="4000" dirty="0"/>
          </a:p>
        </p:txBody>
      </p:sp>
      <p:pic>
        <p:nvPicPr>
          <p:cNvPr id="57346" name="Picture 2" descr="C:\Users\dr yousef\Desktop\nejmoa1713973_t2.jpeg"/>
          <p:cNvPicPr>
            <a:picLocks noGrp="1" noChangeAspect="1" noChangeArrowheads="1"/>
          </p:cNvPicPr>
          <p:nvPr>
            <p:ph idx="1"/>
          </p:nvPr>
        </p:nvPicPr>
        <p:blipFill>
          <a:blip r:embed="rId2" cstate="print"/>
          <a:srcRect/>
          <a:stretch>
            <a:fillRect/>
          </a:stretch>
        </p:blipFill>
        <p:spPr bwMode="auto">
          <a:xfrm>
            <a:off x="1066800" y="1371600"/>
            <a:ext cx="6553200" cy="5334000"/>
          </a:xfrm>
          <a:prstGeom prst="rect">
            <a:avLst/>
          </a:prstGeom>
          <a:noFill/>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DEFUSE 3 Trial</a:t>
            </a:r>
            <a:endParaRPr lang="en-US" sz="4000" dirty="0"/>
          </a:p>
        </p:txBody>
      </p:sp>
      <p:pic>
        <p:nvPicPr>
          <p:cNvPr id="58370" name="Picture 2" descr="C:\Users\dr yousef\Desktop\nejmoa1713973_f3.jpeg"/>
          <p:cNvPicPr>
            <a:picLocks noGrp="1" noChangeAspect="1" noChangeArrowheads="1"/>
          </p:cNvPicPr>
          <p:nvPr>
            <p:ph idx="1"/>
          </p:nvPr>
        </p:nvPicPr>
        <p:blipFill>
          <a:blip r:embed="rId2" cstate="print"/>
          <a:srcRect/>
          <a:stretch>
            <a:fillRect/>
          </a:stretch>
        </p:blipFill>
        <p:spPr bwMode="auto">
          <a:xfrm>
            <a:off x="914400" y="1447800"/>
            <a:ext cx="6934200" cy="5410200"/>
          </a:xfrm>
          <a:prstGeom prst="rect">
            <a:avLst/>
          </a:prstGeom>
          <a:noFill/>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FF00"/>
                </a:solidFill>
                <a:latin typeface="Arial Black" charset="0"/>
                <a:ea typeface="Arial Black" charset="0"/>
                <a:cs typeface="Arial Black" charset="0"/>
                <a:sym typeface="Arial Black" charset="0"/>
              </a:rPr>
              <a:t>Acute Ischemic Stroke Treatment in 2017</a:t>
            </a:r>
            <a:endParaRPr lang="en-US" sz="2800"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pPr algn="ctr">
              <a:buNone/>
            </a:pPr>
            <a:r>
              <a:rPr lang="en-US" u="sng" dirty="0" smtClean="0">
                <a:solidFill>
                  <a:srgbClr val="FFFF00"/>
                </a:solidFill>
              </a:rPr>
              <a:t>Conclusion</a:t>
            </a:r>
          </a:p>
          <a:p>
            <a:pPr algn="ctr">
              <a:buNone/>
            </a:pPr>
            <a:endParaRPr lang="en-US" dirty="0" smtClean="0">
              <a:solidFill>
                <a:srgbClr val="FFFF00"/>
              </a:solidFill>
            </a:endParaRPr>
          </a:p>
          <a:p>
            <a:r>
              <a:rPr lang="en-US" dirty="0" smtClean="0"/>
              <a:t>IV t-PA, within 4.5 hours from the symptoms onset of acute ischemic stroke, is affective and the standard of care</a:t>
            </a:r>
          </a:p>
          <a:p>
            <a:endParaRPr lang="en-US" dirty="0" smtClean="0"/>
          </a:p>
          <a:p>
            <a:r>
              <a:rPr lang="en-US" dirty="0" smtClean="0"/>
              <a:t>Endovascular treatment using stent retriever ± t-PA  within </a:t>
            </a:r>
            <a:r>
              <a:rPr lang="en-US" dirty="0" smtClean="0"/>
              <a:t>12 </a:t>
            </a:r>
            <a:r>
              <a:rPr lang="en-US" dirty="0" smtClean="0"/>
              <a:t>hours from the onset of stroke symptoms, is effective and the standard of care</a:t>
            </a:r>
          </a:p>
          <a:p>
            <a:endParaRPr lang="en-US" dirty="0" smtClean="0"/>
          </a:p>
          <a:p>
            <a:pPr marL="514350" indent="-514350">
              <a:buFont typeface="+mj-lt"/>
              <a:buAutoNum type="arabicPeriod"/>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2946" name="Picture 2" descr="C:\Users\dr yousef\Desktop\d6de91a6623d7230a61e3d3f4d1cc9_thumb.jpg"/>
          <p:cNvPicPr>
            <a:picLocks noGrp="1" noChangeAspect="1" noChangeArrowheads="1"/>
          </p:cNvPicPr>
          <p:nvPr>
            <p:ph idx="1"/>
          </p:nvPr>
        </p:nvPicPr>
        <p:blipFill>
          <a:blip r:embed="rId2" cstate="print"/>
          <a:srcRect/>
          <a:stretch>
            <a:fillRect/>
          </a:stretch>
        </p:blipFill>
        <p:spPr bwMode="auto">
          <a:xfrm>
            <a:off x="2819400" y="1828800"/>
            <a:ext cx="4191000" cy="3886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4994" name="Picture 2" descr="C:\Users\dr yousef\Desktop\mca cortical branch occlusion infarct ct brain.JPG"/>
          <p:cNvPicPr>
            <a:picLocks noGrp="1" noChangeAspect="1" noChangeArrowheads="1"/>
          </p:cNvPicPr>
          <p:nvPr>
            <p:ph idx="1"/>
          </p:nvPr>
        </p:nvPicPr>
        <p:blipFill>
          <a:blip r:embed="rId2" cstate="print"/>
          <a:srcRect/>
          <a:stretch>
            <a:fillRect/>
          </a:stretch>
        </p:blipFill>
        <p:spPr bwMode="auto">
          <a:xfrm>
            <a:off x="657235" y="1600200"/>
            <a:ext cx="7829529" cy="452596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6018" name="Picture 2" descr="C:\Users\dr yousef\Desktop\36918tn.jpg"/>
          <p:cNvPicPr>
            <a:picLocks noGrp="1" noChangeAspect="1" noChangeArrowheads="1"/>
          </p:cNvPicPr>
          <p:nvPr>
            <p:ph idx="1"/>
          </p:nvPr>
        </p:nvPicPr>
        <p:blipFill>
          <a:blip r:embed="rId2" cstate="print"/>
          <a:srcRect/>
          <a:stretch>
            <a:fillRect/>
          </a:stretch>
        </p:blipFill>
        <p:spPr bwMode="auto">
          <a:xfrm>
            <a:off x="2209801" y="1676400"/>
            <a:ext cx="4419600" cy="4343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7042" name="Picture 2" descr="C:\Users\dr yousef\Desktop\de65c9aaaeeab5a370ffdab2db9791_gallery.jpg"/>
          <p:cNvPicPr>
            <a:picLocks noGrp="1" noChangeAspect="1" noChangeArrowheads="1"/>
          </p:cNvPicPr>
          <p:nvPr>
            <p:ph idx="1"/>
          </p:nvPr>
        </p:nvPicPr>
        <p:blipFill>
          <a:blip r:embed="rId2" cstate="print"/>
          <a:srcRect/>
          <a:stretch>
            <a:fillRect/>
          </a:stretch>
        </p:blipFill>
        <p:spPr bwMode="auto">
          <a:xfrm>
            <a:off x="2133600" y="1600200"/>
            <a:ext cx="4543425" cy="46482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8066" name="Picture 2" descr="C:\Users\dr yousef\Desktop\a50979784d58d1_MR3.jpg"/>
          <p:cNvPicPr>
            <a:picLocks noGrp="1" noChangeAspect="1" noChangeArrowheads="1"/>
          </p:cNvPicPr>
          <p:nvPr>
            <p:ph idx="1"/>
          </p:nvPr>
        </p:nvPicPr>
        <p:blipFill>
          <a:blip r:embed="rId2" cstate="print"/>
          <a:srcRect/>
          <a:stretch>
            <a:fillRect/>
          </a:stretch>
        </p:blipFill>
        <p:spPr bwMode="auto">
          <a:xfrm>
            <a:off x="457200" y="2307027"/>
            <a:ext cx="8229600" cy="311230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en-US"/>
              <a:t>Major sites and sources of ischemic stroke</a:t>
            </a:r>
          </a:p>
        </p:txBody>
      </p:sp>
      <p:pic>
        <p:nvPicPr>
          <p:cNvPr id="17412" name="Picture 4"/>
          <p:cNvPicPr>
            <a:picLocks noGrp="1" noChangeAspect="1" noChangeArrowheads="1"/>
          </p:cNvPicPr>
          <p:nvPr>
            <p:ph type="body" idx="1"/>
          </p:nvPr>
        </p:nvPicPr>
        <p:blipFill>
          <a:blip r:embed="rId2" cstate="print"/>
          <a:srcRect/>
          <a:stretch>
            <a:fillRect/>
          </a:stretch>
        </p:blipFill>
        <p:spPr>
          <a:xfrm>
            <a:off x="1752600" y="1447800"/>
            <a:ext cx="4876800" cy="4852988"/>
          </a:xfrm>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304800"/>
            <a:ext cx="8534400" cy="533400"/>
          </a:xfrm>
        </p:spPr>
        <p:txBody>
          <a:bodyPr>
            <a:normAutofit fontScale="90000"/>
          </a:bodyPr>
          <a:lstStyle/>
          <a:p>
            <a:pPr defTabSz="914400" eaLnBrk="1" hangingPunct="1"/>
            <a:r>
              <a:rPr lang="en-US" sz="3500" dirty="0" smtClean="0">
                <a:solidFill>
                  <a:srgbClr val="FFFF00"/>
                </a:solidFill>
              </a:rPr>
              <a:t>The High Socioeconomic </a:t>
            </a:r>
            <a:br>
              <a:rPr lang="en-US" sz="3500" dirty="0" smtClean="0">
                <a:solidFill>
                  <a:srgbClr val="FFFF00"/>
                </a:solidFill>
              </a:rPr>
            </a:br>
            <a:r>
              <a:rPr lang="en-US" sz="3500" dirty="0" smtClean="0">
                <a:solidFill>
                  <a:srgbClr val="FFFF00"/>
                </a:solidFill>
              </a:rPr>
              <a:t>Cost of Stroke</a:t>
            </a:r>
            <a:endParaRPr lang="en-GB" sz="3500" dirty="0" smtClean="0">
              <a:solidFill>
                <a:srgbClr val="FFFF00"/>
              </a:solidFill>
            </a:endParaRPr>
          </a:p>
        </p:txBody>
      </p:sp>
      <p:sp>
        <p:nvSpPr>
          <p:cNvPr id="5123" name="Rectangle 3"/>
          <p:cNvSpPr>
            <a:spLocks noGrp="1" noChangeArrowheads="1"/>
          </p:cNvSpPr>
          <p:nvPr>
            <p:ph type="body" idx="1"/>
          </p:nvPr>
        </p:nvSpPr>
        <p:spPr>
          <a:xfrm>
            <a:off x="674688" y="1395413"/>
            <a:ext cx="8048625" cy="4438650"/>
          </a:xfrm>
        </p:spPr>
        <p:txBody>
          <a:bodyPr>
            <a:normAutofit/>
          </a:bodyPr>
          <a:lstStyle/>
          <a:p>
            <a:pPr marL="342900" indent="-342900" defTabSz="914400" eaLnBrk="1" hangingPunct="1">
              <a:buClr>
                <a:srgbClr val="FFFF66"/>
              </a:buClr>
              <a:buSzPct val="150000"/>
              <a:buFontTx/>
              <a:buNone/>
            </a:pPr>
            <a:r>
              <a:rPr lang="en-GB" sz="2300" b="1" dirty="0" smtClean="0">
                <a:solidFill>
                  <a:srgbClr val="FFCC00"/>
                </a:solidFill>
              </a:rPr>
              <a:t>Morbidity and Mortality</a:t>
            </a:r>
            <a:endParaRPr lang="en-GB" sz="2300" b="1" dirty="0" smtClean="0"/>
          </a:p>
          <a:p>
            <a:pPr marL="342900" indent="-342900" defTabSz="914400" eaLnBrk="1" hangingPunct="1">
              <a:buClr>
                <a:srgbClr val="FFFF66"/>
              </a:buClr>
              <a:buFontTx/>
              <a:buChar char="•"/>
            </a:pPr>
            <a:r>
              <a:rPr lang="en-GB" dirty="0" smtClean="0"/>
              <a:t>A leading cause of serious, long</a:t>
            </a:r>
            <a:r>
              <a:rPr lang="en-US" dirty="0" smtClean="0">
                <a:cs typeface="Arial" charset="0"/>
              </a:rPr>
              <a:t>­</a:t>
            </a:r>
            <a:r>
              <a:rPr lang="en-GB" dirty="0" smtClean="0"/>
              <a:t>term disability</a:t>
            </a:r>
          </a:p>
          <a:p>
            <a:pPr marL="342900" indent="-342900" defTabSz="914400" eaLnBrk="1" hangingPunct="1">
              <a:buClr>
                <a:srgbClr val="FFFF66"/>
              </a:buClr>
              <a:buFontTx/>
              <a:buChar char="•"/>
            </a:pPr>
            <a:r>
              <a:rPr lang="en-GB" dirty="0" smtClean="0"/>
              <a:t>A second to only heart disease in causing death world-wide</a:t>
            </a:r>
          </a:p>
          <a:p>
            <a:pPr>
              <a:buClr>
                <a:srgbClr val="FFFF66"/>
              </a:buClr>
              <a:buFontTx/>
              <a:buChar char="•"/>
            </a:pPr>
            <a:r>
              <a:rPr lang="en-US" dirty="0" smtClean="0"/>
              <a:t>According to the WHO 15 million people worldwide suffer a stroke each year</a:t>
            </a:r>
          </a:p>
          <a:p>
            <a:pPr>
              <a:buClr>
                <a:srgbClr val="FFFF66"/>
              </a:buClr>
            </a:pPr>
            <a:r>
              <a:rPr lang="en-GB" dirty="0" smtClean="0"/>
              <a:t>30-day mortality is 8-12%</a:t>
            </a:r>
          </a:p>
          <a:p>
            <a:pPr marL="342900" indent="-342900" defTabSz="914400" eaLnBrk="1" hangingPunct="1">
              <a:buFontTx/>
              <a:buChar char="•"/>
            </a:pPr>
            <a:endParaRPr lang="en-GB" baseline="30000" dirty="0" smtClean="0"/>
          </a:p>
          <a:p>
            <a:pPr marL="342900" indent="-342900" defTabSz="914400" eaLnBrk="1" hangingPunct="1">
              <a:buFont typeface="Wingdings" pitchFamily="2" charset="2"/>
              <a:buNone/>
            </a:pPr>
            <a:endParaRPr lang="en-GB" baseline="30000" dirty="0" smtClean="0"/>
          </a:p>
          <a:p>
            <a:pPr marL="342900" indent="-342900" defTabSz="914400" eaLnBrk="1" hangingPunct="1">
              <a:buFont typeface="Wingdings" pitchFamily="2" charset="2"/>
              <a:buNone/>
            </a:pPr>
            <a:endParaRPr lang="en-GB" sz="1800" dirty="0" smtClean="0"/>
          </a:p>
        </p:txBody>
      </p:sp>
      <p:sp>
        <p:nvSpPr>
          <p:cNvPr id="5124" name="Text Box 4"/>
          <p:cNvSpPr txBox="1">
            <a:spLocks noChangeArrowheads="1"/>
          </p:cNvSpPr>
          <p:nvPr/>
        </p:nvSpPr>
        <p:spPr bwMode="auto">
          <a:xfrm>
            <a:off x="508000" y="6383338"/>
            <a:ext cx="78740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383" tIns="44691" rIns="89383" bIns="44691"/>
          <a:lstStyle>
            <a:lvl1pPr marL="457200" indent="-457200" defTabSz="893763" eaLnBrk="0" hangingPunct="0">
              <a:defRPr sz="1100">
                <a:solidFill>
                  <a:schemeClr val="tx1"/>
                </a:solidFill>
                <a:latin typeface="Arial" charset="0"/>
              </a:defRPr>
            </a:lvl1pPr>
            <a:lvl2pPr marL="742950" indent="-285750" defTabSz="893763" eaLnBrk="0" hangingPunct="0">
              <a:defRPr sz="1100">
                <a:solidFill>
                  <a:schemeClr val="tx1"/>
                </a:solidFill>
                <a:latin typeface="Arial" charset="0"/>
              </a:defRPr>
            </a:lvl2pPr>
            <a:lvl3pPr marL="1143000" indent="-228600" defTabSz="893763" eaLnBrk="0" hangingPunct="0">
              <a:defRPr sz="1100">
                <a:solidFill>
                  <a:schemeClr val="tx1"/>
                </a:solidFill>
                <a:latin typeface="Arial" charset="0"/>
              </a:defRPr>
            </a:lvl3pPr>
            <a:lvl4pPr marL="1600200" indent="-228600" defTabSz="893763" eaLnBrk="0" hangingPunct="0">
              <a:defRPr sz="1100">
                <a:solidFill>
                  <a:schemeClr val="tx1"/>
                </a:solidFill>
                <a:latin typeface="Arial" charset="0"/>
              </a:defRPr>
            </a:lvl4pPr>
            <a:lvl5pPr marL="2057400" indent="-228600" defTabSz="893763" eaLnBrk="0" hangingPunct="0">
              <a:defRPr sz="1100">
                <a:solidFill>
                  <a:schemeClr val="tx1"/>
                </a:solidFill>
                <a:latin typeface="Arial" charset="0"/>
              </a:defRPr>
            </a:lvl5pPr>
            <a:lvl6pPr marL="2514600" indent="-228600" defTabSz="893763" eaLnBrk="0" fontAlgn="base" hangingPunct="0">
              <a:lnSpc>
                <a:spcPct val="90000"/>
              </a:lnSpc>
              <a:spcBef>
                <a:spcPct val="10000"/>
              </a:spcBef>
              <a:spcAft>
                <a:spcPct val="0"/>
              </a:spcAft>
              <a:defRPr sz="1100">
                <a:solidFill>
                  <a:schemeClr val="tx1"/>
                </a:solidFill>
                <a:latin typeface="Arial" charset="0"/>
              </a:defRPr>
            </a:lvl6pPr>
            <a:lvl7pPr marL="2971800" indent="-228600" defTabSz="893763" eaLnBrk="0" fontAlgn="base" hangingPunct="0">
              <a:lnSpc>
                <a:spcPct val="90000"/>
              </a:lnSpc>
              <a:spcBef>
                <a:spcPct val="10000"/>
              </a:spcBef>
              <a:spcAft>
                <a:spcPct val="0"/>
              </a:spcAft>
              <a:defRPr sz="1100">
                <a:solidFill>
                  <a:schemeClr val="tx1"/>
                </a:solidFill>
                <a:latin typeface="Arial" charset="0"/>
              </a:defRPr>
            </a:lvl7pPr>
            <a:lvl8pPr marL="3429000" indent="-228600" defTabSz="893763" eaLnBrk="0" fontAlgn="base" hangingPunct="0">
              <a:lnSpc>
                <a:spcPct val="90000"/>
              </a:lnSpc>
              <a:spcBef>
                <a:spcPct val="10000"/>
              </a:spcBef>
              <a:spcAft>
                <a:spcPct val="0"/>
              </a:spcAft>
              <a:defRPr sz="1100">
                <a:solidFill>
                  <a:schemeClr val="tx1"/>
                </a:solidFill>
                <a:latin typeface="Arial" charset="0"/>
              </a:defRPr>
            </a:lvl8pPr>
            <a:lvl9pPr marL="3886200" indent="-228600" defTabSz="893763" eaLnBrk="0" fontAlgn="base" hangingPunct="0">
              <a:lnSpc>
                <a:spcPct val="90000"/>
              </a:lnSpc>
              <a:spcBef>
                <a:spcPct val="10000"/>
              </a:spcBef>
              <a:spcAft>
                <a:spcPct val="0"/>
              </a:spcAft>
              <a:defRPr sz="1100">
                <a:solidFill>
                  <a:schemeClr val="tx1"/>
                </a:solidFill>
                <a:latin typeface="Arial" charset="0"/>
              </a:defRPr>
            </a:lvl9pPr>
          </a:lstStyle>
          <a:p>
            <a:pPr>
              <a:lnSpc>
                <a:spcPct val="100000"/>
              </a:lnSpc>
              <a:spcBef>
                <a:spcPct val="0"/>
              </a:spcBef>
            </a:pPr>
            <a:endParaRPr lang="en-GB" sz="1400" dirty="0">
              <a:solidFill>
                <a:schemeClr val="bg1"/>
              </a:solidFill>
            </a:endParaRPr>
          </a:p>
          <a:p>
            <a:pPr>
              <a:lnSpc>
                <a:spcPct val="100000"/>
              </a:lnSpc>
              <a:spcBef>
                <a:spcPct val="0"/>
              </a:spcBef>
            </a:pPr>
            <a:endParaRPr lang="en-GB" sz="1400" dirty="0">
              <a:solidFill>
                <a:srgbClr val="00CCFF"/>
              </a:solidFill>
            </a:endParaRPr>
          </a:p>
        </p:txBody>
      </p:sp>
    </p:spTree>
    <p:custDataLst>
      <p:tags r:id="rId1"/>
    </p:custDataLst>
    <p:extLst>
      <p:ext uri="{BB962C8B-B14F-4D97-AF65-F5344CB8AC3E}">
        <p14:creationId xmlns="" xmlns:p14="http://schemas.microsoft.com/office/powerpoint/2010/main" val="1980808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US" dirty="0" smtClean="0">
                <a:solidFill>
                  <a:srgbClr val="FFC000"/>
                </a:solidFill>
                <a:latin typeface="Arial Black" charset="0"/>
                <a:ea typeface="Arial Black" charset="0"/>
                <a:cs typeface="Arial Black" charset="0"/>
                <a:sym typeface="Arial Black" charset="0"/>
              </a:rPr>
              <a:t>Thrombolytic Treatment of Acute Ischemic Stroke</a:t>
            </a:r>
            <a:endParaRPr lang="en-US" dirty="0" smtClean="0">
              <a:solidFill>
                <a:srgbClr val="FFFF00"/>
              </a:solidFill>
            </a:endParaRPr>
          </a:p>
        </p:txBody>
      </p:sp>
      <p:sp>
        <p:nvSpPr>
          <p:cNvPr id="16387" name="Rectangle 3"/>
          <p:cNvSpPr>
            <a:spLocks noGrp="1" noChangeArrowheads="1"/>
          </p:cNvSpPr>
          <p:nvPr>
            <p:ph type="body" idx="1"/>
          </p:nvPr>
        </p:nvSpPr>
        <p:spPr>
          <a:xfrm>
            <a:off x="642938" y="2362200"/>
            <a:ext cx="7772400" cy="1524000"/>
          </a:xfrm>
        </p:spPr>
        <p:txBody>
          <a:bodyPr>
            <a:normAutofit fontScale="25000" lnSpcReduction="20000"/>
          </a:bodyPr>
          <a:lstStyle/>
          <a:p>
            <a:pPr eaLnBrk="1" hangingPunct="1"/>
            <a:endParaRPr lang="en-US" dirty="0" smtClean="0"/>
          </a:p>
          <a:p>
            <a:r>
              <a:rPr lang="en-US" sz="9800" dirty="0" smtClean="0"/>
              <a:t>Prior to two decades ago, no treatment was offered for  acute stroke victims because of the misconception that arterial occlusion in the brain leads to irreversible necrosis and dead tissue within minutes</a:t>
            </a:r>
          </a:p>
          <a:p>
            <a:endParaRPr lang="en-US" sz="9800" dirty="0" smtClean="0"/>
          </a:p>
          <a:p>
            <a:r>
              <a:rPr lang="en-US" sz="9800" dirty="0" smtClean="0"/>
              <a:t>Stroke was wrongly named </a:t>
            </a:r>
            <a:r>
              <a:rPr lang="en-US" sz="9800" dirty="0" err="1" smtClean="0"/>
              <a:t>Cerebrovascular</a:t>
            </a:r>
            <a:r>
              <a:rPr lang="en-US" sz="9800" dirty="0" smtClean="0"/>
              <a:t> </a:t>
            </a:r>
            <a:r>
              <a:rPr lang="en-US" sz="9800" dirty="0" smtClean="0">
                <a:solidFill>
                  <a:srgbClr val="FF0000"/>
                </a:solidFill>
              </a:rPr>
              <a:t>Accident </a:t>
            </a:r>
            <a:r>
              <a:rPr lang="en-US" sz="9800" dirty="0" smtClean="0"/>
              <a:t>(CVA)</a:t>
            </a:r>
            <a:endParaRPr lang="en-US" sz="9800" dirty="0" smtClean="0">
              <a:solidFill>
                <a:srgbClr val="FF0000"/>
              </a:solidFill>
            </a:endParaRPr>
          </a:p>
          <a:p>
            <a:pPr eaLnBrk="1" hangingPunct="1"/>
            <a:endParaRPr lang="en-US" dirty="0" smtClean="0"/>
          </a:p>
          <a:p>
            <a:pPr eaLnBrk="1" hangingPunct="1"/>
            <a:endParaRPr lang="en-US" dirty="0" smtClean="0"/>
          </a:p>
          <a:p>
            <a:pPr eaLnBrk="1" hangingPunct="1"/>
            <a:endParaRPr lang="en-US" sz="9800" dirty="0" smtClean="0"/>
          </a:p>
          <a:p>
            <a:pPr eaLnBrk="1" hangingPunct="1"/>
            <a:r>
              <a:rPr lang="en-US" sz="9800" dirty="0" smtClean="0"/>
              <a:t>Stroke care was focused on supportive care, stroke prevention and rehabilitation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noFill/>
        </p:spPr>
        <p:txBody>
          <a:bodyPr lIns="92075" tIns="46038" rIns="92075" bIns="46038"/>
          <a:lstStyle/>
          <a:p>
            <a:r>
              <a:rPr lang="en-US" sz="3200" dirty="0" smtClean="0">
                <a:solidFill>
                  <a:srgbClr val="FFFF00"/>
                </a:solidFill>
              </a:rPr>
              <a:t>ISCHEMIC STROKE PATHOPHYSIOLOGY</a:t>
            </a:r>
            <a:br>
              <a:rPr lang="en-US" sz="3200" dirty="0" smtClean="0">
                <a:solidFill>
                  <a:srgbClr val="FFFF00"/>
                </a:solidFill>
              </a:rPr>
            </a:br>
            <a:r>
              <a:rPr lang="en-US" sz="3200" i="1" dirty="0" smtClean="0">
                <a:solidFill>
                  <a:srgbClr val="FFFF00"/>
                </a:solidFill>
              </a:rPr>
              <a:t>The First Few Hours</a:t>
            </a:r>
            <a:endParaRPr lang="en-US" sz="3200" dirty="0" smtClean="0">
              <a:solidFill>
                <a:srgbClr val="FFFF00"/>
              </a:solidFill>
            </a:endParaRPr>
          </a:p>
        </p:txBody>
      </p:sp>
      <p:grpSp>
        <p:nvGrpSpPr>
          <p:cNvPr id="2" name="Group 3"/>
          <p:cNvGrpSpPr>
            <a:grpSpLocks/>
          </p:cNvGrpSpPr>
          <p:nvPr/>
        </p:nvGrpSpPr>
        <p:grpSpPr bwMode="auto">
          <a:xfrm>
            <a:off x="4114800" y="1600200"/>
            <a:ext cx="4716462" cy="4392612"/>
            <a:chOff x="2405" y="1025"/>
            <a:chExt cx="2971" cy="2767"/>
          </a:xfrm>
        </p:grpSpPr>
        <p:pic>
          <p:nvPicPr>
            <p:cNvPr id="1030" name="Picture 4" descr="penumbra color slide"/>
            <p:cNvPicPr>
              <a:picLocks noChangeAspect="1" noChangeArrowheads="1"/>
            </p:cNvPicPr>
            <p:nvPr/>
          </p:nvPicPr>
          <p:blipFill>
            <a:blip r:embed="rId3" cstate="print">
              <a:clrChange>
                <a:clrFrom>
                  <a:srgbClr val="0072BC"/>
                </a:clrFrom>
                <a:clrTo>
                  <a:srgbClr val="0072BC">
                    <a:alpha val="0"/>
                  </a:srgbClr>
                </a:clrTo>
              </a:clrChange>
            </a:blip>
            <a:srcRect l="3828" t="8685" r="22975"/>
            <a:stretch>
              <a:fillRect/>
            </a:stretch>
          </p:blipFill>
          <p:spPr bwMode="auto">
            <a:xfrm>
              <a:off x="2417" y="1025"/>
              <a:ext cx="2959" cy="2767"/>
            </a:xfrm>
            <a:prstGeom prst="rect">
              <a:avLst/>
            </a:prstGeom>
            <a:noFill/>
            <a:ln w="9525">
              <a:noFill/>
              <a:miter lim="800000"/>
              <a:headEnd/>
              <a:tailEnd/>
            </a:ln>
          </p:spPr>
        </p:pic>
        <p:sp>
          <p:nvSpPr>
            <p:cNvPr id="1031" name="Rectangle 5"/>
            <p:cNvSpPr>
              <a:spLocks noChangeAspect="1" noChangeArrowheads="1"/>
            </p:cNvSpPr>
            <p:nvPr/>
          </p:nvSpPr>
          <p:spPr bwMode="auto">
            <a:xfrm>
              <a:off x="4299" y="1069"/>
              <a:ext cx="718" cy="154"/>
            </a:xfrm>
            <a:prstGeom prst="rect">
              <a:avLst/>
            </a:prstGeom>
            <a:solidFill>
              <a:srgbClr val="FFFFFF"/>
            </a:solidFill>
            <a:ln w="9525">
              <a:noFill/>
              <a:miter lim="800000"/>
              <a:headEnd/>
              <a:tailEnd/>
            </a:ln>
          </p:spPr>
          <p:txBody>
            <a:bodyPr lIns="0" tIns="0" rIns="0" bIns="0">
              <a:spAutoFit/>
            </a:bodyPr>
            <a:lstStyle/>
            <a:p>
              <a:pPr algn="ctr" eaLnBrk="0" hangingPunct="0">
                <a:spcBef>
                  <a:spcPct val="50000"/>
                </a:spcBef>
              </a:pPr>
              <a:r>
                <a:rPr lang="en-US" sz="1600">
                  <a:solidFill>
                    <a:srgbClr val="000000"/>
                  </a:solidFill>
                  <a:latin typeface="Arial" charset="0"/>
                </a:rPr>
                <a:t>Penumbra</a:t>
              </a:r>
            </a:p>
          </p:txBody>
        </p:sp>
        <p:sp>
          <p:nvSpPr>
            <p:cNvPr id="1032" name="Rectangle 6"/>
            <p:cNvSpPr>
              <a:spLocks noChangeAspect="1" noChangeArrowheads="1"/>
            </p:cNvSpPr>
            <p:nvPr/>
          </p:nvSpPr>
          <p:spPr bwMode="auto">
            <a:xfrm>
              <a:off x="4292" y="1551"/>
              <a:ext cx="339" cy="155"/>
            </a:xfrm>
            <a:prstGeom prst="rect">
              <a:avLst/>
            </a:prstGeom>
            <a:solidFill>
              <a:srgbClr val="FFFFFF"/>
            </a:solidFill>
            <a:ln w="9525">
              <a:noFill/>
              <a:miter lim="800000"/>
              <a:headEnd/>
              <a:tailEnd/>
            </a:ln>
          </p:spPr>
          <p:txBody>
            <a:bodyPr lIns="0" tIns="0" rIns="0" bIns="0">
              <a:spAutoFit/>
            </a:bodyPr>
            <a:lstStyle/>
            <a:p>
              <a:pPr algn="ctr" eaLnBrk="0" hangingPunct="0">
                <a:spcBef>
                  <a:spcPct val="50000"/>
                </a:spcBef>
              </a:pPr>
              <a:r>
                <a:rPr lang="en-US" sz="1600">
                  <a:solidFill>
                    <a:srgbClr val="000000"/>
                  </a:solidFill>
                  <a:latin typeface="Arial" charset="0"/>
                </a:rPr>
                <a:t>Core</a:t>
              </a:r>
            </a:p>
          </p:txBody>
        </p:sp>
        <p:sp>
          <p:nvSpPr>
            <p:cNvPr id="1033" name="Line 7"/>
            <p:cNvSpPr>
              <a:spLocks noChangeAspect="1" noChangeShapeType="1"/>
            </p:cNvSpPr>
            <p:nvPr/>
          </p:nvSpPr>
          <p:spPr bwMode="auto">
            <a:xfrm flipH="1">
              <a:off x="4601" y="1469"/>
              <a:ext cx="293" cy="115"/>
            </a:xfrm>
            <a:prstGeom prst="line">
              <a:avLst/>
            </a:prstGeom>
            <a:noFill/>
            <a:ln w="57150">
              <a:solidFill>
                <a:srgbClr val="0066FF"/>
              </a:solidFill>
              <a:round/>
              <a:headEnd type="stealth" w="med" len="med"/>
              <a:tailEnd type="none" w="sm" len="sm"/>
            </a:ln>
          </p:spPr>
          <p:txBody>
            <a:bodyPr wrap="none" anchor="ctr"/>
            <a:lstStyle/>
            <a:p>
              <a:endParaRPr lang="en-US"/>
            </a:p>
          </p:txBody>
        </p:sp>
        <p:sp>
          <p:nvSpPr>
            <p:cNvPr id="1034" name="Line 8"/>
            <p:cNvSpPr>
              <a:spLocks noChangeAspect="1" noChangeShapeType="1"/>
            </p:cNvSpPr>
            <p:nvPr/>
          </p:nvSpPr>
          <p:spPr bwMode="auto">
            <a:xfrm>
              <a:off x="4643" y="1211"/>
              <a:ext cx="159" cy="155"/>
            </a:xfrm>
            <a:prstGeom prst="line">
              <a:avLst/>
            </a:prstGeom>
            <a:noFill/>
            <a:ln w="57150">
              <a:solidFill>
                <a:srgbClr val="0066FF"/>
              </a:solidFill>
              <a:round/>
              <a:headEnd type="none" w="sm" len="sm"/>
              <a:tailEnd type="stealth" w="med" len="med"/>
            </a:ln>
          </p:spPr>
          <p:txBody>
            <a:bodyPr wrap="none" anchor="ctr"/>
            <a:lstStyle/>
            <a:p>
              <a:endParaRPr lang="en-US"/>
            </a:p>
          </p:txBody>
        </p:sp>
        <p:sp>
          <p:nvSpPr>
            <p:cNvPr id="1035" name="Rectangle 9"/>
            <p:cNvSpPr>
              <a:spLocks noChangeAspect="1" noChangeArrowheads="1"/>
            </p:cNvSpPr>
            <p:nvPr/>
          </p:nvSpPr>
          <p:spPr bwMode="auto">
            <a:xfrm>
              <a:off x="4502" y="1211"/>
              <a:ext cx="37" cy="37"/>
            </a:xfrm>
            <a:prstGeom prst="rect">
              <a:avLst/>
            </a:prstGeom>
            <a:solidFill>
              <a:srgbClr val="FFFFFF"/>
            </a:solidFill>
            <a:ln w="12700">
              <a:noFill/>
              <a:miter lim="800000"/>
              <a:headEnd/>
              <a:tailEnd/>
            </a:ln>
          </p:spPr>
          <p:txBody>
            <a:bodyPr wrap="none" anchor="ctr"/>
            <a:lstStyle/>
            <a:p>
              <a:endParaRPr lang="en-US"/>
            </a:p>
          </p:txBody>
        </p:sp>
        <p:grpSp>
          <p:nvGrpSpPr>
            <p:cNvPr id="3" name="Group 10"/>
            <p:cNvGrpSpPr>
              <a:grpSpLocks noChangeAspect="1"/>
            </p:cNvGrpSpPr>
            <p:nvPr/>
          </p:nvGrpSpPr>
          <p:grpSpPr bwMode="auto">
            <a:xfrm>
              <a:off x="2405" y="2610"/>
              <a:ext cx="1487" cy="1081"/>
              <a:chOff x="1951" y="2610"/>
              <a:chExt cx="1626" cy="1182"/>
            </a:xfrm>
          </p:grpSpPr>
          <p:sp>
            <p:nvSpPr>
              <p:cNvPr id="1037" name="Freeform 11"/>
              <p:cNvSpPr>
                <a:spLocks noChangeAspect="1"/>
              </p:cNvSpPr>
              <p:nvPr/>
            </p:nvSpPr>
            <p:spPr bwMode="auto">
              <a:xfrm>
                <a:off x="2976" y="2610"/>
                <a:ext cx="601" cy="836"/>
              </a:xfrm>
              <a:custGeom>
                <a:avLst/>
                <a:gdLst>
                  <a:gd name="T0" fmla="*/ 48 w 601"/>
                  <a:gd name="T1" fmla="*/ 835 h 836"/>
                  <a:gd name="T2" fmla="*/ 600 w 601"/>
                  <a:gd name="T3" fmla="*/ 0 h 836"/>
                  <a:gd name="T4" fmla="*/ 22 w 601"/>
                  <a:gd name="T5" fmla="*/ 721 h 836"/>
                  <a:gd name="T6" fmla="*/ 0 w 601"/>
                  <a:gd name="T7" fmla="*/ 704 h 836"/>
                  <a:gd name="T8" fmla="*/ 48 w 601"/>
                  <a:gd name="T9" fmla="*/ 835 h 836"/>
                  <a:gd name="T10" fmla="*/ 0 60000 65536"/>
                  <a:gd name="T11" fmla="*/ 0 60000 65536"/>
                  <a:gd name="T12" fmla="*/ 0 60000 65536"/>
                  <a:gd name="T13" fmla="*/ 0 60000 65536"/>
                  <a:gd name="T14" fmla="*/ 0 60000 65536"/>
                  <a:gd name="T15" fmla="*/ 0 w 601"/>
                  <a:gd name="T16" fmla="*/ 0 h 836"/>
                  <a:gd name="T17" fmla="*/ 601 w 601"/>
                  <a:gd name="T18" fmla="*/ 836 h 836"/>
                </a:gdLst>
                <a:ahLst/>
                <a:cxnLst>
                  <a:cxn ang="T10">
                    <a:pos x="T0" y="T1"/>
                  </a:cxn>
                  <a:cxn ang="T11">
                    <a:pos x="T2" y="T3"/>
                  </a:cxn>
                  <a:cxn ang="T12">
                    <a:pos x="T4" y="T5"/>
                  </a:cxn>
                  <a:cxn ang="T13">
                    <a:pos x="T6" y="T7"/>
                  </a:cxn>
                  <a:cxn ang="T14">
                    <a:pos x="T8" y="T9"/>
                  </a:cxn>
                </a:cxnLst>
                <a:rect l="T15" t="T16" r="T17" b="T18"/>
                <a:pathLst>
                  <a:path w="601" h="836">
                    <a:moveTo>
                      <a:pt x="48" y="835"/>
                    </a:moveTo>
                    <a:lnTo>
                      <a:pt x="600" y="0"/>
                    </a:lnTo>
                    <a:lnTo>
                      <a:pt x="22" y="721"/>
                    </a:lnTo>
                    <a:lnTo>
                      <a:pt x="0" y="704"/>
                    </a:lnTo>
                    <a:lnTo>
                      <a:pt x="48" y="835"/>
                    </a:lnTo>
                  </a:path>
                </a:pathLst>
              </a:custGeom>
              <a:gradFill rotWithShape="0">
                <a:gsLst>
                  <a:gs pos="0">
                    <a:srgbClr val="4C4C4C"/>
                  </a:gs>
                  <a:gs pos="100000">
                    <a:srgbClr val="000000"/>
                  </a:gs>
                </a:gsLst>
                <a:lin ang="5400000" scaled="1"/>
              </a:gradFill>
              <a:ln w="9525" cap="rnd">
                <a:noFill/>
                <a:round/>
                <a:headEnd/>
                <a:tailEnd/>
              </a:ln>
            </p:spPr>
            <p:txBody>
              <a:bodyPr/>
              <a:lstStyle/>
              <a:p>
                <a:endParaRPr lang="en-US"/>
              </a:p>
            </p:txBody>
          </p:sp>
          <p:graphicFrame>
            <p:nvGraphicFramePr>
              <p:cNvPr id="1026" name="Object 12"/>
              <p:cNvGraphicFramePr>
                <a:graphicFrameLocks noChangeAspect="1"/>
              </p:cNvGraphicFramePr>
              <p:nvPr/>
            </p:nvGraphicFramePr>
            <p:xfrm>
              <a:off x="2064" y="3064"/>
              <a:ext cx="936" cy="728"/>
            </p:xfrm>
            <a:graphic>
              <a:graphicData uri="http://schemas.openxmlformats.org/presentationml/2006/ole">
                <p:oleObj spid="_x0000_s27650" name="Image" r:id="rId4" imgW="2246277" imgH="1564848" progId="">
                  <p:embed/>
                </p:oleObj>
              </a:graphicData>
            </a:graphic>
          </p:graphicFrame>
          <p:sp>
            <p:nvSpPr>
              <p:cNvPr id="1038" name="Rectangle 13"/>
              <p:cNvSpPr>
                <a:spLocks noChangeAspect="1" noChangeArrowheads="1"/>
              </p:cNvSpPr>
              <p:nvPr/>
            </p:nvSpPr>
            <p:spPr bwMode="auto">
              <a:xfrm>
                <a:off x="1951" y="3426"/>
                <a:ext cx="662" cy="332"/>
              </a:xfrm>
              <a:prstGeom prst="rect">
                <a:avLst/>
              </a:prstGeom>
              <a:noFill/>
              <a:ln w="9525">
                <a:noFill/>
                <a:miter lim="800000"/>
                <a:headEnd/>
                <a:tailEnd/>
              </a:ln>
            </p:spPr>
            <p:txBody>
              <a:bodyPr lIns="92075" tIns="46038" rIns="92075" bIns="46038">
                <a:spAutoFit/>
              </a:bodyPr>
              <a:lstStyle/>
              <a:p>
                <a:pPr algn="ctr" eaLnBrk="0" hangingPunct="0">
                  <a:lnSpc>
                    <a:spcPct val="80000"/>
                  </a:lnSpc>
                  <a:spcBef>
                    <a:spcPct val="50000"/>
                  </a:spcBef>
                </a:pPr>
                <a:r>
                  <a:rPr lang="en-US" sz="1600">
                    <a:solidFill>
                      <a:srgbClr val="000000"/>
                    </a:solidFill>
                    <a:latin typeface="Arial" charset="0"/>
                  </a:rPr>
                  <a:t>Clot in Artery</a:t>
                </a:r>
              </a:p>
            </p:txBody>
          </p:sp>
          <p:sp>
            <p:nvSpPr>
              <p:cNvPr id="1039" name="Line 14"/>
              <p:cNvSpPr>
                <a:spLocks noChangeAspect="1" noChangeShapeType="1"/>
              </p:cNvSpPr>
              <p:nvPr/>
            </p:nvSpPr>
            <p:spPr bwMode="auto">
              <a:xfrm flipH="1">
                <a:off x="2495" y="3383"/>
                <a:ext cx="302" cy="119"/>
              </a:xfrm>
              <a:prstGeom prst="line">
                <a:avLst/>
              </a:prstGeom>
              <a:noFill/>
              <a:ln w="57150">
                <a:solidFill>
                  <a:srgbClr val="0066FF"/>
                </a:solidFill>
                <a:round/>
                <a:headEnd type="stealth" w="med" len="med"/>
                <a:tailEnd type="none" w="sm" len="sm"/>
              </a:ln>
            </p:spPr>
            <p:txBody>
              <a:bodyPr wrap="none" anchor="ctr"/>
              <a:lstStyle/>
              <a:p>
                <a:endParaRPr lang="en-US"/>
              </a:p>
            </p:txBody>
          </p:sp>
        </p:grpSp>
      </p:grpSp>
      <p:sp>
        <p:nvSpPr>
          <p:cNvPr id="1029" name="Text Box 15"/>
          <p:cNvSpPr txBox="1">
            <a:spLocks noChangeArrowheads="1"/>
          </p:cNvSpPr>
          <p:nvPr/>
        </p:nvSpPr>
        <p:spPr bwMode="auto">
          <a:xfrm>
            <a:off x="457200" y="1600200"/>
            <a:ext cx="3886200" cy="3822585"/>
          </a:xfrm>
          <a:prstGeom prst="rect">
            <a:avLst/>
          </a:prstGeom>
          <a:noFill/>
          <a:ln w="9525">
            <a:noFill/>
            <a:miter lim="800000"/>
            <a:headEnd/>
            <a:tailEnd/>
          </a:ln>
        </p:spPr>
        <p:txBody>
          <a:bodyPr>
            <a:spAutoFit/>
          </a:bodyPr>
          <a:lstStyle/>
          <a:p>
            <a:pPr eaLnBrk="0" hangingPunct="0"/>
            <a:endParaRPr lang="en-US" sz="2200" i="1" dirty="0" smtClean="0">
              <a:solidFill>
                <a:srgbClr val="FFFF66"/>
              </a:solidFill>
            </a:endParaRPr>
          </a:p>
          <a:p>
            <a:pPr eaLnBrk="0" hangingPunct="0"/>
            <a:endParaRPr lang="en-US" sz="2200" i="1" dirty="0">
              <a:solidFill>
                <a:srgbClr val="FFFF66"/>
              </a:solidFill>
            </a:endParaRPr>
          </a:p>
          <a:p>
            <a:pPr eaLnBrk="0" hangingPunct="0"/>
            <a:r>
              <a:rPr lang="en-US" sz="2200" i="1" dirty="0" smtClean="0">
                <a:solidFill>
                  <a:srgbClr val="FFFF66"/>
                </a:solidFill>
              </a:rPr>
              <a:t>“</a:t>
            </a:r>
            <a:r>
              <a:rPr lang="en-US" sz="2200" i="1" dirty="0">
                <a:solidFill>
                  <a:srgbClr val="FFFF66"/>
                </a:solidFill>
              </a:rPr>
              <a:t>TIME IS BRAIN:</a:t>
            </a:r>
          </a:p>
          <a:p>
            <a:pPr eaLnBrk="0" hangingPunct="0"/>
            <a:r>
              <a:rPr lang="en-US" sz="2200" i="1" dirty="0">
                <a:solidFill>
                  <a:srgbClr val="FFFF66"/>
                </a:solidFill>
              </a:rPr>
              <a:t>SAVE THE PENUMBRA”</a:t>
            </a:r>
            <a:endParaRPr lang="en-US" sz="2200" i="1" dirty="0">
              <a:solidFill>
                <a:srgbClr val="FFFFCC"/>
              </a:solidFill>
              <a:latin typeface="Arial" charset="0"/>
            </a:endParaRPr>
          </a:p>
          <a:p>
            <a:pPr eaLnBrk="0" hangingPunct="0"/>
            <a:endParaRPr lang="en-US" sz="900" i="1" dirty="0">
              <a:solidFill>
                <a:srgbClr val="FFFFCC"/>
              </a:solidFill>
              <a:latin typeface="Arial" charset="0"/>
            </a:endParaRPr>
          </a:p>
          <a:p>
            <a:pPr eaLnBrk="0" hangingPunct="0">
              <a:lnSpc>
                <a:spcPct val="95000"/>
              </a:lnSpc>
            </a:pPr>
            <a:r>
              <a:rPr lang="en-US" sz="2200" i="1" dirty="0">
                <a:solidFill>
                  <a:srgbClr val="FFFFCC"/>
                </a:solidFill>
                <a:latin typeface="Arial" charset="0"/>
              </a:rPr>
              <a:t>Penumbra</a:t>
            </a:r>
            <a:r>
              <a:rPr lang="en-US" sz="2200" b="0" i="1" dirty="0">
                <a:solidFill>
                  <a:srgbClr val="FFFFCC"/>
                </a:solidFill>
                <a:latin typeface="Arial" charset="0"/>
              </a:rPr>
              <a:t> is zone of reversible ischemia around core of irreversible infarction—salvageable in first few hours after</a:t>
            </a:r>
          </a:p>
          <a:p>
            <a:pPr eaLnBrk="0" hangingPunct="0">
              <a:lnSpc>
                <a:spcPct val="95000"/>
              </a:lnSpc>
            </a:pPr>
            <a:r>
              <a:rPr lang="en-US" sz="2200" b="0" i="1" dirty="0">
                <a:solidFill>
                  <a:srgbClr val="FFFFCC"/>
                </a:solidFill>
                <a:latin typeface="Arial" charset="0"/>
              </a:rPr>
              <a:t>ischemic stroke onset</a:t>
            </a:r>
          </a:p>
          <a:p>
            <a:pPr eaLnBrk="0" hangingPunct="0"/>
            <a:endParaRPr lang="en-US" sz="2000" b="0" i="1" dirty="0">
              <a:solidFill>
                <a:srgbClr val="FFFFCC"/>
              </a:solidFill>
              <a:latin typeface="Arial"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053" descr="http://content.nejm.org.proxy.lib.ohio-state.edu/content/vol357/issue6/images/large/09f4.jpeg"/>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en-US"/>
          </a:p>
        </p:txBody>
      </p:sp>
      <p:pic>
        <p:nvPicPr>
          <p:cNvPr id="17411" name="Picture 2054"/>
          <p:cNvPicPr>
            <a:picLocks noChangeAspect="1" noChangeArrowheads="1"/>
          </p:cNvPicPr>
          <p:nvPr/>
        </p:nvPicPr>
        <p:blipFill>
          <a:blip r:embed="rId2" cstate="print"/>
          <a:srcRect/>
          <a:stretch>
            <a:fillRect/>
          </a:stretch>
        </p:blipFill>
        <p:spPr bwMode="auto">
          <a:xfrm>
            <a:off x="1295400" y="2057400"/>
            <a:ext cx="6705600" cy="2484438"/>
          </a:xfrm>
          <a:prstGeom prst="rect">
            <a:avLst/>
          </a:prstGeom>
          <a:noFill/>
          <a:ln w="9525">
            <a:noFill/>
            <a:miter lim="800000"/>
            <a:headEnd/>
            <a:tailEnd/>
          </a:ln>
        </p:spPr>
      </p:pic>
      <p:sp>
        <p:nvSpPr>
          <p:cNvPr id="17412" name="Rectangle 2055"/>
          <p:cNvSpPr>
            <a:spLocks noChangeArrowheads="1"/>
          </p:cNvSpPr>
          <p:nvPr/>
        </p:nvSpPr>
        <p:spPr bwMode="auto">
          <a:xfrm>
            <a:off x="228600" y="5105400"/>
            <a:ext cx="8458200" cy="1190625"/>
          </a:xfrm>
          <a:prstGeom prst="rect">
            <a:avLst/>
          </a:prstGeom>
          <a:noFill/>
          <a:ln w="9525">
            <a:noFill/>
            <a:miter lim="800000"/>
            <a:headEnd/>
            <a:tailEnd/>
          </a:ln>
        </p:spPr>
        <p:txBody>
          <a:bodyPr>
            <a:spAutoFit/>
          </a:bodyPr>
          <a:lstStyle/>
          <a:p>
            <a:pPr>
              <a:spcBef>
                <a:spcPct val="50000"/>
              </a:spcBef>
            </a:pPr>
            <a:r>
              <a:rPr lang="en-US">
                <a:latin typeface="OTNEJMScalaSansLF" charset="0"/>
              </a:rPr>
              <a:t>A large area shows prolongation of the mean transit time (in seconds) (Panel A), and a smaller area shows a reduction in cerebral blood volume (in ml per 100 g) (Panel B). These two maps suggest a large penumbra and a small infarct core (Panel C, with the penumbra shown in green and the suggested infarct core in red).</a:t>
            </a:r>
          </a:p>
        </p:txBody>
      </p:sp>
      <p:sp>
        <p:nvSpPr>
          <p:cNvPr id="17413" name="Rectangle 2057"/>
          <p:cNvSpPr>
            <a:spLocks noGrp="1" noChangeArrowheads="1"/>
          </p:cNvSpPr>
          <p:nvPr>
            <p:ph type="title"/>
          </p:nvPr>
        </p:nvSpPr>
        <p:spPr>
          <a:xfrm>
            <a:off x="457200" y="381000"/>
            <a:ext cx="8686800" cy="1143000"/>
          </a:xfrm>
        </p:spPr>
        <p:txBody>
          <a:bodyPr>
            <a:normAutofit fontScale="90000"/>
          </a:bodyPr>
          <a:lstStyle/>
          <a:p>
            <a:pPr eaLnBrk="1" hangingPunct="1"/>
            <a:r>
              <a:rPr lang="en-US" sz="2400" b="1" smtClean="0">
                <a:solidFill>
                  <a:schemeClr val="tx1"/>
                </a:solidFill>
                <a:effectLst/>
              </a:rPr>
              <a:t>Perfusion CT Scans Obtained 1 Hour 45 Minutes after the Onset of Ischemia in the Territory of the Right Middle Cerebral Artery</a:t>
            </a:r>
            <a:br>
              <a:rPr lang="en-US" sz="2400" b="1" smtClean="0">
                <a:solidFill>
                  <a:schemeClr val="tx1"/>
                </a:solidFill>
                <a:effectLst/>
              </a:rPr>
            </a:br>
            <a:endParaRPr lang="en-US" sz="2400" b="1" smtClean="0">
              <a:solidFill>
                <a:schemeClr val="tx1"/>
              </a:solidFill>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FFFF00"/>
              </a:solidFill>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1447800" y="2057400"/>
            <a:ext cx="6477000" cy="37338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Perfusion/Diffusion MRI</a:t>
            </a:r>
          </a:p>
        </p:txBody>
      </p:sp>
      <p:pic>
        <p:nvPicPr>
          <p:cNvPr id="41987" name="Picture 3" descr="diffusion and perfusion"/>
          <p:cNvPicPr>
            <a:picLocks noGrp="1" noChangeAspect="1" noChangeArrowheads="1"/>
          </p:cNvPicPr>
          <p:nvPr>
            <p:ph sz="half" idx="4294967295"/>
          </p:nvPr>
        </p:nvPicPr>
        <p:blipFill>
          <a:blip r:embed="rId2" cstate="print">
            <a:lum bright="-18000" contrast="-24000"/>
          </a:blip>
          <a:srcRect/>
          <a:stretch>
            <a:fillRect/>
          </a:stretch>
        </p:blipFill>
        <p:spPr>
          <a:xfrm>
            <a:off x="228600" y="2286000"/>
            <a:ext cx="6400800" cy="3587750"/>
          </a:xfrm>
          <a:noFill/>
        </p:spPr>
      </p:pic>
      <p:pic>
        <p:nvPicPr>
          <p:cNvPr id="41988" name="Picture 4" descr="perfusion and MTT"/>
          <p:cNvPicPr>
            <a:picLocks noGrp="1" noChangeAspect="1" noChangeArrowheads="1"/>
          </p:cNvPicPr>
          <p:nvPr>
            <p:ph idx="1"/>
          </p:nvPr>
        </p:nvPicPr>
        <p:blipFill>
          <a:blip r:embed="rId3" cstate="print"/>
          <a:srcRect/>
          <a:stretch>
            <a:fillRect/>
          </a:stretch>
        </p:blipFill>
        <p:spPr>
          <a:xfrm>
            <a:off x="3352800" y="2286000"/>
            <a:ext cx="5791200" cy="3586163"/>
          </a:xfrm>
          <a:noFill/>
        </p:spPr>
      </p:pic>
      <p:sp>
        <p:nvSpPr>
          <p:cNvPr id="41989" name="Text Box 5"/>
          <p:cNvSpPr txBox="1">
            <a:spLocks noChangeArrowheads="1"/>
          </p:cNvSpPr>
          <p:nvPr/>
        </p:nvSpPr>
        <p:spPr bwMode="auto">
          <a:xfrm>
            <a:off x="746125" y="6061075"/>
            <a:ext cx="7143750" cy="457200"/>
          </a:xfrm>
          <a:prstGeom prst="rect">
            <a:avLst/>
          </a:prstGeom>
          <a:noFill/>
          <a:ln w="9525">
            <a:noFill/>
            <a:miter lim="800000"/>
            <a:headEnd/>
            <a:tailEnd/>
          </a:ln>
        </p:spPr>
        <p:txBody>
          <a:bodyPr wrap="none">
            <a:spAutoFit/>
          </a:bodyPr>
          <a:lstStyle/>
          <a:p>
            <a:r>
              <a:rPr lang="en-US" sz="2400">
                <a:latin typeface="Times New Roman" pitchFamily="18" charset="0"/>
              </a:rPr>
              <a:t>Diffusion                               rCBV                           MTT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Hyperacute</a:t>
            </a:r>
          </a:p>
        </p:txBody>
      </p:sp>
      <p:pic>
        <p:nvPicPr>
          <p:cNvPr id="43011" name="Picture 3" descr="merci perfusion 2"/>
          <p:cNvPicPr>
            <a:picLocks noChangeAspect="1" noChangeArrowheads="1"/>
          </p:cNvPicPr>
          <p:nvPr/>
        </p:nvPicPr>
        <p:blipFill>
          <a:blip r:embed="rId2" cstate="print"/>
          <a:srcRect l="25063" t="10951" r="30827" b="10054"/>
          <a:stretch>
            <a:fillRect/>
          </a:stretch>
        </p:blipFill>
        <p:spPr bwMode="auto">
          <a:xfrm>
            <a:off x="4572000" y="2133600"/>
            <a:ext cx="2979738" cy="4191000"/>
          </a:xfrm>
          <a:prstGeom prst="rect">
            <a:avLst/>
          </a:prstGeom>
          <a:noFill/>
          <a:ln w="9525">
            <a:noFill/>
            <a:miter lim="800000"/>
            <a:headEnd/>
            <a:tailEnd/>
          </a:ln>
        </p:spPr>
      </p:pic>
      <p:pic>
        <p:nvPicPr>
          <p:cNvPr id="43012" name="Picture 4" descr="merci diffusion 2"/>
          <p:cNvPicPr>
            <a:picLocks noChangeAspect="1" noChangeArrowheads="1"/>
          </p:cNvPicPr>
          <p:nvPr/>
        </p:nvPicPr>
        <p:blipFill>
          <a:blip r:embed="rId3" cstate="print"/>
          <a:srcRect l="27068" t="11490" r="29825" b="9515"/>
          <a:stretch>
            <a:fillRect/>
          </a:stretch>
        </p:blipFill>
        <p:spPr bwMode="auto">
          <a:xfrm>
            <a:off x="1455738" y="2209800"/>
            <a:ext cx="2913062" cy="4191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677333" y="266700"/>
            <a:ext cx="8060267" cy="1104900"/>
          </a:xfrm>
        </p:spPr>
        <p:txBody>
          <a:bodyPr>
            <a:normAutofit/>
          </a:bodyPr>
          <a:lstStyle/>
          <a:p>
            <a:r>
              <a:rPr lang="en-US" dirty="0" smtClean="0">
                <a:solidFill>
                  <a:srgbClr val="FFFF00"/>
                </a:solidFill>
              </a:rPr>
              <a:t>Penumbra</a:t>
            </a:r>
            <a:endParaRPr lang="en-US" dirty="0">
              <a:solidFill>
                <a:srgbClr val="FFFF00"/>
              </a:solidFill>
            </a:endParaRPr>
          </a:p>
        </p:txBody>
      </p:sp>
      <p:sp>
        <p:nvSpPr>
          <p:cNvPr id="208899" name="Rectangle 3"/>
          <p:cNvSpPr>
            <a:spLocks noGrp="1" noChangeArrowheads="1"/>
          </p:cNvSpPr>
          <p:nvPr>
            <p:ph type="body" idx="1"/>
          </p:nvPr>
        </p:nvSpPr>
        <p:spPr/>
        <p:txBody>
          <a:bodyPr>
            <a:normAutofit fontScale="550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In every ischemic stroke there is ischemic core and penumbra</a:t>
            </a:r>
          </a:p>
          <a:p>
            <a:endParaRPr lang="en-US" dirty="0" smtClean="0"/>
          </a:p>
          <a:p>
            <a:endParaRPr lang="en-US" dirty="0" smtClean="0"/>
          </a:p>
          <a:p>
            <a:r>
              <a:rPr lang="en-US" dirty="0" smtClean="0"/>
              <a:t>Penumbra is the region of tissue at risk of being recruited into the ischemic core</a:t>
            </a:r>
          </a:p>
          <a:p>
            <a:endParaRPr lang="en-US" dirty="0" smtClean="0"/>
          </a:p>
          <a:p>
            <a:endParaRPr lang="en-US" dirty="0" smtClean="0"/>
          </a:p>
          <a:p>
            <a:r>
              <a:rPr lang="en-US" dirty="0" smtClean="0"/>
              <a:t>Ischemic </a:t>
            </a:r>
            <a:r>
              <a:rPr lang="en-US" dirty="0"/>
              <a:t>Penumbra </a:t>
            </a:r>
            <a:r>
              <a:rPr lang="en-US" dirty="0" smtClean="0"/>
              <a:t>presents a Window </a:t>
            </a:r>
            <a:r>
              <a:rPr lang="en-US" dirty="0"/>
              <a:t>of Opportunity</a:t>
            </a:r>
          </a:p>
        </p:txBody>
      </p:sp>
      <p:pic>
        <p:nvPicPr>
          <p:cNvPr id="29" name="Picture 2"/>
          <p:cNvPicPr>
            <a:picLocks noChangeAspect="1" noChangeArrowheads="1"/>
          </p:cNvPicPr>
          <p:nvPr/>
        </p:nvPicPr>
        <p:blipFill>
          <a:blip r:embed="rId3" cstate="print"/>
          <a:srcRect/>
          <a:stretch>
            <a:fillRect/>
          </a:stretch>
        </p:blipFill>
        <p:spPr bwMode="auto">
          <a:xfrm>
            <a:off x="1676400" y="1295400"/>
            <a:ext cx="50292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US" sz="3200" dirty="0" smtClean="0">
                <a:solidFill>
                  <a:srgbClr val="FFFF00"/>
                </a:solidFill>
              </a:rPr>
              <a:t>National Institute of Neurological Disorders and Stroke (NINDS) Trial</a:t>
            </a:r>
          </a:p>
        </p:txBody>
      </p:sp>
      <p:sp>
        <p:nvSpPr>
          <p:cNvPr id="22531" name="Rectangle 3"/>
          <p:cNvSpPr>
            <a:spLocks noGrp="1" noChangeArrowheads="1"/>
          </p:cNvSpPr>
          <p:nvPr>
            <p:ph type="body" idx="1"/>
          </p:nvPr>
        </p:nvSpPr>
        <p:spPr/>
        <p:txBody>
          <a:bodyPr>
            <a:normAutofit/>
          </a:bodyPr>
          <a:lstStyle/>
          <a:p>
            <a:pPr marL="342900" indent="-342900" defTabSz="914400" eaLnBrk="1" hangingPunct="1">
              <a:lnSpc>
                <a:spcPct val="80000"/>
              </a:lnSpc>
              <a:buFont typeface="Wingdings" pitchFamily="2" charset="2"/>
              <a:buNone/>
            </a:pPr>
            <a:endParaRPr lang="en-US" dirty="0" smtClean="0">
              <a:solidFill>
                <a:srgbClr val="FFFF00"/>
              </a:solidFill>
            </a:endParaRPr>
          </a:p>
          <a:p>
            <a:pPr marL="342900" indent="-342900" defTabSz="914400" eaLnBrk="1" hangingPunct="1">
              <a:lnSpc>
                <a:spcPct val="80000"/>
              </a:lnSpc>
            </a:pPr>
            <a:r>
              <a:rPr lang="en-US" dirty="0" smtClean="0"/>
              <a:t>624 acute stroke patients were randomized to either Placebo or 0.9mg/kg of IV </a:t>
            </a:r>
            <a:r>
              <a:rPr lang="en-US" dirty="0" err="1" smtClean="0"/>
              <a:t>rt</a:t>
            </a:r>
            <a:r>
              <a:rPr lang="en-US" dirty="0" smtClean="0"/>
              <a:t>-PA within 3 hours from the stroke onset.</a:t>
            </a:r>
          </a:p>
          <a:p>
            <a:pPr marL="342900" indent="-342900" defTabSz="914400" eaLnBrk="1" hangingPunct="1">
              <a:lnSpc>
                <a:spcPct val="80000"/>
              </a:lnSpc>
            </a:pPr>
            <a:endParaRPr lang="en-US" dirty="0" smtClean="0"/>
          </a:p>
          <a:p>
            <a:pPr marL="342900" indent="-342900" defTabSz="914400" eaLnBrk="1" hangingPunct="1">
              <a:lnSpc>
                <a:spcPct val="80000"/>
              </a:lnSpc>
            </a:pPr>
            <a:endParaRPr lang="en-US" dirty="0" smtClean="0"/>
          </a:p>
          <a:p>
            <a:pPr marL="342900" indent="-342900" defTabSz="914400" eaLnBrk="1" hangingPunct="1">
              <a:lnSpc>
                <a:spcPct val="80000"/>
              </a:lnSpc>
            </a:pPr>
            <a:r>
              <a:rPr lang="en-US" dirty="0" smtClean="0"/>
              <a:t>Primary outcome: complete or nearly complete neurological recovery at 3 months after stroke</a:t>
            </a:r>
          </a:p>
        </p:txBody>
      </p:sp>
    </p:spTree>
    <p:extLst>
      <p:ext uri="{BB962C8B-B14F-4D97-AF65-F5344CB8AC3E}">
        <p14:creationId xmlns="" xmlns:p14="http://schemas.microsoft.com/office/powerpoint/2010/main" val="14654474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National Institute of Neurological Disorders and Stroke (NINDS) Trial</a:t>
            </a:r>
            <a:endParaRPr lang="en-US" dirty="0"/>
          </a:p>
        </p:txBody>
      </p:sp>
      <p:graphicFrame>
        <p:nvGraphicFramePr>
          <p:cNvPr id="5" name="Content Placeholder 4"/>
          <p:cNvGraphicFramePr>
            <a:graphicFrameLocks noGrp="1"/>
          </p:cNvGraphicFramePr>
          <p:nvPr>
            <p:ph idx="1"/>
          </p:nvPr>
        </p:nvGraphicFramePr>
        <p:xfrm>
          <a:off x="685800" y="3048000"/>
          <a:ext cx="8229600" cy="14833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dirty="0" smtClean="0">
                          <a:solidFill>
                            <a:srgbClr val="FFFF00"/>
                          </a:solidFill>
                        </a:rPr>
                        <a:t>Outcome</a:t>
                      </a:r>
                      <a:endParaRPr lang="en-US" dirty="0">
                        <a:solidFill>
                          <a:srgbClr val="FFFF00"/>
                        </a:solidFill>
                      </a:endParaRPr>
                    </a:p>
                  </a:txBody>
                  <a:tcPr/>
                </a:tc>
                <a:tc>
                  <a:txBody>
                    <a:bodyPr/>
                    <a:lstStyle/>
                    <a:p>
                      <a:pPr algn="ctr"/>
                      <a:r>
                        <a:rPr lang="en-US" dirty="0" smtClean="0">
                          <a:solidFill>
                            <a:srgbClr val="FFFF00"/>
                          </a:solidFill>
                        </a:rPr>
                        <a:t>IV t-PA</a:t>
                      </a:r>
                      <a:endParaRPr lang="en-US" dirty="0">
                        <a:solidFill>
                          <a:srgbClr val="FFFF00"/>
                        </a:solidFill>
                      </a:endParaRPr>
                    </a:p>
                  </a:txBody>
                  <a:tcPr/>
                </a:tc>
                <a:tc>
                  <a:txBody>
                    <a:bodyPr/>
                    <a:lstStyle/>
                    <a:p>
                      <a:pPr algn="ctr"/>
                      <a:r>
                        <a:rPr lang="en-US" dirty="0" smtClean="0">
                          <a:solidFill>
                            <a:srgbClr val="FFFF00"/>
                          </a:solidFill>
                        </a:rPr>
                        <a:t>Placebo</a:t>
                      </a:r>
                      <a:endParaRPr lang="en-US" dirty="0">
                        <a:solidFill>
                          <a:srgbClr val="FFFF00"/>
                        </a:solidFill>
                      </a:endParaRPr>
                    </a:p>
                  </a:txBody>
                  <a:tcPr/>
                </a:tc>
              </a:tr>
              <a:tr h="370840">
                <a:tc>
                  <a:txBody>
                    <a:bodyPr/>
                    <a:lstStyle/>
                    <a:p>
                      <a:pPr algn="ctr"/>
                      <a:r>
                        <a:rPr lang="en-US" dirty="0" smtClean="0">
                          <a:solidFill>
                            <a:srgbClr val="00B0F0"/>
                          </a:solidFill>
                        </a:rPr>
                        <a:t>MRS &lt;</a:t>
                      </a:r>
                      <a:r>
                        <a:rPr lang="en-US" baseline="0" dirty="0" smtClean="0">
                          <a:solidFill>
                            <a:srgbClr val="00B0F0"/>
                          </a:solidFill>
                        </a:rPr>
                        <a:t> 1</a:t>
                      </a:r>
                      <a:endParaRPr lang="en-US" dirty="0">
                        <a:solidFill>
                          <a:srgbClr val="00B0F0"/>
                        </a:solidFill>
                      </a:endParaRPr>
                    </a:p>
                  </a:txBody>
                  <a:tcPr/>
                </a:tc>
                <a:tc>
                  <a:txBody>
                    <a:bodyPr/>
                    <a:lstStyle/>
                    <a:p>
                      <a:pPr algn="ctr"/>
                      <a:r>
                        <a:rPr lang="en-US" dirty="0" smtClean="0">
                          <a:solidFill>
                            <a:schemeClr val="bg1"/>
                          </a:solidFill>
                        </a:rPr>
                        <a:t>39%</a:t>
                      </a:r>
                      <a:endParaRPr lang="en-US" dirty="0">
                        <a:solidFill>
                          <a:schemeClr val="bg1"/>
                        </a:solidFill>
                      </a:endParaRPr>
                    </a:p>
                  </a:txBody>
                  <a:tcPr/>
                </a:tc>
                <a:tc>
                  <a:txBody>
                    <a:bodyPr/>
                    <a:lstStyle/>
                    <a:p>
                      <a:pPr algn="ctr"/>
                      <a:r>
                        <a:rPr lang="en-US" dirty="0" smtClean="0"/>
                        <a:t>26%  (P=.019)</a:t>
                      </a:r>
                      <a:endParaRPr lang="en-US" dirty="0"/>
                    </a:p>
                  </a:txBody>
                  <a:tcPr/>
                </a:tc>
              </a:tr>
              <a:tr h="370840">
                <a:tc>
                  <a:txBody>
                    <a:bodyPr/>
                    <a:lstStyle/>
                    <a:p>
                      <a:pPr algn="ctr"/>
                      <a:r>
                        <a:rPr lang="en-US" dirty="0" smtClean="0">
                          <a:solidFill>
                            <a:srgbClr val="00B0F0"/>
                          </a:solidFill>
                        </a:rPr>
                        <a:t>Mortality</a:t>
                      </a:r>
                      <a:endParaRPr lang="en-US" dirty="0">
                        <a:solidFill>
                          <a:srgbClr val="00B0F0"/>
                        </a:solidFill>
                      </a:endParaRPr>
                    </a:p>
                  </a:txBody>
                  <a:tcPr/>
                </a:tc>
                <a:tc>
                  <a:txBody>
                    <a:bodyPr/>
                    <a:lstStyle/>
                    <a:p>
                      <a:pPr algn="ctr"/>
                      <a:r>
                        <a:rPr lang="en-US" dirty="0" smtClean="0"/>
                        <a:t>21%</a:t>
                      </a:r>
                      <a:endParaRPr lang="en-US" dirty="0"/>
                    </a:p>
                  </a:txBody>
                  <a:tcPr/>
                </a:tc>
                <a:tc>
                  <a:txBody>
                    <a:bodyPr/>
                    <a:lstStyle/>
                    <a:p>
                      <a:pPr algn="ctr"/>
                      <a:r>
                        <a:rPr lang="en-US" dirty="0" smtClean="0"/>
                        <a:t>17%</a:t>
                      </a:r>
                      <a:endParaRPr lang="en-US" dirty="0"/>
                    </a:p>
                  </a:txBody>
                  <a:tcPr/>
                </a:tc>
              </a:tr>
              <a:tr h="370840">
                <a:tc>
                  <a:txBody>
                    <a:bodyPr/>
                    <a:lstStyle/>
                    <a:p>
                      <a:pPr algn="ctr"/>
                      <a:r>
                        <a:rPr lang="en-US" dirty="0" smtClean="0">
                          <a:solidFill>
                            <a:srgbClr val="00B0F0"/>
                          </a:solidFill>
                        </a:rPr>
                        <a:t>ICH</a:t>
                      </a:r>
                      <a:endParaRPr lang="en-US" dirty="0">
                        <a:solidFill>
                          <a:srgbClr val="00B0F0"/>
                        </a:solidFill>
                      </a:endParaRPr>
                    </a:p>
                  </a:txBody>
                  <a:tcPr/>
                </a:tc>
                <a:tc>
                  <a:txBody>
                    <a:bodyPr/>
                    <a:lstStyle/>
                    <a:p>
                      <a:pPr algn="ctr"/>
                      <a:r>
                        <a:rPr lang="en-US" dirty="0" smtClean="0"/>
                        <a:t>6.4%</a:t>
                      </a:r>
                      <a:endParaRPr lang="en-US" dirty="0"/>
                    </a:p>
                  </a:txBody>
                  <a:tcPr/>
                </a:tc>
                <a:tc>
                  <a:txBody>
                    <a:bodyPr/>
                    <a:lstStyle/>
                    <a:p>
                      <a:pPr algn="ctr"/>
                      <a:r>
                        <a:rPr lang="en-US" dirty="0" smtClean="0"/>
                        <a:t>0.6%</a:t>
                      </a:r>
                      <a:endParaRPr lang="en-US" dirty="0"/>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عنوان 1"/>
          <p:cNvSpPr>
            <a:spLocks noGrp="1"/>
          </p:cNvSpPr>
          <p:nvPr>
            <p:ph type="title"/>
          </p:nvPr>
        </p:nvSpPr>
        <p:spPr/>
        <p:txBody>
          <a:bodyPr/>
          <a:lstStyle/>
          <a:p>
            <a:pPr eaLnBrk="1" hangingPunct="1"/>
            <a:endParaRPr lang="en-US" smtClean="0"/>
          </a:p>
        </p:txBody>
      </p:sp>
      <p:pic>
        <p:nvPicPr>
          <p:cNvPr id="32771" name="Picture 2"/>
          <p:cNvPicPr>
            <a:picLocks noGrp="1" noChangeAspect="1" noChangeArrowheads="1"/>
          </p:cNvPicPr>
          <p:nvPr>
            <p:ph idx="1"/>
          </p:nvPr>
        </p:nvPicPr>
        <p:blipFill>
          <a:blip r:embed="rId2" cstate="print"/>
          <a:srcRect/>
          <a:stretch>
            <a:fillRect/>
          </a:stretch>
        </p:blipFill>
        <p:spPr>
          <a:xfrm>
            <a:off x="714375" y="857250"/>
            <a:ext cx="7643813" cy="5643563"/>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The High Socioeconomic </a:t>
            </a:r>
            <a:br>
              <a:rPr lang="en-US" dirty="0" smtClean="0">
                <a:solidFill>
                  <a:srgbClr val="FFFF00"/>
                </a:solidFill>
              </a:rPr>
            </a:br>
            <a:r>
              <a:rPr lang="en-US" dirty="0" smtClean="0">
                <a:solidFill>
                  <a:srgbClr val="FFFF00"/>
                </a:solidFill>
              </a:rPr>
              <a:t>Cost of Stroke</a:t>
            </a:r>
            <a:endParaRPr lang="en-US" dirty="0"/>
          </a:p>
        </p:txBody>
      </p:sp>
      <p:sp>
        <p:nvSpPr>
          <p:cNvPr id="3" name="Content Placeholder 2"/>
          <p:cNvSpPr>
            <a:spLocks noGrp="1"/>
          </p:cNvSpPr>
          <p:nvPr>
            <p:ph idx="1"/>
          </p:nvPr>
        </p:nvSpPr>
        <p:spPr/>
        <p:txBody>
          <a:bodyPr>
            <a:normAutofit lnSpcReduction="10000"/>
          </a:bodyPr>
          <a:lstStyle/>
          <a:p>
            <a:pPr>
              <a:buNone/>
            </a:pPr>
            <a:endParaRPr lang="en-US" dirty="0" smtClean="0"/>
          </a:p>
          <a:p>
            <a:pPr>
              <a:buNone/>
            </a:pPr>
            <a:r>
              <a:rPr lang="en-US" dirty="0" smtClean="0"/>
              <a:t>For survivors aged &gt; 65 years:</a:t>
            </a:r>
          </a:p>
          <a:p>
            <a:pPr>
              <a:buNone/>
            </a:pPr>
            <a:endParaRPr lang="en-US" dirty="0" smtClean="0"/>
          </a:p>
          <a:p>
            <a:r>
              <a:rPr lang="en-US" dirty="0" smtClean="0"/>
              <a:t>50% have </a:t>
            </a:r>
            <a:r>
              <a:rPr lang="en-US" dirty="0" err="1" smtClean="0"/>
              <a:t>hemiparesis</a:t>
            </a:r>
            <a:endParaRPr lang="en-US" dirty="0" smtClean="0"/>
          </a:p>
          <a:p>
            <a:r>
              <a:rPr lang="en-US" dirty="0" smtClean="0"/>
              <a:t>30% are unable to ambulate</a:t>
            </a:r>
          </a:p>
          <a:p>
            <a:r>
              <a:rPr lang="en-US" dirty="0" smtClean="0"/>
              <a:t>19% are aphasic</a:t>
            </a:r>
          </a:p>
          <a:p>
            <a:r>
              <a:rPr lang="en-US" dirty="0" smtClean="0"/>
              <a:t>35% are depressed</a:t>
            </a:r>
          </a:p>
          <a:p>
            <a:r>
              <a:rPr lang="en-US" dirty="0" smtClean="0"/>
              <a:t>26% resides in nursing home</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sz="4000" dirty="0" smtClean="0">
                <a:solidFill>
                  <a:srgbClr val="FFFF00"/>
                </a:solidFill>
              </a:rPr>
              <a:t>National Institute of Neurological Disorders and Stroke (NINDS) Trial:</a:t>
            </a:r>
            <a:br>
              <a:rPr lang="en-US" sz="4000" dirty="0" smtClean="0">
                <a:solidFill>
                  <a:srgbClr val="FFFF00"/>
                </a:solidFill>
              </a:rPr>
            </a:br>
            <a:endParaRPr lang="en-US" sz="4000" dirty="0" smtClean="0">
              <a:solidFill>
                <a:schemeClr val="folHlink"/>
              </a:solidFill>
            </a:endParaRPr>
          </a:p>
        </p:txBody>
      </p:sp>
      <p:sp>
        <p:nvSpPr>
          <p:cNvPr id="14339" name="Rectangle 3"/>
          <p:cNvSpPr>
            <a:spLocks noGrp="1" noChangeArrowheads="1"/>
          </p:cNvSpPr>
          <p:nvPr>
            <p:ph type="body" idx="1"/>
          </p:nvPr>
        </p:nvSpPr>
        <p:spPr/>
        <p:txBody>
          <a:bodyPr>
            <a:normAutofit fontScale="92500" lnSpcReduction="10000"/>
          </a:bodyPr>
          <a:lstStyle/>
          <a:p>
            <a:pPr eaLnBrk="1" hangingPunct="1">
              <a:lnSpc>
                <a:spcPct val="90000"/>
              </a:lnSpc>
            </a:pPr>
            <a:endParaRPr lang="en-US" sz="1800" dirty="0" smtClean="0"/>
          </a:p>
          <a:p>
            <a:pPr eaLnBrk="1" hangingPunct="1">
              <a:lnSpc>
                <a:spcPct val="90000"/>
              </a:lnSpc>
            </a:pPr>
            <a:endParaRPr lang="en-US" sz="2400" dirty="0" smtClean="0"/>
          </a:p>
          <a:p>
            <a:pPr eaLnBrk="1" hangingPunct="1">
              <a:lnSpc>
                <a:spcPct val="90000"/>
              </a:lnSpc>
            </a:pPr>
            <a:r>
              <a:rPr lang="en-US" sz="2400" dirty="0" smtClean="0"/>
              <a:t>Those treated with IV </a:t>
            </a:r>
            <a:r>
              <a:rPr lang="en-US" sz="2400" dirty="0" err="1" smtClean="0"/>
              <a:t>rt</a:t>
            </a:r>
            <a:r>
              <a:rPr lang="en-US" sz="2400" dirty="0" smtClean="0"/>
              <a:t>-PA were 30% more likely to have no or only minor disability at 3 months post stroke</a:t>
            </a:r>
          </a:p>
          <a:p>
            <a:pPr eaLnBrk="1" hangingPunct="1">
              <a:lnSpc>
                <a:spcPct val="90000"/>
              </a:lnSpc>
            </a:pPr>
            <a:endParaRPr lang="en-US" sz="2400" dirty="0" smtClean="0"/>
          </a:p>
          <a:p>
            <a:pPr eaLnBrk="1" hangingPunct="1">
              <a:lnSpc>
                <a:spcPct val="90000"/>
              </a:lnSpc>
            </a:pPr>
            <a:r>
              <a:rPr lang="en-US" sz="2400" dirty="0" smtClean="0"/>
              <a:t>Absolute risk reduction of poor outcome in the t-PA patients is 13%</a:t>
            </a:r>
          </a:p>
          <a:p>
            <a:pPr eaLnBrk="1" hangingPunct="1">
              <a:lnSpc>
                <a:spcPct val="90000"/>
              </a:lnSpc>
            </a:pPr>
            <a:endParaRPr lang="en-US" sz="2400" dirty="0" smtClean="0"/>
          </a:p>
          <a:p>
            <a:pPr eaLnBrk="1" hangingPunct="1">
              <a:lnSpc>
                <a:spcPct val="90000"/>
              </a:lnSpc>
            </a:pPr>
            <a:r>
              <a:rPr lang="en-US" sz="2400" dirty="0" smtClean="0"/>
              <a:t>OR for favorable outcome (MRS 0-1) in the t-PA patients 1.9</a:t>
            </a:r>
          </a:p>
          <a:p>
            <a:pPr eaLnBrk="1" hangingPunct="1">
              <a:lnSpc>
                <a:spcPct val="90000"/>
              </a:lnSpc>
            </a:pPr>
            <a:endParaRPr lang="en-US" sz="2400" dirty="0" smtClean="0"/>
          </a:p>
          <a:p>
            <a:pPr eaLnBrk="1" hangingPunct="1">
              <a:lnSpc>
                <a:spcPct val="90000"/>
              </a:lnSpc>
            </a:pPr>
            <a:r>
              <a:rPr lang="en-US" sz="2400" dirty="0" smtClean="0"/>
              <a:t>No difference in mortality between the two groups </a:t>
            </a:r>
          </a:p>
          <a:p>
            <a:pPr eaLnBrk="1" hangingPunct="1">
              <a:lnSpc>
                <a:spcPct val="90000"/>
              </a:lnSpc>
            </a:pPr>
            <a:endParaRPr lang="en-US" sz="2400" dirty="0" smtClean="0"/>
          </a:p>
          <a:p>
            <a:pPr eaLnBrk="1" hangingPunct="1">
              <a:lnSpc>
                <a:spcPct val="90000"/>
              </a:lnSpc>
            </a:pPr>
            <a:r>
              <a:rPr lang="en-US" sz="2400" dirty="0" smtClean="0"/>
              <a:t>6.4% symptomatic hemorrhage in the t-PA group compared to 0.6% in the Placebo group</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marL="342900" indent="-342900"/>
            <a:r>
              <a:rPr lang="en-US" sz="3600" dirty="0" smtClean="0">
                <a:solidFill>
                  <a:schemeClr val="folHlink"/>
                </a:solidFill>
              </a:rPr>
              <a:t/>
            </a:r>
            <a:br>
              <a:rPr lang="en-US" sz="3600" dirty="0" smtClean="0">
                <a:solidFill>
                  <a:schemeClr val="folHlink"/>
                </a:solidFill>
              </a:rPr>
            </a:br>
            <a:r>
              <a:rPr lang="en-US" sz="3600" dirty="0" smtClean="0">
                <a:solidFill>
                  <a:srgbClr val="FFFF00"/>
                </a:solidFill>
              </a:rPr>
              <a:t>National Institute of Neurological Disorders and Stroke (NINDS) Trial</a:t>
            </a:r>
          </a:p>
        </p:txBody>
      </p:sp>
      <p:sp>
        <p:nvSpPr>
          <p:cNvPr id="24579" name="Rectangle 3"/>
          <p:cNvSpPr>
            <a:spLocks noGrp="1" noChangeArrowheads="1"/>
          </p:cNvSpPr>
          <p:nvPr>
            <p:ph type="body" idx="1"/>
          </p:nvPr>
        </p:nvSpPr>
        <p:spPr/>
        <p:txBody>
          <a:bodyPr/>
          <a:lstStyle/>
          <a:p>
            <a:pPr marL="342900" indent="-342900" algn="ctr" defTabSz="914400" eaLnBrk="1" hangingPunct="1">
              <a:buFont typeface="Wingdings" pitchFamily="2" charset="2"/>
              <a:buNone/>
            </a:pPr>
            <a:endParaRPr lang="en-US" dirty="0" smtClean="0">
              <a:solidFill>
                <a:srgbClr val="FFFF00"/>
              </a:solidFill>
            </a:endParaRPr>
          </a:p>
          <a:p>
            <a:pPr marL="342900" indent="-342900" defTabSz="914400" eaLnBrk="1" hangingPunct="1"/>
            <a:endParaRPr lang="en-US" dirty="0" smtClean="0">
              <a:solidFill>
                <a:schemeClr val="folHlink"/>
              </a:solidFill>
            </a:endParaRPr>
          </a:p>
          <a:p>
            <a:pPr marL="342900" indent="-342900" defTabSz="914400" eaLnBrk="1" hangingPunct="1"/>
            <a:r>
              <a:rPr lang="en-US" dirty="0" smtClean="0"/>
              <a:t>Based on the NINDS trial results, the FDA in 1996 approved IV t-PA for the treatment of acute ischemic stroke within 3 hours from stroke onset.</a:t>
            </a:r>
          </a:p>
          <a:p>
            <a:pPr marL="342900" indent="-342900" algn="ctr" defTabSz="914400" eaLnBrk="1" hangingPunct="1">
              <a:buFont typeface="Wingdings" pitchFamily="2" charset="2"/>
              <a:buNone/>
            </a:pPr>
            <a:endParaRPr lang="en-US" dirty="0" smtClean="0"/>
          </a:p>
        </p:txBody>
      </p:sp>
    </p:spTree>
    <p:extLst>
      <p:ext uri="{BB962C8B-B14F-4D97-AF65-F5344CB8AC3E}">
        <p14:creationId xmlns="" xmlns:p14="http://schemas.microsoft.com/office/powerpoint/2010/main" val="2191850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defTabSz="914400" eaLnBrk="1" hangingPunct="1"/>
            <a:endParaRPr lang="en-US" smtClean="0"/>
          </a:p>
        </p:txBody>
      </p:sp>
      <p:sp>
        <p:nvSpPr>
          <p:cNvPr id="25603" name="Rectangle 3"/>
          <p:cNvSpPr>
            <a:spLocks noGrp="1" noChangeArrowheads="1"/>
          </p:cNvSpPr>
          <p:nvPr>
            <p:ph type="body" idx="1"/>
          </p:nvPr>
        </p:nvSpPr>
        <p:spPr>
          <a:xfrm>
            <a:off x="685800" y="5626100"/>
            <a:ext cx="3759200" cy="1066800"/>
          </a:xfrm>
        </p:spPr>
        <p:txBody>
          <a:bodyPr/>
          <a:lstStyle/>
          <a:p>
            <a:pPr marL="342900" indent="-342900" defTabSz="914400" eaLnBrk="1" hangingPunct="1">
              <a:buFont typeface="Wingdings" pitchFamily="2" charset="2"/>
              <a:buNone/>
            </a:pPr>
            <a:r>
              <a:rPr lang="en-US" smtClean="0"/>
              <a:t>CT Prior to IV t-PA</a:t>
            </a:r>
          </a:p>
        </p:txBody>
      </p:sp>
      <p:pic>
        <p:nvPicPr>
          <p:cNvPr id="2560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031875"/>
            <a:ext cx="4591050" cy="4591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5"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40250" y="1019175"/>
            <a:ext cx="4603750" cy="4603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6" name="Text Box 6"/>
          <p:cNvSpPr txBox="1">
            <a:spLocks noChangeArrowheads="1"/>
          </p:cNvSpPr>
          <p:nvPr/>
        </p:nvSpPr>
        <p:spPr bwMode="auto">
          <a:xfrm>
            <a:off x="5118100" y="5702300"/>
            <a:ext cx="3467100" cy="53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810" tIns="45906" rIns="91810" bIns="45906">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spcBef>
                <a:spcPct val="50000"/>
              </a:spcBef>
            </a:pPr>
            <a:r>
              <a:rPr lang="en-US" sz="3200">
                <a:solidFill>
                  <a:schemeClr val="bg1"/>
                </a:solidFill>
              </a:rPr>
              <a:t>CT Post IV t-PA</a:t>
            </a:r>
          </a:p>
        </p:txBody>
      </p:sp>
    </p:spTree>
    <p:extLst>
      <p:ext uri="{BB962C8B-B14F-4D97-AF65-F5344CB8AC3E}">
        <p14:creationId xmlns="" xmlns:p14="http://schemas.microsoft.com/office/powerpoint/2010/main" val="18007732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Pharmacological re-canalization</a:t>
            </a:r>
            <a:endParaRPr lang="en-US" dirty="0"/>
          </a:p>
        </p:txBody>
      </p:sp>
      <p:sp>
        <p:nvSpPr>
          <p:cNvPr id="3" name="Content Placeholder 2"/>
          <p:cNvSpPr>
            <a:spLocks noGrp="1"/>
          </p:cNvSpPr>
          <p:nvPr>
            <p:ph idx="1"/>
          </p:nvPr>
        </p:nvSpPr>
        <p:spPr/>
        <p:txBody>
          <a:bodyPr/>
          <a:lstStyle/>
          <a:p>
            <a:pPr>
              <a:lnSpc>
                <a:spcPct val="90000"/>
              </a:lnSpc>
              <a:buNone/>
            </a:pPr>
            <a:r>
              <a:rPr lang="en-US" dirty="0" smtClean="0">
                <a:solidFill>
                  <a:srgbClr val="FFFF00"/>
                </a:solidFill>
              </a:rPr>
              <a:t>European Cooperative Acute Stroke Study (ECASS II):</a:t>
            </a:r>
          </a:p>
          <a:p>
            <a:pPr>
              <a:lnSpc>
                <a:spcPct val="90000"/>
              </a:lnSpc>
            </a:pPr>
            <a:endParaRPr lang="en-US" dirty="0" smtClean="0"/>
          </a:p>
          <a:p>
            <a:pPr>
              <a:lnSpc>
                <a:spcPct val="90000"/>
              </a:lnSpc>
            </a:pPr>
            <a:r>
              <a:rPr lang="en-US" dirty="0" smtClean="0"/>
              <a:t>Acute stroke patients were treated with either 0.9 mg/kg </a:t>
            </a:r>
            <a:r>
              <a:rPr lang="en-US" dirty="0" err="1" smtClean="0"/>
              <a:t>rt</a:t>
            </a:r>
            <a:r>
              <a:rPr lang="en-US" dirty="0" smtClean="0"/>
              <a:t>-PA or Placebo within 6 hours after stroke onset</a:t>
            </a:r>
          </a:p>
          <a:p>
            <a:pPr>
              <a:lnSpc>
                <a:spcPct val="90000"/>
              </a:lnSpc>
            </a:pPr>
            <a:endParaRPr lang="en-US" dirty="0" smtClean="0"/>
          </a:p>
          <a:p>
            <a:pPr>
              <a:lnSpc>
                <a:spcPct val="90000"/>
              </a:lnSpc>
            </a:pPr>
            <a:r>
              <a:rPr lang="en-US" dirty="0" smtClean="0"/>
              <a:t>Results showed increase </a:t>
            </a:r>
            <a:r>
              <a:rPr lang="en-US" dirty="0" err="1" smtClean="0"/>
              <a:t>intracerebral</a:t>
            </a:r>
            <a:r>
              <a:rPr lang="en-US" dirty="0" smtClean="0"/>
              <a:t> hemorrhage in the t-PA group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European Cooperative Acute Stroke Study (ECASS III)</a:t>
            </a:r>
            <a:br>
              <a:rPr lang="en-US" dirty="0" smtClean="0">
                <a:solidFill>
                  <a:srgbClr val="FFFF00"/>
                </a:solidFill>
              </a:rPr>
            </a:b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endParaRPr lang="en-US" dirty="0" smtClean="0"/>
          </a:p>
          <a:p>
            <a:r>
              <a:rPr lang="en-US" dirty="0" smtClean="0"/>
              <a:t>A total of 821 acute stroke patients were treated with either 0.9 mg/kg </a:t>
            </a:r>
            <a:r>
              <a:rPr lang="en-US" dirty="0" err="1" smtClean="0"/>
              <a:t>rt</a:t>
            </a:r>
            <a:r>
              <a:rPr lang="en-US" dirty="0" smtClean="0"/>
              <a:t>-PA or Placebo within 4.5 hours of the stroke symptoms onset</a:t>
            </a:r>
          </a:p>
          <a:p>
            <a:pPr>
              <a:buNone/>
            </a:pPr>
            <a:endParaRPr lang="en-US" dirty="0" smtClean="0"/>
          </a:p>
          <a:p>
            <a:r>
              <a:rPr lang="en-US" dirty="0" smtClean="0"/>
              <a:t>Additional exclusion criteria to the NINDS trial include age &gt;80, oral anticoagulant, NIHSS &gt; 25, CT showing &gt; 1/3 MCA infarct, and history of  both stroke and diabetes</a:t>
            </a:r>
          </a:p>
          <a:p>
            <a:endParaRPr lang="en-US" dirty="0" smtClean="0"/>
          </a:p>
          <a:p>
            <a:endParaRPr lang="en-US" dirty="0" smtClean="0"/>
          </a:p>
          <a:p>
            <a:endParaRPr lang="en-US" dirty="0" smtClean="0"/>
          </a:p>
          <a:p>
            <a:endParaRPr lang="en-US" dirty="0" smtClean="0"/>
          </a:p>
          <a:p>
            <a:endParaRPr lang="en-US" dirty="0" smtClean="0"/>
          </a:p>
          <a:p>
            <a:endParaRPr lang="en-US" dirty="0" smtClean="0">
              <a:solidFill>
                <a:srgbClr val="FFFF00"/>
              </a:solidFill>
            </a:endParaRP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European Cooperative Acute Stroke Study (ECASS III)</a:t>
            </a:r>
            <a:endParaRPr lang="en-US" dirty="0"/>
          </a:p>
        </p:txBody>
      </p:sp>
      <p:graphicFrame>
        <p:nvGraphicFramePr>
          <p:cNvPr id="4" name="Content Placeholder 3"/>
          <p:cNvGraphicFramePr>
            <a:graphicFrameLocks noGrp="1"/>
          </p:cNvGraphicFramePr>
          <p:nvPr>
            <p:ph idx="1"/>
          </p:nvPr>
        </p:nvGraphicFramePr>
        <p:xfrm>
          <a:off x="533400" y="3200400"/>
          <a:ext cx="8229600" cy="14833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dirty="0" smtClean="0">
                          <a:solidFill>
                            <a:srgbClr val="FFFF00"/>
                          </a:solidFill>
                        </a:rPr>
                        <a:t>Outcome</a:t>
                      </a:r>
                      <a:endParaRPr lang="en-US" dirty="0">
                        <a:solidFill>
                          <a:srgbClr val="FFFF00"/>
                        </a:solidFill>
                      </a:endParaRPr>
                    </a:p>
                  </a:txBody>
                  <a:tcPr/>
                </a:tc>
                <a:tc>
                  <a:txBody>
                    <a:bodyPr/>
                    <a:lstStyle/>
                    <a:p>
                      <a:pPr algn="ctr"/>
                      <a:r>
                        <a:rPr lang="en-US" dirty="0" smtClean="0">
                          <a:solidFill>
                            <a:srgbClr val="FFFF00"/>
                          </a:solidFill>
                        </a:rPr>
                        <a:t>t--PA</a:t>
                      </a:r>
                      <a:endParaRPr lang="en-US" dirty="0">
                        <a:solidFill>
                          <a:srgbClr val="FFFF00"/>
                        </a:solidFill>
                      </a:endParaRPr>
                    </a:p>
                  </a:txBody>
                  <a:tcPr/>
                </a:tc>
                <a:tc>
                  <a:txBody>
                    <a:bodyPr/>
                    <a:lstStyle/>
                    <a:p>
                      <a:pPr algn="ctr"/>
                      <a:r>
                        <a:rPr lang="en-US" dirty="0" smtClean="0">
                          <a:solidFill>
                            <a:srgbClr val="FFFF00"/>
                          </a:solidFill>
                        </a:rPr>
                        <a:t>Placebo</a:t>
                      </a:r>
                      <a:endParaRPr lang="en-US" dirty="0">
                        <a:solidFill>
                          <a:srgbClr val="FFFF00"/>
                        </a:solidFill>
                      </a:endParaRPr>
                    </a:p>
                  </a:txBody>
                  <a:tcPr/>
                </a:tc>
              </a:tr>
              <a:tr h="370840">
                <a:tc>
                  <a:txBody>
                    <a:bodyPr/>
                    <a:lstStyle/>
                    <a:p>
                      <a:pPr algn="ctr"/>
                      <a:r>
                        <a:rPr lang="en-US" dirty="0" smtClean="0">
                          <a:solidFill>
                            <a:srgbClr val="00B0F0"/>
                          </a:solidFill>
                        </a:rPr>
                        <a:t>MRS</a:t>
                      </a:r>
                      <a:r>
                        <a:rPr lang="en-US" baseline="0" dirty="0" smtClean="0">
                          <a:solidFill>
                            <a:srgbClr val="00B0F0"/>
                          </a:solidFill>
                        </a:rPr>
                        <a:t> &lt; 2</a:t>
                      </a:r>
                      <a:endParaRPr lang="en-US" dirty="0">
                        <a:solidFill>
                          <a:srgbClr val="00B0F0"/>
                        </a:solidFill>
                      </a:endParaRPr>
                    </a:p>
                  </a:txBody>
                  <a:tcPr/>
                </a:tc>
                <a:tc>
                  <a:txBody>
                    <a:bodyPr/>
                    <a:lstStyle/>
                    <a:p>
                      <a:pPr algn="ctr"/>
                      <a:r>
                        <a:rPr lang="en-US" dirty="0" smtClean="0">
                          <a:solidFill>
                            <a:schemeClr val="bg1"/>
                          </a:solidFill>
                        </a:rPr>
                        <a:t>54.4%</a:t>
                      </a:r>
                      <a:endParaRPr lang="en-US" dirty="0">
                        <a:solidFill>
                          <a:schemeClr val="bg1"/>
                        </a:solidFill>
                      </a:endParaRPr>
                    </a:p>
                  </a:txBody>
                  <a:tcPr/>
                </a:tc>
                <a:tc>
                  <a:txBody>
                    <a:bodyPr/>
                    <a:lstStyle/>
                    <a:p>
                      <a:pPr algn="ctr"/>
                      <a:r>
                        <a:rPr lang="en-US" dirty="0" smtClean="0"/>
                        <a:t>45.2%</a:t>
                      </a:r>
                      <a:r>
                        <a:rPr lang="en-US" baseline="0" dirty="0" smtClean="0"/>
                        <a:t>  P=0.04</a:t>
                      </a:r>
                      <a:endParaRPr lang="en-US" dirty="0"/>
                    </a:p>
                  </a:txBody>
                  <a:tcPr/>
                </a:tc>
              </a:tr>
              <a:tr h="370840">
                <a:tc>
                  <a:txBody>
                    <a:bodyPr/>
                    <a:lstStyle/>
                    <a:p>
                      <a:pPr algn="ctr"/>
                      <a:r>
                        <a:rPr lang="en-US" dirty="0" smtClean="0">
                          <a:solidFill>
                            <a:srgbClr val="00B0F0"/>
                          </a:solidFill>
                        </a:rPr>
                        <a:t>Mortality</a:t>
                      </a:r>
                      <a:endParaRPr lang="en-US" dirty="0">
                        <a:solidFill>
                          <a:srgbClr val="00B0F0"/>
                        </a:solidFill>
                      </a:endParaRPr>
                    </a:p>
                  </a:txBody>
                  <a:tcPr/>
                </a:tc>
                <a:tc>
                  <a:txBody>
                    <a:bodyPr/>
                    <a:lstStyle/>
                    <a:p>
                      <a:pPr algn="ctr"/>
                      <a:r>
                        <a:rPr lang="en-US" dirty="0" smtClean="0"/>
                        <a:t>7.7%</a:t>
                      </a:r>
                      <a:endParaRPr lang="en-US" dirty="0"/>
                    </a:p>
                  </a:txBody>
                  <a:tcPr/>
                </a:tc>
                <a:tc>
                  <a:txBody>
                    <a:bodyPr/>
                    <a:lstStyle/>
                    <a:p>
                      <a:pPr algn="ctr"/>
                      <a:r>
                        <a:rPr lang="en-US" dirty="0" smtClean="0"/>
                        <a:t>8.4%</a:t>
                      </a:r>
                      <a:r>
                        <a:rPr lang="en-US" baseline="0" dirty="0" smtClean="0"/>
                        <a:t>   P=0.68</a:t>
                      </a:r>
                      <a:endParaRPr lang="en-US" dirty="0"/>
                    </a:p>
                  </a:txBody>
                  <a:tcPr/>
                </a:tc>
              </a:tr>
              <a:tr h="370840">
                <a:tc>
                  <a:txBody>
                    <a:bodyPr/>
                    <a:lstStyle/>
                    <a:p>
                      <a:pPr algn="ctr"/>
                      <a:r>
                        <a:rPr lang="en-US" dirty="0" smtClean="0">
                          <a:solidFill>
                            <a:srgbClr val="00B0F0"/>
                          </a:solidFill>
                        </a:rPr>
                        <a:t>Hemorrhage</a:t>
                      </a:r>
                      <a:endParaRPr lang="en-US" dirty="0">
                        <a:solidFill>
                          <a:srgbClr val="00B0F0"/>
                        </a:solidFill>
                      </a:endParaRPr>
                    </a:p>
                  </a:txBody>
                  <a:tcPr/>
                </a:tc>
                <a:tc>
                  <a:txBody>
                    <a:bodyPr/>
                    <a:lstStyle/>
                    <a:p>
                      <a:pPr algn="ctr"/>
                      <a:r>
                        <a:rPr lang="en-US" dirty="0" smtClean="0"/>
                        <a:t>2.4%</a:t>
                      </a:r>
                      <a:endParaRPr lang="en-US" dirty="0"/>
                    </a:p>
                  </a:txBody>
                  <a:tcPr/>
                </a:tc>
                <a:tc>
                  <a:txBody>
                    <a:bodyPr/>
                    <a:lstStyle/>
                    <a:p>
                      <a:pPr algn="ctr"/>
                      <a:r>
                        <a:rPr lang="en-US" dirty="0" smtClean="0"/>
                        <a:t>0.2%  P=0.008</a:t>
                      </a:r>
                      <a:endParaRPr lang="en-US" dirty="0"/>
                    </a:p>
                  </a:txBody>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European Cooperative Acute Stroke Study (ECASS III)</a:t>
            </a:r>
            <a:br>
              <a:rPr lang="en-US" dirty="0" smtClean="0">
                <a:solidFill>
                  <a:srgbClr val="FFFF00"/>
                </a:solidFill>
              </a:rPr>
            </a:br>
            <a:endParaRPr lang="en-US" dirty="0"/>
          </a:p>
        </p:txBody>
      </p:sp>
      <p:sp>
        <p:nvSpPr>
          <p:cNvPr id="3" name="Content Placeholder 2"/>
          <p:cNvSpPr>
            <a:spLocks noGrp="1"/>
          </p:cNvSpPr>
          <p:nvPr>
            <p:ph idx="1"/>
          </p:nvPr>
        </p:nvSpPr>
        <p:spPr/>
        <p:txBody>
          <a:bodyPr>
            <a:normAutofit fontScale="92500"/>
          </a:bodyPr>
          <a:lstStyle/>
          <a:p>
            <a:endParaRPr lang="en-US" dirty="0" smtClean="0"/>
          </a:p>
          <a:p>
            <a:r>
              <a:rPr lang="en-US" dirty="0" smtClean="0"/>
              <a:t>Absolute risk reduction of poor outcome is 7% </a:t>
            </a:r>
          </a:p>
          <a:p>
            <a:endParaRPr lang="en-US" dirty="0" smtClean="0"/>
          </a:p>
          <a:p>
            <a:r>
              <a:rPr lang="en-US" dirty="0" smtClean="0"/>
              <a:t>A second pooled analysis including ECASS and EPITHET showed consistent results</a:t>
            </a:r>
          </a:p>
          <a:p>
            <a:endParaRPr lang="en-US" dirty="0" smtClean="0"/>
          </a:p>
          <a:p>
            <a:r>
              <a:rPr lang="en-US" dirty="0" smtClean="0"/>
              <a:t>The AHA,ASA, and ESA endorsed the use of </a:t>
            </a:r>
            <a:r>
              <a:rPr lang="en-US" dirty="0" err="1" smtClean="0"/>
              <a:t>alteplase</a:t>
            </a:r>
            <a:r>
              <a:rPr lang="en-US" dirty="0" smtClean="0"/>
              <a:t> within 4.5 hours of the symptoms onset</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وان 1"/>
          <p:cNvSpPr>
            <a:spLocks noGrp="1"/>
          </p:cNvSpPr>
          <p:nvPr>
            <p:ph type="title"/>
          </p:nvPr>
        </p:nvSpPr>
        <p:spPr/>
        <p:txBody>
          <a:bodyPr/>
          <a:lstStyle/>
          <a:p>
            <a:pPr eaLnBrk="1" hangingPunct="1"/>
            <a:r>
              <a:rPr lang="en-US" sz="2800" smtClean="0"/>
              <a:t>Outcome with IV-t-PA:</a:t>
            </a:r>
          </a:p>
        </p:txBody>
      </p:sp>
      <p:sp>
        <p:nvSpPr>
          <p:cNvPr id="31747" name="عنصر نائب للمحتوى 2"/>
          <p:cNvSpPr>
            <a:spLocks noGrp="1"/>
          </p:cNvSpPr>
          <p:nvPr>
            <p:ph idx="1"/>
          </p:nvPr>
        </p:nvSpPr>
        <p:spPr/>
        <p:txBody>
          <a:bodyPr/>
          <a:lstStyle/>
          <a:p>
            <a:pPr algn="l" rtl="0" eaLnBrk="1" hangingPunct="1">
              <a:buFont typeface="Wingdings" pitchFamily="2" charset="2"/>
              <a:buNone/>
            </a:pPr>
            <a:r>
              <a:rPr lang="en-US" sz="2400" b="1" smtClean="0"/>
              <a:t>Odds Ratios for Favorable Outcome</a:t>
            </a:r>
          </a:p>
          <a:p>
            <a:pPr algn="l" rtl="0" eaLnBrk="1" hangingPunct="1">
              <a:buFont typeface="Wingdings" pitchFamily="2" charset="2"/>
              <a:buNone/>
            </a:pPr>
            <a:r>
              <a:rPr lang="en-US" sz="2400" b="1" smtClean="0"/>
              <a:t>Time             Odds Ratio                         95% (CI) Interval</a:t>
            </a:r>
          </a:p>
          <a:p>
            <a:pPr algn="l" rtl="0" eaLnBrk="1" hangingPunct="1">
              <a:buFont typeface="Wingdings" pitchFamily="2" charset="2"/>
              <a:buNone/>
            </a:pPr>
            <a:r>
              <a:rPr lang="en-US" sz="2400" b="1" smtClean="0"/>
              <a:t>0-90                   2.8                                            1.8 - 4.5</a:t>
            </a:r>
          </a:p>
          <a:p>
            <a:pPr algn="l" rtl="0" eaLnBrk="1" hangingPunct="1">
              <a:buFont typeface="Wingdings" pitchFamily="2" charset="2"/>
              <a:buNone/>
            </a:pPr>
            <a:r>
              <a:rPr lang="en-US" sz="2400" b="1" smtClean="0"/>
              <a:t>91-180               1.5                                            1.1 - 2.1</a:t>
            </a:r>
          </a:p>
          <a:p>
            <a:pPr algn="l" rtl="0" eaLnBrk="1" hangingPunct="1">
              <a:buFont typeface="Wingdings" pitchFamily="2" charset="2"/>
              <a:buNone/>
            </a:pPr>
            <a:r>
              <a:rPr lang="en-US" sz="2400" b="1" smtClean="0"/>
              <a:t>181-270             1.4                                            1.1 - 1.9</a:t>
            </a:r>
          </a:p>
          <a:p>
            <a:pPr algn="l" rtl="0" eaLnBrk="1" hangingPunct="1">
              <a:buFont typeface="Wingdings" pitchFamily="2" charset="2"/>
              <a:buNone/>
            </a:pPr>
            <a:r>
              <a:rPr lang="en-US" sz="2400" b="1" smtClean="0"/>
              <a:t>271-360             1.2                                            0.9 - 1.5</a:t>
            </a:r>
            <a:endParaRPr lang="en-US" sz="240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The introduction of t-PA 2 decades ago marked the end of one era dominated by nihilism, in which stroke was considered untreatable and the beginning of another</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The High Socioeconomic </a:t>
            </a:r>
            <a:br>
              <a:rPr lang="en-US" dirty="0" smtClean="0">
                <a:solidFill>
                  <a:srgbClr val="FFFF00"/>
                </a:solidFill>
              </a:rPr>
            </a:br>
            <a:r>
              <a:rPr lang="en-US" dirty="0" smtClean="0">
                <a:solidFill>
                  <a:srgbClr val="FFFF00"/>
                </a:solidFill>
              </a:rPr>
              <a:t>Cost of Stroke</a:t>
            </a:r>
            <a:endParaRPr lang="en-US" dirty="0"/>
          </a:p>
        </p:txBody>
      </p:sp>
      <p:sp>
        <p:nvSpPr>
          <p:cNvPr id="3" name="Content Placeholder 2"/>
          <p:cNvSpPr>
            <a:spLocks noGrp="1"/>
          </p:cNvSpPr>
          <p:nvPr>
            <p:ph idx="1"/>
          </p:nvPr>
        </p:nvSpPr>
        <p:spPr/>
        <p:txBody>
          <a:bodyPr>
            <a:normAutofit lnSpcReduction="10000"/>
          </a:bodyPr>
          <a:lstStyle/>
          <a:p>
            <a:pPr>
              <a:buNone/>
            </a:pPr>
            <a:endParaRPr lang="en-US" dirty="0" smtClean="0"/>
          </a:p>
          <a:p>
            <a:pPr>
              <a:buNone/>
            </a:pPr>
            <a:r>
              <a:rPr lang="en-US" dirty="0" smtClean="0"/>
              <a:t>For survivors aged &gt; 65 years:</a:t>
            </a:r>
          </a:p>
          <a:p>
            <a:pPr>
              <a:buNone/>
            </a:pPr>
            <a:endParaRPr lang="en-US" dirty="0" smtClean="0"/>
          </a:p>
          <a:p>
            <a:r>
              <a:rPr lang="en-US" dirty="0" smtClean="0"/>
              <a:t>50% have </a:t>
            </a:r>
            <a:r>
              <a:rPr lang="en-US" dirty="0" err="1" smtClean="0"/>
              <a:t>hemiparesis</a:t>
            </a:r>
            <a:endParaRPr lang="en-US" dirty="0" smtClean="0"/>
          </a:p>
          <a:p>
            <a:r>
              <a:rPr lang="en-US" dirty="0" smtClean="0"/>
              <a:t>30% are unable to ambulate</a:t>
            </a:r>
          </a:p>
          <a:p>
            <a:r>
              <a:rPr lang="en-US" dirty="0" smtClean="0"/>
              <a:t>19% are aphasic</a:t>
            </a:r>
          </a:p>
          <a:p>
            <a:r>
              <a:rPr lang="en-US" dirty="0" smtClean="0"/>
              <a:t>35% are depressed</a:t>
            </a:r>
          </a:p>
          <a:p>
            <a:r>
              <a:rPr lang="en-US" dirty="0" smtClean="0"/>
              <a:t>26% resides in nursing home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The High Socioeconomic </a:t>
            </a:r>
            <a:br>
              <a:rPr lang="en-US" dirty="0" smtClean="0">
                <a:solidFill>
                  <a:srgbClr val="FFFF00"/>
                </a:solidFill>
              </a:rPr>
            </a:br>
            <a:r>
              <a:rPr lang="en-US" dirty="0" smtClean="0">
                <a:solidFill>
                  <a:srgbClr val="FFFF00"/>
                </a:solidFill>
              </a:rPr>
              <a:t>Cost of Stroke</a:t>
            </a:r>
            <a:endParaRPr lang="en-US" dirty="0">
              <a:solidFill>
                <a:srgbClr val="FFFF00"/>
              </a:solidFill>
            </a:endParaRPr>
          </a:p>
        </p:txBody>
      </p:sp>
      <p:sp>
        <p:nvSpPr>
          <p:cNvPr id="3" name="Content Placeholder 2"/>
          <p:cNvSpPr>
            <a:spLocks noGrp="1"/>
          </p:cNvSpPr>
          <p:nvPr>
            <p:ph idx="1"/>
          </p:nvPr>
        </p:nvSpPr>
        <p:spPr/>
        <p:txBody>
          <a:bodyPr>
            <a:normAutofit fontScale="85000" lnSpcReduction="20000"/>
          </a:bodyPr>
          <a:lstStyle/>
          <a:p>
            <a:pPr>
              <a:buClr>
                <a:srgbClr val="FFFF66"/>
              </a:buClr>
            </a:pPr>
            <a:endParaRPr lang="en-US" dirty="0" smtClean="0"/>
          </a:p>
          <a:p>
            <a:pPr>
              <a:buClr>
                <a:srgbClr val="FFFF66"/>
              </a:buClr>
            </a:pPr>
            <a:r>
              <a:rPr lang="en-US" sz="3600" dirty="0" smtClean="0"/>
              <a:t>Stroke risk and mortality increase with age</a:t>
            </a:r>
          </a:p>
          <a:p>
            <a:pPr>
              <a:buClr>
                <a:srgbClr val="FFFF66"/>
              </a:buClr>
            </a:pPr>
            <a:endParaRPr lang="en-US" sz="3500" dirty="0" smtClean="0"/>
          </a:p>
          <a:p>
            <a:pPr>
              <a:buClr>
                <a:srgbClr val="FFFF66"/>
              </a:buClr>
            </a:pPr>
            <a:r>
              <a:rPr lang="en-US" sz="3500" dirty="0" smtClean="0"/>
              <a:t>The increase in life expectancy will increase the incidence of stroke</a:t>
            </a:r>
          </a:p>
          <a:p>
            <a:pPr>
              <a:buClr>
                <a:srgbClr val="FFFF66"/>
              </a:buClr>
              <a:buNone/>
            </a:pPr>
            <a:endParaRPr lang="en-GB" sz="3300" b="1" dirty="0" smtClean="0">
              <a:solidFill>
                <a:srgbClr val="FFCC00"/>
              </a:solidFill>
            </a:endParaRPr>
          </a:p>
          <a:p>
            <a:pPr>
              <a:buClr>
                <a:srgbClr val="FFFF66"/>
              </a:buClr>
            </a:pPr>
            <a:r>
              <a:rPr lang="en-GB" dirty="0" smtClean="0"/>
              <a:t>In the US, total direct and indirect costs are $56.8 billion annually</a:t>
            </a:r>
          </a:p>
          <a:p>
            <a:pPr>
              <a:buClr>
                <a:srgbClr val="FFFF66"/>
              </a:buClr>
            </a:pPr>
            <a:endParaRPr lang="en-GB" dirty="0" smtClean="0"/>
          </a:p>
          <a:p>
            <a:pPr>
              <a:buClr>
                <a:srgbClr val="FFFF66"/>
              </a:buClr>
            </a:pPr>
            <a:r>
              <a:rPr lang="en-GB" dirty="0" smtClean="0"/>
              <a:t>The mean lifetime cost of ischemic stroke is estimated at $140,048</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The High Socioeconomic </a:t>
            </a:r>
            <a:br>
              <a:rPr lang="en-US" dirty="0" smtClean="0">
                <a:solidFill>
                  <a:srgbClr val="FFFF00"/>
                </a:solidFill>
              </a:rPr>
            </a:br>
            <a:r>
              <a:rPr lang="en-US" dirty="0" smtClean="0">
                <a:solidFill>
                  <a:srgbClr val="FFFF00"/>
                </a:solidFill>
              </a:rPr>
              <a:t>Cost of Stroke</a:t>
            </a:r>
            <a:endParaRPr lang="en-US" dirty="0">
              <a:solidFill>
                <a:srgbClr val="FFFF00"/>
              </a:solidFill>
            </a:endParaRPr>
          </a:p>
        </p:txBody>
      </p:sp>
      <p:sp>
        <p:nvSpPr>
          <p:cNvPr id="3" name="Content Placeholder 2"/>
          <p:cNvSpPr>
            <a:spLocks noGrp="1"/>
          </p:cNvSpPr>
          <p:nvPr>
            <p:ph idx="1"/>
          </p:nvPr>
        </p:nvSpPr>
        <p:spPr/>
        <p:txBody>
          <a:bodyPr>
            <a:normAutofit fontScale="85000" lnSpcReduction="20000"/>
          </a:bodyPr>
          <a:lstStyle/>
          <a:p>
            <a:pPr>
              <a:buClr>
                <a:srgbClr val="FFFF66"/>
              </a:buClr>
            </a:pPr>
            <a:endParaRPr lang="en-US" dirty="0" smtClean="0"/>
          </a:p>
          <a:p>
            <a:pPr>
              <a:buClr>
                <a:srgbClr val="FFFF66"/>
              </a:buClr>
            </a:pPr>
            <a:r>
              <a:rPr lang="en-US" sz="3600" dirty="0" smtClean="0"/>
              <a:t>Stroke risk and mortality increase with age</a:t>
            </a:r>
          </a:p>
          <a:p>
            <a:pPr>
              <a:buClr>
                <a:srgbClr val="FFFF66"/>
              </a:buClr>
            </a:pPr>
            <a:endParaRPr lang="en-US" sz="3500" dirty="0" smtClean="0"/>
          </a:p>
          <a:p>
            <a:pPr>
              <a:buClr>
                <a:srgbClr val="FFFF66"/>
              </a:buClr>
            </a:pPr>
            <a:r>
              <a:rPr lang="en-US" sz="3500" dirty="0" smtClean="0"/>
              <a:t>The increase in life expectancy will increase the incidence of stroke</a:t>
            </a:r>
          </a:p>
          <a:p>
            <a:pPr>
              <a:buClr>
                <a:srgbClr val="FFFF66"/>
              </a:buClr>
              <a:buNone/>
            </a:pPr>
            <a:endParaRPr lang="en-GB" sz="3300" b="1" dirty="0" smtClean="0">
              <a:solidFill>
                <a:srgbClr val="FFCC00"/>
              </a:solidFill>
            </a:endParaRPr>
          </a:p>
          <a:p>
            <a:pPr>
              <a:buClr>
                <a:srgbClr val="FFFF66"/>
              </a:buClr>
            </a:pPr>
            <a:r>
              <a:rPr lang="en-GB" dirty="0" smtClean="0"/>
              <a:t>In the US, total direct and indirect costs are $56.8 billion annually</a:t>
            </a:r>
          </a:p>
          <a:p>
            <a:pPr>
              <a:buClr>
                <a:srgbClr val="FFFF66"/>
              </a:buClr>
            </a:pPr>
            <a:endParaRPr lang="en-GB" dirty="0" smtClean="0"/>
          </a:p>
          <a:p>
            <a:pPr>
              <a:buClr>
                <a:srgbClr val="FFFF66"/>
              </a:buClr>
            </a:pPr>
            <a:r>
              <a:rPr lang="en-GB" dirty="0" smtClean="0"/>
              <a:t>The mean lifetime cost of ischemic stroke is estimated at $140,048</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defTabSz="914400" eaLnBrk="1" hangingPunct="1"/>
            <a:r>
              <a:rPr lang="en-US" dirty="0" smtClean="0">
                <a:solidFill>
                  <a:srgbClr val="FFFF00"/>
                </a:solidFill>
              </a:rPr>
              <a:t>Stroke Impact</a:t>
            </a:r>
          </a:p>
        </p:txBody>
      </p:sp>
      <p:sp>
        <p:nvSpPr>
          <p:cNvPr id="10243" name="Rectangle 3"/>
          <p:cNvSpPr>
            <a:spLocks noGrp="1" noChangeArrowheads="1"/>
          </p:cNvSpPr>
          <p:nvPr>
            <p:ph type="body" idx="1"/>
          </p:nvPr>
        </p:nvSpPr>
        <p:spPr/>
        <p:txBody>
          <a:bodyPr>
            <a:normAutofit fontScale="77500" lnSpcReduction="20000"/>
          </a:bodyPr>
          <a:lstStyle/>
          <a:p>
            <a:pPr marL="342900" indent="-342900" defTabSz="914400" eaLnBrk="1" hangingPunct="1">
              <a:lnSpc>
                <a:spcPct val="80000"/>
              </a:lnSpc>
            </a:pPr>
            <a:endParaRPr lang="en-US" sz="1400" dirty="0" smtClean="0"/>
          </a:p>
          <a:p>
            <a:pPr marL="342900" indent="-342900" defTabSz="914400" eaLnBrk="1" hangingPunct="1">
              <a:lnSpc>
                <a:spcPct val="80000"/>
              </a:lnSpc>
            </a:pPr>
            <a:r>
              <a:rPr lang="en-US" dirty="0" smtClean="0"/>
              <a:t>The economic, social, and psychological costs of stroke are enormous.</a:t>
            </a:r>
          </a:p>
          <a:p>
            <a:pPr marL="342900" indent="-342900" defTabSz="914400" eaLnBrk="1" hangingPunct="1">
              <a:lnSpc>
                <a:spcPct val="80000"/>
              </a:lnSpc>
            </a:pPr>
            <a:endParaRPr lang="en-US" dirty="0" smtClean="0"/>
          </a:p>
          <a:p>
            <a:pPr marL="342900" indent="-342900" defTabSz="914400" eaLnBrk="1" hangingPunct="1">
              <a:lnSpc>
                <a:spcPct val="80000"/>
              </a:lnSpc>
            </a:pPr>
            <a:endParaRPr lang="en-US" dirty="0" smtClean="0"/>
          </a:p>
          <a:p>
            <a:pPr marL="342900" indent="-342900" defTabSz="914400" eaLnBrk="1" hangingPunct="1">
              <a:lnSpc>
                <a:spcPct val="80000"/>
              </a:lnSpc>
            </a:pPr>
            <a:r>
              <a:rPr lang="en-US" dirty="0" smtClean="0"/>
              <a:t>Many important leaders in science, medicine, and politics had their productivity end prematurely short by stroke: </a:t>
            </a:r>
          </a:p>
          <a:p>
            <a:pPr marL="342900" indent="-342900" defTabSz="914400" eaLnBrk="1" hangingPunct="1">
              <a:lnSpc>
                <a:spcPct val="80000"/>
              </a:lnSpc>
              <a:buFont typeface="Wingdings" pitchFamily="2" charset="2"/>
              <a:buNone/>
            </a:pPr>
            <a:r>
              <a:rPr lang="en-US" b="1" dirty="0" smtClean="0"/>
              <a:t>             </a:t>
            </a:r>
            <a:endParaRPr lang="en-US" dirty="0" smtClean="0"/>
          </a:p>
          <a:p>
            <a:pPr marL="342900" indent="-342900" defTabSz="914400" eaLnBrk="1" hangingPunct="1">
              <a:lnSpc>
                <a:spcPct val="80000"/>
              </a:lnSpc>
              <a:buFont typeface="Wingdings" pitchFamily="2" charset="2"/>
              <a:buNone/>
            </a:pPr>
            <a:r>
              <a:rPr lang="en-US" dirty="0" smtClean="0"/>
              <a:t>             </a:t>
            </a:r>
            <a:r>
              <a:rPr lang="en-US" b="1" dirty="0" smtClean="0"/>
              <a:t>- </a:t>
            </a:r>
            <a:r>
              <a:rPr lang="en-US" dirty="0" smtClean="0"/>
              <a:t>Marcello Malpighi</a:t>
            </a:r>
          </a:p>
          <a:p>
            <a:pPr marL="342900" indent="-342900" defTabSz="914400" eaLnBrk="1" hangingPunct="1">
              <a:lnSpc>
                <a:spcPct val="80000"/>
              </a:lnSpc>
              <a:buFont typeface="Wingdings" pitchFamily="2" charset="2"/>
              <a:buNone/>
            </a:pPr>
            <a:r>
              <a:rPr lang="en-US" dirty="0" smtClean="0"/>
              <a:t>             </a:t>
            </a:r>
            <a:r>
              <a:rPr lang="en-US" b="1" dirty="0" smtClean="0"/>
              <a:t>- </a:t>
            </a:r>
            <a:r>
              <a:rPr lang="en-US" dirty="0" smtClean="0"/>
              <a:t>Louis </a:t>
            </a:r>
            <a:r>
              <a:rPr lang="en-US" dirty="0" err="1" smtClean="0"/>
              <a:t>Pateur</a:t>
            </a:r>
            <a:r>
              <a:rPr lang="en-US" dirty="0" smtClean="0"/>
              <a:t> (at age 46)</a:t>
            </a:r>
          </a:p>
          <a:p>
            <a:pPr marL="342900" indent="-342900" defTabSz="914400" eaLnBrk="1" hangingPunct="1">
              <a:lnSpc>
                <a:spcPct val="80000"/>
              </a:lnSpc>
              <a:buFont typeface="Wingdings" pitchFamily="2" charset="2"/>
              <a:buNone/>
            </a:pPr>
            <a:r>
              <a:rPr lang="en-US" dirty="0" smtClean="0"/>
              <a:t>             </a:t>
            </a:r>
            <a:r>
              <a:rPr lang="en-US" b="1" dirty="0" smtClean="0"/>
              <a:t>- </a:t>
            </a:r>
            <a:r>
              <a:rPr lang="en-US" dirty="0" err="1" smtClean="0"/>
              <a:t>Vladamir</a:t>
            </a:r>
            <a:r>
              <a:rPr lang="en-US" dirty="0" smtClean="0"/>
              <a:t> Lenin</a:t>
            </a:r>
            <a:endParaRPr lang="en-US" b="1" dirty="0" smtClean="0"/>
          </a:p>
          <a:p>
            <a:pPr marL="342900" indent="-342900" defTabSz="914400" eaLnBrk="1" hangingPunct="1">
              <a:lnSpc>
                <a:spcPct val="80000"/>
              </a:lnSpc>
              <a:buFont typeface="Wingdings" pitchFamily="2" charset="2"/>
              <a:buNone/>
            </a:pPr>
            <a:r>
              <a:rPr lang="en-US" dirty="0" smtClean="0"/>
              <a:t>             </a:t>
            </a:r>
            <a:r>
              <a:rPr lang="en-US" b="1" dirty="0" smtClean="0"/>
              <a:t>- </a:t>
            </a:r>
            <a:r>
              <a:rPr lang="en-US" dirty="0" smtClean="0"/>
              <a:t>Woodrow Wilson</a:t>
            </a:r>
          </a:p>
          <a:p>
            <a:pPr marL="342900" indent="-342900" defTabSz="914400" eaLnBrk="1" hangingPunct="1">
              <a:lnSpc>
                <a:spcPct val="80000"/>
              </a:lnSpc>
              <a:buFont typeface="Wingdings" pitchFamily="2" charset="2"/>
              <a:buNone/>
            </a:pPr>
            <a:r>
              <a:rPr lang="en-US" b="1" dirty="0" smtClean="0"/>
              <a:t>             - </a:t>
            </a:r>
            <a:r>
              <a:rPr lang="en-US" dirty="0" smtClean="0"/>
              <a:t>Dwight Eisenhower</a:t>
            </a:r>
          </a:p>
          <a:p>
            <a:pPr marL="342900" indent="-342900" defTabSz="914400" eaLnBrk="1" hangingPunct="1">
              <a:lnSpc>
                <a:spcPct val="80000"/>
              </a:lnSpc>
              <a:buFont typeface="Wingdings" pitchFamily="2" charset="2"/>
              <a:buNone/>
            </a:pPr>
            <a:r>
              <a:rPr lang="en-US" b="1" dirty="0" smtClean="0"/>
              <a:t>             - </a:t>
            </a:r>
            <a:r>
              <a:rPr lang="en-US" dirty="0" smtClean="0"/>
              <a:t>Richard Nixon</a:t>
            </a:r>
            <a:endParaRPr lang="en-US" b="1" dirty="0" smtClean="0"/>
          </a:p>
          <a:p>
            <a:pPr marL="342900" indent="-342900" defTabSz="914400" eaLnBrk="1" hangingPunct="1">
              <a:lnSpc>
                <a:spcPct val="80000"/>
              </a:lnSpc>
            </a:pPr>
            <a:endParaRPr lang="en-US" sz="1400" b="1" dirty="0" smtClean="0"/>
          </a:p>
        </p:txBody>
      </p:sp>
    </p:spTree>
    <p:extLst>
      <p:ext uri="{BB962C8B-B14F-4D97-AF65-F5344CB8AC3E}">
        <p14:creationId xmlns:p14="http://schemas.microsoft.com/office/powerpoint/2010/main" xmlns="" val="7274357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US" dirty="0" smtClean="0">
                <a:solidFill>
                  <a:srgbClr val="FFC000"/>
                </a:solidFill>
                <a:latin typeface="Arial Black" charset="0"/>
                <a:ea typeface="Arial Black" charset="0"/>
                <a:cs typeface="Arial Black" charset="0"/>
                <a:sym typeface="Arial Black" charset="0"/>
              </a:rPr>
              <a:t>Thrombolytic Treatment of Acute Ischemic Stroke</a:t>
            </a:r>
            <a:endParaRPr lang="en-US" dirty="0" smtClean="0">
              <a:solidFill>
                <a:srgbClr val="FFFF00"/>
              </a:solidFill>
            </a:endParaRPr>
          </a:p>
        </p:txBody>
      </p:sp>
      <p:sp>
        <p:nvSpPr>
          <p:cNvPr id="16387" name="Rectangle 3"/>
          <p:cNvSpPr>
            <a:spLocks noGrp="1" noChangeArrowheads="1"/>
          </p:cNvSpPr>
          <p:nvPr>
            <p:ph type="body" idx="1"/>
          </p:nvPr>
        </p:nvSpPr>
        <p:spPr>
          <a:xfrm>
            <a:off x="642938" y="2362200"/>
            <a:ext cx="7772400" cy="1524000"/>
          </a:xfrm>
        </p:spPr>
        <p:txBody>
          <a:bodyPr>
            <a:normAutofit fontScale="25000" lnSpcReduction="20000"/>
          </a:bodyPr>
          <a:lstStyle/>
          <a:p>
            <a:pPr eaLnBrk="1" hangingPunct="1"/>
            <a:endParaRPr lang="en-US" dirty="0" smtClean="0"/>
          </a:p>
          <a:p>
            <a:r>
              <a:rPr lang="en-US" sz="9800" dirty="0" smtClean="0"/>
              <a:t>Prior to two decades ago, no treatment was offered for  acute stroke victims because of the misconception that arterial occlusion in the brain leads to irreversible necrosis and dead tissue within minutes</a:t>
            </a:r>
          </a:p>
          <a:p>
            <a:endParaRPr lang="en-US" sz="9800" dirty="0" smtClean="0"/>
          </a:p>
          <a:p>
            <a:r>
              <a:rPr lang="en-US" sz="9800" dirty="0" smtClean="0"/>
              <a:t>Stroke was wrongly named </a:t>
            </a:r>
            <a:r>
              <a:rPr lang="en-US" sz="9800" dirty="0" err="1" smtClean="0"/>
              <a:t>Cerebrovascular</a:t>
            </a:r>
            <a:r>
              <a:rPr lang="en-US" sz="9800" dirty="0" smtClean="0"/>
              <a:t> </a:t>
            </a:r>
            <a:r>
              <a:rPr lang="en-US" sz="9800" dirty="0" smtClean="0">
                <a:solidFill>
                  <a:srgbClr val="FF0000"/>
                </a:solidFill>
              </a:rPr>
              <a:t>Accident </a:t>
            </a:r>
            <a:r>
              <a:rPr lang="en-US" sz="9800" dirty="0" smtClean="0"/>
              <a:t>(CVA)</a:t>
            </a:r>
            <a:endParaRPr lang="en-US" sz="9800" dirty="0" smtClean="0">
              <a:solidFill>
                <a:srgbClr val="FF0000"/>
              </a:solidFill>
            </a:endParaRPr>
          </a:p>
          <a:p>
            <a:pPr eaLnBrk="1" hangingPunct="1"/>
            <a:endParaRPr lang="en-US" dirty="0" smtClean="0"/>
          </a:p>
          <a:p>
            <a:pPr eaLnBrk="1" hangingPunct="1"/>
            <a:endParaRPr lang="en-US" dirty="0" smtClean="0"/>
          </a:p>
          <a:p>
            <a:pPr eaLnBrk="1" hangingPunct="1"/>
            <a:endParaRPr lang="en-US" sz="9800" dirty="0" smtClean="0"/>
          </a:p>
          <a:p>
            <a:pPr eaLnBrk="1" hangingPunct="1"/>
            <a:r>
              <a:rPr lang="en-US" sz="9800" dirty="0" smtClean="0"/>
              <a:t>Stroke care was focused on supportive care, stroke prevention and rehabilitation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noFill/>
        </p:spPr>
        <p:txBody>
          <a:bodyPr lIns="92075" tIns="46038" rIns="92075" bIns="46038"/>
          <a:lstStyle/>
          <a:p>
            <a:r>
              <a:rPr lang="en-US" sz="3200" dirty="0" smtClean="0">
                <a:solidFill>
                  <a:srgbClr val="FFFF00"/>
                </a:solidFill>
              </a:rPr>
              <a:t>ISCHEMIC STROKE PATHOPHYSIOLOGY</a:t>
            </a:r>
            <a:br>
              <a:rPr lang="en-US" sz="3200" dirty="0" smtClean="0">
                <a:solidFill>
                  <a:srgbClr val="FFFF00"/>
                </a:solidFill>
              </a:rPr>
            </a:br>
            <a:r>
              <a:rPr lang="en-US" sz="3200" i="1" dirty="0" smtClean="0">
                <a:solidFill>
                  <a:srgbClr val="FFFF00"/>
                </a:solidFill>
              </a:rPr>
              <a:t>The First Few Hours</a:t>
            </a:r>
            <a:endParaRPr lang="en-US" sz="3200" dirty="0" smtClean="0">
              <a:solidFill>
                <a:srgbClr val="FFFF00"/>
              </a:solidFill>
            </a:endParaRPr>
          </a:p>
        </p:txBody>
      </p:sp>
      <p:grpSp>
        <p:nvGrpSpPr>
          <p:cNvPr id="2" name="Group 3"/>
          <p:cNvGrpSpPr>
            <a:grpSpLocks/>
          </p:cNvGrpSpPr>
          <p:nvPr/>
        </p:nvGrpSpPr>
        <p:grpSpPr bwMode="auto">
          <a:xfrm>
            <a:off x="4114800" y="1600200"/>
            <a:ext cx="4716462" cy="4392612"/>
            <a:chOff x="2405" y="1025"/>
            <a:chExt cx="2971" cy="2767"/>
          </a:xfrm>
        </p:grpSpPr>
        <p:pic>
          <p:nvPicPr>
            <p:cNvPr id="1030" name="Picture 4" descr="penumbra color slide"/>
            <p:cNvPicPr>
              <a:picLocks noChangeAspect="1" noChangeArrowheads="1"/>
            </p:cNvPicPr>
            <p:nvPr/>
          </p:nvPicPr>
          <p:blipFill>
            <a:blip r:embed="rId3" cstate="print">
              <a:clrChange>
                <a:clrFrom>
                  <a:srgbClr val="0072BC"/>
                </a:clrFrom>
                <a:clrTo>
                  <a:srgbClr val="0072BC">
                    <a:alpha val="0"/>
                  </a:srgbClr>
                </a:clrTo>
              </a:clrChange>
            </a:blip>
            <a:srcRect l="3828" t="8685" r="22975"/>
            <a:stretch>
              <a:fillRect/>
            </a:stretch>
          </p:blipFill>
          <p:spPr bwMode="auto">
            <a:xfrm>
              <a:off x="2417" y="1025"/>
              <a:ext cx="2959" cy="2767"/>
            </a:xfrm>
            <a:prstGeom prst="rect">
              <a:avLst/>
            </a:prstGeom>
            <a:noFill/>
            <a:ln w="9525">
              <a:noFill/>
              <a:miter lim="800000"/>
              <a:headEnd/>
              <a:tailEnd/>
            </a:ln>
          </p:spPr>
        </p:pic>
        <p:sp>
          <p:nvSpPr>
            <p:cNvPr id="1031" name="Rectangle 5"/>
            <p:cNvSpPr>
              <a:spLocks noChangeAspect="1" noChangeArrowheads="1"/>
            </p:cNvSpPr>
            <p:nvPr/>
          </p:nvSpPr>
          <p:spPr bwMode="auto">
            <a:xfrm>
              <a:off x="4299" y="1069"/>
              <a:ext cx="718" cy="154"/>
            </a:xfrm>
            <a:prstGeom prst="rect">
              <a:avLst/>
            </a:prstGeom>
            <a:solidFill>
              <a:srgbClr val="FFFFFF"/>
            </a:solidFill>
            <a:ln w="9525">
              <a:noFill/>
              <a:miter lim="800000"/>
              <a:headEnd/>
              <a:tailEnd/>
            </a:ln>
          </p:spPr>
          <p:txBody>
            <a:bodyPr lIns="0" tIns="0" rIns="0" bIns="0">
              <a:spAutoFit/>
            </a:bodyPr>
            <a:lstStyle/>
            <a:p>
              <a:pPr algn="ctr" eaLnBrk="0" hangingPunct="0">
                <a:spcBef>
                  <a:spcPct val="50000"/>
                </a:spcBef>
              </a:pPr>
              <a:r>
                <a:rPr lang="en-US" sz="1600">
                  <a:solidFill>
                    <a:srgbClr val="000000"/>
                  </a:solidFill>
                  <a:latin typeface="Arial" charset="0"/>
                </a:rPr>
                <a:t>Penumbra</a:t>
              </a:r>
            </a:p>
          </p:txBody>
        </p:sp>
        <p:sp>
          <p:nvSpPr>
            <p:cNvPr id="1032" name="Rectangle 6"/>
            <p:cNvSpPr>
              <a:spLocks noChangeAspect="1" noChangeArrowheads="1"/>
            </p:cNvSpPr>
            <p:nvPr/>
          </p:nvSpPr>
          <p:spPr bwMode="auto">
            <a:xfrm>
              <a:off x="4292" y="1551"/>
              <a:ext cx="339" cy="155"/>
            </a:xfrm>
            <a:prstGeom prst="rect">
              <a:avLst/>
            </a:prstGeom>
            <a:solidFill>
              <a:srgbClr val="FFFFFF"/>
            </a:solidFill>
            <a:ln w="9525">
              <a:noFill/>
              <a:miter lim="800000"/>
              <a:headEnd/>
              <a:tailEnd/>
            </a:ln>
          </p:spPr>
          <p:txBody>
            <a:bodyPr lIns="0" tIns="0" rIns="0" bIns="0">
              <a:spAutoFit/>
            </a:bodyPr>
            <a:lstStyle/>
            <a:p>
              <a:pPr algn="ctr" eaLnBrk="0" hangingPunct="0">
                <a:spcBef>
                  <a:spcPct val="50000"/>
                </a:spcBef>
              </a:pPr>
              <a:r>
                <a:rPr lang="en-US" sz="1600">
                  <a:solidFill>
                    <a:srgbClr val="000000"/>
                  </a:solidFill>
                  <a:latin typeface="Arial" charset="0"/>
                </a:rPr>
                <a:t>Core</a:t>
              </a:r>
            </a:p>
          </p:txBody>
        </p:sp>
        <p:sp>
          <p:nvSpPr>
            <p:cNvPr id="1033" name="Line 7"/>
            <p:cNvSpPr>
              <a:spLocks noChangeAspect="1" noChangeShapeType="1"/>
            </p:cNvSpPr>
            <p:nvPr/>
          </p:nvSpPr>
          <p:spPr bwMode="auto">
            <a:xfrm flipH="1">
              <a:off x="4601" y="1469"/>
              <a:ext cx="293" cy="115"/>
            </a:xfrm>
            <a:prstGeom prst="line">
              <a:avLst/>
            </a:prstGeom>
            <a:noFill/>
            <a:ln w="57150">
              <a:solidFill>
                <a:srgbClr val="0066FF"/>
              </a:solidFill>
              <a:round/>
              <a:headEnd type="stealth" w="med" len="med"/>
              <a:tailEnd type="none" w="sm" len="sm"/>
            </a:ln>
          </p:spPr>
          <p:txBody>
            <a:bodyPr wrap="none" anchor="ctr"/>
            <a:lstStyle/>
            <a:p>
              <a:endParaRPr lang="en-US"/>
            </a:p>
          </p:txBody>
        </p:sp>
        <p:sp>
          <p:nvSpPr>
            <p:cNvPr id="1034" name="Line 8"/>
            <p:cNvSpPr>
              <a:spLocks noChangeAspect="1" noChangeShapeType="1"/>
            </p:cNvSpPr>
            <p:nvPr/>
          </p:nvSpPr>
          <p:spPr bwMode="auto">
            <a:xfrm>
              <a:off x="4643" y="1211"/>
              <a:ext cx="159" cy="155"/>
            </a:xfrm>
            <a:prstGeom prst="line">
              <a:avLst/>
            </a:prstGeom>
            <a:noFill/>
            <a:ln w="57150">
              <a:solidFill>
                <a:srgbClr val="0066FF"/>
              </a:solidFill>
              <a:round/>
              <a:headEnd type="none" w="sm" len="sm"/>
              <a:tailEnd type="stealth" w="med" len="med"/>
            </a:ln>
          </p:spPr>
          <p:txBody>
            <a:bodyPr wrap="none" anchor="ctr"/>
            <a:lstStyle/>
            <a:p>
              <a:endParaRPr lang="en-US"/>
            </a:p>
          </p:txBody>
        </p:sp>
        <p:sp>
          <p:nvSpPr>
            <p:cNvPr id="1035" name="Rectangle 9"/>
            <p:cNvSpPr>
              <a:spLocks noChangeAspect="1" noChangeArrowheads="1"/>
            </p:cNvSpPr>
            <p:nvPr/>
          </p:nvSpPr>
          <p:spPr bwMode="auto">
            <a:xfrm>
              <a:off x="4502" y="1211"/>
              <a:ext cx="37" cy="37"/>
            </a:xfrm>
            <a:prstGeom prst="rect">
              <a:avLst/>
            </a:prstGeom>
            <a:solidFill>
              <a:srgbClr val="FFFFFF"/>
            </a:solidFill>
            <a:ln w="12700">
              <a:noFill/>
              <a:miter lim="800000"/>
              <a:headEnd/>
              <a:tailEnd/>
            </a:ln>
          </p:spPr>
          <p:txBody>
            <a:bodyPr wrap="none" anchor="ctr"/>
            <a:lstStyle/>
            <a:p>
              <a:endParaRPr lang="en-US"/>
            </a:p>
          </p:txBody>
        </p:sp>
        <p:grpSp>
          <p:nvGrpSpPr>
            <p:cNvPr id="3" name="Group 10"/>
            <p:cNvGrpSpPr>
              <a:grpSpLocks noChangeAspect="1"/>
            </p:cNvGrpSpPr>
            <p:nvPr/>
          </p:nvGrpSpPr>
          <p:grpSpPr bwMode="auto">
            <a:xfrm>
              <a:off x="2405" y="2610"/>
              <a:ext cx="1487" cy="1081"/>
              <a:chOff x="1951" y="2610"/>
              <a:chExt cx="1626" cy="1182"/>
            </a:xfrm>
          </p:grpSpPr>
          <p:sp>
            <p:nvSpPr>
              <p:cNvPr id="1037" name="Freeform 11"/>
              <p:cNvSpPr>
                <a:spLocks noChangeAspect="1"/>
              </p:cNvSpPr>
              <p:nvPr/>
            </p:nvSpPr>
            <p:spPr bwMode="auto">
              <a:xfrm>
                <a:off x="2976" y="2610"/>
                <a:ext cx="601" cy="836"/>
              </a:xfrm>
              <a:custGeom>
                <a:avLst/>
                <a:gdLst>
                  <a:gd name="T0" fmla="*/ 48 w 601"/>
                  <a:gd name="T1" fmla="*/ 835 h 836"/>
                  <a:gd name="T2" fmla="*/ 600 w 601"/>
                  <a:gd name="T3" fmla="*/ 0 h 836"/>
                  <a:gd name="T4" fmla="*/ 22 w 601"/>
                  <a:gd name="T5" fmla="*/ 721 h 836"/>
                  <a:gd name="T6" fmla="*/ 0 w 601"/>
                  <a:gd name="T7" fmla="*/ 704 h 836"/>
                  <a:gd name="T8" fmla="*/ 48 w 601"/>
                  <a:gd name="T9" fmla="*/ 835 h 836"/>
                  <a:gd name="T10" fmla="*/ 0 60000 65536"/>
                  <a:gd name="T11" fmla="*/ 0 60000 65536"/>
                  <a:gd name="T12" fmla="*/ 0 60000 65536"/>
                  <a:gd name="T13" fmla="*/ 0 60000 65536"/>
                  <a:gd name="T14" fmla="*/ 0 60000 65536"/>
                  <a:gd name="T15" fmla="*/ 0 w 601"/>
                  <a:gd name="T16" fmla="*/ 0 h 836"/>
                  <a:gd name="T17" fmla="*/ 601 w 601"/>
                  <a:gd name="T18" fmla="*/ 836 h 836"/>
                </a:gdLst>
                <a:ahLst/>
                <a:cxnLst>
                  <a:cxn ang="T10">
                    <a:pos x="T0" y="T1"/>
                  </a:cxn>
                  <a:cxn ang="T11">
                    <a:pos x="T2" y="T3"/>
                  </a:cxn>
                  <a:cxn ang="T12">
                    <a:pos x="T4" y="T5"/>
                  </a:cxn>
                  <a:cxn ang="T13">
                    <a:pos x="T6" y="T7"/>
                  </a:cxn>
                  <a:cxn ang="T14">
                    <a:pos x="T8" y="T9"/>
                  </a:cxn>
                </a:cxnLst>
                <a:rect l="T15" t="T16" r="T17" b="T18"/>
                <a:pathLst>
                  <a:path w="601" h="836">
                    <a:moveTo>
                      <a:pt x="48" y="835"/>
                    </a:moveTo>
                    <a:lnTo>
                      <a:pt x="600" y="0"/>
                    </a:lnTo>
                    <a:lnTo>
                      <a:pt x="22" y="721"/>
                    </a:lnTo>
                    <a:lnTo>
                      <a:pt x="0" y="704"/>
                    </a:lnTo>
                    <a:lnTo>
                      <a:pt x="48" y="835"/>
                    </a:lnTo>
                  </a:path>
                </a:pathLst>
              </a:custGeom>
              <a:gradFill rotWithShape="0">
                <a:gsLst>
                  <a:gs pos="0">
                    <a:srgbClr val="4C4C4C"/>
                  </a:gs>
                  <a:gs pos="100000">
                    <a:srgbClr val="000000"/>
                  </a:gs>
                </a:gsLst>
                <a:lin ang="5400000" scaled="1"/>
              </a:gradFill>
              <a:ln w="9525" cap="rnd">
                <a:noFill/>
                <a:round/>
                <a:headEnd/>
                <a:tailEnd/>
              </a:ln>
            </p:spPr>
            <p:txBody>
              <a:bodyPr/>
              <a:lstStyle/>
              <a:p>
                <a:endParaRPr lang="en-US"/>
              </a:p>
            </p:txBody>
          </p:sp>
          <p:graphicFrame>
            <p:nvGraphicFramePr>
              <p:cNvPr id="1026" name="Object 12"/>
              <p:cNvGraphicFramePr>
                <a:graphicFrameLocks noChangeAspect="1"/>
              </p:cNvGraphicFramePr>
              <p:nvPr/>
            </p:nvGraphicFramePr>
            <p:xfrm>
              <a:off x="2064" y="3064"/>
              <a:ext cx="936" cy="728"/>
            </p:xfrm>
            <a:graphic>
              <a:graphicData uri="http://schemas.openxmlformats.org/presentationml/2006/ole">
                <p:oleObj spid="_x0000_s57346" name="Image" r:id="rId4" imgW="2246277" imgH="1564848" progId="">
                  <p:embed/>
                </p:oleObj>
              </a:graphicData>
            </a:graphic>
          </p:graphicFrame>
          <p:sp>
            <p:nvSpPr>
              <p:cNvPr id="1038" name="Rectangle 13"/>
              <p:cNvSpPr>
                <a:spLocks noChangeAspect="1" noChangeArrowheads="1"/>
              </p:cNvSpPr>
              <p:nvPr/>
            </p:nvSpPr>
            <p:spPr bwMode="auto">
              <a:xfrm>
                <a:off x="1951" y="3426"/>
                <a:ext cx="662" cy="332"/>
              </a:xfrm>
              <a:prstGeom prst="rect">
                <a:avLst/>
              </a:prstGeom>
              <a:noFill/>
              <a:ln w="9525">
                <a:noFill/>
                <a:miter lim="800000"/>
                <a:headEnd/>
                <a:tailEnd/>
              </a:ln>
            </p:spPr>
            <p:txBody>
              <a:bodyPr lIns="92075" tIns="46038" rIns="92075" bIns="46038">
                <a:spAutoFit/>
              </a:bodyPr>
              <a:lstStyle/>
              <a:p>
                <a:pPr algn="ctr" eaLnBrk="0" hangingPunct="0">
                  <a:lnSpc>
                    <a:spcPct val="80000"/>
                  </a:lnSpc>
                  <a:spcBef>
                    <a:spcPct val="50000"/>
                  </a:spcBef>
                </a:pPr>
                <a:r>
                  <a:rPr lang="en-US" sz="1600">
                    <a:solidFill>
                      <a:srgbClr val="000000"/>
                    </a:solidFill>
                    <a:latin typeface="Arial" charset="0"/>
                  </a:rPr>
                  <a:t>Clot in Artery</a:t>
                </a:r>
              </a:p>
            </p:txBody>
          </p:sp>
          <p:sp>
            <p:nvSpPr>
              <p:cNvPr id="1039" name="Line 14"/>
              <p:cNvSpPr>
                <a:spLocks noChangeAspect="1" noChangeShapeType="1"/>
              </p:cNvSpPr>
              <p:nvPr/>
            </p:nvSpPr>
            <p:spPr bwMode="auto">
              <a:xfrm flipH="1">
                <a:off x="2495" y="3383"/>
                <a:ext cx="302" cy="119"/>
              </a:xfrm>
              <a:prstGeom prst="line">
                <a:avLst/>
              </a:prstGeom>
              <a:noFill/>
              <a:ln w="57150">
                <a:solidFill>
                  <a:srgbClr val="0066FF"/>
                </a:solidFill>
                <a:round/>
                <a:headEnd type="stealth" w="med" len="med"/>
                <a:tailEnd type="none" w="sm" len="sm"/>
              </a:ln>
            </p:spPr>
            <p:txBody>
              <a:bodyPr wrap="none" anchor="ctr"/>
              <a:lstStyle/>
              <a:p>
                <a:endParaRPr lang="en-US"/>
              </a:p>
            </p:txBody>
          </p:sp>
        </p:grpSp>
      </p:grpSp>
      <p:sp>
        <p:nvSpPr>
          <p:cNvPr id="1029" name="Text Box 15"/>
          <p:cNvSpPr txBox="1">
            <a:spLocks noChangeArrowheads="1"/>
          </p:cNvSpPr>
          <p:nvPr/>
        </p:nvSpPr>
        <p:spPr bwMode="auto">
          <a:xfrm>
            <a:off x="457200" y="1600200"/>
            <a:ext cx="3886200" cy="3822585"/>
          </a:xfrm>
          <a:prstGeom prst="rect">
            <a:avLst/>
          </a:prstGeom>
          <a:noFill/>
          <a:ln w="9525">
            <a:noFill/>
            <a:miter lim="800000"/>
            <a:headEnd/>
            <a:tailEnd/>
          </a:ln>
        </p:spPr>
        <p:txBody>
          <a:bodyPr>
            <a:spAutoFit/>
          </a:bodyPr>
          <a:lstStyle/>
          <a:p>
            <a:pPr eaLnBrk="0" hangingPunct="0"/>
            <a:endParaRPr lang="en-US" sz="2200" i="1" dirty="0" smtClean="0">
              <a:solidFill>
                <a:srgbClr val="FFFF66"/>
              </a:solidFill>
            </a:endParaRPr>
          </a:p>
          <a:p>
            <a:pPr eaLnBrk="0" hangingPunct="0"/>
            <a:endParaRPr lang="en-US" sz="2200" i="1" dirty="0">
              <a:solidFill>
                <a:srgbClr val="FFFF66"/>
              </a:solidFill>
            </a:endParaRPr>
          </a:p>
          <a:p>
            <a:pPr eaLnBrk="0" hangingPunct="0"/>
            <a:r>
              <a:rPr lang="en-US" sz="2200" i="1" dirty="0" smtClean="0">
                <a:solidFill>
                  <a:srgbClr val="FFFF66"/>
                </a:solidFill>
              </a:rPr>
              <a:t>“</a:t>
            </a:r>
            <a:r>
              <a:rPr lang="en-US" sz="2200" i="1" dirty="0">
                <a:solidFill>
                  <a:srgbClr val="FFFF66"/>
                </a:solidFill>
              </a:rPr>
              <a:t>TIME IS BRAIN:</a:t>
            </a:r>
          </a:p>
          <a:p>
            <a:pPr eaLnBrk="0" hangingPunct="0"/>
            <a:r>
              <a:rPr lang="en-US" sz="2200" i="1" dirty="0">
                <a:solidFill>
                  <a:srgbClr val="FFFF66"/>
                </a:solidFill>
              </a:rPr>
              <a:t>SAVE THE PENUMBRA”</a:t>
            </a:r>
            <a:endParaRPr lang="en-US" sz="2200" i="1" dirty="0">
              <a:solidFill>
                <a:srgbClr val="FFFFCC"/>
              </a:solidFill>
              <a:latin typeface="Arial" charset="0"/>
            </a:endParaRPr>
          </a:p>
          <a:p>
            <a:pPr eaLnBrk="0" hangingPunct="0"/>
            <a:endParaRPr lang="en-US" sz="900" i="1" dirty="0">
              <a:solidFill>
                <a:srgbClr val="FFFFCC"/>
              </a:solidFill>
              <a:latin typeface="Arial" charset="0"/>
            </a:endParaRPr>
          </a:p>
          <a:p>
            <a:pPr eaLnBrk="0" hangingPunct="0">
              <a:lnSpc>
                <a:spcPct val="95000"/>
              </a:lnSpc>
            </a:pPr>
            <a:r>
              <a:rPr lang="en-US" sz="2200" i="1" dirty="0">
                <a:solidFill>
                  <a:srgbClr val="FFFFCC"/>
                </a:solidFill>
                <a:latin typeface="Arial" charset="0"/>
              </a:rPr>
              <a:t>Penumbra</a:t>
            </a:r>
            <a:r>
              <a:rPr lang="en-US" sz="2200" b="0" i="1" dirty="0">
                <a:solidFill>
                  <a:srgbClr val="FFFFCC"/>
                </a:solidFill>
                <a:latin typeface="Arial" charset="0"/>
              </a:rPr>
              <a:t> is zone of reversible ischemia around core of irreversible infarction—salvageable in first few hours after</a:t>
            </a:r>
          </a:p>
          <a:p>
            <a:pPr eaLnBrk="0" hangingPunct="0">
              <a:lnSpc>
                <a:spcPct val="95000"/>
              </a:lnSpc>
            </a:pPr>
            <a:r>
              <a:rPr lang="en-US" sz="2200" b="0" i="1" dirty="0">
                <a:solidFill>
                  <a:srgbClr val="FFFFCC"/>
                </a:solidFill>
                <a:latin typeface="Arial" charset="0"/>
              </a:rPr>
              <a:t>ischemic stroke onset</a:t>
            </a:r>
          </a:p>
          <a:p>
            <a:pPr eaLnBrk="0" hangingPunct="0"/>
            <a:endParaRPr lang="en-US" sz="2000" b="0" i="1" dirty="0">
              <a:solidFill>
                <a:srgbClr val="FFFFCC"/>
              </a:solidFill>
              <a:latin typeface="Arial"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053" descr="http://content.nejm.org.proxy.lib.ohio-state.edu/content/vol357/issue6/images/large/09f4.jpeg"/>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en-US"/>
          </a:p>
        </p:txBody>
      </p:sp>
      <p:pic>
        <p:nvPicPr>
          <p:cNvPr id="17411" name="Picture 2054"/>
          <p:cNvPicPr>
            <a:picLocks noChangeAspect="1" noChangeArrowheads="1"/>
          </p:cNvPicPr>
          <p:nvPr/>
        </p:nvPicPr>
        <p:blipFill>
          <a:blip r:embed="rId2" cstate="print"/>
          <a:srcRect/>
          <a:stretch>
            <a:fillRect/>
          </a:stretch>
        </p:blipFill>
        <p:spPr bwMode="auto">
          <a:xfrm>
            <a:off x="1295400" y="2057400"/>
            <a:ext cx="6705600" cy="2484438"/>
          </a:xfrm>
          <a:prstGeom prst="rect">
            <a:avLst/>
          </a:prstGeom>
          <a:noFill/>
          <a:ln w="9525">
            <a:noFill/>
            <a:miter lim="800000"/>
            <a:headEnd/>
            <a:tailEnd/>
          </a:ln>
        </p:spPr>
      </p:pic>
      <p:sp>
        <p:nvSpPr>
          <p:cNvPr id="17412" name="Rectangle 2055"/>
          <p:cNvSpPr>
            <a:spLocks noChangeArrowheads="1"/>
          </p:cNvSpPr>
          <p:nvPr/>
        </p:nvSpPr>
        <p:spPr bwMode="auto">
          <a:xfrm>
            <a:off x="228600" y="5105400"/>
            <a:ext cx="8458200" cy="1190625"/>
          </a:xfrm>
          <a:prstGeom prst="rect">
            <a:avLst/>
          </a:prstGeom>
          <a:noFill/>
          <a:ln w="9525">
            <a:noFill/>
            <a:miter lim="800000"/>
            <a:headEnd/>
            <a:tailEnd/>
          </a:ln>
        </p:spPr>
        <p:txBody>
          <a:bodyPr>
            <a:spAutoFit/>
          </a:bodyPr>
          <a:lstStyle/>
          <a:p>
            <a:pPr>
              <a:spcBef>
                <a:spcPct val="50000"/>
              </a:spcBef>
            </a:pPr>
            <a:r>
              <a:rPr lang="en-US">
                <a:latin typeface="OTNEJMScalaSansLF" charset="0"/>
              </a:rPr>
              <a:t>A large area shows prolongation of the mean transit time (in seconds) (Panel A), and a smaller area shows a reduction in cerebral blood volume (in ml per 100 g) (Panel B). These two maps suggest a large penumbra and a small infarct core (Panel C, with the penumbra shown in green and the suggested infarct core in red).</a:t>
            </a:r>
          </a:p>
        </p:txBody>
      </p:sp>
      <p:sp>
        <p:nvSpPr>
          <p:cNvPr id="17413" name="Rectangle 2057"/>
          <p:cNvSpPr>
            <a:spLocks noGrp="1" noChangeArrowheads="1"/>
          </p:cNvSpPr>
          <p:nvPr>
            <p:ph type="title"/>
          </p:nvPr>
        </p:nvSpPr>
        <p:spPr>
          <a:xfrm>
            <a:off x="457200" y="381000"/>
            <a:ext cx="8686800" cy="1143000"/>
          </a:xfrm>
        </p:spPr>
        <p:txBody>
          <a:bodyPr>
            <a:normAutofit fontScale="90000"/>
          </a:bodyPr>
          <a:lstStyle/>
          <a:p>
            <a:pPr eaLnBrk="1" hangingPunct="1"/>
            <a:r>
              <a:rPr lang="en-US" sz="2400" b="1" smtClean="0">
                <a:solidFill>
                  <a:schemeClr val="tx1"/>
                </a:solidFill>
                <a:effectLst/>
              </a:rPr>
              <a:t>Perfusion CT Scans Obtained 1 Hour 45 Minutes after the Onset of Ischemia in the Territory of the Right Middle Cerebral Artery</a:t>
            </a:r>
            <a:br>
              <a:rPr lang="en-US" sz="2400" b="1" smtClean="0">
                <a:solidFill>
                  <a:schemeClr val="tx1"/>
                </a:solidFill>
                <a:effectLst/>
              </a:rPr>
            </a:br>
            <a:endParaRPr lang="en-US" sz="2400" b="1" smtClean="0">
              <a:solidFill>
                <a:schemeClr val="tx1"/>
              </a:solidFill>
              <a:effectLs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FFFF00"/>
              </a:solidFill>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1447800" y="2057400"/>
            <a:ext cx="6477000" cy="37338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Perfusion/Diffusion MRI</a:t>
            </a:r>
          </a:p>
        </p:txBody>
      </p:sp>
      <p:pic>
        <p:nvPicPr>
          <p:cNvPr id="41987" name="Picture 3" descr="diffusion and perfusion"/>
          <p:cNvPicPr>
            <a:picLocks noGrp="1" noChangeAspect="1" noChangeArrowheads="1"/>
          </p:cNvPicPr>
          <p:nvPr>
            <p:ph sz="half" idx="4294967295"/>
          </p:nvPr>
        </p:nvPicPr>
        <p:blipFill>
          <a:blip r:embed="rId2" cstate="print">
            <a:lum bright="-18000" contrast="-24000"/>
          </a:blip>
          <a:srcRect/>
          <a:stretch>
            <a:fillRect/>
          </a:stretch>
        </p:blipFill>
        <p:spPr>
          <a:xfrm>
            <a:off x="228600" y="2286000"/>
            <a:ext cx="6400800" cy="3587750"/>
          </a:xfrm>
          <a:noFill/>
        </p:spPr>
      </p:pic>
      <p:pic>
        <p:nvPicPr>
          <p:cNvPr id="41988" name="Picture 4" descr="perfusion and MTT"/>
          <p:cNvPicPr>
            <a:picLocks noGrp="1" noChangeAspect="1" noChangeArrowheads="1"/>
          </p:cNvPicPr>
          <p:nvPr>
            <p:ph idx="1"/>
          </p:nvPr>
        </p:nvPicPr>
        <p:blipFill>
          <a:blip r:embed="rId3" cstate="print"/>
          <a:srcRect/>
          <a:stretch>
            <a:fillRect/>
          </a:stretch>
        </p:blipFill>
        <p:spPr>
          <a:xfrm>
            <a:off x="3352800" y="2286000"/>
            <a:ext cx="5791200" cy="3586163"/>
          </a:xfrm>
          <a:noFill/>
        </p:spPr>
      </p:pic>
      <p:sp>
        <p:nvSpPr>
          <p:cNvPr id="41989" name="Text Box 5"/>
          <p:cNvSpPr txBox="1">
            <a:spLocks noChangeArrowheads="1"/>
          </p:cNvSpPr>
          <p:nvPr/>
        </p:nvSpPr>
        <p:spPr bwMode="auto">
          <a:xfrm>
            <a:off x="746125" y="6061075"/>
            <a:ext cx="7143750" cy="457200"/>
          </a:xfrm>
          <a:prstGeom prst="rect">
            <a:avLst/>
          </a:prstGeom>
          <a:noFill/>
          <a:ln w="9525">
            <a:noFill/>
            <a:miter lim="800000"/>
            <a:headEnd/>
            <a:tailEnd/>
          </a:ln>
        </p:spPr>
        <p:txBody>
          <a:bodyPr wrap="none">
            <a:spAutoFit/>
          </a:bodyPr>
          <a:lstStyle/>
          <a:p>
            <a:r>
              <a:rPr lang="en-US" sz="2400">
                <a:latin typeface="Times New Roman" pitchFamily="18" charset="0"/>
              </a:rPr>
              <a:t>Diffusion                               rCBV                           MTT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Hyperacute</a:t>
            </a:r>
          </a:p>
        </p:txBody>
      </p:sp>
      <p:pic>
        <p:nvPicPr>
          <p:cNvPr id="43011" name="Picture 3" descr="merci perfusion 2"/>
          <p:cNvPicPr>
            <a:picLocks noChangeAspect="1" noChangeArrowheads="1"/>
          </p:cNvPicPr>
          <p:nvPr/>
        </p:nvPicPr>
        <p:blipFill>
          <a:blip r:embed="rId2" cstate="print"/>
          <a:srcRect l="25063" t="10951" r="30827" b="10054"/>
          <a:stretch>
            <a:fillRect/>
          </a:stretch>
        </p:blipFill>
        <p:spPr bwMode="auto">
          <a:xfrm>
            <a:off x="4572000" y="2133600"/>
            <a:ext cx="2979738" cy="4191000"/>
          </a:xfrm>
          <a:prstGeom prst="rect">
            <a:avLst/>
          </a:prstGeom>
          <a:noFill/>
          <a:ln w="9525">
            <a:noFill/>
            <a:miter lim="800000"/>
            <a:headEnd/>
            <a:tailEnd/>
          </a:ln>
        </p:spPr>
      </p:pic>
      <p:pic>
        <p:nvPicPr>
          <p:cNvPr id="43012" name="Picture 4" descr="merci diffusion 2"/>
          <p:cNvPicPr>
            <a:picLocks noChangeAspect="1" noChangeArrowheads="1"/>
          </p:cNvPicPr>
          <p:nvPr/>
        </p:nvPicPr>
        <p:blipFill>
          <a:blip r:embed="rId3" cstate="print"/>
          <a:srcRect l="27068" t="11490" r="29825" b="9515"/>
          <a:stretch>
            <a:fillRect/>
          </a:stretch>
        </p:blipFill>
        <p:spPr bwMode="auto">
          <a:xfrm>
            <a:off x="1455738" y="2209800"/>
            <a:ext cx="2913062" cy="41910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677333" y="266700"/>
            <a:ext cx="8060267" cy="1104900"/>
          </a:xfrm>
        </p:spPr>
        <p:txBody>
          <a:bodyPr>
            <a:normAutofit/>
          </a:bodyPr>
          <a:lstStyle/>
          <a:p>
            <a:r>
              <a:rPr lang="en-US" dirty="0" smtClean="0">
                <a:solidFill>
                  <a:srgbClr val="FFFF00"/>
                </a:solidFill>
              </a:rPr>
              <a:t>Penumbra</a:t>
            </a:r>
            <a:endParaRPr lang="en-US" dirty="0">
              <a:solidFill>
                <a:srgbClr val="FFFF00"/>
              </a:solidFill>
            </a:endParaRPr>
          </a:p>
        </p:txBody>
      </p:sp>
      <p:sp>
        <p:nvSpPr>
          <p:cNvPr id="208899" name="Rectangle 3"/>
          <p:cNvSpPr>
            <a:spLocks noGrp="1" noChangeArrowheads="1"/>
          </p:cNvSpPr>
          <p:nvPr>
            <p:ph type="body" idx="1"/>
          </p:nvPr>
        </p:nvSpPr>
        <p:spPr/>
        <p:txBody>
          <a:bodyPr>
            <a:normAutofit fontScale="550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In every ischemic stroke there is ischemic core and penumbra</a:t>
            </a:r>
          </a:p>
          <a:p>
            <a:endParaRPr lang="en-US" dirty="0" smtClean="0"/>
          </a:p>
          <a:p>
            <a:endParaRPr lang="en-US" dirty="0" smtClean="0"/>
          </a:p>
          <a:p>
            <a:r>
              <a:rPr lang="en-US" dirty="0" smtClean="0"/>
              <a:t>Penumbra is the region of tissue at risk of being recruited into the ischemic core</a:t>
            </a:r>
          </a:p>
          <a:p>
            <a:endParaRPr lang="en-US" dirty="0" smtClean="0"/>
          </a:p>
          <a:p>
            <a:endParaRPr lang="en-US" dirty="0" smtClean="0"/>
          </a:p>
          <a:p>
            <a:r>
              <a:rPr lang="en-US" dirty="0" smtClean="0"/>
              <a:t>Ischemic </a:t>
            </a:r>
            <a:r>
              <a:rPr lang="en-US" dirty="0"/>
              <a:t>Penumbra </a:t>
            </a:r>
            <a:r>
              <a:rPr lang="en-US" dirty="0" smtClean="0"/>
              <a:t>presents a Window </a:t>
            </a:r>
            <a:r>
              <a:rPr lang="en-US" dirty="0"/>
              <a:t>of Opportunity</a:t>
            </a:r>
          </a:p>
        </p:txBody>
      </p:sp>
      <p:pic>
        <p:nvPicPr>
          <p:cNvPr id="29" name="Picture 2"/>
          <p:cNvPicPr>
            <a:picLocks noChangeAspect="1" noChangeArrowheads="1"/>
          </p:cNvPicPr>
          <p:nvPr/>
        </p:nvPicPr>
        <p:blipFill>
          <a:blip r:embed="rId3" cstate="print"/>
          <a:srcRect/>
          <a:stretch>
            <a:fillRect/>
          </a:stretch>
        </p:blipFill>
        <p:spPr bwMode="auto">
          <a:xfrm>
            <a:off x="1676400" y="1295400"/>
            <a:ext cx="50292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US" sz="3200" dirty="0" smtClean="0">
                <a:solidFill>
                  <a:srgbClr val="FFFF00"/>
                </a:solidFill>
              </a:rPr>
              <a:t>National Institute of Neurological Disorders and Stroke (NINDS) Trial</a:t>
            </a:r>
          </a:p>
        </p:txBody>
      </p:sp>
      <p:sp>
        <p:nvSpPr>
          <p:cNvPr id="22531" name="Rectangle 3"/>
          <p:cNvSpPr>
            <a:spLocks noGrp="1" noChangeArrowheads="1"/>
          </p:cNvSpPr>
          <p:nvPr>
            <p:ph type="body" idx="1"/>
          </p:nvPr>
        </p:nvSpPr>
        <p:spPr/>
        <p:txBody>
          <a:bodyPr>
            <a:normAutofit/>
          </a:bodyPr>
          <a:lstStyle/>
          <a:p>
            <a:pPr marL="342900" indent="-342900" defTabSz="914400" eaLnBrk="1" hangingPunct="1">
              <a:lnSpc>
                <a:spcPct val="80000"/>
              </a:lnSpc>
              <a:buFont typeface="Wingdings" pitchFamily="2" charset="2"/>
              <a:buNone/>
            </a:pPr>
            <a:endParaRPr lang="en-US" dirty="0" smtClean="0">
              <a:solidFill>
                <a:srgbClr val="FFFF00"/>
              </a:solidFill>
            </a:endParaRPr>
          </a:p>
          <a:p>
            <a:pPr marL="342900" indent="-342900" defTabSz="914400" eaLnBrk="1" hangingPunct="1">
              <a:lnSpc>
                <a:spcPct val="80000"/>
              </a:lnSpc>
            </a:pPr>
            <a:r>
              <a:rPr lang="en-US" dirty="0" smtClean="0"/>
              <a:t>624 acute stroke patients were randomized to either Placebo or 0.9mg/kg of IV </a:t>
            </a:r>
            <a:r>
              <a:rPr lang="en-US" dirty="0" err="1" smtClean="0"/>
              <a:t>rt</a:t>
            </a:r>
            <a:r>
              <a:rPr lang="en-US" dirty="0" smtClean="0"/>
              <a:t>-PA within 3 hours from the stroke onset.</a:t>
            </a:r>
          </a:p>
          <a:p>
            <a:pPr marL="342900" indent="-342900" defTabSz="914400" eaLnBrk="1" hangingPunct="1">
              <a:lnSpc>
                <a:spcPct val="80000"/>
              </a:lnSpc>
            </a:pPr>
            <a:endParaRPr lang="en-US" dirty="0" smtClean="0"/>
          </a:p>
          <a:p>
            <a:pPr marL="342900" indent="-342900" defTabSz="914400" eaLnBrk="1" hangingPunct="1">
              <a:lnSpc>
                <a:spcPct val="80000"/>
              </a:lnSpc>
            </a:pPr>
            <a:endParaRPr lang="en-US" dirty="0" smtClean="0"/>
          </a:p>
          <a:p>
            <a:pPr marL="342900" indent="-342900" defTabSz="914400" eaLnBrk="1" hangingPunct="1">
              <a:lnSpc>
                <a:spcPct val="80000"/>
              </a:lnSpc>
            </a:pPr>
            <a:r>
              <a:rPr lang="en-US" dirty="0" smtClean="0"/>
              <a:t>Primary outcome: complete or nearly complete neurological recovery at 3 months after stroke</a:t>
            </a:r>
          </a:p>
        </p:txBody>
      </p:sp>
    </p:spTree>
    <p:extLst>
      <p:ext uri="{BB962C8B-B14F-4D97-AF65-F5344CB8AC3E}">
        <p14:creationId xmlns:p14="http://schemas.microsoft.com/office/powerpoint/2010/main" xmlns="" val="1465447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defTabSz="914400" eaLnBrk="1" hangingPunct="1"/>
            <a:r>
              <a:rPr lang="en-US" dirty="0" smtClean="0">
                <a:solidFill>
                  <a:srgbClr val="FFFF00"/>
                </a:solidFill>
              </a:rPr>
              <a:t>Stroke Impact</a:t>
            </a:r>
          </a:p>
        </p:txBody>
      </p:sp>
      <p:sp>
        <p:nvSpPr>
          <p:cNvPr id="10243" name="Rectangle 3"/>
          <p:cNvSpPr>
            <a:spLocks noGrp="1" noChangeArrowheads="1"/>
          </p:cNvSpPr>
          <p:nvPr>
            <p:ph type="body" idx="1"/>
          </p:nvPr>
        </p:nvSpPr>
        <p:spPr/>
        <p:txBody>
          <a:bodyPr>
            <a:normAutofit fontScale="77500" lnSpcReduction="20000"/>
          </a:bodyPr>
          <a:lstStyle/>
          <a:p>
            <a:pPr marL="342900" indent="-342900" defTabSz="914400" eaLnBrk="1" hangingPunct="1">
              <a:lnSpc>
                <a:spcPct val="80000"/>
              </a:lnSpc>
            </a:pPr>
            <a:endParaRPr lang="en-US" sz="1400" dirty="0" smtClean="0"/>
          </a:p>
          <a:p>
            <a:pPr marL="342900" indent="-342900" defTabSz="914400" eaLnBrk="1" hangingPunct="1">
              <a:lnSpc>
                <a:spcPct val="80000"/>
              </a:lnSpc>
            </a:pPr>
            <a:r>
              <a:rPr lang="en-US" dirty="0" smtClean="0"/>
              <a:t>The economic, social, and psychological costs of stroke are enormous.</a:t>
            </a:r>
          </a:p>
          <a:p>
            <a:pPr marL="342900" indent="-342900" defTabSz="914400" eaLnBrk="1" hangingPunct="1">
              <a:lnSpc>
                <a:spcPct val="80000"/>
              </a:lnSpc>
            </a:pPr>
            <a:endParaRPr lang="en-US" dirty="0" smtClean="0"/>
          </a:p>
          <a:p>
            <a:pPr marL="342900" indent="-342900" defTabSz="914400" eaLnBrk="1" hangingPunct="1">
              <a:lnSpc>
                <a:spcPct val="80000"/>
              </a:lnSpc>
            </a:pPr>
            <a:endParaRPr lang="en-US" dirty="0" smtClean="0"/>
          </a:p>
          <a:p>
            <a:pPr marL="342900" indent="-342900" defTabSz="914400" eaLnBrk="1" hangingPunct="1">
              <a:lnSpc>
                <a:spcPct val="80000"/>
              </a:lnSpc>
            </a:pPr>
            <a:r>
              <a:rPr lang="en-US" dirty="0" smtClean="0"/>
              <a:t>Many important leaders in science, medicine, and politics had their productivity end prematurely short by stroke: </a:t>
            </a:r>
          </a:p>
          <a:p>
            <a:pPr marL="342900" indent="-342900" defTabSz="914400" eaLnBrk="1" hangingPunct="1">
              <a:lnSpc>
                <a:spcPct val="80000"/>
              </a:lnSpc>
              <a:buFont typeface="Wingdings" pitchFamily="2" charset="2"/>
              <a:buNone/>
            </a:pPr>
            <a:r>
              <a:rPr lang="en-US" b="1" dirty="0" smtClean="0"/>
              <a:t>             </a:t>
            </a:r>
            <a:endParaRPr lang="en-US" dirty="0" smtClean="0"/>
          </a:p>
          <a:p>
            <a:pPr marL="342900" indent="-342900" defTabSz="914400" eaLnBrk="1" hangingPunct="1">
              <a:lnSpc>
                <a:spcPct val="80000"/>
              </a:lnSpc>
              <a:buFont typeface="Wingdings" pitchFamily="2" charset="2"/>
              <a:buNone/>
            </a:pPr>
            <a:r>
              <a:rPr lang="en-US" dirty="0" smtClean="0"/>
              <a:t>             </a:t>
            </a:r>
            <a:r>
              <a:rPr lang="en-US" b="1" dirty="0" smtClean="0"/>
              <a:t>- </a:t>
            </a:r>
            <a:r>
              <a:rPr lang="en-US" dirty="0" smtClean="0"/>
              <a:t>Marcello Malpighi</a:t>
            </a:r>
          </a:p>
          <a:p>
            <a:pPr marL="342900" indent="-342900" defTabSz="914400" eaLnBrk="1" hangingPunct="1">
              <a:lnSpc>
                <a:spcPct val="80000"/>
              </a:lnSpc>
              <a:buFont typeface="Wingdings" pitchFamily="2" charset="2"/>
              <a:buNone/>
            </a:pPr>
            <a:r>
              <a:rPr lang="en-US" dirty="0" smtClean="0"/>
              <a:t>             </a:t>
            </a:r>
            <a:r>
              <a:rPr lang="en-US" b="1" dirty="0" smtClean="0"/>
              <a:t>- </a:t>
            </a:r>
            <a:r>
              <a:rPr lang="en-US" dirty="0" smtClean="0"/>
              <a:t>Louis </a:t>
            </a:r>
            <a:r>
              <a:rPr lang="en-US" dirty="0" err="1" smtClean="0"/>
              <a:t>Pateur</a:t>
            </a:r>
            <a:r>
              <a:rPr lang="en-US" dirty="0" smtClean="0"/>
              <a:t> (at age 46)</a:t>
            </a:r>
          </a:p>
          <a:p>
            <a:pPr marL="342900" indent="-342900" defTabSz="914400" eaLnBrk="1" hangingPunct="1">
              <a:lnSpc>
                <a:spcPct val="80000"/>
              </a:lnSpc>
              <a:buFont typeface="Wingdings" pitchFamily="2" charset="2"/>
              <a:buNone/>
            </a:pPr>
            <a:r>
              <a:rPr lang="en-US" dirty="0" smtClean="0"/>
              <a:t>             </a:t>
            </a:r>
            <a:r>
              <a:rPr lang="en-US" b="1" dirty="0" smtClean="0"/>
              <a:t>- </a:t>
            </a:r>
            <a:r>
              <a:rPr lang="en-US" dirty="0" err="1" smtClean="0"/>
              <a:t>Vladamir</a:t>
            </a:r>
            <a:r>
              <a:rPr lang="en-US" dirty="0" smtClean="0"/>
              <a:t> Lenin</a:t>
            </a:r>
            <a:endParaRPr lang="en-US" b="1" dirty="0" smtClean="0"/>
          </a:p>
          <a:p>
            <a:pPr marL="342900" indent="-342900" defTabSz="914400" eaLnBrk="1" hangingPunct="1">
              <a:lnSpc>
                <a:spcPct val="80000"/>
              </a:lnSpc>
              <a:buFont typeface="Wingdings" pitchFamily="2" charset="2"/>
              <a:buNone/>
            </a:pPr>
            <a:r>
              <a:rPr lang="en-US" dirty="0" smtClean="0"/>
              <a:t>             </a:t>
            </a:r>
            <a:r>
              <a:rPr lang="en-US" b="1" dirty="0" smtClean="0"/>
              <a:t>- </a:t>
            </a:r>
            <a:r>
              <a:rPr lang="en-US" dirty="0" smtClean="0"/>
              <a:t>Woodrow Wilson</a:t>
            </a:r>
          </a:p>
          <a:p>
            <a:pPr marL="342900" indent="-342900" defTabSz="914400" eaLnBrk="1" hangingPunct="1">
              <a:lnSpc>
                <a:spcPct val="80000"/>
              </a:lnSpc>
              <a:buFont typeface="Wingdings" pitchFamily="2" charset="2"/>
              <a:buNone/>
            </a:pPr>
            <a:r>
              <a:rPr lang="en-US" b="1" dirty="0" smtClean="0"/>
              <a:t>             - </a:t>
            </a:r>
            <a:r>
              <a:rPr lang="en-US" dirty="0" smtClean="0"/>
              <a:t>Dwight Eisenhower</a:t>
            </a:r>
          </a:p>
          <a:p>
            <a:pPr marL="342900" indent="-342900" defTabSz="914400" eaLnBrk="1" hangingPunct="1">
              <a:lnSpc>
                <a:spcPct val="80000"/>
              </a:lnSpc>
              <a:buFont typeface="Wingdings" pitchFamily="2" charset="2"/>
              <a:buNone/>
            </a:pPr>
            <a:r>
              <a:rPr lang="en-US" b="1" dirty="0" smtClean="0"/>
              <a:t>             - </a:t>
            </a:r>
            <a:r>
              <a:rPr lang="en-US" dirty="0" smtClean="0"/>
              <a:t>Richard Nixon</a:t>
            </a:r>
            <a:endParaRPr lang="en-US" b="1" dirty="0" smtClean="0"/>
          </a:p>
          <a:p>
            <a:pPr marL="342900" indent="-342900" defTabSz="914400" eaLnBrk="1" hangingPunct="1">
              <a:lnSpc>
                <a:spcPct val="80000"/>
              </a:lnSpc>
            </a:pPr>
            <a:endParaRPr lang="en-US" sz="1400" b="1" dirty="0" smtClean="0"/>
          </a:p>
        </p:txBody>
      </p:sp>
    </p:spTree>
    <p:extLst>
      <p:ext uri="{BB962C8B-B14F-4D97-AF65-F5344CB8AC3E}">
        <p14:creationId xmlns="" xmlns:p14="http://schemas.microsoft.com/office/powerpoint/2010/main" val="7274357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National Institute of Neurological Disorders and Stroke (NINDS) Trial</a:t>
            </a:r>
            <a:endParaRPr lang="en-US" dirty="0"/>
          </a:p>
        </p:txBody>
      </p:sp>
      <p:graphicFrame>
        <p:nvGraphicFramePr>
          <p:cNvPr id="5" name="Content Placeholder 4"/>
          <p:cNvGraphicFramePr>
            <a:graphicFrameLocks noGrp="1"/>
          </p:cNvGraphicFramePr>
          <p:nvPr>
            <p:ph idx="1"/>
          </p:nvPr>
        </p:nvGraphicFramePr>
        <p:xfrm>
          <a:off x="685800" y="3048000"/>
          <a:ext cx="8229600" cy="14833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dirty="0" smtClean="0">
                          <a:solidFill>
                            <a:srgbClr val="FFFF00"/>
                          </a:solidFill>
                        </a:rPr>
                        <a:t>Outcome</a:t>
                      </a:r>
                      <a:endParaRPr lang="en-US" dirty="0">
                        <a:solidFill>
                          <a:srgbClr val="FFFF00"/>
                        </a:solidFill>
                      </a:endParaRPr>
                    </a:p>
                  </a:txBody>
                  <a:tcPr/>
                </a:tc>
                <a:tc>
                  <a:txBody>
                    <a:bodyPr/>
                    <a:lstStyle/>
                    <a:p>
                      <a:pPr algn="ctr"/>
                      <a:r>
                        <a:rPr lang="en-US" dirty="0" smtClean="0">
                          <a:solidFill>
                            <a:srgbClr val="FFFF00"/>
                          </a:solidFill>
                        </a:rPr>
                        <a:t>IV t-PA</a:t>
                      </a:r>
                      <a:endParaRPr lang="en-US" dirty="0">
                        <a:solidFill>
                          <a:srgbClr val="FFFF00"/>
                        </a:solidFill>
                      </a:endParaRPr>
                    </a:p>
                  </a:txBody>
                  <a:tcPr/>
                </a:tc>
                <a:tc>
                  <a:txBody>
                    <a:bodyPr/>
                    <a:lstStyle/>
                    <a:p>
                      <a:pPr algn="ctr"/>
                      <a:r>
                        <a:rPr lang="en-US" dirty="0" smtClean="0">
                          <a:solidFill>
                            <a:srgbClr val="FFFF00"/>
                          </a:solidFill>
                        </a:rPr>
                        <a:t>Placebo</a:t>
                      </a:r>
                      <a:endParaRPr lang="en-US" dirty="0">
                        <a:solidFill>
                          <a:srgbClr val="FFFF00"/>
                        </a:solidFill>
                      </a:endParaRPr>
                    </a:p>
                  </a:txBody>
                  <a:tcPr/>
                </a:tc>
              </a:tr>
              <a:tr h="370840">
                <a:tc>
                  <a:txBody>
                    <a:bodyPr/>
                    <a:lstStyle/>
                    <a:p>
                      <a:pPr algn="ctr"/>
                      <a:r>
                        <a:rPr lang="en-US" dirty="0" smtClean="0">
                          <a:solidFill>
                            <a:srgbClr val="00B0F0"/>
                          </a:solidFill>
                        </a:rPr>
                        <a:t>MRS &lt;</a:t>
                      </a:r>
                      <a:r>
                        <a:rPr lang="en-US" baseline="0" dirty="0" smtClean="0">
                          <a:solidFill>
                            <a:srgbClr val="00B0F0"/>
                          </a:solidFill>
                        </a:rPr>
                        <a:t> 1</a:t>
                      </a:r>
                      <a:endParaRPr lang="en-US" dirty="0">
                        <a:solidFill>
                          <a:srgbClr val="00B0F0"/>
                        </a:solidFill>
                      </a:endParaRPr>
                    </a:p>
                  </a:txBody>
                  <a:tcPr/>
                </a:tc>
                <a:tc>
                  <a:txBody>
                    <a:bodyPr/>
                    <a:lstStyle/>
                    <a:p>
                      <a:pPr algn="ctr"/>
                      <a:r>
                        <a:rPr lang="en-US" dirty="0" smtClean="0">
                          <a:solidFill>
                            <a:schemeClr val="bg1"/>
                          </a:solidFill>
                        </a:rPr>
                        <a:t>39%</a:t>
                      </a:r>
                      <a:endParaRPr lang="en-US" dirty="0">
                        <a:solidFill>
                          <a:schemeClr val="bg1"/>
                        </a:solidFill>
                      </a:endParaRPr>
                    </a:p>
                  </a:txBody>
                  <a:tcPr/>
                </a:tc>
                <a:tc>
                  <a:txBody>
                    <a:bodyPr/>
                    <a:lstStyle/>
                    <a:p>
                      <a:pPr algn="ctr"/>
                      <a:r>
                        <a:rPr lang="en-US" dirty="0" smtClean="0"/>
                        <a:t>26%  (P=.019)</a:t>
                      </a:r>
                      <a:endParaRPr lang="en-US" dirty="0"/>
                    </a:p>
                  </a:txBody>
                  <a:tcPr/>
                </a:tc>
              </a:tr>
              <a:tr h="370840">
                <a:tc>
                  <a:txBody>
                    <a:bodyPr/>
                    <a:lstStyle/>
                    <a:p>
                      <a:pPr algn="ctr"/>
                      <a:r>
                        <a:rPr lang="en-US" dirty="0" smtClean="0">
                          <a:solidFill>
                            <a:srgbClr val="00B0F0"/>
                          </a:solidFill>
                        </a:rPr>
                        <a:t>Mortality</a:t>
                      </a:r>
                      <a:endParaRPr lang="en-US" dirty="0">
                        <a:solidFill>
                          <a:srgbClr val="00B0F0"/>
                        </a:solidFill>
                      </a:endParaRPr>
                    </a:p>
                  </a:txBody>
                  <a:tcPr/>
                </a:tc>
                <a:tc>
                  <a:txBody>
                    <a:bodyPr/>
                    <a:lstStyle/>
                    <a:p>
                      <a:pPr algn="ctr"/>
                      <a:r>
                        <a:rPr lang="en-US" dirty="0" smtClean="0"/>
                        <a:t>21%</a:t>
                      </a:r>
                      <a:endParaRPr lang="en-US" dirty="0"/>
                    </a:p>
                  </a:txBody>
                  <a:tcPr/>
                </a:tc>
                <a:tc>
                  <a:txBody>
                    <a:bodyPr/>
                    <a:lstStyle/>
                    <a:p>
                      <a:pPr algn="ctr"/>
                      <a:r>
                        <a:rPr lang="en-US" dirty="0" smtClean="0"/>
                        <a:t>17%</a:t>
                      </a:r>
                      <a:endParaRPr lang="en-US" dirty="0"/>
                    </a:p>
                  </a:txBody>
                  <a:tcPr/>
                </a:tc>
              </a:tr>
              <a:tr h="370840">
                <a:tc>
                  <a:txBody>
                    <a:bodyPr/>
                    <a:lstStyle/>
                    <a:p>
                      <a:pPr algn="ctr"/>
                      <a:r>
                        <a:rPr lang="en-US" dirty="0" smtClean="0">
                          <a:solidFill>
                            <a:srgbClr val="00B0F0"/>
                          </a:solidFill>
                        </a:rPr>
                        <a:t>ICH</a:t>
                      </a:r>
                      <a:endParaRPr lang="en-US" dirty="0">
                        <a:solidFill>
                          <a:srgbClr val="00B0F0"/>
                        </a:solidFill>
                      </a:endParaRPr>
                    </a:p>
                  </a:txBody>
                  <a:tcPr/>
                </a:tc>
                <a:tc>
                  <a:txBody>
                    <a:bodyPr/>
                    <a:lstStyle/>
                    <a:p>
                      <a:pPr algn="ctr"/>
                      <a:r>
                        <a:rPr lang="en-US" dirty="0" smtClean="0"/>
                        <a:t>6.4%</a:t>
                      </a:r>
                      <a:endParaRPr lang="en-US" dirty="0"/>
                    </a:p>
                  </a:txBody>
                  <a:tcPr/>
                </a:tc>
                <a:tc>
                  <a:txBody>
                    <a:bodyPr/>
                    <a:lstStyle/>
                    <a:p>
                      <a:pPr algn="ctr"/>
                      <a:r>
                        <a:rPr lang="en-US" dirty="0" smtClean="0"/>
                        <a:t>0.6%</a:t>
                      </a:r>
                      <a:endParaRPr lang="en-US" dirty="0"/>
                    </a:p>
                  </a:txBody>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عنوان 1"/>
          <p:cNvSpPr>
            <a:spLocks noGrp="1"/>
          </p:cNvSpPr>
          <p:nvPr>
            <p:ph type="title"/>
          </p:nvPr>
        </p:nvSpPr>
        <p:spPr/>
        <p:txBody>
          <a:bodyPr/>
          <a:lstStyle/>
          <a:p>
            <a:pPr eaLnBrk="1" hangingPunct="1"/>
            <a:endParaRPr lang="en-US" smtClean="0"/>
          </a:p>
        </p:txBody>
      </p:sp>
      <p:pic>
        <p:nvPicPr>
          <p:cNvPr id="32771" name="Picture 2"/>
          <p:cNvPicPr>
            <a:picLocks noGrp="1" noChangeAspect="1" noChangeArrowheads="1"/>
          </p:cNvPicPr>
          <p:nvPr>
            <p:ph idx="1"/>
          </p:nvPr>
        </p:nvPicPr>
        <p:blipFill>
          <a:blip r:embed="rId2" cstate="print"/>
          <a:srcRect/>
          <a:stretch>
            <a:fillRect/>
          </a:stretch>
        </p:blipFill>
        <p:spPr>
          <a:xfrm>
            <a:off x="714375" y="857250"/>
            <a:ext cx="7643813" cy="5643563"/>
          </a:xfr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sz="4000" dirty="0" smtClean="0">
                <a:solidFill>
                  <a:srgbClr val="FFFF00"/>
                </a:solidFill>
              </a:rPr>
              <a:t>National Institute of Neurological Disorders and Stroke (NINDS) Trial:</a:t>
            </a:r>
            <a:br>
              <a:rPr lang="en-US" sz="4000" dirty="0" smtClean="0">
                <a:solidFill>
                  <a:srgbClr val="FFFF00"/>
                </a:solidFill>
              </a:rPr>
            </a:br>
            <a:endParaRPr lang="en-US" sz="4000" dirty="0" smtClean="0">
              <a:solidFill>
                <a:schemeClr val="folHlink"/>
              </a:solidFill>
            </a:endParaRPr>
          </a:p>
        </p:txBody>
      </p:sp>
      <p:sp>
        <p:nvSpPr>
          <p:cNvPr id="14339" name="Rectangle 3"/>
          <p:cNvSpPr>
            <a:spLocks noGrp="1" noChangeArrowheads="1"/>
          </p:cNvSpPr>
          <p:nvPr>
            <p:ph type="body" idx="1"/>
          </p:nvPr>
        </p:nvSpPr>
        <p:spPr/>
        <p:txBody>
          <a:bodyPr>
            <a:normAutofit fontScale="92500" lnSpcReduction="10000"/>
          </a:bodyPr>
          <a:lstStyle/>
          <a:p>
            <a:pPr eaLnBrk="1" hangingPunct="1">
              <a:lnSpc>
                <a:spcPct val="90000"/>
              </a:lnSpc>
            </a:pPr>
            <a:endParaRPr lang="en-US" sz="1800" dirty="0" smtClean="0"/>
          </a:p>
          <a:p>
            <a:pPr eaLnBrk="1" hangingPunct="1">
              <a:lnSpc>
                <a:spcPct val="90000"/>
              </a:lnSpc>
            </a:pPr>
            <a:endParaRPr lang="en-US" sz="2400" dirty="0" smtClean="0"/>
          </a:p>
          <a:p>
            <a:pPr eaLnBrk="1" hangingPunct="1">
              <a:lnSpc>
                <a:spcPct val="90000"/>
              </a:lnSpc>
            </a:pPr>
            <a:r>
              <a:rPr lang="en-US" sz="2400" dirty="0" smtClean="0"/>
              <a:t>Those treated with IV </a:t>
            </a:r>
            <a:r>
              <a:rPr lang="en-US" sz="2400" dirty="0" err="1" smtClean="0"/>
              <a:t>rt</a:t>
            </a:r>
            <a:r>
              <a:rPr lang="en-US" sz="2400" dirty="0" smtClean="0"/>
              <a:t>-PA were 30% more likely to have no or only minor disability at 3 months post stroke</a:t>
            </a:r>
          </a:p>
          <a:p>
            <a:pPr eaLnBrk="1" hangingPunct="1">
              <a:lnSpc>
                <a:spcPct val="90000"/>
              </a:lnSpc>
            </a:pPr>
            <a:endParaRPr lang="en-US" sz="2400" dirty="0" smtClean="0"/>
          </a:p>
          <a:p>
            <a:pPr eaLnBrk="1" hangingPunct="1">
              <a:lnSpc>
                <a:spcPct val="90000"/>
              </a:lnSpc>
            </a:pPr>
            <a:r>
              <a:rPr lang="en-US" sz="2400" dirty="0" smtClean="0"/>
              <a:t>Absolute risk reduction of poor outcome in the t-PA patients is 13%</a:t>
            </a:r>
          </a:p>
          <a:p>
            <a:pPr eaLnBrk="1" hangingPunct="1">
              <a:lnSpc>
                <a:spcPct val="90000"/>
              </a:lnSpc>
            </a:pPr>
            <a:endParaRPr lang="en-US" sz="2400" dirty="0" smtClean="0"/>
          </a:p>
          <a:p>
            <a:pPr eaLnBrk="1" hangingPunct="1">
              <a:lnSpc>
                <a:spcPct val="90000"/>
              </a:lnSpc>
            </a:pPr>
            <a:r>
              <a:rPr lang="en-US" sz="2400" dirty="0" smtClean="0"/>
              <a:t>OR for favorable outcome (MRS 0-1) in the t-PA patients 1.9</a:t>
            </a:r>
          </a:p>
          <a:p>
            <a:pPr eaLnBrk="1" hangingPunct="1">
              <a:lnSpc>
                <a:spcPct val="90000"/>
              </a:lnSpc>
            </a:pPr>
            <a:endParaRPr lang="en-US" sz="2400" dirty="0" smtClean="0"/>
          </a:p>
          <a:p>
            <a:pPr eaLnBrk="1" hangingPunct="1">
              <a:lnSpc>
                <a:spcPct val="90000"/>
              </a:lnSpc>
            </a:pPr>
            <a:r>
              <a:rPr lang="en-US" sz="2400" dirty="0" smtClean="0"/>
              <a:t>No difference in mortality between the two groups </a:t>
            </a:r>
          </a:p>
          <a:p>
            <a:pPr eaLnBrk="1" hangingPunct="1">
              <a:lnSpc>
                <a:spcPct val="90000"/>
              </a:lnSpc>
            </a:pPr>
            <a:endParaRPr lang="en-US" sz="2400" dirty="0" smtClean="0"/>
          </a:p>
          <a:p>
            <a:pPr eaLnBrk="1" hangingPunct="1">
              <a:lnSpc>
                <a:spcPct val="90000"/>
              </a:lnSpc>
            </a:pPr>
            <a:r>
              <a:rPr lang="en-US" sz="2400" dirty="0" smtClean="0"/>
              <a:t>6.4% symptomatic hemorrhage in the t-PA group compared to 0.6% in the Placebo group</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marL="342900" indent="-342900"/>
            <a:r>
              <a:rPr lang="en-US" sz="3600" dirty="0" smtClean="0">
                <a:solidFill>
                  <a:schemeClr val="folHlink"/>
                </a:solidFill>
              </a:rPr>
              <a:t/>
            </a:r>
            <a:br>
              <a:rPr lang="en-US" sz="3600" dirty="0" smtClean="0">
                <a:solidFill>
                  <a:schemeClr val="folHlink"/>
                </a:solidFill>
              </a:rPr>
            </a:br>
            <a:r>
              <a:rPr lang="en-US" sz="3600" dirty="0" smtClean="0">
                <a:solidFill>
                  <a:srgbClr val="FFFF00"/>
                </a:solidFill>
              </a:rPr>
              <a:t>National Institute of Neurological Disorders and Stroke (NINDS) Trial</a:t>
            </a:r>
          </a:p>
        </p:txBody>
      </p:sp>
      <p:sp>
        <p:nvSpPr>
          <p:cNvPr id="24579" name="Rectangle 3"/>
          <p:cNvSpPr>
            <a:spLocks noGrp="1" noChangeArrowheads="1"/>
          </p:cNvSpPr>
          <p:nvPr>
            <p:ph type="body" idx="1"/>
          </p:nvPr>
        </p:nvSpPr>
        <p:spPr/>
        <p:txBody>
          <a:bodyPr/>
          <a:lstStyle/>
          <a:p>
            <a:pPr marL="342900" indent="-342900" algn="ctr" defTabSz="914400" eaLnBrk="1" hangingPunct="1">
              <a:buFont typeface="Wingdings" pitchFamily="2" charset="2"/>
              <a:buNone/>
            </a:pPr>
            <a:endParaRPr lang="en-US" dirty="0" smtClean="0">
              <a:solidFill>
                <a:srgbClr val="FFFF00"/>
              </a:solidFill>
            </a:endParaRPr>
          </a:p>
          <a:p>
            <a:pPr marL="342900" indent="-342900" defTabSz="914400" eaLnBrk="1" hangingPunct="1"/>
            <a:endParaRPr lang="en-US" dirty="0" smtClean="0">
              <a:solidFill>
                <a:schemeClr val="folHlink"/>
              </a:solidFill>
            </a:endParaRPr>
          </a:p>
          <a:p>
            <a:pPr marL="342900" indent="-342900" defTabSz="914400" eaLnBrk="1" hangingPunct="1"/>
            <a:r>
              <a:rPr lang="en-US" dirty="0" smtClean="0"/>
              <a:t>Based on the NINDS trial results, the FDA in 1996 approved IV t-PA for the treatment of acute ischemic stroke within 3 hours from stroke onset.</a:t>
            </a:r>
          </a:p>
          <a:p>
            <a:pPr marL="342900" indent="-342900" algn="ctr" defTabSz="914400" eaLnBrk="1" hangingPunct="1">
              <a:buFont typeface="Wingdings" pitchFamily="2" charset="2"/>
              <a:buNone/>
            </a:pPr>
            <a:endParaRPr lang="en-US" dirty="0" smtClean="0"/>
          </a:p>
        </p:txBody>
      </p:sp>
    </p:spTree>
    <p:extLst>
      <p:ext uri="{BB962C8B-B14F-4D97-AF65-F5344CB8AC3E}">
        <p14:creationId xmlns:p14="http://schemas.microsoft.com/office/powerpoint/2010/main" xmlns="" val="2191850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defTabSz="914400" eaLnBrk="1" hangingPunct="1"/>
            <a:endParaRPr lang="en-US" smtClean="0"/>
          </a:p>
        </p:txBody>
      </p:sp>
      <p:sp>
        <p:nvSpPr>
          <p:cNvPr id="25603" name="Rectangle 3"/>
          <p:cNvSpPr>
            <a:spLocks noGrp="1" noChangeArrowheads="1"/>
          </p:cNvSpPr>
          <p:nvPr>
            <p:ph type="body" idx="1"/>
          </p:nvPr>
        </p:nvSpPr>
        <p:spPr>
          <a:xfrm>
            <a:off x="685800" y="5626100"/>
            <a:ext cx="3759200" cy="1066800"/>
          </a:xfrm>
        </p:spPr>
        <p:txBody>
          <a:bodyPr/>
          <a:lstStyle/>
          <a:p>
            <a:pPr marL="342900" indent="-342900" defTabSz="914400" eaLnBrk="1" hangingPunct="1">
              <a:buFont typeface="Wingdings" pitchFamily="2" charset="2"/>
              <a:buNone/>
            </a:pPr>
            <a:r>
              <a:rPr lang="en-US" smtClean="0"/>
              <a:t>CT Prior to IV t-PA</a:t>
            </a:r>
          </a:p>
        </p:txBody>
      </p:sp>
      <p:pic>
        <p:nvPicPr>
          <p:cNvPr id="2560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031875"/>
            <a:ext cx="4591050" cy="459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5"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40250" y="1019175"/>
            <a:ext cx="4603750" cy="460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6" name="Text Box 6"/>
          <p:cNvSpPr txBox="1">
            <a:spLocks noChangeArrowheads="1"/>
          </p:cNvSpPr>
          <p:nvPr/>
        </p:nvSpPr>
        <p:spPr bwMode="auto">
          <a:xfrm>
            <a:off x="5118100" y="5702300"/>
            <a:ext cx="3467100"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810" tIns="45906" rIns="91810" bIns="45906">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spcBef>
                <a:spcPct val="50000"/>
              </a:spcBef>
            </a:pPr>
            <a:r>
              <a:rPr lang="en-US" sz="3200">
                <a:solidFill>
                  <a:schemeClr val="bg1"/>
                </a:solidFill>
              </a:rPr>
              <a:t>CT Post IV t-PA</a:t>
            </a:r>
          </a:p>
        </p:txBody>
      </p:sp>
    </p:spTree>
    <p:extLst>
      <p:ext uri="{BB962C8B-B14F-4D97-AF65-F5344CB8AC3E}">
        <p14:creationId xmlns:p14="http://schemas.microsoft.com/office/powerpoint/2010/main" xmlns="" val="18007732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Pharmacological re-canalization</a:t>
            </a:r>
            <a:endParaRPr lang="en-US" dirty="0"/>
          </a:p>
        </p:txBody>
      </p:sp>
      <p:sp>
        <p:nvSpPr>
          <p:cNvPr id="3" name="Content Placeholder 2"/>
          <p:cNvSpPr>
            <a:spLocks noGrp="1"/>
          </p:cNvSpPr>
          <p:nvPr>
            <p:ph idx="1"/>
          </p:nvPr>
        </p:nvSpPr>
        <p:spPr/>
        <p:txBody>
          <a:bodyPr/>
          <a:lstStyle/>
          <a:p>
            <a:pPr>
              <a:lnSpc>
                <a:spcPct val="90000"/>
              </a:lnSpc>
              <a:buNone/>
            </a:pPr>
            <a:r>
              <a:rPr lang="en-US" dirty="0" smtClean="0">
                <a:solidFill>
                  <a:srgbClr val="FFFF00"/>
                </a:solidFill>
              </a:rPr>
              <a:t>European Cooperative Acute Stroke Study (ECASS II):</a:t>
            </a:r>
          </a:p>
          <a:p>
            <a:pPr>
              <a:lnSpc>
                <a:spcPct val="90000"/>
              </a:lnSpc>
            </a:pPr>
            <a:endParaRPr lang="en-US" dirty="0" smtClean="0"/>
          </a:p>
          <a:p>
            <a:pPr>
              <a:lnSpc>
                <a:spcPct val="90000"/>
              </a:lnSpc>
            </a:pPr>
            <a:r>
              <a:rPr lang="en-US" dirty="0" smtClean="0"/>
              <a:t>Acute stroke patients were treated with either 0.9 mg/kg </a:t>
            </a:r>
            <a:r>
              <a:rPr lang="en-US" dirty="0" err="1" smtClean="0"/>
              <a:t>rt</a:t>
            </a:r>
            <a:r>
              <a:rPr lang="en-US" dirty="0" smtClean="0"/>
              <a:t>-PA or Placebo within 6 hours after stroke onset</a:t>
            </a:r>
          </a:p>
          <a:p>
            <a:pPr>
              <a:lnSpc>
                <a:spcPct val="90000"/>
              </a:lnSpc>
            </a:pPr>
            <a:endParaRPr lang="en-US" dirty="0" smtClean="0"/>
          </a:p>
          <a:p>
            <a:pPr>
              <a:lnSpc>
                <a:spcPct val="90000"/>
              </a:lnSpc>
            </a:pPr>
            <a:r>
              <a:rPr lang="en-US" dirty="0" smtClean="0"/>
              <a:t>Results showed increase </a:t>
            </a:r>
            <a:r>
              <a:rPr lang="en-US" dirty="0" err="1" smtClean="0"/>
              <a:t>intracerebral</a:t>
            </a:r>
            <a:r>
              <a:rPr lang="en-US" dirty="0" smtClean="0"/>
              <a:t> hemorrhage in the t-PA group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European Cooperative Acute Stroke Study (ECASS III)</a:t>
            </a:r>
            <a:br>
              <a:rPr lang="en-US" dirty="0" smtClean="0">
                <a:solidFill>
                  <a:srgbClr val="FFFF00"/>
                </a:solidFill>
              </a:rPr>
            </a:b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endParaRPr lang="en-US" dirty="0" smtClean="0"/>
          </a:p>
          <a:p>
            <a:r>
              <a:rPr lang="en-US" dirty="0" smtClean="0"/>
              <a:t>A total of 821 acute stroke patients were treated with either 0.9 mg/kg </a:t>
            </a:r>
            <a:r>
              <a:rPr lang="en-US" dirty="0" err="1" smtClean="0"/>
              <a:t>rt</a:t>
            </a:r>
            <a:r>
              <a:rPr lang="en-US" dirty="0" smtClean="0"/>
              <a:t>-PA or Placebo within 4.5 hours of the stroke symptoms onset</a:t>
            </a:r>
          </a:p>
          <a:p>
            <a:pPr>
              <a:buNone/>
            </a:pPr>
            <a:endParaRPr lang="en-US" dirty="0" smtClean="0"/>
          </a:p>
          <a:p>
            <a:r>
              <a:rPr lang="en-US" dirty="0" smtClean="0"/>
              <a:t>Additional exclusion criteria to the NINDS trial include age &gt;80, oral anticoagulant, NIHSS &gt; 25, CT showing &gt; 1/3 MCA infarct, and history of  both stroke and diabetes</a:t>
            </a:r>
          </a:p>
          <a:p>
            <a:endParaRPr lang="en-US" dirty="0" smtClean="0"/>
          </a:p>
          <a:p>
            <a:endParaRPr lang="en-US" dirty="0" smtClean="0"/>
          </a:p>
          <a:p>
            <a:endParaRPr lang="en-US" dirty="0" smtClean="0"/>
          </a:p>
          <a:p>
            <a:endParaRPr lang="en-US" dirty="0" smtClean="0"/>
          </a:p>
          <a:p>
            <a:endParaRPr lang="en-US" dirty="0" smtClean="0"/>
          </a:p>
          <a:p>
            <a:endParaRPr lang="en-US" dirty="0" smtClean="0">
              <a:solidFill>
                <a:srgbClr val="FFFF00"/>
              </a:solidFill>
            </a:endParaRP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European Cooperative Acute Stroke Study (ECASS III)</a:t>
            </a:r>
            <a:endParaRPr lang="en-US" dirty="0"/>
          </a:p>
        </p:txBody>
      </p:sp>
      <p:graphicFrame>
        <p:nvGraphicFramePr>
          <p:cNvPr id="4" name="Content Placeholder 3"/>
          <p:cNvGraphicFramePr>
            <a:graphicFrameLocks noGrp="1"/>
          </p:cNvGraphicFramePr>
          <p:nvPr>
            <p:ph idx="1"/>
          </p:nvPr>
        </p:nvGraphicFramePr>
        <p:xfrm>
          <a:off x="533400" y="3200400"/>
          <a:ext cx="8229600" cy="14833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dirty="0" smtClean="0">
                          <a:solidFill>
                            <a:srgbClr val="FFFF00"/>
                          </a:solidFill>
                        </a:rPr>
                        <a:t>Outcome</a:t>
                      </a:r>
                      <a:endParaRPr lang="en-US" dirty="0">
                        <a:solidFill>
                          <a:srgbClr val="FFFF00"/>
                        </a:solidFill>
                      </a:endParaRPr>
                    </a:p>
                  </a:txBody>
                  <a:tcPr/>
                </a:tc>
                <a:tc>
                  <a:txBody>
                    <a:bodyPr/>
                    <a:lstStyle/>
                    <a:p>
                      <a:pPr algn="ctr"/>
                      <a:r>
                        <a:rPr lang="en-US" dirty="0" smtClean="0">
                          <a:solidFill>
                            <a:srgbClr val="FFFF00"/>
                          </a:solidFill>
                        </a:rPr>
                        <a:t>t--PA</a:t>
                      </a:r>
                      <a:endParaRPr lang="en-US" dirty="0">
                        <a:solidFill>
                          <a:srgbClr val="FFFF00"/>
                        </a:solidFill>
                      </a:endParaRPr>
                    </a:p>
                  </a:txBody>
                  <a:tcPr/>
                </a:tc>
                <a:tc>
                  <a:txBody>
                    <a:bodyPr/>
                    <a:lstStyle/>
                    <a:p>
                      <a:pPr algn="ctr"/>
                      <a:r>
                        <a:rPr lang="en-US" dirty="0" smtClean="0">
                          <a:solidFill>
                            <a:srgbClr val="FFFF00"/>
                          </a:solidFill>
                        </a:rPr>
                        <a:t>Placebo</a:t>
                      </a:r>
                      <a:endParaRPr lang="en-US" dirty="0">
                        <a:solidFill>
                          <a:srgbClr val="FFFF00"/>
                        </a:solidFill>
                      </a:endParaRPr>
                    </a:p>
                  </a:txBody>
                  <a:tcPr/>
                </a:tc>
              </a:tr>
              <a:tr h="370840">
                <a:tc>
                  <a:txBody>
                    <a:bodyPr/>
                    <a:lstStyle/>
                    <a:p>
                      <a:pPr algn="ctr"/>
                      <a:r>
                        <a:rPr lang="en-US" dirty="0" smtClean="0">
                          <a:solidFill>
                            <a:srgbClr val="00B0F0"/>
                          </a:solidFill>
                        </a:rPr>
                        <a:t>MRS</a:t>
                      </a:r>
                      <a:r>
                        <a:rPr lang="en-US" baseline="0" dirty="0" smtClean="0">
                          <a:solidFill>
                            <a:srgbClr val="00B0F0"/>
                          </a:solidFill>
                        </a:rPr>
                        <a:t> &lt; 2</a:t>
                      </a:r>
                      <a:endParaRPr lang="en-US" dirty="0">
                        <a:solidFill>
                          <a:srgbClr val="00B0F0"/>
                        </a:solidFill>
                      </a:endParaRPr>
                    </a:p>
                  </a:txBody>
                  <a:tcPr/>
                </a:tc>
                <a:tc>
                  <a:txBody>
                    <a:bodyPr/>
                    <a:lstStyle/>
                    <a:p>
                      <a:pPr algn="ctr"/>
                      <a:r>
                        <a:rPr lang="en-US" dirty="0" smtClean="0">
                          <a:solidFill>
                            <a:schemeClr val="bg1"/>
                          </a:solidFill>
                        </a:rPr>
                        <a:t>54.4%</a:t>
                      </a:r>
                      <a:endParaRPr lang="en-US" dirty="0">
                        <a:solidFill>
                          <a:schemeClr val="bg1"/>
                        </a:solidFill>
                      </a:endParaRPr>
                    </a:p>
                  </a:txBody>
                  <a:tcPr/>
                </a:tc>
                <a:tc>
                  <a:txBody>
                    <a:bodyPr/>
                    <a:lstStyle/>
                    <a:p>
                      <a:pPr algn="ctr"/>
                      <a:r>
                        <a:rPr lang="en-US" dirty="0" smtClean="0"/>
                        <a:t>45.2%</a:t>
                      </a:r>
                      <a:r>
                        <a:rPr lang="en-US" baseline="0" dirty="0" smtClean="0"/>
                        <a:t>  P=0.04</a:t>
                      </a:r>
                      <a:endParaRPr lang="en-US" dirty="0"/>
                    </a:p>
                  </a:txBody>
                  <a:tcPr/>
                </a:tc>
              </a:tr>
              <a:tr h="370840">
                <a:tc>
                  <a:txBody>
                    <a:bodyPr/>
                    <a:lstStyle/>
                    <a:p>
                      <a:pPr algn="ctr"/>
                      <a:r>
                        <a:rPr lang="en-US" dirty="0" smtClean="0">
                          <a:solidFill>
                            <a:srgbClr val="00B0F0"/>
                          </a:solidFill>
                        </a:rPr>
                        <a:t>Mortality</a:t>
                      </a:r>
                      <a:endParaRPr lang="en-US" dirty="0">
                        <a:solidFill>
                          <a:srgbClr val="00B0F0"/>
                        </a:solidFill>
                      </a:endParaRPr>
                    </a:p>
                  </a:txBody>
                  <a:tcPr/>
                </a:tc>
                <a:tc>
                  <a:txBody>
                    <a:bodyPr/>
                    <a:lstStyle/>
                    <a:p>
                      <a:pPr algn="ctr"/>
                      <a:r>
                        <a:rPr lang="en-US" dirty="0" smtClean="0"/>
                        <a:t>7.7%</a:t>
                      </a:r>
                      <a:endParaRPr lang="en-US" dirty="0"/>
                    </a:p>
                  </a:txBody>
                  <a:tcPr/>
                </a:tc>
                <a:tc>
                  <a:txBody>
                    <a:bodyPr/>
                    <a:lstStyle/>
                    <a:p>
                      <a:pPr algn="ctr"/>
                      <a:r>
                        <a:rPr lang="en-US" dirty="0" smtClean="0"/>
                        <a:t>8.4%</a:t>
                      </a:r>
                      <a:r>
                        <a:rPr lang="en-US" baseline="0" dirty="0" smtClean="0"/>
                        <a:t>   P=0.68</a:t>
                      </a:r>
                      <a:endParaRPr lang="en-US" dirty="0"/>
                    </a:p>
                  </a:txBody>
                  <a:tcPr/>
                </a:tc>
              </a:tr>
              <a:tr h="370840">
                <a:tc>
                  <a:txBody>
                    <a:bodyPr/>
                    <a:lstStyle/>
                    <a:p>
                      <a:pPr algn="ctr"/>
                      <a:r>
                        <a:rPr lang="en-US" dirty="0" smtClean="0">
                          <a:solidFill>
                            <a:srgbClr val="00B0F0"/>
                          </a:solidFill>
                        </a:rPr>
                        <a:t>Hemorrhage</a:t>
                      </a:r>
                      <a:endParaRPr lang="en-US" dirty="0">
                        <a:solidFill>
                          <a:srgbClr val="00B0F0"/>
                        </a:solidFill>
                      </a:endParaRPr>
                    </a:p>
                  </a:txBody>
                  <a:tcPr/>
                </a:tc>
                <a:tc>
                  <a:txBody>
                    <a:bodyPr/>
                    <a:lstStyle/>
                    <a:p>
                      <a:pPr algn="ctr"/>
                      <a:r>
                        <a:rPr lang="en-US" dirty="0" smtClean="0"/>
                        <a:t>2.4%</a:t>
                      </a:r>
                      <a:endParaRPr lang="en-US" dirty="0"/>
                    </a:p>
                  </a:txBody>
                  <a:tcPr/>
                </a:tc>
                <a:tc>
                  <a:txBody>
                    <a:bodyPr/>
                    <a:lstStyle/>
                    <a:p>
                      <a:pPr algn="ctr"/>
                      <a:r>
                        <a:rPr lang="en-US" dirty="0" smtClean="0"/>
                        <a:t>0.2%  P=0.008</a:t>
                      </a:r>
                      <a:endParaRPr lang="en-US" dirty="0"/>
                    </a:p>
                  </a:txBody>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European Cooperative Acute Stroke Study (ECASS III)</a:t>
            </a:r>
            <a:br>
              <a:rPr lang="en-US" dirty="0" smtClean="0">
                <a:solidFill>
                  <a:srgbClr val="FFFF00"/>
                </a:solidFill>
              </a:rPr>
            </a:br>
            <a:endParaRPr lang="en-US" dirty="0"/>
          </a:p>
        </p:txBody>
      </p:sp>
      <p:sp>
        <p:nvSpPr>
          <p:cNvPr id="3" name="Content Placeholder 2"/>
          <p:cNvSpPr>
            <a:spLocks noGrp="1"/>
          </p:cNvSpPr>
          <p:nvPr>
            <p:ph idx="1"/>
          </p:nvPr>
        </p:nvSpPr>
        <p:spPr/>
        <p:txBody>
          <a:bodyPr>
            <a:normAutofit fontScale="92500"/>
          </a:bodyPr>
          <a:lstStyle/>
          <a:p>
            <a:endParaRPr lang="en-US" dirty="0" smtClean="0"/>
          </a:p>
          <a:p>
            <a:r>
              <a:rPr lang="en-US" dirty="0" smtClean="0"/>
              <a:t>Absolute risk reduction of poor outcome is 7% </a:t>
            </a:r>
          </a:p>
          <a:p>
            <a:endParaRPr lang="en-US" dirty="0" smtClean="0"/>
          </a:p>
          <a:p>
            <a:r>
              <a:rPr lang="en-US" dirty="0" smtClean="0"/>
              <a:t>A second pooled analysis including ECASS and EPITHET showed consistent results</a:t>
            </a:r>
          </a:p>
          <a:p>
            <a:endParaRPr lang="en-US" dirty="0" smtClean="0"/>
          </a:p>
          <a:p>
            <a:r>
              <a:rPr lang="en-US" dirty="0" smtClean="0"/>
              <a:t>The AHA,ASA, and ESA endorsed the use of </a:t>
            </a:r>
            <a:r>
              <a:rPr lang="en-US" dirty="0" err="1" smtClean="0"/>
              <a:t>alteplase</a:t>
            </a:r>
            <a:r>
              <a:rPr lang="en-US" dirty="0" smtClean="0"/>
              <a:t> within 4.5 hours of the symptoms onset</a:t>
            </a:r>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وان 1"/>
          <p:cNvSpPr>
            <a:spLocks noGrp="1"/>
          </p:cNvSpPr>
          <p:nvPr>
            <p:ph type="title"/>
          </p:nvPr>
        </p:nvSpPr>
        <p:spPr/>
        <p:txBody>
          <a:bodyPr/>
          <a:lstStyle/>
          <a:p>
            <a:pPr eaLnBrk="1" hangingPunct="1"/>
            <a:r>
              <a:rPr lang="en-US" sz="2800" smtClean="0"/>
              <a:t>Outcome with IV-t-PA:</a:t>
            </a:r>
          </a:p>
        </p:txBody>
      </p:sp>
      <p:sp>
        <p:nvSpPr>
          <p:cNvPr id="31747" name="عنصر نائب للمحتوى 2"/>
          <p:cNvSpPr>
            <a:spLocks noGrp="1"/>
          </p:cNvSpPr>
          <p:nvPr>
            <p:ph idx="1"/>
          </p:nvPr>
        </p:nvSpPr>
        <p:spPr/>
        <p:txBody>
          <a:bodyPr/>
          <a:lstStyle/>
          <a:p>
            <a:pPr algn="l" rtl="0" eaLnBrk="1" hangingPunct="1">
              <a:buFont typeface="Wingdings" pitchFamily="2" charset="2"/>
              <a:buNone/>
            </a:pPr>
            <a:r>
              <a:rPr lang="en-US" sz="2400" b="1" smtClean="0"/>
              <a:t>Odds Ratios for Favorable Outcome</a:t>
            </a:r>
          </a:p>
          <a:p>
            <a:pPr algn="l" rtl="0" eaLnBrk="1" hangingPunct="1">
              <a:buFont typeface="Wingdings" pitchFamily="2" charset="2"/>
              <a:buNone/>
            </a:pPr>
            <a:r>
              <a:rPr lang="en-US" sz="2400" b="1" smtClean="0"/>
              <a:t>Time             Odds Ratio                         95% (CI) Interval</a:t>
            </a:r>
          </a:p>
          <a:p>
            <a:pPr algn="l" rtl="0" eaLnBrk="1" hangingPunct="1">
              <a:buFont typeface="Wingdings" pitchFamily="2" charset="2"/>
              <a:buNone/>
            </a:pPr>
            <a:r>
              <a:rPr lang="en-US" sz="2400" b="1" smtClean="0"/>
              <a:t>0-90                   2.8                                            1.8 - 4.5</a:t>
            </a:r>
          </a:p>
          <a:p>
            <a:pPr algn="l" rtl="0" eaLnBrk="1" hangingPunct="1">
              <a:buFont typeface="Wingdings" pitchFamily="2" charset="2"/>
              <a:buNone/>
            </a:pPr>
            <a:r>
              <a:rPr lang="en-US" sz="2400" b="1" smtClean="0"/>
              <a:t>91-180               1.5                                            1.1 - 2.1</a:t>
            </a:r>
          </a:p>
          <a:p>
            <a:pPr algn="l" rtl="0" eaLnBrk="1" hangingPunct="1">
              <a:buFont typeface="Wingdings" pitchFamily="2" charset="2"/>
              <a:buNone/>
            </a:pPr>
            <a:r>
              <a:rPr lang="en-US" sz="2400" b="1" smtClean="0"/>
              <a:t>181-270             1.4                                            1.1 - 1.9</a:t>
            </a:r>
          </a:p>
          <a:p>
            <a:pPr algn="l" rtl="0" eaLnBrk="1" hangingPunct="1">
              <a:buFont typeface="Wingdings" pitchFamily="2" charset="2"/>
              <a:buNone/>
            </a:pPr>
            <a:r>
              <a:rPr lang="en-US" sz="2400" b="1" smtClean="0"/>
              <a:t>271-360             1.2                                            0.9 - 1.5</a:t>
            </a:r>
            <a:endParaRPr lang="en-US" sz="24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z="3200"/>
              <a:t>Ischemic Stroke</a:t>
            </a:r>
            <a:endParaRPr lang="en-US" sz="2800">
              <a:solidFill>
                <a:srgbClr val="66FF66"/>
              </a:solidFill>
            </a:endParaRPr>
          </a:p>
        </p:txBody>
      </p:sp>
      <p:sp>
        <p:nvSpPr>
          <p:cNvPr id="3075" name="Rectangle 3"/>
          <p:cNvSpPr>
            <a:spLocks noGrp="1" noChangeArrowheads="1"/>
          </p:cNvSpPr>
          <p:nvPr>
            <p:ph type="body" idx="1"/>
          </p:nvPr>
        </p:nvSpPr>
        <p:spPr/>
        <p:txBody>
          <a:bodyPr/>
          <a:lstStyle/>
          <a:p>
            <a:r>
              <a:rPr lang="en-US"/>
              <a:t>Low blood flow to focal part of brain</a:t>
            </a:r>
          </a:p>
          <a:p>
            <a:r>
              <a:rPr lang="en-US"/>
              <a:t>Usually caused by thromboembolism</a:t>
            </a:r>
          </a:p>
          <a:p>
            <a:r>
              <a:rPr lang="en-US"/>
              <a:t>Acute therapy includes thrombolysis</a:t>
            </a:r>
          </a:p>
          <a:p>
            <a:r>
              <a:rPr lang="en-US"/>
              <a:t>2</a:t>
            </a:r>
            <a:r>
              <a:rPr lang="en-US">
                <a:sym typeface="Symbol" pitchFamily="18" charset="2"/>
              </a:rPr>
              <a:t></a:t>
            </a:r>
            <a:r>
              <a:rPr lang="en-US"/>
              <a:t> prevention depends on source of thromboembolus</a:t>
            </a:r>
          </a:p>
          <a:p>
            <a:r>
              <a:rPr lang="en-US"/>
              <a:t>Accounts for </a:t>
            </a:r>
            <a:r>
              <a:rPr lang="en-US">
                <a:sym typeface="Symbol" pitchFamily="18" charset="2"/>
              </a:rPr>
              <a:t> 85% of strokes</a:t>
            </a: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The introduction of t-PA 2 decades ago marked the end of one era dominated by nihilism, in which stroke was considered untreatable and the beginning of another</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11888"/>
            <a:ext cx="2095500"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58050" y="6105525"/>
            <a:ext cx="1885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77938" y="2746375"/>
            <a:ext cx="6588125" cy="1363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7" name="Text Box 5"/>
          <p:cNvSpPr txBox="1">
            <a:spLocks noChangeArrowheads="1"/>
          </p:cNvSpPr>
          <p:nvPr/>
        </p:nvSpPr>
        <p:spPr bwMode="auto">
          <a:xfrm>
            <a:off x="179388" y="6678613"/>
            <a:ext cx="8783637" cy="119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800">
                <a:latin typeface="Sans Serif" pitchFamily="16" charset="0"/>
              </a:rPr>
              <a:t>Copyright ©2004 American Heart Association</a:t>
            </a:r>
          </a:p>
        </p:txBody>
      </p:sp>
      <p:sp>
        <p:nvSpPr>
          <p:cNvPr id="44038" name="Text Box 6"/>
          <p:cNvSpPr txBox="1">
            <a:spLocks noChangeArrowheads="1"/>
          </p:cNvSpPr>
          <p:nvPr/>
        </p:nvSpPr>
        <p:spPr bwMode="auto">
          <a:xfrm>
            <a:off x="1277938" y="4219575"/>
            <a:ext cx="8783637"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1200" b="1">
                <a:latin typeface="Sans Serif" pitchFamily="16" charset="0"/>
              </a:rPr>
              <a:t>Pierre Gobin, Y. et al. Stroke 2004;35:2848-2854</a:t>
            </a:r>
          </a:p>
        </p:txBody>
      </p:sp>
      <p:sp>
        <p:nvSpPr>
          <p:cNvPr id="44039" name="Text Box 7"/>
          <p:cNvSpPr txBox="1">
            <a:spLocks noChangeArrowheads="1"/>
          </p:cNvSpPr>
          <p:nvPr/>
        </p:nvSpPr>
        <p:spPr bwMode="auto">
          <a:xfrm>
            <a:off x="179388" y="179388"/>
            <a:ext cx="8783637" cy="238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gn="ctr">
              <a:lnSpc>
                <a:spcPct val="97000"/>
              </a:lnSpc>
              <a:spcBef>
                <a:spcPct val="0"/>
              </a:spcBef>
              <a:buClr>
                <a:srgbClr val="000000"/>
              </a:buClr>
              <a:buSzPct val="100000"/>
              <a:buFont typeface="Times New Roman" pitchFamily="18" charset="0"/>
              <a:buNone/>
            </a:pPr>
            <a:r>
              <a:rPr lang="en-GB" sz="1600" b="1">
                <a:latin typeface="Sans Serif" pitchFamily="16" charset="0"/>
              </a:rPr>
              <a:t>After the microcatheter transverses the thrombus, the first loops of the Merci Retriever are delivered distal to the occlusion site</a:t>
            </a:r>
          </a:p>
        </p:txBody>
      </p:sp>
    </p:spTree>
    <p:extLst>
      <p:ext uri="{BB962C8B-B14F-4D97-AF65-F5344CB8AC3E}">
        <p14:creationId xmlns:p14="http://schemas.microsoft.com/office/powerpoint/2010/main" xmlns="" val="2492881756"/>
      </p:ext>
    </p:extLst>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11888"/>
            <a:ext cx="2095500"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5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58050" y="6105525"/>
            <a:ext cx="1885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0"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77938" y="2997200"/>
            <a:ext cx="6588125"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61" name="Text Box 5"/>
          <p:cNvSpPr txBox="1">
            <a:spLocks noChangeArrowheads="1"/>
          </p:cNvSpPr>
          <p:nvPr/>
        </p:nvSpPr>
        <p:spPr bwMode="auto">
          <a:xfrm>
            <a:off x="179388" y="6678613"/>
            <a:ext cx="8783637" cy="119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800">
                <a:latin typeface="Sans Serif" pitchFamily="16" charset="0"/>
              </a:rPr>
              <a:t>Copyright ©2004 American Heart Association</a:t>
            </a:r>
          </a:p>
        </p:txBody>
      </p:sp>
      <p:sp>
        <p:nvSpPr>
          <p:cNvPr id="45062" name="Text Box 6"/>
          <p:cNvSpPr txBox="1">
            <a:spLocks noChangeArrowheads="1"/>
          </p:cNvSpPr>
          <p:nvPr/>
        </p:nvSpPr>
        <p:spPr bwMode="auto">
          <a:xfrm>
            <a:off x="1277938" y="3968750"/>
            <a:ext cx="8783637"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1200" b="1">
                <a:latin typeface="Sans Serif" pitchFamily="16" charset="0"/>
              </a:rPr>
              <a:t>Pierre Gobin, Y. et al. Stroke 2004;35:2848-2854</a:t>
            </a:r>
          </a:p>
        </p:txBody>
      </p:sp>
      <p:sp>
        <p:nvSpPr>
          <p:cNvPr id="45063" name="Text Box 7"/>
          <p:cNvSpPr txBox="1">
            <a:spLocks noChangeArrowheads="1"/>
          </p:cNvSpPr>
          <p:nvPr/>
        </p:nvSpPr>
        <p:spPr bwMode="auto">
          <a:xfrm>
            <a:off x="179388" y="179388"/>
            <a:ext cx="8783637" cy="2636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gn="ctr">
              <a:lnSpc>
                <a:spcPct val="97000"/>
              </a:lnSpc>
              <a:spcBef>
                <a:spcPct val="0"/>
              </a:spcBef>
              <a:buClr>
                <a:srgbClr val="000000"/>
              </a:buClr>
              <a:buSzPct val="100000"/>
              <a:buFont typeface="Times New Roman" pitchFamily="18" charset="0"/>
              <a:buNone/>
            </a:pPr>
            <a:r>
              <a:rPr lang="en-GB" sz="1600" b="1">
                <a:latin typeface="Sans Serif" pitchFamily="16" charset="0"/>
              </a:rPr>
              <a:t>The Merci Retriever is pulled back at the contact of the thrombus, additional loops are delivered within the thrombus, and the Merci Retriever is torqued to ensnare the thrombus</a:t>
            </a:r>
          </a:p>
        </p:txBody>
      </p:sp>
    </p:spTree>
    <p:extLst>
      <p:ext uri="{BB962C8B-B14F-4D97-AF65-F5344CB8AC3E}">
        <p14:creationId xmlns:p14="http://schemas.microsoft.com/office/powerpoint/2010/main" xmlns="" val="534626662"/>
      </p:ext>
    </p:extLst>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11888"/>
            <a:ext cx="2095500"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58050" y="6105525"/>
            <a:ext cx="1885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4"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77938" y="2190750"/>
            <a:ext cx="6588125" cy="2474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5" name="Text Box 5"/>
          <p:cNvSpPr txBox="1">
            <a:spLocks noChangeArrowheads="1"/>
          </p:cNvSpPr>
          <p:nvPr/>
        </p:nvSpPr>
        <p:spPr bwMode="auto">
          <a:xfrm>
            <a:off x="179388" y="6678613"/>
            <a:ext cx="8783637" cy="119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800">
                <a:latin typeface="Sans Serif" pitchFamily="16" charset="0"/>
              </a:rPr>
              <a:t>Copyright ©2004 American Heart Association</a:t>
            </a:r>
          </a:p>
        </p:txBody>
      </p:sp>
      <p:sp>
        <p:nvSpPr>
          <p:cNvPr id="46086" name="Text Box 6"/>
          <p:cNvSpPr txBox="1">
            <a:spLocks noChangeArrowheads="1"/>
          </p:cNvSpPr>
          <p:nvPr/>
        </p:nvSpPr>
        <p:spPr bwMode="auto">
          <a:xfrm>
            <a:off x="1277938" y="4775200"/>
            <a:ext cx="8783637"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1200" b="1">
                <a:latin typeface="Sans Serif" pitchFamily="16" charset="0"/>
              </a:rPr>
              <a:t>Pierre Gobin, Y. et al. Stroke 2004;35:2848-2854</a:t>
            </a:r>
          </a:p>
        </p:txBody>
      </p:sp>
      <p:sp>
        <p:nvSpPr>
          <p:cNvPr id="46087" name="Text Box 7"/>
          <p:cNvSpPr txBox="1">
            <a:spLocks noChangeArrowheads="1"/>
          </p:cNvSpPr>
          <p:nvPr/>
        </p:nvSpPr>
        <p:spPr bwMode="auto">
          <a:xfrm>
            <a:off x="179388" y="179388"/>
            <a:ext cx="8783637" cy="183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gn="ctr">
              <a:lnSpc>
                <a:spcPct val="97000"/>
              </a:lnSpc>
              <a:spcBef>
                <a:spcPct val="0"/>
              </a:spcBef>
              <a:buClr>
                <a:srgbClr val="000000"/>
              </a:buClr>
              <a:buSzPct val="100000"/>
              <a:buFont typeface="Times New Roman" pitchFamily="18" charset="0"/>
              <a:buNone/>
            </a:pPr>
            <a:r>
              <a:rPr lang="en-GB" sz="1600" b="1">
                <a:latin typeface="Sans Serif" pitchFamily="16" charset="0"/>
              </a:rPr>
              <a:t>The balloon of the balloon guide catheter (BGC) (insert) is inflated to control antegrade flow, and the Merci Retriever is pulled back with the ensnared thrombus toward the tip of the BGC where it is aspirated</a:t>
            </a:r>
          </a:p>
        </p:txBody>
      </p:sp>
    </p:spTree>
    <p:extLst>
      <p:ext uri="{BB962C8B-B14F-4D97-AF65-F5344CB8AC3E}">
        <p14:creationId xmlns:p14="http://schemas.microsoft.com/office/powerpoint/2010/main" xmlns="" val="2331006195"/>
      </p:ext>
    </p:extLst>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defTabSz="914400" eaLnBrk="1" hangingPunct="1"/>
            <a:r>
              <a:rPr lang="en-US" altLang="en-US" smtClean="0"/>
              <a:t>Thrombolysis</a:t>
            </a:r>
          </a:p>
        </p:txBody>
      </p:sp>
      <p:pic>
        <p:nvPicPr>
          <p:cNvPr id="39939" name="Picture 3" descr="garcia rmca occl pr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1524000"/>
            <a:ext cx="3733800" cy="4840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0" name="Picture 4" descr="garcia  pos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0600" y="1524000"/>
            <a:ext cx="3733800" cy="4840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73419712"/>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11888"/>
            <a:ext cx="2095500"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0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58050" y="6105525"/>
            <a:ext cx="1885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0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66888" y="992188"/>
            <a:ext cx="5610225" cy="487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9" name="Text Box 5"/>
          <p:cNvSpPr txBox="1">
            <a:spLocks noChangeArrowheads="1"/>
          </p:cNvSpPr>
          <p:nvPr/>
        </p:nvSpPr>
        <p:spPr bwMode="auto">
          <a:xfrm>
            <a:off x="179388" y="6678613"/>
            <a:ext cx="8783637" cy="119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800">
                <a:latin typeface="Sans Serif" pitchFamily="16" charset="0"/>
              </a:rPr>
              <a:t>Copyright ©2004 American Heart Association</a:t>
            </a:r>
          </a:p>
        </p:txBody>
      </p:sp>
      <p:sp>
        <p:nvSpPr>
          <p:cNvPr id="47110" name="Text Box 6"/>
          <p:cNvSpPr txBox="1">
            <a:spLocks noChangeArrowheads="1"/>
          </p:cNvSpPr>
          <p:nvPr/>
        </p:nvSpPr>
        <p:spPr bwMode="auto">
          <a:xfrm>
            <a:off x="1766888" y="5973763"/>
            <a:ext cx="8783637"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1200" b="1">
                <a:latin typeface="Sans Serif" pitchFamily="16" charset="0"/>
              </a:rPr>
              <a:t>Pierre Gobin, Y. et al. Stroke 2004;35:2848-2854</a:t>
            </a:r>
          </a:p>
        </p:txBody>
      </p:sp>
      <p:sp>
        <p:nvSpPr>
          <p:cNvPr id="47111" name="Text Box 7"/>
          <p:cNvSpPr txBox="1">
            <a:spLocks noChangeArrowheads="1"/>
          </p:cNvSpPr>
          <p:nvPr/>
        </p:nvSpPr>
        <p:spPr bwMode="auto">
          <a:xfrm>
            <a:off x="179388" y="179388"/>
            <a:ext cx="8783637"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gn="ctr">
              <a:lnSpc>
                <a:spcPct val="97000"/>
              </a:lnSpc>
              <a:spcBef>
                <a:spcPct val="0"/>
              </a:spcBef>
              <a:buClr>
                <a:srgbClr val="000000"/>
              </a:buClr>
              <a:buSzPct val="100000"/>
              <a:buFont typeface="Times New Roman" pitchFamily="18" charset="0"/>
              <a:buNone/>
            </a:pPr>
            <a:r>
              <a:rPr lang="en-GB" sz="1600" b="1">
                <a:latin typeface="Sans Serif" pitchFamily="16" charset="0"/>
              </a:rPr>
              <a:t>Photograph showing the Merci Retriever and the 2 thrombi, which were retrieved in case 9</a:t>
            </a:r>
          </a:p>
        </p:txBody>
      </p:sp>
    </p:spTree>
    <p:extLst>
      <p:ext uri="{BB962C8B-B14F-4D97-AF65-F5344CB8AC3E}">
        <p14:creationId xmlns:p14="http://schemas.microsoft.com/office/powerpoint/2010/main" xmlns="" val="104840159"/>
      </p:ext>
    </p:extLst>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7045" y="50800"/>
            <a:ext cx="9129910" cy="1143000"/>
          </a:xfrm>
          <a:ln>
            <a:miter lim="800000"/>
            <a:headEnd/>
            <a:tailEnd/>
          </a:ln>
        </p:spPr>
        <p:txBody>
          <a:bodyPr>
            <a:normAutofit/>
            <a:scene3d>
              <a:camera prst="orthographicFront"/>
              <a:lightRig rig="soft" dir="t">
                <a:rot lat="0" lon="0" rev="16800000"/>
              </a:lightRig>
            </a:scene3d>
            <a:sp3d prstMaterial="softEdge">
              <a:bevelT w="38100" h="38100"/>
            </a:sp3d>
          </a:bodyPr>
          <a:lstStyle/>
          <a:p>
            <a:pPr defTabSz="914400" eaLnBrk="1" fontAlgn="auto" hangingPunct="1">
              <a:spcAft>
                <a:spcPts val="0"/>
              </a:spcAft>
              <a:defRPr/>
            </a:pPr>
            <a:r>
              <a:rPr lang="en-US" sz="4100"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MERCI retriever</a:t>
            </a:r>
            <a:endParaRPr lang="el-GR" sz="4100"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sp>
        <p:nvSpPr>
          <p:cNvPr id="30723" name="Rectangle 4"/>
          <p:cNvSpPr>
            <a:spLocks noChangeArrowheads="1"/>
          </p:cNvSpPr>
          <p:nvPr/>
        </p:nvSpPr>
        <p:spPr bwMode="auto">
          <a:xfrm>
            <a:off x="12573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nchor="ctr"/>
          <a:lstStyle/>
          <a:p>
            <a:pPr algn="ctr">
              <a:lnSpc>
                <a:spcPct val="100000"/>
              </a:lnSpc>
              <a:spcBef>
                <a:spcPct val="0"/>
              </a:spcBef>
            </a:pPr>
            <a:endParaRPr lang="en-US" sz="4400">
              <a:solidFill>
                <a:schemeClr val="tx2"/>
              </a:solidFill>
              <a:cs typeface="Arial" charset="0"/>
            </a:endParaRPr>
          </a:p>
        </p:txBody>
      </p:sp>
      <p:pic>
        <p:nvPicPr>
          <p:cNvPr id="30724" name="Picture 5" descr="merci inplace ap 2"/>
          <p:cNvPicPr>
            <a:picLocks noChangeAspect="1" noChangeArrowheads="1"/>
          </p:cNvPicPr>
          <p:nvPr/>
        </p:nvPicPr>
        <p:blipFill>
          <a:blip r:embed="rId2" cstate="print">
            <a:extLst>
              <a:ext uri="{28A0092B-C50C-407E-A947-70E740481C1C}">
                <a14:useLocalDpi xmlns:a14="http://schemas.microsoft.com/office/drawing/2010/main" xmlns="" val="0"/>
              </a:ext>
            </a:extLst>
          </a:blip>
          <a:srcRect l="22731" t="2100" r="34740" b="38058"/>
          <a:stretch>
            <a:fillRect/>
          </a:stretch>
        </p:blipFill>
        <p:spPr bwMode="auto">
          <a:xfrm>
            <a:off x="2916238" y="2492375"/>
            <a:ext cx="3240087" cy="2081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5" name="Picture 6" descr="Merci lindquist angio pre ap1"/>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836" r="37686" b="12280"/>
          <a:stretch>
            <a:fillRect/>
          </a:stretch>
        </p:blipFill>
        <p:spPr bwMode="auto">
          <a:xfrm>
            <a:off x="0" y="2495550"/>
            <a:ext cx="2900363" cy="3741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6" name="Picture 7" descr="merci post ap"/>
          <p:cNvPicPr>
            <a:picLocks noChangeAspect="1" noChangeArrowheads="1"/>
          </p:cNvPicPr>
          <p:nvPr/>
        </p:nvPicPr>
        <p:blipFill>
          <a:blip r:embed="rId4" cstate="print">
            <a:extLst>
              <a:ext uri="{28A0092B-C50C-407E-A947-70E740481C1C}">
                <a14:useLocalDpi xmlns:a14="http://schemas.microsoft.com/office/drawing/2010/main" xmlns="" val="0"/>
              </a:ext>
            </a:extLst>
          </a:blip>
          <a:srcRect l="15338" t="3514" r="30061"/>
          <a:stretch>
            <a:fillRect/>
          </a:stretch>
        </p:blipFill>
        <p:spPr bwMode="auto">
          <a:xfrm>
            <a:off x="6156325" y="2492375"/>
            <a:ext cx="3027363" cy="3735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7" name="Picture 8" descr="L5 with clot"/>
          <p:cNvPicPr>
            <a:picLocks noChangeAspect="1" noChangeArrowheads="1"/>
          </p:cNvPicPr>
          <p:nvPr/>
        </p:nvPicPr>
        <p:blipFill>
          <a:blip r:embed="rId5" cstate="print">
            <a:extLst>
              <a:ext uri="{28A0092B-C50C-407E-A947-70E740481C1C}">
                <a14:useLocalDpi xmlns:a14="http://schemas.microsoft.com/office/drawing/2010/main" xmlns="" val="0"/>
              </a:ext>
            </a:extLst>
          </a:blip>
          <a:srcRect l="35535" t="25142" r="19987" b="13837"/>
          <a:stretch>
            <a:fillRect/>
          </a:stretch>
        </p:blipFill>
        <p:spPr bwMode="auto">
          <a:xfrm>
            <a:off x="2916238" y="4797425"/>
            <a:ext cx="3240087" cy="143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8" name="Text Box 9"/>
          <p:cNvSpPr txBox="1">
            <a:spLocks noChangeArrowheads="1"/>
          </p:cNvSpPr>
          <p:nvPr/>
        </p:nvSpPr>
        <p:spPr bwMode="auto">
          <a:xfrm>
            <a:off x="0" y="6221413"/>
            <a:ext cx="2916238" cy="650875"/>
          </a:xfrm>
          <a:prstGeom prst="rect">
            <a:avLst/>
          </a:prstGeom>
          <a:solidFill>
            <a:srgbClr val="A28D34"/>
          </a:solidFill>
          <a:ln w="9525">
            <a:solidFill>
              <a:schemeClr val="tx1"/>
            </a:solidFill>
            <a:miter lim="800000"/>
            <a:headEnd/>
            <a:tailEnd/>
          </a:ln>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algn="ctr" eaLnBrk="1" hangingPunct="1">
              <a:lnSpc>
                <a:spcPct val="100000"/>
              </a:lnSpc>
              <a:spcBef>
                <a:spcPct val="0"/>
              </a:spcBef>
            </a:pPr>
            <a:r>
              <a:rPr lang="en-US" sz="1800">
                <a:cs typeface="Arial" charset="0"/>
              </a:rPr>
              <a:t>LICA angiogram showing MCA occlusion (arrow) </a:t>
            </a:r>
            <a:endParaRPr lang="el-GR" sz="1800">
              <a:cs typeface="Arial" charset="0"/>
            </a:endParaRPr>
          </a:p>
        </p:txBody>
      </p:sp>
      <p:sp>
        <p:nvSpPr>
          <p:cNvPr id="30729" name="Text Box 10"/>
          <p:cNvSpPr txBox="1">
            <a:spLocks noChangeArrowheads="1"/>
          </p:cNvSpPr>
          <p:nvPr/>
        </p:nvSpPr>
        <p:spPr bwMode="auto">
          <a:xfrm>
            <a:off x="2916238" y="4421188"/>
            <a:ext cx="3240087" cy="376237"/>
          </a:xfrm>
          <a:prstGeom prst="rect">
            <a:avLst/>
          </a:prstGeom>
          <a:solidFill>
            <a:srgbClr val="A28D34"/>
          </a:solidFill>
          <a:ln w="9525">
            <a:solidFill>
              <a:schemeClr val="tx1"/>
            </a:solidFill>
            <a:miter lim="800000"/>
            <a:headEnd/>
            <a:tailEnd/>
          </a:ln>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algn="ctr" eaLnBrk="1" hangingPunct="1">
              <a:lnSpc>
                <a:spcPct val="100000"/>
              </a:lnSpc>
              <a:spcBef>
                <a:spcPct val="0"/>
              </a:spcBef>
            </a:pPr>
            <a:r>
              <a:rPr lang="en-US" sz="1800">
                <a:cs typeface="Arial" charset="0"/>
              </a:rPr>
              <a:t>MERCI retriever in MCA</a:t>
            </a:r>
            <a:endParaRPr lang="el-GR" sz="1800">
              <a:cs typeface="Arial" charset="0"/>
            </a:endParaRPr>
          </a:p>
        </p:txBody>
      </p:sp>
      <p:sp>
        <p:nvSpPr>
          <p:cNvPr id="30730" name="Text Box 11"/>
          <p:cNvSpPr txBox="1">
            <a:spLocks noChangeArrowheads="1"/>
          </p:cNvSpPr>
          <p:nvPr/>
        </p:nvSpPr>
        <p:spPr bwMode="auto">
          <a:xfrm>
            <a:off x="2916238" y="6207125"/>
            <a:ext cx="3240087" cy="650875"/>
          </a:xfrm>
          <a:prstGeom prst="rect">
            <a:avLst/>
          </a:prstGeom>
          <a:solidFill>
            <a:srgbClr val="A28D34"/>
          </a:solidFill>
          <a:ln w="9525">
            <a:solidFill>
              <a:schemeClr val="tx1"/>
            </a:solidFill>
            <a:miter lim="800000"/>
            <a:headEnd/>
            <a:tailEnd/>
          </a:ln>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algn="ctr" eaLnBrk="1" hangingPunct="1">
              <a:lnSpc>
                <a:spcPct val="100000"/>
              </a:lnSpc>
              <a:spcBef>
                <a:spcPct val="0"/>
              </a:spcBef>
            </a:pPr>
            <a:r>
              <a:rPr lang="en-US" sz="1800">
                <a:cs typeface="Arial" charset="0"/>
              </a:rPr>
              <a:t>Tip of MERCI device with removed thrombus (arrows)</a:t>
            </a:r>
            <a:endParaRPr lang="el-GR" sz="1800">
              <a:cs typeface="Arial" charset="0"/>
            </a:endParaRPr>
          </a:p>
        </p:txBody>
      </p:sp>
      <p:sp>
        <p:nvSpPr>
          <p:cNvPr id="30731" name="Text Box 12"/>
          <p:cNvSpPr txBox="1">
            <a:spLocks noChangeArrowheads="1"/>
          </p:cNvSpPr>
          <p:nvPr/>
        </p:nvSpPr>
        <p:spPr bwMode="auto">
          <a:xfrm>
            <a:off x="6156325" y="6237288"/>
            <a:ext cx="2987675" cy="376237"/>
          </a:xfrm>
          <a:prstGeom prst="rect">
            <a:avLst/>
          </a:prstGeom>
          <a:solidFill>
            <a:srgbClr val="A28D34"/>
          </a:solidFill>
          <a:ln w="9525">
            <a:solidFill>
              <a:schemeClr val="tx1"/>
            </a:solidFill>
            <a:miter lim="800000"/>
            <a:headEnd/>
            <a:tailEnd/>
          </a:ln>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algn="ctr" eaLnBrk="1" hangingPunct="1">
              <a:lnSpc>
                <a:spcPct val="100000"/>
              </a:lnSpc>
              <a:spcBef>
                <a:spcPct val="0"/>
              </a:spcBef>
            </a:pPr>
            <a:r>
              <a:rPr lang="en-US" sz="1800">
                <a:cs typeface="Arial" charset="0"/>
              </a:rPr>
              <a:t>Complete recanalization</a:t>
            </a:r>
            <a:endParaRPr lang="el-GR" sz="1800">
              <a:cs typeface="Arial" charset="0"/>
            </a:endParaRPr>
          </a:p>
        </p:txBody>
      </p:sp>
      <p:sp>
        <p:nvSpPr>
          <p:cNvPr id="30732" name="Text Box 12"/>
          <p:cNvSpPr txBox="1">
            <a:spLocks noChangeArrowheads="1"/>
          </p:cNvSpPr>
          <p:nvPr/>
        </p:nvSpPr>
        <p:spPr bwMode="auto">
          <a:xfrm>
            <a:off x="231775" y="1125538"/>
            <a:ext cx="8807450"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lnSpc>
                <a:spcPct val="100000"/>
              </a:lnSpc>
              <a:spcBef>
                <a:spcPct val="0"/>
              </a:spcBef>
            </a:pPr>
            <a:r>
              <a:rPr lang="en-US" sz="1800">
                <a:cs typeface="Arial" charset="0"/>
              </a:rPr>
              <a:t>Embolectomy performed using a MERCI retriever device can also result in successful recanalization. The patient presented here had significant clinical improvement following MERCI assisted embolectomy.</a:t>
            </a:r>
          </a:p>
        </p:txBody>
      </p:sp>
      <p:sp>
        <p:nvSpPr>
          <p:cNvPr id="30733" name="Line 13"/>
          <p:cNvSpPr>
            <a:spLocks noChangeShapeType="1"/>
          </p:cNvSpPr>
          <p:nvPr/>
        </p:nvSpPr>
        <p:spPr bwMode="auto">
          <a:xfrm flipH="1">
            <a:off x="4932363" y="5084763"/>
            <a:ext cx="360362" cy="73025"/>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0734" name="Line 14"/>
          <p:cNvSpPr>
            <a:spLocks noChangeShapeType="1"/>
          </p:cNvSpPr>
          <p:nvPr/>
        </p:nvSpPr>
        <p:spPr bwMode="auto">
          <a:xfrm>
            <a:off x="4140200" y="4940300"/>
            <a:ext cx="287338" cy="144463"/>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0735" name="Line 15"/>
          <p:cNvSpPr>
            <a:spLocks noChangeShapeType="1"/>
          </p:cNvSpPr>
          <p:nvPr/>
        </p:nvSpPr>
        <p:spPr bwMode="auto">
          <a:xfrm>
            <a:off x="1258888" y="5157788"/>
            <a:ext cx="21590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xmlns="" val="1908125489"/>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Rectangle 4"/>
          <p:cNvSpPr>
            <a:spLocks noGrp="1" noChangeArrowheads="1"/>
          </p:cNvSpPr>
          <p:nvPr>
            <p:ph type="title" idx="4294967295"/>
          </p:nvPr>
        </p:nvSpPr>
        <p:spPr>
          <a:xfrm>
            <a:off x="457200" y="274638"/>
            <a:ext cx="8229600" cy="1143000"/>
          </a:xfrm>
          <a:ln>
            <a:miter lim="800000"/>
            <a:headEnd/>
            <a:tailEnd/>
          </a:ln>
        </p:spPr>
        <p:txBody>
          <a:bodyPr>
            <a:normAutofit/>
            <a:scene3d>
              <a:camera prst="orthographicFront"/>
              <a:lightRig rig="soft" dir="t">
                <a:rot lat="0" lon="0" rev="16800000"/>
              </a:lightRig>
            </a:scene3d>
            <a:sp3d prstMaterial="softEdge">
              <a:bevelT w="38100" h="38100"/>
            </a:sp3d>
          </a:bodyPr>
          <a:lstStyle/>
          <a:p>
            <a:pPr defTabSz="914400" eaLnBrk="1" fontAlgn="auto" hangingPunct="1">
              <a:spcAft>
                <a:spcPts val="0"/>
              </a:spcAft>
              <a:defRPr/>
            </a:pPr>
            <a:r>
              <a:rPr lang="en-US" sz="4100"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Penumbra </a:t>
            </a:r>
            <a:endParaRPr lang="el-GR" sz="4100"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pic>
        <p:nvPicPr>
          <p:cNvPr id="37893" name="penumbra.wmv">
            <a:hlinkClick r:id="" action="ppaction://media"/>
          </p:cNvPr>
          <p:cNvPicPr>
            <a:picLocks noRot="1" noChangeAspect="1" noChangeArrowheads="1"/>
          </p:cNvPicPr>
          <p:nvPr>
            <a:videoFile r:link="rId1"/>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8313" y="1773238"/>
            <a:ext cx="8280400" cy="4657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429058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75133" fill="hold"/>
                                        <p:tgtEl>
                                          <p:spTgt spid="3789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7893"/>
                </p:tgtEl>
              </p:cMediaNode>
            </p:video>
            <p:seq concurrent="1" nextAc="seek">
              <p:cTn id="8" restart="whenNotActive" fill="hold" evtFilter="cancelBubble" nodeType="interactiveSeq">
                <p:stCondLst>
                  <p:cond evt="onClick" delay="0">
                    <p:tgtEl>
                      <p:spTgt spid="3789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7893"/>
                                        </p:tgtEl>
                                      </p:cBhvr>
                                    </p:cmd>
                                  </p:childTnLst>
                                </p:cTn>
                              </p:par>
                            </p:childTnLst>
                          </p:cTn>
                        </p:par>
                      </p:childTnLst>
                    </p:cTn>
                  </p:par>
                </p:childTnLst>
              </p:cTn>
              <p:nextCondLst>
                <p:cond evt="onClick" delay="0">
                  <p:tgtEl>
                    <p:spTgt spid="37893"/>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PS composit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7" name="Text Box 5"/>
          <p:cNvSpPr txBox="1">
            <a:spLocks noChangeArrowheads="1"/>
          </p:cNvSpPr>
          <p:nvPr/>
        </p:nvSpPr>
        <p:spPr bwMode="auto">
          <a:xfrm>
            <a:off x="250825" y="1770063"/>
            <a:ext cx="6570663" cy="1165225"/>
          </a:xfrm>
          <a:prstGeom prst="rect">
            <a:avLst/>
          </a:prstGeom>
          <a:solidFill>
            <a:srgbClr val="A59035"/>
          </a:solidFill>
          <a:ln w="9525">
            <a:solidFill>
              <a:schemeClr val="tx1"/>
            </a:solidFill>
            <a:miter lim="800000"/>
            <a:headEnd/>
            <a:tailEnd/>
          </a:ln>
        </p:spPr>
        <p:txBody>
          <a:bodyPr wrap="none">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lnSpc>
                <a:spcPct val="100000"/>
              </a:lnSpc>
              <a:spcBef>
                <a:spcPct val="0"/>
              </a:spcBef>
            </a:pPr>
            <a:r>
              <a:rPr lang="en-US" sz="1400" b="1">
                <a:cs typeface="Arial" charset="0"/>
              </a:rPr>
              <a:t>ADVANTAGES</a:t>
            </a:r>
          </a:p>
          <a:p>
            <a:pPr eaLnBrk="1" hangingPunct="1">
              <a:lnSpc>
                <a:spcPct val="100000"/>
              </a:lnSpc>
              <a:spcBef>
                <a:spcPct val="0"/>
              </a:spcBef>
              <a:buFontTx/>
              <a:buChar char="•"/>
            </a:pPr>
            <a:r>
              <a:rPr lang="en-US" sz="1400">
                <a:cs typeface="Arial" charset="0"/>
              </a:rPr>
              <a:t>Can be used in some patients with contraindications to thrombolysis</a:t>
            </a:r>
          </a:p>
          <a:p>
            <a:pPr eaLnBrk="1" hangingPunct="1">
              <a:lnSpc>
                <a:spcPct val="100000"/>
              </a:lnSpc>
              <a:spcBef>
                <a:spcPct val="0"/>
              </a:spcBef>
              <a:buFontTx/>
              <a:buChar char="•"/>
            </a:pPr>
            <a:r>
              <a:rPr lang="en-US" sz="1400">
                <a:cs typeface="Arial" charset="0"/>
              </a:rPr>
              <a:t>8-hour window</a:t>
            </a:r>
          </a:p>
          <a:p>
            <a:pPr eaLnBrk="1" hangingPunct="1">
              <a:lnSpc>
                <a:spcPct val="100000"/>
              </a:lnSpc>
              <a:spcBef>
                <a:spcPct val="0"/>
              </a:spcBef>
              <a:buFontTx/>
              <a:buChar char="•"/>
            </a:pPr>
            <a:r>
              <a:rPr lang="en-US" sz="1400">
                <a:cs typeface="Arial" charset="0"/>
              </a:rPr>
              <a:t>Initial data indicates higher revasculariztion rates relative to other methods.</a:t>
            </a:r>
          </a:p>
          <a:p>
            <a:pPr eaLnBrk="1" hangingPunct="1">
              <a:lnSpc>
                <a:spcPct val="100000"/>
              </a:lnSpc>
              <a:spcBef>
                <a:spcPct val="0"/>
              </a:spcBef>
              <a:buFontTx/>
              <a:buChar char="•"/>
            </a:pPr>
            <a:r>
              <a:rPr lang="en-US" sz="1400">
                <a:cs typeface="Arial" charset="0"/>
              </a:rPr>
              <a:t>Preliminary data shows better outcome at 90 days relative to other devices show</a:t>
            </a:r>
            <a:endParaRPr lang="el-GR" sz="1400">
              <a:cs typeface="Arial" charset="0"/>
            </a:endParaRPr>
          </a:p>
        </p:txBody>
      </p:sp>
      <p:sp>
        <p:nvSpPr>
          <p:cNvPr id="36868" name="Text Box 6"/>
          <p:cNvSpPr txBox="1">
            <a:spLocks noChangeArrowheads="1"/>
          </p:cNvSpPr>
          <p:nvPr/>
        </p:nvSpPr>
        <p:spPr bwMode="auto">
          <a:xfrm>
            <a:off x="250825" y="4221163"/>
            <a:ext cx="4468813" cy="1165225"/>
          </a:xfrm>
          <a:prstGeom prst="rect">
            <a:avLst/>
          </a:prstGeom>
          <a:solidFill>
            <a:srgbClr val="A59035"/>
          </a:solidFill>
          <a:ln w="9525">
            <a:solidFill>
              <a:schemeClr val="tx1"/>
            </a:solidFill>
            <a:miter lim="800000"/>
            <a:headEnd/>
            <a:tailEnd/>
          </a:ln>
        </p:spPr>
        <p:txBody>
          <a:bodyPr wrap="none">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lnSpc>
                <a:spcPct val="100000"/>
              </a:lnSpc>
              <a:spcBef>
                <a:spcPct val="0"/>
              </a:spcBef>
            </a:pPr>
            <a:r>
              <a:rPr lang="en-US" sz="1400" b="1">
                <a:cs typeface="Arial" charset="0"/>
              </a:rPr>
              <a:t>DISADVANTAGES</a:t>
            </a:r>
          </a:p>
          <a:p>
            <a:pPr eaLnBrk="1" hangingPunct="1">
              <a:lnSpc>
                <a:spcPct val="100000"/>
              </a:lnSpc>
              <a:spcBef>
                <a:spcPct val="0"/>
              </a:spcBef>
              <a:buFontTx/>
              <a:buChar char="•"/>
            </a:pPr>
            <a:r>
              <a:rPr lang="en-US" sz="1400">
                <a:cs typeface="Arial" charset="0"/>
              </a:rPr>
              <a:t>Vessel tortuosity precludes use</a:t>
            </a:r>
          </a:p>
          <a:p>
            <a:pPr eaLnBrk="1" hangingPunct="1">
              <a:lnSpc>
                <a:spcPct val="100000"/>
              </a:lnSpc>
              <a:spcBef>
                <a:spcPct val="0"/>
              </a:spcBef>
              <a:buFontTx/>
              <a:buChar char="•"/>
            </a:pPr>
            <a:r>
              <a:rPr lang="en-US" sz="1400">
                <a:cs typeface="Arial" charset="0"/>
              </a:rPr>
              <a:t>Distal vessels not reachable</a:t>
            </a:r>
          </a:p>
          <a:p>
            <a:pPr eaLnBrk="1" hangingPunct="1">
              <a:lnSpc>
                <a:spcPct val="100000"/>
              </a:lnSpc>
              <a:spcBef>
                <a:spcPct val="0"/>
              </a:spcBef>
              <a:buFontTx/>
              <a:buChar char="•"/>
            </a:pPr>
            <a:r>
              <a:rPr lang="en-US" sz="1400">
                <a:cs typeface="Arial" charset="0"/>
              </a:rPr>
              <a:t>Operator experience</a:t>
            </a:r>
          </a:p>
          <a:p>
            <a:pPr eaLnBrk="1" hangingPunct="1">
              <a:lnSpc>
                <a:spcPct val="100000"/>
              </a:lnSpc>
              <a:spcBef>
                <a:spcPct val="0"/>
              </a:spcBef>
              <a:buFontTx/>
              <a:buChar char="•"/>
            </a:pPr>
            <a:r>
              <a:rPr lang="en-US" sz="1400">
                <a:cs typeface="Arial" charset="0"/>
              </a:rPr>
              <a:t>Higher rate of symptomatic intra-cerebral hemorrhage</a:t>
            </a:r>
            <a:endParaRPr lang="el-GR" sz="1400">
              <a:cs typeface="Arial" charset="0"/>
            </a:endParaRPr>
          </a:p>
        </p:txBody>
      </p:sp>
      <p:sp>
        <p:nvSpPr>
          <p:cNvPr id="36869" name="Text Box 5"/>
          <p:cNvSpPr txBox="1">
            <a:spLocks noChangeArrowheads="1"/>
          </p:cNvSpPr>
          <p:nvPr/>
        </p:nvSpPr>
        <p:spPr bwMode="auto">
          <a:xfrm>
            <a:off x="323850" y="44450"/>
            <a:ext cx="8424863"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lnSpc>
                <a:spcPct val="100000"/>
              </a:lnSpc>
              <a:spcBef>
                <a:spcPct val="0"/>
              </a:spcBef>
            </a:pPr>
            <a:r>
              <a:rPr lang="en-US" sz="1800">
                <a:cs typeface="Arial" charset="0"/>
              </a:rPr>
              <a:t>Penumbra microcatheters, shown here with separator wires, are available in sizes ranging from  2.3 French to 4 French. This device uses aspiration assisted by a separator wire to suction out thrombus.</a:t>
            </a:r>
          </a:p>
        </p:txBody>
      </p:sp>
    </p:spTree>
    <p:extLst>
      <p:ext uri="{BB962C8B-B14F-4D97-AF65-F5344CB8AC3E}">
        <p14:creationId xmlns:p14="http://schemas.microsoft.com/office/powerpoint/2010/main" xmlns="" val="1969514194"/>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39813" y="1498600"/>
            <a:ext cx="6808787" cy="307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1" name="TextBox 4"/>
          <p:cNvSpPr txBox="1">
            <a:spLocks noChangeArrowheads="1"/>
          </p:cNvSpPr>
          <p:nvPr/>
        </p:nvSpPr>
        <p:spPr bwMode="auto">
          <a:xfrm>
            <a:off x="3803650" y="4572000"/>
            <a:ext cx="11493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eaLnBrk="0" hangingPunct="0">
              <a:defRPr sz="1100">
                <a:solidFill>
                  <a:schemeClr val="tx1"/>
                </a:solidFill>
                <a:latin typeface="Arial" charset="0"/>
              </a:defRPr>
            </a:lvl1pPr>
            <a:lvl2pPr marL="742950" indent="-285750" defTabSz="457200" eaLnBrk="0" hangingPunct="0">
              <a:defRPr sz="1100">
                <a:solidFill>
                  <a:schemeClr val="tx1"/>
                </a:solidFill>
                <a:latin typeface="Arial" charset="0"/>
              </a:defRPr>
            </a:lvl2pPr>
            <a:lvl3pPr marL="1143000" indent="-228600" defTabSz="457200" eaLnBrk="0" hangingPunct="0">
              <a:defRPr sz="1100">
                <a:solidFill>
                  <a:schemeClr val="tx1"/>
                </a:solidFill>
                <a:latin typeface="Arial" charset="0"/>
              </a:defRPr>
            </a:lvl3pPr>
            <a:lvl4pPr marL="1600200" indent="-228600" defTabSz="457200" eaLnBrk="0" hangingPunct="0">
              <a:defRPr sz="1100">
                <a:solidFill>
                  <a:schemeClr val="tx1"/>
                </a:solidFill>
                <a:latin typeface="Arial" charset="0"/>
              </a:defRPr>
            </a:lvl4pPr>
            <a:lvl5pPr marL="2057400" indent="-228600" defTabSz="457200" eaLnBrk="0" hangingPunct="0">
              <a:defRPr sz="1100">
                <a:solidFill>
                  <a:schemeClr val="tx1"/>
                </a:solidFill>
                <a:latin typeface="Arial" charset="0"/>
              </a:defRPr>
            </a:lvl5pPr>
            <a:lvl6pPr marL="2514600" indent="-228600" defTabSz="457200" eaLnBrk="0" fontAlgn="base" hangingPunct="0">
              <a:lnSpc>
                <a:spcPct val="90000"/>
              </a:lnSpc>
              <a:spcBef>
                <a:spcPct val="10000"/>
              </a:spcBef>
              <a:spcAft>
                <a:spcPct val="0"/>
              </a:spcAft>
              <a:defRPr sz="1100">
                <a:solidFill>
                  <a:schemeClr val="tx1"/>
                </a:solidFill>
                <a:latin typeface="Arial" charset="0"/>
              </a:defRPr>
            </a:lvl6pPr>
            <a:lvl7pPr marL="2971800" indent="-228600" defTabSz="457200" eaLnBrk="0" fontAlgn="base" hangingPunct="0">
              <a:lnSpc>
                <a:spcPct val="90000"/>
              </a:lnSpc>
              <a:spcBef>
                <a:spcPct val="10000"/>
              </a:spcBef>
              <a:spcAft>
                <a:spcPct val="0"/>
              </a:spcAft>
              <a:defRPr sz="1100">
                <a:solidFill>
                  <a:schemeClr val="tx1"/>
                </a:solidFill>
                <a:latin typeface="Arial" charset="0"/>
              </a:defRPr>
            </a:lvl7pPr>
            <a:lvl8pPr marL="3429000" indent="-228600" defTabSz="457200" eaLnBrk="0" fontAlgn="base" hangingPunct="0">
              <a:lnSpc>
                <a:spcPct val="90000"/>
              </a:lnSpc>
              <a:spcBef>
                <a:spcPct val="10000"/>
              </a:spcBef>
              <a:spcAft>
                <a:spcPct val="0"/>
              </a:spcAft>
              <a:defRPr sz="1100">
                <a:solidFill>
                  <a:schemeClr val="tx1"/>
                </a:solidFill>
                <a:latin typeface="Arial" charset="0"/>
              </a:defRPr>
            </a:lvl8pPr>
            <a:lvl9pPr marL="3886200" indent="-228600" defTabSz="457200" eaLnBrk="0" fontAlgn="base" hangingPunct="0">
              <a:lnSpc>
                <a:spcPct val="90000"/>
              </a:lnSpc>
              <a:spcBef>
                <a:spcPct val="10000"/>
              </a:spcBef>
              <a:spcAft>
                <a:spcPct val="0"/>
              </a:spcAft>
              <a:defRPr sz="1100">
                <a:solidFill>
                  <a:schemeClr val="tx1"/>
                </a:solidFill>
                <a:latin typeface="Arial" charset="0"/>
              </a:defRPr>
            </a:lvl9pPr>
          </a:lstStyle>
          <a:p>
            <a:pPr eaLnBrk="1" hangingPunct="1">
              <a:lnSpc>
                <a:spcPct val="100000"/>
              </a:lnSpc>
              <a:spcBef>
                <a:spcPct val="0"/>
              </a:spcBef>
            </a:pPr>
            <a:r>
              <a:rPr lang="en-US" sz="1800">
                <a:latin typeface="Calibri" pitchFamily="34" charset="0"/>
                <a:ea typeface="ＭＳ Ｐゴシック" charset="-128"/>
              </a:rPr>
              <a:t>Penumbra</a:t>
            </a:r>
          </a:p>
        </p:txBody>
      </p:sp>
    </p:spTree>
    <p:extLst>
      <p:ext uri="{BB962C8B-B14F-4D97-AF65-F5344CB8AC3E}">
        <p14:creationId xmlns:p14="http://schemas.microsoft.com/office/powerpoint/2010/main" xmlns="" val="853749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3200"/>
              <a:t>Transient Ischemic Attack (TIA)</a:t>
            </a:r>
          </a:p>
        </p:txBody>
      </p:sp>
      <p:sp>
        <p:nvSpPr>
          <p:cNvPr id="5123" name="Rectangle 3"/>
          <p:cNvSpPr>
            <a:spLocks noGrp="1" noChangeArrowheads="1"/>
          </p:cNvSpPr>
          <p:nvPr>
            <p:ph type="body" idx="1"/>
          </p:nvPr>
        </p:nvSpPr>
        <p:spPr>
          <a:xfrm>
            <a:off x="609600" y="1981200"/>
            <a:ext cx="8077200" cy="4114800"/>
          </a:xfrm>
        </p:spPr>
        <p:txBody>
          <a:bodyPr/>
          <a:lstStyle/>
          <a:p>
            <a:r>
              <a:rPr lang="en-US"/>
              <a:t>Reversible focal dysfunction, usually lasts minutes</a:t>
            </a:r>
          </a:p>
          <a:p>
            <a:r>
              <a:rPr lang="en-US"/>
              <a:t>Among TIA pts who go to ED:</a:t>
            </a:r>
          </a:p>
          <a:p>
            <a:pPr lvl="1"/>
            <a:r>
              <a:rPr lang="en-US"/>
              <a:t>5% have stroke in next 2 days</a:t>
            </a:r>
          </a:p>
          <a:p>
            <a:pPr lvl="1"/>
            <a:r>
              <a:rPr lang="en-US"/>
              <a:t>25% have recurrent event in next 3 months</a:t>
            </a:r>
          </a:p>
          <a:p>
            <a:r>
              <a:rPr lang="en-US"/>
              <a:t>Stroke risk decreased with proper therapy</a:t>
            </a:r>
            <a:endParaRPr lang="en-US" sz="30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dirty="0" smtClean="0"/>
              <a:t>Perfusion/Diffusion MRI</a:t>
            </a:r>
          </a:p>
        </p:txBody>
      </p:sp>
      <p:pic>
        <p:nvPicPr>
          <p:cNvPr id="41987" name="Picture 3" descr="diffusion and perfusion"/>
          <p:cNvPicPr>
            <a:picLocks noGrp="1" noChangeAspect="1" noChangeArrowheads="1"/>
          </p:cNvPicPr>
          <p:nvPr>
            <p:ph sz="half" idx="4294967295"/>
          </p:nvPr>
        </p:nvPicPr>
        <p:blipFill>
          <a:blip r:embed="rId2" cstate="print">
            <a:lum bright="-18000" contrast="-24000"/>
          </a:blip>
          <a:srcRect/>
          <a:stretch>
            <a:fillRect/>
          </a:stretch>
        </p:blipFill>
        <p:spPr>
          <a:xfrm>
            <a:off x="228600" y="2286000"/>
            <a:ext cx="6400800" cy="3587750"/>
          </a:xfrm>
          <a:noFill/>
        </p:spPr>
      </p:pic>
      <p:pic>
        <p:nvPicPr>
          <p:cNvPr id="41988" name="Picture 4" descr="perfusion and MTT"/>
          <p:cNvPicPr>
            <a:picLocks noGrp="1" noChangeAspect="1" noChangeArrowheads="1"/>
          </p:cNvPicPr>
          <p:nvPr>
            <p:ph idx="1"/>
          </p:nvPr>
        </p:nvPicPr>
        <p:blipFill>
          <a:blip r:embed="rId3" cstate="print"/>
          <a:srcRect/>
          <a:stretch>
            <a:fillRect/>
          </a:stretch>
        </p:blipFill>
        <p:spPr>
          <a:xfrm>
            <a:off x="3352800" y="2286000"/>
            <a:ext cx="5791200" cy="3586163"/>
          </a:xfrm>
          <a:noFill/>
        </p:spPr>
      </p:pic>
      <p:sp>
        <p:nvSpPr>
          <p:cNvPr id="41989" name="Text Box 5"/>
          <p:cNvSpPr txBox="1">
            <a:spLocks noChangeArrowheads="1"/>
          </p:cNvSpPr>
          <p:nvPr/>
        </p:nvSpPr>
        <p:spPr bwMode="auto">
          <a:xfrm>
            <a:off x="746125" y="6061075"/>
            <a:ext cx="7143750" cy="457200"/>
          </a:xfrm>
          <a:prstGeom prst="rect">
            <a:avLst/>
          </a:prstGeom>
          <a:noFill/>
          <a:ln w="9525">
            <a:noFill/>
            <a:miter lim="800000"/>
            <a:headEnd/>
            <a:tailEnd/>
          </a:ln>
        </p:spPr>
        <p:txBody>
          <a:bodyPr wrap="none">
            <a:spAutoFit/>
          </a:bodyPr>
          <a:lstStyle/>
          <a:p>
            <a:r>
              <a:rPr lang="en-US" sz="2400">
                <a:latin typeface="Times New Roman" pitchFamily="18" charset="0"/>
              </a:rPr>
              <a:t>Diffusion                               rCBV                           MTT</a:t>
            </a:r>
          </a:p>
        </p:txBody>
      </p:sp>
    </p:spTree>
    <p:extLst>
      <p:ext uri="{BB962C8B-B14F-4D97-AF65-F5344CB8AC3E}">
        <p14:creationId xmlns:p14="http://schemas.microsoft.com/office/powerpoint/2010/main" xmlns="" val="7321400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a:solidFill>
                  <a:srgbClr val="FFFF00"/>
                </a:solidFill>
              </a:rPr>
              <a:t>Perfusion/Diffusion MRI</a:t>
            </a:r>
            <a:endParaRPr lang="en-US" dirty="0" smtClean="0">
              <a:solidFill>
                <a:srgbClr val="FFFF00"/>
              </a:solidFill>
            </a:endParaRPr>
          </a:p>
        </p:txBody>
      </p:sp>
      <p:pic>
        <p:nvPicPr>
          <p:cNvPr id="43011" name="Picture 3" descr="merci perfusion 2"/>
          <p:cNvPicPr>
            <a:picLocks noChangeAspect="1" noChangeArrowheads="1"/>
          </p:cNvPicPr>
          <p:nvPr/>
        </p:nvPicPr>
        <p:blipFill>
          <a:blip r:embed="rId2" cstate="print"/>
          <a:srcRect l="25063" t="10951" r="30827" b="10054"/>
          <a:stretch>
            <a:fillRect/>
          </a:stretch>
        </p:blipFill>
        <p:spPr bwMode="auto">
          <a:xfrm>
            <a:off x="4572000" y="2133600"/>
            <a:ext cx="2979738" cy="4191000"/>
          </a:xfrm>
          <a:prstGeom prst="rect">
            <a:avLst/>
          </a:prstGeom>
          <a:noFill/>
          <a:ln w="9525">
            <a:noFill/>
            <a:miter lim="800000"/>
            <a:headEnd/>
            <a:tailEnd/>
          </a:ln>
        </p:spPr>
      </p:pic>
      <p:pic>
        <p:nvPicPr>
          <p:cNvPr id="43012" name="Picture 4" descr="merci diffusion 2"/>
          <p:cNvPicPr>
            <a:picLocks noChangeAspect="1" noChangeArrowheads="1"/>
          </p:cNvPicPr>
          <p:nvPr/>
        </p:nvPicPr>
        <p:blipFill>
          <a:blip r:embed="rId3" cstate="print"/>
          <a:srcRect l="27068" t="11490" r="29825" b="9515"/>
          <a:stretch>
            <a:fillRect/>
          </a:stretch>
        </p:blipFill>
        <p:spPr bwMode="auto">
          <a:xfrm>
            <a:off x="1455738" y="2209800"/>
            <a:ext cx="2913062" cy="4191000"/>
          </a:xfrm>
          <a:prstGeom prst="rect">
            <a:avLst/>
          </a:prstGeom>
          <a:noFill/>
          <a:ln w="9525">
            <a:noFill/>
            <a:miter lim="800000"/>
            <a:headEnd/>
            <a:tailEnd/>
          </a:ln>
        </p:spPr>
      </p:pic>
    </p:spTree>
    <p:extLst>
      <p:ext uri="{BB962C8B-B14F-4D97-AF65-F5344CB8AC3E}">
        <p14:creationId xmlns:p14="http://schemas.microsoft.com/office/powerpoint/2010/main" xmlns="" val="37534869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000" dirty="0" smtClean="0"/>
              <a:t>CT perfusion imaging of acute left MCA infarct. Example of radiological findings in a patient with a right hemisphere stroke who underwent successful </a:t>
            </a:r>
            <a:r>
              <a:rPr lang="en-US" sz="1000" dirty="0" err="1" smtClean="0"/>
              <a:t>recanalization</a:t>
            </a:r>
            <a:r>
              <a:rPr lang="en-US" sz="1000" dirty="0" smtClean="0"/>
              <a:t>: baseline perfusion CT: ( </a:t>
            </a:r>
            <a:r>
              <a:rPr lang="en-US" sz="1000" i="1" dirty="0" smtClean="0"/>
              <a:t>A </a:t>
            </a:r>
            <a:r>
              <a:rPr lang="en-US" sz="1000" dirty="0" smtClean="0"/>
              <a:t>) CBF, ( </a:t>
            </a:r>
            <a:r>
              <a:rPr lang="en-US" sz="1000" i="1" dirty="0" smtClean="0"/>
              <a:t>B </a:t>
            </a:r>
            <a:r>
              <a:rPr lang="en-US" sz="1000" dirty="0" smtClean="0"/>
              <a:t>) CBV. ( </a:t>
            </a:r>
            <a:r>
              <a:rPr lang="en-US" sz="1000" i="1" dirty="0" smtClean="0"/>
              <a:t>C </a:t>
            </a:r>
            <a:r>
              <a:rPr lang="en-US" sz="1000" dirty="0" smtClean="0"/>
              <a:t>) CTA shows right MCA occlusion; ( </a:t>
            </a:r>
            <a:r>
              <a:rPr lang="en-US" sz="1000" i="1" dirty="0" smtClean="0"/>
              <a:t>D </a:t>
            </a:r>
            <a:r>
              <a:rPr lang="en-US" sz="1000" dirty="0" smtClean="0"/>
              <a:t>) 24-hour NCCT. The mismatch between the area of reduced CBV and the area of reduced CBF represents the penumbral zone. The infarct at 24 hours correlates with the area of reduced CBV.</a:t>
            </a:r>
            <a:br>
              <a:rPr lang="en-US" sz="1000" dirty="0" smtClean="0"/>
            </a:br>
            <a:endParaRPr lang="en-US" sz="1000" dirty="0"/>
          </a:p>
        </p:txBody>
      </p:sp>
      <p:pic>
        <p:nvPicPr>
          <p:cNvPr id="3" name="Picture 2" descr="D:\gr2.jpg"/>
          <p:cNvPicPr/>
          <p:nvPr/>
        </p:nvPicPr>
        <p:blipFill>
          <a:blip r:embed="rId2" cstate="print"/>
          <a:srcRect/>
          <a:stretch>
            <a:fillRect/>
          </a:stretch>
        </p:blipFill>
        <p:spPr bwMode="auto">
          <a:xfrm>
            <a:off x="2463800" y="1473200"/>
            <a:ext cx="4216400" cy="3911600"/>
          </a:xfrm>
          <a:prstGeom prst="rect">
            <a:avLst/>
          </a:prstGeom>
          <a:noFill/>
          <a:ln w="9525">
            <a:noFill/>
            <a:miter lim="800000"/>
            <a:headEnd/>
            <a:tailEnd/>
          </a:ln>
        </p:spPr>
      </p:pic>
    </p:spTree>
    <p:extLst>
      <p:ext uri="{BB962C8B-B14F-4D97-AF65-F5344CB8AC3E}">
        <p14:creationId xmlns:p14="http://schemas.microsoft.com/office/powerpoint/2010/main" xmlns="" val="26093036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Abundant collaterals</a:t>
            </a:r>
            <a:endParaRPr lang="en-US" dirty="0">
              <a:solidFill>
                <a:srgbClr val="FFFF00"/>
              </a:solidFill>
            </a:endParaRPr>
          </a:p>
        </p:txBody>
      </p:sp>
      <p:pic>
        <p:nvPicPr>
          <p:cNvPr id="3" name="Picture 2" descr="D:\0004-282X-anp-0004-282X20160050-gf01.jpg"/>
          <p:cNvPicPr/>
          <p:nvPr/>
        </p:nvPicPr>
        <p:blipFill>
          <a:blip r:embed="rId2" cstate="print"/>
          <a:srcRect/>
          <a:stretch>
            <a:fillRect/>
          </a:stretch>
        </p:blipFill>
        <p:spPr bwMode="auto">
          <a:xfrm>
            <a:off x="1600200" y="2186519"/>
            <a:ext cx="5943600" cy="2484962"/>
          </a:xfrm>
          <a:prstGeom prst="rect">
            <a:avLst/>
          </a:prstGeom>
          <a:noFill/>
          <a:ln w="9525">
            <a:noFill/>
            <a:miter lim="800000"/>
            <a:headEnd/>
            <a:tailEnd/>
          </a:ln>
        </p:spPr>
      </p:pic>
    </p:spTree>
    <p:extLst>
      <p:ext uri="{BB962C8B-B14F-4D97-AF65-F5344CB8AC3E}">
        <p14:creationId xmlns:p14="http://schemas.microsoft.com/office/powerpoint/2010/main" xmlns="" val="5291606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Poor collaterals</a:t>
            </a:r>
            <a:endParaRPr lang="en-US" dirty="0">
              <a:solidFill>
                <a:srgbClr val="FFFF00"/>
              </a:solidFill>
            </a:endParaRPr>
          </a:p>
        </p:txBody>
      </p:sp>
      <p:pic>
        <p:nvPicPr>
          <p:cNvPr id="3" name="Picture 2" descr="D:\15148tn.jpg"/>
          <p:cNvPicPr/>
          <p:nvPr/>
        </p:nvPicPr>
        <p:blipFill>
          <a:blip r:embed="rId2" cstate="print"/>
          <a:srcRect/>
          <a:stretch>
            <a:fillRect/>
          </a:stretch>
        </p:blipFill>
        <p:spPr bwMode="auto">
          <a:xfrm>
            <a:off x="2762250" y="2463800"/>
            <a:ext cx="3619500" cy="3556000"/>
          </a:xfrm>
          <a:prstGeom prst="rect">
            <a:avLst/>
          </a:prstGeom>
          <a:noFill/>
          <a:ln w="9525">
            <a:noFill/>
            <a:miter lim="800000"/>
            <a:headEnd/>
            <a:tailEnd/>
          </a:ln>
        </p:spPr>
      </p:pic>
    </p:spTree>
    <p:extLst>
      <p:ext uri="{BB962C8B-B14F-4D97-AF65-F5344CB8AC3E}">
        <p14:creationId xmlns:p14="http://schemas.microsoft.com/office/powerpoint/2010/main" xmlns="" val="14097437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02" name="Picture 2" descr="D:\aca mca combined infarct.JPG"/>
          <p:cNvPicPr>
            <a:picLocks noChangeAspect="1" noChangeArrowheads="1"/>
          </p:cNvPicPr>
          <p:nvPr/>
        </p:nvPicPr>
        <p:blipFill>
          <a:blip r:embed="rId2" cstate="print"/>
          <a:srcRect/>
          <a:stretch>
            <a:fillRect/>
          </a:stretch>
        </p:blipFill>
        <p:spPr bwMode="auto">
          <a:xfrm>
            <a:off x="490537" y="819150"/>
            <a:ext cx="8162925" cy="5219700"/>
          </a:xfrm>
          <a:prstGeom prst="rect">
            <a:avLst/>
          </a:prstGeom>
          <a:noFill/>
        </p:spPr>
      </p:pic>
    </p:spTree>
    <p:extLst>
      <p:ext uri="{BB962C8B-B14F-4D97-AF65-F5344CB8AC3E}">
        <p14:creationId xmlns:p14="http://schemas.microsoft.com/office/powerpoint/2010/main" xmlns="" val="32297513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Extent of collaterals</a:t>
            </a:r>
            <a:endParaRPr lang="en-US" dirty="0">
              <a:solidFill>
                <a:srgbClr val="FFFF00"/>
              </a:solidFill>
            </a:endParaRPr>
          </a:p>
        </p:txBody>
      </p:sp>
      <p:pic>
        <p:nvPicPr>
          <p:cNvPr id="3" name="Picture 2" descr="D:\F1.large (2).jpg"/>
          <p:cNvPicPr/>
          <p:nvPr/>
        </p:nvPicPr>
        <p:blipFill>
          <a:blip r:embed="rId2" cstate="print"/>
          <a:srcRect/>
          <a:stretch>
            <a:fillRect/>
          </a:stretch>
        </p:blipFill>
        <p:spPr bwMode="auto">
          <a:xfrm>
            <a:off x="1828800" y="2209800"/>
            <a:ext cx="5486400" cy="4114800"/>
          </a:xfrm>
          <a:prstGeom prst="rect">
            <a:avLst/>
          </a:prstGeom>
          <a:noFill/>
          <a:ln w="9525">
            <a:noFill/>
            <a:miter lim="800000"/>
            <a:headEnd/>
            <a:tailEnd/>
          </a:ln>
        </p:spPr>
      </p:pic>
    </p:spTree>
    <p:extLst>
      <p:ext uri="{BB962C8B-B14F-4D97-AF65-F5344CB8AC3E}">
        <p14:creationId xmlns:p14="http://schemas.microsoft.com/office/powerpoint/2010/main" xmlns="" val="27787472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Abundant collaterals</a:t>
            </a:r>
            <a:endParaRPr lang="en-US" dirty="0">
              <a:solidFill>
                <a:srgbClr val="FFFF00"/>
              </a:solidFill>
            </a:endParaRPr>
          </a:p>
        </p:txBody>
      </p:sp>
      <p:pic>
        <p:nvPicPr>
          <p:cNvPr id="3" name="Picture 2" descr="D:\F2.large.jpg"/>
          <p:cNvPicPr/>
          <p:nvPr/>
        </p:nvPicPr>
        <p:blipFill>
          <a:blip r:embed="rId2" cstate="print"/>
          <a:srcRect/>
          <a:stretch>
            <a:fillRect/>
          </a:stretch>
        </p:blipFill>
        <p:spPr bwMode="auto">
          <a:xfrm>
            <a:off x="1600200" y="1600200"/>
            <a:ext cx="5943600" cy="4796740"/>
          </a:xfrm>
          <a:prstGeom prst="rect">
            <a:avLst/>
          </a:prstGeom>
          <a:noFill/>
          <a:ln w="9525">
            <a:noFill/>
            <a:miter lim="800000"/>
            <a:headEnd/>
            <a:tailEnd/>
          </a:ln>
        </p:spPr>
      </p:pic>
    </p:spTree>
    <p:extLst>
      <p:ext uri="{BB962C8B-B14F-4D97-AF65-F5344CB8AC3E}">
        <p14:creationId xmlns:p14="http://schemas.microsoft.com/office/powerpoint/2010/main" xmlns="" val="30610299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Extent of collaterals</a:t>
            </a:r>
            <a:endParaRPr lang="en-US" dirty="0">
              <a:solidFill>
                <a:srgbClr val="FFFF00"/>
              </a:solidFill>
            </a:endParaRPr>
          </a:p>
        </p:txBody>
      </p:sp>
      <p:pic>
        <p:nvPicPr>
          <p:cNvPr id="3" name="Picture 2" descr="D:\F5.large.jpg"/>
          <p:cNvPicPr/>
          <p:nvPr/>
        </p:nvPicPr>
        <p:blipFill>
          <a:blip r:embed="rId2" cstate="print"/>
          <a:srcRect/>
          <a:stretch>
            <a:fillRect/>
          </a:stretch>
        </p:blipFill>
        <p:spPr bwMode="auto">
          <a:xfrm>
            <a:off x="1828800" y="1416050"/>
            <a:ext cx="5486400" cy="4025900"/>
          </a:xfrm>
          <a:prstGeom prst="rect">
            <a:avLst/>
          </a:prstGeom>
          <a:noFill/>
          <a:ln w="9525">
            <a:noFill/>
            <a:miter lim="800000"/>
            <a:headEnd/>
            <a:tailEnd/>
          </a:ln>
        </p:spPr>
      </p:pic>
    </p:spTree>
    <p:extLst>
      <p:ext uri="{BB962C8B-B14F-4D97-AF65-F5344CB8AC3E}">
        <p14:creationId xmlns:p14="http://schemas.microsoft.com/office/powerpoint/2010/main" xmlns="" val="23378066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Advance </a:t>
            </a:r>
            <a:r>
              <a:rPr lang="en-US" dirty="0" err="1" smtClean="0"/>
              <a:t>neuro</a:t>
            </a:r>
            <a:r>
              <a:rPr lang="en-US" dirty="0" smtClean="0"/>
              <a:t>-imaging techniques for acute stroke </a:t>
            </a:r>
            <a:endParaRPr lang="en-US" dirty="0"/>
          </a:p>
        </p:txBody>
      </p:sp>
      <p:sp>
        <p:nvSpPr>
          <p:cNvPr id="3" name="Rectangle 2"/>
          <p:cNvSpPr/>
          <p:nvPr/>
        </p:nvSpPr>
        <p:spPr>
          <a:xfrm>
            <a:off x="304800" y="1676400"/>
            <a:ext cx="4572000" cy="5663089"/>
          </a:xfrm>
          <a:prstGeom prst="rect">
            <a:avLst/>
          </a:prstGeom>
        </p:spPr>
        <p:txBody>
          <a:bodyPr>
            <a:spAutoFit/>
          </a:bodyPr>
          <a:lstStyle/>
          <a:p>
            <a:pPr>
              <a:buFont typeface="Arial" pitchFamily="34" charset="0"/>
              <a:buChar char="•"/>
            </a:pPr>
            <a:endParaRPr lang="en-US" sz="2800" dirty="0" smtClean="0">
              <a:solidFill>
                <a:srgbClr val="FFFF00"/>
              </a:solidFill>
            </a:endParaRPr>
          </a:p>
          <a:p>
            <a:pPr>
              <a:buFont typeface="Arial" pitchFamily="34" charset="0"/>
              <a:buChar char="•"/>
            </a:pPr>
            <a:r>
              <a:rPr lang="en-US" sz="2800" dirty="0" smtClean="0">
                <a:solidFill>
                  <a:srgbClr val="FFFF00"/>
                </a:solidFill>
              </a:rPr>
              <a:t>  Advances in neuroimaging aid in the diagnosis and the treatment decisions in AIS. </a:t>
            </a:r>
          </a:p>
          <a:p>
            <a:endParaRPr lang="en-US" sz="2800" dirty="0">
              <a:solidFill>
                <a:srgbClr val="FFFF00"/>
              </a:solidFill>
            </a:endParaRPr>
          </a:p>
          <a:p>
            <a:pPr>
              <a:buFont typeface="Arial" pitchFamily="34" charset="0"/>
              <a:buChar char="•"/>
            </a:pPr>
            <a:r>
              <a:rPr lang="en-US" sz="2800" dirty="0" smtClean="0">
                <a:solidFill>
                  <a:srgbClr val="FFFF00"/>
                </a:solidFill>
              </a:rPr>
              <a:t>  In acute stroke patients, Diffusion/perfusion sequence  and CTA/CTP head and neck should be performed to assess for LVO and eligibility for endovascular therapy. </a:t>
            </a:r>
          </a:p>
          <a:p>
            <a:endParaRPr lang="en-US" dirty="0" smtClean="0"/>
          </a:p>
          <a:p>
            <a:endParaRPr lang="en-US" dirty="0" smtClean="0"/>
          </a:p>
          <a:p>
            <a:r>
              <a:rPr lang="en-US" dirty="0" smtClean="0"/>
              <a:t> </a:t>
            </a:r>
            <a:endParaRPr lang="en-US" dirty="0"/>
          </a:p>
        </p:txBody>
      </p:sp>
    </p:spTree>
    <p:extLst>
      <p:ext uri="{BB962C8B-B14F-4D97-AF65-F5344CB8AC3E}">
        <p14:creationId xmlns:p14="http://schemas.microsoft.com/office/powerpoint/2010/main" xmlns="" val="2330502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3200"/>
              <a:t>Five Major Stroke Syndromes</a:t>
            </a:r>
            <a:br>
              <a:rPr lang="en-US" sz="3200"/>
            </a:br>
            <a:r>
              <a:rPr lang="en-US" sz="3200"/>
              <a:t>for Rapid Recognition in the ED</a:t>
            </a:r>
          </a:p>
        </p:txBody>
      </p:sp>
      <p:sp>
        <p:nvSpPr>
          <p:cNvPr id="27651" name="Rectangle 3"/>
          <p:cNvSpPr>
            <a:spLocks noGrp="1" noChangeArrowheads="1"/>
          </p:cNvSpPr>
          <p:nvPr>
            <p:ph type="body" idx="1"/>
          </p:nvPr>
        </p:nvSpPr>
        <p:spPr/>
        <p:txBody>
          <a:bodyPr/>
          <a:lstStyle/>
          <a:p>
            <a:pPr algn="ctr">
              <a:lnSpc>
                <a:spcPct val="90000"/>
              </a:lnSpc>
              <a:buFontTx/>
              <a:buNone/>
            </a:pPr>
            <a:r>
              <a:rPr lang="en-US" sz="2800" i="1">
                <a:solidFill>
                  <a:srgbClr val="008000"/>
                </a:solidFill>
              </a:rPr>
              <a:t>All Occur </a:t>
            </a:r>
            <a:r>
              <a:rPr lang="en-US" sz="2800" i="1" u="sng">
                <a:solidFill>
                  <a:srgbClr val="008000"/>
                </a:solidFill>
              </a:rPr>
              <a:t>Suddenly</a:t>
            </a:r>
            <a:r>
              <a:rPr lang="en-US" sz="2800" i="1">
                <a:solidFill>
                  <a:srgbClr val="008000"/>
                </a:solidFill>
              </a:rPr>
              <a:t> in Stroke Patients</a:t>
            </a:r>
            <a:endParaRPr lang="en-US" sz="2800" i="1" u="sng">
              <a:solidFill>
                <a:srgbClr val="008000"/>
              </a:solidFill>
            </a:endParaRPr>
          </a:p>
          <a:p>
            <a:pPr>
              <a:lnSpc>
                <a:spcPct val="90000"/>
              </a:lnSpc>
            </a:pPr>
            <a:r>
              <a:rPr lang="en-US" sz="2800"/>
              <a:t>Left (dominant) cerebral hemisphere</a:t>
            </a:r>
          </a:p>
          <a:p>
            <a:pPr>
              <a:lnSpc>
                <a:spcPct val="90000"/>
              </a:lnSpc>
            </a:pPr>
            <a:r>
              <a:rPr lang="en-US" sz="2800"/>
              <a:t>Right (nondominant) cerebral hemisphere</a:t>
            </a:r>
          </a:p>
          <a:p>
            <a:pPr>
              <a:lnSpc>
                <a:spcPct val="90000"/>
              </a:lnSpc>
            </a:pPr>
            <a:r>
              <a:rPr lang="en-US" sz="2800"/>
              <a:t>Brainstem</a:t>
            </a:r>
          </a:p>
          <a:p>
            <a:pPr>
              <a:lnSpc>
                <a:spcPct val="90000"/>
              </a:lnSpc>
            </a:pPr>
            <a:r>
              <a:rPr lang="en-US" sz="2800"/>
              <a:t>Cerebellum</a:t>
            </a:r>
          </a:p>
          <a:p>
            <a:pPr>
              <a:lnSpc>
                <a:spcPct val="90000"/>
              </a:lnSpc>
            </a:pPr>
            <a:r>
              <a:rPr lang="en-US" sz="2800"/>
              <a:t>Hemorrhage</a:t>
            </a:r>
          </a:p>
          <a:p>
            <a:pPr>
              <a:lnSpc>
                <a:spcPct val="90000"/>
              </a:lnSpc>
            </a:pPr>
            <a:endParaRPr lang="en-US" sz="2800"/>
          </a:p>
          <a:p>
            <a:pPr>
              <a:lnSpc>
                <a:spcPct val="90000"/>
              </a:lnSpc>
              <a:buFontTx/>
              <a:buNone/>
            </a:pPr>
            <a:r>
              <a:rPr lang="en-US" sz="2400" i="1"/>
              <a:t>Note:	The dominant cerebral hemisphere is the side 	that controls language function.</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71500" indent="-571500">
              <a:buFont typeface="Arial" pitchFamily="34" charset="0"/>
              <a:buChar char="•"/>
            </a:pPr>
            <a:r>
              <a:rPr lang="en-US" dirty="0"/>
              <a:t/>
            </a:r>
            <a:br>
              <a:rPr lang="en-US" dirty="0"/>
            </a:br>
            <a:r>
              <a:rPr lang="en-US" dirty="0" smtClean="0"/>
              <a:t/>
            </a:r>
            <a:br>
              <a:rPr lang="en-US" dirty="0" smtClean="0"/>
            </a:br>
            <a:r>
              <a:rPr lang="en-US" dirty="0" smtClean="0"/>
              <a:t/>
            </a:r>
            <a:br>
              <a:rPr lang="en-US" dirty="0" smtClean="0"/>
            </a:br>
            <a:r>
              <a:rPr lang="en-US" sz="4000" dirty="0"/>
              <a:t/>
            </a:r>
            <a:br>
              <a:rPr lang="en-US" sz="4000" dirty="0"/>
            </a:br>
            <a:r>
              <a:rPr lang="en-US" sz="4000" dirty="0" smtClean="0">
                <a:solidFill>
                  <a:srgbClr val="FFFF00"/>
                </a:solidFill>
              </a:rPr>
              <a:t>Novel Endovascular devices</a:t>
            </a:r>
            <a:r>
              <a:rPr lang="en-US" dirty="0" smtClean="0"/>
              <a:t/>
            </a:r>
            <a:br>
              <a:rPr lang="en-US" dirty="0" smtClean="0"/>
            </a:br>
            <a:r>
              <a:rPr lang="en-US" dirty="0" smtClean="0"/>
              <a:t/>
            </a:r>
            <a:br>
              <a:rPr lang="en-US" dirty="0" smtClean="0"/>
            </a:br>
            <a:r>
              <a:rPr lang="en-US" dirty="0" smtClean="0"/>
              <a:t/>
            </a:r>
            <a:br>
              <a:rPr lang="en-US" dirty="0" smtClean="0"/>
            </a:br>
            <a:r>
              <a:rPr lang="en-US" sz="3600" dirty="0" smtClean="0"/>
              <a:t>Recently a much more effective and efficient endovascular devices has been introduced</a:t>
            </a:r>
            <a:endParaRPr lang="en-US" sz="3600" dirty="0"/>
          </a:p>
        </p:txBody>
      </p:sp>
    </p:spTree>
    <p:extLst>
      <p:ext uri="{BB962C8B-B14F-4D97-AF65-F5344CB8AC3E}">
        <p14:creationId xmlns:p14="http://schemas.microsoft.com/office/powerpoint/2010/main" xmlns="" val="15148555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Endovascular </a:t>
            </a:r>
            <a:r>
              <a:rPr lang="en-US" sz="4000" dirty="0" err="1" smtClean="0">
                <a:solidFill>
                  <a:srgbClr val="FFFF00"/>
                </a:solidFill>
              </a:rPr>
              <a:t>Thrombolysis</a:t>
            </a:r>
            <a:endParaRPr lang="en-US" sz="4000" dirty="0">
              <a:solidFill>
                <a:srgbClr val="FFFF00"/>
              </a:solidFill>
            </a:endParaRPr>
          </a:p>
        </p:txBody>
      </p:sp>
      <p:sp>
        <p:nvSpPr>
          <p:cNvPr id="3" name="Content Placeholder 2"/>
          <p:cNvSpPr>
            <a:spLocks noGrp="1"/>
          </p:cNvSpPr>
          <p:nvPr>
            <p:ph idx="1"/>
          </p:nvPr>
        </p:nvSpPr>
        <p:spPr/>
        <p:txBody>
          <a:bodyPr/>
          <a:lstStyle/>
          <a:p>
            <a:pPr>
              <a:buNone/>
            </a:pPr>
            <a:r>
              <a:rPr lang="en-US" dirty="0" smtClean="0">
                <a:solidFill>
                  <a:srgbClr val="FFFF00"/>
                </a:solidFill>
              </a:rPr>
              <a:t>Stent-</a:t>
            </a:r>
            <a:r>
              <a:rPr lang="en-US" dirty="0" err="1" smtClean="0">
                <a:solidFill>
                  <a:srgbClr val="FFFF00"/>
                </a:solidFill>
              </a:rPr>
              <a:t>retriver</a:t>
            </a:r>
            <a:r>
              <a:rPr lang="en-US" dirty="0" smtClean="0">
                <a:solidFill>
                  <a:srgbClr val="FFFF00"/>
                </a:solidFill>
              </a:rPr>
              <a:t> technology (2</a:t>
            </a:r>
            <a:r>
              <a:rPr lang="en-US" baseline="30000" dirty="0" smtClean="0">
                <a:solidFill>
                  <a:srgbClr val="FFFF00"/>
                </a:solidFill>
              </a:rPr>
              <a:t>nd</a:t>
            </a:r>
            <a:r>
              <a:rPr lang="en-US" dirty="0" smtClean="0">
                <a:solidFill>
                  <a:srgbClr val="FFFF00"/>
                </a:solidFill>
              </a:rPr>
              <a:t> generation devices for mechanical </a:t>
            </a:r>
            <a:r>
              <a:rPr lang="en-US" dirty="0" err="1" smtClean="0">
                <a:solidFill>
                  <a:srgbClr val="FFFF00"/>
                </a:solidFill>
              </a:rPr>
              <a:t>thrombolysis</a:t>
            </a:r>
            <a:r>
              <a:rPr lang="en-US" dirty="0" smtClean="0">
                <a:solidFill>
                  <a:srgbClr val="FFFF00"/>
                </a:solidFill>
              </a:rPr>
              <a:t>):</a:t>
            </a:r>
          </a:p>
          <a:p>
            <a:pPr>
              <a:buNone/>
            </a:pPr>
            <a:endParaRPr lang="en-US" dirty="0" smtClean="0">
              <a:solidFill>
                <a:srgbClr val="FFFF00"/>
              </a:solidFill>
            </a:endParaRPr>
          </a:p>
          <a:p>
            <a:r>
              <a:rPr lang="en-US" dirty="0" smtClean="0"/>
              <a:t>Solitaire Device</a:t>
            </a:r>
          </a:p>
          <a:p>
            <a:endParaRPr lang="en-US" dirty="0" smtClean="0"/>
          </a:p>
          <a:p>
            <a:r>
              <a:rPr lang="en-US" dirty="0" err="1" smtClean="0"/>
              <a:t>Trevo</a:t>
            </a:r>
            <a:r>
              <a:rPr lang="en-US" dirty="0" smtClean="0"/>
              <a:t> Stent-</a:t>
            </a:r>
            <a:r>
              <a:rPr lang="en-US" dirty="0" err="1" smtClean="0"/>
              <a:t>retrieveer</a:t>
            </a:r>
            <a:endParaRPr lang="en-US" dirty="0" smtClean="0"/>
          </a:p>
          <a:p>
            <a:endParaRPr lang="en-US" dirty="0" smtClean="0"/>
          </a:p>
          <a:p>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
            </a:r>
            <a:br>
              <a:rPr lang="en-US" dirty="0" smtClean="0">
                <a:solidFill>
                  <a:srgbClr val="FFFF00"/>
                </a:solidFill>
              </a:rPr>
            </a:br>
            <a:r>
              <a:rPr lang="en-US" dirty="0" smtClean="0">
                <a:solidFill>
                  <a:srgbClr val="FFFF00"/>
                </a:solidFill>
              </a:rPr>
              <a:t>Stent-retriever</a:t>
            </a:r>
            <a:r>
              <a:rPr lang="en-US" dirty="0">
                <a:solidFill>
                  <a:srgbClr val="FFFF00"/>
                </a:solidFill>
              </a:rPr>
              <a:t/>
            </a:r>
            <a:br>
              <a:rPr lang="en-US" dirty="0">
                <a:solidFill>
                  <a:srgbClr val="FFFF00"/>
                </a:solidFill>
              </a:rPr>
            </a:b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They work by temporally deploying a stent that captures the thrombus and at the same time instantly restores blood flow to the affected brain territory by displacing the clot peripherally against  the artery wall  </a:t>
            </a:r>
          </a:p>
          <a:p>
            <a:endParaRPr lang="en-US" dirty="0" smtClean="0"/>
          </a:p>
          <a:p>
            <a:r>
              <a:rPr lang="en-US" dirty="0" smtClean="0"/>
              <a:t>And </a:t>
            </a:r>
            <a:r>
              <a:rPr lang="en-US" dirty="0"/>
              <a:t>theoretically, such flow restoration can enhance the efficacy of systemic thrombolytic drugs if already in the circulation</a:t>
            </a:r>
            <a:r>
              <a:rPr lang="en-US" dirty="0" smtClean="0"/>
              <a:t>.</a:t>
            </a:r>
          </a:p>
          <a:p>
            <a:endParaRPr lang="en-US" dirty="0" smtClean="0">
              <a:solidFill>
                <a:srgbClr val="FFFF00"/>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Stent retriever</a:t>
            </a:r>
            <a:endParaRPr lang="en-US"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After a period of up to 10 minutes, usually 3 to 5 minutes depending of the location and clot-size, the stent can be retrieved by pulling back the deployed stent into the guide catheter under proximal aspiration through the guide catheter. </a:t>
            </a:r>
          </a:p>
          <a:p>
            <a:endParaRPr lang="en-US" dirty="0"/>
          </a:p>
          <a:p>
            <a:r>
              <a:rPr lang="en-US" dirty="0" smtClean="0"/>
              <a:t>The addition of a proximal balloon guide catheter (BGC) can aid aspiration and help thrombus retrieval when the stent retriever is being dragged back into the guide catheter</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Solitaire Device</a:t>
            </a:r>
            <a:endParaRPr lang="en-US" dirty="0">
              <a:solidFill>
                <a:srgbClr val="FFFF00"/>
              </a:solidFill>
            </a:endParaRPr>
          </a:p>
        </p:txBody>
      </p:sp>
      <p:pic>
        <p:nvPicPr>
          <p:cNvPr id="134146" name="Picture 2" descr="C:\Users\dr yousef\Desktop\F1.large.jpg"/>
          <p:cNvPicPr>
            <a:picLocks noGrp="1" noChangeAspect="1" noChangeArrowheads="1"/>
          </p:cNvPicPr>
          <p:nvPr>
            <p:ph idx="1"/>
          </p:nvPr>
        </p:nvPicPr>
        <p:blipFill>
          <a:blip r:embed="rId2" cstate="print"/>
          <a:srcRect/>
          <a:stretch>
            <a:fillRect/>
          </a:stretch>
        </p:blipFill>
        <p:spPr bwMode="auto">
          <a:xfrm>
            <a:off x="1115417" y="1600200"/>
            <a:ext cx="6913165" cy="4525963"/>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Stent retriever</a:t>
            </a:r>
            <a:endParaRPr lang="en-US" dirty="0">
              <a:solidFill>
                <a:srgbClr val="FFFF00"/>
              </a:solidFill>
            </a:endParaRPr>
          </a:p>
        </p:txBody>
      </p:sp>
      <p:sp>
        <p:nvSpPr>
          <p:cNvPr id="3" name="Content Placeholder 2"/>
          <p:cNvSpPr>
            <a:spLocks noGrp="1"/>
          </p:cNvSpPr>
          <p:nvPr>
            <p:ph idx="1"/>
          </p:nvPr>
        </p:nvSpPr>
        <p:spPr/>
        <p:txBody>
          <a:bodyPr/>
          <a:lstStyle/>
          <a:p>
            <a:endParaRPr lang="en-US" dirty="0"/>
          </a:p>
        </p:txBody>
      </p:sp>
      <p:pic>
        <p:nvPicPr>
          <p:cNvPr id="4" name="Picture 3" descr="Image result for Stent retrieval device"/>
          <p:cNvPicPr/>
          <p:nvPr/>
        </p:nvPicPr>
        <p:blipFill>
          <a:blip r:embed="rId2" cstate="print"/>
          <a:srcRect/>
          <a:stretch>
            <a:fillRect/>
          </a:stretch>
        </p:blipFill>
        <p:spPr bwMode="auto">
          <a:xfrm>
            <a:off x="1600200" y="2165509"/>
            <a:ext cx="5943600" cy="4463891"/>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FF00"/>
                </a:solidFill>
              </a:rPr>
              <a:t>Trevo</a:t>
            </a:r>
            <a:r>
              <a:rPr lang="en-US" dirty="0" smtClean="0">
                <a:solidFill>
                  <a:srgbClr val="FFFF00"/>
                </a:solidFill>
              </a:rPr>
              <a:t> Stent-</a:t>
            </a:r>
            <a:r>
              <a:rPr lang="en-US" dirty="0" err="1" smtClean="0">
                <a:solidFill>
                  <a:srgbClr val="FFFF00"/>
                </a:solidFill>
              </a:rPr>
              <a:t>retiever</a:t>
            </a:r>
            <a:endParaRPr lang="en-US" dirty="0">
              <a:solidFill>
                <a:srgbClr val="FFFF00"/>
              </a:solidFill>
            </a:endParaRPr>
          </a:p>
        </p:txBody>
      </p:sp>
      <p:pic>
        <p:nvPicPr>
          <p:cNvPr id="133122" name="Picture 2" descr="C:\Users\dr yousef\Desktop\ht_120813_stryker_trevo_pro_retriever_vessel_300x225.png"/>
          <p:cNvPicPr>
            <a:picLocks noGrp="1" noChangeAspect="1" noChangeArrowheads="1"/>
          </p:cNvPicPr>
          <p:nvPr>
            <p:ph idx="1"/>
          </p:nvPr>
        </p:nvPicPr>
        <p:blipFill>
          <a:blip r:embed="rId2" cstate="print"/>
          <a:srcRect/>
          <a:stretch>
            <a:fillRect/>
          </a:stretch>
        </p:blipFill>
        <p:spPr bwMode="auto">
          <a:xfrm>
            <a:off x="2590800" y="2590800"/>
            <a:ext cx="3733800" cy="2819400"/>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Stent retrievers or </a:t>
            </a:r>
            <a:r>
              <a:rPr lang="en-US" sz="1400" dirty="0" err="1" smtClean="0"/>
              <a:t>Stentrievers</a:t>
            </a:r>
            <a:r>
              <a:rPr lang="en-US" sz="1400" dirty="0" smtClean="0"/>
              <a:t> are self-expandable stent for </a:t>
            </a:r>
            <a:r>
              <a:rPr lang="en-US" sz="1400" dirty="0" err="1" smtClean="0"/>
              <a:t>thrombectomy</a:t>
            </a:r>
            <a:r>
              <a:rPr lang="en-US" sz="1400" dirty="0" smtClean="0"/>
              <a:t> that are deployed past the occlusion site with the use of </a:t>
            </a:r>
            <a:endParaRPr lang="en-US" sz="1400" dirty="0"/>
          </a:p>
        </p:txBody>
      </p:sp>
      <p:sp>
        <p:nvSpPr>
          <p:cNvPr id="3" name="Content Placeholder 2"/>
          <p:cNvSpPr>
            <a:spLocks noGrp="1"/>
          </p:cNvSpPr>
          <p:nvPr>
            <p:ph idx="1"/>
          </p:nvPr>
        </p:nvSpPr>
        <p:spPr/>
        <p:txBody>
          <a:bodyPr/>
          <a:lstStyle/>
          <a:p>
            <a:endParaRPr lang="en-US" dirty="0"/>
          </a:p>
        </p:txBody>
      </p:sp>
      <p:pic>
        <p:nvPicPr>
          <p:cNvPr id="4" name="Picture 3" descr="Image result for Stent retrieval device"/>
          <p:cNvPicPr/>
          <p:nvPr/>
        </p:nvPicPr>
        <p:blipFill>
          <a:blip r:embed="rId2" cstate="print"/>
          <a:srcRect/>
          <a:stretch>
            <a:fillRect/>
          </a:stretch>
        </p:blipFill>
        <p:spPr bwMode="auto">
          <a:xfrm>
            <a:off x="1600200" y="2583224"/>
            <a:ext cx="5943600" cy="1691551"/>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FF00"/>
                </a:solidFill>
              </a:rPr>
              <a:t>Trevo</a:t>
            </a:r>
            <a:r>
              <a:rPr lang="en-US" dirty="0" smtClean="0">
                <a:solidFill>
                  <a:srgbClr val="FFFF00"/>
                </a:solidFill>
              </a:rPr>
              <a:t> Stent-</a:t>
            </a:r>
            <a:r>
              <a:rPr lang="en-US" dirty="0" err="1" smtClean="0">
                <a:solidFill>
                  <a:srgbClr val="FFFF00"/>
                </a:solidFill>
              </a:rPr>
              <a:t>retiever</a:t>
            </a:r>
            <a:endParaRPr lang="en-US" dirty="0">
              <a:solidFill>
                <a:srgbClr val="FFFF00"/>
              </a:solidFill>
            </a:endParaRPr>
          </a:p>
        </p:txBody>
      </p:sp>
      <p:pic>
        <p:nvPicPr>
          <p:cNvPr id="133122" name="Picture 2" descr="C:\Users\dr yousef\Desktop\ht_120813_stryker_trevo_pro_retriever_vessel_300x225.png"/>
          <p:cNvPicPr>
            <a:picLocks noGrp="1" noChangeAspect="1" noChangeArrowheads="1"/>
          </p:cNvPicPr>
          <p:nvPr>
            <p:ph idx="1"/>
          </p:nvPr>
        </p:nvPicPr>
        <p:blipFill>
          <a:blip r:embed="rId2" cstate="print"/>
          <a:srcRect/>
          <a:stretch>
            <a:fillRect/>
          </a:stretch>
        </p:blipFill>
        <p:spPr bwMode="auto">
          <a:xfrm>
            <a:off x="2590800" y="2590800"/>
            <a:ext cx="3733800" cy="2819400"/>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Stent retriever</a:t>
            </a:r>
            <a:endParaRPr lang="en-US" dirty="0">
              <a:solidFill>
                <a:srgbClr val="FFFF00"/>
              </a:solidFill>
            </a:endParaRPr>
          </a:p>
        </p:txBody>
      </p:sp>
      <p:sp>
        <p:nvSpPr>
          <p:cNvPr id="3" name="Content Placeholder 2"/>
          <p:cNvSpPr>
            <a:spLocks noGrp="1"/>
          </p:cNvSpPr>
          <p:nvPr>
            <p:ph idx="1"/>
          </p:nvPr>
        </p:nvSpPr>
        <p:spPr/>
        <p:txBody>
          <a:bodyPr/>
          <a:lstStyle/>
          <a:p>
            <a:endParaRPr lang="en-US" dirty="0"/>
          </a:p>
        </p:txBody>
      </p:sp>
      <p:pic>
        <p:nvPicPr>
          <p:cNvPr id="4" name="Picture 3" descr="D:\F1.large (1).jpg"/>
          <p:cNvPicPr/>
          <p:nvPr/>
        </p:nvPicPr>
        <p:blipFill>
          <a:blip r:embed="rId2" cstate="print"/>
          <a:srcRect/>
          <a:stretch>
            <a:fillRect/>
          </a:stretch>
        </p:blipFill>
        <p:spPr bwMode="auto">
          <a:xfrm>
            <a:off x="2622550" y="2832100"/>
            <a:ext cx="3898900" cy="28829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p:txBody>
          <a:bodyPr>
            <a:normAutofit fontScale="90000"/>
          </a:bodyPr>
          <a:lstStyle/>
          <a:p>
            <a:r>
              <a:rPr lang="en-US"/>
              <a:t>Left (Dominant)</a:t>
            </a:r>
            <a:br>
              <a:rPr lang="en-US"/>
            </a:br>
            <a:r>
              <a:rPr lang="en-US"/>
              <a:t>Cerebral Hemisphere</a:t>
            </a:r>
          </a:p>
        </p:txBody>
      </p:sp>
      <p:sp>
        <p:nvSpPr>
          <p:cNvPr id="21507" name="Rectangle 1027"/>
          <p:cNvSpPr>
            <a:spLocks noGrp="1" noChangeArrowheads="1"/>
          </p:cNvSpPr>
          <p:nvPr>
            <p:ph type="body" idx="1"/>
          </p:nvPr>
        </p:nvSpPr>
        <p:spPr/>
        <p:txBody>
          <a:bodyPr/>
          <a:lstStyle/>
          <a:p>
            <a:r>
              <a:rPr lang="en-US"/>
              <a:t>Aphasia</a:t>
            </a:r>
          </a:p>
          <a:p>
            <a:r>
              <a:rPr lang="en-US"/>
              <a:t>L gaze preference</a:t>
            </a:r>
          </a:p>
          <a:p>
            <a:r>
              <a:rPr lang="en-US"/>
              <a:t>R visual field deficit</a:t>
            </a:r>
          </a:p>
          <a:p>
            <a:r>
              <a:rPr lang="en-US"/>
              <a:t>R hemiparesis</a:t>
            </a:r>
          </a:p>
          <a:p>
            <a:r>
              <a:rPr lang="en-US"/>
              <a:t>R hemisensory loss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وان 1"/>
          <p:cNvSpPr>
            <a:spLocks noGrp="1"/>
          </p:cNvSpPr>
          <p:nvPr>
            <p:ph type="title"/>
          </p:nvPr>
        </p:nvSpPr>
        <p:spPr/>
        <p:txBody>
          <a:bodyPr/>
          <a:lstStyle/>
          <a:p>
            <a:pPr eaLnBrk="1" hangingPunct="1"/>
            <a:r>
              <a:rPr lang="en-US" sz="2800" dirty="0" smtClean="0">
                <a:solidFill>
                  <a:srgbClr val="FFFF00"/>
                </a:solidFill>
              </a:rPr>
              <a:t>Outcome with IV-t-PA:</a:t>
            </a:r>
          </a:p>
        </p:txBody>
      </p:sp>
      <p:sp>
        <p:nvSpPr>
          <p:cNvPr id="31747" name="عنصر نائب للمحتوى 2"/>
          <p:cNvSpPr>
            <a:spLocks noGrp="1"/>
          </p:cNvSpPr>
          <p:nvPr>
            <p:ph idx="1"/>
          </p:nvPr>
        </p:nvSpPr>
        <p:spPr/>
        <p:txBody>
          <a:bodyPr/>
          <a:lstStyle/>
          <a:p>
            <a:pPr algn="l" rtl="0" eaLnBrk="1" hangingPunct="1">
              <a:buFont typeface="Wingdings" pitchFamily="2" charset="2"/>
              <a:buNone/>
            </a:pPr>
            <a:r>
              <a:rPr lang="en-US" sz="2400" b="1" dirty="0" smtClean="0"/>
              <a:t>Odds Ratios for Favorable Outcome</a:t>
            </a:r>
          </a:p>
          <a:p>
            <a:pPr algn="l" rtl="0" eaLnBrk="1" hangingPunct="1">
              <a:buFont typeface="Wingdings" pitchFamily="2" charset="2"/>
              <a:buNone/>
            </a:pPr>
            <a:r>
              <a:rPr lang="en-US" sz="2400" b="1" dirty="0" smtClean="0"/>
              <a:t>Time             Odds Ratio                         95% (CI) Interval</a:t>
            </a:r>
          </a:p>
          <a:p>
            <a:pPr algn="l" rtl="0" eaLnBrk="1" hangingPunct="1">
              <a:buFont typeface="Wingdings" pitchFamily="2" charset="2"/>
              <a:buNone/>
            </a:pPr>
            <a:r>
              <a:rPr lang="en-US" sz="2400" b="1" dirty="0" smtClean="0"/>
              <a:t>0-90                   2.8                                            1.8 - 4.5</a:t>
            </a:r>
          </a:p>
          <a:p>
            <a:pPr algn="l" rtl="0" eaLnBrk="1" hangingPunct="1">
              <a:buFont typeface="Wingdings" pitchFamily="2" charset="2"/>
              <a:buNone/>
            </a:pPr>
            <a:r>
              <a:rPr lang="en-US" sz="2400" b="1" dirty="0" smtClean="0"/>
              <a:t>91-180               1.5                                            1.1 - 2.1</a:t>
            </a:r>
          </a:p>
          <a:p>
            <a:pPr algn="l" rtl="0" eaLnBrk="1" hangingPunct="1">
              <a:buFont typeface="Wingdings" pitchFamily="2" charset="2"/>
              <a:buNone/>
            </a:pPr>
            <a:r>
              <a:rPr lang="en-US" sz="2400" b="1" dirty="0" smtClean="0"/>
              <a:t>181-270             1.4                                            1.1 - 1.9</a:t>
            </a:r>
          </a:p>
          <a:p>
            <a:pPr algn="l" rtl="0" eaLnBrk="1" hangingPunct="1">
              <a:buFont typeface="Wingdings" pitchFamily="2" charset="2"/>
              <a:buNone/>
            </a:pPr>
            <a:r>
              <a:rPr lang="en-US" sz="2400" b="1" dirty="0" smtClean="0"/>
              <a:t>271-360             1.2                                            0.9 - 1.5</a:t>
            </a:r>
            <a:endParaRPr lang="en-US" sz="2400" dirty="0" smtClean="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Mechanical </a:t>
            </a:r>
            <a:r>
              <a:rPr lang="en-US" dirty="0" err="1" smtClean="0">
                <a:solidFill>
                  <a:srgbClr val="FFFF00"/>
                </a:solidFill>
              </a:rPr>
              <a:t>Thrombolysis</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Acute strokes with diffusion/perfusion match on presentation to the ED, lacks </a:t>
            </a:r>
            <a:r>
              <a:rPr lang="en-US" dirty="0" err="1" smtClean="0"/>
              <a:t>salvagable</a:t>
            </a:r>
            <a:r>
              <a:rPr lang="en-US" dirty="0" smtClean="0"/>
              <a:t> brain tissue and hence would not respond to mechanical </a:t>
            </a:r>
            <a:r>
              <a:rPr lang="en-US" dirty="0" err="1" smtClean="0"/>
              <a:t>thrombolysis</a:t>
            </a:r>
            <a:endParaRPr lang="en-US" dirty="0" smtClean="0"/>
          </a:p>
          <a:p>
            <a:endParaRPr lang="en-US" dirty="0" smtClean="0"/>
          </a:p>
          <a:p>
            <a:r>
              <a:rPr lang="en-US" dirty="0" smtClean="0"/>
              <a:t>Acute strokes with poor collaterals on CT angiogram lacks </a:t>
            </a:r>
            <a:r>
              <a:rPr lang="en-US" dirty="0" err="1" smtClean="0"/>
              <a:t>salvagable</a:t>
            </a:r>
            <a:r>
              <a:rPr lang="en-US" dirty="0" smtClean="0"/>
              <a:t> brain tissue and hence would not respond to mechanical </a:t>
            </a:r>
            <a:r>
              <a:rPr lang="en-US" dirty="0" err="1" smtClean="0"/>
              <a:t>thrombolysis</a:t>
            </a:r>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New </a:t>
            </a:r>
            <a:r>
              <a:rPr lang="en-US" dirty="0" err="1" smtClean="0">
                <a:solidFill>
                  <a:srgbClr val="FFFF00"/>
                </a:solidFill>
              </a:rPr>
              <a:t>neuro</a:t>
            </a:r>
            <a:r>
              <a:rPr lang="en-US" dirty="0" smtClean="0">
                <a:solidFill>
                  <a:srgbClr val="FFFF00"/>
                </a:solidFill>
              </a:rPr>
              <a:t>-imaging techniques and endovascular devices</a:t>
            </a:r>
            <a:endParaRPr lang="en-US" dirty="0">
              <a:solidFill>
                <a:srgbClr val="FFFF00"/>
              </a:solidFill>
            </a:endParaRPr>
          </a:p>
        </p:txBody>
      </p:sp>
      <p:sp>
        <p:nvSpPr>
          <p:cNvPr id="3" name="Content Placeholder 2"/>
          <p:cNvSpPr>
            <a:spLocks noGrp="1"/>
          </p:cNvSpPr>
          <p:nvPr>
            <p:ph idx="1"/>
          </p:nvPr>
        </p:nvSpPr>
        <p:spPr/>
        <p:txBody>
          <a:bodyPr/>
          <a:lstStyle/>
          <a:p>
            <a:endParaRPr lang="en-US" dirty="0" smtClean="0"/>
          </a:p>
          <a:p>
            <a:r>
              <a:rPr lang="en-US" dirty="0" smtClean="0"/>
              <a:t>The advanced </a:t>
            </a:r>
            <a:r>
              <a:rPr lang="en-US" dirty="0" err="1" smtClean="0"/>
              <a:t>neuro</a:t>
            </a:r>
            <a:r>
              <a:rPr lang="en-US" dirty="0" smtClean="0"/>
              <a:t>-imaging techniques reliably identify the extent of </a:t>
            </a:r>
            <a:r>
              <a:rPr lang="en-US" dirty="0" err="1" smtClean="0"/>
              <a:t>salvagable</a:t>
            </a:r>
            <a:r>
              <a:rPr lang="en-US" dirty="0" smtClean="0"/>
              <a:t> ischemic brain tissues</a:t>
            </a:r>
          </a:p>
          <a:p>
            <a:endParaRPr lang="en-US" dirty="0" smtClean="0"/>
          </a:p>
          <a:p>
            <a:r>
              <a:rPr lang="en-US" dirty="0" smtClean="0"/>
              <a:t>The novel endovascular devices (stent retriever) achieve a fast and more effective </a:t>
            </a:r>
            <a:r>
              <a:rPr lang="en-US" dirty="0" err="1" smtClean="0"/>
              <a:t>recanalization</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Acute Stroke Treatment </a:t>
            </a:r>
            <a:endParaRPr lang="en-US"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pPr>
              <a:buNone/>
            </a:pPr>
            <a:r>
              <a:rPr lang="en-US" dirty="0" smtClean="0">
                <a:solidFill>
                  <a:srgbClr val="FFFF00"/>
                </a:solidFill>
              </a:rPr>
              <a:t>5 recent randomized clinical trials assessing the efficacy and safety of stent retriever in acute ischemic stroke:</a:t>
            </a:r>
          </a:p>
          <a:p>
            <a:endParaRPr lang="en-US" dirty="0" smtClean="0"/>
          </a:p>
          <a:p>
            <a:r>
              <a:rPr lang="en-US" dirty="0" smtClean="0"/>
              <a:t>MR CLEAN</a:t>
            </a:r>
          </a:p>
          <a:p>
            <a:r>
              <a:rPr lang="en-US" dirty="0" smtClean="0"/>
              <a:t>ESCAPE</a:t>
            </a:r>
          </a:p>
          <a:p>
            <a:r>
              <a:rPr lang="en-US" dirty="0" smtClean="0"/>
              <a:t>EXTEND-IA</a:t>
            </a:r>
          </a:p>
          <a:p>
            <a:r>
              <a:rPr lang="en-US" dirty="0" smtClean="0"/>
              <a:t>SWIFT ORIME</a:t>
            </a:r>
          </a:p>
          <a:p>
            <a:r>
              <a:rPr lang="en-US" dirty="0" smtClean="0"/>
              <a:t>REVASCAT</a:t>
            </a:r>
          </a:p>
          <a:p>
            <a:pPr>
              <a:buNone/>
            </a:pPr>
            <a:r>
              <a:rPr lang="en-US" dirty="0" smtClean="0"/>
              <a:t> </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Mechanical </a:t>
            </a:r>
            <a:r>
              <a:rPr lang="en-US" dirty="0" err="1" smtClean="0">
                <a:solidFill>
                  <a:srgbClr val="FFFF00"/>
                </a:solidFill>
              </a:rPr>
              <a:t>Thrombolysis</a:t>
            </a:r>
            <a:r>
              <a:rPr lang="en-US" dirty="0" smtClean="0">
                <a:solidFill>
                  <a:srgbClr val="FFFF00"/>
                </a:solidFill>
              </a:rPr>
              <a:t> in AIS</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dirty="0" smtClean="0"/>
              <a:t>The 5 trials demonstrated endovascular (EV) therapy promoted </a:t>
            </a:r>
            <a:r>
              <a:rPr lang="en-US" dirty="0" err="1" smtClean="0"/>
              <a:t>recanalization</a:t>
            </a:r>
            <a:r>
              <a:rPr lang="en-US" dirty="0" smtClean="0"/>
              <a:t> with significant improvement in modified Rankin scores (</a:t>
            </a:r>
            <a:r>
              <a:rPr lang="en-US" dirty="0" err="1" smtClean="0"/>
              <a:t>mRS</a:t>
            </a:r>
            <a:r>
              <a:rPr lang="en-US" dirty="0" smtClean="0"/>
              <a:t>) with no increase in </a:t>
            </a:r>
            <a:r>
              <a:rPr lang="en-US" dirty="0" err="1" smtClean="0"/>
              <a:t>sICH</a:t>
            </a:r>
            <a:r>
              <a:rPr lang="en-US" dirty="0" smtClean="0"/>
              <a:t> or mortality</a:t>
            </a:r>
          </a:p>
          <a:p>
            <a:endParaRPr lang="en-US" dirty="0" smtClean="0"/>
          </a:p>
          <a:p>
            <a:r>
              <a:rPr lang="en-US" dirty="0" smtClean="0"/>
              <a:t>The number needed to treat for endovascular </a:t>
            </a:r>
            <a:r>
              <a:rPr lang="en-US" dirty="0" err="1" smtClean="0"/>
              <a:t>thrombectomy</a:t>
            </a:r>
            <a:r>
              <a:rPr lang="en-US" dirty="0" smtClean="0"/>
              <a:t> to reduce disability at least one level of </a:t>
            </a:r>
            <a:r>
              <a:rPr lang="en-US" dirty="0" err="1" smtClean="0"/>
              <a:t>mRS</a:t>
            </a:r>
            <a:r>
              <a:rPr lang="en-US" dirty="0" smtClean="0"/>
              <a:t> is 2.6</a:t>
            </a: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Mechanical </a:t>
            </a:r>
            <a:r>
              <a:rPr lang="en-US" sz="4000" dirty="0" err="1" smtClean="0">
                <a:solidFill>
                  <a:srgbClr val="FFFF00"/>
                </a:solidFill>
              </a:rPr>
              <a:t>Thrombolysis</a:t>
            </a:r>
            <a:r>
              <a:rPr lang="en-US" sz="4000" dirty="0" smtClean="0">
                <a:solidFill>
                  <a:srgbClr val="FFFF00"/>
                </a:solidFill>
              </a:rPr>
              <a:t> in AIS</a:t>
            </a:r>
            <a:endParaRPr lang="en-US" sz="4000" dirty="0"/>
          </a:p>
        </p:txBody>
      </p:sp>
      <p:sp>
        <p:nvSpPr>
          <p:cNvPr id="3" name="Content Placeholder 2"/>
          <p:cNvSpPr>
            <a:spLocks noGrp="1"/>
          </p:cNvSpPr>
          <p:nvPr>
            <p:ph idx="1"/>
          </p:nvPr>
        </p:nvSpPr>
        <p:spPr/>
        <p:txBody>
          <a:bodyPr>
            <a:normAutofit lnSpcReduction="10000"/>
          </a:bodyPr>
          <a:lstStyle/>
          <a:p>
            <a:endParaRPr lang="en-US" dirty="0" smtClean="0"/>
          </a:p>
          <a:p>
            <a:endParaRPr lang="en-US" dirty="0" smtClean="0"/>
          </a:p>
          <a:p>
            <a:r>
              <a:rPr lang="en-US" dirty="0" smtClean="0"/>
              <a:t>ASA recommends that patients should be transported rapidly to primary or comprehensive stroke centers (Class I; Level A evidence), and regional systems of stroke care should be developed to provide access to centers capable of performing endovascular stroke treatment (Class I; Level A evidence)</a:t>
            </a: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Mechanical </a:t>
            </a:r>
            <a:r>
              <a:rPr lang="en-US" sz="4000" dirty="0" err="1" smtClean="0">
                <a:solidFill>
                  <a:srgbClr val="FFFF00"/>
                </a:solidFill>
              </a:rPr>
              <a:t>Thrombolysis</a:t>
            </a:r>
            <a:r>
              <a:rPr lang="en-US" sz="4000" dirty="0" smtClean="0">
                <a:solidFill>
                  <a:srgbClr val="FFFF00"/>
                </a:solidFill>
              </a:rPr>
              <a:t> in AIS</a:t>
            </a:r>
            <a:endParaRPr lang="en-US" sz="4000"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Mechanical </a:t>
            </a:r>
            <a:r>
              <a:rPr lang="en-US" dirty="0" err="1" smtClean="0"/>
              <a:t>thrombectomy</a:t>
            </a:r>
            <a:r>
              <a:rPr lang="en-US" dirty="0" smtClean="0"/>
              <a:t> is a landmark change in stroke management, and guidelines should recommend mechanical </a:t>
            </a:r>
            <a:r>
              <a:rPr lang="en-US" dirty="0" err="1" smtClean="0"/>
              <a:t>thrombectomy</a:t>
            </a:r>
            <a:r>
              <a:rPr lang="en-US" dirty="0" smtClean="0"/>
              <a:t> as a level 1 evidence-based treatment worldwide. In terms of technical aspects of mechanical </a:t>
            </a:r>
            <a:r>
              <a:rPr lang="en-US" dirty="0" err="1" smtClean="0"/>
              <a:t>thrombectomy</a:t>
            </a:r>
            <a:r>
              <a:rPr lang="en-US" dirty="0" smtClean="0"/>
              <a:t>, stent retrievers (Solitaire FR or </a:t>
            </a:r>
            <a:r>
              <a:rPr lang="en-US" dirty="0" err="1" smtClean="0"/>
              <a:t>Trevo</a:t>
            </a:r>
            <a:r>
              <a:rPr lang="en-US" dirty="0" smtClean="0"/>
              <a:t> device) as the primary method </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 clinical deficit/infarct volume Mismatch</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A 61 year old male Presenting with </a:t>
            </a:r>
          </a:p>
          <a:p>
            <a:pPr>
              <a:buNone/>
            </a:pPr>
            <a:r>
              <a:rPr lang="en-US" sz="2000" dirty="0" smtClean="0"/>
              <a:t>left arm and leg paralysis, </a:t>
            </a:r>
            <a:r>
              <a:rPr lang="en-US" sz="2000" dirty="0" err="1" smtClean="0"/>
              <a:t>dysarthria</a:t>
            </a:r>
            <a:r>
              <a:rPr lang="en-US" sz="2000" dirty="0" smtClean="0"/>
              <a:t>, right </a:t>
            </a:r>
          </a:p>
          <a:p>
            <a:pPr>
              <a:buNone/>
            </a:pPr>
            <a:r>
              <a:rPr lang="en-US" sz="2000" dirty="0" smtClean="0"/>
              <a:t>gaze deviation and left Visual  Field defect. </a:t>
            </a:r>
          </a:p>
          <a:p>
            <a:pPr>
              <a:buNone/>
            </a:pPr>
            <a:r>
              <a:rPr lang="en-US" sz="2000" dirty="0" smtClean="0"/>
              <a:t>He was Last seen normal 14 hours from the</a:t>
            </a:r>
          </a:p>
          <a:p>
            <a:pPr>
              <a:buNone/>
            </a:pPr>
            <a:r>
              <a:rPr lang="en-US" sz="2000" dirty="0" smtClean="0"/>
              <a:t> time of CT interpretation</a:t>
            </a:r>
          </a:p>
          <a:p>
            <a:pPr>
              <a:buNone/>
            </a:pPr>
            <a:endParaRPr lang="en-US" sz="2000" dirty="0" smtClean="0"/>
          </a:p>
          <a:p>
            <a:pPr>
              <a:buNone/>
            </a:pPr>
            <a:endParaRPr lang="en-US" sz="2000" dirty="0" smtClean="0"/>
          </a:p>
          <a:p>
            <a:pPr>
              <a:buNone/>
            </a:pPr>
            <a:r>
              <a:rPr lang="en-US" sz="2000" dirty="0" smtClean="0"/>
              <a:t>The CT predicts only left arm weakness. </a:t>
            </a:r>
          </a:p>
          <a:p>
            <a:pPr>
              <a:buNone/>
            </a:pPr>
            <a:r>
              <a:rPr lang="en-US" sz="2000" dirty="0" smtClean="0"/>
              <a:t>However, the exam shows a much more </a:t>
            </a:r>
          </a:p>
          <a:p>
            <a:pPr>
              <a:buNone/>
            </a:pPr>
            <a:r>
              <a:rPr lang="en-US" sz="2000" dirty="0" smtClean="0"/>
              <a:t>Severe deficits</a:t>
            </a:r>
          </a:p>
          <a:p>
            <a:pPr>
              <a:buNone/>
            </a:pPr>
            <a:endParaRPr lang="en-US" sz="2000" dirty="0" smtClean="0"/>
          </a:p>
          <a:p>
            <a:pPr>
              <a:buNone/>
            </a:pPr>
            <a:r>
              <a:rPr lang="en-US" sz="2000" dirty="0" smtClean="0">
                <a:solidFill>
                  <a:srgbClr val="FFFF00"/>
                </a:solidFill>
              </a:rPr>
              <a:t>Hence, a mismatch between clinical deficit</a:t>
            </a:r>
          </a:p>
          <a:p>
            <a:pPr>
              <a:buNone/>
            </a:pPr>
            <a:r>
              <a:rPr lang="en-US" sz="2000" dirty="0" smtClean="0">
                <a:solidFill>
                  <a:srgbClr val="FFFF00"/>
                </a:solidFill>
              </a:rPr>
              <a:t>And  infarct volume by imaging</a:t>
            </a:r>
            <a:endParaRPr lang="en-US" sz="2000" dirty="0">
              <a:solidFill>
                <a:srgbClr val="FFFF00"/>
              </a:solidFill>
            </a:endParaRPr>
          </a:p>
        </p:txBody>
      </p:sp>
      <p:pic>
        <p:nvPicPr>
          <p:cNvPr id="49154" name="Picture 2" descr="C:\Users\dr yousef\Desktop\Acute stroke treatment grandround\15141.jpg"/>
          <p:cNvPicPr>
            <a:picLocks noChangeAspect="1" noChangeArrowheads="1"/>
          </p:cNvPicPr>
          <p:nvPr/>
        </p:nvPicPr>
        <p:blipFill>
          <a:blip r:embed="rId2" cstate="print"/>
          <a:srcRect/>
          <a:stretch>
            <a:fillRect/>
          </a:stretch>
        </p:blipFill>
        <p:spPr bwMode="auto">
          <a:xfrm>
            <a:off x="5029200" y="1828800"/>
            <a:ext cx="4114800" cy="4800600"/>
          </a:xfrm>
          <a:prstGeom prst="rect">
            <a:avLst/>
          </a:prstGeom>
          <a:noFill/>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CT Perfusion Scan</a:t>
            </a:r>
            <a:endParaRPr lang="en-US" dirty="0">
              <a:solidFill>
                <a:srgbClr val="FFFF00"/>
              </a:solidFill>
            </a:endParaRPr>
          </a:p>
        </p:txBody>
      </p:sp>
      <p:pic>
        <p:nvPicPr>
          <p:cNvPr id="46082" name="Picture 2"/>
          <p:cNvPicPr>
            <a:picLocks noGrp="1" noChangeAspect="1" noChangeArrowheads="1"/>
          </p:cNvPicPr>
          <p:nvPr>
            <p:ph idx="1"/>
          </p:nvPr>
        </p:nvPicPr>
        <p:blipFill>
          <a:blip r:embed="rId2" cstate="print"/>
          <a:srcRect/>
          <a:stretch>
            <a:fillRect/>
          </a:stretch>
        </p:blipFill>
        <p:spPr bwMode="auto">
          <a:xfrm>
            <a:off x="1219200" y="1752600"/>
            <a:ext cx="6477000" cy="4571999"/>
          </a:xfrm>
          <a:prstGeom prst="rect">
            <a:avLst/>
          </a:prstGeom>
          <a:noFill/>
          <a:ln w="9525">
            <a:noFill/>
            <a:miter lim="800000"/>
            <a:headEnd/>
            <a:tailEnd/>
          </a:ln>
          <a:effec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CT Perfusion Scan</a:t>
            </a:r>
            <a:endParaRPr lang="en-US" dirty="0"/>
          </a:p>
        </p:txBody>
      </p:sp>
      <p:pic>
        <p:nvPicPr>
          <p:cNvPr id="47106" name="Picture 2"/>
          <p:cNvPicPr>
            <a:picLocks noGrp="1" noChangeAspect="1" noChangeArrowheads="1"/>
          </p:cNvPicPr>
          <p:nvPr>
            <p:ph idx="1"/>
          </p:nvPr>
        </p:nvPicPr>
        <p:blipFill>
          <a:blip r:embed="rId2" cstate="print"/>
          <a:srcRect/>
          <a:stretch>
            <a:fillRect/>
          </a:stretch>
        </p:blipFill>
        <p:spPr bwMode="auto">
          <a:xfrm>
            <a:off x="990600" y="1600200"/>
            <a:ext cx="7010399" cy="4419600"/>
          </a:xfrm>
          <a:prstGeom prst="rect">
            <a:avLst/>
          </a:prstGeom>
          <a:noFill/>
          <a:ln w="9525">
            <a:noFill/>
            <a:miter lim="800000"/>
            <a:headEnd/>
            <a:tailEnd/>
          </a:ln>
          <a:effec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TLE" val="Slide 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1834</TotalTime>
  <Words>3824</Words>
  <Application>Microsoft Office PowerPoint</Application>
  <PresentationFormat>On-screen Show (4:3)</PresentationFormat>
  <Paragraphs>632</Paragraphs>
  <Slides>132</Slides>
  <Notes>9</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132</vt:i4>
      </vt:variant>
    </vt:vector>
  </HeadingPairs>
  <TitlesOfParts>
    <vt:vector size="134" baseType="lpstr">
      <vt:lpstr>Office Theme</vt:lpstr>
      <vt:lpstr>Image</vt:lpstr>
      <vt:lpstr>Acute Stroke Diagnosis and management</vt:lpstr>
      <vt:lpstr>The High Socioeconomic  Cost of Stroke</vt:lpstr>
      <vt:lpstr>The High Socioeconomic  Cost of Stroke</vt:lpstr>
      <vt:lpstr>The High Socioeconomic  Cost of Stroke</vt:lpstr>
      <vt:lpstr>Stroke Impact</vt:lpstr>
      <vt:lpstr>Ischemic Stroke</vt:lpstr>
      <vt:lpstr>Transient Ischemic Attack (TIA)</vt:lpstr>
      <vt:lpstr>Five Major Stroke Syndromes for Rapid Recognition in the ED</vt:lpstr>
      <vt:lpstr>Left (Dominant) Cerebral Hemisphere</vt:lpstr>
      <vt:lpstr>Right (Nondominant) Cerebral Hemisphere</vt:lpstr>
      <vt:lpstr>Brainstem</vt:lpstr>
      <vt:lpstr>Cerebellum</vt:lpstr>
      <vt:lpstr>Slide 13</vt:lpstr>
      <vt:lpstr>Slide 14</vt:lpstr>
      <vt:lpstr>Slide 15</vt:lpstr>
      <vt:lpstr>Slide 16</vt:lpstr>
      <vt:lpstr>Slide 17</vt:lpstr>
      <vt:lpstr>Slide 18</vt:lpstr>
      <vt:lpstr>Major sites and sources of ischemic stroke</vt:lpstr>
      <vt:lpstr>Thrombolytic Treatment of Acute Ischemic Stroke</vt:lpstr>
      <vt:lpstr>ISCHEMIC STROKE PATHOPHYSIOLOGY The First Few Hours</vt:lpstr>
      <vt:lpstr>Perfusion CT Scans Obtained 1 Hour 45 Minutes after the Onset of Ischemia in the Territory of the Right Middle Cerebral Artery </vt:lpstr>
      <vt:lpstr>Slide 23</vt:lpstr>
      <vt:lpstr>Perfusion/Diffusion MRI</vt:lpstr>
      <vt:lpstr>Hyperacute</vt:lpstr>
      <vt:lpstr>Penumbra</vt:lpstr>
      <vt:lpstr>National Institute of Neurological Disorders and Stroke (NINDS) Trial</vt:lpstr>
      <vt:lpstr>National Institute of Neurological Disorders and Stroke (NINDS) Trial</vt:lpstr>
      <vt:lpstr>Slide 29</vt:lpstr>
      <vt:lpstr>National Institute of Neurological Disorders and Stroke (NINDS) Trial: </vt:lpstr>
      <vt:lpstr> National Institute of Neurological Disorders and Stroke (NINDS) Trial</vt:lpstr>
      <vt:lpstr>Slide 32</vt:lpstr>
      <vt:lpstr>Pharmacological re-canalization</vt:lpstr>
      <vt:lpstr>European Cooperative Acute Stroke Study (ECASS III) </vt:lpstr>
      <vt:lpstr>European Cooperative Acute Stroke Study (ECASS III)</vt:lpstr>
      <vt:lpstr>European Cooperative Acute Stroke Study (ECASS III) </vt:lpstr>
      <vt:lpstr>Outcome with IV-t-PA:</vt:lpstr>
      <vt:lpstr>Tissue Plasminogen Activator (t-PA)</vt:lpstr>
      <vt:lpstr>The High Socioeconomic  Cost of Stroke</vt:lpstr>
      <vt:lpstr>The High Socioeconomic  Cost of Stroke</vt:lpstr>
      <vt:lpstr>Stroke Impact</vt:lpstr>
      <vt:lpstr>Thrombolytic Treatment of Acute Ischemic Stroke</vt:lpstr>
      <vt:lpstr>ISCHEMIC STROKE PATHOPHYSIOLOGY The First Few Hours</vt:lpstr>
      <vt:lpstr>Perfusion CT Scans Obtained 1 Hour 45 Minutes after the Onset of Ischemia in the Territory of the Right Middle Cerebral Artery </vt:lpstr>
      <vt:lpstr>Slide 45</vt:lpstr>
      <vt:lpstr>Perfusion/Diffusion MRI</vt:lpstr>
      <vt:lpstr>Hyperacute</vt:lpstr>
      <vt:lpstr>Penumbra</vt:lpstr>
      <vt:lpstr>National Institute of Neurological Disorders and Stroke (NINDS) Trial</vt:lpstr>
      <vt:lpstr>National Institute of Neurological Disorders and Stroke (NINDS) Trial</vt:lpstr>
      <vt:lpstr>Slide 51</vt:lpstr>
      <vt:lpstr>National Institute of Neurological Disorders and Stroke (NINDS) Trial: </vt:lpstr>
      <vt:lpstr> National Institute of Neurological Disorders and Stroke (NINDS) Trial</vt:lpstr>
      <vt:lpstr>Slide 54</vt:lpstr>
      <vt:lpstr>Pharmacological re-canalization</vt:lpstr>
      <vt:lpstr>European Cooperative Acute Stroke Study (ECASS III) </vt:lpstr>
      <vt:lpstr>European Cooperative Acute Stroke Study (ECASS III)</vt:lpstr>
      <vt:lpstr>European Cooperative Acute Stroke Study (ECASS III) </vt:lpstr>
      <vt:lpstr>Outcome with IV-t-PA:</vt:lpstr>
      <vt:lpstr>Tissue Plasminogen Activator (t-PA)</vt:lpstr>
      <vt:lpstr>Slide 61</vt:lpstr>
      <vt:lpstr>Slide 62</vt:lpstr>
      <vt:lpstr>Slide 63</vt:lpstr>
      <vt:lpstr>Thrombolysis</vt:lpstr>
      <vt:lpstr>Slide 65</vt:lpstr>
      <vt:lpstr>MERCI retriever</vt:lpstr>
      <vt:lpstr>Penumbra </vt:lpstr>
      <vt:lpstr>Slide 68</vt:lpstr>
      <vt:lpstr>Slide 69</vt:lpstr>
      <vt:lpstr>Perfusion/Diffusion MRI</vt:lpstr>
      <vt:lpstr>Perfusion/Diffusion MRI</vt:lpstr>
      <vt:lpstr>CT perfusion imaging of acute left MCA infarct. Example of radiological findings in a patient with a right hemisphere stroke who underwent successful recanalization: baseline perfusion CT: ( A ) CBF, ( B ) CBV. ( C ) CTA shows right MCA occlusion; ( D ) 24-hour NCCT. The mismatch between the area of reduced CBV and the area of reduced CBF represents the penumbral zone. The infarct at 24 hours correlates with the area of reduced CBV. </vt:lpstr>
      <vt:lpstr>Abundant collaterals</vt:lpstr>
      <vt:lpstr>Poor collaterals</vt:lpstr>
      <vt:lpstr>Slide 75</vt:lpstr>
      <vt:lpstr>Extent of collaterals</vt:lpstr>
      <vt:lpstr>Abundant collaterals</vt:lpstr>
      <vt:lpstr>Extent of collaterals</vt:lpstr>
      <vt:lpstr>Advance neuro-imaging techniques for acute stroke </vt:lpstr>
      <vt:lpstr>    Novel Endovascular devices   Recently a much more effective and efficient endovascular devices has been introduced</vt:lpstr>
      <vt:lpstr>Endovascular Thrombolysis</vt:lpstr>
      <vt:lpstr> Stent-retriever </vt:lpstr>
      <vt:lpstr>Stent retriever</vt:lpstr>
      <vt:lpstr>Solitaire Device</vt:lpstr>
      <vt:lpstr>Stent retriever</vt:lpstr>
      <vt:lpstr>Trevo Stent-retiever</vt:lpstr>
      <vt:lpstr>Stent retrievers or Stentrievers are self-expandable stent for thrombectomy that are deployed past the occlusion site with the use of </vt:lpstr>
      <vt:lpstr>Trevo Stent-retiever</vt:lpstr>
      <vt:lpstr>Stent retriever</vt:lpstr>
      <vt:lpstr>Outcome with IV-t-PA:</vt:lpstr>
      <vt:lpstr>Mechanical Thrombolysis</vt:lpstr>
      <vt:lpstr>New neuro-imaging techniques and endovascular devices</vt:lpstr>
      <vt:lpstr>Acute Stroke Treatment </vt:lpstr>
      <vt:lpstr>Mechanical Thrombolysis in AIS</vt:lpstr>
      <vt:lpstr>Mechanical Thrombolysis in AIS</vt:lpstr>
      <vt:lpstr>Mechanical Thrombolysis in AIS</vt:lpstr>
      <vt:lpstr> clinical deficit/infarct volume Mismatch</vt:lpstr>
      <vt:lpstr>CT Perfusion Scan</vt:lpstr>
      <vt:lpstr>CT Perfusion Scan</vt:lpstr>
      <vt:lpstr>CT Perfusion Scan</vt:lpstr>
      <vt:lpstr>CT Perfusion Scan</vt:lpstr>
      <vt:lpstr>Acute Ischemic Stroke Treatment in 2017</vt:lpstr>
      <vt:lpstr>DAWN Trial</vt:lpstr>
      <vt:lpstr>DAWN Trial</vt:lpstr>
      <vt:lpstr>DAWN Trial</vt:lpstr>
      <vt:lpstr>DAWN Trial</vt:lpstr>
      <vt:lpstr>DAWN Trial</vt:lpstr>
      <vt:lpstr>DAWN Trial</vt:lpstr>
      <vt:lpstr>DAWN Trial</vt:lpstr>
      <vt:lpstr>Slide 110</vt:lpstr>
      <vt:lpstr>Results</vt:lpstr>
      <vt:lpstr>Results</vt:lpstr>
      <vt:lpstr>Slide 113</vt:lpstr>
      <vt:lpstr>Slide 114</vt:lpstr>
      <vt:lpstr>DAWN Trial</vt:lpstr>
      <vt:lpstr>DAWN Trial</vt:lpstr>
      <vt:lpstr>DAWN Trial</vt:lpstr>
      <vt:lpstr>Slide 118</vt:lpstr>
      <vt:lpstr>DEFUSE 3 Trial</vt:lpstr>
      <vt:lpstr>DEFUSE 3 Trial</vt:lpstr>
      <vt:lpstr>DEFUSE 3 Trial</vt:lpstr>
      <vt:lpstr>DEFUSE 3 Trial</vt:lpstr>
      <vt:lpstr>DEFUSE 3 Trial</vt:lpstr>
      <vt:lpstr>DEFUSE 3 Trial</vt:lpstr>
      <vt:lpstr>Slide 125</vt:lpstr>
      <vt:lpstr>DEFUSE 3 Trial</vt:lpstr>
      <vt:lpstr>DEFUSE 3 Trial</vt:lpstr>
      <vt:lpstr>DEFUSE 3 trial</vt:lpstr>
      <vt:lpstr>DEFUSE 3 Trial</vt:lpstr>
      <vt:lpstr>DEFUSE 3 Trial</vt:lpstr>
      <vt:lpstr>DEFUSE 3 Trial</vt:lpstr>
      <vt:lpstr>Acute Ischemic Stroke Treatment in 2017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dc:creator>
  <cp:lastModifiedBy>dr yousef</cp:lastModifiedBy>
  <cp:revision>219</cp:revision>
  <dcterms:created xsi:type="dcterms:W3CDTF">2011-11-22T17:53:27Z</dcterms:created>
  <dcterms:modified xsi:type="dcterms:W3CDTF">2018-10-23T07:52:26Z</dcterms:modified>
</cp:coreProperties>
</file>