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6" autoAdjust="0"/>
  </p:normalViewPr>
  <p:slideViewPr>
    <p:cSldViewPr>
      <p:cViewPr varScale="1">
        <p:scale>
          <a:sx n="102" d="100"/>
          <a:sy n="102" d="100"/>
        </p:scale>
        <p:origin x="-1170" y="-96"/>
      </p:cViewPr>
      <p:guideLst>
        <p:guide orient="horz" pos="2160"/>
        <p:guide pos="2880"/>
      </p:guideLst>
    </p:cSldViewPr>
  </p:slideViewPr>
  <p:outlineViewPr>
    <p:cViewPr>
      <p:scale>
        <a:sx n="33" d="100"/>
        <a:sy n="33" d="100"/>
      </p:scale>
      <p:origin x="0" y="31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F8F39-99AC-48DE-A49C-C9D301C1C8DC}" type="doc">
      <dgm:prSet loTypeId="urn:microsoft.com/office/officeart/2005/8/layout/hierarchy5" loCatId="hierarchy" qsTypeId="urn:microsoft.com/office/officeart/2005/8/quickstyle/3d2" qsCatId="3D" csTypeId="urn:microsoft.com/office/officeart/2005/8/colors/colorful4" csCatId="colorful" phldr="1"/>
      <dgm:spPr/>
      <dgm:t>
        <a:bodyPr/>
        <a:lstStyle/>
        <a:p>
          <a:endParaRPr lang="en-US"/>
        </a:p>
      </dgm:t>
    </dgm:pt>
    <dgm:pt modelId="{68234E8A-15E8-4CB4-97DB-74DC75DE39A9}">
      <dgm:prSet phldrT="[Text]"/>
      <dgm:spPr/>
      <dgm:t>
        <a:bodyPr/>
        <a:lstStyle/>
        <a:p>
          <a:r>
            <a:rPr lang="en-US" dirty="0" smtClean="0">
              <a:solidFill>
                <a:schemeClr val="bg1"/>
              </a:solidFill>
              <a:latin typeface="Century Gothic" pitchFamily="34" charset="0"/>
            </a:rPr>
            <a:t>Kidney damage</a:t>
          </a:r>
          <a:endParaRPr lang="en-US" dirty="0">
            <a:solidFill>
              <a:schemeClr val="bg1"/>
            </a:solidFill>
            <a:latin typeface="Century Gothic" pitchFamily="34" charset="0"/>
          </a:endParaRPr>
        </a:p>
      </dgm:t>
    </dgm:pt>
    <dgm:pt modelId="{29287C05-F49E-4CCF-92A3-59DD9A4E2EB3}" type="parTrans" cxnId="{3193E372-7E26-4360-9897-6950DBA92DA3}">
      <dgm:prSet/>
      <dgm:spPr/>
      <dgm:t>
        <a:bodyPr/>
        <a:lstStyle/>
        <a:p>
          <a:endParaRPr lang="en-US">
            <a:solidFill>
              <a:schemeClr val="bg1"/>
            </a:solidFill>
            <a:latin typeface="Century Gothic" pitchFamily="34" charset="0"/>
          </a:endParaRPr>
        </a:p>
      </dgm:t>
    </dgm:pt>
    <dgm:pt modelId="{F8A48BEE-DC86-4A89-88D6-04D3F3B64A85}" type="sibTrans" cxnId="{3193E372-7E26-4360-9897-6950DBA92DA3}">
      <dgm:prSet/>
      <dgm:spPr/>
      <dgm:t>
        <a:bodyPr/>
        <a:lstStyle/>
        <a:p>
          <a:endParaRPr lang="en-US">
            <a:solidFill>
              <a:schemeClr val="bg1"/>
            </a:solidFill>
            <a:latin typeface="Century Gothic" pitchFamily="34" charset="0"/>
          </a:endParaRPr>
        </a:p>
      </dgm:t>
    </dgm:pt>
    <dgm:pt modelId="{A9B2F5BE-C106-49CD-A922-C4FFA20C0279}" type="asst">
      <dgm:prSet phldrT="[Text]"/>
      <dgm:spPr>
        <a:solidFill>
          <a:schemeClr val="accent3"/>
        </a:solidFill>
      </dgm:spPr>
      <dgm:t>
        <a:bodyPr/>
        <a:lstStyle/>
        <a:p>
          <a:r>
            <a:rPr lang="en-US" dirty="0" smtClean="0">
              <a:solidFill>
                <a:schemeClr val="bg1"/>
              </a:solidFill>
              <a:latin typeface="GeoSlab703 Md BT" pitchFamily="18" charset="0"/>
            </a:rPr>
            <a:t>Structural </a:t>
          </a:r>
          <a:r>
            <a:rPr lang="en-US" dirty="0" smtClean="0">
              <a:solidFill>
                <a:schemeClr val="bg1"/>
              </a:solidFill>
              <a:latin typeface="Century Gothic" pitchFamily="34" charset="0"/>
            </a:rPr>
            <a:t>abnormalities</a:t>
          </a:r>
          <a:endParaRPr lang="en-US" dirty="0">
            <a:solidFill>
              <a:schemeClr val="bg1"/>
            </a:solidFill>
            <a:latin typeface="Century Gothic" pitchFamily="34" charset="0"/>
          </a:endParaRPr>
        </a:p>
      </dgm:t>
    </dgm:pt>
    <dgm:pt modelId="{0A3BA05E-B710-4DA2-A1FC-58AF7B0CA732}" type="parTrans" cxnId="{85943668-C8BC-4C66-8168-0182E5113F23}">
      <dgm:prSet/>
      <dgm:spPr/>
      <dgm:t>
        <a:bodyPr/>
        <a:lstStyle/>
        <a:p>
          <a:endParaRPr lang="en-US">
            <a:solidFill>
              <a:schemeClr val="bg1"/>
            </a:solidFill>
            <a:latin typeface="Century Gothic" pitchFamily="34" charset="0"/>
          </a:endParaRPr>
        </a:p>
      </dgm:t>
    </dgm:pt>
    <dgm:pt modelId="{6B03EDF1-F778-4519-A660-BBFC4141215D}" type="sibTrans" cxnId="{85943668-C8BC-4C66-8168-0182E5113F23}">
      <dgm:prSet/>
      <dgm:spPr/>
      <dgm:t>
        <a:bodyPr/>
        <a:lstStyle/>
        <a:p>
          <a:endParaRPr lang="en-US">
            <a:solidFill>
              <a:schemeClr val="bg1"/>
            </a:solidFill>
            <a:latin typeface="Century Gothic" pitchFamily="34" charset="0"/>
          </a:endParaRPr>
        </a:p>
      </dgm:t>
    </dgm:pt>
    <dgm:pt modelId="{2323418A-3FC5-438B-80DD-2EF5D35C9D6A}" type="asst">
      <dgm:prSet/>
      <dgm:spPr/>
      <dgm:t>
        <a:bodyPr/>
        <a:lstStyle/>
        <a:p>
          <a:r>
            <a:rPr lang="en-US" dirty="0" smtClean="0">
              <a:solidFill>
                <a:schemeClr val="bg1"/>
              </a:solidFill>
              <a:latin typeface="Century Gothic" pitchFamily="34" charset="0"/>
            </a:rPr>
            <a:t>GFR &lt; 60 ml/min/1.73 m</a:t>
          </a:r>
          <a:r>
            <a:rPr lang="en-US" baseline="30000" dirty="0" smtClean="0">
              <a:solidFill>
                <a:schemeClr val="bg1"/>
              </a:solidFill>
              <a:latin typeface="Century Gothic" pitchFamily="34" charset="0"/>
            </a:rPr>
            <a:t>2</a:t>
          </a:r>
          <a:endParaRPr lang="en-US" baseline="30000" dirty="0">
            <a:solidFill>
              <a:schemeClr val="bg1"/>
            </a:solidFill>
            <a:latin typeface="Century Gothic" pitchFamily="34" charset="0"/>
          </a:endParaRPr>
        </a:p>
      </dgm:t>
    </dgm:pt>
    <dgm:pt modelId="{5C3DEFB3-2674-4DCA-A936-55C26BFA86D9}" type="parTrans" cxnId="{8F9B860C-AA9A-4E64-8916-7FDB391F323D}">
      <dgm:prSet/>
      <dgm:spPr/>
      <dgm:t>
        <a:bodyPr/>
        <a:lstStyle/>
        <a:p>
          <a:endParaRPr lang="en-US">
            <a:solidFill>
              <a:schemeClr val="bg1"/>
            </a:solidFill>
            <a:latin typeface="Century Gothic" pitchFamily="34" charset="0"/>
          </a:endParaRPr>
        </a:p>
      </dgm:t>
    </dgm:pt>
    <dgm:pt modelId="{406D057E-57EE-4F86-A4E7-E61CC0901E0A}" type="sibTrans" cxnId="{8F9B860C-AA9A-4E64-8916-7FDB391F323D}">
      <dgm:prSet/>
      <dgm:spPr/>
      <dgm:t>
        <a:bodyPr/>
        <a:lstStyle/>
        <a:p>
          <a:endParaRPr lang="en-US">
            <a:solidFill>
              <a:schemeClr val="bg1"/>
            </a:solidFill>
            <a:latin typeface="Century Gothic" pitchFamily="34" charset="0"/>
          </a:endParaRPr>
        </a:p>
      </dgm:t>
    </dgm:pt>
    <dgm:pt modelId="{F9D317EF-A07D-404F-9AF9-3735C87FD3B3}" type="asst">
      <dgm:prSet/>
      <dgm:spPr/>
      <dgm:t>
        <a:bodyPr/>
        <a:lstStyle/>
        <a:p>
          <a:r>
            <a:rPr lang="en-US" dirty="0" smtClean="0">
              <a:solidFill>
                <a:schemeClr val="bg1"/>
              </a:solidFill>
              <a:latin typeface="Century Gothic" pitchFamily="34" charset="0"/>
            </a:rPr>
            <a:t>Functional abnormalities</a:t>
          </a:r>
          <a:endParaRPr lang="en-US" dirty="0">
            <a:solidFill>
              <a:schemeClr val="bg1"/>
            </a:solidFill>
            <a:latin typeface="Century Gothic" pitchFamily="34" charset="0"/>
          </a:endParaRPr>
        </a:p>
      </dgm:t>
    </dgm:pt>
    <dgm:pt modelId="{0651E4A4-A861-4E48-BC3C-548164EF15D8}" type="parTrans" cxnId="{466D1A5B-31E9-44D3-9283-0624F311E4E0}">
      <dgm:prSet/>
      <dgm:spPr/>
      <dgm:t>
        <a:bodyPr/>
        <a:lstStyle/>
        <a:p>
          <a:endParaRPr lang="en-US">
            <a:solidFill>
              <a:schemeClr val="bg1"/>
            </a:solidFill>
            <a:latin typeface="Century Gothic" pitchFamily="34" charset="0"/>
          </a:endParaRPr>
        </a:p>
      </dgm:t>
    </dgm:pt>
    <dgm:pt modelId="{F7B76C84-EEF8-4189-93BF-E90F69BCBA75}" type="sibTrans" cxnId="{466D1A5B-31E9-44D3-9283-0624F311E4E0}">
      <dgm:prSet/>
      <dgm:spPr/>
      <dgm:t>
        <a:bodyPr/>
        <a:lstStyle/>
        <a:p>
          <a:endParaRPr lang="en-US">
            <a:solidFill>
              <a:schemeClr val="bg1"/>
            </a:solidFill>
            <a:latin typeface="Century Gothic" pitchFamily="34" charset="0"/>
          </a:endParaRPr>
        </a:p>
      </dgm:t>
    </dgm:pt>
    <dgm:pt modelId="{8FB36E48-B131-4507-9277-2274F996F5AE}">
      <dgm:prSet/>
      <dgm:spPr>
        <a:solidFill>
          <a:schemeClr val="accent3"/>
        </a:solidFill>
      </dgm:spPr>
      <dgm:t>
        <a:bodyPr/>
        <a:lstStyle/>
        <a:p>
          <a:r>
            <a:rPr lang="en-US" dirty="0" smtClean="0">
              <a:solidFill>
                <a:schemeClr val="bg1"/>
              </a:solidFill>
              <a:latin typeface="GeoSlab703 Md BT" pitchFamily="18" charset="0"/>
            </a:rPr>
            <a:t>for ≥3 months</a:t>
          </a:r>
          <a:endParaRPr lang="en-US" dirty="0">
            <a:solidFill>
              <a:schemeClr val="bg1"/>
            </a:solidFill>
            <a:latin typeface="GeoSlab703 Md BT" pitchFamily="18" charset="0"/>
          </a:endParaRPr>
        </a:p>
      </dgm:t>
    </dgm:pt>
    <dgm:pt modelId="{11A160C1-FE32-41D2-99C2-74DF986583ED}" type="parTrans" cxnId="{502B6C05-2837-40F9-869D-50DE53418FEF}">
      <dgm:prSet/>
      <dgm:spPr/>
      <dgm:t>
        <a:bodyPr/>
        <a:lstStyle/>
        <a:p>
          <a:endParaRPr lang="en-US">
            <a:solidFill>
              <a:schemeClr val="bg1"/>
            </a:solidFill>
          </a:endParaRPr>
        </a:p>
      </dgm:t>
    </dgm:pt>
    <dgm:pt modelId="{43BF12EC-2772-4B74-BC95-37D2C7315075}" type="sibTrans" cxnId="{502B6C05-2837-40F9-869D-50DE53418FEF}">
      <dgm:prSet/>
      <dgm:spPr/>
      <dgm:t>
        <a:bodyPr/>
        <a:lstStyle/>
        <a:p>
          <a:endParaRPr lang="en-US">
            <a:solidFill>
              <a:schemeClr val="bg1"/>
            </a:solidFill>
          </a:endParaRPr>
        </a:p>
      </dgm:t>
    </dgm:pt>
    <dgm:pt modelId="{133A51FC-8A69-4646-82AA-2CB6FC7985E5}" type="pres">
      <dgm:prSet presAssocID="{50EF8F39-99AC-48DE-A49C-C9D301C1C8DC}" presName="mainComposite" presStyleCnt="0">
        <dgm:presLayoutVars>
          <dgm:chPref val="1"/>
          <dgm:dir/>
          <dgm:animOne val="branch"/>
          <dgm:animLvl val="lvl"/>
          <dgm:resizeHandles val="exact"/>
        </dgm:presLayoutVars>
      </dgm:prSet>
      <dgm:spPr/>
      <dgm:t>
        <a:bodyPr/>
        <a:lstStyle/>
        <a:p>
          <a:endParaRPr lang="en-US"/>
        </a:p>
      </dgm:t>
    </dgm:pt>
    <dgm:pt modelId="{078823F6-6E67-42C7-9A30-BB759426F489}" type="pres">
      <dgm:prSet presAssocID="{50EF8F39-99AC-48DE-A49C-C9D301C1C8DC}" presName="hierFlow" presStyleCnt="0"/>
      <dgm:spPr/>
      <dgm:t>
        <a:bodyPr/>
        <a:lstStyle/>
        <a:p>
          <a:endParaRPr lang="en-US"/>
        </a:p>
      </dgm:t>
    </dgm:pt>
    <dgm:pt modelId="{EDC6B8E0-C1EE-459C-8C7C-595A0957DDFF}" type="pres">
      <dgm:prSet presAssocID="{50EF8F39-99AC-48DE-A49C-C9D301C1C8DC}" presName="hierChild1" presStyleCnt="0">
        <dgm:presLayoutVars>
          <dgm:chPref val="1"/>
          <dgm:animOne val="branch"/>
          <dgm:animLvl val="lvl"/>
        </dgm:presLayoutVars>
      </dgm:prSet>
      <dgm:spPr/>
      <dgm:t>
        <a:bodyPr/>
        <a:lstStyle/>
        <a:p>
          <a:endParaRPr lang="en-US"/>
        </a:p>
      </dgm:t>
    </dgm:pt>
    <dgm:pt modelId="{47A4A190-C02F-40A2-9D89-F8A288BAF9E6}" type="pres">
      <dgm:prSet presAssocID="{68234E8A-15E8-4CB4-97DB-74DC75DE39A9}" presName="Name17" presStyleCnt="0"/>
      <dgm:spPr/>
      <dgm:t>
        <a:bodyPr/>
        <a:lstStyle/>
        <a:p>
          <a:endParaRPr lang="en-US"/>
        </a:p>
      </dgm:t>
    </dgm:pt>
    <dgm:pt modelId="{39EBE703-41FB-46B1-8626-943F1733235D}" type="pres">
      <dgm:prSet presAssocID="{68234E8A-15E8-4CB4-97DB-74DC75DE39A9}" presName="level1Shape" presStyleLbl="node0" presStyleIdx="0" presStyleCnt="1" custScaleX="118765">
        <dgm:presLayoutVars>
          <dgm:chPref val="3"/>
        </dgm:presLayoutVars>
      </dgm:prSet>
      <dgm:spPr/>
      <dgm:t>
        <a:bodyPr/>
        <a:lstStyle/>
        <a:p>
          <a:endParaRPr lang="en-US"/>
        </a:p>
      </dgm:t>
    </dgm:pt>
    <dgm:pt modelId="{7D0F51E2-4E21-4782-B331-CF540EF36990}" type="pres">
      <dgm:prSet presAssocID="{68234E8A-15E8-4CB4-97DB-74DC75DE39A9}" presName="hierChild2" presStyleCnt="0"/>
      <dgm:spPr/>
      <dgm:t>
        <a:bodyPr/>
        <a:lstStyle/>
        <a:p>
          <a:endParaRPr lang="en-US"/>
        </a:p>
      </dgm:t>
    </dgm:pt>
    <dgm:pt modelId="{F9FA13BF-740F-4590-B46C-C82667CDE611}" type="pres">
      <dgm:prSet presAssocID="{0A3BA05E-B710-4DA2-A1FC-58AF7B0CA732}" presName="Name25" presStyleLbl="parChTrans1D2" presStyleIdx="0" presStyleCnt="4"/>
      <dgm:spPr/>
      <dgm:t>
        <a:bodyPr/>
        <a:lstStyle/>
        <a:p>
          <a:endParaRPr lang="en-US"/>
        </a:p>
      </dgm:t>
    </dgm:pt>
    <dgm:pt modelId="{9BDE8C00-3151-4D50-9419-4914D4E11AF1}" type="pres">
      <dgm:prSet presAssocID="{0A3BA05E-B710-4DA2-A1FC-58AF7B0CA732}" presName="connTx" presStyleLbl="parChTrans1D2" presStyleIdx="0" presStyleCnt="4"/>
      <dgm:spPr/>
      <dgm:t>
        <a:bodyPr/>
        <a:lstStyle/>
        <a:p>
          <a:endParaRPr lang="en-US"/>
        </a:p>
      </dgm:t>
    </dgm:pt>
    <dgm:pt modelId="{C54F2775-5182-496C-BAB6-2274546A34AD}" type="pres">
      <dgm:prSet presAssocID="{A9B2F5BE-C106-49CD-A922-C4FFA20C0279}" presName="Name30" presStyleCnt="0"/>
      <dgm:spPr/>
      <dgm:t>
        <a:bodyPr/>
        <a:lstStyle/>
        <a:p>
          <a:endParaRPr lang="en-US"/>
        </a:p>
      </dgm:t>
    </dgm:pt>
    <dgm:pt modelId="{A6A2E23C-99C8-4D79-A8CB-C92B04C3357E}" type="pres">
      <dgm:prSet presAssocID="{A9B2F5BE-C106-49CD-A922-C4FFA20C0279}" presName="level2Shape" presStyleLbl="asst1" presStyleIdx="0" presStyleCnt="3" custScaleX="118765" custLinFactNeighborX="-22721" custLinFactNeighborY="-49550"/>
      <dgm:spPr/>
      <dgm:t>
        <a:bodyPr/>
        <a:lstStyle/>
        <a:p>
          <a:endParaRPr lang="en-US"/>
        </a:p>
      </dgm:t>
    </dgm:pt>
    <dgm:pt modelId="{E00A0C71-E2B5-4B53-8AEB-BFFA49BECA96}" type="pres">
      <dgm:prSet presAssocID="{A9B2F5BE-C106-49CD-A922-C4FFA20C0279}" presName="hierChild3" presStyleCnt="0"/>
      <dgm:spPr/>
      <dgm:t>
        <a:bodyPr/>
        <a:lstStyle/>
        <a:p>
          <a:endParaRPr lang="en-US"/>
        </a:p>
      </dgm:t>
    </dgm:pt>
    <dgm:pt modelId="{61CA2179-8DB3-4657-95F8-6DB9F1A85A9E}" type="pres">
      <dgm:prSet presAssocID="{0651E4A4-A861-4E48-BC3C-548164EF15D8}" presName="Name25" presStyleLbl="parChTrans1D2" presStyleIdx="1" presStyleCnt="4"/>
      <dgm:spPr/>
      <dgm:t>
        <a:bodyPr/>
        <a:lstStyle/>
        <a:p>
          <a:endParaRPr lang="en-US"/>
        </a:p>
      </dgm:t>
    </dgm:pt>
    <dgm:pt modelId="{42FFDB36-9B7B-4922-AAB8-CD6A67B3B66A}" type="pres">
      <dgm:prSet presAssocID="{0651E4A4-A861-4E48-BC3C-548164EF15D8}" presName="connTx" presStyleLbl="parChTrans1D2" presStyleIdx="1" presStyleCnt="4"/>
      <dgm:spPr/>
      <dgm:t>
        <a:bodyPr/>
        <a:lstStyle/>
        <a:p>
          <a:endParaRPr lang="en-US"/>
        </a:p>
      </dgm:t>
    </dgm:pt>
    <dgm:pt modelId="{A7184D81-3EB2-46A2-99DA-EE340027C9ED}" type="pres">
      <dgm:prSet presAssocID="{F9D317EF-A07D-404F-9AF9-3735C87FD3B3}" presName="Name30" presStyleCnt="0"/>
      <dgm:spPr/>
      <dgm:t>
        <a:bodyPr/>
        <a:lstStyle/>
        <a:p>
          <a:endParaRPr lang="en-US"/>
        </a:p>
      </dgm:t>
    </dgm:pt>
    <dgm:pt modelId="{9B512ABC-AC93-400F-8430-24FD3CEFADED}" type="pres">
      <dgm:prSet presAssocID="{F9D317EF-A07D-404F-9AF9-3735C87FD3B3}" presName="level2Shape" presStyleLbl="asst1" presStyleIdx="1" presStyleCnt="3" custScaleX="118765" custLinFactNeighborX="-24903" custLinFactNeighborY="15972"/>
      <dgm:spPr/>
      <dgm:t>
        <a:bodyPr/>
        <a:lstStyle/>
        <a:p>
          <a:endParaRPr lang="en-US"/>
        </a:p>
      </dgm:t>
    </dgm:pt>
    <dgm:pt modelId="{208E35CD-3B64-4B56-9065-3B73920A84AE}" type="pres">
      <dgm:prSet presAssocID="{F9D317EF-A07D-404F-9AF9-3735C87FD3B3}" presName="hierChild3" presStyleCnt="0"/>
      <dgm:spPr/>
      <dgm:t>
        <a:bodyPr/>
        <a:lstStyle/>
        <a:p>
          <a:endParaRPr lang="en-US"/>
        </a:p>
      </dgm:t>
    </dgm:pt>
    <dgm:pt modelId="{BF1EBF2B-108B-4D12-81B4-5907EF745120}" type="pres">
      <dgm:prSet presAssocID="{5C3DEFB3-2674-4DCA-A936-55C26BFA86D9}" presName="Name25" presStyleLbl="parChTrans1D2" presStyleIdx="2" presStyleCnt="4"/>
      <dgm:spPr/>
      <dgm:t>
        <a:bodyPr/>
        <a:lstStyle/>
        <a:p>
          <a:endParaRPr lang="en-US"/>
        </a:p>
      </dgm:t>
    </dgm:pt>
    <dgm:pt modelId="{A685AB9F-A3D7-493C-850D-5512EA93E73F}" type="pres">
      <dgm:prSet presAssocID="{5C3DEFB3-2674-4DCA-A936-55C26BFA86D9}" presName="connTx" presStyleLbl="parChTrans1D2" presStyleIdx="2" presStyleCnt="4"/>
      <dgm:spPr/>
      <dgm:t>
        <a:bodyPr/>
        <a:lstStyle/>
        <a:p>
          <a:endParaRPr lang="en-US"/>
        </a:p>
      </dgm:t>
    </dgm:pt>
    <dgm:pt modelId="{C3615E48-DEDD-49BB-AC82-A0BD36E9EBAA}" type="pres">
      <dgm:prSet presAssocID="{2323418A-3FC5-438B-80DD-2EF5D35C9D6A}" presName="Name30" presStyleCnt="0"/>
      <dgm:spPr/>
      <dgm:t>
        <a:bodyPr/>
        <a:lstStyle/>
        <a:p>
          <a:endParaRPr lang="en-US"/>
        </a:p>
      </dgm:t>
    </dgm:pt>
    <dgm:pt modelId="{082ADB1A-FCE4-422C-8494-3F202F673AA5}" type="pres">
      <dgm:prSet presAssocID="{2323418A-3FC5-438B-80DD-2EF5D35C9D6A}" presName="level2Shape" presStyleLbl="asst1" presStyleIdx="2" presStyleCnt="3" custScaleX="118708" custLinFactNeighborX="-24903" custLinFactNeighborY="64415"/>
      <dgm:spPr/>
      <dgm:t>
        <a:bodyPr/>
        <a:lstStyle/>
        <a:p>
          <a:endParaRPr lang="en-US"/>
        </a:p>
      </dgm:t>
    </dgm:pt>
    <dgm:pt modelId="{49F80271-D3CE-4ADB-BA41-0538810AF209}" type="pres">
      <dgm:prSet presAssocID="{2323418A-3FC5-438B-80DD-2EF5D35C9D6A}" presName="hierChild3" presStyleCnt="0"/>
      <dgm:spPr/>
      <dgm:t>
        <a:bodyPr/>
        <a:lstStyle/>
        <a:p>
          <a:endParaRPr lang="en-US"/>
        </a:p>
      </dgm:t>
    </dgm:pt>
    <dgm:pt modelId="{1CE46DEA-2252-4ED3-8061-D831ADFF4EE4}" type="pres">
      <dgm:prSet presAssocID="{11A160C1-FE32-41D2-99C2-74DF986583ED}" presName="Name25" presStyleLbl="parChTrans1D2" presStyleIdx="3" presStyleCnt="4"/>
      <dgm:spPr/>
      <dgm:t>
        <a:bodyPr/>
        <a:lstStyle/>
        <a:p>
          <a:endParaRPr lang="en-US"/>
        </a:p>
      </dgm:t>
    </dgm:pt>
    <dgm:pt modelId="{4AC25BE6-C39B-4F22-A489-4548BB7A0CEA}" type="pres">
      <dgm:prSet presAssocID="{11A160C1-FE32-41D2-99C2-74DF986583ED}" presName="connTx" presStyleLbl="parChTrans1D2" presStyleIdx="3" presStyleCnt="4"/>
      <dgm:spPr/>
      <dgm:t>
        <a:bodyPr/>
        <a:lstStyle/>
        <a:p>
          <a:endParaRPr lang="en-US"/>
        </a:p>
      </dgm:t>
    </dgm:pt>
    <dgm:pt modelId="{CEDF0A05-CC5B-489E-BB10-B69C2BEACE6E}" type="pres">
      <dgm:prSet presAssocID="{8FB36E48-B131-4507-9277-2274F996F5AE}" presName="Name30" presStyleCnt="0"/>
      <dgm:spPr/>
      <dgm:t>
        <a:bodyPr/>
        <a:lstStyle/>
        <a:p>
          <a:endParaRPr lang="en-US"/>
        </a:p>
      </dgm:t>
    </dgm:pt>
    <dgm:pt modelId="{AE2F10A7-1856-464C-9496-E5B03CACE5F0}" type="pres">
      <dgm:prSet presAssocID="{8FB36E48-B131-4507-9277-2274F996F5AE}" presName="level2Shape" presStyleLbl="node2" presStyleIdx="0" presStyleCnt="1" custScaleX="118765" custLinFactNeighborX="-24903" custLinFactNeighborY="73631"/>
      <dgm:spPr/>
      <dgm:t>
        <a:bodyPr/>
        <a:lstStyle/>
        <a:p>
          <a:endParaRPr lang="en-US"/>
        </a:p>
      </dgm:t>
    </dgm:pt>
    <dgm:pt modelId="{860D3EF4-7DB4-4F74-B6A5-C0DDF4C1B58B}" type="pres">
      <dgm:prSet presAssocID="{8FB36E48-B131-4507-9277-2274F996F5AE}" presName="hierChild3" presStyleCnt="0"/>
      <dgm:spPr/>
      <dgm:t>
        <a:bodyPr/>
        <a:lstStyle/>
        <a:p>
          <a:endParaRPr lang="en-US"/>
        </a:p>
      </dgm:t>
    </dgm:pt>
    <dgm:pt modelId="{CFC4D231-D036-475B-A20B-E78547FE911D}" type="pres">
      <dgm:prSet presAssocID="{50EF8F39-99AC-48DE-A49C-C9D301C1C8DC}" presName="bgShapesFlow" presStyleCnt="0"/>
      <dgm:spPr/>
      <dgm:t>
        <a:bodyPr/>
        <a:lstStyle/>
        <a:p>
          <a:endParaRPr lang="en-US"/>
        </a:p>
      </dgm:t>
    </dgm:pt>
  </dgm:ptLst>
  <dgm:cxnLst>
    <dgm:cxn modelId="{466D1A5B-31E9-44D3-9283-0624F311E4E0}" srcId="{68234E8A-15E8-4CB4-97DB-74DC75DE39A9}" destId="{F9D317EF-A07D-404F-9AF9-3735C87FD3B3}" srcOrd="1" destOrd="0" parTransId="{0651E4A4-A861-4E48-BC3C-548164EF15D8}" sibTransId="{F7B76C84-EEF8-4189-93BF-E90F69BCBA75}"/>
    <dgm:cxn modelId="{72B9CB96-841F-45C3-BC19-5FED773B1F39}" type="presOf" srcId="{5C3DEFB3-2674-4DCA-A936-55C26BFA86D9}" destId="{BF1EBF2B-108B-4D12-81B4-5907EF745120}" srcOrd="0" destOrd="0" presId="urn:microsoft.com/office/officeart/2005/8/layout/hierarchy5"/>
    <dgm:cxn modelId="{5C5AF284-8FEE-4D7F-8E4D-B5C1E449D5A9}" type="presOf" srcId="{8FB36E48-B131-4507-9277-2274F996F5AE}" destId="{AE2F10A7-1856-464C-9496-E5B03CACE5F0}" srcOrd="0" destOrd="0" presId="urn:microsoft.com/office/officeart/2005/8/layout/hierarchy5"/>
    <dgm:cxn modelId="{C475F80D-42FC-42B7-96C5-9FA5CCBB9E04}" type="presOf" srcId="{F9D317EF-A07D-404F-9AF9-3735C87FD3B3}" destId="{9B512ABC-AC93-400F-8430-24FD3CEFADED}" srcOrd="0" destOrd="0" presId="urn:microsoft.com/office/officeart/2005/8/layout/hierarchy5"/>
    <dgm:cxn modelId="{502B6C05-2837-40F9-869D-50DE53418FEF}" srcId="{68234E8A-15E8-4CB4-97DB-74DC75DE39A9}" destId="{8FB36E48-B131-4507-9277-2274F996F5AE}" srcOrd="3" destOrd="0" parTransId="{11A160C1-FE32-41D2-99C2-74DF986583ED}" sibTransId="{43BF12EC-2772-4B74-BC95-37D2C7315075}"/>
    <dgm:cxn modelId="{B91A1C42-2276-447C-A86C-F395515CD77B}" type="presOf" srcId="{5C3DEFB3-2674-4DCA-A936-55C26BFA86D9}" destId="{A685AB9F-A3D7-493C-850D-5512EA93E73F}" srcOrd="1" destOrd="0" presId="urn:microsoft.com/office/officeart/2005/8/layout/hierarchy5"/>
    <dgm:cxn modelId="{17E3BE37-79D6-48A6-9484-6526312DE9EA}" type="presOf" srcId="{68234E8A-15E8-4CB4-97DB-74DC75DE39A9}" destId="{39EBE703-41FB-46B1-8626-943F1733235D}" srcOrd="0" destOrd="0" presId="urn:microsoft.com/office/officeart/2005/8/layout/hierarchy5"/>
    <dgm:cxn modelId="{A139BC49-F224-4049-B979-954E1A653317}" type="presOf" srcId="{2323418A-3FC5-438B-80DD-2EF5D35C9D6A}" destId="{082ADB1A-FCE4-422C-8494-3F202F673AA5}" srcOrd="0" destOrd="0" presId="urn:microsoft.com/office/officeart/2005/8/layout/hierarchy5"/>
    <dgm:cxn modelId="{9F13614C-0A11-41A4-A829-7EDA6B20BB8F}" type="presOf" srcId="{0A3BA05E-B710-4DA2-A1FC-58AF7B0CA732}" destId="{9BDE8C00-3151-4D50-9419-4914D4E11AF1}" srcOrd="1" destOrd="0" presId="urn:microsoft.com/office/officeart/2005/8/layout/hierarchy5"/>
    <dgm:cxn modelId="{ACCEE701-A2C4-4511-9EC4-1BC675C354D5}" type="presOf" srcId="{50EF8F39-99AC-48DE-A49C-C9D301C1C8DC}" destId="{133A51FC-8A69-4646-82AA-2CB6FC7985E5}" srcOrd="0" destOrd="0" presId="urn:microsoft.com/office/officeart/2005/8/layout/hierarchy5"/>
    <dgm:cxn modelId="{028CA595-B85E-4CFA-A0CA-3591C2A841DE}" type="presOf" srcId="{0651E4A4-A861-4E48-BC3C-548164EF15D8}" destId="{42FFDB36-9B7B-4922-AAB8-CD6A67B3B66A}" srcOrd="1" destOrd="0" presId="urn:microsoft.com/office/officeart/2005/8/layout/hierarchy5"/>
    <dgm:cxn modelId="{EADDC573-739A-4759-8C56-9E015B2436FE}" type="presOf" srcId="{0651E4A4-A861-4E48-BC3C-548164EF15D8}" destId="{61CA2179-8DB3-4657-95F8-6DB9F1A85A9E}" srcOrd="0" destOrd="0" presId="urn:microsoft.com/office/officeart/2005/8/layout/hierarchy5"/>
    <dgm:cxn modelId="{541917AC-7D73-4605-92BB-3B416EAC7E48}" type="presOf" srcId="{11A160C1-FE32-41D2-99C2-74DF986583ED}" destId="{1CE46DEA-2252-4ED3-8061-D831ADFF4EE4}" srcOrd="0" destOrd="0" presId="urn:microsoft.com/office/officeart/2005/8/layout/hierarchy5"/>
    <dgm:cxn modelId="{3193E372-7E26-4360-9897-6950DBA92DA3}" srcId="{50EF8F39-99AC-48DE-A49C-C9D301C1C8DC}" destId="{68234E8A-15E8-4CB4-97DB-74DC75DE39A9}" srcOrd="0" destOrd="0" parTransId="{29287C05-F49E-4CCF-92A3-59DD9A4E2EB3}" sibTransId="{F8A48BEE-DC86-4A89-88D6-04D3F3B64A85}"/>
    <dgm:cxn modelId="{142B6CBF-3CBC-4E91-99A8-C80A991DF7C2}" type="presOf" srcId="{11A160C1-FE32-41D2-99C2-74DF986583ED}" destId="{4AC25BE6-C39B-4F22-A489-4548BB7A0CEA}" srcOrd="1" destOrd="0" presId="urn:microsoft.com/office/officeart/2005/8/layout/hierarchy5"/>
    <dgm:cxn modelId="{DCE0E065-E732-4C9A-A165-EDC79B4D0342}" type="presOf" srcId="{A9B2F5BE-C106-49CD-A922-C4FFA20C0279}" destId="{A6A2E23C-99C8-4D79-A8CB-C92B04C3357E}" srcOrd="0" destOrd="0" presId="urn:microsoft.com/office/officeart/2005/8/layout/hierarchy5"/>
    <dgm:cxn modelId="{8F9B860C-AA9A-4E64-8916-7FDB391F323D}" srcId="{68234E8A-15E8-4CB4-97DB-74DC75DE39A9}" destId="{2323418A-3FC5-438B-80DD-2EF5D35C9D6A}" srcOrd="2" destOrd="0" parTransId="{5C3DEFB3-2674-4DCA-A936-55C26BFA86D9}" sibTransId="{406D057E-57EE-4F86-A4E7-E61CC0901E0A}"/>
    <dgm:cxn modelId="{56CB3E51-A784-47DC-8E8A-7358DDEFBA4A}" type="presOf" srcId="{0A3BA05E-B710-4DA2-A1FC-58AF7B0CA732}" destId="{F9FA13BF-740F-4590-B46C-C82667CDE611}" srcOrd="0" destOrd="0" presId="urn:microsoft.com/office/officeart/2005/8/layout/hierarchy5"/>
    <dgm:cxn modelId="{85943668-C8BC-4C66-8168-0182E5113F23}" srcId="{68234E8A-15E8-4CB4-97DB-74DC75DE39A9}" destId="{A9B2F5BE-C106-49CD-A922-C4FFA20C0279}" srcOrd="0" destOrd="0" parTransId="{0A3BA05E-B710-4DA2-A1FC-58AF7B0CA732}" sibTransId="{6B03EDF1-F778-4519-A660-BBFC4141215D}"/>
    <dgm:cxn modelId="{E2D2372E-2B24-4116-8764-71112CD6287A}" type="presParOf" srcId="{133A51FC-8A69-4646-82AA-2CB6FC7985E5}" destId="{078823F6-6E67-42C7-9A30-BB759426F489}" srcOrd="0" destOrd="0" presId="urn:microsoft.com/office/officeart/2005/8/layout/hierarchy5"/>
    <dgm:cxn modelId="{AA7D8722-9FAB-4AE7-93FB-187B7DA355BD}" type="presParOf" srcId="{078823F6-6E67-42C7-9A30-BB759426F489}" destId="{EDC6B8E0-C1EE-459C-8C7C-595A0957DDFF}" srcOrd="0" destOrd="0" presId="urn:microsoft.com/office/officeart/2005/8/layout/hierarchy5"/>
    <dgm:cxn modelId="{6C0DBE5A-C210-49F4-84C4-2F007649A938}" type="presParOf" srcId="{EDC6B8E0-C1EE-459C-8C7C-595A0957DDFF}" destId="{47A4A190-C02F-40A2-9D89-F8A288BAF9E6}" srcOrd="0" destOrd="0" presId="urn:microsoft.com/office/officeart/2005/8/layout/hierarchy5"/>
    <dgm:cxn modelId="{A632B7C1-7C1F-465E-B969-2EF1C10447E7}" type="presParOf" srcId="{47A4A190-C02F-40A2-9D89-F8A288BAF9E6}" destId="{39EBE703-41FB-46B1-8626-943F1733235D}" srcOrd="0" destOrd="0" presId="urn:microsoft.com/office/officeart/2005/8/layout/hierarchy5"/>
    <dgm:cxn modelId="{0AC3E098-F810-4348-B2FB-E24844F6D81B}" type="presParOf" srcId="{47A4A190-C02F-40A2-9D89-F8A288BAF9E6}" destId="{7D0F51E2-4E21-4782-B331-CF540EF36990}" srcOrd="1" destOrd="0" presId="urn:microsoft.com/office/officeart/2005/8/layout/hierarchy5"/>
    <dgm:cxn modelId="{B876254A-2A77-444B-9F77-1866882ECEBF}" type="presParOf" srcId="{7D0F51E2-4E21-4782-B331-CF540EF36990}" destId="{F9FA13BF-740F-4590-B46C-C82667CDE611}" srcOrd="0" destOrd="0" presId="urn:microsoft.com/office/officeart/2005/8/layout/hierarchy5"/>
    <dgm:cxn modelId="{23E82EC7-DCF9-4A2F-A32D-1633B1CEEEBB}" type="presParOf" srcId="{F9FA13BF-740F-4590-B46C-C82667CDE611}" destId="{9BDE8C00-3151-4D50-9419-4914D4E11AF1}" srcOrd="0" destOrd="0" presId="urn:microsoft.com/office/officeart/2005/8/layout/hierarchy5"/>
    <dgm:cxn modelId="{C06579D8-CF2B-45EF-BFEC-568679498614}" type="presParOf" srcId="{7D0F51E2-4E21-4782-B331-CF540EF36990}" destId="{C54F2775-5182-496C-BAB6-2274546A34AD}" srcOrd="1" destOrd="0" presId="urn:microsoft.com/office/officeart/2005/8/layout/hierarchy5"/>
    <dgm:cxn modelId="{2BB9A3D7-383D-47DF-898A-9E035E5D2EA9}" type="presParOf" srcId="{C54F2775-5182-496C-BAB6-2274546A34AD}" destId="{A6A2E23C-99C8-4D79-A8CB-C92B04C3357E}" srcOrd="0" destOrd="0" presId="urn:microsoft.com/office/officeart/2005/8/layout/hierarchy5"/>
    <dgm:cxn modelId="{9066E93D-36A5-4347-884F-40120C179385}" type="presParOf" srcId="{C54F2775-5182-496C-BAB6-2274546A34AD}" destId="{E00A0C71-E2B5-4B53-8AEB-BFFA49BECA96}" srcOrd="1" destOrd="0" presId="urn:microsoft.com/office/officeart/2005/8/layout/hierarchy5"/>
    <dgm:cxn modelId="{1A06590C-720F-4677-807B-C6AAA5C45990}" type="presParOf" srcId="{7D0F51E2-4E21-4782-B331-CF540EF36990}" destId="{61CA2179-8DB3-4657-95F8-6DB9F1A85A9E}" srcOrd="2" destOrd="0" presId="urn:microsoft.com/office/officeart/2005/8/layout/hierarchy5"/>
    <dgm:cxn modelId="{76B6B478-3740-4C7F-99F5-CDD4C42D8B2C}" type="presParOf" srcId="{61CA2179-8DB3-4657-95F8-6DB9F1A85A9E}" destId="{42FFDB36-9B7B-4922-AAB8-CD6A67B3B66A}" srcOrd="0" destOrd="0" presId="urn:microsoft.com/office/officeart/2005/8/layout/hierarchy5"/>
    <dgm:cxn modelId="{4060CD4B-6FD3-4854-B990-52B84F6B4BFB}" type="presParOf" srcId="{7D0F51E2-4E21-4782-B331-CF540EF36990}" destId="{A7184D81-3EB2-46A2-99DA-EE340027C9ED}" srcOrd="3" destOrd="0" presId="urn:microsoft.com/office/officeart/2005/8/layout/hierarchy5"/>
    <dgm:cxn modelId="{396DC903-1278-475C-94B9-F9CAF433F215}" type="presParOf" srcId="{A7184D81-3EB2-46A2-99DA-EE340027C9ED}" destId="{9B512ABC-AC93-400F-8430-24FD3CEFADED}" srcOrd="0" destOrd="0" presId="urn:microsoft.com/office/officeart/2005/8/layout/hierarchy5"/>
    <dgm:cxn modelId="{955E25D3-0292-4DB3-8DD0-320EA887E104}" type="presParOf" srcId="{A7184D81-3EB2-46A2-99DA-EE340027C9ED}" destId="{208E35CD-3B64-4B56-9065-3B73920A84AE}" srcOrd="1" destOrd="0" presId="urn:microsoft.com/office/officeart/2005/8/layout/hierarchy5"/>
    <dgm:cxn modelId="{7CE8287E-8129-4150-8571-F0E05B8100C5}" type="presParOf" srcId="{7D0F51E2-4E21-4782-B331-CF540EF36990}" destId="{BF1EBF2B-108B-4D12-81B4-5907EF745120}" srcOrd="4" destOrd="0" presId="urn:microsoft.com/office/officeart/2005/8/layout/hierarchy5"/>
    <dgm:cxn modelId="{BA88D206-E652-4EB7-90F7-612692943367}" type="presParOf" srcId="{BF1EBF2B-108B-4D12-81B4-5907EF745120}" destId="{A685AB9F-A3D7-493C-850D-5512EA93E73F}" srcOrd="0" destOrd="0" presId="urn:microsoft.com/office/officeart/2005/8/layout/hierarchy5"/>
    <dgm:cxn modelId="{84EF09C0-8CC1-4616-B231-8426A93B6835}" type="presParOf" srcId="{7D0F51E2-4E21-4782-B331-CF540EF36990}" destId="{C3615E48-DEDD-49BB-AC82-A0BD36E9EBAA}" srcOrd="5" destOrd="0" presId="urn:microsoft.com/office/officeart/2005/8/layout/hierarchy5"/>
    <dgm:cxn modelId="{23FA14A3-47CD-4577-96BC-6C4FA7D26734}" type="presParOf" srcId="{C3615E48-DEDD-49BB-AC82-A0BD36E9EBAA}" destId="{082ADB1A-FCE4-422C-8494-3F202F673AA5}" srcOrd="0" destOrd="0" presId="urn:microsoft.com/office/officeart/2005/8/layout/hierarchy5"/>
    <dgm:cxn modelId="{04B1DAD7-785B-40CE-824B-83E2E6754A1A}" type="presParOf" srcId="{C3615E48-DEDD-49BB-AC82-A0BD36E9EBAA}" destId="{49F80271-D3CE-4ADB-BA41-0538810AF209}" srcOrd="1" destOrd="0" presId="urn:microsoft.com/office/officeart/2005/8/layout/hierarchy5"/>
    <dgm:cxn modelId="{C407904E-2C37-4A2E-BD91-B8BEAE567778}" type="presParOf" srcId="{7D0F51E2-4E21-4782-B331-CF540EF36990}" destId="{1CE46DEA-2252-4ED3-8061-D831ADFF4EE4}" srcOrd="6" destOrd="0" presId="urn:microsoft.com/office/officeart/2005/8/layout/hierarchy5"/>
    <dgm:cxn modelId="{6C66A447-5D40-4BDE-A42E-E3BEDA94A815}" type="presParOf" srcId="{1CE46DEA-2252-4ED3-8061-D831ADFF4EE4}" destId="{4AC25BE6-C39B-4F22-A489-4548BB7A0CEA}" srcOrd="0" destOrd="0" presId="urn:microsoft.com/office/officeart/2005/8/layout/hierarchy5"/>
    <dgm:cxn modelId="{D5857418-214B-431A-A420-16D61DB9188F}" type="presParOf" srcId="{7D0F51E2-4E21-4782-B331-CF540EF36990}" destId="{CEDF0A05-CC5B-489E-BB10-B69C2BEACE6E}" srcOrd="7" destOrd="0" presId="urn:microsoft.com/office/officeart/2005/8/layout/hierarchy5"/>
    <dgm:cxn modelId="{C228643B-3B80-45B1-A5C8-E207960D7A0C}" type="presParOf" srcId="{CEDF0A05-CC5B-489E-BB10-B69C2BEACE6E}" destId="{AE2F10A7-1856-464C-9496-E5B03CACE5F0}" srcOrd="0" destOrd="0" presId="urn:microsoft.com/office/officeart/2005/8/layout/hierarchy5"/>
    <dgm:cxn modelId="{62E931F0-ABBB-40A5-A8A2-45743AFE1FD7}" type="presParOf" srcId="{CEDF0A05-CC5B-489E-BB10-B69C2BEACE6E}" destId="{860D3EF4-7DB4-4F74-B6A5-C0DDF4C1B58B}" srcOrd="1" destOrd="0" presId="urn:microsoft.com/office/officeart/2005/8/layout/hierarchy5"/>
    <dgm:cxn modelId="{C9728222-60E0-4448-97F7-12169DB277B7}" type="presParOf" srcId="{133A51FC-8A69-4646-82AA-2CB6FC7985E5}" destId="{CFC4D231-D036-475B-A20B-E78547FE911D}"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D7AD5-7490-4D0A-84DE-83782FE99CA4}"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270F1338-5E5D-4361-B3E9-459C9C09C90F}">
      <dgm:prSet phldrT="[Text]"/>
      <dgm:spPr/>
      <dgm:t>
        <a:bodyPr/>
        <a:lstStyle/>
        <a:p>
          <a:r>
            <a:rPr lang="en-US" dirty="0" smtClean="0">
              <a:latin typeface="Century Gothic" panose="020B0502020202020204" pitchFamily="34" charset="0"/>
            </a:rPr>
            <a:t>Estimate and/or Measure GFR</a:t>
          </a:r>
          <a:endParaRPr lang="en-US" dirty="0">
            <a:latin typeface="Century Gothic" panose="020B0502020202020204" pitchFamily="34" charset="0"/>
          </a:endParaRPr>
        </a:p>
      </dgm:t>
    </dgm:pt>
    <dgm:pt modelId="{CEBAE993-0993-44E0-BC38-42DE133F4002}" type="parTrans" cxnId="{8DBFA277-1324-44D7-BDC2-08AEBE7E8F79}">
      <dgm:prSet/>
      <dgm:spPr/>
      <dgm:t>
        <a:bodyPr/>
        <a:lstStyle/>
        <a:p>
          <a:endParaRPr lang="en-US">
            <a:latin typeface="Century Gothic" panose="020B0502020202020204" pitchFamily="34" charset="0"/>
          </a:endParaRPr>
        </a:p>
      </dgm:t>
    </dgm:pt>
    <dgm:pt modelId="{CF1A60EC-A3CE-49AA-AEC5-5A58CF0BB299}" type="sibTrans" cxnId="{8DBFA277-1324-44D7-BDC2-08AEBE7E8F79}">
      <dgm:prSet/>
      <dgm:spPr/>
      <dgm:t>
        <a:bodyPr/>
        <a:lstStyle/>
        <a:p>
          <a:endParaRPr lang="en-US">
            <a:latin typeface="Century Gothic" panose="020B0502020202020204" pitchFamily="34" charset="0"/>
          </a:endParaRPr>
        </a:p>
      </dgm:t>
    </dgm:pt>
    <dgm:pt modelId="{A66A1BD6-EC89-4941-9C2B-0239AC426E60}">
      <dgm:prSet phldrT="[Text]"/>
      <dgm:spPr/>
      <dgm:t>
        <a:bodyPr/>
        <a:lstStyle/>
        <a:p>
          <a:r>
            <a:rPr lang="en-US" dirty="0" smtClean="0">
              <a:latin typeface="Century Gothic" panose="020B0502020202020204" pitchFamily="34" charset="0"/>
            </a:rPr>
            <a:t>Filtration Markers (Endogenous)</a:t>
          </a:r>
          <a:endParaRPr lang="en-US" dirty="0">
            <a:latin typeface="Century Gothic" panose="020B0502020202020204" pitchFamily="34" charset="0"/>
          </a:endParaRPr>
        </a:p>
      </dgm:t>
    </dgm:pt>
    <dgm:pt modelId="{559DD362-B76A-49C9-BC61-DC6DC12A3BAA}" type="parTrans" cxnId="{A67FC852-9D20-4226-9840-EA33781726A7}">
      <dgm:prSet/>
      <dgm:spPr/>
      <dgm:t>
        <a:bodyPr/>
        <a:lstStyle/>
        <a:p>
          <a:endParaRPr lang="en-US">
            <a:latin typeface="Century Gothic" panose="020B0502020202020204" pitchFamily="34" charset="0"/>
          </a:endParaRPr>
        </a:p>
      </dgm:t>
    </dgm:pt>
    <dgm:pt modelId="{6336E6DB-D60B-4629-980E-55C5F345A281}" type="sibTrans" cxnId="{A67FC852-9D20-4226-9840-EA33781726A7}">
      <dgm:prSet/>
      <dgm:spPr/>
      <dgm:t>
        <a:bodyPr/>
        <a:lstStyle/>
        <a:p>
          <a:endParaRPr lang="en-US">
            <a:latin typeface="Century Gothic" panose="020B0502020202020204" pitchFamily="34" charset="0"/>
          </a:endParaRPr>
        </a:p>
      </dgm:t>
    </dgm:pt>
    <dgm:pt modelId="{06D26DAC-5DFC-45A3-BD9D-341A5031D5C7}">
      <dgm:prSet phldrT="[Text]"/>
      <dgm:spPr/>
      <dgm:t>
        <a:bodyPr/>
        <a:lstStyle/>
        <a:p>
          <a:r>
            <a:rPr lang="en-US" dirty="0" smtClean="0">
              <a:latin typeface="Century Gothic" panose="020B0502020202020204" pitchFamily="34" charset="0"/>
            </a:rPr>
            <a:t>Creatinine Clearance (CrCl)</a:t>
          </a:r>
          <a:endParaRPr lang="en-US" dirty="0">
            <a:latin typeface="Century Gothic" panose="020B0502020202020204" pitchFamily="34" charset="0"/>
          </a:endParaRPr>
        </a:p>
      </dgm:t>
    </dgm:pt>
    <dgm:pt modelId="{C8618072-C94A-431F-869F-53E3ACCC7A80}" type="parTrans" cxnId="{82CE2FA4-C814-4E06-8B72-FD9298042DD7}">
      <dgm:prSet/>
      <dgm:spPr/>
      <dgm:t>
        <a:bodyPr/>
        <a:lstStyle/>
        <a:p>
          <a:endParaRPr lang="en-US">
            <a:latin typeface="Century Gothic" panose="020B0502020202020204" pitchFamily="34" charset="0"/>
          </a:endParaRPr>
        </a:p>
      </dgm:t>
    </dgm:pt>
    <dgm:pt modelId="{67A25E80-C664-4A57-B46A-07137B606D8F}" type="sibTrans" cxnId="{82CE2FA4-C814-4E06-8B72-FD9298042DD7}">
      <dgm:prSet/>
      <dgm:spPr/>
      <dgm:t>
        <a:bodyPr/>
        <a:lstStyle/>
        <a:p>
          <a:endParaRPr lang="en-US">
            <a:latin typeface="Century Gothic" panose="020B0502020202020204" pitchFamily="34" charset="0"/>
          </a:endParaRPr>
        </a:p>
      </dgm:t>
    </dgm:pt>
    <dgm:pt modelId="{6ACADA5C-26BD-462F-B2F2-9B0C207386F6}">
      <dgm:prSet phldrT="[Text]" custT="1"/>
      <dgm:spPr/>
      <dgm:t>
        <a:bodyPr/>
        <a:lstStyle/>
        <a:p>
          <a:r>
            <a:rPr lang="en-US" sz="2000" dirty="0" smtClean="0">
              <a:latin typeface="Century Gothic" panose="020B0502020202020204" pitchFamily="34" charset="0"/>
            </a:rPr>
            <a:t>eGFR equations</a:t>
          </a:r>
        </a:p>
        <a:p>
          <a:r>
            <a:rPr lang="en-US" sz="2000" dirty="0" err="1" smtClean="0">
              <a:latin typeface="Century Gothic" panose="020B0502020202020204" pitchFamily="34" charset="0"/>
            </a:rPr>
            <a:t>eCKD</a:t>
          </a:r>
          <a:r>
            <a:rPr lang="en-US" sz="2000" dirty="0" smtClean="0">
              <a:latin typeface="Century Gothic" panose="020B0502020202020204" pitchFamily="34" charset="0"/>
            </a:rPr>
            <a:t>- EPI </a:t>
          </a:r>
          <a:r>
            <a:rPr lang="en-US" sz="2000" dirty="0" err="1" smtClean="0">
              <a:latin typeface="Century Gothic" panose="020B0502020202020204" pitchFamily="34" charset="0"/>
            </a:rPr>
            <a:t>cr</a:t>
          </a:r>
          <a:endParaRPr lang="en-US" sz="2000" dirty="0" smtClean="0">
            <a:latin typeface="Century Gothic" panose="020B0502020202020204" pitchFamily="34" charset="0"/>
          </a:endParaRPr>
        </a:p>
        <a:p>
          <a:r>
            <a:rPr lang="en-US" sz="2000" dirty="0" smtClean="0">
              <a:latin typeface="Century Gothic" panose="020B0502020202020204" pitchFamily="34" charset="0"/>
            </a:rPr>
            <a:t>    </a:t>
          </a:r>
          <a:r>
            <a:rPr lang="en-US" sz="2000" dirty="0" err="1" smtClean="0">
              <a:latin typeface="Century Gothic" panose="020B0502020202020204" pitchFamily="34" charset="0"/>
            </a:rPr>
            <a:t>eCKD</a:t>
          </a:r>
          <a:r>
            <a:rPr lang="en-US" sz="2000" dirty="0" smtClean="0">
              <a:latin typeface="Century Gothic" panose="020B0502020202020204" pitchFamily="34" charset="0"/>
            </a:rPr>
            <a:t>-EPI-</a:t>
          </a:r>
          <a:r>
            <a:rPr lang="en-US" sz="2000" dirty="0" err="1" smtClean="0">
              <a:latin typeface="Century Gothic" panose="020B0502020202020204" pitchFamily="34" charset="0"/>
            </a:rPr>
            <a:t>cyc</a:t>
          </a:r>
          <a:endParaRPr lang="en-US" sz="2000" dirty="0" smtClean="0">
            <a:latin typeface="Century Gothic" panose="020B0502020202020204" pitchFamily="34" charset="0"/>
          </a:endParaRPr>
        </a:p>
      </dgm:t>
    </dgm:pt>
    <dgm:pt modelId="{B00F5C90-26A6-4BB8-B747-29A0C4F5670A}" type="parTrans" cxnId="{B746CD08-46BA-446A-8C43-B6026B3A982F}">
      <dgm:prSet/>
      <dgm:spPr/>
      <dgm:t>
        <a:bodyPr/>
        <a:lstStyle/>
        <a:p>
          <a:endParaRPr lang="en-US">
            <a:latin typeface="Century Gothic" panose="020B0502020202020204" pitchFamily="34" charset="0"/>
          </a:endParaRPr>
        </a:p>
      </dgm:t>
    </dgm:pt>
    <dgm:pt modelId="{4485A00D-757A-4E4A-813A-7D76F8C5E9B5}" type="sibTrans" cxnId="{B746CD08-46BA-446A-8C43-B6026B3A982F}">
      <dgm:prSet/>
      <dgm:spPr/>
      <dgm:t>
        <a:bodyPr/>
        <a:lstStyle/>
        <a:p>
          <a:endParaRPr lang="en-US">
            <a:latin typeface="Century Gothic" panose="020B0502020202020204" pitchFamily="34" charset="0"/>
          </a:endParaRPr>
        </a:p>
      </dgm:t>
    </dgm:pt>
    <dgm:pt modelId="{9788F1C2-414E-44F8-B2CF-DF780A9976F8}">
      <dgm:prSet custT="1"/>
      <dgm:spPr/>
      <dgm:t>
        <a:bodyPr/>
        <a:lstStyle/>
        <a:p>
          <a:r>
            <a:rPr lang="en-US" sz="2500" dirty="0" smtClean="0">
              <a:latin typeface="Century Gothic" pitchFamily="34" charset="0"/>
            </a:rPr>
            <a:t>Cystatin C</a:t>
          </a:r>
          <a:endParaRPr lang="en-US" sz="2500" dirty="0">
            <a:latin typeface="Century Gothic" pitchFamily="34" charset="0"/>
          </a:endParaRPr>
        </a:p>
      </dgm:t>
    </dgm:pt>
    <dgm:pt modelId="{281A7CB3-1D2D-4E38-8074-0D3301FA369A}" type="parTrans" cxnId="{8CD848E9-0337-4955-A6BE-3636E8F7237A}">
      <dgm:prSet/>
      <dgm:spPr/>
      <dgm:t>
        <a:bodyPr/>
        <a:lstStyle/>
        <a:p>
          <a:endParaRPr lang="en-US"/>
        </a:p>
      </dgm:t>
    </dgm:pt>
    <dgm:pt modelId="{655D8E3F-521D-4B36-B0CD-E7C8D57CAAF5}" type="sibTrans" cxnId="{8CD848E9-0337-4955-A6BE-3636E8F7237A}">
      <dgm:prSet/>
      <dgm:spPr/>
      <dgm:t>
        <a:bodyPr/>
        <a:lstStyle/>
        <a:p>
          <a:endParaRPr lang="en-US"/>
        </a:p>
      </dgm:t>
    </dgm:pt>
    <dgm:pt modelId="{C1B2308B-E6EE-430B-8E0E-F209FC30908A}" type="pres">
      <dgm:prSet presAssocID="{5B6D7AD5-7490-4D0A-84DE-83782FE99CA4}" presName="hierChild1" presStyleCnt="0">
        <dgm:presLayoutVars>
          <dgm:chPref val="1"/>
          <dgm:dir/>
          <dgm:animOne val="branch"/>
          <dgm:animLvl val="lvl"/>
          <dgm:resizeHandles/>
        </dgm:presLayoutVars>
      </dgm:prSet>
      <dgm:spPr/>
      <dgm:t>
        <a:bodyPr/>
        <a:lstStyle/>
        <a:p>
          <a:endParaRPr lang="en-US"/>
        </a:p>
      </dgm:t>
    </dgm:pt>
    <dgm:pt modelId="{B2E155F7-6E14-4C2F-8787-0F3756D05EB8}" type="pres">
      <dgm:prSet presAssocID="{270F1338-5E5D-4361-B3E9-459C9C09C90F}" presName="hierRoot1" presStyleCnt="0"/>
      <dgm:spPr/>
      <dgm:t>
        <a:bodyPr/>
        <a:lstStyle/>
        <a:p>
          <a:endParaRPr lang="en-US"/>
        </a:p>
      </dgm:t>
    </dgm:pt>
    <dgm:pt modelId="{20D633F4-B2DE-4610-B1BD-E49AAC243CC6}" type="pres">
      <dgm:prSet presAssocID="{270F1338-5E5D-4361-B3E9-459C9C09C90F}" presName="composite" presStyleCnt="0"/>
      <dgm:spPr/>
      <dgm:t>
        <a:bodyPr/>
        <a:lstStyle/>
        <a:p>
          <a:endParaRPr lang="en-US"/>
        </a:p>
      </dgm:t>
    </dgm:pt>
    <dgm:pt modelId="{DA49B07C-63E9-42A9-84F9-1A432448CC6B}" type="pres">
      <dgm:prSet presAssocID="{270F1338-5E5D-4361-B3E9-459C9C09C90F}" presName="background" presStyleLbl="node0" presStyleIdx="0" presStyleCnt="1"/>
      <dgm:spPr/>
      <dgm:t>
        <a:bodyPr/>
        <a:lstStyle/>
        <a:p>
          <a:endParaRPr lang="en-US"/>
        </a:p>
      </dgm:t>
    </dgm:pt>
    <dgm:pt modelId="{7E71CBDD-B084-4011-882B-69C7C8FBBFA9}" type="pres">
      <dgm:prSet presAssocID="{270F1338-5E5D-4361-B3E9-459C9C09C90F}" presName="text" presStyleLbl="fgAcc0" presStyleIdx="0" presStyleCnt="1" custScaleX="212400" custScaleY="91826">
        <dgm:presLayoutVars>
          <dgm:chPref val="3"/>
        </dgm:presLayoutVars>
      </dgm:prSet>
      <dgm:spPr/>
      <dgm:t>
        <a:bodyPr/>
        <a:lstStyle/>
        <a:p>
          <a:endParaRPr lang="en-US"/>
        </a:p>
      </dgm:t>
    </dgm:pt>
    <dgm:pt modelId="{EEFFEC79-E361-43AE-B6B8-0E6E16956689}" type="pres">
      <dgm:prSet presAssocID="{270F1338-5E5D-4361-B3E9-459C9C09C90F}" presName="hierChild2" presStyleCnt="0"/>
      <dgm:spPr/>
      <dgm:t>
        <a:bodyPr/>
        <a:lstStyle/>
        <a:p>
          <a:endParaRPr lang="en-US"/>
        </a:p>
      </dgm:t>
    </dgm:pt>
    <dgm:pt modelId="{7B029CDA-49DD-4DCE-961D-1B264B05FED3}" type="pres">
      <dgm:prSet presAssocID="{559DD362-B76A-49C9-BC61-DC6DC12A3BAA}" presName="Name10" presStyleLbl="parChTrans1D2" presStyleIdx="0" presStyleCnt="1"/>
      <dgm:spPr/>
      <dgm:t>
        <a:bodyPr/>
        <a:lstStyle/>
        <a:p>
          <a:endParaRPr lang="en-US"/>
        </a:p>
      </dgm:t>
    </dgm:pt>
    <dgm:pt modelId="{06096D62-8933-48AC-B2FD-FA542EB78705}" type="pres">
      <dgm:prSet presAssocID="{A66A1BD6-EC89-4941-9C2B-0239AC426E60}" presName="hierRoot2" presStyleCnt="0"/>
      <dgm:spPr/>
      <dgm:t>
        <a:bodyPr/>
        <a:lstStyle/>
        <a:p>
          <a:endParaRPr lang="en-US"/>
        </a:p>
      </dgm:t>
    </dgm:pt>
    <dgm:pt modelId="{8505BC09-9E64-40F3-9980-3556F930DA93}" type="pres">
      <dgm:prSet presAssocID="{A66A1BD6-EC89-4941-9C2B-0239AC426E60}" presName="composite2" presStyleCnt="0"/>
      <dgm:spPr/>
      <dgm:t>
        <a:bodyPr/>
        <a:lstStyle/>
        <a:p>
          <a:endParaRPr lang="en-US"/>
        </a:p>
      </dgm:t>
    </dgm:pt>
    <dgm:pt modelId="{25CBCF08-BB09-4F1E-BBC5-E93811E5FCD1}" type="pres">
      <dgm:prSet presAssocID="{A66A1BD6-EC89-4941-9C2B-0239AC426E60}" presName="background2" presStyleLbl="node2" presStyleIdx="0" presStyleCnt="1"/>
      <dgm:spPr/>
      <dgm:t>
        <a:bodyPr/>
        <a:lstStyle/>
        <a:p>
          <a:endParaRPr lang="en-US"/>
        </a:p>
      </dgm:t>
    </dgm:pt>
    <dgm:pt modelId="{70235043-089B-477D-8B36-BE6687809DE2}" type="pres">
      <dgm:prSet presAssocID="{A66A1BD6-EC89-4941-9C2B-0239AC426E60}" presName="text2" presStyleLbl="fgAcc2" presStyleIdx="0" presStyleCnt="1" custScaleX="149929">
        <dgm:presLayoutVars>
          <dgm:chPref val="3"/>
        </dgm:presLayoutVars>
      </dgm:prSet>
      <dgm:spPr/>
      <dgm:t>
        <a:bodyPr/>
        <a:lstStyle/>
        <a:p>
          <a:endParaRPr lang="en-US"/>
        </a:p>
      </dgm:t>
    </dgm:pt>
    <dgm:pt modelId="{83BAD1D8-7558-4507-AE98-890B37B08BD0}" type="pres">
      <dgm:prSet presAssocID="{A66A1BD6-EC89-4941-9C2B-0239AC426E60}" presName="hierChild3" presStyleCnt="0"/>
      <dgm:spPr/>
      <dgm:t>
        <a:bodyPr/>
        <a:lstStyle/>
        <a:p>
          <a:endParaRPr lang="en-US"/>
        </a:p>
      </dgm:t>
    </dgm:pt>
    <dgm:pt modelId="{E4323970-A9DD-4656-AE34-A0B9DB1D0133}" type="pres">
      <dgm:prSet presAssocID="{C8618072-C94A-431F-869F-53E3ACCC7A80}" presName="Name17" presStyleLbl="parChTrans1D3" presStyleIdx="0" presStyleCnt="3"/>
      <dgm:spPr/>
      <dgm:t>
        <a:bodyPr/>
        <a:lstStyle/>
        <a:p>
          <a:endParaRPr lang="en-US"/>
        </a:p>
      </dgm:t>
    </dgm:pt>
    <dgm:pt modelId="{929E53BC-5F24-477F-9B9A-9410DBBD0D34}" type="pres">
      <dgm:prSet presAssocID="{06D26DAC-5DFC-45A3-BD9D-341A5031D5C7}" presName="hierRoot3" presStyleCnt="0"/>
      <dgm:spPr/>
      <dgm:t>
        <a:bodyPr/>
        <a:lstStyle/>
        <a:p>
          <a:endParaRPr lang="en-US"/>
        </a:p>
      </dgm:t>
    </dgm:pt>
    <dgm:pt modelId="{4C7D7B58-8DE0-4EE3-BF8D-FCCAA28EAB03}" type="pres">
      <dgm:prSet presAssocID="{06D26DAC-5DFC-45A3-BD9D-341A5031D5C7}" presName="composite3" presStyleCnt="0"/>
      <dgm:spPr/>
      <dgm:t>
        <a:bodyPr/>
        <a:lstStyle/>
        <a:p>
          <a:endParaRPr lang="en-US"/>
        </a:p>
      </dgm:t>
    </dgm:pt>
    <dgm:pt modelId="{2A0067D3-AA24-4198-8A11-4C609EEDFD52}" type="pres">
      <dgm:prSet presAssocID="{06D26DAC-5DFC-45A3-BD9D-341A5031D5C7}" presName="background3" presStyleLbl="node3" presStyleIdx="0" presStyleCnt="3"/>
      <dgm:spPr/>
      <dgm:t>
        <a:bodyPr/>
        <a:lstStyle/>
        <a:p>
          <a:endParaRPr lang="en-US"/>
        </a:p>
      </dgm:t>
    </dgm:pt>
    <dgm:pt modelId="{168DB713-7F19-4755-A951-525F34958BF4}" type="pres">
      <dgm:prSet presAssocID="{06D26DAC-5DFC-45A3-BD9D-341A5031D5C7}" presName="text3" presStyleLbl="fgAcc3" presStyleIdx="0" presStyleCnt="3" custScaleX="159708">
        <dgm:presLayoutVars>
          <dgm:chPref val="3"/>
        </dgm:presLayoutVars>
      </dgm:prSet>
      <dgm:spPr/>
      <dgm:t>
        <a:bodyPr/>
        <a:lstStyle/>
        <a:p>
          <a:endParaRPr lang="en-US"/>
        </a:p>
      </dgm:t>
    </dgm:pt>
    <dgm:pt modelId="{51CC34F6-03E6-4F18-969C-502915F54E04}" type="pres">
      <dgm:prSet presAssocID="{06D26DAC-5DFC-45A3-BD9D-341A5031D5C7}" presName="hierChild4" presStyleCnt="0"/>
      <dgm:spPr/>
      <dgm:t>
        <a:bodyPr/>
        <a:lstStyle/>
        <a:p>
          <a:endParaRPr lang="en-US"/>
        </a:p>
      </dgm:t>
    </dgm:pt>
    <dgm:pt modelId="{1C360CB2-1B0F-4056-82B9-237AC31E3073}" type="pres">
      <dgm:prSet presAssocID="{281A7CB3-1D2D-4E38-8074-0D3301FA369A}" presName="Name17" presStyleLbl="parChTrans1D3" presStyleIdx="1" presStyleCnt="3"/>
      <dgm:spPr/>
      <dgm:t>
        <a:bodyPr/>
        <a:lstStyle/>
        <a:p>
          <a:endParaRPr lang="en-US"/>
        </a:p>
      </dgm:t>
    </dgm:pt>
    <dgm:pt modelId="{F9954277-3E79-42F3-99C7-DFA4D80C3783}" type="pres">
      <dgm:prSet presAssocID="{9788F1C2-414E-44F8-B2CF-DF780A9976F8}" presName="hierRoot3" presStyleCnt="0"/>
      <dgm:spPr/>
    </dgm:pt>
    <dgm:pt modelId="{0A76F638-68AA-4E6B-97A8-E315DF6CF07A}" type="pres">
      <dgm:prSet presAssocID="{9788F1C2-414E-44F8-B2CF-DF780A9976F8}" presName="composite3" presStyleCnt="0"/>
      <dgm:spPr/>
    </dgm:pt>
    <dgm:pt modelId="{0E013AB5-33CF-47B7-8411-C88D8DE64AFD}" type="pres">
      <dgm:prSet presAssocID="{9788F1C2-414E-44F8-B2CF-DF780A9976F8}" presName="background3" presStyleLbl="node3" presStyleIdx="1" presStyleCnt="3"/>
      <dgm:spPr/>
    </dgm:pt>
    <dgm:pt modelId="{040793AE-491B-4C7C-B282-60459C041445}" type="pres">
      <dgm:prSet presAssocID="{9788F1C2-414E-44F8-B2CF-DF780A9976F8}" presName="text3" presStyleLbl="fgAcc3" presStyleIdx="1" presStyleCnt="3" custLinFactNeighborX="-1549" custLinFactNeighborY="-3336">
        <dgm:presLayoutVars>
          <dgm:chPref val="3"/>
        </dgm:presLayoutVars>
      </dgm:prSet>
      <dgm:spPr/>
      <dgm:t>
        <a:bodyPr/>
        <a:lstStyle/>
        <a:p>
          <a:endParaRPr lang="en-US"/>
        </a:p>
      </dgm:t>
    </dgm:pt>
    <dgm:pt modelId="{185E8014-D883-4038-A914-4A5AA6B1FA01}" type="pres">
      <dgm:prSet presAssocID="{9788F1C2-414E-44F8-B2CF-DF780A9976F8}" presName="hierChild4" presStyleCnt="0"/>
      <dgm:spPr/>
    </dgm:pt>
    <dgm:pt modelId="{F2C10A10-5C46-4E3A-BAA8-0A1C29B84CB5}" type="pres">
      <dgm:prSet presAssocID="{B00F5C90-26A6-4BB8-B747-29A0C4F5670A}" presName="Name17" presStyleLbl="parChTrans1D3" presStyleIdx="2" presStyleCnt="3"/>
      <dgm:spPr/>
      <dgm:t>
        <a:bodyPr/>
        <a:lstStyle/>
        <a:p>
          <a:endParaRPr lang="en-US"/>
        </a:p>
      </dgm:t>
    </dgm:pt>
    <dgm:pt modelId="{ED1D01FD-BBB0-4227-BEBA-5A94B8D6C0E1}" type="pres">
      <dgm:prSet presAssocID="{6ACADA5C-26BD-462F-B2F2-9B0C207386F6}" presName="hierRoot3" presStyleCnt="0"/>
      <dgm:spPr/>
      <dgm:t>
        <a:bodyPr/>
        <a:lstStyle/>
        <a:p>
          <a:endParaRPr lang="en-US"/>
        </a:p>
      </dgm:t>
    </dgm:pt>
    <dgm:pt modelId="{417C3826-58EE-4787-B9B4-13A40B80DF14}" type="pres">
      <dgm:prSet presAssocID="{6ACADA5C-26BD-462F-B2F2-9B0C207386F6}" presName="composite3" presStyleCnt="0"/>
      <dgm:spPr/>
      <dgm:t>
        <a:bodyPr/>
        <a:lstStyle/>
        <a:p>
          <a:endParaRPr lang="en-US"/>
        </a:p>
      </dgm:t>
    </dgm:pt>
    <dgm:pt modelId="{1AE787A7-5092-449D-AE71-34B9BF608CD5}" type="pres">
      <dgm:prSet presAssocID="{6ACADA5C-26BD-462F-B2F2-9B0C207386F6}" presName="background3" presStyleLbl="node3" presStyleIdx="2" presStyleCnt="3"/>
      <dgm:spPr/>
      <dgm:t>
        <a:bodyPr/>
        <a:lstStyle/>
        <a:p>
          <a:endParaRPr lang="en-US"/>
        </a:p>
      </dgm:t>
    </dgm:pt>
    <dgm:pt modelId="{9C9D683D-583D-4627-BE1C-AF163E1477C6}" type="pres">
      <dgm:prSet presAssocID="{6ACADA5C-26BD-462F-B2F2-9B0C207386F6}" presName="text3" presStyleLbl="fgAcc3" presStyleIdx="2" presStyleCnt="3" custScaleX="152058">
        <dgm:presLayoutVars>
          <dgm:chPref val="3"/>
        </dgm:presLayoutVars>
      </dgm:prSet>
      <dgm:spPr/>
      <dgm:t>
        <a:bodyPr/>
        <a:lstStyle/>
        <a:p>
          <a:endParaRPr lang="en-US"/>
        </a:p>
      </dgm:t>
    </dgm:pt>
    <dgm:pt modelId="{B93A2933-E9AE-4203-BEC2-0BAD14D59C52}" type="pres">
      <dgm:prSet presAssocID="{6ACADA5C-26BD-462F-B2F2-9B0C207386F6}" presName="hierChild4" presStyleCnt="0"/>
      <dgm:spPr/>
      <dgm:t>
        <a:bodyPr/>
        <a:lstStyle/>
        <a:p>
          <a:endParaRPr lang="en-US"/>
        </a:p>
      </dgm:t>
    </dgm:pt>
  </dgm:ptLst>
  <dgm:cxnLst>
    <dgm:cxn modelId="{518084B2-446A-4304-A400-6AD63FA5DDF8}" type="presOf" srcId="{559DD362-B76A-49C9-BC61-DC6DC12A3BAA}" destId="{7B029CDA-49DD-4DCE-961D-1B264B05FED3}" srcOrd="0" destOrd="0" presId="urn:microsoft.com/office/officeart/2005/8/layout/hierarchy1"/>
    <dgm:cxn modelId="{8DBFA277-1324-44D7-BDC2-08AEBE7E8F79}" srcId="{5B6D7AD5-7490-4D0A-84DE-83782FE99CA4}" destId="{270F1338-5E5D-4361-B3E9-459C9C09C90F}" srcOrd="0" destOrd="0" parTransId="{CEBAE993-0993-44E0-BC38-42DE133F4002}" sibTransId="{CF1A60EC-A3CE-49AA-AEC5-5A58CF0BB299}"/>
    <dgm:cxn modelId="{B8345F90-C803-4B53-8198-2CBC54A50A69}" type="presOf" srcId="{6ACADA5C-26BD-462F-B2F2-9B0C207386F6}" destId="{9C9D683D-583D-4627-BE1C-AF163E1477C6}" srcOrd="0" destOrd="0" presId="urn:microsoft.com/office/officeart/2005/8/layout/hierarchy1"/>
    <dgm:cxn modelId="{15D3B025-8F01-4C12-8474-71F01961FE16}" type="presOf" srcId="{5B6D7AD5-7490-4D0A-84DE-83782FE99CA4}" destId="{C1B2308B-E6EE-430B-8E0E-F209FC30908A}" srcOrd="0" destOrd="0" presId="urn:microsoft.com/office/officeart/2005/8/layout/hierarchy1"/>
    <dgm:cxn modelId="{532BF1B9-B3DF-43A0-B259-AED2D8C3F86B}" type="presOf" srcId="{06D26DAC-5DFC-45A3-BD9D-341A5031D5C7}" destId="{168DB713-7F19-4755-A951-525F34958BF4}" srcOrd="0" destOrd="0" presId="urn:microsoft.com/office/officeart/2005/8/layout/hierarchy1"/>
    <dgm:cxn modelId="{A67FC852-9D20-4226-9840-EA33781726A7}" srcId="{270F1338-5E5D-4361-B3E9-459C9C09C90F}" destId="{A66A1BD6-EC89-4941-9C2B-0239AC426E60}" srcOrd="0" destOrd="0" parTransId="{559DD362-B76A-49C9-BC61-DC6DC12A3BAA}" sibTransId="{6336E6DB-D60B-4629-980E-55C5F345A281}"/>
    <dgm:cxn modelId="{8CD848E9-0337-4955-A6BE-3636E8F7237A}" srcId="{A66A1BD6-EC89-4941-9C2B-0239AC426E60}" destId="{9788F1C2-414E-44F8-B2CF-DF780A9976F8}" srcOrd="1" destOrd="0" parTransId="{281A7CB3-1D2D-4E38-8074-0D3301FA369A}" sibTransId="{655D8E3F-521D-4B36-B0CD-E7C8D57CAAF5}"/>
    <dgm:cxn modelId="{43C2FDA0-992E-4D80-935B-F93796477FE9}" type="presOf" srcId="{9788F1C2-414E-44F8-B2CF-DF780A9976F8}" destId="{040793AE-491B-4C7C-B282-60459C041445}" srcOrd="0" destOrd="0" presId="urn:microsoft.com/office/officeart/2005/8/layout/hierarchy1"/>
    <dgm:cxn modelId="{3E0D9781-0E94-424D-8B66-A4FABC26CD3A}" type="presOf" srcId="{B00F5C90-26A6-4BB8-B747-29A0C4F5670A}" destId="{F2C10A10-5C46-4E3A-BAA8-0A1C29B84CB5}" srcOrd="0" destOrd="0" presId="urn:microsoft.com/office/officeart/2005/8/layout/hierarchy1"/>
    <dgm:cxn modelId="{57A59C8B-A356-4966-B7FB-408D6D91A25F}" type="presOf" srcId="{270F1338-5E5D-4361-B3E9-459C9C09C90F}" destId="{7E71CBDD-B084-4011-882B-69C7C8FBBFA9}" srcOrd="0" destOrd="0" presId="urn:microsoft.com/office/officeart/2005/8/layout/hierarchy1"/>
    <dgm:cxn modelId="{82CE2FA4-C814-4E06-8B72-FD9298042DD7}" srcId="{A66A1BD6-EC89-4941-9C2B-0239AC426E60}" destId="{06D26DAC-5DFC-45A3-BD9D-341A5031D5C7}" srcOrd="0" destOrd="0" parTransId="{C8618072-C94A-431F-869F-53E3ACCC7A80}" sibTransId="{67A25E80-C664-4A57-B46A-07137B606D8F}"/>
    <dgm:cxn modelId="{F0E5A475-2174-45CE-8DEA-BAC81721BCC1}" type="presOf" srcId="{281A7CB3-1D2D-4E38-8074-0D3301FA369A}" destId="{1C360CB2-1B0F-4056-82B9-237AC31E3073}" srcOrd="0" destOrd="0" presId="urn:microsoft.com/office/officeart/2005/8/layout/hierarchy1"/>
    <dgm:cxn modelId="{5DB51ED0-4E28-4A56-94C9-476224ED5F29}" type="presOf" srcId="{C8618072-C94A-431F-869F-53E3ACCC7A80}" destId="{E4323970-A9DD-4656-AE34-A0B9DB1D0133}" srcOrd="0" destOrd="0" presId="urn:microsoft.com/office/officeart/2005/8/layout/hierarchy1"/>
    <dgm:cxn modelId="{B746CD08-46BA-446A-8C43-B6026B3A982F}" srcId="{A66A1BD6-EC89-4941-9C2B-0239AC426E60}" destId="{6ACADA5C-26BD-462F-B2F2-9B0C207386F6}" srcOrd="2" destOrd="0" parTransId="{B00F5C90-26A6-4BB8-B747-29A0C4F5670A}" sibTransId="{4485A00D-757A-4E4A-813A-7D76F8C5E9B5}"/>
    <dgm:cxn modelId="{ED57BD49-D992-482D-A9E6-88CFB826E5D8}" type="presOf" srcId="{A66A1BD6-EC89-4941-9C2B-0239AC426E60}" destId="{70235043-089B-477D-8B36-BE6687809DE2}" srcOrd="0" destOrd="0" presId="urn:microsoft.com/office/officeart/2005/8/layout/hierarchy1"/>
    <dgm:cxn modelId="{83D0E997-67EB-4216-94AE-97AB1F4E4847}" type="presParOf" srcId="{C1B2308B-E6EE-430B-8E0E-F209FC30908A}" destId="{B2E155F7-6E14-4C2F-8787-0F3756D05EB8}" srcOrd="0" destOrd="0" presId="urn:microsoft.com/office/officeart/2005/8/layout/hierarchy1"/>
    <dgm:cxn modelId="{FC5D1920-2873-4E99-BD7A-E5E530580AD3}" type="presParOf" srcId="{B2E155F7-6E14-4C2F-8787-0F3756D05EB8}" destId="{20D633F4-B2DE-4610-B1BD-E49AAC243CC6}" srcOrd="0" destOrd="0" presId="urn:microsoft.com/office/officeart/2005/8/layout/hierarchy1"/>
    <dgm:cxn modelId="{E8721595-B0DB-4681-8FBC-92BD4E93E09C}" type="presParOf" srcId="{20D633F4-B2DE-4610-B1BD-E49AAC243CC6}" destId="{DA49B07C-63E9-42A9-84F9-1A432448CC6B}" srcOrd="0" destOrd="0" presId="urn:microsoft.com/office/officeart/2005/8/layout/hierarchy1"/>
    <dgm:cxn modelId="{F9626459-905A-45A0-BFA6-B61D839B1C90}" type="presParOf" srcId="{20D633F4-B2DE-4610-B1BD-E49AAC243CC6}" destId="{7E71CBDD-B084-4011-882B-69C7C8FBBFA9}" srcOrd="1" destOrd="0" presId="urn:microsoft.com/office/officeart/2005/8/layout/hierarchy1"/>
    <dgm:cxn modelId="{0776027C-9A16-4E5D-B677-60B8AB4F8326}" type="presParOf" srcId="{B2E155F7-6E14-4C2F-8787-0F3756D05EB8}" destId="{EEFFEC79-E361-43AE-B6B8-0E6E16956689}" srcOrd="1" destOrd="0" presId="urn:microsoft.com/office/officeart/2005/8/layout/hierarchy1"/>
    <dgm:cxn modelId="{F1536A21-9790-4BB0-AF68-C691D5F0A7B5}" type="presParOf" srcId="{EEFFEC79-E361-43AE-B6B8-0E6E16956689}" destId="{7B029CDA-49DD-4DCE-961D-1B264B05FED3}" srcOrd="0" destOrd="0" presId="urn:microsoft.com/office/officeart/2005/8/layout/hierarchy1"/>
    <dgm:cxn modelId="{44856FAA-D7BE-4EC3-BF16-03B53ABE3DDA}" type="presParOf" srcId="{EEFFEC79-E361-43AE-B6B8-0E6E16956689}" destId="{06096D62-8933-48AC-B2FD-FA542EB78705}" srcOrd="1" destOrd="0" presId="urn:microsoft.com/office/officeart/2005/8/layout/hierarchy1"/>
    <dgm:cxn modelId="{2C8A3210-4961-4CBF-A100-AE5D7B65B64A}" type="presParOf" srcId="{06096D62-8933-48AC-B2FD-FA542EB78705}" destId="{8505BC09-9E64-40F3-9980-3556F930DA93}" srcOrd="0" destOrd="0" presId="urn:microsoft.com/office/officeart/2005/8/layout/hierarchy1"/>
    <dgm:cxn modelId="{925E5475-F97A-408C-91C8-CE982F4DE193}" type="presParOf" srcId="{8505BC09-9E64-40F3-9980-3556F930DA93}" destId="{25CBCF08-BB09-4F1E-BBC5-E93811E5FCD1}" srcOrd="0" destOrd="0" presId="urn:microsoft.com/office/officeart/2005/8/layout/hierarchy1"/>
    <dgm:cxn modelId="{CD4664E3-1778-4A4B-B3B7-6E62C1FE3CC8}" type="presParOf" srcId="{8505BC09-9E64-40F3-9980-3556F930DA93}" destId="{70235043-089B-477D-8B36-BE6687809DE2}" srcOrd="1" destOrd="0" presId="urn:microsoft.com/office/officeart/2005/8/layout/hierarchy1"/>
    <dgm:cxn modelId="{5496CAEE-5361-4745-BC1C-B102061EAAE2}" type="presParOf" srcId="{06096D62-8933-48AC-B2FD-FA542EB78705}" destId="{83BAD1D8-7558-4507-AE98-890B37B08BD0}" srcOrd="1" destOrd="0" presId="urn:microsoft.com/office/officeart/2005/8/layout/hierarchy1"/>
    <dgm:cxn modelId="{C6B41CED-D0FA-4DBE-B197-2E03B7489DCC}" type="presParOf" srcId="{83BAD1D8-7558-4507-AE98-890B37B08BD0}" destId="{E4323970-A9DD-4656-AE34-A0B9DB1D0133}" srcOrd="0" destOrd="0" presId="urn:microsoft.com/office/officeart/2005/8/layout/hierarchy1"/>
    <dgm:cxn modelId="{67944503-36DF-4FDE-904A-D49C1B952597}" type="presParOf" srcId="{83BAD1D8-7558-4507-AE98-890B37B08BD0}" destId="{929E53BC-5F24-477F-9B9A-9410DBBD0D34}" srcOrd="1" destOrd="0" presId="urn:microsoft.com/office/officeart/2005/8/layout/hierarchy1"/>
    <dgm:cxn modelId="{3CF5F16A-AC3C-4F8F-8168-ED8E65515D2C}" type="presParOf" srcId="{929E53BC-5F24-477F-9B9A-9410DBBD0D34}" destId="{4C7D7B58-8DE0-4EE3-BF8D-FCCAA28EAB03}" srcOrd="0" destOrd="0" presId="urn:microsoft.com/office/officeart/2005/8/layout/hierarchy1"/>
    <dgm:cxn modelId="{07BF3362-C853-448A-B6BF-FE94F993BC9B}" type="presParOf" srcId="{4C7D7B58-8DE0-4EE3-BF8D-FCCAA28EAB03}" destId="{2A0067D3-AA24-4198-8A11-4C609EEDFD52}" srcOrd="0" destOrd="0" presId="urn:microsoft.com/office/officeart/2005/8/layout/hierarchy1"/>
    <dgm:cxn modelId="{2340378B-DEAB-455D-9697-CBF51AD6ECE4}" type="presParOf" srcId="{4C7D7B58-8DE0-4EE3-BF8D-FCCAA28EAB03}" destId="{168DB713-7F19-4755-A951-525F34958BF4}" srcOrd="1" destOrd="0" presId="urn:microsoft.com/office/officeart/2005/8/layout/hierarchy1"/>
    <dgm:cxn modelId="{0F245CAB-45F8-4B7A-9908-B38C5EB87CEC}" type="presParOf" srcId="{929E53BC-5F24-477F-9B9A-9410DBBD0D34}" destId="{51CC34F6-03E6-4F18-969C-502915F54E04}" srcOrd="1" destOrd="0" presId="urn:microsoft.com/office/officeart/2005/8/layout/hierarchy1"/>
    <dgm:cxn modelId="{7A1BABD8-D074-4EFE-A13D-9F3F78EF3BAD}" type="presParOf" srcId="{83BAD1D8-7558-4507-AE98-890B37B08BD0}" destId="{1C360CB2-1B0F-4056-82B9-237AC31E3073}" srcOrd="2" destOrd="0" presId="urn:microsoft.com/office/officeart/2005/8/layout/hierarchy1"/>
    <dgm:cxn modelId="{6EC1CAA8-8EA2-47C2-908F-CD0714E4DD0F}" type="presParOf" srcId="{83BAD1D8-7558-4507-AE98-890B37B08BD0}" destId="{F9954277-3E79-42F3-99C7-DFA4D80C3783}" srcOrd="3" destOrd="0" presId="urn:microsoft.com/office/officeart/2005/8/layout/hierarchy1"/>
    <dgm:cxn modelId="{0178889A-C198-4239-939E-ECC7B763759F}" type="presParOf" srcId="{F9954277-3E79-42F3-99C7-DFA4D80C3783}" destId="{0A76F638-68AA-4E6B-97A8-E315DF6CF07A}" srcOrd="0" destOrd="0" presId="urn:microsoft.com/office/officeart/2005/8/layout/hierarchy1"/>
    <dgm:cxn modelId="{35EB7BD9-8903-4AA6-B45A-8D5CB476B816}" type="presParOf" srcId="{0A76F638-68AA-4E6B-97A8-E315DF6CF07A}" destId="{0E013AB5-33CF-47B7-8411-C88D8DE64AFD}" srcOrd="0" destOrd="0" presId="urn:microsoft.com/office/officeart/2005/8/layout/hierarchy1"/>
    <dgm:cxn modelId="{C706AA52-06D8-42F4-B5E4-F859BBAA7901}" type="presParOf" srcId="{0A76F638-68AA-4E6B-97A8-E315DF6CF07A}" destId="{040793AE-491B-4C7C-B282-60459C041445}" srcOrd="1" destOrd="0" presId="urn:microsoft.com/office/officeart/2005/8/layout/hierarchy1"/>
    <dgm:cxn modelId="{28D550FF-F30D-4F33-AAB3-C957C5601D7C}" type="presParOf" srcId="{F9954277-3E79-42F3-99C7-DFA4D80C3783}" destId="{185E8014-D883-4038-A914-4A5AA6B1FA01}" srcOrd="1" destOrd="0" presId="urn:microsoft.com/office/officeart/2005/8/layout/hierarchy1"/>
    <dgm:cxn modelId="{94CA338D-9437-4250-8F52-26BBC51BB94A}" type="presParOf" srcId="{83BAD1D8-7558-4507-AE98-890B37B08BD0}" destId="{F2C10A10-5C46-4E3A-BAA8-0A1C29B84CB5}" srcOrd="4" destOrd="0" presId="urn:microsoft.com/office/officeart/2005/8/layout/hierarchy1"/>
    <dgm:cxn modelId="{1C40151B-A152-458E-8F1C-F142F3204C5C}" type="presParOf" srcId="{83BAD1D8-7558-4507-AE98-890B37B08BD0}" destId="{ED1D01FD-BBB0-4227-BEBA-5A94B8D6C0E1}" srcOrd="5" destOrd="0" presId="urn:microsoft.com/office/officeart/2005/8/layout/hierarchy1"/>
    <dgm:cxn modelId="{C7EAB2CE-7289-4222-924E-A8DDA4D99FBB}" type="presParOf" srcId="{ED1D01FD-BBB0-4227-BEBA-5A94B8D6C0E1}" destId="{417C3826-58EE-4787-B9B4-13A40B80DF14}" srcOrd="0" destOrd="0" presId="urn:microsoft.com/office/officeart/2005/8/layout/hierarchy1"/>
    <dgm:cxn modelId="{7AE23BC7-7497-4D9E-983E-9EC45EA98970}" type="presParOf" srcId="{417C3826-58EE-4787-B9B4-13A40B80DF14}" destId="{1AE787A7-5092-449D-AE71-34B9BF608CD5}" srcOrd="0" destOrd="0" presId="urn:microsoft.com/office/officeart/2005/8/layout/hierarchy1"/>
    <dgm:cxn modelId="{1E199133-BD8F-49F3-A772-DB531CEA30A1}" type="presParOf" srcId="{417C3826-58EE-4787-B9B4-13A40B80DF14}" destId="{9C9D683D-583D-4627-BE1C-AF163E1477C6}" srcOrd="1" destOrd="0" presId="urn:microsoft.com/office/officeart/2005/8/layout/hierarchy1"/>
    <dgm:cxn modelId="{453B3654-643C-47F2-B025-EC382A9EAC43}" type="presParOf" srcId="{ED1D01FD-BBB0-4227-BEBA-5A94B8D6C0E1}" destId="{B93A2933-E9AE-4203-BEC2-0BAD14D59C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E94F0-86C5-4D3A-96B2-D9F87212774D}"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en-US"/>
        </a:p>
      </dgm:t>
    </dgm:pt>
    <dgm:pt modelId="{1AD803EB-BF03-45D4-9C69-D35BE2934CD5}">
      <dgm:prSet phldrT="[Text]" custT="1"/>
      <dgm:spPr/>
      <dgm:t>
        <a:bodyPr/>
        <a:lstStyle/>
        <a:p>
          <a:r>
            <a:rPr lang="en-US" sz="2400" b="1" dirty="0" smtClean="0">
              <a:solidFill>
                <a:schemeClr val="bg1"/>
              </a:solidFill>
              <a:latin typeface="Century Gothic" panose="020B0502020202020204" pitchFamily="34" charset="0"/>
            </a:rPr>
            <a:t>BP control</a:t>
          </a:r>
          <a:endParaRPr lang="en-US" sz="2400" b="1" dirty="0">
            <a:solidFill>
              <a:schemeClr val="bg1"/>
            </a:solidFill>
            <a:latin typeface="Century Gothic" panose="020B0502020202020204" pitchFamily="34" charset="0"/>
          </a:endParaRPr>
        </a:p>
      </dgm:t>
    </dgm:pt>
    <dgm:pt modelId="{CC2662A6-D9BD-4C86-BE95-CE1512F0FB56}" type="parTrans" cxnId="{5D14CDD2-8FDC-4F1D-9115-F7A778763367}">
      <dgm:prSet custT="1"/>
      <dgm:spPr/>
      <dgm:t>
        <a:bodyPr/>
        <a:lstStyle/>
        <a:p>
          <a:endParaRPr lang="en-US" sz="2600" b="1">
            <a:solidFill>
              <a:schemeClr val="bg1"/>
            </a:solidFill>
            <a:latin typeface="Century Gothic" panose="020B0502020202020204" pitchFamily="34" charset="0"/>
          </a:endParaRPr>
        </a:p>
      </dgm:t>
    </dgm:pt>
    <dgm:pt modelId="{F4AD9BBB-D6FF-4AEF-AA02-14020183DBAE}" type="sibTrans" cxnId="{5D14CDD2-8FDC-4F1D-9115-F7A778763367}">
      <dgm:prSet/>
      <dgm:spPr/>
      <dgm:t>
        <a:bodyPr/>
        <a:lstStyle/>
        <a:p>
          <a:endParaRPr lang="en-US" sz="2600" b="1">
            <a:solidFill>
              <a:schemeClr val="bg1"/>
            </a:solidFill>
            <a:latin typeface="Century Gothic" panose="020B0502020202020204" pitchFamily="34" charset="0"/>
          </a:endParaRPr>
        </a:p>
      </dgm:t>
    </dgm:pt>
    <dgm:pt modelId="{AFEB425C-C6F5-43FC-AB98-062115D4671A}">
      <dgm:prSet phldrT="[Text]" custT="1"/>
      <dgm:spPr/>
      <dgm:t>
        <a:bodyPr/>
        <a:lstStyle/>
        <a:p>
          <a:r>
            <a:rPr lang="en-US" sz="2600" b="1" dirty="0" smtClean="0">
              <a:solidFill>
                <a:schemeClr val="bg1"/>
              </a:solidFill>
              <a:latin typeface="Century Gothic" panose="020B0502020202020204" pitchFamily="34" charset="0"/>
            </a:rPr>
            <a:t>Hyperlipidemia</a:t>
          </a:r>
          <a:endParaRPr lang="en-US" sz="2600" b="1" dirty="0">
            <a:solidFill>
              <a:schemeClr val="bg1"/>
            </a:solidFill>
            <a:latin typeface="Century Gothic" panose="020B0502020202020204" pitchFamily="34" charset="0"/>
          </a:endParaRPr>
        </a:p>
      </dgm:t>
    </dgm:pt>
    <dgm:pt modelId="{E60EC8B9-2D4A-499F-9F57-6B89F7FA8DE8}" type="parTrans" cxnId="{7C77FCF0-7D1D-438B-A519-AD1C021D3377}">
      <dgm:prSet custT="1"/>
      <dgm:spPr/>
      <dgm:t>
        <a:bodyPr/>
        <a:lstStyle/>
        <a:p>
          <a:endParaRPr lang="en-US" sz="2600" b="1">
            <a:solidFill>
              <a:schemeClr val="bg1"/>
            </a:solidFill>
            <a:latin typeface="Century Gothic" panose="020B0502020202020204" pitchFamily="34" charset="0"/>
          </a:endParaRPr>
        </a:p>
      </dgm:t>
    </dgm:pt>
    <dgm:pt modelId="{E734569D-2438-433D-BBB3-C7E71BC05317}" type="sibTrans" cxnId="{7C77FCF0-7D1D-438B-A519-AD1C021D3377}">
      <dgm:prSet/>
      <dgm:spPr/>
      <dgm:t>
        <a:bodyPr/>
        <a:lstStyle/>
        <a:p>
          <a:endParaRPr lang="en-US" sz="2600" b="1">
            <a:solidFill>
              <a:schemeClr val="bg1"/>
            </a:solidFill>
            <a:latin typeface="Century Gothic" panose="020B0502020202020204" pitchFamily="34" charset="0"/>
          </a:endParaRPr>
        </a:p>
      </dgm:t>
    </dgm:pt>
    <dgm:pt modelId="{3C7092B6-7531-481A-8015-2DFE5EB471C4}">
      <dgm:prSet custT="1"/>
      <dgm:spPr/>
      <dgm:t>
        <a:bodyPr/>
        <a:lstStyle/>
        <a:p>
          <a:r>
            <a:rPr lang="en-US" sz="2400" b="1" dirty="0" smtClean="0">
              <a:solidFill>
                <a:schemeClr val="bg1"/>
              </a:solidFill>
              <a:latin typeface="Century Gothic" panose="020B0502020202020204" pitchFamily="34" charset="0"/>
            </a:rPr>
            <a:t>Correct Acidosis</a:t>
          </a:r>
          <a:endParaRPr lang="en-US" sz="2400" b="1" dirty="0">
            <a:solidFill>
              <a:schemeClr val="bg1"/>
            </a:solidFill>
            <a:latin typeface="Century Gothic" panose="020B0502020202020204" pitchFamily="34" charset="0"/>
          </a:endParaRPr>
        </a:p>
      </dgm:t>
    </dgm:pt>
    <dgm:pt modelId="{8EFA552B-295F-4B9C-B513-578000E9EFC8}" type="parTrans" cxnId="{671C6CDD-1B00-40DB-BFBA-0F62D57245D6}">
      <dgm:prSet custT="1"/>
      <dgm:spPr/>
      <dgm:t>
        <a:bodyPr/>
        <a:lstStyle/>
        <a:p>
          <a:endParaRPr lang="en-US" sz="2600" b="1">
            <a:solidFill>
              <a:schemeClr val="bg1"/>
            </a:solidFill>
            <a:latin typeface="Century Gothic" panose="020B0502020202020204" pitchFamily="34" charset="0"/>
          </a:endParaRPr>
        </a:p>
      </dgm:t>
    </dgm:pt>
    <dgm:pt modelId="{770C412D-F9FE-4A75-86D5-7468E6891655}" type="sibTrans" cxnId="{671C6CDD-1B00-40DB-BFBA-0F62D57245D6}">
      <dgm:prSet/>
      <dgm:spPr/>
      <dgm:t>
        <a:bodyPr/>
        <a:lstStyle/>
        <a:p>
          <a:endParaRPr lang="en-US" sz="2600" b="1">
            <a:solidFill>
              <a:schemeClr val="bg1"/>
            </a:solidFill>
            <a:latin typeface="Century Gothic" panose="020B0502020202020204" pitchFamily="34" charset="0"/>
          </a:endParaRPr>
        </a:p>
      </dgm:t>
    </dgm:pt>
    <dgm:pt modelId="{D9087995-6959-4FA1-8228-9E0C3C33C418}">
      <dgm:prSet custT="1"/>
      <dgm:spPr/>
      <dgm:t>
        <a:bodyPr/>
        <a:lstStyle/>
        <a:p>
          <a:r>
            <a:rPr lang="en-US" sz="2400" b="1" dirty="0" smtClean="0">
              <a:solidFill>
                <a:schemeClr val="bg1"/>
              </a:solidFill>
              <a:latin typeface="Century Gothic" panose="020B0502020202020204" pitchFamily="34" charset="0"/>
            </a:rPr>
            <a:t>Diet </a:t>
          </a:r>
        </a:p>
        <a:p>
          <a:r>
            <a:rPr lang="en-US" sz="2400" b="1" dirty="0" smtClean="0">
              <a:solidFill>
                <a:schemeClr val="bg1"/>
              </a:solidFill>
              <a:latin typeface="Century Gothic" panose="020B0502020202020204" pitchFamily="34" charset="0"/>
            </a:rPr>
            <a:t>Protein, PO3 &amp; salt</a:t>
          </a:r>
          <a:endParaRPr lang="en-US" sz="2400" b="1" dirty="0">
            <a:solidFill>
              <a:schemeClr val="bg1"/>
            </a:solidFill>
            <a:latin typeface="Century Gothic" panose="020B0502020202020204" pitchFamily="34" charset="0"/>
          </a:endParaRPr>
        </a:p>
      </dgm:t>
    </dgm:pt>
    <dgm:pt modelId="{E2D6DB76-EAED-45D3-8722-470D34CEC444}" type="parTrans" cxnId="{DEF1D3BF-6AAD-4886-8E07-5EE9AC570FA8}">
      <dgm:prSet custT="1"/>
      <dgm:spPr/>
      <dgm:t>
        <a:bodyPr/>
        <a:lstStyle/>
        <a:p>
          <a:endParaRPr lang="en-US" sz="2600" b="1">
            <a:solidFill>
              <a:schemeClr val="bg1"/>
            </a:solidFill>
            <a:latin typeface="Century Gothic" panose="020B0502020202020204" pitchFamily="34" charset="0"/>
          </a:endParaRPr>
        </a:p>
      </dgm:t>
    </dgm:pt>
    <dgm:pt modelId="{420CDE39-3FBA-4ACC-A0E3-38CBDD6E0C9E}" type="sibTrans" cxnId="{DEF1D3BF-6AAD-4886-8E07-5EE9AC570FA8}">
      <dgm:prSet/>
      <dgm:spPr/>
      <dgm:t>
        <a:bodyPr/>
        <a:lstStyle/>
        <a:p>
          <a:endParaRPr lang="en-US" sz="2600" b="1">
            <a:solidFill>
              <a:schemeClr val="bg1"/>
            </a:solidFill>
            <a:latin typeface="Century Gothic" panose="020B0502020202020204" pitchFamily="34" charset="0"/>
          </a:endParaRPr>
        </a:p>
      </dgm:t>
    </dgm:pt>
    <dgm:pt modelId="{74575D7A-0EFC-44CA-B76D-2A4E8B2013A1}">
      <dgm:prSet phldrT="[Text]" custT="1"/>
      <dgm:spPr/>
      <dgm:t>
        <a:bodyPr/>
        <a:lstStyle/>
        <a:p>
          <a:r>
            <a:rPr lang="en-US" sz="2600" b="1" dirty="0" smtClean="0">
              <a:solidFill>
                <a:schemeClr val="bg1"/>
              </a:solidFill>
              <a:latin typeface="Century Gothic" panose="020B0502020202020204" pitchFamily="34" charset="0"/>
            </a:rPr>
            <a:t>Prevention &amp;Slow progress of CKD </a:t>
          </a:r>
          <a:endParaRPr lang="en-US" sz="2600" b="1" dirty="0">
            <a:solidFill>
              <a:schemeClr val="bg1"/>
            </a:solidFill>
            <a:latin typeface="Century Gothic" panose="020B0502020202020204" pitchFamily="34" charset="0"/>
          </a:endParaRPr>
        </a:p>
      </dgm:t>
    </dgm:pt>
    <dgm:pt modelId="{B864315A-E047-4C9C-83F8-25E5C17A4A72}" type="sibTrans" cxnId="{CEA2655F-F1F6-4F99-B096-EC8275449AB1}">
      <dgm:prSet/>
      <dgm:spPr/>
      <dgm:t>
        <a:bodyPr/>
        <a:lstStyle/>
        <a:p>
          <a:endParaRPr lang="en-US" sz="2600" b="1">
            <a:solidFill>
              <a:schemeClr val="bg1"/>
            </a:solidFill>
            <a:latin typeface="Century Gothic" panose="020B0502020202020204" pitchFamily="34" charset="0"/>
          </a:endParaRPr>
        </a:p>
      </dgm:t>
    </dgm:pt>
    <dgm:pt modelId="{90BA89A4-7902-4308-B04C-4F5A455A8635}" type="parTrans" cxnId="{CEA2655F-F1F6-4F99-B096-EC8275449AB1}">
      <dgm:prSet/>
      <dgm:spPr/>
      <dgm:t>
        <a:bodyPr/>
        <a:lstStyle/>
        <a:p>
          <a:endParaRPr lang="en-US" sz="2600" b="1">
            <a:solidFill>
              <a:schemeClr val="bg1"/>
            </a:solidFill>
            <a:latin typeface="Century Gothic" panose="020B0502020202020204" pitchFamily="34" charset="0"/>
          </a:endParaRPr>
        </a:p>
      </dgm:t>
    </dgm:pt>
    <dgm:pt modelId="{62D43C0C-EAE8-47BD-B142-F5BBA4C17BC0}">
      <dgm:prSet phldrT="[Text]" custT="1"/>
      <dgm:spPr/>
      <dgm:t>
        <a:bodyPr/>
        <a:lstStyle/>
        <a:p>
          <a:r>
            <a:rPr lang="en-US" sz="2400" b="1" dirty="0" smtClean="0">
              <a:solidFill>
                <a:schemeClr val="bg1"/>
              </a:solidFill>
              <a:latin typeface="Century Gothic" panose="020B0502020202020204" pitchFamily="34" charset="0"/>
            </a:rPr>
            <a:t>Glycemic Control</a:t>
          </a:r>
          <a:endParaRPr lang="en-US" sz="2400" b="1" dirty="0">
            <a:solidFill>
              <a:schemeClr val="bg1"/>
            </a:solidFill>
            <a:latin typeface="Century Gothic" panose="020B0502020202020204" pitchFamily="34" charset="0"/>
          </a:endParaRPr>
        </a:p>
      </dgm:t>
    </dgm:pt>
    <dgm:pt modelId="{615D2290-41AC-42E0-9421-C0F3EE00ECCA}" type="sibTrans" cxnId="{7BC21810-3C6D-4AAA-AE5C-B869572A4A3F}">
      <dgm:prSet/>
      <dgm:spPr/>
      <dgm:t>
        <a:bodyPr/>
        <a:lstStyle/>
        <a:p>
          <a:endParaRPr lang="en-US" sz="2600" b="1">
            <a:solidFill>
              <a:schemeClr val="bg1"/>
            </a:solidFill>
            <a:latin typeface="Century Gothic" panose="020B0502020202020204" pitchFamily="34" charset="0"/>
          </a:endParaRPr>
        </a:p>
      </dgm:t>
    </dgm:pt>
    <dgm:pt modelId="{DDED592E-98C5-48F0-90DF-0B2DEBA460A6}" type="parTrans" cxnId="{7BC21810-3C6D-4AAA-AE5C-B869572A4A3F}">
      <dgm:prSet custT="1"/>
      <dgm:spPr/>
      <dgm:t>
        <a:bodyPr/>
        <a:lstStyle/>
        <a:p>
          <a:endParaRPr lang="en-US" sz="2600" b="1">
            <a:solidFill>
              <a:schemeClr val="bg1"/>
            </a:solidFill>
            <a:latin typeface="Century Gothic" panose="020B0502020202020204" pitchFamily="34" charset="0"/>
          </a:endParaRPr>
        </a:p>
      </dgm:t>
    </dgm:pt>
    <dgm:pt modelId="{C1A1D697-A567-4568-92AE-775E544A26AF}">
      <dgm:prSet custT="1"/>
      <dgm:spPr/>
      <dgm:t>
        <a:bodyPr/>
        <a:lstStyle/>
        <a:p>
          <a:r>
            <a:rPr lang="en-US" sz="2400" b="1" dirty="0" smtClean="0">
              <a:solidFill>
                <a:schemeClr val="bg1"/>
              </a:solidFill>
              <a:latin typeface="Century Gothic" pitchFamily="34" charset="0"/>
            </a:rPr>
            <a:t>Proteinuria &amp; RAAS</a:t>
          </a:r>
          <a:endParaRPr lang="en-US" sz="2400" b="1" dirty="0">
            <a:solidFill>
              <a:schemeClr val="bg1"/>
            </a:solidFill>
            <a:latin typeface="Century Gothic" pitchFamily="34" charset="0"/>
          </a:endParaRPr>
        </a:p>
      </dgm:t>
    </dgm:pt>
    <dgm:pt modelId="{D896B2BB-97E9-44DE-8C09-75D4C1810486}" type="parTrans" cxnId="{71079D84-6F7D-4A45-BF75-8DBBC212B46C}">
      <dgm:prSet/>
      <dgm:spPr/>
      <dgm:t>
        <a:bodyPr/>
        <a:lstStyle/>
        <a:p>
          <a:endParaRPr lang="en-US"/>
        </a:p>
      </dgm:t>
    </dgm:pt>
    <dgm:pt modelId="{A0E6ECFA-8F13-4C37-9C6B-201473BE423A}" type="sibTrans" cxnId="{71079D84-6F7D-4A45-BF75-8DBBC212B46C}">
      <dgm:prSet/>
      <dgm:spPr/>
      <dgm:t>
        <a:bodyPr/>
        <a:lstStyle/>
        <a:p>
          <a:endParaRPr lang="en-US"/>
        </a:p>
      </dgm:t>
    </dgm:pt>
    <dgm:pt modelId="{AB369B65-3C6F-46F0-BE92-62E9DE7EF12F}" type="pres">
      <dgm:prSet presAssocID="{570E94F0-86C5-4D3A-96B2-D9F87212774D}" presName="Name0" presStyleCnt="0">
        <dgm:presLayoutVars>
          <dgm:chPref val="1"/>
          <dgm:dir/>
          <dgm:animOne val="branch"/>
          <dgm:animLvl val="lvl"/>
          <dgm:resizeHandles val="exact"/>
        </dgm:presLayoutVars>
      </dgm:prSet>
      <dgm:spPr/>
      <dgm:t>
        <a:bodyPr/>
        <a:lstStyle/>
        <a:p>
          <a:endParaRPr lang="en-US"/>
        </a:p>
      </dgm:t>
    </dgm:pt>
    <dgm:pt modelId="{047678C5-B30F-4CA1-8336-9ECE48FE7290}" type="pres">
      <dgm:prSet presAssocID="{74575D7A-0EFC-44CA-B76D-2A4E8B2013A1}" presName="root1" presStyleCnt="0"/>
      <dgm:spPr/>
    </dgm:pt>
    <dgm:pt modelId="{0425B338-AC5A-4C42-8C47-861121CE8EF3}" type="pres">
      <dgm:prSet presAssocID="{74575D7A-0EFC-44CA-B76D-2A4E8B2013A1}" presName="LevelOneTextNode" presStyleLbl="node0" presStyleIdx="0" presStyleCnt="1" custAng="5400000" custScaleX="195716" custScaleY="54418" custLinFactNeighborX="-34825" custLinFactNeighborY="2013">
        <dgm:presLayoutVars>
          <dgm:chPref val="3"/>
        </dgm:presLayoutVars>
      </dgm:prSet>
      <dgm:spPr/>
      <dgm:t>
        <a:bodyPr/>
        <a:lstStyle/>
        <a:p>
          <a:endParaRPr lang="en-US"/>
        </a:p>
      </dgm:t>
    </dgm:pt>
    <dgm:pt modelId="{01935D08-AEB1-4665-A9DE-2BABE1D7AE90}" type="pres">
      <dgm:prSet presAssocID="{74575D7A-0EFC-44CA-B76D-2A4E8B2013A1}" presName="level2hierChild" presStyleCnt="0"/>
      <dgm:spPr/>
    </dgm:pt>
    <dgm:pt modelId="{5179FC0A-1A03-4A9F-917A-1B41CA57D35E}" type="pres">
      <dgm:prSet presAssocID="{DDED592E-98C5-48F0-90DF-0B2DEBA460A6}" presName="conn2-1" presStyleLbl="parChTrans1D2" presStyleIdx="0" presStyleCnt="6"/>
      <dgm:spPr/>
      <dgm:t>
        <a:bodyPr/>
        <a:lstStyle/>
        <a:p>
          <a:endParaRPr lang="en-US"/>
        </a:p>
      </dgm:t>
    </dgm:pt>
    <dgm:pt modelId="{1BC71E8B-DFB6-466A-B28E-DA0F5139711A}" type="pres">
      <dgm:prSet presAssocID="{DDED592E-98C5-48F0-90DF-0B2DEBA460A6}" presName="connTx" presStyleLbl="parChTrans1D2" presStyleIdx="0" presStyleCnt="6"/>
      <dgm:spPr/>
      <dgm:t>
        <a:bodyPr/>
        <a:lstStyle/>
        <a:p>
          <a:endParaRPr lang="en-US"/>
        </a:p>
      </dgm:t>
    </dgm:pt>
    <dgm:pt modelId="{09A7682F-8634-4008-A6B1-22866E729401}" type="pres">
      <dgm:prSet presAssocID="{62D43C0C-EAE8-47BD-B142-F5BBA4C17BC0}" presName="root2" presStyleCnt="0"/>
      <dgm:spPr/>
    </dgm:pt>
    <dgm:pt modelId="{BC0BB3C5-16A9-4B0E-B9EC-6053F3F7FCCE}" type="pres">
      <dgm:prSet presAssocID="{62D43C0C-EAE8-47BD-B142-F5BBA4C17BC0}" presName="LevelTwoTextNode" presStyleLbl="node2" presStyleIdx="0" presStyleCnt="6" custLinFactNeighborX="40337" custLinFactNeighborY="-54087">
        <dgm:presLayoutVars>
          <dgm:chPref val="3"/>
        </dgm:presLayoutVars>
      </dgm:prSet>
      <dgm:spPr/>
      <dgm:t>
        <a:bodyPr/>
        <a:lstStyle/>
        <a:p>
          <a:endParaRPr lang="en-US"/>
        </a:p>
      </dgm:t>
    </dgm:pt>
    <dgm:pt modelId="{A4175C93-0973-4698-A947-C60CB056D158}" type="pres">
      <dgm:prSet presAssocID="{62D43C0C-EAE8-47BD-B142-F5BBA4C17BC0}" presName="level3hierChild" presStyleCnt="0"/>
      <dgm:spPr/>
    </dgm:pt>
    <dgm:pt modelId="{EECF3CE5-63F0-4CEE-B61A-E74B5E565820}" type="pres">
      <dgm:prSet presAssocID="{CC2662A6-D9BD-4C86-BE95-CE1512F0FB56}" presName="conn2-1" presStyleLbl="parChTrans1D2" presStyleIdx="1" presStyleCnt="6"/>
      <dgm:spPr/>
      <dgm:t>
        <a:bodyPr/>
        <a:lstStyle/>
        <a:p>
          <a:endParaRPr lang="en-US"/>
        </a:p>
      </dgm:t>
    </dgm:pt>
    <dgm:pt modelId="{E7688E3F-BB31-4B5B-AA27-942413E80AD7}" type="pres">
      <dgm:prSet presAssocID="{CC2662A6-D9BD-4C86-BE95-CE1512F0FB56}" presName="connTx" presStyleLbl="parChTrans1D2" presStyleIdx="1" presStyleCnt="6"/>
      <dgm:spPr/>
      <dgm:t>
        <a:bodyPr/>
        <a:lstStyle/>
        <a:p>
          <a:endParaRPr lang="en-US"/>
        </a:p>
      </dgm:t>
    </dgm:pt>
    <dgm:pt modelId="{32CBBB61-FD58-4592-8B93-C9ACA62B342A}" type="pres">
      <dgm:prSet presAssocID="{1AD803EB-BF03-45D4-9C69-D35BE2934CD5}" presName="root2" presStyleCnt="0"/>
      <dgm:spPr/>
    </dgm:pt>
    <dgm:pt modelId="{83C962F5-D9EA-4A48-BB80-8241210C1851}" type="pres">
      <dgm:prSet presAssocID="{1AD803EB-BF03-45D4-9C69-D35BE2934CD5}" presName="LevelTwoTextNode" presStyleLbl="node2" presStyleIdx="1" presStyleCnt="6" custLinFactNeighborX="39862" custLinFactNeighborY="9402">
        <dgm:presLayoutVars>
          <dgm:chPref val="3"/>
        </dgm:presLayoutVars>
      </dgm:prSet>
      <dgm:spPr/>
      <dgm:t>
        <a:bodyPr/>
        <a:lstStyle/>
        <a:p>
          <a:endParaRPr lang="en-US"/>
        </a:p>
      </dgm:t>
    </dgm:pt>
    <dgm:pt modelId="{09B2B968-8B5C-47F4-872A-2D70D666DC83}" type="pres">
      <dgm:prSet presAssocID="{1AD803EB-BF03-45D4-9C69-D35BE2934CD5}" presName="level3hierChild" presStyleCnt="0"/>
      <dgm:spPr/>
    </dgm:pt>
    <dgm:pt modelId="{987A074B-E4BD-4270-9FC7-043B0C68077F}" type="pres">
      <dgm:prSet presAssocID="{D896B2BB-97E9-44DE-8C09-75D4C1810486}" presName="conn2-1" presStyleLbl="parChTrans1D2" presStyleIdx="2" presStyleCnt="6"/>
      <dgm:spPr/>
      <dgm:t>
        <a:bodyPr/>
        <a:lstStyle/>
        <a:p>
          <a:endParaRPr lang="en-US"/>
        </a:p>
      </dgm:t>
    </dgm:pt>
    <dgm:pt modelId="{261EC3DF-C2A4-4E64-8A51-BAA226693F40}" type="pres">
      <dgm:prSet presAssocID="{D896B2BB-97E9-44DE-8C09-75D4C1810486}" presName="connTx" presStyleLbl="parChTrans1D2" presStyleIdx="2" presStyleCnt="6"/>
      <dgm:spPr/>
      <dgm:t>
        <a:bodyPr/>
        <a:lstStyle/>
        <a:p>
          <a:endParaRPr lang="en-US"/>
        </a:p>
      </dgm:t>
    </dgm:pt>
    <dgm:pt modelId="{F04FE321-F9DB-4087-A867-1406263C3AEC}" type="pres">
      <dgm:prSet presAssocID="{C1A1D697-A567-4568-92AE-775E544A26AF}" presName="root2" presStyleCnt="0"/>
      <dgm:spPr/>
    </dgm:pt>
    <dgm:pt modelId="{35667898-1ABB-4FFF-A1A5-F70CB6AB37D4}" type="pres">
      <dgm:prSet presAssocID="{C1A1D697-A567-4568-92AE-775E544A26AF}" presName="LevelTwoTextNode" presStyleLbl="node2" presStyleIdx="2" presStyleCnt="6" custLinFactNeighborX="40420" custLinFactNeighborY="14917">
        <dgm:presLayoutVars>
          <dgm:chPref val="3"/>
        </dgm:presLayoutVars>
      </dgm:prSet>
      <dgm:spPr/>
      <dgm:t>
        <a:bodyPr/>
        <a:lstStyle/>
        <a:p>
          <a:endParaRPr lang="en-US"/>
        </a:p>
      </dgm:t>
    </dgm:pt>
    <dgm:pt modelId="{1B0D10C4-4F31-4E44-9FDD-90B7CD715EF6}" type="pres">
      <dgm:prSet presAssocID="{C1A1D697-A567-4568-92AE-775E544A26AF}" presName="level3hierChild" presStyleCnt="0"/>
      <dgm:spPr/>
    </dgm:pt>
    <dgm:pt modelId="{4E0DD92C-02EA-414E-9D3C-772DDC96CDF6}" type="pres">
      <dgm:prSet presAssocID="{E2D6DB76-EAED-45D3-8722-470D34CEC444}" presName="conn2-1" presStyleLbl="parChTrans1D2" presStyleIdx="3" presStyleCnt="6"/>
      <dgm:spPr/>
      <dgm:t>
        <a:bodyPr/>
        <a:lstStyle/>
        <a:p>
          <a:endParaRPr lang="en-US"/>
        </a:p>
      </dgm:t>
    </dgm:pt>
    <dgm:pt modelId="{02971B27-4D45-477B-8AD8-423752D1528D}" type="pres">
      <dgm:prSet presAssocID="{E2D6DB76-EAED-45D3-8722-470D34CEC444}" presName="connTx" presStyleLbl="parChTrans1D2" presStyleIdx="3" presStyleCnt="6"/>
      <dgm:spPr/>
      <dgm:t>
        <a:bodyPr/>
        <a:lstStyle/>
        <a:p>
          <a:endParaRPr lang="en-US"/>
        </a:p>
      </dgm:t>
    </dgm:pt>
    <dgm:pt modelId="{23D8447B-3645-4EE9-A065-6825D27D83B5}" type="pres">
      <dgm:prSet presAssocID="{D9087995-6959-4FA1-8228-9E0C3C33C418}" presName="root2" presStyleCnt="0"/>
      <dgm:spPr/>
    </dgm:pt>
    <dgm:pt modelId="{F0AF1719-E2A2-4475-99BF-18F711D5A2EF}" type="pres">
      <dgm:prSet presAssocID="{D9087995-6959-4FA1-8228-9E0C3C33C418}" presName="LevelTwoTextNode" presStyleLbl="node2" presStyleIdx="3" presStyleCnt="6" custLinFactNeighborX="39862" custLinFactNeighborY="11808">
        <dgm:presLayoutVars>
          <dgm:chPref val="3"/>
        </dgm:presLayoutVars>
      </dgm:prSet>
      <dgm:spPr/>
      <dgm:t>
        <a:bodyPr/>
        <a:lstStyle/>
        <a:p>
          <a:endParaRPr lang="en-US"/>
        </a:p>
      </dgm:t>
    </dgm:pt>
    <dgm:pt modelId="{090F44CA-2091-4CC9-8389-EA101B551E9A}" type="pres">
      <dgm:prSet presAssocID="{D9087995-6959-4FA1-8228-9E0C3C33C418}" presName="level3hierChild" presStyleCnt="0"/>
      <dgm:spPr/>
    </dgm:pt>
    <dgm:pt modelId="{31CEDD34-3A93-4151-A540-2D74C13F19BA}" type="pres">
      <dgm:prSet presAssocID="{8EFA552B-295F-4B9C-B513-578000E9EFC8}" presName="conn2-1" presStyleLbl="parChTrans1D2" presStyleIdx="4" presStyleCnt="6"/>
      <dgm:spPr/>
      <dgm:t>
        <a:bodyPr/>
        <a:lstStyle/>
        <a:p>
          <a:endParaRPr lang="en-US"/>
        </a:p>
      </dgm:t>
    </dgm:pt>
    <dgm:pt modelId="{B8F479B4-C2B9-4390-8BC1-3745698180D5}" type="pres">
      <dgm:prSet presAssocID="{8EFA552B-295F-4B9C-B513-578000E9EFC8}" presName="connTx" presStyleLbl="parChTrans1D2" presStyleIdx="4" presStyleCnt="6"/>
      <dgm:spPr/>
      <dgm:t>
        <a:bodyPr/>
        <a:lstStyle/>
        <a:p>
          <a:endParaRPr lang="en-US"/>
        </a:p>
      </dgm:t>
    </dgm:pt>
    <dgm:pt modelId="{56837113-0955-49A1-A6BB-CA636788591B}" type="pres">
      <dgm:prSet presAssocID="{3C7092B6-7531-481A-8015-2DFE5EB471C4}" presName="root2" presStyleCnt="0"/>
      <dgm:spPr/>
    </dgm:pt>
    <dgm:pt modelId="{BE18AE69-6166-4A8B-B718-A38373B6C5C4}" type="pres">
      <dgm:prSet presAssocID="{3C7092B6-7531-481A-8015-2DFE5EB471C4}" presName="LevelTwoTextNode" presStyleLbl="node2" presStyleIdx="4" presStyleCnt="6" custLinFactNeighborX="39862" custLinFactNeighborY="7136">
        <dgm:presLayoutVars>
          <dgm:chPref val="3"/>
        </dgm:presLayoutVars>
      </dgm:prSet>
      <dgm:spPr/>
      <dgm:t>
        <a:bodyPr/>
        <a:lstStyle/>
        <a:p>
          <a:endParaRPr lang="en-US"/>
        </a:p>
      </dgm:t>
    </dgm:pt>
    <dgm:pt modelId="{1A48F55F-B00D-4E28-85E2-38ED0B20C029}" type="pres">
      <dgm:prSet presAssocID="{3C7092B6-7531-481A-8015-2DFE5EB471C4}" presName="level3hierChild" presStyleCnt="0"/>
      <dgm:spPr/>
    </dgm:pt>
    <dgm:pt modelId="{82A0B6E8-D304-425F-91AB-620688D26815}" type="pres">
      <dgm:prSet presAssocID="{E60EC8B9-2D4A-499F-9F57-6B89F7FA8DE8}" presName="conn2-1" presStyleLbl="parChTrans1D2" presStyleIdx="5" presStyleCnt="6"/>
      <dgm:spPr/>
      <dgm:t>
        <a:bodyPr/>
        <a:lstStyle/>
        <a:p>
          <a:endParaRPr lang="en-US"/>
        </a:p>
      </dgm:t>
    </dgm:pt>
    <dgm:pt modelId="{FD1CE34C-9CCE-4A21-9A69-D4665FBF424C}" type="pres">
      <dgm:prSet presAssocID="{E60EC8B9-2D4A-499F-9F57-6B89F7FA8DE8}" presName="connTx" presStyleLbl="parChTrans1D2" presStyleIdx="5" presStyleCnt="6"/>
      <dgm:spPr/>
      <dgm:t>
        <a:bodyPr/>
        <a:lstStyle/>
        <a:p>
          <a:endParaRPr lang="en-US"/>
        </a:p>
      </dgm:t>
    </dgm:pt>
    <dgm:pt modelId="{A27C502D-81C2-481B-B83A-BA45FC8FE735}" type="pres">
      <dgm:prSet presAssocID="{AFEB425C-C6F5-43FC-AB98-062115D4671A}" presName="root2" presStyleCnt="0"/>
      <dgm:spPr/>
    </dgm:pt>
    <dgm:pt modelId="{06904D26-4702-4090-A952-AD5F088F46AB}" type="pres">
      <dgm:prSet presAssocID="{AFEB425C-C6F5-43FC-AB98-062115D4671A}" presName="LevelTwoTextNode" presStyleLbl="node2" presStyleIdx="5" presStyleCnt="6" custLinFactNeighborX="39862" custLinFactNeighborY="2463">
        <dgm:presLayoutVars>
          <dgm:chPref val="3"/>
        </dgm:presLayoutVars>
      </dgm:prSet>
      <dgm:spPr/>
      <dgm:t>
        <a:bodyPr/>
        <a:lstStyle/>
        <a:p>
          <a:endParaRPr lang="en-US"/>
        </a:p>
      </dgm:t>
    </dgm:pt>
    <dgm:pt modelId="{C88EB54E-65E4-4FC8-8084-7F1E625F2905}" type="pres">
      <dgm:prSet presAssocID="{AFEB425C-C6F5-43FC-AB98-062115D4671A}" presName="level3hierChild" presStyleCnt="0"/>
      <dgm:spPr/>
    </dgm:pt>
  </dgm:ptLst>
  <dgm:cxnLst>
    <dgm:cxn modelId="{BC11EC37-3993-4922-99EE-A68EE43B3BAF}" type="presOf" srcId="{CC2662A6-D9BD-4C86-BE95-CE1512F0FB56}" destId="{EECF3CE5-63F0-4CEE-B61A-E74B5E565820}" srcOrd="0" destOrd="0" presId="urn:microsoft.com/office/officeart/2008/layout/HorizontalMultiLevelHierarchy"/>
    <dgm:cxn modelId="{DEF1D3BF-6AAD-4886-8E07-5EE9AC570FA8}" srcId="{74575D7A-0EFC-44CA-B76D-2A4E8B2013A1}" destId="{D9087995-6959-4FA1-8228-9E0C3C33C418}" srcOrd="3" destOrd="0" parTransId="{E2D6DB76-EAED-45D3-8722-470D34CEC444}" sibTransId="{420CDE39-3FBA-4ACC-A0E3-38CBDD6E0C9E}"/>
    <dgm:cxn modelId="{C38F8F95-33FB-48BD-89B6-2CC466A649AF}" type="presOf" srcId="{8EFA552B-295F-4B9C-B513-578000E9EFC8}" destId="{B8F479B4-C2B9-4390-8BC1-3745698180D5}" srcOrd="1" destOrd="0" presId="urn:microsoft.com/office/officeart/2008/layout/HorizontalMultiLevelHierarchy"/>
    <dgm:cxn modelId="{FADBB39C-FD9C-41B2-9317-E0CE60DE8299}" type="presOf" srcId="{E2D6DB76-EAED-45D3-8722-470D34CEC444}" destId="{02971B27-4D45-477B-8AD8-423752D1528D}" srcOrd="1" destOrd="0" presId="urn:microsoft.com/office/officeart/2008/layout/HorizontalMultiLevelHierarchy"/>
    <dgm:cxn modelId="{062E0673-AF89-4427-A237-6D100EED0573}" type="presOf" srcId="{8EFA552B-295F-4B9C-B513-578000E9EFC8}" destId="{31CEDD34-3A93-4151-A540-2D74C13F19BA}" srcOrd="0" destOrd="0" presId="urn:microsoft.com/office/officeart/2008/layout/HorizontalMultiLevelHierarchy"/>
    <dgm:cxn modelId="{75D6EDD5-3526-426A-8083-7F0CE4BD4691}" type="presOf" srcId="{E60EC8B9-2D4A-499F-9F57-6B89F7FA8DE8}" destId="{FD1CE34C-9CCE-4A21-9A69-D4665FBF424C}" srcOrd="1" destOrd="0" presId="urn:microsoft.com/office/officeart/2008/layout/HorizontalMultiLevelHierarchy"/>
    <dgm:cxn modelId="{63DF5F60-3250-4175-9535-92D0AEC7F9D4}" type="presOf" srcId="{AFEB425C-C6F5-43FC-AB98-062115D4671A}" destId="{06904D26-4702-4090-A952-AD5F088F46AB}" srcOrd="0" destOrd="0" presId="urn:microsoft.com/office/officeart/2008/layout/HorizontalMultiLevelHierarchy"/>
    <dgm:cxn modelId="{7C77FCF0-7D1D-438B-A519-AD1C021D3377}" srcId="{74575D7A-0EFC-44CA-B76D-2A4E8B2013A1}" destId="{AFEB425C-C6F5-43FC-AB98-062115D4671A}" srcOrd="5" destOrd="0" parTransId="{E60EC8B9-2D4A-499F-9F57-6B89F7FA8DE8}" sibTransId="{E734569D-2438-433D-BBB3-C7E71BC05317}"/>
    <dgm:cxn modelId="{147EF8F8-6B20-446D-A553-31345A95DC4C}" type="presOf" srcId="{E2D6DB76-EAED-45D3-8722-470D34CEC444}" destId="{4E0DD92C-02EA-414E-9D3C-772DDC96CDF6}" srcOrd="0" destOrd="0" presId="urn:microsoft.com/office/officeart/2008/layout/HorizontalMultiLevelHierarchy"/>
    <dgm:cxn modelId="{2CA696B6-1016-4403-9D88-00E1C6D64087}" type="presOf" srcId="{1AD803EB-BF03-45D4-9C69-D35BE2934CD5}" destId="{83C962F5-D9EA-4A48-BB80-8241210C1851}" srcOrd="0" destOrd="0" presId="urn:microsoft.com/office/officeart/2008/layout/HorizontalMultiLevelHierarchy"/>
    <dgm:cxn modelId="{590CDF08-C0E9-41C1-A088-A295DCC0CCA3}" type="presOf" srcId="{74575D7A-0EFC-44CA-B76D-2A4E8B2013A1}" destId="{0425B338-AC5A-4C42-8C47-861121CE8EF3}" srcOrd="0" destOrd="0" presId="urn:microsoft.com/office/officeart/2008/layout/HorizontalMultiLevelHierarchy"/>
    <dgm:cxn modelId="{B23C4604-24CD-45AB-9433-BE6221D55E1B}" type="presOf" srcId="{3C7092B6-7531-481A-8015-2DFE5EB471C4}" destId="{BE18AE69-6166-4A8B-B718-A38373B6C5C4}" srcOrd="0" destOrd="0" presId="urn:microsoft.com/office/officeart/2008/layout/HorizontalMultiLevelHierarchy"/>
    <dgm:cxn modelId="{86F5E732-8914-40E6-8E32-DD382902E72C}" type="presOf" srcId="{DDED592E-98C5-48F0-90DF-0B2DEBA460A6}" destId="{5179FC0A-1A03-4A9F-917A-1B41CA57D35E}" srcOrd="0" destOrd="0" presId="urn:microsoft.com/office/officeart/2008/layout/HorizontalMultiLevelHierarchy"/>
    <dgm:cxn modelId="{7BC21810-3C6D-4AAA-AE5C-B869572A4A3F}" srcId="{74575D7A-0EFC-44CA-B76D-2A4E8B2013A1}" destId="{62D43C0C-EAE8-47BD-B142-F5BBA4C17BC0}" srcOrd="0" destOrd="0" parTransId="{DDED592E-98C5-48F0-90DF-0B2DEBA460A6}" sibTransId="{615D2290-41AC-42E0-9421-C0F3EE00ECCA}"/>
    <dgm:cxn modelId="{9BD9A76D-842D-4239-A2F8-9BECDE542B26}" type="presOf" srcId="{DDED592E-98C5-48F0-90DF-0B2DEBA460A6}" destId="{1BC71E8B-DFB6-466A-B28E-DA0F5139711A}" srcOrd="1" destOrd="0" presId="urn:microsoft.com/office/officeart/2008/layout/HorizontalMultiLevelHierarchy"/>
    <dgm:cxn modelId="{34F9B9AD-DF1E-4FEC-9208-26330E754871}" type="presOf" srcId="{D896B2BB-97E9-44DE-8C09-75D4C1810486}" destId="{261EC3DF-C2A4-4E64-8A51-BAA226693F40}" srcOrd="1" destOrd="0" presId="urn:microsoft.com/office/officeart/2008/layout/HorizontalMultiLevelHierarchy"/>
    <dgm:cxn modelId="{71079D84-6F7D-4A45-BF75-8DBBC212B46C}" srcId="{74575D7A-0EFC-44CA-B76D-2A4E8B2013A1}" destId="{C1A1D697-A567-4568-92AE-775E544A26AF}" srcOrd="2" destOrd="0" parTransId="{D896B2BB-97E9-44DE-8C09-75D4C1810486}" sibTransId="{A0E6ECFA-8F13-4C37-9C6B-201473BE423A}"/>
    <dgm:cxn modelId="{F230CB8B-1239-40BC-BAA2-E782426A88F8}" type="presOf" srcId="{62D43C0C-EAE8-47BD-B142-F5BBA4C17BC0}" destId="{BC0BB3C5-16A9-4B0E-B9EC-6053F3F7FCCE}" srcOrd="0" destOrd="0" presId="urn:microsoft.com/office/officeart/2008/layout/HorizontalMultiLevelHierarchy"/>
    <dgm:cxn modelId="{CEA2655F-F1F6-4F99-B096-EC8275449AB1}" srcId="{570E94F0-86C5-4D3A-96B2-D9F87212774D}" destId="{74575D7A-0EFC-44CA-B76D-2A4E8B2013A1}" srcOrd="0" destOrd="0" parTransId="{90BA89A4-7902-4308-B04C-4F5A455A8635}" sibTransId="{B864315A-E047-4C9C-83F8-25E5C17A4A72}"/>
    <dgm:cxn modelId="{441163AB-7035-4486-8BEC-54B1888F8B26}" type="presOf" srcId="{D896B2BB-97E9-44DE-8C09-75D4C1810486}" destId="{987A074B-E4BD-4270-9FC7-043B0C68077F}" srcOrd="0" destOrd="0" presId="urn:microsoft.com/office/officeart/2008/layout/HorizontalMultiLevelHierarchy"/>
    <dgm:cxn modelId="{EF329811-4334-41EF-B724-3EE82E568F68}" type="presOf" srcId="{E60EC8B9-2D4A-499F-9F57-6B89F7FA8DE8}" destId="{82A0B6E8-D304-425F-91AB-620688D26815}" srcOrd="0" destOrd="0" presId="urn:microsoft.com/office/officeart/2008/layout/HorizontalMultiLevelHierarchy"/>
    <dgm:cxn modelId="{980FB24B-589C-4E0D-BD47-F22FC2B779C5}" type="presOf" srcId="{C1A1D697-A567-4568-92AE-775E544A26AF}" destId="{35667898-1ABB-4FFF-A1A5-F70CB6AB37D4}" srcOrd="0" destOrd="0" presId="urn:microsoft.com/office/officeart/2008/layout/HorizontalMultiLevelHierarchy"/>
    <dgm:cxn modelId="{7ECADD1E-897D-48E8-A69E-07ACFDA04097}" type="presOf" srcId="{570E94F0-86C5-4D3A-96B2-D9F87212774D}" destId="{AB369B65-3C6F-46F0-BE92-62E9DE7EF12F}" srcOrd="0" destOrd="0" presId="urn:microsoft.com/office/officeart/2008/layout/HorizontalMultiLevelHierarchy"/>
    <dgm:cxn modelId="{47CD417C-5219-412A-B5BD-96B734120142}" type="presOf" srcId="{D9087995-6959-4FA1-8228-9E0C3C33C418}" destId="{F0AF1719-E2A2-4475-99BF-18F711D5A2EF}" srcOrd="0" destOrd="0" presId="urn:microsoft.com/office/officeart/2008/layout/HorizontalMultiLevelHierarchy"/>
    <dgm:cxn modelId="{671C6CDD-1B00-40DB-BFBA-0F62D57245D6}" srcId="{74575D7A-0EFC-44CA-B76D-2A4E8B2013A1}" destId="{3C7092B6-7531-481A-8015-2DFE5EB471C4}" srcOrd="4" destOrd="0" parTransId="{8EFA552B-295F-4B9C-B513-578000E9EFC8}" sibTransId="{770C412D-F9FE-4A75-86D5-7468E6891655}"/>
    <dgm:cxn modelId="{5D14CDD2-8FDC-4F1D-9115-F7A778763367}" srcId="{74575D7A-0EFC-44CA-B76D-2A4E8B2013A1}" destId="{1AD803EB-BF03-45D4-9C69-D35BE2934CD5}" srcOrd="1" destOrd="0" parTransId="{CC2662A6-D9BD-4C86-BE95-CE1512F0FB56}" sibTransId="{F4AD9BBB-D6FF-4AEF-AA02-14020183DBAE}"/>
    <dgm:cxn modelId="{B5F52E85-5335-4213-8C45-025AF7E74EAC}" type="presOf" srcId="{CC2662A6-D9BD-4C86-BE95-CE1512F0FB56}" destId="{E7688E3F-BB31-4B5B-AA27-942413E80AD7}" srcOrd="1" destOrd="0" presId="urn:microsoft.com/office/officeart/2008/layout/HorizontalMultiLevelHierarchy"/>
    <dgm:cxn modelId="{7EA366BE-A147-40C7-98FD-29A2AAB25802}" type="presParOf" srcId="{AB369B65-3C6F-46F0-BE92-62E9DE7EF12F}" destId="{047678C5-B30F-4CA1-8336-9ECE48FE7290}" srcOrd="0" destOrd="0" presId="urn:microsoft.com/office/officeart/2008/layout/HorizontalMultiLevelHierarchy"/>
    <dgm:cxn modelId="{C23A2F2F-958E-49F4-A66C-14C4EF7C2D3B}" type="presParOf" srcId="{047678C5-B30F-4CA1-8336-9ECE48FE7290}" destId="{0425B338-AC5A-4C42-8C47-861121CE8EF3}" srcOrd="0" destOrd="0" presId="urn:microsoft.com/office/officeart/2008/layout/HorizontalMultiLevelHierarchy"/>
    <dgm:cxn modelId="{B6C0632A-D10C-4247-9B11-9C5BF975037D}" type="presParOf" srcId="{047678C5-B30F-4CA1-8336-9ECE48FE7290}" destId="{01935D08-AEB1-4665-A9DE-2BABE1D7AE90}" srcOrd="1" destOrd="0" presId="urn:microsoft.com/office/officeart/2008/layout/HorizontalMultiLevelHierarchy"/>
    <dgm:cxn modelId="{CEC6E0C1-6436-4256-85C8-7C91A71DB962}" type="presParOf" srcId="{01935D08-AEB1-4665-A9DE-2BABE1D7AE90}" destId="{5179FC0A-1A03-4A9F-917A-1B41CA57D35E}" srcOrd="0" destOrd="0" presId="urn:microsoft.com/office/officeart/2008/layout/HorizontalMultiLevelHierarchy"/>
    <dgm:cxn modelId="{C20949E0-EF50-46BE-A2B1-7E045F25EBDD}" type="presParOf" srcId="{5179FC0A-1A03-4A9F-917A-1B41CA57D35E}" destId="{1BC71E8B-DFB6-466A-B28E-DA0F5139711A}" srcOrd="0" destOrd="0" presId="urn:microsoft.com/office/officeart/2008/layout/HorizontalMultiLevelHierarchy"/>
    <dgm:cxn modelId="{140E1AC4-32D5-471E-95DC-9D8A38572B89}" type="presParOf" srcId="{01935D08-AEB1-4665-A9DE-2BABE1D7AE90}" destId="{09A7682F-8634-4008-A6B1-22866E729401}" srcOrd="1" destOrd="0" presId="urn:microsoft.com/office/officeart/2008/layout/HorizontalMultiLevelHierarchy"/>
    <dgm:cxn modelId="{50290785-7556-4EB8-A794-FE23DF7E6149}" type="presParOf" srcId="{09A7682F-8634-4008-A6B1-22866E729401}" destId="{BC0BB3C5-16A9-4B0E-B9EC-6053F3F7FCCE}" srcOrd="0" destOrd="0" presId="urn:microsoft.com/office/officeart/2008/layout/HorizontalMultiLevelHierarchy"/>
    <dgm:cxn modelId="{27338B42-C26F-41BE-9CFC-B064F6218D5E}" type="presParOf" srcId="{09A7682F-8634-4008-A6B1-22866E729401}" destId="{A4175C93-0973-4698-A947-C60CB056D158}" srcOrd="1" destOrd="0" presId="urn:microsoft.com/office/officeart/2008/layout/HorizontalMultiLevelHierarchy"/>
    <dgm:cxn modelId="{816CD096-4E54-44BA-BDBB-7C0C0F2D718D}" type="presParOf" srcId="{01935D08-AEB1-4665-A9DE-2BABE1D7AE90}" destId="{EECF3CE5-63F0-4CEE-B61A-E74B5E565820}" srcOrd="2" destOrd="0" presId="urn:microsoft.com/office/officeart/2008/layout/HorizontalMultiLevelHierarchy"/>
    <dgm:cxn modelId="{2BE2D566-8713-441B-8FEB-65C73AC2A286}" type="presParOf" srcId="{EECF3CE5-63F0-4CEE-B61A-E74B5E565820}" destId="{E7688E3F-BB31-4B5B-AA27-942413E80AD7}" srcOrd="0" destOrd="0" presId="urn:microsoft.com/office/officeart/2008/layout/HorizontalMultiLevelHierarchy"/>
    <dgm:cxn modelId="{CA8852D6-EE12-442A-AA87-E8BCF93C157B}" type="presParOf" srcId="{01935D08-AEB1-4665-A9DE-2BABE1D7AE90}" destId="{32CBBB61-FD58-4592-8B93-C9ACA62B342A}" srcOrd="3" destOrd="0" presId="urn:microsoft.com/office/officeart/2008/layout/HorizontalMultiLevelHierarchy"/>
    <dgm:cxn modelId="{ADF870E6-4481-457A-99C6-6C4AF421E243}" type="presParOf" srcId="{32CBBB61-FD58-4592-8B93-C9ACA62B342A}" destId="{83C962F5-D9EA-4A48-BB80-8241210C1851}" srcOrd="0" destOrd="0" presId="urn:microsoft.com/office/officeart/2008/layout/HorizontalMultiLevelHierarchy"/>
    <dgm:cxn modelId="{1471E179-0404-47A4-974A-5FCC2BDAF5B6}" type="presParOf" srcId="{32CBBB61-FD58-4592-8B93-C9ACA62B342A}" destId="{09B2B968-8B5C-47F4-872A-2D70D666DC83}" srcOrd="1" destOrd="0" presId="urn:microsoft.com/office/officeart/2008/layout/HorizontalMultiLevelHierarchy"/>
    <dgm:cxn modelId="{119E7BE6-A0ED-40D9-8A1B-026FB59C2862}" type="presParOf" srcId="{01935D08-AEB1-4665-A9DE-2BABE1D7AE90}" destId="{987A074B-E4BD-4270-9FC7-043B0C68077F}" srcOrd="4" destOrd="0" presId="urn:microsoft.com/office/officeart/2008/layout/HorizontalMultiLevelHierarchy"/>
    <dgm:cxn modelId="{18DD5A8E-2646-4E15-A092-B8282728F939}" type="presParOf" srcId="{987A074B-E4BD-4270-9FC7-043B0C68077F}" destId="{261EC3DF-C2A4-4E64-8A51-BAA226693F40}" srcOrd="0" destOrd="0" presId="urn:microsoft.com/office/officeart/2008/layout/HorizontalMultiLevelHierarchy"/>
    <dgm:cxn modelId="{791559CD-D5CE-4384-9EA6-9DE5A1426CC1}" type="presParOf" srcId="{01935D08-AEB1-4665-A9DE-2BABE1D7AE90}" destId="{F04FE321-F9DB-4087-A867-1406263C3AEC}" srcOrd="5" destOrd="0" presId="urn:microsoft.com/office/officeart/2008/layout/HorizontalMultiLevelHierarchy"/>
    <dgm:cxn modelId="{6FE03C60-DC10-4AD1-9044-4BE10626B9EC}" type="presParOf" srcId="{F04FE321-F9DB-4087-A867-1406263C3AEC}" destId="{35667898-1ABB-4FFF-A1A5-F70CB6AB37D4}" srcOrd="0" destOrd="0" presId="urn:microsoft.com/office/officeart/2008/layout/HorizontalMultiLevelHierarchy"/>
    <dgm:cxn modelId="{2AE761EC-FA49-44DD-963F-84081C403152}" type="presParOf" srcId="{F04FE321-F9DB-4087-A867-1406263C3AEC}" destId="{1B0D10C4-4F31-4E44-9FDD-90B7CD715EF6}" srcOrd="1" destOrd="0" presId="urn:microsoft.com/office/officeart/2008/layout/HorizontalMultiLevelHierarchy"/>
    <dgm:cxn modelId="{291960BB-F388-4982-8BA0-15E6E005D390}" type="presParOf" srcId="{01935D08-AEB1-4665-A9DE-2BABE1D7AE90}" destId="{4E0DD92C-02EA-414E-9D3C-772DDC96CDF6}" srcOrd="6" destOrd="0" presId="urn:microsoft.com/office/officeart/2008/layout/HorizontalMultiLevelHierarchy"/>
    <dgm:cxn modelId="{407FCD26-33E7-4E3A-8915-89AFAEBEAC1C}" type="presParOf" srcId="{4E0DD92C-02EA-414E-9D3C-772DDC96CDF6}" destId="{02971B27-4D45-477B-8AD8-423752D1528D}" srcOrd="0" destOrd="0" presId="urn:microsoft.com/office/officeart/2008/layout/HorizontalMultiLevelHierarchy"/>
    <dgm:cxn modelId="{82BE15B5-92FE-4170-A5D2-7FAC9EEE6E83}" type="presParOf" srcId="{01935D08-AEB1-4665-A9DE-2BABE1D7AE90}" destId="{23D8447B-3645-4EE9-A065-6825D27D83B5}" srcOrd="7" destOrd="0" presId="urn:microsoft.com/office/officeart/2008/layout/HorizontalMultiLevelHierarchy"/>
    <dgm:cxn modelId="{B7CC6652-DE2D-4F6A-B18F-2EC316E99E4E}" type="presParOf" srcId="{23D8447B-3645-4EE9-A065-6825D27D83B5}" destId="{F0AF1719-E2A2-4475-99BF-18F711D5A2EF}" srcOrd="0" destOrd="0" presId="urn:microsoft.com/office/officeart/2008/layout/HorizontalMultiLevelHierarchy"/>
    <dgm:cxn modelId="{9DE0FBF0-8D83-4AD3-A33C-43FC0FAE68CF}" type="presParOf" srcId="{23D8447B-3645-4EE9-A065-6825D27D83B5}" destId="{090F44CA-2091-4CC9-8389-EA101B551E9A}" srcOrd="1" destOrd="0" presId="urn:microsoft.com/office/officeart/2008/layout/HorizontalMultiLevelHierarchy"/>
    <dgm:cxn modelId="{52A7FA9A-A439-432E-8B80-A89F2F1A9F33}" type="presParOf" srcId="{01935D08-AEB1-4665-A9DE-2BABE1D7AE90}" destId="{31CEDD34-3A93-4151-A540-2D74C13F19BA}" srcOrd="8" destOrd="0" presId="urn:microsoft.com/office/officeart/2008/layout/HorizontalMultiLevelHierarchy"/>
    <dgm:cxn modelId="{02591576-C58B-4EBB-84F0-C22BF5EC57AF}" type="presParOf" srcId="{31CEDD34-3A93-4151-A540-2D74C13F19BA}" destId="{B8F479B4-C2B9-4390-8BC1-3745698180D5}" srcOrd="0" destOrd="0" presId="urn:microsoft.com/office/officeart/2008/layout/HorizontalMultiLevelHierarchy"/>
    <dgm:cxn modelId="{1CF23DBE-1E7B-4E0F-B491-19F053D4C6D8}" type="presParOf" srcId="{01935D08-AEB1-4665-A9DE-2BABE1D7AE90}" destId="{56837113-0955-49A1-A6BB-CA636788591B}" srcOrd="9" destOrd="0" presId="urn:microsoft.com/office/officeart/2008/layout/HorizontalMultiLevelHierarchy"/>
    <dgm:cxn modelId="{BC752698-3990-4BA3-8271-8BC31BFFC2DF}" type="presParOf" srcId="{56837113-0955-49A1-A6BB-CA636788591B}" destId="{BE18AE69-6166-4A8B-B718-A38373B6C5C4}" srcOrd="0" destOrd="0" presId="urn:microsoft.com/office/officeart/2008/layout/HorizontalMultiLevelHierarchy"/>
    <dgm:cxn modelId="{4FA2DA3D-5E21-41AA-A739-BF0BCC0F2C98}" type="presParOf" srcId="{56837113-0955-49A1-A6BB-CA636788591B}" destId="{1A48F55F-B00D-4E28-85E2-38ED0B20C029}" srcOrd="1" destOrd="0" presId="urn:microsoft.com/office/officeart/2008/layout/HorizontalMultiLevelHierarchy"/>
    <dgm:cxn modelId="{CA01C86F-E8A9-4E6B-9063-9CD9CC468E15}" type="presParOf" srcId="{01935D08-AEB1-4665-A9DE-2BABE1D7AE90}" destId="{82A0B6E8-D304-425F-91AB-620688D26815}" srcOrd="10" destOrd="0" presId="urn:microsoft.com/office/officeart/2008/layout/HorizontalMultiLevelHierarchy"/>
    <dgm:cxn modelId="{CB97C816-7077-40E6-B28A-D4F01C598ADB}" type="presParOf" srcId="{82A0B6E8-D304-425F-91AB-620688D26815}" destId="{FD1CE34C-9CCE-4A21-9A69-D4665FBF424C}" srcOrd="0" destOrd="0" presId="urn:microsoft.com/office/officeart/2008/layout/HorizontalMultiLevelHierarchy"/>
    <dgm:cxn modelId="{FD6F8121-F2DF-4D12-B360-C3F3E32C8954}" type="presParOf" srcId="{01935D08-AEB1-4665-A9DE-2BABE1D7AE90}" destId="{A27C502D-81C2-481B-B83A-BA45FC8FE735}" srcOrd="11" destOrd="0" presId="urn:microsoft.com/office/officeart/2008/layout/HorizontalMultiLevelHierarchy"/>
    <dgm:cxn modelId="{6904BAD1-7133-4E20-A35B-EA027FB08EED}" type="presParOf" srcId="{A27C502D-81C2-481B-B83A-BA45FC8FE735}" destId="{06904D26-4702-4090-A952-AD5F088F46AB}" srcOrd="0" destOrd="0" presId="urn:microsoft.com/office/officeart/2008/layout/HorizontalMultiLevelHierarchy"/>
    <dgm:cxn modelId="{5A02EB69-BF6D-433E-9C05-7F4F081DBD3C}" type="presParOf" srcId="{A27C502D-81C2-481B-B83A-BA45FC8FE735}" destId="{C88EB54E-65E4-4FC8-8084-7F1E625F290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BE703-41FB-46B1-8626-943F1733235D}">
      <dsp:nvSpPr>
        <dsp:cNvPr id="0" name=""/>
        <dsp:cNvSpPr/>
      </dsp:nvSpPr>
      <dsp:spPr>
        <a:xfrm>
          <a:off x="3549" y="2761654"/>
          <a:ext cx="2616219" cy="110142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Century Gothic" pitchFamily="34" charset="0"/>
            </a:rPr>
            <a:t>Kidney damage</a:t>
          </a:r>
          <a:endParaRPr lang="en-US" sz="2500" kern="1200" dirty="0">
            <a:solidFill>
              <a:schemeClr val="bg1"/>
            </a:solidFill>
            <a:latin typeface="Century Gothic" pitchFamily="34" charset="0"/>
          </a:endParaRPr>
        </a:p>
      </dsp:txBody>
      <dsp:txXfrm>
        <a:off x="35809" y="2793914"/>
        <a:ext cx="2551699" cy="1036907"/>
      </dsp:txXfrm>
    </dsp:sp>
    <dsp:sp modelId="{F9FA13BF-740F-4590-B46C-C82667CDE611}">
      <dsp:nvSpPr>
        <dsp:cNvPr id="0" name=""/>
        <dsp:cNvSpPr/>
      </dsp:nvSpPr>
      <dsp:spPr>
        <a:xfrm rot="16730764">
          <a:off x="1572504" y="2074545"/>
          <a:ext cx="2475160" cy="29926"/>
        </a:xfrm>
        <a:custGeom>
          <a:avLst/>
          <a:gdLst/>
          <a:ahLst/>
          <a:cxnLst/>
          <a:rect l="0" t="0" r="0" b="0"/>
          <a:pathLst>
            <a:path>
              <a:moveTo>
                <a:pt x="0" y="14963"/>
              </a:moveTo>
              <a:lnTo>
                <a:pt x="2475160"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bg1"/>
            </a:solidFill>
            <a:latin typeface="Century Gothic" pitchFamily="34" charset="0"/>
          </a:endParaRPr>
        </a:p>
      </dsp:txBody>
      <dsp:txXfrm>
        <a:off x="2748205" y="2027629"/>
        <a:ext cx="123758" cy="123758"/>
      </dsp:txXfrm>
    </dsp:sp>
    <dsp:sp modelId="{A6A2E23C-99C8-4D79-A8CB-C92B04C3357E}">
      <dsp:nvSpPr>
        <dsp:cNvPr id="0" name=""/>
        <dsp:cNvSpPr/>
      </dsp:nvSpPr>
      <dsp:spPr>
        <a:xfrm>
          <a:off x="3000400" y="315935"/>
          <a:ext cx="2616219" cy="1101427"/>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GeoSlab703 Md BT" pitchFamily="18" charset="0"/>
            </a:rPr>
            <a:t>Structural </a:t>
          </a:r>
          <a:r>
            <a:rPr lang="en-US" sz="2500" kern="1200" dirty="0" smtClean="0">
              <a:solidFill>
                <a:schemeClr val="bg1"/>
              </a:solidFill>
              <a:latin typeface="Century Gothic" pitchFamily="34" charset="0"/>
            </a:rPr>
            <a:t>abnormalities</a:t>
          </a:r>
          <a:endParaRPr lang="en-US" sz="2500" kern="1200" dirty="0">
            <a:solidFill>
              <a:schemeClr val="bg1"/>
            </a:solidFill>
            <a:latin typeface="Century Gothic" pitchFamily="34" charset="0"/>
          </a:endParaRPr>
        </a:p>
      </dsp:txBody>
      <dsp:txXfrm>
        <a:off x="3032660" y="348195"/>
        <a:ext cx="2551699" cy="1036907"/>
      </dsp:txXfrm>
    </dsp:sp>
    <dsp:sp modelId="{61CA2179-8DB3-4657-95F8-6DB9F1A85A9E}">
      <dsp:nvSpPr>
        <dsp:cNvPr id="0" name=""/>
        <dsp:cNvSpPr/>
      </dsp:nvSpPr>
      <dsp:spPr>
        <a:xfrm rot="18361199">
          <a:off x="2503290" y="3068704"/>
          <a:ext cx="565521" cy="29926"/>
        </a:xfrm>
        <a:custGeom>
          <a:avLst/>
          <a:gdLst/>
          <a:ahLst/>
          <a:cxnLst/>
          <a:rect l="0" t="0" r="0" b="0"/>
          <a:pathLst>
            <a:path>
              <a:moveTo>
                <a:pt x="0" y="14963"/>
              </a:moveTo>
              <a:lnTo>
                <a:pt x="565521"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latin typeface="Century Gothic" pitchFamily="34" charset="0"/>
          </a:endParaRPr>
        </a:p>
      </dsp:txBody>
      <dsp:txXfrm>
        <a:off x="2771913" y="3069529"/>
        <a:ext cx="28276" cy="28276"/>
      </dsp:txXfrm>
    </dsp:sp>
    <dsp:sp modelId="{9B512ABC-AC93-400F-8430-24FD3CEFADED}">
      <dsp:nvSpPr>
        <dsp:cNvPr id="0" name=""/>
        <dsp:cNvSpPr/>
      </dsp:nvSpPr>
      <dsp:spPr>
        <a:xfrm>
          <a:off x="2952334" y="2304253"/>
          <a:ext cx="2616219" cy="11014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Century Gothic" pitchFamily="34" charset="0"/>
            </a:rPr>
            <a:t>Functional abnormalities</a:t>
          </a:r>
          <a:endParaRPr lang="en-US" sz="2500" kern="1200" dirty="0">
            <a:solidFill>
              <a:schemeClr val="bg1"/>
            </a:solidFill>
            <a:latin typeface="Century Gothic" pitchFamily="34" charset="0"/>
          </a:endParaRPr>
        </a:p>
      </dsp:txBody>
      <dsp:txXfrm>
        <a:off x="2984594" y="2336513"/>
        <a:ext cx="2551699" cy="1036907"/>
      </dsp:txXfrm>
    </dsp:sp>
    <dsp:sp modelId="{BF1EBF2B-108B-4D12-81B4-5907EF745120}">
      <dsp:nvSpPr>
        <dsp:cNvPr id="0" name=""/>
        <dsp:cNvSpPr/>
      </dsp:nvSpPr>
      <dsp:spPr>
        <a:xfrm rot="4565387">
          <a:off x="2094364" y="3968807"/>
          <a:ext cx="1383374" cy="29926"/>
        </a:xfrm>
        <a:custGeom>
          <a:avLst/>
          <a:gdLst/>
          <a:ahLst/>
          <a:cxnLst/>
          <a:rect l="0" t="0" r="0" b="0"/>
          <a:pathLst>
            <a:path>
              <a:moveTo>
                <a:pt x="0" y="14963"/>
              </a:moveTo>
              <a:lnTo>
                <a:pt x="1383374"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bg1"/>
            </a:solidFill>
            <a:latin typeface="Century Gothic" pitchFamily="34" charset="0"/>
          </a:endParaRPr>
        </a:p>
      </dsp:txBody>
      <dsp:txXfrm>
        <a:off x="2751467" y="3949186"/>
        <a:ext cx="69168" cy="69168"/>
      </dsp:txXfrm>
    </dsp:sp>
    <dsp:sp modelId="{082ADB1A-FCE4-422C-8494-3F202F673AA5}">
      <dsp:nvSpPr>
        <dsp:cNvPr id="0" name=""/>
        <dsp:cNvSpPr/>
      </dsp:nvSpPr>
      <dsp:spPr>
        <a:xfrm>
          <a:off x="2952334" y="4104459"/>
          <a:ext cx="2614964" cy="110142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Century Gothic" pitchFamily="34" charset="0"/>
            </a:rPr>
            <a:t>GFR &lt; 60 ml/min/1.73 m</a:t>
          </a:r>
          <a:r>
            <a:rPr lang="en-US" sz="2500" kern="1200" baseline="30000" dirty="0" smtClean="0">
              <a:solidFill>
                <a:schemeClr val="bg1"/>
              </a:solidFill>
              <a:latin typeface="Century Gothic" pitchFamily="34" charset="0"/>
            </a:rPr>
            <a:t>2</a:t>
          </a:r>
          <a:endParaRPr lang="en-US" sz="2500" kern="1200" baseline="30000" dirty="0">
            <a:solidFill>
              <a:schemeClr val="bg1"/>
            </a:solidFill>
            <a:latin typeface="Century Gothic" pitchFamily="34" charset="0"/>
          </a:endParaRPr>
        </a:p>
      </dsp:txBody>
      <dsp:txXfrm>
        <a:off x="2984594" y="4136719"/>
        <a:ext cx="2550444" cy="1036907"/>
      </dsp:txXfrm>
    </dsp:sp>
    <dsp:sp modelId="{1CE46DEA-2252-4ED3-8061-D831ADFF4EE4}">
      <dsp:nvSpPr>
        <dsp:cNvPr id="0" name=""/>
        <dsp:cNvSpPr/>
      </dsp:nvSpPr>
      <dsp:spPr>
        <a:xfrm rot="4980373">
          <a:off x="1420413" y="4652881"/>
          <a:ext cx="2731275" cy="29926"/>
        </a:xfrm>
        <a:custGeom>
          <a:avLst/>
          <a:gdLst/>
          <a:ahLst/>
          <a:cxnLst/>
          <a:rect l="0" t="0" r="0" b="0"/>
          <a:pathLst>
            <a:path>
              <a:moveTo>
                <a:pt x="0" y="14963"/>
              </a:moveTo>
              <a:lnTo>
                <a:pt x="2731275" y="14963"/>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solidFill>
              <a:schemeClr val="bg1"/>
            </a:solidFill>
          </a:endParaRPr>
        </a:p>
      </dsp:txBody>
      <dsp:txXfrm>
        <a:off x="2717769" y="4599562"/>
        <a:ext cx="136563" cy="136563"/>
      </dsp:txXfrm>
    </dsp:sp>
    <dsp:sp modelId="{AE2F10A7-1856-464C-9496-E5B03CACE5F0}">
      <dsp:nvSpPr>
        <dsp:cNvPr id="0" name=""/>
        <dsp:cNvSpPr/>
      </dsp:nvSpPr>
      <dsp:spPr>
        <a:xfrm>
          <a:off x="2952334" y="5472607"/>
          <a:ext cx="2616219" cy="1101427"/>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GeoSlab703 Md BT" pitchFamily="18" charset="0"/>
            </a:rPr>
            <a:t>for ≥3 months</a:t>
          </a:r>
          <a:endParaRPr lang="en-US" sz="2500" kern="1200" dirty="0">
            <a:solidFill>
              <a:schemeClr val="bg1"/>
            </a:solidFill>
            <a:latin typeface="GeoSlab703 Md BT" pitchFamily="18" charset="0"/>
          </a:endParaRPr>
        </a:p>
      </dsp:txBody>
      <dsp:txXfrm>
        <a:off x="2984594" y="5504867"/>
        <a:ext cx="2551699" cy="103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0A10-5C46-4E3A-BAA8-0A1C29B84CB5}">
      <dsp:nvSpPr>
        <dsp:cNvPr id="0" name=""/>
        <dsp:cNvSpPr/>
      </dsp:nvSpPr>
      <dsp:spPr>
        <a:xfrm>
          <a:off x="4338573" y="3824409"/>
          <a:ext cx="2889846" cy="552659"/>
        </a:xfrm>
        <a:custGeom>
          <a:avLst/>
          <a:gdLst/>
          <a:ahLst/>
          <a:cxnLst/>
          <a:rect l="0" t="0" r="0" b="0"/>
          <a:pathLst>
            <a:path>
              <a:moveTo>
                <a:pt x="0" y="0"/>
              </a:moveTo>
              <a:lnTo>
                <a:pt x="0" y="376621"/>
              </a:lnTo>
              <a:lnTo>
                <a:pt x="2889846" y="376621"/>
              </a:lnTo>
              <a:lnTo>
                <a:pt x="2889846" y="55265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60CB2-1B0F-4056-82B9-237AC31E3073}">
      <dsp:nvSpPr>
        <dsp:cNvPr id="0" name=""/>
        <dsp:cNvSpPr/>
      </dsp:nvSpPr>
      <dsp:spPr>
        <a:xfrm>
          <a:off x="4292853" y="3824409"/>
          <a:ext cx="91440" cy="512405"/>
        </a:xfrm>
        <a:custGeom>
          <a:avLst/>
          <a:gdLst/>
          <a:ahLst/>
          <a:cxnLst/>
          <a:rect l="0" t="0" r="0" b="0"/>
          <a:pathLst>
            <a:path>
              <a:moveTo>
                <a:pt x="45720" y="0"/>
              </a:moveTo>
              <a:lnTo>
                <a:pt x="45720" y="336367"/>
              </a:lnTo>
              <a:lnTo>
                <a:pt x="88969" y="336367"/>
              </a:lnTo>
              <a:lnTo>
                <a:pt x="88969" y="51240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23970-A9DD-4656-AE34-A0B9DB1D0133}">
      <dsp:nvSpPr>
        <dsp:cNvPr id="0" name=""/>
        <dsp:cNvSpPr/>
      </dsp:nvSpPr>
      <dsp:spPr>
        <a:xfrm>
          <a:off x="1521412" y="3824409"/>
          <a:ext cx="2817161" cy="552659"/>
        </a:xfrm>
        <a:custGeom>
          <a:avLst/>
          <a:gdLst/>
          <a:ahLst/>
          <a:cxnLst/>
          <a:rect l="0" t="0" r="0" b="0"/>
          <a:pathLst>
            <a:path>
              <a:moveTo>
                <a:pt x="2817161" y="0"/>
              </a:moveTo>
              <a:lnTo>
                <a:pt x="2817161" y="376621"/>
              </a:lnTo>
              <a:lnTo>
                <a:pt x="0" y="376621"/>
              </a:lnTo>
              <a:lnTo>
                <a:pt x="0" y="55265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29CDA-49DD-4DCE-961D-1B264B05FED3}">
      <dsp:nvSpPr>
        <dsp:cNvPr id="0" name=""/>
        <dsp:cNvSpPr/>
      </dsp:nvSpPr>
      <dsp:spPr>
        <a:xfrm>
          <a:off x="4292853" y="2065083"/>
          <a:ext cx="91440" cy="552659"/>
        </a:xfrm>
        <a:custGeom>
          <a:avLst/>
          <a:gdLst/>
          <a:ahLst/>
          <a:cxnLst/>
          <a:rect l="0" t="0" r="0" b="0"/>
          <a:pathLst>
            <a:path>
              <a:moveTo>
                <a:pt x="45720" y="0"/>
              </a:moveTo>
              <a:lnTo>
                <a:pt x="45720" y="5526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9B07C-63E9-42A9-84F9-1A432448CC6B}">
      <dsp:nvSpPr>
        <dsp:cNvPr id="0" name=""/>
        <dsp:cNvSpPr/>
      </dsp:nvSpPr>
      <dsp:spPr>
        <a:xfrm>
          <a:off x="2320495" y="957049"/>
          <a:ext cx="4036156" cy="110803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1CBDD-B084-4011-882B-69C7C8FBBFA9}">
      <dsp:nvSpPr>
        <dsp:cNvPr id="0" name=""/>
        <dsp:cNvSpPr/>
      </dsp:nvSpPr>
      <dsp:spPr>
        <a:xfrm>
          <a:off x="2531635" y="1157632"/>
          <a:ext cx="4036156" cy="110803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panose="020B0502020202020204" pitchFamily="34" charset="0"/>
            </a:rPr>
            <a:t>Estimate and/or Measure GFR</a:t>
          </a:r>
          <a:endParaRPr lang="en-US" sz="2500" kern="1200" dirty="0">
            <a:latin typeface="Century Gothic" panose="020B0502020202020204" pitchFamily="34" charset="0"/>
          </a:endParaRPr>
        </a:p>
      </dsp:txBody>
      <dsp:txXfrm>
        <a:off x="2564088" y="1190085"/>
        <a:ext cx="3971250" cy="1043127"/>
      </dsp:txXfrm>
    </dsp:sp>
    <dsp:sp modelId="{25CBCF08-BB09-4F1E-BBC5-E93811E5FCD1}">
      <dsp:nvSpPr>
        <dsp:cNvPr id="0" name=""/>
        <dsp:cNvSpPr/>
      </dsp:nvSpPr>
      <dsp:spPr>
        <a:xfrm>
          <a:off x="2914051" y="2617742"/>
          <a:ext cx="2849044" cy="12066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35043-089B-477D-8B36-BE6687809DE2}">
      <dsp:nvSpPr>
        <dsp:cNvPr id="0" name=""/>
        <dsp:cNvSpPr/>
      </dsp:nvSpPr>
      <dsp:spPr>
        <a:xfrm>
          <a:off x="3125192" y="2818325"/>
          <a:ext cx="2849044" cy="120666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panose="020B0502020202020204" pitchFamily="34" charset="0"/>
            </a:rPr>
            <a:t>Filtration Markers (Endogenous)</a:t>
          </a:r>
          <a:endParaRPr lang="en-US" sz="2500" kern="1200" dirty="0">
            <a:latin typeface="Century Gothic" panose="020B0502020202020204" pitchFamily="34" charset="0"/>
          </a:endParaRPr>
        </a:p>
      </dsp:txBody>
      <dsp:txXfrm>
        <a:off x="3160534" y="2853667"/>
        <a:ext cx="2778360" cy="1135982"/>
      </dsp:txXfrm>
    </dsp:sp>
    <dsp:sp modelId="{2A0067D3-AA24-4198-8A11-4C609EEDFD52}">
      <dsp:nvSpPr>
        <dsp:cNvPr id="0" name=""/>
        <dsp:cNvSpPr/>
      </dsp:nvSpPr>
      <dsp:spPr>
        <a:xfrm>
          <a:off x="3976" y="4377068"/>
          <a:ext cx="3034870" cy="120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8DB713-7F19-4755-A951-525F34958BF4}">
      <dsp:nvSpPr>
        <dsp:cNvPr id="0" name=""/>
        <dsp:cNvSpPr/>
      </dsp:nvSpPr>
      <dsp:spPr>
        <a:xfrm>
          <a:off x="215116" y="4577651"/>
          <a:ext cx="3034870" cy="12066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panose="020B0502020202020204" pitchFamily="34" charset="0"/>
            </a:rPr>
            <a:t>Creatinine Clearance (CrCl)</a:t>
          </a:r>
          <a:endParaRPr lang="en-US" sz="2500" kern="1200" dirty="0">
            <a:latin typeface="Century Gothic" panose="020B0502020202020204" pitchFamily="34" charset="0"/>
          </a:endParaRPr>
        </a:p>
      </dsp:txBody>
      <dsp:txXfrm>
        <a:off x="250458" y="4612993"/>
        <a:ext cx="2964186" cy="1135982"/>
      </dsp:txXfrm>
    </dsp:sp>
    <dsp:sp modelId="{0E013AB5-33CF-47B7-8411-C88D8DE64AFD}">
      <dsp:nvSpPr>
        <dsp:cNvPr id="0" name=""/>
        <dsp:cNvSpPr/>
      </dsp:nvSpPr>
      <dsp:spPr>
        <a:xfrm>
          <a:off x="3431692" y="4336814"/>
          <a:ext cx="1900262" cy="120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793AE-491B-4C7C-B282-60459C041445}">
      <dsp:nvSpPr>
        <dsp:cNvPr id="0" name=""/>
        <dsp:cNvSpPr/>
      </dsp:nvSpPr>
      <dsp:spPr>
        <a:xfrm>
          <a:off x="3642833" y="4537397"/>
          <a:ext cx="1900262" cy="12066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entury Gothic" pitchFamily="34" charset="0"/>
            </a:rPr>
            <a:t>Cystatin C</a:t>
          </a:r>
          <a:endParaRPr lang="en-US" sz="2500" kern="1200" dirty="0">
            <a:latin typeface="Century Gothic" pitchFamily="34" charset="0"/>
          </a:endParaRPr>
        </a:p>
      </dsp:txBody>
      <dsp:txXfrm>
        <a:off x="3678175" y="4572739"/>
        <a:ext cx="1829578" cy="1135982"/>
      </dsp:txXfrm>
    </dsp:sp>
    <dsp:sp modelId="{1AE787A7-5092-449D-AE71-34B9BF608CD5}">
      <dsp:nvSpPr>
        <dsp:cNvPr id="0" name=""/>
        <dsp:cNvSpPr/>
      </dsp:nvSpPr>
      <dsp:spPr>
        <a:xfrm>
          <a:off x="5783670" y="4377068"/>
          <a:ext cx="2889500" cy="120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D683D-583D-4627-BE1C-AF163E1477C6}">
      <dsp:nvSpPr>
        <dsp:cNvPr id="0" name=""/>
        <dsp:cNvSpPr/>
      </dsp:nvSpPr>
      <dsp:spPr>
        <a:xfrm>
          <a:off x="5994810" y="4577651"/>
          <a:ext cx="2889500" cy="12066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entury Gothic" panose="020B0502020202020204" pitchFamily="34" charset="0"/>
            </a:rPr>
            <a:t>eGFR equations</a:t>
          </a:r>
        </a:p>
        <a:p>
          <a:pPr lvl="0" algn="ctr" defTabSz="889000">
            <a:lnSpc>
              <a:spcPct val="90000"/>
            </a:lnSpc>
            <a:spcBef>
              <a:spcPct val="0"/>
            </a:spcBef>
            <a:spcAft>
              <a:spcPct val="35000"/>
            </a:spcAft>
          </a:pPr>
          <a:r>
            <a:rPr lang="en-US" sz="2000" kern="1200" dirty="0" err="1" smtClean="0">
              <a:latin typeface="Century Gothic" panose="020B0502020202020204" pitchFamily="34" charset="0"/>
            </a:rPr>
            <a:t>eCKD</a:t>
          </a:r>
          <a:r>
            <a:rPr lang="en-US" sz="2000" kern="1200" dirty="0" smtClean="0">
              <a:latin typeface="Century Gothic" panose="020B0502020202020204" pitchFamily="34" charset="0"/>
            </a:rPr>
            <a:t>- EPI </a:t>
          </a:r>
          <a:r>
            <a:rPr lang="en-US" sz="2000" kern="1200" dirty="0" err="1" smtClean="0">
              <a:latin typeface="Century Gothic" panose="020B0502020202020204" pitchFamily="34" charset="0"/>
            </a:rPr>
            <a:t>cr</a:t>
          </a:r>
          <a:endParaRPr lang="en-US" sz="2000" kern="1200" dirty="0" smtClean="0">
            <a:latin typeface="Century Gothic" panose="020B0502020202020204" pitchFamily="34" charset="0"/>
          </a:endParaRPr>
        </a:p>
        <a:p>
          <a:pPr lvl="0" algn="ctr" defTabSz="889000">
            <a:lnSpc>
              <a:spcPct val="90000"/>
            </a:lnSpc>
            <a:spcBef>
              <a:spcPct val="0"/>
            </a:spcBef>
            <a:spcAft>
              <a:spcPct val="35000"/>
            </a:spcAft>
          </a:pPr>
          <a:r>
            <a:rPr lang="en-US" sz="2000" kern="1200" dirty="0" smtClean="0">
              <a:latin typeface="Century Gothic" panose="020B0502020202020204" pitchFamily="34" charset="0"/>
            </a:rPr>
            <a:t>    </a:t>
          </a:r>
          <a:r>
            <a:rPr lang="en-US" sz="2000" kern="1200" dirty="0" err="1" smtClean="0">
              <a:latin typeface="Century Gothic" panose="020B0502020202020204" pitchFamily="34" charset="0"/>
            </a:rPr>
            <a:t>eCKD</a:t>
          </a:r>
          <a:r>
            <a:rPr lang="en-US" sz="2000" kern="1200" dirty="0" smtClean="0">
              <a:latin typeface="Century Gothic" panose="020B0502020202020204" pitchFamily="34" charset="0"/>
            </a:rPr>
            <a:t>-EPI-</a:t>
          </a:r>
          <a:r>
            <a:rPr lang="en-US" sz="2000" kern="1200" dirty="0" err="1" smtClean="0">
              <a:latin typeface="Century Gothic" panose="020B0502020202020204" pitchFamily="34" charset="0"/>
            </a:rPr>
            <a:t>cyc</a:t>
          </a:r>
          <a:endParaRPr lang="en-US" sz="2000" kern="1200" dirty="0" smtClean="0">
            <a:latin typeface="Century Gothic" panose="020B0502020202020204" pitchFamily="34" charset="0"/>
          </a:endParaRPr>
        </a:p>
      </dsp:txBody>
      <dsp:txXfrm>
        <a:off x="6030152" y="4612993"/>
        <a:ext cx="2818816" cy="1135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0B6E8-D304-425F-91AB-620688D26815}">
      <dsp:nvSpPr>
        <dsp:cNvPr id="0" name=""/>
        <dsp:cNvSpPr/>
      </dsp:nvSpPr>
      <dsp:spPr>
        <a:xfrm>
          <a:off x="3307763" y="3277398"/>
          <a:ext cx="2029703" cy="2652351"/>
        </a:xfrm>
        <a:custGeom>
          <a:avLst/>
          <a:gdLst/>
          <a:ahLst/>
          <a:cxnLst/>
          <a:rect l="0" t="0" r="0" b="0"/>
          <a:pathLst>
            <a:path>
              <a:moveTo>
                <a:pt x="0" y="0"/>
              </a:moveTo>
              <a:lnTo>
                <a:pt x="1014851" y="0"/>
              </a:lnTo>
              <a:lnTo>
                <a:pt x="1014851" y="2652351"/>
              </a:lnTo>
              <a:lnTo>
                <a:pt x="2029703" y="265235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155700">
            <a:lnSpc>
              <a:spcPct val="90000"/>
            </a:lnSpc>
            <a:spcBef>
              <a:spcPct val="0"/>
            </a:spcBef>
            <a:spcAft>
              <a:spcPct val="35000"/>
            </a:spcAft>
          </a:pPr>
          <a:endParaRPr lang="en-US" sz="2600" b="1" kern="1200">
            <a:solidFill>
              <a:schemeClr val="bg1"/>
            </a:solidFill>
            <a:latin typeface="Century Gothic" panose="020B0502020202020204" pitchFamily="34" charset="0"/>
          </a:endParaRPr>
        </a:p>
      </dsp:txBody>
      <dsp:txXfrm>
        <a:off x="4239119" y="4520077"/>
        <a:ext cx="166993" cy="166993"/>
      </dsp:txXfrm>
    </dsp:sp>
    <dsp:sp modelId="{31CEDD34-3A93-4151-A540-2D74C13F19BA}">
      <dsp:nvSpPr>
        <dsp:cNvPr id="0" name=""/>
        <dsp:cNvSpPr/>
      </dsp:nvSpPr>
      <dsp:spPr>
        <a:xfrm>
          <a:off x="3307763" y="3277398"/>
          <a:ext cx="2029703" cy="1615890"/>
        </a:xfrm>
        <a:custGeom>
          <a:avLst/>
          <a:gdLst/>
          <a:ahLst/>
          <a:cxnLst/>
          <a:rect l="0" t="0" r="0" b="0"/>
          <a:pathLst>
            <a:path>
              <a:moveTo>
                <a:pt x="0" y="0"/>
              </a:moveTo>
              <a:lnTo>
                <a:pt x="1014851" y="0"/>
              </a:lnTo>
              <a:lnTo>
                <a:pt x="1014851" y="1615890"/>
              </a:lnTo>
              <a:lnTo>
                <a:pt x="2029703" y="161589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155700">
            <a:lnSpc>
              <a:spcPct val="90000"/>
            </a:lnSpc>
            <a:spcBef>
              <a:spcPct val="0"/>
            </a:spcBef>
            <a:spcAft>
              <a:spcPct val="35000"/>
            </a:spcAft>
          </a:pPr>
          <a:endParaRPr lang="en-US" sz="2600" b="1" kern="1200">
            <a:solidFill>
              <a:schemeClr val="bg1"/>
            </a:solidFill>
            <a:latin typeface="Century Gothic" panose="020B0502020202020204" pitchFamily="34" charset="0"/>
          </a:endParaRPr>
        </a:p>
      </dsp:txBody>
      <dsp:txXfrm>
        <a:off x="4257756" y="4020484"/>
        <a:ext cx="129718" cy="129718"/>
      </dsp:txXfrm>
    </dsp:sp>
    <dsp:sp modelId="{4E0DD92C-02EA-414E-9D3C-772DDC96CDF6}">
      <dsp:nvSpPr>
        <dsp:cNvPr id="0" name=""/>
        <dsp:cNvSpPr/>
      </dsp:nvSpPr>
      <dsp:spPr>
        <a:xfrm>
          <a:off x="3307763" y="3277398"/>
          <a:ext cx="2029703" cy="559405"/>
        </a:xfrm>
        <a:custGeom>
          <a:avLst/>
          <a:gdLst/>
          <a:ahLst/>
          <a:cxnLst/>
          <a:rect l="0" t="0" r="0" b="0"/>
          <a:pathLst>
            <a:path>
              <a:moveTo>
                <a:pt x="0" y="0"/>
              </a:moveTo>
              <a:lnTo>
                <a:pt x="1014851" y="0"/>
              </a:lnTo>
              <a:lnTo>
                <a:pt x="1014851" y="559405"/>
              </a:lnTo>
              <a:lnTo>
                <a:pt x="2029703" y="55940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155700">
            <a:lnSpc>
              <a:spcPct val="90000"/>
            </a:lnSpc>
            <a:spcBef>
              <a:spcPct val="0"/>
            </a:spcBef>
            <a:spcAft>
              <a:spcPct val="35000"/>
            </a:spcAft>
          </a:pPr>
          <a:endParaRPr lang="en-US" sz="2600" b="1" kern="1200">
            <a:solidFill>
              <a:schemeClr val="bg1"/>
            </a:solidFill>
            <a:latin typeface="Century Gothic" panose="020B0502020202020204" pitchFamily="34" charset="0"/>
          </a:endParaRPr>
        </a:p>
      </dsp:txBody>
      <dsp:txXfrm>
        <a:off x="4269981" y="3504466"/>
        <a:ext cx="105269" cy="105269"/>
      </dsp:txXfrm>
    </dsp:sp>
    <dsp:sp modelId="{987A074B-E4BD-4270-9FC7-043B0C68077F}">
      <dsp:nvSpPr>
        <dsp:cNvPr id="0" name=""/>
        <dsp:cNvSpPr/>
      </dsp:nvSpPr>
      <dsp:spPr>
        <a:xfrm>
          <a:off x="3307763" y="2766595"/>
          <a:ext cx="2045773" cy="510803"/>
        </a:xfrm>
        <a:custGeom>
          <a:avLst/>
          <a:gdLst/>
          <a:ahLst/>
          <a:cxnLst/>
          <a:rect l="0" t="0" r="0" b="0"/>
          <a:pathLst>
            <a:path>
              <a:moveTo>
                <a:pt x="0" y="510803"/>
              </a:moveTo>
              <a:lnTo>
                <a:pt x="1022886" y="510803"/>
              </a:lnTo>
              <a:lnTo>
                <a:pt x="1022886" y="0"/>
              </a:lnTo>
              <a:lnTo>
                <a:pt x="2045773"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277935" y="2969282"/>
        <a:ext cx="105428" cy="105428"/>
      </dsp:txXfrm>
    </dsp:sp>
    <dsp:sp modelId="{EECF3CE5-63F0-4CEE-B61A-E74B5E565820}">
      <dsp:nvSpPr>
        <dsp:cNvPr id="0" name=""/>
        <dsp:cNvSpPr/>
      </dsp:nvSpPr>
      <dsp:spPr>
        <a:xfrm>
          <a:off x="3307763" y="1620667"/>
          <a:ext cx="2029703" cy="1656730"/>
        </a:xfrm>
        <a:custGeom>
          <a:avLst/>
          <a:gdLst/>
          <a:ahLst/>
          <a:cxnLst/>
          <a:rect l="0" t="0" r="0" b="0"/>
          <a:pathLst>
            <a:path>
              <a:moveTo>
                <a:pt x="0" y="1656730"/>
              </a:moveTo>
              <a:lnTo>
                <a:pt x="1014851" y="1656730"/>
              </a:lnTo>
              <a:lnTo>
                <a:pt x="1014851" y="0"/>
              </a:lnTo>
              <a:lnTo>
                <a:pt x="2029703"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155700">
            <a:lnSpc>
              <a:spcPct val="90000"/>
            </a:lnSpc>
            <a:spcBef>
              <a:spcPct val="0"/>
            </a:spcBef>
            <a:spcAft>
              <a:spcPct val="35000"/>
            </a:spcAft>
          </a:pPr>
          <a:endParaRPr lang="en-US" sz="2600" b="1" kern="1200">
            <a:solidFill>
              <a:schemeClr val="bg1"/>
            </a:solidFill>
            <a:latin typeface="Century Gothic" panose="020B0502020202020204" pitchFamily="34" charset="0"/>
          </a:endParaRPr>
        </a:p>
      </dsp:txBody>
      <dsp:txXfrm>
        <a:off x="4257115" y="2383532"/>
        <a:ext cx="131000" cy="131000"/>
      </dsp:txXfrm>
    </dsp:sp>
    <dsp:sp modelId="{5179FC0A-1A03-4A9F-917A-1B41CA57D35E}">
      <dsp:nvSpPr>
        <dsp:cNvPr id="0" name=""/>
        <dsp:cNvSpPr/>
      </dsp:nvSpPr>
      <dsp:spPr>
        <a:xfrm>
          <a:off x="3307763" y="439002"/>
          <a:ext cx="2043383" cy="2838395"/>
        </a:xfrm>
        <a:custGeom>
          <a:avLst/>
          <a:gdLst/>
          <a:ahLst/>
          <a:cxnLst/>
          <a:rect l="0" t="0" r="0" b="0"/>
          <a:pathLst>
            <a:path>
              <a:moveTo>
                <a:pt x="0" y="2838395"/>
              </a:moveTo>
              <a:lnTo>
                <a:pt x="1021691" y="2838395"/>
              </a:lnTo>
              <a:lnTo>
                <a:pt x="1021691" y="0"/>
              </a:lnTo>
              <a:lnTo>
                <a:pt x="2043383"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155700">
            <a:lnSpc>
              <a:spcPct val="90000"/>
            </a:lnSpc>
            <a:spcBef>
              <a:spcPct val="0"/>
            </a:spcBef>
            <a:spcAft>
              <a:spcPct val="35000"/>
            </a:spcAft>
          </a:pPr>
          <a:endParaRPr lang="en-US" sz="2600" b="1" kern="1200">
            <a:solidFill>
              <a:schemeClr val="bg1"/>
            </a:solidFill>
            <a:latin typeface="Century Gothic" panose="020B0502020202020204" pitchFamily="34" charset="0"/>
          </a:endParaRPr>
        </a:p>
      </dsp:txBody>
      <dsp:txXfrm>
        <a:off x="4242019" y="1770764"/>
        <a:ext cx="174870" cy="174870"/>
      </dsp:txXfrm>
    </dsp:sp>
    <dsp:sp modelId="{0425B338-AC5A-4C42-8C47-861121CE8EF3}">
      <dsp:nvSpPr>
        <dsp:cNvPr id="0" name=""/>
        <dsp:cNvSpPr/>
      </dsp:nvSpPr>
      <dsp:spPr>
        <a:xfrm>
          <a:off x="1191217" y="2418200"/>
          <a:ext cx="2514697" cy="17183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Century Gothic" panose="020B0502020202020204" pitchFamily="34" charset="0"/>
            </a:rPr>
            <a:t>Prevention &amp;Slow progress of CKD </a:t>
          </a:r>
          <a:endParaRPr lang="en-US" sz="2600" b="1" kern="1200" dirty="0">
            <a:solidFill>
              <a:schemeClr val="bg1"/>
            </a:solidFill>
            <a:latin typeface="Century Gothic" panose="020B0502020202020204" pitchFamily="34" charset="0"/>
          </a:endParaRPr>
        </a:p>
      </dsp:txBody>
      <dsp:txXfrm>
        <a:off x="1191217" y="2418200"/>
        <a:ext cx="2514697" cy="1718395"/>
      </dsp:txXfrm>
    </dsp:sp>
    <dsp:sp modelId="{BC0BB3C5-16A9-4B0E-B9EC-6053F3F7FCCE}">
      <dsp:nvSpPr>
        <dsp:cNvPr id="0" name=""/>
        <dsp:cNvSpPr/>
      </dsp:nvSpPr>
      <dsp:spPr>
        <a:xfrm>
          <a:off x="5351146" y="0"/>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Glycemic Control</a:t>
          </a:r>
          <a:endParaRPr lang="en-US" sz="2400" b="1" kern="1200" dirty="0">
            <a:solidFill>
              <a:schemeClr val="bg1"/>
            </a:solidFill>
            <a:latin typeface="Century Gothic" panose="020B0502020202020204" pitchFamily="34" charset="0"/>
          </a:endParaRPr>
        </a:p>
      </dsp:txBody>
      <dsp:txXfrm>
        <a:off x="5351146" y="0"/>
        <a:ext cx="2879855" cy="878004"/>
      </dsp:txXfrm>
    </dsp:sp>
    <dsp:sp modelId="{83C962F5-D9EA-4A48-BB80-8241210C1851}">
      <dsp:nvSpPr>
        <dsp:cNvPr id="0" name=""/>
        <dsp:cNvSpPr/>
      </dsp:nvSpPr>
      <dsp:spPr>
        <a:xfrm>
          <a:off x="5337467" y="1181665"/>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BP control</a:t>
          </a:r>
          <a:endParaRPr lang="en-US" sz="2400" b="1" kern="1200" dirty="0">
            <a:solidFill>
              <a:schemeClr val="bg1"/>
            </a:solidFill>
            <a:latin typeface="Century Gothic" panose="020B0502020202020204" pitchFamily="34" charset="0"/>
          </a:endParaRPr>
        </a:p>
      </dsp:txBody>
      <dsp:txXfrm>
        <a:off x="5337467" y="1181665"/>
        <a:ext cx="2879855" cy="878004"/>
      </dsp:txXfrm>
    </dsp:sp>
    <dsp:sp modelId="{35667898-1ABB-4FFF-A1A5-F70CB6AB37D4}">
      <dsp:nvSpPr>
        <dsp:cNvPr id="0" name=""/>
        <dsp:cNvSpPr/>
      </dsp:nvSpPr>
      <dsp:spPr>
        <a:xfrm>
          <a:off x="5353537" y="2327592"/>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entury Gothic" pitchFamily="34" charset="0"/>
            </a:rPr>
            <a:t>Proteinuria &amp; RAAS</a:t>
          </a:r>
          <a:endParaRPr lang="en-US" sz="2400" b="1" kern="1200" dirty="0">
            <a:solidFill>
              <a:schemeClr val="bg1"/>
            </a:solidFill>
            <a:latin typeface="Century Gothic" pitchFamily="34" charset="0"/>
          </a:endParaRPr>
        </a:p>
      </dsp:txBody>
      <dsp:txXfrm>
        <a:off x="5353537" y="2327592"/>
        <a:ext cx="2879855" cy="878004"/>
      </dsp:txXfrm>
    </dsp:sp>
    <dsp:sp modelId="{F0AF1719-E2A2-4475-99BF-18F711D5A2EF}">
      <dsp:nvSpPr>
        <dsp:cNvPr id="0" name=""/>
        <dsp:cNvSpPr/>
      </dsp:nvSpPr>
      <dsp:spPr>
        <a:xfrm>
          <a:off x="5337467" y="3397801"/>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Diet </a:t>
          </a:r>
        </a:p>
        <a:p>
          <a:pPr lvl="0" algn="ctr" defTabSz="106680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Protein, PO3 &amp; salt</a:t>
          </a:r>
          <a:endParaRPr lang="en-US" sz="2400" b="1" kern="1200" dirty="0">
            <a:solidFill>
              <a:schemeClr val="bg1"/>
            </a:solidFill>
            <a:latin typeface="Century Gothic" panose="020B0502020202020204" pitchFamily="34" charset="0"/>
          </a:endParaRPr>
        </a:p>
      </dsp:txBody>
      <dsp:txXfrm>
        <a:off x="5337467" y="3397801"/>
        <a:ext cx="2879855" cy="878004"/>
      </dsp:txXfrm>
    </dsp:sp>
    <dsp:sp modelId="{BE18AE69-6166-4A8B-B718-A38373B6C5C4}">
      <dsp:nvSpPr>
        <dsp:cNvPr id="0" name=""/>
        <dsp:cNvSpPr/>
      </dsp:nvSpPr>
      <dsp:spPr>
        <a:xfrm>
          <a:off x="5337467" y="4454286"/>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Correct Acidosis</a:t>
          </a:r>
          <a:endParaRPr lang="en-US" sz="2400" b="1" kern="1200" dirty="0">
            <a:solidFill>
              <a:schemeClr val="bg1"/>
            </a:solidFill>
            <a:latin typeface="Century Gothic" panose="020B0502020202020204" pitchFamily="34" charset="0"/>
          </a:endParaRPr>
        </a:p>
      </dsp:txBody>
      <dsp:txXfrm>
        <a:off x="5337467" y="4454286"/>
        <a:ext cx="2879855" cy="878004"/>
      </dsp:txXfrm>
    </dsp:sp>
    <dsp:sp modelId="{06904D26-4702-4090-A952-AD5F088F46AB}">
      <dsp:nvSpPr>
        <dsp:cNvPr id="0" name=""/>
        <dsp:cNvSpPr/>
      </dsp:nvSpPr>
      <dsp:spPr>
        <a:xfrm>
          <a:off x="5337467" y="5490747"/>
          <a:ext cx="2879855" cy="8780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Century Gothic" panose="020B0502020202020204" pitchFamily="34" charset="0"/>
            </a:rPr>
            <a:t>Hyperlipidemia</a:t>
          </a:r>
          <a:endParaRPr lang="en-US" sz="2600" b="1" kern="1200" dirty="0">
            <a:solidFill>
              <a:schemeClr val="bg1"/>
            </a:solidFill>
            <a:latin typeface="Century Gothic" panose="020B0502020202020204" pitchFamily="34" charset="0"/>
          </a:endParaRPr>
        </a:p>
      </dsp:txBody>
      <dsp:txXfrm>
        <a:off x="5337467" y="5490747"/>
        <a:ext cx="2879855" cy="8780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51B25-781A-4BB6-8717-98364A37B6A0}" type="datetimeFigureOut">
              <a:rPr lang="en-GB" smtClean="0"/>
              <a:t>03/10/2018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E417A-EBB3-4620-B7D7-4A25432D28EC}" type="slidenum">
              <a:rPr lang="en-GB" smtClean="0"/>
              <a:t>‹#›</a:t>
            </a:fld>
            <a:endParaRPr lang="en-GB"/>
          </a:p>
        </p:txBody>
      </p:sp>
    </p:spTree>
    <p:extLst>
      <p:ext uri="{BB962C8B-B14F-4D97-AF65-F5344CB8AC3E}">
        <p14:creationId xmlns:p14="http://schemas.microsoft.com/office/powerpoint/2010/main" val="10042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1</a:t>
            </a:fld>
            <a:endParaRPr lang="en-GB"/>
          </a:p>
        </p:txBody>
      </p:sp>
    </p:spTree>
    <p:extLst>
      <p:ext uri="{BB962C8B-B14F-4D97-AF65-F5344CB8AC3E}">
        <p14:creationId xmlns:p14="http://schemas.microsoft.com/office/powerpoint/2010/main" val="271685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8036FC-50A8-4804-956C-E13A37C1FE00}" type="slidenum">
              <a:rPr lang="en-US" smtClean="0"/>
              <a:pPr/>
              <a:t>75</a:t>
            </a:fld>
            <a:endParaRPr lang="en-US"/>
          </a:p>
        </p:txBody>
      </p:sp>
    </p:spTree>
    <p:extLst>
      <p:ext uri="{BB962C8B-B14F-4D97-AF65-F5344CB8AC3E}">
        <p14:creationId xmlns:p14="http://schemas.microsoft.com/office/powerpoint/2010/main" val="417891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Patiromer</a:t>
            </a:r>
            <a:endParaRPr lang="en-GB" dirty="0" smtClean="0"/>
          </a:p>
          <a:p>
            <a:r>
              <a:rPr lang="en-GB" dirty="0" smtClean="0"/>
              <a:t>Zirconium</a:t>
            </a:r>
            <a:r>
              <a:rPr lang="en-GB" baseline="0" dirty="0" smtClean="0"/>
              <a:t> </a:t>
            </a:r>
            <a:r>
              <a:rPr lang="en-GB" baseline="0" dirty="0" err="1" smtClean="0"/>
              <a:t>Cyclosilicate</a:t>
            </a:r>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79</a:t>
            </a:fld>
            <a:endParaRPr lang="en-GB"/>
          </a:p>
        </p:txBody>
      </p:sp>
    </p:spTree>
    <p:extLst>
      <p:ext uri="{BB962C8B-B14F-4D97-AF65-F5344CB8AC3E}">
        <p14:creationId xmlns:p14="http://schemas.microsoft.com/office/powerpoint/2010/main" val="1063916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85</a:t>
            </a:fld>
            <a:endParaRPr lang="en-GB"/>
          </a:p>
        </p:txBody>
      </p:sp>
    </p:spTree>
    <p:extLst>
      <p:ext uri="{BB962C8B-B14F-4D97-AF65-F5344CB8AC3E}">
        <p14:creationId xmlns:p14="http://schemas.microsoft.com/office/powerpoint/2010/main" val="162458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 systematic review and meta-analysis of observational studies estimating CKD prevalence in general populations worldwide found a consistent estimated global CKD prevalence of 11-13%. The majority of cases are stage 3</a:t>
            </a:r>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5</a:t>
            </a:fld>
            <a:endParaRPr lang="en-GB"/>
          </a:p>
        </p:txBody>
      </p:sp>
    </p:spTree>
    <p:extLst>
      <p:ext uri="{BB962C8B-B14F-4D97-AF65-F5344CB8AC3E}">
        <p14:creationId xmlns:p14="http://schemas.microsoft.com/office/powerpoint/2010/main" val="32583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 4.7% increase in new hemodialysis patients. in 2016</a:t>
            </a:r>
          </a:p>
          <a:p>
            <a:r>
              <a:rPr lang="en-GB" dirty="0" smtClean="0"/>
              <a:t>The Dialysis Population Net Annual Increase of 4.6% has in 2016</a:t>
            </a:r>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6</a:t>
            </a:fld>
            <a:endParaRPr lang="en-GB"/>
          </a:p>
        </p:txBody>
      </p:sp>
    </p:spTree>
    <p:extLst>
      <p:ext uri="{BB962C8B-B14F-4D97-AF65-F5344CB8AC3E}">
        <p14:creationId xmlns:p14="http://schemas.microsoft.com/office/powerpoint/2010/main" val="285740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CNC :Encephalopathy: Can progress to coma and death</a:t>
            </a:r>
          </a:p>
          <a:p>
            <a:r>
              <a:rPr lang="en-GB" dirty="0" smtClean="0"/>
              <a:t>          Peripheral neuropathy</a:t>
            </a:r>
          </a:p>
          <a:p>
            <a:r>
              <a:rPr lang="en-GB" dirty="0" smtClean="0"/>
              <a:t>           Restless leg syndrome</a:t>
            </a:r>
          </a:p>
          <a:p>
            <a:r>
              <a:rPr lang="en-GB" dirty="0" smtClean="0"/>
              <a:t>Gastrointestinal symptoms: Anorexia, nausea, vomiting, </a:t>
            </a:r>
            <a:r>
              <a:rPr lang="en-GB" dirty="0" err="1" smtClean="0"/>
              <a:t>diarrhea</a:t>
            </a:r>
            <a:endParaRPr lang="en-GB" dirty="0" smtClean="0"/>
          </a:p>
          <a:p>
            <a:r>
              <a:rPr lang="en-GB" dirty="0" smtClean="0"/>
              <a:t>Skin manifestations: Dry skin, pruritus, ecchymosis</a:t>
            </a:r>
          </a:p>
          <a:p>
            <a:r>
              <a:rPr lang="en-GB" dirty="0" smtClean="0"/>
              <a:t>Fatigue, increased somnolence, failure to thrive</a:t>
            </a:r>
          </a:p>
          <a:p>
            <a:r>
              <a:rPr lang="en-GB" dirty="0" smtClean="0"/>
              <a:t>Malnutrition</a:t>
            </a:r>
          </a:p>
          <a:p>
            <a:r>
              <a:rPr lang="en-GB" dirty="0" smtClean="0"/>
              <a:t>Pericarditis: Can be complicated by cardiac </a:t>
            </a:r>
            <a:r>
              <a:rPr lang="en-GB" dirty="0" err="1" smtClean="0"/>
              <a:t>tamponade</a:t>
            </a:r>
            <a:r>
              <a:rPr lang="en-GB" dirty="0" smtClean="0"/>
              <a:t>, possibly resulting in death</a:t>
            </a:r>
          </a:p>
          <a:p>
            <a:r>
              <a:rPr lang="en-GB" dirty="0" smtClean="0"/>
              <a:t>Salt&amp; water </a:t>
            </a:r>
            <a:r>
              <a:rPr lang="en-GB" dirty="0" err="1" smtClean="0"/>
              <a:t>retension</a:t>
            </a:r>
            <a:r>
              <a:rPr lang="en-GB" dirty="0" smtClean="0"/>
              <a:t> : </a:t>
            </a:r>
            <a:r>
              <a:rPr lang="en-GB" dirty="0" err="1" smtClean="0"/>
              <a:t>edema</a:t>
            </a:r>
            <a:r>
              <a:rPr lang="en-GB" dirty="0" smtClean="0"/>
              <a:t> ,SOB </a:t>
            </a:r>
          </a:p>
          <a:p>
            <a:endParaRPr lang="en-GB" dirty="0" smtClean="0"/>
          </a:p>
          <a:p>
            <a:r>
              <a:rPr lang="en-GB" dirty="0" smtClean="0"/>
              <a:t>Platelet dysfunction with tendency to bleed</a:t>
            </a:r>
          </a:p>
          <a:p>
            <a:r>
              <a:rPr lang="en-GB" dirty="0" smtClean="0"/>
              <a:t>Erectile dysfunction, decreased libido, amenorrhea</a:t>
            </a:r>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10</a:t>
            </a:fld>
            <a:endParaRPr lang="en-GB"/>
          </a:p>
        </p:txBody>
      </p:sp>
    </p:spTree>
    <p:extLst>
      <p:ext uri="{BB962C8B-B14F-4D97-AF65-F5344CB8AC3E}">
        <p14:creationId xmlns:p14="http://schemas.microsoft.com/office/powerpoint/2010/main" val="232035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Chronic kidney disease has become a serious public health issue. There are currently over 1.4 million patients receiving renal replacement therapy worldwide. One way to reduce the economic burden of chronic kidney disease would be early intervention. In order to achieve this, we should be able to identify individuals with increased risk of renal disease. An individual's genetic and phenotypic make-up puts him/her at risk for kidney disease. Factors such as race, gender, age, and family history are highly important. For instance, being of African-American decent, older age, low birth weight and family history of kidney disease are considered to be strong risk factors for chronic kidney disease. Moreover, smoking, obesity, hypertension, and diabetes mellitus can also lead to kidney disease. An uncontrolled diabetic and/or hypertensive patient can easily and quickly progress to an end-stage kidney disease patient. Exposure to heavy metals, excessive alcohol consumption, smoking, and the use of analgesic medications also constitute risks. Experiencing acute kidney injury, a history of cardiovascular disease, </a:t>
            </a:r>
            <a:r>
              <a:rPr lang="en-GB" sz="1200" b="0" i="0" kern="1200" dirty="0" err="1" smtClean="0">
                <a:solidFill>
                  <a:schemeClr val="tx1"/>
                </a:solidFill>
                <a:effectLst/>
                <a:latin typeface="+mn-lt"/>
                <a:ea typeface="+mn-ea"/>
                <a:cs typeface="+mn-cs"/>
              </a:rPr>
              <a:t>hyperlipidemia</a:t>
            </a:r>
            <a:r>
              <a:rPr lang="en-GB" sz="1200" b="0" i="0" kern="1200" dirty="0" smtClean="0">
                <a:solidFill>
                  <a:schemeClr val="tx1"/>
                </a:solidFill>
                <a:effectLst/>
                <a:latin typeface="+mn-lt"/>
                <a:ea typeface="+mn-ea"/>
                <a:cs typeface="+mn-cs"/>
              </a:rPr>
              <a:t>, metabolic syndrome, hepatitis C virus, HIV infection, and malignancy are further risk factors. Determination of serum creatinine levels and urinalysis in patients with chronic kidney disease risk will usually be sufficient for initial screening.</a:t>
            </a:r>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11</a:t>
            </a:fld>
            <a:endParaRPr lang="en-GB"/>
          </a:p>
        </p:txBody>
      </p:sp>
    </p:spTree>
    <p:extLst>
      <p:ext uri="{BB962C8B-B14F-4D97-AF65-F5344CB8AC3E}">
        <p14:creationId xmlns:p14="http://schemas.microsoft.com/office/powerpoint/2010/main" val="313237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94F83B-0436-4273-8050-7B5502E41E08}" type="slidenum">
              <a:rPr lang="en-US"/>
              <a:pPr/>
              <a:t>38</a:t>
            </a:fld>
            <a:endParaRPr lang="en-US"/>
          </a:p>
        </p:txBody>
      </p:sp>
      <p:sp>
        <p:nvSpPr>
          <p:cNvPr id="21505" name="Rectangle 1"/>
          <p:cNvSpPr txBox="1">
            <a:spLocks noGrp="1" noRot="1" noChangeAspect="1" noChangeArrowheads="1"/>
          </p:cNvSpPr>
          <p:nvPr>
            <p:ph type="sldImg"/>
          </p:nvPr>
        </p:nvSpPr>
        <p:spPr bwMode="auto">
          <a:xfrm>
            <a:off x="1374775" y="652463"/>
            <a:ext cx="4302125" cy="3225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p:cNvSpPr txBox="1">
            <a:spLocks noGrp="1" noChangeArrowheads="1"/>
          </p:cNvSpPr>
          <p:nvPr>
            <p:ph type="body" idx="1"/>
          </p:nvPr>
        </p:nvSpPr>
        <p:spPr bwMode="auto">
          <a:xfrm>
            <a:off x="705674" y="4085270"/>
            <a:ext cx="5639632" cy="351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465"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marL="189280" indent="-187888">
              <a:lnSpc>
                <a:spcPct val="93000"/>
              </a:lnSpc>
              <a:spcBef>
                <a:spcPct val="0"/>
              </a:spcBef>
            </a:pPr>
            <a:endParaRPr lang="en-US" sz="1800">
              <a:latin typeface="Arial" charset="0"/>
              <a:ea typeface="Baekmuk Gulim" charset="0"/>
              <a:cs typeface="Baekmuk Gulim" charset="0"/>
            </a:endParaRPr>
          </a:p>
          <a:p>
            <a:pPr marL="189280" indent="-187888">
              <a:lnSpc>
                <a:spcPct val="93000"/>
              </a:lnSpc>
              <a:spcBef>
                <a:spcPct val="0"/>
              </a:spcBef>
            </a:pPr>
            <a:endParaRPr lang="en-US" sz="800">
              <a:latin typeface="Arial" charset="0"/>
              <a:ea typeface="Baekmuk Gulim" charset="0"/>
              <a:cs typeface="Baekmuk Gulim"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GB" dirty="0" smtClean="0"/>
              <a:t>metabolic acidosis in stage 5 CKD include the following:</a:t>
            </a:r>
          </a:p>
          <a:p>
            <a:pPr marL="719138" lvl="0" indent="-365125"/>
            <a:r>
              <a:rPr lang="en-GB" dirty="0" smtClean="0"/>
              <a:t>Protein-energy malnutrition</a:t>
            </a:r>
          </a:p>
          <a:p>
            <a:pPr marL="719138" lvl="0" indent="-365125"/>
            <a:r>
              <a:rPr lang="en-GB" dirty="0" smtClean="0"/>
              <a:t>Loss of lean body mass</a:t>
            </a:r>
          </a:p>
          <a:p>
            <a:pPr marL="719138" lvl="0" indent="-365125"/>
            <a:r>
              <a:rPr lang="en-GB" dirty="0" smtClean="0"/>
              <a:t>Muscle weakness</a:t>
            </a:r>
          </a:p>
          <a:p>
            <a:pPr marL="354013" lvl="0" indent="0">
              <a:buNone/>
            </a:pPr>
            <a:endParaRPr lang="en-GB" dirty="0" smtClean="0"/>
          </a:p>
          <a:p>
            <a:pPr marL="45720" indent="0">
              <a:buNone/>
            </a:pPr>
            <a:r>
              <a:rPr lang="en-GB" dirty="0" smtClean="0"/>
              <a:t>Signs of alterations in the way the kidneys are handling salt and water in stage 5 include the following:</a:t>
            </a:r>
          </a:p>
          <a:p>
            <a:pPr marL="719138" indent="-365125"/>
            <a:r>
              <a:rPr lang="en-GB" dirty="0" smtClean="0"/>
              <a:t>Peripheral </a:t>
            </a:r>
            <a:r>
              <a:rPr lang="en-GB" dirty="0" err="1" smtClean="0"/>
              <a:t>edema</a:t>
            </a:r>
            <a:endParaRPr lang="en-GB" dirty="0" smtClean="0"/>
          </a:p>
          <a:p>
            <a:pPr marL="719138" indent="-365125"/>
            <a:r>
              <a:rPr lang="en-GB" dirty="0" smtClean="0"/>
              <a:t>Pulmonary </a:t>
            </a:r>
            <a:r>
              <a:rPr lang="en-GB" dirty="0" err="1" smtClean="0"/>
              <a:t>edema</a:t>
            </a:r>
            <a:endParaRPr lang="en-GB" dirty="0" smtClean="0"/>
          </a:p>
          <a:p>
            <a:pPr marL="719138" indent="-365125"/>
            <a:r>
              <a:rPr lang="en-GB" dirty="0" smtClean="0"/>
              <a:t>Hypertension</a:t>
            </a:r>
          </a:p>
          <a:p>
            <a:endParaRPr lang="en-GB" dirty="0" smtClean="0"/>
          </a:p>
          <a:p>
            <a:pPr marL="269875" indent="-225425">
              <a:buNone/>
            </a:pPr>
            <a:r>
              <a:rPr lang="en-GB" sz="1200" dirty="0" smtClean="0"/>
              <a:t>Anemia in CKD is associated with the following:</a:t>
            </a:r>
          </a:p>
          <a:p>
            <a:pPr marL="801688" indent="-447675"/>
            <a:r>
              <a:rPr lang="en-GB" sz="1200" dirty="0" smtClean="0"/>
              <a:t>Fatigue</a:t>
            </a:r>
          </a:p>
          <a:p>
            <a:pPr marL="801688" indent="-447675"/>
            <a:r>
              <a:rPr lang="en-GB" sz="1200" dirty="0" smtClean="0"/>
              <a:t>Reduced exercise capacity</a:t>
            </a:r>
          </a:p>
          <a:p>
            <a:pPr marL="801688" indent="-447675"/>
            <a:r>
              <a:rPr lang="en-GB" sz="1200" dirty="0" smtClean="0"/>
              <a:t>Impaired cognitive and immune function</a:t>
            </a:r>
          </a:p>
          <a:p>
            <a:pPr marL="801688" indent="-447675"/>
            <a:r>
              <a:rPr lang="en-GB" sz="1200" dirty="0" smtClean="0"/>
              <a:t>Reduced quality of life</a:t>
            </a:r>
          </a:p>
          <a:p>
            <a:pPr marL="801688" indent="-447675"/>
            <a:r>
              <a:rPr lang="en-GB" sz="1200" dirty="0" smtClean="0"/>
              <a:t>Development of cardiovascular disease</a:t>
            </a:r>
          </a:p>
          <a:p>
            <a:pPr marL="801688" indent="-447675"/>
            <a:r>
              <a:rPr lang="en-GB" sz="1200" dirty="0" smtClean="0"/>
              <a:t>New onset of heart failure or the development of more severe heart failure</a:t>
            </a:r>
          </a:p>
          <a:p>
            <a:pPr marL="801688" indent="-447675"/>
            <a:r>
              <a:rPr lang="en-GB" sz="1200" dirty="0" smtClean="0"/>
              <a:t>Increased cardiovascular mortality</a:t>
            </a:r>
          </a:p>
          <a:p>
            <a:pPr marL="45720" indent="0">
              <a:buNone/>
            </a:pPr>
            <a:endParaRPr lang="en-GB" dirty="0" smtClean="0"/>
          </a:p>
          <a:p>
            <a:pPr marL="45720" indent="0">
              <a:buNone/>
            </a:pPr>
            <a:r>
              <a:rPr lang="en-GB" dirty="0" smtClean="0"/>
              <a:t>Patients with CKD stages 1-3 are generally asymptomatic</a:t>
            </a:r>
          </a:p>
          <a:p>
            <a:pPr marL="45720" indent="0">
              <a:buNone/>
            </a:pPr>
            <a:r>
              <a:rPr lang="en-GB" sz="1200" dirty="0" smtClean="0"/>
              <a:t>Manifestations of </a:t>
            </a:r>
            <a:r>
              <a:rPr lang="en-GB" sz="1200" dirty="0" err="1" smtClean="0"/>
              <a:t>uremia</a:t>
            </a:r>
            <a:r>
              <a:rPr lang="en-GB" sz="1200" dirty="0" smtClean="0"/>
              <a:t> in end-stage renal disease (ESRD), </a:t>
            </a:r>
          </a:p>
          <a:p>
            <a:pPr marL="719138" lvl="0" indent="-449263"/>
            <a:r>
              <a:rPr lang="en-GB" sz="1200" dirty="0" smtClean="0"/>
              <a:t>Pericarditis: Can be complicated by cardiac </a:t>
            </a:r>
            <a:r>
              <a:rPr lang="en-GB" sz="1200" dirty="0" err="1" smtClean="0"/>
              <a:t>tamponade</a:t>
            </a:r>
            <a:r>
              <a:rPr lang="en-GB" sz="1200" dirty="0" smtClean="0"/>
              <a:t>, possibly resulting in death if unrecognized</a:t>
            </a:r>
          </a:p>
          <a:p>
            <a:pPr marL="719138" lvl="0" indent="-449263"/>
            <a:r>
              <a:rPr lang="en-GB" sz="1200" dirty="0" smtClean="0"/>
              <a:t>Encephalopathy: Can progress to coma and death</a:t>
            </a:r>
          </a:p>
          <a:p>
            <a:pPr marL="719138" lvl="0" indent="-449263"/>
            <a:r>
              <a:rPr lang="en-GB" sz="1200" dirty="0" smtClean="0"/>
              <a:t>Peripheral neuropathy, usually asymptomatic</a:t>
            </a:r>
          </a:p>
          <a:p>
            <a:pPr marL="719138" lvl="0" indent="-449263"/>
            <a:r>
              <a:rPr lang="en-GB" sz="1200" dirty="0" smtClean="0"/>
              <a:t>Restless leg syndrome</a:t>
            </a:r>
          </a:p>
          <a:p>
            <a:pPr marL="719138" lvl="0" indent="-449263"/>
            <a:r>
              <a:rPr lang="en-GB" sz="1200" dirty="0" smtClean="0"/>
              <a:t>Gastrointestinal symptoms: Anorexia, nausea, vomiting, </a:t>
            </a:r>
            <a:r>
              <a:rPr lang="en-GB" sz="1200" dirty="0" err="1" smtClean="0"/>
              <a:t>diarrhea</a:t>
            </a:r>
            <a:endParaRPr lang="en-GB" sz="1200" dirty="0" smtClean="0"/>
          </a:p>
          <a:p>
            <a:pPr marL="719138" lvl="0" indent="-449263"/>
            <a:r>
              <a:rPr lang="en-GB" sz="1200" dirty="0" smtClean="0"/>
              <a:t>Skin manifestations: Dry skin, pruritus, ecchymosis</a:t>
            </a:r>
          </a:p>
          <a:p>
            <a:pPr marL="719138" lvl="0" indent="-447675"/>
            <a:r>
              <a:rPr lang="en-GB" sz="1200" dirty="0" smtClean="0"/>
              <a:t>Erectile dysfunction, decreased libido, amenorrhea</a:t>
            </a:r>
          </a:p>
          <a:p>
            <a:pPr marL="719138" lvl="0" indent="-447675"/>
            <a:r>
              <a:rPr lang="en-GB" sz="1200" dirty="0" smtClean="0"/>
              <a:t>Platelet dysfunction with tendency to </a:t>
            </a:r>
            <a:r>
              <a:rPr lang="en-GB" sz="1200" dirty="0" err="1" smtClean="0"/>
              <a:t>blee</a:t>
            </a:r>
            <a:endParaRPr lang="en-GB" sz="1200" dirty="0" smtClean="0"/>
          </a:p>
          <a:p>
            <a:pPr marL="719138" indent="-447675"/>
            <a:r>
              <a:rPr lang="en-GB" sz="1200" dirty="0" smtClean="0"/>
              <a:t>The medical care of patients with CKD should focus on the following:</a:t>
            </a:r>
          </a:p>
          <a:p>
            <a:pPr marL="719138" lvl="0" indent="-447675"/>
            <a:r>
              <a:rPr lang="en-GB" sz="1200" dirty="0" smtClean="0"/>
              <a:t>Delaying or halting the progression of CKD: Treatment of the underlying condition, if possible, is indicated</a:t>
            </a:r>
          </a:p>
          <a:p>
            <a:pPr marL="719138" lvl="0" indent="-447675"/>
            <a:r>
              <a:rPr lang="en-GB" sz="1200" dirty="0" smtClean="0"/>
              <a:t>Diagnosing and treating the pathologic manifestations of CKD</a:t>
            </a:r>
          </a:p>
          <a:p>
            <a:pPr marL="719138" lvl="0" indent="-447675"/>
            <a:r>
              <a:rPr lang="en-GB" sz="1200" dirty="0" smtClean="0"/>
              <a:t>Timely planning for long-term renal replacement therapy</a:t>
            </a:r>
          </a:p>
          <a:p>
            <a:pPr marL="719138" indent="-449263"/>
            <a:endParaRPr lang="en-GB" sz="1200" dirty="0" smtClean="0"/>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58</a:t>
            </a:fld>
            <a:endParaRPr lang="en-GB"/>
          </a:p>
        </p:txBody>
      </p:sp>
    </p:spTree>
    <p:extLst>
      <p:ext uri="{BB962C8B-B14F-4D97-AF65-F5344CB8AC3E}">
        <p14:creationId xmlns:p14="http://schemas.microsoft.com/office/powerpoint/2010/main" val="291177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62</a:t>
            </a:fld>
            <a:endParaRPr lang="en-GB"/>
          </a:p>
        </p:txBody>
      </p:sp>
    </p:spTree>
    <p:extLst>
      <p:ext uri="{BB962C8B-B14F-4D97-AF65-F5344CB8AC3E}">
        <p14:creationId xmlns:p14="http://schemas.microsoft.com/office/powerpoint/2010/main" val="82969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GB" sz="1200" dirty="0" smtClean="0"/>
              <a:t>Different types of bone disease occur with CKD, as follows:</a:t>
            </a:r>
          </a:p>
          <a:p>
            <a:pPr marL="45720" indent="0">
              <a:buNone/>
            </a:pPr>
            <a:endParaRPr lang="en-GB" sz="1200" dirty="0" smtClean="0"/>
          </a:p>
          <a:p>
            <a:pPr marL="719138" lvl="0" indent="-449263"/>
            <a:r>
              <a:rPr lang="en-GB" sz="1200" dirty="0" smtClean="0"/>
              <a:t>High-turnover bone disease from high parathyroid hormone (PTH) levels</a:t>
            </a:r>
          </a:p>
          <a:p>
            <a:pPr marL="719138" lvl="0" indent="-449263"/>
            <a:r>
              <a:rPr lang="en-GB" sz="1200" dirty="0" smtClean="0"/>
              <a:t>Low-turnover bone disease (</a:t>
            </a:r>
            <a:r>
              <a:rPr lang="en-GB" sz="1200" dirty="0" err="1" smtClean="0"/>
              <a:t>adynamic</a:t>
            </a:r>
            <a:r>
              <a:rPr lang="en-GB" sz="1200" dirty="0" smtClean="0"/>
              <a:t> bone disease)</a:t>
            </a:r>
          </a:p>
          <a:p>
            <a:pPr marL="719138" lvl="0" indent="-449263"/>
            <a:r>
              <a:rPr lang="en-GB" sz="1200" dirty="0" smtClean="0"/>
              <a:t>Defective mineralization (</a:t>
            </a:r>
            <a:r>
              <a:rPr lang="en-GB" sz="1200" dirty="0" err="1" smtClean="0"/>
              <a:t>osteomalacia</a:t>
            </a:r>
            <a:r>
              <a:rPr lang="en-GB" sz="1200" dirty="0" smtClean="0"/>
              <a:t>)</a:t>
            </a:r>
          </a:p>
          <a:p>
            <a:pPr marL="719138" lvl="0" indent="-449263"/>
            <a:r>
              <a:rPr lang="en-GB" sz="1200" dirty="0" smtClean="0"/>
              <a:t>Mixed disease</a:t>
            </a:r>
          </a:p>
          <a:p>
            <a:pPr marL="719138" lvl="0" indent="-449263"/>
            <a:r>
              <a:rPr lang="en-GB" sz="1200" dirty="0" smtClean="0"/>
              <a:t>Beta-2-microglobulin–associated bone disease</a:t>
            </a:r>
          </a:p>
          <a:p>
            <a:endParaRPr lang="en-GB" dirty="0"/>
          </a:p>
        </p:txBody>
      </p:sp>
      <p:sp>
        <p:nvSpPr>
          <p:cNvPr id="4" name="Slide Number Placeholder 3"/>
          <p:cNvSpPr>
            <a:spLocks noGrp="1"/>
          </p:cNvSpPr>
          <p:nvPr>
            <p:ph type="sldNum" sz="quarter" idx="10"/>
          </p:nvPr>
        </p:nvSpPr>
        <p:spPr/>
        <p:txBody>
          <a:bodyPr/>
          <a:lstStyle/>
          <a:p>
            <a:fld id="{E01E08D0-7290-4AED-A851-696EFD578C6F}" type="slidenum">
              <a:rPr lang="en-GB" smtClean="0"/>
              <a:t>64</a:t>
            </a:fld>
            <a:endParaRPr lang="en-GB"/>
          </a:p>
        </p:txBody>
      </p:sp>
    </p:spTree>
    <p:extLst>
      <p:ext uri="{BB962C8B-B14F-4D97-AF65-F5344CB8AC3E}">
        <p14:creationId xmlns:p14="http://schemas.microsoft.com/office/powerpoint/2010/main" val="105026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12609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9918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321324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7D0115E3-94CC-489C-B94F-DD842822581F}" type="slidenum">
              <a:rPr lang="ar-SA" altLang="en-US"/>
              <a:pPr>
                <a:defRPr/>
              </a:pPr>
              <a:t>‹#›</a:t>
            </a:fld>
            <a:endParaRPr lang="en-US" altLang="en-US"/>
          </a:p>
        </p:txBody>
      </p:sp>
    </p:spTree>
    <p:extLst>
      <p:ext uri="{BB962C8B-B14F-4D97-AF65-F5344CB8AC3E}">
        <p14:creationId xmlns:p14="http://schemas.microsoft.com/office/powerpoint/2010/main" val="257295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73205A-F0B9-46DD-9ABD-6E0C3D0E200C}"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30878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3205A-F0B9-46DD-9ABD-6E0C3D0E200C}"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331596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73205A-F0B9-46DD-9ABD-6E0C3D0E200C}"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344852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73205A-F0B9-46DD-9ABD-6E0C3D0E200C}" type="datetimeFigureOut">
              <a:rPr lang="en-GB" smtClean="0"/>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322014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73205A-F0B9-46DD-9ABD-6E0C3D0E200C}" type="datetimeFigureOut">
              <a:rPr lang="en-GB" smtClean="0"/>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426472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3205A-F0B9-46DD-9ABD-6E0C3D0E200C}" type="datetimeFigureOut">
              <a:rPr lang="en-GB" smtClean="0"/>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311464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205A-F0B9-46DD-9ABD-6E0C3D0E200C}"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13771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3205A-F0B9-46DD-9ABD-6E0C3D0E200C}"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08E58A-9F31-4494-94C0-1F8AE73201FC}" type="slidenum">
              <a:rPr lang="en-GB" smtClean="0"/>
              <a:t>‹#›</a:t>
            </a:fld>
            <a:endParaRPr lang="en-GB"/>
          </a:p>
        </p:txBody>
      </p:sp>
    </p:spTree>
    <p:extLst>
      <p:ext uri="{BB962C8B-B14F-4D97-AF65-F5344CB8AC3E}">
        <p14:creationId xmlns:p14="http://schemas.microsoft.com/office/powerpoint/2010/main" val="206439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205A-F0B9-46DD-9ABD-6E0C3D0E200C}" type="datetimeFigureOut">
              <a:rPr lang="en-GB" smtClean="0"/>
              <a:t>03/10/2018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8E58A-9F31-4494-94C0-1F8AE73201FC}" type="slidenum">
              <a:rPr lang="en-GB" smtClean="0"/>
              <a:t>‹#›</a:t>
            </a:fld>
            <a:endParaRPr lang="en-GB"/>
          </a:p>
        </p:txBody>
      </p:sp>
    </p:spTree>
    <p:extLst>
      <p:ext uri="{BB962C8B-B14F-4D97-AF65-F5344CB8AC3E}">
        <p14:creationId xmlns:p14="http://schemas.microsoft.com/office/powerpoint/2010/main" val="299402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elsevier.com/termsandcondition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en.wikipedia.org/wiki/Amino_acid" TargetMode="External"/><Relationship Id="rId3" Type="http://schemas.openxmlformats.org/officeDocument/2006/relationships/diagramLayout" Target="../diagrams/layout2.xml"/><Relationship Id="rId7" Type="http://schemas.openxmlformats.org/officeDocument/2006/relationships/hyperlink" Target="https://en.wikipedia.org/wiki/Polypeptide"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hyperlink" Target="http://www.nkdep.nih.gov/professionals/gfr_calculators/idms_con.htm"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mdrd.co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hyperlink" Target="http://www.google.com.sa/url?sa=i&amp;rct=j&amp;q=&amp;esrc=s&amp;frm=1&amp;source=images&amp;cd=&amp;cad=rja&amp;uact=8&amp;docid=r9hJuf80WVtBDM&amp;tbnid=WXO1g-_npOem8M:&amp;ved=0CAYQjRw&amp;url=http://geetanjalihospitalhisar.com/specialties.html&amp;ei=6NMhU4OpLKeP0AXq54GgCQ&amp;psig=AFQjCNHSHr_ETuSpBYk2ISGN18d2EDqrCQ&amp;ust=1394812236890983" TargetMode="External"/><Relationship Id="rId12" Type="http://schemas.openxmlformats.org/officeDocument/2006/relationships/image" Target="../media/image44.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3.jpeg"/><Relationship Id="rId5" Type="http://schemas.openxmlformats.org/officeDocument/2006/relationships/image" Target="../media/image39.png"/><Relationship Id="rId10" Type="http://schemas.openxmlformats.org/officeDocument/2006/relationships/hyperlink" Target="http://www.google.com.sa/url?sa=i&amp;source=images&amp;cd=&amp;cad=rja&amp;uact=8&amp;docid=fW_9x1IAFVnG8M&amp;tbnid=W_xVitlpZ_Ox7M&amp;ved=0CAgQjRw&amp;url=http://footage.shutterstock.com/clip-499123-stock-footage--d-animation-of-infected-cells-multiplying.html&amp;ei=f9QhU5O4FY_s0gWW-YDQDQ&amp;psig=AFQjCNHjGWEHserjmcloAR2iMk6O_FmR1Q&amp;ust=1394812415423730" TargetMode="External"/><Relationship Id="rId4" Type="http://schemas.openxmlformats.org/officeDocument/2006/relationships/image" Target="../media/image38.jpe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emedicine.medscape.com/article/1389854-ov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medicine.medscape.com/article/127351-overview" TargetMode="External"/><Relationship Id="rId5" Type="http://schemas.openxmlformats.org/officeDocument/2006/relationships/hyperlink" Target="http://emedicine.medscape.com/article/241893-overview" TargetMode="External"/><Relationship Id="rId4" Type="http://schemas.openxmlformats.org/officeDocument/2006/relationships/hyperlink" Target="http://emedicine.medscape.com/article/241185-over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57.png"/><Relationship Id="rId2" Type="http://schemas.openxmlformats.org/officeDocument/2006/relationships/image" Target="../media/image52.gif"/><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gif"/></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8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K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1403648" y="44624"/>
            <a:ext cx="6190222" cy="414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50610" y="4005064"/>
            <a:ext cx="6405921" cy="144655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Approach to </a:t>
            </a:r>
          </a:p>
          <a:p>
            <a:pPr algn="ctr"/>
            <a:r>
              <a:rPr lang="en-GB" sz="4400" b="1" dirty="0" smtClean="0">
                <a:ln w="11430"/>
                <a:solidFill>
                  <a:schemeClr val="bg2">
                    <a:lumMod val="25000"/>
                  </a:schemeClr>
                </a:solidFill>
                <a:effectLst>
                  <a:outerShdw blurRad="80000" dist="40000" dir="5040000" algn="tl">
                    <a:srgbClr val="000000">
                      <a:alpha val="30000"/>
                    </a:srgbClr>
                  </a:outerShdw>
                </a:effectLst>
                <a:latin typeface="Berlin Sans FB" pitchFamily="34" charset="0"/>
              </a:rPr>
              <a:t>C</a:t>
            </a:r>
            <a:r>
              <a:rPr lang="en-GB"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hronic</a:t>
            </a:r>
            <a:r>
              <a:rPr lang="en-GB" sz="4400" b="1"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 </a:t>
            </a:r>
            <a:r>
              <a:rPr lang="en-GB" sz="4400" b="1" baseline="0" dirty="0" smtClean="0">
                <a:ln w="11430"/>
                <a:solidFill>
                  <a:schemeClr val="bg2">
                    <a:lumMod val="25000"/>
                  </a:schemeClr>
                </a:solidFill>
                <a:effectLst>
                  <a:outerShdw blurRad="80000" dist="40000" dir="5040000" algn="tl">
                    <a:srgbClr val="000000">
                      <a:alpha val="30000"/>
                    </a:srgbClr>
                  </a:outerShdw>
                </a:effectLst>
                <a:latin typeface="Berlin Sans FB" pitchFamily="34" charset="0"/>
              </a:rPr>
              <a:t>K</a:t>
            </a:r>
            <a:r>
              <a:rPr lang="en-GB" sz="4400" b="1"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idney </a:t>
            </a:r>
            <a:r>
              <a:rPr lang="en-GB" sz="4400" b="1" baseline="0" dirty="0" smtClean="0">
                <a:ln w="11430"/>
                <a:solidFill>
                  <a:schemeClr val="bg2">
                    <a:lumMod val="25000"/>
                  </a:schemeClr>
                </a:solidFill>
                <a:effectLst>
                  <a:outerShdw blurRad="80000" dist="40000" dir="5040000" algn="tl">
                    <a:srgbClr val="000000">
                      <a:alpha val="30000"/>
                    </a:srgbClr>
                  </a:outerShdw>
                </a:effectLst>
                <a:latin typeface="Berlin Sans FB" pitchFamily="34" charset="0"/>
              </a:rPr>
              <a:t>D</a:t>
            </a:r>
            <a:r>
              <a:rPr lang="en-GB" sz="4400" b="1"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rPr>
              <a:t>isease</a:t>
            </a:r>
            <a:endParaRPr lang="en-GB"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pitchFamily="34" charset="0"/>
            </a:endParaRPr>
          </a:p>
        </p:txBody>
      </p:sp>
      <p:sp>
        <p:nvSpPr>
          <p:cNvPr id="7" name="Rectangle 6"/>
          <p:cNvSpPr/>
          <p:nvPr/>
        </p:nvSpPr>
        <p:spPr>
          <a:xfrm>
            <a:off x="2321280" y="5571237"/>
            <a:ext cx="4572000" cy="954107"/>
          </a:xfrm>
          <a:prstGeom prst="rect">
            <a:avLst/>
          </a:prstGeom>
        </p:spPr>
        <p:txBody>
          <a:bodyPr>
            <a:spAutoFit/>
          </a:bodyPr>
          <a:lstStyle/>
          <a:p>
            <a:pPr algn="ctr"/>
            <a:r>
              <a:rPr lang="en-US" sz="2000" b="1" dirty="0" smtClean="0">
                <a:solidFill>
                  <a:schemeClr val="accent2">
                    <a:lumMod val="75000"/>
                  </a:schemeClr>
                </a:solidFill>
                <a:latin typeface="GeoSlab703 MdCn BT" pitchFamily="18" charset="0"/>
              </a:rPr>
              <a:t>Prof. Jamal Al Wakeel</a:t>
            </a:r>
          </a:p>
          <a:p>
            <a:pPr algn="ctr"/>
            <a:r>
              <a:rPr lang="en-US" dirty="0" smtClean="0">
                <a:solidFill>
                  <a:schemeClr val="bg2">
                    <a:lumMod val="25000"/>
                  </a:schemeClr>
                </a:solidFill>
                <a:latin typeface="GeoSlab703 MdCn BT" pitchFamily="18" charset="0"/>
              </a:rPr>
              <a:t>Professor of Internal Medicine, Nephrology Consultant</a:t>
            </a:r>
          </a:p>
          <a:p>
            <a:pPr algn="ctr"/>
            <a:r>
              <a:rPr lang="en-US" dirty="0" smtClean="0">
                <a:solidFill>
                  <a:schemeClr val="bg2">
                    <a:lumMod val="25000"/>
                  </a:schemeClr>
                </a:solidFill>
                <a:latin typeface="GeoSlab703 MdCn BT" pitchFamily="18" charset="0"/>
              </a:rPr>
              <a:t>Nephrology Unit, Department of Medicine</a:t>
            </a:r>
            <a:endParaRPr lang="en-US" dirty="0">
              <a:solidFill>
                <a:schemeClr val="bg2">
                  <a:lumMod val="25000"/>
                </a:schemeClr>
              </a:solidFill>
              <a:latin typeface="GeoSlab703 MdCn BT" pitchFamily="18" charset="0"/>
            </a:endParaRPr>
          </a:p>
        </p:txBody>
      </p:sp>
    </p:spTree>
    <p:extLst>
      <p:ext uri="{BB962C8B-B14F-4D97-AF65-F5344CB8AC3E}">
        <p14:creationId xmlns:p14="http://schemas.microsoft.com/office/powerpoint/2010/main" val="2413458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52736"/>
            <a:ext cx="8229600" cy="4320480"/>
          </a:xfrm>
        </p:spPr>
        <p:txBody>
          <a:bodyPr>
            <a:normAutofit fontScale="85000" lnSpcReduction="20000"/>
          </a:bodyPr>
          <a:lstStyle/>
          <a:p>
            <a:pPr marL="0" indent="0">
              <a:buClr>
                <a:schemeClr val="accent1">
                  <a:lumMod val="75000"/>
                </a:schemeClr>
              </a:buClr>
              <a:buNone/>
            </a:pPr>
            <a:endParaRPr lang="en-US" sz="3600" b="1" dirty="0" smtClean="0">
              <a:solidFill>
                <a:srgbClr val="C00000"/>
              </a:solidFill>
              <a:latin typeface="GeoSlab703 Md BT" pitchFamily="18" charset="0"/>
              <a:cs typeface="Times New Roman" pitchFamily="18" charset="0"/>
            </a:endParaRPr>
          </a:p>
          <a:p>
            <a:pPr lvl="1"/>
            <a:r>
              <a:rPr lang="en-US" sz="2800" dirty="0" smtClean="0">
                <a:solidFill>
                  <a:schemeClr val="bg2">
                    <a:lumMod val="25000"/>
                  </a:schemeClr>
                </a:solidFill>
                <a:latin typeface="GeoSlab703 Md BT" pitchFamily="18" charset="0"/>
                <a:cs typeface="Times New Roman" pitchFamily="18" charset="0"/>
              </a:rPr>
              <a:t>↓ </a:t>
            </a:r>
            <a:r>
              <a:rPr lang="en-US" sz="2800" dirty="0">
                <a:solidFill>
                  <a:schemeClr val="bg2">
                    <a:lumMod val="25000"/>
                  </a:schemeClr>
                </a:solidFill>
                <a:latin typeface="GeoSlab703 Md BT" pitchFamily="18" charset="0"/>
                <a:cs typeface="Times New Roman" pitchFamily="18" charset="0"/>
              </a:rPr>
              <a:t>appetite </a:t>
            </a:r>
          </a:p>
          <a:p>
            <a:pPr lvl="1"/>
            <a:r>
              <a:rPr lang="en-US" sz="2800" dirty="0" smtClean="0">
                <a:solidFill>
                  <a:schemeClr val="bg2">
                    <a:lumMod val="25000"/>
                  </a:schemeClr>
                </a:solidFill>
                <a:latin typeface="GeoSlab703 Md BT" pitchFamily="18" charset="0"/>
                <a:cs typeface="Times New Roman" pitchFamily="18" charset="0"/>
              </a:rPr>
              <a:t>History of weight loss in 6 months</a:t>
            </a:r>
          </a:p>
          <a:p>
            <a:pPr lvl="1"/>
            <a:r>
              <a:rPr lang="en-US" sz="2800" dirty="0" smtClean="0">
                <a:solidFill>
                  <a:schemeClr val="bg2">
                    <a:lumMod val="25000"/>
                  </a:schemeClr>
                </a:solidFill>
                <a:latin typeface="GeoSlab703 Md BT" pitchFamily="18" charset="0"/>
                <a:cs typeface="Times New Roman" pitchFamily="18" charset="0"/>
              </a:rPr>
              <a:t>Nausea and vomiting</a:t>
            </a:r>
          </a:p>
          <a:p>
            <a:pPr lvl="1"/>
            <a:r>
              <a:rPr lang="en-US" sz="2800" dirty="0" smtClean="0">
                <a:solidFill>
                  <a:schemeClr val="bg2">
                    <a:lumMod val="25000"/>
                  </a:schemeClr>
                </a:solidFill>
                <a:latin typeface="GeoSlab703 Md BT" pitchFamily="18" charset="0"/>
                <a:cs typeface="Times New Roman" pitchFamily="18" charset="0"/>
              </a:rPr>
              <a:t>Fatigue </a:t>
            </a:r>
            <a:r>
              <a:rPr lang="en-US" sz="2800" dirty="0">
                <a:solidFill>
                  <a:schemeClr val="bg2">
                    <a:lumMod val="25000"/>
                  </a:schemeClr>
                </a:solidFill>
                <a:latin typeface="GeoSlab703 Md BT" pitchFamily="18" charset="0"/>
                <a:cs typeface="Times New Roman" pitchFamily="18" charset="0"/>
              </a:rPr>
              <a:t>,tiredness </a:t>
            </a:r>
          </a:p>
          <a:p>
            <a:pPr lvl="1"/>
            <a:r>
              <a:rPr lang="en-US" sz="2800" dirty="0" smtClean="0">
                <a:solidFill>
                  <a:schemeClr val="bg2">
                    <a:lumMod val="25000"/>
                  </a:schemeClr>
                </a:solidFill>
                <a:latin typeface="GeoSlab703 Md BT" pitchFamily="18" charset="0"/>
                <a:cs typeface="Times New Roman" pitchFamily="18" charset="0"/>
              </a:rPr>
              <a:t>Itchiness</a:t>
            </a:r>
          </a:p>
          <a:p>
            <a:pPr lvl="1"/>
            <a:r>
              <a:rPr lang="en-US" sz="2800" dirty="0" smtClean="0">
                <a:solidFill>
                  <a:schemeClr val="bg2">
                    <a:lumMod val="25000"/>
                  </a:schemeClr>
                </a:solidFill>
                <a:latin typeface="GeoSlab703 Md BT" pitchFamily="18" charset="0"/>
                <a:cs typeface="Times New Roman" pitchFamily="18" charset="0"/>
              </a:rPr>
              <a:t> Leg cramp</a:t>
            </a:r>
          </a:p>
          <a:p>
            <a:pPr lvl="1"/>
            <a:r>
              <a:rPr lang="en-US" sz="2800" dirty="0" smtClean="0">
                <a:solidFill>
                  <a:schemeClr val="bg2">
                    <a:lumMod val="25000"/>
                  </a:schemeClr>
                </a:solidFill>
                <a:latin typeface="GeoSlab703 Md BT" pitchFamily="18" charset="0"/>
                <a:cs typeface="Times New Roman" pitchFamily="18" charset="0"/>
              </a:rPr>
              <a:t>Decrease concentration</a:t>
            </a:r>
          </a:p>
          <a:p>
            <a:pPr lvl="1"/>
            <a:r>
              <a:rPr lang="en-US" sz="2800" dirty="0" smtClean="0">
                <a:solidFill>
                  <a:schemeClr val="bg2">
                    <a:lumMod val="25000"/>
                  </a:schemeClr>
                </a:solidFill>
                <a:latin typeface="GeoSlab703 Md BT" pitchFamily="18" charset="0"/>
                <a:cs typeface="Times New Roman" pitchFamily="18" charset="0"/>
              </a:rPr>
              <a:t>Fluid overload </a:t>
            </a:r>
          </a:p>
          <a:p>
            <a:pPr lvl="1"/>
            <a:r>
              <a:rPr lang="en-GB" sz="2800" dirty="0"/>
              <a:t>Pericarditis</a:t>
            </a:r>
            <a:endParaRPr lang="en-US" sz="2800" dirty="0" smtClean="0">
              <a:solidFill>
                <a:schemeClr val="bg2">
                  <a:lumMod val="25000"/>
                </a:schemeClr>
              </a:solidFill>
              <a:latin typeface="GeoSlab703 Md BT" pitchFamily="18" charset="0"/>
              <a:cs typeface="Times New Roman" pitchFamily="18" charset="0"/>
            </a:endParaRPr>
          </a:p>
          <a:p>
            <a:pPr lvl="1"/>
            <a:r>
              <a:rPr lang="en-US" sz="2800" dirty="0" smtClean="0">
                <a:solidFill>
                  <a:schemeClr val="bg2">
                    <a:lumMod val="25000"/>
                  </a:schemeClr>
                </a:solidFill>
                <a:latin typeface="GeoSlab703 Md BT" pitchFamily="18" charset="0"/>
                <a:cs typeface="Times New Roman" pitchFamily="18" charset="0"/>
              </a:rPr>
              <a:t>History of urinary symptom</a:t>
            </a:r>
          </a:p>
          <a:p>
            <a:pPr lvl="1"/>
            <a:endParaRPr lang="en-US" sz="2800" dirty="0" smtClean="0">
              <a:solidFill>
                <a:schemeClr val="bg2">
                  <a:lumMod val="25000"/>
                </a:schemeClr>
              </a:solidFill>
              <a:latin typeface="GeoSlab703 Md BT" pitchFamily="18" charset="0"/>
              <a:cs typeface="Times New Roman" pitchFamily="18" charset="0"/>
            </a:endParaRPr>
          </a:p>
          <a:p>
            <a:endParaRPr lang="en-US" dirty="0" smtClean="0">
              <a:solidFill>
                <a:schemeClr val="bg2">
                  <a:lumMod val="25000"/>
                </a:schemeClr>
              </a:solidFill>
              <a:latin typeface="GeoSlab703 Md BT" pitchFamily="18" charset="0"/>
              <a:cs typeface="Times New Roman" pitchFamily="18" charset="0"/>
            </a:endParaRPr>
          </a:p>
          <a:p>
            <a:endParaRPr lang="en-US" dirty="0">
              <a:solidFill>
                <a:schemeClr val="bg2">
                  <a:lumMod val="25000"/>
                </a:schemeClr>
              </a:solidFill>
              <a:latin typeface="GeoSlab703 Md BT" pitchFamily="18" charset="0"/>
              <a:cs typeface="Times New Roman" pitchFamily="18" charset="0"/>
            </a:endParaRPr>
          </a:p>
        </p:txBody>
      </p:sp>
      <p:sp>
        <p:nvSpPr>
          <p:cNvPr id="2" name="Rectangle 1"/>
          <p:cNvSpPr/>
          <p:nvPr/>
        </p:nvSpPr>
        <p:spPr>
          <a:xfrm>
            <a:off x="2267744" y="116632"/>
            <a:ext cx="4375493"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Clr>
                <a:schemeClr val="accent1">
                  <a:lumMod val="75000"/>
                </a:schemeClr>
              </a:buCl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cs typeface="Times New Roman" pitchFamily="18" charset="0"/>
              </a:rPr>
              <a:t>History of uremia</a:t>
            </a:r>
          </a:p>
        </p:txBody>
      </p:sp>
      <p:sp>
        <p:nvSpPr>
          <p:cNvPr id="4" name="Rectangle 3"/>
          <p:cNvSpPr/>
          <p:nvPr/>
        </p:nvSpPr>
        <p:spPr>
          <a:xfrm>
            <a:off x="-26754" y="764704"/>
            <a:ext cx="8964488" cy="830997"/>
          </a:xfrm>
          <a:prstGeom prst="rect">
            <a:avLst/>
          </a:prstGeom>
        </p:spPr>
        <p:txBody>
          <a:bodyPr wrap="square">
            <a:spAutoFit/>
          </a:bodyPr>
          <a:lstStyle/>
          <a:p>
            <a:r>
              <a:rPr lang="en-GB" sz="2400" dirty="0"/>
              <a:t>Manifestations of </a:t>
            </a:r>
            <a:r>
              <a:rPr lang="en-GB" sz="2400" dirty="0" err="1"/>
              <a:t>uremia</a:t>
            </a:r>
            <a:r>
              <a:rPr lang="en-GB" sz="2400" dirty="0"/>
              <a:t> (</a:t>
            </a:r>
            <a:r>
              <a:rPr lang="en-GB" sz="2400" b="1" dirty="0" err="1"/>
              <a:t>Azotemia</a:t>
            </a:r>
            <a:r>
              <a:rPr lang="en-GB" sz="2400" dirty="0"/>
              <a:t> )in end-stage renal disease (ESRD),</a:t>
            </a:r>
          </a:p>
        </p:txBody>
      </p:sp>
    </p:spTree>
    <p:extLst>
      <p:ext uri="{BB962C8B-B14F-4D97-AF65-F5344CB8AC3E}">
        <p14:creationId xmlns:p14="http://schemas.microsoft.com/office/powerpoint/2010/main" val="4202278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16632"/>
            <a:ext cx="208823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History</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832048" y="1556792"/>
            <a:ext cx="7772400" cy="3853408"/>
          </a:xfrm>
        </p:spPr>
        <p:txBody>
          <a:bodyPr>
            <a:normAutofit/>
          </a:bodyPr>
          <a:lstStyle/>
          <a:p>
            <a:pPr>
              <a:buClr>
                <a:schemeClr val="accent1">
                  <a:lumMod val="75000"/>
                </a:schemeClr>
              </a:buClr>
            </a:pPr>
            <a:r>
              <a:rPr lang="en-US" sz="2800" dirty="0" smtClean="0">
                <a:solidFill>
                  <a:schemeClr val="bg2">
                    <a:lumMod val="25000"/>
                  </a:schemeClr>
                </a:solidFill>
                <a:latin typeface="GeoSlab703 Md BT" pitchFamily="18" charset="0"/>
              </a:rPr>
              <a:t>Systemic review</a:t>
            </a:r>
          </a:p>
          <a:p>
            <a:pPr>
              <a:buClr>
                <a:schemeClr val="accent1">
                  <a:lumMod val="75000"/>
                </a:schemeClr>
              </a:buClr>
            </a:pPr>
            <a:r>
              <a:rPr lang="en-US" sz="2800" dirty="0" smtClean="0">
                <a:solidFill>
                  <a:schemeClr val="bg2">
                    <a:lumMod val="25000"/>
                  </a:schemeClr>
                </a:solidFill>
                <a:latin typeface="GeoSlab703 Md BT" pitchFamily="18" charset="0"/>
              </a:rPr>
              <a:t>Past Medical illness</a:t>
            </a:r>
          </a:p>
          <a:p>
            <a:pPr>
              <a:buClr>
                <a:schemeClr val="accent1">
                  <a:lumMod val="75000"/>
                </a:schemeClr>
              </a:buClr>
            </a:pPr>
            <a:r>
              <a:rPr lang="en-US" sz="2800" dirty="0" smtClean="0">
                <a:solidFill>
                  <a:schemeClr val="bg2">
                    <a:lumMod val="25000"/>
                  </a:schemeClr>
                </a:solidFill>
                <a:latin typeface="GeoSlab703 Md BT" pitchFamily="18" charset="0"/>
              </a:rPr>
              <a:t>Surgical</a:t>
            </a:r>
          </a:p>
          <a:p>
            <a:pPr>
              <a:buClr>
                <a:schemeClr val="accent1">
                  <a:lumMod val="75000"/>
                </a:schemeClr>
              </a:buClr>
            </a:pPr>
            <a:r>
              <a:rPr lang="en-US" sz="2800" dirty="0" smtClean="0">
                <a:solidFill>
                  <a:schemeClr val="bg2">
                    <a:lumMod val="25000"/>
                  </a:schemeClr>
                </a:solidFill>
                <a:latin typeface="GeoSlab703 Md BT" pitchFamily="18" charset="0"/>
              </a:rPr>
              <a:t>Medication</a:t>
            </a:r>
          </a:p>
          <a:p>
            <a:pPr>
              <a:buClr>
                <a:schemeClr val="accent1">
                  <a:lumMod val="75000"/>
                </a:schemeClr>
              </a:buClr>
            </a:pPr>
            <a:r>
              <a:rPr lang="en-US" sz="2800" dirty="0" smtClean="0">
                <a:solidFill>
                  <a:schemeClr val="bg2">
                    <a:lumMod val="25000"/>
                  </a:schemeClr>
                </a:solidFill>
                <a:latin typeface="GeoSlab703 Md BT" pitchFamily="18" charset="0"/>
              </a:rPr>
              <a:t>Family</a:t>
            </a:r>
          </a:p>
          <a:p>
            <a:pPr>
              <a:buClr>
                <a:schemeClr val="accent1">
                  <a:lumMod val="75000"/>
                </a:schemeClr>
              </a:buClr>
            </a:pPr>
            <a:r>
              <a:rPr lang="en-US" sz="2800" dirty="0" smtClean="0">
                <a:solidFill>
                  <a:schemeClr val="bg2">
                    <a:lumMod val="25000"/>
                  </a:schemeClr>
                </a:solidFill>
                <a:latin typeface="GeoSlab703 Md BT" pitchFamily="18" charset="0"/>
              </a:rPr>
              <a:t>Social</a:t>
            </a:r>
          </a:p>
          <a:p>
            <a:pPr>
              <a:buClr>
                <a:schemeClr val="accent1">
                  <a:lumMod val="75000"/>
                </a:schemeClr>
              </a:buClr>
            </a:pPr>
            <a:r>
              <a:rPr lang="en-US" sz="2800" dirty="0" smtClean="0">
                <a:solidFill>
                  <a:schemeClr val="bg2">
                    <a:lumMod val="25000"/>
                  </a:schemeClr>
                </a:solidFill>
                <a:latin typeface="GeoSlab703 Md BT" pitchFamily="18" charset="0"/>
              </a:rPr>
              <a:t>Allergy</a:t>
            </a:r>
          </a:p>
          <a:p>
            <a:pPr>
              <a:buClr>
                <a:schemeClr val="accent1">
                  <a:lumMod val="75000"/>
                </a:schemeClr>
              </a:buClr>
            </a:pPr>
            <a:endParaRPr lang="en-US" sz="2800" dirty="0" smtClean="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59001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095128"/>
            <a:ext cx="5266928" cy="140588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Examination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Tree>
    <p:extLst>
      <p:ext uri="{BB962C8B-B14F-4D97-AF65-F5344CB8AC3E}">
        <p14:creationId xmlns:p14="http://schemas.microsoft.com/office/powerpoint/2010/main" val="1002159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16558"/>
            <a:ext cx="3312368" cy="7921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Examination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590872" y="908720"/>
            <a:ext cx="8229600" cy="4525963"/>
          </a:xfrm>
        </p:spPr>
        <p:txBody>
          <a:bodyPr>
            <a:noAutofit/>
          </a:bodyPr>
          <a:lstStyle/>
          <a:p>
            <a:pPr>
              <a:buClr>
                <a:schemeClr val="accent1">
                  <a:lumMod val="75000"/>
                </a:schemeClr>
              </a:buClr>
            </a:pPr>
            <a:r>
              <a:rPr lang="en-US" sz="2800" dirty="0" smtClean="0">
                <a:solidFill>
                  <a:schemeClr val="bg2">
                    <a:lumMod val="25000"/>
                  </a:schemeClr>
                </a:solidFill>
                <a:latin typeface="GeoSlab703 Md BT" pitchFamily="18" charset="0"/>
              </a:rPr>
              <a:t>Posture</a:t>
            </a:r>
          </a:p>
          <a:p>
            <a:pPr>
              <a:buClr>
                <a:schemeClr val="accent1">
                  <a:lumMod val="75000"/>
                </a:schemeClr>
              </a:buClr>
            </a:pPr>
            <a:r>
              <a:rPr lang="en-US" sz="2800" dirty="0" smtClean="0">
                <a:solidFill>
                  <a:schemeClr val="bg2">
                    <a:lumMod val="25000"/>
                  </a:schemeClr>
                </a:solidFill>
                <a:latin typeface="GeoSlab703 Md BT" pitchFamily="18" charset="0"/>
              </a:rPr>
              <a:t>Look ill</a:t>
            </a:r>
          </a:p>
          <a:p>
            <a:pPr>
              <a:buClr>
                <a:schemeClr val="accent1">
                  <a:lumMod val="75000"/>
                </a:schemeClr>
              </a:buClr>
            </a:pPr>
            <a:r>
              <a:rPr lang="en-US" sz="2800" dirty="0" smtClean="0">
                <a:solidFill>
                  <a:schemeClr val="bg2">
                    <a:lumMod val="25000"/>
                  </a:schemeClr>
                </a:solidFill>
                <a:latin typeface="GeoSlab703 Md BT" pitchFamily="18" charset="0"/>
              </a:rPr>
              <a:t>BMI – 25 kg/m</a:t>
            </a:r>
            <a:r>
              <a:rPr lang="en-US" sz="2800" baseline="30000" dirty="0" smtClean="0">
                <a:solidFill>
                  <a:schemeClr val="bg2">
                    <a:lumMod val="25000"/>
                  </a:schemeClr>
                </a:solidFill>
                <a:latin typeface="GeoSlab703 Md BT" pitchFamily="18" charset="0"/>
              </a:rPr>
              <a:t>2</a:t>
            </a:r>
          </a:p>
          <a:p>
            <a:pPr>
              <a:buClr>
                <a:schemeClr val="accent1">
                  <a:lumMod val="75000"/>
                </a:schemeClr>
              </a:buClr>
            </a:pPr>
            <a:r>
              <a:rPr lang="en-US" sz="2800" dirty="0" smtClean="0">
                <a:solidFill>
                  <a:schemeClr val="bg2">
                    <a:lumMod val="25000"/>
                  </a:schemeClr>
                </a:solidFill>
                <a:latin typeface="GeoSlab703 Md BT" pitchFamily="18" charset="0"/>
              </a:rPr>
              <a:t>BP - 185/80 mmHg sitting both arm</a:t>
            </a:r>
          </a:p>
          <a:p>
            <a:pPr>
              <a:buClr>
                <a:schemeClr val="accent1">
                  <a:lumMod val="75000"/>
                </a:schemeClr>
              </a:buClr>
            </a:pPr>
            <a:r>
              <a:rPr lang="en-US" sz="2800" dirty="0" smtClean="0">
                <a:solidFill>
                  <a:schemeClr val="bg2">
                    <a:lumMod val="25000"/>
                  </a:schemeClr>
                </a:solidFill>
                <a:latin typeface="GeoSlab703 Md BT" pitchFamily="18" charset="0"/>
              </a:rPr>
              <a:t>Pulse rate – 50 beats/min</a:t>
            </a:r>
          </a:p>
          <a:p>
            <a:pPr>
              <a:buClr>
                <a:schemeClr val="accent1">
                  <a:lumMod val="75000"/>
                </a:schemeClr>
              </a:buClr>
            </a:pPr>
            <a:r>
              <a:rPr lang="en-US" sz="2800" dirty="0">
                <a:solidFill>
                  <a:schemeClr val="bg2">
                    <a:lumMod val="25000"/>
                  </a:schemeClr>
                </a:solidFill>
                <a:latin typeface="GeoSlab703 Md BT" pitchFamily="18" charset="0"/>
              </a:rPr>
              <a:t>Breathing </a:t>
            </a:r>
            <a:r>
              <a:rPr lang="en-US" sz="2800" dirty="0" smtClean="0">
                <a:solidFill>
                  <a:schemeClr val="bg2">
                    <a:lumMod val="25000"/>
                  </a:schemeClr>
                </a:solidFill>
                <a:latin typeface="GeoSlab703 Md BT" pitchFamily="18" charset="0"/>
              </a:rPr>
              <a:t>rate, pattern</a:t>
            </a:r>
          </a:p>
          <a:p>
            <a:pPr>
              <a:buClr>
                <a:schemeClr val="accent1">
                  <a:lumMod val="75000"/>
                </a:schemeClr>
              </a:buClr>
            </a:pPr>
            <a:r>
              <a:rPr lang="en-US" sz="2800" dirty="0" smtClean="0">
                <a:solidFill>
                  <a:schemeClr val="bg2">
                    <a:lumMod val="25000"/>
                  </a:schemeClr>
                </a:solidFill>
                <a:latin typeface="GeoSlab703 Md BT" pitchFamily="18" charset="0"/>
              </a:rPr>
              <a:t>Pale</a:t>
            </a:r>
          </a:p>
          <a:p>
            <a:pPr>
              <a:buClr>
                <a:schemeClr val="accent1">
                  <a:lumMod val="75000"/>
                </a:schemeClr>
              </a:buClr>
            </a:pPr>
            <a:r>
              <a:rPr lang="en-US" sz="2800" dirty="0" smtClean="0">
                <a:solidFill>
                  <a:schemeClr val="bg2">
                    <a:lumMod val="25000"/>
                  </a:schemeClr>
                </a:solidFill>
                <a:latin typeface="GeoSlab703 Md BT" pitchFamily="18" charset="0"/>
              </a:rPr>
              <a:t>Edema</a:t>
            </a:r>
          </a:p>
          <a:p>
            <a:pPr>
              <a:buClr>
                <a:schemeClr val="accent1">
                  <a:lumMod val="75000"/>
                </a:schemeClr>
              </a:buClr>
            </a:pPr>
            <a:r>
              <a:rPr lang="en-US" sz="2800" dirty="0" smtClean="0">
                <a:solidFill>
                  <a:schemeClr val="bg2">
                    <a:lumMod val="25000"/>
                  </a:schemeClr>
                </a:solidFill>
                <a:latin typeface="GeoSlab703 Md BT" pitchFamily="18" charset="0"/>
              </a:rPr>
              <a:t>Mouth </a:t>
            </a:r>
          </a:p>
          <a:p>
            <a:pPr>
              <a:buClr>
                <a:schemeClr val="accent1">
                  <a:lumMod val="75000"/>
                </a:schemeClr>
              </a:buClr>
            </a:pPr>
            <a:r>
              <a:rPr lang="en-US" sz="2800" dirty="0" smtClean="0">
                <a:solidFill>
                  <a:schemeClr val="bg2">
                    <a:lumMod val="25000"/>
                  </a:schemeClr>
                </a:solidFill>
                <a:latin typeface="GeoSlab703 Md BT" pitchFamily="18" charset="0"/>
              </a:rPr>
              <a:t>Itching marks</a:t>
            </a:r>
          </a:p>
          <a:p>
            <a:pPr>
              <a:buClr>
                <a:schemeClr val="accent1">
                  <a:lumMod val="75000"/>
                </a:schemeClr>
              </a:buClr>
            </a:pPr>
            <a:r>
              <a:rPr lang="en-US" sz="2800" dirty="0" smtClean="0">
                <a:solidFill>
                  <a:schemeClr val="bg2">
                    <a:lumMod val="25000"/>
                  </a:schemeClr>
                </a:solidFill>
                <a:latin typeface="GeoSlab703 Md BT" pitchFamily="18" charset="0"/>
              </a:rPr>
              <a:t>Hand examination</a:t>
            </a:r>
            <a:endParaRPr lang="en-US" sz="2800" dirty="0">
              <a:solidFill>
                <a:schemeClr val="bg2">
                  <a:lumMod val="25000"/>
                </a:schemeClr>
              </a:solidFill>
              <a:latin typeface="GeoSlab703 Md BT" pitchFamily="18" charset="0"/>
            </a:endParaRPr>
          </a:p>
        </p:txBody>
      </p:sp>
      <p:pic>
        <p:nvPicPr>
          <p:cNvPr id="47106" name="Picture 2" descr="https://encrypted-tbn2.gstatic.com/images?q=tbn:ANd9GcR8QqbJ1qVGPjDIrUOv-dy5gYE8Hz18qG1UueA9EgpZcEPkvuApaw"/>
          <p:cNvPicPr>
            <a:picLocks noChangeAspect="1" noChangeArrowheads="1"/>
          </p:cNvPicPr>
          <p:nvPr/>
        </p:nvPicPr>
        <p:blipFill>
          <a:blip r:embed="rId2" cstate="print"/>
          <a:srcRect/>
          <a:stretch>
            <a:fillRect/>
          </a:stretch>
        </p:blipFill>
        <p:spPr bwMode="auto">
          <a:xfrm>
            <a:off x="5441847" y="3861048"/>
            <a:ext cx="3522641" cy="2696344"/>
          </a:xfrm>
          <a:prstGeom prst="rect">
            <a:avLst/>
          </a:prstGeom>
          <a:noFill/>
        </p:spPr>
      </p:pic>
    </p:spTree>
    <p:extLst>
      <p:ext uri="{BB962C8B-B14F-4D97-AF65-F5344CB8AC3E}">
        <p14:creationId xmlns:p14="http://schemas.microsoft.com/office/powerpoint/2010/main" val="2375241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97768"/>
            <a:ext cx="712432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Cardiovascular examination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961256" y="1816893"/>
            <a:ext cx="6059016" cy="3916363"/>
          </a:xfrm>
        </p:spPr>
        <p:txBody>
          <a:bodyPr>
            <a:normAutofit/>
          </a:bodyPr>
          <a:lstStyle/>
          <a:p>
            <a:pPr>
              <a:buClr>
                <a:schemeClr val="accent1">
                  <a:lumMod val="75000"/>
                </a:schemeClr>
              </a:buClr>
            </a:pPr>
            <a:r>
              <a:rPr lang="en-US" sz="2800" dirty="0" smtClean="0">
                <a:solidFill>
                  <a:schemeClr val="bg2">
                    <a:lumMod val="25000"/>
                  </a:schemeClr>
                </a:solidFill>
                <a:latin typeface="GeoSlab703 Md BT" pitchFamily="18" charset="0"/>
              </a:rPr>
              <a:t>JVP – 3cm </a:t>
            </a:r>
          </a:p>
          <a:p>
            <a:pPr>
              <a:buClr>
                <a:schemeClr val="accent1">
                  <a:lumMod val="75000"/>
                </a:schemeClr>
              </a:buClr>
            </a:pPr>
            <a:r>
              <a:rPr lang="en-US" sz="2800" dirty="0" smtClean="0">
                <a:solidFill>
                  <a:schemeClr val="bg2">
                    <a:lumMod val="25000"/>
                  </a:schemeClr>
                </a:solidFill>
                <a:latin typeface="GeoSlab703 Md BT" pitchFamily="18" charset="0"/>
              </a:rPr>
              <a:t>S1 + S2 + S3</a:t>
            </a:r>
          </a:p>
          <a:p>
            <a:pPr>
              <a:buClr>
                <a:schemeClr val="accent1">
                  <a:lumMod val="75000"/>
                </a:schemeClr>
              </a:buClr>
            </a:pPr>
            <a:r>
              <a:rPr lang="en-US" sz="2800" dirty="0" smtClean="0">
                <a:solidFill>
                  <a:schemeClr val="bg2">
                    <a:lumMod val="25000"/>
                  </a:schemeClr>
                </a:solidFill>
                <a:latin typeface="GeoSlab703 Md BT" pitchFamily="18" charset="0"/>
              </a:rPr>
              <a:t>ESM grade II at apex</a:t>
            </a:r>
          </a:p>
          <a:p>
            <a:pPr>
              <a:buClr>
                <a:schemeClr val="accent1">
                  <a:lumMod val="75000"/>
                </a:schemeClr>
              </a:buClr>
            </a:pPr>
            <a:r>
              <a:rPr lang="en-US" sz="2800" dirty="0" smtClean="0">
                <a:solidFill>
                  <a:schemeClr val="bg2">
                    <a:lumMod val="25000"/>
                  </a:schemeClr>
                </a:solidFill>
                <a:latin typeface="GeoSlab703 Md BT" pitchFamily="18" charset="0"/>
              </a:rPr>
              <a:t>No pericardial rub</a:t>
            </a: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3090175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511256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Chest examination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662880" y="1844824"/>
            <a:ext cx="8229600" cy="3024336"/>
          </a:xfrm>
        </p:spPr>
        <p:txBody>
          <a:bodyPr>
            <a:normAutofit lnSpcReduction="10000"/>
          </a:bodyPr>
          <a:lstStyle/>
          <a:p>
            <a:pPr>
              <a:buClr>
                <a:schemeClr val="accent1">
                  <a:lumMod val="75000"/>
                </a:schemeClr>
              </a:buClr>
            </a:pPr>
            <a:r>
              <a:rPr lang="en-US" sz="2800" dirty="0" smtClean="0">
                <a:solidFill>
                  <a:schemeClr val="bg2">
                    <a:lumMod val="25000"/>
                  </a:schemeClr>
                </a:solidFill>
                <a:latin typeface="GeoSlab703 Md BT" pitchFamily="18" charset="0"/>
              </a:rPr>
              <a:t>Scratch mark in the back</a:t>
            </a:r>
          </a:p>
          <a:p>
            <a:pPr>
              <a:buClr>
                <a:schemeClr val="accent1">
                  <a:lumMod val="75000"/>
                </a:schemeClr>
              </a:buClr>
            </a:pPr>
            <a:r>
              <a:rPr lang="en-US" sz="2800" dirty="0" smtClean="0">
                <a:solidFill>
                  <a:schemeClr val="bg2">
                    <a:lumMod val="25000"/>
                  </a:schemeClr>
                </a:solidFill>
                <a:latin typeface="GeoSlab703 Md BT" pitchFamily="18" charset="0"/>
              </a:rPr>
              <a:t>Right side – stony dullness</a:t>
            </a:r>
          </a:p>
          <a:p>
            <a:pPr>
              <a:buClr>
                <a:schemeClr val="accent1">
                  <a:lumMod val="75000"/>
                </a:schemeClr>
              </a:buClr>
            </a:pPr>
            <a:r>
              <a:rPr lang="en-US" sz="2800" dirty="0" smtClean="0">
                <a:solidFill>
                  <a:schemeClr val="bg2">
                    <a:lumMod val="25000"/>
                  </a:schemeClr>
                </a:solidFill>
                <a:latin typeface="GeoSlab703 Md BT" pitchFamily="18" charset="0"/>
                <a:cs typeface="Times New Roman"/>
              </a:rPr>
              <a:t>↓TVF in right side</a:t>
            </a:r>
          </a:p>
          <a:p>
            <a:pPr>
              <a:buClr>
                <a:schemeClr val="accent1">
                  <a:lumMod val="75000"/>
                </a:schemeClr>
              </a:buClr>
            </a:pPr>
            <a:r>
              <a:rPr lang="en-US" sz="2800" dirty="0" smtClean="0">
                <a:solidFill>
                  <a:schemeClr val="bg2">
                    <a:lumMod val="25000"/>
                  </a:schemeClr>
                </a:solidFill>
                <a:latin typeface="GeoSlab703 Md BT" pitchFamily="18" charset="0"/>
                <a:cs typeface="Times New Roman"/>
              </a:rPr>
              <a:t>Bilateral basal crepitation with vesicular breath</a:t>
            </a:r>
          </a:p>
          <a:p>
            <a:pPr>
              <a:buClr>
                <a:schemeClr val="accent1">
                  <a:lumMod val="75000"/>
                </a:schemeClr>
              </a:buClr>
            </a:pPr>
            <a:r>
              <a:rPr lang="en-US" sz="2800" dirty="0" smtClean="0">
                <a:solidFill>
                  <a:schemeClr val="bg2">
                    <a:lumMod val="25000"/>
                  </a:schemeClr>
                </a:solidFill>
                <a:latin typeface="GeoSlab703 Md BT" pitchFamily="18" charset="0"/>
                <a:cs typeface="Times New Roman"/>
              </a:rPr>
              <a:t>↓breathing sound at right side </a:t>
            </a:r>
          </a:p>
          <a:p>
            <a:r>
              <a:rPr lang="en-US" sz="2800" dirty="0" smtClean="0">
                <a:solidFill>
                  <a:schemeClr val="bg2">
                    <a:lumMod val="25000"/>
                  </a:schemeClr>
                </a:solidFill>
                <a:latin typeface="GeoSlab703 Md BT" pitchFamily="18" charset="0"/>
                <a:cs typeface="Times New Roman"/>
              </a:rPr>
              <a:t>↓ </a:t>
            </a:r>
            <a:r>
              <a:rPr lang="en-US" sz="2800" dirty="0" smtClean="0">
                <a:latin typeface="GeoSlab703 Md BT" pitchFamily="18" charset="0"/>
              </a:rPr>
              <a:t>Voice Sounds</a:t>
            </a:r>
            <a:r>
              <a:rPr lang="en-US" sz="2800" dirty="0">
                <a:solidFill>
                  <a:schemeClr val="bg2">
                    <a:lumMod val="25000"/>
                  </a:schemeClr>
                </a:solidFill>
                <a:latin typeface="GeoSlab703 Md BT" pitchFamily="18" charset="0"/>
                <a:cs typeface="Times New Roman"/>
              </a:rPr>
              <a:t> at right side </a:t>
            </a:r>
            <a:endParaRPr lang="en-US" sz="2800" dirty="0"/>
          </a:p>
          <a:p>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814012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633670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Abdominal examination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662880" y="1858888"/>
            <a:ext cx="8229600" cy="2362200"/>
          </a:xfrm>
        </p:spPr>
        <p:txBody>
          <a:bodyPr>
            <a:normAutofit fontScale="85000" lnSpcReduction="20000"/>
          </a:bodyPr>
          <a:lstStyle/>
          <a:p>
            <a:pPr>
              <a:buClr>
                <a:schemeClr val="accent1">
                  <a:lumMod val="75000"/>
                </a:schemeClr>
              </a:buClr>
            </a:pPr>
            <a:r>
              <a:rPr lang="en-US" sz="2800" dirty="0" smtClean="0">
                <a:solidFill>
                  <a:schemeClr val="bg2">
                    <a:lumMod val="25000"/>
                  </a:schemeClr>
                </a:solidFill>
                <a:latin typeface="GeoSlab703 Md BT" pitchFamily="18" charset="0"/>
              </a:rPr>
              <a:t>Scratch mark</a:t>
            </a:r>
          </a:p>
          <a:p>
            <a:pPr>
              <a:buClr>
                <a:schemeClr val="accent1">
                  <a:lumMod val="75000"/>
                </a:schemeClr>
              </a:buClr>
            </a:pPr>
            <a:r>
              <a:rPr lang="en-US" sz="2800" dirty="0" smtClean="0">
                <a:solidFill>
                  <a:schemeClr val="bg2">
                    <a:lumMod val="25000"/>
                  </a:schemeClr>
                </a:solidFill>
                <a:latin typeface="GeoSlab703 Md BT" pitchFamily="18" charset="0"/>
              </a:rPr>
              <a:t>No </a:t>
            </a:r>
            <a:r>
              <a:rPr lang="en-US" sz="2800" dirty="0" err="1" smtClean="0">
                <a:solidFill>
                  <a:schemeClr val="bg2">
                    <a:lumMod val="25000"/>
                  </a:schemeClr>
                </a:solidFill>
                <a:latin typeface="GeoSlab703 Md BT" pitchFamily="18" charset="0"/>
              </a:rPr>
              <a:t>organomegaly</a:t>
            </a:r>
            <a:r>
              <a:rPr lang="en-US" sz="2800" dirty="0" smtClean="0">
                <a:solidFill>
                  <a:schemeClr val="bg2">
                    <a:lumMod val="25000"/>
                  </a:schemeClr>
                </a:solidFill>
                <a:latin typeface="GeoSlab703 Md BT" pitchFamily="18" charset="0"/>
              </a:rPr>
              <a:t> </a:t>
            </a:r>
          </a:p>
          <a:p>
            <a:pPr>
              <a:buClr>
                <a:schemeClr val="accent1">
                  <a:lumMod val="75000"/>
                </a:schemeClr>
              </a:buClr>
            </a:pPr>
            <a:r>
              <a:rPr lang="en-US" sz="2800" dirty="0" err="1" smtClean="0">
                <a:solidFill>
                  <a:schemeClr val="bg2">
                    <a:lumMod val="25000"/>
                  </a:schemeClr>
                </a:solidFill>
                <a:latin typeface="GeoSlab703 Md BT" pitchFamily="18" charset="0"/>
              </a:rPr>
              <a:t>Epigastric</a:t>
            </a:r>
            <a:r>
              <a:rPr lang="en-US" sz="2800" dirty="0" smtClean="0">
                <a:solidFill>
                  <a:schemeClr val="bg2">
                    <a:lumMod val="25000"/>
                  </a:schemeClr>
                </a:solidFill>
                <a:latin typeface="GeoSlab703 Md BT" pitchFamily="18" charset="0"/>
              </a:rPr>
              <a:t> tenderness </a:t>
            </a:r>
          </a:p>
          <a:p>
            <a:pPr>
              <a:buClr>
                <a:schemeClr val="accent1">
                  <a:lumMod val="75000"/>
                </a:schemeClr>
              </a:buClr>
            </a:pPr>
            <a:r>
              <a:rPr lang="en-US" sz="2800" dirty="0" smtClean="0">
                <a:solidFill>
                  <a:schemeClr val="bg2">
                    <a:lumMod val="25000"/>
                  </a:schemeClr>
                </a:solidFill>
                <a:latin typeface="GeoSlab703 Md BT" pitchFamily="18" charset="0"/>
              </a:rPr>
              <a:t>No  aortic or renal bruits</a:t>
            </a:r>
          </a:p>
          <a:p>
            <a:pPr>
              <a:buClr>
                <a:schemeClr val="accent1">
                  <a:lumMod val="75000"/>
                </a:schemeClr>
              </a:buClr>
            </a:pPr>
            <a:r>
              <a:rPr lang="en-US" sz="2800" dirty="0" smtClean="0">
                <a:solidFill>
                  <a:schemeClr val="bg2">
                    <a:lumMod val="25000"/>
                  </a:schemeClr>
                </a:solidFill>
                <a:latin typeface="GeoSlab703 Md BT" pitchFamily="18" charset="0"/>
              </a:rPr>
              <a:t>No suprapubic mass</a:t>
            </a:r>
          </a:p>
          <a:p>
            <a:pPr>
              <a:buClr>
                <a:schemeClr val="accent1">
                  <a:lumMod val="75000"/>
                </a:schemeClr>
              </a:buClr>
            </a:pPr>
            <a:r>
              <a:rPr lang="en-US" sz="2800" dirty="0" smtClean="0">
                <a:solidFill>
                  <a:schemeClr val="bg2">
                    <a:lumMod val="25000"/>
                  </a:schemeClr>
                </a:solidFill>
                <a:latin typeface="GeoSlab703 Md BT" pitchFamily="18" charset="0"/>
              </a:rPr>
              <a:t>No shifting dullness</a:t>
            </a: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89447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16632"/>
            <a:ext cx="2304256"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CNS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611560" y="1783357"/>
            <a:ext cx="8229600" cy="4525963"/>
          </a:xfrm>
        </p:spPr>
        <p:txBody>
          <a:bodyPr>
            <a:normAutofit/>
          </a:bodyPr>
          <a:lstStyle/>
          <a:p>
            <a:pPr>
              <a:buClr>
                <a:schemeClr val="accent1">
                  <a:lumMod val="75000"/>
                </a:schemeClr>
              </a:buClr>
              <a:buFont typeface="Arial" pitchFamily="34" charset="0"/>
              <a:buChar char="•"/>
            </a:pPr>
            <a:r>
              <a:rPr lang="en-US" sz="2800" dirty="0" smtClean="0">
                <a:solidFill>
                  <a:schemeClr val="bg2">
                    <a:lumMod val="25000"/>
                  </a:schemeClr>
                </a:solidFill>
                <a:latin typeface="GeoSlab703 Md BT" pitchFamily="18" charset="0"/>
              </a:rPr>
              <a:t>Drowsiness</a:t>
            </a:r>
          </a:p>
          <a:p>
            <a:pPr>
              <a:buClr>
                <a:schemeClr val="accent1">
                  <a:lumMod val="75000"/>
                </a:schemeClr>
              </a:buClr>
              <a:buFont typeface="Arial" pitchFamily="34" charset="0"/>
              <a:buChar char="•"/>
            </a:pPr>
            <a:r>
              <a:rPr lang="en-US" sz="2800" dirty="0" err="1" smtClean="0">
                <a:solidFill>
                  <a:schemeClr val="bg2">
                    <a:lumMod val="25000"/>
                  </a:schemeClr>
                </a:solidFill>
                <a:latin typeface="GeoSlab703 Md BT" pitchFamily="18" charset="0"/>
              </a:rPr>
              <a:t>Fundus</a:t>
            </a:r>
            <a:r>
              <a:rPr lang="en-US" sz="2800" dirty="0" smtClean="0">
                <a:solidFill>
                  <a:schemeClr val="bg2">
                    <a:lumMod val="25000"/>
                  </a:schemeClr>
                </a:solidFill>
                <a:latin typeface="GeoSlab703 Md BT" pitchFamily="18" charset="0"/>
              </a:rPr>
              <a:t> examination &gt; diabetic retinopathy </a:t>
            </a:r>
          </a:p>
          <a:p>
            <a:pPr marL="342900" lvl="1" indent="-342900">
              <a:buClr>
                <a:schemeClr val="accent1">
                  <a:lumMod val="75000"/>
                </a:schemeClr>
              </a:buClr>
              <a:buFont typeface="Arial" pitchFamily="34" charset="0"/>
              <a:buChar char="•"/>
            </a:pPr>
            <a:r>
              <a:rPr lang="en-US" sz="2800" dirty="0" smtClean="0">
                <a:solidFill>
                  <a:schemeClr val="bg2">
                    <a:lumMod val="25000"/>
                  </a:schemeClr>
                </a:solidFill>
                <a:latin typeface="GeoSlab703 Md BT" pitchFamily="18" charset="0"/>
              </a:rPr>
              <a:t>No asthraxis </a:t>
            </a:r>
          </a:p>
          <a:p>
            <a:pPr marL="342900" lvl="1" indent="-342900">
              <a:buClr>
                <a:schemeClr val="accent1">
                  <a:lumMod val="75000"/>
                </a:schemeClr>
              </a:buClr>
              <a:buFont typeface="Arial" pitchFamily="34" charset="0"/>
              <a:buChar char="•"/>
            </a:pPr>
            <a:r>
              <a:rPr lang="en-US" sz="2800" dirty="0" smtClean="0">
                <a:solidFill>
                  <a:schemeClr val="bg2">
                    <a:lumMod val="25000"/>
                  </a:schemeClr>
                </a:solidFill>
                <a:latin typeface="GeoSlab703 Md BT" pitchFamily="18" charset="0"/>
              </a:rPr>
              <a:t>Normal power</a:t>
            </a:r>
          </a:p>
          <a:p>
            <a:pPr marL="342900" lvl="1" indent="-342900">
              <a:buClr>
                <a:schemeClr val="accent1">
                  <a:lumMod val="75000"/>
                </a:schemeClr>
              </a:buClr>
              <a:buFont typeface="Arial" pitchFamily="34" charset="0"/>
              <a:buChar char="•"/>
            </a:pPr>
            <a:r>
              <a:rPr lang="en-US" sz="2800" dirty="0" smtClean="0">
                <a:solidFill>
                  <a:schemeClr val="bg2">
                    <a:lumMod val="25000"/>
                  </a:schemeClr>
                </a:solidFill>
                <a:latin typeface="GeoSlab703 Md BT" pitchFamily="18" charset="0"/>
              </a:rPr>
              <a:t>Decrease Touch Sensation and vibration &amp; sensation in both legs</a:t>
            </a:r>
          </a:p>
          <a:p>
            <a:pPr marL="342900" lvl="1" indent="-342900">
              <a:buClr>
                <a:schemeClr val="accent1">
                  <a:lumMod val="75000"/>
                </a:schemeClr>
              </a:buClr>
              <a:buFont typeface="Arial" pitchFamily="34" charset="0"/>
              <a:buChar char="•"/>
            </a:pPr>
            <a:r>
              <a:rPr lang="en-US" sz="2800" dirty="0" smtClean="0">
                <a:solidFill>
                  <a:schemeClr val="bg2">
                    <a:lumMod val="25000"/>
                  </a:schemeClr>
                </a:solidFill>
                <a:latin typeface="GeoSlab703 Md BT" pitchFamily="18" charset="0"/>
              </a:rPr>
              <a:t>Normal Coordination</a:t>
            </a:r>
          </a:p>
        </p:txBody>
      </p:sp>
    </p:spTree>
    <p:extLst>
      <p:ext uri="{BB962C8B-B14F-4D97-AF65-F5344CB8AC3E}">
        <p14:creationId xmlns:p14="http://schemas.microsoft.com/office/powerpoint/2010/main" val="4230701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205334"/>
            <a:ext cx="4948808" cy="4873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rPr>
              <a:t>Fundus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rPr>
              <a:t> examination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pic>
        <p:nvPicPr>
          <p:cNvPr id="1026" name="Picture 2" descr="C:\Users\DELL\Desktop\hypertensiob retinopathy.jpg"/>
          <p:cNvPicPr>
            <a:picLocks noGrp="1" noChangeAspect="1" noChangeArrowheads="1"/>
          </p:cNvPicPr>
          <p:nvPr>
            <p:ph sz="quarter" idx="1"/>
          </p:nvPr>
        </p:nvPicPr>
        <p:blipFill>
          <a:blip r:embed="rId2" cstate="print"/>
          <a:srcRect/>
          <a:stretch>
            <a:fillRect/>
          </a:stretch>
        </p:blipFill>
        <p:spPr bwMode="auto">
          <a:xfrm>
            <a:off x="4572000" y="614476"/>
            <a:ext cx="4423144" cy="3043123"/>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688"/>
            <a:ext cx="427394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4"/>
          <a:stretch>
            <a:fillRect/>
          </a:stretch>
        </p:blipFill>
        <p:spPr>
          <a:xfrm>
            <a:off x="1403648" y="3625975"/>
            <a:ext cx="4824536" cy="3116650"/>
          </a:xfrm>
          <a:prstGeom prst="rect">
            <a:avLst/>
          </a:prstGeom>
        </p:spPr>
      </p:pic>
    </p:spTree>
    <p:extLst>
      <p:ext uri="{BB962C8B-B14F-4D97-AF65-F5344CB8AC3E}">
        <p14:creationId xmlns:p14="http://schemas.microsoft.com/office/powerpoint/2010/main" val="2357624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opthalmoscopy-uploaded-by-parash-80-638.jpg"/>
          <p:cNvPicPr>
            <a:picLocks noGrp="1" noChangeAspect="1" noChangeArrowheads="1"/>
          </p:cNvPicPr>
          <p:nvPr>
            <p:ph sz="quarter" idx="4294967295"/>
          </p:nvPr>
        </p:nvPicPr>
        <p:blipFill>
          <a:blip r:embed="rId2" cstate="print"/>
          <a:stretch>
            <a:fillRect/>
          </a:stretch>
        </p:blipFill>
        <p:spPr bwMode="auto">
          <a:xfrm>
            <a:off x="827584" y="655601"/>
            <a:ext cx="7416824" cy="5568431"/>
          </a:xfrm>
          <a:prstGeom prst="rect">
            <a:avLst/>
          </a:prstGeom>
          <a:noFill/>
        </p:spPr>
      </p:pic>
    </p:spTree>
    <p:extLst>
      <p:ext uri="{BB962C8B-B14F-4D97-AF65-F5344CB8AC3E}">
        <p14:creationId xmlns:p14="http://schemas.microsoft.com/office/powerpoint/2010/main" val="206023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35496" y="0"/>
            <a:ext cx="4572526" cy="6858000"/>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4848208" y="0"/>
            <a:ext cx="4260296" cy="6857999"/>
          </a:xfrm>
          <a:prstGeom prst="rect">
            <a:avLst/>
          </a:prstGeom>
          <a:noFill/>
          <a:ln w="9525">
            <a:noFill/>
            <a:miter lim="800000"/>
            <a:headEnd/>
            <a:tailEnd/>
          </a:ln>
        </p:spPr>
      </p:pic>
    </p:spTree>
    <p:extLst>
      <p:ext uri="{BB962C8B-B14F-4D97-AF65-F5344CB8AC3E}">
        <p14:creationId xmlns:p14="http://schemas.microsoft.com/office/powerpoint/2010/main" val="2586296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16632"/>
            <a:ext cx="4114056" cy="60166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Diabetic Retinopathy</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pic>
        <p:nvPicPr>
          <p:cNvPr id="5122" name="Picture 2" descr="http://kenteyesurgery.co.uk/wp-content/uploads/2012/04/Diabetes-fundus_10495760.jpg"/>
          <p:cNvPicPr>
            <a:picLocks noChangeAspect="1" noChangeArrowheads="1"/>
          </p:cNvPicPr>
          <p:nvPr/>
        </p:nvPicPr>
        <p:blipFill>
          <a:blip r:embed="rId2" cstate="print"/>
          <a:srcRect/>
          <a:stretch>
            <a:fillRect/>
          </a:stretch>
        </p:blipFill>
        <p:spPr bwMode="auto">
          <a:xfrm>
            <a:off x="79796" y="815803"/>
            <a:ext cx="4343400" cy="3290127"/>
          </a:xfrm>
          <a:prstGeom prst="rect">
            <a:avLst/>
          </a:prstGeom>
          <a:noFill/>
        </p:spPr>
      </p:pic>
      <p:pic>
        <p:nvPicPr>
          <p:cNvPr id="5124" name="Picture 4" descr="http://www.umiacs.umd.edu/~ajain/index_files/DR_cvpr2009.jpg"/>
          <p:cNvPicPr>
            <a:picLocks noChangeAspect="1" noChangeArrowheads="1"/>
          </p:cNvPicPr>
          <p:nvPr/>
        </p:nvPicPr>
        <p:blipFill>
          <a:blip r:embed="rId3" cstate="print"/>
          <a:srcRect/>
          <a:stretch>
            <a:fillRect/>
          </a:stretch>
        </p:blipFill>
        <p:spPr bwMode="auto">
          <a:xfrm>
            <a:off x="4428835" y="3011664"/>
            <a:ext cx="4644605" cy="3483454"/>
          </a:xfrm>
          <a:prstGeom prst="rect">
            <a:avLst/>
          </a:prstGeom>
          <a:noFill/>
        </p:spPr>
      </p:pic>
      <p:sp>
        <p:nvSpPr>
          <p:cNvPr id="3" name="AutoShape 2" descr="https://tse2.mm.bing.net/th?id=OIP.M48495a1b904ab39c832a14fc2d86b502H0&amp;pid=15.1&amp;P=0&amp;w=258&amp;h=17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tse2.mm.bing.net/th?id=OIP.M48495a1b904ab39c832a14fc2d86b502H0&amp;pid=15.1&amp;P=0&amp;w=258&amp;h=17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651755" y="4903936"/>
            <a:ext cx="3039889" cy="646331"/>
          </a:xfrm>
          <a:prstGeom prst="rect">
            <a:avLst/>
          </a:prstGeom>
        </p:spPr>
        <p:txBody>
          <a:bodyPr wrap="square">
            <a:spAutoFit/>
          </a:bodyPr>
          <a:lstStyle/>
          <a:p>
            <a:r>
              <a:rPr lang="en-US" dirty="0">
                <a:solidFill>
                  <a:srgbClr val="252525"/>
                </a:solidFill>
                <a:latin typeface="GeoSlab703 Md BT" pitchFamily="18" charset="0"/>
              </a:rPr>
              <a:t>Intraretinal </a:t>
            </a:r>
            <a:r>
              <a:rPr lang="en-US" dirty="0" smtClean="0">
                <a:solidFill>
                  <a:srgbClr val="252525"/>
                </a:solidFill>
                <a:latin typeface="GeoSlab703 Md BT" pitchFamily="18" charset="0"/>
              </a:rPr>
              <a:t>micro vascular </a:t>
            </a:r>
            <a:r>
              <a:rPr lang="en-US" dirty="0">
                <a:solidFill>
                  <a:srgbClr val="252525"/>
                </a:solidFill>
                <a:latin typeface="GeoSlab703 Md BT" pitchFamily="18" charset="0"/>
              </a:rPr>
              <a:t>abnormalities (</a:t>
            </a:r>
            <a:r>
              <a:rPr lang="en-US" dirty="0" smtClean="0">
                <a:solidFill>
                  <a:srgbClr val="252525"/>
                </a:solidFill>
                <a:latin typeface="GeoSlab703 Md BT" pitchFamily="18" charset="0"/>
              </a:rPr>
              <a:t>IRMA)</a:t>
            </a:r>
            <a:endParaRPr lang="en-US" dirty="0">
              <a:latin typeface="GeoSlab703 Md BT" pitchFamily="18" charset="0"/>
            </a:endParaRPr>
          </a:p>
        </p:txBody>
      </p:sp>
    </p:spTree>
    <p:extLst>
      <p:ext uri="{BB962C8B-B14F-4D97-AF65-F5344CB8AC3E}">
        <p14:creationId xmlns:p14="http://schemas.microsoft.com/office/powerpoint/2010/main" val="837403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retina.jpg"/>
          <p:cNvPicPr>
            <a:picLocks noGrp="1" noChangeAspect="1" noChangeArrowheads="1"/>
          </p:cNvPicPr>
          <p:nvPr>
            <p:ph sz="quarter" idx="4294967295"/>
          </p:nvPr>
        </p:nvPicPr>
        <p:blipFill>
          <a:blip r:embed="rId2" cstate="print"/>
          <a:stretch>
            <a:fillRect/>
          </a:stretch>
        </p:blipFill>
        <p:spPr bwMode="auto">
          <a:xfrm>
            <a:off x="1115616" y="764704"/>
            <a:ext cx="6840760" cy="5130570"/>
          </a:xfrm>
          <a:prstGeom prst="rect">
            <a:avLst/>
          </a:prstGeom>
          <a:noFill/>
        </p:spPr>
      </p:pic>
    </p:spTree>
    <p:extLst>
      <p:ext uri="{BB962C8B-B14F-4D97-AF65-F5344CB8AC3E}">
        <p14:creationId xmlns:p14="http://schemas.microsoft.com/office/powerpoint/2010/main" val="2538732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1" y="1484784"/>
            <a:ext cx="6192688" cy="1015663"/>
          </a:xfrm>
          <a:prstGeom prst="rect">
            <a:avLst/>
          </a:prstGeom>
        </p:spPr>
        <p:txBody>
          <a:bodyPr wrap="square">
            <a:spAutoFit/>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Clinical Diagnosis</a:t>
            </a:r>
            <a:endParaRPr lang="en-US" sz="6000" dirty="0"/>
          </a:p>
        </p:txBody>
      </p:sp>
    </p:spTree>
    <p:extLst>
      <p:ext uri="{BB962C8B-B14F-4D97-AF65-F5344CB8AC3E}">
        <p14:creationId xmlns:p14="http://schemas.microsoft.com/office/powerpoint/2010/main" val="3356858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640"/>
            <a:ext cx="4917232" cy="609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Clinical Diagnosis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323528" y="836712"/>
            <a:ext cx="7467600" cy="3428999"/>
          </a:xfrm>
        </p:spPr>
        <p:txBody>
          <a:bodyPr>
            <a:noAutofit/>
          </a:bodyPr>
          <a:lstStyle/>
          <a:p>
            <a:pPr>
              <a:buClr>
                <a:schemeClr val="accent1">
                  <a:lumMod val="75000"/>
                </a:schemeClr>
              </a:buClr>
            </a:pPr>
            <a:r>
              <a:rPr lang="en-US" sz="2800" dirty="0" smtClean="0">
                <a:solidFill>
                  <a:schemeClr val="bg2">
                    <a:lumMod val="25000"/>
                  </a:schemeClr>
                </a:solidFill>
                <a:latin typeface="GeoSlab703 Md BT" pitchFamily="18" charset="0"/>
              </a:rPr>
              <a:t>CKD due to DM and HTN</a:t>
            </a:r>
          </a:p>
          <a:p>
            <a:pPr>
              <a:buClr>
                <a:schemeClr val="accent1">
                  <a:lumMod val="75000"/>
                </a:schemeClr>
              </a:buClr>
            </a:pPr>
            <a:r>
              <a:rPr lang="en-US" sz="2800" dirty="0" smtClean="0">
                <a:solidFill>
                  <a:schemeClr val="bg2">
                    <a:lumMod val="25000"/>
                  </a:schemeClr>
                </a:solidFill>
                <a:latin typeface="GeoSlab703 Md BT" pitchFamily="18" charset="0"/>
              </a:rPr>
              <a:t>Possible AKI </a:t>
            </a:r>
          </a:p>
          <a:p>
            <a:pPr>
              <a:buClr>
                <a:schemeClr val="accent1">
                  <a:lumMod val="75000"/>
                </a:schemeClr>
              </a:buClr>
            </a:pPr>
            <a:r>
              <a:rPr lang="en-US" sz="2800" dirty="0" smtClean="0">
                <a:solidFill>
                  <a:schemeClr val="bg2">
                    <a:lumMod val="25000"/>
                  </a:schemeClr>
                </a:solidFill>
                <a:latin typeface="GeoSlab703 Md BT" pitchFamily="18" charset="0"/>
              </a:rPr>
              <a:t>Nausea &amp; vomiting possible due uremia </a:t>
            </a:r>
          </a:p>
          <a:p>
            <a:pPr>
              <a:buClr>
                <a:schemeClr val="accent1">
                  <a:lumMod val="75000"/>
                </a:schemeClr>
              </a:buClr>
            </a:pPr>
            <a:r>
              <a:rPr lang="en-US" sz="2800" dirty="0" smtClean="0">
                <a:solidFill>
                  <a:schemeClr val="bg2">
                    <a:lumMod val="25000"/>
                  </a:schemeClr>
                </a:solidFill>
                <a:latin typeface="GeoSlab703 Md BT" pitchFamily="18" charset="0"/>
              </a:rPr>
              <a:t>Diabetic retinopathy </a:t>
            </a:r>
          </a:p>
          <a:p>
            <a:pPr>
              <a:buClr>
                <a:schemeClr val="accent1">
                  <a:lumMod val="75000"/>
                </a:schemeClr>
              </a:buClr>
            </a:pPr>
            <a:r>
              <a:rPr lang="en-US" sz="2800" dirty="0" smtClean="0">
                <a:solidFill>
                  <a:schemeClr val="bg2">
                    <a:lumMod val="25000"/>
                  </a:schemeClr>
                </a:solidFill>
                <a:latin typeface="GeoSlab703 Md BT" pitchFamily="18" charset="0"/>
              </a:rPr>
              <a:t>Hypertension </a:t>
            </a:r>
            <a:r>
              <a:rPr lang="en-US" sz="2800" dirty="0" err="1" smtClean="0">
                <a:solidFill>
                  <a:schemeClr val="bg2">
                    <a:lumMod val="25000"/>
                  </a:schemeClr>
                </a:solidFill>
                <a:latin typeface="GeoSlab703 Md BT" pitchFamily="18" charset="0"/>
              </a:rPr>
              <a:t>uregency</a:t>
            </a:r>
            <a:r>
              <a:rPr lang="en-US" sz="2800" dirty="0" smtClean="0">
                <a:solidFill>
                  <a:schemeClr val="bg2">
                    <a:lumMod val="25000"/>
                  </a:schemeClr>
                </a:solidFill>
                <a:latin typeface="GeoSlab703 Md BT" pitchFamily="18" charset="0"/>
              </a:rPr>
              <a:t>(grade3)</a:t>
            </a:r>
          </a:p>
          <a:p>
            <a:pPr>
              <a:buClr>
                <a:schemeClr val="accent1">
                  <a:lumMod val="75000"/>
                </a:schemeClr>
              </a:buClr>
            </a:pPr>
            <a:r>
              <a:rPr lang="en-US" sz="2800" dirty="0" smtClean="0">
                <a:solidFill>
                  <a:schemeClr val="bg2">
                    <a:lumMod val="25000"/>
                  </a:schemeClr>
                </a:solidFill>
                <a:latin typeface="GeoSlab703 Md BT" pitchFamily="18" charset="0"/>
              </a:rPr>
              <a:t>Anemia</a:t>
            </a:r>
          </a:p>
          <a:p>
            <a:pPr>
              <a:buClr>
                <a:schemeClr val="accent1">
                  <a:lumMod val="75000"/>
                </a:schemeClr>
              </a:buClr>
            </a:pPr>
            <a:r>
              <a:rPr lang="en-US" sz="2800" dirty="0" smtClean="0">
                <a:solidFill>
                  <a:schemeClr val="bg2">
                    <a:lumMod val="25000"/>
                  </a:schemeClr>
                </a:solidFill>
                <a:latin typeface="GeoSlab703 Md BT" pitchFamily="18" charset="0"/>
              </a:rPr>
              <a:t>Functional  murmur</a:t>
            </a:r>
          </a:p>
          <a:p>
            <a:pPr>
              <a:buClr>
                <a:schemeClr val="accent1">
                  <a:lumMod val="75000"/>
                </a:schemeClr>
              </a:buClr>
            </a:pPr>
            <a:r>
              <a:rPr lang="en-US" sz="2800" dirty="0" smtClean="0">
                <a:solidFill>
                  <a:schemeClr val="bg2">
                    <a:lumMod val="25000"/>
                  </a:schemeClr>
                </a:solidFill>
                <a:latin typeface="GeoSlab703 Md BT" pitchFamily="18" charset="0"/>
              </a:rPr>
              <a:t>Itching</a:t>
            </a:r>
          </a:p>
          <a:p>
            <a:pPr>
              <a:buClr>
                <a:schemeClr val="accent1">
                  <a:lumMod val="75000"/>
                </a:schemeClr>
              </a:buClr>
            </a:pPr>
            <a:r>
              <a:rPr lang="en-US" sz="2800" dirty="0" smtClean="0">
                <a:solidFill>
                  <a:schemeClr val="bg2">
                    <a:lumMod val="25000"/>
                  </a:schemeClr>
                </a:solidFill>
                <a:latin typeface="GeoSlab703 Md BT" pitchFamily="18" charset="0"/>
              </a:rPr>
              <a:t>Right pleural effusion</a:t>
            </a:r>
          </a:p>
          <a:p>
            <a:pPr>
              <a:buClr>
                <a:schemeClr val="accent1">
                  <a:lumMod val="75000"/>
                </a:schemeClr>
              </a:buClr>
            </a:pPr>
            <a:r>
              <a:rPr lang="en-US" sz="2800" dirty="0" smtClean="0">
                <a:solidFill>
                  <a:schemeClr val="bg2">
                    <a:lumMod val="25000"/>
                  </a:schemeClr>
                </a:solidFill>
                <a:latin typeface="GeoSlab703 Md BT" pitchFamily="18" charset="0"/>
              </a:rPr>
              <a:t>Fluid overload with pulmonary edema</a:t>
            </a:r>
          </a:p>
          <a:p>
            <a:pPr>
              <a:buClr>
                <a:schemeClr val="accent1">
                  <a:lumMod val="75000"/>
                </a:schemeClr>
              </a:buClr>
            </a:pPr>
            <a:r>
              <a:rPr lang="en-US" sz="2800" dirty="0" smtClean="0">
                <a:solidFill>
                  <a:schemeClr val="bg2">
                    <a:lumMod val="25000"/>
                  </a:schemeClr>
                </a:solidFill>
                <a:latin typeface="GeoSlab703 Md BT" pitchFamily="18" charset="0"/>
              </a:rPr>
              <a:t>Bradycardia</a:t>
            </a:r>
          </a:p>
          <a:p>
            <a:pPr>
              <a:buClr>
                <a:schemeClr val="accent1">
                  <a:lumMod val="75000"/>
                </a:schemeClr>
              </a:buClr>
            </a:pPr>
            <a:r>
              <a:rPr lang="en-US" sz="2800" dirty="0" smtClean="0">
                <a:solidFill>
                  <a:schemeClr val="bg2">
                    <a:lumMod val="25000"/>
                  </a:schemeClr>
                </a:solidFill>
                <a:latin typeface="GeoSlab703 Md BT" pitchFamily="18" charset="0"/>
              </a:rPr>
              <a:t>Diabetic peripheral neuropathy </a:t>
            </a:r>
          </a:p>
          <a:p>
            <a:pPr>
              <a:buClr>
                <a:schemeClr val="accent1">
                  <a:lumMod val="75000"/>
                </a:schemeClr>
              </a:buClr>
              <a:buNone/>
            </a:pPr>
            <a:endParaRPr lang="en-US" sz="2800" dirty="0">
              <a:solidFill>
                <a:schemeClr val="bg2">
                  <a:lumMod val="25000"/>
                </a:schemeClr>
              </a:solidFill>
              <a:latin typeface="GeoSlab703 Md BT" pitchFamily="18" charset="0"/>
            </a:endParaRPr>
          </a:p>
        </p:txBody>
      </p:sp>
      <p:pic>
        <p:nvPicPr>
          <p:cNvPr id="41988" name="Picture 4" descr="https://encrypted-tbn3.gstatic.com/images?q=tbn:ANd9GcR1hAlxrLfBo5pDr3a0OVPy6iHmKAnOlxNKhN52jg-EQo5wpT0D"/>
          <p:cNvPicPr>
            <a:picLocks noChangeAspect="1" noChangeArrowheads="1"/>
          </p:cNvPicPr>
          <p:nvPr/>
        </p:nvPicPr>
        <p:blipFill>
          <a:blip r:embed="rId2" cstate="print"/>
          <a:srcRect/>
          <a:stretch>
            <a:fillRect/>
          </a:stretch>
        </p:blipFill>
        <p:spPr bwMode="auto">
          <a:xfrm>
            <a:off x="6084168" y="3212976"/>
            <a:ext cx="2707136" cy="2376265"/>
          </a:xfrm>
          <a:prstGeom prst="rect">
            <a:avLst/>
          </a:prstGeom>
          <a:noFill/>
        </p:spPr>
      </p:pic>
    </p:spTree>
    <p:extLst>
      <p:ext uri="{BB962C8B-B14F-4D97-AF65-F5344CB8AC3E}">
        <p14:creationId xmlns:p14="http://schemas.microsoft.com/office/powerpoint/2010/main" val="3635816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p:nvPr>
        </p:nvSpPr>
        <p:spPr>
          <a:xfrm>
            <a:off x="277688" y="187548"/>
            <a:ext cx="8686800" cy="865188"/>
          </a:xfr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2" pitchFamily="18" charset="2"/>
              <a:buNone/>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European Society of Nephrology Classification of Blood Pressure Levels </a:t>
            </a:r>
          </a:p>
        </p:txBody>
      </p:sp>
      <p:graphicFrame>
        <p:nvGraphicFramePr>
          <p:cNvPr id="3" name="Table 2"/>
          <p:cNvGraphicFramePr>
            <a:graphicFrameLocks noGrp="1"/>
          </p:cNvGraphicFramePr>
          <p:nvPr>
            <p:extLst>
              <p:ext uri="{D42A27DB-BD31-4B8C-83A1-F6EECF244321}">
                <p14:modId xmlns:p14="http://schemas.microsoft.com/office/powerpoint/2010/main" val="2443052352"/>
              </p:ext>
            </p:extLst>
          </p:nvPr>
        </p:nvGraphicFramePr>
        <p:xfrm>
          <a:off x="381000" y="1124744"/>
          <a:ext cx="8458199" cy="5437605"/>
        </p:xfrm>
        <a:graphic>
          <a:graphicData uri="http://schemas.openxmlformats.org/drawingml/2006/table">
            <a:tbl>
              <a:tblPr/>
              <a:tblGrid>
                <a:gridCol w="3124200"/>
                <a:gridCol w="2745747"/>
                <a:gridCol w="2588252"/>
              </a:tblGrid>
              <a:tr h="634695">
                <a:tc>
                  <a:txBody>
                    <a:bodyPr/>
                    <a:lstStyle/>
                    <a:p>
                      <a:pPr algn="ctr"/>
                      <a:r>
                        <a:rPr lang="en-US" sz="2200" b="1" dirty="0" smtClean="0">
                          <a:solidFill>
                            <a:schemeClr val="tx1"/>
                          </a:solidFill>
                          <a:latin typeface="GeoSlab703 Md BT" pitchFamily="18" charset="0"/>
                        </a:rPr>
                        <a:t>Category</a:t>
                      </a:r>
                      <a:endParaRPr lang="en-US" sz="2200" b="1" dirty="0">
                        <a:solidFill>
                          <a:schemeClr val="tx1"/>
                        </a:solidFill>
                        <a:latin typeface="GeoSlab703 Md BT" pitchFamily="18" charset="0"/>
                      </a:endParaRPr>
                    </a:p>
                  </a:txBody>
                  <a:tcPr marL="7785" marR="7785" marT="7785" marB="77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200" b="1" dirty="0" smtClean="0">
                          <a:solidFill>
                            <a:schemeClr val="tx1"/>
                          </a:solidFill>
                          <a:latin typeface="GeoSlab703 Md BT" pitchFamily="18" charset="0"/>
                        </a:rPr>
                        <a:t>Systolic blood pressure (mmHg)</a:t>
                      </a:r>
                      <a:endParaRPr lang="en-US" sz="2200" b="1" dirty="0">
                        <a:solidFill>
                          <a:schemeClr val="tx1"/>
                        </a:solidFill>
                        <a:latin typeface="GeoSlab703 Md BT" pitchFamily="18" charset="0"/>
                      </a:endParaRPr>
                    </a:p>
                  </a:txBody>
                  <a:tcPr marL="7785" marR="7785" marT="7785" marB="77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200" b="1" dirty="0" smtClean="0">
                          <a:solidFill>
                            <a:schemeClr val="tx1"/>
                          </a:solidFill>
                          <a:latin typeface="GeoSlab703 Md BT" pitchFamily="18" charset="0"/>
                        </a:rPr>
                        <a:t>Diastolic blood pressure (mmHg)</a:t>
                      </a:r>
                      <a:endParaRPr lang="en-US" sz="2200" b="1" dirty="0">
                        <a:solidFill>
                          <a:schemeClr val="tx1"/>
                        </a:solidFill>
                        <a:latin typeface="GeoSlab703 Md BT" pitchFamily="18" charset="0"/>
                      </a:endParaRPr>
                    </a:p>
                  </a:txBody>
                  <a:tcPr marL="7785" marR="7785" marT="7785" marB="778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34695">
                <a:tc>
                  <a:txBody>
                    <a:bodyPr/>
                    <a:lstStyle/>
                    <a:p>
                      <a:pPr algn="ctr"/>
                      <a:r>
                        <a:rPr lang="en-US" sz="2200" b="1" dirty="0">
                          <a:solidFill>
                            <a:schemeClr val="bg2">
                              <a:lumMod val="25000"/>
                            </a:schemeClr>
                          </a:solidFill>
                          <a:latin typeface="GeoSlab703 Md BT" pitchFamily="18" charset="0"/>
                        </a:rPr>
                        <a:t>Optimal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&lt;120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&lt;80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200" b="1" dirty="0">
                          <a:solidFill>
                            <a:schemeClr val="bg2">
                              <a:lumMod val="25000"/>
                            </a:schemeClr>
                          </a:solidFill>
                          <a:latin typeface="GeoSlab703 Md BT" pitchFamily="18" charset="0"/>
                        </a:rPr>
                        <a:t>Normal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&lt;130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&lt;85</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200" b="1" dirty="0">
                          <a:solidFill>
                            <a:schemeClr val="bg2">
                              <a:lumMod val="25000"/>
                            </a:schemeClr>
                          </a:solidFill>
                          <a:latin typeface="GeoSlab703 Md BT" pitchFamily="18" charset="0"/>
                        </a:rPr>
                        <a:t>High-normal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130-139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85-89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200" b="1" dirty="0">
                          <a:solidFill>
                            <a:srgbClr val="FF0000"/>
                          </a:solidFill>
                          <a:latin typeface="GeoSlab703 Md BT" pitchFamily="18" charset="0"/>
                        </a:rPr>
                        <a:t>Grade 1 hypertension (mild)</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rgbClr val="FF0000"/>
                          </a:solidFill>
                          <a:latin typeface="GeoSlab703 Md BT" pitchFamily="18" charset="0"/>
                        </a:rPr>
                        <a:t>140-159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rgbClr val="FF0000"/>
                          </a:solidFill>
                          <a:latin typeface="GeoSlab703 Md BT" pitchFamily="18" charset="0"/>
                        </a:rPr>
                        <a:t>90-99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200" b="1" dirty="0">
                          <a:solidFill>
                            <a:schemeClr val="bg2">
                              <a:lumMod val="25000"/>
                            </a:schemeClr>
                          </a:solidFill>
                          <a:latin typeface="GeoSlab703 Md BT" pitchFamily="18" charset="0"/>
                        </a:rPr>
                        <a:t>Grade 2 hypertension (moderate)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160-179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100-109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200" b="1" dirty="0">
                          <a:solidFill>
                            <a:schemeClr val="bg2">
                              <a:lumMod val="25000"/>
                            </a:schemeClr>
                          </a:solidFill>
                          <a:latin typeface="GeoSlab703 Md BT" pitchFamily="18" charset="0"/>
                        </a:rPr>
                        <a:t>Grade 3 hypertension (severe)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&gt;/= 180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&gt;/= 110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200" b="1" dirty="0">
                          <a:solidFill>
                            <a:schemeClr val="bg2">
                              <a:lumMod val="25000"/>
                            </a:schemeClr>
                          </a:solidFill>
                          <a:latin typeface="GeoSlab703 Md BT" pitchFamily="18" charset="0"/>
                        </a:rPr>
                        <a:t>Isolated systolic </a:t>
                      </a:r>
                      <a:r>
                        <a:rPr lang="en-US" sz="2200" b="1" dirty="0" smtClean="0">
                          <a:solidFill>
                            <a:schemeClr val="bg2">
                              <a:lumMod val="25000"/>
                            </a:schemeClr>
                          </a:solidFill>
                          <a:latin typeface="GeoSlab703 Md BT" pitchFamily="18" charset="0"/>
                        </a:rPr>
                        <a:t>hypertension</a:t>
                      </a:r>
                      <a:endParaRPr lang="en-US" sz="2200" b="1" dirty="0">
                        <a:solidFill>
                          <a:schemeClr val="bg2">
                            <a:lumMod val="25000"/>
                          </a:schemeClr>
                        </a:solidFill>
                        <a:latin typeface="GeoSlab703 Md BT" pitchFamily="18"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bg2">
                              <a:lumMod val="25000"/>
                            </a:schemeClr>
                          </a:solidFill>
                          <a:latin typeface="GeoSlab703 Md BT" pitchFamily="18" charset="0"/>
                        </a:rPr>
                        <a:t>&gt;140</a:t>
                      </a:r>
                      <a:endParaRPr lang="en-US" sz="2200" b="1" dirty="0">
                        <a:solidFill>
                          <a:schemeClr val="bg2">
                            <a:lumMod val="25000"/>
                          </a:schemeClr>
                        </a:solidFill>
                        <a:latin typeface="GeoSlab703 Md BT" pitchFamily="18"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a:solidFill>
                            <a:schemeClr val="bg2">
                              <a:lumMod val="25000"/>
                            </a:schemeClr>
                          </a:solidFill>
                          <a:latin typeface="GeoSlab703 Md BT" pitchFamily="18" charset="0"/>
                        </a:rPr>
                        <a:t>&lt;90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16540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1540"/>
          <a:stretch/>
        </p:blipFill>
        <p:spPr>
          <a:xfrm>
            <a:off x="565884" y="548680"/>
            <a:ext cx="7966556" cy="5899746"/>
          </a:xfrm>
        </p:spPr>
      </p:pic>
    </p:spTree>
    <p:extLst>
      <p:ext uri="{BB962C8B-B14F-4D97-AF65-F5344CB8AC3E}">
        <p14:creationId xmlns:p14="http://schemas.microsoft.com/office/powerpoint/2010/main" val="660935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16632"/>
            <a:ext cx="6192688" cy="6580810"/>
          </a:xfrm>
        </p:spPr>
      </p:pic>
    </p:spTree>
    <p:extLst>
      <p:ext uri="{BB962C8B-B14F-4D97-AF65-F5344CB8AC3E}">
        <p14:creationId xmlns:p14="http://schemas.microsoft.com/office/powerpoint/2010/main" val="214733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extLst>
      <p:ext uri="{BB962C8B-B14F-4D97-AF65-F5344CB8AC3E}">
        <p14:creationId xmlns:p14="http://schemas.microsoft.com/office/powerpoint/2010/main" val="244162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3" name="Picture 5" descr="E:\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783689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C:\Users\DELL\AppData\Local\Microsoft\Windows\Temporary Internet Files\Content.IE5\0C62FGZW\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3551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97666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Chronic Kidney Disease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518864" y="1844825"/>
            <a:ext cx="8229600" cy="3312368"/>
          </a:xfrm>
        </p:spPr>
        <p:txBody>
          <a:bodyPr>
            <a:normAutofit/>
          </a:bodyPr>
          <a:lstStyle/>
          <a:p>
            <a:pPr marL="274320" lvl="1" indent="-274320">
              <a:spcBef>
                <a:spcPts val="580"/>
              </a:spcBef>
              <a:buClr>
                <a:schemeClr val="accent1">
                  <a:lumMod val="75000"/>
                </a:schemeClr>
              </a:buClr>
            </a:pPr>
            <a:r>
              <a:rPr lang="en-US" dirty="0">
                <a:solidFill>
                  <a:schemeClr val="bg2">
                    <a:lumMod val="25000"/>
                  </a:schemeClr>
                </a:solidFill>
                <a:latin typeface="GeoSlab703 Md BT" pitchFamily="18" charset="0"/>
                <a:cs typeface="Arial" pitchFamily="34" charset="0"/>
              </a:rPr>
              <a:t>Epidemiology of CKD</a:t>
            </a:r>
          </a:p>
          <a:p>
            <a:pPr>
              <a:buClr>
                <a:schemeClr val="accent1">
                  <a:lumMod val="75000"/>
                </a:schemeClr>
              </a:buClr>
            </a:pPr>
            <a:r>
              <a:rPr lang="en-US" sz="2800" dirty="0" smtClean="0">
                <a:solidFill>
                  <a:schemeClr val="bg2">
                    <a:lumMod val="25000"/>
                  </a:schemeClr>
                </a:solidFill>
                <a:latin typeface="GeoSlab703 Md BT" pitchFamily="18" charset="0"/>
                <a:cs typeface="Arial" pitchFamily="34" charset="0"/>
              </a:rPr>
              <a:t>Definition of CKD</a:t>
            </a:r>
          </a:p>
          <a:p>
            <a:pPr>
              <a:buClr>
                <a:schemeClr val="accent1">
                  <a:lumMod val="75000"/>
                </a:schemeClr>
              </a:buClr>
            </a:pPr>
            <a:r>
              <a:rPr lang="en-US" sz="2800" dirty="0" smtClean="0">
                <a:solidFill>
                  <a:schemeClr val="bg2">
                    <a:lumMod val="25000"/>
                  </a:schemeClr>
                </a:solidFill>
                <a:latin typeface="GeoSlab703 Md BT" pitchFamily="18" charset="0"/>
                <a:cs typeface="Arial" pitchFamily="34" charset="0"/>
              </a:rPr>
              <a:t>Classification</a:t>
            </a:r>
          </a:p>
          <a:p>
            <a:pPr>
              <a:buClr>
                <a:schemeClr val="accent1">
                  <a:lumMod val="75000"/>
                </a:schemeClr>
              </a:buClr>
            </a:pPr>
            <a:r>
              <a:rPr lang="en-US" sz="2800" dirty="0" smtClean="0">
                <a:solidFill>
                  <a:schemeClr val="bg2">
                    <a:lumMod val="25000"/>
                  </a:schemeClr>
                </a:solidFill>
                <a:latin typeface="GeoSlab703 Md BT" pitchFamily="18" charset="0"/>
                <a:cs typeface="Arial" pitchFamily="34" charset="0"/>
              </a:rPr>
              <a:t>Symptoms, signs and complications</a:t>
            </a:r>
          </a:p>
          <a:p>
            <a:pPr>
              <a:buClr>
                <a:schemeClr val="accent1">
                  <a:lumMod val="75000"/>
                </a:schemeClr>
              </a:buClr>
            </a:pPr>
            <a:r>
              <a:rPr lang="en-US" sz="2800" dirty="0" smtClean="0">
                <a:solidFill>
                  <a:schemeClr val="bg2">
                    <a:lumMod val="25000"/>
                  </a:schemeClr>
                </a:solidFill>
                <a:latin typeface="GeoSlab703 Md BT" pitchFamily="18" charset="0"/>
                <a:cs typeface="Arial" pitchFamily="34" charset="0"/>
              </a:rPr>
              <a:t>Management of CKD</a:t>
            </a:r>
            <a:endParaRPr lang="en-US" sz="2800" dirty="0">
              <a:solidFill>
                <a:schemeClr val="bg2">
                  <a:lumMod val="25000"/>
                </a:schemeClr>
              </a:solidFill>
              <a:latin typeface="GeoSlab703 Md BT" pitchFamily="18" charset="0"/>
              <a:cs typeface="Arial" pitchFamily="34" charset="0"/>
            </a:endParaRPr>
          </a:p>
        </p:txBody>
      </p:sp>
      <p:sp>
        <p:nvSpPr>
          <p:cNvPr id="4" name="Rectangle 3"/>
          <p:cNvSpPr/>
          <p:nvPr/>
        </p:nvSpPr>
        <p:spPr>
          <a:xfrm>
            <a:off x="0" y="1124744"/>
            <a:ext cx="3744416" cy="646331"/>
          </a:xfrm>
          <a:prstGeom prst="rect">
            <a:avLst/>
          </a:prstGeom>
        </p:spPr>
        <p:txBody>
          <a:bodyPr wrap="square">
            <a:spAutoFit/>
          </a:bodyPr>
          <a:lstStyle/>
          <a:p>
            <a:pPr>
              <a:buClr>
                <a:schemeClr val="accent1">
                  <a:lumMod val="75000"/>
                </a:schemeClr>
              </a:buClr>
            </a:pPr>
            <a:r>
              <a:rPr lang="en-US" sz="3600" dirty="0">
                <a:solidFill>
                  <a:srgbClr val="FF0000"/>
                </a:solidFill>
                <a:latin typeface="GeoSlab703 Md BT" pitchFamily="18" charset="0"/>
                <a:cs typeface="Arial" pitchFamily="34" charset="0"/>
              </a:rPr>
              <a:t>Objective</a:t>
            </a:r>
          </a:p>
        </p:txBody>
      </p:sp>
    </p:spTree>
    <p:extLst>
      <p:ext uri="{BB962C8B-B14F-4D97-AF65-F5344CB8AC3E}">
        <p14:creationId xmlns:p14="http://schemas.microsoft.com/office/powerpoint/2010/main" val="195023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916832"/>
            <a:ext cx="5127104"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356992"/>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58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480" y="-27384"/>
            <a:ext cx="368275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nvestigation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518864" y="1340768"/>
            <a:ext cx="8229600" cy="4525963"/>
          </a:xfrm>
        </p:spPr>
        <p:txBody>
          <a:bodyPr>
            <a:noAutofit/>
          </a:bodyPr>
          <a:lstStyle/>
          <a:p>
            <a:pPr>
              <a:buClr>
                <a:schemeClr val="accent1">
                  <a:lumMod val="75000"/>
                </a:schemeClr>
              </a:buClr>
            </a:pPr>
            <a:r>
              <a:rPr lang="en-US" b="1" dirty="0" smtClean="0">
                <a:solidFill>
                  <a:schemeClr val="bg2">
                    <a:lumMod val="25000"/>
                  </a:schemeClr>
                </a:solidFill>
                <a:latin typeface="GeoSlab703 Md BT" pitchFamily="18" charset="0"/>
              </a:rPr>
              <a:t>CBC</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Hemoglobin –85g/L</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RBCs 3500000/L</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WBC – 5,000/L</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Platelet – 120,000/L</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MCV – 82 </a:t>
            </a:r>
            <a:r>
              <a:rPr lang="en-US" dirty="0" err="1" smtClean="0">
                <a:solidFill>
                  <a:schemeClr val="bg2">
                    <a:lumMod val="25000"/>
                  </a:schemeClr>
                </a:solidFill>
                <a:latin typeface="GeoSlab703 Md BT" pitchFamily="18" charset="0"/>
              </a:rPr>
              <a:t>fL</a:t>
            </a:r>
            <a:endParaRPr lang="en-US" dirty="0" smtClean="0">
              <a:solidFill>
                <a:schemeClr val="bg2">
                  <a:lumMod val="25000"/>
                </a:schemeClr>
              </a:solidFill>
              <a:latin typeface="GeoSlab703 Md BT" pitchFamily="18" charset="0"/>
            </a:endParaRPr>
          </a:p>
          <a:p>
            <a:pPr>
              <a:buClr>
                <a:schemeClr val="accent1">
                  <a:lumMod val="75000"/>
                </a:schemeClr>
              </a:buClr>
            </a:pPr>
            <a:r>
              <a:rPr lang="en-US" b="1" dirty="0" smtClean="0">
                <a:solidFill>
                  <a:schemeClr val="bg2">
                    <a:lumMod val="25000"/>
                  </a:schemeClr>
                </a:solidFill>
                <a:latin typeface="GeoSlab703 Md BT" pitchFamily="18" charset="0"/>
              </a:rPr>
              <a:t>Biochemistry (Repeated)</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NA – 136 </a:t>
            </a:r>
            <a:r>
              <a:rPr lang="en-US" dirty="0" err="1" smtClean="0">
                <a:solidFill>
                  <a:schemeClr val="bg2">
                    <a:lumMod val="25000"/>
                  </a:schemeClr>
                </a:solidFill>
                <a:latin typeface="GeoSlab703 Md BT" pitchFamily="18" charset="0"/>
              </a:rPr>
              <a:t>mmol</a:t>
            </a:r>
            <a:r>
              <a:rPr lang="en-US" dirty="0" smtClean="0">
                <a:solidFill>
                  <a:schemeClr val="bg2">
                    <a:lumMod val="25000"/>
                  </a:schemeClr>
                </a:solidFill>
                <a:latin typeface="GeoSlab703 Md BT" pitchFamily="18" charset="0"/>
              </a:rPr>
              <a:t>/L</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K – 6.4 </a:t>
            </a:r>
            <a:r>
              <a:rPr lang="en-US" dirty="0" err="1" smtClean="0">
                <a:solidFill>
                  <a:schemeClr val="bg2">
                    <a:lumMod val="25000"/>
                  </a:schemeClr>
                </a:solidFill>
                <a:latin typeface="GeoSlab703 Md BT" pitchFamily="18" charset="0"/>
              </a:rPr>
              <a:t>mmol</a:t>
            </a:r>
            <a:r>
              <a:rPr lang="en-US" dirty="0" smtClean="0">
                <a:solidFill>
                  <a:schemeClr val="bg2">
                    <a:lumMod val="25000"/>
                  </a:schemeClr>
                </a:solidFill>
                <a:latin typeface="GeoSlab703 Md BT" pitchFamily="18" charset="0"/>
              </a:rPr>
              <a:t>/L?</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Cr – 320 </a:t>
            </a:r>
            <a:r>
              <a:rPr lang="el-GR" dirty="0" smtClean="0">
                <a:solidFill>
                  <a:schemeClr val="bg2">
                    <a:lumMod val="25000"/>
                  </a:schemeClr>
                </a:solidFill>
                <a:latin typeface="GeoSlab703 Md BT" pitchFamily="18" charset="0"/>
                <a:cs typeface="Times New Roman"/>
              </a:rPr>
              <a:t>μ</a:t>
            </a:r>
            <a:r>
              <a:rPr lang="en-US" dirty="0" smtClean="0">
                <a:solidFill>
                  <a:schemeClr val="bg2">
                    <a:lumMod val="25000"/>
                  </a:schemeClr>
                </a:solidFill>
                <a:latin typeface="GeoSlab703 Md BT" pitchFamily="18" charset="0"/>
                <a:cs typeface="Times New Roman"/>
              </a:rPr>
              <a:t>mol/L-  eGFR =18 ml/min ?</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cs typeface="Times New Roman"/>
              </a:rPr>
              <a:t>Urea – 24 </a:t>
            </a:r>
            <a:r>
              <a:rPr lang="en-US" dirty="0" err="1" smtClean="0">
                <a:solidFill>
                  <a:schemeClr val="bg2">
                    <a:lumMod val="25000"/>
                  </a:schemeClr>
                </a:solidFill>
                <a:latin typeface="GeoSlab703 Md BT" pitchFamily="18" charset="0"/>
                <a:cs typeface="Times New Roman"/>
              </a:rPr>
              <a:t>mmol</a:t>
            </a:r>
            <a:r>
              <a:rPr lang="en-US" dirty="0" smtClean="0">
                <a:solidFill>
                  <a:schemeClr val="bg2">
                    <a:lumMod val="25000"/>
                  </a:schemeClr>
                </a:solidFill>
                <a:latin typeface="GeoSlab703 Md BT" pitchFamily="18" charset="0"/>
                <a:cs typeface="Times New Roman"/>
              </a:rPr>
              <a:t>/L</a:t>
            </a:r>
            <a:endParaRPr lang="en-US"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570560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384"/>
            <a:ext cx="345638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817240" y="1484784"/>
            <a:ext cx="6779096" cy="4525963"/>
          </a:xfrm>
        </p:spPr>
        <p:txBody>
          <a:bodyPr>
            <a:normAutofit/>
          </a:bodyPr>
          <a:lstStyle/>
          <a:p>
            <a:pPr>
              <a:buClr>
                <a:schemeClr val="accent1">
                  <a:lumMod val="75000"/>
                </a:schemeClr>
              </a:buClr>
            </a:pPr>
            <a:r>
              <a:rPr lang="en-US" sz="2800" dirty="0" smtClean="0">
                <a:solidFill>
                  <a:schemeClr val="bg2">
                    <a:lumMod val="25000"/>
                  </a:schemeClr>
                </a:solidFill>
                <a:latin typeface="GeoSlab703 Md BT" pitchFamily="18" charset="0"/>
              </a:rPr>
              <a:t>Ca – 1.9 </a:t>
            </a:r>
            <a:r>
              <a:rPr lang="en-US" sz="2800" dirty="0" err="1" smtClean="0">
                <a:solidFill>
                  <a:schemeClr val="bg2">
                    <a:lumMod val="25000"/>
                  </a:schemeClr>
                </a:solidFill>
                <a:latin typeface="GeoSlab703 Md BT" pitchFamily="18" charset="0"/>
              </a:rPr>
              <a:t>mmol</a:t>
            </a:r>
            <a:r>
              <a:rPr lang="en-US" sz="2800" dirty="0" smtClean="0">
                <a:solidFill>
                  <a:schemeClr val="bg2">
                    <a:lumMod val="25000"/>
                  </a:schemeClr>
                </a:solidFill>
                <a:latin typeface="GeoSlab703 Md BT" pitchFamily="18" charset="0"/>
              </a:rPr>
              <a:t>/L</a:t>
            </a:r>
          </a:p>
          <a:p>
            <a:pPr>
              <a:buClr>
                <a:schemeClr val="accent1">
                  <a:lumMod val="75000"/>
                </a:schemeClr>
              </a:buClr>
            </a:pPr>
            <a:r>
              <a:rPr lang="en-US" sz="2800" dirty="0" smtClean="0">
                <a:solidFill>
                  <a:schemeClr val="bg2">
                    <a:lumMod val="25000"/>
                  </a:schemeClr>
                </a:solidFill>
                <a:latin typeface="GeoSlab703 Md BT" pitchFamily="18" charset="0"/>
              </a:rPr>
              <a:t>PO</a:t>
            </a:r>
            <a:r>
              <a:rPr lang="en-US" sz="2800" baseline="-25000" dirty="0" smtClean="0">
                <a:solidFill>
                  <a:schemeClr val="bg2">
                    <a:lumMod val="25000"/>
                  </a:schemeClr>
                </a:solidFill>
                <a:latin typeface="GeoSlab703 Md BT" pitchFamily="18" charset="0"/>
              </a:rPr>
              <a:t>4 </a:t>
            </a:r>
            <a:r>
              <a:rPr lang="en-US" sz="2800" dirty="0" smtClean="0">
                <a:solidFill>
                  <a:schemeClr val="bg2">
                    <a:lumMod val="25000"/>
                  </a:schemeClr>
                </a:solidFill>
                <a:latin typeface="GeoSlab703 Md BT" pitchFamily="18" charset="0"/>
              </a:rPr>
              <a:t>– 3.9 </a:t>
            </a:r>
            <a:r>
              <a:rPr lang="en-US" sz="2800" dirty="0" err="1" smtClean="0">
                <a:solidFill>
                  <a:schemeClr val="bg2">
                    <a:lumMod val="25000"/>
                  </a:schemeClr>
                </a:solidFill>
                <a:latin typeface="GeoSlab703 Md BT" pitchFamily="18" charset="0"/>
              </a:rPr>
              <a:t>mmol</a:t>
            </a:r>
            <a:r>
              <a:rPr lang="en-US" sz="2800" dirty="0" smtClean="0">
                <a:solidFill>
                  <a:schemeClr val="bg2">
                    <a:lumMod val="25000"/>
                  </a:schemeClr>
                </a:solidFill>
                <a:latin typeface="GeoSlab703 Md BT" pitchFamily="18" charset="0"/>
              </a:rPr>
              <a:t>/L</a:t>
            </a:r>
          </a:p>
          <a:p>
            <a:pPr>
              <a:buClr>
                <a:schemeClr val="accent1">
                  <a:lumMod val="75000"/>
                </a:schemeClr>
              </a:buClr>
            </a:pPr>
            <a:r>
              <a:rPr lang="en-US" sz="2800" dirty="0" smtClean="0">
                <a:solidFill>
                  <a:schemeClr val="bg2">
                    <a:lumMod val="25000"/>
                  </a:schemeClr>
                </a:solidFill>
                <a:latin typeface="GeoSlab703 Md BT" pitchFamily="18" charset="0"/>
              </a:rPr>
              <a:t>Albumin – 29 g/L</a:t>
            </a:r>
          </a:p>
          <a:p>
            <a:pPr>
              <a:buClr>
                <a:schemeClr val="accent1">
                  <a:lumMod val="75000"/>
                </a:schemeClr>
              </a:buClr>
            </a:pPr>
            <a:r>
              <a:rPr lang="en-US" sz="2800" dirty="0" smtClean="0">
                <a:solidFill>
                  <a:schemeClr val="bg2">
                    <a:lumMod val="25000"/>
                  </a:schemeClr>
                </a:solidFill>
                <a:latin typeface="GeoSlab703 Md BT" pitchFamily="18" charset="0"/>
              </a:rPr>
              <a:t>Uric acid -  690 </a:t>
            </a:r>
            <a:r>
              <a:rPr lang="en-US" sz="2800" dirty="0" err="1" smtClean="0">
                <a:solidFill>
                  <a:schemeClr val="bg2">
                    <a:lumMod val="25000"/>
                  </a:schemeClr>
                </a:solidFill>
                <a:latin typeface="GeoSlab703 Md BT" pitchFamily="18" charset="0"/>
              </a:rPr>
              <a:t>mmol</a:t>
            </a:r>
            <a:r>
              <a:rPr lang="en-US" sz="2800" dirty="0" smtClean="0">
                <a:solidFill>
                  <a:schemeClr val="bg2">
                    <a:lumMod val="25000"/>
                  </a:schemeClr>
                </a:solidFill>
                <a:latin typeface="GeoSlab703 Md BT" pitchFamily="18" charset="0"/>
              </a:rPr>
              <a:t>/L</a:t>
            </a:r>
          </a:p>
          <a:p>
            <a:pPr>
              <a:buClr>
                <a:schemeClr val="accent1">
                  <a:lumMod val="75000"/>
                </a:schemeClr>
              </a:buClr>
            </a:pPr>
            <a:r>
              <a:rPr lang="en-US" sz="2800" dirty="0" smtClean="0">
                <a:solidFill>
                  <a:schemeClr val="bg2">
                    <a:lumMod val="25000"/>
                  </a:schemeClr>
                </a:solidFill>
                <a:latin typeface="GeoSlab703 Md BT" pitchFamily="18" charset="0"/>
              </a:rPr>
              <a:t>Bicarbonate  14 </a:t>
            </a:r>
            <a:r>
              <a:rPr lang="en-US" sz="2800" dirty="0" err="1" smtClean="0">
                <a:solidFill>
                  <a:schemeClr val="bg2">
                    <a:lumMod val="25000"/>
                  </a:schemeClr>
                </a:solidFill>
                <a:latin typeface="GeoSlab703 Md BT" pitchFamily="18" charset="0"/>
              </a:rPr>
              <a:t>mmol</a:t>
            </a:r>
            <a:r>
              <a:rPr lang="en-US" sz="2800" dirty="0" smtClean="0">
                <a:solidFill>
                  <a:schemeClr val="bg2">
                    <a:lumMod val="25000"/>
                  </a:schemeClr>
                </a:solidFill>
                <a:latin typeface="GeoSlab703 Md BT" pitchFamily="18" charset="0"/>
              </a:rPr>
              <a:t>/L??</a:t>
            </a:r>
          </a:p>
          <a:p>
            <a:pPr>
              <a:buClr>
                <a:schemeClr val="accent1">
                  <a:lumMod val="75000"/>
                </a:schemeClr>
              </a:buClr>
            </a:pPr>
            <a:r>
              <a:rPr lang="en-US" sz="2800" dirty="0" smtClean="0">
                <a:solidFill>
                  <a:schemeClr val="bg2">
                    <a:lumMod val="25000"/>
                  </a:schemeClr>
                </a:solidFill>
                <a:latin typeface="GeoSlab703 Md BT" pitchFamily="18" charset="0"/>
              </a:rPr>
              <a:t>Chloride  102 </a:t>
            </a:r>
            <a:r>
              <a:rPr lang="en-US" sz="2800" dirty="0" err="1" smtClean="0">
                <a:solidFill>
                  <a:schemeClr val="bg2">
                    <a:lumMod val="25000"/>
                  </a:schemeClr>
                </a:solidFill>
                <a:latin typeface="GeoSlab703 Md BT" pitchFamily="18" charset="0"/>
              </a:rPr>
              <a:t>mmol</a:t>
            </a:r>
            <a:r>
              <a:rPr lang="en-US" sz="2800" dirty="0" smtClean="0">
                <a:solidFill>
                  <a:schemeClr val="bg2">
                    <a:lumMod val="25000"/>
                  </a:schemeClr>
                </a:solidFill>
                <a:latin typeface="GeoSlab703 Md BT" pitchFamily="18" charset="0"/>
              </a:rPr>
              <a:t>/L</a:t>
            </a:r>
          </a:p>
        </p:txBody>
      </p:sp>
      <p:sp>
        <p:nvSpPr>
          <p:cNvPr id="4" name="Rectangle 3"/>
          <p:cNvSpPr/>
          <p:nvPr/>
        </p:nvSpPr>
        <p:spPr>
          <a:xfrm>
            <a:off x="3923928" y="2060848"/>
            <a:ext cx="2550698" cy="369332"/>
          </a:xfrm>
          <a:prstGeom prst="rect">
            <a:avLst/>
          </a:prstGeom>
        </p:spPr>
        <p:txBody>
          <a:bodyPr wrap="none">
            <a:spAutoFit/>
          </a:bodyPr>
          <a:lstStyle/>
          <a:p>
            <a:r>
              <a:rPr lang="en-GB" b="1" dirty="0" smtClean="0"/>
              <a:t>N= 1.12 </a:t>
            </a:r>
            <a:r>
              <a:rPr lang="en-GB" b="1" dirty="0"/>
              <a:t>to 1.45</a:t>
            </a:r>
            <a:r>
              <a:rPr lang="en-GB" dirty="0"/>
              <a:t>mmol/L</a:t>
            </a:r>
          </a:p>
        </p:txBody>
      </p:sp>
    </p:spTree>
    <p:extLst>
      <p:ext uri="{BB962C8B-B14F-4D97-AF65-F5344CB8AC3E}">
        <p14:creationId xmlns:p14="http://schemas.microsoft.com/office/powerpoint/2010/main" val="2394560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472" y="152400"/>
            <a:ext cx="3322712" cy="5635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304800" y="692696"/>
            <a:ext cx="4699248" cy="4953000"/>
          </a:xfrm>
        </p:spPr>
        <p:txBody>
          <a:bodyPr>
            <a:noAutofit/>
          </a:bodyPr>
          <a:lstStyle/>
          <a:p>
            <a:pPr>
              <a:buFont typeface="Wingdings" pitchFamily="2" charset="2"/>
              <a:buChar char="v"/>
            </a:pPr>
            <a:r>
              <a:rPr lang="en-US" sz="2400" b="1" dirty="0" smtClean="0">
                <a:solidFill>
                  <a:schemeClr val="bg2">
                    <a:lumMod val="25000"/>
                  </a:schemeClr>
                </a:solidFill>
                <a:latin typeface="GeoSlab703 Md BT" pitchFamily="18" charset="0"/>
              </a:rPr>
              <a:t>Urine Analysis</a:t>
            </a:r>
          </a:p>
          <a:p>
            <a:pPr lvl="1">
              <a:buFont typeface="Arial" pitchFamily="34" charset="0"/>
              <a:buChar char="•"/>
            </a:pPr>
            <a:r>
              <a:rPr lang="en-US" sz="2400" dirty="0" smtClean="0">
                <a:solidFill>
                  <a:schemeClr val="bg2">
                    <a:lumMod val="25000"/>
                  </a:schemeClr>
                </a:solidFill>
                <a:latin typeface="GeoSlab703 Md BT" pitchFamily="18" charset="0"/>
              </a:rPr>
              <a:t>pH - 6</a:t>
            </a:r>
          </a:p>
          <a:p>
            <a:pPr lvl="1">
              <a:buFont typeface="Arial" pitchFamily="34" charset="0"/>
              <a:buChar char="•"/>
            </a:pPr>
            <a:r>
              <a:rPr lang="en-US" sz="2400" dirty="0" smtClean="0">
                <a:solidFill>
                  <a:schemeClr val="bg2">
                    <a:lumMod val="25000"/>
                  </a:schemeClr>
                </a:solidFill>
                <a:latin typeface="GeoSlab703 Md BT" pitchFamily="18" charset="0"/>
              </a:rPr>
              <a:t>Urine RBC = negative </a:t>
            </a:r>
          </a:p>
          <a:p>
            <a:pPr lvl="1">
              <a:buFont typeface="Arial" pitchFamily="34" charset="0"/>
              <a:buChar char="•"/>
            </a:pPr>
            <a:r>
              <a:rPr lang="en-US" sz="2400" dirty="0" smtClean="0">
                <a:solidFill>
                  <a:schemeClr val="bg2">
                    <a:lumMod val="25000"/>
                  </a:schemeClr>
                </a:solidFill>
                <a:latin typeface="GeoSlab703 Md BT" pitchFamily="18" charset="0"/>
              </a:rPr>
              <a:t>WBC – 5 cu/L </a:t>
            </a:r>
          </a:p>
          <a:p>
            <a:pPr lvl="1">
              <a:buFont typeface="Arial" pitchFamily="34" charset="0"/>
              <a:buChar char="•"/>
            </a:pPr>
            <a:r>
              <a:rPr lang="en-US" sz="2400" dirty="0" smtClean="0">
                <a:solidFill>
                  <a:schemeClr val="bg2">
                    <a:lumMod val="25000"/>
                  </a:schemeClr>
                </a:solidFill>
                <a:latin typeface="GeoSlab703 Md BT" pitchFamily="18" charset="0"/>
              </a:rPr>
              <a:t>Protein = ++</a:t>
            </a:r>
            <a:r>
              <a:rPr lang="en-US" sz="2400" dirty="0" err="1" smtClean="0">
                <a:solidFill>
                  <a:schemeClr val="bg2">
                    <a:lumMod val="25000"/>
                  </a:schemeClr>
                </a:solidFill>
                <a:latin typeface="GeoSlab703 Md BT" pitchFamily="18" charset="0"/>
              </a:rPr>
              <a:t>ve</a:t>
            </a:r>
            <a:endParaRPr lang="en-US" sz="2400" dirty="0" smtClean="0">
              <a:solidFill>
                <a:schemeClr val="bg2">
                  <a:lumMod val="25000"/>
                </a:schemeClr>
              </a:solidFill>
              <a:latin typeface="GeoSlab703 Md BT" pitchFamily="18" charset="0"/>
            </a:endParaRPr>
          </a:p>
          <a:p>
            <a:pPr lvl="1">
              <a:buFont typeface="Arial" pitchFamily="34" charset="0"/>
              <a:buChar char="•"/>
            </a:pPr>
            <a:r>
              <a:rPr lang="en-US" sz="2400" dirty="0" smtClean="0">
                <a:solidFill>
                  <a:schemeClr val="bg2">
                    <a:lumMod val="25000"/>
                  </a:schemeClr>
                </a:solidFill>
                <a:latin typeface="GeoSlab703 Md BT" pitchFamily="18" charset="0"/>
              </a:rPr>
              <a:t>Specific gravity – 1010</a:t>
            </a:r>
          </a:p>
          <a:p>
            <a:pPr lvl="1">
              <a:buFont typeface="Arial" pitchFamily="34" charset="0"/>
              <a:buChar char="•"/>
            </a:pPr>
            <a:r>
              <a:rPr lang="en-US" sz="2400" dirty="0" smtClean="0">
                <a:solidFill>
                  <a:schemeClr val="bg2">
                    <a:lumMod val="25000"/>
                  </a:schemeClr>
                </a:solidFill>
                <a:latin typeface="GeoSlab703 Md BT" pitchFamily="18" charset="0"/>
              </a:rPr>
              <a:t>Broad waxy cast</a:t>
            </a:r>
          </a:p>
          <a:p>
            <a:pPr>
              <a:buNone/>
            </a:pPr>
            <a:endParaRPr lang="en-US" sz="2400" dirty="0" smtClean="0">
              <a:solidFill>
                <a:schemeClr val="bg2">
                  <a:lumMod val="25000"/>
                </a:schemeClr>
              </a:solidFill>
              <a:latin typeface="GeoSlab703 Md BT" pitchFamily="18" charset="0"/>
            </a:endParaRPr>
          </a:p>
          <a:p>
            <a:pPr>
              <a:buFont typeface="Wingdings" pitchFamily="2" charset="2"/>
              <a:buChar char="v"/>
            </a:pPr>
            <a:r>
              <a:rPr lang="en-US" sz="2400" b="1" dirty="0" smtClean="0">
                <a:solidFill>
                  <a:srgbClr val="C00000"/>
                </a:solidFill>
                <a:latin typeface="GeoSlab703 Md BT" pitchFamily="18" charset="0"/>
              </a:rPr>
              <a:t>Urine albumin creatinine ratio</a:t>
            </a:r>
          </a:p>
          <a:p>
            <a:pPr>
              <a:buFont typeface="Wingdings" pitchFamily="2" charset="2"/>
              <a:buChar char="v"/>
            </a:pPr>
            <a:endParaRPr lang="en-US" sz="2400" dirty="0" smtClean="0">
              <a:solidFill>
                <a:schemeClr val="bg2">
                  <a:lumMod val="25000"/>
                </a:schemeClr>
              </a:solidFill>
              <a:latin typeface="GeoSlab703 Md BT" pitchFamily="18" charset="0"/>
            </a:endParaRPr>
          </a:p>
          <a:p>
            <a:pPr>
              <a:buFont typeface="Wingdings" pitchFamily="2" charset="2"/>
              <a:buChar char="v"/>
            </a:pPr>
            <a:r>
              <a:rPr lang="en-US" sz="2400" b="1" dirty="0" smtClean="0">
                <a:solidFill>
                  <a:schemeClr val="bg2">
                    <a:lumMod val="25000"/>
                  </a:schemeClr>
                </a:solidFill>
                <a:latin typeface="GeoSlab703 Md BT" pitchFamily="18" charset="0"/>
              </a:rPr>
              <a:t>24 hour urine collection </a:t>
            </a:r>
          </a:p>
          <a:p>
            <a:pPr lvl="1">
              <a:buFont typeface="Arial" pitchFamily="34" charset="0"/>
              <a:buChar char="•"/>
            </a:pPr>
            <a:r>
              <a:rPr lang="en-US" sz="2400" dirty="0" smtClean="0">
                <a:solidFill>
                  <a:schemeClr val="bg2">
                    <a:lumMod val="25000"/>
                  </a:schemeClr>
                </a:solidFill>
                <a:latin typeface="GeoSlab703 Md BT" pitchFamily="18" charset="0"/>
              </a:rPr>
              <a:t>Creatinine clearance</a:t>
            </a:r>
          </a:p>
          <a:p>
            <a:pPr lvl="1">
              <a:buFont typeface="Arial" pitchFamily="34" charset="0"/>
              <a:buChar char="•"/>
            </a:pPr>
            <a:r>
              <a:rPr lang="en-US" sz="2400" dirty="0" smtClean="0">
                <a:solidFill>
                  <a:schemeClr val="bg2">
                    <a:lumMod val="25000"/>
                  </a:schemeClr>
                </a:solidFill>
                <a:latin typeface="GeoSlab703 Md BT" pitchFamily="18" charset="0"/>
              </a:rPr>
              <a:t>Proteinuria</a:t>
            </a:r>
          </a:p>
          <a:p>
            <a:pPr>
              <a:buNone/>
            </a:pPr>
            <a:endParaRPr lang="en-US" sz="2400" dirty="0" smtClean="0">
              <a:solidFill>
                <a:schemeClr val="bg2">
                  <a:lumMod val="25000"/>
                </a:schemeClr>
              </a:solidFill>
              <a:latin typeface="GeoSlab703 Md BT" pitchFamily="18" charset="0"/>
            </a:endParaRPr>
          </a:p>
        </p:txBody>
      </p:sp>
      <p:pic>
        <p:nvPicPr>
          <p:cNvPr id="51202" name="Picture 2" descr="http://www.pulsetoday.co.uk/Pictures/web/t/x/w/urine_testing_incontinence_women__PPL.jpg"/>
          <p:cNvPicPr>
            <a:picLocks noChangeAspect="1" noChangeArrowheads="1"/>
          </p:cNvPicPr>
          <p:nvPr/>
        </p:nvPicPr>
        <p:blipFill>
          <a:blip r:embed="rId2" cstate="print"/>
          <a:srcRect/>
          <a:stretch>
            <a:fillRect/>
          </a:stretch>
        </p:blipFill>
        <p:spPr bwMode="auto">
          <a:xfrm>
            <a:off x="5249417" y="990600"/>
            <a:ext cx="3643063" cy="3643064"/>
          </a:xfrm>
          <a:prstGeom prst="rect">
            <a:avLst/>
          </a:prstGeom>
          <a:noFill/>
        </p:spPr>
      </p:pic>
    </p:spTree>
    <p:extLst>
      <p:ext uri="{BB962C8B-B14F-4D97-AF65-F5344CB8AC3E}">
        <p14:creationId xmlns:p14="http://schemas.microsoft.com/office/powerpoint/2010/main" val="2985034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504" y="152400"/>
            <a:ext cx="3250704" cy="6397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Investigation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1371600" y="1861699"/>
            <a:ext cx="6781800" cy="4751541"/>
          </a:xfrm>
          <a:prstGeom prst="rect">
            <a:avLst/>
          </a:prstGeom>
          <a:noFill/>
          <a:ln w="9525">
            <a:noFill/>
            <a:miter lim="800000"/>
            <a:headEnd/>
            <a:tailEnd/>
          </a:ln>
        </p:spPr>
      </p:pic>
      <p:sp>
        <p:nvSpPr>
          <p:cNvPr id="6" name="Rectangle 5"/>
          <p:cNvSpPr/>
          <p:nvPr/>
        </p:nvSpPr>
        <p:spPr>
          <a:xfrm>
            <a:off x="653819" y="836712"/>
            <a:ext cx="4566253" cy="830997"/>
          </a:xfrm>
          <a:prstGeom prst="rect">
            <a:avLst/>
          </a:prstGeom>
        </p:spPr>
        <p:txBody>
          <a:bodyPr wrap="square">
            <a:spAutoFit/>
          </a:bodyPr>
          <a:lstStyle/>
          <a:p>
            <a:pPr>
              <a:buClr>
                <a:schemeClr val="accent1">
                  <a:lumMod val="75000"/>
                </a:schemeClr>
              </a:buClr>
              <a:buFont typeface="Arial" pitchFamily="34" charset="0"/>
              <a:buChar char="•"/>
            </a:pPr>
            <a:r>
              <a:rPr lang="en-US" sz="2400" dirty="0" smtClean="0">
                <a:latin typeface="GeoSlab703 Md BT" pitchFamily="18" charset="0"/>
              </a:rPr>
              <a:t> Normal size kidneys – 12 cm</a:t>
            </a:r>
          </a:p>
          <a:p>
            <a:pPr>
              <a:buClr>
                <a:schemeClr val="accent1">
                  <a:lumMod val="75000"/>
                </a:schemeClr>
              </a:buClr>
              <a:buFont typeface="Arial" pitchFamily="34" charset="0"/>
              <a:buChar char="•"/>
            </a:pPr>
            <a:r>
              <a:rPr lang="en-US" sz="2400" dirty="0" smtClean="0">
                <a:latin typeface="GeoSlab703 Md BT" pitchFamily="18" charset="0"/>
                <a:cs typeface="Times New Roman"/>
              </a:rPr>
              <a:t> Normal Echogenicity</a:t>
            </a:r>
          </a:p>
        </p:txBody>
      </p:sp>
    </p:spTree>
    <p:extLst>
      <p:ext uri="{BB962C8B-B14F-4D97-AF65-F5344CB8AC3E}">
        <p14:creationId xmlns:p14="http://schemas.microsoft.com/office/powerpoint/2010/main" val="1991944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99392"/>
            <a:ext cx="267464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508248" y="1052736"/>
            <a:ext cx="8168208" cy="5181600"/>
          </a:xfrm>
        </p:spPr>
        <p:txBody>
          <a:bodyPr>
            <a:noAutofit/>
          </a:bodyPr>
          <a:lstStyle/>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CKD</a:t>
            </a:r>
          </a:p>
          <a:p>
            <a:pPr marL="0" indent="0">
              <a:buClr>
                <a:schemeClr val="accent1">
                  <a:lumMod val="75000"/>
                </a:schemeClr>
              </a:buClr>
              <a:buNone/>
            </a:pPr>
            <a:r>
              <a:rPr lang="en-US" sz="2600" dirty="0" smtClean="0">
                <a:solidFill>
                  <a:schemeClr val="bg2">
                    <a:lumMod val="25000"/>
                  </a:schemeClr>
                </a:solidFill>
                <a:latin typeface="GeoSlab703 Md BT" pitchFamily="18" charset="0"/>
              </a:rPr>
              <a:t>  </a:t>
            </a:r>
            <a:r>
              <a:rPr lang="en-US" sz="2600" dirty="0" smtClean="0">
                <a:solidFill>
                  <a:srgbClr val="C00000"/>
                </a:solidFill>
                <a:latin typeface="GeoSlab703 Md BT" pitchFamily="18" charset="0"/>
              </a:rPr>
              <a:t> - </a:t>
            </a:r>
            <a:r>
              <a:rPr lang="en-US" sz="2600" dirty="0" smtClean="0">
                <a:solidFill>
                  <a:schemeClr val="bg2">
                    <a:lumMod val="25000"/>
                  </a:schemeClr>
                </a:solidFill>
                <a:latin typeface="GeoSlab703 Md BT" pitchFamily="18" charset="0"/>
              </a:rPr>
              <a:t>cause possible hypertension &amp; DM Nephropathy</a:t>
            </a:r>
          </a:p>
          <a:p>
            <a:pPr marL="0" indent="0">
              <a:buClr>
                <a:schemeClr val="accent1">
                  <a:lumMod val="75000"/>
                </a:schemeClr>
              </a:buClr>
              <a:buNone/>
            </a:pPr>
            <a:r>
              <a:rPr lang="en-US" dirty="0">
                <a:solidFill>
                  <a:schemeClr val="bg2">
                    <a:lumMod val="25000"/>
                  </a:schemeClr>
                </a:solidFill>
                <a:latin typeface="GeoSlab703 Md BT" pitchFamily="18" charset="0"/>
              </a:rPr>
              <a:t> </a:t>
            </a:r>
            <a:r>
              <a:rPr lang="en-US" sz="2600" dirty="0" smtClean="0">
                <a:solidFill>
                  <a:schemeClr val="bg2">
                    <a:lumMod val="25000"/>
                  </a:schemeClr>
                </a:solidFill>
                <a:latin typeface="GeoSlab703 Md BT" pitchFamily="18" charset="0"/>
              </a:rPr>
              <a:t> </a:t>
            </a:r>
            <a:r>
              <a:rPr lang="en-US" sz="2600" dirty="0" smtClean="0">
                <a:solidFill>
                  <a:srgbClr val="C00000"/>
                </a:solidFill>
                <a:latin typeface="GeoSlab703 Md BT" pitchFamily="18" charset="0"/>
              </a:rPr>
              <a:t> - </a:t>
            </a:r>
            <a:r>
              <a:rPr lang="en-US" sz="2600" dirty="0" smtClean="0">
                <a:solidFill>
                  <a:schemeClr val="bg2">
                    <a:lumMod val="25000"/>
                  </a:schemeClr>
                </a:solidFill>
                <a:latin typeface="GeoSlab703 Md BT" pitchFamily="18" charset="0"/>
              </a:rPr>
              <a:t>stage G  4 (eGFR 18 ml/min)</a:t>
            </a:r>
          </a:p>
          <a:p>
            <a:pPr marL="0" indent="0">
              <a:buClr>
                <a:schemeClr val="accent1">
                  <a:lumMod val="75000"/>
                </a:schemeClr>
              </a:buClr>
              <a:buNone/>
            </a:pPr>
            <a:r>
              <a:rPr lang="en-US" sz="2600" dirty="0" smtClean="0">
                <a:solidFill>
                  <a:schemeClr val="bg2">
                    <a:lumMod val="25000"/>
                  </a:schemeClr>
                </a:solidFill>
                <a:latin typeface="GeoSlab703 Md BT" pitchFamily="18" charset="0"/>
              </a:rPr>
              <a:t>                   A +3</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Hyperkalemia</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Metabolic acidosis –high anion gap</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Anemia</a:t>
            </a:r>
          </a:p>
          <a:p>
            <a:pPr>
              <a:buClr>
                <a:schemeClr val="accent1">
                  <a:lumMod val="75000"/>
                </a:schemeClr>
              </a:buClr>
              <a:buFont typeface="Arial" pitchFamily="34" charset="0"/>
              <a:buChar char="•"/>
            </a:pPr>
            <a:r>
              <a:rPr lang="en-US" sz="2600" dirty="0" err="1" smtClean="0">
                <a:solidFill>
                  <a:schemeClr val="bg2">
                    <a:lumMod val="25000"/>
                  </a:schemeClr>
                </a:solidFill>
                <a:latin typeface="GeoSlab703 Md BT" pitchFamily="18" charset="0"/>
              </a:rPr>
              <a:t>Hypocalcemia</a:t>
            </a:r>
            <a:r>
              <a:rPr lang="en-US" sz="2600" dirty="0" smtClean="0">
                <a:solidFill>
                  <a:schemeClr val="bg2">
                    <a:lumMod val="25000"/>
                  </a:schemeClr>
                </a:solidFill>
                <a:latin typeface="GeoSlab703 Md BT" pitchFamily="18" charset="0"/>
              </a:rPr>
              <a:t> </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Hyperphosphatemia </a:t>
            </a:r>
          </a:p>
          <a:p>
            <a:pPr>
              <a:buClr>
                <a:schemeClr val="accent1">
                  <a:lumMod val="75000"/>
                </a:schemeClr>
              </a:buClr>
              <a:buFont typeface="Arial" pitchFamily="34" charset="0"/>
              <a:buChar char="•"/>
            </a:pPr>
            <a:r>
              <a:rPr lang="en-US" sz="2600" dirty="0" err="1" smtClean="0">
                <a:solidFill>
                  <a:schemeClr val="bg2">
                    <a:lumMod val="25000"/>
                  </a:schemeClr>
                </a:solidFill>
                <a:latin typeface="GeoSlab703 Md BT" pitchFamily="18" charset="0"/>
              </a:rPr>
              <a:t>Hyperuricemia</a:t>
            </a:r>
            <a:r>
              <a:rPr lang="en-US" sz="2600" dirty="0" smtClean="0">
                <a:solidFill>
                  <a:schemeClr val="bg2">
                    <a:lumMod val="25000"/>
                  </a:schemeClr>
                </a:solidFill>
                <a:latin typeface="GeoSlab703 Md BT" pitchFamily="18" charset="0"/>
              </a:rPr>
              <a:t> </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Diabetic Neuropathy and Retinopathy</a:t>
            </a:r>
            <a:endParaRPr lang="en-US" sz="26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550957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hyperkalemia ec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38" y="4883328"/>
            <a:ext cx="31337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Image result for hyperkalemia ec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3343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80928"/>
            <a:ext cx="30575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0" descr="Image result for hyperkalemia ec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2" y="967287"/>
            <a:ext cx="27908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3068960"/>
            <a:ext cx="35909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4930953"/>
            <a:ext cx="32385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5" descr="Image result for hyperkalemia ec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89989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reatment hyperkalemia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776864" cy="489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30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79375" y="79375"/>
            <a:ext cx="8985250"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762000"/>
            <a:ext cx="5500688"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433387" y="574675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sz="900" i="1"/>
              <a:t>Kidney International Supplements</a:t>
            </a:r>
            <a:r>
              <a:rPr lang="en-US" sz="900"/>
              <a:t> 2017 7, 1-59DOI: (10.1016/j.kisu.2017.04.001) </a:t>
            </a:r>
          </a:p>
        </p:txBody>
      </p:sp>
      <p:sp>
        <p:nvSpPr>
          <p:cNvPr id="4100"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r>
              <a:rPr lang="en-US" sz="900"/>
              <a:t>Copyright © 2017 KDIGO</a:t>
            </a:r>
            <a:r>
              <a:rPr lang="en-US" sz="900">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p:cNvSpPr txBox="1">
            <a:spLocks noChangeArrowheads="1"/>
          </p:cNvSpPr>
          <p:nvPr/>
        </p:nvSpPr>
        <p:spPr bwMode="auto">
          <a:xfrm>
            <a:off x="771773" y="6165304"/>
            <a:ext cx="8255000" cy="575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a:lstStyle>
          <a:p>
            <a:r>
              <a:rPr lang="en-US" sz="900" i="1" dirty="0"/>
              <a:t>Kidney </a:t>
            </a:r>
            <a:r>
              <a:rPr lang="en-US" sz="1800" b="1" i="1" dirty="0">
                <a:solidFill>
                  <a:schemeClr val="tx1"/>
                </a:solidFill>
              </a:rPr>
              <a:t>International Supplements</a:t>
            </a:r>
            <a:r>
              <a:rPr lang="en-US" sz="1800" b="1" dirty="0">
                <a:solidFill>
                  <a:schemeClr val="tx1"/>
                </a:solidFill>
              </a:rPr>
              <a:t> 2017 7, 1-59DOI: (10.1016/j.kisu.2017.04.001</a:t>
            </a:r>
            <a:r>
              <a:rPr lang="en-US" sz="900" dirty="0"/>
              <a:t>) </a:t>
            </a:r>
          </a:p>
        </p:txBody>
      </p:sp>
    </p:spTree>
    <p:extLst>
      <p:ext uri="{BB962C8B-B14F-4D97-AF65-F5344CB8AC3E}">
        <p14:creationId xmlns:p14="http://schemas.microsoft.com/office/powerpoint/2010/main" val="214496685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6686550" cy="3777622"/>
          </a:xfrm>
        </p:spPr>
        <p:txBody>
          <a:bodyPr>
            <a:normAutofit/>
          </a:bodyPr>
          <a:lstStyle/>
          <a:p>
            <a:pPr marL="800100" lvl="1" indent="-571500">
              <a:buAutoNum type="alphaLcPeriod"/>
            </a:pPr>
            <a:r>
              <a:rPr lang="en-US" sz="3200" dirty="0" smtClean="0"/>
              <a:t>Measurement </a:t>
            </a:r>
            <a:r>
              <a:rPr lang="en-US" sz="3200" dirty="0"/>
              <a:t>of serum </a:t>
            </a:r>
            <a:r>
              <a:rPr lang="en-US" sz="3200" dirty="0" smtClean="0"/>
              <a:t>creatinine</a:t>
            </a:r>
          </a:p>
          <a:p>
            <a:pPr marL="800100" lvl="1" indent="-571500">
              <a:buAutoNum type="alphaLcPeriod"/>
            </a:pPr>
            <a:r>
              <a:rPr lang="en-US" sz="3200" dirty="0" smtClean="0"/>
              <a:t>Measurement </a:t>
            </a:r>
            <a:r>
              <a:rPr lang="en-US" sz="3200" dirty="0"/>
              <a:t>creatinine </a:t>
            </a:r>
            <a:r>
              <a:rPr lang="en-US" sz="3200" dirty="0" smtClean="0"/>
              <a:t>clearance</a:t>
            </a:r>
          </a:p>
          <a:p>
            <a:pPr marL="800100" lvl="1" indent="-571500">
              <a:buAutoNum type="alphaLcPeriod"/>
            </a:pPr>
            <a:r>
              <a:rPr lang="en-US" sz="3200" dirty="0" smtClean="0"/>
              <a:t>Estimated GFR</a:t>
            </a:r>
          </a:p>
          <a:p>
            <a:pPr marL="800100" lvl="1" indent="-571500">
              <a:buAutoNum type="alphaLcPeriod"/>
            </a:pPr>
            <a:r>
              <a:rPr lang="en-US" sz="3200" dirty="0" smtClean="0"/>
              <a:t>Urine </a:t>
            </a:r>
            <a:r>
              <a:rPr lang="en-US" sz="3200" dirty="0"/>
              <a:t>albumin creatinine </a:t>
            </a:r>
            <a:r>
              <a:rPr lang="en-US" sz="3200" dirty="0" smtClean="0"/>
              <a:t>ratio </a:t>
            </a:r>
          </a:p>
          <a:p>
            <a:pPr marL="800100" lvl="1" indent="-571500">
              <a:buAutoNum type="alphaLcPeriod"/>
            </a:pPr>
            <a:r>
              <a:rPr lang="en-US" sz="3200" dirty="0" smtClean="0"/>
              <a:t>Causes of chronic kidney disease</a:t>
            </a:r>
          </a:p>
          <a:p>
            <a:endParaRPr lang="en-US" sz="3600" dirty="0"/>
          </a:p>
        </p:txBody>
      </p:sp>
      <p:sp>
        <p:nvSpPr>
          <p:cNvPr id="5" name="Title 1"/>
          <p:cNvSpPr>
            <a:spLocks noGrp="1"/>
          </p:cNvSpPr>
          <p:nvPr>
            <p:ph type="title"/>
          </p:nvPr>
        </p:nvSpPr>
        <p:spPr>
          <a:xfrm>
            <a:off x="251520" y="908720"/>
            <a:ext cx="7772400" cy="1143000"/>
          </a:xfrm>
        </p:spPr>
        <p:txBody>
          <a:bodyPr>
            <a:noAutofit/>
          </a:bodyPr>
          <a:lstStyle/>
          <a:p>
            <a:pPr lvl="0"/>
            <a:r>
              <a:rPr lang="en-US" sz="3200" dirty="0"/>
              <a:t>Staging of chronic kidney disease </a:t>
            </a:r>
            <a:r>
              <a:rPr lang="en-US" sz="3200" dirty="0" smtClean="0"/>
              <a:t>depend on ?</a:t>
            </a:r>
            <a:r>
              <a:rPr lang="en-US" sz="4000" dirty="0"/>
              <a:t/>
            </a:r>
            <a:br>
              <a:rPr lang="en-US" sz="4000" dirty="0"/>
            </a:br>
            <a:endParaRPr lang="en-US" sz="4000" dirty="0"/>
          </a:p>
        </p:txBody>
      </p:sp>
    </p:spTree>
    <p:extLst>
      <p:ext uri="{BB962C8B-B14F-4D97-AF65-F5344CB8AC3E}">
        <p14:creationId xmlns:p14="http://schemas.microsoft.com/office/powerpoint/2010/main" val="2394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 y="908720"/>
            <a:ext cx="8568951" cy="792088"/>
          </a:xfrm>
        </p:spPr>
        <p:txBody>
          <a:bodyPr>
            <a:noAutofit/>
          </a:bodyPr>
          <a:lstStyle/>
          <a:p>
            <a:pPr lvl="0"/>
            <a:r>
              <a:rPr lang="en-US" sz="2800" dirty="0"/>
              <a:t>What is the prevalence of chronic kidney disease?</a:t>
            </a:r>
            <a:r>
              <a:rPr lang="en-US" sz="4000" dirty="0"/>
              <a:t/>
            </a:r>
            <a:br>
              <a:rPr lang="en-US" sz="4000" dirty="0"/>
            </a:br>
            <a:endParaRPr lang="en-US" sz="4000" dirty="0"/>
          </a:p>
        </p:txBody>
      </p:sp>
      <p:sp>
        <p:nvSpPr>
          <p:cNvPr id="3" name="Content Placeholder 2"/>
          <p:cNvSpPr>
            <a:spLocks noGrp="1"/>
          </p:cNvSpPr>
          <p:nvPr>
            <p:ph idx="1"/>
          </p:nvPr>
        </p:nvSpPr>
        <p:spPr>
          <a:xfrm>
            <a:off x="323528" y="1196752"/>
            <a:ext cx="6686550" cy="3777622"/>
          </a:xfrm>
        </p:spPr>
        <p:txBody>
          <a:bodyPr>
            <a:normAutofit/>
          </a:bodyPr>
          <a:lstStyle/>
          <a:p>
            <a:pPr marL="800100" lvl="1" indent="-630238">
              <a:buAutoNum type="alphaLcPeriod"/>
            </a:pPr>
            <a:r>
              <a:rPr lang="en-US" sz="3200" dirty="0" smtClean="0"/>
              <a:t>From </a:t>
            </a:r>
            <a:r>
              <a:rPr lang="en-US" sz="3200" dirty="0"/>
              <a:t>1 % to 3 </a:t>
            </a:r>
            <a:r>
              <a:rPr lang="en-US" sz="3200" dirty="0" smtClean="0"/>
              <a:t>%</a:t>
            </a:r>
          </a:p>
          <a:p>
            <a:pPr marL="800100" lvl="1" indent="-630238">
              <a:buAutoNum type="alphaLcPeriod"/>
            </a:pPr>
            <a:r>
              <a:rPr lang="en-US" sz="3200" dirty="0" smtClean="0"/>
              <a:t>From </a:t>
            </a:r>
            <a:r>
              <a:rPr lang="en-US" sz="3200" dirty="0"/>
              <a:t>10% to </a:t>
            </a:r>
            <a:r>
              <a:rPr lang="en-US" sz="3200" dirty="0" smtClean="0"/>
              <a:t>16%</a:t>
            </a:r>
          </a:p>
          <a:p>
            <a:pPr marL="800100" lvl="1" indent="-630238">
              <a:buAutoNum type="alphaLcPeriod"/>
            </a:pPr>
            <a:r>
              <a:rPr lang="en-US" sz="3200" dirty="0" smtClean="0"/>
              <a:t>From </a:t>
            </a:r>
            <a:r>
              <a:rPr lang="en-US" sz="3200" dirty="0"/>
              <a:t>5 % to 8% </a:t>
            </a:r>
            <a:endParaRPr lang="en-US" sz="3200" dirty="0" smtClean="0"/>
          </a:p>
          <a:p>
            <a:pPr marL="800100" lvl="1" indent="-630238">
              <a:buAutoNum type="alphaLcPeriod"/>
            </a:pPr>
            <a:r>
              <a:rPr lang="en-US" sz="3200" dirty="0" smtClean="0"/>
              <a:t>Age </a:t>
            </a:r>
            <a:r>
              <a:rPr lang="en-US" sz="3200" dirty="0"/>
              <a:t>dependent</a:t>
            </a:r>
          </a:p>
          <a:p>
            <a:endParaRPr lang="en-US" sz="3600" dirty="0"/>
          </a:p>
        </p:txBody>
      </p:sp>
    </p:spTree>
    <p:extLst>
      <p:ext uri="{BB962C8B-B14F-4D97-AF65-F5344CB8AC3E}">
        <p14:creationId xmlns:p14="http://schemas.microsoft.com/office/powerpoint/2010/main" val="33035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964488" cy="1280890"/>
          </a:xfrm>
        </p:spPr>
        <p:txBody>
          <a:bodyPr>
            <a:noAutofit/>
          </a:bodyPr>
          <a:lstStyle/>
          <a:p>
            <a:pPr lvl="0"/>
            <a:r>
              <a:rPr lang="en-US" sz="4000" dirty="0" smtClean="0"/>
              <a:t>chronic disease can be diagnosed ?</a:t>
            </a:r>
            <a:r>
              <a:rPr lang="en-US" sz="4000" dirty="0"/>
              <a:t/>
            </a:r>
            <a:br>
              <a:rPr lang="en-US" sz="4000" dirty="0"/>
            </a:br>
            <a:endParaRPr lang="en-US" sz="4000" dirty="0"/>
          </a:p>
        </p:txBody>
      </p:sp>
      <p:sp>
        <p:nvSpPr>
          <p:cNvPr id="3" name="Content Placeholder 2"/>
          <p:cNvSpPr>
            <a:spLocks noGrp="1"/>
          </p:cNvSpPr>
          <p:nvPr>
            <p:ph idx="1"/>
          </p:nvPr>
        </p:nvSpPr>
        <p:spPr>
          <a:xfrm>
            <a:off x="1941909" y="1770993"/>
            <a:ext cx="6686550" cy="3777622"/>
          </a:xfrm>
        </p:spPr>
        <p:txBody>
          <a:bodyPr>
            <a:noAutofit/>
          </a:bodyPr>
          <a:lstStyle/>
          <a:p>
            <a:pPr marL="800100" lvl="1" indent="-630238">
              <a:buAutoNum type="alphaLcPeriod"/>
            </a:pPr>
            <a:r>
              <a:rPr lang="en-US" sz="2400" dirty="0" smtClean="0"/>
              <a:t>If </a:t>
            </a:r>
            <a:r>
              <a:rPr lang="en-US" sz="2400" dirty="0"/>
              <a:t>the patient have ultrasound shows scaring in the kidney should not consider chronic kidney </a:t>
            </a:r>
            <a:r>
              <a:rPr lang="en-US" sz="2400" dirty="0" smtClean="0"/>
              <a:t>disease.</a:t>
            </a:r>
          </a:p>
          <a:p>
            <a:pPr marL="800100" lvl="1" indent="-630238">
              <a:buAutoNum type="alphaLcPeriod"/>
            </a:pPr>
            <a:r>
              <a:rPr lang="en-US" sz="2400" dirty="0" smtClean="0"/>
              <a:t>If </a:t>
            </a:r>
            <a:r>
              <a:rPr lang="en-US" sz="2400" dirty="0"/>
              <a:t>patient have proteinuria but normal </a:t>
            </a:r>
            <a:r>
              <a:rPr lang="en-US" sz="2400" dirty="0" err="1" smtClean="0"/>
              <a:t>eGFR</a:t>
            </a:r>
            <a:r>
              <a:rPr lang="en-US" sz="2400" dirty="0" smtClean="0"/>
              <a:t> </a:t>
            </a:r>
            <a:r>
              <a:rPr lang="en-US" sz="2400" dirty="0"/>
              <a:t>should not consider chronic kidney </a:t>
            </a:r>
            <a:r>
              <a:rPr lang="en-US" sz="2400" dirty="0" smtClean="0"/>
              <a:t>disease</a:t>
            </a:r>
          </a:p>
          <a:p>
            <a:pPr marL="800100" lvl="1" indent="-630238">
              <a:buAutoNum type="alphaLcPeriod"/>
            </a:pPr>
            <a:r>
              <a:rPr lang="en-US" sz="2400" dirty="0" smtClean="0"/>
              <a:t>If </a:t>
            </a:r>
            <a:r>
              <a:rPr lang="en-US" sz="2400" dirty="0"/>
              <a:t>the patient have </a:t>
            </a:r>
            <a:r>
              <a:rPr lang="en-US" dirty="0"/>
              <a:t>high serum </a:t>
            </a:r>
            <a:r>
              <a:rPr lang="en-US" sz="2400" dirty="0"/>
              <a:t>creatinine </a:t>
            </a:r>
            <a:r>
              <a:rPr lang="en-US" sz="2400" dirty="0" smtClean="0"/>
              <a:t>and </a:t>
            </a:r>
            <a:r>
              <a:rPr lang="en-US" sz="2400" dirty="0"/>
              <a:t>normal ultrasound you should not consider chronic kidney </a:t>
            </a:r>
            <a:r>
              <a:rPr lang="en-US" sz="2400" dirty="0" smtClean="0"/>
              <a:t>disease.</a:t>
            </a:r>
          </a:p>
          <a:p>
            <a:pPr marL="800100" lvl="1" indent="-630238">
              <a:buAutoNum type="alphaLcPeriod"/>
            </a:pPr>
            <a:r>
              <a:rPr lang="en-US" sz="2400" dirty="0" smtClean="0"/>
              <a:t>If </a:t>
            </a:r>
            <a:r>
              <a:rPr lang="en-US" sz="2400" dirty="0"/>
              <a:t>the patient have proteinuria and hematuria with low </a:t>
            </a:r>
            <a:r>
              <a:rPr lang="en-US" sz="2400" dirty="0" err="1" smtClean="0"/>
              <a:t>eGFR</a:t>
            </a:r>
            <a:r>
              <a:rPr lang="en-US" sz="2400" dirty="0" smtClean="0"/>
              <a:t> </a:t>
            </a:r>
            <a:r>
              <a:rPr lang="en-US" sz="2400" dirty="0"/>
              <a:t>you should consider chronic kidney disease</a:t>
            </a:r>
          </a:p>
          <a:p>
            <a:endParaRPr lang="en-US" sz="2800" dirty="0"/>
          </a:p>
        </p:txBody>
      </p:sp>
    </p:spTree>
    <p:extLst>
      <p:ext uri="{BB962C8B-B14F-4D97-AF65-F5344CB8AC3E}">
        <p14:creationId xmlns:p14="http://schemas.microsoft.com/office/powerpoint/2010/main" val="5097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594" y="632577"/>
            <a:ext cx="6887937" cy="1378111"/>
          </a:xfrm>
        </p:spPr>
        <p:txBody>
          <a:bodyPr>
            <a:noAutofit/>
          </a:bodyPr>
          <a:lstStyle/>
          <a:p>
            <a:pPr lvl="0"/>
            <a:r>
              <a:rPr lang="en-US" dirty="0"/>
              <a:t>Regarding the symptoms of chronic kidney disease</a:t>
            </a:r>
            <a:br>
              <a:rPr lang="en-US" dirty="0"/>
            </a:br>
            <a:endParaRPr lang="en-US" dirty="0"/>
          </a:p>
        </p:txBody>
      </p:sp>
      <p:sp>
        <p:nvSpPr>
          <p:cNvPr id="3" name="Content Placeholder 2"/>
          <p:cNvSpPr>
            <a:spLocks noGrp="1"/>
          </p:cNvSpPr>
          <p:nvPr>
            <p:ph idx="1"/>
          </p:nvPr>
        </p:nvSpPr>
        <p:spPr>
          <a:xfrm>
            <a:off x="1944694" y="2133599"/>
            <a:ext cx="6887937" cy="4156842"/>
          </a:xfrm>
        </p:spPr>
        <p:txBody>
          <a:bodyPr>
            <a:normAutofit/>
          </a:bodyPr>
          <a:lstStyle/>
          <a:p>
            <a:pPr marL="800100" lvl="1" indent="-630238">
              <a:buAutoNum type="alphaLcPeriod"/>
            </a:pPr>
            <a:r>
              <a:rPr lang="en-US" sz="3200" dirty="0" smtClean="0"/>
              <a:t>Patient </a:t>
            </a:r>
            <a:r>
              <a:rPr lang="en-US" sz="3200" dirty="0"/>
              <a:t>can be advance renal failure and </a:t>
            </a:r>
            <a:r>
              <a:rPr lang="en-US" sz="3200" dirty="0" smtClean="0"/>
              <a:t>asymptomatic</a:t>
            </a:r>
          </a:p>
          <a:p>
            <a:pPr marL="800100" lvl="1" indent="-630238">
              <a:buAutoNum type="alphaLcPeriod"/>
            </a:pPr>
            <a:r>
              <a:rPr lang="en-US" sz="3200" dirty="0" smtClean="0"/>
              <a:t>Symptoms </a:t>
            </a:r>
            <a:r>
              <a:rPr lang="en-US" sz="3200" dirty="0"/>
              <a:t>usually starts in stage </a:t>
            </a:r>
            <a:r>
              <a:rPr lang="en-US" sz="3200" dirty="0" smtClean="0"/>
              <a:t>1</a:t>
            </a:r>
          </a:p>
          <a:p>
            <a:pPr marL="800100" lvl="1" indent="-630238">
              <a:buAutoNum type="alphaLcPeriod"/>
            </a:pPr>
            <a:r>
              <a:rPr lang="en-US" sz="3200" dirty="0" smtClean="0"/>
              <a:t>Symptoms </a:t>
            </a:r>
            <a:r>
              <a:rPr lang="en-US" sz="3200" dirty="0"/>
              <a:t>most commonly appear in stage </a:t>
            </a:r>
            <a:r>
              <a:rPr lang="en-US" sz="3200" dirty="0" smtClean="0"/>
              <a:t>3</a:t>
            </a:r>
          </a:p>
          <a:p>
            <a:pPr marL="800100" lvl="1" indent="-630238">
              <a:buAutoNum type="alphaLcPeriod"/>
            </a:pPr>
            <a:r>
              <a:rPr lang="en-US" sz="3200" dirty="0" smtClean="0"/>
              <a:t>Stage </a:t>
            </a:r>
            <a:r>
              <a:rPr lang="en-US" sz="3200" dirty="0"/>
              <a:t>5 usually indicate to start dialysis</a:t>
            </a:r>
          </a:p>
          <a:p>
            <a:endParaRPr lang="en-US" sz="3600" dirty="0"/>
          </a:p>
        </p:txBody>
      </p:sp>
    </p:spTree>
    <p:extLst>
      <p:ext uri="{BB962C8B-B14F-4D97-AF65-F5344CB8AC3E}">
        <p14:creationId xmlns:p14="http://schemas.microsoft.com/office/powerpoint/2010/main" val="167685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12724406"/>
              </p:ext>
            </p:extLst>
          </p:nvPr>
        </p:nvGraphicFramePr>
        <p:xfrm>
          <a:off x="251520" y="116632"/>
          <a:ext cx="612068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868144" y="332656"/>
            <a:ext cx="3168352" cy="646331"/>
          </a:xfrm>
          <a:prstGeom prst="rect">
            <a:avLst/>
          </a:prstGeom>
        </p:spPr>
        <p:txBody>
          <a:bodyPr wrap="square">
            <a:spAutoFit/>
          </a:bodyPr>
          <a:lstStyle/>
          <a:p>
            <a:r>
              <a:rPr lang="en-US" b="1" dirty="0">
                <a:solidFill>
                  <a:srgbClr val="FF0000"/>
                </a:solidFill>
              </a:rPr>
              <a:t>Structural abnormalities detected by imaging</a:t>
            </a:r>
            <a:endParaRPr lang="en-GB" dirty="0"/>
          </a:p>
        </p:txBody>
      </p:sp>
      <p:sp>
        <p:nvSpPr>
          <p:cNvPr id="6" name="Rectangle 5"/>
          <p:cNvSpPr/>
          <p:nvPr/>
        </p:nvSpPr>
        <p:spPr>
          <a:xfrm>
            <a:off x="5868144" y="983284"/>
            <a:ext cx="3409908" cy="338554"/>
          </a:xfrm>
          <a:prstGeom prst="rect">
            <a:avLst/>
          </a:prstGeom>
        </p:spPr>
        <p:txBody>
          <a:bodyPr wrap="none">
            <a:spAutoFit/>
          </a:bodyPr>
          <a:lstStyle/>
          <a:p>
            <a:pPr fontAlgn="t"/>
            <a:r>
              <a:rPr lang="en-US" sz="1600" dirty="0"/>
              <a:t>Abnormalities detected by histology</a:t>
            </a:r>
            <a:endParaRPr lang="en-GB" sz="1600" dirty="0"/>
          </a:p>
        </p:txBody>
      </p:sp>
      <p:sp>
        <p:nvSpPr>
          <p:cNvPr id="7" name="Rectangle 6"/>
          <p:cNvSpPr/>
          <p:nvPr/>
        </p:nvSpPr>
        <p:spPr>
          <a:xfrm>
            <a:off x="5846347" y="2204864"/>
            <a:ext cx="1467068" cy="369332"/>
          </a:xfrm>
          <a:prstGeom prst="rect">
            <a:avLst/>
          </a:prstGeom>
        </p:spPr>
        <p:txBody>
          <a:bodyPr wrap="none">
            <a:spAutoFit/>
          </a:bodyPr>
          <a:lstStyle/>
          <a:p>
            <a:r>
              <a:rPr lang="en-US" dirty="0"/>
              <a:t>Albuminuria </a:t>
            </a:r>
            <a:endParaRPr lang="en-GB" dirty="0"/>
          </a:p>
        </p:txBody>
      </p:sp>
      <p:sp>
        <p:nvSpPr>
          <p:cNvPr id="8" name="Rectangle 7"/>
          <p:cNvSpPr/>
          <p:nvPr/>
        </p:nvSpPr>
        <p:spPr>
          <a:xfrm>
            <a:off x="5803330" y="2636912"/>
            <a:ext cx="3539535" cy="338554"/>
          </a:xfrm>
          <a:prstGeom prst="rect">
            <a:avLst/>
          </a:prstGeom>
        </p:spPr>
        <p:txBody>
          <a:bodyPr wrap="square">
            <a:spAutoFit/>
          </a:bodyPr>
          <a:lstStyle/>
          <a:p>
            <a:r>
              <a:rPr lang="en-US" sz="1600" dirty="0"/>
              <a:t>Electrolyte and other abnormalities </a:t>
            </a:r>
            <a:endParaRPr lang="en-GB" sz="1600" dirty="0"/>
          </a:p>
        </p:txBody>
      </p:sp>
      <p:sp>
        <p:nvSpPr>
          <p:cNvPr id="9" name="Rectangle 8"/>
          <p:cNvSpPr/>
          <p:nvPr/>
        </p:nvSpPr>
        <p:spPr>
          <a:xfrm>
            <a:off x="5803330" y="3140968"/>
            <a:ext cx="3172663" cy="369332"/>
          </a:xfrm>
          <a:prstGeom prst="rect">
            <a:avLst/>
          </a:prstGeom>
        </p:spPr>
        <p:txBody>
          <a:bodyPr wrap="none">
            <a:spAutoFit/>
          </a:bodyPr>
          <a:lstStyle/>
          <a:p>
            <a:pPr fontAlgn="t"/>
            <a:r>
              <a:rPr lang="en-US" dirty="0"/>
              <a:t>Urine sediment abnormalities</a:t>
            </a:r>
            <a:endParaRPr lang="en-GB" dirty="0"/>
          </a:p>
        </p:txBody>
      </p:sp>
      <p:sp>
        <p:nvSpPr>
          <p:cNvPr id="10" name="Rectangle 9"/>
          <p:cNvSpPr/>
          <p:nvPr/>
        </p:nvSpPr>
        <p:spPr>
          <a:xfrm>
            <a:off x="5803330" y="1321838"/>
            <a:ext cx="3467616" cy="369332"/>
          </a:xfrm>
          <a:prstGeom prst="rect">
            <a:avLst/>
          </a:prstGeom>
        </p:spPr>
        <p:txBody>
          <a:bodyPr wrap="none">
            <a:spAutoFit/>
          </a:bodyPr>
          <a:lstStyle/>
          <a:p>
            <a:pPr fontAlgn="t"/>
            <a:r>
              <a:rPr lang="en-US" dirty="0"/>
              <a:t>History of kidney transplantation</a:t>
            </a:r>
            <a:endParaRPr lang="en-GB" dirty="0"/>
          </a:p>
        </p:txBody>
      </p:sp>
      <p:sp>
        <p:nvSpPr>
          <p:cNvPr id="3" name="Rectangle 2"/>
          <p:cNvSpPr/>
          <p:nvPr/>
        </p:nvSpPr>
        <p:spPr>
          <a:xfrm>
            <a:off x="6585595" y="3429000"/>
            <a:ext cx="1903085" cy="369332"/>
          </a:xfrm>
          <a:prstGeom prst="rect">
            <a:avLst/>
          </a:prstGeom>
        </p:spPr>
        <p:txBody>
          <a:bodyPr wrap="none">
            <a:spAutoFit/>
          </a:bodyPr>
          <a:lstStyle/>
          <a:p>
            <a:r>
              <a:rPr lang="en-GB" dirty="0"/>
              <a:t>tubular disorders</a:t>
            </a:r>
          </a:p>
        </p:txBody>
      </p:sp>
    </p:spTree>
    <p:extLst>
      <p:ext uri="{BB962C8B-B14F-4D97-AF65-F5344CB8AC3E}">
        <p14:creationId xmlns:p14="http://schemas.microsoft.com/office/powerpoint/2010/main" val="23528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
          </p:nvPr>
        </p:nvSpPr>
        <p:spPr>
          <a:xfrm>
            <a:off x="457200" y="914400"/>
            <a:ext cx="8229600" cy="4708525"/>
          </a:xfrm>
        </p:spPr>
        <p:txBody>
          <a:bodyPr/>
          <a:lstStyle/>
          <a:p>
            <a:pPr eaLnBrk="1" hangingPunct="1">
              <a:buClr>
                <a:srgbClr val="FF0000"/>
              </a:buClr>
              <a:buSzPct val="90000"/>
              <a:buFont typeface="Wingdings 2" pitchFamily="18" charset="2"/>
              <a:buNone/>
            </a:pPr>
            <a:r>
              <a:rPr lang="en-US" altLang="en-US" sz="3600" b="1" dirty="0" smtClean="0">
                <a:solidFill>
                  <a:schemeClr val="bg2">
                    <a:lumMod val="25000"/>
                  </a:schemeClr>
                </a:solidFill>
                <a:latin typeface="GeoSlab703 Md BT" pitchFamily="18" charset="0"/>
              </a:rPr>
              <a:t>	KDIGO recommendation -classified based on:</a:t>
            </a:r>
          </a:p>
          <a:p>
            <a:pPr lvl="1" eaLnBrk="1" hangingPunct="1">
              <a:buClr>
                <a:schemeClr val="accent1">
                  <a:lumMod val="75000"/>
                </a:schemeClr>
              </a:buClr>
              <a:buSzPct val="90000"/>
            </a:pPr>
            <a:r>
              <a:rPr lang="en-US" altLang="en-US" sz="4000" dirty="0" smtClean="0">
                <a:solidFill>
                  <a:schemeClr val="bg2">
                    <a:lumMod val="25000"/>
                  </a:schemeClr>
                </a:solidFill>
                <a:latin typeface="GeoSlab703 Md BT" pitchFamily="18" charset="0"/>
              </a:rPr>
              <a:t> Cause </a:t>
            </a:r>
          </a:p>
          <a:p>
            <a:pPr lvl="1" eaLnBrk="1" hangingPunct="1">
              <a:buClr>
                <a:schemeClr val="accent1">
                  <a:lumMod val="75000"/>
                </a:schemeClr>
              </a:buClr>
              <a:buSzPct val="90000"/>
            </a:pPr>
            <a:r>
              <a:rPr lang="en-US" altLang="en-US" sz="4000" dirty="0" smtClean="0">
                <a:solidFill>
                  <a:schemeClr val="bg2">
                    <a:lumMod val="25000"/>
                  </a:schemeClr>
                </a:solidFill>
                <a:latin typeface="GeoSlab703 Md BT" pitchFamily="18" charset="0"/>
              </a:rPr>
              <a:t> GFR category</a:t>
            </a:r>
          </a:p>
          <a:p>
            <a:pPr lvl="1" eaLnBrk="1" hangingPunct="1">
              <a:buClr>
                <a:schemeClr val="accent1">
                  <a:lumMod val="75000"/>
                </a:schemeClr>
              </a:buClr>
              <a:buSzPct val="90000"/>
            </a:pPr>
            <a:r>
              <a:rPr lang="en-US" altLang="en-US" sz="4000" dirty="0" smtClean="0">
                <a:solidFill>
                  <a:schemeClr val="bg2">
                    <a:lumMod val="25000"/>
                  </a:schemeClr>
                </a:solidFill>
                <a:latin typeface="GeoSlab703 Md BT" pitchFamily="18" charset="0"/>
              </a:rPr>
              <a:t> Albuminuria category (CGA)</a:t>
            </a:r>
          </a:p>
        </p:txBody>
      </p:sp>
    </p:spTree>
    <p:extLst>
      <p:ext uri="{BB962C8B-B14F-4D97-AF65-F5344CB8AC3E}">
        <p14:creationId xmlns:p14="http://schemas.microsoft.com/office/powerpoint/2010/main" val="1816961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784976" cy="5328591"/>
          </a:xfrm>
        </p:spPr>
        <p:txBody>
          <a:bodyPr>
            <a:normAutofit fontScale="70000" lnSpcReduction="20000"/>
          </a:bodyPr>
          <a:lstStyle/>
          <a:p>
            <a:pPr marL="45720" indent="0">
              <a:buNone/>
            </a:pPr>
            <a:r>
              <a:rPr lang="en-GB" dirty="0" smtClean="0"/>
              <a:t>. The stages of CKD are classified as follows</a:t>
            </a:r>
            <a:r>
              <a:rPr lang="en-GB" baseline="30000" dirty="0" smtClean="0"/>
              <a:t> </a:t>
            </a:r>
          </a:p>
          <a:p>
            <a:pPr marL="45720" indent="0">
              <a:buNone/>
            </a:pPr>
            <a:endParaRPr lang="en-GB" dirty="0" smtClean="0"/>
          </a:p>
          <a:p>
            <a:pPr marL="719138" indent="-365125"/>
            <a:r>
              <a:rPr lang="en-GB" dirty="0" smtClean="0">
                <a:solidFill>
                  <a:schemeClr val="accent1">
                    <a:lumMod val="75000"/>
                  </a:schemeClr>
                </a:solidFill>
              </a:rPr>
              <a:t>Stage 1: </a:t>
            </a:r>
            <a:r>
              <a:rPr lang="en-GB" dirty="0" smtClean="0"/>
              <a:t>Kidney damage with normal or increased GFR (&gt;90 mL/min/1.73 m</a:t>
            </a:r>
            <a:r>
              <a:rPr lang="en-GB" baseline="30000" dirty="0" smtClean="0"/>
              <a:t>2</a:t>
            </a:r>
            <a:r>
              <a:rPr lang="en-GB" dirty="0" smtClean="0"/>
              <a:t>)</a:t>
            </a:r>
            <a:r>
              <a:rPr lang="en-US" sz="2800" dirty="0">
                <a:latin typeface="GeoSlab703 Md BT" pitchFamily="18" charset="0"/>
              </a:rPr>
              <a:t> </a:t>
            </a:r>
            <a:r>
              <a:rPr lang="en-US" sz="2800" dirty="0" smtClean="0">
                <a:latin typeface="GeoSlab703 Md BT" pitchFamily="18" charset="0"/>
              </a:rPr>
              <a:t>    </a:t>
            </a:r>
            <a:r>
              <a:rPr lang="en-US" sz="2100" dirty="0" smtClean="0">
                <a:latin typeface="GeoSlab703 Md BT" pitchFamily="18" charset="0"/>
              </a:rPr>
              <a:t>Normal </a:t>
            </a:r>
            <a:r>
              <a:rPr lang="en-US" sz="2100" dirty="0">
                <a:latin typeface="GeoSlab703 Md BT" pitchFamily="18" charset="0"/>
              </a:rPr>
              <a:t>or high</a:t>
            </a:r>
            <a:endParaRPr lang="en-US" sz="2100" dirty="0">
              <a:solidFill>
                <a:schemeClr val="bg2">
                  <a:lumMod val="25000"/>
                </a:schemeClr>
              </a:solidFill>
              <a:latin typeface="GeoSlab703 Md BT" pitchFamily="18" charset="0"/>
            </a:endParaRPr>
          </a:p>
          <a:p>
            <a:pPr marL="719138" lvl="0" indent="-365125"/>
            <a:endParaRPr lang="en-GB" sz="2100" dirty="0" smtClean="0"/>
          </a:p>
          <a:p>
            <a:pPr marL="719138" indent="-365125"/>
            <a:r>
              <a:rPr lang="en-GB" dirty="0" smtClean="0">
                <a:solidFill>
                  <a:schemeClr val="accent1">
                    <a:lumMod val="75000"/>
                  </a:schemeClr>
                </a:solidFill>
              </a:rPr>
              <a:t>Stage 2: </a:t>
            </a:r>
            <a:r>
              <a:rPr lang="en-GB" dirty="0" smtClean="0"/>
              <a:t>Mild reduction in GFR (60-89 mL/min/1.73 m</a:t>
            </a:r>
            <a:r>
              <a:rPr lang="en-GB" baseline="30000" dirty="0" smtClean="0"/>
              <a:t>2</a:t>
            </a:r>
            <a:r>
              <a:rPr lang="en-GB" dirty="0" smtClean="0"/>
              <a:t>)</a:t>
            </a:r>
            <a:r>
              <a:rPr lang="en-US" sz="2800" dirty="0" smtClean="0">
                <a:latin typeface="GeoSlab703 Md BT" pitchFamily="18" charset="0"/>
              </a:rPr>
              <a:t> </a:t>
            </a:r>
            <a:r>
              <a:rPr lang="en-US" sz="2800" dirty="0">
                <a:latin typeface="GeoSlab703 Md BT" pitchFamily="18" charset="0"/>
              </a:rPr>
              <a:t>Mildly decreased*</a:t>
            </a:r>
            <a:endParaRPr lang="en-US" sz="2800" dirty="0">
              <a:solidFill>
                <a:schemeClr val="bg2">
                  <a:lumMod val="25000"/>
                </a:schemeClr>
              </a:solidFill>
              <a:latin typeface="GeoSlab703 Md BT" pitchFamily="18" charset="0"/>
            </a:endParaRPr>
          </a:p>
          <a:p>
            <a:pPr marL="719138" lvl="0" indent="-365125"/>
            <a:endParaRPr lang="en-GB" dirty="0" smtClean="0"/>
          </a:p>
          <a:p>
            <a:pPr marL="719138" lvl="0" indent="-365125"/>
            <a:endParaRPr lang="en-GB" dirty="0" smtClean="0"/>
          </a:p>
          <a:p>
            <a:pPr marL="719138" lvl="0" indent="-365125"/>
            <a:r>
              <a:rPr lang="en-GB" dirty="0" smtClean="0">
                <a:solidFill>
                  <a:schemeClr val="accent1">
                    <a:lumMod val="75000"/>
                  </a:schemeClr>
                </a:solidFill>
              </a:rPr>
              <a:t>Stage 3a: </a:t>
            </a:r>
            <a:r>
              <a:rPr lang="en-GB" dirty="0" smtClean="0"/>
              <a:t>Moderate reduction in GFR (45-59 mL/min/1.73 m</a:t>
            </a:r>
            <a:r>
              <a:rPr lang="en-GB" baseline="30000" dirty="0" smtClean="0"/>
              <a:t>2</a:t>
            </a:r>
            <a:r>
              <a:rPr lang="en-GB" dirty="0" smtClean="0"/>
              <a:t>)</a:t>
            </a:r>
          </a:p>
          <a:p>
            <a:pPr marL="719138" lvl="0" indent="-365125"/>
            <a:endParaRPr lang="en-GB" dirty="0" smtClean="0"/>
          </a:p>
          <a:p>
            <a:pPr marL="719138" lvl="0" indent="-365125"/>
            <a:r>
              <a:rPr lang="en-GB" dirty="0" smtClean="0">
                <a:solidFill>
                  <a:schemeClr val="accent1">
                    <a:lumMod val="75000"/>
                  </a:schemeClr>
                </a:solidFill>
              </a:rPr>
              <a:t>Stage 3b</a:t>
            </a:r>
            <a:r>
              <a:rPr lang="en-GB" dirty="0" smtClean="0"/>
              <a:t>: Moderate reduction in GFR (30-44 mL/min/1.73 m</a:t>
            </a:r>
            <a:r>
              <a:rPr lang="en-GB" baseline="30000" dirty="0" smtClean="0"/>
              <a:t>2</a:t>
            </a:r>
            <a:r>
              <a:rPr lang="en-GB" dirty="0" smtClean="0"/>
              <a:t>)</a:t>
            </a:r>
          </a:p>
          <a:p>
            <a:pPr marL="719138" lvl="0" indent="-365125"/>
            <a:endParaRPr lang="en-GB" dirty="0" smtClean="0"/>
          </a:p>
          <a:p>
            <a:pPr marL="719138" lvl="0" indent="-365125"/>
            <a:r>
              <a:rPr lang="en-GB" dirty="0" smtClean="0">
                <a:solidFill>
                  <a:schemeClr val="accent1">
                    <a:lumMod val="75000"/>
                  </a:schemeClr>
                </a:solidFill>
              </a:rPr>
              <a:t>Stage 4: </a:t>
            </a:r>
            <a:r>
              <a:rPr lang="en-GB" dirty="0" smtClean="0"/>
              <a:t>Severe reduction in GFR (15-29 mL/min/1.73 m</a:t>
            </a:r>
            <a:r>
              <a:rPr lang="en-GB" baseline="30000" dirty="0" smtClean="0"/>
              <a:t>2</a:t>
            </a:r>
            <a:r>
              <a:rPr lang="en-GB" dirty="0" smtClean="0"/>
              <a:t>)</a:t>
            </a:r>
          </a:p>
          <a:p>
            <a:pPr marL="719138" lvl="0" indent="-365125"/>
            <a:endParaRPr lang="en-GB" dirty="0" smtClean="0"/>
          </a:p>
          <a:p>
            <a:pPr marL="719138" lvl="0" indent="-365125"/>
            <a:r>
              <a:rPr lang="en-GB" dirty="0" smtClean="0">
                <a:solidFill>
                  <a:schemeClr val="accent1">
                    <a:lumMod val="75000"/>
                  </a:schemeClr>
                </a:solidFill>
              </a:rPr>
              <a:t>Stage 5: </a:t>
            </a:r>
            <a:r>
              <a:rPr lang="en-GB" dirty="0" smtClean="0"/>
              <a:t>Kidney failure (GFR &lt; 15 mL/min/1.73 m</a:t>
            </a:r>
            <a:r>
              <a:rPr lang="en-GB" baseline="30000" dirty="0" smtClean="0"/>
              <a:t>2</a:t>
            </a:r>
            <a:r>
              <a:rPr lang="en-GB" dirty="0" smtClean="0"/>
              <a:t> or dialysis)</a:t>
            </a:r>
          </a:p>
          <a:p>
            <a:endParaRPr lang="en-GB" dirty="0"/>
          </a:p>
        </p:txBody>
      </p:sp>
      <p:sp>
        <p:nvSpPr>
          <p:cNvPr id="3" name="Title 2"/>
          <p:cNvSpPr>
            <a:spLocks noGrp="1"/>
          </p:cNvSpPr>
          <p:nvPr>
            <p:ph type="title"/>
          </p:nvPr>
        </p:nvSpPr>
        <p:spPr>
          <a:xfrm>
            <a:off x="395536" y="764704"/>
            <a:ext cx="8381260" cy="576064"/>
          </a:xfrm>
        </p:spPr>
        <p:txBody>
          <a:bodyPr>
            <a:normAutofit fontScale="90000"/>
          </a:bodyPr>
          <a:lstStyle/>
          <a:p>
            <a:r>
              <a:rPr lang="en-GB" dirty="0"/>
              <a:t>Staging</a:t>
            </a:r>
            <a:br>
              <a:rPr lang="en-GB" dirty="0"/>
            </a:br>
            <a:endParaRPr lang="en-GB" dirty="0"/>
          </a:p>
        </p:txBody>
      </p:sp>
      <p:sp>
        <p:nvSpPr>
          <p:cNvPr id="4" name="Rectangle 3"/>
          <p:cNvSpPr/>
          <p:nvPr/>
        </p:nvSpPr>
        <p:spPr>
          <a:xfrm>
            <a:off x="1115616" y="6309320"/>
            <a:ext cx="6480720" cy="369332"/>
          </a:xfrm>
          <a:prstGeom prst="rect">
            <a:avLst/>
          </a:prstGeom>
        </p:spPr>
        <p:txBody>
          <a:bodyPr wrap="square">
            <a:spAutoFit/>
          </a:bodyPr>
          <a:lstStyle/>
          <a:p>
            <a:pPr marL="274320" lvl="1" indent="-274320">
              <a:spcBef>
                <a:spcPts val="580"/>
              </a:spcBef>
              <a:buClr>
                <a:schemeClr val="accent1">
                  <a:lumMod val="75000"/>
                </a:schemeClr>
              </a:buClr>
              <a:buFont typeface="Arial" pitchFamily="34" charset="0"/>
              <a:buChar char="•"/>
            </a:pPr>
            <a:r>
              <a:rPr lang="en-GB" b="1" dirty="0"/>
              <a:t>The majority of cases are stage 3</a:t>
            </a:r>
          </a:p>
        </p:txBody>
      </p:sp>
    </p:spTree>
    <p:extLst>
      <p:ext uri="{BB962C8B-B14F-4D97-AF65-F5344CB8AC3E}">
        <p14:creationId xmlns:p14="http://schemas.microsoft.com/office/powerpoint/2010/main" val="3472423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1000"/>
                                        <p:tgtEl>
                                          <p:spTgt spid="2">
                                            <p:txEl>
                                              <p:pRg st="11" end="11"/>
                                            </p:txEl>
                                          </p:spTgt>
                                        </p:tgtEl>
                                      </p:cBhvr>
                                    </p:animEffect>
                                    <p:anim calcmode="lin" valueType="num">
                                      <p:cBhvr>
                                        <p:cTn id="4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1000"/>
                                        <p:tgtEl>
                                          <p:spTgt spid="2">
                                            <p:txEl>
                                              <p:pRg st="13" end="13"/>
                                            </p:txEl>
                                          </p:spTgt>
                                        </p:tgtEl>
                                      </p:cBhvr>
                                    </p:animEffect>
                                    <p:anim calcmode="lin" valueType="num">
                                      <p:cBhvr>
                                        <p:cTn id="5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407893" cy="4662257"/>
          </a:xfrm>
        </p:spPr>
        <p:txBody>
          <a:bodyPr>
            <a:normAutofit fontScale="85000" lnSpcReduction="20000"/>
          </a:bodyPr>
          <a:lstStyle/>
          <a:p>
            <a:pPr marL="45720" indent="0">
              <a:buNone/>
            </a:pPr>
            <a:r>
              <a:rPr lang="en-GB" dirty="0"/>
              <a:t>S</a:t>
            </a:r>
            <a:r>
              <a:rPr lang="en-GB" dirty="0" smtClean="0"/>
              <a:t>tage </a:t>
            </a:r>
            <a:r>
              <a:rPr lang="en-GB" dirty="0"/>
              <a:t>1 and stage 2 CKD, reduced GFR alone does not clinch the diagnosis</a:t>
            </a:r>
            <a:r>
              <a:rPr lang="en-GB" dirty="0" smtClean="0"/>
              <a:t>, except </a:t>
            </a:r>
            <a:r>
              <a:rPr lang="en-GB" dirty="0"/>
              <a:t>:</a:t>
            </a:r>
          </a:p>
          <a:p>
            <a:pPr marL="45720" indent="0">
              <a:buNone/>
            </a:pPr>
            <a:endParaRPr lang="en-GB" dirty="0"/>
          </a:p>
          <a:p>
            <a:pPr marL="895350" lvl="0" indent="-541338"/>
            <a:r>
              <a:rPr lang="en-GB" dirty="0"/>
              <a:t>Albuminuria (albumin excretion &gt;30 mg/24 </a:t>
            </a:r>
            <a:r>
              <a:rPr lang="en-GB" dirty="0" err="1"/>
              <a:t>hr</a:t>
            </a:r>
            <a:r>
              <a:rPr lang="en-GB" dirty="0"/>
              <a:t> or albumin</a:t>
            </a:r>
            <a:r>
              <a:rPr lang="en-GB" dirty="0" smtClean="0"/>
              <a:t>: creatinine </a:t>
            </a:r>
            <a:r>
              <a:rPr lang="en-GB" dirty="0"/>
              <a:t>ratio &gt;30 mg/g [&gt;3 mg/</a:t>
            </a:r>
            <a:r>
              <a:rPr lang="en-GB" dirty="0" err="1"/>
              <a:t>mmol</a:t>
            </a:r>
            <a:r>
              <a:rPr lang="en-GB" dirty="0"/>
              <a:t>])</a:t>
            </a:r>
          </a:p>
          <a:p>
            <a:pPr marL="895350" lvl="0" indent="-541338"/>
            <a:r>
              <a:rPr lang="en-GB" dirty="0"/>
              <a:t>Urine sediment abnormalities</a:t>
            </a:r>
          </a:p>
          <a:p>
            <a:pPr marL="895350" lvl="0" indent="-541338"/>
            <a:r>
              <a:rPr lang="en-GB" dirty="0"/>
              <a:t>Electrolyte and other abnormalities due to tubular disorders</a:t>
            </a:r>
          </a:p>
          <a:p>
            <a:pPr marL="895350" lvl="0" indent="-541338"/>
            <a:r>
              <a:rPr lang="en-GB" dirty="0"/>
              <a:t>Histologic abnormalities</a:t>
            </a:r>
          </a:p>
          <a:p>
            <a:pPr marL="895350" lvl="0" indent="-541338"/>
            <a:r>
              <a:rPr lang="en-GB" dirty="0"/>
              <a:t>Structural abnormalities detected by imaging</a:t>
            </a:r>
          </a:p>
          <a:p>
            <a:pPr marL="895350" lvl="0" indent="-541338"/>
            <a:r>
              <a:rPr lang="en-GB" dirty="0"/>
              <a:t>History of kidney transplantation in such cases</a:t>
            </a:r>
          </a:p>
          <a:p>
            <a:endParaRPr lang="en-GB" dirty="0"/>
          </a:p>
        </p:txBody>
      </p:sp>
      <p:sp>
        <p:nvSpPr>
          <p:cNvPr id="3" name="Title 2"/>
          <p:cNvSpPr>
            <a:spLocks noGrp="1"/>
          </p:cNvSpPr>
          <p:nvPr>
            <p:ph type="title"/>
          </p:nvPr>
        </p:nvSpPr>
        <p:spPr/>
        <p:txBody>
          <a:bodyPr/>
          <a:lstStyle/>
          <a:p>
            <a:r>
              <a:rPr lang="en-GB" dirty="0"/>
              <a:t>Stage 1</a:t>
            </a:r>
          </a:p>
        </p:txBody>
      </p:sp>
      <p:sp>
        <p:nvSpPr>
          <p:cNvPr id="4" name="Rectangle 3"/>
          <p:cNvSpPr/>
          <p:nvPr/>
        </p:nvSpPr>
        <p:spPr>
          <a:xfrm>
            <a:off x="1403648" y="6093296"/>
            <a:ext cx="6065763" cy="369332"/>
          </a:xfrm>
          <a:prstGeom prst="rect">
            <a:avLst/>
          </a:prstGeom>
        </p:spPr>
        <p:txBody>
          <a:bodyPr wrap="none">
            <a:spAutoFit/>
          </a:bodyPr>
          <a:lstStyle/>
          <a:p>
            <a:pPr marL="274320" lvl="1" indent="-274320">
              <a:spcBef>
                <a:spcPts val="580"/>
              </a:spcBef>
              <a:buClr>
                <a:schemeClr val="accent1">
                  <a:lumMod val="75000"/>
                </a:schemeClr>
              </a:buClr>
              <a:buFont typeface="Arial" pitchFamily="34" charset="0"/>
              <a:buChar char="•"/>
            </a:pPr>
            <a:r>
              <a:rPr lang="en-GB" b="1" dirty="0"/>
              <a:t>The majority of cases are stage </a:t>
            </a:r>
            <a:r>
              <a:rPr lang="en-GB" b="1" dirty="0" smtClean="0"/>
              <a:t>1&amp;2 asymptomatic </a:t>
            </a:r>
            <a:endParaRPr lang="en-GB" b="1" dirty="0"/>
          </a:p>
        </p:txBody>
      </p:sp>
    </p:spTree>
    <p:extLst>
      <p:ext uri="{BB962C8B-B14F-4D97-AF65-F5344CB8AC3E}">
        <p14:creationId xmlns:p14="http://schemas.microsoft.com/office/powerpoint/2010/main" val="41018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256"/>
            <a:ext cx="7725544"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Aft>
                <a:spcPts val="0"/>
              </a:spcAft>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rPr>
              <a:t>CKD Classification</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rPr>
            </a:br>
            <a:r>
              <a:rPr lang="en-US" sz="3200" b="1" dirty="0" smtClean="0">
                <a:ln w="11430"/>
                <a:solidFill>
                  <a:srgbClr val="0070C0"/>
                </a:solidFill>
                <a:effectLst>
                  <a:outerShdw blurRad="50800" dist="39000" dir="5460000" algn="tl">
                    <a:srgbClr val="000000">
                      <a:alpha val="38000"/>
                    </a:srgbClr>
                  </a:outerShdw>
                </a:effectLst>
                <a:latin typeface="GeoSlab703 Md BT" pitchFamily="18" charset="0"/>
                <a:ea typeface="Batang" panose="02030600000101010101" pitchFamily="18" charset="-127"/>
              </a:rPr>
              <a:t>Estimation and Measurement of GFR</a:t>
            </a:r>
            <a:endParaRPr lang="en-US" sz="3200" b="1" dirty="0">
              <a:ln w="11430"/>
              <a:solidFill>
                <a:srgbClr val="0070C0"/>
              </a:solidFill>
              <a:effectLst>
                <a:outerShdw blurRad="50800" dist="39000" dir="5460000" algn="tl">
                  <a:srgbClr val="000000">
                    <a:alpha val="38000"/>
                  </a:srgbClr>
                </a:outerShdw>
              </a:effectLst>
              <a:latin typeface="GeoSlab703 Md BT" pitchFamily="18" charset="0"/>
              <a:ea typeface="Batang" panose="02030600000101010101" pitchFamily="18" charset="-127"/>
            </a:endParaRPr>
          </a:p>
        </p:txBody>
      </p:sp>
      <p:graphicFrame>
        <p:nvGraphicFramePr>
          <p:cNvPr id="4" name="Diagram 3"/>
          <p:cNvGraphicFramePr/>
          <p:nvPr>
            <p:extLst>
              <p:ext uri="{D42A27DB-BD31-4B8C-83A1-F6EECF244321}">
                <p14:modId xmlns:p14="http://schemas.microsoft.com/office/powerpoint/2010/main" val="3082686421"/>
              </p:ext>
            </p:extLst>
          </p:nvPr>
        </p:nvGraphicFramePr>
        <p:xfrm>
          <a:off x="107504" y="216024"/>
          <a:ext cx="888828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779912" y="5445224"/>
            <a:ext cx="2008178" cy="584775"/>
          </a:xfrm>
          <a:prstGeom prst="rect">
            <a:avLst/>
          </a:prstGeom>
        </p:spPr>
        <p:txBody>
          <a:bodyPr wrap="none">
            <a:spAutoFit/>
          </a:bodyPr>
          <a:lstStyle/>
          <a:p>
            <a:r>
              <a:rPr lang="en-US" sz="1600" dirty="0" smtClean="0">
                <a:latin typeface="Arial" panose="020B0604020202020204" pitchFamily="34" charset="0"/>
                <a:hlinkClick r:id="rId7" tooltip="Polypeptide"/>
              </a:rPr>
              <a:t>P</a:t>
            </a:r>
            <a:r>
              <a:rPr lang="en-US" sz="1600" dirty="0" smtClean="0">
                <a:latin typeface="Arial" panose="020B0604020202020204" pitchFamily="34" charset="0"/>
              </a:rPr>
              <a:t>olypeptide</a:t>
            </a:r>
          </a:p>
          <a:p>
            <a:r>
              <a:rPr lang="en-US" sz="1600" dirty="0" smtClean="0">
                <a:hlinkClick r:id="rId7" tooltip="Polypeptide"/>
              </a:rPr>
              <a:t>chain</a:t>
            </a:r>
            <a:r>
              <a:rPr lang="en-US" sz="1600" dirty="0"/>
              <a:t> of 120 </a:t>
            </a:r>
            <a:r>
              <a:rPr lang="en-US" sz="1600" dirty="0">
                <a:hlinkClick r:id="rId8" tooltip="Amino acid"/>
              </a:rPr>
              <a:t>amino acids</a:t>
            </a:r>
            <a:endParaRPr lang="en-US" sz="1600" dirty="0"/>
          </a:p>
        </p:txBody>
      </p:sp>
    </p:spTree>
    <p:extLst>
      <p:ext uri="{BB962C8B-B14F-4D97-AF65-F5344CB8AC3E}">
        <p14:creationId xmlns:p14="http://schemas.microsoft.com/office/powerpoint/2010/main" val="4199157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80362"/>
            <a:ext cx="303048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Calculators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pic>
        <p:nvPicPr>
          <p:cNvPr id="6146" name="Picture 2"/>
          <p:cNvPicPr>
            <a:picLocks noChangeAspect="1" noChangeArrowheads="1"/>
          </p:cNvPicPr>
          <p:nvPr/>
        </p:nvPicPr>
        <p:blipFill>
          <a:blip r:embed="rId2" cstate="print"/>
          <a:srcRect/>
          <a:stretch>
            <a:fillRect/>
          </a:stretch>
        </p:blipFill>
        <p:spPr bwMode="auto">
          <a:xfrm>
            <a:off x="4309281" y="97177"/>
            <a:ext cx="4627240" cy="6566371"/>
          </a:xfrm>
          <a:prstGeom prst="rect">
            <a:avLst/>
          </a:prstGeom>
          <a:noFill/>
          <a:ln w="9525">
            <a:noFill/>
            <a:miter lim="800000"/>
            <a:headEnd/>
            <a:tailEnd/>
          </a:ln>
          <a:effectLst/>
        </p:spPr>
      </p:pic>
      <p:sp>
        <p:nvSpPr>
          <p:cNvPr id="3" name="Rectangle 2"/>
          <p:cNvSpPr/>
          <p:nvPr/>
        </p:nvSpPr>
        <p:spPr>
          <a:xfrm>
            <a:off x="1907704" y="2346446"/>
            <a:ext cx="4572000" cy="646331"/>
          </a:xfrm>
          <a:prstGeom prst="rect">
            <a:avLst/>
          </a:prstGeom>
        </p:spPr>
        <p:txBody>
          <a:bodyPr>
            <a:spAutoFit/>
          </a:bodyPr>
          <a:lstStyle/>
          <a:p>
            <a:r>
              <a:rPr lang="en-GB" dirty="0">
                <a:solidFill>
                  <a:srgbClr val="002060"/>
                </a:solidFill>
              </a:rPr>
              <a:t> </a:t>
            </a:r>
            <a:r>
              <a:rPr lang="en-GB" u="sng" dirty="0">
                <a:solidFill>
                  <a:srgbClr val="002060"/>
                </a:solidFill>
                <a:hlinkClick r:id="rId3"/>
              </a:rPr>
              <a:t>Modification of Diet in Renal Disease (MDRD) Study equation</a:t>
            </a:r>
            <a:endParaRPr lang="en-GB" dirty="0">
              <a:solidFill>
                <a:srgbClr val="002060"/>
              </a:solidFill>
            </a:endParaRPr>
          </a:p>
        </p:txBody>
      </p:sp>
      <p:sp>
        <p:nvSpPr>
          <p:cNvPr id="4" name="Rectangle 3"/>
          <p:cNvSpPr/>
          <p:nvPr/>
        </p:nvSpPr>
        <p:spPr>
          <a:xfrm>
            <a:off x="971600" y="1412776"/>
            <a:ext cx="4572000" cy="523220"/>
          </a:xfrm>
          <a:prstGeom prst="rect">
            <a:avLst/>
          </a:prstGeom>
        </p:spPr>
        <p:txBody>
          <a:bodyPr>
            <a:spAutoFit/>
          </a:bodyPr>
          <a:lstStyle/>
          <a:p>
            <a:r>
              <a:rPr lang="en-GB" sz="1400" dirty="0"/>
              <a:t> </a:t>
            </a:r>
            <a:r>
              <a:rPr lang="en-GB" sz="1400" dirty="0">
                <a:hlinkClick r:id="rId4"/>
              </a:rPr>
              <a:t>Chronic Kidney Disease Epidemiology Collaboration (CKD-EPI)</a:t>
            </a:r>
            <a:endParaRPr lang="en-GB" sz="1400" dirty="0"/>
          </a:p>
        </p:txBody>
      </p:sp>
    </p:spTree>
    <p:extLst>
      <p:ext uri="{BB962C8B-B14F-4D97-AF65-F5344CB8AC3E}">
        <p14:creationId xmlns:p14="http://schemas.microsoft.com/office/powerpoint/2010/main" val="2236481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48" y="2438400"/>
            <a:ext cx="3191272"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CKD – EPI</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Calculation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pic>
        <p:nvPicPr>
          <p:cNvPr id="5123" name="Picture 3"/>
          <p:cNvPicPr>
            <a:picLocks noChangeAspect="1" noChangeArrowheads="1"/>
          </p:cNvPicPr>
          <p:nvPr/>
        </p:nvPicPr>
        <p:blipFill>
          <a:blip r:embed="rId2" cstate="print"/>
          <a:srcRect/>
          <a:stretch>
            <a:fillRect/>
          </a:stretch>
        </p:blipFill>
        <p:spPr bwMode="auto">
          <a:xfrm>
            <a:off x="4139952" y="92293"/>
            <a:ext cx="4680520" cy="6641980"/>
          </a:xfrm>
          <a:prstGeom prst="rect">
            <a:avLst/>
          </a:prstGeom>
          <a:noFill/>
          <a:ln w="9525">
            <a:noFill/>
            <a:miter lim="800000"/>
            <a:headEnd/>
            <a:tailEnd/>
          </a:ln>
          <a:effectLst/>
        </p:spPr>
      </p:pic>
    </p:spTree>
    <p:extLst>
      <p:ext uri="{BB962C8B-B14F-4D97-AF65-F5344CB8AC3E}">
        <p14:creationId xmlns:p14="http://schemas.microsoft.com/office/powerpoint/2010/main" val="2057806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96002"/>
            <a:ext cx="4248472" cy="6645366"/>
          </a:xfrm>
          <a:prstGeom prst="rect">
            <a:avLst/>
          </a:prstGeom>
        </p:spPr>
      </p:pic>
    </p:spTree>
    <p:extLst>
      <p:ext uri="{BB962C8B-B14F-4D97-AF65-F5344CB8AC3E}">
        <p14:creationId xmlns:p14="http://schemas.microsoft.com/office/powerpoint/2010/main" val="1551736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536" y="-27384"/>
            <a:ext cx="502575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Clr>
                <a:schemeClr val="accent1">
                  <a:lumMod val="75000"/>
                </a:schemeClr>
              </a:buCl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Prevalence of CKD</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457200" y="1484784"/>
            <a:ext cx="8229600" cy="4525963"/>
          </a:xfrm>
        </p:spPr>
        <p:txBody>
          <a:bodyPr>
            <a:normAutofit fontScale="85000" lnSpcReduction="20000"/>
          </a:bodyPr>
          <a:lstStyle/>
          <a:p>
            <a:pPr>
              <a:buClr>
                <a:schemeClr val="accent1">
                  <a:lumMod val="75000"/>
                </a:schemeClr>
              </a:buClr>
              <a:buFont typeface="Arial" pitchFamily="34" charset="0"/>
              <a:buChar char="•"/>
            </a:pPr>
            <a:r>
              <a:rPr lang="en-US" sz="2800" b="1" dirty="0" smtClean="0">
                <a:latin typeface="GeoSlab703 Md BT" pitchFamily="18" charset="0"/>
              </a:rPr>
              <a:t>CKD in aged </a:t>
            </a:r>
            <a:r>
              <a:rPr lang="en-US" sz="2800" b="1" dirty="0" smtClean="0">
                <a:latin typeface="GeoSlab703 Md BT" pitchFamily="18" charset="0"/>
                <a:cs typeface="Times New Roman"/>
              </a:rPr>
              <a:t>≥</a:t>
            </a:r>
            <a:r>
              <a:rPr lang="en-US" sz="2800" b="1" dirty="0" smtClean="0">
                <a:latin typeface="GeoSlab703 Md BT" pitchFamily="18" charset="0"/>
              </a:rPr>
              <a:t>20 yrs is &gt;10% -18%</a:t>
            </a:r>
          </a:p>
          <a:p>
            <a:pPr>
              <a:buClr>
                <a:schemeClr val="accent1">
                  <a:lumMod val="75000"/>
                </a:schemeClr>
              </a:buClr>
              <a:buFont typeface="Arial" pitchFamily="34" charset="0"/>
              <a:buChar char="•"/>
            </a:pPr>
            <a:r>
              <a:rPr lang="en-GB" sz="2800" b="1" dirty="0"/>
              <a:t>global CKD prevalence of </a:t>
            </a:r>
            <a:r>
              <a:rPr lang="en-GB" sz="2800" b="1" dirty="0" smtClean="0"/>
              <a:t>11-16%</a:t>
            </a:r>
            <a:endParaRPr lang="en-US" sz="2800" b="1" dirty="0" smtClean="0">
              <a:latin typeface="GeoSlab703 Md BT" pitchFamily="18" charset="0"/>
            </a:endParaRPr>
          </a:p>
          <a:p>
            <a:pPr>
              <a:buClr>
                <a:schemeClr val="accent1">
                  <a:lumMod val="75000"/>
                </a:schemeClr>
              </a:buClr>
              <a:buFont typeface="Arial" pitchFamily="34" charset="0"/>
              <a:buChar char="•"/>
            </a:pPr>
            <a:r>
              <a:rPr lang="en-US" sz="2800" b="1" dirty="0" smtClean="0">
                <a:latin typeface="GeoSlab703 Md BT" pitchFamily="18" charset="0"/>
              </a:rPr>
              <a:t>The prevalence of CKD increases with age:     </a:t>
            </a:r>
          </a:p>
          <a:p>
            <a:pPr>
              <a:buClr>
                <a:schemeClr val="accent1">
                  <a:lumMod val="75000"/>
                </a:schemeClr>
              </a:buClr>
              <a:buFont typeface="Arial" pitchFamily="34" charset="0"/>
              <a:buChar char="•"/>
            </a:pPr>
            <a:r>
              <a:rPr lang="en-US" sz="2800" b="1" dirty="0" smtClean="0">
                <a:latin typeface="GeoSlab703 Md BT" pitchFamily="18" charset="0"/>
              </a:rPr>
              <a:t>4% at age 29-39 y  </a:t>
            </a:r>
          </a:p>
          <a:p>
            <a:pPr>
              <a:buClr>
                <a:schemeClr val="accent1">
                  <a:lumMod val="75000"/>
                </a:schemeClr>
              </a:buClr>
              <a:buFont typeface="Arial" pitchFamily="34" charset="0"/>
              <a:buChar char="•"/>
            </a:pPr>
            <a:r>
              <a:rPr lang="en-US" sz="2800" b="1" dirty="0" smtClean="0">
                <a:latin typeface="GeoSlab703 Md BT" pitchFamily="18" charset="0"/>
              </a:rPr>
              <a:t>47% at age &gt;70 y </a:t>
            </a:r>
          </a:p>
          <a:p>
            <a:pPr marL="274320" lvl="1" indent="-274320">
              <a:spcBef>
                <a:spcPts val="580"/>
              </a:spcBef>
              <a:buClr>
                <a:schemeClr val="accent1">
                  <a:lumMod val="75000"/>
                </a:schemeClr>
              </a:buClr>
              <a:buFont typeface="Arial" pitchFamily="34" charset="0"/>
              <a:buChar char="•"/>
            </a:pPr>
            <a:r>
              <a:rPr lang="en-US" sz="2800" b="1" dirty="0" smtClean="0">
                <a:latin typeface="GeoSlab703 Md BT" pitchFamily="18" charset="0"/>
              </a:rPr>
              <a:t>  </a:t>
            </a:r>
            <a:r>
              <a:rPr lang="en-GB" b="1" dirty="0"/>
              <a:t>The majority of cases are stage </a:t>
            </a:r>
            <a:r>
              <a:rPr lang="en-GB" b="1" dirty="0" smtClean="0"/>
              <a:t>3</a:t>
            </a:r>
          </a:p>
          <a:p>
            <a:r>
              <a:rPr lang="en-GB" sz="2800" b="1" dirty="0" smtClean="0"/>
              <a:t>mortality </a:t>
            </a:r>
            <a:r>
              <a:rPr lang="en-GB" sz="2800" b="1" dirty="0"/>
              <a:t>in patients with CKD </a:t>
            </a:r>
            <a:r>
              <a:rPr lang="en-GB" sz="2800" b="1" dirty="0" smtClean="0"/>
              <a:t>was </a:t>
            </a:r>
            <a:r>
              <a:rPr lang="en-GB" sz="2800" b="1" dirty="0"/>
              <a:t>56% greater than that in patients without CKD</a:t>
            </a:r>
            <a:r>
              <a:rPr lang="en-GB" sz="2800" b="1" dirty="0" smtClean="0"/>
              <a:t>.</a:t>
            </a:r>
          </a:p>
          <a:p>
            <a:r>
              <a:rPr lang="en-GB" sz="2800" b="1" baseline="30000" dirty="0"/>
              <a:t>  </a:t>
            </a:r>
            <a:r>
              <a:rPr lang="en-GB" sz="2800" b="1" dirty="0"/>
              <a:t>For patients with stages 4-5 CKD, the adjusted mortality rate is 76% greater</a:t>
            </a:r>
            <a:r>
              <a:rPr lang="en-GB" sz="2800" b="1" dirty="0" smtClean="0"/>
              <a:t>.</a:t>
            </a:r>
          </a:p>
          <a:p>
            <a:pPr marL="274320" lvl="1" indent="-274320">
              <a:spcBef>
                <a:spcPts val="580"/>
              </a:spcBef>
              <a:buClr>
                <a:schemeClr val="accent1"/>
              </a:buClr>
            </a:pPr>
            <a:r>
              <a:rPr lang="en-GB" sz="2600" b="1" dirty="0"/>
              <a:t>The 5-year survival rate for a patient undergoing long-term dialysis in the United States is approximately 35%</a:t>
            </a:r>
          </a:p>
          <a:p>
            <a:endParaRPr lang="en-GB" sz="2800" b="1" dirty="0"/>
          </a:p>
          <a:p>
            <a:pPr marL="45720" indent="0">
              <a:buNone/>
            </a:pPr>
            <a:endParaRPr lang="en-GB" sz="2800" b="1" dirty="0"/>
          </a:p>
          <a:p>
            <a:pPr>
              <a:buClr>
                <a:schemeClr val="accent1">
                  <a:lumMod val="75000"/>
                </a:schemeClr>
              </a:buClr>
              <a:buFont typeface="Arial" pitchFamily="34" charset="0"/>
              <a:buChar char="•"/>
            </a:pPr>
            <a:endParaRPr lang="en-US" sz="2800" dirty="0" smtClean="0">
              <a:solidFill>
                <a:schemeClr val="bg2">
                  <a:lumMod val="25000"/>
                </a:schemeClr>
              </a:solidFill>
              <a:latin typeface="GeoSlab703 Md BT" pitchFamily="18" charset="0"/>
            </a:endParaRPr>
          </a:p>
          <a:p>
            <a:pPr lvl="1">
              <a:buClr>
                <a:schemeClr val="accent1">
                  <a:lumMod val="75000"/>
                </a:schemeClr>
              </a:buClr>
              <a:buFont typeface="Arial" pitchFamily="34" charset="0"/>
              <a:buChar char="•"/>
            </a:pPr>
            <a:endParaRPr lang="en-US" i="1"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000762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08720"/>
            <a:ext cx="8503920" cy="5190328"/>
          </a:xfrm>
        </p:spPr>
        <p:txBody>
          <a:bodyPr/>
          <a:lstStyle/>
          <a:p>
            <a:pPr algn="ctr">
              <a:buNone/>
            </a:pPr>
            <a:endParaRPr lang="en-US" sz="1800" dirty="0" smtClean="0">
              <a:solidFill>
                <a:schemeClr val="bg2">
                  <a:lumMod val="25000"/>
                </a:schemeClr>
              </a:solidFill>
              <a:latin typeface="GeoSlab703 Md BT" pitchFamily="18" charset="0"/>
            </a:endParaRPr>
          </a:p>
          <a:p>
            <a:pPr algn="ctr">
              <a:buNone/>
            </a:pPr>
            <a:r>
              <a:rPr lang="en-US" sz="1800" dirty="0" smtClean="0">
                <a:solidFill>
                  <a:schemeClr val="bg2">
                    <a:lumMod val="25000"/>
                  </a:schemeClr>
                </a:solidFill>
                <a:latin typeface="GeoSlab703 Md BT" pitchFamily="18" charset="0"/>
              </a:rPr>
              <a:t>*note that where albuminuria measurement is not available, urine reagent strip results can be substituted</a:t>
            </a:r>
          </a:p>
          <a:p>
            <a:pPr>
              <a:buNone/>
            </a:pPr>
            <a:endParaRPr lang="en-US" dirty="0" smtClean="0">
              <a:solidFill>
                <a:schemeClr val="bg2">
                  <a:lumMod val="25000"/>
                </a:schemeClr>
              </a:solidFill>
              <a:latin typeface="GeoSlab703 Md BT" pitchFamily="18" charset="0"/>
            </a:endParaRPr>
          </a:p>
          <a:p>
            <a:pPr>
              <a:buNone/>
            </a:pPr>
            <a:endParaRPr lang="en-US" sz="1200" dirty="0" smtClean="0">
              <a:solidFill>
                <a:schemeClr val="bg2">
                  <a:lumMod val="25000"/>
                </a:schemeClr>
              </a:solidFill>
              <a:latin typeface="GeoSlab703 Md BT" pitchFamily="18" charset="0"/>
            </a:endParaRPr>
          </a:p>
          <a:p>
            <a:pPr>
              <a:buNone/>
            </a:pPr>
            <a:endParaRPr lang="en-US" sz="1200" dirty="0" smtClean="0">
              <a:solidFill>
                <a:schemeClr val="bg2">
                  <a:lumMod val="25000"/>
                </a:schemeClr>
              </a:solidFill>
              <a:latin typeface="GeoSlab703 Md BT" pitchFamily="18" charset="0"/>
            </a:endParaRPr>
          </a:p>
          <a:p>
            <a:pPr>
              <a:buNone/>
            </a:pPr>
            <a:endParaRPr lang="en-US" sz="1200" dirty="0" smtClean="0">
              <a:solidFill>
                <a:schemeClr val="bg2">
                  <a:lumMod val="25000"/>
                </a:schemeClr>
              </a:solidFill>
              <a:latin typeface="GeoSlab703 Md BT" pitchFamily="18" charset="0"/>
            </a:endParaRPr>
          </a:p>
          <a:p>
            <a:pPr>
              <a:buNone/>
            </a:pPr>
            <a:endParaRPr lang="en-US" dirty="0">
              <a:solidFill>
                <a:schemeClr val="bg2">
                  <a:lumMod val="25000"/>
                </a:schemeClr>
              </a:solidFill>
              <a:latin typeface="GeoSlab703 Md BT"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34965843"/>
              </p:ext>
            </p:extLst>
          </p:nvPr>
        </p:nvGraphicFramePr>
        <p:xfrm>
          <a:off x="297876" y="2602105"/>
          <a:ext cx="8534400" cy="2976019"/>
        </p:xfrm>
        <a:graphic>
          <a:graphicData uri="http://schemas.openxmlformats.org/drawingml/2006/table">
            <a:tbl>
              <a:tblPr firstRow="1" bandRow="1">
                <a:tableStyleId>{68D230F3-CF80-4859-8CE7-A43EE81993B5}</a:tableStyleId>
              </a:tblPr>
              <a:tblGrid>
                <a:gridCol w="1250731"/>
                <a:gridCol w="1949669"/>
                <a:gridCol w="1828800"/>
                <a:gridCol w="1445172"/>
                <a:gridCol w="2060028"/>
              </a:tblGrid>
              <a:tr h="526725">
                <a:tc>
                  <a:txBody>
                    <a:bodyPr/>
                    <a:lstStyle/>
                    <a:p>
                      <a:pPr algn="ctr"/>
                      <a:r>
                        <a:rPr lang="en-US" sz="1800" b="1" dirty="0" smtClean="0">
                          <a:solidFill>
                            <a:srgbClr val="FFC000"/>
                          </a:solidFill>
                          <a:latin typeface="GeoSlab703 Md BT" pitchFamily="18" charset="0"/>
                        </a:rPr>
                        <a:t>Category</a:t>
                      </a:r>
                      <a:endParaRPr lang="en-US" sz="1800" b="1" dirty="0">
                        <a:solidFill>
                          <a:srgbClr val="FFC000"/>
                        </a:solidFill>
                        <a:latin typeface="GeoSlab703 Md BT"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smtClean="0">
                          <a:solidFill>
                            <a:srgbClr val="FFC000"/>
                          </a:solidFill>
                          <a:latin typeface="GeoSlab703 Md BT" pitchFamily="18" charset="0"/>
                        </a:rPr>
                        <a:t>AER</a:t>
                      </a:r>
                    </a:p>
                    <a:p>
                      <a:pPr algn="ctr"/>
                      <a:r>
                        <a:rPr lang="en-US" sz="1800" b="1" dirty="0" smtClean="0">
                          <a:solidFill>
                            <a:srgbClr val="FFC000"/>
                          </a:solidFill>
                          <a:latin typeface="GeoSlab703 Md BT" pitchFamily="18" charset="0"/>
                        </a:rPr>
                        <a:t>(mg/24 hours)</a:t>
                      </a:r>
                      <a:endParaRPr lang="en-US" sz="1800" b="1" dirty="0">
                        <a:solidFill>
                          <a:srgbClr val="FFC000"/>
                        </a:solidFill>
                        <a:latin typeface="GeoSlab703 Md BT"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smtClean="0">
                          <a:solidFill>
                            <a:srgbClr val="FFC000"/>
                          </a:solidFill>
                          <a:latin typeface="GeoSlab703 Md BT" pitchFamily="18" charset="0"/>
                        </a:rPr>
                        <a:t>ACR</a:t>
                      </a:r>
                    </a:p>
                    <a:p>
                      <a:pPr algn="ctr"/>
                      <a:r>
                        <a:rPr lang="en-US" sz="1800" b="1" dirty="0" smtClean="0">
                          <a:solidFill>
                            <a:srgbClr val="FFC000"/>
                          </a:solidFill>
                          <a:latin typeface="GeoSlab703 Md BT" pitchFamily="18" charset="0"/>
                        </a:rPr>
                        <a:t>(mg/</a:t>
                      </a:r>
                      <a:r>
                        <a:rPr lang="en-US" sz="1800" b="1" dirty="0" err="1" smtClean="0">
                          <a:solidFill>
                            <a:srgbClr val="FFC000"/>
                          </a:solidFill>
                          <a:latin typeface="GeoSlab703 Md BT" pitchFamily="18" charset="0"/>
                        </a:rPr>
                        <a:t>mmol</a:t>
                      </a:r>
                      <a:r>
                        <a:rPr lang="en-US" sz="1800" b="1" dirty="0" smtClean="0">
                          <a:solidFill>
                            <a:srgbClr val="FFC000"/>
                          </a:solidFill>
                          <a:latin typeface="GeoSlab703 Md BT" pitchFamily="18" charset="0"/>
                        </a:rPr>
                        <a:t>)</a:t>
                      </a:r>
                      <a:endParaRPr lang="en-US" sz="1800" b="1" dirty="0">
                        <a:solidFill>
                          <a:srgbClr val="FFC000"/>
                        </a:solidFill>
                        <a:latin typeface="GeoSlab703 Md BT"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smtClean="0">
                          <a:solidFill>
                            <a:srgbClr val="FFC000"/>
                          </a:solidFill>
                          <a:latin typeface="GeoSlab703 Md BT" pitchFamily="18" charset="0"/>
                        </a:rPr>
                        <a:t>ACR</a:t>
                      </a:r>
                    </a:p>
                    <a:p>
                      <a:pPr algn="ctr"/>
                      <a:r>
                        <a:rPr lang="en-US" sz="1800" b="1" dirty="0" smtClean="0">
                          <a:solidFill>
                            <a:srgbClr val="FFC000"/>
                          </a:solidFill>
                          <a:latin typeface="GeoSlab703 Md BT" pitchFamily="18" charset="0"/>
                        </a:rPr>
                        <a:t>(mg/g)</a:t>
                      </a:r>
                      <a:endParaRPr lang="en-US" sz="1800" b="1" dirty="0">
                        <a:solidFill>
                          <a:srgbClr val="FFC000"/>
                        </a:solidFill>
                        <a:latin typeface="GeoSlab703 Md BT"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800" b="1" dirty="0" smtClean="0">
                          <a:solidFill>
                            <a:srgbClr val="FFC000"/>
                          </a:solidFill>
                          <a:latin typeface="GeoSlab703 Md BT" pitchFamily="18" charset="0"/>
                        </a:rPr>
                        <a:t>TERMS</a:t>
                      </a:r>
                      <a:endParaRPr lang="en-US" sz="1800" b="1" dirty="0">
                        <a:solidFill>
                          <a:srgbClr val="FFC000"/>
                        </a:solidFill>
                        <a:latin typeface="GeoSlab703 Md BT"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415699">
                <a:tc>
                  <a:txBody>
                    <a:bodyPr/>
                    <a:lstStyle/>
                    <a:p>
                      <a:pPr algn="ct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solidFill>
                            <a:schemeClr val="bg2">
                              <a:lumMod val="25000"/>
                            </a:schemeClr>
                          </a:solidFill>
                          <a:latin typeface="GeoSlab703 Md BT" pitchFamily="18" charset="0"/>
                        </a:rPr>
                        <a:t>approximate</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solidFill>
                            <a:schemeClr val="bg2">
                              <a:lumMod val="25000"/>
                            </a:schemeClr>
                          </a:solidFill>
                          <a:latin typeface="GeoSlab703 Md BT" pitchFamily="18" charset="0"/>
                        </a:rPr>
                        <a:t>equivalent</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88692">
                <a:tc>
                  <a:txBody>
                    <a:bodyPr/>
                    <a:lstStyle/>
                    <a:p>
                      <a:pPr algn="ctr"/>
                      <a:r>
                        <a:rPr lang="en-US" sz="1800" b="1" dirty="0" smtClean="0">
                          <a:solidFill>
                            <a:schemeClr val="bg2">
                              <a:lumMod val="25000"/>
                            </a:schemeClr>
                          </a:solidFill>
                          <a:latin typeface="GeoSlab703 Md BT" pitchFamily="18" charset="0"/>
                        </a:rPr>
                        <a:t>A1</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&lt; 30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&lt;3</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&lt;30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Normal to mildly increased</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8692">
                <a:tc>
                  <a:txBody>
                    <a:bodyPr/>
                    <a:lstStyle/>
                    <a:p>
                      <a:pPr algn="ctr"/>
                      <a:r>
                        <a:rPr lang="en-US" sz="1800" b="1" dirty="0" smtClean="0">
                          <a:solidFill>
                            <a:schemeClr val="bg2">
                              <a:lumMod val="25000"/>
                            </a:schemeClr>
                          </a:solidFill>
                          <a:latin typeface="GeoSlab703 Md BT" pitchFamily="18" charset="0"/>
                        </a:rPr>
                        <a:t>A2</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solidFill>
                            <a:schemeClr val="bg2">
                              <a:lumMod val="25000"/>
                            </a:schemeClr>
                          </a:solidFill>
                          <a:latin typeface="GeoSlab703 Md BT" pitchFamily="18" charset="0"/>
                        </a:rPr>
                        <a:t>30-300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solidFill>
                            <a:schemeClr val="bg2">
                              <a:lumMod val="25000"/>
                            </a:schemeClr>
                          </a:solidFill>
                          <a:latin typeface="GeoSlab703 Md BT" pitchFamily="18" charset="0"/>
                        </a:rPr>
                        <a:t>3-30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solidFill>
                            <a:schemeClr val="bg2">
                              <a:lumMod val="25000"/>
                            </a:schemeClr>
                          </a:solidFill>
                          <a:latin typeface="GeoSlab703 Md BT" pitchFamily="18" charset="0"/>
                        </a:rPr>
                        <a:t>30-300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solidFill>
                            <a:schemeClr val="bg2">
                              <a:lumMod val="25000"/>
                            </a:schemeClr>
                          </a:solidFill>
                          <a:latin typeface="GeoSlab703 Md BT" pitchFamily="18" charset="0"/>
                        </a:rPr>
                        <a:t>Moderately</a:t>
                      </a:r>
                      <a:r>
                        <a:rPr lang="en-US" sz="1800" b="1" baseline="0" dirty="0" smtClean="0">
                          <a:solidFill>
                            <a:schemeClr val="bg2">
                              <a:lumMod val="25000"/>
                            </a:schemeClr>
                          </a:solidFill>
                          <a:latin typeface="GeoSlab703 Md BT" pitchFamily="18" charset="0"/>
                        </a:rPr>
                        <a:t> increased*</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88692">
                <a:tc>
                  <a:txBody>
                    <a:bodyPr/>
                    <a:lstStyle/>
                    <a:p>
                      <a:pPr algn="ctr"/>
                      <a:r>
                        <a:rPr lang="en-US" sz="1800" b="1" dirty="0" smtClean="0">
                          <a:solidFill>
                            <a:schemeClr val="bg2">
                              <a:lumMod val="25000"/>
                            </a:schemeClr>
                          </a:solidFill>
                          <a:latin typeface="GeoSlab703 Md BT" pitchFamily="18" charset="0"/>
                        </a:rPr>
                        <a:t>A3</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&gt;300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&gt;30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&gt;300</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2">
                              <a:lumMod val="25000"/>
                            </a:schemeClr>
                          </a:solidFill>
                          <a:latin typeface="GeoSlab703 Md BT" pitchFamily="18" charset="0"/>
                        </a:rPr>
                        <a:t>Severely increased**</a:t>
                      </a:r>
                      <a:endParaRPr lang="en-US" sz="1800" b="1" dirty="0">
                        <a:solidFill>
                          <a:schemeClr val="bg2">
                            <a:lumMod val="25000"/>
                          </a:schemeClr>
                        </a:solidFill>
                        <a:latin typeface="GeoSlab703 Md BT"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2572328" y="2132137"/>
            <a:ext cx="4339650" cy="430887"/>
          </a:xfrm>
          <a:prstGeom prst="rect">
            <a:avLst/>
          </a:prstGeom>
        </p:spPr>
        <p:txBody>
          <a:bodyPr wrap="none">
            <a:spAutoFit/>
          </a:bodyPr>
          <a:lstStyle/>
          <a:p>
            <a:r>
              <a:rPr lang="en-US" sz="2200" b="1" dirty="0" smtClean="0">
                <a:latin typeface="GeoSlab703 Md BT" pitchFamily="18" charset="0"/>
              </a:rPr>
              <a:t>Albuminuria categories in CKD</a:t>
            </a:r>
            <a:endParaRPr lang="en-US" sz="2200" b="1" dirty="0">
              <a:latin typeface="GeoSlab703 Md BT" pitchFamily="18" charset="0"/>
            </a:endParaRPr>
          </a:p>
        </p:txBody>
      </p:sp>
      <p:sp>
        <p:nvSpPr>
          <p:cNvPr id="6" name="TextBox 5"/>
          <p:cNvSpPr txBox="1"/>
          <p:nvPr/>
        </p:nvSpPr>
        <p:spPr>
          <a:xfrm>
            <a:off x="140513" y="5589240"/>
            <a:ext cx="9039999" cy="830997"/>
          </a:xfrm>
          <a:prstGeom prst="rect">
            <a:avLst/>
          </a:prstGeom>
          <a:noFill/>
        </p:spPr>
        <p:txBody>
          <a:bodyPr wrap="square" rtlCol="0">
            <a:spAutoFit/>
          </a:bodyPr>
          <a:lstStyle/>
          <a:p>
            <a:r>
              <a:rPr lang="en-US" sz="1600" dirty="0" smtClean="0">
                <a:solidFill>
                  <a:schemeClr val="bg2">
                    <a:lumMod val="25000"/>
                  </a:schemeClr>
                </a:solidFill>
                <a:latin typeface="GeoSlab703 Md BT" pitchFamily="18" charset="0"/>
              </a:rPr>
              <a:t>*Relative  to young adult level</a:t>
            </a:r>
          </a:p>
          <a:p>
            <a:r>
              <a:rPr lang="en-US" sz="1600" dirty="0" smtClean="0">
                <a:solidFill>
                  <a:schemeClr val="bg2">
                    <a:lumMod val="25000"/>
                  </a:schemeClr>
                </a:solidFill>
                <a:latin typeface="GeoSlab703 Md BT" pitchFamily="18" charset="0"/>
              </a:rPr>
              <a:t>**  Including </a:t>
            </a:r>
            <a:r>
              <a:rPr lang="en-US" sz="1600" dirty="0" err="1" smtClean="0">
                <a:solidFill>
                  <a:schemeClr val="bg2">
                    <a:lumMod val="25000"/>
                  </a:schemeClr>
                </a:solidFill>
                <a:latin typeface="GeoSlab703 Md BT" pitchFamily="18" charset="0"/>
              </a:rPr>
              <a:t>nephrotic</a:t>
            </a:r>
            <a:r>
              <a:rPr lang="en-US" sz="1600" dirty="0" smtClean="0">
                <a:solidFill>
                  <a:schemeClr val="bg2">
                    <a:lumMod val="25000"/>
                  </a:schemeClr>
                </a:solidFill>
                <a:latin typeface="GeoSlab703 Md BT" pitchFamily="18" charset="0"/>
              </a:rPr>
              <a:t> syndrome (albumin excretion usually  &gt; 2200 mg/24 hours </a:t>
            </a:r>
          </a:p>
          <a:p>
            <a:r>
              <a:rPr lang="en-US" sz="1600" dirty="0" smtClean="0">
                <a:solidFill>
                  <a:schemeClr val="bg2">
                    <a:lumMod val="25000"/>
                  </a:schemeClr>
                </a:solidFill>
                <a:latin typeface="GeoSlab703 Md BT" pitchFamily="18" charset="0"/>
              </a:rPr>
              <a:t>[ACR .2220/g;  &gt;220 mg/</a:t>
            </a:r>
            <a:r>
              <a:rPr lang="en-US" sz="1600" dirty="0" err="1" smtClean="0">
                <a:solidFill>
                  <a:schemeClr val="bg2">
                    <a:lumMod val="25000"/>
                  </a:schemeClr>
                </a:solidFill>
                <a:latin typeface="GeoSlab703 Md BT" pitchFamily="18" charset="0"/>
              </a:rPr>
              <a:t>mmol</a:t>
            </a:r>
            <a:r>
              <a:rPr lang="en-US" sz="1600" dirty="0" smtClean="0">
                <a:solidFill>
                  <a:schemeClr val="bg2">
                    <a:lumMod val="25000"/>
                  </a:schemeClr>
                </a:solidFill>
                <a:latin typeface="GeoSlab703 Md BT" pitchFamily="18" charset="0"/>
              </a:rPr>
              <a:t>])1</a:t>
            </a:r>
          </a:p>
        </p:txBody>
      </p:sp>
      <p:sp>
        <p:nvSpPr>
          <p:cNvPr id="7" name="TextBox 6"/>
          <p:cNvSpPr txBox="1"/>
          <p:nvPr/>
        </p:nvSpPr>
        <p:spPr>
          <a:xfrm>
            <a:off x="6676809" y="6525344"/>
            <a:ext cx="2246128" cy="246221"/>
          </a:xfrm>
          <a:prstGeom prst="rect">
            <a:avLst/>
          </a:prstGeom>
          <a:noFill/>
        </p:spPr>
        <p:txBody>
          <a:bodyPr wrap="none" rtlCol="0">
            <a:spAutoFit/>
          </a:bodyPr>
          <a:lstStyle/>
          <a:p>
            <a:r>
              <a:rPr lang="en-US" sz="1000" b="1" dirty="0" smtClean="0">
                <a:solidFill>
                  <a:srgbClr val="0070C0"/>
                </a:solidFill>
                <a:latin typeface="GeoSlab703 MdCn BT" pitchFamily="18" charset="0"/>
              </a:rPr>
              <a:t>Kidney International Supplements (2013) 3, 5-14</a:t>
            </a:r>
            <a:endParaRPr lang="en-US" sz="1000" b="1" dirty="0">
              <a:solidFill>
                <a:srgbClr val="0070C0"/>
              </a:solidFill>
              <a:latin typeface="GeoSlab703 MdCn BT" pitchFamily="18" charset="0"/>
            </a:endParaRPr>
          </a:p>
        </p:txBody>
      </p:sp>
      <p:sp>
        <p:nvSpPr>
          <p:cNvPr id="2" name="Rectangle 1"/>
          <p:cNvSpPr/>
          <p:nvPr/>
        </p:nvSpPr>
        <p:spPr>
          <a:xfrm>
            <a:off x="421637" y="332656"/>
            <a:ext cx="861485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Albuminuria categories as follows:</a:t>
            </a:r>
          </a:p>
        </p:txBody>
      </p:sp>
    </p:spTree>
    <p:extLst>
      <p:ext uri="{BB962C8B-B14F-4D97-AF65-F5344CB8AC3E}">
        <p14:creationId xmlns:p14="http://schemas.microsoft.com/office/powerpoint/2010/main" val="30455538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age of ck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5" y="260648"/>
            <a:ext cx="874213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21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
          </p:nvPr>
        </p:nvSpPr>
        <p:spPr>
          <a:xfrm>
            <a:off x="457200" y="914400"/>
            <a:ext cx="8229600" cy="4708525"/>
          </a:xfrm>
        </p:spPr>
        <p:txBody>
          <a:bodyPr/>
          <a:lstStyle/>
          <a:p>
            <a:pPr eaLnBrk="1" hangingPunct="1">
              <a:buClr>
                <a:srgbClr val="FF0000"/>
              </a:buClr>
              <a:buSzPct val="90000"/>
              <a:buFont typeface="Wingdings 2" pitchFamily="18" charset="2"/>
              <a:buNone/>
            </a:pPr>
            <a:r>
              <a:rPr lang="en-US" altLang="en-US" sz="3600" b="1" dirty="0" smtClean="0">
                <a:solidFill>
                  <a:schemeClr val="bg2">
                    <a:lumMod val="25000"/>
                  </a:schemeClr>
                </a:solidFill>
                <a:latin typeface="GeoSlab703 Md BT" pitchFamily="18" charset="0"/>
              </a:rPr>
              <a:t>	KDIGO recommendation -classified based on:</a:t>
            </a:r>
          </a:p>
          <a:p>
            <a:pPr lvl="1" eaLnBrk="1" hangingPunct="1">
              <a:buClr>
                <a:schemeClr val="accent1">
                  <a:lumMod val="75000"/>
                </a:schemeClr>
              </a:buClr>
              <a:buSzPct val="90000"/>
            </a:pPr>
            <a:r>
              <a:rPr lang="en-US" altLang="en-US" sz="4000" dirty="0" smtClean="0">
                <a:solidFill>
                  <a:schemeClr val="bg2">
                    <a:lumMod val="25000"/>
                  </a:schemeClr>
                </a:solidFill>
                <a:latin typeface="GeoSlab703 Md BT" pitchFamily="18" charset="0"/>
              </a:rPr>
              <a:t> Cause </a:t>
            </a:r>
          </a:p>
          <a:p>
            <a:pPr lvl="1" eaLnBrk="1" hangingPunct="1">
              <a:buClr>
                <a:schemeClr val="accent1">
                  <a:lumMod val="75000"/>
                </a:schemeClr>
              </a:buClr>
              <a:buSzPct val="90000"/>
            </a:pPr>
            <a:r>
              <a:rPr lang="en-US" altLang="en-US" sz="4000" dirty="0" smtClean="0">
                <a:solidFill>
                  <a:schemeClr val="bg2">
                    <a:lumMod val="25000"/>
                  </a:schemeClr>
                </a:solidFill>
                <a:latin typeface="GeoSlab703 Md BT" pitchFamily="18" charset="0"/>
              </a:rPr>
              <a:t> GFR category</a:t>
            </a:r>
          </a:p>
          <a:p>
            <a:pPr lvl="1" eaLnBrk="1" hangingPunct="1">
              <a:buClr>
                <a:schemeClr val="accent1">
                  <a:lumMod val="75000"/>
                </a:schemeClr>
              </a:buClr>
              <a:buSzPct val="90000"/>
            </a:pPr>
            <a:r>
              <a:rPr lang="en-US" altLang="en-US" sz="4000" dirty="0" smtClean="0">
                <a:solidFill>
                  <a:schemeClr val="bg2">
                    <a:lumMod val="25000"/>
                  </a:schemeClr>
                </a:solidFill>
                <a:latin typeface="GeoSlab703 Md BT" pitchFamily="18" charset="0"/>
              </a:rPr>
              <a:t> Albuminuria category (CGA)</a:t>
            </a:r>
          </a:p>
        </p:txBody>
      </p:sp>
    </p:spTree>
    <p:extLst>
      <p:ext uri="{BB962C8B-B14F-4D97-AF65-F5344CB8AC3E}">
        <p14:creationId xmlns:p14="http://schemas.microsoft.com/office/powerpoint/2010/main" val="1964897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4608"/>
            <a:ext cx="8168580" cy="566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154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74"/>
          <a:stretch/>
        </p:blipFill>
        <p:spPr bwMode="auto">
          <a:xfrm>
            <a:off x="107504" y="1556792"/>
            <a:ext cx="881376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865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832" y="116632"/>
            <a:ext cx="4703440" cy="685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Risk Factors CKD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graphicFrame>
        <p:nvGraphicFramePr>
          <p:cNvPr id="4" name="Content Placeholder 3"/>
          <p:cNvGraphicFramePr>
            <a:graphicFrameLocks noGrp="1"/>
          </p:cNvGraphicFramePr>
          <p:nvPr>
            <p:ph sz="quarter" idx="1"/>
            <p:extLst/>
          </p:nvPr>
        </p:nvGraphicFramePr>
        <p:xfrm>
          <a:off x="683568" y="908719"/>
          <a:ext cx="2592288" cy="5699508"/>
        </p:xfrm>
        <a:graphic>
          <a:graphicData uri="http://schemas.openxmlformats.org/drawingml/2006/table">
            <a:tbl>
              <a:tblPr firstRow="1" bandRow="1">
                <a:tableStyleId>{5C22544A-7EE6-4342-B048-85BDC9FD1C3A}</a:tableStyleId>
              </a:tblPr>
              <a:tblGrid>
                <a:gridCol w="2592288"/>
              </a:tblGrid>
              <a:tr h="814011">
                <a:tc>
                  <a:txBody>
                    <a:bodyPr/>
                    <a:lstStyle/>
                    <a:p>
                      <a:pPr algn="ctr"/>
                      <a:endParaRPr lang="en-US" sz="1600" b="1" dirty="0" smtClean="0">
                        <a:solidFill>
                          <a:schemeClr val="bg1"/>
                        </a:solidFill>
                        <a:latin typeface="Century Gothic" pitchFamily="34" charset="0"/>
                      </a:endParaRPr>
                    </a:p>
                    <a:p>
                      <a:pPr algn="ctr"/>
                      <a:r>
                        <a:rPr lang="en-US" sz="1600" b="1" dirty="0" smtClean="0">
                          <a:solidFill>
                            <a:schemeClr val="tx2">
                              <a:lumMod val="75000"/>
                            </a:schemeClr>
                          </a:solidFill>
                          <a:latin typeface="Century Gothic" pitchFamily="34" charset="0"/>
                        </a:rPr>
                        <a:t>Diabetes Mellitus 30%</a:t>
                      </a:r>
                    </a:p>
                    <a:p>
                      <a:pPr algn="ctr"/>
                      <a:r>
                        <a:rPr lang="en-US" sz="1600" b="1" dirty="0" smtClean="0">
                          <a:solidFill>
                            <a:schemeClr val="tx2">
                              <a:lumMod val="75000"/>
                            </a:schemeClr>
                          </a:solidFill>
                          <a:latin typeface="Century Gothic" pitchFamily="34" charset="0"/>
                        </a:rPr>
                        <a:t> </a:t>
                      </a: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algn="ctr"/>
                      <a:endParaRPr lang="en-US" sz="1600" b="1" dirty="0"/>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814011">
                <a:tc>
                  <a:txBody>
                    <a:bodyPr/>
                    <a:lstStyle/>
                    <a:p>
                      <a:pPr algn="ctr"/>
                      <a:endParaRPr lang="en-US" sz="1600" b="1" dirty="0" smtClean="0">
                        <a:solidFill>
                          <a:schemeClr val="bg1"/>
                        </a:solidFill>
                        <a:latin typeface="Century Gothic" pitchFamily="34" charset="0"/>
                      </a:endParaRPr>
                    </a:p>
                    <a:p>
                      <a:pPr algn="ctr"/>
                      <a:r>
                        <a:rPr lang="en-US" sz="1600" b="1" dirty="0" smtClean="0">
                          <a:solidFill>
                            <a:schemeClr val="tx2">
                              <a:lumMod val="75000"/>
                            </a:schemeClr>
                          </a:solidFill>
                          <a:latin typeface="Century Gothic" pitchFamily="34" charset="0"/>
                        </a:rPr>
                        <a:t>Hypertension 25%</a:t>
                      </a:r>
                    </a:p>
                    <a:p>
                      <a:pPr algn="ct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Century Gothic" pitchFamily="34" charset="0"/>
                        </a:rPr>
                        <a:t>Old age 50%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10582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Century Gothic" pitchFamily="34" charset="0"/>
                        </a:rPr>
                        <a:t>Low GFR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Century Gothic" pitchFamily="34" charset="0"/>
                        </a:rPr>
                        <a:t>AKI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2">
                            <a:lumMod val="75000"/>
                          </a:schemeClr>
                        </a:solidFill>
                        <a:latin typeface="Century Gothic"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2">
                              <a:lumMod val="75000"/>
                            </a:schemeClr>
                          </a:solidFill>
                          <a:latin typeface="Century Gothic" pitchFamily="34" charset="0"/>
                        </a:rPr>
                        <a:t>Obesity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graphicFrame>
        <p:nvGraphicFramePr>
          <p:cNvPr id="5" name="Content Placeholder 3"/>
          <p:cNvGraphicFramePr>
            <a:graphicFrameLocks/>
          </p:cNvGraphicFramePr>
          <p:nvPr>
            <p:extLst/>
          </p:nvPr>
        </p:nvGraphicFramePr>
        <p:xfrm>
          <a:off x="5887144" y="1193482"/>
          <a:ext cx="2501280" cy="4971822"/>
        </p:xfrm>
        <a:graphic>
          <a:graphicData uri="http://schemas.openxmlformats.org/drawingml/2006/table">
            <a:tbl>
              <a:tblPr firstRow="1" bandRow="1">
                <a:tableStyleId>{5C22544A-7EE6-4342-B048-85BDC9FD1C3A}</a:tableStyleId>
              </a:tblPr>
              <a:tblGrid>
                <a:gridCol w="2501280"/>
              </a:tblGrid>
              <a:tr h="90005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2">
                              <a:lumMod val="75000"/>
                            </a:schemeClr>
                          </a:solidFill>
                          <a:latin typeface="Century Gothic" pitchFamily="34" charset="0"/>
                        </a:rPr>
                        <a:t>Cardiovascular disease</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500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en-US" sz="2400" b="1" dirty="0" smtClean="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900051">
                <a:tc>
                  <a:txBody>
                    <a:bodyPr/>
                    <a:lstStyle/>
                    <a:p>
                      <a:pPr algn="ctr"/>
                      <a:r>
                        <a:rPr lang="en-US" sz="2400" b="1" dirty="0" smtClean="0">
                          <a:solidFill>
                            <a:schemeClr val="tx2">
                              <a:lumMod val="75000"/>
                            </a:schemeClr>
                          </a:solidFill>
                          <a:latin typeface="Century Gothic" pitchFamily="34" charset="0"/>
                        </a:rPr>
                        <a:t>NSAID</a:t>
                      </a:r>
                      <a:endParaRPr lang="en-US" sz="2400" b="1" dirty="0">
                        <a:solidFill>
                          <a:schemeClr val="tx2">
                            <a:lumMod val="75000"/>
                          </a:schemeClr>
                        </a:solidFill>
                        <a:latin typeface="Century Gothic" pitchFamily="34" charset="0"/>
                      </a:endParaRP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50031">
                <a:tc>
                  <a:txBody>
                    <a:bodyPr/>
                    <a:lstStyle/>
                    <a:p>
                      <a:pPr algn="ctr"/>
                      <a:endParaRPr 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900051">
                <a:tc>
                  <a:txBody>
                    <a:bodyPr/>
                    <a:lstStyle/>
                    <a:p>
                      <a:pPr lvl="1" algn="ctr" eaLnBrk="1" hangingPunct="1">
                        <a:buClr>
                          <a:srgbClr val="FF0000"/>
                        </a:buClr>
                        <a:buSzPct val="90000"/>
                      </a:pPr>
                      <a:r>
                        <a:rPr lang="en-US" altLang="en-US" sz="1600" b="1" dirty="0" smtClean="0">
                          <a:solidFill>
                            <a:schemeClr val="tx2">
                              <a:lumMod val="75000"/>
                            </a:schemeClr>
                          </a:solidFill>
                          <a:latin typeface="Century Gothic" pitchFamily="34" charset="0"/>
                        </a:rPr>
                        <a:t>Family History  </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50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900051">
                <a:tc>
                  <a:txBody>
                    <a:bodyPr/>
                    <a:lstStyle/>
                    <a:p>
                      <a:pPr lvl="1" algn="ctr" eaLnBrk="1" hangingPunct="1">
                        <a:buClr>
                          <a:srgbClr val="FF0000"/>
                        </a:buClr>
                        <a:buSzPct val="90000"/>
                      </a:pPr>
                      <a:r>
                        <a:rPr lang="en-US" altLang="en-US" sz="1600" b="1" dirty="0" smtClean="0">
                          <a:solidFill>
                            <a:schemeClr val="tx2">
                              <a:lumMod val="75000"/>
                            </a:schemeClr>
                          </a:solidFill>
                          <a:latin typeface="Century Gothic" pitchFamily="34" charset="0"/>
                        </a:rPr>
                        <a:t>Smoking</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spTree>
    <p:extLst>
      <p:ext uri="{BB962C8B-B14F-4D97-AF65-F5344CB8AC3E}">
        <p14:creationId xmlns:p14="http://schemas.microsoft.com/office/powerpoint/2010/main" val="161078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044" y="590243"/>
            <a:ext cx="6887937" cy="1378111"/>
          </a:xfrm>
        </p:spPr>
        <p:txBody>
          <a:bodyPr>
            <a:noAutofit/>
          </a:bodyPr>
          <a:lstStyle/>
          <a:p>
            <a:pPr lvl="0"/>
            <a:r>
              <a:rPr lang="en-US" sz="4000" dirty="0"/>
              <a:t>The </a:t>
            </a:r>
            <a:r>
              <a:rPr lang="en-US" sz="4000" dirty="0" smtClean="0"/>
              <a:t>stage  </a:t>
            </a:r>
            <a:r>
              <a:rPr lang="en-US" sz="4000" dirty="0"/>
              <a:t>of chronic kidney disease</a:t>
            </a:r>
            <a:br>
              <a:rPr lang="en-US" sz="4000" dirty="0"/>
            </a:br>
            <a:endParaRPr lang="en-US" sz="4000" dirty="0"/>
          </a:p>
        </p:txBody>
      </p:sp>
      <p:sp>
        <p:nvSpPr>
          <p:cNvPr id="3" name="Content Placeholder 2"/>
          <p:cNvSpPr>
            <a:spLocks noGrp="1"/>
          </p:cNvSpPr>
          <p:nvPr>
            <p:ph idx="1"/>
          </p:nvPr>
        </p:nvSpPr>
        <p:spPr>
          <a:xfrm>
            <a:off x="1713309" y="1744133"/>
            <a:ext cx="7008964" cy="4062248"/>
          </a:xfrm>
        </p:spPr>
        <p:txBody>
          <a:bodyPr>
            <a:normAutofit/>
          </a:bodyPr>
          <a:lstStyle/>
          <a:p>
            <a:pPr marL="800100" lvl="1" indent="-630238">
              <a:buAutoNum type="alphaLcPeriod"/>
            </a:pPr>
            <a:r>
              <a:rPr lang="en-US" sz="2800" dirty="0" smtClean="0"/>
              <a:t>If </a:t>
            </a:r>
            <a:r>
              <a:rPr lang="en-US" sz="2800" dirty="0"/>
              <a:t>the patient have serum creatinine for 6 weeks should consider CKD </a:t>
            </a:r>
            <a:endParaRPr lang="en-US" sz="2800" dirty="0" smtClean="0"/>
          </a:p>
          <a:p>
            <a:pPr marL="800100" lvl="1" indent="-630238">
              <a:buAutoNum type="alphaLcPeriod"/>
            </a:pPr>
            <a:r>
              <a:rPr lang="en-US" sz="2800" dirty="0" smtClean="0"/>
              <a:t>If </a:t>
            </a:r>
            <a:r>
              <a:rPr lang="en-US" sz="2800" dirty="0"/>
              <a:t>the patient have hematuria and high serum creatinine should be diagnosed with chronic kidney </a:t>
            </a:r>
            <a:r>
              <a:rPr lang="en-US" sz="2800" dirty="0" smtClean="0"/>
              <a:t>disease</a:t>
            </a:r>
          </a:p>
          <a:p>
            <a:pPr marL="800100" lvl="1" indent="-630238">
              <a:buAutoNum type="alphaLcPeriod"/>
            </a:pPr>
            <a:r>
              <a:rPr lang="en-US" sz="2800" dirty="0" smtClean="0"/>
              <a:t>If </a:t>
            </a:r>
            <a:r>
              <a:rPr lang="en-US" sz="2800" dirty="0"/>
              <a:t>the patient have EGFR less than 60 should be considered kidney disease</a:t>
            </a:r>
          </a:p>
          <a:p>
            <a:endParaRPr lang="en-US" sz="3200" dirty="0"/>
          </a:p>
        </p:txBody>
      </p:sp>
    </p:spTree>
    <p:extLst>
      <p:ext uri="{BB962C8B-B14F-4D97-AF65-F5344CB8AC3E}">
        <p14:creationId xmlns:p14="http://schemas.microsoft.com/office/powerpoint/2010/main" val="22099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In chronic kidney disease</a:t>
            </a:r>
            <a:br>
              <a:rPr lang="en-US" smtClean="0"/>
            </a:br>
            <a:endParaRPr lang="en-US" dirty="0"/>
          </a:p>
        </p:txBody>
      </p:sp>
      <p:sp>
        <p:nvSpPr>
          <p:cNvPr id="3" name="Content Placeholder 2"/>
          <p:cNvSpPr>
            <a:spLocks noGrp="1"/>
          </p:cNvSpPr>
          <p:nvPr>
            <p:ph idx="1"/>
          </p:nvPr>
        </p:nvSpPr>
        <p:spPr/>
        <p:txBody>
          <a:bodyPr/>
          <a:lstStyle/>
          <a:p>
            <a:pPr lvl="1"/>
            <a:r>
              <a:rPr lang="en-US" smtClean="0"/>
              <a:t>Hyperkalemia is more common than hypokalemia </a:t>
            </a:r>
          </a:p>
          <a:p>
            <a:pPr lvl="1"/>
            <a:r>
              <a:rPr lang="en-US" smtClean="0"/>
              <a:t>Acidosis usually with normal anion gap</a:t>
            </a:r>
          </a:p>
          <a:p>
            <a:pPr lvl="1"/>
            <a:r>
              <a:rPr lang="en-US" smtClean="0"/>
              <a:t>Hypercalcemia is common</a:t>
            </a:r>
          </a:p>
          <a:p>
            <a:pPr lvl="1"/>
            <a:r>
              <a:rPr lang="en-US" smtClean="0"/>
              <a:t>Phosphate usually low</a:t>
            </a:r>
          </a:p>
          <a:p>
            <a:endParaRPr lang="en-US" dirty="0"/>
          </a:p>
        </p:txBody>
      </p:sp>
    </p:spTree>
    <p:extLst>
      <p:ext uri="{BB962C8B-B14F-4D97-AF65-F5344CB8AC3E}">
        <p14:creationId xmlns:p14="http://schemas.microsoft.com/office/powerpoint/2010/main" val="31665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stemrx.in/images/kidney.jpg"/>
          <p:cNvPicPr>
            <a:picLocks noChangeAspect="1" noChangeArrowheads="1"/>
          </p:cNvPicPr>
          <p:nvPr/>
        </p:nvPicPr>
        <p:blipFill>
          <a:blip r:embed="rId3" cstate="print"/>
          <a:srcRect/>
          <a:stretch>
            <a:fillRect/>
          </a:stretch>
        </p:blipFill>
        <p:spPr bwMode="auto">
          <a:xfrm>
            <a:off x="2286000" y="533400"/>
            <a:ext cx="4648200" cy="6324600"/>
          </a:xfrm>
          <a:prstGeom prst="rect">
            <a:avLst/>
          </a:prstGeom>
          <a:noFill/>
          <a:ln>
            <a:solidFill>
              <a:schemeClr val="tx1"/>
            </a:solidFill>
          </a:ln>
        </p:spPr>
      </p:pic>
      <p:sp>
        <p:nvSpPr>
          <p:cNvPr id="2" name="Title 1"/>
          <p:cNvSpPr>
            <a:spLocks noGrp="1"/>
          </p:cNvSpPr>
          <p:nvPr>
            <p:ph type="title"/>
          </p:nvPr>
        </p:nvSpPr>
        <p:spPr>
          <a:xfrm>
            <a:off x="2290836" y="209526"/>
            <a:ext cx="5161484" cy="411162"/>
          </a:xfrm>
          <a:ln>
            <a:noFill/>
          </a:ln>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Signs and Symptoms</a:t>
            </a:r>
            <a:endPar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cxnSp>
        <p:nvCxnSpPr>
          <p:cNvPr id="10" name="Straight Arrow Connector 9"/>
          <p:cNvCxnSpPr/>
          <p:nvPr/>
        </p:nvCxnSpPr>
        <p:spPr>
          <a:xfrm flipH="1" flipV="1">
            <a:off x="4572000" y="3581401"/>
            <a:ext cx="2057400" cy="152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5600" y="3429000"/>
            <a:ext cx="1219200" cy="646331"/>
          </a:xfrm>
          <a:prstGeom prst="rect">
            <a:avLst/>
          </a:prstGeom>
          <a:noFill/>
          <a:ln>
            <a:noFill/>
          </a:ln>
        </p:spPr>
        <p:txBody>
          <a:bodyPr wrap="square" rtlCol="0">
            <a:spAutoFit/>
          </a:bodyPr>
          <a:lstStyle/>
          <a:p>
            <a:r>
              <a:rPr lang="en-US" sz="1200" b="1" dirty="0" smtClean="0"/>
              <a:t>Amenorrhea </a:t>
            </a:r>
          </a:p>
          <a:p>
            <a:r>
              <a:rPr lang="en-US" sz="1200" b="1" dirty="0" smtClean="0"/>
              <a:t>Impotence Infertility</a:t>
            </a:r>
            <a:endParaRPr lang="en-US" sz="1200" b="1" dirty="0"/>
          </a:p>
        </p:txBody>
      </p:sp>
      <p:sp>
        <p:nvSpPr>
          <p:cNvPr id="14" name="TextBox 13"/>
          <p:cNvSpPr txBox="1"/>
          <p:nvPr/>
        </p:nvSpPr>
        <p:spPr>
          <a:xfrm>
            <a:off x="5423644" y="1398495"/>
            <a:ext cx="1967755" cy="276999"/>
          </a:xfrm>
          <a:prstGeom prst="rect">
            <a:avLst/>
          </a:prstGeom>
          <a:noFill/>
          <a:ln>
            <a:noFill/>
          </a:ln>
        </p:spPr>
        <p:txBody>
          <a:bodyPr wrap="square" rtlCol="0">
            <a:spAutoFit/>
          </a:bodyPr>
          <a:lstStyle/>
          <a:p>
            <a:r>
              <a:rPr lang="en-US" sz="1200" b="1" dirty="0" smtClean="0"/>
              <a:t>Anemia (</a:t>
            </a:r>
            <a:r>
              <a:rPr lang="en-US" sz="1200" b="1" dirty="0" err="1" smtClean="0"/>
              <a:t>Musocal</a:t>
            </a:r>
            <a:r>
              <a:rPr lang="en-US" sz="1200" b="1" dirty="0" smtClean="0"/>
              <a:t> pallor)</a:t>
            </a:r>
            <a:endParaRPr lang="en-US" sz="1200" b="1" dirty="0"/>
          </a:p>
        </p:txBody>
      </p:sp>
      <p:sp>
        <p:nvSpPr>
          <p:cNvPr id="16" name="TextBox 15"/>
          <p:cNvSpPr txBox="1"/>
          <p:nvPr/>
        </p:nvSpPr>
        <p:spPr>
          <a:xfrm>
            <a:off x="1371600" y="1828800"/>
            <a:ext cx="2362200" cy="276999"/>
          </a:xfrm>
          <a:prstGeom prst="rect">
            <a:avLst/>
          </a:prstGeom>
          <a:noFill/>
          <a:ln>
            <a:noFill/>
          </a:ln>
        </p:spPr>
        <p:txBody>
          <a:bodyPr wrap="square" rtlCol="0">
            <a:spAutoFit/>
          </a:bodyPr>
          <a:lstStyle/>
          <a:p>
            <a:r>
              <a:rPr lang="en-US" sz="1200" b="1" dirty="0" smtClean="0"/>
              <a:t>Plural effusion, plural edema</a:t>
            </a:r>
            <a:endParaRPr lang="en-US" sz="1200" b="1" dirty="0"/>
          </a:p>
        </p:txBody>
      </p:sp>
      <p:cxnSp>
        <p:nvCxnSpPr>
          <p:cNvPr id="20" name="Straight Arrow Connector 19"/>
          <p:cNvCxnSpPr/>
          <p:nvPr/>
        </p:nvCxnSpPr>
        <p:spPr>
          <a:xfrm>
            <a:off x="3505200" y="1524000"/>
            <a:ext cx="914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419600" y="3048000"/>
            <a:ext cx="16764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46694" y="3267635"/>
            <a:ext cx="887505" cy="276999"/>
          </a:xfrm>
          <a:prstGeom prst="rect">
            <a:avLst/>
          </a:prstGeom>
          <a:noFill/>
          <a:ln>
            <a:noFill/>
          </a:ln>
        </p:spPr>
        <p:txBody>
          <a:bodyPr wrap="square" rtlCol="0">
            <a:spAutoFit/>
          </a:bodyPr>
          <a:lstStyle/>
          <a:p>
            <a:r>
              <a:rPr lang="en-US" sz="1200" b="1" dirty="0" smtClean="0"/>
              <a:t>Bruising</a:t>
            </a:r>
            <a:endParaRPr lang="en-US" sz="1200" b="1" dirty="0"/>
          </a:p>
        </p:txBody>
      </p:sp>
      <p:sp>
        <p:nvSpPr>
          <p:cNvPr id="30" name="TextBox 29"/>
          <p:cNvSpPr txBox="1"/>
          <p:nvPr/>
        </p:nvSpPr>
        <p:spPr>
          <a:xfrm>
            <a:off x="6553200" y="1272990"/>
            <a:ext cx="990600" cy="276999"/>
          </a:xfrm>
          <a:prstGeom prst="rect">
            <a:avLst/>
          </a:prstGeom>
          <a:noFill/>
          <a:ln>
            <a:noFill/>
          </a:ln>
        </p:spPr>
        <p:txBody>
          <a:bodyPr wrap="square" rtlCol="0">
            <a:spAutoFit/>
          </a:bodyPr>
          <a:lstStyle/>
          <a:p>
            <a:r>
              <a:rPr lang="en-US" sz="1200" b="1" dirty="0" smtClean="0"/>
              <a:t>,Epistaxis,</a:t>
            </a:r>
            <a:endParaRPr lang="en-US" sz="1200" b="1" dirty="0"/>
          </a:p>
        </p:txBody>
      </p:sp>
      <p:cxnSp>
        <p:nvCxnSpPr>
          <p:cNvPr id="12" name="Straight Arrow Connector 11"/>
          <p:cNvCxnSpPr/>
          <p:nvPr/>
        </p:nvCxnSpPr>
        <p:spPr>
          <a:xfrm>
            <a:off x="3276600" y="2057400"/>
            <a:ext cx="914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05000" y="1370373"/>
            <a:ext cx="1600200" cy="276999"/>
          </a:xfrm>
          <a:prstGeom prst="rect">
            <a:avLst/>
          </a:prstGeom>
          <a:noFill/>
          <a:ln>
            <a:noFill/>
          </a:ln>
        </p:spPr>
        <p:txBody>
          <a:bodyPr wrap="square" rtlCol="0">
            <a:spAutoFit/>
          </a:bodyPr>
          <a:lstStyle/>
          <a:p>
            <a:r>
              <a:rPr lang="en-US" sz="1200" dirty="0" err="1" smtClean="0">
                <a:latin typeface="Arial" pitchFamily="34" charset="0"/>
                <a:cs typeface="Arial" pitchFamily="34" charset="0"/>
              </a:rPr>
              <a:t>Hyperparathyrodism</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608257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5334000" y="2233910"/>
            <a:ext cx="3200400" cy="1219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sz="2800" b="1" dirty="0">
                <a:latin typeface="Century Gothic" panose="020B0502020202020204" pitchFamily="34" charset="0"/>
              </a:rPr>
              <a:t>Stroke</a:t>
            </a:r>
          </a:p>
        </p:txBody>
      </p:sp>
      <p:pic>
        <p:nvPicPr>
          <p:cNvPr id="7" name="Picture 2" descr="http://wedishnutrition.files.wordpress.com/2013/11/anemia21.jpg"/>
          <p:cNvPicPr>
            <a:picLocks noChangeAspect="1" noChangeArrowheads="1"/>
          </p:cNvPicPr>
          <p:nvPr/>
        </p:nvPicPr>
        <p:blipFill>
          <a:blip r:embed="rId2" cstate="print"/>
          <a:srcRect/>
          <a:stretch>
            <a:fillRect/>
          </a:stretch>
        </p:blipFill>
        <p:spPr bwMode="auto">
          <a:xfrm>
            <a:off x="7239000" y="3605510"/>
            <a:ext cx="1154113" cy="863600"/>
          </a:xfrm>
          <a:prstGeom prst="rect">
            <a:avLst/>
          </a:prstGeom>
          <a:noFill/>
          <a:ln w="9525">
            <a:noFill/>
            <a:miter lim="800000"/>
            <a:headEnd/>
            <a:tailEnd/>
          </a:ln>
        </p:spPr>
      </p:pic>
      <p:sp>
        <p:nvSpPr>
          <p:cNvPr id="8" name="Flowchart: Alternate Process 7"/>
          <p:cNvSpPr/>
          <p:nvPr/>
        </p:nvSpPr>
        <p:spPr>
          <a:xfrm>
            <a:off x="263565" y="2804120"/>
            <a:ext cx="3733800" cy="1727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a:latin typeface="Century Gothic" panose="020B0502020202020204" pitchFamily="34" charset="0"/>
              </a:rPr>
              <a:t>Cardiovascular Disease</a:t>
            </a: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pic>
        <p:nvPicPr>
          <p:cNvPr id="9" name="Picture 4" descr="http://toorminamedical.com.au/wp-content/uploads/2012/09/Cardiovascular-Disease.jpg"/>
          <p:cNvPicPr>
            <a:picLocks noChangeAspect="1" noChangeArrowheads="1"/>
          </p:cNvPicPr>
          <p:nvPr/>
        </p:nvPicPr>
        <p:blipFill>
          <a:blip r:embed="rId3" cstate="print"/>
          <a:srcRect/>
          <a:stretch>
            <a:fillRect/>
          </a:stretch>
        </p:blipFill>
        <p:spPr bwMode="auto">
          <a:xfrm>
            <a:off x="2738264" y="3391495"/>
            <a:ext cx="1219200" cy="1219200"/>
          </a:xfrm>
          <a:prstGeom prst="rect">
            <a:avLst/>
          </a:prstGeom>
          <a:noFill/>
          <a:ln w="9525">
            <a:noFill/>
            <a:miter lim="800000"/>
            <a:headEnd/>
            <a:tailEnd/>
          </a:ln>
        </p:spPr>
      </p:pic>
      <p:sp>
        <p:nvSpPr>
          <p:cNvPr id="10" name="Flowchart: Alternate Process 9"/>
          <p:cNvSpPr/>
          <p:nvPr/>
        </p:nvSpPr>
        <p:spPr>
          <a:xfrm>
            <a:off x="685800" y="417115"/>
            <a:ext cx="3124200" cy="965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marL="547688" indent="-411163">
              <a:buClr>
                <a:srgbClr val="FF0000"/>
              </a:buClr>
              <a:buSzPct val="70000"/>
              <a:defRPr/>
            </a:pPr>
            <a:r>
              <a:rPr lang="en-US" sz="1500" b="1" dirty="0">
                <a:solidFill>
                  <a:schemeClr val="tx1"/>
                </a:solidFill>
                <a:latin typeface="Century Gothic" pitchFamily="34" charset="0"/>
              </a:rPr>
              <a:t>	Recognized as the 9</a:t>
            </a:r>
            <a:r>
              <a:rPr lang="en-US" sz="1500" b="1" baseline="30000" dirty="0">
                <a:solidFill>
                  <a:schemeClr val="tx1"/>
                </a:solidFill>
                <a:latin typeface="Century Gothic" pitchFamily="34" charset="0"/>
              </a:rPr>
              <a:t>th</a:t>
            </a:r>
            <a:r>
              <a:rPr lang="en-US" sz="1500" b="1" dirty="0">
                <a:solidFill>
                  <a:schemeClr val="tx1"/>
                </a:solidFill>
                <a:latin typeface="Century Gothic" pitchFamily="34" charset="0"/>
              </a:rPr>
              <a:t> leading cause of death in the United States</a:t>
            </a:r>
          </a:p>
        </p:txBody>
      </p:sp>
      <p:sp>
        <p:nvSpPr>
          <p:cNvPr id="11" name="Flowchart: Alternate Process 10"/>
          <p:cNvSpPr/>
          <p:nvPr/>
        </p:nvSpPr>
        <p:spPr>
          <a:xfrm>
            <a:off x="5334000" y="354310"/>
            <a:ext cx="3200400" cy="1727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sz="1700" b="1" dirty="0">
              <a:latin typeface="Century Gothic" panose="020B0502020202020204" pitchFamily="34" charset="0"/>
            </a:endParaRPr>
          </a:p>
          <a:p>
            <a:pPr>
              <a:defRPr/>
            </a:pPr>
            <a:r>
              <a:rPr lang="en-US" sz="1700" b="1" dirty="0">
                <a:latin typeface="Century Gothic" panose="020B0502020202020204" pitchFamily="34" charset="0"/>
              </a:rPr>
              <a:t>     Mineral </a:t>
            </a:r>
          </a:p>
          <a:p>
            <a:pPr>
              <a:defRPr/>
            </a:pPr>
            <a:r>
              <a:rPr lang="en-US" sz="1700" b="1" dirty="0">
                <a:latin typeface="Century Gothic" panose="020B0502020202020204" pitchFamily="34" charset="0"/>
              </a:rPr>
              <a:t>       and </a:t>
            </a:r>
          </a:p>
          <a:p>
            <a:pPr>
              <a:defRPr/>
            </a:pPr>
            <a:r>
              <a:rPr lang="en-US" sz="1700" b="1" dirty="0">
                <a:latin typeface="Century Gothic" panose="020B0502020202020204" pitchFamily="34" charset="0"/>
              </a:rPr>
              <a:t>Bone Disorder</a:t>
            </a: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pic>
        <p:nvPicPr>
          <p:cNvPr id="12" name="Picture 8" descr="http://www.nyas.org/image.axd?id=46e47126-9137-405c-9488-2bfafc3008bb&amp;t=635007597379630000"/>
          <p:cNvPicPr>
            <a:picLocks noChangeAspect="1" noChangeArrowheads="1"/>
          </p:cNvPicPr>
          <p:nvPr/>
        </p:nvPicPr>
        <p:blipFill>
          <a:blip r:embed="rId4" cstate="print"/>
          <a:srcRect/>
          <a:stretch>
            <a:fillRect/>
          </a:stretch>
        </p:blipFill>
        <p:spPr bwMode="auto">
          <a:xfrm>
            <a:off x="7023100" y="444798"/>
            <a:ext cx="1371600" cy="1555750"/>
          </a:xfrm>
          <a:prstGeom prst="rect">
            <a:avLst/>
          </a:prstGeom>
          <a:noFill/>
          <a:ln w="9525">
            <a:noFill/>
            <a:miter lim="800000"/>
            <a:headEnd/>
            <a:tailEnd/>
          </a:ln>
        </p:spPr>
      </p:pic>
      <p:sp>
        <p:nvSpPr>
          <p:cNvPr id="13" name="Rectangle 12"/>
          <p:cNvSpPr/>
          <p:nvPr/>
        </p:nvSpPr>
        <p:spPr>
          <a:xfrm>
            <a:off x="2413350" y="5766097"/>
            <a:ext cx="890293" cy="67710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800" b="1" dirty="0">
                <a:ln w="11430">
                  <a:solidFill>
                    <a:srgbClr val="002060"/>
                  </a:solidFill>
                </a:ln>
                <a:solidFill>
                  <a:srgbClr val="FF0000"/>
                </a:solidFill>
                <a:effectLst>
                  <a:outerShdw blurRad="80000" dist="40000" dir="5040000" algn="tl">
                    <a:srgbClr val="000000">
                      <a:alpha val="30000"/>
                    </a:srgbClr>
                  </a:outerShdw>
                </a:effectLst>
              </a:rPr>
              <a:t>pH</a:t>
            </a:r>
          </a:p>
        </p:txBody>
      </p:sp>
      <p:sp>
        <p:nvSpPr>
          <p:cNvPr id="14" name="Down Arrow 13"/>
          <p:cNvSpPr/>
          <p:nvPr/>
        </p:nvSpPr>
        <p:spPr>
          <a:xfrm>
            <a:off x="1886744" y="5787032"/>
            <a:ext cx="487443" cy="787399"/>
          </a:xfrm>
          <a:prstGeom prst="downArrow">
            <a:avLst/>
          </a:prstGeom>
          <a:solidFill>
            <a:srgbClr val="FF0000"/>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Alternate Process 14"/>
          <p:cNvSpPr/>
          <p:nvPr/>
        </p:nvSpPr>
        <p:spPr>
          <a:xfrm>
            <a:off x="0" y="5624810"/>
            <a:ext cx="3733800" cy="9906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b="1" dirty="0">
                <a:latin typeface="Century Gothic" panose="020B0502020202020204" pitchFamily="34" charset="0"/>
              </a:rPr>
              <a:t>Acidosis</a:t>
            </a:r>
          </a:p>
        </p:txBody>
      </p:sp>
      <p:sp>
        <p:nvSpPr>
          <p:cNvPr id="16" name="Flowchart: Alternate Process 15"/>
          <p:cNvSpPr/>
          <p:nvPr/>
        </p:nvSpPr>
        <p:spPr>
          <a:xfrm>
            <a:off x="6477000" y="4748510"/>
            <a:ext cx="2438400" cy="1755775"/>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US" b="1" dirty="0">
                <a:latin typeface="Century Gothic" panose="020B0502020202020204" pitchFamily="34" charset="0"/>
              </a:rPr>
              <a:t>Drug Dosing</a:t>
            </a:r>
          </a:p>
          <a:p>
            <a:pP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pic>
        <p:nvPicPr>
          <p:cNvPr id="22" name="Picture 19"/>
          <p:cNvPicPr>
            <a:picLocks noChangeAspect="1" noChangeArrowheads="1"/>
          </p:cNvPicPr>
          <p:nvPr/>
        </p:nvPicPr>
        <p:blipFill>
          <a:blip r:embed="rId5" cstate="print"/>
          <a:srcRect/>
          <a:stretch>
            <a:fillRect/>
          </a:stretch>
        </p:blipFill>
        <p:spPr bwMode="auto">
          <a:xfrm>
            <a:off x="6794500" y="5116810"/>
            <a:ext cx="1752600" cy="1298575"/>
          </a:xfrm>
          <a:prstGeom prst="rect">
            <a:avLst/>
          </a:prstGeom>
          <a:noFill/>
          <a:ln w="9525">
            <a:noFill/>
            <a:miter lim="800000"/>
            <a:headEnd/>
            <a:tailEnd/>
          </a:ln>
        </p:spPr>
      </p:pic>
      <p:sp>
        <p:nvSpPr>
          <p:cNvPr id="23" name="Flowchart: Alternate Process 22"/>
          <p:cNvSpPr/>
          <p:nvPr/>
        </p:nvSpPr>
        <p:spPr>
          <a:xfrm>
            <a:off x="3810000" y="4748510"/>
            <a:ext cx="2438400" cy="17526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lgn="ctr">
              <a:defRPr/>
            </a:pPr>
            <a:endParaRPr lang="en-US" b="1" dirty="0">
              <a:latin typeface="Century Gothic" panose="020B0502020202020204" pitchFamily="34" charset="0"/>
            </a:endParaRPr>
          </a:p>
          <a:p>
            <a:pPr algn="ctr">
              <a:defRPr/>
            </a:pPr>
            <a:r>
              <a:rPr lang="en-US" sz="2000" b="1" dirty="0">
                <a:latin typeface="Century Gothic" panose="020B0502020202020204" pitchFamily="34" charset="0"/>
              </a:rPr>
              <a:t>Infection</a:t>
            </a:r>
          </a:p>
          <a:p>
            <a:pPr algn="ctr">
              <a:defRPr/>
            </a:pPr>
            <a:endParaRPr lang="en-US" sz="2000" b="1" dirty="0">
              <a:latin typeface="Century Gothic" panose="020B0502020202020204" pitchFamily="34" charset="0"/>
            </a:endParaRPr>
          </a:p>
          <a:p>
            <a:pPr algn="ctr">
              <a:defRPr/>
            </a:pPr>
            <a:endParaRPr lang="en-US" sz="2800" b="1" dirty="0">
              <a:latin typeface="Century Gothic" panose="020B0502020202020204" pitchFamily="34" charset="0"/>
            </a:endParaRPr>
          </a:p>
          <a:p>
            <a:pPr algn="ctr">
              <a:defRPr/>
            </a:pPr>
            <a:endParaRPr lang="en-US" sz="2800"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a:p>
            <a:pPr>
              <a:defRPr/>
            </a:pPr>
            <a:endParaRPr lang="en-US" b="1" dirty="0">
              <a:latin typeface="Century Gothic" panose="020B0502020202020204" pitchFamily="34" charset="0"/>
            </a:endParaRPr>
          </a:p>
        </p:txBody>
      </p:sp>
      <p:sp>
        <p:nvSpPr>
          <p:cNvPr id="24" name="Rectangle 23"/>
          <p:cNvSpPr/>
          <p:nvPr/>
        </p:nvSpPr>
        <p:spPr>
          <a:xfrm>
            <a:off x="685800" y="3005732"/>
            <a:ext cx="2590800" cy="1477963"/>
          </a:xfrm>
          <a:prstGeom prst="rect">
            <a:avLst/>
          </a:prstGeom>
        </p:spPr>
        <p:txBody>
          <a:bodyPr>
            <a:spAutoFit/>
          </a:bodyPr>
          <a:lstStyle/>
          <a:p>
            <a:pPr marL="548640" indent="-411480" fontAlgn="auto">
              <a:spcAft>
                <a:spcPts val="0"/>
              </a:spcAft>
              <a:buClr>
                <a:srgbClr val="FF0000"/>
              </a:buClr>
              <a:buSzPct val="70000"/>
              <a:buFont typeface="Wingdings 2"/>
              <a:buChar char=""/>
              <a:defRPr/>
            </a:pPr>
            <a:r>
              <a:rPr lang="en-US" b="1" dirty="0">
                <a:latin typeface="Century Gothic" pitchFamily="34" charset="0"/>
              </a:rPr>
              <a:t>Acute coronary syndrome</a:t>
            </a:r>
          </a:p>
          <a:p>
            <a:pPr marL="548640" indent="-411480" fontAlgn="auto">
              <a:spcAft>
                <a:spcPts val="0"/>
              </a:spcAft>
              <a:buClr>
                <a:srgbClr val="FF0000"/>
              </a:buClr>
              <a:buSzPct val="70000"/>
              <a:buFont typeface="Wingdings 2"/>
              <a:buChar char=""/>
              <a:defRPr/>
            </a:pPr>
            <a:r>
              <a:rPr lang="en-US" b="1" dirty="0">
                <a:latin typeface="Century Gothic" pitchFamily="34" charset="0"/>
              </a:rPr>
              <a:t>Heart failure</a:t>
            </a:r>
          </a:p>
          <a:p>
            <a:pPr marL="548640" indent="-411480" fontAlgn="auto">
              <a:spcAft>
                <a:spcPts val="0"/>
              </a:spcAft>
              <a:buClr>
                <a:srgbClr val="FF0000"/>
              </a:buClr>
              <a:buSzPct val="70000"/>
              <a:buFont typeface="Wingdings 2"/>
              <a:buChar char=""/>
              <a:defRPr/>
            </a:pPr>
            <a:r>
              <a:rPr lang="en-US" b="1" dirty="0">
                <a:latin typeface="Century Gothic" pitchFamily="34" charset="0"/>
              </a:rPr>
              <a:t>Heart rhythm disturbances </a:t>
            </a:r>
          </a:p>
        </p:txBody>
      </p:sp>
      <p:sp>
        <p:nvSpPr>
          <p:cNvPr id="25" name="Flowchart: Alternate Process 24"/>
          <p:cNvSpPr/>
          <p:nvPr/>
        </p:nvSpPr>
        <p:spPr>
          <a:xfrm>
            <a:off x="5334000" y="3554710"/>
            <a:ext cx="3200400" cy="9906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b="1" dirty="0">
                <a:latin typeface="Century Gothic" panose="020B0502020202020204" pitchFamily="34" charset="0"/>
              </a:rPr>
              <a:t>Anemia</a:t>
            </a:r>
          </a:p>
        </p:txBody>
      </p:sp>
      <p:sp>
        <p:nvSpPr>
          <p:cNvPr id="26" name="Flowchart: Alternate Process 25"/>
          <p:cNvSpPr/>
          <p:nvPr/>
        </p:nvSpPr>
        <p:spPr>
          <a:xfrm>
            <a:off x="539552" y="4545310"/>
            <a:ext cx="3124200" cy="9144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a:defRPr/>
            </a:pPr>
            <a:r>
              <a:rPr lang="en-US" sz="4000" b="1" dirty="0">
                <a:latin typeface="Century Gothic" panose="020B0502020202020204" pitchFamily="34" charset="0"/>
              </a:rPr>
              <a:t>ESRD</a:t>
            </a:r>
          </a:p>
        </p:txBody>
      </p:sp>
      <p:pic>
        <p:nvPicPr>
          <p:cNvPr id="28" name="Picture 29"/>
          <p:cNvPicPr>
            <a:picLocks noChangeAspect="1" noChangeArrowheads="1"/>
          </p:cNvPicPr>
          <p:nvPr/>
        </p:nvPicPr>
        <p:blipFill>
          <a:blip r:embed="rId6" cstate="print"/>
          <a:srcRect/>
          <a:stretch>
            <a:fillRect/>
          </a:stretch>
        </p:blipFill>
        <p:spPr bwMode="auto">
          <a:xfrm>
            <a:off x="7315200" y="2297410"/>
            <a:ext cx="1066800" cy="1077913"/>
          </a:xfrm>
          <a:prstGeom prst="rect">
            <a:avLst/>
          </a:prstGeom>
          <a:noFill/>
          <a:ln w="9525">
            <a:noFill/>
            <a:miter lim="800000"/>
            <a:headEnd/>
            <a:tailEnd/>
          </a:ln>
        </p:spPr>
      </p:pic>
      <p:pic>
        <p:nvPicPr>
          <p:cNvPr id="29" name="Picture 31" descr="http://geetanjalihospitalhisar.com/images/hemodialysis-machine.jpg">
            <a:hlinkClick r:id="rId7"/>
          </p:cNvPr>
          <p:cNvPicPr>
            <a:picLocks noChangeAspect="1" noChangeArrowheads="1"/>
          </p:cNvPicPr>
          <p:nvPr/>
        </p:nvPicPr>
        <p:blipFill>
          <a:blip r:embed="rId8" cstate="print"/>
          <a:srcRect/>
          <a:stretch>
            <a:fillRect/>
          </a:stretch>
        </p:blipFill>
        <p:spPr bwMode="auto">
          <a:xfrm>
            <a:off x="1981200" y="4596110"/>
            <a:ext cx="381000" cy="771525"/>
          </a:xfrm>
          <a:prstGeom prst="rect">
            <a:avLst/>
          </a:prstGeom>
          <a:noFill/>
          <a:ln w="9525">
            <a:noFill/>
            <a:miter lim="800000"/>
            <a:headEnd/>
            <a:tailEnd/>
          </a:ln>
        </p:spPr>
      </p:pic>
      <p:pic>
        <p:nvPicPr>
          <p:cNvPr id="33" name="Picture 38"/>
          <p:cNvPicPr>
            <a:picLocks noChangeAspect="1" noChangeArrowheads="1"/>
          </p:cNvPicPr>
          <p:nvPr/>
        </p:nvPicPr>
        <p:blipFill>
          <a:blip r:embed="rId9" cstate="print"/>
          <a:srcRect/>
          <a:stretch>
            <a:fillRect/>
          </a:stretch>
        </p:blipFill>
        <p:spPr bwMode="auto">
          <a:xfrm>
            <a:off x="2701751" y="4596110"/>
            <a:ext cx="646113" cy="762000"/>
          </a:xfrm>
          <a:prstGeom prst="rect">
            <a:avLst/>
          </a:prstGeom>
          <a:noFill/>
          <a:ln w="9525">
            <a:noFill/>
            <a:miter lim="800000"/>
            <a:headEnd/>
            <a:tailEnd/>
          </a:ln>
        </p:spPr>
      </p:pic>
      <p:pic>
        <p:nvPicPr>
          <p:cNvPr id="34" name="Picture 40" descr="http://t1.gstatic.com/images?q=tbn:ANd9GcSANkEXvKT4q2pSHwNcFdYTRfZXN5Bm_UhmdfAN1mvlifXmTQm5HA">
            <a:hlinkClick r:id="rId10"/>
          </p:cNvPr>
          <p:cNvPicPr>
            <a:picLocks noChangeAspect="1" noChangeArrowheads="1"/>
          </p:cNvPicPr>
          <p:nvPr/>
        </p:nvPicPr>
        <p:blipFill>
          <a:blip r:embed="rId11" cstate="print"/>
          <a:srcRect/>
          <a:stretch>
            <a:fillRect/>
          </a:stretch>
        </p:blipFill>
        <p:spPr bwMode="auto">
          <a:xfrm>
            <a:off x="4191000" y="5053310"/>
            <a:ext cx="1676400" cy="1341438"/>
          </a:xfrm>
          <a:prstGeom prst="rect">
            <a:avLst/>
          </a:prstGeom>
          <a:noFill/>
          <a:ln w="9525">
            <a:noFill/>
            <a:miter lim="800000"/>
            <a:headEnd/>
            <a:tailEnd/>
          </a:ln>
        </p:spPr>
      </p:pic>
      <p:sp>
        <p:nvSpPr>
          <p:cNvPr id="35" name="Flowchart: Alternate Process 34"/>
          <p:cNvSpPr/>
          <p:nvPr/>
        </p:nvSpPr>
        <p:spPr>
          <a:xfrm>
            <a:off x="223664" y="1700808"/>
            <a:ext cx="3733800" cy="965200"/>
          </a:xfrm>
          <a:prstGeom prst="flowChartAlternateProcess">
            <a:avLst/>
          </a:prstGeom>
          <a:noFill/>
        </p:spPr>
        <p:style>
          <a:lnRef idx="2">
            <a:schemeClr val="dk1"/>
          </a:lnRef>
          <a:fillRef idx="1">
            <a:schemeClr val="lt1"/>
          </a:fillRef>
          <a:effectRef idx="0">
            <a:schemeClr val="dk1"/>
          </a:effectRef>
          <a:fontRef idx="minor">
            <a:schemeClr val="dk1"/>
          </a:fontRef>
        </p:style>
        <p:txBody>
          <a:bodyPr anchor="ctr"/>
          <a:lstStyle/>
          <a:p>
            <a:pPr marL="547688" indent="-411163">
              <a:buClr>
                <a:srgbClr val="FF0000"/>
              </a:buClr>
              <a:buSzPct val="70000"/>
              <a:defRPr/>
            </a:pPr>
            <a:r>
              <a:rPr lang="en-US" sz="4000" b="1" dirty="0" smtClean="0">
                <a:solidFill>
                  <a:schemeClr val="bg1"/>
                </a:solidFill>
                <a:latin typeface="Century Gothic" pitchFamily="34" charset="0"/>
              </a:rPr>
              <a:t>A</a:t>
            </a:r>
            <a:r>
              <a:rPr lang="en-US" sz="4000" b="1" dirty="0" smtClean="0">
                <a:solidFill>
                  <a:schemeClr val="tx1"/>
                </a:solidFill>
                <a:latin typeface="Century Gothic" pitchFamily="34" charset="0"/>
              </a:rPr>
              <a:t>AKI</a:t>
            </a:r>
            <a:r>
              <a:rPr lang="en-US" sz="4000" b="1" dirty="0" smtClean="0">
                <a:solidFill>
                  <a:schemeClr val="bg1"/>
                </a:solidFill>
                <a:latin typeface="Century Gothic" pitchFamily="34" charset="0"/>
              </a:rPr>
              <a:t>KIAKI </a:t>
            </a:r>
            <a:endParaRPr lang="en-US" sz="4000" b="1" dirty="0">
              <a:solidFill>
                <a:schemeClr val="bg1"/>
              </a:solidFill>
              <a:latin typeface="Century Gothic" pitchFamily="34" charset="0"/>
            </a:endParaRPr>
          </a:p>
        </p:txBody>
      </p:sp>
      <p:pic>
        <p:nvPicPr>
          <p:cNvPr id="36" name="Picture 34"/>
          <p:cNvPicPr>
            <a:picLocks noChangeAspect="1" noChangeArrowheads="1"/>
          </p:cNvPicPr>
          <p:nvPr/>
        </p:nvPicPr>
        <p:blipFill>
          <a:blip r:embed="rId12" cstate="print"/>
          <a:srcRect/>
          <a:stretch>
            <a:fillRect/>
          </a:stretch>
        </p:blipFill>
        <p:spPr bwMode="auto">
          <a:xfrm>
            <a:off x="2413350" y="1822252"/>
            <a:ext cx="1184275" cy="798512"/>
          </a:xfrm>
          <a:prstGeom prst="rect">
            <a:avLst/>
          </a:prstGeom>
          <a:noFill/>
          <a:ln w="9525">
            <a:noFill/>
            <a:miter lim="800000"/>
            <a:headEnd/>
            <a:tailEnd/>
          </a:ln>
        </p:spPr>
      </p:pic>
      <p:sp>
        <p:nvSpPr>
          <p:cNvPr id="3" name="Rectangle 2"/>
          <p:cNvSpPr/>
          <p:nvPr/>
        </p:nvSpPr>
        <p:spPr>
          <a:xfrm>
            <a:off x="2939120" y="75466"/>
            <a:ext cx="3265758" cy="369332"/>
          </a:xfrm>
          <a:prstGeom prst="rect">
            <a:avLst/>
          </a:prstGeom>
        </p:spPr>
        <p:txBody>
          <a:bodyPr wrap="square">
            <a:spAutoFit/>
          </a:bodyPr>
          <a:lstStyle/>
          <a:p>
            <a:r>
              <a:rPr lang="en-GB" b="1" dirty="0" smtClean="0"/>
              <a:t>Complications of CKD </a:t>
            </a:r>
            <a:endParaRPr lang="en-GB" dirty="0"/>
          </a:p>
        </p:txBody>
      </p:sp>
    </p:spTree>
    <p:extLst>
      <p:ext uri="{BB962C8B-B14F-4D97-AF65-F5344CB8AC3E}">
        <p14:creationId xmlns:p14="http://schemas.microsoft.com/office/powerpoint/2010/main" val="2343455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433" y="5301208"/>
            <a:ext cx="8748464" cy="369332"/>
          </a:xfrm>
          <a:prstGeom prst="rect">
            <a:avLst/>
          </a:prstGeom>
        </p:spPr>
        <p:txBody>
          <a:bodyPr wrap="square">
            <a:spAutoFit/>
          </a:bodyPr>
          <a:lstStyle/>
          <a:p>
            <a:r>
              <a:rPr lang="en-GB" dirty="0"/>
              <a:t> A 4.7% increase in new hemodialysis patients. in </a:t>
            </a:r>
            <a:r>
              <a:rPr lang="en-GB" dirty="0" smtClean="0"/>
              <a:t>2016</a:t>
            </a:r>
          </a:p>
        </p:txBody>
      </p:sp>
      <p:sp>
        <p:nvSpPr>
          <p:cNvPr id="3" name="Rectangle 2"/>
          <p:cNvSpPr/>
          <p:nvPr/>
        </p:nvSpPr>
        <p:spPr>
          <a:xfrm>
            <a:off x="179512" y="1988840"/>
            <a:ext cx="6318448" cy="369332"/>
          </a:xfrm>
          <a:prstGeom prst="rect">
            <a:avLst/>
          </a:prstGeom>
        </p:spPr>
        <p:txBody>
          <a:bodyPr wrap="square">
            <a:spAutoFit/>
          </a:bodyPr>
          <a:lstStyle/>
          <a:p>
            <a:r>
              <a:rPr lang="en-GB" dirty="0" err="1" smtClean="0"/>
              <a:t>Tx</a:t>
            </a:r>
            <a:r>
              <a:rPr lang="en-GB" dirty="0"/>
              <a:t>. </a:t>
            </a:r>
            <a:r>
              <a:rPr lang="en-GB" dirty="0" err="1"/>
              <a:t>Pts</a:t>
            </a:r>
            <a:r>
              <a:rPr lang="en-GB" dirty="0"/>
              <a:t> 2016</a:t>
            </a:r>
          </a:p>
        </p:txBody>
      </p:sp>
      <p:sp>
        <p:nvSpPr>
          <p:cNvPr id="4" name="Rectangle 3"/>
          <p:cNvSpPr/>
          <p:nvPr/>
        </p:nvSpPr>
        <p:spPr>
          <a:xfrm>
            <a:off x="4015489" y="1988106"/>
            <a:ext cx="697627" cy="369332"/>
          </a:xfrm>
          <a:prstGeom prst="rect">
            <a:avLst/>
          </a:prstGeom>
        </p:spPr>
        <p:txBody>
          <a:bodyPr wrap="none">
            <a:spAutoFit/>
          </a:bodyPr>
          <a:lstStyle/>
          <a:p>
            <a:r>
              <a:rPr lang="en-GB" dirty="0"/>
              <a:t>8538</a:t>
            </a:r>
          </a:p>
        </p:txBody>
      </p:sp>
      <p:sp>
        <p:nvSpPr>
          <p:cNvPr id="5" name="Rectangle 4"/>
          <p:cNvSpPr/>
          <p:nvPr/>
        </p:nvSpPr>
        <p:spPr>
          <a:xfrm>
            <a:off x="3978340" y="2555612"/>
            <a:ext cx="825867" cy="369332"/>
          </a:xfrm>
          <a:prstGeom prst="rect">
            <a:avLst/>
          </a:prstGeom>
        </p:spPr>
        <p:txBody>
          <a:bodyPr wrap="none">
            <a:spAutoFit/>
          </a:bodyPr>
          <a:lstStyle/>
          <a:p>
            <a:r>
              <a:rPr lang="en-GB" dirty="0"/>
              <a:t>16315</a:t>
            </a:r>
          </a:p>
        </p:txBody>
      </p:sp>
      <p:sp>
        <p:nvSpPr>
          <p:cNvPr id="6" name="Rectangle 5"/>
          <p:cNvSpPr/>
          <p:nvPr/>
        </p:nvSpPr>
        <p:spPr>
          <a:xfrm>
            <a:off x="179512" y="2449958"/>
            <a:ext cx="4572000" cy="369332"/>
          </a:xfrm>
          <a:prstGeom prst="rect">
            <a:avLst/>
          </a:prstGeom>
        </p:spPr>
        <p:txBody>
          <a:bodyPr>
            <a:spAutoFit/>
          </a:bodyPr>
          <a:lstStyle/>
          <a:p>
            <a:r>
              <a:rPr lang="en-GB" dirty="0"/>
              <a:t>Total </a:t>
            </a:r>
            <a:r>
              <a:rPr lang="en-GB" dirty="0" smtClean="0"/>
              <a:t>HD</a:t>
            </a:r>
            <a:endParaRPr lang="en-GB" dirty="0"/>
          </a:p>
        </p:txBody>
      </p:sp>
      <p:sp>
        <p:nvSpPr>
          <p:cNvPr id="7" name="Rectangle 6"/>
          <p:cNvSpPr/>
          <p:nvPr/>
        </p:nvSpPr>
        <p:spPr>
          <a:xfrm>
            <a:off x="3951369" y="3335757"/>
            <a:ext cx="761747" cy="369332"/>
          </a:xfrm>
          <a:prstGeom prst="rect">
            <a:avLst/>
          </a:prstGeom>
        </p:spPr>
        <p:txBody>
          <a:bodyPr wrap="none">
            <a:spAutoFit/>
          </a:bodyPr>
          <a:lstStyle/>
          <a:p>
            <a:r>
              <a:rPr lang="en-GB" dirty="0"/>
              <a:t>1658 </a:t>
            </a:r>
          </a:p>
        </p:txBody>
      </p:sp>
      <p:sp>
        <p:nvSpPr>
          <p:cNvPr id="8" name="Rectangle 7"/>
          <p:cNvSpPr/>
          <p:nvPr/>
        </p:nvSpPr>
        <p:spPr>
          <a:xfrm>
            <a:off x="278432" y="3335757"/>
            <a:ext cx="5661719" cy="369332"/>
          </a:xfrm>
          <a:prstGeom prst="rect">
            <a:avLst/>
          </a:prstGeom>
        </p:spPr>
        <p:txBody>
          <a:bodyPr wrap="square">
            <a:spAutoFit/>
          </a:bodyPr>
          <a:lstStyle/>
          <a:p>
            <a:r>
              <a:rPr lang="en-GB" dirty="0" smtClean="0"/>
              <a:t>2016 HD </a:t>
            </a:r>
            <a:r>
              <a:rPr lang="en-GB" dirty="0"/>
              <a:t>Pts. Died </a:t>
            </a:r>
          </a:p>
        </p:txBody>
      </p:sp>
      <p:sp>
        <p:nvSpPr>
          <p:cNvPr id="9" name="Rectangle 8"/>
          <p:cNvSpPr/>
          <p:nvPr/>
        </p:nvSpPr>
        <p:spPr>
          <a:xfrm>
            <a:off x="4014183" y="3861048"/>
            <a:ext cx="761747" cy="369332"/>
          </a:xfrm>
          <a:prstGeom prst="rect">
            <a:avLst/>
          </a:prstGeom>
        </p:spPr>
        <p:txBody>
          <a:bodyPr wrap="none">
            <a:spAutoFit/>
          </a:bodyPr>
          <a:lstStyle/>
          <a:p>
            <a:r>
              <a:rPr lang="en-GB" dirty="0"/>
              <a:t>4150 </a:t>
            </a:r>
          </a:p>
        </p:txBody>
      </p:sp>
      <p:sp>
        <p:nvSpPr>
          <p:cNvPr id="10" name="Rectangle 9"/>
          <p:cNvSpPr/>
          <p:nvPr/>
        </p:nvSpPr>
        <p:spPr>
          <a:xfrm>
            <a:off x="372274" y="3861048"/>
            <a:ext cx="4572000" cy="369332"/>
          </a:xfrm>
          <a:prstGeom prst="rect">
            <a:avLst/>
          </a:prstGeom>
        </p:spPr>
        <p:txBody>
          <a:bodyPr>
            <a:spAutoFit/>
          </a:bodyPr>
          <a:lstStyle/>
          <a:p>
            <a:r>
              <a:rPr lang="en-GB" dirty="0"/>
              <a:t>New Pts. in </a:t>
            </a:r>
            <a:r>
              <a:rPr lang="en-GB" dirty="0" smtClean="0"/>
              <a:t>2016 </a:t>
            </a:r>
            <a:endParaRPr lang="en-GB" dirty="0"/>
          </a:p>
        </p:txBody>
      </p:sp>
      <p:sp>
        <p:nvSpPr>
          <p:cNvPr id="11" name="Rectangle 10"/>
          <p:cNvSpPr/>
          <p:nvPr/>
        </p:nvSpPr>
        <p:spPr>
          <a:xfrm>
            <a:off x="169066" y="2924944"/>
            <a:ext cx="8003334" cy="369332"/>
          </a:xfrm>
          <a:prstGeom prst="rect">
            <a:avLst/>
          </a:prstGeom>
        </p:spPr>
        <p:txBody>
          <a:bodyPr wrap="square">
            <a:spAutoFit/>
          </a:bodyPr>
          <a:lstStyle/>
          <a:p>
            <a:r>
              <a:rPr lang="en-GB" dirty="0" smtClean="0"/>
              <a:t>In 2016, Peritoneal Dialysis  </a:t>
            </a:r>
            <a:r>
              <a:rPr lang="en-GB" dirty="0"/>
              <a:t>a total of 1,372 </a:t>
            </a:r>
            <a:r>
              <a:rPr lang="en-GB" dirty="0" smtClean="0"/>
              <a:t>patients</a:t>
            </a:r>
            <a:endParaRPr lang="en-GB" dirty="0"/>
          </a:p>
        </p:txBody>
      </p:sp>
      <p:sp>
        <p:nvSpPr>
          <p:cNvPr id="12" name="Rectangle 11"/>
          <p:cNvSpPr/>
          <p:nvPr/>
        </p:nvSpPr>
        <p:spPr>
          <a:xfrm>
            <a:off x="278432" y="4437112"/>
            <a:ext cx="8470032" cy="646331"/>
          </a:xfrm>
          <a:prstGeom prst="rect">
            <a:avLst/>
          </a:prstGeom>
        </p:spPr>
        <p:txBody>
          <a:bodyPr wrap="square">
            <a:spAutoFit/>
          </a:bodyPr>
          <a:lstStyle/>
          <a:p>
            <a:r>
              <a:rPr lang="en-GB" dirty="0" smtClean="0">
                <a:solidFill>
                  <a:srgbClr val="FF0000"/>
                </a:solidFill>
              </a:rPr>
              <a:t>mean </a:t>
            </a:r>
            <a:r>
              <a:rPr lang="en-GB" dirty="0">
                <a:solidFill>
                  <a:srgbClr val="FF0000"/>
                </a:solidFill>
              </a:rPr>
              <a:t>total cost of dialysis per patient per year was 46,332 USD (173,784 SR</a:t>
            </a:r>
            <a:r>
              <a:rPr lang="en-GB" dirty="0" smtClean="0"/>
              <a:t>)</a:t>
            </a:r>
          </a:p>
          <a:p>
            <a:r>
              <a:rPr lang="en-GB" dirty="0" smtClean="0"/>
              <a:t>Total 1,215,056,700 SR </a:t>
            </a:r>
            <a:endParaRPr lang="en-GB" dirty="0"/>
          </a:p>
        </p:txBody>
      </p:sp>
      <p:sp>
        <p:nvSpPr>
          <p:cNvPr id="13" name="Rectangle 12"/>
          <p:cNvSpPr/>
          <p:nvPr/>
        </p:nvSpPr>
        <p:spPr>
          <a:xfrm>
            <a:off x="4014183" y="6133946"/>
            <a:ext cx="4572000" cy="461665"/>
          </a:xfrm>
          <a:prstGeom prst="rect">
            <a:avLst/>
          </a:prstGeom>
        </p:spPr>
        <p:txBody>
          <a:bodyPr>
            <a:spAutoFit/>
          </a:bodyPr>
          <a:lstStyle/>
          <a:p>
            <a:r>
              <a:rPr lang="en-GB" sz="1200" dirty="0" err="1"/>
              <a:t>audi</a:t>
            </a:r>
            <a:r>
              <a:rPr lang="en-GB" sz="1200" dirty="0"/>
              <a:t> J Kidney Dis </a:t>
            </a:r>
            <a:r>
              <a:rPr lang="en-GB" sz="1200" dirty="0" err="1"/>
              <a:t>Transpl</a:t>
            </a:r>
            <a:r>
              <a:rPr lang="en-GB" sz="1200" dirty="0"/>
              <a:t> 2012;23(1):78-82 </a:t>
            </a:r>
          </a:p>
          <a:p>
            <a:r>
              <a:rPr lang="en-GB" sz="1200" dirty="0"/>
              <a:t>© 2012 Saudi Center for Organ Transplantation</a:t>
            </a:r>
          </a:p>
        </p:txBody>
      </p:sp>
      <p:sp>
        <p:nvSpPr>
          <p:cNvPr id="14" name="Rectangle 13"/>
          <p:cNvSpPr/>
          <p:nvPr/>
        </p:nvSpPr>
        <p:spPr>
          <a:xfrm>
            <a:off x="7164288" y="6141640"/>
            <a:ext cx="1848583" cy="261610"/>
          </a:xfrm>
          <a:prstGeom prst="rect">
            <a:avLst/>
          </a:prstGeom>
        </p:spPr>
        <p:txBody>
          <a:bodyPr wrap="none">
            <a:spAutoFit/>
          </a:bodyPr>
          <a:lstStyle/>
          <a:p>
            <a:r>
              <a:rPr lang="en-GB" sz="1100" dirty="0" err="1" smtClean="0"/>
              <a:t>Kalid</a:t>
            </a:r>
            <a:r>
              <a:rPr lang="en-GB" sz="1100" dirty="0" smtClean="0"/>
              <a:t> </a:t>
            </a:r>
            <a:r>
              <a:rPr lang="en-GB" sz="1100" dirty="0"/>
              <a:t>Al Saran, </a:t>
            </a:r>
            <a:r>
              <a:rPr lang="en-GB" sz="1100" dirty="0" err="1"/>
              <a:t>Alaa</a:t>
            </a:r>
            <a:r>
              <a:rPr lang="en-GB" sz="1100" dirty="0"/>
              <a:t> </a:t>
            </a:r>
            <a:r>
              <a:rPr lang="en-GB" sz="1100" dirty="0" err="1"/>
              <a:t>Sabry</a:t>
            </a:r>
            <a:endParaRPr lang="en-GB" sz="1100" dirty="0"/>
          </a:p>
        </p:txBody>
      </p:sp>
      <p:sp>
        <p:nvSpPr>
          <p:cNvPr id="15" name="Rectangle 14"/>
          <p:cNvSpPr/>
          <p:nvPr/>
        </p:nvSpPr>
        <p:spPr>
          <a:xfrm>
            <a:off x="1150169" y="2458219"/>
            <a:ext cx="1159292" cy="369332"/>
          </a:xfrm>
          <a:prstGeom prst="rect">
            <a:avLst/>
          </a:prstGeom>
        </p:spPr>
        <p:txBody>
          <a:bodyPr wrap="none">
            <a:spAutoFit/>
          </a:bodyPr>
          <a:lstStyle/>
          <a:p>
            <a:r>
              <a:rPr lang="en-GB" dirty="0"/>
              <a:t>Pts. 2016</a:t>
            </a:r>
          </a:p>
        </p:txBody>
      </p:sp>
      <p:sp>
        <p:nvSpPr>
          <p:cNvPr id="16" name="Rectangle 15"/>
          <p:cNvSpPr/>
          <p:nvPr/>
        </p:nvSpPr>
        <p:spPr>
          <a:xfrm>
            <a:off x="611560" y="548680"/>
            <a:ext cx="777686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Patients in replacement therapy  in SA  in  2016</a:t>
            </a:r>
            <a:endPar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5941665" y="2778130"/>
            <a:ext cx="2057038" cy="369332"/>
          </a:xfrm>
          <a:prstGeom prst="rect">
            <a:avLst/>
          </a:prstGeom>
          <a:noFill/>
        </p:spPr>
        <p:txBody>
          <a:bodyPr wrap="none" rtlCol="0">
            <a:spAutoFit/>
          </a:bodyPr>
          <a:lstStyle/>
          <a:p>
            <a:r>
              <a:rPr lang="en-GB" dirty="0" smtClean="0"/>
              <a:t>Total No 26225 </a:t>
            </a:r>
            <a:r>
              <a:rPr lang="en-GB" dirty="0" err="1" smtClean="0"/>
              <a:t>pt</a:t>
            </a:r>
            <a:r>
              <a:rPr lang="en-GB" dirty="0" smtClean="0"/>
              <a:t> </a:t>
            </a:r>
            <a:endParaRPr lang="en-GB" dirty="0"/>
          </a:p>
        </p:txBody>
      </p:sp>
    </p:spTree>
    <p:extLst>
      <p:ext uri="{BB962C8B-B14F-4D97-AF65-F5344CB8AC3E}">
        <p14:creationId xmlns:p14="http://schemas.microsoft.com/office/powerpoint/2010/main" val="1644581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37" y="490047"/>
            <a:ext cx="6683765" cy="1280890"/>
          </a:xfrm>
        </p:spPr>
        <p:txBody>
          <a:bodyPr>
            <a:noAutofit/>
          </a:bodyPr>
          <a:lstStyle/>
          <a:p>
            <a:pPr lvl="0"/>
            <a:r>
              <a:rPr lang="en-US" sz="4800" dirty="0">
                <a:solidFill>
                  <a:srgbClr val="FFC000"/>
                </a:solidFill>
              </a:rPr>
              <a:t>CKD </a:t>
            </a:r>
            <a:r>
              <a:rPr lang="en-US" sz="4800" dirty="0" smtClean="0">
                <a:solidFill>
                  <a:srgbClr val="FFC000"/>
                </a:solidFill>
              </a:rPr>
              <a:t>MBD </a:t>
            </a:r>
            <a:r>
              <a:rPr lang="en-US" sz="4800" dirty="0">
                <a:solidFill>
                  <a:srgbClr val="FFC000"/>
                </a:solidFill>
              </a:rPr>
              <a:t>indicate</a:t>
            </a:r>
            <a:r>
              <a:rPr lang="en-US" sz="4800" dirty="0"/>
              <a:t/>
            </a:r>
            <a:br>
              <a:rPr lang="en-US" sz="4800" dirty="0"/>
            </a:br>
            <a:endParaRPr lang="en-US" sz="4800" dirty="0"/>
          </a:p>
        </p:txBody>
      </p:sp>
      <p:sp>
        <p:nvSpPr>
          <p:cNvPr id="3" name="Content Placeholder 2"/>
          <p:cNvSpPr>
            <a:spLocks noGrp="1"/>
          </p:cNvSpPr>
          <p:nvPr>
            <p:ph idx="1"/>
          </p:nvPr>
        </p:nvSpPr>
        <p:spPr>
          <a:xfrm>
            <a:off x="467544" y="1844824"/>
            <a:ext cx="6973080" cy="3777622"/>
          </a:xfrm>
        </p:spPr>
        <p:txBody>
          <a:bodyPr>
            <a:normAutofit/>
          </a:bodyPr>
          <a:lstStyle/>
          <a:p>
            <a:pPr marL="800100" lvl="1" indent="-681038">
              <a:buAutoNum type="alphaLcPeriod"/>
            </a:pPr>
            <a:r>
              <a:rPr lang="en-US" sz="3200" dirty="0" smtClean="0"/>
              <a:t>Change </a:t>
            </a:r>
            <a:r>
              <a:rPr lang="en-US" sz="3200" dirty="0"/>
              <a:t>in </a:t>
            </a:r>
            <a:r>
              <a:rPr lang="en-US" sz="3200" dirty="0" smtClean="0"/>
              <a:t>calcium&amp; </a:t>
            </a:r>
            <a:r>
              <a:rPr lang="en-US" sz="3200" dirty="0"/>
              <a:t>phosphate </a:t>
            </a:r>
            <a:r>
              <a:rPr lang="en-US" sz="3200" dirty="0" smtClean="0"/>
              <a:t>&amp;parathyroid </a:t>
            </a:r>
            <a:r>
              <a:rPr lang="en-US" sz="3200" dirty="0" err="1" smtClean="0"/>
              <a:t>hormone,Vit</a:t>
            </a:r>
            <a:r>
              <a:rPr lang="en-US" sz="3200" dirty="0" smtClean="0"/>
              <a:t> D</a:t>
            </a:r>
            <a:endParaRPr lang="en-US" sz="3200" dirty="0" smtClean="0"/>
          </a:p>
          <a:p>
            <a:pPr marL="800100" lvl="1" indent="-681038">
              <a:buAutoNum type="alphaLcPeriod"/>
            </a:pPr>
            <a:r>
              <a:rPr lang="en-US" sz="3200" dirty="0" smtClean="0"/>
              <a:t>Indicate </a:t>
            </a:r>
            <a:r>
              <a:rPr lang="en-US" sz="3200" dirty="0"/>
              <a:t>change in the bone metabolize  and </a:t>
            </a:r>
            <a:r>
              <a:rPr lang="en-US" sz="3200" dirty="0" smtClean="0"/>
              <a:t>mineral</a:t>
            </a:r>
          </a:p>
          <a:p>
            <a:pPr marL="800100" lvl="1" indent="-681038">
              <a:buAutoNum type="alphaLcPeriod"/>
            </a:pPr>
            <a:r>
              <a:rPr lang="en-US" sz="3200" dirty="0" smtClean="0"/>
              <a:t>Indicate change in the extra skeletal calcification and </a:t>
            </a:r>
            <a:r>
              <a:rPr lang="en-US" sz="3200" dirty="0" err="1" smtClean="0"/>
              <a:t>vascular,valvular</a:t>
            </a:r>
            <a:r>
              <a:rPr lang="en-US" sz="3200" dirty="0" smtClean="0"/>
              <a:t>  calcification </a:t>
            </a:r>
          </a:p>
          <a:p>
            <a:endParaRPr lang="en-US" sz="3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32656"/>
            <a:ext cx="1907706" cy="226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2172"/>
            <a:ext cx="8438444" cy="1205466"/>
          </a:xfrm>
          <a:prstGeom prst="rect">
            <a:avLst/>
          </a:prstGeom>
          <a:ln>
            <a:noFill/>
          </a:ln>
        </p:spPr>
        <p:txBody>
          <a:bodyPr>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smtClean="0">
                <a:solidFill>
                  <a:schemeClr val="tx1"/>
                </a:solidFill>
                <a:latin typeface="GeoSlab703 Md BT" pitchFamily="18" charset="0"/>
                <a:ea typeface="Batang" pitchFamily="18" charset="-127"/>
              </a:rPr>
              <a:t>Mineral abnormalities of Chronic Kidney Disease (CKD)</a:t>
            </a:r>
            <a:endParaRPr lang="en-US" b="1" dirty="0">
              <a:solidFill>
                <a:schemeClr val="tx1"/>
              </a:solidFill>
              <a:latin typeface="GeoSlab703 Md BT" pitchFamily="18" charset="0"/>
              <a:ea typeface="Batang" pitchFamily="18" charset="-127"/>
            </a:endParaRPr>
          </a:p>
        </p:txBody>
      </p:sp>
      <p:grpSp>
        <p:nvGrpSpPr>
          <p:cNvPr id="3" name="Group 46"/>
          <p:cNvGrpSpPr/>
          <p:nvPr/>
        </p:nvGrpSpPr>
        <p:grpSpPr>
          <a:xfrm>
            <a:off x="611560" y="1919019"/>
            <a:ext cx="8136904" cy="4462309"/>
            <a:chOff x="990600" y="2336800"/>
            <a:chExt cx="7429500" cy="3889693"/>
          </a:xfrm>
        </p:grpSpPr>
        <p:cxnSp>
          <p:nvCxnSpPr>
            <p:cNvPr id="4" name="Straight Arrow Connector 3"/>
            <p:cNvCxnSpPr/>
            <p:nvPr/>
          </p:nvCxnSpPr>
          <p:spPr>
            <a:xfrm>
              <a:off x="2590800" y="2628900"/>
              <a:ext cx="2286000" cy="1219200"/>
            </a:xfrm>
            <a:prstGeom prst="straightConnector1">
              <a:avLst/>
            </a:prstGeom>
            <a:ln w="19050">
              <a:solidFill>
                <a:srgbClr val="00B050"/>
              </a:solidFill>
              <a:headEnd type="none" w="sm" len="lg"/>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85900" y="2336800"/>
              <a:ext cx="1219200" cy="429251"/>
            </a:xfrm>
            <a:prstGeom prst="rect">
              <a:avLst/>
            </a:prstGeom>
            <a:noFill/>
            <a:ln>
              <a:noFill/>
            </a:ln>
          </p:spPr>
          <p:txBody>
            <a:bodyPr wrap="square" rtlCol="0">
              <a:spAutoFit/>
            </a:bodyPr>
            <a:lstStyle/>
            <a:p>
              <a:r>
                <a:rPr lang="en-US" sz="2600" dirty="0" smtClean="0">
                  <a:solidFill>
                    <a:srgbClr val="7030A0"/>
                  </a:solidFill>
                  <a:latin typeface="GeoSlab703 Md BT" pitchFamily="18" charset="0"/>
                  <a:cs typeface="Arial" pitchFamily="34" charset="0"/>
                </a:rPr>
                <a:t>↓</a:t>
              </a:r>
              <a:r>
                <a:rPr lang="en-US" sz="2600" dirty="0" smtClean="0">
                  <a:latin typeface="GeoSlab703 Md BT" pitchFamily="18" charset="0"/>
                  <a:cs typeface="Arial" pitchFamily="34" charset="0"/>
                </a:rPr>
                <a:t>GFR</a:t>
              </a:r>
              <a:endParaRPr lang="en-US" sz="2600" dirty="0">
                <a:latin typeface="GeoSlab703 Md BT" pitchFamily="18" charset="0"/>
                <a:cs typeface="Arial" pitchFamily="34" charset="0"/>
              </a:endParaRPr>
            </a:p>
          </p:txBody>
        </p:sp>
        <p:cxnSp>
          <p:nvCxnSpPr>
            <p:cNvPr id="6" name="Straight Arrow Connector 5"/>
            <p:cNvCxnSpPr/>
            <p:nvPr/>
          </p:nvCxnSpPr>
          <p:spPr>
            <a:xfrm rot="5400000">
              <a:off x="1524794" y="3352006"/>
              <a:ext cx="1066006" cy="794"/>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3822700"/>
              <a:ext cx="2209800" cy="1126784"/>
            </a:xfrm>
            <a:prstGeom prst="rect">
              <a:avLst/>
            </a:prstGeom>
            <a:noFill/>
            <a:ln>
              <a:noFill/>
            </a:ln>
          </p:spPr>
          <p:txBody>
            <a:bodyPr wrap="square" rtlCol="0">
              <a:spAutoFit/>
            </a:bodyPr>
            <a:lstStyle/>
            <a:p>
              <a:r>
                <a:rPr lang="en-US" sz="2600" dirty="0" smtClean="0">
                  <a:solidFill>
                    <a:srgbClr val="7030A0"/>
                  </a:solidFill>
                  <a:latin typeface="GeoSlab703 Md BT" pitchFamily="18" charset="0"/>
                  <a:cs typeface="Arial" pitchFamily="34" charset="0"/>
                </a:rPr>
                <a:t>↑</a:t>
              </a:r>
              <a:r>
                <a:rPr lang="en-US" sz="2600" dirty="0" smtClean="0">
                  <a:latin typeface="GeoSlab703 Md BT" pitchFamily="18" charset="0"/>
                  <a:cs typeface="Arial" pitchFamily="34" charset="0"/>
                </a:rPr>
                <a:t>Phosphorus</a:t>
              </a:r>
            </a:p>
            <a:p>
              <a:r>
                <a:rPr lang="en-US" sz="2600" dirty="0" smtClean="0">
                  <a:solidFill>
                    <a:srgbClr val="7030A0"/>
                  </a:solidFill>
                  <a:latin typeface="GeoSlab703 Md BT" pitchFamily="18" charset="0"/>
                  <a:cs typeface="Arial" pitchFamily="34" charset="0"/>
                </a:rPr>
                <a:t>↑</a:t>
              </a:r>
              <a:r>
                <a:rPr lang="en-US" sz="2600" dirty="0" smtClean="0">
                  <a:latin typeface="GeoSlab703 Md BT" pitchFamily="18" charset="0"/>
                  <a:cs typeface="Arial" pitchFamily="34" charset="0"/>
                </a:rPr>
                <a:t> FGF 23</a:t>
              </a:r>
            </a:p>
            <a:p>
              <a:endParaRPr lang="en-US" sz="2600" dirty="0">
                <a:latin typeface="GeoSlab703 Md BT" pitchFamily="18" charset="0"/>
                <a:cs typeface="Arial" pitchFamily="34" charset="0"/>
              </a:endParaRPr>
            </a:p>
          </p:txBody>
        </p:sp>
        <p:cxnSp>
          <p:nvCxnSpPr>
            <p:cNvPr id="8" name="Straight Arrow Connector 7"/>
            <p:cNvCxnSpPr/>
            <p:nvPr/>
          </p:nvCxnSpPr>
          <p:spPr>
            <a:xfrm>
              <a:off x="2057400" y="4851400"/>
              <a:ext cx="0" cy="863600"/>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82700" y="5702300"/>
              <a:ext cx="1676400" cy="429251"/>
            </a:xfrm>
            <a:prstGeom prst="rect">
              <a:avLst/>
            </a:prstGeom>
            <a:noFill/>
            <a:ln>
              <a:noFill/>
            </a:ln>
          </p:spPr>
          <p:txBody>
            <a:bodyPr wrap="square" rtlCol="0">
              <a:spAutoFit/>
            </a:bodyPr>
            <a:lstStyle/>
            <a:p>
              <a:r>
                <a:rPr lang="en-US" sz="2600" dirty="0" smtClean="0">
                  <a:solidFill>
                    <a:srgbClr val="7030A0"/>
                  </a:solidFill>
                  <a:latin typeface="GeoSlab703 Md BT" pitchFamily="18" charset="0"/>
                  <a:cs typeface="Arial" pitchFamily="34" charset="0"/>
                </a:rPr>
                <a:t>↓</a:t>
              </a:r>
              <a:r>
                <a:rPr lang="en-US" sz="2600" dirty="0" smtClean="0">
                  <a:latin typeface="GeoSlab703 Md BT" pitchFamily="18" charset="0"/>
                  <a:cs typeface="Arial" pitchFamily="34" charset="0"/>
                </a:rPr>
                <a:t>Calcium</a:t>
              </a:r>
              <a:endParaRPr lang="en-US" sz="2600" dirty="0">
                <a:latin typeface="GeoSlab703 Md BT" pitchFamily="18" charset="0"/>
                <a:cs typeface="Arial" pitchFamily="34" charset="0"/>
              </a:endParaRPr>
            </a:p>
          </p:txBody>
        </p:sp>
        <p:cxnSp>
          <p:nvCxnSpPr>
            <p:cNvPr id="10" name="Straight Arrow Connector 9"/>
            <p:cNvCxnSpPr/>
            <p:nvPr/>
          </p:nvCxnSpPr>
          <p:spPr>
            <a:xfrm>
              <a:off x="3200400" y="4114800"/>
              <a:ext cx="1676400" cy="1588"/>
            </a:xfrm>
            <a:prstGeom prst="straightConnector1">
              <a:avLst/>
            </a:prstGeom>
            <a:ln w="19050">
              <a:solidFill>
                <a:srgbClr val="00B05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2724150" y="4527550"/>
              <a:ext cx="2209800" cy="121920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89250" y="4495800"/>
              <a:ext cx="3048000" cy="1295400"/>
            </a:xfrm>
            <a:prstGeom prst="straightConnector1">
              <a:avLst/>
            </a:prstGeom>
            <a:ln w="190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0400" y="5975350"/>
              <a:ext cx="2743200" cy="1588"/>
            </a:xfrm>
            <a:prstGeom prst="straightConnector1">
              <a:avLst/>
            </a:prstGeom>
            <a:ln w="19050">
              <a:solidFill>
                <a:srgbClr val="00B050"/>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019006" y="5029200"/>
              <a:ext cx="1372394" cy="794"/>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324997" y="3352403"/>
              <a:ext cx="761206" cy="1588"/>
            </a:xfrm>
            <a:prstGeom prst="straightConnector1">
              <a:avLst/>
            </a:prstGeom>
            <a:ln w="19050">
              <a:solidFill>
                <a:srgbClr val="00B050"/>
              </a:solidFill>
              <a:headEnd w="sm" len="lg"/>
              <a:tailEnd type="triangle" w="sm"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5050" y="5734050"/>
              <a:ext cx="1143000" cy="492443"/>
            </a:xfrm>
            <a:prstGeom prst="rect">
              <a:avLst/>
            </a:prstGeom>
            <a:noFill/>
            <a:ln>
              <a:noFill/>
            </a:ln>
          </p:spPr>
          <p:txBody>
            <a:bodyPr wrap="square" rtlCol="0">
              <a:spAutoFit/>
            </a:bodyPr>
            <a:lstStyle/>
            <a:p>
              <a:r>
                <a:rPr lang="en-US" sz="2600" dirty="0" smtClean="0">
                  <a:latin typeface="GeoSlab703 Md BT" pitchFamily="18" charset="0"/>
                  <a:cs typeface="Arial" pitchFamily="34" charset="0"/>
                </a:rPr>
                <a:t>↑PTH</a:t>
              </a:r>
              <a:endParaRPr lang="en-US" sz="2600" dirty="0">
                <a:latin typeface="GeoSlab703 Md BT" pitchFamily="18" charset="0"/>
                <a:cs typeface="Arial" pitchFamily="34" charset="0"/>
              </a:endParaRPr>
            </a:p>
          </p:txBody>
        </p:sp>
        <p:sp>
          <p:nvSpPr>
            <p:cNvPr id="17" name="TextBox 16"/>
            <p:cNvSpPr txBox="1"/>
            <p:nvPr/>
          </p:nvSpPr>
          <p:spPr>
            <a:xfrm>
              <a:off x="5143500" y="2438400"/>
              <a:ext cx="3200400" cy="429251"/>
            </a:xfrm>
            <a:prstGeom prst="rect">
              <a:avLst/>
            </a:prstGeom>
            <a:noFill/>
            <a:ln>
              <a:noFill/>
            </a:ln>
          </p:spPr>
          <p:txBody>
            <a:bodyPr wrap="square" rtlCol="0">
              <a:spAutoFit/>
            </a:bodyPr>
            <a:lstStyle/>
            <a:p>
              <a:r>
                <a:rPr lang="en-US" sz="2600" dirty="0" smtClean="0">
                  <a:solidFill>
                    <a:srgbClr val="7030A0"/>
                  </a:solidFill>
                  <a:latin typeface="GeoSlab703 Md BT" pitchFamily="18" charset="0"/>
                  <a:cs typeface="Arial" pitchFamily="34" charset="0"/>
                </a:rPr>
                <a:t>↓</a:t>
              </a:r>
              <a:r>
                <a:rPr lang="en-US" sz="2600" dirty="0" smtClean="0">
                  <a:latin typeface="GeoSlab703 Md BT" pitchFamily="18" charset="0"/>
                  <a:cs typeface="Arial" pitchFamily="34" charset="0"/>
                </a:rPr>
                <a:t>25(OH) Vitamin D</a:t>
              </a:r>
              <a:endParaRPr lang="en-US" sz="2600" dirty="0">
                <a:latin typeface="GeoSlab703 Md BT" pitchFamily="18" charset="0"/>
                <a:cs typeface="Arial" pitchFamily="34" charset="0"/>
              </a:endParaRPr>
            </a:p>
          </p:txBody>
        </p:sp>
        <p:sp>
          <p:nvSpPr>
            <p:cNvPr id="18" name="TextBox 17"/>
            <p:cNvSpPr txBox="1"/>
            <p:nvPr/>
          </p:nvSpPr>
          <p:spPr>
            <a:xfrm>
              <a:off x="4991100" y="3803332"/>
              <a:ext cx="3429000" cy="429251"/>
            </a:xfrm>
            <a:prstGeom prst="rect">
              <a:avLst/>
            </a:prstGeom>
            <a:noFill/>
            <a:ln>
              <a:noFill/>
            </a:ln>
          </p:spPr>
          <p:txBody>
            <a:bodyPr wrap="square" rtlCol="0">
              <a:spAutoFit/>
            </a:bodyPr>
            <a:lstStyle/>
            <a:p>
              <a:r>
                <a:rPr lang="en-US" sz="2600" dirty="0" smtClean="0">
                  <a:solidFill>
                    <a:srgbClr val="7030A0"/>
                  </a:solidFill>
                  <a:latin typeface="GeoSlab703 Md BT" pitchFamily="18" charset="0"/>
                  <a:cs typeface="Arial" pitchFamily="34" charset="0"/>
                </a:rPr>
                <a:t>↓</a:t>
              </a:r>
              <a:r>
                <a:rPr lang="en-US" sz="2600" dirty="0" smtClean="0">
                  <a:latin typeface="GeoSlab703 Md BT" pitchFamily="18" charset="0"/>
                  <a:cs typeface="Arial" pitchFamily="34" charset="0"/>
                </a:rPr>
                <a:t>1,25(OH) Vitamin D</a:t>
              </a:r>
              <a:endParaRPr lang="en-US" sz="2600" dirty="0">
                <a:latin typeface="GeoSlab703 Md BT" pitchFamily="18" charset="0"/>
                <a:cs typeface="Arial" pitchFamily="34" charset="0"/>
              </a:endParaRPr>
            </a:p>
          </p:txBody>
        </p:sp>
      </p:grpSp>
    </p:spTree>
    <p:extLst>
      <p:ext uri="{BB962C8B-B14F-4D97-AF65-F5344CB8AC3E}">
        <p14:creationId xmlns:p14="http://schemas.microsoft.com/office/powerpoint/2010/main" val="2893127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8064896" cy="4832092"/>
          </a:xfrm>
          <a:prstGeom prst="rect">
            <a:avLst/>
          </a:prstGeom>
        </p:spPr>
        <p:txBody>
          <a:bodyPr wrap="square">
            <a:spAutoFit/>
          </a:bodyPr>
          <a:lstStyle/>
          <a:p>
            <a:r>
              <a:rPr lang="en-GB" sz="2800" dirty="0" smtClean="0"/>
              <a:t>Secondary </a:t>
            </a:r>
            <a:r>
              <a:rPr lang="en-GB" sz="2800" dirty="0"/>
              <a:t>hyperparathyroidism develops in CKD because </a:t>
            </a:r>
            <a:r>
              <a:rPr lang="en-GB" sz="2800" dirty="0" smtClean="0"/>
              <a:t>:</a:t>
            </a:r>
            <a:endParaRPr lang="en-GB" sz="2800" dirty="0"/>
          </a:p>
          <a:p>
            <a:pPr marL="285750" indent="-285750">
              <a:buFont typeface="Arial" pitchFamily="34" charset="0"/>
              <a:buChar char="•"/>
            </a:pPr>
            <a:r>
              <a:rPr lang="en-GB" sz="2800" dirty="0"/>
              <a:t>Hyperphosphatemia</a:t>
            </a:r>
          </a:p>
          <a:p>
            <a:pPr marL="285750" indent="-285750">
              <a:buFont typeface="Arial" pitchFamily="34" charset="0"/>
              <a:buChar char="•"/>
            </a:pPr>
            <a:r>
              <a:rPr lang="en-GB" sz="2800" dirty="0" err="1"/>
              <a:t>Hypocalcemia</a:t>
            </a:r>
            <a:endParaRPr lang="en-GB" sz="2800" dirty="0"/>
          </a:p>
          <a:p>
            <a:pPr marL="285750" indent="-285750">
              <a:buFont typeface="Arial" pitchFamily="34" charset="0"/>
              <a:buChar char="•"/>
            </a:pPr>
            <a:r>
              <a:rPr lang="en-GB" sz="2800" dirty="0"/>
              <a:t>Decreased renal synthesis of 1,25-dihydroxycholecalciferol (1,25-dihydroxyvitamin D, or </a:t>
            </a:r>
            <a:r>
              <a:rPr lang="en-GB" sz="2800" dirty="0" err="1"/>
              <a:t>calcitriol</a:t>
            </a:r>
            <a:r>
              <a:rPr lang="en-GB" sz="2800" dirty="0"/>
              <a:t>)</a:t>
            </a:r>
          </a:p>
          <a:p>
            <a:pPr marL="285750" indent="-285750">
              <a:buFont typeface="Arial" pitchFamily="34" charset="0"/>
              <a:buChar char="•"/>
            </a:pPr>
            <a:r>
              <a:rPr lang="en-GB" sz="2800" dirty="0"/>
              <a:t>Intrinsic alteration in the parathyroid glands, which gives rise to increased PTH secretion and increased parathyroid growth</a:t>
            </a:r>
          </a:p>
          <a:p>
            <a:pPr marL="285750" indent="-285750">
              <a:buFont typeface="Arial" pitchFamily="34" charset="0"/>
              <a:buChar char="•"/>
            </a:pPr>
            <a:r>
              <a:rPr lang="en-GB" sz="2800" dirty="0"/>
              <a:t>Skeletal resistance to PTH</a:t>
            </a:r>
          </a:p>
        </p:txBody>
      </p:sp>
    </p:spTree>
    <p:extLst>
      <p:ext uri="{BB962C8B-B14F-4D97-AF65-F5344CB8AC3E}">
        <p14:creationId xmlns:p14="http://schemas.microsoft.com/office/powerpoint/2010/main" val="7826777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59" y="188640"/>
            <a:ext cx="25241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renal osteodystrophy ra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829" y="3284984"/>
            <a:ext cx="4538927" cy="34077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nal osteodystrophy radi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88640"/>
            <a:ext cx="2143125"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27784" y="1268760"/>
            <a:ext cx="2922595" cy="369332"/>
          </a:xfrm>
          <a:prstGeom prst="rect">
            <a:avLst/>
          </a:prstGeom>
        </p:spPr>
        <p:txBody>
          <a:bodyPr wrap="none">
            <a:spAutoFit/>
          </a:bodyPr>
          <a:lstStyle/>
          <a:p>
            <a:pPr marL="285750" indent="-285750">
              <a:buFont typeface="Arial" pitchFamily="34" charset="0"/>
              <a:buChar char="•"/>
            </a:pPr>
            <a:r>
              <a:rPr lang="en-GB" dirty="0" err="1"/>
              <a:t>osteitis</a:t>
            </a:r>
            <a:r>
              <a:rPr lang="en-GB" dirty="0"/>
              <a:t> </a:t>
            </a:r>
            <a:r>
              <a:rPr lang="en-GB" dirty="0" err="1"/>
              <a:t>fibrosa</a:t>
            </a:r>
            <a:r>
              <a:rPr lang="en-GB" dirty="0"/>
              <a:t> </a:t>
            </a:r>
            <a:r>
              <a:rPr lang="en-GB" dirty="0" err="1"/>
              <a:t>cystica</a:t>
            </a:r>
            <a:r>
              <a:rPr lang="en-GB" dirty="0"/>
              <a:t>), </a:t>
            </a:r>
          </a:p>
        </p:txBody>
      </p:sp>
    </p:spTree>
    <p:extLst>
      <p:ext uri="{BB962C8B-B14F-4D97-AF65-F5344CB8AC3E}">
        <p14:creationId xmlns:p14="http://schemas.microsoft.com/office/powerpoint/2010/main" val="17927296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772400" cy="1143000"/>
          </a:xfrm>
        </p:spPr>
        <p:txBody>
          <a:bodyPr/>
          <a:lstStyle/>
          <a:p>
            <a:r>
              <a:rPr lang="en-GB" b="1" dirty="0"/>
              <a:t>Renal </a:t>
            </a:r>
            <a:r>
              <a:rPr lang="en-GB" b="1" dirty="0" err="1"/>
              <a:t>osteodystrophy</a:t>
            </a:r>
            <a:endParaRPr lang="en-GB" dirty="0"/>
          </a:p>
        </p:txBody>
      </p:sp>
      <p:sp>
        <p:nvSpPr>
          <p:cNvPr id="4" name="Content Placeholder 3"/>
          <p:cNvSpPr>
            <a:spLocks noGrp="1"/>
          </p:cNvSpPr>
          <p:nvPr>
            <p:ph sz="quarter" idx="1"/>
          </p:nvPr>
        </p:nvSpPr>
        <p:spPr>
          <a:xfrm>
            <a:off x="914400" y="1447800"/>
            <a:ext cx="7772400" cy="4985980"/>
          </a:xfrm>
          <a:prstGeom prst="rect">
            <a:avLst/>
          </a:prstGeom>
        </p:spPr>
        <p:txBody>
          <a:bodyPr wrap="square">
            <a:spAutoFit/>
          </a:bodyPr>
          <a:lstStyle/>
          <a:p>
            <a:pPr marL="285750" indent="-285750">
              <a:buFont typeface="Arial" pitchFamily="34" charset="0"/>
              <a:buChar char="•"/>
            </a:pPr>
            <a:r>
              <a:rPr lang="en-GB" sz="2400" dirty="0"/>
              <a:t> </a:t>
            </a:r>
            <a:r>
              <a:rPr lang="en-GB" sz="2400" dirty="0" smtClean="0"/>
              <a:t>high </a:t>
            </a:r>
            <a:r>
              <a:rPr lang="en-GB" sz="2400" dirty="0"/>
              <a:t>bone turnover disease related to secondary hyperparathyroidism (referred to as </a:t>
            </a:r>
            <a:r>
              <a:rPr lang="en-GB" sz="2400" dirty="0" err="1"/>
              <a:t>osteitis</a:t>
            </a:r>
            <a:r>
              <a:rPr lang="en-GB" sz="2400" dirty="0"/>
              <a:t> </a:t>
            </a:r>
            <a:r>
              <a:rPr lang="en-GB" sz="2400" dirty="0" err="1"/>
              <a:t>fibrosa</a:t>
            </a:r>
            <a:r>
              <a:rPr lang="en-GB" sz="2400" dirty="0"/>
              <a:t> </a:t>
            </a:r>
            <a:r>
              <a:rPr lang="en-GB" sz="2400" dirty="0" err="1"/>
              <a:t>cystica</a:t>
            </a:r>
            <a:r>
              <a:rPr lang="en-GB" sz="2400" dirty="0" smtClean="0"/>
              <a:t>), </a:t>
            </a:r>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 </a:t>
            </a:r>
            <a:r>
              <a:rPr lang="en-GB" sz="2400" dirty="0"/>
              <a:t>low turnover disease (referred to as </a:t>
            </a:r>
            <a:r>
              <a:rPr lang="en-GB" sz="2400" dirty="0" err="1"/>
              <a:t>adynamic</a:t>
            </a:r>
            <a:r>
              <a:rPr lang="en-GB" sz="2400" dirty="0"/>
              <a:t> bone disease), </a:t>
            </a:r>
            <a:endParaRPr lang="en-GB" sz="2400" dirty="0" smtClean="0"/>
          </a:p>
          <a:p>
            <a:pPr marL="285750" indent="-285750">
              <a:buFont typeface="Arial" pitchFamily="34" charset="0"/>
              <a:buChar char="•"/>
            </a:pPr>
            <a:endParaRPr lang="en-GB" sz="2400" dirty="0" smtClean="0"/>
          </a:p>
          <a:p>
            <a:pPr marL="285750" indent="-285750">
              <a:buFont typeface="Arial" pitchFamily="34" charset="0"/>
              <a:buChar char="•"/>
            </a:pPr>
            <a:r>
              <a:rPr lang="en-GB" sz="2400" dirty="0" err="1" smtClean="0"/>
              <a:t>osteomalacia</a:t>
            </a:r>
            <a:r>
              <a:rPr lang="en-GB" sz="2400" dirty="0" smtClean="0"/>
              <a:t> </a:t>
            </a:r>
            <a:r>
              <a:rPr lang="en-GB" sz="2400" dirty="0"/>
              <a:t>(low turnover disease accompanied by </a:t>
            </a:r>
            <a:r>
              <a:rPr lang="en-GB" sz="2400" dirty="0" err="1"/>
              <a:t>undermineralized</a:t>
            </a:r>
            <a:r>
              <a:rPr lang="en-GB" sz="2400" dirty="0"/>
              <a:t> bone tissue</a:t>
            </a:r>
            <a:r>
              <a:rPr lang="en-GB" sz="2400" dirty="0" smtClean="0"/>
              <a:t>)</a:t>
            </a:r>
          </a:p>
          <a:p>
            <a:pPr marL="285750" indent="-285750">
              <a:buFont typeface="Arial" pitchFamily="34" charset="0"/>
              <a:buChar char="•"/>
            </a:pPr>
            <a:endParaRPr lang="en-GB" sz="2400" dirty="0" smtClean="0"/>
          </a:p>
          <a:p>
            <a:pPr marL="285750" indent="-285750">
              <a:buFont typeface="Arial" pitchFamily="34" charset="0"/>
              <a:buChar char="•"/>
            </a:pPr>
            <a:r>
              <a:rPr lang="en-GB" sz="2400" dirty="0" smtClean="0"/>
              <a:t>mixed </a:t>
            </a:r>
            <a:r>
              <a:rPr lang="en-GB" sz="2400" dirty="0"/>
              <a:t>disease where features of both high and low bone turnover disease are present</a:t>
            </a:r>
          </a:p>
        </p:txBody>
      </p:sp>
    </p:spTree>
    <p:extLst>
      <p:ext uri="{BB962C8B-B14F-4D97-AF65-F5344CB8AC3E}">
        <p14:creationId xmlns:p14="http://schemas.microsoft.com/office/powerpoint/2010/main" val="1101664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432" y="48742"/>
            <a:ext cx="4114800" cy="7159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of CKD</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395536" y="692696"/>
            <a:ext cx="8229600" cy="4525963"/>
          </a:xfrm>
        </p:spPr>
        <p:txBody>
          <a:bodyPr>
            <a:noAutofit/>
          </a:bodyPr>
          <a:lstStyle/>
          <a:p>
            <a:pPr marL="0" indent="0" algn="ctr">
              <a:buClr>
                <a:schemeClr val="accent1">
                  <a:lumMod val="75000"/>
                </a:schemeClr>
              </a:buClr>
              <a:buNone/>
            </a:pPr>
            <a:r>
              <a:rPr lang="en-US" sz="2800" b="1" dirty="0" smtClean="0">
                <a:solidFill>
                  <a:schemeClr val="bg2">
                    <a:lumMod val="25000"/>
                  </a:schemeClr>
                </a:solidFill>
                <a:latin typeface="GeoSlab703 Md BT" pitchFamily="18" charset="0"/>
              </a:rPr>
              <a:t>Basic</a:t>
            </a:r>
            <a:r>
              <a:rPr lang="en-US" sz="2800" b="1" i="1" dirty="0" smtClean="0">
                <a:solidFill>
                  <a:schemeClr val="bg2">
                    <a:lumMod val="25000"/>
                  </a:schemeClr>
                </a:solidFill>
                <a:latin typeface="GeoSlab703 Md BT" pitchFamily="18" charset="0"/>
              </a:rPr>
              <a:t> </a:t>
            </a:r>
            <a:r>
              <a:rPr lang="en-US" sz="2800" b="1" dirty="0" smtClean="0">
                <a:solidFill>
                  <a:schemeClr val="bg2">
                    <a:lumMod val="25000"/>
                  </a:schemeClr>
                </a:solidFill>
                <a:latin typeface="GeoSlab703 Md BT" pitchFamily="18" charset="0"/>
              </a:rPr>
              <a:t>Laboratory </a:t>
            </a:r>
            <a:r>
              <a:rPr lang="en-US" sz="2800" b="1" dirty="0">
                <a:solidFill>
                  <a:schemeClr val="bg2">
                    <a:lumMod val="25000"/>
                  </a:schemeClr>
                </a:solidFill>
                <a:latin typeface="GeoSlab703 Md BT" pitchFamily="18" charset="0"/>
              </a:rPr>
              <a:t>studies used in the diagnosis of CKD can include the following</a:t>
            </a:r>
            <a:r>
              <a:rPr lang="en-US" sz="2800" b="1" dirty="0" smtClean="0">
                <a:solidFill>
                  <a:schemeClr val="bg2">
                    <a:lumMod val="25000"/>
                  </a:schemeClr>
                </a:solidFill>
                <a:latin typeface="GeoSlab703 Md BT" pitchFamily="18" charset="0"/>
              </a:rPr>
              <a:t>:</a:t>
            </a:r>
          </a:p>
          <a:p>
            <a:pPr>
              <a:buClr>
                <a:schemeClr val="accent1">
                  <a:lumMod val="75000"/>
                </a:schemeClr>
              </a:buClr>
              <a:buFont typeface="Arial" pitchFamily="34" charset="0"/>
              <a:buChar char="•"/>
            </a:pPr>
            <a:endParaRPr lang="en-US" sz="2800" b="1"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r>
              <a:rPr lang="en-US" sz="2600" dirty="0">
                <a:solidFill>
                  <a:schemeClr val="bg2">
                    <a:lumMod val="25000"/>
                  </a:schemeClr>
                </a:solidFill>
                <a:latin typeface="GeoSlab703 Md BT" pitchFamily="18" charset="0"/>
              </a:rPr>
              <a:t>Complete blood count (CBC)</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Biochemistries(Na, K, Urea, Cr, HCO</a:t>
            </a:r>
            <a:r>
              <a:rPr lang="en-US" sz="2600" baseline="-25000" dirty="0" smtClean="0">
                <a:solidFill>
                  <a:schemeClr val="bg2">
                    <a:lumMod val="25000"/>
                  </a:schemeClr>
                </a:solidFill>
                <a:latin typeface="GeoSlab703 Md BT" pitchFamily="18" charset="0"/>
              </a:rPr>
              <a:t>3</a:t>
            </a:r>
            <a:r>
              <a:rPr lang="en-US" sz="2600" dirty="0" smtClean="0">
                <a:solidFill>
                  <a:schemeClr val="bg2">
                    <a:lumMod val="25000"/>
                  </a:schemeClr>
                </a:solidFill>
                <a:latin typeface="GeoSlab703 Md BT" pitchFamily="18" charset="0"/>
              </a:rPr>
              <a:t>, Ca, PO3, Uric, Albumin, </a:t>
            </a:r>
            <a:r>
              <a:rPr lang="en-US" sz="2600" dirty="0" err="1" smtClean="0">
                <a:solidFill>
                  <a:schemeClr val="bg2">
                    <a:lumMod val="25000"/>
                  </a:schemeClr>
                </a:solidFill>
                <a:latin typeface="GeoSlab703 Md BT" pitchFamily="18" charset="0"/>
              </a:rPr>
              <a:t>Alk</a:t>
            </a:r>
            <a:r>
              <a:rPr lang="en-US" sz="2600" dirty="0" smtClean="0">
                <a:solidFill>
                  <a:schemeClr val="bg2">
                    <a:lumMod val="25000"/>
                  </a:schemeClr>
                </a:solidFill>
                <a:latin typeface="GeoSlab703 Md BT" pitchFamily="18" charset="0"/>
              </a:rPr>
              <a:t> ph)</a:t>
            </a:r>
            <a:endParaRPr lang="en-US" sz="2600"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Urinalysis</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24 hour urine collection Creatinine clearance and proteinuria</a:t>
            </a: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Urine </a:t>
            </a:r>
            <a:r>
              <a:rPr lang="en-US" sz="2600" dirty="0" err="1" smtClean="0">
                <a:solidFill>
                  <a:schemeClr val="bg2">
                    <a:lumMod val="25000"/>
                  </a:schemeClr>
                </a:solidFill>
                <a:latin typeface="GeoSlab703 Md BT" pitchFamily="18" charset="0"/>
              </a:rPr>
              <a:t>albumin:creatinine</a:t>
            </a:r>
            <a:r>
              <a:rPr lang="en-US" sz="2600" dirty="0" smtClean="0">
                <a:solidFill>
                  <a:schemeClr val="bg2">
                    <a:lumMod val="25000"/>
                  </a:schemeClr>
                </a:solidFill>
                <a:latin typeface="GeoSlab703 Md BT" pitchFamily="18" charset="0"/>
              </a:rPr>
              <a:t> ratio</a:t>
            </a:r>
            <a:endParaRPr lang="en-US" sz="2200" dirty="0" smtClean="0">
              <a:solidFill>
                <a:schemeClr val="bg2">
                  <a:lumMod val="25000"/>
                </a:schemeClr>
              </a:solidFill>
              <a:latin typeface="GeoSlab703 Md BT" pitchFamily="18" charset="0"/>
            </a:endParaRP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Glucose</a:t>
            </a:r>
            <a:endParaRPr lang="en-US" sz="2600"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Lipid </a:t>
            </a:r>
            <a:r>
              <a:rPr lang="en-US" sz="2600" dirty="0">
                <a:solidFill>
                  <a:schemeClr val="bg2">
                    <a:lumMod val="25000"/>
                  </a:schemeClr>
                </a:solidFill>
                <a:latin typeface="GeoSlab703 Md BT" pitchFamily="18" charset="0"/>
              </a:rPr>
              <a:t>profile</a:t>
            </a:r>
            <a:r>
              <a:rPr lang="en-US" sz="2600" dirty="0" smtClean="0">
                <a:solidFill>
                  <a:schemeClr val="bg2">
                    <a:lumMod val="25000"/>
                  </a:schemeClr>
                </a:solidFill>
                <a:latin typeface="GeoSlab703 Md BT" pitchFamily="18" charset="0"/>
              </a:rPr>
              <a:t>: </a:t>
            </a:r>
            <a:endParaRPr lang="en-US" sz="2600" dirty="0">
              <a:solidFill>
                <a:schemeClr val="bg2">
                  <a:lumMod val="25000"/>
                </a:schemeClr>
              </a:solidFill>
              <a:latin typeface="GeoSlab703 Md BT" pitchFamily="18" charset="0"/>
            </a:endParaRPr>
          </a:p>
          <a:p>
            <a:pPr lvl="1">
              <a:buClr>
                <a:schemeClr val="accent1">
                  <a:lumMod val="75000"/>
                </a:schemeClr>
              </a:buClr>
              <a:buFont typeface="Arial" pitchFamily="34" charset="0"/>
              <a:buChar char="•"/>
            </a:pPr>
            <a:r>
              <a:rPr lang="en-US" sz="2600" dirty="0" smtClean="0">
                <a:solidFill>
                  <a:schemeClr val="bg2">
                    <a:lumMod val="25000"/>
                  </a:schemeClr>
                </a:solidFill>
                <a:latin typeface="GeoSlab703 Md BT" pitchFamily="18" charset="0"/>
              </a:rPr>
              <a:t>increased risk of cardiovascular disease</a:t>
            </a:r>
          </a:p>
          <a:p>
            <a:pPr lvl="1">
              <a:buClr>
                <a:schemeClr val="accent1">
                  <a:lumMod val="75000"/>
                </a:schemeClr>
              </a:buClr>
              <a:buFont typeface="Arial" pitchFamily="34" charset="0"/>
              <a:buChar char="•"/>
            </a:pPr>
            <a:endParaRPr lang="en-US" sz="2600" dirty="0" smtClean="0">
              <a:solidFill>
                <a:schemeClr val="bg2">
                  <a:lumMod val="25000"/>
                </a:schemeClr>
              </a:solidFill>
              <a:latin typeface="GeoSlab703 Md BT" pitchFamily="18" charset="0"/>
            </a:endParaRPr>
          </a:p>
          <a:p>
            <a:pPr lvl="1">
              <a:buClr>
                <a:schemeClr val="accent1">
                  <a:lumMod val="75000"/>
                </a:schemeClr>
              </a:buClr>
              <a:buFont typeface="Arial" pitchFamily="34" charset="0"/>
              <a:buChar char="•"/>
            </a:pPr>
            <a:endParaRPr lang="en-US" dirty="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3615854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408" y="-243408"/>
            <a:ext cx="4762872"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of CKD</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a:xfrm>
            <a:off x="457200" y="954360"/>
            <a:ext cx="8229600" cy="5715000"/>
          </a:xfrm>
        </p:spPr>
        <p:txBody>
          <a:bodyPr>
            <a:noAutofit/>
          </a:bodyPr>
          <a:lstStyle/>
          <a:p>
            <a:pPr>
              <a:buClr>
                <a:schemeClr val="accent1">
                  <a:lumMod val="75000"/>
                </a:schemeClr>
              </a:buClr>
            </a:pPr>
            <a:r>
              <a:rPr lang="en-US" sz="2500" b="1" i="1" dirty="0" smtClean="0">
                <a:solidFill>
                  <a:schemeClr val="bg2">
                    <a:lumMod val="25000"/>
                  </a:schemeClr>
                </a:solidFill>
                <a:latin typeface="GeoSlab703 Md BT" pitchFamily="18" charset="0"/>
              </a:rPr>
              <a:t>Laboratory studies used in the diagnosis the cause of CKD </a:t>
            </a:r>
          </a:p>
          <a:p>
            <a:pPr lvl="1">
              <a:buClr>
                <a:schemeClr val="accent1">
                  <a:lumMod val="75000"/>
                </a:schemeClr>
              </a:buClr>
              <a:buFont typeface="Courier New" pitchFamily="49" charset="0"/>
              <a:buChar char="o"/>
            </a:pPr>
            <a:r>
              <a:rPr lang="en-US" b="1" i="1" dirty="0" smtClean="0">
                <a:solidFill>
                  <a:schemeClr val="bg2">
                    <a:lumMod val="25000"/>
                  </a:schemeClr>
                </a:solidFill>
                <a:latin typeface="GeoSlab703 Md BT" pitchFamily="18" charset="0"/>
              </a:rPr>
              <a:t>HbA1c</a:t>
            </a:r>
          </a:p>
          <a:p>
            <a:pPr lvl="1">
              <a:buClr>
                <a:schemeClr val="accent1">
                  <a:lumMod val="75000"/>
                </a:schemeClr>
              </a:buClr>
              <a:buFont typeface="Courier New" pitchFamily="49" charset="0"/>
              <a:buChar char="o"/>
            </a:pPr>
            <a:r>
              <a:rPr lang="en-US" b="1" i="1" dirty="0">
                <a:solidFill>
                  <a:schemeClr val="bg2">
                    <a:lumMod val="25000"/>
                  </a:schemeClr>
                </a:solidFill>
                <a:latin typeface="GeoSlab703 Md BT" pitchFamily="18" charset="0"/>
              </a:rPr>
              <a:t>ANA </a:t>
            </a:r>
          </a:p>
          <a:p>
            <a:pPr lvl="1">
              <a:buClr>
                <a:schemeClr val="accent1">
                  <a:lumMod val="75000"/>
                </a:schemeClr>
              </a:buClr>
              <a:buFont typeface="Courier New" pitchFamily="49" charset="0"/>
              <a:buChar char="o"/>
            </a:pPr>
            <a:r>
              <a:rPr lang="en-US" sz="2400" b="1" i="1" dirty="0" err="1" smtClean="0">
                <a:solidFill>
                  <a:schemeClr val="bg2">
                    <a:lumMod val="25000"/>
                  </a:schemeClr>
                </a:solidFill>
                <a:latin typeface="GeoSlab703 Md BT" pitchFamily="18" charset="0"/>
              </a:rPr>
              <a:t>HBsAg</a:t>
            </a:r>
            <a:endParaRPr lang="en-US" sz="2400" b="1" i="1" dirty="0" smtClean="0">
              <a:solidFill>
                <a:schemeClr val="bg2">
                  <a:lumMod val="25000"/>
                </a:schemeClr>
              </a:solidFill>
              <a:latin typeface="GeoSlab703 Md BT" pitchFamily="18" charset="0"/>
            </a:endParaRPr>
          </a:p>
          <a:p>
            <a:pPr lvl="1">
              <a:buClr>
                <a:schemeClr val="accent1">
                  <a:lumMod val="75000"/>
                </a:schemeClr>
              </a:buClr>
              <a:buFont typeface="Courier New" pitchFamily="49" charset="0"/>
              <a:buChar char="o"/>
            </a:pPr>
            <a:r>
              <a:rPr lang="en-US" sz="2400" b="1" i="1" dirty="0" smtClean="0">
                <a:solidFill>
                  <a:schemeClr val="bg2">
                    <a:lumMod val="25000"/>
                  </a:schemeClr>
                </a:solidFill>
                <a:latin typeface="GeoSlab703 Md BT" pitchFamily="18" charset="0"/>
              </a:rPr>
              <a:t>HCV.</a:t>
            </a:r>
          </a:p>
          <a:p>
            <a:pPr lvl="1">
              <a:buClr>
                <a:schemeClr val="accent1">
                  <a:lumMod val="75000"/>
                </a:schemeClr>
              </a:buClr>
              <a:buFont typeface="Courier New" pitchFamily="49" charset="0"/>
              <a:buChar char="o"/>
            </a:pPr>
            <a:r>
              <a:rPr lang="en-US" sz="2400" b="1" i="1" dirty="0" smtClean="0">
                <a:solidFill>
                  <a:schemeClr val="bg2">
                    <a:lumMod val="25000"/>
                  </a:schemeClr>
                </a:solidFill>
                <a:latin typeface="GeoSlab703 Md BT" pitchFamily="18" charset="0"/>
              </a:rPr>
              <a:t>C</a:t>
            </a:r>
            <a:r>
              <a:rPr lang="en-US" sz="2400" b="1" i="1" baseline="-25000" dirty="0" smtClean="0">
                <a:solidFill>
                  <a:schemeClr val="bg2">
                    <a:lumMod val="25000"/>
                  </a:schemeClr>
                </a:solidFill>
                <a:latin typeface="GeoSlab703 Md BT" pitchFamily="18" charset="0"/>
              </a:rPr>
              <a:t>3</a:t>
            </a:r>
            <a:r>
              <a:rPr lang="en-US" sz="2400" b="1" i="1" dirty="0" smtClean="0">
                <a:solidFill>
                  <a:schemeClr val="bg2">
                    <a:lumMod val="25000"/>
                  </a:schemeClr>
                </a:solidFill>
                <a:latin typeface="GeoSlab703 Md BT" pitchFamily="18" charset="0"/>
              </a:rPr>
              <a:t>,C</a:t>
            </a:r>
            <a:r>
              <a:rPr lang="en-US" sz="2400" b="1" i="1" baseline="-25000" dirty="0" smtClean="0">
                <a:solidFill>
                  <a:schemeClr val="bg2">
                    <a:lumMod val="25000"/>
                  </a:schemeClr>
                </a:solidFill>
                <a:latin typeface="GeoSlab703 Md BT" pitchFamily="18" charset="0"/>
              </a:rPr>
              <a:t>4</a:t>
            </a:r>
          </a:p>
          <a:p>
            <a:pPr>
              <a:buClr>
                <a:schemeClr val="accent1">
                  <a:lumMod val="75000"/>
                </a:schemeClr>
              </a:buClr>
            </a:pPr>
            <a:r>
              <a:rPr lang="en-US" sz="2500" b="1" i="1" dirty="0" smtClean="0">
                <a:solidFill>
                  <a:schemeClr val="bg2">
                    <a:lumMod val="25000"/>
                  </a:schemeClr>
                </a:solidFill>
                <a:latin typeface="GeoSlab703 Md BT" pitchFamily="18" charset="0"/>
              </a:rPr>
              <a:t>Investigation  used in the diagnosis the complications of CKD </a:t>
            </a:r>
          </a:p>
          <a:p>
            <a:pPr lvl="1">
              <a:buClr>
                <a:schemeClr val="accent1">
                  <a:lumMod val="75000"/>
                </a:schemeClr>
              </a:buClr>
              <a:buFont typeface="Courier New" pitchFamily="49" charset="0"/>
              <a:buChar char="o"/>
            </a:pPr>
            <a:r>
              <a:rPr lang="en-US" sz="2400" b="1" i="1" dirty="0" smtClean="0">
                <a:solidFill>
                  <a:schemeClr val="bg2">
                    <a:lumMod val="25000"/>
                  </a:schemeClr>
                </a:solidFill>
                <a:latin typeface="GeoSlab703 Md BT" pitchFamily="18" charset="0"/>
              </a:rPr>
              <a:t>PTH  </a:t>
            </a:r>
          </a:p>
          <a:p>
            <a:pPr lvl="1">
              <a:buClr>
                <a:schemeClr val="accent1">
                  <a:lumMod val="75000"/>
                </a:schemeClr>
              </a:buClr>
              <a:buFont typeface="Courier New" pitchFamily="49" charset="0"/>
              <a:buChar char="o"/>
            </a:pPr>
            <a:r>
              <a:rPr lang="en-US" sz="2400" b="1" i="1" dirty="0" smtClean="0">
                <a:solidFill>
                  <a:schemeClr val="bg2">
                    <a:lumMod val="25000"/>
                  </a:schemeClr>
                </a:solidFill>
                <a:latin typeface="GeoSlab703 Md BT" pitchFamily="18" charset="0"/>
              </a:rPr>
              <a:t>VIT D</a:t>
            </a:r>
            <a:r>
              <a:rPr lang="en-US" sz="2400" b="1" i="1" baseline="-25000" dirty="0" smtClean="0">
                <a:solidFill>
                  <a:schemeClr val="bg2">
                    <a:lumMod val="25000"/>
                  </a:schemeClr>
                </a:solidFill>
                <a:latin typeface="GeoSlab703 Md BT" pitchFamily="18" charset="0"/>
              </a:rPr>
              <a:t>3</a:t>
            </a:r>
          </a:p>
          <a:p>
            <a:pPr lvl="1">
              <a:buClr>
                <a:schemeClr val="accent1">
                  <a:lumMod val="75000"/>
                </a:schemeClr>
              </a:buClr>
              <a:buFont typeface="Courier New" pitchFamily="49" charset="0"/>
              <a:buChar char="o"/>
            </a:pPr>
            <a:r>
              <a:rPr lang="en-US" sz="2400" b="1" i="1" dirty="0" smtClean="0">
                <a:solidFill>
                  <a:schemeClr val="bg2">
                    <a:lumMod val="25000"/>
                  </a:schemeClr>
                </a:solidFill>
                <a:latin typeface="GeoSlab703 Md BT" pitchFamily="18" charset="0"/>
              </a:rPr>
              <a:t>ECH  </a:t>
            </a:r>
          </a:p>
          <a:p>
            <a:pPr lvl="1">
              <a:buClr>
                <a:schemeClr val="accent1">
                  <a:lumMod val="75000"/>
                </a:schemeClr>
              </a:buClr>
              <a:buFont typeface="Courier New" pitchFamily="49" charset="0"/>
              <a:buChar char="o"/>
            </a:pPr>
            <a:r>
              <a:rPr lang="en-US" sz="2400" b="1" i="1" dirty="0" smtClean="0">
                <a:solidFill>
                  <a:schemeClr val="bg2">
                    <a:lumMod val="25000"/>
                  </a:schemeClr>
                </a:solidFill>
                <a:latin typeface="GeoSlab703 Md BT" pitchFamily="18" charset="0"/>
              </a:rPr>
              <a:t>ECG</a:t>
            </a:r>
          </a:p>
          <a:p>
            <a:pPr marL="0" lvl="1" indent="271463">
              <a:buClr>
                <a:schemeClr val="accent1">
                  <a:lumMod val="75000"/>
                </a:schemeClr>
              </a:buClr>
            </a:pPr>
            <a:r>
              <a:rPr lang="en-GB" dirty="0" smtClean="0"/>
              <a:t>Renal </a:t>
            </a:r>
            <a:r>
              <a:rPr lang="en-GB" dirty="0"/>
              <a:t>Biopsy</a:t>
            </a:r>
          </a:p>
          <a:p>
            <a:pPr lvl="1">
              <a:buClr>
                <a:schemeClr val="accent1">
                  <a:lumMod val="75000"/>
                </a:schemeClr>
              </a:buClr>
              <a:buFont typeface="Courier New" pitchFamily="49" charset="0"/>
              <a:buChar char="o"/>
            </a:pPr>
            <a:endParaRPr lang="en-US" sz="2400" b="1" i="1"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0847154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CT, MRI, and Radionuclide Scans</a:t>
            </a:r>
            <a:r>
              <a:rPr lang="en-GB" dirty="0"/>
              <a:t/>
            </a:r>
            <a:br>
              <a:rPr lang="en-GB" dirty="0"/>
            </a:br>
            <a:endParaRPr lang="en-GB" dirty="0"/>
          </a:p>
        </p:txBody>
      </p:sp>
      <p:sp>
        <p:nvSpPr>
          <p:cNvPr id="3" name="Content Placeholder 2"/>
          <p:cNvSpPr>
            <a:spLocks noGrp="1"/>
          </p:cNvSpPr>
          <p:nvPr>
            <p:ph sz="quarter" idx="1"/>
          </p:nvPr>
        </p:nvSpPr>
        <p:spPr/>
        <p:txBody>
          <a:bodyPr/>
          <a:lstStyle/>
          <a:p>
            <a:r>
              <a:rPr lang="en-GB" dirty="0"/>
              <a:t>Renal </a:t>
            </a:r>
            <a:r>
              <a:rPr lang="en-GB" dirty="0" err="1" smtClean="0"/>
              <a:t>Ultrasonography:initial</a:t>
            </a:r>
            <a:r>
              <a:rPr lang="en-GB" dirty="0" smtClean="0"/>
              <a:t> </a:t>
            </a:r>
            <a:r>
              <a:rPr lang="en-GB" dirty="0"/>
              <a:t>imaging </a:t>
            </a:r>
          </a:p>
          <a:p>
            <a:r>
              <a:rPr lang="en-GB" dirty="0" smtClean="0"/>
              <a:t>CT</a:t>
            </a:r>
            <a:r>
              <a:rPr lang="en-GB" dirty="0"/>
              <a:t>, </a:t>
            </a:r>
            <a:r>
              <a:rPr lang="en-GB" dirty="0" smtClean="0"/>
              <a:t>MRI: </a:t>
            </a:r>
            <a:r>
              <a:rPr lang="en-GB" dirty="0"/>
              <a:t>Intravenous (IV) </a:t>
            </a:r>
            <a:r>
              <a:rPr lang="en-GB" dirty="0" smtClean="0"/>
              <a:t>should </a:t>
            </a:r>
            <a:r>
              <a:rPr lang="en-GB" dirty="0"/>
              <a:t>be avoided</a:t>
            </a:r>
            <a:r>
              <a:rPr lang="en-GB" dirty="0" smtClean="0"/>
              <a:t>                                                                                                            </a:t>
            </a:r>
          </a:p>
          <a:p>
            <a:r>
              <a:rPr lang="en-GB" dirty="0" smtClean="0"/>
              <a:t>Radionuclide Scans:  </a:t>
            </a:r>
            <a:r>
              <a:rPr lang="en-GB" sz="2800" dirty="0" smtClean="0"/>
              <a:t>quantitates differential renal contribution to total glomerular filtration rate (</a:t>
            </a:r>
            <a:r>
              <a:rPr lang="en-GB" sz="2800" dirty="0" smtClean="0"/>
              <a:t>GFR)</a:t>
            </a:r>
            <a:endParaRPr lang="en-GB" sz="2800" dirty="0"/>
          </a:p>
          <a:p>
            <a:endParaRPr lang="en-GB" dirty="0"/>
          </a:p>
        </p:txBody>
      </p:sp>
    </p:spTree>
    <p:extLst>
      <p:ext uri="{BB962C8B-B14F-4D97-AF65-F5344CB8AC3E}">
        <p14:creationId xmlns:p14="http://schemas.microsoft.com/office/powerpoint/2010/main" val="1784869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249888" cy="634082"/>
          </a:xfrm>
        </p:spPr>
        <p:txBody>
          <a:bodyPr>
            <a:normAutofit fontScale="90000"/>
          </a:bodyPr>
          <a:lstStyle/>
          <a:p>
            <a:r>
              <a:rPr lang="en-GB" dirty="0"/>
              <a:t>Renal </a:t>
            </a:r>
            <a:r>
              <a:rPr lang="en-GB" dirty="0" err="1"/>
              <a:t>Ultrasonography:initial</a:t>
            </a:r>
            <a:endParaRPr lang="en-GB" dirty="0"/>
          </a:p>
        </p:txBody>
      </p:sp>
      <p:sp>
        <p:nvSpPr>
          <p:cNvPr id="3" name="Content Placeholder 2"/>
          <p:cNvSpPr>
            <a:spLocks noGrp="1"/>
          </p:cNvSpPr>
          <p:nvPr>
            <p:ph sz="quarter"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76337"/>
            <a:ext cx="60007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088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olycystic kidney disease ct 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51125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9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74"/>
          <a:stretch/>
        </p:blipFill>
        <p:spPr bwMode="auto">
          <a:xfrm>
            <a:off x="107504" y="1556792"/>
            <a:ext cx="881376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049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74" y="690180"/>
            <a:ext cx="6277852" cy="5477640"/>
          </a:xfrm>
          <a:prstGeom prst="rect">
            <a:avLst/>
          </a:prstGeom>
        </p:spPr>
      </p:pic>
    </p:spTree>
    <p:extLst>
      <p:ext uri="{BB962C8B-B14F-4D97-AF65-F5344CB8AC3E}">
        <p14:creationId xmlns:p14="http://schemas.microsoft.com/office/powerpoint/2010/main" val="3802015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384"/>
            <a:ext cx="4665712"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Diagnosis of CKD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a:xfrm>
            <a:off x="914400" y="1521296"/>
            <a:ext cx="7690048" cy="4572000"/>
          </a:xfrm>
        </p:spPr>
        <p:txBody>
          <a:bodyPr/>
          <a:lstStyle/>
          <a:p>
            <a:pPr>
              <a:buClr>
                <a:srgbClr val="C00000"/>
              </a:buClr>
              <a:buFont typeface="Wingdings" pitchFamily="2" charset="2"/>
              <a:buChar char="§"/>
            </a:pPr>
            <a:r>
              <a:rPr lang="en-US" dirty="0" smtClean="0">
                <a:solidFill>
                  <a:schemeClr val="bg2">
                    <a:lumMod val="25000"/>
                  </a:schemeClr>
                </a:solidFill>
                <a:latin typeface="GeoSlab703 Md BT" pitchFamily="18" charset="0"/>
              </a:rPr>
              <a:t>Different</a:t>
            </a:r>
          </a:p>
          <a:p>
            <a:pPr lvl="1">
              <a:buClr>
                <a:srgbClr val="C00000"/>
              </a:buClr>
              <a:buFont typeface="Wingdings" pitchFamily="2" charset="2"/>
              <a:buChar char="ü"/>
            </a:pPr>
            <a:r>
              <a:rPr lang="en-US" dirty="0" smtClean="0">
                <a:solidFill>
                  <a:schemeClr val="bg2">
                    <a:lumMod val="25000"/>
                  </a:schemeClr>
                </a:solidFill>
                <a:latin typeface="GeoSlab703 Md BT" pitchFamily="18" charset="0"/>
              </a:rPr>
              <a:t>Acute Kidney Injury form  </a:t>
            </a:r>
          </a:p>
          <a:p>
            <a:pPr lvl="1">
              <a:buClr>
                <a:srgbClr val="C00000"/>
              </a:buClr>
              <a:buFont typeface="Wingdings" pitchFamily="2" charset="2"/>
              <a:buChar char="ü"/>
            </a:pPr>
            <a:r>
              <a:rPr lang="en-US" dirty="0" smtClean="0">
                <a:solidFill>
                  <a:schemeClr val="bg2">
                    <a:lumMod val="25000"/>
                  </a:schemeClr>
                </a:solidFill>
                <a:latin typeface="GeoSlab703 Md BT" pitchFamily="18" charset="0"/>
              </a:rPr>
              <a:t>CKD</a:t>
            </a:r>
          </a:p>
          <a:p>
            <a:pPr>
              <a:buClr>
                <a:srgbClr val="C00000"/>
              </a:buClr>
              <a:buFont typeface="Wingdings" pitchFamily="2" charset="2"/>
              <a:buChar char="§"/>
            </a:pPr>
            <a:r>
              <a:rPr lang="en-US" dirty="0" smtClean="0">
                <a:solidFill>
                  <a:schemeClr val="bg2">
                    <a:lumMod val="25000"/>
                  </a:schemeClr>
                </a:solidFill>
                <a:latin typeface="GeoSlab703 Md BT" pitchFamily="18" charset="0"/>
              </a:rPr>
              <a:t>Reversible factors</a:t>
            </a:r>
          </a:p>
          <a:p>
            <a:pPr marL="0" indent="0">
              <a:buNone/>
            </a:pPr>
            <a:endParaRPr lang="en-US" dirty="0" smtClean="0">
              <a:solidFill>
                <a:schemeClr val="bg2">
                  <a:lumMod val="25000"/>
                </a:schemeClr>
              </a:solidFill>
              <a:latin typeface="GeoSlab703 Md BT" pitchFamily="18" charset="0"/>
            </a:endParaRPr>
          </a:p>
          <a:p>
            <a:pPr>
              <a:buNone/>
            </a:pPr>
            <a:r>
              <a:rPr lang="en-US" dirty="0" smtClean="0">
                <a:solidFill>
                  <a:schemeClr val="bg2">
                    <a:lumMod val="25000"/>
                  </a:schemeClr>
                </a:solidFill>
                <a:latin typeface="GeoSlab703 Md BT" pitchFamily="18" charset="0"/>
              </a:rPr>
              <a:t> </a:t>
            </a:r>
          </a:p>
        </p:txBody>
      </p:sp>
      <p:sp>
        <p:nvSpPr>
          <p:cNvPr id="4" name="Rectangle 3"/>
          <p:cNvSpPr/>
          <p:nvPr/>
        </p:nvSpPr>
        <p:spPr>
          <a:xfrm>
            <a:off x="755576" y="3933056"/>
            <a:ext cx="7704856" cy="1200329"/>
          </a:xfrm>
          <a:prstGeom prst="rect">
            <a:avLst/>
          </a:prstGeom>
        </p:spPr>
        <p:txBody>
          <a:bodyPr wrap="square">
            <a:spAutoFit/>
          </a:bodyPr>
          <a:lstStyle/>
          <a:p>
            <a:r>
              <a:rPr lang="en-GB" sz="3600" b="1" dirty="0">
                <a:solidFill>
                  <a:srgbClr val="FF0000"/>
                </a:solidFill>
              </a:rPr>
              <a:t>Differentiating between acute and chronic kidney disease</a:t>
            </a:r>
          </a:p>
        </p:txBody>
      </p:sp>
    </p:spTree>
    <p:extLst>
      <p:ext uri="{BB962C8B-B14F-4D97-AF65-F5344CB8AC3E}">
        <p14:creationId xmlns:p14="http://schemas.microsoft.com/office/powerpoint/2010/main" val="3601654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496944" cy="1280890"/>
          </a:xfrm>
        </p:spPr>
        <p:txBody>
          <a:bodyPr>
            <a:noAutofit/>
          </a:bodyPr>
          <a:lstStyle/>
          <a:p>
            <a:pPr lvl="0"/>
            <a:r>
              <a:rPr lang="en-US" sz="3600" dirty="0"/>
              <a:t>Treatment of chronic kidney </a:t>
            </a:r>
            <a:r>
              <a:rPr lang="en-US" sz="3600" dirty="0" smtClean="0"/>
              <a:t>disease</a:t>
            </a:r>
            <a:r>
              <a:rPr lang="en-US" sz="3600" dirty="0" smtClean="0"/>
              <a:t>??</a:t>
            </a:r>
            <a:r>
              <a:rPr lang="en-US" sz="3600" dirty="0"/>
              <a:t/>
            </a:r>
            <a:br>
              <a:rPr lang="en-US" sz="3600" dirty="0"/>
            </a:br>
            <a:endParaRPr lang="en-US" sz="3600" dirty="0"/>
          </a:p>
        </p:txBody>
      </p:sp>
      <p:sp>
        <p:nvSpPr>
          <p:cNvPr id="3" name="Content Placeholder 2"/>
          <p:cNvSpPr>
            <a:spLocks noGrp="1"/>
          </p:cNvSpPr>
          <p:nvPr>
            <p:ph idx="1"/>
          </p:nvPr>
        </p:nvSpPr>
        <p:spPr>
          <a:xfrm>
            <a:off x="1643459" y="1905000"/>
            <a:ext cx="6686550" cy="3777622"/>
          </a:xfrm>
        </p:spPr>
        <p:txBody>
          <a:bodyPr>
            <a:normAutofit/>
          </a:bodyPr>
          <a:lstStyle/>
          <a:p>
            <a:pPr marL="800100" lvl="1" indent="-630238">
              <a:buAutoNum type="alphaLcPeriod"/>
            </a:pPr>
            <a:r>
              <a:rPr lang="en-US" sz="2800" dirty="0" smtClean="0"/>
              <a:t>The </a:t>
            </a:r>
            <a:r>
              <a:rPr lang="en-US" sz="2800" dirty="0"/>
              <a:t>treatment usually </a:t>
            </a:r>
            <a:r>
              <a:rPr lang="en-US" sz="2800" dirty="0" err="1" smtClean="0"/>
              <a:t>alable</a:t>
            </a:r>
            <a:r>
              <a:rPr lang="en-US" sz="2800" dirty="0" smtClean="0"/>
              <a:t>  to cure chronic </a:t>
            </a:r>
            <a:r>
              <a:rPr lang="en-US" sz="2800" dirty="0"/>
              <a:t>kidney </a:t>
            </a:r>
            <a:r>
              <a:rPr lang="en-US" sz="2800" dirty="0" smtClean="0"/>
              <a:t>disease</a:t>
            </a:r>
          </a:p>
          <a:p>
            <a:pPr marL="800100" lvl="1" indent="-630238">
              <a:buAutoNum type="alphaLcPeriod"/>
            </a:pPr>
            <a:r>
              <a:rPr lang="en-US" sz="2800" dirty="0" smtClean="0"/>
              <a:t>Its </a:t>
            </a:r>
            <a:r>
              <a:rPr lang="en-US" sz="2800" dirty="0"/>
              <a:t>slow progressive of chronic kidney </a:t>
            </a:r>
            <a:r>
              <a:rPr lang="en-US" sz="2800" dirty="0" smtClean="0"/>
              <a:t>disease</a:t>
            </a:r>
          </a:p>
          <a:p>
            <a:pPr marL="800100" lvl="1" indent="-630238">
              <a:buAutoNum type="alphaLcPeriod"/>
            </a:pPr>
            <a:r>
              <a:rPr lang="en-US" sz="2800" dirty="0" smtClean="0"/>
              <a:t>It </a:t>
            </a:r>
            <a:r>
              <a:rPr lang="en-US" sz="2800" dirty="0"/>
              <a:t>include treatment of hypertension and reduce </a:t>
            </a:r>
            <a:r>
              <a:rPr lang="en-US" sz="2800" dirty="0" smtClean="0"/>
              <a:t>proteinuria</a:t>
            </a:r>
          </a:p>
          <a:p>
            <a:pPr marL="800100" lvl="1" indent="-630238">
              <a:buAutoNum type="alphaLcPeriod"/>
            </a:pPr>
            <a:r>
              <a:rPr lang="en-US" sz="2800" dirty="0" smtClean="0"/>
              <a:t>Acidosis should be  treated  in chronic </a:t>
            </a:r>
            <a:r>
              <a:rPr lang="en-US" sz="2800" dirty="0"/>
              <a:t>kidney disease</a:t>
            </a:r>
          </a:p>
          <a:p>
            <a:endParaRPr lang="en-US" sz="3200" dirty="0"/>
          </a:p>
        </p:txBody>
      </p:sp>
    </p:spTree>
    <p:extLst>
      <p:ext uri="{BB962C8B-B14F-4D97-AF65-F5344CB8AC3E}">
        <p14:creationId xmlns:p14="http://schemas.microsoft.com/office/powerpoint/2010/main" val="39633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368" y="0"/>
            <a:ext cx="541094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Management of CKD</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914400" y="1521296"/>
            <a:ext cx="7772400" cy="4572000"/>
          </a:xfrm>
        </p:spPr>
        <p:txBody>
          <a:bodyPr>
            <a:normAutofit/>
          </a:bodyPr>
          <a:lstStyle/>
          <a:p>
            <a:pPr>
              <a:buClr>
                <a:schemeClr val="accent1">
                  <a:lumMod val="75000"/>
                </a:schemeClr>
              </a:buClr>
            </a:pPr>
            <a:r>
              <a:rPr lang="en-US" sz="2800" dirty="0" smtClean="0">
                <a:solidFill>
                  <a:schemeClr val="bg2">
                    <a:lumMod val="25000"/>
                  </a:schemeClr>
                </a:solidFill>
                <a:latin typeface="GeoSlab703 Md BT" pitchFamily="18" charset="0"/>
              </a:rPr>
              <a:t>The </a:t>
            </a:r>
            <a:r>
              <a:rPr lang="en-US" sz="2800" dirty="0">
                <a:solidFill>
                  <a:schemeClr val="bg2">
                    <a:lumMod val="25000"/>
                  </a:schemeClr>
                </a:solidFill>
                <a:latin typeface="GeoSlab703 Md BT" pitchFamily="18" charset="0"/>
              </a:rPr>
              <a:t>medical care </a:t>
            </a:r>
            <a:r>
              <a:rPr lang="en-US" sz="2800" dirty="0" smtClean="0">
                <a:solidFill>
                  <a:schemeClr val="bg2">
                    <a:lumMod val="25000"/>
                  </a:schemeClr>
                </a:solidFill>
                <a:latin typeface="GeoSlab703 Md BT" pitchFamily="18" charset="0"/>
              </a:rPr>
              <a:t>should:</a:t>
            </a:r>
            <a:endParaRPr lang="en-US" sz="2800" dirty="0">
              <a:solidFill>
                <a:schemeClr val="bg2">
                  <a:lumMod val="25000"/>
                </a:schemeClr>
              </a:solidFill>
              <a:latin typeface="GeoSlab703 Md BT" pitchFamily="18" charset="0"/>
            </a:endParaRP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Prevent CKD</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 </a:t>
            </a:r>
            <a:r>
              <a:rPr lang="en-US" dirty="0">
                <a:solidFill>
                  <a:schemeClr val="bg2">
                    <a:lumMod val="25000"/>
                  </a:schemeClr>
                </a:solidFill>
                <a:latin typeface="GeoSlab703 Md BT" pitchFamily="18" charset="0"/>
              </a:rPr>
              <a:t>Delaying or halting the progression of CKD</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Treatment </a:t>
            </a:r>
            <a:r>
              <a:rPr lang="en-US" dirty="0">
                <a:solidFill>
                  <a:schemeClr val="bg2">
                    <a:lumMod val="25000"/>
                  </a:schemeClr>
                </a:solidFill>
                <a:latin typeface="GeoSlab703 Md BT" pitchFamily="18" charset="0"/>
              </a:rPr>
              <a:t>of the underlying </a:t>
            </a:r>
            <a:r>
              <a:rPr lang="en-US" dirty="0" smtClean="0">
                <a:solidFill>
                  <a:schemeClr val="bg2">
                    <a:lumMod val="25000"/>
                  </a:schemeClr>
                </a:solidFill>
                <a:latin typeface="GeoSlab703 Md BT" pitchFamily="18" charset="0"/>
              </a:rPr>
              <a:t>condition</a:t>
            </a:r>
            <a:endParaRPr lang="en-US" dirty="0">
              <a:solidFill>
                <a:schemeClr val="bg2">
                  <a:lumMod val="25000"/>
                </a:schemeClr>
              </a:solidFill>
              <a:latin typeface="GeoSlab703 Md BT" pitchFamily="18" charset="0"/>
            </a:endParaRP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Treating the </a:t>
            </a:r>
            <a:r>
              <a:rPr lang="en-US" dirty="0" smtClean="0">
                <a:solidFill>
                  <a:schemeClr val="bg2">
                    <a:lumMod val="25000"/>
                  </a:schemeClr>
                </a:solidFill>
                <a:latin typeface="GeoSlab703 Md BT" pitchFamily="18" charset="0"/>
              </a:rPr>
              <a:t>complications</a:t>
            </a:r>
            <a:endParaRPr lang="en-US" dirty="0">
              <a:solidFill>
                <a:schemeClr val="bg2">
                  <a:lumMod val="25000"/>
                </a:schemeClr>
              </a:solidFill>
              <a:latin typeface="GeoSlab703 Md BT" pitchFamily="18" charset="0"/>
            </a:endParaRPr>
          </a:p>
          <a:p>
            <a:pPr lvl="1">
              <a:buClr>
                <a:schemeClr val="accent1">
                  <a:lumMod val="75000"/>
                </a:schemeClr>
              </a:buClr>
              <a:buFont typeface="Courier New" pitchFamily="49" charset="0"/>
              <a:buChar char="o"/>
            </a:pPr>
            <a:r>
              <a:rPr lang="en-US" dirty="0">
                <a:solidFill>
                  <a:schemeClr val="bg2">
                    <a:lumMod val="25000"/>
                  </a:schemeClr>
                </a:solidFill>
                <a:latin typeface="GeoSlab703 Md BT" pitchFamily="18" charset="0"/>
              </a:rPr>
              <a:t>Timely planning for long-term </a:t>
            </a:r>
            <a:r>
              <a:rPr lang="en-US" dirty="0" smtClean="0">
                <a:solidFill>
                  <a:schemeClr val="bg2">
                    <a:lumMod val="25000"/>
                  </a:schemeClr>
                </a:solidFill>
                <a:latin typeface="GeoSlab703 Md BT" pitchFamily="18" charset="0"/>
              </a:rPr>
              <a:t>for RRT</a:t>
            </a:r>
          </a:p>
          <a:p>
            <a:pPr>
              <a:buClr>
                <a:schemeClr val="accent1">
                  <a:lumMod val="75000"/>
                </a:schemeClr>
              </a:buClr>
            </a:pPr>
            <a:endParaRPr lang="en-US" sz="2800" dirty="0">
              <a:solidFill>
                <a:schemeClr val="bg2">
                  <a:lumMod val="25000"/>
                </a:schemeClr>
              </a:solidFill>
              <a:latin typeface="GeoSlab703 Md BT" pitchFamily="18" charset="0"/>
            </a:endParaRPr>
          </a:p>
          <a:p>
            <a:pPr>
              <a:buClr>
                <a:schemeClr val="accent1">
                  <a:lumMod val="75000"/>
                </a:schemeClr>
              </a:buClr>
              <a:buNone/>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0601817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832" y="116632"/>
            <a:ext cx="4703440" cy="685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Risk Factors CKD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graphicFrame>
        <p:nvGraphicFramePr>
          <p:cNvPr id="4" name="Content Placeholder 3"/>
          <p:cNvGraphicFramePr>
            <a:graphicFrameLocks noGrp="1"/>
          </p:cNvGraphicFramePr>
          <p:nvPr>
            <p:ph sz="quarter" idx="1"/>
            <p:extLst/>
          </p:nvPr>
        </p:nvGraphicFramePr>
        <p:xfrm>
          <a:off x="683568" y="908719"/>
          <a:ext cx="2592288" cy="5699508"/>
        </p:xfrm>
        <a:graphic>
          <a:graphicData uri="http://schemas.openxmlformats.org/drawingml/2006/table">
            <a:tbl>
              <a:tblPr firstRow="1" bandRow="1">
                <a:tableStyleId>{5C22544A-7EE6-4342-B048-85BDC9FD1C3A}</a:tableStyleId>
              </a:tblPr>
              <a:tblGrid>
                <a:gridCol w="2592288"/>
              </a:tblGrid>
              <a:tr h="814011">
                <a:tc>
                  <a:txBody>
                    <a:bodyPr/>
                    <a:lstStyle/>
                    <a:p>
                      <a:pPr algn="ctr"/>
                      <a:endParaRPr lang="en-US" sz="1600" b="1" dirty="0" smtClean="0">
                        <a:solidFill>
                          <a:schemeClr val="bg1"/>
                        </a:solidFill>
                        <a:latin typeface="Century Gothic" pitchFamily="34" charset="0"/>
                      </a:endParaRPr>
                    </a:p>
                    <a:p>
                      <a:pPr algn="ctr"/>
                      <a:r>
                        <a:rPr lang="en-US" sz="1600" b="1" dirty="0" smtClean="0">
                          <a:solidFill>
                            <a:schemeClr val="tx2">
                              <a:lumMod val="75000"/>
                            </a:schemeClr>
                          </a:solidFill>
                          <a:latin typeface="Century Gothic" pitchFamily="34" charset="0"/>
                        </a:rPr>
                        <a:t>Diabetes Mellitus 30%</a:t>
                      </a:r>
                    </a:p>
                    <a:p>
                      <a:pPr algn="ctr"/>
                      <a:r>
                        <a:rPr lang="en-US" sz="1600" b="1" dirty="0" smtClean="0">
                          <a:solidFill>
                            <a:schemeClr val="tx2">
                              <a:lumMod val="75000"/>
                            </a:schemeClr>
                          </a:solidFill>
                          <a:latin typeface="Century Gothic" pitchFamily="34" charset="0"/>
                        </a:rPr>
                        <a:t> </a:t>
                      </a: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algn="ctr"/>
                      <a:endParaRPr lang="en-US" sz="1600" b="1" dirty="0"/>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814011">
                <a:tc>
                  <a:txBody>
                    <a:bodyPr/>
                    <a:lstStyle/>
                    <a:p>
                      <a:pPr algn="ctr"/>
                      <a:endParaRPr lang="en-US" sz="1600" b="1" dirty="0" smtClean="0">
                        <a:solidFill>
                          <a:schemeClr val="bg1"/>
                        </a:solidFill>
                        <a:latin typeface="Century Gothic" pitchFamily="34" charset="0"/>
                      </a:endParaRPr>
                    </a:p>
                    <a:p>
                      <a:pPr algn="ctr"/>
                      <a:r>
                        <a:rPr lang="en-US" sz="1600" b="1" dirty="0" smtClean="0">
                          <a:solidFill>
                            <a:schemeClr val="tx2">
                              <a:lumMod val="75000"/>
                            </a:schemeClr>
                          </a:solidFill>
                          <a:latin typeface="Century Gothic" pitchFamily="34" charset="0"/>
                        </a:rPr>
                        <a:t>Hypertension 25%</a:t>
                      </a:r>
                    </a:p>
                    <a:p>
                      <a:pPr algn="ctr"/>
                      <a:endParaRPr lang="en-US" sz="1600" b="1" dirty="0">
                        <a:solidFill>
                          <a:schemeClr val="tx2">
                            <a:lumMod val="75000"/>
                          </a:schemeClr>
                        </a:solidFill>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Century Gothic" pitchFamily="34" charset="0"/>
                        </a:rPr>
                        <a:t>Old age 50%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10582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Century Gothic" pitchFamily="34" charset="0"/>
                        </a:rPr>
                        <a:t>Low GFR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schemeClr>
                          </a:solidFill>
                          <a:latin typeface="Century Gothic" pitchFamily="34" charset="0"/>
                        </a:rPr>
                        <a:t>AKI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25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8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2">
                            <a:lumMod val="75000"/>
                          </a:schemeClr>
                        </a:solidFill>
                        <a:latin typeface="Century Gothic"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2">
                              <a:lumMod val="75000"/>
                            </a:schemeClr>
                          </a:solidFill>
                          <a:latin typeface="Century Gothic" pitchFamily="34" charset="0"/>
                        </a:rPr>
                        <a:t>Obesity</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bg1"/>
                        </a:solidFill>
                        <a:latin typeface="Century Gothic" pitchFamily="34" charset="0"/>
                      </a:endParaRPr>
                    </a:p>
                  </a:txBody>
                  <a:tcPr marT="45706" marB="45706">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graphicFrame>
        <p:nvGraphicFramePr>
          <p:cNvPr id="5" name="Content Placeholder 3"/>
          <p:cNvGraphicFramePr>
            <a:graphicFrameLocks/>
          </p:cNvGraphicFramePr>
          <p:nvPr>
            <p:extLst/>
          </p:nvPr>
        </p:nvGraphicFramePr>
        <p:xfrm>
          <a:off x="5887144" y="1193482"/>
          <a:ext cx="2501280" cy="4971822"/>
        </p:xfrm>
        <a:graphic>
          <a:graphicData uri="http://schemas.openxmlformats.org/drawingml/2006/table">
            <a:tbl>
              <a:tblPr firstRow="1" bandRow="1">
                <a:tableStyleId>{5C22544A-7EE6-4342-B048-85BDC9FD1C3A}</a:tableStyleId>
              </a:tblPr>
              <a:tblGrid>
                <a:gridCol w="2501280"/>
              </a:tblGrid>
              <a:tr h="90005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chemeClr val="tx2">
                              <a:lumMod val="75000"/>
                            </a:schemeClr>
                          </a:solidFill>
                          <a:latin typeface="Century Gothic" pitchFamily="34" charset="0"/>
                        </a:rPr>
                        <a:t>Cardiovascular disease</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500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en-US" sz="2400" b="1" dirty="0" smtClean="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900051">
                <a:tc>
                  <a:txBody>
                    <a:bodyPr/>
                    <a:lstStyle/>
                    <a:p>
                      <a:pPr algn="ctr"/>
                      <a:r>
                        <a:rPr lang="en-US" sz="2400" b="1" dirty="0" smtClean="0">
                          <a:solidFill>
                            <a:schemeClr val="tx2">
                              <a:lumMod val="75000"/>
                            </a:schemeClr>
                          </a:solidFill>
                          <a:latin typeface="Century Gothic" pitchFamily="34" charset="0"/>
                        </a:rPr>
                        <a:t>NSAID</a:t>
                      </a:r>
                      <a:endParaRPr lang="en-US" sz="2400" b="1" dirty="0">
                        <a:solidFill>
                          <a:schemeClr val="tx2">
                            <a:lumMod val="75000"/>
                          </a:schemeClr>
                        </a:solidFill>
                        <a:latin typeface="Century Gothic" pitchFamily="34" charset="0"/>
                      </a:endParaRP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50031">
                <a:tc>
                  <a:txBody>
                    <a:bodyPr/>
                    <a:lstStyle/>
                    <a:p>
                      <a:pPr algn="ctr"/>
                      <a:endParaRPr lang="en-US" sz="2400" b="1" dirty="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900051">
                <a:tc>
                  <a:txBody>
                    <a:bodyPr/>
                    <a:lstStyle/>
                    <a:p>
                      <a:pPr lvl="1" algn="ctr" eaLnBrk="1" hangingPunct="1">
                        <a:buClr>
                          <a:srgbClr val="FF0000"/>
                        </a:buClr>
                        <a:buSzPct val="90000"/>
                      </a:pPr>
                      <a:r>
                        <a:rPr lang="en-US" altLang="en-US" sz="1600" b="1" dirty="0" smtClean="0">
                          <a:solidFill>
                            <a:schemeClr val="tx2">
                              <a:lumMod val="75000"/>
                            </a:schemeClr>
                          </a:solidFill>
                          <a:latin typeface="Century Gothic" pitchFamily="34" charset="0"/>
                        </a:rPr>
                        <a:t>Family History  </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50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bg1"/>
                        </a:solidFill>
                        <a:latin typeface="Century Gothic" pitchFamily="34" charset="0"/>
                      </a:endParaRPr>
                    </a:p>
                  </a:txBody>
                  <a:tcPr marT="45723" marB="45723">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r>
              <a:tr h="900051">
                <a:tc>
                  <a:txBody>
                    <a:bodyPr/>
                    <a:lstStyle/>
                    <a:p>
                      <a:pPr lvl="1" algn="ctr" eaLnBrk="1" hangingPunct="1">
                        <a:buClr>
                          <a:srgbClr val="FF0000"/>
                        </a:buClr>
                        <a:buSzPct val="90000"/>
                      </a:pPr>
                      <a:r>
                        <a:rPr lang="en-US" altLang="en-US" sz="1600" b="1" dirty="0" smtClean="0">
                          <a:solidFill>
                            <a:schemeClr val="tx2">
                              <a:lumMod val="75000"/>
                            </a:schemeClr>
                          </a:solidFill>
                          <a:latin typeface="Century Gothic" pitchFamily="34" charset="0"/>
                        </a:rPr>
                        <a:t>Smoking</a:t>
                      </a:r>
                    </a:p>
                  </a:txBody>
                  <a:tcPr marT="45723" marB="45723"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grpSp>
        <p:nvGrpSpPr>
          <p:cNvPr id="6" name="Group 5"/>
          <p:cNvGrpSpPr/>
          <p:nvPr/>
        </p:nvGrpSpPr>
        <p:grpSpPr>
          <a:xfrm>
            <a:off x="3314651" y="2569802"/>
            <a:ext cx="2514697" cy="1718395"/>
            <a:chOff x="1191217" y="2418200"/>
            <a:chExt cx="2514697" cy="1718395"/>
          </a:xfrm>
          <a:scene3d>
            <a:camera prst="orthographicFront"/>
            <a:lightRig rig="flat" dir="t"/>
          </a:scene3d>
        </p:grpSpPr>
        <p:sp>
          <p:nvSpPr>
            <p:cNvPr id="7" name="Rectangle 6"/>
            <p:cNvSpPr/>
            <p:nvPr/>
          </p:nvSpPr>
          <p:spPr>
            <a:xfrm>
              <a:off x="1191217" y="2418200"/>
              <a:ext cx="2514697" cy="171839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7"/>
            <p:cNvSpPr/>
            <p:nvPr/>
          </p:nvSpPr>
          <p:spPr>
            <a:xfrm>
              <a:off x="1191217" y="2418200"/>
              <a:ext cx="2514697" cy="17183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Century Gothic" panose="020B0502020202020204" pitchFamily="34" charset="0"/>
                </a:rPr>
                <a:t>Prevention </a:t>
              </a:r>
              <a:r>
                <a:rPr lang="en-US" sz="2600" b="1" kern="1200" dirty="0" smtClean="0">
                  <a:solidFill>
                    <a:schemeClr val="bg1"/>
                  </a:solidFill>
                  <a:latin typeface="Century Gothic" panose="020B0502020202020204" pitchFamily="34" charset="0"/>
                </a:rPr>
                <a:t>of </a:t>
              </a:r>
              <a:r>
                <a:rPr lang="en-US" sz="2600" b="1" kern="1200" dirty="0" smtClean="0">
                  <a:solidFill>
                    <a:schemeClr val="bg1"/>
                  </a:solidFill>
                  <a:latin typeface="Century Gothic" panose="020B0502020202020204" pitchFamily="34" charset="0"/>
                </a:rPr>
                <a:t>CKD </a:t>
              </a:r>
              <a:endParaRPr lang="en-US" sz="2600" b="1" kern="1200" dirty="0" smtClean="0">
                <a:solidFill>
                  <a:schemeClr val="bg1"/>
                </a:solidFill>
                <a:latin typeface="Century Gothic" panose="020B0502020202020204" pitchFamily="34" charset="0"/>
              </a:endParaRPr>
            </a:p>
            <a:p>
              <a:pPr lvl="0" algn="ctr" defTabSz="1155700">
                <a:lnSpc>
                  <a:spcPct val="90000"/>
                </a:lnSpc>
                <a:spcBef>
                  <a:spcPct val="0"/>
                </a:spcBef>
                <a:spcAft>
                  <a:spcPct val="35000"/>
                </a:spcAft>
              </a:pPr>
              <a:r>
                <a:rPr lang="en-US" sz="2600" b="1" dirty="0" err="1" smtClean="0">
                  <a:solidFill>
                    <a:schemeClr val="bg1"/>
                  </a:solidFill>
                  <a:latin typeface="Century Gothic" panose="020B0502020202020204" pitchFamily="34" charset="0"/>
                </a:rPr>
                <a:t>Eary</a:t>
              </a:r>
              <a:r>
                <a:rPr lang="en-US" sz="2600" b="1" dirty="0" smtClean="0">
                  <a:solidFill>
                    <a:schemeClr val="bg1"/>
                  </a:solidFill>
                  <a:latin typeface="Century Gothic" panose="020B0502020202020204" pitchFamily="34" charset="0"/>
                </a:rPr>
                <a:t> </a:t>
              </a:r>
              <a:r>
                <a:rPr lang="en-US" sz="2600" b="1" dirty="0" err="1" smtClean="0">
                  <a:solidFill>
                    <a:schemeClr val="bg1"/>
                  </a:solidFill>
                  <a:latin typeface="Century Gothic" panose="020B0502020202020204" pitchFamily="34" charset="0"/>
                </a:rPr>
                <a:t>scren</a:t>
              </a:r>
              <a:r>
                <a:rPr lang="en-US" sz="2600" b="1" dirty="0" smtClean="0">
                  <a:solidFill>
                    <a:schemeClr val="bg1"/>
                  </a:solidFill>
                  <a:latin typeface="Century Gothic" panose="020B0502020202020204" pitchFamily="34" charset="0"/>
                </a:rPr>
                <a:t> </a:t>
              </a:r>
              <a:endParaRPr lang="en-US" sz="2600" b="1" kern="1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11825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764647872"/>
              </p:ext>
            </p:extLst>
          </p:nvPr>
        </p:nvGraphicFramePr>
        <p:xfrm>
          <a:off x="0" y="228601"/>
          <a:ext cx="8964488" cy="636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1907704" y="5661248"/>
            <a:ext cx="2879855" cy="878004"/>
            <a:chOff x="5337467" y="5490747"/>
            <a:chExt cx="2879855" cy="878004"/>
          </a:xfrm>
          <a:scene3d>
            <a:camera prst="orthographicFront"/>
            <a:lightRig rig="flat" dir="t"/>
          </a:scene3d>
        </p:grpSpPr>
        <p:sp>
          <p:nvSpPr>
            <p:cNvPr id="5" name="Rectangle 4"/>
            <p:cNvSpPr/>
            <p:nvPr/>
          </p:nvSpPr>
          <p:spPr>
            <a:xfrm>
              <a:off x="5337467" y="5490747"/>
              <a:ext cx="2879855" cy="878004"/>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 name="Rectangle 5"/>
            <p:cNvSpPr/>
            <p:nvPr/>
          </p:nvSpPr>
          <p:spPr>
            <a:xfrm>
              <a:off x="5337467" y="5490747"/>
              <a:ext cx="2879855" cy="8780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Century Gothic" panose="020B0502020202020204" pitchFamily="34" charset="0"/>
                </a:rPr>
                <a:t>Avoid Nephrotoxic Drug </a:t>
              </a:r>
              <a:endParaRPr lang="en-US" sz="2600" b="1" kern="1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7774775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12" y="260648"/>
            <a:ext cx="6707088" cy="7159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rPr>
              <a:t>Target Blood Pressure in CKD</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anose="02030600000101010101" pitchFamily="18" charset="-127"/>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06938823"/>
              </p:ext>
            </p:extLst>
          </p:nvPr>
        </p:nvGraphicFramePr>
        <p:xfrm>
          <a:off x="228600" y="1874838"/>
          <a:ext cx="8751891" cy="2742528"/>
        </p:xfrm>
        <a:graphic>
          <a:graphicData uri="http://schemas.openxmlformats.org/drawingml/2006/table">
            <a:tbl>
              <a:tblPr firstRow="1" bandRow="1">
                <a:tableStyleId>{69CF1AB2-1976-4502-BF36-3FF5EA218861}</a:tableStyleId>
              </a:tblPr>
              <a:tblGrid>
                <a:gridCol w="2917297"/>
                <a:gridCol w="2917297"/>
                <a:gridCol w="2917297"/>
              </a:tblGrid>
              <a:tr h="426505">
                <a:tc gridSpan="3">
                  <a:txBody>
                    <a:bodyPr/>
                    <a:lstStyle/>
                    <a:p>
                      <a:pPr algn="ctr"/>
                      <a:r>
                        <a:rPr lang="en-US" sz="2600" dirty="0" smtClean="0">
                          <a:latin typeface="GeoSlab703 Md BT" pitchFamily="18" charset="0"/>
                        </a:rPr>
                        <a:t>Diabetics and Non-diabetics</a:t>
                      </a:r>
                      <a:endParaRPr lang="en-US" sz="2600" dirty="0">
                        <a:solidFill>
                          <a:srgbClr val="00B050"/>
                        </a:solidFill>
                        <a:latin typeface="GeoSlab703 Md BT" pitchFamily="18" charset="0"/>
                      </a:endParaRPr>
                    </a:p>
                  </a:txBody>
                  <a:tcPr marT="45636" marB="45636"/>
                </a:tc>
                <a:tc hMerge="1">
                  <a:txBody>
                    <a:bodyPr/>
                    <a:lstStyle/>
                    <a:p>
                      <a:endParaRPr lang="en-US"/>
                    </a:p>
                  </a:txBody>
                  <a:tcPr/>
                </a:tc>
                <a:tc hMerge="1">
                  <a:txBody>
                    <a:bodyPr/>
                    <a:lstStyle/>
                    <a:p>
                      <a:endParaRPr lang="en-US" dirty="0"/>
                    </a:p>
                  </a:txBody>
                  <a:tcPr/>
                </a:tc>
              </a:tr>
              <a:tr h="426505">
                <a:tc>
                  <a:txBody>
                    <a:bodyPr/>
                    <a:lstStyle/>
                    <a:p>
                      <a:pPr algn="ctr"/>
                      <a:r>
                        <a:rPr lang="en-US" sz="2600" dirty="0" smtClean="0">
                          <a:latin typeface="GeoSlab703 Md BT" pitchFamily="18" charset="0"/>
                        </a:rPr>
                        <a:t>Albuminuria</a:t>
                      </a: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smtClean="0">
                          <a:latin typeface="GeoSlab703 Md BT" pitchFamily="18" charset="0"/>
                        </a:rPr>
                        <a:t>Target</a:t>
                      </a:r>
                      <a:r>
                        <a:rPr lang="en-US" sz="2600" baseline="0" dirty="0" smtClean="0">
                          <a:latin typeface="GeoSlab703 Md BT" pitchFamily="18" charset="0"/>
                        </a:rPr>
                        <a:t> BP</a:t>
                      </a: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smtClean="0">
                          <a:latin typeface="GeoSlab703 Md BT" pitchFamily="18" charset="0"/>
                        </a:rPr>
                        <a:t>Drug of choice</a:t>
                      </a:r>
                      <a:endParaRPr lang="en-US" sz="2600" b="1" dirty="0">
                        <a:solidFill>
                          <a:schemeClr val="bg2">
                            <a:lumMod val="25000"/>
                          </a:schemeClr>
                        </a:solidFill>
                        <a:latin typeface="GeoSlab703 Md BT" pitchFamily="18" charset="0"/>
                      </a:endParaRPr>
                    </a:p>
                  </a:txBody>
                  <a:tcPr marT="45636" marB="45636"/>
                </a:tc>
              </a:tr>
              <a:tr h="761739">
                <a:tc>
                  <a:txBody>
                    <a:bodyPr/>
                    <a:lstStyle/>
                    <a:p>
                      <a:pPr algn="ctr"/>
                      <a:r>
                        <a:rPr lang="en-US" sz="2600" dirty="0" smtClean="0">
                          <a:latin typeface="GeoSlab703 Md BT" pitchFamily="18" charset="0"/>
                        </a:rPr>
                        <a:t>A1 &lt;30 mg/d</a:t>
                      </a:r>
                      <a:endParaRPr lang="en-US" sz="2600" b="1" dirty="0">
                        <a:solidFill>
                          <a:schemeClr val="bg2">
                            <a:lumMod val="25000"/>
                          </a:schemeClr>
                        </a:solidFill>
                        <a:latin typeface="GeoSlab703 Md BT" pitchFamily="18" charset="0"/>
                      </a:endParaRPr>
                    </a:p>
                  </a:txBody>
                  <a:tcPr marT="45636" marB="456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latin typeface="GeoSlab703 Md BT" pitchFamily="18" charset="0"/>
                        </a:rPr>
                        <a:t>≤130/80</a:t>
                      </a:r>
                    </a:p>
                    <a:p>
                      <a:pPr algn="ct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smtClean="0">
                          <a:latin typeface="GeoSlab703 Md BT" pitchFamily="18" charset="0"/>
                        </a:rPr>
                        <a:t>CBC, Diuretic,</a:t>
                      </a:r>
                      <a:r>
                        <a:rPr lang="en-US" sz="2600" baseline="0" dirty="0" smtClean="0">
                          <a:latin typeface="GeoSlab703 Md BT" pitchFamily="18" charset="0"/>
                        </a:rPr>
                        <a:t> RAAS</a:t>
                      </a:r>
                      <a:endParaRPr lang="en-US" sz="2600" b="1" dirty="0">
                        <a:solidFill>
                          <a:schemeClr val="bg2">
                            <a:lumMod val="25000"/>
                          </a:schemeClr>
                        </a:solidFill>
                        <a:latin typeface="GeoSlab703 Md BT" pitchFamily="18" charset="0"/>
                      </a:endParaRPr>
                    </a:p>
                  </a:txBody>
                  <a:tcPr marT="45636" marB="45636"/>
                </a:tc>
              </a:tr>
              <a:tr h="761739">
                <a:tc>
                  <a:txBody>
                    <a:bodyPr/>
                    <a:lstStyle/>
                    <a:p>
                      <a:pPr algn="ctr"/>
                      <a:r>
                        <a:rPr lang="en-US" sz="2600" dirty="0" smtClean="0">
                          <a:latin typeface="GeoSlab703 Md BT" pitchFamily="18" charset="0"/>
                        </a:rPr>
                        <a:t>A2 &gt;30 mg/d</a:t>
                      </a: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smtClean="0">
                          <a:latin typeface="GeoSlab703 Md BT" pitchFamily="18" charset="0"/>
                        </a:rPr>
                        <a:t>≤ 130/80</a:t>
                      </a:r>
                    </a:p>
                    <a:p>
                      <a:pPr algn="ctr"/>
                      <a:endParaRPr lang="en-US" sz="2600" b="1" dirty="0">
                        <a:solidFill>
                          <a:schemeClr val="bg2">
                            <a:lumMod val="25000"/>
                          </a:schemeClr>
                        </a:solidFill>
                        <a:latin typeface="GeoSlab703 Md BT" pitchFamily="18" charset="0"/>
                      </a:endParaRPr>
                    </a:p>
                  </a:txBody>
                  <a:tcPr marT="45636" marB="45636"/>
                </a:tc>
                <a:tc>
                  <a:txBody>
                    <a:bodyPr/>
                    <a:lstStyle/>
                    <a:p>
                      <a:pPr algn="ctr"/>
                      <a:r>
                        <a:rPr lang="en-US" sz="2600" dirty="0" smtClean="0">
                          <a:latin typeface="GeoSlab703 Md BT" pitchFamily="18" charset="0"/>
                        </a:rPr>
                        <a:t>ARB or ACE-I</a:t>
                      </a:r>
                      <a:endParaRPr lang="en-US" sz="2600" b="1" dirty="0">
                        <a:solidFill>
                          <a:schemeClr val="bg2">
                            <a:lumMod val="25000"/>
                          </a:schemeClr>
                        </a:solidFill>
                        <a:latin typeface="GeoSlab703 Md BT" pitchFamily="18" charset="0"/>
                      </a:endParaRPr>
                    </a:p>
                  </a:txBody>
                  <a:tcPr marT="45636" marB="45636"/>
                </a:tc>
              </a:tr>
            </a:tbl>
          </a:graphicData>
        </a:graphic>
      </p:graphicFrame>
      <p:sp>
        <p:nvSpPr>
          <p:cNvPr id="3" name="Rectangle 2"/>
          <p:cNvSpPr/>
          <p:nvPr/>
        </p:nvSpPr>
        <p:spPr>
          <a:xfrm>
            <a:off x="2699792" y="980728"/>
            <a:ext cx="3456384" cy="646331"/>
          </a:xfrm>
          <a:prstGeom prst="rect">
            <a:avLst/>
          </a:prstGeom>
        </p:spPr>
        <p:txBody>
          <a:bodyPr wrap="square">
            <a:spAutoFit/>
          </a:bodyPr>
          <a:lstStyle/>
          <a:p>
            <a:pPr algn="ctr">
              <a:defRPr/>
            </a:pPr>
            <a:r>
              <a:rPr lang="en-US" sz="3600" dirty="0">
                <a:latin typeface="GeoSlab703 Md BT" pitchFamily="18" charset="0"/>
              </a:rPr>
              <a:t>≤130/80</a:t>
            </a:r>
          </a:p>
        </p:txBody>
      </p:sp>
      <p:sp>
        <p:nvSpPr>
          <p:cNvPr id="5" name="Rectangle 4"/>
          <p:cNvSpPr/>
          <p:nvPr/>
        </p:nvSpPr>
        <p:spPr>
          <a:xfrm>
            <a:off x="1979712" y="5229200"/>
            <a:ext cx="4572000" cy="338554"/>
          </a:xfrm>
          <a:prstGeom prst="rect">
            <a:avLst/>
          </a:prstGeom>
        </p:spPr>
        <p:txBody>
          <a:bodyPr>
            <a:spAutoFit/>
          </a:bodyPr>
          <a:lstStyle/>
          <a:p>
            <a:pPr algn="ctr">
              <a:defRPr/>
            </a:pPr>
            <a:r>
              <a:rPr lang="en-US" sz="1600" b="1" dirty="0" smtClean="0">
                <a:solidFill>
                  <a:schemeClr val="bg1"/>
                </a:solidFill>
                <a:latin typeface="Century Gothic" pitchFamily="34" charset="0"/>
              </a:rPr>
              <a:t>NO b-b</a:t>
            </a:r>
            <a:endParaRPr lang="en-US" sz="1600" b="1" dirty="0">
              <a:solidFill>
                <a:schemeClr val="bg1"/>
              </a:solidFill>
              <a:latin typeface="Century Gothic" pitchFamily="34" charset="0"/>
            </a:endParaRPr>
          </a:p>
        </p:txBody>
      </p:sp>
      <p:sp>
        <p:nvSpPr>
          <p:cNvPr id="6" name="Rectangle 5"/>
          <p:cNvSpPr/>
          <p:nvPr/>
        </p:nvSpPr>
        <p:spPr>
          <a:xfrm>
            <a:off x="1582475" y="4813701"/>
            <a:ext cx="4572000" cy="584775"/>
          </a:xfrm>
          <a:prstGeom prst="rect">
            <a:avLst/>
          </a:prstGeom>
        </p:spPr>
        <p:txBody>
          <a:bodyPr>
            <a:spAutoFit/>
          </a:bodyPr>
          <a:lstStyle/>
          <a:p>
            <a:pPr algn="ctr">
              <a:defRPr/>
            </a:pPr>
            <a:endParaRPr lang="en-US" sz="1600" b="1" dirty="0">
              <a:solidFill>
                <a:schemeClr val="tx2">
                  <a:lumMod val="75000"/>
                </a:schemeClr>
              </a:solidFill>
              <a:latin typeface="Century Gothic" pitchFamily="34" charset="0"/>
            </a:endParaRPr>
          </a:p>
          <a:p>
            <a:pPr algn="ctr">
              <a:defRPr/>
            </a:pPr>
            <a:endParaRPr lang="en-US" sz="1600" b="1" dirty="0">
              <a:solidFill>
                <a:schemeClr val="bg1"/>
              </a:solidFill>
              <a:latin typeface="Century Gothic" pitchFamily="34" charset="0"/>
            </a:endParaRPr>
          </a:p>
        </p:txBody>
      </p:sp>
      <p:sp>
        <p:nvSpPr>
          <p:cNvPr id="7" name="Rectangle 6"/>
          <p:cNvSpPr/>
          <p:nvPr/>
        </p:nvSpPr>
        <p:spPr>
          <a:xfrm>
            <a:off x="1979712" y="4936812"/>
            <a:ext cx="4572000" cy="830997"/>
          </a:xfrm>
          <a:prstGeom prst="rect">
            <a:avLst/>
          </a:prstGeom>
        </p:spPr>
        <p:txBody>
          <a:bodyPr>
            <a:spAutoFit/>
          </a:bodyPr>
          <a:lstStyle/>
          <a:p>
            <a:pPr algn="ctr">
              <a:defRPr/>
            </a:pPr>
            <a:endParaRPr lang="en-US" sz="1600" b="1" dirty="0">
              <a:solidFill>
                <a:schemeClr val="tx2">
                  <a:lumMod val="75000"/>
                </a:schemeClr>
              </a:solidFill>
              <a:latin typeface="Century Gothic" pitchFamily="34" charset="0"/>
            </a:endParaRPr>
          </a:p>
          <a:p>
            <a:pPr algn="ctr">
              <a:defRPr/>
            </a:pPr>
            <a:r>
              <a:rPr lang="en-US" sz="3200" b="1" dirty="0" smtClean="0">
                <a:latin typeface="Century Gothic" pitchFamily="34" charset="0"/>
              </a:rPr>
              <a:t>No B-blocker</a:t>
            </a:r>
            <a:endParaRPr lang="en-US" sz="3200" b="1" dirty="0">
              <a:latin typeface="Century Gothic" pitchFamily="34" charset="0"/>
            </a:endParaRPr>
          </a:p>
        </p:txBody>
      </p:sp>
    </p:spTree>
    <p:extLst>
      <p:ext uri="{BB962C8B-B14F-4D97-AF65-F5344CB8AC3E}">
        <p14:creationId xmlns:p14="http://schemas.microsoft.com/office/powerpoint/2010/main" val="12880519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512" y="-27384"/>
            <a:ext cx="2962672" cy="111283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Renal Diet</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p:txBody>
          <a:bodyPr>
            <a:normAutofit/>
          </a:bodyPr>
          <a:lstStyle/>
          <a:p>
            <a:pPr>
              <a:buClr>
                <a:schemeClr val="accent1">
                  <a:lumMod val="75000"/>
                </a:schemeClr>
              </a:buClr>
            </a:pPr>
            <a:r>
              <a:rPr lang="en-US" sz="2800" dirty="0" smtClean="0">
                <a:solidFill>
                  <a:schemeClr val="bg2">
                    <a:lumMod val="25000"/>
                  </a:schemeClr>
                </a:solidFill>
                <a:latin typeface="GeoSlab703 Md BT" pitchFamily="18" charset="0"/>
              </a:rPr>
              <a:t>Low salt diet – 3 g/day</a:t>
            </a:r>
          </a:p>
          <a:p>
            <a:pPr>
              <a:buClr>
                <a:schemeClr val="accent1">
                  <a:lumMod val="75000"/>
                </a:schemeClr>
              </a:buClr>
            </a:pPr>
            <a:r>
              <a:rPr lang="en-US" sz="2800" dirty="0" smtClean="0">
                <a:solidFill>
                  <a:schemeClr val="bg2">
                    <a:lumMod val="25000"/>
                  </a:schemeClr>
                </a:solidFill>
                <a:latin typeface="GeoSlab703 Md BT" pitchFamily="18" charset="0"/>
              </a:rPr>
              <a:t>Low potassium diet </a:t>
            </a:r>
          </a:p>
          <a:p>
            <a:pPr lvl="1">
              <a:buClr>
                <a:schemeClr val="accent1">
                  <a:lumMod val="75000"/>
                </a:schemeClr>
              </a:buClr>
              <a:buFont typeface="Courier New" pitchFamily="49" charset="0"/>
              <a:buChar char="o"/>
            </a:pPr>
            <a:r>
              <a:rPr lang="en-US" dirty="0" smtClean="0">
                <a:solidFill>
                  <a:schemeClr val="bg2">
                    <a:lumMod val="25000"/>
                  </a:schemeClr>
                </a:solidFill>
                <a:latin typeface="GeoSlab703 Md BT" pitchFamily="18" charset="0"/>
              </a:rPr>
              <a:t>(2g-2.5 g), half of normal intake </a:t>
            </a:r>
          </a:p>
          <a:p>
            <a:pPr>
              <a:buClr>
                <a:schemeClr val="accent1">
                  <a:lumMod val="75000"/>
                </a:schemeClr>
              </a:buClr>
            </a:pPr>
            <a:r>
              <a:rPr lang="en-US" sz="2800" dirty="0" smtClean="0">
                <a:solidFill>
                  <a:schemeClr val="bg2">
                    <a:lumMod val="25000"/>
                  </a:schemeClr>
                </a:solidFill>
                <a:latin typeface="GeoSlab703 Md BT" pitchFamily="18" charset="0"/>
              </a:rPr>
              <a:t>Low protein diet - </a:t>
            </a:r>
            <a:r>
              <a:rPr lang="en-US" sz="2800" dirty="0">
                <a:solidFill>
                  <a:schemeClr val="bg2">
                    <a:lumMod val="25000"/>
                  </a:schemeClr>
                </a:solidFill>
                <a:latin typeface="GeoSlab703 Md BT" pitchFamily="18" charset="0"/>
              </a:rPr>
              <a:t>0.6 to 0.8 g/kg per </a:t>
            </a:r>
            <a:r>
              <a:rPr lang="en-US" sz="2800" dirty="0" smtClean="0">
                <a:solidFill>
                  <a:schemeClr val="bg2">
                    <a:lumMod val="25000"/>
                  </a:schemeClr>
                </a:solidFill>
                <a:latin typeface="GeoSlab703 Md BT" pitchFamily="18" charset="0"/>
              </a:rPr>
              <a:t>day</a:t>
            </a:r>
            <a:endParaRPr lang="en-US" sz="2800" dirty="0">
              <a:solidFill>
                <a:schemeClr val="bg2">
                  <a:lumMod val="25000"/>
                </a:schemeClr>
              </a:solidFill>
              <a:latin typeface="GeoSlab703 Md BT" pitchFamily="18" charset="0"/>
            </a:endParaRPr>
          </a:p>
          <a:p>
            <a:pPr>
              <a:buClr>
                <a:schemeClr val="accent1">
                  <a:lumMod val="75000"/>
                </a:schemeClr>
              </a:buClr>
            </a:pPr>
            <a:r>
              <a:rPr lang="en-US" sz="2800" dirty="0" smtClean="0">
                <a:solidFill>
                  <a:schemeClr val="bg2">
                    <a:lumMod val="25000"/>
                  </a:schemeClr>
                </a:solidFill>
                <a:latin typeface="GeoSlab703 Md BT" pitchFamily="18" charset="0"/>
              </a:rPr>
              <a:t>Low phosphorous diet – 800 – 1000 mg/day</a:t>
            </a:r>
          </a:p>
          <a:p>
            <a:pPr>
              <a:buClr>
                <a:schemeClr val="accent1">
                  <a:lumMod val="75000"/>
                </a:schemeClr>
              </a:buClr>
            </a:pPr>
            <a:r>
              <a:rPr lang="en-US" sz="2800" dirty="0" smtClean="0">
                <a:solidFill>
                  <a:schemeClr val="bg2">
                    <a:lumMod val="25000"/>
                  </a:schemeClr>
                </a:solidFill>
                <a:latin typeface="GeoSlab703 Md BT" pitchFamily="18" charset="0"/>
              </a:rPr>
              <a:t>Water intake – daily water intake 1.5-2  L</a:t>
            </a:r>
          </a:p>
          <a:p>
            <a:pPr>
              <a:buClr>
                <a:schemeClr val="accent1">
                  <a:lumMod val="75000"/>
                </a:schemeClr>
              </a:buClr>
            </a:pPr>
            <a:r>
              <a:rPr lang="en-US" sz="2800" dirty="0" smtClean="0">
                <a:solidFill>
                  <a:schemeClr val="bg2">
                    <a:lumMod val="25000"/>
                  </a:schemeClr>
                </a:solidFill>
                <a:latin typeface="GeoSlab703 Md BT" pitchFamily="18" charset="0"/>
              </a:rPr>
              <a:t> Restricted Magnesium</a:t>
            </a:r>
          </a:p>
        </p:txBody>
      </p:sp>
    </p:spTree>
    <p:extLst>
      <p:ext uri="{BB962C8B-B14F-4D97-AF65-F5344CB8AC3E}">
        <p14:creationId xmlns:p14="http://schemas.microsoft.com/office/powerpoint/2010/main" val="622961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456" y="-99392"/>
            <a:ext cx="689796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Treatment of Complications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p:txBody>
          <a:bodyPr>
            <a:normAutofit/>
          </a:bodyPr>
          <a:lstStyle/>
          <a:p>
            <a:pPr>
              <a:buClr>
                <a:schemeClr val="accent1">
                  <a:lumMod val="75000"/>
                </a:schemeClr>
              </a:buClr>
            </a:pPr>
            <a:r>
              <a:rPr lang="en-US" sz="2800" b="1" u="sng" dirty="0" smtClean="0">
                <a:latin typeface="GeoSlab703 Md BT" pitchFamily="18" charset="0"/>
              </a:rPr>
              <a:t>Volume overload</a:t>
            </a:r>
            <a:r>
              <a:rPr lang="en-US" sz="2800" u="sng" dirty="0">
                <a:solidFill>
                  <a:schemeClr val="bg2">
                    <a:lumMod val="25000"/>
                  </a:schemeClr>
                </a:solidFill>
                <a:latin typeface="GeoSlab703 Md BT" pitchFamily="18" charset="0"/>
              </a:rPr>
              <a:t>:</a:t>
            </a:r>
            <a:endParaRPr lang="en-US" sz="2800" u="sng" dirty="0" smtClean="0">
              <a:solidFill>
                <a:schemeClr val="bg2">
                  <a:lumMod val="25000"/>
                </a:schemeClr>
              </a:solidFill>
              <a:latin typeface="GeoSlab703 Md BT" pitchFamily="18" charset="0"/>
            </a:endParaRPr>
          </a:p>
          <a:p>
            <a:pPr lvl="1">
              <a:buClr>
                <a:srgbClr val="C00000"/>
              </a:buClr>
              <a:buFont typeface="Courier New" pitchFamily="49" charset="0"/>
              <a:buChar char="o"/>
            </a:pPr>
            <a:r>
              <a:rPr lang="en-US" sz="2600" dirty="0" smtClean="0">
                <a:solidFill>
                  <a:schemeClr val="bg2">
                    <a:lumMod val="25000"/>
                  </a:schemeClr>
                </a:solidFill>
                <a:latin typeface="GeoSlab703 Md BT" pitchFamily="18" charset="0"/>
              </a:rPr>
              <a:t>restrict SALT</a:t>
            </a:r>
          </a:p>
          <a:p>
            <a:pPr lvl="1">
              <a:buClr>
                <a:srgbClr val="C00000"/>
              </a:buClr>
              <a:buFont typeface="Courier New" pitchFamily="49" charset="0"/>
              <a:buChar char="o"/>
            </a:pPr>
            <a:r>
              <a:rPr lang="en-US" sz="2600" dirty="0" smtClean="0">
                <a:solidFill>
                  <a:schemeClr val="bg2">
                    <a:lumMod val="25000"/>
                  </a:schemeClr>
                </a:solidFill>
                <a:latin typeface="GeoSlab703 Md BT" pitchFamily="18" charset="0"/>
              </a:rPr>
              <a:t>loop diuretics</a:t>
            </a:r>
          </a:p>
          <a:p>
            <a:pPr>
              <a:buClr>
                <a:schemeClr val="accent1">
                  <a:lumMod val="75000"/>
                </a:schemeClr>
              </a:buClr>
            </a:pPr>
            <a:r>
              <a:rPr lang="en-US" sz="2800" b="1" u="sng" dirty="0" smtClean="0">
                <a:latin typeface="GeoSlab703 Md BT" pitchFamily="18" charset="0"/>
              </a:rPr>
              <a:t>Metabolic acidosis</a:t>
            </a:r>
            <a:r>
              <a:rPr lang="en-US" sz="2800" dirty="0" smtClean="0">
                <a:solidFill>
                  <a:schemeClr val="bg2">
                    <a:lumMod val="25000"/>
                  </a:schemeClr>
                </a:solidFill>
                <a:latin typeface="GeoSlab703 Md BT" pitchFamily="18" charset="0"/>
              </a:rPr>
              <a:t>:</a:t>
            </a:r>
          </a:p>
          <a:p>
            <a:pPr lvl="1">
              <a:buClr>
                <a:schemeClr val="accent1">
                  <a:lumMod val="75000"/>
                </a:schemeClr>
              </a:buClr>
              <a:buFont typeface="Courier New" pitchFamily="49" charset="0"/>
              <a:buChar char="o"/>
            </a:pPr>
            <a:r>
              <a:rPr lang="en-US" sz="2600" dirty="0" smtClean="0">
                <a:solidFill>
                  <a:schemeClr val="bg2">
                    <a:lumMod val="25000"/>
                  </a:schemeClr>
                </a:solidFill>
                <a:latin typeface="GeoSlab703 Md BT" pitchFamily="18" charset="0"/>
              </a:rPr>
              <a:t>oral alkali supplementation</a:t>
            </a:r>
          </a:p>
          <a:p>
            <a:pPr>
              <a:buFont typeface="Courier New" pitchFamily="49" charset="0"/>
              <a:buChar char="o"/>
            </a:pPr>
            <a:endParaRPr lang="en-US"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6477189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184" y="188640"/>
            <a:ext cx="5559152" cy="457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Treatment of Complications</a:t>
            </a:r>
            <a:endPar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590872" y="685340"/>
            <a:ext cx="8229600" cy="5976664"/>
          </a:xfrm>
        </p:spPr>
        <p:txBody>
          <a:bodyPr>
            <a:noAutofit/>
          </a:bodyPr>
          <a:lstStyle/>
          <a:p>
            <a:pPr lvl="2">
              <a:buClr>
                <a:schemeClr val="accent1">
                  <a:lumMod val="75000"/>
                </a:schemeClr>
              </a:buClr>
              <a:buFont typeface="Wingdings" pitchFamily="2" charset="2"/>
              <a:buChar char="§"/>
            </a:pPr>
            <a:r>
              <a:rPr lang="en-US" sz="1600" b="1" dirty="0" smtClean="0">
                <a:solidFill>
                  <a:schemeClr val="bg2">
                    <a:lumMod val="25000"/>
                  </a:schemeClr>
                </a:solidFill>
                <a:latin typeface="GeoSlab703 Md BT" pitchFamily="18" charset="0"/>
                <a:hlinkClick r:id="rId3"/>
              </a:rPr>
              <a:t>Anemia</a:t>
            </a:r>
            <a:r>
              <a:rPr lang="en-US" sz="1600" dirty="0" smtClean="0">
                <a:solidFill>
                  <a:schemeClr val="bg2">
                    <a:lumMod val="25000"/>
                  </a:schemeClr>
                </a:solidFill>
                <a:latin typeface="GeoSlab703 Md BT" pitchFamily="18" charset="0"/>
              </a:rPr>
              <a:t>: </a:t>
            </a:r>
            <a:r>
              <a:rPr lang="en-US" sz="1600" i="1" dirty="0" smtClean="0">
                <a:solidFill>
                  <a:schemeClr val="bg2">
                    <a:lumMod val="25000"/>
                  </a:schemeClr>
                </a:solidFill>
                <a:latin typeface="GeoSlab703 Md BT" pitchFamily="18" charset="0"/>
              </a:rPr>
              <a:t>hemoglobin level </a:t>
            </a:r>
            <a:r>
              <a:rPr lang="en-US" sz="1600" i="1" dirty="0" smtClean="0">
                <a:solidFill>
                  <a:schemeClr val="bg2">
                    <a:lumMod val="25000"/>
                  </a:schemeClr>
                </a:solidFill>
                <a:latin typeface="GeoSlab703 Md BT" pitchFamily="18" charset="0"/>
                <a:cs typeface="Times New Roman"/>
              </a:rPr>
              <a:t>↓</a:t>
            </a:r>
            <a:r>
              <a:rPr lang="en-US" sz="1600" i="1" dirty="0" smtClean="0">
                <a:solidFill>
                  <a:schemeClr val="bg2">
                    <a:lumMod val="25000"/>
                  </a:schemeClr>
                </a:solidFill>
                <a:latin typeface="GeoSlab703 Md BT" pitchFamily="18" charset="0"/>
              </a:rPr>
              <a:t>10 g/</a:t>
            </a:r>
            <a:r>
              <a:rPr lang="en-US" sz="1600" i="1" dirty="0" err="1" smtClean="0">
                <a:solidFill>
                  <a:schemeClr val="bg2">
                    <a:lumMod val="25000"/>
                  </a:schemeClr>
                </a:solidFill>
                <a:latin typeface="GeoSlab703 Md BT" pitchFamily="18" charset="0"/>
              </a:rPr>
              <a:t>dL</a:t>
            </a:r>
            <a:r>
              <a:rPr lang="en-US" sz="1600" i="1" dirty="0" smtClean="0">
                <a:solidFill>
                  <a:schemeClr val="bg2">
                    <a:lumMod val="25000"/>
                  </a:schemeClr>
                </a:solidFill>
                <a:latin typeface="GeoSlab703 Md BT" pitchFamily="18" charset="0"/>
              </a:rPr>
              <a:t> – </a:t>
            </a:r>
          </a:p>
          <a:p>
            <a:pPr marL="1143000" lvl="4" indent="0">
              <a:buClr>
                <a:schemeClr val="accent1">
                  <a:lumMod val="75000"/>
                </a:schemeClr>
              </a:buClr>
              <a:buNone/>
            </a:pPr>
            <a:r>
              <a:rPr lang="en-US" sz="1600" dirty="0" smtClean="0">
                <a:solidFill>
                  <a:schemeClr val="bg2">
                    <a:lumMod val="25000"/>
                  </a:schemeClr>
                </a:solidFill>
                <a:latin typeface="GeoSlab703 Md BT" pitchFamily="18" charset="0"/>
              </a:rPr>
              <a:t>check iron  -iron  Tablet or IV  </a:t>
            </a:r>
          </a:p>
          <a:p>
            <a:pPr marL="1143000" lvl="4" indent="0">
              <a:buClr>
                <a:schemeClr val="accent1">
                  <a:lumMod val="75000"/>
                </a:schemeClr>
              </a:buClr>
              <a:buNone/>
            </a:pPr>
            <a:r>
              <a:rPr lang="en-US" sz="1600" dirty="0" smtClean="0">
                <a:solidFill>
                  <a:schemeClr val="bg2">
                    <a:lumMod val="25000"/>
                  </a:schemeClr>
                </a:solidFill>
                <a:latin typeface="GeoSlab703 Md BT" pitchFamily="18" charset="0"/>
              </a:rPr>
              <a:t>erythropoiesis-stimulating agents (ESAs)</a:t>
            </a:r>
          </a:p>
          <a:p>
            <a:pPr lvl="3">
              <a:buClr>
                <a:schemeClr val="accent1">
                  <a:lumMod val="75000"/>
                </a:schemeClr>
              </a:buClr>
              <a:buFont typeface="Wingdings" pitchFamily="2" charset="2"/>
              <a:buChar char="ü"/>
            </a:pPr>
            <a:r>
              <a:rPr lang="en-US" sz="1600" dirty="0" err="1" smtClean="0">
                <a:solidFill>
                  <a:schemeClr val="bg2">
                    <a:lumMod val="25000"/>
                  </a:schemeClr>
                </a:solidFill>
                <a:latin typeface="GeoSlab703 Md BT" pitchFamily="18" charset="0"/>
              </a:rPr>
              <a:t>epoetin</a:t>
            </a:r>
            <a:r>
              <a:rPr lang="en-US" sz="1600" dirty="0" smtClean="0">
                <a:solidFill>
                  <a:schemeClr val="bg2">
                    <a:lumMod val="25000"/>
                  </a:schemeClr>
                </a:solidFill>
                <a:latin typeface="GeoSlab703 Md BT" pitchFamily="18" charset="0"/>
              </a:rPr>
              <a:t> </a:t>
            </a:r>
            <a:r>
              <a:rPr lang="en-US" sz="1600" dirty="0" err="1" smtClean="0">
                <a:solidFill>
                  <a:schemeClr val="bg2">
                    <a:lumMod val="25000"/>
                  </a:schemeClr>
                </a:solidFill>
                <a:latin typeface="GeoSlab703 Md BT" pitchFamily="18" charset="0"/>
              </a:rPr>
              <a:t>alfa</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err="1" smtClean="0">
                <a:solidFill>
                  <a:schemeClr val="bg2">
                    <a:lumMod val="25000"/>
                  </a:schemeClr>
                </a:solidFill>
                <a:latin typeface="GeoSlab703 Md BT" pitchFamily="18" charset="0"/>
              </a:rPr>
              <a:t>darbepoetin</a:t>
            </a:r>
            <a:r>
              <a:rPr lang="en-US" sz="1600" dirty="0" smtClean="0">
                <a:solidFill>
                  <a:schemeClr val="bg2">
                    <a:lumMod val="25000"/>
                  </a:schemeClr>
                </a:solidFill>
                <a:latin typeface="GeoSlab703 Md BT" pitchFamily="18" charset="0"/>
              </a:rPr>
              <a:t> </a:t>
            </a:r>
            <a:r>
              <a:rPr lang="en-US" sz="1600" dirty="0" err="1" smtClean="0">
                <a:solidFill>
                  <a:schemeClr val="bg2">
                    <a:lumMod val="25000"/>
                  </a:schemeClr>
                </a:solidFill>
                <a:latin typeface="GeoSlab703 Md BT" pitchFamily="18" charset="0"/>
              </a:rPr>
              <a:t>alfa</a:t>
            </a:r>
            <a:endParaRPr lang="en-US" sz="1600" dirty="0" smtClean="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err="1" smtClean="0">
                <a:solidFill>
                  <a:schemeClr val="bg2">
                    <a:lumMod val="25000"/>
                  </a:schemeClr>
                </a:solidFill>
                <a:latin typeface="GeoSlab703 Md BT" pitchFamily="18" charset="0"/>
              </a:rPr>
              <a:t>Methoxy</a:t>
            </a:r>
            <a:r>
              <a:rPr lang="en-US" sz="1600" dirty="0" smtClean="0">
                <a:solidFill>
                  <a:schemeClr val="bg2">
                    <a:lumMod val="25000"/>
                  </a:schemeClr>
                </a:solidFill>
                <a:latin typeface="GeoSlab703 Md BT" pitchFamily="18" charset="0"/>
              </a:rPr>
              <a:t> polyethylene glycol-</a:t>
            </a:r>
            <a:r>
              <a:rPr lang="en-US" sz="1600" dirty="0" err="1" smtClean="0">
                <a:solidFill>
                  <a:schemeClr val="bg2">
                    <a:lumMod val="25000"/>
                  </a:schemeClr>
                </a:solidFill>
                <a:latin typeface="GeoSlab703 Md BT" pitchFamily="18" charset="0"/>
              </a:rPr>
              <a:t>epoetin</a:t>
            </a:r>
            <a:r>
              <a:rPr lang="en-US" sz="1600" dirty="0" smtClean="0">
                <a:solidFill>
                  <a:schemeClr val="bg2">
                    <a:lumMod val="25000"/>
                  </a:schemeClr>
                </a:solidFill>
                <a:latin typeface="GeoSlab703 Md BT" pitchFamily="18" charset="0"/>
              </a:rPr>
              <a:t> beta(</a:t>
            </a:r>
            <a:r>
              <a:rPr lang="en-US" sz="1600" dirty="0" err="1" smtClean="0">
                <a:solidFill>
                  <a:schemeClr val="bg2">
                    <a:lumMod val="25000"/>
                  </a:schemeClr>
                </a:solidFill>
                <a:latin typeface="GeoSlab703 Md BT" pitchFamily="18" charset="0"/>
              </a:rPr>
              <a:t>Mircera</a:t>
            </a:r>
            <a:r>
              <a:rPr lang="en-US" sz="1600" b="1" dirty="0" smtClean="0">
                <a:solidFill>
                  <a:schemeClr val="bg2">
                    <a:lumMod val="25000"/>
                  </a:schemeClr>
                </a:solidFill>
                <a:latin typeface="GeoSlab703 Md BT" pitchFamily="18" charset="0"/>
              </a:rPr>
              <a:t>)</a:t>
            </a:r>
          </a:p>
          <a:p>
            <a:pPr lvl="2">
              <a:buClr>
                <a:schemeClr val="accent1">
                  <a:lumMod val="75000"/>
                </a:schemeClr>
              </a:buClr>
              <a:buFont typeface="Wingdings" pitchFamily="2" charset="2"/>
              <a:buChar char="§"/>
            </a:pPr>
            <a:r>
              <a:rPr lang="en-US" sz="1600" b="1" dirty="0" smtClean="0">
                <a:solidFill>
                  <a:schemeClr val="bg2">
                    <a:lumMod val="25000"/>
                  </a:schemeClr>
                </a:solidFill>
                <a:latin typeface="GeoSlab703 Md BT" pitchFamily="18" charset="0"/>
                <a:hlinkClick r:id="rId4"/>
              </a:rPr>
              <a:t>Hyperkalemia </a:t>
            </a:r>
            <a:r>
              <a:rPr lang="en-US" sz="1600" dirty="0" smtClean="0">
                <a:solidFill>
                  <a:schemeClr val="bg2">
                    <a:lumMod val="25000"/>
                  </a:schemeClr>
                </a:solidFill>
                <a:latin typeface="GeoSlab703 Md BT" pitchFamily="18" charset="0"/>
                <a:hlinkClick r:id="rId4"/>
              </a:rPr>
              <a:t>  </a:t>
            </a:r>
          </a:p>
          <a:p>
            <a:pPr lvl="3">
              <a:buClr>
                <a:schemeClr val="accent1">
                  <a:lumMod val="75000"/>
                </a:schemeClr>
              </a:buClr>
              <a:buFont typeface="Wingdings" pitchFamily="2" charset="2"/>
              <a:buChar char="ü"/>
            </a:pPr>
            <a:r>
              <a:rPr lang="en-US" sz="1600" dirty="0" smtClean="0">
                <a:solidFill>
                  <a:schemeClr val="bg2">
                    <a:lumMod val="25000"/>
                  </a:schemeClr>
                </a:solidFill>
                <a:latin typeface="GeoSlab703 Md BT" pitchFamily="18" charset="0"/>
              </a:rPr>
              <a:t>Low K Diet</a:t>
            </a:r>
          </a:p>
          <a:p>
            <a:pPr lvl="3">
              <a:buClr>
                <a:schemeClr val="accent1">
                  <a:lumMod val="75000"/>
                </a:schemeClr>
              </a:buClr>
              <a:buFont typeface="Wingdings" pitchFamily="2" charset="2"/>
              <a:buChar char="ü"/>
            </a:pPr>
            <a:r>
              <a:rPr lang="en-US" sz="1600" dirty="0" err="1" smtClean="0">
                <a:solidFill>
                  <a:schemeClr val="bg2">
                    <a:lumMod val="25000"/>
                  </a:schemeClr>
                </a:solidFill>
                <a:latin typeface="GeoSlab703 Md BT" pitchFamily="18" charset="0"/>
              </a:rPr>
              <a:t>Resonium</a:t>
            </a:r>
            <a:r>
              <a:rPr lang="en-US" sz="1600" dirty="0" smtClean="0">
                <a:solidFill>
                  <a:schemeClr val="bg2">
                    <a:lumMod val="25000"/>
                  </a:schemeClr>
                </a:solidFill>
                <a:latin typeface="GeoSlab703 Md BT" pitchFamily="18" charset="0"/>
              </a:rPr>
              <a:t>  Ca ,Na </a:t>
            </a:r>
            <a:r>
              <a:rPr lang="en-US" sz="1600" dirty="0" err="1" smtClean="0">
                <a:solidFill>
                  <a:schemeClr val="bg2">
                    <a:lumMod val="25000"/>
                  </a:schemeClr>
                </a:solidFill>
                <a:latin typeface="GeoSlab703 Md BT" pitchFamily="18" charset="0"/>
              </a:rPr>
              <a:t>resonium</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GB" sz="1600" dirty="0" err="1" smtClean="0">
                <a:solidFill>
                  <a:schemeClr val="tx1">
                    <a:lumMod val="85000"/>
                    <a:lumOff val="15000"/>
                  </a:schemeClr>
                </a:solidFill>
                <a:latin typeface="GeoSlab703 Md BT" pitchFamily="18" charset="0"/>
              </a:rPr>
              <a:t>Patiromer</a:t>
            </a:r>
            <a:endParaRPr lang="en-GB" sz="1600" dirty="0">
              <a:solidFill>
                <a:schemeClr val="tx1">
                  <a:lumMod val="85000"/>
                  <a:lumOff val="15000"/>
                </a:schemeClr>
              </a:solidFill>
              <a:latin typeface="GeoSlab703 Md BT" pitchFamily="18" charset="0"/>
            </a:endParaRPr>
          </a:p>
          <a:p>
            <a:pPr lvl="3">
              <a:buClr>
                <a:schemeClr val="accent1">
                  <a:lumMod val="75000"/>
                </a:schemeClr>
              </a:buClr>
              <a:buFont typeface="Wingdings" pitchFamily="2" charset="2"/>
              <a:buChar char="ü"/>
            </a:pPr>
            <a:r>
              <a:rPr lang="en-GB" sz="1600" dirty="0" smtClean="0">
                <a:solidFill>
                  <a:schemeClr val="tx1">
                    <a:lumMod val="85000"/>
                    <a:lumOff val="15000"/>
                  </a:schemeClr>
                </a:solidFill>
                <a:latin typeface="GeoSlab703 Md BT" pitchFamily="18" charset="0"/>
              </a:rPr>
              <a:t>Zirconium </a:t>
            </a:r>
            <a:r>
              <a:rPr lang="en-GB" sz="1600" dirty="0" err="1" smtClean="0">
                <a:solidFill>
                  <a:schemeClr val="tx1">
                    <a:lumMod val="85000"/>
                    <a:lumOff val="15000"/>
                  </a:schemeClr>
                </a:solidFill>
                <a:latin typeface="GeoSlab703 Md BT" pitchFamily="18" charset="0"/>
              </a:rPr>
              <a:t>Cyclosilicate</a:t>
            </a:r>
            <a:endParaRPr lang="en-US" sz="1600" dirty="0">
              <a:solidFill>
                <a:schemeClr val="tx1">
                  <a:lumMod val="85000"/>
                  <a:lumOff val="15000"/>
                </a:schemeClr>
              </a:solidFill>
              <a:latin typeface="GeoSlab703 Md BT" pitchFamily="18" charset="0"/>
            </a:endParaRPr>
          </a:p>
          <a:p>
            <a:pPr lvl="2">
              <a:buClr>
                <a:schemeClr val="accent1">
                  <a:lumMod val="75000"/>
                </a:schemeClr>
              </a:buClr>
              <a:buFont typeface="Wingdings" pitchFamily="2" charset="2"/>
              <a:buChar char="§"/>
            </a:pPr>
            <a:r>
              <a:rPr lang="en-US" sz="1600" b="1" dirty="0" smtClean="0">
                <a:solidFill>
                  <a:schemeClr val="bg2">
                    <a:lumMod val="25000"/>
                  </a:schemeClr>
                </a:solidFill>
                <a:latin typeface="GeoSlab703 Md BT" pitchFamily="18" charset="0"/>
                <a:hlinkClick r:id="rId4"/>
              </a:rPr>
              <a:t>Hyperphosphatemia</a:t>
            </a:r>
            <a:endParaRPr lang="en-US" sz="1600" b="1" dirty="0" smtClean="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a:solidFill>
                  <a:schemeClr val="bg2">
                    <a:lumMod val="25000"/>
                  </a:schemeClr>
                </a:solidFill>
                <a:latin typeface="GeoSlab703 Md BT" pitchFamily="18" charset="0"/>
              </a:rPr>
              <a:t>dietary phosphate restriction</a:t>
            </a:r>
          </a:p>
          <a:p>
            <a:pPr lvl="3">
              <a:buClr>
                <a:schemeClr val="accent1">
                  <a:lumMod val="75000"/>
                </a:schemeClr>
              </a:buClr>
              <a:buFont typeface="Wingdings" pitchFamily="2" charset="2"/>
              <a:buChar char="ü"/>
            </a:pPr>
            <a:r>
              <a:rPr lang="en-US" sz="1600" dirty="0" smtClean="0">
                <a:solidFill>
                  <a:schemeClr val="bg2">
                    <a:lumMod val="25000"/>
                  </a:schemeClr>
                </a:solidFill>
                <a:latin typeface="GeoSlab703 Md BT" pitchFamily="18" charset="0"/>
              </a:rPr>
              <a:t>dietary phosphate binders (Ca Carbonate, Ca Acetate, Sovlomier, </a:t>
            </a:r>
            <a:r>
              <a:rPr lang="en-US" sz="1600" dirty="0" err="1" smtClean="0">
                <a:solidFill>
                  <a:schemeClr val="bg2">
                    <a:lumMod val="25000"/>
                  </a:schemeClr>
                </a:solidFill>
                <a:latin typeface="GeoSlab703 Md BT" pitchFamily="18" charset="0"/>
              </a:rPr>
              <a:t>lanthium</a:t>
            </a:r>
            <a:r>
              <a:rPr lang="en-US" sz="1600" dirty="0" smtClean="0">
                <a:solidFill>
                  <a:schemeClr val="bg2">
                    <a:lumMod val="25000"/>
                  </a:schemeClr>
                </a:solidFill>
                <a:latin typeface="GeoSlab703 Md BT" pitchFamily="18" charset="0"/>
              </a:rPr>
              <a:t>)</a:t>
            </a:r>
          </a:p>
          <a:p>
            <a:pPr lvl="2">
              <a:buClr>
                <a:schemeClr val="accent1">
                  <a:lumMod val="75000"/>
                </a:schemeClr>
              </a:buClr>
              <a:buFont typeface="Wingdings" pitchFamily="2" charset="2"/>
              <a:buChar char="§"/>
            </a:pPr>
            <a:r>
              <a:rPr lang="en-US" sz="1600" b="1" dirty="0" err="1" smtClean="0">
                <a:solidFill>
                  <a:schemeClr val="bg2">
                    <a:lumMod val="25000"/>
                  </a:schemeClr>
                </a:solidFill>
                <a:latin typeface="GeoSlab703 Md BT" pitchFamily="18" charset="0"/>
                <a:hlinkClick r:id="rId5"/>
              </a:rPr>
              <a:t>Hypocalcemia</a:t>
            </a:r>
            <a:endParaRPr lang="en-US" sz="1600" dirty="0" smtClean="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smtClean="0">
                <a:solidFill>
                  <a:schemeClr val="bg2">
                    <a:lumMod val="25000"/>
                  </a:schemeClr>
                </a:solidFill>
                <a:latin typeface="GeoSlab703 Md BT" pitchFamily="18" charset="0"/>
              </a:rPr>
              <a:t>calcium supplements with or without calcitriol</a:t>
            </a:r>
          </a:p>
          <a:p>
            <a:pPr lvl="2">
              <a:buClr>
                <a:schemeClr val="accent1">
                  <a:lumMod val="75000"/>
                </a:schemeClr>
              </a:buClr>
              <a:buFont typeface="Wingdings" pitchFamily="2" charset="2"/>
              <a:buChar char="§"/>
            </a:pPr>
            <a:r>
              <a:rPr lang="en-US" sz="1600" b="1" dirty="0" smtClean="0">
                <a:solidFill>
                  <a:schemeClr val="bg2">
                    <a:lumMod val="25000"/>
                  </a:schemeClr>
                </a:solidFill>
                <a:latin typeface="GeoSlab703 Md BT" pitchFamily="18" charset="0"/>
                <a:hlinkClick r:id="rId6"/>
              </a:rPr>
              <a:t>Hyperparathyroidism</a:t>
            </a:r>
            <a:endParaRPr lang="en-US" sz="1600" dirty="0" smtClean="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smtClean="0">
                <a:solidFill>
                  <a:schemeClr val="bg2">
                    <a:lumMod val="25000"/>
                  </a:schemeClr>
                </a:solidFill>
                <a:latin typeface="GeoSlab703 Md BT" pitchFamily="18" charset="0"/>
              </a:rPr>
              <a:t>Calcitriol</a:t>
            </a:r>
            <a:endParaRPr lang="en-US" sz="1600" dirty="0">
              <a:solidFill>
                <a:schemeClr val="bg2">
                  <a:lumMod val="25000"/>
                </a:schemeClr>
              </a:solidFill>
              <a:latin typeface="GeoSlab703 Md BT" pitchFamily="18" charset="0"/>
            </a:endParaRPr>
          </a:p>
          <a:p>
            <a:pPr lvl="3">
              <a:buClr>
                <a:schemeClr val="accent1">
                  <a:lumMod val="75000"/>
                </a:schemeClr>
              </a:buClr>
              <a:buFont typeface="Wingdings" pitchFamily="2" charset="2"/>
              <a:buChar char="ü"/>
            </a:pPr>
            <a:r>
              <a:rPr lang="en-US" sz="1600" dirty="0" smtClean="0">
                <a:solidFill>
                  <a:schemeClr val="bg2">
                    <a:lumMod val="25000"/>
                  </a:schemeClr>
                </a:solidFill>
                <a:latin typeface="GeoSlab703 Md BT" pitchFamily="18" charset="0"/>
              </a:rPr>
              <a:t>vitamin D analogs</a:t>
            </a:r>
          </a:p>
          <a:p>
            <a:pPr marL="1143000" lvl="4" indent="0">
              <a:buClr>
                <a:schemeClr val="accent1">
                  <a:lumMod val="75000"/>
                </a:schemeClr>
              </a:buClr>
              <a:buNone/>
            </a:pPr>
            <a:endParaRPr lang="en-US" dirty="0" smtClean="0">
              <a:solidFill>
                <a:schemeClr val="bg2">
                  <a:lumMod val="25000"/>
                </a:schemeClr>
              </a:solidFill>
              <a:latin typeface="GeoSlab703 Md BT" pitchFamily="18" charset="0"/>
            </a:endParaRPr>
          </a:p>
          <a:p>
            <a:pPr>
              <a:buClr>
                <a:schemeClr val="accent1">
                  <a:lumMod val="75000"/>
                </a:schemeClr>
              </a:buClr>
              <a:buFont typeface="Arial" pitchFamily="34" charset="0"/>
              <a:buChar char="•"/>
            </a:pPr>
            <a:endParaRPr lang="en-US" sz="20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85325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3096344"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Case Study</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472008" y="1447800"/>
            <a:ext cx="8276456" cy="4572000"/>
          </a:xfrm>
        </p:spPr>
        <p:txBody>
          <a:bodyPr>
            <a:normAutofit lnSpcReduction="10000"/>
          </a:bodyPr>
          <a:lstStyle/>
          <a:p>
            <a:pPr>
              <a:buNone/>
            </a:pPr>
            <a:r>
              <a:rPr lang="en-US" sz="2800" dirty="0" smtClean="0">
                <a:solidFill>
                  <a:schemeClr val="bg2">
                    <a:lumMod val="25000"/>
                  </a:schemeClr>
                </a:solidFill>
                <a:latin typeface="GeoSlab703 Md BT" pitchFamily="18" charset="0"/>
              </a:rPr>
              <a:t>	55 yrs. old man with previous history of DM &amp; hypertension and CKD came to emergency with repeated </a:t>
            </a:r>
            <a:r>
              <a:rPr lang="en-US" sz="2800" dirty="0" err="1" smtClean="0">
                <a:solidFill>
                  <a:schemeClr val="bg2">
                    <a:lumMod val="25000"/>
                  </a:schemeClr>
                </a:solidFill>
                <a:latin typeface="GeoSlab703 Md BT" pitchFamily="18" charset="0"/>
              </a:rPr>
              <a:t>nausa</a:t>
            </a:r>
            <a:r>
              <a:rPr lang="en-US" sz="2800" dirty="0" smtClean="0">
                <a:solidFill>
                  <a:schemeClr val="bg2">
                    <a:lumMod val="25000"/>
                  </a:schemeClr>
                </a:solidFill>
                <a:latin typeface="GeoSlab703 Md BT" pitchFamily="18" charset="0"/>
              </a:rPr>
              <a:t> &amp; vomiting  for 4 weeks. Last week investigation showed his Na 132, K 6.1,urea 28 </a:t>
            </a:r>
            <a:r>
              <a:rPr lang="en-US" sz="2800" dirty="0" err="1" smtClean="0">
                <a:solidFill>
                  <a:schemeClr val="bg2">
                    <a:lumMod val="25000"/>
                  </a:schemeClr>
                </a:solidFill>
                <a:latin typeface="GeoSlab703 Md BT" pitchFamily="18" charset="0"/>
              </a:rPr>
              <a:t>mmol</a:t>
            </a:r>
            <a:r>
              <a:rPr lang="en-US" sz="2800" dirty="0" smtClean="0">
                <a:solidFill>
                  <a:schemeClr val="bg2">
                    <a:lumMod val="25000"/>
                  </a:schemeClr>
                </a:solidFill>
                <a:latin typeface="GeoSlab703 Md BT" pitchFamily="18" charset="0"/>
              </a:rPr>
              <a:t>/L &amp;S Cr 380 </a:t>
            </a:r>
            <a:r>
              <a:rPr lang="el-GR" sz="2800" dirty="0" smtClean="0">
                <a:solidFill>
                  <a:schemeClr val="bg2">
                    <a:lumMod val="25000"/>
                  </a:schemeClr>
                </a:solidFill>
                <a:latin typeface="GeoSlab703 Md BT" pitchFamily="18" charset="0"/>
                <a:cs typeface="Times New Roman"/>
              </a:rPr>
              <a:t>μ</a:t>
            </a:r>
            <a:r>
              <a:rPr lang="en-US" sz="2800" dirty="0" smtClean="0">
                <a:solidFill>
                  <a:schemeClr val="bg2">
                    <a:lumMod val="25000"/>
                  </a:schemeClr>
                </a:solidFill>
                <a:latin typeface="GeoSlab703 Md BT" pitchFamily="18" charset="0"/>
              </a:rPr>
              <a:t>mol/L. The nurse recorded that his vital signs are:</a:t>
            </a:r>
          </a:p>
          <a:p>
            <a:pPr lvl="2">
              <a:buClr>
                <a:schemeClr val="accent1">
                  <a:lumMod val="75000"/>
                </a:schemeClr>
              </a:buClr>
            </a:pPr>
            <a:r>
              <a:rPr lang="en-US" sz="2800" dirty="0" smtClean="0">
                <a:solidFill>
                  <a:schemeClr val="bg2">
                    <a:lumMod val="25000"/>
                  </a:schemeClr>
                </a:solidFill>
                <a:latin typeface="GeoSlab703 Md BT" pitchFamily="18" charset="0"/>
              </a:rPr>
              <a:t>BP – 190/105 mmHg</a:t>
            </a:r>
          </a:p>
          <a:p>
            <a:pPr lvl="2">
              <a:buClr>
                <a:schemeClr val="accent1">
                  <a:lumMod val="75000"/>
                </a:schemeClr>
              </a:buClr>
            </a:pPr>
            <a:r>
              <a:rPr lang="en-US" sz="2800" dirty="0" smtClean="0">
                <a:solidFill>
                  <a:schemeClr val="bg2">
                    <a:lumMod val="25000"/>
                  </a:schemeClr>
                </a:solidFill>
                <a:latin typeface="GeoSlab703 Md BT" pitchFamily="18" charset="0"/>
              </a:rPr>
              <a:t>Pulse rate – 50 beats/min</a:t>
            </a:r>
          </a:p>
          <a:p>
            <a:pPr lvl="2"/>
            <a:endParaRPr lang="en-US" sz="2800" dirty="0">
              <a:solidFill>
                <a:schemeClr val="bg2">
                  <a:lumMod val="25000"/>
                </a:schemeClr>
              </a:solidFill>
              <a:latin typeface="GeoSlab703 Md BT" pitchFamily="18" charset="0"/>
            </a:endParaRPr>
          </a:p>
          <a:p>
            <a:pPr>
              <a:buNone/>
            </a:pPr>
            <a:r>
              <a:rPr lang="en-US" sz="2800" dirty="0" smtClean="0">
                <a:solidFill>
                  <a:schemeClr val="bg2">
                    <a:lumMod val="25000"/>
                  </a:schemeClr>
                </a:solidFill>
                <a:latin typeface="GeoSlab703 Md BT" pitchFamily="18" charset="0"/>
              </a:rPr>
              <a:t>	What will your approach be for this case?</a:t>
            </a:r>
          </a:p>
          <a:p>
            <a:pPr>
              <a:buNone/>
            </a:pPr>
            <a:endParaRPr lang="en-US" sz="28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4469436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32" y="-27384"/>
            <a:ext cx="72580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Treatment of Complications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ndParaRPr>
          </a:p>
        </p:txBody>
      </p:sp>
      <p:sp>
        <p:nvSpPr>
          <p:cNvPr id="3" name="Content Placeholder 2"/>
          <p:cNvSpPr>
            <a:spLocks noGrp="1"/>
          </p:cNvSpPr>
          <p:nvPr>
            <p:ph sz="quarter" idx="1"/>
          </p:nvPr>
        </p:nvSpPr>
        <p:spPr/>
        <p:txBody>
          <a:bodyPr/>
          <a:lstStyle/>
          <a:p>
            <a:pPr>
              <a:buClr>
                <a:schemeClr val="accent1">
                  <a:lumMod val="75000"/>
                </a:schemeClr>
              </a:buClr>
              <a:buFont typeface="Arial" pitchFamily="34" charset="0"/>
              <a:buChar char="•"/>
            </a:pPr>
            <a:r>
              <a:rPr lang="en-US" b="1" u="sng" dirty="0" smtClean="0">
                <a:solidFill>
                  <a:schemeClr val="bg2">
                    <a:lumMod val="25000"/>
                  </a:schemeClr>
                </a:solidFill>
                <a:latin typeface="GeoSlab703 Md BT" pitchFamily="18" charset="0"/>
              </a:rPr>
              <a:t>Uremic manifestations</a:t>
            </a:r>
            <a:r>
              <a:rPr lang="en-US" u="sng" dirty="0" smtClean="0">
                <a:solidFill>
                  <a:schemeClr val="bg2">
                    <a:lumMod val="25000"/>
                  </a:schemeClr>
                </a:solidFill>
                <a:latin typeface="GeoSlab703 Md BT" pitchFamily="18" charset="0"/>
              </a:rPr>
              <a:t>: </a:t>
            </a:r>
          </a:p>
          <a:p>
            <a:pPr lvl="3">
              <a:buClr>
                <a:schemeClr val="accent1">
                  <a:lumMod val="75000"/>
                </a:schemeClr>
              </a:buClr>
              <a:buFont typeface="Courier New" pitchFamily="49" charset="0"/>
              <a:buChar char="o"/>
            </a:pPr>
            <a:r>
              <a:rPr lang="en-US" sz="2600" dirty="0" smtClean="0">
                <a:solidFill>
                  <a:schemeClr val="bg2">
                    <a:lumMod val="25000"/>
                  </a:schemeClr>
                </a:solidFill>
                <a:latin typeface="GeoSlab703 Md BT" pitchFamily="18" charset="0"/>
              </a:rPr>
              <a:t>Long-term renal replacement therapy </a:t>
            </a:r>
          </a:p>
          <a:p>
            <a:pPr lvl="4">
              <a:buClr>
                <a:schemeClr val="accent1">
                  <a:lumMod val="75000"/>
                </a:schemeClr>
              </a:buClr>
              <a:buFont typeface="Wingdings" pitchFamily="2" charset="2"/>
              <a:buChar char="ü"/>
            </a:pPr>
            <a:r>
              <a:rPr lang="en-US" sz="2600" dirty="0" smtClean="0">
                <a:solidFill>
                  <a:schemeClr val="bg2">
                    <a:lumMod val="25000"/>
                  </a:schemeClr>
                </a:solidFill>
                <a:latin typeface="GeoSlab703 Md BT" pitchFamily="18" charset="0"/>
              </a:rPr>
              <a:t>hemodialysis</a:t>
            </a:r>
          </a:p>
          <a:p>
            <a:pPr lvl="4">
              <a:buClr>
                <a:schemeClr val="accent1">
                  <a:lumMod val="75000"/>
                </a:schemeClr>
              </a:buClr>
              <a:buFont typeface="Wingdings" pitchFamily="2" charset="2"/>
              <a:buChar char="ü"/>
            </a:pPr>
            <a:r>
              <a:rPr lang="en-US" sz="2600" dirty="0" smtClean="0">
                <a:solidFill>
                  <a:schemeClr val="bg2">
                    <a:lumMod val="25000"/>
                  </a:schemeClr>
                </a:solidFill>
                <a:latin typeface="GeoSlab703 Md BT" pitchFamily="18" charset="0"/>
              </a:rPr>
              <a:t>peritoneal </a:t>
            </a:r>
            <a:r>
              <a:rPr lang="en-US" sz="2600" dirty="0" smtClean="0">
                <a:solidFill>
                  <a:schemeClr val="bg2">
                    <a:lumMod val="25000"/>
                  </a:schemeClr>
                </a:solidFill>
                <a:latin typeface="GeoSlab703 Md BT" pitchFamily="18" charset="0"/>
              </a:rPr>
              <a:t>dialysis             </a:t>
            </a:r>
          </a:p>
          <a:p>
            <a:pPr lvl="4">
              <a:buClr>
                <a:schemeClr val="accent1">
                  <a:lumMod val="75000"/>
                </a:schemeClr>
              </a:buClr>
              <a:buFont typeface="Wingdings" pitchFamily="2" charset="2"/>
              <a:buChar char="ü"/>
            </a:pPr>
            <a:r>
              <a:rPr lang="en-US" sz="2600" dirty="0" smtClean="0">
                <a:solidFill>
                  <a:schemeClr val="bg2">
                    <a:lumMod val="25000"/>
                  </a:schemeClr>
                </a:solidFill>
                <a:latin typeface="GeoSlab703 Md BT" pitchFamily="18" charset="0"/>
              </a:rPr>
              <a:t>renal transplantation</a:t>
            </a:r>
          </a:p>
          <a:p>
            <a:endParaRPr lang="en-US"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10427110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304"/>
            <a:ext cx="8424936"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Indications for renal replacement therapy </a:t>
            </a:r>
          </a:p>
        </p:txBody>
      </p:sp>
      <p:sp>
        <p:nvSpPr>
          <p:cNvPr id="3" name="Content Placeholder 2"/>
          <p:cNvSpPr>
            <a:spLocks noGrp="1"/>
          </p:cNvSpPr>
          <p:nvPr>
            <p:ph sz="quarter" idx="1"/>
          </p:nvPr>
        </p:nvSpPr>
        <p:spPr>
          <a:xfrm>
            <a:off x="457200" y="838200"/>
            <a:ext cx="8229600" cy="4525963"/>
          </a:xfrm>
        </p:spPr>
        <p:txBody>
          <a:bodyPr>
            <a:noAutofit/>
          </a:bodyPr>
          <a:lstStyle/>
          <a:p>
            <a:pPr>
              <a:buClr>
                <a:srgbClr val="C00000"/>
              </a:buClr>
            </a:pPr>
            <a:r>
              <a:rPr lang="en-US" sz="2900" dirty="0">
                <a:solidFill>
                  <a:schemeClr val="bg2">
                    <a:lumMod val="25000"/>
                  </a:schemeClr>
                </a:solidFill>
                <a:latin typeface="GeoSlab703 Md BT" pitchFamily="18" charset="0"/>
              </a:rPr>
              <a:t>Severe metabolic acidosis</a:t>
            </a:r>
          </a:p>
          <a:p>
            <a:pPr>
              <a:buClr>
                <a:srgbClr val="C00000"/>
              </a:buClr>
            </a:pPr>
            <a:r>
              <a:rPr lang="en-US" sz="2900" dirty="0">
                <a:solidFill>
                  <a:schemeClr val="bg2">
                    <a:lumMod val="25000"/>
                  </a:schemeClr>
                </a:solidFill>
                <a:latin typeface="GeoSlab703 Md BT" pitchFamily="18" charset="0"/>
              </a:rPr>
              <a:t>Hyperkalemia</a:t>
            </a:r>
          </a:p>
          <a:p>
            <a:pPr>
              <a:buClr>
                <a:srgbClr val="C00000"/>
              </a:buClr>
            </a:pPr>
            <a:r>
              <a:rPr lang="en-US" sz="2900" dirty="0" smtClean="0">
                <a:solidFill>
                  <a:schemeClr val="bg2">
                    <a:lumMod val="25000"/>
                  </a:schemeClr>
                </a:solidFill>
                <a:latin typeface="GeoSlab703 Md BT" pitchFamily="18" charset="0"/>
              </a:rPr>
              <a:t>Intractable volume overload</a:t>
            </a:r>
          </a:p>
          <a:p>
            <a:pPr>
              <a:buClr>
                <a:srgbClr val="C00000"/>
              </a:buClr>
            </a:pPr>
            <a:r>
              <a:rPr lang="en-US" sz="2900" dirty="0" smtClean="0">
                <a:solidFill>
                  <a:schemeClr val="bg2">
                    <a:lumMod val="25000"/>
                  </a:schemeClr>
                </a:solidFill>
                <a:latin typeface="GeoSlab703 Md BT" pitchFamily="18" charset="0"/>
              </a:rPr>
              <a:t>Pericarditis</a:t>
            </a:r>
          </a:p>
          <a:p>
            <a:pPr>
              <a:buClr>
                <a:srgbClr val="C00000"/>
              </a:buClr>
            </a:pPr>
            <a:r>
              <a:rPr lang="en-US" sz="2900" dirty="0" smtClean="0">
                <a:solidFill>
                  <a:schemeClr val="bg2">
                    <a:lumMod val="25000"/>
                  </a:schemeClr>
                </a:solidFill>
                <a:latin typeface="GeoSlab703 Md BT" pitchFamily="18" charset="0"/>
              </a:rPr>
              <a:t>Uremic Symptoms</a:t>
            </a:r>
          </a:p>
          <a:p>
            <a:pPr lvl="1">
              <a:buClr>
                <a:srgbClr val="C00000"/>
              </a:buClr>
              <a:buFont typeface="Wingdings" pitchFamily="2" charset="2"/>
              <a:buChar char="ü"/>
            </a:pPr>
            <a:r>
              <a:rPr lang="en-US" sz="2900" dirty="0" smtClean="0">
                <a:solidFill>
                  <a:schemeClr val="bg2">
                    <a:lumMod val="25000"/>
                  </a:schemeClr>
                </a:solidFill>
                <a:latin typeface="GeoSlab703 Md BT" pitchFamily="18" charset="0"/>
              </a:rPr>
              <a:t>Encephalopathy</a:t>
            </a:r>
            <a:endParaRPr lang="en-US" sz="2900" dirty="0">
              <a:solidFill>
                <a:schemeClr val="bg2">
                  <a:lumMod val="25000"/>
                </a:schemeClr>
              </a:solidFill>
              <a:latin typeface="GeoSlab703 Md BT" pitchFamily="18" charset="0"/>
            </a:endParaRPr>
          </a:p>
          <a:p>
            <a:pPr lvl="1">
              <a:buClr>
                <a:srgbClr val="C00000"/>
              </a:buClr>
              <a:buFont typeface="Wingdings" pitchFamily="2" charset="2"/>
              <a:buChar char="ü"/>
            </a:pPr>
            <a:r>
              <a:rPr lang="en-US" sz="2900" dirty="0" smtClean="0">
                <a:solidFill>
                  <a:schemeClr val="bg2">
                    <a:lumMod val="25000"/>
                  </a:schemeClr>
                </a:solidFill>
                <a:latin typeface="GeoSlab703 Md BT" pitchFamily="18" charset="0"/>
              </a:rPr>
              <a:t>Failure </a:t>
            </a:r>
            <a:r>
              <a:rPr lang="en-US" sz="2900" dirty="0">
                <a:solidFill>
                  <a:schemeClr val="bg2">
                    <a:lumMod val="25000"/>
                  </a:schemeClr>
                </a:solidFill>
                <a:latin typeface="GeoSlab703 Md BT" pitchFamily="18" charset="0"/>
              </a:rPr>
              <a:t>to thrive and malnutrition</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Peripheral neuropathy</a:t>
            </a:r>
          </a:p>
          <a:p>
            <a:pPr lvl="1">
              <a:buClr>
                <a:srgbClr val="C00000"/>
              </a:buClr>
              <a:buFont typeface="Wingdings" pitchFamily="2" charset="2"/>
              <a:buChar char="ü"/>
            </a:pPr>
            <a:r>
              <a:rPr lang="en-US" sz="2900" dirty="0">
                <a:solidFill>
                  <a:schemeClr val="bg2">
                    <a:lumMod val="25000"/>
                  </a:schemeClr>
                </a:solidFill>
                <a:latin typeface="GeoSlab703 Md BT" pitchFamily="18" charset="0"/>
              </a:rPr>
              <a:t>Intractable gastrointestinal symptoms</a:t>
            </a:r>
          </a:p>
          <a:p>
            <a:pPr>
              <a:buClr>
                <a:srgbClr val="C00000"/>
              </a:buClr>
            </a:pPr>
            <a:r>
              <a:rPr lang="en-US" sz="2900" dirty="0">
                <a:solidFill>
                  <a:schemeClr val="bg2">
                    <a:lumMod val="25000"/>
                  </a:schemeClr>
                </a:solidFill>
                <a:latin typeface="GeoSlab703 Md BT" pitchFamily="18" charset="0"/>
              </a:rPr>
              <a:t>In asymptomatic </a:t>
            </a:r>
            <a:r>
              <a:rPr lang="en-US" sz="2900" dirty="0" smtClean="0">
                <a:solidFill>
                  <a:schemeClr val="bg2">
                    <a:lumMod val="25000"/>
                  </a:schemeClr>
                </a:solidFill>
                <a:latin typeface="GeoSlab703 Md BT" pitchFamily="18" charset="0"/>
              </a:rPr>
              <a:t>patients</a:t>
            </a:r>
          </a:p>
          <a:p>
            <a:pPr lvl="1">
              <a:buClr>
                <a:srgbClr val="C00000"/>
              </a:buClr>
              <a:buFont typeface="Wingdings" pitchFamily="2" charset="2"/>
              <a:buChar char="ü"/>
            </a:pPr>
            <a:r>
              <a:rPr lang="en-US" sz="2900" dirty="0" smtClean="0">
                <a:solidFill>
                  <a:schemeClr val="bg2">
                    <a:lumMod val="25000"/>
                  </a:schemeClr>
                </a:solidFill>
                <a:latin typeface="GeoSlab703 Md BT" pitchFamily="18" charset="0"/>
              </a:rPr>
              <a:t>GFR </a:t>
            </a:r>
            <a:r>
              <a:rPr lang="en-US" sz="2900" dirty="0">
                <a:solidFill>
                  <a:schemeClr val="bg2">
                    <a:lumMod val="25000"/>
                  </a:schemeClr>
                </a:solidFill>
                <a:latin typeface="GeoSlab703 Md BT" pitchFamily="18" charset="0"/>
              </a:rPr>
              <a:t>of </a:t>
            </a:r>
            <a:r>
              <a:rPr lang="en-US" sz="2900" dirty="0" smtClean="0">
                <a:solidFill>
                  <a:schemeClr val="bg2">
                    <a:lumMod val="25000"/>
                  </a:schemeClr>
                </a:solidFill>
                <a:latin typeface="GeoSlab703 Md BT" pitchFamily="18" charset="0"/>
              </a:rPr>
              <a:t>5-8 </a:t>
            </a:r>
            <a:r>
              <a:rPr lang="en-US" sz="2900" dirty="0">
                <a:solidFill>
                  <a:schemeClr val="bg2">
                    <a:lumMod val="25000"/>
                  </a:schemeClr>
                </a:solidFill>
                <a:latin typeface="GeoSlab703 Md BT" pitchFamily="18" charset="0"/>
              </a:rPr>
              <a:t>mL/min/1.73 </a:t>
            </a:r>
            <a:r>
              <a:rPr lang="en-US" sz="2900" dirty="0" smtClean="0">
                <a:solidFill>
                  <a:schemeClr val="bg2">
                    <a:lumMod val="25000"/>
                  </a:schemeClr>
                </a:solidFill>
                <a:latin typeface="GeoSlab703 Md BT" pitchFamily="18" charset="0"/>
              </a:rPr>
              <a:t>m²</a:t>
            </a:r>
            <a:endParaRPr lang="en-US" sz="29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25432244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808" y="0"/>
            <a:ext cx="3581400" cy="838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Hemodialysis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pic>
        <p:nvPicPr>
          <p:cNvPr id="34818" name="Picture 2" descr="http://kidney.niddk.nih.gov/kudiseases/pubs/childkidneydiseases/treatment_methods/images/HemoBoy.gif"/>
          <p:cNvPicPr>
            <a:picLocks noChangeAspect="1" noChangeArrowheads="1"/>
          </p:cNvPicPr>
          <p:nvPr/>
        </p:nvPicPr>
        <p:blipFill>
          <a:blip r:embed="rId2" cstate="print"/>
          <a:srcRect/>
          <a:stretch>
            <a:fillRect/>
          </a:stretch>
        </p:blipFill>
        <p:spPr bwMode="auto">
          <a:xfrm>
            <a:off x="228599" y="1524000"/>
            <a:ext cx="3581401" cy="4571999"/>
          </a:xfrm>
          <a:prstGeom prst="rect">
            <a:avLst/>
          </a:prstGeom>
          <a:noFill/>
        </p:spPr>
      </p:pic>
      <p:pic>
        <p:nvPicPr>
          <p:cNvPr id="34820" name="Picture 4" descr="http://www.mediresource.com/HealthNews/images/English/LP2_8.gif"/>
          <p:cNvPicPr>
            <a:picLocks noChangeAspect="1" noChangeArrowheads="1"/>
          </p:cNvPicPr>
          <p:nvPr/>
        </p:nvPicPr>
        <p:blipFill>
          <a:blip r:embed="rId3" cstate="print"/>
          <a:srcRect/>
          <a:stretch>
            <a:fillRect/>
          </a:stretch>
        </p:blipFill>
        <p:spPr bwMode="auto">
          <a:xfrm>
            <a:off x="3810000" y="762000"/>
            <a:ext cx="2438400" cy="2438400"/>
          </a:xfrm>
          <a:prstGeom prst="rect">
            <a:avLst/>
          </a:prstGeom>
          <a:noFill/>
        </p:spPr>
      </p:pic>
      <p:pic>
        <p:nvPicPr>
          <p:cNvPr id="34822" name="Picture 6" descr="http://www.fda.gov/ucm/groups/fdagov-public/documents/image/ucm064636.gif"/>
          <p:cNvPicPr>
            <a:picLocks noChangeAspect="1" noChangeArrowheads="1"/>
          </p:cNvPicPr>
          <p:nvPr/>
        </p:nvPicPr>
        <p:blipFill>
          <a:blip r:embed="rId4" cstate="print"/>
          <a:srcRect/>
          <a:stretch>
            <a:fillRect/>
          </a:stretch>
        </p:blipFill>
        <p:spPr bwMode="auto">
          <a:xfrm>
            <a:off x="3882061" y="2996952"/>
            <a:ext cx="2366339" cy="2232248"/>
          </a:xfrm>
          <a:prstGeom prst="rect">
            <a:avLst/>
          </a:prstGeom>
          <a:noFill/>
        </p:spPr>
      </p:pic>
      <p:pic>
        <p:nvPicPr>
          <p:cNvPr id="34824" name="Picture 8" descr="http://www.riversideonline.com/source/images/image_popup/dia7_dial_graft.jpg"/>
          <p:cNvPicPr>
            <a:picLocks noChangeAspect="1" noChangeArrowheads="1"/>
          </p:cNvPicPr>
          <p:nvPr/>
        </p:nvPicPr>
        <p:blipFill>
          <a:blip r:embed="rId5" cstate="print"/>
          <a:srcRect/>
          <a:stretch>
            <a:fillRect/>
          </a:stretch>
        </p:blipFill>
        <p:spPr bwMode="auto">
          <a:xfrm>
            <a:off x="6858000" y="3581400"/>
            <a:ext cx="2057400" cy="3086100"/>
          </a:xfrm>
          <a:prstGeom prst="rect">
            <a:avLst/>
          </a:prstGeom>
          <a:noFill/>
        </p:spPr>
      </p:pic>
      <p:pic>
        <p:nvPicPr>
          <p:cNvPr id="34826" name="Picture 10" descr="http://www.davita.com/UploadedImages/fistulagoldstar.jpg"/>
          <p:cNvPicPr>
            <a:picLocks noChangeAspect="1" noChangeArrowheads="1"/>
          </p:cNvPicPr>
          <p:nvPr/>
        </p:nvPicPr>
        <p:blipFill>
          <a:blip r:embed="rId6" cstate="print"/>
          <a:srcRect/>
          <a:stretch>
            <a:fillRect/>
          </a:stretch>
        </p:blipFill>
        <p:spPr bwMode="auto">
          <a:xfrm>
            <a:off x="6781800" y="1066800"/>
            <a:ext cx="2133600" cy="2133600"/>
          </a:xfrm>
          <a:prstGeom prst="rect">
            <a:avLst/>
          </a:prstGeom>
          <a:noFill/>
        </p:spPr>
      </p:pic>
      <p:sp>
        <p:nvSpPr>
          <p:cNvPr id="3" name="AutoShape 2" descr="Image result for fistula di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598" y="5249366"/>
            <a:ext cx="2549625" cy="136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9143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7744" y="116632"/>
            <a:ext cx="4834880"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Peritoneal Dialysis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pic>
        <p:nvPicPr>
          <p:cNvPr id="5" name="Picture 2" descr="http://www.baxter.co.nz/images/patients_and_caregivers/therapies/renal/treatment-end_clip_image00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457200" y="1120108"/>
            <a:ext cx="4114800" cy="5111152"/>
          </a:xfrm>
          <a:prstGeom prst="rect">
            <a:avLst/>
          </a:prstGeom>
          <a:noFill/>
        </p:spPr>
      </p:pic>
      <p:pic>
        <p:nvPicPr>
          <p:cNvPr id="6" name="Picture 4" descr="http://2.bp.blogspot.com/_VRMXa13Bidk/Swt4DxiZ_EI/AAAAAAAAAPE/6HDXHXEIwkI/s320/peritonitis.JPG"/>
          <p:cNvPicPr>
            <a:picLocks noChangeAspect="1" noChangeArrowheads="1"/>
          </p:cNvPicPr>
          <p:nvPr/>
        </p:nvPicPr>
        <p:blipFill>
          <a:blip r:embed="rId4" cstate="print"/>
          <a:srcRect/>
          <a:stretch>
            <a:fillRect/>
          </a:stretch>
        </p:blipFill>
        <p:spPr bwMode="auto">
          <a:xfrm>
            <a:off x="4685184" y="3662642"/>
            <a:ext cx="3860798" cy="2895600"/>
          </a:xfrm>
          <a:prstGeom prst="rect">
            <a:avLst/>
          </a:prstGeom>
          <a:noFill/>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259632"/>
            <a:ext cx="4464496" cy="216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825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69368" y="76200"/>
            <a:ext cx="5770984" cy="11430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Renal Transplantation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pic>
        <p:nvPicPr>
          <p:cNvPr id="7" name="Picture 2" descr="http://www.kidney.org.au/Portals/0/assets/Images/kidney%20transplant.gif"/>
          <p:cNvPicPr>
            <a:picLocks noChangeAspect="1" noChangeArrowheads="1"/>
          </p:cNvPicPr>
          <p:nvPr/>
        </p:nvPicPr>
        <p:blipFill>
          <a:blip r:embed="rId2" cstate="print"/>
          <a:srcRect/>
          <a:stretch>
            <a:fillRect/>
          </a:stretch>
        </p:blipFill>
        <p:spPr bwMode="auto">
          <a:xfrm>
            <a:off x="143672" y="1556792"/>
            <a:ext cx="3708248" cy="3124200"/>
          </a:xfrm>
          <a:prstGeom prst="rect">
            <a:avLst/>
          </a:prstGeom>
          <a:noFill/>
        </p:spPr>
      </p:pic>
      <p:pic>
        <p:nvPicPr>
          <p:cNvPr id="8" name="Picture 6" descr="http://www.pharmaceutical-technology.com/projects/gensymefrance/images/4-kidney.jpg"/>
          <p:cNvPicPr>
            <a:picLocks noChangeAspect="1" noChangeArrowheads="1"/>
          </p:cNvPicPr>
          <p:nvPr/>
        </p:nvPicPr>
        <p:blipFill>
          <a:blip r:embed="rId3" cstate="print"/>
          <a:srcRect/>
          <a:stretch>
            <a:fillRect/>
          </a:stretch>
        </p:blipFill>
        <p:spPr bwMode="auto">
          <a:xfrm>
            <a:off x="3858540" y="2152881"/>
            <a:ext cx="1992639" cy="2743200"/>
          </a:xfrm>
          <a:prstGeom prst="rect">
            <a:avLst/>
          </a:prstGeom>
          <a:noFill/>
        </p:spPr>
      </p:pic>
      <p:sp>
        <p:nvSpPr>
          <p:cNvPr id="9" name="TextBox 8"/>
          <p:cNvSpPr txBox="1"/>
          <p:nvPr/>
        </p:nvSpPr>
        <p:spPr>
          <a:xfrm>
            <a:off x="3635896" y="4865099"/>
            <a:ext cx="2667000" cy="646331"/>
          </a:xfrm>
          <a:prstGeom prst="rect">
            <a:avLst/>
          </a:prstGeom>
          <a:noFill/>
        </p:spPr>
        <p:txBody>
          <a:bodyPr wrap="square" rtlCol="0">
            <a:spAutoFit/>
          </a:bodyPr>
          <a:lstStyle/>
          <a:p>
            <a:pPr algn="ctr"/>
            <a:r>
              <a:rPr lang="en-US" dirty="0" smtClean="0">
                <a:latin typeface="GeoSlab703 Md BT" pitchFamily="18" charset="0"/>
              </a:rPr>
              <a:t>Renal Transplant </a:t>
            </a:r>
            <a:r>
              <a:rPr lang="en-US" dirty="0" smtClean="0">
                <a:latin typeface="GeoSlab703 Md BT" pitchFamily="18" charset="0"/>
              </a:rPr>
              <a:t>Rejection&amp; infection </a:t>
            </a:r>
            <a:endParaRPr lang="en-US" dirty="0">
              <a:latin typeface="GeoSlab703 Md BT" pitchFamily="18" charset="0"/>
            </a:endParaRPr>
          </a:p>
        </p:txBody>
      </p:sp>
      <p:pic>
        <p:nvPicPr>
          <p:cNvPr id="10" name="Picture 8" descr="http://www.medindia.net/health-images/kidney-transplant-patients.jpg"/>
          <p:cNvPicPr>
            <a:picLocks noChangeAspect="1" noChangeArrowheads="1"/>
          </p:cNvPicPr>
          <p:nvPr/>
        </p:nvPicPr>
        <p:blipFill>
          <a:blip r:embed="rId4" cstate="print"/>
          <a:srcRect/>
          <a:stretch>
            <a:fillRect/>
          </a:stretch>
        </p:blipFill>
        <p:spPr bwMode="auto">
          <a:xfrm>
            <a:off x="5969882" y="1556792"/>
            <a:ext cx="3092470" cy="2577058"/>
          </a:xfrm>
          <a:prstGeom prst="rect">
            <a:avLst/>
          </a:prstGeom>
          <a:noFill/>
        </p:spPr>
      </p:pic>
      <p:sp>
        <p:nvSpPr>
          <p:cNvPr id="11" name="TextBox 10"/>
          <p:cNvSpPr txBox="1"/>
          <p:nvPr/>
        </p:nvSpPr>
        <p:spPr>
          <a:xfrm>
            <a:off x="6228184" y="4191000"/>
            <a:ext cx="2667000" cy="646331"/>
          </a:xfrm>
          <a:prstGeom prst="rect">
            <a:avLst/>
          </a:prstGeom>
          <a:noFill/>
        </p:spPr>
        <p:txBody>
          <a:bodyPr wrap="square" rtlCol="0">
            <a:spAutoFit/>
          </a:bodyPr>
          <a:lstStyle/>
          <a:p>
            <a:pPr algn="ctr"/>
            <a:r>
              <a:rPr lang="en-US" dirty="0" smtClean="0">
                <a:latin typeface="GeoSlab703 Md BT" pitchFamily="18" charset="0"/>
              </a:rPr>
              <a:t>Renal Transplant Medication</a:t>
            </a:r>
            <a:endParaRPr lang="en-US" dirty="0">
              <a:latin typeface="GeoSlab703 Md BT" pitchFamily="18" charset="0"/>
            </a:endParaRPr>
          </a:p>
        </p:txBody>
      </p:sp>
      <p:sp>
        <p:nvSpPr>
          <p:cNvPr id="2" name="Rectangle 1"/>
          <p:cNvSpPr/>
          <p:nvPr/>
        </p:nvSpPr>
        <p:spPr>
          <a:xfrm>
            <a:off x="641611" y="5744289"/>
            <a:ext cx="6420617" cy="892552"/>
          </a:xfrm>
          <a:prstGeom prst="rect">
            <a:avLst/>
          </a:prstGeom>
        </p:spPr>
        <p:txBody>
          <a:bodyPr wrap="square">
            <a:spAutoFit/>
          </a:bodyPr>
          <a:lstStyle/>
          <a:p>
            <a:pPr lvl="4">
              <a:buClr>
                <a:schemeClr val="accent1">
                  <a:lumMod val="75000"/>
                </a:schemeClr>
              </a:buClr>
              <a:buFont typeface="Wingdings" pitchFamily="2" charset="2"/>
              <a:buChar char="ü"/>
            </a:pPr>
            <a:r>
              <a:rPr lang="en-US" sz="2600" dirty="0" smtClean="0">
                <a:solidFill>
                  <a:schemeClr val="bg2">
                    <a:lumMod val="25000"/>
                  </a:schemeClr>
                </a:solidFill>
                <a:latin typeface="GeoSlab703 Md BT" pitchFamily="18" charset="0"/>
              </a:rPr>
              <a:t>Better </a:t>
            </a:r>
            <a:r>
              <a:rPr lang="en-US" sz="2600" dirty="0" err="1" smtClean="0">
                <a:solidFill>
                  <a:schemeClr val="bg2">
                    <a:lumMod val="25000"/>
                  </a:schemeClr>
                </a:solidFill>
                <a:latin typeface="GeoSlab703 Md BT" pitchFamily="18" charset="0"/>
              </a:rPr>
              <a:t>qulity</a:t>
            </a:r>
            <a:r>
              <a:rPr lang="en-US" sz="2600" dirty="0" smtClean="0">
                <a:solidFill>
                  <a:schemeClr val="bg2">
                    <a:lumMod val="25000"/>
                  </a:schemeClr>
                </a:solidFill>
                <a:latin typeface="GeoSlab703 Md BT" pitchFamily="18" charset="0"/>
              </a:rPr>
              <a:t> of live ,less mortality ,can be before HD </a:t>
            </a:r>
            <a:endParaRPr lang="en-US" sz="2600" dirty="0">
              <a:solidFill>
                <a:schemeClr val="bg2">
                  <a:lumMod val="25000"/>
                </a:schemeClr>
              </a:solidFill>
              <a:latin typeface="GeoSlab703 Md BT" pitchFamily="18" charset="0"/>
            </a:endParaRPr>
          </a:p>
        </p:txBody>
      </p:sp>
    </p:spTree>
    <p:extLst>
      <p:ext uri="{BB962C8B-B14F-4D97-AF65-F5344CB8AC3E}">
        <p14:creationId xmlns:p14="http://schemas.microsoft.com/office/powerpoint/2010/main" val="3548718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srcRect/>
          <a:stretch>
            <a:fillRect/>
          </a:stretch>
        </p:blipFill>
        <p:spPr bwMode="auto">
          <a:xfrm>
            <a:off x="76200" y="0"/>
            <a:ext cx="4598988" cy="6897688"/>
          </a:xfrm>
          <a:prstGeom prst="rect">
            <a:avLst/>
          </a:prstGeom>
          <a:noFill/>
          <a:ln w="9525">
            <a:noFill/>
            <a:miter lim="800000"/>
            <a:headEnd/>
            <a:tailEnd/>
          </a:ln>
        </p:spPr>
      </p:pic>
      <p:pic>
        <p:nvPicPr>
          <p:cNvPr id="14339" name="Picture 4"/>
          <p:cNvPicPr>
            <a:picLocks noChangeAspect="1" noChangeArrowheads="1"/>
          </p:cNvPicPr>
          <p:nvPr/>
        </p:nvPicPr>
        <p:blipFill>
          <a:blip r:embed="rId4" cstate="print"/>
          <a:srcRect/>
          <a:stretch>
            <a:fillRect/>
          </a:stretch>
        </p:blipFill>
        <p:spPr bwMode="auto">
          <a:xfrm>
            <a:off x="4800600" y="0"/>
            <a:ext cx="4267200" cy="6869113"/>
          </a:xfrm>
          <a:prstGeom prst="rect">
            <a:avLst/>
          </a:prstGeom>
          <a:noFill/>
          <a:ln w="9525">
            <a:noFill/>
            <a:miter lim="800000"/>
            <a:headEnd/>
            <a:tailEnd/>
          </a:ln>
        </p:spPr>
      </p:pic>
    </p:spTree>
    <p:extLst>
      <p:ext uri="{BB962C8B-B14F-4D97-AF65-F5344CB8AC3E}">
        <p14:creationId xmlns:p14="http://schemas.microsoft.com/office/powerpoint/2010/main" val="34269774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03648" y="908720"/>
            <a:ext cx="6535022" cy="433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8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16632"/>
            <a:ext cx="216024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rPr>
              <a:t>History</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ea typeface="Batang" pitchFamily="18" charset="-127"/>
            </a:endParaRPr>
          </a:p>
        </p:txBody>
      </p:sp>
      <p:sp>
        <p:nvSpPr>
          <p:cNvPr id="3" name="Content Placeholder 2"/>
          <p:cNvSpPr>
            <a:spLocks noGrp="1"/>
          </p:cNvSpPr>
          <p:nvPr>
            <p:ph sz="quarter" idx="1"/>
          </p:nvPr>
        </p:nvSpPr>
        <p:spPr>
          <a:xfrm>
            <a:off x="539552" y="1665312"/>
            <a:ext cx="7772400" cy="4572000"/>
          </a:xfrm>
        </p:spPr>
        <p:txBody>
          <a:bodyPr>
            <a:normAutofit fontScale="92500" lnSpcReduction="20000"/>
          </a:bodyPr>
          <a:lstStyle/>
          <a:p>
            <a:pPr>
              <a:buClr>
                <a:schemeClr val="accent1">
                  <a:lumMod val="75000"/>
                </a:schemeClr>
              </a:buClr>
            </a:pPr>
            <a:r>
              <a:rPr lang="en-US" sz="2800" dirty="0" smtClean="0">
                <a:solidFill>
                  <a:schemeClr val="bg2">
                    <a:lumMod val="25000"/>
                  </a:schemeClr>
                </a:solidFill>
                <a:latin typeface="GeoSlab703 Md BT" pitchFamily="18" charset="0"/>
              </a:rPr>
              <a:t>History of major complain</a:t>
            </a:r>
          </a:p>
          <a:p>
            <a:pPr>
              <a:buClr>
                <a:schemeClr val="accent1">
                  <a:lumMod val="75000"/>
                </a:schemeClr>
              </a:buClr>
            </a:pPr>
            <a:r>
              <a:rPr lang="en-US" sz="2800" dirty="0" smtClean="0">
                <a:solidFill>
                  <a:schemeClr val="bg2">
                    <a:lumMod val="25000"/>
                  </a:schemeClr>
                </a:solidFill>
                <a:latin typeface="GeoSlab703 Md BT" pitchFamily="18" charset="0"/>
              </a:rPr>
              <a:t>History of present illness</a:t>
            </a:r>
          </a:p>
          <a:p>
            <a:pPr lvl="1"/>
            <a:r>
              <a:rPr lang="en-US" dirty="0" smtClean="0">
                <a:solidFill>
                  <a:schemeClr val="bg2">
                    <a:lumMod val="25000"/>
                  </a:schemeClr>
                </a:solidFill>
                <a:latin typeface="GeoSlab703 Md BT" pitchFamily="18" charset="0"/>
              </a:rPr>
              <a:t>{ Site ,Onset , Duration, character, course, frequency, severity, aggravating, reliving factors ,radiation, associated </a:t>
            </a:r>
            <a:r>
              <a:rPr lang="en-US" dirty="0" err="1" smtClean="0">
                <a:solidFill>
                  <a:schemeClr val="bg2">
                    <a:lumMod val="25000"/>
                  </a:schemeClr>
                </a:solidFill>
                <a:latin typeface="GeoSlab703 Md BT" pitchFamily="18" charset="0"/>
              </a:rPr>
              <a:t>symptoms,symtems</a:t>
            </a:r>
            <a:r>
              <a:rPr lang="en-US" dirty="0" smtClean="0">
                <a:solidFill>
                  <a:schemeClr val="bg2">
                    <a:lumMod val="25000"/>
                  </a:schemeClr>
                </a:solidFill>
                <a:latin typeface="GeoSlab703 Md BT" pitchFamily="18" charset="0"/>
              </a:rPr>
              <a:t> of system involve(12) }</a:t>
            </a:r>
          </a:p>
          <a:p>
            <a:pPr lvl="1"/>
            <a:r>
              <a:rPr lang="en-US" dirty="0" smtClean="0">
                <a:solidFill>
                  <a:schemeClr val="bg2">
                    <a:lumMod val="25000"/>
                  </a:schemeClr>
                </a:solidFill>
                <a:latin typeface="GeoSlab703 Md BT" pitchFamily="18" charset="0"/>
              </a:rPr>
              <a:t>History of hypertension(cause, duration, control,    medication, complication</a:t>
            </a:r>
            <a:r>
              <a:rPr lang="en-US" dirty="0">
                <a:solidFill>
                  <a:schemeClr val="bg2">
                    <a:lumMod val="25000"/>
                  </a:schemeClr>
                </a:solidFill>
                <a:latin typeface="GeoSlab703 Md BT" pitchFamily="18" charset="0"/>
              </a:rPr>
              <a:t>)</a:t>
            </a:r>
            <a:endParaRPr lang="en-US" dirty="0" smtClean="0">
              <a:solidFill>
                <a:schemeClr val="bg2">
                  <a:lumMod val="25000"/>
                </a:schemeClr>
              </a:solidFill>
              <a:latin typeface="GeoSlab703 Md BT" pitchFamily="18" charset="0"/>
            </a:endParaRPr>
          </a:p>
          <a:p>
            <a:pPr lvl="1"/>
            <a:r>
              <a:rPr lang="en-US" dirty="0" smtClean="0">
                <a:solidFill>
                  <a:schemeClr val="bg2">
                    <a:lumMod val="25000"/>
                  </a:schemeClr>
                </a:solidFill>
                <a:latin typeface="GeoSlab703 Md BT" pitchFamily="18" charset="0"/>
              </a:rPr>
              <a:t>Diabetes Mellitus(type, </a:t>
            </a:r>
            <a:r>
              <a:rPr lang="en-US" dirty="0">
                <a:solidFill>
                  <a:schemeClr val="bg2">
                    <a:lumMod val="25000"/>
                  </a:schemeClr>
                </a:solidFill>
                <a:latin typeface="GeoSlab703 Md BT" pitchFamily="18" charset="0"/>
              </a:rPr>
              <a:t>duration, control,    medication, complication</a:t>
            </a:r>
            <a:r>
              <a:rPr lang="en-US" dirty="0" smtClean="0">
                <a:solidFill>
                  <a:schemeClr val="bg2">
                    <a:lumMod val="25000"/>
                  </a:schemeClr>
                </a:solidFill>
                <a:latin typeface="GeoSlab703 Md BT" pitchFamily="18" charset="0"/>
              </a:rPr>
              <a:t>)</a:t>
            </a:r>
          </a:p>
          <a:p>
            <a:pPr lvl="1"/>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Slab703 Md BT" pitchFamily="18" charset="0"/>
                <a:cs typeface="Times New Roman" pitchFamily="18" charset="0"/>
              </a:rPr>
              <a:t>History of uremia</a:t>
            </a:r>
          </a:p>
          <a:p>
            <a:pPr lvl="1"/>
            <a:r>
              <a:rPr lang="en-US" dirty="0" smtClean="0">
                <a:solidFill>
                  <a:schemeClr val="bg2">
                    <a:lumMod val="25000"/>
                  </a:schemeClr>
                </a:solidFill>
                <a:latin typeface="GeoSlab703 Md BT" pitchFamily="18" charset="0"/>
              </a:rPr>
              <a:t>Systemic review</a:t>
            </a:r>
          </a:p>
        </p:txBody>
      </p:sp>
    </p:spTree>
    <p:extLst>
      <p:ext uri="{BB962C8B-B14F-4D97-AF65-F5344CB8AC3E}">
        <p14:creationId xmlns:p14="http://schemas.microsoft.com/office/powerpoint/2010/main" val="619065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2442</Words>
  <Application>Microsoft Office PowerPoint</Application>
  <PresentationFormat>On-screen Show (4:3)</PresentationFormat>
  <Paragraphs>662</Paragraphs>
  <Slides>86</Slides>
  <Notes>12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PowerPoint Presentation</vt:lpstr>
      <vt:lpstr>PowerPoint Presentation</vt:lpstr>
      <vt:lpstr>Chronic Kidney Disease </vt:lpstr>
      <vt:lpstr>What is the prevalence of chronic kidney disease? </vt:lpstr>
      <vt:lpstr>Prevalence of CKD</vt:lpstr>
      <vt:lpstr>PowerPoint Presentation</vt:lpstr>
      <vt:lpstr>PowerPoint Presentation</vt:lpstr>
      <vt:lpstr>Case Study</vt:lpstr>
      <vt:lpstr>History</vt:lpstr>
      <vt:lpstr>PowerPoint Presentation</vt:lpstr>
      <vt:lpstr>History</vt:lpstr>
      <vt:lpstr>Examination</vt:lpstr>
      <vt:lpstr>Examination</vt:lpstr>
      <vt:lpstr>Cardiovascular examination </vt:lpstr>
      <vt:lpstr>Chest examination </vt:lpstr>
      <vt:lpstr>Abdominal examination</vt:lpstr>
      <vt:lpstr>CNS</vt:lpstr>
      <vt:lpstr>Fundus examination</vt:lpstr>
      <vt:lpstr>PowerPoint Presentation</vt:lpstr>
      <vt:lpstr>Diabetic Retinopathy</vt:lpstr>
      <vt:lpstr>PowerPoint Presentation</vt:lpstr>
      <vt:lpstr>PowerPoint Presentation</vt:lpstr>
      <vt:lpstr>Clinical Diagnosis</vt:lpstr>
      <vt:lpstr>PowerPoint Presentation</vt:lpstr>
      <vt:lpstr>PowerPoint Presentation</vt:lpstr>
      <vt:lpstr>PowerPoint Presentation</vt:lpstr>
      <vt:lpstr>PowerPoint Presentation</vt:lpstr>
      <vt:lpstr>PowerPoint Presentation</vt:lpstr>
      <vt:lpstr>PowerPoint Presentation</vt:lpstr>
      <vt:lpstr>Investigation</vt:lpstr>
      <vt:lpstr>Investigation</vt:lpstr>
      <vt:lpstr>Investigation</vt:lpstr>
      <vt:lpstr>Investigations</vt:lpstr>
      <vt:lpstr>Investigation</vt:lpstr>
      <vt:lpstr>Diagnosis </vt:lpstr>
      <vt:lpstr>PowerPoint Presentation</vt:lpstr>
      <vt:lpstr>PowerPoint Presentation</vt:lpstr>
      <vt:lpstr>PowerPoint Presentation</vt:lpstr>
      <vt:lpstr>Staging of chronic kidney disease depend on ? </vt:lpstr>
      <vt:lpstr>chronic disease can be diagnosed ? </vt:lpstr>
      <vt:lpstr>Regarding the symptoms of chronic kidney disease </vt:lpstr>
      <vt:lpstr> </vt:lpstr>
      <vt:lpstr>PowerPoint Presentation</vt:lpstr>
      <vt:lpstr>Staging </vt:lpstr>
      <vt:lpstr>Stage 1</vt:lpstr>
      <vt:lpstr>CKD Classification Estimation and Measurement of GFR</vt:lpstr>
      <vt:lpstr>Calculators</vt:lpstr>
      <vt:lpstr>CKD – EPI Calculation</vt:lpstr>
      <vt:lpstr>PowerPoint Presentation</vt:lpstr>
      <vt:lpstr>PowerPoint Presentation</vt:lpstr>
      <vt:lpstr>PowerPoint Presentation</vt:lpstr>
      <vt:lpstr>PowerPoint Presentation</vt:lpstr>
      <vt:lpstr>PowerPoint Presentation</vt:lpstr>
      <vt:lpstr>PowerPoint Presentation</vt:lpstr>
      <vt:lpstr>Risk Factors CKD</vt:lpstr>
      <vt:lpstr>The stage  of chronic kidney disease </vt:lpstr>
      <vt:lpstr>In chronic kidney disease </vt:lpstr>
      <vt:lpstr>Signs and Symptoms</vt:lpstr>
      <vt:lpstr>PowerPoint Presentation</vt:lpstr>
      <vt:lpstr>CKD MBD indicate </vt:lpstr>
      <vt:lpstr>PowerPoint Presentation</vt:lpstr>
      <vt:lpstr>PowerPoint Presentation</vt:lpstr>
      <vt:lpstr>PowerPoint Presentation</vt:lpstr>
      <vt:lpstr>Renal osteodystrophy</vt:lpstr>
      <vt:lpstr>Diagnosis of CKD</vt:lpstr>
      <vt:lpstr>Diagnosis of CKD</vt:lpstr>
      <vt:lpstr>CT, MRI, and Radionuclide Scans </vt:lpstr>
      <vt:lpstr>Renal Ultrasonography:initial</vt:lpstr>
      <vt:lpstr>PowerPoint Presentation</vt:lpstr>
      <vt:lpstr>PowerPoint Presentation</vt:lpstr>
      <vt:lpstr>Diagnosis of CKD</vt:lpstr>
      <vt:lpstr>Treatment of chronic kidney disease?? </vt:lpstr>
      <vt:lpstr>Management of CKD</vt:lpstr>
      <vt:lpstr>Risk Factors CKD</vt:lpstr>
      <vt:lpstr>PowerPoint Presentation</vt:lpstr>
      <vt:lpstr>Target Blood Pressure in CKD</vt:lpstr>
      <vt:lpstr>Renal Diet</vt:lpstr>
      <vt:lpstr>Treatment of Complications</vt:lpstr>
      <vt:lpstr>Treatment of Complications</vt:lpstr>
      <vt:lpstr>Treatment of Complications</vt:lpstr>
      <vt:lpstr>Indications for renal replacement therapy </vt:lpstr>
      <vt:lpstr>Hemodialysis </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2018-10-03T20:22:07Z</dcterms:created>
  <dcterms:modified xsi:type="dcterms:W3CDTF">2018-10-03T20:35:30Z</dcterms:modified>
</cp:coreProperties>
</file>