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notesMasterIdLst>
    <p:notesMasterId r:id="rId45"/>
  </p:notesMasterIdLst>
  <p:sldIdLst>
    <p:sldId id="256" r:id="rId2"/>
    <p:sldId id="257" r:id="rId3"/>
    <p:sldId id="263" r:id="rId4"/>
    <p:sldId id="262" r:id="rId5"/>
    <p:sldId id="287" r:id="rId6"/>
    <p:sldId id="264" r:id="rId7"/>
    <p:sldId id="265" r:id="rId8"/>
    <p:sldId id="266" r:id="rId9"/>
    <p:sldId id="267" r:id="rId10"/>
    <p:sldId id="268" r:id="rId11"/>
    <p:sldId id="288" r:id="rId12"/>
    <p:sldId id="269" r:id="rId13"/>
    <p:sldId id="270" r:id="rId14"/>
    <p:sldId id="272" r:id="rId15"/>
    <p:sldId id="289" r:id="rId16"/>
    <p:sldId id="273" r:id="rId17"/>
    <p:sldId id="276" r:id="rId18"/>
    <p:sldId id="285" r:id="rId19"/>
    <p:sldId id="294" r:id="rId20"/>
    <p:sldId id="286" r:id="rId21"/>
    <p:sldId id="290" r:id="rId22"/>
    <p:sldId id="274" r:id="rId23"/>
    <p:sldId id="275" r:id="rId24"/>
    <p:sldId id="292" r:id="rId25"/>
    <p:sldId id="293" r:id="rId26"/>
    <p:sldId id="277" r:id="rId27"/>
    <p:sldId id="291" r:id="rId28"/>
    <p:sldId id="295" r:id="rId29"/>
    <p:sldId id="281" r:id="rId30"/>
    <p:sldId id="259" r:id="rId31"/>
    <p:sldId id="278" r:id="rId32"/>
    <p:sldId id="279" r:id="rId33"/>
    <p:sldId id="280" r:id="rId34"/>
    <p:sldId id="282" r:id="rId35"/>
    <p:sldId id="283" r:id="rId36"/>
    <p:sldId id="260" r:id="rId37"/>
    <p:sldId id="296" r:id="rId38"/>
    <p:sldId id="297" r:id="rId39"/>
    <p:sldId id="298" r:id="rId40"/>
    <p:sldId id="299" r:id="rId41"/>
    <p:sldId id="300" r:id="rId42"/>
    <p:sldId id="301" r:id="rId43"/>
    <p:sldId id="261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373"/>
    <p:restoredTop sz="94658"/>
  </p:normalViewPr>
  <p:slideViewPr>
    <p:cSldViewPr snapToGrid="0" snapToObjects="1">
      <p:cViewPr>
        <p:scale>
          <a:sx n="76" d="100"/>
          <a:sy n="76" d="100"/>
        </p:scale>
        <p:origin x="1840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AB56A2-51AB-654A-87B3-0F199ED93C8A}" type="datetimeFigureOut">
              <a:rPr lang="en-US" smtClean="0"/>
              <a:t>9/1/18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1B8DB7-6E5D-1446-AD98-A7CE660F2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988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B78737-7F47-974C-B429-12446D1071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E7A1C29-1910-6147-A23F-4D3337BE9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3A9767C-61DE-3A4F-99E0-DE7376359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ABD8-BA2D-0348-A75E-7E7C591F141B}" type="datetimeFigureOut">
              <a:rPr lang="en-US" smtClean="0"/>
              <a:t>9/1/18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9965AD6-5B86-D942-B756-D04591448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1ACFD92-0535-714B-8D36-DF3F61796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ADE46-FC29-9544-85A6-3DC9B406E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52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2BDEB0-51F0-8C4C-99DD-F77C02979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74D77A1-6489-6148-A48E-7E89B808D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8C029AA-A30F-6542-99C1-095CF6A6A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ABD8-BA2D-0348-A75E-7E7C591F141B}" type="datetimeFigureOut">
              <a:rPr lang="en-US" smtClean="0"/>
              <a:t>9/1/18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D82D74-8EB8-B645-BAAF-985BDB6CF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56BD7B2-3627-7041-A46B-D5FA241E4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ADE46-FC29-9544-85A6-3DC9B406E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62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593D6AD-BB29-0B46-93E6-2463AA66B7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05BAA85-8D25-2943-9690-5E5418BF95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2B6849-5B62-CA46-8180-F5968FE92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ABD8-BA2D-0348-A75E-7E7C591F141B}" type="datetimeFigureOut">
              <a:rPr lang="en-US" smtClean="0"/>
              <a:t>9/1/18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3F9C83-1A05-CA4A-A1E4-D99D062ED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4DDCCC-B93D-AD46-9289-95F889AA9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ADE46-FC29-9544-85A6-3DC9B406E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946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0F7FEF-B34D-9C4D-BB43-AA28C5471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8141F2A-D483-A94E-BA24-629B900ED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544B03C-449C-8341-A382-5B8A47638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ABD8-BA2D-0348-A75E-7E7C591F141B}" type="datetimeFigureOut">
              <a:rPr lang="en-US" smtClean="0"/>
              <a:t>9/1/18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5870EC-6424-4E45-86CF-7929F9D51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B9E25F0-1AFA-2A40-8944-2F5A9BFBF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ADE46-FC29-9544-85A6-3DC9B406E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5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9E0005-47BA-9246-A595-A7600808B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65D686C-C333-6349-B811-A2D036BF6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2D2FA5B-C493-BE47-AA7F-475ED64B1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ABD8-BA2D-0348-A75E-7E7C591F141B}" type="datetimeFigureOut">
              <a:rPr lang="en-US" smtClean="0"/>
              <a:t>9/1/18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4D5FB26-A99F-CA48-B558-C3D1F265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4D3D54E-3F78-D54D-B0F7-23AF4EA3A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ADE46-FC29-9544-85A6-3DC9B406E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41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9FA1C8-C6EA-8945-8095-FB6C814CD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7BD3615-5911-B242-BEA9-C64BD62951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2492777-A093-434D-99FB-CBA6146E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11C142-0830-444F-846E-1F63105C3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ABD8-BA2D-0348-A75E-7E7C591F141B}" type="datetimeFigureOut">
              <a:rPr lang="en-US" smtClean="0"/>
              <a:t>9/1/18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6C34FAC-80A6-1C49-8C2D-FB7ADD18F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7042232-AEF8-F648-B66F-7742B3751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ADE46-FC29-9544-85A6-3DC9B406E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699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E51274-2E1A-B141-8227-6D4B8693C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5509D01-CA6B-A14E-A955-FE7709499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1A1D356-D4D3-144B-9832-51365E9F9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338DC0C-7855-F548-85F2-298B010743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85E9818-CDA1-AC4A-B61D-42438EC578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A722C14-B82E-F749-AABF-917DEB954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ABD8-BA2D-0348-A75E-7E7C591F141B}" type="datetimeFigureOut">
              <a:rPr lang="en-US" smtClean="0"/>
              <a:t>9/1/18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3A53B55-FAA1-4B47-AB86-8D9B0C18A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0B86CA2-FF5F-2F47-840E-26084D5BA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ADE46-FC29-9544-85A6-3DC9B406E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9359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D10565-2F79-F944-BD31-1CF4155D2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7398A2E-846E-254A-BFAF-7A8D9406F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ABD8-BA2D-0348-A75E-7E7C591F141B}" type="datetimeFigureOut">
              <a:rPr lang="en-US" smtClean="0"/>
              <a:t>9/1/18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2E3A3A0-CF81-9848-9ECA-CC69E30D3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DF43A11-6BB1-F848-A58F-05F21FBF6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ADE46-FC29-9544-85A6-3DC9B406E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07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CEA5277-349C-DF4D-85AB-5013D3535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ABD8-BA2D-0348-A75E-7E7C591F141B}" type="datetimeFigureOut">
              <a:rPr lang="en-US" smtClean="0"/>
              <a:t>9/1/18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007C2E9-C0E6-DC47-84EA-08D6B6E7B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FC88B39-7BC0-094A-B891-84BD9544F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ADE46-FC29-9544-85A6-3DC9B406E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980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6F9FB6-2C65-374A-9F9E-E73FD667A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EFCE28-C0AD-014F-8394-A63C67F63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C0148CE-6DF8-5B4D-A8F9-632B7C5C4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1DCB3B0-7C46-7048-8C6E-35A416A9C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ABD8-BA2D-0348-A75E-7E7C591F141B}" type="datetimeFigureOut">
              <a:rPr lang="en-US" smtClean="0"/>
              <a:t>9/1/18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261E9AD-9B6F-AA4D-80F4-3C9E5B216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4AE263C-8BFE-7F40-9004-199D05344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ADE46-FC29-9544-85A6-3DC9B406E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6783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45680B-0D4E-D14F-874B-448A22DEF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0E0BD5C-364D-654F-AD75-9A69898F35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AAE64F2-47C1-E04C-AE29-0419167E6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DFD921-AAD3-6242-A4F3-806C86B1F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ABD8-BA2D-0348-A75E-7E7C591F141B}" type="datetimeFigureOut">
              <a:rPr lang="en-US" smtClean="0"/>
              <a:t>9/1/18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4FC8306-0EB6-9348-AF37-0F8CD1930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C14D25A-7EB8-A346-A9B4-4512ACE3E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ADE46-FC29-9544-85A6-3DC9B406E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38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CC53B3D-1C5F-F14A-A94E-5B6339F76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28BEEF7-56A3-D547-B66A-1C5474FD1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0B3CDE4-F16B-E743-9357-C23895842E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8ABD8-BA2D-0348-A75E-7E7C591F141B}" type="datetimeFigureOut">
              <a:rPr lang="en-US" smtClean="0"/>
              <a:t>9/1/18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78865E9-CB1D-7142-8434-E1398D4B6E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BEBBC39-B935-F041-B1B2-E0FC6041DF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ADE46-FC29-9544-85A6-3DC9B406E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22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20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2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24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24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2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10.tiff"/><Relationship Id="rId5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4" Type="http://schemas.openxmlformats.org/officeDocument/2006/relationships/image" Target="../media/image29.tiff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4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5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6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7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4" Type="http://schemas.openxmlformats.org/officeDocument/2006/relationships/image" Target="../media/image40.tiff"/><Relationship Id="rId5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44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4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48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49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5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emf"/><Relationship Id="rId3" Type="http://schemas.openxmlformats.org/officeDocument/2006/relationships/image" Target="../media/image54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5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5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7A6C24-E7FF-024E-AE4A-B12D514327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D2301BD-82A2-A44E-9E9F-26C964145A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0E9611B-2F8A-D440-9D80-16544CF9A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30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24766" y="2983369"/>
            <a:ext cx="65424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Times" charset="0"/>
                <a:ea typeface="Times" charset="0"/>
                <a:cs typeface="Times" charset="0"/>
              </a:rPr>
              <a:t>Fifth Year </a:t>
            </a:r>
            <a:r>
              <a:rPr lang="mr-IN" sz="4400" dirty="0" smtClean="0">
                <a:latin typeface="Times" charset="0"/>
                <a:ea typeface="Times" charset="0"/>
                <a:cs typeface="Times" charset="0"/>
              </a:rPr>
              <a:t>–</a:t>
            </a:r>
            <a:r>
              <a:rPr lang="en-US" sz="4400" dirty="0" smtClean="0">
                <a:latin typeface="Times" charset="0"/>
                <a:ea typeface="Times" charset="0"/>
                <a:cs typeface="Times" charset="0"/>
              </a:rPr>
              <a:t> Introductory Guide </a:t>
            </a:r>
            <a:endParaRPr lang="en-US" sz="4400" dirty="0">
              <a:latin typeface="Times" charset="0"/>
              <a:ea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06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62ABA6-7DA8-094A-A1A9-591489359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8719A3D-61CC-B442-85AE-0ECFA6CF9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3020"/>
          </a:xfrm>
        </p:spPr>
      </p:pic>
      <p:sp>
        <p:nvSpPr>
          <p:cNvPr id="4" name="TextBox 3"/>
          <p:cNvSpPr txBox="1"/>
          <p:nvPr/>
        </p:nvSpPr>
        <p:spPr>
          <a:xfrm>
            <a:off x="609123" y="365125"/>
            <a:ext cx="716065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" charset="0"/>
                <a:ea typeface="Times" charset="0"/>
                <a:cs typeface="Times" charset="0"/>
              </a:rPr>
              <a:t>Study Sources (Clinical):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Talley and O’Connor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Talley pocketbook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429 Booklet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434 Booklet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Teamwork</a:t>
            </a:r>
          </a:p>
          <a:p>
            <a:pPr marL="457200" indent="-457200">
              <a:buFontTx/>
              <a:buChar char="-"/>
            </a:pPr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413" y="270405"/>
            <a:ext cx="2749550" cy="35138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0762" y="1609435"/>
            <a:ext cx="2336239" cy="3634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8" t="19260" r="32658" b="14321"/>
          <a:stretch/>
        </p:blipFill>
        <p:spPr>
          <a:xfrm>
            <a:off x="5721351" y="3899119"/>
            <a:ext cx="2195519" cy="283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3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62ABA6-7DA8-094A-A1A9-591489359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8719A3D-61CC-B442-85AE-0ECFA6CF9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3020"/>
          </a:xfrm>
        </p:spPr>
      </p:pic>
      <p:sp>
        <p:nvSpPr>
          <p:cNvPr id="4" name="TextBox 3"/>
          <p:cNvSpPr txBox="1"/>
          <p:nvPr/>
        </p:nvSpPr>
        <p:spPr>
          <a:xfrm>
            <a:off x="609123" y="365125"/>
            <a:ext cx="84163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" charset="0"/>
                <a:ea typeface="Times" charset="0"/>
                <a:cs typeface="Times" charset="0"/>
              </a:rPr>
              <a:t>Common Qs: 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How to prepare for the long case? 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How to divide time?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How you will be distributed across the course?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708" y="2792353"/>
            <a:ext cx="5107517" cy="337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3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62ABA6-7DA8-094A-A1A9-591489359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8719A3D-61CC-B442-85AE-0ECFA6CF9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3020"/>
          </a:xfrm>
        </p:spPr>
      </p:pic>
      <p:sp>
        <p:nvSpPr>
          <p:cNvPr id="4" name="TextBox 3"/>
          <p:cNvSpPr txBox="1"/>
          <p:nvPr/>
        </p:nvSpPr>
        <p:spPr>
          <a:xfrm>
            <a:off x="609123" y="365125"/>
            <a:ext cx="84163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" charset="0"/>
                <a:ea typeface="Times" charset="0"/>
                <a:cs typeface="Times" charset="0"/>
              </a:rPr>
              <a:t>Tips: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Practice, practice, practice!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Start studying early on.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Stuck to one reference and add to it as needed. </a:t>
            </a:r>
          </a:p>
          <a:p>
            <a:pPr marL="457200" indent="-457200">
              <a:buFontTx/>
              <a:buChar char="-"/>
            </a:pPr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649" y="2984412"/>
            <a:ext cx="5337023" cy="29887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51515"/>
          <a:stretch/>
        </p:blipFill>
        <p:spPr>
          <a:xfrm>
            <a:off x="7780987" y="2584053"/>
            <a:ext cx="3777644" cy="378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2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62ABA6-7DA8-094A-A1A9-591489359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8719A3D-61CC-B442-85AE-0ECFA6CF9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302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733" y="660399"/>
            <a:ext cx="5172118" cy="562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9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62ABA6-7DA8-094A-A1A9-591489359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8719A3D-61CC-B442-85AE-0ECFA6CF9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3020"/>
          </a:xfrm>
        </p:spPr>
      </p:pic>
      <p:sp>
        <p:nvSpPr>
          <p:cNvPr id="4" name="TextBox 3"/>
          <p:cNvSpPr txBox="1"/>
          <p:nvPr/>
        </p:nvSpPr>
        <p:spPr>
          <a:xfrm>
            <a:off x="609123" y="365125"/>
            <a:ext cx="716065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" charset="0"/>
                <a:ea typeface="Times" charset="0"/>
                <a:cs typeface="Times" charset="0"/>
              </a:rPr>
              <a:t>General Surgery: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Credit hours: 10 hours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Course duration: 10 weeks</a:t>
            </a:r>
          </a:p>
          <a:p>
            <a:endParaRPr lang="en-US" sz="3200" dirty="0">
              <a:latin typeface="Times" charset="0"/>
              <a:ea typeface="Times" charset="0"/>
              <a:cs typeface="Times" charset="0"/>
            </a:endParaRPr>
          </a:p>
          <a:p>
            <a:r>
              <a:rPr lang="en-US" sz="3200" b="1" dirty="0" smtClean="0">
                <a:latin typeface="Times" charset="0"/>
                <a:ea typeface="Times" charset="0"/>
                <a:cs typeface="Times" charset="0"/>
              </a:rPr>
              <a:t>Distribution of grades:</a:t>
            </a:r>
          </a:p>
          <a:p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- Midterm (MCQ)</a:t>
            </a:r>
          </a:p>
          <a:p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- Final (MCQ)</a:t>
            </a:r>
          </a:p>
          <a:p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- Final (SAQ)</a:t>
            </a:r>
          </a:p>
          <a:p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- Final (OSCE)</a:t>
            </a:r>
          </a:p>
          <a:p>
            <a:pPr marL="457200" indent="-457200">
              <a:buFontTx/>
              <a:buChar char="-"/>
            </a:pPr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9777" y="1904999"/>
            <a:ext cx="3866345" cy="386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4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62ABA6-7DA8-094A-A1A9-591489359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8719A3D-61CC-B442-85AE-0ECFA6CF9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3020"/>
          </a:xfrm>
        </p:spPr>
      </p:pic>
      <p:sp>
        <p:nvSpPr>
          <p:cNvPr id="4" name="TextBox 3"/>
          <p:cNvSpPr txBox="1"/>
          <p:nvPr/>
        </p:nvSpPr>
        <p:spPr>
          <a:xfrm>
            <a:off x="609123" y="365125"/>
            <a:ext cx="716065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" charset="0"/>
                <a:ea typeface="Times" charset="0"/>
                <a:cs typeface="Times" charset="0"/>
              </a:rPr>
              <a:t>Course Activities: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BST sessions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OR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Clinics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Rounds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Lectures</a:t>
            </a:r>
          </a:p>
          <a:p>
            <a:pPr marL="457200" indent="-457200">
              <a:buFontTx/>
              <a:buChar char="-"/>
            </a:pPr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  <a:p>
            <a:r>
              <a:rPr lang="en-US" sz="3200" b="1" dirty="0" smtClean="0">
                <a:latin typeface="Times" charset="0"/>
                <a:ea typeface="Times" charset="0"/>
                <a:cs typeface="Times" charset="0"/>
              </a:rPr>
              <a:t>Course description:</a:t>
            </a:r>
            <a:endParaRPr lang="en-US" sz="3200" b="1" dirty="0">
              <a:latin typeface="Times" charset="0"/>
              <a:ea typeface="Times" charset="0"/>
              <a:cs typeface="Times" charset="0"/>
            </a:endParaRPr>
          </a:p>
          <a:p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You will be assigned to groups of 10-15 and will rotate across the different specialties each week.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9777" y="1904999"/>
            <a:ext cx="3866345" cy="386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82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62ABA6-7DA8-094A-A1A9-591489359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8719A3D-61CC-B442-85AE-0ECFA6CF9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3020"/>
          </a:xfrm>
        </p:spPr>
      </p:pic>
      <p:sp>
        <p:nvSpPr>
          <p:cNvPr id="6" name="TextBox 5"/>
          <p:cNvSpPr txBox="1"/>
          <p:nvPr/>
        </p:nvSpPr>
        <p:spPr>
          <a:xfrm>
            <a:off x="609122" y="365125"/>
            <a:ext cx="8128477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" charset="0"/>
                <a:ea typeface="Times" charset="0"/>
                <a:cs typeface="Times" charset="0"/>
              </a:rPr>
              <a:t>Study Sources (Theory):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BST notes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431 Booklet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Davidson’s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The Washington Manual </a:t>
            </a:r>
            <a:r>
              <a:rPr lang="mr-IN" sz="3200" dirty="0" smtClean="0">
                <a:latin typeface="Times" charset="0"/>
                <a:ea typeface="Times" charset="0"/>
                <a:cs typeface="Times" charset="0"/>
              </a:rPr>
              <a:t>–</a:t>
            </a: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 Gen </a:t>
            </a:r>
            <a:r>
              <a:rPr lang="en-US" sz="3200" dirty="0" err="1" smtClean="0">
                <a:latin typeface="Times" charset="0"/>
                <a:ea typeface="Times" charset="0"/>
                <a:cs typeface="Times" charset="0"/>
              </a:rPr>
              <a:t>Surg</a:t>
            </a:r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Toronto Notes </a:t>
            </a:r>
            <a:r>
              <a:rPr lang="mr-IN" sz="3200" dirty="0" smtClean="0">
                <a:latin typeface="Times" charset="0"/>
                <a:ea typeface="Times" charset="0"/>
                <a:cs typeface="Times" charset="0"/>
              </a:rPr>
              <a:t>–</a:t>
            </a: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 GS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Bailey and Love’s short practice of surgery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" charset="0"/>
                <a:ea typeface="Times" charset="0"/>
                <a:cs typeface="Times" charset="0"/>
              </a:rPr>
              <a:t>Churchills</a:t>
            </a:r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Surgical Recall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Dr. </a:t>
            </a:r>
            <a:r>
              <a:rPr lang="en-US" sz="3200" dirty="0" err="1" smtClean="0">
                <a:latin typeface="Times" charset="0"/>
                <a:ea typeface="Times" charset="0"/>
                <a:cs typeface="Times" charset="0"/>
              </a:rPr>
              <a:t>Pestana’s</a:t>
            </a: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 surgery notes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Podcasts: Burn doc and his ICU Rounds</a:t>
            </a:r>
          </a:p>
          <a:p>
            <a:pPr marL="457200" indent="-457200">
              <a:buFontTx/>
              <a:buChar char="-"/>
            </a:pPr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  <a:p>
            <a:pPr marL="457200" indent="-457200">
              <a:buFontTx/>
              <a:buChar char="-"/>
            </a:pPr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  <a:p>
            <a:pPr marL="457200" indent="-457200">
              <a:buFontTx/>
              <a:buChar char="-"/>
            </a:pPr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3644" y="3938058"/>
            <a:ext cx="4136593" cy="275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2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62ABA6-7DA8-094A-A1A9-591489359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8719A3D-61CC-B442-85AE-0ECFA6CF9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302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16" y="1377577"/>
            <a:ext cx="3007784" cy="40783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7408" y="1027906"/>
            <a:ext cx="3715492" cy="49150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0329" y="1027906"/>
            <a:ext cx="3158879" cy="504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10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62ABA6-7DA8-094A-A1A9-591489359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8719A3D-61CC-B442-85AE-0ECFA6CF9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302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96" y="1136306"/>
            <a:ext cx="2697485" cy="43004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4428" y="1136306"/>
            <a:ext cx="2622785" cy="4194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0" t="15053" r="39963" b="11399"/>
          <a:stretch/>
        </p:blipFill>
        <p:spPr>
          <a:xfrm>
            <a:off x="8339199" y="1136306"/>
            <a:ext cx="3172905" cy="423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0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62ABA6-7DA8-094A-A1A9-591489359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8719A3D-61CC-B442-85AE-0ECFA6CF9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302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901" y="1053168"/>
            <a:ext cx="3047485" cy="46174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1236" y="1053167"/>
            <a:ext cx="3328169" cy="452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8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62ABA6-7DA8-094A-A1A9-591489359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8719A3D-61CC-B442-85AE-0ECFA6CF9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302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605" y="2698376"/>
            <a:ext cx="3187700" cy="28747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0456" y="365125"/>
            <a:ext cx="716065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" charset="0"/>
                <a:ea typeface="Times" charset="0"/>
                <a:cs typeface="Times" charset="0"/>
              </a:rPr>
              <a:t>This Presentation will cover: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Course Objectives: Internal Medicine, General Surgery, Pediatrics 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Study references 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 Common scenarios regarding college rules and regulations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Questions and answers</a:t>
            </a:r>
          </a:p>
        </p:txBody>
      </p:sp>
    </p:spTree>
    <p:extLst>
      <p:ext uri="{BB962C8B-B14F-4D97-AF65-F5344CB8AC3E}">
        <p14:creationId xmlns:p14="http://schemas.microsoft.com/office/powerpoint/2010/main" val="399409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62ABA6-7DA8-094A-A1A9-591489359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8719A3D-61CC-B442-85AE-0ECFA6CF9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3020"/>
          </a:xfrm>
        </p:spPr>
      </p:pic>
      <p:sp>
        <p:nvSpPr>
          <p:cNvPr id="8" name="TextBox 7"/>
          <p:cNvSpPr txBox="1"/>
          <p:nvPr/>
        </p:nvSpPr>
        <p:spPr>
          <a:xfrm>
            <a:off x="609122" y="365125"/>
            <a:ext cx="812847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" charset="0"/>
                <a:ea typeface="Times" charset="0"/>
                <a:cs typeface="Times" charset="0"/>
              </a:rPr>
              <a:t>Study Sources (Clinical):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BST session notes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Dr. Hamad </a:t>
            </a:r>
            <a:r>
              <a:rPr lang="en-US" sz="3200" dirty="0" err="1" smtClean="0">
                <a:latin typeface="Times" charset="0"/>
                <a:ea typeface="Times" charset="0"/>
                <a:cs typeface="Times" charset="0"/>
              </a:rPr>
              <a:t>Alqahtani’s</a:t>
            </a: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 Book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Browse’s guide 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Churchill’s GS book</a:t>
            </a:r>
          </a:p>
          <a:p>
            <a:pPr marL="457200" indent="-457200">
              <a:buFontTx/>
              <a:buChar char="-"/>
            </a:pPr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  <a:p>
            <a:pPr marL="457200" indent="-457200">
              <a:buFontTx/>
              <a:buChar char="-"/>
            </a:pPr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  <a:p>
            <a:pPr marL="457200" indent="-457200">
              <a:buFontTx/>
              <a:buChar char="-"/>
            </a:pPr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  <a:p>
            <a:pPr marL="457200" indent="-457200">
              <a:buFontTx/>
              <a:buChar char="-"/>
            </a:pPr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  <a:p>
            <a:pPr marL="457200" indent="-457200">
              <a:buFontTx/>
              <a:buChar char="-"/>
            </a:pPr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5645" r="15548"/>
          <a:stretch/>
        </p:blipFill>
        <p:spPr>
          <a:xfrm>
            <a:off x="5678130" y="2611432"/>
            <a:ext cx="2692604" cy="39133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7599" y="427056"/>
            <a:ext cx="2954799" cy="384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9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62ABA6-7DA8-094A-A1A9-591489359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8719A3D-61CC-B442-85AE-0ECFA6CF9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3020"/>
          </a:xfrm>
        </p:spPr>
      </p:pic>
      <p:sp>
        <p:nvSpPr>
          <p:cNvPr id="6" name="TextBox 5"/>
          <p:cNvSpPr txBox="1"/>
          <p:nvPr/>
        </p:nvSpPr>
        <p:spPr>
          <a:xfrm>
            <a:off x="609122" y="365125"/>
            <a:ext cx="705154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" charset="0"/>
                <a:ea typeface="Times" charset="0"/>
                <a:cs typeface="Times" charset="0"/>
              </a:rPr>
              <a:t>Tips: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Study early on, prior to the sessions.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Read, read, read!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Don</a:t>
            </a:r>
            <a:r>
              <a:rPr lang="mr-IN" sz="3200" dirty="0" smtClean="0">
                <a:latin typeface="Times" charset="0"/>
                <a:ea typeface="Times" charset="0"/>
                <a:cs typeface="Times" charset="0"/>
              </a:rPr>
              <a:t>’</a:t>
            </a: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t be late for rounds.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Attend ORs (extra ones or stay throughout the procedure, to rule in or rule out GS as a specialty for you)</a:t>
            </a:r>
          </a:p>
          <a:p>
            <a:pPr marL="457200" indent="-457200">
              <a:buFontTx/>
              <a:buChar char="-"/>
            </a:pPr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  <a:p>
            <a:pPr marL="457200" indent="-457200">
              <a:buFontTx/>
              <a:buChar char="-"/>
            </a:pPr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  <a:p>
            <a:pPr marL="457200" indent="-457200">
              <a:buFontTx/>
              <a:buChar char="-"/>
            </a:pPr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8395" b="13086"/>
          <a:stretch/>
        </p:blipFill>
        <p:spPr>
          <a:xfrm>
            <a:off x="7889743" y="1690688"/>
            <a:ext cx="3693135" cy="462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0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62ABA6-7DA8-094A-A1A9-591489359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8719A3D-61CC-B442-85AE-0ECFA6CF9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302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200" y="1246716"/>
            <a:ext cx="6578600" cy="448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28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62ABA6-7DA8-094A-A1A9-591489359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8719A3D-61CC-B442-85AE-0ECFA6CF9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3020"/>
          </a:xfrm>
        </p:spPr>
      </p:pic>
      <p:sp>
        <p:nvSpPr>
          <p:cNvPr id="4" name="TextBox 3"/>
          <p:cNvSpPr txBox="1"/>
          <p:nvPr/>
        </p:nvSpPr>
        <p:spPr>
          <a:xfrm>
            <a:off x="449836" y="167071"/>
            <a:ext cx="7160654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" charset="0"/>
                <a:ea typeface="Times" charset="0"/>
                <a:cs typeface="Times" charset="0"/>
              </a:rPr>
              <a:t>Pediatrics: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Credit hours: 10h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Couse duration: 10 weeks</a:t>
            </a:r>
            <a:endParaRPr lang="en-US" sz="3200" dirty="0">
              <a:latin typeface="Times" charset="0"/>
              <a:ea typeface="Times" charset="0"/>
              <a:cs typeface="Times" charset="0"/>
            </a:endParaRPr>
          </a:p>
          <a:p>
            <a:r>
              <a:rPr lang="en-US" sz="3200" b="1" dirty="0" smtClean="0">
                <a:latin typeface="Times" charset="0"/>
                <a:ea typeface="Times" charset="0"/>
                <a:cs typeface="Times" charset="0"/>
              </a:rPr>
              <a:t>Distribution of grades:</a:t>
            </a:r>
          </a:p>
          <a:p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Midterm: 25</a:t>
            </a:r>
          </a:p>
          <a:p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Final (MCQ+MEQ): 40</a:t>
            </a:r>
          </a:p>
          <a:p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Final (OSCE): 20</a:t>
            </a:r>
          </a:p>
          <a:p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Continuous assessment 15 </a:t>
            </a:r>
          </a:p>
          <a:p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DXR: 2</a:t>
            </a:r>
          </a:p>
          <a:p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Clerking: 4</a:t>
            </a:r>
          </a:p>
          <a:p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Case presentation 4</a:t>
            </a:r>
          </a:p>
          <a:p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Clinical skills lab: 4</a:t>
            </a:r>
          </a:p>
          <a:p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Professional attitude: 4 </a:t>
            </a:r>
          </a:p>
          <a:p>
            <a:pPr marL="457200" indent="-457200">
              <a:buFontTx/>
              <a:buChar char="-"/>
            </a:pPr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761" y="2055813"/>
            <a:ext cx="4105678" cy="361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62ABA6-7DA8-094A-A1A9-591489359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8719A3D-61CC-B442-85AE-0ECFA6CF9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3020"/>
          </a:xfrm>
        </p:spPr>
      </p:pic>
      <p:sp>
        <p:nvSpPr>
          <p:cNvPr id="4" name="TextBox 3"/>
          <p:cNvSpPr txBox="1"/>
          <p:nvPr/>
        </p:nvSpPr>
        <p:spPr>
          <a:xfrm>
            <a:off x="564878" y="365125"/>
            <a:ext cx="716065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" charset="0"/>
                <a:ea typeface="Times" charset="0"/>
                <a:cs typeface="Times" charset="0"/>
              </a:rPr>
              <a:t>Course Activities: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BST sessions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Lectures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Clinics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Rounds</a:t>
            </a:r>
          </a:p>
          <a:p>
            <a:pPr marL="457200" indent="-457200">
              <a:buFontTx/>
              <a:buChar char="-"/>
            </a:pPr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  <a:p>
            <a:r>
              <a:rPr lang="en-US" sz="3200" b="1" dirty="0" smtClean="0">
                <a:latin typeface="Times" charset="0"/>
                <a:ea typeface="Times" charset="0"/>
                <a:cs typeface="Times" charset="0"/>
              </a:rPr>
              <a:t>Course description:</a:t>
            </a:r>
          </a:p>
          <a:p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Lots of activities and requirements, but a very fun and dynamic course. You will enjoy it and it will be a great finale to your years of medical school. </a:t>
            </a:r>
            <a:endParaRPr lang="en-US" sz="3200" dirty="0">
              <a:latin typeface="Times" charset="0"/>
              <a:ea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72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62ABA6-7DA8-094A-A1A9-591489359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8719A3D-61CC-B442-85AE-0ECFA6CF9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3020"/>
          </a:xfrm>
        </p:spPr>
      </p:pic>
      <p:sp>
        <p:nvSpPr>
          <p:cNvPr id="6" name="TextBox 5"/>
          <p:cNvSpPr txBox="1"/>
          <p:nvPr/>
        </p:nvSpPr>
        <p:spPr>
          <a:xfrm>
            <a:off x="609122" y="365125"/>
            <a:ext cx="812847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" charset="0"/>
                <a:ea typeface="Times" charset="0"/>
                <a:cs typeface="Times" charset="0"/>
              </a:rPr>
              <a:t>Study Sources (Theory):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Baby Nelson 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" charset="0"/>
                <a:ea typeface="Times" charset="0"/>
                <a:cs typeface="Times" charset="0"/>
              </a:rPr>
              <a:t>Neslon’s</a:t>
            </a: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 essentials 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Easy pediatrics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Toronto notes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" charset="0"/>
                <a:ea typeface="Times" charset="0"/>
                <a:cs typeface="Times" charset="0"/>
              </a:rPr>
              <a:t>Illustarted</a:t>
            </a: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Kaplan 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Lectures/431 team 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" charset="0"/>
                <a:ea typeface="Times" charset="0"/>
                <a:cs typeface="Times" charset="0"/>
              </a:rPr>
              <a:t>PediaTricks</a:t>
            </a: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 Booklet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" charset="0"/>
                <a:ea typeface="Times" charset="0"/>
                <a:cs typeface="Times" charset="0"/>
              </a:rPr>
              <a:t>Youtube</a:t>
            </a: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 channel: </a:t>
            </a:r>
            <a:r>
              <a:rPr lang="en-US" sz="3200" dirty="0" err="1" smtClean="0">
                <a:latin typeface="Times" charset="0"/>
                <a:ea typeface="Times" charset="0"/>
                <a:cs typeface="Times" charset="0"/>
              </a:rPr>
              <a:t>PaulThomasMD</a:t>
            </a:r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  <a:p>
            <a:pPr marL="457200" indent="-457200">
              <a:buFontTx/>
              <a:buChar char="-"/>
            </a:pPr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  <a:p>
            <a:pPr marL="457200" indent="-457200">
              <a:buFontTx/>
              <a:buChar char="-"/>
            </a:pPr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4" t="13549" r="37948" b="28172"/>
          <a:stretch/>
        </p:blipFill>
        <p:spPr>
          <a:xfrm>
            <a:off x="7714635" y="770647"/>
            <a:ext cx="3639165" cy="519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62ABA6-7DA8-094A-A1A9-591489359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8719A3D-61CC-B442-85AE-0ECFA6CF9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302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10" y="1318310"/>
            <a:ext cx="2836819" cy="3622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3929" y="1318310"/>
            <a:ext cx="2868751" cy="37293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6040" y="1283699"/>
            <a:ext cx="30226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4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62ABA6-7DA8-094A-A1A9-591489359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8719A3D-61CC-B442-85AE-0ECFA6CF9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3020"/>
          </a:xfrm>
        </p:spPr>
      </p:pic>
      <p:sp>
        <p:nvSpPr>
          <p:cNvPr id="8" name="TextBox 7"/>
          <p:cNvSpPr txBox="1"/>
          <p:nvPr/>
        </p:nvSpPr>
        <p:spPr>
          <a:xfrm>
            <a:off x="609122" y="365125"/>
            <a:ext cx="81284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" charset="0"/>
                <a:ea typeface="Times" charset="0"/>
                <a:cs typeface="Times" charset="0"/>
              </a:rPr>
              <a:t>Study Sources (practical):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" charset="0"/>
                <a:ea typeface="Times" charset="0"/>
                <a:cs typeface="Times" charset="0"/>
              </a:rPr>
              <a:t>AlHawasi</a:t>
            </a:r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" charset="0"/>
                <a:ea typeface="Times" charset="0"/>
                <a:cs typeface="Times" charset="0"/>
              </a:rPr>
              <a:t>Bodour</a:t>
            </a: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 </a:t>
            </a:r>
            <a:r>
              <a:rPr lang="en-US" sz="3200" dirty="0" err="1" smtClean="0">
                <a:latin typeface="Times" charset="0"/>
                <a:ea typeface="Times" charset="0"/>
                <a:cs typeface="Times" charset="0"/>
              </a:rPr>
              <a:t>AlQadrah</a:t>
            </a: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 Booklet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Teamwork</a:t>
            </a:r>
          </a:p>
          <a:p>
            <a:pPr marL="457200" indent="-457200">
              <a:buFontTx/>
              <a:buChar char="-"/>
            </a:pPr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  <a:p>
            <a:pPr marL="457200" indent="-457200">
              <a:buFontTx/>
              <a:buChar char="-"/>
            </a:pPr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5355" r="14967"/>
          <a:stretch/>
        </p:blipFill>
        <p:spPr>
          <a:xfrm>
            <a:off x="8737599" y="229658"/>
            <a:ext cx="3272639" cy="46968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2" t="11613" r="40502" b="9892"/>
          <a:stretch/>
        </p:blipFill>
        <p:spPr>
          <a:xfrm>
            <a:off x="5067012" y="2198688"/>
            <a:ext cx="3319125" cy="450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1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62ABA6-7DA8-094A-A1A9-591489359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8719A3D-61CC-B442-85AE-0ECFA6CF9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3020"/>
          </a:xfrm>
        </p:spPr>
      </p:pic>
      <p:sp>
        <p:nvSpPr>
          <p:cNvPr id="6" name="TextBox 5"/>
          <p:cNvSpPr txBox="1"/>
          <p:nvPr/>
        </p:nvSpPr>
        <p:spPr>
          <a:xfrm>
            <a:off x="609122" y="365125"/>
            <a:ext cx="7051543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" charset="0"/>
                <a:ea typeface="Times" charset="0"/>
                <a:cs typeface="Times" charset="0"/>
              </a:rPr>
              <a:t>Tips: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Study early on, prior to the lectures.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Read, read, read!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Don</a:t>
            </a:r>
            <a:r>
              <a:rPr lang="mr-IN" sz="3200" dirty="0" smtClean="0">
                <a:latin typeface="Times" charset="0"/>
                <a:ea typeface="Times" charset="0"/>
                <a:cs typeface="Times" charset="0"/>
              </a:rPr>
              <a:t>’</a:t>
            </a: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t be late for rounds or BST sessions.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Practice your clerking and take them seriously. Some consultants ask you to summarize the case without reading your clerking. This will help you a lot during your internship. 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Practice head exam as well as HEENT exam </a:t>
            </a:r>
          </a:p>
          <a:p>
            <a:pPr marL="457200" indent="-457200">
              <a:buFontTx/>
              <a:buChar char="-"/>
            </a:pPr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  <a:p>
            <a:pPr marL="457200" indent="-457200">
              <a:buFontTx/>
              <a:buChar char="-"/>
            </a:pPr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5632" y="1333541"/>
            <a:ext cx="3038168" cy="455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62ABA6-7DA8-094A-A1A9-591489359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8719A3D-61CC-B442-85AE-0ECFA6CF9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302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666" y="1518707"/>
            <a:ext cx="6180667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2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62ABA6-7DA8-094A-A1A9-591489359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8719A3D-61CC-B442-85AE-0ECFA6CF9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302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074" t="5324" r="4445" b="7901"/>
          <a:stretch/>
        </p:blipFill>
        <p:spPr>
          <a:xfrm>
            <a:off x="2878666" y="1027906"/>
            <a:ext cx="6434667" cy="457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C54664-C90E-134E-AD9A-0781B02E3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5A0372B-201C-B74C-BEA7-AF0F10E83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5A940B52-2C5C-5D4E-8AA3-98D8B4952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30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122" y="365125"/>
            <a:ext cx="8128477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" charset="0"/>
                <a:ea typeface="Times" charset="0"/>
                <a:cs typeface="Times" charset="0"/>
              </a:rPr>
              <a:t>Rules and Regulations (Case Scenarios):</a:t>
            </a:r>
          </a:p>
          <a:p>
            <a:endParaRPr lang="en-US" sz="3200" b="1" dirty="0">
              <a:latin typeface="Times" charset="0"/>
              <a:ea typeface="Times" charset="0"/>
              <a:cs typeface="Times" charset="0"/>
            </a:endParaRPr>
          </a:p>
          <a:p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1- If you have a midterm exam and you had an urgent excuse on the night of the exam (i.e. direct death in the family, acute illness requiring surgery or hospitalization).</a:t>
            </a:r>
            <a:r>
              <a:rPr lang="en-US" sz="3200" dirty="0" smtClean="0">
                <a:latin typeface="Times" charset="0"/>
                <a:ea typeface="Times" charset="0"/>
                <a:cs typeface="Times" charset="0"/>
                <a:sym typeface="Wingdings"/>
              </a:rPr>
              <a:t> What should you do? </a:t>
            </a:r>
          </a:p>
          <a:p>
            <a:r>
              <a:rPr lang="en-US" sz="3200" dirty="0" smtClean="0">
                <a:latin typeface="Times" charset="0"/>
                <a:ea typeface="Times" charset="0"/>
                <a:cs typeface="Times" charset="0"/>
                <a:sym typeface="Wingdings"/>
              </a:rPr>
              <a:t>Inform the academic advisor within 5 days and bring your excuse. You will be able to take the exam within the same or upcoming semester.</a:t>
            </a:r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  <a:p>
            <a:r>
              <a:rPr lang="en-US" sz="3200" b="1" dirty="0" smtClean="0">
                <a:latin typeface="Times" charset="0"/>
                <a:ea typeface="Times" charset="0"/>
                <a:cs typeface="Times" charset="0"/>
              </a:rPr>
              <a:t> </a:t>
            </a:r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  <a:p>
            <a:pPr marL="457200" indent="-457200">
              <a:buFontTx/>
              <a:buChar char="-"/>
            </a:pPr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  <a:p>
            <a:pPr marL="457200" indent="-457200">
              <a:buFontTx/>
              <a:buChar char="-"/>
            </a:pPr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71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62ABA6-7DA8-094A-A1A9-591489359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8719A3D-61CC-B442-85AE-0ECFA6CF9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3020"/>
          </a:xfrm>
        </p:spPr>
      </p:pic>
      <p:sp>
        <p:nvSpPr>
          <p:cNvPr id="4" name="TextBox 3"/>
          <p:cNvSpPr txBox="1"/>
          <p:nvPr/>
        </p:nvSpPr>
        <p:spPr>
          <a:xfrm>
            <a:off x="609122" y="365125"/>
            <a:ext cx="870421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" charset="0"/>
                <a:ea typeface="Times" charset="0"/>
                <a:cs typeface="Times" charset="0"/>
              </a:rPr>
              <a:t>Rules and Regulations (Case Scenarios):</a:t>
            </a:r>
          </a:p>
          <a:p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  <a:p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2- If you received a grade that you felt you did not deserve. What should you do in this case?</a:t>
            </a:r>
          </a:p>
          <a:p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Inform the student affairs in regards to that and fill out the form no more than 7 days after the grade comes out. </a:t>
            </a:r>
          </a:p>
          <a:p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You have 3 chances during your university course to ask for a re-correction. Use them wisely.</a:t>
            </a:r>
          </a:p>
          <a:p>
            <a:pPr marL="457200" indent="-457200">
              <a:buFontTx/>
              <a:buChar char="-"/>
            </a:pPr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9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62ABA6-7DA8-094A-A1A9-591489359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8719A3D-61CC-B442-85AE-0ECFA6CF9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3020"/>
          </a:xfrm>
        </p:spPr>
      </p:pic>
      <p:sp>
        <p:nvSpPr>
          <p:cNvPr id="4" name="TextBox 3"/>
          <p:cNvSpPr txBox="1"/>
          <p:nvPr/>
        </p:nvSpPr>
        <p:spPr>
          <a:xfrm>
            <a:off x="609122" y="365125"/>
            <a:ext cx="81284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" charset="0"/>
                <a:ea typeface="Times" charset="0"/>
                <a:cs typeface="Times" charset="0"/>
              </a:rPr>
              <a:t>Rules and Regulations (Case Scenarios):</a:t>
            </a:r>
          </a:p>
          <a:p>
            <a:endParaRPr lang="en-US" sz="3200" b="1" dirty="0">
              <a:latin typeface="Times" charset="0"/>
              <a:ea typeface="Times" charset="0"/>
              <a:cs typeface="Times" charset="0"/>
            </a:endParaRPr>
          </a:p>
          <a:p>
            <a:r>
              <a:rPr lang="en-US" sz="3200" dirty="0">
                <a:latin typeface="Times" charset="0"/>
                <a:ea typeface="Times" charset="0"/>
                <a:cs typeface="Times" charset="0"/>
              </a:rPr>
              <a:t>3</a:t>
            </a: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- If for some reason, you missed more that 25% of the curriculum, what will happen</a:t>
            </a:r>
            <a:r>
              <a:rPr lang="en-US" sz="3200" dirty="0" smtClean="0">
                <a:latin typeface="Times" charset="0"/>
                <a:ea typeface="Times" charset="0"/>
                <a:cs typeface="Times" charset="0"/>
                <a:sym typeface="Wingdings"/>
              </a:rPr>
              <a:t>? </a:t>
            </a:r>
          </a:p>
          <a:p>
            <a:r>
              <a:rPr lang="en-US" sz="3200" dirty="0" smtClean="0">
                <a:latin typeface="Times" charset="0"/>
                <a:ea typeface="Times" charset="0"/>
                <a:cs typeface="Times" charset="0"/>
                <a:sym typeface="Wingdings"/>
              </a:rPr>
              <a:t>You will banned from entering the final exam and will be a given a grade known as “DN”.</a:t>
            </a:r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  <a:p>
            <a:r>
              <a:rPr lang="en-US" sz="3200" b="1" dirty="0" smtClean="0">
                <a:latin typeface="Times" charset="0"/>
                <a:ea typeface="Times" charset="0"/>
                <a:cs typeface="Times" charset="0"/>
              </a:rPr>
              <a:t> </a:t>
            </a:r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  <a:p>
            <a:pPr marL="457200" indent="-457200">
              <a:buFontTx/>
              <a:buChar char="-"/>
            </a:pPr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  <a:p>
            <a:pPr marL="457200" indent="-457200">
              <a:buFontTx/>
              <a:buChar char="-"/>
            </a:pPr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34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62ABA6-7DA8-094A-A1A9-591489359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8719A3D-61CC-B442-85AE-0ECFA6CF9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3020"/>
          </a:xfrm>
        </p:spPr>
      </p:pic>
      <p:sp>
        <p:nvSpPr>
          <p:cNvPr id="4" name="TextBox 3"/>
          <p:cNvSpPr txBox="1"/>
          <p:nvPr/>
        </p:nvSpPr>
        <p:spPr>
          <a:xfrm>
            <a:off x="609122" y="365125"/>
            <a:ext cx="812847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" charset="0"/>
                <a:ea typeface="Times" charset="0"/>
                <a:cs typeface="Times" charset="0"/>
              </a:rPr>
              <a:t>Rules and Regulations (Case Scenarios):</a:t>
            </a:r>
          </a:p>
          <a:p>
            <a:endParaRPr lang="en-US" sz="3200" b="1" dirty="0">
              <a:latin typeface="Times" charset="0"/>
              <a:ea typeface="Times" charset="0"/>
              <a:cs typeface="Times" charset="0"/>
            </a:endParaRPr>
          </a:p>
          <a:p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4- If you want to cancel a course, what should you do? </a:t>
            </a:r>
          </a:p>
          <a:p>
            <a:endParaRPr lang="en-US" sz="3200" dirty="0">
              <a:latin typeface="Times" charset="0"/>
              <a:ea typeface="Times" charset="0"/>
              <a:cs typeface="Times" charset="0"/>
            </a:endParaRPr>
          </a:p>
          <a:p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Inform the department prior to the exam by 1/3</a:t>
            </a:r>
            <a:r>
              <a:rPr lang="en-US" sz="3200" baseline="30000" dirty="0" smtClean="0">
                <a:latin typeface="Times" charset="0"/>
                <a:ea typeface="Times" charset="0"/>
                <a:cs typeface="Times" charset="0"/>
              </a:rPr>
              <a:t>rd</a:t>
            </a: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 of the course timing.</a:t>
            </a:r>
          </a:p>
          <a:p>
            <a:r>
              <a:rPr lang="en-US" sz="3200" b="1" dirty="0" smtClean="0">
                <a:latin typeface="Times" charset="0"/>
                <a:ea typeface="Times" charset="0"/>
                <a:cs typeface="Times" charset="0"/>
              </a:rPr>
              <a:t> </a:t>
            </a:r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  <a:p>
            <a:pPr marL="457200" indent="-457200">
              <a:buFontTx/>
              <a:buChar char="-"/>
            </a:pPr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  <a:p>
            <a:pPr marL="457200" indent="-457200">
              <a:buFontTx/>
              <a:buChar char="-"/>
            </a:pPr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4" t="27159" r="25926" b="63459"/>
          <a:stretch/>
        </p:blipFill>
        <p:spPr>
          <a:xfrm>
            <a:off x="3047999" y="4590669"/>
            <a:ext cx="8461098" cy="101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8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62ABA6-7DA8-094A-A1A9-591489359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8719A3D-61CC-B442-85AE-0ECFA6CF9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302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9" t="11605" r="21914" b="15062"/>
          <a:stretch/>
        </p:blipFill>
        <p:spPr>
          <a:xfrm>
            <a:off x="2040466" y="4980"/>
            <a:ext cx="8111067" cy="685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62ABA6-7DA8-094A-A1A9-591489359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8719A3D-61CC-B442-85AE-0ECFA6CF9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302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0625" t="11979" r="7083" b="13889"/>
          <a:stretch/>
        </p:blipFill>
        <p:spPr>
          <a:xfrm>
            <a:off x="3771899" y="1544264"/>
            <a:ext cx="4394201" cy="43326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1256" y="759434"/>
            <a:ext cx="8416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" charset="0"/>
                <a:ea typeface="Times" charset="0"/>
                <a:cs typeface="Times" charset="0"/>
              </a:rPr>
              <a:t>One last word of advice,</a:t>
            </a:r>
          </a:p>
          <a:p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  <a:p>
            <a:pPr marL="457200" indent="-457200">
              <a:buFontTx/>
              <a:buChar char="-"/>
            </a:pPr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6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D64AF0-A5A1-C545-8C54-42105595F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0957956-F8A7-4A4B-A031-EEB54B3C25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E6B081AA-C5C5-5F4B-BAC3-527E6A2C9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30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933" y="1314997"/>
            <a:ext cx="8094133" cy="422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2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09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6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7930"/>
          </a:xfrm>
          <a:prstGeom prst="rect">
            <a:avLst/>
          </a:prstGeom>
        </p:spPr>
      </p:pic>
      <p:sp>
        <p:nvSpPr>
          <p:cNvPr id="2" name="TextBox 1"/>
          <p:cNvSpPr txBox="1">
            <a:spLocks/>
          </p:cNvSpPr>
          <p:nvPr/>
        </p:nvSpPr>
        <p:spPr>
          <a:xfrm>
            <a:off x="5370285" y="442947"/>
            <a:ext cx="609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x-none" sz="4400" b="1" dirty="0">
                <a:solidFill>
                  <a:srgbClr val="5F3E85"/>
                </a:solidFill>
                <a:uFillTx/>
                <a:ea typeface="Calibri" charset="0"/>
                <a:cs typeface="Mishafi" charset="-78"/>
              </a:rPr>
              <a:t>عن وحدة الجودة الاكاديمية </a:t>
            </a:r>
            <a:endParaRPr lang="en-US" sz="4400" b="1" dirty="0">
              <a:solidFill>
                <a:srgbClr val="5F3E85"/>
              </a:solidFill>
              <a:uFillTx/>
              <a:ea typeface="Calibri" charset="0"/>
              <a:cs typeface="Mishafi" charset="-78"/>
            </a:endParaRPr>
          </a:p>
        </p:txBody>
      </p:sp>
      <p:sp>
        <p:nvSpPr>
          <p:cNvPr id="4" name="Text Box 2"/>
          <p:cNvSpPr txBox="1">
            <a:spLocks/>
          </p:cNvSpPr>
          <p:nvPr/>
        </p:nvSpPr>
        <p:spPr>
          <a:xfrm>
            <a:off x="3400425" y="1505807"/>
            <a:ext cx="5556250" cy="495214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r" rtl="1">
              <a:spcBef>
                <a:spcPts val="0"/>
              </a:spcBef>
              <a:spcAft>
                <a:spcPts val="0"/>
              </a:spcAft>
              <a:buSzPts val="2000"/>
              <a:buFont typeface="Symbol" charset="2"/>
              <a:buChar char=""/>
            </a:pPr>
            <a:r>
              <a:rPr lang="x-none" sz="2800" b="1" dirty="0">
                <a:solidFill>
                  <a:srgbClr val="D2AF65"/>
                </a:solidFill>
                <a:effectLst/>
                <a:uFillTx/>
                <a:ea typeface="Calibri" charset="0"/>
                <a:cs typeface="Mishafi" charset="-78"/>
              </a:rPr>
              <a:t>رؤية الوحدة:</a:t>
            </a:r>
            <a:endParaRPr lang="en-US" sz="1200" dirty="0">
              <a:effectLst/>
              <a:uFillTx/>
              <a:ea typeface="Calibri" charset="0"/>
              <a:cs typeface="Arial" charset="0"/>
            </a:endParaRPr>
          </a:p>
          <a:p>
            <a:pPr marL="457200" marR="0" algn="r" rtl="1">
              <a:spcBef>
                <a:spcPts val="0"/>
              </a:spcBef>
              <a:spcAft>
                <a:spcPts val="0"/>
              </a:spcAft>
            </a:pPr>
            <a:r>
              <a:rPr lang="x-none" sz="1600" b="1" dirty="0">
                <a:solidFill>
                  <a:srgbClr val="533576"/>
                </a:solidFill>
                <a:effectLst/>
                <a:uFillTx/>
                <a:ea typeface="Calibri" charset="0"/>
                <a:cs typeface="Al Tarikh" charset="-78"/>
              </a:rPr>
              <a:t>الوصول إلى مستويات عالمية في الجودة والتميز الأكاديمي لكلية الطب.</a:t>
            </a:r>
            <a:endParaRPr lang="en-US" sz="1200" dirty="0">
              <a:effectLst/>
              <a:uFillTx/>
              <a:ea typeface="Calibri" charset="0"/>
              <a:cs typeface="Arial" charset="0"/>
            </a:endParaRPr>
          </a:p>
          <a:p>
            <a:pPr marL="0" marR="0" algn="r" rtl="1">
              <a:spcBef>
                <a:spcPts val="0"/>
              </a:spcBef>
              <a:spcAft>
                <a:spcPts val="0"/>
              </a:spcAft>
            </a:pPr>
            <a:r>
              <a:rPr lang="x-none" sz="1600" dirty="0">
                <a:solidFill>
                  <a:srgbClr val="0B5394"/>
                </a:solidFill>
                <a:effectLst/>
                <a:uFillTx/>
                <a:ea typeface="Calibri" charset="0"/>
                <a:cs typeface="MingLiU" charset="-120"/>
              </a:rPr>
              <a:t> </a:t>
            </a:r>
            <a:endParaRPr lang="en-US" sz="1200" dirty="0">
              <a:effectLst/>
              <a:uFillTx/>
              <a:ea typeface="Calibri" charset="0"/>
              <a:cs typeface="Arial" charset="0"/>
            </a:endParaRPr>
          </a:p>
          <a:p>
            <a:pPr marL="0" marR="0" algn="r" rtl="1">
              <a:spcBef>
                <a:spcPts val="0"/>
              </a:spcBef>
              <a:spcAft>
                <a:spcPts val="0"/>
              </a:spcAft>
            </a:pPr>
            <a:r>
              <a:rPr lang="x-none" sz="1600" dirty="0">
                <a:solidFill>
                  <a:srgbClr val="D2AF65"/>
                </a:solidFill>
                <a:effectLst/>
                <a:uFillTx/>
                <a:ea typeface="Calibri" charset="0"/>
                <a:cs typeface="MingLiU" charset="-120"/>
              </a:rPr>
              <a:t> </a:t>
            </a:r>
            <a:endParaRPr lang="en-US" sz="1200" dirty="0">
              <a:effectLst/>
              <a:uFillTx/>
              <a:ea typeface="Calibri" charset="0"/>
              <a:cs typeface="Arial" charset="0"/>
            </a:endParaRPr>
          </a:p>
          <a:p>
            <a:pPr marL="342900" marR="0" lvl="0" indent="-342900" algn="r" rtl="1">
              <a:spcBef>
                <a:spcPts val="0"/>
              </a:spcBef>
              <a:spcAft>
                <a:spcPts val="0"/>
              </a:spcAft>
              <a:buSzPts val="2000"/>
              <a:buFont typeface="Symbol" charset="2"/>
              <a:buChar char=""/>
            </a:pPr>
            <a:r>
              <a:rPr lang="x-none" sz="2800" b="1" dirty="0">
                <a:solidFill>
                  <a:srgbClr val="D2AF65"/>
                </a:solidFill>
                <a:effectLst/>
                <a:uFillTx/>
                <a:ea typeface="Calibri" charset="0"/>
                <a:cs typeface="Mishafi" charset="-78"/>
              </a:rPr>
              <a:t>رسالة الوحدة:</a:t>
            </a:r>
            <a:endParaRPr lang="en-US" sz="1200" dirty="0">
              <a:effectLst/>
              <a:uFillTx/>
              <a:ea typeface="Calibri" charset="0"/>
              <a:cs typeface="Arial" charset="0"/>
            </a:endParaRPr>
          </a:p>
          <a:p>
            <a:pPr marL="457200" marR="0" algn="r" rtl="1">
              <a:spcBef>
                <a:spcPts val="0"/>
              </a:spcBef>
              <a:spcAft>
                <a:spcPts val="0"/>
              </a:spcAft>
            </a:pPr>
            <a:r>
              <a:rPr lang="x-none" sz="1600" b="1" dirty="0">
                <a:solidFill>
                  <a:srgbClr val="533576"/>
                </a:solidFill>
                <a:effectLst/>
                <a:uFillTx/>
                <a:ea typeface="Calibri" charset="0"/>
                <a:cs typeface="Al Tarikh" charset="-78"/>
              </a:rPr>
              <a:t>خلق وتعزيز ثقافة الجودة والتميز الأكاديمي في كلية الطب بجامعة الملك سعود من خلال متابعة جودة و  رصد تطور الأنشطة الأكاديمية .</a:t>
            </a:r>
            <a:r>
              <a:rPr lang="x-none" sz="1600" b="1" dirty="0">
                <a:solidFill>
                  <a:srgbClr val="0B5394"/>
                </a:solidFill>
                <a:effectLst/>
                <a:uFillTx/>
                <a:ea typeface="Calibri" charset="0"/>
                <a:cs typeface="MingLiU" charset="-120"/>
              </a:rPr>
              <a:t/>
            </a:r>
            <a:br>
              <a:rPr lang="x-none" sz="1600" b="1" dirty="0">
                <a:solidFill>
                  <a:srgbClr val="0B5394"/>
                </a:solidFill>
                <a:effectLst/>
                <a:uFillTx/>
                <a:ea typeface="Calibri" charset="0"/>
                <a:cs typeface="MingLiU" charset="-120"/>
              </a:rPr>
            </a:br>
            <a:endParaRPr lang="en-US" sz="1200" dirty="0">
              <a:effectLst/>
              <a:uFillTx/>
              <a:ea typeface="Calibri" charset="0"/>
              <a:cs typeface="Arial" charset="0"/>
            </a:endParaRPr>
          </a:p>
          <a:p>
            <a:pPr marL="0" marR="0" algn="r" rtl="1">
              <a:spcBef>
                <a:spcPts val="0"/>
              </a:spcBef>
              <a:spcAft>
                <a:spcPts val="0"/>
              </a:spcAft>
            </a:pPr>
            <a:r>
              <a:rPr lang="x-none" sz="1600" dirty="0">
                <a:solidFill>
                  <a:srgbClr val="0B5394"/>
                </a:solidFill>
                <a:effectLst/>
                <a:uFillTx/>
                <a:ea typeface="Calibri" charset="0"/>
                <a:cs typeface="MingLiU" charset="-120"/>
              </a:rPr>
              <a:t> </a:t>
            </a:r>
            <a:endParaRPr lang="en-US" sz="1200" dirty="0">
              <a:effectLst/>
              <a:uFillTx/>
              <a:ea typeface="Calibri" charset="0"/>
              <a:cs typeface="Arial" charset="0"/>
            </a:endParaRPr>
          </a:p>
          <a:p>
            <a:pPr marL="342900" marR="0" lvl="0" indent="-342900" algn="r" rtl="1">
              <a:spcBef>
                <a:spcPts val="0"/>
              </a:spcBef>
              <a:spcAft>
                <a:spcPts val="0"/>
              </a:spcAft>
              <a:buFont typeface="Symbol" charset="2"/>
              <a:buChar char=""/>
            </a:pPr>
            <a:r>
              <a:rPr lang="x-none" sz="2800" b="1" dirty="0">
                <a:solidFill>
                  <a:srgbClr val="D2AF65"/>
                </a:solidFill>
                <a:effectLst/>
                <a:uFillTx/>
                <a:ea typeface="Calibri" charset="0"/>
                <a:cs typeface="Mishafi" charset="-78"/>
              </a:rPr>
              <a:t>الأهداف العامة للوحدة: </a:t>
            </a:r>
            <a:endParaRPr lang="en-US" sz="1200" dirty="0">
              <a:effectLst/>
              <a:uFillTx/>
              <a:ea typeface="Calibri" charset="0"/>
              <a:cs typeface="Arial" charset="0"/>
            </a:endParaRPr>
          </a:p>
          <a:p>
            <a:pPr marL="342900" marR="0" lvl="0" indent="-342900" algn="r" rtl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x-none" sz="1600" b="1" dirty="0">
                <a:solidFill>
                  <a:srgbClr val="533576"/>
                </a:solidFill>
                <a:effectLst/>
                <a:uFillTx/>
                <a:ea typeface="Calibri" charset="0"/>
                <a:cs typeface="Al Tarikh" charset="-78"/>
              </a:rPr>
              <a:t>دعم ومتابعة الخطة الاستراتيجية لكلية الطب.</a:t>
            </a:r>
            <a:endParaRPr lang="en-US" sz="1200" dirty="0">
              <a:effectLst/>
              <a:uFillTx/>
              <a:ea typeface="Calibri" charset="0"/>
              <a:cs typeface="Arial" charset="0"/>
            </a:endParaRPr>
          </a:p>
          <a:p>
            <a:pPr marL="342900" marR="0" lvl="0" indent="-342900" algn="r" rtl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x-none" sz="1600" b="1" dirty="0">
                <a:solidFill>
                  <a:srgbClr val="533576"/>
                </a:solidFill>
                <a:effectLst/>
                <a:uFillTx/>
                <a:ea typeface="Calibri" charset="0"/>
                <a:cs typeface="Al Tarikh" charset="-78"/>
              </a:rPr>
              <a:t>نشر ثقافة الجودة بين منسوبي وطلاب كلية الطب. </a:t>
            </a:r>
            <a:endParaRPr lang="en-US" sz="1200" dirty="0">
              <a:effectLst/>
              <a:uFillTx/>
              <a:ea typeface="Calibri" charset="0"/>
              <a:cs typeface="Arial" charset="0"/>
            </a:endParaRPr>
          </a:p>
          <a:p>
            <a:pPr marL="342900" marR="0" lvl="0" indent="-342900" algn="r" rtl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x-none" sz="1600" b="1" dirty="0">
                <a:solidFill>
                  <a:srgbClr val="533576"/>
                </a:solidFill>
                <a:effectLst/>
                <a:uFillTx/>
                <a:ea typeface="Calibri" charset="0"/>
                <a:cs typeface="Al Tarikh" charset="-78"/>
              </a:rPr>
              <a:t>متابعة جودة التدريس والتعليم للطلاب الجامعيين وطلاب الدراسات العليا بكلية الطب. </a:t>
            </a:r>
            <a:endParaRPr lang="en-US" sz="1200" dirty="0">
              <a:effectLst/>
              <a:uFillTx/>
              <a:ea typeface="Calibri" charset="0"/>
              <a:cs typeface="Arial" charset="0"/>
            </a:endParaRPr>
          </a:p>
          <a:p>
            <a:pPr marL="342900" marR="0" lvl="0" indent="-342900" algn="r" rtl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x-none" sz="1600" b="1" dirty="0">
                <a:solidFill>
                  <a:srgbClr val="533576"/>
                </a:solidFill>
                <a:effectLst/>
                <a:uFillTx/>
                <a:ea typeface="Calibri" charset="0"/>
                <a:cs typeface="Al Tarikh" charset="-78"/>
              </a:rPr>
              <a:t>متابعة جودة البحث العلمي والحرص على أن يكون موافقا لأنظمة أخلاقيات البحث العالمية.</a:t>
            </a:r>
            <a:endParaRPr lang="en-US" sz="1200" dirty="0">
              <a:effectLst/>
              <a:uFillTx/>
              <a:ea typeface="Calibri" charset="0"/>
              <a:cs typeface="Arial" charset="0"/>
            </a:endParaRPr>
          </a:p>
          <a:p>
            <a:pPr marL="342900" marR="0" lvl="0" indent="-342900" algn="r" rtl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x-none" sz="1600" b="1" dirty="0">
                <a:solidFill>
                  <a:srgbClr val="533576"/>
                </a:solidFill>
                <a:effectLst/>
                <a:uFillTx/>
                <a:ea typeface="Calibri" charset="0"/>
                <a:cs typeface="Al Tarikh" charset="-78"/>
              </a:rPr>
              <a:t>قيادة ودعم ومتابعة الاعتماد الأكاديمي لكلية الطب واستثماره كدافع للتطوير. </a:t>
            </a:r>
            <a:endParaRPr lang="en-US" sz="1200" dirty="0">
              <a:effectLst/>
              <a:uFillTx/>
              <a:ea typeface="Calibri" charset="0"/>
              <a:cs typeface="Arial" charset="0"/>
            </a:endParaRPr>
          </a:p>
          <a:p>
            <a:pPr marL="342900" marR="0" lvl="0" indent="-342900" algn="r" rtl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x-none" sz="1600" b="1" dirty="0">
                <a:solidFill>
                  <a:srgbClr val="533576"/>
                </a:solidFill>
                <a:effectLst/>
                <a:uFillTx/>
                <a:ea typeface="Calibri" charset="0"/>
                <a:cs typeface="Al Tarikh" charset="-78"/>
              </a:rPr>
              <a:t>متابعة جودة الأعمال الإدارية الهامة والمؤثرة بكلية الطب. </a:t>
            </a:r>
            <a:endParaRPr lang="en-US" sz="1200" dirty="0">
              <a:effectLst/>
              <a:uFillTx/>
              <a:ea typeface="Calibri" charset="0"/>
              <a:cs typeface="Arial" charset="0"/>
            </a:endParaRPr>
          </a:p>
          <a:p>
            <a:pPr marL="342900" marR="0" lvl="0" indent="-342900" algn="r" rtl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x-none" sz="1600" b="1" dirty="0">
                <a:solidFill>
                  <a:srgbClr val="533576"/>
                </a:solidFill>
                <a:effectLst/>
                <a:uFillTx/>
                <a:ea typeface="Calibri" charset="0"/>
                <a:cs typeface="Al Tarikh" charset="-78"/>
              </a:rPr>
              <a:t>اقتراح ودعم وتنظيم وتقييم جميع المبادرات الجديدة لتطوير الجودة الأكاديمية بكلية الطب.</a:t>
            </a:r>
            <a:endParaRPr lang="en-US" sz="1200" dirty="0">
              <a:effectLst/>
              <a:uFillTx/>
              <a:ea typeface="Calibri" charset="0"/>
              <a:cs typeface="Arial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uFillTx/>
                <a:ea typeface="Calibri" charset="0"/>
                <a:cs typeface="Arial" charset="0"/>
              </a:rPr>
              <a:t> </a:t>
            </a:r>
            <a:endParaRPr lang="en-US" sz="1200" dirty="0">
              <a:effectLst/>
              <a:uFillTx/>
              <a:ea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13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7930"/>
          </a:xfrm>
          <a:prstGeom prst="rect">
            <a:avLst/>
          </a:prstGeom>
        </p:spPr>
      </p:pic>
      <p:sp>
        <p:nvSpPr>
          <p:cNvPr id="3" name="TextBox 2"/>
          <p:cNvSpPr txBox="1">
            <a:spLocks/>
          </p:cNvSpPr>
          <p:nvPr/>
        </p:nvSpPr>
        <p:spPr>
          <a:xfrm>
            <a:off x="5370285" y="442947"/>
            <a:ext cx="609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en-US" sz="4400" b="1" dirty="0" smtClean="0">
                <a:solidFill>
                  <a:srgbClr val="5F3E85"/>
                </a:solidFill>
                <a:uFillTx/>
                <a:ea typeface="Calibri" charset="0"/>
                <a:cs typeface="Mishafi" charset="-78"/>
              </a:rPr>
              <a:t>YouTube Video </a:t>
            </a:r>
            <a:endParaRPr lang="en-US" sz="4400" b="1" dirty="0">
              <a:solidFill>
                <a:srgbClr val="5F3E85"/>
              </a:solidFill>
              <a:uFillTx/>
              <a:ea typeface="Calibri" charset="0"/>
              <a:cs typeface="Mishafi" charset="-78"/>
            </a:endParaRPr>
          </a:p>
        </p:txBody>
      </p:sp>
      <p:sp>
        <p:nvSpPr>
          <p:cNvPr id="4" name="Rectangle 3"/>
          <p:cNvSpPr>
            <a:spLocks/>
          </p:cNvSpPr>
          <p:nvPr/>
        </p:nvSpPr>
        <p:spPr>
          <a:xfrm>
            <a:off x="1884815" y="3162355"/>
            <a:ext cx="84223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800" dirty="0">
                <a:uFillTx/>
              </a:rPr>
              <a:t>https://</a:t>
            </a:r>
            <a:r>
              <a:rPr lang="en-US" sz="2800" dirty="0" err="1">
                <a:uFillTx/>
              </a:rPr>
              <a:t>www.youtube.com</a:t>
            </a:r>
            <a:r>
              <a:rPr lang="en-US" sz="2800" dirty="0">
                <a:uFillTx/>
              </a:rPr>
              <a:t>/</a:t>
            </a:r>
            <a:r>
              <a:rPr lang="en-US" sz="2800" dirty="0" err="1">
                <a:uFillTx/>
              </a:rPr>
              <a:t>watch?v</a:t>
            </a:r>
            <a:r>
              <a:rPr lang="en-US" sz="2800" dirty="0">
                <a:uFillTx/>
              </a:rPr>
              <a:t>=</a:t>
            </a:r>
            <a:r>
              <a:rPr lang="en-US" sz="2800" dirty="0" err="1">
                <a:uFillTx/>
              </a:rPr>
              <a:t>twIXzPdgIog&amp;t</a:t>
            </a:r>
            <a:r>
              <a:rPr lang="en-US" sz="2800" dirty="0">
                <a:uFillTx/>
              </a:rPr>
              <a:t>=13s</a:t>
            </a:r>
          </a:p>
        </p:txBody>
      </p:sp>
    </p:spTree>
    <p:extLst>
      <p:ext uri="{BB962C8B-B14F-4D97-AF65-F5344CB8AC3E}">
        <p14:creationId xmlns:p14="http://schemas.microsoft.com/office/powerpoint/2010/main" val="66042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62ABA6-7DA8-094A-A1A9-591489359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8719A3D-61CC-B442-85AE-0ECFA6CF9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3020"/>
          </a:xfrm>
        </p:spPr>
      </p:pic>
      <p:sp>
        <p:nvSpPr>
          <p:cNvPr id="4" name="TextBox 3"/>
          <p:cNvSpPr txBox="1"/>
          <p:nvPr/>
        </p:nvSpPr>
        <p:spPr>
          <a:xfrm>
            <a:off x="1031919" y="179467"/>
            <a:ext cx="716065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" charset="0"/>
                <a:ea typeface="Times" charset="0"/>
                <a:cs typeface="Times" charset="0"/>
              </a:rPr>
              <a:t>Internal Medicine: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Credit hours: 10 hours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latin typeface="Times" charset="0"/>
                <a:ea typeface="Times" charset="0"/>
                <a:cs typeface="Times" charset="0"/>
              </a:rPr>
              <a:t>C</a:t>
            </a: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ourse duration: 10 weeks</a:t>
            </a:r>
          </a:p>
          <a:p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  <a:p>
            <a:r>
              <a:rPr lang="en-US" sz="3200" b="1" dirty="0" smtClean="0">
                <a:latin typeface="Times" charset="0"/>
                <a:ea typeface="Times" charset="0"/>
                <a:cs typeface="Times" charset="0"/>
              </a:rPr>
              <a:t>Distribution of grades:</a:t>
            </a:r>
          </a:p>
          <a:p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Midterm (Long-case): 20</a:t>
            </a:r>
          </a:p>
          <a:p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Final (MCQ): 25</a:t>
            </a:r>
          </a:p>
          <a:p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Final (OSCE): 20</a:t>
            </a:r>
          </a:p>
          <a:p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Mini-CEX (x4)</a:t>
            </a:r>
          </a:p>
          <a:p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Evaluation (x2)</a:t>
            </a:r>
          </a:p>
          <a:p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Clerking</a:t>
            </a:r>
          </a:p>
          <a:p>
            <a:r>
              <a:rPr lang="en-US" sz="3200" dirty="0" err="1" smtClean="0">
                <a:latin typeface="Times" charset="0"/>
                <a:ea typeface="Times" charset="0"/>
                <a:cs typeface="Times" charset="0"/>
              </a:rPr>
              <a:t>DxR</a:t>
            </a:r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  <a:p>
            <a:pPr marL="457200" indent="-457200">
              <a:buFontTx/>
              <a:buChar char="-"/>
            </a:pPr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8962" t="9877" r="15627" b="15309"/>
          <a:stretch/>
        </p:blipFill>
        <p:spPr>
          <a:xfrm>
            <a:off x="7321878" y="1769686"/>
            <a:ext cx="294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5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7930"/>
          </a:xfrm>
          <a:prstGeom prst="rect">
            <a:avLst/>
          </a:prstGeom>
        </p:spPr>
      </p:pic>
      <p:sp>
        <p:nvSpPr>
          <p:cNvPr id="2" name="TextBox 1"/>
          <p:cNvSpPr txBox="1">
            <a:spLocks/>
          </p:cNvSpPr>
          <p:nvPr/>
        </p:nvSpPr>
        <p:spPr>
          <a:xfrm>
            <a:off x="1245705" y="2285191"/>
            <a:ext cx="93692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x-none" sz="8000" b="1" dirty="0" smtClean="0">
                <a:solidFill>
                  <a:srgbClr val="5F3E85"/>
                </a:solidFill>
                <a:uFillTx/>
                <a:ea typeface="Calibri" charset="0"/>
                <a:cs typeface="Mishafi" charset="-78"/>
              </a:rPr>
              <a:t>ليش أقي</a:t>
            </a:r>
            <a:r>
              <a:rPr lang="ar-SA" sz="8000" b="1" dirty="0" smtClean="0">
                <a:solidFill>
                  <a:srgbClr val="5F3E85"/>
                </a:solidFill>
                <a:uFillTx/>
                <a:ea typeface="Calibri" charset="0"/>
                <a:cs typeface="Mishafi" charset="-78"/>
              </a:rPr>
              <a:t>ّ</a:t>
            </a:r>
            <a:r>
              <a:rPr lang="x-none" sz="8000" b="1" dirty="0" smtClean="0">
                <a:solidFill>
                  <a:srgbClr val="5F3E85"/>
                </a:solidFill>
                <a:uFillTx/>
                <a:ea typeface="Calibri" charset="0"/>
                <a:cs typeface="Mishafi" charset="-78"/>
              </a:rPr>
              <a:t>م ؟</a:t>
            </a:r>
            <a:endParaRPr lang="ar-SA" sz="8000" b="1" dirty="0" smtClean="0">
              <a:solidFill>
                <a:srgbClr val="5F3E85"/>
              </a:solidFill>
              <a:uFillTx/>
              <a:ea typeface="Calibri" charset="0"/>
              <a:cs typeface="Mishafi" charset="-78"/>
            </a:endParaRPr>
          </a:p>
          <a:p>
            <a:pPr marL="0" algn="ctr" defTabSz="914400" rtl="1" eaLnBrk="1" latinLnBrk="0" hangingPunct="1"/>
            <a:r>
              <a:rPr lang="ar-SA" sz="4400" b="1" dirty="0" smtClean="0">
                <a:solidFill>
                  <a:srgbClr val="5F3E85"/>
                </a:solidFill>
                <a:uFillTx/>
                <a:ea typeface="Calibri" charset="0"/>
                <a:cs typeface="Mishafi" charset="-78"/>
              </a:rPr>
              <a:t>أقيّم عشان نرفع الجودة  الأكاديمية  للكلية، ورفع مستوى المقررات وجعلها مميزة، بالإضافة إلى رفع مستوى الكادر الأكاديمي لجميع المقررات وتحسين أو إزالة أي سلبيات متعلقة بالمناهج</a:t>
            </a:r>
            <a:r>
              <a:rPr lang="x-none" sz="4400" b="1" dirty="0" smtClean="0">
                <a:solidFill>
                  <a:srgbClr val="5F3E85"/>
                </a:solidFill>
                <a:uFillTx/>
                <a:ea typeface="Calibri" charset="0"/>
                <a:cs typeface="Mishafi" charset="-78"/>
              </a:rPr>
              <a:t> </a:t>
            </a:r>
            <a:endParaRPr lang="en-US" sz="4400" b="1" dirty="0">
              <a:solidFill>
                <a:srgbClr val="5F3E85"/>
              </a:solidFill>
              <a:uFillTx/>
              <a:ea typeface="Calibri" charset="0"/>
              <a:cs typeface="Mishafi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0039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7930"/>
          </a:xfrm>
          <a:prstGeom prst="rect">
            <a:avLst/>
          </a:prstGeom>
        </p:spPr>
      </p:pic>
      <p:sp>
        <p:nvSpPr>
          <p:cNvPr id="2" name="TextBox 1"/>
          <p:cNvSpPr txBox="1">
            <a:spLocks/>
          </p:cNvSpPr>
          <p:nvPr/>
        </p:nvSpPr>
        <p:spPr>
          <a:xfrm>
            <a:off x="1245705" y="2285191"/>
            <a:ext cx="936928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ar-SA" sz="8000" b="1" dirty="0" smtClean="0">
                <a:solidFill>
                  <a:srgbClr val="5F3E85"/>
                </a:solidFill>
                <a:uFillTx/>
                <a:ea typeface="Calibri" charset="0"/>
                <a:cs typeface="Mishafi" charset="-78"/>
              </a:rPr>
              <a:t>ماهي التقييمات المطلوبة؟</a:t>
            </a:r>
          </a:p>
          <a:p>
            <a:pPr marL="0" algn="ctr" defTabSz="914400" rtl="1" eaLnBrk="1" latinLnBrk="0" hangingPunct="1"/>
            <a:r>
              <a:rPr lang="ar-SA" sz="4400" b="1" dirty="0" smtClean="0">
                <a:solidFill>
                  <a:srgbClr val="5F3E85"/>
                </a:solidFill>
                <a:uFillTx/>
                <a:ea typeface="Calibri" charset="0"/>
                <a:cs typeface="Mishafi" charset="-78"/>
              </a:rPr>
              <a:t>١. أعضاء هيئة التدريس</a:t>
            </a:r>
          </a:p>
          <a:p>
            <a:pPr marL="0" algn="ctr" defTabSz="914400" rtl="1" eaLnBrk="1" latinLnBrk="0" hangingPunct="1"/>
            <a:r>
              <a:rPr lang="ar-SA" sz="4400" b="1" dirty="0" smtClean="0">
                <a:solidFill>
                  <a:srgbClr val="5F3E85"/>
                </a:solidFill>
                <a:uFillTx/>
                <a:ea typeface="Calibri" charset="0"/>
                <a:cs typeface="Mishafi" charset="-78"/>
              </a:rPr>
              <a:t>٢. المقرر</a:t>
            </a:r>
          </a:p>
          <a:p>
            <a:pPr marL="0" algn="ctr" defTabSz="914400" rtl="1" eaLnBrk="1" latinLnBrk="0" hangingPunct="1"/>
            <a:r>
              <a:rPr lang="ar-SA" sz="4400" b="1" dirty="0" smtClean="0">
                <a:solidFill>
                  <a:srgbClr val="5F3E85"/>
                </a:solidFill>
                <a:uFillTx/>
                <a:ea typeface="Calibri" charset="0"/>
                <a:cs typeface="Mishafi" charset="-78"/>
              </a:rPr>
              <a:t>٣. الاختبار</a:t>
            </a:r>
            <a:endParaRPr lang="en-US" sz="4400" b="1" dirty="0">
              <a:solidFill>
                <a:srgbClr val="5F3E85"/>
              </a:solidFill>
              <a:uFillTx/>
              <a:ea typeface="Calibri" charset="0"/>
              <a:cs typeface="Mishafi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6494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793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512" y="3995738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0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6A42C1-EC29-EB45-8EB7-77B3BABBD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="" xmlns:a16="http://schemas.microsoft.com/office/drawing/2014/main" id="{C7E73F1D-3F41-F741-8E04-A01DB00B49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00859" cy="6858000"/>
          </a:xfrm>
        </p:spPr>
      </p:pic>
      <p:sp>
        <p:nvSpPr>
          <p:cNvPr id="3" name="TextBox 2"/>
          <p:cNvSpPr txBox="1"/>
          <p:nvPr/>
        </p:nvSpPr>
        <p:spPr>
          <a:xfrm>
            <a:off x="9543245" y="6349285"/>
            <a:ext cx="2459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" charset="0"/>
                <a:ea typeface="Times" charset="0"/>
                <a:cs typeface="Times" charset="0"/>
              </a:rPr>
              <a:t>Rheema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 </a:t>
            </a:r>
            <a:r>
              <a:rPr lang="en-US" dirty="0" err="1" smtClean="0">
                <a:latin typeface="Times" charset="0"/>
                <a:ea typeface="Times" charset="0"/>
                <a:cs typeface="Times" charset="0"/>
              </a:rPr>
              <a:t>Alfadhil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52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62ABA6-7DA8-094A-A1A9-591489359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8719A3D-61CC-B442-85AE-0ECFA6CF9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3020"/>
          </a:xfrm>
        </p:spPr>
      </p:pic>
      <p:sp>
        <p:nvSpPr>
          <p:cNvPr id="4" name="TextBox 3"/>
          <p:cNvSpPr txBox="1"/>
          <p:nvPr/>
        </p:nvSpPr>
        <p:spPr>
          <a:xfrm>
            <a:off x="929545" y="375286"/>
            <a:ext cx="716065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" charset="0"/>
                <a:ea typeface="Times" charset="0"/>
                <a:cs typeface="Times" charset="0"/>
              </a:rPr>
              <a:t>Course activities: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DXR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Clinics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Rounds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latin typeface="Times" charset="0"/>
                <a:ea typeface="Times" charset="0"/>
                <a:cs typeface="Times" charset="0"/>
              </a:rPr>
              <a:t>M</a:t>
            </a: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orning meetings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ER on-calls (?)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Cardio/neuro sessions</a:t>
            </a:r>
            <a:endParaRPr lang="en-US" sz="3200" dirty="0">
              <a:latin typeface="Times" charset="0"/>
              <a:ea typeface="Times" charset="0"/>
              <a:cs typeface="Times" charset="0"/>
            </a:endParaRPr>
          </a:p>
          <a:p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- BST sessions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014" y="2055813"/>
            <a:ext cx="5332786" cy="354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67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62ABA6-7DA8-094A-A1A9-591489359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8719A3D-61CC-B442-85AE-0ECFA6CF9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3020"/>
          </a:xfrm>
        </p:spPr>
      </p:pic>
      <p:sp>
        <p:nvSpPr>
          <p:cNvPr id="4" name="TextBox 3"/>
          <p:cNvSpPr txBox="1"/>
          <p:nvPr/>
        </p:nvSpPr>
        <p:spPr>
          <a:xfrm>
            <a:off x="609123" y="365125"/>
            <a:ext cx="716065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" charset="0"/>
                <a:ea typeface="Times" charset="0"/>
                <a:cs typeface="Times" charset="0"/>
              </a:rPr>
              <a:t>Study Sources (Theory):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Step-Up to Medicine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First aid for the USMLE step 2CK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Toronto notes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Master the boards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Davidson’s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Danish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Kumar and Clark’s 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Oxford 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" charset="0"/>
                <a:ea typeface="Times" charset="0"/>
                <a:cs typeface="Times" charset="0"/>
              </a:rPr>
              <a:t>Churchill’s pocketbook for </a:t>
            </a:r>
            <a:r>
              <a:rPr lang="en-US" sz="3200" dirty="0" err="1" smtClean="0">
                <a:latin typeface="Times" charset="0"/>
                <a:ea typeface="Times" charset="0"/>
                <a:cs typeface="Times" charset="0"/>
              </a:rPr>
              <a:t>DDx</a:t>
            </a:r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  <a:p>
            <a:pPr marL="457200" indent="-457200">
              <a:buFontTx/>
              <a:buChar char="-"/>
            </a:pPr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  <a:p>
            <a:pPr marL="457200" indent="-457200">
              <a:buFontTx/>
              <a:buChar char="-"/>
            </a:pPr>
            <a:endParaRPr lang="en-US" sz="3200" dirty="0" smtClean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9777" y="1587523"/>
            <a:ext cx="3584434" cy="477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22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62ABA6-7DA8-094A-A1A9-591489359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8719A3D-61CC-B442-85AE-0ECFA6CF9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302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25" y="1027906"/>
            <a:ext cx="3185706" cy="41391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181" y="1027906"/>
            <a:ext cx="3285577" cy="4269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7408" y="1027906"/>
            <a:ext cx="3715492" cy="491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7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62ABA6-7DA8-094A-A1A9-591489359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8719A3D-61CC-B442-85AE-0ECFA6CF9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302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83" y="994040"/>
            <a:ext cx="3217817" cy="41706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6017" y="906860"/>
            <a:ext cx="3455933" cy="4695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2041" r="11866"/>
          <a:stretch/>
        </p:blipFill>
        <p:spPr>
          <a:xfrm>
            <a:off x="8083489" y="906860"/>
            <a:ext cx="3460824" cy="454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62ABA6-7DA8-094A-A1A9-591489359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8719A3D-61CC-B442-85AE-0ECFA6CF9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302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98" y="1179503"/>
            <a:ext cx="3624488" cy="45557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386" y="1179503"/>
            <a:ext cx="2533299" cy="45557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6239" y="1169614"/>
            <a:ext cx="4513792" cy="451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9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4915</TotalTime>
  <Words>863</Words>
  <Application>Microsoft Macintosh PowerPoint</Application>
  <PresentationFormat>Widescreen</PresentationFormat>
  <Paragraphs>183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Al Tarikh</vt:lpstr>
      <vt:lpstr>Calibri</vt:lpstr>
      <vt:lpstr>Calibri Light</vt:lpstr>
      <vt:lpstr>MingLiU</vt:lpstr>
      <vt:lpstr>Mishafi</vt:lpstr>
      <vt:lpstr>Symbol</vt:lpstr>
      <vt:lpstr>Times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أحمد اليحمد</dc:creator>
  <cp:lastModifiedBy>rheema alfadhil</cp:lastModifiedBy>
  <cp:revision>34</cp:revision>
  <dcterms:created xsi:type="dcterms:W3CDTF">2018-08-09T08:31:46Z</dcterms:created>
  <dcterms:modified xsi:type="dcterms:W3CDTF">2018-09-01T13:24:30Z</dcterms:modified>
</cp:coreProperties>
</file>