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00"/>
  </p:notesMasterIdLst>
  <p:handoutMasterIdLst>
    <p:handoutMasterId r:id="rId101"/>
  </p:handoutMasterIdLst>
  <p:sldIdLst>
    <p:sldId id="256" r:id="rId3"/>
    <p:sldId id="257" r:id="rId4"/>
    <p:sldId id="258" r:id="rId5"/>
    <p:sldId id="259" r:id="rId6"/>
    <p:sldId id="260" r:id="rId7"/>
    <p:sldId id="261" r:id="rId8"/>
    <p:sldId id="262" r:id="rId9"/>
    <p:sldId id="263" r:id="rId10"/>
    <p:sldId id="264" r:id="rId11"/>
    <p:sldId id="265" r:id="rId12"/>
    <p:sldId id="266" r:id="rId13"/>
    <p:sldId id="333" r:id="rId14"/>
    <p:sldId id="332" r:id="rId15"/>
    <p:sldId id="334" r:id="rId16"/>
    <p:sldId id="335" r:id="rId17"/>
    <p:sldId id="325" r:id="rId18"/>
    <p:sldId id="326" r:id="rId19"/>
    <p:sldId id="327" r:id="rId20"/>
    <p:sldId id="328" r:id="rId21"/>
    <p:sldId id="329" r:id="rId22"/>
    <p:sldId id="268" r:id="rId23"/>
    <p:sldId id="319" r:id="rId24"/>
    <p:sldId id="320" r:id="rId25"/>
    <p:sldId id="322" r:id="rId26"/>
    <p:sldId id="360" r:id="rId27"/>
    <p:sldId id="269" r:id="rId28"/>
    <p:sldId id="270" r:id="rId29"/>
    <p:sldId id="351" r:id="rId30"/>
    <p:sldId id="364" r:id="rId31"/>
    <p:sldId id="358" r:id="rId32"/>
    <p:sldId id="271" r:id="rId33"/>
    <p:sldId id="272" r:id="rId34"/>
    <p:sldId id="359" r:id="rId35"/>
    <p:sldId id="346" r:id="rId36"/>
    <p:sldId id="345" r:id="rId37"/>
    <p:sldId id="347" r:id="rId38"/>
    <p:sldId id="352" r:id="rId39"/>
    <p:sldId id="353" r:id="rId40"/>
    <p:sldId id="274" r:id="rId41"/>
    <p:sldId id="275" r:id="rId42"/>
    <p:sldId id="276" r:id="rId43"/>
    <p:sldId id="277" r:id="rId44"/>
    <p:sldId id="363" r:id="rId45"/>
    <p:sldId id="331" r:id="rId46"/>
    <p:sldId id="279" r:id="rId47"/>
    <p:sldId id="362" r:id="rId48"/>
    <p:sldId id="354" r:id="rId49"/>
    <p:sldId id="343" r:id="rId50"/>
    <p:sldId id="361" r:id="rId51"/>
    <p:sldId id="280" r:id="rId52"/>
    <p:sldId id="281" r:id="rId53"/>
    <p:sldId id="282" r:id="rId54"/>
    <p:sldId id="315"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341" r:id="rId69"/>
    <p:sldId id="348" r:id="rId70"/>
    <p:sldId id="297" r:id="rId71"/>
    <p:sldId id="298" r:id="rId72"/>
    <p:sldId id="336" r:id="rId73"/>
    <p:sldId id="299" r:id="rId74"/>
    <p:sldId id="300" r:id="rId75"/>
    <p:sldId id="324" r:id="rId76"/>
    <p:sldId id="344" r:id="rId77"/>
    <p:sldId id="349" r:id="rId78"/>
    <p:sldId id="356" r:id="rId79"/>
    <p:sldId id="357" r:id="rId80"/>
    <p:sldId id="302" r:id="rId81"/>
    <p:sldId id="355" r:id="rId82"/>
    <p:sldId id="303" r:id="rId83"/>
    <p:sldId id="304" r:id="rId84"/>
    <p:sldId id="305" r:id="rId85"/>
    <p:sldId id="340" r:id="rId86"/>
    <p:sldId id="337" r:id="rId87"/>
    <p:sldId id="338" r:id="rId88"/>
    <p:sldId id="306" r:id="rId89"/>
    <p:sldId id="307" r:id="rId90"/>
    <p:sldId id="308" r:id="rId91"/>
    <p:sldId id="309" r:id="rId92"/>
    <p:sldId id="330" r:id="rId93"/>
    <p:sldId id="310" r:id="rId94"/>
    <p:sldId id="311" r:id="rId95"/>
    <p:sldId id="312" r:id="rId96"/>
    <p:sldId id="313" r:id="rId97"/>
    <p:sldId id="316" r:id="rId98"/>
    <p:sldId id="314" r:id="rId99"/>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resenter" initials="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1360"/>
    <a:srgbClr val="0000CC"/>
    <a:srgbClr val="FFFF00"/>
    <a:srgbClr val="00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8487" autoAdjust="0"/>
  </p:normalViewPr>
  <p:slideViewPr>
    <p:cSldViewPr>
      <p:cViewPr varScale="1">
        <p:scale>
          <a:sx n="68" d="100"/>
          <a:sy n="68" d="100"/>
        </p:scale>
        <p:origin x="907"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832"/>
    </p:cViewPr>
  </p:sorterViewPr>
  <p:notesViewPr>
    <p:cSldViewPr>
      <p:cViewPr varScale="1">
        <p:scale>
          <a:sx n="40" d="100"/>
          <a:sy n="40" d="100"/>
        </p:scale>
        <p:origin x="-2346"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E6D90-38BA-43AB-BB9C-29BC0AEA139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4F415378-839A-43FF-910E-CA9B111A1C27}">
      <dgm:prSet phldrT="[Text]" custT="1">
        <dgm:style>
          <a:lnRef idx="2">
            <a:schemeClr val="accent4"/>
          </a:lnRef>
          <a:fillRef idx="1">
            <a:schemeClr val="lt1"/>
          </a:fillRef>
          <a:effectRef idx="0">
            <a:schemeClr val="accent4"/>
          </a:effectRef>
          <a:fontRef idx="minor">
            <a:schemeClr val="dk1"/>
          </a:fontRef>
        </dgm:style>
      </dgm:prSet>
      <dgm:spPr>
        <a:solidFill>
          <a:schemeClr val="tx2">
            <a:lumMod val="60000"/>
            <a:lumOff val="40000"/>
          </a:schemeClr>
        </a:solidFill>
        <a:effectLst>
          <a:glow rad="228600">
            <a:schemeClr val="accent2">
              <a:satMod val="175000"/>
              <a:alpha val="40000"/>
            </a:schemeClr>
          </a:glow>
        </a:effectLst>
      </dgm:spPr>
      <dgm:t>
        <a:bodyPr/>
        <a:lstStyle/>
        <a:p>
          <a:r>
            <a:rPr lang="en-US" sz="1800" b="1" dirty="0" smtClean="0">
              <a:solidFill>
                <a:schemeClr val="tx1"/>
              </a:solidFill>
            </a:rPr>
            <a:t>Obstructive Sleep Apnea</a:t>
          </a:r>
          <a:endParaRPr lang="en-US" sz="1800" b="1" dirty="0">
            <a:solidFill>
              <a:schemeClr val="tx1"/>
            </a:solidFill>
          </a:endParaRPr>
        </a:p>
      </dgm:t>
    </dgm:pt>
    <dgm:pt modelId="{918A7705-3D84-4CA2-B400-1C482DFAA891}" type="parTrans" cxnId="{6F1AEEE2-0385-499E-92C4-ADD89CFE1E26}">
      <dgm:prSet/>
      <dgm:spPr/>
      <dgm:t>
        <a:bodyPr/>
        <a:lstStyle/>
        <a:p>
          <a:endParaRPr lang="en-US" sz="2000">
            <a:solidFill>
              <a:schemeClr val="tx1"/>
            </a:solidFill>
          </a:endParaRPr>
        </a:p>
      </dgm:t>
    </dgm:pt>
    <dgm:pt modelId="{99AB550C-07F2-4ED7-ACF8-1E29967B796F}" type="sibTrans" cxnId="{6F1AEEE2-0385-499E-92C4-ADD89CFE1E26}">
      <dgm:prSet/>
      <dgm:spPr/>
      <dgm:t>
        <a:bodyPr/>
        <a:lstStyle/>
        <a:p>
          <a:endParaRPr lang="en-US" sz="2000">
            <a:solidFill>
              <a:schemeClr val="tx1"/>
            </a:solidFill>
          </a:endParaRPr>
        </a:p>
      </dgm:t>
    </dgm:pt>
    <dgm:pt modelId="{71CA7BA7-75B8-4D00-9BF8-0DA7013A2221}">
      <dgm:prSet phldrT="[Text]" custT="1">
        <dgm:style>
          <a:lnRef idx="2">
            <a:schemeClr val="accent4"/>
          </a:lnRef>
          <a:fillRef idx="1">
            <a:schemeClr val="lt1"/>
          </a:fillRef>
          <a:effectRef idx="0">
            <a:schemeClr val="accent4"/>
          </a:effectRef>
          <a:fontRef idx="minor">
            <a:schemeClr val="dk1"/>
          </a:fontRef>
        </dgm:style>
      </dgm:prSet>
      <dgm:spPr>
        <a:solidFill>
          <a:srgbClr val="FFFF00"/>
        </a:solidFill>
      </dgm:spPr>
      <dgm:t>
        <a:bodyPr/>
        <a:lstStyle/>
        <a:p>
          <a:r>
            <a:rPr lang="en-US" sz="1400" dirty="0" smtClean="0">
              <a:solidFill>
                <a:schemeClr val="tx1"/>
              </a:solidFill>
            </a:rPr>
            <a:t>High Blood Pressure</a:t>
          </a:r>
          <a:endParaRPr lang="en-US" sz="1400" dirty="0">
            <a:solidFill>
              <a:schemeClr val="tx1"/>
            </a:solidFill>
          </a:endParaRPr>
        </a:p>
      </dgm:t>
    </dgm:pt>
    <dgm:pt modelId="{41664099-6D60-4B7E-80FB-7BAE3542469F}" type="parTrans" cxnId="{2A55CA22-333F-4286-8E23-141B222EF518}">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F3776A3C-6AB4-4E57-B133-2E1DCEA29FF6}" type="sibTrans" cxnId="{2A55CA22-333F-4286-8E23-141B222EF518}">
      <dgm:prSet/>
      <dgm:spPr/>
      <dgm:t>
        <a:bodyPr/>
        <a:lstStyle/>
        <a:p>
          <a:endParaRPr lang="en-US" sz="2000">
            <a:solidFill>
              <a:schemeClr val="tx1"/>
            </a:solidFill>
          </a:endParaRPr>
        </a:p>
      </dgm:t>
    </dgm:pt>
    <dgm:pt modelId="{D3CFE71B-E094-4FF8-9B0B-F01B42136BC7}">
      <dgm:prSet phldrT="[Text]" custT="1">
        <dgm:style>
          <a:lnRef idx="2">
            <a:schemeClr val="accent4"/>
          </a:lnRef>
          <a:fillRef idx="1">
            <a:schemeClr val="lt1"/>
          </a:fillRef>
          <a:effectRef idx="0">
            <a:schemeClr val="accent4"/>
          </a:effectRef>
          <a:fontRef idx="minor">
            <a:schemeClr val="dk1"/>
          </a:fontRef>
        </dgm:style>
      </dgm:prSet>
      <dgm:spPr>
        <a:solidFill>
          <a:schemeClr val="accent1">
            <a:lumMod val="40000"/>
            <a:lumOff val="60000"/>
          </a:schemeClr>
        </a:solidFill>
      </dgm:spPr>
      <dgm:t>
        <a:bodyPr/>
        <a:lstStyle/>
        <a:p>
          <a:r>
            <a:rPr lang="en-US" sz="1400" dirty="0" smtClean="0">
              <a:solidFill>
                <a:schemeClr val="tx1"/>
              </a:solidFill>
            </a:rPr>
            <a:t>Increased Insulin resistance (event in non diabetic patients)</a:t>
          </a:r>
          <a:endParaRPr lang="en-US" sz="1400" dirty="0">
            <a:solidFill>
              <a:schemeClr val="tx1"/>
            </a:solidFill>
          </a:endParaRPr>
        </a:p>
      </dgm:t>
    </dgm:pt>
    <dgm:pt modelId="{CAA70E96-61FC-4002-8BE4-F7302DC54886}" type="parTrans" cxnId="{5C16A9EC-B4EB-4A9E-9AC9-7CDCD4EB5BB4}">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EA097C28-9441-4D77-973A-C49E1EA03292}" type="sibTrans" cxnId="{5C16A9EC-B4EB-4A9E-9AC9-7CDCD4EB5BB4}">
      <dgm:prSet/>
      <dgm:spPr/>
      <dgm:t>
        <a:bodyPr/>
        <a:lstStyle/>
        <a:p>
          <a:endParaRPr lang="en-US" sz="2000">
            <a:solidFill>
              <a:schemeClr val="tx1"/>
            </a:solidFill>
          </a:endParaRPr>
        </a:p>
      </dgm:t>
    </dgm:pt>
    <dgm:pt modelId="{2B1AB56C-99C4-4438-9D37-339047C307C4}">
      <dgm:prSet phldrT="[Text]" custT="1">
        <dgm:style>
          <a:lnRef idx="2">
            <a:schemeClr val="accent4"/>
          </a:lnRef>
          <a:fillRef idx="1">
            <a:schemeClr val="lt1"/>
          </a:fillRef>
          <a:effectRef idx="0">
            <a:schemeClr val="accent4"/>
          </a:effectRef>
          <a:fontRef idx="minor">
            <a:schemeClr val="dk1"/>
          </a:fontRef>
        </dgm:style>
      </dgm:prSet>
      <dgm:spPr>
        <a:solidFill>
          <a:srgbClr val="FF0000"/>
        </a:solidFill>
      </dgm:spPr>
      <dgm:t>
        <a:bodyPr/>
        <a:lstStyle/>
        <a:p>
          <a:r>
            <a:rPr lang="en-US" sz="1400" dirty="0" smtClean="0">
              <a:solidFill>
                <a:schemeClr val="tx1"/>
              </a:solidFill>
            </a:rPr>
            <a:t>Increased traffic and workplace accidents</a:t>
          </a:r>
          <a:endParaRPr lang="en-US" sz="1400" dirty="0">
            <a:solidFill>
              <a:schemeClr val="tx1"/>
            </a:solidFill>
          </a:endParaRPr>
        </a:p>
      </dgm:t>
    </dgm:pt>
    <dgm:pt modelId="{B0CE26A6-C702-4EAA-B1E4-604068E37530}" type="parTrans" cxnId="{9851EE19-8CA7-4BF7-8508-4AFB4AD5FF37}">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0D10ADB4-6683-4025-8D31-1F4FF470F18B}" type="sibTrans" cxnId="{9851EE19-8CA7-4BF7-8508-4AFB4AD5FF37}">
      <dgm:prSet/>
      <dgm:spPr/>
      <dgm:t>
        <a:bodyPr/>
        <a:lstStyle/>
        <a:p>
          <a:endParaRPr lang="en-US" sz="2000">
            <a:solidFill>
              <a:schemeClr val="tx1"/>
            </a:solidFill>
          </a:endParaRPr>
        </a:p>
      </dgm:t>
    </dgm:pt>
    <dgm:pt modelId="{9758B90A-32A3-45C3-9A61-68D27D37DC7A}">
      <dgm:prSet phldrT="[Text]" custT="1">
        <dgm:style>
          <a:lnRef idx="2">
            <a:schemeClr val="accent4"/>
          </a:lnRef>
          <a:fillRef idx="1">
            <a:schemeClr val="lt1"/>
          </a:fillRef>
          <a:effectRef idx="0">
            <a:schemeClr val="accent4"/>
          </a:effectRef>
          <a:fontRef idx="minor">
            <a:schemeClr val="dk1"/>
          </a:fontRef>
        </dgm:style>
      </dgm:prSet>
      <dgm:spPr>
        <a:solidFill>
          <a:srgbClr val="00FFFF"/>
        </a:solidFill>
      </dgm:spPr>
      <dgm:t>
        <a:bodyPr/>
        <a:lstStyle/>
        <a:p>
          <a:r>
            <a:rPr lang="en-US" sz="1400" dirty="0" smtClean="0">
              <a:solidFill>
                <a:schemeClr val="tx1"/>
              </a:solidFill>
            </a:rPr>
            <a:t>Stroke</a:t>
          </a:r>
          <a:endParaRPr lang="en-US" sz="1400" dirty="0">
            <a:solidFill>
              <a:schemeClr val="tx1"/>
            </a:solidFill>
          </a:endParaRPr>
        </a:p>
      </dgm:t>
    </dgm:pt>
    <dgm:pt modelId="{14152813-D59A-48BA-A71C-6D042DF45572}" type="parTrans" cxnId="{51B176FE-3DE6-418A-B45C-B9AA0178E881}">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228BE4AC-76B8-49F9-A331-3F25CCB10868}" type="sibTrans" cxnId="{51B176FE-3DE6-418A-B45C-B9AA0178E881}">
      <dgm:prSet/>
      <dgm:spPr/>
      <dgm:t>
        <a:bodyPr/>
        <a:lstStyle/>
        <a:p>
          <a:endParaRPr lang="en-US" sz="2000">
            <a:solidFill>
              <a:schemeClr val="tx1"/>
            </a:solidFill>
          </a:endParaRPr>
        </a:p>
      </dgm:t>
    </dgm:pt>
    <dgm:pt modelId="{63DE2AEE-E5DA-4E18-8F0B-DBE8BC674D56}">
      <dgm:prSet custT="1">
        <dgm:style>
          <a:lnRef idx="2">
            <a:schemeClr val="accent4"/>
          </a:lnRef>
          <a:fillRef idx="1">
            <a:schemeClr val="lt1"/>
          </a:fillRef>
          <a:effectRef idx="0">
            <a:schemeClr val="accent4"/>
          </a:effectRef>
          <a:fontRef idx="minor">
            <a:schemeClr val="dk1"/>
          </a:fontRef>
        </dgm:style>
      </dgm:prSet>
      <dgm:spPr>
        <a:solidFill>
          <a:srgbClr val="FF00FF"/>
        </a:solidFill>
      </dgm:spPr>
      <dgm:t>
        <a:bodyPr/>
        <a:lstStyle/>
        <a:p>
          <a:r>
            <a:rPr lang="en-US" sz="1400" dirty="0" smtClean="0">
              <a:solidFill>
                <a:schemeClr val="tx1"/>
              </a:solidFill>
            </a:rPr>
            <a:t>Memory problems and inability to think</a:t>
          </a:r>
          <a:endParaRPr lang="en-US" sz="1400" dirty="0">
            <a:solidFill>
              <a:schemeClr val="tx1"/>
            </a:solidFill>
          </a:endParaRPr>
        </a:p>
      </dgm:t>
    </dgm:pt>
    <dgm:pt modelId="{61B79E47-6321-45EB-AC1E-9079E5D6AC71}" type="parTrans" cxnId="{22853F63-7A30-4757-B718-A0CC2FE2FF35}">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CC3C0568-5A48-42E5-9765-7F50D090314F}" type="sibTrans" cxnId="{22853F63-7A30-4757-B718-A0CC2FE2FF35}">
      <dgm:prSet/>
      <dgm:spPr/>
      <dgm:t>
        <a:bodyPr/>
        <a:lstStyle/>
        <a:p>
          <a:endParaRPr lang="en-US" sz="2000">
            <a:solidFill>
              <a:schemeClr val="tx1"/>
            </a:solidFill>
          </a:endParaRPr>
        </a:p>
      </dgm:t>
    </dgm:pt>
    <dgm:pt modelId="{5314FD66-35FF-491D-A9CD-493FAC22035E}">
      <dgm:prSet custT="1">
        <dgm:style>
          <a:lnRef idx="2">
            <a:schemeClr val="accent4"/>
          </a:lnRef>
          <a:fillRef idx="1">
            <a:schemeClr val="lt1"/>
          </a:fillRef>
          <a:effectRef idx="0">
            <a:schemeClr val="accent4"/>
          </a:effectRef>
          <a:fontRef idx="minor">
            <a:schemeClr val="dk1"/>
          </a:fontRef>
        </dgm:style>
      </dgm:prSet>
      <dgm:spPr>
        <a:solidFill>
          <a:srgbClr val="00B0F0"/>
        </a:solidFill>
      </dgm:spPr>
      <dgm:t>
        <a:bodyPr/>
        <a:lstStyle/>
        <a:p>
          <a:r>
            <a:rPr lang="en-US" sz="1400" dirty="0" smtClean="0">
              <a:solidFill>
                <a:schemeClr val="tx1"/>
              </a:solidFill>
            </a:rPr>
            <a:t>Cardiac problems, Abnormal heart rhythms, heart attack and heart failure</a:t>
          </a:r>
          <a:endParaRPr lang="en-US" sz="1400" dirty="0">
            <a:solidFill>
              <a:schemeClr val="tx1"/>
            </a:solidFill>
          </a:endParaRPr>
        </a:p>
      </dgm:t>
    </dgm:pt>
    <dgm:pt modelId="{C489A88B-407E-45AF-91DC-D3ADD8C890F3}" type="parTrans" cxnId="{C0ADD043-B77D-48E3-8E4D-11EE9EF4E28C}">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A1B7F005-892B-4472-8273-AC2A5485AE76}" type="sibTrans" cxnId="{C0ADD043-B77D-48E3-8E4D-11EE9EF4E28C}">
      <dgm:prSet/>
      <dgm:spPr/>
      <dgm:t>
        <a:bodyPr/>
        <a:lstStyle/>
        <a:p>
          <a:endParaRPr lang="en-US" sz="2000">
            <a:solidFill>
              <a:schemeClr val="tx1"/>
            </a:solidFill>
          </a:endParaRPr>
        </a:p>
      </dgm:t>
    </dgm:pt>
    <dgm:pt modelId="{347BAE96-C0D6-444A-A301-D16E6FE34339}" type="pres">
      <dgm:prSet presAssocID="{CB1E6D90-38BA-43AB-BB9C-29BC0AEA1391}" presName="cycle" presStyleCnt="0">
        <dgm:presLayoutVars>
          <dgm:chMax val="1"/>
          <dgm:dir/>
          <dgm:animLvl val="ctr"/>
          <dgm:resizeHandles val="exact"/>
        </dgm:presLayoutVars>
      </dgm:prSet>
      <dgm:spPr/>
      <dgm:t>
        <a:bodyPr/>
        <a:lstStyle/>
        <a:p>
          <a:endParaRPr lang="en-US"/>
        </a:p>
      </dgm:t>
    </dgm:pt>
    <dgm:pt modelId="{37A0F4B0-F71A-4CCF-B9B0-04C93BC21419}" type="pres">
      <dgm:prSet presAssocID="{4F415378-839A-43FF-910E-CA9B111A1C27}" presName="centerShape" presStyleLbl="node0" presStyleIdx="0" presStyleCnt="1" custScaleX="139619"/>
      <dgm:spPr/>
      <dgm:t>
        <a:bodyPr/>
        <a:lstStyle/>
        <a:p>
          <a:endParaRPr lang="en-US"/>
        </a:p>
      </dgm:t>
    </dgm:pt>
    <dgm:pt modelId="{C4F9952F-63B5-4A79-8A7B-1D05522FD31E}" type="pres">
      <dgm:prSet presAssocID="{41664099-6D60-4B7E-80FB-7BAE3542469F}" presName="Name9" presStyleLbl="parChTrans1D2" presStyleIdx="0" presStyleCnt="6"/>
      <dgm:spPr/>
      <dgm:t>
        <a:bodyPr/>
        <a:lstStyle/>
        <a:p>
          <a:endParaRPr lang="en-US"/>
        </a:p>
      </dgm:t>
    </dgm:pt>
    <dgm:pt modelId="{F22A86AD-44E9-460A-9BFF-3B7138E9AE1E}" type="pres">
      <dgm:prSet presAssocID="{41664099-6D60-4B7E-80FB-7BAE3542469F}" presName="connTx" presStyleLbl="parChTrans1D2" presStyleIdx="0" presStyleCnt="6"/>
      <dgm:spPr/>
      <dgm:t>
        <a:bodyPr/>
        <a:lstStyle/>
        <a:p>
          <a:endParaRPr lang="en-US"/>
        </a:p>
      </dgm:t>
    </dgm:pt>
    <dgm:pt modelId="{B7E2D3DF-F9E8-4A33-9E47-221CD3DEB811}" type="pres">
      <dgm:prSet presAssocID="{71CA7BA7-75B8-4D00-9BF8-0DA7013A2221}" presName="node" presStyleLbl="node1" presStyleIdx="0" presStyleCnt="6" custRadScaleRad="88469">
        <dgm:presLayoutVars>
          <dgm:bulletEnabled val="1"/>
        </dgm:presLayoutVars>
      </dgm:prSet>
      <dgm:spPr/>
      <dgm:t>
        <a:bodyPr/>
        <a:lstStyle/>
        <a:p>
          <a:endParaRPr lang="en-US"/>
        </a:p>
      </dgm:t>
    </dgm:pt>
    <dgm:pt modelId="{A38B797A-8C53-4C1D-B62A-5E1FD265234E}" type="pres">
      <dgm:prSet presAssocID="{CAA70E96-61FC-4002-8BE4-F7302DC54886}" presName="Name9" presStyleLbl="parChTrans1D2" presStyleIdx="1" presStyleCnt="6"/>
      <dgm:spPr/>
      <dgm:t>
        <a:bodyPr/>
        <a:lstStyle/>
        <a:p>
          <a:endParaRPr lang="en-US"/>
        </a:p>
      </dgm:t>
    </dgm:pt>
    <dgm:pt modelId="{CDD7DC63-FE09-4BE0-8103-79CFB1C2B7A8}" type="pres">
      <dgm:prSet presAssocID="{CAA70E96-61FC-4002-8BE4-F7302DC54886}" presName="connTx" presStyleLbl="parChTrans1D2" presStyleIdx="1" presStyleCnt="6"/>
      <dgm:spPr/>
      <dgm:t>
        <a:bodyPr/>
        <a:lstStyle/>
        <a:p>
          <a:endParaRPr lang="en-US"/>
        </a:p>
      </dgm:t>
    </dgm:pt>
    <dgm:pt modelId="{0274C339-72B7-45A0-B1C3-9EC2D8B2E79D}" type="pres">
      <dgm:prSet presAssocID="{D3CFE71B-E094-4FF8-9B0B-F01B42136BC7}" presName="node" presStyleLbl="node1" presStyleIdx="1" presStyleCnt="6" custScaleX="123270" custScaleY="133269" custRadScaleRad="146451" custRadScaleInc="23699">
        <dgm:presLayoutVars>
          <dgm:bulletEnabled val="1"/>
        </dgm:presLayoutVars>
      </dgm:prSet>
      <dgm:spPr/>
      <dgm:t>
        <a:bodyPr/>
        <a:lstStyle/>
        <a:p>
          <a:endParaRPr lang="en-US"/>
        </a:p>
      </dgm:t>
    </dgm:pt>
    <dgm:pt modelId="{DDE833B0-C30D-424E-A6F7-F1AD3F1AFA76}" type="pres">
      <dgm:prSet presAssocID="{B0CE26A6-C702-4EAA-B1E4-604068E37530}" presName="Name9" presStyleLbl="parChTrans1D2" presStyleIdx="2" presStyleCnt="6"/>
      <dgm:spPr/>
      <dgm:t>
        <a:bodyPr/>
        <a:lstStyle/>
        <a:p>
          <a:endParaRPr lang="en-US"/>
        </a:p>
      </dgm:t>
    </dgm:pt>
    <dgm:pt modelId="{91E36957-703D-44A7-91F2-72427C079023}" type="pres">
      <dgm:prSet presAssocID="{B0CE26A6-C702-4EAA-B1E4-604068E37530}" presName="connTx" presStyleLbl="parChTrans1D2" presStyleIdx="2" presStyleCnt="6"/>
      <dgm:spPr/>
      <dgm:t>
        <a:bodyPr/>
        <a:lstStyle/>
        <a:p>
          <a:endParaRPr lang="en-US"/>
        </a:p>
      </dgm:t>
    </dgm:pt>
    <dgm:pt modelId="{FC030842-19A6-4EDC-9F1B-6FB194EC23C8}" type="pres">
      <dgm:prSet presAssocID="{2B1AB56C-99C4-4438-9D37-339047C307C4}" presName="node" presStyleLbl="node1" presStyleIdx="2" presStyleCnt="6" custScaleX="123270" custScaleY="142456" custRadScaleRad="147258" custRadScaleInc="-24466">
        <dgm:presLayoutVars>
          <dgm:bulletEnabled val="1"/>
        </dgm:presLayoutVars>
      </dgm:prSet>
      <dgm:spPr/>
      <dgm:t>
        <a:bodyPr/>
        <a:lstStyle/>
        <a:p>
          <a:endParaRPr lang="en-US"/>
        </a:p>
      </dgm:t>
    </dgm:pt>
    <dgm:pt modelId="{1BDC2E31-C02E-42D8-9169-53FB62331DD1}" type="pres">
      <dgm:prSet presAssocID="{14152813-D59A-48BA-A71C-6D042DF45572}" presName="Name9" presStyleLbl="parChTrans1D2" presStyleIdx="3" presStyleCnt="6"/>
      <dgm:spPr/>
      <dgm:t>
        <a:bodyPr/>
        <a:lstStyle/>
        <a:p>
          <a:endParaRPr lang="en-US"/>
        </a:p>
      </dgm:t>
    </dgm:pt>
    <dgm:pt modelId="{CD1C4A65-0548-4E2B-9429-3A9C15BA46A0}" type="pres">
      <dgm:prSet presAssocID="{14152813-D59A-48BA-A71C-6D042DF45572}" presName="connTx" presStyleLbl="parChTrans1D2" presStyleIdx="3" presStyleCnt="6"/>
      <dgm:spPr/>
      <dgm:t>
        <a:bodyPr/>
        <a:lstStyle/>
        <a:p>
          <a:endParaRPr lang="en-US"/>
        </a:p>
      </dgm:t>
    </dgm:pt>
    <dgm:pt modelId="{366940BC-27DC-48CB-A492-E3CD54AB939A}" type="pres">
      <dgm:prSet presAssocID="{9758B90A-32A3-45C3-9A61-68D27D37DC7A}" presName="node" presStyleLbl="node1" presStyleIdx="3" presStyleCnt="6" custRadScaleRad="91151">
        <dgm:presLayoutVars>
          <dgm:bulletEnabled val="1"/>
        </dgm:presLayoutVars>
      </dgm:prSet>
      <dgm:spPr/>
      <dgm:t>
        <a:bodyPr/>
        <a:lstStyle/>
        <a:p>
          <a:endParaRPr lang="en-US"/>
        </a:p>
      </dgm:t>
    </dgm:pt>
    <dgm:pt modelId="{C772B423-C1BF-4DC5-AE87-777CE0815BF7}" type="pres">
      <dgm:prSet presAssocID="{61B79E47-6321-45EB-AC1E-9079E5D6AC71}" presName="Name9" presStyleLbl="parChTrans1D2" presStyleIdx="4" presStyleCnt="6"/>
      <dgm:spPr/>
      <dgm:t>
        <a:bodyPr/>
        <a:lstStyle/>
        <a:p>
          <a:endParaRPr lang="en-US"/>
        </a:p>
      </dgm:t>
    </dgm:pt>
    <dgm:pt modelId="{D862FCB8-C868-4A57-90DB-FAC5128DF9B0}" type="pres">
      <dgm:prSet presAssocID="{61B79E47-6321-45EB-AC1E-9079E5D6AC71}" presName="connTx" presStyleLbl="parChTrans1D2" presStyleIdx="4" presStyleCnt="6"/>
      <dgm:spPr/>
      <dgm:t>
        <a:bodyPr/>
        <a:lstStyle/>
        <a:p>
          <a:endParaRPr lang="en-US"/>
        </a:p>
      </dgm:t>
    </dgm:pt>
    <dgm:pt modelId="{B69AB0B6-54E9-4F7C-B348-DCE9F258F688}" type="pres">
      <dgm:prSet presAssocID="{63DE2AEE-E5DA-4E18-8F0B-DBE8BC674D56}" presName="node" presStyleLbl="node1" presStyleIdx="4" presStyleCnt="6" custScaleX="123270" custScaleY="133269" custRadScaleRad="144323" custRadScaleInc="18629">
        <dgm:presLayoutVars>
          <dgm:bulletEnabled val="1"/>
        </dgm:presLayoutVars>
      </dgm:prSet>
      <dgm:spPr/>
      <dgm:t>
        <a:bodyPr/>
        <a:lstStyle/>
        <a:p>
          <a:endParaRPr lang="en-US"/>
        </a:p>
      </dgm:t>
    </dgm:pt>
    <dgm:pt modelId="{835BD03E-1F6F-4C5B-B84A-9F83267019F3}" type="pres">
      <dgm:prSet presAssocID="{C489A88B-407E-45AF-91DC-D3ADD8C890F3}" presName="Name9" presStyleLbl="parChTrans1D2" presStyleIdx="5" presStyleCnt="6"/>
      <dgm:spPr/>
      <dgm:t>
        <a:bodyPr/>
        <a:lstStyle/>
        <a:p>
          <a:endParaRPr lang="en-US"/>
        </a:p>
      </dgm:t>
    </dgm:pt>
    <dgm:pt modelId="{66187DC7-DF23-462F-8C44-BAEBC57252C7}" type="pres">
      <dgm:prSet presAssocID="{C489A88B-407E-45AF-91DC-D3ADD8C890F3}" presName="connTx" presStyleLbl="parChTrans1D2" presStyleIdx="5" presStyleCnt="6"/>
      <dgm:spPr/>
      <dgm:t>
        <a:bodyPr/>
        <a:lstStyle/>
        <a:p>
          <a:endParaRPr lang="en-US"/>
        </a:p>
      </dgm:t>
    </dgm:pt>
    <dgm:pt modelId="{4B764F80-3E14-4956-807A-EC58B4518895}" type="pres">
      <dgm:prSet presAssocID="{5314FD66-35FF-491D-A9CD-493FAC22035E}" presName="node" presStyleLbl="node1" presStyleIdx="5" presStyleCnt="6" custScaleX="123270" custScaleY="134559" custRadScaleRad="143235" custRadScaleInc="-21885">
        <dgm:presLayoutVars>
          <dgm:bulletEnabled val="1"/>
        </dgm:presLayoutVars>
      </dgm:prSet>
      <dgm:spPr/>
      <dgm:t>
        <a:bodyPr/>
        <a:lstStyle/>
        <a:p>
          <a:endParaRPr lang="en-US"/>
        </a:p>
      </dgm:t>
    </dgm:pt>
  </dgm:ptLst>
  <dgm:cxnLst>
    <dgm:cxn modelId="{6A50C080-04EC-4C4B-BE9B-05EC7376C55B}" type="presOf" srcId="{61B79E47-6321-45EB-AC1E-9079E5D6AC71}" destId="{C772B423-C1BF-4DC5-AE87-777CE0815BF7}" srcOrd="0" destOrd="0" presId="urn:microsoft.com/office/officeart/2005/8/layout/radial1"/>
    <dgm:cxn modelId="{C0ADD043-B77D-48E3-8E4D-11EE9EF4E28C}" srcId="{4F415378-839A-43FF-910E-CA9B111A1C27}" destId="{5314FD66-35FF-491D-A9CD-493FAC22035E}" srcOrd="5" destOrd="0" parTransId="{C489A88B-407E-45AF-91DC-D3ADD8C890F3}" sibTransId="{A1B7F005-892B-4472-8273-AC2A5485AE76}"/>
    <dgm:cxn modelId="{9851EE19-8CA7-4BF7-8508-4AFB4AD5FF37}" srcId="{4F415378-839A-43FF-910E-CA9B111A1C27}" destId="{2B1AB56C-99C4-4438-9D37-339047C307C4}" srcOrd="2" destOrd="0" parTransId="{B0CE26A6-C702-4EAA-B1E4-604068E37530}" sibTransId="{0D10ADB4-6683-4025-8D31-1F4FF470F18B}"/>
    <dgm:cxn modelId="{3CD2CF3C-C3EB-4229-AC70-80F5625A0708}" type="presOf" srcId="{14152813-D59A-48BA-A71C-6D042DF45572}" destId="{1BDC2E31-C02E-42D8-9169-53FB62331DD1}" srcOrd="0" destOrd="0" presId="urn:microsoft.com/office/officeart/2005/8/layout/radial1"/>
    <dgm:cxn modelId="{6F1AEEE2-0385-499E-92C4-ADD89CFE1E26}" srcId="{CB1E6D90-38BA-43AB-BB9C-29BC0AEA1391}" destId="{4F415378-839A-43FF-910E-CA9B111A1C27}" srcOrd="0" destOrd="0" parTransId="{918A7705-3D84-4CA2-B400-1C482DFAA891}" sibTransId="{99AB550C-07F2-4ED7-ACF8-1E29967B796F}"/>
    <dgm:cxn modelId="{F8C795CD-7C32-43D4-87E9-1B848F14DF11}" type="presOf" srcId="{71CA7BA7-75B8-4D00-9BF8-0DA7013A2221}" destId="{B7E2D3DF-F9E8-4A33-9E47-221CD3DEB811}" srcOrd="0" destOrd="0" presId="urn:microsoft.com/office/officeart/2005/8/layout/radial1"/>
    <dgm:cxn modelId="{E7F2F6AD-8A61-43DC-A1C3-47B102F80949}" type="presOf" srcId="{4F415378-839A-43FF-910E-CA9B111A1C27}" destId="{37A0F4B0-F71A-4CCF-B9B0-04C93BC21419}" srcOrd="0" destOrd="0" presId="urn:microsoft.com/office/officeart/2005/8/layout/radial1"/>
    <dgm:cxn modelId="{4405A6DC-2AAB-436E-9268-CFB7E5152523}" type="presOf" srcId="{CAA70E96-61FC-4002-8BE4-F7302DC54886}" destId="{CDD7DC63-FE09-4BE0-8103-79CFB1C2B7A8}" srcOrd="1" destOrd="0" presId="urn:microsoft.com/office/officeart/2005/8/layout/radial1"/>
    <dgm:cxn modelId="{CF24BF11-567A-432C-9038-C8A8CFAF5865}" type="presOf" srcId="{CB1E6D90-38BA-43AB-BB9C-29BC0AEA1391}" destId="{347BAE96-C0D6-444A-A301-D16E6FE34339}" srcOrd="0" destOrd="0" presId="urn:microsoft.com/office/officeart/2005/8/layout/radial1"/>
    <dgm:cxn modelId="{DF31FD50-69D5-42BE-94FE-9EBC7463FB2E}" type="presOf" srcId="{C489A88B-407E-45AF-91DC-D3ADD8C890F3}" destId="{66187DC7-DF23-462F-8C44-BAEBC57252C7}" srcOrd="1" destOrd="0" presId="urn:microsoft.com/office/officeart/2005/8/layout/radial1"/>
    <dgm:cxn modelId="{8976E80E-E218-477B-AE76-0B2049E0E1E9}" type="presOf" srcId="{61B79E47-6321-45EB-AC1E-9079E5D6AC71}" destId="{D862FCB8-C868-4A57-90DB-FAC5128DF9B0}" srcOrd="1" destOrd="0" presId="urn:microsoft.com/office/officeart/2005/8/layout/radial1"/>
    <dgm:cxn modelId="{34CB49EE-BEB1-44B4-B7A6-58190BF4B682}" type="presOf" srcId="{2B1AB56C-99C4-4438-9D37-339047C307C4}" destId="{FC030842-19A6-4EDC-9F1B-6FB194EC23C8}" srcOrd="0" destOrd="0" presId="urn:microsoft.com/office/officeart/2005/8/layout/radial1"/>
    <dgm:cxn modelId="{C31F4017-CA26-4C2B-9571-7E52C3B6E944}" type="presOf" srcId="{B0CE26A6-C702-4EAA-B1E4-604068E37530}" destId="{DDE833B0-C30D-424E-A6F7-F1AD3F1AFA76}" srcOrd="0" destOrd="0" presId="urn:microsoft.com/office/officeart/2005/8/layout/radial1"/>
    <dgm:cxn modelId="{51B176FE-3DE6-418A-B45C-B9AA0178E881}" srcId="{4F415378-839A-43FF-910E-CA9B111A1C27}" destId="{9758B90A-32A3-45C3-9A61-68D27D37DC7A}" srcOrd="3" destOrd="0" parTransId="{14152813-D59A-48BA-A71C-6D042DF45572}" sibTransId="{228BE4AC-76B8-49F9-A331-3F25CCB10868}"/>
    <dgm:cxn modelId="{9CA92BDB-177F-44E5-84B8-D8D92042D0DE}" type="presOf" srcId="{5314FD66-35FF-491D-A9CD-493FAC22035E}" destId="{4B764F80-3E14-4956-807A-EC58B4518895}" srcOrd="0" destOrd="0" presId="urn:microsoft.com/office/officeart/2005/8/layout/radial1"/>
    <dgm:cxn modelId="{D2DAF9DF-7AA2-47AC-8913-78F386F664B3}" type="presOf" srcId="{B0CE26A6-C702-4EAA-B1E4-604068E37530}" destId="{91E36957-703D-44A7-91F2-72427C079023}" srcOrd="1" destOrd="0" presId="urn:microsoft.com/office/officeart/2005/8/layout/radial1"/>
    <dgm:cxn modelId="{2A55CA22-333F-4286-8E23-141B222EF518}" srcId="{4F415378-839A-43FF-910E-CA9B111A1C27}" destId="{71CA7BA7-75B8-4D00-9BF8-0DA7013A2221}" srcOrd="0" destOrd="0" parTransId="{41664099-6D60-4B7E-80FB-7BAE3542469F}" sibTransId="{F3776A3C-6AB4-4E57-B133-2E1DCEA29FF6}"/>
    <dgm:cxn modelId="{00086DF1-1AAA-4B1F-82B8-8338AC34912C}" type="presOf" srcId="{41664099-6D60-4B7E-80FB-7BAE3542469F}" destId="{F22A86AD-44E9-460A-9BFF-3B7138E9AE1E}" srcOrd="1" destOrd="0" presId="urn:microsoft.com/office/officeart/2005/8/layout/radial1"/>
    <dgm:cxn modelId="{5C16A9EC-B4EB-4A9E-9AC9-7CDCD4EB5BB4}" srcId="{4F415378-839A-43FF-910E-CA9B111A1C27}" destId="{D3CFE71B-E094-4FF8-9B0B-F01B42136BC7}" srcOrd="1" destOrd="0" parTransId="{CAA70E96-61FC-4002-8BE4-F7302DC54886}" sibTransId="{EA097C28-9441-4D77-973A-C49E1EA03292}"/>
    <dgm:cxn modelId="{FCDE1800-B327-4572-8FE0-C5D441DC5C45}" type="presOf" srcId="{9758B90A-32A3-45C3-9A61-68D27D37DC7A}" destId="{366940BC-27DC-48CB-A492-E3CD54AB939A}" srcOrd="0" destOrd="0" presId="urn:microsoft.com/office/officeart/2005/8/layout/radial1"/>
    <dgm:cxn modelId="{A30C7A9E-17CF-467D-B561-B790AFD461CC}" type="presOf" srcId="{41664099-6D60-4B7E-80FB-7BAE3542469F}" destId="{C4F9952F-63B5-4A79-8A7B-1D05522FD31E}" srcOrd="0" destOrd="0" presId="urn:microsoft.com/office/officeart/2005/8/layout/radial1"/>
    <dgm:cxn modelId="{1A828E08-8F36-48B8-9C15-520875219C08}" type="presOf" srcId="{CAA70E96-61FC-4002-8BE4-F7302DC54886}" destId="{A38B797A-8C53-4C1D-B62A-5E1FD265234E}" srcOrd="0" destOrd="0" presId="urn:microsoft.com/office/officeart/2005/8/layout/radial1"/>
    <dgm:cxn modelId="{BA4C6528-1B1C-48D2-AF02-F2BEEF6E88ED}" type="presOf" srcId="{63DE2AEE-E5DA-4E18-8F0B-DBE8BC674D56}" destId="{B69AB0B6-54E9-4F7C-B348-DCE9F258F688}" srcOrd="0" destOrd="0" presId="urn:microsoft.com/office/officeart/2005/8/layout/radial1"/>
    <dgm:cxn modelId="{248580EE-AA7F-4F46-8392-F59705C51FCD}" type="presOf" srcId="{D3CFE71B-E094-4FF8-9B0B-F01B42136BC7}" destId="{0274C339-72B7-45A0-B1C3-9EC2D8B2E79D}" srcOrd="0" destOrd="0" presId="urn:microsoft.com/office/officeart/2005/8/layout/radial1"/>
    <dgm:cxn modelId="{C2BA1E1D-E88A-4E6C-ACAA-5831F23CE4A7}" type="presOf" srcId="{C489A88B-407E-45AF-91DC-D3ADD8C890F3}" destId="{835BD03E-1F6F-4C5B-B84A-9F83267019F3}" srcOrd="0" destOrd="0" presId="urn:microsoft.com/office/officeart/2005/8/layout/radial1"/>
    <dgm:cxn modelId="{22853F63-7A30-4757-B718-A0CC2FE2FF35}" srcId="{4F415378-839A-43FF-910E-CA9B111A1C27}" destId="{63DE2AEE-E5DA-4E18-8F0B-DBE8BC674D56}" srcOrd="4" destOrd="0" parTransId="{61B79E47-6321-45EB-AC1E-9079E5D6AC71}" sibTransId="{CC3C0568-5A48-42E5-9765-7F50D090314F}"/>
    <dgm:cxn modelId="{459097DB-064D-4192-85AC-BD2DBA91C6B7}" type="presOf" srcId="{14152813-D59A-48BA-A71C-6D042DF45572}" destId="{CD1C4A65-0548-4E2B-9429-3A9C15BA46A0}" srcOrd="1" destOrd="0" presId="urn:microsoft.com/office/officeart/2005/8/layout/radial1"/>
    <dgm:cxn modelId="{57B65EE6-BCDF-47B7-8389-DB4056B432D7}" type="presParOf" srcId="{347BAE96-C0D6-444A-A301-D16E6FE34339}" destId="{37A0F4B0-F71A-4CCF-B9B0-04C93BC21419}" srcOrd="0" destOrd="0" presId="urn:microsoft.com/office/officeart/2005/8/layout/radial1"/>
    <dgm:cxn modelId="{9AAE137A-FCC6-43F3-B243-D88B56EE096B}" type="presParOf" srcId="{347BAE96-C0D6-444A-A301-D16E6FE34339}" destId="{C4F9952F-63B5-4A79-8A7B-1D05522FD31E}" srcOrd="1" destOrd="0" presId="urn:microsoft.com/office/officeart/2005/8/layout/radial1"/>
    <dgm:cxn modelId="{CEC61C12-8675-4B59-8515-A92AA2CF151B}" type="presParOf" srcId="{C4F9952F-63B5-4A79-8A7B-1D05522FD31E}" destId="{F22A86AD-44E9-460A-9BFF-3B7138E9AE1E}" srcOrd="0" destOrd="0" presId="urn:microsoft.com/office/officeart/2005/8/layout/radial1"/>
    <dgm:cxn modelId="{D5358A48-F5BF-4292-9E09-442E8A7D5009}" type="presParOf" srcId="{347BAE96-C0D6-444A-A301-D16E6FE34339}" destId="{B7E2D3DF-F9E8-4A33-9E47-221CD3DEB811}" srcOrd="2" destOrd="0" presId="urn:microsoft.com/office/officeart/2005/8/layout/radial1"/>
    <dgm:cxn modelId="{7EBF0001-A6A4-43F9-9C71-7E193253DBC5}" type="presParOf" srcId="{347BAE96-C0D6-444A-A301-D16E6FE34339}" destId="{A38B797A-8C53-4C1D-B62A-5E1FD265234E}" srcOrd="3" destOrd="0" presId="urn:microsoft.com/office/officeart/2005/8/layout/radial1"/>
    <dgm:cxn modelId="{E09F5E84-F38C-4804-9766-AFC8AAFDF5D4}" type="presParOf" srcId="{A38B797A-8C53-4C1D-B62A-5E1FD265234E}" destId="{CDD7DC63-FE09-4BE0-8103-79CFB1C2B7A8}" srcOrd="0" destOrd="0" presId="urn:microsoft.com/office/officeart/2005/8/layout/radial1"/>
    <dgm:cxn modelId="{1A751AA1-6048-4CEB-8302-D20D9E981D57}" type="presParOf" srcId="{347BAE96-C0D6-444A-A301-D16E6FE34339}" destId="{0274C339-72B7-45A0-B1C3-9EC2D8B2E79D}" srcOrd="4" destOrd="0" presId="urn:microsoft.com/office/officeart/2005/8/layout/radial1"/>
    <dgm:cxn modelId="{F014EAC9-15F3-4F0A-B306-022A64179115}" type="presParOf" srcId="{347BAE96-C0D6-444A-A301-D16E6FE34339}" destId="{DDE833B0-C30D-424E-A6F7-F1AD3F1AFA76}" srcOrd="5" destOrd="0" presId="urn:microsoft.com/office/officeart/2005/8/layout/radial1"/>
    <dgm:cxn modelId="{91B90A0A-AD22-43DE-B525-7D33364ED751}" type="presParOf" srcId="{DDE833B0-C30D-424E-A6F7-F1AD3F1AFA76}" destId="{91E36957-703D-44A7-91F2-72427C079023}" srcOrd="0" destOrd="0" presId="urn:microsoft.com/office/officeart/2005/8/layout/radial1"/>
    <dgm:cxn modelId="{8EE17CA4-BB42-47CC-ADEF-42D57A30006E}" type="presParOf" srcId="{347BAE96-C0D6-444A-A301-D16E6FE34339}" destId="{FC030842-19A6-4EDC-9F1B-6FB194EC23C8}" srcOrd="6" destOrd="0" presId="urn:microsoft.com/office/officeart/2005/8/layout/radial1"/>
    <dgm:cxn modelId="{12C5CEC8-AF75-47B4-9B79-495508416892}" type="presParOf" srcId="{347BAE96-C0D6-444A-A301-D16E6FE34339}" destId="{1BDC2E31-C02E-42D8-9169-53FB62331DD1}" srcOrd="7" destOrd="0" presId="urn:microsoft.com/office/officeart/2005/8/layout/radial1"/>
    <dgm:cxn modelId="{E3FCF67B-5755-4A72-A95A-4AC936F769E6}" type="presParOf" srcId="{1BDC2E31-C02E-42D8-9169-53FB62331DD1}" destId="{CD1C4A65-0548-4E2B-9429-3A9C15BA46A0}" srcOrd="0" destOrd="0" presId="urn:microsoft.com/office/officeart/2005/8/layout/radial1"/>
    <dgm:cxn modelId="{2E4824D1-F526-4AA3-8747-0B43AA8C6528}" type="presParOf" srcId="{347BAE96-C0D6-444A-A301-D16E6FE34339}" destId="{366940BC-27DC-48CB-A492-E3CD54AB939A}" srcOrd="8" destOrd="0" presId="urn:microsoft.com/office/officeart/2005/8/layout/radial1"/>
    <dgm:cxn modelId="{45C09DAB-6200-4D7A-8663-2195EFF46A31}" type="presParOf" srcId="{347BAE96-C0D6-444A-A301-D16E6FE34339}" destId="{C772B423-C1BF-4DC5-AE87-777CE0815BF7}" srcOrd="9" destOrd="0" presId="urn:microsoft.com/office/officeart/2005/8/layout/radial1"/>
    <dgm:cxn modelId="{F6478DD0-6665-4336-A492-190EF89E28FF}" type="presParOf" srcId="{C772B423-C1BF-4DC5-AE87-777CE0815BF7}" destId="{D862FCB8-C868-4A57-90DB-FAC5128DF9B0}" srcOrd="0" destOrd="0" presId="urn:microsoft.com/office/officeart/2005/8/layout/radial1"/>
    <dgm:cxn modelId="{4808E6C2-EEE9-45E7-991A-FF8B73C82853}" type="presParOf" srcId="{347BAE96-C0D6-444A-A301-D16E6FE34339}" destId="{B69AB0B6-54E9-4F7C-B348-DCE9F258F688}" srcOrd="10" destOrd="0" presId="urn:microsoft.com/office/officeart/2005/8/layout/radial1"/>
    <dgm:cxn modelId="{154D49A6-62F0-4790-9F98-3B593F664602}" type="presParOf" srcId="{347BAE96-C0D6-444A-A301-D16E6FE34339}" destId="{835BD03E-1F6F-4C5B-B84A-9F83267019F3}" srcOrd="11" destOrd="0" presId="urn:microsoft.com/office/officeart/2005/8/layout/radial1"/>
    <dgm:cxn modelId="{15DAA09A-6F2C-4FA1-A402-72FBA89791A1}" type="presParOf" srcId="{835BD03E-1F6F-4C5B-B84A-9F83267019F3}" destId="{66187DC7-DF23-462F-8C44-BAEBC57252C7}" srcOrd="0" destOrd="0" presId="urn:microsoft.com/office/officeart/2005/8/layout/radial1"/>
    <dgm:cxn modelId="{7115F685-887F-4232-9709-9A178C83D5EE}" type="presParOf" srcId="{347BAE96-C0D6-444A-A301-D16E6FE34339}" destId="{4B764F80-3E14-4956-807A-EC58B4518895}"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0F4B0-F71A-4CCF-B9B0-04C93BC21419}">
      <dsp:nvSpPr>
        <dsp:cNvPr id="0" name=""/>
        <dsp:cNvSpPr/>
      </dsp:nvSpPr>
      <dsp:spPr>
        <a:xfrm>
          <a:off x="3108959" y="1722514"/>
          <a:ext cx="1828801" cy="1309851"/>
        </a:xfrm>
        <a:prstGeom prst="ellipse">
          <a:avLst/>
        </a:prstGeom>
        <a:solidFill>
          <a:schemeClr val="tx2">
            <a:lumMod val="60000"/>
            <a:lumOff val="40000"/>
          </a:schemeClr>
        </a:solidFill>
        <a:ln w="25400" cap="flat" cmpd="sng" algn="ctr">
          <a:solidFill>
            <a:schemeClr val="accent4"/>
          </a:solidFill>
          <a:prstDash val="solid"/>
        </a:ln>
        <a:effectLst>
          <a:glow rad="228600">
            <a:schemeClr val="accent2">
              <a:satMod val="175000"/>
              <a:alpha val="40000"/>
            </a:schemeClr>
          </a:glow>
        </a:effectLst>
      </dsp:spPr>
      <dsp:style>
        <a:lnRef idx="2">
          <a:schemeClr val="accent4"/>
        </a:lnRef>
        <a:fillRef idx="1">
          <a:schemeClr val="lt1"/>
        </a:fillRef>
        <a:effectRef idx="0">
          <a:schemeClr val="accent4"/>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Obstructive Sleep Apnea</a:t>
          </a:r>
          <a:endParaRPr lang="en-US" sz="1800" b="1" kern="1200" dirty="0">
            <a:solidFill>
              <a:schemeClr val="tx1"/>
            </a:solidFill>
          </a:endParaRPr>
        </a:p>
      </dsp:txBody>
      <dsp:txXfrm>
        <a:off x="3376781" y="1914337"/>
        <a:ext cx="1293157" cy="926205"/>
      </dsp:txXfrm>
    </dsp:sp>
    <dsp:sp modelId="{C4F9952F-63B5-4A79-8A7B-1D05522FD31E}">
      <dsp:nvSpPr>
        <dsp:cNvPr id="0" name=""/>
        <dsp:cNvSpPr/>
      </dsp:nvSpPr>
      <dsp:spPr>
        <a:xfrm rot="16200000">
          <a:off x="3924104" y="1608608"/>
          <a:ext cx="198510" cy="29300"/>
        </a:xfrm>
        <a:custGeom>
          <a:avLst/>
          <a:gdLst/>
          <a:ahLst/>
          <a:cxnLst/>
          <a:rect l="0" t="0" r="0" b="0"/>
          <a:pathLst>
            <a:path>
              <a:moveTo>
                <a:pt x="0" y="14650"/>
              </a:moveTo>
              <a:lnTo>
                <a:pt x="198510" y="14650"/>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1"/>
            </a:solidFill>
          </a:endParaRPr>
        </a:p>
      </dsp:txBody>
      <dsp:txXfrm>
        <a:off x="4018397" y="1618296"/>
        <a:ext cx="9925" cy="9925"/>
      </dsp:txXfrm>
    </dsp:sp>
    <dsp:sp modelId="{B7E2D3DF-F9E8-4A33-9E47-221CD3DEB811}">
      <dsp:nvSpPr>
        <dsp:cNvPr id="0" name=""/>
        <dsp:cNvSpPr/>
      </dsp:nvSpPr>
      <dsp:spPr>
        <a:xfrm>
          <a:off x="3368434" y="214152"/>
          <a:ext cx="1309851" cy="1309851"/>
        </a:xfrm>
        <a:prstGeom prst="ellipse">
          <a:avLst/>
        </a:prstGeom>
        <a:solidFill>
          <a:srgbClr val="FFFF00"/>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High Blood Pressure</a:t>
          </a:r>
          <a:endParaRPr lang="en-US" sz="1400" kern="1200" dirty="0">
            <a:solidFill>
              <a:schemeClr val="tx1"/>
            </a:solidFill>
          </a:endParaRPr>
        </a:p>
      </dsp:txBody>
      <dsp:txXfrm>
        <a:off x="3560257" y="405975"/>
        <a:ext cx="926205" cy="926205"/>
      </dsp:txXfrm>
    </dsp:sp>
    <dsp:sp modelId="{A38B797A-8C53-4C1D-B62A-5E1FD265234E}">
      <dsp:nvSpPr>
        <dsp:cNvPr id="0" name=""/>
        <dsp:cNvSpPr/>
      </dsp:nvSpPr>
      <dsp:spPr>
        <a:xfrm rot="20226582">
          <a:off x="4778572" y="1869638"/>
          <a:ext cx="825583" cy="29300"/>
        </a:xfrm>
        <a:custGeom>
          <a:avLst/>
          <a:gdLst/>
          <a:ahLst/>
          <a:cxnLst/>
          <a:rect l="0" t="0" r="0" b="0"/>
          <a:pathLst>
            <a:path>
              <a:moveTo>
                <a:pt x="0" y="14650"/>
              </a:moveTo>
              <a:lnTo>
                <a:pt x="825583" y="14650"/>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1"/>
            </a:solidFill>
          </a:endParaRPr>
        </a:p>
      </dsp:txBody>
      <dsp:txXfrm>
        <a:off x="5170724" y="1863649"/>
        <a:ext cx="41279" cy="41279"/>
      </dsp:txXfrm>
    </dsp:sp>
    <dsp:sp modelId="{0274C339-72B7-45A0-B1C3-9EC2D8B2E79D}">
      <dsp:nvSpPr>
        <dsp:cNvPr id="0" name=""/>
        <dsp:cNvSpPr/>
      </dsp:nvSpPr>
      <dsp:spPr>
        <a:xfrm>
          <a:off x="5516334" y="533400"/>
          <a:ext cx="1614653" cy="1745625"/>
        </a:xfrm>
        <a:prstGeom prst="ellipse">
          <a:avLst/>
        </a:prstGeom>
        <a:solidFill>
          <a:schemeClr val="accent1">
            <a:lumMod val="40000"/>
            <a:lumOff val="60000"/>
          </a:schemeClr>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Increased Insulin resistance (event in non diabetic patients)</a:t>
          </a:r>
          <a:endParaRPr lang="en-US" sz="1400" kern="1200" dirty="0">
            <a:solidFill>
              <a:schemeClr val="tx1"/>
            </a:solidFill>
          </a:endParaRPr>
        </a:p>
      </dsp:txBody>
      <dsp:txXfrm>
        <a:off x="5752794" y="789041"/>
        <a:ext cx="1141733" cy="1234343"/>
      </dsp:txXfrm>
    </dsp:sp>
    <dsp:sp modelId="{DDE833B0-C30D-424E-A6F7-F1AD3F1AFA76}">
      <dsp:nvSpPr>
        <dsp:cNvPr id="0" name=""/>
        <dsp:cNvSpPr/>
      </dsp:nvSpPr>
      <dsp:spPr>
        <a:xfrm rot="1359612">
          <a:off x="4781243" y="2852837"/>
          <a:ext cx="831804" cy="29300"/>
        </a:xfrm>
        <a:custGeom>
          <a:avLst/>
          <a:gdLst/>
          <a:ahLst/>
          <a:cxnLst/>
          <a:rect l="0" t="0" r="0" b="0"/>
          <a:pathLst>
            <a:path>
              <a:moveTo>
                <a:pt x="0" y="14650"/>
              </a:moveTo>
              <a:lnTo>
                <a:pt x="831804" y="14650"/>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1"/>
            </a:solidFill>
          </a:endParaRPr>
        </a:p>
      </dsp:txBody>
      <dsp:txXfrm>
        <a:off x="5176351" y="2846692"/>
        <a:ext cx="41590" cy="41590"/>
      </dsp:txXfrm>
    </dsp:sp>
    <dsp:sp modelId="{FC030842-19A6-4EDC-9F1B-6FB194EC23C8}">
      <dsp:nvSpPr>
        <dsp:cNvPr id="0" name=""/>
        <dsp:cNvSpPr/>
      </dsp:nvSpPr>
      <dsp:spPr>
        <a:xfrm>
          <a:off x="5532913" y="2411740"/>
          <a:ext cx="1614653" cy="1865961"/>
        </a:xfrm>
        <a:prstGeom prst="ellipse">
          <a:avLst/>
        </a:prstGeom>
        <a:solidFill>
          <a:srgbClr val="FF0000"/>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Increased traffic and workplace accidents</a:t>
          </a:r>
          <a:endParaRPr lang="en-US" sz="1400" kern="1200" dirty="0">
            <a:solidFill>
              <a:schemeClr val="tx1"/>
            </a:solidFill>
          </a:endParaRPr>
        </a:p>
      </dsp:txBody>
      <dsp:txXfrm>
        <a:off x="5769373" y="2685004"/>
        <a:ext cx="1141733" cy="1319433"/>
      </dsp:txXfrm>
    </dsp:sp>
    <dsp:sp modelId="{1BDC2E31-C02E-42D8-9169-53FB62331DD1}">
      <dsp:nvSpPr>
        <dsp:cNvPr id="0" name=""/>
        <dsp:cNvSpPr/>
      </dsp:nvSpPr>
      <dsp:spPr>
        <a:xfrm rot="5400000">
          <a:off x="3901241" y="3139834"/>
          <a:ext cx="244237" cy="29300"/>
        </a:xfrm>
        <a:custGeom>
          <a:avLst/>
          <a:gdLst/>
          <a:ahLst/>
          <a:cxnLst/>
          <a:rect l="0" t="0" r="0" b="0"/>
          <a:pathLst>
            <a:path>
              <a:moveTo>
                <a:pt x="0" y="14650"/>
              </a:moveTo>
              <a:lnTo>
                <a:pt x="244237" y="14650"/>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1"/>
            </a:solidFill>
          </a:endParaRPr>
        </a:p>
      </dsp:txBody>
      <dsp:txXfrm>
        <a:off x="4017254" y="3148378"/>
        <a:ext cx="12211" cy="12211"/>
      </dsp:txXfrm>
    </dsp:sp>
    <dsp:sp modelId="{366940BC-27DC-48CB-A492-E3CD54AB939A}">
      <dsp:nvSpPr>
        <dsp:cNvPr id="0" name=""/>
        <dsp:cNvSpPr/>
      </dsp:nvSpPr>
      <dsp:spPr>
        <a:xfrm>
          <a:off x="3368434" y="3276602"/>
          <a:ext cx="1309851" cy="1309851"/>
        </a:xfrm>
        <a:prstGeom prst="ellipse">
          <a:avLst/>
        </a:prstGeom>
        <a:solidFill>
          <a:srgbClr val="00FFFF"/>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Stroke</a:t>
          </a:r>
          <a:endParaRPr lang="en-US" sz="1400" kern="1200" dirty="0">
            <a:solidFill>
              <a:schemeClr val="tx1"/>
            </a:solidFill>
          </a:endParaRPr>
        </a:p>
      </dsp:txBody>
      <dsp:txXfrm>
        <a:off x="3560257" y="3468425"/>
        <a:ext cx="926205" cy="926205"/>
      </dsp:txXfrm>
    </dsp:sp>
    <dsp:sp modelId="{C772B423-C1BF-4DC5-AE87-777CE0815BF7}">
      <dsp:nvSpPr>
        <dsp:cNvPr id="0" name=""/>
        <dsp:cNvSpPr/>
      </dsp:nvSpPr>
      <dsp:spPr>
        <a:xfrm rot="9335322">
          <a:off x="2491545" y="2877615"/>
          <a:ext cx="794964" cy="29300"/>
        </a:xfrm>
        <a:custGeom>
          <a:avLst/>
          <a:gdLst/>
          <a:ahLst/>
          <a:cxnLst/>
          <a:rect l="0" t="0" r="0" b="0"/>
          <a:pathLst>
            <a:path>
              <a:moveTo>
                <a:pt x="0" y="14650"/>
              </a:moveTo>
              <a:lnTo>
                <a:pt x="794964" y="14650"/>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1"/>
            </a:solidFill>
          </a:endParaRPr>
        </a:p>
      </dsp:txBody>
      <dsp:txXfrm rot="10800000">
        <a:off x="2869153" y="2872391"/>
        <a:ext cx="39748" cy="39748"/>
      </dsp:txXfrm>
    </dsp:sp>
    <dsp:sp modelId="{B69AB0B6-54E9-4F7C-B348-DCE9F258F688}">
      <dsp:nvSpPr>
        <dsp:cNvPr id="0" name=""/>
        <dsp:cNvSpPr/>
      </dsp:nvSpPr>
      <dsp:spPr>
        <a:xfrm>
          <a:off x="975359" y="2521574"/>
          <a:ext cx="1614653" cy="1745625"/>
        </a:xfrm>
        <a:prstGeom prst="ellipse">
          <a:avLst/>
        </a:prstGeom>
        <a:solidFill>
          <a:srgbClr val="FF00FF"/>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Memory problems and inability to think</a:t>
          </a:r>
          <a:endParaRPr lang="en-US" sz="1400" kern="1200" dirty="0">
            <a:solidFill>
              <a:schemeClr val="tx1"/>
            </a:solidFill>
          </a:endParaRPr>
        </a:p>
      </dsp:txBody>
      <dsp:txXfrm>
        <a:off x="1211819" y="2777215"/>
        <a:ext cx="1141733" cy="1234343"/>
      </dsp:txXfrm>
    </dsp:sp>
    <dsp:sp modelId="{835BD03E-1F6F-4C5B-B84A-9F83267019F3}">
      <dsp:nvSpPr>
        <dsp:cNvPr id="0" name=""/>
        <dsp:cNvSpPr/>
      </dsp:nvSpPr>
      <dsp:spPr>
        <a:xfrm rot="12206070">
          <a:off x="2501204" y="1870250"/>
          <a:ext cx="771684" cy="29300"/>
        </a:xfrm>
        <a:custGeom>
          <a:avLst/>
          <a:gdLst/>
          <a:ahLst/>
          <a:cxnLst/>
          <a:rect l="0" t="0" r="0" b="0"/>
          <a:pathLst>
            <a:path>
              <a:moveTo>
                <a:pt x="0" y="14650"/>
              </a:moveTo>
              <a:lnTo>
                <a:pt x="771684" y="14650"/>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1"/>
            </a:solidFill>
          </a:endParaRPr>
        </a:p>
      </dsp:txBody>
      <dsp:txXfrm rot="10800000">
        <a:off x="2867754" y="1865608"/>
        <a:ext cx="38584" cy="38584"/>
      </dsp:txXfrm>
    </dsp:sp>
    <dsp:sp modelId="{4B764F80-3E14-4956-807A-EC58B4518895}">
      <dsp:nvSpPr>
        <dsp:cNvPr id="0" name=""/>
        <dsp:cNvSpPr/>
      </dsp:nvSpPr>
      <dsp:spPr>
        <a:xfrm>
          <a:off x="975368" y="524954"/>
          <a:ext cx="1614653" cy="1762522"/>
        </a:xfrm>
        <a:prstGeom prst="ellipse">
          <a:avLst/>
        </a:prstGeom>
        <a:solidFill>
          <a:srgbClr val="00B0F0"/>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Cardiac problems, Abnormal heart rhythms, heart attack and heart failure</a:t>
          </a:r>
          <a:endParaRPr lang="en-US" sz="1400" kern="1200" dirty="0">
            <a:solidFill>
              <a:schemeClr val="tx1"/>
            </a:solidFill>
          </a:endParaRPr>
        </a:p>
      </dsp:txBody>
      <dsp:txXfrm>
        <a:off x="1211828" y="783069"/>
        <a:ext cx="1141733" cy="124629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4"/>
          <p:cNvSpPr>
            <a:spLocks noGrp="1"/>
          </p:cNvSpPr>
          <p:nvPr>
            <p:ph type="sldNum" sz="quarter" idx="3"/>
          </p:nvPr>
        </p:nvSpPr>
        <p:spPr>
          <a:xfrm>
            <a:off x="6294437" y="9383712"/>
            <a:ext cx="431059" cy="496411"/>
          </a:xfrm>
          <a:prstGeom prst="rect">
            <a:avLst/>
          </a:prstGeom>
        </p:spPr>
        <p:txBody>
          <a:bodyPr vert="horz" lIns="91440" tIns="45720" rIns="91440" bIns="45720" rtlCol="1" anchor="b"/>
          <a:lstStyle>
            <a:lvl1pPr algn="l">
              <a:defRPr sz="1200"/>
            </a:lvl1pPr>
          </a:lstStyle>
          <a:p>
            <a:fld id="{F3D8A5EE-32C8-43B4-BBAF-ABBD09E82FA5}" type="slidenum">
              <a:rPr lang="ar-SA" smtClean="0"/>
              <a:pPr/>
              <a:t>‹#›</a:t>
            </a:fld>
            <a:endParaRPr lang="ar-SA"/>
          </a:p>
        </p:txBody>
      </p:sp>
    </p:spTree>
    <p:extLst>
      <p:ext uri="{BB962C8B-B14F-4D97-AF65-F5344CB8AC3E}">
        <p14:creationId xmlns:p14="http://schemas.microsoft.com/office/powerpoint/2010/main" val="373169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54B8E51B-C794-4968-A39D-D5E402E84F47}" type="datetimeFigureOut">
              <a:rPr lang="en-US" smtClean="0"/>
              <a:pPr/>
              <a:t>9/26/2018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9BFE6B3-A7A0-4EBE-B19F-ADC41D2FBC2A}" type="slidenum">
              <a:rPr lang="en-US" smtClean="0"/>
              <a:pPr/>
              <a:t>‹#›</a:t>
            </a:fld>
            <a:endParaRPr lang="en-US"/>
          </a:p>
        </p:txBody>
      </p:sp>
    </p:spTree>
    <p:extLst>
      <p:ext uri="{BB962C8B-B14F-4D97-AF65-F5344CB8AC3E}">
        <p14:creationId xmlns:p14="http://schemas.microsoft.com/office/powerpoint/2010/main" val="158272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147D94-8676-4C5A-B51F-93C832B519E2}" type="slidenum">
              <a:rPr lang="en-US" smtClean="0"/>
              <a:pPr/>
              <a:t>5</a:t>
            </a:fld>
            <a:endParaRPr lang="en-US" dirty="0"/>
          </a:p>
        </p:txBody>
      </p:sp>
    </p:spTree>
    <p:extLst>
      <p:ext uri="{BB962C8B-B14F-4D97-AF65-F5344CB8AC3E}">
        <p14:creationId xmlns:p14="http://schemas.microsoft.com/office/powerpoint/2010/main" val="410605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err="1" smtClean="0">
                <a:solidFill>
                  <a:schemeClr val="tx1"/>
                </a:solidFill>
                <a:effectLst/>
                <a:latin typeface="+mn-lt"/>
                <a:ea typeface="+mn-ea"/>
                <a:cs typeface="+mn-cs"/>
              </a:rPr>
              <a:t>Mallampati</a:t>
            </a:r>
            <a:r>
              <a:rPr lang="en-US" sz="1200" b="1" i="0" kern="1200" dirty="0" smtClean="0">
                <a:solidFill>
                  <a:schemeClr val="tx1"/>
                </a:solidFill>
                <a:effectLst/>
                <a:latin typeface="+mn-lt"/>
                <a:ea typeface="+mn-ea"/>
                <a:cs typeface="+mn-cs"/>
              </a:rPr>
              <a:t> Score to Help Predict Obstructive Sleep Apnea</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part of the initial exam</a:t>
            </a:r>
            <a:r>
              <a:rPr lang="en-US" sz="1200" b="0" i="0" kern="1200" baseline="0" dirty="0" smtClean="0">
                <a:solidFill>
                  <a:schemeClr val="tx1"/>
                </a:solidFill>
                <a:effectLst/>
                <a:latin typeface="+mn-lt"/>
                <a:ea typeface="+mn-ea"/>
                <a:cs typeface="+mn-cs"/>
              </a:rPr>
              <a:t> is to </a:t>
            </a:r>
            <a:r>
              <a:rPr lang="en-US" sz="1200" b="0" i="0" kern="1200" dirty="0" smtClean="0">
                <a:solidFill>
                  <a:schemeClr val="tx1"/>
                </a:solidFill>
                <a:effectLst/>
                <a:latin typeface="+mn-lt"/>
                <a:ea typeface="+mn-ea"/>
                <a:cs typeface="+mn-cs"/>
              </a:rPr>
              <a:t>look into your mouth to evaluate you for obstructive sleep apnea. One of the things for evaluation is the opening of your airway. This is also an assessment done by anesthesiologists when they evaluate your airway prior to any surgery that involves intubation to add or remove fluids to or from your stomach during </a:t>
            </a:r>
            <a:r>
              <a:rPr lang="en-US" sz="1200" b="0" i="0" kern="1200" dirty="0" err="1" smtClean="0">
                <a:solidFill>
                  <a:schemeClr val="tx1"/>
                </a:solidFill>
                <a:effectLst/>
                <a:latin typeface="+mn-lt"/>
                <a:ea typeface="+mn-ea"/>
                <a:cs typeface="+mn-cs"/>
              </a:rPr>
              <a:t>surgergy</a:t>
            </a:r>
            <a:r>
              <a:rPr lang="en-US" sz="1200" b="0" i="0" kern="1200" dirty="0" smtClean="0">
                <a:solidFill>
                  <a:schemeClr val="tx1"/>
                </a:solidFill>
                <a:effectLst/>
                <a:latin typeface="+mn-lt"/>
                <a:ea typeface="+mn-ea"/>
                <a:cs typeface="+mn-cs"/>
              </a:rPr>
              <a:t>. When you open your mouth, there are certain structures that can cause the airway to narrow or be constricted. These structures are: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Soft palate - The soft palate is so named since it does not contain any bone. The area in front of the soft palate is the hard palate since it does contain bone. One of the functions of the soft palate it to close off the nasal passages during swallowing.</a:t>
            </a:r>
          </a:p>
          <a:p>
            <a:r>
              <a:rPr lang="en-US" sz="1200" b="0" i="0" kern="1200" dirty="0" smtClean="0">
                <a:solidFill>
                  <a:schemeClr val="tx1"/>
                </a:solidFill>
                <a:effectLst/>
                <a:latin typeface="+mn-lt"/>
                <a:ea typeface="+mn-ea"/>
                <a:cs typeface="+mn-cs"/>
              </a:rPr>
              <a:t>Tongue -The tongue is mostly muscle and it is the primary organ of taste.</a:t>
            </a:r>
          </a:p>
          <a:p>
            <a:r>
              <a:rPr lang="en-US" sz="1200" b="0" i="0" kern="1200" dirty="0" smtClean="0">
                <a:solidFill>
                  <a:schemeClr val="tx1"/>
                </a:solidFill>
                <a:effectLst/>
                <a:latin typeface="+mn-lt"/>
                <a:ea typeface="+mn-ea"/>
                <a:cs typeface="+mn-cs"/>
              </a:rPr>
              <a:t>Tonsils - The tonsils are a collection of lymphoid tissue, and can become enlarged when they get infected, which is known as </a:t>
            </a:r>
            <a:r>
              <a:rPr lang="en-US" sz="1200" b="0" i="0" kern="1200" dirty="0" err="1" smtClean="0">
                <a:solidFill>
                  <a:schemeClr val="tx1"/>
                </a:solidFill>
                <a:effectLst/>
                <a:latin typeface="+mn-lt"/>
                <a:ea typeface="+mn-ea"/>
                <a:cs typeface="+mn-cs"/>
              </a:rPr>
              <a:t>tonsilitis</a:t>
            </a:r>
            <a:r>
              <a:rPr lang="en-US" sz="1200" b="0" i="0" kern="1200" dirty="0" smtClean="0">
                <a:solidFill>
                  <a:schemeClr val="tx1"/>
                </a:solidFill>
                <a:effectLst/>
                <a:latin typeface="+mn-lt"/>
                <a:ea typeface="+mn-ea"/>
                <a:cs typeface="+mn-cs"/>
              </a:rPr>
              <a:t>. When they become enlarged, it can become more difficult to breath through the mouth since the airway becomes smaller.</a:t>
            </a:r>
          </a:p>
          <a:p>
            <a:r>
              <a:rPr lang="en-US" sz="1200" b="0" i="0" kern="1200" dirty="0" smtClean="0">
                <a:solidFill>
                  <a:schemeClr val="tx1"/>
                </a:solidFill>
                <a:effectLst/>
                <a:latin typeface="+mn-lt"/>
                <a:ea typeface="+mn-ea"/>
                <a:cs typeface="+mn-cs"/>
              </a:rPr>
              <a:t>Uvula - Uvula means "little grape" in Latin, and it is the small piece of tissue that hangs down from the edge of the soft palate.</a:t>
            </a:r>
          </a:p>
          <a:p>
            <a:endParaRPr lang="en-US" dirty="0"/>
          </a:p>
        </p:txBody>
      </p:sp>
      <p:sp>
        <p:nvSpPr>
          <p:cNvPr id="4" name="Slide Number Placeholder 3"/>
          <p:cNvSpPr>
            <a:spLocks noGrp="1"/>
          </p:cNvSpPr>
          <p:nvPr>
            <p:ph type="sldNum" sz="quarter" idx="10"/>
          </p:nvPr>
        </p:nvSpPr>
        <p:spPr/>
        <p:txBody>
          <a:bodyPr/>
          <a:lstStyle/>
          <a:p>
            <a:fld id="{89BFE6B3-A7A0-4EBE-B19F-ADC41D2FBC2A}" type="slidenum">
              <a:rPr lang="en-US" smtClean="0"/>
              <a:pPr/>
              <a:t>47</a:t>
            </a:fld>
            <a:endParaRPr lang="en-US"/>
          </a:p>
        </p:txBody>
      </p:sp>
    </p:spTree>
    <p:extLst>
      <p:ext uri="{BB962C8B-B14F-4D97-AF65-F5344CB8AC3E}">
        <p14:creationId xmlns:p14="http://schemas.microsoft.com/office/powerpoint/2010/main" val="296501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When we look inside, if we can see the bottom of the uvula, we score that as </a:t>
            </a:r>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 since the airway is very open.</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II</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When we look inside, if the tongue is covering part of the uvula, we score that as </a:t>
            </a:r>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II since the airway is mostly open.</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III</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When we look inside, if the tongue is covering most but not all of the uvula, we score that as </a:t>
            </a:r>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III since the airway is mostly closed.</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IV</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When we look inside, if the tongue is covering all of the uvula, we score that as </a:t>
            </a:r>
            <a:r>
              <a:rPr lang="en-US" sz="1200" b="0" i="0" kern="1200" dirty="0" err="1" smtClean="0">
                <a:solidFill>
                  <a:schemeClr val="tx1"/>
                </a:solidFill>
                <a:effectLst/>
                <a:latin typeface="+mn-lt"/>
                <a:ea typeface="+mn-ea"/>
                <a:cs typeface="+mn-cs"/>
              </a:rPr>
              <a:t>Mallampati</a:t>
            </a:r>
            <a:r>
              <a:rPr lang="en-US" sz="1200" b="0" i="0" kern="1200" dirty="0" smtClean="0">
                <a:solidFill>
                  <a:schemeClr val="tx1"/>
                </a:solidFill>
                <a:effectLst/>
                <a:latin typeface="+mn-lt"/>
                <a:ea typeface="+mn-ea"/>
                <a:cs typeface="+mn-cs"/>
              </a:rPr>
              <a:t> IV since the airway is very closed.</a:t>
            </a:r>
          </a:p>
          <a:p>
            <a:endParaRPr lang="en-US" dirty="0"/>
          </a:p>
        </p:txBody>
      </p:sp>
      <p:sp>
        <p:nvSpPr>
          <p:cNvPr id="4" name="Slide Number Placeholder 3"/>
          <p:cNvSpPr>
            <a:spLocks noGrp="1"/>
          </p:cNvSpPr>
          <p:nvPr>
            <p:ph type="sldNum" sz="quarter" idx="10"/>
          </p:nvPr>
        </p:nvSpPr>
        <p:spPr/>
        <p:txBody>
          <a:bodyPr/>
          <a:lstStyle/>
          <a:p>
            <a:fld id="{89BFE6B3-A7A0-4EBE-B19F-ADC41D2FBC2A}" type="slidenum">
              <a:rPr lang="en-US" smtClean="0"/>
              <a:pPr/>
              <a:t>48</a:t>
            </a:fld>
            <a:endParaRPr lang="en-US"/>
          </a:p>
        </p:txBody>
      </p:sp>
    </p:spTree>
    <p:extLst>
      <p:ext uri="{BB962C8B-B14F-4D97-AF65-F5344CB8AC3E}">
        <p14:creationId xmlns:p14="http://schemas.microsoft.com/office/powerpoint/2010/main" val="162525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300C39ED-B78D-4956-A345-3D7842E764BD}" type="slidenum">
              <a:rPr lang="ar-SA" smtClean="0"/>
              <a:pPr/>
              <a:t>51</a:t>
            </a:fld>
            <a:endParaRPr lang="ar-SA"/>
          </a:p>
        </p:txBody>
      </p:sp>
    </p:spTree>
    <p:extLst>
      <p:ext uri="{BB962C8B-B14F-4D97-AF65-F5344CB8AC3E}">
        <p14:creationId xmlns:p14="http://schemas.microsoft.com/office/powerpoint/2010/main" val="101403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FE885-6CD3-4251-8CB3-F5F2FA8557E0}" type="slidenum">
              <a:rPr lang="ar-SA"/>
              <a:pPr/>
              <a:t>52</a:t>
            </a:fld>
            <a:endParaRPr lang="en-US" dirty="0"/>
          </a:p>
        </p:txBody>
      </p:sp>
      <p:sp>
        <p:nvSpPr>
          <p:cNvPr id="823298" name="Rectangle 2"/>
          <p:cNvSpPr>
            <a:spLocks noGrp="1" noRot="1" noChangeAspect="1" noChangeArrowheads="1" noTextEdit="1"/>
          </p:cNvSpPr>
          <p:nvPr>
            <p:ph type="sldImg"/>
          </p:nvPr>
        </p:nvSpPr>
        <p:spPr bwMode="auto">
          <a:xfrm>
            <a:off x="919163" y="744538"/>
            <a:ext cx="4960937" cy="3722687"/>
          </a:xfrm>
          <a:prstGeom prst="rect">
            <a:avLst/>
          </a:prstGeom>
          <a:solidFill>
            <a:srgbClr val="FFFFFF"/>
          </a:solidFill>
          <a:ln>
            <a:solidFill>
              <a:srgbClr val="000000"/>
            </a:solidFill>
            <a:miter lim="800000"/>
            <a:headEnd/>
            <a:tailEnd/>
          </a:ln>
        </p:spPr>
      </p:sp>
      <p:sp>
        <p:nvSpPr>
          <p:cNvPr id="823299" name="Rectangle 3"/>
          <p:cNvSpPr>
            <a:spLocks noGrp="1" noChangeArrowheads="1"/>
          </p:cNvSpPr>
          <p:nvPr>
            <p:ph type="body" idx="1"/>
          </p:nvPr>
        </p:nvSpPr>
        <p:spPr bwMode="auto">
          <a:xfrm>
            <a:off x="680083" y="4715180"/>
            <a:ext cx="5437511" cy="4467863"/>
          </a:xfrm>
          <a:prstGeom prst="rect">
            <a:avLst/>
          </a:prstGeom>
          <a:solidFill>
            <a:srgbClr val="FFFFFF"/>
          </a:solidFill>
          <a:ln>
            <a:solidFill>
              <a:srgbClr val="000000"/>
            </a:solidFill>
            <a:miter lim="800000"/>
            <a:headEnd/>
            <a:tailEnd/>
          </a:ln>
        </p:spPr>
        <p:txBody>
          <a:bodyPr/>
          <a:lstStyle/>
          <a:p>
            <a:endParaRPr lang="en-GB" dirty="0"/>
          </a:p>
        </p:txBody>
      </p:sp>
    </p:spTree>
    <p:extLst>
      <p:ext uri="{BB962C8B-B14F-4D97-AF65-F5344CB8AC3E}">
        <p14:creationId xmlns:p14="http://schemas.microsoft.com/office/powerpoint/2010/main" val="1960826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DE328A-3DD8-47BD-9EFA-0DCC4924EFEC}" type="slidenum">
              <a:rPr lang="en-US" smtClean="0"/>
              <a:pPr>
                <a:defRPr/>
              </a:pPr>
              <a:t>56</a:t>
            </a:fld>
            <a:endParaRPr lang="en-US" dirty="0"/>
          </a:p>
        </p:txBody>
      </p:sp>
    </p:spTree>
    <p:extLst>
      <p:ext uri="{BB962C8B-B14F-4D97-AF65-F5344CB8AC3E}">
        <p14:creationId xmlns:p14="http://schemas.microsoft.com/office/powerpoint/2010/main" val="407802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DE328A-3DD8-47BD-9EFA-0DCC4924EFEC}" type="slidenum">
              <a:rPr lang="en-US" smtClean="0"/>
              <a:pPr>
                <a:defRPr/>
              </a:pPr>
              <a:t>57</a:t>
            </a:fld>
            <a:endParaRPr lang="en-US" dirty="0"/>
          </a:p>
        </p:txBody>
      </p:sp>
    </p:spTree>
    <p:extLst>
      <p:ext uri="{BB962C8B-B14F-4D97-AF65-F5344CB8AC3E}">
        <p14:creationId xmlns:p14="http://schemas.microsoft.com/office/powerpoint/2010/main" val="2140405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DE328A-3DD8-47BD-9EFA-0DCC4924EFEC}" type="slidenum">
              <a:rPr lang="en-US" smtClean="0"/>
              <a:pPr>
                <a:defRPr/>
              </a:pPr>
              <a:t>59</a:t>
            </a:fld>
            <a:endParaRPr lang="en-US" dirty="0"/>
          </a:p>
        </p:txBody>
      </p:sp>
    </p:spTree>
    <p:extLst>
      <p:ext uri="{BB962C8B-B14F-4D97-AF65-F5344CB8AC3E}">
        <p14:creationId xmlns:p14="http://schemas.microsoft.com/office/powerpoint/2010/main" val="204626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algorithm is applicable only to elective or stable patients; otherwise if the patient is having acute </a:t>
            </a:r>
            <a:r>
              <a:rPr lang="en-US" dirty="0" err="1" smtClean="0"/>
              <a:t>hypercapnic</a:t>
            </a:r>
            <a:r>
              <a:rPr lang="en-US" dirty="0" smtClean="0"/>
              <a:t> respiratory failure that’s a</a:t>
            </a:r>
            <a:r>
              <a:rPr lang="en-US" baseline="0" dirty="0" smtClean="0"/>
              <a:t> different</a:t>
            </a:r>
            <a:r>
              <a:rPr lang="en-US" dirty="0" smtClean="0"/>
              <a:t> scenario.</a:t>
            </a:r>
            <a:endParaRPr lang="ar-SA" dirty="0"/>
          </a:p>
        </p:txBody>
      </p:sp>
      <p:sp>
        <p:nvSpPr>
          <p:cNvPr id="4" name="Slide Number Placeholder 3"/>
          <p:cNvSpPr>
            <a:spLocks noGrp="1"/>
          </p:cNvSpPr>
          <p:nvPr>
            <p:ph type="sldNum" sz="quarter" idx="10"/>
          </p:nvPr>
        </p:nvSpPr>
        <p:spPr/>
        <p:txBody>
          <a:bodyPr/>
          <a:lstStyle/>
          <a:p>
            <a:fld id="{E1DDA13A-D6AA-46B7-BEA6-EBFA72720460}" type="slidenum">
              <a:rPr lang="ar-SA" smtClean="0"/>
              <a:pPr/>
              <a:t>80</a:t>
            </a:fld>
            <a:endParaRPr lang="ar-SA"/>
          </a:p>
        </p:txBody>
      </p:sp>
    </p:spTree>
    <p:extLst>
      <p:ext uri="{BB962C8B-B14F-4D97-AF65-F5344CB8AC3E}">
        <p14:creationId xmlns:p14="http://schemas.microsoft.com/office/powerpoint/2010/main" val="1036170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Central apnea, ETCO2 </a:t>
            </a:r>
            <a:r>
              <a:rPr lang="en-US" smtClean="0"/>
              <a:t>also going up.</a:t>
            </a:r>
            <a:endParaRPr lang="en-US"/>
          </a:p>
        </p:txBody>
      </p:sp>
      <p:sp>
        <p:nvSpPr>
          <p:cNvPr id="4" name="Slide Number Placeholder 3"/>
          <p:cNvSpPr>
            <a:spLocks noGrp="1"/>
          </p:cNvSpPr>
          <p:nvPr>
            <p:ph type="sldNum" sz="quarter" idx="10"/>
          </p:nvPr>
        </p:nvSpPr>
        <p:spPr/>
        <p:txBody>
          <a:bodyPr/>
          <a:lstStyle/>
          <a:p>
            <a:fld id="{89BFE6B3-A7A0-4EBE-B19F-ADC41D2FBC2A}" type="slidenum">
              <a:rPr lang="en-US" smtClean="0"/>
              <a:pPr/>
              <a:t>84</a:t>
            </a:fld>
            <a:endParaRPr lang="en-US"/>
          </a:p>
        </p:txBody>
      </p:sp>
    </p:spTree>
    <p:extLst>
      <p:ext uri="{BB962C8B-B14F-4D97-AF65-F5344CB8AC3E}">
        <p14:creationId xmlns:p14="http://schemas.microsoft.com/office/powerpoint/2010/main" val="4165323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DE328A-3DD8-47BD-9EFA-0DCC4924EFEC}" type="slidenum">
              <a:rPr lang="en-US" smtClean="0"/>
              <a:pPr>
                <a:defRPr/>
              </a:pPr>
              <a:t>92</a:t>
            </a:fld>
            <a:endParaRPr lang="en-US" dirty="0"/>
          </a:p>
        </p:txBody>
      </p:sp>
    </p:spTree>
    <p:extLst>
      <p:ext uri="{BB962C8B-B14F-4D97-AF65-F5344CB8AC3E}">
        <p14:creationId xmlns:p14="http://schemas.microsoft.com/office/powerpoint/2010/main" val="252633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OM"/>
          </a:p>
        </p:txBody>
      </p:sp>
      <p:sp>
        <p:nvSpPr>
          <p:cNvPr id="4" name="عنصر نائب لرقم الشريحة 3"/>
          <p:cNvSpPr>
            <a:spLocks noGrp="1"/>
          </p:cNvSpPr>
          <p:nvPr>
            <p:ph type="sldNum" sz="quarter" idx="10"/>
          </p:nvPr>
        </p:nvSpPr>
        <p:spPr/>
        <p:txBody>
          <a:bodyPr/>
          <a:lstStyle/>
          <a:p>
            <a:fld id="{89BFE6B3-A7A0-4EBE-B19F-ADC41D2FBC2A}" type="slidenum">
              <a:rPr lang="en-US" smtClean="0"/>
              <a:pPr/>
              <a:t>16</a:t>
            </a:fld>
            <a:endParaRPr lang="en-US"/>
          </a:p>
        </p:txBody>
      </p:sp>
    </p:spTree>
    <p:extLst>
      <p:ext uri="{BB962C8B-B14F-4D97-AF65-F5344CB8AC3E}">
        <p14:creationId xmlns:p14="http://schemas.microsoft.com/office/powerpoint/2010/main" val="313145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BFE6B3-A7A0-4EBE-B19F-ADC41D2FBC2A}" type="slidenum">
              <a:rPr lang="en-US" smtClean="0"/>
              <a:pPr/>
              <a:t>97</a:t>
            </a:fld>
            <a:endParaRPr lang="en-US"/>
          </a:p>
        </p:txBody>
      </p:sp>
    </p:spTree>
    <p:extLst>
      <p:ext uri="{BB962C8B-B14F-4D97-AF65-F5344CB8AC3E}">
        <p14:creationId xmlns:p14="http://schemas.microsoft.com/office/powerpoint/2010/main" val="354335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OM"/>
          </a:p>
        </p:txBody>
      </p:sp>
      <p:sp>
        <p:nvSpPr>
          <p:cNvPr id="4" name="عنصر نائب لرقم الشريحة 3"/>
          <p:cNvSpPr>
            <a:spLocks noGrp="1"/>
          </p:cNvSpPr>
          <p:nvPr>
            <p:ph type="sldNum" sz="quarter" idx="10"/>
          </p:nvPr>
        </p:nvSpPr>
        <p:spPr/>
        <p:txBody>
          <a:bodyPr/>
          <a:lstStyle/>
          <a:p>
            <a:fld id="{89BFE6B3-A7A0-4EBE-B19F-ADC41D2FBC2A}" type="slidenum">
              <a:rPr lang="en-US" smtClean="0"/>
              <a:pPr/>
              <a:t>17</a:t>
            </a:fld>
            <a:endParaRPr lang="en-US"/>
          </a:p>
        </p:txBody>
      </p:sp>
    </p:spTree>
    <p:extLst>
      <p:ext uri="{BB962C8B-B14F-4D97-AF65-F5344CB8AC3E}">
        <p14:creationId xmlns:p14="http://schemas.microsoft.com/office/powerpoint/2010/main" val="956835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OM"/>
          </a:p>
        </p:txBody>
      </p:sp>
      <p:sp>
        <p:nvSpPr>
          <p:cNvPr id="4" name="عنصر نائب لرقم الشريحة 3"/>
          <p:cNvSpPr>
            <a:spLocks noGrp="1"/>
          </p:cNvSpPr>
          <p:nvPr>
            <p:ph type="sldNum" sz="quarter" idx="10"/>
          </p:nvPr>
        </p:nvSpPr>
        <p:spPr/>
        <p:txBody>
          <a:bodyPr/>
          <a:lstStyle/>
          <a:p>
            <a:fld id="{89BFE6B3-A7A0-4EBE-B19F-ADC41D2FBC2A}" type="slidenum">
              <a:rPr lang="en-US" smtClean="0"/>
              <a:pPr/>
              <a:t>18</a:t>
            </a:fld>
            <a:endParaRPr lang="en-US"/>
          </a:p>
        </p:txBody>
      </p:sp>
    </p:spTree>
    <p:extLst>
      <p:ext uri="{BB962C8B-B14F-4D97-AF65-F5344CB8AC3E}">
        <p14:creationId xmlns:p14="http://schemas.microsoft.com/office/powerpoint/2010/main" val="89076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OM"/>
          </a:p>
        </p:txBody>
      </p:sp>
      <p:sp>
        <p:nvSpPr>
          <p:cNvPr id="4" name="عنصر نائب لرقم الشريحة 3"/>
          <p:cNvSpPr>
            <a:spLocks noGrp="1"/>
          </p:cNvSpPr>
          <p:nvPr>
            <p:ph type="sldNum" sz="quarter" idx="10"/>
          </p:nvPr>
        </p:nvSpPr>
        <p:spPr/>
        <p:txBody>
          <a:bodyPr/>
          <a:lstStyle/>
          <a:p>
            <a:fld id="{89BFE6B3-A7A0-4EBE-B19F-ADC41D2FBC2A}" type="slidenum">
              <a:rPr lang="en-US" smtClean="0"/>
              <a:pPr/>
              <a:t>19</a:t>
            </a:fld>
            <a:endParaRPr lang="en-US"/>
          </a:p>
        </p:txBody>
      </p:sp>
    </p:spTree>
    <p:extLst>
      <p:ext uri="{BB962C8B-B14F-4D97-AF65-F5344CB8AC3E}">
        <p14:creationId xmlns:p14="http://schemas.microsoft.com/office/powerpoint/2010/main" val="395846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OM"/>
          </a:p>
        </p:txBody>
      </p:sp>
      <p:sp>
        <p:nvSpPr>
          <p:cNvPr id="4" name="عنصر نائب لرقم الشريحة 3"/>
          <p:cNvSpPr>
            <a:spLocks noGrp="1"/>
          </p:cNvSpPr>
          <p:nvPr>
            <p:ph type="sldNum" sz="quarter" idx="10"/>
          </p:nvPr>
        </p:nvSpPr>
        <p:spPr/>
        <p:txBody>
          <a:bodyPr/>
          <a:lstStyle/>
          <a:p>
            <a:fld id="{89BFE6B3-A7A0-4EBE-B19F-ADC41D2FBC2A}" type="slidenum">
              <a:rPr lang="en-US" smtClean="0"/>
              <a:pPr/>
              <a:t>20</a:t>
            </a:fld>
            <a:endParaRPr lang="en-US"/>
          </a:p>
        </p:txBody>
      </p:sp>
    </p:spTree>
    <p:extLst>
      <p:ext uri="{BB962C8B-B14F-4D97-AF65-F5344CB8AC3E}">
        <p14:creationId xmlns:p14="http://schemas.microsoft.com/office/powerpoint/2010/main" val="1111857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ar-SA" smtClean="0"/>
          </a:p>
        </p:txBody>
      </p:sp>
      <p:sp>
        <p:nvSpPr>
          <p:cNvPr id="131076" name="Slide Number Placeholder 3"/>
          <p:cNvSpPr>
            <a:spLocks noGrp="1"/>
          </p:cNvSpPr>
          <p:nvPr>
            <p:ph type="sldNum" sz="quarter" idx="5"/>
          </p:nvPr>
        </p:nvSpPr>
        <p:spPr>
          <a:noFill/>
        </p:spPr>
        <p:txBody>
          <a:bodyPr/>
          <a:lstStyle/>
          <a:p>
            <a:fld id="{A4D6895A-DD37-4966-9C70-BC7DFB0A2631}" type="slidenum">
              <a:rPr lang="ar-SA" smtClean="0"/>
              <a:pPr/>
              <a:t>23</a:t>
            </a:fld>
            <a:endParaRPr lang="en-US" smtClean="0"/>
          </a:p>
        </p:txBody>
      </p:sp>
    </p:spTree>
    <p:extLst>
      <p:ext uri="{BB962C8B-B14F-4D97-AF65-F5344CB8AC3E}">
        <p14:creationId xmlns:p14="http://schemas.microsoft.com/office/powerpoint/2010/main" val="10366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ar-SA" smtClean="0"/>
          </a:p>
        </p:txBody>
      </p:sp>
      <p:sp>
        <p:nvSpPr>
          <p:cNvPr id="131076" name="Slide Number Placeholder 3"/>
          <p:cNvSpPr>
            <a:spLocks noGrp="1"/>
          </p:cNvSpPr>
          <p:nvPr>
            <p:ph type="sldNum" sz="quarter" idx="5"/>
          </p:nvPr>
        </p:nvSpPr>
        <p:spPr>
          <a:noFill/>
        </p:spPr>
        <p:txBody>
          <a:bodyPr/>
          <a:lstStyle/>
          <a:p>
            <a:fld id="{A4D6895A-DD37-4966-9C70-BC7DFB0A2631}" type="slidenum">
              <a:rPr lang="ar-SA" smtClean="0"/>
              <a:pPr/>
              <a:t>24</a:t>
            </a:fld>
            <a:endParaRPr lang="en-US" smtClean="0"/>
          </a:p>
        </p:txBody>
      </p:sp>
    </p:spTree>
    <p:extLst>
      <p:ext uri="{BB962C8B-B14F-4D97-AF65-F5344CB8AC3E}">
        <p14:creationId xmlns:p14="http://schemas.microsoft.com/office/powerpoint/2010/main" val="61347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SSS assess</a:t>
            </a:r>
            <a:r>
              <a:rPr lang="en-US" baseline="0" dirty="0" smtClean="0"/>
              <a:t> the level of sleepiness </a:t>
            </a:r>
            <a:r>
              <a:rPr lang="en-US" dirty="0" smtClean="0"/>
              <a:t>which</a:t>
            </a:r>
            <a:r>
              <a:rPr lang="en-US" baseline="0" dirty="0" smtClean="0"/>
              <a:t> is often used in research protocols.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Foggy = confused, not clear, cloudy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Woozy = dizzy, dazed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Reverie = condition of being lost in thought or day dreaming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BFD660A-4050-4B48-AD87-4A2F382CDA05}" type="slidenum">
              <a:rPr lang="en-US" smtClean="0"/>
              <a:pPr>
                <a:defRPr/>
              </a:pPr>
              <a:t>33</a:t>
            </a:fld>
            <a:endParaRPr lang="en-US"/>
          </a:p>
        </p:txBody>
      </p:sp>
    </p:spTree>
    <p:extLst>
      <p:ext uri="{BB962C8B-B14F-4D97-AF65-F5344CB8AC3E}">
        <p14:creationId xmlns:p14="http://schemas.microsoft.com/office/powerpoint/2010/main" val="2062587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6165"/>
            <a:ext cx="7772400" cy="1470025"/>
          </a:xfrm>
        </p:spPr>
        <p:txBody>
          <a:bodyPr>
            <a:norm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42910" y="4500570"/>
            <a:ext cx="5286412" cy="1357322"/>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b="1">
                <a:solidFill>
                  <a:schemeClr val="accent3">
                    <a:lumMod val="40000"/>
                    <a:lumOff val="6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thout Title Ba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285720" y="4929198"/>
            <a:ext cx="3209661" cy="830997"/>
          </a:xfrm>
          <a:prstGeom prst="rect">
            <a:avLst/>
          </a:prstGeom>
        </p:spPr>
        <p:txBody>
          <a:bodyPr wrap="none">
            <a:spAutoFit/>
          </a:bodyPr>
          <a:lstStyle/>
          <a:p>
            <a:r>
              <a:rPr lang="en-US" sz="4800" b="1" cap="none" spc="110" baseline="0" dirty="0" smtClean="0">
                <a:solidFill>
                  <a:schemeClr val="bg1"/>
                </a:solidFill>
                <a:effectLst>
                  <a:outerShdw blurRad="38100" dist="38100" dir="2700000" algn="tl">
                    <a:srgbClr val="000000">
                      <a:alpha val="43137"/>
                    </a:srgbClr>
                  </a:outerShdw>
                </a:effectLst>
                <a:latin typeface="Garamond" pitchFamily="18" charset="0"/>
              </a:rPr>
              <a:t>Thank You</a:t>
            </a:r>
            <a:endParaRPr lang="en-US" sz="4800" b="1" cap="none" spc="110" baseline="0" dirty="0">
              <a:solidFill>
                <a:schemeClr val="bg1"/>
              </a:solidFill>
              <a:effectLst>
                <a:outerShdw blurRad="38100" dist="38100" dir="2700000" algn="tl">
                  <a:srgbClr val="000000">
                    <a:alpha val="43137"/>
                  </a:srgbClr>
                </a:outerShdw>
              </a:effectLst>
              <a:latin typeface="Garamond"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dirty="0"/>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6FD3CF0E-5903-4765-BB79-24AE031C80A8}" type="slidenum">
              <a:rPr lang="ar-SA"/>
              <a:pPr/>
              <a:t>‹#›</a:t>
            </a:fld>
            <a:endParaRPr lang="en-US" dirty="0"/>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lvl1pPr>
          </a:lstStyle>
          <a:p>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6165"/>
            <a:ext cx="7772400" cy="1470025"/>
          </a:xfrm>
        </p:spPr>
        <p:txBody>
          <a:bodyPr>
            <a:norm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42910" y="4500570"/>
            <a:ext cx="5286412" cy="1357322"/>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b="1">
                <a:solidFill>
                  <a:schemeClr val="accent3">
                    <a:lumMod val="40000"/>
                    <a:lumOff val="6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67057"/>
            <a:ext cx="7772400" cy="1362075"/>
          </a:xfrm>
        </p:spPr>
        <p:txBody>
          <a:bodyPr anchor="t">
            <a:noAutofit/>
          </a:bodyPr>
          <a:lstStyle>
            <a:lvl1pPr algn="l">
              <a:defRPr sz="4400" b="1" cap="all">
                <a:solidFill>
                  <a:srgbClr val="0033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566870"/>
            <a:ext cx="7772400" cy="1500187"/>
          </a:xfrm>
        </p:spPr>
        <p:txBody>
          <a:bodyPr anchor="b">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7010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7810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7010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7810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5092" y="1857364"/>
            <a:ext cx="5111750" cy="44243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57242" y="1857364"/>
            <a:ext cx="3008313" cy="442435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
        <p:nvSpPr>
          <p:cNvPr id="8" name="Title 1"/>
          <p:cNvSpPr>
            <a:spLocks noGrp="1"/>
          </p:cNvSpPr>
          <p:nvPr>
            <p:ph type="title"/>
          </p:nvPr>
        </p:nvSpPr>
        <p:spPr>
          <a:xfrm>
            <a:off x="571472" y="642918"/>
            <a:ext cx="8229600" cy="857256"/>
          </a:xfrm>
        </p:spPr>
        <p:txBody>
          <a:body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5018439"/>
            <a:ext cx="6572296" cy="606095"/>
          </a:xfrm>
        </p:spPr>
        <p:txBody>
          <a:bodyPr anchor="b">
            <a:noAutofit/>
          </a:bodyPr>
          <a:lstStyle>
            <a:lvl1pPr algn="l">
              <a:defRPr sz="32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85720" y="584219"/>
            <a:ext cx="6572296" cy="4400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5720" y="5568640"/>
            <a:ext cx="6572296" cy="860756"/>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thout Title Ba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285720" y="4929198"/>
            <a:ext cx="3209661" cy="830997"/>
          </a:xfrm>
          <a:prstGeom prst="rect">
            <a:avLst/>
          </a:prstGeom>
        </p:spPr>
        <p:txBody>
          <a:bodyPr wrap="none">
            <a:spAutoFit/>
          </a:bodyPr>
          <a:lstStyle/>
          <a:p>
            <a:r>
              <a:rPr lang="en-US" sz="4800" b="1" cap="none" spc="110" baseline="0" dirty="0" smtClean="0">
                <a:solidFill>
                  <a:schemeClr val="bg1"/>
                </a:solidFill>
                <a:effectLst>
                  <a:outerShdw blurRad="38100" dist="38100" dir="2700000" algn="tl">
                    <a:srgbClr val="000000">
                      <a:alpha val="43137"/>
                    </a:srgbClr>
                  </a:outerShdw>
                </a:effectLst>
                <a:latin typeface="Garamond" pitchFamily="18" charset="0"/>
              </a:rPr>
              <a:t>Thank You</a:t>
            </a:r>
            <a:endParaRPr lang="en-US" sz="4800" b="1" cap="none" spc="110" baseline="0" dirty="0">
              <a:solidFill>
                <a:schemeClr val="bg1"/>
              </a:solidFill>
              <a:effectLst>
                <a:outerShdw blurRad="38100" dist="38100" dir="2700000" algn="tl">
                  <a:srgbClr val="000000">
                    <a:alpha val="43137"/>
                  </a:srgbClr>
                </a:outerShdw>
              </a:effectLst>
              <a:latin typeface="Garamond"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67057"/>
            <a:ext cx="7772400" cy="1362075"/>
          </a:xfrm>
        </p:spPr>
        <p:txBody>
          <a:bodyPr anchor="t">
            <a:noAutofit/>
          </a:bodyPr>
          <a:lstStyle>
            <a:lvl1pPr algn="l">
              <a:defRPr sz="4400" b="1" cap="all">
                <a:solidFill>
                  <a:srgbClr val="0033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566870"/>
            <a:ext cx="7772400" cy="1500187"/>
          </a:xfrm>
        </p:spPr>
        <p:txBody>
          <a:bodyPr anchor="b">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7010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7810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7010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7810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5092" y="1857364"/>
            <a:ext cx="5111750" cy="44243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57242" y="1857364"/>
            <a:ext cx="3008313" cy="442435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
        <p:nvSpPr>
          <p:cNvPr id="8" name="Title 1"/>
          <p:cNvSpPr>
            <a:spLocks noGrp="1"/>
          </p:cNvSpPr>
          <p:nvPr>
            <p:ph type="title"/>
          </p:nvPr>
        </p:nvSpPr>
        <p:spPr>
          <a:xfrm>
            <a:off x="571472" y="642918"/>
            <a:ext cx="8229600" cy="857256"/>
          </a:xfrm>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5018439"/>
            <a:ext cx="6572296" cy="606095"/>
          </a:xfrm>
        </p:spPr>
        <p:txBody>
          <a:bodyPr anchor="b">
            <a:noAutofit/>
          </a:bodyPr>
          <a:lstStyle>
            <a:lvl1pPr algn="l">
              <a:defRPr sz="32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85720" y="584219"/>
            <a:ext cx="6572296" cy="4400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5720" y="5568640"/>
            <a:ext cx="6572296" cy="860756"/>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472" y="642918"/>
            <a:ext cx="8229600" cy="8572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3199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43966" y="6356350"/>
            <a:ext cx="40002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0EA325C-93E3-49B9-9635-C99EDF9CBB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 id="2147483674" r:id="rId13"/>
  </p:sldLayoutIdLst>
  <p:hf hdr="0" ftr="0" dt="0"/>
  <p:txStyles>
    <p:titleStyle>
      <a:lvl1pPr algn="l" defTabSz="914400" rtl="0" eaLnBrk="1" latinLnBrk="0" hangingPunct="1">
        <a:spcBef>
          <a:spcPct val="0"/>
        </a:spcBef>
        <a:buNone/>
        <a:defRPr sz="4000" b="1" kern="1200">
          <a:solidFill>
            <a:srgbClr val="FFFF00"/>
          </a:solidFill>
          <a:effectLst>
            <a:outerShdw blurRad="38100" dist="38100" dir="2700000" algn="tl">
              <a:srgbClr val="000000">
                <a:alpha val="43137"/>
              </a:srgbClr>
            </a:outerShdw>
          </a:effectLst>
          <a:latin typeface="Garamond"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472" y="642918"/>
            <a:ext cx="8229600" cy="8572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3199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43966" y="6356350"/>
            <a:ext cx="40002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0EA325C-93E3-49B9-9635-C99EDF9CBB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spcBef>
          <a:spcPct val="0"/>
        </a:spcBef>
        <a:buNone/>
        <a:defRPr sz="4000" b="1" kern="1200">
          <a:solidFill>
            <a:schemeClr val="bg1"/>
          </a:solidFill>
          <a:effectLst>
            <a:outerShdw blurRad="38100" dist="38100" dir="2700000" algn="tl">
              <a:srgbClr val="000000">
                <a:alpha val="43137"/>
              </a:srgbClr>
            </a:outerShdw>
          </a:effectLst>
          <a:latin typeface="Garamond"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ncbi.nlm.nih.gov/pubmed/1045060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ncbi.nlm.nih.gov/pubmed/1045060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ncbi.nlm.nih.gov/pubmed/1045060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ncbi.nlm.nih.gov/pubmed/1045060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cbi.nlm.nih.gov/pubmed/1045060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dcsmiles.com/services/sleep-apnea/sleep-and-children/" TargetMode="External"/><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hyperlink" Target="http://www.brownkushner.com/Sleep"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hyperlink" Target="https://sciencebasedmedicine.org/dental-management-of-obstructive-sleep-apne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hyperlink" Target="http://www.brownkushner.com/Sleep"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_ENREF_14"/><Relationship Id="rId3" Type="http://schemas.openxmlformats.org/officeDocument/2006/relationships/hyperlink" Target="#_ENREF_18"/><Relationship Id="rId7" Type="http://schemas.openxmlformats.org/officeDocument/2006/relationships/hyperlink" Target="#_ENREF_16"/><Relationship Id="rId2" Type="http://schemas.openxmlformats.org/officeDocument/2006/relationships/hyperlink" Target="#_ENREF_22"/><Relationship Id="rId1" Type="http://schemas.openxmlformats.org/officeDocument/2006/relationships/slideLayout" Target="../slideLayouts/slideLayout7.xml"/><Relationship Id="rId6" Type="http://schemas.openxmlformats.org/officeDocument/2006/relationships/hyperlink" Target="#_ENREF_19"/><Relationship Id="rId5" Type="http://schemas.openxmlformats.org/officeDocument/2006/relationships/hyperlink" Target="#_ENREF_17"/><Relationship Id="rId10" Type="http://schemas.openxmlformats.org/officeDocument/2006/relationships/hyperlink" Target="#_ENREF_15"/><Relationship Id="rId4" Type="http://schemas.openxmlformats.org/officeDocument/2006/relationships/hyperlink" Target="#_ENREF_21"/><Relationship Id="rId9" Type="http://schemas.openxmlformats.org/officeDocument/2006/relationships/hyperlink" Target="#_ENREF_20"/></Relationships>
</file>

<file path=ppt/slides/_rels/slide78.xml.rels><?xml version="1.0" encoding="UTF-8" standalone="yes"?>
<Relationships xmlns="http://schemas.openxmlformats.org/package/2006/relationships"><Relationship Id="rId8" Type="http://schemas.openxmlformats.org/officeDocument/2006/relationships/hyperlink" Target="#_ENREF_14"/><Relationship Id="rId3" Type="http://schemas.openxmlformats.org/officeDocument/2006/relationships/hyperlink" Target="#_ENREF_18"/><Relationship Id="rId7" Type="http://schemas.openxmlformats.org/officeDocument/2006/relationships/hyperlink" Target="#_ENREF_16"/><Relationship Id="rId2" Type="http://schemas.openxmlformats.org/officeDocument/2006/relationships/hyperlink" Target="#_ENREF_22"/><Relationship Id="rId1" Type="http://schemas.openxmlformats.org/officeDocument/2006/relationships/slideLayout" Target="../slideLayouts/slideLayout7.xml"/><Relationship Id="rId6" Type="http://schemas.openxmlformats.org/officeDocument/2006/relationships/hyperlink" Target="#_ENREF_19"/><Relationship Id="rId5" Type="http://schemas.openxmlformats.org/officeDocument/2006/relationships/hyperlink" Target="#_ENREF_17"/><Relationship Id="rId10" Type="http://schemas.openxmlformats.org/officeDocument/2006/relationships/hyperlink" Target="#_ENREF_15"/><Relationship Id="rId4" Type="http://schemas.openxmlformats.org/officeDocument/2006/relationships/hyperlink" Target="#_ENREF_21"/><Relationship Id="rId9" Type="http://schemas.openxmlformats.org/officeDocument/2006/relationships/hyperlink" Target="#_ENREF_20"/></Relationships>
</file>

<file path=ppt/slides/_rels/slide7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11560" y="2822054"/>
            <a:ext cx="7772400" cy="1543050"/>
          </a:xfrm>
        </p:spPr>
        <p:txBody>
          <a:bodyPr>
            <a:noAutofit/>
          </a:bodyPr>
          <a:lstStyle/>
          <a:p>
            <a:pPr algn="ctr"/>
            <a:r>
              <a:rPr lang="en-US" sz="4800" b="1" dirty="0" smtClean="0"/>
              <a:t>Introduction to </a:t>
            </a:r>
            <a:br>
              <a:rPr lang="en-US" sz="4800" b="1" dirty="0" smtClean="0"/>
            </a:br>
            <a:r>
              <a:rPr lang="en-US" sz="4800" b="1" dirty="0" smtClean="0"/>
              <a:t>Sleep Disordered Breathing</a:t>
            </a:r>
            <a:endParaRPr lang="en-US" sz="4800" b="1" dirty="0" smtClean="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752682"/>
            <a:ext cx="7248525" cy="732102"/>
          </a:xfrm>
        </p:spPr>
        <p:txBody>
          <a:bodyPr>
            <a:normAutofit/>
          </a:bodyPr>
          <a:lstStyle/>
          <a:p>
            <a:r>
              <a:rPr lang="en-US" sz="3600" b="1" dirty="0" smtClean="0"/>
              <a:t>Apnea Patterns</a:t>
            </a:r>
            <a:endParaRPr lang="en-US" sz="3600" b="1" dirty="0"/>
          </a:p>
        </p:txBody>
      </p:sp>
      <p:sp>
        <p:nvSpPr>
          <p:cNvPr id="14" name="TextBox 13"/>
          <p:cNvSpPr txBox="1"/>
          <p:nvPr/>
        </p:nvSpPr>
        <p:spPr>
          <a:xfrm>
            <a:off x="838200" y="3333752"/>
            <a:ext cx="1219200" cy="584775"/>
          </a:xfrm>
          <a:prstGeom prst="rect">
            <a:avLst/>
          </a:prstGeom>
          <a:noFill/>
        </p:spPr>
        <p:txBody>
          <a:bodyPr wrap="square" rtlCol="0">
            <a:spAutoFit/>
          </a:bodyPr>
          <a:lstStyle/>
          <a:p>
            <a:pPr algn="ctr"/>
            <a:r>
              <a:rPr lang="en-US" sz="3200" b="1" dirty="0" smtClean="0"/>
              <a:t>Flow</a:t>
            </a:r>
            <a:endParaRPr lang="en-US" b="1" dirty="0"/>
          </a:p>
        </p:txBody>
      </p:sp>
      <p:sp>
        <p:nvSpPr>
          <p:cNvPr id="15" name="TextBox 14"/>
          <p:cNvSpPr txBox="1"/>
          <p:nvPr/>
        </p:nvSpPr>
        <p:spPr>
          <a:xfrm>
            <a:off x="914400" y="5048264"/>
            <a:ext cx="1219200" cy="584775"/>
          </a:xfrm>
          <a:prstGeom prst="rect">
            <a:avLst/>
          </a:prstGeom>
          <a:noFill/>
        </p:spPr>
        <p:txBody>
          <a:bodyPr wrap="square" rtlCol="0">
            <a:spAutoFit/>
          </a:bodyPr>
          <a:lstStyle/>
          <a:p>
            <a:pPr algn="ctr"/>
            <a:r>
              <a:rPr lang="en-US" sz="3200" b="1" dirty="0" smtClean="0"/>
              <a:t>Effort</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3428" y="2132856"/>
            <a:ext cx="6547104" cy="4130040"/>
          </a:xfrm>
          <a:prstGeom prst="rect">
            <a:avLst/>
          </a:prstGeom>
        </p:spPr>
      </p:pic>
      <p:sp>
        <p:nvSpPr>
          <p:cNvPr id="3" name="Slide Number Placeholder 2"/>
          <p:cNvSpPr>
            <a:spLocks noGrp="1"/>
          </p:cNvSpPr>
          <p:nvPr>
            <p:ph type="sldNum" sz="quarter" idx="12"/>
          </p:nvPr>
        </p:nvSpPr>
        <p:spPr/>
        <p:txBody>
          <a:bodyPr/>
          <a:lstStyle/>
          <a:p>
            <a:fld id="{80EA325C-93E3-49B9-9635-C99EDF9CBB06}" type="slidenum">
              <a:rPr lang="en-US" smtClean="0"/>
              <a:pPr/>
              <a:t>10</a:t>
            </a:fld>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719161" y="661442"/>
            <a:ext cx="3638525" cy="895350"/>
          </a:xfrm>
          <a:noFill/>
          <a:ln/>
        </p:spPr>
        <p:txBody>
          <a:bodyPr anchor="ctr">
            <a:normAutofit/>
          </a:bodyPr>
          <a:lstStyle/>
          <a:p>
            <a:r>
              <a:rPr lang="en-US" sz="3600" dirty="0"/>
              <a:t>Is it </a:t>
            </a:r>
            <a:r>
              <a:rPr lang="en-US" sz="3600" dirty="0" smtClean="0"/>
              <a:t>familiar?</a:t>
            </a:r>
            <a:endParaRPr lang="en-US" sz="3600" dirty="0"/>
          </a:p>
        </p:txBody>
      </p:sp>
      <p:pic>
        <p:nvPicPr>
          <p:cNvPr id="189443" name="Picture 3" descr="050502_wealthobesity_hmed_8a"/>
          <p:cNvPicPr>
            <a:picLocks noGrp="1" noChangeAspect="1" noChangeArrowheads="1"/>
          </p:cNvPicPr>
          <p:nvPr>
            <p:ph idx="1"/>
          </p:nvPr>
        </p:nvPicPr>
        <p:blipFill>
          <a:blip r:embed="rId2" cstate="print"/>
          <a:srcRect/>
          <a:stretch>
            <a:fillRect/>
          </a:stretch>
        </p:blipFill>
        <p:spPr>
          <a:xfrm>
            <a:off x="1785918" y="2054245"/>
            <a:ext cx="5410200" cy="4232275"/>
          </a:xfrm>
          <a:noFill/>
          <a:ln/>
        </p:spPr>
      </p:pic>
      <p:sp>
        <p:nvSpPr>
          <p:cNvPr id="3" name="Slide Number Placeholder 2"/>
          <p:cNvSpPr>
            <a:spLocks noGrp="1"/>
          </p:cNvSpPr>
          <p:nvPr>
            <p:ph type="sldNum" sz="quarter" idx="12"/>
          </p:nvPr>
        </p:nvSpPr>
        <p:spPr/>
        <p:txBody>
          <a:bodyPr/>
          <a:lstStyle/>
          <a:p>
            <a:fld id="{80EA325C-93E3-49B9-9635-C99EDF9CBB06}" type="slidenum">
              <a:rPr lang="en-US" smtClean="0"/>
              <a:pPr/>
              <a:t>11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9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What is OSA?</a:t>
            </a:r>
          </a:p>
        </p:txBody>
      </p:sp>
      <p:sp>
        <p:nvSpPr>
          <p:cNvPr id="3" name="Content Placeholder 2"/>
          <p:cNvSpPr>
            <a:spLocks noGrp="1"/>
          </p:cNvSpPr>
          <p:nvPr>
            <p:ph idx="1"/>
          </p:nvPr>
        </p:nvSpPr>
        <p:spPr>
          <a:xfrm>
            <a:off x="1187624" y="2300242"/>
            <a:ext cx="6768752" cy="4153094"/>
          </a:xfrm>
        </p:spPr>
        <p:txBody>
          <a:bodyPr>
            <a:normAutofit/>
          </a:bodyPr>
          <a:lstStyle/>
          <a:p>
            <a:r>
              <a:rPr lang="en-US" b="1" dirty="0" smtClean="0"/>
              <a:t>Criteria A &amp; B </a:t>
            </a:r>
          </a:p>
          <a:p>
            <a:r>
              <a:rPr lang="en-US" b="1" dirty="0" smtClean="0"/>
              <a:t>Or Criteria C</a:t>
            </a:r>
            <a:endParaRPr lang="en-US" b="1" dirty="0"/>
          </a:p>
        </p:txBody>
      </p:sp>
      <p:sp>
        <p:nvSpPr>
          <p:cNvPr id="5" name="TextBox 4"/>
          <p:cNvSpPr txBox="1"/>
          <p:nvPr/>
        </p:nvSpPr>
        <p:spPr>
          <a:xfrm>
            <a:off x="3707904" y="6054604"/>
            <a:ext cx="3384376" cy="369332"/>
          </a:xfrm>
          <a:prstGeom prst="rect">
            <a:avLst/>
          </a:prstGeom>
          <a:noFill/>
        </p:spPr>
        <p:txBody>
          <a:bodyPr wrap="square" rtlCol="0">
            <a:spAutoFit/>
          </a:bodyPr>
          <a:lstStyle/>
          <a:p>
            <a:r>
              <a:rPr lang="en-US" dirty="0"/>
              <a:t> (ICSD), </a:t>
            </a:r>
            <a:r>
              <a:rPr lang="en-US" dirty="0" smtClean="0"/>
              <a:t>3rd </a:t>
            </a:r>
            <a:r>
              <a:rPr lang="en-US" dirty="0"/>
              <a:t>ed</a:t>
            </a:r>
            <a:r>
              <a:rPr lang="en-US" dirty="0" smtClean="0"/>
              <a:t>. 2014</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12</a:t>
            </a:fld>
            <a:endParaRPr lang="en-US"/>
          </a:p>
        </p:txBody>
      </p:sp>
    </p:spTree>
    <p:extLst>
      <p:ext uri="{BB962C8B-B14F-4D97-AF65-F5344CB8AC3E}">
        <p14:creationId xmlns:p14="http://schemas.microsoft.com/office/powerpoint/2010/main" val="11834427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What is OSA?</a:t>
            </a:r>
          </a:p>
        </p:txBody>
      </p:sp>
      <p:sp>
        <p:nvSpPr>
          <p:cNvPr id="3" name="Content Placeholder 2"/>
          <p:cNvSpPr>
            <a:spLocks noGrp="1"/>
          </p:cNvSpPr>
          <p:nvPr>
            <p:ph idx="1"/>
          </p:nvPr>
        </p:nvSpPr>
        <p:spPr>
          <a:xfrm>
            <a:off x="457200" y="1855365"/>
            <a:ext cx="8229600" cy="4629329"/>
          </a:xfrm>
        </p:spPr>
        <p:txBody>
          <a:bodyPr>
            <a:normAutofit fontScale="92500" lnSpcReduction="10000"/>
          </a:bodyPr>
          <a:lstStyle/>
          <a:p>
            <a:pPr marL="514350" indent="-514350">
              <a:buAutoNum type="alphaUcPeriod"/>
            </a:pPr>
            <a:r>
              <a:rPr lang="en-US" b="1" dirty="0" smtClean="0"/>
              <a:t>The </a:t>
            </a:r>
            <a:r>
              <a:rPr lang="en-US" b="1" dirty="0"/>
              <a:t>presence of one or more of the following</a:t>
            </a:r>
            <a:r>
              <a:rPr lang="en-US" b="1" dirty="0" smtClean="0"/>
              <a:t>:</a:t>
            </a:r>
          </a:p>
          <a:p>
            <a:pPr marL="514350" indent="-514350">
              <a:buAutoNum type="alphaUcPeriod"/>
            </a:pPr>
            <a:endParaRPr lang="en-US" sz="1100" b="1" dirty="0"/>
          </a:p>
          <a:p>
            <a:pPr marL="914400" lvl="1" indent="-514350">
              <a:buAutoNum type="arabicPeriod"/>
            </a:pPr>
            <a:r>
              <a:rPr lang="en-US" sz="2600" b="1" dirty="0" smtClean="0">
                <a:solidFill>
                  <a:srgbClr val="C00000"/>
                </a:solidFill>
              </a:rPr>
              <a:t>The </a:t>
            </a:r>
            <a:r>
              <a:rPr lang="en-US" sz="2600" b="1" dirty="0">
                <a:solidFill>
                  <a:srgbClr val="C00000"/>
                </a:solidFill>
              </a:rPr>
              <a:t>patient complains of sleepiness, </a:t>
            </a:r>
            <a:r>
              <a:rPr lang="en-US" sz="2600" b="1" dirty="0" err="1">
                <a:solidFill>
                  <a:srgbClr val="C00000"/>
                </a:solidFill>
              </a:rPr>
              <a:t>nonrestorative</a:t>
            </a:r>
            <a:r>
              <a:rPr lang="en-US" sz="2600" b="1" dirty="0">
                <a:solidFill>
                  <a:srgbClr val="C00000"/>
                </a:solidFill>
              </a:rPr>
              <a:t> sleep, fatigue, or insomnia </a:t>
            </a:r>
            <a:r>
              <a:rPr lang="en-US" sz="2600" b="1" dirty="0" smtClean="0">
                <a:solidFill>
                  <a:srgbClr val="C00000"/>
                </a:solidFill>
              </a:rPr>
              <a:t>symptoms.</a:t>
            </a:r>
          </a:p>
          <a:p>
            <a:pPr marL="914400" lvl="1" indent="-514350">
              <a:buAutoNum type="arabicPeriod"/>
            </a:pPr>
            <a:r>
              <a:rPr lang="en-US" sz="2600" b="1" dirty="0" smtClean="0">
                <a:solidFill>
                  <a:srgbClr val="C00000"/>
                </a:solidFill>
              </a:rPr>
              <a:t>The </a:t>
            </a:r>
            <a:r>
              <a:rPr lang="en-US" sz="2600" b="1" dirty="0">
                <a:solidFill>
                  <a:srgbClr val="C00000"/>
                </a:solidFill>
              </a:rPr>
              <a:t>patient wakes with breath holding, gasping, or </a:t>
            </a:r>
            <a:r>
              <a:rPr lang="en-US" sz="2600" b="1" dirty="0" smtClean="0">
                <a:solidFill>
                  <a:srgbClr val="C00000"/>
                </a:solidFill>
              </a:rPr>
              <a:t>choking.</a:t>
            </a:r>
          </a:p>
          <a:p>
            <a:pPr marL="914400" lvl="1" indent="-514350">
              <a:buAutoNum type="arabicPeriod"/>
            </a:pPr>
            <a:r>
              <a:rPr lang="en-US" sz="2600" b="1" dirty="0" smtClean="0">
                <a:solidFill>
                  <a:srgbClr val="C00000"/>
                </a:solidFill>
              </a:rPr>
              <a:t>The </a:t>
            </a:r>
            <a:r>
              <a:rPr lang="en-US" sz="2600" b="1" dirty="0">
                <a:solidFill>
                  <a:srgbClr val="C00000"/>
                </a:solidFill>
              </a:rPr>
              <a:t>bed partner or other observer reports habitual snoring, breathing interruptions, or both during the patient’s </a:t>
            </a:r>
            <a:r>
              <a:rPr lang="en-US" sz="2600" b="1" dirty="0" smtClean="0">
                <a:solidFill>
                  <a:srgbClr val="C00000"/>
                </a:solidFill>
              </a:rPr>
              <a:t>sleep.</a:t>
            </a:r>
          </a:p>
          <a:p>
            <a:pPr marL="914400" lvl="1" indent="-514350">
              <a:buAutoNum type="arabicPeriod"/>
            </a:pPr>
            <a:r>
              <a:rPr lang="en-US" sz="2600" b="1" dirty="0" smtClean="0">
                <a:solidFill>
                  <a:srgbClr val="C00000"/>
                </a:solidFill>
              </a:rPr>
              <a:t>The </a:t>
            </a:r>
            <a:r>
              <a:rPr lang="en-US" sz="2600" b="1" dirty="0">
                <a:solidFill>
                  <a:srgbClr val="C00000"/>
                </a:solidFill>
              </a:rPr>
              <a:t>patient has been diagnosed with hypertension, a mood disorder, cognitive dysfunction, coronary artery disease, stroke, congestive heart failure, atrial fibrillation, or type 2 diabetes mellitus.</a:t>
            </a:r>
          </a:p>
          <a:p>
            <a:endParaRPr lang="en-US" dirty="0"/>
          </a:p>
        </p:txBody>
      </p:sp>
      <p:sp>
        <p:nvSpPr>
          <p:cNvPr id="5" name="TextBox 4"/>
          <p:cNvSpPr txBox="1"/>
          <p:nvPr/>
        </p:nvSpPr>
        <p:spPr>
          <a:xfrm>
            <a:off x="3707904" y="6444044"/>
            <a:ext cx="3384376" cy="369332"/>
          </a:xfrm>
          <a:prstGeom prst="rect">
            <a:avLst/>
          </a:prstGeom>
          <a:noFill/>
        </p:spPr>
        <p:txBody>
          <a:bodyPr wrap="square" rtlCol="0">
            <a:spAutoFit/>
          </a:bodyPr>
          <a:lstStyle/>
          <a:p>
            <a:r>
              <a:rPr lang="en-US" dirty="0"/>
              <a:t> (ICSD), </a:t>
            </a:r>
            <a:r>
              <a:rPr lang="en-US" dirty="0" smtClean="0"/>
              <a:t>3rd </a:t>
            </a:r>
            <a:r>
              <a:rPr lang="en-US" dirty="0"/>
              <a:t>ed</a:t>
            </a:r>
            <a:r>
              <a:rPr lang="en-US" dirty="0" smtClean="0"/>
              <a:t>. 2014</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13</a:t>
            </a:fld>
            <a:endParaRPr lang="en-US"/>
          </a:p>
        </p:txBody>
      </p:sp>
    </p:spTree>
    <p:extLst>
      <p:ext uri="{BB962C8B-B14F-4D97-AF65-F5344CB8AC3E}">
        <p14:creationId xmlns:p14="http://schemas.microsoft.com/office/powerpoint/2010/main" val="9394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FF99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FF99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FF990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What is OSA?</a:t>
            </a:r>
          </a:p>
        </p:txBody>
      </p:sp>
      <p:sp>
        <p:nvSpPr>
          <p:cNvPr id="3" name="Content Placeholder 2"/>
          <p:cNvSpPr>
            <a:spLocks noGrp="1"/>
          </p:cNvSpPr>
          <p:nvPr>
            <p:ph idx="1"/>
          </p:nvPr>
        </p:nvSpPr>
        <p:spPr>
          <a:xfrm>
            <a:off x="467544" y="2071389"/>
            <a:ext cx="8208912" cy="4525963"/>
          </a:xfrm>
        </p:spPr>
        <p:txBody>
          <a:bodyPr/>
          <a:lstStyle/>
          <a:p>
            <a:pPr marL="0" indent="0">
              <a:buNone/>
            </a:pPr>
            <a:r>
              <a:rPr lang="en-US" sz="3000" b="1" dirty="0"/>
              <a:t>B. Polysomnography (PSG) or OCST</a:t>
            </a:r>
            <a:r>
              <a:rPr lang="en-US" sz="3000" b="1" baseline="30000" dirty="0"/>
              <a:t>1</a:t>
            </a:r>
            <a:r>
              <a:rPr lang="en-US" sz="3000" b="1" dirty="0"/>
              <a:t> demonstrates: </a:t>
            </a:r>
            <a:endParaRPr lang="en-US" sz="3000" b="1" dirty="0" smtClean="0"/>
          </a:p>
          <a:p>
            <a:pPr marL="914400" lvl="1" indent="-514350">
              <a:buFont typeface="+mj-lt"/>
              <a:buAutoNum type="arabicPeriod"/>
            </a:pPr>
            <a:endParaRPr lang="en-US" sz="1000" b="1" dirty="0" smtClean="0">
              <a:solidFill>
                <a:srgbClr val="C00000"/>
              </a:solidFill>
            </a:endParaRPr>
          </a:p>
          <a:p>
            <a:pPr marL="914400" lvl="1" indent="-514350">
              <a:buClr>
                <a:srgbClr val="C00000"/>
              </a:buClr>
              <a:buFont typeface="+mj-lt"/>
              <a:buAutoNum type="arabicPeriod"/>
            </a:pPr>
            <a:r>
              <a:rPr lang="en-US" sz="2600" b="1" u="sng" dirty="0" smtClean="0">
                <a:solidFill>
                  <a:srgbClr val="0000CC"/>
                </a:solidFill>
              </a:rPr>
              <a:t>&gt;</a:t>
            </a:r>
            <a:r>
              <a:rPr lang="en-US" sz="2600" b="1" dirty="0" smtClean="0">
                <a:solidFill>
                  <a:srgbClr val="0000CC"/>
                </a:solidFill>
              </a:rPr>
              <a:t> 5 </a:t>
            </a:r>
            <a:r>
              <a:rPr lang="en-US" sz="2600" b="1" dirty="0" smtClean="0">
                <a:solidFill>
                  <a:srgbClr val="C00000"/>
                </a:solidFill>
              </a:rPr>
              <a:t>predominantly</a:t>
            </a:r>
            <a:r>
              <a:rPr lang="en-US" sz="2600" b="1" dirty="0">
                <a:solidFill>
                  <a:srgbClr val="C00000"/>
                </a:solidFill>
              </a:rPr>
              <a:t> obstructive </a:t>
            </a:r>
            <a:r>
              <a:rPr lang="en-US" sz="2600" b="1" dirty="0" smtClean="0">
                <a:solidFill>
                  <a:srgbClr val="C00000"/>
                </a:solidFill>
              </a:rPr>
              <a:t>respiratory events</a:t>
            </a:r>
            <a:r>
              <a:rPr lang="en-US" sz="2600" b="1" dirty="0">
                <a:solidFill>
                  <a:srgbClr val="C00000"/>
                </a:solidFill>
              </a:rPr>
              <a:t> (obstructive and mixed apneas, hypopneas, or respiratory effort related arousals [RERAs</a:t>
            </a:r>
            <a:r>
              <a:rPr lang="en-US" sz="2600" b="1" dirty="0" smtClean="0">
                <a:solidFill>
                  <a:srgbClr val="C00000"/>
                </a:solidFill>
              </a:rPr>
              <a:t>])</a:t>
            </a:r>
            <a:r>
              <a:rPr lang="en-US" sz="2600" b="1" baseline="30000" dirty="0" smtClean="0">
                <a:solidFill>
                  <a:srgbClr val="C00000"/>
                </a:solidFill>
              </a:rPr>
              <a:t> </a:t>
            </a:r>
            <a:r>
              <a:rPr lang="en-US" sz="2600" b="1" dirty="0">
                <a:solidFill>
                  <a:srgbClr val="C00000"/>
                </a:solidFill>
              </a:rPr>
              <a:t> per hour of sleep during a PSG or per hour of monitoring (OCST).</a:t>
            </a:r>
          </a:p>
        </p:txBody>
      </p:sp>
      <p:sp>
        <p:nvSpPr>
          <p:cNvPr id="5" name="TextBox 4"/>
          <p:cNvSpPr txBox="1"/>
          <p:nvPr/>
        </p:nvSpPr>
        <p:spPr>
          <a:xfrm>
            <a:off x="3707904" y="6054604"/>
            <a:ext cx="3384376" cy="369332"/>
          </a:xfrm>
          <a:prstGeom prst="rect">
            <a:avLst/>
          </a:prstGeom>
          <a:noFill/>
        </p:spPr>
        <p:txBody>
          <a:bodyPr wrap="square" rtlCol="0">
            <a:spAutoFit/>
          </a:bodyPr>
          <a:lstStyle/>
          <a:p>
            <a:r>
              <a:rPr lang="en-US" dirty="0"/>
              <a:t> (ICSD), </a:t>
            </a:r>
            <a:r>
              <a:rPr lang="en-US" dirty="0" smtClean="0"/>
              <a:t>3rd </a:t>
            </a:r>
            <a:r>
              <a:rPr lang="en-US" dirty="0"/>
              <a:t>ed</a:t>
            </a:r>
            <a:r>
              <a:rPr lang="en-US" dirty="0" smtClean="0"/>
              <a:t>. 2014</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14</a:t>
            </a:fld>
            <a:endParaRPr lang="en-US"/>
          </a:p>
        </p:txBody>
      </p:sp>
    </p:spTree>
    <p:extLst>
      <p:ext uri="{BB962C8B-B14F-4D97-AF65-F5344CB8AC3E}">
        <p14:creationId xmlns:p14="http://schemas.microsoft.com/office/powerpoint/2010/main" val="1628201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What is OSA?</a:t>
            </a:r>
          </a:p>
        </p:txBody>
      </p:sp>
      <p:sp>
        <p:nvSpPr>
          <p:cNvPr id="3" name="Content Placeholder 2"/>
          <p:cNvSpPr>
            <a:spLocks noGrp="1"/>
          </p:cNvSpPr>
          <p:nvPr>
            <p:ph idx="1"/>
          </p:nvPr>
        </p:nvSpPr>
        <p:spPr>
          <a:xfrm>
            <a:off x="539552" y="2071389"/>
            <a:ext cx="7992888" cy="4525963"/>
          </a:xfrm>
        </p:spPr>
        <p:txBody>
          <a:bodyPr/>
          <a:lstStyle/>
          <a:p>
            <a:pPr marL="0" indent="0">
              <a:buNone/>
            </a:pPr>
            <a:r>
              <a:rPr lang="en-US" sz="3000" b="1" dirty="0"/>
              <a:t>C. PSG or </a:t>
            </a:r>
            <a:r>
              <a:rPr lang="en-US" sz="3000" b="1" dirty="0" smtClean="0"/>
              <a:t>OCST</a:t>
            </a:r>
            <a:r>
              <a:rPr lang="en-US" sz="3000" b="1" dirty="0"/>
              <a:t> demonstrates</a:t>
            </a:r>
            <a:r>
              <a:rPr lang="en-US" sz="3000" b="1" dirty="0" smtClean="0"/>
              <a:t>:</a:t>
            </a:r>
          </a:p>
          <a:p>
            <a:pPr marL="0" indent="0">
              <a:buNone/>
            </a:pPr>
            <a:endParaRPr lang="en-US" sz="1000" b="1" dirty="0"/>
          </a:p>
          <a:p>
            <a:pPr marL="914400" lvl="1" indent="-514350">
              <a:buClr>
                <a:srgbClr val="C00000"/>
              </a:buClr>
              <a:buFont typeface="+mj-lt"/>
              <a:buAutoNum type="arabicPeriod"/>
            </a:pPr>
            <a:r>
              <a:rPr lang="en-US" sz="2600" b="1" dirty="0" smtClean="0">
                <a:solidFill>
                  <a:srgbClr val="0000CC"/>
                </a:solidFill>
              </a:rPr>
              <a:t>≥ 15 events </a:t>
            </a:r>
            <a:r>
              <a:rPr lang="en-US" sz="2600" b="1" dirty="0" smtClean="0">
                <a:solidFill>
                  <a:srgbClr val="C00000"/>
                </a:solidFill>
              </a:rPr>
              <a:t>predominantly</a:t>
            </a:r>
            <a:r>
              <a:rPr lang="en-US" sz="2600" b="1" dirty="0">
                <a:solidFill>
                  <a:srgbClr val="C00000"/>
                </a:solidFill>
              </a:rPr>
              <a:t> obstructive respiratory events (apneas, hypopneas, or RERAs)</a:t>
            </a:r>
            <a:r>
              <a:rPr lang="en-US" sz="2600" b="1" baseline="30000" dirty="0">
                <a:solidFill>
                  <a:srgbClr val="C00000"/>
                </a:solidFill>
              </a:rPr>
              <a:t>3</a:t>
            </a:r>
            <a:r>
              <a:rPr lang="en-US" sz="2600" b="1" dirty="0">
                <a:solidFill>
                  <a:srgbClr val="C00000"/>
                </a:solidFill>
              </a:rPr>
              <a:t> per hour of sleep during a PSG or per hour of monitoring (OCST).</a:t>
            </a:r>
          </a:p>
          <a:p>
            <a:endParaRPr lang="en-US" dirty="0"/>
          </a:p>
        </p:txBody>
      </p:sp>
      <p:sp>
        <p:nvSpPr>
          <p:cNvPr id="5" name="TextBox 4"/>
          <p:cNvSpPr txBox="1"/>
          <p:nvPr/>
        </p:nvSpPr>
        <p:spPr>
          <a:xfrm>
            <a:off x="3707904" y="6054604"/>
            <a:ext cx="3384376" cy="369332"/>
          </a:xfrm>
          <a:prstGeom prst="rect">
            <a:avLst/>
          </a:prstGeom>
          <a:noFill/>
        </p:spPr>
        <p:txBody>
          <a:bodyPr wrap="square" rtlCol="0">
            <a:spAutoFit/>
          </a:bodyPr>
          <a:lstStyle/>
          <a:p>
            <a:r>
              <a:rPr lang="en-US" dirty="0"/>
              <a:t> (ICSD), </a:t>
            </a:r>
            <a:r>
              <a:rPr lang="en-US" dirty="0" smtClean="0"/>
              <a:t>3rd </a:t>
            </a:r>
            <a:r>
              <a:rPr lang="en-US" dirty="0"/>
              <a:t>ed</a:t>
            </a:r>
            <a:r>
              <a:rPr lang="en-US" dirty="0" smtClean="0"/>
              <a:t>. 2014</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15</a:t>
            </a:fld>
            <a:endParaRPr lang="en-US"/>
          </a:p>
        </p:txBody>
      </p:sp>
    </p:spTree>
    <p:extLst>
      <p:ext uri="{BB962C8B-B14F-4D97-AF65-F5344CB8AC3E}">
        <p14:creationId xmlns:p14="http://schemas.microsoft.com/office/powerpoint/2010/main" val="2429569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عنصر نائب للمحتوى 5"/>
          <p:cNvGraphicFramePr>
            <a:graphicFrameLocks noGrp="1"/>
          </p:cNvGraphicFramePr>
          <p:nvPr>
            <p:ph idx="1"/>
            <p:extLst>
              <p:ext uri="{D42A27DB-BD31-4B8C-83A1-F6EECF244321}">
                <p14:modId xmlns:p14="http://schemas.microsoft.com/office/powerpoint/2010/main" val="683005067"/>
              </p:ext>
            </p:extLst>
          </p:nvPr>
        </p:nvGraphicFramePr>
        <p:xfrm>
          <a:off x="1115616" y="2060848"/>
          <a:ext cx="6696744" cy="3461435"/>
        </p:xfrm>
        <a:graphic>
          <a:graphicData uri="http://schemas.openxmlformats.org/drawingml/2006/table">
            <a:tbl>
              <a:tblPr rtl="1" firstRow="1" bandRow="1">
                <a:tableStyleId>{5C22544A-7EE6-4342-B048-85BDC9FD1C3A}</a:tableStyleId>
              </a:tblPr>
              <a:tblGrid>
                <a:gridCol w="3518708">
                  <a:extLst>
                    <a:ext uri="{9D8B030D-6E8A-4147-A177-3AD203B41FA5}">
                      <a16:colId xmlns:a16="http://schemas.microsoft.com/office/drawing/2014/main" val="20000"/>
                    </a:ext>
                  </a:extLst>
                </a:gridCol>
                <a:gridCol w="3178036">
                  <a:extLst>
                    <a:ext uri="{9D8B030D-6E8A-4147-A177-3AD203B41FA5}">
                      <a16:colId xmlns:a16="http://schemas.microsoft.com/office/drawing/2014/main" val="20001"/>
                    </a:ext>
                  </a:extLst>
                </a:gridCol>
              </a:tblGrid>
              <a:tr h="639749">
                <a:tc>
                  <a:txBody>
                    <a:bodyPr/>
                    <a:lstStyle/>
                    <a:p>
                      <a:pPr algn="ctr" rtl="0">
                        <a:lnSpc>
                          <a:spcPct val="115000"/>
                        </a:lnSpc>
                        <a:spcAft>
                          <a:spcPts val="0"/>
                        </a:spcAft>
                      </a:pPr>
                      <a:r>
                        <a:rPr lang="en-US" sz="2800" dirty="0" smtClean="0">
                          <a:latin typeface="Calibri"/>
                          <a:ea typeface="Calibri"/>
                          <a:cs typeface="Arial"/>
                        </a:rPr>
                        <a:t>AHI /</a:t>
                      </a:r>
                      <a:r>
                        <a:rPr lang="en-US" sz="2800" dirty="0" err="1" smtClean="0">
                          <a:latin typeface="Calibri"/>
                          <a:ea typeface="Calibri"/>
                          <a:cs typeface="Arial"/>
                        </a:rPr>
                        <a:t>hr</a:t>
                      </a:r>
                      <a:endParaRPr lang="en-US" sz="2800" dirty="0">
                        <a:latin typeface="Calibri"/>
                        <a:ea typeface="Calibri"/>
                        <a:cs typeface="Arial"/>
                      </a:endParaRPr>
                    </a:p>
                  </a:txBody>
                  <a:tcPr marL="68580" marR="68580" marT="0" marB="0" anchor="ctr"/>
                </a:tc>
                <a:tc>
                  <a:txBody>
                    <a:bodyPr/>
                    <a:lstStyle/>
                    <a:p>
                      <a:pPr algn="ctr" rtl="0">
                        <a:lnSpc>
                          <a:spcPct val="115000"/>
                        </a:lnSpc>
                        <a:spcAft>
                          <a:spcPts val="0"/>
                        </a:spcAft>
                      </a:pPr>
                      <a:endParaRPr lang="en-US" sz="2800" dirty="0">
                        <a:solidFill>
                          <a:schemeClr val="bg1"/>
                        </a:solidFill>
                        <a:latin typeface="Calibri"/>
                        <a:ea typeface="Calibri"/>
                        <a:cs typeface="Arial"/>
                      </a:endParaRPr>
                    </a:p>
                  </a:txBody>
                  <a:tcPr marL="68580" marR="68580" marT="0" marB="0" anchor="ctr"/>
                </a:tc>
                <a:extLst>
                  <a:ext uri="{0D108BD9-81ED-4DB2-BD59-A6C34878D82A}">
                    <a16:rowId xmlns:a16="http://schemas.microsoft.com/office/drawing/2014/main" val="10000"/>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&lt;</a:t>
                      </a:r>
                      <a:r>
                        <a:rPr lang="en-US" sz="2400" b="1" baseline="0" dirty="0" smtClean="0">
                          <a:latin typeface="Arial"/>
                          <a:ea typeface="Calibri"/>
                          <a:cs typeface="Arial"/>
                        </a:rPr>
                        <a:t> 5</a:t>
                      </a:r>
                      <a:endParaRPr lang="en-US" sz="24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Normal</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1"/>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5</a:t>
                      </a:r>
                      <a:r>
                        <a:rPr lang="en-US" sz="2400" b="1" baseline="0" dirty="0" smtClean="0">
                          <a:latin typeface="Arial"/>
                          <a:ea typeface="Calibri"/>
                          <a:cs typeface="Arial"/>
                        </a:rPr>
                        <a:t> - </a:t>
                      </a:r>
                      <a:r>
                        <a:rPr lang="en-US" sz="2400" b="1" u="sng" baseline="0" dirty="0" smtClean="0">
                          <a:latin typeface="Arial"/>
                          <a:ea typeface="Calibri"/>
                          <a:cs typeface="Arial"/>
                        </a:rPr>
                        <a:t>&lt;</a:t>
                      </a:r>
                      <a:r>
                        <a:rPr lang="en-US" sz="2400" b="1" dirty="0" smtClean="0">
                          <a:latin typeface="Arial"/>
                          <a:ea typeface="Calibri"/>
                          <a:cs typeface="Arial"/>
                        </a:rPr>
                        <a:t>15 </a:t>
                      </a:r>
                    </a:p>
                    <a:p>
                      <a:pPr algn="ctr" rtl="0">
                        <a:lnSpc>
                          <a:spcPct val="115000"/>
                        </a:lnSpc>
                        <a:spcAft>
                          <a:spcPts val="0"/>
                        </a:spcAft>
                      </a:pPr>
                      <a:endParaRPr lang="en-US" sz="5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Mild</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2"/>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15</a:t>
                      </a:r>
                      <a:r>
                        <a:rPr lang="en-US" sz="2400" b="1" baseline="0" dirty="0" smtClean="0">
                          <a:latin typeface="Arial"/>
                          <a:ea typeface="Calibri"/>
                          <a:cs typeface="Arial"/>
                        </a:rPr>
                        <a:t> - 30</a:t>
                      </a:r>
                    </a:p>
                    <a:p>
                      <a:pPr algn="ctr" rtl="0">
                        <a:lnSpc>
                          <a:spcPct val="115000"/>
                        </a:lnSpc>
                        <a:spcAft>
                          <a:spcPts val="0"/>
                        </a:spcAft>
                      </a:pPr>
                      <a:endParaRPr lang="en-US" sz="100" b="1" baseline="0" dirty="0" smtClean="0">
                        <a:latin typeface="Arial"/>
                        <a:ea typeface="Calibri"/>
                        <a:cs typeface="Arial"/>
                      </a:endParaRP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Moderate </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3"/>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&gt; </a:t>
                      </a:r>
                      <a:r>
                        <a:rPr lang="en-US" sz="2400" b="1" baseline="0" dirty="0" smtClean="0">
                          <a:latin typeface="Arial"/>
                          <a:ea typeface="Calibri"/>
                          <a:cs typeface="Arial"/>
                        </a:rPr>
                        <a:t>30</a:t>
                      </a: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Severe</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4"/>
                  </a:ext>
                </a:extLst>
              </a:tr>
            </a:tbl>
          </a:graphicData>
        </a:graphic>
      </p:graphicFrame>
      <p:sp>
        <p:nvSpPr>
          <p:cNvPr id="7" name="Title 2"/>
          <p:cNvSpPr>
            <a:spLocks noGrp="1"/>
          </p:cNvSpPr>
          <p:nvPr>
            <p:ph type="title"/>
          </p:nvPr>
        </p:nvSpPr>
        <p:spPr>
          <a:xfrm>
            <a:off x="571472" y="699536"/>
            <a:ext cx="8229600" cy="785248"/>
          </a:xfrm>
        </p:spPr>
        <p:txBody>
          <a:bodyPr>
            <a:normAutofit fontScale="90000"/>
          </a:bodyPr>
          <a:lstStyle/>
          <a:p>
            <a:r>
              <a:rPr lang="en-US" dirty="0" smtClean="0">
                <a:latin typeface="Arial"/>
                <a:ea typeface="Calibri"/>
                <a:cs typeface="Arial"/>
              </a:rPr>
              <a:t/>
            </a:r>
            <a:br>
              <a:rPr lang="en-US" dirty="0" smtClean="0">
                <a:latin typeface="Arial"/>
                <a:ea typeface="Calibri"/>
                <a:cs typeface="Arial"/>
              </a:rPr>
            </a:br>
            <a:r>
              <a:rPr lang="en-US" dirty="0" smtClean="0">
                <a:latin typeface="Arial"/>
                <a:ea typeface="Calibri"/>
                <a:cs typeface="Arial"/>
              </a:rPr>
              <a:t> </a:t>
            </a:r>
            <a:r>
              <a:rPr lang="en-US" dirty="0" smtClean="0">
                <a:ea typeface="Calibri"/>
                <a:cs typeface="Arial"/>
              </a:rPr>
              <a:t>OSA Severity Criteria</a:t>
            </a:r>
            <a:r>
              <a:rPr lang="en-US" dirty="0">
                <a:latin typeface="Calibri"/>
                <a:ea typeface="Calibri"/>
                <a:cs typeface="Arial"/>
              </a:rPr>
              <a:t/>
            </a:r>
            <a:br>
              <a:rPr lang="en-US" dirty="0">
                <a:latin typeface="Calibri"/>
                <a:ea typeface="Calibri"/>
                <a:cs typeface="Arial"/>
              </a:rPr>
            </a:br>
            <a:endParaRPr lang="ar-SA" dirty="0"/>
          </a:p>
        </p:txBody>
      </p:sp>
      <p:sp>
        <p:nvSpPr>
          <p:cNvPr id="5" name="Rectangle 4"/>
          <p:cNvSpPr/>
          <p:nvPr/>
        </p:nvSpPr>
        <p:spPr>
          <a:xfrm>
            <a:off x="539552" y="5805264"/>
            <a:ext cx="7920880" cy="861774"/>
          </a:xfrm>
          <a:prstGeom prst="rect">
            <a:avLst/>
          </a:prstGeom>
        </p:spPr>
        <p:txBody>
          <a:bodyPr wrap="square">
            <a:spAutoFit/>
          </a:bodyPr>
          <a:lstStyle/>
          <a:p>
            <a:r>
              <a:rPr lang="en-US" dirty="0">
                <a:hlinkClick r:id="rId3" tooltip="Sleep."/>
              </a:rPr>
              <a:t>Sleep.</a:t>
            </a:r>
            <a:r>
              <a:rPr lang="en-US" dirty="0"/>
              <a:t> 1999 Aug 1;22(5):667-89.</a:t>
            </a:r>
          </a:p>
          <a:p>
            <a:r>
              <a:rPr lang="en-US" sz="1600" b="1" dirty="0"/>
              <a:t>Sleep-related breathing disorders in adults: recommendations for syndrome definition and measurement techniques in clinical research. The Report of an </a:t>
            </a:r>
            <a:r>
              <a:rPr lang="en-US" sz="1600" b="1" dirty="0" smtClean="0"/>
              <a:t>AASM </a:t>
            </a:r>
            <a:r>
              <a:rPr lang="en-US" sz="1600" b="1" dirty="0"/>
              <a:t>Task Force</a:t>
            </a:r>
          </a:p>
        </p:txBody>
      </p:sp>
      <p:sp>
        <p:nvSpPr>
          <p:cNvPr id="2" name="Slide Number Placeholder 1"/>
          <p:cNvSpPr>
            <a:spLocks noGrp="1"/>
          </p:cNvSpPr>
          <p:nvPr>
            <p:ph type="sldNum" sz="quarter" idx="12"/>
          </p:nvPr>
        </p:nvSpPr>
        <p:spPr/>
        <p:txBody>
          <a:bodyPr/>
          <a:lstStyle/>
          <a:p>
            <a:fld id="{80EA325C-93E3-49B9-9635-C99EDF9CBB06}" type="slidenum">
              <a:rPr lang="en-US" smtClean="0"/>
              <a:pPr/>
              <a:t>16</a:t>
            </a:fld>
            <a:endParaRPr lang="en-US"/>
          </a:p>
        </p:txBody>
      </p:sp>
    </p:spTree>
    <p:extLst>
      <p:ext uri="{BB962C8B-B14F-4D97-AF65-F5344CB8AC3E}">
        <p14:creationId xmlns:p14="http://schemas.microsoft.com/office/powerpoint/2010/main" val="2484851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عنصر نائب للمحتوى 5"/>
          <p:cNvGraphicFramePr>
            <a:graphicFrameLocks noGrp="1"/>
          </p:cNvGraphicFramePr>
          <p:nvPr>
            <p:ph idx="1"/>
            <p:extLst>
              <p:ext uri="{D42A27DB-BD31-4B8C-83A1-F6EECF244321}">
                <p14:modId xmlns:p14="http://schemas.microsoft.com/office/powerpoint/2010/main" val="3795720142"/>
              </p:ext>
            </p:extLst>
          </p:nvPr>
        </p:nvGraphicFramePr>
        <p:xfrm>
          <a:off x="1115616" y="2060848"/>
          <a:ext cx="6696744" cy="3461435"/>
        </p:xfrm>
        <a:graphic>
          <a:graphicData uri="http://schemas.openxmlformats.org/drawingml/2006/table">
            <a:tbl>
              <a:tblPr rtl="1" firstRow="1" bandRow="1">
                <a:tableStyleId>{5C22544A-7EE6-4342-B048-85BDC9FD1C3A}</a:tableStyleId>
              </a:tblPr>
              <a:tblGrid>
                <a:gridCol w="3518708">
                  <a:extLst>
                    <a:ext uri="{9D8B030D-6E8A-4147-A177-3AD203B41FA5}">
                      <a16:colId xmlns:a16="http://schemas.microsoft.com/office/drawing/2014/main" val="20000"/>
                    </a:ext>
                  </a:extLst>
                </a:gridCol>
                <a:gridCol w="3178036">
                  <a:extLst>
                    <a:ext uri="{9D8B030D-6E8A-4147-A177-3AD203B41FA5}">
                      <a16:colId xmlns:a16="http://schemas.microsoft.com/office/drawing/2014/main" val="20001"/>
                    </a:ext>
                  </a:extLst>
                </a:gridCol>
              </a:tblGrid>
              <a:tr h="639749">
                <a:tc>
                  <a:txBody>
                    <a:bodyPr/>
                    <a:lstStyle/>
                    <a:p>
                      <a:pPr algn="ctr" rtl="0">
                        <a:lnSpc>
                          <a:spcPct val="115000"/>
                        </a:lnSpc>
                        <a:spcAft>
                          <a:spcPts val="0"/>
                        </a:spcAft>
                      </a:pPr>
                      <a:r>
                        <a:rPr lang="en-US" sz="2800" dirty="0" smtClean="0">
                          <a:latin typeface="Calibri"/>
                          <a:ea typeface="Calibri"/>
                          <a:cs typeface="Arial"/>
                        </a:rPr>
                        <a:t>AHI /</a:t>
                      </a:r>
                      <a:r>
                        <a:rPr lang="en-US" sz="2800" dirty="0" err="1" smtClean="0">
                          <a:latin typeface="Calibri"/>
                          <a:ea typeface="Calibri"/>
                          <a:cs typeface="Arial"/>
                        </a:rPr>
                        <a:t>hr</a:t>
                      </a:r>
                      <a:endParaRPr lang="en-US" sz="2800" dirty="0">
                        <a:latin typeface="Calibri"/>
                        <a:ea typeface="Calibri"/>
                        <a:cs typeface="Arial"/>
                      </a:endParaRPr>
                    </a:p>
                  </a:txBody>
                  <a:tcPr marL="68580" marR="68580" marT="0" marB="0" anchor="ctr"/>
                </a:tc>
                <a:tc>
                  <a:txBody>
                    <a:bodyPr/>
                    <a:lstStyle/>
                    <a:p>
                      <a:pPr algn="ctr" rtl="0">
                        <a:lnSpc>
                          <a:spcPct val="115000"/>
                        </a:lnSpc>
                        <a:spcAft>
                          <a:spcPts val="0"/>
                        </a:spcAft>
                      </a:pPr>
                      <a:endParaRPr lang="en-US" sz="2800" dirty="0">
                        <a:solidFill>
                          <a:schemeClr val="bg1"/>
                        </a:solidFill>
                        <a:latin typeface="Calibri"/>
                        <a:ea typeface="Calibri"/>
                        <a:cs typeface="Arial"/>
                      </a:endParaRPr>
                    </a:p>
                  </a:txBody>
                  <a:tcPr marL="68580" marR="68580" marT="0" marB="0" anchor="ctr"/>
                </a:tc>
                <a:extLst>
                  <a:ext uri="{0D108BD9-81ED-4DB2-BD59-A6C34878D82A}">
                    <a16:rowId xmlns:a16="http://schemas.microsoft.com/office/drawing/2014/main" val="10000"/>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&lt;</a:t>
                      </a:r>
                      <a:r>
                        <a:rPr lang="en-US" sz="2400" b="1" baseline="0" dirty="0" smtClean="0">
                          <a:latin typeface="Arial"/>
                          <a:ea typeface="Calibri"/>
                          <a:cs typeface="Arial"/>
                        </a:rPr>
                        <a:t> 5</a:t>
                      </a:r>
                      <a:endParaRPr lang="en-US" sz="2400" dirty="0">
                        <a:latin typeface="Calibri"/>
                        <a:ea typeface="Calibri"/>
                        <a:cs typeface="Arial"/>
                      </a:endParaRPr>
                    </a:p>
                  </a:txBody>
                  <a:tcPr marL="68580" marR="68580" marT="0" marB="0">
                    <a:solidFill>
                      <a:srgbClr val="FFFF00"/>
                    </a:solidFill>
                  </a:tcPr>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Normal</a:t>
                      </a:r>
                    </a:p>
                    <a:p>
                      <a:pPr algn="l" rtl="0">
                        <a:lnSpc>
                          <a:spcPct val="115000"/>
                        </a:lnSpc>
                        <a:spcAft>
                          <a:spcPts val="0"/>
                        </a:spcAft>
                      </a:pPr>
                      <a:endParaRPr lang="en-US" sz="800" dirty="0">
                        <a:latin typeface="Calibri"/>
                        <a:ea typeface="Calibri"/>
                        <a:cs typeface="Arial"/>
                      </a:endParaRPr>
                    </a:p>
                  </a:txBody>
                  <a:tcPr marL="68580" marR="68580" marT="0" marB="0">
                    <a:solidFill>
                      <a:srgbClr val="FFFF00"/>
                    </a:solidFill>
                  </a:tcPr>
                </a:tc>
                <a:extLst>
                  <a:ext uri="{0D108BD9-81ED-4DB2-BD59-A6C34878D82A}">
                    <a16:rowId xmlns:a16="http://schemas.microsoft.com/office/drawing/2014/main" val="10001"/>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5</a:t>
                      </a:r>
                      <a:r>
                        <a:rPr lang="en-US" sz="2400" b="1" baseline="0" dirty="0" smtClean="0">
                          <a:latin typeface="Arial"/>
                          <a:ea typeface="Calibri"/>
                          <a:cs typeface="Arial"/>
                        </a:rPr>
                        <a:t> - </a:t>
                      </a:r>
                      <a:r>
                        <a:rPr lang="en-US" sz="2400" b="1" u="sng" baseline="0" dirty="0" smtClean="0">
                          <a:latin typeface="Arial"/>
                          <a:ea typeface="Calibri"/>
                          <a:cs typeface="Arial"/>
                        </a:rPr>
                        <a:t>&lt;</a:t>
                      </a:r>
                      <a:r>
                        <a:rPr lang="en-US" sz="2400" b="1" dirty="0" smtClean="0">
                          <a:latin typeface="Arial"/>
                          <a:ea typeface="Calibri"/>
                          <a:cs typeface="Arial"/>
                        </a:rPr>
                        <a:t>15 </a:t>
                      </a:r>
                    </a:p>
                    <a:p>
                      <a:pPr algn="ctr" rtl="0">
                        <a:lnSpc>
                          <a:spcPct val="115000"/>
                        </a:lnSpc>
                        <a:spcAft>
                          <a:spcPts val="0"/>
                        </a:spcAft>
                      </a:pPr>
                      <a:endParaRPr lang="en-US" sz="5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Mild</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2"/>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15</a:t>
                      </a:r>
                      <a:r>
                        <a:rPr lang="en-US" sz="2400" b="1" baseline="0" dirty="0" smtClean="0">
                          <a:latin typeface="Arial"/>
                          <a:ea typeface="Calibri"/>
                          <a:cs typeface="Arial"/>
                        </a:rPr>
                        <a:t> - 30</a:t>
                      </a:r>
                    </a:p>
                    <a:p>
                      <a:pPr algn="ctr" rtl="0">
                        <a:lnSpc>
                          <a:spcPct val="115000"/>
                        </a:lnSpc>
                        <a:spcAft>
                          <a:spcPts val="0"/>
                        </a:spcAft>
                      </a:pPr>
                      <a:endParaRPr lang="en-US" sz="100" b="1" baseline="0" dirty="0" smtClean="0">
                        <a:latin typeface="Arial"/>
                        <a:ea typeface="Calibri"/>
                        <a:cs typeface="Arial"/>
                      </a:endParaRP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Moderate </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3"/>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&gt; </a:t>
                      </a:r>
                      <a:r>
                        <a:rPr lang="en-US" sz="2400" b="1" baseline="0" dirty="0" smtClean="0">
                          <a:latin typeface="Arial"/>
                          <a:ea typeface="Calibri"/>
                          <a:cs typeface="Arial"/>
                        </a:rPr>
                        <a:t>30</a:t>
                      </a: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Severe</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4"/>
                  </a:ext>
                </a:extLst>
              </a:tr>
            </a:tbl>
          </a:graphicData>
        </a:graphic>
      </p:graphicFrame>
      <p:sp>
        <p:nvSpPr>
          <p:cNvPr id="7" name="Title 2"/>
          <p:cNvSpPr>
            <a:spLocks noGrp="1"/>
          </p:cNvSpPr>
          <p:nvPr>
            <p:ph type="title"/>
          </p:nvPr>
        </p:nvSpPr>
        <p:spPr>
          <a:xfrm>
            <a:off x="571472" y="699536"/>
            <a:ext cx="8229600" cy="785248"/>
          </a:xfrm>
        </p:spPr>
        <p:txBody>
          <a:bodyPr>
            <a:normAutofit fontScale="90000"/>
          </a:bodyPr>
          <a:lstStyle/>
          <a:p>
            <a:r>
              <a:rPr lang="en-US" dirty="0" smtClean="0">
                <a:latin typeface="Arial"/>
                <a:ea typeface="Calibri"/>
                <a:cs typeface="Arial"/>
              </a:rPr>
              <a:t/>
            </a:r>
            <a:br>
              <a:rPr lang="en-US" dirty="0" smtClean="0">
                <a:latin typeface="Arial"/>
                <a:ea typeface="Calibri"/>
                <a:cs typeface="Arial"/>
              </a:rPr>
            </a:br>
            <a:r>
              <a:rPr lang="en-US" dirty="0" smtClean="0">
                <a:latin typeface="Arial"/>
                <a:ea typeface="Calibri"/>
                <a:cs typeface="Arial"/>
              </a:rPr>
              <a:t> </a:t>
            </a:r>
            <a:r>
              <a:rPr lang="en-US" dirty="0" smtClean="0">
                <a:ea typeface="Calibri"/>
                <a:cs typeface="Arial"/>
              </a:rPr>
              <a:t>OSA Severity Criteria</a:t>
            </a:r>
            <a:r>
              <a:rPr lang="en-US" dirty="0">
                <a:latin typeface="Calibri"/>
                <a:ea typeface="Calibri"/>
                <a:cs typeface="Arial"/>
              </a:rPr>
              <a:t/>
            </a:r>
            <a:br>
              <a:rPr lang="en-US" dirty="0">
                <a:latin typeface="Calibri"/>
                <a:ea typeface="Calibri"/>
                <a:cs typeface="Arial"/>
              </a:rPr>
            </a:br>
            <a:endParaRPr lang="ar-SA" dirty="0"/>
          </a:p>
        </p:txBody>
      </p:sp>
      <p:sp>
        <p:nvSpPr>
          <p:cNvPr id="5" name="Rectangle 4"/>
          <p:cNvSpPr/>
          <p:nvPr/>
        </p:nvSpPr>
        <p:spPr>
          <a:xfrm>
            <a:off x="539552" y="5805264"/>
            <a:ext cx="7920880" cy="861774"/>
          </a:xfrm>
          <a:prstGeom prst="rect">
            <a:avLst/>
          </a:prstGeom>
        </p:spPr>
        <p:txBody>
          <a:bodyPr wrap="square">
            <a:spAutoFit/>
          </a:bodyPr>
          <a:lstStyle/>
          <a:p>
            <a:r>
              <a:rPr lang="en-US" dirty="0">
                <a:hlinkClick r:id="rId3" tooltip="Sleep."/>
              </a:rPr>
              <a:t>Sleep.</a:t>
            </a:r>
            <a:r>
              <a:rPr lang="en-US" dirty="0"/>
              <a:t> 1999 Aug 1;22(5):667-89.</a:t>
            </a:r>
          </a:p>
          <a:p>
            <a:r>
              <a:rPr lang="en-US" sz="1600" b="1" dirty="0"/>
              <a:t>Sleep-related breathing disorders in adults: recommendations for syndrome definition and measurement techniques in clinical research. The Report of an </a:t>
            </a:r>
            <a:r>
              <a:rPr lang="en-US" sz="1600" b="1" dirty="0" smtClean="0"/>
              <a:t>AASM </a:t>
            </a:r>
            <a:r>
              <a:rPr lang="en-US" sz="1600" b="1" dirty="0"/>
              <a:t>Task Force</a:t>
            </a:r>
          </a:p>
        </p:txBody>
      </p:sp>
      <p:sp>
        <p:nvSpPr>
          <p:cNvPr id="2" name="Slide Number Placeholder 1"/>
          <p:cNvSpPr>
            <a:spLocks noGrp="1"/>
          </p:cNvSpPr>
          <p:nvPr>
            <p:ph type="sldNum" sz="quarter" idx="12"/>
          </p:nvPr>
        </p:nvSpPr>
        <p:spPr/>
        <p:txBody>
          <a:bodyPr/>
          <a:lstStyle/>
          <a:p>
            <a:fld id="{80EA325C-93E3-49B9-9635-C99EDF9CBB06}" type="slidenum">
              <a:rPr lang="en-US" smtClean="0"/>
              <a:pPr/>
              <a:t>17</a:t>
            </a:fld>
            <a:endParaRPr lang="en-US"/>
          </a:p>
        </p:txBody>
      </p:sp>
    </p:spTree>
    <p:extLst>
      <p:ext uri="{BB962C8B-B14F-4D97-AF65-F5344CB8AC3E}">
        <p14:creationId xmlns:p14="http://schemas.microsoft.com/office/powerpoint/2010/main" val="915960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عنصر نائب للمحتوى 5"/>
          <p:cNvGraphicFramePr>
            <a:graphicFrameLocks noGrp="1"/>
          </p:cNvGraphicFramePr>
          <p:nvPr>
            <p:ph idx="1"/>
            <p:extLst>
              <p:ext uri="{D42A27DB-BD31-4B8C-83A1-F6EECF244321}">
                <p14:modId xmlns:p14="http://schemas.microsoft.com/office/powerpoint/2010/main" val="1429270327"/>
              </p:ext>
            </p:extLst>
          </p:nvPr>
        </p:nvGraphicFramePr>
        <p:xfrm>
          <a:off x="1115616" y="2060848"/>
          <a:ext cx="6696744" cy="3461435"/>
        </p:xfrm>
        <a:graphic>
          <a:graphicData uri="http://schemas.openxmlformats.org/drawingml/2006/table">
            <a:tbl>
              <a:tblPr rtl="1" firstRow="1" bandRow="1">
                <a:tableStyleId>{5C22544A-7EE6-4342-B048-85BDC9FD1C3A}</a:tableStyleId>
              </a:tblPr>
              <a:tblGrid>
                <a:gridCol w="3518708">
                  <a:extLst>
                    <a:ext uri="{9D8B030D-6E8A-4147-A177-3AD203B41FA5}">
                      <a16:colId xmlns:a16="http://schemas.microsoft.com/office/drawing/2014/main" val="20000"/>
                    </a:ext>
                  </a:extLst>
                </a:gridCol>
                <a:gridCol w="3178036">
                  <a:extLst>
                    <a:ext uri="{9D8B030D-6E8A-4147-A177-3AD203B41FA5}">
                      <a16:colId xmlns:a16="http://schemas.microsoft.com/office/drawing/2014/main" val="20001"/>
                    </a:ext>
                  </a:extLst>
                </a:gridCol>
              </a:tblGrid>
              <a:tr h="639749">
                <a:tc>
                  <a:txBody>
                    <a:bodyPr/>
                    <a:lstStyle/>
                    <a:p>
                      <a:pPr algn="ctr" rtl="0">
                        <a:lnSpc>
                          <a:spcPct val="115000"/>
                        </a:lnSpc>
                        <a:spcAft>
                          <a:spcPts val="0"/>
                        </a:spcAft>
                      </a:pPr>
                      <a:r>
                        <a:rPr lang="en-US" sz="2800" dirty="0" smtClean="0">
                          <a:latin typeface="Calibri"/>
                          <a:ea typeface="Calibri"/>
                          <a:cs typeface="Arial"/>
                        </a:rPr>
                        <a:t>AHI /</a:t>
                      </a:r>
                      <a:r>
                        <a:rPr lang="en-US" sz="2800" dirty="0" err="1" smtClean="0">
                          <a:latin typeface="Calibri"/>
                          <a:ea typeface="Calibri"/>
                          <a:cs typeface="Arial"/>
                        </a:rPr>
                        <a:t>hr</a:t>
                      </a:r>
                      <a:endParaRPr lang="en-US" sz="2800" dirty="0">
                        <a:latin typeface="Calibri"/>
                        <a:ea typeface="Calibri"/>
                        <a:cs typeface="Arial"/>
                      </a:endParaRPr>
                    </a:p>
                  </a:txBody>
                  <a:tcPr marL="68580" marR="68580" marT="0" marB="0" anchor="ctr"/>
                </a:tc>
                <a:tc>
                  <a:txBody>
                    <a:bodyPr/>
                    <a:lstStyle/>
                    <a:p>
                      <a:pPr algn="ctr" rtl="0">
                        <a:lnSpc>
                          <a:spcPct val="115000"/>
                        </a:lnSpc>
                        <a:spcAft>
                          <a:spcPts val="0"/>
                        </a:spcAft>
                      </a:pPr>
                      <a:endParaRPr lang="en-US" sz="2800" dirty="0">
                        <a:solidFill>
                          <a:schemeClr val="bg1"/>
                        </a:solidFill>
                        <a:latin typeface="Calibri"/>
                        <a:ea typeface="Calibri"/>
                        <a:cs typeface="Arial"/>
                      </a:endParaRPr>
                    </a:p>
                  </a:txBody>
                  <a:tcPr marL="68580" marR="68580" marT="0" marB="0" anchor="ctr"/>
                </a:tc>
                <a:extLst>
                  <a:ext uri="{0D108BD9-81ED-4DB2-BD59-A6C34878D82A}">
                    <a16:rowId xmlns:a16="http://schemas.microsoft.com/office/drawing/2014/main" val="10000"/>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&lt;</a:t>
                      </a:r>
                      <a:r>
                        <a:rPr lang="en-US" sz="2400" b="1" baseline="0" dirty="0" smtClean="0">
                          <a:latin typeface="Arial"/>
                          <a:ea typeface="Calibri"/>
                          <a:cs typeface="Arial"/>
                        </a:rPr>
                        <a:t> 5</a:t>
                      </a:r>
                      <a:endParaRPr lang="en-US" sz="24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Normal</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1"/>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5</a:t>
                      </a:r>
                      <a:r>
                        <a:rPr lang="en-US" sz="2400" b="1" baseline="0" dirty="0" smtClean="0">
                          <a:latin typeface="Arial"/>
                          <a:ea typeface="Calibri"/>
                          <a:cs typeface="Arial"/>
                        </a:rPr>
                        <a:t> - </a:t>
                      </a:r>
                      <a:r>
                        <a:rPr lang="en-US" sz="2400" b="1" u="sng" baseline="0" dirty="0" smtClean="0">
                          <a:latin typeface="Arial"/>
                          <a:ea typeface="Calibri"/>
                          <a:cs typeface="Arial"/>
                        </a:rPr>
                        <a:t>&lt;</a:t>
                      </a:r>
                      <a:r>
                        <a:rPr lang="en-US" sz="2400" b="1" dirty="0" smtClean="0">
                          <a:latin typeface="Arial"/>
                          <a:ea typeface="Calibri"/>
                          <a:cs typeface="Arial"/>
                        </a:rPr>
                        <a:t>15 </a:t>
                      </a:r>
                    </a:p>
                    <a:p>
                      <a:pPr algn="ctr" rtl="0">
                        <a:lnSpc>
                          <a:spcPct val="115000"/>
                        </a:lnSpc>
                        <a:spcAft>
                          <a:spcPts val="0"/>
                        </a:spcAft>
                      </a:pPr>
                      <a:endParaRPr lang="en-US" sz="500" dirty="0">
                        <a:latin typeface="Calibri"/>
                        <a:ea typeface="Calibri"/>
                        <a:cs typeface="Arial"/>
                      </a:endParaRPr>
                    </a:p>
                  </a:txBody>
                  <a:tcPr marL="68580" marR="68580" marT="0" marB="0">
                    <a:solidFill>
                      <a:srgbClr val="FFFF00"/>
                    </a:solidFill>
                  </a:tcPr>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Mild</a:t>
                      </a:r>
                    </a:p>
                    <a:p>
                      <a:pPr algn="l" rtl="0">
                        <a:lnSpc>
                          <a:spcPct val="115000"/>
                        </a:lnSpc>
                        <a:spcAft>
                          <a:spcPts val="0"/>
                        </a:spcAft>
                      </a:pPr>
                      <a:endParaRPr lang="en-US" sz="800" dirty="0">
                        <a:latin typeface="Calibri"/>
                        <a:ea typeface="Calibri"/>
                        <a:cs typeface="Arial"/>
                      </a:endParaRPr>
                    </a:p>
                  </a:txBody>
                  <a:tcPr marL="68580" marR="68580" marT="0" marB="0">
                    <a:solidFill>
                      <a:srgbClr val="FFFF00"/>
                    </a:solidFill>
                  </a:tcPr>
                </a:tc>
                <a:extLst>
                  <a:ext uri="{0D108BD9-81ED-4DB2-BD59-A6C34878D82A}">
                    <a16:rowId xmlns:a16="http://schemas.microsoft.com/office/drawing/2014/main" val="10002"/>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15</a:t>
                      </a:r>
                      <a:r>
                        <a:rPr lang="en-US" sz="2400" b="1" baseline="0" dirty="0" smtClean="0">
                          <a:latin typeface="Arial"/>
                          <a:ea typeface="Calibri"/>
                          <a:cs typeface="Arial"/>
                        </a:rPr>
                        <a:t> - 30</a:t>
                      </a:r>
                    </a:p>
                    <a:p>
                      <a:pPr algn="ctr" rtl="0">
                        <a:lnSpc>
                          <a:spcPct val="115000"/>
                        </a:lnSpc>
                        <a:spcAft>
                          <a:spcPts val="0"/>
                        </a:spcAft>
                      </a:pPr>
                      <a:endParaRPr lang="en-US" sz="100" b="1" baseline="0" dirty="0" smtClean="0">
                        <a:latin typeface="Arial"/>
                        <a:ea typeface="Calibri"/>
                        <a:cs typeface="Arial"/>
                      </a:endParaRP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Moderate </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3"/>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&gt;</a:t>
                      </a:r>
                      <a:r>
                        <a:rPr lang="en-US" sz="2400" b="1" baseline="0" dirty="0" smtClean="0">
                          <a:latin typeface="Arial"/>
                          <a:ea typeface="Calibri"/>
                          <a:cs typeface="Arial"/>
                        </a:rPr>
                        <a:t> 30</a:t>
                      </a: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Severe</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4"/>
                  </a:ext>
                </a:extLst>
              </a:tr>
            </a:tbl>
          </a:graphicData>
        </a:graphic>
      </p:graphicFrame>
      <p:sp>
        <p:nvSpPr>
          <p:cNvPr id="7" name="Title 2"/>
          <p:cNvSpPr>
            <a:spLocks noGrp="1"/>
          </p:cNvSpPr>
          <p:nvPr>
            <p:ph type="title"/>
          </p:nvPr>
        </p:nvSpPr>
        <p:spPr>
          <a:xfrm>
            <a:off x="571472" y="699536"/>
            <a:ext cx="8229600" cy="785248"/>
          </a:xfrm>
        </p:spPr>
        <p:txBody>
          <a:bodyPr>
            <a:normAutofit fontScale="90000"/>
          </a:bodyPr>
          <a:lstStyle/>
          <a:p>
            <a:r>
              <a:rPr lang="en-US" dirty="0" smtClean="0">
                <a:latin typeface="Arial"/>
                <a:ea typeface="Calibri"/>
                <a:cs typeface="Arial"/>
              </a:rPr>
              <a:t/>
            </a:r>
            <a:br>
              <a:rPr lang="en-US" dirty="0" smtClean="0">
                <a:latin typeface="Arial"/>
                <a:ea typeface="Calibri"/>
                <a:cs typeface="Arial"/>
              </a:rPr>
            </a:br>
            <a:r>
              <a:rPr lang="en-US" dirty="0" smtClean="0">
                <a:latin typeface="Arial"/>
                <a:ea typeface="Calibri"/>
                <a:cs typeface="Arial"/>
              </a:rPr>
              <a:t> </a:t>
            </a:r>
            <a:r>
              <a:rPr lang="en-US" dirty="0" smtClean="0">
                <a:ea typeface="Calibri"/>
                <a:cs typeface="Arial"/>
              </a:rPr>
              <a:t>OSA Severity Criteria</a:t>
            </a:r>
            <a:r>
              <a:rPr lang="en-US" dirty="0">
                <a:latin typeface="Calibri"/>
                <a:ea typeface="Calibri"/>
                <a:cs typeface="Arial"/>
              </a:rPr>
              <a:t/>
            </a:r>
            <a:br>
              <a:rPr lang="en-US" dirty="0">
                <a:latin typeface="Calibri"/>
                <a:ea typeface="Calibri"/>
                <a:cs typeface="Arial"/>
              </a:rPr>
            </a:br>
            <a:endParaRPr lang="ar-SA" dirty="0"/>
          </a:p>
        </p:txBody>
      </p:sp>
      <p:sp>
        <p:nvSpPr>
          <p:cNvPr id="5" name="Rectangle 4"/>
          <p:cNvSpPr/>
          <p:nvPr/>
        </p:nvSpPr>
        <p:spPr>
          <a:xfrm>
            <a:off x="539552" y="5805264"/>
            <a:ext cx="7920880" cy="861774"/>
          </a:xfrm>
          <a:prstGeom prst="rect">
            <a:avLst/>
          </a:prstGeom>
        </p:spPr>
        <p:txBody>
          <a:bodyPr wrap="square">
            <a:spAutoFit/>
          </a:bodyPr>
          <a:lstStyle/>
          <a:p>
            <a:r>
              <a:rPr lang="en-US" dirty="0">
                <a:hlinkClick r:id="rId3" tooltip="Sleep."/>
              </a:rPr>
              <a:t>Sleep.</a:t>
            </a:r>
            <a:r>
              <a:rPr lang="en-US" dirty="0"/>
              <a:t> 1999 Aug 1;22(5):667-89.</a:t>
            </a:r>
          </a:p>
          <a:p>
            <a:r>
              <a:rPr lang="en-US" sz="1600" b="1" dirty="0"/>
              <a:t>Sleep-related breathing disorders in adults: recommendations for syndrome definition and measurement techniques in clinical research. The Report of an </a:t>
            </a:r>
            <a:r>
              <a:rPr lang="en-US" sz="1600" b="1" dirty="0" smtClean="0"/>
              <a:t>AASM </a:t>
            </a:r>
            <a:r>
              <a:rPr lang="en-US" sz="1600" b="1" dirty="0"/>
              <a:t>Task Force</a:t>
            </a:r>
          </a:p>
        </p:txBody>
      </p:sp>
      <p:sp>
        <p:nvSpPr>
          <p:cNvPr id="2" name="Slide Number Placeholder 1"/>
          <p:cNvSpPr>
            <a:spLocks noGrp="1"/>
          </p:cNvSpPr>
          <p:nvPr>
            <p:ph type="sldNum" sz="quarter" idx="12"/>
          </p:nvPr>
        </p:nvSpPr>
        <p:spPr/>
        <p:txBody>
          <a:bodyPr/>
          <a:lstStyle/>
          <a:p>
            <a:fld id="{80EA325C-93E3-49B9-9635-C99EDF9CBB06}" type="slidenum">
              <a:rPr lang="en-US" smtClean="0"/>
              <a:pPr/>
              <a:t>18</a:t>
            </a:fld>
            <a:endParaRPr lang="en-US"/>
          </a:p>
        </p:txBody>
      </p:sp>
    </p:spTree>
    <p:extLst>
      <p:ext uri="{BB962C8B-B14F-4D97-AF65-F5344CB8AC3E}">
        <p14:creationId xmlns:p14="http://schemas.microsoft.com/office/powerpoint/2010/main" val="4178016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عنصر نائب للمحتوى 5"/>
          <p:cNvGraphicFramePr>
            <a:graphicFrameLocks noGrp="1"/>
          </p:cNvGraphicFramePr>
          <p:nvPr>
            <p:ph idx="1"/>
            <p:extLst>
              <p:ext uri="{D42A27DB-BD31-4B8C-83A1-F6EECF244321}">
                <p14:modId xmlns:p14="http://schemas.microsoft.com/office/powerpoint/2010/main" val="1723997452"/>
              </p:ext>
            </p:extLst>
          </p:nvPr>
        </p:nvGraphicFramePr>
        <p:xfrm>
          <a:off x="1115616" y="2060848"/>
          <a:ext cx="6696744" cy="3461435"/>
        </p:xfrm>
        <a:graphic>
          <a:graphicData uri="http://schemas.openxmlformats.org/drawingml/2006/table">
            <a:tbl>
              <a:tblPr rtl="1" firstRow="1" bandRow="1">
                <a:tableStyleId>{5C22544A-7EE6-4342-B048-85BDC9FD1C3A}</a:tableStyleId>
              </a:tblPr>
              <a:tblGrid>
                <a:gridCol w="3518708">
                  <a:extLst>
                    <a:ext uri="{9D8B030D-6E8A-4147-A177-3AD203B41FA5}">
                      <a16:colId xmlns:a16="http://schemas.microsoft.com/office/drawing/2014/main" val="20000"/>
                    </a:ext>
                  </a:extLst>
                </a:gridCol>
                <a:gridCol w="3178036">
                  <a:extLst>
                    <a:ext uri="{9D8B030D-6E8A-4147-A177-3AD203B41FA5}">
                      <a16:colId xmlns:a16="http://schemas.microsoft.com/office/drawing/2014/main" val="20001"/>
                    </a:ext>
                  </a:extLst>
                </a:gridCol>
              </a:tblGrid>
              <a:tr h="639749">
                <a:tc>
                  <a:txBody>
                    <a:bodyPr/>
                    <a:lstStyle/>
                    <a:p>
                      <a:pPr algn="ctr" rtl="0">
                        <a:lnSpc>
                          <a:spcPct val="115000"/>
                        </a:lnSpc>
                        <a:spcAft>
                          <a:spcPts val="0"/>
                        </a:spcAft>
                      </a:pPr>
                      <a:r>
                        <a:rPr lang="en-US" sz="2800" dirty="0" smtClean="0">
                          <a:latin typeface="Calibri"/>
                          <a:ea typeface="Calibri"/>
                          <a:cs typeface="Arial"/>
                        </a:rPr>
                        <a:t>AHI /</a:t>
                      </a:r>
                      <a:r>
                        <a:rPr lang="en-US" sz="2800" dirty="0" err="1" smtClean="0">
                          <a:latin typeface="Calibri"/>
                          <a:ea typeface="Calibri"/>
                          <a:cs typeface="Arial"/>
                        </a:rPr>
                        <a:t>hr</a:t>
                      </a:r>
                      <a:endParaRPr lang="en-US" sz="2800" dirty="0">
                        <a:latin typeface="Calibri"/>
                        <a:ea typeface="Calibri"/>
                        <a:cs typeface="Arial"/>
                      </a:endParaRPr>
                    </a:p>
                  </a:txBody>
                  <a:tcPr marL="68580" marR="68580" marT="0" marB="0" anchor="ctr"/>
                </a:tc>
                <a:tc>
                  <a:txBody>
                    <a:bodyPr/>
                    <a:lstStyle/>
                    <a:p>
                      <a:pPr algn="ctr" rtl="0">
                        <a:lnSpc>
                          <a:spcPct val="115000"/>
                        </a:lnSpc>
                        <a:spcAft>
                          <a:spcPts val="0"/>
                        </a:spcAft>
                      </a:pPr>
                      <a:endParaRPr lang="en-US" sz="2800" dirty="0">
                        <a:solidFill>
                          <a:schemeClr val="bg1"/>
                        </a:solidFill>
                        <a:latin typeface="Calibri"/>
                        <a:ea typeface="Calibri"/>
                        <a:cs typeface="Arial"/>
                      </a:endParaRPr>
                    </a:p>
                  </a:txBody>
                  <a:tcPr marL="68580" marR="68580" marT="0" marB="0" anchor="ctr"/>
                </a:tc>
                <a:extLst>
                  <a:ext uri="{0D108BD9-81ED-4DB2-BD59-A6C34878D82A}">
                    <a16:rowId xmlns:a16="http://schemas.microsoft.com/office/drawing/2014/main" val="10000"/>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&lt;</a:t>
                      </a:r>
                      <a:r>
                        <a:rPr lang="en-US" sz="2400" b="1" baseline="0" dirty="0" smtClean="0">
                          <a:latin typeface="Arial"/>
                          <a:ea typeface="Calibri"/>
                          <a:cs typeface="Arial"/>
                        </a:rPr>
                        <a:t> 5</a:t>
                      </a:r>
                      <a:endParaRPr lang="en-US" sz="24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Normal</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1"/>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5</a:t>
                      </a:r>
                      <a:r>
                        <a:rPr lang="en-US" sz="2400" b="1" baseline="0" dirty="0" smtClean="0">
                          <a:latin typeface="Arial"/>
                          <a:ea typeface="Calibri"/>
                          <a:cs typeface="Arial"/>
                        </a:rPr>
                        <a:t> - </a:t>
                      </a:r>
                      <a:r>
                        <a:rPr lang="en-US" sz="2400" b="1" u="sng" baseline="0" dirty="0" smtClean="0">
                          <a:latin typeface="Arial"/>
                          <a:ea typeface="Calibri"/>
                          <a:cs typeface="Arial"/>
                        </a:rPr>
                        <a:t>&lt;</a:t>
                      </a:r>
                      <a:r>
                        <a:rPr lang="en-US" sz="2400" b="1" dirty="0" smtClean="0">
                          <a:latin typeface="Arial"/>
                          <a:ea typeface="Calibri"/>
                          <a:cs typeface="Arial"/>
                        </a:rPr>
                        <a:t>15 </a:t>
                      </a:r>
                    </a:p>
                    <a:p>
                      <a:pPr algn="ctr" rtl="0">
                        <a:lnSpc>
                          <a:spcPct val="115000"/>
                        </a:lnSpc>
                        <a:spcAft>
                          <a:spcPts val="0"/>
                        </a:spcAft>
                      </a:pPr>
                      <a:endParaRPr lang="en-US" sz="5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Mild</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2"/>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15</a:t>
                      </a:r>
                      <a:r>
                        <a:rPr lang="en-US" sz="2400" b="1" baseline="0" dirty="0" smtClean="0">
                          <a:latin typeface="Arial"/>
                          <a:ea typeface="Calibri"/>
                          <a:cs typeface="Arial"/>
                        </a:rPr>
                        <a:t> - 30</a:t>
                      </a:r>
                    </a:p>
                    <a:p>
                      <a:pPr algn="ctr" rtl="0">
                        <a:lnSpc>
                          <a:spcPct val="115000"/>
                        </a:lnSpc>
                        <a:spcAft>
                          <a:spcPts val="0"/>
                        </a:spcAft>
                      </a:pPr>
                      <a:endParaRPr lang="en-US" sz="100" b="1" baseline="0" dirty="0" smtClean="0">
                        <a:latin typeface="Arial"/>
                        <a:ea typeface="Calibri"/>
                        <a:cs typeface="Arial"/>
                      </a:endParaRPr>
                    </a:p>
                    <a:p>
                      <a:pPr algn="ctr" rtl="0">
                        <a:lnSpc>
                          <a:spcPct val="115000"/>
                        </a:lnSpc>
                        <a:spcAft>
                          <a:spcPts val="0"/>
                        </a:spcAft>
                      </a:pPr>
                      <a:endParaRPr lang="en-US" sz="800" dirty="0">
                        <a:latin typeface="Calibri"/>
                        <a:ea typeface="Calibri"/>
                        <a:cs typeface="Arial"/>
                      </a:endParaRPr>
                    </a:p>
                  </a:txBody>
                  <a:tcPr marL="68580" marR="68580" marT="0" marB="0">
                    <a:solidFill>
                      <a:srgbClr val="FFFF00"/>
                    </a:solidFill>
                  </a:tcPr>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Moderate </a:t>
                      </a:r>
                      <a:endParaRPr lang="en-US" sz="2400" dirty="0">
                        <a:latin typeface="Calibri"/>
                        <a:ea typeface="Calibri"/>
                        <a:cs typeface="Arial"/>
                      </a:endParaRPr>
                    </a:p>
                  </a:txBody>
                  <a:tcPr marL="68580" marR="68580" marT="0" marB="0">
                    <a:solidFill>
                      <a:srgbClr val="FFFF00"/>
                    </a:solidFill>
                  </a:tcPr>
                </a:tc>
                <a:extLst>
                  <a:ext uri="{0D108BD9-81ED-4DB2-BD59-A6C34878D82A}">
                    <a16:rowId xmlns:a16="http://schemas.microsoft.com/office/drawing/2014/main" val="10003"/>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baseline="0" dirty="0" smtClean="0">
                          <a:latin typeface="Arial"/>
                          <a:ea typeface="Calibri"/>
                          <a:cs typeface="Arial"/>
                        </a:rPr>
                        <a:t>  &gt; 30</a:t>
                      </a: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Severe</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4"/>
                  </a:ext>
                </a:extLst>
              </a:tr>
            </a:tbl>
          </a:graphicData>
        </a:graphic>
      </p:graphicFrame>
      <p:sp>
        <p:nvSpPr>
          <p:cNvPr id="7" name="Title 2"/>
          <p:cNvSpPr>
            <a:spLocks noGrp="1"/>
          </p:cNvSpPr>
          <p:nvPr>
            <p:ph type="title"/>
          </p:nvPr>
        </p:nvSpPr>
        <p:spPr>
          <a:xfrm>
            <a:off x="571472" y="699536"/>
            <a:ext cx="8229600" cy="785248"/>
          </a:xfrm>
        </p:spPr>
        <p:txBody>
          <a:bodyPr>
            <a:normAutofit fontScale="90000"/>
          </a:bodyPr>
          <a:lstStyle/>
          <a:p>
            <a:r>
              <a:rPr lang="en-US" dirty="0" smtClean="0">
                <a:latin typeface="Arial"/>
                <a:ea typeface="Calibri"/>
                <a:cs typeface="Arial"/>
              </a:rPr>
              <a:t/>
            </a:r>
            <a:br>
              <a:rPr lang="en-US" dirty="0" smtClean="0">
                <a:latin typeface="Arial"/>
                <a:ea typeface="Calibri"/>
                <a:cs typeface="Arial"/>
              </a:rPr>
            </a:br>
            <a:r>
              <a:rPr lang="en-US" dirty="0" smtClean="0">
                <a:latin typeface="Arial"/>
                <a:ea typeface="Calibri"/>
                <a:cs typeface="Arial"/>
              </a:rPr>
              <a:t> </a:t>
            </a:r>
            <a:r>
              <a:rPr lang="en-US" dirty="0" smtClean="0">
                <a:ea typeface="Calibri"/>
                <a:cs typeface="Arial"/>
              </a:rPr>
              <a:t>OSA Severity Criteria</a:t>
            </a:r>
            <a:r>
              <a:rPr lang="en-US" dirty="0">
                <a:latin typeface="Calibri"/>
                <a:ea typeface="Calibri"/>
                <a:cs typeface="Arial"/>
              </a:rPr>
              <a:t/>
            </a:r>
            <a:br>
              <a:rPr lang="en-US" dirty="0">
                <a:latin typeface="Calibri"/>
                <a:ea typeface="Calibri"/>
                <a:cs typeface="Arial"/>
              </a:rPr>
            </a:br>
            <a:endParaRPr lang="ar-SA" dirty="0"/>
          </a:p>
        </p:txBody>
      </p:sp>
      <p:sp>
        <p:nvSpPr>
          <p:cNvPr id="5" name="Rectangle 4"/>
          <p:cNvSpPr/>
          <p:nvPr/>
        </p:nvSpPr>
        <p:spPr>
          <a:xfrm>
            <a:off x="539552" y="5805264"/>
            <a:ext cx="7920880" cy="861774"/>
          </a:xfrm>
          <a:prstGeom prst="rect">
            <a:avLst/>
          </a:prstGeom>
        </p:spPr>
        <p:txBody>
          <a:bodyPr wrap="square">
            <a:spAutoFit/>
          </a:bodyPr>
          <a:lstStyle/>
          <a:p>
            <a:r>
              <a:rPr lang="en-US" dirty="0">
                <a:hlinkClick r:id="rId3" tooltip="Sleep."/>
              </a:rPr>
              <a:t>Sleep.</a:t>
            </a:r>
            <a:r>
              <a:rPr lang="en-US" dirty="0"/>
              <a:t> 1999 Aug 1;22(5):667-89.</a:t>
            </a:r>
          </a:p>
          <a:p>
            <a:r>
              <a:rPr lang="en-US" sz="1600" b="1" dirty="0"/>
              <a:t>Sleep-related breathing disorders in adults: recommendations for syndrome definition and measurement techniques in clinical research. The Report of an </a:t>
            </a:r>
            <a:r>
              <a:rPr lang="en-US" sz="1600" b="1" dirty="0" smtClean="0"/>
              <a:t>AASM </a:t>
            </a:r>
            <a:r>
              <a:rPr lang="en-US" sz="1600" b="1" dirty="0"/>
              <a:t>Task Force</a:t>
            </a:r>
          </a:p>
        </p:txBody>
      </p:sp>
      <p:sp>
        <p:nvSpPr>
          <p:cNvPr id="2" name="Slide Number Placeholder 1"/>
          <p:cNvSpPr>
            <a:spLocks noGrp="1"/>
          </p:cNvSpPr>
          <p:nvPr>
            <p:ph type="sldNum" sz="quarter" idx="12"/>
          </p:nvPr>
        </p:nvSpPr>
        <p:spPr/>
        <p:txBody>
          <a:bodyPr/>
          <a:lstStyle/>
          <a:p>
            <a:fld id="{80EA325C-93E3-49B9-9635-C99EDF9CBB06}" type="slidenum">
              <a:rPr lang="en-US" smtClean="0"/>
              <a:pPr/>
              <a:t>19</a:t>
            </a:fld>
            <a:endParaRPr lang="en-US"/>
          </a:p>
        </p:txBody>
      </p:sp>
    </p:spTree>
    <p:extLst>
      <p:ext uri="{BB962C8B-B14F-4D97-AF65-F5344CB8AC3E}">
        <p14:creationId xmlns:p14="http://schemas.microsoft.com/office/powerpoint/2010/main" val="2180117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429" y="692697"/>
            <a:ext cx="7248525" cy="792088"/>
          </a:xfrm>
        </p:spPr>
        <p:txBody>
          <a:bodyPr/>
          <a:lstStyle/>
          <a:p>
            <a:pPr algn="ctr"/>
            <a:r>
              <a:rPr lang="en-US" sz="3600" b="1" dirty="0" smtClean="0"/>
              <a:t>Objectives</a:t>
            </a:r>
            <a:endParaRPr lang="en-US" sz="4000" b="1" dirty="0"/>
          </a:p>
        </p:txBody>
      </p:sp>
      <p:sp>
        <p:nvSpPr>
          <p:cNvPr id="3" name="Content Placeholder 2"/>
          <p:cNvSpPr>
            <a:spLocks noGrp="1"/>
          </p:cNvSpPr>
          <p:nvPr>
            <p:ph idx="1"/>
          </p:nvPr>
        </p:nvSpPr>
        <p:spPr>
          <a:xfrm>
            <a:off x="414366" y="2060848"/>
            <a:ext cx="8229600" cy="4530725"/>
          </a:xfrm>
        </p:spPr>
        <p:txBody>
          <a:bodyPr>
            <a:normAutofit/>
          </a:bodyPr>
          <a:lstStyle/>
          <a:p>
            <a:pPr>
              <a:buFont typeface="Wingdings" pitchFamily="2" charset="2"/>
              <a:buChar char="§"/>
            </a:pPr>
            <a:r>
              <a:rPr lang="en-US" sz="2800" b="1" dirty="0" smtClean="0">
                <a:solidFill>
                  <a:srgbClr val="0070C0"/>
                </a:solidFill>
                <a:latin typeface="Arial" pitchFamily="34" charset="0"/>
                <a:cs typeface="Arial" pitchFamily="34" charset="0"/>
              </a:rPr>
              <a:t>Obstructive Sleep Apnea</a:t>
            </a:r>
          </a:p>
          <a:p>
            <a:pPr>
              <a:buNone/>
            </a:pPr>
            <a:endParaRPr lang="en-US" sz="2800" dirty="0" smtClean="0">
              <a:solidFill>
                <a:schemeClr val="tx2"/>
              </a:solidFill>
              <a:latin typeface="Arial" pitchFamily="34" charset="0"/>
              <a:cs typeface="Arial" pitchFamily="34" charset="0"/>
            </a:endParaRPr>
          </a:p>
          <a:p>
            <a:pPr lvl="1">
              <a:buSzPct val="80000"/>
              <a:buFont typeface="Arial" pitchFamily="34" charset="0"/>
              <a:buChar char="•"/>
            </a:pPr>
            <a:r>
              <a:rPr lang="en-US" dirty="0" smtClean="0">
                <a:latin typeface="Arial" pitchFamily="34" charset="0"/>
                <a:cs typeface="Arial" pitchFamily="34" charset="0"/>
              </a:rPr>
              <a:t>List the symptoms and associated comorbid conditions seen with OSA.</a:t>
            </a:r>
          </a:p>
          <a:p>
            <a:pPr>
              <a:buSzPct val="80000"/>
            </a:pPr>
            <a:endParaRPr lang="en-US" sz="2000" dirty="0" smtClean="0">
              <a:latin typeface="Arial" pitchFamily="34" charset="0"/>
              <a:cs typeface="Arial" pitchFamily="34" charset="0"/>
            </a:endParaRPr>
          </a:p>
          <a:p>
            <a:pPr lvl="1">
              <a:buSzPct val="80000"/>
              <a:buFont typeface="Arial" pitchFamily="34" charset="0"/>
              <a:buChar char="•"/>
            </a:pPr>
            <a:r>
              <a:rPr lang="en-US" dirty="0" smtClean="0">
                <a:latin typeface="Arial" pitchFamily="34" charset="0"/>
                <a:cs typeface="Arial" pitchFamily="34" charset="0"/>
              </a:rPr>
              <a:t>Define the polygraphic patterns associated  with obstructive sleep disordered breathing.</a:t>
            </a:r>
          </a:p>
          <a:p>
            <a:pPr>
              <a:buSzPct val="80000"/>
            </a:pPr>
            <a:endParaRPr lang="en-US" sz="2000" dirty="0" smtClean="0">
              <a:latin typeface="Arial" pitchFamily="34" charset="0"/>
              <a:cs typeface="Arial" pitchFamily="34" charset="0"/>
            </a:endParaRPr>
          </a:p>
          <a:p>
            <a:pPr lvl="1">
              <a:buSzPct val="80000"/>
              <a:buFont typeface="Arial" pitchFamily="34" charset="0"/>
              <a:buChar char="•"/>
            </a:pPr>
            <a:r>
              <a:rPr lang="en-US" dirty="0" smtClean="0">
                <a:latin typeface="Arial" pitchFamily="34" charset="0"/>
                <a:cs typeface="Arial" pitchFamily="34" charset="0"/>
              </a:rPr>
              <a:t>Describe the major treatments used for OSA.</a:t>
            </a:r>
            <a:endParaRPr lang="en-US"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0EA325C-93E3-49B9-9635-C99EDF9CBB06}" type="slidenum">
              <a:rPr lang="en-US" smtClean="0"/>
              <a:pPr/>
              <a:t>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500"/>
                                        <p:tgtEl>
                                          <p:spTgt spid="3">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ox(in)">
                                      <p:cBhvr>
                                        <p:cTn id="13" dur="500"/>
                                        <p:tgtEl>
                                          <p:spTgt spid="3">
                                            <p:txEl>
                                              <p:pRg st="4" end="4"/>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ox(in)">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عنصر نائب للمحتوى 5"/>
          <p:cNvGraphicFramePr>
            <a:graphicFrameLocks noGrp="1"/>
          </p:cNvGraphicFramePr>
          <p:nvPr>
            <p:ph idx="1"/>
            <p:extLst>
              <p:ext uri="{D42A27DB-BD31-4B8C-83A1-F6EECF244321}">
                <p14:modId xmlns:p14="http://schemas.microsoft.com/office/powerpoint/2010/main" val="4088403576"/>
              </p:ext>
            </p:extLst>
          </p:nvPr>
        </p:nvGraphicFramePr>
        <p:xfrm>
          <a:off x="1115616" y="2060848"/>
          <a:ext cx="6696744" cy="3461435"/>
        </p:xfrm>
        <a:graphic>
          <a:graphicData uri="http://schemas.openxmlformats.org/drawingml/2006/table">
            <a:tbl>
              <a:tblPr rtl="1" firstRow="1" bandRow="1">
                <a:tableStyleId>{5C22544A-7EE6-4342-B048-85BDC9FD1C3A}</a:tableStyleId>
              </a:tblPr>
              <a:tblGrid>
                <a:gridCol w="3518708">
                  <a:extLst>
                    <a:ext uri="{9D8B030D-6E8A-4147-A177-3AD203B41FA5}">
                      <a16:colId xmlns:a16="http://schemas.microsoft.com/office/drawing/2014/main" val="20000"/>
                    </a:ext>
                  </a:extLst>
                </a:gridCol>
                <a:gridCol w="3178036">
                  <a:extLst>
                    <a:ext uri="{9D8B030D-6E8A-4147-A177-3AD203B41FA5}">
                      <a16:colId xmlns:a16="http://schemas.microsoft.com/office/drawing/2014/main" val="20001"/>
                    </a:ext>
                  </a:extLst>
                </a:gridCol>
              </a:tblGrid>
              <a:tr h="639749">
                <a:tc>
                  <a:txBody>
                    <a:bodyPr/>
                    <a:lstStyle/>
                    <a:p>
                      <a:pPr algn="ctr" rtl="0">
                        <a:lnSpc>
                          <a:spcPct val="115000"/>
                        </a:lnSpc>
                        <a:spcAft>
                          <a:spcPts val="0"/>
                        </a:spcAft>
                      </a:pPr>
                      <a:r>
                        <a:rPr lang="en-US" sz="2800" dirty="0" smtClean="0">
                          <a:latin typeface="Calibri"/>
                          <a:ea typeface="Calibri"/>
                          <a:cs typeface="Arial"/>
                        </a:rPr>
                        <a:t>AHI /</a:t>
                      </a:r>
                      <a:r>
                        <a:rPr lang="en-US" sz="2800" dirty="0" err="1" smtClean="0">
                          <a:latin typeface="Calibri"/>
                          <a:ea typeface="Calibri"/>
                          <a:cs typeface="Arial"/>
                        </a:rPr>
                        <a:t>hr</a:t>
                      </a:r>
                      <a:endParaRPr lang="en-US" sz="2800" dirty="0">
                        <a:latin typeface="Calibri"/>
                        <a:ea typeface="Calibri"/>
                        <a:cs typeface="Arial"/>
                      </a:endParaRPr>
                    </a:p>
                  </a:txBody>
                  <a:tcPr marL="68580" marR="68580" marT="0" marB="0" anchor="ctr"/>
                </a:tc>
                <a:tc>
                  <a:txBody>
                    <a:bodyPr/>
                    <a:lstStyle/>
                    <a:p>
                      <a:pPr algn="ctr" rtl="0">
                        <a:lnSpc>
                          <a:spcPct val="115000"/>
                        </a:lnSpc>
                        <a:spcAft>
                          <a:spcPts val="0"/>
                        </a:spcAft>
                      </a:pPr>
                      <a:endParaRPr lang="en-US" sz="2800" dirty="0">
                        <a:solidFill>
                          <a:schemeClr val="bg1"/>
                        </a:solidFill>
                        <a:latin typeface="Calibri"/>
                        <a:ea typeface="Calibri"/>
                        <a:cs typeface="Arial"/>
                      </a:endParaRPr>
                    </a:p>
                  </a:txBody>
                  <a:tcPr marL="68580" marR="68580" marT="0" marB="0" anchor="ctr"/>
                </a:tc>
                <a:extLst>
                  <a:ext uri="{0D108BD9-81ED-4DB2-BD59-A6C34878D82A}">
                    <a16:rowId xmlns:a16="http://schemas.microsoft.com/office/drawing/2014/main" val="10000"/>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&lt;</a:t>
                      </a:r>
                      <a:r>
                        <a:rPr lang="en-US" sz="2400" b="1" baseline="0" dirty="0" smtClean="0">
                          <a:latin typeface="Arial"/>
                          <a:ea typeface="Calibri"/>
                          <a:cs typeface="Arial"/>
                        </a:rPr>
                        <a:t> 5</a:t>
                      </a:r>
                      <a:endParaRPr lang="en-US" sz="24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Normal</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1"/>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5</a:t>
                      </a:r>
                      <a:r>
                        <a:rPr lang="en-US" sz="2400" b="1" baseline="0" dirty="0" smtClean="0">
                          <a:latin typeface="Arial"/>
                          <a:ea typeface="Calibri"/>
                          <a:cs typeface="Arial"/>
                        </a:rPr>
                        <a:t> - </a:t>
                      </a:r>
                      <a:r>
                        <a:rPr lang="en-US" sz="2400" b="1" u="sng" baseline="0" dirty="0" smtClean="0">
                          <a:latin typeface="Arial"/>
                          <a:ea typeface="Calibri"/>
                          <a:cs typeface="Arial"/>
                        </a:rPr>
                        <a:t>&lt;</a:t>
                      </a:r>
                      <a:r>
                        <a:rPr lang="en-US" sz="2400" b="1" dirty="0" smtClean="0">
                          <a:latin typeface="Arial"/>
                          <a:ea typeface="Calibri"/>
                          <a:cs typeface="Arial"/>
                        </a:rPr>
                        <a:t>15 </a:t>
                      </a:r>
                    </a:p>
                    <a:p>
                      <a:pPr algn="ctr" rtl="0">
                        <a:lnSpc>
                          <a:spcPct val="115000"/>
                        </a:lnSpc>
                        <a:spcAft>
                          <a:spcPts val="0"/>
                        </a:spcAft>
                      </a:pPr>
                      <a:endParaRPr lang="en-US" sz="5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Mild</a:t>
                      </a:r>
                    </a:p>
                    <a:p>
                      <a:pPr algn="l" rtl="0">
                        <a:lnSpc>
                          <a:spcPct val="115000"/>
                        </a:lnSpc>
                        <a:spcAft>
                          <a:spcPts val="0"/>
                        </a:spcAft>
                      </a:pPr>
                      <a:endParaRPr lang="en-US" sz="800" dirty="0">
                        <a:latin typeface="Calibri"/>
                        <a:ea typeface="Calibri"/>
                        <a:cs typeface="Arial"/>
                      </a:endParaRPr>
                    </a:p>
                  </a:txBody>
                  <a:tcPr marL="68580" marR="68580" marT="0" marB="0"/>
                </a:tc>
                <a:extLst>
                  <a:ext uri="{0D108BD9-81ED-4DB2-BD59-A6C34878D82A}">
                    <a16:rowId xmlns:a16="http://schemas.microsoft.com/office/drawing/2014/main" val="10002"/>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smtClean="0">
                          <a:latin typeface="Arial"/>
                          <a:ea typeface="Calibri"/>
                          <a:cs typeface="Arial"/>
                        </a:rPr>
                        <a:t>  15</a:t>
                      </a:r>
                      <a:r>
                        <a:rPr lang="en-US" sz="2400" b="1" baseline="0" smtClean="0">
                          <a:latin typeface="Arial"/>
                          <a:ea typeface="Calibri"/>
                          <a:cs typeface="Arial"/>
                        </a:rPr>
                        <a:t> </a:t>
                      </a:r>
                      <a:r>
                        <a:rPr lang="en-US" sz="2400" b="1" baseline="0" dirty="0" smtClean="0">
                          <a:latin typeface="Arial"/>
                          <a:ea typeface="Calibri"/>
                          <a:cs typeface="Arial"/>
                        </a:rPr>
                        <a:t>- 30</a:t>
                      </a:r>
                    </a:p>
                    <a:p>
                      <a:pPr algn="ctr" rtl="0">
                        <a:lnSpc>
                          <a:spcPct val="115000"/>
                        </a:lnSpc>
                        <a:spcAft>
                          <a:spcPts val="0"/>
                        </a:spcAft>
                      </a:pPr>
                      <a:endParaRPr lang="en-US" sz="100" b="1" baseline="0" dirty="0" smtClean="0">
                        <a:latin typeface="Arial"/>
                        <a:ea typeface="Calibri"/>
                        <a:cs typeface="Arial"/>
                      </a:endParaRP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Moderate </a:t>
                      </a:r>
                      <a:endParaRPr lang="en-US" sz="2400" dirty="0">
                        <a:latin typeface="Calibri"/>
                        <a:ea typeface="Calibri"/>
                        <a:cs typeface="Arial"/>
                      </a:endParaRPr>
                    </a:p>
                  </a:txBody>
                  <a:tcPr marL="68580" marR="68580" marT="0" marB="0"/>
                </a:tc>
                <a:extLst>
                  <a:ext uri="{0D108BD9-81ED-4DB2-BD59-A6C34878D82A}">
                    <a16:rowId xmlns:a16="http://schemas.microsoft.com/office/drawing/2014/main" val="10003"/>
                  </a:ext>
                </a:extLst>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&gt; </a:t>
                      </a:r>
                      <a:r>
                        <a:rPr lang="en-US" sz="2400" b="1" baseline="0" dirty="0" smtClean="0">
                          <a:latin typeface="Arial"/>
                          <a:ea typeface="Calibri"/>
                          <a:cs typeface="Arial"/>
                        </a:rPr>
                        <a:t>30</a:t>
                      </a:r>
                    </a:p>
                    <a:p>
                      <a:pPr algn="ctr" rtl="0">
                        <a:lnSpc>
                          <a:spcPct val="115000"/>
                        </a:lnSpc>
                        <a:spcAft>
                          <a:spcPts val="0"/>
                        </a:spcAft>
                      </a:pPr>
                      <a:endParaRPr lang="en-US" sz="800" dirty="0">
                        <a:latin typeface="Calibri"/>
                        <a:ea typeface="Calibri"/>
                        <a:cs typeface="Arial"/>
                      </a:endParaRPr>
                    </a:p>
                  </a:txBody>
                  <a:tcPr marL="68580" marR="68580" marT="0" marB="0">
                    <a:solidFill>
                      <a:srgbClr val="FFFF00"/>
                    </a:solidFill>
                  </a:tcPr>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Severe</a:t>
                      </a:r>
                      <a:endParaRPr lang="en-US" sz="2400" dirty="0">
                        <a:latin typeface="Calibri"/>
                        <a:ea typeface="Calibri"/>
                        <a:cs typeface="Arial"/>
                      </a:endParaRPr>
                    </a:p>
                  </a:txBody>
                  <a:tcPr marL="68580" marR="68580" marT="0" marB="0">
                    <a:solidFill>
                      <a:srgbClr val="FFFF00"/>
                    </a:solidFill>
                  </a:tcPr>
                </a:tc>
                <a:extLst>
                  <a:ext uri="{0D108BD9-81ED-4DB2-BD59-A6C34878D82A}">
                    <a16:rowId xmlns:a16="http://schemas.microsoft.com/office/drawing/2014/main" val="10004"/>
                  </a:ext>
                </a:extLst>
              </a:tr>
            </a:tbl>
          </a:graphicData>
        </a:graphic>
      </p:graphicFrame>
      <p:sp>
        <p:nvSpPr>
          <p:cNvPr id="7" name="Title 2"/>
          <p:cNvSpPr>
            <a:spLocks noGrp="1"/>
          </p:cNvSpPr>
          <p:nvPr>
            <p:ph type="title"/>
          </p:nvPr>
        </p:nvSpPr>
        <p:spPr>
          <a:xfrm>
            <a:off x="571472" y="699536"/>
            <a:ext cx="8229600" cy="785248"/>
          </a:xfrm>
        </p:spPr>
        <p:txBody>
          <a:bodyPr>
            <a:normAutofit fontScale="90000"/>
          </a:bodyPr>
          <a:lstStyle/>
          <a:p>
            <a:r>
              <a:rPr lang="en-US" dirty="0" smtClean="0">
                <a:latin typeface="Arial"/>
                <a:ea typeface="Calibri"/>
                <a:cs typeface="Arial"/>
              </a:rPr>
              <a:t/>
            </a:r>
            <a:br>
              <a:rPr lang="en-US" dirty="0" smtClean="0">
                <a:latin typeface="Arial"/>
                <a:ea typeface="Calibri"/>
                <a:cs typeface="Arial"/>
              </a:rPr>
            </a:br>
            <a:r>
              <a:rPr lang="en-US" dirty="0" smtClean="0">
                <a:latin typeface="Arial"/>
                <a:ea typeface="Calibri"/>
                <a:cs typeface="Arial"/>
              </a:rPr>
              <a:t> </a:t>
            </a:r>
            <a:r>
              <a:rPr lang="en-US" dirty="0" smtClean="0">
                <a:ea typeface="Calibri"/>
                <a:cs typeface="Arial"/>
              </a:rPr>
              <a:t>OSA Severity Criteria</a:t>
            </a:r>
            <a:r>
              <a:rPr lang="en-US" dirty="0">
                <a:latin typeface="Calibri"/>
                <a:ea typeface="Calibri"/>
                <a:cs typeface="Arial"/>
              </a:rPr>
              <a:t/>
            </a:r>
            <a:br>
              <a:rPr lang="en-US" dirty="0">
                <a:latin typeface="Calibri"/>
                <a:ea typeface="Calibri"/>
                <a:cs typeface="Arial"/>
              </a:rPr>
            </a:br>
            <a:endParaRPr lang="ar-SA" dirty="0"/>
          </a:p>
        </p:txBody>
      </p:sp>
      <p:sp>
        <p:nvSpPr>
          <p:cNvPr id="5" name="Rectangle 4"/>
          <p:cNvSpPr/>
          <p:nvPr/>
        </p:nvSpPr>
        <p:spPr>
          <a:xfrm>
            <a:off x="539552" y="5805264"/>
            <a:ext cx="7920880" cy="861774"/>
          </a:xfrm>
          <a:prstGeom prst="rect">
            <a:avLst/>
          </a:prstGeom>
        </p:spPr>
        <p:txBody>
          <a:bodyPr wrap="square">
            <a:spAutoFit/>
          </a:bodyPr>
          <a:lstStyle/>
          <a:p>
            <a:r>
              <a:rPr lang="en-US" dirty="0">
                <a:hlinkClick r:id="rId3" tooltip="Sleep."/>
              </a:rPr>
              <a:t>Sleep.</a:t>
            </a:r>
            <a:r>
              <a:rPr lang="en-US" dirty="0"/>
              <a:t> 1999 Aug 1;22(5):667-89.</a:t>
            </a:r>
          </a:p>
          <a:p>
            <a:r>
              <a:rPr lang="en-US" sz="1600" b="1" dirty="0"/>
              <a:t>Sleep-related breathing disorders in adults: recommendations for syndrome definition and measurement techniques in clinical research. The Report of an </a:t>
            </a:r>
            <a:r>
              <a:rPr lang="en-US" sz="1600" b="1" dirty="0" smtClean="0"/>
              <a:t>AASM </a:t>
            </a:r>
            <a:r>
              <a:rPr lang="en-US" sz="1600" b="1" dirty="0"/>
              <a:t>Task Force</a:t>
            </a:r>
          </a:p>
        </p:txBody>
      </p:sp>
      <p:sp>
        <p:nvSpPr>
          <p:cNvPr id="2" name="Slide Number Placeholder 1"/>
          <p:cNvSpPr>
            <a:spLocks noGrp="1"/>
          </p:cNvSpPr>
          <p:nvPr>
            <p:ph type="sldNum" sz="quarter" idx="12"/>
          </p:nvPr>
        </p:nvSpPr>
        <p:spPr/>
        <p:txBody>
          <a:bodyPr/>
          <a:lstStyle/>
          <a:p>
            <a:fld id="{80EA325C-93E3-49B9-9635-C99EDF9CBB06}" type="slidenum">
              <a:rPr lang="en-US" smtClean="0"/>
              <a:pPr/>
              <a:t>20</a:t>
            </a:fld>
            <a:endParaRPr lang="en-US"/>
          </a:p>
        </p:txBody>
      </p:sp>
    </p:spTree>
    <p:extLst>
      <p:ext uri="{BB962C8B-B14F-4D97-AF65-F5344CB8AC3E}">
        <p14:creationId xmlns:p14="http://schemas.microsoft.com/office/powerpoint/2010/main" val="2686305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620688"/>
            <a:ext cx="7229475" cy="990600"/>
          </a:xfrm>
        </p:spPr>
        <p:txBody>
          <a:bodyPr>
            <a:normAutofit/>
          </a:bodyPr>
          <a:lstStyle/>
          <a:p>
            <a:r>
              <a:rPr lang="en-US" sz="3600" b="1" dirty="0" smtClean="0"/>
              <a:t>Clinical Features of OSA</a:t>
            </a:r>
            <a:endParaRPr lang="en-US" sz="3600" b="1" dirty="0"/>
          </a:p>
        </p:txBody>
      </p:sp>
      <p:sp>
        <p:nvSpPr>
          <p:cNvPr id="3" name="Text Placeholder 2"/>
          <p:cNvSpPr>
            <a:spLocks noGrp="1"/>
          </p:cNvSpPr>
          <p:nvPr>
            <p:ph type="body" idx="1"/>
          </p:nvPr>
        </p:nvSpPr>
        <p:spPr>
          <a:xfrm>
            <a:off x="285720" y="1785926"/>
            <a:ext cx="6553200" cy="685800"/>
          </a:xfrm>
        </p:spPr>
        <p:txBody>
          <a:bodyPr>
            <a:noAutofit/>
          </a:bodyPr>
          <a:lstStyle/>
          <a:p>
            <a:pPr marL="742950" indent="-742950">
              <a:buFont typeface="+mj-lt"/>
              <a:buAutoNum type="arabicPeriod"/>
            </a:pPr>
            <a:r>
              <a:rPr lang="en-US" sz="2800" dirty="0" smtClean="0">
                <a:solidFill>
                  <a:schemeClr val="tx2"/>
                </a:solidFill>
                <a:latin typeface="Arial" pitchFamily="34" charset="0"/>
                <a:cs typeface="Arial" pitchFamily="34" charset="0"/>
              </a:rPr>
              <a:t>Nocturnal Symptoms</a:t>
            </a:r>
            <a:endParaRPr lang="en-US" sz="2800" dirty="0">
              <a:solidFill>
                <a:schemeClr val="tx2"/>
              </a:solidFill>
              <a:latin typeface="Arial" pitchFamily="34" charset="0"/>
              <a:cs typeface="Arial" pitchFamily="34" charset="0"/>
            </a:endParaRPr>
          </a:p>
        </p:txBody>
      </p:sp>
      <p:sp>
        <p:nvSpPr>
          <p:cNvPr id="4" name="Content Placeholder 3"/>
          <p:cNvSpPr>
            <a:spLocks noGrp="1"/>
          </p:cNvSpPr>
          <p:nvPr>
            <p:ph sz="half" idx="2"/>
          </p:nvPr>
        </p:nvSpPr>
        <p:spPr>
          <a:xfrm>
            <a:off x="1031878" y="2681310"/>
            <a:ext cx="4040188" cy="3962400"/>
          </a:xfrm>
        </p:spPr>
        <p:txBody>
          <a:bodyPr>
            <a:noAutofit/>
          </a:bodyPr>
          <a:lstStyle/>
          <a:p>
            <a:r>
              <a:rPr lang="en-US" sz="2800" dirty="0" smtClean="0">
                <a:latin typeface="Arial" pitchFamily="34" charset="0"/>
                <a:cs typeface="Arial" pitchFamily="34" charset="0"/>
              </a:rPr>
              <a:t>Snoring</a:t>
            </a:r>
          </a:p>
          <a:p>
            <a:pPr>
              <a:buNone/>
            </a:pPr>
            <a:endParaRPr lang="en-US" sz="1400" dirty="0" smtClean="0">
              <a:latin typeface="Arial" pitchFamily="34" charset="0"/>
              <a:cs typeface="Arial" pitchFamily="34" charset="0"/>
            </a:endParaRPr>
          </a:p>
          <a:p>
            <a:r>
              <a:rPr lang="en-US" sz="2800" dirty="0" smtClean="0">
                <a:latin typeface="Arial" pitchFamily="34" charset="0"/>
                <a:cs typeface="Arial" pitchFamily="34" charset="0"/>
              </a:rPr>
              <a:t>40% of men, 20% of women report habitual snoring</a:t>
            </a:r>
          </a:p>
          <a:p>
            <a:endParaRPr lang="en-US" sz="1400" dirty="0" smtClean="0">
              <a:latin typeface="Arial" pitchFamily="34" charset="0"/>
              <a:cs typeface="Arial" pitchFamily="34" charset="0"/>
            </a:endParaRPr>
          </a:p>
          <a:p>
            <a:r>
              <a:rPr lang="en-US" sz="2800" dirty="0" smtClean="0">
                <a:latin typeface="Arial" pitchFamily="34" charset="0"/>
                <a:cs typeface="Arial" pitchFamily="34" charset="0"/>
              </a:rPr>
              <a:t>Associated with considerable social and marital hazard</a:t>
            </a:r>
            <a:endParaRPr lang="en-US" sz="2800" dirty="0">
              <a:latin typeface="Arial" pitchFamily="34" charset="0"/>
              <a:cs typeface="Arial" pitchFamily="34" charset="0"/>
            </a:endParaRPr>
          </a:p>
        </p:txBody>
      </p:sp>
      <p:pic>
        <p:nvPicPr>
          <p:cNvPr id="11" name="Content Placeholder 10" descr="1"/>
          <p:cNvPicPr>
            <a:picLocks noGrp="1" noChangeAspect="1" noChangeArrowheads="1"/>
          </p:cNvPicPr>
          <p:nvPr>
            <p:ph sz="quarter" idx="4"/>
          </p:nvPr>
        </p:nvPicPr>
        <p:blipFill>
          <a:blip r:embed="rId2" cstate="print"/>
          <a:srcRect/>
          <a:stretch>
            <a:fillRect/>
          </a:stretch>
        </p:blipFill>
        <p:spPr bwMode="auto">
          <a:xfrm>
            <a:off x="4860032" y="3068960"/>
            <a:ext cx="4041775" cy="2475587"/>
          </a:xfrm>
          <a:prstGeom prst="rect">
            <a:avLst/>
          </a:prstGeom>
          <a:noFill/>
          <a:ln w="9525">
            <a:noFill/>
            <a:miter lim="800000"/>
            <a:headEnd/>
            <a:tailEnd/>
          </a:ln>
        </p:spPr>
      </p:pic>
      <p:sp>
        <p:nvSpPr>
          <p:cNvPr id="12" name="Rectangle 11"/>
          <p:cNvSpPr/>
          <p:nvPr/>
        </p:nvSpPr>
        <p:spPr>
          <a:xfrm>
            <a:off x="5508104" y="5733256"/>
            <a:ext cx="2743200" cy="246221"/>
          </a:xfrm>
          <a:prstGeom prst="rect">
            <a:avLst/>
          </a:prstGeom>
        </p:spPr>
        <p:txBody>
          <a:bodyPr wrap="square">
            <a:spAutoFit/>
          </a:bodyPr>
          <a:lstStyle/>
          <a:p>
            <a:r>
              <a:rPr lang="en-US" sz="1000" dirty="0" smtClean="0">
                <a:latin typeface="Constantia" pitchFamily="18" charset="0"/>
              </a:rPr>
              <a:t>2006 American Academy of Sleep Medicine</a:t>
            </a:r>
            <a:endParaRPr lang="en-US" sz="1000" dirty="0">
              <a:latin typeface="Constantia" pitchFamily="18" charset="0"/>
            </a:endParaRPr>
          </a:p>
        </p:txBody>
      </p:sp>
      <p:sp>
        <p:nvSpPr>
          <p:cNvPr id="6" name="Slide Number Placeholder 5"/>
          <p:cNvSpPr>
            <a:spLocks noGrp="1"/>
          </p:cNvSpPr>
          <p:nvPr>
            <p:ph type="sldNum" sz="quarter" idx="12"/>
          </p:nvPr>
        </p:nvSpPr>
        <p:spPr/>
        <p:txBody>
          <a:bodyPr/>
          <a:lstStyle/>
          <a:p>
            <a:fld id="{80EA325C-93E3-49B9-9635-C99EDF9CBB06}" type="slidenum">
              <a:rPr lang="en-US" smtClean="0"/>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62880" y="642918"/>
            <a:ext cx="8229600" cy="857256"/>
          </a:xfrm>
        </p:spPr>
        <p:txBody>
          <a:bodyPr/>
          <a:lstStyle/>
          <a:p>
            <a:r>
              <a:rPr lang="en-US" b="1" dirty="0"/>
              <a:t>Prevalence of Sleep Apnea</a:t>
            </a:r>
          </a:p>
        </p:txBody>
      </p:sp>
      <p:sp>
        <p:nvSpPr>
          <p:cNvPr id="243715" name="Rectangle 3"/>
          <p:cNvSpPr>
            <a:spLocks noGrp="1" noChangeArrowheads="1"/>
          </p:cNvSpPr>
          <p:nvPr>
            <p:ph sz="half" idx="1"/>
          </p:nvPr>
        </p:nvSpPr>
        <p:spPr>
          <a:xfrm>
            <a:off x="742950" y="3048000"/>
            <a:ext cx="2133600" cy="3505200"/>
          </a:xfrm>
        </p:spPr>
        <p:txBody>
          <a:bodyPr/>
          <a:lstStyle/>
          <a:p>
            <a:pPr>
              <a:lnSpc>
                <a:spcPct val="85000"/>
              </a:lnSpc>
              <a:spcBef>
                <a:spcPct val="0"/>
              </a:spcBef>
              <a:buFont typeface="Wingdings" pitchFamily="2" charset="2"/>
              <a:buNone/>
            </a:pPr>
            <a:r>
              <a:rPr lang="en-US" dirty="0" err="1"/>
              <a:t>Kripke</a:t>
            </a:r>
            <a:endParaRPr lang="en-US" dirty="0"/>
          </a:p>
          <a:p>
            <a:pPr lvl="1">
              <a:lnSpc>
                <a:spcPct val="85000"/>
              </a:lnSpc>
              <a:spcBef>
                <a:spcPct val="0"/>
              </a:spcBef>
              <a:buFont typeface="Wingdings" pitchFamily="2" charset="2"/>
              <a:buNone/>
            </a:pPr>
            <a:r>
              <a:rPr lang="en-US" dirty="0"/>
              <a:t>USA</a:t>
            </a:r>
          </a:p>
          <a:p>
            <a:pPr lvl="1">
              <a:lnSpc>
                <a:spcPct val="85000"/>
              </a:lnSpc>
              <a:spcBef>
                <a:spcPct val="0"/>
              </a:spcBef>
              <a:buFont typeface="Wingdings" pitchFamily="2" charset="2"/>
              <a:buNone/>
            </a:pPr>
            <a:r>
              <a:rPr lang="en-US" dirty="0"/>
              <a:t>N = 355</a:t>
            </a:r>
          </a:p>
          <a:p>
            <a:pPr>
              <a:lnSpc>
                <a:spcPct val="85000"/>
              </a:lnSpc>
              <a:spcBef>
                <a:spcPct val="55000"/>
              </a:spcBef>
              <a:buFont typeface="Wingdings" pitchFamily="2" charset="2"/>
              <a:buNone/>
            </a:pPr>
            <a:r>
              <a:rPr lang="en-US" dirty="0"/>
              <a:t>Olson</a:t>
            </a:r>
          </a:p>
          <a:p>
            <a:pPr lvl="1">
              <a:lnSpc>
                <a:spcPct val="85000"/>
              </a:lnSpc>
              <a:spcBef>
                <a:spcPct val="0"/>
              </a:spcBef>
              <a:buFont typeface="Wingdings" pitchFamily="2" charset="2"/>
              <a:buNone/>
            </a:pPr>
            <a:r>
              <a:rPr lang="en-US" dirty="0"/>
              <a:t>Australia</a:t>
            </a:r>
          </a:p>
          <a:p>
            <a:pPr lvl="1">
              <a:lnSpc>
                <a:spcPct val="85000"/>
              </a:lnSpc>
              <a:spcBef>
                <a:spcPct val="0"/>
              </a:spcBef>
              <a:buFont typeface="Wingdings" pitchFamily="2" charset="2"/>
              <a:buNone/>
            </a:pPr>
            <a:r>
              <a:rPr lang="en-US" dirty="0"/>
              <a:t>N = 2,202</a:t>
            </a:r>
          </a:p>
          <a:p>
            <a:pPr>
              <a:lnSpc>
                <a:spcPct val="85000"/>
              </a:lnSpc>
              <a:spcBef>
                <a:spcPct val="30000"/>
              </a:spcBef>
              <a:buFont typeface="Wingdings" pitchFamily="2" charset="2"/>
              <a:buNone/>
            </a:pPr>
            <a:r>
              <a:rPr lang="en-US" dirty="0" err="1"/>
              <a:t>Bearpark</a:t>
            </a:r>
            <a:endParaRPr lang="en-US" dirty="0"/>
          </a:p>
          <a:p>
            <a:pPr lvl="1">
              <a:lnSpc>
                <a:spcPct val="85000"/>
              </a:lnSpc>
              <a:spcBef>
                <a:spcPct val="0"/>
              </a:spcBef>
              <a:buFont typeface="Wingdings" pitchFamily="2" charset="2"/>
              <a:buNone/>
            </a:pPr>
            <a:r>
              <a:rPr lang="en-US" dirty="0"/>
              <a:t>Australia</a:t>
            </a:r>
          </a:p>
          <a:p>
            <a:pPr lvl="1">
              <a:lnSpc>
                <a:spcPct val="85000"/>
              </a:lnSpc>
              <a:spcBef>
                <a:spcPct val="0"/>
              </a:spcBef>
              <a:buFont typeface="Wingdings" pitchFamily="2" charset="2"/>
              <a:buNone/>
            </a:pPr>
            <a:r>
              <a:rPr lang="en-US" dirty="0"/>
              <a:t>N = 400</a:t>
            </a:r>
          </a:p>
        </p:txBody>
      </p:sp>
      <p:sp>
        <p:nvSpPr>
          <p:cNvPr id="243716" name="Rectangle 4"/>
          <p:cNvSpPr>
            <a:spLocks noGrp="1" noChangeArrowheads="1"/>
          </p:cNvSpPr>
          <p:nvPr>
            <p:ph sz="half" idx="2"/>
          </p:nvPr>
        </p:nvSpPr>
        <p:spPr>
          <a:xfrm>
            <a:off x="3429000" y="3048000"/>
            <a:ext cx="2438400" cy="3200400"/>
          </a:xfrm>
        </p:spPr>
        <p:txBody>
          <a:bodyPr/>
          <a:lstStyle/>
          <a:p>
            <a:pPr>
              <a:lnSpc>
                <a:spcPct val="85000"/>
              </a:lnSpc>
              <a:spcBef>
                <a:spcPct val="40000"/>
              </a:spcBef>
              <a:buFont typeface="Wingdings" pitchFamily="2" charset="2"/>
              <a:buNone/>
            </a:pPr>
            <a:r>
              <a:rPr lang="en-US" dirty="0"/>
              <a:t>9% Men</a:t>
            </a:r>
          </a:p>
          <a:p>
            <a:pPr>
              <a:lnSpc>
                <a:spcPct val="85000"/>
              </a:lnSpc>
              <a:spcBef>
                <a:spcPct val="0"/>
              </a:spcBef>
              <a:buFont typeface="Wingdings" pitchFamily="2" charset="2"/>
              <a:buNone/>
            </a:pPr>
            <a:r>
              <a:rPr lang="en-US" dirty="0"/>
              <a:t>5% Women</a:t>
            </a:r>
          </a:p>
          <a:p>
            <a:pPr>
              <a:lnSpc>
                <a:spcPct val="85000"/>
              </a:lnSpc>
              <a:spcBef>
                <a:spcPct val="0"/>
              </a:spcBef>
              <a:buFont typeface="Wingdings" pitchFamily="2" charset="2"/>
              <a:buNone/>
            </a:pPr>
            <a:endParaRPr lang="en-US" sz="2000" dirty="0"/>
          </a:p>
          <a:p>
            <a:pPr>
              <a:lnSpc>
                <a:spcPct val="85000"/>
              </a:lnSpc>
              <a:spcBef>
                <a:spcPct val="55000"/>
              </a:spcBef>
              <a:buFont typeface="Wingdings" pitchFamily="2" charset="2"/>
              <a:buNone/>
            </a:pPr>
            <a:r>
              <a:rPr lang="en-US" dirty="0"/>
              <a:t>5% Men</a:t>
            </a:r>
          </a:p>
          <a:p>
            <a:pPr>
              <a:lnSpc>
                <a:spcPct val="85000"/>
              </a:lnSpc>
              <a:spcBef>
                <a:spcPct val="0"/>
              </a:spcBef>
              <a:buFont typeface="Wingdings" pitchFamily="2" charset="2"/>
              <a:buNone/>
            </a:pPr>
            <a:r>
              <a:rPr lang="en-US" dirty="0"/>
              <a:t>1.2% Women</a:t>
            </a:r>
          </a:p>
          <a:p>
            <a:pPr>
              <a:lnSpc>
                <a:spcPct val="85000"/>
              </a:lnSpc>
              <a:spcBef>
                <a:spcPct val="0"/>
              </a:spcBef>
              <a:buFont typeface="Wingdings" pitchFamily="2" charset="2"/>
              <a:buNone/>
            </a:pPr>
            <a:endParaRPr lang="en-US" sz="1600" dirty="0"/>
          </a:p>
          <a:p>
            <a:pPr>
              <a:lnSpc>
                <a:spcPct val="85000"/>
              </a:lnSpc>
              <a:spcBef>
                <a:spcPct val="40000"/>
              </a:spcBef>
              <a:buFont typeface="Wingdings" pitchFamily="2" charset="2"/>
              <a:buNone/>
            </a:pPr>
            <a:r>
              <a:rPr lang="en-US" dirty="0"/>
              <a:t>10% Men</a:t>
            </a:r>
          </a:p>
          <a:p>
            <a:pPr>
              <a:lnSpc>
                <a:spcPct val="85000"/>
              </a:lnSpc>
              <a:spcBef>
                <a:spcPct val="0"/>
              </a:spcBef>
              <a:buFont typeface="Wingdings" pitchFamily="2" charset="2"/>
              <a:buNone/>
            </a:pPr>
            <a:r>
              <a:rPr lang="en-US" dirty="0"/>
              <a:t>7% Women</a:t>
            </a:r>
          </a:p>
        </p:txBody>
      </p:sp>
      <p:sp>
        <p:nvSpPr>
          <p:cNvPr id="243717" name="Text Box 5"/>
          <p:cNvSpPr txBox="1">
            <a:spLocks noChangeArrowheads="1"/>
          </p:cNvSpPr>
          <p:nvPr/>
        </p:nvSpPr>
        <p:spPr bwMode="auto">
          <a:xfrm>
            <a:off x="6172200" y="3043238"/>
            <a:ext cx="2286000" cy="3128962"/>
          </a:xfrm>
          <a:prstGeom prst="rect">
            <a:avLst/>
          </a:prstGeom>
          <a:noFill/>
          <a:ln w="12700">
            <a:noFill/>
            <a:miter lim="800000"/>
            <a:headEnd type="none" w="sm" len="sm"/>
            <a:tailEnd type="none" w="sm" len="sm"/>
          </a:ln>
          <a:effectLst/>
        </p:spPr>
        <p:txBody>
          <a:bodyPr>
            <a:spAutoFit/>
          </a:bodyPr>
          <a:lstStyle/>
          <a:p>
            <a:pPr eaLnBrk="0" hangingPunct="0">
              <a:lnSpc>
                <a:spcPct val="85000"/>
              </a:lnSpc>
            </a:pPr>
            <a:r>
              <a:rPr lang="en-US" sz="2800" b="0" dirty="0" err="1">
                <a:solidFill>
                  <a:schemeClr val="tx1"/>
                </a:solidFill>
                <a:effectLst/>
                <a:latin typeface="AvantGarde Bk BT" pitchFamily="34" charset="0"/>
                <a:cs typeface="Arial" charset="0"/>
              </a:rPr>
              <a:t>AHI</a:t>
            </a:r>
            <a:r>
              <a:rPr lang="en-US" sz="2800" b="0" dirty="0">
                <a:solidFill>
                  <a:schemeClr val="tx1"/>
                </a:solidFill>
                <a:effectLst/>
                <a:latin typeface="AvantGarde Bk BT" pitchFamily="34" charset="0"/>
                <a:cs typeface="Arial" charset="0"/>
              </a:rPr>
              <a:t> &gt; 15</a:t>
            </a:r>
          </a:p>
          <a:p>
            <a:pPr eaLnBrk="0" hangingPunct="0">
              <a:lnSpc>
                <a:spcPct val="85000"/>
              </a:lnSpc>
            </a:pPr>
            <a:r>
              <a:rPr lang="en-US" sz="2800" b="0" dirty="0">
                <a:solidFill>
                  <a:schemeClr val="tx1"/>
                </a:solidFill>
                <a:effectLst/>
                <a:latin typeface="AvantGarde Bk BT" pitchFamily="34" charset="0"/>
                <a:cs typeface="Arial" charset="0"/>
              </a:rPr>
              <a:t>0</a:t>
            </a:r>
            <a:r>
              <a:rPr lang="en-US" sz="2800" b="0" baseline="-25000" dirty="0">
                <a:solidFill>
                  <a:schemeClr val="tx1"/>
                </a:solidFill>
                <a:effectLst/>
                <a:latin typeface="AvantGarde Bk BT" pitchFamily="34" charset="0"/>
                <a:cs typeface="Arial" charset="0"/>
              </a:rPr>
              <a:t>2</a:t>
            </a:r>
            <a:r>
              <a:rPr lang="en-US" sz="2800" b="0" dirty="0">
                <a:solidFill>
                  <a:schemeClr val="tx1"/>
                </a:solidFill>
                <a:effectLst/>
                <a:latin typeface="AvantGarde Bk BT" pitchFamily="34" charset="0"/>
                <a:cs typeface="Arial" charset="0"/>
              </a:rPr>
              <a:t> sat 4%</a:t>
            </a:r>
          </a:p>
          <a:p>
            <a:pPr eaLnBrk="0" hangingPunct="0">
              <a:lnSpc>
                <a:spcPct val="85000"/>
              </a:lnSpc>
            </a:pPr>
            <a:r>
              <a:rPr lang="en-US" sz="2800" b="0" dirty="0">
                <a:solidFill>
                  <a:schemeClr val="tx1"/>
                </a:solidFill>
                <a:effectLst/>
                <a:latin typeface="AvantGarde Bk BT" pitchFamily="34" charset="0"/>
                <a:cs typeface="Arial" charset="0"/>
              </a:rPr>
              <a:t>Age 40-64</a:t>
            </a:r>
          </a:p>
          <a:p>
            <a:pPr eaLnBrk="0" hangingPunct="0">
              <a:lnSpc>
                <a:spcPct val="85000"/>
              </a:lnSpc>
              <a:spcBef>
                <a:spcPct val="30000"/>
              </a:spcBef>
            </a:pPr>
            <a:r>
              <a:rPr lang="en-US" sz="2800" b="0" dirty="0" err="1">
                <a:solidFill>
                  <a:schemeClr val="tx1"/>
                </a:solidFill>
                <a:effectLst/>
                <a:latin typeface="AvantGarde Bk BT" pitchFamily="34" charset="0"/>
                <a:cs typeface="Arial" charset="0"/>
              </a:rPr>
              <a:t>AHI</a:t>
            </a:r>
            <a:r>
              <a:rPr lang="en-US" sz="2800" b="0" dirty="0">
                <a:solidFill>
                  <a:schemeClr val="tx1"/>
                </a:solidFill>
                <a:effectLst/>
                <a:latin typeface="AvantGarde Bk BT" pitchFamily="34" charset="0"/>
                <a:cs typeface="Arial" charset="0"/>
              </a:rPr>
              <a:t> </a:t>
            </a:r>
            <a:r>
              <a:rPr lang="en-US" sz="2800" b="0" u="sng" dirty="0">
                <a:solidFill>
                  <a:schemeClr val="tx1"/>
                </a:solidFill>
                <a:effectLst/>
                <a:latin typeface="AvantGarde Bk BT" pitchFamily="34" charset="0"/>
                <a:cs typeface="Arial" charset="0"/>
              </a:rPr>
              <a:t>&gt;</a:t>
            </a:r>
            <a:r>
              <a:rPr lang="en-US" sz="2800" b="0" dirty="0">
                <a:solidFill>
                  <a:schemeClr val="tx1"/>
                </a:solidFill>
                <a:effectLst/>
                <a:latin typeface="AvantGarde Bk BT" pitchFamily="34" charset="0"/>
                <a:cs typeface="Arial" charset="0"/>
              </a:rPr>
              <a:t> 15</a:t>
            </a:r>
          </a:p>
          <a:p>
            <a:pPr eaLnBrk="0" hangingPunct="0">
              <a:lnSpc>
                <a:spcPct val="85000"/>
              </a:lnSpc>
            </a:pPr>
            <a:r>
              <a:rPr lang="en-US" sz="2800" b="0" dirty="0">
                <a:solidFill>
                  <a:schemeClr val="tx1"/>
                </a:solidFill>
                <a:effectLst/>
                <a:latin typeface="AvantGarde Bk BT" pitchFamily="34" charset="0"/>
                <a:cs typeface="Arial" charset="0"/>
              </a:rPr>
              <a:t>Age 35-69</a:t>
            </a:r>
          </a:p>
          <a:p>
            <a:pPr eaLnBrk="0" hangingPunct="0">
              <a:lnSpc>
                <a:spcPct val="85000"/>
              </a:lnSpc>
              <a:spcBef>
                <a:spcPct val="85000"/>
              </a:spcBef>
            </a:pPr>
            <a:r>
              <a:rPr lang="en-US" sz="2800" b="0" dirty="0" err="1">
                <a:solidFill>
                  <a:schemeClr val="tx1"/>
                </a:solidFill>
                <a:effectLst/>
                <a:latin typeface="AvantGarde Bk BT" pitchFamily="34" charset="0"/>
                <a:cs typeface="Arial" charset="0"/>
              </a:rPr>
              <a:t>AHI</a:t>
            </a:r>
            <a:r>
              <a:rPr lang="en-US" sz="2800" b="0" dirty="0">
                <a:solidFill>
                  <a:schemeClr val="tx1"/>
                </a:solidFill>
                <a:effectLst/>
                <a:latin typeface="AvantGarde Bk BT" pitchFamily="34" charset="0"/>
                <a:cs typeface="Arial" charset="0"/>
              </a:rPr>
              <a:t> </a:t>
            </a:r>
            <a:r>
              <a:rPr lang="en-US" sz="2800" b="0" u="sng" dirty="0">
                <a:solidFill>
                  <a:schemeClr val="tx1"/>
                </a:solidFill>
                <a:effectLst/>
                <a:latin typeface="AvantGarde Bk BT" pitchFamily="34" charset="0"/>
                <a:cs typeface="Arial" charset="0"/>
              </a:rPr>
              <a:t>&gt;</a:t>
            </a:r>
            <a:r>
              <a:rPr lang="en-US" sz="2800" b="0" dirty="0">
                <a:solidFill>
                  <a:schemeClr val="tx1"/>
                </a:solidFill>
                <a:effectLst/>
                <a:latin typeface="AvantGarde Bk BT" pitchFamily="34" charset="0"/>
                <a:cs typeface="Arial" charset="0"/>
              </a:rPr>
              <a:t> 10</a:t>
            </a:r>
          </a:p>
          <a:p>
            <a:pPr eaLnBrk="0" hangingPunct="0">
              <a:lnSpc>
                <a:spcPct val="85000"/>
              </a:lnSpc>
            </a:pPr>
            <a:r>
              <a:rPr lang="en-US" sz="2800" b="0" dirty="0">
                <a:solidFill>
                  <a:schemeClr val="tx1"/>
                </a:solidFill>
                <a:effectLst/>
                <a:latin typeface="AvantGarde Bk BT" pitchFamily="34" charset="0"/>
                <a:cs typeface="Arial" charset="0"/>
              </a:rPr>
              <a:t>Age 40-85</a:t>
            </a:r>
          </a:p>
        </p:txBody>
      </p:sp>
      <p:sp>
        <p:nvSpPr>
          <p:cNvPr id="243718" name="Rectangle 6"/>
          <p:cNvSpPr>
            <a:spLocks noChangeArrowheads="1"/>
          </p:cNvSpPr>
          <p:nvPr/>
        </p:nvSpPr>
        <p:spPr bwMode="auto">
          <a:xfrm>
            <a:off x="755576" y="1556792"/>
            <a:ext cx="7391400" cy="1296144"/>
          </a:xfrm>
          <a:prstGeom prst="rect">
            <a:avLst/>
          </a:prstGeom>
          <a:solidFill>
            <a:srgbClr val="FFFF00"/>
          </a:solidFill>
          <a:ln w="9525">
            <a:noFill/>
            <a:miter lim="800000"/>
            <a:headEnd/>
            <a:tailEnd/>
          </a:ln>
          <a:effectLst/>
        </p:spPr>
        <p:txBody>
          <a:bodyPr wrap="none" anchor="ctr"/>
          <a:lstStyle/>
          <a:p>
            <a:endParaRPr lang="en-US"/>
          </a:p>
        </p:txBody>
      </p:sp>
      <p:sp>
        <p:nvSpPr>
          <p:cNvPr id="243719" name="Text Box 7"/>
          <p:cNvSpPr txBox="1">
            <a:spLocks noChangeArrowheads="1"/>
          </p:cNvSpPr>
          <p:nvPr/>
        </p:nvSpPr>
        <p:spPr bwMode="auto">
          <a:xfrm>
            <a:off x="838200" y="1676400"/>
            <a:ext cx="7239000" cy="1106488"/>
          </a:xfrm>
          <a:prstGeom prst="rect">
            <a:avLst/>
          </a:prstGeom>
          <a:noFill/>
          <a:ln w="28575">
            <a:solidFill>
              <a:schemeClr val="accent2"/>
            </a:solidFill>
            <a:miter lim="800000"/>
            <a:headEnd type="none" w="sm" len="sm"/>
            <a:tailEnd type="none" w="sm" len="sm"/>
          </a:ln>
          <a:effectLst/>
        </p:spPr>
        <p:txBody>
          <a:bodyPr>
            <a:spAutoFit/>
          </a:bodyPr>
          <a:lstStyle/>
          <a:p>
            <a:pPr eaLnBrk="0" hangingPunct="0">
              <a:lnSpc>
                <a:spcPct val="85000"/>
              </a:lnSpc>
            </a:pPr>
            <a:r>
              <a:rPr lang="en-US" sz="2800" b="0" dirty="0">
                <a:solidFill>
                  <a:schemeClr val="accent1"/>
                </a:solidFill>
                <a:effectLst/>
                <a:latin typeface="AvantGarde Bk BT" pitchFamily="34" charset="0"/>
                <a:cs typeface="Arial" charset="0"/>
              </a:rPr>
              <a:t>Young		4% Men		</a:t>
            </a:r>
            <a:r>
              <a:rPr lang="en-US" sz="2800" b="0" dirty="0" err="1">
                <a:solidFill>
                  <a:schemeClr val="accent1"/>
                </a:solidFill>
                <a:effectLst/>
                <a:latin typeface="AvantGarde Bk BT" pitchFamily="34" charset="0"/>
                <a:cs typeface="Arial" charset="0"/>
              </a:rPr>
              <a:t>AHI</a:t>
            </a:r>
            <a:r>
              <a:rPr lang="en-US" sz="2800" b="0" dirty="0">
                <a:solidFill>
                  <a:schemeClr val="accent1"/>
                </a:solidFill>
                <a:effectLst/>
                <a:latin typeface="AvantGarde Bk BT" pitchFamily="34" charset="0"/>
                <a:cs typeface="Arial" charset="0"/>
              </a:rPr>
              <a:t> &gt; 5</a:t>
            </a:r>
          </a:p>
          <a:p>
            <a:pPr lvl="1" eaLnBrk="0" hangingPunct="0">
              <a:lnSpc>
                <a:spcPct val="85000"/>
              </a:lnSpc>
            </a:pPr>
            <a:r>
              <a:rPr lang="en-US" sz="2400" b="0" dirty="0">
                <a:solidFill>
                  <a:schemeClr val="accent1"/>
                </a:solidFill>
                <a:effectLst/>
                <a:latin typeface="AvantGarde Bk BT" pitchFamily="34" charset="0"/>
                <a:cs typeface="Arial" charset="0"/>
              </a:rPr>
              <a:t>USA		2% Women		EDS</a:t>
            </a:r>
          </a:p>
          <a:p>
            <a:pPr lvl="1" eaLnBrk="0" hangingPunct="0">
              <a:lnSpc>
                <a:spcPct val="85000"/>
              </a:lnSpc>
            </a:pPr>
            <a:r>
              <a:rPr lang="en-US" sz="2400" b="0" dirty="0">
                <a:solidFill>
                  <a:schemeClr val="accent1"/>
                </a:solidFill>
                <a:effectLst/>
                <a:latin typeface="AvantGarde Bk BT" pitchFamily="34" charset="0"/>
                <a:cs typeface="Arial" charset="0"/>
              </a:rPr>
              <a:t>N = 802					Age 36-60</a:t>
            </a:r>
          </a:p>
        </p:txBody>
      </p:sp>
      <p:sp>
        <p:nvSpPr>
          <p:cNvPr id="3" name="Slide Number Placeholder 2"/>
          <p:cNvSpPr>
            <a:spLocks noGrp="1"/>
          </p:cNvSpPr>
          <p:nvPr>
            <p:ph type="sldNum" sz="quarter" idx="12"/>
          </p:nvPr>
        </p:nvSpPr>
        <p:spPr/>
        <p:txBody>
          <a:bodyPr/>
          <a:lstStyle/>
          <a:p>
            <a:fld id="{80EA325C-93E3-49B9-9635-C99EDF9CBB06}" type="slidenum">
              <a:rPr lang="en-US" smtClean="0"/>
              <a:pPr/>
              <a:t>22</a:t>
            </a:fld>
            <a:endParaRPr lang="en-US"/>
          </a:p>
        </p:txBody>
      </p:sp>
    </p:spTree>
    <p:extLst>
      <p:ext uri="{BB962C8B-B14F-4D97-AF65-F5344CB8AC3E}">
        <p14:creationId xmlns:p14="http://schemas.microsoft.com/office/powerpoint/2010/main" val="107035258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07" name="Group 231"/>
          <p:cNvGraphicFramePr>
            <a:graphicFrameLocks noGrp="1"/>
          </p:cNvGraphicFramePr>
          <p:nvPr/>
        </p:nvGraphicFramePr>
        <p:xfrm>
          <a:off x="685799" y="1371600"/>
          <a:ext cx="7848601" cy="4648201"/>
        </p:xfrm>
        <a:graphic>
          <a:graphicData uri="http://schemas.openxmlformats.org/drawingml/2006/table">
            <a:tbl>
              <a:tblPr rtl="1"/>
              <a:tblGrid>
                <a:gridCol w="1273968">
                  <a:extLst>
                    <a:ext uri="{9D8B030D-6E8A-4147-A177-3AD203B41FA5}">
                      <a16:colId xmlns:a16="http://schemas.microsoft.com/office/drawing/2014/main" val="20000"/>
                    </a:ext>
                  </a:extLst>
                </a:gridCol>
                <a:gridCol w="1401631">
                  <a:extLst>
                    <a:ext uri="{9D8B030D-6E8A-4147-A177-3AD203B41FA5}">
                      <a16:colId xmlns:a16="http://schemas.microsoft.com/office/drawing/2014/main" val="20001"/>
                    </a:ext>
                  </a:extLst>
                </a:gridCol>
                <a:gridCol w="1147635">
                  <a:extLst>
                    <a:ext uri="{9D8B030D-6E8A-4147-A177-3AD203B41FA5}">
                      <a16:colId xmlns:a16="http://schemas.microsoft.com/office/drawing/2014/main" val="20002"/>
                    </a:ext>
                  </a:extLst>
                </a:gridCol>
                <a:gridCol w="1273968">
                  <a:extLst>
                    <a:ext uri="{9D8B030D-6E8A-4147-A177-3AD203B41FA5}">
                      <a16:colId xmlns:a16="http://schemas.microsoft.com/office/drawing/2014/main" val="20003"/>
                    </a:ext>
                  </a:extLst>
                </a:gridCol>
                <a:gridCol w="1273968">
                  <a:extLst>
                    <a:ext uri="{9D8B030D-6E8A-4147-A177-3AD203B41FA5}">
                      <a16:colId xmlns:a16="http://schemas.microsoft.com/office/drawing/2014/main" val="20004"/>
                    </a:ext>
                  </a:extLst>
                </a:gridCol>
                <a:gridCol w="1477431">
                  <a:extLst>
                    <a:ext uri="{9D8B030D-6E8A-4147-A177-3AD203B41FA5}">
                      <a16:colId xmlns:a16="http://schemas.microsoft.com/office/drawing/2014/main" val="20005"/>
                    </a:ext>
                  </a:extLst>
                </a:gridCol>
              </a:tblGrid>
              <a:tr h="1196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Sharma et al</a:t>
                      </a:r>
                      <a:r>
                        <a:rPr kumimoji="0" lang="en-GB" sz="1200" b="1" i="0" u="none" strike="noStrike" cap="none" normalizeH="0" baseline="30000" dirty="0" smtClean="0">
                          <a:ln>
                            <a:noFill/>
                          </a:ln>
                          <a:solidFill>
                            <a:srgbClr val="002060"/>
                          </a:solidFill>
                          <a:effectLst/>
                          <a:latin typeface="Arial" charset="0"/>
                          <a:cs typeface="Times New Roman" pitchFamily="18" charset="0"/>
                        </a:rPr>
                        <a:t>3</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(n=180)</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80% Males</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Heistand et al</a:t>
                      </a:r>
                      <a:r>
                        <a:rPr kumimoji="0" lang="en-GB" sz="1200" b="1" i="0" u="none" strike="noStrike" cap="none" normalizeH="0" baseline="30000" smtClean="0">
                          <a:ln>
                            <a:noFill/>
                          </a:ln>
                          <a:solidFill>
                            <a:srgbClr val="002060"/>
                          </a:solidFill>
                          <a:effectLst/>
                          <a:latin typeface="Arial" charset="0"/>
                          <a:cs typeface="Times New Roman" pitchFamily="18" charset="0"/>
                        </a:rPr>
                        <a:t>2</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(n=1506)</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Netzer et al</a:t>
                      </a:r>
                      <a:r>
                        <a:rPr kumimoji="0" lang="en-GB" sz="1200" b="1" i="0" u="none" strike="noStrike" cap="none" normalizeH="0" baseline="30000" smtClean="0">
                          <a:ln>
                            <a:noFill/>
                          </a:ln>
                          <a:solidFill>
                            <a:srgbClr val="002060"/>
                          </a:solidFill>
                          <a:effectLst/>
                          <a:latin typeface="Arial" charset="0"/>
                          <a:cs typeface="Times New Roman" pitchFamily="18" charset="0"/>
                        </a:rPr>
                        <a:t>1</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(n=744)</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mn-lt"/>
                          <a:cs typeface="Times New Roman" pitchFamily="18" charset="0"/>
                        </a:rPr>
                        <a:t>Middle-aged Saudi Women</a:t>
                      </a:r>
                      <a:endParaRPr kumimoji="0" lang="ar-SA" sz="12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(n=400)</a:t>
                      </a:r>
                      <a:endParaRPr kumimoji="0" lang="ar-SA" sz="10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M</a:t>
                      </a:r>
                      <a:endParaRPr kumimoji="0" lang="en-GB" sz="1000" b="0" i="0" u="none" strike="noStrike" cap="none" normalizeH="0" baseline="0" dirty="0" smtClean="0">
                        <a:ln>
                          <a:noFill/>
                        </a:ln>
                        <a:solidFill>
                          <a:srgbClr val="002060"/>
                        </a:solidFill>
                        <a:effectLst/>
                        <a:latin typeface="+mn-lt"/>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Arial" charset="0"/>
                          <a:cs typeface="Times New Roman" pitchFamily="18" charset="0"/>
                        </a:rPr>
                        <a:t>Middle-aged Saudi Men</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(n=578)</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M</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rgbClr val="002060"/>
                        </a:solidFill>
                        <a:effectLst>
                          <a:outerShdw blurRad="38100" dist="38100" dir="2700000" algn="tl">
                            <a:srgbClr val="010199"/>
                          </a:outerShdw>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48.9 </a:t>
                      </a:r>
                      <a:r>
                        <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smtClean="0">
                          <a:ln>
                            <a:noFill/>
                          </a:ln>
                          <a:solidFill>
                            <a:srgbClr val="002060"/>
                          </a:solidFill>
                          <a:effectLst/>
                          <a:latin typeface="Arial" charset="0"/>
                          <a:cs typeface="Times New Roman" pitchFamily="18" charset="0"/>
                        </a:rPr>
                        <a:t> 17.5</a:t>
                      </a:r>
                      <a:endPar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43.74 ― 6.31</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44.6 </a:t>
                      </a:r>
                      <a:r>
                        <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dirty="0" smtClean="0">
                          <a:ln>
                            <a:noFill/>
                          </a:ln>
                          <a:solidFill>
                            <a:srgbClr val="002060"/>
                          </a:solidFill>
                          <a:effectLst/>
                          <a:latin typeface="Arial" charset="0"/>
                          <a:cs typeface="Times New Roman" pitchFamily="18" charset="0"/>
                        </a:rPr>
                        <a:t> 9.8</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Mean age </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59.0%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52.2%</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40.8</a:t>
                      </a: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52.3%</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Snoring</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3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38.8%</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9.5%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19.3%</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Day time fatigue &gt;3 time a week</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 </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32.0%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19.9%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29.6%</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Drowsy driving</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53%</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29.0%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24.0%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18.0%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HTN (known)</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9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44.4%</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Males 31%</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Females 21%</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37%</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39.0</a:t>
                      </a: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32.8%</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High risk</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27208" name="Text Box 232"/>
          <p:cNvSpPr txBox="1">
            <a:spLocks noChangeArrowheads="1"/>
          </p:cNvSpPr>
          <p:nvPr/>
        </p:nvSpPr>
        <p:spPr bwMode="auto">
          <a:xfrm>
            <a:off x="616024" y="670719"/>
            <a:ext cx="7772400" cy="646331"/>
          </a:xfrm>
          <a:prstGeom prst="rect">
            <a:avLst/>
          </a:prstGeom>
          <a:noFill/>
          <a:ln w="9525">
            <a:noFill/>
            <a:miter lim="800000"/>
            <a:headEnd/>
            <a:tailEnd/>
          </a:ln>
          <a:effectLst/>
        </p:spPr>
        <p:txBody>
          <a:bodyPr>
            <a:spAutoFit/>
          </a:bodyPr>
          <a:lstStyle/>
          <a:p>
            <a:pPr>
              <a:spcBef>
                <a:spcPct val="50000"/>
              </a:spcBef>
              <a:defRPr/>
            </a:pPr>
            <a:r>
              <a:rPr lang="en-US" sz="3600" b="1" dirty="0">
                <a:solidFill>
                  <a:srgbClr val="FFFF00"/>
                </a:solidFill>
                <a:effectLst>
                  <a:outerShdw blurRad="38100" dist="38100" dir="2700000" algn="tl">
                    <a:srgbClr val="000000">
                      <a:alpha val="43137"/>
                    </a:srgbClr>
                  </a:outerShdw>
                </a:effectLst>
                <a:latin typeface="Garamond" pitchFamily="18" charset="0"/>
              </a:rPr>
              <a:t>Prevalence in a Saudi Sample</a:t>
            </a:r>
          </a:p>
        </p:txBody>
      </p:sp>
      <p:sp>
        <p:nvSpPr>
          <p:cNvPr id="67638" name="Text Box 233"/>
          <p:cNvSpPr txBox="1">
            <a:spLocks noChangeArrowheads="1"/>
          </p:cNvSpPr>
          <p:nvPr/>
        </p:nvSpPr>
        <p:spPr bwMode="auto">
          <a:xfrm>
            <a:off x="4038600" y="6096000"/>
            <a:ext cx="3886200" cy="553998"/>
          </a:xfrm>
          <a:prstGeom prst="rect">
            <a:avLst/>
          </a:prstGeom>
          <a:gradFill rotWithShape="1">
            <a:gsLst>
              <a:gs pos="0">
                <a:srgbClr val="8488C4"/>
              </a:gs>
              <a:gs pos="53000">
                <a:srgbClr val="D4DEFF"/>
              </a:gs>
              <a:gs pos="83000">
                <a:srgbClr val="D4DEFF"/>
              </a:gs>
              <a:gs pos="100000">
                <a:srgbClr val="96AB94"/>
              </a:gs>
            </a:gsLst>
            <a:lin ang="0"/>
          </a:gradFill>
          <a:ln w="9525">
            <a:noFill/>
            <a:miter lim="800000"/>
            <a:headEnd/>
            <a:tailEnd/>
          </a:ln>
        </p:spPr>
        <p:txBody>
          <a:bodyPr wrap="square">
            <a:spAutoFit/>
          </a:bodyPr>
          <a:lstStyle/>
          <a:p>
            <a:pPr algn="l" rtl="0">
              <a:spcBef>
                <a:spcPct val="50000"/>
              </a:spcBef>
            </a:pPr>
            <a:r>
              <a:rPr lang="en-US" sz="1200" i="1" dirty="0" smtClean="0"/>
              <a:t>1. BaHammam </a:t>
            </a:r>
            <a:r>
              <a:rPr lang="en-US" sz="1200" i="1" dirty="0"/>
              <a:t>et al. </a:t>
            </a:r>
            <a:r>
              <a:rPr lang="nn-NO" sz="1200" i="1" dirty="0"/>
              <a:t>Saudi Med J 2008; 29: </a:t>
            </a:r>
            <a:r>
              <a:rPr lang="nn-NO" sz="1200" i="1" dirty="0" smtClean="0"/>
              <a:t>423-426</a:t>
            </a:r>
          </a:p>
          <a:p>
            <a:pPr algn="l" rtl="0">
              <a:spcBef>
                <a:spcPct val="50000"/>
              </a:spcBef>
            </a:pPr>
            <a:r>
              <a:rPr lang="nn-NO" sz="1200" i="1" dirty="0" smtClean="0"/>
              <a:t>2. BaHammam et al. </a:t>
            </a:r>
            <a:r>
              <a:rPr lang="nn-NO" sz="1200" i="1" dirty="0"/>
              <a:t>Saudi Med J 2009; </a:t>
            </a:r>
            <a:r>
              <a:rPr lang="nn-NO" sz="1200" i="1" dirty="0" smtClean="0"/>
              <a:t>30: 1572-76</a:t>
            </a:r>
            <a:endParaRPr lang="en-US" sz="1200" i="1" dirty="0"/>
          </a:p>
        </p:txBody>
      </p:sp>
      <p:sp>
        <p:nvSpPr>
          <p:cNvPr id="3" name="Slide Number Placeholder 2"/>
          <p:cNvSpPr>
            <a:spLocks noGrp="1"/>
          </p:cNvSpPr>
          <p:nvPr>
            <p:ph type="sldNum" sz="quarter" idx="12"/>
          </p:nvPr>
        </p:nvSpPr>
        <p:spPr/>
        <p:txBody>
          <a:bodyPr/>
          <a:lstStyle/>
          <a:p>
            <a:fld id="{80EA325C-93E3-49B9-9635-C99EDF9CBB06}" type="slidenum">
              <a:rPr lang="en-US" smtClean="0"/>
              <a:pPr/>
              <a:t>23</a:t>
            </a:fld>
            <a:endParaRPr lang="en-US"/>
          </a:p>
        </p:txBody>
      </p:sp>
    </p:spTree>
    <p:extLst>
      <p:ext uri="{BB962C8B-B14F-4D97-AF65-F5344CB8AC3E}">
        <p14:creationId xmlns:p14="http://schemas.microsoft.com/office/powerpoint/2010/main" val="3306318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07" name="Group 231"/>
          <p:cNvGraphicFramePr>
            <a:graphicFrameLocks noGrp="1"/>
          </p:cNvGraphicFramePr>
          <p:nvPr/>
        </p:nvGraphicFramePr>
        <p:xfrm>
          <a:off x="685799" y="1371600"/>
          <a:ext cx="8077201" cy="4648201"/>
        </p:xfrm>
        <a:graphic>
          <a:graphicData uri="http://schemas.openxmlformats.org/drawingml/2006/table">
            <a:tbl>
              <a:tblPr rtl="1"/>
              <a:tblGrid>
                <a:gridCol w="1168400">
                  <a:extLst>
                    <a:ext uri="{9D8B030D-6E8A-4147-A177-3AD203B41FA5}">
                      <a16:colId xmlns:a16="http://schemas.microsoft.com/office/drawing/2014/main" val="20000"/>
                    </a:ext>
                  </a:extLst>
                </a:gridCol>
                <a:gridCol w="1585129">
                  <a:extLst>
                    <a:ext uri="{9D8B030D-6E8A-4147-A177-3AD203B41FA5}">
                      <a16:colId xmlns:a16="http://schemas.microsoft.com/office/drawing/2014/main" val="20001"/>
                    </a:ext>
                  </a:extLst>
                </a:gridCol>
                <a:gridCol w="1181061">
                  <a:extLst>
                    <a:ext uri="{9D8B030D-6E8A-4147-A177-3AD203B41FA5}">
                      <a16:colId xmlns:a16="http://schemas.microsoft.com/office/drawing/2014/main" val="20002"/>
                    </a:ext>
                  </a:extLst>
                </a:gridCol>
                <a:gridCol w="1311074">
                  <a:extLst>
                    <a:ext uri="{9D8B030D-6E8A-4147-A177-3AD203B41FA5}">
                      <a16:colId xmlns:a16="http://schemas.microsoft.com/office/drawing/2014/main" val="20003"/>
                    </a:ext>
                  </a:extLst>
                </a:gridCol>
                <a:gridCol w="1311074">
                  <a:extLst>
                    <a:ext uri="{9D8B030D-6E8A-4147-A177-3AD203B41FA5}">
                      <a16:colId xmlns:a16="http://schemas.microsoft.com/office/drawing/2014/main" val="20004"/>
                    </a:ext>
                  </a:extLst>
                </a:gridCol>
                <a:gridCol w="1520463">
                  <a:extLst>
                    <a:ext uri="{9D8B030D-6E8A-4147-A177-3AD203B41FA5}">
                      <a16:colId xmlns:a16="http://schemas.microsoft.com/office/drawing/2014/main" val="20005"/>
                    </a:ext>
                  </a:extLst>
                </a:gridCol>
              </a:tblGrid>
              <a:tr h="1196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Sharma et al</a:t>
                      </a:r>
                      <a:r>
                        <a:rPr kumimoji="0" lang="en-GB" sz="1200" b="1" i="0" u="none" strike="noStrike" cap="none" normalizeH="0" baseline="30000" dirty="0" smtClean="0">
                          <a:ln>
                            <a:noFill/>
                          </a:ln>
                          <a:solidFill>
                            <a:srgbClr val="002060"/>
                          </a:solidFill>
                          <a:effectLst/>
                          <a:latin typeface="Arial" charset="0"/>
                          <a:cs typeface="Times New Roman" pitchFamily="18" charset="0"/>
                        </a:rPr>
                        <a:t>3</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(n=180)</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80% Males</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Heistand et al</a:t>
                      </a:r>
                      <a:r>
                        <a:rPr kumimoji="0" lang="en-GB" sz="1200" b="1" i="0" u="none" strike="noStrike" cap="none" normalizeH="0" baseline="30000" smtClean="0">
                          <a:ln>
                            <a:noFill/>
                          </a:ln>
                          <a:solidFill>
                            <a:srgbClr val="002060"/>
                          </a:solidFill>
                          <a:effectLst/>
                          <a:latin typeface="Arial" charset="0"/>
                          <a:cs typeface="Times New Roman" pitchFamily="18" charset="0"/>
                        </a:rPr>
                        <a:t>2</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(n=1506)</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Netzer et al</a:t>
                      </a:r>
                      <a:r>
                        <a:rPr kumimoji="0" lang="en-GB" sz="1200" b="1" i="0" u="none" strike="noStrike" cap="none" normalizeH="0" baseline="30000" smtClean="0">
                          <a:ln>
                            <a:noFill/>
                          </a:ln>
                          <a:solidFill>
                            <a:srgbClr val="002060"/>
                          </a:solidFill>
                          <a:effectLst/>
                          <a:latin typeface="Arial" charset="0"/>
                          <a:cs typeface="Times New Roman" pitchFamily="18" charset="0"/>
                        </a:rPr>
                        <a:t>1</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(n=744)</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mn-lt"/>
                          <a:cs typeface="Times New Roman" pitchFamily="18" charset="0"/>
                        </a:rPr>
                        <a:t>Middle-aged Saudi Women</a:t>
                      </a:r>
                      <a:endParaRPr kumimoji="0" lang="ar-SA" sz="12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(n=400)</a:t>
                      </a:r>
                      <a:endParaRPr kumimoji="0" lang="ar-SA" sz="10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M</a:t>
                      </a:r>
                      <a:endParaRPr kumimoji="0" lang="en-GB" sz="1000" b="0" i="0" u="none" strike="noStrike" cap="none" normalizeH="0" baseline="0" dirty="0" smtClean="0">
                        <a:ln>
                          <a:noFill/>
                        </a:ln>
                        <a:solidFill>
                          <a:srgbClr val="002060"/>
                        </a:solidFill>
                        <a:effectLst/>
                        <a:latin typeface="+mn-lt"/>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Arial" charset="0"/>
                          <a:cs typeface="Times New Roman" pitchFamily="18" charset="0"/>
                        </a:rPr>
                        <a:t>Middle-aged Saudi Men</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(n=578)</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M</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rgbClr val="002060"/>
                        </a:solidFill>
                        <a:effectLst>
                          <a:outerShdw blurRad="38100" dist="38100" dir="2700000" algn="tl">
                            <a:srgbClr val="010199"/>
                          </a:outerShdw>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48.9 </a:t>
                      </a:r>
                      <a:r>
                        <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smtClean="0">
                          <a:ln>
                            <a:noFill/>
                          </a:ln>
                          <a:solidFill>
                            <a:srgbClr val="002060"/>
                          </a:solidFill>
                          <a:effectLst/>
                          <a:latin typeface="Arial" charset="0"/>
                          <a:cs typeface="Times New Roman" pitchFamily="18" charset="0"/>
                        </a:rPr>
                        <a:t> 17.5</a:t>
                      </a:r>
                      <a:endPar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43.74 ― 6.31</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44.6 </a:t>
                      </a:r>
                      <a:r>
                        <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dirty="0" smtClean="0">
                          <a:ln>
                            <a:noFill/>
                          </a:ln>
                          <a:solidFill>
                            <a:srgbClr val="002060"/>
                          </a:solidFill>
                          <a:effectLst/>
                          <a:latin typeface="Arial" charset="0"/>
                          <a:cs typeface="Times New Roman" pitchFamily="18" charset="0"/>
                        </a:rPr>
                        <a:t> 9.8</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Mean age </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59.0%</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52.2%</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kern="1200" baseline="0" dirty="0" smtClean="0">
                          <a:solidFill>
                            <a:schemeClr val="tx1"/>
                          </a:solidFill>
                          <a:latin typeface="+mn-lt"/>
                          <a:ea typeface="+mn-ea"/>
                          <a:cs typeface="+mn-cs"/>
                        </a:rPr>
                        <a:t>40.8%</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52.3%</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Snoring</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3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38.8%</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9.5%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19.3%</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Day time fatigue &gt;3 time a week</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 </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32.0%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19.9%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29.6%</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Drowsy driving</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53%</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29.0%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24.0%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18.0%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HTN (known)</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9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44.4%</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Males 31%</a:t>
                      </a:r>
                      <a:endParaRPr kumimoji="0" lang="ar-SA" sz="1600" b="1"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Females 21%</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37.0%</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kern="1200" baseline="0" dirty="0" smtClean="0">
                          <a:solidFill>
                            <a:schemeClr val="tx1"/>
                          </a:solidFill>
                          <a:latin typeface="+mn-lt"/>
                          <a:ea typeface="+mn-ea"/>
                          <a:cs typeface="+mn-cs"/>
                        </a:rPr>
                        <a:t>39.0%</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32.8%</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High risk</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27208" name="Text Box 232"/>
          <p:cNvSpPr txBox="1">
            <a:spLocks noChangeArrowheads="1"/>
          </p:cNvSpPr>
          <p:nvPr/>
        </p:nvSpPr>
        <p:spPr bwMode="auto">
          <a:xfrm>
            <a:off x="611560" y="670719"/>
            <a:ext cx="7772400" cy="646331"/>
          </a:xfrm>
          <a:prstGeom prst="rect">
            <a:avLst/>
          </a:prstGeom>
          <a:noFill/>
          <a:ln w="9525">
            <a:noFill/>
            <a:miter lim="800000"/>
            <a:headEnd/>
            <a:tailEnd/>
          </a:ln>
          <a:effectLst/>
        </p:spPr>
        <p:txBody>
          <a:bodyPr>
            <a:spAutoFit/>
          </a:bodyPr>
          <a:lstStyle/>
          <a:p>
            <a:pPr>
              <a:spcBef>
                <a:spcPct val="50000"/>
              </a:spcBef>
              <a:defRPr/>
            </a:pPr>
            <a:r>
              <a:rPr lang="en-US" sz="3600" b="1" dirty="0">
                <a:solidFill>
                  <a:srgbClr val="FFFF00"/>
                </a:solidFill>
                <a:effectLst>
                  <a:outerShdw blurRad="38100" dist="38100" dir="2700000" algn="tl">
                    <a:srgbClr val="000000">
                      <a:alpha val="43137"/>
                    </a:srgbClr>
                  </a:outerShdw>
                </a:effectLst>
                <a:latin typeface="Garamond" pitchFamily="18" charset="0"/>
              </a:rPr>
              <a:t>Prevalence in a Saudi Sample</a:t>
            </a:r>
          </a:p>
        </p:txBody>
      </p:sp>
      <p:sp>
        <p:nvSpPr>
          <p:cNvPr id="6" name="Rectangle 54"/>
          <p:cNvSpPr>
            <a:spLocks noChangeArrowheads="1"/>
          </p:cNvSpPr>
          <p:nvPr/>
        </p:nvSpPr>
        <p:spPr bwMode="auto">
          <a:xfrm>
            <a:off x="609600" y="2971800"/>
            <a:ext cx="7772400" cy="533400"/>
          </a:xfrm>
          <a:prstGeom prst="rect">
            <a:avLst/>
          </a:prstGeom>
          <a:noFill/>
          <a:ln w="28575">
            <a:solidFill>
              <a:srgbClr val="FF0000"/>
            </a:solidFill>
            <a:miter lim="800000"/>
            <a:headEnd/>
            <a:tailEnd/>
          </a:ln>
        </p:spPr>
        <p:txBody>
          <a:bodyPr wrap="none" anchor="ctr"/>
          <a:lstStyle/>
          <a:p>
            <a:endParaRPr lang="en-US"/>
          </a:p>
        </p:txBody>
      </p:sp>
      <p:sp>
        <p:nvSpPr>
          <p:cNvPr id="7" name="Rectangle 55"/>
          <p:cNvSpPr>
            <a:spLocks noChangeArrowheads="1"/>
          </p:cNvSpPr>
          <p:nvPr/>
        </p:nvSpPr>
        <p:spPr bwMode="auto">
          <a:xfrm>
            <a:off x="685800" y="5334000"/>
            <a:ext cx="7772400" cy="609600"/>
          </a:xfrm>
          <a:prstGeom prst="rect">
            <a:avLst/>
          </a:prstGeom>
          <a:noFill/>
          <a:ln w="28575">
            <a:solidFill>
              <a:srgbClr val="FF0000"/>
            </a:solidFill>
            <a:miter lim="800000"/>
            <a:headEnd/>
            <a:tailEnd/>
          </a:ln>
        </p:spPr>
        <p:txBody>
          <a:bodyPr wrap="none" anchor="ctr"/>
          <a:lstStyle/>
          <a:p>
            <a:endParaRPr lang="en-US"/>
          </a:p>
        </p:txBody>
      </p:sp>
      <p:sp>
        <p:nvSpPr>
          <p:cNvPr id="8" name="Text Box 233"/>
          <p:cNvSpPr txBox="1">
            <a:spLocks noChangeArrowheads="1"/>
          </p:cNvSpPr>
          <p:nvPr/>
        </p:nvSpPr>
        <p:spPr bwMode="auto">
          <a:xfrm>
            <a:off x="4038600" y="6096000"/>
            <a:ext cx="3886200" cy="553998"/>
          </a:xfrm>
          <a:prstGeom prst="rect">
            <a:avLst/>
          </a:prstGeom>
          <a:noFill/>
          <a:ln w="9525">
            <a:noFill/>
            <a:miter lim="800000"/>
            <a:headEnd/>
            <a:tailEnd/>
          </a:ln>
        </p:spPr>
        <p:txBody>
          <a:bodyPr wrap="square">
            <a:spAutoFit/>
          </a:bodyPr>
          <a:lstStyle/>
          <a:p>
            <a:pPr algn="l" rtl="0">
              <a:spcBef>
                <a:spcPct val="50000"/>
              </a:spcBef>
            </a:pPr>
            <a:r>
              <a:rPr lang="en-US" sz="1200" i="1" dirty="0" smtClean="0">
                <a:effectLst/>
              </a:rPr>
              <a:t>1. BaHammam </a:t>
            </a:r>
            <a:r>
              <a:rPr lang="en-US" sz="1200" i="1" dirty="0">
                <a:effectLst/>
              </a:rPr>
              <a:t>et al. </a:t>
            </a:r>
            <a:r>
              <a:rPr lang="nn-NO" sz="1200" i="1" dirty="0">
                <a:effectLst/>
              </a:rPr>
              <a:t>Saudi Med J 2008; 29: </a:t>
            </a:r>
            <a:r>
              <a:rPr lang="nn-NO" sz="1200" i="1" dirty="0" smtClean="0">
                <a:effectLst/>
              </a:rPr>
              <a:t>423-426</a:t>
            </a:r>
          </a:p>
          <a:p>
            <a:pPr algn="l" rtl="0">
              <a:spcBef>
                <a:spcPct val="50000"/>
              </a:spcBef>
            </a:pPr>
            <a:r>
              <a:rPr lang="nn-NO" sz="1200" i="1" dirty="0" smtClean="0">
                <a:effectLst/>
              </a:rPr>
              <a:t>2. BaHammam et al. </a:t>
            </a:r>
            <a:r>
              <a:rPr lang="nn-NO" sz="1200" i="1" dirty="0">
                <a:effectLst/>
              </a:rPr>
              <a:t>Saudi Med J 2009; </a:t>
            </a:r>
            <a:r>
              <a:rPr lang="nn-NO" sz="1200" i="1" dirty="0" smtClean="0">
                <a:effectLst/>
              </a:rPr>
              <a:t>30: 1572-76</a:t>
            </a:r>
            <a:endParaRPr lang="en-US" sz="1200" i="1" dirty="0">
              <a:effectLst/>
            </a:endParaRPr>
          </a:p>
        </p:txBody>
      </p:sp>
      <p:sp>
        <p:nvSpPr>
          <p:cNvPr id="3" name="Slide Number Placeholder 2"/>
          <p:cNvSpPr>
            <a:spLocks noGrp="1"/>
          </p:cNvSpPr>
          <p:nvPr>
            <p:ph type="sldNum" sz="quarter" idx="12"/>
          </p:nvPr>
        </p:nvSpPr>
        <p:spPr/>
        <p:txBody>
          <a:bodyPr/>
          <a:lstStyle/>
          <a:p>
            <a:fld id="{80EA325C-93E3-49B9-9635-C99EDF9CBB06}" type="slidenum">
              <a:rPr lang="en-US" smtClean="0"/>
              <a:pPr/>
              <a:t>24</a:t>
            </a:fld>
            <a:endParaRPr lang="en-US"/>
          </a:p>
        </p:txBody>
      </p:sp>
    </p:spTree>
    <p:extLst>
      <p:ext uri="{BB962C8B-B14F-4D97-AF65-F5344CB8AC3E}">
        <p14:creationId xmlns:p14="http://schemas.microsoft.com/office/powerpoint/2010/main" val="36146478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62880" y="642918"/>
            <a:ext cx="8229600" cy="857256"/>
          </a:xfrm>
        </p:spPr>
        <p:txBody>
          <a:bodyPr/>
          <a:lstStyle/>
          <a:p>
            <a:r>
              <a:rPr lang="en-US" b="1" dirty="0"/>
              <a:t>Prevalence of Sleep Apnea</a:t>
            </a:r>
          </a:p>
        </p:txBody>
      </p:sp>
      <p:sp>
        <p:nvSpPr>
          <p:cNvPr id="3" name="Slide Number Placeholder 2"/>
          <p:cNvSpPr>
            <a:spLocks noGrp="1"/>
          </p:cNvSpPr>
          <p:nvPr>
            <p:ph type="sldNum" sz="quarter" idx="12"/>
          </p:nvPr>
        </p:nvSpPr>
        <p:spPr/>
        <p:txBody>
          <a:bodyPr/>
          <a:lstStyle/>
          <a:p>
            <a:fld id="{80EA325C-93E3-49B9-9635-C99EDF9CBB06}" type="slidenum">
              <a:rPr lang="en-US" smtClean="0"/>
              <a:pPr/>
              <a:t>25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62590696"/>
              </p:ext>
            </p:extLst>
          </p:nvPr>
        </p:nvGraphicFramePr>
        <p:xfrm>
          <a:off x="755576" y="2708920"/>
          <a:ext cx="6480720" cy="1280160"/>
        </p:xfrm>
        <a:graphic>
          <a:graphicData uri="http://schemas.openxmlformats.org/drawingml/2006/table">
            <a:tbl>
              <a:tblPr firstRow="1" bandRow="1">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134224">
                <a:tc>
                  <a:txBody>
                    <a:bodyPr/>
                    <a:lstStyle/>
                    <a:p>
                      <a:r>
                        <a:rPr lang="en-US" sz="2400" dirty="0" err="1" smtClean="0"/>
                        <a:t>Wali</a:t>
                      </a:r>
                      <a:r>
                        <a:rPr lang="en-US" sz="2400" dirty="0" smtClean="0"/>
                        <a:t> et al</a:t>
                      </a:r>
                    </a:p>
                    <a:p>
                      <a:r>
                        <a:rPr lang="en-US" sz="2400" dirty="0" smtClean="0"/>
                        <a:t>Saudi Arabia</a:t>
                      </a:r>
                      <a:endParaRPr lang="en-US" sz="2400" dirty="0"/>
                    </a:p>
                  </a:txBody>
                  <a:tcPr/>
                </a:tc>
                <a:tc>
                  <a:txBody>
                    <a:bodyPr/>
                    <a:lstStyle/>
                    <a:p>
                      <a:r>
                        <a:rPr lang="en-US" sz="2400" dirty="0" smtClean="0"/>
                        <a:t>Men: 11.2%</a:t>
                      </a:r>
                      <a:endParaRPr lang="en-US" sz="2400" dirty="0"/>
                    </a:p>
                  </a:txBody>
                  <a:tcPr/>
                </a:tc>
                <a:extLst>
                  <a:ext uri="{0D108BD9-81ED-4DB2-BD59-A6C34878D82A}">
                    <a16:rowId xmlns:a16="http://schemas.microsoft.com/office/drawing/2014/main" val="10000"/>
                  </a:ext>
                </a:extLst>
              </a:tr>
              <a:tr h="370840">
                <a:tc>
                  <a:txBody>
                    <a:bodyPr/>
                    <a:lstStyle/>
                    <a:p>
                      <a:endParaRPr lang="en-US" sz="2400" dirty="0"/>
                    </a:p>
                  </a:txBody>
                  <a:tcPr/>
                </a:tc>
                <a:tc>
                  <a:txBody>
                    <a:bodyPr/>
                    <a:lstStyle/>
                    <a:p>
                      <a:r>
                        <a:rPr lang="en-US" sz="2400" b="1" dirty="0" smtClean="0"/>
                        <a:t>Women: 4%</a:t>
                      </a:r>
                      <a:endParaRPr lang="en-US" sz="2400" b="1"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47195599"/>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034" y="2060848"/>
            <a:ext cx="4419600" cy="954107"/>
          </a:xfrm>
          <a:prstGeom prst="rect">
            <a:avLst/>
          </a:prstGeom>
        </p:spPr>
        <p:txBody>
          <a:bodyPr wrap="square">
            <a:spAutoFit/>
          </a:bodyPr>
          <a:lstStyle/>
          <a:p>
            <a:r>
              <a:rPr lang="en-US" sz="2800" dirty="0" smtClean="0">
                <a:solidFill>
                  <a:schemeClr val="tx2"/>
                </a:solidFill>
                <a:latin typeface="Arial" pitchFamily="34" charset="0"/>
                <a:cs typeface="Arial" pitchFamily="34" charset="0"/>
              </a:rPr>
              <a:t>Otherwise snore and this will happen to you</a:t>
            </a:r>
            <a:r>
              <a:rPr lang="en-US" sz="2800" dirty="0" smtClean="0">
                <a:solidFill>
                  <a:schemeClr val="tx2"/>
                </a:solidFill>
                <a:latin typeface="Arial" pitchFamily="34" charset="0"/>
                <a:cs typeface="Arial" pitchFamily="34" charset="0"/>
                <a:sym typeface="Wingdings" pitchFamily="2" charset="2"/>
              </a:rPr>
              <a:t>….</a:t>
            </a:r>
            <a:endParaRPr lang="en-US" sz="2800" dirty="0">
              <a:solidFill>
                <a:schemeClr val="tx2"/>
              </a:solidFill>
              <a:latin typeface="Arial" pitchFamily="34" charset="0"/>
              <a:cs typeface="Arial" pitchFamily="34" charset="0"/>
            </a:endParaRPr>
          </a:p>
        </p:txBody>
      </p:sp>
      <p:pic>
        <p:nvPicPr>
          <p:cNvPr id="4" name="Picture 2" descr="C:\Users\helina\Desktop\snoring.jpg"/>
          <p:cNvPicPr>
            <a:picLocks noChangeAspect="1" noChangeArrowheads="1"/>
          </p:cNvPicPr>
          <p:nvPr/>
        </p:nvPicPr>
        <p:blipFill>
          <a:blip r:embed="rId2" cstate="print"/>
          <a:srcRect t="6334" b="6334"/>
          <a:stretch>
            <a:fillRect/>
          </a:stretch>
        </p:blipFill>
        <p:spPr bwMode="auto">
          <a:xfrm>
            <a:off x="4643438" y="2157711"/>
            <a:ext cx="4081099" cy="3475037"/>
          </a:xfrm>
          <a:prstGeom prst="rect">
            <a:avLst/>
          </a:prstGeom>
          <a:noFill/>
          <a:ln w="9525">
            <a:noFill/>
            <a:miter lim="800000"/>
            <a:headEnd/>
            <a:tailEnd/>
          </a:ln>
        </p:spPr>
      </p:pic>
      <p:sp>
        <p:nvSpPr>
          <p:cNvPr id="5" name="Rectangle 4"/>
          <p:cNvSpPr/>
          <p:nvPr/>
        </p:nvSpPr>
        <p:spPr>
          <a:xfrm>
            <a:off x="933449" y="3823644"/>
            <a:ext cx="3352799" cy="523220"/>
          </a:xfrm>
          <a:prstGeom prst="rect">
            <a:avLst/>
          </a:prstGeom>
        </p:spPr>
        <p:txBody>
          <a:bodyPr wrap="square">
            <a:spAutoFit/>
          </a:bodyPr>
          <a:lstStyle/>
          <a:p>
            <a:r>
              <a:rPr lang="en-US" sz="2800" i="1" dirty="0" smtClean="0">
                <a:solidFill>
                  <a:srgbClr val="FF0000"/>
                </a:solidFill>
              </a:rPr>
              <a:t>Or sleep alone….</a:t>
            </a:r>
            <a:endParaRPr lang="en-US" sz="2800" dirty="0" smtClean="0">
              <a:solidFill>
                <a:srgbClr val="FF0000"/>
              </a:solidFill>
            </a:endParaRPr>
          </a:p>
        </p:txBody>
      </p:sp>
      <p:sp>
        <p:nvSpPr>
          <p:cNvPr id="7" name="Rectangle 6"/>
          <p:cNvSpPr/>
          <p:nvPr/>
        </p:nvSpPr>
        <p:spPr>
          <a:xfrm>
            <a:off x="5929322" y="5753599"/>
            <a:ext cx="1905000" cy="307777"/>
          </a:xfrm>
          <a:prstGeom prst="rect">
            <a:avLst/>
          </a:prstGeom>
        </p:spPr>
        <p:txBody>
          <a:bodyPr wrap="square">
            <a:spAutoFit/>
          </a:bodyPr>
          <a:lstStyle/>
          <a:p>
            <a:r>
              <a:rPr lang="en-US" sz="1400" dirty="0" smtClean="0">
                <a:latin typeface="Constantia" pitchFamily="18" charset="0"/>
              </a:rPr>
              <a:t>www.corbett.com.au</a:t>
            </a:r>
            <a:endParaRPr lang="en-US" sz="1400" dirty="0"/>
          </a:p>
        </p:txBody>
      </p:sp>
      <p:sp>
        <p:nvSpPr>
          <p:cNvPr id="6" name="Slide Number Placeholder 5"/>
          <p:cNvSpPr>
            <a:spLocks noGrp="1"/>
          </p:cNvSpPr>
          <p:nvPr>
            <p:ph type="sldNum" sz="quarter" idx="10"/>
          </p:nvPr>
        </p:nvSpPr>
        <p:spPr/>
        <p:txBody>
          <a:bodyPr/>
          <a:lstStyle/>
          <a:p>
            <a:fld id="{80EA325C-93E3-49B9-9635-C99EDF9CBB06}" type="slidenum">
              <a:rPr lang="en-US" smtClean="0"/>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pplication Data\Microsoft\Media Catalog\Downloaded Clips\cl54\j0211232.wmf"/>
          <p:cNvPicPr>
            <a:picLocks noChangeAspect="1" noChangeArrowheads="1"/>
          </p:cNvPicPr>
          <p:nvPr/>
        </p:nvPicPr>
        <p:blipFill>
          <a:blip r:embed="rId2" cstate="print"/>
          <a:stretch>
            <a:fillRect/>
          </a:stretch>
        </p:blipFill>
        <p:spPr>
          <a:xfrm>
            <a:off x="5084607" y="2581276"/>
            <a:ext cx="3630797" cy="3419492"/>
          </a:xfrm>
          <a:prstGeom prst="rect">
            <a:avLst/>
          </a:prstGeom>
          <a:noFill/>
        </p:spPr>
      </p:pic>
      <p:sp>
        <p:nvSpPr>
          <p:cNvPr id="6" name="Rectangle 5"/>
          <p:cNvSpPr/>
          <p:nvPr/>
        </p:nvSpPr>
        <p:spPr>
          <a:xfrm>
            <a:off x="336289" y="2214554"/>
            <a:ext cx="5521595" cy="523220"/>
          </a:xfrm>
          <a:prstGeom prst="rect">
            <a:avLst/>
          </a:prstGeom>
        </p:spPr>
        <p:txBody>
          <a:bodyPr wrap="square">
            <a:spAutoFit/>
          </a:bodyPr>
          <a:lstStyle/>
          <a:p>
            <a:pPr marL="450850" indent="-450850">
              <a:buClr>
                <a:schemeClr val="accent1">
                  <a:lumMod val="50000"/>
                </a:schemeClr>
              </a:buClr>
              <a:buSzPct val="85000"/>
              <a:buFont typeface="+mj-lt"/>
              <a:buAutoNum type="arabicPeriod" startAt="2"/>
            </a:pPr>
            <a:r>
              <a:rPr lang="en-US" sz="2800" b="1" dirty="0" smtClean="0">
                <a:solidFill>
                  <a:schemeClr val="tx2"/>
                </a:solidFill>
                <a:latin typeface="Arial" pitchFamily="34" charset="0"/>
                <a:cs typeface="Arial" pitchFamily="34" charset="0"/>
              </a:rPr>
              <a:t>Daytime Sleepiness</a:t>
            </a:r>
          </a:p>
        </p:txBody>
      </p:sp>
      <p:sp>
        <p:nvSpPr>
          <p:cNvPr id="7" name="Rectangle 6"/>
          <p:cNvSpPr/>
          <p:nvPr/>
        </p:nvSpPr>
        <p:spPr>
          <a:xfrm>
            <a:off x="214282" y="3126304"/>
            <a:ext cx="5429256" cy="3231654"/>
          </a:xfrm>
          <a:prstGeom prst="rect">
            <a:avLst/>
          </a:prstGeom>
        </p:spPr>
        <p:txBody>
          <a:bodyPr wrap="square">
            <a:spAutoFit/>
          </a:bodyPr>
          <a:lstStyle/>
          <a:p>
            <a:pPr marL="804863" lvl="1" indent="-347663">
              <a:buFont typeface="Arial" pitchFamily="34" charset="0"/>
              <a:buChar char="•"/>
            </a:pPr>
            <a:r>
              <a:rPr lang="en-US" sz="2800" dirty="0" smtClean="0">
                <a:latin typeface="Arial" pitchFamily="34" charset="0"/>
                <a:cs typeface="Arial" pitchFamily="34" charset="0"/>
              </a:rPr>
              <a:t>Differential diagnosis includes</a:t>
            </a:r>
            <a:r>
              <a:rPr lang="en-US" sz="2800" b="1" dirty="0" smtClean="0">
                <a:latin typeface="Arial" pitchFamily="34" charset="0"/>
                <a:cs typeface="Arial" pitchFamily="34" charset="0"/>
              </a:rPr>
              <a:t>:</a:t>
            </a:r>
          </a:p>
          <a:p>
            <a:pPr marL="514350" indent="-514350"/>
            <a:endParaRPr lang="en-US" sz="2000" b="1" dirty="0" smtClean="0">
              <a:solidFill>
                <a:srgbClr val="FF0000"/>
              </a:solidFill>
              <a:latin typeface="Arial" pitchFamily="34" charset="0"/>
              <a:cs typeface="Arial" pitchFamily="34" charset="0"/>
            </a:endParaRPr>
          </a:p>
          <a:p>
            <a:pPr marL="1160463" lvl="2" indent="-246063">
              <a:buFont typeface="Wingdings" pitchFamily="2" charset="2"/>
              <a:buChar char="§"/>
            </a:pPr>
            <a:r>
              <a:rPr lang="en-US" sz="2400" dirty="0" smtClean="0">
                <a:solidFill>
                  <a:srgbClr val="0000CC"/>
                </a:solidFill>
                <a:latin typeface="Arial" pitchFamily="34" charset="0"/>
                <a:cs typeface="Arial" pitchFamily="34" charset="0"/>
              </a:rPr>
              <a:t>Insufficient Sleep</a:t>
            </a:r>
          </a:p>
          <a:p>
            <a:pPr marL="971550" lvl="1" indent="-514350"/>
            <a:endParaRPr lang="en-US" sz="1400" dirty="0" smtClean="0">
              <a:solidFill>
                <a:srgbClr val="0000CC"/>
              </a:solidFill>
              <a:latin typeface="Arial" pitchFamily="34" charset="0"/>
              <a:cs typeface="Arial" pitchFamily="34" charset="0"/>
            </a:endParaRPr>
          </a:p>
          <a:p>
            <a:pPr marL="1160463" lvl="2" indent="-246063">
              <a:buFont typeface="Wingdings" pitchFamily="2" charset="2"/>
              <a:buChar char="§"/>
            </a:pPr>
            <a:r>
              <a:rPr lang="en-US" sz="2400" dirty="0" smtClean="0">
                <a:solidFill>
                  <a:srgbClr val="0000CC"/>
                </a:solidFill>
                <a:latin typeface="Arial" pitchFamily="34" charset="0"/>
                <a:cs typeface="Arial" pitchFamily="34" charset="0"/>
              </a:rPr>
              <a:t>Medical and psychological disorders</a:t>
            </a:r>
          </a:p>
          <a:p>
            <a:pPr marL="971550" lvl="1" indent="-514350">
              <a:buFont typeface="Wingdings" pitchFamily="2" charset="2"/>
              <a:buChar char="§"/>
            </a:pPr>
            <a:endParaRPr lang="en-US" sz="1400" dirty="0" smtClean="0">
              <a:solidFill>
                <a:srgbClr val="0000CC"/>
              </a:solidFill>
              <a:latin typeface="Arial" pitchFamily="34" charset="0"/>
              <a:cs typeface="Arial" pitchFamily="34" charset="0"/>
            </a:endParaRPr>
          </a:p>
          <a:p>
            <a:pPr marL="1160463" lvl="2" indent="-246063">
              <a:buFont typeface="Wingdings" pitchFamily="2" charset="2"/>
              <a:buChar char="§"/>
            </a:pPr>
            <a:r>
              <a:rPr lang="en-US" sz="2400" dirty="0" smtClean="0">
                <a:solidFill>
                  <a:srgbClr val="0000CC"/>
                </a:solidFill>
                <a:latin typeface="Arial" pitchFamily="34" charset="0"/>
                <a:cs typeface="Arial" pitchFamily="34" charset="0"/>
              </a:rPr>
              <a:t>Medications</a:t>
            </a:r>
          </a:p>
        </p:txBody>
      </p:sp>
      <p:sp>
        <p:nvSpPr>
          <p:cNvPr id="9" name="Rectangle 8"/>
          <p:cNvSpPr/>
          <p:nvPr/>
        </p:nvSpPr>
        <p:spPr>
          <a:xfrm>
            <a:off x="467544" y="782405"/>
            <a:ext cx="5643602" cy="646331"/>
          </a:xfrm>
          <a:prstGeom prst="rect">
            <a:avLst/>
          </a:prstGeom>
        </p:spPr>
        <p:txBody>
          <a:bodyPr wrap="square">
            <a:spAutoFit/>
          </a:bodyPr>
          <a:lstStyle/>
          <a:p>
            <a:pPr algn="ct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Clinical Features of OSA </a:t>
            </a:r>
            <a:endParaRPr lang="en-US" sz="3600" b="1" dirty="0">
              <a:solidFill>
                <a:srgbClr val="FFFF00"/>
              </a:solidFill>
              <a:effectLst>
                <a:outerShdw blurRad="38100" dist="38100" dir="2700000" algn="tl">
                  <a:srgbClr val="000000">
                    <a:alpha val="43137"/>
                  </a:srgbClr>
                </a:outerShdw>
              </a:effectLst>
              <a:latin typeface="Garamond" pitchFamily="18" charset="0"/>
              <a:ea typeface="+mj-ea"/>
              <a:cs typeface="+mj-cs"/>
            </a:endParaRPr>
          </a:p>
        </p:txBody>
      </p:sp>
      <p:sp>
        <p:nvSpPr>
          <p:cNvPr id="3" name="Slide Number Placeholder 2"/>
          <p:cNvSpPr>
            <a:spLocks noGrp="1"/>
          </p:cNvSpPr>
          <p:nvPr>
            <p:ph type="sldNum" sz="quarter" idx="12"/>
          </p:nvPr>
        </p:nvSpPr>
        <p:spPr/>
        <p:txBody>
          <a:bodyPr/>
          <a:lstStyle/>
          <a:p>
            <a:fld id="{80EA325C-93E3-49B9-9635-C99EDF9CBB06}" type="slidenum">
              <a:rPr lang="en-US" smtClean="0"/>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7222" y="782405"/>
            <a:ext cx="7248525" cy="646331"/>
          </a:xfrm>
          <a:prstGeom prst="rect">
            <a:avLst/>
          </a:prstGeom>
        </p:spPr>
        <p:txBody>
          <a:bodyPr wrap="square">
            <a:spAutoFit/>
          </a:bodyPr>
          <a:lstStyle/>
          <a:p>
            <a:pPr algn="ctr">
              <a:spcBef>
                <a:spcPct val="0"/>
              </a:spcBef>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Clinical Features of OSA</a:t>
            </a:r>
            <a:endParaRPr lang="en-US" sz="3600" b="1" dirty="0">
              <a:solidFill>
                <a:srgbClr val="FFFF00"/>
              </a:solidFill>
              <a:effectLst>
                <a:outerShdw blurRad="38100" dist="38100" dir="2700000" algn="tl">
                  <a:srgbClr val="000000">
                    <a:alpha val="43137"/>
                  </a:srgbClr>
                </a:outerShdw>
              </a:effectLst>
              <a:latin typeface="Garamond" pitchFamily="18" charset="0"/>
              <a:ea typeface="+mj-ea"/>
              <a:cs typeface="+mj-cs"/>
            </a:endParaRPr>
          </a:p>
        </p:txBody>
      </p:sp>
      <p:sp>
        <p:nvSpPr>
          <p:cNvPr id="16" name="Content Placeholder 15"/>
          <p:cNvSpPr>
            <a:spLocks noGrp="1"/>
          </p:cNvSpPr>
          <p:nvPr>
            <p:ph sz="half" idx="1"/>
          </p:nvPr>
        </p:nvSpPr>
        <p:spPr>
          <a:xfrm>
            <a:off x="395536" y="2276872"/>
            <a:ext cx="4038600" cy="4165923"/>
          </a:xfrm>
        </p:spPr>
        <p:txBody>
          <a:bodyPr/>
          <a:lstStyle/>
          <a:p>
            <a:r>
              <a:rPr lang="en-US" b="1" dirty="0" smtClean="0">
                <a:solidFill>
                  <a:schemeClr val="tx2"/>
                </a:solidFill>
                <a:latin typeface="Arial" pitchFamily="34" charset="0"/>
                <a:cs typeface="Arial" pitchFamily="34" charset="0"/>
              </a:rPr>
              <a:t>Nocturnal</a:t>
            </a:r>
            <a:r>
              <a:rPr lang="en-US" b="1" dirty="0" smtClean="0">
                <a:solidFill>
                  <a:srgbClr val="0000CC"/>
                </a:solidFill>
                <a:latin typeface="Arial" pitchFamily="34" charset="0"/>
                <a:cs typeface="Arial" pitchFamily="34" charset="0"/>
              </a:rPr>
              <a:t> </a:t>
            </a:r>
            <a:r>
              <a:rPr lang="en-US" b="1" dirty="0" smtClean="0">
                <a:solidFill>
                  <a:schemeClr val="tx2"/>
                </a:solidFill>
                <a:latin typeface="Arial" pitchFamily="34" charset="0"/>
                <a:cs typeface="Arial" pitchFamily="34" charset="0"/>
              </a:rPr>
              <a:t>Choking / Gasping</a:t>
            </a:r>
          </a:p>
          <a:p>
            <a:endParaRPr lang="en-US" b="1" dirty="0" smtClean="0">
              <a:solidFill>
                <a:schemeClr val="tx2"/>
              </a:solidFill>
              <a:latin typeface="Arial" pitchFamily="34" charset="0"/>
              <a:cs typeface="Arial" pitchFamily="34" charset="0"/>
            </a:endParaRPr>
          </a:p>
          <a:p>
            <a:pPr lvl="1"/>
            <a:r>
              <a:rPr lang="en-US" sz="2600" dirty="0" smtClean="0">
                <a:latin typeface="Arial" pitchFamily="34" charset="0"/>
                <a:cs typeface="Arial" pitchFamily="34" charset="0"/>
              </a:rPr>
              <a:t>Bed partners may recognize this more commonly than the patient</a:t>
            </a:r>
            <a:r>
              <a:rPr lang="en-US" sz="2000" dirty="0" smtClean="0"/>
              <a:t>.</a:t>
            </a:r>
          </a:p>
          <a:p>
            <a:endParaRPr lang="en-US" b="1" dirty="0" smtClean="0">
              <a:solidFill>
                <a:schemeClr val="tx2"/>
              </a:solidFill>
              <a:latin typeface="Arial" pitchFamily="34" charset="0"/>
              <a:cs typeface="Arial" pitchFamily="34" charset="0"/>
            </a:endParaRPr>
          </a:p>
          <a:p>
            <a:endParaRPr lang="en-US" dirty="0"/>
          </a:p>
        </p:txBody>
      </p:sp>
      <p:pic>
        <p:nvPicPr>
          <p:cNvPr id="18" name="Picture 2"/>
          <p:cNvPicPr>
            <a:picLocks noGrp="1" noChangeAspect="1" noChangeArrowheads="1"/>
          </p:cNvPicPr>
          <p:nvPr>
            <p:ph sz="half" idx="2"/>
          </p:nvPr>
        </p:nvPicPr>
        <p:blipFill>
          <a:blip r:embed="rId2" cstate="print"/>
          <a:srcRect/>
          <a:stretch>
            <a:fillRect/>
          </a:stretch>
        </p:blipFill>
        <p:spPr bwMode="auto">
          <a:xfrm>
            <a:off x="5148064" y="1844824"/>
            <a:ext cx="3028950" cy="4076700"/>
          </a:xfrm>
          <a:prstGeom prst="rect">
            <a:avLst/>
          </a:prstGeom>
          <a:noFill/>
          <a:ln w="9525">
            <a:noFill/>
            <a:miter lim="800000"/>
            <a:headEnd/>
            <a:tailEnd/>
          </a:ln>
          <a:effectLst/>
        </p:spPr>
      </p:pic>
      <p:sp>
        <p:nvSpPr>
          <p:cNvPr id="19" name="TextBox 18"/>
          <p:cNvSpPr txBox="1"/>
          <p:nvPr/>
        </p:nvSpPr>
        <p:spPr>
          <a:xfrm>
            <a:off x="5580112" y="6237312"/>
            <a:ext cx="2362200" cy="276999"/>
          </a:xfrm>
          <a:prstGeom prst="rect">
            <a:avLst/>
          </a:prstGeom>
          <a:noFill/>
        </p:spPr>
        <p:txBody>
          <a:bodyPr wrap="square" rtlCol="0">
            <a:spAutoFit/>
          </a:bodyPr>
          <a:lstStyle/>
          <a:p>
            <a:r>
              <a:rPr lang="en-US" sz="1200" dirty="0" smtClean="0"/>
              <a:t>Viner et al, Ann Int Med, 1991</a:t>
            </a:r>
            <a:endParaRPr lang="en-US" sz="1200" dirty="0"/>
          </a:p>
        </p:txBody>
      </p:sp>
      <p:sp>
        <p:nvSpPr>
          <p:cNvPr id="3" name="Slide Number Placeholder 2"/>
          <p:cNvSpPr>
            <a:spLocks noGrp="1"/>
          </p:cNvSpPr>
          <p:nvPr>
            <p:ph type="sldNum" sz="quarter" idx="12"/>
          </p:nvPr>
        </p:nvSpPr>
        <p:spPr/>
        <p:txBody>
          <a:bodyPr/>
          <a:lstStyle/>
          <a:p>
            <a:fld id="{80EA325C-93E3-49B9-9635-C99EDF9CBB06}" type="slidenum">
              <a:rPr lang="en-US" smtClean="0"/>
              <a:pPr/>
              <a:t>28</a:t>
            </a:fld>
            <a:endParaRPr lang="en-US"/>
          </a:p>
        </p:txBody>
      </p:sp>
    </p:spTree>
    <p:extLst>
      <p:ext uri="{BB962C8B-B14F-4D97-AF65-F5344CB8AC3E}">
        <p14:creationId xmlns:p14="http://schemas.microsoft.com/office/powerpoint/2010/main" val="2310188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Other symptoms</a:t>
            </a:r>
            <a:endParaRPr lang="en-US" dirty="0"/>
          </a:p>
        </p:txBody>
      </p:sp>
      <p:sp>
        <p:nvSpPr>
          <p:cNvPr id="7" name="Content Placeholder 6"/>
          <p:cNvSpPr>
            <a:spLocks noGrp="1"/>
          </p:cNvSpPr>
          <p:nvPr>
            <p:ph idx="1"/>
          </p:nvPr>
        </p:nvSpPr>
        <p:spPr/>
        <p:txBody>
          <a:bodyPr>
            <a:normAutofit fontScale="77500" lnSpcReduction="20000"/>
          </a:bodyPr>
          <a:lstStyle/>
          <a:p>
            <a:r>
              <a:rPr lang="en-US" dirty="0" err="1" smtClean="0"/>
              <a:t>Nocturia</a:t>
            </a:r>
            <a:endParaRPr lang="en-US" dirty="0" smtClean="0"/>
          </a:p>
          <a:p>
            <a:r>
              <a:rPr lang="en-US" dirty="0" smtClean="0"/>
              <a:t>Nocturnal sweating</a:t>
            </a:r>
          </a:p>
          <a:p>
            <a:r>
              <a:rPr lang="en-US" dirty="0" smtClean="0"/>
              <a:t>Morning headache</a:t>
            </a:r>
          </a:p>
          <a:p>
            <a:r>
              <a:rPr lang="en-US" dirty="0" smtClean="0"/>
              <a:t>Dry mouth and throat on awakening</a:t>
            </a:r>
          </a:p>
          <a:p>
            <a:r>
              <a:rPr lang="en-US" dirty="0" smtClean="0"/>
              <a:t>Nocturnal chest pain</a:t>
            </a:r>
          </a:p>
          <a:p>
            <a:r>
              <a:rPr lang="en-US" dirty="0" smtClean="0"/>
              <a:t>Nocturnal reflux symptoms</a:t>
            </a:r>
          </a:p>
          <a:p>
            <a:r>
              <a:rPr lang="en-US" dirty="0" smtClean="0"/>
              <a:t>Unrefreshing sleep</a:t>
            </a:r>
          </a:p>
          <a:p>
            <a:r>
              <a:rPr lang="en-US" dirty="0" smtClean="0"/>
              <a:t>Interrupted sleep</a:t>
            </a:r>
          </a:p>
          <a:p>
            <a:r>
              <a:rPr lang="en-US" dirty="0" smtClean="0"/>
              <a:t>Impotence </a:t>
            </a:r>
          </a:p>
          <a:p>
            <a:r>
              <a:rPr lang="en-US" dirty="0" smtClean="0"/>
              <a:t>↓Memory and concentration</a:t>
            </a:r>
          </a:p>
          <a:p>
            <a:r>
              <a:rPr lang="en-US" smtClean="0"/>
              <a:t>Altered mood</a:t>
            </a:r>
            <a:endParaRPr lang="en-US" dirty="0"/>
          </a:p>
        </p:txBody>
      </p:sp>
      <p:sp>
        <p:nvSpPr>
          <p:cNvPr id="5" name="Slide Number Placeholder 4"/>
          <p:cNvSpPr>
            <a:spLocks noGrp="1"/>
          </p:cNvSpPr>
          <p:nvPr>
            <p:ph type="sldNum" sz="quarter" idx="12"/>
          </p:nvPr>
        </p:nvSpPr>
        <p:spPr/>
        <p:txBody>
          <a:bodyPr/>
          <a:lstStyle/>
          <a:p>
            <a:fld id="{80EA325C-93E3-49B9-9635-C99EDF9CBB06}" type="slidenum">
              <a:rPr lang="en-US" smtClean="0"/>
              <a:pPr/>
              <a:t>29</a:t>
            </a:fld>
            <a:endParaRPr lang="en-US"/>
          </a:p>
        </p:txBody>
      </p:sp>
    </p:spTree>
    <p:extLst>
      <p:ext uri="{BB962C8B-B14F-4D97-AF65-F5344CB8AC3E}">
        <p14:creationId xmlns:p14="http://schemas.microsoft.com/office/powerpoint/2010/main" val="5301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10" y="2348880"/>
            <a:ext cx="7658100" cy="4030659"/>
          </a:xfrm>
        </p:spPr>
        <p:txBody>
          <a:bodyPr>
            <a:normAutofit/>
          </a:bodyPr>
          <a:lstStyle/>
          <a:p>
            <a:pPr>
              <a:buFont typeface="Wingdings" pitchFamily="2" charset="2"/>
              <a:buChar char="§"/>
            </a:pPr>
            <a:r>
              <a:rPr lang="en-US" sz="2800" b="1" dirty="0" smtClean="0">
                <a:solidFill>
                  <a:srgbClr val="0070C0"/>
                </a:solidFill>
                <a:latin typeface="Arial" pitchFamily="34" charset="0"/>
                <a:cs typeface="Arial" pitchFamily="34" charset="0"/>
              </a:rPr>
              <a:t>Central Sleep Apnea</a:t>
            </a:r>
          </a:p>
          <a:p>
            <a:endParaRPr lang="en-US" sz="2800" b="1" dirty="0" smtClean="0">
              <a:latin typeface="Arial" pitchFamily="34" charset="0"/>
              <a:cs typeface="Arial" pitchFamily="34" charset="0"/>
            </a:endParaRPr>
          </a:p>
          <a:p>
            <a:pPr lvl="1">
              <a:buFont typeface="Arial" pitchFamily="34" charset="0"/>
              <a:buChar char="•"/>
            </a:pPr>
            <a:r>
              <a:rPr lang="en-US" dirty="0" smtClean="0">
                <a:latin typeface="Arial" pitchFamily="34" charset="0"/>
                <a:cs typeface="Arial" pitchFamily="34" charset="0"/>
              </a:rPr>
              <a:t>Define and identify central sleep apnea.</a:t>
            </a:r>
          </a:p>
          <a:p>
            <a:endParaRPr lang="en-US" sz="2000" dirty="0" smtClean="0">
              <a:latin typeface="Arial" pitchFamily="34" charset="0"/>
              <a:cs typeface="Arial" pitchFamily="34" charset="0"/>
            </a:endParaRPr>
          </a:p>
          <a:p>
            <a:pPr lvl="1">
              <a:buFont typeface="Arial" pitchFamily="34" charset="0"/>
              <a:buChar char="•"/>
            </a:pPr>
            <a:r>
              <a:rPr lang="en-US" dirty="0" smtClean="0">
                <a:latin typeface="Arial" pitchFamily="34" charset="0"/>
                <a:cs typeface="Arial" pitchFamily="34" charset="0"/>
              </a:rPr>
              <a:t>Describe the differences between obstructive and central sleep apnea.</a:t>
            </a:r>
          </a:p>
          <a:p>
            <a:endParaRPr lang="en-US" sz="2000" dirty="0" smtClean="0">
              <a:latin typeface="Arial" pitchFamily="34" charset="0"/>
              <a:cs typeface="Arial" pitchFamily="34" charset="0"/>
            </a:endParaRPr>
          </a:p>
          <a:p>
            <a:pPr lvl="1">
              <a:buFont typeface="Arial" pitchFamily="34" charset="0"/>
              <a:buChar char="•"/>
            </a:pPr>
            <a:r>
              <a:rPr lang="en-US" dirty="0" smtClean="0">
                <a:latin typeface="Arial" pitchFamily="34" charset="0"/>
                <a:cs typeface="Arial" pitchFamily="34" charset="0"/>
              </a:rPr>
              <a:t>List some treatment options.</a:t>
            </a:r>
            <a:endParaRPr lang="en-US" dirty="0">
              <a:latin typeface="Arial" pitchFamily="34" charset="0"/>
              <a:cs typeface="Arial" pitchFamily="34" charset="0"/>
            </a:endParaRPr>
          </a:p>
        </p:txBody>
      </p:sp>
      <p:sp>
        <p:nvSpPr>
          <p:cNvPr id="6" name="Title 1"/>
          <p:cNvSpPr>
            <a:spLocks noGrp="1"/>
          </p:cNvSpPr>
          <p:nvPr>
            <p:ph type="title"/>
          </p:nvPr>
        </p:nvSpPr>
        <p:spPr>
          <a:xfrm>
            <a:off x="-1812429" y="692697"/>
            <a:ext cx="7248525" cy="792088"/>
          </a:xfrm>
        </p:spPr>
        <p:txBody>
          <a:bodyPr/>
          <a:lstStyle/>
          <a:p>
            <a:pPr algn="ctr"/>
            <a:r>
              <a:rPr lang="en-US" sz="3600" b="1" dirty="0" smtClean="0"/>
              <a:t>Objectives</a:t>
            </a:r>
            <a:endParaRPr lang="en-US" sz="4000" b="1" dirty="0"/>
          </a:p>
        </p:txBody>
      </p:sp>
      <p:sp>
        <p:nvSpPr>
          <p:cNvPr id="4" name="Slide Number Placeholder 3"/>
          <p:cNvSpPr>
            <a:spLocks noGrp="1"/>
          </p:cNvSpPr>
          <p:nvPr>
            <p:ph type="sldNum" sz="quarter" idx="12"/>
          </p:nvPr>
        </p:nvSpPr>
        <p:spPr/>
        <p:txBody>
          <a:bodyPr/>
          <a:lstStyle/>
          <a:p>
            <a:fld id="{80EA325C-93E3-49B9-9635-C99EDF9CBB06}" type="slidenum">
              <a:rPr lang="en-US" smtClean="0"/>
              <a:pPr/>
              <a:t>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ox(in)">
                                      <p:cBhvr>
                                        <p:cTn id="2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pic>
        <p:nvPicPr>
          <p:cNvPr id="6" name="VID-20160121-WA0004.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457200" y="1700808"/>
            <a:ext cx="8320923" cy="4680520"/>
          </a:xfrm>
        </p:spPr>
      </p:pic>
      <p:sp>
        <p:nvSpPr>
          <p:cNvPr id="5" name="Slide Number Placeholder 4"/>
          <p:cNvSpPr>
            <a:spLocks noGrp="1"/>
          </p:cNvSpPr>
          <p:nvPr>
            <p:ph type="sldNum" sz="quarter" idx="12"/>
          </p:nvPr>
        </p:nvSpPr>
        <p:spPr/>
        <p:txBody>
          <a:bodyPr/>
          <a:lstStyle/>
          <a:p>
            <a:fld id="{80EA325C-93E3-49B9-9635-C99EDF9CBB06}" type="slidenum">
              <a:rPr lang="en-US" smtClean="0"/>
              <a:pPr/>
              <a:t>30</a:t>
            </a:fld>
            <a:endParaRPr lang="en-US"/>
          </a:p>
        </p:txBody>
      </p:sp>
    </p:spTree>
    <p:extLst>
      <p:ext uri="{BB962C8B-B14F-4D97-AF65-F5344CB8AC3E}">
        <p14:creationId xmlns:p14="http://schemas.microsoft.com/office/powerpoint/2010/main" val="279213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60862" y="1714488"/>
            <a:ext cx="5429288" cy="5000660"/>
            <a:chOff x="1360862" y="1714488"/>
            <a:chExt cx="5429288" cy="5000660"/>
          </a:xfrm>
        </p:grpSpPr>
        <p:grpSp>
          <p:nvGrpSpPr>
            <p:cNvPr id="10" name="Group 9"/>
            <p:cNvGrpSpPr/>
            <p:nvPr/>
          </p:nvGrpSpPr>
          <p:grpSpPr>
            <a:xfrm>
              <a:off x="1360862" y="1714488"/>
              <a:ext cx="5429288" cy="5000660"/>
              <a:chOff x="360918" y="1221887"/>
              <a:chExt cx="5715040" cy="4740174"/>
            </a:xfrm>
          </p:grpSpPr>
          <p:pic>
            <p:nvPicPr>
              <p:cNvPr id="2050" name="Picture 2"/>
              <p:cNvPicPr>
                <a:picLocks noChangeAspect="1" noChangeArrowheads="1"/>
              </p:cNvPicPr>
              <p:nvPr/>
            </p:nvPicPr>
            <p:blipFill>
              <a:blip r:embed="rId2" cstate="print"/>
              <a:srcRect/>
              <a:stretch>
                <a:fillRect/>
              </a:stretch>
            </p:blipFill>
            <p:spPr bwMode="auto">
              <a:xfrm>
                <a:off x="360918" y="1221887"/>
                <a:ext cx="5715040" cy="4740174"/>
              </a:xfrm>
              <a:prstGeom prst="rect">
                <a:avLst/>
              </a:prstGeom>
              <a:noFill/>
              <a:ln w="9525">
                <a:noFill/>
                <a:miter lim="800000"/>
                <a:headEnd/>
                <a:tailEnd/>
              </a:ln>
              <a:effectLst/>
            </p:spPr>
          </p:pic>
          <p:pic>
            <p:nvPicPr>
              <p:cNvPr id="8" name="Picture 7" descr="logo1 copy.jpg"/>
              <p:cNvPicPr>
                <a:picLocks noChangeAspect="1"/>
              </p:cNvPicPr>
              <p:nvPr/>
            </p:nvPicPr>
            <p:blipFill>
              <a:blip r:embed="rId3" cstate="print"/>
              <a:stretch>
                <a:fillRect/>
              </a:stretch>
            </p:blipFill>
            <p:spPr>
              <a:xfrm>
                <a:off x="484995" y="1357321"/>
                <a:ext cx="1000132" cy="721989"/>
              </a:xfrm>
              <a:prstGeom prst="rect">
                <a:avLst/>
              </a:prstGeom>
            </p:spPr>
          </p:pic>
        </p:grpSp>
        <p:sp>
          <p:nvSpPr>
            <p:cNvPr id="16" name="Rectangle 15"/>
            <p:cNvSpPr/>
            <p:nvPr/>
          </p:nvSpPr>
          <p:spPr>
            <a:xfrm>
              <a:off x="2500298" y="2528884"/>
              <a:ext cx="2951163" cy="400050"/>
            </a:xfrm>
            <a:prstGeom prst="rect">
              <a:avLst/>
            </a:prstGeom>
          </p:spPr>
          <p:txBody>
            <a:bodyPr wrap="none">
              <a:spAutoFit/>
            </a:bodyPr>
            <a:lstStyle/>
            <a:p>
              <a:pPr algn="ctr">
                <a:defRPr/>
              </a:pPr>
              <a:r>
                <a:rPr lang="en-US" sz="2000" b="1" u="sng" dirty="0">
                  <a:solidFill>
                    <a:srgbClr val="FF0000"/>
                  </a:solidFill>
                  <a:latin typeface="Garamond" pitchFamily="18" charset="0"/>
                </a:rPr>
                <a:t>Epworth Sleepiness Scale</a:t>
              </a:r>
            </a:p>
          </p:txBody>
        </p:sp>
      </p:grpSp>
      <p:sp>
        <p:nvSpPr>
          <p:cNvPr id="3" name="Slide Number Placeholder 2"/>
          <p:cNvSpPr>
            <a:spLocks noGrp="1"/>
          </p:cNvSpPr>
          <p:nvPr>
            <p:ph type="sldNum" sz="quarter" idx="12"/>
          </p:nvPr>
        </p:nvSpPr>
        <p:spPr/>
        <p:txBody>
          <a:bodyPr/>
          <a:lstStyle/>
          <a:p>
            <a:fld id="{80EA325C-93E3-49B9-9635-C99EDF9CBB06}" type="slidenum">
              <a:rPr lang="en-US" smtClean="0"/>
              <a:pPr/>
              <a:t>31</a:t>
            </a:fld>
            <a:endParaRPr lang="en-US"/>
          </a:p>
        </p:txBody>
      </p:sp>
      <p:sp>
        <p:nvSpPr>
          <p:cNvPr id="11" name="Rectangle 2"/>
          <p:cNvSpPr txBox="1">
            <a:spLocks noChangeArrowheads="1"/>
          </p:cNvSpPr>
          <p:nvPr/>
        </p:nvSpPr>
        <p:spPr>
          <a:xfrm>
            <a:off x="467544" y="764704"/>
            <a:ext cx="6353191" cy="685800"/>
          </a:xfrm>
          <a:prstGeom prst="rect">
            <a:avLst/>
          </a:prstGeom>
        </p:spPr>
        <p:txBody>
          <a:bodyPr>
            <a:normAutofit/>
          </a:bodyPr>
          <a:lstStyle>
            <a:lvl1pPr algn="l" defTabSz="914400" rtl="0" eaLnBrk="1" latinLnBrk="0" hangingPunct="1">
              <a:spcBef>
                <a:spcPct val="0"/>
              </a:spcBef>
              <a:buNone/>
              <a:defRPr sz="4000" b="1" kern="1200">
                <a:solidFill>
                  <a:srgbClr val="FFFF00"/>
                </a:solidFill>
                <a:effectLst>
                  <a:outerShdw blurRad="38100" dist="38100" dir="2700000" algn="tl">
                    <a:srgbClr val="000000">
                      <a:alpha val="43137"/>
                    </a:srgbClr>
                  </a:outerShdw>
                </a:effectLst>
                <a:latin typeface="Garamond" pitchFamily="18" charset="0"/>
                <a:ea typeface="+mj-ea"/>
                <a:cs typeface="+mj-cs"/>
              </a:defRPr>
            </a:lvl1pPr>
          </a:lstStyle>
          <a:p>
            <a:pPr algn="ctr"/>
            <a:r>
              <a:rPr lang="en-US" sz="3600" dirty="0" smtClean="0"/>
              <a:t>Screening Daytime Sleepiness</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1"/>
          <p:cNvGrpSpPr/>
          <p:nvPr/>
        </p:nvGrpSpPr>
        <p:grpSpPr>
          <a:xfrm>
            <a:off x="1589463" y="1714488"/>
            <a:ext cx="5054239" cy="5072098"/>
            <a:chOff x="1589463" y="1714488"/>
            <a:chExt cx="5054239" cy="5072098"/>
          </a:xfrm>
        </p:grpSpPr>
        <p:grpSp>
          <p:nvGrpSpPr>
            <p:cNvPr id="8" name="Group 7"/>
            <p:cNvGrpSpPr/>
            <p:nvPr/>
          </p:nvGrpSpPr>
          <p:grpSpPr>
            <a:xfrm>
              <a:off x="1589463" y="1714488"/>
              <a:ext cx="5054239" cy="5072098"/>
              <a:chOff x="2446719" y="1785926"/>
              <a:chExt cx="5054239" cy="5072098"/>
            </a:xfrm>
          </p:grpSpPr>
          <p:pic>
            <p:nvPicPr>
              <p:cNvPr id="3074" name="Picture 2"/>
              <p:cNvPicPr>
                <a:picLocks noChangeAspect="1" noChangeArrowheads="1"/>
              </p:cNvPicPr>
              <p:nvPr/>
            </p:nvPicPr>
            <p:blipFill>
              <a:blip r:embed="rId2" cstate="print"/>
              <a:srcRect/>
              <a:stretch>
                <a:fillRect/>
              </a:stretch>
            </p:blipFill>
            <p:spPr bwMode="auto">
              <a:xfrm>
                <a:off x="2446719" y="1785926"/>
                <a:ext cx="5054239" cy="5072098"/>
              </a:xfrm>
              <a:prstGeom prst="rect">
                <a:avLst/>
              </a:prstGeom>
              <a:noFill/>
              <a:ln w="9525">
                <a:noFill/>
                <a:miter lim="800000"/>
                <a:headEnd/>
                <a:tailEnd/>
              </a:ln>
              <a:effectLst/>
            </p:spPr>
          </p:pic>
          <p:pic>
            <p:nvPicPr>
              <p:cNvPr id="7" name="Picture 6" descr="logo1 copy.jpg"/>
              <p:cNvPicPr>
                <a:picLocks noChangeAspect="1"/>
              </p:cNvPicPr>
              <p:nvPr/>
            </p:nvPicPr>
            <p:blipFill>
              <a:blip r:embed="rId3" cstate="print"/>
              <a:stretch>
                <a:fillRect/>
              </a:stretch>
            </p:blipFill>
            <p:spPr>
              <a:xfrm>
                <a:off x="2571736" y="2000240"/>
                <a:ext cx="1071570" cy="773559"/>
              </a:xfrm>
              <a:prstGeom prst="rect">
                <a:avLst/>
              </a:prstGeom>
            </p:spPr>
          </p:pic>
        </p:grpSp>
        <p:sp>
          <p:nvSpPr>
            <p:cNvPr id="11" name="Rectangle 10"/>
            <p:cNvSpPr/>
            <p:nvPr/>
          </p:nvSpPr>
          <p:spPr>
            <a:xfrm>
              <a:off x="2571736" y="2743198"/>
              <a:ext cx="2951163" cy="400050"/>
            </a:xfrm>
            <a:prstGeom prst="rect">
              <a:avLst/>
            </a:prstGeom>
          </p:spPr>
          <p:txBody>
            <a:bodyPr wrap="none">
              <a:spAutoFit/>
            </a:bodyPr>
            <a:lstStyle/>
            <a:p>
              <a:pPr algn="ctr">
                <a:defRPr/>
              </a:pPr>
              <a:r>
                <a:rPr lang="en-US" sz="2000" b="1" u="sng" dirty="0">
                  <a:solidFill>
                    <a:srgbClr val="FF0000"/>
                  </a:solidFill>
                  <a:latin typeface="Garamond" pitchFamily="18" charset="0"/>
                </a:rPr>
                <a:t>Epworth Sleepiness Scale</a:t>
              </a:r>
            </a:p>
          </p:txBody>
        </p:sp>
      </p:grpSp>
      <p:sp>
        <p:nvSpPr>
          <p:cNvPr id="3" name="Slide Number Placeholder 2"/>
          <p:cNvSpPr>
            <a:spLocks noGrp="1"/>
          </p:cNvSpPr>
          <p:nvPr>
            <p:ph type="sldNum" sz="quarter" idx="12"/>
          </p:nvPr>
        </p:nvSpPr>
        <p:spPr/>
        <p:txBody>
          <a:bodyPr/>
          <a:lstStyle/>
          <a:p>
            <a:fld id="{80EA325C-93E3-49B9-9635-C99EDF9CBB06}" type="slidenum">
              <a:rPr lang="en-US" smtClean="0"/>
              <a:pPr/>
              <a:t>32</a:t>
            </a:fld>
            <a:endParaRPr lang="en-US"/>
          </a:p>
        </p:txBody>
      </p:sp>
      <p:sp>
        <p:nvSpPr>
          <p:cNvPr id="9" name="Rectangle 2"/>
          <p:cNvSpPr txBox="1">
            <a:spLocks noChangeArrowheads="1"/>
          </p:cNvSpPr>
          <p:nvPr/>
        </p:nvSpPr>
        <p:spPr>
          <a:xfrm>
            <a:off x="467544" y="764704"/>
            <a:ext cx="6353191" cy="685800"/>
          </a:xfrm>
          <a:prstGeom prst="rect">
            <a:avLst/>
          </a:prstGeom>
        </p:spPr>
        <p:txBody>
          <a:bodyPr>
            <a:normAutofit/>
          </a:bodyPr>
          <a:lstStyle>
            <a:lvl1pPr algn="l" defTabSz="914400" rtl="0" eaLnBrk="1" latinLnBrk="0" hangingPunct="1">
              <a:spcBef>
                <a:spcPct val="0"/>
              </a:spcBef>
              <a:buNone/>
              <a:defRPr sz="4000" b="1" kern="1200">
                <a:solidFill>
                  <a:srgbClr val="FFFF00"/>
                </a:solidFill>
                <a:effectLst>
                  <a:outerShdw blurRad="38100" dist="38100" dir="2700000" algn="tl">
                    <a:srgbClr val="000000">
                      <a:alpha val="43137"/>
                    </a:srgbClr>
                  </a:outerShdw>
                </a:effectLst>
                <a:latin typeface="Garamond" pitchFamily="18" charset="0"/>
                <a:ea typeface="+mj-ea"/>
                <a:cs typeface="+mj-cs"/>
              </a:defRPr>
            </a:lvl1pPr>
          </a:lstStyle>
          <a:p>
            <a:pPr algn="ctr"/>
            <a:r>
              <a:rPr lang="en-US" sz="3600" dirty="0" smtClean="0"/>
              <a:t>Screening Daytime Sleepiness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AF80ADE-F552-4699-BAAF-E108678D0CE2}" type="slidenum">
              <a:rPr lang="en-US" altLang="en-US" smtClean="0"/>
              <a:pPr>
                <a:defRPr/>
              </a:pPr>
              <a:t>33</a:t>
            </a:fld>
            <a:endParaRPr lang="en-US" altLang="en-US"/>
          </a:p>
        </p:txBody>
      </p:sp>
      <p:sp>
        <p:nvSpPr>
          <p:cNvPr id="4" name="Rectangle 2"/>
          <p:cNvSpPr txBox="1">
            <a:spLocks noChangeArrowheads="1"/>
          </p:cNvSpPr>
          <p:nvPr/>
        </p:nvSpPr>
        <p:spPr>
          <a:xfrm>
            <a:off x="592284" y="780787"/>
            <a:ext cx="7239000" cy="714375"/>
          </a:xfrm>
          <a:prstGeom prst="rect">
            <a:avLst/>
          </a:prstGeom>
        </p:spPr>
        <p:txBody>
          <a:bodyPr/>
          <a:lstStyle/>
          <a:p>
            <a:pPr marL="514350" indent="-514350">
              <a:defRPr/>
            </a:pPr>
            <a:r>
              <a:rPr lang="en-US" sz="3600" b="1" dirty="0">
                <a:solidFill>
                  <a:srgbClr val="FFFF00"/>
                </a:solidFill>
                <a:effectLst>
                  <a:outerShdw blurRad="38100" dist="38100" dir="2700000" algn="tl">
                    <a:srgbClr val="000000">
                      <a:alpha val="43137"/>
                    </a:srgbClr>
                  </a:outerShdw>
                </a:effectLst>
                <a:latin typeface="Garamond" pitchFamily="18" charset="0"/>
              </a:rPr>
              <a:t>Stanford Sleepiness Scale (SSS)</a:t>
            </a:r>
          </a:p>
        </p:txBody>
      </p:sp>
      <p:pic>
        <p:nvPicPr>
          <p:cNvPr id="12292" name="Picture 4"/>
          <p:cNvPicPr>
            <a:picLocks noChangeAspect="1" noChangeArrowheads="1"/>
          </p:cNvPicPr>
          <p:nvPr/>
        </p:nvPicPr>
        <p:blipFill>
          <a:blip r:embed="rId3" cstate="print"/>
          <a:srcRect/>
          <a:stretch>
            <a:fillRect/>
          </a:stretch>
        </p:blipFill>
        <p:spPr bwMode="auto">
          <a:xfrm>
            <a:off x="1578081" y="1736726"/>
            <a:ext cx="5412658" cy="4987394"/>
          </a:xfrm>
          <a:prstGeom prst="rect">
            <a:avLst/>
          </a:prstGeom>
          <a:noFill/>
          <a:ln w="9525">
            <a:solidFill>
              <a:srgbClr val="008000"/>
            </a:solidFill>
            <a:miter lim="800000"/>
            <a:headEnd/>
            <a:tailEnd/>
          </a:ln>
        </p:spPr>
      </p:pic>
    </p:spTree>
    <p:extLst>
      <p:ext uri="{BB962C8B-B14F-4D97-AF65-F5344CB8AC3E}">
        <p14:creationId xmlns:p14="http://schemas.microsoft.com/office/powerpoint/2010/main" val="3359609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34</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408" y="14405"/>
            <a:ext cx="5025752" cy="6798971"/>
          </a:xfrm>
          <a:prstGeom prst="rect">
            <a:avLst/>
          </a:prstGeom>
          <a:noFill/>
          <a:ln w="9525">
            <a:solidFill>
              <a:srgbClr val="C00000"/>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249847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35</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072" y="44624"/>
            <a:ext cx="4964088" cy="6771143"/>
          </a:xfrm>
          <a:prstGeom prst="rect">
            <a:avLst/>
          </a:prstGeom>
          <a:noFill/>
          <a:ln w="9525">
            <a:solidFill>
              <a:schemeClr val="tx1"/>
            </a:solidFill>
            <a:miter lim="800000"/>
            <a:headEnd/>
            <a:tailEnd/>
          </a:ln>
          <a:effectLst>
            <a:glow rad="63500">
              <a:schemeClr val="accent2">
                <a:satMod val="175000"/>
                <a:alpha val="40000"/>
              </a:schemeClr>
            </a:glow>
            <a:innerShdw blurRad="114300">
              <a:prstClr val="black"/>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478813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0EA325C-93E3-49B9-9635-C99EDF9CBB06}" type="slidenum">
              <a:rPr lang="en-US" smtClean="0"/>
              <a:pPr/>
              <a:t>36</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7122"/>
            <a:ext cx="5481178" cy="67762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943876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0EA325C-93E3-49B9-9635-C99EDF9CBB06}" type="slidenum">
              <a:rPr lang="en-US" smtClean="0"/>
              <a:pPr/>
              <a:t>37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6" y="68963"/>
            <a:ext cx="9070798" cy="62646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05870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0EA325C-93E3-49B9-9635-C99EDF9CBB06}" type="slidenum">
              <a:rPr lang="en-US" smtClean="0"/>
              <a:pPr/>
              <a:t>38</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551" y="44624"/>
            <a:ext cx="5200361" cy="6813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68236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571744"/>
            <a:ext cx="7772400" cy="1362075"/>
          </a:xfrm>
        </p:spPr>
        <p:txBody>
          <a:bodyPr>
            <a:noAutofit/>
          </a:bodyPr>
          <a:lstStyle/>
          <a:p>
            <a:pPr algn="ctr"/>
            <a:r>
              <a:rPr lang="en-US" sz="4800" b="1" dirty="0" smtClean="0">
                <a:solidFill>
                  <a:srgbClr val="FF0000"/>
                </a:solidFill>
              </a:rPr>
              <a:t>What are the Risk Factors?</a:t>
            </a:r>
            <a:endParaRPr lang="en-US" sz="4800" b="1" dirty="0">
              <a:solidFill>
                <a:srgbClr val="FF0000"/>
              </a:solidFill>
            </a:endParaRPr>
          </a:p>
        </p:txBody>
      </p:sp>
      <p:sp>
        <p:nvSpPr>
          <p:cNvPr id="3" name="Slide Number Placeholder 2"/>
          <p:cNvSpPr>
            <a:spLocks noGrp="1"/>
          </p:cNvSpPr>
          <p:nvPr>
            <p:ph type="sldNum" sz="quarter" idx="12"/>
          </p:nvPr>
        </p:nvSpPr>
        <p:spPr/>
        <p:txBody>
          <a:bodyPr/>
          <a:lstStyle/>
          <a:p>
            <a:fld id="{80EA325C-93E3-49B9-9635-C99EDF9CBB06}" type="slidenum">
              <a:rPr lang="en-US" smtClean="0"/>
              <a:pPr/>
              <a:t>39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42844" y="1724048"/>
            <a:ext cx="8734425" cy="4991100"/>
          </a:xfrm>
          <a:prstGeom prst="rect">
            <a:avLst/>
          </a:prstGeom>
          <a:noFill/>
          <a:ln w="9525">
            <a:solidFill>
              <a:schemeClr val="tx1"/>
            </a:solidFill>
            <a:miter lim="800000"/>
            <a:headEnd/>
            <a:tailEnd/>
          </a:ln>
          <a:effectLst/>
        </p:spPr>
      </p:pic>
      <p:sp>
        <p:nvSpPr>
          <p:cNvPr id="73730" name="Rectangle 2"/>
          <p:cNvSpPr>
            <a:spLocks noGrp="1" noChangeArrowheads="1"/>
          </p:cNvSpPr>
          <p:nvPr>
            <p:ph type="title"/>
          </p:nvPr>
        </p:nvSpPr>
        <p:spPr>
          <a:xfrm>
            <a:off x="-1000164" y="560983"/>
            <a:ext cx="7277100" cy="1067817"/>
          </a:xfrm>
        </p:spPr>
        <p:txBody>
          <a:bodyPr>
            <a:normAutofit/>
          </a:bodyPr>
          <a:lstStyle/>
          <a:p>
            <a:pPr algn="ctr"/>
            <a:r>
              <a:rPr lang="en-US" sz="3600" b="1" dirty="0" smtClean="0"/>
              <a:t>Normal Breathing</a:t>
            </a:r>
          </a:p>
        </p:txBody>
      </p:sp>
      <p:sp>
        <p:nvSpPr>
          <p:cNvPr id="73735" name="AutoShape 7"/>
          <p:cNvSpPr>
            <a:spLocks noChangeArrowheads="1"/>
          </p:cNvSpPr>
          <p:nvPr/>
        </p:nvSpPr>
        <p:spPr bwMode="auto">
          <a:xfrm flipV="1">
            <a:off x="1209644" y="3471874"/>
            <a:ext cx="7696200" cy="1600200"/>
          </a:xfrm>
          <a:prstGeom prst="roundRect">
            <a:avLst>
              <a:gd name="adj" fmla="val 16667"/>
            </a:avLst>
          </a:prstGeom>
          <a:noFill/>
          <a:ln w="38100">
            <a:solidFill>
              <a:srgbClr val="0070C0"/>
            </a:solidFill>
            <a:round/>
            <a:headEnd/>
            <a:tailEnd/>
          </a:ln>
          <a:effectLst/>
        </p:spPr>
        <p:txBody>
          <a:bodyPr wrap="none" anchor="ctr"/>
          <a:lstStyle/>
          <a:p>
            <a:endParaRPr lang="en-US" dirty="0"/>
          </a:p>
        </p:txBody>
      </p:sp>
      <p:sp>
        <p:nvSpPr>
          <p:cNvPr id="3" name="Slide Number Placeholder 2"/>
          <p:cNvSpPr>
            <a:spLocks noGrp="1"/>
          </p:cNvSpPr>
          <p:nvPr>
            <p:ph type="sldNum" sz="quarter" idx="12"/>
          </p:nvPr>
        </p:nvSpPr>
        <p:spPr/>
        <p:txBody>
          <a:bodyPr/>
          <a:lstStyle/>
          <a:p>
            <a:fld id="{80EA325C-93E3-49B9-9635-C99EDF9CBB06}" type="slidenum">
              <a:rPr lang="en-US" smtClean="0"/>
              <a:pPr/>
              <a:t>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diamond(in)">
                                      <p:cBhvr>
                                        <p:cTn id="7" dur="20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747349"/>
            <a:ext cx="5429288" cy="737435"/>
          </a:xfrm>
        </p:spPr>
        <p:txBody>
          <a:bodyPr>
            <a:normAutofit/>
          </a:bodyPr>
          <a:lstStyle/>
          <a:p>
            <a:r>
              <a:rPr lang="en-US" sz="4000" b="1" dirty="0" smtClean="0"/>
              <a:t>Risk Factors of OSA</a:t>
            </a:r>
            <a:endParaRPr lang="en-US" sz="4000" b="1" dirty="0"/>
          </a:p>
        </p:txBody>
      </p:sp>
      <p:sp>
        <p:nvSpPr>
          <p:cNvPr id="3" name="Content Placeholder 2"/>
          <p:cNvSpPr>
            <a:spLocks noGrp="1"/>
          </p:cNvSpPr>
          <p:nvPr>
            <p:ph sz="half" idx="1"/>
          </p:nvPr>
        </p:nvSpPr>
        <p:spPr>
          <a:xfrm>
            <a:off x="328610" y="3066999"/>
            <a:ext cx="5100646" cy="3242321"/>
          </a:xfrm>
        </p:spPr>
        <p:txBody>
          <a:bodyPr>
            <a:normAutofit/>
          </a:bodyPr>
          <a:lstStyle/>
          <a:p>
            <a:pPr marL="514350" indent="-514350">
              <a:buFont typeface="+mj-lt"/>
              <a:buAutoNum type="arabicPeriod"/>
            </a:pPr>
            <a:r>
              <a:rPr lang="en-US" b="1" dirty="0" smtClean="0">
                <a:solidFill>
                  <a:schemeClr val="tx2"/>
                </a:solidFill>
                <a:latin typeface="Arial" pitchFamily="34" charset="0"/>
                <a:cs typeface="Arial" pitchFamily="34" charset="0"/>
              </a:rPr>
              <a:t>Structural Abnormalities</a:t>
            </a:r>
            <a:r>
              <a:rPr lang="en-US" b="1" dirty="0" smtClean="0">
                <a:solidFill>
                  <a:srgbClr val="0000CC"/>
                </a:solidFill>
                <a:latin typeface="Arial" pitchFamily="34" charset="0"/>
                <a:cs typeface="Arial" pitchFamily="34" charset="0"/>
              </a:rPr>
              <a:t>:</a:t>
            </a:r>
          </a:p>
          <a:p>
            <a:pPr marL="514350" indent="-514350">
              <a:buFont typeface="+mj-lt"/>
              <a:buAutoNum type="arabicPeriod"/>
            </a:pPr>
            <a:endParaRPr lang="en-US" sz="2400" dirty="0" smtClean="0">
              <a:solidFill>
                <a:srgbClr val="0000CC"/>
              </a:solidFill>
              <a:latin typeface="Arial" pitchFamily="34" charset="0"/>
              <a:cs typeface="Arial" pitchFamily="34" charset="0"/>
            </a:endParaRPr>
          </a:p>
          <a:p>
            <a:pPr marL="1314450" lvl="2" indent="-514350">
              <a:lnSpc>
                <a:spcPct val="150000"/>
              </a:lnSpc>
              <a:buFont typeface="Wingdings" pitchFamily="2" charset="2"/>
              <a:buChar char="§"/>
            </a:pPr>
            <a:r>
              <a:rPr lang="en-US" sz="2800" dirty="0" smtClean="0">
                <a:latin typeface="Arial" pitchFamily="34" charset="0"/>
                <a:cs typeface="Arial" pitchFamily="34" charset="0"/>
              </a:rPr>
              <a:t>Short Fat Neck</a:t>
            </a:r>
          </a:p>
          <a:p>
            <a:pPr marL="800100" lvl="2" indent="0">
              <a:lnSpc>
                <a:spcPct val="150000"/>
              </a:lnSpc>
              <a:buNone/>
            </a:pPr>
            <a:r>
              <a:rPr lang="en-US" sz="2200" dirty="0" smtClean="0">
                <a:latin typeface="Arial" pitchFamily="34" charset="0"/>
                <a:cs typeface="Arial" pitchFamily="34" charset="0"/>
              </a:rPr>
              <a:t>(</a:t>
            </a:r>
            <a:r>
              <a:rPr lang="en-US" sz="2200" dirty="0">
                <a:latin typeface="Arial" pitchFamily="34" charset="0"/>
                <a:cs typeface="Arial" pitchFamily="34" charset="0"/>
              </a:rPr>
              <a:t>Neck circumference </a:t>
            </a:r>
            <a:r>
              <a:rPr lang="en-US" sz="2200" dirty="0" smtClean="0">
                <a:latin typeface="Arial" pitchFamily="34" charset="0"/>
                <a:cs typeface="Arial" pitchFamily="34" charset="0"/>
              </a:rPr>
              <a:t> &gt;17</a:t>
            </a:r>
            <a:r>
              <a:rPr lang="en-US" sz="2200" dirty="0">
                <a:latin typeface="Arial" pitchFamily="34" charset="0"/>
                <a:cs typeface="Arial" pitchFamily="34" charset="0"/>
              </a:rPr>
              <a:t>”/16”)</a:t>
            </a:r>
          </a:p>
          <a:p>
            <a:pPr marL="1314450" lvl="2" indent="-514350">
              <a:lnSpc>
                <a:spcPct val="150000"/>
              </a:lnSpc>
              <a:buFont typeface="Wingdings" pitchFamily="2" charset="2"/>
              <a:buChar char="§"/>
            </a:pPr>
            <a:endParaRPr lang="en-US" sz="2800" dirty="0">
              <a:latin typeface="Arial" pitchFamily="34" charset="0"/>
              <a:cs typeface="Arial" pitchFamily="34" charset="0"/>
            </a:endParaRPr>
          </a:p>
        </p:txBody>
      </p:sp>
      <p:pic>
        <p:nvPicPr>
          <p:cNvPr id="59393" name="Picture 1"/>
          <p:cNvPicPr>
            <a:picLocks noGrp="1" noChangeAspect="1" noChangeArrowheads="1"/>
          </p:cNvPicPr>
          <p:nvPr>
            <p:ph sz="half" idx="2"/>
          </p:nvPr>
        </p:nvPicPr>
        <p:blipFill>
          <a:blip r:embed="rId2" cstate="print"/>
          <a:srcRect/>
          <a:stretch>
            <a:fillRect/>
          </a:stretch>
        </p:blipFill>
        <p:spPr bwMode="auto">
          <a:xfrm>
            <a:off x="5500694" y="2071678"/>
            <a:ext cx="2892289" cy="4225925"/>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80EA325C-93E3-49B9-9635-C99EDF9CBB06}" type="slidenum">
              <a:rPr lang="en-US" smtClean="0"/>
              <a:pPr/>
              <a:t>40</a:t>
            </a:fld>
            <a:endParaRPr lang="en-US"/>
          </a:p>
        </p:txBody>
      </p:sp>
      <p:sp>
        <p:nvSpPr>
          <p:cNvPr id="4" name="Rectangle 3"/>
          <p:cNvSpPr/>
          <p:nvPr/>
        </p:nvSpPr>
        <p:spPr>
          <a:xfrm>
            <a:off x="5940152" y="3645024"/>
            <a:ext cx="2160240" cy="5040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1000"/>
                                        <p:tgtEl>
                                          <p:spTgt spid="3">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ox(in)">
                                      <p:cBhvr>
                                        <p:cTn id="13" dur="1000"/>
                                        <p:tgtEl>
                                          <p:spTgt spid="3">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59393"/>
                                        </p:tgtEl>
                                        <p:attrNameLst>
                                          <p:attrName>style.visibility</p:attrName>
                                        </p:attrNameLst>
                                      </p:cBhvr>
                                      <p:to>
                                        <p:strVal val="visible"/>
                                      </p:to>
                                    </p:set>
                                    <p:animEffect transition="in" filter="diamond(in)">
                                      <p:cBhvr>
                                        <p:cTn id="16" dur="2000"/>
                                        <p:tgtEl>
                                          <p:spTgt spid="5939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0590" y="3268960"/>
            <a:ext cx="3681410" cy="1600200"/>
          </a:xfrm>
        </p:spPr>
        <p:txBody>
          <a:bodyPr>
            <a:normAutofit/>
          </a:bodyPr>
          <a:lstStyle/>
          <a:p>
            <a:pPr marL="514350" indent="-514350">
              <a:buFont typeface="Wingdings" pitchFamily="2" charset="2"/>
              <a:buChar char="§"/>
            </a:pPr>
            <a:r>
              <a:rPr lang="en-US" dirty="0" smtClean="0">
                <a:latin typeface="Arial" pitchFamily="34" charset="0"/>
                <a:cs typeface="Arial" pitchFamily="34" charset="0"/>
              </a:rPr>
              <a:t> Small Mandible</a:t>
            </a:r>
            <a:endParaRPr lang="en-US" dirty="0">
              <a:latin typeface="Arial" pitchFamily="34" charset="0"/>
              <a:cs typeface="Arial" pitchFamily="34" charset="0"/>
            </a:endParaRPr>
          </a:p>
        </p:txBody>
      </p:sp>
      <p:pic>
        <p:nvPicPr>
          <p:cNvPr id="8" name="Content Placeholder 4" descr="Picture4"/>
          <p:cNvPicPr>
            <a:picLocks noGrp="1" noChangeAspect="1" noChangeArrowheads="1"/>
          </p:cNvPicPr>
          <p:nvPr>
            <p:ph sz="half" idx="2"/>
          </p:nvPr>
        </p:nvPicPr>
        <p:blipFill>
          <a:blip r:embed="rId2" cstate="print"/>
          <a:srcRect/>
          <a:stretch>
            <a:fillRect/>
          </a:stretch>
        </p:blipFill>
        <p:spPr bwMode="auto">
          <a:xfrm>
            <a:off x="5000628" y="1755795"/>
            <a:ext cx="2919250" cy="4530725"/>
          </a:xfrm>
          <a:prstGeom prst="rect">
            <a:avLst/>
          </a:prstGeom>
          <a:noFill/>
        </p:spPr>
      </p:pic>
      <p:sp>
        <p:nvSpPr>
          <p:cNvPr id="9" name="Rectangle 8"/>
          <p:cNvSpPr/>
          <p:nvPr/>
        </p:nvSpPr>
        <p:spPr>
          <a:xfrm>
            <a:off x="4716016" y="6356828"/>
            <a:ext cx="3695700" cy="230832"/>
          </a:xfrm>
          <a:prstGeom prst="rect">
            <a:avLst/>
          </a:prstGeom>
        </p:spPr>
        <p:txBody>
          <a:bodyPr wrap="square">
            <a:spAutoFit/>
          </a:bodyPr>
          <a:lstStyle/>
          <a:p>
            <a:r>
              <a:rPr lang="en-US" sz="900" dirty="0" smtClean="0"/>
              <a:t>Guilleminault C et al. Sleep apnea Syndromes. New York: Alan R. </a:t>
            </a:r>
            <a:r>
              <a:rPr lang="en-US" sz="900" dirty="0" err="1" smtClean="0"/>
              <a:t>Liss</a:t>
            </a:r>
            <a:r>
              <a:rPr lang="en-US" sz="900" dirty="0" smtClean="0"/>
              <a:t>, 1978.</a:t>
            </a:r>
            <a:endParaRPr lang="en-US" sz="900" dirty="0"/>
          </a:p>
        </p:txBody>
      </p:sp>
      <p:sp>
        <p:nvSpPr>
          <p:cNvPr id="10" name="Title 1"/>
          <p:cNvSpPr>
            <a:spLocks noGrp="1"/>
          </p:cNvSpPr>
          <p:nvPr>
            <p:ph type="title"/>
          </p:nvPr>
        </p:nvSpPr>
        <p:spPr>
          <a:xfrm>
            <a:off x="642910" y="747349"/>
            <a:ext cx="5429288" cy="737435"/>
          </a:xfrm>
        </p:spPr>
        <p:txBody>
          <a:bodyPr>
            <a:normAutofit/>
          </a:bodyPr>
          <a:lstStyle/>
          <a:p>
            <a:r>
              <a:rPr lang="en-US" sz="4000" b="1" dirty="0" smtClean="0"/>
              <a:t>Risk Factors of OSA</a:t>
            </a:r>
            <a:endParaRPr lang="en-US" sz="4000" b="1" dirty="0"/>
          </a:p>
        </p:txBody>
      </p:sp>
      <p:sp>
        <p:nvSpPr>
          <p:cNvPr id="4" name="Slide Number Placeholder 3"/>
          <p:cNvSpPr>
            <a:spLocks noGrp="1"/>
          </p:cNvSpPr>
          <p:nvPr>
            <p:ph type="sldNum" sz="quarter" idx="12"/>
          </p:nvPr>
        </p:nvSpPr>
        <p:spPr/>
        <p:txBody>
          <a:bodyPr/>
          <a:lstStyle/>
          <a:p>
            <a:fld id="{80EA325C-93E3-49B9-9635-C99EDF9CBB06}" type="slidenum">
              <a:rPr lang="en-US" smtClean="0"/>
              <a:pPr/>
              <a:t>41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8"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diamond(in)">
                                      <p:cBhvr>
                                        <p:cTn id="9" dur="2000"/>
                                        <p:tgtEl>
                                          <p:spTgt spid="8"/>
                                        </p:tgtEl>
                                      </p:cBhvr>
                                    </p:animEffect>
                                  </p:childTnLst>
                                </p:cTn>
                              </p:par>
                              <p:par>
                                <p:cTn id="10" presetID="8"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4838" y="3400436"/>
            <a:ext cx="3467096" cy="1600200"/>
          </a:xfrm>
        </p:spPr>
        <p:txBody>
          <a:bodyPr>
            <a:normAutofit/>
          </a:bodyPr>
          <a:lstStyle/>
          <a:p>
            <a:pPr marL="514350" indent="-514350">
              <a:buFont typeface="Wingdings" pitchFamily="2" charset="2"/>
              <a:buChar char="§"/>
            </a:pPr>
            <a:r>
              <a:rPr lang="en-US" dirty="0" smtClean="0">
                <a:latin typeface="Arial" pitchFamily="34" charset="0"/>
                <a:cs typeface="Arial" pitchFamily="34" charset="0"/>
              </a:rPr>
              <a:t> Retrognathia</a:t>
            </a:r>
            <a:endParaRPr lang="en-US" dirty="0">
              <a:latin typeface="Arial" pitchFamily="34" charset="0"/>
              <a:cs typeface="Arial" pitchFamily="34" charset="0"/>
            </a:endParaRPr>
          </a:p>
        </p:txBody>
      </p:sp>
      <p:pic>
        <p:nvPicPr>
          <p:cNvPr id="6" name="Picture 2" descr="C:\My Documents\My Pictures\retrognathia"/>
          <p:cNvPicPr>
            <a:picLocks noGrp="1" noChangeAspect="1" noChangeArrowheads="1"/>
          </p:cNvPicPr>
          <p:nvPr>
            <p:ph sz="half" idx="2"/>
          </p:nvPr>
        </p:nvPicPr>
        <p:blipFill>
          <a:blip r:embed="rId2" cstate="print"/>
          <a:srcRect/>
          <a:stretch>
            <a:fillRect/>
          </a:stretch>
        </p:blipFill>
        <p:spPr bwMode="auto">
          <a:xfrm>
            <a:off x="4114800" y="2905140"/>
            <a:ext cx="4205714" cy="2667000"/>
          </a:xfrm>
          <a:prstGeom prst="rect">
            <a:avLst/>
          </a:prstGeom>
          <a:noFill/>
          <a:ln w="9525">
            <a:noFill/>
            <a:miter lim="800000"/>
            <a:headEnd/>
            <a:tailEnd/>
          </a:ln>
        </p:spPr>
      </p:pic>
      <p:sp>
        <p:nvSpPr>
          <p:cNvPr id="7" name="Title 1"/>
          <p:cNvSpPr>
            <a:spLocks noGrp="1"/>
          </p:cNvSpPr>
          <p:nvPr>
            <p:ph type="title"/>
          </p:nvPr>
        </p:nvSpPr>
        <p:spPr>
          <a:xfrm>
            <a:off x="642910" y="747349"/>
            <a:ext cx="5429288" cy="737435"/>
          </a:xfrm>
        </p:spPr>
        <p:txBody>
          <a:bodyPr>
            <a:normAutofit/>
          </a:bodyPr>
          <a:lstStyle/>
          <a:p>
            <a:r>
              <a:rPr lang="en-US" sz="4000" b="1" dirty="0" smtClean="0"/>
              <a:t>Risk Factors of OSA</a:t>
            </a:r>
            <a:endParaRPr lang="en-US" sz="4000" b="1"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42</a:t>
            </a:fld>
            <a:endParaRPr lang="en-US"/>
          </a:p>
        </p:txBody>
      </p:sp>
      <p:cxnSp>
        <p:nvCxnSpPr>
          <p:cNvPr id="5" name="Straight Arrow Connector 4"/>
          <p:cNvCxnSpPr/>
          <p:nvPr/>
        </p:nvCxnSpPr>
        <p:spPr>
          <a:xfrm>
            <a:off x="6300192" y="2564904"/>
            <a:ext cx="0" cy="338437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Overbite</a:t>
            </a:r>
            <a:endParaRPr lang="en-US" dirty="0"/>
          </a:p>
        </p:txBody>
      </p:sp>
      <p:sp>
        <p:nvSpPr>
          <p:cNvPr id="5" name="Slide Number Placeholder 4"/>
          <p:cNvSpPr>
            <a:spLocks noGrp="1"/>
          </p:cNvSpPr>
          <p:nvPr>
            <p:ph type="sldNum" sz="quarter" idx="12"/>
          </p:nvPr>
        </p:nvSpPr>
        <p:spPr/>
        <p:txBody>
          <a:bodyPr/>
          <a:lstStyle/>
          <a:p>
            <a:fld id="{80EA325C-93E3-49B9-9635-C99EDF9CBB06}" type="slidenum">
              <a:rPr lang="en-US" smtClean="0"/>
              <a:pPr/>
              <a:t>43</a:t>
            </a:fld>
            <a:endParaRPr lang="en-US"/>
          </a:p>
        </p:txBody>
      </p:sp>
      <p:pic>
        <p:nvPicPr>
          <p:cNvPr id="4098" name="Picture 2" descr="Image result for overbite obstructive sleep ap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150557"/>
            <a:ext cx="4608512" cy="323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219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42910" y="747349"/>
            <a:ext cx="5429288" cy="737435"/>
          </a:xfrm>
        </p:spPr>
        <p:txBody>
          <a:bodyPr>
            <a:normAutofit/>
          </a:bodyPr>
          <a:lstStyle/>
          <a:p>
            <a:r>
              <a:rPr lang="en-US" sz="4000" b="1" dirty="0" smtClean="0"/>
              <a:t>Risk Factors of OSA</a:t>
            </a:r>
            <a:endParaRPr lang="en-US" sz="4000" b="1" dirty="0"/>
          </a:p>
        </p:txBody>
      </p:sp>
      <p:sp>
        <p:nvSpPr>
          <p:cNvPr id="8" name="Rectangle 7"/>
          <p:cNvSpPr/>
          <p:nvPr/>
        </p:nvSpPr>
        <p:spPr>
          <a:xfrm>
            <a:off x="179512" y="1844824"/>
            <a:ext cx="4976802" cy="523220"/>
          </a:xfrm>
          <a:prstGeom prst="rect">
            <a:avLst/>
          </a:prstGeom>
        </p:spPr>
        <p:txBody>
          <a:bodyPr wrap="square">
            <a:spAutoFit/>
          </a:bodyPr>
          <a:lstStyle/>
          <a:p>
            <a:pPr marL="514350" indent="-514350">
              <a:buClr>
                <a:schemeClr val="accent1">
                  <a:lumMod val="75000"/>
                </a:schemeClr>
              </a:buClr>
              <a:buSzPct val="100000"/>
              <a:buFont typeface="+mj-lt"/>
              <a:buAutoNum type="arabicPeriod" startAt="2"/>
            </a:pPr>
            <a:r>
              <a:rPr lang="en-US" sz="2800" b="1" dirty="0" smtClean="0">
                <a:solidFill>
                  <a:schemeClr val="tx2"/>
                </a:solidFill>
                <a:latin typeface="Arial" pitchFamily="34" charset="0"/>
                <a:cs typeface="Arial" pitchFamily="34" charset="0"/>
              </a:rPr>
              <a:t>Upper airway narrowing:</a:t>
            </a:r>
          </a:p>
        </p:txBody>
      </p:sp>
      <p:sp>
        <p:nvSpPr>
          <p:cNvPr id="9" name="Rectangle 8"/>
          <p:cNvSpPr/>
          <p:nvPr/>
        </p:nvSpPr>
        <p:spPr>
          <a:xfrm>
            <a:off x="208280" y="2381572"/>
            <a:ext cx="4919266" cy="523220"/>
          </a:xfrm>
          <a:prstGeom prst="rect">
            <a:avLst/>
          </a:prstGeom>
        </p:spPr>
        <p:txBody>
          <a:bodyPr wrap="square">
            <a:spAutoFit/>
          </a:bodyPr>
          <a:lstStyle/>
          <a:p>
            <a:pPr lvl="1">
              <a:buFont typeface="Wingdings" pitchFamily="2" charset="2"/>
              <a:buChar char="§"/>
            </a:pPr>
            <a:r>
              <a:rPr lang="en-US" sz="2800" dirty="0" smtClean="0">
                <a:latin typeface="Arial" pitchFamily="34" charset="0"/>
                <a:cs typeface="Arial" pitchFamily="34" charset="0"/>
              </a:rPr>
              <a:t>  Large tonsils / adenoids</a:t>
            </a:r>
          </a:p>
        </p:txBody>
      </p:sp>
      <p:sp>
        <p:nvSpPr>
          <p:cNvPr id="2" name="Slide Number Placeholder 1"/>
          <p:cNvSpPr>
            <a:spLocks noGrp="1"/>
          </p:cNvSpPr>
          <p:nvPr>
            <p:ph type="sldNum" sz="quarter" idx="12"/>
          </p:nvPr>
        </p:nvSpPr>
        <p:spPr/>
        <p:txBody>
          <a:bodyPr/>
          <a:lstStyle/>
          <a:p>
            <a:fld id="{80EA325C-93E3-49B9-9635-C99EDF9CBB06}" type="slidenum">
              <a:rPr lang="en-US" smtClean="0"/>
              <a:pPr/>
              <a:t>44</a:t>
            </a:fld>
            <a:endParaRPr lang="en-US"/>
          </a:p>
        </p:txBody>
      </p:sp>
      <p:pic>
        <p:nvPicPr>
          <p:cNvPr id="3074" name="Picture 2" descr="Image result for overbite obstructive sleep ap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3212975"/>
            <a:ext cx="5001928" cy="28083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3" y="6021288"/>
            <a:ext cx="5001928" cy="430887"/>
          </a:xfrm>
          <a:prstGeom prst="rect">
            <a:avLst/>
          </a:prstGeom>
          <a:noFill/>
        </p:spPr>
        <p:txBody>
          <a:bodyPr wrap="square" rtlCol="0">
            <a:spAutoFit/>
          </a:bodyPr>
          <a:lstStyle/>
          <a:p>
            <a:r>
              <a:rPr lang="en-US" sz="1100" dirty="0" smtClean="0"/>
              <a:t>Sleep apnea and children</a:t>
            </a:r>
          </a:p>
          <a:p>
            <a:r>
              <a:rPr lang="en-US" sz="1100" dirty="0">
                <a:hlinkClick r:id="rId3"/>
              </a:rPr>
              <a:t>www.dcsmiles.com/services/sleep-apnea/sleep-and-children</a:t>
            </a:r>
            <a:r>
              <a:rPr lang="en-US" sz="1100" dirty="0" smtClean="0">
                <a:hlinkClick r:id="rId3"/>
              </a:rPr>
              <a:t>/</a:t>
            </a:r>
            <a:r>
              <a:rPr lang="en-US" sz="1100" dirty="0" smtClean="0"/>
              <a:t> </a:t>
            </a:r>
            <a:endParaRPr lang="en-US" sz="1100" dirty="0"/>
          </a:p>
        </p:txBody>
      </p:sp>
      <p:pic>
        <p:nvPicPr>
          <p:cNvPr id="3076" name="Picture 4" descr="http://www.enttoday.org/SpringboardWebApp/userfiles/entt/image/ENT_2012_07_pp08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5" y="1786708"/>
            <a:ext cx="3141281" cy="2236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12160" y="4293096"/>
            <a:ext cx="2925257" cy="155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36096" y="3212975"/>
            <a:ext cx="105385" cy="201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777" y="4054149"/>
            <a:ext cx="3154639" cy="2470384"/>
          </a:xfrm>
          <a:prstGeom prst="rect">
            <a:avLst/>
          </a:prstGeom>
        </p:spPr>
      </p:pic>
    </p:spTree>
    <p:extLst>
      <p:ext uri="{BB962C8B-B14F-4D97-AF65-F5344CB8AC3E}">
        <p14:creationId xmlns:p14="http://schemas.microsoft.com/office/powerpoint/2010/main" val="30431998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4357686" y="2495984"/>
            <a:ext cx="3410123" cy="3290470"/>
          </a:xfrm>
          <a:prstGeom prst="rect">
            <a:avLst/>
          </a:prstGeom>
          <a:noFill/>
          <a:ln w="9525">
            <a:noFill/>
            <a:miter lim="800000"/>
            <a:headEnd/>
            <a:tailEnd/>
          </a:ln>
          <a:effectLst/>
        </p:spPr>
      </p:pic>
      <p:sp>
        <p:nvSpPr>
          <p:cNvPr id="6" name="Rectangle 5"/>
          <p:cNvSpPr/>
          <p:nvPr/>
        </p:nvSpPr>
        <p:spPr>
          <a:xfrm>
            <a:off x="1343669" y="3553852"/>
            <a:ext cx="2871141" cy="523220"/>
          </a:xfrm>
          <a:prstGeom prst="rect">
            <a:avLst/>
          </a:prstGeom>
        </p:spPr>
        <p:txBody>
          <a:bodyPr wrap="square">
            <a:spAutoFit/>
          </a:bodyPr>
          <a:lstStyle/>
          <a:p>
            <a:pPr>
              <a:buFont typeface="Wingdings" pitchFamily="2" charset="2"/>
              <a:buChar char="§"/>
            </a:pPr>
            <a:r>
              <a:rPr lang="en-US" sz="2800" dirty="0" smtClean="0">
                <a:latin typeface="Arial" pitchFamily="34" charset="0"/>
                <a:cs typeface="Arial" pitchFamily="34" charset="0"/>
              </a:rPr>
              <a:t>  Long uvula</a:t>
            </a:r>
          </a:p>
        </p:txBody>
      </p:sp>
      <p:sp>
        <p:nvSpPr>
          <p:cNvPr id="7" name="Rectangle 6"/>
          <p:cNvSpPr/>
          <p:nvPr/>
        </p:nvSpPr>
        <p:spPr>
          <a:xfrm>
            <a:off x="4286248" y="5929330"/>
            <a:ext cx="3581400" cy="369332"/>
          </a:xfrm>
          <a:prstGeom prst="rect">
            <a:avLst/>
          </a:prstGeom>
        </p:spPr>
        <p:txBody>
          <a:bodyPr wrap="square">
            <a:spAutoFit/>
          </a:bodyPr>
          <a:lstStyle/>
          <a:p>
            <a:pPr algn="ctr"/>
            <a:r>
              <a:rPr lang="en-US" sz="900" dirty="0" smtClean="0"/>
              <a:t>Sleep Disorders &amp; Sleep Apnea with Dr. Kushner, DDS</a:t>
            </a:r>
          </a:p>
          <a:p>
            <a:pPr algn="ctr"/>
            <a:r>
              <a:rPr lang="en-US" sz="900" dirty="0" smtClean="0">
                <a:hlinkClick r:id="rId3"/>
              </a:rPr>
              <a:t>http://www.brownkushner.com/Sleep</a:t>
            </a:r>
            <a:r>
              <a:rPr lang="en-US" sz="900" dirty="0" smtClean="0"/>
              <a:t> Apnea.pdf</a:t>
            </a:r>
            <a:endParaRPr lang="en-US" sz="900" dirty="0"/>
          </a:p>
        </p:txBody>
      </p:sp>
      <p:sp>
        <p:nvSpPr>
          <p:cNvPr id="8" name="Rectangle 7"/>
          <p:cNvSpPr/>
          <p:nvPr/>
        </p:nvSpPr>
        <p:spPr>
          <a:xfrm>
            <a:off x="571472" y="428604"/>
            <a:ext cx="6462729" cy="1200329"/>
          </a:xfrm>
          <a:prstGeom prst="rect">
            <a:avLst/>
          </a:prstGeom>
        </p:spPr>
        <p:txBody>
          <a:bodyPr wrap="square">
            <a:spAutoFit/>
          </a:bodyPr>
          <a:lstStyle/>
          <a:p>
            <a:pPr marL="514350" indent="-514350">
              <a:buClr>
                <a:schemeClr val="accent1"/>
              </a:buClr>
              <a:buSzPct val="85000"/>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Cont.. </a:t>
            </a:r>
          </a:p>
          <a:p>
            <a:pPr marL="514350" indent="-514350">
              <a:buClr>
                <a:schemeClr val="accent1"/>
              </a:buClr>
              <a:buSzPct val="85000"/>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(Upper airway narrowing)</a:t>
            </a:r>
          </a:p>
        </p:txBody>
      </p:sp>
      <p:sp>
        <p:nvSpPr>
          <p:cNvPr id="3" name="Slide Number Placeholder 2"/>
          <p:cNvSpPr>
            <a:spLocks noGrp="1"/>
          </p:cNvSpPr>
          <p:nvPr>
            <p:ph type="sldNum" sz="quarter" idx="12"/>
          </p:nvPr>
        </p:nvSpPr>
        <p:spPr/>
        <p:txBody>
          <a:bodyPr/>
          <a:lstStyle/>
          <a:p>
            <a:fld id="{80EA325C-93E3-49B9-9635-C99EDF9CBB06}" type="slidenum">
              <a:rPr lang="en-US" smtClean="0"/>
              <a:pPr/>
              <a:t>45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Large tongue</a:t>
            </a:r>
            <a:endParaRPr lang="en-US"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46</a:t>
            </a:fld>
            <a:endParaRPr lang="en-US"/>
          </a:p>
        </p:txBody>
      </p:sp>
      <p:pic>
        <p:nvPicPr>
          <p:cNvPr id="2050" name="Picture 2" descr="Image result for tongue obstructive sleep ap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5" y="1662898"/>
            <a:ext cx="2827707" cy="18851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overbite obstructive sleep apn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1" y="3356992"/>
            <a:ext cx="5619191" cy="30856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6442675"/>
            <a:ext cx="7992888" cy="261610"/>
          </a:xfrm>
          <a:prstGeom prst="rect">
            <a:avLst/>
          </a:prstGeom>
          <a:noFill/>
        </p:spPr>
        <p:txBody>
          <a:bodyPr wrap="square" rtlCol="0">
            <a:spAutoFit/>
          </a:bodyPr>
          <a:lstStyle/>
          <a:p>
            <a:r>
              <a:rPr lang="en-US" sz="1100" dirty="0"/>
              <a:t>Science-based Medicine </a:t>
            </a:r>
            <a:r>
              <a:rPr lang="en-US" sz="1100" dirty="0">
                <a:hlinkClick r:id="rId4"/>
              </a:rPr>
              <a:t>https://sciencebasedmedicine.org/dental-management-of-obstructive-sleep-apnea</a:t>
            </a:r>
            <a:r>
              <a:rPr lang="en-US" sz="1100" dirty="0" smtClean="0">
                <a:hlinkClick r:id="rId4"/>
              </a:rPr>
              <a:t>/</a:t>
            </a:r>
            <a:r>
              <a:rPr lang="en-US" sz="1100" dirty="0" smtClean="0"/>
              <a:t> </a:t>
            </a:r>
            <a:endParaRPr lang="en-US" sz="1100" dirty="0"/>
          </a:p>
        </p:txBody>
      </p:sp>
    </p:spTree>
    <p:extLst>
      <p:ext uri="{BB962C8B-B14F-4D97-AF65-F5344CB8AC3E}">
        <p14:creationId xmlns:p14="http://schemas.microsoft.com/office/powerpoint/2010/main" val="4142375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55776" y="6525344"/>
            <a:ext cx="3581400" cy="246221"/>
          </a:xfrm>
          <a:prstGeom prst="rect">
            <a:avLst/>
          </a:prstGeom>
        </p:spPr>
        <p:txBody>
          <a:bodyPr wrap="square">
            <a:spAutoFit/>
          </a:bodyPr>
          <a:lstStyle/>
          <a:p>
            <a:pPr algn="ctr"/>
            <a:r>
              <a:rPr lang="en-US" sz="1000" dirty="0" smtClean="0"/>
              <a:t>Academy for Respiratory Medicine 2014</a:t>
            </a:r>
            <a:endParaRPr lang="en-US" sz="1000" dirty="0"/>
          </a:p>
        </p:txBody>
      </p:sp>
      <p:sp>
        <p:nvSpPr>
          <p:cNvPr id="8" name="Rectangle 7"/>
          <p:cNvSpPr/>
          <p:nvPr/>
        </p:nvSpPr>
        <p:spPr>
          <a:xfrm>
            <a:off x="571472" y="428604"/>
            <a:ext cx="6462729" cy="1200329"/>
          </a:xfrm>
          <a:prstGeom prst="rect">
            <a:avLst/>
          </a:prstGeom>
        </p:spPr>
        <p:txBody>
          <a:bodyPr wrap="square">
            <a:spAutoFit/>
          </a:bodyPr>
          <a:lstStyle/>
          <a:p>
            <a:pPr marL="514350" indent="-514350">
              <a:buClr>
                <a:schemeClr val="accent1"/>
              </a:buClr>
              <a:buSzPct val="85000"/>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Cont.. </a:t>
            </a:r>
          </a:p>
          <a:p>
            <a:pPr marL="514350" indent="-514350">
              <a:buClr>
                <a:schemeClr val="accent1"/>
              </a:buClr>
              <a:buSzPct val="85000"/>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(Upper airway narrowing)</a:t>
            </a:r>
          </a:p>
        </p:txBody>
      </p:sp>
      <p:sp>
        <p:nvSpPr>
          <p:cNvPr id="3" name="Slide Number Placeholder 2"/>
          <p:cNvSpPr>
            <a:spLocks noGrp="1"/>
          </p:cNvSpPr>
          <p:nvPr>
            <p:ph type="sldNum" sz="quarter" idx="12"/>
          </p:nvPr>
        </p:nvSpPr>
        <p:spPr/>
        <p:txBody>
          <a:bodyPr/>
          <a:lstStyle/>
          <a:p>
            <a:fld id="{80EA325C-93E3-49B9-9635-C99EDF9CBB06}" type="slidenum">
              <a:rPr lang="en-US" smtClean="0"/>
              <a:pPr/>
              <a:t>47</a:t>
            </a:fld>
            <a:endParaRPr lang="en-US"/>
          </a:p>
        </p:txBody>
      </p:sp>
      <p:pic>
        <p:nvPicPr>
          <p:cNvPr id="4098" name="Picture 2" descr="Mallampati-labe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276" y="1700808"/>
            <a:ext cx="3681908" cy="469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9958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496" y="6525344"/>
            <a:ext cx="2592288" cy="246221"/>
          </a:xfrm>
          <a:prstGeom prst="rect">
            <a:avLst/>
          </a:prstGeom>
        </p:spPr>
        <p:txBody>
          <a:bodyPr wrap="square">
            <a:spAutoFit/>
          </a:bodyPr>
          <a:lstStyle/>
          <a:p>
            <a:pPr algn="ctr"/>
            <a:r>
              <a:rPr lang="en-US" sz="1000" dirty="0" smtClean="0"/>
              <a:t>Academy for Respiratory Medicine 2014</a:t>
            </a:r>
            <a:endParaRPr lang="en-US" sz="1000" dirty="0"/>
          </a:p>
        </p:txBody>
      </p:sp>
      <p:sp>
        <p:nvSpPr>
          <p:cNvPr id="8" name="Rectangle 7"/>
          <p:cNvSpPr/>
          <p:nvPr/>
        </p:nvSpPr>
        <p:spPr>
          <a:xfrm>
            <a:off x="571472" y="428604"/>
            <a:ext cx="6462729" cy="1200329"/>
          </a:xfrm>
          <a:prstGeom prst="rect">
            <a:avLst/>
          </a:prstGeom>
        </p:spPr>
        <p:txBody>
          <a:bodyPr wrap="square">
            <a:spAutoFit/>
          </a:bodyPr>
          <a:lstStyle/>
          <a:p>
            <a:pPr marL="514350" indent="-514350">
              <a:buClr>
                <a:schemeClr val="accent1"/>
              </a:buClr>
              <a:buSzPct val="85000"/>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Cont.. </a:t>
            </a:r>
          </a:p>
          <a:p>
            <a:pPr marL="514350" indent="-514350">
              <a:buClr>
                <a:schemeClr val="accent1"/>
              </a:buClr>
              <a:buSzPct val="85000"/>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(Upper airway narrowing)</a:t>
            </a:r>
          </a:p>
        </p:txBody>
      </p:sp>
      <p:sp>
        <p:nvSpPr>
          <p:cNvPr id="3" name="Slide Number Placeholder 2"/>
          <p:cNvSpPr>
            <a:spLocks noGrp="1"/>
          </p:cNvSpPr>
          <p:nvPr>
            <p:ph type="sldNum" sz="quarter" idx="12"/>
          </p:nvPr>
        </p:nvSpPr>
        <p:spPr/>
        <p:txBody>
          <a:bodyPr/>
          <a:lstStyle/>
          <a:p>
            <a:fld id="{80EA325C-93E3-49B9-9635-C99EDF9CBB06}" type="slidenum">
              <a:rPr lang="en-US" smtClean="0"/>
              <a:pPr/>
              <a:t>48</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2833464"/>
            <a:ext cx="90582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2310" y="2103239"/>
            <a:ext cx="8640960" cy="461665"/>
          </a:xfrm>
          <a:prstGeom prst="rect">
            <a:avLst/>
          </a:prstGeom>
        </p:spPr>
        <p:txBody>
          <a:bodyPr wrap="square">
            <a:spAutoFit/>
          </a:bodyPr>
          <a:lstStyle/>
          <a:p>
            <a:r>
              <a:rPr lang="en-US" sz="2400" b="1" dirty="0" err="1">
                <a:solidFill>
                  <a:srgbClr val="0000CC"/>
                </a:solidFill>
              </a:rPr>
              <a:t>Mallampati</a:t>
            </a:r>
            <a:r>
              <a:rPr lang="en-US" sz="2400" b="1" dirty="0">
                <a:solidFill>
                  <a:srgbClr val="0000CC"/>
                </a:solidFill>
              </a:rPr>
              <a:t> Score to Help Predict Obstructive Sleep Apnea</a:t>
            </a:r>
          </a:p>
        </p:txBody>
      </p:sp>
    </p:spTree>
    <p:extLst>
      <p:ext uri="{BB962C8B-B14F-4D97-AF65-F5344CB8AC3E}">
        <p14:creationId xmlns:p14="http://schemas.microsoft.com/office/powerpoint/2010/main" val="233695572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Levels of airway obstruction</a:t>
            </a:r>
            <a:endParaRPr lang="en-US"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49</a:t>
            </a:fld>
            <a:endParaRPr lang="en-US"/>
          </a:p>
        </p:txBody>
      </p:sp>
      <p:pic>
        <p:nvPicPr>
          <p:cNvPr id="2050"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195" y="2348880"/>
            <a:ext cx="3831637" cy="3627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492896"/>
            <a:ext cx="3312418" cy="369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68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733632"/>
            <a:ext cx="7267575" cy="751152"/>
          </a:xfrm>
        </p:spPr>
        <p:txBody>
          <a:bodyPr>
            <a:normAutofit/>
          </a:bodyPr>
          <a:lstStyle/>
          <a:p>
            <a:r>
              <a:rPr lang="en-US" sz="3600" b="1" dirty="0" smtClean="0"/>
              <a:t>Representative Signal</a:t>
            </a:r>
            <a:endParaRPr lang="en-US" sz="3600" b="1" dirty="0"/>
          </a:p>
        </p:txBody>
      </p:sp>
      <p:sp>
        <p:nvSpPr>
          <p:cNvPr id="3" name="Content Placeholder 2"/>
          <p:cNvSpPr>
            <a:spLocks noGrp="1"/>
          </p:cNvSpPr>
          <p:nvPr>
            <p:ph idx="1"/>
          </p:nvPr>
        </p:nvSpPr>
        <p:spPr>
          <a:xfrm>
            <a:off x="457200" y="2428868"/>
            <a:ext cx="8229600" cy="4214842"/>
          </a:xfrm>
        </p:spPr>
        <p:txBody>
          <a:bodyPr>
            <a:normAutofit lnSpcReduction="10000"/>
          </a:bodyPr>
          <a:lstStyle/>
          <a:p>
            <a:r>
              <a:rPr lang="en-US" sz="2800" b="1" dirty="0" smtClean="0">
                <a:solidFill>
                  <a:srgbClr val="0070C0"/>
                </a:solidFill>
                <a:latin typeface="Arial" pitchFamily="34" charset="0"/>
                <a:cs typeface="Arial" pitchFamily="34" charset="0"/>
              </a:rPr>
              <a:t>Normal Breathing</a:t>
            </a:r>
          </a:p>
          <a:p>
            <a:endParaRPr lang="en-US" sz="2800" dirty="0" smtClean="0"/>
          </a:p>
          <a:p>
            <a:pPr>
              <a:buNone/>
            </a:pPr>
            <a:endParaRPr lang="en-US" sz="1600" dirty="0" smtClean="0">
              <a:solidFill>
                <a:srgbClr val="FF0000"/>
              </a:solidFill>
            </a:endParaRPr>
          </a:p>
          <a:p>
            <a:pPr>
              <a:buNone/>
            </a:pPr>
            <a:endParaRPr lang="en-US" sz="1600" dirty="0" smtClean="0">
              <a:solidFill>
                <a:srgbClr val="FF0000"/>
              </a:solidFill>
            </a:endParaRPr>
          </a:p>
          <a:p>
            <a:pPr>
              <a:buNone/>
            </a:pPr>
            <a:r>
              <a:rPr lang="en-US" sz="1600" dirty="0" smtClean="0">
                <a:solidFill>
                  <a:srgbClr val="FF0000"/>
                </a:solidFill>
              </a:rPr>
              <a:t>   Heart Rate</a:t>
            </a:r>
          </a:p>
          <a:p>
            <a:pPr>
              <a:buNone/>
            </a:pPr>
            <a:endParaRPr lang="en-US" sz="1600" dirty="0" smtClean="0">
              <a:solidFill>
                <a:srgbClr val="FF0000"/>
              </a:solidFill>
            </a:endParaRPr>
          </a:p>
          <a:p>
            <a:pPr>
              <a:buNone/>
            </a:pPr>
            <a:r>
              <a:rPr lang="en-US" sz="1600" dirty="0" smtClean="0">
                <a:solidFill>
                  <a:srgbClr val="FF0000"/>
                </a:solidFill>
              </a:rPr>
              <a:t>   Nasal Airflow</a:t>
            </a:r>
          </a:p>
          <a:p>
            <a:endParaRPr lang="en-US" sz="1600" dirty="0" smtClean="0">
              <a:solidFill>
                <a:srgbClr val="FF0000"/>
              </a:solidFill>
            </a:endParaRPr>
          </a:p>
          <a:p>
            <a:pPr>
              <a:buNone/>
            </a:pPr>
            <a:r>
              <a:rPr lang="en-US" sz="1600" dirty="0" smtClean="0">
                <a:solidFill>
                  <a:srgbClr val="FF0000"/>
                </a:solidFill>
              </a:rPr>
              <a:t>   Effort    </a:t>
            </a:r>
          </a:p>
          <a:p>
            <a:pPr>
              <a:buNone/>
            </a:pPr>
            <a:r>
              <a:rPr lang="en-US" sz="1600" dirty="0" smtClean="0">
                <a:solidFill>
                  <a:srgbClr val="FF0000"/>
                </a:solidFill>
              </a:rPr>
              <a:t>                                                               </a:t>
            </a:r>
          </a:p>
          <a:p>
            <a:pPr>
              <a:buNone/>
            </a:pPr>
            <a:endParaRPr lang="en-US" sz="1600" dirty="0" smtClean="0">
              <a:solidFill>
                <a:srgbClr val="FF0000"/>
              </a:solidFill>
            </a:endParaRPr>
          </a:p>
          <a:p>
            <a:pPr>
              <a:buNone/>
            </a:pPr>
            <a:r>
              <a:rPr lang="en-US" sz="1600" dirty="0" smtClean="0">
                <a:solidFill>
                  <a:srgbClr val="FF0000"/>
                </a:solidFill>
              </a:rPr>
              <a:t>                                                                                     </a:t>
            </a:r>
            <a:r>
              <a:rPr lang="en-US" sz="1600" dirty="0" smtClean="0"/>
              <a:t>←   30 sec epoch →</a:t>
            </a:r>
          </a:p>
          <a:p>
            <a:pPr>
              <a:buNone/>
            </a:pPr>
            <a:r>
              <a:rPr lang="en-US" sz="1600" dirty="0" smtClean="0">
                <a:solidFill>
                  <a:srgbClr val="FF0000"/>
                </a:solidFill>
              </a:rPr>
              <a:t>                                                                                          </a:t>
            </a:r>
          </a:p>
          <a:p>
            <a:pPr algn="ctr">
              <a:buNone/>
            </a:pPr>
            <a:r>
              <a:rPr lang="en-US" sz="1050" b="1" dirty="0" smtClean="0"/>
              <a:t>                                                               </a:t>
            </a:r>
            <a:endParaRPr lang="en-US" sz="2800" dirty="0" smtClean="0"/>
          </a:p>
          <a:p>
            <a:pPr>
              <a:buNone/>
            </a:pPr>
            <a:endParaRPr lang="en-US" sz="2800" dirty="0"/>
          </a:p>
        </p:txBody>
      </p:sp>
      <p:grpSp>
        <p:nvGrpSpPr>
          <p:cNvPr id="4" name="Group 7"/>
          <p:cNvGrpSpPr/>
          <p:nvPr/>
        </p:nvGrpSpPr>
        <p:grpSpPr>
          <a:xfrm>
            <a:off x="614346" y="3071810"/>
            <a:ext cx="7886744" cy="2428892"/>
            <a:chOff x="894973" y="2714700"/>
            <a:chExt cx="7886744" cy="2428892"/>
          </a:xfrm>
        </p:grpSpPr>
        <p:pic>
          <p:nvPicPr>
            <p:cNvPr id="5" name="Picture 2" descr="NL 3"/>
            <p:cNvPicPr>
              <a:picLocks noChangeAspect="1" noChangeArrowheads="1"/>
            </p:cNvPicPr>
            <p:nvPr/>
          </p:nvPicPr>
          <p:blipFill>
            <a:blip r:embed="rId3" cstate="print"/>
            <a:srcRect/>
            <a:stretch>
              <a:fillRect/>
            </a:stretch>
          </p:blipFill>
          <p:spPr bwMode="auto">
            <a:xfrm>
              <a:off x="2286000" y="2743200"/>
              <a:ext cx="6495717" cy="2400392"/>
            </a:xfrm>
            <a:prstGeom prst="rect">
              <a:avLst/>
            </a:prstGeom>
            <a:noFill/>
          </p:spPr>
        </p:pic>
        <p:sp>
          <p:nvSpPr>
            <p:cNvPr id="7" name="TextBox 6"/>
            <p:cNvSpPr txBox="1"/>
            <p:nvPr/>
          </p:nvSpPr>
          <p:spPr>
            <a:xfrm>
              <a:off x="894973" y="2714700"/>
              <a:ext cx="1600200" cy="338554"/>
            </a:xfrm>
            <a:prstGeom prst="rect">
              <a:avLst/>
            </a:prstGeom>
            <a:noFill/>
          </p:spPr>
          <p:txBody>
            <a:bodyPr wrap="square" rtlCol="0">
              <a:spAutoFit/>
            </a:bodyPr>
            <a:lstStyle/>
            <a:p>
              <a:r>
                <a:rPr lang="en-US" sz="1600" dirty="0" smtClean="0">
                  <a:solidFill>
                    <a:srgbClr val="FF0000"/>
                  </a:solidFill>
                  <a:latin typeface="+mn-lt"/>
                  <a:cs typeface="+mn-cs"/>
                </a:rPr>
                <a:t>Oximetry</a:t>
              </a:r>
              <a:endParaRPr lang="en-US" sz="1600" dirty="0">
                <a:solidFill>
                  <a:srgbClr val="FF0000"/>
                </a:solidFill>
                <a:latin typeface="+mn-lt"/>
                <a:cs typeface="+mn-cs"/>
              </a:endParaRPr>
            </a:p>
          </p:txBody>
        </p:sp>
      </p:grpSp>
      <p:sp>
        <p:nvSpPr>
          <p:cNvPr id="8" name="Slide Number Placeholder 7"/>
          <p:cNvSpPr>
            <a:spLocks noGrp="1"/>
          </p:cNvSpPr>
          <p:nvPr>
            <p:ph type="sldNum" sz="quarter" idx="12"/>
          </p:nvPr>
        </p:nvSpPr>
        <p:spPr/>
        <p:txBody>
          <a:bodyPr/>
          <a:lstStyle/>
          <a:p>
            <a:fld id="{80EA325C-93E3-49B9-9635-C99EDF9CBB06}" type="slidenum">
              <a:rPr lang="en-US" smtClean="0"/>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8638" y="2332061"/>
            <a:ext cx="4186238" cy="3811583"/>
          </a:xfrm>
        </p:spPr>
        <p:txBody>
          <a:bodyPr>
            <a:normAutofit/>
          </a:bodyPr>
          <a:lstStyle/>
          <a:p>
            <a:pPr marL="514350" indent="-514350">
              <a:buFont typeface="+mj-lt"/>
              <a:buAutoNum type="arabicPeriod" startAt="3"/>
            </a:pPr>
            <a:r>
              <a:rPr lang="en-US" b="1" dirty="0" smtClean="0">
                <a:solidFill>
                  <a:schemeClr val="tx2"/>
                </a:solidFill>
                <a:latin typeface="Arial" pitchFamily="34" charset="0"/>
                <a:cs typeface="Arial" pitchFamily="34" charset="0"/>
              </a:rPr>
              <a:t>Obesity</a:t>
            </a:r>
            <a:endParaRPr lang="en-US" sz="3200" b="1" dirty="0" smtClean="0">
              <a:solidFill>
                <a:schemeClr val="tx2"/>
              </a:solidFill>
              <a:latin typeface="Arial" pitchFamily="34" charset="0"/>
              <a:cs typeface="Arial" pitchFamily="34" charset="0"/>
            </a:endParaRPr>
          </a:p>
          <a:p>
            <a:pPr marL="514350" indent="-514350">
              <a:buNone/>
            </a:pPr>
            <a:endParaRPr lang="en-US" dirty="0" smtClean="0">
              <a:solidFill>
                <a:schemeClr val="tx2"/>
              </a:solidFill>
              <a:latin typeface="Arial" pitchFamily="34" charset="0"/>
              <a:cs typeface="Arial" pitchFamily="34" charset="0"/>
            </a:endParaRPr>
          </a:p>
          <a:p>
            <a:pPr lvl="1">
              <a:buFont typeface="Wingdings" pitchFamily="2" charset="2"/>
              <a:buChar char="§"/>
            </a:pPr>
            <a:r>
              <a:rPr lang="en-US" dirty="0" smtClean="0">
                <a:latin typeface="Arial" pitchFamily="34" charset="0"/>
                <a:cs typeface="Arial" pitchFamily="34" charset="0"/>
              </a:rPr>
              <a:t>Strongest risk factor for OSA.</a:t>
            </a:r>
          </a:p>
          <a:p>
            <a:pPr>
              <a:buFont typeface="Wingdings" pitchFamily="2" charset="2"/>
              <a:buChar char="§"/>
            </a:pPr>
            <a:endParaRPr lang="en-US" sz="2000" dirty="0" smtClean="0">
              <a:latin typeface="Arial" pitchFamily="34" charset="0"/>
              <a:cs typeface="Arial" pitchFamily="34" charset="0"/>
            </a:endParaRPr>
          </a:p>
          <a:p>
            <a:pPr lvl="1">
              <a:buFont typeface="Wingdings" pitchFamily="2" charset="2"/>
              <a:buChar char="§"/>
            </a:pPr>
            <a:r>
              <a:rPr lang="en-US" dirty="0" smtClean="0">
                <a:latin typeface="Arial" pitchFamily="34" charset="0"/>
                <a:cs typeface="Arial" pitchFamily="34" charset="0"/>
              </a:rPr>
              <a:t>Present in &gt;60% of patients referred for a diagnostic sleep evaluation.</a:t>
            </a:r>
          </a:p>
          <a:p>
            <a:pPr marL="514350" indent="-514350">
              <a:buFont typeface="+mj-lt"/>
              <a:buAutoNum type="arabicPeriod" startAt="3"/>
            </a:pPr>
            <a:endParaRPr lang="en-US" sz="2400" dirty="0" smtClean="0">
              <a:latin typeface="Arial" pitchFamily="34" charset="0"/>
              <a:cs typeface="Arial" pitchFamily="34" charset="0"/>
            </a:endParaRPr>
          </a:p>
          <a:p>
            <a:pPr marL="514350" indent="-514350">
              <a:buFont typeface="+mj-lt"/>
              <a:buAutoNum type="arabicPeriod" startAt="3"/>
            </a:pPr>
            <a:endParaRPr lang="en-US" sz="2400" dirty="0">
              <a:latin typeface="Arial" pitchFamily="34" charset="0"/>
              <a:cs typeface="Arial" pitchFamily="34" charset="0"/>
            </a:endParaRPr>
          </a:p>
        </p:txBody>
      </p:sp>
      <p:pic>
        <p:nvPicPr>
          <p:cNvPr id="6" name="Picture 3" descr="A"/>
          <p:cNvPicPr>
            <a:picLocks noGrp="1" noChangeAspect="1" noChangeArrowheads="1"/>
          </p:cNvPicPr>
          <p:nvPr>
            <p:ph sz="half" idx="2"/>
          </p:nvPr>
        </p:nvPicPr>
        <p:blipFill>
          <a:blip r:embed="rId2" cstate="print"/>
          <a:stretch>
            <a:fillRect/>
          </a:stretch>
        </p:blipFill>
        <p:spPr bwMode="auto">
          <a:xfrm>
            <a:off x="5168566" y="2674501"/>
            <a:ext cx="2740695" cy="3254829"/>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642910" y="747349"/>
            <a:ext cx="5429288" cy="737435"/>
          </a:xfrm>
        </p:spPr>
        <p:txBody>
          <a:bodyPr>
            <a:normAutofit/>
          </a:bodyPr>
          <a:lstStyle/>
          <a:p>
            <a:r>
              <a:rPr lang="en-US" sz="4000" b="1" dirty="0" smtClean="0"/>
              <a:t>Risk Factors of OSA</a:t>
            </a:r>
            <a:endParaRPr lang="en-US" sz="4000" b="1"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50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1000"/>
                                        <p:tgtEl>
                                          <p:spTgt spid="3">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ox(in)">
                                      <p:cBhvr>
                                        <p:cTn id="13" dur="1000"/>
                                        <p:tgtEl>
                                          <p:spTgt spid="3">
                                            <p:txEl>
                                              <p:pRg st="4" end="4"/>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srcRect/>
          <a:stretch>
            <a:fillRect/>
          </a:stretch>
        </p:blipFill>
        <p:spPr bwMode="auto">
          <a:xfrm>
            <a:off x="571472" y="1619272"/>
            <a:ext cx="7848600" cy="4953000"/>
          </a:xfrm>
          <a:prstGeom prst="rect">
            <a:avLst/>
          </a:prstGeom>
          <a:noFill/>
          <a:ln w="9525">
            <a:solidFill>
              <a:schemeClr val="accent1"/>
            </a:solidFill>
            <a:miter lim="800000"/>
            <a:headEnd/>
            <a:tailEnd/>
          </a:ln>
          <a:effectLst/>
        </p:spPr>
      </p:pic>
      <p:sp>
        <p:nvSpPr>
          <p:cNvPr id="5" name="TextBox 4"/>
          <p:cNvSpPr txBox="1"/>
          <p:nvPr/>
        </p:nvSpPr>
        <p:spPr>
          <a:xfrm>
            <a:off x="742976" y="1762772"/>
            <a:ext cx="7543800" cy="523220"/>
          </a:xfrm>
          <a:prstGeom prst="rect">
            <a:avLst/>
          </a:prstGeom>
          <a:noFill/>
        </p:spPr>
        <p:txBody>
          <a:bodyPr wrap="square" rtlCol="1">
            <a:spAutoFit/>
          </a:bodyPr>
          <a:lstStyle/>
          <a:p>
            <a:pPr algn="ctr"/>
            <a:r>
              <a:rPr lang="en-US" sz="2800" b="1" dirty="0" smtClean="0">
                <a:solidFill>
                  <a:srgbClr val="FF0000"/>
                </a:solidFill>
                <a:latin typeface="Times New Roman" pitchFamily="18" charset="0"/>
                <a:cs typeface="Times New Roman" pitchFamily="18" charset="0"/>
              </a:rPr>
              <a:t>Twenty Years of Increasing Obesity</a:t>
            </a:r>
            <a:endParaRPr lang="ar-SA" sz="2800" b="1" dirty="0">
              <a:solidFill>
                <a:srgbClr val="FF0000"/>
              </a:solidFill>
              <a:latin typeface="Times New Roman" pitchFamily="18" charset="0"/>
              <a:cs typeface="Times New Roman" pitchFamily="18" charset="0"/>
            </a:endParaRPr>
          </a:p>
        </p:txBody>
      </p:sp>
      <p:sp>
        <p:nvSpPr>
          <p:cNvPr id="7" name="TextBox 6"/>
          <p:cNvSpPr txBox="1"/>
          <p:nvPr/>
        </p:nvSpPr>
        <p:spPr>
          <a:xfrm rot="16200000">
            <a:off x="-93845" y="3978129"/>
            <a:ext cx="1981199" cy="492443"/>
          </a:xfrm>
          <a:prstGeom prst="rect">
            <a:avLst/>
          </a:prstGeom>
          <a:solidFill>
            <a:schemeClr val="bg1"/>
          </a:solidFill>
        </p:spPr>
        <p:txBody>
          <a:bodyPr wrap="square" rtlCol="1">
            <a:spAutoFit/>
          </a:bodyPr>
          <a:lstStyle/>
          <a:p>
            <a:pPr algn="ctr"/>
            <a:r>
              <a:rPr lang="en-US" sz="2600" b="1" dirty="0" smtClean="0">
                <a:solidFill>
                  <a:srgbClr val="C00000"/>
                </a:solidFill>
              </a:rPr>
              <a:t>% Obesity</a:t>
            </a:r>
            <a:endParaRPr lang="ar-SA" sz="2600" b="1" dirty="0">
              <a:solidFill>
                <a:srgbClr val="C00000"/>
              </a:solidFill>
            </a:endParaRPr>
          </a:p>
        </p:txBody>
      </p:sp>
      <p:sp>
        <p:nvSpPr>
          <p:cNvPr id="3" name="Slide Number Placeholder 2"/>
          <p:cNvSpPr>
            <a:spLocks noGrp="1"/>
          </p:cNvSpPr>
          <p:nvPr>
            <p:ph type="sldNum" sz="quarter" idx="11"/>
          </p:nvPr>
        </p:nvSpPr>
        <p:spPr>
          <a:xfrm>
            <a:off x="8604448" y="6381328"/>
            <a:ext cx="504056" cy="360040"/>
          </a:xfrm>
        </p:spPr>
        <p:txBody>
          <a:bodyPr/>
          <a:lstStyle/>
          <a:p>
            <a:fld id="{6FD3CF0E-5903-4765-BB79-24AE031C80A8}" type="slidenum">
              <a:rPr lang="ar-SA" smtClean="0"/>
              <a:pPr/>
              <a:t>51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22275" name="Object 3"/>
          <p:cNvGraphicFramePr>
            <a:graphicFrameLocks noGrp="1" noChangeAspect="1"/>
          </p:cNvGraphicFramePr>
          <p:nvPr>
            <p:ph idx="1"/>
          </p:nvPr>
        </p:nvGraphicFramePr>
        <p:xfrm>
          <a:off x="1371600" y="1993920"/>
          <a:ext cx="6433869" cy="4292600"/>
        </p:xfrm>
        <a:graphic>
          <a:graphicData uri="http://schemas.openxmlformats.org/presentationml/2006/ole">
            <mc:AlternateContent xmlns:mc="http://schemas.openxmlformats.org/markup-compatibility/2006">
              <mc:Choice xmlns:v="urn:schemas-microsoft-com:vml" Requires="v">
                <p:oleObj spid="_x0000_s1273" name="Chart" r:id="rId4" imgW="6096000" imgH="4067083" progId="MSGraph.Chart.8">
                  <p:embed followColorScheme="full"/>
                </p:oleObj>
              </mc:Choice>
              <mc:Fallback>
                <p:oleObj name="Chart" r:id="rId4" imgW="6096000" imgH="4067083" progId="MSGraph.Chart.8">
                  <p:embed followColorScheme="full"/>
                  <p:pic>
                    <p:nvPicPr>
                      <p:cNvPr id="0" name="Picture 7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993920"/>
                        <a:ext cx="6433869" cy="429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276" name="Text Box 4"/>
          <p:cNvSpPr txBox="1">
            <a:spLocks noChangeArrowheads="1"/>
          </p:cNvSpPr>
          <p:nvPr/>
        </p:nvSpPr>
        <p:spPr bwMode="auto">
          <a:xfrm>
            <a:off x="3352800" y="6162280"/>
            <a:ext cx="2590800" cy="338554"/>
          </a:xfrm>
          <a:prstGeom prst="rect">
            <a:avLst/>
          </a:prstGeom>
          <a:noFill/>
          <a:ln w="9525">
            <a:noFill/>
            <a:miter lim="800000"/>
            <a:headEnd/>
            <a:tailEnd/>
          </a:ln>
          <a:effectLst/>
        </p:spPr>
        <p:txBody>
          <a:bodyPr wrap="square">
            <a:spAutoFit/>
          </a:bodyPr>
          <a:lstStyle/>
          <a:p>
            <a:pPr algn="ctr">
              <a:spcBef>
                <a:spcPct val="50000"/>
              </a:spcBef>
            </a:pPr>
            <a:r>
              <a:rPr lang="en-US" sz="1600" b="1" dirty="0">
                <a:solidFill>
                  <a:srgbClr val="C00000"/>
                </a:solidFill>
                <a:effectLst/>
                <a:latin typeface="Arial" pitchFamily="34" charset="0"/>
                <a:cs typeface="Arial" pitchFamily="34" charset="0"/>
              </a:rPr>
              <a:t>(BMI ≥ 30 kg/m</a:t>
            </a:r>
            <a:r>
              <a:rPr lang="en-US" sz="1600" b="1" baseline="30000" dirty="0">
                <a:solidFill>
                  <a:srgbClr val="C00000"/>
                </a:solidFill>
                <a:effectLst/>
                <a:latin typeface="Arial" pitchFamily="34" charset="0"/>
                <a:cs typeface="Arial" pitchFamily="34" charset="0"/>
              </a:rPr>
              <a:t>2</a:t>
            </a:r>
            <a:r>
              <a:rPr lang="en-US" sz="1600" b="1" dirty="0">
                <a:solidFill>
                  <a:srgbClr val="C00000"/>
                </a:solidFill>
                <a:effectLst/>
                <a:latin typeface="Arial" pitchFamily="34" charset="0"/>
                <a:cs typeface="Arial" pitchFamily="34" charset="0"/>
              </a:rPr>
              <a:t>)</a:t>
            </a:r>
            <a:endParaRPr lang="en-GB" sz="1600" b="1" dirty="0">
              <a:solidFill>
                <a:srgbClr val="C00000"/>
              </a:solidFill>
              <a:effectLst/>
              <a:latin typeface="Arial" pitchFamily="34" charset="0"/>
              <a:cs typeface="Arial" pitchFamily="34" charset="0"/>
            </a:endParaRPr>
          </a:p>
        </p:txBody>
      </p:sp>
      <p:sp>
        <p:nvSpPr>
          <p:cNvPr id="822277" name="Rectangle 5"/>
          <p:cNvSpPr>
            <a:spLocks noChangeArrowheads="1"/>
          </p:cNvSpPr>
          <p:nvPr/>
        </p:nvSpPr>
        <p:spPr bwMode="auto">
          <a:xfrm>
            <a:off x="457200" y="6326051"/>
            <a:ext cx="2362200" cy="246221"/>
          </a:xfrm>
          <a:prstGeom prst="rect">
            <a:avLst/>
          </a:prstGeom>
          <a:noFill/>
          <a:ln w="9525">
            <a:noFill/>
            <a:miter lim="800000"/>
            <a:headEnd/>
            <a:tailEnd/>
          </a:ln>
          <a:effectLst/>
        </p:spPr>
        <p:txBody>
          <a:bodyPr wrap="square">
            <a:spAutoFit/>
          </a:bodyPr>
          <a:lstStyle/>
          <a:p>
            <a:pPr algn="l" eaLnBrk="0" hangingPunct="0"/>
            <a:r>
              <a:rPr lang="en-US" sz="1000" b="1" i="1" dirty="0">
                <a:solidFill>
                  <a:schemeClr val="tx1"/>
                </a:solidFill>
                <a:effectLst/>
                <a:latin typeface="Times New Roman" pitchFamily="18" charset="0"/>
              </a:rPr>
              <a:t>Al-Nozha et al. SMJ 2005;26:824-829</a:t>
            </a:r>
          </a:p>
        </p:txBody>
      </p:sp>
      <p:sp>
        <p:nvSpPr>
          <p:cNvPr id="822278" name="Text Box 6"/>
          <p:cNvSpPr txBox="1">
            <a:spLocks noChangeArrowheads="1"/>
          </p:cNvSpPr>
          <p:nvPr/>
        </p:nvSpPr>
        <p:spPr bwMode="auto">
          <a:xfrm rot="16200000">
            <a:off x="660400" y="3530600"/>
            <a:ext cx="1270000" cy="304800"/>
          </a:xfrm>
          <a:prstGeom prst="rect">
            <a:avLst/>
          </a:prstGeom>
          <a:noFill/>
          <a:ln w="9525">
            <a:noFill/>
            <a:miter lim="800000"/>
            <a:headEnd/>
            <a:tailEnd/>
          </a:ln>
          <a:effectLst/>
        </p:spPr>
        <p:txBody>
          <a:bodyPr wrap="none">
            <a:spAutoFit/>
          </a:bodyPr>
          <a:lstStyle/>
          <a:p>
            <a:pPr algn="l"/>
            <a:r>
              <a:rPr lang="en-US" sz="1400" b="0" dirty="0">
                <a:solidFill>
                  <a:schemeClr val="tx2">
                    <a:lumMod val="75000"/>
                  </a:schemeClr>
                </a:solidFill>
                <a:effectLst/>
                <a:latin typeface="Arial" pitchFamily="34" charset="0"/>
                <a:cs typeface="Arial" pitchFamily="34" charset="0"/>
              </a:rPr>
              <a:t>% of Subjects</a:t>
            </a:r>
          </a:p>
        </p:txBody>
      </p:sp>
      <p:sp>
        <p:nvSpPr>
          <p:cNvPr id="822279" name="AutoShape 7"/>
          <p:cNvSpPr>
            <a:spLocks noChangeArrowheads="1"/>
          </p:cNvSpPr>
          <p:nvPr/>
        </p:nvSpPr>
        <p:spPr bwMode="auto">
          <a:xfrm>
            <a:off x="2578100" y="3500438"/>
            <a:ext cx="685800" cy="2068512"/>
          </a:xfrm>
          <a:prstGeom prst="can">
            <a:avLst>
              <a:gd name="adj" fmla="val 21113"/>
            </a:avLst>
          </a:prstGeom>
          <a:gradFill rotWithShape="0">
            <a:gsLst>
              <a:gs pos="0">
                <a:schemeClr val="accent1"/>
              </a:gs>
              <a:gs pos="100000">
                <a:schemeClr val="accent1">
                  <a:gamma/>
                  <a:shade val="46275"/>
                  <a:invGamma/>
                </a:schemeClr>
              </a:gs>
            </a:gsLst>
            <a:lin ang="0" scaled="1"/>
          </a:gradFill>
          <a:ln w="9525">
            <a:solidFill>
              <a:srgbClr val="000000"/>
            </a:solidFill>
            <a:round/>
            <a:headEnd/>
            <a:tailEnd/>
          </a:ln>
          <a:effectLst/>
        </p:spPr>
        <p:txBody>
          <a:bodyPr wrap="none" anchor="ctr"/>
          <a:lstStyle/>
          <a:p>
            <a:endParaRPr lang="en-US" dirty="0"/>
          </a:p>
        </p:txBody>
      </p:sp>
      <p:sp>
        <p:nvSpPr>
          <p:cNvPr id="822280" name="AutoShape 8"/>
          <p:cNvSpPr>
            <a:spLocks noChangeArrowheads="1"/>
          </p:cNvSpPr>
          <p:nvPr/>
        </p:nvSpPr>
        <p:spPr bwMode="auto">
          <a:xfrm>
            <a:off x="4178300" y="2205038"/>
            <a:ext cx="685800" cy="3363912"/>
          </a:xfrm>
          <a:prstGeom prst="can">
            <a:avLst>
              <a:gd name="adj" fmla="val 18212"/>
            </a:avLst>
          </a:prstGeom>
          <a:gradFill rotWithShape="0">
            <a:gsLst>
              <a:gs pos="0">
                <a:srgbClr val="CCFFFF"/>
              </a:gs>
              <a:gs pos="100000">
                <a:srgbClr val="CCFFFF">
                  <a:gamma/>
                  <a:shade val="46275"/>
                  <a:invGamma/>
                </a:srgbClr>
              </a:gs>
            </a:gsLst>
            <a:lin ang="0" scaled="1"/>
          </a:gradFill>
          <a:ln w="9525">
            <a:solidFill>
              <a:srgbClr val="000000"/>
            </a:solidFill>
            <a:round/>
            <a:headEnd/>
            <a:tailEnd/>
          </a:ln>
          <a:effectLst/>
        </p:spPr>
        <p:txBody>
          <a:bodyPr wrap="none" anchor="ctr"/>
          <a:lstStyle/>
          <a:p>
            <a:endParaRPr lang="en-US" dirty="0"/>
          </a:p>
        </p:txBody>
      </p:sp>
      <p:sp>
        <p:nvSpPr>
          <p:cNvPr id="822281" name="AutoShape 9"/>
          <p:cNvSpPr>
            <a:spLocks noChangeArrowheads="1"/>
          </p:cNvSpPr>
          <p:nvPr/>
        </p:nvSpPr>
        <p:spPr bwMode="auto">
          <a:xfrm>
            <a:off x="6019800" y="2819400"/>
            <a:ext cx="685800" cy="2778125"/>
          </a:xfrm>
          <a:prstGeom prst="can">
            <a:avLst>
              <a:gd name="adj" fmla="val 22224"/>
            </a:avLst>
          </a:prstGeom>
          <a:gradFill rotWithShape="0">
            <a:gsLst>
              <a:gs pos="0">
                <a:srgbClr val="FFFF99"/>
              </a:gs>
              <a:gs pos="100000">
                <a:srgbClr val="FFFF99">
                  <a:gamma/>
                  <a:shade val="46275"/>
                  <a:invGamma/>
                </a:srgbClr>
              </a:gs>
            </a:gsLst>
            <a:lin ang="0" scaled="1"/>
          </a:gradFill>
          <a:ln w="9525">
            <a:solidFill>
              <a:srgbClr val="000000"/>
            </a:solidFill>
            <a:round/>
            <a:headEnd/>
            <a:tailEnd/>
          </a:ln>
          <a:effectLst/>
        </p:spPr>
        <p:txBody>
          <a:bodyPr wrap="none" anchor="ctr"/>
          <a:lstStyle/>
          <a:p>
            <a:endParaRPr lang="en-US" dirty="0"/>
          </a:p>
        </p:txBody>
      </p:sp>
      <p:sp>
        <p:nvSpPr>
          <p:cNvPr id="822286" name="Rectangle 14"/>
          <p:cNvSpPr>
            <a:spLocks noRot="1" noChangeArrowheads="1"/>
          </p:cNvSpPr>
          <p:nvPr/>
        </p:nvSpPr>
        <p:spPr bwMode="auto">
          <a:xfrm>
            <a:off x="-32" y="547675"/>
            <a:ext cx="7000924" cy="1095375"/>
          </a:xfrm>
          <a:prstGeom prst="rect">
            <a:avLst/>
          </a:prstGeom>
          <a:noFill/>
          <a:ln w="9525">
            <a:noFill/>
            <a:miter lim="800000"/>
            <a:headEnd/>
            <a:tailEnd/>
          </a:ln>
          <a:effectLst/>
        </p:spPr>
        <p:txBody>
          <a:bodyPr anchor="ctr"/>
          <a:lstStyle/>
          <a:p>
            <a:pPr algn="ctr">
              <a:spcBef>
                <a:spcPct val="0"/>
              </a:spcBef>
            </a:pPr>
            <a:r>
              <a:rPr lang="en-US" sz="3200" b="1" dirty="0">
                <a:solidFill>
                  <a:srgbClr val="FFFF00"/>
                </a:solidFill>
                <a:effectLst>
                  <a:outerShdw blurRad="38100" dist="38100" dir="2700000" algn="tl">
                    <a:srgbClr val="000000">
                      <a:alpha val="43137"/>
                    </a:srgbClr>
                  </a:outerShdw>
                </a:effectLst>
                <a:latin typeface="Garamond" pitchFamily="18" charset="0"/>
                <a:ea typeface="+mj-ea"/>
                <a:cs typeface="+mj-cs"/>
              </a:rPr>
              <a:t>PREVALENCE </a:t>
            </a:r>
            <a:r>
              <a:rPr lang="en-US" sz="32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 OF  OBESITY </a:t>
            </a:r>
          </a:p>
          <a:p>
            <a:pPr algn="ctr">
              <a:spcBef>
                <a:spcPct val="0"/>
              </a:spcBef>
            </a:pPr>
            <a:r>
              <a:rPr lang="en-US" sz="32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 IN SAUDI  ARABIA</a:t>
            </a:r>
            <a:endParaRPr lang="en-GB" sz="3200" b="1" dirty="0">
              <a:solidFill>
                <a:srgbClr val="FFFF00"/>
              </a:solidFill>
              <a:effectLst>
                <a:outerShdw blurRad="38100" dist="38100" dir="2700000" algn="tl">
                  <a:srgbClr val="000000">
                    <a:alpha val="43137"/>
                  </a:srgbClr>
                </a:outerShdw>
              </a:effectLst>
              <a:latin typeface="Garamond" pitchFamily="18" charset="0"/>
              <a:ea typeface="+mj-ea"/>
              <a:cs typeface="+mj-cs"/>
            </a:endParaRPr>
          </a:p>
        </p:txBody>
      </p:sp>
      <p:sp>
        <p:nvSpPr>
          <p:cNvPr id="2" name="Slide Number Placeholder 1"/>
          <p:cNvSpPr>
            <a:spLocks noGrp="1"/>
          </p:cNvSpPr>
          <p:nvPr>
            <p:ph type="sldNum" sz="quarter" idx="11"/>
          </p:nvPr>
        </p:nvSpPr>
        <p:spPr>
          <a:xfrm>
            <a:off x="8569424" y="6348275"/>
            <a:ext cx="574576" cy="393093"/>
          </a:xfrm>
        </p:spPr>
        <p:txBody>
          <a:bodyPr/>
          <a:lstStyle/>
          <a:p>
            <a:fld id="{6FD3CF0E-5903-4765-BB79-24AE031C80A8}" type="slidenum">
              <a:rPr lang="ar-SA" smtClean="0"/>
              <a:pPr/>
              <a:t>52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22286"/>
                                        </p:tgtEl>
                                        <p:attrNameLst>
                                          <p:attrName>style.visibility</p:attrName>
                                        </p:attrNameLst>
                                      </p:cBhvr>
                                      <p:to>
                                        <p:strVal val="visible"/>
                                      </p:to>
                                    </p:set>
                                    <p:animEffect transition="in" filter="dissolve">
                                      <p:cBhvr>
                                        <p:cTn id="7" dur="1000"/>
                                        <p:tgtEl>
                                          <p:spTgt spid="822286"/>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822275"/>
                                        </p:tgtEl>
                                        <p:attrNameLst>
                                          <p:attrName>style.visibility</p:attrName>
                                        </p:attrNameLst>
                                      </p:cBhvr>
                                      <p:to>
                                        <p:strVal val="visible"/>
                                      </p:to>
                                    </p:set>
                                    <p:animEffect transition="in" filter="dissolve">
                                      <p:cBhvr>
                                        <p:cTn id="11" dur="500"/>
                                        <p:tgtEl>
                                          <p:spTgt spid="822275"/>
                                        </p:tgtEl>
                                      </p:cBhvr>
                                    </p:animEffect>
                                  </p:childTnLst>
                                </p:cTn>
                              </p:par>
                              <p:par>
                                <p:cTn id="12" presetID="1" presetClass="entr" presetSubtype="0" fill="hold" grpId="0" nodeType="withEffect">
                                  <p:stCondLst>
                                    <p:cond delay="0"/>
                                  </p:stCondLst>
                                  <p:childTnLst>
                                    <p:set>
                                      <p:cBhvr>
                                        <p:cTn id="13" dur="1" fill="hold">
                                          <p:stCondLst>
                                            <p:cond delay="499"/>
                                          </p:stCondLst>
                                        </p:cTn>
                                        <p:tgtEl>
                                          <p:spTgt spid="82227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822278"/>
                                        </p:tgtEl>
                                        <p:attrNameLst>
                                          <p:attrName>style.visibility</p:attrName>
                                        </p:attrNameLst>
                                      </p:cBhvr>
                                      <p:to>
                                        <p:strVal val="visible"/>
                                      </p:to>
                                    </p:set>
                                  </p:childTnLst>
                                </p:cTn>
                              </p:par>
                              <p:par>
                                <p:cTn id="16" presetID="17" presetClass="entr" presetSubtype="4" fill="hold" grpId="0" nodeType="withEffect">
                                  <p:stCondLst>
                                    <p:cond delay="0"/>
                                  </p:stCondLst>
                                  <p:childTnLst>
                                    <p:set>
                                      <p:cBhvr>
                                        <p:cTn id="17" dur="1" fill="hold">
                                          <p:stCondLst>
                                            <p:cond delay="0"/>
                                          </p:stCondLst>
                                        </p:cTn>
                                        <p:tgtEl>
                                          <p:spTgt spid="822279"/>
                                        </p:tgtEl>
                                        <p:attrNameLst>
                                          <p:attrName>style.visibility</p:attrName>
                                        </p:attrNameLst>
                                      </p:cBhvr>
                                      <p:to>
                                        <p:strVal val="visible"/>
                                      </p:to>
                                    </p:set>
                                    <p:anim calcmode="lin" valueType="num">
                                      <p:cBhvr>
                                        <p:cTn id="18" dur="2000" fill="hold"/>
                                        <p:tgtEl>
                                          <p:spTgt spid="822279"/>
                                        </p:tgtEl>
                                        <p:attrNameLst>
                                          <p:attrName>ppt_x</p:attrName>
                                        </p:attrNameLst>
                                      </p:cBhvr>
                                      <p:tavLst>
                                        <p:tav tm="0">
                                          <p:val>
                                            <p:strVal val="#ppt_x"/>
                                          </p:val>
                                        </p:tav>
                                        <p:tav tm="100000">
                                          <p:val>
                                            <p:strVal val="#ppt_x"/>
                                          </p:val>
                                        </p:tav>
                                      </p:tavLst>
                                    </p:anim>
                                    <p:anim calcmode="lin" valueType="num">
                                      <p:cBhvr>
                                        <p:cTn id="19" dur="2000" fill="hold"/>
                                        <p:tgtEl>
                                          <p:spTgt spid="822279"/>
                                        </p:tgtEl>
                                        <p:attrNameLst>
                                          <p:attrName>ppt_y</p:attrName>
                                        </p:attrNameLst>
                                      </p:cBhvr>
                                      <p:tavLst>
                                        <p:tav tm="0">
                                          <p:val>
                                            <p:strVal val="#ppt_y+#ppt_h/2"/>
                                          </p:val>
                                        </p:tav>
                                        <p:tav tm="100000">
                                          <p:val>
                                            <p:strVal val="#ppt_y"/>
                                          </p:val>
                                        </p:tav>
                                      </p:tavLst>
                                    </p:anim>
                                    <p:anim calcmode="lin" valueType="num">
                                      <p:cBhvr>
                                        <p:cTn id="20" dur="2000" fill="hold"/>
                                        <p:tgtEl>
                                          <p:spTgt spid="822279"/>
                                        </p:tgtEl>
                                        <p:attrNameLst>
                                          <p:attrName>ppt_w</p:attrName>
                                        </p:attrNameLst>
                                      </p:cBhvr>
                                      <p:tavLst>
                                        <p:tav tm="0">
                                          <p:val>
                                            <p:strVal val="#ppt_w"/>
                                          </p:val>
                                        </p:tav>
                                        <p:tav tm="100000">
                                          <p:val>
                                            <p:strVal val="#ppt_w"/>
                                          </p:val>
                                        </p:tav>
                                      </p:tavLst>
                                    </p:anim>
                                    <p:anim calcmode="lin" valueType="num">
                                      <p:cBhvr>
                                        <p:cTn id="21" dur="2000" fill="hold"/>
                                        <p:tgtEl>
                                          <p:spTgt spid="822279"/>
                                        </p:tgtEl>
                                        <p:attrNameLst>
                                          <p:attrName>ppt_h</p:attrName>
                                        </p:attrNameLst>
                                      </p:cBhvr>
                                      <p:tavLst>
                                        <p:tav tm="0">
                                          <p:val>
                                            <p:fltVal val="0"/>
                                          </p:val>
                                        </p:tav>
                                        <p:tav tm="100000">
                                          <p:val>
                                            <p:strVal val="#ppt_h"/>
                                          </p:val>
                                        </p:tav>
                                      </p:tavLst>
                                    </p:anim>
                                  </p:childTnLst>
                                </p:cTn>
                              </p:par>
                              <p:par>
                                <p:cTn id="22" presetID="17" presetClass="entr" presetSubtype="4" fill="hold" grpId="0" nodeType="withEffect">
                                  <p:stCondLst>
                                    <p:cond delay="0"/>
                                  </p:stCondLst>
                                  <p:childTnLst>
                                    <p:set>
                                      <p:cBhvr>
                                        <p:cTn id="23" dur="1" fill="hold">
                                          <p:stCondLst>
                                            <p:cond delay="0"/>
                                          </p:stCondLst>
                                        </p:cTn>
                                        <p:tgtEl>
                                          <p:spTgt spid="822280"/>
                                        </p:tgtEl>
                                        <p:attrNameLst>
                                          <p:attrName>style.visibility</p:attrName>
                                        </p:attrNameLst>
                                      </p:cBhvr>
                                      <p:to>
                                        <p:strVal val="visible"/>
                                      </p:to>
                                    </p:set>
                                    <p:anim calcmode="lin" valueType="num">
                                      <p:cBhvr>
                                        <p:cTn id="24" dur="2000" fill="hold"/>
                                        <p:tgtEl>
                                          <p:spTgt spid="822280"/>
                                        </p:tgtEl>
                                        <p:attrNameLst>
                                          <p:attrName>ppt_x</p:attrName>
                                        </p:attrNameLst>
                                      </p:cBhvr>
                                      <p:tavLst>
                                        <p:tav tm="0">
                                          <p:val>
                                            <p:strVal val="#ppt_x"/>
                                          </p:val>
                                        </p:tav>
                                        <p:tav tm="100000">
                                          <p:val>
                                            <p:strVal val="#ppt_x"/>
                                          </p:val>
                                        </p:tav>
                                      </p:tavLst>
                                    </p:anim>
                                    <p:anim calcmode="lin" valueType="num">
                                      <p:cBhvr>
                                        <p:cTn id="25" dur="2000" fill="hold"/>
                                        <p:tgtEl>
                                          <p:spTgt spid="822280"/>
                                        </p:tgtEl>
                                        <p:attrNameLst>
                                          <p:attrName>ppt_y</p:attrName>
                                        </p:attrNameLst>
                                      </p:cBhvr>
                                      <p:tavLst>
                                        <p:tav tm="0">
                                          <p:val>
                                            <p:strVal val="#ppt_y+#ppt_h/2"/>
                                          </p:val>
                                        </p:tav>
                                        <p:tav tm="100000">
                                          <p:val>
                                            <p:strVal val="#ppt_y"/>
                                          </p:val>
                                        </p:tav>
                                      </p:tavLst>
                                    </p:anim>
                                    <p:anim calcmode="lin" valueType="num">
                                      <p:cBhvr>
                                        <p:cTn id="26" dur="2000" fill="hold"/>
                                        <p:tgtEl>
                                          <p:spTgt spid="822280"/>
                                        </p:tgtEl>
                                        <p:attrNameLst>
                                          <p:attrName>ppt_w</p:attrName>
                                        </p:attrNameLst>
                                      </p:cBhvr>
                                      <p:tavLst>
                                        <p:tav tm="0">
                                          <p:val>
                                            <p:strVal val="#ppt_w"/>
                                          </p:val>
                                        </p:tav>
                                        <p:tav tm="100000">
                                          <p:val>
                                            <p:strVal val="#ppt_w"/>
                                          </p:val>
                                        </p:tav>
                                      </p:tavLst>
                                    </p:anim>
                                    <p:anim calcmode="lin" valueType="num">
                                      <p:cBhvr>
                                        <p:cTn id="27" dur="2000" fill="hold"/>
                                        <p:tgtEl>
                                          <p:spTgt spid="822280"/>
                                        </p:tgtEl>
                                        <p:attrNameLst>
                                          <p:attrName>ppt_h</p:attrName>
                                        </p:attrNameLst>
                                      </p:cBhvr>
                                      <p:tavLst>
                                        <p:tav tm="0">
                                          <p:val>
                                            <p:fltVal val="0"/>
                                          </p:val>
                                        </p:tav>
                                        <p:tav tm="100000">
                                          <p:val>
                                            <p:strVal val="#ppt_h"/>
                                          </p:val>
                                        </p:tav>
                                      </p:tavLst>
                                    </p:anim>
                                  </p:childTnLst>
                                </p:cTn>
                              </p:par>
                              <p:par>
                                <p:cTn id="28" presetID="17" presetClass="entr" presetSubtype="4" fill="hold" grpId="0" nodeType="withEffect">
                                  <p:stCondLst>
                                    <p:cond delay="0"/>
                                  </p:stCondLst>
                                  <p:childTnLst>
                                    <p:set>
                                      <p:cBhvr>
                                        <p:cTn id="29" dur="1" fill="hold">
                                          <p:stCondLst>
                                            <p:cond delay="0"/>
                                          </p:stCondLst>
                                        </p:cTn>
                                        <p:tgtEl>
                                          <p:spTgt spid="822281"/>
                                        </p:tgtEl>
                                        <p:attrNameLst>
                                          <p:attrName>style.visibility</p:attrName>
                                        </p:attrNameLst>
                                      </p:cBhvr>
                                      <p:to>
                                        <p:strVal val="visible"/>
                                      </p:to>
                                    </p:set>
                                    <p:anim calcmode="lin" valueType="num">
                                      <p:cBhvr>
                                        <p:cTn id="30" dur="2000" fill="hold"/>
                                        <p:tgtEl>
                                          <p:spTgt spid="822281"/>
                                        </p:tgtEl>
                                        <p:attrNameLst>
                                          <p:attrName>ppt_x</p:attrName>
                                        </p:attrNameLst>
                                      </p:cBhvr>
                                      <p:tavLst>
                                        <p:tav tm="0">
                                          <p:val>
                                            <p:strVal val="#ppt_x"/>
                                          </p:val>
                                        </p:tav>
                                        <p:tav tm="100000">
                                          <p:val>
                                            <p:strVal val="#ppt_x"/>
                                          </p:val>
                                        </p:tav>
                                      </p:tavLst>
                                    </p:anim>
                                    <p:anim calcmode="lin" valueType="num">
                                      <p:cBhvr>
                                        <p:cTn id="31" dur="2000" fill="hold"/>
                                        <p:tgtEl>
                                          <p:spTgt spid="822281"/>
                                        </p:tgtEl>
                                        <p:attrNameLst>
                                          <p:attrName>ppt_y</p:attrName>
                                        </p:attrNameLst>
                                      </p:cBhvr>
                                      <p:tavLst>
                                        <p:tav tm="0">
                                          <p:val>
                                            <p:strVal val="#ppt_y+#ppt_h/2"/>
                                          </p:val>
                                        </p:tav>
                                        <p:tav tm="100000">
                                          <p:val>
                                            <p:strVal val="#ppt_y"/>
                                          </p:val>
                                        </p:tav>
                                      </p:tavLst>
                                    </p:anim>
                                    <p:anim calcmode="lin" valueType="num">
                                      <p:cBhvr>
                                        <p:cTn id="32" dur="2000" fill="hold"/>
                                        <p:tgtEl>
                                          <p:spTgt spid="822281"/>
                                        </p:tgtEl>
                                        <p:attrNameLst>
                                          <p:attrName>ppt_w</p:attrName>
                                        </p:attrNameLst>
                                      </p:cBhvr>
                                      <p:tavLst>
                                        <p:tav tm="0">
                                          <p:val>
                                            <p:strVal val="#ppt_w"/>
                                          </p:val>
                                        </p:tav>
                                        <p:tav tm="100000">
                                          <p:val>
                                            <p:strVal val="#ppt_w"/>
                                          </p:val>
                                        </p:tav>
                                      </p:tavLst>
                                    </p:anim>
                                    <p:anim calcmode="lin" valueType="num">
                                      <p:cBhvr>
                                        <p:cTn id="33" dur="2000" fill="hold"/>
                                        <p:tgtEl>
                                          <p:spTgt spid="8222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22275" grpId="0"/>
      <p:bldP spid="822276" grpId="0" autoUpdateAnimBg="0"/>
      <p:bldP spid="822278" grpId="0" autoUpdateAnimBg="0"/>
      <p:bldP spid="822279" grpId="0" animBg="1"/>
      <p:bldP spid="822280" grpId="0" animBg="1"/>
      <p:bldP spid="822281" grpId="0" animBg="1"/>
      <p:bldP spid="82228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20688"/>
            <a:ext cx="4929222" cy="936104"/>
          </a:xfrm>
        </p:spPr>
        <p:txBody>
          <a:bodyPr>
            <a:normAutofit/>
          </a:bodyPr>
          <a:lstStyle/>
          <a:p>
            <a:r>
              <a:rPr lang="en-US" sz="3600" b="1" dirty="0" smtClean="0"/>
              <a:t>Patient Evaluation</a:t>
            </a:r>
            <a:endParaRPr lang="en-US" sz="3200" dirty="0"/>
          </a:p>
        </p:txBody>
      </p:sp>
      <p:sp>
        <p:nvSpPr>
          <p:cNvPr id="9" name="Text Placeholder 8"/>
          <p:cNvSpPr>
            <a:spLocks noGrp="1"/>
          </p:cNvSpPr>
          <p:nvPr>
            <p:ph type="body" idx="1"/>
          </p:nvPr>
        </p:nvSpPr>
        <p:spPr>
          <a:xfrm>
            <a:off x="428596" y="2432048"/>
            <a:ext cx="4040188" cy="639762"/>
          </a:xfrm>
        </p:spPr>
        <p:txBody>
          <a:bodyPr>
            <a:normAutofit/>
          </a:bodyPr>
          <a:lstStyle/>
          <a:p>
            <a:pPr algn="ctr"/>
            <a:r>
              <a:rPr lang="en-US" sz="2800" dirty="0" smtClean="0">
                <a:latin typeface="Arial" pitchFamily="34" charset="0"/>
                <a:cs typeface="Arial" pitchFamily="34" charset="0"/>
              </a:rPr>
              <a:t>Normal Airway</a:t>
            </a:r>
            <a:endParaRPr lang="en-US" sz="2800" dirty="0">
              <a:latin typeface="Arial" pitchFamily="34" charset="0"/>
              <a:cs typeface="Arial" pitchFamily="34" charset="0"/>
            </a:endParaRPr>
          </a:p>
        </p:txBody>
      </p:sp>
      <p:pic>
        <p:nvPicPr>
          <p:cNvPr id="47106" name="Picture 2" descr="C:\Documents and Settings\Administrator\Desktop\Mar 22 2010 (D)\SLEEP\drawing 9 copy.JPG"/>
          <p:cNvPicPr>
            <a:picLocks noGrp="1" noChangeAspect="1" noChangeArrowheads="1"/>
          </p:cNvPicPr>
          <p:nvPr>
            <p:ph sz="half" idx="2"/>
          </p:nvPr>
        </p:nvPicPr>
        <p:blipFill>
          <a:blip r:embed="rId2" cstate="print"/>
          <a:stretch>
            <a:fillRect/>
          </a:stretch>
        </p:blipFill>
        <p:spPr bwMode="auto">
          <a:xfrm>
            <a:off x="1209326" y="3156030"/>
            <a:ext cx="2535936" cy="2630424"/>
          </a:xfrm>
          <a:prstGeom prst="rect">
            <a:avLst/>
          </a:prstGeom>
          <a:noFill/>
        </p:spPr>
      </p:pic>
      <p:sp>
        <p:nvSpPr>
          <p:cNvPr id="10" name="Text Placeholder 9"/>
          <p:cNvSpPr>
            <a:spLocks noGrp="1"/>
          </p:cNvSpPr>
          <p:nvPr>
            <p:ph type="body" sz="quarter" idx="3"/>
          </p:nvPr>
        </p:nvSpPr>
        <p:spPr>
          <a:xfrm>
            <a:off x="4500562" y="2428868"/>
            <a:ext cx="4041775" cy="639762"/>
          </a:xfrm>
        </p:spPr>
        <p:txBody>
          <a:bodyPr>
            <a:normAutofit/>
          </a:bodyPr>
          <a:lstStyle/>
          <a:p>
            <a:pPr algn="ctr"/>
            <a:r>
              <a:rPr lang="en-US" sz="2800" dirty="0" smtClean="0">
                <a:latin typeface="Arial" pitchFamily="34" charset="0"/>
                <a:cs typeface="Arial" pitchFamily="34" charset="0"/>
              </a:rPr>
              <a:t>    Obstructed Airway</a:t>
            </a:r>
            <a:endParaRPr lang="en-US" sz="2800" dirty="0">
              <a:latin typeface="Arial" pitchFamily="34" charset="0"/>
              <a:cs typeface="Arial" pitchFamily="34" charset="0"/>
            </a:endParaRPr>
          </a:p>
        </p:txBody>
      </p:sp>
      <p:pic>
        <p:nvPicPr>
          <p:cNvPr id="47107" name="Picture 3" descr="C:\Documents and Settings\Administrator\Desktop\Mar 22 2010 (D)\SLEEP\drawing 10 copy.JPG"/>
          <p:cNvPicPr>
            <a:picLocks noChangeAspect="1" noChangeArrowheads="1"/>
          </p:cNvPicPr>
          <p:nvPr/>
        </p:nvPicPr>
        <p:blipFill>
          <a:blip r:embed="rId3" cstate="print"/>
          <a:srcRect/>
          <a:stretch>
            <a:fillRect/>
          </a:stretch>
        </p:blipFill>
        <p:spPr bwMode="auto">
          <a:xfrm>
            <a:off x="5357818" y="3054366"/>
            <a:ext cx="2679700" cy="2660650"/>
          </a:xfrm>
          <a:prstGeom prst="rect">
            <a:avLst/>
          </a:prstGeom>
          <a:noFill/>
        </p:spPr>
      </p:pic>
      <p:sp>
        <p:nvSpPr>
          <p:cNvPr id="8" name="Rectangle 7"/>
          <p:cNvSpPr/>
          <p:nvPr/>
        </p:nvSpPr>
        <p:spPr>
          <a:xfrm>
            <a:off x="2428860" y="5886410"/>
            <a:ext cx="4405746" cy="400110"/>
          </a:xfrm>
          <a:prstGeom prst="rect">
            <a:avLst/>
          </a:prstGeom>
        </p:spPr>
        <p:txBody>
          <a:bodyPr wrap="square">
            <a:spAutoFit/>
          </a:bodyPr>
          <a:lstStyle/>
          <a:p>
            <a:pPr algn="ctr"/>
            <a:r>
              <a:rPr lang="en-US" sz="1000" dirty="0" smtClean="0">
                <a:latin typeface="Arial" pitchFamily="34" charset="0"/>
                <a:cs typeface="Arial" pitchFamily="34" charset="0"/>
              </a:rPr>
              <a:t>Sleep Disorders &amp; Sleep Apnea with Dr. Kushner, DDS</a:t>
            </a:r>
          </a:p>
          <a:p>
            <a:pPr algn="ctr"/>
            <a:r>
              <a:rPr lang="en-US" sz="1000" dirty="0" smtClean="0">
                <a:latin typeface="Arial" pitchFamily="34" charset="0"/>
                <a:cs typeface="Arial" pitchFamily="34" charset="0"/>
                <a:hlinkClick r:id="rId4"/>
              </a:rPr>
              <a:t>http://www.brownkushner.com/Sleep</a:t>
            </a:r>
            <a:r>
              <a:rPr lang="en-US" sz="1000" dirty="0" smtClean="0">
                <a:latin typeface="Arial" pitchFamily="34" charset="0"/>
                <a:cs typeface="Arial" pitchFamily="34" charset="0"/>
              </a:rPr>
              <a:t> Apnea.pdf</a:t>
            </a:r>
            <a:endParaRPr lang="en-US" sz="10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80EA325C-93E3-49B9-9635-C99EDF9CBB06}"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2911" y="571480"/>
            <a:ext cx="4929221" cy="1000132"/>
          </a:xfrm>
        </p:spPr>
        <p:txBody>
          <a:bodyPr>
            <a:noAutofit/>
          </a:bodyPr>
          <a:lstStyle/>
          <a:p>
            <a:pPr algn="ctr"/>
            <a:r>
              <a:rPr lang="en-US" sz="3600" b="1" dirty="0" smtClean="0"/>
              <a:t>Sagittal Upper Airway </a:t>
            </a:r>
            <a:br>
              <a:rPr lang="en-US" sz="3600" b="1" dirty="0" smtClean="0"/>
            </a:br>
            <a:r>
              <a:rPr lang="en-US" sz="3600" b="1" dirty="0" smtClean="0"/>
              <a:t>MRI Images</a:t>
            </a:r>
            <a:endParaRPr lang="en-US" sz="3600" b="1" dirty="0"/>
          </a:p>
        </p:txBody>
      </p:sp>
      <p:sp>
        <p:nvSpPr>
          <p:cNvPr id="5" name="Text Placeholder 4"/>
          <p:cNvSpPr>
            <a:spLocks noGrp="1"/>
          </p:cNvSpPr>
          <p:nvPr>
            <p:ph type="body" idx="1"/>
          </p:nvPr>
        </p:nvSpPr>
        <p:spPr>
          <a:xfrm>
            <a:off x="457200" y="1860544"/>
            <a:ext cx="4040188" cy="639762"/>
          </a:xfrm>
        </p:spPr>
        <p:txBody>
          <a:bodyPr>
            <a:noAutofit/>
          </a:bodyPr>
          <a:lstStyle/>
          <a:p>
            <a:pPr algn="ctr"/>
            <a:r>
              <a:rPr lang="en-US" sz="2800" dirty="0" smtClean="0">
                <a:solidFill>
                  <a:srgbClr val="FF0000"/>
                </a:solidFill>
              </a:rPr>
              <a:t>Normal</a:t>
            </a:r>
            <a:endParaRPr lang="en-US" sz="2800" dirty="0">
              <a:solidFill>
                <a:srgbClr val="FF0000"/>
              </a:solidFill>
            </a:endParaRPr>
          </a:p>
        </p:txBody>
      </p:sp>
      <p:sp>
        <p:nvSpPr>
          <p:cNvPr id="7" name="Text Placeholder 6"/>
          <p:cNvSpPr>
            <a:spLocks noGrp="1"/>
          </p:cNvSpPr>
          <p:nvPr>
            <p:ph type="body" sz="quarter" idx="3"/>
          </p:nvPr>
        </p:nvSpPr>
        <p:spPr>
          <a:xfrm>
            <a:off x="4714876" y="1857364"/>
            <a:ext cx="4041775" cy="639762"/>
          </a:xfrm>
        </p:spPr>
        <p:txBody>
          <a:bodyPr>
            <a:noAutofit/>
          </a:bodyPr>
          <a:lstStyle/>
          <a:p>
            <a:pPr algn="ctr"/>
            <a:r>
              <a:rPr lang="en-US" sz="2800" dirty="0" smtClean="0">
                <a:solidFill>
                  <a:srgbClr val="FF0000"/>
                </a:solidFill>
              </a:rPr>
              <a:t>Apneic</a:t>
            </a:r>
            <a:endParaRPr lang="en-US" sz="2800" dirty="0">
              <a:solidFill>
                <a:srgbClr val="FF0000"/>
              </a:solidFill>
            </a:endParaRP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57200" y="2601323"/>
            <a:ext cx="4037014" cy="3613759"/>
          </a:xfrm>
          <a:prstGeom prst="rect">
            <a:avLst/>
          </a:prstGeom>
          <a:noFill/>
          <a:ln w="9525">
            <a:noFill/>
            <a:miter lim="800000"/>
            <a:headEnd/>
            <a:tailEnd/>
          </a:ln>
          <a:effectLst/>
        </p:spPr>
      </p:pic>
      <p:pic>
        <p:nvPicPr>
          <p:cNvPr id="3075" name="Picture 3"/>
          <p:cNvPicPr>
            <a:picLocks noGrp="1" noChangeAspect="1" noChangeArrowheads="1"/>
          </p:cNvPicPr>
          <p:nvPr>
            <p:ph sz="quarter" idx="4"/>
          </p:nvPr>
        </p:nvPicPr>
        <p:blipFill>
          <a:blip r:embed="rId3" cstate="print"/>
          <a:srcRect/>
          <a:stretch>
            <a:fillRect/>
          </a:stretch>
        </p:blipFill>
        <p:spPr bwMode="auto">
          <a:xfrm>
            <a:off x="4648201" y="2614633"/>
            <a:ext cx="4038600" cy="3600449"/>
          </a:xfrm>
          <a:prstGeom prst="rect">
            <a:avLst/>
          </a:prstGeom>
          <a:noFill/>
          <a:ln w="9525">
            <a:noFill/>
            <a:miter lim="800000"/>
            <a:headEnd/>
            <a:tailEnd/>
          </a:ln>
          <a:effectLst/>
        </p:spPr>
      </p:pic>
      <p:sp>
        <p:nvSpPr>
          <p:cNvPr id="11" name="Rectangle 10"/>
          <p:cNvSpPr/>
          <p:nvPr/>
        </p:nvSpPr>
        <p:spPr>
          <a:xfrm>
            <a:off x="2857488" y="6350193"/>
            <a:ext cx="3733800" cy="523220"/>
          </a:xfrm>
          <a:prstGeom prst="rect">
            <a:avLst/>
          </a:prstGeom>
        </p:spPr>
        <p:txBody>
          <a:bodyPr wrap="square">
            <a:spAutoFit/>
          </a:bodyPr>
          <a:lstStyle/>
          <a:p>
            <a:pPr algn="ctr"/>
            <a:r>
              <a:rPr lang="en-US" sz="1000" dirty="0" smtClean="0">
                <a:latin typeface="Arial" pitchFamily="34" charset="0"/>
                <a:cs typeface="Arial" pitchFamily="34" charset="0"/>
              </a:rPr>
              <a:t>(Schwab et al, Am J Respir Crit Care Med 152:1673, 1995)</a:t>
            </a: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80EA325C-93E3-49B9-9635-C99EDF9CBB06}" type="slidenum">
              <a:rPr lang="en-US" smtClean="0"/>
              <a:pPr/>
              <a:t>54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8"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4" y="753784"/>
            <a:ext cx="7258050" cy="674952"/>
          </a:xfrm>
        </p:spPr>
        <p:txBody>
          <a:bodyPr>
            <a:normAutofit/>
          </a:bodyPr>
          <a:lstStyle/>
          <a:p>
            <a:pPr algn="ctr"/>
            <a:r>
              <a:rPr lang="en-US" sz="3400" b="1" dirty="0" smtClean="0"/>
              <a:t>OSA and Medical Comorbidity</a:t>
            </a:r>
            <a:endParaRPr lang="en-US" sz="3400" b="1" dirty="0"/>
          </a:p>
        </p:txBody>
      </p:sp>
      <p:graphicFrame>
        <p:nvGraphicFramePr>
          <p:cNvPr id="7" name="Diagram 6"/>
          <p:cNvGraphicFramePr>
            <a:graphicFrameLocks/>
          </p:cNvGraphicFramePr>
          <p:nvPr>
            <p:extLst>
              <p:ext uri="{D42A27DB-BD31-4B8C-83A1-F6EECF244321}">
                <p14:modId xmlns:p14="http://schemas.microsoft.com/office/powerpoint/2010/main" val="1449377501"/>
              </p:ext>
            </p:extLst>
          </p:nvPr>
        </p:nvGraphicFramePr>
        <p:xfrm>
          <a:off x="428596" y="1714488"/>
          <a:ext cx="8046720"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80EA325C-93E3-49B9-9635-C99EDF9CBB06}" type="slidenum">
              <a:rPr lang="en-US" smtClean="0"/>
              <a:pPr/>
              <a:t>55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925" y="2214554"/>
            <a:ext cx="2438400" cy="584775"/>
          </a:xfrm>
          <a:prstGeom prst="rect">
            <a:avLst/>
          </a:prstGeom>
          <a:noFill/>
        </p:spPr>
        <p:txBody>
          <a:bodyPr wrap="square" rtlCol="0">
            <a:spAutoFit/>
          </a:bodyPr>
          <a:lstStyle/>
          <a:p>
            <a:r>
              <a:rPr lang="en-US" sz="3200" b="1" dirty="0" smtClean="0">
                <a:solidFill>
                  <a:srgbClr val="0070C0"/>
                </a:solidFill>
                <a:latin typeface="Arial" pitchFamily="34" charset="0"/>
                <a:cs typeface="Arial" pitchFamily="34" charset="0"/>
              </a:rPr>
              <a:t>OSA</a:t>
            </a:r>
            <a:endParaRPr lang="en-US" sz="3200" b="1" dirty="0">
              <a:solidFill>
                <a:srgbClr val="0070C0"/>
              </a:solidFill>
              <a:latin typeface="Arial" pitchFamily="34" charset="0"/>
              <a:cs typeface="Arial" pitchFamily="34" charset="0"/>
            </a:endParaRPr>
          </a:p>
        </p:txBody>
      </p:sp>
      <p:sp>
        <p:nvSpPr>
          <p:cNvPr id="6" name="TextBox 5"/>
          <p:cNvSpPr txBox="1"/>
          <p:nvPr/>
        </p:nvSpPr>
        <p:spPr>
          <a:xfrm>
            <a:off x="533400" y="3233322"/>
            <a:ext cx="15240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Oximetry</a:t>
            </a:r>
            <a:endParaRPr lang="en-US" sz="1600" b="1" dirty="0">
              <a:solidFill>
                <a:srgbClr val="FF0000"/>
              </a:solidFill>
              <a:latin typeface="Arial" pitchFamily="34" charset="0"/>
              <a:cs typeface="Arial" pitchFamily="34" charset="0"/>
            </a:endParaRPr>
          </a:p>
        </p:txBody>
      </p:sp>
      <p:sp>
        <p:nvSpPr>
          <p:cNvPr id="7" name="TextBox 6"/>
          <p:cNvSpPr txBox="1"/>
          <p:nvPr/>
        </p:nvSpPr>
        <p:spPr>
          <a:xfrm>
            <a:off x="533400" y="4090578"/>
            <a:ext cx="14478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Heart Rate</a:t>
            </a:r>
            <a:endParaRPr lang="en-US" sz="1600" b="1" dirty="0">
              <a:solidFill>
                <a:srgbClr val="FF0000"/>
              </a:solidFill>
              <a:latin typeface="Arial" pitchFamily="34" charset="0"/>
              <a:cs typeface="Arial" pitchFamily="34" charset="0"/>
            </a:endParaRPr>
          </a:p>
        </p:txBody>
      </p:sp>
      <p:sp>
        <p:nvSpPr>
          <p:cNvPr id="8" name="TextBox 7"/>
          <p:cNvSpPr txBox="1"/>
          <p:nvPr/>
        </p:nvSpPr>
        <p:spPr>
          <a:xfrm>
            <a:off x="533400" y="4590644"/>
            <a:ext cx="15240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Nasal Airflow</a:t>
            </a:r>
            <a:endParaRPr lang="en-US" sz="1600" b="1" dirty="0">
              <a:solidFill>
                <a:srgbClr val="FF0000"/>
              </a:solidFill>
              <a:latin typeface="Arial" pitchFamily="34" charset="0"/>
              <a:cs typeface="Arial" pitchFamily="34" charset="0"/>
            </a:endParaRPr>
          </a:p>
        </p:txBody>
      </p:sp>
      <p:sp>
        <p:nvSpPr>
          <p:cNvPr id="9" name="TextBox 8"/>
          <p:cNvSpPr txBox="1"/>
          <p:nvPr/>
        </p:nvSpPr>
        <p:spPr>
          <a:xfrm>
            <a:off x="533400" y="5305024"/>
            <a:ext cx="15240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Effort</a:t>
            </a:r>
            <a:endParaRPr lang="en-US" sz="1600" b="1" dirty="0">
              <a:solidFill>
                <a:srgbClr val="FF0000"/>
              </a:solidFill>
              <a:latin typeface="Arial" pitchFamily="34" charset="0"/>
              <a:cs typeface="Arial" pitchFamily="34" charset="0"/>
            </a:endParaRPr>
          </a:p>
        </p:txBody>
      </p:sp>
      <p:sp>
        <p:nvSpPr>
          <p:cNvPr id="10" name="TextBox 9"/>
          <p:cNvSpPr txBox="1"/>
          <p:nvPr/>
        </p:nvSpPr>
        <p:spPr>
          <a:xfrm>
            <a:off x="714348" y="766445"/>
            <a:ext cx="5429288"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Representative Signals</a:t>
            </a:r>
            <a:endParaRPr lang="en-US" sz="3600" b="1" dirty="0">
              <a:solidFill>
                <a:srgbClr val="FFFF00"/>
              </a:solidFill>
              <a:effectLst>
                <a:outerShdw blurRad="38100" dist="38100" dir="2700000" algn="tl">
                  <a:srgbClr val="000000">
                    <a:alpha val="43137"/>
                  </a:srgbClr>
                </a:outerShdw>
              </a:effectLst>
              <a:latin typeface="Garamond" pitchFamily="18" charset="0"/>
              <a:ea typeface="+mj-ea"/>
              <a:cs typeface="+mj-cs"/>
            </a:endParaRPr>
          </a:p>
        </p:txBody>
      </p:sp>
      <p:pic>
        <p:nvPicPr>
          <p:cNvPr id="8193" name="Picture 1"/>
          <p:cNvPicPr>
            <a:picLocks noChangeAspect="1" noChangeArrowheads="1"/>
          </p:cNvPicPr>
          <p:nvPr/>
        </p:nvPicPr>
        <p:blipFill>
          <a:blip r:embed="rId3" cstate="print"/>
          <a:srcRect/>
          <a:stretch>
            <a:fillRect/>
          </a:stretch>
        </p:blipFill>
        <p:spPr bwMode="auto">
          <a:xfrm>
            <a:off x="2005038" y="2857496"/>
            <a:ext cx="6496052" cy="2928958"/>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80EA325C-93E3-49B9-9635-C99EDF9CBB06}" type="slidenum">
              <a:rPr lang="en-US" smtClean="0"/>
              <a:pPr/>
              <a:t>56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8" presetClass="entr" presetSubtype="16" fill="hold" nodeType="withEffect">
                                  <p:stCondLst>
                                    <p:cond delay="0"/>
                                  </p:stCondLst>
                                  <p:childTnLst>
                                    <p:set>
                                      <p:cBhvr>
                                        <p:cTn id="21" dur="1" fill="hold">
                                          <p:stCondLst>
                                            <p:cond delay="0"/>
                                          </p:stCondLst>
                                        </p:cTn>
                                        <p:tgtEl>
                                          <p:spTgt spid="8193"/>
                                        </p:tgtEl>
                                        <p:attrNameLst>
                                          <p:attrName>style.visibility</p:attrName>
                                        </p:attrNameLst>
                                      </p:cBhvr>
                                      <p:to>
                                        <p:strVal val="visible"/>
                                      </p:to>
                                    </p:set>
                                    <p:animEffect transition="in" filter="diamond(in)">
                                      <p:cBhvr>
                                        <p:cTn id="22" dur="20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DC-User\Desktop\Picture5.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79" y="1628800"/>
            <a:ext cx="7640637" cy="511651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a:spLocks noChangeArrowheads="1"/>
          </p:cNvSpPr>
          <p:nvPr/>
        </p:nvSpPr>
        <p:spPr bwMode="auto">
          <a:xfrm>
            <a:off x="2928926" y="3807919"/>
            <a:ext cx="3736730" cy="296354"/>
          </a:xfrm>
          <a:prstGeom prst="ellipse">
            <a:avLst/>
          </a:prstGeom>
          <a:noFill/>
          <a:ln w="28575">
            <a:solidFill>
              <a:srgbClr val="993300"/>
            </a:solidFill>
            <a:round/>
            <a:headEnd/>
            <a:tailEnd/>
          </a:ln>
        </p:spPr>
        <p:txBody>
          <a:bodyPr wrap="none" anchor="ctr"/>
          <a:lstStyle/>
          <a:p>
            <a:endParaRPr lang="en-US" dirty="0"/>
          </a:p>
        </p:txBody>
      </p:sp>
      <p:sp>
        <p:nvSpPr>
          <p:cNvPr id="11" name="Oval 11"/>
          <p:cNvSpPr>
            <a:spLocks noChangeArrowheads="1"/>
          </p:cNvSpPr>
          <p:nvPr/>
        </p:nvSpPr>
        <p:spPr bwMode="auto">
          <a:xfrm>
            <a:off x="3000364" y="4263485"/>
            <a:ext cx="3663461" cy="237085"/>
          </a:xfrm>
          <a:prstGeom prst="ellipse">
            <a:avLst/>
          </a:prstGeom>
          <a:noFill/>
          <a:ln w="38100">
            <a:solidFill>
              <a:schemeClr val="tx1"/>
            </a:solidFill>
            <a:round/>
            <a:headEnd/>
            <a:tailEnd/>
          </a:ln>
        </p:spPr>
        <p:txBody>
          <a:bodyPr wrap="none" anchor="ctr"/>
          <a:lstStyle/>
          <a:p>
            <a:pPr algn="ctr" eaLnBrk="0" hangingPunct="0"/>
            <a:endParaRPr lang="en-US" sz="2400" dirty="0">
              <a:latin typeface="Times New Roman" pitchFamily="18" charset="0"/>
            </a:endParaRPr>
          </a:p>
        </p:txBody>
      </p:sp>
      <p:sp>
        <p:nvSpPr>
          <p:cNvPr id="12" name="Rounded Rectangle 11"/>
          <p:cNvSpPr>
            <a:spLocks noChangeArrowheads="1"/>
          </p:cNvSpPr>
          <p:nvPr/>
        </p:nvSpPr>
        <p:spPr bwMode="auto">
          <a:xfrm>
            <a:off x="2928926" y="4643446"/>
            <a:ext cx="3736730" cy="711251"/>
          </a:xfrm>
          <a:prstGeom prst="roundRect">
            <a:avLst>
              <a:gd name="adj" fmla="val 16667"/>
            </a:avLst>
          </a:prstGeom>
          <a:noFill/>
          <a:ln w="38100" algn="ctr">
            <a:solidFill>
              <a:srgbClr val="FF0000"/>
            </a:solidFill>
            <a:round/>
            <a:headEnd/>
            <a:tailEnd/>
          </a:ln>
        </p:spPr>
        <p:txBody>
          <a:bodyPr anchor="ctr"/>
          <a:lstStyle/>
          <a:p>
            <a:pPr algn="ctr">
              <a:defRPr/>
            </a:pPr>
            <a:endParaRPr lang="en-US" dirty="0">
              <a:solidFill>
                <a:schemeClr val="lt1"/>
              </a:solidFill>
              <a:latin typeface="+mn-lt"/>
            </a:endParaRPr>
          </a:p>
        </p:txBody>
      </p:sp>
      <p:sp>
        <p:nvSpPr>
          <p:cNvPr id="3" name="Slide Number Placeholder 2"/>
          <p:cNvSpPr>
            <a:spLocks noGrp="1"/>
          </p:cNvSpPr>
          <p:nvPr>
            <p:ph type="sldNum" sz="quarter" idx="11"/>
          </p:nvPr>
        </p:nvSpPr>
        <p:spPr>
          <a:xfrm>
            <a:off x="8532440" y="6309320"/>
            <a:ext cx="648072" cy="476250"/>
          </a:xfrm>
        </p:spPr>
        <p:txBody>
          <a:bodyPr/>
          <a:lstStyle/>
          <a:p>
            <a:fld id="{6FD3CF0E-5903-4765-BB79-24AE031C80A8}" type="slidenum">
              <a:rPr lang="ar-SA" smtClean="0"/>
              <a:pPr/>
              <a:t>57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764704"/>
            <a:ext cx="2786082" cy="674952"/>
          </a:xfrm>
        </p:spPr>
        <p:txBody>
          <a:bodyPr>
            <a:noAutofit/>
          </a:bodyPr>
          <a:lstStyle/>
          <a:p>
            <a:r>
              <a:rPr lang="en-US" sz="3600" b="1" dirty="0" smtClean="0"/>
              <a:t>Treatment</a:t>
            </a:r>
            <a:endParaRPr lang="en-US" sz="4000" b="1" dirty="0"/>
          </a:p>
        </p:txBody>
      </p:sp>
      <p:sp>
        <p:nvSpPr>
          <p:cNvPr id="3" name="Content Placeholder 2"/>
          <p:cNvSpPr>
            <a:spLocks noGrp="1"/>
          </p:cNvSpPr>
          <p:nvPr>
            <p:ph idx="1"/>
          </p:nvPr>
        </p:nvSpPr>
        <p:spPr>
          <a:xfrm>
            <a:off x="500034" y="1988840"/>
            <a:ext cx="8077200" cy="4530725"/>
          </a:xfrm>
        </p:spPr>
        <p:txBody>
          <a:bodyPr>
            <a:normAutofit lnSpcReduction="10000"/>
          </a:bodyPr>
          <a:lstStyle/>
          <a:p>
            <a:pPr marL="514350" indent="-514350">
              <a:lnSpc>
                <a:spcPct val="150000"/>
              </a:lnSpc>
              <a:buNone/>
            </a:pPr>
            <a:r>
              <a:rPr lang="en-US" sz="2800" b="1" dirty="0" smtClean="0">
                <a:solidFill>
                  <a:srgbClr val="FF0000"/>
                </a:solidFill>
                <a:latin typeface="Arial" pitchFamily="34" charset="0"/>
                <a:cs typeface="Arial" pitchFamily="34" charset="0"/>
              </a:rPr>
              <a:t>General Measures</a:t>
            </a:r>
            <a:endParaRPr lang="en-US" sz="2800" dirty="0" smtClean="0">
              <a:solidFill>
                <a:schemeClr val="tx2"/>
              </a:solidFill>
              <a:latin typeface="Arial" pitchFamily="34" charset="0"/>
              <a:cs typeface="Arial" pitchFamily="34" charset="0"/>
            </a:endParaRPr>
          </a:p>
          <a:p>
            <a:pPr>
              <a:lnSpc>
                <a:spcPct val="150000"/>
              </a:lnSpc>
              <a:buFont typeface="Wingdings" pitchFamily="2" charset="2"/>
              <a:buChar char="q"/>
            </a:pPr>
            <a:r>
              <a:rPr lang="en-US" sz="2600" dirty="0" smtClean="0">
                <a:latin typeface="Arial" pitchFamily="34" charset="0"/>
                <a:cs typeface="Arial" pitchFamily="34" charset="0"/>
              </a:rPr>
              <a:t>These measures should be tried in all patients with OSDB:</a:t>
            </a:r>
          </a:p>
          <a:p>
            <a:pPr lvl="2">
              <a:lnSpc>
                <a:spcPct val="150000"/>
              </a:lnSpc>
            </a:pPr>
            <a:r>
              <a:rPr lang="en-US" sz="2600" dirty="0" smtClean="0">
                <a:latin typeface="Arial" pitchFamily="34" charset="0"/>
                <a:cs typeface="Arial" pitchFamily="34" charset="0"/>
              </a:rPr>
              <a:t>Weight loss</a:t>
            </a:r>
          </a:p>
          <a:p>
            <a:pPr lvl="2">
              <a:lnSpc>
                <a:spcPct val="150000"/>
              </a:lnSpc>
            </a:pPr>
            <a:r>
              <a:rPr lang="en-US" sz="2600" dirty="0" smtClean="0">
                <a:latin typeface="Arial" pitchFamily="34" charset="0"/>
                <a:cs typeface="Arial" pitchFamily="34" charset="0"/>
              </a:rPr>
              <a:t>Avoidance of alcohol &amp; sedatives</a:t>
            </a:r>
          </a:p>
          <a:p>
            <a:pPr lvl="2">
              <a:lnSpc>
                <a:spcPct val="150000"/>
              </a:lnSpc>
            </a:pPr>
            <a:r>
              <a:rPr lang="en-US" sz="2600" dirty="0" smtClean="0">
                <a:latin typeface="Arial" pitchFamily="34" charset="0"/>
                <a:cs typeface="Arial" pitchFamily="34" charset="0"/>
              </a:rPr>
              <a:t>Sleep position</a:t>
            </a:r>
          </a:p>
          <a:p>
            <a:pPr lvl="2">
              <a:lnSpc>
                <a:spcPct val="150000"/>
              </a:lnSpc>
            </a:pPr>
            <a:r>
              <a:rPr lang="en-US" sz="2600" dirty="0" smtClean="0">
                <a:latin typeface="Arial" pitchFamily="34" charset="0"/>
                <a:cs typeface="Arial" pitchFamily="34" charset="0"/>
              </a:rPr>
              <a:t>Driving and operation of heavy machinery</a:t>
            </a:r>
          </a:p>
          <a:p>
            <a:endParaRPr lang="en-US" sz="2400" dirty="0" smtClean="0"/>
          </a:p>
          <a:p>
            <a:endParaRPr lang="en-US" sz="2400" dirty="0" smtClean="0"/>
          </a:p>
          <a:p>
            <a:endParaRPr lang="en-US" sz="2400" dirty="0"/>
          </a:p>
        </p:txBody>
      </p:sp>
      <p:sp>
        <p:nvSpPr>
          <p:cNvPr id="5" name="Slide Number Placeholder 4"/>
          <p:cNvSpPr>
            <a:spLocks noGrp="1"/>
          </p:cNvSpPr>
          <p:nvPr>
            <p:ph type="sldNum" sz="quarter" idx="12"/>
          </p:nvPr>
        </p:nvSpPr>
        <p:spPr/>
        <p:txBody>
          <a:bodyPr/>
          <a:lstStyle/>
          <a:p>
            <a:fld id="{80EA325C-93E3-49B9-9635-C99EDF9CBB06}" type="slidenum">
              <a:rPr lang="en-US" smtClean="0"/>
              <a:pPr/>
              <a:t>58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1000"/>
                                        <p:tgtEl>
                                          <p:spTgt spid="3">
                                            <p:txEl>
                                              <p:pRg st="1" end="1"/>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1000"/>
                                        <p:tgtEl>
                                          <p:spTgt spid="3">
                                            <p:txEl>
                                              <p:pRg st="2" end="2"/>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1000"/>
                                        <p:tgtEl>
                                          <p:spTgt spid="3">
                                            <p:txEl>
                                              <p:pRg st="3" end="3"/>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ox(in)">
                                      <p:cBhvr>
                                        <p:cTn id="21" dur="1000"/>
                                        <p:tgtEl>
                                          <p:spTgt spid="3">
                                            <p:txEl>
                                              <p:pRg st="4" end="4"/>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4282" y="762207"/>
            <a:ext cx="3786214" cy="650569"/>
          </a:xfrm>
        </p:spPr>
        <p:txBody>
          <a:bodyPr>
            <a:normAutofit/>
          </a:bodyPr>
          <a:lstStyle/>
          <a:p>
            <a:pPr algn="ctr"/>
            <a:r>
              <a:rPr lang="en-US" sz="3600" b="1" dirty="0" smtClean="0"/>
              <a:t>Weight Loss</a:t>
            </a:r>
            <a:endParaRPr lang="en-US" sz="3600" b="1" dirty="0"/>
          </a:p>
        </p:txBody>
      </p:sp>
      <p:sp>
        <p:nvSpPr>
          <p:cNvPr id="6" name="Content Placeholder 5"/>
          <p:cNvSpPr>
            <a:spLocks noGrp="1"/>
          </p:cNvSpPr>
          <p:nvPr>
            <p:ph sz="half" idx="1"/>
          </p:nvPr>
        </p:nvSpPr>
        <p:spPr>
          <a:xfrm>
            <a:off x="604838" y="2905140"/>
            <a:ext cx="4038600" cy="2667000"/>
          </a:xfrm>
        </p:spPr>
        <p:txBody>
          <a:bodyPr>
            <a:normAutofit/>
          </a:bodyPr>
          <a:lstStyle/>
          <a:p>
            <a:r>
              <a:rPr lang="en-US" dirty="0" smtClean="0">
                <a:latin typeface="Arial" pitchFamily="34" charset="0"/>
                <a:cs typeface="Arial" pitchFamily="34" charset="0"/>
              </a:rPr>
              <a:t>Weight loss is like </a:t>
            </a:r>
            <a:r>
              <a:rPr lang="en-US" smtClean="0">
                <a:latin typeface="Arial" pitchFamily="34" charset="0"/>
                <a:cs typeface="Arial" pitchFamily="34" charset="0"/>
              </a:rPr>
              <a:t>getting into </a:t>
            </a:r>
            <a:r>
              <a:rPr lang="en-US" dirty="0" smtClean="0">
                <a:latin typeface="Arial" pitchFamily="34" charset="0"/>
                <a:cs typeface="Arial" pitchFamily="34" charset="0"/>
              </a:rPr>
              <a:t>heaven….. It is </a:t>
            </a:r>
            <a:r>
              <a:rPr lang="en-US" dirty="0" smtClean="0">
                <a:solidFill>
                  <a:srgbClr val="FF0000"/>
                </a:solidFill>
                <a:latin typeface="Arial" pitchFamily="34" charset="0"/>
                <a:cs typeface="Arial" pitchFamily="34" charset="0"/>
              </a:rPr>
              <a:t>SIMPLE</a:t>
            </a:r>
            <a:r>
              <a:rPr lang="en-US" dirty="0" smtClean="0">
                <a:latin typeface="Arial" pitchFamily="34" charset="0"/>
                <a:cs typeface="Arial" pitchFamily="34" charset="0"/>
              </a:rPr>
              <a:t> but it is not </a:t>
            </a:r>
            <a:r>
              <a:rPr lang="en-US" dirty="0" smtClean="0">
                <a:solidFill>
                  <a:srgbClr val="FF0000"/>
                </a:solidFill>
                <a:latin typeface="Arial" pitchFamily="34" charset="0"/>
                <a:cs typeface="Arial" pitchFamily="34" charset="0"/>
              </a:rPr>
              <a:t>EASY.</a:t>
            </a:r>
            <a:endParaRPr lang="en-US" dirty="0">
              <a:solidFill>
                <a:srgbClr val="FF0000"/>
              </a:solidFill>
              <a:latin typeface="Arial" pitchFamily="34" charset="0"/>
              <a:cs typeface="Arial" pitchFamily="34" charset="0"/>
            </a:endParaRPr>
          </a:p>
        </p:txBody>
      </p:sp>
      <p:pic>
        <p:nvPicPr>
          <p:cNvPr id="8" name="Picture 4" descr="C:\My Documents\My Pictures\Sleep\Obesity.gif"/>
          <p:cNvPicPr>
            <a:picLocks noGrp="1" noChangeAspect="1" noChangeArrowheads="1"/>
          </p:cNvPicPr>
          <p:nvPr>
            <p:ph sz="half" idx="2"/>
          </p:nvPr>
        </p:nvPicPr>
        <p:blipFill>
          <a:blip r:embed="rId3" cstate="print"/>
          <a:srcRect/>
          <a:stretch>
            <a:fillRect/>
          </a:stretch>
        </p:blipFill>
        <p:spPr>
          <a:xfrm>
            <a:off x="4248176" y="2428868"/>
            <a:ext cx="4038600" cy="3481763"/>
          </a:xfrm>
          <a:noFill/>
        </p:spPr>
      </p:pic>
      <p:sp>
        <p:nvSpPr>
          <p:cNvPr id="9" name="TextBox 8"/>
          <p:cNvSpPr txBox="1"/>
          <p:nvPr/>
        </p:nvSpPr>
        <p:spPr>
          <a:xfrm>
            <a:off x="5214942" y="5957848"/>
            <a:ext cx="2205062" cy="400110"/>
          </a:xfrm>
          <a:prstGeom prst="rect">
            <a:avLst/>
          </a:prstGeom>
          <a:noFill/>
        </p:spPr>
        <p:txBody>
          <a:bodyPr wrap="square" rtlCol="0">
            <a:spAutoFit/>
          </a:bodyPr>
          <a:lstStyle/>
          <a:p>
            <a:pPr algn="ctr"/>
            <a:r>
              <a:rPr lang="en-US" sz="1000" dirty="0" smtClean="0"/>
              <a:t>Sleep in Health &amp; Disease</a:t>
            </a:r>
          </a:p>
          <a:p>
            <a:pPr algn="ctr"/>
            <a:r>
              <a:rPr lang="en-US" sz="1000" dirty="0" smtClean="0"/>
              <a:t>www.sleepsa.com</a:t>
            </a:r>
            <a:endParaRPr lang="en-US" sz="1000" dirty="0"/>
          </a:p>
        </p:txBody>
      </p:sp>
      <p:sp>
        <p:nvSpPr>
          <p:cNvPr id="3" name="Slide Number Placeholder 2"/>
          <p:cNvSpPr>
            <a:spLocks noGrp="1"/>
          </p:cNvSpPr>
          <p:nvPr>
            <p:ph type="sldNum" sz="quarter" idx="12"/>
          </p:nvPr>
        </p:nvSpPr>
        <p:spPr/>
        <p:txBody>
          <a:bodyPr/>
          <a:lstStyle/>
          <a:p>
            <a:fld id="{80EA325C-93E3-49B9-9635-C99EDF9CBB06}" type="slidenum">
              <a:rPr lang="en-US" smtClean="0"/>
              <a:pPr/>
              <a:t>59</a:t>
            </a:fld>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1" y="420411"/>
            <a:ext cx="5143536" cy="1294077"/>
          </a:xfrm>
        </p:spPr>
        <p:txBody>
          <a:bodyPr>
            <a:noAutofit/>
          </a:bodyPr>
          <a:lstStyle/>
          <a:p>
            <a:pPr algn="ctr"/>
            <a:r>
              <a:rPr lang="en-US" sz="3600" b="1" dirty="0" smtClean="0"/>
              <a:t>What is Sleep Disordered  Breathing?</a:t>
            </a:r>
            <a:endParaRPr lang="en-US" sz="3600" b="1" dirty="0"/>
          </a:p>
        </p:txBody>
      </p:sp>
      <p:sp>
        <p:nvSpPr>
          <p:cNvPr id="3" name="Content Placeholder 2"/>
          <p:cNvSpPr>
            <a:spLocks noGrp="1"/>
          </p:cNvSpPr>
          <p:nvPr>
            <p:ph idx="1"/>
          </p:nvPr>
        </p:nvSpPr>
        <p:spPr>
          <a:xfrm>
            <a:off x="357158" y="3054448"/>
            <a:ext cx="8229600" cy="2390776"/>
          </a:xfrm>
        </p:spPr>
        <p:txBody>
          <a:bodyPr>
            <a:normAutofit/>
          </a:bodyPr>
          <a:lstStyle/>
          <a:p>
            <a:r>
              <a:rPr lang="en-US" sz="2800" dirty="0" smtClean="0">
                <a:latin typeface="Arial" pitchFamily="34" charset="0"/>
                <a:cs typeface="Arial" pitchFamily="34" charset="0"/>
              </a:rPr>
              <a:t>Is used to describe a group of disorders characterized by abnormalities of the respiratory pattern or ventilation during sleep.</a:t>
            </a:r>
            <a:endParaRPr lang="en-US" sz="28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0EA325C-93E3-49B9-9635-C99EDF9CBB06}" type="slidenum">
              <a:rPr lang="en-US" smtClean="0"/>
              <a:pPr/>
              <a:t>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28726" y="733632"/>
            <a:ext cx="7258050" cy="751152"/>
          </a:xfrm>
        </p:spPr>
        <p:txBody>
          <a:bodyPr>
            <a:normAutofit/>
          </a:bodyPr>
          <a:lstStyle/>
          <a:p>
            <a:pPr algn="ctr"/>
            <a:r>
              <a:rPr lang="en-US" sz="3600" b="1" dirty="0" smtClean="0"/>
              <a:t>Positional Therapy</a:t>
            </a:r>
            <a:endParaRPr lang="en-US" sz="3600" b="1" dirty="0"/>
          </a:p>
        </p:txBody>
      </p:sp>
      <p:sp>
        <p:nvSpPr>
          <p:cNvPr id="6" name="Content Placeholder 5"/>
          <p:cNvSpPr>
            <a:spLocks noGrp="1"/>
          </p:cNvSpPr>
          <p:nvPr>
            <p:ph sz="half" idx="1"/>
          </p:nvPr>
        </p:nvSpPr>
        <p:spPr>
          <a:xfrm>
            <a:off x="285720" y="3510880"/>
            <a:ext cx="4038600" cy="2438400"/>
          </a:xfrm>
        </p:spPr>
        <p:txBody>
          <a:bodyPr>
            <a:normAutofit/>
          </a:bodyPr>
          <a:lstStyle/>
          <a:p>
            <a:r>
              <a:rPr lang="en-US" dirty="0" smtClean="0">
                <a:latin typeface="Arial" pitchFamily="34" charset="0"/>
                <a:cs typeface="Arial" pitchFamily="34" charset="0"/>
              </a:rPr>
              <a:t>Try sleeping on the side.</a:t>
            </a:r>
            <a:endParaRPr lang="en-US" dirty="0">
              <a:latin typeface="Arial" pitchFamily="34" charset="0"/>
              <a:cs typeface="Arial" pitchFamily="34" charset="0"/>
            </a:endParaRPr>
          </a:p>
        </p:txBody>
      </p:sp>
      <p:pic>
        <p:nvPicPr>
          <p:cNvPr id="8" name="Picture 2"/>
          <p:cNvPicPr>
            <a:picLocks noGrp="1" noChangeAspect="1" noChangeArrowheads="1"/>
          </p:cNvPicPr>
          <p:nvPr>
            <p:ph sz="half" idx="2"/>
          </p:nvPr>
        </p:nvPicPr>
        <p:blipFill>
          <a:blip r:embed="rId2" cstate="print"/>
          <a:srcRect/>
          <a:stretch>
            <a:fillRect/>
          </a:stretch>
        </p:blipFill>
        <p:spPr bwMode="auto">
          <a:xfrm>
            <a:off x="4319614" y="2712990"/>
            <a:ext cx="4038600" cy="3002026"/>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80EA325C-93E3-49B9-9635-C99EDF9CBB06}" type="slidenum">
              <a:rPr lang="en-US" smtClean="0"/>
              <a:pPr/>
              <a:t>60</a:t>
            </a:fld>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61</a:t>
            </a:fld>
            <a:endParaRPr lang="en-US"/>
          </a:p>
        </p:txBody>
      </p:sp>
      <p:sp>
        <p:nvSpPr>
          <p:cNvPr id="6" name="Title 5"/>
          <p:cNvSpPr>
            <a:spLocks noGrp="1"/>
          </p:cNvSpPr>
          <p:nvPr>
            <p:ph type="title" idx="4294967295"/>
          </p:nvPr>
        </p:nvSpPr>
        <p:spPr>
          <a:xfrm>
            <a:off x="275803" y="188119"/>
            <a:ext cx="7248525" cy="936625"/>
          </a:xfrm>
        </p:spPr>
        <p:txBody>
          <a:bodyPr>
            <a:normAutofit/>
          </a:bodyPr>
          <a:lstStyle/>
          <a:p>
            <a:r>
              <a:rPr lang="en-US" sz="3600" b="1" dirty="0" smtClean="0">
                <a:solidFill>
                  <a:srgbClr val="401360"/>
                </a:solidFill>
                <a:effectLst/>
              </a:rPr>
              <a:t>Sleep Position Training</a:t>
            </a:r>
            <a:endParaRPr lang="en-US" sz="3600" b="1" dirty="0">
              <a:solidFill>
                <a:srgbClr val="401360"/>
              </a:solidFill>
              <a:effectLst/>
            </a:endParaRPr>
          </a:p>
        </p:txBody>
      </p:sp>
      <p:pic>
        <p:nvPicPr>
          <p:cNvPr id="8" name="Picture 8" descr="sa61"/>
          <p:cNvPicPr>
            <a:picLocks noGrp="1" noChangeAspect="1" noChangeArrowheads="1"/>
          </p:cNvPicPr>
          <p:nvPr>
            <p:ph idx="4294967295"/>
          </p:nvPr>
        </p:nvPicPr>
        <p:blipFill>
          <a:blip r:embed="rId2" cstate="print"/>
          <a:srcRect/>
          <a:stretch>
            <a:fillRect/>
          </a:stretch>
        </p:blipFill>
        <p:spPr bwMode="auto">
          <a:xfrm>
            <a:off x="323528" y="1124744"/>
            <a:ext cx="4183965" cy="2304355"/>
          </a:xfrm>
          <a:prstGeom prst="rect">
            <a:avLst/>
          </a:prstGeom>
          <a:noFill/>
          <a:ln w="6350">
            <a:solidFill>
              <a:schemeClr val="tx1"/>
            </a:solidFill>
            <a:miter lim="800000"/>
            <a:headEnd/>
            <a:tailEnd/>
          </a:ln>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50780"/>
            <a:ext cx="4148073" cy="2399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vivisol.nl/cache_ceimage/assets/uploads/services/Wake_up_401_2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417" y="3389815"/>
            <a:ext cx="3819525" cy="25336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www.nightbalance.com/corporate/nightbalance_sp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8843" y="4257469"/>
            <a:ext cx="2132073" cy="7983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yoursnorestore.com/assets/images/Snore_7-246_edited-1_edTMP-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8630" y="116632"/>
            <a:ext cx="3979100" cy="2979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51284" y="758015"/>
            <a:ext cx="7277100" cy="726769"/>
          </a:xfrm>
        </p:spPr>
        <p:txBody>
          <a:bodyPr>
            <a:normAutofit/>
          </a:bodyPr>
          <a:lstStyle/>
          <a:p>
            <a:pPr marL="742950" indent="-742950">
              <a:buClr>
                <a:schemeClr val="accent1"/>
              </a:buClr>
              <a:buSzPct val="65000"/>
            </a:pPr>
            <a:r>
              <a:rPr lang="en-US" sz="3600" b="1" dirty="0" smtClean="0"/>
              <a:t>Specific Measures</a:t>
            </a:r>
            <a:endParaRPr lang="en-US" sz="3600" b="1" dirty="0"/>
          </a:p>
        </p:txBody>
      </p:sp>
      <p:sp>
        <p:nvSpPr>
          <p:cNvPr id="7" name="Content Placeholder 6"/>
          <p:cNvSpPr>
            <a:spLocks noGrp="1"/>
          </p:cNvSpPr>
          <p:nvPr>
            <p:ph idx="1"/>
          </p:nvPr>
        </p:nvSpPr>
        <p:spPr>
          <a:xfrm>
            <a:off x="659460" y="2492896"/>
            <a:ext cx="7800972" cy="3384376"/>
          </a:xfrm>
        </p:spPr>
        <p:txBody>
          <a:bodyPr>
            <a:noAutofit/>
          </a:bodyPr>
          <a:lstStyle/>
          <a:p>
            <a:r>
              <a:rPr lang="en-US" sz="2800" dirty="0" smtClean="0">
                <a:latin typeface="Arial" pitchFamily="34" charset="0"/>
                <a:cs typeface="Arial" pitchFamily="34" charset="0"/>
              </a:rPr>
              <a:t>Continuous Positive Airway Pressure (CPAP)</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Intra – Oral Appliances</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Surgical Treatment</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Hypoglossal Nerve Stimulation</a:t>
            </a:r>
            <a:endParaRPr lang="en-US" sz="28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80EA325C-93E3-49B9-9635-C99EDF9CBB06}" type="slidenum">
              <a:rPr lang="en-US" smtClean="0"/>
              <a:pPr/>
              <a:t>62</a:t>
            </a:fld>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28604"/>
            <a:ext cx="5643602" cy="1238250"/>
          </a:xfrm>
        </p:spPr>
        <p:txBody>
          <a:bodyPr>
            <a:noAutofit/>
          </a:bodyPr>
          <a:lstStyle/>
          <a:p>
            <a:pPr algn="ctr"/>
            <a:r>
              <a:rPr lang="en-US" sz="3600" b="1" dirty="0" smtClean="0"/>
              <a:t>Continuous Positive Airway Pressure (CPAP)</a:t>
            </a:r>
            <a:endParaRPr lang="en-US" sz="3600" b="1" dirty="0"/>
          </a:p>
        </p:txBody>
      </p:sp>
      <p:sp>
        <p:nvSpPr>
          <p:cNvPr id="4" name="Content Placeholder 3"/>
          <p:cNvSpPr>
            <a:spLocks noGrp="1"/>
          </p:cNvSpPr>
          <p:nvPr>
            <p:ph sz="half" idx="1"/>
          </p:nvPr>
        </p:nvSpPr>
        <p:spPr>
          <a:xfrm>
            <a:off x="285720" y="3414489"/>
            <a:ext cx="4038600" cy="2390775"/>
          </a:xfrm>
        </p:spPr>
        <p:txBody>
          <a:bodyPr>
            <a:normAutofit/>
          </a:bodyPr>
          <a:lstStyle/>
          <a:p>
            <a:r>
              <a:rPr lang="en-US" dirty="0" smtClean="0">
                <a:latin typeface="Arial" pitchFamily="34" charset="0"/>
                <a:cs typeface="Arial" pitchFamily="34" charset="0"/>
              </a:rPr>
              <a:t>Is the gold standard treatment</a:t>
            </a:r>
            <a:endParaRPr lang="en-US" dirty="0">
              <a:latin typeface="Arial" pitchFamily="34" charset="0"/>
              <a:cs typeface="Arial" pitchFamily="34" charset="0"/>
            </a:endParaRPr>
          </a:p>
        </p:txBody>
      </p:sp>
      <p:pic>
        <p:nvPicPr>
          <p:cNvPr id="8" name="Picture 3"/>
          <p:cNvPicPr>
            <a:picLocks noGrp="1" noChangeAspect="1" noChangeArrowheads="1"/>
          </p:cNvPicPr>
          <p:nvPr>
            <p:ph sz="half" idx="2"/>
          </p:nvPr>
        </p:nvPicPr>
        <p:blipFill>
          <a:blip r:embed="rId2" cstate="print"/>
          <a:stretch>
            <a:fillRect/>
          </a:stretch>
        </p:blipFill>
        <p:spPr bwMode="auto">
          <a:xfrm>
            <a:off x="4101433" y="2643182"/>
            <a:ext cx="4294853" cy="321471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80EA325C-93E3-49B9-9635-C99EDF9CBB06}" type="slidenum">
              <a:rPr lang="en-US" smtClean="0"/>
              <a:pPr/>
              <a:t>63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1000"/>
                                        <p:tgtEl>
                                          <p:spTgt spid="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28604"/>
            <a:ext cx="4357718" cy="1220787"/>
          </a:xfrm>
        </p:spPr>
        <p:txBody>
          <a:bodyPr>
            <a:noAutofit/>
          </a:bodyPr>
          <a:lstStyle/>
          <a:p>
            <a:pPr algn="ctr"/>
            <a:r>
              <a:rPr lang="en-US" sz="3600" b="1" dirty="0" smtClean="0"/>
              <a:t>Continuous Positive </a:t>
            </a:r>
            <a:br>
              <a:rPr lang="en-US" sz="3600" b="1" dirty="0" smtClean="0"/>
            </a:br>
            <a:r>
              <a:rPr lang="en-US" sz="3600" b="1" dirty="0" smtClean="0"/>
              <a:t>Airway Pressure</a:t>
            </a:r>
            <a:endParaRPr lang="en-US" sz="3600" b="1" dirty="0"/>
          </a:p>
        </p:txBody>
      </p:sp>
      <p:sp>
        <p:nvSpPr>
          <p:cNvPr id="3" name="Text Placeholder 2"/>
          <p:cNvSpPr>
            <a:spLocks noGrp="1"/>
          </p:cNvSpPr>
          <p:nvPr>
            <p:ph type="body" idx="1"/>
          </p:nvPr>
        </p:nvSpPr>
        <p:spPr>
          <a:xfrm>
            <a:off x="428596" y="1966906"/>
            <a:ext cx="3963988" cy="533400"/>
          </a:xfrm>
        </p:spPr>
        <p:txBody>
          <a:bodyPr>
            <a:normAutofit/>
          </a:bodyPr>
          <a:lstStyle/>
          <a:p>
            <a:pPr algn="ctr"/>
            <a:r>
              <a:rPr lang="en-US" sz="2800" dirty="0" smtClean="0">
                <a:solidFill>
                  <a:srgbClr val="C00000"/>
                </a:solidFill>
              </a:rPr>
              <a:t>Before </a:t>
            </a:r>
            <a:endParaRPr lang="en-US" sz="2800" dirty="0">
              <a:solidFill>
                <a:srgbClr val="C00000"/>
              </a:solidFill>
            </a:endParaRPr>
          </a:p>
        </p:txBody>
      </p:sp>
      <p:sp>
        <p:nvSpPr>
          <p:cNvPr id="5" name="Text Placeholder 4"/>
          <p:cNvSpPr>
            <a:spLocks noGrp="1"/>
          </p:cNvSpPr>
          <p:nvPr>
            <p:ph type="body" sz="quarter" idx="3"/>
          </p:nvPr>
        </p:nvSpPr>
        <p:spPr>
          <a:xfrm>
            <a:off x="4500562" y="1947856"/>
            <a:ext cx="3962400" cy="552450"/>
          </a:xfrm>
        </p:spPr>
        <p:txBody>
          <a:bodyPr>
            <a:normAutofit/>
          </a:bodyPr>
          <a:lstStyle/>
          <a:p>
            <a:pPr algn="ctr"/>
            <a:r>
              <a:rPr lang="en-US" sz="2800" dirty="0" smtClean="0">
                <a:solidFill>
                  <a:srgbClr val="C00000"/>
                </a:solidFill>
              </a:rPr>
              <a:t>After</a:t>
            </a:r>
            <a:endParaRPr lang="en-US" sz="2800" dirty="0">
              <a:solidFill>
                <a:srgbClr val="C00000"/>
              </a:solidFill>
            </a:endParaRPr>
          </a:p>
        </p:txBody>
      </p:sp>
      <p:pic>
        <p:nvPicPr>
          <p:cNvPr id="2050" name="Picture 2"/>
          <p:cNvPicPr>
            <a:picLocks noGrp="1" noChangeAspect="1" noChangeArrowheads="1"/>
          </p:cNvPicPr>
          <p:nvPr>
            <p:ph sz="quarter" idx="4"/>
          </p:nvPr>
        </p:nvPicPr>
        <p:blipFill>
          <a:blip r:embed="rId2" cstate="print"/>
          <a:srcRect/>
          <a:stretch>
            <a:fillRect/>
          </a:stretch>
        </p:blipFill>
        <p:spPr bwMode="auto">
          <a:xfrm>
            <a:off x="4643438" y="2462234"/>
            <a:ext cx="3746706" cy="4038600"/>
          </a:xfrm>
          <a:prstGeom prst="rect">
            <a:avLst/>
          </a:prstGeom>
          <a:noFill/>
          <a:ln w="9525">
            <a:noFill/>
            <a:miter lim="800000"/>
            <a:headEnd/>
            <a:tailEnd/>
          </a:ln>
          <a:effectLst/>
        </p:spPr>
      </p:pic>
      <p:pic>
        <p:nvPicPr>
          <p:cNvPr id="8" name="Picture 4"/>
          <p:cNvPicPr>
            <a:picLocks noGrp="1" noChangeAspect="1" noChangeArrowheads="1"/>
          </p:cNvPicPr>
          <p:nvPr>
            <p:ph sz="half" idx="2"/>
          </p:nvPr>
        </p:nvPicPr>
        <p:blipFill>
          <a:blip r:embed="rId3" cstate="print"/>
          <a:srcRect/>
          <a:stretch>
            <a:fillRect/>
          </a:stretch>
        </p:blipFill>
        <p:spPr bwMode="auto">
          <a:xfrm>
            <a:off x="762000" y="2549546"/>
            <a:ext cx="2678181" cy="3951288"/>
          </a:xfrm>
          <a:prstGeom prst="rect">
            <a:avLst/>
          </a:prstGeom>
          <a:noFill/>
          <a:ln w="9525">
            <a:noFill/>
            <a:miter lim="800000"/>
            <a:headEnd/>
            <a:tailEnd/>
          </a:ln>
          <a:effectLst/>
        </p:spPr>
      </p:pic>
      <p:sp>
        <p:nvSpPr>
          <p:cNvPr id="9" name="Oval 7"/>
          <p:cNvSpPr>
            <a:spLocks noChangeArrowheads="1"/>
          </p:cNvSpPr>
          <p:nvPr/>
        </p:nvSpPr>
        <p:spPr bwMode="auto">
          <a:xfrm>
            <a:off x="2357422" y="4510102"/>
            <a:ext cx="838200" cy="990600"/>
          </a:xfrm>
          <a:prstGeom prst="ellipse">
            <a:avLst/>
          </a:prstGeom>
          <a:noFill/>
          <a:ln w="38100">
            <a:solidFill>
              <a:srgbClr val="0000CC"/>
            </a:solidFill>
            <a:round/>
            <a:headEnd/>
            <a:tailEnd/>
          </a:ln>
          <a:effectLst/>
        </p:spPr>
        <p:txBody>
          <a:bodyPr wrap="none" anchor="ctr"/>
          <a:lstStyle/>
          <a:p>
            <a:endParaRPr lang="en-US" dirty="0"/>
          </a:p>
        </p:txBody>
      </p:sp>
      <p:sp>
        <p:nvSpPr>
          <p:cNvPr id="10" name="Oval 7"/>
          <p:cNvSpPr>
            <a:spLocks noChangeArrowheads="1"/>
          </p:cNvSpPr>
          <p:nvPr/>
        </p:nvSpPr>
        <p:spPr bwMode="auto">
          <a:xfrm>
            <a:off x="7305700" y="4438664"/>
            <a:ext cx="838200" cy="990600"/>
          </a:xfrm>
          <a:prstGeom prst="ellipse">
            <a:avLst/>
          </a:prstGeom>
          <a:noFill/>
          <a:ln w="38100">
            <a:solidFill>
              <a:srgbClr val="0000CC"/>
            </a:solidFill>
            <a:round/>
            <a:headEnd/>
            <a:tailEnd/>
          </a:ln>
          <a:effectLst/>
        </p:spPr>
        <p:txBody>
          <a:bodyPr wrap="none" anchor="ctr"/>
          <a:lstStyle/>
          <a:p>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randombar(horizont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9" grpId="0" animBg="1"/>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14348" y="752682"/>
            <a:ext cx="4400530" cy="660094"/>
          </a:xfrm>
        </p:spPr>
        <p:txBody>
          <a:bodyPr>
            <a:normAutofit/>
          </a:bodyPr>
          <a:lstStyle/>
          <a:p>
            <a:r>
              <a:rPr lang="en-US" sz="3600" b="1" dirty="0" smtClean="0"/>
              <a:t>Benefits of CPAP</a:t>
            </a:r>
            <a:endParaRPr lang="en-US" sz="3600" b="1" dirty="0"/>
          </a:p>
        </p:txBody>
      </p:sp>
      <p:sp>
        <p:nvSpPr>
          <p:cNvPr id="8" name="Content Placeholder 7"/>
          <p:cNvSpPr>
            <a:spLocks noGrp="1"/>
          </p:cNvSpPr>
          <p:nvPr>
            <p:ph idx="1"/>
          </p:nvPr>
        </p:nvSpPr>
        <p:spPr>
          <a:xfrm>
            <a:off x="928662" y="2308792"/>
            <a:ext cx="7215238" cy="4000528"/>
          </a:xfrm>
        </p:spPr>
        <p:txBody>
          <a:bodyPr>
            <a:noAutofit/>
          </a:bodyPr>
          <a:lstStyle/>
          <a:p>
            <a:r>
              <a:rPr lang="en-US" sz="2800" dirty="0" smtClean="0">
                <a:latin typeface="Arial" pitchFamily="34" charset="0"/>
                <a:cs typeface="Arial" pitchFamily="34" charset="0"/>
              </a:rPr>
              <a:t>Improves quality of life even in mild OSA</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Improves bed partner sleep</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Improves daytime sleepiness</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Decreases motor vehicle accident</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Improves hypertension</a:t>
            </a:r>
          </a:p>
          <a:p>
            <a:endParaRPr lang="en-US" sz="2800" dirty="0" smtClean="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80EA325C-93E3-49B9-9635-C99EDF9CBB06}" type="slidenum">
              <a:rPr lang="en-US" smtClean="0"/>
              <a:pPr/>
              <a:t>65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ox(in)">
                                      <p:cBhvr>
                                        <p:cTn id="12" dur="1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ox(in)">
                                      <p:cBhvr>
                                        <p:cTn id="17" dur="10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ox(in)">
                                      <p:cBhvr>
                                        <p:cTn id="22" dur="10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box(in)">
                                      <p:cBhvr>
                                        <p:cTn id="27"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55576" y="2636912"/>
            <a:ext cx="7772400" cy="3457587"/>
          </a:xfrm>
        </p:spPr>
        <p:txBody>
          <a:bodyPr/>
          <a:lstStyle/>
          <a:p>
            <a:r>
              <a:rPr lang="en-US" sz="2800" dirty="0" smtClean="0">
                <a:latin typeface="Arial" pitchFamily="34" charset="0"/>
                <a:cs typeface="Arial" pitchFamily="34" charset="0"/>
              </a:rPr>
              <a:t>Increases ejection fraction in systolic CHF</a:t>
            </a:r>
          </a:p>
          <a:p>
            <a:endParaRPr lang="en-US" sz="2000" dirty="0" smtClean="0">
              <a:latin typeface="Arial" pitchFamily="34" charset="0"/>
              <a:cs typeface="Arial" pitchFamily="34" charset="0"/>
            </a:endParaRPr>
          </a:p>
          <a:p>
            <a:r>
              <a:rPr lang="en-US" sz="2800" dirty="0" smtClean="0">
                <a:latin typeface="Arial" pitchFamily="34" charset="0"/>
                <a:cs typeface="Arial" pitchFamily="34" charset="0"/>
              </a:rPr>
              <a:t>Improves insulin resistance</a:t>
            </a:r>
          </a:p>
          <a:p>
            <a:endParaRPr lang="en-US" sz="2000" dirty="0" smtClean="0">
              <a:latin typeface="Arial" pitchFamily="34" charset="0"/>
              <a:cs typeface="Arial" pitchFamily="34" charset="0"/>
            </a:endParaRPr>
          </a:p>
          <a:p>
            <a:r>
              <a:rPr lang="en-US" sz="2800" dirty="0" smtClean="0">
                <a:latin typeface="Arial" pitchFamily="34" charset="0"/>
                <a:cs typeface="Arial" pitchFamily="34" charset="0"/>
              </a:rPr>
              <a:t>Decreases inflammatory markers </a:t>
            </a:r>
          </a:p>
          <a:p>
            <a:pPr lvl="2"/>
            <a:r>
              <a:rPr lang="en-US" dirty="0" smtClean="0">
                <a:solidFill>
                  <a:srgbClr val="0000CC"/>
                </a:solidFill>
                <a:latin typeface="Arial" pitchFamily="34" charset="0"/>
                <a:cs typeface="Arial" pitchFamily="34" charset="0"/>
              </a:rPr>
              <a:t>CRP (C-reactive protein)</a:t>
            </a:r>
          </a:p>
          <a:p>
            <a:endParaRPr lang="en-US" sz="2800" dirty="0"/>
          </a:p>
        </p:txBody>
      </p:sp>
      <p:sp>
        <p:nvSpPr>
          <p:cNvPr id="4" name="Title 6"/>
          <p:cNvSpPr>
            <a:spLocks noGrp="1"/>
          </p:cNvSpPr>
          <p:nvPr>
            <p:ph type="title"/>
          </p:nvPr>
        </p:nvSpPr>
        <p:spPr>
          <a:xfrm>
            <a:off x="642910" y="742417"/>
            <a:ext cx="6143668" cy="742367"/>
          </a:xfrm>
        </p:spPr>
        <p:txBody>
          <a:bodyPr>
            <a:noAutofit/>
          </a:bodyPr>
          <a:lstStyle/>
          <a:p>
            <a:r>
              <a:rPr lang="en-US" sz="3600" dirty="0" smtClean="0"/>
              <a:t>Cont… (Benefits of CPAP)</a:t>
            </a:r>
            <a:endParaRPr lang="en-US" sz="3600" dirty="0"/>
          </a:p>
        </p:txBody>
      </p:sp>
      <p:sp>
        <p:nvSpPr>
          <p:cNvPr id="3" name="Slide Number Placeholder 2"/>
          <p:cNvSpPr>
            <a:spLocks noGrp="1"/>
          </p:cNvSpPr>
          <p:nvPr>
            <p:ph type="sldNum" sz="quarter" idx="12"/>
          </p:nvPr>
        </p:nvSpPr>
        <p:spPr/>
        <p:txBody>
          <a:bodyPr/>
          <a:lstStyle/>
          <a:p>
            <a:fld id="{80EA325C-93E3-49B9-9635-C99EDF9CBB06}" type="slidenum">
              <a:rPr lang="en-US" smtClean="0"/>
              <a:pPr/>
              <a:t>66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ox(in)">
                                      <p:cBhvr>
                                        <p:cTn id="12" dur="1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ox(in)">
                                      <p:cBhvr>
                                        <p:cTn id="17" dur="1000"/>
                                        <p:tgtEl>
                                          <p:spTgt spid="8">
                                            <p:txEl>
                                              <p:pRg st="4" end="4"/>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box(in)">
                                      <p:cBhvr>
                                        <p:cTn id="20"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EA325C-93E3-49B9-9635-C99EDF9CBB06}" type="slidenum">
              <a:rPr lang="en-US" smtClean="0"/>
              <a:pPr/>
              <a:t>67</a:t>
            </a:fld>
            <a:endParaRPr lang="en-US"/>
          </a:p>
        </p:txBody>
      </p:sp>
      <p:sp>
        <p:nvSpPr>
          <p:cNvPr id="5" name="TextBox 4"/>
          <p:cNvSpPr txBox="1"/>
          <p:nvPr/>
        </p:nvSpPr>
        <p:spPr>
          <a:xfrm>
            <a:off x="7380312" y="44624"/>
            <a:ext cx="1691680" cy="1944216"/>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2"/>
          <a:stretch>
            <a:fillRect/>
          </a:stretch>
        </p:blipFill>
        <p:spPr>
          <a:xfrm>
            <a:off x="35496" y="646366"/>
            <a:ext cx="9008494" cy="5711571"/>
          </a:xfrm>
          <a:prstGeom prst="rect">
            <a:avLst/>
          </a:prstGeom>
        </p:spPr>
      </p:pic>
    </p:spTree>
    <p:extLst>
      <p:ext uri="{BB962C8B-B14F-4D97-AF65-F5344CB8AC3E}">
        <p14:creationId xmlns:p14="http://schemas.microsoft.com/office/powerpoint/2010/main" val="5709173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0EA325C-93E3-49B9-9635-C99EDF9CBB06}" type="slidenum">
              <a:rPr lang="en-US" smtClean="0"/>
              <a:pPr/>
              <a:t>68</a:t>
            </a:fld>
            <a:endParaRPr lang="en-US"/>
          </a:p>
        </p:txBody>
      </p:sp>
      <p:sp>
        <p:nvSpPr>
          <p:cNvPr id="4" name="TextBox 3"/>
          <p:cNvSpPr txBox="1"/>
          <p:nvPr/>
        </p:nvSpPr>
        <p:spPr>
          <a:xfrm>
            <a:off x="323528" y="6453336"/>
            <a:ext cx="6624736" cy="338554"/>
          </a:xfrm>
          <a:prstGeom prst="rect">
            <a:avLst/>
          </a:prstGeom>
          <a:noFill/>
        </p:spPr>
        <p:txBody>
          <a:bodyPr wrap="square" rtlCol="0">
            <a:spAutoFit/>
          </a:bodyPr>
          <a:lstStyle/>
          <a:p>
            <a:r>
              <a:rPr lang="nn-NO" sz="1600" b="1" u="sng" dirty="0" smtClean="0"/>
              <a:t>Saudi</a:t>
            </a:r>
            <a:r>
              <a:rPr lang="nn-NO" sz="1600" b="1" u="sng" dirty="0"/>
              <a:t> Med </a:t>
            </a:r>
            <a:r>
              <a:rPr lang="nn-NO" sz="1600" b="1" u="sng" dirty="0" smtClean="0"/>
              <a:t>J.</a:t>
            </a:r>
            <a:r>
              <a:rPr lang="nn-NO" sz="1600" b="1" dirty="0"/>
              <a:t> </a:t>
            </a:r>
            <a:r>
              <a:rPr lang="nn-NO" sz="1600" b="1" dirty="0" smtClean="0"/>
              <a:t>2015 </a:t>
            </a:r>
            <a:r>
              <a:rPr lang="nn-NO" sz="1600" b="1" dirty="0"/>
              <a:t>Aug;36(8):911-9. </a:t>
            </a:r>
            <a:endParaRPr lang="en-US" sz="1600" b="1" dirty="0"/>
          </a:p>
        </p:txBody>
      </p:sp>
      <p:sp>
        <p:nvSpPr>
          <p:cNvPr id="6" name="TextBox 5"/>
          <p:cNvSpPr txBox="1"/>
          <p:nvPr/>
        </p:nvSpPr>
        <p:spPr>
          <a:xfrm>
            <a:off x="304650" y="375047"/>
            <a:ext cx="6643614" cy="461665"/>
          </a:xfrm>
          <a:prstGeom prst="rect">
            <a:avLst/>
          </a:prstGeom>
          <a:noFill/>
        </p:spPr>
        <p:txBody>
          <a:bodyPr wrap="none" rtlCol="0">
            <a:spAutoFit/>
          </a:bodyPr>
          <a:lstStyle/>
          <a:p>
            <a:r>
              <a:rPr lang="en-US" sz="2400" b="1" dirty="0" smtClean="0">
                <a:solidFill>
                  <a:srgbClr val="0000CC"/>
                </a:solidFill>
              </a:rPr>
              <a:t>Figure 1-A: CPAP compliance at 1, 4 and 10 months</a:t>
            </a:r>
            <a:endParaRPr lang="en-US" sz="2400" b="1" dirty="0">
              <a:solidFill>
                <a:srgbClr val="0000CC"/>
              </a:solidFill>
            </a:endParaRPr>
          </a:p>
        </p:txBody>
      </p:sp>
      <p:sp>
        <p:nvSpPr>
          <p:cNvPr id="7" name="TextBox 6"/>
          <p:cNvSpPr txBox="1"/>
          <p:nvPr/>
        </p:nvSpPr>
        <p:spPr>
          <a:xfrm>
            <a:off x="6912768" y="13808"/>
            <a:ext cx="2195736" cy="1477328"/>
          </a:xfrm>
          <a:prstGeom prst="rect">
            <a:avLst/>
          </a:prstGeom>
          <a:solidFill>
            <a:schemeClr val="bg1"/>
          </a:solidFill>
        </p:spPr>
        <p:txBody>
          <a:bodyPr wrap="square" rtlCol="0">
            <a:spAutoFit/>
          </a:bodyPr>
          <a:lstStyle/>
          <a:p>
            <a:r>
              <a:rPr lang="en-US" dirty="0" smtClean="0"/>
              <a:t>                         </a:t>
            </a:r>
          </a:p>
          <a:p>
            <a:endParaRPr lang="en-US" dirty="0" smtClean="0"/>
          </a:p>
          <a:p>
            <a:endParaRPr lang="en-US" dirty="0"/>
          </a:p>
          <a:p>
            <a:endParaRPr lang="en-US" dirty="0" smtClean="0"/>
          </a:p>
          <a:p>
            <a:endParaRPr lang="en-US" dirty="0"/>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1652" y="1052736"/>
            <a:ext cx="8366812"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1669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a:xfrm>
            <a:off x="790577" y="738965"/>
            <a:ext cx="4281489" cy="745819"/>
          </a:xfrm>
        </p:spPr>
        <p:txBody>
          <a:bodyPr>
            <a:normAutofit/>
          </a:bodyPr>
          <a:lstStyle/>
          <a:p>
            <a:pPr eaLnBrk="1" hangingPunct="1"/>
            <a:r>
              <a:rPr lang="en-US" sz="3600" b="1" dirty="0" smtClean="0"/>
              <a:t>Conclusions</a:t>
            </a:r>
          </a:p>
        </p:txBody>
      </p:sp>
      <p:sp>
        <p:nvSpPr>
          <p:cNvPr id="92165" name="Rectangle 3"/>
          <p:cNvSpPr>
            <a:spLocks noGrp="1" noChangeArrowheads="1"/>
          </p:cNvSpPr>
          <p:nvPr>
            <p:ph type="body" idx="1"/>
          </p:nvPr>
        </p:nvSpPr>
        <p:spPr>
          <a:xfrm>
            <a:off x="642966" y="2276872"/>
            <a:ext cx="8001000" cy="4176711"/>
          </a:xfrm>
        </p:spPr>
        <p:txBody>
          <a:bodyPr>
            <a:noAutofit/>
          </a:bodyPr>
          <a:lstStyle/>
          <a:p>
            <a:pPr>
              <a:spcAft>
                <a:spcPts val="1200"/>
              </a:spcAft>
            </a:pPr>
            <a:r>
              <a:rPr lang="en-US" sz="2600" dirty="0" smtClean="0">
                <a:latin typeface="Arial" pitchFamily="34" charset="0"/>
                <a:cs typeface="Arial" pitchFamily="34" charset="0"/>
              </a:rPr>
              <a:t>Nasal CPAP is the treatment of choice</a:t>
            </a:r>
          </a:p>
          <a:p>
            <a:pPr>
              <a:spcAft>
                <a:spcPts val="1200"/>
              </a:spcAft>
            </a:pPr>
            <a:r>
              <a:rPr lang="en-US" sz="2600" dirty="0" smtClean="0">
                <a:latin typeface="Arial" pitchFamily="34" charset="0"/>
                <a:cs typeface="Arial" pitchFamily="34" charset="0"/>
              </a:rPr>
              <a:t>Successful treatment in 95% of patients </a:t>
            </a:r>
          </a:p>
          <a:p>
            <a:pPr>
              <a:spcAft>
                <a:spcPts val="1200"/>
              </a:spcAft>
            </a:pPr>
            <a:r>
              <a:rPr lang="en-US" sz="2600" dirty="0" smtClean="0">
                <a:latin typeface="Arial" pitchFamily="34" charset="0"/>
                <a:cs typeface="Arial" pitchFamily="34" charset="0"/>
              </a:rPr>
              <a:t>Not as costly as surgery</a:t>
            </a:r>
          </a:p>
          <a:p>
            <a:pPr>
              <a:spcAft>
                <a:spcPts val="1200"/>
              </a:spcAft>
            </a:pPr>
            <a:r>
              <a:rPr lang="en-US" sz="2600" dirty="0" smtClean="0">
                <a:latin typeface="Arial" pitchFamily="34" charset="0"/>
                <a:cs typeface="Arial" pitchFamily="34" charset="0"/>
              </a:rPr>
              <a:t>Long term compliance 60-70%</a:t>
            </a:r>
          </a:p>
          <a:p>
            <a:pPr>
              <a:spcAft>
                <a:spcPts val="1200"/>
              </a:spcAft>
            </a:pPr>
            <a:r>
              <a:rPr lang="en-US" sz="2600" dirty="0" smtClean="0">
                <a:latin typeface="Arial" pitchFamily="34" charset="0"/>
                <a:cs typeface="Arial" pitchFamily="34" charset="0"/>
              </a:rPr>
              <a:t>Improve long term survival</a:t>
            </a:r>
          </a:p>
          <a:p>
            <a:pPr>
              <a:spcAft>
                <a:spcPts val="1200"/>
              </a:spcAft>
            </a:pPr>
            <a:r>
              <a:rPr lang="en-US" sz="2600" dirty="0" smtClean="0">
                <a:latin typeface="Arial" pitchFamily="34" charset="0"/>
                <a:cs typeface="Arial" pitchFamily="34" charset="0"/>
              </a:rPr>
              <a:t>Can re-titrate the pressure if the patient’s clinical condition changes</a:t>
            </a:r>
          </a:p>
          <a:p>
            <a:pPr eaLnBrk="1" hangingPunct="1">
              <a:spcAft>
                <a:spcPts val="1200"/>
              </a:spcAft>
              <a:buFont typeface="Wingdings" pitchFamily="2" charset="2"/>
              <a:buChar char="Ø"/>
            </a:pPr>
            <a:endParaRPr lang="en-US" sz="2800" dirty="0" smtClean="0"/>
          </a:p>
          <a:p>
            <a:pPr eaLnBrk="1" hangingPunct="1">
              <a:spcAft>
                <a:spcPts val="1200"/>
              </a:spcAft>
              <a:buNone/>
            </a:pPr>
            <a:endParaRPr lang="en-US" sz="2800" dirty="0" smtClean="0"/>
          </a:p>
        </p:txBody>
      </p:sp>
      <p:sp>
        <p:nvSpPr>
          <p:cNvPr id="3" name="Slide Number Placeholder 2"/>
          <p:cNvSpPr>
            <a:spLocks noGrp="1"/>
          </p:cNvSpPr>
          <p:nvPr>
            <p:ph type="sldNum" sz="quarter" idx="12"/>
          </p:nvPr>
        </p:nvSpPr>
        <p:spPr/>
        <p:txBody>
          <a:bodyPr/>
          <a:lstStyle/>
          <a:p>
            <a:fld id="{80EA325C-93E3-49B9-9635-C99EDF9CBB06}" type="slidenum">
              <a:rPr lang="en-US" smtClean="0"/>
              <a:pPr/>
              <a:t>69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165">
                                            <p:txEl>
                                              <p:pRg st="0" end="0"/>
                                            </p:txEl>
                                          </p:spTgt>
                                        </p:tgtEl>
                                        <p:attrNameLst>
                                          <p:attrName>style.visibility</p:attrName>
                                        </p:attrNameLst>
                                      </p:cBhvr>
                                      <p:to>
                                        <p:strVal val="visible"/>
                                      </p:to>
                                    </p:set>
                                    <p:animEffect transition="in" filter="box(in)">
                                      <p:cBhvr>
                                        <p:cTn id="7" dur="1000"/>
                                        <p:tgtEl>
                                          <p:spTgt spid="92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165">
                                            <p:txEl>
                                              <p:pRg st="1" end="1"/>
                                            </p:txEl>
                                          </p:spTgt>
                                        </p:tgtEl>
                                        <p:attrNameLst>
                                          <p:attrName>style.visibility</p:attrName>
                                        </p:attrNameLst>
                                      </p:cBhvr>
                                      <p:to>
                                        <p:strVal val="visible"/>
                                      </p:to>
                                    </p:set>
                                    <p:animEffect transition="in" filter="box(in)">
                                      <p:cBhvr>
                                        <p:cTn id="12" dur="1000"/>
                                        <p:tgtEl>
                                          <p:spTgt spid="921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2165">
                                            <p:txEl>
                                              <p:pRg st="2" end="2"/>
                                            </p:txEl>
                                          </p:spTgt>
                                        </p:tgtEl>
                                        <p:attrNameLst>
                                          <p:attrName>style.visibility</p:attrName>
                                        </p:attrNameLst>
                                      </p:cBhvr>
                                      <p:to>
                                        <p:strVal val="visible"/>
                                      </p:to>
                                    </p:set>
                                    <p:animEffect transition="in" filter="box(in)">
                                      <p:cBhvr>
                                        <p:cTn id="17" dur="1000"/>
                                        <p:tgtEl>
                                          <p:spTgt spid="921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2165">
                                            <p:txEl>
                                              <p:pRg st="3" end="3"/>
                                            </p:txEl>
                                          </p:spTgt>
                                        </p:tgtEl>
                                        <p:attrNameLst>
                                          <p:attrName>style.visibility</p:attrName>
                                        </p:attrNameLst>
                                      </p:cBhvr>
                                      <p:to>
                                        <p:strVal val="visible"/>
                                      </p:to>
                                    </p:set>
                                    <p:animEffect transition="in" filter="box(in)">
                                      <p:cBhvr>
                                        <p:cTn id="22" dur="1000"/>
                                        <p:tgtEl>
                                          <p:spTgt spid="921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2165">
                                            <p:txEl>
                                              <p:pRg st="4" end="4"/>
                                            </p:txEl>
                                          </p:spTgt>
                                        </p:tgtEl>
                                        <p:attrNameLst>
                                          <p:attrName>style.visibility</p:attrName>
                                        </p:attrNameLst>
                                      </p:cBhvr>
                                      <p:to>
                                        <p:strVal val="visible"/>
                                      </p:to>
                                    </p:set>
                                    <p:animEffect transition="in" filter="box(in)">
                                      <p:cBhvr>
                                        <p:cTn id="27" dur="1000"/>
                                        <p:tgtEl>
                                          <p:spTgt spid="921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2165">
                                            <p:txEl>
                                              <p:pRg st="5" end="5"/>
                                            </p:txEl>
                                          </p:spTgt>
                                        </p:tgtEl>
                                        <p:attrNameLst>
                                          <p:attrName>style.visibility</p:attrName>
                                        </p:attrNameLst>
                                      </p:cBhvr>
                                      <p:to>
                                        <p:strVal val="visible"/>
                                      </p:to>
                                    </p:set>
                                    <p:animEffect transition="in" filter="box(in)">
                                      <p:cBhvr>
                                        <p:cTn id="32" dur="1000"/>
                                        <p:tgtEl>
                                          <p:spTgt spid="921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974" y="503225"/>
            <a:ext cx="7229475" cy="1139825"/>
          </a:xfrm>
        </p:spPr>
        <p:txBody>
          <a:bodyPr>
            <a:normAutofit/>
          </a:bodyPr>
          <a:lstStyle/>
          <a:p>
            <a:pPr algn="ctr"/>
            <a:r>
              <a:rPr lang="en-US" sz="3600" b="1" dirty="0" smtClean="0"/>
              <a:t>What is Sleep Apnea?</a:t>
            </a:r>
            <a:endParaRPr lang="en-US" sz="3600" b="1" dirty="0"/>
          </a:p>
        </p:txBody>
      </p:sp>
      <p:sp>
        <p:nvSpPr>
          <p:cNvPr id="7" name="Content Placeholder 6"/>
          <p:cNvSpPr>
            <a:spLocks noGrp="1"/>
          </p:cNvSpPr>
          <p:nvPr>
            <p:ph idx="1"/>
          </p:nvPr>
        </p:nvSpPr>
        <p:spPr>
          <a:xfrm>
            <a:off x="600076" y="2474937"/>
            <a:ext cx="2757478" cy="2525699"/>
          </a:xfrm>
        </p:spPr>
        <p:txBody>
          <a:bodyPr/>
          <a:lstStyle/>
          <a:p>
            <a:r>
              <a:rPr lang="en-US" sz="2800" dirty="0" smtClean="0">
                <a:latin typeface="Arial" pitchFamily="34" charset="0"/>
                <a:cs typeface="Arial" pitchFamily="34" charset="0"/>
              </a:rPr>
              <a:t>Defined as a cessation of airflow for a minimum of 10 seconds.</a:t>
            </a:r>
            <a:endParaRPr lang="en-US" sz="2800" dirty="0">
              <a:latin typeface="Arial" pitchFamily="34" charset="0"/>
              <a:cs typeface="Arial" pitchFamily="34" charset="0"/>
            </a:endParaRPr>
          </a:p>
        </p:txBody>
      </p:sp>
      <p:pic>
        <p:nvPicPr>
          <p:cNvPr id="10" name="Picture 9" descr="SLEEP APNEA copy.JPG"/>
          <p:cNvPicPr>
            <a:picLocks noChangeAspect="1"/>
          </p:cNvPicPr>
          <p:nvPr/>
        </p:nvPicPr>
        <p:blipFill>
          <a:blip r:embed="rId2" cstate="print"/>
          <a:stretch>
            <a:fillRect/>
          </a:stretch>
        </p:blipFill>
        <p:spPr>
          <a:xfrm>
            <a:off x="3643306" y="2571744"/>
            <a:ext cx="4638379"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p:cNvSpPr>
            <a:spLocks noGrp="1"/>
          </p:cNvSpPr>
          <p:nvPr>
            <p:ph type="sldNum" sz="quarter" idx="12"/>
          </p:nvPr>
        </p:nvSpPr>
        <p:spPr/>
        <p:txBody>
          <a:bodyPr/>
          <a:lstStyle/>
          <a:p>
            <a:fld id="{80EA325C-93E3-49B9-9635-C99EDF9CBB06}" type="slidenum">
              <a:rPr lang="en-US" smtClean="0"/>
              <a:pPr/>
              <a:t>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ox(in)">
                                      <p:cBhvr>
                                        <p:cTn id="1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71480"/>
            <a:ext cx="5929354" cy="1000132"/>
          </a:xfrm>
        </p:spPr>
        <p:txBody>
          <a:bodyPr>
            <a:noAutofit/>
          </a:bodyPr>
          <a:lstStyle/>
          <a:p>
            <a:pPr algn="ctr"/>
            <a:r>
              <a:rPr lang="en-US" sz="3600" b="1" dirty="0" smtClean="0"/>
              <a:t>B.) Obesity Hypoventilation </a:t>
            </a:r>
            <a:br>
              <a:rPr lang="en-US" sz="3600" b="1" dirty="0" smtClean="0"/>
            </a:br>
            <a:r>
              <a:rPr lang="en-US" sz="3600" b="1" dirty="0" smtClean="0"/>
              <a:t>Syndrome</a:t>
            </a:r>
            <a:endParaRPr lang="en-US" sz="3600" b="1" dirty="0"/>
          </a:p>
        </p:txBody>
      </p:sp>
      <p:sp>
        <p:nvSpPr>
          <p:cNvPr id="3" name="Content Placeholder 2"/>
          <p:cNvSpPr>
            <a:spLocks noGrp="1"/>
          </p:cNvSpPr>
          <p:nvPr>
            <p:ph idx="1"/>
          </p:nvPr>
        </p:nvSpPr>
        <p:spPr>
          <a:xfrm>
            <a:off x="457200" y="2348880"/>
            <a:ext cx="8229600" cy="4071966"/>
          </a:xfrm>
        </p:spPr>
        <p:txBody>
          <a:bodyPr>
            <a:noAutofit/>
          </a:bodyPr>
          <a:lstStyle/>
          <a:p>
            <a:r>
              <a:rPr lang="en-US" sz="2800" dirty="0" smtClean="0">
                <a:latin typeface="Arial" pitchFamily="34" charset="0"/>
                <a:cs typeface="Arial" pitchFamily="34" charset="0"/>
              </a:rPr>
              <a:t>Is defined by extreme obesity and alveolar hypoventilation during wakefulness.</a:t>
            </a:r>
          </a:p>
          <a:p>
            <a:endParaRPr lang="en-US" sz="2400" dirty="0" smtClean="0">
              <a:latin typeface="Arial" pitchFamily="34" charset="0"/>
              <a:cs typeface="Arial" pitchFamily="34" charset="0"/>
            </a:endParaRPr>
          </a:p>
          <a:p>
            <a:pPr lvl="1"/>
            <a:r>
              <a:rPr lang="en-US" sz="2400" dirty="0" smtClean="0">
                <a:latin typeface="Arial" pitchFamily="34" charset="0"/>
                <a:cs typeface="Arial" pitchFamily="34" charset="0"/>
              </a:rPr>
              <a:t>Obesity</a:t>
            </a:r>
          </a:p>
          <a:p>
            <a:endParaRPr lang="en-US" sz="1400" dirty="0" smtClean="0">
              <a:latin typeface="Arial" pitchFamily="34" charset="0"/>
              <a:cs typeface="Arial" pitchFamily="34" charset="0"/>
            </a:endParaRPr>
          </a:p>
          <a:p>
            <a:pPr lvl="1"/>
            <a:r>
              <a:rPr lang="en-US" sz="2400" dirty="0" smtClean="0">
                <a:latin typeface="Arial" pitchFamily="34" charset="0"/>
                <a:cs typeface="Arial" pitchFamily="34" charset="0"/>
              </a:rPr>
              <a:t>PaCO</a:t>
            </a:r>
            <a:r>
              <a:rPr lang="en-US" sz="1600" b="1" dirty="0" smtClean="0">
                <a:latin typeface="Arial" pitchFamily="34" charset="0"/>
                <a:cs typeface="Arial" pitchFamily="34" charset="0"/>
              </a:rPr>
              <a:t>2</a:t>
            </a:r>
            <a:r>
              <a:rPr lang="en-US" sz="2400" dirty="0" smtClean="0">
                <a:latin typeface="Arial" pitchFamily="34" charset="0"/>
                <a:cs typeface="Arial" pitchFamily="34" charset="0"/>
              </a:rPr>
              <a:t> &gt;45</a:t>
            </a:r>
          </a:p>
          <a:p>
            <a:endParaRPr lang="en-US" sz="1400" dirty="0" smtClean="0">
              <a:latin typeface="Arial" pitchFamily="34" charset="0"/>
              <a:cs typeface="Arial" pitchFamily="34" charset="0"/>
            </a:endParaRPr>
          </a:p>
          <a:p>
            <a:pPr lvl="1"/>
            <a:r>
              <a:rPr lang="en-US" sz="2400" dirty="0" smtClean="0">
                <a:latin typeface="Arial" pitchFamily="34" charset="0"/>
                <a:cs typeface="Arial" pitchFamily="34" charset="0"/>
              </a:rPr>
              <a:t>PaO</a:t>
            </a:r>
            <a:r>
              <a:rPr lang="en-US" sz="1600" b="1" dirty="0" smtClean="0">
                <a:latin typeface="Arial" pitchFamily="34" charset="0"/>
                <a:cs typeface="Arial" pitchFamily="34" charset="0"/>
              </a:rPr>
              <a:t>2</a:t>
            </a:r>
            <a:r>
              <a:rPr lang="en-US" sz="1800" b="1" dirty="0" smtClean="0">
                <a:latin typeface="Arial" pitchFamily="34" charset="0"/>
                <a:cs typeface="Arial" pitchFamily="34" charset="0"/>
              </a:rPr>
              <a:t> </a:t>
            </a:r>
            <a:r>
              <a:rPr lang="en-US" sz="2400" dirty="0" smtClean="0">
                <a:latin typeface="Arial" pitchFamily="34" charset="0"/>
                <a:cs typeface="Arial" pitchFamily="34" charset="0"/>
              </a:rPr>
              <a:t>&lt;70</a:t>
            </a:r>
          </a:p>
          <a:p>
            <a:endParaRPr lang="en-US" sz="1400" dirty="0" smtClean="0">
              <a:latin typeface="Arial" pitchFamily="34" charset="0"/>
              <a:cs typeface="Arial" pitchFamily="34" charset="0"/>
            </a:endParaRPr>
          </a:p>
          <a:p>
            <a:pPr lvl="1"/>
            <a:r>
              <a:rPr lang="en-US" sz="2400" dirty="0" smtClean="0">
                <a:latin typeface="Arial" pitchFamily="34" charset="0"/>
                <a:cs typeface="Arial" pitchFamily="34" charset="0"/>
              </a:rPr>
              <a:t>Absence of significant pulmonary disease</a:t>
            </a:r>
          </a:p>
        </p:txBody>
      </p:sp>
      <p:sp>
        <p:nvSpPr>
          <p:cNvPr id="5" name="Slide Number Placeholder 4"/>
          <p:cNvSpPr>
            <a:spLocks noGrp="1"/>
          </p:cNvSpPr>
          <p:nvPr>
            <p:ph type="sldNum" sz="quarter" idx="12"/>
          </p:nvPr>
        </p:nvSpPr>
        <p:spPr/>
        <p:txBody>
          <a:bodyPr/>
          <a:lstStyle/>
          <a:p>
            <a:fld id="{80EA325C-93E3-49B9-9635-C99EDF9CBB06}" type="slidenum">
              <a:rPr lang="en-US" smtClean="0"/>
              <a:pPr/>
              <a:t>70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1000"/>
                                        <p:tgtEl>
                                          <p:spTgt spid="3">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ox(in)">
                                      <p:cBhvr>
                                        <p:cTn id="13" dur="1000"/>
                                        <p:tgtEl>
                                          <p:spTgt spid="3">
                                            <p:txEl>
                                              <p:pRg st="4" end="4"/>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ox(in)">
                                      <p:cBhvr>
                                        <p:cTn id="16" dur="1000"/>
                                        <p:tgtEl>
                                          <p:spTgt spid="3">
                                            <p:txEl>
                                              <p:pRg st="6" end="6"/>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ox(in)">
                                      <p:cBhvr>
                                        <p:cTn id="19"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Criteria A-C must be </a:t>
            </a:r>
            <a:r>
              <a:rPr lang="en-US" dirty="0" smtClean="0"/>
              <a:t>met</a:t>
            </a:r>
            <a:endParaRPr lang="en-US" dirty="0"/>
          </a:p>
        </p:txBody>
      </p:sp>
      <p:sp>
        <p:nvSpPr>
          <p:cNvPr id="3" name="Content Placeholder 2"/>
          <p:cNvSpPr>
            <a:spLocks noGrp="1"/>
          </p:cNvSpPr>
          <p:nvPr>
            <p:ph idx="1"/>
          </p:nvPr>
        </p:nvSpPr>
        <p:spPr>
          <a:xfrm>
            <a:off x="539552" y="1855365"/>
            <a:ext cx="8229600" cy="4525963"/>
          </a:xfrm>
        </p:spPr>
        <p:txBody>
          <a:bodyPr>
            <a:normAutofit fontScale="85000" lnSpcReduction="10000"/>
          </a:bodyPr>
          <a:lstStyle/>
          <a:p>
            <a:pPr marL="514350" indent="-514350">
              <a:buFont typeface="+mj-lt"/>
              <a:buAutoNum type="alphaUcPeriod"/>
            </a:pPr>
            <a:r>
              <a:rPr lang="en-US" b="1" dirty="0" smtClean="0">
                <a:solidFill>
                  <a:srgbClr val="C00000"/>
                </a:solidFill>
              </a:rPr>
              <a:t>Presence </a:t>
            </a:r>
            <a:r>
              <a:rPr lang="en-US" b="1" dirty="0">
                <a:solidFill>
                  <a:srgbClr val="C00000"/>
                </a:solidFill>
              </a:rPr>
              <a:t>of hypoventilation during wakefulness (</a:t>
            </a:r>
            <a:r>
              <a:rPr lang="en-US" b="1" dirty="0">
                <a:solidFill>
                  <a:srgbClr val="0000CC"/>
                </a:solidFill>
              </a:rPr>
              <a:t>PaCO</a:t>
            </a:r>
            <a:r>
              <a:rPr lang="en-US" b="1" baseline="-25000" dirty="0">
                <a:solidFill>
                  <a:srgbClr val="0000CC"/>
                </a:solidFill>
              </a:rPr>
              <a:t>2</a:t>
            </a:r>
            <a:r>
              <a:rPr lang="en-US" b="1" dirty="0">
                <a:solidFill>
                  <a:srgbClr val="0000CC"/>
                </a:solidFill>
              </a:rPr>
              <a:t> &gt; 45 mm Hg</a:t>
            </a:r>
            <a:r>
              <a:rPr lang="en-US" b="1" dirty="0">
                <a:solidFill>
                  <a:srgbClr val="C00000"/>
                </a:solidFill>
              </a:rPr>
              <a:t>) as measured by </a:t>
            </a:r>
            <a:r>
              <a:rPr lang="en-US" b="1" dirty="0">
                <a:solidFill>
                  <a:srgbClr val="7030A0"/>
                </a:solidFill>
              </a:rPr>
              <a:t>arterial PCO</a:t>
            </a:r>
            <a:r>
              <a:rPr lang="en-US" b="1" baseline="-25000" dirty="0">
                <a:solidFill>
                  <a:srgbClr val="7030A0"/>
                </a:solidFill>
              </a:rPr>
              <a:t>2</a:t>
            </a:r>
            <a:r>
              <a:rPr lang="en-US" b="1" dirty="0">
                <a:solidFill>
                  <a:srgbClr val="C00000"/>
                </a:solidFill>
              </a:rPr>
              <a:t>, </a:t>
            </a:r>
            <a:r>
              <a:rPr lang="en-US" b="1" dirty="0">
                <a:solidFill>
                  <a:srgbClr val="7030A0"/>
                </a:solidFill>
              </a:rPr>
              <a:t>end-tidal PCO</a:t>
            </a:r>
            <a:r>
              <a:rPr lang="en-US" b="1" baseline="-25000" dirty="0">
                <a:solidFill>
                  <a:srgbClr val="7030A0"/>
                </a:solidFill>
              </a:rPr>
              <a:t>2</a:t>
            </a:r>
            <a:r>
              <a:rPr lang="en-US" b="1" dirty="0">
                <a:solidFill>
                  <a:srgbClr val="C00000"/>
                </a:solidFill>
              </a:rPr>
              <a:t>, or </a:t>
            </a:r>
            <a:r>
              <a:rPr lang="en-US" b="1" dirty="0">
                <a:solidFill>
                  <a:srgbClr val="7030A0"/>
                </a:solidFill>
              </a:rPr>
              <a:t>transcutaneous PCO</a:t>
            </a:r>
            <a:r>
              <a:rPr lang="en-US" b="1" baseline="-25000" dirty="0">
                <a:solidFill>
                  <a:srgbClr val="7030A0"/>
                </a:solidFill>
              </a:rPr>
              <a:t>2</a:t>
            </a:r>
            <a:r>
              <a:rPr lang="en-US" b="1" dirty="0">
                <a:solidFill>
                  <a:srgbClr val="C00000"/>
                </a:solidFill>
              </a:rPr>
              <a:t>.</a:t>
            </a:r>
          </a:p>
          <a:p>
            <a:pPr marL="514350" indent="-514350">
              <a:buFont typeface="+mj-lt"/>
              <a:buAutoNum type="alphaUcPeriod"/>
            </a:pPr>
            <a:r>
              <a:rPr lang="en-US" b="1" dirty="0" smtClean="0">
                <a:solidFill>
                  <a:srgbClr val="C00000"/>
                </a:solidFill>
              </a:rPr>
              <a:t>Presence </a:t>
            </a:r>
            <a:r>
              <a:rPr lang="en-US" b="1" dirty="0">
                <a:solidFill>
                  <a:srgbClr val="C00000"/>
                </a:solidFill>
              </a:rPr>
              <a:t>of obesity (</a:t>
            </a:r>
            <a:r>
              <a:rPr lang="en-US" b="1" dirty="0">
                <a:solidFill>
                  <a:srgbClr val="0000CC"/>
                </a:solidFill>
              </a:rPr>
              <a:t>BMI &gt; 30 kg/m</a:t>
            </a:r>
            <a:r>
              <a:rPr lang="en-US" b="1" baseline="30000" dirty="0">
                <a:solidFill>
                  <a:srgbClr val="0000CC"/>
                </a:solidFill>
              </a:rPr>
              <a:t>2</a:t>
            </a:r>
            <a:r>
              <a:rPr lang="en-US" b="1" dirty="0">
                <a:solidFill>
                  <a:srgbClr val="C00000"/>
                </a:solidFill>
              </a:rPr>
              <a:t>; &gt; 95th percentile for age and sex for children).</a:t>
            </a:r>
          </a:p>
          <a:p>
            <a:pPr marL="514350" indent="-514350">
              <a:buClr>
                <a:srgbClr val="C00000"/>
              </a:buClr>
              <a:buFont typeface="+mj-lt"/>
              <a:buAutoNum type="alphaUcPeriod"/>
            </a:pPr>
            <a:r>
              <a:rPr lang="en-US" b="1" dirty="0" smtClean="0">
                <a:solidFill>
                  <a:srgbClr val="0000CC"/>
                </a:solidFill>
              </a:rPr>
              <a:t>Hypoventilation</a:t>
            </a:r>
            <a:r>
              <a:rPr lang="en-US" b="1" dirty="0">
                <a:solidFill>
                  <a:srgbClr val="C00000"/>
                </a:solidFill>
              </a:rPr>
              <a:t> is </a:t>
            </a:r>
            <a:r>
              <a:rPr lang="en-US" b="1" dirty="0">
                <a:solidFill>
                  <a:srgbClr val="0000CC"/>
                </a:solidFill>
              </a:rPr>
              <a:t>not primarily due to </a:t>
            </a:r>
            <a:endParaRPr lang="en-US" b="1" dirty="0" smtClean="0">
              <a:solidFill>
                <a:srgbClr val="0000CC"/>
              </a:solidFill>
            </a:endParaRPr>
          </a:p>
          <a:p>
            <a:pPr marL="1314450" lvl="2" indent="-514350">
              <a:buFont typeface="Wingdings" pitchFamily="2" charset="2"/>
              <a:buChar char="§"/>
            </a:pPr>
            <a:r>
              <a:rPr lang="en-US" b="1" dirty="0" smtClean="0">
                <a:solidFill>
                  <a:srgbClr val="C00000"/>
                </a:solidFill>
              </a:rPr>
              <a:t>lung diseases, </a:t>
            </a:r>
          </a:p>
          <a:p>
            <a:pPr marL="1314450" lvl="2" indent="-514350">
              <a:buFont typeface="Wingdings" pitchFamily="2" charset="2"/>
              <a:buChar char="§"/>
            </a:pPr>
            <a:r>
              <a:rPr lang="en-US" b="1" dirty="0" smtClean="0">
                <a:solidFill>
                  <a:srgbClr val="C00000"/>
                </a:solidFill>
              </a:rPr>
              <a:t>medication </a:t>
            </a:r>
            <a:r>
              <a:rPr lang="en-US" b="1" dirty="0">
                <a:solidFill>
                  <a:srgbClr val="C00000"/>
                </a:solidFill>
              </a:rPr>
              <a:t>use, </a:t>
            </a:r>
            <a:endParaRPr lang="en-US" b="1" dirty="0" smtClean="0">
              <a:solidFill>
                <a:srgbClr val="C00000"/>
              </a:solidFill>
            </a:endParaRPr>
          </a:p>
          <a:p>
            <a:pPr marL="1314450" lvl="2" indent="-514350">
              <a:buFont typeface="Wingdings" pitchFamily="2" charset="2"/>
              <a:buChar char="§"/>
            </a:pPr>
            <a:r>
              <a:rPr lang="en-US" b="1" dirty="0" smtClean="0">
                <a:solidFill>
                  <a:srgbClr val="C00000"/>
                </a:solidFill>
              </a:rPr>
              <a:t>neurologic </a:t>
            </a:r>
            <a:r>
              <a:rPr lang="en-US" b="1" dirty="0">
                <a:solidFill>
                  <a:srgbClr val="C00000"/>
                </a:solidFill>
              </a:rPr>
              <a:t>disorder, </a:t>
            </a:r>
            <a:endParaRPr lang="en-US" b="1" dirty="0" smtClean="0">
              <a:solidFill>
                <a:srgbClr val="C00000"/>
              </a:solidFill>
            </a:endParaRPr>
          </a:p>
          <a:p>
            <a:pPr marL="1314450" lvl="2" indent="-514350">
              <a:buFont typeface="Wingdings" pitchFamily="2" charset="2"/>
              <a:buChar char="§"/>
            </a:pPr>
            <a:r>
              <a:rPr lang="en-US" b="1" dirty="0" smtClean="0">
                <a:solidFill>
                  <a:srgbClr val="C00000"/>
                </a:solidFill>
              </a:rPr>
              <a:t>muscle </a:t>
            </a:r>
            <a:r>
              <a:rPr lang="en-US" b="1" dirty="0">
                <a:solidFill>
                  <a:srgbClr val="C00000"/>
                </a:solidFill>
              </a:rPr>
              <a:t>weakness, </a:t>
            </a:r>
            <a:endParaRPr lang="en-US" b="1" dirty="0" smtClean="0">
              <a:solidFill>
                <a:srgbClr val="C00000"/>
              </a:solidFill>
            </a:endParaRPr>
          </a:p>
          <a:p>
            <a:pPr marL="1314450" lvl="2" indent="-514350">
              <a:buFont typeface="Wingdings" pitchFamily="2" charset="2"/>
              <a:buChar char="§"/>
            </a:pPr>
            <a:r>
              <a:rPr lang="en-US" b="1" dirty="0" smtClean="0">
                <a:solidFill>
                  <a:srgbClr val="C00000"/>
                </a:solidFill>
              </a:rPr>
              <a:t>or </a:t>
            </a:r>
            <a:r>
              <a:rPr lang="en-US" b="1" dirty="0">
                <a:solidFill>
                  <a:srgbClr val="C00000"/>
                </a:solidFill>
              </a:rPr>
              <a:t>a known congenital or idiopathic </a:t>
            </a:r>
            <a:r>
              <a:rPr lang="en-US" b="1" dirty="0" smtClean="0">
                <a:solidFill>
                  <a:srgbClr val="C00000"/>
                </a:solidFill>
              </a:rPr>
              <a:t>central alveolar</a:t>
            </a:r>
            <a:r>
              <a:rPr lang="en-US" b="1">
                <a:solidFill>
                  <a:srgbClr val="C00000"/>
                </a:solidFill>
              </a:rPr>
              <a:t> </a:t>
            </a:r>
            <a:r>
              <a:rPr lang="en-US" b="1" smtClean="0">
                <a:solidFill>
                  <a:srgbClr val="C00000"/>
                </a:solidFill>
              </a:rPr>
              <a:t>hypoventilation syndrome</a:t>
            </a:r>
            <a:r>
              <a:rPr lang="en-US" b="1" dirty="0">
                <a:solidFill>
                  <a:srgbClr val="C00000"/>
                </a:solidFill>
              </a:rPr>
              <a:t>.</a:t>
            </a:r>
          </a:p>
          <a:p>
            <a:endParaRPr lang="en-US" dirty="0"/>
          </a:p>
        </p:txBody>
      </p:sp>
      <p:sp>
        <p:nvSpPr>
          <p:cNvPr id="5" name="TextBox 4"/>
          <p:cNvSpPr txBox="1"/>
          <p:nvPr/>
        </p:nvSpPr>
        <p:spPr>
          <a:xfrm>
            <a:off x="3707904" y="6300028"/>
            <a:ext cx="3384376" cy="369332"/>
          </a:xfrm>
          <a:prstGeom prst="rect">
            <a:avLst/>
          </a:prstGeom>
          <a:noFill/>
        </p:spPr>
        <p:txBody>
          <a:bodyPr wrap="square" rtlCol="0">
            <a:spAutoFit/>
          </a:bodyPr>
          <a:lstStyle/>
          <a:p>
            <a:r>
              <a:rPr lang="en-US" dirty="0"/>
              <a:t> (ICSD), </a:t>
            </a:r>
            <a:r>
              <a:rPr lang="en-US" dirty="0" smtClean="0"/>
              <a:t>3rd </a:t>
            </a:r>
            <a:r>
              <a:rPr lang="en-US" dirty="0"/>
              <a:t>ed</a:t>
            </a:r>
            <a:r>
              <a:rPr lang="en-US" dirty="0" smtClean="0"/>
              <a:t>. 2014</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71</a:t>
            </a:fld>
            <a:endParaRPr lang="en-US"/>
          </a:p>
        </p:txBody>
      </p:sp>
    </p:spTree>
    <p:extLst>
      <p:ext uri="{BB962C8B-B14F-4D97-AF65-F5344CB8AC3E}">
        <p14:creationId xmlns:p14="http://schemas.microsoft.com/office/powerpoint/2010/main" val="1505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FF99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FF99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4" y="764704"/>
            <a:ext cx="7229475" cy="694002"/>
          </a:xfrm>
        </p:spPr>
        <p:txBody>
          <a:bodyPr>
            <a:noAutofit/>
          </a:bodyPr>
          <a:lstStyle/>
          <a:p>
            <a:pPr algn="ctr"/>
            <a:r>
              <a:rPr lang="en-US" sz="3600" b="1" dirty="0" smtClean="0"/>
              <a:t>Clinical Features of OHS</a:t>
            </a:r>
            <a:endParaRPr lang="en-US" sz="3600" dirty="0"/>
          </a:p>
        </p:txBody>
      </p:sp>
      <p:sp>
        <p:nvSpPr>
          <p:cNvPr id="3" name="Content Placeholder 2"/>
          <p:cNvSpPr>
            <a:spLocks noGrp="1"/>
          </p:cNvSpPr>
          <p:nvPr>
            <p:ph idx="1"/>
          </p:nvPr>
        </p:nvSpPr>
        <p:spPr>
          <a:xfrm>
            <a:off x="357158" y="2341585"/>
            <a:ext cx="8229600" cy="4302125"/>
          </a:xfrm>
        </p:spPr>
        <p:txBody>
          <a:bodyPr/>
          <a:lstStyle/>
          <a:p>
            <a:pPr marL="514350" indent="-514350">
              <a:buFont typeface="+mj-lt"/>
              <a:buAutoNum type="arabicPeriod"/>
            </a:pPr>
            <a:r>
              <a:rPr lang="en-US" sz="2800" dirty="0" smtClean="0">
                <a:latin typeface="Arial" pitchFamily="34" charset="0"/>
                <a:cs typeface="Arial" pitchFamily="34" charset="0"/>
              </a:rPr>
              <a:t>Extreme Obesity</a:t>
            </a:r>
          </a:p>
          <a:p>
            <a:endParaRPr lang="en-US" sz="2800" dirty="0"/>
          </a:p>
        </p:txBody>
      </p:sp>
      <p:pic>
        <p:nvPicPr>
          <p:cNvPr id="5" name="Picture 3" descr="3[1]"/>
          <p:cNvPicPr>
            <a:picLocks noChangeAspect="1" noChangeArrowheads="1"/>
          </p:cNvPicPr>
          <p:nvPr/>
        </p:nvPicPr>
        <p:blipFill>
          <a:blip r:embed="rId2" cstate="print">
            <a:lum bright="-8000" contrast="24000"/>
          </a:blip>
          <a:srcRect/>
          <a:stretch>
            <a:fillRect/>
          </a:stretch>
        </p:blipFill>
        <p:spPr bwMode="auto">
          <a:xfrm>
            <a:off x="2514600" y="3317893"/>
            <a:ext cx="4114800" cy="2682875"/>
          </a:xfrm>
          <a:prstGeom prst="rect">
            <a:avLst/>
          </a:prstGeom>
          <a:noFill/>
          <a:ln w="38100">
            <a:solidFill>
              <a:srgbClr val="FF0000"/>
            </a:solidFill>
            <a:miter lim="800000"/>
            <a:headEnd/>
            <a:tailEnd/>
          </a:ln>
        </p:spPr>
      </p:pic>
      <p:sp>
        <p:nvSpPr>
          <p:cNvPr id="6" name="Slide Number Placeholder 5"/>
          <p:cNvSpPr>
            <a:spLocks noGrp="1"/>
          </p:cNvSpPr>
          <p:nvPr>
            <p:ph type="sldNum" sz="quarter" idx="12"/>
          </p:nvPr>
        </p:nvSpPr>
        <p:spPr/>
        <p:txBody>
          <a:bodyPr/>
          <a:lstStyle/>
          <a:p>
            <a:fld id="{80EA325C-93E3-49B9-9635-C99EDF9CBB06}" type="slidenum">
              <a:rPr lang="en-US" smtClean="0"/>
              <a:pPr/>
              <a:t>72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10" y="2348880"/>
            <a:ext cx="8043890" cy="4149725"/>
          </a:xfrm>
        </p:spPr>
        <p:txBody>
          <a:bodyPr>
            <a:noAutofit/>
          </a:bodyPr>
          <a:lstStyle/>
          <a:p>
            <a:pPr marL="514350" indent="-514350">
              <a:buFont typeface="+mj-lt"/>
              <a:buAutoNum type="arabicPeriod" startAt="2"/>
            </a:pPr>
            <a:r>
              <a:rPr lang="en-US" sz="2800" dirty="0" smtClean="0">
                <a:latin typeface="Arial" pitchFamily="34" charset="0"/>
                <a:cs typeface="Arial" pitchFamily="34" charset="0"/>
              </a:rPr>
              <a:t>Middle-aged</a:t>
            </a:r>
          </a:p>
          <a:p>
            <a:pPr marL="514350" indent="-514350">
              <a:buFont typeface="+mj-lt"/>
              <a:buAutoNum type="arabicPeriod" startAt="2"/>
            </a:pPr>
            <a:endParaRPr lang="en-US" sz="2400" dirty="0" smtClean="0">
              <a:latin typeface="Arial" pitchFamily="34" charset="0"/>
              <a:cs typeface="Arial" pitchFamily="34" charset="0"/>
            </a:endParaRPr>
          </a:p>
          <a:p>
            <a:pPr marL="514350" indent="-514350">
              <a:buFont typeface="+mj-lt"/>
              <a:buAutoNum type="arabicPeriod" startAt="3"/>
            </a:pPr>
            <a:r>
              <a:rPr lang="en-US" sz="2800" dirty="0" smtClean="0">
                <a:latin typeface="Arial" pitchFamily="34" charset="0"/>
                <a:cs typeface="Arial" pitchFamily="34" charset="0"/>
              </a:rPr>
              <a:t>Significant sleep-disordered breathing (fatigue, hypersomnolence, snoring, morning headache)</a:t>
            </a:r>
          </a:p>
          <a:p>
            <a:pPr marL="514350" indent="-514350">
              <a:buFont typeface="+mj-lt"/>
              <a:buAutoNum type="arabicPeriod" startAt="3"/>
            </a:pPr>
            <a:endParaRPr lang="en-US" sz="2400" dirty="0" smtClean="0">
              <a:latin typeface="Arial" pitchFamily="34" charset="0"/>
              <a:cs typeface="Arial" pitchFamily="34" charset="0"/>
            </a:endParaRPr>
          </a:p>
          <a:p>
            <a:pPr marL="514350" indent="-514350">
              <a:buFont typeface="+mj-lt"/>
              <a:buAutoNum type="arabicPeriod" startAt="3"/>
            </a:pPr>
            <a:r>
              <a:rPr lang="en-US" sz="2800" dirty="0" smtClean="0">
                <a:latin typeface="Arial" pitchFamily="34" charset="0"/>
                <a:cs typeface="Arial" pitchFamily="34" charset="0"/>
              </a:rPr>
              <a:t>Prone to develop severe pulmonary hypertension</a:t>
            </a:r>
          </a:p>
          <a:p>
            <a:pPr>
              <a:lnSpc>
                <a:spcPct val="150000"/>
              </a:lnSpc>
              <a:buNone/>
            </a:pPr>
            <a:endParaRPr lang="en-US" sz="2800" dirty="0"/>
          </a:p>
        </p:txBody>
      </p:sp>
      <p:sp>
        <p:nvSpPr>
          <p:cNvPr id="6" name="Title 1"/>
          <p:cNvSpPr>
            <a:spLocks noGrp="1"/>
          </p:cNvSpPr>
          <p:nvPr>
            <p:ph type="title"/>
          </p:nvPr>
        </p:nvSpPr>
        <p:spPr>
          <a:xfrm>
            <a:off x="-324544" y="764704"/>
            <a:ext cx="7229475" cy="694002"/>
          </a:xfrm>
        </p:spPr>
        <p:txBody>
          <a:bodyPr>
            <a:noAutofit/>
          </a:bodyPr>
          <a:lstStyle/>
          <a:p>
            <a:pPr algn="ctr"/>
            <a:r>
              <a:rPr lang="en-US" sz="3600" b="1" dirty="0" smtClean="0"/>
              <a:t>Clinical Features of OHS</a:t>
            </a:r>
            <a:endParaRPr lang="en-US" sz="3600"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73</a:t>
            </a:fld>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214414" y="1347766"/>
            <a:ext cx="6572296" cy="584775"/>
          </a:xfrm>
          <a:prstGeom prst="rect">
            <a:avLst/>
          </a:prstGeom>
          <a:solidFill>
            <a:schemeClr val="bg1"/>
          </a:solid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sz="1600" b="1" dirty="0"/>
              <a:t>Increased work of breathing and increased needs to augment minute ventilation to maintain adequate alveolar ventilation</a:t>
            </a:r>
          </a:p>
        </p:txBody>
      </p:sp>
      <p:sp>
        <p:nvSpPr>
          <p:cNvPr id="3" name="Text Box 10"/>
          <p:cNvSpPr txBox="1">
            <a:spLocks noChangeArrowheads="1"/>
          </p:cNvSpPr>
          <p:nvPr/>
        </p:nvSpPr>
        <p:spPr bwMode="auto">
          <a:xfrm>
            <a:off x="214282" y="2554069"/>
            <a:ext cx="4052918" cy="646331"/>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Patient can increase ventilatory drive and minute ventilation</a:t>
            </a:r>
          </a:p>
        </p:txBody>
      </p:sp>
      <p:sp>
        <p:nvSpPr>
          <p:cNvPr id="4" name="Text Box 13"/>
          <p:cNvSpPr txBox="1">
            <a:spLocks noChangeArrowheads="1"/>
          </p:cNvSpPr>
          <p:nvPr/>
        </p:nvSpPr>
        <p:spPr bwMode="auto">
          <a:xfrm>
            <a:off x="571472" y="4267200"/>
            <a:ext cx="3162328" cy="646331"/>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Normal ventilation and </a:t>
            </a:r>
            <a:r>
              <a:rPr lang="en-US" b="1" dirty="0" err="1"/>
              <a:t>e</a:t>
            </a:r>
            <a:r>
              <a:rPr lang="en-US" b="1" dirty="0" err="1" smtClean="0"/>
              <a:t>ucapnia</a:t>
            </a:r>
            <a:endParaRPr lang="en-US" b="1" dirty="0"/>
          </a:p>
        </p:txBody>
      </p:sp>
      <p:sp>
        <p:nvSpPr>
          <p:cNvPr id="5" name="Text Box 17"/>
          <p:cNvSpPr txBox="1">
            <a:spLocks noChangeArrowheads="1"/>
          </p:cNvSpPr>
          <p:nvPr/>
        </p:nvSpPr>
        <p:spPr bwMode="auto">
          <a:xfrm>
            <a:off x="2106520" y="5955268"/>
            <a:ext cx="1398680" cy="369332"/>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OSA</a:t>
            </a:r>
          </a:p>
        </p:txBody>
      </p:sp>
      <p:sp>
        <p:nvSpPr>
          <p:cNvPr id="6" name="Text Box 18"/>
          <p:cNvSpPr txBox="1">
            <a:spLocks noChangeArrowheads="1"/>
          </p:cNvSpPr>
          <p:nvPr/>
        </p:nvSpPr>
        <p:spPr bwMode="auto">
          <a:xfrm>
            <a:off x="219044" y="5955268"/>
            <a:ext cx="1609756" cy="369332"/>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Simple obesity</a:t>
            </a:r>
          </a:p>
        </p:txBody>
      </p:sp>
      <p:sp>
        <p:nvSpPr>
          <p:cNvPr id="11" name="Text Box 11"/>
          <p:cNvSpPr txBox="1">
            <a:spLocks noChangeArrowheads="1"/>
          </p:cNvSpPr>
          <p:nvPr/>
        </p:nvSpPr>
        <p:spPr bwMode="auto">
          <a:xfrm>
            <a:off x="4648200" y="2554069"/>
            <a:ext cx="4267200" cy="646331"/>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Patient cannot increase </a:t>
            </a:r>
            <a:r>
              <a:rPr lang="en-US" b="1" dirty="0" err="1"/>
              <a:t>ventilatory</a:t>
            </a:r>
            <a:r>
              <a:rPr lang="en-US" b="1" dirty="0"/>
              <a:t> drive and minute ventilation</a:t>
            </a:r>
          </a:p>
        </p:txBody>
      </p:sp>
      <p:sp>
        <p:nvSpPr>
          <p:cNvPr id="12" name="Text Box 12"/>
          <p:cNvSpPr txBox="1">
            <a:spLocks noChangeArrowheads="1"/>
          </p:cNvSpPr>
          <p:nvPr/>
        </p:nvSpPr>
        <p:spPr bwMode="auto">
          <a:xfrm>
            <a:off x="4584426" y="4306669"/>
            <a:ext cx="4026174" cy="646331"/>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Hypoventilation especially during sleep      </a:t>
            </a:r>
            <a:r>
              <a:rPr lang="en-US" b="1" dirty="0" err="1"/>
              <a:t>hypercapnia</a:t>
            </a:r>
            <a:r>
              <a:rPr lang="en-US" b="1" dirty="0"/>
              <a:t> and hypoxemia</a:t>
            </a:r>
          </a:p>
        </p:txBody>
      </p:sp>
      <p:sp>
        <p:nvSpPr>
          <p:cNvPr id="13" name="Text Box 15"/>
          <p:cNvSpPr txBox="1">
            <a:spLocks noChangeArrowheads="1"/>
          </p:cNvSpPr>
          <p:nvPr/>
        </p:nvSpPr>
        <p:spPr bwMode="auto">
          <a:xfrm>
            <a:off x="7192831" y="5955268"/>
            <a:ext cx="1265369" cy="369332"/>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OHS</a:t>
            </a:r>
          </a:p>
        </p:txBody>
      </p:sp>
      <p:sp>
        <p:nvSpPr>
          <p:cNvPr id="14" name="Text Box 16"/>
          <p:cNvSpPr txBox="1">
            <a:spLocks noChangeArrowheads="1"/>
          </p:cNvSpPr>
          <p:nvPr/>
        </p:nvSpPr>
        <p:spPr bwMode="auto">
          <a:xfrm>
            <a:off x="4215163" y="5955268"/>
            <a:ext cx="2185637" cy="369332"/>
          </a:xfrm>
          <a:prstGeom prst="rect">
            <a:avLst/>
          </a:prstGeom>
          <a:noFill/>
          <a:ln w="12700">
            <a:solidFill>
              <a:schemeClr val="tx1"/>
            </a:solidFill>
            <a:miter lim="800000"/>
            <a:headEnd/>
            <a:tailEnd/>
          </a:ln>
          <a:effectLst/>
          <a:scene3d>
            <a:camera prst="orthographicFront"/>
            <a:lightRig rig="threePt" dir="t"/>
          </a:scene3d>
          <a:sp3d>
            <a:bevelT/>
          </a:sp3d>
        </p:spPr>
        <p:txBody>
          <a:bodyPr wrap="square">
            <a:spAutoFit/>
          </a:bodyPr>
          <a:lstStyle/>
          <a:p>
            <a:pPr algn="ctr" rtl="0">
              <a:spcBef>
                <a:spcPct val="50000"/>
              </a:spcBef>
            </a:pPr>
            <a:r>
              <a:rPr lang="en-US" b="1" dirty="0"/>
              <a:t>OHS + OSA</a:t>
            </a:r>
          </a:p>
        </p:txBody>
      </p:sp>
      <p:sp>
        <p:nvSpPr>
          <p:cNvPr id="17" name="Text Box 29"/>
          <p:cNvSpPr txBox="1">
            <a:spLocks noChangeArrowheads="1"/>
          </p:cNvSpPr>
          <p:nvPr/>
        </p:nvSpPr>
        <p:spPr bwMode="auto">
          <a:xfrm>
            <a:off x="6858000" y="5257800"/>
            <a:ext cx="1035302" cy="369332"/>
          </a:xfrm>
          <a:prstGeom prst="rect">
            <a:avLst/>
          </a:prstGeom>
          <a:noFill/>
          <a:ln w="9525">
            <a:noFill/>
            <a:miter lim="800000"/>
            <a:headEnd/>
            <a:tailEnd/>
          </a:ln>
          <a:effectLst/>
        </p:spPr>
        <p:txBody>
          <a:bodyPr wrap="square">
            <a:spAutoFit/>
          </a:bodyPr>
          <a:lstStyle/>
          <a:p>
            <a:pPr algn="ctr" rtl="0">
              <a:spcBef>
                <a:spcPct val="50000"/>
              </a:spcBef>
            </a:pPr>
            <a:r>
              <a:rPr lang="en-US" b="1" dirty="0"/>
              <a:t>10%</a:t>
            </a:r>
          </a:p>
        </p:txBody>
      </p:sp>
      <p:sp>
        <p:nvSpPr>
          <p:cNvPr id="18" name="Text Box 30"/>
          <p:cNvSpPr txBox="1">
            <a:spLocks noChangeArrowheads="1"/>
          </p:cNvSpPr>
          <p:nvPr/>
        </p:nvSpPr>
        <p:spPr bwMode="auto">
          <a:xfrm>
            <a:off x="5181600" y="5181600"/>
            <a:ext cx="1035302" cy="369332"/>
          </a:xfrm>
          <a:prstGeom prst="rect">
            <a:avLst/>
          </a:prstGeom>
          <a:noFill/>
          <a:ln w="9525">
            <a:noFill/>
            <a:miter lim="800000"/>
            <a:headEnd/>
            <a:tailEnd/>
          </a:ln>
          <a:effectLst/>
        </p:spPr>
        <p:txBody>
          <a:bodyPr wrap="square">
            <a:spAutoFit/>
          </a:bodyPr>
          <a:lstStyle/>
          <a:p>
            <a:pPr algn="ctr" rtl="0">
              <a:spcBef>
                <a:spcPct val="50000"/>
              </a:spcBef>
            </a:pPr>
            <a:r>
              <a:rPr lang="en-US" b="1" dirty="0"/>
              <a:t>90%</a:t>
            </a:r>
          </a:p>
        </p:txBody>
      </p:sp>
      <p:sp>
        <p:nvSpPr>
          <p:cNvPr id="20" name="Down Arrow 19"/>
          <p:cNvSpPr/>
          <p:nvPr/>
        </p:nvSpPr>
        <p:spPr>
          <a:xfrm>
            <a:off x="6562724" y="2081210"/>
            <a:ext cx="142876" cy="35719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Down Arrow 20"/>
          <p:cNvSpPr/>
          <p:nvPr/>
        </p:nvSpPr>
        <p:spPr>
          <a:xfrm>
            <a:off x="6515112" y="3367078"/>
            <a:ext cx="190488" cy="823922"/>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3" name="Down Arrow 22"/>
          <p:cNvSpPr/>
          <p:nvPr/>
        </p:nvSpPr>
        <p:spPr>
          <a:xfrm>
            <a:off x="2667000" y="5029200"/>
            <a:ext cx="166710" cy="710668"/>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7" name="Down Arrow 26"/>
          <p:cNvSpPr/>
          <p:nvPr/>
        </p:nvSpPr>
        <p:spPr>
          <a:xfrm>
            <a:off x="5167290" y="5105400"/>
            <a:ext cx="166710" cy="710668"/>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Down Arrow 27"/>
          <p:cNvSpPr/>
          <p:nvPr/>
        </p:nvSpPr>
        <p:spPr>
          <a:xfrm>
            <a:off x="2133600" y="2057400"/>
            <a:ext cx="142876" cy="35719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Down Arrow 28"/>
          <p:cNvSpPr/>
          <p:nvPr/>
        </p:nvSpPr>
        <p:spPr>
          <a:xfrm>
            <a:off x="2095512" y="3367078"/>
            <a:ext cx="190488" cy="823922"/>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0" name="Down Arrow 29"/>
          <p:cNvSpPr/>
          <p:nvPr/>
        </p:nvSpPr>
        <p:spPr>
          <a:xfrm>
            <a:off x="1066800" y="5029200"/>
            <a:ext cx="166710" cy="710668"/>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1" name="Down Arrow 30"/>
          <p:cNvSpPr/>
          <p:nvPr/>
        </p:nvSpPr>
        <p:spPr>
          <a:xfrm>
            <a:off x="7696200" y="5080532"/>
            <a:ext cx="166710" cy="710668"/>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TextBox 21"/>
          <p:cNvSpPr txBox="1"/>
          <p:nvPr/>
        </p:nvSpPr>
        <p:spPr>
          <a:xfrm>
            <a:off x="2895600" y="457200"/>
            <a:ext cx="3276600" cy="369332"/>
          </a:xfrm>
          <a:prstGeom prst="rect">
            <a:avLst/>
          </a:prstGeom>
          <a:noFill/>
          <a:ln>
            <a:solidFill>
              <a:schemeClr val="tx1"/>
            </a:solidFill>
          </a:ln>
        </p:spPr>
        <p:txBody>
          <a:bodyPr wrap="square" rtlCol="0">
            <a:spAutoFit/>
          </a:bodyPr>
          <a:lstStyle/>
          <a:p>
            <a:pPr algn="ctr" rtl="0"/>
            <a:r>
              <a:rPr lang="en-US" b="1" dirty="0" smtClean="0"/>
              <a:t>OBESITY</a:t>
            </a:r>
            <a:endParaRPr lang="en-US" b="1" dirty="0"/>
          </a:p>
        </p:txBody>
      </p:sp>
      <p:sp>
        <p:nvSpPr>
          <p:cNvPr id="24" name="Down Arrow 23"/>
          <p:cNvSpPr/>
          <p:nvPr/>
        </p:nvSpPr>
        <p:spPr>
          <a:xfrm>
            <a:off x="4419600" y="914400"/>
            <a:ext cx="142876" cy="35719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TextBox 24"/>
          <p:cNvSpPr txBox="1"/>
          <p:nvPr/>
        </p:nvSpPr>
        <p:spPr>
          <a:xfrm>
            <a:off x="214282" y="192491"/>
            <a:ext cx="1905000" cy="461665"/>
          </a:xfrm>
          <a:prstGeom prst="rect">
            <a:avLst/>
          </a:prstGeom>
          <a:noFill/>
        </p:spPr>
        <p:txBody>
          <a:bodyPr wrap="square" rtlCol="0">
            <a:spAutoFit/>
          </a:bodyPr>
          <a:lstStyle/>
          <a:p>
            <a:pPr algn="ctr" rtl="0"/>
            <a:r>
              <a:rPr lang="en-US" sz="2400" b="1" dirty="0" smtClean="0"/>
              <a:t>Figure 1</a:t>
            </a:r>
            <a:endParaRPr lang="en-US" sz="2400" b="1" dirty="0"/>
          </a:p>
        </p:txBody>
      </p:sp>
      <p:sp>
        <p:nvSpPr>
          <p:cNvPr id="7" name="TextBox 6"/>
          <p:cNvSpPr txBox="1"/>
          <p:nvPr/>
        </p:nvSpPr>
        <p:spPr>
          <a:xfrm>
            <a:off x="381000" y="6477000"/>
            <a:ext cx="4203426" cy="338554"/>
          </a:xfrm>
          <a:prstGeom prst="rect">
            <a:avLst/>
          </a:prstGeom>
          <a:noFill/>
        </p:spPr>
        <p:txBody>
          <a:bodyPr wrap="square" rtlCol="0">
            <a:spAutoFit/>
          </a:bodyPr>
          <a:lstStyle/>
          <a:p>
            <a:pPr algn="l" rtl="0"/>
            <a:r>
              <a:rPr lang="en-US" sz="1600" b="1" dirty="0" err="1" smtClean="0"/>
              <a:t>AlDabal</a:t>
            </a:r>
            <a:r>
              <a:rPr lang="en-US" sz="1600" b="1" dirty="0" smtClean="0"/>
              <a:t> &amp; BaHammam. ATM 2010</a:t>
            </a:r>
            <a:endParaRPr lang="en-US" sz="1600" b="1" dirty="0"/>
          </a:p>
        </p:txBody>
      </p:sp>
      <p:sp>
        <p:nvSpPr>
          <p:cNvPr id="9" name="Slide Number Placeholder 8"/>
          <p:cNvSpPr>
            <a:spLocks noGrp="1"/>
          </p:cNvSpPr>
          <p:nvPr>
            <p:ph type="sldNum" sz="quarter" idx="10"/>
          </p:nvPr>
        </p:nvSpPr>
        <p:spPr/>
        <p:txBody>
          <a:bodyPr/>
          <a:lstStyle/>
          <a:p>
            <a:fld id="{80EA325C-93E3-49B9-9635-C99EDF9CBB06}" type="slidenum">
              <a:rPr lang="en-US" smtClean="0"/>
              <a:pPr/>
              <a:t>74</a:t>
            </a:fld>
            <a:endParaRPr lang="en-US"/>
          </a:p>
        </p:txBody>
      </p:sp>
    </p:spTree>
    <p:extLst>
      <p:ext uri="{BB962C8B-B14F-4D97-AF65-F5344CB8AC3E}">
        <p14:creationId xmlns:p14="http://schemas.microsoft.com/office/powerpoint/2010/main" val="2643621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up)">
                                      <p:cBhvr>
                                        <p:cTn id="46" dur="500"/>
                                        <p:tgtEl>
                                          <p:spTgt spid="5"/>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up)">
                                      <p:cBhvr>
                                        <p:cTn id="50" dur="500"/>
                                        <p:tgtEl>
                                          <p:spTgt spid="20"/>
                                        </p:tgtEl>
                                      </p:cBhvr>
                                    </p:animEffec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par>
                          <p:cTn id="55" fill="hold">
                            <p:stCondLst>
                              <p:cond delay="1500"/>
                            </p:stCondLst>
                            <p:childTnLst>
                              <p:par>
                                <p:cTn id="56" presetID="22" presetClass="entr" presetSubtype="1"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childTnLst>
                          </p:cTn>
                        </p:par>
                        <p:par>
                          <p:cTn id="59" fill="hold">
                            <p:stCondLst>
                              <p:cond delay="2000"/>
                            </p:stCondLst>
                            <p:childTnLst>
                              <p:par>
                                <p:cTn id="60" presetID="22" presetClass="entr" presetSubtype="1"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up)">
                                      <p:cBhvr>
                                        <p:cTn id="62" dur="500"/>
                                        <p:tgtEl>
                                          <p:spTgt spid="12"/>
                                        </p:tgtEl>
                                      </p:cBhvr>
                                    </p:animEffect>
                                  </p:childTnLst>
                                </p:cTn>
                              </p:par>
                            </p:childTnLst>
                          </p:cTn>
                        </p:par>
                        <p:par>
                          <p:cTn id="63" fill="hold">
                            <p:stCondLst>
                              <p:cond delay="2500"/>
                            </p:stCondLst>
                            <p:childTnLst>
                              <p:par>
                                <p:cTn id="64" presetID="22" presetClass="entr" presetSubtype="1"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par>
                          <p:cTn id="67" fill="hold">
                            <p:stCondLst>
                              <p:cond delay="3000"/>
                            </p:stCondLst>
                            <p:childTnLst>
                              <p:par>
                                <p:cTn id="68" presetID="22" presetClass="entr" presetSubtype="1"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par>
                          <p:cTn id="71" fill="hold">
                            <p:stCondLst>
                              <p:cond delay="3500"/>
                            </p:stCondLst>
                            <p:childTnLst>
                              <p:par>
                                <p:cTn id="72" presetID="22" presetClass="entr" presetSubtype="1"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up)">
                                      <p:cBhvr>
                                        <p:cTn id="74" dur="500"/>
                                        <p:tgtEl>
                                          <p:spTgt spid="13"/>
                                        </p:tgtEl>
                                      </p:cBhvr>
                                    </p:animEffect>
                                  </p:childTnLst>
                                </p:cTn>
                              </p:par>
                            </p:childTnLst>
                          </p:cTn>
                        </p:par>
                        <p:par>
                          <p:cTn id="75" fill="hold">
                            <p:stCondLst>
                              <p:cond delay="4000"/>
                            </p:stCondLst>
                            <p:childTnLst>
                              <p:par>
                                <p:cTn id="76" presetID="22" presetClass="entr" presetSubtype="1"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up)">
                                      <p:cBhvr>
                                        <p:cTn id="78" dur="500"/>
                                        <p:tgtEl>
                                          <p:spTgt spid="14"/>
                                        </p:tgtEl>
                                      </p:cBhvr>
                                    </p:animEffect>
                                  </p:childTnLst>
                                </p:cTn>
                              </p:par>
                            </p:childTnLst>
                          </p:cTn>
                        </p:par>
                        <p:par>
                          <p:cTn id="79" fill="hold">
                            <p:stCondLst>
                              <p:cond delay="4500"/>
                            </p:stCondLst>
                            <p:childTnLst>
                              <p:par>
                                <p:cTn id="80" presetID="22" presetClass="entr" presetSubtype="1"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up)">
                                      <p:cBhvr>
                                        <p:cTn id="82" dur="500"/>
                                        <p:tgtEl>
                                          <p:spTgt spid="27"/>
                                        </p:tgtEl>
                                      </p:cBhvr>
                                    </p:animEffect>
                                  </p:childTnLst>
                                </p:cTn>
                              </p:par>
                            </p:childTnLst>
                          </p:cTn>
                        </p:par>
                        <p:par>
                          <p:cTn id="83" fill="hold">
                            <p:stCondLst>
                              <p:cond delay="5000"/>
                            </p:stCondLst>
                            <p:childTnLst>
                              <p:par>
                                <p:cTn id="84" presetID="22" presetClass="entr" presetSubtype="1" fill="hold" grpId="0" nodeType="after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up)">
                                      <p:cBhvr>
                                        <p:cTn id="8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1" grpId="0" animBg="1"/>
      <p:bldP spid="12" grpId="0" animBg="1"/>
      <p:bldP spid="13" grpId="0" animBg="1"/>
      <p:bldP spid="14" grpId="0" animBg="1"/>
      <p:bldP spid="17" grpId="0"/>
      <p:bldP spid="18" grpId="0"/>
      <p:bldP spid="20" grpId="0" animBg="1"/>
      <p:bldP spid="21" grpId="0" animBg="1"/>
      <p:bldP spid="23" grpId="0" animBg="1"/>
      <p:bldP spid="27" grpId="0" animBg="1"/>
      <p:bldP spid="28" grpId="0" animBg="1"/>
      <p:bldP spid="29" grpId="0" animBg="1"/>
      <p:bldP spid="30" grpId="0" animBg="1"/>
      <p:bldP spid="31" grpId="0" animBg="1"/>
      <p:bldP spid="2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0EA325C-93E3-49B9-9635-C99EDF9CBB06}" type="slidenum">
              <a:rPr lang="en-US" smtClean="0"/>
              <a:pPr/>
              <a:t>75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88" y="1988840"/>
            <a:ext cx="8163698"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0271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2880" y="642918"/>
            <a:ext cx="8229600" cy="857256"/>
          </a:xfrm>
        </p:spPr>
        <p:txBody>
          <a:bodyPr/>
          <a:lstStyle/>
          <a:p>
            <a:r>
              <a:rPr lang="en-US" dirty="0" smtClean="0"/>
              <a:t>Prevalence of OHS</a:t>
            </a:r>
            <a:endParaRPr lang="en-US" dirty="0"/>
          </a:p>
        </p:txBody>
      </p:sp>
      <p:sp>
        <p:nvSpPr>
          <p:cNvPr id="7" name="Content Placeholder 6"/>
          <p:cNvSpPr>
            <a:spLocks noGrp="1"/>
          </p:cNvSpPr>
          <p:nvPr>
            <p:ph idx="1"/>
          </p:nvPr>
        </p:nvSpPr>
        <p:spPr>
          <a:xfrm>
            <a:off x="457200" y="2492896"/>
            <a:ext cx="8229600" cy="3865062"/>
          </a:xfrm>
        </p:spPr>
        <p:txBody>
          <a:bodyPr/>
          <a:lstStyle/>
          <a:p>
            <a:r>
              <a:rPr lang="en-US" dirty="0"/>
              <a:t>Out of 1693 OSA patients, OHS was identified in 144 </a:t>
            </a:r>
            <a:r>
              <a:rPr lang="en-US" b="1" dirty="0">
                <a:solidFill>
                  <a:srgbClr val="FF0000"/>
                </a:solidFill>
                <a:effectLst>
                  <a:outerShdw blurRad="38100" dist="38100" dir="2700000" algn="tl">
                    <a:srgbClr val="000000">
                      <a:alpha val="43137"/>
                    </a:srgbClr>
                  </a:outerShdw>
                </a:effectLst>
              </a:rPr>
              <a:t>(8.5%) </a:t>
            </a:r>
            <a:r>
              <a:rPr lang="en-US" dirty="0"/>
              <a:t>(</a:t>
            </a:r>
            <a:r>
              <a:rPr lang="en-US" b="1" dirty="0">
                <a:solidFill>
                  <a:srgbClr val="0070C0"/>
                </a:solidFill>
                <a:effectLst>
                  <a:outerShdw blurRad="38100" dist="38100" dir="2700000" algn="tl">
                    <a:srgbClr val="000000">
                      <a:alpha val="43137"/>
                    </a:srgbClr>
                  </a:outerShdw>
                </a:effectLst>
              </a:rPr>
              <a:t>women</a:t>
            </a:r>
            <a:r>
              <a:rPr lang="en-US" dirty="0"/>
              <a:t> </a:t>
            </a:r>
            <a:r>
              <a:rPr lang="en-US" b="1" dirty="0">
                <a:solidFill>
                  <a:srgbClr val="FF0000"/>
                </a:solidFill>
                <a:effectLst>
                  <a:outerShdw blurRad="38100" dist="38100" dir="2700000" algn="tl">
                    <a:srgbClr val="000000">
                      <a:alpha val="43137"/>
                    </a:srgbClr>
                  </a:outerShdw>
                </a:effectLst>
              </a:rPr>
              <a:t>66.7%</a:t>
            </a:r>
            <a:r>
              <a:rPr lang="en-US" dirty="0"/>
              <a:t>).</a:t>
            </a:r>
          </a:p>
        </p:txBody>
      </p:sp>
      <p:sp>
        <p:nvSpPr>
          <p:cNvPr id="2" name="Slide Number Placeholder 1"/>
          <p:cNvSpPr>
            <a:spLocks noGrp="1"/>
          </p:cNvSpPr>
          <p:nvPr>
            <p:ph type="sldNum" sz="quarter" idx="12"/>
          </p:nvPr>
        </p:nvSpPr>
        <p:spPr/>
        <p:txBody>
          <a:bodyPr/>
          <a:lstStyle/>
          <a:p>
            <a:fld id="{80EA325C-93E3-49B9-9635-C99EDF9CBB06}" type="slidenum">
              <a:rPr lang="en-US" smtClean="0"/>
              <a:pPr/>
              <a:t>76</a:t>
            </a:fld>
            <a:endParaRPr lang="en-US"/>
          </a:p>
        </p:txBody>
      </p:sp>
      <p:sp>
        <p:nvSpPr>
          <p:cNvPr id="8" name="TextBox 7"/>
          <p:cNvSpPr txBox="1"/>
          <p:nvPr/>
        </p:nvSpPr>
        <p:spPr>
          <a:xfrm>
            <a:off x="1403648" y="5661248"/>
            <a:ext cx="2952328" cy="369332"/>
          </a:xfrm>
          <a:prstGeom prst="rect">
            <a:avLst/>
          </a:prstGeom>
          <a:noFill/>
        </p:spPr>
        <p:txBody>
          <a:bodyPr wrap="square" rtlCol="0">
            <a:spAutoFit/>
          </a:bodyPr>
          <a:lstStyle/>
          <a:p>
            <a:r>
              <a:rPr lang="nn-NO" dirty="0"/>
              <a:t>Saudi Med J 2015; Vol. 36 (2)</a:t>
            </a:r>
            <a:endParaRPr lang="en-US" dirty="0"/>
          </a:p>
        </p:txBody>
      </p:sp>
    </p:spTree>
    <p:extLst>
      <p:ext uri="{BB962C8B-B14F-4D97-AF65-F5344CB8AC3E}">
        <p14:creationId xmlns:p14="http://schemas.microsoft.com/office/powerpoint/2010/main" val="3020688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4348" y="785794"/>
            <a:ext cx="7248525"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Prevalence of OHS in OSA</a:t>
            </a:r>
            <a:endParaRPr lang="en-US" sz="3600" b="1" dirty="0">
              <a:solidFill>
                <a:srgbClr val="FFFF00"/>
              </a:solidFill>
              <a:effectLst>
                <a:outerShdw blurRad="38100" dist="38100" dir="2700000" algn="tl">
                  <a:srgbClr val="000000">
                    <a:alpha val="43137"/>
                  </a:srgbClr>
                </a:outerShdw>
              </a:effectLst>
              <a:latin typeface="Garamond" pitchFamily="18" charset="0"/>
              <a:ea typeface="+mj-ea"/>
              <a:cs typeface="+mj-cs"/>
            </a:endParaRPr>
          </a:p>
        </p:txBody>
      </p:sp>
      <p:sp>
        <p:nvSpPr>
          <p:cNvPr id="6" name="Rectangle 5"/>
          <p:cNvSpPr/>
          <p:nvPr/>
        </p:nvSpPr>
        <p:spPr>
          <a:xfrm>
            <a:off x="500034" y="6139126"/>
            <a:ext cx="6172200" cy="307777"/>
          </a:xfrm>
          <a:prstGeom prst="rect">
            <a:avLst/>
          </a:prstGeom>
        </p:spPr>
        <p:txBody>
          <a:bodyPr wrap="square">
            <a:spAutoFit/>
          </a:bodyPr>
          <a:lstStyle/>
          <a:p>
            <a:r>
              <a:rPr lang="en-US" sz="1400" b="1" i="1" dirty="0" smtClean="0">
                <a:solidFill>
                  <a:srgbClr val="C00000"/>
                </a:solidFill>
              </a:rPr>
              <a:t>BaHammam AS. </a:t>
            </a:r>
            <a:r>
              <a:rPr lang="en-US" sz="1400" b="1" i="1" dirty="0">
                <a:solidFill>
                  <a:srgbClr val="C00000"/>
                </a:solidFill>
              </a:rPr>
              <a:t>SMJ 2015; 36(2):181-9</a:t>
            </a:r>
          </a:p>
        </p:txBody>
      </p:sp>
      <p:sp>
        <p:nvSpPr>
          <p:cNvPr id="3" name="Slide Number Placeholder 2"/>
          <p:cNvSpPr>
            <a:spLocks noGrp="1"/>
          </p:cNvSpPr>
          <p:nvPr>
            <p:ph type="sldNum" sz="quarter" idx="12"/>
          </p:nvPr>
        </p:nvSpPr>
        <p:spPr/>
        <p:txBody>
          <a:bodyPr/>
          <a:lstStyle/>
          <a:p>
            <a:fld id="{80EA325C-93E3-49B9-9635-C99EDF9CBB06}" type="slidenum">
              <a:rPr lang="en-US" smtClean="0"/>
              <a:pPr/>
              <a:t>77</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648365550"/>
              </p:ext>
            </p:extLst>
          </p:nvPr>
        </p:nvGraphicFramePr>
        <p:xfrm>
          <a:off x="1187624" y="1551735"/>
          <a:ext cx="6504766" cy="4469553"/>
        </p:xfrm>
        <a:graphic>
          <a:graphicData uri="http://schemas.openxmlformats.org/drawingml/2006/table">
            <a:tbl>
              <a:tblPr firstRow="1" firstCol="1" bandRow="1">
                <a:tableStyleId>{5C22544A-7EE6-4342-B048-85BDC9FD1C3A}</a:tableStyleId>
              </a:tblPr>
              <a:tblGrid>
                <a:gridCol w="1291952">
                  <a:extLst>
                    <a:ext uri="{9D8B030D-6E8A-4147-A177-3AD203B41FA5}">
                      <a16:colId xmlns:a16="http://schemas.microsoft.com/office/drawing/2014/main" val="20000"/>
                    </a:ext>
                  </a:extLst>
                </a:gridCol>
                <a:gridCol w="778348">
                  <a:extLst>
                    <a:ext uri="{9D8B030D-6E8A-4147-A177-3AD203B41FA5}">
                      <a16:colId xmlns:a16="http://schemas.microsoft.com/office/drawing/2014/main" val="20001"/>
                    </a:ext>
                  </a:extLst>
                </a:gridCol>
                <a:gridCol w="1033164">
                  <a:extLst>
                    <a:ext uri="{9D8B030D-6E8A-4147-A177-3AD203B41FA5}">
                      <a16:colId xmlns:a16="http://schemas.microsoft.com/office/drawing/2014/main" val="20002"/>
                    </a:ext>
                  </a:extLst>
                </a:gridCol>
                <a:gridCol w="894174">
                  <a:extLst>
                    <a:ext uri="{9D8B030D-6E8A-4147-A177-3AD203B41FA5}">
                      <a16:colId xmlns:a16="http://schemas.microsoft.com/office/drawing/2014/main" val="20003"/>
                    </a:ext>
                  </a:extLst>
                </a:gridCol>
                <a:gridCol w="589056">
                  <a:extLst>
                    <a:ext uri="{9D8B030D-6E8A-4147-A177-3AD203B41FA5}">
                      <a16:colId xmlns:a16="http://schemas.microsoft.com/office/drawing/2014/main" val="20004"/>
                    </a:ext>
                  </a:extLst>
                </a:gridCol>
                <a:gridCol w="589056">
                  <a:extLst>
                    <a:ext uri="{9D8B030D-6E8A-4147-A177-3AD203B41FA5}">
                      <a16:colId xmlns:a16="http://schemas.microsoft.com/office/drawing/2014/main" val="20005"/>
                    </a:ext>
                  </a:extLst>
                </a:gridCol>
                <a:gridCol w="589056">
                  <a:extLst>
                    <a:ext uri="{9D8B030D-6E8A-4147-A177-3AD203B41FA5}">
                      <a16:colId xmlns:a16="http://schemas.microsoft.com/office/drawing/2014/main" val="20006"/>
                    </a:ext>
                  </a:extLst>
                </a:gridCol>
                <a:gridCol w="739960">
                  <a:extLst>
                    <a:ext uri="{9D8B030D-6E8A-4147-A177-3AD203B41FA5}">
                      <a16:colId xmlns:a16="http://schemas.microsoft.com/office/drawing/2014/main" val="20007"/>
                    </a:ext>
                  </a:extLst>
                </a:gridCol>
              </a:tblGrid>
              <a:tr h="340642">
                <a:tc>
                  <a:txBody>
                    <a:bodyPr/>
                    <a:lstStyle/>
                    <a:p>
                      <a:pPr marL="0" marR="0">
                        <a:lnSpc>
                          <a:spcPct val="200000"/>
                        </a:lnSpc>
                        <a:spcBef>
                          <a:spcPts val="0"/>
                        </a:spcBef>
                        <a:spcAft>
                          <a:spcPts val="0"/>
                        </a:spcAft>
                      </a:pPr>
                      <a:r>
                        <a:rPr lang="en-US" sz="1200" dirty="0">
                          <a:effectLst/>
                        </a:rPr>
                        <a:t>Authors</a:t>
                      </a:r>
                      <a:endParaRPr lang="en-US" sz="1200"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Number</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Study Design</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Country</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Age</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BMI</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AHI</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OHS %</a:t>
                      </a:r>
                      <a:endParaRPr lang="en-US"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40642">
                <a:tc>
                  <a:txBody>
                    <a:bodyPr/>
                    <a:lstStyle/>
                    <a:p>
                      <a:pPr marL="0" marR="0">
                        <a:lnSpc>
                          <a:spcPct val="200000"/>
                        </a:lnSpc>
                        <a:spcBef>
                          <a:spcPts val="0"/>
                        </a:spcBef>
                        <a:spcAft>
                          <a:spcPts val="0"/>
                        </a:spcAft>
                      </a:pPr>
                      <a:r>
                        <a:rPr lang="en-US" sz="1200">
                          <a:effectLst/>
                        </a:rPr>
                        <a:t>Mokhlesi et al</a:t>
                      </a:r>
                      <a:r>
                        <a:rPr lang="en-US" sz="1200" u="none" strike="noStrike" baseline="30000">
                          <a:effectLst/>
                          <a:hlinkClick r:id="rId2" action="ppaction://hlinkfile" tooltip="Mokhlesi, 2007 #35"/>
                        </a:rPr>
                        <a:t>22</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359</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Prospective</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USA</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48</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43</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62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20</a:t>
                      </a:r>
                      <a:endParaRPr lang="en-US" sz="1200" b="1">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737907">
                <a:tc>
                  <a:txBody>
                    <a:bodyPr/>
                    <a:lstStyle/>
                    <a:p>
                      <a:pPr marL="0" marR="0">
                        <a:lnSpc>
                          <a:spcPct val="200000"/>
                        </a:lnSpc>
                        <a:spcBef>
                          <a:spcPts val="0"/>
                        </a:spcBef>
                        <a:spcAft>
                          <a:spcPts val="0"/>
                        </a:spcAft>
                      </a:pPr>
                      <a:r>
                        <a:rPr lang="en-US" sz="1200">
                          <a:effectLst/>
                        </a:rPr>
                        <a:t>Laaban and Chailleux</a:t>
                      </a:r>
                      <a:r>
                        <a:rPr lang="en-US" sz="1200" u="none" strike="noStrike" baseline="30000">
                          <a:effectLst/>
                          <a:hlinkClick r:id="rId3" action="ppaction://hlinkfile" tooltip="Laaban, 2005 #34"/>
                        </a:rPr>
                        <a:t>18</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1,141</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Retrospective</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France</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56</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34</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55</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11</a:t>
                      </a:r>
                      <a:endParaRPr lang="en-US" sz="1200" b="1">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40642">
                <a:tc>
                  <a:txBody>
                    <a:bodyPr/>
                    <a:lstStyle/>
                    <a:p>
                      <a:pPr marL="0" marR="0">
                        <a:lnSpc>
                          <a:spcPct val="200000"/>
                        </a:lnSpc>
                        <a:spcBef>
                          <a:spcPts val="0"/>
                        </a:spcBef>
                        <a:spcAft>
                          <a:spcPts val="0"/>
                        </a:spcAft>
                      </a:pPr>
                      <a:r>
                        <a:rPr lang="en-US" sz="1200">
                          <a:effectLst/>
                        </a:rPr>
                        <a:t>Verin et al</a:t>
                      </a:r>
                      <a:r>
                        <a:rPr lang="en-US" sz="1200" u="none" strike="noStrike" baseline="30000">
                          <a:effectLst/>
                          <a:hlinkClick r:id="rId4" action="ppaction://hlinkfile" tooltip="Verin, 2001 #371"/>
                        </a:rPr>
                        <a:t>21</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218</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France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55</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34</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51</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10</a:t>
                      </a:r>
                      <a:endParaRPr lang="en-US" sz="1200" b="1">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40642">
                <a:tc>
                  <a:txBody>
                    <a:bodyPr/>
                    <a:lstStyle/>
                    <a:p>
                      <a:pPr marL="0" marR="0">
                        <a:lnSpc>
                          <a:spcPct val="200000"/>
                        </a:lnSpc>
                        <a:spcBef>
                          <a:spcPts val="0"/>
                        </a:spcBef>
                        <a:spcAft>
                          <a:spcPts val="0"/>
                        </a:spcAft>
                      </a:pPr>
                      <a:r>
                        <a:rPr lang="en-US" sz="1200">
                          <a:effectLst/>
                        </a:rPr>
                        <a:t>Kessler et al</a:t>
                      </a:r>
                      <a:r>
                        <a:rPr lang="en-US" sz="1200" u="none" strike="noStrike" baseline="30000">
                          <a:effectLst/>
                          <a:hlinkClick r:id="rId5" action="ppaction://hlinkfile" tooltip="Kessler, 2001 #66"/>
                        </a:rPr>
                        <a:t>17</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254</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Prospective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France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54</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33</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76</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13</a:t>
                      </a:r>
                      <a:endParaRPr lang="en-US" sz="1200" b="1">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40642">
                <a:tc>
                  <a:txBody>
                    <a:bodyPr/>
                    <a:lstStyle/>
                    <a:p>
                      <a:pPr marL="0" marR="0">
                        <a:lnSpc>
                          <a:spcPct val="200000"/>
                        </a:lnSpc>
                        <a:spcBef>
                          <a:spcPts val="0"/>
                        </a:spcBef>
                        <a:spcAft>
                          <a:spcPts val="0"/>
                        </a:spcAft>
                      </a:pPr>
                      <a:r>
                        <a:rPr lang="en-US" sz="1200">
                          <a:effectLst/>
                        </a:rPr>
                        <a:t>Resta et al</a:t>
                      </a:r>
                      <a:r>
                        <a:rPr lang="en-US" sz="1200" u="none" strike="noStrike" baseline="30000">
                          <a:effectLst/>
                          <a:hlinkClick r:id="rId6" action="ppaction://hlinkfile" tooltip="Resta, 2000 #372"/>
                        </a:rPr>
                        <a:t>19</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219</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Prospective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Italy</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51</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40</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42</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17</a:t>
                      </a:r>
                      <a:endParaRPr lang="en-US" sz="1200" b="1"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340642">
                <a:tc>
                  <a:txBody>
                    <a:bodyPr/>
                    <a:lstStyle/>
                    <a:p>
                      <a:pPr marL="0" marR="0">
                        <a:lnSpc>
                          <a:spcPct val="200000"/>
                        </a:lnSpc>
                        <a:spcBef>
                          <a:spcPts val="0"/>
                        </a:spcBef>
                        <a:spcAft>
                          <a:spcPts val="0"/>
                        </a:spcAft>
                      </a:pPr>
                      <a:r>
                        <a:rPr lang="en-US" sz="1200">
                          <a:effectLst/>
                        </a:rPr>
                        <a:t>Glope et al</a:t>
                      </a:r>
                      <a:r>
                        <a:rPr lang="en-US" sz="1200" u="none" strike="noStrike" baseline="30000">
                          <a:effectLst/>
                          <a:hlinkClick r:id="rId7" action="ppaction://hlinkfile" tooltip="Golpe, 2002 #373"/>
                        </a:rPr>
                        <a:t>16</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175</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Spain</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N/A</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14</a:t>
                      </a:r>
                      <a:endParaRPr lang="en-US" sz="1200" b="1" dirty="0">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r h="340642">
                <a:tc>
                  <a:txBody>
                    <a:bodyPr/>
                    <a:lstStyle/>
                    <a:p>
                      <a:pPr marL="0" marR="0">
                        <a:lnSpc>
                          <a:spcPct val="200000"/>
                        </a:lnSpc>
                        <a:spcBef>
                          <a:spcPts val="0"/>
                        </a:spcBef>
                        <a:spcAft>
                          <a:spcPts val="0"/>
                        </a:spcAft>
                      </a:pPr>
                      <a:r>
                        <a:rPr lang="en-US" sz="1200">
                          <a:effectLst/>
                        </a:rPr>
                        <a:t>Akashiba et al</a:t>
                      </a:r>
                      <a:r>
                        <a:rPr lang="en-US" sz="1200" u="none" strike="noStrike" baseline="30000">
                          <a:effectLst/>
                          <a:hlinkClick r:id="rId8" action="ppaction://hlinkfile" tooltip="Akashiba, 2006 #366"/>
                        </a:rPr>
                        <a:t>14</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611</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Japan</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48</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29</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9</a:t>
                      </a:r>
                      <a:endParaRPr lang="en-US" sz="1200" b="1" dirty="0">
                        <a:effectLst/>
                        <a:latin typeface="Times New Roman"/>
                        <a:ea typeface="Times New Roman"/>
                      </a:endParaRPr>
                    </a:p>
                  </a:txBody>
                  <a:tcPr marL="68580" marR="68580" marT="0" marB="0" anchor="ctr"/>
                </a:tc>
                <a:extLst>
                  <a:ext uri="{0D108BD9-81ED-4DB2-BD59-A6C34878D82A}">
                    <a16:rowId xmlns:a16="http://schemas.microsoft.com/office/drawing/2014/main" val="10007"/>
                  </a:ext>
                </a:extLst>
              </a:tr>
              <a:tr h="340642">
                <a:tc>
                  <a:txBody>
                    <a:bodyPr/>
                    <a:lstStyle/>
                    <a:p>
                      <a:pPr marL="0" marR="0">
                        <a:lnSpc>
                          <a:spcPct val="200000"/>
                        </a:lnSpc>
                        <a:spcBef>
                          <a:spcPts val="0"/>
                        </a:spcBef>
                        <a:spcAft>
                          <a:spcPts val="0"/>
                        </a:spcAft>
                      </a:pPr>
                      <a:r>
                        <a:rPr lang="en-US" sz="1200">
                          <a:effectLst/>
                        </a:rPr>
                        <a:t>Trakada et al</a:t>
                      </a:r>
                      <a:r>
                        <a:rPr lang="en-US" sz="1200" u="none" strike="noStrike" baseline="30000">
                          <a:effectLst/>
                          <a:hlinkClick r:id="rId9" action="ppaction://hlinkfile" tooltip="Trakada, 2010 #374"/>
                        </a:rPr>
                        <a:t>20</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276</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Prospective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Greece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54.7</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34.7</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33.6</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13.8</a:t>
                      </a:r>
                      <a:endParaRPr lang="en-US" sz="1200" b="1" dirty="0">
                        <a:effectLst/>
                        <a:latin typeface="Times New Roman"/>
                        <a:ea typeface="Times New Roman"/>
                      </a:endParaRPr>
                    </a:p>
                  </a:txBody>
                  <a:tcPr marL="68580" marR="68580" marT="0" marB="0" anchor="ctr"/>
                </a:tc>
                <a:extLst>
                  <a:ext uri="{0D108BD9-81ED-4DB2-BD59-A6C34878D82A}">
                    <a16:rowId xmlns:a16="http://schemas.microsoft.com/office/drawing/2014/main" val="10008"/>
                  </a:ext>
                </a:extLst>
              </a:tr>
              <a:tr h="402783">
                <a:tc>
                  <a:txBody>
                    <a:bodyPr/>
                    <a:lstStyle/>
                    <a:p>
                      <a:pPr marL="0" marR="0">
                        <a:spcBef>
                          <a:spcPts val="0"/>
                        </a:spcBef>
                        <a:spcAft>
                          <a:spcPts val="0"/>
                        </a:spcAft>
                      </a:pPr>
                      <a:r>
                        <a:rPr lang="en-US" sz="1200">
                          <a:effectLst/>
                        </a:rPr>
                        <a:t>Alzaabi et al</a:t>
                      </a:r>
                      <a:r>
                        <a:rPr lang="en-US" sz="1200" u="none" strike="noStrike" baseline="30000">
                          <a:effectLst/>
                          <a:hlinkClick r:id="rId10" action="ppaction://hlinkfile" tooltip="Alzaabi, 2013 #369"/>
                        </a:rPr>
                        <a:t>15</a:t>
                      </a:r>
                      <a:endParaRPr lang="en-US" sz="1200">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107</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UAE</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45.6</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33.8</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48.4</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dirty="0">
                          <a:effectLst/>
                        </a:rPr>
                        <a:t>16.8</a:t>
                      </a:r>
                      <a:endParaRPr lang="en-US" sz="1200" b="1" dirty="0">
                        <a:effectLst/>
                        <a:latin typeface="Times New Roman"/>
                        <a:ea typeface="Times New Roman"/>
                      </a:endParaRPr>
                    </a:p>
                  </a:txBody>
                  <a:tcPr marL="68580" marR="68580" marT="0" marB="0" anchor="ctr"/>
                </a:tc>
                <a:extLst>
                  <a:ext uri="{0D108BD9-81ED-4DB2-BD59-A6C34878D82A}">
                    <a16:rowId xmlns:a16="http://schemas.microsoft.com/office/drawing/2014/main" val="10009"/>
                  </a:ext>
                </a:extLst>
              </a:tr>
              <a:tr h="402783">
                <a:tc>
                  <a:txBody>
                    <a:bodyPr/>
                    <a:lstStyle/>
                    <a:p>
                      <a:pPr marL="0" marR="0">
                        <a:spcBef>
                          <a:spcPts val="0"/>
                        </a:spcBef>
                        <a:spcAft>
                          <a:spcPts val="0"/>
                        </a:spcAft>
                      </a:pPr>
                      <a:r>
                        <a:rPr lang="en-US" sz="1200" dirty="0" smtClean="0">
                          <a:effectLst/>
                        </a:rPr>
                        <a:t>BaHammam</a:t>
                      </a:r>
                      <a:endParaRPr lang="en-US" sz="1200" dirty="0">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1693</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Prospective</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Saudi Arabia</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46.2</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35.7</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41.9</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dirty="0">
                          <a:effectLst/>
                        </a:rPr>
                        <a:t>8.9</a:t>
                      </a:r>
                      <a:endParaRPr lang="en-US" sz="1200" b="1" dirty="0">
                        <a:effectLst/>
                        <a:latin typeface="Times New Roman"/>
                        <a:ea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05926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4348" y="785794"/>
            <a:ext cx="7248525"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Prevalence of OHS in OSA</a:t>
            </a:r>
            <a:endParaRPr lang="en-US" sz="3600" b="1" dirty="0">
              <a:solidFill>
                <a:srgbClr val="FFFF00"/>
              </a:solidFill>
              <a:effectLst>
                <a:outerShdw blurRad="38100" dist="38100" dir="2700000" algn="tl">
                  <a:srgbClr val="000000">
                    <a:alpha val="43137"/>
                  </a:srgbClr>
                </a:outerShdw>
              </a:effectLst>
              <a:latin typeface="Garamond" pitchFamily="18" charset="0"/>
              <a:ea typeface="+mj-ea"/>
              <a:cs typeface="+mj-cs"/>
            </a:endParaRPr>
          </a:p>
        </p:txBody>
      </p:sp>
      <p:sp>
        <p:nvSpPr>
          <p:cNvPr id="6" name="Rectangle 5"/>
          <p:cNvSpPr/>
          <p:nvPr/>
        </p:nvSpPr>
        <p:spPr>
          <a:xfrm>
            <a:off x="500034" y="6139126"/>
            <a:ext cx="6172200" cy="307777"/>
          </a:xfrm>
          <a:prstGeom prst="rect">
            <a:avLst/>
          </a:prstGeom>
        </p:spPr>
        <p:txBody>
          <a:bodyPr wrap="square">
            <a:spAutoFit/>
          </a:bodyPr>
          <a:lstStyle/>
          <a:p>
            <a:r>
              <a:rPr lang="en-US" sz="1400" b="1" i="1" dirty="0" smtClean="0">
                <a:solidFill>
                  <a:srgbClr val="C00000"/>
                </a:solidFill>
              </a:rPr>
              <a:t>BaHammam AS. </a:t>
            </a:r>
            <a:r>
              <a:rPr lang="en-US" sz="1400" b="1" i="1" dirty="0">
                <a:solidFill>
                  <a:srgbClr val="C00000"/>
                </a:solidFill>
              </a:rPr>
              <a:t>SMJ 2015; 36(2):181-9</a:t>
            </a:r>
          </a:p>
        </p:txBody>
      </p:sp>
      <p:sp>
        <p:nvSpPr>
          <p:cNvPr id="3" name="Slide Number Placeholder 2"/>
          <p:cNvSpPr>
            <a:spLocks noGrp="1"/>
          </p:cNvSpPr>
          <p:nvPr>
            <p:ph type="sldNum" sz="quarter" idx="12"/>
          </p:nvPr>
        </p:nvSpPr>
        <p:spPr/>
        <p:txBody>
          <a:bodyPr/>
          <a:lstStyle/>
          <a:p>
            <a:fld id="{80EA325C-93E3-49B9-9635-C99EDF9CBB06}" type="slidenum">
              <a:rPr lang="en-US" smtClean="0"/>
              <a:pPr/>
              <a:t>78</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265707938"/>
              </p:ext>
            </p:extLst>
          </p:nvPr>
        </p:nvGraphicFramePr>
        <p:xfrm>
          <a:off x="1187624" y="1551735"/>
          <a:ext cx="6504766" cy="4469553"/>
        </p:xfrm>
        <a:graphic>
          <a:graphicData uri="http://schemas.openxmlformats.org/drawingml/2006/table">
            <a:tbl>
              <a:tblPr firstRow="1" firstCol="1" bandRow="1">
                <a:tableStyleId>{5C22544A-7EE6-4342-B048-85BDC9FD1C3A}</a:tableStyleId>
              </a:tblPr>
              <a:tblGrid>
                <a:gridCol w="1291952">
                  <a:extLst>
                    <a:ext uri="{9D8B030D-6E8A-4147-A177-3AD203B41FA5}">
                      <a16:colId xmlns:a16="http://schemas.microsoft.com/office/drawing/2014/main" val="20000"/>
                    </a:ext>
                  </a:extLst>
                </a:gridCol>
                <a:gridCol w="778348">
                  <a:extLst>
                    <a:ext uri="{9D8B030D-6E8A-4147-A177-3AD203B41FA5}">
                      <a16:colId xmlns:a16="http://schemas.microsoft.com/office/drawing/2014/main" val="20001"/>
                    </a:ext>
                  </a:extLst>
                </a:gridCol>
                <a:gridCol w="1033164">
                  <a:extLst>
                    <a:ext uri="{9D8B030D-6E8A-4147-A177-3AD203B41FA5}">
                      <a16:colId xmlns:a16="http://schemas.microsoft.com/office/drawing/2014/main" val="20002"/>
                    </a:ext>
                  </a:extLst>
                </a:gridCol>
                <a:gridCol w="894174">
                  <a:extLst>
                    <a:ext uri="{9D8B030D-6E8A-4147-A177-3AD203B41FA5}">
                      <a16:colId xmlns:a16="http://schemas.microsoft.com/office/drawing/2014/main" val="20003"/>
                    </a:ext>
                  </a:extLst>
                </a:gridCol>
                <a:gridCol w="589056">
                  <a:extLst>
                    <a:ext uri="{9D8B030D-6E8A-4147-A177-3AD203B41FA5}">
                      <a16:colId xmlns:a16="http://schemas.microsoft.com/office/drawing/2014/main" val="20004"/>
                    </a:ext>
                  </a:extLst>
                </a:gridCol>
                <a:gridCol w="589056">
                  <a:extLst>
                    <a:ext uri="{9D8B030D-6E8A-4147-A177-3AD203B41FA5}">
                      <a16:colId xmlns:a16="http://schemas.microsoft.com/office/drawing/2014/main" val="20005"/>
                    </a:ext>
                  </a:extLst>
                </a:gridCol>
                <a:gridCol w="589056">
                  <a:extLst>
                    <a:ext uri="{9D8B030D-6E8A-4147-A177-3AD203B41FA5}">
                      <a16:colId xmlns:a16="http://schemas.microsoft.com/office/drawing/2014/main" val="20006"/>
                    </a:ext>
                  </a:extLst>
                </a:gridCol>
                <a:gridCol w="739960">
                  <a:extLst>
                    <a:ext uri="{9D8B030D-6E8A-4147-A177-3AD203B41FA5}">
                      <a16:colId xmlns:a16="http://schemas.microsoft.com/office/drawing/2014/main" val="20007"/>
                    </a:ext>
                  </a:extLst>
                </a:gridCol>
              </a:tblGrid>
              <a:tr h="340642">
                <a:tc>
                  <a:txBody>
                    <a:bodyPr/>
                    <a:lstStyle/>
                    <a:p>
                      <a:pPr marL="0" marR="0">
                        <a:lnSpc>
                          <a:spcPct val="200000"/>
                        </a:lnSpc>
                        <a:spcBef>
                          <a:spcPts val="0"/>
                        </a:spcBef>
                        <a:spcAft>
                          <a:spcPts val="0"/>
                        </a:spcAft>
                      </a:pPr>
                      <a:r>
                        <a:rPr lang="en-US" sz="1200" dirty="0">
                          <a:effectLst/>
                        </a:rPr>
                        <a:t>Authors</a:t>
                      </a:r>
                      <a:endParaRPr lang="en-US" sz="1200"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Number</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Study Design</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Country</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Age</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BMI</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a:effectLst/>
                        </a:rPr>
                        <a:t>AHI</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dirty="0">
                          <a:solidFill>
                            <a:schemeClr val="tx1"/>
                          </a:solidFill>
                          <a:effectLst/>
                        </a:rPr>
                        <a:t>OHS %</a:t>
                      </a:r>
                      <a:endParaRPr lang="en-US" sz="1200" dirty="0">
                        <a:solidFill>
                          <a:schemeClr val="tx1"/>
                        </a:solidFill>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0"/>
                  </a:ext>
                </a:extLst>
              </a:tr>
              <a:tr h="340642">
                <a:tc>
                  <a:txBody>
                    <a:bodyPr/>
                    <a:lstStyle/>
                    <a:p>
                      <a:pPr marL="0" marR="0">
                        <a:lnSpc>
                          <a:spcPct val="200000"/>
                        </a:lnSpc>
                        <a:spcBef>
                          <a:spcPts val="0"/>
                        </a:spcBef>
                        <a:spcAft>
                          <a:spcPts val="0"/>
                        </a:spcAft>
                      </a:pPr>
                      <a:r>
                        <a:rPr lang="en-US" sz="1200">
                          <a:effectLst/>
                        </a:rPr>
                        <a:t>Mokhlesi et al</a:t>
                      </a:r>
                      <a:r>
                        <a:rPr lang="en-US" sz="1200" u="none" strike="noStrike" baseline="30000">
                          <a:effectLst/>
                          <a:hlinkClick r:id="rId2" action="ppaction://hlinkfile" tooltip="Mokhlesi, 2007 #35"/>
                        </a:rPr>
                        <a:t>22</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359</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Prospective</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USA</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48</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43</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62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20</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1"/>
                  </a:ext>
                </a:extLst>
              </a:tr>
              <a:tr h="737907">
                <a:tc>
                  <a:txBody>
                    <a:bodyPr/>
                    <a:lstStyle/>
                    <a:p>
                      <a:pPr marL="0" marR="0">
                        <a:lnSpc>
                          <a:spcPct val="200000"/>
                        </a:lnSpc>
                        <a:spcBef>
                          <a:spcPts val="0"/>
                        </a:spcBef>
                        <a:spcAft>
                          <a:spcPts val="0"/>
                        </a:spcAft>
                      </a:pPr>
                      <a:r>
                        <a:rPr lang="en-US" sz="1200">
                          <a:effectLst/>
                        </a:rPr>
                        <a:t>Laaban and Chailleux</a:t>
                      </a:r>
                      <a:r>
                        <a:rPr lang="en-US" sz="1200" u="none" strike="noStrike" baseline="30000">
                          <a:effectLst/>
                          <a:hlinkClick r:id="rId3" action="ppaction://hlinkfile" tooltip="Laaban, 2005 #34"/>
                        </a:rPr>
                        <a:t>18</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1,141</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Retrospective</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France</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56</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34</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55</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11</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2"/>
                  </a:ext>
                </a:extLst>
              </a:tr>
              <a:tr h="340642">
                <a:tc>
                  <a:txBody>
                    <a:bodyPr/>
                    <a:lstStyle/>
                    <a:p>
                      <a:pPr marL="0" marR="0">
                        <a:lnSpc>
                          <a:spcPct val="200000"/>
                        </a:lnSpc>
                        <a:spcBef>
                          <a:spcPts val="0"/>
                        </a:spcBef>
                        <a:spcAft>
                          <a:spcPts val="0"/>
                        </a:spcAft>
                      </a:pPr>
                      <a:r>
                        <a:rPr lang="en-US" sz="1200">
                          <a:effectLst/>
                        </a:rPr>
                        <a:t>Verin et al</a:t>
                      </a:r>
                      <a:r>
                        <a:rPr lang="en-US" sz="1200" u="none" strike="noStrike" baseline="30000">
                          <a:effectLst/>
                          <a:hlinkClick r:id="rId4" action="ppaction://hlinkfile" tooltip="Verin, 2001 #371"/>
                        </a:rPr>
                        <a:t>21</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218</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France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55</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34</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51</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10</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3"/>
                  </a:ext>
                </a:extLst>
              </a:tr>
              <a:tr h="340642">
                <a:tc>
                  <a:txBody>
                    <a:bodyPr/>
                    <a:lstStyle/>
                    <a:p>
                      <a:pPr marL="0" marR="0">
                        <a:lnSpc>
                          <a:spcPct val="200000"/>
                        </a:lnSpc>
                        <a:spcBef>
                          <a:spcPts val="0"/>
                        </a:spcBef>
                        <a:spcAft>
                          <a:spcPts val="0"/>
                        </a:spcAft>
                      </a:pPr>
                      <a:r>
                        <a:rPr lang="en-US" sz="1200">
                          <a:effectLst/>
                        </a:rPr>
                        <a:t>Kessler et al</a:t>
                      </a:r>
                      <a:r>
                        <a:rPr lang="en-US" sz="1200" u="none" strike="noStrike" baseline="30000">
                          <a:effectLst/>
                          <a:hlinkClick r:id="rId5" action="ppaction://hlinkfile" tooltip="Kessler, 2001 #66"/>
                        </a:rPr>
                        <a:t>17</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254</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Prospective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France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54</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33</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76</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13</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4"/>
                  </a:ext>
                </a:extLst>
              </a:tr>
              <a:tr h="340642">
                <a:tc>
                  <a:txBody>
                    <a:bodyPr/>
                    <a:lstStyle/>
                    <a:p>
                      <a:pPr marL="0" marR="0">
                        <a:lnSpc>
                          <a:spcPct val="200000"/>
                        </a:lnSpc>
                        <a:spcBef>
                          <a:spcPts val="0"/>
                        </a:spcBef>
                        <a:spcAft>
                          <a:spcPts val="0"/>
                        </a:spcAft>
                      </a:pPr>
                      <a:r>
                        <a:rPr lang="en-US" sz="1200">
                          <a:effectLst/>
                        </a:rPr>
                        <a:t>Resta et al</a:t>
                      </a:r>
                      <a:r>
                        <a:rPr lang="en-US" sz="1200" u="none" strike="noStrike" baseline="30000">
                          <a:effectLst/>
                          <a:hlinkClick r:id="rId6" action="ppaction://hlinkfile" tooltip="Resta, 2000 #372"/>
                        </a:rPr>
                        <a:t>19</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219</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Prospective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Italy</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51</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40</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42</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17</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5"/>
                  </a:ext>
                </a:extLst>
              </a:tr>
              <a:tr h="340642">
                <a:tc>
                  <a:txBody>
                    <a:bodyPr/>
                    <a:lstStyle/>
                    <a:p>
                      <a:pPr marL="0" marR="0">
                        <a:lnSpc>
                          <a:spcPct val="200000"/>
                        </a:lnSpc>
                        <a:spcBef>
                          <a:spcPts val="0"/>
                        </a:spcBef>
                        <a:spcAft>
                          <a:spcPts val="0"/>
                        </a:spcAft>
                      </a:pPr>
                      <a:r>
                        <a:rPr lang="en-US" sz="1200">
                          <a:effectLst/>
                        </a:rPr>
                        <a:t>Glope et al</a:t>
                      </a:r>
                      <a:r>
                        <a:rPr lang="en-US" sz="1200" u="none" strike="noStrike" baseline="30000">
                          <a:effectLst/>
                          <a:hlinkClick r:id="rId7" action="ppaction://hlinkfile" tooltip="Golpe, 2002 #373"/>
                        </a:rPr>
                        <a:t>16</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175</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Spain</a:t>
                      </a:r>
                      <a:endParaRPr lang="en-US" sz="1200" b="1" dirty="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N/A</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14</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6"/>
                  </a:ext>
                </a:extLst>
              </a:tr>
              <a:tr h="340642">
                <a:tc>
                  <a:txBody>
                    <a:bodyPr/>
                    <a:lstStyle/>
                    <a:p>
                      <a:pPr marL="0" marR="0">
                        <a:lnSpc>
                          <a:spcPct val="200000"/>
                        </a:lnSpc>
                        <a:spcBef>
                          <a:spcPts val="0"/>
                        </a:spcBef>
                        <a:spcAft>
                          <a:spcPts val="0"/>
                        </a:spcAft>
                      </a:pPr>
                      <a:r>
                        <a:rPr lang="en-US" sz="1200">
                          <a:effectLst/>
                        </a:rPr>
                        <a:t>Akashiba et al</a:t>
                      </a:r>
                      <a:r>
                        <a:rPr lang="en-US" sz="1200" u="none" strike="noStrike" baseline="30000">
                          <a:effectLst/>
                          <a:hlinkClick r:id="rId8" action="ppaction://hlinkfile" tooltip="Akashiba, 2006 #366"/>
                        </a:rPr>
                        <a:t>14</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611</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Japan</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48</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29</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52</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9</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7"/>
                  </a:ext>
                </a:extLst>
              </a:tr>
              <a:tr h="340642">
                <a:tc>
                  <a:txBody>
                    <a:bodyPr/>
                    <a:lstStyle/>
                    <a:p>
                      <a:pPr marL="0" marR="0">
                        <a:lnSpc>
                          <a:spcPct val="200000"/>
                        </a:lnSpc>
                        <a:spcBef>
                          <a:spcPts val="0"/>
                        </a:spcBef>
                        <a:spcAft>
                          <a:spcPts val="0"/>
                        </a:spcAft>
                      </a:pPr>
                      <a:r>
                        <a:rPr lang="en-US" sz="1200">
                          <a:effectLst/>
                        </a:rPr>
                        <a:t>Trakada et al</a:t>
                      </a:r>
                      <a:r>
                        <a:rPr lang="en-US" sz="1200" u="none" strike="noStrike" baseline="30000">
                          <a:effectLst/>
                          <a:hlinkClick r:id="rId9" action="ppaction://hlinkfile" tooltip="Trakada, 2010 #374"/>
                        </a:rPr>
                        <a:t>20</a:t>
                      </a:r>
                      <a:endParaRPr lang="en-US" sz="1200">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276</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Prospective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Greece</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54.7</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34.7</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a:effectLst/>
                        </a:rPr>
                        <a:t>33.6</a:t>
                      </a:r>
                      <a:endParaRPr lang="en-US" sz="1200" b="1">
                        <a:effectLst/>
                        <a:latin typeface="Times New Roman"/>
                        <a:ea typeface="Times New Roman"/>
                      </a:endParaRPr>
                    </a:p>
                  </a:txBody>
                  <a:tcPr marL="68580" marR="68580" marT="0" marB="0" anchor="ctr"/>
                </a:tc>
                <a:tc>
                  <a:txBody>
                    <a:bodyPr/>
                    <a:lstStyle/>
                    <a:p>
                      <a:pPr marL="0" marR="0">
                        <a:lnSpc>
                          <a:spcPct val="200000"/>
                        </a:lnSpc>
                        <a:spcBef>
                          <a:spcPts val="0"/>
                        </a:spcBef>
                        <a:spcAft>
                          <a:spcPts val="0"/>
                        </a:spcAft>
                      </a:pPr>
                      <a:r>
                        <a:rPr lang="en-US" sz="1200" b="1" dirty="0">
                          <a:effectLst/>
                        </a:rPr>
                        <a:t>13.8</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8"/>
                  </a:ext>
                </a:extLst>
              </a:tr>
              <a:tr h="402783">
                <a:tc>
                  <a:txBody>
                    <a:bodyPr/>
                    <a:lstStyle/>
                    <a:p>
                      <a:pPr marL="0" marR="0">
                        <a:spcBef>
                          <a:spcPts val="0"/>
                        </a:spcBef>
                        <a:spcAft>
                          <a:spcPts val="0"/>
                        </a:spcAft>
                      </a:pPr>
                      <a:r>
                        <a:rPr lang="en-US" sz="1200">
                          <a:effectLst/>
                        </a:rPr>
                        <a:t>Alzaabi et al</a:t>
                      </a:r>
                      <a:r>
                        <a:rPr lang="en-US" sz="1200" u="none" strike="noStrike" baseline="30000">
                          <a:effectLst/>
                          <a:hlinkClick r:id="rId10" action="ppaction://hlinkfile" tooltip="Alzaabi, 2013 #369"/>
                        </a:rPr>
                        <a:t>15</a:t>
                      </a:r>
                      <a:endParaRPr lang="en-US" sz="1200">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107</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Retrospective</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UAE</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45.6</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33.8</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a:effectLst/>
                        </a:rPr>
                        <a:t>48.4</a:t>
                      </a:r>
                      <a:endParaRPr lang="en-US" sz="1200" b="1">
                        <a:effectLst/>
                        <a:latin typeface="Times New Roman"/>
                        <a:ea typeface="Times New Roman"/>
                      </a:endParaRPr>
                    </a:p>
                  </a:txBody>
                  <a:tcPr marL="68580" marR="68580" marT="0" marB="0" anchor="ctr"/>
                </a:tc>
                <a:tc>
                  <a:txBody>
                    <a:bodyPr/>
                    <a:lstStyle/>
                    <a:p>
                      <a:pPr marL="0" marR="0">
                        <a:spcBef>
                          <a:spcPts val="0"/>
                        </a:spcBef>
                        <a:spcAft>
                          <a:spcPts val="0"/>
                        </a:spcAft>
                      </a:pPr>
                      <a:r>
                        <a:rPr lang="en-US" sz="1200" b="1" dirty="0">
                          <a:effectLst/>
                        </a:rPr>
                        <a:t>16.8</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09"/>
                  </a:ext>
                </a:extLst>
              </a:tr>
              <a:tr h="402783">
                <a:tc>
                  <a:txBody>
                    <a:bodyPr/>
                    <a:lstStyle/>
                    <a:p>
                      <a:pPr marL="0" marR="0">
                        <a:spcBef>
                          <a:spcPts val="0"/>
                        </a:spcBef>
                        <a:spcAft>
                          <a:spcPts val="0"/>
                        </a:spcAft>
                      </a:pPr>
                      <a:r>
                        <a:rPr lang="en-US" sz="1200" dirty="0" smtClean="0">
                          <a:solidFill>
                            <a:schemeClr val="tx1"/>
                          </a:solidFill>
                          <a:effectLst/>
                        </a:rPr>
                        <a:t>BaHammam</a:t>
                      </a:r>
                      <a:endParaRPr lang="en-US" sz="1200" dirty="0">
                        <a:solidFill>
                          <a:schemeClr val="tx1"/>
                        </a:solidFill>
                        <a:effectLst/>
                        <a:latin typeface="Times New Roman"/>
                        <a:ea typeface="Times New Roman"/>
                      </a:endParaRPr>
                    </a:p>
                  </a:txBody>
                  <a:tcPr marL="68580" marR="68580" marT="0" marB="0" anchor="ctr">
                    <a:solidFill>
                      <a:srgbClr val="FFFF00"/>
                    </a:solidFill>
                  </a:tcPr>
                </a:tc>
                <a:tc>
                  <a:txBody>
                    <a:bodyPr/>
                    <a:lstStyle/>
                    <a:p>
                      <a:pPr marL="0" marR="0">
                        <a:spcBef>
                          <a:spcPts val="0"/>
                        </a:spcBef>
                        <a:spcAft>
                          <a:spcPts val="0"/>
                        </a:spcAft>
                      </a:pPr>
                      <a:r>
                        <a:rPr lang="en-US" sz="1200" b="1" dirty="0">
                          <a:effectLst/>
                        </a:rPr>
                        <a:t>1693</a:t>
                      </a:r>
                      <a:endParaRPr lang="en-US" sz="1200" b="1" dirty="0">
                        <a:effectLst/>
                        <a:latin typeface="Times New Roman"/>
                        <a:ea typeface="Times New Roman"/>
                      </a:endParaRPr>
                    </a:p>
                  </a:txBody>
                  <a:tcPr marL="68580" marR="68580" marT="0" marB="0" anchor="ctr">
                    <a:solidFill>
                      <a:srgbClr val="FFFF00"/>
                    </a:solidFill>
                  </a:tcPr>
                </a:tc>
                <a:tc>
                  <a:txBody>
                    <a:bodyPr/>
                    <a:lstStyle/>
                    <a:p>
                      <a:pPr marL="0" marR="0">
                        <a:spcBef>
                          <a:spcPts val="0"/>
                        </a:spcBef>
                        <a:spcAft>
                          <a:spcPts val="0"/>
                        </a:spcAft>
                      </a:pPr>
                      <a:r>
                        <a:rPr lang="en-US" sz="1200" b="1" dirty="0">
                          <a:effectLst/>
                        </a:rPr>
                        <a:t>Prospective</a:t>
                      </a:r>
                      <a:endParaRPr lang="en-US" sz="1200" b="1" dirty="0">
                        <a:effectLst/>
                        <a:latin typeface="Times New Roman"/>
                        <a:ea typeface="Times New Roman"/>
                      </a:endParaRPr>
                    </a:p>
                  </a:txBody>
                  <a:tcPr marL="68580" marR="68580" marT="0" marB="0" anchor="ctr">
                    <a:solidFill>
                      <a:srgbClr val="FFFF00"/>
                    </a:solidFill>
                  </a:tcPr>
                </a:tc>
                <a:tc>
                  <a:txBody>
                    <a:bodyPr/>
                    <a:lstStyle/>
                    <a:p>
                      <a:pPr marL="0" marR="0">
                        <a:spcBef>
                          <a:spcPts val="0"/>
                        </a:spcBef>
                        <a:spcAft>
                          <a:spcPts val="0"/>
                        </a:spcAft>
                      </a:pPr>
                      <a:r>
                        <a:rPr lang="en-US" sz="1200" b="1" dirty="0">
                          <a:effectLst/>
                        </a:rPr>
                        <a:t>Saudi Arabia</a:t>
                      </a:r>
                      <a:endParaRPr lang="en-US" sz="1200" b="1" dirty="0">
                        <a:effectLst/>
                        <a:latin typeface="Times New Roman"/>
                        <a:ea typeface="Times New Roman"/>
                      </a:endParaRPr>
                    </a:p>
                  </a:txBody>
                  <a:tcPr marL="68580" marR="68580" marT="0" marB="0" anchor="ctr">
                    <a:solidFill>
                      <a:srgbClr val="FFFF00"/>
                    </a:solidFill>
                  </a:tcPr>
                </a:tc>
                <a:tc>
                  <a:txBody>
                    <a:bodyPr/>
                    <a:lstStyle/>
                    <a:p>
                      <a:pPr marL="0" marR="0">
                        <a:spcBef>
                          <a:spcPts val="0"/>
                        </a:spcBef>
                        <a:spcAft>
                          <a:spcPts val="0"/>
                        </a:spcAft>
                      </a:pPr>
                      <a:r>
                        <a:rPr lang="en-US" sz="1200" b="1" dirty="0">
                          <a:effectLst/>
                        </a:rPr>
                        <a:t>46.2</a:t>
                      </a:r>
                      <a:endParaRPr lang="en-US" sz="1200" b="1" dirty="0">
                        <a:effectLst/>
                        <a:latin typeface="Times New Roman"/>
                        <a:ea typeface="Times New Roman"/>
                      </a:endParaRPr>
                    </a:p>
                  </a:txBody>
                  <a:tcPr marL="68580" marR="68580" marT="0" marB="0" anchor="ctr">
                    <a:solidFill>
                      <a:srgbClr val="FFFF00"/>
                    </a:solidFill>
                  </a:tcPr>
                </a:tc>
                <a:tc>
                  <a:txBody>
                    <a:bodyPr/>
                    <a:lstStyle/>
                    <a:p>
                      <a:pPr marL="0" marR="0">
                        <a:spcBef>
                          <a:spcPts val="0"/>
                        </a:spcBef>
                        <a:spcAft>
                          <a:spcPts val="0"/>
                        </a:spcAft>
                      </a:pPr>
                      <a:r>
                        <a:rPr lang="en-US" sz="1200" b="1" dirty="0">
                          <a:effectLst/>
                        </a:rPr>
                        <a:t>35.7</a:t>
                      </a:r>
                      <a:endParaRPr lang="en-US" sz="1200" b="1" dirty="0">
                        <a:effectLst/>
                        <a:latin typeface="Times New Roman"/>
                        <a:ea typeface="Times New Roman"/>
                      </a:endParaRPr>
                    </a:p>
                  </a:txBody>
                  <a:tcPr marL="68580" marR="68580" marT="0" marB="0" anchor="ctr">
                    <a:solidFill>
                      <a:srgbClr val="FFFF00"/>
                    </a:solidFill>
                  </a:tcPr>
                </a:tc>
                <a:tc>
                  <a:txBody>
                    <a:bodyPr/>
                    <a:lstStyle/>
                    <a:p>
                      <a:pPr marL="0" marR="0">
                        <a:spcBef>
                          <a:spcPts val="0"/>
                        </a:spcBef>
                        <a:spcAft>
                          <a:spcPts val="0"/>
                        </a:spcAft>
                      </a:pPr>
                      <a:r>
                        <a:rPr lang="en-US" sz="1200" b="1" dirty="0">
                          <a:effectLst/>
                        </a:rPr>
                        <a:t>41.9</a:t>
                      </a:r>
                      <a:endParaRPr lang="en-US" sz="1200" b="1" dirty="0">
                        <a:effectLst/>
                        <a:latin typeface="Times New Roman"/>
                        <a:ea typeface="Times New Roman"/>
                      </a:endParaRPr>
                    </a:p>
                  </a:txBody>
                  <a:tcPr marL="68580" marR="68580" marT="0" marB="0" anchor="ctr">
                    <a:solidFill>
                      <a:srgbClr val="FFFF00"/>
                    </a:solidFill>
                  </a:tcPr>
                </a:tc>
                <a:tc>
                  <a:txBody>
                    <a:bodyPr/>
                    <a:lstStyle/>
                    <a:p>
                      <a:pPr marL="0" marR="0">
                        <a:spcBef>
                          <a:spcPts val="0"/>
                        </a:spcBef>
                        <a:spcAft>
                          <a:spcPts val="0"/>
                        </a:spcAft>
                      </a:pPr>
                      <a:r>
                        <a:rPr lang="en-US" sz="1200" b="1" dirty="0">
                          <a:effectLst/>
                        </a:rPr>
                        <a:t>8.9</a:t>
                      </a:r>
                      <a:endParaRPr lang="en-US" sz="1200" b="1" dirty="0">
                        <a:effectLst/>
                        <a:latin typeface="Times New Roman"/>
                        <a:ea typeface="Times New Roman"/>
                      </a:endParaRPr>
                    </a:p>
                  </a:txBody>
                  <a:tcPr marL="68580" marR="68580" marT="0" marB="0" anchor="ctr">
                    <a:solidFill>
                      <a:srgbClr val="FFFF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561308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DC-User\Desktop\Picture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143875" cy="5181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714348" y="692696"/>
            <a:ext cx="5072098" cy="792088"/>
          </a:xfrm>
        </p:spPr>
        <p:txBody>
          <a:bodyPr>
            <a:noAutofit/>
          </a:bodyPr>
          <a:lstStyle/>
          <a:p>
            <a:r>
              <a:rPr lang="en-US" sz="3600" dirty="0" smtClean="0"/>
              <a:t>Patient with OHS</a:t>
            </a:r>
            <a:endParaRPr lang="en-US" sz="3600" dirty="0"/>
          </a:p>
        </p:txBody>
      </p:sp>
      <p:sp>
        <p:nvSpPr>
          <p:cNvPr id="13" name="Rectangle 12"/>
          <p:cNvSpPr/>
          <p:nvPr/>
        </p:nvSpPr>
        <p:spPr>
          <a:xfrm>
            <a:off x="1104016" y="5500702"/>
            <a:ext cx="7325636" cy="621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80EA325C-93E3-49B9-9635-C99EDF9CBB06}" type="slidenum">
              <a:rPr lang="en-US" smtClean="0"/>
              <a:pPr/>
              <a:t>79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DC-User\Desktop\Picture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613173"/>
            <a:ext cx="7951787" cy="5056187"/>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0"/>
          <p:cNvSpPr>
            <a:spLocks noChangeArrowheads="1"/>
          </p:cNvSpPr>
          <p:nvPr/>
        </p:nvSpPr>
        <p:spPr bwMode="auto">
          <a:xfrm>
            <a:off x="3305196" y="3681435"/>
            <a:ext cx="3910010" cy="1752600"/>
          </a:xfrm>
          <a:prstGeom prst="bracketPair">
            <a:avLst>
              <a:gd name="adj" fmla="val 16667"/>
            </a:avLst>
          </a:prstGeom>
          <a:noFill/>
          <a:ln w="31750">
            <a:solidFill>
              <a:srgbClr val="FF0000"/>
            </a:solidFill>
            <a:round/>
            <a:headEnd/>
            <a:tailEnd/>
          </a:ln>
        </p:spPr>
        <p:txBody>
          <a:bodyPr wrap="none" anchor="ctr"/>
          <a:lstStyle/>
          <a:p>
            <a:endParaRPr lang="en-US" dirty="0"/>
          </a:p>
        </p:txBody>
      </p:sp>
      <p:sp>
        <p:nvSpPr>
          <p:cNvPr id="5" name="Rectangle 2"/>
          <p:cNvSpPr>
            <a:spLocks noGrp="1" noChangeArrowheads="1"/>
          </p:cNvSpPr>
          <p:nvPr>
            <p:ph type="title"/>
          </p:nvPr>
        </p:nvSpPr>
        <p:spPr>
          <a:xfrm>
            <a:off x="546405" y="764704"/>
            <a:ext cx="2657443" cy="684212"/>
          </a:xfrm>
        </p:spPr>
        <p:txBody>
          <a:bodyPr>
            <a:noAutofit/>
          </a:bodyPr>
          <a:lstStyle/>
          <a:p>
            <a:pPr algn="ctr"/>
            <a:r>
              <a:rPr lang="en-US" sz="3600" b="1" dirty="0" smtClean="0"/>
              <a:t>Hypopnea</a:t>
            </a:r>
          </a:p>
        </p:txBody>
      </p:sp>
      <p:sp>
        <p:nvSpPr>
          <p:cNvPr id="3" name="Slide Number Placeholder 2"/>
          <p:cNvSpPr>
            <a:spLocks noGrp="1"/>
          </p:cNvSpPr>
          <p:nvPr>
            <p:ph type="sldNum" sz="quarter" idx="12"/>
          </p:nvPr>
        </p:nvSpPr>
        <p:spPr/>
        <p:txBody>
          <a:bodyPr/>
          <a:lstStyle/>
          <a:p>
            <a:fld id="{80EA325C-93E3-49B9-9635-C99EDF9CBB06}" type="slidenum">
              <a:rPr lang="en-US" smtClean="0"/>
              <a:pPr/>
              <a:t>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259632" y="1650286"/>
            <a:ext cx="5726245" cy="338554"/>
          </a:xfrm>
          <a:prstGeom prst="rect">
            <a:avLst/>
          </a:prstGeom>
          <a:solidFill>
            <a:schemeClr val="accent6">
              <a:lumMod val="60000"/>
              <a:lumOff val="40000"/>
            </a:schemeClr>
          </a:solidFill>
          <a:scene3d>
            <a:camera prst="orthographicFront"/>
            <a:lightRig rig="threePt" dir="t"/>
          </a:scene3d>
          <a:sp3d>
            <a:bevelT/>
          </a:sp3d>
        </p:spPr>
        <p:txBody>
          <a:bodyPr wrap="square" rtlCol="1">
            <a:spAutoFit/>
          </a:bodyPr>
          <a:lstStyle/>
          <a:p>
            <a:pPr algn="ctr" rtl="0"/>
            <a:r>
              <a:rPr lang="en-US" sz="1600" b="1" dirty="0" smtClean="0">
                <a:solidFill>
                  <a:srgbClr val="C00000"/>
                </a:solidFill>
              </a:rPr>
              <a:t>Start with CPAP </a:t>
            </a:r>
            <a:r>
              <a:rPr lang="en-US" sz="1400" b="1" dirty="0" smtClean="0"/>
              <a:t>and build up pressure to eliminate obstructive events</a:t>
            </a:r>
            <a:endParaRPr lang="ar-SA" sz="1400" b="1" dirty="0"/>
          </a:p>
        </p:txBody>
      </p:sp>
      <p:sp>
        <p:nvSpPr>
          <p:cNvPr id="5" name="TextBox 4"/>
          <p:cNvSpPr txBox="1"/>
          <p:nvPr/>
        </p:nvSpPr>
        <p:spPr>
          <a:xfrm>
            <a:off x="1366605" y="2579420"/>
            <a:ext cx="5441016" cy="1569660"/>
          </a:xfrm>
          <a:prstGeom prst="rect">
            <a:avLst/>
          </a:prstGeom>
          <a:solidFill>
            <a:schemeClr val="accent6">
              <a:lumMod val="60000"/>
              <a:lumOff val="40000"/>
            </a:schemeClr>
          </a:solidFill>
          <a:scene3d>
            <a:camera prst="orthographicFront"/>
            <a:lightRig rig="threePt" dir="t"/>
          </a:scene3d>
          <a:sp3d>
            <a:bevelT/>
          </a:sp3d>
        </p:spPr>
        <p:txBody>
          <a:bodyPr wrap="square" rtlCol="1">
            <a:spAutoFit/>
          </a:bodyPr>
          <a:lstStyle/>
          <a:p>
            <a:pPr algn="ctr" rtl="0"/>
            <a:r>
              <a:rPr lang="en-US" b="1" dirty="0" smtClean="0">
                <a:solidFill>
                  <a:srgbClr val="002060"/>
                </a:solidFill>
              </a:rPr>
              <a:t>Switch to Bi-Level PAP if:</a:t>
            </a:r>
          </a:p>
          <a:p>
            <a:pPr algn="ctr" rtl="0"/>
            <a:endParaRPr lang="en-US" sz="900" b="1" dirty="0" smtClean="0">
              <a:solidFill>
                <a:srgbClr val="002060"/>
              </a:solidFill>
            </a:endParaRPr>
          </a:p>
          <a:p>
            <a:pPr algn="l" rtl="0">
              <a:buFont typeface="Arial" pitchFamily="34" charset="0"/>
              <a:buChar char="•"/>
            </a:pPr>
            <a:r>
              <a:rPr lang="en-US" sz="1400" b="1" dirty="0" smtClean="0"/>
              <a:t>Patients cannot tolerate CPAP due to persistent air leak or discomfort  </a:t>
            </a:r>
          </a:p>
          <a:p>
            <a:pPr algn="l" rtl="0"/>
            <a:r>
              <a:rPr lang="en-US" sz="1400" b="1" dirty="0"/>
              <a:t> </a:t>
            </a:r>
            <a:r>
              <a:rPr lang="en-US" sz="1400" b="1" dirty="0" smtClean="0"/>
              <a:t> exhaling against high pressure</a:t>
            </a:r>
          </a:p>
          <a:p>
            <a:pPr algn="l" rtl="0"/>
            <a:endParaRPr lang="en-US" sz="900" b="1" dirty="0" smtClean="0"/>
          </a:p>
          <a:p>
            <a:pPr algn="l" rtl="0">
              <a:buFont typeface="Arial" pitchFamily="34" charset="0"/>
              <a:buChar char="•"/>
            </a:pPr>
            <a:r>
              <a:rPr lang="en-US" sz="1400" b="1" dirty="0" smtClean="0"/>
              <a:t>Frequent episodes of hypoventilation and desaturation without </a:t>
            </a:r>
          </a:p>
          <a:p>
            <a:pPr algn="l" rtl="0"/>
            <a:r>
              <a:rPr lang="en-US" sz="1400" b="1" dirty="0"/>
              <a:t> </a:t>
            </a:r>
            <a:r>
              <a:rPr lang="en-US" sz="1400" b="1" dirty="0" smtClean="0"/>
              <a:t> obstructive events</a:t>
            </a:r>
          </a:p>
          <a:p>
            <a:pPr algn="l" rtl="0"/>
            <a:endParaRPr lang="ar-SA" sz="100" b="1" dirty="0"/>
          </a:p>
        </p:txBody>
      </p:sp>
      <p:sp>
        <p:nvSpPr>
          <p:cNvPr id="6" name="TextBox 5"/>
          <p:cNvSpPr txBox="1"/>
          <p:nvPr/>
        </p:nvSpPr>
        <p:spPr>
          <a:xfrm>
            <a:off x="1185344" y="4725144"/>
            <a:ext cx="5786478" cy="307777"/>
          </a:xfrm>
          <a:prstGeom prst="rect">
            <a:avLst/>
          </a:prstGeom>
          <a:solidFill>
            <a:schemeClr val="accent6">
              <a:lumMod val="60000"/>
              <a:lumOff val="40000"/>
            </a:schemeClr>
          </a:solidFill>
          <a:scene3d>
            <a:camera prst="orthographicFront"/>
            <a:lightRig rig="threePt" dir="t"/>
          </a:scene3d>
          <a:sp3d>
            <a:bevelT/>
          </a:sp3d>
        </p:spPr>
        <p:txBody>
          <a:bodyPr wrap="square" rtlCol="1">
            <a:spAutoFit/>
          </a:bodyPr>
          <a:lstStyle/>
          <a:p>
            <a:pPr algn="ctr" rtl="0"/>
            <a:r>
              <a:rPr lang="en-US" sz="1400" b="1" dirty="0" smtClean="0"/>
              <a:t>↑ IPAP over the last CPAP until SaO</a:t>
            </a:r>
            <a:r>
              <a:rPr lang="en-US" sz="1400" b="1" baseline="-25000" dirty="0" smtClean="0"/>
              <a:t>2</a:t>
            </a:r>
            <a:r>
              <a:rPr lang="en-US" sz="1400" b="1" dirty="0" smtClean="0"/>
              <a:t> &gt; 90%</a:t>
            </a:r>
            <a:endParaRPr lang="ar-SA" sz="1400" b="1" dirty="0"/>
          </a:p>
        </p:txBody>
      </p:sp>
      <p:sp>
        <p:nvSpPr>
          <p:cNvPr id="7" name="TextBox 6"/>
          <p:cNvSpPr txBox="1"/>
          <p:nvPr/>
        </p:nvSpPr>
        <p:spPr>
          <a:xfrm>
            <a:off x="827584" y="5589240"/>
            <a:ext cx="6500858" cy="523220"/>
          </a:xfrm>
          <a:prstGeom prst="rect">
            <a:avLst/>
          </a:prstGeom>
          <a:solidFill>
            <a:schemeClr val="accent6">
              <a:lumMod val="60000"/>
              <a:lumOff val="40000"/>
            </a:schemeClr>
          </a:solidFill>
          <a:scene3d>
            <a:camera prst="orthographicFront"/>
            <a:lightRig rig="threePt" dir="t"/>
          </a:scene3d>
          <a:sp3d>
            <a:bevelT/>
          </a:sp3d>
        </p:spPr>
        <p:txBody>
          <a:bodyPr wrap="square" rtlCol="1">
            <a:spAutoFit/>
          </a:bodyPr>
          <a:lstStyle/>
          <a:p>
            <a:pPr algn="ctr" rtl="0"/>
            <a:r>
              <a:rPr lang="en-US" sz="1400" b="1" dirty="0" smtClean="0"/>
              <a:t>Add O</a:t>
            </a:r>
            <a:r>
              <a:rPr lang="en-US" sz="1400" b="1" baseline="-25000" dirty="0" smtClean="0"/>
              <a:t>2</a:t>
            </a:r>
            <a:r>
              <a:rPr lang="en-US" sz="1400" b="1" dirty="0" smtClean="0"/>
              <a:t>, if the patient continues to </a:t>
            </a:r>
            <a:r>
              <a:rPr lang="en-US" sz="1400" b="1" dirty="0" err="1" smtClean="0"/>
              <a:t>desaturate</a:t>
            </a:r>
            <a:r>
              <a:rPr lang="en-US" sz="1400" b="1" dirty="0" smtClean="0"/>
              <a:t> &lt;</a:t>
            </a:r>
            <a:r>
              <a:rPr lang="en-US" sz="1400" b="1" dirty="0"/>
              <a:t> </a:t>
            </a:r>
            <a:r>
              <a:rPr lang="en-US" sz="1400" b="1" dirty="0" smtClean="0"/>
              <a:t>88% despite elimination of apneas and hypoventilation</a:t>
            </a:r>
            <a:endParaRPr lang="ar-SA" sz="1400" b="1" dirty="0"/>
          </a:p>
        </p:txBody>
      </p:sp>
      <p:sp>
        <p:nvSpPr>
          <p:cNvPr id="8" name="Down Arrow 7"/>
          <p:cNvSpPr/>
          <p:nvPr/>
        </p:nvSpPr>
        <p:spPr>
          <a:xfrm>
            <a:off x="4042864" y="2050544"/>
            <a:ext cx="152400" cy="514360"/>
          </a:xfrm>
          <a:prstGeom prst="down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Down Arrow 9"/>
          <p:cNvSpPr/>
          <p:nvPr/>
        </p:nvSpPr>
        <p:spPr>
          <a:xfrm>
            <a:off x="4042864" y="5085184"/>
            <a:ext cx="142876" cy="500066"/>
          </a:xfrm>
          <a:prstGeom prst="down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TextBox 10"/>
          <p:cNvSpPr txBox="1"/>
          <p:nvPr/>
        </p:nvSpPr>
        <p:spPr>
          <a:xfrm>
            <a:off x="611560" y="285728"/>
            <a:ext cx="7072362" cy="1077218"/>
          </a:xfrm>
          <a:prstGeom prst="rect">
            <a:avLst/>
          </a:prstGeom>
          <a:noFill/>
        </p:spPr>
        <p:txBody>
          <a:bodyPr wrap="square" rtlCol="1">
            <a:spAutoFit/>
          </a:bodyPr>
          <a:lstStyle/>
          <a:p>
            <a:pPr algn="ctr" rtl="0"/>
            <a:r>
              <a:rPr lang="en-US" sz="3200" b="1" dirty="0" smtClean="0">
                <a:solidFill>
                  <a:srgbClr val="C00000"/>
                </a:solidFill>
                <a:latin typeface="Times New Roman" pitchFamily="18" charset="0"/>
                <a:cs typeface="Times New Roman" pitchFamily="18" charset="0"/>
              </a:rPr>
              <a:t>Therapeutic Algorithm during PAP Titration</a:t>
            </a:r>
            <a:endParaRPr lang="ar-SA" sz="3200" b="1" dirty="0">
              <a:solidFill>
                <a:srgbClr val="C00000"/>
              </a:solidFill>
              <a:latin typeface="Times New Roman" pitchFamily="18" charset="0"/>
              <a:cs typeface="Times New Roman" pitchFamily="18" charset="0"/>
            </a:endParaRPr>
          </a:p>
        </p:txBody>
      </p:sp>
      <p:sp>
        <p:nvSpPr>
          <p:cNvPr id="12" name="Down Arrow 11"/>
          <p:cNvSpPr/>
          <p:nvPr/>
        </p:nvSpPr>
        <p:spPr>
          <a:xfrm>
            <a:off x="4042864" y="4221088"/>
            <a:ext cx="152400" cy="514360"/>
          </a:xfrm>
          <a:prstGeom prst="down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Slide Number Placeholder 2"/>
          <p:cNvSpPr>
            <a:spLocks noGrp="1"/>
          </p:cNvSpPr>
          <p:nvPr>
            <p:ph type="sldNum" sz="quarter" idx="10"/>
          </p:nvPr>
        </p:nvSpPr>
        <p:spPr/>
        <p:txBody>
          <a:bodyPr/>
          <a:lstStyle/>
          <a:p>
            <a:fld id="{80EA325C-93E3-49B9-9635-C99EDF9CBB06}" type="slidenum">
              <a:rPr lang="en-US" smtClean="0"/>
              <a:pPr/>
              <a:t>80</a:t>
            </a:fld>
            <a:endParaRPr lang="en-US"/>
          </a:p>
        </p:txBody>
      </p:sp>
      <p:sp>
        <p:nvSpPr>
          <p:cNvPr id="13" name="Rectangle 12"/>
          <p:cNvSpPr/>
          <p:nvPr/>
        </p:nvSpPr>
        <p:spPr>
          <a:xfrm>
            <a:off x="251520" y="6309320"/>
            <a:ext cx="5976664" cy="492443"/>
          </a:xfrm>
          <a:prstGeom prst="rect">
            <a:avLst/>
          </a:prstGeom>
        </p:spPr>
        <p:txBody>
          <a:bodyPr wrap="square">
            <a:spAutoFit/>
          </a:bodyPr>
          <a:lstStyle/>
          <a:p>
            <a:r>
              <a:rPr lang="en-US" sz="1200" dirty="0"/>
              <a:t>Al </a:t>
            </a:r>
            <a:r>
              <a:rPr lang="en-US" sz="1200" dirty="0" err="1"/>
              <a:t>Dabal</a:t>
            </a:r>
            <a:r>
              <a:rPr lang="en-US" sz="1200" dirty="0"/>
              <a:t> L, </a:t>
            </a:r>
            <a:r>
              <a:rPr lang="en-US" sz="1200" dirty="0" err="1"/>
              <a:t>BaHammam</a:t>
            </a:r>
            <a:r>
              <a:rPr lang="en-US" sz="1200" dirty="0"/>
              <a:t> AS. Obesity hypoventilation syndrome. </a:t>
            </a:r>
            <a:r>
              <a:rPr lang="en-US" sz="1200" i="1" dirty="0"/>
              <a:t>Annals of Thoracic Medicine</a:t>
            </a:r>
            <a:r>
              <a:rPr lang="en-US" sz="1200" dirty="0"/>
              <a:t>. </a:t>
            </a:r>
            <a:endParaRPr lang="en-US" sz="1200" dirty="0" smtClean="0"/>
          </a:p>
          <a:p>
            <a:r>
              <a:rPr lang="en-US" sz="1200" dirty="0" smtClean="0"/>
              <a:t>2009;4(2</a:t>
            </a:r>
            <a:r>
              <a:rPr lang="en-US" sz="1200" dirty="0"/>
              <a:t>):41-49. doi:10.4103/1817-1737.49411</a:t>
            </a:r>
            <a:r>
              <a:rPr lang="en-US" sz="1400" dirty="0"/>
              <a:t>.</a:t>
            </a:r>
          </a:p>
        </p:txBody>
      </p:sp>
    </p:spTree>
    <p:extLst>
      <p:ext uri="{BB962C8B-B14F-4D97-AF65-F5344CB8AC3E}">
        <p14:creationId xmlns:p14="http://schemas.microsoft.com/office/powerpoint/2010/main" val="337974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699536"/>
            <a:ext cx="7277100" cy="785248"/>
          </a:xfrm>
        </p:spPr>
        <p:txBody>
          <a:bodyPr>
            <a:normAutofit/>
          </a:bodyPr>
          <a:lstStyle/>
          <a:p>
            <a:r>
              <a:rPr lang="en-US" sz="3600" dirty="0" smtClean="0"/>
              <a:t>C.) Central Sleep Apnea</a:t>
            </a:r>
            <a:endParaRPr lang="en-US" sz="3600" dirty="0"/>
          </a:p>
        </p:txBody>
      </p:sp>
      <p:sp>
        <p:nvSpPr>
          <p:cNvPr id="3" name="Content Placeholder 2"/>
          <p:cNvSpPr>
            <a:spLocks noGrp="1"/>
          </p:cNvSpPr>
          <p:nvPr>
            <p:ph idx="1"/>
          </p:nvPr>
        </p:nvSpPr>
        <p:spPr>
          <a:xfrm>
            <a:off x="742976" y="2724169"/>
            <a:ext cx="7258048" cy="3419475"/>
          </a:xfrm>
        </p:spPr>
        <p:txBody>
          <a:bodyPr>
            <a:normAutofit/>
          </a:bodyPr>
          <a:lstStyle/>
          <a:p>
            <a:r>
              <a:rPr lang="en-US" sz="2800" dirty="0" smtClean="0">
                <a:latin typeface="Arial" pitchFamily="34" charset="0"/>
                <a:cs typeface="Arial" pitchFamily="34" charset="0"/>
              </a:rPr>
              <a:t>Is a disorder of decreased breathing rate or depth, particularly during sleep due to a transient reduction or withdrawal of central output to the respiratory muscles (the diaphragm and intercostal muscles).</a:t>
            </a:r>
            <a:endParaRPr lang="en-US" sz="28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0EA325C-93E3-49B9-9635-C99EDF9CBB06}" type="slidenum">
              <a:rPr lang="en-US" smtClean="0"/>
              <a:pPr/>
              <a:t>81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785786" y="771732"/>
            <a:ext cx="4310064" cy="713052"/>
          </a:xfrm>
        </p:spPr>
        <p:txBody>
          <a:bodyPr>
            <a:normAutofit/>
          </a:bodyPr>
          <a:lstStyle/>
          <a:p>
            <a:r>
              <a:rPr lang="en-US" sz="3600" dirty="0" smtClean="0"/>
              <a:t>Central Apnea</a:t>
            </a:r>
          </a:p>
        </p:txBody>
      </p:sp>
      <p:sp>
        <p:nvSpPr>
          <p:cNvPr id="25604" name="Rectangle 3"/>
          <p:cNvSpPr>
            <a:spLocks noGrp="1" noChangeArrowheads="1"/>
          </p:cNvSpPr>
          <p:nvPr>
            <p:ph idx="1"/>
          </p:nvPr>
        </p:nvSpPr>
        <p:spPr>
          <a:xfrm>
            <a:off x="428596" y="2276872"/>
            <a:ext cx="8229600" cy="4396969"/>
          </a:xfrm>
        </p:spPr>
        <p:txBody>
          <a:bodyPr>
            <a:normAutofit/>
          </a:bodyPr>
          <a:lstStyle/>
          <a:p>
            <a:pPr eaLnBrk="1" hangingPunct="1"/>
            <a:r>
              <a:rPr lang="en-US" sz="2800" dirty="0" smtClean="0">
                <a:latin typeface="Arial" pitchFamily="34" charset="0"/>
                <a:cs typeface="Arial" pitchFamily="34" charset="0"/>
              </a:rPr>
              <a:t>Absent inspiratory effort throughout the entire period of absent airflow</a:t>
            </a:r>
            <a:r>
              <a:rPr lang="en-US" sz="2800" dirty="0" smtClean="0"/>
              <a:t>.</a:t>
            </a:r>
          </a:p>
        </p:txBody>
      </p:sp>
      <p:sp>
        <p:nvSpPr>
          <p:cNvPr id="9" name="TextBox 8"/>
          <p:cNvSpPr txBox="1"/>
          <p:nvPr/>
        </p:nvSpPr>
        <p:spPr>
          <a:xfrm>
            <a:off x="1467604" y="4005064"/>
            <a:ext cx="1808252" cy="338554"/>
          </a:xfrm>
          <a:prstGeom prst="rect">
            <a:avLst/>
          </a:prstGeom>
          <a:noFill/>
        </p:spPr>
        <p:txBody>
          <a:bodyPr wrap="none" rtlCol="1">
            <a:spAutoFit/>
          </a:bodyPr>
          <a:lstStyle/>
          <a:p>
            <a:r>
              <a:rPr lang="en-US" sz="1600" dirty="0" smtClean="0">
                <a:solidFill>
                  <a:srgbClr val="002060"/>
                </a:solidFill>
              </a:rPr>
              <a:t>Nasal / Oral Airflow</a:t>
            </a:r>
            <a:endParaRPr lang="ar-SA" sz="1600" dirty="0">
              <a:solidFill>
                <a:srgbClr val="002060"/>
              </a:solidFill>
            </a:endParaRPr>
          </a:p>
        </p:txBody>
      </p:sp>
      <p:sp>
        <p:nvSpPr>
          <p:cNvPr id="10" name="TextBox 9"/>
          <p:cNvSpPr txBox="1"/>
          <p:nvPr/>
        </p:nvSpPr>
        <p:spPr>
          <a:xfrm>
            <a:off x="1023343" y="4674622"/>
            <a:ext cx="2244461" cy="338554"/>
          </a:xfrm>
          <a:prstGeom prst="rect">
            <a:avLst/>
          </a:prstGeom>
          <a:noFill/>
        </p:spPr>
        <p:txBody>
          <a:bodyPr wrap="none" rtlCol="1">
            <a:spAutoFit/>
          </a:bodyPr>
          <a:lstStyle/>
          <a:p>
            <a:r>
              <a:rPr lang="en-US" sz="1600" dirty="0" smtClean="0">
                <a:solidFill>
                  <a:srgbClr val="002060"/>
                </a:solidFill>
              </a:rPr>
              <a:t>Respiratory Effort - chest</a:t>
            </a:r>
            <a:endParaRPr lang="ar-SA" sz="1600" dirty="0">
              <a:solidFill>
                <a:srgbClr val="002060"/>
              </a:solidFill>
            </a:endParaRPr>
          </a:p>
        </p:txBody>
      </p:sp>
      <p:sp>
        <p:nvSpPr>
          <p:cNvPr id="11" name="TextBox 10"/>
          <p:cNvSpPr txBox="1"/>
          <p:nvPr/>
        </p:nvSpPr>
        <p:spPr>
          <a:xfrm>
            <a:off x="671580" y="5445224"/>
            <a:ext cx="2596224" cy="338554"/>
          </a:xfrm>
          <a:prstGeom prst="rect">
            <a:avLst/>
          </a:prstGeom>
          <a:noFill/>
        </p:spPr>
        <p:txBody>
          <a:bodyPr wrap="none" rtlCol="1">
            <a:spAutoFit/>
          </a:bodyPr>
          <a:lstStyle/>
          <a:p>
            <a:r>
              <a:rPr lang="en-US" sz="1600" dirty="0" smtClean="0">
                <a:solidFill>
                  <a:srgbClr val="002060"/>
                </a:solidFill>
              </a:rPr>
              <a:t>Respiratory Effort - abdomen</a:t>
            </a:r>
            <a:endParaRPr lang="ar-SA" sz="1600" dirty="0">
              <a:solidFill>
                <a:srgbClr val="002060"/>
              </a:solidFill>
            </a:endParaRPr>
          </a:p>
        </p:txBody>
      </p:sp>
      <p:sp>
        <p:nvSpPr>
          <p:cNvPr id="3" name="Slide Number Placeholder 2"/>
          <p:cNvSpPr>
            <a:spLocks noGrp="1"/>
          </p:cNvSpPr>
          <p:nvPr>
            <p:ph type="sldNum" sz="quarter" idx="12"/>
          </p:nvPr>
        </p:nvSpPr>
        <p:spPr/>
        <p:txBody>
          <a:bodyPr/>
          <a:lstStyle/>
          <a:p>
            <a:fld id="{80EA325C-93E3-49B9-9635-C99EDF9CBB06}" type="slidenum">
              <a:rPr lang="en-US" smtClean="0"/>
              <a:pPr/>
              <a:t>82</a:t>
            </a:fld>
            <a:endParaRPr lang="en-US"/>
          </a:p>
        </p:txBody>
      </p:sp>
      <p:pic>
        <p:nvPicPr>
          <p:cNvPr id="4098" name="Picture 2" descr="C:\Users\USDC-User\Desktop\Picture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276" y="3634705"/>
            <a:ext cx="4610100" cy="2314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39" y="1556792"/>
            <a:ext cx="7992201" cy="52863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5"/>
          <p:cNvSpPr>
            <a:spLocks noChangeArrowheads="1"/>
          </p:cNvSpPr>
          <p:nvPr/>
        </p:nvSpPr>
        <p:spPr bwMode="auto">
          <a:xfrm>
            <a:off x="1524000" y="4357694"/>
            <a:ext cx="755710" cy="1524872"/>
          </a:xfrm>
          <a:prstGeom prst="rect">
            <a:avLst/>
          </a:prstGeom>
          <a:noFill/>
          <a:ln w="38100">
            <a:solidFill>
              <a:srgbClr val="0070C0"/>
            </a:solidFill>
            <a:miter lim="800000"/>
            <a:headEnd/>
            <a:tailEnd/>
          </a:ln>
        </p:spPr>
        <p:txBody>
          <a:bodyPr wrap="none" anchor="ctr"/>
          <a:lstStyle/>
          <a:p>
            <a:endParaRPr lang="en-US" dirty="0">
              <a:solidFill>
                <a:schemeClr val="accent6">
                  <a:lumMod val="75000"/>
                </a:schemeClr>
              </a:solidFill>
            </a:endParaRPr>
          </a:p>
        </p:txBody>
      </p:sp>
      <p:sp>
        <p:nvSpPr>
          <p:cNvPr id="11" name="Rectangle 5"/>
          <p:cNvSpPr>
            <a:spLocks noChangeArrowheads="1"/>
          </p:cNvSpPr>
          <p:nvPr/>
        </p:nvSpPr>
        <p:spPr bwMode="auto">
          <a:xfrm>
            <a:off x="6432756" y="4357694"/>
            <a:ext cx="906852" cy="1524872"/>
          </a:xfrm>
          <a:prstGeom prst="rect">
            <a:avLst/>
          </a:prstGeom>
          <a:noFill/>
          <a:ln w="38100">
            <a:solidFill>
              <a:srgbClr val="0070C0"/>
            </a:solidFill>
            <a:miter lim="800000"/>
            <a:headEnd/>
            <a:tailEnd/>
          </a:ln>
        </p:spPr>
        <p:txBody>
          <a:bodyPr wrap="none" anchor="ctr"/>
          <a:lstStyle/>
          <a:p>
            <a:endParaRPr lang="en-US"/>
          </a:p>
        </p:txBody>
      </p:sp>
      <p:sp>
        <p:nvSpPr>
          <p:cNvPr id="12" name="Rectangle 5"/>
          <p:cNvSpPr>
            <a:spLocks noChangeArrowheads="1"/>
          </p:cNvSpPr>
          <p:nvPr/>
        </p:nvSpPr>
        <p:spPr bwMode="auto">
          <a:xfrm>
            <a:off x="4589208" y="4357694"/>
            <a:ext cx="1209136" cy="1524872"/>
          </a:xfrm>
          <a:prstGeom prst="rect">
            <a:avLst/>
          </a:prstGeom>
          <a:noFill/>
          <a:ln w="38100">
            <a:solidFill>
              <a:srgbClr val="0070C0"/>
            </a:solidFill>
            <a:miter lim="800000"/>
            <a:headEnd/>
            <a:tailEnd/>
          </a:ln>
        </p:spPr>
        <p:txBody>
          <a:bodyPr wrap="none" anchor="ctr"/>
          <a:lstStyle/>
          <a:p>
            <a:endParaRPr lang="en-US"/>
          </a:p>
        </p:txBody>
      </p:sp>
      <p:sp>
        <p:nvSpPr>
          <p:cNvPr id="13" name="Rectangle 5"/>
          <p:cNvSpPr>
            <a:spLocks noChangeArrowheads="1"/>
          </p:cNvSpPr>
          <p:nvPr/>
        </p:nvSpPr>
        <p:spPr bwMode="auto">
          <a:xfrm>
            <a:off x="2942304" y="4357694"/>
            <a:ext cx="1209136" cy="1524872"/>
          </a:xfrm>
          <a:prstGeom prst="rect">
            <a:avLst/>
          </a:prstGeom>
          <a:noFill/>
          <a:ln w="38100">
            <a:solidFill>
              <a:srgbClr val="0070C0"/>
            </a:solidFill>
            <a:miter lim="800000"/>
            <a:headEnd/>
            <a:tailEnd/>
          </a:ln>
        </p:spPr>
        <p:txBody>
          <a:bodyPr wrap="none" anchor="ctr"/>
          <a:lstStyle/>
          <a:p>
            <a:endParaRPr lang="en-US" dirty="0">
              <a:solidFill>
                <a:schemeClr val="accent6">
                  <a:lumMod val="75000"/>
                </a:schemeClr>
              </a:solidFill>
            </a:endParaRPr>
          </a:p>
        </p:txBody>
      </p:sp>
      <p:sp>
        <p:nvSpPr>
          <p:cNvPr id="16" name="Rectangle 2"/>
          <p:cNvSpPr>
            <a:spLocks noGrp="1" noChangeArrowheads="1"/>
          </p:cNvSpPr>
          <p:nvPr>
            <p:ph type="title"/>
          </p:nvPr>
        </p:nvSpPr>
        <p:spPr>
          <a:xfrm>
            <a:off x="785786" y="771732"/>
            <a:ext cx="4310064" cy="713052"/>
          </a:xfrm>
        </p:spPr>
        <p:txBody>
          <a:bodyPr>
            <a:normAutofit/>
          </a:bodyPr>
          <a:lstStyle/>
          <a:p>
            <a:r>
              <a:rPr lang="en-US" sz="3600" dirty="0" smtClean="0"/>
              <a:t>Central Apnea</a:t>
            </a:r>
          </a:p>
        </p:txBody>
      </p:sp>
      <p:sp>
        <p:nvSpPr>
          <p:cNvPr id="3" name="Slide Number Placeholder 2"/>
          <p:cNvSpPr>
            <a:spLocks noGrp="1"/>
          </p:cNvSpPr>
          <p:nvPr>
            <p:ph type="sldNum" sz="quarter" idx="12"/>
          </p:nvPr>
        </p:nvSpPr>
        <p:spPr/>
        <p:txBody>
          <a:bodyPr/>
          <a:lstStyle/>
          <a:p>
            <a:fld id="{80EA325C-93E3-49B9-9635-C99EDF9CBB06}" type="slidenum">
              <a:rPr lang="en-US" smtClean="0"/>
              <a:pPr/>
              <a:t>83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Z:\USDC-Public\EtCO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87" y="2041171"/>
            <a:ext cx="8764901" cy="41961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0" y="5373216"/>
            <a:ext cx="9108504" cy="509350"/>
          </a:xfrm>
          <a:prstGeom prst="rect">
            <a:avLst/>
          </a:prstGeom>
          <a:noFill/>
          <a:ln w="38100">
            <a:solidFill>
              <a:srgbClr val="FF0000"/>
            </a:solidFill>
            <a:miter lim="800000"/>
            <a:headEnd/>
            <a:tailEnd/>
          </a:ln>
        </p:spPr>
        <p:txBody>
          <a:bodyPr wrap="none" anchor="ctr"/>
          <a:lstStyle/>
          <a:p>
            <a:endParaRPr lang="en-US" dirty="0">
              <a:solidFill>
                <a:schemeClr val="accent6">
                  <a:lumMod val="75000"/>
                </a:schemeClr>
              </a:solidFill>
            </a:endParaRPr>
          </a:p>
        </p:txBody>
      </p:sp>
      <p:sp>
        <p:nvSpPr>
          <p:cNvPr id="16" name="Rectangle 2"/>
          <p:cNvSpPr>
            <a:spLocks noGrp="1" noChangeArrowheads="1"/>
          </p:cNvSpPr>
          <p:nvPr>
            <p:ph type="title"/>
          </p:nvPr>
        </p:nvSpPr>
        <p:spPr>
          <a:xfrm>
            <a:off x="785786" y="771732"/>
            <a:ext cx="4310064" cy="713052"/>
          </a:xfrm>
        </p:spPr>
        <p:txBody>
          <a:bodyPr>
            <a:normAutofit/>
          </a:bodyPr>
          <a:lstStyle/>
          <a:p>
            <a:r>
              <a:rPr lang="en-US" sz="3600" dirty="0" smtClean="0"/>
              <a:t>Central Apnea</a:t>
            </a:r>
          </a:p>
        </p:txBody>
      </p:sp>
      <p:sp>
        <p:nvSpPr>
          <p:cNvPr id="3" name="Slide Number Placeholder 2"/>
          <p:cNvSpPr>
            <a:spLocks noGrp="1"/>
          </p:cNvSpPr>
          <p:nvPr>
            <p:ph type="sldNum" sz="quarter" idx="12"/>
          </p:nvPr>
        </p:nvSpPr>
        <p:spPr/>
        <p:txBody>
          <a:bodyPr/>
          <a:lstStyle/>
          <a:p>
            <a:fld id="{80EA325C-93E3-49B9-9635-C99EDF9CBB06}" type="slidenum">
              <a:rPr lang="en-US" smtClean="0"/>
              <a:pPr/>
              <a:t>84</a:t>
            </a:fld>
            <a:endParaRPr lang="en-US"/>
          </a:p>
        </p:txBody>
      </p:sp>
    </p:spTree>
    <p:extLst>
      <p:ext uri="{BB962C8B-B14F-4D97-AF65-F5344CB8AC3E}">
        <p14:creationId xmlns:p14="http://schemas.microsoft.com/office/powerpoint/2010/main" val="993020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2880" y="642918"/>
            <a:ext cx="8229600" cy="857256"/>
          </a:xfrm>
        </p:spPr>
        <p:txBody>
          <a:bodyPr/>
          <a:lstStyle/>
          <a:p>
            <a:r>
              <a:rPr lang="en-US" dirty="0" err="1"/>
              <a:t>Cheyne</a:t>
            </a:r>
            <a:r>
              <a:rPr lang="en-US" dirty="0"/>
              <a:t> Stokes Respiration</a:t>
            </a:r>
          </a:p>
        </p:txBody>
      </p:sp>
      <p:sp>
        <p:nvSpPr>
          <p:cNvPr id="6" name="Content Placeholder 5"/>
          <p:cNvSpPr>
            <a:spLocks noGrp="1"/>
          </p:cNvSpPr>
          <p:nvPr>
            <p:ph idx="1"/>
          </p:nvPr>
        </p:nvSpPr>
        <p:spPr>
          <a:xfrm>
            <a:off x="467544" y="1999381"/>
            <a:ext cx="8229600" cy="4525963"/>
          </a:xfrm>
        </p:spPr>
        <p:txBody>
          <a:bodyPr/>
          <a:lstStyle/>
          <a:p>
            <a:pPr marL="0" indent="0">
              <a:buNone/>
            </a:pPr>
            <a:r>
              <a:rPr lang="en-US" sz="3400" b="1" dirty="0"/>
              <a:t>Diagnostic Criteria</a:t>
            </a:r>
          </a:p>
          <a:p>
            <a:pPr marL="0" indent="0">
              <a:buNone/>
            </a:pPr>
            <a:r>
              <a:rPr lang="en-US" sz="3400" b="1" dirty="0"/>
              <a:t>(A or B) + C + D satisfy the criteria</a:t>
            </a:r>
            <a:endParaRPr lang="en-US" sz="3400" dirty="0"/>
          </a:p>
          <a:p>
            <a:pPr marL="914400" lvl="1" indent="-514350">
              <a:buFont typeface="+mj-lt"/>
              <a:buAutoNum type="alphaUcPeriod"/>
            </a:pPr>
            <a:r>
              <a:rPr lang="en-US" sz="3200" b="1" dirty="0" smtClean="0">
                <a:solidFill>
                  <a:srgbClr val="C00000"/>
                </a:solidFill>
              </a:rPr>
              <a:t>The </a:t>
            </a:r>
            <a:r>
              <a:rPr lang="en-US" sz="3200" b="1" dirty="0">
                <a:solidFill>
                  <a:srgbClr val="C00000"/>
                </a:solidFill>
              </a:rPr>
              <a:t>presence of one or more of </a:t>
            </a:r>
            <a:r>
              <a:rPr lang="en-US" sz="3200" b="1" dirty="0" smtClean="0">
                <a:solidFill>
                  <a:srgbClr val="C00000"/>
                </a:solidFill>
              </a:rPr>
              <a:t>symptoms</a:t>
            </a:r>
          </a:p>
          <a:p>
            <a:pPr marL="914400" lvl="1" indent="-514350">
              <a:buFont typeface="+mj-lt"/>
              <a:buAutoNum type="alphaUcPeriod"/>
            </a:pPr>
            <a:r>
              <a:rPr lang="en-US" sz="3200" b="1" dirty="0">
                <a:solidFill>
                  <a:srgbClr val="C00000"/>
                </a:solidFill>
              </a:rPr>
              <a:t>The presence of </a:t>
            </a:r>
            <a:endParaRPr lang="en-US" sz="3200" b="1" dirty="0" smtClean="0">
              <a:solidFill>
                <a:srgbClr val="C00000"/>
              </a:solidFill>
            </a:endParaRPr>
          </a:p>
          <a:p>
            <a:pPr marL="1771650" lvl="3" indent="-514350">
              <a:buFont typeface="Calibri" panose="020F0502020204030204" pitchFamily="34" charset="0"/>
              <a:buChar char="─"/>
            </a:pPr>
            <a:r>
              <a:rPr lang="en-US" sz="2800" b="1" dirty="0" smtClean="0">
                <a:solidFill>
                  <a:srgbClr val="7030A0"/>
                </a:solidFill>
              </a:rPr>
              <a:t>atrial </a:t>
            </a:r>
            <a:r>
              <a:rPr lang="en-US" sz="2800" b="1" dirty="0">
                <a:solidFill>
                  <a:srgbClr val="7030A0"/>
                </a:solidFill>
              </a:rPr>
              <a:t>fibrillation/flutter</a:t>
            </a:r>
            <a:r>
              <a:rPr lang="en-US" sz="2800" b="1" dirty="0">
                <a:solidFill>
                  <a:srgbClr val="C00000"/>
                </a:solidFill>
              </a:rPr>
              <a:t>, </a:t>
            </a:r>
          </a:p>
          <a:p>
            <a:pPr marL="1771650" lvl="3" indent="-514350">
              <a:buFont typeface="Calibri" panose="020F0502020204030204" pitchFamily="34" charset="0"/>
              <a:buChar char="─"/>
            </a:pPr>
            <a:r>
              <a:rPr lang="en-US" sz="2800" b="1" dirty="0" smtClean="0">
                <a:solidFill>
                  <a:srgbClr val="7030A0"/>
                </a:solidFill>
              </a:rPr>
              <a:t>congestive </a:t>
            </a:r>
            <a:r>
              <a:rPr lang="en-US" sz="2800" b="1" dirty="0">
                <a:solidFill>
                  <a:srgbClr val="7030A0"/>
                </a:solidFill>
              </a:rPr>
              <a:t>heart failure</a:t>
            </a:r>
            <a:r>
              <a:rPr lang="en-US" sz="2800" b="1" dirty="0">
                <a:solidFill>
                  <a:srgbClr val="C00000"/>
                </a:solidFill>
              </a:rPr>
              <a:t>, </a:t>
            </a:r>
          </a:p>
          <a:p>
            <a:pPr marL="1771650" lvl="3" indent="-514350">
              <a:buClr>
                <a:srgbClr val="7030A0"/>
              </a:buClr>
              <a:buFont typeface="Calibri" panose="020F0502020204030204" pitchFamily="34" charset="0"/>
              <a:buChar char="─"/>
            </a:pPr>
            <a:r>
              <a:rPr lang="en-US" sz="2800" b="1" dirty="0" smtClean="0">
                <a:solidFill>
                  <a:srgbClr val="C00000"/>
                </a:solidFill>
              </a:rPr>
              <a:t>or </a:t>
            </a:r>
            <a:r>
              <a:rPr lang="en-US" sz="2800" b="1" dirty="0">
                <a:solidFill>
                  <a:schemeClr val="accent4">
                    <a:lumMod val="75000"/>
                  </a:schemeClr>
                </a:solidFill>
              </a:rPr>
              <a:t>a</a:t>
            </a:r>
            <a:r>
              <a:rPr lang="en-US" sz="2800" b="1" dirty="0">
                <a:solidFill>
                  <a:srgbClr val="C00000"/>
                </a:solidFill>
              </a:rPr>
              <a:t> </a:t>
            </a:r>
            <a:r>
              <a:rPr lang="en-US" sz="2800" b="1" dirty="0">
                <a:solidFill>
                  <a:srgbClr val="7030A0"/>
                </a:solidFill>
              </a:rPr>
              <a:t>neurological disorder</a:t>
            </a:r>
            <a:r>
              <a:rPr lang="en-US" sz="2800" b="1" dirty="0">
                <a:solidFill>
                  <a:srgbClr val="C00000"/>
                </a:solidFill>
              </a:rPr>
              <a:t>.</a:t>
            </a:r>
          </a:p>
        </p:txBody>
      </p:sp>
      <p:sp>
        <p:nvSpPr>
          <p:cNvPr id="7" name="TextBox 6"/>
          <p:cNvSpPr txBox="1"/>
          <p:nvPr/>
        </p:nvSpPr>
        <p:spPr>
          <a:xfrm>
            <a:off x="3707904" y="6228020"/>
            <a:ext cx="3384376" cy="369332"/>
          </a:xfrm>
          <a:prstGeom prst="rect">
            <a:avLst/>
          </a:prstGeom>
          <a:noFill/>
        </p:spPr>
        <p:txBody>
          <a:bodyPr wrap="square" rtlCol="0">
            <a:spAutoFit/>
          </a:bodyPr>
          <a:lstStyle/>
          <a:p>
            <a:r>
              <a:rPr lang="en-US" dirty="0"/>
              <a:t> (ICSD), </a:t>
            </a:r>
            <a:r>
              <a:rPr lang="en-US" dirty="0" smtClean="0"/>
              <a:t>3rd </a:t>
            </a:r>
            <a:r>
              <a:rPr lang="en-US" dirty="0"/>
              <a:t>ed</a:t>
            </a:r>
            <a:r>
              <a:rPr lang="en-US" dirty="0" smtClean="0"/>
              <a:t>. 2014</a:t>
            </a:r>
            <a:endParaRPr lang="en-US"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85</a:t>
            </a:fld>
            <a:endParaRPr lang="en-US"/>
          </a:p>
        </p:txBody>
      </p:sp>
    </p:spTree>
    <p:extLst>
      <p:ext uri="{BB962C8B-B14F-4D97-AF65-F5344CB8AC3E}">
        <p14:creationId xmlns:p14="http://schemas.microsoft.com/office/powerpoint/2010/main" val="1328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FF99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888" y="642918"/>
            <a:ext cx="8229600" cy="857256"/>
          </a:xfrm>
        </p:spPr>
        <p:txBody>
          <a:bodyPr>
            <a:normAutofit/>
          </a:bodyPr>
          <a:lstStyle/>
          <a:p>
            <a:r>
              <a:rPr lang="en-US" dirty="0"/>
              <a:t>Diagnostic </a:t>
            </a:r>
            <a:r>
              <a:rPr lang="en-US" dirty="0" smtClean="0"/>
              <a:t>Criteria</a:t>
            </a:r>
            <a:endParaRPr lang="en-US" dirty="0"/>
          </a:p>
        </p:txBody>
      </p:sp>
      <p:sp>
        <p:nvSpPr>
          <p:cNvPr id="3" name="Content Placeholder 2"/>
          <p:cNvSpPr>
            <a:spLocks noGrp="1"/>
          </p:cNvSpPr>
          <p:nvPr>
            <p:ph idx="1"/>
          </p:nvPr>
        </p:nvSpPr>
        <p:spPr>
          <a:xfrm>
            <a:off x="457200" y="1927373"/>
            <a:ext cx="8229600" cy="4525963"/>
          </a:xfrm>
        </p:spPr>
        <p:txBody>
          <a:bodyPr>
            <a:normAutofit/>
          </a:bodyPr>
          <a:lstStyle/>
          <a:p>
            <a:pPr marL="514350" indent="-514350">
              <a:buFont typeface="+mj-lt"/>
              <a:buAutoNum type="alphaUcPeriod" startAt="3"/>
            </a:pPr>
            <a:r>
              <a:rPr lang="en-US" b="1" dirty="0">
                <a:solidFill>
                  <a:srgbClr val="C00000"/>
                </a:solidFill>
              </a:rPr>
              <a:t>PSG </a:t>
            </a:r>
            <a:r>
              <a:rPr lang="en-US" b="1" dirty="0" smtClean="0">
                <a:solidFill>
                  <a:srgbClr val="C00000"/>
                </a:solidFill>
              </a:rPr>
              <a:t>shows </a:t>
            </a:r>
            <a:r>
              <a:rPr lang="en-US" b="1" dirty="0">
                <a:solidFill>
                  <a:srgbClr val="C00000"/>
                </a:solidFill>
              </a:rPr>
              <a:t>all of the following</a:t>
            </a:r>
            <a:r>
              <a:rPr lang="en-US" b="1" dirty="0" smtClean="0">
                <a:solidFill>
                  <a:srgbClr val="C00000"/>
                </a:solidFill>
              </a:rPr>
              <a:t>:</a:t>
            </a:r>
          </a:p>
          <a:p>
            <a:pPr marL="514350" indent="-514350">
              <a:buFont typeface="+mj-lt"/>
              <a:buAutoNum type="alphaUcPeriod" startAt="3"/>
            </a:pPr>
            <a:endParaRPr lang="en-US" sz="1000" b="1" dirty="0">
              <a:solidFill>
                <a:srgbClr val="C00000"/>
              </a:solidFill>
            </a:endParaRPr>
          </a:p>
          <a:p>
            <a:pPr marL="914400" lvl="1" indent="-514350">
              <a:buClr>
                <a:srgbClr val="0000CC"/>
              </a:buClr>
              <a:buFont typeface="+mj-lt"/>
              <a:buAutoNum type="arabicPeriod"/>
            </a:pPr>
            <a:r>
              <a:rPr lang="en-US" b="1" dirty="0" smtClean="0">
                <a:solidFill>
                  <a:srgbClr val="C00000"/>
                </a:solidFill>
              </a:rPr>
              <a:t>≥ 5</a:t>
            </a:r>
            <a:r>
              <a:rPr lang="en-US" b="1" dirty="0" smtClean="0">
                <a:solidFill>
                  <a:srgbClr val="0000CC"/>
                </a:solidFill>
              </a:rPr>
              <a:t> central </a:t>
            </a:r>
            <a:r>
              <a:rPr lang="en-US" b="1" dirty="0">
                <a:solidFill>
                  <a:srgbClr val="0000CC"/>
                </a:solidFill>
              </a:rPr>
              <a:t>apneas and/or central hypopneas per hour of sleep</a:t>
            </a:r>
            <a:r>
              <a:rPr lang="en-US" b="1" dirty="0" smtClean="0">
                <a:solidFill>
                  <a:srgbClr val="0000CC"/>
                </a:solidFill>
              </a:rPr>
              <a:t>.</a:t>
            </a:r>
            <a:endParaRPr lang="en-US" b="1" dirty="0">
              <a:solidFill>
                <a:srgbClr val="0000CC"/>
              </a:solidFill>
            </a:endParaRPr>
          </a:p>
          <a:p>
            <a:pPr marL="914400" lvl="1" indent="-514350">
              <a:buFont typeface="+mj-lt"/>
              <a:buAutoNum type="arabicPeriod"/>
            </a:pPr>
            <a:r>
              <a:rPr lang="en-US" b="1" dirty="0" smtClean="0">
                <a:solidFill>
                  <a:srgbClr val="0000CC"/>
                </a:solidFill>
              </a:rPr>
              <a:t>The </a:t>
            </a:r>
            <a:r>
              <a:rPr lang="en-US" b="1" dirty="0">
                <a:solidFill>
                  <a:srgbClr val="0000CC"/>
                </a:solidFill>
              </a:rPr>
              <a:t>total number of central apneas and/or central hypopneas is &gt; 50% of the total number of apneas and hypopneas</a:t>
            </a:r>
            <a:r>
              <a:rPr lang="en-US" b="1" dirty="0" smtClean="0">
                <a:solidFill>
                  <a:srgbClr val="0000CC"/>
                </a:solidFill>
              </a:rPr>
              <a:t>.</a:t>
            </a:r>
            <a:endParaRPr lang="en-US" b="1" dirty="0">
              <a:solidFill>
                <a:srgbClr val="0000CC"/>
              </a:solidFill>
            </a:endParaRPr>
          </a:p>
          <a:p>
            <a:pPr marL="914400" lvl="1" indent="-514350">
              <a:buFont typeface="+mj-lt"/>
              <a:buAutoNum type="arabicPeriod"/>
            </a:pPr>
            <a:r>
              <a:rPr lang="en-US" b="1" dirty="0" smtClean="0">
                <a:solidFill>
                  <a:srgbClr val="0000CC"/>
                </a:solidFill>
              </a:rPr>
              <a:t>The </a:t>
            </a:r>
            <a:r>
              <a:rPr lang="en-US" b="1" dirty="0">
                <a:solidFill>
                  <a:srgbClr val="0000CC"/>
                </a:solidFill>
              </a:rPr>
              <a:t>pattern of ventilation meets criteria for </a:t>
            </a:r>
            <a:r>
              <a:rPr lang="en-US" b="1" dirty="0" err="1">
                <a:solidFill>
                  <a:srgbClr val="0000CC"/>
                </a:solidFill>
              </a:rPr>
              <a:t>Cheyne</a:t>
            </a:r>
            <a:r>
              <a:rPr lang="en-US" b="1" dirty="0">
                <a:solidFill>
                  <a:srgbClr val="0000CC"/>
                </a:solidFill>
              </a:rPr>
              <a:t>-Stokes breathing (CSB).</a:t>
            </a:r>
          </a:p>
          <a:p>
            <a:endParaRPr lang="en-US" dirty="0"/>
          </a:p>
        </p:txBody>
      </p:sp>
      <p:sp>
        <p:nvSpPr>
          <p:cNvPr id="5" name="TextBox 4"/>
          <p:cNvSpPr txBox="1"/>
          <p:nvPr/>
        </p:nvSpPr>
        <p:spPr>
          <a:xfrm>
            <a:off x="3707904" y="6228020"/>
            <a:ext cx="3384376" cy="369332"/>
          </a:xfrm>
          <a:prstGeom prst="rect">
            <a:avLst/>
          </a:prstGeom>
          <a:noFill/>
        </p:spPr>
        <p:txBody>
          <a:bodyPr wrap="square" rtlCol="0">
            <a:spAutoFit/>
          </a:bodyPr>
          <a:lstStyle/>
          <a:p>
            <a:r>
              <a:rPr lang="en-US" dirty="0"/>
              <a:t> (ICSD), </a:t>
            </a:r>
            <a:r>
              <a:rPr lang="en-US" dirty="0" smtClean="0"/>
              <a:t>3rd </a:t>
            </a:r>
            <a:r>
              <a:rPr lang="en-US" dirty="0"/>
              <a:t>ed</a:t>
            </a:r>
            <a:r>
              <a:rPr lang="en-US" dirty="0" smtClean="0"/>
              <a:t>. 2014</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86</a:t>
            </a:fld>
            <a:endParaRPr lang="en-US"/>
          </a:p>
        </p:txBody>
      </p:sp>
    </p:spTree>
    <p:extLst>
      <p:ext uri="{BB962C8B-B14F-4D97-AF65-F5344CB8AC3E}">
        <p14:creationId xmlns:p14="http://schemas.microsoft.com/office/powerpoint/2010/main" val="2283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86" y="692696"/>
            <a:ext cx="7277100" cy="760677"/>
          </a:xfrm>
        </p:spPr>
        <p:txBody>
          <a:bodyPr>
            <a:noAutofit/>
          </a:bodyPr>
          <a:lstStyle/>
          <a:p>
            <a:r>
              <a:rPr lang="en-US" sz="3600" b="1" dirty="0" smtClean="0"/>
              <a:t>Cheyne Stokes Respiration</a:t>
            </a:r>
            <a:br>
              <a:rPr lang="en-US" sz="3600" b="1" dirty="0" smtClean="0"/>
            </a:br>
            <a:r>
              <a:rPr lang="en-US" sz="3600" dirty="0" smtClean="0"/>
              <a:t>(Periodic Breathing)</a:t>
            </a:r>
            <a:endParaRPr lang="en-US" sz="3600" b="1" dirty="0"/>
          </a:p>
        </p:txBody>
      </p:sp>
      <p:sp>
        <p:nvSpPr>
          <p:cNvPr id="3" name="Content Placeholder 2"/>
          <p:cNvSpPr>
            <a:spLocks noGrp="1"/>
          </p:cNvSpPr>
          <p:nvPr>
            <p:ph idx="1"/>
          </p:nvPr>
        </p:nvSpPr>
        <p:spPr>
          <a:xfrm>
            <a:off x="457200" y="2204864"/>
            <a:ext cx="8229600" cy="4302125"/>
          </a:xfrm>
        </p:spPr>
        <p:txBody>
          <a:bodyPr>
            <a:normAutofit/>
          </a:bodyPr>
          <a:lstStyle/>
          <a:p>
            <a:r>
              <a:rPr lang="en-US" sz="2800" dirty="0" smtClean="0">
                <a:latin typeface="Arial" pitchFamily="34" charset="0"/>
                <a:cs typeface="Arial" pitchFamily="34" charset="0"/>
              </a:rPr>
              <a:t>A breathing pattern characterized by regular </a:t>
            </a:r>
            <a:r>
              <a:rPr lang="en-US" sz="2800" dirty="0" smtClean="0">
                <a:solidFill>
                  <a:srgbClr val="FF0000"/>
                </a:solidFill>
                <a:latin typeface="Arial" pitchFamily="34" charset="0"/>
                <a:cs typeface="Arial" pitchFamily="34" charset="0"/>
              </a:rPr>
              <a:t>“crescendo-decrescendo” </a:t>
            </a:r>
            <a:r>
              <a:rPr lang="en-US" sz="2800" dirty="0" smtClean="0">
                <a:latin typeface="Arial" pitchFamily="34" charset="0"/>
                <a:cs typeface="Arial" pitchFamily="34" charset="0"/>
              </a:rPr>
              <a:t>fluctuations in respiratory rate and tidal volume.</a:t>
            </a:r>
          </a:p>
          <a:p>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More common among patients with heart failure and low ejection fraction.</a:t>
            </a:r>
          </a:p>
          <a:p>
            <a:pPr>
              <a:buNone/>
            </a:pPr>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Associated with poor prognosis in patients with heart failure.</a:t>
            </a:r>
            <a:endParaRPr lang="en-US" sz="28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0EA325C-93E3-49B9-9635-C99EDF9CBB06}" type="slidenum">
              <a:rPr lang="en-US" smtClean="0"/>
              <a:pPr/>
              <a:t>87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500034" y="2285992"/>
            <a:ext cx="8143932" cy="3721563"/>
            <a:chOff x="117898" y="1668195"/>
            <a:chExt cx="8392027" cy="4000265"/>
          </a:xfrm>
        </p:grpSpPr>
        <p:sp>
          <p:nvSpPr>
            <p:cNvPr id="4" name="TextBox 3"/>
            <p:cNvSpPr txBox="1"/>
            <p:nvPr/>
          </p:nvSpPr>
          <p:spPr>
            <a:xfrm>
              <a:off x="152280" y="1668195"/>
              <a:ext cx="5715000" cy="562403"/>
            </a:xfrm>
            <a:prstGeom prst="rect">
              <a:avLst/>
            </a:prstGeom>
            <a:noFill/>
          </p:spPr>
          <p:txBody>
            <a:bodyPr wrap="square" rtlCol="0">
              <a:spAutoFit/>
            </a:bodyPr>
            <a:lstStyle/>
            <a:p>
              <a:r>
                <a:rPr lang="en-US" sz="2800" b="1" dirty="0" smtClean="0">
                  <a:solidFill>
                    <a:schemeClr val="tx2"/>
                  </a:solidFill>
                  <a:latin typeface="Arial" pitchFamily="34" charset="0"/>
                  <a:cs typeface="Arial" pitchFamily="34" charset="0"/>
                </a:rPr>
                <a:t>CSA - CSR</a:t>
              </a:r>
              <a:endParaRPr lang="en-US" sz="2800" b="1" dirty="0">
                <a:solidFill>
                  <a:schemeClr val="tx2"/>
                </a:solidFill>
                <a:latin typeface="Arial" pitchFamily="34" charset="0"/>
                <a:cs typeface="Arial" pitchFamily="34" charset="0"/>
              </a:endParaRPr>
            </a:p>
          </p:txBody>
        </p:sp>
        <p:pic>
          <p:nvPicPr>
            <p:cNvPr id="5" name="Picture 3" descr="CSA Stardust"/>
            <p:cNvPicPr>
              <a:picLocks noChangeAspect="1" noChangeArrowheads="1"/>
            </p:cNvPicPr>
            <p:nvPr/>
          </p:nvPicPr>
          <p:blipFill>
            <a:blip r:embed="rId2" cstate="print"/>
            <a:srcRect l="11111" r="8333"/>
            <a:stretch>
              <a:fillRect/>
            </a:stretch>
          </p:blipFill>
          <p:spPr>
            <a:xfrm>
              <a:off x="1811026" y="2743225"/>
              <a:ext cx="6698899" cy="2925235"/>
            </a:xfrm>
            <a:prstGeom prst="rect">
              <a:avLst/>
            </a:prstGeom>
            <a:noFill/>
            <a:ln>
              <a:solidFill>
                <a:schemeClr val="tx1"/>
              </a:solidFill>
            </a:ln>
          </p:spPr>
        </p:pic>
        <p:sp>
          <p:nvSpPr>
            <p:cNvPr id="6" name="TextBox 5"/>
            <p:cNvSpPr txBox="1"/>
            <p:nvPr/>
          </p:nvSpPr>
          <p:spPr>
            <a:xfrm>
              <a:off x="117898" y="2666437"/>
              <a:ext cx="1600200" cy="396991"/>
            </a:xfrm>
            <a:prstGeom prst="rect">
              <a:avLst/>
            </a:prstGeom>
            <a:noFill/>
          </p:spPr>
          <p:txBody>
            <a:bodyPr wrap="square" rtlCol="0">
              <a:spAutoFit/>
            </a:bodyPr>
            <a:lstStyle/>
            <a:p>
              <a:r>
                <a:rPr lang="en-US" sz="1800" b="1" dirty="0" smtClean="0">
                  <a:solidFill>
                    <a:srgbClr val="FF0000"/>
                  </a:solidFill>
                  <a:latin typeface="Arial" pitchFamily="34" charset="0"/>
                  <a:cs typeface="Arial" pitchFamily="34" charset="0"/>
                </a:rPr>
                <a:t>Oximetry</a:t>
              </a:r>
              <a:endParaRPr lang="en-US" sz="1800" b="1" dirty="0">
                <a:solidFill>
                  <a:srgbClr val="FF0000"/>
                </a:solidFill>
                <a:latin typeface="Arial" pitchFamily="34" charset="0"/>
                <a:cs typeface="Arial" pitchFamily="34" charset="0"/>
              </a:endParaRPr>
            </a:p>
          </p:txBody>
        </p:sp>
        <p:sp>
          <p:nvSpPr>
            <p:cNvPr id="7" name="TextBox 6"/>
            <p:cNvSpPr txBox="1"/>
            <p:nvPr/>
          </p:nvSpPr>
          <p:spPr>
            <a:xfrm>
              <a:off x="117898" y="3587892"/>
              <a:ext cx="1447800" cy="396991"/>
            </a:xfrm>
            <a:prstGeom prst="rect">
              <a:avLst/>
            </a:prstGeom>
            <a:noFill/>
          </p:spPr>
          <p:txBody>
            <a:bodyPr wrap="square" rtlCol="0">
              <a:spAutoFit/>
            </a:bodyPr>
            <a:lstStyle/>
            <a:p>
              <a:r>
                <a:rPr lang="en-US" sz="1800" b="1" dirty="0" smtClean="0">
                  <a:solidFill>
                    <a:srgbClr val="FF0000"/>
                  </a:solidFill>
                  <a:latin typeface="Arial" pitchFamily="34" charset="0"/>
                  <a:cs typeface="Arial" pitchFamily="34" charset="0"/>
                </a:rPr>
                <a:t>Heart Rate</a:t>
              </a:r>
              <a:endParaRPr lang="en-US" sz="1800" b="1" dirty="0">
                <a:solidFill>
                  <a:srgbClr val="FF0000"/>
                </a:solidFill>
                <a:latin typeface="Arial" pitchFamily="34" charset="0"/>
                <a:cs typeface="Arial" pitchFamily="34" charset="0"/>
              </a:endParaRPr>
            </a:p>
          </p:txBody>
        </p:sp>
        <p:sp>
          <p:nvSpPr>
            <p:cNvPr id="9" name="TextBox 8"/>
            <p:cNvSpPr txBox="1"/>
            <p:nvPr/>
          </p:nvSpPr>
          <p:spPr>
            <a:xfrm>
              <a:off x="117898" y="4202195"/>
              <a:ext cx="1752599" cy="396991"/>
            </a:xfrm>
            <a:prstGeom prst="rect">
              <a:avLst/>
            </a:prstGeom>
            <a:noFill/>
          </p:spPr>
          <p:txBody>
            <a:bodyPr wrap="square" rtlCol="0">
              <a:spAutoFit/>
            </a:bodyPr>
            <a:lstStyle/>
            <a:p>
              <a:r>
                <a:rPr lang="en-US" sz="1800" b="1" dirty="0" smtClean="0">
                  <a:solidFill>
                    <a:srgbClr val="FF0000"/>
                  </a:solidFill>
                  <a:latin typeface="Arial" pitchFamily="34" charset="0"/>
                  <a:cs typeface="Arial" pitchFamily="34" charset="0"/>
                </a:rPr>
                <a:t>Nasal Airflow</a:t>
              </a:r>
              <a:endParaRPr lang="en-US" sz="1800" b="1" dirty="0">
                <a:solidFill>
                  <a:srgbClr val="FF0000"/>
                </a:solidFill>
                <a:latin typeface="Arial" pitchFamily="34" charset="0"/>
                <a:cs typeface="Arial" pitchFamily="34" charset="0"/>
              </a:endParaRPr>
            </a:p>
          </p:txBody>
        </p:sp>
        <p:sp>
          <p:nvSpPr>
            <p:cNvPr id="10" name="TextBox 9"/>
            <p:cNvSpPr txBox="1"/>
            <p:nvPr/>
          </p:nvSpPr>
          <p:spPr>
            <a:xfrm>
              <a:off x="117898" y="4893286"/>
              <a:ext cx="1295400" cy="396991"/>
            </a:xfrm>
            <a:prstGeom prst="rect">
              <a:avLst/>
            </a:prstGeom>
            <a:noFill/>
          </p:spPr>
          <p:txBody>
            <a:bodyPr wrap="square" rtlCol="0">
              <a:spAutoFit/>
            </a:bodyPr>
            <a:lstStyle/>
            <a:p>
              <a:r>
                <a:rPr lang="en-US" sz="1800" b="1" dirty="0" smtClean="0">
                  <a:solidFill>
                    <a:srgbClr val="FF0000"/>
                  </a:solidFill>
                  <a:latin typeface="Arial" pitchFamily="34" charset="0"/>
                  <a:cs typeface="Arial" pitchFamily="34" charset="0"/>
                </a:rPr>
                <a:t>Effort</a:t>
              </a:r>
              <a:endParaRPr lang="en-US" sz="1800" b="1" dirty="0">
                <a:solidFill>
                  <a:srgbClr val="FF0000"/>
                </a:solidFill>
                <a:latin typeface="Arial" pitchFamily="34" charset="0"/>
                <a:cs typeface="Arial" pitchFamily="34" charset="0"/>
              </a:endParaRPr>
            </a:p>
          </p:txBody>
        </p:sp>
      </p:grpSp>
      <p:sp>
        <p:nvSpPr>
          <p:cNvPr id="11" name="Rectangle 2"/>
          <p:cNvSpPr txBox="1">
            <a:spLocks noChangeArrowheads="1"/>
          </p:cNvSpPr>
          <p:nvPr/>
        </p:nvSpPr>
        <p:spPr>
          <a:xfrm>
            <a:off x="785785" y="764704"/>
            <a:ext cx="4607751" cy="785060"/>
          </a:xfrm>
          <a:prstGeom prst="rect">
            <a:avLst/>
          </a:prstGeom>
        </p:spPr>
        <p:txBody>
          <a:bodyPr>
            <a:normAutofit/>
          </a:bodyPr>
          <a:lstStyle>
            <a:lvl1pPr algn="l" defTabSz="914400" rtl="0" eaLnBrk="1" latinLnBrk="0" hangingPunct="1">
              <a:spcBef>
                <a:spcPct val="0"/>
              </a:spcBef>
              <a:buNone/>
              <a:defRPr sz="4000" b="1" kern="1200">
                <a:solidFill>
                  <a:srgbClr val="FFFF00"/>
                </a:solidFill>
                <a:effectLst>
                  <a:outerShdw blurRad="38100" dist="38100" dir="2700000" algn="tl">
                    <a:srgbClr val="000000">
                      <a:alpha val="43137"/>
                    </a:srgbClr>
                  </a:outerShdw>
                </a:effectLst>
                <a:latin typeface="Garamond" pitchFamily="18" charset="0"/>
                <a:ea typeface="+mj-ea"/>
                <a:cs typeface="+mj-cs"/>
              </a:defRPr>
            </a:lvl1pPr>
          </a:lstStyle>
          <a:p>
            <a:r>
              <a:rPr lang="en-US" sz="3600" dirty="0" smtClean="0"/>
              <a:t>Representative Signal</a:t>
            </a:r>
          </a:p>
        </p:txBody>
      </p:sp>
      <p:sp>
        <p:nvSpPr>
          <p:cNvPr id="8" name="Slide Number Placeholder 7"/>
          <p:cNvSpPr>
            <a:spLocks noGrp="1"/>
          </p:cNvSpPr>
          <p:nvPr>
            <p:ph type="sldNum" sz="quarter" idx="12"/>
          </p:nvPr>
        </p:nvSpPr>
        <p:spPr/>
        <p:txBody>
          <a:bodyPr/>
          <a:lstStyle/>
          <a:p>
            <a:fld id="{80EA325C-93E3-49B9-9635-C99EDF9CBB06}" type="slidenum">
              <a:rPr lang="en-US" smtClean="0"/>
              <a:pPr/>
              <a:t>88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80EA325C-93E3-49B9-9635-C99EDF9CBB06}" type="slidenum">
              <a:rPr lang="en-US" smtClean="0"/>
              <a:pPr/>
              <a:t>89</a:t>
            </a:fld>
            <a:endParaRPr lang="en-US"/>
          </a:p>
        </p:txBody>
      </p:sp>
      <p:pic>
        <p:nvPicPr>
          <p:cNvPr id="5122" name="Picture 2" descr="C:\Users\USDC-User\Desktop\Picture8.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44624"/>
            <a:ext cx="9063037" cy="6080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6" y="752682"/>
            <a:ext cx="7277100" cy="732102"/>
          </a:xfrm>
        </p:spPr>
        <p:txBody>
          <a:bodyPr>
            <a:normAutofit/>
          </a:bodyPr>
          <a:lstStyle/>
          <a:p>
            <a:pPr algn="ctr"/>
            <a:r>
              <a:rPr lang="en-US" sz="3600" b="1" dirty="0" smtClean="0"/>
              <a:t>Categories of Sleep Apnea</a:t>
            </a:r>
            <a:endParaRPr lang="en-US" sz="3600" b="1" dirty="0"/>
          </a:p>
        </p:txBody>
      </p:sp>
      <p:sp>
        <p:nvSpPr>
          <p:cNvPr id="3" name="Content Placeholder 2"/>
          <p:cNvSpPr>
            <a:spLocks noGrp="1"/>
          </p:cNvSpPr>
          <p:nvPr>
            <p:ph idx="1"/>
          </p:nvPr>
        </p:nvSpPr>
        <p:spPr>
          <a:xfrm>
            <a:off x="1952636" y="2262193"/>
            <a:ext cx="4191000" cy="3452823"/>
          </a:xfrm>
        </p:spPr>
        <p:txBody>
          <a:bodyPr>
            <a:normAutofit/>
          </a:bodyPr>
          <a:lstStyle/>
          <a:p>
            <a:pPr>
              <a:buNone/>
            </a:pPr>
            <a:endParaRPr lang="en-US" sz="2800" dirty="0" smtClean="0">
              <a:latin typeface="Arial" pitchFamily="34" charset="0"/>
              <a:cs typeface="Arial" pitchFamily="34" charset="0"/>
            </a:endParaRPr>
          </a:p>
          <a:p>
            <a:pPr marL="514350" indent="-514350">
              <a:buFont typeface="+mj-lt"/>
              <a:buAutoNum type="alphaUcPeriod"/>
            </a:pPr>
            <a:r>
              <a:rPr lang="en-US" sz="2800" dirty="0" smtClean="0">
                <a:latin typeface="Arial" pitchFamily="34" charset="0"/>
                <a:cs typeface="Arial" pitchFamily="34" charset="0"/>
              </a:rPr>
              <a:t>Obstructive  Events</a:t>
            </a:r>
          </a:p>
          <a:p>
            <a:pPr marL="514350" indent="-514350">
              <a:buFont typeface="+mj-lt"/>
              <a:buAutoNum type="alphaUcPeriod"/>
            </a:pPr>
            <a:endParaRPr lang="en-US" sz="2400" dirty="0" smtClean="0">
              <a:latin typeface="Arial" pitchFamily="34" charset="0"/>
              <a:cs typeface="Arial" pitchFamily="34" charset="0"/>
            </a:endParaRPr>
          </a:p>
          <a:p>
            <a:pPr marL="514350" indent="-514350">
              <a:buFont typeface="+mj-lt"/>
              <a:buAutoNum type="alphaUcPeriod"/>
            </a:pPr>
            <a:r>
              <a:rPr lang="en-US" sz="2800" dirty="0" smtClean="0">
                <a:latin typeface="Arial" pitchFamily="34" charset="0"/>
                <a:cs typeface="Arial" pitchFamily="34" charset="0"/>
              </a:rPr>
              <a:t>Central  Events</a:t>
            </a:r>
          </a:p>
          <a:p>
            <a:pPr marL="514350" indent="-514350">
              <a:buFont typeface="+mj-lt"/>
              <a:buAutoNum type="alphaUcPeriod"/>
            </a:pPr>
            <a:endParaRPr lang="en-US" sz="2400" dirty="0" smtClean="0">
              <a:latin typeface="Arial" pitchFamily="34" charset="0"/>
              <a:cs typeface="Arial" pitchFamily="34" charset="0"/>
            </a:endParaRPr>
          </a:p>
          <a:p>
            <a:pPr marL="514350" indent="-514350">
              <a:buFont typeface="+mj-lt"/>
              <a:buAutoNum type="alphaUcPeriod"/>
            </a:pPr>
            <a:r>
              <a:rPr lang="en-US" sz="2800" dirty="0" smtClean="0">
                <a:latin typeface="Arial" pitchFamily="34" charset="0"/>
                <a:cs typeface="Arial" pitchFamily="34" charset="0"/>
              </a:rPr>
              <a:t>Mixed  Events</a:t>
            </a:r>
            <a:endParaRPr lang="en-US" sz="28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0EA325C-93E3-49B9-9635-C99EDF9CBB06}" type="slidenum">
              <a:rPr lang="en-US" smtClean="0"/>
              <a:pPr/>
              <a:t>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ox(in)">
                                      <p:cBhvr>
                                        <p:cTn id="1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90</a:t>
            </a:fld>
            <a:endParaRPr lang="en-US"/>
          </a:p>
        </p:txBody>
      </p:sp>
      <p:pic>
        <p:nvPicPr>
          <p:cNvPr id="6146" name="Picture 2" descr="C:\Users\USDC-User\Desktop\Picture9.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44624"/>
            <a:ext cx="9093200" cy="6319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359" y="116632"/>
            <a:ext cx="9044145" cy="6696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0"/>
          </p:nvPr>
        </p:nvSpPr>
        <p:spPr/>
        <p:txBody>
          <a:bodyPr/>
          <a:lstStyle/>
          <a:p>
            <a:fld id="{80EA325C-93E3-49B9-9635-C99EDF9CBB06}" type="slidenum">
              <a:rPr lang="en-US" smtClean="0"/>
              <a:pPr/>
              <a:t>91</a:t>
            </a:fld>
            <a:endParaRPr lang="en-US"/>
          </a:p>
        </p:txBody>
      </p:sp>
    </p:spTree>
    <p:extLst>
      <p:ext uri="{BB962C8B-B14F-4D97-AF65-F5344CB8AC3E}">
        <p14:creationId xmlns:p14="http://schemas.microsoft.com/office/powerpoint/2010/main" val="21104618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74" y="705057"/>
            <a:ext cx="5900728" cy="779727"/>
          </a:xfrm>
        </p:spPr>
        <p:txBody>
          <a:bodyPr>
            <a:normAutofit/>
          </a:bodyPr>
          <a:lstStyle/>
          <a:p>
            <a:r>
              <a:rPr lang="en-US" sz="3600" b="1" dirty="0" smtClean="0"/>
              <a:t>D.) Mixed Apnea</a:t>
            </a:r>
            <a:endParaRPr lang="en-US" sz="3600" b="1" dirty="0"/>
          </a:p>
        </p:txBody>
      </p:sp>
      <p:sp>
        <p:nvSpPr>
          <p:cNvPr id="3" name="Content Placeholder 2"/>
          <p:cNvSpPr>
            <a:spLocks noGrp="1"/>
          </p:cNvSpPr>
          <p:nvPr>
            <p:ph idx="1"/>
          </p:nvPr>
        </p:nvSpPr>
        <p:spPr>
          <a:xfrm>
            <a:off x="976314" y="2643182"/>
            <a:ext cx="7239024" cy="3292469"/>
          </a:xfrm>
        </p:spPr>
        <p:txBody>
          <a:bodyPr>
            <a:normAutofit/>
          </a:bodyPr>
          <a:lstStyle/>
          <a:p>
            <a:r>
              <a:rPr lang="en-US" sz="2800" dirty="0" smtClean="0">
                <a:latin typeface="Arial" pitchFamily="34" charset="0"/>
                <a:cs typeface="Arial" pitchFamily="34" charset="0"/>
              </a:rPr>
              <a:t>Begins as central apnea followed by obstructive apnea</a:t>
            </a:r>
          </a:p>
          <a:p>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Seen in patients with OSA</a:t>
            </a:r>
          </a:p>
          <a:p>
            <a:pPr>
              <a:buNone/>
            </a:pPr>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Often found in Down’s Syndrome</a:t>
            </a:r>
            <a:endParaRPr lang="en-US" sz="28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0EA325C-93E3-49B9-9635-C99EDF9CBB06}" type="slidenum">
              <a:rPr lang="en-US" smtClean="0"/>
              <a:pPr/>
              <a:t>92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C:\Users\USDC-User\Desktop\Picture1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255" y="3984079"/>
            <a:ext cx="4964113" cy="2181225"/>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785786" y="733632"/>
            <a:ext cx="3514721" cy="751152"/>
          </a:xfrm>
        </p:spPr>
        <p:txBody>
          <a:bodyPr/>
          <a:lstStyle/>
          <a:p>
            <a:r>
              <a:rPr lang="en-US" sz="4000" b="1" dirty="0" smtClean="0"/>
              <a:t>Mixed Apnea</a:t>
            </a:r>
          </a:p>
        </p:txBody>
      </p:sp>
      <p:sp>
        <p:nvSpPr>
          <p:cNvPr id="87043" name="Rectangle 3"/>
          <p:cNvSpPr>
            <a:spLocks noGrp="1" noChangeArrowheads="1"/>
          </p:cNvSpPr>
          <p:nvPr>
            <p:ph type="body" idx="1"/>
          </p:nvPr>
        </p:nvSpPr>
        <p:spPr>
          <a:xfrm>
            <a:off x="457200" y="2214554"/>
            <a:ext cx="8229600" cy="4143404"/>
          </a:xfrm>
        </p:spPr>
        <p:txBody>
          <a:bodyPr/>
          <a:lstStyle/>
          <a:p>
            <a:r>
              <a:rPr lang="en-US" sz="2800" dirty="0" smtClean="0">
                <a:latin typeface="Arial" pitchFamily="34" charset="0"/>
                <a:cs typeface="Arial" pitchFamily="34" charset="0"/>
              </a:rPr>
              <a:t>Absent inspiratory effort in the initial portion of the event, followed by resumption of inspiratory effort in the second portion of the event.</a:t>
            </a:r>
          </a:p>
        </p:txBody>
      </p:sp>
      <p:sp>
        <p:nvSpPr>
          <p:cNvPr id="87046" name="Oval 6"/>
          <p:cNvSpPr>
            <a:spLocks noChangeArrowheads="1"/>
          </p:cNvSpPr>
          <p:nvPr/>
        </p:nvSpPr>
        <p:spPr bwMode="auto">
          <a:xfrm>
            <a:off x="5292080" y="4143950"/>
            <a:ext cx="1368152" cy="2093362"/>
          </a:xfrm>
          <a:prstGeom prst="ellipse">
            <a:avLst/>
          </a:prstGeom>
          <a:noFill/>
          <a:ln w="38100">
            <a:solidFill>
              <a:srgbClr val="0000FF"/>
            </a:solidFill>
            <a:round/>
            <a:headEnd/>
            <a:tailEnd/>
          </a:ln>
          <a:effectLst/>
        </p:spPr>
        <p:txBody>
          <a:bodyPr wrap="none" anchor="ctr"/>
          <a:lstStyle/>
          <a:p>
            <a:endParaRPr lang="en-US" dirty="0"/>
          </a:p>
        </p:txBody>
      </p:sp>
      <p:sp>
        <p:nvSpPr>
          <p:cNvPr id="9" name="Rectangle 8"/>
          <p:cNvSpPr/>
          <p:nvPr/>
        </p:nvSpPr>
        <p:spPr>
          <a:xfrm>
            <a:off x="4283968" y="4149080"/>
            <a:ext cx="990600" cy="2021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59632" y="4293096"/>
            <a:ext cx="1808252" cy="338554"/>
          </a:xfrm>
          <a:prstGeom prst="rect">
            <a:avLst/>
          </a:prstGeom>
          <a:noFill/>
        </p:spPr>
        <p:txBody>
          <a:bodyPr wrap="none" rtlCol="1">
            <a:spAutoFit/>
          </a:bodyPr>
          <a:lstStyle/>
          <a:p>
            <a:r>
              <a:rPr lang="en-US" sz="1600" dirty="0" smtClean="0">
                <a:solidFill>
                  <a:srgbClr val="002060"/>
                </a:solidFill>
              </a:rPr>
              <a:t>Nasal / Oral Airflow</a:t>
            </a:r>
            <a:endParaRPr lang="ar-SA" sz="1600" dirty="0">
              <a:solidFill>
                <a:srgbClr val="002060"/>
              </a:solidFill>
            </a:endParaRPr>
          </a:p>
        </p:txBody>
      </p:sp>
      <p:sp>
        <p:nvSpPr>
          <p:cNvPr id="11" name="TextBox 10"/>
          <p:cNvSpPr txBox="1"/>
          <p:nvPr/>
        </p:nvSpPr>
        <p:spPr>
          <a:xfrm>
            <a:off x="815371" y="5013176"/>
            <a:ext cx="2244461" cy="338554"/>
          </a:xfrm>
          <a:prstGeom prst="rect">
            <a:avLst/>
          </a:prstGeom>
          <a:noFill/>
        </p:spPr>
        <p:txBody>
          <a:bodyPr wrap="none" rtlCol="1">
            <a:spAutoFit/>
          </a:bodyPr>
          <a:lstStyle/>
          <a:p>
            <a:r>
              <a:rPr lang="en-US" sz="1600" dirty="0" smtClean="0">
                <a:solidFill>
                  <a:srgbClr val="002060"/>
                </a:solidFill>
              </a:rPr>
              <a:t>Respiratory Effort - chest</a:t>
            </a:r>
            <a:endParaRPr lang="ar-SA" sz="1600" dirty="0">
              <a:solidFill>
                <a:srgbClr val="002060"/>
              </a:solidFill>
            </a:endParaRPr>
          </a:p>
        </p:txBody>
      </p:sp>
      <p:sp>
        <p:nvSpPr>
          <p:cNvPr id="12" name="TextBox 11"/>
          <p:cNvSpPr txBox="1"/>
          <p:nvPr/>
        </p:nvSpPr>
        <p:spPr>
          <a:xfrm>
            <a:off x="463608" y="5661248"/>
            <a:ext cx="2596224" cy="338554"/>
          </a:xfrm>
          <a:prstGeom prst="rect">
            <a:avLst/>
          </a:prstGeom>
          <a:noFill/>
        </p:spPr>
        <p:txBody>
          <a:bodyPr wrap="none" rtlCol="1">
            <a:spAutoFit/>
          </a:bodyPr>
          <a:lstStyle/>
          <a:p>
            <a:r>
              <a:rPr lang="en-US" sz="1600" dirty="0" smtClean="0">
                <a:solidFill>
                  <a:srgbClr val="002060"/>
                </a:solidFill>
              </a:rPr>
              <a:t>Respiratory Effort - abdomen</a:t>
            </a:r>
            <a:endParaRPr lang="ar-SA" sz="1600" dirty="0">
              <a:solidFill>
                <a:srgbClr val="002060"/>
              </a:solidFill>
            </a:endParaRPr>
          </a:p>
        </p:txBody>
      </p:sp>
      <p:sp>
        <p:nvSpPr>
          <p:cNvPr id="4" name="Slide Number Placeholder 3"/>
          <p:cNvSpPr>
            <a:spLocks noGrp="1"/>
          </p:cNvSpPr>
          <p:nvPr>
            <p:ph type="sldNum" sz="quarter" idx="12"/>
          </p:nvPr>
        </p:nvSpPr>
        <p:spPr/>
        <p:txBody>
          <a:bodyPr/>
          <a:lstStyle/>
          <a:p>
            <a:fld id="{80EA325C-93E3-49B9-9635-C99EDF9CBB06}" type="slidenum">
              <a:rPr lang="en-US" smtClean="0"/>
              <a:pPr/>
              <a:t>93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7046"/>
                                        </p:tgtEl>
                                        <p:attrNameLst>
                                          <p:attrName>style.visibility</p:attrName>
                                        </p:attrNameLst>
                                      </p:cBhvr>
                                      <p:to>
                                        <p:strVal val="visible"/>
                                      </p:to>
                                    </p:set>
                                    <p:anim calcmode="lin" valueType="num">
                                      <p:cBhvr additive="base">
                                        <p:cTn id="12" dur="500" fill="hold"/>
                                        <p:tgtEl>
                                          <p:spTgt spid="87046"/>
                                        </p:tgtEl>
                                        <p:attrNameLst>
                                          <p:attrName>ppt_x</p:attrName>
                                        </p:attrNameLst>
                                      </p:cBhvr>
                                      <p:tavLst>
                                        <p:tav tm="0">
                                          <p:val>
                                            <p:strVal val="#ppt_x"/>
                                          </p:val>
                                        </p:tav>
                                        <p:tav tm="100000">
                                          <p:val>
                                            <p:strVal val="#ppt_x"/>
                                          </p:val>
                                        </p:tav>
                                      </p:tavLst>
                                    </p:anim>
                                    <p:anim calcmode="lin" valueType="num">
                                      <p:cBhvr additive="base">
                                        <p:cTn id="13" dur="500" fill="hold"/>
                                        <p:tgtEl>
                                          <p:spTgt spid="87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USDC-User\Desktop\Picture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54447"/>
            <a:ext cx="6945313" cy="5014913"/>
          </a:xfrm>
          <a:prstGeom prst="rect">
            <a:avLst/>
          </a:prstGeom>
          <a:noFill/>
          <a:extLst>
            <a:ext uri="{909E8E84-426E-40DD-AFC4-6F175D3DCCD1}">
              <a14:hiddenFill xmlns:a14="http://schemas.microsoft.com/office/drawing/2010/main">
                <a:solidFill>
                  <a:srgbClr val="FFFFFF"/>
                </a:solidFill>
              </a14:hiddenFill>
            </a:ext>
          </a:extLst>
        </p:spPr>
      </p:pic>
      <p:sp>
        <p:nvSpPr>
          <p:cNvPr id="61446" name="Oval 6"/>
          <p:cNvSpPr>
            <a:spLocks noChangeArrowheads="1"/>
          </p:cNvSpPr>
          <p:nvPr/>
        </p:nvSpPr>
        <p:spPr bwMode="auto">
          <a:xfrm>
            <a:off x="2574620" y="4005064"/>
            <a:ext cx="1997380" cy="1728192"/>
          </a:xfrm>
          <a:prstGeom prst="ellipse">
            <a:avLst/>
          </a:prstGeom>
          <a:noFill/>
          <a:ln w="31750">
            <a:solidFill>
              <a:srgbClr val="FF6600"/>
            </a:solidFill>
            <a:round/>
            <a:headEnd/>
            <a:tailEnd/>
          </a:ln>
        </p:spPr>
        <p:txBody>
          <a:bodyPr wrap="none" anchor="ctr"/>
          <a:lstStyle/>
          <a:p>
            <a:endParaRPr lang="en-US" dirty="0"/>
          </a:p>
        </p:txBody>
      </p:sp>
      <p:sp>
        <p:nvSpPr>
          <p:cNvPr id="61460" name="AutoShape 20"/>
          <p:cNvSpPr>
            <a:spLocks noChangeArrowheads="1"/>
          </p:cNvSpPr>
          <p:nvPr/>
        </p:nvSpPr>
        <p:spPr bwMode="auto">
          <a:xfrm>
            <a:off x="2555776" y="3933056"/>
            <a:ext cx="4464496" cy="1872208"/>
          </a:xfrm>
          <a:prstGeom prst="bracketPair">
            <a:avLst>
              <a:gd name="adj" fmla="val 16667"/>
            </a:avLst>
          </a:prstGeom>
          <a:noFill/>
          <a:ln w="31750">
            <a:solidFill>
              <a:srgbClr val="FF0000"/>
            </a:solidFill>
            <a:round/>
            <a:headEnd/>
            <a:tailEnd/>
          </a:ln>
        </p:spPr>
        <p:txBody>
          <a:bodyPr wrap="none" anchor="ctr"/>
          <a:lstStyle/>
          <a:p>
            <a:endParaRPr lang="en-US" dirty="0"/>
          </a:p>
        </p:txBody>
      </p:sp>
      <p:sp>
        <p:nvSpPr>
          <p:cNvPr id="61461" name="Oval 21"/>
          <p:cNvSpPr>
            <a:spLocks noChangeArrowheads="1"/>
          </p:cNvSpPr>
          <p:nvPr/>
        </p:nvSpPr>
        <p:spPr bwMode="auto">
          <a:xfrm>
            <a:off x="4644008" y="4005064"/>
            <a:ext cx="2317715" cy="1728192"/>
          </a:xfrm>
          <a:prstGeom prst="ellipse">
            <a:avLst/>
          </a:prstGeom>
          <a:noFill/>
          <a:ln w="31750">
            <a:solidFill>
              <a:srgbClr val="800080"/>
            </a:solidFill>
            <a:round/>
            <a:headEnd/>
            <a:tailEnd/>
          </a:ln>
        </p:spPr>
        <p:txBody>
          <a:bodyPr wrap="none" anchor="ctr"/>
          <a:lstStyle/>
          <a:p>
            <a:endParaRPr lang="en-US" dirty="0"/>
          </a:p>
        </p:txBody>
      </p:sp>
      <p:sp>
        <p:nvSpPr>
          <p:cNvPr id="61478" name="AutoShape 38"/>
          <p:cNvSpPr>
            <a:spLocks noChangeArrowheads="1"/>
          </p:cNvSpPr>
          <p:nvPr/>
        </p:nvSpPr>
        <p:spPr bwMode="auto">
          <a:xfrm>
            <a:off x="6876256" y="6568687"/>
            <a:ext cx="1484461" cy="201345"/>
          </a:xfrm>
          <a:prstGeom prst="leftRightArrow">
            <a:avLst>
              <a:gd name="adj1" fmla="val 50000"/>
              <a:gd name="adj2" fmla="val 133333"/>
            </a:avLst>
          </a:prstGeom>
          <a:solidFill>
            <a:srgbClr val="FFC000"/>
          </a:solidFill>
          <a:ln w="9525">
            <a:solidFill>
              <a:schemeClr val="tx1"/>
            </a:solidFill>
            <a:miter lim="800000"/>
            <a:headEnd/>
            <a:tailEnd/>
          </a:ln>
        </p:spPr>
        <p:txBody>
          <a:bodyPr wrap="none" anchor="ctr"/>
          <a:lstStyle/>
          <a:p>
            <a:endParaRPr lang="en-US" dirty="0"/>
          </a:p>
        </p:txBody>
      </p:sp>
      <p:sp>
        <p:nvSpPr>
          <p:cNvPr id="10" name="Rectangle 2"/>
          <p:cNvSpPr>
            <a:spLocks noGrp="1" noChangeArrowheads="1"/>
          </p:cNvSpPr>
          <p:nvPr>
            <p:ph type="title"/>
          </p:nvPr>
        </p:nvSpPr>
        <p:spPr>
          <a:xfrm>
            <a:off x="785786" y="733632"/>
            <a:ext cx="3514721" cy="751152"/>
          </a:xfrm>
        </p:spPr>
        <p:txBody>
          <a:bodyPr/>
          <a:lstStyle/>
          <a:p>
            <a:r>
              <a:rPr lang="en-US" sz="4000" b="1" dirty="0" smtClean="0"/>
              <a:t>Mixed Apnea</a:t>
            </a:r>
          </a:p>
        </p:txBody>
      </p:sp>
      <p:sp>
        <p:nvSpPr>
          <p:cNvPr id="3" name="Slide Number Placeholder 2"/>
          <p:cNvSpPr>
            <a:spLocks noGrp="1"/>
          </p:cNvSpPr>
          <p:nvPr>
            <p:ph type="sldNum" sz="quarter" idx="12"/>
          </p:nvPr>
        </p:nvSpPr>
        <p:spPr/>
        <p:txBody>
          <a:bodyPr/>
          <a:lstStyle/>
          <a:p>
            <a:fld id="{80EA325C-93E3-49B9-9635-C99EDF9CBB06}" type="slidenum">
              <a:rPr lang="en-US" smtClean="0"/>
              <a:pPr/>
              <a:t>94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1460"/>
                                        </p:tgtEl>
                                        <p:attrNameLst>
                                          <p:attrName>style.visibility</p:attrName>
                                        </p:attrNameLst>
                                      </p:cBhvr>
                                      <p:to>
                                        <p:strVal val="visible"/>
                                      </p:to>
                                    </p:set>
                                    <p:animEffect transition="in" filter="plus(in)">
                                      <p:cBhvr>
                                        <p:cTn id="7" dur="2000"/>
                                        <p:tgtEl>
                                          <p:spTgt spid="61460"/>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61446"/>
                                        </p:tgtEl>
                                        <p:attrNameLst>
                                          <p:attrName>style.visibility</p:attrName>
                                        </p:attrNameLst>
                                      </p:cBhvr>
                                      <p:to>
                                        <p:strVal val="visible"/>
                                      </p:to>
                                    </p:set>
                                    <p:anim from="(-#ppt_w/2)" to="(#ppt_x)" calcmode="lin" valueType="num">
                                      <p:cBhvr>
                                        <p:cTn id="12" dur="600" fill="hold">
                                          <p:stCondLst>
                                            <p:cond delay="0"/>
                                          </p:stCondLst>
                                        </p:cTn>
                                        <p:tgtEl>
                                          <p:spTgt spid="61446"/>
                                        </p:tgtEl>
                                        <p:attrNameLst>
                                          <p:attrName>ppt_x</p:attrName>
                                        </p:attrNameLst>
                                      </p:cBhvr>
                                    </p:anim>
                                    <p:anim from="0" to="-1.0" calcmode="lin" valueType="num">
                                      <p:cBhvr>
                                        <p:cTn id="13" dur="200" decel="50000" autoRev="1" fill="hold">
                                          <p:stCondLst>
                                            <p:cond delay="600"/>
                                          </p:stCondLst>
                                        </p:cTn>
                                        <p:tgtEl>
                                          <p:spTgt spid="61446"/>
                                        </p:tgtEl>
                                        <p:attrNameLst>
                                          <p:attrName>xshear</p:attrName>
                                        </p:attrNameLst>
                                      </p:cBhvr>
                                    </p:anim>
                                    <p:animScale>
                                      <p:cBhvr>
                                        <p:cTn id="14" dur="200" decel="100000" autoRev="1" fill="hold">
                                          <p:stCondLst>
                                            <p:cond delay="600"/>
                                          </p:stCondLst>
                                        </p:cTn>
                                        <p:tgtEl>
                                          <p:spTgt spid="61446"/>
                                        </p:tgtEl>
                                      </p:cBhvr>
                                      <p:from x="100000" y="100000"/>
                                      <p:to x="80000" y="100000"/>
                                    </p:animScale>
                                    <p:anim by="(#ppt_h/3+#ppt_w*0.1)" calcmode="lin" valueType="num">
                                      <p:cBhvr additive="sum">
                                        <p:cTn id="15" dur="200" decel="100000" autoRev="1" fill="hold">
                                          <p:stCondLst>
                                            <p:cond delay="600"/>
                                          </p:stCondLst>
                                        </p:cTn>
                                        <p:tgtEl>
                                          <p:spTgt spid="61446"/>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1461"/>
                                        </p:tgtEl>
                                        <p:attrNameLst>
                                          <p:attrName>style.visibility</p:attrName>
                                        </p:attrNameLst>
                                      </p:cBhvr>
                                      <p:to>
                                        <p:strVal val="visible"/>
                                      </p:to>
                                    </p:set>
                                    <p:anim calcmode="lin" valueType="num">
                                      <p:cBhvr additive="base">
                                        <p:cTn id="20" dur="500" fill="hold"/>
                                        <p:tgtEl>
                                          <p:spTgt spid="61461"/>
                                        </p:tgtEl>
                                        <p:attrNameLst>
                                          <p:attrName>ppt_x</p:attrName>
                                        </p:attrNameLst>
                                      </p:cBhvr>
                                      <p:tavLst>
                                        <p:tav tm="0">
                                          <p:val>
                                            <p:strVal val="#ppt_x"/>
                                          </p:val>
                                        </p:tav>
                                        <p:tav tm="100000">
                                          <p:val>
                                            <p:strVal val="#ppt_x"/>
                                          </p:val>
                                        </p:tav>
                                      </p:tavLst>
                                    </p:anim>
                                    <p:anim calcmode="lin" valueType="num">
                                      <p:cBhvr additive="base">
                                        <p:cTn id="21" dur="500" fill="hold"/>
                                        <p:tgtEl>
                                          <p:spTgt spid="6146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9" presetClass="entr" presetSubtype="10" fill="hold" grpId="0" nodeType="clickEffect">
                                  <p:stCondLst>
                                    <p:cond delay="0"/>
                                  </p:stCondLst>
                                  <p:childTnLst>
                                    <p:set>
                                      <p:cBhvr>
                                        <p:cTn id="25" dur="1" fill="hold">
                                          <p:stCondLst>
                                            <p:cond delay="0"/>
                                          </p:stCondLst>
                                        </p:cTn>
                                        <p:tgtEl>
                                          <p:spTgt spid="61478"/>
                                        </p:tgtEl>
                                        <p:attrNameLst>
                                          <p:attrName>style.visibility</p:attrName>
                                        </p:attrNameLst>
                                      </p:cBhvr>
                                      <p:to>
                                        <p:strVal val="visible"/>
                                      </p:to>
                                    </p:set>
                                    <p:anim calcmode="lin" valueType="num">
                                      <p:cBhvr>
                                        <p:cTn id="26" dur="5000" fill="hold"/>
                                        <p:tgtEl>
                                          <p:spTgt spid="61478"/>
                                        </p:tgtEl>
                                        <p:attrNameLst>
                                          <p:attrName>ppt_w</p:attrName>
                                        </p:attrNameLst>
                                      </p:cBhvr>
                                      <p:tavLst>
                                        <p:tav tm="0" fmla="#ppt_w*sin(2.5*pi*$)">
                                          <p:val>
                                            <p:fltVal val="0"/>
                                          </p:val>
                                        </p:tav>
                                        <p:tav tm="100000">
                                          <p:val>
                                            <p:fltVal val="1"/>
                                          </p:val>
                                        </p:tav>
                                      </p:tavLst>
                                    </p:anim>
                                    <p:anim calcmode="lin" valueType="num">
                                      <p:cBhvr>
                                        <p:cTn id="27" dur="5000" fill="hold"/>
                                        <p:tgtEl>
                                          <p:spTgt spid="614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nimBg="1"/>
      <p:bldP spid="61460" grpId="0" animBg="1"/>
      <p:bldP spid="61461" grpId="0" animBg="1"/>
      <p:bldP spid="6147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28596" y="2214554"/>
            <a:ext cx="8077200" cy="4429156"/>
          </a:xfrm>
        </p:spPr>
        <p:txBody>
          <a:bodyPr>
            <a:noAutofit/>
          </a:bodyPr>
          <a:lstStyle/>
          <a:p>
            <a:r>
              <a:rPr lang="en-US" sz="2400" dirty="0" smtClean="0">
                <a:latin typeface="Arial" pitchFamily="34" charset="0"/>
                <a:cs typeface="Arial" pitchFamily="34" charset="0"/>
              </a:rPr>
              <a:t>Sleep Disordered Breathing is an important medical disorder that warrants active investigation by means of a clinical evaluation and polysomnographic sleep studies.</a:t>
            </a:r>
          </a:p>
          <a:p>
            <a:pPr>
              <a:buNone/>
            </a:pPr>
            <a:endParaRPr lang="en-US" sz="1200" dirty="0" smtClean="0">
              <a:latin typeface="Arial" pitchFamily="34" charset="0"/>
              <a:cs typeface="Arial" pitchFamily="34" charset="0"/>
            </a:endParaRPr>
          </a:p>
          <a:p>
            <a:r>
              <a:rPr lang="en-US" sz="2400" dirty="0" smtClean="0">
                <a:latin typeface="Arial" pitchFamily="34" charset="0"/>
                <a:cs typeface="Arial" pitchFamily="34" charset="0"/>
              </a:rPr>
              <a:t>Treatment is essential, not only to improve the symptoms that include sleepiness, but also to prevent the development of cardiovascular complications.</a:t>
            </a:r>
          </a:p>
          <a:p>
            <a:endParaRPr lang="en-US" sz="1200" dirty="0" smtClean="0">
              <a:latin typeface="Arial" pitchFamily="34" charset="0"/>
              <a:cs typeface="Arial" pitchFamily="34" charset="0"/>
            </a:endParaRPr>
          </a:p>
          <a:p>
            <a:r>
              <a:rPr lang="en-US" sz="2400" dirty="0" smtClean="0">
                <a:latin typeface="Arial" pitchFamily="34" charset="0"/>
                <a:cs typeface="Arial" pitchFamily="34" charset="0"/>
              </a:rPr>
              <a:t>Effective treatments exist that include behavioral, medical and surgical means; dramatic improvements in patient’s well being can be achieved.</a:t>
            </a:r>
          </a:p>
        </p:txBody>
      </p:sp>
      <p:sp>
        <p:nvSpPr>
          <p:cNvPr id="7" name="Rectangle 2"/>
          <p:cNvSpPr txBox="1">
            <a:spLocks noChangeArrowheads="1"/>
          </p:cNvSpPr>
          <p:nvPr/>
        </p:nvSpPr>
        <p:spPr>
          <a:xfrm>
            <a:off x="732234" y="805905"/>
            <a:ext cx="7296150" cy="750887"/>
          </a:xfrm>
          <a:prstGeom prst="rect">
            <a:avLst/>
          </a:prstGeom>
        </p:spPr>
        <p:txBody>
          <a:bodyPr/>
          <a:lstStyle/>
          <a:p>
            <a:pPr marL="0" marR="0" lvl="0" indent="0" fontAlgn="base">
              <a:lnSpc>
                <a:spcPct val="100000"/>
              </a:lnSpc>
              <a:spcBef>
                <a:spcPct val="0"/>
              </a:spcBef>
              <a:spcAft>
                <a:spcPct val="0"/>
              </a:spcAft>
              <a:buClrTx/>
              <a:buSzTx/>
              <a:tabLst/>
              <a:defRPr/>
            </a:pP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Key Points</a:t>
            </a:r>
          </a:p>
        </p:txBody>
      </p:sp>
      <p:sp>
        <p:nvSpPr>
          <p:cNvPr id="3" name="Slide Number Placeholder 2"/>
          <p:cNvSpPr>
            <a:spLocks noGrp="1"/>
          </p:cNvSpPr>
          <p:nvPr>
            <p:ph type="sldNum" sz="quarter" idx="12"/>
          </p:nvPr>
        </p:nvSpPr>
        <p:spPr/>
        <p:txBody>
          <a:bodyPr/>
          <a:lstStyle/>
          <a:p>
            <a:fld id="{80EA325C-93E3-49B9-9635-C99EDF9CBB06}" type="slidenum">
              <a:rPr lang="en-US" smtClean="0"/>
              <a:pPr/>
              <a:t>95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642918"/>
            <a:ext cx="8229600" cy="857256"/>
          </a:xfrm>
        </p:spPr>
        <p:txBody>
          <a:bodyPr/>
          <a:lstStyle/>
          <a:p>
            <a:r>
              <a:rPr lang="en-US" dirty="0" smtClean="0"/>
              <a:t>Question:</a:t>
            </a:r>
            <a:endParaRPr lang="en-US" dirty="0"/>
          </a:p>
        </p:txBody>
      </p:sp>
      <p:sp>
        <p:nvSpPr>
          <p:cNvPr id="3" name="Content Placeholder 2"/>
          <p:cNvSpPr>
            <a:spLocks noGrp="1"/>
          </p:cNvSpPr>
          <p:nvPr>
            <p:ph idx="1"/>
          </p:nvPr>
        </p:nvSpPr>
        <p:spPr>
          <a:xfrm>
            <a:off x="609600" y="2209800"/>
            <a:ext cx="8001000" cy="4191000"/>
          </a:xfrm>
        </p:spPr>
        <p:txBody>
          <a:bodyPr>
            <a:normAutofit fontScale="92500" lnSpcReduction="10000"/>
          </a:bodyPr>
          <a:lstStyle/>
          <a:p>
            <a:r>
              <a:rPr lang="en-US" dirty="0">
                <a:latin typeface="Arial" pitchFamily="34" charset="0"/>
                <a:cs typeface="Arial" pitchFamily="34" charset="0"/>
              </a:rPr>
              <a:t>A breathing pattern characterized by regular </a:t>
            </a:r>
            <a:r>
              <a:rPr lang="en-US" dirty="0">
                <a:solidFill>
                  <a:srgbClr val="FF0000"/>
                </a:solidFill>
                <a:latin typeface="Arial" pitchFamily="34" charset="0"/>
                <a:cs typeface="Arial" pitchFamily="34" charset="0"/>
              </a:rPr>
              <a:t>“crescendo-decrescendo” </a:t>
            </a:r>
            <a:r>
              <a:rPr lang="en-US" dirty="0">
                <a:latin typeface="Arial" pitchFamily="34" charset="0"/>
                <a:cs typeface="Arial" pitchFamily="34" charset="0"/>
              </a:rPr>
              <a:t>fluctuations in respiratory rate and tidal volume.</a:t>
            </a:r>
          </a:p>
          <a:p>
            <a:endParaRPr lang="en-US" sz="1700" dirty="0"/>
          </a:p>
          <a:p>
            <a:pPr marL="457200" lvl="1" indent="0" algn="just">
              <a:buClr>
                <a:schemeClr val="tx1"/>
              </a:buClr>
              <a:buSzPct val="70000"/>
              <a:buNone/>
            </a:pPr>
            <a:r>
              <a:rPr lang="en-US" sz="3000" dirty="0" smtClean="0">
                <a:cs typeface="Arial" pitchFamily="34" charset="0"/>
              </a:rPr>
              <a:t>	a. 	Obstructive Apnea</a:t>
            </a:r>
            <a:endParaRPr lang="en-US" sz="3000" dirty="0" smtClean="0">
              <a:solidFill>
                <a:srgbClr val="FF0000"/>
              </a:solidFill>
              <a:cs typeface="Arial" pitchFamily="34" charset="0"/>
            </a:endParaRPr>
          </a:p>
          <a:p>
            <a:pPr marL="457200" lvl="1" indent="0" algn="just">
              <a:buClr>
                <a:schemeClr val="tx1"/>
              </a:buClr>
              <a:buSzPct val="80000"/>
              <a:buNone/>
            </a:pPr>
            <a:r>
              <a:rPr lang="en-US" sz="3000" dirty="0" smtClean="0">
                <a:cs typeface="Arial" pitchFamily="34" charset="0"/>
              </a:rPr>
              <a:t>	b. 	Hypopnea</a:t>
            </a:r>
          </a:p>
          <a:p>
            <a:pPr marL="457200" lvl="1" indent="0" algn="just">
              <a:buClr>
                <a:schemeClr val="tx1"/>
              </a:buClr>
              <a:buSzPct val="80000"/>
              <a:buNone/>
            </a:pPr>
            <a:r>
              <a:rPr lang="en-US" sz="3000" dirty="0" smtClean="0">
                <a:cs typeface="Arial" pitchFamily="34" charset="0"/>
              </a:rPr>
              <a:t>	c. 	</a:t>
            </a:r>
            <a:r>
              <a:rPr lang="en-US" sz="3000" dirty="0" err="1" smtClean="0">
                <a:cs typeface="Arial" pitchFamily="34" charset="0"/>
              </a:rPr>
              <a:t>Cheyne</a:t>
            </a:r>
            <a:r>
              <a:rPr lang="en-US" sz="3000" dirty="0" smtClean="0">
                <a:cs typeface="Arial" pitchFamily="34" charset="0"/>
              </a:rPr>
              <a:t> Stokes Respiration</a:t>
            </a:r>
          </a:p>
          <a:p>
            <a:pPr marL="457200" lvl="1" indent="0" algn="just">
              <a:buClr>
                <a:schemeClr val="tx1"/>
              </a:buClr>
              <a:buSzPct val="80000"/>
              <a:buNone/>
            </a:pPr>
            <a:r>
              <a:rPr lang="en-US" sz="3000" dirty="0" smtClean="0">
                <a:solidFill>
                  <a:srgbClr val="FF0000"/>
                </a:solidFill>
                <a:cs typeface="Arial" pitchFamily="34" charset="0"/>
              </a:rPr>
              <a:t>	</a:t>
            </a:r>
            <a:r>
              <a:rPr lang="en-US" sz="3000" dirty="0" smtClean="0">
                <a:cs typeface="Arial" pitchFamily="34" charset="0"/>
              </a:rPr>
              <a:t>d. </a:t>
            </a:r>
            <a:r>
              <a:rPr lang="en-US" sz="3000" dirty="0" smtClean="0">
                <a:solidFill>
                  <a:srgbClr val="FF0000"/>
                </a:solidFill>
                <a:cs typeface="Arial" pitchFamily="34" charset="0"/>
              </a:rPr>
              <a:t>	</a:t>
            </a:r>
            <a:r>
              <a:rPr lang="en-US" sz="3000" dirty="0" smtClean="0">
                <a:cs typeface="Arial" pitchFamily="34" charset="0"/>
              </a:rPr>
              <a:t>OHS (Obesity Hypoventilation Syndrome)</a:t>
            </a:r>
          </a:p>
          <a:p>
            <a:pPr marL="457200" lvl="1" indent="0" algn="just">
              <a:buClr>
                <a:schemeClr val="tx1"/>
              </a:buClr>
              <a:buSzPct val="80000"/>
              <a:buNone/>
            </a:pPr>
            <a:r>
              <a:rPr lang="en-US" dirty="0" smtClean="0">
                <a:cs typeface="Arial" pitchFamily="34" charset="0"/>
              </a:rPr>
              <a:t>	</a:t>
            </a:r>
            <a:endParaRPr lang="en-US" dirty="0">
              <a:cs typeface="Arial" pitchFamily="34" charset="0"/>
            </a:endParaRPr>
          </a:p>
          <a:p>
            <a:pPr marL="914400" lvl="1" indent="-457200" algn="just">
              <a:buClr>
                <a:schemeClr val="tx1"/>
              </a:buClr>
              <a:buSzPct val="80000"/>
              <a:buFont typeface="+mj-lt"/>
              <a:buAutoNum type="alphaLcPeriod"/>
            </a:pPr>
            <a:endParaRPr lang="en-US" dirty="0" smtClean="0">
              <a:cs typeface="Arial" pitchFamily="34" charset="0"/>
            </a:endParaRPr>
          </a:p>
          <a:p>
            <a:pPr>
              <a:buFont typeface="+mj-lt"/>
              <a:buAutoNum type="alphaLcPeriod"/>
            </a:pPr>
            <a:endParaRPr lang="en-US" sz="1600" dirty="0" smtClean="0"/>
          </a:p>
        </p:txBody>
      </p:sp>
      <p:sp>
        <p:nvSpPr>
          <p:cNvPr id="4" name="Slide Number Placeholder 3"/>
          <p:cNvSpPr>
            <a:spLocks noGrp="1"/>
          </p:cNvSpPr>
          <p:nvPr>
            <p:ph type="sldNum" sz="quarter" idx="12"/>
          </p:nvPr>
        </p:nvSpPr>
        <p:spPr/>
        <p:txBody>
          <a:bodyPr/>
          <a:lstStyle/>
          <a:p>
            <a:fld id="{80EA325C-93E3-49B9-9635-C99EDF9CBB06}" type="slidenum">
              <a:rPr lang="en-US" smtClean="0"/>
              <a:pPr/>
              <a:t>96</a:t>
            </a:fld>
            <a:endParaRPr lang="en-US"/>
          </a:p>
        </p:txBody>
      </p:sp>
    </p:spTree>
    <p:extLst>
      <p:ext uri="{BB962C8B-B14F-4D97-AF65-F5344CB8AC3E}">
        <p14:creationId xmlns:p14="http://schemas.microsoft.com/office/powerpoint/2010/main" val="3398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3">
                                            <p:txEl>
                                              <p:pRg st="2" end="2"/>
                                            </p:txEl>
                                          </p:spTgt>
                                        </p:tgtEl>
                                        <p:attrNameLst>
                                          <p:attrName>style.color</p:attrName>
                                        </p:attrNameLst>
                                      </p:cBhvr>
                                      <p:to>
                                        <p:clrVal>
                                          <a:srgbClr val="B2B2B2"/>
                                        </p:clrVal>
                                      </p:to>
                                    </p:set>
                                  </p:childTnLst>
                                </p:cTn>
                              </p:par>
                              <p:par>
                                <p:cTn id="7" presetID="3" presetClass="emph" presetSubtype="1" nodeType="withEffect">
                                  <p:stCondLst>
                                    <p:cond delay="0"/>
                                  </p:stCondLst>
                                  <p:childTnLst>
                                    <p:set>
                                      <p:cBhvr override="childStyle">
                                        <p:cTn id="8" dur="indefinite"/>
                                        <p:tgtEl>
                                          <p:spTgt spid="3">
                                            <p:txEl>
                                              <p:pRg st="3" end="3"/>
                                            </p:txEl>
                                          </p:spTgt>
                                        </p:tgtEl>
                                        <p:attrNameLst>
                                          <p:attrName>style.color</p:attrName>
                                        </p:attrNameLst>
                                      </p:cBhvr>
                                      <p:to>
                                        <p:clrVal>
                                          <a:srgbClr val="B2B2B2"/>
                                        </p:clrVal>
                                      </p:to>
                                    </p:set>
                                  </p:childTnLst>
                                </p:cTn>
                              </p:par>
                              <p:par>
                                <p:cTn id="9" presetID="3" presetClass="emph" presetSubtype="1" nodeType="withEffect">
                                  <p:stCondLst>
                                    <p:cond delay="0"/>
                                  </p:stCondLst>
                                  <p:childTnLst>
                                    <p:set>
                                      <p:cBhvr override="childStyle">
                                        <p:cTn id="10" dur="indefinite"/>
                                        <p:tgtEl>
                                          <p:spTgt spid="3">
                                            <p:txEl>
                                              <p:pRg st="4" end="4"/>
                                            </p:txEl>
                                          </p:spTgt>
                                        </p:tgtEl>
                                        <p:attrNameLst>
                                          <p:attrName>style.color</p:attrName>
                                        </p:attrNameLst>
                                      </p:cBhvr>
                                      <p:to>
                                        <p:clrVal>
                                          <a:srgbClr val="B2B2B2"/>
                                        </p:clrVal>
                                      </p:to>
                                    </p:set>
                                  </p:childTnLst>
                                </p:cTn>
                              </p:par>
                              <p:par>
                                <p:cTn id="11" presetID="3" presetClass="emph" presetSubtype="1" nodeType="withEffect">
                                  <p:stCondLst>
                                    <p:cond delay="0"/>
                                  </p:stCondLst>
                                  <p:childTnLst>
                                    <p:set>
                                      <p:cBhvr override="childStyle">
                                        <p:cTn id="12" dur="indefinite"/>
                                        <p:tgtEl>
                                          <p:spTgt spid="3">
                                            <p:txEl>
                                              <p:pRg st="5" end="5"/>
                                            </p:txEl>
                                          </p:spTgt>
                                        </p:tgtEl>
                                        <p:attrNameLst>
                                          <p:attrName>style.color</p:attrName>
                                        </p:attrNameLst>
                                      </p:cBhvr>
                                      <p:to>
                                        <p:clrVal>
                                          <a:srgbClr val="B2B2B2"/>
                                        </p:clrVal>
                                      </p:to>
                                    </p:set>
                                  </p:childTnLst>
                                </p:cTn>
                              </p:par>
                              <p:par>
                                <p:cTn id="13" presetID="3" presetClass="emph" presetSubtype="1" nodeType="withEffect">
                                  <p:stCondLst>
                                    <p:cond delay="0"/>
                                  </p:stCondLst>
                                  <p:childTnLst>
                                    <p:set>
                                      <p:cBhvr override="childStyle">
                                        <p:cTn id="14" dur="indefinite"/>
                                        <p:tgtEl>
                                          <p:spTgt spid="3">
                                            <p:txEl>
                                              <p:pRg st="6" end="6"/>
                                            </p:txEl>
                                          </p:spTgt>
                                        </p:tgtEl>
                                        <p:attrNameLst>
                                          <p:attrName>style.color</p:attrName>
                                        </p:attrNameLst>
                                      </p:cBhvr>
                                      <p:to>
                                        <p:clrVal>
                                          <a:srgbClr val="B2B2B2"/>
                                        </p:clrVal>
                                      </p:to>
                                    </p:set>
                                  </p:childTnLst>
                                </p:cTn>
                              </p:par>
                              <p:par>
                                <p:cTn id="15" presetID="15" presetClass="emph" presetSubtype="0" nodeType="withEffect">
                                  <p:stCondLst>
                                    <p:cond delay="0"/>
                                  </p:stCondLst>
                                  <p:childTnLst>
                                    <p:set>
                                      <p:cBhvr override="childStyle">
                                        <p:cTn id="16" dur="indefinite"/>
                                        <p:tgtEl>
                                          <p:spTgt spid="3">
                                            <p:txEl>
                                              <p:pRg st="4" end="4"/>
                                            </p:txEl>
                                          </p:spTgt>
                                        </p:tgtEl>
                                        <p:attrNameLst>
                                          <p:attrName>style.fontWeight</p:attrName>
                                        </p:attrNameLst>
                                      </p:cBhvr>
                                      <p:to>
                                        <p:strVal val="bold"/>
                                      </p:to>
                                    </p:set>
                                  </p:childTnLst>
                                </p:cTn>
                              </p:par>
                              <p:par>
                                <p:cTn id="17" presetID="3" presetClass="emph" presetSubtype="1" nodeType="withEffect">
                                  <p:stCondLst>
                                    <p:cond delay="0"/>
                                  </p:stCondLst>
                                  <p:childTnLst>
                                    <p:set>
                                      <p:cBhvr override="childStyle">
                                        <p:cTn id="18" dur="indefinite"/>
                                        <p:tgtEl>
                                          <p:spTgt spid="3">
                                            <p:txEl>
                                              <p:pRg st="4" end="4"/>
                                            </p:txEl>
                                          </p:spTgt>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1509</TotalTime>
  <Words>2846</Words>
  <Application>Microsoft Office PowerPoint</Application>
  <PresentationFormat>On-screen Show (4:3)</PresentationFormat>
  <Paragraphs>919</Paragraphs>
  <Slides>97</Slides>
  <Notes>20</Notes>
  <HiddenSlides>4</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08" baseType="lpstr">
      <vt:lpstr>Arial</vt:lpstr>
      <vt:lpstr>AvantGarde Bk BT</vt:lpstr>
      <vt:lpstr>Calibri</vt:lpstr>
      <vt:lpstr>Constantia</vt:lpstr>
      <vt:lpstr>Garamond</vt:lpstr>
      <vt:lpstr>Symbol</vt:lpstr>
      <vt:lpstr>Times New Roman</vt:lpstr>
      <vt:lpstr>Wingdings</vt:lpstr>
      <vt:lpstr>Office Theme</vt:lpstr>
      <vt:lpstr>1_Office Theme</vt:lpstr>
      <vt:lpstr>Chart</vt:lpstr>
      <vt:lpstr>Introduction to  Sleep Disordered Breathing</vt:lpstr>
      <vt:lpstr>Objectives</vt:lpstr>
      <vt:lpstr>Objectives</vt:lpstr>
      <vt:lpstr>Normal Breathing</vt:lpstr>
      <vt:lpstr>Representative Signal</vt:lpstr>
      <vt:lpstr>What is Sleep Disordered  Breathing?</vt:lpstr>
      <vt:lpstr>What is Sleep Apnea?</vt:lpstr>
      <vt:lpstr>Hypopnea</vt:lpstr>
      <vt:lpstr>Categories of Sleep Apnea</vt:lpstr>
      <vt:lpstr>Apnea Patterns</vt:lpstr>
      <vt:lpstr>Is it familiar?</vt:lpstr>
      <vt:lpstr>A.) What is OSA?</vt:lpstr>
      <vt:lpstr>A.) What is OSA?</vt:lpstr>
      <vt:lpstr>A.) What is OSA?</vt:lpstr>
      <vt:lpstr>A.) What is OSA?</vt:lpstr>
      <vt:lpstr>  OSA Severity Criteria </vt:lpstr>
      <vt:lpstr>  OSA Severity Criteria </vt:lpstr>
      <vt:lpstr>  OSA Severity Criteria </vt:lpstr>
      <vt:lpstr>  OSA Severity Criteria </vt:lpstr>
      <vt:lpstr>  OSA Severity Criteria </vt:lpstr>
      <vt:lpstr>Clinical Features of OSA</vt:lpstr>
      <vt:lpstr>Prevalence of Sleep Apnea</vt:lpstr>
      <vt:lpstr>PowerPoint Presentation</vt:lpstr>
      <vt:lpstr>PowerPoint Presentation</vt:lpstr>
      <vt:lpstr>Prevalence of Sleep Apnea</vt:lpstr>
      <vt:lpstr>PowerPoint Presentation</vt:lpstr>
      <vt:lpstr>PowerPoint Presentation</vt:lpstr>
      <vt:lpstr>PowerPoint Presentation</vt:lpstr>
      <vt:lpstr>Other symptoms</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Risk Factors?</vt:lpstr>
      <vt:lpstr>Risk Factors of OSA</vt:lpstr>
      <vt:lpstr>Risk Factors of OSA</vt:lpstr>
      <vt:lpstr>Risk Factors of OSA</vt:lpstr>
      <vt:lpstr>Overbite</vt:lpstr>
      <vt:lpstr>Risk Factors of OSA</vt:lpstr>
      <vt:lpstr>PowerPoint Presentation</vt:lpstr>
      <vt:lpstr>Large tongue</vt:lpstr>
      <vt:lpstr>PowerPoint Presentation</vt:lpstr>
      <vt:lpstr>PowerPoint Presentation</vt:lpstr>
      <vt:lpstr>Levels of airway obstruction</vt:lpstr>
      <vt:lpstr>Risk Factors of OSA</vt:lpstr>
      <vt:lpstr>PowerPoint Presentation</vt:lpstr>
      <vt:lpstr>PowerPoint Presentation</vt:lpstr>
      <vt:lpstr>Patient Evaluation</vt:lpstr>
      <vt:lpstr>Sagittal Upper Airway  MRI Images</vt:lpstr>
      <vt:lpstr>OSA and Medical Comorbidity</vt:lpstr>
      <vt:lpstr>PowerPoint Presentation</vt:lpstr>
      <vt:lpstr>PowerPoint Presentation</vt:lpstr>
      <vt:lpstr>Treatment</vt:lpstr>
      <vt:lpstr>Weight Loss</vt:lpstr>
      <vt:lpstr>Positional Therapy</vt:lpstr>
      <vt:lpstr>Sleep Position Training</vt:lpstr>
      <vt:lpstr>Specific Measures</vt:lpstr>
      <vt:lpstr>Continuous Positive Airway Pressure (CPAP)</vt:lpstr>
      <vt:lpstr>Continuous Positive  Airway Pressure</vt:lpstr>
      <vt:lpstr>Benefits of CPAP</vt:lpstr>
      <vt:lpstr>Cont… (Benefits of CPAP)</vt:lpstr>
      <vt:lpstr>PowerPoint Presentation</vt:lpstr>
      <vt:lpstr>PowerPoint Presentation</vt:lpstr>
      <vt:lpstr>Conclusions</vt:lpstr>
      <vt:lpstr>B.) Obesity Hypoventilation  Syndrome</vt:lpstr>
      <vt:lpstr>Criteria A-C must be met</vt:lpstr>
      <vt:lpstr>Clinical Features of OHS</vt:lpstr>
      <vt:lpstr>Clinical Features of OHS</vt:lpstr>
      <vt:lpstr>PowerPoint Presentation</vt:lpstr>
      <vt:lpstr>PowerPoint Presentation</vt:lpstr>
      <vt:lpstr>Prevalence of OHS</vt:lpstr>
      <vt:lpstr>PowerPoint Presentation</vt:lpstr>
      <vt:lpstr>PowerPoint Presentation</vt:lpstr>
      <vt:lpstr>Patient with OHS</vt:lpstr>
      <vt:lpstr>PowerPoint Presentation</vt:lpstr>
      <vt:lpstr>C.) Central Sleep Apnea</vt:lpstr>
      <vt:lpstr>Central Apnea</vt:lpstr>
      <vt:lpstr>Central Apnea</vt:lpstr>
      <vt:lpstr>Central Apnea</vt:lpstr>
      <vt:lpstr>Cheyne Stokes Respiration</vt:lpstr>
      <vt:lpstr>Diagnostic Criteria</vt:lpstr>
      <vt:lpstr>Cheyne Stokes Respiration (Periodic Breathing)</vt:lpstr>
      <vt:lpstr>PowerPoint Presentation</vt:lpstr>
      <vt:lpstr>PowerPoint Presentation</vt:lpstr>
      <vt:lpstr>PowerPoint Presentation</vt:lpstr>
      <vt:lpstr>PowerPoint Presentation</vt:lpstr>
      <vt:lpstr>D.) Mixed Apnea</vt:lpstr>
      <vt:lpstr>Mixed Apnea</vt:lpstr>
      <vt:lpstr>Mixed Apnea</vt:lpstr>
      <vt:lpstr>PowerPoint Presentation</vt:lpstr>
      <vt:lpstr>Question: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SDC-User</dc:creator>
  <cp:lastModifiedBy>13658</cp:lastModifiedBy>
  <cp:revision>278</cp:revision>
  <dcterms:created xsi:type="dcterms:W3CDTF">2010-03-30T11:58:47Z</dcterms:created>
  <dcterms:modified xsi:type="dcterms:W3CDTF">2018-09-26T09:04:53Z</dcterms:modified>
</cp:coreProperties>
</file>