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317" r:id="rId4"/>
    <p:sldId id="259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8" r:id="rId19"/>
    <p:sldId id="279" r:id="rId20"/>
    <p:sldId id="280" r:id="rId21"/>
    <p:sldId id="281" r:id="rId22"/>
    <p:sldId id="282" r:id="rId23"/>
    <p:sldId id="302" r:id="rId24"/>
    <p:sldId id="303" r:id="rId25"/>
    <p:sldId id="283" r:id="rId26"/>
    <p:sldId id="284" r:id="rId27"/>
    <p:sldId id="277" r:id="rId28"/>
    <p:sldId id="286" r:id="rId29"/>
    <p:sldId id="287" r:id="rId30"/>
    <p:sldId id="288" r:id="rId31"/>
    <p:sldId id="289" r:id="rId32"/>
    <p:sldId id="291" r:id="rId33"/>
    <p:sldId id="297" r:id="rId34"/>
    <p:sldId id="298" r:id="rId35"/>
    <p:sldId id="304" r:id="rId36"/>
    <p:sldId id="305" r:id="rId37"/>
    <p:sldId id="292" r:id="rId38"/>
    <p:sldId id="293" r:id="rId39"/>
    <p:sldId id="294" r:id="rId40"/>
    <p:sldId id="295" r:id="rId41"/>
    <p:sldId id="300" r:id="rId42"/>
    <p:sldId id="301" r:id="rId43"/>
    <p:sldId id="296" r:id="rId44"/>
    <p:sldId id="299" r:id="rId45"/>
    <p:sldId id="306" r:id="rId46"/>
    <p:sldId id="307" r:id="rId47"/>
    <p:sldId id="310" r:id="rId48"/>
    <p:sldId id="308" r:id="rId49"/>
    <p:sldId id="309" r:id="rId50"/>
    <p:sldId id="312" r:id="rId51"/>
    <p:sldId id="311" r:id="rId52"/>
    <p:sldId id="313" r:id="rId53"/>
    <p:sldId id="315" r:id="rId54"/>
    <p:sldId id="316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78" y="7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B939B-C5EB-4F85-A59F-90EF76FD349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81A70-98CA-40C2-9D3C-2CC14B62E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8119C-36CC-44E3-99C7-A1F51226A69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8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polyarthritis –clinical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358" y="3886199"/>
            <a:ext cx="9923630" cy="267101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               By</a:t>
            </a:r>
          </a:p>
          <a:p>
            <a:r>
              <a:rPr lang="en-US" sz="3200" b="1" dirty="0" smtClean="0"/>
              <a:t>                                             </a:t>
            </a:r>
            <a:r>
              <a:rPr lang="en-US" sz="3200" b="1" dirty="0" err="1" smtClean="0"/>
              <a:t>Dr.afsar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sayeeda</a:t>
            </a:r>
            <a:endParaRPr lang="en-US" sz="3200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                                                               </a:t>
            </a:r>
            <a:r>
              <a:rPr lang="en-US" b="1" dirty="0" err="1" smtClean="0"/>
              <a:t>frcp</a:t>
            </a:r>
            <a:endParaRPr lang="en-US" b="1" dirty="0" smtClean="0"/>
          </a:p>
          <a:p>
            <a:r>
              <a:rPr lang="en-US" b="1" dirty="0" smtClean="0"/>
              <a:t>                                                             Consultant &amp; head ,</a:t>
            </a:r>
            <a:r>
              <a:rPr lang="en-US" b="1" dirty="0" err="1" smtClean="0"/>
              <a:t>ctu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                                                            </a:t>
            </a:r>
            <a:r>
              <a:rPr lang="en-US" b="1" dirty="0" err="1" smtClean="0"/>
              <a:t>Dept</a:t>
            </a:r>
            <a:r>
              <a:rPr lang="en-US" b="1" dirty="0" smtClean="0"/>
              <a:t> of </a:t>
            </a:r>
            <a:r>
              <a:rPr lang="en-US" b="1" dirty="0" err="1" smtClean="0"/>
              <a:t>medicine,ksumc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107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• Symmetrical deforming polyarthritis&#10;-Affects synovial lining of joints, bursae and tendons&#10;-More than just joint diseas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37" y="457382"/>
            <a:ext cx="9589168" cy="628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675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127" y="137255"/>
            <a:ext cx="10652583" cy="668862"/>
          </a:xfrm>
        </p:spPr>
        <p:txBody>
          <a:bodyPr/>
          <a:lstStyle/>
          <a:p>
            <a:r>
              <a:rPr lang="en-US" dirty="0" smtClean="0"/>
              <a:t> 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5168" y="1106905"/>
            <a:ext cx="11398542" cy="5498431"/>
          </a:xfrm>
        </p:spPr>
        <p:txBody>
          <a:bodyPr/>
          <a:lstStyle/>
          <a:p>
            <a:r>
              <a:rPr lang="en-US" dirty="0" smtClean="0"/>
              <a:t> symmetrical deforming polyarthritis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Affects synovial lining of joints ,bursae &amp; tendons</a:t>
            </a:r>
          </a:p>
          <a:p>
            <a:r>
              <a:rPr lang="en-US" dirty="0" smtClean="0"/>
              <a:t>More than just a joint disease</a:t>
            </a:r>
          </a:p>
          <a:p>
            <a:r>
              <a:rPr lang="en-US" dirty="0" smtClean="0"/>
              <a:t>Progression of joint involvement</a:t>
            </a:r>
          </a:p>
          <a:p>
            <a:r>
              <a:rPr lang="en-US" dirty="0" smtClean="0"/>
              <a:t>Almost any joint ( large &amp; small) can be involved</a:t>
            </a:r>
          </a:p>
          <a:p>
            <a:r>
              <a:rPr lang="en-US" dirty="0" smtClean="0"/>
              <a:t>Spread occurs to other joints (over months to years) additive pattern</a:t>
            </a:r>
          </a:p>
          <a:p>
            <a:r>
              <a:rPr lang="en-US" dirty="0" smtClean="0"/>
              <a:t>Spontaneous remissions can occur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5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prognostic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High disease activity,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early presence of erosions</a:t>
            </a:r>
            <a:r>
              <a:rPr lang="en-US" dirty="0" smtClean="0"/>
              <a:t>,</a:t>
            </a:r>
          </a:p>
          <a:p>
            <a:r>
              <a:rPr lang="en-US" dirty="0" smtClean="0"/>
              <a:t>autoantibody </a:t>
            </a:r>
            <a:r>
              <a:rPr lang="en-US" dirty="0"/>
              <a:t>positivity </a:t>
            </a:r>
            <a:r>
              <a:rPr lang="en-US" dirty="0" smtClean="0"/>
              <a:t>( </a:t>
            </a:r>
            <a:r>
              <a:rPr lang="en-US" dirty="0" err="1" smtClean="0"/>
              <a:t>rf</a:t>
            </a:r>
            <a:r>
              <a:rPr lang="en-US" dirty="0" smtClean="0"/>
              <a:t> &amp; </a:t>
            </a:r>
            <a:r>
              <a:rPr lang="en-US" u="sng" dirty="0" err="1" smtClean="0"/>
              <a:t>acpa</a:t>
            </a:r>
            <a:r>
              <a:rPr lang="en-US" u="sng" dirty="0" smtClean="0"/>
              <a:t> ) in high </a:t>
            </a:r>
            <a:r>
              <a:rPr lang="en-US" u="sng" dirty="0" err="1" smtClean="0"/>
              <a:t>titres</a:t>
            </a:r>
            <a:endParaRPr lang="en-US" u="sng" dirty="0" smtClean="0"/>
          </a:p>
          <a:p>
            <a:r>
              <a:rPr lang="en-US" u="sng" dirty="0" err="1" smtClean="0"/>
              <a:t>Hla</a:t>
            </a:r>
            <a:r>
              <a:rPr lang="en-US" u="sng" dirty="0" smtClean="0"/>
              <a:t> dr4 genotype</a:t>
            </a:r>
          </a:p>
          <a:p>
            <a:r>
              <a:rPr lang="en-US" u="sng" dirty="0" smtClean="0"/>
              <a:t>Age less than 30 years</a:t>
            </a:r>
          </a:p>
          <a:p>
            <a:r>
              <a:rPr lang="en-US" u="sng" dirty="0" smtClean="0"/>
              <a:t>Female sex</a:t>
            </a:r>
          </a:p>
          <a:p>
            <a:r>
              <a:rPr lang="en-US" u="sng" dirty="0" smtClean="0"/>
              <a:t>Large number of joints involved at presentation</a:t>
            </a:r>
          </a:p>
          <a:p>
            <a:r>
              <a:rPr lang="en-US" u="sng" dirty="0" smtClean="0"/>
              <a:t>functional </a:t>
            </a:r>
            <a:r>
              <a:rPr lang="en-US" u="sng" dirty="0"/>
              <a:t>disability</a:t>
            </a:r>
            <a:r>
              <a:rPr lang="en-US" u="sng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/>
              <a:t>extraarticular</a:t>
            </a:r>
            <a:r>
              <a:rPr lang="en-US" dirty="0"/>
              <a:t> disease, </a:t>
            </a:r>
            <a:endParaRPr lang="en-US" dirty="0" smtClean="0"/>
          </a:p>
          <a:p>
            <a:r>
              <a:rPr lang="en-US" dirty="0" smtClean="0"/>
              <a:t>Systemic </a:t>
            </a:r>
            <a:r>
              <a:rPr lang="en-US" dirty="0" err="1" smtClean="0"/>
              <a:t>symotoms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 err="1"/>
              <a:t>multibiomarkers</a:t>
            </a:r>
            <a:r>
              <a:rPr lang="en-US" dirty="0"/>
              <a:t>,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9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• Nodules - firm,round masses felt in subcutaneous&#10;tissues&#10;• Eye - scleritis, episcleritis, sicca complex, glaucoma&#10;* Ext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58" y="371039"/>
            <a:ext cx="8277726" cy="621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6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• Lung - pleural effusion,interstitial fibrosis, Caplan’s&#10;syndrome&#10;• Cardiac - pericarditis,premature atherosclerosis,cond..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90" y="414649"/>
            <a:ext cx="8386010" cy="629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970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• Morning stiffness &gt; 1 hours&#10;• Arthritis in 3 or more joints&#10;• Bilateral compression pain in MP joints&#10;• IgM RA factor &gt; ..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29" y="0"/>
            <a:ext cx="8955124" cy="67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1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• Most common joint disorder&#10;• Affects 190 million worldwide&#10;• Nearly 70% of people over 65 years&#10;• Aging population over ..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78" y="195318"/>
            <a:ext cx="8614148" cy="64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2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factors for persistent </a:t>
            </a:r>
            <a:r>
              <a:rPr lang="en-US" dirty="0" err="1" smtClean="0"/>
              <a:t>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Ems &gt; 1 hour</a:t>
            </a:r>
          </a:p>
          <a:p>
            <a:r>
              <a:rPr lang="en-US" dirty="0" smtClean="0"/>
              <a:t>Arthritis in more than 3 joints </a:t>
            </a:r>
          </a:p>
          <a:p>
            <a:r>
              <a:rPr lang="en-US" dirty="0" err="1" smtClean="0"/>
              <a:t>Igm</a:t>
            </a:r>
            <a:r>
              <a:rPr lang="en-US" dirty="0" smtClean="0"/>
              <a:t> </a:t>
            </a:r>
            <a:r>
              <a:rPr lang="en-US" dirty="0" err="1" smtClean="0"/>
              <a:t>rf</a:t>
            </a:r>
            <a:r>
              <a:rPr lang="en-US" dirty="0" smtClean="0"/>
              <a:t> high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93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ONPHARMACOLOGIC THERAPIES&#10;• A number of nonpharmacologic measures and other medical&#10;interventions are important in the co...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7" y="240502"/>
            <a:ext cx="11381014" cy="638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retreatment evaluation&#10;Prior to starting, resuming, or significantly increasing therapy with&#10;nonbiologic or biologic DM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275772"/>
            <a:ext cx="11742534" cy="63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DEFINITION- </a:t>
            </a:r>
          </a:p>
          <a:p>
            <a:r>
              <a:rPr lang="en-US" dirty="0" smtClean="0"/>
              <a:t>ARTHRITIS- INFLAMMATION OF JOINT MARKED BY PAIN , SWELLING ,REDNESS ,WARMTH ,TENDERNES  .,DECREASED MOVEMENT</a:t>
            </a:r>
          </a:p>
          <a:p>
            <a:r>
              <a:rPr lang="en-US" dirty="0" smtClean="0"/>
              <a:t>POLY -  OF 4 OR MORE JOINT INVOLVEMENT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6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hoice of therapy&#10;• Rapidly acting antiinflammatory medications, including nonsteroidal&#10;antiinflammatory drugs (NSAIDs) 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" y="240041"/>
            <a:ext cx="11462657" cy="637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n Biologic dm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8" y="226881"/>
            <a:ext cx="6882947" cy="6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onBiologic DMARDs&#10;Names Major Adverse effect&#10;Hydroxychloroquine damage to the retina of the eye&#10;Sulfasalazine nausea, vom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47" y="101598"/>
            <a:ext cx="5309053" cy="6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ologic DMARDs&#10;Names Examples&#10;TNF Inhibitor Etanercept, Golimumab, Adalimumab and&#10;Certolizumab, Infliximab (E-GACI)&#10;IL1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326571"/>
            <a:ext cx="11805557" cy="63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ssessment of Joint Pain&#10;Site (distribution)&#10;Type of pain&#10;Associated features&#10;Duration &amp; onset&#10;Risk factors&#10;Physical Sign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11" y="1364331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050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te &amp; distribution of pain&#10;• Is it joint, peri-articular or muscle pain?&#10;• Which joints are involved?&#10;• Is it symmetric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54" y="137535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8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LUPUS ERYTHEMATOSUS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Management depends </a:t>
            </a:r>
            <a:r>
              <a:rPr lang="en-US" dirty="0"/>
              <a:t>on disease severity and disease </a:t>
            </a:r>
            <a:r>
              <a:rPr lang="en-US" dirty="0" smtClean="0"/>
              <a:t>manifestations.</a:t>
            </a:r>
            <a:r>
              <a:rPr lang="en-US" baseline="30000" dirty="0"/>
              <a:t> </a:t>
            </a:r>
          </a:p>
          <a:p>
            <a:r>
              <a:rPr lang="en-US" dirty="0" smtClean="0"/>
              <a:t>Hydroxychloroquine </a:t>
            </a:r>
            <a:r>
              <a:rPr lang="en-US" dirty="0"/>
              <a:t>has a central role for long-term treatment in all </a:t>
            </a:r>
            <a:r>
              <a:rPr lang="en-US" dirty="0" smtClean="0"/>
              <a:t> </a:t>
            </a:r>
            <a:r>
              <a:rPr lang="en-US" dirty="0"/>
              <a:t>patients</a:t>
            </a:r>
            <a:r>
              <a:rPr lang="en-US" dirty="0" smtClean="0"/>
              <a:t>.</a:t>
            </a:r>
            <a:r>
              <a:rPr lang="en-US" dirty="0"/>
              <a:t>  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decrease in flares and prolonged life in patients given hydroxychloroquine, </a:t>
            </a:r>
            <a:r>
              <a:rPr lang="en-US" dirty="0" smtClean="0"/>
              <a:t>makes </a:t>
            </a:r>
            <a:r>
              <a:rPr lang="en-US" dirty="0"/>
              <a:t>it the cornerstone of SLE management.</a:t>
            </a:r>
            <a:r>
              <a:rPr lang="en-US" baseline="30000" dirty="0"/>
              <a:t> 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SLE with arthritis – NSAIDS, HCC, short courses of steroids.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974286" cy="6785882"/>
          </a:xfrm>
          <a:prstGeom prst="rect">
            <a:avLst/>
          </a:prstGeom>
          <a:noFill/>
          <a:extLst/>
        </p:spPr>
      </p:pic>
      <p:sp>
        <p:nvSpPr>
          <p:cNvPr id="5" name="Rectangle 4"/>
          <p:cNvSpPr/>
          <p:nvPr/>
        </p:nvSpPr>
        <p:spPr>
          <a:xfrm>
            <a:off x="204334" y="6246133"/>
            <a:ext cx="1580923" cy="31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97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Adult onset stills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58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seronegative spondyloarthropath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03" y="240458"/>
            <a:ext cx="8451397" cy="63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12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• Morning pain &amp; stiffness&#10;• Sacroiliac pain&#10;• Muscle spasm- flexed posture&#10;• Wt loss, anaemia&#10;• Decreased chest expansi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30" y="183309"/>
            <a:ext cx="8646139" cy="649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42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Inflammatory </a:t>
            </a:r>
          </a:p>
          <a:p>
            <a:r>
              <a:rPr lang="en-US" dirty="0" err="1" smtClean="0"/>
              <a:t>noninflammatory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Acute</a:t>
            </a:r>
          </a:p>
          <a:p>
            <a:r>
              <a:rPr lang="en-US" dirty="0" smtClean="0"/>
              <a:t>chronic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9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Ankylosing spondylitis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Spondyloarthropathy</a:t>
            </a:r>
            <a:endParaRPr lang="en-US" dirty="0" smtClean="0"/>
          </a:p>
          <a:p>
            <a:r>
              <a:rPr lang="en-US" dirty="0" smtClean="0"/>
              <a:t>Onset –late adolescence &amp; early childhood</a:t>
            </a:r>
          </a:p>
          <a:p>
            <a:r>
              <a:rPr lang="en-US" dirty="0" smtClean="0"/>
              <a:t>Spine , </a:t>
            </a:r>
            <a:r>
              <a:rPr lang="en-US" dirty="0" err="1" smtClean="0"/>
              <a:t>si</a:t>
            </a:r>
            <a:r>
              <a:rPr lang="en-US" dirty="0" smtClean="0"/>
              <a:t> &amp; large joints</a:t>
            </a:r>
          </a:p>
          <a:p>
            <a:r>
              <a:rPr lang="en-US" dirty="0" smtClean="0"/>
              <a:t>Leads to fibrosis &amp; bony bridging</a:t>
            </a:r>
          </a:p>
          <a:p>
            <a:r>
              <a:rPr lang="en-US" dirty="0" err="1" smtClean="0"/>
              <a:t>Paraarticular</a:t>
            </a:r>
            <a:r>
              <a:rPr lang="en-US" dirty="0" smtClean="0"/>
              <a:t> calcification and ossification , bamboo spine</a:t>
            </a:r>
          </a:p>
          <a:p>
            <a:r>
              <a:rPr lang="en-US" dirty="0" smtClean="0"/>
              <a:t>Male predisposition</a:t>
            </a:r>
          </a:p>
          <a:p>
            <a:r>
              <a:rPr lang="en-US" dirty="0" smtClean="0"/>
              <a:t>90% association with </a:t>
            </a:r>
            <a:r>
              <a:rPr lang="en-US" dirty="0" err="1" smtClean="0"/>
              <a:t>hla</a:t>
            </a:r>
            <a:r>
              <a:rPr lang="en-US" dirty="0" smtClean="0"/>
              <a:t> b27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09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Back pain( inflammatory)</a:t>
            </a:r>
          </a:p>
          <a:p>
            <a:r>
              <a:rPr lang="en-US" dirty="0" smtClean="0"/>
              <a:t>Ems</a:t>
            </a:r>
          </a:p>
          <a:p>
            <a:r>
              <a:rPr lang="en-US" dirty="0" smtClean="0"/>
              <a:t>Muscle spasm( flexed posture)</a:t>
            </a:r>
          </a:p>
          <a:p>
            <a:r>
              <a:rPr lang="en-US" dirty="0" smtClean="0"/>
              <a:t>Decreased chest expansion)</a:t>
            </a:r>
          </a:p>
          <a:p>
            <a:r>
              <a:rPr lang="en-US" dirty="0" err="1" smtClean="0"/>
              <a:t>ankylosis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59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ankylosing spondylitis treatment guid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0" y="0"/>
            <a:ext cx="10189029" cy="682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036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eature Ankylosing&#10;Spondylitis&#10;Reactive Arthritis Psoriatic&#10;Arthritis&#10;IBD associated&#10;spondyloarthropathy&#10;Age at onset La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37535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085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eature Ankylosing&#10;Spondylitis&#10;Reactive&#10;Arthritis&#10;Psoriatic&#10;Arthritis&#10;IBD associated&#10;spondyloarthropathy&#10;Nail changes Non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02" y="147161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67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A&#10;PIP, MCP, wrists, elbows, shoulders, neck,knee, ankle,&#10;MTP, symmetrical&#10;DIP not involved&#10;Sero-ve&#10;DIP, dactylitis, ent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92" y="114776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10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ype of Pain&#10;• Is it inflammatory?&#10;• Is it mechanical / degenerative?&#10;• What makes the pain worse/better?&#10;Inflammatory Me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89" y="534137"/>
            <a:ext cx="7748337" cy="58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159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</a:t>
            </a:r>
            <a:r>
              <a:rPr lang="en-US" dirty="0" err="1" smtClean="0"/>
              <a:t>arthropathies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Gout </a:t>
            </a:r>
          </a:p>
          <a:p>
            <a:r>
              <a:rPr lang="en-US" dirty="0" err="1" smtClean="0"/>
              <a:t>pseudogout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47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Gout-types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Primary –</a:t>
            </a:r>
          </a:p>
          <a:p>
            <a:r>
              <a:rPr lang="en-US" dirty="0" err="1" smtClean="0"/>
              <a:t>Heriditary</a:t>
            </a:r>
            <a:r>
              <a:rPr lang="en-US" dirty="0" smtClean="0"/>
              <a:t> –overproduction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-- </a:t>
            </a:r>
            <a:r>
              <a:rPr lang="en-US" dirty="0" err="1" smtClean="0"/>
              <a:t>underexcretion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Secondary –myeloproliferative disease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--</a:t>
            </a:r>
            <a:r>
              <a:rPr lang="en-US" dirty="0" err="1" smtClean="0"/>
              <a:t>ckd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---psoriasis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--- drugs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V.Reiter’s Syndrom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4776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5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290" y="0"/>
            <a:ext cx="7945210" cy="697513"/>
          </a:xfrm>
        </p:spPr>
        <p:txBody>
          <a:bodyPr>
            <a:normAutofit fontScale="90000"/>
          </a:bodyPr>
          <a:lstStyle/>
          <a:p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DIFFERENTIAL DIAGNOSIS OF POLYARTICULAR</a:t>
            </a:r>
            <a:r>
              <a:rPr kumimoji="0" lang="en-US" altLang="en-US" sz="2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JOINT </a:t>
            </a:r>
            <a:r>
              <a:rPr kumimoji="0" lang="en-US" altLang="en-US" sz="2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endParaRPr 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1852060"/>
              </p:ext>
            </p:extLst>
          </p:nvPr>
        </p:nvGraphicFramePr>
        <p:xfrm>
          <a:off x="336884" y="819150"/>
          <a:ext cx="11729929" cy="6086593"/>
        </p:xfrm>
        <a:graphic>
          <a:graphicData uri="http://schemas.openxmlformats.org/drawingml/2006/table">
            <a:tbl>
              <a:tblPr/>
              <a:tblGrid>
                <a:gridCol w="11729929"/>
              </a:tblGrid>
              <a:tr h="70810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INFLAMMATORY</a:t>
                      </a:r>
                    </a:p>
                    <a:p>
                      <a:pPr algn="l" fontAlgn="t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INFECTIIONS  - Viral </a:t>
                      </a: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infection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: human parvovirus (especially B19), enterovirus, adenovirus, 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EBV, </a:t>
                      </a:r>
                      <a:r>
                        <a:rPr lang="en-US" sz="1400" b="0" i="0" dirty="0" err="1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coxsackievirus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 (A9, B2, B3, B4, B6), 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CMV,, 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rubella, mumps, hepatitis B, 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VZV (HHV3), HIV</a:t>
                      </a:r>
                      <a:endParaRPr lang="en-US" sz="1400" b="0" i="0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3485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BACTERIAL –</a:t>
                      </a:r>
                    </a:p>
                    <a:p>
                      <a:pPr algn="l" fontAlgn="t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Indirect </a:t>
                      </a: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bacterial infection (reactive arthritis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): </a:t>
                      </a:r>
                      <a:r>
                        <a:rPr lang="en-US" sz="1400" b="0" i="1" dirty="0" err="1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N.gonorrhoeae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bacterial endocarditis, Campylobacter 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Chlamydia 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Salmonella 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400" b="0" i="0" dirty="0" err="1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Shigella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Yersinia 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400" b="0" i="1" dirty="0" err="1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Tropheryma</a:t>
                      </a:r>
                      <a:r>
                        <a:rPr lang="en-US" sz="1400" b="0" i="1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400" b="0" i="1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whippelii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 (Whipple's disease), group A </a:t>
                      </a:r>
                      <a:r>
                        <a:rPr lang="en-US" sz="1400" b="0" i="0" dirty="0" err="1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strept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(rheumatic 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fever)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36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Direct </a:t>
                      </a: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bacterial </a:t>
                      </a: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infection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:(SEPTIC) 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400" b="0" i="1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N. gonorrhoeae, </a:t>
                      </a:r>
                      <a:r>
                        <a:rPr lang="en-US" sz="1400" b="0" i="1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Staph aureus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, gram-negative bacilli, bacterial endocarditis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36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Other 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infections:</a:t>
                      </a:r>
                      <a:r>
                        <a:rPr lang="en-US" sz="1400" b="0" i="1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400" b="0" i="1" dirty="0" err="1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Borrelia</a:t>
                      </a:r>
                      <a:r>
                        <a:rPr lang="en-US" sz="1400" b="0" i="1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burgdorferi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 (Lyme disease),</a:t>
                      </a:r>
                      <a:r>
                        <a:rPr lang="en-US" sz="1400" b="0" i="1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 Mycobacterium tuberculosis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(tuberculosis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), fungi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36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CRYSTAL INDUCED ARTHRITIS 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: GOUT,PSEUDOGOUT(CPPD), 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hydroxyapatite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0810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IMMUNE MEDIATED --Systemic </a:t>
                      </a: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rheumatic disease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RA,SLE,PM/DM, JIA</a:t>
                      </a:r>
                      <a:r>
                        <a:rPr lang="en-US" sz="1400" b="0" i="0" baseline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 , SJOGRENS, PMR, BEHCETS, SCLERODERMA 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</a:t>
                      </a: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Systemic </a:t>
                      </a:r>
                      <a:r>
                        <a:rPr lang="en-US" sz="1400" b="1" i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vasculitS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: -HSP, LCV, PAN,WG,GCA</a:t>
                      </a:r>
                      <a:endParaRPr lang="en-US" sz="1400" b="0" i="0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08109">
                <a:tc>
                  <a:txBody>
                    <a:bodyPr/>
                    <a:lstStyle/>
                    <a:p>
                      <a:pPr algn="l" fontAlgn="t"/>
                      <a:endParaRPr lang="en-US" sz="1400" b="0" i="0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718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Spondyloarthropathies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: ankylosing spondylitis, psoriatic 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arthritis, IBD RELATED( ENTEROPATHIC), 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reactive arthritis (Reiter's syndrome)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36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Endocrine disorders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: hyperparathyroidism, hyperthyroidism, </a:t>
                      </a:r>
                      <a:r>
                        <a:rPr lang="en-US" sz="1400" b="0" i="0" dirty="0" err="1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hypothyroidism.ACROMEGALY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 .CUSHINGS DISEASE,AMYLOIDOSIS, WILSONS DISEASE</a:t>
                      </a:r>
                      <a:endParaRPr lang="en-US" sz="1400" b="0" i="0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36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Malignancy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PARANEOPLASTIC</a:t>
                      </a:r>
                      <a:r>
                        <a:rPr lang="en-US" sz="1400" b="0" i="0" baseline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 SYNDROMES,HPOA</a:t>
                      </a:r>
                      <a:endParaRPr lang="en-US" sz="1400" b="0" i="0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36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NONINFLAMMATORY --</a:t>
                      </a:r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DEGENERATIVE ; 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osteoarthritis</a:t>
                      </a:r>
                      <a:endParaRPr lang="en-US" sz="1400" b="1" i="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OTHERS</a:t>
                      </a:r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:  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hypermobility syndromes, sarcoidosis, fibromyalgia, </a:t>
                      </a:r>
                      <a:r>
                        <a:rPr lang="en-US" sz="1400" b="0" i="0" dirty="0" err="1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osteomalacia</a:t>
                      </a:r>
                      <a:r>
                        <a:rPr lang="en-US" sz="1400" b="0" i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, Sweet's syndrome, serum sickness</a:t>
                      </a:r>
                    </a:p>
                  </a:txBody>
                  <a:tcPr marL="35667" marR="35667" marT="17833" marB="17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0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*Photosensitivity *Malar or discoid rash&#10;*Mucosal ulcers (hair loss) *Raynaud’s, vasculitis&#10;*Arthritis (non-erosive) *Ren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28" y="114776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57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edinterestgroup.com/wp-content/uploads/2013/08/Gout-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157569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pseudogout trea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4" y="0"/>
            <a:ext cx="1183685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• Arthritis most common manifestation&#10;• Symmetric non erosive arthritis&#10;• Small joints of hand, wrist, knee most commonl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27" y="930191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20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• Is there morning stiffness?&#10;• Have there been any symptoms of infection?&#10;• Have there been any rashes ?&#10;• Any urinary, 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40042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00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• When did the joint pains begin?&#10;• Are the symptoms getting better or worse?&#10;Duration &amp; Onset&#10;Acute Chronic&#10;* Viral - p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38" y="142348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89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• Age&#10;• Sex&#10;• Racial/ethnic background&#10;• Family history&#10;• Treatment history&#10;• Social history&#10;Other risk factor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65" y="105050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648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• Joint distribution +/- spine&#10;• Skin and appendages&#10;• Rash, nodules, eyes, mouth ulcers, hair&#10;• Temp, LNs, CVS, RS, Abdo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32" y="161699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59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• Osteoarthritis&#10;• Rheumatoid arthritis&#10;• Gout&#10;• Systemic lupus erythematous&#10;• Reiter’s disease&#10;• Ankylosing spondylitis&#10;•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54" y="132723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51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nvestigation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97" y="137536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64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nflammatory vs non inflammatory joint 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9"/>
            <a:ext cx="12066814" cy="65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HANK YOU!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96" y="139942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407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olyarthritis (clinical approach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93019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84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olyarthritis (clinical approach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33" y="141972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60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4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2762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9" y="214773"/>
            <a:ext cx="1191985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i="0" dirty="0" smtClean="0">
                <a:solidFill>
                  <a:srgbClr val="FF0000"/>
                </a:solidFill>
                <a:effectLst/>
                <a:latin typeface="interfaceregular"/>
              </a:rPr>
              <a:t>What you need to know  -- General principles of management</a:t>
            </a:r>
          </a:p>
          <a:p>
            <a:pPr fontAlgn="base"/>
            <a:endParaRPr lang="en-US" b="1" i="0" dirty="0" smtClean="0">
              <a:solidFill>
                <a:srgbClr val="333333"/>
              </a:solidFill>
              <a:effectLst/>
              <a:latin typeface="interfaceregular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0" dirty="0" smtClean="0">
                <a:solidFill>
                  <a:srgbClr val="FF0000"/>
                </a:solidFill>
                <a:effectLst/>
                <a:latin typeface="inherit"/>
              </a:rPr>
              <a:t>Consider inflammatory arthritis in anyone with acute or subacute onset of joint pain, early morning stiffness, and soft tissue swelling.</a:t>
            </a:r>
          </a:p>
          <a:p>
            <a:pPr fontAlgn="base"/>
            <a:endParaRPr lang="en-US" b="0" i="0" dirty="0" smtClean="0">
              <a:solidFill>
                <a:srgbClr val="333333"/>
              </a:solidFill>
              <a:effectLst/>
              <a:latin typeface="inherit"/>
            </a:endParaRPr>
          </a:p>
          <a:p>
            <a:pPr fontAlgn="base"/>
            <a:endParaRPr lang="en-US" b="0" i="0" dirty="0" smtClean="0">
              <a:solidFill>
                <a:srgbClr val="333333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0" dirty="0" smtClean="0">
                <a:solidFill>
                  <a:srgbClr val="FF0000"/>
                </a:solidFill>
                <a:effectLst/>
                <a:latin typeface="inherit"/>
              </a:rPr>
              <a:t>Early diagnosis and treatment  of all pts of RA with DMARDS for a better radiographic outcome 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b="1" i="0" dirty="0" smtClean="0">
              <a:solidFill>
                <a:srgbClr val="FF0000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0" dirty="0" smtClean="0">
                <a:solidFill>
                  <a:srgbClr val="FF0000"/>
                </a:solidFill>
                <a:effectLst/>
                <a:latin typeface="inherit"/>
              </a:rPr>
              <a:t>.</a:t>
            </a:r>
            <a:r>
              <a:rPr lang="en-US" b="1" dirty="0" smtClean="0">
                <a:solidFill>
                  <a:srgbClr val="FF0000"/>
                </a:solidFill>
                <a:latin typeface="inherit"/>
              </a:rPr>
              <a:t>Use 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of anti-inflammatory therapy ,including NSAIDS &amp; GLUCOCORTICOIDS to help control the symptoms &amp; improve function until DMARDS take effect</a:t>
            </a:r>
            <a:r>
              <a:rPr lang="en-US" b="1" dirty="0" smtClean="0">
                <a:solidFill>
                  <a:srgbClr val="FF0000"/>
                </a:solidFill>
                <a:latin typeface="inherit"/>
              </a:rPr>
              <a:t>.</a:t>
            </a:r>
            <a:endParaRPr lang="en-US" b="1" i="0" dirty="0" smtClean="0">
              <a:solidFill>
                <a:srgbClr val="FF0000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b="1" i="0" dirty="0" smtClean="0">
              <a:solidFill>
                <a:srgbClr val="FF0000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0" dirty="0" smtClean="0">
                <a:solidFill>
                  <a:srgbClr val="FF0000"/>
                </a:solidFill>
                <a:effectLst/>
                <a:latin typeface="inherit"/>
              </a:rPr>
              <a:t>Patients need rapid access to specialist advice during flares.</a:t>
            </a:r>
          </a:p>
          <a:p>
            <a:pPr fontAlgn="base"/>
            <a:endParaRPr lang="en-US" b="1" i="0" dirty="0" smtClean="0">
              <a:solidFill>
                <a:srgbClr val="FF0000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0" dirty="0" smtClean="0">
                <a:solidFill>
                  <a:srgbClr val="FF0000"/>
                </a:solidFill>
                <a:effectLst/>
                <a:latin typeface="inherit"/>
              </a:rPr>
              <a:t>Specialists are best placed to guide changes in DMARDS or steroid treatment.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  <a:latin typeface="inherit"/>
            </a:endParaRPr>
          </a:p>
          <a:p>
            <a:pPr fontAlgn="base"/>
            <a:endParaRPr lang="en-US" b="1" i="0" dirty="0" smtClean="0">
              <a:solidFill>
                <a:srgbClr val="FF0000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b="1" i="0" dirty="0" smtClean="0">
              <a:solidFill>
                <a:srgbClr val="FF0000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inherit"/>
              </a:rPr>
              <a:t>Achievement and maintenance of tight control of disease activity ,defined as remission or  a state of low disease activity.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33333"/>
              </a:solidFill>
              <a:latin typeface="inherit"/>
            </a:endParaRPr>
          </a:p>
          <a:p>
            <a:pPr fontAlgn="base"/>
            <a:r>
              <a:rPr lang="en-US" dirty="0" smtClean="0">
                <a:solidFill>
                  <a:srgbClr val="333333"/>
                </a:solidFill>
                <a:latin typeface="inherit"/>
              </a:rPr>
              <a:t>.</a:t>
            </a:r>
            <a:endParaRPr lang="en-US" b="0" i="0" dirty="0" smtClean="0">
              <a:solidFill>
                <a:srgbClr val="333333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3770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RHEUMATOID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INCIDENCE – 1.4 / 10000 male , 3.6/10000 females</a:t>
            </a:r>
          </a:p>
          <a:p>
            <a:r>
              <a:rPr lang="en-US" dirty="0" smtClean="0"/>
              <a:t>Prevalence – 0.5 -2%</a:t>
            </a:r>
          </a:p>
          <a:p>
            <a:r>
              <a:rPr lang="en-US" dirty="0" smtClean="0"/>
              <a:t>Male: female 1:3</a:t>
            </a:r>
          </a:p>
          <a:p>
            <a:r>
              <a:rPr lang="en-US" dirty="0" smtClean="0"/>
              <a:t>Onset – any age but max 40 – 60 yrs. in women , 60-70 yrs. in 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6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pic>
        <p:nvPicPr>
          <p:cNvPr id="10242" name="Picture 2" descr="INTRODUCTION&#10;• RA is characterized by acute and chronic inflammation in the&#10;synovium, which is associated with a prolifera...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78205"/>
            <a:ext cx="11756571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* Onset&#10;Typical&#10;-Insidious onset polyarthritis&#10;-Affecting small joints of hand &amp; feet&#10;- Fatigue, anorexia, weakness &amp; vagu..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48" y="226803"/>
            <a:ext cx="8602578" cy="64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6652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252</TotalTime>
  <Words>610</Words>
  <Application>Microsoft Office PowerPoint</Application>
  <PresentationFormat>Widescreen</PresentationFormat>
  <Paragraphs>114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inherit</vt:lpstr>
      <vt:lpstr>interfaceregular</vt:lpstr>
      <vt:lpstr>Tw Cen MT</vt:lpstr>
      <vt:lpstr>Droplet</vt:lpstr>
      <vt:lpstr>polyarthritis –clinical approach</vt:lpstr>
      <vt:lpstr>PowerPoint Presentation</vt:lpstr>
      <vt:lpstr>classification</vt:lpstr>
      <vt:lpstr> DIFFERENTIAL DIAGNOSIS OF POLYARTICULAR JOINT PAIN</vt:lpstr>
      <vt:lpstr>PowerPoint Presentation</vt:lpstr>
      <vt:lpstr>PowerPoint Presentation</vt:lpstr>
      <vt:lpstr>RHEUMATOID ARTHRITIS</vt:lpstr>
      <vt:lpstr>I</vt:lpstr>
      <vt:lpstr>PowerPoint Presentation</vt:lpstr>
      <vt:lpstr>PowerPoint Presentation</vt:lpstr>
      <vt:lpstr> clinical features</vt:lpstr>
      <vt:lpstr>Poor prognostic factors</vt:lpstr>
      <vt:lpstr>PowerPoint Presentation</vt:lpstr>
      <vt:lpstr>PowerPoint Presentation</vt:lpstr>
      <vt:lpstr>PowerPoint Presentation</vt:lpstr>
      <vt:lpstr>PowerPoint Presentation</vt:lpstr>
      <vt:lpstr>Predictive factors for persistent 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SYSTEMIC LUPUS ERYTHEMATOSUS </vt:lpstr>
      <vt:lpstr>PowerPoint Presentation</vt:lpstr>
      <vt:lpstr>PowerPoint Presentation</vt:lpstr>
      <vt:lpstr>PowerPoint Presentation</vt:lpstr>
      <vt:lpstr>PowerPoint Presentation</vt:lpstr>
      <vt:lpstr>Ankylosing spondylitis</vt:lpstr>
      <vt:lpstr>Clinical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Crystal arthropathies </vt:lpstr>
      <vt:lpstr>Gout-types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polyarthritis</dc:title>
  <dc:creator>Fareeha Kaiser</dc:creator>
  <cp:lastModifiedBy>Fareeha Kaiser</cp:lastModifiedBy>
  <cp:revision>21</cp:revision>
  <dcterms:created xsi:type="dcterms:W3CDTF">2018-10-17T16:41:29Z</dcterms:created>
  <dcterms:modified xsi:type="dcterms:W3CDTF">2018-10-17T20:53:39Z</dcterms:modified>
</cp:coreProperties>
</file>