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35"/>
  </p:notesMasterIdLst>
  <p:sldIdLst>
    <p:sldId id="316" r:id="rId3"/>
    <p:sldId id="257" r:id="rId4"/>
    <p:sldId id="360" r:id="rId5"/>
    <p:sldId id="329" r:id="rId6"/>
    <p:sldId id="331" r:id="rId7"/>
    <p:sldId id="259" r:id="rId8"/>
    <p:sldId id="332" r:id="rId9"/>
    <p:sldId id="333" r:id="rId10"/>
    <p:sldId id="335" r:id="rId11"/>
    <p:sldId id="334" r:id="rId12"/>
    <p:sldId id="337" r:id="rId13"/>
    <p:sldId id="339" r:id="rId14"/>
    <p:sldId id="338" r:id="rId15"/>
    <p:sldId id="340" r:id="rId16"/>
    <p:sldId id="341" r:id="rId17"/>
    <p:sldId id="350" r:id="rId18"/>
    <p:sldId id="354" r:id="rId19"/>
    <p:sldId id="353" r:id="rId20"/>
    <p:sldId id="349" r:id="rId21"/>
    <p:sldId id="345" r:id="rId22"/>
    <p:sldId id="348" r:id="rId23"/>
    <p:sldId id="347" r:id="rId24"/>
    <p:sldId id="346" r:id="rId25"/>
    <p:sldId id="343" r:id="rId26"/>
    <p:sldId id="344" r:id="rId27"/>
    <p:sldId id="352" r:id="rId28"/>
    <p:sldId id="355" r:id="rId29"/>
    <p:sldId id="356" r:id="rId30"/>
    <p:sldId id="357" r:id="rId31"/>
    <p:sldId id="358" r:id="rId32"/>
    <p:sldId id="359" r:id="rId33"/>
    <p:sldId id="327" r:id="rId3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EC41B-095A-4F81-9FE1-57A4A56353B0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E2371-0FB9-41F9-9409-EAF038EABF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8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888888"/>
                </a:solidFill>
                <a:latin typeface="Segoe UI"/>
                <a:cs typeface="Segoe UI"/>
              </a:defRPr>
            </a:lvl1pPr>
          </a:lstStyle>
          <a:p>
            <a:pPr marL="254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25258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89976" y="153162"/>
            <a:ext cx="899922" cy="3832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45413"/>
            <a:ext cx="8820150" cy="18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26685" y="6467094"/>
            <a:ext cx="556828" cy="364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13231" y="6723124"/>
            <a:ext cx="499109" cy="117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267129" y="6738364"/>
            <a:ext cx="696023" cy="1043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888888"/>
                </a:solidFill>
                <a:latin typeface="Segoe UI"/>
                <a:cs typeface="Segoe UI"/>
              </a:defRPr>
            </a:lvl1pPr>
          </a:lstStyle>
          <a:p>
            <a:pPr marL="254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271718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E699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04040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888888"/>
                </a:solidFill>
                <a:latin typeface="Segoe UI"/>
                <a:cs typeface="Segoe UI"/>
              </a:defRPr>
            </a:lvl1pPr>
          </a:lstStyle>
          <a:p>
            <a:pPr marL="254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950327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E699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40739" y="1127506"/>
            <a:ext cx="3910329" cy="3622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404040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888888"/>
                </a:solidFill>
                <a:latin typeface="Segoe UI"/>
                <a:cs typeface="Segoe UI"/>
              </a:defRPr>
            </a:lvl1pPr>
          </a:lstStyle>
          <a:p>
            <a:pPr marL="254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37777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89976" y="153162"/>
            <a:ext cx="899922" cy="3832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45413"/>
            <a:ext cx="8820150" cy="18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26685" y="6467094"/>
            <a:ext cx="556828" cy="364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13231" y="6723124"/>
            <a:ext cx="499109" cy="1173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267129" y="6738364"/>
            <a:ext cx="696023" cy="1043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E699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rgbClr val="888888"/>
                </a:solidFill>
                <a:latin typeface="Segoe UI"/>
                <a:cs typeface="Segoe UI"/>
              </a:defRPr>
            </a:lvl1pPr>
          </a:lstStyle>
          <a:p>
            <a:pPr marL="254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194539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89976" y="152400"/>
            <a:ext cx="900683" cy="3840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6743" y="159461"/>
            <a:ext cx="8630513" cy="391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1F386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43576" y="2486987"/>
            <a:ext cx="3742690" cy="349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89976" y="153162"/>
            <a:ext cx="899922" cy="38328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45413"/>
            <a:ext cx="8820150" cy="18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26685" y="6467094"/>
            <a:ext cx="556828" cy="3642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13231" y="6723124"/>
            <a:ext cx="499109" cy="1173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267129" y="6738364"/>
            <a:ext cx="696023" cy="10439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4576" y="2083053"/>
            <a:ext cx="5683885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FFE699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9109" y="3188461"/>
            <a:ext cx="3779520" cy="18313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404040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1806" y="6577729"/>
            <a:ext cx="201929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888888"/>
                </a:solidFill>
                <a:latin typeface="Segoe UI"/>
                <a:cs typeface="Segoe UI"/>
              </a:defRPr>
            </a:lvl1pPr>
          </a:lstStyle>
          <a:p>
            <a:pPr marL="25400">
              <a:lnSpc>
                <a:spcPct val="100000"/>
              </a:lnSpc>
              <a:spcBef>
                <a:spcPts val="185"/>
              </a:spcBef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  <p:extLst>
      <p:ext uri="{BB962C8B-B14F-4D97-AF65-F5344CB8AC3E}">
        <p14:creationId xmlns:p14="http://schemas.microsoft.com/office/powerpoint/2010/main" val="201819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3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emf"/><Relationship Id="rId4" Type="http://schemas.openxmlformats.org/officeDocument/2006/relationships/image" Target="../media/image1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emf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emf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11" Type="http://schemas.openxmlformats.org/officeDocument/2006/relationships/image" Target="../media/image50.png"/><Relationship Id="rId5" Type="http://schemas.openxmlformats.org/officeDocument/2006/relationships/image" Target="../media/image9.png"/><Relationship Id="rId10" Type="http://schemas.openxmlformats.org/officeDocument/2006/relationships/image" Target="../media/image49.png"/><Relationship Id="rId4" Type="http://schemas.openxmlformats.org/officeDocument/2006/relationships/image" Target="../media/image21.jp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5413"/>
            <a:ext cx="8820150" cy="182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9144000" cy="640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8534" y="760730"/>
            <a:ext cx="5702300" cy="831637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4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Introduction </a:t>
            </a:r>
            <a:r>
              <a:rPr lang="en-US" sz="2800" dirty="0">
                <a:solidFill>
                  <a:schemeClr val="bg1"/>
                </a:solidFill>
              </a:rPr>
              <a:t>to </a:t>
            </a:r>
            <a:r>
              <a:rPr lang="en-US" sz="2800" dirty="0" smtClean="0">
                <a:solidFill>
                  <a:schemeClr val="bg1"/>
                </a:solidFill>
              </a:rPr>
              <a:t>Emergency POCUS 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8534" y="4953000"/>
            <a:ext cx="11315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b="1" spc="-5" dirty="0" smtClean="0">
                <a:solidFill>
                  <a:srgbClr val="FFFFFF"/>
                </a:solidFill>
                <a:latin typeface="Arial"/>
                <a:cs typeface="Arial"/>
              </a:rPr>
              <a:t>April 2020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4300" y="2671245"/>
            <a:ext cx="3592195" cy="1732526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lang="en-GB" sz="2400" b="1" spc="-5" dirty="0" err="1" smtClean="0">
                <a:solidFill>
                  <a:srgbClr val="FFE69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Eyad</a:t>
            </a:r>
            <a:r>
              <a:rPr lang="en-GB" sz="2400" b="1" spc="-5" dirty="0" smtClean="0">
                <a:solidFill>
                  <a:srgbClr val="FFE69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GB" sz="2400" b="1" spc="-5" dirty="0">
                <a:solidFill>
                  <a:srgbClr val="FFE69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Khattab </a:t>
            </a:r>
            <a:r>
              <a:rPr lang="en-GB" sz="2400" b="1" spc="-5" dirty="0" smtClean="0">
                <a:solidFill>
                  <a:srgbClr val="FFE69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MD, </a:t>
            </a:r>
            <a:r>
              <a:rPr lang="en-GB" sz="2400" b="1" spc="-5" dirty="0" smtClean="0">
                <a:solidFill>
                  <a:srgbClr val="FFE69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MPH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lang="en-GB" sz="2000" b="1" spc="-5" dirty="0" smtClean="0">
                <a:solidFill>
                  <a:srgbClr val="FFE69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Assistant Professor 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lang="en-GB" sz="2000" b="1" spc="-5" dirty="0" smtClean="0">
                <a:solidFill>
                  <a:srgbClr val="FFE69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College of Medicine </a:t>
            </a: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lang="en-GB" sz="2000" b="1" spc="-5" dirty="0" smtClean="0">
                <a:solidFill>
                  <a:srgbClr val="FFE699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King Saud University</a:t>
            </a:r>
            <a:endParaRPr lang="en-GB" sz="2000" b="1" spc="-5" dirty="0" smtClean="0">
              <a:solidFill>
                <a:srgbClr val="FFE699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566" y="4621907"/>
            <a:ext cx="1343025" cy="1495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377" y="6117332"/>
            <a:ext cx="2160648" cy="545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smtClean="0">
                <a:solidFill>
                  <a:srgbClr val="1F3863"/>
                </a:solidFill>
              </a:rPr>
              <a:t>Basic Physics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0" y="735436"/>
            <a:ext cx="2145820" cy="1656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4416" y="1099850"/>
            <a:ext cx="4397679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2628" lvl="0" indent="-342900">
              <a:spcBef>
                <a:spcPts val="300"/>
              </a:spcBef>
              <a:buClr>
                <a:srgbClr val="A04DA3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Georgia"/>
              </a:rPr>
              <a:t>High stiffness = high speed </a:t>
            </a:r>
            <a:endParaRPr lang="en-US" sz="2400" dirty="0" smtClean="0">
              <a:solidFill>
                <a:prstClr val="black"/>
              </a:solidFill>
              <a:latin typeface="Georgia"/>
            </a:endParaRPr>
          </a:p>
          <a:p>
            <a:pPr marL="452628" lvl="0" indent="-342900">
              <a:spcBef>
                <a:spcPts val="300"/>
              </a:spcBef>
              <a:buClr>
                <a:srgbClr val="A04DA3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Georgia"/>
              </a:rPr>
              <a:t>High </a:t>
            </a:r>
            <a:r>
              <a:rPr lang="en-US" sz="2400" dirty="0">
                <a:solidFill>
                  <a:prstClr val="black"/>
                </a:solidFill>
                <a:latin typeface="Georgia"/>
              </a:rPr>
              <a:t>density = low speed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22" y="2594495"/>
            <a:ext cx="8138865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smtClean="0">
                <a:solidFill>
                  <a:srgbClr val="1F3863"/>
                </a:solidFill>
              </a:rPr>
              <a:t>Transducers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9322" r="17653"/>
          <a:stretch/>
        </p:blipFill>
        <p:spPr>
          <a:xfrm>
            <a:off x="4979727" y="1752600"/>
            <a:ext cx="3581400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197" y="974770"/>
            <a:ext cx="4238625" cy="45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8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Linear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793" y="974771"/>
            <a:ext cx="8658925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ar-SA" sz="1400" b="1" spc="-10" dirty="0">
              <a:solidFill>
                <a:srgbClr val="111E35"/>
              </a:solidFill>
              <a:latin typeface="Segoe UI"/>
              <a:cs typeface="Segoe U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56811" y="1745907"/>
            <a:ext cx="59436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High </a:t>
            </a:r>
            <a:r>
              <a:rPr lang="en-US" sz="2400" b="1" dirty="0" smtClean="0"/>
              <a:t>frequency (5-18)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Flat surface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High resolution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Does </a:t>
            </a:r>
            <a:r>
              <a:rPr lang="en-US" sz="2400" b="1" dirty="0"/>
              <a:t>not allow deep penetration 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Maximum depth (6-8) cm</a:t>
            </a:r>
            <a:endParaRPr lang="en-US" sz="2400" b="1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621" y="905083"/>
            <a:ext cx="208597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Curvilinear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793" y="974771"/>
            <a:ext cx="8658925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ar-SA" sz="1400" b="1" spc="-10" dirty="0">
              <a:solidFill>
                <a:srgbClr val="111E35"/>
              </a:solidFill>
              <a:latin typeface="Segoe UI"/>
              <a:cs typeface="Segoe U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2254869"/>
            <a:ext cx="594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Low </a:t>
            </a:r>
            <a:r>
              <a:rPr lang="en-US" sz="2400" b="1" dirty="0" smtClean="0"/>
              <a:t>frequency (1 – 5)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Curved surface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</a:t>
            </a:r>
            <a:r>
              <a:rPr lang="en-US" sz="2400" b="1" dirty="0" smtClean="0"/>
              <a:t>llow </a:t>
            </a:r>
            <a:r>
              <a:rPr lang="en-US" sz="2400" b="1" dirty="0"/>
              <a:t>deep penetration into the body.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93" y="966922"/>
            <a:ext cx="2029525" cy="26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8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Phased-array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793" y="974771"/>
            <a:ext cx="8658925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ar-SA" sz="1400" b="1" spc="-10" dirty="0">
              <a:solidFill>
                <a:srgbClr val="111E35"/>
              </a:solidFill>
              <a:latin typeface="Segoe UI"/>
              <a:cs typeface="Segoe U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6771" y="2093825"/>
            <a:ext cx="5943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Low </a:t>
            </a:r>
            <a:r>
              <a:rPr lang="en-US" sz="2400" b="1" dirty="0" smtClean="0"/>
              <a:t>frequency (1 – 5)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</a:t>
            </a:r>
            <a:r>
              <a:rPr lang="en-US" sz="2400" b="1" dirty="0" smtClean="0"/>
              <a:t>llow </a:t>
            </a:r>
            <a:r>
              <a:rPr lang="en-US" sz="2400" b="1" dirty="0"/>
              <a:t>deep penetration into the body</a:t>
            </a:r>
            <a:r>
              <a:rPr lang="en-US" sz="2400" b="1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Smaller </a:t>
            </a:r>
            <a:r>
              <a:rPr lang="en-US" sz="2400" b="1" dirty="0"/>
              <a:t>footprint and flat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</a:t>
            </a:r>
            <a:r>
              <a:rPr lang="en-US" sz="2400" b="1" dirty="0" smtClean="0"/>
              <a:t>oor </a:t>
            </a:r>
            <a:r>
              <a:rPr lang="en-US" sz="2400" b="1" dirty="0"/>
              <a:t>resolution in the far field when comparing with </a:t>
            </a:r>
            <a:r>
              <a:rPr lang="en-US" sz="2400" b="1" dirty="0" smtClean="0"/>
              <a:t>curvilinear </a:t>
            </a:r>
            <a:r>
              <a:rPr lang="en-US" sz="2400" b="1" dirty="0"/>
              <a:t>probe</a:t>
            </a:r>
            <a:r>
              <a:rPr lang="en-US" sz="2400" b="1" dirty="0" smtClean="0"/>
              <a:t>.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            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7" y="1523229"/>
            <a:ext cx="2482677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Ultrasound </a:t>
            </a:r>
            <a:r>
              <a:rPr lang="en-US" sz="2800" spc="-10" dirty="0" smtClean="0">
                <a:solidFill>
                  <a:srgbClr val="1F3863"/>
                </a:solidFill>
              </a:rPr>
              <a:t>Imaging Modes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9602"/>
            <a:ext cx="1981200" cy="536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3761" y="693299"/>
            <a:ext cx="43980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A-Mode = Amplitude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B-Mode = Brightness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C-Mode = Color Doppler 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D-Mode = Pulse Wave Doppler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P-Mode = Power Doppler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M-Mode = Motion</a:t>
            </a:r>
            <a:r>
              <a:rPr lang="en-US" dirty="0" smtClean="0"/>
              <a:t>                     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3308" y="671714"/>
            <a:ext cx="2500858" cy="1623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0288" y="2295419"/>
            <a:ext cx="3033712" cy="18955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4191000"/>
            <a:ext cx="2815207" cy="23867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1400" y="4876800"/>
            <a:ext cx="2667000" cy="1882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2191" y="2619620"/>
            <a:ext cx="2705100" cy="2279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207" y="3243209"/>
            <a:ext cx="3437321" cy="294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3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Ultrasound </a:t>
            </a:r>
            <a:r>
              <a:rPr lang="en-US" sz="2800" spc="-10" dirty="0" smtClean="0">
                <a:solidFill>
                  <a:srgbClr val="1F3863"/>
                </a:solidFill>
              </a:rPr>
              <a:t>Imaging Modes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9602"/>
            <a:ext cx="1981200" cy="536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b="7503"/>
          <a:stretch/>
        </p:blipFill>
        <p:spPr>
          <a:xfrm>
            <a:off x="265892" y="760196"/>
            <a:ext cx="7125508" cy="3735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18961"/>
          <a:stretch/>
        </p:blipFill>
        <p:spPr>
          <a:xfrm>
            <a:off x="2362200" y="4570650"/>
            <a:ext cx="64770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2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Ultrasound </a:t>
            </a:r>
            <a:r>
              <a:rPr lang="en-US" sz="2800" spc="-10" dirty="0" smtClean="0">
                <a:solidFill>
                  <a:srgbClr val="1F3863"/>
                </a:solidFill>
              </a:rPr>
              <a:t>Imaging Modes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9602"/>
            <a:ext cx="1981200" cy="536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524000"/>
            <a:ext cx="7174230" cy="373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939" y="937914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M-Mode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9812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Ultrasound </a:t>
            </a:r>
            <a:r>
              <a:rPr lang="en-US" sz="2800" spc="-10" dirty="0" smtClean="0">
                <a:solidFill>
                  <a:srgbClr val="1F3863"/>
                </a:solidFill>
              </a:rPr>
              <a:t>Imaging Modes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9602"/>
            <a:ext cx="1981200" cy="536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985482"/>
            <a:ext cx="6324600" cy="489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Ultrasound </a:t>
            </a:r>
            <a:r>
              <a:rPr lang="en-US" sz="2800" spc="-10" dirty="0" smtClean="0">
                <a:solidFill>
                  <a:srgbClr val="1F3863"/>
                </a:solidFill>
              </a:rPr>
              <a:t>Imaging Modes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9602"/>
            <a:ext cx="1981200" cy="536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676400"/>
            <a:ext cx="5791200" cy="37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15113"/>
            <a:ext cx="3124200" cy="50398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49943" y="6588759"/>
            <a:ext cx="10096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6792" y="159258"/>
            <a:ext cx="195300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 smtClean="0">
                <a:solidFill>
                  <a:srgbClr val="1F3863"/>
                </a:solidFill>
              </a:rPr>
              <a:t>Objectives </a:t>
            </a:r>
            <a:endParaRPr sz="2400" dirty="0"/>
          </a:p>
        </p:txBody>
      </p:sp>
      <p:sp>
        <p:nvSpPr>
          <p:cNvPr id="5" name="object 5"/>
          <p:cNvSpPr/>
          <p:nvPr/>
        </p:nvSpPr>
        <p:spPr>
          <a:xfrm>
            <a:off x="128778" y="4357878"/>
            <a:ext cx="1843277" cy="1431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28253" y="2363252"/>
            <a:ext cx="5105400" cy="2369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lvl="0" indent="-342900">
              <a:lnSpc>
                <a:spcPct val="150000"/>
              </a:lnSpc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r>
              <a:rPr lang="en-US" b="1" spc="-10" dirty="0" smtClean="0">
                <a:latin typeface="Segoe UI"/>
                <a:cs typeface="Segoe UI"/>
              </a:rPr>
              <a:t>History </a:t>
            </a:r>
          </a:p>
          <a:p>
            <a:pPr marL="355600" lvl="0" indent="-342900">
              <a:lnSpc>
                <a:spcPct val="150000"/>
              </a:lnSpc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r>
              <a:rPr lang="en-US" b="1" spc="-10" dirty="0" smtClean="0">
                <a:latin typeface="Segoe UI"/>
                <a:cs typeface="Segoe UI"/>
              </a:rPr>
              <a:t>Understand </a:t>
            </a:r>
            <a:r>
              <a:rPr lang="en-US" b="1" spc="-10" dirty="0">
                <a:latin typeface="Segoe UI"/>
                <a:cs typeface="Segoe UI"/>
              </a:rPr>
              <a:t>the basic physics </a:t>
            </a:r>
            <a:r>
              <a:rPr lang="en-US" b="1" spc="-10" dirty="0" smtClean="0">
                <a:latin typeface="Segoe UI"/>
                <a:cs typeface="Segoe UI"/>
              </a:rPr>
              <a:t>of ultrasound</a:t>
            </a:r>
          </a:p>
          <a:p>
            <a:pPr marL="355600" lvl="0" indent="-342900">
              <a:lnSpc>
                <a:spcPct val="150000"/>
              </a:lnSpc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r>
              <a:rPr lang="en-US" b="1" spc="-10" dirty="0" smtClean="0">
                <a:latin typeface="Segoe UI"/>
                <a:cs typeface="Segoe UI"/>
              </a:rPr>
              <a:t>Types of Transducers </a:t>
            </a:r>
            <a:endParaRPr lang="en-US" b="1" spc="-10" dirty="0">
              <a:latin typeface="Segoe UI"/>
              <a:cs typeface="Segoe UI"/>
            </a:endParaRPr>
          </a:p>
          <a:p>
            <a:pPr marL="355600" lvl="0" indent="-342900">
              <a:lnSpc>
                <a:spcPct val="150000"/>
              </a:lnSpc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r>
              <a:rPr lang="en-US" b="1" spc="-10" dirty="0" smtClean="0">
                <a:latin typeface="Segoe UI"/>
                <a:cs typeface="Segoe UI"/>
              </a:rPr>
              <a:t>Ultrasound Imaging Modes </a:t>
            </a:r>
            <a:endParaRPr lang="en-US" b="1" spc="-10" dirty="0" smtClean="0">
              <a:latin typeface="Segoe UI"/>
              <a:cs typeface="Segoe UI"/>
            </a:endParaRPr>
          </a:p>
          <a:p>
            <a:pPr marL="355600" lvl="0" indent="-342900">
              <a:lnSpc>
                <a:spcPct val="150000"/>
              </a:lnSpc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r>
              <a:rPr lang="en-US" b="1" spc="-10" dirty="0" smtClean="0">
                <a:latin typeface="Segoe UI"/>
                <a:cs typeface="Segoe UI"/>
              </a:rPr>
              <a:t>Common Artifacts </a:t>
            </a:r>
            <a:endParaRPr lang="en-US" b="1" spc="-10" dirty="0" smtClean="0"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ar-SA" sz="1400" b="1" spc="-10" dirty="0">
              <a:solidFill>
                <a:srgbClr val="111E35"/>
              </a:solidFill>
              <a:latin typeface="Segoe UI"/>
              <a:cs typeface="Segoe U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166" y="0"/>
            <a:ext cx="1279834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88" y="2363252"/>
            <a:ext cx="1841214" cy="2403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Ultrasound </a:t>
            </a:r>
            <a:r>
              <a:rPr lang="en-US" sz="2800" spc="-10" dirty="0" smtClean="0">
                <a:solidFill>
                  <a:srgbClr val="1F3863"/>
                </a:solidFill>
              </a:rPr>
              <a:t>Imaging Modes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9602"/>
            <a:ext cx="1981200" cy="536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2160416"/>
            <a:ext cx="6263966" cy="29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Ultrasound </a:t>
            </a:r>
            <a:r>
              <a:rPr lang="en-US" sz="2800" spc="-10" dirty="0" smtClean="0">
                <a:solidFill>
                  <a:srgbClr val="1F3863"/>
                </a:solidFill>
              </a:rPr>
              <a:t>Imaging Modes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9602"/>
            <a:ext cx="1981200" cy="5362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1295400"/>
            <a:ext cx="652982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Ultrasound </a:t>
            </a:r>
            <a:r>
              <a:rPr lang="en-US" sz="2800" spc="-10" dirty="0" smtClean="0">
                <a:solidFill>
                  <a:srgbClr val="1F3863"/>
                </a:solidFill>
              </a:rPr>
              <a:t>Imaging Modes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9602"/>
            <a:ext cx="1981200" cy="536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1905000"/>
            <a:ext cx="54864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1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Ultrasound </a:t>
            </a:r>
            <a:r>
              <a:rPr lang="en-US" sz="2800" spc="-10" dirty="0" smtClean="0">
                <a:solidFill>
                  <a:srgbClr val="1F3863"/>
                </a:solidFill>
              </a:rPr>
              <a:t>Imaging Modes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09602"/>
            <a:ext cx="1981200" cy="5362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447800"/>
            <a:ext cx="4953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8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smtClean="0">
                <a:solidFill>
                  <a:srgbClr val="1F3863"/>
                </a:solidFill>
              </a:rPr>
              <a:t>Gain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154618"/>
            <a:ext cx="8229600" cy="478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smtClean="0">
                <a:solidFill>
                  <a:srgbClr val="1F3863"/>
                </a:solidFill>
              </a:rPr>
              <a:t>Depth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600200"/>
            <a:ext cx="7494642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Probe Orientation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8" name="عنصر نائب للمحتوى 4" descr="MKJK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755" y="1600200"/>
            <a:ext cx="3190875" cy="3429000"/>
          </a:xfrm>
          <a:prstGeom prst="rect">
            <a:avLst/>
          </a:prstGeom>
        </p:spPr>
      </p:pic>
      <p:pic>
        <p:nvPicPr>
          <p:cNvPr id="11" name="Picture 2" descr="مشاهدة صورة المصد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1771649"/>
            <a:ext cx="4114800" cy="32575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628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smtClean="0">
                <a:solidFill>
                  <a:srgbClr val="1F3863"/>
                </a:solidFill>
              </a:rPr>
              <a:t>Common Artifacts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1981200"/>
            <a:ext cx="2619375" cy="31602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1981200"/>
            <a:ext cx="3573479" cy="19174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</a:rPr>
              <a:t>Reverberation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</a:rPr>
              <a:t>Mirroring</a:t>
            </a:r>
            <a:endParaRPr lang="en-US" sz="2600" dirty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</a:rPr>
              <a:t>Acoustic Enhancement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prstClr val="black"/>
                </a:solidFill>
              </a:rPr>
              <a:t>Shadowing</a:t>
            </a:r>
            <a:endParaRPr lang="en-US" sz="2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Reverberation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11" name="MyFile(79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3872"/>
          <a:stretch/>
        </p:blipFill>
        <p:spPr>
          <a:xfrm>
            <a:off x="1019114" y="990600"/>
            <a:ext cx="5839207" cy="453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6273" y="2981843"/>
            <a:ext cx="287604" cy="698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4926" y="3991742"/>
            <a:ext cx="292633" cy="7011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7562" y="2085141"/>
            <a:ext cx="276315" cy="70110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3352800" y="1295400"/>
            <a:ext cx="0" cy="7011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657600" y="1295400"/>
            <a:ext cx="0" cy="7011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2325" y="1272307"/>
            <a:ext cx="304800" cy="98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7125" y="1186494"/>
            <a:ext cx="30482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6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Mirroring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6706" y="1295400"/>
            <a:ext cx="4300094" cy="52823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793" y="1295400"/>
            <a:ext cx="387947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7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49943" y="6588759"/>
            <a:ext cx="10096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6792" y="159258"/>
            <a:ext cx="195300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 smtClean="0">
                <a:solidFill>
                  <a:srgbClr val="1F3863"/>
                </a:solidFill>
              </a:rPr>
              <a:t>Objectives </a:t>
            </a:r>
            <a:endParaRPr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88" y="1219200"/>
            <a:ext cx="2535312" cy="3962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239671"/>
            <a:ext cx="5486400" cy="460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9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>
                <a:solidFill>
                  <a:srgbClr val="1F3863"/>
                </a:solidFill>
              </a:rPr>
              <a:t>Acoustic Enhancement </a:t>
            </a:r>
            <a:br>
              <a:rPr lang="en-US" sz="2800" spc="-10" dirty="0">
                <a:solidFill>
                  <a:srgbClr val="1F3863"/>
                </a:solidFill>
              </a:rPr>
            </a:b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11522"/>
          <a:stretch/>
        </p:blipFill>
        <p:spPr>
          <a:xfrm>
            <a:off x="3729606" y="1355232"/>
            <a:ext cx="5334001" cy="4618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93" y="1355232"/>
            <a:ext cx="3248407" cy="461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6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smtClean="0">
                <a:solidFill>
                  <a:srgbClr val="1F3863"/>
                </a:solidFill>
              </a:rPr>
              <a:t>Shadowing  </a:t>
            </a:r>
            <a:r>
              <a:rPr lang="en-US" sz="2800" spc="-10" dirty="0">
                <a:solidFill>
                  <a:srgbClr val="1F3863"/>
                </a:solidFill>
              </a:rPr>
              <a:t/>
            </a:r>
            <a:br>
              <a:rPr lang="en-US" sz="2800" spc="-10" dirty="0">
                <a:solidFill>
                  <a:srgbClr val="1F3863"/>
                </a:solidFill>
              </a:rPr>
            </a:b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71600"/>
            <a:ext cx="5638800" cy="39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2" y="109382"/>
            <a:ext cx="286740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200" spc="-5" dirty="0" smtClean="0">
                <a:solidFill>
                  <a:schemeClr val="bg1"/>
                </a:solidFill>
              </a:rPr>
              <a:t>Thank You </a:t>
            </a:r>
            <a:endParaRPr lang="en-GB" sz="3200" spc="-5" dirty="0">
              <a:solidFill>
                <a:schemeClr val="bg1"/>
              </a:solidFill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1100" b="0" i="0" u="none" strike="noStrike" kern="1200" cap="none" spc="-5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2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72928"/>
            <a:ext cx="2104193" cy="585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061" y="1410596"/>
            <a:ext cx="5974598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6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49943" y="6588759"/>
            <a:ext cx="10096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6792" y="159258"/>
            <a:ext cx="195300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 smtClean="0">
                <a:solidFill>
                  <a:srgbClr val="1F3863"/>
                </a:solidFill>
              </a:rPr>
              <a:t>History </a:t>
            </a:r>
            <a:endParaRPr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9906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616066" y="1814710"/>
            <a:ext cx="7765933" cy="28454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667000"/>
            <a:ext cx="2811323" cy="27691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523" y="2667000"/>
            <a:ext cx="2794537" cy="2769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060" y="2667000"/>
            <a:ext cx="2876291" cy="27691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3964" y="856394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askerville Old Face" panose="02020602080505020303" pitchFamily="18" charset="0"/>
              </a:rPr>
              <a:t> Ultrasound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704583" y="1410367"/>
            <a:ext cx="1588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Baskerville Old Face" panose="02020602080505020303" pitchFamily="18" charset="0"/>
              </a:rPr>
              <a:t>Advancement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8893" y="2001047"/>
            <a:ext cx="73282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1956                                         1990                               2018 </a:t>
            </a:r>
          </a:p>
        </p:txBody>
      </p:sp>
    </p:spTree>
    <p:extLst>
      <p:ext uri="{BB962C8B-B14F-4D97-AF65-F5344CB8AC3E}">
        <p14:creationId xmlns:p14="http://schemas.microsoft.com/office/powerpoint/2010/main" val="120790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949943" y="6588759"/>
            <a:ext cx="100965" cy="1930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6792" y="159258"/>
            <a:ext cx="195300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 smtClean="0">
                <a:solidFill>
                  <a:srgbClr val="1F3863"/>
                </a:solidFill>
              </a:rPr>
              <a:t>History </a:t>
            </a:r>
            <a:endParaRPr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09" y="6211082"/>
            <a:ext cx="2104193" cy="592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99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021" y="2547504"/>
            <a:ext cx="2893330" cy="21862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768" y="2547504"/>
            <a:ext cx="2920314" cy="21894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6792" y="1599891"/>
            <a:ext cx="850620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Traditional                           vs.                             Modern</a:t>
            </a:r>
          </a:p>
        </p:txBody>
      </p:sp>
    </p:spTree>
    <p:extLst>
      <p:ext uri="{BB962C8B-B14F-4D97-AF65-F5344CB8AC3E}">
        <p14:creationId xmlns:p14="http://schemas.microsoft.com/office/powerpoint/2010/main" val="238881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smtClean="0">
                <a:solidFill>
                  <a:srgbClr val="1F3863"/>
                </a:solidFill>
              </a:rPr>
              <a:t>Basic Physics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95821" y="4126991"/>
            <a:ext cx="2528570" cy="19456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1755" marR="64135" lvl="0" indent="0" algn="just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“Health needs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assessment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is a  systematic method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for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reviewing the health issues  facing a population,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leading  to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agreed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priorities and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resource allocation that </a:t>
            </a:r>
            <a:r>
              <a:rPr kumimoji="0" sz="14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will  improve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health and reduce  inequalities (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Cavanagh &amp; 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Chadwick,</a:t>
            </a:r>
            <a:r>
              <a:rPr kumimoji="0" sz="1400" b="0" i="1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sz="1400" b="0" i="1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2005)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.”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793" y="974771"/>
            <a:ext cx="8658925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ar-SA" sz="1400" b="1" spc="-10" dirty="0">
              <a:solidFill>
                <a:srgbClr val="111E35"/>
              </a:solidFill>
              <a:latin typeface="Segoe UI"/>
              <a:cs typeface="Segoe U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0" y="735436"/>
            <a:ext cx="2145820" cy="1656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59" y="2763787"/>
            <a:ext cx="7886191" cy="3027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smtClean="0">
                <a:solidFill>
                  <a:srgbClr val="1F3863"/>
                </a:solidFill>
              </a:rPr>
              <a:t>Basic Physics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793" y="974771"/>
            <a:ext cx="8658925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ar-SA" sz="1400" b="1" spc="-10" dirty="0">
              <a:solidFill>
                <a:srgbClr val="111E35"/>
              </a:solidFill>
              <a:latin typeface="Segoe UI"/>
              <a:cs typeface="Segoe U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0" y="735436"/>
            <a:ext cx="2145820" cy="1656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5477" y="3441198"/>
            <a:ext cx="7321556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09728" lvl="0">
              <a:spcBef>
                <a:spcPts val="300"/>
              </a:spcBef>
              <a:buClr>
                <a:srgbClr val="A04DA3"/>
              </a:buClr>
            </a:pPr>
            <a:r>
              <a:rPr lang="en-US" sz="2400" dirty="0" smtClean="0">
                <a:solidFill>
                  <a:prstClr val="black"/>
                </a:solidFill>
                <a:latin typeface="Georgia"/>
              </a:rPr>
              <a:t>Diagnostic </a:t>
            </a:r>
            <a:r>
              <a:rPr lang="en-US" sz="2400" dirty="0">
                <a:solidFill>
                  <a:prstClr val="black"/>
                </a:solidFill>
                <a:latin typeface="Georgia"/>
              </a:rPr>
              <a:t>US  utilizes sound waves </a:t>
            </a:r>
            <a:r>
              <a:rPr lang="en-US" sz="2400" dirty="0" smtClean="0">
                <a:solidFill>
                  <a:prstClr val="black"/>
                </a:solidFill>
                <a:latin typeface="Georgia"/>
              </a:rPr>
              <a:t>in </a:t>
            </a:r>
            <a:r>
              <a:rPr lang="en-US" sz="2400" dirty="0">
                <a:solidFill>
                  <a:prstClr val="black"/>
                </a:solidFill>
                <a:latin typeface="Georgia"/>
              </a:rPr>
              <a:t>the range of </a:t>
            </a:r>
            <a:endParaRPr lang="en-US" sz="2400" dirty="0" smtClean="0">
              <a:solidFill>
                <a:prstClr val="black"/>
              </a:solidFill>
              <a:latin typeface="Georgia"/>
            </a:endParaRPr>
          </a:p>
          <a:p>
            <a:pPr marL="109728" lvl="0" algn="ctr">
              <a:spcBef>
                <a:spcPts val="300"/>
              </a:spcBef>
              <a:buClr>
                <a:srgbClr val="A04DA3"/>
              </a:buClr>
            </a:pPr>
            <a:r>
              <a:rPr lang="en-US" sz="2400" dirty="0">
                <a:solidFill>
                  <a:prstClr val="black"/>
                </a:solidFill>
                <a:latin typeface="Georgia"/>
              </a:rPr>
              <a:t>1</a:t>
            </a:r>
            <a:r>
              <a:rPr lang="en-US" sz="2400" dirty="0" smtClean="0">
                <a:solidFill>
                  <a:prstClr val="black"/>
                </a:solidFill>
                <a:latin typeface="Georgia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Georgia"/>
              </a:rPr>
              <a:t>MHz to </a:t>
            </a:r>
            <a:r>
              <a:rPr lang="en-US" sz="2400" dirty="0" smtClean="0">
                <a:solidFill>
                  <a:prstClr val="black"/>
                </a:solidFill>
                <a:latin typeface="Georgia"/>
              </a:rPr>
              <a:t>20 </a:t>
            </a:r>
            <a:r>
              <a:rPr lang="en-US" sz="2400" dirty="0">
                <a:solidFill>
                  <a:prstClr val="black"/>
                </a:solidFill>
                <a:latin typeface="Georgia"/>
              </a:rPr>
              <a:t>MHz </a:t>
            </a:r>
            <a:endParaRPr lang="en-US" sz="2400" dirty="0" smtClean="0">
              <a:solidFill>
                <a:prstClr val="black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074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smtClean="0">
                <a:solidFill>
                  <a:srgbClr val="1F3863"/>
                </a:solidFill>
              </a:rPr>
              <a:t>Basic Physics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793" y="974771"/>
            <a:ext cx="8658925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ar-SA" sz="1400" b="1" spc="-10" dirty="0">
              <a:solidFill>
                <a:srgbClr val="111E35"/>
              </a:solidFill>
              <a:latin typeface="Segoe UI"/>
              <a:cs typeface="Segoe U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0" y="735436"/>
            <a:ext cx="2145820" cy="1656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441198"/>
            <a:ext cx="7924800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lvl="0" algn="ctr">
              <a:spcBef>
                <a:spcPts val="300"/>
              </a:spcBef>
              <a:buClr>
                <a:srgbClr val="A04DA3"/>
              </a:buClr>
            </a:pPr>
            <a:r>
              <a:rPr lang="en-US" sz="2400" dirty="0" smtClean="0">
                <a:solidFill>
                  <a:prstClr val="black"/>
                </a:solidFill>
                <a:latin typeface="Georgia"/>
              </a:rPr>
              <a:t>       Many </a:t>
            </a:r>
            <a:r>
              <a:rPr lang="en-US" sz="2400" dirty="0">
                <a:solidFill>
                  <a:prstClr val="black"/>
                </a:solidFill>
                <a:latin typeface="Georgia"/>
              </a:rPr>
              <a:t>factors influence the </a:t>
            </a:r>
            <a:r>
              <a:rPr lang="en-US" sz="2400" dirty="0" smtClean="0">
                <a:solidFill>
                  <a:prstClr val="black"/>
                </a:solidFill>
                <a:latin typeface="Georgia"/>
              </a:rPr>
              <a:t>ultrasound </a:t>
            </a:r>
            <a:r>
              <a:rPr lang="en-US" sz="2400" dirty="0">
                <a:solidFill>
                  <a:prstClr val="black"/>
                </a:solidFill>
                <a:latin typeface="Georgia"/>
              </a:rPr>
              <a:t>waves </a:t>
            </a:r>
            <a:endParaRPr lang="en-US" sz="2400" dirty="0" smtClean="0">
              <a:solidFill>
                <a:prstClr val="black"/>
              </a:solidFill>
              <a:latin typeface="Georgia"/>
            </a:endParaRPr>
          </a:p>
          <a:p>
            <a:pPr marL="109728" lvl="0">
              <a:spcBef>
                <a:spcPts val="300"/>
              </a:spcBef>
              <a:buClr>
                <a:srgbClr val="A04DA3"/>
              </a:buClr>
            </a:pPr>
            <a:r>
              <a:rPr lang="en-US" sz="2400" dirty="0" smtClean="0">
                <a:solidFill>
                  <a:prstClr val="black"/>
                </a:solidFill>
                <a:latin typeface="Georgia"/>
              </a:rPr>
              <a:t>                     transmitted </a:t>
            </a:r>
            <a:r>
              <a:rPr lang="en-US" sz="2400" dirty="0">
                <a:solidFill>
                  <a:prstClr val="black"/>
                </a:solidFill>
                <a:latin typeface="Georgia"/>
              </a:rPr>
              <a:t>through the human body </a:t>
            </a:r>
          </a:p>
        </p:txBody>
      </p:sp>
    </p:spTree>
    <p:extLst>
      <p:ext uri="{BB962C8B-B14F-4D97-AF65-F5344CB8AC3E}">
        <p14:creationId xmlns:p14="http://schemas.microsoft.com/office/powerpoint/2010/main" val="47737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6793" y="159258"/>
            <a:ext cx="502856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-10" dirty="0" smtClean="0">
                <a:solidFill>
                  <a:srgbClr val="1F3863"/>
                </a:solidFill>
              </a:rPr>
              <a:t>Basic Physics </a:t>
            </a:r>
            <a:endParaRPr lang="en-US" sz="2800" spc="-10" dirty="0">
              <a:solidFill>
                <a:srgbClr val="1F3863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7243" y="6577729"/>
            <a:ext cx="126364" cy="21145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5400" marR="0" lvl="0" indent="0" algn="l" defTabSz="914400" rtl="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100" b="0" i="0" u="none" strike="noStrike" kern="1200" cap="none" spc="-5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pPr marL="254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8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8077200" y="82423"/>
            <a:ext cx="990600" cy="544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793" y="974771"/>
            <a:ext cx="8658925" cy="764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en-GB" sz="1400" b="1" spc="-10" dirty="0">
              <a:solidFill>
                <a:srgbClr val="111E35"/>
              </a:solidFill>
              <a:latin typeface="Segoe UI"/>
              <a:cs typeface="Segoe UI"/>
            </a:endParaRPr>
          </a:p>
          <a:p>
            <a:pPr marL="355600" lvl="0" indent="-342900">
              <a:spcBef>
                <a:spcPts val="9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endParaRPr lang="ar-SA" sz="1400" b="1" spc="-10" dirty="0">
              <a:solidFill>
                <a:srgbClr val="111E35"/>
              </a:solidFill>
              <a:latin typeface="Segoe UI"/>
              <a:cs typeface="Segoe U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166" y="0"/>
            <a:ext cx="1279834" cy="1066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29350"/>
            <a:ext cx="2104193" cy="592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0" y="735436"/>
            <a:ext cx="2145820" cy="16565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6140" y="1066800"/>
            <a:ext cx="6834285" cy="838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lvl="0">
              <a:spcBef>
                <a:spcPts val="300"/>
              </a:spcBef>
              <a:buClr>
                <a:srgbClr val="A04DA3"/>
              </a:buClr>
            </a:pPr>
            <a:r>
              <a:rPr lang="en-US" sz="2400" dirty="0" smtClean="0">
                <a:solidFill>
                  <a:prstClr val="black"/>
                </a:solidFill>
                <a:latin typeface="Georgia"/>
              </a:rPr>
              <a:t> </a:t>
            </a:r>
            <a:r>
              <a:rPr lang="en-US" sz="2400" b="1" u="sng" dirty="0" smtClean="0">
                <a:solidFill>
                  <a:prstClr val="black"/>
                </a:solidFill>
                <a:latin typeface="Georgia"/>
              </a:rPr>
              <a:t>Reflection</a:t>
            </a:r>
            <a:r>
              <a:rPr lang="en-US" sz="2400" b="1" u="sng" dirty="0">
                <a:solidFill>
                  <a:prstClr val="black"/>
                </a:solidFill>
                <a:latin typeface="Georgia"/>
              </a:rPr>
              <a:t> &amp; </a:t>
            </a:r>
            <a:r>
              <a:rPr lang="en-US" sz="2400" b="1" u="sng" dirty="0" smtClean="0">
                <a:solidFill>
                  <a:prstClr val="black"/>
                </a:solidFill>
                <a:latin typeface="Georgia"/>
              </a:rPr>
              <a:t>Refraction &amp; Scatter</a:t>
            </a:r>
            <a:r>
              <a:rPr lang="en-US" sz="2400" dirty="0">
                <a:solidFill>
                  <a:prstClr val="black"/>
                </a:solidFill>
                <a:latin typeface="Georgia"/>
              </a:rPr>
              <a:t> </a:t>
            </a:r>
            <a:endParaRPr lang="en-US" sz="2400" dirty="0" smtClean="0">
              <a:solidFill>
                <a:prstClr val="black"/>
              </a:solidFill>
              <a:latin typeface="Georgia"/>
            </a:endParaRPr>
          </a:p>
          <a:p>
            <a:pPr marL="109728" lvl="0">
              <a:spcBef>
                <a:spcPts val="300"/>
              </a:spcBef>
              <a:buClr>
                <a:srgbClr val="A04DA3"/>
              </a:buClr>
            </a:pPr>
            <a:r>
              <a:rPr lang="en-US" sz="2200" dirty="0" smtClean="0">
                <a:solidFill>
                  <a:prstClr val="black"/>
                </a:solidFill>
                <a:latin typeface="Georgia"/>
              </a:rPr>
              <a:t>  </a:t>
            </a:r>
            <a:r>
              <a:rPr lang="en-US" sz="2200" dirty="0">
                <a:solidFill>
                  <a:prstClr val="black"/>
                </a:solidFill>
                <a:latin typeface="Georgia"/>
              </a:rPr>
              <a:t>A</a:t>
            </a:r>
            <a:r>
              <a:rPr lang="en-US" sz="2200" dirty="0" smtClean="0">
                <a:solidFill>
                  <a:prstClr val="black"/>
                </a:solidFill>
                <a:latin typeface="Georgia"/>
              </a:rPr>
              <a:t>t </a:t>
            </a:r>
            <a:r>
              <a:rPr lang="en-US" sz="2200" dirty="0">
                <a:solidFill>
                  <a:prstClr val="black"/>
                </a:solidFill>
                <a:latin typeface="Georgia"/>
              </a:rPr>
              <a:t>interfaces between </a:t>
            </a:r>
            <a:r>
              <a:rPr lang="en-US" sz="2200" dirty="0" smtClean="0">
                <a:solidFill>
                  <a:prstClr val="black"/>
                </a:solidFill>
                <a:latin typeface="Georgia"/>
              </a:rPr>
              <a:t>different medium </a:t>
            </a:r>
            <a:endParaRPr lang="en-US" sz="2200" dirty="0">
              <a:solidFill>
                <a:prstClr val="black"/>
              </a:solidFill>
              <a:latin typeface="Georg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1988" y="1997520"/>
            <a:ext cx="4846740" cy="447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E7E7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2800</TotalTime>
  <Words>316</Words>
  <Application>Microsoft Office PowerPoint</Application>
  <PresentationFormat>On-screen Show (4:3)</PresentationFormat>
  <Paragraphs>132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Adobe Devanagari</vt:lpstr>
      <vt:lpstr>Arial</vt:lpstr>
      <vt:lpstr>Baskerville Old Face</vt:lpstr>
      <vt:lpstr>Calibri</vt:lpstr>
      <vt:lpstr>Georgia</vt:lpstr>
      <vt:lpstr>Segoe UI</vt:lpstr>
      <vt:lpstr>Office Theme</vt:lpstr>
      <vt:lpstr>1_Office Theme</vt:lpstr>
      <vt:lpstr>Introduction to Emergency POCUS </vt:lpstr>
      <vt:lpstr>Objectives </vt:lpstr>
      <vt:lpstr>Objectives </vt:lpstr>
      <vt:lpstr>History </vt:lpstr>
      <vt:lpstr>History </vt:lpstr>
      <vt:lpstr>Basic Physics </vt:lpstr>
      <vt:lpstr>Basic Physics </vt:lpstr>
      <vt:lpstr>Basic Physics </vt:lpstr>
      <vt:lpstr>Basic Physics </vt:lpstr>
      <vt:lpstr>Basic Physics </vt:lpstr>
      <vt:lpstr>Transducers </vt:lpstr>
      <vt:lpstr>Linear</vt:lpstr>
      <vt:lpstr>Curvilinear</vt:lpstr>
      <vt:lpstr>Phased-array</vt:lpstr>
      <vt:lpstr>Ultrasound Imaging Modes </vt:lpstr>
      <vt:lpstr>Ultrasound Imaging Modes </vt:lpstr>
      <vt:lpstr>Ultrasound Imaging Modes </vt:lpstr>
      <vt:lpstr>Ultrasound Imaging Modes </vt:lpstr>
      <vt:lpstr>Ultrasound Imaging Modes </vt:lpstr>
      <vt:lpstr>Ultrasound Imaging Modes </vt:lpstr>
      <vt:lpstr>Ultrasound Imaging Modes </vt:lpstr>
      <vt:lpstr>Ultrasound Imaging Modes </vt:lpstr>
      <vt:lpstr>Ultrasound Imaging Modes </vt:lpstr>
      <vt:lpstr>Gain </vt:lpstr>
      <vt:lpstr>Depth </vt:lpstr>
      <vt:lpstr>Probe Orientation</vt:lpstr>
      <vt:lpstr>Common Artifacts </vt:lpstr>
      <vt:lpstr>Reverberation</vt:lpstr>
      <vt:lpstr>Mirroring</vt:lpstr>
      <vt:lpstr>Acoustic Enhancement  </vt:lpstr>
      <vt:lpstr>Shadowing   </vt:lpstr>
      <vt:lpstr>Thank You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NEEDS ASSESSMENT STUDY  FOR HOSPITAL COMMISSIONING</dc:title>
  <dc:creator>Burak Memiş</dc:creator>
  <cp:lastModifiedBy>USER</cp:lastModifiedBy>
  <cp:revision>152</cp:revision>
  <dcterms:created xsi:type="dcterms:W3CDTF">2019-05-07T14:29:53Z</dcterms:created>
  <dcterms:modified xsi:type="dcterms:W3CDTF">2020-04-23T07:36:17Z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2017-07-12T00:00:00Z</vt:filetime>
  </property>
  <property fmtid="{D5CDD505-2E9C-101B-9397-08002B2CF9AE}" pid="3" name="Creator">
    <vt:lpwstr>Adobe Acrobat Pro 11.0.7</vt:lpwstr>
  </property>
  <property fmtid="{D5CDD505-2E9C-101B-9397-08002B2CF9AE}" pid="4" name="LastSaved">
    <vt:filetime>2019-05-07T00:00:00Z</vt:filetime>
  </property>
</Properties>
</file>