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  <p:sldMasterId id="2147483692" r:id="rId2"/>
  </p:sldMasterIdLst>
  <p:notesMasterIdLst>
    <p:notesMasterId r:id="rId27"/>
  </p:notesMasterIdLst>
  <p:sldIdLst>
    <p:sldId id="335" r:id="rId3"/>
    <p:sldId id="363" r:id="rId4"/>
    <p:sldId id="342" r:id="rId5"/>
    <p:sldId id="364" r:id="rId6"/>
    <p:sldId id="345" r:id="rId7"/>
    <p:sldId id="336" r:id="rId8"/>
    <p:sldId id="338" r:id="rId9"/>
    <p:sldId id="339" r:id="rId10"/>
    <p:sldId id="340" r:id="rId11"/>
    <p:sldId id="362" r:id="rId12"/>
    <p:sldId id="349" r:id="rId13"/>
    <p:sldId id="376" r:id="rId14"/>
    <p:sldId id="341" r:id="rId15"/>
    <p:sldId id="337" r:id="rId16"/>
    <p:sldId id="356" r:id="rId17"/>
    <p:sldId id="366" r:id="rId18"/>
    <p:sldId id="350" r:id="rId19"/>
    <p:sldId id="353" r:id="rId20"/>
    <p:sldId id="354" r:id="rId21"/>
    <p:sldId id="370" r:id="rId22"/>
    <p:sldId id="371" r:id="rId23"/>
    <p:sldId id="374" r:id="rId24"/>
    <p:sldId id="352" r:id="rId25"/>
    <p:sldId id="3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636"/>
    <a:srgbClr val="2F2E2C"/>
    <a:srgbClr val="4B4D6A"/>
    <a:srgbClr val="86889B"/>
    <a:srgbClr val="FBCB00"/>
    <a:srgbClr val="FF7000"/>
    <a:srgbClr val="282B4D"/>
    <a:srgbClr val="013D9A"/>
    <a:srgbClr val="F8F87B"/>
    <a:srgbClr val="EE3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0" autoAdjust="0"/>
    <p:restoredTop sz="95337" autoAdjust="0"/>
  </p:normalViewPr>
  <p:slideViewPr>
    <p:cSldViewPr snapToGrid="0" showGuides="1">
      <p:cViewPr varScale="1">
        <p:scale>
          <a:sx n="99" d="100"/>
          <a:sy n="99" d="100"/>
        </p:scale>
        <p:origin x="60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8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9243F-B1BB-4202-BD78-416ACA555174}" type="datetimeFigureOut">
              <a:rPr lang="en-US" smtClean="0"/>
              <a:t>4/11/20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D2766-C49B-4C1A-9FEE-6F146754B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4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1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esentationgo.com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BE88-012E-43B1-9CA7-E5649B873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7515" y="1524137"/>
            <a:ext cx="5856971" cy="2031325"/>
          </a:xfrm>
          <a:ln w="101600">
            <a:solidFill>
              <a:srgbClr val="353636"/>
            </a:solidFill>
          </a:ln>
        </p:spPr>
        <p:txBody>
          <a:bodyPr wrap="square" tIns="182880" bIns="182880" anchor="b">
            <a:spAutoFit/>
          </a:bodyPr>
          <a:lstStyle>
            <a:lvl1pPr algn="ctr">
              <a:defRPr sz="6000" b="1">
                <a:solidFill>
                  <a:srgbClr val="353636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F3FE5-EB3E-4A7E-BD3E-B572A58FE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7515" y="3779218"/>
            <a:ext cx="5856971" cy="11766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85A34-FCF4-4986-9E84-15AC51F4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989CA-D15C-4381-8077-8F2DEE1C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7E290-39CC-4926-B082-0A23C026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9973B-093F-4042-9F5F-FCFC8D6F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81EF3-4879-4288-B7A8-DAEFAD028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4E23F-6FA8-436C-80F0-AE6470F7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0C31C-66A4-45E4-AB42-08CA10A9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3B225-FC1B-4822-9ADD-612598AB2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52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593F6A-F05A-449F-9EA6-C9DFE0DB98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3B1B7-140B-4652-90F7-6298F5F16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C2785-6E43-4144-899D-56B4B57D0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BF3A1-533B-4534-8EBD-5C924A5E0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BE7CC-4DE9-4121-8C86-725F214C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04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bg>
      <p:bgPr>
        <a:gradFill>
          <a:gsLst>
            <a:gs pos="0">
              <a:srgbClr val="323A45"/>
            </a:gs>
            <a:gs pos="35000">
              <a:srgbClr val="323A45"/>
            </a:gs>
            <a:gs pos="100000">
              <a:srgbClr val="1C2026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152956"/>
            <a:ext cx="12192000" cy="552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A5CD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731912" y="3071723"/>
            <a:ext cx="6728177" cy="7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Box 1"/>
          <p:cNvSpPr txBox="1"/>
          <p:nvPr userDrawn="1"/>
        </p:nvSpPr>
        <p:spPr>
          <a:xfrm>
            <a:off x="4271217" y="6121399"/>
            <a:ext cx="364958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800" dirty="0">
                <a:solidFill>
                  <a:srgbClr val="A5CD00"/>
                </a:solidFill>
              </a:rPr>
              <a:t>T</a:t>
            </a:r>
            <a:r>
              <a:rPr lang="en-US" sz="1800" baseline="0" dirty="0">
                <a:solidFill>
                  <a:srgbClr val="A5CD00"/>
                </a:solidFill>
              </a:rPr>
              <a:t>he free </a:t>
            </a:r>
            <a:r>
              <a:rPr lang="en-US" sz="1800" baseline="0">
                <a:solidFill>
                  <a:srgbClr val="A5CD00"/>
                </a:solidFill>
              </a:rPr>
              <a:t>PowerPoint template library</a:t>
            </a:r>
            <a:endParaRPr lang="en-US" sz="1800" dirty="0">
              <a:solidFill>
                <a:srgbClr val="A5CD00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983933" y="2633133"/>
            <a:ext cx="2224135" cy="369332"/>
            <a:chOff x="3459936" y="2633133"/>
            <a:chExt cx="2224135" cy="369332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3459936" y="2633133"/>
              <a:ext cx="222413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effectLst/>
                </a:rPr>
                <a:t>Designed</a:t>
              </a:r>
              <a:r>
                <a:rPr lang="en-US" baseline="0">
                  <a:solidFill>
                    <a:schemeClr val="bg1"/>
                  </a:solidFill>
                  <a:effectLst/>
                </a:rPr>
                <a:t> with         by</a:t>
              </a:r>
              <a:endParaRPr lang="en-US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0" name="Freeform 290"/>
            <p:cNvSpPr/>
            <p:nvPr userDrawn="1"/>
          </p:nvSpPr>
          <p:spPr>
            <a:xfrm>
              <a:off x="4977441" y="2705803"/>
              <a:ext cx="261456" cy="223991"/>
            </a:xfrm>
            <a:custGeom>
              <a:avLst/>
              <a:gdLst/>
              <a:ahLst/>
              <a:cxnLst/>
              <a:rect l="l" t="t" r="r" b="b"/>
              <a:pathLst>
                <a:path w="504825" h="432707">
                  <a:moveTo>
                    <a:pt x="134658" y="0"/>
                  </a:moveTo>
                  <a:cubicBezTo>
                    <a:pt x="146301" y="0"/>
                    <a:pt x="158180" y="2019"/>
                    <a:pt x="170294" y="6057"/>
                  </a:cubicBezTo>
                  <a:cubicBezTo>
                    <a:pt x="182407" y="10095"/>
                    <a:pt x="193676" y="15541"/>
                    <a:pt x="204099" y="22396"/>
                  </a:cubicBezTo>
                  <a:cubicBezTo>
                    <a:pt x="214522" y="29251"/>
                    <a:pt x="223490" y="35683"/>
                    <a:pt x="231002" y="41693"/>
                  </a:cubicBezTo>
                  <a:cubicBezTo>
                    <a:pt x="238514" y="47703"/>
                    <a:pt x="245652" y="54088"/>
                    <a:pt x="252412" y="60849"/>
                  </a:cubicBezTo>
                  <a:cubicBezTo>
                    <a:pt x="259174" y="54088"/>
                    <a:pt x="266310" y="47703"/>
                    <a:pt x="273823" y="41693"/>
                  </a:cubicBezTo>
                  <a:cubicBezTo>
                    <a:pt x="281334" y="35683"/>
                    <a:pt x="290303" y="29251"/>
                    <a:pt x="300726" y="22396"/>
                  </a:cubicBezTo>
                  <a:cubicBezTo>
                    <a:pt x="311149" y="15541"/>
                    <a:pt x="322417" y="10095"/>
                    <a:pt x="334531" y="6057"/>
                  </a:cubicBezTo>
                  <a:cubicBezTo>
                    <a:pt x="346645" y="2019"/>
                    <a:pt x="358524" y="0"/>
                    <a:pt x="370167" y="0"/>
                  </a:cubicBezTo>
                  <a:cubicBezTo>
                    <a:pt x="412236" y="0"/>
                    <a:pt x="445197" y="11644"/>
                    <a:pt x="469048" y="34932"/>
                  </a:cubicBezTo>
                  <a:cubicBezTo>
                    <a:pt x="492899" y="58220"/>
                    <a:pt x="504825" y="90523"/>
                    <a:pt x="504825" y="131840"/>
                  </a:cubicBezTo>
                  <a:cubicBezTo>
                    <a:pt x="504825" y="173346"/>
                    <a:pt x="483321" y="215602"/>
                    <a:pt x="440313" y="258610"/>
                  </a:cubicBezTo>
                  <a:lnTo>
                    <a:pt x="264807" y="427636"/>
                  </a:lnTo>
                  <a:cubicBezTo>
                    <a:pt x="261427" y="431017"/>
                    <a:pt x="257295" y="432707"/>
                    <a:pt x="252412" y="432707"/>
                  </a:cubicBezTo>
                  <a:cubicBezTo>
                    <a:pt x="247529" y="432707"/>
                    <a:pt x="243398" y="431017"/>
                    <a:pt x="240018" y="427636"/>
                  </a:cubicBezTo>
                  <a:lnTo>
                    <a:pt x="64230" y="258047"/>
                  </a:lnTo>
                  <a:cubicBezTo>
                    <a:pt x="62351" y="256544"/>
                    <a:pt x="59770" y="254103"/>
                    <a:pt x="56482" y="250722"/>
                  </a:cubicBezTo>
                  <a:cubicBezTo>
                    <a:pt x="53196" y="247342"/>
                    <a:pt x="47984" y="241191"/>
                    <a:pt x="40848" y="232270"/>
                  </a:cubicBezTo>
                  <a:cubicBezTo>
                    <a:pt x="33712" y="223349"/>
                    <a:pt x="27326" y="214194"/>
                    <a:pt x="21692" y="204803"/>
                  </a:cubicBezTo>
                  <a:cubicBezTo>
                    <a:pt x="16057" y="195413"/>
                    <a:pt x="11035" y="184051"/>
                    <a:pt x="6620" y="170717"/>
                  </a:cubicBezTo>
                  <a:cubicBezTo>
                    <a:pt x="2207" y="157382"/>
                    <a:pt x="0" y="144423"/>
                    <a:pt x="0" y="131840"/>
                  </a:cubicBezTo>
                  <a:cubicBezTo>
                    <a:pt x="0" y="90523"/>
                    <a:pt x="11926" y="58220"/>
                    <a:pt x="35777" y="34932"/>
                  </a:cubicBezTo>
                  <a:cubicBezTo>
                    <a:pt x="59629" y="11644"/>
                    <a:pt x="92588" y="0"/>
                    <a:pt x="134658" y="0"/>
                  </a:cubicBezTo>
                  <a:close/>
                </a:path>
              </a:pathLst>
            </a:custGeom>
            <a:solidFill>
              <a:srgbClr val="D900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0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9F323-93F5-4CEF-9B52-93A9A898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F9B08-606B-44A6-96E6-46B8EE5C2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5C0CB-9ECD-4CCF-A5EE-D4E4F924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A7532-A214-48A9-8341-C63D6F8B9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F40D0-F841-41E3-9725-18277A9E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2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32DBB-3747-4278-9254-9F2ED281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3FC2B-3FEB-4112-9A0A-DA7A772DE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39EED-84EC-4037-B5F9-32AF046C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54468-AC5A-4C4C-B31D-31C4D1D1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B3AFF-D313-41F9-B94B-B408C7E6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0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4482-CB6F-46E8-B6CA-3045A2B23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7DF09-4D51-4CB0-AD7A-E248D17F7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B067B-ED48-4149-A449-43DA8E7E8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F2C6F-6B71-4736-938C-A85B4BAC3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EAC33-3BBB-48E1-9CC4-3C89B64B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DAD5C-3393-4DD4-8D35-C9E89392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9D259-50A4-4A90-A367-CC5C30C0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3AD27-4CAA-4ECA-B4B2-25CB83471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7191C-0116-479B-B08F-5FF6CC32F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02E2D-5617-42A6-BCE4-4D0ADCFED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02412-8404-4CF8-A772-D5B8C8C9B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CD2BC-4708-424C-A6C6-FF73B903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183F73-4C88-409C-B92F-D59E00D2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975A9-A14A-4AF9-BB03-E44C059F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9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FBDBF-C11D-46C5-9874-132459AF2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69B72B-5A3D-447B-BD90-D3272EDA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0334C-EE69-4A3E-8755-1DE5AD3B8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D7CDE-0533-4EC2-A22D-96D61F562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F468C0-3DBD-40BF-A704-BE18569D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6C098-79FB-427C-96BE-DD1322E0F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9D238-8440-438D-BA90-C58AD1C6A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CBA0A-B890-4679-8F98-1BBDFCCE1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4564E-69D3-4F52-AA59-51D712154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84992-C1C7-4E0C-9B53-1F7CF6641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7848E-7F23-488F-8857-64DC7650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6A4B1-CE42-43AD-BB9A-65CA4B1F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8C320A-DEE4-4AC2-B938-B04338EF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59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7EA36-9364-4EBE-8F9A-A2F206161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5B78BB-4D7D-416E-8874-B3CDC506F5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71F6A-79F3-4911-9E89-89099A544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DC8E2-3DAA-4AA4-B413-5457C741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10B35-5282-4B67-822B-E55ACD98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15B50E-84DC-4412-A5D1-BA51C2BD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5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1D6AA-A323-4877-8529-83F734A0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2E197-E1F8-4BA1-96F3-EB458ED58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90C9A-9F57-496B-AEEC-3DC584E38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DF166-3EDD-4CBA-AA05-F7DC7EAFA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6BF7C-470E-4363-A64E-B05347622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B429-731E-4A0E-8307-590EFBBEFAF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694DD6-F384-4E7B-BE01-E6C4AD3D5AB9}"/>
              </a:ext>
            </a:extLst>
          </p:cNvPr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75590A-F9DA-4816-9A02-10DEEB3D1E01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341009-1850-4C73-9FDB-ECBF912A273B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0761A6-BB25-4A44-A943-85DAF0B832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01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3A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6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HXSfh2ZRDM" TargetMode="External"/><Relationship Id="rId2" Type="http://schemas.openxmlformats.org/officeDocument/2006/relationships/hyperlink" Target="https://youtu.be/DB_Jly2jEDY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R3VcueqBgc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FD0D48-696B-4896-8F6F-B19AA59A6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7515" y="693140"/>
            <a:ext cx="5856971" cy="2862322"/>
          </a:xfrm>
        </p:spPr>
        <p:txBody>
          <a:bodyPr/>
          <a:lstStyle/>
          <a:p>
            <a:r>
              <a:rPr lang="en-US" dirty="0"/>
              <a:t>Intraosseous Infusion</a:t>
            </a:r>
            <a:br>
              <a:rPr lang="en-US" dirty="0"/>
            </a:br>
            <a:r>
              <a:rPr lang="en-US" dirty="0"/>
              <a:t> Workshop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239C1AF-BC69-40CE-935D-B07D61F112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 </a:t>
            </a:r>
            <a:r>
              <a:rPr lang="en-US" dirty="0" err="1"/>
              <a:t>Dr</a:t>
            </a:r>
            <a:r>
              <a:rPr lang="en-US" dirty="0"/>
              <a:t> Tariq Al </a:t>
            </a:r>
            <a:r>
              <a:rPr lang="en-US" dirty="0" err="1"/>
              <a:t>thobaiti</a:t>
            </a:r>
            <a:r>
              <a:rPr lang="en-US" dirty="0"/>
              <a:t> ,MBBS</a:t>
            </a:r>
          </a:p>
          <a:p>
            <a:r>
              <a:rPr lang="en-US" dirty="0"/>
              <a:t>  Clinical Assistant Professor</a:t>
            </a:r>
          </a:p>
          <a:p>
            <a:r>
              <a:rPr lang="en-US" dirty="0"/>
              <a:t>Consultant EM/PEM</a:t>
            </a:r>
          </a:p>
          <a:p>
            <a:r>
              <a:rPr lang="en-US" dirty="0"/>
              <a:t>KSU- College of medicine &amp;Medical City</a:t>
            </a:r>
          </a:p>
        </p:txBody>
      </p:sp>
    </p:spTree>
    <p:extLst>
      <p:ext uri="{BB962C8B-B14F-4D97-AF65-F5344CB8AC3E}">
        <p14:creationId xmlns:p14="http://schemas.microsoft.com/office/powerpoint/2010/main" val="165541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18836-1FF2-2A44-93BA-6DB67D22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  MEDICATIONS AND FLUIDS BY IO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74356C-5117-6F49-93FB-34AE635D2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34886"/>
            <a:ext cx="4321629" cy="498021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E8DEE-5B6A-CB47-A3E1-1CDA73770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D40E6-617D-D949-A095-58DE5033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14F0B-FD86-B342-8528-59998691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71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EEB6E-8952-E245-95D1-FFF851720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          LABORATORY TESTING  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EB1ED-C04D-1141-8B8B-869F208D9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C8BB1-9B85-264A-8529-08F3854F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955C4-1068-754F-B225-2E0C9C55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11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5A62F1-E159-8142-A927-DD26E6738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90689"/>
            <a:ext cx="7315200" cy="43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3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27B4-1D52-C841-869B-00AE12CE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D3F9C5D-E7C8-4141-9AF6-10823E478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56" y="1"/>
            <a:ext cx="5022761" cy="63563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4DDD9-1352-6C44-BAE4-E19A7B164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AEE49-5220-A741-89FC-47294FB7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2A137-3045-CE4F-AA05-D36F1EB85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5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8C10-BB5E-1140-BF7A-54FCFED0C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IO HOW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556C9-0403-6A48-B5F0-9CA4769F5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hlinkClick r:id="rId2"/>
              </a:rPr>
              <a:t>https://youtu.be/DB_Jly2jEDY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https://youtu.be/KHXSfh2ZRDM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8E407-8A07-1543-B528-05D9A008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4B837-3031-294A-94DB-694175BA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1A344-F057-3047-B408-C731C98A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06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2104B-E85C-6742-A491-458A64281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7515" y="693140"/>
            <a:ext cx="5856971" cy="2862322"/>
          </a:xfrm>
        </p:spPr>
        <p:txBody>
          <a:bodyPr/>
          <a:lstStyle/>
          <a:p>
            <a:r>
              <a:rPr lang="en-US" dirty="0"/>
              <a:t>Tube Thoracostomy</a:t>
            </a:r>
            <a:br>
              <a:rPr lang="en-US" dirty="0"/>
            </a:br>
            <a:r>
              <a:rPr lang="en-US" dirty="0"/>
              <a:t>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7EE50-1293-E74A-99CA-5C4711A207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 </a:t>
            </a:r>
            <a:r>
              <a:rPr lang="en-US" dirty="0" err="1"/>
              <a:t>Dr</a:t>
            </a:r>
            <a:r>
              <a:rPr lang="en-US" dirty="0"/>
              <a:t> Tariq Al </a:t>
            </a:r>
            <a:r>
              <a:rPr lang="en-US" dirty="0" err="1"/>
              <a:t>thobaiti</a:t>
            </a:r>
            <a:r>
              <a:rPr lang="en-US" dirty="0"/>
              <a:t> ,MBBS</a:t>
            </a:r>
          </a:p>
          <a:p>
            <a:r>
              <a:rPr lang="en-US" dirty="0"/>
              <a:t>  Clinical Assistant Professor</a:t>
            </a:r>
          </a:p>
          <a:p>
            <a:r>
              <a:rPr lang="en-US" dirty="0"/>
              <a:t>Consultant EM/PEM</a:t>
            </a:r>
          </a:p>
          <a:p>
            <a:r>
              <a:rPr lang="en-US" dirty="0"/>
              <a:t>KSU- College of medicine &amp;Medical 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051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EABDD-969B-934A-8BEE-BCA112F52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                       How?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682D83-D486-B040-9DAD-B7DE71389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57" y="1690688"/>
            <a:ext cx="7102929" cy="466566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4F6D2-A654-9E4C-BF5E-D21CC17A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DA6AE-C5A7-6B4F-A2E6-F7C7D8B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31F6D-60EE-5D46-8BD0-6A63A29E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84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30235-CA4D-A547-BADC-D539FAC8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  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BE9EFF-9671-944C-A3A7-4017F19DD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96269"/>
            <a:ext cx="6007100" cy="42545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76621-243E-3E45-9E9A-78E8901F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C0D09-E2B7-D041-AD78-D984BA965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1F62E-ECE8-2744-AFD6-1C40C571F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16</a:t>
            </a:fld>
            <a:endParaRPr lang="en-US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C9E48064-B8B5-1945-BCF9-560E89A32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2118519"/>
            <a:ext cx="3937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1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CF54-E1A2-4B4A-A72D-0A3C8786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                  indication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C9A59-E05E-7041-AA7B-B23F7928A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 Spontaneous and traumatic pneumothorax</a:t>
            </a:r>
          </a:p>
          <a:p>
            <a:endParaRPr lang="en-US" dirty="0"/>
          </a:p>
          <a:p>
            <a:r>
              <a:rPr lang="en-US" dirty="0"/>
              <a:t>2- Hemothorax</a:t>
            </a:r>
          </a:p>
          <a:p>
            <a:endParaRPr lang="en-US" dirty="0"/>
          </a:p>
          <a:p>
            <a:r>
              <a:rPr lang="en-US" dirty="0"/>
              <a:t>3- Empyema</a:t>
            </a:r>
          </a:p>
          <a:p>
            <a:endParaRPr lang="en-US" dirty="0"/>
          </a:p>
          <a:p>
            <a:r>
              <a:rPr lang="en-US" dirty="0"/>
              <a:t>4- Patients with penetrating chest trauma undergoing positive      pressure ventilation or long- distance transport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A9F76-84C4-DD4E-BA48-4D08E831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61E9E-AF6C-744C-A03A-9E5DCED36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43F57-CEBC-9944-8F61-9A80564A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17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0CD920E-057D-C74C-954C-5F7FE11CE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71" y="1294607"/>
            <a:ext cx="37973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10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936D2-E5B7-FF4E-B092-04088EE9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         Contraindication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5C526-89D3-B44B-B62F-A47E18068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</a:t>
            </a:r>
            <a:r>
              <a:rPr lang="en-US" u="sng" dirty="0"/>
              <a:t>A- absolute</a:t>
            </a:r>
          </a:p>
          <a:p>
            <a:pPr marL="0" indent="0">
              <a:buNone/>
            </a:pPr>
            <a:r>
              <a:rPr lang="en-US" dirty="0"/>
              <a:t>        none</a:t>
            </a:r>
          </a:p>
          <a:p>
            <a:r>
              <a:rPr lang="en-US" dirty="0"/>
              <a:t>    </a:t>
            </a:r>
            <a:r>
              <a:rPr lang="en-US" u="sng" dirty="0"/>
              <a:t>B- RELATIVE</a:t>
            </a:r>
          </a:p>
          <a:p>
            <a:pPr marL="0" indent="0">
              <a:buNone/>
            </a:pPr>
            <a:r>
              <a:rPr lang="en-US" dirty="0"/>
              <a:t>       1- Presence of multiple pleural adhesions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2- Presence of emphysematous blebs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3- Coagulopathy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D266E-F5CC-CD4C-8E81-373E1294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1BD3E-1566-E444-A5E1-B1423814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823CE-01AF-C944-B0CC-487428A21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18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BAA62B65-40BD-8548-8D92-EB524BCF7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1646238"/>
            <a:ext cx="41656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40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36DB-58B5-844B-A7D5-7BEB55FEE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52468-14EC-4648-A285-A6538A8F4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1- Infection</a:t>
            </a:r>
          </a:p>
          <a:p>
            <a:endParaRPr lang="en-US" dirty="0"/>
          </a:p>
          <a:p>
            <a:r>
              <a:rPr lang="en-US" dirty="0"/>
              <a:t>2- laceration of an intercostal vessel</a:t>
            </a:r>
          </a:p>
          <a:p>
            <a:endParaRPr lang="en-US" dirty="0"/>
          </a:p>
          <a:p>
            <a:r>
              <a:rPr lang="en-US" dirty="0"/>
              <a:t>3- Pulmonary injury</a:t>
            </a:r>
          </a:p>
          <a:p>
            <a:endParaRPr lang="en-US" dirty="0"/>
          </a:p>
          <a:p>
            <a:r>
              <a:rPr lang="en-US" dirty="0"/>
              <a:t>4- Intraabdominal or solid organ tube placement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5- Failure of </a:t>
            </a:r>
            <a:r>
              <a:rPr lang="en-US" dirty="0" err="1"/>
              <a:t>reexpantion</a:t>
            </a:r>
            <a:r>
              <a:rPr lang="en-US" dirty="0"/>
              <a:t> of pneumothorax</a:t>
            </a:r>
          </a:p>
          <a:p>
            <a:endParaRPr lang="en-US" dirty="0"/>
          </a:p>
          <a:p>
            <a:r>
              <a:rPr lang="en-US" dirty="0"/>
              <a:t>6- </a:t>
            </a:r>
            <a:r>
              <a:rPr lang="en-US" dirty="0" err="1"/>
              <a:t>Reexpansion</a:t>
            </a:r>
            <a:r>
              <a:rPr lang="en-US" dirty="0"/>
              <a:t> pulmonary edema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D0C25-488C-564C-A07F-B4229098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A9E23-9E73-3D48-9B31-954DD419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59D19-2136-3542-B5B4-BC976D62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19</a:t>
            </a:fld>
            <a:endParaRPr lang="en-US"/>
          </a:p>
        </p:txBody>
      </p:sp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id="{971D7A59-C21B-3E4E-B149-1D7AB359D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28" y="2395651"/>
            <a:ext cx="3937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B5FB-47D2-9340-BB92-EBB15E99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IO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454E80-407B-0D48-8715-DF43A6C05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30" y="1825625"/>
            <a:ext cx="6553539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68C5F-4CDC-8541-9CCD-B93C17E5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7A443-A721-8B43-8C81-1678AD43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9F3A9-AA76-3B40-907C-C2151C9E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58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43754-DF34-2E45-B226-73DDA917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What You Need?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2E71FA-8FE4-FA41-BFD3-A3C6E99E8A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76D3D-099E-3747-8DEE-50A7631EA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C6794-7CA5-A649-B01F-FEC0B0E3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E37D3-65B9-194E-B6BB-752884070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20</a:t>
            </a:fld>
            <a:endParaRPr lang="en-US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A0DE6236-B7DB-464F-B9B4-EC50C7410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176591" cy="4351338"/>
          </a:xfrm>
          <a:prstGeom prst="rect">
            <a:avLst/>
          </a:prstGeom>
        </p:spPr>
      </p:pic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FE6C40A5-DA6B-A040-B080-940C2A8213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35944"/>
            <a:ext cx="4876800" cy="4330700"/>
          </a:xfrm>
        </p:spPr>
      </p:pic>
    </p:spTree>
    <p:extLst>
      <p:ext uri="{BB962C8B-B14F-4D97-AF65-F5344CB8AC3E}">
        <p14:creationId xmlns:p14="http://schemas.microsoft.com/office/powerpoint/2010/main" val="2341912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16DBC-B074-9C45-97A8-4EA6626D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   Drainage and Suction Systems</a:t>
            </a:r>
            <a:br>
              <a:rPr lang="en-US" dirty="0"/>
            </a:b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621FA-CD5C-EB48-8FFF-70B50B26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CAA7E-DECF-2A4B-B49C-4BFB73A4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364A8-81FD-DC4A-B242-FFB3436D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21</a:t>
            </a:fld>
            <a:endParaRPr lang="en-US"/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C0F80278-3371-EE40-B69F-4AC1B1D17C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30" y="1825625"/>
            <a:ext cx="3592284" cy="43513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E3445A8-A54D-EB41-ABF8-50B4546349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13" y="1825625"/>
            <a:ext cx="3853543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841B6B-EC4F-BF4A-9A5C-8A73930E825A}"/>
              </a:ext>
            </a:extLst>
          </p:cNvPr>
          <p:cNvSpPr txBox="1"/>
          <p:nvPr/>
        </p:nvSpPr>
        <p:spPr>
          <a:xfrm>
            <a:off x="11136086" y="4555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634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50E3B-E5ED-0342-A9F9-E195CB21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                 OTHER TECHNIQUES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1A9BA75-0D0D-B24B-AA77-3717342CC6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2" y="914401"/>
            <a:ext cx="5404756" cy="580707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65555-F674-A647-97AD-0E6DA9CBD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FEA49-8B29-3544-A8F6-459171FC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5BCD6-F211-3447-AB4D-99F1B1AE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22</a:t>
            </a:fld>
            <a:endParaRPr lang="en-US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1A67390D-92C6-354C-9FFF-88D4469CFE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0" y="914400"/>
            <a:ext cx="4572817" cy="5807075"/>
          </a:xfrm>
        </p:spPr>
      </p:pic>
    </p:spTree>
    <p:extLst>
      <p:ext uri="{BB962C8B-B14F-4D97-AF65-F5344CB8AC3E}">
        <p14:creationId xmlns:p14="http://schemas.microsoft.com/office/powerpoint/2010/main" val="4074182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12D4E-A38C-C04F-85BA-C3F9B0367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</a:t>
            </a:r>
            <a:r>
              <a:rPr lang="en-US" sz="5400" dirty="0"/>
              <a:t>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47D24-FC00-A84F-B0AD-A8BE8F3C8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https://youtu.be/qR3VcueqBgc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09ACB-CC84-114B-AEDC-BE962E8F1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C3257-C4DC-CC47-84DB-003189A25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1606A-8837-6449-8BDF-7A208D6B6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67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9703-0CBF-4547-B22E-6F2F6BA39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</a:t>
            </a:r>
            <a:r>
              <a:rPr lang="en-US" sz="7200" dirty="0"/>
              <a:t>QUESTION 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E8431-CF6D-EB43-BEFA-0EDFF0438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E1E45-72EC-834C-85EE-969995138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0C5E8-9E42-A544-A599-78DDFC05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33995-A3BA-9141-A49B-102D048B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15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E388-15BC-A24A-9431-A742BA3E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</a:t>
            </a:r>
            <a:r>
              <a:rPr lang="en-US" sz="5400" dirty="0"/>
              <a:t>EZ-IO</a:t>
            </a:r>
            <a:r>
              <a:rPr lang="en-US" dirty="0"/>
              <a:t> Device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BC642-BDFF-3C40-9A70-41093E3B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23/04/2020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A8ECF-A947-5D45-845C-E2F1EA25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26B4E-48F0-6140-9506-003172CE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3</a:t>
            </a:fld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CE08BEB6-CE0A-484B-82BE-67A0ADB0F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90688"/>
            <a:ext cx="5029200" cy="4481512"/>
          </a:xfrm>
        </p:spPr>
      </p:pic>
    </p:spTree>
    <p:extLst>
      <p:ext uri="{BB962C8B-B14F-4D97-AF65-F5344CB8AC3E}">
        <p14:creationId xmlns:p14="http://schemas.microsoft.com/office/powerpoint/2010/main" val="1407911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0E14-D1BB-4342-9034-81BF7FE2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  </a:t>
            </a:r>
            <a:br>
              <a:rPr lang="en-US" dirty="0"/>
            </a:br>
            <a:r>
              <a:rPr lang="en-US" dirty="0"/>
              <a:t>           Bone Injection Gun</a:t>
            </a:r>
            <a:br>
              <a:rPr lang="en-US" dirty="0">
                <a:latin typeface="Helvetica" pitchFamily="2" charset="0"/>
              </a:rPr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485B3-E84A-9946-8F31-11DB5AAA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534C2-3E5F-B34F-9BAF-0534F204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542DE-6962-654A-AEC4-F28631A59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4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1E9476D0-ED20-B84F-97F2-A2A3A2178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5" y="1690688"/>
            <a:ext cx="6691086" cy="4854121"/>
          </a:xfrm>
        </p:spPr>
      </p:pic>
    </p:spTree>
    <p:extLst>
      <p:ext uri="{BB962C8B-B14F-4D97-AF65-F5344CB8AC3E}">
        <p14:creationId xmlns:p14="http://schemas.microsoft.com/office/powerpoint/2010/main" val="141434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3F58-9CF4-514A-8397-8924DB82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   </a:t>
            </a:r>
            <a:br>
              <a:rPr lang="en-US" dirty="0"/>
            </a:br>
            <a:r>
              <a:rPr lang="en-US" dirty="0"/>
              <a:t>      Various intraosseous needles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48121F-56FD-1B40-B605-A23E9D520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845129"/>
            <a:ext cx="9715500" cy="416378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1667A-4768-6643-8E57-6E37D92A5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289A0-5C10-D84E-BCF6-F6B5FD52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155A1-B7FD-5A4A-8114-5961D83E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3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E3B9-716C-435C-A065-D736C1BF9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</a:t>
            </a:r>
            <a:r>
              <a:rPr lang="en-US" sz="5400" dirty="0"/>
              <a:t>IO INDICATION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AD6B-7DC5-47F4-87AB-9E9F2B994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ts val="1350"/>
              </a:spcBef>
            </a:pPr>
            <a:r>
              <a:rPr lang="en-US" noProof="1"/>
              <a:t>1- Emergency intravascular access when other methods have failed</a:t>
            </a:r>
          </a:p>
          <a:p>
            <a:pPr algn="just">
              <a:spcBef>
                <a:spcPts val="1350"/>
              </a:spcBef>
            </a:pPr>
            <a:r>
              <a:rPr lang="en-US" noProof="1"/>
              <a:t> </a:t>
            </a:r>
          </a:p>
          <a:p>
            <a:pPr algn="just">
              <a:spcBef>
                <a:spcPts val="1350"/>
              </a:spcBef>
            </a:pPr>
            <a:r>
              <a:rPr lang="en-US" noProof="1"/>
              <a:t>2- Cardiac arrest in infant and young children</a:t>
            </a:r>
          </a:p>
          <a:p>
            <a:pPr algn="just">
              <a:spcBef>
                <a:spcPts val="1350"/>
              </a:spcBef>
            </a:pPr>
            <a:endParaRPr lang="en-US" noProof="1"/>
          </a:p>
          <a:p>
            <a:pPr algn="just">
              <a:spcBef>
                <a:spcPts val="1350"/>
              </a:spcBef>
            </a:pPr>
            <a:r>
              <a:rPr lang="en-US" noProof="1"/>
              <a:t>3- Military applications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FC6B1-4DBA-43CA-9038-6433679E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3ED56-FA4A-41F0-8E79-9DF310DA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852AD-263D-440E-A39F-6CC2359C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4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5CD11-B0B7-B749-B7AD-08F2F35FA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</a:t>
            </a:r>
            <a:r>
              <a:rPr lang="en-US" sz="5400" dirty="0"/>
              <a:t>IO CONTRAINDICATIONS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44C7A-55B2-A34C-9687-879084C57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 Osteoporosis and osteogenesis</a:t>
            </a:r>
          </a:p>
          <a:p>
            <a:endParaRPr lang="en-US" dirty="0"/>
          </a:p>
          <a:p>
            <a:r>
              <a:rPr lang="en-US" dirty="0"/>
              <a:t>2- Fractured bone</a:t>
            </a:r>
          </a:p>
          <a:p>
            <a:endParaRPr lang="en-US" dirty="0"/>
          </a:p>
          <a:p>
            <a:r>
              <a:rPr lang="en-US" dirty="0"/>
              <a:t>3- Prior use of same bone for </a:t>
            </a:r>
            <a:r>
              <a:rPr lang="en-US" dirty="0" err="1"/>
              <a:t>io</a:t>
            </a:r>
            <a:r>
              <a:rPr lang="en-US" dirty="0"/>
              <a:t> infusion</a:t>
            </a:r>
          </a:p>
          <a:p>
            <a:endParaRPr lang="en-US" dirty="0"/>
          </a:p>
          <a:p>
            <a:r>
              <a:rPr lang="en-US" dirty="0"/>
              <a:t>4- Cellulitis or burn overlaying insertion site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84110-1259-3540-8982-E974BC0D3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3ED91-994E-C947-B595-5CB57E60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E873-9BFC-F948-8DC8-C020F758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02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7771-1B52-6A4F-8CAB-902A36EF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      IO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8371B-24A6-FA48-92FE-00E886D04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A- </a:t>
            </a:r>
            <a:r>
              <a:rPr lang="en-US" u="sng" dirty="0"/>
              <a:t>TECHNICAL DIFFICULTIES</a:t>
            </a:r>
          </a:p>
          <a:p>
            <a:endParaRPr lang="en-US" u="sng" dirty="0"/>
          </a:p>
          <a:p>
            <a:pPr marL="0" indent="0">
              <a:buNone/>
            </a:pPr>
            <a:r>
              <a:rPr lang="en-US" dirty="0"/>
              <a:t>   1- Over penetration</a:t>
            </a:r>
          </a:p>
          <a:p>
            <a:pPr marL="0" indent="0">
              <a:buNone/>
            </a:pPr>
            <a:r>
              <a:rPr lang="en-US" dirty="0"/>
              <a:t>   2- Incomplete penetration</a:t>
            </a:r>
          </a:p>
          <a:p>
            <a:pPr marL="0" indent="0">
              <a:buNone/>
            </a:pPr>
            <a:r>
              <a:rPr lang="en-US" dirty="0"/>
              <a:t>   3- Needle obstruction</a:t>
            </a:r>
          </a:p>
          <a:p>
            <a:pPr marL="0" indent="0">
              <a:buNone/>
            </a:pPr>
            <a:r>
              <a:rPr lang="en-US" dirty="0"/>
              <a:t>   4- Fluid extravasation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80D96-5797-F445-B289-07FF0663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A77C0-A906-EB4B-BEC0-F0CB95EB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E9C8D-12F3-3143-B65B-5ECC27341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E10B36-33B5-F040-89A9-E077B00B9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6" y="1870075"/>
            <a:ext cx="55880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48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1E85E-93A0-544B-9334-6FC7CAE8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        IO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CF4FD-E101-FD4A-A51C-CCFC78F00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B- </a:t>
            </a:r>
            <a:r>
              <a:rPr lang="en-US" u="sng" dirty="0"/>
              <a:t>SOFT TISSUE AND BONY COMPLICATIONS</a:t>
            </a:r>
          </a:p>
          <a:p>
            <a:endParaRPr lang="en-US" u="sng" dirty="0"/>
          </a:p>
          <a:p>
            <a:pPr marL="0" indent="0">
              <a:buNone/>
            </a:pPr>
            <a:r>
              <a:rPr lang="en-US" dirty="0"/>
              <a:t>      1-  Infection</a:t>
            </a:r>
          </a:p>
          <a:p>
            <a:pPr marL="0" indent="0">
              <a:buNone/>
            </a:pPr>
            <a:r>
              <a:rPr lang="en-US" dirty="0"/>
              <a:t>      2- Bony inflammatory</a:t>
            </a:r>
          </a:p>
          <a:p>
            <a:pPr marL="0" indent="0">
              <a:buNone/>
            </a:pPr>
            <a:r>
              <a:rPr lang="en-US" dirty="0"/>
              <a:t>      3- Skin sloughing</a:t>
            </a:r>
          </a:p>
          <a:p>
            <a:pPr marL="0" indent="0">
              <a:buNone/>
            </a:pPr>
            <a:r>
              <a:rPr lang="en-US" dirty="0"/>
              <a:t>      4- Compartment syndrome</a:t>
            </a:r>
          </a:p>
          <a:p>
            <a:pPr marL="0" indent="0">
              <a:buNone/>
            </a:pPr>
            <a:r>
              <a:rPr lang="en-US" dirty="0"/>
              <a:t>      5- Epiphyseal injury</a:t>
            </a:r>
          </a:p>
          <a:p>
            <a:pPr marL="0" indent="0">
              <a:buNone/>
            </a:pPr>
            <a:r>
              <a:rPr lang="en-US" dirty="0"/>
              <a:t>      6- Fat embolism</a:t>
            </a:r>
          </a:p>
          <a:p>
            <a:pPr marL="0" indent="0">
              <a:buNone/>
            </a:pPr>
            <a:r>
              <a:rPr lang="en-US" dirty="0"/>
              <a:t>      7- Pain with infusion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257D9-02F3-C14F-A290-3D60338B4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A1DDE-3833-174D-8028-1C0E3828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C3453-F0E9-F144-949D-5EF476AC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5B429-731E-4A0E-8307-590EFBBEFA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92036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15_T_PGO_Flat-Lay-XXX-16_9" id="{BE232254-0C48-4921-A76C-FFFD95628494}" vid="{85BC4875-20B7-4E95-B964-555B6397DB3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15_T_PGO_Flat-Lay-XXX-16_9" id="{BE232254-0C48-4921-A76C-FFFD95628494}" vid="{4ACBC938-B4E1-4B9D-9258-84B21350576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1_Custom Design</Template>
  <TotalTime>2124</TotalTime>
  <Words>495</Words>
  <Application>Microsoft Macintosh PowerPoint</Application>
  <PresentationFormat>Widescreen</PresentationFormat>
  <Paragraphs>161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Open Sans</vt:lpstr>
      <vt:lpstr>1_Custom Design</vt:lpstr>
      <vt:lpstr>Custom Design</vt:lpstr>
      <vt:lpstr>Intraosseous Infusion  Workshop</vt:lpstr>
      <vt:lpstr>                         IO</vt:lpstr>
      <vt:lpstr>                 EZ-IO Device</vt:lpstr>
      <vt:lpstr>                  Bone Injection Gun </vt:lpstr>
      <vt:lpstr>           Various intraosseous needles </vt:lpstr>
      <vt:lpstr>              IO INDICATION</vt:lpstr>
      <vt:lpstr>       IO CONTRAINDICATIONS</vt:lpstr>
      <vt:lpstr>      IO Complications</vt:lpstr>
      <vt:lpstr>        IO Complications</vt:lpstr>
      <vt:lpstr>    MEDICATIONS AND FLUIDS BY IO </vt:lpstr>
      <vt:lpstr>            LABORATORY TESTING   </vt:lpstr>
      <vt:lpstr>PowerPoint Presentation</vt:lpstr>
      <vt:lpstr>                IO HOW ?</vt:lpstr>
      <vt:lpstr>Tube Thoracostomy Workshop</vt:lpstr>
      <vt:lpstr>                       How?</vt:lpstr>
      <vt:lpstr>                            ?</vt:lpstr>
      <vt:lpstr>                  indication</vt:lpstr>
      <vt:lpstr>         Contraindication</vt:lpstr>
      <vt:lpstr>       Complications</vt:lpstr>
      <vt:lpstr>            What You Need?</vt:lpstr>
      <vt:lpstr>     Drainage and Suction Systems </vt:lpstr>
      <vt:lpstr>                 OTHER TECHNIQUES </vt:lpstr>
      <vt:lpstr>                  HOW?</vt:lpstr>
      <vt:lpstr>                  QUESTION 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chest tube and IO workshop</dc:title>
  <dc:creator>Microsoft Office User</dc:creator>
  <dc:description>© Copyright PresentationGo.com</dc:description>
  <cp:lastModifiedBy>Microsoft Office User</cp:lastModifiedBy>
  <cp:revision>76</cp:revision>
  <dcterms:created xsi:type="dcterms:W3CDTF">2020-04-08T10:22:09Z</dcterms:created>
  <dcterms:modified xsi:type="dcterms:W3CDTF">2020-04-11T19:31:25Z</dcterms:modified>
  <cp:category>Templates</cp:category>
</cp:coreProperties>
</file>