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68" r:id="rId3"/>
    <p:sldId id="397" r:id="rId4"/>
    <p:sldId id="398" r:id="rId5"/>
    <p:sldId id="399" r:id="rId6"/>
    <p:sldId id="400" r:id="rId7"/>
    <p:sldId id="416" r:id="rId8"/>
    <p:sldId id="406" r:id="rId9"/>
    <p:sldId id="407" r:id="rId10"/>
    <p:sldId id="408" r:id="rId11"/>
    <p:sldId id="419" r:id="rId12"/>
    <p:sldId id="409" r:id="rId13"/>
    <p:sldId id="410" r:id="rId14"/>
    <p:sldId id="411" r:id="rId15"/>
    <p:sldId id="402" r:id="rId16"/>
    <p:sldId id="403" r:id="rId17"/>
    <p:sldId id="404" r:id="rId18"/>
    <p:sldId id="405" r:id="rId19"/>
    <p:sldId id="412" r:id="rId20"/>
    <p:sldId id="382" r:id="rId21"/>
    <p:sldId id="383" r:id="rId22"/>
    <p:sldId id="384" r:id="rId23"/>
    <p:sldId id="413" r:id="rId24"/>
    <p:sldId id="414" r:id="rId25"/>
    <p:sldId id="385" r:id="rId26"/>
    <p:sldId id="386" r:id="rId27"/>
    <p:sldId id="387" r:id="rId28"/>
    <p:sldId id="388" r:id="rId29"/>
    <p:sldId id="389" r:id="rId30"/>
    <p:sldId id="390" r:id="rId31"/>
    <p:sldId id="415" r:id="rId32"/>
    <p:sldId id="391" r:id="rId33"/>
    <p:sldId id="392" r:id="rId34"/>
    <p:sldId id="393" r:id="rId35"/>
    <p:sldId id="394" r:id="rId36"/>
    <p:sldId id="417" r:id="rId37"/>
    <p:sldId id="421" r:id="rId38"/>
    <p:sldId id="422" r:id="rId39"/>
    <p:sldId id="420" r:id="rId40"/>
    <p:sldId id="424" r:id="rId41"/>
    <p:sldId id="418" r:id="rId42"/>
    <p:sldId id="396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C544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51" autoAdjust="0"/>
    <p:restoredTop sz="85499" autoAdjust="0"/>
  </p:normalViewPr>
  <p:slideViewPr>
    <p:cSldViewPr snapToGrid="0">
      <p:cViewPr varScale="1">
        <p:scale>
          <a:sx n="76" d="100"/>
          <a:sy n="76" d="100"/>
        </p:scale>
        <p:origin x="1512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98016C-FA09-4457-AC34-C9F99BC0869C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5AA7BA7-0D4B-4F50-B88E-35FE0E4620C0}">
      <dgm:prSet/>
      <dgm:spPr/>
      <dgm:t>
        <a:bodyPr/>
        <a:lstStyle/>
        <a:p>
          <a:r>
            <a:rPr lang="en-US"/>
            <a:t>Reviewing the basics of ECG </a:t>
          </a:r>
        </a:p>
      </dgm:t>
    </dgm:pt>
    <dgm:pt modelId="{B71A6A66-1762-4DFC-88D9-4E32FAE05D0B}" type="parTrans" cxnId="{31E62E32-2D3F-46A9-A8E9-F5053FD0E7D1}">
      <dgm:prSet/>
      <dgm:spPr/>
      <dgm:t>
        <a:bodyPr/>
        <a:lstStyle/>
        <a:p>
          <a:endParaRPr lang="en-US"/>
        </a:p>
      </dgm:t>
    </dgm:pt>
    <dgm:pt modelId="{1A544245-0A6E-4AE5-8F4C-23F6DED81097}" type="sibTrans" cxnId="{31E62E32-2D3F-46A9-A8E9-F5053FD0E7D1}">
      <dgm:prSet/>
      <dgm:spPr/>
      <dgm:t>
        <a:bodyPr/>
        <a:lstStyle/>
        <a:p>
          <a:endParaRPr lang="en-US"/>
        </a:p>
      </dgm:t>
    </dgm:pt>
    <dgm:pt modelId="{64151DA3-C004-4BC2-9A65-54A8B9C11BF8}">
      <dgm:prSet/>
      <dgm:spPr/>
      <dgm:t>
        <a:bodyPr/>
        <a:lstStyle/>
        <a:p>
          <a:r>
            <a:rPr lang="en-US"/>
            <a:t>Systematic way of reading an ECG</a:t>
          </a:r>
        </a:p>
      </dgm:t>
    </dgm:pt>
    <dgm:pt modelId="{1CC6DF59-BFEA-47ED-874D-8EA09680EBD0}" type="parTrans" cxnId="{D6B9135E-0D73-4AAA-8394-9C96CF3FBDC8}">
      <dgm:prSet/>
      <dgm:spPr/>
      <dgm:t>
        <a:bodyPr/>
        <a:lstStyle/>
        <a:p>
          <a:endParaRPr lang="en-US"/>
        </a:p>
      </dgm:t>
    </dgm:pt>
    <dgm:pt modelId="{9AB32F6D-CC46-4A9E-A964-ABE223B60FCA}" type="sibTrans" cxnId="{D6B9135E-0D73-4AAA-8394-9C96CF3FBDC8}">
      <dgm:prSet/>
      <dgm:spPr/>
      <dgm:t>
        <a:bodyPr/>
        <a:lstStyle/>
        <a:p>
          <a:endParaRPr lang="en-US"/>
        </a:p>
      </dgm:t>
    </dgm:pt>
    <dgm:pt modelId="{04298C05-F3E5-4E03-B099-2D5DE0A33AB9}">
      <dgm:prSet/>
      <dgm:spPr/>
      <dgm:t>
        <a:bodyPr/>
        <a:lstStyle/>
        <a:p>
          <a:r>
            <a:rPr lang="en-US" dirty="0"/>
            <a:t>STEMI mimics</a:t>
          </a:r>
        </a:p>
      </dgm:t>
    </dgm:pt>
    <dgm:pt modelId="{05713FE0-A435-4AA2-B288-2FFD5C8C4C80}" type="parTrans" cxnId="{96E30B67-33CC-427E-B820-04CEED66337E}">
      <dgm:prSet/>
      <dgm:spPr/>
      <dgm:t>
        <a:bodyPr/>
        <a:lstStyle/>
        <a:p>
          <a:endParaRPr lang="en-US"/>
        </a:p>
      </dgm:t>
    </dgm:pt>
    <dgm:pt modelId="{F8D114C0-62AC-4A9A-B9A3-5389F02F75CB}" type="sibTrans" cxnId="{96E30B67-33CC-427E-B820-04CEED66337E}">
      <dgm:prSet/>
      <dgm:spPr/>
      <dgm:t>
        <a:bodyPr/>
        <a:lstStyle/>
        <a:p>
          <a:endParaRPr lang="en-US"/>
        </a:p>
      </dgm:t>
    </dgm:pt>
    <dgm:pt modelId="{468B2665-87E1-9640-A7D4-5CE9ECF3EAFC}" type="pres">
      <dgm:prSet presAssocID="{B398016C-FA09-4457-AC34-C9F99BC0869C}" presName="linear" presStyleCnt="0">
        <dgm:presLayoutVars>
          <dgm:animLvl val="lvl"/>
          <dgm:resizeHandles val="exact"/>
        </dgm:presLayoutVars>
      </dgm:prSet>
      <dgm:spPr/>
    </dgm:pt>
    <dgm:pt modelId="{9688BA1E-9696-FB44-A002-3F98F37D8C86}" type="pres">
      <dgm:prSet presAssocID="{45AA7BA7-0D4B-4F50-B88E-35FE0E4620C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0A0490C-F1FE-4241-A94F-404A559A3290}" type="pres">
      <dgm:prSet presAssocID="{1A544245-0A6E-4AE5-8F4C-23F6DED81097}" presName="spacer" presStyleCnt="0"/>
      <dgm:spPr/>
    </dgm:pt>
    <dgm:pt modelId="{5DA26B7D-A851-8046-A506-76247FB26A31}" type="pres">
      <dgm:prSet presAssocID="{64151DA3-C004-4BC2-9A65-54A8B9C11BF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933D43F-5D23-5B44-A4FC-6DAA9AAA017C}" type="pres">
      <dgm:prSet presAssocID="{9AB32F6D-CC46-4A9E-A964-ABE223B60FCA}" presName="spacer" presStyleCnt="0"/>
      <dgm:spPr/>
    </dgm:pt>
    <dgm:pt modelId="{F2F75AC8-4193-6C46-AD89-02437C213128}" type="pres">
      <dgm:prSet presAssocID="{04298C05-F3E5-4E03-B099-2D5DE0A33AB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1E62E32-2D3F-46A9-A8E9-F5053FD0E7D1}" srcId="{B398016C-FA09-4457-AC34-C9F99BC0869C}" destId="{45AA7BA7-0D4B-4F50-B88E-35FE0E4620C0}" srcOrd="0" destOrd="0" parTransId="{B71A6A66-1762-4DFC-88D9-4E32FAE05D0B}" sibTransId="{1A544245-0A6E-4AE5-8F4C-23F6DED81097}"/>
    <dgm:cxn modelId="{10740735-27F8-C049-B7CE-3BC7AB05F48B}" type="presOf" srcId="{45AA7BA7-0D4B-4F50-B88E-35FE0E4620C0}" destId="{9688BA1E-9696-FB44-A002-3F98F37D8C86}" srcOrd="0" destOrd="0" presId="urn:microsoft.com/office/officeart/2005/8/layout/vList2"/>
    <dgm:cxn modelId="{D6B9135E-0D73-4AAA-8394-9C96CF3FBDC8}" srcId="{B398016C-FA09-4457-AC34-C9F99BC0869C}" destId="{64151DA3-C004-4BC2-9A65-54A8B9C11BF8}" srcOrd="1" destOrd="0" parTransId="{1CC6DF59-BFEA-47ED-874D-8EA09680EBD0}" sibTransId="{9AB32F6D-CC46-4A9E-A964-ABE223B60FCA}"/>
    <dgm:cxn modelId="{96E30B67-33CC-427E-B820-04CEED66337E}" srcId="{B398016C-FA09-4457-AC34-C9F99BC0869C}" destId="{04298C05-F3E5-4E03-B099-2D5DE0A33AB9}" srcOrd="2" destOrd="0" parTransId="{05713FE0-A435-4AA2-B288-2FFD5C8C4C80}" sibTransId="{F8D114C0-62AC-4A9A-B9A3-5389F02F75CB}"/>
    <dgm:cxn modelId="{3A01DD69-F961-C348-A00E-CD4958FE1A49}" type="presOf" srcId="{64151DA3-C004-4BC2-9A65-54A8B9C11BF8}" destId="{5DA26B7D-A851-8046-A506-76247FB26A31}" srcOrd="0" destOrd="0" presId="urn:microsoft.com/office/officeart/2005/8/layout/vList2"/>
    <dgm:cxn modelId="{A990778C-C664-3146-B725-96F5806DBB87}" type="presOf" srcId="{B398016C-FA09-4457-AC34-C9F99BC0869C}" destId="{468B2665-87E1-9640-A7D4-5CE9ECF3EAFC}" srcOrd="0" destOrd="0" presId="urn:microsoft.com/office/officeart/2005/8/layout/vList2"/>
    <dgm:cxn modelId="{404940E7-3E08-8248-B878-DCEDA80B8195}" type="presOf" srcId="{04298C05-F3E5-4E03-B099-2D5DE0A33AB9}" destId="{F2F75AC8-4193-6C46-AD89-02437C213128}" srcOrd="0" destOrd="0" presId="urn:microsoft.com/office/officeart/2005/8/layout/vList2"/>
    <dgm:cxn modelId="{6AFD7465-6AB0-C24E-98CF-E4D2292524B9}" type="presParOf" srcId="{468B2665-87E1-9640-A7D4-5CE9ECF3EAFC}" destId="{9688BA1E-9696-FB44-A002-3F98F37D8C86}" srcOrd="0" destOrd="0" presId="urn:microsoft.com/office/officeart/2005/8/layout/vList2"/>
    <dgm:cxn modelId="{809ABFE7-8CEC-B34E-954D-59E350FD7A91}" type="presParOf" srcId="{468B2665-87E1-9640-A7D4-5CE9ECF3EAFC}" destId="{A0A0490C-F1FE-4241-A94F-404A559A3290}" srcOrd="1" destOrd="0" presId="urn:microsoft.com/office/officeart/2005/8/layout/vList2"/>
    <dgm:cxn modelId="{892EBB61-3006-B544-A7A3-FB1497414B66}" type="presParOf" srcId="{468B2665-87E1-9640-A7D4-5CE9ECF3EAFC}" destId="{5DA26B7D-A851-8046-A506-76247FB26A31}" srcOrd="2" destOrd="0" presId="urn:microsoft.com/office/officeart/2005/8/layout/vList2"/>
    <dgm:cxn modelId="{4820AE22-BF93-7549-A8BC-F128E2062320}" type="presParOf" srcId="{468B2665-87E1-9640-A7D4-5CE9ECF3EAFC}" destId="{7933D43F-5D23-5B44-A4FC-6DAA9AAA017C}" srcOrd="3" destOrd="0" presId="urn:microsoft.com/office/officeart/2005/8/layout/vList2"/>
    <dgm:cxn modelId="{99A7100B-6358-C646-80CC-19BB115E0620}" type="presParOf" srcId="{468B2665-87E1-9640-A7D4-5CE9ECF3EAFC}" destId="{F2F75AC8-4193-6C46-AD89-02437C21312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F33E64-01B3-48D3-B49E-A347EE2240A4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5575D0D-8AFB-4C22-B7B9-B18B3ABCBB65}">
      <dgm:prSet/>
      <dgm:spPr/>
      <dgm:t>
        <a:bodyPr/>
        <a:lstStyle/>
        <a:p>
          <a:r>
            <a:rPr lang="en-CA" dirty="0"/>
            <a:t>The electrocardiogram (ECG) is a representation of the electrical events of the cardiac cycle.</a:t>
          </a:r>
          <a:endParaRPr lang="en-US" dirty="0"/>
        </a:p>
      </dgm:t>
    </dgm:pt>
    <dgm:pt modelId="{C573B38F-91C1-454F-82BE-4183E76B07D3}" type="parTrans" cxnId="{13BFBE41-7599-41DA-B6E1-2B722DCF7462}">
      <dgm:prSet/>
      <dgm:spPr/>
      <dgm:t>
        <a:bodyPr/>
        <a:lstStyle/>
        <a:p>
          <a:endParaRPr lang="en-US"/>
        </a:p>
      </dgm:t>
    </dgm:pt>
    <dgm:pt modelId="{E3E356C4-995B-4615-BAB3-C8D9CC878BC5}" type="sibTrans" cxnId="{13BFBE41-7599-41DA-B6E1-2B722DCF7462}">
      <dgm:prSet/>
      <dgm:spPr/>
      <dgm:t>
        <a:bodyPr/>
        <a:lstStyle/>
        <a:p>
          <a:endParaRPr lang="en-US"/>
        </a:p>
      </dgm:t>
    </dgm:pt>
    <dgm:pt modelId="{158F6221-F4E7-4912-B74B-CC183D3F8583}">
      <dgm:prSet/>
      <dgm:spPr/>
      <dgm:t>
        <a:bodyPr/>
        <a:lstStyle/>
        <a:p>
          <a:r>
            <a:rPr lang="en-CA"/>
            <a:t>Each event has a distinctive waveform</a:t>
          </a:r>
          <a:endParaRPr lang="en-US"/>
        </a:p>
      </dgm:t>
    </dgm:pt>
    <dgm:pt modelId="{2A021CFF-F32C-401A-899D-8FFF09965439}" type="parTrans" cxnId="{22756B69-22E6-4F46-A344-DB34E89689B1}">
      <dgm:prSet/>
      <dgm:spPr/>
      <dgm:t>
        <a:bodyPr/>
        <a:lstStyle/>
        <a:p>
          <a:endParaRPr lang="en-US"/>
        </a:p>
      </dgm:t>
    </dgm:pt>
    <dgm:pt modelId="{C927AF70-A69A-47A0-B224-A57269807EC1}" type="sibTrans" cxnId="{22756B69-22E6-4F46-A344-DB34E89689B1}">
      <dgm:prSet/>
      <dgm:spPr/>
      <dgm:t>
        <a:bodyPr/>
        <a:lstStyle/>
        <a:p>
          <a:endParaRPr lang="en-US"/>
        </a:p>
      </dgm:t>
    </dgm:pt>
    <dgm:pt modelId="{FE833A1E-8F44-41B0-BD14-32E86CE125AB}">
      <dgm:prSet/>
      <dgm:spPr/>
      <dgm:t>
        <a:bodyPr/>
        <a:lstStyle/>
        <a:p>
          <a:r>
            <a:rPr lang="en-CA"/>
            <a:t>the study of waveform can lead to greater insight into a patient’s cardiac pathophysiology.</a:t>
          </a:r>
          <a:endParaRPr lang="en-US"/>
        </a:p>
      </dgm:t>
    </dgm:pt>
    <dgm:pt modelId="{668978AC-EE15-472B-B29B-33CDDDE119A1}" type="parTrans" cxnId="{72160063-3537-46B2-9A13-67CD6C127BCE}">
      <dgm:prSet/>
      <dgm:spPr/>
      <dgm:t>
        <a:bodyPr/>
        <a:lstStyle/>
        <a:p>
          <a:endParaRPr lang="en-US"/>
        </a:p>
      </dgm:t>
    </dgm:pt>
    <dgm:pt modelId="{B0F8644D-2677-400E-914D-44AE51FC6C5D}" type="sibTrans" cxnId="{72160063-3537-46B2-9A13-67CD6C127BCE}">
      <dgm:prSet/>
      <dgm:spPr/>
      <dgm:t>
        <a:bodyPr/>
        <a:lstStyle/>
        <a:p>
          <a:endParaRPr lang="en-US"/>
        </a:p>
      </dgm:t>
    </dgm:pt>
    <dgm:pt modelId="{9B3430AD-E8C3-C64B-808B-6CB919C74DBA}" type="pres">
      <dgm:prSet presAssocID="{0DF33E64-01B3-48D3-B49E-A347EE2240A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E06DC76-BE0C-1148-84F6-2EAF1C55CA0A}" type="pres">
      <dgm:prSet presAssocID="{35575D0D-8AFB-4C22-B7B9-B18B3ABCBB65}" presName="hierRoot1" presStyleCnt="0"/>
      <dgm:spPr/>
    </dgm:pt>
    <dgm:pt modelId="{B6A97D11-A3D5-504C-8805-11A224DEFC03}" type="pres">
      <dgm:prSet presAssocID="{35575D0D-8AFB-4C22-B7B9-B18B3ABCBB65}" presName="composite" presStyleCnt="0"/>
      <dgm:spPr/>
    </dgm:pt>
    <dgm:pt modelId="{B87DC98A-C73E-6A42-9E94-761D070A8C55}" type="pres">
      <dgm:prSet presAssocID="{35575D0D-8AFB-4C22-B7B9-B18B3ABCBB65}" presName="background" presStyleLbl="node0" presStyleIdx="0" presStyleCnt="3"/>
      <dgm:spPr/>
    </dgm:pt>
    <dgm:pt modelId="{4D845787-CFBE-D344-8792-7F2AB606B271}" type="pres">
      <dgm:prSet presAssocID="{35575D0D-8AFB-4C22-B7B9-B18B3ABCBB65}" presName="text" presStyleLbl="fgAcc0" presStyleIdx="0" presStyleCnt="3">
        <dgm:presLayoutVars>
          <dgm:chPref val="3"/>
        </dgm:presLayoutVars>
      </dgm:prSet>
      <dgm:spPr/>
    </dgm:pt>
    <dgm:pt modelId="{98F8F9E3-52BA-BE4C-907B-4F7262A0FAA1}" type="pres">
      <dgm:prSet presAssocID="{35575D0D-8AFB-4C22-B7B9-B18B3ABCBB65}" presName="hierChild2" presStyleCnt="0"/>
      <dgm:spPr/>
    </dgm:pt>
    <dgm:pt modelId="{BE67D5AE-EA15-0245-B5A7-B9D1D1905ED6}" type="pres">
      <dgm:prSet presAssocID="{158F6221-F4E7-4912-B74B-CC183D3F8583}" presName="hierRoot1" presStyleCnt="0"/>
      <dgm:spPr/>
    </dgm:pt>
    <dgm:pt modelId="{104390F5-A04D-9A4D-AE87-EE64CA821F03}" type="pres">
      <dgm:prSet presAssocID="{158F6221-F4E7-4912-B74B-CC183D3F8583}" presName="composite" presStyleCnt="0"/>
      <dgm:spPr/>
    </dgm:pt>
    <dgm:pt modelId="{CB08BEBC-96F7-7A4B-88F0-0E86E9C76818}" type="pres">
      <dgm:prSet presAssocID="{158F6221-F4E7-4912-B74B-CC183D3F8583}" presName="background" presStyleLbl="node0" presStyleIdx="1" presStyleCnt="3"/>
      <dgm:spPr/>
    </dgm:pt>
    <dgm:pt modelId="{3972895D-441F-2E46-A4BD-C738AB9D033F}" type="pres">
      <dgm:prSet presAssocID="{158F6221-F4E7-4912-B74B-CC183D3F8583}" presName="text" presStyleLbl="fgAcc0" presStyleIdx="1" presStyleCnt="3">
        <dgm:presLayoutVars>
          <dgm:chPref val="3"/>
        </dgm:presLayoutVars>
      </dgm:prSet>
      <dgm:spPr/>
    </dgm:pt>
    <dgm:pt modelId="{1CDB89E0-DFE1-C74F-9272-2BB6F30687DB}" type="pres">
      <dgm:prSet presAssocID="{158F6221-F4E7-4912-B74B-CC183D3F8583}" presName="hierChild2" presStyleCnt="0"/>
      <dgm:spPr/>
    </dgm:pt>
    <dgm:pt modelId="{F57927A6-9115-C644-9503-931CD211E188}" type="pres">
      <dgm:prSet presAssocID="{FE833A1E-8F44-41B0-BD14-32E86CE125AB}" presName="hierRoot1" presStyleCnt="0"/>
      <dgm:spPr/>
    </dgm:pt>
    <dgm:pt modelId="{24FDEF91-90D2-E741-B05C-11DF724E2C00}" type="pres">
      <dgm:prSet presAssocID="{FE833A1E-8F44-41B0-BD14-32E86CE125AB}" presName="composite" presStyleCnt="0"/>
      <dgm:spPr/>
    </dgm:pt>
    <dgm:pt modelId="{36A19506-2476-7B4B-BC12-37058E07F899}" type="pres">
      <dgm:prSet presAssocID="{FE833A1E-8F44-41B0-BD14-32E86CE125AB}" presName="background" presStyleLbl="node0" presStyleIdx="2" presStyleCnt="3"/>
      <dgm:spPr/>
    </dgm:pt>
    <dgm:pt modelId="{622C15D3-063E-144A-9074-63CA4D23C3B5}" type="pres">
      <dgm:prSet presAssocID="{FE833A1E-8F44-41B0-BD14-32E86CE125AB}" presName="text" presStyleLbl="fgAcc0" presStyleIdx="2" presStyleCnt="3">
        <dgm:presLayoutVars>
          <dgm:chPref val="3"/>
        </dgm:presLayoutVars>
      </dgm:prSet>
      <dgm:spPr/>
    </dgm:pt>
    <dgm:pt modelId="{30335F27-6661-6F49-AFD7-C197E367134D}" type="pres">
      <dgm:prSet presAssocID="{FE833A1E-8F44-41B0-BD14-32E86CE125AB}" presName="hierChild2" presStyleCnt="0"/>
      <dgm:spPr/>
    </dgm:pt>
  </dgm:ptLst>
  <dgm:cxnLst>
    <dgm:cxn modelId="{C46D8713-F9EF-D34D-BF4B-ADA457FEFC84}" type="presOf" srcId="{FE833A1E-8F44-41B0-BD14-32E86CE125AB}" destId="{622C15D3-063E-144A-9074-63CA4D23C3B5}" srcOrd="0" destOrd="0" presId="urn:microsoft.com/office/officeart/2005/8/layout/hierarchy1"/>
    <dgm:cxn modelId="{85711420-05B6-0C47-8244-21FED3851E0C}" type="presOf" srcId="{35575D0D-8AFB-4C22-B7B9-B18B3ABCBB65}" destId="{4D845787-CFBE-D344-8792-7F2AB606B271}" srcOrd="0" destOrd="0" presId="urn:microsoft.com/office/officeart/2005/8/layout/hierarchy1"/>
    <dgm:cxn modelId="{13BFBE41-7599-41DA-B6E1-2B722DCF7462}" srcId="{0DF33E64-01B3-48D3-B49E-A347EE2240A4}" destId="{35575D0D-8AFB-4C22-B7B9-B18B3ABCBB65}" srcOrd="0" destOrd="0" parTransId="{C573B38F-91C1-454F-82BE-4183E76B07D3}" sibTransId="{E3E356C4-995B-4615-BAB3-C8D9CC878BC5}"/>
    <dgm:cxn modelId="{72160063-3537-46B2-9A13-67CD6C127BCE}" srcId="{0DF33E64-01B3-48D3-B49E-A347EE2240A4}" destId="{FE833A1E-8F44-41B0-BD14-32E86CE125AB}" srcOrd="2" destOrd="0" parTransId="{668978AC-EE15-472B-B29B-33CDDDE119A1}" sibTransId="{B0F8644D-2677-400E-914D-44AE51FC6C5D}"/>
    <dgm:cxn modelId="{22756B69-22E6-4F46-A344-DB34E89689B1}" srcId="{0DF33E64-01B3-48D3-B49E-A347EE2240A4}" destId="{158F6221-F4E7-4912-B74B-CC183D3F8583}" srcOrd="1" destOrd="0" parTransId="{2A021CFF-F32C-401A-899D-8FFF09965439}" sibTransId="{C927AF70-A69A-47A0-B224-A57269807EC1}"/>
    <dgm:cxn modelId="{8CBCDBCF-C191-6647-BE59-065F8F9FFC65}" type="presOf" srcId="{158F6221-F4E7-4912-B74B-CC183D3F8583}" destId="{3972895D-441F-2E46-A4BD-C738AB9D033F}" srcOrd="0" destOrd="0" presId="urn:microsoft.com/office/officeart/2005/8/layout/hierarchy1"/>
    <dgm:cxn modelId="{B1D03BD9-9EA6-A949-9C6C-AAB7CDC6DD0F}" type="presOf" srcId="{0DF33E64-01B3-48D3-B49E-A347EE2240A4}" destId="{9B3430AD-E8C3-C64B-808B-6CB919C74DBA}" srcOrd="0" destOrd="0" presId="urn:microsoft.com/office/officeart/2005/8/layout/hierarchy1"/>
    <dgm:cxn modelId="{F1F1BA2E-FC26-7F49-A0E7-BA7C77AAD49B}" type="presParOf" srcId="{9B3430AD-E8C3-C64B-808B-6CB919C74DBA}" destId="{0E06DC76-BE0C-1148-84F6-2EAF1C55CA0A}" srcOrd="0" destOrd="0" presId="urn:microsoft.com/office/officeart/2005/8/layout/hierarchy1"/>
    <dgm:cxn modelId="{79144B23-3F63-554B-8D49-95BD4D77D241}" type="presParOf" srcId="{0E06DC76-BE0C-1148-84F6-2EAF1C55CA0A}" destId="{B6A97D11-A3D5-504C-8805-11A224DEFC03}" srcOrd="0" destOrd="0" presId="urn:microsoft.com/office/officeart/2005/8/layout/hierarchy1"/>
    <dgm:cxn modelId="{98AD10E4-48A8-7E48-AC87-55270D1E04E3}" type="presParOf" srcId="{B6A97D11-A3D5-504C-8805-11A224DEFC03}" destId="{B87DC98A-C73E-6A42-9E94-761D070A8C55}" srcOrd="0" destOrd="0" presId="urn:microsoft.com/office/officeart/2005/8/layout/hierarchy1"/>
    <dgm:cxn modelId="{0E48FD34-E5EE-634C-9CB2-BED292CA362D}" type="presParOf" srcId="{B6A97D11-A3D5-504C-8805-11A224DEFC03}" destId="{4D845787-CFBE-D344-8792-7F2AB606B271}" srcOrd="1" destOrd="0" presId="urn:microsoft.com/office/officeart/2005/8/layout/hierarchy1"/>
    <dgm:cxn modelId="{6D484657-EF31-4749-9403-1CEC01217EE4}" type="presParOf" srcId="{0E06DC76-BE0C-1148-84F6-2EAF1C55CA0A}" destId="{98F8F9E3-52BA-BE4C-907B-4F7262A0FAA1}" srcOrd="1" destOrd="0" presId="urn:microsoft.com/office/officeart/2005/8/layout/hierarchy1"/>
    <dgm:cxn modelId="{2C2C10F5-67F9-B94D-A885-EB3CE0273A50}" type="presParOf" srcId="{9B3430AD-E8C3-C64B-808B-6CB919C74DBA}" destId="{BE67D5AE-EA15-0245-B5A7-B9D1D1905ED6}" srcOrd="1" destOrd="0" presId="urn:microsoft.com/office/officeart/2005/8/layout/hierarchy1"/>
    <dgm:cxn modelId="{D35E4F9B-F4F6-A74F-A389-04739C0F42DD}" type="presParOf" srcId="{BE67D5AE-EA15-0245-B5A7-B9D1D1905ED6}" destId="{104390F5-A04D-9A4D-AE87-EE64CA821F03}" srcOrd="0" destOrd="0" presId="urn:microsoft.com/office/officeart/2005/8/layout/hierarchy1"/>
    <dgm:cxn modelId="{6DEB8554-AE89-FF47-A430-C25F44463135}" type="presParOf" srcId="{104390F5-A04D-9A4D-AE87-EE64CA821F03}" destId="{CB08BEBC-96F7-7A4B-88F0-0E86E9C76818}" srcOrd="0" destOrd="0" presId="urn:microsoft.com/office/officeart/2005/8/layout/hierarchy1"/>
    <dgm:cxn modelId="{85689B51-07E9-644D-A5BD-6D49F77856A7}" type="presParOf" srcId="{104390F5-A04D-9A4D-AE87-EE64CA821F03}" destId="{3972895D-441F-2E46-A4BD-C738AB9D033F}" srcOrd="1" destOrd="0" presId="urn:microsoft.com/office/officeart/2005/8/layout/hierarchy1"/>
    <dgm:cxn modelId="{66D3B47F-B9B7-FC4F-B868-96706D42B73D}" type="presParOf" srcId="{BE67D5AE-EA15-0245-B5A7-B9D1D1905ED6}" destId="{1CDB89E0-DFE1-C74F-9272-2BB6F30687DB}" srcOrd="1" destOrd="0" presId="urn:microsoft.com/office/officeart/2005/8/layout/hierarchy1"/>
    <dgm:cxn modelId="{8BC0009A-3FA5-9341-BE69-FCF39AD611E7}" type="presParOf" srcId="{9B3430AD-E8C3-C64B-808B-6CB919C74DBA}" destId="{F57927A6-9115-C644-9503-931CD211E188}" srcOrd="2" destOrd="0" presId="urn:microsoft.com/office/officeart/2005/8/layout/hierarchy1"/>
    <dgm:cxn modelId="{A6D7DFD9-01CD-D04D-A940-3A261DFBA5A1}" type="presParOf" srcId="{F57927A6-9115-C644-9503-931CD211E188}" destId="{24FDEF91-90D2-E741-B05C-11DF724E2C00}" srcOrd="0" destOrd="0" presId="urn:microsoft.com/office/officeart/2005/8/layout/hierarchy1"/>
    <dgm:cxn modelId="{91FC2D12-8C41-7946-88A5-F3B0A0523786}" type="presParOf" srcId="{24FDEF91-90D2-E741-B05C-11DF724E2C00}" destId="{36A19506-2476-7B4B-BC12-37058E07F899}" srcOrd="0" destOrd="0" presId="urn:microsoft.com/office/officeart/2005/8/layout/hierarchy1"/>
    <dgm:cxn modelId="{DA10ABD7-956B-2A42-A79D-0645F7D88075}" type="presParOf" srcId="{24FDEF91-90D2-E741-B05C-11DF724E2C00}" destId="{622C15D3-063E-144A-9074-63CA4D23C3B5}" srcOrd="1" destOrd="0" presId="urn:microsoft.com/office/officeart/2005/8/layout/hierarchy1"/>
    <dgm:cxn modelId="{32725BD5-2374-6B45-8ED6-1A79DAFA5740}" type="presParOf" srcId="{F57927A6-9115-C644-9503-931CD211E188}" destId="{30335F27-6661-6F49-AFD7-C197E367134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7AE3D5-C397-4C06-880B-7D8D2DCB5B4D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E33BE95-D7EC-4791-8E46-A9AD79854544}">
      <dgm:prSet/>
      <dgm:spPr/>
      <dgm:t>
        <a:bodyPr/>
        <a:lstStyle/>
        <a:p>
          <a:r>
            <a:rPr lang="en-US"/>
            <a:t>Contraction of muscle cell is associated with electrical activity called depolarization </a:t>
          </a:r>
        </a:p>
      </dgm:t>
    </dgm:pt>
    <dgm:pt modelId="{1746AF79-4FE7-4D7D-83DD-665BF6E0F920}" type="parTrans" cxnId="{60852332-0421-4FE2-A21A-A9BDE02F65BE}">
      <dgm:prSet/>
      <dgm:spPr/>
      <dgm:t>
        <a:bodyPr/>
        <a:lstStyle/>
        <a:p>
          <a:endParaRPr lang="en-US"/>
        </a:p>
      </dgm:t>
    </dgm:pt>
    <dgm:pt modelId="{5276428D-001B-4EAB-AAA7-02AC0FC67D91}" type="sibTrans" cxnId="{60852332-0421-4FE2-A21A-A9BDE02F65BE}">
      <dgm:prSet/>
      <dgm:spPr/>
      <dgm:t>
        <a:bodyPr/>
        <a:lstStyle/>
        <a:p>
          <a:endParaRPr lang="en-US"/>
        </a:p>
      </dgm:t>
    </dgm:pt>
    <dgm:pt modelId="{D44CDF79-5836-486C-A8D1-3A6150388E02}">
      <dgm:prSet/>
      <dgm:spPr/>
      <dgm:t>
        <a:bodyPr/>
        <a:lstStyle/>
        <a:p>
          <a:r>
            <a:rPr lang="en-US"/>
            <a:t>These changes can be seen by electrodes attached to body  surface </a:t>
          </a:r>
        </a:p>
      </dgm:t>
    </dgm:pt>
    <dgm:pt modelId="{75F8328C-A98A-4936-97C3-75B42720EFFA}" type="parTrans" cxnId="{1C51DBFD-C0F3-4FBD-9117-C1CDEDDF3B19}">
      <dgm:prSet/>
      <dgm:spPr/>
      <dgm:t>
        <a:bodyPr/>
        <a:lstStyle/>
        <a:p>
          <a:endParaRPr lang="en-US"/>
        </a:p>
      </dgm:t>
    </dgm:pt>
    <dgm:pt modelId="{FB4987F1-64C0-4AC2-89A8-87DD8913F781}" type="sibTrans" cxnId="{1C51DBFD-C0F3-4FBD-9117-C1CDEDDF3B19}">
      <dgm:prSet/>
      <dgm:spPr/>
      <dgm:t>
        <a:bodyPr/>
        <a:lstStyle/>
        <a:p>
          <a:endParaRPr lang="en-US"/>
        </a:p>
      </dgm:t>
    </dgm:pt>
    <dgm:pt modelId="{4B2328AC-4DCA-7640-8569-129752C35709}" type="pres">
      <dgm:prSet presAssocID="{F07AE3D5-C397-4C06-880B-7D8D2DCB5B4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FCF1C78-6327-1B48-AEE3-934CDD5D8792}" type="pres">
      <dgm:prSet presAssocID="{FE33BE95-D7EC-4791-8E46-A9AD79854544}" presName="hierRoot1" presStyleCnt="0"/>
      <dgm:spPr/>
    </dgm:pt>
    <dgm:pt modelId="{F5BE4AE3-F57F-8B42-BF12-64AABF5E5320}" type="pres">
      <dgm:prSet presAssocID="{FE33BE95-D7EC-4791-8E46-A9AD79854544}" presName="composite" presStyleCnt="0"/>
      <dgm:spPr/>
    </dgm:pt>
    <dgm:pt modelId="{663AA6CD-2D8A-4C43-A8D9-E0EF87BCAB99}" type="pres">
      <dgm:prSet presAssocID="{FE33BE95-D7EC-4791-8E46-A9AD79854544}" presName="background" presStyleLbl="node0" presStyleIdx="0" presStyleCnt="2"/>
      <dgm:spPr/>
    </dgm:pt>
    <dgm:pt modelId="{CAC34FAE-4ED2-0945-B478-FE37A387A78F}" type="pres">
      <dgm:prSet presAssocID="{FE33BE95-D7EC-4791-8E46-A9AD79854544}" presName="text" presStyleLbl="fgAcc0" presStyleIdx="0" presStyleCnt="2">
        <dgm:presLayoutVars>
          <dgm:chPref val="3"/>
        </dgm:presLayoutVars>
      </dgm:prSet>
      <dgm:spPr/>
    </dgm:pt>
    <dgm:pt modelId="{833EE77A-7759-1F4D-A9C6-72EBA6290671}" type="pres">
      <dgm:prSet presAssocID="{FE33BE95-D7EC-4791-8E46-A9AD79854544}" presName="hierChild2" presStyleCnt="0"/>
      <dgm:spPr/>
    </dgm:pt>
    <dgm:pt modelId="{54AEB430-FA75-5243-9399-F547FBE6937F}" type="pres">
      <dgm:prSet presAssocID="{D44CDF79-5836-486C-A8D1-3A6150388E02}" presName="hierRoot1" presStyleCnt="0"/>
      <dgm:spPr/>
    </dgm:pt>
    <dgm:pt modelId="{9DBE4059-E02A-674A-9CEF-AEF7208C8B3E}" type="pres">
      <dgm:prSet presAssocID="{D44CDF79-5836-486C-A8D1-3A6150388E02}" presName="composite" presStyleCnt="0"/>
      <dgm:spPr/>
    </dgm:pt>
    <dgm:pt modelId="{63380276-7AA4-814A-80AB-2AD27E970B27}" type="pres">
      <dgm:prSet presAssocID="{D44CDF79-5836-486C-A8D1-3A6150388E02}" presName="background" presStyleLbl="node0" presStyleIdx="1" presStyleCnt="2"/>
      <dgm:spPr/>
    </dgm:pt>
    <dgm:pt modelId="{31A26F21-52F8-6C4C-8B87-442D86597541}" type="pres">
      <dgm:prSet presAssocID="{D44CDF79-5836-486C-A8D1-3A6150388E02}" presName="text" presStyleLbl="fgAcc0" presStyleIdx="1" presStyleCnt="2">
        <dgm:presLayoutVars>
          <dgm:chPref val="3"/>
        </dgm:presLayoutVars>
      </dgm:prSet>
      <dgm:spPr/>
    </dgm:pt>
    <dgm:pt modelId="{44DC34FD-1264-9342-A3D9-E440BFE7BADE}" type="pres">
      <dgm:prSet presAssocID="{D44CDF79-5836-486C-A8D1-3A6150388E02}" presName="hierChild2" presStyleCnt="0"/>
      <dgm:spPr/>
    </dgm:pt>
  </dgm:ptLst>
  <dgm:cxnLst>
    <dgm:cxn modelId="{60852332-0421-4FE2-A21A-A9BDE02F65BE}" srcId="{F07AE3D5-C397-4C06-880B-7D8D2DCB5B4D}" destId="{FE33BE95-D7EC-4791-8E46-A9AD79854544}" srcOrd="0" destOrd="0" parTransId="{1746AF79-4FE7-4D7D-83DD-665BF6E0F920}" sibTransId="{5276428D-001B-4EAB-AAA7-02AC0FC67D91}"/>
    <dgm:cxn modelId="{452909AA-B55B-D74F-B741-F29B827F9209}" type="presOf" srcId="{FE33BE95-D7EC-4791-8E46-A9AD79854544}" destId="{CAC34FAE-4ED2-0945-B478-FE37A387A78F}" srcOrd="0" destOrd="0" presId="urn:microsoft.com/office/officeart/2005/8/layout/hierarchy1"/>
    <dgm:cxn modelId="{D1B923AF-001E-404A-BE52-859BA411486F}" type="presOf" srcId="{F07AE3D5-C397-4C06-880B-7D8D2DCB5B4D}" destId="{4B2328AC-4DCA-7640-8569-129752C35709}" srcOrd="0" destOrd="0" presId="urn:microsoft.com/office/officeart/2005/8/layout/hierarchy1"/>
    <dgm:cxn modelId="{24556CF2-5F5D-FA4D-A96A-1616E2CE0DFA}" type="presOf" srcId="{D44CDF79-5836-486C-A8D1-3A6150388E02}" destId="{31A26F21-52F8-6C4C-8B87-442D86597541}" srcOrd="0" destOrd="0" presId="urn:microsoft.com/office/officeart/2005/8/layout/hierarchy1"/>
    <dgm:cxn modelId="{1C51DBFD-C0F3-4FBD-9117-C1CDEDDF3B19}" srcId="{F07AE3D5-C397-4C06-880B-7D8D2DCB5B4D}" destId="{D44CDF79-5836-486C-A8D1-3A6150388E02}" srcOrd="1" destOrd="0" parTransId="{75F8328C-A98A-4936-97C3-75B42720EFFA}" sibTransId="{FB4987F1-64C0-4AC2-89A8-87DD8913F781}"/>
    <dgm:cxn modelId="{8BB0D2D0-62B5-4542-B002-EC1E83C14BDF}" type="presParOf" srcId="{4B2328AC-4DCA-7640-8569-129752C35709}" destId="{CFCF1C78-6327-1B48-AEE3-934CDD5D8792}" srcOrd="0" destOrd="0" presId="urn:microsoft.com/office/officeart/2005/8/layout/hierarchy1"/>
    <dgm:cxn modelId="{EF53F0A8-5BAF-364E-82E9-BD626B853E39}" type="presParOf" srcId="{CFCF1C78-6327-1B48-AEE3-934CDD5D8792}" destId="{F5BE4AE3-F57F-8B42-BF12-64AABF5E5320}" srcOrd="0" destOrd="0" presId="urn:microsoft.com/office/officeart/2005/8/layout/hierarchy1"/>
    <dgm:cxn modelId="{5B9F2370-3BDD-0645-8043-B26A265B83FC}" type="presParOf" srcId="{F5BE4AE3-F57F-8B42-BF12-64AABF5E5320}" destId="{663AA6CD-2D8A-4C43-A8D9-E0EF87BCAB99}" srcOrd="0" destOrd="0" presId="urn:microsoft.com/office/officeart/2005/8/layout/hierarchy1"/>
    <dgm:cxn modelId="{3DE9FD45-BC5B-1041-896B-565E672F9514}" type="presParOf" srcId="{F5BE4AE3-F57F-8B42-BF12-64AABF5E5320}" destId="{CAC34FAE-4ED2-0945-B478-FE37A387A78F}" srcOrd="1" destOrd="0" presId="urn:microsoft.com/office/officeart/2005/8/layout/hierarchy1"/>
    <dgm:cxn modelId="{1142025C-12FF-0246-956D-9A39654BF04A}" type="presParOf" srcId="{CFCF1C78-6327-1B48-AEE3-934CDD5D8792}" destId="{833EE77A-7759-1F4D-A9C6-72EBA6290671}" srcOrd="1" destOrd="0" presId="urn:microsoft.com/office/officeart/2005/8/layout/hierarchy1"/>
    <dgm:cxn modelId="{EF9E0C5C-604C-7647-8501-EF68A226629D}" type="presParOf" srcId="{4B2328AC-4DCA-7640-8569-129752C35709}" destId="{54AEB430-FA75-5243-9399-F547FBE6937F}" srcOrd="1" destOrd="0" presId="urn:microsoft.com/office/officeart/2005/8/layout/hierarchy1"/>
    <dgm:cxn modelId="{732C4457-E54B-734C-9C9B-1978BBBCBB22}" type="presParOf" srcId="{54AEB430-FA75-5243-9399-F547FBE6937F}" destId="{9DBE4059-E02A-674A-9CEF-AEF7208C8B3E}" srcOrd="0" destOrd="0" presId="urn:microsoft.com/office/officeart/2005/8/layout/hierarchy1"/>
    <dgm:cxn modelId="{2E0F5846-23CA-014D-9CD9-6E93D7483269}" type="presParOf" srcId="{9DBE4059-E02A-674A-9CEF-AEF7208C8B3E}" destId="{63380276-7AA4-814A-80AB-2AD27E970B27}" srcOrd="0" destOrd="0" presId="urn:microsoft.com/office/officeart/2005/8/layout/hierarchy1"/>
    <dgm:cxn modelId="{850C7907-050E-9D42-BAE1-B4DE11667482}" type="presParOf" srcId="{9DBE4059-E02A-674A-9CEF-AEF7208C8B3E}" destId="{31A26F21-52F8-6C4C-8B87-442D86597541}" srcOrd="1" destOrd="0" presId="urn:microsoft.com/office/officeart/2005/8/layout/hierarchy1"/>
    <dgm:cxn modelId="{00DDCAD8-8816-BA44-8450-020EB5B4973D}" type="presParOf" srcId="{54AEB430-FA75-5243-9399-F547FBE6937F}" destId="{44DC34FD-1264-9342-A3D9-E440BFE7BAD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B90F2D0-890F-4AC5-A402-680A32966F51}" type="doc">
      <dgm:prSet loTypeId="urn:microsoft.com/office/officeart/2005/8/layout/vProcess5" loCatId="process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3E94A3C-00B9-4C69-B9F9-7C5F7E9499C5}">
      <dgm:prSet/>
      <dgm:spPr/>
      <dgm:t>
        <a:bodyPr/>
        <a:lstStyle/>
        <a:p>
          <a:r>
            <a:rPr lang="en-CA"/>
            <a:t>SA Node - Dominant pacemaker with an intrinsic rate of 60 - 100 beats/minute.</a:t>
          </a:r>
          <a:endParaRPr lang="en-US"/>
        </a:p>
      </dgm:t>
    </dgm:pt>
    <dgm:pt modelId="{A8BC1B22-F8E7-49BB-9630-60EF175C1042}" type="parTrans" cxnId="{CE7076D9-1772-4ECD-A481-7BC9E2D4B52B}">
      <dgm:prSet/>
      <dgm:spPr/>
      <dgm:t>
        <a:bodyPr/>
        <a:lstStyle/>
        <a:p>
          <a:endParaRPr lang="en-US"/>
        </a:p>
      </dgm:t>
    </dgm:pt>
    <dgm:pt modelId="{52AA50D8-B4A6-4FC3-B0B9-404A99E3A7C7}" type="sibTrans" cxnId="{CE7076D9-1772-4ECD-A481-7BC9E2D4B52B}">
      <dgm:prSet/>
      <dgm:spPr/>
      <dgm:t>
        <a:bodyPr/>
        <a:lstStyle/>
        <a:p>
          <a:endParaRPr lang="en-US"/>
        </a:p>
      </dgm:t>
    </dgm:pt>
    <dgm:pt modelId="{1058FD1A-A925-482D-8D41-576285AFA4C3}">
      <dgm:prSet/>
      <dgm:spPr/>
      <dgm:t>
        <a:bodyPr/>
        <a:lstStyle/>
        <a:p>
          <a:r>
            <a:rPr lang="en-CA"/>
            <a:t>AV Node - Back-up pacemaker with an intrinsic rate of 40 - 60 beats/minute.</a:t>
          </a:r>
          <a:endParaRPr lang="en-US"/>
        </a:p>
      </dgm:t>
    </dgm:pt>
    <dgm:pt modelId="{7115D5FE-EC59-4943-BF33-2FE53398ACA4}" type="parTrans" cxnId="{946CCC2B-74D1-4CB5-B241-D3EE5182DB6B}">
      <dgm:prSet/>
      <dgm:spPr/>
      <dgm:t>
        <a:bodyPr/>
        <a:lstStyle/>
        <a:p>
          <a:endParaRPr lang="en-US"/>
        </a:p>
      </dgm:t>
    </dgm:pt>
    <dgm:pt modelId="{1EFDB37F-5C6D-4122-AA55-A7E2F2A0EA42}" type="sibTrans" cxnId="{946CCC2B-74D1-4CB5-B241-D3EE5182DB6B}">
      <dgm:prSet/>
      <dgm:spPr/>
      <dgm:t>
        <a:bodyPr/>
        <a:lstStyle/>
        <a:p>
          <a:endParaRPr lang="en-US"/>
        </a:p>
      </dgm:t>
    </dgm:pt>
    <dgm:pt modelId="{D1353A09-424D-468A-A966-7FDA6FB45CC3}">
      <dgm:prSet/>
      <dgm:spPr/>
      <dgm:t>
        <a:bodyPr/>
        <a:lstStyle/>
        <a:p>
          <a:r>
            <a:rPr lang="en-CA"/>
            <a:t>Ventricular cells - Back-up pacemaker with an intrinsic rate of 20 - 45 bpm.</a:t>
          </a:r>
          <a:endParaRPr lang="en-US"/>
        </a:p>
      </dgm:t>
    </dgm:pt>
    <dgm:pt modelId="{AA2D9758-D212-4A39-8DD7-E0FFFBEC4438}" type="parTrans" cxnId="{17D4FB95-B420-4DAA-A696-510EBB162CA7}">
      <dgm:prSet/>
      <dgm:spPr/>
      <dgm:t>
        <a:bodyPr/>
        <a:lstStyle/>
        <a:p>
          <a:endParaRPr lang="en-US"/>
        </a:p>
      </dgm:t>
    </dgm:pt>
    <dgm:pt modelId="{2C09DBF9-87E6-46FB-9025-08648C6EDE78}" type="sibTrans" cxnId="{17D4FB95-B420-4DAA-A696-510EBB162CA7}">
      <dgm:prSet/>
      <dgm:spPr/>
      <dgm:t>
        <a:bodyPr/>
        <a:lstStyle/>
        <a:p>
          <a:endParaRPr lang="en-US"/>
        </a:p>
      </dgm:t>
    </dgm:pt>
    <dgm:pt modelId="{09DC0734-C992-0D4F-9EE7-A73B655415D4}" type="pres">
      <dgm:prSet presAssocID="{CB90F2D0-890F-4AC5-A402-680A32966F51}" presName="outerComposite" presStyleCnt="0">
        <dgm:presLayoutVars>
          <dgm:chMax val="5"/>
          <dgm:dir/>
          <dgm:resizeHandles val="exact"/>
        </dgm:presLayoutVars>
      </dgm:prSet>
      <dgm:spPr/>
    </dgm:pt>
    <dgm:pt modelId="{D7607ED9-0182-454E-880C-3F18F5412474}" type="pres">
      <dgm:prSet presAssocID="{CB90F2D0-890F-4AC5-A402-680A32966F51}" presName="dummyMaxCanvas" presStyleCnt="0">
        <dgm:presLayoutVars/>
      </dgm:prSet>
      <dgm:spPr/>
    </dgm:pt>
    <dgm:pt modelId="{ECB1FBA8-5CC7-2043-BA1A-CBC680959ECA}" type="pres">
      <dgm:prSet presAssocID="{CB90F2D0-890F-4AC5-A402-680A32966F51}" presName="ThreeNodes_1" presStyleLbl="node1" presStyleIdx="0" presStyleCnt="3">
        <dgm:presLayoutVars>
          <dgm:bulletEnabled val="1"/>
        </dgm:presLayoutVars>
      </dgm:prSet>
      <dgm:spPr/>
    </dgm:pt>
    <dgm:pt modelId="{E751AB80-121F-E541-A214-300C0DCEB76E}" type="pres">
      <dgm:prSet presAssocID="{CB90F2D0-890F-4AC5-A402-680A32966F51}" presName="ThreeNodes_2" presStyleLbl="node1" presStyleIdx="1" presStyleCnt="3">
        <dgm:presLayoutVars>
          <dgm:bulletEnabled val="1"/>
        </dgm:presLayoutVars>
      </dgm:prSet>
      <dgm:spPr/>
    </dgm:pt>
    <dgm:pt modelId="{C476738C-6CFB-F749-8985-8A9D567C37FF}" type="pres">
      <dgm:prSet presAssocID="{CB90F2D0-890F-4AC5-A402-680A32966F51}" presName="ThreeNodes_3" presStyleLbl="node1" presStyleIdx="2" presStyleCnt="3">
        <dgm:presLayoutVars>
          <dgm:bulletEnabled val="1"/>
        </dgm:presLayoutVars>
      </dgm:prSet>
      <dgm:spPr/>
    </dgm:pt>
    <dgm:pt modelId="{BE6D09C0-E26C-864F-ACEC-2C129DA4C4B9}" type="pres">
      <dgm:prSet presAssocID="{CB90F2D0-890F-4AC5-A402-680A32966F51}" presName="ThreeConn_1-2" presStyleLbl="fgAccFollowNode1" presStyleIdx="0" presStyleCnt="2">
        <dgm:presLayoutVars>
          <dgm:bulletEnabled val="1"/>
        </dgm:presLayoutVars>
      </dgm:prSet>
      <dgm:spPr/>
    </dgm:pt>
    <dgm:pt modelId="{823CB466-A738-6E42-BB39-112C9FAABF8D}" type="pres">
      <dgm:prSet presAssocID="{CB90F2D0-890F-4AC5-A402-680A32966F51}" presName="ThreeConn_2-3" presStyleLbl="fgAccFollowNode1" presStyleIdx="1" presStyleCnt="2">
        <dgm:presLayoutVars>
          <dgm:bulletEnabled val="1"/>
        </dgm:presLayoutVars>
      </dgm:prSet>
      <dgm:spPr/>
    </dgm:pt>
    <dgm:pt modelId="{74E81E10-FC1F-7148-9786-9F92279B37CD}" type="pres">
      <dgm:prSet presAssocID="{CB90F2D0-890F-4AC5-A402-680A32966F51}" presName="ThreeNodes_1_text" presStyleLbl="node1" presStyleIdx="2" presStyleCnt="3">
        <dgm:presLayoutVars>
          <dgm:bulletEnabled val="1"/>
        </dgm:presLayoutVars>
      </dgm:prSet>
      <dgm:spPr/>
    </dgm:pt>
    <dgm:pt modelId="{3090F6F9-5CD7-7C40-A273-D24210125C57}" type="pres">
      <dgm:prSet presAssocID="{CB90F2D0-890F-4AC5-A402-680A32966F51}" presName="ThreeNodes_2_text" presStyleLbl="node1" presStyleIdx="2" presStyleCnt="3">
        <dgm:presLayoutVars>
          <dgm:bulletEnabled val="1"/>
        </dgm:presLayoutVars>
      </dgm:prSet>
      <dgm:spPr/>
    </dgm:pt>
    <dgm:pt modelId="{804D5EFC-5BFA-2C49-A44A-7453F89895CE}" type="pres">
      <dgm:prSet presAssocID="{CB90F2D0-890F-4AC5-A402-680A32966F51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800D1A0C-7E35-554D-ABCB-108B8DC3274C}" type="presOf" srcId="{D1353A09-424D-468A-A966-7FDA6FB45CC3}" destId="{C476738C-6CFB-F749-8985-8A9D567C37FF}" srcOrd="0" destOrd="0" presId="urn:microsoft.com/office/officeart/2005/8/layout/vProcess5"/>
    <dgm:cxn modelId="{EBD5B01D-C047-EA4D-B451-B7839D087B83}" type="presOf" srcId="{23E94A3C-00B9-4C69-B9F9-7C5F7E9499C5}" destId="{ECB1FBA8-5CC7-2043-BA1A-CBC680959ECA}" srcOrd="0" destOrd="0" presId="urn:microsoft.com/office/officeart/2005/8/layout/vProcess5"/>
    <dgm:cxn modelId="{946CCC2B-74D1-4CB5-B241-D3EE5182DB6B}" srcId="{CB90F2D0-890F-4AC5-A402-680A32966F51}" destId="{1058FD1A-A925-482D-8D41-576285AFA4C3}" srcOrd="1" destOrd="0" parTransId="{7115D5FE-EC59-4943-BF33-2FE53398ACA4}" sibTransId="{1EFDB37F-5C6D-4122-AA55-A7E2F2A0EA42}"/>
    <dgm:cxn modelId="{896F3033-DC1D-E54A-ADBE-D0D63703CA99}" type="presOf" srcId="{D1353A09-424D-468A-A966-7FDA6FB45CC3}" destId="{804D5EFC-5BFA-2C49-A44A-7453F89895CE}" srcOrd="1" destOrd="0" presId="urn:microsoft.com/office/officeart/2005/8/layout/vProcess5"/>
    <dgm:cxn modelId="{33B2B137-8B96-384D-A843-522A3C4BFBC0}" type="presOf" srcId="{CB90F2D0-890F-4AC5-A402-680A32966F51}" destId="{09DC0734-C992-0D4F-9EE7-A73B655415D4}" srcOrd="0" destOrd="0" presId="urn:microsoft.com/office/officeart/2005/8/layout/vProcess5"/>
    <dgm:cxn modelId="{874D6338-149A-404F-9780-B0484E3AC598}" type="presOf" srcId="{1EFDB37F-5C6D-4122-AA55-A7E2F2A0EA42}" destId="{823CB466-A738-6E42-BB39-112C9FAABF8D}" srcOrd="0" destOrd="0" presId="urn:microsoft.com/office/officeart/2005/8/layout/vProcess5"/>
    <dgm:cxn modelId="{B37F5478-C3E4-C140-808B-1D8E8F8AAC2A}" type="presOf" srcId="{23E94A3C-00B9-4C69-B9F9-7C5F7E9499C5}" destId="{74E81E10-FC1F-7148-9786-9F92279B37CD}" srcOrd="1" destOrd="0" presId="urn:microsoft.com/office/officeart/2005/8/layout/vProcess5"/>
    <dgm:cxn modelId="{1DD4AF7C-A7EA-F64D-86DE-266DBEE87CF9}" type="presOf" srcId="{1058FD1A-A925-482D-8D41-576285AFA4C3}" destId="{E751AB80-121F-E541-A214-300C0DCEB76E}" srcOrd="0" destOrd="0" presId="urn:microsoft.com/office/officeart/2005/8/layout/vProcess5"/>
    <dgm:cxn modelId="{17D4FB95-B420-4DAA-A696-510EBB162CA7}" srcId="{CB90F2D0-890F-4AC5-A402-680A32966F51}" destId="{D1353A09-424D-468A-A966-7FDA6FB45CC3}" srcOrd="2" destOrd="0" parTransId="{AA2D9758-D212-4A39-8DD7-E0FFFBEC4438}" sibTransId="{2C09DBF9-87E6-46FB-9025-08648C6EDE78}"/>
    <dgm:cxn modelId="{CE7076D9-1772-4ECD-A481-7BC9E2D4B52B}" srcId="{CB90F2D0-890F-4AC5-A402-680A32966F51}" destId="{23E94A3C-00B9-4C69-B9F9-7C5F7E9499C5}" srcOrd="0" destOrd="0" parTransId="{A8BC1B22-F8E7-49BB-9630-60EF175C1042}" sibTransId="{52AA50D8-B4A6-4FC3-B0B9-404A99E3A7C7}"/>
    <dgm:cxn modelId="{3F7FE4E4-4FDC-4B4C-8768-0775D1DCB2A1}" type="presOf" srcId="{52AA50D8-B4A6-4FC3-B0B9-404A99E3A7C7}" destId="{BE6D09C0-E26C-864F-ACEC-2C129DA4C4B9}" srcOrd="0" destOrd="0" presId="urn:microsoft.com/office/officeart/2005/8/layout/vProcess5"/>
    <dgm:cxn modelId="{9FA63CF9-16EE-B74F-BFC4-ACC2F3651267}" type="presOf" srcId="{1058FD1A-A925-482D-8D41-576285AFA4C3}" destId="{3090F6F9-5CD7-7C40-A273-D24210125C57}" srcOrd="1" destOrd="0" presId="urn:microsoft.com/office/officeart/2005/8/layout/vProcess5"/>
    <dgm:cxn modelId="{423528D1-4926-5948-A5BF-733AFCD63603}" type="presParOf" srcId="{09DC0734-C992-0D4F-9EE7-A73B655415D4}" destId="{D7607ED9-0182-454E-880C-3F18F5412474}" srcOrd="0" destOrd="0" presId="urn:microsoft.com/office/officeart/2005/8/layout/vProcess5"/>
    <dgm:cxn modelId="{31F8E562-DDDA-E947-8351-9199C2BFC04B}" type="presParOf" srcId="{09DC0734-C992-0D4F-9EE7-A73B655415D4}" destId="{ECB1FBA8-5CC7-2043-BA1A-CBC680959ECA}" srcOrd="1" destOrd="0" presId="urn:microsoft.com/office/officeart/2005/8/layout/vProcess5"/>
    <dgm:cxn modelId="{D9F05331-25DF-884E-AF40-B9F9E9224BDE}" type="presParOf" srcId="{09DC0734-C992-0D4F-9EE7-A73B655415D4}" destId="{E751AB80-121F-E541-A214-300C0DCEB76E}" srcOrd="2" destOrd="0" presId="urn:microsoft.com/office/officeart/2005/8/layout/vProcess5"/>
    <dgm:cxn modelId="{42C8999B-D1C2-3F42-AE11-7ED3AE26CE1E}" type="presParOf" srcId="{09DC0734-C992-0D4F-9EE7-A73B655415D4}" destId="{C476738C-6CFB-F749-8985-8A9D567C37FF}" srcOrd="3" destOrd="0" presId="urn:microsoft.com/office/officeart/2005/8/layout/vProcess5"/>
    <dgm:cxn modelId="{18C4B8DF-8362-E948-ADDA-87B10C8997FA}" type="presParOf" srcId="{09DC0734-C992-0D4F-9EE7-A73B655415D4}" destId="{BE6D09C0-E26C-864F-ACEC-2C129DA4C4B9}" srcOrd="4" destOrd="0" presId="urn:microsoft.com/office/officeart/2005/8/layout/vProcess5"/>
    <dgm:cxn modelId="{D281097E-35D4-BA43-8C88-A4191BF24081}" type="presParOf" srcId="{09DC0734-C992-0D4F-9EE7-A73B655415D4}" destId="{823CB466-A738-6E42-BB39-112C9FAABF8D}" srcOrd="5" destOrd="0" presId="urn:microsoft.com/office/officeart/2005/8/layout/vProcess5"/>
    <dgm:cxn modelId="{D78ED7B3-291B-4445-A06F-34DC99ECAA36}" type="presParOf" srcId="{09DC0734-C992-0D4F-9EE7-A73B655415D4}" destId="{74E81E10-FC1F-7148-9786-9F92279B37CD}" srcOrd="6" destOrd="0" presId="urn:microsoft.com/office/officeart/2005/8/layout/vProcess5"/>
    <dgm:cxn modelId="{AD409EFF-AA46-814A-BBC9-03818A496BC7}" type="presParOf" srcId="{09DC0734-C992-0D4F-9EE7-A73B655415D4}" destId="{3090F6F9-5CD7-7C40-A273-D24210125C57}" srcOrd="7" destOrd="0" presId="urn:microsoft.com/office/officeart/2005/8/layout/vProcess5"/>
    <dgm:cxn modelId="{07B969C6-95F2-7D48-AC36-89CE47DF600E}" type="presParOf" srcId="{09DC0734-C992-0D4F-9EE7-A73B655415D4}" destId="{804D5EFC-5BFA-2C49-A44A-7453F89895CE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536511A-E1AF-452A-B89C-41E7387184C9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D416991-7FD3-439D-A887-BE0967C9B503}">
      <dgm:prSet/>
      <dgm:spPr/>
      <dgm:t>
        <a:bodyPr/>
        <a:lstStyle/>
        <a:p>
          <a:r>
            <a:rPr lang="en-US"/>
            <a:t>Is every P wave followed by QRS complex?</a:t>
          </a:r>
        </a:p>
      </dgm:t>
    </dgm:pt>
    <dgm:pt modelId="{6D29DFF1-C163-479E-9A57-265D99B192DD}" type="parTrans" cxnId="{E8202850-6F87-42EB-A48A-F44A984A128A}">
      <dgm:prSet/>
      <dgm:spPr/>
      <dgm:t>
        <a:bodyPr/>
        <a:lstStyle/>
        <a:p>
          <a:endParaRPr lang="en-US"/>
        </a:p>
      </dgm:t>
    </dgm:pt>
    <dgm:pt modelId="{26DE0D27-CBAA-42FC-BC22-F48B3ECB8BBA}" type="sibTrans" cxnId="{E8202850-6F87-42EB-A48A-F44A984A128A}">
      <dgm:prSet/>
      <dgm:spPr/>
      <dgm:t>
        <a:bodyPr/>
        <a:lstStyle/>
        <a:p>
          <a:endParaRPr lang="en-US"/>
        </a:p>
      </dgm:t>
    </dgm:pt>
    <dgm:pt modelId="{9168E5AD-ACA7-4AFD-B89C-38EA48B8FACB}">
      <dgm:prSet/>
      <dgm:spPr/>
      <dgm:t>
        <a:bodyPr/>
        <a:lstStyle/>
        <a:p>
          <a:r>
            <a:rPr lang="en-US"/>
            <a:t>Does P wave have normal morphology? </a:t>
          </a:r>
        </a:p>
      </dgm:t>
    </dgm:pt>
    <dgm:pt modelId="{8B2E62B1-03DD-4E36-898A-D7E1669EFC25}" type="parTrans" cxnId="{DB61174B-F1AE-452D-8F77-E5A761154E6C}">
      <dgm:prSet/>
      <dgm:spPr/>
      <dgm:t>
        <a:bodyPr/>
        <a:lstStyle/>
        <a:p>
          <a:endParaRPr lang="en-US"/>
        </a:p>
      </dgm:t>
    </dgm:pt>
    <dgm:pt modelId="{D5D75252-E069-4AB8-B750-137F558CCA32}" type="sibTrans" cxnId="{DB61174B-F1AE-452D-8F77-E5A761154E6C}">
      <dgm:prSet/>
      <dgm:spPr/>
      <dgm:t>
        <a:bodyPr/>
        <a:lstStyle/>
        <a:p>
          <a:endParaRPr lang="en-US"/>
        </a:p>
      </dgm:t>
    </dgm:pt>
    <dgm:pt modelId="{7FA08E43-0834-F248-A5F4-5803BFE70725}" type="pres">
      <dgm:prSet presAssocID="{6536511A-E1AF-452A-B89C-41E7387184C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6779935-E9FF-AD42-9391-BCA9B2081BA1}" type="pres">
      <dgm:prSet presAssocID="{CD416991-7FD3-439D-A887-BE0967C9B503}" presName="hierRoot1" presStyleCnt="0"/>
      <dgm:spPr/>
    </dgm:pt>
    <dgm:pt modelId="{D32612C3-2526-C745-925E-FBC0999E9C93}" type="pres">
      <dgm:prSet presAssocID="{CD416991-7FD3-439D-A887-BE0967C9B503}" presName="composite" presStyleCnt="0"/>
      <dgm:spPr/>
    </dgm:pt>
    <dgm:pt modelId="{8BC9FAB6-4AD2-704E-8034-0A71719653AE}" type="pres">
      <dgm:prSet presAssocID="{CD416991-7FD3-439D-A887-BE0967C9B503}" presName="background" presStyleLbl="node0" presStyleIdx="0" presStyleCnt="2"/>
      <dgm:spPr/>
    </dgm:pt>
    <dgm:pt modelId="{309357AF-FC6C-EB46-9F1A-8AA9AC19B0EF}" type="pres">
      <dgm:prSet presAssocID="{CD416991-7FD3-439D-A887-BE0967C9B503}" presName="text" presStyleLbl="fgAcc0" presStyleIdx="0" presStyleCnt="2">
        <dgm:presLayoutVars>
          <dgm:chPref val="3"/>
        </dgm:presLayoutVars>
      </dgm:prSet>
      <dgm:spPr/>
    </dgm:pt>
    <dgm:pt modelId="{4371B2B6-536F-E340-9604-C392645AFE1F}" type="pres">
      <dgm:prSet presAssocID="{CD416991-7FD3-439D-A887-BE0967C9B503}" presName="hierChild2" presStyleCnt="0"/>
      <dgm:spPr/>
    </dgm:pt>
    <dgm:pt modelId="{E1AE3B7A-2EAC-FD48-946F-BCBAED9C98EF}" type="pres">
      <dgm:prSet presAssocID="{9168E5AD-ACA7-4AFD-B89C-38EA48B8FACB}" presName="hierRoot1" presStyleCnt="0"/>
      <dgm:spPr/>
    </dgm:pt>
    <dgm:pt modelId="{04FBE7C1-58DA-F841-B01A-9C026DB995EB}" type="pres">
      <dgm:prSet presAssocID="{9168E5AD-ACA7-4AFD-B89C-38EA48B8FACB}" presName="composite" presStyleCnt="0"/>
      <dgm:spPr/>
    </dgm:pt>
    <dgm:pt modelId="{0BD9999F-139C-8343-831D-8D4A44EA55DA}" type="pres">
      <dgm:prSet presAssocID="{9168E5AD-ACA7-4AFD-B89C-38EA48B8FACB}" presName="background" presStyleLbl="node0" presStyleIdx="1" presStyleCnt="2"/>
      <dgm:spPr/>
    </dgm:pt>
    <dgm:pt modelId="{BAC83AE8-9EA2-3448-92DB-AFD07228DFC3}" type="pres">
      <dgm:prSet presAssocID="{9168E5AD-ACA7-4AFD-B89C-38EA48B8FACB}" presName="text" presStyleLbl="fgAcc0" presStyleIdx="1" presStyleCnt="2">
        <dgm:presLayoutVars>
          <dgm:chPref val="3"/>
        </dgm:presLayoutVars>
      </dgm:prSet>
      <dgm:spPr/>
    </dgm:pt>
    <dgm:pt modelId="{1EAA99BB-217F-474E-9B47-79751E63EDA4}" type="pres">
      <dgm:prSet presAssocID="{9168E5AD-ACA7-4AFD-B89C-38EA48B8FACB}" presName="hierChild2" presStyleCnt="0"/>
      <dgm:spPr/>
    </dgm:pt>
  </dgm:ptLst>
  <dgm:cxnLst>
    <dgm:cxn modelId="{286FB824-15C2-144E-AC71-E35384C82E87}" type="presOf" srcId="{9168E5AD-ACA7-4AFD-B89C-38EA48B8FACB}" destId="{BAC83AE8-9EA2-3448-92DB-AFD07228DFC3}" srcOrd="0" destOrd="0" presId="urn:microsoft.com/office/officeart/2005/8/layout/hierarchy1"/>
    <dgm:cxn modelId="{DB61174B-F1AE-452D-8F77-E5A761154E6C}" srcId="{6536511A-E1AF-452A-B89C-41E7387184C9}" destId="{9168E5AD-ACA7-4AFD-B89C-38EA48B8FACB}" srcOrd="1" destOrd="0" parTransId="{8B2E62B1-03DD-4E36-898A-D7E1669EFC25}" sibTransId="{D5D75252-E069-4AB8-B750-137F558CCA32}"/>
    <dgm:cxn modelId="{E8202850-6F87-42EB-A48A-F44A984A128A}" srcId="{6536511A-E1AF-452A-B89C-41E7387184C9}" destId="{CD416991-7FD3-439D-A887-BE0967C9B503}" srcOrd="0" destOrd="0" parTransId="{6D29DFF1-C163-479E-9A57-265D99B192DD}" sibTransId="{26DE0D27-CBAA-42FC-BC22-F48B3ECB8BBA}"/>
    <dgm:cxn modelId="{FA2B5260-4F7A-B94A-B0E3-666A446455AF}" type="presOf" srcId="{CD416991-7FD3-439D-A887-BE0967C9B503}" destId="{309357AF-FC6C-EB46-9F1A-8AA9AC19B0EF}" srcOrd="0" destOrd="0" presId="urn:microsoft.com/office/officeart/2005/8/layout/hierarchy1"/>
    <dgm:cxn modelId="{C60B1065-1A76-B342-A0C5-00CDD02DEF3E}" type="presOf" srcId="{6536511A-E1AF-452A-B89C-41E7387184C9}" destId="{7FA08E43-0834-F248-A5F4-5803BFE70725}" srcOrd="0" destOrd="0" presId="urn:microsoft.com/office/officeart/2005/8/layout/hierarchy1"/>
    <dgm:cxn modelId="{D0CEFA4F-FC16-D945-A706-3C8A875C8EC5}" type="presParOf" srcId="{7FA08E43-0834-F248-A5F4-5803BFE70725}" destId="{16779935-E9FF-AD42-9391-BCA9B2081BA1}" srcOrd="0" destOrd="0" presId="urn:microsoft.com/office/officeart/2005/8/layout/hierarchy1"/>
    <dgm:cxn modelId="{6101CE72-F4F4-874C-B9AE-83F82DE744D0}" type="presParOf" srcId="{16779935-E9FF-AD42-9391-BCA9B2081BA1}" destId="{D32612C3-2526-C745-925E-FBC0999E9C93}" srcOrd="0" destOrd="0" presId="urn:microsoft.com/office/officeart/2005/8/layout/hierarchy1"/>
    <dgm:cxn modelId="{EDE68769-E83F-D340-BB18-CFBD6EA5F52B}" type="presParOf" srcId="{D32612C3-2526-C745-925E-FBC0999E9C93}" destId="{8BC9FAB6-4AD2-704E-8034-0A71719653AE}" srcOrd="0" destOrd="0" presId="urn:microsoft.com/office/officeart/2005/8/layout/hierarchy1"/>
    <dgm:cxn modelId="{7AA325E3-25E5-0948-BFDE-D03C6BF7ECCA}" type="presParOf" srcId="{D32612C3-2526-C745-925E-FBC0999E9C93}" destId="{309357AF-FC6C-EB46-9F1A-8AA9AC19B0EF}" srcOrd="1" destOrd="0" presId="urn:microsoft.com/office/officeart/2005/8/layout/hierarchy1"/>
    <dgm:cxn modelId="{F10D083D-4B33-5448-913B-5B857B996074}" type="presParOf" srcId="{16779935-E9FF-AD42-9391-BCA9B2081BA1}" destId="{4371B2B6-536F-E340-9604-C392645AFE1F}" srcOrd="1" destOrd="0" presId="urn:microsoft.com/office/officeart/2005/8/layout/hierarchy1"/>
    <dgm:cxn modelId="{8098173C-FE17-324F-ABB9-C27E1ADCD0D6}" type="presParOf" srcId="{7FA08E43-0834-F248-A5F4-5803BFE70725}" destId="{E1AE3B7A-2EAC-FD48-946F-BCBAED9C98EF}" srcOrd="1" destOrd="0" presId="urn:microsoft.com/office/officeart/2005/8/layout/hierarchy1"/>
    <dgm:cxn modelId="{1EBF8BE7-CD2D-7247-9D7F-58939CD3967F}" type="presParOf" srcId="{E1AE3B7A-2EAC-FD48-946F-BCBAED9C98EF}" destId="{04FBE7C1-58DA-F841-B01A-9C026DB995EB}" srcOrd="0" destOrd="0" presId="urn:microsoft.com/office/officeart/2005/8/layout/hierarchy1"/>
    <dgm:cxn modelId="{0728C3FC-807E-5746-A926-7C3175352929}" type="presParOf" srcId="{04FBE7C1-58DA-F841-B01A-9C026DB995EB}" destId="{0BD9999F-139C-8343-831D-8D4A44EA55DA}" srcOrd="0" destOrd="0" presId="urn:microsoft.com/office/officeart/2005/8/layout/hierarchy1"/>
    <dgm:cxn modelId="{49B6E4DD-3078-A94F-BCEC-63590306E124}" type="presParOf" srcId="{04FBE7C1-58DA-F841-B01A-9C026DB995EB}" destId="{BAC83AE8-9EA2-3448-92DB-AFD07228DFC3}" srcOrd="1" destOrd="0" presId="urn:microsoft.com/office/officeart/2005/8/layout/hierarchy1"/>
    <dgm:cxn modelId="{813BB005-A0BE-5A48-AE0D-615BA11F6585}" type="presParOf" srcId="{E1AE3B7A-2EAC-FD48-946F-BCBAED9C98EF}" destId="{1EAA99BB-217F-474E-9B47-79751E63EDA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090155F-D341-4AE7-BFB7-A936006274C4}" type="doc">
      <dgm:prSet loTypeId="urn:microsoft.com/office/officeart/2008/layout/LinedList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9C8E735-76AA-4AA7-949D-3801C1CCEF9D}">
      <dgm:prSet/>
      <dgm:spPr/>
      <dgm:t>
        <a:bodyPr/>
        <a:lstStyle/>
        <a:p>
          <a:r>
            <a:rPr lang="en-US"/>
            <a:t>300-150-100-75-60-50 rule!</a:t>
          </a:r>
        </a:p>
      </dgm:t>
    </dgm:pt>
    <dgm:pt modelId="{E732E2DD-D4E1-49E8-B79E-BC9D2913B1B6}" type="parTrans" cxnId="{2882CFFF-4815-40AF-8C3A-8F65CF44AAB6}">
      <dgm:prSet/>
      <dgm:spPr/>
      <dgm:t>
        <a:bodyPr/>
        <a:lstStyle/>
        <a:p>
          <a:endParaRPr lang="en-US"/>
        </a:p>
      </dgm:t>
    </dgm:pt>
    <dgm:pt modelId="{711C9135-6A39-48AA-BC67-E58261615AB4}" type="sibTrans" cxnId="{2882CFFF-4815-40AF-8C3A-8F65CF44AAB6}">
      <dgm:prSet/>
      <dgm:spPr/>
      <dgm:t>
        <a:bodyPr/>
        <a:lstStyle/>
        <a:p>
          <a:endParaRPr lang="en-US"/>
        </a:p>
      </dgm:t>
    </dgm:pt>
    <dgm:pt modelId="{67E8A3FD-0BA1-423E-90E8-5001A070C98A}">
      <dgm:prSet/>
      <dgm:spPr/>
      <dgm:t>
        <a:bodyPr/>
        <a:lstStyle/>
        <a:p>
          <a:r>
            <a:rPr lang="en-US"/>
            <a:t>300/ R-R interval </a:t>
          </a:r>
        </a:p>
      </dgm:t>
    </dgm:pt>
    <dgm:pt modelId="{AEE61DEC-E91D-4BED-B274-4CEEF91D7D51}" type="parTrans" cxnId="{EA8EC46E-105F-4C95-91CC-A5934432B18F}">
      <dgm:prSet/>
      <dgm:spPr/>
      <dgm:t>
        <a:bodyPr/>
        <a:lstStyle/>
        <a:p>
          <a:endParaRPr lang="en-US"/>
        </a:p>
      </dgm:t>
    </dgm:pt>
    <dgm:pt modelId="{8330C81F-BC4C-496C-BFE4-2B7A0416BD85}" type="sibTrans" cxnId="{EA8EC46E-105F-4C95-91CC-A5934432B18F}">
      <dgm:prSet/>
      <dgm:spPr/>
      <dgm:t>
        <a:bodyPr/>
        <a:lstStyle/>
        <a:p>
          <a:endParaRPr lang="en-US"/>
        </a:p>
      </dgm:t>
    </dgm:pt>
    <dgm:pt modelId="{E50EBAD9-081C-417B-B24D-6E5496046D14}">
      <dgm:prSet/>
      <dgm:spPr/>
      <dgm:t>
        <a:bodyPr/>
        <a:lstStyle/>
        <a:p>
          <a:r>
            <a:rPr lang="en-US"/>
            <a:t>R wave # X 6 </a:t>
          </a:r>
        </a:p>
      </dgm:t>
    </dgm:pt>
    <dgm:pt modelId="{BC9D91CA-A80F-4A89-88B3-91115E774224}" type="parTrans" cxnId="{C4099A62-8874-49C4-B1E8-D7442FDF8052}">
      <dgm:prSet/>
      <dgm:spPr/>
      <dgm:t>
        <a:bodyPr/>
        <a:lstStyle/>
        <a:p>
          <a:endParaRPr lang="en-US"/>
        </a:p>
      </dgm:t>
    </dgm:pt>
    <dgm:pt modelId="{22CC0BB4-A3AD-46B8-BCA2-2DA54B8D5A8E}" type="sibTrans" cxnId="{C4099A62-8874-49C4-B1E8-D7442FDF8052}">
      <dgm:prSet/>
      <dgm:spPr/>
      <dgm:t>
        <a:bodyPr/>
        <a:lstStyle/>
        <a:p>
          <a:endParaRPr lang="en-US"/>
        </a:p>
      </dgm:t>
    </dgm:pt>
    <dgm:pt modelId="{686C86F9-505B-AB4F-ADB1-06E023B172F1}" type="pres">
      <dgm:prSet presAssocID="{3090155F-D341-4AE7-BFB7-A936006274C4}" presName="vert0" presStyleCnt="0">
        <dgm:presLayoutVars>
          <dgm:dir/>
          <dgm:animOne val="branch"/>
          <dgm:animLvl val="lvl"/>
        </dgm:presLayoutVars>
      </dgm:prSet>
      <dgm:spPr/>
    </dgm:pt>
    <dgm:pt modelId="{16CDC884-509F-FD44-9505-80FF07C8D546}" type="pres">
      <dgm:prSet presAssocID="{A9C8E735-76AA-4AA7-949D-3801C1CCEF9D}" presName="thickLine" presStyleLbl="alignNode1" presStyleIdx="0" presStyleCnt="3"/>
      <dgm:spPr/>
    </dgm:pt>
    <dgm:pt modelId="{05B0EBC4-81A8-AA45-BD72-3CA4E16E76BE}" type="pres">
      <dgm:prSet presAssocID="{A9C8E735-76AA-4AA7-949D-3801C1CCEF9D}" presName="horz1" presStyleCnt="0"/>
      <dgm:spPr/>
    </dgm:pt>
    <dgm:pt modelId="{A3A44A74-FA7E-E74E-BDD4-4981B4CC653F}" type="pres">
      <dgm:prSet presAssocID="{A9C8E735-76AA-4AA7-949D-3801C1CCEF9D}" presName="tx1" presStyleLbl="revTx" presStyleIdx="0" presStyleCnt="3"/>
      <dgm:spPr/>
    </dgm:pt>
    <dgm:pt modelId="{E48BA88E-A377-3247-B61E-FDDEE212801E}" type="pres">
      <dgm:prSet presAssocID="{A9C8E735-76AA-4AA7-949D-3801C1CCEF9D}" presName="vert1" presStyleCnt="0"/>
      <dgm:spPr/>
    </dgm:pt>
    <dgm:pt modelId="{0A68AA55-3B90-6441-A44E-EE55AAB39068}" type="pres">
      <dgm:prSet presAssocID="{67E8A3FD-0BA1-423E-90E8-5001A070C98A}" presName="thickLine" presStyleLbl="alignNode1" presStyleIdx="1" presStyleCnt="3"/>
      <dgm:spPr/>
    </dgm:pt>
    <dgm:pt modelId="{D533680E-B258-6C4A-9A0B-1B24F18596D0}" type="pres">
      <dgm:prSet presAssocID="{67E8A3FD-0BA1-423E-90E8-5001A070C98A}" presName="horz1" presStyleCnt="0"/>
      <dgm:spPr/>
    </dgm:pt>
    <dgm:pt modelId="{76476898-2219-0843-84B9-06407DAA9EB8}" type="pres">
      <dgm:prSet presAssocID="{67E8A3FD-0BA1-423E-90E8-5001A070C98A}" presName="tx1" presStyleLbl="revTx" presStyleIdx="1" presStyleCnt="3"/>
      <dgm:spPr/>
    </dgm:pt>
    <dgm:pt modelId="{52E0BFBE-0F8A-6F4B-88F9-FE555BC86C68}" type="pres">
      <dgm:prSet presAssocID="{67E8A3FD-0BA1-423E-90E8-5001A070C98A}" presName="vert1" presStyleCnt="0"/>
      <dgm:spPr/>
    </dgm:pt>
    <dgm:pt modelId="{B9F64748-3091-B140-B6EA-166BD4B0C16A}" type="pres">
      <dgm:prSet presAssocID="{E50EBAD9-081C-417B-B24D-6E5496046D14}" presName="thickLine" presStyleLbl="alignNode1" presStyleIdx="2" presStyleCnt="3"/>
      <dgm:spPr/>
    </dgm:pt>
    <dgm:pt modelId="{54E188B9-EDAE-CC4B-8242-77BF7C65E604}" type="pres">
      <dgm:prSet presAssocID="{E50EBAD9-081C-417B-B24D-6E5496046D14}" presName="horz1" presStyleCnt="0"/>
      <dgm:spPr/>
    </dgm:pt>
    <dgm:pt modelId="{C3187CDA-6FD4-4943-8F8C-9AE7AFDDBC86}" type="pres">
      <dgm:prSet presAssocID="{E50EBAD9-081C-417B-B24D-6E5496046D14}" presName="tx1" presStyleLbl="revTx" presStyleIdx="2" presStyleCnt="3"/>
      <dgm:spPr/>
    </dgm:pt>
    <dgm:pt modelId="{D982B718-10BE-394D-906A-9FCD12550885}" type="pres">
      <dgm:prSet presAssocID="{E50EBAD9-081C-417B-B24D-6E5496046D14}" presName="vert1" presStyleCnt="0"/>
      <dgm:spPr/>
    </dgm:pt>
  </dgm:ptLst>
  <dgm:cxnLst>
    <dgm:cxn modelId="{9F25B120-BF92-5C4F-AC9C-B092A8D1B61B}" type="presOf" srcId="{3090155F-D341-4AE7-BFB7-A936006274C4}" destId="{686C86F9-505B-AB4F-ADB1-06E023B172F1}" srcOrd="0" destOrd="0" presId="urn:microsoft.com/office/officeart/2008/layout/LinedList"/>
    <dgm:cxn modelId="{C4099A62-8874-49C4-B1E8-D7442FDF8052}" srcId="{3090155F-D341-4AE7-BFB7-A936006274C4}" destId="{E50EBAD9-081C-417B-B24D-6E5496046D14}" srcOrd="2" destOrd="0" parTransId="{BC9D91CA-A80F-4A89-88B3-91115E774224}" sibTransId="{22CC0BB4-A3AD-46B8-BCA2-2DA54B8D5A8E}"/>
    <dgm:cxn modelId="{CB8EE163-2C5C-5E43-8167-864BBA4BB784}" type="presOf" srcId="{A9C8E735-76AA-4AA7-949D-3801C1CCEF9D}" destId="{A3A44A74-FA7E-E74E-BDD4-4981B4CC653F}" srcOrd="0" destOrd="0" presId="urn:microsoft.com/office/officeart/2008/layout/LinedList"/>
    <dgm:cxn modelId="{4849906D-0C43-B247-BCB5-68A75C9EBE05}" type="presOf" srcId="{E50EBAD9-081C-417B-B24D-6E5496046D14}" destId="{C3187CDA-6FD4-4943-8F8C-9AE7AFDDBC86}" srcOrd="0" destOrd="0" presId="urn:microsoft.com/office/officeart/2008/layout/LinedList"/>
    <dgm:cxn modelId="{EA8EC46E-105F-4C95-91CC-A5934432B18F}" srcId="{3090155F-D341-4AE7-BFB7-A936006274C4}" destId="{67E8A3FD-0BA1-423E-90E8-5001A070C98A}" srcOrd="1" destOrd="0" parTransId="{AEE61DEC-E91D-4BED-B274-4CEEF91D7D51}" sibTransId="{8330C81F-BC4C-496C-BFE4-2B7A0416BD85}"/>
    <dgm:cxn modelId="{69B26BA1-562E-8F49-BC2C-B76C4B0DC241}" type="presOf" srcId="{67E8A3FD-0BA1-423E-90E8-5001A070C98A}" destId="{76476898-2219-0843-84B9-06407DAA9EB8}" srcOrd="0" destOrd="0" presId="urn:microsoft.com/office/officeart/2008/layout/LinedList"/>
    <dgm:cxn modelId="{2882CFFF-4815-40AF-8C3A-8F65CF44AAB6}" srcId="{3090155F-D341-4AE7-BFB7-A936006274C4}" destId="{A9C8E735-76AA-4AA7-949D-3801C1CCEF9D}" srcOrd="0" destOrd="0" parTransId="{E732E2DD-D4E1-49E8-B79E-BC9D2913B1B6}" sibTransId="{711C9135-6A39-48AA-BC67-E58261615AB4}"/>
    <dgm:cxn modelId="{C07DEB68-C221-644C-A49E-7FF9A14A6934}" type="presParOf" srcId="{686C86F9-505B-AB4F-ADB1-06E023B172F1}" destId="{16CDC884-509F-FD44-9505-80FF07C8D546}" srcOrd="0" destOrd="0" presId="urn:microsoft.com/office/officeart/2008/layout/LinedList"/>
    <dgm:cxn modelId="{E109F4C2-BBFA-294B-91E6-B64225AA6DB9}" type="presParOf" srcId="{686C86F9-505B-AB4F-ADB1-06E023B172F1}" destId="{05B0EBC4-81A8-AA45-BD72-3CA4E16E76BE}" srcOrd="1" destOrd="0" presId="urn:microsoft.com/office/officeart/2008/layout/LinedList"/>
    <dgm:cxn modelId="{18F03A50-D0A7-9640-8560-5E5E066EEA8E}" type="presParOf" srcId="{05B0EBC4-81A8-AA45-BD72-3CA4E16E76BE}" destId="{A3A44A74-FA7E-E74E-BDD4-4981B4CC653F}" srcOrd="0" destOrd="0" presId="urn:microsoft.com/office/officeart/2008/layout/LinedList"/>
    <dgm:cxn modelId="{2536F56D-3CBC-8F42-893C-41AFE9FDB2E3}" type="presParOf" srcId="{05B0EBC4-81A8-AA45-BD72-3CA4E16E76BE}" destId="{E48BA88E-A377-3247-B61E-FDDEE212801E}" srcOrd="1" destOrd="0" presId="urn:microsoft.com/office/officeart/2008/layout/LinedList"/>
    <dgm:cxn modelId="{2DEB0501-9747-064F-B76F-70260CE5E8E7}" type="presParOf" srcId="{686C86F9-505B-AB4F-ADB1-06E023B172F1}" destId="{0A68AA55-3B90-6441-A44E-EE55AAB39068}" srcOrd="2" destOrd="0" presId="urn:microsoft.com/office/officeart/2008/layout/LinedList"/>
    <dgm:cxn modelId="{1C2CC390-4897-7B4E-A11C-B2F7ACECA24A}" type="presParOf" srcId="{686C86F9-505B-AB4F-ADB1-06E023B172F1}" destId="{D533680E-B258-6C4A-9A0B-1B24F18596D0}" srcOrd="3" destOrd="0" presId="urn:microsoft.com/office/officeart/2008/layout/LinedList"/>
    <dgm:cxn modelId="{84C0D430-947C-584C-AF46-1585478E9FE7}" type="presParOf" srcId="{D533680E-B258-6C4A-9A0B-1B24F18596D0}" destId="{76476898-2219-0843-84B9-06407DAA9EB8}" srcOrd="0" destOrd="0" presId="urn:microsoft.com/office/officeart/2008/layout/LinedList"/>
    <dgm:cxn modelId="{F06B30CC-AFF4-F04F-9CEF-15B06E3118C2}" type="presParOf" srcId="{D533680E-B258-6C4A-9A0B-1B24F18596D0}" destId="{52E0BFBE-0F8A-6F4B-88F9-FE555BC86C68}" srcOrd="1" destOrd="0" presId="urn:microsoft.com/office/officeart/2008/layout/LinedList"/>
    <dgm:cxn modelId="{E0289ABB-E392-7844-AB8E-1E92CFE676BA}" type="presParOf" srcId="{686C86F9-505B-AB4F-ADB1-06E023B172F1}" destId="{B9F64748-3091-B140-B6EA-166BD4B0C16A}" srcOrd="4" destOrd="0" presId="urn:microsoft.com/office/officeart/2008/layout/LinedList"/>
    <dgm:cxn modelId="{8FE85ABC-620E-634F-92F4-D9714D856D19}" type="presParOf" srcId="{686C86F9-505B-AB4F-ADB1-06E023B172F1}" destId="{54E188B9-EDAE-CC4B-8242-77BF7C65E604}" srcOrd="5" destOrd="0" presId="urn:microsoft.com/office/officeart/2008/layout/LinedList"/>
    <dgm:cxn modelId="{E1751EB9-F7E3-8A48-8A79-2C9100CD65DD}" type="presParOf" srcId="{54E188B9-EDAE-CC4B-8242-77BF7C65E604}" destId="{C3187CDA-6FD4-4943-8F8C-9AE7AFDDBC86}" srcOrd="0" destOrd="0" presId="urn:microsoft.com/office/officeart/2008/layout/LinedList"/>
    <dgm:cxn modelId="{D5950600-01DB-5149-9382-658D45316196}" type="presParOf" srcId="{54E188B9-EDAE-CC4B-8242-77BF7C65E604}" destId="{D982B718-10BE-394D-906A-9FCD1255088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88BA1E-9696-FB44-A002-3F98F37D8C86}">
      <dsp:nvSpPr>
        <dsp:cNvPr id="0" name=""/>
        <dsp:cNvSpPr/>
      </dsp:nvSpPr>
      <dsp:spPr>
        <a:xfrm>
          <a:off x="0" y="4364"/>
          <a:ext cx="5924550" cy="14671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Reviewing the basics of ECG </a:t>
          </a:r>
        </a:p>
      </dsp:txBody>
      <dsp:txXfrm>
        <a:off x="71622" y="75986"/>
        <a:ext cx="5781306" cy="1323936"/>
      </dsp:txXfrm>
    </dsp:sp>
    <dsp:sp modelId="{5DA26B7D-A851-8046-A506-76247FB26A31}">
      <dsp:nvSpPr>
        <dsp:cNvPr id="0" name=""/>
        <dsp:cNvSpPr/>
      </dsp:nvSpPr>
      <dsp:spPr>
        <a:xfrm>
          <a:off x="0" y="1580984"/>
          <a:ext cx="5924550" cy="1467180"/>
        </a:xfrm>
        <a:prstGeom prst="roundRect">
          <a:avLst/>
        </a:prstGeom>
        <a:gradFill rotWithShape="0">
          <a:gsLst>
            <a:gs pos="0">
              <a:schemeClr val="accent2">
                <a:hueOff val="1106460"/>
                <a:satOff val="5101"/>
                <a:lumOff val="784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2">
                <a:hueOff val="1106460"/>
                <a:satOff val="5101"/>
                <a:lumOff val="784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2">
                <a:hueOff val="1106460"/>
                <a:satOff val="5101"/>
                <a:lumOff val="784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Systematic way of reading an ECG</a:t>
          </a:r>
        </a:p>
      </dsp:txBody>
      <dsp:txXfrm>
        <a:off x="71622" y="1652606"/>
        <a:ext cx="5781306" cy="1323936"/>
      </dsp:txXfrm>
    </dsp:sp>
    <dsp:sp modelId="{F2F75AC8-4193-6C46-AD89-02437C213128}">
      <dsp:nvSpPr>
        <dsp:cNvPr id="0" name=""/>
        <dsp:cNvSpPr/>
      </dsp:nvSpPr>
      <dsp:spPr>
        <a:xfrm>
          <a:off x="0" y="3157605"/>
          <a:ext cx="5924550" cy="1467180"/>
        </a:xfrm>
        <a:prstGeom prst="roundRect">
          <a:avLst/>
        </a:prstGeom>
        <a:gradFill rotWithShape="0">
          <a:gsLst>
            <a:gs pos="0">
              <a:schemeClr val="accent2">
                <a:hueOff val="2212920"/>
                <a:satOff val="10201"/>
                <a:lumOff val="1569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2">
                <a:hueOff val="2212920"/>
                <a:satOff val="10201"/>
                <a:lumOff val="1569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2">
                <a:hueOff val="2212920"/>
                <a:satOff val="10201"/>
                <a:lumOff val="1569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STEMI mimics</a:t>
          </a:r>
        </a:p>
      </dsp:txBody>
      <dsp:txXfrm>
        <a:off x="71622" y="3229227"/>
        <a:ext cx="5781306" cy="13239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7DC98A-C73E-6A42-9E94-761D070A8C55}">
      <dsp:nvSpPr>
        <dsp:cNvPr id="0" name=""/>
        <dsp:cNvSpPr/>
      </dsp:nvSpPr>
      <dsp:spPr>
        <a:xfrm>
          <a:off x="0" y="574671"/>
          <a:ext cx="2911971" cy="18491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845787-CFBE-D344-8792-7F2AB606B271}">
      <dsp:nvSpPr>
        <dsp:cNvPr id="0" name=""/>
        <dsp:cNvSpPr/>
      </dsp:nvSpPr>
      <dsp:spPr>
        <a:xfrm>
          <a:off x="323552" y="882046"/>
          <a:ext cx="2911971" cy="18491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 dirty="0"/>
            <a:t>The electrocardiogram (ECG) is a representation of the electrical events of the cardiac cycle.</a:t>
          </a:r>
          <a:endParaRPr lang="en-US" sz="1900" kern="1200" dirty="0"/>
        </a:p>
      </dsp:txBody>
      <dsp:txXfrm>
        <a:off x="377710" y="936204"/>
        <a:ext cx="2803655" cy="1740785"/>
      </dsp:txXfrm>
    </dsp:sp>
    <dsp:sp modelId="{CB08BEBC-96F7-7A4B-88F0-0E86E9C76818}">
      <dsp:nvSpPr>
        <dsp:cNvPr id="0" name=""/>
        <dsp:cNvSpPr/>
      </dsp:nvSpPr>
      <dsp:spPr>
        <a:xfrm>
          <a:off x="3559075" y="574671"/>
          <a:ext cx="2911971" cy="18491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72895D-441F-2E46-A4BD-C738AB9D033F}">
      <dsp:nvSpPr>
        <dsp:cNvPr id="0" name=""/>
        <dsp:cNvSpPr/>
      </dsp:nvSpPr>
      <dsp:spPr>
        <a:xfrm>
          <a:off x="3882628" y="882046"/>
          <a:ext cx="2911971" cy="18491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/>
            <a:t>Each event has a distinctive waveform</a:t>
          </a:r>
          <a:endParaRPr lang="en-US" sz="1900" kern="1200"/>
        </a:p>
      </dsp:txBody>
      <dsp:txXfrm>
        <a:off x="3936786" y="936204"/>
        <a:ext cx="2803655" cy="1740785"/>
      </dsp:txXfrm>
    </dsp:sp>
    <dsp:sp modelId="{36A19506-2476-7B4B-BC12-37058E07F899}">
      <dsp:nvSpPr>
        <dsp:cNvPr id="0" name=""/>
        <dsp:cNvSpPr/>
      </dsp:nvSpPr>
      <dsp:spPr>
        <a:xfrm>
          <a:off x="7118151" y="574671"/>
          <a:ext cx="2911971" cy="18491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2C15D3-063E-144A-9074-63CA4D23C3B5}">
      <dsp:nvSpPr>
        <dsp:cNvPr id="0" name=""/>
        <dsp:cNvSpPr/>
      </dsp:nvSpPr>
      <dsp:spPr>
        <a:xfrm>
          <a:off x="7441703" y="882046"/>
          <a:ext cx="2911971" cy="18491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kern="1200"/>
            <a:t>the study of waveform can lead to greater insight into a patient’s cardiac pathophysiology.</a:t>
          </a:r>
          <a:endParaRPr lang="en-US" sz="1900" kern="1200"/>
        </a:p>
      </dsp:txBody>
      <dsp:txXfrm>
        <a:off x="7495861" y="936204"/>
        <a:ext cx="2803655" cy="17407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3AA6CD-2D8A-4C43-A8D9-E0EF87BCAB99}">
      <dsp:nvSpPr>
        <dsp:cNvPr id="0" name=""/>
        <dsp:cNvSpPr/>
      </dsp:nvSpPr>
      <dsp:spPr>
        <a:xfrm>
          <a:off x="1263" y="10281"/>
          <a:ext cx="4436205" cy="28169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C34FAE-4ED2-0945-B478-FE37A387A78F}">
      <dsp:nvSpPr>
        <dsp:cNvPr id="0" name=""/>
        <dsp:cNvSpPr/>
      </dsp:nvSpPr>
      <dsp:spPr>
        <a:xfrm>
          <a:off x="494175" y="478547"/>
          <a:ext cx="4436205" cy="28169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Contraction of muscle cell is associated with electrical activity called depolarization </a:t>
          </a:r>
        </a:p>
      </dsp:txBody>
      <dsp:txXfrm>
        <a:off x="576682" y="561054"/>
        <a:ext cx="4271191" cy="2651976"/>
      </dsp:txXfrm>
    </dsp:sp>
    <dsp:sp modelId="{63380276-7AA4-814A-80AB-2AD27E970B27}">
      <dsp:nvSpPr>
        <dsp:cNvPr id="0" name=""/>
        <dsp:cNvSpPr/>
      </dsp:nvSpPr>
      <dsp:spPr>
        <a:xfrm>
          <a:off x="5423293" y="10281"/>
          <a:ext cx="4436205" cy="28169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A26F21-52F8-6C4C-8B87-442D86597541}">
      <dsp:nvSpPr>
        <dsp:cNvPr id="0" name=""/>
        <dsp:cNvSpPr/>
      </dsp:nvSpPr>
      <dsp:spPr>
        <a:xfrm>
          <a:off x="5916205" y="478547"/>
          <a:ext cx="4436205" cy="28169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These changes can be seen by electrodes attached to body  surface </a:t>
          </a:r>
        </a:p>
      </dsp:txBody>
      <dsp:txXfrm>
        <a:off x="5998712" y="561054"/>
        <a:ext cx="4271191" cy="26519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1FBA8-5CC7-2043-BA1A-CBC680959ECA}">
      <dsp:nvSpPr>
        <dsp:cNvPr id="0" name=""/>
        <dsp:cNvSpPr/>
      </dsp:nvSpPr>
      <dsp:spPr>
        <a:xfrm>
          <a:off x="0" y="0"/>
          <a:ext cx="5035867" cy="13887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100" kern="1200"/>
            <a:t>SA Node - Dominant pacemaker with an intrinsic rate of 60 - 100 beats/minute.</a:t>
          </a:r>
          <a:endParaRPr lang="en-US" sz="2100" kern="1200"/>
        </a:p>
      </dsp:txBody>
      <dsp:txXfrm>
        <a:off x="40675" y="40675"/>
        <a:ext cx="3537303" cy="1307395"/>
      </dsp:txXfrm>
    </dsp:sp>
    <dsp:sp modelId="{E751AB80-121F-E541-A214-300C0DCEB76E}">
      <dsp:nvSpPr>
        <dsp:cNvPr id="0" name=""/>
        <dsp:cNvSpPr/>
      </dsp:nvSpPr>
      <dsp:spPr>
        <a:xfrm>
          <a:off x="444341" y="1620202"/>
          <a:ext cx="5035867" cy="13887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100" kern="1200"/>
            <a:t>AV Node - Back-up pacemaker with an intrinsic rate of 40 - 60 beats/minute.</a:t>
          </a:r>
          <a:endParaRPr lang="en-US" sz="2100" kern="1200"/>
        </a:p>
      </dsp:txBody>
      <dsp:txXfrm>
        <a:off x="485016" y="1660877"/>
        <a:ext cx="3607492" cy="1307395"/>
      </dsp:txXfrm>
    </dsp:sp>
    <dsp:sp modelId="{C476738C-6CFB-F749-8985-8A9D567C37FF}">
      <dsp:nvSpPr>
        <dsp:cNvPr id="0" name=""/>
        <dsp:cNvSpPr/>
      </dsp:nvSpPr>
      <dsp:spPr>
        <a:xfrm>
          <a:off x="888682" y="3240404"/>
          <a:ext cx="5035867" cy="13887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4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100" kern="1200"/>
            <a:t>Ventricular cells - Back-up pacemaker with an intrinsic rate of 20 - 45 bpm.</a:t>
          </a:r>
          <a:endParaRPr lang="en-US" sz="2100" kern="1200"/>
        </a:p>
      </dsp:txBody>
      <dsp:txXfrm>
        <a:off x="929357" y="3281079"/>
        <a:ext cx="3607492" cy="1307395"/>
      </dsp:txXfrm>
    </dsp:sp>
    <dsp:sp modelId="{BE6D09C0-E26C-864F-ACEC-2C129DA4C4B9}">
      <dsp:nvSpPr>
        <dsp:cNvPr id="0" name=""/>
        <dsp:cNvSpPr/>
      </dsp:nvSpPr>
      <dsp:spPr>
        <a:xfrm>
          <a:off x="4133183" y="1053131"/>
          <a:ext cx="902684" cy="90268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336287" y="1053131"/>
        <a:ext cx="496476" cy="679270"/>
      </dsp:txXfrm>
    </dsp:sp>
    <dsp:sp modelId="{823CB466-A738-6E42-BB39-112C9FAABF8D}">
      <dsp:nvSpPr>
        <dsp:cNvPr id="0" name=""/>
        <dsp:cNvSpPr/>
      </dsp:nvSpPr>
      <dsp:spPr>
        <a:xfrm>
          <a:off x="4577524" y="2664075"/>
          <a:ext cx="902684" cy="902684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780628" y="2664075"/>
        <a:ext cx="496476" cy="67927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C9FAB6-4AD2-704E-8034-0A71719653AE}">
      <dsp:nvSpPr>
        <dsp:cNvPr id="0" name=""/>
        <dsp:cNvSpPr/>
      </dsp:nvSpPr>
      <dsp:spPr>
        <a:xfrm>
          <a:off x="1263" y="10281"/>
          <a:ext cx="4436205" cy="28169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9357AF-FC6C-EB46-9F1A-8AA9AC19B0EF}">
      <dsp:nvSpPr>
        <dsp:cNvPr id="0" name=""/>
        <dsp:cNvSpPr/>
      </dsp:nvSpPr>
      <dsp:spPr>
        <a:xfrm>
          <a:off x="494175" y="478547"/>
          <a:ext cx="4436205" cy="28169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Is every P wave followed by QRS complex?</a:t>
          </a:r>
        </a:p>
      </dsp:txBody>
      <dsp:txXfrm>
        <a:off x="576682" y="561054"/>
        <a:ext cx="4271191" cy="2651976"/>
      </dsp:txXfrm>
    </dsp:sp>
    <dsp:sp modelId="{0BD9999F-139C-8343-831D-8D4A44EA55DA}">
      <dsp:nvSpPr>
        <dsp:cNvPr id="0" name=""/>
        <dsp:cNvSpPr/>
      </dsp:nvSpPr>
      <dsp:spPr>
        <a:xfrm>
          <a:off x="5423293" y="10281"/>
          <a:ext cx="4436205" cy="28169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C83AE8-9EA2-3448-92DB-AFD07228DFC3}">
      <dsp:nvSpPr>
        <dsp:cNvPr id="0" name=""/>
        <dsp:cNvSpPr/>
      </dsp:nvSpPr>
      <dsp:spPr>
        <a:xfrm>
          <a:off x="5916205" y="478547"/>
          <a:ext cx="4436205" cy="28169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Does P wave have normal morphology? </a:t>
          </a:r>
        </a:p>
      </dsp:txBody>
      <dsp:txXfrm>
        <a:off x="5998712" y="561054"/>
        <a:ext cx="4271191" cy="265197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CDC884-509F-FD44-9505-80FF07C8D546}">
      <dsp:nvSpPr>
        <dsp:cNvPr id="0" name=""/>
        <dsp:cNvSpPr/>
      </dsp:nvSpPr>
      <dsp:spPr>
        <a:xfrm>
          <a:off x="0" y="2260"/>
          <a:ext cx="5924550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5">
                <a:hueOff val="0"/>
                <a:satOff val="0"/>
                <a:lumOff val="0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3A44A74-FA7E-E74E-BDD4-4981B4CC653F}">
      <dsp:nvSpPr>
        <dsp:cNvPr id="0" name=""/>
        <dsp:cNvSpPr/>
      </dsp:nvSpPr>
      <dsp:spPr>
        <a:xfrm>
          <a:off x="0" y="2260"/>
          <a:ext cx="5924550" cy="1541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300-150-100-75-60-50 rule!</a:t>
          </a:r>
        </a:p>
      </dsp:txBody>
      <dsp:txXfrm>
        <a:off x="0" y="2260"/>
        <a:ext cx="5924550" cy="1541543"/>
      </dsp:txXfrm>
    </dsp:sp>
    <dsp:sp modelId="{0A68AA55-3B90-6441-A44E-EE55AAB39068}">
      <dsp:nvSpPr>
        <dsp:cNvPr id="0" name=""/>
        <dsp:cNvSpPr/>
      </dsp:nvSpPr>
      <dsp:spPr>
        <a:xfrm>
          <a:off x="0" y="1543803"/>
          <a:ext cx="5924550" cy="0"/>
        </a:xfrm>
        <a:prstGeom prst="line">
          <a:avLst/>
        </a:prstGeom>
        <a:gradFill rotWithShape="0">
          <a:gsLst>
            <a:gs pos="0">
              <a:schemeClr val="accent5">
                <a:hueOff val="-9214729"/>
                <a:satOff val="10313"/>
                <a:lumOff val="589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5">
                <a:hueOff val="-9214729"/>
                <a:satOff val="10313"/>
                <a:lumOff val="589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5">
                <a:hueOff val="-9214729"/>
                <a:satOff val="10313"/>
                <a:lumOff val="589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-9214729"/>
              <a:satOff val="10313"/>
              <a:lumOff val="589"/>
              <a:alphaOff val="0"/>
            </a:schemeClr>
          </a:solidFill>
          <a:prstDash val="solid"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476898-2219-0843-84B9-06407DAA9EB8}">
      <dsp:nvSpPr>
        <dsp:cNvPr id="0" name=""/>
        <dsp:cNvSpPr/>
      </dsp:nvSpPr>
      <dsp:spPr>
        <a:xfrm>
          <a:off x="0" y="1543803"/>
          <a:ext cx="5924550" cy="1541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300/ R-R interval </a:t>
          </a:r>
        </a:p>
      </dsp:txBody>
      <dsp:txXfrm>
        <a:off x="0" y="1543803"/>
        <a:ext cx="5924550" cy="1541543"/>
      </dsp:txXfrm>
    </dsp:sp>
    <dsp:sp modelId="{B9F64748-3091-B140-B6EA-166BD4B0C16A}">
      <dsp:nvSpPr>
        <dsp:cNvPr id="0" name=""/>
        <dsp:cNvSpPr/>
      </dsp:nvSpPr>
      <dsp:spPr>
        <a:xfrm>
          <a:off x="0" y="3085346"/>
          <a:ext cx="5924550" cy="0"/>
        </a:xfrm>
        <a:prstGeom prst="line">
          <a:avLst/>
        </a:prstGeom>
        <a:gradFill rotWithShape="0">
          <a:gsLst>
            <a:gs pos="0">
              <a:schemeClr val="accent5">
                <a:hueOff val="-18429457"/>
                <a:satOff val="20625"/>
                <a:lumOff val="1177"/>
                <a:alphaOff val="0"/>
                <a:tint val="94000"/>
                <a:satMod val="100000"/>
                <a:lumMod val="104000"/>
              </a:schemeClr>
            </a:gs>
            <a:gs pos="69000">
              <a:schemeClr val="accent5">
                <a:hueOff val="-18429457"/>
                <a:satOff val="20625"/>
                <a:lumOff val="1177"/>
                <a:alphaOff val="0"/>
                <a:shade val="86000"/>
                <a:satMod val="130000"/>
                <a:lumMod val="102000"/>
              </a:schemeClr>
            </a:gs>
            <a:gs pos="100000">
              <a:schemeClr val="accent5">
                <a:hueOff val="-18429457"/>
                <a:satOff val="20625"/>
                <a:lumOff val="1177"/>
                <a:alphaOff val="0"/>
                <a:shade val="72000"/>
                <a:satMod val="130000"/>
                <a:lumMod val="100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-18429457"/>
              <a:satOff val="20625"/>
              <a:lumOff val="1177"/>
              <a:alphaOff val="0"/>
            </a:schemeClr>
          </a:solidFill>
          <a:prstDash val="solid"/>
        </a:ln>
        <a:effectLst>
          <a:outerShdw blurRad="50800" dist="38100" dir="5400000" sy="96000" rotWithShape="0">
            <a:srgbClr val="000000">
              <a:alpha val="54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187CDA-6FD4-4943-8F8C-9AE7AFDDBC86}">
      <dsp:nvSpPr>
        <dsp:cNvPr id="0" name=""/>
        <dsp:cNvSpPr/>
      </dsp:nvSpPr>
      <dsp:spPr>
        <a:xfrm>
          <a:off x="0" y="3085346"/>
          <a:ext cx="5924550" cy="1541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R wave # X 6 </a:t>
          </a:r>
        </a:p>
      </dsp:txBody>
      <dsp:txXfrm>
        <a:off x="0" y="3085346"/>
        <a:ext cx="5924550" cy="15415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069DE-568D-4A9F-B035-53C55F49DB56}" type="datetimeFigureOut">
              <a:rPr lang="en-US" smtClean="0"/>
              <a:t>4/23/20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5B117A-AC18-4215-B9B5-FC7AC9CB6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780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B117A-AC18-4215-B9B5-FC7AC9CB62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40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B117A-AC18-4215-B9B5-FC7AC9CB62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603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Sinus beats can be identified by upright P-waves in leads I, II, III, and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aVF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if the P-waves are inverted in any of these leads, it implies an ectopic atrial origin for the P-waves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B117A-AC18-4215-B9B5-FC7AC9CB623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68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B117A-AC18-4215-B9B5-FC7AC9CB623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5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 junctional rhythm, rate 50, acute anterior and high lateral myocardial infarction.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P-waves are present with a short PR-interval (&lt;0·12 seconds), suggesting an AV junctional origin of the beats. The rate is typical of an AV junctional origin. ST-segment elevation is present in the mid-precordial leads leading to the diagnosis of an anterior wall myocardial infarction (MI). ST-segment elevation is also present in leads I and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aVL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corresponding to the high lateral wall of the left ventricle. Reciprocal ST-segment depression is present in the inferior leads. The presence of reciprocal changes significantly increases the specificity of ST-segment elevation for an acute MI.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B117A-AC18-4215-B9B5-FC7AC9CB623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65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SR with first degree AV block, rate 62, acute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inferolateral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MI, possible right ventricular (RV) MI.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ST-segment elevation is present in the inferior and lateral leads with reciprocal ST-segment depression in leads I,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aVL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V1−V3. When the magnitude of ST-segment elevation in lead III exceeds that found in lead II, RV infarction is likely. A more definitive diagnosis of RV MI can be made using right-sided precordial leads (see ECG #31). See figures on p. 59.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B117A-AC18-4215-B9B5-FC7AC9CB623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345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SR, rate 70, acute inferior and anterolateral MI with T-wave abnormality consistent with ongoing ischemia.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presence of Q-waves in the inferior, anterior, and lateral leads indicates completed infarction in these areas. There are also biphasic T-waves in the anterior leads (V2−V4) and inverted T-waves in the lateral leads (V5−V6, I,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aVL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suggesting persistent ischemia in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uninfarcted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myocardium. The biphasic T-wave pattern in the mid-precordial leads was described in 1982 by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Wellens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colleagues1 as being highly specific for a large proximal left anterior descending artery (LAD) obstructive lesion. The lesion is best treated with percutaneous coronary intervention (angioplasty or stent placement); it does not respond well to medical management. This biphasic T-wave pattern, which has come to be known as “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Wellens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sign,” may persist or even develop when the patient is not experiencing pain. This patient had urgent coronary angiography which demonstrated 90% obstruction in the proximal LAD. He was successfully treated with angioplasty.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B117A-AC18-4215-B9B5-FC7AC9CB623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4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alrHCvCKSmX3749treueeg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hqmeded-ecg.blogspot.com/" TargetMode="External"/><Relationship Id="rId4" Type="http://schemas.openxmlformats.org/officeDocument/2006/relationships/hyperlink" Target="https://litfl.com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0068059-9097-4F05-BA38-CDD7DBF77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64A015-EDB3-4688-8B77-925530541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5103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794" y="643467"/>
            <a:ext cx="9600217" cy="3585834"/>
          </a:xfrm>
        </p:spPr>
        <p:txBody>
          <a:bodyPr>
            <a:normAutofit/>
          </a:bodyPr>
          <a:lstStyle/>
          <a:p>
            <a:pPr algn="l"/>
            <a:r>
              <a:rPr lang="en-US" sz="7200"/>
              <a:t>ECG101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3794" y="4872767"/>
            <a:ext cx="9600217" cy="1424165"/>
          </a:xfrm>
        </p:spPr>
        <p:txBody>
          <a:bodyPr>
            <a:normAutofit/>
          </a:bodyPr>
          <a:lstStyle/>
          <a:p>
            <a:pPr algn="l"/>
            <a:r>
              <a:rPr lang="en-US" sz="3200"/>
              <a:t> Alalshaikh </a:t>
            </a:r>
          </a:p>
          <a:p>
            <a:pPr algn="l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746184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352BD-D892-3E4B-823D-66E97E1C5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>
            <a:normAutofit/>
          </a:bodyPr>
          <a:lstStyle/>
          <a:p>
            <a:r>
              <a:rPr lang="en-US" dirty="0"/>
              <a:t>THE ECG LEAD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D0B30-FC79-124B-918F-2D75951C6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4"/>
            <a:ext cx="5016860" cy="3695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>
                <a:effectLst/>
              </a:rPr>
              <a:t>The standard EKG has 12 leads:</a:t>
            </a:r>
          </a:p>
          <a:p>
            <a:pPr lvl="1"/>
            <a:r>
              <a:rPr lang="en-CA" dirty="0">
                <a:effectLst/>
              </a:rPr>
              <a:t>3 Standard Limb Leads</a:t>
            </a:r>
          </a:p>
          <a:p>
            <a:pPr lvl="1"/>
            <a:r>
              <a:rPr lang="en-CA" dirty="0">
                <a:effectLst/>
              </a:rPr>
              <a:t>3 Augmented Limb Leads</a:t>
            </a:r>
          </a:p>
          <a:p>
            <a:pPr lvl="1"/>
            <a:r>
              <a:rPr lang="en-CA" dirty="0">
                <a:effectLst/>
              </a:rPr>
              <a:t>6 Precordial Leads</a:t>
            </a:r>
          </a:p>
          <a:p>
            <a:endParaRPr lang="en-US" dirty="0"/>
          </a:p>
        </p:txBody>
      </p:sp>
      <p:pic>
        <p:nvPicPr>
          <p:cNvPr id="7" name="Graphic 6" descr="Heartbeat">
            <a:extLst>
              <a:ext uri="{FF2B5EF4-FFF2-40B4-BE49-F238E27FC236}">
                <a16:creationId xmlns:a16="http://schemas.microsoft.com/office/drawing/2014/main" id="{C2086A3F-B985-4A0C-834A-53BEB86BB3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27295" y="2210935"/>
            <a:ext cx="3493180" cy="3493180"/>
          </a:xfrm>
          <a:prstGeom prst="rect">
            <a:avLst/>
          </a:prstGeom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</p:spTree>
    <p:extLst>
      <p:ext uri="{BB962C8B-B14F-4D97-AF65-F5344CB8AC3E}">
        <p14:creationId xmlns:p14="http://schemas.microsoft.com/office/powerpoint/2010/main" val="2203659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352BD-D892-3E4B-823D-66E97E1C5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>
            <a:normAutofit/>
          </a:bodyPr>
          <a:lstStyle/>
          <a:p>
            <a:r>
              <a:rPr lang="en-US" dirty="0"/>
              <a:t>Electrodes vs leads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9604074-3C13-AD45-8BE7-070A192243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65300" y="2717800"/>
            <a:ext cx="3314700" cy="2451100"/>
          </a:xfrm>
          <a:prstGeom prst="rect">
            <a:avLst/>
          </a:prstGeom>
        </p:spPr>
      </p:pic>
      <p:pic>
        <p:nvPicPr>
          <p:cNvPr id="7" name="Graphic 6" descr="Heartbeat">
            <a:extLst>
              <a:ext uri="{FF2B5EF4-FFF2-40B4-BE49-F238E27FC236}">
                <a16:creationId xmlns:a16="http://schemas.microsoft.com/office/drawing/2014/main" id="{C2086A3F-B985-4A0C-834A-53BEB86BB3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27295" y="2210935"/>
            <a:ext cx="3493180" cy="3493180"/>
          </a:xfrm>
          <a:prstGeom prst="rect">
            <a:avLst/>
          </a:prstGeom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</p:spTree>
    <p:extLst>
      <p:ext uri="{BB962C8B-B14F-4D97-AF65-F5344CB8AC3E}">
        <p14:creationId xmlns:p14="http://schemas.microsoft.com/office/powerpoint/2010/main" val="152211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821777-3A3B-437E-B5C1-FBC7B0F48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F7FE5-8FBC-284B-A30F-5EEDDDD50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2575" y="628651"/>
            <a:ext cx="3643150" cy="34956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LIMP LEADS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1AD40C-CE73-4162-8681-421B8AF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75" y="733425"/>
            <a:ext cx="6696075" cy="5391150"/>
          </a:xfrm>
          <a:prstGeom prst="rect">
            <a:avLst/>
          </a:prstGeom>
          <a:solidFill>
            <a:schemeClr val="bg1"/>
          </a:solidFill>
          <a:ln w="190500" cap="sq">
            <a:solidFill>
              <a:schemeClr val="bg1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76154E5-21EF-E243-9BE0-939F43A3F3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7490" y="1154881"/>
            <a:ext cx="5926045" cy="454823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07A3B9D-B1BA-4989-A535-1A6D8D402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654" y="799817"/>
            <a:ext cx="6565717" cy="5258367"/>
          </a:xfrm>
          <a:prstGeom prst="rect">
            <a:avLst/>
          </a:prstGeom>
          <a:noFill/>
          <a:ln w="12700">
            <a:solidFill>
              <a:srgbClr val="2A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857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C052280-388E-4151-A1EB-5236D4FCC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1A30A4-A739-AF4B-8515-14CEE1C0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927100"/>
            <a:ext cx="3418766" cy="4616450"/>
          </a:xfrm>
        </p:spPr>
        <p:txBody>
          <a:bodyPr>
            <a:normAutofit/>
          </a:bodyPr>
          <a:lstStyle/>
          <a:p>
            <a:r>
              <a:rPr lang="en-US" dirty="0"/>
              <a:t>AUGMENTED LIMP LEADS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4251C3-E720-4363-8AF0-20AD31937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301359"/>
            <a:ext cx="0" cy="191135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9C6FC63-30A6-F544-9E66-9DA4952022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46358" y="1184222"/>
            <a:ext cx="4508036" cy="435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1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D1CAB03-F6A4-4736-85F6-261056424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E2321B3-5D47-422E-8DD6-192DA485F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523C298B-6F68-8640-B88F-FB83A79FA2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3046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B11D54-28A9-2C4D-B545-BBCBFAE9E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269" y="1122363"/>
            <a:ext cx="90014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PERCORDIAL LEADS</a:t>
            </a:r>
          </a:p>
        </p:txBody>
      </p:sp>
    </p:spTree>
    <p:extLst>
      <p:ext uri="{BB962C8B-B14F-4D97-AF65-F5344CB8AC3E}">
        <p14:creationId xmlns:p14="http://schemas.microsoft.com/office/powerpoint/2010/main" val="2998611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D9677-577B-0345-9772-735693525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>
            <a:normAutofit/>
          </a:bodyPr>
          <a:lstStyle/>
          <a:p>
            <a:r>
              <a:rPr lang="en-US" dirty="0"/>
              <a:t>P wave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0B4AD-D639-444B-8C09-2A48227DB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4"/>
            <a:ext cx="6352824" cy="3695136"/>
          </a:xfrm>
        </p:spPr>
        <p:txBody>
          <a:bodyPr>
            <a:normAutofit/>
          </a:bodyPr>
          <a:lstStyle/>
          <a:p>
            <a:r>
              <a:rPr lang="en-CA" dirty="0">
                <a:effectLst/>
              </a:rPr>
              <a:t>Always positive in lead I and II</a:t>
            </a:r>
          </a:p>
          <a:p>
            <a:r>
              <a:rPr lang="en-CA" dirty="0">
                <a:effectLst/>
              </a:rPr>
              <a:t> Always negative in lead </a:t>
            </a:r>
            <a:r>
              <a:rPr lang="en-CA" dirty="0" err="1">
                <a:effectLst/>
              </a:rPr>
              <a:t>aVR</a:t>
            </a:r>
            <a:endParaRPr lang="en-CA" dirty="0">
              <a:effectLst/>
            </a:endParaRPr>
          </a:p>
          <a:p>
            <a:r>
              <a:rPr lang="en-CA" dirty="0">
                <a:effectLst/>
              </a:rPr>
              <a:t>&lt; 3 small squares in duration</a:t>
            </a:r>
          </a:p>
          <a:p>
            <a:r>
              <a:rPr lang="en-CA" dirty="0">
                <a:effectLst/>
              </a:rPr>
              <a:t>&lt; 2.5 small squares in amplitude</a:t>
            </a:r>
          </a:p>
          <a:p>
            <a:r>
              <a:rPr lang="en-CA" dirty="0">
                <a:effectLst/>
              </a:rPr>
              <a:t>Commonly biphasic in lead V1</a:t>
            </a:r>
          </a:p>
          <a:p>
            <a:r>
              <a:rPr lang="en-CA" dirty="0">
                <a:effectLst/>
              </a:rPr>
              <a:t>Best seen in leads II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08987C-C83E-3E4B-95C8-3B8CF7D69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7875" y="2210935"/>
            <a:ext cx="2933499" cy="3493180"/>
          </a:xfrm>
          <a:prstGeom prst="rect">
            <a:avLst/>
          </a:prstGeom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</p:spTree>
    <p:extLst>
      <p:ext uri="{BB962C8B-B14F-4D97-AF65-F5344CB8AC3E}">
        <p14:creationId xmlns:p14="http://schemas.microsoft.com/office/powerpoint/2010/main" val="1082965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B271E221-9ACD-0344-9E6B-318BDC72F9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82" r="29861" b="1"/>
          <a:stretch/>
        </p:blipFill>
        <p:spPr>
          <a:xfrm>
            <a:off x="20" y="2030"/>
            <a:ext cx="6430760" cy="6855970"/>
          </a:xfrm>
          <a:prstGeom prst="rect">
            <a:avLst/>
          </a:prstGeom>
        </p:spPr>
      </p:pic>
      <p:sp>
        <p:nvSpPr>
          <p:cNvPr id="17" name="Rectangle 12">
            <a:extLst>
              <a:ext uri="{FF2B5EF4-FFF2-40B4-BE49-F238E27FC236}">
                <a16:creationId xmlns:a16="http://schemas.microsoft.com/office/drawing/2014/main" id="{D89040B6-74F3-4BED-9FF4-C61706E2B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D8002E-DEE3-47D2-B0A1-1F8D3D7A0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2EEDFA-2FFD-4B49-839A-B8B880981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269" y="1122363"/>
            <a:ext cx="90014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Right atrial enlargement</a:t>
            </a:r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8385887B-C004-43CA-ACEE-8695DD876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5269" y="3602038"/>
            <a:ext cx="9001462" cy="1655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/>
              <a:t>P wave tall &gt;2.5</a:t>
            </a:r>
          </a:p>
          <a:p>
            <a:pPr marL="0" indent="0" algn="ctr">
              <a:buNone/>
            </a:pPr>
            <a:r>
              <a:rPr lang="en-US" sz="2400"/>
              <a:t>Pointed </a:t>
            </a:r>
          </a:p>
        </p:txBody>
      </p:sp>
    </p:spTree>
    <p:extLst>
      <p:ext uri="{BB962C8B-B14F-4D97-AF65-F5344CB8AC3E}">
        <p14:creationId xmlns:p14="http://schemas.microsoft.com/office/powerpoint/2010/main" val="3494154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C821777-3A3B-437E-B5C1-FBC7B0F48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06D6D3-FF30-F747-8EDA-138D763CE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2575" y="628651"/>
            <a:ext cx="3643150" cy="34956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>
                <a:solidFill>
                  <a:srgbClr val="FFFFFF"/>
                </a:solidFill>
              </a:rPr>
              <a:t>Left atrial enlargement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1AD40C-CE73-4162-8681-421B8AF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75" y="733425"/>
            <a:ext cx="6696075" cy="5391150"/>
          </a:xfrm>
          <a:prstGeom prst="rect">
            <a:avLst/>
          </a:prstGeom>
          <a:solidFill>
            <a:schemeClr val="bg1"/>
          </a:solidFill>
          <a:ln w="190500" cap="sq">
            <a:solidFill>
              <a:schemeClr val="bg1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2B5B5D5-43F5-454B-A04F-E18A59A077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7490" y="2066010"/>
            <a:ext cx="5926045" cy="272598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7A3B9D-B1BA-4989-A535-1A6D8D402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654" y="799817"/>
            <a:ext cx="6565717" cy="5258367"/>
          </a:xfrm>
          <a:prstGeom prst="rect">
            <a:avLst/>
          </a:prstGeom>
          <a:noFill/>
          <a:ln w="12700">
            <a:solidFill>
              <a:srgbClr val="2A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897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C052280-388E-4151-A1EB-5236D4FCC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0E2E6E-5DDB-8041-B4F9-70D3431A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927100"/>
            <a:ext cx="3418766" cy="4616450"/>
          </a:xfrm>
        </p:spPr>
        <p:txBody>
          <a:bodyPr>
            <a:normAutofit/>
          </a:bodyPr>
          <a:lstStyle/>
          <a:p>
            <a:r>
              <a:rPr lang="en-US" dirty="0"/>
              <a:t>ST SEGMENT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4251C3-E720-4363-8AF0-20AD31937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301359"/>
            <a:ext cx="0" cy="191135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71591-F944-7D4B-802D-7EC85129B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29" y="971549"/>
            <a:ext cx="6291528" cy="4616450"/>
          </a:xfrm>
        </p:spPr>
        <p:txBody>
          <a:bodyPr anchor="ctr">
            <a:normAutofit/>
          </a:bodyPr>
          <a:lstStyle/>
          <a:p>
            <a:r>
              <a:rPr lang="en-CA" dirty="0">
                <a:effectLst/>
              </a:rPr>
              <a:t>ST Segment is flat (isoelectric)</a:t>
            </a:r>
          </a:p>
          <a:p>
            <a:r>
              <a:rPr lang="en-CA" dirty="0">
                <a:effectLst/>
              </a:rPr>
              <a:t> Elevation or depression of ST segment by 1 mm or more</a:t>
            </a:r>
          </a:p>
          <a:p>
            <a:r>
              <a:rPr lang="en-CA" dirty="0">
                <a:effectLst/>
              </a:rPr>
              <a:t>“J” (Junction) point is the point between QRS and ST segment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58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821777-3A3B-437E-B5C1-FBC7B0F48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85D535-FC4A-484D-85F4-C8AEA4E59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2575" y="628651"/>
            <a:ext cx="3643150" cy="34956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St SEGMENT IN AMI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1AD40C-CE73-4162-8681-421B8AF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75" y="733425"/>
            <a:ext cx="6696075" cy="5391150"/>
          </a:xfrm>
          <a:prstGeom prst="rect">
            <a:avLst/>
          </a:prstGeom>
          <a:solidFill>
            <a:schemeClr val="bg1"/>
          </a:solidFill>
          <a:ln w="190500" cap="sq">
            <a:solidFill>
              <a:schemeClr val="bg1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CA4232C-79A7-FE48-9267-8ADD87D44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5161" y="1114868"/>
            <a:ext cx="4710702" cy="462826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07A3B9D-B1BA-4989-A535-1A6D8D402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654" y="799817"/>
            <a:ext cx="6565717" cy="5258367"/>
          </a:xfrm>
          <a:prstGeom prst="rect">
            <a:avLst/>
          </a:prstGeom>
          <a:noFill/>
          <a:ln w="12700">
            <a:solidFill>
              <a:srgbClr val="2A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18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475" y="609600"/>
            <a:ext cx="3643150" cy="5603310"/>
          </a:xfrm>
        </p:spPr>
        <p:txBody>
          <a:bodyPr>
            <a:normAutofit/>
          </a:bodyPr>
          <a:lstStyle/>
          <a:p>
            <a:r>
              <a:rPr lang="en-US" dirty="0">
                <a:latin typeface="Bradley Hand" charset="0"/>
                <a:ea typeface="Bradley Hand" charset="0"/>
                <a:cs typeface="Bradley Hand" charset="0"/>
              </a:rPr>
              <a:t>Objectives of the talk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43F6B0B-382F-4A72-84B8-DDD249CF0D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3047943"/>
              </p:ext>
            </p:extLst>
          </p:nvPr>
        </p:nvGraphicFramePr>
        <p:xfrm>
          <a:off x="5127625" y="1114425"/>
          <a:ext cx="5924550" cy="4629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481755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C052280-388E-4151-A1EB-5236D4FCC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927100"/>
            <a:ext cx="3418766" cy="4616450"/>
          </a:xfrm>
        </p:spPr>
        <p:txBody>
          <a:bodyPr>
            <a:normAutofit/>
          </a:bodyPr>
          <a:lstStyle/>
          <a:p>
            <a:r>
              <a:rPr lang="en-US" dirty="0"/>
              <a:t>9 steps TO FOLLOW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4251C3-E720-4363-8AF0-20AD31937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301359"/>
            <a:ext cx="0" cy="191135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029" y="971549"/>
            <a:ext cx="6291528" cy="4616450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Rhythm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Rate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Axis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 wave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 interval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QRS complex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Q wave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ST segment changes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 wave changes </a:t>
            </a:r>
          </a:p>
        </p:txBody>
      </p:sp>
    </p:spTree>
    <p:extLst>
      <p:ext uri="{BB962C8B-B14F-4D97-AF65-F5344CB8AC3E}">
        <p14:creationId xmlns:p14="http://schemas.microsoft.com/office/powerpoint/2010/main" val="18671176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>
            <a:normAutofit/>
          </a:bodyPr>
          <a:lstStyle/>
          <a:p>
            <a:r>
              <a:rPr lang="en-US" dirty="0">
                <a:latin typeface="Bradley Hand" charset="0"/>
                <a:ea typeface="Bradley Hand" charset="0"/>
                <a:cs typeface="Bradley Hand" charset="0"/>
              </a:rPr>
              <a:t>Rhythm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A2AC96-1E47-421C-A03F-F98E354EB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95500"/>
            <a:ext cx="12192000" cy="47625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E8B1B15-9BDD-4C75-B585-77814DABBC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8242680"/>
              </p:ext>
            </p:extLst>
          </p:nvPr>
        </p:nvGraphicFramePr>
        <p:xfrm>
          <a:off x="914400" y="2417233"/>
          <a:ext cx="10353675" cy="3305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36283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475" y="609600"/>
            <a:ext cx="3643150" cy="5603310"/>
          </a:xfrm>
        </p:spPr>
        <p:txBody>
          <a:bodyPr>
            <a:normAutofit/>
          </a:bodyPr>
          <a:lstStyle/>
          <a:p>
            <a:r>
              <a:rPr lang="en-US" dirty="0">
                <a:latin typeface="Bradley Hand" charset="0"/>
                <a:ea typeface="Bradley Hand" charset="0"/>
                <a:cs typeface="Bradley Hand" charset="0"/>
              </a:rPr>
              <a:t>rate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A239918-5D6A-44E4-8554-1583145EAE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5625068"/>
              </p:ext>
            </p:extLst>
          </p:nvPr>
        </p:nvGraphicFramePr>
        <p:xfrm>
          <a:off x="5127625" y="1114425"/>
          <a:ext cx="5924550" cy="4629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138763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FBA67F-0D4D-4C2E-A1D7-82D080A4B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2BF8BC-A57E-3B45-BC66-8F068E3BD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>
            <a:normAutofit/>
          </a:bodyPr>
          <a:lstStyle/>
          <a:p>
            <a:r>
              <a:rPr lang="en-US" dirty="0"/>
              <a:t>What’s the heart rate?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A2AC96-1E47-421C-A03F-F98E354EB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95500"/>
            <a:ext cx="12192000" cy="47625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E44355A-6FE1-9149-A97B-F9E514DEF7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03948" y="2771062"/>
            <a:ext cx="8619344" cy="154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040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FBA67F-0D4D-4C2E-A1D7-82D080A4B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C71062-E582-4145-9BBE-B8CA3E73D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>
            <a:normAutofit/>
          </a:bodyPr>
          <a:lstStyle/>
          <a:p>
            <a:r>
              <a:rPr lang="en-US" dirty="0"/>
              <a:t>What’s the heart rate?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A2AC96-1E47-421C-A03F-F98E354EB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95500"/>
            <a:ext cx="12192000" cy="47625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D1D391D-1CE8-AE41-99FC-B4189D102C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9311" y="2478790"/>
            <a:ext cx="999844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23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821777-3A3B-437E-B5C1-FBC7B0F48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2575" y="628651"/>
            <a:ext cx="3643150" cy="34956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axis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1AD40C-CE73-4162-8681-421B8AF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75" y="733425"/>
            <a:ext cx="6696075" cy="5391150"/>
          </a:xfrm>
          <a:prstGeom prst="rect">
            <a:avLst/>
          </a:prstGeom>
          <a:solidFill>
            <a:schemeClr val="bg1"/>
          </a:solidFill>
          <a:ln w="190500" cap="sq">
            <a:solidFill>
              <a:schemeClr val="bg1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790" y="1114868"/>
            <a:ext cx="5289445" cy="462826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07A3B9D-B1BA-4989-A535-1A6D8D402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654" y="799817"/>
            <a:ext cx="6565717" cy="5258367"/>
          </a:xfrm>
          <a:prstGeom prst="rect">
            <a:avLst/>
          </a:prstGeom>
          <a:noFill/>
          <a:ln w="12700">
            <a:solidFill>
              <a:srgbClr val="2A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6611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821777-3A3B-437E-B5C1-FBC7B0F48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2575" y="628651"/>
            <a:ext cx="3643150" cy="34956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axis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1AD40C-CE73-4162-8681-421B8AF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75" y="733425"/>
            <a:ext cx="6696075" cy="5391150"/>
          </a:xfrm>
          <a:prstGeom prst="rect">
            <a:avLst/>
          </a:prstGeom>
          <a:solidFill>
            <a:schemeClr val="bg1"/>
          </a:solidFill>
          <a:ln w="190500" cap="sq">
            <a:solidFill>
              <a:schemeClr val="bg1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90" y="1206734"/>
            <a:ext cx="5926045" cy="444453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07A3B9D-B1BA-4989-A535-1A6D8D402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654" y="799817"/>
            <a:ext cx="6565717" cy="5258367"/>
          </a:xfrm>
          <a:prstGeom prst="rect">
            <a:avLst/>
          </a:prstGeom>
          <a:noFill/>
          <a:ln w="12700">
            <a:solidFill>
              <a:srgbClr val="2A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95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821777-3A3B-437E-B5C1-FBC7B0F48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2575" y="628651"/>
            <a:ext cx="3643150" cy="34956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intervals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1AD40C-CE73-4162-8681-421B8AF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75" y="733425"/>
            <a:ext cx="6696075" cy="5391150"/>
          </a:xfrm>
          <a:prstGeom prst="rect">
            <a:avLst/>
          </a:prstGeom>
          <a:solidFill>
            <a:schemeClr val="bg1"/>
          </a:solidFill>
          <a:ln w="190500" cap="sq">
            <a:solidFill>
              <a:schemeClr val="bg1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9" t="6415" r="27964" b="8416"/>
          <a:stretch/>
        </p:blipFill>
        <p:spPr>
          <a:xfrm rot="5400000">
            <a:off x="2345849" y="465978"/>
            <a:ext cx="3509327" cy="592604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07A3B9D-B1BA-4989-A535-1A6D8D402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654" y="799817"/>
            <a:ext cx="6565717" cy="5258367"/>
          </a:xfrm>
          <a:prstGeom prst="rect">
            <a:avLst/>
          </a:prstGeom>
          <a:noFill/>
          <a:ln w="12700">
            <a:solidFill>
              <a:srgbClr val="2A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222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819137"/>
            <a:ext cx="10353761" cy="9403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/>
              <a:t>Lets have fun with some cases!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21" y="660399"/>
            <a:ext cx="7703008" cy="392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545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821777-3A3B-437E-B5C1-FBC7B0F48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2575" y="628651"/>
            <a:ext cx="3643150" cy="34956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anatomy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1AD40C-CE73-4162-8681-421B8AF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75" y="733425"/>
            <a:ext cx="6696075" cy="5391150"/>
          </a:xfrm>
          <a:prstGeom prst="rect">
            <a:avLst/>
          </a:prstGeom>
          <a:solidFill>
            <a:schemeClr val="bg1"/>
          </a:solidFill>
          <a:ln w="190500" cap="sq">
            <a:solidFill>
              <a:schemeClr val="bg1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90" y="1049311"/>
            <a:ext cx="5926045" cy="408342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07A3B9D-B1BA-4989-A535-1A6D8D402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654" y="799817"/>
            <a:ext cx="6565717" cy="5258367"/>
          </a:xfrm>
          <a:prstGeom prst="rect">
            <a:avLst/>
          </a:prstGeom>
          <a:noFill/>
          <a:ln w="12700">
            <a:solidFill>
              <a:srgbClr val="2A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7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>
            <a:normAutofit/>
          </a:bodyPr>
          <a:lstStyle/>
          <a:p>
            <a:r>
              <a:rPr lang="en-US" dirty="0"/>
              <a:t>WHAT IS AN ECG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A2AC96-1E47-421C-A03F-F98E354EB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95500"/>
            <a:ext cx="12192000" cy="47625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2226EFC-1C5B-4165-9D10-ECFFD4E1D9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9395476"/>
              </p:ext>
            </p:extLst>
          </p:nvPr>
        </p:nvGraphicFramePr>
        <p:xfrm>
          <a:off x="914400" y="2417233"/>
          <a:ext cx="10353675" cy="3305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196949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819137"/>
            <a:ext cx="10353761" cy="9403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/>
              <a:t>territories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020" y="643466"/>
            <a:ext cx="9243609" cy="392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184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A9291C4-9AA6-814D-A6C4-A41BBCB3F7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9088" b="16249"/>
          <a:stretch/>
        </p:blipFill>
        <p:spPr>
          <a:xfrm>
            <a:off x="20" y="10"/>
            <a:ext cx="12191980" cy="578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9860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1CAB03-F6A4-4736-85F6-261056424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2321B3-5D47-422E-8DD6-192DA485F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r="8041" b="-1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5269" y="1122363"/>
            <a:ext cx="90014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cp</a:t>
            </a:r>
          </a:p>
        </p:txBody>
      </p:sp>
    </p:spTree>
    <p:extLst>
      <p:ext uri="{BB962C8B-B14F-4D97-AF65-F5344CB8AC3E}">
        <p14:creationId xmlns:p14="http://schemas.microsoft.com/office/powerpoint/2010/main" val="8338620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1CAB03-F6A4-4736-85F6-261056424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2321B3-5D47-422E-8DD6-192DA485F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" r="7058" b="1"/>
          <a:stretch/>
        </p:blipFill>
        <p:spPr>
          <a:xfrm>
            <a:off x="20" y="2030"/>
            <a:ext cx="12191980" cy="68559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5269" y="1122363"/>
            <a:ext cx="90014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Cp resolved </a:t>
            </a:r>
          </a:p>
        </p:txBody>
      </p:sp>
    </p:spTree>
    <p:extLst>
      <p:ext uri="{BB962C8B-B14F-4D97-AF65-F5344CB8AC3E}">
        <p14:creationId xmlns:p14="http://schemas.microsoft.com/office/powerpoint/2010/main" val="8475121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821777-3A3B-437E-B5C1-FBC7B0F48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2575" y="628651"/>
            <a:ext cx="3643150" cy="34956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Wellesns’ syndrome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1AD40C-CE73-4162-8681-421B8AF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475" y="733425"/>
            <a:ext cx="6696075" cy="5391150"/>
          </a:xfrm>
          <a:prstGeom prst="rect">
            <a:avLst/>
          </a:prstGeom>
          <a:solidFill>
            <a:schemeClr val="bg1"/>
          </a:solidFill>
          <a:ln w="190500" cap="sq">
            <a:solidFill>
              <a:schemeClr val="bg1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90" y="1273402"/>
            <a:ext cx="5926045" cy="431119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07A3B9D-B1BA-4989-A535-1A6D8D402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654" y="799817"/>
            <a:ext cx="6565717" cy="5258367"/>
          </a:xfrm>
          <a:prstGeom prst="rect">
            <a:avLst/>
          </a:prstGeom>
          <a:noFill/>
          <a:ln w="12700">
            <a:solidFill>
              <a:srgbClr val="2A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46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819137"/>
            <a:ext cx="10353761" cy="9403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/>
              <a:t>cp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25" y="643466"/>
            <a:ext cx="10546400" cy="392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76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1CAB03-F6A4-4736-85F6-261056424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2321B3-5D47-422E-8DD6-192DA485F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5269" y="1122363"/>
            <a:ext cx="90014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cp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3227A6D-B341-B44A-9207-F1E30EC183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2642" y="672859"/>
            <a:ext cx="10489720" cy="541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971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1CAB03-F6A4-4736-85F6-261056424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2321B3-5D47-422E-8DD6-192DA485F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4FBA6A-260E-9A45-ADBD-733316E00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333" y="1794933"/>
            <a:ext cx="7112000" cy="292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1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1CAB03-F6A4-4736-85F6-261056424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2321B3-5D47-422E-8DD6-192DA485F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ABC5F9-0BBD-EA40-B047-6EEE30E2B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699" y="767443"/>
            <a:ext cx="10303329" cy="542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66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1CAB03-F6A4-4736-85F6-261056424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2321B3-5D47-422E-8DD6-192DA485F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5269" y="1122363"/>
            <a:ext cx="90014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cp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B621E4-234A-064C-B4EB-92FE63135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14" y="653143"/>
            <a:ext cx="10907486" cy="561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85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6853B-973F-C247-8601-C1D838A2A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>
            <a:normAutofit/>
          </a:bodyPr>
          <a:lstStyle/>
          <a:p>
            <a:r>
              <a:rPr lang="en-US" dirty="0"/>
              <a:t>DEPOLARIZATION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A2AC96-1E47-421C-A03F-F98E354EB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95500"/>
            <a:ext cx="12192000" cy="47625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39FEFBA-2AB5-40D2-94AE-CC9E328D6C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608252"/>
              </p:ext>
            </p:extLst>
          </p:nvPr>
        </p:nvGraphicFramePr>
        <p:xfrm>
          <a:off x="914400" y="2417233"/>
          <a:ext cx="10353675" cy="3305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996084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1CAB03-F6A4-4736-85F6-261056424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bg2">
                  <a:lumMod val="75000"/>
                  <a:alpha val="3000"/>
                </a:schemeClr>
              </a:gs>
              <a:gs pos="100000">
                <a:sysClr val="windowText" lastClr="000000">
                  <a:alpha val="70000"/>
                </a:sysClr>
              </a:gs>
            </a:gsLst>
            <a:path path="circle">
              <a:fillToRect l="50000" t="5000" r="50000" b="95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2321B3-5D47-422E-8DD6-192DA485F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0000"/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6BE6CC-511E-1842-9638-7A2755B09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171" y="261256"/>
            <a:ext cx="10559143" cy="595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397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Some extra resources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A5C925-2777-7440-A7F9-9D2A8153C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https://www.youtube.com/channel/UCalrHCvCKSmX3749treueeg\</a:t>
            </a:r>
            <a:endParaRPr lang="en-US" dirty="0"/>
          </a:p>
          <a:p>
            <a:endParaRPr lang="en-US" dirty="0"/>
          </a:p>
          <a:p>
            <a:r>
              <a:rPr lang="en-US" dirty="0"/>
              <a:t>A 1</a:t>
            </a:r>
            <a:r>
              <a:rPr lang="en-US" baseline="30000" dirty="0"/>
              <a:t>st</a:t>
            </a:r>
            <a:r>
              <a:rPr lang="en-US" dirty="0"/>
              <a:t> book on ECG 2014, Ken </a:t>
            </a:r>
            <a:r>
              <a:rPr lang="en-US" dirty="0" err="1"/>
              <a:t>Grauer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>
                <a:hlinkClick r:id="rId4"/>
              </a:rPr>
              <a:t>https://litfl.com/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5"/>
              </a:rPr>
              <a:t>http://hqmeded-ecg.blogspot.com/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1174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969" y="4184822"/>
            <a:ext cx="10494062" cy="113462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Thank you hope you had fun!</a:t>
            </a:r>
          </a:p>
        </p:txBody>
      </p:sp>
      <p:pic>
        <p:nvPicPr>
          <p:cNvPr id="6" name="Graphic 5" descr="Angel Face with Solid Fill">
            <a:extLst>
              <a:ext uri="{FF2B5EF4-FFF2-40B4-BE49-F238E27FC236}">
                <a16:creationId xmlns:a16="http://schemas.microsoft.com/office/drawing/2014/main" id="{413B32DE-1C2F-4A19-8828-9BD1BF00F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50108" y="875098"/>
            <a:ext cx="3091784" cy="3091784"/>
          </a:xfrm>
          <a:prstGeom prst="rect">
            <a:avLst/>
          </a:prstGeom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</p:spTree>
    <p:extLst>
      <p:ext uri="{BB962C8B-B14F-4D97-AF65-F5344CB8AC3E}">
        <p14:creationId xmlns:p14="http://schemas.microsoft.com/office/powerpoint/2010/main" val="700019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F4B5A-A702-7E4E-B00F-A307D63AD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5" y="609600"/>
            <a:ext cx="3643150" cy="5603310"/>
          </a:xfrm>
        </p:spPr>
        <p:txBody>
          <a:bodyPr>
            <a:normAutofit/>
          </a:bodyPr>
          <a:lstStyle/>
          <a:p>
            <a:r>
              <a:rPr lang="en-US" dirty="0"/>
              <a:t>Pace maker of the heart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6260E99-973B-4EB6-8B5A-036EE2B18B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6342839"/>
              </p:ext>
            </p:extLst>
          </p:nvPr>
        </p:nvGraphicFramePr>
        <p:xfrm>
          <a:off x="5127625" y="1114425"/>
          <a:ext cx="5924550" cy="4629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08609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5CCE2-4AB1-8048-BD95-0E922BA5D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1498" cy="12678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400"/>
              <a:t>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9B3AB-241C-ED47-AB2B-0CDA280D84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467" y="2096063"/>
            <a:ext cx="3361498" cy="402851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400" dirty="0"/>
              <a:t>Standard calibration</a:t>
            </a:r>
          </a:p>
          <a:p>
            <a:pPr marL="0" indent="0">
              <a:buNone/>
            </a:pPr>
            <a:r>
              <a:rPr lang="en-US" sz="1400" dirty="0"/>
              <a:t>	 25 mm/s</a:t>
            </a:r>
          </a:p>
          <a:p>
            <a:pPr marL="0" indent="0">
              <a:buNone/>
            </a:pPr>
            <a:r>
              <a:rPr lang="en-US" sz="1400" dirty="0"/>
              <a:t>	0.1 mV/mm</a:t>
            </a:r>
          </a:p>
          <a:p>
            <a:r>
              <a:rPr lang="en-US" sz="1400" dirty="0"/>
              <a:t>Electrical impulse that travels towards the electrode produces an upright (“positive”) deflection</a:t>
            </a:r>
          </a:p>
          <a:p>
            <a:endParaRPr lang="en-US" sz="1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007713-5891-46A9-BACA-FAD760FE2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8793" y="733425"/>
            <a:ext cx="6696075" cy="5391150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BB6AA7-7EAD-4D3B-9335-B6E8BD7E6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3972" y="799817"/>
            <a:ext cx="6565717" cy="525836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9AD9AA1-C1DC-B545-8A54-42372BF3BB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70931" y="1653497"/>
            <a:ext cx="5895257" cy="358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A8513-69F9-7B48-BEFA-EB0179A6C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534" y="609600"/>
            <a:ext cx="4754022" cy="1326321"/>
          </a:xfrm>
        </p:spPr>
        <p:txBody>
          <a:bodyPr>
            <a:normAutofit/>
          </a:bodyPr>
          <a:lstStyle/>
          <a:p>
            <a:r>
              <a:rPr lang="en-US"/>
              <a:t>CONDUCTION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D99C78-15A6-CC44-B3C4-49F3C4F0CD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19"/>
          <a:stretch/>
        </p:blipFill>
        <p:spPr>
          <a:xfrm>
            <a:off x="20" y="10"/>
            <a:ext cx="6095980" cy="6857990"/>
          </a:xfrm>
          <a:prstGeom prst="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66B08-7DCE-7540-A9B1-979F884C0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534" y="2096064"/>
            <a:ext cx="4754022" cy="3695136"/>
          </a:xfrm>
        </p:spPr>
        <p:txBody>
          <a:bodyPr>
            <a:normAutofit/>
          </a:bodyPr>
          <a:lstStyle/>
          <a:p>
            <a:endParaRPr lang="en-CA">
              <a:effectLst/>
            </a:endParaRPr>
          </a:p>
          <a:p>
            <a:endParaRPr lang="en-CA">
              <a:effectLst/>
            </a:endParaRPr>
          </a:p>
          <a:p>
            <a:endParaRPr lang="en-CA">
              <a:effectLst/>
            </a:endParaRPr>
          </a:p>
          <a:p>
            <a:endParaRPr lang="en-CA">
              <a:effectLst/>
            </a:endParaRPr>
          </a:p>
          <a:p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0DCF65E-F84E-483D-83D7-A1616D569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06560" y="45720"/>
            <a:ext cx="0" cy="6766560"/>
          </a:xfrm>
          <a:prstGeom prst="line">
            <a:avLst/>
          </a:prstGeom>
          <a:ln w="190500" cap="sq">
            <a:solidFill>
              <a:srgbClr val="FFFFFF"/>
            </a:solidFill>
            <a:miter lim="800000"/>
          </a:ln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BE55FF6-74ED-EB44-AC7D-8F7223083E34}"/>
              </a:ext>
            </a:extLst>
          </p:cNvPr>
          <p:cNvCxnSpPr/>
          <p:nvPr/>
        </p:nvCxnSpPr>
        <p:spPr>
          <a:xfrm>
            <a:off x="491067" y="2726267"/>
            <a:ext cx="491066" cy="9990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>
            <a:extLst>
              <a:ext uri="{FF2B5EF4-FFF2-40B4-BE49-F238E27FC236}">
                <a16:creationId xmlns:a16="http://schemas.microsoft.com/office/drawing/2014/main" id="{574C2E9D-8669-8F4E-96B8-FCB4E0035C23}"/>
              </a:ext>
            </a:extLst>
          </p:cNvPr>
          <p:cNvSpPr/>
          <p:nvPr/>
        </p:nvSpPr>
        <p:spPr>
          <a:xfrm>
            <a:off x="1117600" y="3793067"/>
            <a:ext cx="1676400" cy="2218266"/>
          </a:xfrm>
          <a:custGeom>
            <a:avLst/>
            <a:gdLst>
              <a:gd name="connsiteX0" fmla="*/ 0 w 1676400"/>
              <a:gd name="connsiteY0" fmla="*/ 0 h 2218266"/>
              <a:gd name="connsiteX1" fmla="*/ 152400 w 1676400"/>
              <a:gd name="connsiteY1" fmla="*/ 50800 h 2218266"/>
              <a:gd name="connsiteX2" fmla="*/ 254000 w 1676400"/>
              <a:gd name="connsiteY2" fmla="*/ 84666 h 2218266"/>
              <a:gd name="connsiteX3" fmla="*/ 304800 w 1676400"/>
              <a:gd name="connsiteY3" fmla="*/ 118533 h 2218266"/>
              <a:gd name="connsiteX4" fmla="*/ 406400 w 1676400"/>
              <a:gd name="connsiteY4" fmla="*/ 152400 h 2218266"/>
              <a:gd name="connsiteX5" fmla="*/ 524933 w 1676400"/>
              <a:gd name="connsiteY5" fmla="*/ 220133 h 2218266"/>
              <a:gd name="connsiteX6" fmla="*/ 575733 w 1676400"/>
              <a:gd name="connsiteY6" fmla="*/ 237066 h 2218266"/>
              <a:gd name="connsiteX7" fmla="*/ 609600 w 1676400"/>
              <a:gd name="connsiteY7" fmla="*/ 304800 h 2218266"/>
              <a:gd name="connsiteX8" fmla="*/ 643467 w 1676400"/>
              <a:gd name="connsiteY8" fmla="*/ 355600 h 2218266"/>
              <a:gd name="connsiteX9" fmla="*/ 677333 w 1676400"/>
              <a:gd name="connsiteY9" fmla="*/ 457200 h 2218266"/>
              <a:gd name="connsiteX10" fmla="*/ 694267 w 1676400"/>
              <a:gd name="connsiteY10" fmla="*/ 508000 h 2218266"/>
              <a:gd name="connsiteX11" fmla="*/ 711200 w 1676400"/>
              <a:gd name="connsiteY11" fmla="*/ 558800 h 2218266"/>
              <a:gd name="connsiteX12" fmla="*/ 745067 w 1676400"/>
              <a:gd name="connsiteY12" fmla="*/ 609600 h 2218266"/>
              <a:gd name="connsiteX13" fmla="*/ 778933 w 1676400"/>
              <a:gd name="connsiteY13" fmla="*/ 711200 h 2218266"/>
              <a:gd name="connsiteX14" fmla="*/ 795867 w 1676400"/>
              <a:gd name="connsiteY14" fmla="*/ 846666 h 2218266"/>
              <a:gd name="connsiteX15" fmla="*/ 829733 w 1676400"/>
              <a:gd name="connsiteY15" fmla="*/ 982133 h 2218266"/>
              <a:gd name="connsiteX16" fmla="*/ 897467 w 1676400"/>
              <a:gd name="connsiteY16" fmla="*/ 1151466 h 2218266"/>
              <a:gd name="connsiteX17" fmla="*/ 914400 w 1676400"/>
              <a:gd name="connsiteY17" fmla="*/ 1202266 h 2218266"/>
              <a:gd name="connsiteX18" fmla="*/ 914400 w 1676400"/>
              <a:gd name="connsiteY18" fmla="*/ 1693333 h 2218266"/>
              <a:gd name="connsiteX19" fmla="*/ 965200 w 1676400"/>
              <a:gd name="connsiteY19" fmla="*/ 1828800 h 2218266"/>
              <a:gd name="connsiteX20" fmla="*/ 999067 w 1676400"/>
              <a:gd name="connsiteY20" fmla="*/ 1930400 h 2218266"/>
              <a:gd name="connsiteX21" fmla="*/ 1066800 w 1676400"/>
              <a:gd name="connsiteY21" fmla="*/ 2032000 h 2218266"/>
              <a:gd name="connsiteX22" fmla="*/ 1151467 w 1676400"/>
              <a:gd name="connsiteY22" fmla="*/ 2184400 h 2218266"/>
              <a:gd name="connsiteX23" fmla="*/ 1202267 w 1676400"/>
              <a:gd name="connsiteY23" fmla="*/ 2218266 h 2218266"/>
              <a:gd name="connsiteX24" fmla="*/ 1388533 w 1676400"/>
              <a:gd name="connsiteY24" fmla="*/ 2201333 h 2218266"/>
              <a:gd name="connsiteX25" fmla="*/ 1405467 w 1676400"/>
              <a:gd name="connsiteY25" fmla="*/ 2116666 h 2218266"/>
              <a:gd name="connsiteX26" fmla="*/ 1422400 w 1676400"/>
              <a:gd name="connsiteY26" fmla="*/ 2015066 h 2218266"/>
              <a:gd name="connsiteX27" fmla="*/ 1439333 w 1676400"/>
              <a:gd name="connsiteY27" fmla="*/ 1964266 h 2218266"/>
              <a:gd name="connsiteX28" fmla="*/ 1456267 w 1676400"/>
              <a:gd name="connsiteY28" fmla="*/ 1879600 h 2218266"/>
              <a:gd name="connsiteX29" fmla="*/ 1473200 w 1676400"/>
              <a:gd name="connsiteY29" fmla="*/ 1405466 h 2218266"/>
              <a:gd name="connsiteX30" fmla="*/ 1490133 w 1676400"/>
              <a:gd name="connsiteY30" fmla="*/ 1354666 h 2218266"/>
              <a:gd name="connsiteX31" fmla="*/ 1524000 w 1676400"/>
              <a:gd name="connsiteY31" fmla="*/ 1303866 h 2218266"/>
              <a:gd name="connsiteX32" fmla="*/ 1574800 w 1676400"/>
              <a:gd name="connsiteY32" fmla="*/ 1066800 h 2218266"/>
              <a:gd name="connsiteX33" fmla="*/ 1591733 w 1676400"/>
              <a:gd name="connsiteY33" fmla="*/ 1016000 h 2218266"/>
              <a:gd name="connsiteX34" fmla="*/ 1625600 w 1676400"/>
              <a:gd name="connsiteY34" fmla="*/ 778933 h 2218266"/>
              <a:gd name="connsiteX35" fmla="*/ 1642533 w 1676400"/>
              <a:gd name="connsiteY35" fmla="*/ 711200 h 2218266"/>
              <a:gd name="connsiteX36" fmla="*/ 1676400 w 1676400"/>
              <a:gd name="connsiteY36" fmla="*/ 609600 h 2218266"/>
              <a:gd name="connsiteX37" fmla="*/ 1676400 w 1676400"/>
              <a:gd name="connsiteY37" fmla="*/ 541866 h 2218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676400" h="2218266">
                <a:moveTo>
                  <a:pt x="0" y="0"/>
                </a:moveTo>
                <a:cubicBezTo>
                  <a:pt x="162713" y="32542"/>
                  <a:pt x="12183" y="-5286"/>
                  <a:pt x="152400" y="50800"/>
                </a:cubicBezTo>
                <a:cubicBezTo>
                  <a:pt x="185545" y="64058"/>
                  <a:pt x="254000" y="84666"/>
                  <a:pt x="254000" y="84666"/>
                </a:cubicBezTo>
                <a:cubicBezTo>
                  <a:pt x="270933" y="95955"/>
                  <a:pt x="286203" y="110267"/>
                  <a:pt x="304800" y="118533"/>
                </a:cubicBezTo>
                <a:cubicBezTo>
                  <a:pt x="337422" y="133032"/>
                  <a:pt x="376697" y="132598"/>
                  <a:pt x="406400" y="152400"/>
                </a:cubicBezTo>
                <a:cubicBezTo>
                  <a:pt x="457415" y="186410"/>
                  <a:pt x="464782" y="194354"/>
                  <a:pt x="524933" y="220133"/>
                </a:cubicBezTo>
                <a:cubicBezTo>
                  <a:pt x="541339" y="227164"/>
                  <a:pt x="558800" y="231422"/>
                  <a:pt x="575733" y="237066"/>
                </a:cubicBezTo>
                <a:cubicBezTo>
                  <a:pt x="587022" y="259644"/>
                  <a:pt x="597076" y="282883"/>
                  <a:pt x="609600" y="304800"/>
                </a:cubicBezTo>
                <a:cubicBezTo>
                  <a:pt x="619697" y="322470"/>
                  <a:pt x="635202" y="337003"/>
                  <a:pt x="643467" y="355600"/>
                </a:cubicBezTo>
                <a:cubicBezTo>
                  <a:pt x="657965" y="388222"/>
                  <a:pt x="666044" y="423333"/>
                  <a:pt x="677333" y="457200"/>
                </a:cubicBezTo>
                <a:lnTo>
                  <a:pt x="694267" y="508000"/>
                </a:lnTo>
                <a:cubicBezTo>
                  <a:pt x="699911" y="524933"/>
                  <a:pt x="701299" y="543949"/>
                  <a:pt x="711200" y="558800"/>
                </a:cubicBezTo>
                <a:lnTo>
                  <a:pt x="745067" y="609600"/>
                </a:lnTo>
                <a:cubicBezTo>
                  <a:pt x="756356" y="643467"/>
                  <a:pt x="774505" y="675777"/>
                  <a:pt x="778933" y="711200"/>
                </a:cubicBezTo>
                <a:cubicBezTo>
                  <a:pt x="784578" y="756355"/>
                  <a:pt x="788947" y="801688"/>
                  <a:pt x="795867" y="846666"/>
                </a:cubicBezTo>
                <a:cubicBezTo>
                  <a:pt x="802228" y="888011"/>
                  <a:pt x="812426" y="941751"/>
                  <a:pt x="829733" y="982133"/>
                </a:cubicBezTo>
                <a:cubicBezTo>
                  <a:pt x="904481" y="1156545"/>
                  <a:pt x="820381" y="920207"/>
                  <a:pt x="897467" y="1151466"/>
                </a:cubicBezTo>
                <a:lnTo>
                  <a:pt x="914400" y="1202266"/>
                </a:lnTo>
                <a:cubicBezTo>
                  <a:pt x="878295" y="1418899"/>
                  <a:pt x="887685" y="1319311"/>
                  <a:pt x="914400" y="1693333"/>
                </a:cubicBezTo>
                <a:cubicBezTo>
                  <a:pt x="920259" y="1775358"/>
                  <a:pt x="926021" y="1770032"/>
                  <a:pt x="965200" y="1828800"/>
                </a:cubicBezTo>
                <a:cubicBezTo>
                  <a:pt x="976489" y="1862667"/>
                  <a:pt x="979265" y="1900697"/>
                  <a:pt x="999067" y="1930400"/>
                </a:cubicBezTo>
                <a:lnTo>
                  <a:pt x="1066800" y="2032000"/>
                </a:lnTo>
                <a:cubicBezTo>
                  <a:pt x="1084446" y="2084938"/>
                  <a:pt x="1101558" y="2151128"/>
                  <a:pt x="1151467" y="2184400"/>
                </a:cubicBezTo>
                <a:lnTo>
                  <a:pt x="1202267" y="2218266"/>
                </a:lnTo>
                <a:lnTo>
                  <a:pt x="1388533" y="2201333"/>
                </a:lnTo>
                <a:cubicBezTo>
                  <a:pt x="1414276" y="2188462"/>
                  <a:pt x="1400318" y="2144983"/>
                  <a:pt x="1405467" y="2116666"/>
                </a:cubicBezTo>
                <a:cubicBezTo>
                  <a:pt x="1411609" y="2082886"/>
                  <a:pt x="1414952" y="2048582"/>
                  <a:pt x="1422400" y="2015066"/>
                </a:cubicBezTo>
                <a:cubicBezTo>
                  <a:pt x="1426272" y="1997642"/>
                  <a:pt x="1435004" y="1981582"/>
                  <a:pt x="1439333" y="1964266"/>
                </a:cubicBezTo>
                <a:cubicBezTo>
                  <a:pt x="1446314" y="1936344"/>
                  <a:pt x="1450622" y="1907822"/>
                  <a:pt x="1456267" y="1879600"/>
                </a:cubicBezTo>
                <a:cubicBezTo>
                  <a:pt x="1461911" y="1721555"/>
                  <a:pt x="1463018" y="1563283"/>
                  <a:pt x="1473200" y="1405466"/>
                </a:cubicBezTo>
                <a:cubicBezTo>
                  <a:pt x="1474349" y="1387654"/>
                  <a:pt x="1482151" y="1370631"/>
                  <a:pt x="1490133" y="1354666"/>
                </a:cubicBezTo>
                <a:cubicBezTo>
                  <a:pt x="1499234" y="1336463"/>
                  <a:pt x="1512711" y="1320799"/>
                  <a:pt x="1524000" y="1303866"/>
                </a:cubicBezTo>
                <a:cubicBezTo>
                  <a:pt x="1545361" y="1132974"/>
                  <a:pt x="1526542" y="1211574"/>
                  <a:pt x="1574800" y="1066800"/>
                </a:cubicBezTo>
                <a:lnTo>
                  <a:pt x="1591733" y="1016000"/>
                </a:lnTo>
                <a:cubicBezTo>
                  <a:pt x="1602138" y="932766"/>
                  <a:pt x="1609325" y="860309"/>
                  <a:pt x="1625600" y="778933"/>
                </a:cubicBezTo>
                <a:cubicBezTo>
                  <a:pt x="1630164" y="756112"/>
                  <a:pt x="1635846" y="733491"/>
                  <a:pt x="1642533" y="711200"/>
                </a:cubicBezTo>
                <a:cubicBezTo>
                  <a:pt x="1652791" y="677007"/>
                  <a:pt x="1676400" y="645299"/>
                  <a:pt x="1676400" y="609600"/>
                </a:cubicBezTo>
                <a:lnTo>
                  <a:pt x="1676400" y="541866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BD2392A-4970-C84F-BFB4-F8C798D3A17C}"/>
              </a:ext>
            </a:extLst>
          </p:cNvPr>
          <p:cNvSpPr/>
          <p:nvPr/>
        </p:nvSpPr>
        <p:spPr>
          <a:xfrm>
            <a:off x="575487" y="4097867"/>
            <a:ext cx="1185580" cy="2133600"/>
          </a:xfrm>
          <a:custGeom>
            <a:avLst/>
            <a:gdLst>
              <a:gd name="connsiteX0" fmla="*/ 1185580 w 1185580"/>
              <a:gd name="connsiteY0" fmla="*/ 135466 h 2133600"/>
              <a:gd name="connsiteX1" fmla="*/ 1151713 w 1185580"/>
              <a:gd name="connsiteY1" fmla="*/ 287866 h 2133600"/>
              <a:gd name="connsiteX2" fmla="*/ 1134780 w 1185580"/>
              <a:gd name="connsiteY2" fmla="*/ 474133 h 2133600"/>
              <a:gd name="connsiteX3" fmla="*/ 1117846 w 1185580"/>
              <a:gd name="connsiteY3" fmla="*/ 541866 h 2133600"/>
              <a:gd name="connsiteX4" fmla="*/ 1067046 w 1185580"/>
              <a:gd name="connsiteY4" fmla="*/ 592666 h 2133600"/>
              <a:gd name="connsiteX5" fmla="*/ 1033180 w 1185580"/>
              <a:gd name="connsiteY5" fmla="*/ 677333 h 2133600"/>
              <a:gd name="connsiteX6" fmla="*/ 1016246 w 1185580"/>
              <a:gd name="connsiteY6" fmla="*/ 728133 h 2133600"/>
              <a:gd name="connsiteX7" fmla="*/ 982380 w 1185580"/>
              <a:gd name="connsiteY7" fmla="*/ 1083733 h 2133600"/>
              <a:gd name="connsiteX8" fmla="*/ 948513 w 1185580"/>
              <a:gd name="connsiteY8" fmla="*/ 1286933 h 2133600"/>
              <a:gd name="connsiteX9" fmla="*/ 931580 w 1185580"/>
              <a:gd name="connsiteY9" fmla="*/ 1354666 h 2133600"/>
              <a:gd name="connsiteX10" fmla="*/ 880780 w 1185580"/>
              <a:gd name="connsiteY10" fmla="*/ 1405466 h 2133600"/>
              <a:gd name="connsiteX11" fmla="*/ 846913 w 1185580"/>
              <a:gd name="connsiteY11" fmla="*/ 1490133 h 2133600"/>
              <a:gd name="connsiteX12" fmla="*/ 829980 w 1185580"/>
              <a:gd name="connsiteY12" fmla="*/ 1574800 h 2133600"/>
              <a:gd name="connsiteX13" fmla="*/ 813046 w 1185580"/>
              <a:gd name="connsiteY13" fmla="*/ 1625600 h 2133600"/>
              <a:gd name="connsiteX14" fmla="*/ 796113 w 1185580"/>
              <a:gd name="connsiteY14" fmla="*/ 2015066 h 2133600"/>
              <a:gd name="connsiteX15" fmla="*/ 643713 w 1185580"/>
              <a:gd name="connsiteY15" fmla="*/ 2099733 h 2133600"/>
              <a:gd name="connsiteX16" fmla="*/ 592913 w 1185580"/>
              <a:gd name="connsiteY16" fmla="*/ 2116666 h 2133600"/>
              <a:gd name="connsiteX17" fmla="*/ 542113 w 1185580"/>
              <a:gd name="connsiteY17" fmla="*/ 2133600 h 2133600"/>
              <a:gd name="connsiteX18" fmla="*/ 440513 w 1185580"/>
              <a:gd name="connsiteY18" fmla="*/ 2116666 h 2133600"/>
              <a:gd name="connsiteX19" fmla="*/ 406646 w 1185580"/>
              <a:gd name="connsiteY19" fmla="*/ 2015066 h 2133600"/>
              <a:gd name="connsiteX20" fmla="*/ 372780 w 1185580"/>
              <a:gd name="connsiteY20" fmla="*/ 1913466 h 2133600"/>
              <a:gd name="connsiteX21" fmla="*/ 355846 w 1185580"/>
              <a:gd name="connsiteY21" fmla="*/ 1862666 h 2133600"/>
              <a:gd name="connsiteX22" fmla="*/ 338913 w 1185580"/>
              <a:gd name="connsiteY22" fmla="*/ 1794933 h 2133600"/>
              <a:gd name="connsiteX23" fmla="*/ 305046 w 1185580"/>
              <a:gd name="connsiteY23" fmla="*/ 1744133 h 2133600"/>
              <a:gd name="connsiteX24" fmla="*/ 271180 w 1185580"/>
              <a:gd name="connsiteY24" fmla="*/ 1608666 h 2133600"/>
              <a:gd name="connsiteX25" fmla="*/ 254246 w 1185580"/>
              <a:gd name="connsiteY25" fmla="*/ 1405466 h 2133600"/>
              <a:gd name="connsiteX26" fmla="*/ 203446 w 1185580"/>
              <a:gd name="connsiteY26" fmla="*/ 1236133 h 2133600"/>
              <a:gd name="connsiteX27" fmla="*/ 169580 w 1185580"/>
              <a:gd name="connsiteY27" fmla="*/ 999066 h 2133600"/>
              <a:gd name="connsiteX28" fmla="*/ 152646 w 1185580"/>
              <a:gd name="connsiteY28" fmla="*/ 508000 h 2133600"/>
              <a:gd name="connsiteX29" fmla="*/ 135713 w 1185580"/>
              <a:gd name="connsiteY29" fmla="*/ 457200 h 2133600"/>
              <a:gd name="connsiteX30" fmla="*/ 84913 w 1185580"/>
              <a:gd name="connsiteY30" fmla="*/ 389466 h 2133600"/>
              <a:gd name="connsiteX31" fmla="*/ 34113 w 1185580"/>
              <a:gd name="connsiteY31" fmla="*/ 152400 h 2133600"/>
              <a:gd name="connsiteX32" fmla="*/ 246 w 1185580"/>
              <a:gd name="connsiteY32" fmla="*/ 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85580" h="2133600">
                <a:moveTo>
                  <a:pt x="1185580" y="135466"/>
                </a:moveTo>
                <a:cubicBezTo>
                  <a:pt x="1174291" y="186266"/>
                  <a:pt x="1159433" y="236403"/>
                  <a:pt x="1151713" y="287866"/>
                </a:cubicBezTo>
                <a:cubicBezTo>
                  <a:pt x="1142465" y="349521"/>
                  <a:pt x="1143020" y="412335"/>
                  <a:pt x="1134780" y="474133"/>
                </a:cubicBezTo>
                <a:cubicBezTo>
                  <a:pt x="1131704" y="497201"/>
                  <a:pt x="1129393" y="521660"/>
                  <a:pt x="1117846" y="541866"/>
                </a:cubicBezTo>
                <a:cubicBezTo>
                  <a:pt x="1105965" y="562658"/>
                  <a:pt x="1083979" y="575733"/>
                  <a:pt x="1067046" y="592666"/>
                </a:cubicBezTo>
                <a:cubicBezTo>
                  <a:pt x="1055757" y="620888"/>
                  <a:pt x="1043853" y="648872"/>
                  <a:pt x="1033180" y="677333"/>
                </a:cubicBezTo>
                <a:cubicBezTo>
                  <a:pt x="1026913" y="694046"/>
                  <a:pt x="1018460" y="710421"/>
                  <a:pt x="1016246" y="728133"/>
                </a:cubicBezTo>
                <a:cubicBezTo>
                  <a:pt x="1001477" y="846283"/>
                  <a:pt x="994228" y="965254"/>
                  <a:pt x="982380" y="1083733"/>
                </a:cubicBezTo>
                <a:cubicBezTo>
                  <a:pt x="959094" y="1316592"/>
                  <a:pt x="983139" y="1165741"/>
                  <a:pt x="948513" y="1286933"/>
                </a:cubicBezTo>
                <a:cubicBezTo>
                  <a:pt x="942120" y="1309310"/>
                  <a:pt x="943126" y="1334460"/>
                  <a:pt x="931580" y="1354666"/>
                </a:cubicBezTo>
                <a:cubicBezTo>
                  <a:pt x="919699" y="1375458"/>
                  <a:pt x="897713" y="1388533"/>
                  <a:pt x="880780" y="1405466"/>
                </a:cubicBezTo>
                <a:cubicBezTo>
                  <a:pt x="869491" y="1433688"/>
                  <a:pt x="855647" y="1461019"/>
                  <a:pt x="846913" y="1490133"/>
                </a:cubicBezTo>
                <a:cubicBezTo>
                  <a:pt x="838643" y="1517700"/>
                  <a:pt x="836961" y="1546878"/>
                  <a:pt x="829980" y="1574800"/>
                </a:cubicBezTo>
                <a:cubicBezTo>
                  <a:pt x="825651" y="1592116"/>
                  <a:pt x="818691" y="1608667"/>
                  <a:pt x="813046" y="1625600"/>
                </a:cubicBezTo>
                <a:cubicBezTo>
                  <a:pt x="807402" y="1755422"/>
                  <a:pt x="815872" y="1886632"/>
                  <a:pt x="796113" y="2015066"/>
                </a:cubicBezTo>
                <a:cubicBezTo>
                  <a:pt x="787892" y="2068501"/>
                  <a:pt x="666928" y="2091995"/>
                  <a:pt x="643713" y="2099733"/>
                </a:cubicBezTo>
                <a:lnTo>
                  <a:pt x="592913" y="2116666"/>
                </a:lnTo>
                <a:lnTo>
                  <a:pt x="542113" y="2133600"/>
                </a:lnTo>
                <a:cubicBezTo>
                  <a:pt x="508246" y="2127955"/>
                  <a:pt x="466352" y="2139275"/>
                  <a:pt x="440513" y="2116666"/>
                </a:cubicBezTo>
                <a:cubicBezTo>
                  <a:pt x="413647" y="2093158"/>
                  <a:pt x="417935" y="2048933"/>
                  <a:pt x="406646" y="2015066"/>
                </a:cubicBezTo>
                <a:lnTo>
                  <a:pt x="372780" y="1913466"/>
                </a:lnTo>
                <a:cubicBezTo>
                  <a:pt x="367135" y="1896533"/>
                  <a:pt x="360175" y="1879982"/>
                  <a:pt x="355846" y="1862666"/>
                </a:cubicBezTo>
                <a:cubicBezTo>
                  <a:pt x="350202" y="1840088"/>
                  <a:pt x="348081" y="1816324"/>
                  <a:pt x="338913" y="1794933"/>
                </a:cubicBezTo>
                <a:cubicBezTo>
                  <a:pt x="330896" y="1776227"/>
                  <a:pt x="316335" y="1761066"/>
                  <a:pt x="305046" y="1744133"/>
                </a:cubicBezTo>
                <a:cubicBezTo>
                  <a:pt x="287076" y="1690221"/>
                  <a:pt x="278611" y="1671827"/>
                  <a:pt x="271180" y="1608666"/>
                </a:cubicBezTo>
                <a:cubicBezTo>
                  <a:pt x="263238" y="1541163"/>
                  <a:pt x="264846" y="1472602"/>
                  <a:pt x="254246" y="1405466"/>
                </a:cubicBezTo>
                <a:cubicBezTo>
                  <a:pt x="248429" y="1368623"/>
                  <a:pt x="219061" y="1282977"/>
                  <a:pt x="203446" y="1236133"/>
                </a:cubicBezTo>
                <a:cubicBezTo>
                  <a:pt x="192462" y="1170227"/>
                  <a:pt x="172971" y="1061796"/>
                  <a:pt x="169580" y="999066"/>
                </a:cubicBezTo>
                <a:cubicBezTo>
                  <a:pt x="160740" y="835519"/>
                  <a:pt x="162863" y="671467"/>
                  <a:pt x="152646" y="508000"/>
                </a:cubicBezTo>
                <a:cubicBezTo>
                  <a:pt x="151533" y="490185"/>
                  <a:pt x="144569" y="472698"/>
                  <a:pt x="135713" y="457200"/>
                </a:cubicBezTo>
                <a:cubicBezTo>
                  <a:pt x="121711" y="432696"/>
                  <a:pt x="101846" y="412044"/>
                  <a:pt x="84913" y="389466"/>
                </a:cubicBezTo>
                <a:cubicBezTo>
                  <a:pt x="3141" y="144151"/>
                  <a:pt x="98197" y="451456"/>
                  <a:pt x="34113" y="152400"/>
                </a:cubicBezTo>
                <a:cubicBezTo>
                  <a:pt x="-5109" y="-30635"/>
                  <a:pt x="246" y="117506"/>
                  <a:pt x="246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03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A8513-69F9-7B48-BEFA-EB0179A6C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534" y="609600"/>
            <a:ext cx="4754022" cy="1326321"/>
          </a:xfrm>
        </p:spPr>
        <p:txBody>
          <a:bodyPr>
            <a:normAutofit/>
          </a:bodyPr>
          <a:lstStyle/>
          <a:p>
            <a:r>
              <a:rPr lang="en-US" dirty="0"/>
              <a:t>The PQRST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D99C78-15A6-CC44-B3C4-49F3C4F0CD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19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66B08-7DCE-7540-A9B1-979F884C0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534" y="2096064"/>
            <a:ext cx="4754022" cy="3695136"/>
          </a:xfrm>
        </p:spPr>
        <p:txBody>
          <a:bodyPr>
            <a:normAutofit/>
          </a:bodyPr>
          <a:lstStyle/>
          <a:p>
            <a:r>
              <a:rPr lang="en-CA" dirty="0">
                <a:effectLst/>
              </a:rPr>
              <a:t>P wave – Atrial depolarization</a:t>
            </a:r>
          </a:p>
          <a:p>
            <a:r>
              <a:rPr lang="en-CA" dirty="0">
                <a:effectLst/>
              </a:rPr>
              <a:t>QRS – Ventricular depolarization</a:t>
            </a:r>
          </a:p>
          <a:p>
            <a:r>
              <a:rPr lang="en-CA" dirty="0">
                <a:effectLst/>
              </a:rPr>
              <a:t>T wave – Ventricular repolarization</a:t>
            </a:r>
          </a:p>
          <a:p>
            <a:endParaRPr lang="en-CA" dirty="0">
              <a:effectLst/>
            </a:endParaRPr>
          </a:p>
          <a:p>
            <a:endParaRPr lang="en-CA" dirty="0">
              <a:effectLst/>
            </a:endParaRPr>
          </a:p>
          <a:p>
            <a:endParaRPr lang="en-CA" dirty="0">
              <a:effectLst/>
            </a:endParaRPr>
          </a:p>
          <a:p>
            <a:endParaRPr lang="en-CA" dirty="0">
              <a:effectLst/>
            </a:endParaRPr>
          </a:p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DCF65E-F84E-483D-83D7-A1616D569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06560" y="45720"/>
            <a:ext cx="0" cy="6766560"/>
          </a:xfrm>
          <a:prstGeom prst="line">
            <a:avLst/>
          </a:prstGeom>
          <a:ln w="190500" cap="sq">
            <a:solidFill>
              <a:srgbClr val="FFFFFF"/>
            </a:solidFill>
            <a:miter lim="800000"/>
          </a:ln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4732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8CBAC-8384-F74F-AB6A-8A3E5604E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>
            <a:normAutofit/>
          </a:bodyPr>
          <a:lstStyle/>
          <a:p>
            <a:r>
              <a:rPr lang="en-US" dirty="0"/>
              <a:t>THE ECG PAPER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1F8FF7D-3350-43F7-9995-461305910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96064"/>
            <a:ext cx="5016860" cy="3695136"/>
          </a:xfrm>
        </p:spPr>
        <p:txBody>
          <a:bodyPr>
            <a:normAutofit/>
          </a:bodyPr>
          <a:lstStyle/>
          <a:p>
            <a:r>
              <a:rPr lang="en-CA" dirty="0">
                <a:effectLst/>
              </a:rPr>
              <a:t>Horizontally</a:t>
            </a:r>
          </a:p>
          <a:p>
            <a:pPr lvl="1"/>
            <a:r>
              <a:rPr lang="en-CA" dirty="0">
                <a:effectLst/>
              </a:rPr>
              <a:t>One small box - 0.04 s</a:t>
            </a:r>
          </a:p>
          <a:p>
            <a:pPr lvl="1"/>
            <a:r>
              <a:rPr lang="en-CA" dirty="0">
                <a:effectLst/>
              </a:rPr>
              <a:t>One large box - 0.20 s</a:t>
            </a:r>
          </a:p>
          <a:p>
            <a:r>
              <a:rPr lang="en-CA" dirty="0">
                <a:effectLst/>
              </a:rPr>
              <a:t>Vertically</a:t>
            </a:r>
          </a:p>
          <a:p>
            <a:pPr lvl="1"/>
            <a:r>
              <a:rPr lang="en-CA" dirty="0">
                <a:effectLst/>
              </a:rPr>
              <a:t>One large box - 0.5 mV</a:t>
            </a:r>
          </a:p>
          <a:p>
            <a:endParaRPr lang="en-US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B34B9535-942D-2843-B4D9-F02E345E5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761" y="2210935"/>
            <a:ext cx="4566248" cy="3493180"/>
          </a:xfrm>
          <a:prstGeom prst="rect">
            <a:avLst/>
          </a:prstGeom>
          <a:ln w="1905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</p:spTree>
    <p:extLst>
      <p:ext uri="{BB962C8B-B14F-4D97-AF65-F5344CB8AC3E}">
        <p14:creationId xmlns:p14="http://schemas.microsoft.com/office/powerpoint/2010/main" val="25992842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34562</TotalTime>
  <Words>871</Words>
  <Application>Microsoft Macintosh PowerPoint</Application>
  <PresentationFormat>Widescreen</PresentationFormat>
  <Paragraphs>116</Paragraphs>
  <Slides>42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Bookman Old Style</vt:lpstr>
      <vt:lpstr>Bradley Hand</vt:lpstr>
      <vt:lpstr>Calibri</vt:lpstr>
      <vt:lpstr>Rockwell</vt:lpstr>
      <vt:lpstr>Damask</vt:lpstr>
      <vt:lpstr>ECG101</vt:lpstr>
      <vt:lpstr>Objectives of the talk </vt:lpstr>
      <vt:lpstr>WHAT IS AN ECG</vt:lpstr>
      <vt:lpstr>DEPOLARIZATION </vt:lpstr>
      <vt:lpstr>Pace maker of the heart </vt:lpstr>
      <vt:lpstr>calibration</vt:lpstr>
      <vt:lpstr>CONDUCTION</vt:lpstr>
      <vt:lpstr>The PQRST</vt:lpstr>
      <vt:lpstr>THE ECG PAPER</vt:lpstr>
      <vt:lpstr>THE ECG LEAD</vt:lpstr>
      <vt:lpstr>Electrodes vs leads </vt:lpstr>
      <vt:lpstr>LIMP LEADS</vt:lpstr>
      <vt:lpstr>AUGMENTED LIMP LEADS</vt:lpstr>
      <vt:lpstr>PERCORDIAL LEADS</vt:lpstr>
      <vt:lpstr>P wave </vt:lpstr>
      <vt:lpstr>Right atrial enlargement</vt:lpstr>
      <vt:lpstr>Left atrial enlargement</vt:lpstr>
      <vt:lpstr>ST SEGMENT </vt:lpstr>
      <vt:lpstr>St SEGMENT IN AMI</vt:lpstr>
      <vt:lpstr>9 steps TO FOLLOW </vt:lpstr>
      <vt:lpstr>Rhythm </vt:lpstr>
      <vt:lpstr>rate</vt:lpstr>
      <vt:lpstr>What’s the heart rate?</vt:lpstr>
      <vt:lpstr>What’s the heart rate?</vt:lpstr>
      <vt:lpstr>axis</vt:lpstr>
      <vt:lpstr>axis</vt:lpstr>
      <vt:lpstr>intervals</vt:lpstr>
      <vt:lpstr>Lets have fun with some cases!</vt:lpstr>
      <vt:lpstr>anatomy</vt:lpstr>
      <vt:lpstr>territories</vt:lpstr>
      <vt:lpstr>PowerPoint Presentation</vt:lpstr>
      <vt:lpstr>cp</vt:lpstr>
      <vt:lpstr>Cp resolved </vt:lpstr>
      <vt:lpstr>Wellesns’ syndrome</vt:lpstr>
      <vt:lpstr>cp</vt:lpstr>
      <vt:lpstr>cp</vt:lpstr>
      <vt:lpstr>PowerPoint Presentation</vt:lpstr>
      <vt:lpstr>PowerPoint Presentation</vt:lpstr>
      <vt:lpstr>cp</vt:lpstr>
      <vt:lpstr>PowerPoint Presentation</vt:lpstr>
      <vt:lpstr>Some extra resources </vt:lpstr>
      <vt:lpstr>Thank you hope you had fun!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Antony Robert</dc:creator>
  <cp:lastModifiedBy>Microsoft Office User</cp:lastModifiedBy>
  <cp:revision>172</cp:revision>
  <dcterms:created xsi:type="dcterms:W3CDTF">2015-11-08T15:16:46Z</dcterms:created>
  <dcterms:modified xsi:type="dcterms:W3CDTF">2020-04-22T22:44:18Z</dcterms:modified>
</cp:coreProperties>
</file>