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29606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26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>
              <a:buClrTx/>
              <a:buSzPct val="75000"/>
              <a:defRPr sz="38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-647700" y="5080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451058" y="-138499"/>
            <a:ext cx="13525502" cy="901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5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Approach to Chest Pain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10395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Approach to Chest Pain</a:t>
            </a:r>
          </a:p>
        </p:txBody>
      </p:sp>
      <p:sp>
        <p:nvSpPr>
          <p:cNvPr id="137" name="Adel Altamimi, MD…"/>
          <p:cNvSpPr txBox="1">
            <a:spLocks noGrp="1"/>
          </p:cNvSpPr>
          <p:nvPr>
            <p:ph type="subTitle" sz="half" idx="1"/>
          </p:nvPr>
        </p:nvSpPr>
        <p:spPr>
          <a:xfrm>
            <a:off x="1270000" y="5029200"/>
            <a:ext cx="10464800" cy="2629154"/>
          </a:xfrm>
          <a:prstGeom prst="rect">
            <a:avLst/>
          </a:prstGeom>
        </p:spPr>
        <p:txBody>
          <a:bodyPr/>
          <a:lstStyle/>
          <a:p>
            <a:pPr defTabSz="519937">
              <a:defRPr sz="3293"/>
            </a:pPr>
            <a:endParaRPr/>
          </a:p>
          <a:p>
            <a:pPr defTabSz="519937">
              <a:defRPr sz="3293"/>
            </a:pPr>
            <a:endParaRPr/>
          </a:p>
          <a:p>
            <a:pPr defTabSz="519937">
              <a:defRPr sz="3293" b="1" i="1"/>
            </a:pPr>
            <a:r>
              <a:t>Adel Altamimi, MD</a:t>
            </a:r>
          </a:p>
          <a:p>
            <a:pPr defTabSz="519937">
              <a:defRPr sz="3293" b="1" i="1"/>
            </a:pPr>
            <a:r>
              <a:t>EM Consultant </a:t>
            </a:r>
          </a:p>
          <a:p>
            <a:pPr defTabSz="519937">
              <a:defRPr sz="3293" b="1" i="1"/>
            </a:pPr>
            <a:r>
              <a:t>KSU-MC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9555"/>
            </a:pPr>
            <a:endParaRPr/>
          </a:p>
        </p:txBody>
      </p:sp>
      <p:sp>
        <p:nvSpPr>
          <p:cNvPr id="157" name="Initial Evalua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Initial Evaluation:</a:t>
            </a:r>
          </a:p>
          <a:p>
            <a:r>
              <a:t>Determine “Sick vs “Not Sick”.</a:t>
            </a:r>
          </a:p>
          <a:p>
            <a:r>
              <a:t>Assesses primary survey: ABC’s and vital signs (Stable vs unstable)</a:t>
            </a:r>
          </a:p>
          <a:p>
            <a:r>
              <a:t>Obtain focused history and exam.</a:t>
            </a:r>
          </a:p>
          <a:p>
            <a:r>
              <a:t>Obtain ECG.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54990">
              <a:defRPr sz="9975"/>
            </a:pPr>
            <a:endParaRPr/>
          </a:p>
        </p:txBody>
      </p:sp>
      <p:sp>
        <p:nvSpPr>
          <p:cNvPr id="160" name="Shape 1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96569">
              <a:spcBef>
                <a:spcPts val="3500"/>
              </a:spcBef>
              <a:buSzTx/>
              <a:buNone/>
              <a:defRPr sz="3400" b="1" i="1" u="sng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History:</a:t>
            </a:r>
          </a:p>
          <a:p>
            <a:pPr marL="0" indent="0" defTabSz="496569">
              <a:spcBef>
                <a:spcPts val="350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t>Character of the pain: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Squeezing. 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Crushing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Pressure like</a:t>
            </a:r>
          </a:p>
          <a:p>
            <a:pPr marL="0" indent="0" defTabSz="496569">
              <a:spcBef>
                <a:spcPts val="3500"/>
              </a:spcBef>
              <a:buSzTx/>
              <a:buNone/>
              <a:defRPr sz="3200" b="1">
                <a:solidFill>
                  <a:srgbClr val="FF3533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Think of ACS</a:t>
            </a:r>
          </a:p>
          <a:p>
            <a:pPr marL="0" indent="0" defTabSz="496569">
              <a:spcBef>
                <a:spcPts val="3500"/>
              </a:spcBef>
              <a:buSzTx/>
              <a:buNone/>
              <a:defRPr sz="3200" b="1">
                <a:solidFill>
                  <a:srgbClr val="FD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Sharp or stabbing more in pulmonary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54990">
              <a:defRPr sz="9975"/>
            </a:pPr>
            <a:endParaRPr/>
          </a:p>
        </p:txBody>
      </p:sp>
      <p:sp>
        <p:nvSpPr>
          <p:cNvPr id="163" name="Shape 1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relation to exercise.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onset.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relation to food.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severity.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location.</a:t>
            </a:r>
          </a:p>
          <a:p>
            <a:r>
              <a:rPr>
                <a:latin typeface="Helvetica Neue"/>
                <a:ea typeface="Helvetica Neue"/>
                <a:cs typeface="Helvetica Neue"/>
                <a:sym typeface="Helvetica Neue"/>
              </a:rPr>
              <a:t>radiation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Duration 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aggravation factors.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associated symptoms ( diaphoresis).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PMHx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Risk Factors.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2520950"/>
            <a:ext cx="12458700" cy="491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9555"/>
            </a:pPr>
            <a:endParaRPr/>
          </a:p>
        </p:txBody>
      </p:sp>
      <p:sp>
        <p:nvSpPr>
          <p:cNvPr id="170" name="Classical cardiac chest pai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Classical cardiac chest pain:</a:t>
            </a:r>
          </a:p>
          <a:p>
            <a:r>
              <a:t>Retrosternal left anterior chest crushing, squeezing, tightness, or pressure.</a:t>
            </a:r>
          </a:p>
          <a:p>
            <a:r>
              <a:t>Aggravated  by exertion and relieved  by rest.</a:t>
            </a:r>
          </a:p>
          <a:p>
            <a:r>
              <a:t>Radiation.</a:t>
            </a:r>
          </a:p>
          <a:p>
            <a:r>
              <a:t>Diaphoresis.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96569">
              <a:spcBef>
                <a:spcPts val="350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i="1" u="sng">
                <a:solidFill>
                  <a:srgbClr val="FFFB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Examination</a:t>
            </a:r>
            <a:r>
              <a:rPr b="0">
                <a:latin typeface="Helvetica Light"/>
                <a:ea typeface="Helvetica Light"/>
                <a:cs typeface="Helvetica Light"/>
                <a:sym typeface="Helvetica Light"/>
              </a:rPr>
              <a:t>: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General appearance 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V/S.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Cardiac exam.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Pulmonary exam.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Abdominal exam.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Extremities exam.</a:t>
            </a:r>
          </a:p>
          <a:p>
            <a:pPr marL="377825" indent="-377825" defTabSz="496569">
              <a:spcBef>
                <a:spcPts val="35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Neurologic exam.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Diagnostic Testing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400" b="1">
                <a:solidFill>
                  <a:srgbClr val="FFFB00"/>
                </a:solidFill>
              </a:defRPr>
            </a:pPr>
            <a:r>
              <a:t>Diagnostic Testing:</a:t>
            </a:r>
          </a:p>
          <a:p>
            <a:pPr marL="0" indent="0">
              <a:buSzTx/>
              <a:buNone/>
              <a:defRPr b="1" i="1"/>
            </a:pPr>
            <a:r>
              <a:t>Electrocardiogram (ECG):</a:t>
            </a:r>
            <a:endParaRPr b="0" i="0"/>
          </a:p>
          <a:p>
            <a:pPr>
              <a:defRPr b="1" i="1"/>
            </a:pPr>
            <a:r>
              <a:rPr b="0" i="0"/>
              <a:t>ECG within 10 minutes of arriving to ED.</a:t>
            </a:r>
          </a:p>
          <a:p>
            <a:r>
              <a:t>It can gives the clinician a lot of information. </a:t>
            </a:r>
          </a:p>
          <a:p>
            <a:r>
              <a:t>A rapid screen is done to look for STEMI/ ischemia and arrthymia.</a:t>
            </a:r>
          </a:p>
          <a:p>
            <a:r>
              <a:t>Serial ECGs.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sted-image.png" descr="pasted-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6922"/>
            <a:ext cx="13004800" cy="47467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T-segment elevation also occurs in patients with pericarditis, myocarditis, early repolarization, left ventricular hypertrophy, and ventricular aneurysm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ST-segment elevation also occurs in patients with pericarditis, myocarditis, early repolarization, left ventricular hypertrophy, and ventricular aneurysms. </a:t>
            </a:r>
          </a:p>
          <a:p>
            <a:pPr>
              <a:defRPr b="1">
                <a:solidFill>
                  <a:srgbClr val="941100"/>
                </a:solidFill>
              </a:defRPr>
            </a:pPr>
            <a:r>
              <a:t>A normal ECG lacks the sensitivity to exclude ACS.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31622">
              <a:defRPr sz="9555"/>
            </a:pPr>
            <a:endParaRPr/>
          </a:p>
        </p:txBody>
      </p:sp>
      <p:sp>
        <p:nvSpPr>
          <p:cNvPr id="140" name="Chest pain is one of the highest risk chief complaints you will see in the Emergency Department (ED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Chest pain is one of the highest risk chief complaints you will see in the Emergency Department (ED).</a:t>
            </a:r>
          </a:p>
          <a:p>
            <a:r>
              <a:t>Approximately 6 million patients visit the emergency department (ED) each year with complaints of chest pain, constituting 9% of all patients seen in ED in USA.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71719"/>
            <a:ext cx="13004800" cy="3413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Imaging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Imaging:</a:t>
            </a:r>
          </a:p>
          <a:p>
            <a:r>
              <a:t>CXR is commonly performed in the evaluation of ED patients with chest pain.</a:t>
            </a:r>
          </a:p>
          <a:p>
            <a:r>
              <a:t>Most patients with ACS have a normal CXR.</a:t>
            </a:r>
          </a:p>
          <a:p>
            <a:r>
              <a:t>Useful to exclude other conditions such as pneumonia and pneumothorax.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033" y="101600"/>
            <a:ext cx="7928734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022" y="984894"/>
            <a:ext cx="9448556" cy="7783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aboratory Studie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Laboratory Studies:</a:t>
            </a:r>
          </a:p>
          <a:p>
            <a:pPr marL="0" indent="0">
              <a:buSzTx/>
              <a:buNone/>
              <a:defRPr b="1" i="1">
                <a:solidFill>
                  <a:srgbClr val="FFFB00"/>
                </a:solidFill>
              </a:defRPr>
            </a:pPr>
            <a:r>
              <a:t>Cardiac troponins (cTn): </a:t>
            </a:r>
          </a:p>
          <a:p>
            <a:r>
              <a:t>They are regulatory proteins that control the calcium-mediated interaction of actin and myosin, producing myocardial contraction.</a:t>
            </a:r>
          </a:p>
          <a:p>
            <a:r>
              <a:t>Myocardial injury, including but not limited to ischemia, causes release of these proteins into blood.</a:t>
            </a:r>
          </a:p>
          <a:p>
            <a:r>
              <a:t>There are numerous non- ischemic causes of cTn elevations.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1155700"/>
            <a:ext cx="6731000" cy="7645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600" y="1136650"/>
            <a:ext cx="6705600" cy="768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oint of Care Ultrasound (POCUS)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Point of Care Ultrasound (POCUS):</a:t>
            </a:r>
          </a:p>
          <a:p>
            <a:r>
              <a:t>The ultrasound can assess for pericardial effusion as well as tamponade. </a:t>
            </a:r>
          </a:p>
          <a:p>
            <a:r>
              <a:t>It can assess the cardiac contractility to assess the left ventricular function.</a:t>
            </a:r>
          </a:p>
          <a:p>
            <a:r>
              <a:t>It can determined the t presence of right ventricular strain.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ACS</a:t>
            </a:r>
          </a:p>
        </p:txBody>
      </p:sp>
      <p:sp>
        <p:nvSpPr>
          <p:cNvPr id="197" name="Incidence: ~12% of ED patients with Chest pain have AC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Incidence: ~12% of ED patients with Chest pain have ACS.</a:t>
            </a:r>
          </a:p>
          <a:p>
            <a:r>
              <a:t>ACS is comprised of ST-elevation myocardial infarction (STEMI), non-ST-elevation myocardial infarction (NSTEMI), and unstable angina (UA).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Histor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History:</a:t>
            </a:r>
          </a:p>
          <a:p>
            <a:r>
              <a:t>Classically associated with shortness of breath (SOB), nausea/vomiting, diaphoresis, and radiation to neck/arm/shoulder.</a:t>
            </a:r>
          </a:p>
          <a:p>
            <a:r>
              <a:t>Pain worsens upon exertion.</a:t>
            </a:r>
          </a:p>
          <a:p>
            <a:r>
              <a:t>Response to nitroglycerin has no predictive value for ACS.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efinition of Acute Chest Pai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Definition of Acute Chest Pain:</a:t>
            </a:r>
          </a:p>
          <a:p>
            <a:r>
              <a:t>It is the recent onset of pain, pressure, or tightness in the anterior thorax between the xiphoid, supra sternal notch, and both midaxillary lines.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Non-classic presentations of ACS occur more frequently in women, black race, diabetics, the elderly, and patients with psychiatric disease or altered mental status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solidFill>
                  <a:schemeClr val="accent5"/>
                </a:solidFill>
              </a:defRPr>
            </a:pPr>
            <a:r>
              <a:rPr sz="3800"/>
              <a:t>Non-classic presentations of ACS occur more frequently in women, black race, diabetics, the elderly, and patients with psychiatric disease or altered mental status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Chest pain that significantly decreases the likelihood of ACS includ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i="1" u="sng"/>
            </a:pPr>
            <a:r>
              <a:t>Chest pain that significantly decreases the likelihood of ACS include:</a:t>
            </a:r>
          </a:p>
          <a:p>
            <a:pPr>
              <a:defRPr sz="2800"/>
            </a:pPr>
            <a:r>
              <a:t>Pleuritic in nature.</a:t>
            </a:r>
          </a:p>
          <a:p>
            <a:pPr>
              <a:defRPr sz="2800"/>
            </a:pPr>
            <a:r>
              <a:t>Positional pain.</a:t>
            </a:r>
          </a:p>
          <a:p>
            <a:pPr>
              <a:defRPr sz="2800"/>
            </a:pPr>
            <a:r>
              <a:t>Pain described as sharp.</a:t>
            </a:r>
          </a:p>
          <a:p>
            <a:pPr>
              <a:defRPr sz="2800"/>
            </a:pPr>
            <a:r>
              <a:t>Pain that is fully reproducible with palpation.</a:t>
            </a:r>
          </a:p>
          <a:p>
            <a:pPr>
              <a:defRPr sz="2800"/>
            </a:pPr>
            <a:r>
              <a:t>Non-exertional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iagnosi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Diagnosis: </a:t>
            </a:r>
          </a:p>
          <a:p>
            <a:r>
              <a:t>In the absence of left ventricular hypertrophy (LVH) or left bundle branch block (LBBB), ST elevation (STE) is defined as follows:</a:t>
            </a:r>
            <a:endParaRPr b="1">
              <a:solidFill>
                <a:srgbClr val="F36D38"/>
              </a:solidFill>
            </a:endParaRPr>
          </a:p>
          <a:p>
            <a:pPr marL="0" indent="0">
              <a:buSzTx/>
              <a:buNone/>
              <a:defRPr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defRPr>
            </a:pPr>
            <a:r>
              <a:t>≥1 mm STE in at least 2 contiguous leads except for V2-V3. If V2-V3, STE must be ≥2 mm in men ≥40 y old, ≥2.5 mm in men &lt;40 y old, or ≥1.5 mm in women.</a:t>
            </a:r>
          </a:p>
          <a:p>
            <a:r>
              <a:t> In AMI, initial ECGs are often non-specific (40%-70%) or normal (&lt;10%).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roponin is the test of choice for diagnosing MI. Along with the history and ECG, troponin plays an essential role in diagnosing MI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Troponin is the test of choice for diagnosing MI. Along with the history and ECG, troponin plays an essential role in diagnosing MI.</a:t>
            </a:r>
          </a:p>
          <a:p>
            <a:r>
              <a:t>Elevated troponin is proportional to increased mortality in ACS.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me course of Troponi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/>
            </a:pPr>
            <a:r>
              <a:t>Time course of Troponin: </a:t>
            </a:r>
          </a:p>
          <a:p>
            <a:r>
              <a:t>Rise 4-8 hours post onset of symptoms in MI</a:t>
            </a:r>
          </a:p>
          <a:p>
            <a:r>
              <a:t>Peaks at 18-24 hours.</a:t>
            </a:r>
          </a:p>
          <a:p>
            <a:r>
              <a:t>Levels stay elevated for 10 days.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herapeutic Interventions:…"/>
          <p:cNvSpPr txBox="1">
            <a:spLocks noGrp="1"/>
          </p:cNvSpPr>
          <p:nvPr>
            <p:ph type="body" idx="1"/>
          </p:nvPr>
        </p:nvSpPr>
        <p:spPr>
          <a:xfrm>
            <a:off x="8382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Therapeutic Interventions:</a:t>
            </a:r>
          </a:p>
          <a:p>
            <a:pPr>
              <a:defRPr sz="3100"/>
            </a:pPr>
            <a:r>
              <a:t>Address ABC.</a:t>
            </a:r>
          </a:p>
          <a:p>
            <a:pPr marL="388937" indent="-388937">
              <a:spcBef>
                <a:spcPts val="3200"/>
              </a:spcBef>
              <a:defRPr sz="3100"/>
            </a:pPr>
            <a:r>
              <a:t>Start an IV, oxygen to maintain SpO</a:t>
            </a:r>
            <a:r>
              <a:rPr baseline="-5999"/>
              <a:t>2</a:t>
            </a:r>
            <a:r>
              <a:t> &gt;90% and start cardiac monitoring.</a:t>
            </a:r>
          </a:p>
          <a:p>
            <a:pPr marL="388937" indent="-388937">
              <a:spcBef>
                <a:spcPts val="3200"/>
              </a:spcBef>
              <a:defRPr sz="3100"/>
            </a:pPr>
            <a:r>
              <a:t>Aspirin 162-325 mg chewed. If the patient is unable to tolerate aspirin, clopidogrel 75 mg PO is an alternative.</a:t>
            </a:r>
          </a:p>
          <a:p>
            <a:pPr marL="388937" indent="-388937">
              <a:spcBef>
                <a:spcPts val="3200"/>
              </a:spcBef>
              <a:defRPr sz="3100"/>
            </a:pPr>
            <a:r>
              <a:t>Nitroglycerin 0.4 mg SL q5min × 3 as needed for CP.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ontraindication to Nitroglyceri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/>
            </a:pPr>
            <a:r>
              <a:t>Contraindication to Nitroglycerin:</a:t>
            </a:r>
          </a:p>
          <a:p>
            <a:r>
              <a:t>Hypotension</a:t>
            </a:r>
          </a:p>
          <a:p>
            <a:r>
              <a:t>Inferior STEMI</a:t>
            </a:r>
          </a:p>
          <a:p>
            <a:r>
              <a:t>History of use phosphodiesterase inhibitors.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TEMI Patient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/>
            </a:pPr>
            <a:r>
              <a:t>STEMI Patients:</a:t>
            </a:r>
          </a:p>
          <a:p>
            <a:r>
              <a:t>Percutaneous intervention (PCI).</a:t>
            </a:r>
          </a:p>
          <a:p>
            <a:r>
              <a:t>Fibrinolytics.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</a:t>
            </a:r>
          </a:p>
        </p:txBody>
      </p:sp>
      <p:sp>
        <p:nvSpPr>
          <p:cNvPr id="218" name="Incidence is 0.5% of ED patients with Chest pai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Incidence is 0.5% of ED patients with Chest pain.</a:t>
            </a:r>
          </a:p>
          <a:p>
            <a:r>
              <a:t>Presentation varies greatly, ranging from asymptomatic to shock.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Massive P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/>
            </a:pPr>
            <a:r>
              <a:t>Massive PE:</a:t>
            </a:r>
          </a:p>
          <a:p>
            <a:r>
              <a:t>Accounts for only 5% of acute PE.</a:t>
            </a:r>
          </a:p>
          <a:p>
            <a:r>
              <a:t>Mortality rate 25-65%</a:t>
            </a:r>
          </a:p>
          <a:p>
            <a:r>
              <a:t>Hypotension: SBP &lt;90 mm Hg or decrease &gt;40 mm Hg for 15 min.</a:t>
            </a:r>
          </a:p>
          <a:p>
            <a:r>
              <a:t>Signs of shock secondary to PE.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hest pain challenge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Chest pain challenges:</a:t>
            </a:r>
          </a:p>
          <a:p>
            <a:r>
              <a:t>It can  caused by several life-threatening as well as non–life-threatening diseases and has a broad differential diagnosis.</a:t>
            </a:r>
          </a:p>
          <a:p>
            <a:r>
              <a:t>The diagnosis of chest pain in ED can be difficult because neither the quality nor intensity of the pain is specific to any organ or diagnosis.</a:t>
            </a:r>
          </a:p>
          <a:p>
            <a:r>
              <a:t>The presentations can vary significantly even amongst the most common life-threatening diseases.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ubmassive PE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sz="3300" b="1" u="sng"/>
              <a:t>Submassive PE:</a:t>
            </a:r>
            <a:r>
              <a:t> </a:t>
            </a:r>
          </a:p>
          <a:p>
            <a:pPr marL="0" indent="0">
              <a:buSzTx/>
              <a:buNone/>
            </a:pPr>
            <a:r>
              <a:t>PE without hypotension but with either of the following:</a:t>
            </a:r>
          </a:p>
          <a:p>
            <a:pPr marL="430609" indent="-430609">
              <a:defRPr sz="3100"/>
            </a:pPr>
            <a:r>
              <a:t>Myocardial necrosis defined by elevation of troponin or</a:t>
            </a:r>
          </a:p>
          <a:p>
            <a:pPr marL="430609" indent="-430609">
              <a:defRPr sz="3100"/>
            </a:pPr>
            <a:r>
              <a:t>Right ventricular (RV) dysfunction defined by RV dilation on imaging (echocardiographic or CT) and elevation of B-type natriuretic peptide (BNP) or ECG criteria.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resentation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Presentation:</a:t>
            </a:r>
          </a:p>
          <a:p>
            <a:r>
              <a:t>SOB is the most common symptoms followed by pleuritic chest pain.</a:t>
            </a:r>
          </a:p>
          <a:p>
            <a:r>
              <a:t>Look for risk factors.</a:t>
            </a:r>
          </a:p>
          <a:p>
            <a:r>
              <a:t>Tachypnea is the most common sign.</a:t>
            </a:r>
          </a:p>
          <a:p>
            <a:r>
              <a:t>Risk stratification by clinical rules ,e.g Wells Criteria.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Diagnosi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 u="sng">
                <a:solidFill>
                  <a:srgbClr val="FFFB00"/>
                </a:solidFill>
              </a:rPr>
              <a:t>Diagnosis</a:t>
            </a:r>
            <a:r>
              <a:t>:</a:t>
            </a:r>
          </a:p>
          <a:p>
            <a:r>
              <a:t>ECG and CXR: Often non-specific.</a:t>
            </a:r>
          </a:p>
          <a:p>
            <a:r>
              <a:t>Low to moderate risk of having PE → D-dimer.</a:t>
            </a:r>
          </a:p>
          <a:p>
            <a:r>
              <a:t>High risk of having PE → send directly to imaging.</a:t>
            </a:r>
          </a:p>
          <a:p>
            <a:r>
              <a:t>CT pulmonary angiogram is the test of choice.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creen Shot 2017-04-17 at 8.04.19 PM.png" descr="Screen Shot 2017-04-17 at 8.04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8" y="1963439"/>
            <a:ext cx="12314383" cy="58267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rap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Therapy:</a:t>
            </a:r>
          </a:p>
          <a:p>
            <a:r>
              <a:t>Anticoagulation is the main step of treatment.</a:t>
            </a:r>
          </a:p>
          <a:p>
            <a:r>
              <a:t>For massive PE, thrombolytics can be used if there is no contraindication.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AA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AAD</a:t>
            </a:r>
          </a:p>
        </p:txBody>
      </p:sp>
      <p:sp>
        <p:nvSpPr>
          <p:cNvPr id="233" name="Incidence is approximately 5 cases/million population/y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Incidence is approximately 5 cases/million population/y.</a:t>
            </a:r>
          </a:p>
          <a:p>
            <a:r>
              <a:t>Risk factors: HTN, atherosclerosis and connective tissue disease.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Histor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History:</a:t>
            </a:r>
          </a:p>
          <a:p>
            <a:r>
              <a:t>Classic presentation is severe tearing or ripping pain radiating to the back with severe distress and diaphoresis.</a:t>
            </a:r>
          </a:p>
          <a:p>
            <a:r>
              <a:t>May cause signs of infarction/ischemia anywhere along the aorta (arms, legs, bowels, kidneys, brain, spinal cord).</a:t>
            </a:r>
          </a:p>
          <a:p>
            <a:r>
              <a:t>Approximately a third of patients have neurologic complaints/findings.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Exam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Exam:</a:t>
            </a:r>
          </a:p>
          <a:p>
            <a:r>
              <a:t>Pulse deficit, caused by a hematoma or intimal flap, may unilaterally obstruct flow. This is observed in fewer than one-third of patients.</a:t>
            </a:r>
          </a:p>
          <a:p>
            <a:r>
              <a:t>Diastolic murmur may be due to aortic regurgitation.</a:t>
            </a:r>
          </a:p>
          <a:p>
            <a:r>
              <a:t>Abnormal neurologic exam may be due to stroke from cervical artery dissection or infarct of the spinal cord.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iagnosi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Diagnosis:</a:t>
            </a:r>
          </a:p>
          <a:p>
            <a:r>
              <a:t>ECG mostly non specific or  may show a STEMI as a result of dissection of coronary ostia.</a:t>
            </a:r>
          </a:p>
          <a:p>
            <a:r>
              <a:t>CXR may shows widened mediastinum (61%) or abnormal aortic contour (50%).</a:t>
            </a:r>
          </a:p>
          <a:p>
            <a:r>
              <a:t>Normal x-ray does not rule out the diagnosis.</a:t>
            </a:r>
          </a:p>
          <a:p>
            <a:r>
              <a:t>CTA is the test of choice.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erap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Therapy:</a:t>
            </a:r>
          </a:p>
          <a:p>
            <a:r>
              <a:t>Pain control.</a:t>
            </a:r>
          </a:p>
          <a:p>
            <a:r>
              <a:t>BP control</a:t>
            </a:r>
          </a:p>
          <a:p>
            <a:r>
              <a:t>Surgical consultation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6" name="Table"/>
          <p:cNvGraphicFramePr/>
          <p:nvPr/>
        </p:nvGraphicFramePr>
        <p:xfrm>
          <a:off x="952500" y="1270000"/>
          <a:ext cx="11099800" cy="7213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108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pPr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200" b="1">
                          <a:solidFill>
                            <a:srgbClr val="FFFB00"/>
                          </a:solidFill>
                          <a:sym typeface="Helvetica Neue"/>
                        </a:rPr>
                        <a:t> Life Threatening Causes of Chest Pain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Acute Coronary Syndrome (ACS)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Acute Aortic Dissection (AAD)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Pulmonary Embolism (PE)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2200">
                          <a:sym typeface="Helvetica Neue"/>
                        </a:defRPr>
                      </a:pPr>
                      <a:endParaRPr/>
                    </a:p>
                    <a:p>
                      <a:pPr>
                        <a:defRPr sz="2200">
                          <a:sym typeface="Helvetica Neue"/>
                        </a:defRPr>
                      </a:pPr>
                      <a:r>
                        <a:t>Cardiac Tamponade</a:t>
                      </a:r>
                      <a:endParaRPr sz="1458"/>
                    </a:p>
                    <a:p>
                      <a:pPr algn="l" defTabSz="457200">
                        <a:lnSpc>
                          <a:spcPts val="3400"/>
                        </a:lnSpc>
                        <a:defRPr sz="1458">
                          <a:solidFill>
                            <a:srgbClr val="5D5D5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458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2200">
                          <a:sym typeface="Helvetica Neue"/>
                        </a:defRPr>
                      </a:pPr>
                      <a:endParaRPr/>
                    </a:p>
                    <a:p>
                      <a:pPr>
                        <a:defRPr sz="2200">
                          <a:sym typeface="Helvetica Neue"/>
                        </a:defRPr>
                      </a:pPr>
                      <a:r>
                        <a:t>Esophageal Rupture</a:t>
                      </a:r>
                      <a:endParaRPr sz="1458"/>
                    </a:p>
                    <a:p>
                      <a:pPr algn="l" defTabSz="457200">
                        <a:lnSpc>
                          <a:spcPts val="3400"/>
                        </a:lnSpc>
                        <a:defRPr sz="1458">
                          <a:solidFill>
                            <a:srgbClr val="5D5D5D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endParaRPr sz="1458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8700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200">
                          <a:solidFill>
                            <a:srgbClr val="FFFFFF"/>
                          </a:solidFill>
                          <a:sym typeface="Helvetica Neue"/>
                        </a:rPr>
                        <a:t>Tension Pneumothorax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Esophageal Rupture"/>
          <p:cNvSpPr txBox="1">
            <a:spLocks noGrp="1"/>
          </p:cNvSpPr>
          <p:nvPr>
            <p:ph type="title"/>
          </p:nvPr>
        </p:nvSpPr>
        <p:spPr>
          <a:xfrm>
            <a:off x="952500" y="723900"/>
            <a:ext cx="11099800" cy="2159000"/>
          </a:xfrm>
          <a:prstGeom prst="rect">
            <a:avLst/>
          </a:prstGeom>
        </p:spPr>
        <p:txBody>
          <a:bodyPr/>
          <a:lstStyle>
            <a:lvl1pPr defTabSz="368045">
              <a:defRPr sz="6615"/>
            </a:lvl1pPr>
          </a:lstStyle>
          <a:p>
            <a:r>
              <a:t>Esophageal Rupture</a:t>
            </a:r>
          </a:p>
        </p:txBody>
      </p:sp>
      <p:sp>
        <p:nvSpPr>
          <p:cNvPr id="244" name="Boerhaave’s syndrom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Boerhaave’s syndrome.</a:t>
            </a:r>
          </a:p>
          <a:p>
            <a:r>
              <a:t>Severe CP, usually following forceful vomiting.</a:t>
            </a:r>
          </a:p>
          <a:p>
            <a:r>
              <a:t>Often associated with subcutaneous crepitus.</a:t>
            </a:r>
          </a:p>
          <a:p>
            <a:r>
              <a:t>Think of this diagnosis in alcoholics or with history of recent procedures.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Diagnosi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Diagnosis:</a:t>
            </a:r>
          </a:p>
          <a:p>
            <a:r>
              <a:t>Ill appearing, septic and febrile.</a:t>
            </a:r>
          </a:p>
          <a:p>
            <a:r>
              <a:t>CXR may show left side pleural effusion and mediastinal air.</a:t>
            </a:r>
          </a:p>
          <a:p>
            <a:r>
              <a:t>CT Chest will help in defining injury.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787400"/>
            <a:ext cx="8851900" cy="822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923" y="167133"/>
            <a:ext cx="8348954" cy="94193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herap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Therapy:</a:t>
            </a:r>
          </a:p>
          <a:p>
            <a:r>
              <a:t>IV antibiotics.</a:t>
            </a:r>
          </a:p>
          <a:p>
            <a:r>
              <a:t>Emergent surgical consultation 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ericardial Tamponade"/>
          <p:cNvSpPr txBox="1">
            <a:spLocks noGrp="1"/>
          </p:cNvSpPr>
          <p:nvPr>
            <p:ph type="title"/>
          </p:nvPr>
        </p:nvSpPr>
        <p:spPr>
          <a:xfrm>
            <a:off x="952500" y="787400"/>
            <a:ext cx="11099800" cy="2159000"/>
          </a:xfrm>
          <a:prstGeom prst="rect">
            <a:avLst/>
          </a:prstGeom>
        </p:spPr>
        <p:txBody>
          <a:bodyPr/>
          <a:lstStyle>
            <a:lvl1pPr defTabSz="368045">
              <a:defRPr sz="6615"/>
            </a:lvl1pPr>
          </a:lstStyle>
          <a:p>
            <a:r>
              <a:t>Pericardial Tamponade</a:t>
            </a:r>
          </a:p>
        </p:txBody>
      </p:sp>
      <p:sp>
        <p:nvSpPr>
          <p:cNvPr id="255" name="Can present acutely from trauma or aortic injury, or slowly from cancer and infection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present acutely from trauma or aortic injury, or slowly from cancer and infection.</a:t>
            </a:r>
          </a:p>
          <a:p>
            <a:r>
              <a:t>Consider this diagnosis if the patient is in shock.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Diagnosis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Diagnosis:</a:t>
            </a:r>
          </a:p>
          <a:p>
            <a:r>
              <a:t>Tachycardia.</a:t>
            </a:r>
          </a:p>
          <a:p>
            <a:r>
              <a:t>Pericardial rub.</a:t>
            </a:r>
          </a:p>
          <a:p>
            <a:r>
              <a:t>Muffled heart sounds.</a:t>
            </a:r>
          </a:p>
          <a:p>
            <a:r>
              <a:t>Jugular venous distention.</a:t>
            </a:r>
          </a:p>
          <a:p>
            <a:r>
              <a:t>POCUS is the test of choice and it usually show diastolic collapse of the cardiac chambers.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ECG can show low voltage, tachycardia or electrical alternan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ECG can show low voltage, tachycardia or electrical alternans. </a:t>
            </a:r>
          </a:p>
          <a:p>
            <a:r>
              <a:t>POCUS is the test of choice and it usually show diastolic collapse of the cardiac chambers.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2298700"/>
            <a:ext cx="9753600" cy="520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herap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u="sng">
                <a:solidFill>
                  <a:srgbClr val="FFFB00"/>
                </a:solidFill>
              </a:defRPr>
            </a:pPr>
            <a:r>
              <a:t>Therapy:</a:t>
            </a:r>
          </a:p>
          <a:p>
            <a:r>
              <a:t>The treatment is pericardiocentesis.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8227"/>
            <a:ext cx="13004800" cy="5277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nsion Pneumothorax"/>
          <p:cNvSpPr txBox="1">
            <a:spLocks noGrp="1"/>
          </p:cNvSpPr>
          <p:nvPr>
            <p:ph type="title"/>
          </p:nvPr>
        </p:nvSpPr>
        <p:spPr>
          <a:xfrm>
            <a:off x="952500" y="673100"/>
            <a:ext cx="11099800" cy="2159000"/>
          </a:xfrm>
          <a:prstGeom prst="rect">
            <a:avLst/>
          </a:prstGeom>
        </p:spPr>
        <p:txBody>
          <a:bodyPr/>
          <a:lstStyle>
            <a:lvl1pPr defTabSz="368045">
              <a:defRPr sz="6615"/>
            </a:lvl1pPr>
          </a:lstStyle>
          <a:p>
            <a:r>
              <a:t>Tension Pneumothorax</a:t>
            </a:r>
          </a:p>
        </p:txBody>
      </p:sp>
      <p:sp>
        <p:nvSpPr>
          <p:cNvPr id="266" name="Can occur for many reasons including iatrogenic (e.g. from central lines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occur for many reasons including iatrogenic (e.g. from central lines).</a:t>
            </a:r>
          </a:p>
          <a:p>
            <a:r>
              <a:t>Shock and respiratory symptoms due to pneumothorax compressing the mediastinum, resulting in decreased venous return to the heart.</a:t>
            </a:r>
          </a:p>
          <a:p>
            <a:r>
              <a:t>Often secondary to thoracic trauma.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It can also caused by caused by a simple spontaneous pneumothorax progressing to tension pneumothorax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 can also caused by caused by a simple spontaneous pneumothorax progressing to tension pneumothorax.</a:t>
            </a:r>
          </a:p>
          <a:p>
            <a:r>
              <a:t>Diagnosis is clinical, Don’t wait for the X-ray to make the diagnosis .</a:t>
            </a:r>
          </a:p>
          <a:p>
            <a:r>
              <a:t>Treat with needle decompression while preparing for ED Thoracostomy.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creen Shot 2017-04-17 at 1.31.44 PM.png" descr="Screen Shot 2017-04-17 at 1.31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696" y="1055912"/>
            <a:ext cx="9547408" cy="76417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4390"/>
            <a:ext cx="13004800" cy="5923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0"/>
            <a:ext cx="9753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athophysiology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i="1" u="sng">
                <a:solidFill>
                  <a:srgbClr val="FFFB00"/>
                </a:solidFill>
              </a:defRPr>
            </a:pPr>
            <a:r>
              <a:t>Pathophysiology:</a:t>
            </a:r>
          </a:p>
          <a:p>
            <a:r>
              <a:t>Afferent fibers from the heart, lungs, great vessels, and esophagus enter the same thoracic dorsal ganglia.</a:t>
            </a:r>
          </a:p>
          <a:p>
            <a:r>
              <a:t>Through these visceral fibers, each organ produces the same indistinct quality and location of pain.</a:t>
            </a:r>
          </a:p>
          <a:p>
            <a:r>
              <a:t>Because dorsal segments overlap three segments above and below a level, disease of a thoracic origin can produce pain anywhere from the jaw to the epigastrium.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hest pain evaluation is challenging but very manageable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/>
            </a:pPr>
            <a:r>
              <a:t>Chest pain evaluation is challenging but very manageable.</a:t>
            </a:r>
          </a:p>
          <a:p>
            <a:pPr>
              <a:defRPr b="1" i="1"/>
            </a:pPr>
            <a:r>
              <a:t>Most patients who present with chest pain are actually not that sick and many can be safely discharged from the ED.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63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Black</vt:lpstr>
      <vt:lpstr>Approach to Chest Pain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AAD</vt:lpstr>
      <vt:lpstr>PowerPoint Presentation</vt:lpstr>
      <vt:lpstr>PowerPoint Presentation</vt:lpstr>
      <vt:lpstr>PowerPoint Presentation</vt:lpstr>
      <vt:lpstr>PowerPoint Presentation</vt:lpstr>
      <vt:lpstr>Esophageal Rupture</vt:lpstr>
      <vt:lpstr>PowerPoint Presentation</vt:lpstr>
      <vt:lpstr>PowerPoint Presentation</vt:lpstr>
      <vt:lpstr>PowerPoint Presentation</vt:lpstr>
      <vt:lpstr>PowerPoint Presentation</vt:lpstr>
      <vt:lpstr>Pericardial Tamponade</vt:lpstr>
      <vt:lpstr>PowerPoint Presentation</vt:lpstr>
      <vt:lpstr>PowerPoint Presentation</vt:lpstr>
      <vt:lpstr>PowerPoint Presentation</vt:lpstr>
      <vt:lpstr>PowerPoint Presentation</vt:lpstr>
      <vt:lpstr>Tension Pneumothorax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to Chest Pain</dc:title>
  <cp:lastModifiedBy>Microsoft Office User</cp:lastModifiedBy>
  <cp:revision>1</cp:revision>
  <dcterms:modified xsi:type="dcterms:W3CDTF">2020-04-14T08:25:53Z</dcterms:modified>
</cp:coreProperties>
</file>