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73" r:id="rId3"/>
    <p:sldId id="272" r:id="rId4"/>
    <p:sldId id="261" r:id="rId5"/>
    <p:sldId id="259" r:id="rId6"/>
    <p:sldId id="266" r:id="rId7"/>
    <p:sldId id="262" r:id="rId8"/>
    <p:sldId id="267" r:id="rId9"/>
    <p:sldId id="265" r:id="rId10"/>
    <p:sldId id="268" r:id="rId11"/>
    <p:sldId id="269" r:id="rId12"/>
    <p:sldId id="271" r:id="rId13"/>
    <p:sldId id="263" r:id="rId14"/>
    <p:sldId id="274" r:id="rId15"/>
    <p:sldId id="332" r:id="rId16"/>
    <p:sldId id="275" r:id="rId17"/>
    <p:sldId id="276" r:id="rId18"/>
    <p:sldId id="277" r:id="rId19"/>
    <p:sldId id="280" r:id="rId20"/>
    <p:sldId id="282" r:id="rId21"/>
    <p:sldId id="283" r:id="rId22"/>
    <p:sldId id="284" r:id="rId23"/>
    <p:sldId id="285" r:id="rId24"/>
    <p:sldId id="286" r:id="rId25"/>
    <p:sldId id="287" r:id="rId26"/>
    <p:sldId id="288" r:id="rId27"/>
    <p:sldId id="289" r:id="rId28"/>
    <p:sldId id="290" r:id="rId29"/>
    <p:sldId id="333" r:id="rId30"/>
    <p:sldId id="291" r:id="rId31"/>
    <p:sldId id="292" r:id="rId32"/>
    <p:sldId id="334" r:id="rId33"/>
    <p:sldId id="293" r:id="rId34"/>
    <p:sldId id="335" r:id="rId35"/>
    <p:sldId id="336" r:id="rId36"/>
    <p:sldId id="337" r:id="rId37"/>
    <p:sldId id="294" r:id="rId38"/>
    <p:sldId id="295" r:id="rId39"/>
    <p:sldId id="296" r:id="rId40"/>
    <p:sldId id="308" r:id="rId41"/>
    <p:sldId id="309" r:id="rId42"/>
    <p:sldId id="298" r:id="rId43"/>
    <p:sldId id="299" r:id="rId44"/>
    <p:sldId id="300" r:id="rId45"/>
    <p:sldId id="311" r:id="rId46"/>
    <p:sldId id="302" r:id="rId47"/>
    <p:sldId id="306" r:id="rId48"/>
    <p:sldId id="307" r:id="rId49"/>
    <p:sldId id="315" r:id="rId50"/>
    <p:sldId id="316" r:id="rId51"/>
    <p:sldId id="319" r:id="rId52"/>
    <p:sldId id="317" r:id="rId53"/>
    <p:sldId id="318" r:id="rId54"/>
    <p:sldId id="320" r:id="rId55"/>
    <p:sldId id="322" r:id="rId56"/>
    <p:sldId id="325" r:id="rId57"/>
    <p:sldId id="328" r:id="rId58"/>
    <p:sldId id="330" r:id="rId59"/>
    <p:sldId id="321" r:id="rId60"/>
    <p:sldId id="33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82"/>
    <p:restoredTop sz="80379"/>
  </p:normalViewPr>
  <p:slideViewPr>
    <p:cSldViewPr snapToGrid="0" snapToObjects="1">
      <p:cViewPr varScale="1">
        <p:scale>
          <a:sx n="85" d="100"/>
          <a:sy n="85" d="100"/>
        </p:scale>
        <p:origin x="17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073DA-32A1-4BEA-9A6D-367D346F444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2CBF95B-2B86-4338-8BB2-64BCB1C9CF50}">
      <dgm:prSet/>
      <dgm:spPr/>
      <dgm:t>
        <a:bodyPr/>
        <a:lstStyle/>
        <a:p>
          <a:r>
            <a:rPr lang="en-CA"/>
            <a:t>To know the Differential diagnosis of the life-threatening causes of dyspnea in the adult</a:t>
          </a:r>
          <a:endParaRPr lang="en-US"/>
        </a:p>
      </dgm:t>
    </dgm:pt>
    <dgm:pt modelId="{F4E136D7-9C91-4E74-8507-C82620652C96}" type="parTrans" cxnId="{812D7DC8-B7BF-43CE-972A-9605E25E1BEE}">
      <dgm:prSet/>
      <dgm:spPr/>
      <dgm:t>
        <a:bodyPr/>
        <a:lstStyle/>
        <a:p>
          <a:endParaRPr lang="en-US"/>
        </a:p>
      </dgm:t>
    </dgm:pt>
    <dgm:pt modelId="{48AC4545-4B05-4334-B0CA-EF23E8B2CB6C}" type="sibTrans" cxnId="{812D7DC8-B7BF-43CE-972A-9605E25E1BEE}">
      <dgm:prSet/>
      <dgm:spPr/>
      <dgm:t>
        <a:bodyPr/>
        <a:lstStyle/>
        <a:p>
          <a:endParaRPr lang="en-US"/>
        </a:p>
      </dgm:t>
    </dgm:pt>
    <dgm:pt modelId="{48CFE674-65F7-4A46-ABC5-D07D14B252C6}">
      <dgm:prSet/>
      <dgm:spPr/>
      <dgm:t>
        <a:bodyPr/>
        <a:lstStyle/>
        <a:p>
          <a:r>
            <a:rPr lang="en-CA"/>
            <a:t>To go over Important historical and clinical findings that can help to narrow the differential diagnosis</a:t>
          </a:r>
          <a:endParaRPr lang="en-US"/>
        </a:p>
      </dgm:t>
    </dgm:pt>
    <dgm:pt modelId="{818A2ABA-A5A0-4346-BFB3-54DB0E24D1BC}" type="parTrans" cxnId="{A0A2AAE3-62D2-492A-A8B9-09C85674F253}">
      <dgm:prSet/>
      <dgm:spPr/>
      <dgm:t>
        <a:bodyPr/>
        <a:lstStyle/>
        <a:p>
          <a:endParaRPr lang="en-US"/>
        </a:p>
      </dgm:t>
    </dgm:pt>
    <dgm:pt modelId="{603CAE79-44E3-4F1C-88FF-88F0BC0354AF}" type="sibTrans" cxnId="{A0A2AAE3-62D2-492A-A8B9-09C85674F253}">
      <dgm:prSet/>
      <dgm:spPr/>
      <dgm:t>
        <a:bodyPr/>
        <a:lstStyle/>
        <a:p>
          <a:endParaRPr lang="en-US"/>
        </a:p>
      </dgm:t>
    </dgm:pt>
    <dgm:pt modelId="{177C45D7-DEC6-4635-83BF-FDDEC6563C61}">
      <dgm:prSet/>
      <dgm:spPr/>
      <dgm:t>
        <a:bodyPr/>
        <a:lstStyle/>
        <a:p>
          <a:r>
            <a:rPr lang="en-CA"/>
            <a:t>Common diagnostic studies and provide recommendations for initial management</a:t>
          </a:r>
          <a:br>
            <a:rPr lang="en-CA"/>
          </a:br>
          <a:endParaRPr lang="en-US"/>
        </a:p>
      </dgm:t>
    </dgm:pt>
    <dgm:pt modelId="{B6392DD9-B48F-4EFE-88AE-D3B024F60D9B}" type="parTrans" cxnId="{20502B5E-A9C5-4BC7-A642-1897A1E8B292}">
      <dgm:prSet/>
      <dgm:spPr/>
      <dgm:t>
        <a:bodyPr/>
        <a:lstStyle/>
        <a:p>
          <a:endParaRPr lang="en-US"/>
        </a:p>
      </dgm:t>
    </dgm:pt>
    <dgm:pt modelId="{6D655F89-ED78-485F-8EFE-E25DBA7ACEE9}" type="sibTrans" cxnId="{20502B5E-A9C5-4BC7-A642-1897A1E8B292}">
      <dgm:prSet/>
      <dgm:spPr/>
      <dgm:t>
        <a:bodyPr/>
        <a:lstStyle/>
        <a:p>
          <a:endParaRPr lang="en-US"/>
        </a:p>
      </dgm:t>
    </dgm:pt>
    <dgm:pt modelId="{6DEA50B3-D82A-884B-8A8C-C6CA36A21089}" type="pres">
      <dgm:prSet presAssocID="{F99073DA-32A1-4BEA-9A6D-367D346F4445}" presName="vert0" presStyleCnt="0">
        <dgm:presLayoutVars>
          <dgm:dir/>
          <dgm:animOne val="branch"/>
          <dgm:animLvl val="lvl"/>
        </dgm:presLayoutVars>
      </dgm:prSet>
      <dgm:spPr/>
    </dgm:pt>
    <dgm:pt modelId="{923B6CCF-A55A-3546-8C38-C6820DA2030F}" type="pres">
      <dgm:prSet presAssocID="{52CBF95B-2B86-4338-8BB2-64BCB1C9CF50}" presName="thickLine" presStyleLbl="alignNode1" presStyleIdx="0" presStyleCnt="3"/>
      <dgm:spPr/>
    </dgm:pt>
    <dgm:pt modelId="{890DEF1F-55AE-444E-A384-679C519527E0}" type="pres">
      <dgm:prSet presAssocID="{52CBF95B-2B86-4338-8BB2-64BCB1C9CF50}" presName="horz1" presStyleCnt="0"/>
      <dgm:spPr/>
    </dgm:pt>
    <dgm:pt modelId="{D3393D65-82CA-3145-AE4B-8A73A273195D}" type="pres">
      <dgm:prSet presAssocID="{52CBF95B-2B86-4338-8BB2-64BCB1C9CF50}" presName="tx1" presStyleLbl="revTx" presStyleIdx="0" presStyleCnt="3"/>
      <dgm:spPr/>
    </dgm:pt>
    <dgm:pt modelId="{40B46E60-304E-9948-BF69-351FAB282EBB}" type="pres">
      <dgm:prSet presAssocID="{52CBF95B-2B86-4338-8BB2-64BCB1C9CF50}" presName="vert1" presStyleCnt="0"/>
      <dgm:spPr/>
    </dgm:pt>
    <dgm:pt modelId="{40D58275-F614-7A4C-AA85-7E5A7E7B21B2}" type="pres">
      <dgm:prSet presAssocID="{48CFE674-65F7-4A46-ABC5-D07D14B252C6}" presName="thickLine" presStyleLbl="alignNode1" presStyleIdx="1" presStyleCnt="3"/>
      <dgm:spPr/>
    </dgm:pt>
    <dgm:pt modelId="{27B5B5C6-E940-8F41-B29B-93D5A7D68BB7}" type="pres">
      <dgm:prSet presAssocID="{48CFE674-65F7-4A46-ABC5-D07D14B252C6}" presName="horz1" presStyleCnt="0"/>
      <dgm:spPr/>
    </dgm:pt>
    <dgm:pt modelId="{9CCC16BF-140D-114E-99BE-371B0BC688EC}" type="pres">
      <dgm:prSet presAssocID="{48CFE674-65F7-4A46-ABC5-D07D14B252C6}" presName="tx1" presStyleLbl="revTx" presStyleIdx="1" presStyleCnt="3"/>
      <dgm:spPr/>
    </dgm:pt>
    <dgm:pt modelId="{6DC65CA2-0AB6-ED4D-9572-4E9B712DB782}" type="pres">
      <dgm:prSet presAssocID="{48CFE674-65F7-4A46-ABC5-D07D14B252C6}" presName="vert1" presStyleCnt="0"/>
      <dgm:spPr/>
    </dgm:pt>
    <dgm:pt modelId="{2AFEF6AA-69D3-B845-9737-A0B965602A1D}" type="pres">
      <dgm:prSet presAssocID="{177C45D7-DEC6-4635-83BF-FDDEC6563C61}" presName="thickLine" presStyleLbl="alignNode1" presStyleIdx="2" presStyleCnt="3"/>
      <dgm:spPr/>
    </dgm:pt>
    <dgm:pt modelId="{D0685A8A-3167-2B44-8850-200114B8B76B}" type="pres">
      <dgm:prSet presAssocID="{177C45D7-DEC6-4635-83BF-FDDEC6563C61}" presName="horz1" presStyleCnt="0"/>
      <dgm:spPr/>
    </dgm:pt>
    <dgm:pt modelId="{C42063C6-1B8E-2C4A-BE4D-B047CB95D336}" type="pres">
      <dgm:prSet presAssocID="{177C45D7-DEC6-4635-83BF-FDDEC6563C61}" presName="tx1" presStyleLbl="revTx" presStyleIdx="2" presStyleCnt="3"/>
      <dgm:spPr/>
    </dgm:pt>
    <dgm:pt modelId="{58820EC0-FF46-F34E-BBF2-C0E3E2419103}" type="pres">
      <dgm:prSet presAssocID="{177C45D7-DEC6-4635-83BF-FDDEC6563C61}" presName="vert1" presStyleCnt="0"/>
      <dgm:spPr/>
    </dgm:pt>
  </dgm:ptLst>
  <dgm:cxnLst>
    <dgm:cxn modelId="{DE851E2C-7039-9041-9FFC-971D847891FA}" type="presOf" srcId="{F99073DA-32A1-4BEA-9A6D-367D346F4445}" destId="{6DEA50B3-D82A-884B-8A8C-C6CA36A21089}" srcOrd="0" destOrd="0" presId="urn:microsoft.com/office/officeart/2008/layout/LinedList"/>
    <dgm:cxn modelId="{2857593E-90D7-3748-8DFD-14EBD99D8373}" type="presOf" srcId="{177C45D7-DEC6-4635-83BF-FDDEC6563C61}" destId="{C42063C6-1B8E-2C4A-BE4D-B047CB95D336}" srcOrd="0" destOrd="0" presId="urn:microsoft.com/office/officeart/2008/layout/LinedList"/>
    <dgm:cxn modelId="{13D9B14F-CA8A-5F4B-826F-8DC4ED4FF5B4}" type="presOf" srcId="{52CBF95B-2B86-4338-8BB2-64BCB1C9CF50}" destId="{D3393D65-82CA-3145-AE4B-8A73A273195D}" srcOrd="0" destOrd="0" presId="urn:microsoft.com/office/officeart/2008/layout/LinedList"/>
    <dgm:cxn modelId="{20502B5E-A9C5-4BC7-A642-1897A1E8B292}" srcId="{F99073DA-32A1-4BEA-9A6D-367D346F4445}" destId="{177C45D7-DEC6-4635-83BF-FDDEC6563C61}" srcOrd="2" destOrd="0" parTransId="{B6392DD9-B48F-4EFE-88AE-D3B024F60D9B}" sibTransId="{6D655F89-ED78-485F-8EFE-E25DBA7ACEE9}"/>
    <dgm:cxn modelId="{04B43461-DE03-E04E-A0D6-997E1C25F1BE}" type="presOf" srcId="{48CFE674-65F7-4A46-ABC5-D07D14B252C6}" destId="{9CCC16BF-140D-114E-99BE-371B0BC688EC}" srcOrd="0" destOrd="0" presId="urn:microsoft.com/office/officeart/2008/layout/LinedList"/>
    <dgm:cxn modelId="{812D7DC8-B7BF-43CE-972A-9605E25E1BEE}" srcId="{F99073DA-32A1-4BEA-9A6D-367D346F4445}" destId="{52CBF95B-2B86-4338-8BB2-64BCB1C9CF50}" srcOrd="0" destOrd="0" parTransId="{F4E136D7-9C91-4E74-8507-C82620652C96}" sibTransId="{48AC4545-4B05-4334-B0CA-EF23E8B2CB6C}"/>
    <dgm:cxn modelId="{A0A2AAE3-62D2-492A-A8B9-09C85674F253}" srcId="{F99073DA-32A1-4BEA-9A6D-367D346F4445}" destId="{48CFE674-65F7-4A46-ABC5-D07D14B252C6}" srcOrd="1" destOrd="0" parTransId="{818A2ABA-A5A0-4346-BFB3-54DB0E24D1BC}" sibTransId="{603CAE79-44E3-4F1C-88FF-88F0BC0354AF}"/>
    <dgm:cxn modelId="{E5F23EA9-1F7C-C041-A58F-BE66E2CEED3E}" type="presParOf" srcId="{6DEA50B3-D82A-884B-8A8C-C6CA36A21089}" destId="{923B6CCF-A55A-3546-8C38-C6820DA2030F}" srcOrd="0" destOrd="0" presId="urn:microsoft.com/office/officeart/2008/layout/LinedList"/>
    <dgm:cxn modelId="{49BBAB60-8D79-6747-AB10-F616FF47171E}" type="presParOf" srcId="{6DEA50B3-D82A-884B-8A8C-C6CA36A21089}" destId="{890DEF1F-55AE-444E-A384-679C519527E0}" srcOrd="1" destOrd="0" presId="urn:microsoft.com/office/officeart/2008/layout/LinedList"/>
    <dgm:cxn modelId="{6C0C1E46-396C-0447-AF5B-56467C3CB9E6}" type="presParOf" srcId="{890DEF1F-55AE-444E-A384-679C519527E0}" destId="{D3393D65-82CA-3145-AE4B-8A73A273195D}" srcOrd="0" destOrd="0" presId="urn:microsoft.com/office/officeart/2008/layout/LinedList"/>
    <dgm:cxn modelId="{0357D5C1-10AD-DD47-ADC5-3376372A01EB}" type="presParOf" srcId="{890DEF1F-55AE-444E-A384-679C519527E0}" destId="{40B46E60-304E-9948-BF69-351FAB282EBB}" srcOrd="1" destOrd="0" presId="urn:microsoft.com/office/officeart/2008/layout/LinedList"/>
    <dgm:cxn modelId="{3EBB774B-7DB0-E44A-992B-C3AB6D19B02B}" type="presParOf" srcId="{6DEA50B3-D82A-884B-8A8C-C6CA36A21089}" destId="{40D58275-F614-7A4C-AA85-7E5A7E7B21B2}" srcOrd="2" destOrd="0" presId="urn:microsoft.com/office/officeart/2008/layout/LinedList"/>
    <dgm:cxn modelId="{B20E3D8E-6F0F-DE4B-AF7C-25D3B39F0D46}" type="presParOf" srcId="{6DEA50B3-D82A-884B-8A8C-C6CA36A21089}" destId="{27B5B5C6-E940-8F41-B29B-93D5A7D68BB7}" srcOrd="3" destOrd="0" presId="urn:microsoft.com/office/officeart/2008/layout/LinedList"/>
    <dgm:cxn modelId="{D89575F1-3981-A24D-97A6-4B4318508CA5}" type="presParOf" srcId="{27B5B5C6-E940-8F41-B29B-93D5A7D68BB7}" destId="{9CCC16BF-140D-114E-99BE-371B0BC688EC}" srcOrd="0" destOrd="0" presId="urn:microsoft.com/office/officeart/2008/layout/LinedList"/>
    <dgm:cxn modelId="{07E2F9FC-2A65-574A-BFBF-94D255B2F319}" type="presParOf" srcId="{27B5B5C6-E940-8F41-B29B-93D5A7D68BB7}" destId="{6DC65CA2-0AB6-ED4D-9572-4E9B712DB782}" srcOrd="1" destOrd="0" presId="urn:microsoft.com/office/officeart/2008/layout/LinedList"/>
    <dgm:cxn modelId="{4586ADED-98B6-D54C-B922-F24778AFEFA4}" type="presParOf" srcId="{6DEA50B3-D82A-884B-8A8C-C6CA36A21089}" destId="{2AFEF6AA-69D3-B845-9737-A0B965602A1D}" srcOrd="4" destOrd="0" presId="urn:microsoft.com/office/officeart/2008/layout/LinedList"/>
    <dgm:cxn modelId="{972B6DAF-8EB4-7349-AF20-57416387B559}" type="presParOf" srcId="{6DEA50B3-D82A-884B-8A8C-C6CA36A21089}" destId="{D0685A8A-3167-2B44-8850-200114B8B76B}" srcOrd="5" destOrd="0" presId="urn:microsoft.com/office/officeart/2008/layout/LinedList"/>
    <dgm:cxn modelId="{C40CEB3A-27A6-5645-B32C-844DC83ABF80}" type="presParOf" srcId="{D0685A8A-3167-2B44-8850-200114B8B76B}" destId="{C42063C6-1B8E-2C4A-BE4D-B047CB95D336}" srcOrd="0" destOrd="0" presId="urn:microsoft.com/office/officeart/2008/layout/LinedList"/>
    <dgm:cxn modelId="{19BB074B-7D99-E244-B5A8-F8366AB6C58B}" type="presParOf" srcId="{D0685A8A-3167-2B44-8850-200114B8B76B}" destId="{58820EC0-FF46-F34E-BBF2-C0E3E241910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781512-9395-468D-9AC9-3B69989CFBB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05BB8CA-1158-4769-853A-3777C88E6D43}">
      <dgm:prSet/>
      <dgm:spPr/>
      <dgm:t>
        <a:bodyPr/>
        <a:lstStyle/>
        <a:p>
          <a:r>
            <a:rPr lang="en-CA" dirty="0"/>
            <a:t>Ancillary testing should be performed in the context of the history and examination findings</a:t>
          </a:r>
          <a:endParaRPr lang="en-US" dirty="0"/>
        </a:p>
      </dgm:t>
    </dgm:pt>
    <dgm:pt modelId="{849715EC-946A-4ED7-9394-D9D76A137947}" type="parTrans" cxnId="{441CDD50-431A-4E42-B867-AB686570A8C0}">
      <dgm:prSet/>
      <dgm:spPr/>
      <dgm:t>
        <a:bodyPr/>
        <a:lstStyle/>
        <a:p>
          <a:endParaRPr lang="en-US"/>
        </a:p>
      </dgm:t>
    </dgm:pt>
    <dgm:pt modelId="{CB3C3764-ECE2-42AD-B54A-18F7EA255DF1}" type="sibTrans" cxnId="{441CDD50-431A-4E42-B867-AB686570A8C0}">
      <dgm:prSet/>
      <dgm:spPr/>
      <dgm:t>
        <a:bodyPr/>
        <a:lstStyle/>
        <a:p>
          <a:endParaRPr lang="en-US"/>
        </a:p>
      </dgm:t>
    </dgm:pt>
    <dgm:pt modelId="{3FABC127-7973-4C31-B6C7-75EBA391BBDE}">
      <dgm:prSet/>
      <dgm:spPr/>
      <dgm:t>
        <a:bodyPr/>
        <a:lstStyle/>
        <a:p>
          <a:r>
            <a:rPr lang="en-CA" dirty="0"/>
            <a:t>Random testing without a clear differential diagnosis can mislead the clinician and delay appropriate management</a:t>
          </a:r>
          <a:endParaRPr lang="en-US" dirty="0"/>
        </a:p>
      </dgm:t>
    </dgm:pt>
    <dgm:pt modelId="{34B812E6-54AE-4FDD-BA19-BB4DC879FC1E}" type="parTrans" cxnId="{DF8CA80C-3048-43E8-A5D1-89EC769A1D88}">
      <dgm:prSet/>
      <dgm:spPr/>
      <dgm:t>
        <a:bodyPr/>
        <a:lstStyle/>
        <a:p>
          <a:endParaRPr lang="en-US"/>
        </a:p>
      </dgm:t>
    </dgm:pt>
    <dgm:pt modelId="{5D1A0130-26AD-4A40-B188-E856E00E1861}" type="sibTrans" cxnId="{DF8CA80C-3048-43E8-A5D1-89EC769A1D88}">
      <dgm:prSet/>
      <dgm:spPr/>
      <dgm:t>
        <a:bodyPr/>
        <a:lstStyle/>
        <a:p>
          <a:endParaRPr lang="en-US"/>
        </a:p>
      </dgm:t>
    </dgm:pt>
    <dgm:pt modelId="{427C0014-C856-AE44-89BD-0F876D632504}" type="pres">
      <dgm:prSet presAssocID="{17781512-9395-468D-9AC9-3B69989CFBB0}" presName="linear" presStyleCnt="0">
        <dgm:presLayoutVars>
          <dgm:animLvl val="lvl"/>
          <dgm:resizeHandles val="exact"/>
        </dgm:presLayoutVars>
      </dgm:prSet>
      <dgm:spPr/>
    </dgm:pt>
    <dgm:pt modelId="{86ADB3DC-21F9-074D-ACEA-C22057AA942E}" type="pres">
      <dgm:prSet presAssocID="{005BB8CA-1158-4769-853A-3777C88E6D43}" presName="parentText" presStyleLbl="node1" presStyleIdx="0" presStyleCnt="2">
        <dgm:presLayoutVars>
          <dgm:chMax val="0"/>
          <dgm:bulletEnabled val="1"/>
        </dgm:presLayoutVars>
      </dgm:prSet>
      <dgm:spPr/>
    </dgm:pt>
    <dgm:pt modelId="{F998D751-BAB4-2348-89CD-662F6605B4F7}" type="pres">
      <dgm:prSet presAssocID="{CB3C3764-ECE2-42AD-B54A-18F7EA255DF1}" presName="spacer" presStyleCnt="0"/>
      <dgm:spPr/>
    </dgm:pt>
    <dgm:pt modelId="{F1BF7252-6BD2-2342-BE2D-DCF11231C1F1}" type="pres">
      <dgm:prSet presAssocID="{3FABC127-7973-4C31-B6C7-75EBA391BBDE}" presName="parentText" presStyleLbl="node1" presStyleIdx="1" presStyleCnt="2">
        <dgm:presLayoutVars>
          <dgm:chMax val="0"/>
          <dgm:bulletEnabled val="1"/>
        </dgm:presLayoutVars>
      </dgm:prSet>
      <dgm:spPr/>
    </dgm:pt>
  </dgm:ptLst>
  <dgm:cxnLst>
    <dgm:cxn modelId="{DF8CA80C-3048-43E8-A5D1-89EC769A1D88}" srcId="{17781512-9395-468D-9AC9-3B69989CFBB0}" destId="{3FABC127-7973-4C31-B6C7-75EBA391BBDE}" srcOrd="1" destOrd="0" parTransId="{34B812E6-54AE-4FDD-BA19-BB4DC879FC1E}" sibTransId="{5D1A0130-26AD-4A40-B188-E856E00E1861}"/>
    <dgm:cxn modelId="{A5051534-990F-4A43-BA40-46C0BBBD35AF}" type="presOf" srcId="{3FABC127-7973-4C31-B6C7-75EBA391BBDE}" destId="{F1BF7252-6BD2-2342-BE2D-DCF11231C1F1}" srcOrd="0" destOrd="0" presId="urn:microsoft.com/office/officeart/2005/8/layout/vList2"/>
    <dgm:cxn modelId="{441CDD50-431A-4E42-B867-AB686570A8C0}" srcId="{17781512-9395-468D-9AC9-3B69989CFBB0}" destId="{005BB8CA-1158-4769-853A-3777C88E6D43}" srcOrd="0" destOrd="0" parTransId="{849715EC-946A-4ED7-9394-D9D76A137947}" sibTransId="{CB3C3764-ECE2-42AD-B54A-18F7EA255DF1}"/>
    <dgm:cxn modelId="{BB1DF2AD-D61E-7347-B6D8-DD0629028C97}" type="presOf" srcId="{17781512-9395-468D-9AC9-3B69989CFBB0}" destId="{427C0014-C856-AE44-89BD-0F876D632504}" srcOrd="0" destOrd="0" presId="urn:microsoft.com/office/officeart/2005/8/layout/vList2"/>
    <dgm:cxn modelId="{3C0333FB-6618-EC4C-A409-15405CD9334D}" type="presOf" srcId="{005BB8CA-1158-4769-853A-3777C88E6D43}" destId="{86ADB3DC-21F9-074D-ACEA-C22057AA942E}" srcOrd="0" destOrd="0" presId="urn:microsoft.com/office/officeart/2005/8/layout/vList2"/>
    <dgm:cxn modelId="{653DED58-3D6E-B84D-AF00-2271BD24361F}" type="presParOf" srcId="{427C0014-C856-AE44-89BD-0F876D632504}" destId="{86ADB3DC-21F9-074D-ACEA-C22057AA942E}" srcOrd="0" destOrd="0" presId="urn:microsoft.com/office/officeart/2005/8/layout/vList2"/>
    <dgm:cxn modelId="{92FD4180-78A5-2E4F-8F2C-F7873C207419}" type="presParOf" srcId="{427C0014-C856-AE44-89BD-0F876D632504}" destId="{F998D751-BAB4-2348-89CD-662F6605B4F7}" srcOrd="1" destOrd="0" presId="urn:microsoft.com/office/officeart/2005/8/layout/vList2"/>
    <dgm:cxn modelId="{B83C0E96-982B-604C-AFF0-4C138BDB9D1C}" type="presParOf" srcId="{427C0014-C856-AE44-89BD-0F876D632504}" destId="{F1BF7252-6BD2-2342-BE2D-DCF11231C1F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2DCD2A-7B39-4089-A17E-75FC9E8EFA1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43BD539-C818-4934-B7BF-5A7F342B6A4E}">
      <dgm:prSet/>
      <dgm:spPr/>
      <dgm:t>
        <a:bodyPr/>
        <a:lstStyle/>
        <a:p>
          <a:r>
            <a:rPr lang="en-US"/>
            <a:t>Chest X-Ray</a:t>
          </a:r>
        </a:p>
      </dgm:t>
    </dgm:pt>
    <dgm:pt modelId="{82B3D1E0-C584-4315-A1B1-17E5FE5BB9D7}" type="parTrans" cxnId="{23006476-DAF4-4616-ACA9-C485D9A42E85}">
      <dgm:prSet/>
      <dgm:spPr/>
      <dgm:t>
        <a:bodyPr/>
        <a:lstStyle/>
        <a:p>
          <a:endParaRPr lang="en-US"/>
        </a:p>
      </dgm:t>
    </dgm:pt>
    <dgm:pt modelId="{DD34171F-05BA-4AC4-BB9B-F6957784756F}" type="sibTrans" cxnId="{23006476-DAF4-4616-ACA9-C485D9A42E85}">
      <dgm:prSet/>
      <dgm:spPr/>
      <dgm:t>
        <a:bodyPr/>
        <a:lstStyle/>
        <a:p>
          <a:endParaRPr lang="en-US"/>
        </a:p>
      </dgm:t>
    </dgm:pt>
    <dgm:pt modelId="{202EDF0A-0A76-4C5F-BBD7-2C6738991FCB}">
      <dgm:prSet/>
      <dgm:spPr/>
      <dgm:t>
        <a:bodyPr/>
        <a:lstStyle/>
        <a:p>
          <a:r>
            <a:rPr lang="en-US" dirty="0"/>
            <a:t>ECG</a:t>
          </a:r>
        </a:p>
      </dgm:t>
    </dgm:pt>
    <dgm:pt modelId="{FF59837D-2C1A-4801-92F8-C618CDE62765}" type="parTrans" cxnId="{0AD038D5-2E24-47DB-AF02-213583D1BC0B}">
      <dgm:prSet/>
      <dgm:spPr/>
      <dgm:t>
        <a:bodyPr/>
        <a:lstStyle/>
        <a:p>
          <a:endParaRPr lang="en-US"/>
        </a:p>
      </dgm:t>
    </dgm:pt>
    <dgm:pt modelId="{AA1D29A8-A71B-4B9D-9262-F3D76B20C850}" type="sibTrans" cxnId="{0AD038D5-2E24-47DB-AF02-213583D1BC0B}">
      <dgm:prSet/>
      <dgm:spPr/>
      <dgm:t>
        <a:bodyPr/>
        <a:lstStyle/>
        <a:p>
          <a:endParaRPr lang="en-US"/>
        </a:p>
      </dgm:t>
    </dgm:pt>
    <dgm:pt modelId="{A4613CBB-4A9C-4D61-85D1-2EFFEB091C08}">
      <dgm:prSet/>
      <dgm:spPr/>
      <dgm:t>
        <a:bodyPr/>
        <a:lstStyle/>
        <a:p>
          <a:r>
            <a:rPr lang="en-US" dirty="0"/>
            <a:t>Bedside Ultrasound</a:t>
          </a:r>
        </a:p>
      </dgm:t>
    </dgm:pt>
    <dgm:pt modelId="{80BCDBD9-D368-4B6C-AAED-E817C8951524}" type="parTrans" cxnId="{8C87B162-5EB3-407F-B85A-A8A337258FA0}">
      <dgm:prSet/>
      <dgm:spPr/>
      <dgm:t>
        <a:bodyPr/>
        <a:lstStyle/>
        <a:p>
          <a:endParaRPr lang="en-US"/>
        </a:p>
      </dgm:t>
    </dgm:pt>
    <dgm:pt modelId="{A2C570C2-9B77-4825-A6F3-81810E0A2FCA}" type="sibTrans" cxnId="{8C87B162-5EB3-407F-B85A-A8A337258FA0}">
      <dgm:prSet/>
      <dgm:spPr/>
      <dgm:t>
        <a:bodyPr/>
        <a:lstStyle/>
        <a:p>
          <a:endParaRPr lang="en-US"/>
        </a:p>
      </dgm:t>
    </dgm:pt>
    <dgm:pt modelId="{9060BDD7-8C78-4697-988E-462ED29BD4E9}">
      <dgm:prSet/>
      <dgm:spPr/>
      <dgm:t>
        <a:bodyPr/>
        <a:lstStyle/>
        <a:p>
          <a:r>
            <a:rPr lang="en-US"/>
            <a:t>Blood Testing: Cardiac Biomarkers (Troponin), D-dimer, Electrolytes </a:t>
          </a:r>
        </a:p>
      </dgm:t>
    </dgm:pt>
    <dgm:pt modelId="{B1A6B4BD-095E-40B1-ACE1-401DF31F5ED9}" type="parTrans" cxnId="{A6B5B7C4-C899-4DD2-8869-43F4AEDAA254}">
      <dgm:prSet/>
      <dgm:spPr/>
      <dgm:t>
        <a:bodyPr/>
        <a:lstStyle/>
        <a:p>
          <a:endParaRPr lang="en-US"/>
        </a:p>
      </dgm:t>
    </dgm:pt>
    <dgm:pt modelId="{923CD94C-D854-42E2-89CA-0672CC784449}" type="sibTrans" cxnId="{A6B5B7C4-C899-4DD2-8869-43F4AEDAA254}">
      <dgm:prSet/>
      <dgm:spPr/>
      <dgm:t>
        <a:bodyPr/>
        <a:lstStyle/>
        <a:p>
          <a:endParaRPr lang="en-US"/>
        </a:p>
      </dgm:t>
    </dgm:pt>
    <dgm:pt modelId="{E21C8494-E846-44E2-A01A-8D77F64CFDD3}">
      <dgm:prSet/>
      <dgm:spPr/>
      <dgm:t>
        <a:bodyPr/>
        <a:lstStyle/>
        <a:p>
          <a:r>
            <a:rPr lang="en-US"/>
            <a:t>CT Pulmonary Angiography</a:t>
          </a:r>
        </a:p>
      </dgm:t>
    </dgm:pt>
    <dgm:pt modelId="{DC88EF4A-8DBE-4C12-AB8B-DFD09742E6DC}" type="parTrans" cxnId="{E7D40D05-7008-4397-9C1C-2254A8179CFE}">
      <dgm:prSet/>
      <dgm:spPr/>
      <dgm:t>
        <a:bodyPr/>
        <a:lstStyle/>
        <a:p>
          <a:endParaRPr lang="en-US"/>
        </a:p>
      </dgm:t>
    </dgm:pt>
    <dgm:pt modelId="{E234C2C5-657D-4FAD-8A16-65F07506BE47}" type="sibTrans" cxnId="{E7D40D05-7008-4397-9C1C-2254A8179CFE}">
      <dgm:prSet/>
      <dgm:spPr/>
      <dgm:t>
        <a:bodyPr/>
        <a:lstStyle/>
        <a:p>
          <a:endParaRPr lang="en-US"/>
        </a:p>
      </dgm:t>
    </dgm:pt>
    <dgm:pt modelId="{1F4AE684-060F-BA4E-8736-BD2265C6DD78}" type="pres">
      <dgm:prSet presAssocID="{D52DCD2A-7B39-4089-A17E-75FC9E8EFA1D}" presName="linear" presStyleCnt="0">
        <dgm:presLayoutVars>
          <dgm:animLvl val="lvl"/>
          <dgm:resizeHandles val="exact"/>
        </dgm:presLayoutVars>
      </dgm:prSet>
      <dgm:spPr/>
    </dgm:pt>
    <dgm:pt modelId="{845EED84-9466-6747-910A-3302BF335BFF}" type="pres">
      <dgm:prSet presAssocID="{543BD539-C818-4934-B7BF-5A7F342B6A4E}" presName="parentText" presStyleLbl="node1" presStyleIdx="0" presStyleCnt="5">
        <dgm:presLayoutVars>
          <dgm:chMax val="0"/>
          <dgm:bulletEnabled val="1"/>
        </dgm:presLayoutVars>
      </dgm:prSet>
      <dgm:spPr/>
    </dgm:pt>
    <dgm:pt modelId="{632E0ED8-AA08-4D44-80D9-374B86903E16}" type="pres">
      <dgm:prSet presAssocID="{DD34171F-05BA-4AC4-BB9B-F6957784756F}" presName="spacer" presStyleCnt="0"/>
      <dgm:spPr/>
    </dgm:pt>
    <dgm:pt modelId="{953670B4-20F1-954F-9B5F-30C9DA68BC48}" type="pres">
      <dgm:prSet presAssocID="{202EDF0A-0A76-4C5F-BBD7-2C6738991FCB}" presName="parentText" presStyleLbl="node1" presStyleIdx="1" presStyleCnt="5">
        <dgm:presLayoutVars>
          <dgm:chMax val="0"/>
          <dgm:bulletEnabled val="1"/>
        </dgm:presLayoutVars>
      </dgm:prSet>
      <dgm:spPr/>
    </dgm:pt>
    <dgm:pt modelId="{E44C3FF5-D471-A942-9D0F-C7FF2BD22546}" type="pres">
      <dgm:prSet presAssocID="{AA1D29A8-A71B-4B9D-9262-F3D76B20C850}" presName="spacer" presStyleCnt="0"/>
      <dgm:spPr/>
    </dgm:pt>
    <dgm:pt modelId="{B1D411C0-3009-2F41-AFA2-65B22B8EC5EC}" type="pres">
      <dgm:prSet presAssocID="{A4613CBB-4A9C-4D61-85D1-2EFFEB091C08}" presName="parentText" presStyleLbl="node1" presStyleIdx="2" presStyleCnt="5">
        <dgm:presLayoutVars>
          <dgm:chMax val="0"/>
          <dgm:bulletEnabled val="1"/>
        </dgm:presLayoutVars>
      </dgm:prSet>
      <dgm:spPr/>
    </dgm:pt>
    <dgm:pt modelId="{987C976E-494E-DE4A-83D7-D9EBC4624177}" type="pres">
      <dgm:prSet presAssocID="{A2C570C2-9B77-4825-A6F3-81810E0A2FCA}" presName="spacer" presStyleCnt="0"/>
      <dgm:spPr/>
    </dgm:pt>
    <dgm:pt modelId="{235CD30D-53F6-BD48-9756-A7C6B467489E}" type="pres">
      <dgm:prSet presAssocID="{9060BDD7-8C78-4697-988E-462ED29BD4E9}" presName="parentText" presStyleLbl="node1" presStyleIdx="3" presStyleCnt="5">
        <dgm:presLayoutVars>
          <dgm:chMax val="0"/>
          <dgm:bulletEnabled val="1"/>
        </dgm:presLayoutVars>
      </dgm:prSet>
      <dgm:spPr/>
    </dgm:pt>
    <dgm:pt modelId="{C315AA65-3FF1-1D49-A43B-86B654853988}" type="pres">
      <dgm:prSet presAssocID="{923CD94C-D854-42E2-89CA-0672CC784449}" presName="spacer" presStyleCnt="0"/>
      <dgm:spPr/>
    </dgm:pt>
    <dgm:pt modelId="{FBE10D32-799E-A04F-8A5C-FE588D70FBE1}" type="pres">
      <dgm:prSet presAssocID="{E21C8494-E846-44E2-A01A-8D77F64CFDD3}" presName="parentText" presStyleLbl="node1" presStyleIdx="4" presStyleCnt="5">
        <dgm:presLayoutVars>
          <dgm:chMax val="0"/>
          <dgm:bulletEnabled val="1"/>
        </dgm:presLayoutVars>
      </dgm:prSet>
      <dgm:spPr/>
    </dgm:pt>
  </dgm:ptLst>
  <dgm:cxnLst>
    <dgm:cxn modelId="{CCAF8E03-49CB-924D-9222-7EAB45ED1872}" type="presOf" srcId="{202EDF0A-0A76-4C5F-BBD7-2C6738991FCB}" destId="{953670B4-20F1-954F-9B5F-30C9DA68BC48}" srcOrd="0" destOrd="0" presId="urn:microsoft.com/office/officeart/2005/8/layout/vList2"/>
    <dgm:cxn modelId="{E7D40D05-7008-4397-9C1C-2254A8179CFE}" srcId="{D52DCD2A-7B39-4089-A17E-75FC9E8EFA1D}" destId="{E21C8494-E846-44E2-A01A-8D77F64CFDD3}" srcOrd="4" destOrd="0" parTransId="{DC88EF4A-8DBE-4C12-AB8B-DFD09742E6DC}" sibTransId="{E234C2C5-657D-4FAD-8A16-65F07506BE47}"/>
    <dgm:cxn modelId="{8C87B162-5EB3-407F-B85A-A8A337258FA0}" srcId="{D52DCD2A-7B39-4089-A17E-75FC9E8EFA1D}" destId="{A4613CBB-4A9C-4D61-85D1-2EFFEB091C08}" srcOrd="2" destOrd="0" parTransId="{80BCDBD9-D368-4B6C-AAED-E817C8951524}" sibTransId="{A2C570C2-9B77-4825-A6F3-81810E0A2FCA}"/>
    <dgm:cxn modelId="{23006476-DAF4-4616-ACA9-C485D9A42E85}" srcId="{D52DCD2A-7B39-4089-A17E-75FC9E8EFA1D}" destId="{543BD539-C818-4934-B7BF-5A7F342B6A4E}" srcOrd="0" destOrd="0" parTransId="{82B3D1E0-C584-4315-A1B1-17E5FE5BB9D7}" sibTransId="{DD34171F-05BA-4AC4-BB9B-F6957784756F}"/>
    <dgm:cxn modelId="{BF9DAB86-D587-674D-B99A-E8FC776F7774}" type="presOf" srcId="{D52DCD2A-7B39-4089-A17E-75FC9E8EFA1D}" destId="{1F4AE684-060F-BA4E-8736-BD2265C6DD78}" srcOrd="0" destOrd="0" presId="urn:microsoft.com/office/officeart/2005/8/layout/vList2"/>
    <dgm:cxn modelId="{48E4CD92-3DC9-8744-A868-256218E3399D}" type="presOf" srcId="{E21C8494-E846-44E2-A01A-8D77F64CFDD3}" destId="{FBE10D32-799E-A04F-8A5C-FE588D70FBE1}" srcOrd="0" destOrd="0" presId="urn:microsoft.com/office/officeart/2005/8/layout/vList2"/>
    <dgm:cxn modelId="{F03FD599-21DA-4E46-AB71-981604C15904}" type="presOf" srcId="{9060BDD7-8C78-4697-988E-462ED29BD4E9}" destId="{235CD30D-53F6-BD48-9756-A7C6B467489E}" srcOrd="0" destOrd="0" presId="urn:microsoft.com/office/officeart/2005/8/layout/vList2"/>
    <dgm:cxn modelId="{933345A3-6E3E-6446-8BE8-6505B543667A}" type="presOf" srcId="{543BD539-C818-4934-B7BF-5A7F342B6A4E}" destId="{845EED84-9466-6747-910A-3302BF335BFF}" srcOrd="0" destOrd="0" presId="urn:microsoft.com/office/officeart/2005/8/layout/vList2"/>
    <dgm:cxn modelId="{A6B5B7C4-C899-4DD2-8869-43F4AEDAA254}" srcId="{D52DCD2A-7B39-4089-A17E-75FC9E8EFA1D}" destId="{9060BDD7-8C78-4697-988E-462ED29BD4E9}" srcOrd="3" destOrd="0" parTransId="{B1A6B4BD-095E-40B1-ACE1-401DF31F5ED9}" sibTransId="{923CD94C-D854-42E2-89CA-0672CC784449}"/>
    <dgm:cxn modelId="{0AD038D5-2E24-47DB-AF02-213583D1BC0B}" srcId="{D52DCD2A-7B39-4089-A17E-75FC9E8EFA1D}" destId="{202EDF0A-0A76-4C5F-BBD7-2C6738991FCB}" srcOrd="1" destOrd="0" parTransId="{FF59837D-2C1A-4801-92F8-C618CDE62765}" sibTransId="{AA1D29A8-A71B-4B9D-9262-F3D76B20C850}"/>
    <dgm:cxn modelId="{FCF3FEFF-EDB7-FD49-BE7C-AB8191EB06DC}" type="presOf" srcId="{A4613CBB-4A9C-4D61-85D1-2EFFEB091C08}" destId="{B1D411C0-3009-2F41-AFA2-65B22B8EC5EC}" srcOrd="0" destOrd="0" presId="urn:microsoft.com/office/officeart/2005/8/layout/vList2"/>
    <dgm:cxn modelId="{D1839A1B-D6DE-1445-9D86-4E845CE28FD0}" type="presParOf" srcId="{1F4AE684-060F-BA4E-8736-BD2265C6DD78}" destId="{845EED84-9466-6747-910A-3302BF335BFF}" srcOrd="0" destOrd="0" presId="urn:microsoft.com/office/officeart/2005/8/layout/vList2"/>
    <dgm:cxn modelId="{A3891EDB-64B9-D64B-8D23-75CFF12B6814}" type="presParOf" srcId="{1F4AE684-060F-BA4E-8736-BD2265C6DD78}" destId="{632E0ED8-AA08-4D44-80D9-374B86903E16}" srcOrd="1" destOrd="0" presId="urn:microsoft.com/office/officeart/2005/8/layout/vList2"/>
    <dgm:cxn modelId="{ED3B58E1-D98B-284D-8A75-6074DFFCECCA}" type="presParOf" srcId="{1F4AE684-060F-BA4E-8736-BD2265C6DD78}" destId="{953670B4-20F1-954F-9B5F-30C9DA68BC48}" srcOrd="2" destOrd="0" presId="urn:microsoft.com/office/officeart/2005/8/layout/vList2"/>
    <dgm:cxn modelId="{25413EAB-3FE2-FE43-BB73-CB0CCB7C6F3E}" type="presParOf" srcId="{1F4AE684-060F-BA4E-8736-BD2265C6DD78}" destId="{E44C3FF5-D471-A942-9D0F-C7FF2BD22546}" srcOrd="3" destOrd="0" presId="urn:microsoft.com/office/officeart/2005/8/layout/vList2"/>
    <dgm:cxn modelId="{FC29190B-F55F-864F-B707-E08E84E24919}" type="presParOf" srcId="{1F4AE684-060F-BA4E-8736-BD2265C6DD78}" destId="{B1D411C0-3009-2F41-AFA2-65B22B8EC5EC}" srcOrd="4" destOrd="0" presId="urn:microsoft.com/office/officeart/2005/8/layout/vList2"/>
    <dgm:cxn modelId="{81D68474-44EE-A140-8D23-F5DCE2FCC900}" type="presParOf" srcId="{1F4AE684-060F-BA4E-8736-BD2265C6DD78}" destId="{987C976E-494E-DE4A-83D7-D9EBC4624177}" srcOrd="5" destOrd="0" presId="urn:microsoft.com/office/officeart/2005/8/layout/vList2"/>
    <dgm:cxn modelId="{6901EB61-751A-2541-9D98-3346A4157589}" type="presParOf" srcId="{1F4AE684-060F-BA4E-8736-BD2265C6DD78}" destId="{235CD30D-53F6-BD48-9756-A7C6B467489E}" srcOrd="6" destOrd="0" presId="urn:microsoft.com/office/officeart/2005/8/layout/vList2"/>
    <dgm:cxn modelId="{B1067416-5D23-FC4F-8D2D-69EBF51248C1}" type="presParOf" srcId="{1F4AE684-060F-BA4E-8736-BD2265C6DD78}" destId="{C315AA65-3FF1-1D49-A43B-86B654853988}" srcOrd="7" destOrd="0" presId="urn:microsoft.com/office/officeart/2005/8/layout/vList2"/>
    <dgm:cxn modelId="{8141BC11-F87D-D548-9C8D-E49AED7E11B6}" type="presParOf" srcId="{1F4AE684-060F-BA4E-8736-BD2265C6DD78}" destId="{FBE10D32-799E-A04F-8A5C-FE588D70FBE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1949E1-1BBB-471B-B536-1401BC6E96D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70079CD-32F5-4A0A-A3C4-D931AFDDB586}">
      <dgm:prSet/>
      <dgm:spPr/>
      <dgm:t>
        <a:bodyPr/>
        <a:lstStyle/>
        <a:p>
          <a:r>
            <a:rPr lang="en-CA"/>
            <a:t>ADHF</a:t>
          </a:r>
          <a:endParaRPr lang="en-US"/>
        </a:p>
      </dgm:t>
    </dgm:pt>
    <dgm:pt modelId="{08FD0617-AB31-4359-8B0E-2037EEDC9C18}" type="parTrans" cxnId="{1C55BEDB-E225-4A24-B915-7D3656ECD6C5}">
      <dgm:prSet/>
      <dgm:spPr/>
      <dgm:t>
        <a:bodyPr/>
        <a:lstStyle/>
        <a:p>
          <a:endParaRPr lang="en-US"/>
        </a:p>
      </dgm:t>
    </dgm:pt>
    <dgm:pt modelId="{768CDF3E-B14D-43FD-AD9D-AB35E248F0B3}" type="sibTrans" cxnId="{1C55BEDB-E225-4A24-B915-7D3656ECD6C5}">
      <dgm:prSet/>
      <dgm:spPr/>
      <dgm:t>
        <a:bodyPr/>
        <a:lstStyle/>
        <a:p>
          <a:endParaRPr lang="en-US"/>
        </a:p>
      </dgm:t>
    </dgm:pt>
    <dgm:pt modelId="{700A55AD-09BE-4B25-A987-0D8CE9B644D3}">
      <dgm:prSet/>
      <dgm:spPr/>
      <dgm:t>
        <a:bodyPr/>
        <a:lstStyle/>
        <a:p>
          <a:r>
            <a:rPr lang="en-CA"/>
            <a:t>Pericardial tamponade</a:t>
          </a:r>
          <a:endParaRPr lang="en-US"/>
        </a:p>
      </dgm:t>
    </dgm:pt>
    <dgm:pt modelId="{4EFE3E5B-502D-48CC-A7F9-BFE5AB65BCDE}" type="parTrans" cxnId="{40934D9D-6FC8-48B3-BFA3-3C6DD16D1A1D}">
      <dgm:prSet/>
      <dgm:spPr/>
      <dgm:t>
        <a:bodyPr/>
        <a:lstStyle/>
        <a:p>
          <a:endParaRPr lang="en-US"/>
        </a:p>
      </dgm:t>
    </dgm:pt>
    <dgm:pt modelId="{8C0871C1-64C0-4728-909D-F51A7A980491}" type="sibTrans" cxnId="{40934D9D-6FC8-48B3-BFA3-3C6DD16D1A1D}">
      <dgm:prSet/>
      <dgm:spPr/>
      <dgm:t>
        <a:bodyPr/>
        <a:lstStyle/>
        <a:p>
          <a:endParaRPr lang="en-US"/>
        </a:p>
      </dgm:t>
    </dgm:pt>
    <dgm:pt modelId="{3A09995B-1CEA-4B63-9BE9-048600121926}">
      <dgm:prSet/>
      <dgm:spPr/>
      <dgm:t>
        <a:bodyPr/>
        <a:lstStyle/>
        <a:p>
          <a:r>
            <a:rPr lang="en-CA" dirty="0"/>
            <a:t>Pneumothorax </a:t>
          </a:r>
          <a:endParaRPr lang="en-US" dirty="0"/>
        </a:p>
      </dgm:t>
    </dgm:pt>
    <dgm:pt modelId="{F5C92229-07D1-45FA-A50D-7191454FEE43}" type="parTrans" cxnId="{C33433AF-6294-4095-A1A8-70217BFB138D}">
      <dgm:prSet/>
      <dgm:spPr/>
      <dgm:t>
        <a:bodyPr/>
        <a:lstStyle/>
        <a:p>
          <a:endParaRPr lang="en-US"/>
        </a:p>
      </dgm:t>
    </dgm:pt>
    <dgm:pt modelId="{0672B9AF-72EF-4D2F-8D55-B54BF56E6A03}" type="sibTrans" cxnId="{C33433AF-6294-4095-A1A8-70217BFB138D}">
      <dgm:prSet/>
      <dgm:spPr/>
      <dgm:t>
        <a:bodyPr/>
        <a:lstStyle/>
        <a:p>
          <a:endParaRPr lang="en-US"/>
        </a:p>
      </dgm:t>
    </dgm:pt>
    <dgm:pt modelId="{6040359C-B294-4215-9672-7A4627C15D49}">
      <dgm:prSet/>
      <dgm:spPr/>
      <dgm:t>
        <a:bodyPr/>
        <a:lstStyle/>
        <a:p>
          <a:r>
            <a:rPr lang="en-CA"/>
            <a:t>Pneumonia</a:t>
          </a:r>
          <a:endParaRPr lang="en-US"/>
        </a:p>
      </dgm:t>
    </dgm:pt>
    <dgm:pt modelId="{4301DD29-3F0C-45E7-8258-2C3153864D3D}" type="parTrans" cxnId="{644FD6C7-2DB5-4CD5-B9D0-D0D7C5B7CAD8}">
      <dgm:prSet/>
      <dgm:spPr/>
      <dgm:t>
        <a:bodyPr/>
        <a:lstStyle/>
        <a:p>
          <a:endParaRPr lang="en-US"/>
        </a:p>
      </dgm:t>
    </dgm:pt>
    <dgm:pt modelId="{84248C3B-08EC-40BD-A0AD-C2F8CF2D4A6F}" type="sibTrans" cxnId="{644FD6C7-2DB5-4CD5-B9D0-D0D7C5B7CAD8}">
      <dgm:prSet/>
      <dgm:spPr/>
      <dgm:t>
        <a:bodyPr/>
        <a:lstStyle/>
        <a:p>
          <a:endParaRPr lang="en-US"/>
        </a:p>
      </dgm:t>
    </dgm:pt>
    <dgm:pt modelId="{ACE5CD51-7A79-4E57-B8C6-D9D8A187E5CF}">
      <dgm:prSet/>
      <dgm:spPr/>
      <dgm:t>
        <a:bodyPr/>
        <a:lstStyle/>
        <a:p>
          <a:r>
            <a:rPr lang="en-CA"/>
            <a:t>Pleural effusion</a:t>
          </a:r>
          <a:endParaRPr lang="en-US"/>
        </a:p>
      </dgm:t>
    </dgm:pt>
    <dgm:pt modelId="{9DFCD838-3328-4004-B8CE-33065A90A50D}" type="parTrans" cxnId="{F8600D96-F982-437E-A59A-B2D570E7E13E}">
      <dgm:prSet/>
      <dgm:spPr/>
      <dgm:t>
        <a:bodyPr/>
        <a:lstStyle/>
        <a:p>
          <a:endParaRPr lang="en-US"/>
        </a:p>
      </dgm:t>
    </dgm:pt>
    <dgm:pt modelId="{65F19E29-DEC8-4E18-9D59-DFCDEFAF80F3}" type="sibTrans" cxnId="{F8600D96-F982-437E-A59A-B2D570E7E13E}">
      <dgm:prSet/>
      <dgm:spPr/>
      <dgm:t>
        <a:bodyPr/>
        <a:lstStyle/>
        <a:p>
          <a:endParaRPr lang="en-US"/>
        </a:p>
      </dgm:t>
    </dgm:pt>
    <dgm:pt modelId="{56AC4717-15F5-E04A-93B2-1527EBE79E5E}" type="pres">
      <dgm:prSet presAssocID="{F11949E1-1BBB-471B-B536-1401BC6E96DB}" presName="linear" presStyleCnt="0">
        <dgm:presLayoutVars>
          <dgm:animLvl val="lvl"/>
          <dgm:resizeHandles val="exact"/>
        </dgm:presLayoutVars>
      </dgm:prSet>
      <dgm:spPr/>
    </dgm:pt>
    <dgm:pt modelId="{908F2E7C-351D-5C47-90BB-091F5B10DF2E}" type="pres">
      <dgm:prSet presAssocID="{C70079CD-32F5-4A0A-A3C4-D931AFDDB586}" presName="parentText" presStyleLbl="node1" presStyleIdx="0" presStyleCnt="5">
        <dgm:presLayoutVars>
          <dgm:chMax val="0"/>
          <dgm:bulletEnabled val="1"/>
        </dgm:presLayoutVars>
      </dgm:prSet>
      <dgm:spPr/>
    </dgm:pt>
    <dgm:pt modelId="{46CF6F00-4ABF-2B49-9351-FB4B7846DC0F}" type="pres">
      <dgm:prSet presAssocID="{768CDF3E-B14D-43FD-AD9D-AB35E248F0B3}" presName="spacer" presStyleCnt="0"/>
      <dgm:spPr/>
    </dgm:pt>
    <dgm:pt modelId="{6D7347B5-3F40-A443-8749-18D4C9700496}" type="pres">
      <dgm:prSet presAssocID="{700A55AD-09BE-4B25-A987-0D8CE9B644D3}" presName="parentText" presStyleLbl="node1" presStyleIdx="1" presStyleCnt="5">
        <dgm:presLayoutVars>
          <dgm:chMax val="0"/>
          <dgm:bulletEnabled val="1"/>
        </dgm:presLayoutVars>
      </dgm:prSet>
      <dgm:spPr/>
    </dgm:pt>
    <dgm:pt modelId="{126FA626-2A3E-A744-B694-6E8D082D6CA3}" type="pres">
      <dgm:prSet presAssocID="{8C0871C1-64C0-4728-909D-F51A7A980491}" presName="spacer" presStyleCnt="0"/>
      <dgm:spPr/>
    </dgm:pt>
    <dgm:pt modelId="{A0DF98A7-8F95-6144-81DC-9D8466E524E8}" type="pres">
      <dgm:prSet presAssocID="{3A09995B-1CEA-4B63-9BE9-048600121926}" presName="parentText" presStyleLbl="node1" presStyleIdx="2" presStyleCnt="5">
        <dgm:presLayoutVars>
          <dgm:chMax val="0"/>
          <dgm:bulletEnabled val="1"/>
        </dgm:presLayoutVars>
      </dgm:prSet>
      <dgm:spPr/>
    </dgm:pt>
    <dgm:pt modelId="{1F03447D-DEB1-BC40-B5EC-B8E4341AEDB7}" type="pres">
      <dgm:prSet presAssocID="{0672B9AF-72EF-4D2F-8D55-B54BF56E6A03}" presName="spacer" presStyleCnt="0"/>
      <dgm:spPr/>
    </dgm:pt>
    <dgm:pt modelId="{AFF20BEA-7DAD-3B4C-91A6-AC9F591F8CD8}" type="pres">
      <dgm:prSet presAssocID="{6040359C-B294-4215-9672-7A4627C15D49}" presName="parentText" presStyleLbl="node1" presStyleIdx="3" presStyleCnt="5">
        <dgm:presLayoutVars>
          <dgm:chMax val="0"/>
          <dgm:bulletEnabled val="1"/>
        </dgm:presLayoutVars>
      </dgm:prSet>
      <dgm:spPr/>
    </dgm:pt>
    <dgm:pt modelId="{A507BB88-B3FA-194F-A5E0-A0D10B996FB9}" type="pres">
      <dgm:prSet presAssocID="{84248C3B-08EC-40BD-A0AD-C2F8CF2D4A6F}" presName="spacer" presStyleCnt="0"/>
      <dgm:spPr/>
    </dgm:pt>
    <dgm:pt modelId="{EF71ED7F-5C6A-CD40-9B87-82836904521F}" type="pres">
      <dgm:prSet presAssocID="{ACE5CD51-7A79-4E57-B8C6-D9D8A187E5CF}" presName="parentText" presStyleLbl="node1" presStyleIdx="4" presStyleCnt="5">
        <dgm:presLayoutVars>
          <dgm:chMax val="0"/>
          <dgm:bulletEnabled val="1"/>
        </dgm:presLayoutVars>
      </dgm:prSet>
      <dgm:spPr/>
    </dgm:pt>
  </dgm:ptLst>
  <dgm:cxnLst>
    <dgm:cxn modelId="{65B19695-269D-1B4F-945A-094224F36BA0}" type="presOf" srcId="{3A09995B-1CEA-4B63-9BE9-048600121926}" destId="{A0DF98A7-8F95-6144-81DC-9D8466E524E8}" srcOrd="0" destOrd="0" presId="urn:microsoft.com/office/officeart/2005/8/layout/vList2"/>
    <dgm:cxn modelId="{F8600D96-F982-437E-A59A-B2D570E7E13E}" srcId="{F11949E1-1BBB-471B-B536-1401BC6E96DB}" destId="{ACE5CD51-7A79-4E57-B8C6-D9D8A187E5CF}" srcOrd="4" destOrd="0" parTransId="{9DFCD838-3328-4004-B8CE-33065A90A50D}" sibTransId="{65F19E29-DEC8-4E18-9D59-DFCDEFAF80F3}"/>
    <dgm:cxn modelId="{40934D9D-6FC8-48B3-BFA3-3C6DD16D1A1D}" srcId="{F11949E1-1BBB-471B-B536-1401BC6E96DB}" destId="{700A55AD-09BE-4B25-A987-0D8CE9B644D3}" srcOrd="1" destOrd="0" parTransId="{4EFE3E5B-502D-48CC-A7F9-BFE5AB65BCDE}" sibTransId="{8C0871C1-64C0-4728-909D-F51A7A980491}"/>
    <dgm:cxn modelId="{C33433AF-6294-4095-A1A8-70217BFB138D}" srcId="{F11949E1-1BBB-471B-B536-1401BC6E96DB}" destId="{3A09995B-1CEA-4B63-9BE9-048600121926}" srcOrd="2" destOrd="0" parTransId="{F5C92229-07D1-45FA-A50D-7191454FEE43}" sibTransId="{0672B9AF-72EF-4D2F-8D55-B54BF56E6A03}"/>
    <dgm:cxn modelId="{E5A5E1B4-35AD-A740-BEFA-D1C7A74F1DB1}" type="presOf" srcId="{700A55AD-09BE-4B25-A987-0D8CE9B644D3}" destId="{6D7347B5-3F40-A443-8749-18D4C9700496}" srcOrd="0" destOrd="0" presId="urn:microsoft.com/office/officeart/2005/8/layout/vList2"/>
    <dgm:cxn modelId="{4D567BBE-B348-2A4B-ACC3-A9A883A50399}" type="presOf" srcId="{ACE5CD51-7A79-4E57-B8C6-D9D8A187E5CF}" destId="{EF71ED7F-5C6A-CD40-9B87-82836904521F}" srcOrd="0" destOrd="0" presId="urn:microsoft.com/office/officeart/2005/8/layout/vList2"/>
    <dgm:cxn modelId="{644FD6C7-2DB5-4CD5-B9D0-D0D7C5B7CAD8}" srcId="{F11949E1-1BBB-471B-B536-1401BC6E96DB}" destId="{6040359C-B294-4215-9672-7A4627C15D49}" srcOrd="3" destOrd="0" parTransId="{4301DD29-3F0C-45E7-8258-2C3153864D3D}" sibTransId="{84248C3B-08EC-40BD-A0AD-C2F8CF2D4A6F}"/>
    <dgm:cxn modelId="{1C55BEDB-E225-4A24-B915-7D3656ECD6C5}" srcId="{F11949E1-1BBB-471B-B536-1401BC6E96DB}" destId="{C70079CD-32F5-4A0A-A3C4-D931AFDDB586}" srcOrd="0" destOrd="0" parTransId="{08FD0617-AB31-4359-8B0E-2037EEDC9C18}" sibTransId="{768CDF3E-B14D-43FD-AD9D-AB35E248F0B3}"/>
    <dgm:cxn modelId="{FA7D93E0-D734-E643-9D7C-CC14C2251C2A}" type="presOf" srcId="{6040359C-B294-4215-9672-7A4627C15D49}" destId="{AFF20BEA-7DAD-3B4C-91A6-AC9F591F8CD8}" srcOrd="0" destOrd="0" presId="urn:microsoft.com/office/officeart/2005/8/layout/vList2"/>
    <dgm:cxn modelId="{F0DF01E4-3844-0948-B325-825CEE82ACB6}" type="presOf" srcId="{F11949E1-1BBB-471B-B536-1401BC6E96DB}" destId="{56AC4717-15F5-E04A-93B2-1527EBE79E5E}" srcOrd="0" destOrd="0" presId="urn:microsoft.com/office/officeart/2005/8/layout/vList2"/>
    <dgm:cxn modelId="{4C519CFA-3FDD-CB44-AA38-0C7B1FFB0E15}" type="presOf" srcId="{C70079CD-32F5-4A0A-A3C4-D931AFDDB586}" destId="{908F2E7C-351D-5C47-90BB-091F5B10DF2E}" srcOrd="0" destOrd="0" presId="urn:microsoft.com/office/officeart/2005/8/layout/vList2"/>
    <dgm:cxn modelId="{A75B121E-65F3-2B4C-981D-BC41B11E87B1}" type="presParOf" srcId="{56AC4717-15F5-E04A-93B2-1527EBE79E5E}" destId="{908F2E7C-351D-5C47-90BB-091F5B10DF2E}" srcOrd="0" destOrd="0" presId="urn:microsoft.com/office/officeart/2005/8/layout/vList2"/>
    <dgm:cxn modelId="{5FDB3597-EE06-C649-B6DB-90A02957F6B8}" type="presParOf" srcId="{56AC4717-15F5-E04A-93B2-1527EBE79E5E}" destId="{46CF6F00-4ABF-2B49-9351-FB4B7846DC0F}" srcOrd="1" destOrd="0" presId="urn:microsoft.com/office/officeart/2005/8/layout/vList2"/>
    <dgm:cxn modelId="{BA4BBF39-98A5-B547-9271-8442B911EAC8}" type="presParOf" srcId="{56AC4717-15F5-E04A-93B2-1527EBE79E5E}" destId="{6D7347B5-3F40-A443-8749-18D4C9700496}" srcOrd="2" destOrd="0" presId="urn:microsoft.com/office/officeart/2005/8/layout/vList2"/>
    <dgm:cxn modelId="{19EC0E18-8CC7-C748-9B36-372722941368}" type="presParOf" srcId="{56AC4717-15F5-E04A-93B2-1527EBE79E5E}" destId="{126FA626-2A3E-A744-B694-6E8D082D6CA3}" srcOrd="3" destOrd="0" presId="urn:microsoft.com/office/officeart/2005/8/layout/vList2"/>
    <dgm:cxn modelId="{C69B3781-0982-A64C-A4F9-61EB1066FA94}" type="presParOf" srcId="{56AC4717-15F5-E04A-93B2-1527EBE79E5E}" destId="{A0DF98A7-8F95-6144-81DC-9D8466E524E8}" srcOrd="4" destOrd="0" presId="urn:microsoft.com/office/officeart/2005/8/layout/vList2"/>
    <dgm:cxn modelId="{EFAD9848-A8B9-F245-B6A7-752345A52B1D}" type="presParOf" srcId="{56AC4717-15F5-E04A-93B2-1527EBE79E5E}" destId="{1F03447D-DEB1-BC40-B5EC-B8E4341AEDB7}" srcOrd="5" destOrd="0" presId="urn:microsoft.com/office/officeart/2005/8/layout/vList2"/>
    <dgm:cxn modelId="{BCDBC3C4-093E-7B47-8BA0-4663145CC9CC}" type="presParOf" srcId="{56AC4717-15F5-E04A-93B2-1527EBE79E5E}" destId="{AFF20BEA-7DAD-3B4C-91A6-AC9F591F8CD8}" srcOrd="6" destOrd="0" presId="urn:microsoft.com/office/officeart/2005/8/layout/vList2"/>
    <dgm:cxn modelId="{9F40E87C-773A-C341-B73C-DC6AF6515126}" type="presParOf" srcId="{56AC4717-15F5-E04A-93B2-1527EBE79E5E}" destId="{A507BB88-B3FA-194F-A5E0-A0D10B996FB9}" srcOrd="7" destOrd="0" presId="urn:microsoft.com/office/officeart/2005/8/layout/vList2"/>
    <dgm:cxn modelId="{DB8D6593-91CA-9D4D-87E3-2127755617B4}" type="presParOf" srcId="{56AC4717-15F5-E04A-93B2-1527EBE79E5E}" destId="{EF71ED7F-5C6A-CD40-9B87-82836904521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098D76-B791-4E22-B68F-88CA9EEDFD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AD9DB4-5D7B-4721-9471-C978834999CF}">
      <dgm:prSet/>
      <dgm:spPr/>
      <dgm:t>
        <a:bodyPr/>
        <a:lstStyle/>
        <a:p>
          <a:r>
            <a:rPr lang="en-US" dirty="0"/>
            <a:t>Consider doing an ECG in every </a:t>
          </a:r>
          <a:r>
            <a:rPr lang="en-US" dirty="0" err="1"/>
            <a:t>pt</a:t>
          </a:r>
          <a:r>
            <a:rPr lang="en-US" dirty="0"/>
            <a:t> that complains of SOB </a:t>
          </a:r>
        </a:p>
      </dgm:t>
    </dgm:pt>
    <dgm:pt modelId="{B3956819-7928-47EB-8EDF-87511859B79D}" type="parTrans" cxnId="{1B88107A-7112-4878-9A98-88085680C287}">
      <dgm:prSet/>
      <dgm:spPr/>
      <dgm:t>
        <a:bodyPr/>
        <a:lstStyle/>
        <a:p>
          <a:endParaRPr lang="en-US"/>
        </a:p>
      </dgm:t>
    </dgm:pt>
    <dgm:pt modelId="{D9563B52-E69D-439B-9FCF-4EF79CFFDE7E}" type="sibTrans" cxnId="{1B88107A-7112-4878-9A98-88085680C287}">
      <dgm:prSet/>
      <dgm:spPr/>
      <dgm:t>
        <a:bodyPr/>
        <a:lstStyle/>
        <a:p>
          <a:endParaRPr lang="en-US"/>
        </a:p>
      </dgm:t>
    </dgm:pt>
    <dgm:pt modelId="{6B937499-172F-43CA-96D1-8DA912FACDF3}">
      <dgm:prSet/>
      <dgm:spPr/>
      <dgm:t>
        <a:bodyPr/>
        <a:lstStyle/>
        <a:p>
          <a:r>
            <a:rPr lang="en-US" dirty="0"/>
            <a:t>Normal ECG does not rule out cardiac disease</a:t>
          </a:r>
        </a:p>
      </dgm:t>
    </dgm:pt>
    <dgm:pt modelId="{7C106FD6-6E0C-4D82-A11B-81C4D82BAD64}" type="parTrans" cxnId="{04D06B7A-8DF5-4893-8937-13AEA8164751}">
      <dgm:prSet/>
      <dgm:spPr/>
      <dgm:t>
        <a:bodyPr/>
        <a:lstStyle/>
        <a:p>
          <a:endParaRPr lang="en-US"/>
        </a:p>
      </dgm:t>
    </dgm:pt>
    <dgm:pt modelId="{33050A9A-9031-4F71-AD1C-717E60566434}" type="sibTrans" cxnId="{04D06B7A-8DF5-4893-8937-13AEA8164751}">
      <dgm:prSet/>
      <dgm:spPr/>
      <dgm:t>
        <a:bodyPr/>
        <a:lstStyle/>
        <a:p>
          <a:endParaRPr lang="en-US"/>
        </a:p>
      </dgm:t>
    </dgm:pt>
    <dgm:pt modelId="{2749D8FD-1A58-4CB3-ACF9-F1627100C18D}" type="pres">
      <dgm:prSet presAssocID="{61098D76-B791-4E22-B68F-88CA9EEDFD3E}" presName="root" presStyleCnt="0">
        <dgm:presLayoutVars>
          <dgm:dir/>
          <dgm:resizeHandles val="exact"/>
        </dgm:presLayoutVars>
      </dgm:prSet>
      <dgm:spPr/>
    </dgm:pt>
    <dgm:pt modelId="{878D4578-A81F-4E71-938F-7FDCD78F2146}" type="pres">
      <dgm:prSet presAssocID="{E8AD9DB4-5D7B-4721-9471-C978834999CF}" presName="compNode" presStyleCnt="0"/>
      <dgm:spPr/>
    </dgm:pt>
    <dgm:pt modelId="{E659C7AC-375E-4EB0-AC8A-5AAD71D79511}" type="pres">
      <dgm:prSet presAssocID="{E8AD9DB4-5D7B-4721-9471-C978834999CF}" presName="bgRect" presStyleLbl="bgShp" presStyleIdx="0" presStyleCnt="2"/>
      <dgm:spPr/>
    </dgm:pt>
    <dgm:pt modelId="{F771525B-EA77-4244-89B5-3BB0171790D4}" type="pres">
      <dgm:prSet presAssocID="{E8AD9DB4-5D7B-4721-9471-C978834999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90A8AC2A-A750-4B59-B508-741089B17136}" type="pres">
      <dgm:prSet presAssocID="{E8AD9DB4-5D7B-4721-9471-C978834999CF}" presName="spaceRect" presStyleCnt="0"/>
      <dgm:spPr/>
    </dgm:pt>
    <dgm:pt modelId="{19D5F122-ADC5-489A-8D29-483D8B7038FC}" type="pres">
      <dgm:prSet presAssocID="{E8AD9DB4-5D7B-4721-9471-C978834999CF}" presName="parTx" presStyleLbl="revTx" presStyleIdx="0" presStyleCnt="2">
        <dgm:presLayoutVars>
          <dgm:chMax val="0"/>
          <dgm:chPref val="0"/>
        </dgm:presLayoutVars>
      </dgm:prSet>
      <dgm:spPr/>
    </dgm:pt>
    <dgm:pt modelId="{11788653-FEB9-4058-95A7-BB15A6F53462}" type="pres">
      <dgm:prSet presAssocID="{D9563B52-E69D-439B-9FCF-4EF79CFFDE7E}" presName="sibTrans" presStyleCnt="0"/>
      <dgm:spPr/>
    </dgm:pt>
    <dgm:pt modelId="{5994E728-D746-406D-A7B0-B5BB60B36A5C}" type="pres">
      <dgm:prSet presAssocID="{6B937499-172F-43CA-96D1-8DA912FACDF3}" presName="compNode" presStyleCnt="0"/>
      <dgm:spPr/>
    </dgm:pt>
    <dgm:pt modelId="{71C08E43-5782-4A6D-B095-10601556C2E8}" type="pres">
      <dgm:prSet presAssocID="{6B937499-172F-43CA-96D1-8DA912FACDF3}" presName="bgRect" presStyleLbl="bgShp" presStyleIdx="1" presStyleCnt="2"/>
      <dgm:spPr/>
    </dgm:pt>
    <dgm:pt modelId="{1646F586-3903-4627-9785-78F655B03067}" type="pres">
      <dgm:prSet presAssocID="{6B937499-172F-43CA-96D1-8DA912FACDF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with Pulse"/>
        </a:ext>
      </dgm:extLst>
    </dgm:pt>
    <dgm:pt modelId="{0206E8E8-4246-4A47-AA2B-7E7FFEE903BF}" type="pres">
      <dgm:prSet presAssocID="{6B937499-172F-43CA-96D1-8DA912FACDF3}" presName="spaceRect" presStyleCnt="0"/>
      <dgm:spPr/>
    </dgm:pt>
    <dgm:pt modelId="{29AA88E1-01F8-4175-B662-5733E7109720}" type="pres">
      <dgm:prSet presAssocID="{6B937499-172F-43CA-96D1-8DA912FACDF3}" presName="parTx" presStyleLbl="revTx" presStyleIdx="1" presStyleCnt="2">
        <dgm:presLayoutVars>
          <dgm:chMax val="0"/>
          <dgm:chPref val="0"/>
        </dgm:presLayoutVars>
      </dgm:prSet>
      <dgm:spPr/>
    </dgm:pt>
  </dgm:ptLst>
  <dgm:cxnLst>
    <dgm:cxn modelId="{6F3E8823-5D08-42BB-A7F1-15AC4185BFD4}" type="presOf" srcId="{6B937499-172F-43CA-96D1-8DA912FACDF3}" destId="{29AA88E1-01F8-4175-B662-5733E7109720}" srcOrd="0" destOrd="0" presId="urn:microsoft.com/office/officeart/2018/2/layout/IconVerticalSolidList"/>
    <dgm:cxn modelId="{99845857-7414-4AF4-A47F-7BE95C17BDCF}" type="presOf" srcId="{E8AD9DB4-5D7B-4721-9471-C978834999CF}" destId="{19D5F122-ADC5-489A-8D29-483D8B7038FC}" srcOrd="0" destOrd="0" presId="urn:microsoft.com/office/officeart/2018/2/layout/IconVerticalSolidList"/>
    <dgm:cxn modelId="{1B88107A-7112-4878-9A98-88085680C287}" srcId="{61098D76-B791-4E22-B68F-88CA9EEDFD3E}" destId="{E8AD9DB4-5D7B-4721-9471-C978834999CF}" srcOrd="0" destOrd="0" parTransId="{B3956819-7928-47EB-8EDF-87511859B79D}" sibTransId="{D9563B52-E69D-439B-9FCF-4EF79CFFDE7E}"/>
    <dgm:cxn modelId="{04D06B7A-8DF5-4893-8937-13AEA8164751}" srcId="{61098D76-B791-4E22-B68F-88CA9EEDFD3E}" destId="{6B937499-172F-43CA-96D1-8DA912FACDF3}" srcOrd="1" destOrd="0" parTransId="{7C106FD6-6E0C-4D82-A11B-81C4D82BAD64}" sibTransId="{33050A9A-9031-4F71-AD1C-717E60566434}"/>
    <dgm:cxn modelId="{C435A1AD-DA44-48A4-86A1-94FDAB9E1144}" type="presOf" srcId="{61098D76-B791-4E22-B68F-88CA9EEDFD3E}" destId="{2749D8FD-1A58-4CB3-ACF9-F1627100C18D}" srcOrd="0" destOrd="0" presId="urn:microsoft.com/office/officeart/2018/2/layout/IconVerticalSolidList"/>
    <dgm:cxn modelId="{883E38A6-739A-4CF1-9021-8318A8D6E630}" type="presParOf" srcId="{2749D8FD-1A58-4CB3-ACF9-F1627100C18D}" destId="{878D4578-A81F-4E71-938F-7FDCD78F2146}" srcOrd="0" destOrd="0" presId="urn:microsoft.com/office/officeart/2018/2/layout/IconVerticalSolidList"/>
    <dgm:cxn modelId="{1346F696-4F00-4AA2-BA82-69146B11F3E3}" type="presParOf" srcId="{878D4578-A81F-4E71-938F-7FDCD78F2146}" destId="{E659C7AC-375E-4EB0-AC8A-5AAD71D79511}" srcOrd="0" destOrd="0" presId="urn:microsoft.com/office/officeart/2018/2/layout/IconVerticalSolidList"/>
    <dgm:cxn modelId="{207A2F74-A0DD-46D2-A9A2-F809C6A60375}" type="presParOf" srcId="{878D4578-A81F-4E71-938F-7FDCD78F2146}" destId="{F771525B-EA77-4244-89B5-3BB0171790D4}" srcOrd="1" destOrd="0" presId="urn:microsoft.com/office/officeart/2018/2/layout/IconVerticalSolidList"/>
    <dgm:cxn modelId="{220EFEC3-F901-4D74-870B-562686989081}" type="presParOf" srcId="{878D4578-A81F-4E71-938F-7FDCD78F2146}" destId="{90A8AC2A-A750-4B59-B508-741089B17136}" srcOrd="2" destOrd="0" presId="urn:microsoft.com/office/officeart/2018/2/layout/IconVerticalSolidList"/>
    <dgm:cxn modelId="{AC4694EB-7061-46D9-A903-D5F4A9EF915A}" type="presParOf" srcId="{878D4578-A81F-4E71-938F-7FDCD78F2146}" destId="{19D5F122-ADC5-489A-8D29-483D8B7038FC}" srcOrd="3" destOrd="0" presId="urn:microsoft.com/office/officeart/2018/2/layout/IconVerticalSolidList"/>
    <dgm:cxn modelId="{55634350-8268-4E8D-857F-8575E80C745C}" type="presParOf" srcId="{2749D8FD-1A58-4CB3-ACF9-F1627100C18D}" destId="{11788653-FEB9-4058-95A7-BB15A6F53462}" srcOrd="1" destOrd="0" presId="urn:microsoft.com/office/officeart/2018/2/layout/IconVerticalSolidList"/>
    <dgm:cxn modelId="{12B23569-A6EF-4F3F-8FBF-44526B6E198D}" type="presParOf" srcId="{2749D8FD-1A58-4CB3-ACF9-F1627100C18D}" destId="{5994E728-D746-406D-A7B0-B5BB60B36A5C}" srcOrd="2" destOrd="0" presId="urn:microsoft.com/office/officeart/2018/2/layout/IconVerticalSolidList"/>
    <dgm:cxn modelId="{6B8643A3-040F-45CF-96AC-E2176AC59CDB}" type="presParOf" srcId="{5994E728-D746-406D-A7B0-B5BB60B36A5C}" destId="{71C08E43-5782-4A6D-B095-10601556C2E8}" srcOrd="0" destOrd="0" presId="urn:microsoft.com/office/officeart/2018/2/layout/IconVerticalSolidList"/>
    <dgm:cxn modelId="{5C5AF851-F9EE-4795-9C66-6FC285925355}" type="presParOf" srcId="{5994E728-D746-406D-A7B0-B5BB60B36A5C}" destId="{1646F586-3903-4627-9785-78F655B03067}" srcOrd="1" destOrd="0" presId="urn:microsoft.com/office/officeart/2018/2/layout/IconVerticalSolidList"/>
    <dgm:cxn modelId="{C0583140-76F6-42D1-AA4A-A385FCDE7F7F}" type="presParOf" srcId="{5994E728-D746-406D-A7B0-B5BB60B36A5C}" destId="{0206E8E8-4246-4A47-AA2B-7E7FFEE903BF}" srcOrd="2" destOrd="0" presId="urn:microsoft.com/office/officeart/2018/2/layout/IconVerticalSolidList"/>
    <dgm:cxn modelId="{30492374-F118-44DF-A9E4-8C20B0AB51DE}" type="presParOf" srcId="{5994E728-D746-406D-A7B0-B5BB60B36A5C}" destId="{29AA88E1-01F8-4175-B662-5733E710972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7BCC60-99F4-4905-B868-D57067D9486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C31D4CC-B292-4ED6-9BB5-BEBAB44AA3B3}">
      <dgm:prSet/>
      <dgm:spPr/>
      <dgm:t>
        <a:bodyPr/>
        <a:lstStyle/>
        <a:p>
          <a:r>
            <a:rPr lang="en-CA"/>
            <a:t>Elevated biomarkers support the diagnosis of cardiac ischemia</a:t>
          </a:r>
          <a:endParaRPr lang="en-US"/>
        </a:p>
      </dgm:t>
    </dgm:pt>
    <dgm:pt modelId="{E1B54E4D-2132-412C-A852-B5200C8011EE}" type="parTrans" cxnId="{46D1A910-4709-4F06-936F-9D987384FFD7}">
      <dgm:prSet/>
      <dgm:spPr/>
      <dgm:t>
        <a:bodyPr/>
        <a:lstStyle/>
        <a:p>
          <a:endParaRPr lang="en-US"/>
        </a:p>
      </dgm:t>
    </dgm:pt>
    <dgm:pt modelId="{E0F39883-A37B-4868-AE9B-92416E02007A}" type="sibTrans" cxnId="{46D1A910-4709-4F06-936F-9D987384FFD7}">
      <dgm:prSet/>
      <dgm:spPr/>
      <dgm:t>
        <a:bodyPr/>
        <a:lstStyle/>
        <a:p>
          <a:endParaRPr lang="en-US"/>
        </a:p>
      </dgm:t>
    </dgm:pt>
    <dgm:pt modelId="{4BAF72FF-8EE6-42C0-8736-C655E8C60CD1}">
      <dgm:prSet/>
      <dgm:spPr/>
      <dgm:t>
        <a:bodyPr/>
        <a:lstStyle/>
        <a:p>
          <a:r>
            <a:rPr lang="en-CA" dirty="0"/>
            <a:t>Initial cardiac biomarkers (</a:t>
          </a:r>
          <a:r>
            <a:rPr lang="en-CA" dirty="0" err="1"/>
            <a:t>eg</a:t>
          </a:r>
          <a:r>
            <a:rPr lang="en-CA" dirty="0"/>
            <a:t>, troponin I) obtained in the ED are frequently normal</a:t>
          </a:r>
          <a:endParaRPr lang="en-US" dirty="0"/>
        </a:p>
      </dgm:t>
    </dgm:pt>
    <dgm:pt modelId="{D7F2E1E0-6E16-4B20-801C-3E166AD226C9}" type="parTrans" cxnId="{A1AE5AB8-2680-4825-837D-B41BBBCE9A95}">
      <dgm:prSet/>
      <dgm:spPr/>
      <dgm:t>
        <a:bodyPr/>
        <a:lstStyle/>
        <a:p>
          <a:endParaRPr lang="en-US"/>
        </a:p>
      </dgm:t>
    </dgm:pt>
    <dgm:pt modelId="{BB4C9307-9BEB-40DC-AEAD-29EA50502E96}" type="sibTrans" cxnId="{A1AE5AB8-2680-4825-837D-B41BBBCE9A95}">
      <dgm:prSet/>
      <dgm:spPr/>
      <dgm:t>
        <a:bodyPr/>
        <a:lstStyle/>
        <a:p>
          <a:endParaRPr lang="en-US"/>
        </a:p>
      </dgm:t>
    </dgm:pt>
    <dgm:pt modelId="{F3C64391-DF8C-404A-881E-EBEE4D76ABB9}">
      <dgm:prSet/>
      <dgm:spPr/>
      <dgm:t>
        <a:bodyPr/>
        <a:lstStyle/>
        <a:p>
          <a:r>
            <a:rPr lang="en-CA"/>
            <a:t>Serial measurements of cardiac biomarkers are necessary to rule out an acute coronary syndrome (ACS)</a:t>
          </a:r>
          <a:endParaRPr lang="en-US"/>
        </a:p>
      </dgm:t>
    </dgm:pt>
    <dgm:pt modelId="{5B98A2B4-0AA6-4985-AECE-4DACB3DF2813}" type="parTrans" cxnId="{710DDA3E-CECE-4EFC-AE8D-6071AB8CA45B}">
      <dgm:prSet/>
      <dgm:spPr/>
      <dgm:t>
        <a:bodyPr/>
        <a:lstStyle/>
        <a:p>
          <a:endParaRPr lang="en-US"/>
        </a:p>
      </dgm:t>
    </dgm:pt>
    <dgm:pt modelId="{030B892B-1D7B-451D-98D3-8B206FA2992B}" type="sibTrans" cxnId="{710DDA3E-CECE-4EFC-AE8D-6071AB8CA45B}">
      <dgm:prSet/>
      <dgm:spPr/>
      <dgm:t>
        <a:bodyPr/>
        <a:lstStyle/>
        <a:p>
          <a:endParaRPr lang="en-US"/>
        </a:p>
      </dgm:t>
    </dgm:pt>
    <dgm:pt modelId="{6BF28D22-89D8-834B-841A-E1CA6A4B2D74}" type="pres">
      <dgm:prSet presAssocID="{957BCC60-99F4-4905-B868-D57067D94863}" presName="linear" presStyleCnt="0">
        <dgm:presLayoutVars>
          <dgm:animLvl val="lvl"/>
          <dgm:resizeHandles val="exact"/>
        </dgm:presLayoutVars>
      </dgm:prSet>
      <dgm:spPr/>
    </dgm:pt>
    <dgm:pt modelId="{B14E44C9-9FF6-2741-8278-6E831E725717}" type="pres">
      <dgm:prSet presAssocID="{6C31D4CC-B292-4ED6-9BB5-BEBAB44AA3B3}" presName="parentText" presStyleLbl="node1" presStyleIdx="0" presStyleCnt="3">
        <dgm:presLayoutVars>
          <dgm:chMax val="0"/>
          <dgm:bulletEnabled val="1"/>
        </dgm:presLayoutVars>
      </dgm:prSet>
      <dgm:spPr/>
    </dgm:pt>
    <dgm:pt modelId="{96DD9752-A54B-8C4E-89FB-9A6F338BAC54}" type="pres">
      <dgm:prSet presAssocID="{E0F39883-A37B-4868-AE9B-92416E02007A}" presName="spacer" presStyleCnt="0"/>
      <dgm:spPr/>
    </dgm:pt>
    <dgm:pt modelId="{12D5B969-E8D4-A74B-A7AD-C80974F511FC}" type="pres">
      <dgm:prSet presAssocID="{4BAF72FF-8EE6-42C0-8736-C655E8C60CD1}" presName="parentText" presStyleLbl="node1" presStyleIdx="1" presStyleCnt="3">
        <dgm:presLayoutVars>
          <dgm:chMax val="0"/>
          <dgm:bulletEnabled val="1"/>
        </dgm:presLayoutVars>
      </dgm:prSet>
      <dgm:spPr/>
    </dgm:pt>
    <dgm:pt modelId="{1AB89F9C-29EA-CC45-B330-81BBC890039A}" type="pres">
      <dgm:prSet presAssocID="{BB4C9307-9BEB-40DC-AEAD-29EA50502E96}" presName="spacer" presStyleCnt="0"/>
      <dgm:spPr/>
    </dgm:pt>
    <dgm:pt modelId="{9599AF95-5C51-D94C-A42A-4043B779A900}" type="pres">
      <dgm:prSet presAssocID="{F3C64391-DF8C-404A-881E-EBEE4D76ABB9}" presName="parentText" presStyleLbl="node1" presStyleIdx="2" presStyleCnt="3">
        <dgm:presLayoutVars>
          <dgm:chMax val="0"/>
          <dgm:bulletEnabled val="1"/>
        </dgm:presLayoutVars>
      </dgm:prSet>
      <dgm:spPr/>
    </dgm:pt>
  </dgm:ptLst>
  <dgm:cxnLst>
    <dgm:cxn modelId="{FBC3F308-E7F9-7A4E-A416-B7A4CCA4EB6E}" type="presOf" srcId="{957BCC60-99F4-4905-B868-D57067D94863}" destId="{6BF28D22-89D8-834B-841A-E1CA6A4B2D74}" srcOrd="0" destOrd="0" presId="urn:microsoft.com/office/officeart/2005/8/layout/vList2"/>
    <dgm:cxn modelId="{46D1A910-4709-4F06-936F-9D987384FFD7}" srcId="{957BCC60-99F4-4905-B868-D57067D94863}" destId="{6C31D4CC-B292-4ED6-9BB5-BEBAB44AA3B3}" srcOrd="0" destOrd="0" parTransId="{E1B54E4D-2132-412C-A852-B5200C8011EE}" sibTransId="{E0F39883-A37B-4868-AE9B-92416E02007A}"/>
    <dgm:cxn modelId="{C4E6431C-F412-4347-9DEA-10B8AACBF25D}" type="presOf" srcId="{F3C64391-DF8C-404A-881E-EBEE4D76ABB9}" destId="{9599AF95-5C51-D94C-A42A-4043B779A900}" srcOrd="0" destOrd="0" presId="urn:microsoft.com/office/officeart/2005/8/layout/vList2"/>
    <dgm:cxn modelId="{710DDA3E-CECE-4EFC-AE8D-6071AB8CA45B}" srcId="{957BCC60-99F4-4905-B868-D57067D94863}" destId="{F3C64391-DF8C-404A-881E-EBEE4D76ABB9}" srcOrd="2" destOrd="0" parTransId="{5B98A2B4-0AA6-4985-AECE-4DACB3DF2813}" sibTransId="{030B892B-1D7B-451D-98D3-8B206FA2992B}"/>
    <dgm:cxn modelId="{876C7267-6CD7-3243-BF8A-085487442C92}" type="presOf" srcId="{6C31D4CC-B292-4ED6-9BB5-BEBAB44AA3B3}" destId="{B14E44C9-9FF6-2741-8278-6E831E725717}" srcOrd="0" destOrd="0" presId="urn:microsoft.com/office/officeart/2005/8/layout/vList2"/>
    <dgm:cxn modelId="{4B01ECA1-6BE9-284E-9D9D-943AB61CADA1}" type="presOf" srcId="{4BAF72FF-8EE6-42C0-8736-C655E8C60CD1}" destId="{12D5B969-E8D4-A74B-A7AD-C80974F511FC}" srcOrd="0" destOrd="0" presId="urn:microsoft.com/office/officeart/2005/8/layout/vList2"/>
    <dgm:cxn modelId="{A1AE5AB8-2680-4825-837D-B41BBBCE9A95}" srcId="{957BCC60-99F4-4905-B868-D57067D94863}" destId="{4BAF72FF-8EE6-42C0-8736-C655E8C60CD1}" srcOrd="1" destOrd="0" parTransId="{D7F2E1E0-6E16-4B20-801C-3E166AD226C9}" sibTransId="{BB4C9307-9BEB-40DC-AEAD-29EA50502E96}"/>
    <dgm:cxn modelId="{6FB890B8-9D42-5E47-A279-C6597631057B}" type="presParOf" srcId="{6BF28D22-89D8-834B-841A-E1CA6A4B2D74}" destId="{B14E44C9-9FF6-2741-8278-6E831E725717}" srcOrd="0" destOrd="0" presId="urn:microsoft.com/office/officeart/2005/8/layout/vList2"/>
    <dgm:cxn modelId="{0FB33E45-8ED5-F643-B2E5-484E83963805}" type="presParOf" srcId="{6BF28D22-89D8-834B-841A-E1CA6A4B2D74}" destId="{96DD9752-A54B-8C4E-89FB-9A6F338BAC54}" srcOrd="1" destOrd="0" presId="urn:microsoft.com/office/officeart/2005/8/layout/vList2"/>
    <dgm:cxn modelId="{E7977AB5-F54A-634B-96B1-D836EA641806}" type="presParOf" srcId="{6BF28D22-89D8-834B-841A-E1CA6A4B2D74}" destId="{12D5B969-E8D4-A74B-A7AD-C80974F511FC}" srcOrd="2" destOrd="0" presId="urn:microsoft.com/office/officeart/2005/8/layout/vList2"/>
    <dgm:cxn modelId="{2E822009-1842-D34E-97D0-EA5FB3D301DB}" type="presParOf" srcId="{6BF28D22-89D8-834B-841A-E1CA6A4B2D74}" destId="{1AB89F9C-29EA-CC45-B330-81BBC890039A}" srcOrd="3" destOrd="0" presId="urn:microsoft.com/office/officeart/2005/8/layout/vList2"/>
    <dgm:cxn modelId="{AD757C39-32B5-4546-8326-195BA90BCF3F}" type="presParOf" srcId="{6BF28D22-89D8-834B-841A-E1CA6A4B2D74}" destId="{9599AF95-5C51-D94C-A42A-4043B779A90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872388-D681-44A6-92B9-069118DA772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6AA6ED5-2D9C-4F53-8A0B-979BF8F2845E}">
      <dgm:prSet/>
      <dgm:spPr/>
      <dgm:t>
        <a:bodyPr/>
        <a:lstStyle/>
        <a:p>
          <a:r>
            <a:rPr lang="en-CA" dirty="0"/>
            <a:t>Fibrin degradation product, a small protein fragment present in the blood after a blood clot is degraded by fibrinolysis</a:t>
          </a:r>
          <a:endParaRPr lang="en-US" dirty="0"/>
        </a:p>
      </dgm:t>
    </dgm:pt>
    <dgm:pt modelId="{B76D0BAA-FD38-4CFD-B468-269FCA05DF36}" type="parTrans" cxnId="{A4FD7532-0CA8-4A05-A757-CC7335DD74B9}">
      <dgm:prSet/>
      <dgm:spPr/>
      <dgm:t>
        <a:bodyPr/>
        <a:lstStyle/>
        <a:p>
          <a:endParaRPr lang="en-US"/>
        </a:p>
      </dgm:t>
    </dgm:pt>
    <dgm:pt modelId="{B16641D2-EA99-4B30-8DF2-8D04F2E67B78}" type="sibTrans" cxnId="{A4FD7532-0CA8-4A05-A757-CC7335DD74B9}">
      <dgm:prSet/>
      <dgm:spPr/>
      <dgm:t>
        <a:bodyPr/>
        <a:lstStyle/>
        <a:p>
          <a:endParaRPr lang="en-US"/>
        </a:p>
      </dgm:t>
    </dgm:pt>
    <dgm:pt modelId="{4377563A-9439-48D5-A175-9C5D052FFF88}">
      <dgm:prSet/>
      <dgm:spPr/>
      <dgm:t>
        <a:bodyPr/>
        <a:lstStyle/>
        <a:p>
          <a:r>
            <a:rPr lang="en-CA" b="1" u="sng" dirty="0"/>
            <a:t>Useful to RO PE not to diagnose PE</a:t>
          </a:r>
          <a:endParaRPr lang="en-US" u="sng" dirty="0"/>
        </a:p>
      </dgm:t>
    </dgm:pt>
    <dgm:pt modelId="{ACF51773-FBA9-4EED-946E-C418782247FA}" type="parTrans" cxnId="{AEEDFACE-C30B-4325-836C-CE989D385FA1}">
      <dgm:prSet/>
      <dgm:spPr/>
      <dgm:t>
        <a:bodyPr/>
        <a:lstStyle/>
        <a:p>
          <a:endParaRPr lang="en-US"/>
        </a:p>
      </dgm:t>
    </dgm:pt>
    <dgm:pt modelId="{B079EB9C-3464-417C-948C-9A89FA7DA980}" type="sibTrans" cxnId="{AEEDFACE-C30B-4325-836C-CE989D385FA1}">
      <dgm:prSet/>
      <dgm:spPr/>
      <dgm:t>
        <a:bodyPr/>
        <a:lstStyle/>
        <a:p>
          <a:endParaRPr lang="en-US"/>
        </a:p>
      </dgm:t>
    </dgm:pt>
    <dgm:pt modelId="{11B69DD6-A944-4BD0-B002-7859AB29BD49}">
      <dgm:prSet/>
      <dgm:spPr/>
      <dgm:t>
        <a:bodyPr/>
        <a:lstStyle/>
        <a:p>
          <a:r>
            <a:rPr lang="en-CA" b="1" dirty="0"/>
            <a:t>Will be falsely elevated in a lot of conditions: </a:t>
          </a:r>
          <a:r>
            <a:rPr lang="en-CA" dirty="0"/>
            <a:t>malignancy or recent surgery and older adult patients </a:t>
          </a:r>
          <a:endParaRPr lang="en-US" dirty="0"/>
        </a:p>
      </dgm:t>
    </dgm:pt>
    <dgm:pt modelId="{2870A4DC-79B7-43E2-9CBE-CAA948D0A8F6}" type="parTrans" cxnId="{DC9DE8DC-A82B-4154-A5CC-38F92B95E4DE}">
      <dgm:prSet/>
      <dgm:spPr/>
      <dgm:t>
        <a:bodyPr/>
        <a:lstStyle/>
        <a:p>
          <a:endParaRPr lang="en-US"/>
        </a:p>
      </dgm:t>
    </dgm:pt>
    <dgm:pt modelId="{36A36D5D-D4BA-4F2C-BF1A-6331D99FEEF1}" type="sibTrans" cxnId="{DC9DE8DC-A82B-4154-A5CC-38F92B95E4DE}">
      <dgm:prSet/>
      <dgm:spPr/>
      <dgm:t>
        <a:bodyPr/>
        <a:lstStyle/>
        <a:p>
          <a:endParaRPr lang="en-US"/>
        </a:p>
      </dgm:t>
    </dgm:pt>
    <dgm:pt modelId="{29D59487-2CA6-4212-811D-B6C5D8577FFD}">
      <dgm:prSet/>
      <dgm:spPr/>
      <dgm:t>
        <a:bodyPr/>
        <a:lstStyle/>
        <a:p>
          <a:r>
            <a:rPr lang="en-CA" b="1" u="sng" dirty="0"/>
            <a:t>Not</a:t>
          </a:r>
          <a:r>
            <a:rPr lang="en-CA" dirty="0"/>
            <a:t> part of the workup of every patient with chest pain or shortness of breath. Clinical judgment must be exercised</a:t>
          </a:r>
          <a:endParaRPr lang="en-US" dirty="0"/>
        </a:p>
      </dgm:t>
    </dgm:pt>
    <dgm:pt modelId="{1DA5F0B3-C89A-4D3B-986B-CE13DA2D1201}" type="parTrans" cxnId="{7CD44DAA-5EDA-441F-8F25-22B598927BD9}">
      <dgm:prSet/>
      <dgm:spPr/>
      <dgm:t>
        <a:bodyPr/>
        <a:lstStyle/>
        <a:p>
          <a:endParaRPr lang="en-US"/>
        </a:p>
      </dgm:t>
    </dgm:pt>
    <dgm:pt modelId="{3C638017-6859-4A2F-94AE-7BC0A54BA08E}" type="sibTrans" cxnId="{7CD44DAA-5EDA-441F-8F25-22B598927BD9}">
      <dgm:prSet/>
      <dgm:spPr/>
      <dgm:t>
        <a:bodyPr/>
        <a:lstStyle/>
        <a:p>
          <a:endParaRPr lang="en-US"/>
        </a:p>
      </dgm:t>
    </dgm:pt>
    <dgm:pt modelId="{62AB06F6-E080-4D5D-9ED6-F2132AE4CCC2}">
      <dgm:prSet/>
      <dgm:spPr/>
      <dgm:t>
        <a:bodyPr/>
        <a:lstStyle/>
        <a:p>
          <a:r>
            <a:rPr lang="en-CA" dirty="0"/>
            <a:t>Use of the d-dimer depends upon the </a:t>
          </a:r>
          <a:r>
            <a:rPr lang="en-CA" dirty="0">
              <a:solidFill>
                <a:schemeClr val="bg2"/>
              </a:solidFill>
            </a:rPr>
            <a:t>patient's</a:t>
          </a:r>
          <a:r>
            <a:rPr lang="en-CA" dirty="0">
              <a:solidFill>
                <a:srgbClr val="FF0000"/>
              </a:solidFill>
            </a:rPr>
            <a:t> </a:t>
          </a:r>
          <a:r>
            <a:rPr lang="en-CA" b="1" u="sng" dirty="0">
              <a:solidFill>
                <a:schemeClr val="bg2"/>
              </a:solidFill>
            </a:rPr>
            <a:t>pretest probability</a:t>
          </a:r>
          <a:r>
            <a:rPr lang="en-CA" dirty="0">
              <a:solidFill>
                <a:srgbClr val="FF0000"/>
              </a:solidFill>
            </a:rPr>
            <a:t> </a:t>
          </a:r>
          <a:r>
            <a:rPr lang="en-CA" dirty="0"/>
            <a:t>for PE. </a:t>
          </a:r>
          <a:endParaRPr lang="en-US" dirty="0"/>
        </a:p>
      </dgm:t>
    </dgm:pt>
    <dgm:pt modelId="{521E2862-DB43-4162-9C22-E35D525923C7}" type="parTrans" cxnId="{0E817F6F-9577-4BC6-A4AF-E4F21BCC8E1D}">
      <dgm:prSet/>
      <dgm:spPr/>
      <dgm:t>
        <a:bodyPr/>
        <a:lstStyle/>
        <a:p>
          <a:endParaRPr lang="en-US"/>
        </a:p>
      </dgm:t>
    </dgm:pt>
    <dgm:pt modelId="{AD5EE079-4EF5-410F-9EA8-D96D6EBE311C}" type="sibTrans" cxnId="{0E817F6F-9577-4BC6-A4AF-E4F21BCC8E1D}">
      <dgm:prSet/>
      <dgm:spPr/>
      <dgm:t>
        <a:bodyPr/>
        <a:lstStyle/>
        <a:p>
          <a:endParaRPr lang="en-US"/>
        </a:p>
      </dgm:t>
    </dgm:pt>
    <dgm:pt modelId="{69C6A166-9BE9-8442-B70E-BF5BC68824DF}" type="pres">
      <dgm:prSet presAssocID="{CA872388-D681-44A6-92B9-069118DA7727}" presName="linear" presStyleCnt="0">
        <dgm:presLayoutVars>
          <dgm:animLvl val="lvl"/>
          <dgm:resizeHandles val="exact"/>
        </dgm:presLayoutVars>
      </dgm:prSet>
      <dgm:spPr/>
    </dgm:pt>
    <dgm:pt modelId="{0B81C475-E735-3447-BDA9-4D419CDCDEF7}" type="pres">
      <dgm:prSet presAssocID="{B6AA6ED5-2D9C-4F53-8A0B-979BF8F2845E}" presName="parentText" presStyleLbl="node1" presStyleIdx="0" presStyleCnt="5">
        <dgm:presLayoutVars>
          <dgm:chMax val="0"/>
          <dgm:bulletEnabled val="1"/>
        </dgm:presLayoutVars>
      </dgm:prSet>
      <dgm:spPr/>
    </dgm:pt>
    <dgm:pt modelId="{7890F8DE-AF9B-3745-A1C6-842CA54D030C}" type="pres">
      <dgm:prSet presAssocID="{B16641D2-EA99-4B30-8DF2-8D04F2E67B78}" presName="spacer" presStyleCnt="0"/>
      <dgm:spPr/>
    </dgm:pt>
    <dgm:pt modelId="{17F1CF54-BE5D-D941-863B-C72A17209F32}" type="pres">
      <dgm:prSet presAssocID="{4377563A-9439-48D5-A175-9C5D052FFF88}" presName="parentText" presStyleLbl="node1" presStyleIdx="1" presStyleCnt="5">
        <dgm:presLayoutVars>
          <dgm:chMax val="0"/>
          <dgm:bulletEnabled val="1"/>
        </dgm:presLayoutVars>
      </dgm:prSet>
      <dgm:spPr/>
    </dgm:pt>
    <dgm:pt modelId="{9AA8658E-D277-834D-B1D2-56FD7B424348}" type="pres">
      <dgm:prSet presAssocID="{B079EB9C-3464-417C-948C-9A89FA7DA980}" presName="spacer" presStyleCnt="0"/>
      <dgm:spPr/>
    </dgm:pt>
    <dgm:pt modelId="{5CBBEBCE-B66D-264A-900B-96F34AC444F4}" type="pres">
      <dgm:prSet presAssocID="{11B69DD6-A944-4BD0-B002-7859AB29BD49}" presName="parentText" presStyleLbl="node1" presStyleIdx="2" presStyleCnt="5">
        <dgm:presLayoutVars>
          <dgm:chMax val="0"/>
          <dgm:bulletEnabled val="1"/>
        </dgm:presLayoutVars>
      </dgm:prSet>
      <dgm:spPr/>
    </dgm:pt>
    <dgm:pt modelId="{C5B90E6C-B2EB-5A4E-99D3-BA8B1D477479}" type="pres">
      <dgm:prSet presAssocID="{36A36D5D-D4BA-4F2C-BF1A-6331D99FEEF1}" presName="spacer" presStyleCnt="0"/>
      <dgm:spPr/>
    </dgm:pt>
    <dgm:pt modelId="{D4AA05D6-5416-F149-9BB7-FD33C9257911}" type="pres">
      <dgm:prSet presAssocID="{29D59487-2CA6-4212-811D-B6C5D8577FFD}" presName="parentText" presStyleLbl="node1" presStyleIdx="3" presStyleCnt="5">
        <dgm:presLayoutVars>
          <dgm:chMax val="0"/>
          <dgm:bulletEnabled val="1"/>
        </dgm:presLayoutVars>
      </dgm:prSet>
      <dgm:spPr/>
    </dgm:pt>
    <dgm:pt modelId="{B01EE482-7DCE-AD46-B34E-12859A7023EB}" type="pres">
      <dgm:prSet presAssocID="{3C638017-6859-4A2F-94AE-7BC0A54BA08E}" presName="spacer" presStyleCnt="0"/>
      <dgm:spPr/>
    </dgm:pt>
    <dgm:pt modelId="{704D6CA8-CCBC-224B-B787-F108070565CD}" type="pres">
      <dgm:prSet presAssocID="{62AB06F6-E080-4D5D-9ED6-F2132AE4CCC2}" presName="parentText" presStyleLbl="node1" presStyleIdx="4" presStyleCnt="5">
        <dgm:presLayoutVars>
          <dgm:chMax val="0"/>
          <dgm:bulletEnabled val="1"/>
        </dgm:presLayoutVars>
      </dgm:prSet>
      <dgm:spPr/>
    </dgm:pt>
  </dgm:ptLst>
  <dgm:cxnLst>
    <dgm:cxn modelId="{769FDB06-E4C5-424B-8295-DE68D68471AB}" type="presOf" srcId="{29D59487-2CA6-4212-811D-B6C5D8577FFD}" destId="{D4AA05D6-5416-F149-9BB7-FD33C9257911}" srcOrd="0" destOrd="0" presId="urn:microsoft.com/office/officeart/2005/8/layout/vList2"/>
    <dgm:cxn modelId="{A4FD7532-0CA8-4A05-A757-CC7335DD74B9}" srcId="{CA872388-D681-44A6-92B9-069118DA7727}" destId="{B6AA6ED5-2D9C-4F53-8A0B-979BF8F2845E}" srcOrd="0" destOrd="0" parTransId="{B76D0BAA-FD38-4CFD-B468-269FCA05DF36}" sibTransId="{B16641D2-EA99-4B30-8DF2-8D04F2E67B78}"/>
    <dgm:cxn modelId="{558E195F-81B9-0944-8DA8-BFE6CBD8B21B}" type="presOf" srcId="{11B69DD6-A944-4BD0-B002-7859AB29BD49}" destId="{5CBBEBCE-B66D-264A-900B-96F34AC444F4}" srcOrd="0" destOrd="0" presId="urn:microsoft.com/office/officeart/2005/8/layout/vList2"/>
    <dgm:cxn modelId="{0E817F6F-9577-4BC6-A4AF-E4F21BCC8E1D}" srcId="{CA872388-D681-44A6-92B9-069118DA7727}" destId="{62AB06F6-E080-4D5D-9ED6-F2132AE4CCC2}" srcOrd="4" destOrd="0" parTransId="{521E2862-DB43-4162-9C22-E35D525923C7}" sibTransId="{AD5EE079-4EF5-410F-9EA8-D96D6EBE311C}"/>
    <dgm:cxn modelId="{92E71B99-3321-7E48-BA42-DF5EB3A9B1A9}" type="presOf" srcId="{4377563A-9439-48D5-A175-9C5D052FFF88}" destId="{17F1CF54-BE5D-D941-863B-C72A17209F32}" srcOrd="0" destOrd="0" presId="urn:microsoft.com/office/officeart/2005/8/layout/vList2"/>
    <dgm:cxn modelId="{7CD44DAA-5EDA-441F-8F25-22B598927BD9}" srcId="{CA872388-D681-44A6-92B9-069118DA7727}" destId="{29D59487-2CA6-4212-811D-B6C5D8577FFD}" srcOrd="3" destOrd="0" parTransId="{1DA5F0B3-C89A-4D3B-986B-CE13DA2D1201}" sibTransId="{3C638017-6859-4A2F-94AE-7BC0A54BA08E}"/>
    <dgm:cxn modelId="{5C874CB0-9BB9-FD41-93F7-1B2783CE9C4B}" type="presOf" srcId="{B6AA6ED5-2D9C-4F53-8A0B-979BF8F2845E}" destId="{0B81C475-E735-3447-BDA9-4D419CDCDEF7}" srcOrd="0" destOrd="0" presId="urn:microsoft.com/office/officeart/2005/8/layout/vList2"/>
    <dgm:cxn modelId="{AEEDFACE-C30B-4325-836C-CE989D385FA1}" srcId="{CA872388-D681-44A6-92B9-069118DA7727}" destId="{4377563A-9439-48D5-A175-9C5D052FFF88}" srcOrd="1" destOrd="0" parTransId="{ACF51773-FBA9-4EED-946E-C418782247FA}" sibTransId="{B079EB9C-3464-417C-948C-9A89FA7DA980}"/>
    <dgm:cxn modelId="{231516D4-9651-EA43-A2E7-6D428013D981}" type="presOf" srcId="{62AB06F6-E080-4D5D-9ED6-F2132AE4CCC2}" destId="{704D6CA8-CCBC-224B-B787-F108070565CD}" srcOrd="0" destOrd="0" presId="urn:microsoft.com/office/officeart/2005/8/layout/vList2"/>
    <dgm:cxn modelId="{DC9DE8DC-A82B-4154-A5CC-38F92B95E4DE}" srcId="{CA872388-D681-44A6-92B9-069118DA7727}" destId="{11B69DD6-A944-4BD0-B002-7859AB29BD49}" srcOrd="2" destOrd="0" parTransId="{2870A4DC-79B7-43E2-9CBE-CAA948D0A8F6}" sibTransId="{36A36D5D-D4BA-4F2C-BF1A-6331D99FEEF1}"/>
    <dgm:cxn modelId="{D6DD23F8-9069-E542-8418-9345639A79F0}" type="presOf" srcId="{CA872388-D681-44A6-92B9-069118DA7727}" destId="{69C6A166-9BE9-8442-B70E-BF5BC68824DF}" srcOrd="0" destOrd="0" presId="urn:microsoft.com/office/officeart/2005/8/layout/vList2"/>
    <dgm:cxn modelId="{973E2864-FAE0-E54B-80CE-4D68B33174AE}" type="presParOf" srcId="{69C6A166-9BE9-8442-B70E-BF5BC68824DF}" destId="{0B81C475-E735-3447-BDA9-4D419CDCDEF7}" srcOrd="0" destOrd="0" presId="urn:microsoft.com/office/officeart/2005/8/layout/vList2"/>
    <dgm:cxn modelId="{C5FB6D71-FBE4-A645-B1F6-8F8450D7E93D}" type="presParOf" srcId="{69C6A166-9BE9-8442-B70E-BF5BC68824DF}" destId="{7890F8DE-AF9B-3745-A1C6-842CA54D030C}" srcOrd="1" destOrd="0" presId="urn:microsoft.com/office/officeart/2005/8/layout/vList2"/>
    <dgm:cxn modelId="{9280D255-ED71-1242-9771-4F9735470E5D}" type="presParOf" srcId="{69C6A166-9BE9-8442-B70E-BF5BC68824DF}" destId="{17F1CF54-BE5D-D941-863B-C72A17209F32}" srcOrd="2" destOrd="0" presId="urn:microsoft.com/office/officeart/2005/8/layout/vList2"/>
    <dgm:cxn modelId="{1D1F3C59-E690-A64A-B6D7-971BE34FED7D}" type="presParOf" srcId="{69C6A166-9BE9-8442-B70E-BF5BC68824DF}" destId="{9AA8658E-D277-834D-B1D2-56FD7B424348}" srcOrd="3" destOrd="0" presId="urn:microsoft.com/office/officeart/2005/8/layout/vList2"/>
    <dgm:cxn modelId="{44357CDB-0F0B-0E48-84B4-12C655FC6D54}" type="presParOf" srcId="{69C6A166-9BE9-8442-B70E-BF5BC68824DF}" destId="{5CBBEBCE-B66D-264A-900B-96F34AC444F4}" srcOrd="4" destOrd="0" presId="urn:microsoft.com/office/officeart/2005/8/layout/vList2"/>
    <dgm:cxn modelId="{B7B17DF5-331A-AB4E-97F2-36C19F386EFC}" type="presParOf" srcId="{69C6A166-9BE9-8442-B70E-BF5BC68824DF}" destId="{C5B90E6C-B2EB-5A4E-99D3-BA8B1D477479}" srcOrd="5" destOrd="0" presId="urn:microsoft.com/office/officeart/2005/8/layout/vList2"/>
    <dgm:cxn modelId="{FA6B98D4-E754-B745-86A3-291B832B2088}" type="presParOf" srcId="{69C6A166-9BE9-8442-B70E-BF5BC68824DF}" destId="{D4AA05D6-5416-F149-9BB7-FD33C9257911}" srcOrd="6" destOrd="0" presId="urn:microsoft.com/office/officeart/2005/8/layout/vList2"/>
    <dgm:cxn modelId="{5A213A80-3F4D-AD4F-86E9-9CEC62E7C33B}" type="presParOf" srcId="{69C6A166-9BE9-8442-B70E-BF5BC68824DF}" destId="{B01EE482-7DCE-AD46-B34E-12859A7023EB}" srcOrd="7" destOrd="0" presId="urn:microsoft.com/office/officeart/2005/8/layout/vList2"/>
    <dgm:cxn modelId="{4700C78C-B62E-C541-A315-25EB81DE1F8E}" type="presParOf" srcId="{69C6A166-9BE9-8442-B70E-BF5BC68824DF}" destId="{704D6CA8-CCBC-224B-B787-F108070565C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F9265EA-91F2-480E-90D9-09D67170730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89C2F09-27B4-4751-B975-FF1A851AF517}">
      <dgm:prSet/>
      <dgm:spPr/>
      <dgm:t>
        <a:bodyPr/>
        <a:lstStyle/>
        <a:p>
          <a:r>
            <a:rPr lang="en-CA"/>
            <a:t>Can be used to diagnose multiple problems, including PE</a:t>
          </a:r>
          <a:endParaRPr lang="en-US"/>
        </a:p>
      </dgm:t>
    </dgm:pt>
    <dgm:pt modelId="{719CF18B-FDAC-4138-B392-6A2191294A9F}" type="parTrans" cxnId="{3CE22C4B-CE90-46E4-9E2E-45CDDCC2CB36}">
      <dgm:prSet/>
      <dgm:spPr/>
      <dgm:t>
        <a:bodyPr/>
        <a:lstStyle/>
        <a:p>
          <a:endParaRPr lang="en-US"/>
        </a:p>
      </dgm:t>
    </dgm:pt>
    <dgm:pt modelId="{7BB0D0BC-BA3B-40C6-8DDA-C378A3CA7304}" type="sibTrans" cxnId="{3CE22C4B-CE90-46E4-9E2E-45CDDCC2CB36}">
      <dgm:prSet/>
      <dgm:spPr/>
      <dgm:t>
        <a:bodyPr/>
        <a:lstStyle/>
        <a:p>
          <a:endParaRPr lang="en-US"/>
        </a:p>
      </dgm:t>
    </dgm:pt>
    <dgm:pt modelId="{58FA1EC4-E32E-440D-997B-877AC04454E0}">
      <dgm:prSet/>
      <dgm:spPr/>
      <dgm:t>
        <a:bodyPr/>
        <a:lstStyle/>
        <a:p>
          <a:r>
            <a:rPr lang="en-CA" b="1" u="sng" dirty="0"/>
            <a:t>Restrictions:</a:t>
          </a:r>
          <a:endParaRPr lang="en-US" b="1" u="sng" dirty="0"/>
        </a:p>
      </dgm:t>
    </dgm:pt>
    <dgm:pt modelId="{31A4F980-A532-44BC-A36C-670F617CC695}" type="parTrans" cxnId="{D29CFF19-536A-4A80-8507-B35B44549A5A}">
      <dgm:prSet/>
      <dgm:spPr/>
      <dgm:t>
        <a:bodyPr/>
        <a:lstStyle/>
        <a:p>
          <a:endParaRPr lang="en-US"/>
        </a:p>
      </dgm:t>
    </dgm:pt>
    <dgm:pt modelId="{EA7232FD-3947-413D-80EA-1AD7CD119350}" type="sibTrans" cxnId="{D29CFF19-536A-4A80-8507-B35B44549A5A}">
      <dgm:prSet/>
      <dgm:spPr/>
      <dgm:t>
        <a:bodyPr/>
        <a:lstStyle/>
        <a:p>
          <a:endParaRPr lang="en-US"/>
        </a:p>
      </dgm:t>
    </dgm:pt>
    <dgm:pt modelId="{E753C7A8-DAF8-4339-ABFC-C5469C5B0FE2}">
      <dgm:prSet/>
      <dgm:spPr/>
      <dgm:t>
        <a:bodyPr/>
        <a:lstStyle/>
        <a:p>
          <a:r>
            <a:rPr lang="en-CA" dirty="0"/>
            <a:t>Contrast-related kidney injury</a:t>
          </a:r>
          <a:endParaRPr lang="en-US" dirty="0"/>
        </a:p>
      </dgm:t>
    </dgm:pt>
    <dgm:pt modelId="{B9DDDD99-7B65-45F4-A834-A9528A5E6295}" type="parTrans" cxnId="{C504C4C9-A7BD-4F6D-A61E-9AF66201FFA1}">
      <dgm:prSet/>
      <dgm:spPr/>
      <dgm:t>
        <a:bodyPr/>
        <a:lstStyle/>
        <a:p>
          <a:endParaRPr lang="en-US"/>
        </a:p>
      </dgm:t>
    </dgm:pt>
    <dgm:pt modelId="{D00EF48C-2D5B-49E2-BB3C-AECD1F51C976}" type="sibTrans" cxnId="{C504C4C9-A7BD-4F6D-A61E-9AF66201FFA1}">
      <dgm:prSet/>
      <dgm:spPr/>
      <dgm:t>
        <a:bodyPr/>
        <a:lstStyle/>
        <a:p>
          <a:endParaRPr lang="en-US"/>
        </a:p>
      </dgm:t>
    </dgm:pt>
    <dgm:pt modelId="{9E901E22-FDF8-4364-9F34-D563F48DD1D4}">
      <dgm:prSet/>
      <dgm:spPr/>
      <dgm:t>
        <a:bodyPr/>
        <a:lstStyle/>
        <a:p>
          <a:r>
            <a:rPr lang="en-CA"/>
            <a:t>Radiation Risk</a:t>
          </a:r>
          <a:endParaRPr lang="en-US"/>
        </a:p>
      </dgm:t>
    </dgm:pt>
    <dgm:pt modelId="{8CA95F88-59E0-40FD-94B1-F3E6825BDC05}" type="parTrans" cxnId="{BC552DB6-2CD1-4254-8F9B-CA73D43AA41A}">
      <dgm:prSet/>
      <dgm:spPr/>
      <dgm:t>
        <a:bodyPr/>
        <a:lstStyle/>
        <a:p>
          <a:endParaRPr lang="en-US"/>
        </a:p>
      </dgm:t>
    </dgm:pt>
    <dgm:pt modelId="{1645FDB9-3E58-4DB1-8C79-DB1635C3780A}" type="sibTrans" cxnId="{BC552DB6-2CD1-4254-8F9B-CA73D43AA41A}">
      <dgm:prSet/>
      <dgm:spPr/>
      <dgm:t>
        <a:bodyPr/>
        <a:lstStyle/>
        <a:p>
          <a:endParaRPr lang="en-US"/>
        </a:p>
      </dgm:t>
    </dgm:pt>
    <dgm:pt modelId="{23E59286-3F47-408A-AC02-960EFE584BCD}">
      <dgm:prSet/>
      <dgm:spPr/>
      <dgm:t>
        <a:bodyPr/>
        <a:lstStyle/>
        <a:p>
          <a:r>
            <a:rPr lang="en-CA" dirty="0"/>
            <a:t>You can't use it on an unstable </a:t>
          </a:r>
          <a:r>
            <a:rPr lang="en-CA" dirty="0" err="1"/>
            <a:t>pt</a:t>
          </a:r>
          <a:r>
            <a:rPr lang="en-CA" dirty="0"/>
            <a:t> (will have to leave the ED)</a:t>
          </a:r>
          <a:endParaRPr lang="en-US" dirty="0"/>
        </a:p>
      </dgm:t>
    </dgm:pt>
    <dgm:pt modelId="{FD1DAD08-85E5-4825-9A65-D1500E9914D7}" type="parTrans" cxnId="{6703FC83-F436-43E1-AA13-6A5033B3F50B}">
      <dgm:prSet/>
      <dgm:spPr/>
      <dgm:t>
        <a:bodyPr/>
        <a:lstStyle/>
        <a:p>
          <a:endParaRPr lang="en-US"/>
        </a:p>
      </dgm:t>
    </dgm:pt>
    <dgm:pt modelId="{B4083A8C-F2B2-4F26-8223-697958CB6E20}" type="sibTrans" cxnId="{6703FC83-F436-43E1-AA13-6A5033B3F50B}">
      <dgm:prSet/>
      <dgm:spPr/>
      <dgm:t>
        <a:bodyPr/>
        <a:lstStyle/>
        <a:p>
          <a:endParaRPr lang="en-US"/>
        </a:p>
      </dgm:t>
    </dgm:pt>
    <dgm:pt modelId="{CF6939FF-D308-CF4C-A3E2-EAC26A639AEF}" type="pres">
      <dgm:prSet presAssocID="{BF9265EA-91F2-480E-90D9-09D671707307}" presName="linear" presStyleCnt="0">
        <dgm:presLayoutVars>
          <dgm:animLvl val="lvl"/>
          <dgm:resizeHandles val="exact"/>
        </dgm:presLayoutVars>
      </dgm:prSet>
      <dgm:spPr/>
    </dgm:pt>
    <dgm:pt modelId="{82592F06-6628-B441-BD3D-3A027F0EB606}" type="pres">
      <dgm:prSet presAssocID="{489C2F09-27B4-4751-B975-FF1A851AF517}" presName="parentText" presStyleLbl="node1" presStyleIdx="0" presStyleCnt="2">
        <dgm:presLayoutVars>
          <dgm:chMax val="0"/>
          <dgm:bulletEnabled val="1"/>
        </dgm:presLayoutVars>
      </dgm:prSet>
      <dgm:spPr/>
    </dgm:pt>
    <dgm:pt modelId="{7C50F1C5-78A0-5446-A7CD-B87022E77686}" type="pres">
      <dgm:prSet presAssocID="{7BB0D0BC-BA3B-40C6-8DDA-C378A3CA7304}" presName="spacer" presStyleCnt="0"/>
      <dgm:spPr/>
    </dgm:pt>
    <dgm:pt modelId="{A8AD9A90-123E-C349-B114-1D0F644FE407}" type="pres">
      <dgm:prSet presAssocID="{58FA1EC4-E32E-440D-997B-877AC04454E0}" presName="parentText" presStyleLbl="node1" presStyleIdx="1" presStyleCnt="2">
        <dgm:presLayoutVars>
          <dgm:chMax val="0"/>
          <dgm:bulletEnabled val="1"/>
        </dgm:presLayoutVars>
      </dgm:prSet>
      <dgm:spPr/>
    </dgm:pt>
    <dgm:pt modelId="{C22547D5-4F8E-FC49-A582-70B778773272}" type="pres">
      <dgm:prSet presAssocID="{58FA1EC4-E32E-440D-997B-877AC04454E0}" presName="childText" presStyleLbl="revTx" presStyleIdx="0" presStyleCnt="1">
        <dgm:presLayoutVars>
          <dgm:bulletEnabled val="1"/>
        </dgm:presLayoutVars>
      </dgm:prSet>
      <dgm:spPr/>
    </dgm:pt>
  </dgm:ptLst>
  <dgm:cxnLst>
    <dgm:cxn modelId="{D29CFF19-536A-4A80-8507-B35B44549A5A}" srcId="{BF9265EA-91F2-480E-90D9-09D671707307}" destId="{58FA1EC4-E32E-440D-997B-877AC04454E0}" srcOrd="1" destOrd="0" parTransId="{31A4F980-A532-44BC-A36C-670F617CC695}" sibTransId="{EA7232FD-3947-413D-80EA-1AD7CD119350}"/>
    <dgm:cxn modelId="{E6FA0C2A-DA1D-984D-99EC-298B6A051F30}" type="presOf" srcId="{58FA1EC4-E32E-440D-997B-877AC04454E0}" destId="{A8AD9A90-123E-C349-B114-1D0F644FE407}" srcOrd="0" destOrd="0" presId="urn:microsoft.com/office/officeart/2005/8/layout/vList2"/>
    <dgm:cxn modelId="{3CE22C4B-CE90-46E4-9E2E-45CDDCC2CB36}" srcId="{BF9265EA-91F2-480E-90D9-09D671707307}" destId="{489C2F09-27B4-4751-B975-FF1A851AF517}" srcOrd="0" destOrd="0" parTransId="{719CF18B-FDAC-4138-B392-6A2191294A9F}" sibTransId="{7BB0D0BC-BA3B-40C6-8DDA-C378A3CA7304}"/>
    <dgm:cxn modelId="{703BEA74-55E3-8841-AABD-F3B0EC044FA7}" type="presOf" srcId="{9E901E22-FDF8-4364-9F34-D563F48DD1D4}" destId="{C22547D5-4F8E-FC49-A582-70B778773272}" srcOrd="0" destOrd="1" presId="urn:microsoft.com/office/officeart/2005/8/layout/vList2"/>
    <dgm:cxn modelId="{590CDA83-1C23-414B-94C0-85864E9F7903}" type="presOf" srcId="{489C2F09-27B4-4751-B975-FF1A851AF517}" destId="{82592F06-6628-B441-BD3D-3A027F0EB606}" srcOrd="0" destOrd="0" presId="urn:microsoft.com/office/officeart/2005/8/layout/vList2"/>
    <dgm:cxn modelId="{6703FC83-F436-43E1-AA13-6A5033B3F50B}" srcId="{58FA1EC4-E32E-440D-997B-877AC04454E0}" destId="{23E59286-3F47-408A-AC02-960EFE584BCD}" srcOrd="2" destOrd="0" parTransId="{FD1DAD08-85E5-4825-9A65-D1500E9914D7}" sibTransId="{B4083A8C-F2B2-4F26-8223-697958CB6E20}"/>
    <dgm:cxn modelId="{A58D309E-9D5B-B842-B1D1-B8E0DB311792}" type="presOf" srcId="{23E59286-3F47-408A-AC02-960EFE584BCD}" destId="{C22547D5-4F8E-FC49-A582-70B778773272}" srcOrd="0" destOrd="2" presId="urn:microsoft.com/office/officeart/2005/8/layout/vList2"/>
    <dgm:cxn modelId="{BC552DB6-2CD1-4254-8F9B-CA73D43AA41A}" srcId="{58FA1EC4-E32E-440D-997B-877AC04454E0}" destId="{9E901E22-FDF8-4364-9F34-D563F48DD1D4}" srcOrd="1" destOrd="0" parTransId="{8CA95F88-59E0-40FD-94B1-F3E6825BDC05}" sibTransId="{1645FDB9-3E58-4DB1-8C79-DB1635C3780A}"/>
    <dgm:cxn modelId="{0E8CD3BD-BD96-D04D-B11A-A05862A554FB}" type="presOf" srcId="{E753C7A8-DAF8-4339-ABFC-C5469C5B0FE2}" destId="{C22547D5-4F8E-FC49-A582-70B778773272}" srcOrd="0" destOrd="0" presId="urn:microsoft.com/office/officeart/2005/8/layout/vList2"/>
    <dgm:cxn modelId="{C504C4C9-A7BD-4F6D-A61E-9AF66201FFA1}" srcId="{58FA1EC4-E32E-440D-997B-877AC04454E0}" destId="{E753C7A8-DAF8-4339-ABFC-C5469C5B0FE2}" srcOrd="0" destOrd="0" parTransId="{B9DDDD99-7B65-45F4-A834-A9528A5E6295}" sibTransId="{D00EF48C-2D5B-49E2-BB3C-AECD1F51C976}"/>
    <dgm:cxn modelId="{F3A945E1-2B65-AB44-8DA0-11A7834E416A}" type="presOf" srcId="{BF9265EA-91F2-480E-90D9-09D671707307}" destId="{CF6939FF-D308-CF4C-A3E2-EAC26A639AEF}" srcOrd="0" destOrd="0" presId="urn:microsoft.com/office/officeart/2005/8/layout/vList2"/>
    <dgm:cxn modelId="{510B9346-9754-934C-875A-B49D5EBE5018}" type="presParOf" srcId="{CF6939FF-D308-CF4C-A3E2-EAC26A639AEF}" destId="{82592F06-6628-B441-BD3D-3A027F0EB606}" srcOrd="0" destOrd="0" presId="urn:microsoft.com/office/officeart/2005/8/layout/vList2"/>
    <dgm:cxn modelId="{F2EA9663-EB06-AF4E-8162-BC80AB1B6F19}" type="presParOf" srcId="{CF6939FF-D308-CF4C-A3E2-EAC26A639AEF}" destId="{7C50F1C5-78A0-5446-A7CD-B87022E77686}" srcOrd="1" destOrd="0" presId="urn:microsoft.com/office/officeart/2005/8/layout/vList2"/>
    <dgm:cxn modelId="{916840E4-6DBC-3742-986F-3DDE2E064FBB}" type="presParOf" srcId="{CF6939FF-D308-CF4C-A3E2-EAC26A639AEF}" destId="{A8AD9A90-123E-C349-B114-1D0F644FE407}" srcOrd="2" destOrd="0" presId="urn:microsoft.com/office/officeart/2005/8/layout/vList2"/>
    <dgm:cxn modelId="{91FB1A46-F0C3-D843-8157-ABF5E609B647}" type="presParOf" srcId="{CF6939FF-D308-CF4C-A3E2-EAC26A639AEF}" destId="{C22547D5-4F8E-FC49-A582-70B77877327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DFA5A43-7941-4E0D-A8C1-1AB571D39DF1}" type="doc">
      <dgm:prSet loTypeId="urn:microsoft.com/office/officeart/2016/7/layout/RepeatingBendingProcessNew" loCatId="process" qsTypeId="urn:microsoft.com/office/officeart/2005/8/quickstyle/simple1" qsCatId="simple" csTypeId="urn:microsoft.com/office/officeart/2005/8/colors/accent6_2" csCatId="accent6" phldr="1"/>
      <dgm:spPr/>
      <dgm:t>
        <a:bodyPr/>
        <a:lstStyle/>
        <a:p>
          <a:endParaRPr lang="en-US"/>
        </a:p>
      </dgm:t>
    </dgm:pt>
    <dgm:pt modelId="{4245832B-CF3B-4E55-8736-6F759312A676}">
      <dgm:prSet/>
      <dgm:spPr>
        <a:noFill/>
        <a:ln w="22225"/>
      </dgm:spPr>
      <dgm:t>
        <a:bodyPr/>
        <a:lstStyle/>
        <a:p>
          <a:r>
            <a:rPr lang="en-US" dirty="0">
              <a:solidFill>
                <a:schemeClr val="tx1"/>
              </a:solidFill>
            </a:rPr>
            <a:t>Intermediate and High pretest probability</a:t>
          </a:r>
        </a:p>
      </dgm:t>
    </dgm:pt>
    <dgm:pt modelId="{E5C5A1E7-CEE4-42D5-A80A-E822C36A98D9}" type="parTrans" cxnId="{3E722F35-C78A-42FE-B492-EA019CCAA963}">
      <dgm:prSet/>
      <dgm:spPr/>
      <dgm:t>
        <a:bodyPr/>
        <a:lstStyle/>
        <a:p>
          <a:endParaRPr lang="en-US"/>
        </a:p>
      </dgm:t>
    </dgm:pt>
    <dgm:pt modelId="{3B2E04B0-0717-47B7-8A45-A77C0D398EF1}" type="sibTrans" cxnId="{3E722F35-C78A-42FE-B492-EA019CCAA963}">
      <dgm:prSet/>
      <dgm:spPr/>
      <dgm:t>
        <a:bodyPr/>
        <a:lstStyle/>
        <a:p>
          <a:endParaRPr lang="en-US"/>
        </a:p>
      </dgm:t>
    </dgm:pt>
    <dgm:pt modelId="{3E463598-CC10-4A04-B0F7-25EEEEA3C2F7}">
      <dgm:prSet/>
      <dgm:spPr>
        <a:noFill/>
        <a:ln w="19050"/>
      </dgm:spPr>
      <dgm:t>
        <a:bodyPr/>
        <a:lstStyle/>
        <a:p>
          <a:r>
            <a:rPr lang="en-CA" b="1" dirty="0">
              <a:solidFill>
                <a:schemeClr val="tx1"/>
              </a:solidFill>
            </a:rPr>
            <a:t>CT pulmonary angiography </a:t>
          </a:r>
          <a:endParaRPr lang="en-US" dirty="0">
            <a:solidFill>
              <a:schemeClr val="tx1"/>
            </a:solidFill>
          </a:endParaRPr>
        </a:p>
      </dgm:t>
    </dgm:pt>
    <dgm:pt modelId="{833053EC-1E3D-4AF6-82A5-4F71316CEDEF}" type="parTrans" cxnId="{C8DF344B-7CBD-4FD5-925F-A6351C5F1302}">
      <dgm:prSet/>
      <dgm:spPr/>
      <dgm:t>
        <a:bodyPr/>
        <a:lstStyle/>
        <a:p>
          <a:endParaRPr lang="en-US"/>
        </a:p>
      </dgm:t>
    </dgm:pt>
    <dgm:pt modelId="{ABC02E68-3854-4BFD-9E46-F0090239A339}" type="sibTrans" cxnId="{C8DF344B-7CBD-4FD5-925F-A6351C5F1302}">
      <dgm:prSet/>
      <dgm:spPr/>
      <dgm:t>
        <a:bodyPr/>
        <a:lstStyle/>
        <a:p>
          <a:endParaRPr lang="en-US"/>
        </a:p>
      </dgm:t>
    </dgm:pt>
    <dgm:pt modelId="{408C7FA3-C829-4845-B290-88C45AC9B216}" type="pres">
      <dgm:prSet presAssocID="{0DFA5A43-7941-4E0D-A8C1-1AB571D39DF1}" presName="Name0" presStyleCnt="0">
        <dgm:presLayoutVars>
          <dgm:dir/>
          <dgm:resizeHandles val="exact"/>
        </dgm:presLayoutVars>
      </dgm:prSet>
      <dgm:spPr/>
    </dgm:pt>
    <dgm:pt modelId="{F6D26A53-8277-BA4D-BB96-E370C3EE1358}" type="pres">
      <dgm:prSet presAssocID="{4245832B-CF3B-4E55-8736-6F759312A676}" presName="node" presStyleLbl="node1" presStyleIdx="0" presStyleCnt="2">
        <dgm:presLayoutVars>
          <dgm:bulletEnabled val="1"/>
        </dgm:presLayoutVars>
      </dgm:prSet>
      <dgm:spPr/>
    </dgm:pt>
    <dgm:pt modelId="{26FBC1BA-6990-3949-8029-BBBECCA0B579}" type="pres">
      <dgm:prSet presAssocID="{3B2E04B0-0717-47B7-8A45-A77C0D398EF1}" presName="sibTrans" presStyleLbl="sibTrans1D1" presStyleIdx="0" presStyleCnt="1"/>
      <dgm:spPr/>
    </dgm:pt>
    <dgm:pt modelId="{C4153B2D-B8A0-B54D-811D-7345402AE083}" type="pres">
      <dgm:prSet presAssocID="{3B2E04B0-0717-47B7-8A45-A77C0D398EF1}" presName="connectorText" presStyleLbl="sibTrans1D1" presStyleIdx="0" presStyleCnt="1"/>
      <dgm:spPr/>
    </dgm:pt>
    <dgm:pt modelId="{3C625DF9-0A4C-144A-B09E-B03E03F1EB20}" type="pres">
      <dgm:prSet presAssocID="{3E463598-CC10-4A04-B0F7-25EEEEA3C2F7}" presName="node" presStyleLbl="node1" presStyleIdx="1" presStyleCnt="2">
        <dgm:presLayoutVars>
          <dgm:bulletEnabled val="1"/>
        </dgm:presLayoutVars>
      </dgm:prSet>
      <dgm:spPr/>
    </dgm:pt>
  </dgm:ptLst>
  <dgm:cxnLst>
    <dgm:cxn modelId="{F88BFB25-7F8E-674B-AED0-C550C27EFBF9}" type="presOf" srcId="{3E463598-CC10-4A04-B0F7-25EEEEA3C2F7}" destId="{3C625DF9-0A4C-144A-B09E-B03E03F1EB20}" srcOrd="0" destOrd="0" presId="urn:microsoft.com/office/officeart/2016/7/layout/RepeatingBendingProcessNew"/>
    <dgm:cxn modelId="{3E722F35-C78A-42FE-B492-EA019CCAA963}" srcId="{0DFA5A43-7941-4E0D-A8C1-1AB571D39DF1}" destId="{4245832B-CF3B-4E55-8736-6F759312A676}" srcOrd="0" destOrd="0" parTransId="{E5C5A1E7-CEE4-42D5-A80A-E822C36A98D9}" sibTransId="{3B2E04B0-0717-47B7-8A45-A77C0D398EF1}"/>
    <dgm:cxn modelId="{345DE849-4CD8-2B49-AD64-450253C4CB63}" type="presOf" srcId="{3B2E04B0-0717-47B7-8A45-A77C0D398EF1}" destId="{26FBC1BA-6990-3949-8029-BBBECCA0B579}" srcOrd="0" destOrd="0" presId="urn:microsoft.com/office/officeart/2016/7/layout/RepeatingBendingProcessNew"/>
    <dgm:cxn modelId="{C8DF344B-7CBD-4FD5-925F-A6351C5F1302}" srcId="{0DFA5A43-7941-4E0D-A8C1-1AB571D39DF1}" destId="{3E463598-CC10-4A04-B0F7-25EEEEA3C2F7}" srcOrd="1" destOrd="0" parTransId="{833053EC-1E3D-4AF6-82A5-4F71316CEDEF}" sibTransId="{ABC02E68-3854-4BFD-9E46-F0090239A339}"/>
    <dgm:cxn modelId="{C796485F-5AC7-A848-BE49-16CAFBC7079D}" type="presOf" srcId="{0DFA5A43-7941-4E0D-A8C1-1AB571D39DF1}" destId="{408C7FA3-C829-4845-B290-88C45AC9B216}" srcOrd="0" destOrd="0" presId="urn:microsoft.com/office/officeart/2016/7/layout/RepeatingBendingProcessNew"/>
    <dgm:cxn modelId="{6DF77AAD-FFAD-4A44-8527-57DD095F8F10}" type="presOf" srcId="{3B2E04B0-0717-47B7-8A45-A77C0D398EF1}" destId="{C4153B2D-B8A0-B54D-811D-7345402AE083}" srcOrd="1" destOrd="0" presId="urn:microsoft.com/office/officeart/2016/7/layout/RepeatingBendingProcessNew"/>
    <dgm:cxn modelId="{2EF5E5E7-0243-0F4E-94F9-FDCD096F381F}" type="presOf" srcId="{4245832B-CF3B-4E55-8736-6F759312A676}" destId="{F6D26A53-8277-BA4D-BB96-E370C3EE1358}" srcOrd="0" destOrd="0" presId="urn:microsoft.com/office/officeart/2016/7/layout/RepeatingBendingProcessNew"/>
    <dgm:cxn modelId="{3592DACE-EC2A-9B41-AFD3-EFEFA38648DD}" type="presParOf" srcId="{408C7FA3-C829-4845-B290-88C45AC9B216}" destId="{F6D26A53-8277-BA4D-BB96-E370C3EE1358}" srcOrd="0" destOrd="0" presId="urn:microsoft.com/office/officeart/2016/7/layout/RepeatingBendingProcessNew"/>
    <dgm:cxn modelId="{ABBCA214-1416-2540-8F08-EC96521F961F}" type="presParOf" srcId="{408C7FA3-C829-4845-B290-88C45AC9B216}" destId="{26FBC1BA-6990-3949-8029-BBBECCA0B579}" srcOrd="1" destOrd="0" presId="urn:microsoft.com/office/officeart/2016/7/layout/RepeatingBendingProcessNew"/>
    <dgm:cxn modelId="{09EB01D6-F293-1948-88B0-1E28A0910FF0}" type="presParOf" srcId="{26FBC1BA-6990-3949-8029-BBBECCA0B579}" destId="{C4153B2D-B8A0-B54D-811D-7345402AE083}" srcOrd="0" destOrd="0" presId="urn:microsoft.com/office/officeart/2016/7/layout/RepeatingBendingProcessNew"/>
    <dgm:cxn modelId="{7E92E0D6-4AEE-0743-9614-68ED1BDB0D3C}" type="presParOf" srcId="{408C7FA3-C829-4845-B290-88C45AC9B216}" destId="{3C625DF9-0A4C-144A-B09E-B03E03F1EB20}"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8E2498-0F03-4AD6-AB78-AA1939BCF628}" type="doc">
      <dgm:prSet loTypeId="urn:microsoft.com/office/officeart/2016/7/layout/LinearBlockProcessNumbered" loCatId="process" qsTypeId="urn:microsoft.com/office/officeart/2005/8/quickstyle/simple1" qsCatId="simple" csTypeId="urn:microsoft.com/office/officeart/2005/8/colors/colorful5" csCatId="colorful"/>
      <dgm:spPr/>
      <dgm:t>
        <a:bodyPr/>
        <a:lstStyle/>
        <a:p>
          <a:endParaRPr lang="en-US"/>
        </a:p>
      </dgm:t>
    </dgm:pt>
    <dgm:pt modelId="{50B0E0FB-AE89-42D7-83E7-1681491C90BD}">
      <dgm:prSet/>
      <dgm:spPr/>
      <dgm:t>
        <a:bodyPr/>
        <a:lstStyle/>
        <a:p>
          <a:r>
            <a:rPr lang="en-CA"/>
            <a:t>Optimize arterial oxygenation</a:t>
          </a:r>
          <a:endParaRPr lang="en-US"/>
        </a:p>
      </dgm:t>
    </dgm:pt>
    <dgm:pt modelId="{FAC4D7B2-2925-4B65-85E9-8A46CE3BD512}" type="parTrans" cxnId="{AD641626-6212-4B0F-ABA7-C99B2E0B2DAB}">
      <dgm:prSet/>
      <dgm:spPr/>
      <dgm:t>
        <a:bodyPr/>
        <a:lstStyle/>
        <a:p>
          <a:endParaRPr lang="en-US"/>
        </a:p>
      </dgm:t>
    </dgm:pt>
    <dgm:pt modelId="{E3A0550B-712F-49BD-BE3F-63D1B3D6991A}" type="sibTrans" cxnId="{AD641626-6212-4B0F-ABA7-C99B2E0B2DAB}">
      <dgm:prSet phldrT="01" phldr="0"/>
      <dgm:spPr/>
      <dgm:t>
        <a:bodyPr/>
        <a:lstStyle/>
        <a:p>
          <a:r>
            <a:rPr lang="en-US"/>
            <a:t>01</a:t>
          </a:r>
        </a:p>
      </dgm:t>
    </dgm:pt>
    <dgm:pt modelId="{2063C32E-60D6-4882-ADED-4D3DCFF8BB9D}">
      <dgm:prSet/>
      <dgm:spPr/>
      <dgm:t>
        <a:bodyPr/>
        <a:lstStyle/>
        <a:p>
          <a:r>
            <a:rPr lang="en-CA"/>
            <a:t>Determine the need for emergency airway management and ventilatory support</a:t>
          </a:r>
          <a:endParaRPr lang="en-US"/>
        </a:p>
      </dgm:t>
    </dgm:pt>
    <dgm:pt modelId="{12597FE1-4D2C-4350-B19D-02C7AB1817C4}" type="parTrans" cxnId="{72049B40-D5DB-4A0E-8E70-082B7B10ED6B}">
      <dgm:prSet/>
      <dgm:spPr/>
      <dgm:t>
        <a:bodyPr/>
        <a:lstStyle/>
        <a:p>
          <a:endParaRPr lang="en-US"/>
        </a:p>
      </dgm:t>
    </dgm:pt>
    <dgm:pt modelId="{3A1CB2B5-C6F3-433F-9E1E-2ADCB4C29929}" type="sibTrans" cxnId="{72049B40-D5DB-4A0E-8E70-082B7B10ED6B}">
      <dgm:prSet phldrT="02" phldr="0"/>
      <dgm:spPr/>
      <dgm:t>
        <a:bodyPr/>
        <a:lstStyle/>
        <a:p>
          <a:r>
            <a:rPr lang="en-US"/>
            <a:t>02</a:t>
          </a:r>
        </a:p>
      </dgm:t>
    </dgm:pt>
    <dgm:pt modelId="{1E8E6386-F733-4F0A-85C1-9DEAEA7C65A4}">
      <dgm:prSet/>
      <dgm:spPr/>
      <dgm:t>
        <a:bodyPr/>
        <a:lstStyle/>
        <a:p>
          <a:r>
            <a:rPr lang="en-CA"/>
            <a:t>Establish the most likely causes of dyspnea and initiate treatment</a:t>
          </a:r>
          <a:endParaRPr lang="en-US"/>
        </a:p>
      </dgm:t>
    </dgm:pt>
    <dgm:pt modelId="{C1E94D2B-1D4F-42CB-89C1-7A0787D065AD}" type="parTrans" cxnId="{38049BAF-BE80-44A1-96F7-3483E5BF3C43}">
      <dgm:prSet/>
      <dgm:spPr/>
      <dgm:t>
        <a:bodyPr/>
        <a:lstStyle/>
        <a:p>
          <a:endParaRPr lang="en-US"/>
        </a:p>
      </dgm:t>
    </dgm:pt>
    <dgm:pt modelId="{8D18C1C4-5634-40EF-BDAC-E105C0E74846}" type="sibTrans" cxnId="{38049BAF-BE80-44A1-96F7-3483E5BF3C43}">
      <dgm:prSet phldrT="03" phldr="0"/>
      <dgm:spPr/>
      <dgm:t>
        <a:bodyPr/>
        <a:lstStyle/>
        <a:p>
          <a:r>
            <a:rPr lang="en-US"/>
            <a:t>03</a:t>
          </a:r>
        </a:p>
      </dgm:t>
    </dgm:pt>
    <dgm:pt modelId="{FCED444F-6154-9947-9160-46B15421EF6C}" type="pres">
      <dgm:prSet presAssocID="{728E2498-0F03-4AD6-AB78-AA1939BCF628}" presName="Name0" presStyleCnt="0">
        <dgm:presLayoutVars>
          <dgm:animLvl val="lvl"/>
          <dgm:resizeHandles val="exact"/>
        </dgm:presLayoutVars>
      </dgm:prSet>
      <dgm:spPr/>
    </dgm:pt>
    <dgm:pt modelId="{DCB719EE-F9C5-C544-A026-CC1313CD7DCD}" type="pres">
      <dgm:prSet presAssocID="{50B0E0FB-AE89-42D7-83E7-1681491C90BD}" presName="compositeNode" presStyleCnt="0">
        <dgm:presLayoutVars>
          <dgm:bulletEnabled val="1"/>
        </dgm:presLayoutVars>
      </dgm:prSet>
      <dgm:spPr/>
    </dgm:pt>
    <dgm:pt modelId="{8191A0F3-A4C4-3740-AA49-70D94FCB9A26}" type="pres">
      <dgm:prSet presAssocID="{50B0E0FB-AE89-42D7-83E7-1681491C90BD}" presName="bgRect" presStyleLbl="alignNode1" presStyleIdx="0" presStyleCnt="3"/>
      <dgm:spPr/>
    </dgm:pt>
    <dgm:pt modelId="{83827F8F-FBD3-AE41-A986-68CEC5E3D3F2}" type="pres">
      <dgm:prSet presAssocID="{E3A0550B-712F-49BD-BE3F-63D1B3D6991A}" presName="sibTransNodeRect" presStyleLbl="alignNode1" presStyleIdx="0" presStyleCnt="3">
        <dgm:presLayoutVars>
          <dgm:chMax val="0"/>
          <dgm:bulletEnabled val="1"/>
        </dgm:presLayoutVars>
      </dgm:prSet>
      <dgm:spPr/>
    </dgm:pt>
    <dgm:pt modelId="{88D7686B-6B01-1644-AD37-83800D711E3C}" type="pres">
      <dgm:prSet presAssocID="{50B0E0FB-AE89-42D7-83E7-1681491C90BD}" presName="nodeRect" presStyleLbl="alignNode1" presStyleIdx="0" presStyleCnt="3">
        <dgm:presLayoutVars>
          <dgm:bulletEnabled val="1"/>
        </dgm:presLayoutVars>
      </dgm:prSet>
      <dgm:spPr/>
    </dgm:pt>
    <dgm:pt modelId="{6358180C-5EAA-044B-8FEC-43116331325F}" type="pres">
      <dgm:prSet presAssocID="{E3A0550B-712F-49BD-BE3F-63D1B3D6991A}" presName="sibTrans" presStyleCnt="0"/>
      <dgm:spPr/>
    </dgm:pt>
    <dgm:pt modelId="{E6952AA5-B4D8-A045-B7F7-9E46636D7B75}" type="pres">
      <dgm:prSet presAssocID="{2063C32E-60D6-4882-ADED-4D3DCFF8BB9D}" presName="compositeNode" presStyleCnt="0">
        <dgm:presLayoutVars>
          <dgm:bulletEnabled val="1"/>
        </dgm:presLayoutVars>
      </dgm:prSet>
      <dgm:spPr/>
    </dgm:pt>
    <dgm:pt modelId="{E1E87FE1-829E-C34C-99E9-F6F5B9D5365C}" type="pres">
      <dgm:prSet presAssocID="{2063C32E-60D6-4882-ADED-4D3DCFF8BB9D}" presName="bgRect" presStyleLbl="alignNode1" presStyleIdx="1" presStyleCnt="3"/>
      <dgm:spPr/>
    </dgm:pt>
    <dgm:pt modelId="{BE570B74-30F6-B541-A313-E653B468603F}" type="pres">
      <dgm:prSet presAssocID="{3A1CB2B5-C6F3-433F-9E1E-2ADCB4C29929}" presName="sibTransNodeRect" presStyleLbl="alignNode1" presStyleIdx="1" presStyleCnt="3">
        <dgm:presLayoutVars>
          <dgm:chMax val="0"/>
          <dgm:bulletEnabled val="1"/>
        </dgm:presLayoutVars>
      </dgm:prSet>
      <dgm:spPr/>
    </dgm:pt>
    <dgm:pt modelId="{78B43978-DDE4-DF4F-906D-642DBE76DFDB}" type="pres">
      <dgm:prSet presAssocID="{2063C32E-60D6-4882-ADED-4D3DCFF8BB9D}" presName="nodeRect" presStyleLbl="alignNode1" presStyleIdx="1" presStyleCnt="3">
        <dgm:presLayoutVars>
          <dgm:bulletEnabled val="1"/>
        </dgm:presLayoutVars>
      </dgm:prSet>
      <dgm:spPr/>
    </dgm:pt>
    <dgm:pt modelId="{E924CCBC-A38D-E749-863E-B973D06AE339}" type="pres">
      <dgm:prSet presAssocID="{3A1CB2B5-C6F3-433F-9E1E-2ADCB4C29929}" presName="sibTrans" presStyleCnt="0"/>
      <dgm:spPr/>
    </dgm:pt>
    <dgm:pt modelId="{67E057A6-6F3B-0241-87D7-D7F09806AF43}" type="pres">
      <dgm:prSet presAssocID="{1E8E6386-F733-4F0A-85C1-9DEAEA7C65A4}" presName="compositeNode" presStyleCnt="0">
        <dgm:presLayoutVars>
          <dgm:bulletEnabled val="1"/>
        </dgm:presLayoutVars>
      </dgm:prSet>
      <dgm:spPr/>
    </dgm:pt>
    <dgm:pt modelId="{D7ED612D-3374-DB49-9BB7-B0F75E5EBF70}" type="pres">
      <dgm:prSet presAssocID="{1E8E6386-F733-4F0A-85C1-9DEAEA7C65A4}" presName="bgRect" presStyleLbl="alignNode1" presStyleIdx="2" presStyleCnt="3"/>
      <dgm:spPr/>
    </dgm:pt>
    <dgm:pt modelId="{19F654B8-56FC-D54D-A598-D1281F1865BB}" type="pres">
      <dgm:prSet presAssocID="{8D18C1C4-5634-40EF-BDAC-E105C0E74846}" presName="sibTransNodeRect" presStyleLbl="alignNode1" presStyleIdx="2" presStyleCnt="3">
        <dgm:presLayoutVars>
          <dgm:chMax val="0"/>
          <dgm:bulletEnabled val="1"/>
        </dgm:presLayoutVars>
      </dgm:prSet>
      <dgm:spPr/>
    </dgm:pt>
    <dgm:pt modelId="{377C78EA-7B9D-3A4F-BB16-404D1FA29EDF}" type="pres">
      <dgm:prSet presAssocID="{1E8E6386-F733-4F0A-85C1-9DEAEA7C65A4}" presName="nodeRect" presStyleLbl="alignNode1" presStyleIdx="2" presStyleCnt="3">
        <dgm:presLayoutVars>
          <dgm:bulletEnabled val="1"/>
        </dgm:presLayoutVars>
      </dgm:prSet>
      <dgm:spPr/>
    </dgm:pt>
  </dgm:ptLst>
  <dgm:cxnLst>
    <dgm:cxn modelId="{D6C62000-EFED-1744-8B3C-AB80EFC4792A}" type="presOf" srcId="{E3A0550B-712F-49BD-BE3F-63D1B3D6991A}" destId="{83827F8F-FBD3-AE41-A986-68CEC5E3D3F2}" srcOrd="0" destOrd="0" presId="urn:microsoft.com/office/officeart/2016/7/layout/LinearBlockProcessNumbered"/>
    <dgm:cxn modelId="{DF71AA1D-3DD3-7544-A6FE-34DE07A58FA6}" type="presOf" srcId="{2063C32E-60D6-4882-ADED-4D3DCFF8BB9D}" destId="{E1E87FE1-829E-C34C-99E9-F6F5B9D5365C}" srcOrd="0" destOrd="0" presId="urn:microsoft.com/office/officeart/2016/7/layout/LinearBlockProcessNumbered"/>
    <dgm:cxn modelId="{AD641626-6212-4B0F-ABA7-C99B2E0B2DAB}" srcId="{728E2498-0F03-4AD6-AB78-AA1939BCF628}" destId="{50B0E0FB-AE89-42D7-83E7-1681491C90BD}" srcOrd="0" destOrd="0" parTransId="{FAC4D7B2-2925-4B65-85E9-8A46CE3BD512}" sibTransId="{E3A0550B-712F-49BD-BE3F-63D1B3D6991A}"/>
    <dgm:cxn modelId="{72049B40-D5DB-4A0E-8E70-082B7B10ED6B}" srcId="{728E2498-0F03-4AD6-AB78-AA1939BCF628}" destId="{2063C32E-60D6-4882-ADED-4D3DCFF8BB9D}" srcOrd="1" destOrd="0" parTransId="{12597FE1-4D2C-4350-B19D-02C7AB1817C4}" sibTransId="{3A1CB2B5-C6F3-433F-9E1E-2ADCB4C29929}"/>
    <dgm:cxn modelId="{4E931641-05FB-8D4F-B331-3A42058D2938}" type="presOf" srcId="{728E2498-0F03-4AD6-AB78-AA1939BCF628}" destId="{FCED444F-6154-9947-9160-46B15421EF6C}" srcOrd="0" destOrd="0" presId="urn:microsoft.com/office/officeart/2016/7/layout/LinearBlockProcessNumbered"/>
    <dgm:cxn modelId="{03BA0660-7BB3-1D42-8759-32BFEFD9E814}" type="presOf" srcId="{3A1CB2B5-C6F3-433F-9E1E-2ADCB4C29929}" destId="{BE570B74-30F6-B541-A313-E653B468603F}" srcOrd="0" destOrd="0" presId="urn:microsoft.com/office/officeart/2016/7/layout/LinearBlockProcessNumbered"/>
    <dgm:cxn modelId="{E71DB06D-2EF9-F24C-95F5-90F3470E0444}" type="presOf" srcId="{1E8E6386-F733-4F0A-85C1-9DEAEA7C65A4}" destId="{377C78EA-7B9D-3A4F-BB16-404D1FA29EDF}" srcOrd="1" destOrd="0" presId="urn:microsoft.com/office/officeart/2016/7/layout/LinearBlockProcessNumbered"/>
    <dgm:cxn modelId="{66821298-46CC-5143-B06A-1074A8161AAD}" type="presOf" srcId="{2063C32E-60D6-4882-ADED-4D3DCFF8BB9D}" destId="{78B43978-DDE4-DF4F-906D-642DBE76DFDB}" srcOrd="1" destOrd="0" presId="urn:microsoft.com/office/officeart/2016/7/layout/LinearBlockProcessNumbered"/>
    <dgm:cxn modelId="{8276C3AB-69A5-2742-8263-37C087B2F104}" type="presOf" srcId="{50B0E0FB-AE89-42D7-83E7-1681491C90BD}" destId="{8191A0F3-A4C4-3740-AA49-70D94FCB9A26}" srcOrd="0" destOrd="0" presId="urn:microsoft.com/office/officeart/2016/7/layout/LinearBlockProcessNumbered"/>
    <dgm:cxn modelId="{38049BAF-BE80-44A1-96F7-3483E5BF3C43}" srcId="{728E2498-0F03-4AD6-AB78-AA1939BCF628}" destId="{1E8E6386-F733-4F0A-85C1-9DEAEA7C65A4}" srcOrd="2" destOrd="0" parTransId="{C1E94D2B-1D4F-42CB-89C1-7A0787D065AD}" sibTransId="{8D18C1C4-5634-40EF-BDAC-E105C0E74846}"/>
    <dgm:cxn modelId="{D0B9D0D4-986F-214D-B424-567F4971489E}" type="presOf" srcId="{50B0E0FB-AE89-42D7-83E7-1681491C90BD}" destId="{88D7686B-6B01-1644-AD37-83800D711E3C}" srcOrd="1" destOrd="0" presId="urn:microsoft.com/office/officeart/2016/7/layout/LinearBlockProcessNumbered"/>
    <dgm:cxn modelId="{BBB0E2E6-2A4D-6C46-B784-0D91A49EB080}" type="presOf" srcId="{8D18C1C4-5634-40EF-BDAC-E105C0E74846}" destId="{19F654B8-56FC-D54D-A598-D1281F1865BB}" srcOrd="0" destOrd="0" presId="urn:microsoft.com/office/officeart/2016/7/layout/LinearBlockProcessNumbered"/>
    <dgm:cxn modelId="{760337FC-B0F1-F64A-B34D-DC9D4EFF2502}" type="presOf" srcId="{1E8E6386-F733-4F0A-85C1-9DEAEA7C65A4}" destId="{D7ED612D-3374-DB49-9BB7-B0F75E5EBF70}" srcOrd="0" destOrd="0" presId="urn:microsoft.com/office/officeart/2016/7/layout/LinearBlockProcessNumbered"/>
    <dgm:cxn modelId="{A283168D-0A75-C54D-9E64-A11690D3FF5F}" type="presParOf" srcId="{FCED444F-6154-9947-9160-46B15421EF6C}" destId="{DCB719EE-F9C5-C544-A026-CC1313CD7DCD}" srcOrd="0" destOrd="0" presId="urn:microsoft.com/office/officeart/2016/7/layout/LinearBlockProcessNumbered"/>
    <dgm:cxn modelId="{28685C52-24DF-9740-95E3-D65D1C56CA7A}" type="presParOf" srcId="{DCB719EE-F9C5-C544-A026-CC1313CD7DCD}" destId="{8191A0F3-A4C4-3740-AA49-70D94FCB9A26}" srcOrd="0" destOrd="0" presId="urn:microsoft.com/office/officeart/2016/7/layout/LinearBlockProcessNumbered"/>
    <dgm:cxn modelId="{B9706AF5-3F4A-974A-B867-19775120673C}" type="presParOf" srcId="{DCB719EE-F9C5-C544-A026-CC1313CD7DCD}" destId="{83827F8F-FBD3-AE41-A986-68CEC5E3D3F2}" srcOrd="1" destOrd="0" presId="urn:microsoft.com/office/officeart/2016/7/layout/LinearBlockProcessNumbered"/>
    <dgm:cxn modelId="{7AE24C3C-970F-DD4F-98D4-402FE8B97DAE}" type="presParOf" srcId="{DCB719EE-F9C5-C544-A026-CC1313CD7DCD}" destId="{88D7686B-6B01-1644-AD37-83800D711E3C}" srcOrd="2" destOrd="0" presId="urn:microsoft.com/office/officeart/2016/7/layout/LinearBlockProcessNumbered"/>
    <dgm:cxn modelId="{37E1BF81-12DD-8346-BF1C-ABFA8ADF0533}" type="presParOf" srcId="{FCED444F-6154-9947-9160-46B15421EF6C}" destId="{6358180C-5EAA-044B-8FEC-43116331325F}" srcOrd="1" destOrd="0" presId="urn:microsoft.com/office/officeart/2016/7/layout/LinearBlockProcessNumbered"/>
    <dgm:cxn modelId="{92BD48E0-53B7-2640-B581-5DF8257DD719}" type="presParOf" srcId="{FCED444F-6154-9947-9160-46B15421EF6C}" destId="{E6952AA5-B4D8-A045-B7F7-9E46636D7B75}" srcOrd="2" destOrd="0" presId="urn:microsoft.com/office/officeart/2016/7/layout/LinearBlockProcessNumbered"/>
    <dgm:cxn modelId="{C7314D6A-8A8C-C14D-809D-BB496605F644}" type="presParOf" srcId="{E6952AA5-B4D8-A045-B7F7-9E46636D7B75}" destId="{E1E87FE1-829E-C34C-99E9-F6F5B9D5365C}" srcOrd="0" destOrd="0" presId="urn:microsoft.com/office/officeart/2016/7/layout/LinearBlockProcessNumbered"/>
    <dgm:cxn modelId="{39642E56-14DC-7A43-A7B6-0A3EA84AC2E0}" type="presParOf" srcId="{E6952AA5-B4D8-A045-B7F7-9E46636D7B75}" destId="{BE570B74-30F6-B541-A313-E653B468603F}" srcOrd="1" destOrd="0" presId="urn:microsoft.com/office/officeart/2016/7/layout/LinearBlockProcessNumbered"/>
    <dgm:cxn modelId="{741AB816-469D-3F4C-BACD-528F2F042B3E}" type="presParOf" srcId="{E6952AA5-B4D8-A045-B7F7-9E46636D7B75}" destId="{78B43978-DDE4-DF4F-906D-642DBE76DFDB}" srcOrd="2" destOrd="0" presId="urn:microsoft.com/office/officeart/2016/7/layout/LinearBlockProcessNumbered"/>
    <dgm:cxn modelId="{C61C0794-2775-6142-9859-FD112A932064}" type="presParOf" srcId="{FCED444F-6154-9947-9160-46B15421EF6C}" destId="{E924CCBC-A38D-E749-863E-B973D06AE339}" srcOrd="3" destOrd="0" presId="urn:microsoft.com/office/officeart/2016/7/layout/LinearBlockProcessNumbered"/>
    <dgm:cxn modelId="{B6B724E1-76D9-5544-94C4-095FE1E6876E}" type="presParOf" srcId="{FCED444F-6154-9947-9160-46B15421EF6C}" destId="{67E057A6-6F3B-0241-87D7-D7F09806AF43}" srcOrd="4" destOrd="0" presId="urn:microsoft.com/office/officeart/2016/7/layout/LinearBlockProcessNumbered"/>
    <dgm:cxn modelId="{A18AF516-3CC9-B44E-B79F-16D2137F808B}" type="presParOf" srcId="{67E057A6-6F3B-0241-87D7-D7F09806AF43}" destId="{D7ED612D-3374-DB49-9BB7-B0F75E5EBF70}" srcOrd="0" destOrd="0" presId="urn:microsoft.com/office/officeart/2016/7/layout/LinearBlockProcessNumbered"/>
    <dgm:cxn modelId="{97B01258-BFAC-C74F-988C-73BE62AE64B5}" type="presParOf" srcId="{67E057A6-6F3B-0241-87D7-D7F09806AF43}" destId="{19F654B8-56FC-D54D-A598-D1281F1865BB}" srcOrd="1" destOrd="0" presId="urn:microsoft.com/office/officeart/2016/7/layout/LinearBlockProcessNumbered"/>
    <dgm:cxn modelId="{6468D9A3-2CA2-AB4C-813A-4F7C01F3FC3B}" type="presParOf" srcId="{67E057A6-6F3B-0241-87D7-D7F09806AF43}" destId="{377C78EA-7B9D-3A4F-BB16-404D1FA29EDF}"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1BA8AA9-D0DD-408A-AD4A-768EEC4C43B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A0AF7D3-C4AC-44BC-A0BF-D7077A883B8D}">
      <dgm:prSet/>
      <dgm:spPr/>
      <dgm:t>
        <a:bodyPr/>
        <a:lstStyle/>
        <a:p>
          <a:r>
            <a:rPr lang="en-CA"/>
            <a:t>Acute coronary syndrome (ACS)</a:t>
          </a:r>
          <a:endParaRPr lang="en-US"/>
        </a:p>
      </dgm:t>
    </dgm:pt>
    <dgm:pt modelId="{1D17093A-8AFC-4F9F-BE0A-837490308F32}" type="parTrans" cxnId="{3CD15F2D-8DBA-42B4-B582-E0FE6F6C54E1}">
      <dgm:prSet/>
      <dgm:spPr/>
      <dgm:t>
        <a:bodyPr/>
        <a:lstStyle/>
        <a:p>
          <a:endParaRPr lang="en-US"/>
        </a:p>
      </dgm:t>
    </dgm:pt>
    <dgm:pt modelId="{3E5861B0-F59F-4AAC-8B18-AAD8FD2C5A1B}" type="sibTrans" cxnId="{3CD15F2D-8DBA-42B4-B582-E0FE6F6C54E1}">
      <dgm:prSet/>
      <dgm:spPr/>
      <dgm:t>
        <a:bodyPr/>
        <a:lstStyle/>
        <a:p>
          <a:endParaRPr lang="en-US"/>
        </a:p>
      </dgm:t>
    </dgm:pt>
    <dgm:pt modelId="{CD7C6EB0-6BE5-4982-B0F6-D5BA2A6F2D78}">
      <dgm:prSet/>
      <dgm:spPr/>
      <dgm:t>
        <a:bodyPr/>
        <a:lstStyle/>
        <a:p>
          <a:r>
            <a:rPr lang="en-CA"/>
            <a:t>Acute heart failure</a:t>
          </a:r>
          <a:endParaRPr lang="en-US"/>
        </a:p>
      </dgm:t>
    </dgm:pt>
    <dgm:pt modelId="{11361731-8BC1-4290-963A-9DE23407371F}" type="parTrans" cxnId="{4E3D70CF-BCB8-4097-BAE7-7A4102D20DC9}">
      <dgm:prSet/>
      <dgm:spPr/>
      <dgm:t>
        <a:bodyPr/>
        <a:lstStyle/>
        <a:p>
          <a:endParaRPr lang="en-US"/>
        </a:p>
      </dgm:t>
    </dgm:pt>
    <dgm:pt modelId="{8AF94497-0D63-489D-9B13-1B89D6BF3DAD}" type="sibTrans" cxnId="{4E3D70CF-BCB8-4097-BAE7-7A4102D20DC9}">
      <dgm:prSet/>
      <dgm:spPr/>
      <dgm:t>
        <a:bodyPr/>
        <a:lstStyle/>
        <a:p>
          <a:endParaRPr lang="en-US"/>
        </a:p>
      </dgm:t>
    </dgm:pt>
    <dgm:pt modelId="{1DD5DFDD-9626-43C6-B4C3-59655AC9ED08}">
      <dgm:prSet/>
      <dgm:spPr/>
      <dgm:t>
        <a:bodyPr/>
        <a:lstStyle/>
        <a:p>
          <a:r>
            <a:rPr lang="en-CA"/>
            <a:t>Arrhythmia</a:t>
          </a:r>
          <a:endParaRPr lang="en-US"/>
        </a:p>
      </dgm:t>
    </dgm:pt>
    <dgm:pt modelId="{A2451A84-68EB-4C15-9731-DF7649D00EB6}" type="parTrans" cxnId="{0EDD3E40-0270-4889-A6DC-7BED76BBDCA9}">
      <dgm:prSet/>
      <dgm:spPr/>
      <dgm:t>
        <a:bodyPr/>
        <a:lstStyle/>
        <a:p>
          <a:endParaRPr lang="en-US"/>
        </a:p>
      </dgm:t>
    </dgm:pt>
    <dgm:pt modelId="{59749E02-E56D-442C-AAA2-CE2F8ACFF140}" type="sibTrans" cxnId="{0EDD3E40-0270-4889-A6DC-7BED76BBDCA9}">
      <dgm:prSet/>
      <dgm:spPr/>
      <dgm:t>
        <a:bodyPr/>
        <a:lstStyle/>
        <a:p>
          <a:endParaRPr lang="en-US"/>
        </a:p>
      </dgm:t>
    </dgm:pt>
    <dgm:pt modelId="{5A47BC94-C304-4E08-800B-F5DB8B62DB6F}">
      <dgm:prSet/>
      <dgm:spPr/>
      <dgm:t>
        <a:bodyPr/>
        <a:lstStyle/>
        <a:p>
          <a:r>
            <a:rPr lang="en-CA"/>
            <a:t>Pericardial tamponade</a:t>
          </a:r>
          <a:endParaRPr lang="en-US"/>
        </a:p>
      </dgm:t>
    </dgm:pt>
    <dgm:pt modelId="{4454B48F-64B5-4749-B39F-76F6C7A5B0BD}" type="parTrans" cxnId="{05E634C2-2243-4A7D-A964-2C539713252D}">
      <dgm:prSet/>
      <dgm:spPr/>
      <dgm:t>
        <a:bodyPr/>
        <a:lstStyle/>
        <a:p>
          <a:endParaRPr lang="en-US"/>
        </a:p>
      </dgm:t>
    </dgm:pt>
    <dgm:pt modelId="{0F22132D-1281-46C0-A221-196214B4FF1F}" type="sibTrans" cxnId="{05E634C2-2243-4A7D-A964-2C539713252D}">
      <dgm:prSet/>
      <dgm:spPr/>
      <dgm:t>
        <a:bodyPr/>
        <a:lstStyle/>
        <a:p>
          <a:endParaRPr lang="en-US"/>
        </a:p>
      </dgm:t>
    </dgm:pt>
    <dgm:pt modelId="{BA2871B7-BEB6-4B95-AC57-F0F2D7AFBACC}">
      <dgm:prSet/>
      <dgm:spPr/>
      <dgm:t>
        <a:bodyPr/>
        <a:lstStyle/>
        <a:p>
          <a:r>
            <a:rPr lang="en-CA"/>
            <a:t>Pulmonary embolism (PE)</a:t>
          </a:r>
          <a:endParaRPr lang="en-US"/>
        </a:p>
      </dgm:t>
    </dgm:pt>
    <dgm:pt modelId="{52C67551-9263-4CCA-B7C6-39F724F95111}" type="parTrans" cxnId="{CE952E34-0894-442F-8BF5-2002EC050D90}">
      <dgm:prSet/>
      <dgm:spPr/>
      <dgm:t>
        <a:bodyPr/>
        <a:lstStyle/>
        <a:p>
          <a:endParaRPr lang="en-US"/>
        </a:p>
      </dgm:t>
    </dgm:pt>
    <dgm:pt modelId="{8381BA7A-1383-4F7B-98F1-46CB7611F693}" type="sibTrans" cxnId="{CE952E34-0894-442F-8BF5-2002EC050D90}">
      <dgm:prSet/>
      <dgm:spPr/>
      <dgm:t>
        <a:bodyPr/>
        <a:lstStyle/>
        <a:p>
          <a:endParaRPr lang="en-US"/>
        </a:p>
      </dgm:t>
    </dgm:pt>
    <dgm:pt modelId="{7C45EE1B-9512-42D6-9E9F-600640A88146}">
      <dgm:prSet/>
      <dgm:spPr/>
      <dgm:t>
        <a:bodyPr/>
        <a:lstStyle/>
        <a:p>
          <a:r>
            <a:rPr lang="en-CA"/>
            <a:t>Pneumonia</a:t>
          </a:r>
          <a:endParaRPr lang="en-US"/>
        </a:p>
      </dgm:t>
    </dgm:pt>
    <dgm:pt modelId="{D2C84F42-714E-4B25-9F50-EAED0791DCC8}" type="parTrans" cxnId="{9A628D58-A60B-4AD0-B729-DD58645BC110}">
      <dgm:prSet/>
      <dgm:spPr/>
      <dgm:t>
        <a:bodyPr/>
        <a:lstStyle/>
        <a:p>
          <a:endParaRPr lang="en-US"/>
        </a:p>
      </dgm:t>
    </dgm:pt>
    <dgm:pt modelId="{90A28195-628A-4C0D-8C7F-9B53FC3F3964}" type="sibTrans" cxnId="{9A628D58-A60B-4AD0-B729-DD58645BC110}">
      <dgm:prSet/>
      <dgm:spPr/>
      <dgm:t>
        <a:bodyPr/>
        <a:lstStyle/>
        <a:p>
          <a:endParaRPr lang="en-US"/>
        </a:p>
      </dgm:t>
    </dgm:pt>
    <dgm:pt modelId="{FE3C31AD-AB1E-48B8-AEED-E7647DD694EC}">
      <dgm:prSet/>
      <dgm:spPr/>
      <dgm:t>
        <a:bodyPr/>
        <a:lstStyle/>
        <a:p>
          <a:r>
            <a:rPr lang="en-CA"/>
            <a:t>Chronic obstructive pulmonary disease (COPD) exacerbation</a:t>
          </a:r>
          <a:endParaRPr lang="en-US"/>
        </a:p>
      </dgm:t>
    </dgm:pt>
    <dgm:pt modelId="{5676FD4E-7125-4F94-AEC8-EF997D5D1BF3}" type="parTrans" cxnId="{B2A3A96A-6390-4C13-83F8-8B8D9355E2D4}">
      <dgm:prSet/>
      <dgm:spPr/>
      <dgm:t>
        <a:bodyPr/>
        <a:lstStyle/>
        <a:p>
          <a:endParaRPr lang="en-US"/>
        </a:p>
      </dgm:t>
    </dgm:pt>
    <dgm:pt modelId="{BE04E2FA-A203-4335-9ADF-60C132A17EC1}" type="sibTrans" cxnId="{B2A3A96A-6390-4C13-83F8-8B8D9355E2D4}">
      <dgm:prSet/>
      <dgm:spPr/>
      <dgm:t>
        <a:bodyPr/>
        <a:lstStyle/>
        <a:p>
          <a:endParaRPr lang="en-US"/>
        </a:p>
      </dgm:t>
    </dgm:pt>
    <dgm:pt modelId="{DDC2922C-9713-4F1E-B43F-7A3A9A32E57E}">
      <dgm:prSet/>
      <dgm:spPr/>
      <dgm:t>
        <a:bodyPr/>
        <a:lstStyle/>
        <a:p>
          <a:r>
            <a:rPr lang="en-CA"/>
            <a:t>Sever Asthma</a:t>
          </a:r>
          <a:endParaRPr lang="en-US"/>
        </a:p>
      </dgm:t>
    </dgm:pt>
    <dgm:pt modelId="{38143C51-2057-47E7-A202-D57C92889997}" type="parTrans" cxnId="{A9664D61-BA20-4627-BABF-DA4128812EC6}">
      <dgm:prSet/>
      <dgm:spPr/>
      <dgm:t>
        <a:bodyPr/>
        <a:lstStyle/>
        <a:p>
          <a:endParaRPr lang="en-US"/>
        </a:p>
      </dgm:t>
    </dgm:pt>
    <dgm:pt modelId="{4C2BCB5E-AF79-47B0-8A3C-489540B0DF2A}" type="sibTrans" cxnId="{A9664D61-BA20-4627-BABF-DA4128812EC6}">
      <dgm:prSet/>
      <dgm:spPr/>
      <dgm:t>
        <a:bodyPr/>
        <a:lstStyle/>
        <a:p>
          <a:endParaRPr lang="en-US"/>
        </a:p>
      </dgm:t>
    </dgm:pt>
    <dgm:pt modelId="{13ACEB10-EC3D-4962-9F9A-E7F30B3A8A80}">
      <dgm:prSet/>
      <dgm:spPr/>
      <dgm:t>
        <a:bodyPr/>
        <a:lstStyle/>
        <a:p>
          <a:r>
            <a:rPr lang="en-CA"/>
            <a:t>Anaphylaxis</a:t>
          </a:r>
          <a:endParaRPr lang="en-US"/>
        </a:p>
      </dgm:t>
    </dgm:pt>
    <dgm:pt modelId="{F0A37F41-A618-4410-A9A3-0864EA88C9E3}" type="parTrans" cxnId="{2E950F55-B277-475F-84DB-C98B95816305}">
      <dgm:prSet/>
      <dgm:spPr/>
      <dgm:t>
        <a:bodyPr/>
        <a:lstStyle/>
        <a:p>
          <a:endParaRPr lang="en-US"/>
        </a:p>
      </dgm:t>
    </dgm:pt>
    <dgm:pt modelId="{003E96CB-7070-4D55-9642-8799F71D8219}" type="sibTrans" cxnId="{2E950F55-B277-475F-84DB-C98B95816305}">
      <dgm:prSet/>
      <dgm:spPr/>
      <dgm:t>
        <a:bodyPr/>
        <a:lstStyle/>
        <a:p>
          <a:endParaRPr lang="en-US"/>
        </a:p>
      </dgm:t>
    </dgm:pt>
    <dgm:pt modelId="{9B8C06E8-E5D6-4779-A5BD-CB6F2B80FC4F}">
      <dgm:prSet/>
      <dgm:spPr/>
      <dgm:t>
        <a:bodyPr/>
        <a:lstStyle/>
        <a:p>
          <a:r>
            <a:rPr lang="en-CA"/>
            <a:t>Poisoning (eg, carbon monoxide)</a:t>
          </a:r>
          <a:endParaRPr lang="en-US"/>
        </a:p>
      </dgm:t>
    </dgm:pt>
    <dgm:pt modelId="{52016C95-C7D0-4522-82C7-28E8160FF44C}" type="parTrans" cxnId="{3EE393FB-912F-43DB-8839-CE663C902E71}">
      <dgm:prSet/>
      <dgm:spPr/>
      <dgm:t>
        <a:bodyPr/>
        <a:lstStyle/>
        <a:p>
          <a:endParaRPr lang="en-US"/>
        </a:p>
      </dgm:t>
    </dgm:pt>
    <dgm:pt modelId="{F577AECC-2E2B-4588-B109-881D1BD15C4F}" type="sibTrans" cxnId="{3EE393FB-912F-43DB-8839-CE663C902E71}">
      <dgm:prSet/>
      <dgm:spPr/>
      <dgm:t>
        <a:bodyPr/>
        <a:lstStyle/>
        <a:p>
          <a:endParaRPr lang="en-US"/>
        </a:p>
      </dgm:t>
    </dgm:pt>
    <dgm:pt modelId="{9361418A-DD10-4E6C-81B6-A6EA731BB534}">
      <dgm:prSet/>
      <dgm:spPr/>
      <dgm:t>
        <a:bodyPr/>
        <a:lstStyle/>
        <a:p>
          <a:r>
            <a:rPr lang="en-CA" dirty="0"/>
            <a:t>Pneumothorax, Hemothorax)</a:t>
          </a:r>
          <a:endParaRPr lang="en-US" dirty="0"/>
        </a:p>
      </dgm:t>
    </dgm:pt>
    <dgm:pt modelId="{E1BEB497-C728-4DCE-BD11-29B1BF1C1363}" type="parTrans" cxnId="{B6B1F133-4036-4FF1-9F3C-129F7DA4B3E1}">
      <dgm:prSet/>
      <dgm:spPr/>
      <dgm:t>
        <a:bodyPr/>
        <a:lstStyle/>
        <a:p>
          <a:endParaRPr lang="en-US"/>
        </a:p>
      </dgm:t>
    </dgm:pt>
    <dgm:pt modelId="{0DF5281E-AFCD-49AD-839F-64243A73CFEF}" type="sibTrans" cxnId="{B6B1F133-4036-4FF1-9F3C-129F7DA4B3E1}">
      <dgm:prSet/>
      <dgm:spPr/>
      <dgm:t>
        <a:bodyPr/>
        <a:lstStyle/>
        <a:p>
          <a:endParaRPr lang="en-US"/>
        </a:p>
      </dgm:t>
    </dgm:pt>
    <dgm:pt modelId="{F77A6458-1B58-4E12-AF86-1E845BA5D4E3}">
      <dgm:prSet/>
      <dgm:spPr/>
      <dgm:t>
        <a:bodyPr/>
        <a:lstStyle/>
        <a:p>
          <a:r>
            <a:rPr lang="en-CA" dirty="0"/>
            <a:t>Airway obstruction: Foreign body </a:t>
          </a:r>
          <a:endParaRPr lang="en-US" dirty="0"/>
        </a:p>
      </dgm:t>
    </dgm:pt>
    <dgm:pt modelId="{A05B6830-BEF0-443E-892C-0C950AAFC7D3}" type="parTrans" cxnId="{811B7B46-88AF-4830-97F6-AA5CC0F37FFE}">
      <dgm:prSet/>
      <dgm:spPr/>
      <dgm:t>
        <a:bodyPr/>
        <a:lstStyle/>
        <a:p>
          <a:endParaRPr lang="en-US"/>
        </a:p>
      </dgm:t>
    </dgm:pt>
    <dgm:pt modelId="{5A00448B-D3A3-47E5-835E-2A04F46F31D3}" type="sibTrans" cxnId="{811B7B46-88AF-4830-97F6-AA5CC0F37FFE}">
      <dgm:prSet/>
      <dgm:spPr/>
      <dgm:t>
        <a:bodyPr/>
        <a:lstStyle/>
        <a:p>
          <a:endParaRPr lang="en-US"/>
        </a:p>
      </dgm:t>
    </dgm:pt>
    <dgm:pt modelId="{EFBA9C11-F2CF-7E4E-9AE3-95ABC5A7F023}" type="pres">
      <dgm:prSet presAssocID="{E1BA8AA9-D0DD-408A-AD4A-768EEC4C43BD}" presName="linear" presStyleCnt="0">
        <dgm:presLayoutVars>
          <dgm:animLvl val="lvl"/>
          <dgm:resizeHandles val="exact"/>
        </dgm:presLayoutVars>
      </dgm:prSet>
      <dgm:spPr/>
    </dgm:pt>
    <dgm:pt modelId="{E0A70F67-FCDB-944E-81BD-75E848BFC9E7}" type="pres">
      <dgm:prSet presAssocID="{8A0AF7D3-C4AC-44BC-A0BF-D7077A883B8D}" presName="parentText" presStyleLbl="node1" presStyleIdx="0" presStyleCnt="12">
        <dgm:presLayoutVars>
          <dgm:chMax val="0"/>
          <dgm:bulletEnabled val="1"/>
        </dgm:presLayoutVars>
      </dgm:prSet>
      <dgm:spPr/>
    </dgm:pt>
    <dgm:pt modelId="{758AF054-C35E-A940-8D66-C59E36B708AD}" type="pres">
      <dgm:prSet presAssocID="{3E5861B0-F59F-4AAC-8B18-AAD8FD2C5A1B}" presName="spacer" presStyleCnt="0"/>
      <dgm:spPr/>
    </dgm:pt>
    <dgm:pt modelId="{7A1F083D-08B8-0949-B1B8-3F83D4A807DF}" type="pres">
      <dgm:prSet presAssocID="{CD7C6EB0-6BE5-4982-B0F6-D5BA2A6F2D78}" presName="parentText" presStyleLbl="node1" presStyleIdx="1" presStyleCnt="12">
        <dgm:presLayoutVars>
          <dgm:chMax val="0"/>
          <dgm:bulletEnabled val="1"/>
        </dgm:presLayoutVars>
      </dgm:prSet>
      <dgm:spPr/>
    </dgm:pt>
    <dgm:pt modelId="{204A5155-8AB0-BF49-B3A3-C7A5E71A2824}" type="pres">
      <dgm:prSet presAssocID="{8AF94497-0D63-489D-9B13-1B89D6BF3DAD}" presName="spacer" presStyleCnt="0"/>
      <dgm:spPr/>
    </dgm:pt>
    <dgm:pt modelId="{6759A2BD-5A51-1F44-AD3C-FD274C651EFE}" type="pres">
      <dgm:prSet presAssocID="{1DD5DFDD-9626-43C6-B4C3-59655AC9ED08}" presName="parentText" presStyleLbl="node1" presStyleIdx="2" presStyleCnt="12">
        <dgm:presLayoutVars>
          <dgm:chMax val="0"/>
          <dgm:bulletEnabled val="1"/>
        </dgm:presLayoutVars>
      </dgm:prSet>
      <dgm:spPr/>
    </dgm:pt>
    <dgm:pt modelId="{1A7EF00C-2449-AF45-BA1E-2A4E40F18D6C}" type="pres">
      <dgm:prSet presAssocID="{59749E02-E56D-442C-AAA2-CE2F8ACFF140}" presName="spacer" presStyleCnt="0"/>
      <dgm:spPr/>
    </dgm:pt>
    <dgm:pt modelId="{2EF8035C-634C-B54D-886C-A43F30A3E4F5}" type="pres">
      <dgm:prSet presAssocID="{5A47BC94-C304-4E08-800B-F5DB8B62DB6F}" presName="parentText" presStyleLbl="node1" presStyleIdx="3" presStyleCnt="12">
        <dgm:presLayoutVars>
          <dgm:chMax val="0"/>
          <dgm:bulletEnabled val="1"/>
        </dgm:presLayoutVars>
      </dgm:prSet>
      <dgm:spPr/>
    </dgm:pt>
    <dgm:pt modelId="{BD223703-C542-8C45-82A7-737BA39F784F}" type="pres">
      <dgm:prSet presAssocID="{0F22132D-1281-46C0-A221-196214B4FF1F}" presName="spacer" presStyleCnt="0"/>
      <dgm:spPr/>
    </dgm:pt>
    <dgm:pt modelId="{23C339E8-2D61-A84C-9C4A-36314F0AC7F4}" type="pres">
      <dgm:prSet presAssocID="{BA2871B7-BEB6-4B95-AC57-F0F2D7AFBACC}" presName="parentText" presStyleLbl="node1" presStyleIdx="4" presStyleCnt="12">
        <dgm:presLayoutVars>
          <dgm:chMax val="0"/>
          <dgm:bulletEnabled val="1"/>
        </dgm:presLayoutVars>
      </dgm:prSet>
      <dgm:spPr/>
    </dgm:pt>
    <dgm:pt modelId="{58957BB0-3FA6-4F4B-B740-8BD233D546AB}" type="pres">
      <dgm:prSet presAssocID="{8381BA7A-1383-4F7B-98F1-46CB7611F693}" presName="spacer" presStyleCnt="0"/>
      <dgm:spPr/>
    </dgm:pt>
    <dgm:pt modelId="{6187D0B5-94C3-654D-B42D-15AFB79C67FC}" type="pres">
      <dgm:prSet presAssocID="{7C45EE1B-9512-42D6-9E9F-600640A88146}" presName="parentText" presStyleLbl="node1" presStyleIdx="5" presStyleCnt="12">
        <dgm:presLayoutVars>
          <dgm:chMax val="0"/>
          <dgm:bulletEnabled val="1"/>
        </dgm:presLayoutVars>
      </dgm:prSet>
      <dgm:spPr/>
    </dgm:pt>
    <dgm:pt modelId="{3CFFECF9-F975-2A4E-BA2E-A9188C09353F}" type="pres">
      <dgm:prSet presAssocID="{90A28195-628A-4C0D-8C7F-9B53FC3F3964}" presName="spacer" presStyleCnt="0"/>
      <dgm:spPr/>
    </dgm:pt>
    <dgm:pt modelId="{906048C3-65C3-8B41-934D-E0C4558947F4}" type="pres">
      <dgm:prSet presAssocID="{FE3C31AD-AB1E-48B8-AEED-E7647DD694EC}" presName="parentText" presStyleLbl="node1" presStyleIdx="6" presStyleCnt="12">
        <dgm:presLayoutVars>
          <dgm:chMax val="0"/>
          <dgm:bulletEnabled val="1"/>
        </dgm:presLayoutVars>
      </dgm:prSet>
      <dgm:spPr/>
    </dgm:pt>
    <dgm:pt modelId="{DC92F796-AFE2-BB4F-A6A2-5C1895C70ABC}" type="pres">
      <dgm:prSet presAssocID="{BE04E2FA-A203-4335-9ADF-60C132A17EC1}" presName="spacer" presStyleCnt="0"/>
      <dgm:spPr/>
    </dgm:pt>
    <dgm:pt modelId="{D59AC276-6FF8-A746-8BCD-632CFA143AD4}" type="pres">
      <dgm:prSet presAssocID="{DDC2922C-9713-4F1E-B43F-7A3A9A32E57E}" presName="parentText" presStyleLbl="node1" presStyleIdx="7" presStyleCnt="12">
        <dgm:presLayoutVars>
          <dgm:chMax val="0"/>
          <dgm:bulletEnabled val="1"/>
        </dgm:presLayoutVars>
      </dgm:prSet>
      <dgm:spPr/>
    </dgm:pt>
    <dgm:pt modelId="{1F57D730-5649-5045-A7B7-9E3A4628037B}" type="pres">
      <dgm:prSet presAssocID="{4C2BCB5E-AF79-47B0-8A3C-489540B0DF2A}" presName="spacer" presStyleCnt="0"/>
      <dgm:spPr/>
    </dgm:pt>
    <dgm:pt modelId="{1E3C5E49-0FF7-EB40-A030-8D0125F920DE}" type="pres">
      <dgm:prSet presAssocID="{13ACEB10-EC3D-4962-9F9A-E7F30B3A8A80}" presName="parentText" presStyleLbl="node1" presStyleIdx="8" presStyleCnt="12">
        <dgm:presLayoutVars>
          <dgm:chMax val="0"/>
          <dgm:bulletEnabled val="1"/>
        </dgm:presLayoutVars>
      </dgm:prSet>
      <dgm:spPr/>
    </dgm:pt>
    <dgm:pt modelId="{37F81CE4-E12D-6341-9D54-CDE003119833}" type="pres">
      <dgm:prSet presAssocID="{003E96CB-7070-4D55-9642-8799F71D8219}" presName="spacer" presStyleCnt="0"/>
      <dgm:spPr/>
    </dgm:pt>
    <dgm:pt modelId="{BFC1DB0D-3535-E24C-B489-E56F8937A09C}" type="pres">
      <dgm:prSet presAssocID="{9B8C06E8-E5D6-4779-A5BD-CB6F2B80FC4F}" presName="parentText" presStyleLbl="node1" presStyleIdx="9" presStyleCnt="12">
        <dgm:presLayoutVars>
          <dgm:chMax val="0"/>
          <dgm:bulletEnabled val="1"/>
        </dgm:presLayoutVars>
      </dgm:prSet>
      <dgm:spPr/>
    </dgm:pt>
    <dgm:pt modelId="{E0F5BA7B-A0AF-D747-932C-3025F770B0C0}" type="pres">
      <dgm:prSet presAssocID="{F577AECC-2E2B-4588-B109-881D1BD15C4F}" presName="spacer" presStyleCnt="0"/>
      <dgm:spPr/>
    </dgm:pt>
    <dgm:pt modelId="{937FDB5A-A717-1C41-BEB5-D21C7D0BBCC0}" type="pres">
      <dgm:prSet presAssocID="{9361418A-DD10-4E6C-81B6-A6EA731BB534}" presName="parentText" presStyleLbl="node1" presStyleIdx="10" presStyleCnt="12">
        <dgm:presLayoutVars>
          <dgm:chMax val="0"/>
          <dgm:bulletEnabled val="1"/>
        </dgm:presLayoutVars>
      </dgm:prSet>
      <dgm:spPr/>
    </dgm:pt>
    <dgm:pt modelId="{6E9AE435-5733-BB43-B455-C8481B0F0ECE}" type="pres">
      <dgm:prSet presAssocID="{0DF5281E-AFCD-49AD-839F-64243A73CFEF}" presName="spacer" presStyleCnt="0"/>
      <dgm:spPr/>
    </dgm:pt>
    <dgm:pt modelId="{71CAB972-4227-974F-89F5-5270E8F75094}" type="pres">
      <dgm:prSet presAssocID="{F77A6458-1B58-4E12-AF86-1E845BA5D4E3}" presName="parentText" presStyleLbl="node1" presStyleIdx="11" presStyleCnt="12">
        <dgm:presLayoutVars>
          <dgm:chMax val="0"/>
          <dgm:bulletEnabled val="1"/>
        </dgm:presLayoutVars>
      </dgm:prSet>
      <dgm:spPr/>
    </dgm:pt>
  </dgm:ptLst>
  <dgm:cxnLst>
    <dgm:cxn modelId="{6E637201-378C-324D-BC11-EFE002AEC41E}" type="presOf" srcId="{BA2871B7-BEB6-4B95-AC57-F0F2D7AFBACC}" destId="{23C339E8-2D61-A84C-9C4A-36314F0AC7F4}" srcOrd="0" destOrd="0" presId="urn:microsoft.com/office/officeart/2005/8/layout/vList2"/>
    <dgm:cxn modelId="{A70C7218-00F7-BA47-BB50-B3F7A7A9EA3F}" type="presOf" srcId="{DDC2922C-9713-4F1E-B43F-7A3A9A32E57E}" destId="{D59AC276-6FF8-A746-8BCD-632CFA143AD4}" srcOrd="0" destOrd="0" presId="urn:microsoft.com/office/officeart/2005/8/layout/vList2"/>
    <dgm:cxn modelId="{3CD15F2D-8DBA-42B4-B582-E0FE6F6C54E1}" srcId="{E1BA8AA9-D0DD-408A-AD4A-768EEC4C43BD}" destId="{8A0AF7D3-C4AC-44BC-A0BF-D7077A883B8D}" srcOrd="0" destOrd="0" parTransId="{1D17093A-8AFC-4F9F-BE0A-837490308F32}" sibTransId="{3E5861B0-F59F-4AAC-8B18-AAD8FD2C5A1B}"/>
    <dgm:cxn modelId="{B6B1F133-4036-4FF1-9F3C-129F7DA4B3E1}" srcId="{E1BA8AA9-D0DD-408A-AD4A-768EEC4C43BD}" destId="{9361418A-DD10-4E6C-81B6-A6EA731BB534}" srcOrd="10" destOrd="0" parTransId="{E1BEB497-C728-4DCE-BD11-29B1BF1C1363}" sibTransId="{0DF5281E-AFCD-49AD-839F-64243A73CFEF}"/>
    <dgm:cxn modelId="{CE952E34-0894-442F-8BF5-2002EC050D90}" srcId="{E1BA8AA9-D0DD-408A-AD4A-768EEC4C43BD}" destId="{BA2871B7-BEB6-4B95-AC57-F0F2D7AFBACC}" srcOrd="4" destOrd="0" parTransId="{52C67551-9263-4CCA-B7C6-39F724F95111}" sibTransId="{8381BA7A-1383-4F7B-98F1-46CB7611F693}"/>
    <dgm:cxn modelId="{0EDD3E40-0270-4889-A6DC-7BED76BBDCA9}" srcId="{E1BA8AA9-D0DD-408A-AD4A-768EEC4C43BD}" destId="{1DD5DFDD-9626-43C6-B4C3-59655AC9ED08}" srcOrd="2" destOrd="0" parTransId="{A2451A84-68EB-4C15-9731-DF7649D00EB6}" sibTransId="{59749E02-E56D-442C-AAA2-CE2F8ACFF140}"/>
    <dgm:cxn modelId="{27DEE640-C540-F84D-B53C-4F85BB052D21}" type="presOf" srcId="{7C45EE1B-9512-42D6-9E9F-600640A88146}" destId="{6187D0B5-94C3-654D-B42D-15AFB79C67FC}" srcOrd="0" destOrd="0" presId="urn:microsoft.com/office/officeart/2005/8/layout/vList2"/>
    <dgm:cxn modelId="{811B7B46-88AF-4830-97F6-AA5CC0F37FFE}" srcId="{E1BA8AA9-D0DD-408A-AD4A-768EEC4C43BD}" destId="{F77A6458-1B58-4E12-AF86-1E845BA5D4E3}" srcOrd="11" destOrd="0" parTransId="{A05B6830-BEF0-443E-892C-0C950AAFC7D3}" sibTransId="{5A00448B-D3A3-47E5-835E-2A04F46F31D3}"/>
    <dgm:cxn modelId="{2E950F55-B277-475F-84DB-C98B95816305}" srcId="{E1BA8AA9-D0DD-408A-AD4A-768EEC4C43BD}" destId="{13ACEB10-EC3D-4962-9F9A-E7F30B3A8A80}" srcOrd="8" destOrd="0" parTransId="{F0A37F41-A618-4410-A9A3-0864EA88C9E3}" sibTransId="{003E96CB-7070-4D55-9642-8799F71D8219}"/>
    <dgm:cxn modelId="{9A628D58-A60B-4AD0-B729-DD58645BC110}" srcId="{E1BA8AA9-D0DD-408A-AD4A-768EEC4C43BD}" destId="{7C45EE1B-9512-42D6-9E9F-600640A88146}" srcOrd="5" destOrd="0" parTransId="{D2C84F42-714E-4B25-9F50-EAED0791DCC8}" sibTransId="{90A28195-628A-4C0D-8C7F-9B53FC3F3964}"/>
    <dgm:cxn modelId="{D9ECC35A-7E7F-DA4A-8430-A41D660BE793}" type="presOf" srcId="{13ACEB10-EC3D-4962-9F9A-E7F30B3A8A80}" destId="{1E3C5E49-0FF7-EB40-A030-8D0125F920DE}" srcOrd="0" destOrd="0" presId="urn:microsoft.com/office/officeart/2005/8/layout/vList2"/>
    <dgm:cxn modelId="{A9664D61-BA20-4627-BABF-DA4128812EC6}" srcId="{E1BA8AA9-D0DD-408A-AD4A-768EEC4C43BD}" destId="{DDC2922C-9713-4F1E-B43F-7A3A9A32E57E}" srcOrd="7" destOrd="0" parTransId="{38143C51-2057-47E7-A202-D57C92889997}" sibTransId="{4C2BCB5E-AF79-47B0-8A3C-489540B0DF2A}"/>
    <dgm:cxn modelId="{B2A3A96A-6390-4C13-83F8-8B8D9355E2D4}" srcId="{E1BA8AA9-D0DD-408A-AD4A-768EEC4C43BD}" destId="{FE3C31AD-AB1E-48B8-AEED-E7647DD694EC}" srcOrd="6" destOrd="0" parTransId="{5676FD4E-7125-4F94-AEC8-EF997D5D1BF3}" sibTransId="{BE04E2FA-A203-4335-9ADF-60C132A17EC1}"/>
    <dgm:cxn modelId="{0D60AA80-A482-EC4A-9B04-EB695E12D334}" type="presOf" srcId="{E1BA8AA9-D0DD-408A-AD4A-768EEC4C43BD}" destId="{EFBA9C11-F2CF-7E4E-9AE3-95ABC5A7F023}" srcOrd="0" destOrd="0" presId="urn:microsoft.com/office/officeart/2005/8/layout/vList2"/>
    <dgm:cxn modelId="{0FF0B982-9278-4D45-A92E-50FF533BA62E}" type="presOf" srcId="{FE3C31AD-AB1E-48B8-AEED-E7647DD694EC}" destId="{906048C3-65C3-8B41-934D-E0C4558947F4}" srcOrd="0" destOrd="0" presId="urn:microsoft.com/office/officeart/2005/8/layout/vList2"/>
    <dgm:cxn modelId="{83F46498-1933-0940-B196-068526BC746A}" type="presOf" srcId="{CD7C6EB0-6BE5-4982-B0F6-D5BA2A6F2D78}" destId="{7A1F083D-08B8-0949-B1B8-3F83D4A807DF}" srcOrd="0" destOrd="0" presId="urn:microsoft.com/office/officeart/2005/8/layout/vList2"/>
    <dgm:cxn modelId="{9A6E58A9-FDCE-8047-954F-915DF8117FD0}" type="presOf" srcId="{5A47BC94-C304-4E08-800B-F5DB8B62DB6F}" destId="{2EF8035C-634C-B54D-886C-A43F30A3E4F5}" srcOrd="0" destOrd="0" presId="urn:microsoft.com/office/officeart/2005/8/layout/vList2"/>
    <dgm:cxn modelId="{B3497DBC-44D2-7D45-85A4-E4A309DEC181}" type="presOf" srcId="{9B8C06E8-E5D6-4779-A5BD-CB6F2B80FC4F}" destId="{BFC1DB0D-3535-E24C-B489-E56F8937A09C}" srcOrd="0" destOrd="0" presId="urn:microsoft.com/office/officeart/2005/8/layout/vList2"/>
    <dgm:cxn modelId="{05E634C2-2243-4A7D-A964-2C539713252D}" srcId="{E1BA8AA9-D0DD-408A-AD4A-768EEC4C43BD}" destId="{5A47BC94-C304-4E08-800B-F5DB8B62DB6F}" srcOrd="3" destOrd="0" parTransId="{4454B48F-64B5-4749-B39F-76F6C7A5B0BD}" sibTransId="{0F22132D-1281-46C0-A221-196214B4FF1F}"/>
    <dgm:cxn modelId="{4E3D70CF-BCB8-4097-BAE7-7A4102D20DC9}" srcId="{E1BA8AA9-D0DD-408A-AD4A-768EEC4C43BD}" destId="{CD7C6EB0-6BE5-4982-B0F6-D5BA2A6F2D78}" srcOrd="1" destOrd="0" parTransId="{11361731-8BC1-4290-963A-9DE23407371F}" sibTransId="{8AF94497-0D63-489D-9B13-1B89D6BF3DAD}"/>
    <dgm:cxn modelId="{4D577AD8-AA2B-544A-B90E-B33A93C3086C}" type="presOf" srcId="{8A0AF7D3-C4AC-44BC-A0BF-D7077A883B8D}" destId="{E0A70F67-FCDB-944E-81BD-75E848BFC9E7}" srcOrd="0" destOrd="0" presId="urn:microsoft.com/office/officeart/2005/8/layout/vList2"/>
    <dgm:cxn modelId="{7DB179DA-3CDD-6A41-81ED-E1555F0654F5}" type="presOf" srcId="{F77A6458-1B58-4E12-AF86-1E845BA5D4E3}" destId="{71CAB972-4227-974F-89F5-5270E8F75094}" srcOrd="0" destOrd="0" presId="urn:microsoft.com/office/officeart/2005/8/layout/vList2"/>
    <dgm:cxn modelId="{C1DA0DDF-8A51-6647-B266-E2CE8820E805}" type="presOf" srcId="{9361418A-DD10-4E6C-81B6-A6EA731BB534}" destId="{937FDB5A-A717-1C41-BEB5-D21C7D0BBCC0}" srcOrd="0" destOrd="0" presId="urn:microsoft.com/office/officeart/2005/8/layout/vList2"/>
    <dgm:cxn modelId="{AD7762E8-B1F1-8646-BC44-B78804404A48}" type="presOf" srcId="{1DD5DFDD-9626-43C6-B4C3-59655AC9ED08}" destId="{6759A2BD-5A51-1F44-AD3C-FD274C651EFE}" srcOrd="0" destOrd="0" presId="urn:microsoft.com/office/officeart/2005/8/layout/vList2"/>
    <dgm:cxn modelId="{3EE393FB-912F-43DB-8839-CE663C902E71}" srcId="{E1BA8AA9-D0DD-408A-AD4A-768EEC4C43BD}" destId="{9B8C06E8-E5D6-4779-A5BD-CB6F2B80FC4F}" srcOrd="9" destOrd="0" parTransId="{52016C95-C7D0-4522-82C7-28E8160FF44C}" sibTransId="{F577AECC-2E2B-4588-B109-881D1BD15C4F}"/>
    <dgm:cxn modelId="{E3373BB3-CCA9-D64B-92F1-FF8CCF024BBA}" type="presParOf" srcId="{EFBA9C11-F2CF-7E4E-9AE3-95ABC5A7F023}" destId="{E0A70F67-FCDB-944E-81BD-75E848BFC9E7}" srcOrd="0" destOrd="0" presId="urn:microsoft.com/office/officeart/2005/8/layout/vList2"/>
    <dgm:cxn modelId="{F7A4DBB7-CFA5-4E4C-BE39-FF28B9FCF4C6}" type="presParOf" srcId="{EFBA9C11-F2CF-7E4E-9AE3-95ABC5A7F023}" destId="{758AF054-C35E-A940-8D66-C59E36B708AD}" srcOrd="1" destOrd="0" presId="urn:microsoft.com/office/officeart/2005/8/layout/vList2"/>
    <dgm:cxn modelId="{D659C136-F50B-CE46-8EEC-66B35422019B}" type="presParOf" srcId="{EFBA9C11-F2CF-7E4E-9AE3-95ABC5A7F023}" destId="{7A1F083D-08B8-0949-B1B8-3F83D4A807DF}" srcOrd="2" destOrd="0" presId="urn:microsoft.com/office/officeart/2005/8/layout/vList2"/>
    <dgm:cxn modelId="{C88C881F-61F5-0547-BC30-2D6856C3F67B}" type="presParOf" srcId="{EFBA9C11-F2CF-7E4E-9AE3-95ABC5A7F023}" destId="{204A5155-8AB0-BF49-B3A3-C7A5E71A2824}" srcOrd="3" destOrd="0" presId="urn:microsoft.com/office/officeart/2005/8/layout/vList2"/>
    <dgm:cxn modelId="{D80AC17A-4ACA-F244-B293-A449D347973E}" type="presParOf" srcId="{EFBA9C11-F2CF-7E4E-9AE3-95ABC5A7F023}" destId="{6759A2BD-5A51-1F44-AD3C-FD274C651EFE}" srcOrd="4" destOrd="0" presId="urn:microsoft.com/office/officeart/2005/8/layout/vList2"/>
    <dgm:cxn modelId="{90519712-94D0-8B47-BB22-782CF108F2EF}" type="presParOf" srcId="{EFBA9C11-F2CF-7E4E-9AE3-95ABC5A7F023}" destId="{1A7EF00C-2449-AF45-BA1E-2A4E40F18D6C}" srcOrd="5" destOrd="0" presId="urn:microsoft.com/office/officeart/2005/8/layout/vList2"/>
    <dgm:cxn modelId="{7BC3FB34-DF49-4149-95E4-28DDE434944A}" type="presParOf" srcId="{EFBA9C11-F2CF-7E4E-9AE3-95ABC5A7F023}" destId="{2EF8035C-634C-B54D-886C-A43F30A3E4F5}" srcOrd="6" destOrd="0" presId="urn:microsoft.com/office/officeart/2005/8/layout/vList2"/>
    <dgm:cxn modelId="{289D2325-5E6F-2E46-8E76-8C0BE88BFD05}" type="presParOf" srcId="{EFBA9C11-F2CF-7E4E-9AE3-95ABC5A7F023}" destId="{BD223703-C542-8C45-82A7-737BA39F784F}" srcOrd="7" destOrd="0" presId="urn:microsoft.com/office/officeart/2005/8/layout/vList2"/>
    <dgm:cxn modelId="{A7E65D56-A20A-394C-A129-1AC5C300DCDA}" type="presParOf" srcId="{EFBA9C11-F2CF-7E4E-9AE3-95ABC5A7F023}" destId="{23C339E8-2D61-A84C-9C4A-36314F0AC7F4}" srcOrd="8" destOrd="0" presId="urn:microsoft.com/office/officeart/2005/8/layout/vList2"/>
    <dgm:cxn modelId="{8CEBF8A3-6204-CB4B-A1D1-55A420F964EB}" type="presParOf" srcId="{EFBA9C11-F2CF-7E4E-9AE3-95ABC5A7F023}" destId="{58957BB0-3FA6-4F4B-B740-8BD233D546AB}" srcOrd="9" destOrd="0" presId="urn:microsoft.com/office/officeart/2005/8/layout/vList2"/>
    <dgm:cxn modelId="{E4BFBA0D-D0DA-0242-84E1-A5233212F3E7}" type="presParOf" srcId="{EFBA9C11-F2CF-7E4E-9AE3-95ABC5A7F023}" destId="{6187D0B5-94C3-654D-B42D-15AFB79C67FC}" srcOrd="10" destOrd="0" presId="urn:microsoft.com/office/officeart/2005/8/layout/vList2"/>
    <dgm:cxn modelId="{B7E47F66-3695-AE45-B482-340F96645907}" type="presParOf" srcId="{EFBA9C11-F2CF-7E4E-9AE3-95ABC5A7F023}" destId="{3CFFECF9-F975-2A4E-BA2E-A9188C09353F}" srcOrd="11" destOrd="0" presId="urn:microsoft.com/office/officeart/2005/8/layout/vList2"/>
    <dgm:cxn modelId="{C2CA7FF8-123D-5449-9426-542A7294C891}" type="presParOf" srcId="{EFBA9C11-F2CF-7E4E-9AE3-95ABC5A7F023}" destId="{906048C3-65C3-8B41-934D-E0C4558947F4}" srcOrd="12" destOrd="0" presId="urn:microsoft.com/office/officeart/2005/8/layout/vList2"/>
    <dgm:cxn modelId="{31BBA338-2944-8E4C-BFDD-59FE86E7667F}" type="presParOf" srcId="{EFBA9C11-F2CF-7E4E-9AE3-95ABC5A7F023}" destId="{DC92F796-AFE2-BB4F-A6A2-5C1895C70ABC}" srcOrd="13" destOrd="0" presId="urn:microsoft.com/office/officeart/2005/8/layout/vList2"/>
    <dgm:cxn modelId="{D5ECB715-F5F3-A340-B64C-5E36458DA221}" type="presParOf" srcId="{EFBA9C11-F2CF-7E4E-9AE3-95ABC5A7F023}" destId="{D59AC276-6FF8-A746-8BCD-632CFA143AD4}" srcOrd="14" destOrd="0" presId="urn:microsoft.com/office/officeart/2005/8/layout/vList2"/>
    <dgm:cxn modelId="{F3C4AD3D-A3B0-3848-A355-B69BB8319A1A}" type="presParOf" srcId="{EFBA9C11-F2CF-7E4E-9AE3-95ABC5A7F023}" destId="{1F57D730-5649-5045-A7B7-9E3A4628037B}" srcOrd="15" destOrd="0" presId="urn:microsoft.com/office/officeart/2005/8/layout/vList2"/>
    <dgm:cxn modelId="{BDD798B6-D387-E84A-950F-ED86DE906A23}" type="presParOf" srcId="{EFBA9C11-F2CF-7E4E-9AE3-95ABC5A7F023}" destId="{1E3C5E49-0FF7-EB40-A030-8D0125F920DE}" srcOrd="16" destOrd="0" presId="urn:microsoft.com/office/officeart/2005/8/layout/vList2"/>
    <dgm:cxn modelId="{C2B6359C-CF04-F544-97ED-EBA1474B0B20}" type="presParOf" srcId="{EFBA9C11-F2CF-7E4E-9AE3-95ABC5A7F023}" destId="{37F81CE4-E12D-6341-9D54-CDE003119833}" srcOrd="17" destOrd="0" presId="urn:microsoft.com/office/officeart/2005/8/layout/vList2"/>
    <dgm:cxn modelId="{ED2469D1-7781-4B4E-A864-505EF92C04E0}" type="presParOf" srcId="{EFBA9C11-F2CF-7E4E-9AE3-95ABC5A7F023}" destId="{BFC1DB0D-3535-E24C-B489-E56F8937A09C}" srcOrd="18" destOrd="0" presId="urn:microsoft.com/office/officeart/2005/8/layout/vList2"/>
    <dgm:cxn modelId="{A2368253-D2B9-6D41-8DF4-AD57C36E21C2}" type="presParOf" srcId="{EFBA9C11-F2CF-7E4E-9AE3-95ABC5A7F023}" destId="{E0F5BA7B-A0AF-D747-932C-3025F770B0C0}" srcOrd="19" destOrd="0" presId="urn:microsoft.com/office/officeart/2005/8/layout/vList2"/>
    <dgm:cxn modelId="{A508B23E-E1F8-3345-9F52-2A510D3D7B76}" type="presParOf" srcId="{EFBA9C11-F2CF-7E4E-9AE3-95ABC5A7F023}" destId="{937FDB5A-A717-1C41-BEB5-D21C7D0BBCC0}" srcOrd="20" destOrd="0" presId="urn:microsoft.com/office/officeart/2005/8/layout/vList2"/>
    <dgm:cxn modelId="{BB0A35D0-9B7B-614D-8D3D-ED5FDFE753FC}" type="presParOf" srcId="{EFBA9C11-F2CF-7E4E-9AE3-95ABC5A7F023}" destId="{6E9AE435-5733-BB43-B455-C8481B0F0ECE}" srcOrd="21" destOrd="0" presId="urn:microsoft.com/office/officeart/2005/8/layout/vList2"/>
    <dgm:cxn modelId="{C79F085E-B9EA-3A46-99AE-157A5422D120}" type="presParOf" srcId="{EFBA9C11-F2CF-7E4E-9AE3-95ABC5A7F023}" destId="{71CAB972-4227-974F-89F5-5270E8F75094}" srcOrd="2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693C6-7E9C-44B7-99C0-C98037B36AF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4A24F3E-E6D9-4C63-8596-D0A13C75B6C6}">
      <dgm:prSet/>
      <dgm:spPr/>
      <dgm:t>
        <a:bodyPr/>
        <a:lstStyle/>
        <a:p>
          <a:r>
            <a:rPr lang="en-CA"/>
            <a:t>Dyspnea is the perception of an inability to breathe comfortably</a:t>
          </a:r>
          <a:endParaRPr lang="en-US"/>
        </a:p>
      </dgm:t>
    </dgm:pt>
    <dgm:pt modelId="{81C0D7D2-0362-4DA8-A6E1-ECA48B1417DA}" type="parTrans" cxnId="{3CABA0D1-ED4B-45EF-8541-9DB206DB63B3}">
      <dgm:prSet/>
      <dgm:spPr/>
      <dgm:t>
        <a:bodyPr/>
        <a:lstStyle/>
        <a:p>
          <a:endParaRPr lang="en-US"/>
        </a:p>
      </dgm:t>
    </dgm:pt>
    <dgm:pt modelId="{37C8A187-2652-46FF-A7ED-449577F7FAAF}" type="sibTrans" cxnId="{3CABA0D1-ED4B-45EF-8541-9DB206DB63B3}">
      <dgm:prSet/>
      <dgm:spPr/>
      <dgm:t>
        <a:bodyPr/>
        <a:lstStyle/>
        <a:p>
          <a:endParaRPr lang="en-US"/>
        </a:p>
      </dgm:t>
    </dgm:pt>
    <dgm:pt modelId="{7A000707-4431-40AC-9BA2-052FD26EA495}">
      <dgm:prSet/>
      <dgm:spPr/>
      <dgm:t>
        <a:bodyPr/>
        <a:lstStyle/>
        <a:p>
          <a:r>
            <a:rPr lang="en-CA"/>
            <a:t>Pts with acute dyspnea presents difficult challenges in diagnosis and management</a:t>
          </a:r>
          <a:endParaRPr lang="en-US"/>
        </a:p>
      </dgm:t>
    </dgm:pt>
    <dgm:pt modelId="{BA226991-2BF9-4F05-9F21-A221ECCE548E}" type="parTrans" cxnId="{13B5FA61-B42D-47FE-BCC1-97A86861F77D}">
      <dgm:prSet/>
      <dgm:spPr/>
      <dgm:t>
        <a:bodyPr/>
        <a:lstStyle/>
        <a:p>
          <a:endParaRPr lang="en-US"/>
        </a:p>
      </dgm:t>
    </dgm:pt>
    <dgm:pt modelId="{DF291F89-0A5E-48AC-B6CF-127081E083A8}" type="sibTrans" cxnId="{13B5FA61-B42D-47FE-BCC1-97A86861F77D}">
      <dgm:prSet/>
      <dgm:spPr/>
      <dgm:t>
        <a:bodyPr/>
        <a:lstStyle/>
        <a:p>
          <a:endParaRPr lang="en-US"/>
        </a:p>
      </dgm:t>
    </dgm:pt>
    <dgm:pt modelId="{91CD50FA-1E61-4CB7-89EF-E492212D4C9C}">
      <dgm:prSet/>
      <dgm:spPr/>
      <dgm:t>
        <a:bodyPr/>
        <a:lstStyle/>
        <a:p>
          <a:r>
            <a:rPr lang="en-CA" dirty="0"/>
            <a:t>The emergency clinician must work through a wide differential diagnosis while providing appropriate initial treatment for a potentially life-threatening illness</a:t>
          </a:r>
          <a:endParaRPr lang="en-US" dirty="0"/>
        </a:p>
      </dgm:t>
    </dgm:pt>
    <dgm:pt modelId="{B60FAFEC-CE76-40F6-B000-40E3059B0A65}" type="parTrans" cxnId="{950A1B41-C2C5-48F4-90EA-9DACF80D5776}">
      <dgm:prSet/>
      <dgm:spPr/>
      <dgm:t>
        <a:bodyPr/>
        <a:lstStyle/>
        <a:p>
          <a:endParaRPr lang="en-US"/>
        </a:p>
      </dgm:t>
    </dgm:pt>
    <dgm:pt modelId="{A93104DD-F9E0-4065-8BAA-A8252326846F}" type="sibTrans" cxnId="{950A1B41-C2C5-48F4-90EA-9DACF80D5776}">
      <dgm:prSet/>
      <dgm:spPr/>
      <dgm:t>
        <a:bodyPr/>
        <a:lstStyle/>
        <a:p>
          <a:endParaRPr lang="en-US"/>
        </a:p>
      </dgm:t>
    </dgm:pt>
    <dgm:pt modelId="{580B41F4-21B3-47C0-AE9E-777A670B39B9}">
      <dgm:prSet/>
      <dgm:spPr/>
      <dgm:t>
        <a:bodyPr/>
        <a:lstStyle/>
        <a:p>
          <a:r>
            <a:rPr lang="en-CA"/>
            <a:t>A,B &amp; C are the emergency clinician's primary focus when managing acutely dyspneic pts. Once these are stabilized, further clinical investigation and treatment can proceed.</a:t>
          </a:r>
          <a:endParaRPr lang="en-US"/>
        </a:p>
      </dgm:t>
    </dgm:pt>
    <dgm:pt modelId="{59BB6C11-42C3-43B8-9A9B-2B989C889EC5}" type="parTrans" cxnId="{AF4D367A-FD1D-4B9B-8B78-20E6C739CBE1}">
      <dgm:prSet/>
      <dgm:spPr/>
      <dgm:t>
        <a:bodyPr/>
        <a:lstStyle/>
        <a:p>
          <a:endParaRPr lang="en-US"/>
        </a:p>
      </dgm:t>
    </dgm:pt>
    <dgm:pt modelId="{F5ECD33E-A9EE-4559-A09E-BAADB37C7597}" type="sibTrans" cxnId="{AF4D367A-FD1D-4B9B-8B78-20E6C739CBE1}">
      <dgm:prSet/>
      <dgm:spPr/>
      <dgm:t>
        <a:bodyPr/>
        <a:lstStyle/>
        <a:p>
          <a:endParaRPr lang="en-US"/>
        </a:p>
      </dgm:t>
    </dgm:pt>
    <dgm:pt modelId="{C46372E0-D719-DB4C-913C-6DE3A1D6C5B9}" type="pres">
      <dgm:prSet presAssocID="{817693C6-7E9C-44B7-99C0-C98037B36AF7}" presName="vert0" presStyleCnt="0">
        <dgm:presLayoutVars>
          <dgm:dir/>
          <dgm:animOne val="branch"/>
          <dgm:animLvl val="lvl"/>
        </dgm:presLayoutVars>
      </dgm:prSet>
      <dgm:spPr/>
    </dgm:pt>
    <dgm:pt modelId="{A4AB9332-C930-6544-A92F-99D09CD98330}" type="pres">
      <dgm:prSet presAssocID="{F4A24F3E-E6D9-4C63-8596-D0A13C75B6C6}" presName="thickLine" presStyleLbl="alignNode1" presStyleIdx="0" presStyleCnt="4"/>
      <dgm:spPr/>
    </dgm:pt>
    <dgm:pt modelId="{9B2FE103-EDE8-7041-9ADB-2CD43F2E39CD}" type="pres">
      <dgm:prSet presAssocID="{F4A24F3E-E6D9-4C63-8596-D0A13C75B6C6}" presName="horz1" presStyleCnt="0"/>
      <dgm:spPr/>
    </dgm:pt>
    <dgm:pt modelId="{25AAA7C9-215E-6F49-AEF7-FA599F2B2B00}" type="pres">
      <dgm:prSet presAssocID="{F4A24F3E-E6D9-4C63-8596-D0A13C75B6C6}" presName="tx1" presStyleLbl="revTx" presStyleIdx="0" presStyleCnt="4"/>
      <dgm:spPr/>
    </dgm:pt>
    <dgm:pt modelId="{07C3AAE9-9F42-2647-9C88-33BF1A5A3669}" type="pres">
      <dgm:prSet presAssocID="{F4A24F3E-E6D9-4C63-8596-D0A13C75B6C6}" presName="vert1" presStyleCnt="0"/>
      <dgm:spPr/>
    </dgm:pt>
    <dgm:pt modelId="{C7C4361F-813B-EE41-8EC9-66EDAAF0BD80}" type="pres">
      <dgm:prSet presAssocID="{7A000707-4431-40AC-9BA2-052FD26EA495}" presName="thickLine" presStyleLbl="alignNode1" presStyleIdx="1" presStyleCnt="4"/>
      <dgm:spPr/>
    </dgm:pt>
    <dgm:pt modelId="{CA4A6210-32EC-294E-BF69-5368693D72BD}" type="pres">
      <dgm:prSet presAssocID="{7A000707-4431-40AC-9BA2-052FD26EA495}" presName="horz1" presStyleCnt="0"/>
      <dgm:spPr/>
    </dgm:pt>
    <dgm:pt modelId="{79C02FA3-4850-3941-9630-9FA5536EF1E0}" type="pres">
      <dgm:prSet presAssocID="{7A000707-4431-40AC-9BA2-052FD26EA495}" presName="tx1" presStyleLbl="revTx" presStyleIdx="1" presStyleCnt="4"/>
      <dgm:spPr/>
    </dgm:pt>
    <dgm:pt modelId="{E716C2C8-4837-3440-8518-EEE410545148}" type="pres">
      <dgm:prSet presAssocID="{7A000707-4431-40AC-9BA2-052FD26EA495}" presName="vert1" presStyleCnt="0"/>
      <dgm:spPr/>
    </dgm:pt>
    <dgm:pt modelId="{49431778-9803-0F4A-816B-A3F210C54B4C}" type="pres">
      <dgm:prSet presAssocID="{91CD50FA-1E61-4CB7-89EF-E492212D4C9C}" presName="thickLine" presStyleLbl="alignNode1" presStyleIdx="2" presStyleCnt="4"/>
      <dgm:spPr/>
    </dgm:pt>
    <dgm:pt modelId="{8FEEE39F-A1C4-B140-8BE1-BB051C8555B5}" type="pres">
      <dgm:prSet presAssocID="{91CD50FA-1E61-4CB7-89EF-E492212D4C9C}" presName="horz1" presStyleCnt="0"/>
      <dgm:spPr/>
    </dgm:pt>
    <dgm:pt modelId="{EDCB3E34-1445-1E44-B3B7-299F5BCA6CA8}" type="pres">
      <dgm:prSet presAssocID="{91CD50FA-1E61-4CB7-89EF-E492212D4C9C}" presName="tx1" presStyleLbl="revTx" presStyleIdx="2" presStyleCnt="4" custScaleY="103945"/>
      <dgm:spPr/>
    </dgm:pt>
    <dgm:pt modelId="{778E98AB-99D9-284E-BBAF-FF50B221F45B}" type="pres">
      <dgm:prSet presAssocID="{91CD50FA-1E61-4CB7-89EF-E492212D4C9C}" presName="vert1" presStyleCnt="0"/>
      <dgm:spPr/>
    </dgm:pt>
    <dgm:pt modelId="{3809C103-BB58-054E-AB5E-3C6BDAB22D2F}" type="pres">
      <dgm:prSet presAssocID="{580B41F4-21B3-47C0-AE9E-777A670B39B9}" presName="thickLine" presStyleLbl="alignNode1" presStyleIdx="3" presStyleCnt="4"/>
      <dgm:spPr/>
    </dgm:pt>
    <dgm:pt modelId="{241AEDF5-B18D-9447-8490-BE5AB2AF8F4D}" type="pres">
      <dgm:prSet presAssocID="{580B41F4-21B3-47C0-AE9E-777A670B39B9}" presName="horz1" presStyleCnt="0"/>
      <dgm:spPr/>
    </dgm:pt>
    <dgm:pt modelId="{BE51FA5B-CC56-FB41-AD55-A6BC66C57473}" type="pres">
      <dgm:prSet presAssocID="{580B41F4-21B3-47C0-AE9E-777A670B39B9}" presName="tx1" presStyleLbl="revTx" presStyleIdx="3" presStyleCnt="4"/>
      <dgm:spPr/>
    </dgm:pt>
    <dgm:pt modelId="{7297435A-5FFF-B34D-AE24-0480ECC1C450}" type="pres">
      <dgm:prSet presAssocID="{580B41F4-21B3-47C0-AE9E-777A670B39B9}" presName="vert1" presStyleCnt="0"/>
      <dgm:spPr/>
    </dgm:pt>
  </dgm:ptLst>
  <dgm:cxnLst>
    <dgm:cxn modelId="{E33A2E1C-81C5-3649-AE4C-4FBEC01604DC}" type="presOf" srcId="{7A000707-4431-40AC-9BA2-052FD26EA495}" destId="{79C02FA3-4850-3941-9630-9FA5536EF1E0}" srcOrd="0" destOrd="0" presId="urn:microsoft.com/office/officeart/2008/layout/LinedList"/>
    <dgm:cxn modelId="{B08FDF26-5695-DF42-A66F-AFC77BEFFBFA}" type="presOf" srcId="{F4A24F3E-E6D9-4C63-8596-D0A13C75B6C6}" destId="{25AAA7C9-215E-6F49-AEF7-FA599F2B2B00}" srcOrd="0" destOrd="0" presId="urn:microsoft.com/office/officeart/2008/layout/LinedList"/>
    <dgm:cxn modelId="{950A1B41-C2C5-48F4-90EA-9DACF80D5776}" srcId="{817693C6-7E9C-44B7-99C0-C98037B36AF7}" destId="{91CD50FA-1E61-4CB7-89EF-E492212D4C9C}" srcOrd="2" destOrd="0" parTransId="{B60FAFEC-CE76-40F6-B000-40E3059B0A65}" sibTransId="{A93104DD-F9E0-4065-8BAA-A8252326846F}"/>
    <dgm:cxn modelId="{13B5FA61-B42D-47FE-BCC1-97A86861F77D}" srcId="{817693C6-7E9C-44B7-99C0-C98037B36AF7}" destId="{7A000707-4431-40AC-9BA2-052FD26EA495}" srcOrd="1" destOrd="0" parTransId="{BA226991-2BF9-4F05-9F21-A221ECCE548E}" sibTransId="{DF291F89-0A5E-48AC-B6CF-127081E083A8}"/>
    <dgm:cxn modelId="{AF4D367A-FD1D-4B9B-8B78-20E6C739CBE1}" srcId="{817693C6-7E9C-44B7-99C0-C98037B36AF7}" destId="{580B41F4-21B3-47C0-AE9E-777A670B39B9}" srcOrd="3" destOrd="0" parTransId="{59BB6C11-42C3-43B8-9A9B-2B989C889EC5}" sibTransId="{F5ECD33E-A9EE-4559-A09E-BAADB37C7597}"/>
    <dgm:cxn modelId="{43C3CB82-656D-CA46-B3DF-741FA9D75582}" type="presOf" srcId="{817693C6-7E9C-44B7-99C0-C98037B36AF7}" destId="{C46372E0-D719-DB4C-913C-6DE3A1D6C5B9}" srcOrd="0" destOrd="0" presId="urn:microsoft.com/office/officeart/2008/layout/LinedList"/>
    <dgm:cxn modelId="{37B33283-CFCB-684F-A637-6720BD3D3684}" type="presOf" srcId="{91CD50FA-1E61-4CB7-89EF-E492212D4C9C}" destId="{EDCB3E34-1445-1E44-B3B7-299F5BCA6CA8}" srcOrd="0" destOrd="0" presId="urn:microsoft.com/office/officeart/2008/layout/LinedList"/>
    <dgm:cxn modelId="{3CABA0D1-ED4B-45EF-8541-9DB206DB63B3}" srcId="{817693C6-7E9C-44B7-99C0-C98037B36AF7}" destId="{F4A24F3E-E6D9-4C63-8596-D0A13C75B6C6}" srcOrd="0" destOrd="0" parTransId="{81C0D7D2-0362-4DA8-A6E1-ECA48B1417DA}" sibTransId="{37C8A187-2652-46FF-A7ED-449577F7FAAF}"/>
    <dgm:cxn modelId="{C9B969E5-AF74-1E41-94A1-A273CF6AB81A}" type="presOf" srcId="{580B41F4-21B3-47C0-AE9E-777A670B39B9}" destId="{BE51FA5B-CC56-FB41-AD55-A6BC66C57473}" srcOrd="0" destOrd="0" presId="urn:microsoft.com/office/officeart/2008/layout/LinedList"/>
    <dgm:cxn modelId="{94FBE1FC-1231-0F47-984F-DD9E7B137F73}" type="presParOf" srcId="{C46372E0-D719-DB4C-913C-6DE3A1D6C5B9}" destId="{A4AB9332-C930-6544-A92F-99D09CD98330}" srcOrd="0" destOrd="0" presId="urn:microsoft.com/office/officeart/2008/layout/LinedList"/>
    <dgm:cxn modelId="{1123BE67-8A4D-1A49-A191-C0004C40C291}" type="presParOf" srcId="{C46372E0-D719-DB4C-913C-6DE3A1D6C5B9}" destId="{9B2FE103-EDE8-7041-9ADB-2CD43F2E39CD}" srcOrd="1" destOrd="0" presId="urn:microsoft.com/office/officeart/2008/layout/LinedList"/>
    <dgm:cxn modelId="{1E9D857F-3911-1B45-89F3-0801A1605B5C}" type="presParOf" srcId="{9B2FE103-EDE8-7041-9ADB-2CD43F2E39CD}" destId="{25AAA7C9-215E-6F49-AEF7-FA599F2B2B00}" srcOrd="0" destOrd="0" presId="urn:microsoft.com/office/officeart/2008/layout/LinedList"/>
    <dgm:cxn modelId="{DD5E069D-1900-714E-B532-D99C21AF8D17}" type="presParOf" srcId="{9B2FE103-EDE8-7041-9ADB-2CD43F2E39CD}" destId="{07C3AAE9-9F42-2647-9C88-33BF1A5A3669}" srcOrd="1" destOrd="0" presId="urn:microsoft.com/office/officeart/2008/layout/LinedList"/>
    <dgm:cxn modelId="{227C8C4C-AF82-4C41-82A1-5C002FE83F2A}" type="presParOf" srcId="{C46372E0-D719-DB4C-913C-6DE3A1D6C5B9}" destId="{C7C4361F-813B-EE41-8EC9-66EDAAF0BD80}" srcOrd="2" destOrd="0" presId="urn:microsoft.com/office/officeart/2008/layout/LinedList"/>
    <dgm:cxn modelId="{6752EBDA-F74F-D743-A2AE-1ABCAC570530}" type="presParOf" srcId="{C46372E0-D719-DB4C-913C-6DE3A1D6C5B9}" destId="{CA4A6210-32EC-294E-BF69-5368693D72BD}" srcOrd="3" destOrd="0" presId="urn:microsoft.com/office/officeart/2008/layout/LinedList"/>
    <dgm:cxn modelId="{B9E3C3D4-92BC-F941-B583-10C2C3539117}" type="presParOf" srcId="{CA4A6210-32EC-294E-BF69-5368693D72BD}" destId="{79C02FA3-4850-3941-9630-9FA5536EF1E0}" srcOrd="0" destOrd="0" presId="urn:microsoft.com/office/officeart/2008/layout/LinedList"/>
    <dgm:cxn modelId="{349A85BB-B56A-CA47-9E58-DE303890C31A}" type="presParOf" srcId="{CA4A6210-32EC-294E-BF69-5368693D72BD}" destId="{E716C2C8-4837-3440-8518-EEE410545148}" srcOrd="1" destOrd="0" presId="urn:microsoft.com/office/officeart/2008/layout/LinedList"/>
    <dgm:cxn modelId="{C1A6DF1E-003D-5E45-A0BB-CCE8387970DC}" type="presParOf" srcId="{C46372E0-D719-DB4C-913C-6DE3A1D6C5B9}" destId="{49431778-9803-0F4A-816B-A3F210C54B4C}" srcOrd="4" destOrd="0" presId="urn:microsoft.com/office/officeart/2008/layout/LinedList"/>
    <dgm:cxn modelId="{52B5F14E-9404-DA47-8629-1EF5C3F46C98}" type="presParOf" srcId="{C46372E0-D719-DB4C-913C-6DE3A1D6C5B9}" destId="{8FEEE39F-A1C4-B140-8BE1-BB051C8555B5}" srcOrd="5" destOrd="0" presId="urn:microsoft.com/office/officeart/2008/layout/LinedList"/>
    <dgm:cxn modelId="{2D32F7B9-1139-9346-8FB2-E5186614EC65}" type="presParOf" srcId="{8FEEE39F-A1C4-B140-8BE1-BB051C8555B5}" destId="{EDCB3E34-1445-1E44-B3B7-299F5BCA6CA8}" srcOrd="0" destOrd="0" presId="urn:microsoft.com/office/officeart/2008/layout/LinedList"/>
    <dgm:cxn modelId="{0C5383E4-BF02-4548-8A7C-6FB5C3752F7E}" type="presParOf" srcId="{8FEEE39F-A1C4-B140-8BE1-BB051C8555B5}" destId="{778E98AB-99D9-284E-BBAF-FF50B221F45B}" srcOrd="1" destOrd="0" presId="urn:microsoft.com/office/officeart/2008/layout/LinedList"/>
    <dgm:cxn modelId="{41E32EBB-9245-C44C-9B0E-C45420EE624D}" type="presParOf" srcId="{C46372E0-D719-DB4C-913C-6DE3A1D6C5B9}" destId="{3809C103-BB58-054E-AB5E-3C6BDAB22D2F}" srcOrd="6" destOrd="0" presId="urn:microsoft.com/office/officeart/2008/layout/LinedList"/>
    <dgm:cxn modelId="{F96DE251-0A95-AC4F-9119-D443999D2D2E}" type="presParOf" srcId="{C46372E0-D719-DB4C-913C-6DE3A1D6C5B9}" destId="{241AEDF5-B18D-9447-8490-BE5AB2AF8F4D}" srcOrd="7" destOrd="0" presId="urn:microsoft.com/office/officeart/2008/layout/LinedList"/>
    <dgm:cxn modelId="{CAD8079B-E8DE-8E4E-B740-314E5229F723}" type="presParOf" srcId="{241AEDF5-B18D-9447-8490-BE5AB2AF8F4D}" destId="{BE51FA5B-CC56-FB41-AD55-A6BC66C57473}" srcOrd="0" destOrd="0" presId="urn:microsoft.com/office/officeart/2008/layout/LinedList"/>
    <dgm:cxn modelId="{754D9034-9FD6-224A-8ED9-32D92CE518A3}" type="presParOf" srcId="{241AEDF5-B18D-9447-8490-BE5AB2AF8F4D}" destId="{7297435A-5FFF-B34D-AE24-0480ECC1C4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A5A6DCE-6E38-4493-9A50-6E0335BC992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14B1965-A42D-4492-A374-5F69DD7E3F25}">
      <dgm:prSet/>
      <dgm:spPr/>
      <dgm:t>
        <a:bodyPr/>
        <a:lstStyle/>
        <a:p>
          <a:r>
            <a:rPr lang="en-CA"/>
            <a:t>ABC!</a:t>
          </a:r>
          <a:endParaRPr lang="en-US"/>
        </a:p>
      </dgm:t>
    </dgm:pt>
    <dgm:pt modelId="{FA909B53-87E3-4F1E-949B-1A813B91574D}" type="parTrans" cxnId="{DED0A923-57A8-4BE0-AD59-B2ABA509AFB4}">
      <dgm:prSet/>
      <dgm:spPr/>
      <dgm:t>
        <a:bodyPr/>
        <a:lstStyle/>
        <a:p>
          <a:endParaRPr lang="en-US"/>
        </a:p>
      </dgm:t>
    </dgm:pt>
    <dgm:pt modelId="{7E2A7537-D52B-4543-81C6-CC41303C79B3}" type="sibTrans" cxnId="{DED0A923-57A8-4BE0-AD59-B2ABA509AFB4}">
      <dgm:prSet/>
      <dgm:spPr/>
      <dgm:t>
        <a:bodyPr/>
        <a:lstStyle/>
        <a:p>
          <a:endParaRPr lang="en-US"/>
        </a:p>
      </dgm:t>
    </dgm:pt>
    <dgm:pt modelId="{AA7EF9E0-DF43-47EC-8C2F-644EB840EDAE}">
      <dgm:prSet/>
      <dgm:spPr/>
      <dgm:t>
        <a:bodyPr/>
        <a:lstStyle/>
        <a:p>
          <a:r>
            <a:rPr lang="en-CA"/>
            <a:t>Needle decompression followed by tube thoracostomy</a:t>
          </a:r>
          <a:endParaRPr lang="en-US"/>
        </a:p>
      </dgm:t>
    </dgm:pt>
    <dgm:pt modelId="{BDCE48E3-8523-4F39-9CBD-5699289C63BE}" type="parTrans" cxnId="{A2193311-BEE0-4D97-A503-F09534A85D13}">
      <dgm:prSet/>
      <dgm:spPr/>
      <dgm:t>
        <a:bodyPr/>
        <a:lstStyle/>
        <a:p>
          <a:endParaRPr lang="en-US"/>
        </a:p>
      </dgm:t>
    </dgm:pt>
    <dgm:pt modelId="{5783057A-E202-4D5F-A389-2AE6C5565E2C}" type="sibTrans" cxnId="{A2193311-BEE0-4D97-A503-F09534A85D13}">
      <dgm:prSet/>
      <dgm:spPr/>
      <dgm:t>
        <a:bodyPr/>
        <a:lstStyle/>
        <a:p>
          <a:endParaRPr lang="en-US"/>
        </a:p>
      </dgm:t>
    </dgm:pt>
    <dgm:pt modelId="{22302548-17CC-416E-B0DA-242D061D30C4}">
      <dgm:prSet/>
      <dgm:spPr/>
      <dgm:t>
        <a:bodyPr/>
        <a:lstStyle/>
        <a:p>
          <a:r>
            <a:rPr lang="en-US" b="1" u="sng" dirty="0"/>
            <a:t>Needle Decompression site based on ATLS: 4th or 5th  IC ant to mid axillary line</a:t>
          </a:r>
        </a:p>
      </dgm:t>
    </dgm:pt>
    <dgm:pt modelId="{E9C5B9B3-972A-41D6-91C0-120948493CE0}" type="parTrans" cxnId="{24537E1C-E851-4B03-900D-CC8D1F30E248}">
      <dgm:prSet/>
      <dgm:spPr/>
      <dgm:t>
        <a:bodyPr/>
        <a:lstStyle/>
        <a:p>
          <a:endParaRPr lang="en-US"/>
        </a:p>
      </dgm:t>
    </dgm:pt>
    <dgm:pt modelId="{550A4068-7751-4644-A184-3DC473D1DFE2}" type="sibTrans" cxnId="{24537E1C-E851-4B03-900D-CC8D1F30E248}">
      <dgm:prSet/>
      <dgm:spPr/>
      <dgm:t>
        <a:bodyPr/>
        <a:lstStyle/>
        <a:p>
          <a:endParaRPr lang="en-US"/>
        </a:p>
      </dgm:t>
    </dgm:pt>
    <dgm:pt modelId="{88242332-C44A-4A9F-AA99-B4EF1404B58E}">
      <dgm:prSet/>
      <dgm:spPr/>
      <dgm:t>
        <a:bodyPr/>
        <a:lstStyle/>
        <a:p>
          <a:r>
            <a:rPr lang="en-US"/>
            <a:t>After doing the above the pt started immediately to feel better and his vital signs normalized </a:t>
          </a:r>
        </a:p>
      </dgm:t>
    </dgm:pt>
    <dgm:pt modelId="{B0254DF8-8E46-4C4B-AF55-AF8E64ABDCC4}" type="parTrans" cxnId="{4077C790-92D6-4CEE-9EDA-DAD0DE674496}">
      <dgm:prSet/>
      <dgm:spPr/>
      <dgm:t>
        <a:bodyPr/>
        <a:lstStyle/>
        <a:p>
          <a:endParaRPr lang="en-US"/>
        </a:p>
      </dgm:t>
    </dgm:pt>
    <dgm:pt modelId="{26A23ED5-6E15-4FFB-AF4E-3EE6A49B510D}" type="sibTrans" cxnId="{4077C790-92D6-4CEE-9EDA-DAD0DE674496}">
      <dgm:prSet/>
      <dgm:spPr/>
      <dgm:t>
        <a:bodyPr/>
        <a:lstStyle/>
        <a:p>
          <a:endParaRPr lang="en-US"/>
        </a:p>
      </dgm:t>
    </dgm:pt>
    <dgm:pt modelId="{72FD6121-C3B4-B64D-B259-58B4959FE946}" type="pres">
      <dgm:prSet presAssocID="{DA5A6DCE-6E38-4493-9A50-6E0335BC992D}" presName="linear" presStyleCnt="0">
        <dgm:presLayoutVars>
          <dgm:animLvl val="lvl"/>
          <dgm:resizeHandles val="exact"/>
        </dgm:presLayoutVars>
      </dgm:prSet>
      <dgm:spPr/>
    </dgm:pt>
    <dgm:pt modelId="{6810D93A-0C93-A740-AFE8-D0D65B304BB6}" type="pres">
      <dgm:prSet presAssocID="{E14B1965-A42D-4492-A374-5F69DD7E3F25}" presName="parentText" presStyleLbl="node1" presStyleIdx="0" presStyleCnt="4">
        <dgm:presLayoutVars>
          <dgm:chMax val="0"/>
          <dgm:bulletEnabled val="1"/>
        </dgm:presLayoutVars>
      </dgm:prSet>
      <dgm:spPr/>
    </dgm:pt>
    <dgm:pt modelId="{FE3A7B47-8148-CC48-8B06-1F7AF7771065}" type="pres">
      <dgm:prSet presAssocID="{7E2A7537-D52B-4543-81C6-CC41303C79B3}" presName="spacer" presStyleCnt="0"/>
      <dgm:spPr/>
    </dgm:pt>
    <dgm:pt modelId="{1FB22E2F-5401-054A-8DF6-EC076CA46AB5}" type="pres">
      <dgm:prSet presAssocID="{AA7EF9E0-DF43-47EC-8C2F-644EB840EDAE}" presName="parentText" presStyleLbl="node1" presStyleIdx="1" presStyleCnt="4">
        <dgm:presLayoutVars>
          <dgm:chMax val="0"/>
          <dgm:bulletEnabled val="1"/>
        </dgm:presLayoutVars>
      </dgm:prSet>
      <dgm:spPr/>
    </dgm:pt>
    <dgm:pt modelId="{58287D03-B460-1946-BDB8-5BE37EE72342}" type="pres">
      <dgm:prSet presAssocID="{5783057A-E202-4D5F-A389-2AE6C5565E2C}" presName="spacer" presStyleCnt="0"/>
      <dgm:spPr/>
    </dgm:pt>
    <dgm:pt modelId="{A9753387-F529-2040-99C6-1FDE47256B45}" type="pres">
      <dgm:prSet presAssocID="{22302548-17CC-416E-B0DA-242D061D30C4}" presName="parentText" presStyleLbl="node1" presStyleIdx="2" presStyleCnt="4">
        <dgm:presLayoutVars>
          <dgm:chMax val="0"/>
          <dgm:bulletEnabled val="1"/>
        </dgm:presLayoutVars>
      </dgm:prSet>
      <dgm:spPr/>
    </dgm:pt>
    <dgm:pt modelId="{21833B2D-6D2E-A74E-A291-BB0DDD57D12E}" type="pres">
      <dgm:prSet presAssocID="{550A4068-7751-4644-A184-3DC473D1DFE2}" presName="spacer" presStyleCnt="0"/>
      <dgm:spPr/>
    </dgm:pt>
    <dgm:pt modelId="{ABA13CBE-C6B8-7A42-8E59-5C3EB3591FF1}" type="pres">
      <dgm:prSet presAssocID="{88242332-C44A-4A9F-AA99-B4EF1404B58E}" presName="parentText" presStyleLbl="node1" presStyleIdx="3" presStyleCnt="4">
        <dgm:presLayoutVars>
          <dgm:chMax val="0"/>
          <dgm:bulletEnabled val="1"/>
        </dgm:presLayoutVars>
      </dgm:prSet>
      <dgm:spPr/>
    </dgm:pt>
  </dgm:ptLst>
  <dgm:cxnLst>
    <dgm:cxn modelId="{D213710E-6863-534E-820B-646142F2E031}" type="presOf" srcId="{DA5A6DCE-6E38-4493-9A50-6E0335BC992D}" destId="{72FD6121-C3B4-B64D-B259-58B4959FE946}" srcOrd="0" destOrd="0" presId="urn:microsoft.com/office/officeart/2005/8/layout/vList2"/>
    <dgm:cxn modelId="{A2193311-BEE0-4D97-A503-F09534A85D13}" srcId="{DA5A6DCE-6E38-4493-9A50-6E0335BC992D}" destId="{AA7EF9E0-DF43-47EC-8C2F-644EB840EDAE}" srcOrd="1" destOrd="0" parTransId="{BDCE48E3-8523-4F39-9CBD-5699289C63BE}" sibTransId="{5783057A-E202-4D5F-A389-2AE6C5565E2C}"/>
    <dgm:cxn modelId="{8DBBDB12-D7FD-0E4A-9174-6F2778A031C6}" type="presOf" srcId="{E14B1965-A42D-4492-A374-5F69DD7E3F25}" destId="{6810D93A-0C93-A740-AFE8-D0D65B304BB6}" srcOrd="0" destOrd="0" presId="urn:microsoft.com/office/officeart/2005/8/layout/vList2"/>
    <dgm:cxn modelId="{24537E1C-E851-4B03-900D-CC8D1F30E248}" srcId="{DA5A6DCE-6E38-4493-9A50-6E0335BC992D}" destId="{22302548-17CC-416E-B0DA-242D061D30C4}" srcOrd="2" destOrd="0" parTransId="{E9C5B9B3-972A-41D6-91C0-120948493CE0}" sibTransId="{550A4068-7751-4644-A184-3DC473D1DFE2}"/>
    <dgm:cxn modelId="{DED0A923-57A8-4BE0-AD59-B2ABA509AFB4}" srcId="{DA5A6DCE-6E38-4493-9A50-6E0335BC992D}" destId="{E14B1965-A42D-4492-A374-5F69DD7E3F25}" srcOrd="0" destOrd="0" parTransId="{FA909B53-87E3-4F1E-949B-1A813B91574D}" sibTransId="{7E2A7537-D52B-4543-81C6-CC41303C79B3}"/>
    <dgm:cxn modelId="{1DB30549-5671-064E-B9E9-239D949A8275}" type="presOf" srcId="{88242332-C44A-4A9F-AA99-B4EF1404B58E}" destId="{ABA13CBE-C6B8-7A42-8E59-5C3EB3591FF1}" srcOrd="0" destOrd="0" presId="urn:microsoft.com/office/officeart/2005/8/layout/vList2"/>
    <dgm:cxn modelId="{4077C790-92D6-4CEE-9EDA-DAD0DE674496}" srcId="{DA5A6DCE-6E38-4493-9A50-6E0335BC992D}" destId="{88242332-C44A-4A9F-AA99-B4EF1404B58E}" srcOrd="3" destOrd="0" parTransId="{B0254DF8-8E46-4C4B-AF55-AF8E64ABDCC4}" sibTransId="{26A23ED5-6E15-4FFB-AF4E-3EE6A49B510D}"/>
    <dgm:cxn modelId="{FAC612DA-AA46-7E4E-9D27-5A8BC8013718}" type="presOf" srcId="{AA7EF9E0-DF43-47EC-8C2F-644EB840EDAE}" destId="{1FB22E2F-5401-054A-8DF6-EC076CA46AB5}" srcOrd="0" destOrd="0" presId="urn:microsoft.com/office/officeart/2005/8/layout/vList2"/>
    <dgm:cxn modelId="{FB14A9FE-6B42-C44D-B4CE-1CB6B4AEB91B}" type="presOf" srcId="{22302548-17CC-416E-B0DA-242D061D30C4}" destId="{A9753387-F529-2040-99C6-1FDE47256B45}" srcOrd="0" destOrd="0" presId="urn:microsoft.com/office/officeart/2005/8/layout/vList2"/>
    <dgm:cxn modelId="{2A0A0F98-6186-674C-89A0-4BC333AAB705}" type="presParOf" srcId="{72FD6121-C3B4-B64D-B259-58B4959FE946}" destId="{6810D93A-0C93-A740-AFE8-D0D65B304BB6}" srcOrd="0" destOrd="0" presId="urn:microsoft.com/office/officeart/2005/8/layout/vList2"/>
    <dgm:cxn modelId="{36634F94-CD86-A64A-B224-062EDC343A10}" type="presParOf" srcId="{72FD6121-C3B4-B64D-B259-58B4959FE946}" destId="{FE3A7B47-8148-CC48-8B06-1F7AF7771065}" srcOrd="1" destOrd="0" presId="urn:microsoft.com/office/officeart/2005/8/layout/vList2"/>
    <dgm:cxn modelId="{BBB5B65B-BAE0-D348-B309-E0834C002F89}" type="presParOf" srcId="{72FD6121-C3B4-B64D-B259-58B4959FE946}" destId="{1FB22E2F-5401-054A-8DF6-EC076CA46AB5}" srcOrd="2" destOrd="0" presId="urn:microsoft.com/office/officeart/2005/8/layout/vList2"/>
    <dgm:cxn modelId="{14AC5D8D-13BF-0047-8026-FB2035CDE2DE}" type="presParOf" srcId="{72FD6121-C3B4-B64D-B259-58B4959FE946}" destId="{58287D03-B460-1946-BDB8-5BE37EE72342}" srcOrd="3" destOrd="0" presId="urn:microsoft.com/office/officeart/2005/8/layout/vList2"/>
    <dgm:cxn modelId="{42B8214F-4950-3745-B37B-48592ED60D90}" type="presParOf" srcId="{72FD6121-C3B4-B64D-B259-58B4959FE946}" destId="{A9753387-F529-2040-99C6-1FDE47256B45}" srcOrd="4" destOrd="0" presId="urn:microsoft.com/office/officeart/2005/8/layout/vList2"/>
    <dgm:cxn modelId="{9ADE5B55-9306-6941-A304-D1712A7DE158}" type="presParOf" srcId="{72FD6121-C3B4-B64D-B259-58B4959FE946}" destId="{21833B2D-6D2E-A74E-A291-BB0DDD57D12E}" srcOrd="5" destOrd="0" presId="urn:microsoft.com/office/officeart/2005/8/layout/vList2"/>
    <dgm:cxn modelId="{EAA2B9A1-AECE-364F-A1BD-ED6BC3BC6B04}" type="presParOf" srcId="{72FD6121-C3B4-B64D-B259-58B4959FE946}" destId="{ABA13CBE-C6B8-7A42-8E59-5C3EB3591FF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F120C5D-DAF7-4D06-AFC8-59700B9E6751}"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7D1191CD-D420-4963-8997-C97443EC6812}">
      <dgm:prSet/>
      <dgm:spPr/>
      <dgm:t>
        <a:bodyPr/>
        <a:lstStyle/>
        <a:p>
          <a:r>
            <a:rPr lang="en-CA"/>
            <a:t>•Acute coronary syndrome (ACS)</a:t>
          </a:r>
          <a:endParaRPr lang="en-US"/>
        </a:p>
      </dgm:t>
    </dgm:pt>
    <dgm:pt modelId="{F79EEEFE-0ACC-442D-B364-8E55C72AE095}" type="parTrans" cxnId="{EB2FB5C6-EF29-4135-87C3-028AB9E1E3B1}">
      <dgm:prSet/>
      <dgm:spPr/>
      <dgm:t>
        <a:bodyPr/>
        <a:lstStyle/>
        <a:p>
          <a:endParaRPr lang="en-US"/>
        </a:p>
      </dgm:t>
    </dgm:pt>
    <dgm:pt modelId="{5A8FC0CC-F6D1-42B0-875D-E001262F3B16}" type="sibTrans" cxnId="{EB2FB5C6-EF29-4135-87C3-028AB9E1E3B1}">
      <dgm:prSet/>
      <dgm:spPr/>
      <dgm:t>
        <a:bodyPr/>
        <a:lstStyle/>
        <a:p>
          <a:endParaRPr lang="en-US"/>
        </a:p>
      </dgm:t>
    </dgm:pt>
    <dgm:pt modelId="{CC443B87-9B7C-4F96-B17B-21F9370BDB48}">
      <dgm:prSet/>
      <dgm:spPr/>
      <dgm:t>
        <a:bodyPr/>
        <a:lstStyle/>
        <a:p>
          <a:r>
            <a:rPr lang="en-CA"/>
            <a:t>•Acute heart failure</a:t>
          </a:r>
          <a:endParaRPr lang="en-US"/>
        </a:p>
      </dgm:t>
    </dgm:pt>
    <dgm:pt modelId="{6D857217-113B-48AB-8167-9B1419A951E9}" type="parTrans" cxnId="{3E714CED-E4D1-4794-936F-464BC044B295}">
      <dgm:prSet/>
      <dgm:spPr/>
      <dgm:t>
        <a:bodyPr/>
        <a:lstStyle/>
        <a:p>
          <a:endParaRPr lang="en-US"/>
        </a:p>
      </dgm:t>
    </dgm:pt>
    <dgm:pt modelId="{579E70BD-4BB4-4A0B-8232-20F86E112572}" type="sibTrans" cxnId="{3E714CED-E4D1-4794-936F-464BC044B295}">
      <dgm:prSet/>
      <dgm:spPr/>
      <dgm:t>
        <a:bodyPr/>
        <a:lstStyle/>
        <a:p>
          <a:endParaRPr lang="en-US"/>
        </a:p>
      </dgm:t>
    </dgm:pt>
    <dgm:pt modelId="{A734B31D-5F4D-4AFC-8FEF-A469B4BC8DF9}">
      <dgm:prSet/>
      <dgm:spPr/>
      <dgm:t>
        <a:bodyPr/>
        <a:lstStyle/>
        <a:p>
          <a:r>
            <a:rPr lang="en-CA"/>
            <a:t>•Arrhythmia</a:t>
          </a:r>
          <a:endParaRPr lang="en-US"/>
        </a:p>
      </dgm:t>
    </dgm:pt>
    <dgm:pt modelId="{5DFE19D6-B896-4B2A-AF78-8918CE0215FD}" type="parTrans" cxnId="{4577A7E9-DEAA-40D7-AD85-3FE770A9D15D}">
      <dgm:prSet/>
      <dgm:spPr/>
      <dgm:t>
        <a:bodyPr/>
        <a:lstStyle/>
        <a:p>
          <a:endParaRPr lang="en-US"/>
        </a:p>
      </dgm:t>
    </dgm:pt>
    <dgm:pt modelId="{3083FE1F-BC7A-4986-9808-5082DD19EE16}" type="sibTrans" cxnId="{4577A7E9-DEAA-40D7-AD85-3FE770A9D15D}">
      <dgm:prSet/>
      <dgm:spPr/>
      <dgm:t>
        <a:bodyPr/>
        <a:lstStyle/>
        <a:p>
          <a:endParaRPr lang="en-US"/>
        </a:p>
      </dgm:t>
    </dgm:pt>
    <dgm:pt modelId="{B53CFCD2-C441-4E28-B3B4-64C2C9F93DF9}">
      <dgm:prSet/>
      <dgm:spPr/>
      <dgm:t>
        <a:bodyPr/>
        <a:lstStyle/>
        <a:p>
          <a:r>
            <a:rPr lang="en-CA"/>
            <a:t>•Pericardial tamponade</a:t>
          </a:r>
          <a:endParaRPr lang="en-US"/>
        </a:p>
      </dgm:t>
    </dgm:pt>
    <dgm:pt modelId="{BC518DB6-B829-453D-BE8A-F0AC9DDB57FC}" type="parTrans" cxnId="{2E9B3562-E4B0-41CC-B2A5-1A0043A470CE}">
      <dgm:prSet/>
      <dgm:spPr/>
      <dgm:t>
        <a:bodyPr/>
        <a:lstStyle/>
        <a:p>
          <a:endParaRPr lang="en-US"/>
        </a:p>
      </dgm:t>
    </dgm:pt>
    <dgm:pt modelId="{8EAAECED-08F4-4DD1-A317-9FF26F4C8539}" type="sibTrans" cxnId="{2E9B3562-E4B0-41CC-B2A5-1A0043A470CE}">
      <dgm:prSet/>
      <dgm:spPr/>
      <dgm:t>
        <a:bodyPr/>
        <a:lstStyle/>
        <a:p>
          <a:endParaRPr lang="en-US"/>
        </a:p>
      </dgm:t>
    </dgm:pt>
    <dgm:pt modelId="{9DC5D4CE-DAB0-4380-A042-6819E537B2AF}">
      <dgm:prSet/>
      <dgm:spPr/>
      <dgm:t>
        <a:bodyPr/>
        <a:lstStyle/>
        <a:p>
          <a:r>
            <a:rPr lang="en-CA"/>
            <a:t>•Pulmonary embolism (PE)</a:t>
          </a:r>
          <a:endParaRPr lang="en-US"/>
        </a:p>
      </dgm:t>
    </dgm:pt>
    <dgm:pt modelId="{64B9842A-E39B-4C3C-83CA-79B29EB2B26D}" type="parTrans" cxnId="{52B9F468-754E-455D-80FF-B766C2ADC569}">
      <dgm:prSet/>
      <dgm:spPr/>
      <dgm:t>
        <a:bodyPr/>
        <a:lstStyle/>
        <a:p>
          <a:endParaRPr lang="en-US"/>
        </a:p>
      </dgm:t>
    </dgm:pt>
    <dgm:pt modelId="{731CBAC8-EEAE-47C7-A0C7-1621ED96E76D}" type="sibTrans" cxnId="{52B9F468-754E-455D-80FF-B766C2ADC569}">
      <dgm:prSet/>
      <dgm:spPr/>
      <dgm:t>
        <a:bodyPr/>
        <a:lstStyle/>
        <a:p>
          <a:endParaRPr lang="en-US"/>
        </a:p>
      </dgm:t>
    </dgm:pt>
    <dgm:pt modelId="{E4E13FF0-2891-4DC0-9421-D67B02FC2860}">
      <dgm:prSet/>
      <dgm:spPr/>
      <dgm:t>
        <a:bodyPr/>
        <a:lstStyle/>
        <a:p>
          <a:r>
            <a:rPr lang="en-CA"/>
            <a:t>•Pneumonia</a:t>
          </a:r>
          <a:endParaRPr lang="en-US"/>
        </a:p>
      </dgm:t>
    </dgm:pt>
    <dgm:pt modelId="{80F0B7A8-742A-4398-9ADC-15912A125254}" type="parTrans" cxnId="{D2587AF3-52E2-4EA1-9B22-E3303A57C07A}">
      <dgm:prSet/>
      <dgm:spPr/>
      <dgm:t>
        <a:bodyPr/>
        <a:lstStyle/>
        <a:p>
          <a:endParaRPr lang="en-US"/>
        </a:p>
      </dgm:t>
    </dgm:pt>
    <dgm:pt modelId="{FD2DAF98-3884-4C76-B04F-7B3E4C53D5FD}" type="sibTrans" cxnId="{D2587AF3-52E2-4EA1-9B22-E3303A57C07A}">
      <dgm:prSet/>
      <dgm:spPr/>
      <dgm:t>
        <a:bodyPr/>
        <a:lstStyle/>
        <a:p>
          <a:endParaRPr lang="en-US"/>
        </a:p>
      </dgm:t>
    </dgm:pt>
    <dgm:pt modelId="{81517EE8-589D-418C-843C-E49F631EB8E5}">
      <dgm:prSet/>
      <dgm:spPr/>
      <dgm:t>
        <a:bodyPr/>
        <a:lstStyle/>
        <a:p>
          <a:r>
            <a:rPr lang="en-CA"/>
            <a:t>•Chronic obstructive pulmonary disease (COPD) exacerbation</a:t>
          </a:r>
          <a:endParaRPr lang="en-US"/>
        </a:p>
      </dgm:t>
    </dgm:pt>
    <dgm:pt modelId="{6B58AB57-8459-492D-82B9-4B5FFE8EB03E}" type="parTrans" cxnId="{E897F408-E1A8-456F-818F-E4D515521039}">
      <dgm:prSet/>
      <dgm:spPr/>
      <dgm:t>
        <a:bodyPr/>
        <a:lstStyle/>
        <a:p>
          <a:endParaRPr lang="en-US"/>
        </a:p>
      </dgm:t>
    </dgm:pt>
    <dgm:pt modelId="{C009EE63-7F78-40C2-981E-D867FEF08CDE}" type="sibTrans" cxnId="{E897F408-E1A8-456F-818F-E4D515521039}">
      <dgm:prSet/>
      <dgm:spPr/>
      <dgm:t>
        <a:bodyPr/>
        <a:lstStyle/>
        <a:p>
          <a:endParaRPr lang="en-US"/>
        </a:p>
      </dgm:t>
    </dgm:pt>
    <dgm:pt modelId="{9D000A86-51DC-4287-A2CB-EB0FA573CE30}">
      <dgm:prSet/>
      <dgm:spPr/>
      <dgm:t>
        <a:bodyPr/>
        <a:lstStyle/>
        <a:p>
          <a:r>
            <a:rPr lang="en-CA"/>
            <a:t>•Sever Asthma</a:t>
          </a:r>
          <a:endParaRPr lang="en-US"/>
        </a:p>
      </dgm:t>
    </dgm:pt>
    <dgm:pt modelId="{4D73E003-A7FF-4DC4-B33A-083991A3D2E1}" type="parTrans" cxnId="{D107BCD2-248E-4D2D-B163-F6210C8F2D85}">
      <dgm:prSet/>
      <dgm:spPr/>
      <dgm:t>
        <a:bodyPr/>
        <a:lstStyle/>
        <a:p>
          <a:endParaRPr lang="en-US"/>
        </a:p>
      </dgm:t>
    </dgm:pt>
    <dgm:pt modelId="{BD11A273-E08B-4497-A656-F4947238559D}" type="sibTrans" cxnId="{D107BCD2-248E-4D2D-B163-F6210C8F2D85}">
      <dgm:prSet/>
      <dgm:spPr/>
      <dgm:t>
        <a:bodyPr/>
        <a:lstStyle/>
        <a:p>
          <a:endParaRPr lang="en-US"/>
        </a:p>
      </dgm:t>
    </dgm:pt>
    <dgm:pt modelId="{328CC7F9-B723-4F2B-9518-0F9E65341FBE}">
      <dgm:prSet/>
      <dgm:spPr/>
      <dgm:t>
        <a:bodyPr/>
        <a:lstStyle/>
        <a:p>
          <a:r>
            <a:rPr lang="en-CA"/>
            <a:t>•Anaphylaxis</a:t>
          </a:r>
          <a:endParaRPr lang="en-US"/>
        </a:p>
      </dgm:t>
    </dgm:pt>
    <dgm:pt modelId="{36A93996-29EC-4127-B441-C55AB74383A9}" type="parTrans" cxnId="{C958FC07-9E6F-4FB8-AA45-D142917FCDB2}">
      <dgm:prSet/>
      <dgm:spPr/>
      <dgm:t>
        <a:bodyPr/>
        <a:lstStyle/>
        <a:p>
          <a:endParaRPr lang="en-US"/>
        </a:p>
      </dgm:t>
    </dgm:pt>
    <dgm:pt modelId="{D5B55C1E-F435-4AB5-BE64-FA4C71157FDA}" type="sibTrans" cxnId="{C958FC07-9E6F-4FB8-AA45-D142917FCDB2}">
      <dgm:prSet/>
      <dgm:spPr/>
      <dgm:t>
        <a:bodyPr/>
        <a:lstStyle/>
        <a:p>
          <a:endParaRPr lang="en-US"/>
        </a:p>
      </dgm:t>
    </dgm:pt>
    <dgm:pt modelId="{06A25C51-6525-4425-B725-A896112E641F}">
      <dgm:prSet/>
      <dgm:spPr/>
      <dgm:t>
        <a:bodyPr/>
        <a:lstStyle/>
        <a:p>
          <a:r>
            <a:rPr lang="en-CA"/>
            <a:t>•Poisoning (eg, carbon monoxide)</a:t>
          </a:r>
          <a:endParaRPr lang="en-US"/>
        </a:p>
      </dgm:t>
    </dgm:pt>
    <dgm:pt modelId="{2499247C-63F0-4CBA-9162-0B21DF351E1A}" type="parTrans" cxnId="{8EA361DC-3AC0-4876-A58C-B4E1D9D05ED4}">
      <dgm:prSet/>
      <dgm:spPr/>
      <dgm:t>
        <a:bodyPr/>
        <a:lstStyle/>
        <a:p>
          <a:endParaRPr lang="en-US"/>
        </a:p>
      </dgm:t>
    </dgm:pt>
    <dgm:pt modelId="{4F3DF59E-EE56-4311-AA36-F5DB03B252CF}" type="sibTrans" cxnId="{8EA361DC-3AC0-4876-A58C-B4E1D9D05ED4}">
      <dgm:prSet/>
      <dgm:spPr/>
      <dgm:t>
        <a:bodyPr/>
        <a:lstStyle/>
        <a:p>
          <a:endParaRPr lang="en-US"/>
        </a:p>
      </dgm:t>
    </dgm:pt>
    <dgm:pt modelId="{F07EDEDB-D301-4737-97D1-0CE70E0E690D}">
      <dgm:prSet/>
      <dgm:spPr/>
      <dgm:t>
        <a:bodyPr/>
        <a:lstStyle/>
        <a:p>
          <a:r>
            <a:rPr lang="en-CA"/>
            <a:t>•Trauma (eg, pneumothorax, hemothorax)</a:t>
          </a:r>
          <a:endParaRPr lang="en-US"/>
        </a:p>
      </dgm:t>
    </dgm:pt>
    <dgm:pt modelId="{C1DF9411-7C8B-4B8E-AA62-1B9EBDFFFD12}" type="parTrans" cxnId="{F9106E49-353F-4B67-92FB-2CCAB9CE9C9D}">
      <dgm:prSet/>
      <dgm:spPr/>
      <dgm:t>
        <a:bodyPr/>
        <a:lstStyle/>
        <a:p>
          <a:endParaRPr lang="en-US"/>
        </a:p>
      </dgm:t>
    </dgm:pt>
    <dgm:pt modelId="{F0D87BD4-1342-4145-992B-9F6FE920DD41}" type="sibTrans" cxnId="{F9106E49-353F-4B67-92FB-2CCAB9CE9C9D}">
      <dgm:prSet/>
      <dgm:spPr/>
      <dgm:t>
        <a:bodyPr/>
        <a:lstStyle/>
        <a:p>
          <a:endParaRPr lang="en-US"/>
        </a:p>
      </dgm:t>
    </dgm:pt>
    <dgm:pt modelId="{ECA6A554-BB32-4BB5-9FE0-300073DE05FD}">
      <dgm:prSet/>
      <dgm:spPr/>
      <dgm:t>
        <a:bodyPr/>
        <a:lstStyle/>
        <a:p>
          <a:r>
            <a:rPr lang="en-CA"/>
            <a:t>• Airway obstruction :Foreign body </a:t>
          </a:r>
          <a:endParaRPr lang="en-US"/>
        </a:p>
      </dgm:t>
    </dgm:pt>
    <dgm:pt modelId="{017B3B20-D5C0-4BB2-9A34-23366A408C37}" type="parTrans" cxnId="{346055CD-F661-4437-8A41-41D20E4C2438}">
      <dgm:prSet/>
      <dgm:spPr/>
      <dgm:t>
        <a:bodyPr/>
        <a:lstStyle/>
        <a:p>
          <a:endParaRPr lang="en-US"/>
        </a:p>
      </dgm:t>
    </dgm:pt>
    <dgm:pt modelId="{FD9E253E-4E00-4E94-9507-5F7406666D81}" type="sibTrans" cxnId="{346055CD-F661-4437-8A41-41D20E4C2438}">
      <dgm:prSet/>
      <dgm:spPr/>
      <dgm:t>
        <a:bodyPr/>
        <a:lstStyle/>
        <a:p>
          <a:endParaRPr lang="en-US"/>
        </a:p>
      </dgm:t>
    </dgm:pt>
    <dgm:pt modelId="{1C3F9E8B-EEB6-724D-9232-50FF8231124D}" type="pres">
      <dgm:prSet presAssocID="{0F120C5D-DAF7-4D06-AFC8-59700B9E6751}" presName="diagram" presStyleCnt="0">
        <dgm:presLayoutVars>
          <dgm:dir/>
          <dgm:resizeHandles val="exact"/>
        </dgm:presLayoutVars>
      </dgm:prSet>
      <dgm:spPr/>
    </dgm:pt>
    <dgm:pt modelId="{4491BA57-EF69-DB44-9418-D05890113808}" type="pres">
      <dgm:prSet presAssocID="{7D1191CD-D420-4963-8997-C97443EC6812}" presName="node" presStyleLbl="node1" presStyleIdx="0" presStyleCnt="12">
        <dgm:presLayoutVars>
          <dgm:bulletEnabled val="1"/>
        </dgm:presLayoutVars>
      </dgm:prSet>
      <dgm:spPr/>
    </dgm:pt>
    <dgm:pt modelId="{B9AADAFD-ECC2-5E4C-AA5B-BCF0461D5216}" type="pres">
      <dgm:prSet presAssocID="{5A8FC0CC-F6D1-42B0-875D-E001262F3B16}" presName="sibTrans" presStyleCnt="0"/>
      <dgm:spPr/>
    </dgm:pt>
    <dgm:pt modelId="{823C96C7-26DB-3749-B077-67A250A2C3AB}" type="pres">
      <dgm:prSet presAssocID="{CC443B87-9B7C-4F96-B17B-21F9370BDB48}" presName="node" presStyleLbl="node1" presStyleIdx="1" presStyleCnt="12">
        <dgm:presLayoutVars>
          <dgm:bulletEnabled val="1"/>
        </dgm:presLayoutVars>
      </dgm:prSet>
      <dgm:spPr/>
    </dgm:pt>
    <dgm:pt modelId="{4A85BF4F-359E-BC46-9293-7731459EE319}" type="pres">
      <dgm:prSet presAssocID="{579E70BD-4BB4-4A0B-8232-20F86E112572}" presName="sibTrans" presStyleCnt="0"/>
      <dgm:spPr/>
    </dgm:pt>
    <dgm:pt modelId="{5925440D-E08C-CA41-8230-B8C9909E220A}" type="pres">
      <dgm:prSet presAssocID="{A734B31D-5F4D-4AFC-8FEF-A469B4BC8DF9}" presName="node" presStyleLbl="node1" presStyleIdx="2" presStyleCnt="12">
        <dgm:presLayoutVars>
          <dgm:bulletEnabled val="1"/>
        </dgm:presLayoutVars>
      </dgm:prSet>
      <dgm:spPr/>
    </dgm:pt>
    <dgm:pt modelId="{5C8417A9-4C8D-134B-9EBA-CFDAC5361A76}" type="pres">
      <dgm:prSet presAssocID="{3083FE1F-BC7A-4986-9808-5082DD19EE16}" presName="sibTrans" presStyleCnt="0"/>
      <dgm:spPr/>
    </dgm:pt>
    <dgm:pt modelId="{5449FC10-9C2C-5D4E-887F-3EF040ABE5B1}" type="pres">
      <dgm:prSet presAssocID="{B53CFCD2-C441-4E28-B3B4-64C2C9F93DF9}" presName="node" presStyleLbl="node1" presStyleIdx="3" presStyleCnt="12">
        <dgm:presLayoutVars>
          <dgm:bulletEnabled val="1"/>
        </dgm:presLayoutVars>
      </dgm:prSet>
      <dgm:spPr/>
    </dgm:pt>
    <dgm:pt modelId="{296C5259-B1A4-5144-9199-1134B5458A91}" type="pres">
      <dgm:prSet presAssocID="{8EAAECED-08F4-4DD1-A317-9FF26F4C8539}" presName="sibTrans" presStyleCnt="0"/>
      <dgm:spPr/>
    </dgm:pt>
    <dgm:pt modelId="{DECC0C3E-CDE5-974A-9FD8-55F96D61FAE1}" type="pres">
      <dgm:prSet presAssocID="{9DC5D4CE-DAB0-4380-A042-6819E537B2AF}" presName="node" presStyleLbl="node1" presStyleIdx="4" presStyleCnt="12">
        <dgm:presLayoutVars>
          <dgm:bulletEnabled val="1"/>
        </dgm:presLayoutVars>
      </dgm:prSet>
      <dgm:spPr/>
    </dgm:pt>
    <dgm:pt modelId="{CCA7A120-132D-7749-AD26-7448694E48FE}" type="pres">
      <dgm:prSet presAssocID="{731CBAC8-EEAE-47C7-A0C7-1621ED96E76D}" presName="sibTrans" presStyleCnt="0"/>
      <dgm:spPr/>
    </dgm:pt>
    <dgm:pt modelId="{40E02358-BBDA-4E41-883E-A7372B36F2AC}" type="pres">
      <dgm:prSet presAssocID="{E4E13FF0-2891-4DC0-9421-D67B02FC2860}" presName="node" presStyleLbl="node1" presStyleIdx="5" presStyleCnt="12">
        <dgm:presLayoutVars>
          <dgm:bulletEnabled val="1"/>
        </dgm:presLayoutVars>
      </dgm:prSet>
      <dgm:spPr/>
    </dgm:pt>
    <dgm:pt modelId="{4A94AC24-79A8-B448-9C06-ABAA67EC0783}" type="pres">
      <dgm:prSet presAssocID="{FD2DAF98-3884-4C76-B04F-7B3E4C53D5FD}" presName="sibTrans" presStyleCnt="0"/>
      <dgm:spPr/>
    </dgm:pt>
    <dgm:pt modelId="{C88B02B9-255A-8B43-8B04-DBA343006EC1}" type="pres">
      <dgm:prSet presAssocID="{81517EE8-589D-418C-843C-E49F631EB8E5}" presName="node" presStyleLbl="node1" presStyleIdx="6" presStyleCnt="12">
        <dgm:presLayoutVars>
          <dgm:bulletEnabled val="1"/>
        </dgm:presLayoutVars>
      </dgm:prSet>
      <dgm:spPr/>
    </dgm:pt>
    <dgm:pt modelId="{70AF4B70-4EF9-2443-ACBE-F26C6593A034}" type="pres">
      <dgm:prSet presAssocID="{C009EE63-7F78-40C2-981E-D867FEF08CDE}" presName="sibTrans" presStyleCnt="0"/>
      <dgm:spPr/>
    </dgm:pt>
    <dgm:pt modelId="{5A1C33EC-DD12-C447-806F-F356C9114797}" type="pres">
      <dgm:prSet presAssocID="{9D000A86-51DC-4287-A2CB-EB0FA573CE30}" presName="node" presStyleLbl="node1" presStyleIdx="7" presStyleCnt="12">
        <dgm:presLayoutVars>
          <dgm:bulletEnabled val="1"/>
        </dgm:presLayoutVars>
      </dgm:prSet>
      <dgm:spPr/>
    </dgm:pt>
    <dgm:pt modelId="{96FF4E98-6595-6647-88B7-D1A719D2B717}" type="pres">
      <dgm:prSet presAssocID="{BD11A273-E08B-4497-A656-F4947238559D}" presName="sibTrans" presStyleCnt="0"/>
      <dgm:spPr/>
    </dgm:pt>
    <dgm:pt modelId="{BDCD98E4-9AA1-3D4C-A8B1-4FB535608A3B}" type="pres">
      <dgm:prSet presAssocID="{328CC7F9-B723-4F2B-9518-0F9E65341FBE}" presName="node" presStyleLbl="node1" presStyleIdx="8" presStyleCnt="12">
        <dgm:presLayoutVars>
          <dgm:bulletEnabled val="1"/>
        </dgm:presLayoutVars>
      </dgm:prSet>
      <dgm:spPr/>
    </dgm:pt>
    <dgm:pt modelId="{20B5E6EF-1B76-C94D-A948-7A4DCCF7668D}" type="pres">
      <dgm:prSet presAssocID="{D5B55C1E-F435-4AB5-BE64-FA4C71157FDA}" presName="sibTrans" presStyleCnt="0"/>
      <dgm:spPr/>
    </dgm:pt>
    <dgm:pt modelId="{B05D7A4B-F2D2-B440-B1DC-4B57B26409C4}" type="pres">
      <dgm:prSet presAssocID="{06A25C51-6525-4425-B725-A896112E641F}" presName="node" presStyleLbl="node1" presStyleIdx="9" presStyleCnt="12">
        <dgm:presLayoutVars>
          <dgm:bulletEnabled val="1"/>
        </dgm:presLayoutVars>
      </dgm:prSet>
      <dgm:spPr/>
    </dgm:pt>
    <dgm:pt modelId="{C2A88139-D7E8-EB42-B780-84CC48811335}" type="pres">
      <dgm:prSet presAssocID="{4F3DF59E-EE56-4311-AA36-F5DB03B252CF}" presName="sibTrans" presStyleCnt="0"/>
      <dgm:spPr/>
    </dgm:pt>
    <dgm:pt modelId="{15867B62-E27B-4C45-8E87-3620450548FA}" type="pres">
      <dgm:prSet presAssocID="{F07EDEDB-D301-4737-97D1-0CE70E0E690D}" presName="node" presStyleLbl="node1" presStyleIdx="10" presStyleCnt="12">
        <dgm:presLayoutVars>
          <dgm:bulletEnabled val="1"/>
        </dgm:presLayoutVars>
      </dgm:prSet>
      <dgm:spPr/>
    </dgm:pt>
    <dgm:pt modelId="{2405C2B6-54FE-B44F-BE9C-996F7ABFA08A}" type="pres">
      <dgm:prSet presAssocID="{F0D87BD4-1342-4145-992B-9F6FE920DD41}" presName="sibTrans" presStyleCnt="0"/>
      <dgm:spPr/>
    </dgm:pt>
    <dgm:pt modelId="{3CDB41DD-E446-6E45-B901-54D7FAB502D5}" type="pres">
      <dgm:prSet presAssocID="{ECA6A554-BB32-4BB5-9FE0-300073DE05FD}" presName="node" presStyleLbl="node1" presStyleIdx="11" presStyleCnt="12">
        <dgm:presLayoutVars>
          <dgm:bulletEnabled val="1"/>
        </dgm:presLayoutVars>
      </dgm:prSet>
      <dgm:spPr/>
    </dgm:pt>
  </dgm:ptLst>
  <dgm:cxnLst>
    <dgm:cxn modelId="{7FEF4D07-257C-2347-941D-7FCB3294481D}" type="presOf" srcId="{E4E13FF0-2891-4DC0-9421-D67B02FC2860}" destId="{40E02358-BBDA-4E41-883E-A7372B36F2AC}" srcOrd="0" destOrd="0" presId="urn:microsoft.com/office/officeart/2005/8/layout/default"/>
    <dgm:cxn modelId="{C958FC07-9E6F-4FB8-AA45-D142917FCDB2}" srcId="{0F120C5D-DAF7-4D06-AFC8-59700B9E6751}" destId="{328CC7F9-B723-4F2B-9518-0F9E65341FBE}" srcOrd="8" destOrd="0" parTransId="{36A93996-29EC-4127-B441-C55AB74383A9}" sibTransId="{D5B55C1E-F435-4AB5-BE64-FA4C71157FDA}"/>
    <dgm:cxn modelId="{E897F408-E1A8-456F-818F-E4D515521039}" srcId="{0F120C5D-DAF7-4D06-AFC8-59700B9E6751}" destId="{81517EE8-589D-418C-843C-E49F631EB8E5}" srcOrd="6" destOrd="0" parTransId="{6B58AB57-8459-492D-82B9-4B5FFE8EB03E}" sibTransId="{C009EE63-7F78-40C2-981E-D867FEF08CDE}"/>
    <dgm:cxn modelId="{EAF2F50B-3C92-3A41-AA91-62DA943D03E5}" type="presOf" srcId="{81517EE8-589D-418C-843C-E49F631EB8E5}" destId="{C88B02B9-255A-8B43-8B04-DBA343006EC1}" srcOrd="0" destOrd="0" presId="urn:microsoft.com/office/officeart/2005/8/layout/default"/>
    <dgm:cxn modelId="{8B66561D-1F69-3647-8DB5-E1E5FEE4CA4C}" type="presOf" srcId="{328CC7F9-B723-4F2B-9518-0F9E65341FBE}" destId="{BDCD98E4-9AA1-3D4C-A8B1-4FB535608A3B}" srcOrd="0" destOrd="0" presId="urn:microsoft.com/office/officeart/2005/8/layout/default"/>
    <dgm:cxn modelId="{F9106E49-353F-4B67-92FB-2CCAB9CE9C9D}" srcId="{0F120C5D-DAF7-4D06-AFC8-59700B9E6751}" destId="{F07EDEDB-D301-4737-97D1-0CE70E0E690D}" srcOrd="10" destOrd="0" parTransId="{C1DF9411-7C8B-4B8E-AA62-1B9EBDFFFD12}" sibTransId="{F0D87BD4-1342-4145-992B-9F6FE920DD41}"/>
    <dgm:cxn modelId="{BCA46658-0582-9F46-BD89-22AE4E94D363}" type="presOf" srcId="{0F120C5D-DAF7-4D06-AFC8-59700B9E6751}" destId="{1C3F9E8B-EEB6-724D-9232-50FF8231124D}" srcOrd="0" destOrd="0" presId="urn:microsoft.com/office/officeart/2005/8/layout/default"/>
    <dgm:cxn modelId="{2E9B3562-E4B0-41CC-B2A5-1A0043A470CE}" srcId="{0F120C5D-DAF7-4D06-AFC8-59700B9E6751}" destId="{B53CFCD2-C441-4E28-B3B4-64C2C9F93DF9}" srcOrd="3" destOrd="0" parTransId="{BC518DB6-B829-453D-BE8A-F0AC9DDB57FC}" sibTransId="{8EAAECED-08F4-4DD1-A317-9FF26F4C8539}"/>
    <dgm:cxn modelId="{52B9F468-754E-455D-80FF-B766C2ADC569}" srcId="{0F120C5D-DAF7-4D06-AFC8-59700B9E6751}" destId="{9DC5D4CE-DAB0-4380-A042-6819E537B2AF}" srcOrd="4" destOrd="0" parTransId="{64B9842A-E39B-4C3C-83CA-79B29EB2B26D}" sibTransId="{731CBAC8-EEAE-47C7-A0C7-1621ED96E76D}"/>
    <dgm:cxn modelId="{CA737280-29E9-B147-AC9D-BDED08BC1249}" type="presOf" srcId="{A734B31D-5F4D-4AFC-8FEF-A469B4BC8DF9}" destId="{5925440D-E08C-CA41-8230-B8C9909E220A}" srcOrd="0" destOrd="0" presId="urn:microsoft.com/office/officeart/2005/8/layout/default"/>
    <dgm:cxn modelId="{1905BB94-DD3C-794F-89F4-FF25423AF44E}" type="presOf" srcId="{9D000A86-51DC-4287-A2CB-EB0FA573CE30}" destId="{5A1C33EC-DD12-C447-806F-F356C9114797}" srcOrd="0" destOrd="0" presId="urn:microsoft.com/office/officeart/2005/8/layout/default"/>
    <dgm:cxn modelId="{67BEF5BA-6236-944D-9A20-0B6C1C4266DA}" type="presOf" srcId="{F07EDEDB-D301-4737-97D1-0CE70E0E690D}" destId="{15867B62-E27B-4C45-8E87-3620450548FA}" srcOrd="0" destOrd="0" presId="urn:microsoft.com/office/officeart/2005/8/layout/default"/>
    <dgm:cxn modelId="{EB2FB5C6-EF29-4135-87C3-028AB9E1E3B1}" srcId="{0F120C5D-DAF7-4D06-AFC8-59700B9E6751}" destId="{7D1191CD-D420-4963-8997-C97443EC6812}" srcOrd="0" destOrd="0" parTransId="{F79EEEFE-0ACC-442D-B364-8E55C72AE095}" sibTransId="{5A8FC0CC-F6D1-42B0-875D-E001262F3B16}"/>
    <dgm:cxn modelId="{346055CD-F661-4437-8A41-41D20E4C2438}" srcId="{0F120C5D-DAF7-4D06-AFC8-59700B9E6751}" destId="{ECA6A554-BB32-4BB5-9FE0-300073DE05FD}" srcOrd="11" destOrd="0" parTransId="{017B3B20-D5C0-4BB2-9A34-23366A408C37}" sibTransId="{FD9E253E-4E00-4E94-9507-5F7406666D81}"/>
    <dgm:cxn modelId="{B8D62ED0-6439-E54B-90E5-5A0ADFA70DF7}" type="presOf" srcId="{7D1191CD-D420-4963-8997-C97443EC6812}" destId="{4491BA57-EF69-DB44-9418-D05890113808}" srcOrd="0" destOrd="0" presId="urn:microsoft.com/office/officeart/2005/8/layout/default"/>
    <dgm:cxn modelId="{1988AAD2-5B24-DF44-B10C-8D575B32CA89}" type="presOf" srcId="{CC443B87-9B7C-4F96-B17B-21F9370BDB48}" destId="{823C96C7-26DB-3749-B077-67A250A2C3AB}" srcOrd="0" destOrd="0" presId="urn:microsoft.com/office/officeart/2005/8/layout/default"/>
    <dgm:cxn modelId="{D107BCD2-248E-4D2D-B163-F6210C8F2D85}" srcId="{0F120C5D-DAF7-4D06-AFC8-59700B9E6751}" destId="{9D000A86-51DC-4287-A2CB-EB0FA573CE30}" srcOrd="7" destOrd="0" parTransId="{4D73E003-A7FF-4DC4-B33A-083991A3D2E1}" sibTransId="{BD11A273-E08B-4497-A656-F4947238559D}"/>
    <dgm:cxn modelId="{8EA361DC-3AC0-4876-A58C-B4E1D9D05ED4}" srcId="{0F120C5D-DAF7-4D06-AFC8-59700B9E6751}" destId="{06A25C51-6525-4425-B725-A896112E641F}" srcOrd="9" destOrd="0" parTransId="{2499247C-63F0-4CBA-9162-0B21DF351E1A}" sibTransId="{4F3DF59E-EE56-4311-AA36-F5DB03B252CF}"/>
    <dgm:cxn modelId="{23A6DAE7-7D65-354D-A728-10A3E6020E0F}" type="presOf" srcId="{B53CFCD2-C441-4E28-B3B4-64C2C9F93DF9}" destId="{5449FC10-9C2C-5D4E-887F-3EF040ABE5B1}" srcOrd="0" destOrd="0" presId="urn:microsoft.com/office/officeart/2005/8/layout/default"/>
    <dgm:cxn modelId="{4577A7E9-DEAA-40D7-AD85-3FE770A9D15D}" srcId="{0F120C5D-DAF7-4D06-AFC8-59700B9E6751}" destId="{A734B31D-5F4D-4AFC-8FEF-A469B4BC8DF9}" srcOrd="2" destOrd="0" parTransId="{5DFE19D6-B896-4B2A-AF78-8918CE0215FD}" sibTransId="{3083FE1F-BC7A-4986-9808-5082DD19EE16}"/>
    <dgm:cxn modelId="{3E714CED-E4D1-4794-936F-464BC044B295}" srcId="{0F120C5D-DAF7-4D06-AFC8-59700B9E6751}" destId="{CC443B87-9B7C-4F96-B17B-21F9370BDB48}" srcOrd="1" destOrd="0" parTransId="{6D857217-113B-48AB-8167-9B1419A951E9}" sibTransId="{579E70BD-4BB4-4A0B-8232-20F86E112572}"/>
    <dgm:cxn modelId="{14E63FF0-1E64-2749-AF43-700311540AA7}" type="presOf" srcId="{ECA6A554-BB32-4BB5-9FE0-300073DE05FD}" destId="{3CDB41DD-E446-6E45-B901-54D7FAB502D5}" srcOrd="0" destOrd="0" presId="urn:microsoft.com/office/officeart/2005/8/layout/default"/>
    <dgm:cxn modelId="{D2587AF3-52E2-4EA1-9B22-E3303A57C07A}" srcId="{0F120C5D-DAF7-4D06-AFC8-59700B9E6751}" destId="{E4E13FF0-2891-4DC0-9421-D67B02FC2860}" srcOrd="5" destOrd="0" parTransId="{80F0B7A8-742A-4398-9ADC-15912A125254}" sibTransId="{FD2DAF98-3884-4C76-B04F-7B3E4C53D5FD}"/>
    <dgm:cxn modelId="{CA4AC5F7-1022-484E-A8E3-E288F206BF6D}" type="presOf" srcId="{06A25C51-6525-4425-B725-A896112E641F}" destId="{B05D7A4B-F2D2-B440-B1DC-4B57B26409C4}" srcOrd="0" destOrd="0" presId="urn:microsoft.com/office/officeart/2005/8/layout/default"/>
    <dgm:cxn modelId="{B8CACEF9-97C1-A440-A33E-111151CCF492}" type="presOf" srcId="{9DC5D4CE-DAB0-4380-A042-6819E537B2AF}" destId="{DECC0C3E-CDE5-974A-9FD8-55F96D61FAE1}" srcOrd="0" destOrd="0" presId="urn:microsoft.com/office/officeart/2005/8/layout/default"/>
    <dgm:cxn modelId="{E82D7183-9D54-144A-81C2-468F36ABD2F7}" type="presParOf" srcId="{1C3F9E8B-EEB6-724D-9232-50FF8231124D}" destId="{4491BA57-EF69-DB44-9418-D05890113808}" srcOrd="0" destOrd="0" presId="urn:microsoft.com/office/officeart/2005/8/layout/default"/>
    <dgm:cxn modelId="{E6923CBB-814F-2A42-9348-593FF21177D7}" type="presParOf" srcId="{1C3F9E8B-EEB6-724D-9232-50FF8231124D}" destId="{B9AADAFD-ECC2-5E4C-AA5B-BCF0461D5216}" srcOrd="1" destOrd="0" presId="urn:microsoft.com/office/officeart/2005/8/layout/default"/>
    <dgm:cxn modelId="{A8EC73AD-97D1-F94B-931C-528681B80CC2}" type="presParOf" srcId="{1C3F9E8B-EEB6-724D-9232-50FF8231124D}" destId="{823C96C7-26DB-3749-B077-67A250A2C3AB}" srcOrd="2" destOrd="0" presId="urn:microsoft.com/office/officeart/2005/8/layout/default"/>
    <dgm:cxn modelId="{9AD71AA8-2146-3E4F-BF73-BF4D0A7489AB}" type="presParOf" srcId="{1C3F9E8B-EEB6-724D-9232-50FF8231124D}" destId="{4A85BF4F-359E-BC46-9293-7731459EE319}" srcOrd="3" destOrd="0" presId="urn:microsoft.com/office/officeart/2005/8/layout/default"/>
    <dgm:cxn modelId="{34B20915-9E24-CA47-9584-7BD86CE38438}" type="presParOf" srcId="{1C3F9E8B-EEB6-724D-9232-50FF8231124D}" destId="{5925440D-E08C-CA41-8230-B8C9909E220A}" srcOrd="4" destOrd="0" presId="urn:microsoft.com/office/officeart/2005/8/layout/default"/>
    <dgm:cxn modelId="{6D1E59F6-0280-7843-99B9-7390CCEF9AE8}" type="presParOf" srcId="{1C3F9E8B-EEB6-724D-9232-50FF8231124D}" destId="{5C8417A9-4C8D-134B-9EBA-CFDAC5361A76}" srcOrd="5" destOrd="0" presId="urn:microsoft.com/office/officeart/2005/8/layout/default"/>
    <dgm:cxn modelId="{CB2F28BF-8488-DF47-8A32-37BBE071C24E}" type="presParOf" srcId="{1C3F9E8B-EEB6-724D-9232-50FF8231124D}" destId="{5449FC10-9C2C-5D4E-887F-3EF040ABE5B1}" srcOrd="6" destOrd="0" presId="urn:microsoft.com/office/officeart/2005/8/layout/default"/>
    <dgm:cxn modelId="{AF64811B-4E63-E043-BC7C-C77B11361A13}" type="presParOf" srcId="{1C3F9E8B-EEB6-724D-9232-50FF8231124D}" destId="{296C5259-B1A4-5144-9199-1134B5458A91}" srcOrd="7" destOrd="0" presId="urn:microsoft.com/office/officeart/2005/8/layout/default"/>
    <dgm:cxn modelId="{727AF9C5-8FA8-3C4B-83E2-A0B691CCCA1F}" type="presParOf" srcId="{1C3F9E8B-EEB6-724D-9232-50FF8231124D}" destId="{DECC0C3E-CDE5-974A-9FD8-55F96D61FAE1}" srcOrd="8" destOrd="0" presId="urn:microsoft.com/office/officeart/2005/8/layout/default"/>
    <dgm:cxn modelId="{FB2364BD-5D69-6948-8AFF-CA2568ADF03A}" type="presParOf" srcId="{1C3F9E8B-EEB6-724D-9232-50FF8231124D}" destId="{CCA7A120-132D-7749-AD26-7448694E48FE}" srcOrd="9" destOrd="0" presId="urn:microsoft.com/office/officeart/2005/8/layout/default"/>
    <dgm:cxn modelId="{BB9DB86C-9F8A-7F4A-B3EA-0A08055FE1AE}" type="presParOf" srcId="{1C3F9E8B-EEB6-724D-9232-50FF8231124D}" destId="{40E02358-BBDA-4E41-883E-A7372B36F2AC}" srcOrd="10" destOrd="0" presId="urn:microsoft.com/office/officeart/2005/8/layout/default"/>
    <dgm:cxn modelId="{5D8C72FD-F884-1C4D-A1C7-64B1FA61A6C3}" type="presParOf" srcId="{1C3F9E8B-EEB6-724D-9232-50FF8231124D}" destId="{4A94AC24-79A8-B448-9C06-ABAA67EC0783}" srcOrd="11" destOrd="0" presId="urn:microsoft.com/office/officeart/2005/8/layout/default"/>
    <dgm:cxn modelId="{FDC417DD-7C61-E541-9794-E93441B9CE19}" type="presParOf" srcId="{1C3F9E8B-EEB6-724D-9232-50FF8231124D}" destId="{C88B02B9-255A-8B43-8B04-DBA343006EC1}" srcOrd="12" destOrd="0" presId="urn:microsoft.com/office/officeart/2005/8/layout/default"/>
    <dgm:cxn modelId="{FDA4D689-E104-6E44-B585-35E9F32BF30A}" type="presParOf" srcId="{1C3F9E8B-EEB6-724D-9232-50FF8231124D}" destId="{70AF4B70-4EF9-2443-ACBE-F26C6593A034}" srcOrd="13" destOrd="0" presId="urn:microsoft.com/office/officeart/2005/8/layout/default"/>
    <dgm:cxn modelId="{529624E7-6B06-B647-818F-114FDB7BE12E}" type="presParOf" srcId="{1C3F9E8B-EEB6-724D-9232-50FF8231124D}" destId="{5A1C33EC-DD12-C447-806F-F356C9114797}" srcOrd="14" destOrd="0" presId="urn:microsoft.com/office/officeart/2005/8/layout/default"/>
    <dgm:cxn modelId="{14719AE4-58CB-2847-8000-629753D97AE8}" type="presParOf" srcId="{1C3F9E8B-EEB6-724D-9232-50FF8231124D}" destId="{96FF4E98-6595-6647-88B7-D1A719D2B717}" srcOrd="15" destOrd="0" presId="urn:microsoft.com/office/officeart/2005/8/layout/default"/>
    <dgm:cxn modelId="{6D7D9680-8A3B-6F44-84EA-64243EE94BB2}" type="presParOf" srcId="{1C3F9E8B-EEB6-724D-9232-50FF8231124D}" destId="{BDCD98E4-9AA1-3D4C-A8B1-4FB535608A3B}" srcOrd="16" destOrd="0" presId="urn:microsoft.com/office/officeart/2005/8/layout/default"/>
    <dgm:cxn modelId="{B8948BCA-16FF-C145-B427-E113BA4780BA}" type="presParOf" srcId="{1C3F9E8B-EEB6-724D-9232-50FF8231124D}" destId="{20B5E6EF-1B76-C94D-A948-7A4DCCF7668D}" srcOrd="17" destOrd="0" presId="urn:microsoft.com/office/officeart/2005/8/layout/default"/>
    <dgm:cxn modelId="{8485413A-A538-6441-9F5F-96D11F03DD8A}" type="presParOf" srcId="{1C3F9E8B-EEB6-724D-9232-50FF8231124D}" destId="{B05D7A4B-F2D2-B440-B1DC-4B57B26409C4}" srcOrd="18" destOrd="0" presId="urn:microsoft.com/office/officeart/2005/8/layout/default"/>
    <dgm:cxn modelId="{66544E8E-7C97-7740-A6A5-3E0DB0DE2382}" type="presParOf" srcId="{1C3F9E8B-EEB6-724D-9232-50FF8231124D}" destId="{C2A88139-D7E8-EB42-B780-84CC48811335}" srcOrd="19" destOrd="0" presId="urn:microsoft.com/office/officeart/2005/8/layout/default"/>
    <dgm:cxn modelId="{D1503222-A4AA-CF48-B597-D5EC0E7FC9B9}" type="presParOf" srcId="{1C3F9E8B-EEB6-724D-9232-50FF8231124D}" destId="{15867B62-E27B-4C45-8E87-3620450548FA}" srcOrd="20" destOrd="0" presId="urn:microsoft.com/office/officeart/2005/8/layout/default"/>
    <dgm:cxn modelId="{79A6E4FD-F2D5-0446-AA5D-24E64AEAEFB3}" type="presParOf" srcId="{1C3F9E8B-EEB6-724D-9232-50FF8231124D}" destId="{2405C2B6-54FE-B44F-BE9C-996F7ABFA08A}" srcOrd="21" destOrd="0" presId="urn:microsoft.com/office/officeart/2005/8/layout/default"/>
    <dgm:cxn modelId="{6A44C894-511C-4544-B88F-17C892824895}" type="presParOf" srcId="{1C3F9E8B-EEB6-724D-9232-50FF8231124D}" destId="{3CDB41DD-E446-6E45-B901-54D7FAB502D5}"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4F8A8D6-B5C5-4B8B-8ED9-C5FABD355A1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369FB3F-F224-4499-B365-31E4B08B77D8}">
      <dgm:prSet/>
      <dgm:spPr/>
      <dgm:t>
        <a:bodyPr/>
        <a:lstStyle/>
        <a:p>
          <a:pPr>
            <a:lnSpc>
              <a:spcPct val="100000"/>
            </a:lnSpc>
          </a:pPr>
          <a:r>
            <a:rPr lang="en-US" dirty="0"/>
            <a:t>Airway : Maintained </a:t>
          </a:r>
        </a:p>
      </dgm:t>
    </dgm:pt>
    <dgm:pt modelId="{6B8A4787-2E77-4D71-B5E3-FF3BBED84CBE}" type="parTrans" cxnId="{A1E6EC95-4E1D-49B3-A0D4-55174917CD61}">
      <dgm:prSet/>
      <dgm:spPr/>
      <dgm:t>
        <a:bodyPr/>
        <a:lstStyle/>
        <a:p>
          <a:endParaRPr lang="en-US"/>
        </a:p>
      </dgm:t>
    </dgm:pt>
    <dgm:pt modelId="{A50F7384-0A68-40BA-9633-A460F1D2CF1C}" type="sibTrans" cxnId="{A1E6EC95-4E1D-49B3-A0D4-55174917CD61}">
      <dgm:prSet/>
      <dgm:spPr/>
      <dgm:t>
        <a:bodyPr/>
        <a:lstStyle/>
        <a:p>
          <a:endParaRPr lang="en-US"/>
        </a:p>
      </dgm:t>
    </dgm:pt>
    <dgm:pt modelId="{D449EACB-929D-49B6-A4C5-BADB1D77032E}">
      <dgm:prSet/>
      <dgm:spPr/>
      <dgm:t>
        <a:bodyPr/>
        <a:lstStyle/>
        <a:p>
          <a:pPr>
            <a:lnSpc>
              <a:spcPct val="100000"/>
            </a:lnSpc>
          </a:pPr>
          <a:r>
            <a:rPr lang="en-US" dirty="0"/>
            <a:t>Breathing: Pending respiratory failure , O2=80 on 100% Non-rebreather mask , </a:t>
          </a:r>
          <a:r>
            <a:rPr lang="en-CA" dirty="0"/>
            <a:t>Brief, fragmented speech and increase work of breathing with the use of accessory muscles  and Inability to lie supine</a:t>
          </a:r>
          <a:endParaRPr lang="en-US" dirty="0"/>
        </a:p>
      </dgm:t>
    </dgm:pt>
    <dgm:pt modelId="{0CBF9187-C913-4CE3-83DA-AB12AF8067ED}" type="parTrans" cxnId="{6320AFBC-D42B-4971-9829-1B6DA2FB35EC}">
      <dgm:prSet/>
      <dgm:spPr/>
      <dgm:t>
        <a:bodyPr/>
        <a:lstStyle/>
        <a:p>
          <a:endParaRPr lang="en-US"/>
        </a:p>
      </dgm:t>
    </dgm:pt>
    <dgm:pt modelId="{43BB71E9-95D1-47D2-A5B0-B1ACFD0B5D3F}" type="sibTrans" cxnId="{6320AFBC-D42B-4971-9829-1B6DA2FB35EC}">
      <dgm:prSet/>
      <dgm:spPr/>
      <dgm:t>
        <a:bodyPr/>
        <a:lstStyle/>
        <a:p>
          <a:endParaRPr lang="en-US"/>
        </a:p>
      </dgm:t>
    </dgm:pt>
    <dgm:pt modelId="{9AB8A3E2-EB81-4809-88F8-3DD4F13BBBF3}">
      <dgm:prSet/>
      <dgm:spPr/>
      <dgm:t>
        <a:bodyPr/>
        <a:lstStyle/>
        <a:p>
          <a:pPr>
            <a:lnSpc>
              <a:spcPct val="100000"/>
            </a:lnSpc>
          </a:pPr>
          <a:r>
            <a:rPr lang="en-CA"/>
            <a:t>Action: Intubation and ventilation </a:t>
          </a:r>
          <a:endParaRPr lang="en-US"/>
        </a:p>
      </dgm:t>
    </dgm:pt>
    <dgm:pt modelId="{80005A01-BA5F-4101-8ACF-80EF80C41B1E}" type="parTrans" cxnId="{A5B21ED9-C514-400C-A606-5C7216FAC67F}">
      <dgm:prSet/>
      <dgm:spPr/>
      <dgm:t>
        <a:bodyPr/>
        <a:lstStyle/>
        <a:p>
          <a:endParaRPr lang="en-US"/>
        </a:p>
      </dgm:t>
    </dgm:pt>
    <dgm:pt modelId="{5EE08572-9A83-46FC-8910-08BE27864744}" type="sibTrans" cxnId="{A5B21ED9-C514-400C-A606-5C7216FAC67F}">
      <dgm:prSet/>
      <dgm:spPr/>
      <dgm:t>
        <a:bodyPr/>
        <a:lstStyle/>
        <a:p>
          <a:endParaRPr lang="en-US"/>
        </a:p>
      </dgm:t>
    </dgm:pt>
    <dgm:pt modelId="{4301504E-C814-4E25-8D16-BBB8FF474E5B}">
      <dgm:prSet/>
      <dgm:spPr/>
      <dgm:t>
        <a:bodyPr/>
        <a:lstStyle/>
        <a:p>
          <a:pPr>
            <a:lnSpc>
              <a:spcPct val="100000"/>
            </a:lnSpc>
          </a:pPr>
          <a:r>
            <a:rPr lang="en-CA" dirty="0"/>
            <a:t>Circulation:  Sever hypotension </a:t>
          </a:r>
          <a:r>
            <a:rPr lang="en-US" dirty="0"/>
            <a:t>BP 80/40, HR 130</a:t>
          </a:r>
        </a:p>
      </dgm:t>
    </dgm:pt>
    <dgm:pt modelId="{52141DE1-1BC5-43C7-BFF7-36DF372FE475}" type="parTrans" cxnId="{1F7F2637-5468-43A9-ABDB-BC972840C891}">
      <dgm:prSet/>
      <dgm:spPr/>
      <dgm:t>
        <a:bodyPr/>
        <a:lstStyle/>
        <a:p>
          <a:endParaRPr lang="en-US"/>
        </a:p>
      </dgm:t>
    </dgm:pt>
    <dgm:pt modelId="{B276A0C5-CB11-4828-8E75-966911BFA742}" type="sibTrans" cxnId="{1F7F2637-5468-43A9-ABDB-BC972840C891}">
      <dgm:prSet/>
      <dgm:spPr/>
      <dgm:t>
        <a:bodyPr/>
        <a:lstStyle/>
        <a:p>
          <a:endParaRPr lang="en-US"/>
        </a:p>
      </dgm:t>
    </dgm:pt>
    <dgm:pt modelId="{80887662-ED24-4596-8A3D-766F058B514C}">
      <dgm:prSet/>
      <dgm:spPr/>
      <dgm:t>
        <a:bodyPr/>
        <a:lstStyle/>
        <a:p>
          <a:pPr>
            <a:lnSpc>
              <a:spcPct val="100000"/>
            </a:lnSpc>
          </a:pPr>
          <a:r>
            <a:rPr lang="en-US"/>
            <a:t>Action: 2 large bore IV + Resuscitation with IVF start with 1 to 2 L as a bolus (As fast as possible: use pressure bag) </a:t>
          </a:r>
        </a:p>
      </dgm:t>
    </dgm:pt>
    <dgm:pt modelId="{B0143717-A798-426D-9923-0675A2565522}" type="parTrans" cxnId="{3F7E5AA9-3707-447E-9A39-30985297EE26}">
      <dgm:prSet/>
      <dgm:spPr/>
      <dgm:t>
        <a:bodyPr/>
        <a:lstStyle/>
        <a:p>
          <a:endParaRPr lang="en-US"/>
        </a:p>
      </dgm:t>
    </dgm:pt>
    <dgm:pt modelId="{767AB9B9-EDB2-4DD3-A894-496D10367CC1}" type="sibTrans" cxnId="{3F7E5AA9-3707-447E-9A39-30985297EE26}">
      <dgm:prSet/>
      <dgm:spPr/>
      <dgm:t>
        <a:bodyPr/>
        <a:lstStyle/>
        <a:p>
          <a:endParaRPr lang="en-US"/>
        </a:p>
      </dgm:t>
    </dgm:pt>
    <dgm:pt modelId="{8253AD68-1438-4BBC-99FE-052ED2779E53}">
      <dgm:prSet/>
      <dgm:spPr/>
      <dgm:t>
        <a:bodyPr/>
        <a:lstStyle/>
        <a:p>
          <a:pPr>
            <a:lnSpc>
              <a:spcPct val="100000"/>
            </a:lnSpc>
          </a:pPr>
          <a:r>
            <a:rPr lang="en-US"/>
            <a:t>Consider using </a:t>
          </a:r>
          <a:r>
            <a:rPr lang="en-CA" b="1"/>
            <a:t>Vasoconstrictor</a:t>
          </a:r>
          <a:r>
            <a:rPr lang="en-CA"/>
            <a:t> or pressor </a:t>
          </a:r>
          <a:r>
            <a:rPr lang="en-CA" b="1"/>
            <a:t>medications if the BP is not responding </a:t>
          </a:r>
          <a:endParaRPr lang="en-US"/>
        </a:p>
      </dgm:t>
    </dgm:pt>
    <dgm:pt modelId="{3B10F5D3-629C-41D0-AD38-246DE988C39D}" type="parTrans" cxnId="{843632FA-B3ED-428A-A5A2-6331A3DADF90}">
      <dgm:prSet/>
      <dgm:spPr/>
      <dgm:t>
        <a:bodyPr/>
        <a:lstStyle/>
        <a:p>
          <a:endParaRPr lang="en-US"/>
        </a:p>
      </dgm:t>
    </dgm:pt>
    <dgm:pt modelId="{29CB8885-C7AB-43CE-8D8F-D81C3CAFFAFE}" type="sibTrans" cxnId="{843632FA-B3ED-428A-A5A2-6331A3DADF90}">
      <dgm:prSet/>
      <dgm:spPr/>
      <dgm:t>
        <a:bodyPr/>
        <a:lstStyle/>
        <a:p>
          <a:endParaRPr lang="en-US"/>
        </a:p>
      </dgm:t>
    </dgm:pt>
    <dgm:pt modelId="{27C5D4AB-A838-4285-9CAC-A40CD0A90F11}">
      <dgm:prSet/>
      <dgm:spPr/>
      <dgm:t>
        <a:bodyPr/>
        <a:lstStyle/>
        <a:p>
          <a:pPr>
            <a:lnSpc>
              <a:spcPct val="100000"/>
            </a:lnSpc>
          </a:pPr>
          <a:r>
            <a:rPr lang="en-CA" b="1" dirty="0"/>
            <a:t>Wide spectrum Antibiotics within 1 hr</a:t>
          </a:r>
          <a:endParaRPr lang="en-US" dirty="0"/>
        </a:p>
      </dgm:t>
    </dgm:pt>
    <dgm:pt modelId="{5AFA167C-58E3-49C9-89FC-852B658F7289}" type="parTrans" cxnId="{F8FB104B-8B80-47A6-BE3B-91000112EA07}">
      <dgm:prSet/>
      <dgm:spPr/>
      <dgm:t>
        <a:bodyPr/>
        <a:lstStyle/>
        <a:p>
          <a:endParaRPr lang="en-US"/>
        </a:p>
      </dgm:t>
    </dgm:pt>
    <dgm:pt modelId="{24213C3B-024D-436A-BD74-3D73DE8BA3EF}" type="sibTrans" cxnId="{F8FB104B-8B80-47A6-BE3B-91000112EA07}">
      <dgm:prSet/>
      <dgm:spPr/>
      <dgm:t>
        <a:bodyPr/>
        <a:lstStyle/>
        <a:p>
          <a:endParaRPr lang="en-US"/>
        </a:p>
      </dgm:t>
    </dgm:pt>
    <dgm:pt modelId="{7BE5BC2D-F242-894C-B5AA-7F3FA35B8791}" type="pres">
      <dgm:prSet presAssocID="{44F8A8D6-B5C5-4B8B-8ED9-C5FABD355A1C}" presName="linear" presStyleCnt="0">
        <dgm:presLayoutVars>
          <dgm:animLvl val="lvl"/>
          <dgm:resizeHandles val="exact"/>
        </dgm:presLayoutVars>
      </dgm:prSet>
      <dgm:spPr/>
    </dgm:pt>
    <dgm:pt modelId="{F4D73492-DF8E-5849-BFCC-ED294E669D15}" type="pres">
      <dgm:prSet presAssocID="{7369FB3F-F224-4499-B365-31E4B08B77D8}" presName="parentText" presStyleLbl="node1" presStyleIdx="0" presStyleCnt="4" custScaleY="59564">
        <dgm:presLayoutVars>
          <dgm:chMax val="0"/>
          <dgm:bulletEnabled val="1"/>
        </dgm:presLayoutVars>
      </dgm:prSet>
      <dgm:spPr/>
    </dgm:pt>
    <dgm:pt modelId="{6E23B920-A326-CA4B-B1BD-71FB0B7FBDC5}" type="pres">
      <dgm:prSet presAssocID="{A50F7384-0A68-40BA-9633-A460F1D2CF1C}" presName="spacer" presStyleCnt="0"/>
      <dgm:spPr/>
    </dgm:pt>
    <dgm:pt modelId="{94017170-82D5-2B44-8A63-330A65222F11}" type="pres">
      <dgm:prSet presAssocID="{D449EACB-929D-49B6-A4C5-BADB1D77032E}" presName="parentText" presStyleLbl="node1" presStyleIdx="1" presStyleCnt="4">
        <dgm:presLayoutVars>
          <dgm:chMax val="0"/>
          <dgm:bulletEnabled val="1"/>
        </dgm:presLayoutVars>
      </dgm:prSet>
      <dgm:spPr/>
    </dgm:pt>
    <dgm:pt modelId="{FB3E1C2F-CFB8-6943-BE6F-89450F8E6184}" type="pres">
      <dgm:prSet presAssocID="{D449EACB-929D-49B6-A4C5-BADB1D77032E}" presName="childText" presStyleLbl="revTx" presStyleIdx="0" presStyleCnt="2">
        <dgm:presLayoutVars>
          <dgm:bulletEnabled val="1"/>
        </dgm:presLayoutVars>
      </dgm:prSet>
      <dgm:spPr/>
    </dgm:pt>
    <dgm:pt modelId="{76B3E453-7C55-9949-88DB-5548EEBA1ECF}" type="pres">
      <dgm:prSet presAssocID="{4301504E-C814-4E25-8D16-BBB8FF474E5B}" presName="parentText" presStyleLbl="node1" presStyleIdx="2" presStyleCnt="4" custScaleY="49644">
        <dgm:presLayoutVars>
          <dgm:chMax val="0"/>
          <dgm:bulletEnabled val="1"/>
        </dgm:presLayoutVars>
      </dgm:prSet>
      <dgm:spPr/>
    </dgm:pt>
    <dgm:pt modelId="{4983A93F-65E3-D442-97DD-F74B6EAA1419}" type="pres">
      <dgm:prSet presAssocID="{4301504E-C814-4E25-8D16-BBB8FF474E5B}" presName="childText" presStyleLbl="revTx" presStyleIdx="1" presStyleCnt="2">
        <dgm:presLayoutVars>
          <dgm:bulletEnabled val="1"/>
        </dgm:presLayoutVars>
      </dgm:prSet>
      <dgm:spPr/>
    </dgm:pt>
    <dgm:pt modelId="{AFE1EA7F-A2AB-0A4B-BDBE-9A8494F288BA}" type="pres">
      <dgm:prSet presAssocID="{27C5D4AB-A838-4285-9CAC-A40CD0A90F11}" presName="parentText" presStyleLbl="node1" presStyleIdx="3" presStyleCnt="4" custScaleY="41136">
        <dgm:presLayoutVars>
          <dgm:chMax val="0"/>
          <dgm:bulletEnabled val="1"/>
        </dgm:presLayoutVars>
      </dgm:prSet>
      <dgm:spPr/>
    </dgm:pt>
  </dgm:ptLst>
  <dgm:cxnLst>
    <dgm:cxn modelId="{D7849A16-127A-854E-82AF-81517FF2444D}" type="presOf" srcId="{44F8A8D6-B5C5-4B8B-8ED9-C5FABD355A1C}" destId="{7BE5BC2D-F242-894C-B5AA-7F3FA35B8791}" srcOrd="0" destOrd="0" presId="urn:microsoft.com/office/officeart/2005/8/layout/vList2"/>
    <dgm:cxn modelId="{4A7BC631-A38E-5945-A0B3-F2E1BDD2EAF4}" type="presOf" srcId="{D449EACB-929D-49B6-A4C5-BADB1D77032E}" destId="{94017170-82D5-2B44-8A63-330A65222F11}" srcOrd="0" destOrd="0" presId="urn:microsoft.com/office/officeart/2005/8/layout/vList2"/>
    <dgm:cxn modelId="{1F7F2637-5468-43A9-ABDB-BC972840C891}" srcId="{44F8A8D6-B5C5-4B8B-8ED9-C5FABD355A1C}" destId="{4301504E-C814-4E25-8D16-BBB8FF474E5B}" srcOrd="2" destOrd="0" parTransId="{52141DE1-1BC5-43C7-BFF7-36DF372FE475}" sibTransId="{B276A0C5-CB11-4828-8E75-966911BFA742}"/>
    <dgm:cxn modelId="{F8FB104B-8B80-47A6-BE3B-91000112EA07}" srcId="{44F8A8D6-B5C5-4B8B-8ED9-C5FABD355A1C}" destId="{27C5D4AB-A838-4285-9CAC-A40CD0A90F11}" srcOrd="3" destOrd="0" parTransId="{5AFA167C-58E3-49C9-89FC-852B658F7289}" sibTransId="{24213C3B-024D-436A-BD74-3D73DE8BA3EF}"/>
    <dgm:cxn modelId="{1194F74F-F3FA-894B-9D35-095CC348326D}" type="presOf" srcId="{80887662-ED24-4596-8A3D-766F058B514C}" destId="{4983A93F-65E3-D442-97DD-F74B6EAA1419}" srcOrd="0" destOrd="0" presId="urn:microsoft.com/office/officeart/2005/8/layout/vList2"/>
    <dgm:cxn modelId="{A2CD615E-8158-674C-97D4-EE1CC282C806}" type="presOf" srcId="{7369FB3F-F224-4499-B365-31E4B08B77D8}" destId="{F4D73492-DF8E-5849-BFCC-ED294E669D15}" srcOrd="0" destOrd="0" presId="urn:microsoft.com/office/officeart/2005/8/layout/vList2"/>
    <dgm:cxn modelId="{523CA373-E0AD-F542-8071-F8F53423DC4B}" type="presOf" srcId="{4301504E-C814-4E25-8D16-BBB8FF474E5B}" destId="{76B3E453-7C55-9949-88DB-5548EEBA1ECF}" srcOrd="0" destOrd="0" presId="urn:microsoft.com/office/officeart/2005/8/layout/vList2"/>
    <dgm:cxn modelId="{4A83FD8C-11A5-C849-8CCD-E24458D9978A}" type="presOf" srcId="{27C5D4AB-A838-4285-9CAC-A40CD0A90F11}" destId="{AFE1EA7F-A2AB-0A4B-BDBE-9A8494F288BA}" srcOrd="0" destOrd="0" presId="urn:microsoft.com/office/officeart/2005/8/layout/vList2"/>
    <dgm:cxn modelId="{A1E6EC95-4E1D-49B3-A0D4-55174917CD61}" srcId="{44F8A8D6-B5C5-4B8B-8ED9-C5FABD355A1C}" destId="{7369FB3F-F224-4499-B365-31E4B08B77D8}" srcOrd="0" destOrd="0" parTransId="{6B8A4787-2E77-4D71-B5E3-FF3BBED84CBE}" sibTransId="{A50F7384-0A68-40BA-9633-A460F1D2CF1C}"/>
    <dgm:cxn modelId="{3F7E5AA9-3707-447E-9A39-30985297EE26}" srcId="{4301504E-C814-4E25-8D16-BBB8FF474E5B}" destId="{80887662-ED24-4596-8A3D-766F058B514C}" srcOrd="0" destOrd="0" parTransId="{B0143717-A798-426D-9923-0675A2565522}" sibTransId="{767AB9B9-EDB2-4DD3-A894-496D10367CC1}"/>
    <dgm:cxn modelId="{78DC82AF-AF80-4B4B-B9AC-73F77994A2DF}" type="presOf" srcId="{9AB8A3E2-EB81-4809-88F8-3DD4F13BBBF3}" destId="{FB3E1C2F-CFB8-6943-BE6F-89450F8E6184}" srcOrd="0" destOrd="0" presId="urn:microsoft.com/office/officeart/2005/8/layout/vList2"/>
    <dgm:cxn modelId="{6320AFBC-D42B-4971-9829-1B6DA2FB35EC}" srcId="{44F8A8D6-B5C5-4B8B-8ED9-C5FABD355A1C}" destId="{D449EACB-929D-49B6-A4C5-BADB1D77032E}" srcOrd="1" destOrd="0" parTransId="{0CBF9187-C913-4CE3-83DA-AB12AF8067ED}" sibTransId="{43BB71E9-95D1-47D2-A5B0-B1ACFD0B5D3F}"/>
    <dgm:cxn modelId="{A5B21ED9-C514-400C-A606-5C7216FAC67F}" srcId="{D449EACB-929D-49B6-A4C5-BADB1D77032E}" destId="{9AB8A3E2-EB81-4809-88F8-3DD4F13BBBF3}" srcOrd="0" destOrd="0" parTransId="{80005A01-BA5F-4101-8ACF-80EF80C41B1E}" sibTransId="{5EE08572-9A83-46FC-8910-08BE27864744}"/>
    <dgm:cxn modelId="{843632FA-B3ED-428A-A5A2-6331A3DADF90}" srcId="{4301504E-C814-4E25-8D16-BBB8FF474E5B}" destId="{8253AD68-1438-4BBC-99FE-052ED2779E53}" srcOrd="1" destOrd="0" parTransId="{3B10F5D3-629C-41D0-AD38-246DE988C39D}" sibTransId="{29CB8885-C7AB-43CE-8D8F-D81C3CAFFAFE}"/>
    <dgm:cxn modelId="{4B04F6FF-44C8-CD49-AEC6-BF2350A3BB3A}" type="presOf" srcId="{8253AD68-1438-4BBC-99FE-052ED2779E53}" destId="{4983A93F-65E3-D442-97DD-F74B6EAA1419}" srcOrd="0" destOrd="1" presId="urn:microsoft.com/office/officeart/2005/8/layout/vList2"/>
    <dgm:cxn modelId="{FB5862B1-61C8-034C-806A-ACBF11B25041}" type="presParOf" srcId="{7BE5BC2D-F242-894C-B5AA-7F3FA35B8791}" destId="{F4D73492-DF8E-5849-BFCC-ED294E669D15}" srcOrd="0" destOrd="0" presId="urn:microsoft.com/office/officeart/2005/8/layout/vList2"/>
    <dgm:cxn modelId="{D5079516-8265-B941-8939-2DFE5CB25419}" type="presParOf" srcId="{7BE5BC2D-F242-894C-B5AA-7F3FA35B8791}" destId="{6E23B920-A326-CA4B-B1BD-71FB0B7FBDC5}" srcOrd="1" destOrd="0" presId="urn:microsoft.com/office/officeart/2005/8/layout/vList2"/>
    <dgm:cxn modelId="{80B1E772-7C8E-AD40-8E2A-4100958DD0F7}" type="presParOf" srcId="{7BE5BC2D-F242-894C-B5AA-7F3FA35B8791}" destId="{94017170-82D5-2B44-8A63-330A65222F11}" srcOrd="2" destOrd="0" presId="urn:microsoft.com/office/officeart/2005/8/layout/vList2"/>
    <dgm:cxn modelId="{ED107CBF-341F-8346-BE90-8613BB84FB11}" type="presParOf" srcId="{7BE5BC2D-F242-894C-B5AA-7F3FA35B8791}" destId="{FB3E1C2F-CFB8-6943-BE6F-89450F8E6184}" srcOrd="3" destOrd="0" presId="urn:microsoft.com/office/officeart/2005/8/layout/vList2"/>
    <dgm:cxn modelId="{6E5061D8-AB5A-3E48-A8DF-1AACD4F7CCBA}" type="presParOf" srcId="{7BE5BC2D-F242-894C-B5AA-7F3FA35B8791}" destId="{76B3E453-7C55-9949-88DB-5548EEBA1ECF}" srcOrd="4" destOrd="0" presId="urn:microsoft.com/office/officeart/2005/8/layout/vList2"/>
    <dgm:cxn modelId="{F2F9B2AF-726F-DE44-927E-357F98FC074A}" type="presParOf" srcId="{7BE5BC2D-F242-894C-B5AA-7F3FA35B8791}" destId="{4983A93F-65E3-D442-97DD-F74B6EAA1419}" srcOrd="5" destOrd="0" presId="urn:microsoft.com/office/officeart/2005/8/layout/vList2"/>
    <dgm:cxn modelId="{243D4F44-FFA9-2C4A-A4C6-EAD3207DEA8F}" type="presParOf" srcId="{7BE5BC2D-F242-894C-B5AA-7F3FA35B8791}" destId="{AFE1EA7F-A2AB-0A4B-BDBE-9A8494F288B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EA13306-E353-4092-988E-D2A0C014479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9737B86-003F-4519-AC3F-DA3408CAD62D}">
      <dgm:prSet/>
      <dgm:spPr/>
      <dgm:t>
        <a:bodyPr/>
        <a:lstStyle/>
        <a:p>
          <a:r>
            <a:rPr lang="en-CA"/>
            <a:t>Acute coronary syndrome (ACS)</a:t>
          </a:r>
          <a:endParaRPr lang="en-US"/>
        </a:p>
      </dgm:t>
    </dgm:pt>
    <dgm:pt modelId="{D7C0A90D-A095-4057-9614-2177EF428537}" type="parTrans" cxnId="{361E1A4B-BD29-4118-B915-CC9CC0CF46A8}">
      <dgm:prSet/>
      <dgm:spPr/>
      <dgm:t>
        <a:bodyPr/>
        <a:lstStyle/>
        <a:p>
          <a:endParaRPr lang="en-US"/>
        </a:p>
      </dgm:t>
    </dgm:pt>
    <dgm:pt modelId="{BE7A0506-90A9-4AEB-9FA4-7276BF966741}" type="sibTrans" cxnId="{361E1A4B-BD29-4118-B915-CC9CC0CF46A8}">
      <dgm:prSet/>
      <dgm:spPr/>
      <dgm:t>
        <a:bodyPr/>
        <a:lstStyle/>
        <a:p>
          <a:endParaRPr lang="en-US"/>
        </a:p>
      </dgm:t>
    </dgm:pt>
    <dgm:pt modelId="{0F6CF93A-237E-4644-8BBC-D1DC6BF57100}">
      <dgm:prSet/>
      <dgm:spPr/>
      <dgm:t>
        <a:bodyPr/>
        <a:lstStyle/>
        <a:p>
          <a:r>
            <a:rPr lang="en-CA"/>
            <a:t>Acute heart failure</a:t>
          </a:r>
          <a:endParaRPr lang="en-US"/>
        </a:p>
      </dgm:t>
    </dgm:pt>
    <dgm:pt modelId="{661F2A89-3536-4CE5-8B80-9CDBE744FEF5}" type="parTrans" cxnId="{E0A72B16-134D-496B-ADC9-F8441572BCA3}">
      <dgm:prSet/>
      <dgm:spPr/>
      <dgm:t>
        <a:bodyPr/>
        <a:lstStyle/>
        <a:p>
          <a:endParaRPr lang="en-US"/>
        </a:p>
      </dgm:t>
    </dgm:pt>
    <dgm:pt modelId="{BC7B7E6E-CE00-4E6D-B2BC-A8A7A68B4976}" type="sibTrans" cxnId="{E0A72B16-134D-496B-ADC9-F8441572BCA3}">
      <dgm:prSet/>
      <dgm:spPr/>
      <dgm:t>
        <a:bodyPr/>
        <a:lstStyle/>
        <a:p>
          <a:endParaRPr lang="en-US"/>
        </a:p>
      </dgm:t>
    </dgm:pt>
    <dgm:pt modelId="{15F299AA-ED33-4DD1-B40B-FC557AA374BB}">
      <dgm:prSet/>
      <dgm:spPr/>
      <dgm:t>
        <a:bodyPr/>
        <a:lstStyle/>
        <a:p>
          <a:r>
            <a:rPr lang="en-CA"/>
            <a:t>Arrhythmia</a:t>
          </a:r>
          <a:endParaRPr lang="en-US"/>
        </a:p>
      </dgm:t>
    </dgm:pt>
    <dgm:pt modelId="{FB3F2487-A5D4-4DD9-B146-DE1638510AE0}" type="parTrans" cxnId="{1CACE5D9-C487-445E-A1FF-E1E8CFE1EBA8}">
      <dgm:prSet/>
      <dgm:spPr/>
      <dgm:t>
        <a:bodyPr/>
        <a:lstStyle/>
        <a:p>
          <a:endParaRPr lang="en-US"/>
        </a:p>
      </dgm:t>
    </dgm:pt>
    <dgm:pt modelId="{994E72A3-BE5C-4D95-96A6-CF8A09129C75}" type="sibTrans" cxnId="{1CACE5D9-C487-445E-A1FF-E1E8CFE1EBA8}">
      <dgm:prSet/>
      <dgm:spPr/>
      <dgm:t>
        <a:bodyPr/>
        <a:lstStyle/>
        <a:p>
          <a:endParaRPr lang="en-US"/>
        </a:p>
      </dgm:t>
    </dgm:pt>
    <dgm:pt modelId="{ADAFD7C4-9A4B-4576-A61F-986C3CD2D005}">
      <dgm:prSet/>
      <dgm:spPr/>
      <dgm:t>
        <a:bodyPr/>
        <a:lstStyle/>
        <a:p>
          <a:r>
            <a:rPr lang="en-CA"/>
            <a:t>Pericardial tamponade</a:t>
          </a:r>
          <a:endParaRPr lang="en-US"/>
        </a:p>
      </dgm:t>
    </dgm:pt>
    <dgm:pt modelId="{AEF9029B-CC39-4478-9DF4-E9180C8490DA}" type="parTrans" cxnId="{6EEF568B-65C9-4293-91A0-F9EA3E594339}">
      <dgm:prSet/>
      <dgm:spPr/>
      <dgm:t>
        <a:bodyPr/>
        <a:lstStyle/>
        <a:p>
          <a:endParaRPr lang="en-US"/>
        </a:p>
      </dgm:t>
    </dgm:pt>
    <dgm:pt modelId="{2702EE19-68F7-46E9-B607-D9BC7104C9FF}" type="sibTrans" cxnId="{6EEF568B-65C9-4293-91A0-F9EA3E594339}">
      <dgm:prSet/>
      <dgm:spPr/>
      <dgm:t>
        <a:bodyPr/>
        <a:lstStyle/>
        <a:p>
          <a:endParaRPr lang="en-US"/>
        </a:p>
      </dgm:t>
    </dgm:pt>
    <dgm:pt modelId="{F241C03C-536B-4AD5-B37B-401DB28E2549}">
      <dgm:prSet/>
      <dgm:spPr/>
      <dgm:t>
        <a:bodyPr/>
        <a:lstStyle/>
        <a:p>
          <a:r>
            <a:rPr lang="en-CA"/>
            <a:t>Pulmonary embolism (PE)</a:t>
          </a:r>
          <a:endParaRPr lang="en-US"/>
        </a:p>
      </dgm:t>
    </dgm:pt>
    <dgm:pt modelId="{A2B4E73A-411C-45C6-95E4-7B70A3EB5F9F}" type="parTrans" cxnId="{E355C173-FF41-44D8-8E83-225A082A55B1}">
      <dgm:prSet/>
      <dgm:spPr/>
      <dgm:t>
        <a:bodyPr/>
        <a:lstStyle/>
        <a:p>
          <a:endParaRPr lang="en-US"/>
        </a:p>
      </dgm:t>
    </dgm:pt>
    <dgm:pt modelId="{862AEEE7-E0E8-440D-8DED-2D04ACDD87F8}" type="sibTrans" cxnId="{E355C173-FF41-44D8-8E83-225A082A55B1}">
      <dgm:prSet/>
      <dgm:spPr/>
      <dgm:t>
        <a:bodyPr/>
        <a:lstStyle/>
        <a:p>
          <a:endParaRPr lang="en-US"/>
        </a:p>
      </dgm:t>
    </dgm:pt>
    <dgm:pt modelId="{5B4FBED3-50B4-478F-B7CD-7E8E47C4B06E}">
      <dgm:prSet/>
      <dgm:spPr/>
      <dgm:t>
        <a:bodyPr/>
        <a:lstStyle/>
        <a:p>
          <a:r>
            <a:rPr lang="en-CA"/>
            <a:t>Pneumonia</a:t>
          </a:r>
          <a:endParaRPr lang="en-US"/>
        </a:p>
      </dgm:t>
    </dgm:pt>
    <dgm:pt modelId="{F8A0925B-7209-4A46-AA34-E2CD49DE740F}" type="parTrans" cxnId="{682E1841-FE7E-4C46-89C7-A4D3A96185BF}">
      <dgm:prSet/>
      <dgm:spPr/>
      <dgm:t>
        <a:bodyPr/>
        <a:lstStyle/>
        <a:p>
          <a:endParaRPr lang="en-US"/>
        </a:p>
      </dgm:t>
    </dgm:pt>
    <dgm:pt modelId="{EB85AB4F-2555-4B4F-AC1C-BBC7415D8A89}" type="sibTrans" cxnId="{682E1841-FE7E-4C46-89C7-A4D3A96185BF}">
      <dgm:prSet/>
      <dgm:spPr/>
      <dgm:t>
        <a:bodyPr/>
        <a:lstStyle/>
        <a:p>
          <a:endParaRPr lang="en-US"/>
        </a:p>
      </dgm:t>
    </dgm:pt>
    <dgm:pt modelId="{3EDC3518-B2AF-41A0-AF42-D0FCCE1505C8}">
      <dgm:prSet/>
      <dgm:spPr/>
      <dgm:t>
        <a:bodyPr/>
        <a:lstStyle/>
        <a:p>
          <a:r>
            <a:rPr lang="en-CA"/>
            <a:t>Chronic obstructive pulmonary disease (COPD) exacerbation</a:t>
          </a:r>
          <a:endParaRPr lang="en-US"/>
        </a:p>
      </dgm:t>
    </dgm:pt>
    <dgm:pt modelId="{4E8BBF47-BA7D-4685-9994-74DC7D274A0F}" type="parTrans" cxnId="{F0F2E72E-5D47-40DB-918E-C73FB39DDD5A}">
      <dgm:prSet/>
      <dgm:spPr/>
      <dgm:t>
        <a:bodyPr/>
        <a:lstStyle/>
        <a:p>
          <a:endParaRPr lang="en-US"/>
        </a:p>
      </dgm:t>
    </dgm:pt>
    <dgm:pt modelId="{27BEA48F-17E1-459A-A6F5-33C379139360}" type="sibTrans" cxnId="{F0F2E72E-5D47-40DB-918E-C73FB39DDD5A}">
      <dgm:prSet/>
      <dgm:spPr/>
      <dgm:t>
        <a:bodyPr/>
        <a:lstStyle/>
        <a:p>
          <a:endParaRPr lang="en-US"/>
        </a:p>
      </dgm:t>
    </dgm:pt>
    <dgm:pt modelId="{9FD23BBA-6B00-438A-BC03-8A5D07C63463}">
      <dgm:prSet/>
      <dgm:spPr/>
      <dgm:t>
        <a:bodyPr/>
        <a:lstStyle/>
        <a:p>
          <a:r>
            <a:rPr lang="en-CA"/>
            <a:t>Sever Asthma</a:t>
          </a:r>
          <a:endParaRPr lang="en-US"/>
        </a:p>
      </dgm:t>
    </dgm:pt>
    <dgm:pt modelId="{C6F7FEBF-C6F5-4E40-A85A-6A4ABAA6BE07}" type="parTrans" cxnId="{2C4A08A9-B955-4561-AF99-C76809681594}">
      <dgm:prSet/>
      <dgm:spPr/>
      <dgm:t>
        <a:bodyPr/>
        <a:lstStyle/>
        <a:p>
          <a:endParaRPr lang="en-US"/>
        </a:p>
      </dgm:t>
    </dgm:pt>
    <dgm:pt modelId="{C9979B48-535C-462E-9AC0-873009A84C1C}" type="sibTrans" cxnId="{2C4A08A9-B955-4561-AF99-C76809681594}">
      <dgm:prSet/>
      <dgm:spPr/>
      <dgm:t>
        <a:bodyPr/>
        <a:lstStyle/>
        <a:p>
          <a:endParaRPr lang="en-US"/>
        </a:p>
      </dgm:t>
    </dgm:pt>
    <dgm:pt modelId="{F53241CD-BE80-49A3-837F-52B78E5C018C}">
      <dgm:prSet/>
      <dgm:spPr/>
      <dgm:t>
        <a:bodyPr/>
        <a:lstStyle/>
        <a:p>
          <a:r>
            <a:rPr lang="en-CA"/>
            <a:t>Anaphylaxis</a:t>
          </a:r>
          <a:endParaRPr lang="en-US"/>
        </a:p>
      </dgm:t>
    </dgm:pt>
    <dgm:pt modelId="{AF59A6A9-3A19-4042-9A09-EDD0F075FE94}" type="parTrans" cxnId="{9FECFCC2-EA55-4C48-8D4F-C8E06A81A308}">
      <dgm:prSet/>
      <dgm:spPr/>
      <dgm:t>
        <a:bodyPr/>
        <a:lstStyle/>
        <a:p>
          <a:endParaRPr lang="en-US"/>
        </a:p>
      </dgm:t>
    </dgm:pt>
    <dgm:pt modelId="{FDEF2441-C1B0-41C3-97EB-C8E216433708}" type="sibTrans" cxnId="{9FECFCC2-EA55-4C48-8D4F-C8E06A81A308}">
      <dgm:prSet/>
      <dgm:spPr/>
      <dgm:t>
        <a:bodyPr/>
        <a:lstStyle/>
        <a:p>
          <a:endParaRPr lang="en-US"/>
        </a:p>
      </dgm:t>
    </dgm:pt>
    <dgm:pt modelId="{417DB55B-B354-49A5-B80F-A9276470265B}">
      <dgm:prSet/>
      <dgm:spPr/>
      <dgm:t>
        <a:bodyPr/>
        <a:lstStyle/>
        <a:p>
          <a:r>
            <a:rPr lang="en-CA"/>
            <a:t>Poisoning (eg, carbon monoxide)</a:t>
          </a:r>
          <a:endParaRPr lang="en-US"/>
        </a:p>
      </dgm:t>
    </dgm:pt>
    <dgm:pt modelId="{C4DD8ED2-EC76-4302-90E0-FFE257912677}" type="parTrans" cxnId="{F412F6D8-538D-45A3-8D57-C48C95E4C1AD}">
      <dgm:prSet/>
      <dgm:spPr/>
      <dgm:t>
        <a:bodyPr/>
        <a:lstStyle/>
        <a:p>
          <a:endParaRPr lang="en-US"/>
        </a:p>
      </dgm:t>
    </dgm:pt>
    <dgm:pt modelId="{328DE4AB-6BDF-43F7-ADE0-D57F1E0799B0}" type="sibTrans" cxnId="{F412F6D8-538D-45A3-8D57-C48C95E4C1AD}">
      <dgm:prSet/>
      <dgm:spPr/>
      <dgm:t>
        <a:bodyPr/>
        <a:lstStyle/>
        <a:p>
          <a:endParaRPr lang="en-US"/>
        </a:p>
      </dgm:t>
    </dgm:pt>
    <dgm:pt modelId="{D2C390F9-BF55-48B0-8869-8C9FFC91FEA4}">
      <dgm:prSet/>
      <dgm:spPr/>
      <dgm:t>
        <a:bodyPr/>
        <a:lstStyle/>
        <a:p>
          <a:r>
            <a:rPr lang="en-CA" dirty="0"/>
            <a:t>Pneumothorax, hemothorax)</a:t>
          </a:r>
          <a:endParaRPr lang="en-US" dirty="0"/>
        </a:p>
      </dgm:t>
    </dgm:pt>
    <dgm:pt modelId="{94700CFB-E4C8-4509-A5CF-B1374D468668}" type="parTrans" cxnId="{E4F42005-EA26-4177-8A4C-05F8CF7E0370}">
      <dgm:prSet/>
      <dgm:spPr/>
      <dgm:t>
        <a:bodyPr/>
        <a:lstStyle/>
        <a:p>
          <a:endParaRPr lang="en-US"/>
        </a:p>
      </dgm:t>
    </dgm:pt>
    <dgm:pt modelId="{C3B2E013-00BB-4381-96CB-7AB1FBF64809}" type="sibTrans" cxnId="{E4F42005-EA26-4177-8A4C-05F8CF7E0370}">
      <dgm:prSet/>
      <dgm:spPr/>
      <dgm:t>
        <a:bodyPr/>
        <a:lstStyle/>
        <a:p>
          <a:endParaRPr lang="en-US"/>
        </a:p>
      </dgm:t>
    </dgm:pt>
    <dgm:pt modelId="{765F8D4C-0C9C-4BCF-B49B-DCB4A6D4EFCC}">
      <dgm:prSet/>
      <dgm:spPr/>
      <dgm:t>
        <a:bodyPr/>
        <a:lstStyle/>
        <a:p>
          <a:r>
            <a:rPr lang="en-CA"/>
            <a:t>Airway obstruction :Foreign body </a:t>
          </a:r>
          <a:endParaRPr lang="en-US"/>
        </a:p>
      </dgm:t>
    </dgm:pt>
    <dgm:pt modelId="{1EB68957-7AC6-4535-8AA7-1A239D7BB7EB}" type="parTrans" cxnId="{51999C1A-15A5-49FE-AA7C-78A8C0B54DDA}">
      <dgm:prSet/>
      <dgm:spPr/>
      <dgm:t>
        <a:bodyPr/>
        <a:lstStyle/>
        <a:p>
          <a:endParaRPr lang="en-US"/>
        </a:p>
      </dgm:t>
    </dgm:pt>
    <dgm:pt modelId="{14298687-8695-4D1F-8D4A-F6F46F443EB8}" type="sibTrans" cxnId="{51999C1A-15A5-49FE-AA7C-78A8C0B54DDA}">
      <dgm:prSet/>
      <dgm:spPr/>
      <dgm:t>
        <a:bodyPr/>
        <a:lstStyle/>
        <a:p>
          <a:endParaRPr lang="en-US"/>
        </a:p>
      </dgm:t>
    </dgm:pt>
    <dgm:pt modelId="{3210DBED-0BEB-BF4A-9E4E-DA69991FECB2}" type="pres">
      <dgm:prSet presAssocID="{8EA13306-E353-4092-988E-D2A0C0144791}" presName="diagram" presStyleCnt="0">
        <dgm:presLayoutVars>
          <dgm:dir/>
          <dgm:resizeHandles val="exact"/>
        </dgm:presLayoutVars>
      </dgm:prSet>
      <dgm:spPr/>
    </dgm:pt>
    <dgm:pt modelId="{C979AFD9-68B5-B14B-B5E0-28E9D52F0B85}" type="pres">
      <dgm:prSet presAssocID="{79737B86-003F-4519-AC3F-DA3408CAD62D}" presName="node" presStyleLbl="node1" presStyleIdx="0" presStyleCnt="12">
        <dgm:presLayoutVars>
          <dgm:bulletEnabled val="1"/>
        </dgm:presLayoutVars>
      </dgm:prSet>
      <dgm:spPr/>
    </dgm:pt>
    <dgm:pt modelId="{08E3662B-C73F-6647-8F6C-DDFA9C57154B}" type="pres">
      <dgm:prSet presAssocID="{BE7A0506-90A9-4AEB-9FA4-7276BF966741}" presName="sibTrans" presStyleCnt="0"/>
      <dgm:spPr/>
    </dgm:pt>
    <dgm:pt modelId="{B0D370AC-C510-1240-82D7-506E59FD90CE}" type="pres">
      <dgm:prSet presAssocID="{0F6CF93A-237E-4644-8BBC-D1DC6BF57100}" presName="node" presStyleLbl="node1" presStyleIdx="1" presStyleCnt="12">
        <dgm:presLayoutVars>
          <dgm:bulletEnabled val="1"/>
        </dgm:presLayoutVars>
      </dgm:prSet>
      <dgm:spPr/>
    </dgm:pt>
    <dgm:pt modelId="{9AB8E12E-4FA6-704A-907A-B1CF17224F06}" type="pres">
      <dgm:prSet presAssocID="{BC7B7E6E-CE00-4E6D-B2BC-A8A7A68B4976}" presName="sibTrans" presStyleCnt="0"/>
      <dgm:spPr/>
    </dgm:pt>
    <dgm:pt modelId="{D32B034D-D73E-CB4F-91E7-983C2E7239F1}" type="pres">
      <dgm:prSet presAssocID="{15F299AA-ED33-4DD1-B40B-FC557AA374BB}" presName="node" presStyleLbl="node1" presStyleIdx="2" presStyleCnt="12">
        <dgm:presLayoutVars>
          <dgm:bulletEnabled val="1"/>
        </dgm:presLayoutVars>
      </dgm:prSet>
      <dgm:spPr/>
    </dgm:pt>
    <dgm:pt modelId="{DF665301-EF9E-2F44-9607-532E0D4BEF49}" type="pres">
      <dgm:prSet presAssocID="{994E72A3-BE5C-4D95-96A6-CF8A09129C75}" presName="sibTrans" presStyleCnt="0"/>
      <dgm:spPr/>
    </dgm:pt>
    <dgm:pt modelId="{BAE8DFAD-5AA1-4A4F-824F-E910A69EFA61}" type="pres">
      <dgm:prSet presAssocID="{ADAFD7C4-9A4B-4576-A61F-986C3CD2D005}" presName="node" presStyleLbl="node1" presStyleIdx="3" presStyleCnt="12">
        <dgm:presLayoutVars>
          <dgm:bulletEnabled val="1"/>
        </dgm:presLayoutVars>
      </dgm:prSet>
      <dgm:spPr/>
    </dgm:pt>
    <dgm:pt modelId="{1AAC8E8F-F712-C041-876C-62A1D0C798B6}" type="pres">
      <dgm:prSet presAssocID="{2702EE19-68F7-46E9-B607-D9BC7104C9FF}" presName="sibTrans" presStyleCnt="0"/>
      <dgm:spPr/>
    </dgm:pt>
    <dgm:pt modelId="{D7165152-970C-B540-BD85-1AA69F3827D8}" type="pres">
      <dgm:prSet presAssocID="{F241C03C-536B-4AD5-B37B-401DB28E2549}" presName="node" presStyleLbl="node1" presStyleIdx="4" presStyleCnt="12">
        <dgm:presLayoutVars>
          <dgm:bulletEnabled val="1"/>
        </dgm:presLayoutVars>
      </dgm:prSet>
      <dgm:spPr/>
    </dgm:pt>
    <dgm:pt modelId="{D82A041C-D4CD-964E-AAAF-1E8B42B7FB70}" type="pres">
      <dgm:prSet presAssocID="{862AEEE7-E0E8-440D-8DED-2D04ACDD87F8}" presName="sibTrans" presStyleCnt="0"/>
      <dgm:spPr/>
    </dgm:pt>
    <dgm:pt modelId="{43673F5F-B763-8144-A65A-5A2845E791D3}" type="pres">
      <dgm:prSet presAssocID="{5B4FBED3-50B4-478F-B7CD-7E8E47C4B06E}" presName="node" presStyleLbl="node1" presStyleIdx="5" presStyleCnt="12">
        <dgm:presLayoutVars>
          <dgm:bulletEnabled val="1"/>
        </dgm:presLayoutVars>
      </dgm:prSet>
      <dgm:spPr/>
    </dgm:pt>
    <dgm:pt modelId="{F09730A8-EB05-4B4F-82BE-A87EC8E3D6AE}" type="pres">
      <dgm:prSet presAssocID="{EB85AB4F-2555-4B4F-AC1C-BBC7415D8A89}" presName="sibTrans" presStyleCnt="0"/>
      <dgm:spPr/>
    </dgm:pt>
    <dgm:pt modelId="{5EB7C438-AE87-584B-9257-105571BAC7F9}" type="pres">
      <dgm:prSet presAssocID="{3EDC3518-B2AF-41A0-AF42-D0FCCE1505C8}" presName="node" presStyleLbl="node1" presStyleIdx="6" presStyleCnt="12">
        <dgm:presLayoutVars>
          <dgm:bulletEnabled val="1"/>
        </dgm:presLayoutVars>
      </dgm:prSet>
      <dgm:spPr/>
    </dgm:pt>
    <dgm:pt modelId="{AA897188-D33B-BD46-9F60-7B5244456864}" type="pres">
      <dgm:prSet presAssocID="{27BEA48F-17E1-459A-A6F5-33C379139360}" presName="sibTrans" presStyleCnt="0"/>
      <dgm:spPr/>
    </dgm:pt>
    <dgm:pt modelId="{7C726511-F3B7-1143-B2FF-7925F9AAB097}" type="pres">
      <dgm:prSet presAssocID="{9FD23BBA-6B00-438A-BC03-8A5D07C63463}" presName="node" presStyleLbl="node1" presStyleIdx="7" presStyleCnt="12">
        <dgm:presLayoutVars>
          <dgm:bulletEnabled val="1"/>
        </dgm:presLayoutVars>
      </dgm:prSet>
      <dgm:spPr/>
    </dgm:pt>
    <dgm:pt modelId="{BB25D336-8AC2-0E46-8E6E-85A73948052C}" type="pres">
      <dgm:prSet presAssocID="{C9979B48-535C-462E-9AC0-873009A84C1C}" presName="sibTrans" presStyleCnt="0"/>
      <dgm:spPr/>
    </dgm:pt>
    <dgm:pt modelId="{B8AE5CB0-42AC-1642-B18D-4ED1C02F4E1D}" type="pres">
      <dgm:prSet presAssocID="{F53241CD-BE80-49A3-837F-52B78E5C018C}" presName="node" presStyleLbl="node1" presStyleIdx="8" presStyleCnt="12">
        <dgm:presLayoutVars>
          <dgm:bulletEnabled val="1"/>
        </dgm:presLayoutVars>
      </dgm:prSet>
      <dgm:spPr/>
    </dgm:pt>
    <dgm:pt modelId="{3C0D4407-37A5-AB40-9C60-1B3975CB63D4}" type="pres">
      <dgm:prSet presAssocID="{FDEF2441-C1B0-41C3-97EB-C8E216433708}" presName="sibTrans" presStyleCnt="0"/>
      <dgm:spPr/>
    </dgm:pt>
    <dgm:pt modelId="{466C25D2-6C27-3641-A91E-6B93E4B5CB44}" type="pres">
      <dgm:prSet presAssocID="{417DB55B-B354-49A5-B80F-A9276470265B}" presName="node" presStyleLbl="node1" presStyleIdx="9" presStyleCnt="12">
        <dgm:presLayoutVars>
          <dgm:bulletEnabled val="1"/>
        </dgm:presLayoutVars>
      </dgm:prSet>
      <dgm:spPr/>
    </dgm:pt>
    <dgm:pt modelId="{253D5DD7-D30E-3F43-B595-C9FAF9B7E85A}" type="pres">
      <dgm:prSet presAssocID="{328DE4AB-6BDF-43F7-ADE0-D57F1E0799B0}" presName="sibTrans" presStyleCnt="0"/>
      <dgm:spPr/>
    </dgm:pt>
    <dgm:pt modelId="{DB40F546-D7E8-8C48-BE09-B645C973C625}" type="pres">
      <dgm:prSet presAssocID="{D2C390F9-BF55-48B0-8869-8C9FFC91FEA4}" presName="node" presStyleLbl="node1" presStyleIdx="10" presStyleCnt="12">
        <dgm:presLayoutVars>
          <dgm:bulletEnabled val="1"/>
        </dgm:presLayoutVars>
      </dgm:prSet>
      <dgm:spPr/>
    </dgm:pt>
    <dgm:pt modelId="{DFCB09E4-70F5-2740-8268-D3B82322A0C9}" type="pres">
      <dgm:prSet presAssocID="{C3B2E013-00BB-4381-96CB-7AB1FBF64809}" presName="sibTrans" presStyleCnt="0"/>
      <dgm:spPr/>
    </dgm:pt>
    <dgm:pt modelId="{D3C6E1EA-071B-6E42-A725-C4BC4C9E0B6F}" type="pres">
      <dgm:prSet presAssocID="{765F8D4C-0C9C-4BCF-B49B-DCB4A6D4EFCC}" presName="node" presStyleLbl="node1" presStyleIdx="11" presStyleCnt="12">
        <dgm:presLayoutVars>
          <dgm:bulletEnabled val="1"/>
        </dgm:presLayoutVars>
      </dgm:prSet>
      <dgm:spPr/>
    </dgm:pt>
  </dgm:ptLst>
  <dgm:cxnLst>
    <dgm:cxn modelId="{EF2C1E04-3CF1-0448-B187-8BA5851C4BCD}" type="presOf" srcId="{8EA13306-E353-4092-988E-D2A0C0144791}" destId="{3210DBED-0BEB-BF4A-9E4E-DA69991FECB2}" srcOrd="0" destOrd="0" presId="urn:microsoft.com/office/officeart/2005/8/layout/default"/>
    <dgm:cxn modelId="{E4F42005-EA26-4177-8A4C-05F8CF7E0370}" srcId="{8EA13306-E353-4092-988E-D2A0C0144791}" destId="{D2C390F9-BF55-48B0-8869-8C9FFC91FEA4}" srcOrd="10" destOrd="0" parTransId="{94700CFB-E4C8-4509-A5CF-B1374D468668}" sibTransId="{C3B2E013-00BB-4381-96CB-7AB1FBF64809}"/>
    <dgm:cxn modelId="{BF1FC80B-A8F9-EB40-8353-8702A2B046C1}" type="presOf" srcId="{3EDC3518-B2AF-41A0-AF42-D0FCCE1505C8}" destId="{5EB7C438-AE87-584B-9257-105571BAC7F9}" srcOrd="0" destOrd="0" presId="urn:microsoft.com/office/officeart/2005/8/layout/default"/>
    <dgm:cxn modelId="{E0A72B16-134D-496B-ADC9-F8441572BCA3}" srcId="{8EA13306-E353-4092-988E-D2A0C0144791}" destId="{0F6CF93A-237E-4644-8BBC-D1DC6BF57100}" srcOrd="1" destOrd="0" parTransId="{661F2A89-3536-4CE5-8B80-9CDBE744FEF5}" sibTransId="{BC7B7E6E-CE00-4E6D-B2BC-A8A7A68B4976}"/>
    <dgm:cxn modelId="{51999C1A-15A5-49FE-AA7C-78A8C0B54DDA}" srcId="{8EA13306-E353-4092-988E-D2A0C0144791}" destId="{765F8D4C-0C9C-4BCF-B49B-DCB4A6D4EFCC}" srcOrd="11" destOrd="0" parTransId="{1EB68957-7AC6-4535-8AA7-1A239D7BB7EB}" sibTransId="{14298687-8695-4D1F-8D4A-F6F46F443EB8}"/>
    <dgm:cxn modelId="{F0F2E72E-5D47-40DB-918E-C73FB39DDD5A}" srcId="{8EA13306-E353-4092-988E-D2A0C0144791}" destId="{3EDC3518-B2AF-41A0-AF42-D0FCCE1505C8}" srcOrd="6" destOrd="0" parTransId="{4E8BBF47-BA7D-4685-9994-74DC7D274A0F}" sibTransId="{27BEA48F-17E1-459A-A6F5-33C379139360}"/>
    <dgm:cxn modelId="{866CAA3A-2C91-1A49-AA5F-C625A45EBCC5}" type="presOf" srcId="{F241C03C-536B-4AD5-B37B-401DB28E2549}" destId="{D7165152-970C-B540-BD85-1AA69F3827D8}" srcOrd="0" destOrd="0" presId="urn:microsoft.com/office/officeart/2005/8/layout/default"/>
    <dgm:cxn modelId="{8451F53C-4515-CD4D-8EB9-60B456CAEA84}" type="presOf" srcId="{ADAFD7C4-9A4B-4576-A61F-986C3CD2D005}" destId="{BAE8DFAD-5AA1-4A4F-824F-E910A69EFA61}" srcOrd="0" destOrd="0" presId="urn:microsoft.com/office/officeart/2005/8/layout/default"/>
    <dgm:cxn modelId="{682E1841-FE7E-4C46-89C7-A4D3A96185BF}" srcId="{8EA13306-E353-4092-988E-D2A0C0144791}" destId="{5B4FBED3-50B4-478F-B7CD-7E8E47C4B06E}" srcOrd="5" destOrd="0" parTransId="{F8A0925B-7209-4A46-AA34-E2CD49DE740F}" sibTransId="{EB85AB4F-2555-4B4F-AC1C-BBC7415D8A89}"/>
    <dgm:cxn modelId="{0A5E2E46-6E79-1143-AF99-8C45334A2EFD}" type="presOf" srcId="{417DB55B-B354-49A5-B80F-A9276470265B}" destId="{466C25D2-6C27-3641-A91E-6B93E4B5CB44}" srcOrd="0" destOrd="0" presId="urn:microsoft.com/office/officeart/2005/8/layout/default"/>
    <dgm:cxn modelId="{361E1A4B-BD29-4118-B915-CC9CC0CF46A8}" srcId="{8EA13306-E353-4092-988E-D2A0C0144791}" destId="{79737B86-003F-4519-AC3F-DA3408CAD62D}" srcOrd="0" destOrd="0" parTransId="{D7C0A90D-A095-4057-9614-2177EF428537}" sibTransId="{BE7A0506-90A9-4AEB-9FA4-7276BF966741}"/>
    <dgm:cxn modelId="{0A76E672-3809-A440-B1C3-60211B595E8D}" type="presOf" srcId="{5B4FBED3-50B4-478F-B7CD-7E8E47C4B06E}" destId="{43673F5F-B763-8144-A65A-5A2845E791D3}" srcOrd="0" destOrd="0" presId="urn:microsoft.com/office/officeart/2005/8/layout/default"/>
    <dgm:cxn modelId="{E355C173-FF41-44D8-8E83-225A082A55B1}" srcId="{8EA13306-E353-4092-988E-D2A0C0144791}" destId="{F241C03C-536B-4AD5-B37B-401DB28E2549}" srcOrd="4" destOrd="0" parTransId="{A2B4E73A-411C-45C6-95E4-7B70A3EB5F9F}" sibTransId="{862AEEE7-E0E8-440D-8DED-2D04ACDD87F8}"/>
    <dgm:cxn modelId="{CE771776-1024-1749-ABAB-6F4D70545D70}" type="presOf" srcId="{765F8D4C-0C9C-4BCF-B49B-DCB4A6D4EFCC}" destId="{D3C6E1EA-071B-6E42-A725-C4BC4C9E0B6F}" srcOrd="0" destOrd="0" presId="urn:microsoft.com/office/officeart/2005/8/layout/default"/>
    <dgm:cxn modelId="{6EEF568B-65C9-4293-91A0-F9EA3E594339}" srcId="{8EA13306-E353-4092-988E-D2A0C0144791}" destId="{ADAFD7C4-9A4B-4576-A61F-986C3CD2D005}" srcOrd="3" destOrd="0" parTransId="{AEF9029B-CC39-4478-9DF4-E9180C8490DA}" sibTransId="{2702EE19-68F7-46E9-B607-D9BC7104C9FF}"/>
    <dgm:cxn modelId="{2C4A08A9-B955-4561-AF99-C76809681594}" srcId="{8EA13306-E353-4092-988E-D2A0C0144791}" destId="{9FD23BBA-6B00-438A-BC03-8A5D07C63463}" srcOrd="7" destOrd="0" parTransId="{C6F7FEBF-C6F5-4E40-A85A-6A4ABAA6BE07}" sibTransId="{C9979B48-535C-462E-9AC0-873009A84C1C}"/>
    <dgm:cxn modelId="{27DC52AA-045B-8F4F-AA5A-E9CA9C51F935}" type="presOf" srcId="{15F299AA-ED33-4DD1-B40B-FC557AA374BB}" destId="{D32B034D-D73E-CB4F-91E7-983C2E7239F1}" srcOrd="0" destOrd="0" presId="urn:microsoft.com/office/officeart/2005/8/layout/default"/>
    <dgm:cxn modelId="{F58E09B6-3C8F-4545-B31F-0FEDDAE53114}" type="presOf" srcId="{79737B86-003F-4519-AC3F-DA3408CAD62D}" destId="{C979AFD9-68B5-B14B-B5E0-28E9D52F0B85}" srcOrd="0" destOrd="0" presId="urn:microsoft.com/office/officeart/2005/8/layout/default"/>
    <dgm:cxn modelId="{9FECFCC2-EA55-4C48-8D4F-C8E06A81A308}" srcId="{8EA13306-E353-4092-988E-D2A0C0144791}" destId="{F53241CD-BE80-49A3-837F-52B78E5C018C}" srcOrd="8" destOrd="0" parTransId="{AF59A6A9-3A19-4042-9A09-EDD0F075FE94}" sibTransId="{FDEF2441-C1B0-41C3-97EB-C8E216433708}"/>
    <dgm:cxn modelId="{775427D0-7688-D046-A7F6-703B178B2DC6}" type="presOf" srcId="{F53241CD-BE80-49A3-837F-52B78E5C018C}" destId="{B8AE5CB0-42AC-1642-B18D-4ED1C02F4E1D}" srcOrd="0" destOrd="0" presId="urn:microsoft.com/office/officeart/2005/8/layout/default"/>
    <dgm:cxn modelId="{7F82EDD1-6B02-624E-8DE5-8D7034EAB743}" type="presOf" srcId="{9FD23BBA-6B00-438A-BC03-8A5D07C63463}" destId="{7C726511-F3B7-1143-B2FF-7925F9AAB097}" srcOrd="0" destOrd="0" presId="urn:microsoft.com/office/officeart/2005/8/layout/default"/>
    <dgm:cxn modelId="{F412F6D8-538D-45A3-8D57-C48C95E4C1AD}" srcId="{8EA13306-E353-4092-988E-D2A0C0144791}" destId="{417DB55B-B354-49A5-B80F-A9276470265B}" srcOrd="9" destOrd="0" parTransId="{C4DD8ED2-EC76-4302-90E0-FFE257912677}" sibTransId="{328DE4AB-6BDF-43F7-ADE0-D57F1E0799B0}"/>
    <dgm:cxn modelId="{1CACE5D9-C487-445E-A1FF-E1E8CFE1EBA8}" srcId="{8EA13306-E353-4092-988E-D2A0C0144791}" destId="{15F299AA-ED33-4DD1-B40B-FC557AA374BB}" srcOrd="2" destOrd="0" parTransId="{FB3F2487-A5D4-4DD9-B146-DE1638510AE0}" sibTransId="{994E72A3-BE5C-4D95-96A6-CF8A09129C75}"/>
    <dgm:cxn modelId="{90B617DA-CE03-A94A-9A8E-153212037D91}" type="presOf" srcId="{0F6CF93A-237E-4644-8BBC-D1DC6BF57100}" destId="{B0D370AC-C510-1240-82D7-506E59FD90CE}" srcOrd="0" destOrd="0" presId="urn:microsoft.com/office/officeart/2005/8/layout/default"/>
    <dgm:cxn modelId="{106356E8-2B2D-514D-90A2-6F13D757FCE0}" type="presOf" srcId="{D2C390F9-BF55-48B0-8869-8C9FFC91FEA4}" destId="{DB40F546-D7E8-8C48-BE09-B645C973C625}" srcOrd="0" destOrd="0" presId="urn:microsoft.com/office/officeart/2005/8/layout/default"/>
    <dgm:cxn modelId="{21184552-75A1-474C-A4BD-D0DDF87F9F41}" type="presParOf" srcId="{3210DBED-0BEB-BF4A-9E4E-DA69991FECB2}" destId="{C979AFD9-68B5-B14B-B5E0-28E9D52F0B85}" srcOrd="0" destOrd="0" presId="urn:microsoft.com/office/officeart/2005/8/layout/default"/>
    <dgm:cxn modelId="{9AA680CC-049B-9041-AA6A-ABAB3021F326}" type="presParOf" srcId="{3210DBED-0BEB-BF4A-9E4E-DA69991FECB2}" destId="{08E3662B-C73F-6647-8F6C-DDFA9C57154B}" srcOrd="1" destOrd="0" presId="urn:microsoft.com/office/officeart/2005/8/layout/default"/>
    <dgm:cxn modelId="{3751485C-0945-A340-8A53-5623D15292BB}" type="presParOf" srcId="{3210DBED-0BEB-BF4A-9E4E-DA69991FECB2}" destId="{B0D370AC-C510-1240-82D7-506E59FD90CE}" srcOrd="2" destOrd="0" presId="urn:microsoft.com/office/officeart/2005/8/layout/default"/>
    <dgm:cxn modelId="{A4FE4A5F-FF01-CE4E-B81E-5AAF789A0796}" type="presParOf" srcId="{3210DBED-0BEB-BF4A-9E4E-DA69991FECB2}" destId="{9AB8E12E-4FA6-704A-907A-B1CF17224F06}" srcOrd="3" destOrd="0" presId="urn:microsoft.com/office/officeart/2005/8/layout/default"/>
    <dgm:cxn modelId="{F9DAE3DD-71C5-C546-8A44-94305EB3BCD1}" type="presParOf" srcId="{3210DBED-0BEB-BF4A-9E4E-DA69991FECB2}" destId="{D32B034D-D73E-CB4F-91E7-983C2E7239F1}" srcOrd="4" destOrd="0" presId="urn:microsoft.com/office/officeart/2005/8/layout/default"/>
    <dgm:cxn modelId="{A422E203-CE9B-4A4A-894D-BB6D8CF178F7}" type="presParOf" srcId="{3210DBED-0BEB-BF4A-9E4E-DA69991FECB2}" destId="{DF665301-EF9E-2F44-9607-532E0D4BEF49}" srcOrd="5" destOrd="0" presId="urn:microsoft.com/office/officeart/2005/8/layout/default"/>
    <dgm:cxn modelId="{BF0304B3-09F1-744F-9F90-010952C62686}" type="presParOf" srcId="{3210DBED-0BEB-BF4A-9E4E-DA69991FECB2}" destId="{BAE8DFAD-5AA1-4A4F-824F-E910A69EFA61}" srcOrd="6" destOrd="0" presId="urn:microsoft.com/office/officeart/2005/8/layout/default"/>
    <dgm:cxn modelId="{6A0A68FB-D4DB-D345-95A6-C9BDECE3018C}" type="presParOf" srcId="{3210DBED-0BEB-BF4A-9E4E-DA69991FECB2}" destId="{1AAC8E8F-F712-C041-876C-62A1D0C798B6}" srcOrd="7" destOrd="0" presId="urn:microsoft.com/office/officeart/2005/8/layout/default"/>
    <dgm:cxn modelId="{2C1B969C-4BEC-2D4A-9515-6DDA21B07B17}" type="presParOf" srcId="{3210DBED-0BEB-BF4A-9E4E-DA69991FECB2}" destId="{D7165152-970C-B540-BD85-1AA69F3827D8}" srcOrd="8" destOrd="0" presId="urn:microsoft.com/office/officeart/2005/8/layout/default"/>
    <dgm:cxn modelId="{F9287B56-2C58-5E4C-918E-652FE3FA05D5}" type="presParOf" srcId="{3210DBED-0BEB-BF4A-9E4E-DA69991FECB2}" destId="{D82A041C-D4CD-964E-AAAF-1E8B42B7FB70}" srcOrd="9" destOrd="0" presId="urn:microsoft.com/office/officeart/2005/8/layout/default"/>
    <dgm:cxn modelId="{F7CE6038-00BB-374A-83BB-293B3592A48A}" type="presParOf" srcId="{3210DBED-0BEB-BF4A-9E4E-DA69991FECB2}" destId="{43673F5F-B763-8144-A65A-5A2845E791D3}" srcOrd="10" destOrd="0" presId="urn:microsoft.com/office/officeart/2005/8/layout/default"/>
    <dgm:cxn modelId="{E450A2BD-99CC-F941-B7A0-CB4B7295D406}" type="presParOf" srcId="{3210DBED-0BEB-BF4A-9E4E-DA69991FECB2}" destId="{F09730A8-EB05-4B4F-82BE-A87EC8E3D6AE}" srcOrd="11" destOrd="0" presId="urn:microsoft.com/office/officeart/2005/8/layout/default"/>
    <dgm:cxn modelId="{1FD8F864-25FB-C444-BA6B-C883804A3AAC}" type="presParOf" srcId="{3210DBED-0BEB-BF4A-9E4E-DA69991FECB2}" destId="{5EB7C438-AE87-584B-9257-105571BAC7F9}" srcOrd="12" destOrd="0" presId="urn:microsoft.com/office/officeart/2005/8/layout/default"/>
    <dgm:cxn modelId="{20BF5CD7-710C-9B48-B07F-2CF794DBBBBE}" type="presParOf" srcId="{3210DBED-0BEB-BF4A-9E4E-DA69991FECB2}" destId="{AA897188-D33B-BD46-9F60-7B5244456864}" srcOrd="13" destOrd="0" presId="urn:microsoft.com/office/officeart/2005/8/layout/default"/>
    <dgm:cxn modelId="{E842B60F-9C84-3B40-8DF2-67E6305CBD07}" type="presParOf" srcId="{3210DBED-0BEB-BF4A-9E4E-DA69991FECB2}" destId="{7C726511-F3B7-1143-B2FF-7925F9AAB097}" srcOrd="14" destOrd="0" presId="urn:microsoft.com/office/officeart/2005/8/layout/default"/>
    <dgm:cxn modelId="{3DE64500-7867-1F4E-ACB8-54D45D8A0CA9}" type="presParOf" srcId="{3210DBED-0BEB-BF4A-9E4E-DA69991FECB2}" destId="{BB25D336-8AC2-0E46-8E6E-85A73948052C}" srcOrd="15" destOrd="0" presId="urn:microsoft.com/office/officeart/2005/8/layout/default"/>
    <dgm:cxn modelId="{BD4432F2-C829-D744-9C9B-C34CDB6A8F21}" type="presParOf" srcId="{3210DBED-0BEB-BF4A-9E4E-DA69991FECB2}" destId="{B8AE5CB0-42AC-1642-B18D-4ED1C02F4E1D}" srcOrd="16" destOrd="0" presId="urn:microsoft.com/office/officeart/2005/8/layout/default"/>
    <dgm:cxn modelId="{55DE677B-0042-3A46-9109-A1744AEC7341}" type="presParOf" srcId="{3210DBED-0BEB-BF4A-9E4E-DA69991FECB2}" destId="{3C0D4407-37A5-AB40-9C60-1B3975CB63D4}" srcOrd="17" destOrd="0" presId="urn:microsoft.com/office/officeart/2005/8/layout/default"/>
    <dgm:cxn modelId="{DEB5FAC9-80C8-B349-A6C5-8EF56ADB5429}" type="presParOf" srcId="{3210DBED-0BEB-BF4A-9E4E-DA69991FECB2}" destId="{466C25D2-6C27-3641-A91E-6B93E4B5CB44}" srcOrd="18" destOrd="0" presId="urn:microsoft.com/office/officeart/2005/8/layout/default"/>
    <dgm:cxn modelId="{8CBB8137-6962-7043-A1D5-1D0F2CCFA076}" type="presParOf" srcId="{3210DBED-0BEB-BF4A-9E4E-DA69991FECB2}" destId="{253D5DD7-D30E-3F43-B595-C9FAF9B7E85A}" srcOrd="19" destOrd="0" presId="urn:microsoft.com/office/officeart/2005/8/layout/default"/>
    <dgm:cxn modelId="{55714F74-70CA-474E-8B93-6955D8CE63F5}" type="presParOf" srcId="{3210DBED-0BEB-BF4A-9E4E-DA69991FECB2}" destId="{DB40F546-D7E8-8C48-BE09-B645C973C625}" srcOrd="20" destOrd="0" presId="urn:microsoft.com/office/officeart/2005/8/layout/default"/>
    <dgm:cxn modelId="{6FDD486C-430A-FB48-B45A-1B9DF5CBD525}" type="presParOf" srcId="{3210DBED-0BEB-BF4A-9E4E-DA69991FECB2}" destId="{DFCB09E4-70F5-2740-8268-D3B82322A0C9}" srcOrd="21" destOrd="0" presId="urn:microsoft.com/office/officeart/2005/8/layout/default"/>
    <dgm:cxn modelId="{CA751329-4747-454B-BAED-CEA6B95AA705}" type="presParOf" srcId="{3210DBED-0BEB-BF4A-9E4E-DA69991FECB2}" destId="{D3C6E1EA-071B-6E42-A725-C4BC4C9E0B6F}"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D2041E7-F175-40DF-A653-0B71622C38BA}"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0C31ED6-9ABE-4C45-BBA9-3F32FADE716F}">
      <dgm:prSet/>
      <dgm:spPr/>
      <dgm:t>
        <a:bodyPr/>
        <a:lstStyle/>
        <a:p>
          <a:r>
            <a:rPr lang="en-US"/>
            <a:t>Stable SVT: (our case)</a:t>
          </a:r>
        </a:p>
      </dgm:t>
    </dgm:pt>
    <dgm:pt modelId="{84F8E497-349C-4CCA-A004-6FA14F97FB87}" type="parTrans" cxnId="{A3E0CA59-0C86-4DA6-B6A6-9799BBE52532}">
      <dgm:prSet/>
      <dgm:spPr/>
      <dgm:t>
        <a:bodyPr/>
        <a:lstStyle/>
        <a:p>
          <a:endParaRPr lang="en-US"/>
        </a:p>
      </dgm:t>
    </dgm:pt>
    <dgm:pt modelId="{D6B25086-EFE4-4138-92A0-35BA162DA807}" type="sibTrans" cxnId="{A3E0CA59-0C86-4DA6-B6A6-9799BBE52532}">
      <dgm:prSet/>
      <dgm:spPr/>
      <dgm:t>
        <a:bodyPr/>
        <a:lstStyle/>
        <a:p>
          <a:endParaRPr lang="en-US"/>
        </a:p>
      </dgm:t>
    </dgm:pt>
    <dgm:pt modelId="{6619BF76-0E4B-4465-AF60-ACBAA428379D}">
      <dgm:prSet/>
      <dgm:spPr/>
      <dgm:t>
        <a:bodyPr/>
        <a:lstStyle/>
        <a:p>
          <a:pPr>
            <a:buNone/>
          </a:pPr>
          <a:r>
            <a:rPr lang="en-US" dirty="0"/>
            <a:t>Treated with IV Adenosine up to 2 doses</a:t>
          </a:r>
        </a:p>
      </dgm:t>
    </dgm:pt>
    <dgm:pt modelId="{B5A83859-6F45-4AB1-A978-5702E95BA508}" type="parTrans" cxnId="{711B7A34-8B73-4616-A628-27293443C39C}">
      <dgm:prSet/>
      <dgm:spPr/>
      <dgm:t>
        <a:bodyPr/>
        <a:lstStyle/>
        <a:p>
          <a:endParaRPr lang="en-US"/>
        </a:p>
      </dgm:t>
    </dgm:pt>
    <dgm:pt modelId="{A37D581B-934E-493E-95EF-CEA1A8B30EDA}" type="sibTrans" cxnId="{711B7A34-8B73-4616-A628-27293443C39C}">
      <dgm:prSet/>
      <dgm:spPr/>
      <dgm:t>
        <a:bodyPr/>
        <a:lstStyle/>
        <a:p>
          <a:endParaRPr lang="en-US"/>
        </a:p>
      </dgm:t>
    </dgm:pt>
    <dgm:pt modelId="{B81013CA-106F-450F-B631-F689E9A00A09}">
      <dgm:prSet/>
      <dgm:spPr/>
      <dgm:t>
        <a:bodyPr/>
        <a:lstStyle/>
        <a:p>
          <a:r>
            <a:rPr lang="en-US"/>
            <a:t>Unstable SVT: (Hypotension or Altered Mental status or Chest Pain)</a:t>
          </a:r>
        </a:p>
      </dgm:t>
    </dgm:pt>
    <dgm:pt modelId="{1D1C7508-B705-43A0-B47B-1A16DF2AA350}" type="parTrans" cxnId="{E24B56E0-DA7E-4A52-8043-918E068E3367}">
      <dgm:prSet/>
      <dgm:spPr/>
      <dgm:t>
        <a:bodyPr/>
        <a:lstStyle/>
        <a:p>
          <a:endParaRPr lang="en-US"/>
        </a:p>
      </dgm:t>
    </dgm:pt>
    <dgm:pt modelId="{B714B38E-05D7-4248-8FEC-FE555918F1CB}" type="sibTrans" cxnId="{E24B56E0-DA7E-4A52-8043-918E068E3367}">
      <dgm:prSet/>
      <dgm:spPr/>
      <dgm:t>
        <a:bodyPr/>
        <a:lstStyle/>
        <a:p>
          <a:endParaRPr lang="en-US"/>
        </a:p>
      </dgm:t>
    </dgm:pt>
    <dgm:pt modelId="{EE740B1E-CFAA-4A70-86F1-28C5F908BEBD}">
      <dgm:prSet/>
      <dgm:spPr/>
      <dgm:t>
        <a:bodyPr/>
        <a:lstStyle/>
        <a:p>
          <a:pPr>
            <a:buNone/>
          </a:pPr>
          <a:r>
            <a:rPr lang="en-US" dirty="0"/>
            <a:t>Synchronized Cardioversion </a:t>
          </a:r>
        </a:p>
      </dgm:t>
    </dgm:pt>
    <dgm:pt modelId="{457E62FC-3200-455A-89BD-FD60F7621C9D}" type="parTrans" cxnId="{AF00023F-657C-45E8-93F7-B7F81FE1615A}">
      <dgm:prSet/>
      <dgm:spPr/>
      <dgm:t>
        <a:bodyPr/>
        <a:lstStyle/>
        <a:p>
          <a:endParaRPr lang="en-US"/>
        </a:p>
      </dgm:t>
    </dgm:pt>
    <dgm:pt modelId="{817D801C-1AF0-43BA-A1D9-9C6650EF94BF}" type="sibTrans" cxnId="{AF00023F-657C-45E8-93F7-B7F81FE1615A}">
      <dgm:prSet/>
      <dgm:spPr/>
      <dgm:t>
        <a:bodyPr/>
        <a:lstStyle/>
        <a:p>
          <a:endParaRPr lang="en-US"/>
        </a:p>
      </dgm:t>
    </dgm:pt>
    <dgm:pt modelId="{E3A28CF0-53B7-4141-9C8D-531D86331B51}" type="pres">
      <dgm:prSet presAssocID="{1D2041E7-F175-40DF-A653-0B71622C38BA}" presName="Name0" presStyleCnt="0">
        <dgm:presLayoutVars>
          <dgm:dir/>
          <dgm:animLvl val="lvl"/>
          <dgm:resizeHandles val="exact"/>
        </dgm:presLayoutVars>
      </dgm:prSet>
      <dgm:spPr/>
    </dgm:pt>
    <dgm:pt modelId="{6A3B14F3-FFF7-9F48-9CEC-FDFEE494472E}" type="pres">
      <dgm:prSet presAssocID="{E0C31ED6-9ABE-4C45-BBA9-3F32FADE716F}" presName="linNode" presStyleCnt="0"/>
      <dgm:spPr/>
    </dgm:pt>
    <dgm:pt modelId="{5D6A0FC7-4C79-0240-89B5-958AD1FB51F7}" type="pres">
      <dgm:prSet presAssocID="{E0C31ED6-9ABE-4C45-BBA9-3F32FADE716F}" presName="parentText" presStyleLbl="node1" presStyleIdx="0" presStyleCnt="2">
        <dgm:presLayoutVars>
          <dgm:chMax val="1"/>
          <dgm:bulletEnabled val="1"/>
        </dgm:presLayoutVars>
      </dgm:prSet>
      <dgm:spPr/>
    </dgm:pt>
    <dgm:pt modelId="{EF8816E3-624A-7C47-AB8E-869087AA2FC3}" type="pres">
      <dgm:prSet presAssocID="{E0C31ED6-9ABE-4C45-BBA9-3F32FADE716F}" presName="descendantText" presStyleLbl="alignAccFollowNode1" presStyleIdx="0" presStyleCnt="2">
        <dgm:presLayoutVars>
          <dgm:bulletEnabled val="1"/>
        </dgm:presLayoutVars>
      </dgm:prSet>
      <dgm:spPr/>
    </dgm:pt>
    <dgm:pt modelId="{0C0B3566-F52A-C147-9F79-F1FF0C30B9CA}" type="pres">
      <dgm:prSet presAssocID="{D6B25086-EFE4-4138-92A0-35BA162DA807}" presName="sp" presStyleCnt="0"/>
      <dgm:spPr/>
    </dgm:pt>
    <dgm:pt modelId="{376CE7D9-35B2-6B4C-A7B9-7D5CA6C22CBF}" type="pres">
      <dgm:prSet presAssocID="{B81013CA-106F-450F-B631-F689E9A00A09}" presName="linNode" presStyleCnt="0"/>
      <dgm:spPr/>
    </dgm:pt>
    <dgm:pt modelId="{878F3380-CB09-8F4A-9C14-44CC1253F6A6}" type="pres">
      <dgm:prSet presAssocID="{B81013CA-106F-450F-B631-F689E9A00A09}" presName="parentText" presStyleLbl="node1" presStyleIdx="1" presStyleCnt="2">
        <dgm:presLayoutVars>
          <dgm:chMax val="1"/>
          <dgm:bulletEnabled val="1"/>
        </dgm:presLayoutVars>
      </dgm:prSet>
      <dgm:spPr/>
    </dgm:pt>
    <dgm:pt modelId="{1217307C-CBA5-2D4D-BDD4-97648FA37311}" type="pres">
      <dgm:prSet presAssocID="{B81013CA-106F-450F-B631-F689E9A00A09}" presName="descendantText" presStyleLbl="alignAccFollowNode1" presStyleIdx="1" presStyleCnt="2">
        <dgm:presLayoutVars>
          <dgm:bulletEnabled val="1"/>
        </dgm:presLayoutVars>
      </dgm:prSet>
      <dgm:spPr/>
    </dgm:pt>
  </dgm:ptLst>
  <dgm:cxnLst>
    <dgm:cxn modelId="{711B7A34-8B73-4616-A628-27293443C39C}" srcId="{E0C31ED6-9ABE-4C45-BBA9-3F32FADE716F}" destId="{6619BF76-0E4B-4465-AF60-ACBAA428379D}" srcOrd="0" destOrd="0" parTransId="{B5A83859-6F45-4AB1-A978-5702E95BA508}" sibTransId="{A37D581B-934E-493E-95EF-CEA1A8B30EDA}"/>
    <dgm:cxn modelId="{AF00023F-657C-45E8-93F7-B7F81FE1615A}" srcId="{B81013CA-106F-450F-B631-F689E9A00A09}" destId="{EE740B1E-CFAA-4A70-86F1-28C5F908BEBD}" srcOrd="0" destOrd="0" parTransId="{457E62FC-3200-455A-89BD-FD60F7621C9D}" sibTransId="{817D801C-1AF0-43BA-A1D9-9C6650EF94BF}"/>
    <dgm:cxn modelId="{A3E0CA59-0C86-4DA6-B6A6-9799BBE52532}" srcId="{1D2041E7-F175-40DF-A653-0B71622C38BA}" destId="{E0C31ED6-9ABE-4C45-BBA9-3F32FADE716F}" srcOrd="0" destOrd="0" parTransId="{84F8E497-349C-4CCA-A004-6FA14F97FB87}" sibTransId="{D6B25086-EFE4-4138-92A0-35BA162DA807}"/>
    <dgm:cxn modelId="{BECDC864-88A3-3F4B-B814-F95C7FA68857}" type="presOf" srcId="{1D2041E7-F175-40DF-A653-0B71622C38BA}" destId="{E3A28CF0-53B7-4141-9C8D-531D86331B51}" srcOrd="0" destOrd="0" presId="urn:microsoft.com/office/officeart/2005/8/layout/vList5"/>
    <dgm:cxn modelId="{50432172-2EE1-B742-9DCD-5B9BFF1A78FC}" type="presOf" srcId="{E0C31ED6-9ABE-4C45-BBA9-3F32FADE716F}" destId="{5D6A0FC7-4C79-0240-89B5-958AD1FB51F7}" srcOrd="0" destOrd="0" presId="urn:microsoft.com/office/officeart/2005/8/layout/vList5"/>
    <dgm:cxn modelId="{E24B56E0-DA7E-4A52-8043-918E068E3367}" srcId="{1D2041E7-F175-40DF-A653-0B71622C38BA}" destId="{B81013CA-106F-450F-B631-F689E9A00A09}" srcOrd="1" destOrd="0" parTransId="{1D1C7508-B705-43A0-B47B-1A16DF2AA350}" sibTransId="{B714B38E-05D7-4248-8FEC-FE555918F1CB}"/>
    <dgm:cxn modelId="{E4B487EE-6B7F-B947-B347-21C45C33B0FB}" type="presOf" srcId="{B81013CA-106F-450F-B631-F689E9A00A09}" destId="{878F3380-CB09-8F4A-9C14-44CC1253F6A6}" srcOrd="0" destOrd="0" presId="urn:microsoft.com/office/officeart/2005/8/layout/vList5"/>
    <dgm:cxn modelId="{2F3FADF4-A073-4140-8866-BB61B2902F51}" type="presOf" srcId="{EE740B1E-CFAA-4A70-86F1-28C5F908BEBD}" destId="{1217307C-CBA5-2D4D-BDD4-97648FA37311}" srcOrd="0" destOrd="0" presId="urn:microsoft.com/office/officeart/2005/8/layout/vList5"/>
    <dgm:cxn modelId="{D84E86FC-479E-F74C-A463-BB5C9FA06C46}" type="presOf" srcId="{6619BF76-0E4B-4465-AF60-ACBAA428379D}" destId="{EF8816E3-624A-7C47-AB8E-869087AA2FC3}" srcOrd="0" destOrd="0" presId="urn:microsoft.com/office/officeart/2005/8/layout/vList5"/>
    <dgm:cxn modelId="{60E5A976-D062-EA44-BE12-65F885B7829E}" type="presParOf" srcId="{E3A28CF0-53B7-4141-9C8D-531D86331B51}" destId="{6A3B14F3-FFF7-9F48-9CEC-FDFEE494472E}" srcOrd="0" destOrd="0" presId="urn:microsoft.com/office/officeart/2005/8/layout/vList5"/>
    <dgm:cxn modelId="{AACF2A47-F28D-024B-8444-3D7864C65C04}" type="presParOf" srcId="{6A3B14F3-FFF7-9F48-9CEC-FDFEE494472E}" destId="{5D6A0FC7-4C79-0240-89B5-958AD1FB51F7}" srcOrd="0" destOrd="0" presId="urn:microsoft.com/office/officeart/2005/8/layout/vList5"/>
    <dgm:cxn modelId="{7FEE0A04-8C5C-3642-8EB5-8BA85A1805A2}" type="presParOf" srcId="{6A3B14F3-FFF7-9F48-9CEC-FDFEE494472E}" destId="{EF8816E3-624A-7C47-AB8E-869087AA2FC3}" srcOrd="1" destOrd="0" presId="urn:microsoft.com/office/officeart/2005/8/layout/vList5"/>
    <dgm:cxn modelId="{B08C164F-1646-BB4E-A50D-0FCE6CCDB5B2}" type="presParOf" srcId="{E3A28CF0-53B7-4141-9C8D-531D86331B51}" destId="{0C0B3566-F52A-C147-9F79-F1FF0C30B9CA}" srcOrd="1" destOrd="0" presId="urn:microsoft.com/office/officeart/2005/8/layout/vList5"/>
    <dgm:cxn modelId="{DEBCC0E5-80A6-4D40-8257-6ADB05E047A9}" type="presParOf" srcId="{E3A28CF0-53B7-4141-9C8D-531D86331B51}" destId="{376CE7D9-35B2-6B4C-A7B9-7D5CA6C22CBF}" srcOrd="2" destOrd="0" presId="urn:microsoft.com/office/officeart/2005/8/layout/vList5"/>
    <dgm:cxn modelId="{A38E3300-0FD9-4844-896C-59B599F62D49}" type="presParOf" srcId="{376CE7D9-35B2-6B4C-A7B9-7D5CA6C22CBF}" destId="{878F3380-CB09-8F4A-9C14-44CC1253F6A6}" srcOrd="0" destOrd="0" presId="urn:microsoft.com/office/officeart/2005/8/layout/vList5"/>
    <dgm:cxn modelId="{9A6EAF4E-602D-8040-920E-1D34E6126DC8}" type="presParOf" srcId="{376CE7D9-35B2-6B4C-A7B9-7D5CA6C22CBF}" destId="{1217307C-CBA5-2D4D-BDD4-97648FA3731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A8AA9-D0DD-408A-AD4A-768EEC4C43B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8A0AF7D3-C4AC-44BC-A0BF-D7077A883B8D}">
      <dgm:prSet/>
      <dgm:spPr/>
      <dgm:t>
        <a:bodyPr/>
        <a:lstStyle/>
        <a:p>
          <a:r>
            <a:rPr lang="en-CA"/>
            <a:t>Acute coronary syndrome (ACS)</a:t>
          </a:r>
          <a:endParaRPr lang="en-US"/>
        </a:p>
      </dgm:t>
    </dgm:pt>
    <dgm:pt modelId="{1D17093A-8AFC-4F9F-BE0A-837490308F32}" type="parTrans" cxnId="{3CD15F2D-8DBA-42B4-B582-E0FE6F6C54E1}">
      <dgm:prSet/>
      <dgm:spPr/>
      <dgm:t>
        <a:bodyPr/>
        <a:lstStyle/>
        <a:p>
          <a:endParaRPr lang="en-US"/>
        </a:p>
      </dgm:t>
    </dgm:pt>
    <dgm:pt modelId="{3E5861B0-F59F-4AAC-8B18-AAD8FD2C5A1B}" type="sibTrans" cxnId="{3CD15F2D-8DBA-42B4-B582-E0FE6F6C54E1}">
      <dgm:prSet/>
      <dgm:spPr/>
      <dgm:t>
        <a:bodyPr/>
        <a:lstStyle/>
        <a:p>
          <a:endParaRPr lang="en-US"/>
        </a:p>
      </dgm:t>
    </dgm:pt>
    <dgm:pt modelId="{CD7C6EB0-6BE5-4982-B0F6-D5BA2A6F2D78}">
      <dgm:prSet/>
      <dgm:spPr/>
      <dgm:t>
        <a:bodyPr/>
        <a:lstStyle/>
        <a:p>
          <a:r>
            <a:rPr lang="en-CA"/>
            <a:t>Acute heart failure</a:t>
          </a:r>
          <a:endParaRPr lang="en-US"/>
        </a:p>
      </dgm:t>
    </dgm:pt>
    <dgm:pt modelId="{11361731-8BC1-4290-963A-9DE23407371F}" type="parTrans" cxnId="{4E3D70CF-BCB8-4097-BAE7-7A4102D20DC9}">
      <dgm:prSet/>
      <dgm:spPr/>
      <dgm:t>
        <a:bodyPr/>
        <a:lstStyle/>
        <a:p>
          <a:endParaRPr lang="en-US"/>
        </a:p>
      </dgm:t>
    </dgm:pt>
    <dgm:pt modelId="{8AF94497-0D63-489D-9B13-1B89D6BF3DAD}" type="sibTrans" cxnId="{4E3D70CF-BCB8-4097-BAE7-7A4102D20DC9}">
      <dgm:prSet/>
      <dgm:spPr/>
      <dgm:t>
        <a:bodyPr/>
        <a:lstStyle/>
        <a:p>
          <a:endParaRPr lang="en-US"/>
        </a:p>
      </dgm:t>
    </dgm:pt>
    <dgm:pt modelId="{1DD5DFDD-9626-43C6-B4C3-59655AC9ED08}">
      <dgm:prSet/>
      <dgm:spPr/>
      <dgm:t>
        <a:bodyPr/>
        <a:lstStyle/>
        <a:p>
          <a:r>
            <a:rPr lang="en-CA"/>
            <a:t>Arrhythmia</a:t>
          </a:r>
          <a:endParaRPr lang="en-US"/>
        </a:p>
      </dgm:t>
    </dgm:pt>
    <dgm:pt modelId="{A2451A84-68EB-4C15-9731-DF7649D00EB6}" type="parTrans" cxnId="{0EDD3E40-0270-4889-A6DC-7BED76BBDCA9}">
      <dgm:prSet/>
      <dgm:spPr/>
      <dgm:t>
        <a:bodyPr/>
        <a:lstStyle/>
        <a:p>
          <a:endParaRPr lang="en-US"/>
        </a:p>
      </dgm:t>
    </dgm:pt>
    <dgm:pt modelId="{59749E02-E56D-442C-AAA2-CE2F8ACFF140}" type="sibTrans" cxnId="{0EDD3E40-0270-4889-A6DC-7BED76BBDCA9}">
      <dgm:prSet/>
      <dgm:spPr/>
      <dgm:t>
        <a:bodyPr/>
        <a:lstStyle/>
        <a:p>
          <a:endParaRPr lang="en-US"/>
        </a:p>
      </dgm:t>
    </dgm:pt>
    <dgm:pt modelId="{5A47BC94-C304-4E08-800B-F5DB8B62DB6F}">
      <dgm:prSet/>
      <dgm:spPr/>
      <dgm:t>
        <a:bodyPr/>
        <a:lstStyle/>
        <a:p>
          <a:r>
            <a:rPr lang="en-CA"/>
            <a:t>Pericardial tamponade</a:t>
          </a:r>
          <a:endParaRPr lang="en-US"/>
        </a:p>
      </dgm:t>
    </dgm:pt>
    <dgm:pt modelId="{4454B48F-64B5-4749-B39F-76F6C7A5B0BD}" type="parTrans" cxnId="{05E634C2-2243-4A7D-A964-2C539713252D}">
      <dgm:prSet/>
      <dgm:spPr/>
      <dgm:t>
        <a:bodyPr/>
        <a:lstStyle/>
        <a:p>
          <a:endParaRPr lang="en-US"/>
        </a:p>
      </dgm:t>
    </dgm:pt>
    <dgm:pt modelId="{0F22132D-1281-46C0-A221-196214B4FF1F}" type="sibTrans" cxnId="{05E634C2-2243-4A7D-A964-2C539713252D}">
      <dgm:prSet/>
      <dgm:spPr/>
      <dgm:t>
        <a:bodyPr/>
        <a:lstStyle/>
        <a:p>
          <a:endParaRPr lang="en-US"/>
        </a:p>
      </dgm:t>
    </dgm:pt>
    <dgm:pt modelId="{BA2871B7-BEB6-4B95-AC57-F0F2D7AFBACC}">
      <dgm:prSet/>
      <dgm:spPr/>
      <dgm:t>
        <a:bodyPr/>
        <a:lstStyle/>
        <a:p>
          <a:r>
            <a:rPr lang="en-CA"/>
            <a:t>Pulmonary embolism (PE)</a:t>
          </a:r>
          <a:endParaRPr lang="en-US"/>
        </a:p>
      </dgm:t>
    </dgm:pt>
    <dgm:pt modelId="{52C67551-9263-4CCA-B7C6-39F724F95111}" type="parTrans" cxnId="{CE952E34-0894-442F-8BF5-2002EC050D90}">
      <dgm:prSet/>
      <dgm:spPr/>
      <dgm:t>
        <a:bodyPr/>
        <a:lstStyle/>
        <a:p>
          <a:endParaRPr lang="en-US"/>
        </a:p>
      </dgm:t>
    </dgm:pt>
    <dgm:pt modelId="{8381BA7A-1383-4F7B-98F1-46CB7611F693}" type="sibTrans" cxnId="{CE952E34-0894-442F-8BF5-2002EC050D90}">
      <dgm:prSet/>
      <dgm:spPr/>
      <dgm:t>
        <a:bodyPr/>
        <a:lstStyle/>
        <a:p>
          <a:endParaRPr lang="en-US"/>
        </a:p>
      </dgm:t>
    </dgm:pt>
    <dgm:pt modelId="{7C45EE1B-9512-42D6-9E9F-600640A88146}">
      <dgm:prSet/>
      <dgm:spPr/>
      <dgm:t>
        <a:bodyPr/>
        <a:lstStyle/>
        <a:p>
          <a:r>
            <a:rPr lang="en-CA"/>
            <a:t>Pneumonia</a:t>
          </a:r>
          <a:endParaRPr lang="en-US"/>
        </a:p>
      </dgm:t>
    </dgm:pt>
    <dgm:pt modelId="{D2C84F42-714E-4B25-9F50-EAED0791DCC8}" type="parTrans" cxnId="{9A628D58-A60B-4AD0-B729-DD58645BC110}">
      <dgm:prSet/>
      <dgm:spPr/>
      <dgm:t>
        <a:bodyPr/>
        <a:lstStyle/>
        <a:p>
          <a:endParaRPr lang="en-US"/>
        </a:p>
      </dgm:t>
    </dgm:pt>
    <dgm:pt modelId="{90A28195-628A-4C0D-8C7F-9B53FC3F3964}" type="sibTrans" cxnId="{9A628D58-A60B-4AD0-B729-DD58645BC110}">
      <dgm:prSet/>
      <dgm:spPr/>
      <dgm:t>
        <a:bodyPr/>
        <a:lstStyle/>
        <a:p>
          <a:endParaRPr lang="en-US"/>
        </a:p>
      </dgm:t>
    </dgm:pt>
    <dgm:pt modelId="{FE3C31AD-AB1E-48B8-AEED-E7647DD694EC}">
      <dgm:prSet/>
      <dgm:spPr/>
      <dgm:t>
        <a:bodyPr/>
        <a:lstStyle/>
        <a:p>
          <a:r>
            <a:rPr lang="en-CA"/>
            <a:t>Chronic obstructive pulmonary disease (COPD) exacerbation</a:t>
          </a:r>
          <a:endParaRPr lang="en-US"/>
        </a:p>
      </dgm:t>
    </dgm:pt>
    <dgm:pt modelId="{5676FD4E-7125-4F94-AEC8-EF997D5D1BF3}" type="parTrans" cxnId="{B2A3A96A-6390-4C13-83F8-8B8D9355E2D4}">
      <dgm:prSet/>
      <dgm:spPr/>
      <dgm:t>
        <a:bodyPr/>
        <a:lstStyle/>
        <a:p>
          <a:endParaRPr lang="en-US"/>
        </a:p>
      </dgm:t>
    </dgm:pt>
    <dgm:pt modelId="{BE04E2FA-A203-4335-9ADF-60C132A17EC1}" type="sibTrans" cxnId="{B2A3A96A-6390-4C13-83F8-8B8D9355E2D4}">
      <dgm:prSet/>
      <dgm:spPr/>
      <dgm:t>
        <a:bodyPr/>
        <a:lstStyle/>
        <a:p>
          <a:endParaRPr lang="en-US"/>
        </a:p>
      </dgm:t>
    </dgm:pt>
    <dgm:pt modelId="{DDC2922C-9713-4F1E-B43F-7A3A9A32E57E}">
      <dgm:prSet/>
      <dgm:spPr/>
      <dgm:t>
        <a:bodyPr/>
        <a:lstStyle/>
        <a:p>
          <a:r>
            <a:rPr lang="en-CA"/>
            <a:t>Sever Asthma</a:t>
          </a:r>
          <a:endParaRPr lang="en-US"/>
        </a:p>
      </dgm:t>
    </dgm:pt>
    <dgm:pt modelId="{38143C51-2057-47E7-A202-D57C92889997}" type="parTrans" cxnId="{A9664D61-BA20-4627-BABF-DA4128812EC6}">
      <dgm:prSet/>
      <dgm:spPr/>
      <dgm:t>
        <a:bodyPr/>
        <a:lstStyle/>
        <a:p>
          <a:endParaRPr lang="en-US"/>
        </a:p>
      </dgm:t>
    </dgm:pt>
    <dgm:pt modelId="{4C2BCB5E-AF79-47B0-8A3C-489540B0DF2A}" type="sibTrans" cxnId="{A9664D61-BA20-4627-BABF-DA4128812EC6}">
      <dgm:prSet/>
      <dgm:spPr/>
      <dgm:t>
        <a:bodyPr/>
        <a:lstStyle/>
        <a:p>
          <a:endParaRPr lang="en-US"/>
        </a:p>
      </dgm:t>
    </dgm:pt>
    <dgm:pt modelId="{13ACEB10-EC3D-4962-9F9A-E7F30B3A8A80}">
      <dgm:prSet/>
      <dgm:spPr/>
      <dgm:t>
        <a:bodyPr/>
        <a:lstStyle/>
        <a:p>
          <a:r>
            <a:rPr lang="en-CA"/>
            <a:t>Anaphylaxis</a:t>
          </a:r>
          <a:endParaRPr lang="en-US"/>
        </a:p>
      </dgm:t>
    </dgm:pt>
    <dgm:pt modelId="{F0A37F41-A618-4410-A9A3-0864EA88C9E3}" type="parTrans" cxnId="{2E950F55-B277-475F-84DB-C98B95816305}">
      <dgm:prSet/>
      <dgm:spPr/>
      <dgm:t>
        <a:bodyPr/>
        <a:lstStyle/>
        <a:p>
          <a:endParaRPr lang="en-US"/>
        </a:p>
      </dgm:t>
    </dgm:pt>
    <dgm:pt modelId="{003E96CB-7070-4D55-9642-8799F71D8219}" type="sibTrans" cxnId="{2E950F55-B277-475F-84DB-C98B95816305}">
      <dgm:prSet/>
      <dgm:spPr/>
      <dgm:t>
        <a:bodyPr/>
        <a:lstStyle/>
        <a:p>
          <a:endParaRPr lang="en-US"/>
        </a:p>
      </dgm:t>
    </dgm:pt>
    <dgm:pt modelId="{9B8C06E8-E5D6-4779-A5BD-CB6F2B80FC4F}">
      <dgm:prSet/>
      <dgm:spPr/>
      <dgm:t>
        <a:bodyPr/>
        <a:lstStyle/>
        <a:p>
          <a:r>
            <a:rPr lang="en-CA"/>
            <a:t>Poisoning (eg, carbon monoxide)</a:t>
          </a:r>
          <a:endParaRPr lang="en-US"/>
        </a:p>
      </dgm:t>
    </dgm:pt>
    <dgm:pt modelId="{52016C95-C7D0-4522-82C7-28E8160FF44C}" type="parTrans" cxnId="{3EE393FB-912F-43DB-8839-CE663C902E71}">
      <dgm:prSet/>
      <dgm:spPr/>
      <dgm:t>
        <a:bodyPr/>
        <a:lstStyle/>
        <a:p>
          <a:endParaRPr lang="en-US"/>
        </a:p>
      </dgm:t>
    </dgm:pt>
    <dgm:pt modelId="{F577AECC-2E2B-4588-B109-881D1BD15C4F}" type="sibTrans" cxnId="{3EE393FB-912F-43DB-8839-CE663C902E71}">
      <dgm:prSet/>
      <dgm:spPr/>
      <dgm:t>
        <a:bodyPr/>
        <a:lstStyle/>
        <a:p>
          <a:endParaRPr lang="en-US"/>
        </a:p>
      </dgm:t>
    </dgm:pt>
    <dgm:pt modelId="{9361418A-DD10-4E6C-81B6-A6EA731BB534}">
      <dgm:prSet/>
      <dgm:spPr/>
      <dgm:t>
        <a:bodyPr/>
        <a:lstStyle/>
        <a:p>
          <a:r>
            <a:rPr lang="en-CA" dirty="0"/>
            <a:t>Pneumothorax, Hemothorax)</a:t>
          </a:r>
          <a:endParaRPr lang="en-US" dirty="0"/>
        </a:p>
      </dgm:t>
    </dgm:pt>
    <dgm:pt modelId="{E1BEB497-C728-4DCE-BD11-29B1BF1C1363}" type="parTrans" cxnId="{B6B1F133-4036-4FF1-9F3C-129F7DA4B3E1}">
      <dgm:prSet/>
      <dgm:spPr/>
      <dgm:t>
        <a:bodyPr/>
        <a:lstStyle/>
        <a:p>
          <a:endParaRPr lang="en-US"/>
        </a:p>
      </dgm:t>
    </dgm:pt>
    <dgm:pt modelId="{0DF5281E-AFCD-49AD-839F-64243A73CFEF}" type="sibTrans" cxnId="{B6B1F133-4036-4FF1-9F3C-129F7DA4B3E1}">
      <dgm:prSet/>
      <dgm:spPr/>
      <dgm:t>
        <a:bodyPr/>
        <a:lstStyle/>
        <a:p>
          <a:endParaRPr lang="en-US"/>
        </a:p>
      </dgm:t>
    </dgm:pt>
    <dgm:pt modelId="{F77A6458-1B58-4E12-AF86-1E845BA5D4E3}">
      <dgm:prSet/>
      <dgm:spPr/>
      <dgm:t>
        <a:bodyPr/>
        <a:lstStyle/>
        <a:p>
          <a:r>
            <a:rPr lang="en-CA" dirty="0"/>
            <a:t>Airway obstruction: Foreign body </a:t>
          </a:r>
          <a:endParaRPr lang="en-US" dirty="0"/>
        </a:p>
      </dgm:t>
    </dgm:pt>
    <dgm:pt modelId="{A05B6830-BEF0-443E-892C-0C950AAFC7D3}" type="parTrans" cxnId="{811B7B46-88AF-4830-97F6-AA5CC0F37FFE}">
      <dgm:prSet/>
      <dgm:spPr/>
      <dgm:t>
        <a:bodyPr/>
        <a:lstStyle/>
        <a:p>
          <a:endParaRPr lang="en-US"/>
        </a:p>
      </dgm:t>
    </dgm:pt>
    <dgm:pt modelId="{5A00448B-D3A3-47E5-835E-2A04F46F31D3}" type="sibTrans" cxnId="{811B7B46-88AF-4830-97F6-AA5CC0F37FFE}">
      <dgm:prSet/>
      <dgm:spPr/>
      <dgm:t>
        <a:bodyPr/>
        <a:lstStyle/>
        <a:p>
          <a:endParaRPr lang="en-US"/>
        </a:p>
      </dgm:t>
    </dgm:pt>
    <dgm:pt modelId="{727C388E-44F4-F746-BE27-CBB26A3D6DB9}" type="pres">
      <dgm:prSet presAssocID="{E1BA8AA9-D0DD-408A-AD4A-768EEC4C43BD}" presName="diagram" presStyleCnt="0">
        <dgm:presLayoutVars>
          <dgm:dir/>
          <dgm:resizeHandles val="exact"/>
        </dgm:presLayoutVars>
      </dgm:prSet>
      <dgm:spPr/>
    </dgm:pt>
    <dgm:pt modelId="{CBFD240D-6AD7-2F40-8276-44632CAFD645}" type="pres">
      <dgm:prSet presAssocID="{8A0AF7D3-C4AC-44BC-A0BF-D7077A883B8D}" presName="node" presStyleLbl="node1" presStyleIdx="0" presStyleCnt="12">
        <dgm:presLayoutVars>
          <dgm:bulletEnabled val="1"/>
        </dgm:presLayoutVars>
      </dgm:prSet>
      <dgm:spPr/>
    </dgm:pt>
    <dgm:pt modelId="{117CED62-0DAE-EE41-9B8F-509886263C47}" type="pres">
      <dgm:prSet presAssocID="{3E5861B0-F59F-4AAC-8B18-AAD8FD2C5A1B}" presName="sibTrans" presStyleCnt="0"/>
      <dgm:spPr/>
    </dgm:pt>
    <dgm:pt modelId="{F2A990D4-716B-A341-9511-A3FC624878C3}" type="pres">
      <dgm:prSet presAssocID="{CD7C6EB0-6BE5-4982-B0F6-D5BA2A6F2D78}" presName="node" presStyleLbl="node1" presStyleIdx="1" presStyleCnt="12">
        <dgm:presLayoutVars>
          <dgm:bulletEnabled val="1"/>
        </dgm:presLayoutVars>
      </dgm:prSet>
      <dgm:spPr/>
    </dgm:pt>
    <dgm:pt modelId="{28342759-5581-6149-A03B-C9A539F8DE10}" type="pres">
      <dgm:prSet presAssocID="{8AF94497-0D63-489D-9B13-1B89D6BF3DAD}" presName="sibTrans" presStyleCnt="0"/>
      <dgm:spPr/>
    </dgm:pt>
    <dgm:pt modelId="{9E87D8D8-A805-1D41-A0A0-639CBAD5980B}" type="pres">
      <dgm:prSet presAssocID="{1DD5DFDD-9626-43C6-B4C3-59655AC9ED08}" presName="node" presStyleLbl="node1" presStyleIdx="2" presStyleCnt="12">
        <dgm:presLayoutVars>
          <dgm:bulletEnabled val="1"/>
        </dgm:presLayoutVars>
      </dgm:prSet>
      <dgm:spPr/>
    </dgm:pt>
    <dgm:pt modelId="{C831934D-AF08-DF42-859F-4AAE7E5533FB}" type="pres">
      <dgm:prSet presAssocID="{59749E02-E56D-442C-AAA2-CE2F8ACFF140}" presName="sibTrans" presStyleCnt="0"/>
      <dgm:spPr/>
    </dgm:pt>
    <dgm:pt modelId="{E4B64487-C3E8-244C-BE69-857A19AE5316}" type="pres">
      <dgm:prSet presAssocID="{5A47BC94-C304-4E08-800B-F5DB8B62DB6F}" presName="node" presStyleLbl="node1" presStyleIdx="3" presStyleCnt="12">
        <dgm:presLayoutVars>
          <dgm:bulletEnabled val="1"/>
        </dgm:presLayoutVars>
      </dgm:prSet>
      <dgm:spPr/>
    </dgm:pt>
    <dgm:pt modelId="{D7702FE4-4438-5644-A77F-58E16C7598DC}" type="pres">
      <dgm:prSet presAssocID="{0F22132D-1281-46C0-A221-196214B4FF1F}" presName="sibTrans" presStyleCnt="0"/>
      <dgm:spPr/>
    </dgm:pt>
    <dgm:pt modelId="{C3F682D0-9303-8B46-B654-241385937C1A}" type="pres">
      <dgm:prSet presAssocID="{BA2871B7-BEB6-4B95-AC57-F0F2D7AFBACC}" presName="node" presStyleLbl="node1" presStyleIdx="4" presStyleCnt="12">
        <dgm:presLayoutVars>
          <dgm:bulletEnabled val="1"/>
        </dgm:presLayoutVars>
      </dgm:prSet>
      <dgm:spPr/>
    </dgm:pt>
    <dgm:pt modelId="{8C92FDE4-12CC-114D-9AF7-E91C84F0E7A0}" type="pres">
      <dgm:prSet presAssocID="{8381BA7A-1383-4F7B-98F1-46CB7611F693}" presName="sibTrans" presStyleCnt="0"/>
      <dgm:spPr/>
    </dgm:pt>
    <dgm:pt modelId="{96BA1824-B923-F64D-A89A-4F92B0D7977C}" type="pres">
      <dgm:prSet presAssocID="{7C45EE1B-9512-42D6-9E9F-600640A88146}" presName="node" presStyleLbl="node1" presStyleIdx="5" presStyleCnt="12">
        <dgm:presLayoutVars>
          <dgm:bulletEnabled val="1"/>
        </dgm:presLayoutVars>
      </dgm:prSet>
      <dgm:spPr/>
    </dgm:pt>
    <dgm:pt modelId="{8A975137-5A50-9348-8A53-C955000883F2}" type="pres">
      <dgm:prSet presAssocID="{90A28195-628A-4C0D-8C7F-9B53FC3F3964}" presName="sibTrans" presStyleCnt="0"/>
      <dgm:spPr/>
    </dgm:pt>
    <dgm:pt modelId="{5B49C09A-9938-AE47-B2ED-8D9F397A08F9}" type="pres">
      <dgm:prSet presAssocID="{FE3C31AD-AB1E-48B8-AEED-E7647DD694EC}" presName="node" presStyleLbl="node1" presStyleIdx="6" presStyleCnt="12">
        <dgm:presLayoutVars>
          <dgm:bulletEnabled val="1"/>
        </dgm:presLayoutVars>
      </dgm:prSet>
      <dgm:spPr/>
    </dgm:pt>
    <dgm:pt modelId="{3A7D1E60-9249-0C41-A4EA-46067F4A0A55}" type="pres">
      <dgm:prSet presAssocID="{BE04E2FA-A203-4335-9ADF-60C132A17EC1}" presName="sibTrans" presStyleCnt="0"/>
      <dgm:spPr/>
    </dgm:pt>
    <dgm:pt modelId="{B7239CE3-785F-8340-B98B-C2A5518BC666}" type="pres">
      <dgm:prSet presAssocID="{DDC2922C-9713-4F1E-B43F-7A3A9A32E57E}" presName="node" presStyleLbl="node1" presStyleIdx="7" presStyleCnt="12">
        <dgm:presLayoutVars>
          <dgm:bulletEnabled val="1"/>
        </dgm:presLayoutVars>
      </dgm:prSet>
      <dgm:spPr/>
    </dgm:pt>
    <dgm:pt modelId="{51C36C38-89DA-B947-A891-156C5959709B}" type="pres">
      <dgm:prSet presAssocID="{4C2BCB5E-AF79-47B0-8A3C-489540B0DF2A}" presName="sibTrans" presStyleCnt="0"/>
      <dgm:spPr/>
    </dgm:pt>
    <dgm:pt modelId="{A154CDEA-631E-BC42-9598-8DA0537C5EA3}" type="pres">
      <dgm:prSet presAssocID="{13ACEB10-EC3D-4962-9F9A-E7F30B3A8A80}" presName="node" presStyleLbl="node1" presStyleIdx="8" presStyleCnt="12">
        <dgm:presLayoutVars>
          <dgm:bulletEnabled val="1"/>
        </dgm:presLayoutVars>
      </dgm:prSet>
      <dgm:spPr/>
    </dgm:pt>
    <dgm:pt modelId="{CE6ACE69-AE33-A140-A3F1-6944AE7FABD3}" type="pres">
      <dgm:prSet presAssocID="{003E96CB-7070-4D55-9642-8799F71D8219}" presName="sibTrans" presStyleCnt="0"/>
      <dgm:spPr/>
    </dgm:pt>
    <dgm:pt modelId="{B1FFF1CD-3089-F34B-841E-C35F0BD7A96F}" type="pres">
      <dgm:prSet presAssocID="{9B8C06E8-E5D6-4779-A5BD-CB6F2B80FC4F}" presName="node" presStyleLbl="node1" presStyleIdx="9" presStyleCnt="12">
        <dgm:presLayoutVars>
          <dgm:bulletEnabled val="1"/>
        </dgm:presLayoutVars>
      </dgm:prSet>
      <dgm:spPr/>
    </dgm:pt>
    <dgm:pt modelId="{F15882DE-CE08-584D-881E-75175B520467}" type="pres">
      <dgm:prSet presAssocID="{F577AECC-2E2B-4588-B109-881D1BD15C4F}" presName="sibTrans" presStyleCnt="0"/>
      <dgm:spPr/>
    </dgm:pt>
    <dgm:pt modelId="{FB62A0B6-D8E8-DD48-81F7-BC7C89ABDA48}" type="pres">
      <dgm:prSet presAssocID="{9361418A-DD10-4E6C-81B6-A6EA731BB534}" presName="node" presStyleLbl="node1" presStyleIdx="10" presStyleCnt="12">
        <dgm:presLayoutVars>
          <dgm:bulletEnabled val="1"/>
        </dgm:presLayoutVars>
      </dgm:prSet>
      <dgm:spPr/>
    </dgm:pt>
    <dgm:pt modelId="{CB5727A1-E5BD-B04E-868D-D86D93E59E7C}" type="pres">
      <dgm:prSet presAssocID="{0DF5281E-AFCD-49AD-839F-64243A73CFEF}" presName="sibTrans" presStyleCnt="0"/>
      <dgm:spPr/>
    </dgm:pt>
    <dgm:pt modelId="{C04E8C63-BDB4-AB4E-9D4C-BA6C30A06AB5}" type="pres">
      <dgm:prSet presAssocID="{F77A6458-1B58-4E12-AF86-1E845BA5D4E3}" presName="node" presStyleLbl="node1" presStyleIdx="11" presStyleCnt="12">
        <dgm:presLayoutVars>
          <dgm:bulletEnabled val="1"/>
        </dgm:presLayoutVars>
      </dgm:prSet>
      <dgm:spPr/>
    </dgm:pt>
  </dgm:ptLst>
  <dgm:cxnLst>
    <dgm:cxn modelId="{D71D5702-CBC1-604B-B457-59DFA9E34291}" type="presOf" srcId="{BA2871B7-BEB6-4B95-AC57-F0F2D7AFBACC}" destId="{C3F682D0-9303-8B46-B654-241385937C1A}" srcOrd="0" destOrd="0" presId="urn:microsoft.com/office/officeart/2005/8/layout/default"/>
    <dgm:cxn modelId="{E27EE62A-ED32-2849-84C5-CA7D4B5BC1B1}" type="presOf" srcId="{13ACEB10-EC3D-4962-9F9A-E7F30B3A8A80}" destId="{A154CDEA-631E-BC42-9598-8DA0537C5EA3}" srcOrd="0" destOrd="0" presId="urn:microsoft.com/office/officeart/2005/8/layout/default"/>
    <dgm:cxn modelId="{3CD15F2D-8DBA-42B4-B582-E0FE6F6C54E1}" srcId="{E1BA8AA9-D0DD-408A-AD4A-768EEC4C43BD}" destId="{8A0AF7D3-C4AC-44BC-A0BF-D7077A883B8D}" srcOrd="0" destOrd="0" parTransId="{1D17093A-8AFC-4F9F-BE0A-837490308F32}" sibTransId="{3E5861B0-F59F-4AAC-8B18-AAD8FD2C5A1B}"/>
    <dgm:cxn modelId="{B6B1F133-4036-4FF1-9F3C-129F7DA4B3E1}" srcId="{E1BA8AA9-D0DD-408A-AD4A-768EEC4C43BD}" destId="{9361418A-DD10-4E6C-81B6-A6EA731BB534}" srcOrd="10" destOrd="0" parTransId="{E1BEB497-C728-4DCE-BD11-29B1BF1C1363}" sibTransId="{0DF5281E-AFCD-49AD-839F-64243A73CFEF}"/>
    <dgm:cxn modelId="{CE952E34-0894-442F-8BF5-2002EC050D90}" srcId="{E1BA8AA9-D0DD-408A-AD4A-768EEC4C43BD}" destId="{BA2871B7-BEB6-4B95-AC57-F0F2D7AFBACC}" srcOrd="4" destOrd="0" parTransId="{52C67551-9263-4CCA-B7C6-39F724F95111}" sibTransId="{8381BA7A-1383-4F7B-98F1-46CB7611F693}"/>
    <dgm:cxn modelId="{0EDD3E40-0270-4889-A6DC-7BED76BBDCA9}" srcId="{E1BA8AA9-D0DD-408A-AD4A-768EEC4C43BD}" destId="{1DD5DFDD-9626-43C6-B4C3-59655AC9ED08}" srcOrd="2" destOrd="0" parTransId="{A2451A84-68EB-4C15-9731-DF7649D00EB6}" sibTransId="{59749E02-E56D-442C-AAA2-CE2F8ACFF140}"/>
    <dgm:cxn modelId="{811B7B46-88AF-4830-97F6-AA5CC0F37FFE}" srcId="{E1BA8AA9-D0DD-408A-AD4A-768EEC4C43BD}" destId="{F77A6458-1B58-4E12-AF86-1E845BA5D4E3}" srcOrd="11" destOrd="0" parTransId="{A05B6830-BEF0-443E-892C-0C950AAFC7D3}" sibTransId="{5A00448B-D3A3-47E5-835E-2A04F46F31D3}"/>
    <dgm:cxn modelId="{2E950F55-B277-475F-84DB-C98B95816305}" srcId="{E1BA8AA9-D0DD-408A-AD4A-768EEC4C43BD}" destId="{13ACEB10-EC3D-4962-9F9A-E7F30B3A8A80}" srcOrd="8" destOrd="0" parTransId="{F0A37F41-A618-4410-A9A3-0864EA88C9E3}" sibTransId="{003E96CB-7070-4D55-9642-8799F71D8219}"/>
    <dgm:cxn modelId="{692E9356-AAAF-F04D-880B-52B0BFF27BC5}" type="presOf" srcId="{F77A6458-1B58-4E12-AF86-1E845BA5D4E3}" destId="{C04E8C63-BDB4-AB4E-9D4C-BA6C30A06AB5}" srcOrd="0" destOrd="0" presId="urn:microsoft.com/office/officeart/2005/8/layout/default"/>
    <dgm:cxn modelId="{45A05C57-9236-B942-805E-4C1D86E7177D}" type="presOf" srcId="{7C45EE1B-9512-42D6-9E9F-600640A88146}" destId="{96BA1824-B923-F64D-A89A-4F92B0D7977C}" srcOrd="0" destOrd="0" presId="urn:microsoft.com/office/officeart/2005/8/layout/default"/>
    <dgm:cxn modelId="{9A628D58-A60B-4AD0-B729-DD58645BC110}" srcId="{E1BA8AA9-D0DD-408A-AD4A-768EEC4C43BD}" destId="{7C45EE1B-9512-42D6-9E9F-600640A88146}" srcOrd="5" destOrd="0" parTransId="{D2C84F42-714E-4B25-9F50-EAED0791DCC8}" sibTransId="{90A28195-628A-4C0D-8C7F-9B53FC3F3964}"/>
    <dgm:cxn modelId="{A9664D61-BA20-4627-BABF-DA4128812EC6}" srcId="{E1BA8AA9-D0DD-408A-AD4A-768EEC4C43BD}" destId="{DDC2922C-9713-4F1E-B43F-7A3A9A32E57E}" srcOrd="7" destOrd="0" parTransId="{38143C51-2057-47E7-A202-D57C92889997}" sibTransId="{4C2BCB5E-AF79-47B0-8A3C-489540B0DF2A}"/>
    <dgm:cxn modelId="{B2A3A96A-6390-4C13-83F8-8B8D9355E2D4}" srcId="{E1BA8AA9-D0DD-408A-AD4A-768EEC4C43BD}" destId="{FE3C31AD-AB1E-48B8-AEED-E7647DD694EC}" srcOrd="6" destOrd="0" parTransId="{5676FD4E-7125-4F94-AEC8-EF997D5D1BF3}" sibTransId="{BE04E2FA-A203-4335-9ADF-60C132A17EC1}"/>
    <dgm:cxn modelId="{85671F6D-7230-5D43-B6FA-3F3D2E080DEB}" type="presOf" srcId="{CD7C6EB0-6BE5-4982-B0F6-D5BA2A6F2D78}" destId="{F2A990D4-716B-A341-9511-A3FC624878C3}" srcOrd="0" destOrd="0" presId="urn:microsoft.com/office/officeart/2005/8/layout/default"/>
    <dgm:cxn modelId="{DE527375-0B7D-A947-AE54-1735BEBD8F46}" type="presOf" srcId="{8A0AF7D3-C4AC-44BC-A0BF-D7077A883B8D}" destId="{CBFD240D-6AD7-2F40-8276-44632CAFD645}" srcOrd="0" destOrd="0" presId="urn:microsoft.com/office/officeart/2005/8/layout/default"/>
    <dgm:cxn modelId="{D95D5379-2AEC-F24C-B3B9-014587D6AA99}" type="presOf" srcId="{5A47BC94-C304-4E08-800B-F5DB8B62DB6F}" destId="{E4B64487-C3E8-244C-BE69-857A19AE5316}" srcOrd="0" destOrd="0" presId="urn:microsoft.com/office/officeart/2005/8/layout/default"/>
    <dgm:cxn modelId="{14834AB1-D3DA-5A4A-9655-5320AACF26A4}" type="presOf" srcId="{DDC2922C-9713-4F1E-B43F-7A3A9A32E57E}" destId="{B7239CE3-785F-8340-B98B-C2A5518BC666}" srcOrd="0" destOrd="0" presId="urn:microsoft.com/office/officeart/2005/8/layout/default"/>
    <dgm:cxn modelId="{05E634C2-2243-4A7D-A964-2C539713252D}" srcId="{E1BA8AA9-D0DD-408A-AD4A-768EEC4C43BD}" destId="{5A47BC94-C304-4E08-800B-F5DB8B62DB6F}" srcOrd="3" destOrd="0" parTransId="{4454B48F-64B5-4749-B39F-76F6C7A5B0BD}" sibTransId="{0F22132D-1281-46C0-A221-196214B4FF1F}"/>
    <dgm:cxn modelId="{CFC449C2-2D21-8A4A-82E7-9C3A2A2E1BA1}" type="presOf" srcId="{9B8C06E8-E5D6-4779-A5BD-CB6F2B80FC4F}" destId="{B1FFF1CD-3089-F34B-841E-C35F0BD7A96F}" srcOrd="0" destOrd="0" presId="urn:microsoft.com/office/officeart/2005/8/layout/default"/>
    <dgm:cxn modelId="{4E3D70CF-BCB8-4097-BAE7-7A4102D20DC9}" srcId="{E1BA8AA9-D0DD-408A-AD4A-768EEC4C43BD}" destId="{CD7C6EB0-6BE5-4982-B0F6-D5BA2A6F2D78}" srcOrd="1" destOrd="0" parTransId="{11361731-8BC1-4290-963A-9DE23407371F}" sibTransId="{8AF94497-0D63-489D-9B13-1B89D6BF3DAD}"/>
    <dgm:cxn modelId="{ACDE9FD3-A0A6-FE45-9A51-071185EBC7A0}" type="presOf" srcId="{1DD5DFDD-9626-43C6-B4C3-59655AC9ED08}" destId="{9E87D8D8-A805-1D41-A0A0-639CBAD5980B}" srcOrd="0" destOrd="0" presId="urn:microsoft.com/office/officeart/2005/8/layout/default"/>
    <dgm:cxn modelId="{1E50C7DD-47D9-2C41-B51E-726C3DDFDD46}" type="presOf" srcId="{9361418A-DD10-4E6C-81B6-A6EA731BB534}" destId="{FB62A0B6-D8E8-DD48-81F7-BC7C89ABDA48}" srcOrd="0" destOrd="0" presId="urn:microsoft.com/office/officeart/2005/8/layout/default"/>
    <dgm:cxn modelId="{B9402DE8-435B-F348-B779-BFFD45BEACD7}" type="presOf" srcId="{FE3C31AD-AB1E-48B8-AEED-E7647DD694EC}" destId="{5B49C09A-9938-AE47-B2ED-8D9F397A08F9}" srcOrd="0" destOrd="0" presId="urn:microsoft.com/office/officeart/2005/8/layout/default"/>
    <dgm:cxn modelId="{EC5748F5-64FE-9A4D-9604-0CB39A35E9DE}" type="presOf" srcId="{E1BA8AA9-D0DD-408A-AD4A-768EEC4C43BD}" destId="{727C388E-44F4-F746-BE27-CBB26A3D6DB9}" srcOrd="0" destOrd="0" presId="urn:microsoft.com/office/officeart/2005/8/layout/default"/>
    <dgm:cxn modelId="{3EE393FB-912F-43DB-8839-CE663C902E71}" srcId="{E1BA8AA9-D0DD-408A-AD4A-768EEC4C43BD}" destId="{9B8C06E8-E5D6-4779-A5BD-CB6F2B80FC4F}" srcOrd="9" destOrd="0" parTransId="{52016C95-C7D0-4522-82C7-28E8160FF44C}" sibTransId="{F577AECC-2E2B-4588-B109-881D1BD15C4F}"/>
    <dgm:cxn modelId="{40AA1D1E-F200-1443-B143-C90B5DB3D269}" type="presParOf" srcId="{727C388E-44F4-F746-BE27-CBB26A3D6DB9}" destId="{CBFD240D-6AD7-2F40-8276-44632CAFD645}" srcOrd="0" destOrd="0" presId="urn:microsoft.com/office/officeart/2005/8/layout/default"/>
    <dgm:cxn modelId="{5077DDCB-DAA7-0C42-BEF8-08E1CD9E2A4D}" type="presParOf" srcId="{727C388E-44F4-F746-BE27-CBB26A3D6DB9}" destId="{117CED62-0DAE-EE41-9B8F-509886263C47}" srcOrd="1" destOrd="0" presId="urn:microsoft.com/office/officeart/2005/8/layout/default"/>
    <dgm:cxn modelId="{D8A55E9B-3576-5B4A-BEB6-05900669AE0C}" type="presParOf" srcId="{727C388E-44F4-F746-BE27-CBB26A3D6DB9}" destId="{F2A990D4-716B-A341-9511-A3FC624878C3}" srcOrd="2" destOrd="0" presId="urn:microsoft.com/office/officeart/2005/8/layout/default"/>
    <dgm:cxn modelId="{4F805608-7394-0C43-A65A-EF3F012958C4}" type="presParOf" srcId="{727C388E-44F4-F746-BE27-CBB26A3D6DB9}" destId="{28342759-5581-6149-A03B-C9A539F8DE10}" srcOrd="3" destOrd="0" presId="urn:microsoft.com/office/officeart/2005/8/layout/default"/>
    <dgm:cxn modelId="{C64511E4-1357-7D49-A29C-D4BB6C5201EC}" type="presParOf" srcId="{727C388E-44F4-F746-BE27-CBB26A3D6DB9}" destId="{9E87D8D8-A805-1D41-A0A0-639CBAD5980B}" srcOrd="4" destOrd="0" presId="urn:microsoft.com/office/officeart/2005/8/layout/default"/>
    <dgm:cxn modelId="{B7E0E8E2-AAE6-C447-8382-31EBA37992F0}" type="presParOf" srcId="{727C388E-44F4-F746-BE27-CBB26A3D6DB9}" destId="{C831934D-AF08-DF42-859F-4AAE7E5533FB}" srcOrd="5" destOrd="0" presId="urn:microsoft.com/office/officeart/2005/8/layout/default"/>
    <dgm:cxn modelId="{3D878328-48CA-5948-A013-900F252C759A}" type="presParOf" srcId="{727C388E-44F4-F746-BE27-CBB26A3D6DB9}" destId="{E4B64487-C3E8-244C-BE69-857A19AE5316}" srcOrd="6" destOrd="0" presId="urn:microsoft.com/office/officeart/2005/8/layout/default"/>
    <dgm:cxn modelId="{5B88BE5D-D40C-EF42-8250-832E624882D5}" type="presParOf" srcId="{727C388E-44F4-F746-BE27-CBB26A3D6DB9}" destId="{D7702FE4-4438-5644-A77F-58E16C7598DC}" srcOrd="7" destOrd="0" presId="urn:microsoft.com/office/officeart/2005/8/layout/default"/>
    <dgm:cxn modelId="{1F99EA88-88B0-4948-B72A-77F6B8047E82}" type="presParOf" srcId="{727C388E-44F4-F746-BE27-CBB26A3D6DB9}" destId="{C3F682D0-9303-8B46-B654-241385937C1A}" srcOrd="8" destOrd="0" presId="urn:microsoft.com/office/officeart/2005/8/layout/default"/>
    <dgm:cxn modelId="{B0E75C18-3266-794E-BA70-F5878D1797F4}" type="presParOf" srcId="{727C388E-44F4-F746-BE27-CBB26A3D6DB9}" destId="{8C92FDE4-12CC-114D-9AF7-E91C84F0E7A0}" srcOrd="9" destOrd="0" presId="urn:microsoft.com/office/officeart/2005/8/layout/default"/>
    <dgm:cxn modelId="{38BEE336-C8B4-224F-A75B-24BD1F9ECA4C}" type="presParOf" srcId="{727C388E-44F4-F746-BE27-CBB26A3D6DB9}" destId="{96BA1824-B923-F64D-A89A-4F92B0D7977C}" srcOrd="10" destOrd="0" presId="urn:microsoft.com/office/officeart/2005/8/layout/default"/>
    <dgm:cxn modelId="{A8D8274F-39DC-A245-B542-8A6FFC81EED0}" type="presParOf" srcId="{727C388E-44F4-F746-BE27-CBB26A3D6DB9}" destId="{8A975137-5A50-9348-8A53-C955000883F2}" srcOrd="11" destOrd="0" presId="urn:microsoft.com/office/officeart/2005/8/layout/default"/>
    <dgm:cxn modelId="{242B4C40-E14C-CA48-931B-72B655055B28}" type="presParOf" srcId="{727C388E-44F4-F746-BE27-CBB26A3D6DB9}" destId="{5B49C09A-9938-AE47-B2ED-8D9F397A08F9}" srcOrd="12" destOrd="0" presId="urn:microsoft.com/office/officeart/2005/8/layout/default"/>
    <dgm:cxn modelId="{4F3FC27E-034E-B54B-8414-9D45ECC640FA}" type="presParOf" srcId="{727C388E-44F4-F746-BE27-CBB26A3D6DB9}" destId="{3A7D1E60-9249-0C41-A4EA-46067F4A0A55}" srcOrd="13" destOrd="0" presId="urn:microsoft.com/office/officeart/2005/8/layout/default"/>
    <dgm:cxn modelId="{E296A7DE-6084-5D40-8E4A-39D2D049011B}" type="presParOf" srcId="{727C388E-44F4-F746-BE27-CBB26A3D6DB9}" destId="{B7239CE3-785F-8340-B98B-C2A5518BC666}" srcOrd="14" destOrd="0" presId="urn:microsoft.com/office/officeart/2005/8/layout/default"/>
    <dgm:cxn modelId="{C8818301-E197-5F43-9443-C8DAD40EA571}" type="presParOf" srcId="{727C388E-44F4-F746-BE27-CBB26A3D6DB9}" destId="{51C36C38-89DA-B947-A891-156C5959709B}" srcOrd="15" destOrd="0" presId="urn:microsoft.com/office/officeart/2005/8/layout/default"/>
    <dgm:cxn modelId="{27824B98-1679-034E-955A-A5B7BE8336B8}" type="presParOf" srcId="{727C388E-44F4-F746-BE27-CBB26A3D6DB9}" destId="{A154CDEA-631E-BC42-9598-8DA0537C5EA3}" srcOrd="16" destOrd="0" presId="urn:microsoft.com/office/officeart/2005/8/layout/default"/>
    <dgm:cxn modelId="{C268990E-B7A3-2248-9C40-E5FFAE934309}" type="presParOf" srcId="{727C388E-44F4-F746-BE27-CBB26A3D6DB9}" destId="{CE6ACE69-AE33-A140-A3F1-6944AE7FABD3}" srcOrd="17" destOrd="0" presId="urn:microsoft.com/office/officeart/2005/8/layout/default"/>
    <dgm:cxn modelId="{F0657E26-5C14-2E4D-A62A-566A6F4252D8}" type="presParOf" srcId="{727C388E-44F4-F746-BE27-CBB26A3D6DB9}" destId="{B1FFF1CD-3089-F34B-841E-C35F0BD7A96F}" srcOrd="18" destOrd="0" presId="urn:microsoft.com/office/officeart/2005/8/layout/default"/>
    <dgm:cxn modelId="{884BBF78-D813-844B-A352-321FA6BFC3CF}" type="presParOf" srcId="{727C388E-44F4-F746-BE27-CBB26A3D6DB9}" destId="{F15882DE-CE08-584D-881E-75175B520467}" srcOrd="19" destOrd="0" presId="urn:microsoft.com/office/officeart/2005/8/layout/default"/>
    <dgm:cxn modelId="{DD40A90D-E0BE-0A49-B35A-989DF115971C}" type="presParOf" srcId="{727C388E-44F4-F746-BE27-CBB26A3D6DB9}" destId="{FB62A0B6-D8E8-DD48-81F7-BC7C89ABDA48}" srcOrd="20" destOrd="0" presId="urn:microsoft.com/office/officeart/2005/8/layout/default"/>
    <dgm:cxn modelId="{27E8267B-5874-0F43-8443-A086B636A161}" type="presParOf" srcId="{727C388E-44F4-F746-BE27-CBB26A3D6DB9}" destId="{CB5727A1-E5BD-B04E-868D-D86D93E59E7C}" srcOrd="21" destOrd="0" presId="urn:microsoft.com/office/officeart/2005/8/layout/default"/>
    <dgm:cxn modelId="{B01DF9B8-69D0-E147-92B6-372163FCCF47}" type="presParOf" srcId="{727C388E-44F4-F746-BE27-CBB26A3D6DB9}" destId="{C04E8C63-BDB4-AB4E-9D4C-BA6C30A06AB5}"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038090-B53A-4D49-A1EC-9F486C6B8B9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9267249-BF1E-4D79-ABD9-EC7B8CBF96C6}">
      <dgm:prSet/>
      <dgm:spPr/>
      <dgm:t>
        <a:bodyPr/>
        <a:lstStyle/>
        <a:p>
          <a:pPr>
            <a:lnSpc>
              <a:spcPct val="100000"/>
            </a:lnSpc>
          </a:pPr>
          <a:r>
            <a:rPr lang="en-CA" dirty="0"/>
            <a:t>Depressed mental status/ Agitation</a:t>
          </a:r>
          <a:endParaRPr lang="en-US" dirty="0"/>
        </a:p>
      </dgm:t>
    </dgm:pt>
    <dgm:pt modelId="{E530BC36-8695-4A27-86E7-48CE5AF3F464}" type="parTrans" cxnId="{DB1B4D2F-6748-4FF7-AE4E-5952CCA1DF59}">
      <dgm:prSet/>
      <dgm:spPr/>
      <dgm:t>
        <a:bodyPr/>
        <a:lstStyle/>
        <a:p>
          <a:endParaRPr lang="en-US"/>
        </a:p>
      </dgm:t>
    </dgm:pt>
    <dgm:pt modelId="{C52103E2-ADBB-49EF-80C4-377D07431BC3}" type="sibTrans" cxnId="{DB1B4D2F-6748-4FF7-AE4E-5952CCA1DF59}">
      <dgm:prSet/>
      <dgm:spPr/>
      <dgm:t>
        <a:bodyPr/>
        <a:lstStyle/>
        <a:p>
          <a:endParaRPr lang="en-US"/>
        </a:p>
      </dgm:t>
    </dgm:pt>
    <dgm:pt modelId="{F049DF5F-ECCB-4A08-852C-A2811721B540}">
      <dgm:prSet/>
      <dgm:spPr/>
      <dgm:t>
        <a:bodyPr/>
        <a:lstStyle/>
        <a:p>
          <a:pPr>
            <a:lnSpc>
              <a:spcPct val="100000"/>
            </a:lnSpc>
          </a:pPr>
          <a:r>
            <a:rPr lang="en-CA" dirty="0"/>
            <a:t>Inability to maintain respiratory effort</a:t>
          </a:r>
          <a:endParaRPr lang="en-US" dirty="0"/>
        </a:p>
      </dgm:t>
    </dgm:pt>
    <dgm:pt modelId="{0DD7ABCB-903D-4CD1-82A7-1D1BF641F61A}" type="parTrans" cxnId="{BDBFE7D5-CF76-490C-A5DA-CEE33EDFEB42}">
      <dgm:prSet/>
      <dgm:spPr/>
      <dgm:t>
        <a:bodyPr/>
        <a:lstStyle/>
        <a:p>
          <a:endParaRPr lang="en-US"/>
        </a:p>
      </dgm:t>
    </dgm:pt>
    <dgm:pt modelId="{CCCB0F75-6368-4367-B065-C5A496F90DF5}" type="sibTrans" cxnId="{BDBFE7D5-CF76-490C-A5DA-CEE33EDFEB42}">
      <dgm:prSet/>
      <dgm:spPr/>
      <dgm:t>
        <a:bodyPr/>
        <a:lstStyle/>
        <a:p>
          <a:endParaRPr lang="en-US"/>
        </a:p>
      </dgm:t>
    </dgm:pt>
    <dgm:pt modelId="{EE9AD449-BB02-44AA-BCAD-4C74D21A3609}">
      <dgm:prSet/>
      <dgm:spPr/>
      <dgm:t>
        <a:bodyPr/>
        <a:lstStyle/>
        <a:p>
          <a:pPr>
            <a:lnSpc>
              <a:spcPct val="100000"/>
            </a:lnSpc>
          </a:pPr>
          <a:r>
            <a:rPr lang="en-CA" dirty="0"/>
            <a:t>Cyanosis</a:t>
          </a:r>
          <a:endParaRPr lang="en-US" dirty="0"/>
        </a:p>
      </dgm:t>
    </dgm:pt>
    <dgm:pt modelId="{F2CD3138-5065-4344-B08B-908AEF1AA73D}" type="parTrans" cxnId="{C5B0B290-70C8-4887-A07A-9AE126876E7A}">
      <dgm:prSet/>
      <dgm:spPr/>
      <dgm:t>
        <a:bodyPr/>
        <a:lstStyle/>
        <a:p>
          <a:endParaRPr lang="en-US"/>
        </a:p>
      </dgm:t>
    </dgm:pt>
    <dgm:pt modelId="{5F7029E8-B6A9-4465-A903-AC96EB123568}" type="sibTrans" cxnId="{C5B0B290-70C8-4887-A07A-9AE126876E7A}">
      <dgm:prSet/>
      <dgm:spPr/>
      <dgm:t>
        <a:bodyPr/>
        <a:lstStyle/>
        <a:p>
          <a:endParaRPr lang="en-US"/>
        </a:p>
      </dgm:t>
    </dgm:pt>
    <dgm:pt modelId="{C635F2BB-9B5E-4A84-8B93-F0C9DC0B3FCB}">
      <dgm:prSet/>
      <dgm:spPr/>
      <dgm:t>
        <a:bodyPr/>
        <a:lstStyle/>
        <a:p>
          <a:pPr>
            <a:lnSpc>
              <a:spcPct val="100000"/>
            </a:lnSpc>
          </a:pPr>
          <a:r>
            <a:rPr lang="en-CA" dirty="0"/>
            <a:t>Brief, fragmented speech</a:t>
          </a:r>
          <a:endParaRPr lang="en-US" dirty="0"/>
        </a:p>
      </dgm:t>
    </dgm:pt>
    <dgm:pt modelId="{5005C17F-9EE2-43B4-A971-C675073B21D5}" type="parTrans" cxnId="{29D0C1B3-6D5F-462E-861C-000D2FFC9891}">
      <dgm:prSet/>
      <dgm:spPr/>
      <dgm:t>
        <a:bodyPr/>
        <a:lstStyle/>
        <a:p>
          <a:endParaRPr lang="en-US"/>
        </a:p>
      </dgm:t>
    </dgm:pt>
    <dgm:pt modelId="{B9E9F154-1C5B-427A-919D-EE589EB99109}" type="sibTrans" cxnId="{29D0C1B3-6D5F-462E-861C-000D2FFC9891}">
      <dgm:prSet/>
      <dgm:spPr/>
      <dgm:t>
        <a:bodyPr/>
        <a:lstStyle/>
        <a:p>
          <a:endParaRPr lang="en-US"/>
        </a:p>
      </dgm:t>
    </dgm:pt>
    <dgm:pt modelId="{2DE24A6E-1A23-43B9-8BFF-7231391ADAC3}">
      <dgm:prSet/>
      <dgm:spPr/>
      <dgm:t>
        <a:bodyPr/>
        <a:lstStyle/>
        <a:p>
          <a:pPr>
            <a:lnSpc>
              <a:spcPct val="100000"/>
            </a:lnSpc>
          </a:pPr>
          <a:r>
            <a:rPr lang="en-CA" dirty="0"/>
            <a:t>Inability to lie supine</a:t>
          </a:r>
          <a:endParaRPr lang="en-US" dirty="0"/>
        </a:p>
      </dgm:t>
    </dgm:pt>
    <dgm:pt modelId="{BA872099-ABEE-491F-8098-45C620332CA4}" type="parTrans" cxnId="{759EE9DD-EAEA-492F-A396-71CC2C40E222}">
      <dgm:prSet/>
      <dgm:spPr/>
      <dgm:t>
        <a:bodyPr/>
        <a:lstStyle/>
        <a:p>
          <a:endParaRPr lang="en-US"/>
        </a:p>
      </dgm:t>
    </dgm:pt>
    <dgm:pt modelId="{8A809E23-5CFF-47D5-B2A7-1714C44696D4}" type="sibTrans" cxnId="{759EE9DD-EAEA-492F-A396-71CC2C40E222}">
      <dgm:prSet/>
      <dgm:spPr/>
      <dgm:t>
        <a:bodyPr/>
        <a:lstStyle/>
        <a:p>
          <a:endParaRPr lang="en-US"/>
        </a:p>
      </dgm:t>
    </dgm:pt>
    <dgm:pt modelId="{857F157C-3581-414A-909F-54E04D250D73}">
      <dgm:prSet/>
      <dgm:spPr/>
      <dgm:t>
        <a:bodyPr/>
        <a:lstStyle/>
        <a:p>
          <a:pPr>
            <a:lnSpc>
              <a:spcPct val="100000"/>
            </a:lnSpc>
          </a:pPr>
          <a:r>
            <a:rPr lang="en-CA" dirty="0"/>
            <a:t>Profound diaphoresis; dusky skin</a:t>
          </a:r>
          <a:endParaRPr lang="en-US" dirty="0"/>
        </a:p>
      </dgm:t>
    </dgm:pt>
    <dgm:pt modelId="{C75DC4BF-1C12-4B04-A775-928A8C7BE739}" type="parTrans" cxnId="{FECED1E5-F012-4666-BAB8-9729958B056C}">
      <dgm:prSet/>
      <dgm:spPr/>
      <dgm:t>
        <a:bodyPr/>
        <a:lstStyle/>
        <a:p>
          <a:endParaRPr lang="en-US"/>
        </a:p>
      </dgm:t>
    </dgm:pt>
    <dgm:pt modelId="{F908A712-7FD3-4DD7-8887-1262AE6E1715}" type="sibTrans" cxnId="{FECED1E5-F012-4666-BAB8-9729958B056C}">
      <dgm:prSet/>
      <dgm:spPr/>
      <dgm:t>
        <a:bodyPr/>
        <a:lstStyle/>
        <a:p>
          <a:endParaRPr lang="en-US"/>
        </a:p>
      </dgm:t>
    </dgm:pt>
    <dgm:pt modelId="{69AB6479-B757-F940-9E62-4CFA0848CED6}" type="pres">
      <dgm:prSet presAssocID="{BD038090-B53A-4D49-A1EC-9F486C6B8B91}" presName="linear" presStyleCnt="0">
        <dgm:presLayoutVars>
          <dgm:animLvl val="lvl"/>
          <dgm:resizeHandles val="exact"/>
        </dgm:presLayoutVars>
      </dgm:prSet>
      <dgm:spPr/>
    </dgm:pt>
    <dgm:pt modelId="{442814F5-0B9F-5248-844D-47BCC60B09BD}" type="pres">
      <dgm:prSet presAssocID="{B9267249-BF1E-4D79-ABD9-EC7B8CBF96C6}" presName="parentText" presStyleLbl="node1" presStyleIdx="0" presStyleCnt="6">
        <dgm:presLayoutVars>
          <dgm:chMax val="0"/>
          <dgm:bulletEnabled val="1"/>
        </dgm:presLayoutVars>
      </dgm:prSet>
      <dgm:spPr/>
    </dgm:pt>
    <dgm:pt modelId="{4C089449-D5FD-3B41-BAB2-D5500311147B}" type="pres">
      <dgm:prSet presAssocID="{C52103E2-ADBB-49EF-80C4-377D07431BC3}" presName="spacer" presStyleCnt="0"/>
      <dgm:spPr/>
    </dgm:pt>
    <dgm:pt modelId="{78724B77-B891-C64D-9F8B-BF87EE4F07E8}" type="pres">
      <dgm:prSet presAssocID="{F049DF5F-ECCB-4A08-852C-A2811721B540}" presName="parentText" presStyleLbl="node1" presStyleIdx="1" presStyleCnt="6">
        <dgm:presLayoutVars>
          <dgm:chMax val="0"/>
          <dgm:bulletEnabled val="1"/>
        </dgm:presLayoutVars>
      </dgm:prSet>
      <dgm:spPr/>
    </dgm:pt>
    <dgm:pt modelId="{E2354972-F203-AD48-B1DA-790F561A6C10}" type="pres">
      <dgm:prSet presAssocID="{CCCB0F75-6368-4367-B065-C5A496F90DF5}" presName="spacer" presStyleCnt="0"/>
      <dgm:spPr/>
    </dgm:pt>
    <dgm:pt modelId="{9283815D-2AE1-1344-95FB-0152BE4FBDBA}" type="pres">
      <dgm:prSet presAssocID="{EE9AD449-BB02-44AA-BCAD-4C74D21A3609}" presName="parentText" presStyleLbl="node1" presStyleIdx="2" presStyleCnt="6">
        <dgm:presLayoutVars>
          <dgm:chMax val="0"/>
          <dgm:bulletEnabled val="1"/>
        </dgm:presLayoutVars>
      </dgm:prSet>
      <dgm:spPr/>
    </dgm:pt>
    <dgm:pt modelId="{7ECA0AE5-A294-3749-B2EF-0861005A1FCF}" type="pres">
      <dgm:prSet presAssocID="{5F7029E8-B6A9-4465-A903-AC96EB123568}" presName="spacer" presStyleCnt="0"/>
      <dgm:spPr/>
    </dgm:pt>
    <dgm:pt modelId="{CA391840-9EFD-CF47-80BA-FCBFB9BBBD17}" type="pres">
      <dgm:prSet presAssocID="{C635F2BB-9B5E-4A84-8B93-F0C9DC0B3FCB}" presName="parentText" presStyleLbl="node1" presStyleIdx="3" presStyleCnt="6">
        <dgm:presLayoutVars>
          <dgm:chMax val="0"/>
          <dgm:bulletEnabled val="1"/>
        </dgm:presLayoutVars>
      </dgm:prSet>
      <dgm:spPr/>
    </dgm:pt>
    <dgm:pt modelId="{BFF709AD-C1D4-6F45-8D74-A40598CFF4E8}" type="pres">
      <dgm:prSet presAssocID="{B9E9F154-1C5B-427A-919D-EE589EB99109}" presName="spacer" presStyleCnt="0"/>
      <dgm:spPr/>
    </dgm:pt>
    <dgm:pt modelId="{57DCDB4F-69B1-CF4F-8D4D-4FCC0A31E970}" type="pres">
      <dgm:prSet presAssocID="{2DE24A6E-1A23-43B9-8BFF-7231391ADAC3}" presName="parentText" presStyleLbl="node1" presStyleIdx="4" presStyleCnt="6">
        <dgm:presLayoutVars>
          <dgm:chMax val="0"/>
          <dgm:bulletEnabled val="1"/>
        </dgm:presLayoutVars>
      </dgm:prSet>
      <dgm:spPr/>
    </dgm:pt>
    <dgm:pt modelId="{4178D245-918E-E342-8308-755FA5877B65}" type="pres">
      <dgm:prSet presAssocID="{8A809E23-5CFF-47D5-B2A7-1714C44696D4}" presName="spacer" presStyleCnt="0"/>
      <dgm:spPr/>
    </dgm:pt>
    <dgm:pt modelId="{DB1AD0BD-9680-644A-8DE0-C092501F1A91}" type="pres">
      <dgm:prSet presAssocID="{857F157C-3581-414A-909F-54E04D250D73}" presName="parentText" presStyleLbl="node1" presStyleIdx="5" presStyleCnt="6">
        <dgm:presLayoutVars>
          <dgm:chMax val="0"/>
          <dgm:bulletEnabled val="1"/>
        </dgm:presLayoutVars>
      </dgm:prSet>
      <dgm:spPr/>
    </dgm:pt>
  </dgm:ptLst>
  <dgm:cxnLst>
    <dgm:cxn modelId="{89A37326-968B-A243-ABF9-A583353E8E48}" type="presOf" srcId="{EE9AD449-BB02-44AA-BCAD-4C74D21A3609}" destId="{9283815D-2AE1-1344-95FB-0152BE4FBDBA}" srcOrd="0" destOrd="0" presId="urn:microsoft.com/office/officeart/2005/8/layout/vList2"/>
    <dgm:cxn modelId="{DB1B4D2F-6748-4FF7-AE4E-5952CCA1DF59}" srcId="{BD038090-B53A-4D49-A1EC-9F486C6B8B91}" destId="{B9267249-BF1E-4D79-ABD9-EC7B8CBF96C6}" srcOrd="0" destOrd="0" parTransId="{E530BC36-8695-4A27-86E7-48CE5AF3F464}" sibTransId="{C52103E2-ADBB-49EF-80C4-377D07431BC3}"/>
    <dgm:cxn modelId="{194D675A-605B-1E42-9E04-9A520CE72C6B}" type="presOf" srcId="{857F157C-3581-414A-909F-54E04D250D73}" destId="{DB1AD0BD-9680-644A-8DE0-C092501F1A91}" srcOrd="0" destOrd="0" presId="urn:microsoft.com/office/officeart/2005/8/layout/vList2"/>
    <dgm:cxn modelId="{A36EA988-710B-0C4D-A174-09CA9691F4BD}" type="presOf" srcId="{B9267249-BF1E-4D79-ABD9-EC7B8CBF96C6}" destId="{442814F5-0B9F-5248-844D-47BCC60B09BD}" srcOrd="0" destOrd="0" presId="urn:microsoft.com/office/officeart/2005/8/layout/vList2"/>
    <dgm:cxn modelId="{C5B0B290-70C8-4887-A07A-9AE126876E7A}" srcId="{BD038090-B53A-4D49-A1EC-9F486C6B8B91}" destId="{EE9AD449-BB02-44AA-BCAD-4C74D21A3609}" srcOrd="2" destOrd="0" parTransId="{F2CD3138-5065-4344-B08B-908AEF1AA73D}" sibTransId="{5F7029E8-B6A9-4465-A903-AC96EB123568}"/>
    <dgm:cxn modelId="{29D0C1B3-6D5F-462E-861C-000D2FFC9891}" srcId="{BD038090-B53A-4D49-A1EC-9F486C6B8B91}" destId="{C635F2BB-9B5E-4A84-8B93-F0C9DC0B3FCB}" srcOrd="3" destOrd="0" parTransId="{5005C17F-9EE2-43B4-A971-C675073B21D5}" sibTransId="{B9E9F154-1C5B-427A-919D-EE589EB99109}"/>
    <dgm:cxn modelId="{5648F7B7-30A6-3048-A405-E15E6FE3DDC8}" type="presOf" srcId="{BD038090-B53A-4D49-A1EC-9F486C6B8B91}" destId="{69AB6479-B757-F940-9E62-4CFA0848CED6}" srcOrd="0" destOrd="0" presId="urn:microsoft.com/office/officeart/2005/8/layout/vList2"/>
    <dgm:cxn modelId="{86F0A2D5-585A-0848-B246-4B432A12F915}" type="presOf" srcId="{F049DF5F-ECCB-4A08-852C-A2811721B540}" destId="{78724B77-B891-C64D-9F8B-BF87EE4F07E8}" srcOrd="0" destOrd="0" presId="urn:microsoft.com/office/officeart/2005/8/layout/vList2"/>
    <dgm:cxn modelId="{BDBFE7D5-CF76-490C-A5DA-CEE33EDFEB42}" srcId="{BD038090-B53A-4D49-A1EC-9F486C6B8B91}" destId="{F049DF5F-ECCB-4A08-852C-A2811721B540}" srcOrd="1" destOrd="0" parTransId="{0DD7ABCB-903D-4CD1-82A7-1D1BF641F61A}" sibTransId="{CCCB0F75-6368-4367-B065-C5A496F90DF5}"/>
    <dgm:cxn modelId="{759EE9DD-EAEA-492F-A396-71CC2C40E222}" srcId="{BD038090-B53A-4D49-A1EC-9F486C6B8B91}" destId="{2DE24A6E-1A23-43B9-8BFF-7231391ADAC3}" srcOrd="4" destOrd="0" parTransId="{BA872099-ABEE-491F-8098-45C620332CA4}" sibTransId="{8A809E23-5CFF-47D5-B2A7-1714C44696D4}"/>
    <dgm:cxn modelId="{9ACF11E0-FC74-FC40-AB7E-DBB5F235F408}" type="presOf" srcId="{2DE24A6E-1A23-43B9-8BFF-7231391ADAC3}" destId="{57DCDB4F-69B1-CF4F-8D4D-4FCC0A31E970}" srcOrd="0" destOrd="0" presId="urn:microsoft.com/office/officeart/2005/8/layout/vList2"/>
    <dgm:cxn modelId="{FECED1E5-F012-4666-BAB8-9729958B056C}" srcId="{BD038090-B53A-4D49-A1EC-9F486C6B8B91}" destId="{857F157C-3581-414A-909F-54E04D250D73}" srcOrd="5" destOrd="0" parTransId="{C75DC4BF-1C12-4B04-A775-928A8C7BE739}" sibTransId="{F908A712-7FD3-4DD7-8887-1262AE6E1715}"/>
    <dgm:cxn modelId="{BA0CAEF5-CA7F-9841-BA98-DF8C16463B21}" type="presOf" srcId="{C635F2BB-9B5E-4A84-8B93-F0C9DC0B3FCB}" destId="{CA391840-9EFD-CF47-80BA-FCBFB9BBBD17}" srcOrd="0" destOrd="0" presId="urn:microsoft.com/office/officeart/2005/8/layout/vList2"/>
    <dgm:cxn modelId="{230AC2B7-0A24-AF49-9A73-90A9D8B0AE4E}" type="presParOf" srcId="{69AB6479-B757-F940-9E62-4CFA0848CED6}" destId="{442814F5-0B9F-5248-844D-47BCC60B09BD}" srcOrd="0" destOrd="0" presId="urn:microsoft.com/office/officeart/2005/8/layout/vList2"/>
    <dgm:cxn modelId="{B905907E-63F3-F845-B376-E37952536740}" type="presParOf" srcId="{69AB6479-B757-F940-9E62-4CFA0848CED6}" destId="{4C089449-D5FD-3B41-BAB2-D5500311147B}" srcOrd="1" destOrd="0" presId="urn:microsoft.com/office/officeart/2005/8/layout/vList2"/>
    <dgm:cxn modelId="{2DDF8B26-82F9-A74B-AFAA-275D19C2320C}" type="presParOf" srcId="{69AB6479-B757-F940-9E62-4CFA0848CED6}" destId="{78724B77-B891-C64D-9F8B-BF87EE4F07E8}" srcOrd="2" destOrd="0" presId="urn:microsoft.com/office/officeart/2005/8/layout/vList2"/>
    <dgm:cxn modelId="{4541B2C7-D352-A247-8D0C-4BFBDB5859E3}" type="presParOf" srcId="{69AB6479-B757-F940-9E62-4CFA0848CED6}" destId="{E2354972-F203-AD48-B1DA-790F561A6C10}" srcOrd="3" destOrd="0" presId="urn:microsoft.com/office/officeart/2005/8/layout/vList2"/>
    <dgm:cxn modelId="{227CCD57-9CCE-1B43-860D-27043DA7F234}" type="presParOf" srcId="{69AB6479-B757-F940-9E62-4CFA0848CED6}" destId="{9283815D-2AE1-1344-95FB-0152BE4FBDBA}" srcOrd="4" destOrd="0" presId="urn:microsoft.com/office/officeart/2005/8/layout/vList2"/>
    <dgm:cxn modelId="{8CB6DE15-D73A-7343-A69A-28D0C4EB7561}" type="presParOf" srcId="{69AB6479-B757-F940-9E62-4CFA0848CED6}" destId="{7ECA0AE5-A294-3749-B2EF-0861005A1FCF}" srcOrd="5" destOrd="0" presId="urn:microsoft.com/office/officeart/2005/8/layout/vList2"/>
    <dgm:cxn modelId="{B6BB9F58-B946-8F43-A063-294F4210FB44}" type="presParOf" srcId="{69AB6479-B757-F940-9E62-4CFA0848CED6}" destId="{CA391840-9EFD-CF47-80BA-FCBFB9BBBD17}" srcOrd="6" destOrd="0" presId="urn:microsoft.com/office/officeart/2005/8/layout/vList2"/>
    <dgm:cxn modelId="{D795D57B-4551-D846-B146-76FEB65CC02B}" type="presParOf" srcId="{69AB6479-B757-F940-9E62-4CFA0848CED6}" destId="{BFF709AD-C1D4-6F45-8D74-A40598CFF4E8}" srcOrd="7" destOrd="0" presId="urn:microsoft.com/office/officeart/2005/8/layout/vList2"/>
    <dgm:cxn modelId="{A58D511B-F2AD-F648-B139-E6EE2A787D5A}" type="presParOf" srcId="{69AB6479-B757-F940-9E62-4CFA0848CED6}" destId="{57DCDB4F-69B1-CF4F-8D4D-4FCC0A31E970}" srcOrd="8" destOrd="0" presId="urn:microsoft.com/office/officeart/2005/8/layout/vList2"/>
    <dgm:cxn modelId="{B640DDAD-FBE7-7343-8E46-4E2EDE184CDE}" type="presParOf" srcId="{69AB6479-B757-F940-9E62-4CFA0848CED6}" destId="{4178D245-918E-E342-8308-755FA5877B65}" srcOrd="9" destOrd="0" presId="urn:microsoft.com/office/officeart/2005/8/layout/vList2"/>
    <dgm:cxn modelId="{FCDCA29A-39DB-C547-96D1-219EF21A2C78}" type="presParOf" srcId="{69AB6479-B757-F940-9E62-4CFA0848CED6}" destId="{DB1AD0BD-9680-644A-8DE0-C092501F1A9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9EA94C-7128-4120-8005-3546EE3950E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9C02DCA-1372-43CF-B2CF-4440E1ADA581}">
      <dgm:prSet/>
      <dgm:spPr/>
      <dgm:t>
        <a:bodyPr/>
        <a:lstStyle/>
        <a:p>
          <a:r>
            <a:rPr lang="en-US"/>
            <a:t>Source: </a:t>
          </a:r>
        </a:p>
      </dgm:t>
    </dgm:pt>
    <dgm:pt modelId="{647D4BAE-7496-4F23-BD08-FF970F98869B}" type="parTrans" cxnId="{22FC45E2-D1B0-470E-8A2C-DC6F65F1A679}">
      <dgm:prSet/>
      <dgm:spPr/>
      <dgm:t>
        <a:bodyPr/>
        <a:lstStyle/>
        <a:p>
          <a:endParaRPr lang="en-US"/>
        </a:p>
      </dgm:t>
    </dgm:pt>
    <dgm:pt modelId="{62ABD72B-CF62-4801-993D-38342971AE0E}" type="sibTrans" cxnId="{22FC45E2-D1B0-470E-8A2C-DC6F65F1A679}">
      <dgm:prSet/>
      <dgm:spPr/>
      <dgm:t>
        <a:bodyPr/>
        <a:lstStyle/>
        <a:p>
          <a:endParaRPr lang="en-US"/>
        </a:p>
      </dgm:t>
    </dgm:pt>
    <dgm:pt modelId="{156990B9-4475-4243-AE73-5AFE419419E4}">
      <dgm:prSet/>
      <dgm:spPr/>
      <dgm:t>
        <a:bodyPr/>
        <a:lstStyle/>
        <a:p>
          <a:r>
            <a:rPr lang="en-CA"/>
            <a:t>Patient</a:t>
          </a:r>
          <a:endParaRPr lang="en-US"/>
        </a:p>
      </dgm:t>
    </dgm:pt>
    <dgm:pt modelId="{98FC4A03-E79D-460B-970B-C2FE5F4F8E48}" type="parTrans" cxnId="{A3EE0885-5FAA-46CC-82F0-075F20D32345}">
      <dgm:prSet/>
      <dgm:spPr/>
      <dgm:t>
        <a:bodyPr/>
        <a:lstStyle/>
        <a:p>
          <a:endParaRPr lang="en-US"/>
        </a:p>
      </dgm:t>
    </dgm:pt>
    <dgm:pt modelId="{2492781A-ED92-4F1D-8E73-C5420B38FBD0}" type="sibTrans" cxnId="{A3EE0885-5FAA-46CC-82F0-075F20D32345}">
      <dgm:prSet/>
      <dgm:spPr/>
      <dgm:t>
        <a:bodyPr/>
        <a:lstStyle/>
        <a:p>
          <a:endParaRPr lang="en-US"/>
        </a:p>
      </dgm:t>
    </dgm:pt>
    <dgm:pt modelId="{07A5E731-8155-4061-A14C-4304ED4473D9}">
      <dgm:prSet/>
      <dgm:spPr/>
      <dgm:t>
        <a:bodyPr/>
        <a:lstStyle/>
        <a:p>
          <a:r>
            <a:rPr lang="en-CA"/>
            <a:t>Emergency medical services (EMS) providers</a:t>
          </a:r>
          <a:endParaRPr lang="en-US"/>
        </a:p>
      </dgm:t>
    </dgm:pt>
    <dgm:pt modelId="{1002C248-1DE3-4D9F-A064-98822852FA9D}" type="parTrans" cxnId="{79C6BAFF-38D7-4F96-B2DD-5B058C30C15A}">
      <dgm:prSet/>
      <dgm:spPr/>
      <dgm:t>
        <a:bodyPr/>
        <a:lstStyle/>
        <a:p>
          <a:endParaRPr lang="en-US"/>
        </a:p>
      </dgm:t>
    </dgm:pt>
    <dgm:pt modelId="{59EB77D1-7E54-48D8-97FD-A56CD3DE4E5F}" type="sibTrans" cxnId="{79C6BAFF-38D7-4F96-B2DD-5B058C30C15A}">
      <dgm:prSet/>
      <dgm:spPr/>
      <dgm:t>
        <a:bodyPr/>
        <a:lstStyle/>
        <a:p>
          <a:endParaRPr lang="en-US"/>
        </a:p>
      </dgm:t>
    </dgm:pt>
    <dgm:pt modelId="{3791BF07-A0D7-473A-8E23-1FE96987FD7E}">
      <dgm:prSet/>
      <dgm:spPr/>
      <dgm:t>
        <a:bodyPr/>
        <a:lstStyle/>
        <a:p>
          <a:r>
            <a:rPr lang="en-CA"/>
            <a:t>Family &amp; Friends</a:t>
          </a:r>
          <a:endParaRPr lang="en-US"/>
        </a:p>
      </dgm:t>
    </dgm:pt>
    <dgm:pt modelId="{3CF4ED08-9078-4B2E-ADE1-FFAE49FA6AF8}" type="parTrans" cxnId="{D30FA1A7-699D-461A-A612-760FB3CA0E44}">
      <dgm:prSet/>
      <dgm:spPr/>
      <dgm:t>
        <a:bodyPr/>
        <a:lstStyle/>
        <a:p>
          <a:endParaRPr lang="en-US"/>
        </a:p>
      </dgm:t>
    </dgm:pt>
    <dgm:pt modelId="{7E95407B-7B26-499D-936B-607A8B73E4F1}" type="sibTrans" cxnId="{D30FA1A7-699D-461A-A612-760FB3CA0E44}">
      <dgm:prSet/>
      <dgm:spPr/>
      <dgm:t>
        <a:bodyPr/>
        <a:lstStyle/>
        <a:p>
          <a:endParaRPr lang="en-US"/>
        </a:p>
      </dgm:t>
    </dgm:pt>
    <dgm:pt modelId="{FA28CAF2-98AE-4565-8608-04193B559941}">
      <dgm:prSet/>
      <dgm:spPr/>
      <dgm:t>
        <a:bodyPr/>
        <a:lstStyle/>
        <a:p>
          <a:r>
            <a:rPr lang="en-CA" b="1" u="sng" dirty="0"/>
            <a:t>Time course</a:t>
          </a:r>
          <a:endParaRPr lang="en-US" b="1" u="sng" dirty="0"/>
        </a:p>
      </dgm:t>
    </dgm:pt>
    <dgm:pt modelId="{9AB525E3-996A-4F5F-9BBD-57BD561FDC2C}" type="parTrans" cxnId="{B6BB7357-F2CD-4685-9956-EB7DB2522127}">
      <dgm:prSet/>
      <dgm:spPr/>
      <dgm:t>
        <a:bodyPr/>
        <a:lstStyle/>
        <a:p>
          <a:endParaRPr lang="en-US"/>
        </a:p>
      </dgm:t>
    </dgm:pt>
    <dgm:pt modelId="{F39BCA04-E3EC-49B8-85A9-90DDB266B81E}" type="sibTrans" cxnId="{B6BB7357-F2CD-4685-9956-EB7DB2522127}">
      <dgm:prSet/>
      <dgm:spPr/>
      <dgm:t>
        <a:bodyPr/>
        <a:lstStyle/>
        <a:p>
          <a:endParaRPr lang="en-US"/>
        </a:p>
      </dgm:t>
    </dgm:pt>
    <dgm:pt modelId="{470E9E3A-BE57-4F64-A351-E5B9060D9844}">
      <dgm:prSet/>
      <dgm:spPr/>
      <dgm:t>
        <a:bodyPr/>
        <a:lstStyle/>
        <a:p>
          <a:r>
            <a:rPr lang="en-CA" b="1" dirty="0"/>
            <a:t>Acute onset dyspnea:</a:t>
          </a:r>
          <a:endParaRPr lang="en-US" dirty="0"/>
        </a:p>
      </dgm:t>
    </dgm:pt>
    <dgm:pt modelId="{5FB537B3-8A60-4F27-92FC-992FC48B0FB3}" type="parTrans" cxnId="{64C22CBB-6C28-4C32-B44D-7F5C3662F566}">
      <dgm:prSet/>
      <dgm:spPr/>
      <dgm:t>
        <a:bodyPr/>
        <a:lstStyle/>
        <a:p>
          <a:endParaRPr lang="en-US"/>
        </a:p>
      </dgm:t>
    </dgm:pt>
    <dgm:pt modelId="{AF7437A6-AA94-4CFE-B103-CE3B4CD3848A}" type="sibTrans" cxnId="{64C22CBB-6C28-4C32-B44D-7F5C3662F566}">
      <dgm:prSet/>
      <dgm:spPr/>
      <dgm:t>
        <a:bodyPr/>
        <a:lstStyle/>
        <a:p>
          <a:endParaRPr lang="en-US"/>
        </a:p>
      </dgm:t>
    </dgm:pt>
    <dgm:pt modelId="{5E6697D3-3D4B-4E99-9219-C6A0CEF7B470}">
      <dgm:prSet/>
      <dgm:spPr/>
      <dgm:t>
        <a:bodyPr/>
        <a:lstStyle/>
        <a:p>
          <a:r>
            <a:rPr lang="en-CA" dirty="0"/>
            <a:t>Aspirated foreign body</a:t>
          </a:r>
          <a:endParaRPr lang="en-US" dirty="0"/>
        </a:p>
      </dgm:t>
    </dgm:pt>
    <dgm:pt modelId="{6F7A6CF0-3C19-493F-90E5-8BE63C1C1FDC}" type="parTrans" cxnId="{EF883D08-C886-4FFD-983A-3746D09F6169}">
      <dgm:prSet/>
      <dgm:spPr/>
      <dgm:t>
        <a:bodyPr/>
        <a:lstStyle/>
        <a:p>
          <a:endParaRPr lang="en-US"/>
        </a:p>
      </dgm:t>
    </dgm:pt>
    <dgm:pt modelId="{82C974AE-6C90-49BC-A135-A3F256340676}" type="sibTrans" cxnId="{EF883D08-C886-4FFD-983A-3746D09F6169}">
      <dgm:prSet/>
      <dgm:spPr/>
      <dgm:t>
        <a:bodyPr/>
        <a:lstStyle/>
        <a:p>
          <a:endParaRPr lang="en-US"/>
        </a:p>
      </dgm:t>
    </dgm:pt>
    <dgm:pt modelId="{4528D1D7-3944-437F-BC79-4E9B68487C8C}">
      <dgm:prSet/>
      <dgm:spPr/>
      <dgm:t>
        <a:bodyPr/>
        <a:lstStyle/>
        <a:p>
          <a:r>
            <a:rPr lang="en-CA"/>
            <a:t>Trauma</a:t>
          </a:r>
          <a:endParaRPr lang="en-US"/>
        </a:p>
      </dgm:t>
    </dgm:pt>
    <dgm:pt modelId="{922BC08E-7DFC-4772-9F66-428A91B4428F}" type="parTrans" cxnId="{10FDF5D1-8539-4D93-A142-FF42F6098A90}">
      <dgm:prSet/>
      <dgm:spPr/>
      <dgm:t>
        <a:bodyPr/>
        <a:lstStyle/>
        <a:p>
          <a:endParaRPr lang="en-US"/>
        </a:p>
      </dgm:t>
    </dgm:pt>
    <dgm:pt modelId="{12C9FFBD-D856-4194-9F5D-F2E658B0F1B6}" type="sibTrans" cxnId="{10FDF5D1-8539-4D93-A142-FF42F6098A90}">
      <dgm:prSet/>
      <dgm:spPr/>
      <dgm:t>
        <a:bodyPr/>
        <a:lstStyle/>
        <a:p>
          <a:endParaRPr lang="en-US"/>
        </a:p>
      </dgm:t>
    </dgm:pt>
    <dgm:pt modelId="{0229447F-4A39-4887-8B85-D162575A1770}">
      <dgm:prSet/>
      <dgm:spPr/>
      <dgm:t>
        <a:bodyPr/>
        <a:lstStyle/>
        <a:p>
          <a:r>
            <a:rPr lang="en-CA" dirty="0"/>
            <a:t>Anaphylaxis</a:t>
          </a:r>
          <a:endParaRPr lang="en-US" dirty="0"/>
        </a:p>
      </dgm:t>
    </dgm:pt>
    <dgm:pt modelId="{A48E09F3-283B-4BB8-A760-DBC16A9F5EBB}" type="parTrans" cxnId="{2F797720-6D65-4405-9679-A36830887F87}">
      <dgm:prSet/>
      <dgm:spPr/>
      <dgm:t>
        <a:bodyPr/>
        <a:lstStyle/>
        <a:p>
          <a:endParaRPr lang="en-US"/>
        </a:p>
      </dgm:t>
    </dgm:pt>
    <dgm:pt modelId="{D35CD75E-6DBC-4728-996C-96794036DB02}" type="sibTrans" cxnId="{2F797720-6D65-4405-9679-A36830887F87}">
      <dgm:prSet/>
      <dgm:spPr/>
      <dgm:t>
        <a:bodyPr/>
        <a:lstStyle/>
        <a:p>
          <a:endParaRPr lang="en-US"/>
        </a:p>
      </dgm:t>
    </dgm:pt>
    <dgm:pt modelId="{0A34D0A1-E2DF-4ECA-887D-7C0C7CC2A390}">
      <dgm:prSet/>
      <dgm:spPr/>
      <dgm:t>
        <a:bodyPr/>
        <a:lstStyle/>
        <a:p>
          <a:r>
            <a:rPr lang="en-CA" dirty="0"/>
            <a:t>Pulmonary embolism</a:t>
          </a:r>
          <a:endParaRPr lang="en-US" dirty="0"/>
        </a:p>
      </dgm:t>
    </dgm:pt>
    <dgm:pt modelId="{76DA5989-3D4E-4718-9109-41F77A7F055F}" type="parTrans" cxnId="{A900125E-A0C5-4E11-A5F2-D9BF32712978}">
      <dgm:prSet/>
      <dgm:spPr/>
      <dgm:t>
        <a:bodyPr/>
        <a:lstStyle/>
        <a:p>
          <a:endParaRPr lang="en-US"/>
        </a:p>
      </dgm:t>
    </dgm:pt>
    <dgm:pt modelId="{4E864CAE-BDE5-491B-9C10-54C8DF19A0A6}" type="sibTrans" cxnId="{A900125E-A0C5-4E11-A5F2-D9BF32712978}">
      <dgm:prSet/>
      <dgm:spPr/>
      <dgm:t>
        <a:bodyPr/>
        <a:lstStyle/>
        <a:p>
          <a:endParaRPr lang="en-US"/>
        </a:p>
      </dgm:t>
    </dgm:pt>
    <dgm:pt modelId="{538FDDF7-F1AA-406C-8E06-0B356EDD37A1}">
      <dgm:prSet/>
      <dgm:spPr/>
      <dgm:t>
        <a:bodyPr/>
        <a:lstStyle/>
        <a:p>
          <a:r>
            <a:rPr lang="en-CA" dirty="0"/>
            <a:t>Cardiac arrhythmia</a:t>
          </a:r>
          <a:endParaRPr lang="en-US" dirty="0"/>
        </a:p>
      </dgm:t>
    </dgm:pt>
    <dgm:pt modelId="{88D716F1-ED8A-4A7C-9C4E-5523E3D5A414}" type="parTrans" cxnId="{BD0697E2-234F-4DF2-9FC5-7EF6A60136A7}">
      <dgm:prSet/>
      <dgm:spPr/>
      <dgm:t>
        <a:bodyPr/>
        <a:lstStyle/>
        <a:p>
          <a:endParaRPr lang="en-US"/>
        </a:p>
      </dgm:t>
    </dgm:pt>
    <dgm:pt modelId="{D15D0170-37B0-4885-92A9-84ED7577C779}" type="sibTrans" cxnId="{BD0697E2-234F-4DF2-9FC5-7EF6A60136A7}">
      <dgm:prSet/>
      <dgm:spPr/>
      <dgm:t>
        <a:bodyPr/>
        <a:lstStyle/>
        <a:p>
          <a:endParaRPr lang="en-US"/>
        </a:p>
      </dgm:t>
    </dgm:pt>
    <dgm:pt modelId="{6A4AB563-AA58-45AB-8A4B-200607C687CA}">
      <dgm:prSet/>
      <dgm:spPr/>
      <dgm:t>
        <a:bodyPr/>
        <a:lstStyle/>
        <a:p>
          <a:r>
            <a:rPr lang="en-CA" dirty="0"/>
            <a:t>Acute coronary syndrome</a:t>
          </a:r>
          <a:endParaRPr lang="en-US" dirty="0"/>
        </a:p>
      </dgm:t>
    </dgm:pt>
    <dgm:pt modelId="{1B95670C-67FB-48CE-BA9F-40BF76369204}" type="parTrans" cxnId="{417D8551-FC73-46C5-B39D-EC190B7EAA5F}">
      <dgm:prSet/>
      <dgm:spPr/>
      <dgm:t>
        <a:bodyPr/>
        <a:lstStyle/>
        <a:p>
          <a:endParaRPr lang="en-US"/>
        </a:p>
      </dgm:t>
    </dgm:pt>
    <dgm:pt modelId="{BDB895E0-3060-4FA3-98F5-258FAEA4FB4B}" type="sibTrans" cxnId="{417D8551-FC73-46C5-B39D-EC190B7EAA5F}">
      <dgm:prSet/>
      <dgm:spPr/>
      <dgm:t>
        <a:bodyPr/>
        <a:lstStyle/>
        <a:p>
          <a:endParaRPr lang="en-US"/>
        </a:p>
      </dgm:t>
    </dgm:pt>
    <dgm:pt modelId="{AF2B0251-545E-453F-A6A3-3A748CCBB328}">
      <dgm:prSet/>
      <dgm:spPr/>
      <dgm:t>
        <a:bodyPr/>
        <a:lstStyle/>
        <a:p>
          <a:r>
            <a:rPr lang="en-CA" b="1" dirty="0"/>
            <a:t>Gradual onset dyspnea:</a:t>
          </a:r>
          <a:endParaRPr lang="en-US" dirty="0"/>
        </a:p>
      </dgm:t>
    </dgm:pt>
    <dgm:pt modelId="{B47981A4-6C44-4C8A-B5E9-01350EC2CDB1}" type="parTrans" cxnId="{FDB052F7-D340-4D5E-BEAF-D7C5B0204C09}">
      <dgm:prSet/>
      <dgm:spPr/>
      <dgm:t>
        <a:bodyPr/>
        <a:lstStyle/>
        <a:p>
          <a:endParaRPr lang="en-US"/>
        </a:p>
      </dgm:t>
    </dgm:pt>
    <dgm:pt modelId="{1DC114AA-7BBE-4533-B310-BE534272479E}" type="sibTrans" cxnId="{FDB052F7-D340-4D5E-BEAF-D7C5B0204C09}">
      <dgm:prSet/>
      <dgm:spPr/>
      <dgm:t>
        <a:bodyPr/>
        <a:lstStyle/>
        <a:p>
          <a:endParaRPr lang="en-US"/>
        </a:p>
      </dgm:t>
    </dgm:pt>
    <dgm:pt modelId="{6F76D922-CA31-4C53-BB06-1C37375D9AF0}">
      <dgm:prSet/>
      <dgm:spPr/>
      <dgm:t>
        <a:bodyPr/>
        <a:lstStyle/>
        <a:p>
          <a:r>
            <a:rPr lang="en-CA" dirty="0"/>
            <a:t>Pulmonary infection</a:t>
          </a:r>
          <a:endParaRPr lang="en-US" dirty="0"/>
        </a:p>
      </dgm:t>
    </dgm:pt>
    <dgm:pt modelId="{5C2710E9-29B6-461F-948C-C51F2AE720B4}" type="parTrans" cxnId="{C783BB9E-E6BD-4D0D-A60D-CB05C123262B}">
      <dgm:prSet/>
      <dgm:spPr/>
      <dgm:t>
        <a:bodyPr/>
        <a:lstStyle/>
        <a:p>
          <a:endParaRPr lang="en-US"/>
        </a:p>
      </dgm:t>
    </dgm:pt>
    <dgm:pt modelId="{D46F55F5-A455-4174-991C-152C77487931}" type="sibTrans" cxnId="{C783BB9E-E6BD-4D0D-A60D-CB05C123262B}">
      <dgm:prSet/>
      <dgm:spPr/>
      <dgm:t>
        <a:bodyPr/>
        <a:lstStyle/>
        <a:p>
          <a:endParaRPr lang="en-US"/>
        </a:p>
      </dgm:t>
    </dgm:pt>
    <dgm:pt modelId="{BE230DD8-74FD-4AA8-9F65-E46BC5659C04}">
      <dgm:prSet/>
      <dgm:spPr/>
      <dgm:t>
        <a:bodyPr/>
        <a:lstStyle/>
        <a:p>
          <a:r>
            <a:rPr lang="en-CA" dirty="0"/>
            <a:t>COPD exacerbations</a:t>
          </a:r>
          <a:endParaRPr lang="en-US" dirty="0"/>
        </a:p>
      </dgm:t>
    </dgm:pt>
    <dgm:pt modelId="{3EA79E6A-5633-45A5-AE9D-773E758ABFED}" type="parTrans" cxnId="{1C728311-B4DF-4AE1-96F2-4A2E1ABB939D}">
      <dgm:prSet/>
      <dgm:spPr/>
      <dgm:t>
        <a:bodyPr/>
        <a:lstStyle/>
        <a:p>
          <a:endParaRPr lang="en-US"/>
        </a:p>
      </dgm:t>
    </dgm:pt>
    <dgm:pt modelId="{83290125-631E-4D89-BFED-4870342D0DB0}" type="sibTrans" cxnId="{1C728311-B4DF-4AE1-96F2-4A2E1ABB939D}">
      <dgm:prSet/>
      <dgm:spPr/>
      <dgm:t>
        <a:bodyPr/>
        <a:lstStyle/>
        <a:p>
          <a:endParaRPr lang="en-US"/>
        </a:p>
      </dgm:t>
    </dgm:pt>
    <dgm:pt modelId="{D326A579-ECC1-4C7F-BA9D-B9F7800316D7}">
      <dgm:prSet/>
      <dgm:spPr/>
      <dgm:t>
        <a:bodyPr/>
        <a:lstStyle/>
        <a:p>
          <a:r>
            <a:rPr lang="en-CA" dirty="0"/>
            <a:t>Asthma exacerbations</a:t>
          </a:r>
          <a:endParaRPr lang="en-US" dirty="0"/>
        </a:p>
      </dgm:t>
    </dgm:pt>
    <dgm:pt modelId="{347AD715-89D3-4DC5-A3CF-15F594C54724}" type="parTrans" cxnId="{25322900-F651-4C78-A4C1-BDFBB5EC320A}">
      <dgm:prSet/>
      <dgm:spPr/>
      <dgm:t>
        <a:bodyPr/>
        <a:lstStyle/>
        <a:p>
          <a:endParaRPr lang="en-US"/>
        </a:p>
      </dgm:t>
    </dgm:pt>
    <dgm:pt modelId="{40C18CBD-8AEE-42D8-88A4-75F7E5F1E503}" type="sibTrans" cxnId="{25322900-F651-4C78-A4C1-BDFBB5EC320A}">
      <dgm:prSet/>
      <dgm:spPr/>
      <dgm:t>
        <a:bodyPr/>
        <a:lstStyle/>
        <a:p>
          <a:endParaRPr lang="en-US"/>
        </a:p>
      </dgm:t>
    </dgm:pt>
    <dgm:pt modelId="{23EF0E5C-5C63-40FF-A6C0-F244AF04D9D7}">
      <dgm:prSet/>
      <dgm:spPr/>
      <dgm:t>
        <a:bodyPr/>
        <a:lstStyle/>
        <a:p>
          <a:r>
            <a:rPr lang="en-CA" dirty="0"/>
            <a:t>Lung tumor</a:t>
          </a:r>
          <a:endParaRPr lang="en-US" dirty="0"/>
        </a:p>
      </dgm:t>
    </dgm:pt>
    <dgm:pt modelId="{0D0A3513-C8A9-48B6-8F48-D3C07513E02D}" type="parTrans" cxnId="{8CDE81E7-41D4-4D64-8C30-3D7858D0ABC1}">
      <dgm:prSet/>
      <dgm:spPr/>
      <dgm:t>
        <a:bodyPr/>
        <a:lstStyle/>
        <a:p>
          <a:endParaRPr lang="en-US"/>
        </a:p>
      </dgm:t>
    </dgm:pt>
    <dgm:pt modelId="{71A5E590-C9A0-4275-BCE8-98241C79ACF1}" type="sibTrans" cxnId="{8CDE81E7-41D4-4D64-8C30-3D7858D0ABC1}">
      <dgm:prSet/>
      <dgm:spPr/>
      <dgm:t>
        <a:bodyPr/>
        <a:lstStyle/>
        <a:p>
          <a:endParaRPr lang="en-US"/>
        </a:p>
      </dgm:t>
    </dgm:pt>
    <dgm:pt modelId="{2CF95CD0-C461-4A27-9B7A-67CED5906046}">
      <dgm:prSet/>
      <dgm:spPr/>
      <dgm:t>
        <a:bodyPr/>
        <a:lstStyle/>
        <a:p>
          <a:r>
            <a:rPr lang="en-CA" dirty="0"/>
            <a:t>Anemia</a:t>
          </a:r>
          <a:endParaRPr lang="en-US" dirty="0"/>
        </a:p>
      </dgm:t>
    </dgm:pt>
    <dgm:pt modelId="{489B8F55-EA3C-42E2-AD3A-0CCC62ECFB73}" type="parTrans" cxnId="{6AAD092D-94C3-4EDF-979C-4DC3DE938110}">
      <dgm:prSet/>
      <dgm:spPr/>
      <dgm:t>
        <a:bodyPr/>
        <a:lstStyle/>
        <a:p>
          <a:endParaRPr lang="en-US"/>
        </a:p>
      </dgm:t>
    </dgm:pt>
    <dgm:pt modelId="{59ED062C-294C-4A7D-9F18-860F142BC40A}" type="sibTrans" cxnId="{6AAD092D-94C3-4EDF-979C-4DC3DE938110}">
      <dgm:prSet/>
      <dgm:spPr/>
      <dgm:t>
        <a:bodyPr/>
        <a:lstStyle/>
        <a:p>
          <a:endParaRPr lang="en-US"/>
        </a:p>
      </dgm:t>
    </dgm:pt>
    <dgm:pt modelId="{CCC6902E-C17C-4EAD-AE1E-BAED500F61CE}">
      <dgm:prSet/>
      <dgm:spPr/>
      <dgm:t>
        <a:bodyPr/>
        <a:lstStyle/>
        <a:p>
          <a:r>
            <a:rPr lang="en-CA" dirty="0"/>
            <a:t>Diabetic ketoacidosis</a:t>
          </a:r>
          <a:endParaRPr lang="en-US" dirty="0"/>
        </a:p>
      </dgm:t>
    </dgm:pt>
    <dgm:pt modelId="{72C1D684-C6DC-42FD-96E6-52CF76F86607}" type="parTrans" cxnId="{94F88E59-027F-46CA-B7F7-FF8ADD7F9175}">
      <dgm:prSet/>
      <dgm:spPr/>
      <dgm:t>
        <a:bodyPr/>
        <a:lstStyle/>
        <a:p>
          <a:endParaRPr lang="en-US"/>
        </a:p>
      </dgm:t>
    </dgm:pt>
    <dgm:pt modelId="{571BD211-A6D9-45CB-9AB0-BA59ACF11752}" type="sibTrans" cxnId="{94F88E59-027F-46CA-B7F7-FF8ADD7F9175}">
      <dgm:prSet/>
      <dgm:spPr/>
      <dgm:t>
        <a:bodyPr/>
        <a:lstStyle/>
        <a:p>
          <a:endParaRPr lang="en-US"/>
        </a:p>
      </dgm:t>
    </dgm:pt>
    <dgm:pt modelId="{50F8AEF7-B660-E741-9770-C2D26086A004}" type="pres">
      <dgm:prSet presAssocID="{269EA94C-7128-4120-8005-3546EE3950E5}" presName="linear" presStyleCnt="0">
        <dgm:presLayoutVars>
          <dgm:animLvl val="lvl"/>
          <dgm:resizeHandles val="exact"/>
        </dgm:presLayoutVars>
      </dgm:prSet>
      <dgm:spPr/>
    </dgm:pt>
    <dgm:pt modelId="{68D960C6-DFA5-5343-B8A3-F8B29F81BB6E}" type="pres">
      <dgm:prSet presAssocID="{69C02DCA-1372-43CF-B2CF-4440E1ADA581}" presName="parentText" presStyleLbl="node1" presStyleIdx="0" presStyleCnt="2">
        <dgm:presLayoutVars>
          <dgm:chMax val="0"/>
          <dgm:bulletEnabled val="1"/>
        </dgm:presLayoutVars>
      </dgm:prSet>
      <dgm:spPr/>
    </dgm:pt>
    <dgm:pt modelId="{8DC2EA9A-157F-FE4D-A773-B893DC14AF19}" type="pres">
      <dgm:prSet presAssocID="{69C02DCA-1372-43CF-B2CF-4440E1ADA581}" presName="childText" presStyleLbl="revTx" presStyleIdx="0" presStyleCnt="2">
        <dgm:presLayoutVars>
          <dgm:bulletEnabled val="1"/>
        </dgm:presLayoutVars>
      </dgm:prSet>
      <dgm:spPr/>
    </dgm:pt>
    <dgm:pt modelId="{DD4BA495-960A-C246-80D2-86B82CD2ACB7}" type="pres">
      <dgm:prSet presAssocID="{FA28CAF2-98AE-4565-8608-04193B559941}" presName="parentText" presStyleLbl="node1" presStyleIdx="1" presStyleCnt="2">
        <dgm:presLayoutVars>
          <dgm:chMax val="0"/>
          <dgm:bulletEnabled val="1"/>
        </dgm:presLayoutVars>
      </dgm:prSet>
      <dgm:spPr/>
    </dgm:pt>
    <dgm:pt modelId="{97D4C8EC-92C8-3640-8B35-2CE0B8E2F33C}" type="pres">
      <dgm:prSet presAssocID="{FA28CAF2-98AE-4565-8608-04193B559941}" presName="childText" presStyleLbl="revTx" presStyleIdx="1" presStyleCnt="2">
        <dgm:presLayoutVars>
          <dgm:bulletEnabled val="1"/>
        </dgm:presLayoutVars>
      </dgm:prSet>
      <dgm:spPr/>
    </dgm:pt>
  </dgm:ptLst>
  <dgm:cxnLst>
    <dgm:cxn modelId="{25322900-F651-4C78-A4C1-BDFBB5EC320A}" srcId="{AF2B0251-545E-453F-A6A3-3A748CCBB328}" destId="{D326A579-ECC1-4C7F-BA9D-B9F7800316D7}" srcOrd="2" destOrd="0" parTransId="{347AD715-89D3-4DC5-A3CF-15F594C54724}" sibTransId="{40C18CBD-8AEE-42D8-88A4-75F7E5F1E503}"/>
    <dgm:cxn modelId="{EF883D08-C886-4FFD-983A-3746D09F6169}" srcId="{470E9E3A-BE57-4F64-A351-E5B9060D9844}" destId="{5E6697D3-3D4B-4E99-9219-C6A0CEF7B470}" srcOrd="0" destOrd="0" parTransId="{6F7A6CF0-3C19-493F-90E5-8BE63C1C1FDC}" sibTransId="{82C974AE-6C90-49BC-A135-A3F256340676}"/>
    <dgm:cxn modelId="{AA544A0C-EB04-8642-BEE8-CA9A12CD49E6}" type="presOf" srcId="{CCC6902E-C17C-4EAD-AE1E-BAED500F61CE}" destId="{97D4C8EC-92C8-3640-8B35-2CE0B8E2F33C}" srcOrd="0" destOrd="13" presId="urn:microsoft.com/office/officeart/2005/8/layout/vList2"/>
    <dgm:cxn modelId="{1C728311-B4DF-4AE1-96F2-4A2E1ABB939D}" srcId="{AF2B0251-545E-453F-A6A3-3A748CCBB328}" destId="{BE230DD8-74FD-4AA8-9F65-E46BC5659C04}" srcOrd="1" destOrd="0" parTransId="{3EA79E6A-5633-45A5-AE9D-773E758ABFED}" sibTransId="{83290125-631E-4D89-BFED-4870342D0DB0}"/>
    <dgm:cxn modelId="{3FC4D81C-517B-6245-B141-0FE48E1A2587}" type="presOf" srcId="{470E9E3A-BE57-4F64-A351-E5B9060D9844}" destId="{97D4C8EC-92C8-3640-8B35-2CE0B8E2F33C}" srcOrd="0" destOrd="0" presId="urn:microsoft.com/office/officeart/2005/8/layout/vList2"/>
    <dgm:cxn modelId="{5DCFBC1D-8117-C34D-8C79-5A1DEB8192D0}" type="presOf" srcId="{D326A579-ECC1-4C7F-BA9D-B9F7800316D7}" destId="{97D4C8EC-92C8-3640-8B35-2CE0B8E2F33C}" srcOrd="0" destOrd="10" presId="urn:microsoft.com/office/officeart/2005/8/layout/vList2"/>
    <dgm:cxn modelId="{2F797720-6D65-4405-9679-A36830887F87}" srcId="{470E9E3A-BE57-4F64-A351-E5B9060D9844}" destId="{0229447F-4A39-4887-8B85-D162575A1770}" srcOrd="2" destOrd="0" parTransId="{A48E09F3-283B-4BB8-A760-DBC16A9F5EBB}" sibTransId="{D35CD75E-6DBC-4728-996C-96794036DB02}"/>
    <dgm:cxn modelId="{04858A20-75E3-594B-B7C7-A6A6F6A1F6A1}" type="presOf" srcId="{269EA94C-7128-4120-8005-3546EE3950E5}" destId="{50F8AEF7-B660-E741-9770-C2D26086A004}" srcOrd="0" destOrd="0" presId="urn:microsoft.com/office/officeart/2005/8/layout/vList2"/>
    <dgm:cxn modelId="{B0EFC824-F981-9C4D-BB8B-06DAF1B62F8A}" type="presOf" srcId="{23EF0E5C-5C63-40FF-A6C0-F244AF04D9D7}" destId="{97D4C8EC-92C8-3640-8B35-2CE0B8E2F33C}" srcOrd="0" destOrd="11" presId="urn:microsoft.com/office/officeart/2005/8/layout/vList2"/>
    <dgm:cxn modelId="{EA546E29-ABCC-604C-930C-E8C328FD40F7}" type="presOf" srcId="{2CF95CD0-C461-4A27-9B7A-67CED5906046}" destId="{97D4C8EC-92C8-3640-8B35-2CE0B8E2F33C}" srcOrd="0" destOrd="12" presId="urn:microsoft.com/office/officeart/2005/8/layout/vList2"/>
    <dgm:cxn modelId="{6AAD092D-94C3-4EDF-979C-4DC3DE938110}" srcId="{AF2B0251-545E-453F-A6A3-3A748CCBB328}" destId="{2CF95CD0-C461-4A27-9B7A-67CED5906046}" srcOrd="4" destOrd="0" parTransId="{489B8F55-EA3C-42E2-AD3A-0CCC62ECFB73}" sibTransId="{59ED062C-294C-4A7D-9F18-860F142BC40A}"/>
    <dgm:cxn modelId="{417D8551-FC73-46C5-B39D-EC190B7EAA5F}" srcId="{470E9E3A-BE57-4F64-A351-E5B9060D9844}" destId="{6A4AB563-AA58-45AB-8A4B-200607C687CA}" srcOrd="5" destOrd="0" parTransId="{1B95670C-67FB-48CE-BA9F-40BF76369204}" sibTransId="{BDB895E0-3060-4FA3-98F5-258FAEA4FB4B}"/>
    <dgm:cxn modelId="{FB8D4357-55A4-9F46-B651-6C4921C21059}" type="presOf" srcId="{4528D1D7-3944-437F-BC79-4E9B68487C8C}" destId="{97D4C8EC-92C8-3640-8B35-2CE0B8E2F33C}" srcOrd="0" destOrd="2" presId="urn:microsoft.com/office/officeart/2005/8/layout/vList2"/>
    <dgm:cxn modelId="{B6BB7357-F2CD-4685-9956-EB7DB2522127}" srcId="{269EA94C-7128-4120-8005-3546EE3950E5}" destId="{FA28CAF2-98AE-4565-8608-04193B559941}" srcOrd="1" destOrd="0" parTransId="{9AB525E3-996A-4F5F-9BBD-57BD561FDC2C}" sibTransId="{F39BCA04-E3EC-49B8-85A9-90DDB266B81E}"/>
    <dgm:cxn modelId="{94F88E59-027F-46CA-B7F7-FF8ADD7F9175}" srcId="{AF2B0251-545E-453F-A6A3-3A748CCBB328}" destId="{CCC6902E-C17C-4EAD-AE1E-BAED500F61CE}" srcOrd="5" destOrd="0" parTransId="{72C1D684-C6DC-42FD-96E6-52CF76F86607}" sibTransId="{571BD211-A6D9-45CB-9AB0-BA59ACF11752}"/>
    <dgm:cxn modelId="{A900125E-A0C5-4E11-A5F2-D9BF32712978}" srcId="{470E9E3A-BE57-4F64-A351-E5B9060D9844}" destId="{0A34D0A1-E2DF-4ECA-887D-7C0C7CC2A390}" srcOrd="3" destOrd="0" parTransId="{76DA5989-3D4E-4718-9109-41F77A7F055F}" sibTransId="{4E864CAE-BDE5-491B-9C10-54C8DF19A0A6}"/>
    <dgm:cxn modelId="{7945AE64-BBD8-364D-8E3D-B94B5348BB07}" type="presOf" srcId="{6A4AB563-AA58-45AB-8A4B-200607C687CA}" destId="{97D4C8EC-92C8-3640-8B35-2CE0B8E2F33C}" srcOrd="0" destOrd="6" presId="urn:microsoft.com/office/officeart/2005/8/layout/vList2"/>
    <dgm:cxn modelId="{7FC99E67-1789-3441-AE7C-1049B686B526}" type="presOf" srcId="{0229447F-4A39-4887-8B85-D162575A1770}" destId="{97D4C8EC-92C8-3640-8B35-2CE0B8E2F33C}" srcOrd="0" destOrd="3" presId="urn:microsoft.com/office/officeart/2005/8/layout/vList2"/>
    <dgm:cxn modelId="{2742E56F-F41B-7B49-978B-23B8AEB245A0}" type="presOf" srcId="{69C02DCA-1372-43CF-B2CF-4440E1ADA581}" destId="{68D960C6-DFA5-5343-B8A3-F8B29F81BB6E}" srcOrd="0" destOrd="0" presId="urn:microsoft.com/office/officeart/2005/8/layout/vList2"/>
    <dgm:cxn modelId="{46B0A472-E3B1-C243-BF41-BB3B1F1AC3E7}" type="presOf" srcId="{AF2B0251-545E-453F-A6A3-3A748CCBB328}" destId="{97D4C8EC-92C8-3640-8B35-2CE0B8E2F33C}" srcOrd="0" destOrd="7" presId="urn:microsoft.com/office/officeart/2005/8/layout/vList2"/>
    <dgm:cxn modelId="{9477607B-9B7F-0D47-A3D4-E4C69A75407B}" type="presOf" srcId="{0A34D0A1-E2DF-4ECA-887D-7C0C7CC2A390}" destId="{97D4C8EC-92C8-3640-8B35-2CE0B8E2F33C}" srcOrd="0" destOrd="4" presId="urn:microsoft.com/office/officeart/2005/8/layout/vList2"/>
    <dgm:cxn modelId="{E57BAD84-D2B6-2947-BDC7-0FA399D93A42}" type="presOf" srcId="{6F76D922-CA31-4C53-BB06-1C37375D9AF0}" destId="{97D4C8EC-92C8-3640-8B35-2CE0B8E2F33C}" srcOrd="0" destOrd="8" presId="urn:microsoft.com/office/officeart/2005/8/layout/vList2"/>
    <dgm:cxn modelId="{A3EE0885-5FAA-46CC-82F0-075F20D32345}" srcId="{69C02DCA-1372-43CF-B2CF-4440E1ADA581}" destId="{156990B9-4475-4243-AE73-5AFE419419E4}" srcOrd="0" destOrd="0" parTransId="{98FC4A03-E79D-460B-970B-C2FE5F4F8E48}" sibTransId="{2492781A-ED92-4F1D-8E73-C5420B38FBD0}"/>
    <dgm:cxn modelId="{C783BB9E-E6BD-4D0D-A60D-CB05C123262B}" srcId="{AF2B0251-545E-453F-A6A3-3A748CCBB328}" destId="{6F76D922-CA31-4C53-BB06-1C37375D9AF0}" srcOrd="0" destOrd="0" parTransId="{5C2710E9-29B6-461F-948C-C51F2AE720B4}" sibTransId="{D46F55F5-A455-4174-991C-152C77487931}"/>
    <dgm:cxn modelId="{D30FA1A7-699D-461A-A612-760FB3CA0E44}" srcId="{69C02DCA-1372-43CF-B2CF-4440E1ADA581}" destId="{3791BF07-A0D7-473A-8E23-1FE96987FD7E}" srcOrd="2" destOrd="0" parTransId="{3CF4ED08-9078-4B2E-ADE1-FFAE49FA6AF8}" sibTransId="{7E95407B-7B26-499D-936B-607A8B73E4F1}"/>
    <dgm:cxn modelId="{D79E12B0-E0A4-1245-A85A-F8F76F05B30F}" type="presOf" srcId="{BE230DD8-74FD-4AA8-9F65-E46BC5659C04}" destId="{97D4C8EC-92C8-3640-8B35-2CE0B8E2F33C}" srcOrd="0" destOrd="9" presId="urn:microsoft.com/office/officeart/2005/8/layout/vList2"/>
    <dgm:cxn modelId="{9A15AAB8-6C55-DA4B-A8BF-6E066770F516}" type="presOf" srcId="{156990B9-4475-4243-AE73-5AFE419419E4}" destId="{8DC2EA9A-157F-FE4D-A773-B893DC14AF19}" srcOrd="0" destOrd="0" presId="urn:microsoft.com/office/officeart/2005/8/layout/vList2"/>
    <dgm:cxn modelId="{64C22CBB-6C28-4C32-B44D-7F5C3662F566}" srcId="{FA28CAF2-98AE-4565-8608-04193B559941}" destId="{470E9E3A-BE57-4F64-A351-E5B9060D9844}" srcOrd="0" destOrd="0" parTransId="{5FB537B3-8A60-4F27-92FC-992FC48B0FB3}" sibTransId="{AF7437A6-AA94-4CFE-B103-CE3B4CD3848A}"/>
    <dgm:cxn modelId="{84E2C3C3-4430-EE41-851C-B5916574C370}" type="presOf" srcId="{3791BF07-A0D7-473A-8E23-1FE96987FD7E}" destId="{8DC2EA9A-157F-FE4D-A773-B893DC14AF19}" srcOrd="0" destOrd="2" presId="urn:microsoft.com/office/officeart/2005/8/layout/vList2"/>
    <dgm:cxn modelId="{921C7FC9-D01E-5844-819B-58EADEF7C43E}" type="presOf" srcId="{07A5E731-8155-4061-A14C-4304ED4473D9}" destId="{8DC2EA9A-157F-FE4D-A773-B893DC14AF19}" srcOrd="0" destOrd="1" presId="urn:microsoft.com/office/officeart/2005/8/layout/vList2"/>
    <dgm:cxn modelId="{10FDF5D1-8539-4D93-A142-FF42F6098A90}" srcId="{470E9E3A-BE57-4F64-A351-E5B9060D9844}" destId="{4528D1D7-3944-437F-BC79-4E9B68487C8C}" srcOrd="1" destOrd="0" parTransId="{922BC08E-7DFC-4772-9F66-428A91B4428F}" sibTransId="{12C9FFBD-D856-4194-9F5D-F2E658B0F1B6}"/>
    <dgm:cxn modelId="{22FC45E2-D1B0-470E-8A2C-DC6F65F1A679}" srcId="{269EA94C-7128-4120-8005-3546EE3950E5}" destId="{69C02DCA-1372-43CF-B2CF-4440E1ADA581}" srcOrd="0" destOrd="0" parTransId="{647D4BAE-7496-4F23-BD08-FF970F98869B}" sibTransId="{62ABD72B-CF62-4801-993D-38342971AE0E}"/>
    <dgm:cxn modelId="{BD0697E2-234F-4DF2-9FC5-7EF6A60136A7}" srcId="{470E9E3A-BE57-4F64-A351-E5B9060D9844}" destId="{538FDDF7-F1AA-406C-8E06-0B356EDD37A1}" srcOrd="4" destOrd="0" parTransId="{88D716F1-ED8A-4A7C-9C4E-5523E3D5A414}" sibTransId="{D15D0170-37B0-4885-92A9-84ED7577C779}"/>
    <dgm:cxn modelId="{8CDE81E7-41D4-4D64-8C30-3D7858D0ABC1}" srcId="{AF2B0251-545E-453F-A6A3-3A748CCBB328}" destId="{23EF0E5C-5C63-40FF-A6C0-F244AF04D9D7}" srcOrd="3" destOrd="0" parTransId="{0D0A3513-C8A9-48B6-8F48-D3C07513E02D}" sibTransId="{71A5E590-C9A0-4275-BCE8-98241C79ACF1}"/>
    <dgm:cxn modelId="{52310DE8-FEAD-054C-825C-0B9127AB3061}" type="presOf" srcId="{5E6697D3-3D4B-4E99-9219-C6A0CEF7B470}" destId="{97D4C8EC-92C8-3640-8B35-2CE0B8E2F33C}" srcOrd="0" destOrd="1" presId="urn:microsoft.com/office/officeart/2005/8/layout/vList2"/>
    <dgm:cxn modelId="{746FFFF2-6E8A-4F44-A8A5-3D0039DECA15}" type="presOf" srcId="{FA28CAF2-98AE-4565-8608-04193B559941}" destId="{DD4BA495-960A-C246-80D2-86B82CD2ACB7}" srcOrd="0" destOrd="0" presId="urn:microsoft.com/office/officeart/2005/8/layout/vList2"/>
    <dgm:cxn modelId="{FDB052F7-D340-4D5E-BEAF-D7C5B0204C09}" srcId="{FA28CAF2-98AE-4565-8608-04193B559941}" destId="{AF2B0251-545E-453F-A6A3-3A748CCBB328}" srcOrd="1" destOrd="0" parTransId="{B47981A4-6C44-4C8A-B5E9-01350EC2CDB1}" sibTransId="{1DC114AA-7BBE-4533-B310-BE534272479E}"/>
    <dgm:cxn modelId="{7586B7FA-E448-5940-8152-64B766F7C657}" type="presOf" srcId="{538FDDF7-F1AA-406C-8E06-0B356EDD37A1}" destId="{97D4C8EC-92C8-3640-8B35-2CE0B8E2F33C}" srcOrd="0" destOrd="5" presId="urn:microsoft.com/office/officeart/2005/8/layout/vList2"/>
    <dgm:cxn modelId="{79C6BAFF-38D7-4F96-B2DD-5B058C30C15A}" srcId="{69C02DCA-1372-43CF-B2CF-4440E1ADA581}" destId="{07A5E731-8155-4061-A14C-4304ED4473D9}" srcOrd="1" destOrd="0" parTransId="{1002C248-1DE3-4D9F-A064-98822852FA9D}" sibTransId="{59EB77D1-7E54-48D8-97FD-A56CD3DE4E5F}"/>
    <dgm:cxn modelId="{88EDE7FD-C58E-C944-B164-983988EBBDE0}" type="presParOf" srcId="{50F8AEF7-B660-E741-9770-C2D26086A004}" destId="{68D960C6-DFA5-5343-B8A3-F8B29F81BB6E}" srcOrd="0" destOrd="0" presId="urn:microsoft.com/office/officeart/2005/8/layout/vList2"/>
    <dgm:cxn modelId="{85D4C05A-4EC2-4D47-9E68-C5B6D925CA4D}" type="presParOf" srcId="{50F8AEF7-B660-E741-9770-C2D26086A004}" destId="{8DC2EA9A-157F-FE4D-A773-B893DC14AF19}" srcOrd="1" destOrd="0" presId="urn:microsoft.com/office/officeart/2005/8/layout/vList2"/>
    <dgm:cxn modelId="{BE02E731-A685-2B41-8726-0A502A9A66D3}" type="presParOf" srcId="{50F8AEF7-B660-E741-9770-C2D26086A004}" destId="{DD4BA495-960A-C246-80D2-86B82CD2ACB7}" srcOrd="2" destOrd="0" presId="urn:microsoft.com/office/officeart/2005/8/layout/vList2"/>
    <dgm:cxn modelId="{4BAAB974-F64D-C940-8890-39868943AA9F}" type="presParOf" srcId="{50F8AEF7-B660-E741-9770-C2D26086A004}" destId="{97D4C8EC-92C8-3640-8B35-2CE0B8E2F33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B732D4-A9B2-4A24-A495-D68BFA84575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818223A-F16E-4ACF-8425-E6003B7EC3AA}">
      <dgm:prSet/>
      <dgm:spPr/>
      <dgm:t>
        <a:bodyPr/>
        <a:lstStyle/>
        <a:p>
          <a:r>
            <a:rPr lang="en-CA" b="1" dirty="0"/>
            <a:t>Noncompliance with medications </a:t>
          </a:r>
          <a:r>
            <a:rPr lang="en-CA" dirty="0"/>
            <a:t>may lead to an episode of acute decompensated heart failure </a:t>
          </a:r>
          <a:endParaRPr lang="en-US" dirty="0"/>
        </a:p>
      </dgm:t>
    </dgm:pt>
    <dgm:pt modelId="{634BDCB9-D472-46A8-A66C-3C4DE25BEDA5}" type="parTrans" cxnId="{7CA6A8E6-0186-4E58-BB8F-0E1D4844DBB1}">
      <dgm:prSet/>
      <dgm:spPr/>
      <dgm:t>
        <a:bodyPr/>
        <a:lstStyle/>
        <a:p>
          <a:endParaRPr lang="en-US"/>
        </a:p>
      </dgm:t>
    </dgm:pt>
    <dgm:pt modelId="{8F4061D8-306E-410B-AD0A-18A2C97D9C3E}" type="sibTrans" cxnId="{7CA6A8E6-0186-4E58-BB8F-0E1D4844DBB1}">
      <dgm:prSet/>
      <dgm:spPr/>
      <dgm:t>
        <a:bodyPr/>
        <a:lstStyle/>
        <a:p>
          <a:endParaRPr lang="en-US"/>
        </a:p>
      </dgm:t>
    </dgm:pt>
    <dgm:pt modelId="{0F7E445F-3D41-4BFF-932C-6ECB8339C82F}">
      <dgm:prSet/>
      <dgm:spPr/>
      <dgm:t>
        <a:bodyPr/>
        <a:lstStyle/>
        <a:p>
          <a:r>
            <a:rPr lang="en-CA" dirty="0"/>
            <a:t>Exposure to cold or an allergen may trigger an asthma flare</a:t>
          </a:r>
          <a:endParaRPr lang="en-US" dirty="0"/>
        </a:p>
      </dgm:t>
    </dgm:pt>
    <dgm:pt modelId="{548108BB-5AA1-4CF1-96CE-E5837902E506}" type="parTrans" cxnId="{F6825627-188C-45E0-AF28-62FA0D597BF2}">
      <dgm:prSet/>
      <dgm:spPr/>
      <dgm:t>
        <a:bodyPr/>
        <a:lstStyle/>
        <a:p>
          <a:endParaRPr lang="en-US"/>
        </a:p>
      </dgm:t>
    </dgm:pt>
    <dgm:pt modelId="{06FED747-14C7-40C7-B00F-EE1084018515}" type="sibTrans" cxnId="{F6825627-188C-45E0-AF28-62FA0D597BF2}">
      <dgm:prSet/>
      <dgm:spPr/>
      <dgm:t>
        <a:bodyPr/>
        <a:lstStyle/>
        <a:p>
          <a:endParaRPr lang="en-US"/>
        </a:p>
      </dgm:t>
    </dgm:pt>
    <dgm:pt modelId="{E95329EC-CF5A-4EB0-BD41-630E60429453}">
      <dgm:prSet/>
      <dgm:spPr/>
      <dgm:t>
        <a:bodyPr/>
        <a:lstStyle/>
        <a:p>
          <a:r>
            <a:rPr lang="en-CA"/>
            <a:t>Acute dyspnea immediately following a meal suggests an allergic reaction</a:t>
          </a:r>
          <a:endParaRPr lang="en-US"/>
        </a:p>
      </dgm:t>
    </dgm:pt>
    <dgm:pt modelId="{E68E85DD-AB29-4969-AB16-C24F6A54645C}" type="parTrans" cxnId="{F274A7FF-835D-4B10-B43E-43FD84A02866}">
      <dgm:prSet/>
      <dgm:spPr/>
      <dgm:t>
        <a:bodyPr/>
        <a:lstStyle/>
        <a:p>
          <a:endParaRPr lang="en-US"/>
        </a:p>
      </dgm:t>
    </dgm:pt>
    <dgm:pt modelId="{36F13090-A3D2-466A-812D-8A3CC3B4903F}" type="sibTrans" cxnId="{F274A7FF-835D-4B10-B43E-43FD84A02866}">
      <dgm:prSet/>
      <dgm:spPr/>
      <dgm:t>
        <a:bodyPr/>
        <a:lstStyle/>
        <a:p>
          <a:endParaRPr lang="en-US"/>
        </a:p>
      </dgm:t>
    </dgm:pt>
    <dgm:pt modelId="{7E583E4B-7C97-4C2A-8596-30E25A2FD650}">
      <dgm:prSet/>
      <dgm:spPr/>
      <dgm:t>
        <a:bodyPr/>
        <a:lstStyle/>
        <a:p>
          <a:r>
            <a:rPr lang="en-CA"/>
            <a:t>Productive cough suggests a pulmonary infection</a:t>
          </a:r>
          <a:endParaRPr lang="en-US"/>
        </a:p>
      </dgm:t>
    </dgm:pt>
    <dgm:pt modelId="{424741F8-B17B-48C4-A840-183D0B2C39A9}" type="parTrans" cxnId="{5602818C-85AC-42C2-AADE-07DFCAF76213}">
      <dgm:prSet/>
      <dgm:spPr/>
      <dgm:t>
        <a:bodyPr/>
        <a:lstStyle/>
        <a:p>
          <a:endParaRPr lang="en-US"/>
        </a:p>
      </dgm:t>
    </dgm:pt>
    <dgm:pt modelId="{D314DD61-4C1D-40A9-868B-5FBDD7B0DD98}" type="sibTrans" cxnId="{5602818C-85AC-42C2-AADE-07DFCAF76213}">
      <dgm:prSet/>
      <dgm:spPr/>
      <dgm:t>
        <a:bodyPr/>
        <a:lstStyle/>
        <a:p>
          <a:endParaRPr lang="en-US"/>
        </a:p>
      </dgm:t>
    </dgm:pt>
    <dgm:pt modelId="{B57D3CED-F798-497C-AEB2-D38E0FA4A2D8}">
      <dgm:prSet/>
      <dgm:spPr/>
      <dgm:t>
        <a:bodyPr/>
        <a:lstStyle/>
        <a:p>
          <a:r>
            <a:rPr lang="en-CA"/>
            <a:t>Recent surgery or immobilization increases the risk for pulmonary embolism (PE)</a:t>
          </a:r>
          <a:endParaRPr lang="en-US"/>
        </a:p>
      </dgm:t>
    </dgm:pt>
    <dgm:pt modelId="{B3F628FE-F805-47A5-A542-4A9A99292777}" type="parTrans" cxnId="{31BE5337-C66E-489C-8C16-B34ECDBE95A1}">
      <dgm:prSet/>
      <dgm:spPr/>
      <dgm:t>
        <a:bodyPr/>
        <a:lstStyle/>
        <a:p>
          <a:endParaRPr lang="en-US"/>
        </a:p>
      </dgm:t>
    </dgm:pt>
    <dgm:pt modelId="{6BA03316-A161-4904-8DFA-F2229BE08E36}" type="sibTrans" cxnId="{31BE5337-C66E-489C-8C16-B34ECDBE95A1}">
      <dgm:prSet/>
      <dgm:spPr/>
      <dgm:t>
        <a:bodyPr/>
        <a:lstStyle/>
        <a:p>
          <a:endParaRPr lang="en-US"/>
        </a:p>
      </dgm:t>
    </dgm:pt>
    <dgm:pt modelId="{CD1D303C-1591-4F36-9844-C11282015A9E}">
      <dgm:prSet/>
      <dgm:spPr/>
      <dgm:t>
        <a:bodyPr/>
        <a:lstStyle/>
        <a:p>
          <a:r>
            <a:rPr lang="en-CA"/>
            <a:t>Recent trauma may have caused a pneumothorax or pulmonary contusion</a:t>
          </a:r>
          <a:endParaRPr lang="en-US"/>
        </a:p>
      </dgm:t>
    </dgm:pt>
    <dgm:pt modelId="{645641C0-98E0-4A0E-BA06-D4687316928C}" type="parTrans" cxnId="{4416AE5F-FD5D-46B2-8363-FE0E48DDAE68}">
      <dgm:prSet/>
      <dgm:spPr/>
      <dgm:t>
        <a:bodyPr/>
        <a:lstStyle/>
        <a:p>
          <a:endParaRPr lang="en-US"/>
        </a:p>
      </dgm:t>
    </dgm:pt>
    <dgm:pt modelId="{6D01572E-0C53-427D-9F7F-3BCE293A631E}" type="sibTrans" cxnId="{4416AE5F-FD5D-46B2-8363-FE0E48DDAE68}">
      <dgm:prSet/>
      <dgm:spPr/>
      <dgm:t>
        <a:bodyPr/>
        <a:lstStyle/>
        <a:p>
          <a:endParaRPr lang="en-US"/>
        </a:p>
      </dgm:t>
    </dgm:pt>
    <dgm:pt modelId="{FA0C1A9A-F1E7-3C48-9402-F85F52406376}" type="pres">
      <dgm:prSet presAssocID="{AEB732D4-A9B2-4A24-A495-D68BFA845750}" presName="linear" presStyleCnt="0">
        <dgm:presLayoutVars>
          <dgm:animLvl val="lvl"/>
          <dgm:resizeHandles val="exact"/>
        </dgm:presLayoutVars>
      </dgm:prSet>
      <dgm:spPr/>
    </dgm:pt>
    <dgm:pt modelId="{5E6D46DC-A8E3-D840-9FB7-3CA600659D65}" type="pres">
      <dgm:prSet presAssocID="{4818223A-F16E-4ACF-8425-E6003B7EC3AA}" presName="parentText" presStyleLbl="node1" presStyleIdx="0" presStyleCnt="6">
        <dgm:presLayoutVars>
          <dgm:chMax val="0"/>
          <dgm:bulletEnabled val="1"/>
        </dgm:presLayoutVars>
      </dgm:prSet>
      <dgm:spPr/>
    </dgm:pt>
    <dgm:pt modelId="{7B67BB24-99A2-274B-B0A0-DE060E5A869D}" type="pres">
      <dgm:prSet presAssocID="{8F4061D8-306E-410B-AD0A-18A2C97D9C3E}" presName="spacer" presStyleCnt="0"/>
      <dgm:spPr/>
    </dgm:pt>
    <dgm:pt modelId="{8E008724-7657-2E4B-9773-449E4DE0E958}" type="pres">
      <dgm:prSet presAssocID="{0F7E445F-3D41-4BFF-932C-6ECB8339C82F}" presName="parentText" presStyleLbl="node1" presStyleIdx="1" presStyleCnt="6">
        <dgm:presLayoutVars>
          <dgm:chMax val="0"/>
          <dgm:bulletEnabled val="1"/>
        </dgm:presLayoutVars>
      </dgm:prSet>
      <dgm:spPr/>
    </dgm:pt>
    <dgm:pt modelId="{728E948B-407C-A649-BB85-0202E55D081F}" type="pres">
      <dgm:prSet presAssocID="{06FED747-14C7-40C7-B00F-EE1084018515}" presName="spacer" presStyleCnt="0"/>
      <dgm:spPr/>
    </dgm:pt>
    <dgm:pt modelId="{9375A24D-4EDF-DC44-A730-D12B77EC1148}" type="pres">
      <dgm:prSet presAssocID="{E95329EC-CF5A-4EB0-BD41-630E60429453}" presName="parentText" presStyleLbl="node1" presStyleIdx="2" presStyleCnt="6">
        <dgm:presLayoutVars>
          <dgm:chMax val="0"/>
          <dgm:bulletEnabled val="1"/>
        </dgm:presLayoutVars>
      </dgm:prSet>
      <dgm:spPr/>
    </dgm:pt>
    <dgm:pt modelId="{BEA596B0-5F80-6C4B-9485-3E072A4C890F}" type="pres">
      <dgm:prSet presAssocID="{36F13090-A3D2-466A-812D-8A3CC3B4903F}" presName="spacer" presStyleCnt="0"/>
      <dgm:spPr/>
    </dgm:pt>
    <dgm:pt modelId="{B3B9BE23-D2C6-7941-A665-2728629BE719}" type="pres">
      <dgm:prSet presAssocID="{7E583E4B-7C97-4C2A-8596-30E25A2FD650}" presName="parentText" presStyleLbl="node1" presStyleIdx="3" presStyleCnt="6">
        <dgm:presLayoutVars>
          <dgm:chMax val="0"/>
          <dgm:bulletEnabled val="1"/>
        </dgm:presLayoutVars>
      </dgm:prSet>
      <dgm:spPr/>
    </dgm:pt>
    <dgm:pt modelId="{58068A3C-6AE3-864E-B790-1265EAD3B992}" type="pres">
      <dgm:prSet presAssocID="{D314DD61-4C1D-40A9-868B-5FBDD7B0DD98}" presName="spacer" presStyleCnt="0"/>
      <dgm:spPr/>
    </dgm:pt>
    <dgm:pt modelId="{4BEE7619-6892-CE4D-83AD-786C75DEB5A6}" type="pres">
      <dgm:prSet presAssocID="{B57D3CED-F798-497C-AEB2-D38E0FA4A2D8}" presName="parentText" presStyleLbl="node1" presStyleIdx="4" presStyleCnt="6">
        <dgm:presLayoutVars>
          <dgm:chMax val="0"/>
          <dgm:bulletEnabled val="1"/>
        </dgm:presLayoutVars>
      </dgm:prSet>
      <dgm:spPr/>
    </dgm:pt>
    <dgm:pt modelId="{9A82AE72-C2DB-5D4E-B5AC-F7B2AB5C3160}" type="pres">
      <dgm:prSet presAssocID="{6BA03316-A161-4904-8DFA-F2229BE08E36}" presName="spacer" presStyleCnt="0"/>
      <dgm:spPr/>
    </dgm:pt>
    <dgm:pt modelId="{1168BD4B-EC89-4544-B7D6-21E3CF129112}" type="pres">
      <dgm:prSet presAssocID="{CD1D303C-1591-4F36-9844-C11282015A9E}" presName="parentText" presStyleLbl="node1" presStyleIdx="5" presStyleCnt="6">
        <dgm:presLayoutVars>
          <dgm:chMax val="0"/>
          <dgm:bulletEnabled val="1"/>
        </dgm:presLayoutVars>
      </dgm:prSet>
      <dgm:spPr/>
    </dgm:pt>
  </dgm:ptLst>
  <dgm:cxnLst>
    <dgm:cxn modelId="{43724D01-818C-394E-BF54-221F3FA963DE}" type="presOf" srcId="{AEB732D4-A9B2-4A24-A495-D68BFA845750}" destId="{FA0C1A9A-F1E7-3C48-9402-F85F52406376}" srcOrd="0" destOrd="0" presId="urn:microsoft.com/office/officeart/2005/8/layout/vList2"/>
    <dgm:cxn modelId="{17D28925-5785-F348-9215-95F88FCC0527}" type="presOf" srcId="{7E583E4B-7C97-4C2A-8596-30E25A2FD650}" destId="{B3B9BE23-D2C6-7941-A665-2728629BE719}" srcOrd="0" destOrd="0" presId="urn:microsoft.com/office/officeart/2005/8/layout/vList2"/>
    <dgm:cxn modelId="{F6825627-188C-45E0-AF28-62FA0D597BF2}" srcId="{AEB732D4-A9B2-4A24-A495-D68BFA845750}" destId="{0F7E445F-3D41-4BFF-932C-6ECB8339C82F}" srcOrd="1" destOrd="0" parTransId="{548108BB-5AA1-4CF1-96CE-E5837902E506}" sibTransId="{06FED747-14C7-40C7-B00F-EE1084018515}"/>
    <dgm:cxn modelId="{F6CCFB2D-D647-7044-B567-2FFF81CC7EF9}" type="presOf" srcId="{4818223A-F16E-4ACF-8425-E6003B7EC3AA}" destId="{5E6D46DC-A8E3-D840-9FB7-3CA600659D65}" srcOrd="0" destOrd="0" presId="urn:microsoft.com/office/officeart/2005/8/layout/vList2"/>
    <dgm:cxn modelId="{31BE5337-C66E-489C-8C16-B34ECDBE95A1}" srcId="{AEB732D4-A9B2-4A24-A495-D68BFA845750}" destId="{B57D3CED-F798-497C-AEB2-D38E0FA4A2D8}" srcOrd="4" destOrd="0" parTransId="{B3F628FE-F805-47A5-A542-4A9A99292777}" sibTransId="{6BA03316-A161-4904-8DFA-F2229BE08E36}"/>
    <dgm:cxn modelId="{6C69E737-43CA-9F4C-BF5F-0D2D58B89307}" type="presOf" srcId="{CD1D303C-1591-4F36-9844-C11282015A9E}" destId="{1168BD4B-EC89-4544-B7D6-21E3CF129112}" srcOrd="0" destOrd="0" presId="urn:microsoft.com/office/officeart/2005/8/layout/vList2"/>
    <dgm:cxn modelId="{C2CCE244-1B68-A649-B4E5-8FF9D87099B1}" type="presOf" srcId="{B57D3CED-F798-497C-AEB2-D38E0FA4A2D8}" destId="{4BEE7619-6892-CE4D-83AD-786C75DEB5A6}" srcOrd="0" destOrd="0" presId="urn:microsoft.com/office/officeart/2005/8/layout/vList2"/>
    <dgm:cxn modelId="{4416AE5F-FD5D-46B2-8363-FE0E48DDAE68}" srcId="{AEB732D4-A9B2-4A24-A495-D68BFA845750}" destId="{CD1D303C-1591-4F36-9844-C11282015A9E}" srcOrd="5" destOrd="0" parTransId="{645641C0-98E0-4A0E-BA06-D4687316928C}" sibTransId="{6D01572E-0C53-427D-9F7F-3BCE293A631E}"/>
    <dgm:cxn modelId="{844E4466-E750-9D4C-91F6-93C06430D1CD}" type="presOf" srcId="{0F7E445F-3D41-4BFF-932C-6ECB8339C82F}" destId="{8E008724-7657-2E4B-9773-449E4DE0E958}" srcOrd="0" destOrd="0" presId="urn:microsoft.com/office/officeart/2005/8/layout/vList2"/>
    <dgm:cxn modelId="{5602818C-85AC-42C2-AADE-07DFCAF76213}" srcId="{AEB732D4-A9B2-4A24-A495-D68BFA845750}" destId="{7E583E4B-7C97-4C2A-8596-30E25A2FD650}" srcOrd="3" destOrd="0" parTransId="{424741F8-B17B-48C4-A840-183D0B2C39A9}" sibTransId="{D314DD61-4C1D-40A9-868B-5FBDD7B0DD98}"/>
    <dgm:cxn modelId="{23CDBEDA-2C08-B240-8D26-A56CF39678A9}" type="presOf" srcId="{E95329EC-CF5A-4EB0-BD41-630E60429453}" destId="{9375A24D-4EDF-DC44-A730-D12B77EC1148}" srcOrd="0" destOrd="0" presId="urn:microsoft.com/office/officeart/2005/8/layout/vList2"/>
    <dgm:cxn modelId="{7CA6A8E6-0186-4E58-BB8F-0E1D4844DBB1}" srcId="{AEB732D4-A9B2-4A24-A495-D68BFA845750}" destId="{4818223A-F16E-4ACF-8425-E6003B7EC3AA}" srcOrd="0" destOrd="0" parTransId="{634BDCB9-D472-46A8-A66C-3C4DE25BEDA5}" sibTransId="{8F4061D8-306E-410B-AD0A-18A2C97D9C3E}"/>
    <dgm:cxn modelId="{F274A7FF-835D-4B10-B43E-43FD84A02866}" srcId="{AEB732D4-A9B2-4A24-A495-D68BFA845750}" destId="{E95329EC-CF5A-4EB0-BD41-630E60429453}" srcOrd="2" destOrd="0" parTransId="{E68E85DD-AB29-4969-AB16-C24F6A54645C}" sibTransId="{36F13090-A3D2-466A-812D-8A3CC3B4903F}"/>
    <dgm:cxn modelId="{7ED0EC43-D5D6-8F43-9E44-744F8731553A}" type="presParOf" srcId="{FA0C1A9A-F1E7-3C48-9402-F85F52406376}" destId="{5E6D46DC-A8E3-D840-9FB7-3CA600659D65}" srcOrd="0" destOrd="0" presId="urn:microsoft.com/office/officeart/2005/8/layout/vList2"/>
    <dgm:cxn modelId="{D9E08BE8-D83E-3441-AABF-275D571A4B2F}" type="presParOf" srcId="{FA0C1A9A-F1E7-3C48-9402-F85F52406376}" destId="{7B67BB24-99A2-274B-B0A0-DE060E5A869D}" srcOrd="1" destOrd="0" presId="urn:microsoft.com/office/officeart/2005/8/layout/vList2"/>
    <dgm:cxn modelId="{52A0FA5C-32DB-3542-BC5D-73F3B98699A2}" type="presParOf" srcId="{FA0C1A9A-F1E7-3C48-9402-F85F52406376}" destId="{8E008724-7657-2E4B-9773-449E4DE0E958}" srcOrd="2" destOrd="0" presId="urn:microsoft.com/office/officeart/2005/8/layout/vList2"/>
    <dgm:cxn modelId="{84CD3F7C-B847-FC4C-8A44-0D9EF0F598F8}" type="presParOf" srcId="{FA0C1A9A-F1E7-3C48-9402-F85F52406376}" destId="{728E948B-407C-A649-BB85-0202E55D081F}" srcOrd="3" destOrd="0" presId="urn:microsoft.com/office/officeart/2005/8/layout/vList2"/>
    <dgm:cxn modelId="{D2ECC360-2A7E-4040-B7C2-6B591EFC8A47}" type="presParOf" srcId="{FA0C1A9A-F1E7-3C48-9402-F85F52406376}" destId="{9375A24D-4EDF-DC44-A730-D12B77EC1148}" srcOrd="4" destOrd="0" presId="urn:microsoft.com/office/officeart/2005/8/layout/vList2"/>
    <dgm:cxn modelId="{1828D481-E5CD-CD47-94E8-3F07DAE4070E}" type="presParOf" srcId="{FA0C1A9A-F1E7-3C48-9402-F85F52406376}" destId="{BEA596B0-5F80-6C4B-9485-3E072A4C890F}" srcOrd="5" destOrd="0" presId="urn:microsoft.com/office/officeart/2005/8/layout/vList2"/>
    <dgm:cxn modelId="{FD717B87-7D8F-3745-9A43-5C6BB334A38F}" type="presParOf" srcId="{FA0C1A9A-F1E7-3C48-9402-F85F52406376}" destId="{B3B9BE23-D2C6-7941-A665-2728629BE719}" srcOrd="6" destOrd="0" presId="urn:microsoft.com/office/officeart/2005/8/layout/vList2"/>
    <dgm:cxn modelId="{757CC517-1E36-2542-9162-46D4E6290A7C}" type="presParOf" srcId="{FA0C1A9A-F1E7-3C48-9402-F85F52406376}" destId="{58068A3C-6AE3-864E-B790-1265EAD3B992}" srcOrd="7" destOrd="0" presId="urn:microsoft.com/office/officeart/2005/8/layout/vList2"/>
    <dgm:cxn modelId="{5B8CD050-B1B7-C94D-A28B-CFF5037E10D2}" type="presParOf" srcId="{FA0C1A9A-F1E7-3C48-9402-F85F52406376}" destId="{4BEE7619-6892-CE4D-83AD-786C75DEB5A6}" srcOrd="8" destOrd="0" presId="urn:microsoft.com/office/officeart/2005/8/layout/vList2"/>
    <dgm:cxn modelId="{B25C140E-D191-1140-9BF3-291B742388A0}" type="presParOf" srcId="{FA0C1A9A-F1E7-3C48-9402-F85F52406376}" destId="{9A82AE72-C2DB-5D4E-B5AC-F7B2AB5C3160}" srcOrd="9" destOrd="0" presId="urn:microsoft.com/office/officeart/2005/8/layout/vList2"/>
    <dgm:cxn modelId="{ED763EEC-6933-004D-9299-733AE46262E8}" type="presParOf" srcId="{FA0C1A9A-F1E7-3C48-9402-F85F52406376}" destId="{1168BD4B-EC89-4544-B7D6-21E3CF12911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C541CB-A689-4834-9AB6-C945FA187FB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A8481FE-451D-4CA3-AE55-649AE0DBE18A}">
      <dgm:prSet/>
      <dgm:spPr/>
      <dgm:t>
        <a:bodyPr/>
        <a:lstStyle/>
        <a:p>
          <a:r>
            <a:rPr lang="en-CA"/>
            <a:t>Problem is new or recurring? </a:t>
          </a:r>
          <a:endParaRPr lang="en-US"/>
        </a:p>
      </dgm:t>
    </dgm:pt>
    <dgm:pt modelId="{9783DF6F-0A32-4A7F-83C9-773061A7DBC1}" type="parTrans" cxnId="{07139904-6502-4D1B-8169-0BA6C4706024}">
      <dgm:prSet/>
      <dgm:spPr/>
      <dgm:t>
        <a:bodyPr/>
        <a:lstStyle/>
        <a:p>
          <a:endParaRPr lang="en-US"/>
        </a:p>
      </dgm:t>
    </dgm:pt>
    <dgm:pt modelId="{7F65C8B5-E636-40FA-984F-478FE36BF5C7}" type="sibTrans" cxnId="{07139904-6502-4D1B-8169-0BA6C4706024}">
      <dgm:prSet/>
      <dgm:spPr/>
      <dgm:t>
        <a:bodyPr/>
        <a:lstStyle/>
        <a:p>
          <a:endParaRPr lang="en-US"/>
        </a:p>
      </dgm:t>
    </dgm:pt>
    <dgm:pt modelId="{8AAF64C9-5B13-4119-944E-DC527F1381B3}">
      <dgm:prSet/>
      <dgm:spPr/>
      <dgm:t>
        <a:bodyPr/>
        <a:lstStyle/>
        <a:p>
          <a:r>
            <a:rPr lang="en-CA"/>
            <a:t>Preexisting medical conditions? </a:t>
          </a:r>
          <a:endParaRPr lang="en-US"/>
        </a:p>
      </dgm:t>
    </dgm:pt>
    <dgm:pt modelId="{B809FCEB-3CAB-4B7B-B50E-EBAB8D29BA58}" type="parTrans" cxnId="{68AD4189-7534-473B-A3AA-FE8BA2B08313}">
      <dgm:prSet/>
      <dgm:spPr/>
      <dgm:t>
        <a:bodyPr/>
        <a:lstStyle/>
        <a:p>
          <a:endParaRPr lang="en-US"/>
        </a:p>
      </dgm:t>
    </dgm:pt>
    <dgm:pt modelId="{95910DCD-39E7-4A9C-AD89-09C94038BD79}" type="sibTrans" cxnId="{68AD4189-7534-473B-A3AA-FE8BA2B08313}">
      <dgm:prSet/>
      <dgm:spPr/>
      <dgm:t>
        <a:bodyPr/>
        <a:lstStyle/>
        <a:p>
          <a:endParaRPr lang="en-US"/>
        </a:p>
      </dgm:t>
    </dgm:pt>
    <dgm:pt modelId="{8C8A7DD7-CA68-4ECA-8CC1-667A4FE74233}">
      <dgm:prSet/>
      <dgm:spPr/>
      <dgm:t>
        <a:bodyPr/>
        <a:lstStyle/>
        <a:p>
          <a:r>
            <a:rPr lang="en-CA"/>
            <a:t>Asthma</a:t>
          </a:r>
          <a:endParaRPr lang="en-US"/>
        </a:p>
      </dgm:t>
    </dgm:pt>
    <dgm:pt modelId="{28E4202B-8372-4E60-980F-86D51B6F3C1C}" type="parTrans" cxnId="{6C30092E-D2A0-4E4E-9A40-C6BE249E6E91}">
      <dgm:prSet/>
      <dgm:spPr/>
      <dgm:t>
        <a:bodyPr/>
        <a:lstStyle/>
        <a:p>
          <a:endParaRPr lang="en-US"/>
        </a:p>
      </dgm:t>
    </dgm:pt>
    <dgm:pt modelId="{621BA8A7-4623-4E28-A250-1EF63B900F3E}" type="sibTrans" cxnId="{6C30092E-D2A0-4E4E-9A40-C6BE249E6E91}">
      <dgm:prSet/>
      <dgm:spPr/>
      <dgm:t>
        <a:bodyPr/>
        <a:lstStyle/>
        <a:p>
          <a:endParaRPr lang="en-US"/>
        </a:p>
      </dgm:t>
    </dgm:pt>
    <dgm:pt modelId="{B695FDBF-8233-433E-A7A9-E101C149AB85}">
      <dgm:prSet/>
      <dgm:spPr/>
      <dgm:t>
        <a:bodyPr/>
        <a:lstStyle/>
        <a:p>
          <a:r>
            <a:rPr lang="en-CA"/>
            <a:t>COPD</a:t>
          </a:r>
          <a:endParaRPr lang="en-US"/>
        </a:p>
      </dgm:t>
    </dgm:pt>
    <dgm:pt modelId="{AC908ED4-1422-41DC-A98D-E0EFF604E165}" type="parTrans" cxnId="{C356FCDD-AA0F-45C9-B6F6-F54995317ED3}">
      <dgm:prSet/>
      <dgm:spPr/>
      <dgm:t>
        <a:bodyPr/>
        <a:lstStyle/>
        <a:p>
          <a:endParaRPr lang="en-US"/>
        </a:p>
      </dgm:t>
    </dgm:pt>
    <dgm:pt modelId="{F986983B-932D-47D0-BE85-055F51E29EFB}" type="sibTrans" cxnId="{C356FCDD-AA0F-45C9-B6F6-F54995317ED3}">
      <dgm:prSet/>
      <dgm:spPr/>
      <dgm:t>
        <a:bodyPr/>
        <a:lstStyle/>
        <a:p>
          <a:endParaRPr lang="en-US"/>
        </a:p>
      </dgm:t>
    </dgm:pt>
    <dgm:pt modelId="{9ECC149A-5E5A-4A6B-B67E-309263D1080B}">
      <dgm:prSet/>
      <dgm:spPr/>
      <dgm:t>
        <a:bodyPr/>
        <a:lstStyle/>
        <a:p>
          <a:r>
            <a:rPr lang="en-CA"/>
            <a:t>Ischemic heart disease </a:t>
          </a:r>
          <a:endParaRPr lang="en-US"/>
        </a:p>
      </dgm:t>
    </dgm:pt>
    <dgm:pt modelId="{5F547586-EC97-4DA8-BCB7-56AD70B96528}" type="parTrans" cxnId="{89CA681D-1DFF-46B3-BC81-EA1FA82C7294}">
      <dgm:prSet/>
      <dgm:spPr/>
      <dgm:t>
        <a:bodyPr/>
        <a:lstStyle/>
        <a:p>
          <a:endParaRPr lang="en-US"/>
        </a:p>
      </dgm:t>
    </dgm:pt>
    <dgm:pt modelId="{260382F7-937E-4047-B2DB-727DF7A2A2C5}" type="sibTrans" cxnId="{89CA681D-1DFF-46B3-BC81-EA1FA82C7294}">
      <dgm:prSet/>
      <dgm:spPr/>
      <dgm:t>
        <a:bodyPr/>
        <a:lstStyle/>
        <a:p>
          <a:endParaRPr lang="en-US"/>
        </a:p>
      </dgm:t>
    </dgm:pt>
    <dgm:pt modelId="{16F64FB2-E0B7-4360-9C52-6DB6C806C50C}">
      <dgm:prSet/>
      <dgm:spPr/>
      <dgm:t>
        <a:bodyPr/>
        <a:lstStyle/>
        <a:p>
          <a:r>
            <a:rPr lang="en-CA"/>
            <a:t>Similar acute episodes before? </a:t>
          </a:r>
          <a:endParaRPr lang="en-US"/>
        </a:p>
      </dgm:t>
    </dgm:pt>
    <dgm:pt modelId="{3DFE3341-3FC7-4407-BF3D-97F99BE613C6}" type="parTrans" cxnId="{23152829-F52A-4370-914E-CE48C33534FD}">
      <dgm:prSet/>
      <dgm:spPr/>
      <dgm:t>
        <a:bodyPr/>
        <a:lstStyle/>
        <a:p>
          <a:endParaRPr lang="en-US"/>
        </a:p>
      </dgm:t>
    </dgm:pt>
    <dgm:pt modelId="{D4583FC1-153A-4623-A402-C933C9E80CE2}" type="sibTrans" cxnId="{23152829-F52A-4370-914E-CE48C33534FD}">
      <dgm:prSet/>
      <dgm:spPr/>
      <dgm:t>
        <a:bodyPr/>
        <a:lstStyle/>
        <a:p>
          <a:endParaRPr lang="en-US"/>
        </a:p>
      </dgm:t>
    </dgm:pt>
    <dgm:pt modelId="{E86E410F-ECC6-4190-8C22-1D9D7999A12D}">
      <dgm:prSet/>
      <dgm:spPr/>
      <dgm:t>
        <a:bodyPr/>
        <a:lstStyle/>
        <a:p>
          <a:r>
            <a:rPr lang="en-CA"/>
            <a:t>Prior intubation: higher risk for severe disease and the need for subsequent intubation. </a:t>
          </a:r>
          <a:endParaRPr lang="en-US"/>
        </a:p>
      </dgm:t>
    </dgm:pt>
    <dgm:pt modelId="{A5ABCC33-4628-43B1-B17F-8B178F4973EB}" type="parTrans" cxnId="{513475C4-B021-41BD-844E-CF99360104C7}">
      <dgm:prSet/>
      <dgm:spPr/>
      <dgm:t>
        <a:bodyPr/>
        <a:lstStyle/>
        <a:p>
          <a:endParaRPr lang="en-US"/>
        </a:p>
      </dgm:t>
    </dgm:pt>
    <dgm:pt modelId="{69587D10-EBCE-4100-A693-EDC2CD841885}" type="sibTrans" cxnId="{513475C4-B021-41BD-844E-CF99360104C7}">
      <dgm:prSet/>
      <dgm:spPr/>
      <dgm:t>
        <a:bodyPr/>
        <a:lstStyle/>
        <a:p>
          <a:endParaRPr lang="en-US"/>
        </a:p>
      </dgm:t>
    </dgm:pt>
    <dgm:pt modelId="{075FDC48-1E74-49CA-8828-67401BF3C1DA}">
      <dgm:prSet/>
      <dgm:spPr/>
      <dgm:t>
        <a:bodyPr/>
        <a:lstStyle/>
        <a:p>
          <a:r>
            <a:rPr lang="en-CA"/>
            <a:t>Patients who have required intubation for a severe asthma exacerbation are at increased risk for subsequent episodes of near-fatal asthma attacks.</a:t>
          </a:r>
          <a:endParaRPr lang="en-US"/>
        </a:p>
      </dgm:t>
    </dgm:pt>
    <dgm:pt modelId="{220EFE5F-8DC0-4282-811A-0E798A8A1AAE}" type="parTrans" cxnId="{AA4D49C5-3F59-4435-8AA7-B5D27B267C8B}">
      <dgm:prSet/>
      <dgm:spPr/>
      <dgm:t>
        <a:bodyPr/>
        <a:lstStyle/>
        <a:p>
          <a:endParaRPr lang="en-US"/>
        </a:p>
      </dgm:t>
    </dgm:pt>
    <dgm:pt modelId="{EAAD6062-3265-41BD-B4A5-A240A0BB704A}" type="sibTrans" cxnId="{AA4D49C5-3F59-4435-8AA7-B5D27B267C8B}">
      <dgm:prSet/>
      <dgm:spPr/>
      <dgm:t>
        <a:bodyPr/>
        <a:lstStyle/>
        <a:p>
          <a:endParaRPr lang="en-US"/>
        </a:p>
      </dgm:t>
    </dgm:pt>
    <dgm:pt modelId="{E5C1DA65-9746-8742-9622-9AC5CE51F99C}" type="pres">
      <dgm:prSet presAssocID="{C6C541CB-A689-4834-9AB6-C945FA187FBD}" presName="linear" presStyleCnt="0">
        <dgm:presLayoutVars>
          <dgm:animLvl val="lvl"/>
          <dgm:resizeHandles val="exact"/>
        </dgm:presLayoutVars>
      </dgm:prSet>
      <dgm:spPr/>
    </dgm:pt>
    <dgm:pt modelId="{4A0672D6-AD7A-5246-9EBD-E00CB4E3E846}" type="pres">
      <dgm:prSet presAssocID="{DA8481FE-451D-4CA3-AE55-649AE0DBE18A}" presName="parentText" presStyleLbl="node1" presStyleIdx="0" presStyleCnt="4">
        <dgm:presLayoutVars>
          <dgm:chMax val="0"/>
          <dgm:bulletEnabled val="1"/>
        </dgm:presLayoutVars>
      </dgm:prSet>
      <dgm:spPr/>
    </dgm:pt>
    <dgm:pt modelId="{EE50164C-960E-FA4A-B658-0A2DFC079617}" type="pres">
      <dgm:prSet presAssocID="{7F65C8B5-E636-40FA-984F-478FE36BF5C7}" presName="spacer" presStyleCnt="0"/>
      <dgm:spPr/>
    </dgm:pt>
    <dgm:pt modelId="{4B7DC2F2-6497-DB48-A217-E29CBE431EAF}" type="pres">
      <dgm:prSet presAssocID="{8AAF64C9-5B13-4119-944E-DC527F1381B3}" presName="parentText" presStyleLbl="node1" presStyleIdx="1" presStyleCnt="4">
        <dgm:presLayoutVars>
          <dgm:chMax val="0"/>
          <dgm:bulletEnabled val="1"/>
        </dgm:presLayoutVars>
      </dgm:prSet>
      <dgm:spPr/>
    </dgm:pt>
    <dgm:pt modelId="{6630DCDA-0698-E946-9C89-4CAB3BFC3BB2}" type="pres">
      <dgm:prSet presAssocID="{8AAF64C9-5B13-4119-944E-DC527F1381B3}" presName="childText" presStyleLbl="revTx" presStyleIdx="0" presStyleCnt="2">
        <dgm:presLayoutVars>
          <dgm:bulletEnabled val="1"/>
        </dgm:presLayoutVars>
      </dgm:prSet>
      <dgm:spPr/>
    </dgm:pt>
    <dgm:pt modelId="{496E8D00-A6F0-9747-9CD9-64BA7BABEB8E}" type="pres">
      <dgm:prSet presAssocID="{16F64FB2-E0B7-4360-9C52-6DB6C806C50C}" presName="parentText" presStyleLbl="node1" presStyleIdx="2" presStyleCnt="4">
        <dgm:presLayoutVars>
          <dgm:chMax val="0"/>
          <dgm:bulletEnabled val="1"/>
        </dgm:presLayoutVars>
      </dgm:prSet>
      <dgm:spPr/>
    </dgm:pt>
    <dgm:pt modelId="{BCD5F9B2-6601-0140-8B71-E43BCE6C36AF}" type="pres">
      <dgm:prSet presAssocID="{D4583FC1-153A-4623-A402-C933C9E80CE2}" presName="spacer" presStyleCnt="0"/>
      <dgm:spPr/>
    </dgm:pt>
    <dgm:pt modelId="{68CCCFA4-BA16-D240-B1E6-22A6416685A5}" type="pres">
      <dgm:prSet presAssocID="{E86E410F-ECC6-4190-8C22-1D9D7999A12D}" presName="parentText" presStyleLbl="node1" presStyleIdx="3" presStyleCnt="4">
        <dgm:presLayoutVars>
          <dgm:chMax val="0"/>
          <dgm:bulletEnabled val="1"/>
        </dgm:presLayoutVars>
      </dgm:prSet>
      <dgm:spPr/>
    </dgm:pt>
    <dgm:pt modelId="{81266720-D96D-DB4B-AB0C-EB231B3257E8}" type="pres">
      <dgm:prSet presAssocID="{E86E410F-ECC6-4190-8C22-1D9D7999A12D}" presName="childText" presStyleLbl="revTx" presStyleIdx="1" presStyleCnt="2">
        <dgm:presLayoutVars>
          <dgm:bulletEnabled val="1"/>
        </dgm:presLayoutVars>
      </dgm:prSet>
      <dgm:spPr/>
    </dgm:pt>
  </dgm:ptLst>
  <dgm:cxnLst>
    <dgm:cxn modelId="{07139904-6502-4D1B-8169-0BA6C4706024}" srcId="{C6C541CB-A689-4834-9AB6-C945FA187FBD}" destId="{DA8481FE-451D-4CA3-AE55-649AE0DBE18A}" srcOrd="0" destOrd="0" parTransId="{9783DF6F-0A32-4A7F-83C9-773061A7DBC1}" sibTransId="{7F65C8B5-E636-40FA-984F-478FE36BF5C7}"/>
    <dgm:cxn modelId="{38105A13-7696-0E4A-BA37-B88AD4C4E6D1}" type="presOf" srcId="{8C8A7DD7-CA68-4ECA-8CC1-667A4FE74233}" destId="{6630DCDA-0698-E946-9C89-4CAB3BFC3BB2}" srcOrd="0" destOrd="0" presId="urn:microsoft.com/office/officeart/2005/8/layout/vList2"/>
    <dgm:cxn modelId="{89CA681D-1DFF-46B3-BC81-EA1FA82C7294}" srcId="{8AAF64C9-5B13-4119-944E-DC527F1381B3}" destId="{9ECC149A-5E5A-4A6B-B67E-309263D1080B}" srcOrd="2" destOrd="0" parTransId="{5F547586-EC97-4DA8-BCB7-56AD70B96528}" sibTransId="{260382F7-937E-4047-B2DB-727DF7A2A2C5}"/>
    <dgm:cxn modelId="{23152829-F52A-4370-914E-CE48C33534FD}" srcId="{C6C541CB-A689-4834-9AB6-C945FA187FBD}" destId="{16F64FB2-E0B7-4360-9C52-6DB6C806C50C}" srcOrd="2" destOrd="0" parTransId="{3DFE3341-3FC7-4407-BF3D-97F99BE613C6}" sibTransId="{D4583FC1-153A-4623-A402-C933C9E80CE2}"/>
    <dgm:cxn modelId="{6C30092E-D2A0-4E4E-9A40-C6BE249E6E91}" srcId="{8AAF64C9-5B13-4119-944E-DC527F1381B3}" destId="{8C8A7DD7-CA68-4ECA-8CC1-667A4FE74233}" srcOrd="0" destOrd="0" parTransId="{28E4202B-8372-4E60-980F-86D51B6F3C1C}" sibTransId="{621BA8A7-4623-4E28-A250-1EF63B900F3E}"/>
    <dgm:cxn modelId="{98CD5B69-18E1-BB4F-A18C-0995B571D815}" type="presOf" srcId="{C6C541CB-A689-4834-9AB6-C945FA187FBD}" destId="{E5C1DA65-9746-8742-9622-9AC5CE51F99C}" srcOrd="0" destOrd="0" presId="urn:microsoft.com/office/officeart/2005/8/layout/vList2"/>
    <dgm:cxn modelId="{68AD4189-7534-473B-A3AA-FE8BA2B08313}" srcId="{C6C541CB-A689-4834-9AB6-C945FA187FBD}" destId="{8AAF64C9-5B13-4119-944E-DC527F1381B3}" srcOrd="1" destOrd="0" parTransId="{B809FCEB-3CAB-4B7B-B50E-EBAB8D29BA58}" sibTransId="{95910DCD-39E7-4A9C-AD89-09C94038BD79}"/>
    <dgm:cxn modelId="{FC374691-88BE-0E4A-9342-23E241716859}" type="presOf" srcId="{DA8481FE-451D-4CA3-AE55-649AE0DBE18A}" destId="{4A0672D6-AD7A-5246-9EBD-E00CB4E3E846}" srcOrd="0" destOrd="0" presId="urn:microsoft.com/office/officeart/2005/8/layout/vList2"/>
    <dgm:cxn modelId="{2357069B-D522-2849-8545-BC04F21AB266}" type="presOf" srcId="{8AAF64C9-5B13-4119-944E-DC527F1381B3}" destId="{4B7DC2F2-6497-DB48-A217-E29CBE431EAF}" srcOrd="0" destOrd="0" presId="urn:microsoft.com/office/officeart/2005/8/layout/vList2"/>
    <dgm:cxn modelId="{A699BAA0-C427-B442-990C-FADFC5C4029A}" type="presOf" srcId="{16F64FB2-E0B7-4360-9C52-6DB6C806C50C}" destId="{496E8D00-A6F0-9747-9CD9-64BA7BABEB8E}" srcOrd="0" destOrd="0" presId="urn:microsoft.com/office/officeart/2005/8/layout/vList2"/>
    <dgm:cxn modelId="{4181FBA0-9982-A74B-A0EB-1D4C36E91167}" type="presOf" srcId="{075FDC48-1E74-49CA-8828-67401BF3C1DA}" destId="{81266720-D96D-DB4B-AB0C-EB231B3257E8}" srcOrd="0" destOrd="0" presId="urn:microsoft.com/office/officeart/2005/8/layout/vList2"/>
    <dgm:cxn modelId="{EF7948A5-3F4F-824F-B637-B6DBAAAF42C4}" type="presOf" srcId="{B695FDBF-8233-433E-A7A9-E101C149AB85}" destId="{6630DCDA-0698-E946-9C89-4CAB3BFC3BB2}" srcOrd="0" destOrd="1" presId="urn:microsoft.com/office/officeart/2005/8/layout/vList2"/>
    <dgm:cxn modelId="{513475C4-B021-41BD-844E-CF99360104C7}" srcId="{C6C541CB-A689-4834-9AB6-C945FA187FBD}" destId="{E86E410F-ECC6-4190-8C22-1D9D7999A12D}" srcOrd="3" destOrd="0" parTransId="{A5ABCC33-4628-43B1-B17F-8B178F4973EB}" sibTransId="{69587D10-EBCE-4100-A693-EDC2CD841885}"/>
    <dgm:cxn modelId="{AA4D49C5-3F59-4435-8AA7-B5D27B267C8B}" srcId="{E86E410F-ECC6-4190-8C22-1D9D7999A12D}" destId="{075FDC48-1E74-49CA-8828-67401BF3C1DA}" srcOrd="0" destOrd="0" parTransId="{220EFE5F-8DC0-4282-811A-0E798A8A1AAE}" sibTransId="{EAAD6062-3265-41BD-B4A5-A240A0BB704A}"/>
    <dgm:cxn modelId="{4D6E20C8-BB46-B745-9712-D79D59A970D7}" type="presOf" srcId="{9ECC149A-5E5A-4A6B-B67E-309263D1080B}" destId="{6630DCDA-0698-E946-9C89-4CAB3BFC3BB2}" srcOrd="0" destOrd="2" presId="urn:microsoft.com/office/officeart/2005/8/layout/vList2"/>
    <dgm:cxn modelId="{C356FCDD-AA0F-45C9-B6F6-F54995317ED3}" srcId="{8AAF64C9-5B13-4119-944E-DC527F1381B3}" destId="{B695FDBF-8233-433E-A7A9-E101C149AB85}" srcOrd="1" destOrd="0" parTransId="{AC908ED4-1422-41DC-A98D-E0EFF604E165}" sibTransId="{F986983B-932D-47D0-BE85-055F51E29EFB}"/>
    <dgm:cxn modelId="{C0891AEB-3897-9041-AEFF-8B2F204E2F0F}" type="presOf" srcId="{E86E410F-ECC6-4190-8C22-1D9D7999A12D}" destId="{68CCCFA4-BA16-D240-B1E6-22A6416685A5}" srcOrd="0" destOrd="0" presId="urn:microsoft.com/office/officeart/2005/8/layout/vList2"/>
    <dgm:cxn modelId="{85787E8A-862B-D745-88BB-0AA9ACCE893E}" type="presParOf" srcId="{E5C1DA65-9746-8742-9622-9AC5CE51F99C}" destId="{4A0672D6-AD7A-5246-9EBD-E00CB4E3E846}" srcOrd="0" destOrd="0" presId="urn:microsoft.com/office/officeart/2005/8/layout/vList2"/>
    <dgm:cxn modelId="{97E781F2-00AE-6B46-B45E-8874D0BC51B2}" type="presParOf" srcId="{E5C1DA65-9746-8742-9622-9AC5CE51F99C}" destId="{EE50164C-960E-FA4A-B658-0A2DFC079617}" srcOrd="1" destOrd="0" presId="urn:microsoft.com/office/officeart/2005/8/layout/vList2"/>
    <dgm:cxn modelId="{146C630D-A844-524B-965B-9DE420A7960A}" type="presParOf" srcId="{E5C1DA65-9746-8742-9622-9AC5CE51F99C}" destId="{4B7DC2F2-6497-DB48-A217-E29CBE431EAF}" srcOrd="2" destOrd="0" presId="urn:microsoft.com/office/officeart/2005/8/layout/vList2"/>
    <dgm:cxn modelId="{D97329EE-6364-D64F-9895-9AC17EBB5DCE}" type="presParOf" srcId="{E5C1DA65-9746-8742-9622-9AC5CE51F99C}" destId="{6630DCDA-0698-E946-9C89-4CAB3BFC3BB2}" srcOrd="3" destOrd="0" presId="urn:microsoft.com/office/officeart/2005/8/layout/vList2"/>
    <dgm:cxn modelId="{567DB2EE-7E56-D440-A0B3-453A93B913C5}" type="presParOf" srcId="{E5C1DA65-9746-8742-9622-9AC5CE51F99C}" destId="{496E8D00-A6F0-9747-9CD9-64BA7BABEB8E}" srcOrd="4" destOrd="0" presId="urn:microsoft.com/office/officeart/2005/8/layout/vList2"/>
    <dgm:cxn modelId="{D8BD8AB4-9A45-3941-A38E-63AE1B7D5972}" type="presParOf" srcId="{E5C1DA65-9746-8742-9622-9AC5CE51F99C}" destId="{BCD5F9B2-6601-0140-8B71-E43BCE6C36AF}" srcOrd="5" destOrd="0" presId="urn:microsoft.com/office/officeart/2005/8/layout/vList2"/>
    <dgm:cxn modelId="{5F6C1E26-2C4D-1548-99EC-3C8C072C858C}" type="presParOf" srcId="{E5C1DA65-9746-8742-9622-9AC5CE51F99C}" destId="{68CCCFA4-BA16-D240-B1E6-22A6416685A5}" srcOrd="6" destOrd="0" presId="urn:microsoft.com/office/officeart/2005/8/layout/vList2"/>
    <dgm:cxn modelId="{89F45F2A-C29A-1347-A7F5-B4DC956A48F4}" type="presParOf" srcId="{E5C1DA65-9746-8742-9622-9AC5CE51F99C}" destId="{81266720-D96D-DB4B-AB0C-EB231B3257E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E327F7-821B-453D-8D00-FF4DB8FA29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10C40D8-531E-4DCE-AD90-6AD644DD3B83}">
      <dgm:prSet/>
      <dgm:spPr/>
      <dgm:t>
        <a:bodyPr/>
        <a:lstStyle/>
        <a:p>
          <a:r>
            <a:rPr lang="en-CA" dirty="0"/>
            <a:t>Onset? Severity? Episodic vs Continues?  </a:t>
          </a:r>
          <a:endParaRPr lang="en-US" dirty="0"/>
        </a:p>
      </dgm:t>
    </dgm:pt>
    <dgm:pt modelId="{3F61CFF3-2EFF-4AD4-89E1-8E2630AF8532}" type="parTrans" cxnId="{55344B3D-3BAF-4F19-ADE0-97C9F3472E2A}">
      <dgm:prSet/>
      <dgm:spPr/>
      <dgm:t>
        <a:bodyPr/>
        <a:lstStyle/>
        <a:p>
          <a:endParaRPr lang="en-US"/>
        </a:p>
      </dgm:t>
    </dgm:pt>
    <dgm:pt modelId="{E1334CE2-A9EC-469E-ABCD-2B0D13B6D296}" type="sibTrans" cxnId="{55344B3D-3BAF-4F19-ADE0-97C9F3472E2A}">
      <dgm:prSet/>
      <dgm:spPr/>
      <dgm:t>
        <a:bodyPr/>
        <a:lstStyle/>
        <a:p>
          <a:endParaRPr lang="en-US"/>
        </a:p>
      </dgm:t>
    </dgm:pt>
    <dgm:pt modelId="{635719F6-55FB-4387-B743-C26B6F67A20B}">
      <dgm:prSet/>
      <dgm:spPr/>
      <dgm:t>
        <a:bodyPr/>
        <a:lstStyle/>
        <a:p>
          <a:r>
            <a:rPr lang="en-CA" dirty="0"/>
            <a:t>Aggravating &amp; reliving factors?</a:t>
          </a:r>
          <a:endParaRPr lang="en-US" dirty="0"/>
        </a:p>
      </dgm:t>
    </dgm:pt>
    <dgm:pt modelId="{15750160-7D52-40A2-833E-C0BB15245773}" type="parTrans" cxnId="{F174432B-FAAC-40AC-878C-31D9B8743BEE}">
      <dgm:prSet/>
      <dgm:spPr/>
      <dgm:t>
        <a:bodyPr/>
        <a:lstStyle/>
        <a:p>
          <a:endParaRPr lang="en-US"/>
        </a:p>
      </dgm:t>
    </dgm:pt>
    <dgm:pt modelId="{2356662C-375D-410F-AFF1-204AF0CADFD9}" type="sibTrans" cxnId="{F174432B-FAAC-40AC-878C-31D9B8743BEE}">
      <dgm:prSet/>
      <dgm:spPr/>
      <dgm:t>
        <a:bodyPr/>
        <a:lstStyle/>
        <a:p>
          <a:endParaRPr lang="en-US"/>
        </a:p>
      </dgm:t>
    </dgm:pt>
    <dgm:pt modelId="{4C578DEE-705A-45D5-98E7-B0AFEF278468}">
      <dgm:prSet/>
      <dgm:spPr/>
      <dgm:t>
        <a:bodyPr/>
        <a:lstStyle/>
        <a:p>
          <a:r>
            <a:rPr lang="en-CA"/>
            <a:t>Associated symptoms:</a:t>
          </a:r>
          <a:endParaRPr lang="en-US"/>
        </a:p>
      </dgm:t>
    </dgm:pt>
    <dgm:pt modelId="{85B049CA-D894-421B-BB83-B9DD18D9DE0B}" type="parTrans" cxnId="{52CB9255-4849-47C4-8C68-2A06B6B3BE80}">
      <dgm:prSet/>
      <dgm:spPr/>
      <dgm:t>
        <a:bodyPr/>
        <a:lstStyle/>
        <a:p>
          <a:endParaRPr lang="en-US"/>
        </a:p>
      </dgm:t>
    </dgm:pt>
    <dgm:pt modelId="{571049EC-973C-4513-A5BC-95FFF374A2DF}" type="sibTrans" cxnId="{52CB9255-4849-47C4-8C68-2A06B6B3BE80}">
      <dgm:prSet/>
      <dgm:spPr/>
      <dgm:t>
        <a:bodyPr/>
        <a:lstStyle/>
        <a:p>
          <a:endParaRPr lang="en-US"/>
        </a:p>
      </dgm:t>
    </dgm:pt>
    <dgm:pt modelId="{FFADF6A4-20FD-4CE5-A2F4-2BBCD3E2BE4B}">
      <dgm:prSet/>
      <dgm:spPr/>
      <dgm:t>
        <a:bodyPr/>
        <a:lstStyle/>
        <a:p>
          <a:r>
            <a:rPr lang="en-CA"/>
            <a:t>Chest pain: Acute coronary syndrome, Pneumothorax, PE</a:t>
          </a:r>
          <a:endParaRPr lang="en-US"/>
        </a:p>
      </dgm:t>
    </dgm:pt>
    <dgm:pt modelId="{2AF97A9A-92A0-4278-A53D-4E89F37806D0}" type="parTrans" cxnId="{ABEF66E2-F734-4F36-BFE0-BA9913D2BCA6}">
      <dgm:prSet/>
      <dgm:spPr/>
      <dgm:t>
        <a:bodyPr/>
        <a:lstStyle/>
        <a:p>
          <a:endParaRPr lang="en-US"/>
        </a:p>
      </dgm:t>
    </dgm:pt>
    <dgm:pt modelId="{E109D6A8-0483-449F-BC7D-6E1E73D5CDD3}" type="sibTrans" cxnId="{ABEF66E2-F734-4F36-BFE0-BA9913D2BCA6}">
      <dgm:prSet/>
      <dgm:spPr/>
      <dgm:t>
        <a:bodyPr/>
        <a:lstStyle/>
        <a:p>
          <a:endParaRPr lang="en-US"/>
        </a:p>
      </dgm:t>
    </dgm:pt>
    <dgm:pt modelId="{413C57A8-CF22-454B-9484-0770F750E6F0}">
      <dgm:prSet/>
      <dgm:spPr/>
      <dgm:t>
        <a:bodyPr/>
        <a:lstStyle/>
        <a:p>
          <a:r>
            <a:rPr lang="en-CA"/>
            <a:t>Trauma</a:t>
          </a:r>
          <a:endParaRPr lang="en-US"/>
        </a:p>
      </dgm:t>
    </dgm:pt>
    <dgm:pt modelId="{2FD4371B-67FE-459D-9408-9113539823CE}" type="parTrans" cxnId="{241D9F20-9C04-45F4-A7AE-C53C5178D07F}">
      <dgm:prSet/>
      <dgm:spPr/>
      <dgm:t>
        <a:bodyPr/>
        <a:lstStyle/>
        <a:p>
          <a:endParaRPr lang="en-US"/>
        </a:p>
      </dgm:t>
    </dgm:pt>
    <dgm:pt modelId="{B87B61E0-5813-4369-9B8F-098003C29A8F}" type="sibTrans" cxnId="{241D9F20-9C04-45F4-A7AE-C53C5178D07F}">
      <dgm:prSet/>
      <dgm:spPr/>
      <dgm:t>
        <a:bodyPr/>
        <a:lstStyle/>
        <a:p>
          <a:endParaRPr lang="en-US"/>
        </a:p>
      </dgm:t>
    </dgm:pt>
    <dgm:pt modelId="{30C3482B-AA0C-48C3-B9AF-10F079DB061E}">
      <dgm:prSet/>
      <dgm:spPr/>
      <dgm:t>
        <a:bodyPr/>
        <a:lstStyle/>
        <a:p>
          <a:r>
            <a:rPr lang="en-CA"/>
            <a:t>Fever: Infection, pneumonitis,  poisoning (Asprin)</a:t>
          </a:r>
          <a:endParaRPr lang="en-US"/>
        </a:p>
      </dgm:t>
    </dgm:pt>
    <dgm:pt modelId="{12312F23-2577-4C68-8DCE-898FDE2BF560}" type="parTrans" cxnId="{27F77904-2274-4726-B94C-A2388018BA3C}">
      <dgm:prSet/>
      <dgm:spPr/>
      <dgm:t>
        <a:bodyPr/>
        <a:lstStyle/>
        <a:p>
          <a:endParaRPr lang="en-US"/>
        </a:p>
      </dgm:t>
    </dgm:pt>
    <dgm:pt modelId="{B8505D92-B487-4AD8-B010-FBDA836BF7C9}" type="sibTrans" cxnId="{27F77904-2274-4726-B94C-A2388018BA3C}">
      <dgm:prSet/>
      <dgm:spPr/>
      <dgm:t>
        <a:bodyPr/>
        <a:lstStyle/>
        <a:p>
          <a:endParaRPr lang="en-US"/>
        </a:p>
      </dgm:t>
    </dgm:pt>
    <dgm:pt modelId="{18CCB1C1-0BCD-4F93-B8B5-CF05E6A375A6}">
      <dgm:prSet/>
      <dgm:spPr/>
      <dgm:t>
        <a:bodyPr/>
        <a:lstStyle/>
        <a:p>
          <a:r>
            <a:rPr lang="en-CA"/>
            <a:t>Paroxysmal nocturnal dyspnea:  Keep in mind that PND is </a:t>
          </a:r>
          <a:r>
            <a:rPr lang="en-CA" b="1"/>
            <a:t>not</a:t>
          </a:r>
          <a:r>
            <a:rPr lang="en-CA"/>
            <a:t> specific for ADHF. Patients with COPD may present with a similar history</a:t>
          </a:r>
          <a:endParaRPr lang="en-US"/>
        </a:p>
      </dgm:t>
    </dgm:pt>
    <dgm:pt modelId="{12E8021A-3031-4359-90A4-B92384C14792}" type="parTrans" cxnId="{B0E1BC9E-1CEC-480E-9054-6E21772E17E8}">
      <dgm:prSet/>
      <dgm:spPr/>
      <dgm:t>
        <a:bodyPr/>
        <a:lstStyle/>
        <a:p>
          <a:endParaRPr lang="en-US"/>
        </a:p>
      </dgm:t>
    </dgm:pt>
    <dgm:pt modelId="{408CF5B6-7386-44A1-9BA1-2EB76B14AFD0}" type="sibTrans" cxnId="{B0E1BC9E-1CEC-480E-9054-6E21772E17E8}">
      <dgm:prSet/>
      <dgm:spPr/>
      <dgm:t>
        <a:bodyPr/>
        <a:lstStyle/>
        <a:p>
          <a:endParaRPr lang="en-US"/>
        </a:p>
      </dgm:t>
    </dgm:pt>
    <dgm:pt modelId="{91092127-C70E-4607-AFE4-10F69AFFD2BB}">
      <dgm:prSet/>
      <dgm:spPr/>
      <dgm:t>
        <a:bodyPr/>
        <a:lstStyle/>
        <a:p>
          <a:r>
            <a:rPr lang="en-CA"/>
            <a:t>Hemoptysis: Mitral stenosis, PE, TB, Malignancy</a:t>
          </a:r>
          <a:endParaRPr lang="en-US"/>
        </a:p>
      </dgm:t>
    </dgm:pt>
    <dgm:pt modelId="{2AE16F76-055E-49F6-B429-147C589170E2}" type="parTrans" cxnId="{ADAAC7BD-7BEC-41B4-B6E6-0D963F1E957C}">
      <dgm:prSet/>
      <dgm:spPr/>
      <dgm:t>
        <a:bodyPr/>
        <a:lstStyle/>
        <a:p>
          <a:endParaRPr lang="en-US"/>
        </a:p>
      </dgm:t>
    </dgm:pt>
    <dgm:pt modelId="{35EF93BB-B77D-4E69-9DAE-234255547289}" type="sibTrans" cxnId="{ADAAC7BD-7BEC-41B4-B6E6-0D963F1E957C}">
      <dgm:prSet/>
      <dgm:spPr/>
      <dgm:t>
        <a:bodyPr/>
        <a:lstStyle/>
        <a:p>
          <a:endParaRPr lang="en-US"/>
        </a:p>
      </dgm:t>
    </dgm:pt>
    <dgm:pt modelId="{E95AF13E-0F27-4304-A25F-014D2137EA18}">
      <dgm:prSet/>
      <dgm:spPr/>
      <dgm:t>
        <a:bodyPr/>
        <a:lstStyle/>
        <a:p>
          <a:r>
            <a:rPr lang="en-CA"/>
            <a:t>Cough and sputum: Pneumonia</a:t>
          </a:r>
          <a:endParaRPr lang="en-US"/>
        </a:p>
      </dgm:t>
    </dgm:pt>
    <dgm:pt modelId="{F8D09CBB-9B83-4F30-AF38-1907AAC9541A}" type="parTrans" cxnId="{F5BE8F2F-574A-4E1E-8E9C-8ED3F6D320E1}">
      <dgm:prSet/>
      <dgm:spPr/>
      <dgm:t>
        <a:bodyPr/>
        <a:lstStyle/>
        <a:p>
          <a:endParaRPr lang="en-US"/>
        </a:p>
      </dgm:t>
    </dgm:pt>
    <dgm:pt modelId="{B71DE29C-21EB-45CD-9154-07E01D4EACF4}" type="sibTrans" cxnId="{F5BE8F2F-574A-4E1E-8E9C-8ED3F6D320E1}">
      <dgm:prSet/>
      <dgm:spPr/>
      <dgm:t>
        <a:bodyPr/>
        <a:lstStyle/>
        <a:p>
          <a:endParaRPr lang="en-US"/>
        </a:p>
      </dgm:t>
    </dgm:pt>
    <dgm:pt modelId="{35D98E82-3810-433A-B38D-AEB86AC24621}">
      <dgm:prSet/>
      <dgm:spPr/>
      <dgm:t>
        <a:bodyPr/>
        <a:lstStyle/>
        <a:p>
          <a:r>
            <a:rPr lang="en-CA"/>
            <a:t>Tobacco: COPD, Malignancy</a:t>
          </a:r>
          <a:endParaRPr lang="en-US"/>
        </a:p>
      </dgm:t>
    </dgm:pt>
    <dgm:pt modelId="{D12ABEAC-B205-475D-81C9-8B669B63C0EE}" type="parTrans" cxnId="{54968311-E63E-44FE-A61A-9B28593E1004}">
      <dgm:prSet/>
      <dgm:spPr/>
      <dgm:t>
        <a:bodyPr/>
        <a:lstStyle/>
        <a:p>
          <a:endParaRPr lang="en-US"/>
        </a:p>
      </dgm:t>
    </dgm:pt>
    <dgm:pt modelId="{75C480DB-664C-40D8-8B4A-D156B7CF66D7}" type="sibTrans" cxnId="{54968311-E63E-44FE-A61A-9B28593E1004}">
      <dgm:prSet/>
      <dgm:spPr/>
      <dgm:t>
        <a:bodyPr/>
        <a:lstStyle/>
        <a:p>
          <a:endParaRPr lang="en-US"/>
        </a:p>
      </dgm:t>
    </dgm:pt>
    <dgm:pt modelId="{E8E0BFFE-506F-40F9-9420-9DF6E0E62286}">
      <dgm:prSet/>
      <dgm:spPr/>
      <dgm:t>
        <a:bodyPr/>
        <a:lstStyle/>
        <a:p>
          <a:r>
            <a:rPr lang="en-CA" dirty="0"/>
            <a:t>Psychiatric condition: Psychogenic causes for acute dyspnea represent diagnoses of exclusion in the emergency department (ED)</a:t>
          </a:r>
          <a:endParaRPr lang="en-US" dirty="0"/>
        </a:p>
      </dgm:t>
    </dgm:pt>
    <dgm:pt modelId="{2ABE0EB7-DE2B-4DBC-8FFF-F62F177240F1}" type="parTrans" cxnId="{EB41485C-C084-4120-B98C-CE64B7A5DE48}">
      <dgm:prSet/>
      <dgm:spPr/>
      <dgm:t>
        <a:bodyPr/>
        <a:lstStyle/>
        <a:p>
          <a:endParaRPr lang="en-US"/>
        </a:p>
      </dgm:t>
    </dgm:pt>
    <dgm:pt modelId="{23C5EEE4-DDC5-482D-9CA3-4FCBD4547FB1}" type="sibTrans" cxnId="{EB41485C-C084-4120-B98C-CE64B7A5DE48}">
      <dgm:prSet/>
      <dgm:spPr/>
      <dgm:t>
        <a:bodyPr/>
        <a:lstStyle/>
        <a:p>
          <a:endParaRPr lang="en-US"/>
        </a:p>
      </dgm:t>
    </dgm:pt>
    <dgm:pt modelId="{BB7BA680-F0FB-254A-9FC3-6CC22974844D}" type="pres">
      <dgm:prSet presAssocID="{E7E327F7-821B-453D-8D00-FF4DB8FA296F}" presName="linear" presStyleCnt="0">
        <dgm:presLayoutVars>
          <dgm:animLvl val="lvl"/>
          <dgm:resizeHandles val="exact"/>
        </dgm:presLayoutVars>
      </dgm:prSet>
      <dgm:spPr/>
    </dgm:pt>
    <dgm:pt modelId="{359E7CBD-1582-CF4E-92DF-FF841A4D7623}" type="pres">
      <dgm:prSet presAssocID="{010C40D8-531E-4DCE-AD90-6AD644DD3B83}" presName="parentText" presStyleLbl="node1" presStyleIdx="0" presStyleCnt="5">
        <dgm:presLayoutVars>
          <dgm:chMax val="0"/>
          <dgm:bulletEnabled val="1"/>
        </dgm:presLayoutVars>
      </dgm:prSet>
      <dgm:spPr/>
    </dgm:pt>
    <dgm:pt modelId="{73AFD178-AE78-5640-9809-E4DC85A57A31}" type="pres">
      <dgm:prSet presAssocID="{E1334CE2-A9EC-469E-ABCD-2B0D13B6D296}" presName="spacer" presStyleCnt="0"/>
      <dgm:spPr/>
    </dgm:pt>
    <dgm:pt modelId="{399CCD87-4860-DC4D-B1E2-8E0E65CCFF64}" type="pres">
      <dgm:prSet presAssocID="{635719F6-55FB-4387-B743-C26B6F67A20B}" presName="parentText" presStyleLbl="node1" presStyleIdx="1" presStyleCnt="5">
        <dgm:presLayoutVars>
          <dgm:chMax val="0"/>
          <dgm:bulletEnabled val="1"/>
        </dgm:presLayoutVars>
      </dgm:prSet>
      <dgm:spPr/>
    </dgm:pt>
    <dgm:pt modelId="{47056CB3-00A8-D449-AFE7-B6B659B7CAA1}" type="pres">
      <dgm:prSet presAssocID="{2356662C-375D-410F-AFF1-204AF0CADFD9}" presName="spacer" presStyleCnt="0"/>
      <dgm:spPr/>
    </dgm:pt>
    <dgm:pt modelId="{96F26F32-7CC5-1749-98DC-5B0515F99888}" type="pres">
      <dgm:prSet presAssocID="{4C578DEE-705A-45D5-98E7-B0AFEF278468}" presName="parentText" presStyleLbl="node1" presStyleIdx="2" presStyleCnt="5">
        <dgm:presLayoutVars>
          <dgm:chMax val="0"/>
          <dgm:bulletEnabled val="1"/>
        </dgm:presLayoutVars>
      </dgm:prSet>
      <dgm:spPr/>
    </dgm:pt>
    <dgm:pt modelId="{2DC786D8-BAC4-EA4A-AAB9-865953D73015}" type="pres">
      <dgm:prSet presAssocID="{4C578DEE-705A-45D5-98E7-B0AFEF278468}" presName="childText" presStyleLbl="revTx" presStyleIdx="0" presStyleCnt="1">
        <dgm:presLayoutVars>
          <dgm:bulletEnabled val="1"/>
        </dgm:presLayoutVars>
      </dgm:prSet>
      <dgm:spPr/>
    </dgm:pt>
    <dgm:pt modelId="{E47D2599-2668-C54B-B6C9-8E741EBFA5C0}" type="pres">
      <dgm:prSet presAssocID="{35D98E82-3810-433A-B38D-AEB86AC24621}" presName="parentText" presStyleLbl="node1" presStyleIdx="3" presStyleCnt="5">
        <dgm:presLayoutVars>
          <dgm:chMax val="0"/>
          <dgm:bulletEnabled val="1"/>
        </dgm:presLayoutVars>
      </dgm:prSet>
      <dgm:spPr/>
    </dgm:pt>
    <dgm:pt modelId="{FD0DEBD1-EAC7-4A43-91E8-F9C64DC2176E}" type="pres">
      <dgm:prSet presAssocID="{75C480DB-664C-40D8-8B4A-D156B7CF66D7}" presName="spacer" presStyleCnt="0"/>
      <dgm:spPr/>
    </dgm:pt>
    <dgm:pt modelId="{DF93B5F6-2AB9-FA48-84F4-B0F4538FDD05}" type="pres">
      <dgm:prSet presAssocID="{E8E0BFFE-506F-40F9-9420-9DF6E0E62286}" presName="parentText" presStyleLbl="node1" presStyleIdx="4" presStyleCnt="5">
        <dgm:presLayoutVars>
          <dgm:chMax val="0"/>
          <dgm:bulletEnabled val="1"/>
        </dgm:presLayoutVars>
      </dgm:prSet>
      <dgm:spPr/>
    </dgm:pt>
  </dgm:ptLst>
  <dgm:cxnLst>
    <dgm:cxn modelId="{27F77904-2274-4726-B94C-A2388018BA3C}" srcId="{4C578DEE-705A-45D5-98E7-B0AFEF278468}" destId="{30C3482B-AA0C-48C3-B9AF-10F079DB061E}" srcOrd="2" destOrd="0" parTransId="{12312F23-2577-4C68-8DCE-898FDE2BF560}" sibTransId="{B8505D92-B487-4AD8-B010-FBDA836BF7C9}"/>
    <dgm:cxn modelId="{54968311-E63E-44FE-A61A-9B28593E1004}" srcId="{E7E327F7-821B-453D-8D00-FF4DB8FA296F}" destId="{35D98E82-3810-433A-B38D-AEB86AC24621}" srcOrd="3" destOrd="0" parTransId="{D12ABEAC-B205-475D-81C9-8B669B63C0EE}" sibTransId="{75C480DB-664C-40D8-8B4A-D156B7CF66D7}"/>
    <dgm:cxn modelId="{1987BA15-DF83-A143-89BC-7FE6F08CFEFB}" type="presOf" srcId="{010C40D8-531E-4DCE-AD90-6AD644DD3B83}" destId="{359E7CBD-1582-CF4E-92DF-FF841A4D7623}" srcOrd="0" destOrd="0" presId="urn:microsoft.com/office/officeart/2005/8/layout/vList2"/>
    <dgm:cxn modelId="{241D9F20-9C04-45F4-A7AE-C53C5178D07F}" srcId="{4C578DEE-705A-45D5-98E7-B0AFEF278468}" destId="{413C57A8-CF22-454B-9484-0770F750E6F0}" srcOrd="1" destOrd="0" parTransId="{2FD4371B-67FE-459D-9408-9113539823CE}" sibTransId="{B87B61E0-5813-4369-9B8F-098003C29A8F}"/>
    <dgm:cxn modelId="{15166423-B7D0-1F47-B686-4075F61ACB27}" type="presOf" srcId="{E8E0BFFE-506F-40F9-9420-9DF6E0E62286}" destId="{DF93B5F6-2AB9-FA48-84F4-B0F4538FDD05}" srcOrd="0" destOrd="0" presId="urn:microsoft.com/office/officeart/2005/8/layout/vList2"/>
    <dgm:cxn modelId="{F174432B-FAAC-40AC-878C-31D9B8743BEE}" srcId="{E7E327F7-821B-453D-8D00-FF4DB8FA296F}" destId="{635719F6-55FB-4387-B743-C26B6F67A20B}" srcOrd="1" destOrd="0" parTransId="{15750160-7D52-40A2-833E-C0BB15245773}" sibTransId="{2356662C-375D-410F-AFF1-204AF0CADFD9}"/>
    <dgm:cxn modelId="{F5BE8F2F-574A-4E1E-8E9C-8ED3F6D320E1}" srcId="{4C578DEE-705A-45D5-98E7-B0AFEF278468}" destId="{E95AF13E-0F27-4304-A25F-014D2137EA18}" srcOrd="5" destOrd="0" parTransId="{F8D09CBB-9B83-4F30-AF38-1907AAC9541A}" sibTransId="{B71DE29C-21EB-45CD-9154-07E01D4EACF4}"/>
    <dgm:cxn modelId="{B613143A-72E0-5246-8DD1-DB3AAAFC208B}" type="presOf" srcId="{91092127-C70E-4607-AFE4-10F69AFFD2BB}" destId="{2DC786D8-BAC4-EA4A-AAB9-865953D73015}" srcOrd="0" destOrd="4" presId="urn:microsoft.com/office/officeart/2005/8/layout/vList2"/>
    <dgm:cxn modelId="{55344B3D-3BAF-4F19-ADE0-97C9F3472E2A}" srcId="{E7E327F7-821B-453D-8D00-FF4DB8FA296F}" destId="{010C40D8-531E-4DCE-AD90-6AD644DD3B83}" srcOrd="0" destOrd="0" parTransId="{3F61CFF3-2EFF-4AD4-89E1-8E2630AF8532}" sibTransId="{E1334CE2-A9EC-469E-ABCD-2B0D13B6D296}"/>
    <dgm:cxn modelId="{2D569E50-2B40-E842-BBAC-DC6588F9C20E}" type="presOf" srcId="{E95AF13E-0F27-4304-A25F-014D2137EA18}" destId="{2DC786D8-BAC4-EA4A-AAB9-865953D73015}" srcOrd="0" destOrd="5" presId="urn:microsoft.com/office/officeart/2005/8/layout/vList2"/>
    <dgm:cxn modelId="{52CB9255-4849-47C4-8C68-2A06B6B3BE80}" srcId="{E7E327F7-821B-453D-8D00-FF4DB8FA296F}" destId="{4C578DEE-705A-45D5-98E7-B0AFEF278468}" srcOrd="2" destOrd="0" parTransId="{85B049CA-D894-421B-BB83-B9DD18D9DE0B}" sibTransId="{571049EC-973C-4513-A5BC-95FFF374A2DF}"/>
    <dgm:cxn modelId="{1FADD358-89D3-CD45-ACF0-340947165CE0}" type="presOf" srcId="{635719F6-55FB-4387-B743-C26B6F67A20B}" destId="{399CCD87-4860-DC4D-B1E2-8E0E65CCFF64}" srcOrd="0" destOrd="0" presId="urn:microsoft.com/office/officeart/2005/8/layout/vList2"/>
    <dgm:cxn modelId="{EB41485C-C084-4120-B98C-CE64B7A5DE48}" srcId="{E7E327F7-821B-453D-8D00-FF4DB8FA296F}" destId="{E8E0BFFE-506F-40F9-9420-9DF6E0E62286}" srcOrd="4" destOrd="0" parTransId="{2ABE0EB7-DE2B-4DBC-8FFF-F62F177240F1}" sibTransId="{23C5EEE4-DDC5-482D-9CA3-4FCBD4547FB1}"/>
    <dgm:cxn modelId="{AEB48064-B09F-4E49-80B8-F6ED5E411B36}" type="presOf" srcId="{4C578DEE-705A-45D5-98E7-B0AFEF278468}" destId="{96F26F32-7CC5-1749-98DC-5B0515F99888}" srcOrd="0" destOrd="0" presId="urn:microsoft.com/office/officeart/2005/8/layout/vList2"/>
    <dgm:cxn modelId="{21363671-95E9-D34E-BFC7-35E45EDC76DF}" type="presOf" srcId="{30C3482B-AA0C-48C3-B9AF-10F079DB061E}" destId="{2DC786D8-BAC4-EA4A-AAB9-865953D73015}" srcOrd="0" destOrd="2" presId="urn:microsoft.com/office/officeart/2005/8/layout/vList2"/>
    <dgm:cxn modelId="{19ACE38C-E37D-9640-A484-BC0AD3E1BE1C}" type="presOf" srcId="{35D98E82-3810-433A-B38D-AEB86AC24621}" destId="{E47D2599-2668-C54B-B6C9-8E741EBFA5C0}" srcOrd="0" destOrd="0" presId="urn:microsoft.com/office/officeart/2005/8/layout/vList2"/>
    <dgm:cxn modelId="{B0E1BC9E-1CEC-480E-9054-6E21772E17E8}" srcId="{4C578DEE-705A-45D5-98E7-B0AFEF278468}" destId="{18CCB1C1-0BCD-4F93-B8B5-CF05E6A375A6}" srcOrd="3" destOrd="0" parTransId="{12E8021A-3031-4359-90A4-B92384C14792}" sibTransId="{408CF5B6-7386-44A1-9BA1-2EB76B14AFD0}"/>
    <dgm:cxn modelId="{E1C976AB-693D-B14D-B402-7B92E0334187}" type="presOf" srcId="{E7E327F7-821B-453D-8D00-FF4DB8FA296F}" destId="{BB7BA680-F0FB-254A-9FC3-6CC22974844D}" srcOrd="0" destOrd="0" presId="urn:microsoft.com/office/officeart/2005/8/layout/vList2"/>
    <dgm:cxn modelId="{559097AB-9C08-8448-99BC-F0536E0B1F62}" type="presOf" srcId="{FFADF6A4-20FD-4CE5-A2F4-2BBCD3E2BE4B}" destId="{2DC786D8-BAC4-EA4A-AAB9-865953D73015}" srcOrd="0" destOrd="0" presId="urn:microsoft.com/office/officeart/2005/8/layout/vList2"/>
    <dgm:cxn modelId="{ADAAC7BD-7BEC-41B4-B6E6-0D963F1E957C}" srcId="{4C578DEE-705A-45D5-98E7-B0AFEF278468}" destId="{91092127-C70E-4607-AFE4-10F69AFFD2BB}" srcOrd="4" destOrd="0" parTransId="{2AE16F76-055E-49F6-B429-147C589170E2}" sibTransId="{35EF93BB-B77D-4E69-9DAE-234255547289}"/>
    <dgm:cxn modelId="{FD91AAC7-C9AA-9F4E-B88C-F1F37CCF9CF7}" type="presOf" srcId="{413C57A8-CF22-454B-9484-0770F750E6F0}" destId="{2DC786D8-BAC4-EA4A-AAB9-865953D73015}" srcOrd="0" destOrd="1" presId="urn:microsoft.com/office/officeart/2005/8/layout/vList2"/>
    <dgm:cxn modelId="{ABEF66E2-F734-4F36-BFE0-BA9913D2BCA6}" srcId="{4C578DEE-705A-45D5-98E7-B0AFEF278468}" destId="{FFADF6A4-20FD-4CE5-A2F4-2BBCD3E2BE4B}" srcOrd="0" destOrd="0" parTransId="{2AF97A9A-92A0-4278-A53D-4E89F37806D0}" sibTransId="{E109D6A8-0483-449F-BC7D-6E1E73D5CDD3}"/>
    <dgm:cxn modelId="{7827D2E6-3483-3B42-838D-5CC9AD3ED9FF}" type="presOf" srcId="{18CCB1C1-0BCD-4F93-B8B5-CF05E6A375A6}" destId="{2DC786D8-BAC4-EA4A-AAB9-865953D73015}" srcOrd="0" destOrd="3" presId="urn:microsoft.com/office/officeart/2005/8/layout/vList2"/>
    <dgm:cxn modelId="{2983F317-7846-BB44-A58B-E78FA5A94FA3}" type="presParOf" srcId="{BB7BA680-F0FB-254A-9FC3-6CC22974844D}" destId="{359E7CBD-1582-CF4E-92DF-FF841A4D7623}" srcOrd="0" destOrd="0" presId="urn:microsoft.com/office/officeart/2005/8/layout/vList2"/>
    <dgm:cxn modelId="{F4F701B3-9F9C-5946-BA96-D7A3211CEC3C}" type="presParOf" srcId="{BB7BA680-F0FB-254A-9FC3-6CC22974844D}" destId="{73AFD178-AE78-5640-9809-E4DC85A57A31}" srcOrd="1" destOrd="0" presId="urn:microsoft.com/office/officeart/2005/8/layout/vList2"/>
    <dgm:cxn modelId="{30B5A504-A7B4-0A4C-BFAA-0E10923A3B6F}" type="presParOf" srcId="{BB7BA680-F0FB-254A-9FC3-6CC22974844D}" destId="{399CCD87-4860-DC4D-B1E2-8E0E65CCFF64}" srcOrd="2" destOrd="0" presId="urn:microsoft.com/office/officeart/2005/8/layout/vList2"/>
    <dgm:cxn modelId="{B3DCD38A-D115-0E41-AE1F-ABE23F0E70C3}" type="presParOf" srcId="{BB7BA680-F0FB-254A-9FC3-6CC22974844D}" destId="{47056CB3-00A8-D449-AFE7-B6B659B7CAA1}" srcOrd="3" destOrd="0" presId="urn:microsoft.com/office/officeart/2005/8/layout/vList2"/>
    <dgm:cxn modelId="{88D20D25-34B0-094D-B39B-2B3B4EEEF2B9}" type="presParOf" srcId="{BB7BA680-F0FB-254A-9FC3-6CC22974844D}" destId="{96F26F32-7CC5-1749-98DC-5B0515F99888}" srcOrd="4" destOrd="0" presId="urn:microsoft.com/office/officeart/2005/8/layout/vList2"/>
    <dgm:cxn modelId="{816314FF-6E61-C34F-BF6C-8478CDABA4E4}" type="presParOf" srcId="{BB7BA680-F0FB-254A-9FC3-6CC22974844D}" destId="{2DC786D8-BAC4-EA4A-AAB9-865953D73015}" srcOrd="5" destOrd="0" presId="urn:microsoft.com/office/officeart/2005/8/layout/vList2"/>
    <dgm:cxn modelId="{83EC4F2B-95D3-C347-B09F-059C6C7917F4}" type="presParOf" srcId="{BB7BA680-F0FB-254A-9FC3-6CC22974844D}" destId="{E47D2599-2668-C54B-B6C9-8E741EBFA5C0}" srcOrd="6" destOrd="0" presId="urn:microsoft.com/office/officeart/2005/8/layout/vList2"/>
    <dgm:cxn modelId="{73CCDEB8-18D5-0049-922A-6171AC52EA49}" type="presParOf" srcId="{BB7BA680-F0FB-254A-9FC3-6CC22974844D}" destId="{FD0DEBD1-EAC7-4A43-91E8-F9C64DC2176E}" srcOrd="7" destOrd="0" presId="urn:microsoft.com/office/officeart/2005/8/layout/vList2"/>
    <dgm:cxn modelId="{4B202FD8-0119-C04E-A2E2-9E8CA2808C4A}" type="presParOf" srcId="{BB7BA680-F0FB-254A-9FC3-6CC22974844D}" destId="{DF93B5F6-2AB9-FA48-84F4-B0F4538FDD0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7F1D68-7EEA-4BF6-BA3B-64E64D2BD7B7}"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EC2E21F5-4727-4AD0-9E07-DA6816075817}">
      <dgm:prSet/>
      <dgm:spPr/>
      <dgm:t>
        <a:bodyPr/>
        <a:lstStyle/>
        <a:p>
          <a:r>
            <a:rPr lang="en-CA" u="sng"/>
            <a:t>Absent/diminished breath sounds:</a:t>
          </a:r>
          <a:endParaRPr lang="en-US"/>
        </a:p>
      </dgm:t>
    </dgm:pt>
    <dgm:pt modelId="{607B9C2F-0189-49FB-8126-B74AE866930B}" type="parTrans" cxnId="{53C685A4-BED1-40EC-A9DF-D3A3A84164B4}">
      <dgm:prSet/>
      <dgm:spPr/>
      <dgm:t>
        <a:bodyPr/>
        <a:lstStyle/>
        <a:p>
          <a:endParaRPr lang="en-US"/>
        </a:p>
      </dgm:t>
    </dgm:pt>
    <dgm:pt modelId="{25595D92-83D5-4EFF-B534-B8BA0FBEA91A}" type="sibTrans" cxnId="{53C685A4-BED1-40EC-A9DF-D3A3A84164B4}">
      <dgm:prSet/>
      <dgm:spPr/>
      <dgm:t>
        <a:bodyPr/>
        <a:lstStyle/>
        <a:p>
          <a:endParaRPr lang="en-US"/>
        </a:p>
      </dgm:t>
    </dgm:pt>
    <dgm:pt modelId="{D2F59962-24F1-425E-803D-95AB26D94DFB}">
      <dgm:prSet/>
      <dgm:spPr/>
      <dgm:t>
        <a:bodyPr/>
        <a:lstStyle/>
        <a:p>
          <a:r>
            <a:rPr lang="en-CA"/>
            <a:t>COPD/Severe asthma/Pneumothorax/Tension pneumothorax/ Hemothorax</a:t>
          </a:r>
          <a:endParaRPr lang="en-US"/>
        </a:p>
      </dgm:t>
    </dgm:pt>
    <dgm:pt modelId="{A51DB05C-1F6B-423C-B2D8-DD9A40856577}" type="parTrans" cxnId="{8F1E169B-4CBF-4B36-AEFD-D4BE700A2AF9}">
      <dgm:prSet/>
      <dgm:spPr/>
      <dgm:t>
        <a:bodyPr/>
        <a:lstStyle/>
        <a:p>
          <a:endParaRPr lang="en-US"/>
        </a:p>
      </dgm:t>
    </dgm:pt>
    <dgm:pt modelId="{B4C2C5BF-CC44-4315-87C4-6662EE31639B}" type="sibTrans" cxnId="{8F1E169B-4CBF-4B36-AEFD-D4BE700A2AF9}">
      <dgm:prSet/>
      <dgm:spPr/>
      <dgm:t>
        <a:bodyPr/>
        <a:lstStyle/>
        <a:p>
          <a:endParaRPr lang="en-US"/>
        </a:p>
      </dgm:t>
    </dgm:pt>
    <dgm:pt modelId="{C873CE9A-CEA5-42D8-B157-5EB28390186A}">
      <dgm:prSet/>
      <dgm:spPr/>
      <dgm:t>
        <a:bodyPr/>
        <a:lstStyle/>
        <a:p>
          <a:r>
            <a:rPr lang="en-CA" u="sng"/>
            <a:t>Accessory muscle use:</a:t>
          </a:r>
          <a:endParaRPr lang="en-US"/>
        </a:p>
      </dgm:t>
    </dgm:pt>
    <dgm:pt modelId="{A05E7839-09A9-423A-A765-E9197EC5BAA2}" type="parTrans" cxnId="{EA5A3CDD-2C29-4626-BAAF-D36E0A8089F1}">
      <dgm:prSet/>
      <dgm:spPr/>
      <dgm:t>
        <a:bodyPr/>
        <a:lstStyle/>
        <a:p>
          <a:endParaRPr lang="en-US"/>
        </a:p>
      </dgm:t>
    </dgm:pt>
    <dgm:pt modelId="{71B460EB-D4A5-414D-A6C7-85E9C6A6FA1F}" type="sibTrans" cxnId="{EA5A3CDD-2C29-4626-BAAF-D36E0A8089F1}">
      <dgm:prSet/>
      <dgm:spPr/>
      <dgm:t>
        <a:bodyPr/>
        <a:lstStyle/>
        <a:p>
          <a:endParaRPr lang="en-US"/>
        </a:p>
      </dgm:t>
    </dgm:pt>
    <dgm:pt modelId="{D6F8C43A-407F-4011-ABBA-39E48DC52B6B}">
      <dgm:prSet/>
      <dgm:spPr/>
      <dgm:t>
        <a:bodyPr/>
        <a:lstStyle/>
        <a:p>
          <a:r>
            <a:rPr lang="en-CA"/>
            <a:t>Severe COPD/ Severe asthma</a:t>
          </a:r>
          <a:endParaRPr lang="en-US"/>
        </a:p>
      </dgm:t>
    </dgm:pt>
    <dgm:pt modelId="{B425AC70-61FF-4555-A11F-EC4D262037C4}" type="parTrans" cxnId="{F0563362-96AF-4C0C-B7E5-37FD3D5EB114}">
      <dgm:prSet/>
      <dgm:spPr/>
      <dgm:t>
        <a:bodyPr/>
        <a:lstStyle/>
        <a:p>
          <a:endParaRPr lang="en-US"/>
        </a:p>
      </dgm:t>
    </dgm:pt>
    <dgm:pt modelId="{81789BD5-F9D8-4598-9A96-69579FCA7FD3}" type="sibTrans" cxnId="{F0563362-96AF-4C0C-B7E5-37FD3D5EB114}">
      <dgm:prSet/>
      <dgm:spPr/>
      <dgm:t>
        <a:bodyPr/>
        <a:lstStyle/>
        <a:p>
          <a:endParaRPr lang="en-US"/>
        </a:p>
      </dgm:t>
    </dgm:pt>
    <dgm:pt modelId="{E63CD427-DAE0-4F49-BE02-402A0E0BFCB2}">
      <dgm:prSet/>
      <dgm:spPr/>
      <dgm:t>
        <a:bodyPr/>
        <a:lstStyle/>
        <a:p>
          <a:r>
            <a:rPr lang="en-CA" u="sng"/>
            <a:t>Expiratory/mixed stridor:</a:t>
          </a:r>
          <a:endParaRPr lang="en-US"/>
        </a:p>
      </dgm:t>
    </dgm:pt>
    <dgm:pt modelId="{574479A7-916B-4C37-8A79-915CC1ABE4F7}" type="parTrans" cxnId="{DC99916F-CCFC-4A39-A3B3-7BE69CFE7D98}">
      <dgm:prSet/>
      <dgm:spPr/>
      <dgm:t>
        <a:bodyPr/>
        <a:lstStyle/>
        <a:p>
          <a:endParaRPr lang="en-US"/>
        </a:p>
      </dgm:t>
    </dgm:pt>
    <dgm:pt modelId="{1429BFC4-EFCC-4A51-A89B-6A1FE538998F}" type="sibTrans" cxnId="{DC99916F-CCFC-4A39-A3B3-7BE69CFE7D98}">
      <dgm:prSet/>
      <dgm:spPr/>
      <dgm:t>
        <a:bodyPr/>
        <a:lstStyle/>
        <a:p>
          <a:endParaRPr lang="en-US"/>
        </a:p>
      </dgm:t>
    </dgm:pt>
    <dgm:pt modelId="{35A9BBFD-7FBB-4D41-9055-2A826DE0AF06}">
      <dgm:prSet/>
      <dgm:spPr/>
      <dgm:t>
        <a:bodyPr/>
        <a:lstStyle/>
        <a:p>
          <a:r>
            <a:rPr lang="en-CA"/>
            <a:t>Croup/Foreign body/Bacterial tracheitis</a:t>
          </a:r>
          <a:endParaRPr lang="en-US"/>
        </a:p>
      </dgm:t>
    </dgm:pt>
    <dgm:pt modelId="{E01228BE-8D99-443B-B859-5A7A123BF4D4}" type="parTrans" cxnId="{A6D03771-D782-41DC-834D-65EE9AC53426}">
      <dgm:prSet/>
      <dgm:spPr/>
      <dgm:t>
        <a:bodyPr/>
        <a:lstStyle/>
        <a:p>
          <a:endParaRPr lang="en-US"/>
        </a:p>
      </dgm:t>
    </dgm:pt>
    <dgm:pt modelId="{30A71CFD-9387-449E-9A78-19B88109EE52}" type="sibTrans" cxnId="{A6D03771-D782-41DC-834D-65EE9AC53426}">
      <dgm:prSet/>
      <dgm:spPr/>
      <dgm:t>
        <a:bodyPr/>
        <a:lstStyle/>
        <a:p>
          <a:endParaRPr lang="en-US"/>
        </a:p>
      </dgm:t>
    </dgm:pt>
    <dgm:pt modelId="{3405F012-9F16-4521-A01D-6BD690525886}">
      <dgm:prSet/>
      <dgm:spPr/>
      <dgm:t>
        <a:bodyPr/>
        <a:lstStyle/>
        <a:p>
          <a:r>
            <a:rPr lang="en-CA" u="sng"/>
            <a:t>Inspiratory stridor:</a:t>
          </a:r>
          <a:endParaRPr lang="en-US"/>
        </a:p>
      </dgm:t>
    </dgm:pt>
    <dgm:pt modelId="{ABA786EB-0A5D-4E80-BB1B-05E2E4882FC9}" type="parTrans" cxnId="{257A73CD-6D59-4DE7-9FCA-7DBFC3148326}">
      <dgm:prSet/>
      <dgm:spPr/>
      <dgm:t>
        <a:bodyPr/>
        <a:lstStyle/>
        <a:p>
          <a:endParaRPr lang="en-US"/>
        </a:p>
      </dgm:t>
    </dgm:pt>
    <dgm:pt modelId="{D4B64B53-E692-4BE9-B806-2C6FD86DDFB7}" type="sibTrans" cxnId="{257A73CD-6D59-4DE7-9FCA-7DBFC3148326}">
      <dgm:prSet/>
      <dgm:spPr/>
      <dgm:t>
        <a:bodyPr/>
        <a:lstStyle/>
        <a:p>
          <a:endParaRPr lang="en-US"/>
        </a:p>
      </dgm:t>
    </dgm:pt>
    <dgm:pt modelId="{42A183CF-626D-4CDC-9C57-30E135AEC09C}">
      <dgm:prSet/>
      <dgm:spPr/>
      <dgm:t>
        <a:bodyPr/>
        <a:lstStyle/>
        <a:p>
          <a:r>
            <a:rPr lang="en-CA"/>
            <a:t>Foreign body/Epiglottitis/Angioedema</a:t>
          </a:r>
          <a:endParaRPr lang="en-US"/>
        </a:p>
      </dgm:t>
    </dgm:pt>
    <dgm:pt modelId="{69B11AD4-CA95-4B54-A4F5-D2481F96F4F4}" type="parTrans" cxnId="{A81AC36F-B5EF-456D-B87F-2081A4E139F1}">
      <dgm:prSet/>
      <dgm:spPr/>
      <dgm:t>
        <a:bodyPr/>
        <a:lstStyle/>
        <a:p>
          <a:endParaRPr lang="en-US"/>
        </a:p>
      </dgm:t>
    </dgm:pt>
    <dgm:pt modelId="{20188B69-3782-4E60-940A-959964F50CC8}" type="sibTrans" cxnId="{A81AC36F-B5EF-456D-B87F-2081A4E139F1}">
      <dgm:prSet/>
      <dgm:spPr/>
      <dgm:t>
        <a:bodyPr/>
        <a:lstStyle/>
        <a:p>
          <a:endParaRPr lang="en-US"/>
        </a:p>
      </dgm:t>
    </dgm:pt>
    <dgm:pt modelId="{1F523BAD-286B-4A65-B5C5-5CF4A90F0825}">
      <dgm:prSet/>
      <dgm:spPr/>
      <dgm:t>
        <a:bodyPr/>
        <a:lstStyle/>
        <a:p>
          <a:r>
            <a:rPr lang="en-CA" u="sng"/>
            <a:t>Hyperventilation:</a:t>
          </a:r>
          <a:endParaRPr lang="en-US"/>
        </a:p>
      </dgm:t>
    </dgm:pt>
    <dgm:pt modelId="{16425391-1F5E-4466-9994-B3C76052A552}" type="parTrans" cxnId="{D3427270-8C8C-419F-9D8B-C9A801C8AEA7}">
      <dgm:prSet/>
      <dgm:spPr/>
      <dgm:t>
        <a:bodyPr/>
        <a:lstStyle/>
        <a:p>
          <a:endParaRPr lang="en-US"/>
        </a:p>
      </dgm:t>
    </dgm:pt>
    <dgm:pt modelId="{DA4C2787-9395-4FCB-9A7B-6AD71E85E189}" type="sibTrans" cxnId="{D3427270-8C8C-419F-9D8B-C9A801C8AEA7}">
      <dgm:prSet/>
      <dgm:spPr/>
      <dgm:t>
        <a:bodyPr/>
        <a:lstStyle/>
        <a:p>
          <a:endParaRPr lang="en-US"/>
        </a:p>
      </dgm:t>
    </dgm:pt>
    <dgm:pt modelId="{1EAF61C1-1494-4F55-A700-1A18C1BD4BF3}">
      <dgm:prSet/>
      <dgm:spPr/>
      <dgm:t>
        <a:bodyPr/>
        <a:lstStyle/>
        <a:p>
          <a:r>
            <a:rPr lang="en-CA"/>
            <a:t>Acidosis/Sepsis/Salicylate poisoning/Anxiety</a:t>
          </a:r>
          <a:endParaRPr lang="en-US"/>
        </a:p>
      </dgm:t>
    </dgm:pt>
    <dgm:pt modelId="{5137FBEE-2626-483C-BD94-D561EFD42F9E}" type="parTrans" cxnId="{6CBBECEE-6C33-456E-A768-60B12CDC6CC7}">
      <dgm:prSet/>
      <dgm:spPr/>
      <dgm:t>
        <a:bodyPr/>
        <a:lstStyle/>
        <a:p>
          <a:endParaRPr lang="en-US"/>
        </a:p>
      </dgm:t>
    </dgm:pt>
    <dgm:pt modelId="{7A4CFA02-E2E8-46BA-BB1A-1C2994C97F60}" type="sibTrans" cxnId="{6CBBECEE-6C33-456E-A768-60B12CDC6CC7}">
      <dgm:prSet/>
      <dgm:spPr/>
      <dgm:t>
        <a:bodyPr/>
        <a:lstStyle/>
        <a:p>
          <a:endParaRPr lang="en-US"/>
        </a:p>
      </dgm:t>
    </dgm:pt>
    <dgm:pt modelId="{902191D7-72F6-431B-82D3-6F8F2A6E29B2}">
      <dgm:prSet/>
      <dgm:spPr/>
      <dgm:t>
        <a:bodyPr/>
        <a:lstStyle/>
        <a:p>
          <a:r>
            <a:rPr lang="en-CA" u="sng"/>
            <a:t>JVD with clear lungs:</a:t>
          </a:r>
          <a:endParaRPr lang="en-US"/>
        </a:p>
      </dgm:t>
    </dgm:pt>
    <dgm:pt modelId="{1EDC2AFC-77A7-41EA-82FD-0CFFD0213851}" type="parTrans" cxnId="{231E69F6-A05B-493B-A6EC-89D14E3BEB22}">
      <dgm:prSet/>
      <dgm:spPr/>
      <dgm:t>
        <a:bodyPr/>
        <a:lstStyle/>
        <a:p>
          <a:endParaRPr lang="en-US"/>
        </a:p>
      </dgm:t>
    </dgm:pt>
    <dgm:pt modelId="{93BAC80F-58A9-4363-B904-5686C2C1DC22}" type="sibTrans" cxnId="{231E69F6-A05B-493B-A6EC-89D14E3BEB22}">
      <dgm:prSet/>
      <dgm:spPr/>
      <dgm:t>
        <a:bodyPr/>
        <a:lstStyle/>
        <a:p>
          <a:endParaRPr lang="en-US"/>
        </a:p>
      </dgm:t>
    </dgm:pt>
    <dgm:pt modelId="{F130C038-37A0-4401-B14F-7693C0590BA1}">
      <dgm:prSet/>
      <dgm:spPr/>
      <dgm:t>
        <a:bodyPr/>
        <a:lstStyle/>
        <a:p>
          <a:r>
            <a:rPr lang="en-CA"/>
            <a:t>Cardiac tamponade/Pulmonary embolism</a:t>
          </a:r>
          <a:endParaRPr lang="en-US"/>
        </a:p>
      </dgm:t>
    </dgm:pt>
    <dgm:pt modelId="{D939431D-4BA7-4194-B470-A527EDA43C7B}" type="parTrans" cxnId="{02334910-58FF-4680-955E-03CA4BB9F088}">
      <dgm:prSet/>
      <dgm:spPr/>
      <dgm:t>
        <a:bodyPr/>
        <a:lstStyle/>
        <a:p>
          <a:endParaRPr lang="en-US"/>
        </a:p>
      </dgm:t>
    </dgm:pt>
    <dgm:pt modelId="{9F7F220F-DE33-4605-B6CD-620D732D22C1}" type="sibTrans" cxnId="{02334910-58FF-4680-955E-03CA4BB9F088}">
      <dgm:prSet/>
      <dgm:spPr/>
      <dgm:t>
        <a:bodyPr/>
        <a:lstStyle/>
        <a:p>
          <a:endParaRPr lang="en-US"/>
        </a:p>
      </dgm:t>
    </dgm:pt>
    <dgm:pt modelId="{CE5BE31C-94B9-439C-9ADC-64AD86D7B905}">
      <dgm:prSet/>
      <dgm:spPr/>
      <dgm:t>
        <a:bodyPr/>
        <a:lstStyle/>
        <a:p>
          <a:r>
            <a:rPr lang="en-CA" u="sng"/>
            <a:t>JVD with crackles/Hepatojugular reflux:</a:t>
          </a:r>
          <a:endParaRPr lang="en-US"/>
        </a:p>
      </dgm:t>
    </dgm:pt>
    <dgm:pt modelId="{265373A5-9DF6-4BB0-9FDB-45B0BD3FF4F9}" type="parTrans" cxnId="{A8B3BF01-B656-45C3-A677-987246529CCF}">
      <dgm:prSet/>
      <dgm:spPr/>
      <dgm:t>
        <a:bodyPr/>
        <a:lstStyle/>
        <a:p>
          <a:endParaRPr lang="en-US"/>
        </a:p>
      </dgm:t>
    </dgm:pt>
    <dgm:pt modelId="{CA0CD6CC-0132-4136-98EB-E3DDFD314348}" type="sibTrans" cxnId="{A8B3BF01-B656-45C3-A677-987246529CCF}">
      <dgm:prSet/>
      <dgm:spPr/>
      <dgm:t>
        <a:bodyPr/>
        <a:lstStyle/>
        <a:p>
          <a:endParaRPr lang="en-US"/>
        </a:p>
      </dgm:t>
    </dgm:pt>
    <dgm:pt modelId="{899E5182-77EF-4559-AC77-498E9D9D56FD}">
      <dgm:prSet/>
      <dgm:spPr/>
      <dgm:t>
        <a:bodyPr/>
        <a:lstStyle/>
        <a:p>
          <a:r>
            <a:rPr lang="en-CA"/>
            <a:t>ADHF </a:t>
          </a:r>
          <a:endParaRPr lang="en-US"/>
        </a:p>
      </dgm:t>
    </dgm:pt>
    <dgm:pt modelId="{C328F80E-A841-48C2-BD55-DC239E5DE41C}" type="parTrans" cxnId="{619B255D-3903-47FE-83C3-638AB11B53BC}">
      <dgm:prSet/>
      <dgm:spPr/>
      <dgm:t>
        <a:bodyPr/>
        <a:lstStyle/>
        <a:p>
          <a:endParaRPr lang="en-US"/>
        </a:p>
      </dgm:t>
    </dgm:pt>
    <dgm:pt modelId="{EBDE17DA-6EF4-4C1A-ABB7-AB53BE0F4649}" type="sibTrans" cxnId="{619B255D-3903-47FE-83C3-638AB11B53BC}">
      <dgm:prSet/>
      <dgm:spPr/>
      <dgm:t>
        <a:bodyPr/>
        <a:lstStyle/>
        <a:p>
          <a:endParaRPr lang="en-US"/>
        </a:p>
      </dgm:t>
    </dgm:pt>
    <dgm:pt modelId="{C82B7D26-C13D-4B69-AC50-186CC85E77F5}">
      <dgm:prSet/>
      <dgm:spPr/>
      <dgm:t>
        <a:bodyPr/>
        <a:lstStyle/>
        <a:p>
          <a:r>
            <a:rPr lang="en-CA" u="sng"/>
            <a:t>Crackles:</a:t>
          </a:r>
          <a:endParaRPr lang="en-US"/>
        </a:p>
      </dgm:t>
    </dgm:pt>
    <dgm:pt modelId="{9C799AE2-49B0-4911-8036-EC3EC2A76F00}" type="parTrans" cxnId="{3DC60841-D0C9-479E-B8F2-C75AC50F9038}">
      <dgm:prSet/>
      <dgm:spPr/>
      <dgm:t>
        <a:bodyPr/>
        <a:lstStyle/>
        <a:p>
          <a:endParaRPr lang="en-US"/>
        </a:p>
      </dgm:t>
    </dgm:pt>
    <dgm:pt modelId="{DA487580-9638-43F5-A24B-E9A38FDB2B95}" type="sibTrans" cxnId="{3DC60841-D0C9-479E-B8F2-C75AC50F9038}">
      <dgm:prSet/>
      <dgm:spPr/>
      <dgm:t>
        <a:bodyPr/>
        <a:lstStyle/>
        <a:p>
          <a:endParaRPr lang="en-US"/>
        </a:p>
      </dgm:t>
    </dgm:pt>
    <dgm:pt modelId="{BBFAD323-46E9-4C53-A3BF-9ED26777ED84}">
      <dgm:prSet/>
      <dgm:spPr/>
      <dgm:t>
        <a:bodyPr/>
        <a:lstStyle/>
        <a:p>
          <a:r>
            <a:rPr lang="en-CA"/>
            <a:t>Pneumonia</a:t>
          </a:r>
          <a:endParaRPr lang="en-US"/>
        </a:p>
      </dgm:t>
    </dgm:pt>
    <dgm:pt modelId="{5C6A5498-FBB1-4B51-AE2F-37918DD7269C}" type="parTrans" cxnId="{DBCA58C4-5214-4257-B079-1E5ADA9C6C0E}">
      <dgm:prSet/>
      <dgm:spPr/>
      <dgm:t>
        <a:bodyPr/>
        <a:lstStyle/>
        <a:p>
          <a:endParaRPr lang="en-US"/>
        </a:p>
      </dgm:t>
    </dgm:pt>
    <dgm:pt modelId="{7511597F-99A0-4EEE-9535-C36248DCE20D}" type="sibTrans" cxnId="{DBCA58C4-5214-4257-B079-1E5ADA9C6C0E}">
      <dgm:prSet/>
      <dgm:spPr/>
      <dgm:t>
        <a:bodyPr/>
        <a:lstStyle/>
        <a:p>
          <a:endParaRPr lang="en-US"/>
        </a:p>
      </dgm:t>
    </dgm:pt>
    <dgm:pt modelId="{1DAC2614-1B1D-4C44-A466-FD508B5EE328}">
      <dgm:prSet/>
      <dgm:spPr/>
      <dgm:t>
        <a:bodyPr/>
        <a:lstStyle/>
        <a:p>
          <a:r>
            <a:rPr lang="en-CA" u="sng"/>
            <a:t>Wheezes: </a:t>
          </a:r>
          <a:endParaRPr lang="en-US"/>
        </a:p>
      </dgm:t>
    </dgm:pt>
    <dgm:pt modelId="{F6965561-D0E1-4511-AB1B-16921ED299F1}" type="parTrans" cxnId="{6D61788A-2BDF-4B92-9519-B0CC8D3051B9}">
      <dgm:prSet/>
      <dgm:spPr/>
      <dgm:t>
        <a:bodyPr/>
        <a:lstStyle/>
        <a:p>
          <a:endParaRPr lang="en-US"/>
        </a:p>
      </dgm:t>
    </dgm:pt>
    <dgm:pt modelId="{973E0272-6340-40AE-8E26-9E65284AB0A1}" type="sibTrans" cxnId="{6D61788A-2BDF-4B92-9519-B0CC8D3051B9}">
      <dgm:prSet/>
      <dgm:spPr/>
      <dgm:t>
        <a:bodyPr/>
        <a:lstStyle/>
        <a:p>
          <a:endParaRPr lang="en-US"/>
        </a:p>
      </dgm:t>
    </dgm:pt>
    <dgm:pt modelId="{DCDA7EFF-8F5F-402A-8D88-57A99E458412}">
      <dgm:prSet/>
      <dgm:spPr/>
      <dgm:t>
        <a:bodyPr/>
        <a:lstStyle/>
        <a:p>
          <a:r>
            <a:rPr lang="en-CA"/>
            <a:t>Asthma exacerbation/Foreign body/ADHF/COPD</a:t>
          </a:r>
          <a:endParaRPr lang="en-US"/>
        </a:p>
      </dgm:t>
    </dgm:pt>
    <dgm:pt modelId="{B082F736-49D0-4A0A-8C44-C455359A4105}" type="parTrans" cxnId="{1B093C6B-1C69-4EBF-BBBE-652FC8DF6EC9}">
      <dgm:prSet/>
      <dgm:spPr/>
      <dgm:t>
        <a:bodyPr/>
        <a:lstStyle/>
        <a:p>
          <a:endParaRPr lang="en-US"/>
        </a:p>
      </dgm:t>
    </dgm:pt>
    <dgm:pt modelId="{833DC160-7494-4BEE-A025-EFF7F9496881}" type="sibTrans" cxnId="{1B093C6B-1C69-4EBF-BBBE-652FC8DF6EC9}">
      <dgm:prSet/>
      <dgm:spPr/>
      <dgm:t>
        <a:bodyPr/>
        <a:lstStyle/>
        <a:p>
          <a:endParaRPr lang="en-US"/>
        </a:p>
      </dgm:t>
    </dgm:pt>
    <dgm:pt modelId="{D2AEE15D-AABA-B748-B6C2-355447AC0D97}" type="pres">
      <dgm:prSet presAssocID="{987F1D68-7EEA-4BF6-BA3B-64E64D2BD7B7}" presName="Name0" presStyleCnt="0">
        <dgm:presLayoutVars>
          <dgm:dir/>
          <dgm:animLvl val="lvl"/>
          <dgm:resizeHandles val="exact"/>
        </dgm:presLayoutVars>
      </dgm:prSet>
      <dgm:spPr/>
    </dgm:pt>
    <dgm:pt modelId="{EDEDB56B-79A4-6A4C-8DB1-A54868EF292D}" type="pres">
      <dgm:prSet presAssocID="{EC2E21F5-4727-4AD0-9E07-DA6816075817}" presName="linNode" presStyleCnt="0"/>
      <dgm:spPr/>
    </dgm:pt>
    <dgm:pt modelId="{83F032F3-1AEC-234C-B784-B4F8376757B9}" type="pres">
      <dgm:prSet presAssocID="{EC2E21F5-4727-4AD0-9E07-DA6816075817}" presName="parentText" presStyleLbl="node1" presStyleIdx="0" presStyleCnt="9">
        <dgm:presLayoutVars>
          <dgm:chMax val="1"/>
          <dgm:bulletEnabled val="1"/>
        </dgm:presLayoutVars>
      </dgm:prSet>
      <dgm:spPr/>
    </dgm:pt>
    <dgm:pt modelId="{C0470B79-B76C-C649-8B7A-F450873C790C}" type="pres">
      <dgm:prSet presAssocID="{EC2E21F5-4727-4AD0-9E07-DA6816075817}" presName="descendantText" presStyleLbl="alignAccFollowNode1" presStyleIdx="0" presStyleCnt="9">
        <dgm:presLayoutVars>
          <dgm:bulletEnabled val="1"/>
        </dgm:presLayoutVars>
      </dgm:prSet>
      <dgm:spPr/>
    </dgm:pt>
    <dgm:pt modelId="{CFE8EDBA-B20D-B642-93BF-7D02D5DCAA25}" type="pres">
      <dgm:prSet presAssocID="{25595D92-83D5-4EFF-B534-B8BA0FBEA91A}" presName="sp" presStyleCnt="0"/>
      <dgm:spPr/>
    </dgm:pt>
    <dgm:pt modelId="{40806877-B94E-DE45-8E63-55E685B10CE2}" type="pres">
      <dgm:prSet presAssocID="{C873CE9A-CEA5-42D8-B157-5EB28390186A}" presName="linNode" presStyleCnt="0"/>
      <dgm:spPr/>
    </dgm:pt>
    <dgm:pt modelId="{8725A106-C508-0146-BFF3-8FA66F241AB8}" type="pres">
      <dgm:prSet presAssocID="{C873CE9A-CEA5-42D8-B157-5EB28390186A}" presName="parentText" presStyleLbl="node1" presStyleIdx="1" presStyleCnt="9">
        <dgm:presLayoutVars>
          <dgm:chMax val="1"/>
          <dgm:bulletEnabled val="1"/>
        </dgm:presLayoutVars>
      </dgm:prSet>
      <dgm:spPr/>
    </dgm:pt>
    <dgm:pt modelId="{6B9C1DB0-5D3F-9441-A6C6-AC1B67BC0729}" type="pres">
      <dgm:prSet presAssocID="{C873CE9A-CEA5-42D8-B157-5EB28390186A}" presName="descendantText" presStyleLbl="alignAccFollowNode1" presStyleIdx="1" presStyleCnt="9">
        <dgm:presLayoutVars>
          <dgm:bulletEnabled val="1"/>
        </dgm:presLayoutVars>
      </dgm:prSet>
      <dgm:spPr/>
    </dgm:pt>
    <dgm:pt modelId="{ABD4AD81-DAB8-9A49-B3A5-75C4D7EBF53C}" type="pres">
      <dgm:prSet presAssocID="{71B460EB-D4A5-414D-A6C7-85E9C6A6FA1F}" presName="sp" presStyleCnt="0"/>
      <dgm:spPr/>
    </dgm:pt>
    <dgm:pt modelId="{9A8FEA7D-69A6-884E-B1AE-1288989A2844}" type="pres">
      <dgm:prSet presAssocID="{E63CD427-DAE0-4F49-BE02-402A0E0BFCB2}" presName="linNode" presStyleCnt="0"/>
      <dgm:spPr/>
    </dgm:pt>
    <dgm:pt modelId="{A4504A07-48CF-F445-B991-1A25A5E67594}" type="pres">
      <dgm:prSet presAssocID="{E63CD427-DAE0-4F49-BE02-402A0E0BFCB2}" presName="parentText" presStyleLbl="node1" presStyleIdx="2" presStyleCnt="9">
        <dgm:presLayoutVars>
          <dgm:chMax val="1"/>
          <dgm:bulletEnabled val="1"/>
        </dgm:presLayoutVars>
      </dgm:prSet>
      <dgm:spPr/>
    </dgm:pt>
    <dgm:pt modelId="{833CCCF3-E2CF-CD4B-BE49-5379E66B5D9B}" type="pres">
      <dgm:prSet presAssocID="{E63CD427-DAE0-4F49-BE02-402A0E0BFCB2}" presName="descendantText" presStyleLbl="alignAccFollowNode1" presStyleIdx="2" presStyleCnt="9">
        <dgm:presLayoutVars>
          <dgm:bulletEnabled val="1"/>
        </dgm:presLayoutVars>
      </dgm:prSet>
      <dgm:spPr/>
    </dgm:pt>
    <dgm:pt modelId="{D6E76A5C-C83B-2946-B4CF-DC7C20AC079B}" type="pres">
      <dgm:prSet presAssocID="{1429BFC4-EFCC-4A51-A89B-6A1FE538998F}" presName="sp" presStyleCnt="0"/>
      <dgm:spPr/>
    </dgm:pt>
    <dgm:pt modelId="{B2AFD4AA-306C-764F-B921-3E84D4300AC6}" type="pres">
      <dgm:prSet presAssocID="{3405F012-9F16-4521-A01D-6BD690525886}" presName="linNode" presStyleCnt="0"/>
      <dgm:spPr/>
    </dgm:pt>
    <dgm:pt modelId="{CB4E7739-9EAF-C449-8966-D2B9EFD397F1}" type="pres">
      <dgm:prSet presAssocID="{3405F012-9F16-4521-A01D-6BD690525886}" presName="parentText" presStyleLbl="node1" presStyleIdx="3" presStyleCnt="9">
        <dgm:presLayoutVars>
          <dgm:chMax val="1"/>
          <dgm:bulletEnabled val="1"/>
        </dgm:presLayoutVars>
      </dgm:prSet>
      <dgm:spPr/>
    </dgm:pt>
    <dgm:pt modelId="{AE38E49F-7949-B04E-BF1B-F35B6FA54C9F}" type="pres">
      <dgm:prSet presAssocID="{3405F012-9F16-4521-A01D-6BD690525886}" presName="descendantText" presStyleLbl="alignAccFollowNode1" presStyleIdx="3" presStyleCnt="9">
        <dgm:presLayoutVars>
          <dgm:bulletEnabled val="1"/>
        </dgm:presLayoutVars>
      </dgm:prSet>
      <dgm:spPr/>
    </dgm:pt>
    <dgm:pt modelId="{1CAA9BC1-D75C-7141-833C-4BDDB8DC4376}" type="pres">
      <dgm:prSet presAssocID="{D4B64B53-E692-4BE9-B806-2C6FD86DDFB7}" presName="sp" presStyleCnt="0"/>
      <dgm:spPr/>
    </dgm:pt>
    <dgm:pt modelId="{79F7173D-C309-5047-A374-AFAADB79452F}" type="pres">
      <dgm:prSet presAssocID="{1F523BAD-286B-4A65-B5C5-5CF4A90F0825}" presName="linNode" presStyleCnt="0"/>
      <dgm:spPr/>
    </dgm:pt>
    <dgm:pt modelId="{F8DCAA5D-C97B-4B41-B70D-F6DD8E3BC921}" type="pres">
      <dgm:prSet presAssocID="{1F523BAD-286B-4A65-B5C5-5CF4A90F0825}" presName="parentText" presStyleLbl="node1" presStyleIdx="4" presStyleCnt="9">
        <dgm:presLayoutVars>
          <dgm:chMax val="1"/>
          <dgm:bulletEnabled val="1"/>
        </dgm:presLayoutVars>
      </dgm:prSet>
      <dgm:spPr/>
    </dgm:pt>
    <dgm:pt modelId="{705150D7-987D-5C4D-8BB7-7445EFBCE2F9}" type="pres">
      <dgm:prSet presAssocID="{1F523BAD-286B-4A65-B5C5-5CF4A90F0825}" presName="descendantText" presStyleLbl="alignAccFollowNode1" presStyleIdx="4" presStyleCnt="9">
        <dgm:presLayoutVars>
          <dgm:bulletEnabled val="1"/>
        </dgm:presLayoutVars>
      </dgm:prSet>
      <dgm:spPr/>
    </dgm:pt>
    <dgm:pt modelId="{B9706005-F986-BF45-A75A-0FD54E0A19A8}" type="pres">
      <dgm:prSet presAssocID="{DA4C2787-9395-4FCB-9A7B-6AD71E85E189}" presName="sp" presStyleCnt="0"/>
      <dgm:spPr/>
    </dgm:pt>
    <dgm:pt modelId="{EFC1EE90-61F2-1A4F-B97C-FC3788EE1BC3}" type="pres">
      <dgm:prSet presAssocID="{902191D7-72F6-431B-82D3-6F8F2A6E29B2}" presName="linNode" presStyleCnt="0"/>
      <dgm:spPr/>
    </dgm:pt>
    <dgm:pt modelId="{4150E2AA-E232-8F45-A366-C02150FCCE53}" type="pres">
      <dgm:prSet presAssocID="{902191D7-72F6-431B-82D3-6F8F2A6E29B2}" presName="parentText" presStyleLbl="node1" presStyleIdx="5" presStyleCnt="9">
        <dgm:presLayoutVars>
          <dgm:chMax val="1"/>
          <dgm:bulletEnabled val="1"/>
        </dgm:presLayoutVars>
      </dgm:prSet>
      <dgm:spPr/>
    </dgm:pt>
    <dgm:pt modelId="{98D07DD4-4172-B444-94D2-C1FB4D3663E4}" type="pres">
      <dgm:prSet presAssocID="{902191D7-72F6-431B-82D3-6F8F2A6E29B2}" presName="descendantText" presStyleLbl="alignAccFollowNode1" presStyleIdx="5" presStyleCnt="9">
        <dgm:presLayoutVars>
          <dgm:bulletEnabled val="1"/>
        </dgm:presLayoutVars>
      </dgm:prSet>
      <dgm:spPr/>
    </dgm:pt>
    <dgm:pt modelId="{3EE76A29-B4B1-8F47-A559-22F4A8276BCE}" type="pres">
      <dgm:prSet presAssocID="{93BAC80F-58A9-4363-B904-5686C2C1DC22}" presName="sp" presStyleCnt="0"/>
      <dgm:spPr/>
    </dgm:pt>
    <dgm:pt modelId="{C765C0B2-909E-F247-AD7C-6C43ACA6C55B}" type="pres">
      <dgm:prSet presAssocID="{CE5BE31C-94B9-439C-9ADC-64AD86D7B905}" presName="linNode" presStyleCnt="0"/>
      <dgm:spPr/>
    </dgm:pt>
    <dgm:pt modelId="{528F465A-113F-3243-BF1F-1627B2B1DE76}" type="pres">
      <dgm:prSet presAssocID="{CE5BE31C-94B9-439C-9ADC-64AD86D7B905}" presName="parentText" presStyleLbl="node1" presStyleIdx="6" presStyleCnt="9">
        <dgm:presLayoutVars>
          <dgm:chMax val="1"/>
          <dgm:bulletEnabled val="1"/>
        </dgm:presLayoutVars>
      </dgm:prSet>
      <dgm:spPr/>
    </dgm:pt>
    <dgm:pt modelId="{E63665F0-34EB-8242-BF5F-60158062E755}" type="pres">
      <dgm:prSet presAssocID="{CE5BE31C-94B9-439C-9ADC-64AD86D7B905}" presName="descendantText" presStyleLbl="alignAccFollowNode1" presStyleIdx="6" presStyleCnt="9">
        <dgm:presLayoutVars>
          <dgm:bulletEnabled val="1"/>
        </dgm:presLayoutVars>
      </dgm:prSet>
      <dgm:spPr/>
    </dgm:pt>
    <dgm:pt modelId="{E42F326F-1118-BA40-93D1-67DAB127F6CE}" type="pres">
      <dgm:prSet presAssocID="{CA0CD6CC-0132-4136-98EB-E3DDFD314348}" presName="sp" presStyleCnt="0"/>
      <dgm:spPr/>
    </dgm:pt>
    <dgm:pt modelId="{B9A5BCE7-A7FB-7247-A42C-603A91FEBD65}" type="pres">
      <dgm:prSet presAssocID="{C82B7D26-C13D-4B69-AC50-186CC85E77F5}" presName="linNode" presStyleCnt="0"/>
      <dgm:spPr/>
    </dgm:pt>
    <dgm:pt modelId="{336DA9AD-3DD2-CF4A-AA6C-5A355F9E6EB8}" type="pres">
      <dgm:prSet presAssocID="{C82B7D26-C13D-4B69-AC50-186CC85E77F5}" presName="parentText" presStyleLbl="node1" presStyleIdx="7" presStyleCnt="9">
        <dgm:presLayoutVars>
          <dgm:chMax val="1"/>
          <dgm:bulletEnabled val="1"/>
        </dgm:presLayoutVars>
      </dgm:prSet>
      <dgm:spPr/>
    </dgm:pt>
    <dgm:pt modelId="{11F68906-512C-104F-BA8F-EF8A8E3EDDA9}" type="pres">
      <dgm:prSet presAssocID="{C82B7D26-C13D-4B69-AC50-186CC85E77F5}" presName="descendantText" presStyleLbl="alignAccFollowNode1" presStyleIdx="7" presStyleCnt="9">
        <dgm:presLayoutVars>
          <dgm:bulletEnabled val="1"/>
        </dgm:presLayoutVars>
      </dgm:prSet>
      <dgm:spPr/>
    </dgm:pt>
    <dgm:pt modelId="{9A90E95D-D324-094A-9D21-B92B5B29B607}" type="pres">
      <dgm:prSet presAssocID="{DA487580-9638-43F5-A24B-E9A38FDB2B95}" presName="sp" presStyleCnt="0"/>
      <dgm:spPr/>
    </dgm:pt>
    <dgm:pt modelId="{DB400CE4-BF3B-9147-978D-49F55C5CA2D4}" type="pres">
      <dgm:prSet presAssocID="{1DAC2614-1B1D-4C44-A466-FD508B5EE328}" presName="linNode" presStyleCnt="0"/>
      <dgm:spPr/>
    </dgm:pt>
    <dgm:pt modelId="{7E23C97A-8264-EB4A-BE13-DF71C1116213}" type="pres">
      <dgm:prSet presAssocID="{1DAC2614-1B1D-4C44-A466-FD508B5EE328}" presName="parentText" presStyleLbl="node1" presStyleIdx="8" presStyleCnt="9">
        <dgm:presLayoutVars>
          <dgm:chMax val="1"/>
          <dgm:bulletEnabled val="1"/>
        </dgm:presLayoutVars>
      </dgm:prSet>
      <dgm:spPr/>
    </dgm:pt>
    <dgm:pt modelId="{7C98453B-D628-2946-A5BF-753AF2144798}" type="pres">
      <dgm:prSet presAssocID="{1DAC2614-1B1D-4C44-A466-FD508B5EE328}" presName="descendantText" presStyleLbl="alignAccFollowNode1" presStyleIdx="8" presStyleCnt="9">
        <dgm:presLayoutVars>
          <dgm:bulletEnabled val="1"/>
        </dgm:presLayoutVars>
      </dgm:prSet>
      <dgm:spPr/>
    </dgm:pt>
  </dgm:ptLst>
  <dgm:cxnLst>
    <dgm:cxn modelId="{A8B3BF01-B656-45C3-A677-987246529CCF}" srcId="{987F1D68-7EEA-4BF6-BA3B-64E64D2BD7B7}" destId="{CE5BE31C-94B9-439C-9ADC-64AD86D7B905}" srcOrd="6" destOrd="0" parTransId="{265373A5-9DF6-4BB0-9FDB-45B0BD3FF4F9}" sibTransId="{CA0CD6CC-0132-4136-98EB-E3DDFD314348}"/>
    <dgm:cxn modelId="{02334910-58FF-4680-955E-03CA4BB9F088}" srcId="{902191D7-72F6-431B-82D3-6F8F2A6E29B2}" destId="{F130C038-37A0-4401-B14F-7693C0590BA1}" srcOrd="0" destOrd="0" parTransId="{D939431D-4BA7-4194-B470-A527EDA43C7B}" sibTransId="{9F7F220F-DE33-4605-B6CD-620D732D22C1}"/>
    <dgm:cxn modelId="{6701E113-7B81-D443-AC53-72DC10E67A18}" type="presOf" srcId="{899E5182-77EF-4559-AC77-498E9D9D56FD}" destId="{E63665F0-34EB-8242-BF5F-60158062E755}" srcOrd="0" destOrd="0" presId="urn:microsoft.com/office/officeart/2005/8/layout/vList5"/>
    <dgm:cxn modelId="{7F5BF818-6A8E-2B4B-A150-9DAF4F14EE58}" type="presOf" srcId="{CE5BE31C-94B9-439C-9ADC-64AD86D7B905}" destId="{528F465A-113F-3243-BF1F-1627B2B1DE76}" srcOrd="0" destOrd="0" presId="urn:microsoft.com/office/officeart/2005/8/layout/vList5"/>
    <dgm:cxn modelId="{B111CE22-A6C7-3048-B92C-C8B30162E379}" type="presOf" srcId="{987F1D68-7EEA-4BF6-BA3B-64E64D2BD7B7}" destId="{D2AEE15D-AABA-B748-B6C2-355447AC0D97}" srcOrd="0" destOrd="0" presId="urn:microsoft.com/office/officeart/2005/8/layout/vList5"/>
    <dgm:cxn modelId="{2661C627-DA74-6E42-B387-6A1362EC4892}" type="presOf" srcId="{E63CD427-DAE0-4F49-BE02-402A0E0BFCB2}" destId="{A4504A07-48CF-F445-B991-1A25A5E67594}" srcOrd="0" destOrd="0" presId="urn:microsoft.com/office/officeart/2005/8/layout/vList5"/>
    <dgm:cxn modelId="{E3C8C730-9B07-AC47-B64D-88CDBE44406C}" type="presOf" srcId="{EC2E21F5-4727-4AD0-9E07-DA6816075817}" destId="{83F032F3-1AEC-234C-B784-B4F8376757B9}" srcOrd="0" destOrd="0" presId="urn:microsoft.com/office/officeart/2005/8/layout/vList5"/>
    <dgm:cxn modelId="{3DC60841-D0C9-479E-B8F2-C75AC50F9038}" srcId="{987F1D68-7EEA-4BF6-BA3B-64E64D2BD7B7}" destId="{C82B7D26-C13D-4B69-AC50-186CC85E77F5}" srcOrd="7" destOrd="0" parTransId="{9C799AE2-49B0-4911-8036-EC3EC2A76F00}" sibTransId="{DA487580-9638-43F5-A24B-E9A38FDB2B95}"/>
    <dgm:cxn modelId="{3814C95B-0A89-044F-814D-48CA7F56A0F9}" type="presOf" srcId="{902191D7-72F6-431B-82D3-6F8F2A6E29B2}" destId="{4150E2AA-E232-8F45-A366-C02150FCCE53}" srcOrd="0" destOrd="0" presId="urn:microsoft.com/office/officeart/2005/8/layout/vList5"/>
    <dgm:cxn modelId="{619B255D-3903-47FE-83C3-638AB11B53BC}" srcId="{CE5BE31C-94B9-439C-9ADC-64AD86D7B905}" destId="{899E5182-77EF-4559-AC77-498E9D9D56FD}" srcOrd="0" destOrd="0" parTransId="{C328F80E-A841-48C2-BD55-DC239E5DE41C}" sibTransId="{EBDE17DA-6EF4-4C1A-ABB7-AB53BE0F4649}"/>
    <dgm:cxn modelId="{F6666661-8A45-9F44-AFBC-3B8D6DC294FA}" type="presOf" srcId="{D6F8C43A-407F-4011-ABBA-39E48DC52B6B}" destId="{6B9C1DB0-5D3F-9441-A6C6-AC1B67BC0729}" srcOrd="0" destOrd="0" presId="urn:microsoft.com/office/officeart/2005/8/layout/vList5"/>
    <dgm:cxn modelId="{F0563362-96AF-4C0C-B7E5-37FD3D5EB114}" srcId="{C873CE9A-CEA5-42D8-B157-5EB28390186A}" destId="{D6F8C43A-407F-4011-ABBA-39E48DC52B6B}" srcOrd="0" destOrd="0" parTransId="{B425AC70-61FF-4555-A11F-EC4D262037C4}" sibTransId="{81789BD5-F9D8-4598-9A96-69579FCA7FD3}"/>
    <dgm:cxn modelId="{1B093C6B-1C69-4EBF-BBBE-652FC8DF6EC9}" srcId="{1DAC2614-1B1D-4C44-A466-FD508B5EE328}" destId="{DCDA7EFF-8F5F-402A-8D88-57A99E458412}" srcOrd="0" destOrd="0" parTransId="{B082F736-49D0-4A0A-8C44-C455359A4105}" sibTransId="{833DC160-7494-4BEE-A025-EFF7F9496881}"/>
    <dgm:cxn modelId="{DC99916F-CCFC-4A39-A3B3-7BE69CFE7D98}" srcId="{987F1D68-7EEA-4BF6-BA3B-64E64D2BD7B7}" destId="{E63CD427-DAE0-4F49-BE02-402A0E0BFCB2}" srcOrd="2" destOrd="0" parTransId="{574479A7-916B-4C37-8A79-915CC1ABE4F7}" sibTransId="{1429BFC4-EFCC-4A51-A89B-6A1FE538998F}"/>
    <dgm:cxn modelId="{A81AC36F-B5EF-456D-B87F-2081A4E139F1}" srcId="{3405F012-9F16-4521-A01D-6BD690525886}" destId="{42A183CF-626D-4CDC-9C57-30E135AEC09C}" srcOrd="0" destOrd="0" parTransId="{69B11AD4-CA95-4B54-A4F5-D2481F96F4F4}" sibTransId="{20188B69-3782-4E60-940A-959964F50CC8}"/>
    <dgm:cxn modelId="{D3427270-8C8C-419F-9D8B-C9A801C8AEA7}" srcId="{987F1D68-7EEA-4BF6-BA3B-64E64D2BD7B7}" destId="{1F523BAD-286B-4A65-B5C5-5CF4A90F0825}" srcOrd="4" destOrd="0" parTransId="{16425391-1F5E-4466-9994-B3C76052A552}" sibTransId="{DA4C2787-9395-4FCB-9A7B-6AD71E85E189}"/>
    <dgm:cxn modelId="{A6D03771-D782-41DC-834D-65EE9AC53426}" srcId="{E63CD427-DAE0-4F49-BE02-402A0E0BFCB2}" destId="{35A9BBFD-7FBB-4D41-9055-2A826DE0AF06}" srcOrd="0" destOrd="0" parTransId="{E01228BE-8D99-443B-B859-5A7A123BF4D4}" sibTransId="{30A71CFD-9387-449E-9A78-19B88109EE52}"/>
    <dgm:cxn modelId="{DBAA3C7D-A08E-3745-8FFA-876FE73E2841}" type="presOf" srcId="{1F523BAD-286B-4A65-B5C5-5CF4A90F0825}" destId="{F8DCAA5D-C97B-4B41-B70D-F6DD8E3BC921}" srcOrd="0" destOrd="0" presId="urn:microsoft.com/office/officeart/2005/8/layout/vList5"/>
    <dgm:cxn modelId="{3C906F7E-479E-944C-A7C5-927FFAC2439A}" type="presOf" srcId="{DCDA7EFF-8F5F-402A-8D88-57A99E458412}" destId="{7C98453B-D628-2946-A5BF-753AF2144798}" srcOrd="0" destOrd="0" presId="urn:microsoft.com/office/officeart/2005/8/layout/vList5"/>
    <dgm:cxn modelId="{6F94D881-CB55-5744-A395-E1D0E10D949F}" type="presOf" srcId="{C82B7D26-C13D-4B69-AC50-186CC85E77F5}" destId="{336DA9AD-3DD2-CF4A-AA6C-5A355F9E6EB8}" srcOrd="0" destOrd="0" presId="urn:microsoft.com/office/officeart/2005/8/layout/vList5"/>
    <dgm:cxn modelId="{36D67285-B861-4445-BA86-2642C2FB3CEF}" type="presOf" srcId="{3405F012-9F16-4521-A01D-6BD690525886}" destId="{CB4E7739-9EAF-C449-8966-D2B9EFD397F1}" srcOrd="0" destOrd="0" presId="urn:microsoft.com/office/officeart/2005/8/layout/vList5"/>
    <dgm:cxn modelId="{6D61788A-2BDF-4B92-9519-B0CC8D3051B9}" srcId="{987F1D68-7EEA-4BF6-BA3B-64E64D2BD7B7}" destId="{1DAC2614-1B1D-4C44-A466-FD508B5EE328}" srcOrd="8" destOrd="0" parTransId="{F6965561-D0E1-4511-AB1B-16921ED299F1}" sibTransId="{973E0272-6340-40AE-8E26-9E65284AB0A1}"/>
    <dgm:cxn modelId="{43D6E78A-5443-0F41-8C8B-AF8B7C3C2F95}" type="presOf" srcId="{35A9BBFD-7FBB-4D41-9055-2A826DE0AF06}" destId="{833CCCF3-E2CF-CD4B-BE49-5379E66B5D9B}" srcOrd="0" destOrd="0" presId="urn:microsoft.com/office/officeart/2005/8/layout/vList5"/>
    <dgm:cxn modelId="{8F1E169B-4CBF-4B36-AEFD-D4BE700A2AF9}" srcId="{EC2E21F5-4727-4AD0-9E07-DA6816075817}" destId="{D2F59962-24F1-425E-803D-95AB26D94DFB}" srcOrd="0" destOrd="0" parTransId="{A51DB05C-1F6B-423C-B2D8-DD9A40856577}" sibTransId="{B4C2C5BF-CC44-4315-87C4-6662EE31639B}"/>
    <dgm:cxn modelId="{53C685A4-BED1-40EC-A9DF-D3A3A84164B4}" srcId="{987F1D68-7EEA-4BF6-BA3B-64E64D2BD7B7}" destId="{EC2E21F5-4727-4AD0-9E07-DA6816075817}" srcOrd="0" destOrd="0" parTransId="{607B9C2F-0189-49FB-8126-B74AE866930B}" sibTransId="{25595D92-83D5-4EFF-B534-B8BA0FBEA91A}"/>
    <dgm:cxn modelId="{728C37BB-DA51-FB47-B878-3EA992E4A3A9}" type="presOf" srcId="{D2F59962-24F1-425E-803D-95AB26D94DFB}" destId="{C0470B79-B76C-C649-8B7A-F450873C790C}" srcOrd="0" destOrd="0" presId="urn:microsoft.com/office/officeart/2005/8/layout/vList5"/>
    <dgm:cxn modelId="{945589BB-030E-114F-958F-1A3476A13142}" type="presOf" srcId="{BBFAD323-46E9-4C53-A3BF-9ED26777ED84}" destId="{11F68906-512C-104F-BA8F-EF8A8E3EDDA9}" srcOrd="0" destOrd="0" presId="urn:microsoft.com/office/officeart/2005/8/layout/vList5"/>
    <dgm:cxn modelId="{419575C0-3391-9A43-81B5-592BB3CDFEBC}" type="presOf" srcId="{42A183CF-626D-4CDC-9C57-30E135AEC09C}" destId="{AE38E49F-7949-B04E-BF1B-F35B6FA54C9F}" srcOrd="0" destOrd="0" presId="urn:microsoft.com/office/officeart/2005/8/layout/vList5"/>
    <dgm:cxn modelId="{DBCA58C4-5214-4257-B079-1E5ADA9C6C0E}" srcId="{C82B7D26-C13D-4B69-AC50-186CC85E77F5}" destId="{BBFAD323-46E9-4C53-A3BF-9ED26777ED84}" srcOrd="0" destOrd="0" parTransId="{5C6A5498-FBB1-4B51-AE2F-37918DD7269C}" sibTransId="{7511597F-99A0-4EEE-9535-C36248DCE20D}"/>
    <dgm:cxn modelId="{257A73CD-6D59-4DE7-9FCA-7DBFC3148326}" srcId="{987F1D68-7EEA-4BF6-BA3B-64E64D2BD7B7}" destId="{3405F012-9F16-4521-A01D-6BD690525886}" srcOrd="3" destOrd="0" parTransId="{ABA786EB-0A5D-4E80-BB1B-05E2E4882FC9}" sibTransId="{D4B64B53-E692-4BE9-B806-2C6FD86DDFB7}"/>
    <dgm:cxn modelId="{EA5A3CDD-2C29-4626-BAAF-D36E0A8089F1}" srcId="{987F1D68-7EEA-4BF6-BA3B-64E64D2BD7B7}" destId="{C873CE9A-CEA5-42D8-B157-5EB28390186A}" srcOrd="1" destOrd="0" parTransId="{A05E7839-09A9-423A-A765-E9197EC5BAA2}" sibTransId="{71B460EB-D4A5-414D-A6C7-85E9C6A6FA1F}"/>
    <dgm:cxn modelId="{4D32E2DD-E7EA-0E4D-985C-B55DCA644651}" type="presOf" srcId="{C873CE9A-CEA5-42D8-B157-5EB28390186A}" destId="{8725A106-C508-0146-BFF3-8FA66F241AB8}" srcOrd="0" destOrd="0" presId="urn:microsoft.com/office/officeart/2005/8/layout/vList5"/>
    <dgm:cxn modelId="{AF176DE1-6AB0-B944-A34F-B4942E70DBEB}" type="presOf" srcId="{F130C038-37A0-4401-B14F-7693C0590BA1}" destId="{98D07DD4-4172-B444-94D2-C1FB4D3663E4}" srcOrd="0" destOrd="0" presId="urn:microsoft.com/office/officeart/2005/8/layout/vList5"/>
    <dgm:cxn modelId="{6CBBECEE-6C33-456E-A768-60B12CDC6CC7}" srcId="{1F523BAD-286B-4A65-B5C5-5CF4A90F0825}" destId="{1EAF61C1-1494-4F55-A700-1A18C1BD4BF3}" srcOrd="0" destOrd="0" parTransId="{5137FBEE-2626-483C-BD94-D561EFD42F9E}" sibTransId="{7A4CFA02-E2E8-46BA-BB1A-1C2994C97F60}"/>
    <dgm:cxn modelId="{231E69F6-A05B-493B-A6EC-89D14E3BEB22}" srcId="{987F1D68-7EEA-4BF6-BA3B-64E64D2BD7B7}" destId="{902191D7-72F6-431B-82D3-6F8F2A6E29B2}" srcOrd="5" destOrd="0" parTransId="{1EDC2AFC-77A7-41EA-82FD-0CFFD0213851}" sibTransId="{93BAC80F-58A9-4363-B904-5686C2C1DC22}"/>
    <dgm:cxn modelId="{C2A1DAF7-B645-344C-86EF-780A0CF066A0}" type="presOf" srcId="{1DAC2614-1B1D-4C44-A466-FD508B5EE328}" destId="{7E23C97A-8264-EB4A-BE13-DF71C1116213}" srcOrd="0" destOrd="0" presId="urn:microsoft.com/office/officeart/2005/8/layout/vList5"/>
    <dgm:cxn modelId="{547B2CFE-94B6-3B4A-80CF-43402B02CD30}" type="presOf" srcId="{1EAF61C1-1494-4F55-A700-1A18C1BD4BF3}" destId="{705150D7-987D-5C4D-8BB7-7445EFBCE2F9}" srcOrd="0" destOrd="0" presId="urn:microsoft.com/office/officeart/2005/8/layout/vList5"/>
    <dgm:cxn modelId="{A70BB62A-D684-D847-BC0E-63ADE1ED4C2F}" type="presParOf" srcId="{D2AEE15D-AABA-B748-B6C2-355447AC0D97}" destId="{EDEDB56B-79A4-6A4C-8DB1-A54868EF292D}" srcOrd="0" destOrd="0" presId="urn:microsoft.com/office/officeart/2005/8/layout/vList5"/>
    <dgm:cxn modelId="{D9E9977F-86EE-F846-ACEA-46D1E91246C7}" type="presParOf" srcId="{EDEDB56B-79A4-6A4C-8DB1-A54868EF292D}" destId="{83F032F3-1AEC-234C-B784-B4F8376757B9}" srcOrd="0" destOrd="0" presId="urn:microsoft.com/office/officeart/2005/8/layout/vList5"/>
    <dgm:cxn modelId="{D18B65CA-0E9B-5D49-8C21-6A22F8866E27}" type="presParOf" srcId="{EDEDB56B-79A4-6A4C-8DB1-A54868EF292D}" destId="{C0470B79-B76C-C649-8B7A-F450873C790C}" srcOrd="1" destOrd="0" presId="urn:microsoft.com/office/officeart/2005/8/layout/vList5"/>
    <dgm:cxn modelId="{8BC1BD9F-F8A0-374B-A764-BCAEA6A689FC}" type="presParOf" srcId="{D2AEE15D-AABA-B748-B6C2-355447AC0D97}" destId="{CFE8EDBA-B20D-B642-93BF-7D02D5DCAA25}" srcOrd="1" destOrd="0" presId="urn:microsoft.com/office/officeart/2005/8/layout/vList5"/>
    <dgm:cxn modelId="{AD0D6669-3A44-D945-9ABD-62FE77345974}" type="presParOf" srcId="{D2AEE15D-AABA-B748-B6C2-355447AC0D97}" destId="{40806877-B94E-DE45-8E63-55E685B10CE2}" srcOrd="2" destOrd="0" presId="urn:microsoft.com/office/officeart/2005/8/layout/vList5"/>
    <dgm:cxn modelId="{8A4E84E3-5747-224D-B9FE-43375B5B3A69}" type="presParOf" srcId="{40806877-B94E-DE45-8E63-55E685B10CE2}" destId="{8725A106-C508-0146-BFF3-8FA66F241AB8}" srcOrd="0" destOrd="0" presId="urn:microsoft.com/office/officeart/2005/8/layout/vList5"/>
    <dgm:cxn modelId="{9E5CEB18-2542-CF4A-988C-D4E8604DF3BE}" type="presParOf" srcId="{40806877-B94E-DE45-8E63-55E685B10CE2}" destId="{6B9C1DB0-5D3F-9441-A6C6-AC1B67BC0729}" srcOrd="1" destOrd="0" presId="urn:microsoft.com/office/officeart/2005/8/layout/vList5"/>
    <dgm:cxn modelId="{BE6A5C7A-5932-F649-A173-F74DA0640B0B}" type="presParOf" srcId="{D2AEE15D-AABA-B748-B6C2-355447AC0D97}" destId="{ABD4AD81-DAB8-9A49-B3A5-75C4D7EBF53C}" srcOrd="3" destOrd="0" presId="urn:microsoft.com/office/officeart/2005/8/layout/vList5"/>
    <dgm:cxn modelId="{F7B46AA9-6102-254B-8251-0D412236AE75}" type="presParOf" srcId="{D2AEE15D-AABA-B748-B6C2-355447AC0D97}" destId="{9A8FEA7D-69A6-884E-B1AE-1288989A2844}" srcOrd="4" destOrd="0" presId="urn:microsoft.com/office/officeart/2005/8/layout/vList5"/>
    <dgm:cxn modelId="{8F74AFF2-69A9-5947-9BCF-762F7C4DEF03}" type="presParOf" srcId="{9A8FEA7D-69A6-884E-B1AE-1288989A2844}" destId="{A4504A07-48CF-F445-B991-1A25A5E67594}" srcOrd="0" destOrd="0" presId="urn:microsoft.com/office/officeart/2005/8/layout/vList5"/>
    <dgm:cxn modelId="{EB565B22-DF44-BA4B-AF9A-BEB8343E1B2A}" type="presParOf" srcId="{9A8FEA7D-69A6-884E-B1AE-1288989A2844}" destId="{833CCCF3-E2CF-CD4B-BE49-5379E66B5D9B}" srcOrd="1" destOrd="0" presId="urn:microsoft.com/office/officeart/2005/8/layout/vList5"/>
    <dgm:cxn modelId="{26E3917A-B493-9647-9457-444F673C8E5A}" type="presParOf" srcId="{D2AEE15D-AABA-B748-B6C2-355447AC0D97}" destId="{D6E76A5C-C83B-2946-B4CF-DC7C20AC079B}" srcOrd="5" destOrd="0" presId="urn:microsoft.com/office/officeart/2005/8/layout/vList5"/>
    <dgm:cxn modelId="{EFC335AA-B721-EF49-86E4-B3D086C39C5F}" type="presParOf" srcId="{D2AEE15D-AABA-B748-B6C2-355447AC0D97}" destId="{B2AFD4AA-306C-764F-B921-3E84D4300AC6}" srcOrd="6" destOrd="0" presId="urn:microsoft.com/office/officeart/2005/8/layout/vList5"/>
    <dgm:cxn modelId="{FF1D6513-CC7B-2A4B-8C35-7E770191DB3F}" type="presParOf" srcId="{B2AFD4AA-306C-764F-B921-3E84D4300AC6}" destId="{CB4E7739-9EAF-C449-8966-D2B9EFD397F1}" srcOrd="0" destOrd="0" presId="urn:microsoft.com/office/officeart/2005/8/layout/vList5"/>
    <dgm:cxn modelId="{CAAF4495-7845-BF4E-9341-94198FF01494}" type="presParOf" srcId="{B2AFD4AA-306C-764F-B921-3E84D4300AC6}" destId="{AE38E49F-7949-B04E-BF1B-F35B6FA54C9F}" srcOrd="1" destOrd="0" presId="urn:microsoft.com/office/officeart/2005/8/layout/vList5"/>
    <dgm:cxn modelId="{D6A22D9B-4D28-2042-A57F-CD5484556B63}" type="presParOf" srcId="{D2AEE15D-AABA-B748-B6C2-355447AC0D97}" destId="{1CAA9BC1-D75C-7141-833C-4BDDB8DC4376}" srcOrd="7" destOrd="0" presId="urn:microsoft.com/office/officeart/2005/8/layout/vList5"/>
    <dgm:cxn modelId="{A2BEE220-BB83-CA4E-B2F9-91066FD78B6F}" type="presParOf" srcId="{D2AEE15D-AABA-B748-B6C2-355447AC0D97}" destId="{79F7173D-C309-5047-A374-AFAADB79452F}" srcOrd="8" destOrd="0" presId="urn:microsoft.com/office/officeart/2005/8/layout/vList5"/>
    <dgm:cxn modelId="{170B790C-389A-FF48-B6EF-B3CDAC5B3FDF}" type="presParOf" srcId="{79F7173D-C309-5047-A374-AFAADB79452F}" destId="{F8DCAA5D-C97B-4B41-B70D-F6DD8E3BC921}" srcOrd="0" destOrd="0" presId="urn:microsoft.com/office/officeart/2005/8/layout/vList5"/>
    <dgm:cxn modelId="{D1049048-919A-D340-A9E9-19BE23B07401}" type="presParOf" srcId="{79F7173D-C309-5047-A374-AFAADB79452F}" destId="{705150D7-987D-5C4D-8BB7-7445EFBCE2F9}" srcOrd="1" destOrd="0" presId="urn:microsoft.com/office/officeart/2005/8/layout/vList5"/>
    <dgm:cxn modelId="{DC4A49CD-FE49-DA4C-962B-D5D661E16D45}" type="presParOf" srcId="{D2AEE15D-AABA-B748-B6C2-355447AC0D97}" destId="{B9706005-F986-BF45-A75A-0FD54E0A19A8}" srcOrd="9" destOrd="0" presId="urn:microsoft.com/office/officeart/2005/8/layout/vList5"/>
    <dgm:cxn modelId="{13757E51-86DB-3844-9F8C-9DFD7D02A2FC}" type="presParOf" srcId="{D2AEE15D-AABA-B748-B6C2-355447AC0D97}" destId="{EFC1EE90-61F2-1A4F-B97C-FC3788EE1BC3}" srcOrd="10" destOrd="0" presId="urn:microsoft.com/office/officeart/2005/8/layout/vList5"/>
    <dgm:cxn modelId="{6E519933-4AD5-0846-A413-85B9E27059E8}" type="presParOf" srcId="{EFC1EE90-61F2-1A4F-B97C-FC3788EE1BC3}" destId="{4150E2AA-E232-8F45-A366-C02150FCCE53}" srcOrd="0" destOrd="0" presId="urn:microsoft.com/office/officeart/2005/8/layout/vList5"/>
    <dgm:cxn modelId="{1C130522-46D0-DB44-A4CA-BB7B182AB764}" type="presParOf" srcId="{EFC1EE90-61F2-1A4F-B97C-FC3788EE1BC3}" destId="{98D07DD4-4172-B444-94D2-C1FB4D3663E4}" srcOrd="1" destOrd="0" presId="urn:microsoft.com/office/officeart/2005/8/layout/vList5"/>
    <dgm:cxn modelId="{CA50AB62-D81A-8841-8D5A-C7B090250BA9}" type="presParOf" srcId="{D2AEE15D-AABA-B748-B6C2-355447AC0D97}" destId="{3EE76A29-B4B1-8F47-A559-22F4A8276BCE}" srcOrd="11" destOrd="0" presId="urn:microsoft.com/office/officeart/2005/8/layout/vList5"/>
    <dgm:cxn modelId="{4878047C-2CA4-074A-8BC8-5CC7B185F646}" type="presParOf" srcId="{D2AEE15D-AABA-B748-B6C2-355447AC0D97}" destId="{C765C0B2-909E-F247-AD7C-6C43ACA6C55B}" srcOrd="12" destOrd="0" presId="urn:microsoft.com/office/officeart/2005/8/layout/vList5"/>
    <dgm:cxn modelId="{7D6EF9E8-B8EE-BD43-BF51-1EE904598C93}" type="presParOf" srcId="{C765C0B2-909E-F247-AD7C-6C43ACA6C55B}" destId="{528F465A-113F-3243-BF1F-1627B2B1DE76}" srcOrd="0" destOrd="0" presId="urn:microsoft.com/office/officeart/2005/8/layout/vList5"/>
    <dgm:cxn modelId="{04E3A304-A087-2040-B04E-6818EB732247}" type="presParOf" srcId="{C765C0B2-909E-F247-AD7C-6C43ACA6C55B}" destId="{E63665F0-34EB-8242-BF5F-60158062E755}" srcOrd="1" destOrd="0" presId="urn:microsoft.com/office/officeart/2005/8/layout/vList5"/>
    <dgm:cxn modelId="{D532B486-26C9-4147-8730-91D324CA8D85}" type="presParOf" srcId="{D2AEE15D-AABA-B748-B6C2-355447AC0D97}" destId="{E42F326F-1118-BA40-93D1-67DAB127F6CE}" srcOrd="13" destOrd="0" presId="urn:microsoft.com/office/officeart/2005/8/layout/vList5"/>
    <dgm:cxn modelId="{5ABB4875-BE1C-0544-8EE2-CB047889D7A9}" type="presParOf" srcId="{D2AEE15D-AABA-B748-B6C2-355447AC0D97}" destId="{B9A5BCE7-A7FB-7247-A42C-603A91FEBD65}" srcOrd="14" destOrd="0" presId="urn:microsoft.com/office/officeart/2005/8/layout/vList5"/>
    <dgm:cxn modelId="{86C15714-5DE4-704A-A956-A135F5AE6683}" type="presParOf" srcId="{B9A5BCE7-A7FB-7247-A42C-603A91FEBD65}" destId="{336DA9AD-3DD2-CF4A-AA6C-5A355F9E6EB8}" srcOrd="0" destOrd="0" presId="urn:microsoft.com/office/officeart/2005/8/layout/vList5"/>
    <dgm:cxn modelId="{E0742675-BAAC-7F47-9520-74BA3985F013}" type="presParOf" srcId="{B9A5BCE7-A7FB-7247-A42C-603A91FEBD65}" destId="{11F68906-512C-104F-BA8F-EF8A8E3EDDA9}" srcOrd="1" destOrd="0" presId="urn:microsoft.com/office/officeart/2005/8/layout/vList5"/>
    <dgm:cxn modelId="{A36E6A9C-174F-2D4A-ABDB-6A469F751D85}" type="presParOf" srcId="{D2AEE15D-AABA-B748-B6C2-355447AC0D97}" destId="{9A90E95D-D324-094A-9D21-B92B5B29B607}" srcOrd="15" destOrd="0" presId="urn:microsoft.com/office/officeart/2005/8/layout/vList5"/>
    <dgm:cxn modelId="{72986480-337D-2348-88B7-EB243178609C}" type="presParOf" srcId="{D2AEE15D-AABA-B748-B6C2-355447AC0D97}" destId="{DB400CE4-BF3B-9147-978D-49F55C5CA2D4}" srcOrd="16" destOrd="0" presId="urn:microsoft.com/office/officeart/2005/8/layout/vList5"/>
    <dgm:cxn modelId="{30DEE06C-8D4F-3A41-9A2F-C8351B009BF7}" type="presParOf" srcId="{DB400CE4-BF3B-9147-978D-49F55C5CA2D4}" destId="{7E23C97A-8264-EB4A-BE13-DF71C1116213}" srcOrd="0" destOrd="0" presId="urn:microsoft.com/office/officeart/2005/8/layout/vList5"/>
    <dgm:cxn modelId="{268676A9-D4A6-FE48-BB3D-46CF365CF0E3}" type="presParOf" srcId="{DB400CE4-BF3B-9147-978D-49F55C5CA2D4}" destId="{7C98453B-D628-2946-A5BF-753AF214479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B6CCF-A55A-3546-8C38-C6820DA2030F}">
      <dsp:nvSpPr>
        <dsp:cNvPr id="0" name=""/>
        <dsp:cNvSpPr/>
      </dsp:nvSpPr>
      <dsp:spPr>
        <a:xfrm>
          <a:off x="0" y="2919"/>
          <a:ext cx="613054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93D65-82CA-3145-AE4B-8A73A273195D}">
      <dsp:nvSpPr>
        <dsp:cNvPr id="0" name=""/>
        <dsp:cNvSpPr/>
      </dsp:nvSpPr>
      <dsp:spPr>
        <a:xfrm>
          <a:off x="0" y="2919"/>
          <a:ext cx="6130548" cy="1991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To know the Differential diagnosis of the life-threatening causes of dyspnea in the adult</a:t>
          </a:r>
          <a:endParaRPr lang="en-US" sz="3100" kern="1200"/>
        </a:p>
      </dsp:txBody>
      <dsp:txXfrm>
        <a:off x="0" y="2919"/>
        <a:ext cx="6130548" cy="1991313"/>
      </dsp:txXfrm>
    </dsp:sp>
    <dsp:sp modelId="{40D58275-F614-7A4C-AA85-7E5A7E7B21B2}">
      <dsp:nvSpPr>
        <dsp:cNvPr id="0" name=""/>
        <dsp:cNvSpPr/>
      </dsp:nvSpPr>
      <dsp:spPr>
        <a:xfrm>
          <a:off x="0" y="1994233"/>
          <a:ext cx="6130548"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CC16BF-140D-114E-99BE-371B0BC688EC}">
      <dsp:nvSpPr>
        <dsp:cNvPr id="0" name=""/>
        <dsp:cNvSpPr/>
      </dsp:nvSpPr>
      <dsp:spPr>
        <a:xfrm>
          <a:off x="0" y="1994233"/>
          <a:ext cx="6130548" cy="1991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To go over Important historical and clinical findings that can help to narrow the differential diagnosis</a:t>
          </a:r>
          <a:endParaRPr lang="en-US" sz="3100" kern="1200"/>
        </a:p>
      </dsp:txBody>
      <dsp:txXfrm>
        <a:off x="0" y="1994233"/>
        <a:ext cx="6130548" cy="1991313"/>
      </dsp:txXfrm>
    </dsp:sp>
    <dsp:sp modelId="{2AFEF6AA-69D3-B845-9737-A0B965602A1D}">
      <dsp:nvSpPr>
        <dsp:cNvPr id="0" name=""/>
        <dsp:cNvSpPr/>
      </dsp:nvSpPr>
      <dsp:spPr>
        <a:xfrm>
          <a:off x="0" y="3985546"/>
          <a:ext cx="6130548"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063C6-1B8E-2C4A-BE4D-B047CB95D336}">
      <dsp:nvSpPr>
        <dsp:cNvPr id="0" name=""/>
        <dsp:cNvSpPr/>
      </dsp:nvSpPr>
      <dsp:spPr>
        <a:xfrm>
          <a:off x="0" y="3985546"/>
          <a:ext cx="6130548" cy="1991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Common diagnostic studies and provide recommendations for initial management</a:t>
          </a:r>
          <a:br>
            <a:rPr lang="en-CA" sz="3100" kern="1200"/>
          </a:br>
          <a:endParaRPr lang="en-US" sz="3100" kern="1200"/>
        </a:p>
      </dsp:txBody>
      <dsp:txXfrm>
        <a:off x="0" y="3985546"/>
        <a:ext cx="6130548" cy="19913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DB3DC-21F9-074D-ACEA-C22057AA942E}">
      <dsp:nvSpPr>
        <dsp:cNvPr id="0" name=""/>
        <dsp:cNvSpPr/>
      </dsp:nvSpPr>
      <dsp:spPr>
        <a:xfrm>
          <a:off x="0" y="181591"/>
          <a:ext cx="6588691" cy="27120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CA" sz="3800" kern="1200" dirty="0"/>
            <a:t>Ancillary testing should be performed in the context of the history and examination findings</a:t>
          </a:r>
          <a:endParaRPr lang="en-US" sz="3800" kern="1200" dirty="0"/>
        </a:p>
      </dsp:txBody>
      <dsp:txXfrm>
        <a:off x="132392" y="313983"/>
        <a:ext cx="6323907" cy="2447275"/>
      </dsp:txXfrm>
    </dsp:sp>
    <dsp:sp modelId="{F1BF7252-6BD2-2342-BE2D-DCF11231C1F1}">
      <dsp:nvSpPr>
        <dsp:cNvPr id="0" name=""/>
        <dsp:cNvSpPr/>
      </dsp:nvSpPr>
      <dsp:spPr>
        <a:xfrm>
          <a:off x="0" y="3003091"/>
          <a:ext cx="6588691" cy="271205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CA" sz="3800" kern="1200" dirty="0"/>
            <a:t>Random testing without a clear differential diagnosis can mislead the clinician and delay appropriate management</a:t>
          </a:r>
          <a:endParaRPr lang="en-US" sz="3800" kern="1200" dirty="0"/>
        </a:p>
      </dsp:txBody>
      <dsp:txXfrm>
        <a:off x="132392" y="3135483"/>
        <a:ext cx="6323907" cy="24472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EED84-9466-6747-910A-3302BF335BFF}">
      <dsp:nvSpPr>
        <dsp:cNvPr id="0" name=""/>
        <dsp:cNvSpPr/>
      </dsp:nvSpPr>
      <dsp:spPr>
        <a:xfrm>
          <a:off x="0" y="6330"/>
          <a:ext cx="6588691" cy="1112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Chest X-Ray</a:t>
          </a:r>
        </a:p>
      </dsp:txBody>
      <dsp:txXfrm>
        <a:off x="54298" y="60628"/>
        <a:ext cx="6480095" cy="1003708"/>
      </dsp:txXfrm>
    </dsp:sp>
    <dsp:sp modelId="{953670B4-20F1-954F-9B5F-30C9DA68BC48}">
      <dsp:nvSpPr>
        <dsp:cNvPr id="0" name=""/>
        <dsp:cNvSpPr/>
      </dsp:nvSpPr>
      <dsp:spPr>
        <a:xfrm>
          <a:off x="0" y="1199274"/>
          <a:ext cx="6588691" cy="1112304"/>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ECG</a:t>
          </a:r>
        </a:p>
      </dsp:txBody>
      <dsp:txXfrm>
        <a:off x="54298" y="1253572"/>
        <a:ext cx="6480095" cy="1003708"/>
      </dsp:txXfrm>
    </dsp:sp>
    <dsp:sp modelId="{B1D411C0-3009-2F41-AFA2-65B22B8EC5EC}">
      <dsp:nvSpPr>
        <dsp:cNvPr id="0" name=""/>
        <dsp:cNvSpPr/>
      </dsp:nvSpPr>
      <dsp:spPr>
        <a:xfrm>
          <a:off x="0" y="2392219"/>
          <a:ext cx="6588691" cy="111230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Bedside Ultrasound</a:t>
          </a:r>
        </a:p>
      </dsp:txBody>
      <dsp:txXfrm>
        <a:off x="54298" y="2446517"/>
        <a:ext cx="6480095" cy="1003708"/>
      </dsp:txXfrm>
    </dsp:sp>
    <dsp:sp modelId="{235CD30D-53F6-BD48-9756-A7C6B467489E}">
      <dsp:nvSpPr>
        <dsp:cNvPr id="0" name=""/>
        <dsp:cNvSpPr/>
      </dsp:nvSpPr>
      <dsp:spPr>
        <a:xfrm>
          <a:off x="0" y="3585163"/>
          <a:ext cx="6588691" cy="1112304"/>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Blood Testing: Cardiac Biomarkers (Troponin), D-dimer, Electrolytes </a:t>
          </a:r>
        </a:p>
      </dsp:txBody>
      <dsp:txXfrm>
        <a:off x="54298" y="3639461"/>
        <a:ext cx="6480095" cy="1003708"/>
      </dsp:txXfrm>
    </dsp:sp>
    <dsp:sp modelId="{FBE10D32-799E-A04F-8A5C-FE588D70FBE1}">
      <dsp:nvSpPr>
        <dsp:cNvPr id="0" name=""/>
        <dsp:cNvSpPr/>
      </dsp:nvSpPr>
      <dsp:spPr>
        <a:xfrm>
          <a:off x="0" y="4778108"/>
          <a:ext cx="6588691" cy="111230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CT Pulmonary Angiography</a:t>
          </a:r>
        </a:p>
      </dsp:txBody>
      <dsp:txXfrm>
        <a:off x="54298" y="4832406"/>
        <a:ext cx="6480095" cy="10037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F2E7C-351D-5C47-90BB-091F5B10DF2E}">
      <dsp:nvSpPr>
        <dsp:cNvPr id="0" name=""/>
        <dsp:cNvSpPr/>
      </dsp:nvSpPr>
      <dsp:spPr>
        <a:xfrm>
          <a:off x="0" y="56581"/>
          <a:ext cx="6588691" cy="10553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CA" sz="4400" kern="1200"/>
            <a:t>ADHF</a:t>
          </a:r>
          <a:endParaRPr lang="en-US" sz="4400" kern="1200"/>
        </a:p>
      </dsp:txBody>
      <dsp:txXfrm>
        <a:off x="51517" y="108098"/>
        <a:ext cx="6485657" cy="952306"/>
      </dsp:txXfrm>
    </dsp:sp>
    <dsp:sp modelId="{6D7347B5-3F40-A443-8749-18D4C9700496}">
      <dsp:nvSpPr>
        <dsp:cNvPr id="0" name=""/>
        <dsp:cNvSpPr/>
      </dsp:nvSpPr>
      <dsp:spPr>
        <a:xfrm>
          <a:off x="0" y="1238641"/>
          <a:ext cx="6588691" cy="105534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CA" sz="4400" kern="1200"/>
            <a:t>Pericardial tamponade</a:t>
          </a:r>
          <a:endParaRPr lang="en-US" sz="4400" kern="1200"/>
        </a:p>
      </dsp:txBody>
      <dsp:txXfrm>
        <a:off x="51517" y="1290158"/>
        <a:ext cx="6485657" cy="952306"/>
      </dsp:txXfrm>
    </dsp:sp>
    <dsp:sp modelId="{A0DF98A7-8F95-6144-81DC-9D8466E524E8}">
      <dsp:nvSpPr>
        <dsp:cNvPr id="0" name=""/>
        <dsp:cNvSpPr/>
      </dsp:nvSpPr>
      <dsp:spPr>
        <a:xfrm>
          <a:off x="0" y="2420701"/>
          <a:ext cx="6588691" cy="10553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CA" sz="4400" kern="1200" dirty="0"/>
            <a:t>Pneumothorax </a:t>
          </a:r>
          <a:endParaRPr lang="en-US" sz="4400" kern="1200" dirty="0"/>
        </a:p>
      </dsp:txBody>
      <dsp:txXfrm>
        <a:off x="51517" y="2472218"/>
        <a:ext cx="6485657" cy="952306"/>
      </dsp:txXfrm>
    </dsp:sp>
    <dsp:sp modelId="{AFF20BEA-7DAD-3B4C-91A6-AC9F591F8CD8}">
      <dsp:nvSpPr>
        <dsp:cNvPr id="0" name=""/>
        <dsp:cNvSpPr/>
      </dsp:nvSpPr>
      <dsp:spPr>
        <a:xfrm>
          <a:off x="0" y="3602761"/>
          <a:ext cx="6588691" cy="105534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CA" sz="4400" kern="1200"/>
            <a:t>Pneumonia</a:t>
          </a:r>
          <a:endParaRPr lang="en-US" sz="4400" kern="1200"/>
        </a:p>
      </dsp:txBody>
      <dsp:txXfrm>
        <a:off x="51517" y="3654278"/>
        <a:ext cx="6485657" cy="952306"/>
      </dsp:txXfrm>
    </dsp:sp>
    <dsp:sp modelId="{EF71ED7F-5C6A-CD40-9B87-82836904521F}">
      <dsp:nvSpPr>
        <dsp:cNvPr id="0" name=""/>
        <dsp:cNvSpPr/>
      </dsp:nvSpPr>
      <dsp:spPr>
        <a:xfrm>
          <a:off x="0" y="4784821"/>
          <a:ext cx="6588691" cy="10553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CA" sz="4400" kern="1200"/>
            <a:t>Pleural effusion</a:t>
          </a:r>
          <a:endParaRPr lang="en-US" sz="4400" kern="1200"/>
        </a:p>
      </dsp:txBody>
      <dsp:txXfrm>
        <a:off x="51517" y="4836338"/>
        <a:ext cx="6485657" cy="9523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9C7AC-375E-4EB0-AC8A-5AAD71D79511}">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71525B-EA77-4244-89B5-3BB0171790D4}">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D5F122-ADC5-489A-8D29-483D8B7038FC}">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dirty="0"/>
            <a:t>Consider doing an ECG in every </a:t>
          </a:r>
          <a:r>
            <a:rPr lang="en-US" sz="2500" kern="1200" dirty="0" err="1"/>
            <a:t>pt</a:t>
          </a:r>
          <a:r>
            <a:rPr lang="en-US" sz="2500" kern="1200" dirty="0"/>
            <a:t> that complains of SOB </a:t>
          </a:r>
        </a:p>
      </dsp:txBody>
      <dsp:txXfrm>
        <a:off x="2039300" y="956381"/>
        <a:ext cx="4474303" cy="1765627"/>
      </dsp:txXfrm>
    </dsp:sp>
    <dsp:sp modelId="{71C08E43-5782-4A6D-B095-10601556C2E8}">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46F586-3903-4627-9785-78F655B03067}">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AA88E1-01F8-4175-B662-5733E7109720}">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dirty="0"/>
            <a:t>Normal ECG does not rule out cardiac disease</a:t>
          </a:r>
        </a:p>
      </dsp:txBody>
      <dsp:txXfrm>
        <a:off x="2039300" y="3163416"/>
        <a:ext cx="4474303" cy="17656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E44C9-9FF6-2741-8278-6E831E725717}">
      <dsp:nvSpPr>
        <dsp:cNvPr id="0" name=""/>
        <dsp:cNvSpPr/>
      </dsp:nvSpPr>
      <dsp:spPr>
        <a:xfrm>
          <a:off x="0" y="165402"/>
          <a:ext cx="6513603" cy="17901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kern="1200"/>
            <a:t>Elevated biomarkers support the diagnosis of cardiac ischemia</a:t>
          </a:r>
          <a:endParaRPr lang="en-US" sz="3200" kern="1200"/>
        </a:p>
      </dsp:txBody>
      <dsp:txXfrm>
        <a:off x="87385" y="252787"/>
        <a:ext cx="6338833" cy="1615330"/>
      </dsp:txXfrm>
    </dsp:sp>
    <dsp:sp modelId="{12D5B969-E8D4-A74B-A7AD-C80974F511FC}">
      <dsp:nvSpPr>
        <dsp:cNvPr id="0" name=""/>
        <dsp:cNvSpPr/>
      </dsp:nvSpPr>
      <dsp:spPr>
        <a:xfrm>
          <a:off x="0" y="2047663"/>
          <a:ext cx="6513603" cy="17901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kern="1200" dirty="0"/>
            <a:t>Initial cardiac biomarkers (</a:t>
          </a:r>
          <a:r>
            <a:rPr lang="en-CA" sz="3200" kern="1200" dirty="0" err="1"/>
            <a:t>eg</a:t>
          </a:r>
          <a:r>
            <a:rPr lang="en-CA" sz="3200" kern="1200" dirty="0"/>
            <a:t>, troponin I) obtained in the ED are frequently normal</a:t>
          </a:r>
          <a:endParaRPr lang="en-US" sz="3200" kern="1200" dirty="0"/>
        </a:p>
      </dsp:txBody>
      <dsp:txXfrm>
        <a:off x="87385" y="2135048"/>
        <a:ext cx="6338833" cy="1615330"/>
      </dsp:txXfrm>
    </dsp:sp>
    <dsp:sp modelId="{9599AF95-5C51-D94C-A42A-4043B779A900}">
      <dsp:nvSpPr>
        <dsp:cNvPr id="0" name=""/>
        <dsp:cNvSpPr/>
      </dsp:nvSpPr>
      <dsp:spPr>
        <a:xfrm>
          <a:off x="0" y="3929923"/>
          <a:ext cx="6513603" cy="17901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kern="1200"/>
            <a:t>Serial measurements of cardiac biomarkers are necessary to rule out an acute coronary syndrome (ACS)</a:t>
          </a:r>
          <a:endParaRPr lang="en-US" sz="3200" kern="1200"/>
        </a:p>
      </dsp:txBody>
      <dsp:txXfrm>
        <a:off x="87385" y="4017308"/>
        <a:ext cx="6338833" cy="16153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1C475-E735-3447-BDA9-4D419CDCDEF7}">
      <dsp:nvSpPr>
        <dsp:cNvPr id="0" name=""/>
        <dsp:cNvSpPr/>
      </dsp:nvSpPr>
      <dsp:spPr>
        <a:xfrm>
          <a:off x="0" y="129390"/>
          <a:ext cx="6721475" cy="11547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kern="1200" dirty="0"/>
            <a:t>Fibrin degradation product, a small protein fragment present in the blood after a blood clot is degraded by fibrinolysis</a:t>
          </a:r>
          <a:endParaRPr lang="en-US" sz="2100" kern="1200" dirty="0"/>
        </a:p>
      </dsp:txBody>
      <dsp:txXfrm>
        <a:off x="56372" y="185762"/>
        <a:ext cx="6608731" cy="1042045"/>
      </dsp:txXfrm>
    </dsp:sp>
    <dsp:sp modelId="{17F1CF54-BE5D-D941-863B-C72A17209F32}">
      <dsp:nvSpPr>
        <dsp:cNvPr id="0" name=""/>
        <dsp:cNvSpPr/>
      </dsp:nvSpPr>
      <dsp:spPr>
        <a:xfrm>
          <a:off x="0" y="1344660"/>
          <a:ext cx="6721475" cy="115478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b="1" u="sng" kern="1200" dirty="0"/>
            <a:t>Useful to RO PE not to diagnose PE</a:t>
          </a:r>
          <a:endParaRPr lang="en-US" sz="2100" u="sng" kern="1200" dirty="0"/>
        </a:p>
      </dsp:txBody>
      <dsp:txXfrm>
        <a:off x="56372" y="1401032"/>
        <a:ext cx="6608731" cy="1042045"/>
      </dsp:txXfrm>
    </dsp:sp>
    <dsp:sp modelId="{5CBBEBCE-B66D-264A-900B-96F34AC444F4}">
      <dsp:nvSpPr>
        <dsp:cNvPr id="0" name=""/>
        <dsp:cNvSpPr/>
      </dsp:nvSpPr>
      <dsp:spPr>
        <a:xfrm>
          <a:off x="0" y="2559930"/>
          <a:ext cx="6721475" cy="115478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b="1" kern="1200" dirty="0"/>
            <a:t>Will be falsely elevated in a lot of conditions: </a:t>
          </a:r>
          <a:r>
            <a:rPr lang="en-CA" sz="2100" kern="1200" dirty="0"/>
            <a:t>malignancy or recent surgery and older adult patients </a:t>
          </a:r>
          <a:endParaRPr lang="en-US" sz="2100" kern="1200" dirty="0"/>
        </a:p>
      </dsp:txBody>
      <dsp:txXfrm>
        <a:off x="56372" y="2616302"/>
        <a:ext cx="6608731" cy="1042045"/>
      </dsp:txXfrm>
    </dsp:sp>
    <dsp:sp modelId="{D4AA05D6-5416-F149-9BB7-FD33C9257911}">
      <dsp:nvSpPr>
        <dsp:cNvPr id="0" name=""/>
        <dsp:cNvSpPr/>
      </dsp:nvSpPr>
      <dsp:spPr>
        <a:xfrm>
          <a:off x="0" y="3775200"/>
          <a:ext cx="6721475" cy="115478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b="1" u="sng" kern="1200" dirty="0"/>
            <a:t>Not</a:t>
          </a:r>
          <a:r>
            <a:rPr lang="en-CA" sz="2100" kern="1200" dirty="0"/>
            <a:t> part of the workup of every patient with chest pain or shortness of breath. Clinical judgment must be exercised</a:t>
          </a:r>
          <a:endParaRPr lang="en-US" sz="2100" kern="1200" dirty="0"/>
        </a:p>
      </dsp:txBody>
      <dsp:txXfrm>
        <a:off x="56372" y="3831572"/>
        <a:ext cx="6608731" cy="1042045"/>
      </dsp:txXfrm>
    </dsp:sp>
    <dsp:sp modelId="{704D6CA8-CCBC-224B-B787-F108070565CD}">
      <dsp:nvSpPr>
        <dsp:cNvPr id="0" name=""/>
        <dsp:cNvSpPr/>
      </dsp:nvSpPr>
      <dsp:spPr>
        <a:xfrm>
          <a:off x="0" y="4990470"/>
          <a:ext cx="6721475" cy="115478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kern="1200" dirty="0"/>
            <a:t>Use of the d-dimer depends upon the </a:t>
          </a:r>
          <a:r>
            <a:rPr lang="en-CA" sz="2100" kern="1200" dirty="0">
              <a:solidFill>
                <a:schemeClr val="bg2"/>
              </a:solidFill>
            </a:rPr>
            <a:t>patient's</a:t>
          </a:r>
          <a:r>
            <a:rPr lang="en-CA" sz="2100" kern="1200" dirty="0">
              <a:solidFill>
                <a:srgbClr val="FF0000"/>
              </a:solidFill>
            </a:rPr>
            <a:t> </a:t>
          </a:r>
          <a:r>
            <a:rPr lang="en-CA" sz="2100" b="1" u="sng" kern="1200" dirty="0">
              <a:solidFill>
                <a:schemeClr val="bg2"/>
              </a:solidFill>
            </a:rPr>
            <a:t>pretest probability</a:t>
          </a:r>
          <a:r>
            <a:rPr lang="en-CA" sz="2100" kern="1200" dirty="0">
              <a:solidFill>
                <a:srgbClr val="FF0000"/>
              </a:solidFill>
            </a:rPr>
            <a:t> </a:t>
          </a:r>
          <a:r>
            <a:rPr lang="en-CA" sz="2100" kern="1200" dirty="0"/>
            <a:t>for PE. </a:t>
          </a:r>
          <a:endParaRPr lang="en-US" sz="2100" kern="1200" dirty="0"/>
        </a:p>
      </dsp:txBody>
      <dsp:txXfrm>
        <a:off x="56372" y="5046842"/>
        <a:ext cx="6608731" cy="10420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92F06-6628-B441-BD3D-3A027F0EB606}">
      <dsp:nvSpPr>
        <dsp:cNvPr id="0" name=""/>
        <dsp:cNvSpPr/>
      </dsp:nvSpPr>
      <dsp:spPr>
        <a:xfrm>
          <a:off x="0" y="460197"/>
          <a:ext cx="6513603"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CA" sz="3700" kern="1200"/>
            <a:t>Can be used to diagnose multiple problems, including PE</a:t>
          </a:r>
          <a:endParaRPr lang="en-US" sz="3700" kern="1200"/>
        </a:p>
      </dsp:txBody>
      <dsp:txXfrm>
        <a:off x="71850" y="532047"/>
        <a:ext cx="6369903" cy="1328160"/>
      </dsp:txXfrm>
    </dsp:sp>
    <dsp:sp modelId="{A8AD9A90-123E-C349-B114-1D0F644FE407}">
      <dsp:nvSpPr>
        <dsp:cNvPr id="0" name=""/>
        <dsp:cNvSpPr/>
      </dsp:nvSpPr>
      <dsp:spPr>
        <a:xfrm>
          <a:off x="0" y="2038618"/>
          <a:ext cx="6513603" cy="14718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CA" sz="3700" b="1" u="sng" kern="1200" dirty="0"/>
            <a:t>Restrictions:</a:t>
          </a:r>
          <a:endParaRPr lang="en-US" sz="3700" b="1" u="sng" kern="1200" dirty="0"/>
        </a:p>
      </dsp:txBody>
      <dsp:txXfrm>
        <a:off x="71850" y="2110468"/>
        <a:ext cx="6369903" cy="1328160"/>
      </dsp:txXfrm>
    </dsp:sp>
    <dsp:sp modelId="{C22547D5-4F8E-FC49-A582-70B778773272}">
      <dsp:nvSpPr>
        <dsp:cNvPr id="0" name=""/>
        <dsp:cNvSpPr/>
      </dsp:nvSpPr>
      <dsp:spPr>
        <a:xfrm>
          <a:off x="0" y="3510478"/>
          <a:ext cx="6513603" cy="191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CA" sz="2900" kern="1200" dirty="0"/>
            <a:t>Contrast-related kidney injury</a:t>
          </a:r>
          <a:endParaRPr lang="en-US" sz="2900" kern="1200" dirty="0"/>
        </a:p>
        <a:p>
          <a:pPr marL="285750" lvl="1" indent="-285750" algn="l" defTabSz="1289050">
            <a:lnSpc>
              <a:spcPct val="90000"/>
            </a:lnSpc>
            <a:spcBef>
              <a:spcPct val="0"/>
            </a:spcBef>
            <a:spcAft>
              <a:spcPct val="20000"/>
            </a:spcAft>
            <a:buChar char="•"/>
          </a:pPr>
          <a:r>
            <a:rPr lang="en-CA" sz="2900" kern="1200"/>
            <a:t>Radiation Risk</a:t>
          </a:r>
          <a:endParaRPr lang="en-US" sz="2900" kern="1200"/>
        </a:p>
        <a:p>
          <a:pPr marL="285750" lvl="1" indent="-285750" algn="l" defTabSz="1289050">
            <a:lnSpc>
              <a:spcPct val="90000"/>
            </a:lnSpc>
            <a:spcBef>
              <a:spcPct val="0"/>
            </a:spcBef>
            <a:spcAft>
              <a:spcPct val="20000"/>
            </a:spcAft>
            <a:buChar char="•"/>
          </a:pPr>
          <a:r>
            <a:rPr lang="en-CA" sz="2900" kern="1200" dirty="0"/>
            <a:t>You can't use it on an unstable </a:t>
          </a:r>
          <a:r>
            <a:rPr lang="en-CA" sz="2900" kern="1200" dirty="0" err="1"/>
            <a:t>pt</a:t>
          </a:r>
          <a:r>
            <a:rPr lang="en-CA" sz="2900" kern="1200" dirty="0"/>
            <a:t> (will have to leave the ED)</a:t>
          </a:r>
          <a:endParaRPr lang="en-US" sz="2900" kern="1200" dirty="0"/>
        </a:p>
      </dsp:txBody>
      <dsp:txXfrm>
        <a:off x="0" y="3510478"/>
        <a:ext cx="6513603" cy="19147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BC1BA-6990-3949-8029-BBBECCA0B579}">
      <dsp:nvSpPr>
        <dsp:cNvPr id="0" name=""/>
        <dsp:cNvSpPr/>
      </dsp:nvSpPr>
      <dsp:spPr>
        <a:xfrm>
          <a:off x="4713943" y="2129949"/>
          <a:ext cx="1053513" cy="91440"/>
        </a:xfrm>
        <a:custGeom>
          <a:avLst/>
          <a:gdLst/>
          <a:ahLst/>
          <a:cxnLst/>
          <a:rect l="0" t="0" r="0" b="0"/>
          <a:pathLst>
            <a:path>
              <a:moveTo>
                <a:pt x="0" y="45720"/>
              </a:moveTo>
              <a:lnTo>
                <a:pt x="105351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3597" y="2170248"/>
        <a:ext cx="54205" cy="10841"/>
      </dsp:txXfrm>
    </dsp:sp>
    <dsp:sp modelId="{F6D26A53-8277-BA4D-BB96-E370C3EE1358}">
      <dsp:nvSpPr>
        <dsp:cNvPr id="0" name=""/>
        <dsp:cNvSpPr/>
      </dsp:nvSpPr>
      <dsp:spPr>
        <a:xfrm>
          <a:off x="2207" y="761608"/>
          <a:ext cx="4713535" cy="2828121"/>
        </a:xfrm>
        <a:prstGeom prst="rect">
          <a:avLst/>
        </a:prstGeom>
        <a:noFill/>
        <a:ln w="222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967" tIns="242441" rIns="230967" bIns="242441"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Intermediate and High pretest probability</a:t>
          </a:r>
        </a:p>
      </dsp:txBody>
      <dsp:txXfrm>
        <a:off x="2207" y="761608"/>
        <a:ext cx="4713535" cy="2828121"/>
      </dsp:txXfrm>
    </dsp:sp>
    <dsp:sp modelId="{3C625DF9-0A4C-144A-B09E-B03E03F1EB20}">
      <dsp:nvSpPr>
        <dsp:cNvPr id="0" name=""/>
        <dsp:cNvSpPr/>
      </dsp:nvSpPr>
      <dsp:spPr>
        <a:xfrm>
          <a:off x="5799856" y="761608"/>
          <a:ext cx="4713535" cy="2828121"/>
        </a:xfrm>
        <a:prstGeom prst="rect">
          <a:avLst/>
        </a:prstGeom>
        <a:no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967" tIns="242441" rIns="230967" bIns="242441" numCol="1" spcCol="1270" anchor="ctr" anchorCtr="0">
          <a:noAutofit/>
        </a:bodyPr>
        <a:lstStyle/>
        <a:p>
          <a:pPr marL="0" lvl="0" indent="0" algn="ctr" defTabSz="2178050">
            <a:lnSpc>
              <a:spcPct val="90000"/>
            </a:lnSpc>
            <a:spcBef>
              <a:spcPct val="0"/>
            </a:spcBef>
            <a:spcAft>
              <a:spcPct val="35000"/>
            </a:spcAft>
            <a:buNone/>
          </a:pPr>
          <a:r>
            <a:rPr lang="en-CA" sz="4900" b="1" kern="1200" dirty="0">
              <a:solidFill>
                <a:schemeClr val="tx1"/>
              </a:solidFill>
            </a:rPr>
            <a:t>CT pulmonary angiography </a:t>
          </a:r>
          <a:endParaRPr lang="en-US" sz="4900" kern="1200" dirty="0">
            <a:solidFill>
              <a:schemeClr val="tx1"/>
            </a:solidFill>
          </a:endParaRPr>
        </a:p>
      </dsp:txBody>
      <dsp:txXfrm>
        <a:off x="5799856" y="761608"/>
        <a:ext cx="4713535" cy="28281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1A0F3-A4C4-3740-AA49-70D94FCB9A26}">
      <dsp:nvSpPr>
        <dsp:cNvPr id="0" name=""/>
        <dsp:cNvSpPr/>
      </dsp:nvSpPr>
      <dsp:spPr>
        <a:xfrm>
          <a:off x="852" y="0"/>
          <a:ext cx="3451198" cy="40949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902" tIns="0" rIns="340902" bIns="330200" numCol="1" spcCol="1270" anchor="t" anchorCtr="0">
          <a:noAutofit/>
        </a:bodyPr>
        <a:lstStyle/>
        <a:p>
          <a:pPr marL="0" lvl="0" indent="0" algn="l" defTabSz="1155700">
            <a:lnSpc>
              <a:spcPct val="90000"/>
            </a:lnSpc>
            <a:spcBef>
              <a:spcPct val="0"/>
            </a:spcBef>
            <a:spcAft>
              <a:spcPct val="35000"/>
            </a:spcAft>
            <a:buNone/>
          </a:pPr>
          <a:r>
            <a:rPr lang="en-CA" sz="2600" kern="1200"/>
            <a:t>Optimize arterial oxygenation</a:t>
          </a:r>
          <a:endParaRPr lang="en-US" sz="2600" kern="1200"/>
        </a:p>
      </dsp:txBody>
      <dsp:txXfrm>
        <a:off x="852" y="1637969"/>
        <a:ext cx="3451198" cy="2456953"/>
      </dsp:txXfrm>
    </dsp:sp>
    <dsp:sp modelId="{83827F8F-FBD3-AE41-A986-68CEC5E3D3F2}">
      <dsp:nvSpPr>
        <dsp:cNvPr id="0" name=""/>
        <dsp:cNvSpPr/>
      </dsp:nvSpPr>
      <dsp:spPr>
        <a:xfrm>
          <a:off x="852" y="0"/>
          <a:ext cx="3451198" cy="163796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902" tIns="165100" rIns="340902"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2" y="0"/>
        <a:ext cx="3451198" cy="1637969"/>
      </dsp:txXfrm>
    </dsp:sp>
    <dsp:sp modelId="{E1E87FE1-829E-C34C-99E9-F6F5B9D5365C}">
      <dsp:nvSpPr>
        <dsp:cNvPr id="0" name=""/>
        <dsp:cNvSpPr/>
      </dsp:nvSpPr>
      <dsp:spPr>
        <a:xfrm>
          <a:off x="3728145" y="0"/>
          <a:ext cx="3451198" cy="4094923"/>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902" tIns="0" rIns="340902" bIns="330200" numCol="1" spcCol="1270" anchor="t" anchorCtr="0">
          <a:noAutofit/>
        </a:bodyPr>
        <a:lstStyle/>
        <a:p>
          <a:pPr marL="0" lvl="0" indent="0" algn="l" defTabSz="1155700">
            <a:lnSpc>
              <a:spcPct val="90000"/>
            </a:lnSpc>
            <a:spcBef>
              <a:spcPct val="0"/>
            </a:spcBef>
            <a:spcAft>
              <a:spcPct val="35000"/>
            </a:spcAft>
            <a:buNone/>
          </a:pPr>
          <a:r>
            <a:rPr lang="en-CA" sz="2600" kern="1200"/>
            <a:t>Determine the need for emergency airway management and ventilatory support</a:t>
          </a:r>
          <a:endParaRPr lang="en-US" sz="2600" kern="1200"/>
        </a:p>
      </dsp:txBody>
      <dsp:txXfrm>
        <a:off x="3728145" y="1637969"/>
        <a:ext cx="3451198" cy="2456953"/>
      </dsp:txXfrm>
    </dsp:sp>
    <dsp:sp modelId="{BE570B74-30F6-B541-A313-E653B468603F}">
      <dsp:nvSpPr>
        <dsp:cNvPr id="0" name=""/>
        <dsp:cNvSpPr/>
      </dsp:nvSpPr>
      <dsp:spPr>
        <a:xfrm>
          <a:off x="3728145" y="0"/>
          <a:ext cx="3451198" cy="163796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902" tIns="165100" rIns="340902"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28145" y="0"/>
        <a:ext cx="3451198" cy="1637969"/>
      </dsp:txXfrm>
    </dsp:sp>
    <dsp:sp modelId="{D7ED612D-3374-DB49-9BB7-B0F75E5EBF70}">
      <dsp:nvSpPr>
        <dsp:cNvPr id="0" name=""/>
        <dsp:cNvSpPr/>
      </dsp:nvSpPr>
      <dsp:spPr>
        <a:xfrm>
          <a:off x="7455439" y="0"/>
          <a:ext cx="3451198" cy="409492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902" tIns="0" rIns="340902" bIns="330200" numCol="1" spcCol="1270" anchor="t" anchorCtr="0">
          <a:noAutofit/>
        </a:bodyPr>
        <a:lstStyle/>
        <a:p>
          <a:pPr marL="0" lvl="0" indent="0" algn="l" defTabSz="1155700">
            <a:lnSpc>
              <a:spcPct val="90000"/>
            </a:lnSpc>
            <a:spcBef>
              <a:spcPct val="0"/>
            </a:spcBef>
            <a:spcAft>
              <a:spcPct val="35000"/>
            </a:spcAft>
            <a:buNone/>
          </a:pPr>
          <a:r>
            <a:rPr lang="en-CA" sz="2600" kern="1200"/>
            <a:t>Establish the most likely causes of dyspnea and initiate treatment</a:t>
          </a:r>
          <a:endParaRPr lang="en-US" sz="2600" kern="1200"/>
        </a:p>
      </dsp:txBody>
      <dsp:txXfrm>
        <a:off x="7455439" y="1637969"/>
        <a:ext cx="3451198" cy="2456953"/>
      </dsp:txXfrm>
    </dsp:sp>
    <dsp:sp modelId="{19F654B8-56FC-D54D-A598-D1281F1865BB}">
      <dsp:nvSpPr>
        <dsp:cNvPr id="0" name=""/>
        <dsp:cNvSpPr/>
      </dsp:nvSpPr>
      <dsp:spPr>
        <a:xfrm>
          <a:off x="7455439" y="0"/>
          <a:ext cx="3451198" cy="163796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902" tIns="165100" rIns="340902"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55439" y="0"/>
        <a:ext cx="3451198" cy="163796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70F67-FCDB-944E-81BD-75E848BFC9E7}">
      <dsp:nvSpPr>
        <dsp:cNvPr id="0" name=""/>
        <dsp:cNvSpPr/>
      </dsp:nvSpPr>
      <dsp:spPr>
        <a:xfrm>
          <a:off x="0" y="67212"/>
          <a:ext cx="6513603"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Acute coronary syndrome (ACS)</a:t>
          </a:r>
          <a:endParaRPr lang="en-US" sz="1800" kern="1200"/>
        </a:p>
      </dsp:txBody>
      <dsp:txXfrm>
        <a:off x="21075" y="88287"/>
        <a:ext cx="6471453" cy="389580"/>
      </dsp:txXfrm>
    </dsp:sp>
    <dsp:sp modelId="{7A1F083D-08B8-0949-B1B8-3F83D4A807DF}">
      <dsp:nvSpPr>
        <dsp:cNvPr id="0" name=""/>
        <dsp:cNvSpPr/>
      </dsp:nvSpPr>
      <dsp:spPr>
        <a:xfrm>
          <a:off x="0" y="550782"/>
          <a:ext cx="6513603" cy="431730"/>
        </a:xfrm>
        <a:prstGeom prst="roundRect">
          <a:avLst/>
        </a:prstGeom>
        <a:solidFill>
          <a:schemeClr val="accent2">
            <a:hueOff val="-132306"/>
            <a:satOff val="-7630"/>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Acute heart failure</a:t>
          </a:r>
          <a:endParaRPr lang="en-US" sz="1800" kern="1200"/>
        </a:p>
      </dsp:txBody>
      <dsp:txXfrm>
        <a:off x="21075" y="571857"/>
        <a:ext cx="6471453" cy="389580"/>
      </dsp:txXfrm>
    </dsp:sp>
    <dsp:sp modelId="{6759A2BD-5A51-1F44-AD3C-FD274C651EFE}">
      <dsp:nvSpPr>
        <dsp:cNvPr id="0" name=""/>
        <dsp:cNvSpPr/>
      </dsp:nvSpPr>
      <dsp:spPr>
        <a:xfrm>
          <a:off x="0" y="1034352"/>
          <a:ext cx="6513603" cy="431730"/>
        </a:xfrm>
        <a:prstGeom prst="roundRect">
          <a:avLst/>
        </a:prstGeom>
        <a:solidFill>
          <a:schemeClr val="accent2">
            <a:hueOff val="-264611"/>
            <a:satOff val="-15260"/>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Arrhythmia</a:t>
          </a:r>
          <a:endParaRPr lang="en-US" sz="1800" kern="1200"/>
        </a:p>
      </dsp:txBody>
      <dsp:txXfrm>
        <a:off x="21075" y="1055427"/>
        <a:ext cx="6471453" cy="389580"/>
      </dsp:txXfrm>
    </dsp:sp>
    <dsp:sp modelId="{2EF8035C-634C-B54D-886C-A43F30A3E4F5}">
      <dsp:nvSpPr>
        <dsp:cNvPr id="0" name=""/>
        <dsp:cNvSpPr/>
      </dsp:nvSpPr>
      <dsp:spPr>
        <a:xfrm>
          <a:off x="0" y="1517922"/>
          <a:ext cx="6513603" cy="431730"/>
        </a:xfrm>
        <a:prstGeom prst="roundRect">
          <a:avLst/>
        </a:prstGeom>
        <a:solidFill>
          <a:schemeClr val="accent2">
            <a:hueOff val="-396917"/>
            <a:satOff val="-2288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Pericardial tamponade</a:t>
          </a:r>
          <a:endParaRPr lang="en-US" sz="1800" kern="1200"/>
        </a:p>
      </dsp:txBody>
      <dsp:txXfrm>
        <a:off x="21075" y="1538997"/>
        <a:ext cx="6471453" cy="389580"/>
      </dsp:txXfrm>
    </dsp:sp>
    <dsp:sp modelId="{23C339E8-2D61-A84C-9C4A-36314F0AC7F4}">
      <dsp:nvSpPr>
        <dsp:cNvPr id="0" name=""/>
        <dsp:cNvSpPr/>
      </dsp:nvSpPr>
      <dsp:spPr>
        <a:xfrm>
          <a:off x="0" y="2001492"/>
          <a:ext cx="6513603" cy="431730"/>
        </a:xfrm>
        <a:prstGeom prst="roundRect">
          <a:avLst/>
        </a:prstGeom>
        <a:solidFill>
          <a:schemeClr val="accent2">
            <a:hueOff val="-529223"/>
            <a:satOff val="-30519"/>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Pulmonary embolism (PE)</a:t>
          </a:r>
          <a:endParaRPr lang="en-US" sz="1800" kern="1200"/>
        </a:p>
      </dsp:txBody>
      <dsp:txXfrm>
        <a:off x="21075" y="2022567"/>
        <a:ext cx="6471453" cy="389580"/>
      </dsp:txXfrm>
    </dsp:sp>
    <dsp:sp modelId="{6187D0B5-94C3-654D-B42D-15AFB79C67FC}">
      <dsp:nvSpPr>
        <dsp:cNvPr id="0" name=""/>
        <dsp:cNvSpPr/>
      </dsp:nvSpPr>
      <dsp:spPr>
        <a:xfrm>
          <a:off x="0" y="2485062"/>
          <a:ext cx="6513603" cy="431730"/>
        </a:xfrm>
        <a:prstGeom prst="roundRect">
          <a:avLst/>
        </a:prstGeom>
        <a:solidFill>
          <a:schemeClr val="accent2">
            <a:hueOff val="-661529"/>
            <a:satOff val="-38149"/>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Pneumonia</a:t>
          </a:r>
          <a:endParaRPr lang="en-US" sz="1800" kern="1200"/>
        </a:p>
      </dsp:txBody>
      <dsp:txXfrm>
        <a:off x="21075" y="2506137"/>
        <a:ext cx="6471453" cy="389580"/>
      </dsp:txXfrm>
    </dsp:sp>
    <dsp:sp modelId="{906048C3-65C3-8B41-934D-E0C4558947F4}">
      <dsp:nvSpPr>
        <dsp:cNvPr id="0" name=""/>
        <dsp:cNvSpPr/>
      </dsp:nvSpPr>
      <dsp:spPr>
        <a:xfrm>
          <a:off x="0" y="2968632"/>
          <a:ext cx="6513603" cy="431730"/>
        </a:xfrm>
        <a:prstGeom prst="roundRect">
          <a:avLst/>
        </a:prstGeom>
        <a:solidFill>
          <a:schemeClr val="accent2">
            <a:hueOff val="-793834"/>
            <a:satOff val="-45779"/>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Chronic obstructive pulmonary disease (COPD) exacerbation</a:t>
          </a:r>
          <a:endParaRPr lang="en-US" sz="1800" kern="1200"/>
        </a:p>
      </dsp:txBody>
      <dsp:txXfrm>
        <a:off x="21075" y="2989707"/>
        <a:ext cx="6471453" cy="389580"/>
      </dsp:txXfrm>
    </dsp:sp>
    <dsp:sp modelId="{D59AC276-6FF8-A746-8BCD-632CFA143AD4}">
      <dsp:nvSpPr>
        <dsp:cNvPr id="0" name=""/>
        <dsp:cNvSpPr/>
      </dsp:nvSpPr>
      <dsp:spPr>
        <a:xfrm>
          <a:off x="0" y="3452203"/>
          <a:ext cx="6513603" cy="431730"/>
        </a:xfrm>
        <a:prstGeom prst="roundRect">
          <a:avLst/>
        </a:prstGeom>
        <a:solidFill>
          <a:schemeClr val="accent2">
            <a:hueOff val="-926140"/>
            <a:satOff val="-53409"/>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Sever Asthma</a:t>
          </a:r>
          <a:endParaRPr lang="en-US" sz="1800" kern="1200"/>
        </a:p>
      </dsp:txBody>
      <dsp:txXfrm>
        <a:off x="21075" y="3473278"/>
        <a:ext cx="6471453" cy="389580"/>
      </dsp:txXfrm>
    </dsp:sp>
    <dsp:sp modelId="{1E3C5E49-0FF7-EB40-A030-8D0125F920DE}">
      <dsp:nvSpPr>
        <dsp:cNvPr id="0" name=""/>
        <dsp:cNvSpPr/>
      </dsp:nvSpPr>
      <dsp:spPr>
        <a:xfrm>
          <a:off x="0" y="3935773"/>
          <a:ext cx="6513603" cy="431730"/>
        </a:xfrm>
        <a:prstGeom prst="roundRect">
          <a:avLst/>
        </a:prstGeom>
        <a:solidFill>
          <a:schemeClr val="accent2">
            <a:hueOff val="-1058446"/>
            <a:satOff val="-61039"/>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Anaphylaxis</a:t>
          </a:r>
          <a:endParaRPr lang="en-US" sz="1800" kern="1200"/>
        </a:p>
      </dsp:txBody>
      <dsp:txXfrm>
        <a:off x="21075" y="3956848"/>
        <a:ext cx="6471453" cy="389580"/>
      </dsp:txXfrm>
    </dsp:sp>
    <dsp:sp modelId="{BFC1DB0D-3535-E24C-B489-E56F8937A09C}">
      <dsp:nvSpPr>
        <dsp:cNvPr id="0" name=""/>
        <dsp:cNvSpPr/>
      </dsp:nvSpPr>
      <dsp:spPr>
        <a:xfrm>
          <a:off x="0" y="4419343"/>
          <a:ext cx="6513603" cy="431730"/>
        </a:xfrm>
        <a:prstGeom prst="roundRect">
          <a:avLst/>
        </a:prstGeom>
        <a:solidFill>
          <a:schemeClr val="accent2">
            <a:hueOff val="-1190752"/>
            <a:satOff val="-68668"/>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Poisoning (eg, carbon monoxide)</a:t>
          </a:r>
          <a:endParaRPr lang="en-US" sz="1800" kern="1200"/>
        </a:p>
      </dsp:txBody>
      <dsp:txXfrm>
        <a:off x="21075" y="4440418"/>
        <a:ext cx="6471453" cy="389580"/>
      </dsp:txXfrm>
    </dsp:sp>
    <dsp:sp modelId="{937FDB5A-A717-1C41-BEB5-D21C7D0BBCC0}">
      <dsp:nvSpPr>
        <dsp:cNvPr id="0" name=""/>
        <dsp:cNvSpPr/>
      </dsp:nvSpPr>
      <dsp:spPr>
        <a:xfrm>
          <a:off x="0" y="4902913"/>
          <a:ext cx="6513603" cy="431730"/>
        </a:xfrm>
        <a:prstGeom prst="roundRect">
          <a:avLst/>
        </a:prstGeom>
        <a:solidFill>
          <a:schemeClr val="accent2">
            <a:hueOff val="-1323057"/>
            <a:satOff val="-76298"/>
            <a:lumOff val="7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Pneumothorax, Hemothorax)</a:t>
          </a:r>
          <a:endParaRPr lang="en-US" sz="1800" kern="1200" dirty="0"/>
        </a:p>
      </dsp:txBody>
      <dsp:txXfrm>
        <a:off x="21075" y="4923988"/>
        <a:ext cx="6471453" cy="389580"/>
      </dsp:txXfrm>
    </dsp:sp>
    <dsp:sp modelId="{71CAB972-4227-974F-89F5-5270E8F75094}">
      <dsp:nvSpPr>
        <dsp:cNvPr id="0" name=""/>
        <dsp:cNvSpPr/>
      </dsp:nvSpPr>
      <dsp:spPr>
        <a:xfrm>
          <a:off x="0" y="5386483"/>
          <a:ext cx="6513603" cy="4317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Airway obstruction: Foreign body </a:t>
          </a:r>
          <a:endParaRPr lang="en-US" sz="1800" kern="1200" dirty="0"/>
        </a:p>
      </dsp:txBody>
      <dsp:txXfrm>
        <a:off x="21075" y="5407558"/>
        <a:ext cx="6471453"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B9332-C930-6544-A92F-99D09CD98330}">
      <dsp:nvSpPr>
        <dsp:cNvPr id="0" name=""/>
        <dsp:cNvSpPr/>
      </dsp:nvSpPr>
      <dsp:spPr>
        <a:xfrm>
          <a:off x="0" y="2906"/>
          <a:ext cx="70774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AA7C9-215E-6F49-AEF7-FA599F2B2B00}">
      <dsp:nvSpPr>
        <dsp:cNvPr id="0" name=""/>
        <dsp:cNvSpPr/>
      </dsp:nvSpPr>
      <dsp:spPr>
        <a:xfrm>
          <a:off x="0" y="2906"/>
          <a:ext cx="7077434" cy="1458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a:t>Dyspnea is the perception of an inability to breathe comfortably</a:t>
          </a:r>
          <a:endParaRPr lang="en-US" sz="2300" kern="1200"/>
        </a:p>
      </dsp:txBody>
      <dsp:txXfrm>
        <a:off x="0" y="2906"/>
        <a:ext cx="7077434" cy="1458349"/>
      </dsp:txXfrm>
    </dsp:sp>
    <dsp:sp modelId="{C7C4361F-813B-EE41-8EC9-66EDAAF0BD80}">
      <dsp:nvSpPr>
        <dsp:cNvPr id="0" name=""/>
        <dsp:cNvSpPr/>
      </dsp:nvSpPr>
      <dsp:spPr>
        <a:xfrm>
          <a:off x="0" y="1461255"/>
          <a:ext cx="7077434"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C02FA3-4850-3941-9630-9FA5536EF1E0}">
      <dsp:nvSpPr>
        <dsp:cNvPr id="0" name=""/>
        <dsp:cNvSpPr/>
      </dsp:nvSpPr>
      <dsp:spPr>
        <a:xfrm>
          <a:off x="0" y="1461255"/>
          <a:ext cx="7077434" cy="1458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a:t>Pts with acute dyspnea presents difficult challenges in diagnosis and management</a:t>
          </a:r>
          <a:endParaRPr lang="en-US" sz="2300" kern="1200"/>
        </a:p>
      </dsp:txBody>
      <dsp:txXfrm>
        <a:off x="0" y="1461255"/>
        <a:ext cx="7077434" cy="1458349"/>
      </dsp:txXfrm>
    </dsp:sp>
    <dsp:sp modelId="{49431778-9803-0F4A-816B-A3F210C54B4C}">
      <dsp:nvSpPr>
        <dsp:cNvPr id="0" name=""/>
        <dsp:cNvSpPr/>
      </dsp:nvSpPr>
      <dsp:spPr>
        <a:xfrm>
          <a:off x="0" y="2919605"/>
          <a:ext cx="7077434"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CB3E34-1445-1E44-B3B7-299F5BCA6CA8}">
      <dsp:nvSpPr>
        <dsp:cNvPr id="0" name=""/>
        <dsp:cNvSpPr/>
      </dsp:nvSpPr>
      <dsp:spPr>
        <a:xfrm>
          <a:off x="0" y="2919605"/>
          <a:ext cx="7063617" cy="1515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The emergency clinician must work through a wide differential diagnosis while providing appropriate initial treatment for a potentially life-threatening illness</a:t>
          </a:r>
          <a:endParaRPr lang="en-US" sz="2300" kern="1200" dirty="0"/>
        </a:p>
      </dsp:txBody>
      <dsp:txXfrm>
        <a:off x="0" y="2919605"/>
        <a:ext cx="7063617" cy="1515881"/>
      </dsp:txXfrm>
    </dsp:sp>
    <dsp:sp modelId="{3809C103-BB58-054E-AB5E-3C6BDAB22D2F}">
      <dsp:nvSpPr>
        <dsp:cNvPr id="0" name=""/>
        <dsp:cNvSpPr/>
      </dsp:nvSpPr>
      <dsp:spPr>
        <a:xfrm>
          <a:off x="0" y="4435487"/>
          <a:ext cx="707743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51FA5B-CC56-FB41-AD55-A6BC66C57473}">
      <dsp:nvSpPr>
        <dsp:cNvPr id="0" name=""/>
        <dsp:cNvSpPr/>
      </dsp:nvSpPr>
      <dsp:spPr>
        <a:xfrm>
          <a:off x="0" y="4435487"/>
          <a:ext cx="7077434" cy="1458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a:t>A,B &amp; C are the emergency clinician's primary focus when managing acutely dyspneic pts. Once these are stabilized, further clinical investigation and treatment can proceed.</a:t>
          </a:r>
          <a:endParaRPr lang="en-US" sz="2300" kern="1200"/>
        </a:p>
      </dsp:txBody>
      <dsp:txXfrm>
        <a:off x="0" y="4435487"/>
        <a:ext cx="7077434" cy="145834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0D93A-0C93-A740-AFE8-D0D65B304BB6}">
      <dsp:nvSpPr>
        <dsp:cNvPr id="0" name=""/>
        <dsp:cNvSpPr/>
      </dsp:nvSpPr>
      <dsp:spPr>
        <a:xfrm>
          <a:off x="0" y="41537"/>
          <a:ext cx="6513603" cy="139658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ABC!</a:t>
          </a:r>
          <a:endParaRPr lang="en-US" sz="2500" kern="1200"/>
        </a:p>
      </dsp:txBody>
      <dsp:txXfrm>
        <a:off x="68176" y="109713"/>
        <a:ext cx="6377251" cy="1260235"/>
      </dsp:txXfrm>
    </dsp:sp>
    <dsp:sp modelId="{1FB22E2F-5401-054A-8DF6-EC076CA46AB5}">
      <dsp:nvSpPr>
        <dsp:cNvPr id="0" name=""/>
        <dsp:cNvSpPr/>
      </dsp:nvSpPr>
      <dsp:spPr>
        <a:xfrm>
          <a:off x="0" y="1510125"/>
          <a:ext cx="6513603" cy="139658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Needle decompression followed by tube thoracostomy</a:t>
          </a:r>
          <a:endParaRPr lang="en-US" sz="2500" kern="1200"/>
        </a:p>
      </dsp:txBody>
      <dsp:txXfrm>
        <a:off x="68176" y="1578301"/>
        <a:ext cx="6377251" cy="1260235"/>
      </dsp:txXfrm>
    </dsp:sp>
    <dsp:sp modelId="{A9753387-F529-2040-99C6-1FDE47256B45}">
      <dsp:nvSpPr>
        <dsp:cNvPr id="0" name=""/>
        <dsp:cNvSpPr/>
      </dsp:nvSpPr>
      <dsp:spPr>
        <a:xfrm>
          <a:off x="0" y="2978713"/>
          <a:ext cx="6513603" cy="139658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u="sng" kern="1200" dirty="0"/>
            <a:t>Needle Decompression site based on ATLS: 4th or 5th  IC ant to mid axillary line</a:t>
          </a:r>
        </a:p>
      </dsp:txBody>
      <dsp:txXfrm>
        <a:off x="68176" y="3046889"/>
        <a:ext cx="6377251" cy="1260235"/>
      </dsp:txXfrm>
    </dsp:sp>
    <dsp:sp modelId="{ABA13CBE-C6B8-7A42-8E59-5C3EB3591FF1}">
      <dsp:nvSpPr>
        <dsp:cNvPr id="0" name=""/>
        <dsp:cNvSpPr/>
      </dsp:nvSpPr>
      <dsp:spPr>
        <a:xfrm>
          <a:off x="0" y="4447300"/>
          <a:ext cx="6513603" cy="139658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After doing the above the pt started immediately to feel better and his vital signs normalized </a:t>
          </a:r>
        </a:p>
      </dsp:txBody>
      <dsp:txXfrm>
        <a:off x="68176" y="4515476"/>
        <a:ext cx="6377251" cy="126023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1BA57-EF69-DB44-9418-D05890113808}">
      <dsp:nvSpPr>
        <dsp:cNvPr id="0" name=""/>
        <dsp:cNvSpPr/>
      </dsp:nvSpPr>
      <dsp:spPr>
        <a:xfrm>
          <a:off x="0" y="168767"/>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•Acute coronary syndrome (ACS)</a:t>
          </a:r>
          <a:endParaRPr lang="en-US" sz="1800" kern="1200"/>
        </a:p>
      </dsp:txBody>
      <dsp:txXfrm>
        <a:off x="0" y="168767"/>
        <a:ext cx="2058965" cy="1235379"/>
      </dsp:txXfrm>
    </dsp:sp>
    <dsp:sp modelId="{823C96C7-26DB-3749-B077-67A250A2C3AB}">
      <dsp:nvSpPr>
        <dsp:cNvPr id="0" name=""/>
        <dsp:cNvSpPr/>
      </dsp:nvSpPr>
      <dsp:spPr>
        <a:xfrm>
          <a:off x="2264862" y="168767"/>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•Acute heart failure</a:t>
          </a:r>
          <a:endParaRPr lang="en-US" sz="1800" kern="1200"/>
        </a:p>
      </dsp:txBody>
      <dsp:txXfrm>
        <a:off x="2264862" y="168767"/>
        <a:ext cx="2058965" cy="1235379"/>
      </dsp:txXfrm>
    </dsp:sp>
    <dsp:sp modelId="{5925440D-E08C-CA41-8230-B8C9909E220A}">
      <dsp:nvSpPr>
        <dsp:cNvPr id="0" name=""/>
        <dsp:cNvSpPr/>
      </dsp:nvSpPr>
      <dsp:spPr>
        <a:xfrm>
          <a:off x="4529725" y="168767"/>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•Arrhythmia</a:t>
          </a:r>
          <a:endParaRPr lang="en-US" sz="1800" kern="1200"/>
        </a:p>
      </dsp:txBody>
      <dsp:txXfrm>
        <a:off x="4529725" y="168767"/>
        <a:ext cx="2058965" cy="1235379"/>
      </dsp:txXfrm>
    </dsp:sp>
    <dsp:sp modelId="{5449FC10-9C2C-5D4E-887F-3EF040ABE5B1}">
      <dsp:nvSpPr>
        <dsp:cNvPr id="0" name=""/>
        <dsp:cNvSpPr/>
      </dsp:nvSpPr>
      <dsp:spPr>
        <a:xfrm>
          <a:off x="0" y="1610043"/>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•Pericardial tamponade</a:t>
          </a:r>
          <a:endParaRPr lang="en-US" sz="1800" kern="1200"/>
        </a:p>
      </dsp:txBody>
      <dsp:txXfrm>
        <a:off x="0" y="1610043"/>
        <a:ext cx="2058965" cy="1235379"/>
      </dsp:txXfrm>
    </dsp:sp>
    <dsp:sp modelId="{DECC0C3E-CDE5-974A-9FD8-55F96D61FAE1}">
      <dsp:nvSpPr>
        <dsp:cNvPr id="0" name=""/>
        <dsp:cNvSpPr/>
      </dsp:nvSpPr>
      <dsp:spPr>
        <a:xfrm>
          <a:off x="2264862" y="1610043"/>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•Pulmonary embolism (PE)</a:t>
          </a:r>
          <a:endParaRPr lang="en-US" sz="1800" kern="1200"/>
        </a:p>
      </dsp:txBody>
      <dsp:txXfrm>
        <a:off x="2264862" y="1610043"/>
        <a:ext cx="2058965" cy="1235379"/>
      </dsp:txXfrm>
    </dsp:sp>
    <dsp:sp modelId="{40E02358-BBDA-4E41-883E-A7372B36F2AC}">
      <dsp:nvSpPr>
        <dsp:cNvPr id="0" name=""/>
        <dsp:cNvSpPr/>
      </dsp:nvSpPr>
      <dsp:spPr>
        <a:xfrm>
          <a:off x="4529725" y="1610043"/>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•Pneumonia</a:t>
          </a:r>
          <a:endParaRPr lang="en-US" sz="1800" kern="1200"/>
        </a:p>
      </dsp:txBody>
      <dsp:txXfrm>
        <a:off x="4529725" y="1610043"/>
        <a:ext cx="2058965" cy="1235379"/>
      </dsp:txXfrm>
    </dsp:sp>
    <dsp:sp modelId="{C88B02B9-255A-8B43-8B04-DBA343006EC1}">
      <dsp:nvSpPr>
        <dsp:cNvPr id="0" name=""/>
        <dsp:cNvSpPr/>
      </dsp:nvSpPr>
      <dsp:spPr>
        <a:xfrm>
          <a:off x="0" y="3051319"/>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•Chronic obstructive pulmonary disease (COPD) exacerbation</a:t>
          </a:r>
          <a:endParaRPr lang="en-US" sz="1800" kern="1200"/>
        </a:p>
      </dsp:txBody>
      <dsp:txXfrm>
        <a:off x="0" y="3051319"/>
        <a:ext cx="2058965" cy="1235379"/>
      </dsp:txXfrm>
    </dsp:sp>
    <dsp:sp modelId="{5A1C33EC-DD12-C447-806F-F356C9114797}">
      <dsp:nvSpPr>
        <dsp:cNvPr id="0" name=""/>
        <dsp:cNvSpPr/>
      </dsp:nvSpPr>
      <dsp:spPr>
        <a:xfrm>
          <a:off x="2264862" y="3051319"/>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•Sever Asthma</a:t>
          </a:r>
          <a:endParaRPr lang="en-US" sz="1800" kern="1200"/>
        </a:p>
      </dsp:txBody>
      <dsp:txXfrm>
        <a:off x="2264862" y="3051319"/>
        <a:ext cx="2058965" cy="1235379"/>
      </dsp:txXfrm>
    </dsp:sp>
    <dsp:sp modelId="{BDCD98E4-9AA1-3D4C-A8B1-4FB535608A3B}">
      <dsp:nvSpPr>
        <dsp:cNvPr id="0" name=""/>
        <dsp:cNvSpPr/>
      </dsp:nvSpPr>
      <dsp:spPr>
        <a:xfrm>
          <a:off x="4529725" y="3051319"/>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•Anaphylaxis</a:t>
          </a:r>
          <a:endParaRPr lang="en-US" sz="1800" kern="1200"/>
        </a:p>
      </dsp:txBody>
      <dsp:txXfrm>
        <a:off x="4529725" y="3051319"/>
        <a:ext cx="2058965" cy="1235379"/>
      </dsp:txXfrm>
    </dsp:sp>
    <dsp:sp modelId="{B05D7A4B-F2D2-B440-B1DC-4B57B26409C4}">
      <dsp:nvSpPr>
        <dsp:cNvPr id="0" name=""/>
        <dsp:cNvSpPr/>
      </dsp:nvSpPr>
      <dsp:spPr>
        <a:xfrm>
          <a:off x="0" y="4492595"/>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•Poisoning (eg, carbon monoxide)</a:t>
          </a:r>
          <a:endParaRPr lang="en-US" sz="1800" kern="1200"/>
        </a:p>
      </dsp:txBody>
      <dsp:txXfrm>
        <a:off x="0" y="4492595"/>
        <a:ext cx="2058965" cy="1235379"/>
      </dsp:txXfrm>
    </dsp:sp>
    <dsp:sp modelId="{15867B62-E27B-4C45-8E87-3620450548FA}">
      <dsp:nvSpPr>
        <dsp:cNvPr id="0" name=""/>
        <dsp:cNvSpPr/>
      </dsp:nvSpPr>
      <dsp:spPr>
        <a:xfrm>
          <a:off x="2264862" y="4492595"/>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•Trauma (eg, pneumothorax, hemothorax)</a:t>
          </a:r>
          <a:endParaRPr lang="en-US" sz="1800" kern="1200"/>
        </a:p>
      </dsp:txBody>
      <dsp:txXfrm>
        <a:off x="2264862" y="4492595"/>
        <a:ext cx="2058965" cy="1235379"/>
      </dsp:txXfrm>
    </dsp:sp>
    <dsp:sp modelId="{3CDB41DD-E446-6E45-B901-54D7FAB502D5}">
      <dsp:nvSpPr>
        <dsp:cNvPr id="0" name=""/>
        <dsp:cNvSpPr/>
      </dsp:nvSpPr>
      <dsp:spPr>
        <a:xfrm>
          <a:off x="4529725" y="4492595"/>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 Airway obstruction :Foreign body </a:t>
          </a:r>
          <a:endParaRPr lang="en-US" sz="1800" kern="1200"/>
        </a:p>
      </dsp:txBody>
      <dsp:txXfrm>
        <a:off x="4529725" y="4492595"/>
        <a:ext cx="2058965" cy="123537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73492-DF8E-5849-BFCC-ED294E669D15}">
      <dsp:nvSpPr>
        <dsp:cNvPr id="0" name=""/>
        <dsp:cNvSpPr/>
      </dsp:nvSpPr>
      <dsp:spPr>
        <a:xfrm>
          <a:off x="0" y="299671"/>
          <a:ext cx="6513603" cy="10578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Airway : Maintained </a:t>
          </a:r>
        </a:p>
      </dsp:txBody>
      <dsp:txXfrm>
        <a:off x="51642" y="351313"/>
        <a:ext cx="6410319" cy="954608"/>
      </dsp:txXfrm>
    </dsp:sp>
    <dsp:sp modelId="{94017170-82D5-2B44-8A63-330A65222F11}">
      <dsp:nvSpPr>
        <dsp:cNvPr id="0" name=""/>
        <dsp:cNvSpPr/>
      </dsp:nvSpPr>
      <dsp:spPr>
        <a:xfrm>
          <a:off x="0" y="1423804"/>
          <a:ext cx="6513603" cy="177606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Breathing: Pending respiratory failure , O2=80 on 100% Non-rebreather mask , </a:t>
          </a:r>
          <a:r>
            <a:rPr lang="en-CA" sz="2300" kern="1200" dirty="0"/>
            <a:t>Brief, fragmented speech and increase work of breathing with the use of accessory muscles  and Inability to lie supine</a:t>
          </a:r>
          <a:endParaRPr lang="en-US" sz="2300" kern="1200" dirty="0"/>
        </a:p>
      </dsp:txBody>
      <dsp:txXfrm>
        <a:off x="86700" y="1510504"/>
        <a:ext cx="6340203" cy="1602660"/>
      </dsp:txXfrm>
    </dsp:sp>
    <dsp:sp modelId="{FB3E1C2F-CFB8-6943-BE6F-89450F8E6184}">
      <dsp:nvSpPr>
        <dsp:cNvPr id="0" name=""/>
        <dsp:cNvSpPr/>
      </dsp:nvSpPr>
      <dsp:spPr>
        <a:xfrm>
          <a:off x="0" y="3199864"/>
          <a:ext cx="651360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9210" rIns="163576" bIns="29210" numCol="1" spcCol="1270" anchor="t" anchorCtr="0">
          <a:noAutofit/>
        </a:bodyPr>
        <a:lstStyle/>
        <a:p>
          <a:pPr marL="171450" lvl="1" indent="-171450" algn="l" defTabSz="800100">
            <a:lnSpc>
              <a:spcPct val="100000"/>
            </a:lnSpc>
            <a:spcBef>
              <a:spcPct val="0"/>
            </a:spcBef>
            <a:spcAft>
              <a:spcPct val="20000"/>
            </a:spcAft>
            <a:buChar char="•"/>
          </a:pPr>
          <a:r>
            <a:rPr lang="en-CA" sz="1800" kern="1200"/>
            <a:t>Action: Intubation and ventilation </a:t>
          </a:r>
          <a:endParaRPr lang="en-US" sz="1800" kern="1200"/>
        </a:p>
      </dsp:txBody>
      <dsp:txXfrm>
        <a:off x="0" y="3199864"/>
        <a:ext cx="6513603" cy="380880"/>
      </dsp:txXfrm>
    </dsp:sp>
    <dsp:sp modelId="{76B3E453-7C55-9949-88DB-5548EEBA1ECF}">
      <dsp:nvSpPr>
        <dsp:cNvPr id="0" name=""/>
        <dsp:cNvSpPr/>
      </dsp:nvSpPr>
      <dsp:spPr>
        <a:xfrm>
          <a:off x="0" y="3580744"/>
          <a:ext cx="6513603" cy="881707"/>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CA" sz="2300" kern="1200" dirty="0"/>
            <a:t>Circulation:  Sever hypotension </a:t>
          </a:r>
          <a:r>
            <a:rPr lang="en-US" sz="2300" kern="1200" dirty="0"/>
            <a:t>BP 80/40, HR 130</a:t>
          </a:r>
        </a:p>
      </dsp:txBody>
      <dsp:txXfrm>
        <a:off x="43041" y="3623785"/>
        <a:ext cx="6427521" cy="795625"/>
      </dsp:txXfrm>
    </dsp:sp>
    <dsp:sp modelId="{4983A93F-65E3-D442-97DD-F74B6EAA1419}">
      <dsp:nvSpPr>
        <dsp:cNvPr id="0" name=""/>
        <dsp:cNvSpPr/>
      </dsp:nvSpPr>
      <dsp:spPr>
        <a:xfrm>
          <a:off x="0" y="4462451"/>
          <a:ext cx="6513603"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9210" rIns="163576" bIns="29210" numCol="1" spcCol="1270" anchor="t" anchorCtr="0">
          <a:noAutofit/>
        </a:bodyPr>
        <a:lstStyle/>
        <a:p>
          <a:pPr marL="171450" lvl="1" indent="-171450" algn="l" defTabSz="800100">
            <a:lnSpc>
              <a:spcPct val="100000"/>
            </a:lnSpc>
            <a:spcBef>
              <a:spcPct val="0"/>
            </a:spcBef>
            <a:spcAft>
              <a:spcPct val="20000"/>
            </a:spcAft>
            <a:buChar char="•"/>
          </a:pPr>
          <a:r>
            <a:rPr lang="en-US" sz="1800" kern="1200"/>
            <a:t>Action: 2 large bore IV + Resuscitation with IVF start with 1 to 2 L as a bolus (As fast as possible: use pressure bag) </a:t>
          </a:r>
        </a:p>
        <a:p>
          <a:pPr marL="171450" lvl="1" indent="-171450" algn="l" defTabSz="800100">
            <a:lnSpc>
              <a:spcPct val="100000"/>
            </a:lnSpc>
            <a:spcBef>
              <a:spcPct val="0"/>
            </a:spcBef>
            <a:spcAft>
              <a:spcPct val="20000"/>
            </a:spcAft>
            <a:buChar char="•"/>
          </a:pPr>
          <a:r>
            <a:rPr lang="en-US" sz="1800" kern="1200"/>
            <a:t>Consider using </a:t>
          </a:r>
          <a:r>
            <a:rPr lang="en-CA" sz="1800" b="1" kern="1200"/>
            <a:t>Vasoconstrictor</a:t>
          </a:r>
          <a:r>
            <a:rPr lang="en-CA" sz="1800" kern="1200"/>
            <a:t> or pressor </a:t>
          </a:r>
          <a:r>
            <a:rPr lang="en-CA" sz="1800" b="1" kern="1200"/>
            <a:t>medications if the BP is not responding </a:t>
          </a:r>
          <a:endParaRPr lang="en-US" sz="1800" kern="1200"/>
        </a:p>
      </dsp:txBody>
      <dsp:txXfrm>
        <a:off x="0" y="4462451"/>
        <a:ext cx="6513603" cy="1237860"/>
      </dsp:txXfrm>
    </dsp:sp>
    <dsp:sp modelId="{AFE1EA7F-A2AB-0A4B-BDBE-9A8494F288BA}">
      <dsp:nvSpPr>
        <dsp:cNvPr id="0" name=""/>
        <dsp:cNvSpPr/>
      </dsp:nvSpPr>
      <dsp:spPr>
        <a:xfrm>
          <a:off x="0" y="5700311"/>
          <a:ext cx="6513603" cy="7306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CA" sz="2300" b="1" kern="1200" dirty="0"/>
            <a:t>Wide spectrum Antibiotics within 1 hr</a:t>
          </a:r>
          <a:endParaRPr lang="en-US" sz="2300" kern="1200" dirty="0"/>
        </a:p>
      </dsp:txBody>
      <dsp:txXfrm>
        <a:off x="35665" y="5735976"/>
        <a:ext cx="6442273" cy="65927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9AFD9-68B5-B14B-B5E0-28E9D52F0B85}">
      <dsp:nvSpPr>
        <dsp:cNvPr id="0" name=""/>
        <dsp:cNvSpPr/>
      </dsp:nvSpPr>
      <dsp:spPr>
        <a:xfrm>
          <a:off x="0" y="194786"/>
          <a:ext cx="2035501" cy="12213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Acute coronary syndrome (ACS)</a:t>
          </a:r>
          <a:endParaRPr lang="en-US" sz="1800" kern="1200"/>
        </a:p>
      </dsp:txBody>
      <dsp:txXfrm>
        <a:off x="0" y="194786"/>
        <a:ext cx="2035501" cy="1221300"/>
      </dsp:txXfrm>
    </dsp:sp>
    <dsp:sp modelId="{B0D370AC-C510-1240-82D7-506E59FD90CE}">
      <dsp:nvSpPr>
        <dsp:cNvPr id="0" name=""/>
        <dsp:cNvSpPr/>
      </dsp:nvSpPr>
      <dsp:spPr>
        <a:xfrm>
          <a:off x="2239051" y="194786"/>
          <a:ext cx="2035501" cy="1221300"/>
        </a:xfrm>
        <a:prstGeom prst="rect">
          <a:avLst/>
        </a:prstGeom>
        <a:solidFill>
          <a:schemeClr val="accent2">
            <a:hueOff val="-132306"/>
            <a:satOff val="-7630"/>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Acute heart failure</a:t>
          </a:r>
          <a:endParaRPr lang="en-US" sz="1800" kern="1200"/>
        </a:p>
      </dsp:txBody>
      <dsp:txXfrm>
        <a:off x="2239051" y="194786"/>
        <a:ext cx="2035501" cy="1221300"/>
      </dsp:txXfrm>
    </dsp:sp>
    <dsp:sp modelId="{D32B034D-D73E-CB4F-91E7-983C2E7239F1}">
      <dsp:nvSpPr>
        <dsp:cNvPr id="0" name=""/>
        <dsp:cNvSpPr/>
      </dsp:nvSpPr>
      <dsp:spPr>
        <a:xfrm>
          <a:off x="4478102" y="194786"/>
          <a:ext cx="2035501" cy="1221300"/>
        </a:xfrm>
        <a:prstGeom prst="rect">
          <a:avLst/>
        </a:prstGeom>
        <a:solidFill>
          <a:schemeClr val="accent2">
            <a:hueOff val="-264611"/>
            <a:satOff val="-15260"/>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Arrhythmia</a:t>
          </a:r>
          <a:endParaRPr lang="en-US" sz="1800" kern="1200"/>
        </a:p>
      </dsp:txBody>
      <dsp:txXfrm>
        <a:off x="4478102" y="194786"/>
        <a:ext cx="2035501" cy="1221300"/>
      </dsp:txXfrm>
    </dsp:sp>
    <dsp:sp modelId="{BAE8DFAD-5AA1-4A4F-824F-E910A69EFA61}">
      <dsp:nvSpPr>
        <dsp:cNvPr id="0" name=""/>
        <dsp:cNvSpPr/>
      </dsp:nvSpPr>
      <dsp:spPr>
        <a:xfrm>
          <a:off x="0" y="1619637"/>
          <a:ext cx="2035501" cy="1221300"/>
        </a:xfrm>
        <a:prstGeom prst="rect">
          <a:avLst/>
        </a:prstGeom>
        <a:solidFill>
          <a:schemeClr val="accent2">
            <a:hueOff val="-396917"/>
            <a:satOff val="-2288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Pericardial tamponade</a:t>
          </a:r>
          <a:endParaRPr lang="en-US" sz="1800" kern="1200"/>
        </a:p>
      </dsp:txBody>
      <dsp:txXfrm>
        <a:off x="0" y="1619637"/>
        <a:ext cx="2035501" cy="1221300"/>
      </dsp:txXfrm>
    </dsp:sp>
    <dsp:sp modelId="{D7165152-970C-B540-BD85-1AA69F3827D8}">
      <dsp:nvSpPr>
        <dsp:cNvPr id="0" name=""/>
        <dsp:cNvSpPr/>
      </dsp:nvSpPr>
      <dsp:spPr>
        <a:xfrm>
          <a:off x="2239051" y="1619637"/>
          <a:ext cx="2035501" cy="1221300"/>
        </a:xfrm>
        <a:prstGeom prst="rect">
          <a:avLst/>
        </a:prstGeom>
        <a:solidFill>
          <a:schemeClr val="accent2">
            <a:hueOff val="-529223"/>
            <a:satOff val="-30519"/>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Pulmonary embolism (PE)</a:t>
          </a:r>
          <a:endParaRPr lang="en-US" sz="1800" kern="1200"/>
        </a:p>
      </dsp:txBody>
      <dsp:txXfrm>
        <a:off x="2239051" y="1619637"/>
        <a:ext cx="2035501" cy="1221300"/>
      </dsp:txXfrm>
    </dsp:sp>
    <dsp:sp modelId="{43673F5F-B763-8144-A65A-5A2845E791D3}">
      <dsp:nvSpPr>
        <dsp:cNvPr id="0" name=""/>
        <dsp:cNvSpPr/>
      </dsp:nvSpPr>
      <dsp:spPr>
        <a:xfrm>
          <a:off x="4478102" y="1619637"/>
          <a:ext cx="2035501" cy="1221300"/>
        </a:xfrm>
        <a:prstGeom prst="rect">
          <a:avLst/>
        </a:prstGeom>
        <a:solidFill>
          <a:schemeClr val="accent2">
            <a:hueOff val="-661529"/>
            <a:satOff val="-38149"/>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Pneumonia</a:t>
          </a:r>
          <a:endParaRPr lang="en-US" sz="1800" kern="1200"/>
        </a:p>
      </dsp:txBody>
      <dsp:txXfrm>
        <a:off x="4478102" y="1619637"/>
        <a:ext cx="2035501" cy="1221300"/>
      </dsp:txXfrm>
    </dsp:sp>
    <dsp:sp modelId="{5EB7C438-AE87-584B-9257-105571BAC7F9}">
      <dsp:nvSpPr>
        <dsp:cNvPr id="0" name=""/>
        <dsp:cNvSpPr/>
      </dsp:nvSpPr>
      <dsp:spPr>
        <a:xfrm>
          <a:off x="0" y="3044488"/>
          <a:ext cx="2035501" cy="1221300"/>
        </a:xfrm>
        <a:prstGeom prst="rect">
          <a:avLst/>
        </a:prstGeom>
        <a:solidFill>
          <a:schemeClr val="accent2">
            <a:hueOff val="-793834"/>
            <a:satOff val="-45779"/>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Chronic obstructive pulmonary disease (COPD) exacerbation</a:t>
          </a:r>
          <a:endParaRPr lang="en-US" sz="1800" kern="1200"/>
        </a:p>
      </dsp:txBody>
      <dsp:txXfrm>
        <a:off x="0" y="3044488"/>
        <a:ext cx="2035501" cy="1221300"/>
      </dsp:txXfrm>
    </dsp:sp>
    <dsp:sp modelId="{7C726511-F3B7-1143-B2FF-7925F9AAB097}">
      <dsp:nvSpPr>
        <dsp:cNvPr id="0" name=""/>
        <dsp:cNvSpPr/>
      </dsp:nvSpPr>
      <dsp:spPr>
        <a:xfrm>
          <a:off x="2239051" y="3044488"/>
          <a:ext cx="2035501" cy="1221300"/>
        </a:xfrm>
        <a:prstGeom prst="rect">
          <a:avLst/>
        </a:prstGeom>
        <a:solidFill>
          <a:schemeClr val="accent2">
            <a:hueOff val="-926140"/>
            <a:satOff val="-53409"/>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Sever Asthma</a:t>
          </a:r>
          <a:endParaRPr lang="en-US" sz="1800" kern="1200"/>
        </a:p>
      </dsp:txBody>
      <dsp:txXfrm>
        <a:off x="2239051" y="3044488"/>
        <a:ext cx="2035501" cy="1221300"/>
      </dsp:txXfrm>
    </dsp:sp>
    <dsp:sp modelId="{B8AE5CB0-42AC-1642-B18D-4ED1C02F4E1D}">
      <dsp:nvSpPr>
        <dsp:cNvPr id="0" name=""/>
        <dsp:cNvSpPr/>
      </dsp:nvSpPr>
      <dsp:spPr>
        <a:xfrm>
          <a:off x="4478102" y="3044488"/>
          <a:ext cx="2035501" cy="1221300"/>
        </a:xfrm>
        <a:prstGeom prst="rect">
          <a:avLst/>
        </a:prstGeom>
        <a:solidFill>
          <a:schemeClr val="accent2">
            <a:hueOff val="-1058446"/>
            <a:satOff val="-61039"/>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Anaphylaxis</a:t>
          </a:r>
          <a:endParaRPr lang="en-US" sz="1800" kern="1200"/>
        </a:p>
      </dsp:txBody>
      <dsp:txXfrm>
        <a:off x="4478102" y="3044488"/>
        <a:ext cx="2035501" cy="1221300"/>
      </dsp:txXfrm>
    </dsp:sp>
    <dsp:sp modelId="{466C25D2-6C27-3641-A91E-6B93E4B5CB44}">
      <dsp:nvSpPr>
        <dsp:cNvPr id="0" name=""/>
        <dsp:cNvSpPr/>
      </dsp:nvSpPr>
      <dsp:spPr>
        <a:xfrm>
          <a:off x="0" y="4469338"/>
          <a:ext cx="2035501" cy="1221300"/>
        </a:xfrm>
        <a:prstGeom prst="rect">
          <a:avLst/>
        </a:prstGeom>
        <a:solidFill>
          <a:schemeClr val="accent2">
            <a:hueOff val="-1190752"/>
            <a:satOff val="-68668"/>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Poisoning (eg, carbon monoxide)</a:t>
          </a:r>
          <a:endParaRPr lang="en-US" sz="1800" kern="1200"/>
        </a:p>
      </dsp:txBody>
      <dsp:txXfrm>
        <a:off x="0" y="4469338"/>
        <a:ext cx="2035501" cy="1221300"/>
      </dsp:txXfrm>
    </dsp:sp>
    <dsp:sp modelId="{DB40F546-D7E8-8C48-BE09-B645C973C625}">
      <dsp:nvSpPr>
        <dsp:cNvPr id="0" name=""/>
        <dsp:cNvSpPr/>
      </dsp:nvSpPr>
      <dsp:spPr>
        <a:xfrm>
          <a:off x="2239051" y="4469338"/>
          <a:ext cx="2035501" cy="1221300"/>
        </a:xfrm>
        <a:prstGeom prst="rect">
          <a:avLst/>
        </a:prstGeom>
        <a:solidFill>
          <a:schemeClr val="accent2">
            <a:hueOff val="-1323057"/>
            <a:satOff val="-76298"/>
            <a:lumOff val="7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Pneumothorax, hemothorax)</a:t>
          </a:r>
          <a:endParaRPr lang="en-US" sz="1800" kern="1200" dirty="0"/>
        </a:p>
      </dsp:txBody>
      <dsp:txXfrm>
        <a:off x="2239051" y="4469338"/>
        <a:ext cx="2035501" cy="1221300"/>
      </dsp:txXfrm>
    </dsp:sp>
    <dsp:sp modelId="{D3C6E1EA-071B-6E42-A725-C4BC4C9E0B6F}">
      <dsp:nvSpPr>
        <dsp:cNvPr id="0" name=""/>
        <dsp:cNvSpPr/>
      </dsp:nvSpPr>
      <dsp:spPr>
        <a:xfrm>
          <a:off x="4478102" y="4469338"/>
          <a:ext cx="2035501" cy="122130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Airway obstruction :Foreign body </a:t>
          </a:r>
          <a:endParaRPr lang="en-US" sz="1800" kern="1200"/>
        </a:p>
      </dsp:txBody>
      <dsp:txXfrm>
        <a:off x="4478102" y="4469338"/>
        <a:ext cx="2035501" cy="12213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816E3-624A-7C47-AB8E-869087AA2FC3}">
      <dsp:nvSpPr>
        <dsp:cNvPr id="0" name=""/>
        <dsp:cNvSpPr/>
      </dsp:nvSpPr>
      <dsp:spPr>
        <a:xfrm rot="5400000">
          <a:off x="3329753" y="-670114"/>
          <a:ext cx="2301111" cy="421676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85725" rIns="171450" bIns="85725" numCol="1" spcCol="1270" anchor="ctr" anchorCtr="0">
          <a:noAutofit/>
        </a:bodyPr>
        <a:lstStyle/>
        <a:p>
          <a:pPr marL="285750" lvl="1" indent="-285750" algn="l" defTabSz="2000250">
            <a:lnSpc>
              <a:spcPct val="90000"/>
            </a:lnSpc>
            <a:spcBef>
              <a:spcPct val="0"/>
            </a:spcBef>
            <a:spcAft>
              <a:spcPct val="15000"/>
            </a:spcAft>
            <a:buNone/>
          </a:pPr>
          <a:r>
            <a:rPr lang="en-US" sz="4500" kern="1200" dirty="0"/>
            <a:t>Treated with IV Adenosine up to 2 doses</a:t>
          </a:r>
        </a:p>
      </dsp:txBody>
      <dsp:txXfrm rot="-5400000">
        <a:off x="2371928" y="400042"/>
        <a:ext cx="4104431" cy="2076449"/>
      </dsp:txXfrm>
    </dsp:sp>
    <dsp:sp modelId="{5D6A0FC7-4C79-0240-89B5-958AD1FB51F7}">
      <dsp:nvSpPr>
        <dsp:cNvPr id="0" name=""/>
        <dsp:cNvSpPr/>
      </dsp:nvSpPr>
      <dsp:spPr>
        <a:xfrm>
          <a:off x="0" y="71"/>
          <a:ext cx="2371928" cy="28763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Stable SVT: (our case)</a:t>
          </a:r>
        </a:p>
      </dsp:txBody>
      <dsp:txXfrm>
        <a:off x="115788" y="115859"/>
        <a:ext cx="2140352" cy="2644813"/>
      </dsp:txXfrm>
    </dsp:sp>
    <dsp:sp modelId="{1217307C-CBA5-2D4D-BDD4-97648FA37311}">
      <dsp:nvSpPr>
        <dsp:cNvPr id="0" name=""/>
        <dsp:cNvSpPr/>
      </dsp:nvSpPr>
      <dsp:spPr>
        <a:xfrm rot="5400000">
          <a:off x="3329753" y="2350095"/>
          <a:ext cx="2301111" cy="421676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85725" rIns="171450" bIns="85725" numCol="1" spcCol="1270" anchor="ctr" anchorCtr="0">
          <a:noAutofit/>
        </a:bodyPr>
        <a:lstStyle/>
        <a:p>
          <a:pPr marL="285750" lvl="1" indent="-285750" algn="l" defTabSz="2000250">
            <a:lnSpc>
              <a:spcPct val="90000"/>
            </a:lnSpc>
            <a:spcBef>
              <a:spcPct val="0"/>
            </a:spcBef>
            <a:spcAft>
              <a:spcPct val="15000"/>
            </a:spcAft>
            <a:buNone/>
          </a:pPr>
          <a:r>
            <a:rPr lang="en-US" sz="4500" kern="1200" dirty="0"/>
            <a:t>Synchronized Cardioversion </a:t>
          </a:r>
        </a:p>
      </dsp:txBody>
      <dsp:txXfrm rot="-5400000">
        <a:off x="2371928" y="3420252"/>
        <a:ext cx="4104431" cy="2076449"/>
      </dsp:txXfrm>
    </dsp:sp>
    <dsp:sp modelId="{878F3380-CB09-8F4A-9C14-44CC1253F6A6}">
      <dsp:nvSpPr>
        <dsp:cNvPr id="0" name=""/>
        <dsp:cNvSpPr/>
      </dsp:nvSpPr>
      <dsp:spPr>
        <a:xfrm>
          <a:off x="0" y="3020281"/>
          <a:ext cx="2371928" cy="287638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Unstable SVT: (Hypotension or Altered Mental status or Chest Pain)</a:t>
          </a:r>
        </a:p>
      </dsp:txBody>
      <dsp:txXfrm>
        <a:off x="115788" y="3136069"/>
        <a:ext cx="2140352" cy="2644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D240D-6AD7-2F40-8276-44632CAFD645}">
      <dsp:nvSpPr>
        <dsp:cNvPr id="0" name=""/>
        <dsp:cNvSpPr/>
      </dsp:nvSpPr>
      <dsp:spPr>
        <a:xfrm>
          <a:off x="0" y="168767"/>
          <a:ext cx="2058965" cy="1235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Acute coronary syndrome (ACS)</a:t>
          </a:r>
          <a:endParaRPr lang="en-US" sz="1900" kern="1200"/>
        </a:p>
      </dsp:txBody>
      <dsp:txXfrm>
        <a:off x="0" y="168767"/>
        <a:ext cx="2058965" cy="1235379"/>
      </dsp:txXfrm>
    </dsp:sp>
    <dsp:sp modelId="{F2A990D4-716B-A341-9511-A3FC624878C3}">
      <dsp:nvSpPr>
        <dsp:cNvPr id="0" name=""/>
        <dsp:cNvSpPr/>
      </dsp:nvSpPr>
      <dsp:spPr>
        <a:xfrm>
          <a:off x="2264862" y="168767"/>
          <a:ext cx="2058965" cy="1235379"/>
        </a:xfrm>
        <a:prstGeom prst="rect">
          <a:avLst/>
        </a:prstGeom>
        <a:solidFill>
          <a:schemeClr val="accent2">
            <a:hueOff val="-132306"/>
            <a:satOff val="-7630"/>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Acute heart failure</a:t>
          </a:r>
          <a:endParaRPr lang="en-US" sz="1900" kern="1200"/>
        </a:p>
      </dsp:txBody>
      <dsp:txXfrm>
        <a:off x="2264862" y="168767"/>
        <a:ext cx="2058965" cy="1235379"/>
      </dsp:txXfrm>
    </dsp:sp>
    <dsp:sp modelId="{9E87D8D8-A805-1D41-A0A0-639CBAD5980B}">
      <dsp:nvSpPr>
        <dsp:cNvPr id="0" name=""/>
        <dsp:cNvSpPr/>
      </dsp:nvSpPr>
      <dsp:spPr>
        <a:xfrm>
          <a:off x="4529725" y="168767"/>
          <a:ext cx="2058965" cy="1235379"/>
        </a:xfrm>
        <a:prstGeom prst="rect">
          <a:avLst/>
        </a:prstGeom>
        <a:solidFill>
          <a:schemeClr val="accent2">
            <a:hueOff val="-264611"/>
            <a:satOff val="-15260"/>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Arrhythmia</a:t>
          </a:r>
          <a:endParaRPr lang="en-US" sz="1900" kern="1200"/>
        </a:p>
      </dsp:txBody>
      <dsp:txXfrm>
        <a:off x="4529725" y="168767"/>
        <a:ext cx="2058965" cy="1235379"/>
      </dsp:txXfrm>
    </dsp:sp>
    <dsp:sp modelId="{E4B64487-C3E8-244C-BE69-857A19AE5316}">
      <dsp:nvSpPr>
        <dsp:cNvPr id="0" name=""/>
        <dsp:cNvSpPr/>
      </dsp:nvSpPr>
      <dsp:spPr>
        <a:xfrm>
          <a:off x="0" y="1610043"/>
          <a:ext cx="2058965" cy="1235379"/>
        </a:xfrm>
        <a:prstGeom prst="rect">
          <a:avLst/>
        </a:prstGeom>
        <a:solidFill>
          <a:schemeClr val="accent2">
            <a:hueOff val="-396917"/>
            <a:satOff val="-2288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Pericardial tamponade</a:t>
          </a:r>
          <a:endParaRPr lang="en-US" sz="1900" kern="1200"/>
        </a:p>
      </dsp:txBody>
      <dsp:txXfrm>
        <a:off x="0" y="1610043"/>
        <a:ext cx="2058965" cy="1235379"/>
      </dsp:txXfrm>
    </dsp:sp>
    <dsp:sp modelId="{C3F682D0-9303-8B46-B654-241385937C1A}">
      <dsp:nvSpPr>
        <dsp:cNvPr id="0" name=""/>
        <dsp:cNvSpPr/>
      </dsp:nvSpPr>
      <dsp:spPr>
        <a:xfrm>
          <a:off x="2264862" y="1610043"/>
          <a:ext cx="2058965" cy="1235379"/>
        </a:xfrm>
        <a:prstGeom prst="rect">
          <a:avLst/>
        </a:prstGeom>
        <a:solidFill>
          <a:schemeClr val="accent2">
            <a:hueOff val="-529223"/>
            <a:satOff val="-30519"/>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Pulmonary embolism (PE)</a:t>
          </a:r>
          <a:endParaRPr lang="en-US" sz="1900" kern="1200"/>
        </a:p>
      </dsp:txBody>
      <dsp:txXfrm>
        <a:off x="2264862" y="1610043"/>
        <a:ext cx="2058965" cy="1235379"/>
      </dsp:txXfrm>
    </dsp:sp>
    <dsp:sp modelId="{96BA1824-B923-F64D-A89A-4F92B0D7977C}">
      <dsp:nvSpPr>
        <dsp:cNvPr id="0" name=""/>
        <dsp:cNvSpPr/>
      </dsp:nvSpPr>
      <dsp:spPr>
        <a:xfrm>
          <a:off x="4529725" y="1610043"/>
          <a:ext cx="2058965" cy="1235379"/>
        </a:xfrm>
        <a:prstGeom prst="rect">
          <a:avLst/>
        </a:prstGeom>
        <a:solidFill>
          <a:schemeClr val="accent2">
            <a:hueOff val="-661529"/>
            <a:satOff val="-38149"/>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Pneumonia</a:t>
          </a:r>
          <a:endParaRPr lang="en-US" sz="1900" kern="1200"/>
        </a:p>
      </dsp:txBody>
      <dsp:txXfrm>
        <a:off x="4529725" y="1610043"/>
        <a:ext cx="2058965" cy="1235379"/>
      </dsp:txXfrm>
    </dsp:sp>
    <dsp:sp modelId="{5B49C09A-9938-AE47-B2ED-8D9F397A08F9}">
      <dsp:nvSpPr>
        <dsp:cNvPr id="0" name=""/>
        <dsp:cNvSpPr/>
      </dsp:nvSpPr>
      <dsp:spPr>
        <a:xfrm>
          <a:off x="0" y="3051319"/>
          <a:ext cx="2058965" cy="1235379"/>
        </a:xfrm>
        <a:prstGeom prst="rect">
          <a:avLst/>
        </a:prstGeom>
        <a:solidFill>
          <a:schemeClr val="accent2">
            <a:hueOff val="-793834"/>
            <a:satOff val="-45779"/>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Chronic obstructive pulmonary disease (COPD) exacerbation</a:t>
          </a:r>
          <a:endParaRPr lang="en-US" sz="1900" kern="1200"/>
        </a:p>
      </dsp:txBody>
      <dsp:txXfrm>
        <a:off x="0" y="3051319"/>
        <a:ext cx="2058965" cy="1235379"/>
      </dsp:txXfrm>
    </dsp:sp>
    <dsp:sp modelId="{B7239CE3-785F-8340-B98B-C2A5518BC666}">
      <dsp:nvSpPr>
        <dsp:cNvPr id="0" name=""/>
        <dsp:cNvSpPr/>
      </dsp:nvSpPr>
      <dsp:spPr>
        <a:xfrm>
          <a:off x="2264862" y="3051319"/>
          <a:ext cx="2058965" cy="1235379"/>
        </a:xfrm>
        <a:prstGeom prst="rect">
          <a:avLst/>
        </a:prstGeom>
        <a:solidFill>
          <a:schemeClr val="accent2">
            <a:hueOff val="-926140"/>
            <a:satOff val="-53409"/>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Sever Asthma</a:t>
          </a:r>
          <a:endParaRPr lang="en-US" sz="1900" kern="1200"/>
        </a:p>
      </dsp:txBody>
      <dsp:txXfrm>
        <a:off x="2264862" y="3051319"/>
        <a:ext cx="2058965" cy="1235379"/>
      </dsp:txXfrm>
    </dsp:sp>
    <dsp:sp modelId="{A154CDEA-631E-BC42-9598-8DA0537C5EA3}">
      <dsp:nvSpPr>
        <dsp:cNvPr id="0" name=""/>
        <dsp:cNvSpPr/>
      </dsp:nvSpPr>
      <dsp:spPr>
        <a:xfrm>
          <a:off x="4529725" y="3051319"/>
          <a:ext cx="2058965" cy="1235379"/>
        </a:xfrm>
        <a:prstGeom prst="rect">
          <a:avLst/>
        </a:prstGeom>
        <a:solidFill>
          <a:schemeClr val="accent2">
            <a:hueOff val="-1058446"/>
            <a:satOff val="-61039"/>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Anaphylaxis</a:t>
          </a:r>
          <a:endParaRPr lang="en-US" sz="1900" kern="1200"/>
        </a:p>
      </dsp:txBody>
      <dsp:txXfrm>
        <a:off x="4529725" y="3051319"/>
        <a:ext cx="2058965" cy="1235379"/>
      </dsp:txXfrm>
    </dsp:sp>
    <dsp:sp modelId="{B1FFF1CD-3089-F34B-841E-C35F0BD7A96F}">
      <dsp:nvSpPr>
        <dsp:cNvPr id="0" name=""/>
        <dsp:cNvSpPr/>
      </dsp:nvSpPr>
      <dsp:spPr>
        <a:xfrm>
          <a:off x="0" y="4492595"/>
          <a:ext cx="2058965" cy="1235379"/>
        </a:xfrm>
        <a:prstGeom prst="rect">
          <a:avLst/>
        </a:prstGeom>
        <a:solidFill>
          <a:schemeClr val="accent2">
            <a:hueOff val="-1190752"/>
            <a:satOff val="-68668"/>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t>Poisoning (eg, carbon monoxide)</a:t>
          </a:r>
          <a:endParaRPr lang="en-US" sz="1900" kern="1200"/>
        </a:p>
      </dsp:txBody>
      <dsp:txXfrm>
        <a:off x="0" y="4492595"/>
        <a:ext cx="2058965" cy="1235379"/>
      </dsp:txXfrm>
    </dsp:sp>
    <dsp:sp modelId="{FB62A0B6-D8E8-DD48-81F7-BC7C89ABDA48}">
      <dsp:nvSpPr>
        <dsp:cNvPr id="0" name=""/>
        <dsp:cNvSpPr/>
      </dsp:nvSpPr>
      <dsp:spPr>
        <a:xfrm>
          <a:off x="2264862" y="4492595"/>
          <a:ext cx="2058965" cy="1235379"/>
        </a:xfrm>
        <a:prstGeom prst="rect">
          <a:avLst/>
        </a:prstGeom>
        <a:solidFill>
          <a:schemeClr val="accent2">
            <a:hueOff val="-1323057"/>
            <a:satOff val="-76298"/>
            <a:lumOff val="7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Pneumothorax, Hemothorax)</a:t>
          </a:r>
          <a:endParaRPr lang="en-US" sz="1900" kern="1200" dirty="0"/>
        </a:p>
      </dsp:txBody>
      <dsp:txXfrm>
        <a:off x="2264862" y="4492595"/>
        <a:ext cx="2058965" cy="1235379"/>
      </dsp:txXfrm>
    </dsp:sp>
    <dsp:sp modelId="{C04E8C63-BDB4-AB4E-9D4C-BA6C30A06AB5}">
      <dsp:nvSpPr>
        <dsp:cNvPr id="0" name=""/>
        <dsp:cNvSpPr/>
      </dsp:nvSpPr>
      <dsp:spPr>
        <a:xfrm>
          <a:off x="4529725" y="4492595"/>
          <a:ext cx="2058965" cy="123537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Airway obstruction: Foreign body </a:t>
          </a:r>
          <a:endParaRPr lang="en-US" sz="1900" kern="1200" dirty="0"/>
        </a:p>
      </dsp:txBody>
      <dsp:txXfrm>
        <a:off x="4529725" y="4492595"/>
        <a:ext cx="2058965" cy="1235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814F5-0B9F-5248-844D-47BCC60B09BD}">
      <dsp:nvSpPr>
        <dsp:cNvPr id="0" name=""/>
        <dsp:cNvSpPr/>
      </dsp:nvSpPr>
      <dsp:spPr>
        <a:xfrm>
          <a:off x="0" y="246931"/>
          <a:ext cx="6588691" cy="82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CA" sz="3200" kern="1200" dirty="0"/>
            <a:t>Depressed mental status/ Agitation</a:t>
          </a:r>
          <a:endParaRPr lang="en-US" sz="3200" kern="1200" dirty="0"/>
        </a:p>
      </dsp:txBody>
      <dsp:txXfrm>
        <a:off x="40209" y="287140"/>
        <a:ext cx="6508273" cy="743262"/>
      </dsp:txXfrm>
    </dsp:sp>
    <dsp:sp modelId="{78724B77-B891-C64D-9F8B-BF87EE4F07E8}">
      <dsp:nvSpPr>
        <dsp:cNvPr id="0" name=""/>
        <dsp:cNvSpPr/>
      </dsp:nvSpPr>
      <dsp:spPr>
        <a:xfrm>
          <a:off x="0" y="1162771"/>
          <a:ext cx="6588691" cy="823680"/>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CA" sz="3200" kern="1200" dirty="0"/>
            <a:t>Inability to maintain respiratory effort</a:t>
          </a:r>
          <a:endParaRPr lang="en-US" sz="3200" kern="1200" dirty="0"/>
        </a:p>
      </dsp:txBody>
      <dsp:txXfrm>
        <a:off x="40209" y="1202980"/>
        <a:ext cx="6508273" cy="743262"/>
      </dsp:txXfrm>
    </dsp:sp>
    <dsp:sp modelId="{9283815D-2AE1-1344-95FB-0152BE4FBDBA}">
      <dsp:nvSpPr>
        <dsp:cNvPr id="0" name=""/>
        <dsp:cNvSpPr/>
      </dsp:nvSpPr>
      <dsp:spPr>
        <a:xfrm>
          <a:off x="0" y="2078611"/>
          <a:ext cx="6588691" cy="823680"/>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CA" sz="3200" kern="1200" dirty="0"/>
            <a:t>Cyanosis</a:t>
          </a:r>
          <a:endParaRPr lang="en-US" sz="3200" kern="1200" dirty="0"/>
        </a:p>
      </dsp:txBody>
      <dsp:txXfrm>
        <a:off x="40209" y="2118820"/>
        <a:ext cx="6508273" cy="743262"/>
      </dsp:txXfrm>
    </dsp:sp>
    <dsp:sp modelId="{CA391840-9EFD-CF47-80BA-FCBFB9BBBD17}">
      <dsp:nvSpPr>
        <dsp:cNvPr id="0" name=""/>
        <dsp:cNvSpPr/>
      </dsp:nvSpPr>
      <dsp:spPr>
        <a:xfrm>
          <a:off x="0" y="2994451"/>
          <a:ext cx="6588691" cy="823680"/>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CA" sz="3200" kern="1200" dirty="0"/>
            <a:t>Brief, fragmented speech</a:t>
          </a:r>
          <a:endParaRPr lang="en-US" sz="3200" kern="1200" dirty="0"/>
        </a:p>
      </dsp:txBody>
      <dsp:txXfrm>
        <a:off x="40209" y="3034660"/>
        <a:ext cx="6508273" cy="743262"/>
      </dsp:txXfrm>
    </dsp:sp>
    <dsp:sp modelId="{57DCDB4F-69B1-CF4F-8D4D-4FCC0A31E970}">
      <dsp:nvSpPr>
        <dsp:cNvPr id="0" name=""/>
        <dsp:cNvSpPr/>
      </dsp:nvSpPr>
      <dsp:spPr>
        <a:xfrm>
          <a:off x="0" y="3910291"/>
          <a:ext cx="6588691" cy="823680"/>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CA" sz="3200" kern="1200" dirty="0"/>
            <a:t>Inability to lie supine</a:t>
          </a:r>
          <a:endParaRPr lang="en-US" sz="3200" kern="1200" dirty="0"/>
        </a:p>
      </dsp:txBody>
      <dsp:txXfrm>
        <a:off x="40209" y="3950500"/>
        <a:ext cx="6508273" cy="743262"/>
      </dsp:txXfrm>
    </dsp:sp>
    <dsp:sp modelId="{DB1AD0BD-9680-644A-8DE0-C092501F1A91}">
      <dsp:nvSpPr>
        <dsp:cNvPr id="0" name=""/>
        <dsp:cNvSpPr/>
      </dsp:nvSpPr>
      <dsp:spPr>
        <a:xfrm>
          <a:off x="0" y="4826131"/>
          <a:ext cx="6588691" cy="8236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CA" sz="3200" kern="1200" dirty="0"/>
            <a:t>Profound diaphoresis; dusky skin</a:t>
          </a:r>
          <a:endParaRPr lang="en-US" sz="3200" kern="1200" dirty="0"/>
        </a:p>
      </dsp:txBody>
      <dsp:txXfrm>
        <a:off x="40209" y="4866340"/>
        <a:ext cx="6508273" cy="7432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960C6-DFA5-5343-B8A3-F8B29F81BB6E}">
      <dsp:nvSpPr>
        <dsp:cNvPr id="0" name=""/>
        <dsp:cNvSpPr/>
      </dsp:nvSpPr>
      <dsp:spPr>
        <a:xfrm>
          <a:off x="0" y="119041"/>
          <a:ext cx="6588691" cy="5036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Source: </a:t>
          </a:r>
        </a:p>
      </dsp:txBody>
      <dsp:txXfrm>
        <a:off x="24588" y="143629"/>
        <a:ext cx="6539515" cy="454509"/>
      </dsp:txXfrm>
    </dsp:sp>
    <dsp:sp modelId="{8DC2EA9A-157F-FE4D-A773-B893DC14AF19}">
      <dsp:nvSpPr>
        <dsp:cNvPr id="0" name=""/>
        <dsp:cNvSpPr/>
      </dsp:nvSpPr>
      <dsp:spPr>
        <a:xfrm>
          <a:off x="0" y="622726"/>
          <a:ext cx="6588691"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9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CA" sz="1600" kern="1200"/>
            <a:t>Patient</a:t>
          </a:r>
          <a:endParaRPr lang="en-US" sz="1600" kern="1200"/>
        </a:p>
        <a:p>
          <a:pPr marL="171450" lvl="1" indent="-171450" algn="l" defTabSz="711200">
            <a:lnSpc>
              <a:spcPct val="90000"/>
            </a:lnSpc>
            <a:spcBef>
              <a:spcPct val="0"/>
            </a:spcBef>
            <a:spcAft>
              <a:spcPct val="20000"/>
            </a:spcAft>
            <a:buChar char="•"/>
          </a:pPr>
          <a:r>
            <a:rPr lang="en-CA" sz="1600" kern="1200"/>
            <a:t>Emergency medical services (EMS) providers</a:t>
          </a:r>
          <a:endParaRPr lang="en-US" sz="1600" kern="1200"/>
        </a:p>
        <a:p>
          <a:pPr marL="171450" lvl="1" indent="-171450" algn="l" defTabSz="711200">
            <a:lnSpc>
              <a:spcPct val="90000"/>
            </a:lnSpc>
            <a:spcBef>
              <a:spcPct val="0"/>
            </a:spcBef>
            <a:spcAft>
              <a:spcPct val="20000"/>
            </a:spcAft>
            <a:buChar char="•"/>
          </a:pPr>
          <a:r>
            <a:rPr lang="en-CA" sz="1600" kern="1200"/>
            <a:t>Family &amp; Friends</a:t>
          </a:r>
          <a:endParaRPr lang="en-US" sz="1600" kern="1200"/>
        </a:p>
      </dsp:txBody>
      <dsp:txXfrm>
        <a:off x="0" y="622726"/>
        <a:ext cx="6588691" cy="825930"/>
      </dsp:txXfrm>
    </dsp:sp>
    <dsp:sp modelId="{DD4BA495-960A-C246-80D2-86B82CD2ACB7}">
      <dsp:nvSpPr>
        <dsp:cNvPr id="0" name=""/>
        <dsp:cNvSpPr/>
      </dsp:nvSpPr>
      <dsp:spPr>
        <a:xfrm>
          <a:off x="0" y="1448656"/>
          <a:ext cx="6588691" cy="50368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b="1" u="sng" kern="1200" dirty="0"/>
            <a:t>Time course</a:t>
          </a:r>
          <a:endParaRPr lang="en-US" sz="2100" b="1" u="sng" kern="1200" dirty="0"/>
        </a:p>
      </dsp:txBody>
      <dsp:txXfrm>
        <a:off x="24588" y="1473244"/>
        <a:ext cx="6539515" cy="454509"/>
      </dsp:txXfrm>
    </dsp:sp>
    <dsp:sp modelId="{97D4C8EC-92C8-3640-8B35-2CE0B8E2F33C}">
      <dsp:nvSpPr>
        <dsp:cNvPr id="0" name=""/>
        <dsp:cNvSpPr/>
      </dsp:nvSpPr>
      <dsp:spPr>
        <a:xfrm>
          <a:off x="0" y="1952341"/>
          <a:ext cx="6588691" cy="3825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9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CA" sz="1600" b="1" kern="1200" dirty="0"/>
            <a:t>Acute onset dyspnea:</a:t>
          </a:r>
          <a:endParaRPr lang="en-US" sz="1600" kern="1200" dirty="0"/>
        </a:p>
        <a:p>
          <a:pPr marL="342900" lvl="2" indent="-171450" algn="l" defTabSz="711200">
            <a:lnSpc>
              <a:spcPct val="90000"/>
            </a:lnSpc>
            <a:spcBef>
              <a:spcPct val="0"/>
            </a:spcBef>
            <a:spcAft>
              <a:spcPct val="20000"/>
            </a:spcAft>
            <a:buChar char="•"/>
          </a:pPr>
          <a:r>
            <a:rPr lang="en-CA" sz="1600" kern="1200" dirty="0"/>
            <a:t>Aspirated foreign body</a:t>
          </a:r>
          <a:endParaRPr lang="en-US" sz="1600" kern="1200" dirty="0"/>
        </a:p>
        <a:p>
          <a:pPr marL="342900" lvl="2" indent="-171450" algn="l" defTabSz="711200">
            <a:lnSpc>
              <a:spcPct val="90000"/>
            </a:lnSpc>
            <a:spcBef>
              <a:spcPct val="0"/>
            </a:spcBef>
            <a:spcAft>
              <a:spcPct val="20000"/>
            </a:spcAft>
            <a:buChar char="•"/>
          </a:pPr>
          <a:r>
            <a:rPr lang="en-CA" sz="1600" kern="1200"/>
            <a:t>Trauma</a:t>
          </a:r>
          <a:endParaRPr lang="en-US" sz="1600" kern="1200"/>
        </a:p>
        <a:p>
          <a:pPr marL="342900" lvl="2" indent="-171450" algn="l" defTabSz="711200">
            <a:lnSpc>
              <a:spcPct val="90000"/>
            </a:lnSpc>
            <a:spcBef>
              <a:spcPct val="0"/>
            </a:spcBef>
            <a:spcAft>
              <a:spcPct val="20000"/>
            </a:spcAft>
            <a:buChar char="•"/>
          </a:pPr>
          <a:r>
            <a:rPr lang="en-CA" sz="1600" kern="1200" dirty="0"/>
            <a:t>Anaphylaxis</a:t>
          </a:r>
          <a:endParaRPr lang="en-US" sz="1600" kern="1200" dirty="0"/>
        </a:p>
        <a:p>
          <a:pPr marL="342900" lvl="2" indent="-171450" algn="l" defTabSz="711200">
            <a:lnSpc>
              <a:spcPct val="90000"/>
            </a:lnSpc>
            <a:spcBef>
              <a:spcPct val="0"/>
            </a:spcBef>
            <a:spcAft>
              <a:spcPct val="20000"/>
            </a:spcAft>
            <a:buChar char="•"/>
          </a:pPr>
          <a:r>
            <a:rPr lang="en-CA" sz="1600" kern="1200" dirty="0"/>
            <a:t>Pulmonary embolism</a:t>
          </a:r>
          <a:endParaRPr lang="en-US" sz="1600" kern="1200" dirty="0"/>
        </a:p>
        <a:p>
          <a:pPr marL="342900" lvl="2" indent="-171450" algn="l" defTabSz="711200">
            <a:lnSpc>
              <a:spcPct val="90000"/>
            </a:lnSpc>
            <a:spcBef>
              <a:spcPct val="0"/>
            </a:spcBef>
            <a:spcAft>
              <a:spcPct val="20000"/>
            </a:spcAft>
            <a:buChar char="•"/>
          </a:pPr>
          <a:r>
            <a:rPr lang="en-CA" sz="1600" kern="1200" dirty="0"/>
            <a:t>Cardiac arrhythmia</a:t>
          </a:r>
          <a:endParaRPr lang="en-US" sz="1600" kern="1200" dirty="0"/>
        </a:p>
        <a:p>
          <a:pPr marL="342900" lvl="2" indent="-171450" algn="l" defTabSz="711200">
            <a:lnSpc>
              <a:spcPct val="90000"/>
            </a:lnSpc>
            <a:spcBef>
              <a:spcPct val="0"/>
            </a:spcBef>
            <a:spcAft>
              <a:spcPct val="20000"/>
            </a:spcAft>
            <a:buChar char="•"/>
          </a:pPr>
          <a:r>
            <a:rPr lang="en-CA" sz="1600" kern="1200" dirty="0"/>
            <a:t>Acute coronary syndrome</a:t>
          </a:r>
          <a:endParaRPr lang="en-US" sz="1600" kern="1200" dirty="0"/>
        </a:p>
        <a:p>
          <a:pPr marL="171450" lvl="1" indent="-171450" algn="l" defTabSz="711200">
            <a:lnSpc>
              <a:spcPct val="90000"/>
            </a:lnSpc>
            <a:spcBef>
              <a:spcPct val="0"/>
            </a:spcBef>
            <a:spcAft>
              <a:spcPct val="20000"/>
            </a:spcAft>
            <a:buChar char="•"/>
          </a:pPr>
          <a:r>
            <a:rPr lang="en-CA" sz="1600" b="1" kern="1200" dirty="0"/>
            <a:t>Gradual onset dyspnea:</a:t>
          </a:r>
          <a:endParaRPr lang="en-US" sz="1600" kern="1200" dirty="0"/>
        </a:p>
        <a:p>
          <a:pPr marL="342900" lvl="2" indent="-171450" algn="l" defTabSz="711200">
            <a:lnSpc>
              <a:spcPct val="90000"/>
            </a:lnSpc>
            <a:spcBef>
              <a:spcPct val="0"/>
            </a:spcBef>
            <a:spcAft>
              <a:spcPct val="20000"/>
            </a:spcAft>
            <a:buChar char="•"/>
          </a:pPr>
          <a:r>
            <a:rPr lang="en-CA" sz="1600" kern="1200" dirty="0"/>
            <a:t>Pulmonary infection</a:t>
          </a:r>
          <a:endParaRPr lang="en-US" sz="1600" kern="1200" dirty="0"/>
        </a:p>
        <a:p>
          <a:pPr marL="342900" lvl="2" indent="-171450" algn="l" defTabSz="711200">
            <a:lnSpc>
              <a:spcPct val="90000"/>
            </a:lnSpc>
            <a:spcBef>
              <a:spcPct val="0"/>
            </a:spcBef>
            <a:spcAft>
              <a:spcPct val="20000"/>
            </a:spcAft>
            <a:buChar char="•"/>
          </a:pPr>
          <a:r>
            <a:rPr lang="en-CA" sz="1600" kern="1200" dirty="0"/>
            <a:t>COPD exacerbations</a:t>
          </a:r>
          <a:endParaRPr lang="en-US" sz="1600" kern="1200" dirty="0"/>
        </a:p>
        <a:p>
          <a:pPr marL="342900" lvl="2" indent="-171450" algn="l" defTabSz="711200">
            <a:lnSpc>
              <a:spcPct val="90000"/>
            </a:lnSpc>
            <a:spcBef>
              <a:spcPct val="0"/>
            </a:spcBef>
            <a:spcAft>
              <a:spcPct val="20000"/>
            </a:spcAft>
            <a:buChar char="•"/>
          </a:pPr>
          <a:r>
            <a:rPr lang="en-CA" sz="1600" kern="1200" dirty="0"/>
            <a:t>Asthma exacerbations</a:t>
          </a:r>
          <a:endParaRPr lang="en-US" sz="1600" kern="1200" dirty="0"/>
        </a:p>
        <a:p>
          <a:pPr marL="342900" lvl="2" indent="-171450" algn="l" defTabSz="711200">
            <a:lnSpc>
              <a:spcPct val="90000"/>
            </a:lnSpc>
            <a:spcBef>
              <a:spcPct val="0"/>
            </a:spcBef>
            <a:spcAft>
              <a:spcPct val="20000"/>
            </a:spcAft>
            <a:buChar char="•"/>
          </a:pPr>
          <a:r>
            <a:rPr lang="en-CA" sz="1600" kern="1200" dirty="0"/>
            <a:t>Lung tumor</a:t>
          </a:r>
          <a:endParaRPr lang="en-US" sz="1600" kern="1200" dirty="0"/>
        </a:p>
        <a:p>
          <a:pPr marL="342900" lvl="2" indent="-171450" algn="l" defTabSz="711200">
            <a:lnSpc>
              <a:spcPct val="90000"/>
            </a:lnSpc>
            <a:spcBef>
              <a:spcPct val="0"/>
            </a:spcBef>
            <a:spcAft>
              <a:spcPct val="20000"/>
            </a:spcAft>
            <a:buChar char="•"/>
          </a:pPr>
          <a:r>
            <a:rPr lang="en-CA" sz="1600" kern="1200" dirty="0"/>
            <a:t>Anemia</a:t>
          </a:r>
          <a:endParaRPr lang="en-US" sz="1600" kern="1200" dirty="0"/>
        </a:p>
        <a:p>
          <a:pPr marL="342900" lvl="2" indent="-171450" algn="l" defTabSz="711200">
            <a:lnSpc>
              <a:spcPct val="90000"/>
            </a:lnSpc>
            <a:spcBef>
              <a:spcPct val="0"/>
            </a:spcBef>
            <a:spcAft>
              <a:spcPct val="20000"/>
            </a:spcAft>
            <a:buChar char="•"/>
          </a:pPr>
          <a:r>
            <a:rPr lang="en-CA" sz="1600" kern="1200" dirty="0"/>
            <a:t>Diabetic ketoacidosis</a:t>
          </a:r>
          <a:endParaRPr lang="en-US" sz="1600" kern="1200" dirty="0"/>
        </a:p>
      </dsp:txBody>
      <dsp:txXfrm>
        <a:off x="0" y="1952341"/>
        <a:ext cx="6588691" cy="3825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D46DC-A8E3-D840-9FB7-3CA600659D65}">
      <dsp:nvSpPr>
        <dsp:cNvPr id="0" name=""/>
        <dsp:cNvSpPr/>
      </dsp:nvSpPr>
      <dsp:spPr>
        <a:xfrm>
          <a:off x="0" y="37951"/>
          <a:ext cx="6588691" cy="914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b="1" kern="1200" dirty="0"/>
            <a:t>Noncompliance with medications </a:t>
          </a:r>
          <a:r>
            <a:rPr lang="en-CA" sz="2300" kern="1200" dirty="0"/>
            <a:t>may lead to an episode of acute decompensated heart failure </a:t>
          </a:r>
          <a:endParaRPr lang="en-US" sz="2300" kern="1200" dirty="0"/>
        </a:p>
      </dsp:txBody>
      <dsp:txXfrm>
        <a:off x="44664" y="82615"/>
        <a:ext cx="6499363" cy="825612"/>
      </dsp:txXfrm>
    </dsp:sp>
    <dsp:sp modelId="{8E008724-7657-2E4B-9773-449E4DE0E958}">
      <dsp:nvSpPr>
        <dsp:cNvPr id="0" name=""/>
        <dsp:cNvSpPr/>
      </dsp:nvSpPr>
      <dsp:spPr>
        <a:xfrm>
          <a:off x="0" y="1019131"/>
          <a:ext cx="6588691" cy="914940"/>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dirty="0"/>
            <a:t>Exposure to cold or an allergen may trigger an asthma flare</a:t>
          </a:r>
          <a:endParaRPr lang="en-US" sz="2300" kern="1200" dirty="0"/>
        </a:p>
      </dsp:txBody>
      <dsp:txXfrm>
        <a:off x="44664" y="1063795"/>
        <a:ext cx="6499363" cy="825612"/>
      </dsp:txXfrm>
    </dsp:sp>
    <dsp:sp modelId="{9375A24D-4EDF-DC44-A730-D12B77EC1148}">
      <dsp:nvSpPr>
        <dsp:cNvPr id="0" name=""/>
        <dsp:cNvSpPr/>
      </dsp:nvSpPr>
      <dsp:spPr>
        <a:xfrm>
          <a:off x="0" y="2000311"/>
          <a:ext cx="6588691" cy="914940"/>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a:t>Acute dyspnea immediately following a meal suggests an allergic reaction</a:t>
          </a:r>
          <a:endParaRPr lang="en-US" sz="2300" kern="1200"/>
        </a:p>
      </dsp:txBody>
      <dsp:txXfrm>
        <a:off x="44664" y="2044975"/>
        <a:ext cx="6499363" cy="825612"/>
      </dsp:txXfrm>
    </dsp:sp>
    <dsp:sp modelId="{B3B9BE23-D2C6-7941-A665-2728629BE719}">
      <dsp:nvSpPr>
        <dsp:cNvPr id="0" name=""/>
        <dsp:cNvSpPr/>
      </dsp:nvSpPr>
      <dsp:spPr>
        <a:xfrm>
          <a:off x="0" y="2981491"/>
          <a:ext cx="6588691" cy="914940"/>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a:t>Productive cough suggests a pulmonary infection</a:t>
          </a:r>
          <a:endParaRPr lang="en-US" sz="2300" kern="1200"/>
        </a:p>
      </dsp:txBody>
      <dsp:txXfrm>
        <a:off x="44664" y="3026155"/>
        <a:ext cx="6499363" cy="825612"/>
      </dsp:txXfrm>
    </dsp:sp>
    <dsp:sp modelId="{4BEE7619-6892-CE4D-83AD-786C75DEB5A6}">
      <dsp:nvSpPr>
        <dsp:cNvPr id="0" name=""/>
        <dsp:cNvSpPr/>
      </dsp:nvSpPr>
      <dsp:spPr>
        <a:xfrm>
          <a:off x="0" y="3962671"/>
          <a:ext cx="6588691" cy="914940"/>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a:t>Recent surgery or immobilization increases the risk for pulmonary embolism (PE)</a:t>
          </a:r>
          <a:endParaRPr lang="en-US" sz="2300" kern="1200"/>
        </a:p>
      </dsp:txBody>
      <dsp:txXfrm>
        <a:off x="44664" y="4007335"/>
        <a:ext cx="6499363" cy="825612"/>
      </dsp:txXfrm>
    </dsp:sp>
    <dsp:sp modelId="{1168BD4B-EC89-4544-B7D6-21E3CF129112}">
      <dsp:nvSpPr>
        <dsp:cNvPr id="0" name=""/>
        <dsp:cNvSpPr/>
      </dsp:nvSpPr>
      <dsp:spPr>
        <a:xfrm>
          <a:off x="0" y="4943851"/>
          <a:ext cx="6588691" cy="9149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a:t>Recent trauma may have caused a pneumothorax or pulmonary contusion</a:t>
          </a:r>
          <a:endParaRPr lang="en-US" sz="2300" kern="1200"/>
        </a:p>
      </dsp:txBody>
      <dsp:txXfrm>
        <a:off x="44664" y="4988515"/>
        <a:ext cx="6499363" cy="8256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672D6-AD7A-5246-9EBD-E00CB4E3E846}">
      <dsp:nvSpPr>
        <dsp:cNvPr id="0" name=""/>
        <dsp:cNvSpPr/>
      </dsp:nvSpPr>
      <dsp:spPr>
        <a:xfrm>
          <a:off x="0" y="40944"/>
          <a:ext cx="6588691" cy="9534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a:t>Problem is new or recurring? </a:t>
          </a:r>
          <a:endParaRPr lang="en-US" sz="2400" kern="1200"/>
        </a:p>
      </dsp:txBody>
      <dsp:txXfrm>
        <a:off x="46541" y="87485"/>
        <a:ext cx="6495609" cy="860321"/>
      </dsp:txXfrm>
    </dsp:sp>
    <dsp:sp modelId="{4B7DC2F2-6497-DB48-A217-E29CBE431EAF}">
      <dsp:nvSpPr>
        <dsp:cNvPr id="0" name=""/>
        <dsp:cNvSpPr/>
      </dsp:nvSpPr>
      <dsp:spPr>
        <a:xfrm>
          <a:off x="0" y="1063467"/>
          <a:ext cx="6588691" cy="95340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a:t>Preexisting medical conditions? </a:t>
          </a:r>
          <a:endParaRPr lang="en-US" sz="2400" kern="1200"/>
        </a:p>
      </dsp:txBody>
      <dsp:txXfrm>
        <a:off x="46541" y="1110008"/>
        <a:ext cx="6495609" cy="860321"/>
      </dsp:txXfrm>
    </dsp:sp>
    <dsp:sp modelId="{6630DCDA-0698-E946-9C89-4CAB3BFC3BB2}">
      <dsp:nvSpPr>
        <dsp:cNvPr id="0" name=""/>
        <dsp:cNvSpPr/>
      </dsp:nvSpPr>
      <dsp:spPr>
        <a:xfrm>
          <a:off x="0" y="2016871"/>
          <a:ext cx="6588691"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9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CA" sz="1900" kern="1200"/>
            <a:t>Asthma</a:t>
          </a:r>
          <a:endParaRPr lang="en-US" sz="1900" kern="1200"/>
        </a:p>
        <a:p>
          <a:pPr marL="171450" lvl="1" indent="-171450" algn="l" defTabSz="844550">
            <a:lnSpc>
              <a:spcPct val="90000"/>
            </a:lnSpc>
            <a:spcBef>
              <a:spcPct val="0"/>
            </a:spcBef>
            <a:spcAft>
              <a:spcPct val="20000"/>
            </a:spcAft>
            <a:buChar char="•"/>
          </a:pPr>
          <a:r>
            <a:rPr lang="en-CA" sz="1900" kern="1200"/>
            <a:t>COPD</a:t>
          </a:r>
          <a:endParaRPr lang="en-US" sz="1900" kern="1200"/>
        </a:p>
        <a:p>
          <a:pPr marL="171450" lvl="1" indent="-171450" algn="l" defTabSz="844550">
            <a:lnSpc>
              <a:spcPct val="90000"/>
            </a:lnSpc>
            <a:spcBef>
              <a:spcPct val="0"/>
            </a:spcBef>
            <a:spcAft>
              <a:spcPct val="20000"/>
            </a:spcAft>
            <a:buChar char="•"/>
          </a:pPr>
          <a:r>
            <a:rPr lang="en-CA" sz="1900" kern="1200"/>
            <a:t>Ischemic heart disease </a:t>
          </a:r>
          <a:endParaRPr lang="en-US" sz="1900" kern="1200"/>
        </a:p>
      </dsp:txBody>
      <dsp:txXfrm>
        <a:off x="0" y="2016871"/>
        <a:ext cx="6588691" cy="993600"/>
      </dsp:txXfrm>
    </dsp:sp>
    <dsp:sp modelId="{496E8D00-A6F0-9747-9CD9-64BA7BABEB8E}">
      <dsp:nvSpPr>
        <dsp:cNvPr id="0" name=""/>
        <dsp:cNvSpPr/>
      </dsp:nvSpPr>
      <dsp:spPr>
        <a:xfrm>
          <a:off x="0" y="3010471"/>
          <a:ext cx="6588691" cy="95340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a:t>Similar acute episodes before? </a:t>
          </a:r>
          <a:endParaRPr lang="en-US" sz="2400" kern="1200"/>
        </a:p>
      </dsp:txBody>
      <dsp:txXfrm>
        <a:off x="46541" y="3057012"/>
        <a:ext cx="6495609" cy="860321"/>
      </dsp:txXfrm>
    </dsp:sp>
    <dsp:sp modelId="{68CCCFA4-BA16-D240-B1E6-22A6416685A5}">
      <dsp:nvSpPr>
        <dsp:cNvPr id="0" name=""/>
        <dsp:cNvSpPr/>
      </dsp:nvSpPr>
      <dsp:spPr>
        <a:xfrm>
          <a:off x="0" y="4032995"/>
          <a:ext cx="6588691" cy="95340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a:t>Prior intubation: higher risk for severe disease and the need for subsequent intubation. </a:t>
          </a:r>
          <a:endParaRPr lang="en-US" sz="2400" kern="1200"/>
        </a:p>
      </dsp:txBody>
      <dsp:txXfrm>
        <a:off x="46541" y="4079536"/>
        <a:ext cx="6495609" cy="860321"/>
      </dsp:txXfrm>
    </dsp:sp>
    <dsp:sp modelId="{81266720-D96D-DB4B-AB0C-EB231B3257E8}">
      <dsp:nvSpPr>
        <dsp:cNvPr id="0" name=""/>
        <dsp:cNvSpPr/>
      </dsp:nvSpPr>
      <dsp:spPr>
        <a:xfrm>
          <a:off x="0" y="4986398"/>
          <a:ext cx="6588691"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9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CA" sz="1900" kern="1200"/>
            <a:t>Patients who have required intubation for a severe asthma exacerbation are at increased risk for subsequent episodes of near-fatal asthma attacks.</a:t>
          </a:r>
          <a:endParaRPr lang="en-US" sz="1900" kern="1200"/>
        </a:p>
      </dsp:txBody>
      <dsp:txXfrm>
        <a:off x="0" y="4986398"/>
        <a:ext cx="6588691" cy="869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E7CBD-1582-CF4E-92DF-FF841A4D7623}">
      <dsp:nvSpPr>
        <dsp:cNvPr id="0" name=""/>
        <dsp:cNvSpPr/>
      </dsp:nvSpPr>
      <dsp:spPr>
        <a:xfrm>
          <a:off x="0" y="263259"/>
          <a:ext cx="6588691" cy="7150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Onset? Severity? Episodic vs Continues?  </a:t>
          </a:r>
          <a:endParaRPr lang="en-US" sz="1800" kern="1200" dirty="0"/>
        </a:p>
      </dsp:txBody>
      <dsp:txXfrm>
        <a:off x="34906" y="298165"/>
        <a:ext cx="6518879" cy="645240"/>
      </dsp:txXfrm>
    </dsp:sp>
    <dsp:sp modelId="{399CCD87-4860-DC4D-B1E2-8E0E65CCFF64}">
      <dsp:nvSpPr>
        <dsp:cNvPr id="0" name=""/>
        <dsp:cNvSpPr/>
      </dsp:nvSpPr>
      <dsp:spPr>
        <a:xfrm>
          <a:off x="0" y="1030152"/>
          <a:ext cx="6588691" cy="715052"/>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Aggravating &amp; reliving factors?</a:t>
          </a:r>
          <a:endParaRPr lang="en-US" sz="1800" kern="1200" dirty="0"/>
        </a:p>
      </dsp:txBody>
      <dsp:txXfrm>
        <a:off x="34906" y="1065058"/>
        <a:ext cx="6518879" cy="645240"/>
      </dsp:txXfrm>
    </dsp:sp>
    <dsp:sp modelId="{96F26F32-7CC5-1749-98DC-5B0515F99888}">
      <dsp:nvSpPr>
        <dsp:cNvPr id="0" name=""/>
        <dsp:cNvSpPr/>
      </dsp:nvSpPr>
      <dsp:spPr>
        <a:xfrm>
          <a:off x="0" y="1797045"/>
          <a:ext cx="6588691" cy="71505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Associated symptoms:</a:t>
          </a:r>
          <a:endParaRPr lang="en-US" sz="1800" kern="1200"/>
        </a:p>
      </dsp:txBody>
      <dsp:txXfrm>
        <a:off x="34906" y="1831951"/>
        <a:ext cx="6518879" cy="645240"/>
      </dsp:txXfrm>
    </dsp:sp>
    <dsp:sp modelId="{2DC786D8-BAC4-EA4A-AAB9-865953D73015}">
      <dsp:nvSpPr>
        <dsp:cNvPr id="0" name=""/>
        <dsp:cNvSpPr/>
      </dsp:nvSpPr>
      <dsp:spPr>
        <a:xfrm>
          <a:off x="0" y="2512097"/>
          <a:ext cx="6588691"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9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CA" sz="1400" kern="1200"/>
            <a:t>Chest pain: Acute coronary syndrome, Pneumothorax, PE</a:t>
          </a:r>
          <a:endParaRPr lang="en-US" sz="1400" kern="1200"/>
        </a:p>
        <a:p>
          <a:pPr marL="114300" lvl="1" indent="-114300" algn="l" defTabSz="622300">
            <a:lnSpc>
              <a:spcPct val="90000"/>
            </a:lnSpc>
            <a:spcBef>
              <a:spcPct val="0"/>
            </a:spcBef>
            <a:spcAft>
              <a:spcPct val="20000"/>
            </a:spcAft>
            <a:buChar char="•"/>
          </a:pPr>
          <a:r>
            <a:rPr lang="en-CA" sz="1400" kern="1200"/>
            <a:t>Trauma</a:t>
          </a:r>
          <a:endParaRPr lang="en-US" sz="1400" kern="1200"/>
        </a:p>
        <a:p>
          <a:pPr marL="114300" lvl="1" indent="-114300" algn="l" defTabSz="622300">
            <a:lnSpc>
              <a:spcPct val="90000"/>
            </a:lnSpc>
            <a:spcBef>
              <a:spcPct val="0"/>
            </a:spcBef>
            <a:spcAft>
              <a:spcPct val="20000"/>
            </a:spcAft>
            <a:buChar char="•"/>
          </a:pPr>
          <a:r>
            <a:rPr lang="en-CA" sz="1400" kern="1200"/>
            <a:t>Fever: Infection, pneumonitis,  poisoning (Asprin)</a:t>
          </a:r>
          <a:endParaRPr lang="en-US" sz="1400" kern="1200"/>
        </a:p>
        <a:p>
          <a:pPr marL="114300" lvl="1" indent="-114300" algn="l" defTabSz="622300">
            <a:lnSpc>
              <a:spcPct val="90000"/>
            </a:lnSpc>
            <a:spcBef>
              <a:spcPct val="0"/>
            </a:spcBef>
            <a:spcAft>
              <a:spcPct val="20000"/>
            </a:spcAft>
            <a:buChar char="•"/>
          </a:pPr>
          <a:r>
            <a:rPr lang="en-CA" sz="1400" kern="1200"/>
            <a:t>Paroxysmal nocturnal dyspnea:  Keep in mind that PND is </a:t>
          </a:r>
          <a:r>
            <a:rPr lang="en-CA" sz="1400" b="1" kern="1200"/>
            <a:t>not</a:t>
          </a:r>
          <a:r>
            <a:rPr lang="en-CA" sz="1400" kern="1200"/>
            <a:t> specific for ADHF. Patients with COPD may present with a similar history</a:t>
          </a:r>
          <a:endParaRPr lang="en-US" sz="1400" kern="1200"/>
        </a:p>
        <a:p>
          <a:pPr marL="114300" lvl="1" indent="-114300" algn="l" defTabSz="622300">
            <a:lnSpc>
              <a:spcPct val="90000"/>
            </a:lnSpc>
            <a:spcBef>
              <a:spcPct val="0"/>
            </a:spcBef>
            <a:spcAft>
              <a:spcPct val="20000"/>
            </a:spcAft>
            <a:buChar char="•"/>
          </a:pPr>
          <a:r>
            <a:rPr lang="en-CA" sz="1400" kern="1200"/>
            <a:t>Hemoptysis: Mitral stenosis, PE, TB, Malignancy</a:t>
          </a:r>
          <a:endParaRPr lang="en-US" sz="1400" kern="1200"/>
        </a:p>
        <a:p>
          <a:pPr marL="114300" lvl="1" indent="-114300" algn="l" defTabSz="622300">
            <a:lnSpc>
              <a:spcPct val="90000"/>
            </a:lnSpc>
            <a:spcBef>
              <a:spcPct val="0"/>
            </a:spcBef>
            <a:spcAft>
              <a:spcPct val="20000"/>
            </a:spcAft>
            <a:buChar char="•"/>
          </a:pPr>
          <a:r>
            <a:rPr lang="en-CA" sz="1400" kern="1200"/>
            <a:t>Cough and sputum: Pneumonia</a:t>
          </a:r>
          <a:endParaRPr lang="en-US" sz="1400" kern="1200"/>
        </a:p>
      </dsp:txBody>
      <dsp:txXfrm>
        <a:off x="0" y="2512097"/>
        <a:ext cx="6588691" cy="1639440"/>
      </dsp:txXfrm>
    </dsp:sp>
    <dsp:sp modelId="{E47D2599-2668-C54B-B6C9-8E741EBFA5C0}">
      <dsp:nvSpPr>
        <dsp:cNvPr id="0" name=""/>
        <dsp:cNvSpPr/>
      </dsp:nvSpPr>
      <dsp:spPr>
        <a:xfrm>
          <a:off x="0" y="4151537"/>
          <a:ext cx="6588691" cy="715052"/>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Tobacco: COPD, Malignancy</a:t>
          </a:r>
          <a:endParaRPr lang="en-US" sz="1800" kern="1200"/>
        </a:p>
      </dsp:txBody>
      <dsp:txXfrm>
        <a:off x="34906" y="4186443"/>
        <a:ext cx="6518879" cy="645240"/>
      </dsp:txXfrm>
    </dsp:sp>
    <dsp:sp modelId="{DF93B5F6-2AB9-FA48-84F4-B0F4538FDD05}">
      <dsp:nvSpPr>
        <dsp:cNvPr id="0" name=""/>
        <dsp:cNvSpPr/>
      </dsp:nvSpPr>
      <dsp:spPr>
        <a:xfrm>
          <a:off x="0" y="4918430"/>
          <a:ext cx="6588691" cy="71505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Psychiatric condition: Psychogenic causes for acute dyspnea represent diagnoses of exclusion in the emergency department (ED)</a:t>
          </a:r>
          <a:endParaRPr lang="en-US" sz="1800" kern="1200" dirty="0"/>
        </a:p>
      </dsp:txBody>
      <dsp:txXfrm>
        <a:off x="34906" y="4953336"/>
        <a:ext cx="6518879" cy="645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70B79-B76C-C649-8B7A-F450873C790C}">
      <dsp:nvSpPr>
        <dsp:cNvPr id="0" name=""/>
        <dsp:cNvSpPr/>
      </dsp:nvSpPr>
      <dsp:spPr>
        <a:xfrm rot="5400000">
          <a:off x="4229525" y="-1793245"/>
          <a:ext cx="501568" cy="421676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COPD/Severe asthma/Pneumothorax/Tension pneumothorax/ Hemothorax</a:t>
          </a:r>
          <a:endParaRPr lang="en-US" sz="1400" kern="1200"/>
        </a:p>
      </dsp:txBody>
      <dsp:txXfrm rot="-5400000">
        <a:off x="2371929" y="88836"/>
        <a:ext cx="4192277" cy="452598"/>
      </dsp:txXfrm>
    </dsp:sp>
    <dsp:sp modelId="{83F032F3-1AEC-234C-B784-B4F8376757B9}">
      <dsp:nvSpPr>
        <dsp:cNvPr id="0" name=""/>
        <dsp:cNvSpPr/>
      </dsp:nvSpPr>
      <dsp:spPr>
        <a:xfrm>
          <a:off x="0" y="1655"/>
          <a:ext cx="2371928" cy="626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Absent/diminished breath sounds:</a:t>
          </a:r>
          <a:endParaRPr lang="en-US" sz="1400" kern="1200"/>
        </a:p>
      </dsp:txBody>
      <dsp:txXfrm>
        <a:off x="30606" y="32261"/>
        <a:ext cx="2310716" cy="565748"/>
      </dsp:txXfrm>
    </dsp:sp>
    <dsp:sp modelId="{6B9C1DB0-5D3F-9441-A6C6-AC1B67BC0729}">
      <dsp:nvSpPr>
        <dsp:cNvPr id="0" name=""/>
        <dsp:cNvSpPr/>
      </dsp:nvSpPr>
      <dsp:spPr>
        <a:xfrm rot="5400000">
          <a:off x="4229525" y="-1134936"/>
          <a:ext cx="501568" cy="4216762"/>
        </a:xfrm>
        <a:prstGeom prst="round2SameRect">
          <a:avLst/>
        </a:prstGeom>
        <a:solidFill>
          <a:schemeClr val="accent2">
            <a:tint val="40000"/>
            <a:alpha val="90000"/>
            <a:hueOff val="-106153"/>
            <a:satOff val="-9418"/>
            <a:lumOff val="-96"/>
            <a:alphaOff val="0"/>
          </a:schemeClr>
        </a:solidFill>
        <a:ln w="12700" cap="flat" cmpd="sng" algn="ctr">
          <a:solidFill>
            <a:schemeClr val="accent2">
              <a:tint val="40000"/>
              <a:alpha val="90000"/>
              <a:hueOff val="-106153"/>
              <a:satOff val="-9418"/>
              <a:lumOff val="-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Severe COPD/ Severe asthma</a:t>
          </a:r>
          <a:endParaRPr lang="en-US" sz="1400" kern="1200"/>
        </a:p>
      </dsp:txBody>
      <dsp:txXfrm rot="-5400000">
        <a:off x="2371929" y="747145"/>
        <a:ext cx="4192277" cy="452598"/>
      </dsp:txXfrm>
    </dsp:sp>
    <dsp:sp modelId="{8725A106-C508-0146-BFF3-8FA66F241AB8}">
      <dsp:nvSpPr>
        <dsp:cNvPr id="0" name=""/>
        <dsp:cNvSpPr/>
      </dsp:nvSpPr>
      <dsp:spPr>
        <a:xfrm>
          <a:off x="0" y="659964"/>
          <a:ext cx="2371928" cy="626960"/>
        </a:xfrm>
        <a:prstGeom prst="round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Accessory muscle use:</a:t>
          </a:r>
          <a:endParaRPr lang="en-US" sz="1400" kern="1200"/>
        </a:p>
      </dsp:txBody>
      <dsp:txXfrm>
        <a:off x="30606" y="690570"/>
        <a:ext cx="2310716" cy="565748"/>
      </dsp:txXfrm>
    </dsp:sp>
    <dsp:sp modelId="{833CCCF3-E2CF-CD4B-BE49-5379E66B5D9B}">
      <dsp:nvSpPr>
        <dsp:cNvPr id="0" name=""/>
        <dsp:cNvSpPr/>
      </dsp:nvSpPr>
      <dsp:spPr>
        <a:xfrm rot="5400000">
          <a:off x="4229525" y="-476627"/>
          <a:ext cx="501568" cy="4216762"/>
        </a:xfrm>
        <a:prstGeom prst="round2Same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Croup/Foreign body/Bacterial tracheitis</a:t>
          </a:r>
          <a:endParaRPr lang="en-US" sz="1400" kern="1200"/>
        </a:p>
      </dsp:txBody>
      <dsp:txXfrm rot="-5400000">
        <a:off x="2371929" y="1405454"/>
        <a:ext cx="4192277" cy="452598"/>
      </dsp:txXfrm>
    </dsp:sp>
    <dsp:sp modelId="{A4504A07-48CF-F445-B991-1A25A5E67594}">
      <dsp:nvSpPr>
        <dsp:cNvPr id="0" name=""/>
        <dsp:cNvSpPr/>
      </dsp:nvSpPr>
      <dsp:spPr>
        <a:xfrm>
          <a:off x="0" y="1318273"/>
          <a:ext cx="2371928" cy="62696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Expiratory/mixed stridor:</a:t>
          </a:r>
          <a:endParaRPr lang="en-US" sz="1400" kern="1200"/>
        </a:p>
      </dsp:txBody>
      <dsp:txXfrm>
        <a:off x="30606" y="1348879"/>
        <a:ext cx="2310716" cy="565748"/>
      </dsp:txXfrm>
    </dsp:sp>
    <dsp:sp modelId="{AE38E49F-7949-B04E-BF1B-F35B6FA54C9F}">
      <dsp:nvSpPr>
        <dsp:cNvPr id="0" name=""/>
        <dsp:cNvSpPr/>
      </dsp:nvSpPr>
      <dsp:spPr>
        <a:xfrm rot="5400000">
          <a:off x="4229525" y="181681"/>
          <a:ext cx="501568" cy="4216762"/>
        </a:xfrm>
        <a:prstGeom prst="round2SameRect">
          <a:avLst/>
        </a:prstGeom>
        <a:solidFill>
          <a:schemeClr val="accent2">
            <a:tint val="40000"/>
            <a:alpha val="90000"/>
            <a:hueOff val="-318460"/>
            <a:satOff val="-28255"/>
            <a:lumOff val="-288"/>
            <a:alphaOff val="0"/>
          </a:schemeClr>
        </a:solidFill>
        <a:ln w="12700" cap="flat" cmpd="sng" algn="ctr">
          <a:solidFill>
            <a:schemeClr val="accent2">
              <a:tint val="40000"/>
              <a:alpha val="90000"/>
              <a:hueOff val="-318460"/>
              <a:satOff val="-28255"/>
              <a:lumOff val="-2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Foreign body/Epiglottitis/Angioedema</a:t>
          </a:r>
          <a:endParaRPr lang="en-US" sz="1400" kern="1200"/>
        </a:p>
      </dsp:txBody>
      <dsp:txXfrm rot="-5400000">
        <a:off x="2371929" y="2063763"/>
        <a:ext cx="4192277" cy="452598"/>
      </dsp:txXfrm>
    </dsp:sp>
    <dsp:sp modelId="{CB4E7739-9EAF-C449-8966-D2B9EFD397F1}">
      <dsp:nvSpPr>
        <dsp:cNvPr id="0" name=""/>
        <dsp:cNvSpPr/>
      </dsp:nvSpPr>
      <dsp:spPr>
        <a:xfrm>
          <a:off x="0" y="1976582"/>
          <a:ext cx="2371928" cy="626960"/>
        </a:xfrm>
        <a:prstGeom prst="round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Inspiratory stridor:</a:t>
          </a:r>
          <a:endParaRPr lang="en-US" sz="1400" kern="1200"/>
        </a:p>
      </dsp:txBody>
      <dsp:txXfrm>
        <a:off x="30606" y="2007188"/>
        <a:ext cx="2310716" cy="565748"/>
      </dsp:txXfrm>
    </dsp:sp>
    <dsp:sp modelId="{705150D7-987D-5C4D-8BB7-7445EFBCE2F9}">
      <dsp:nvSpPr>
        <dsp:cNvPr id="0" name=""/>
        <dsp:cNvSpPr/>
      </dsp:nvSpPr>
      <dsp:spPr>
        <a:xfrm rot="5400000">
          <a:off x="4229525" y="839990"/>
          <a:ext cx="501568" cy="4216762"/>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Acidosis/Sepsis/Salicylate poisoning/Anxiety</a:t>
          </a:r>
          <a:endParaRPr lang="en-US" sz="1400" kern="1200"/>
        </a:p>
      </dsp:txBody>
      <dsp:txXfrm rot="-5400000">
        <a:off x="2371929" y="2722072"/>
        <a:ext cx="4192277" cy="452598"/>
      </dsp:txXfrm>
    </dsp:sp>
    <dsp:sp modelId="{F8DCAA5D-C97B-4B41-B70D-F6DD8E3BC921}">
      <dsp:nvSpPr>
        <dsp:cNvPr id="0" name=""/>
        <dsp:cNvSpPr/>
      </dsp:nvSpPr>
      <dsp:spPr>
        <a:xfrm>
          <a:off x="0" y="2634891"/>
          <a:ext cx="2371928" cy="6269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Hyperventilation:</a:t>
          </a:r>
          <a:endParaRPr lang="en-US" sz="1400" kern="1200"/>
        </a:p>
      </dsp:txBody>
      <dsp:txXfrm>
        <a:off x="30606" y="2665497"/>
        <a:ext cx="2310716" cy="565748"/>
      </dsp:txXfrm>
    </dsp:sp>
    <dsp:sp modelId="{98D07DD4-4172-B444-94D2-C1FB4D3663E4}">
      <dsp:nvSpPr>
        <dsp:cNvPr id="0" name=""/>
        <dsp:cNvSpPr/>
      </dsp:nvSpPr>
      <dsp:spPr>
        <a:xfrm rot="5400000">
          <a:off x="4229525" y="1498299"/>
          <a:ext cx="501568" cy="4216762"/>
        </a:xfrm>
        <a:prstGeom prst="round2SameRect">
          <a:avLst/>
        </a:prstGeom>
        <a:solidFill>
          <a:schemeClr val="accent2">
            <a:tint val="40000"/>
            <a:alpha val="90000"/>
            <a:hueOff val="-530766"/>
            <a:satOff val="-47091"/>
            <a:lumOff val="-481"/>
            <a:alphaOff val="0"/>
          </a:schemeClr>
        </a:solidFill>
        <a:ln w="12700" cap="flat" cmpd="sng" algn="ctr">
          <a:solidFill>
            <a:schemeClr val="accent2">
              <a:tint val="40000"/>
              <a:alpha val="90000"/>
              <a:hueOff val="-530766"/>
              <a:satOff val="-47091"/>
              <a:lumOff val="-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Cardiac tamponade/Pulmonary embolism</a:t>
          </a:r>
          <a:endParaRPr lang="en-US" sz="1400" kern="1200"/>
        </a:p>
      </dsp:txBody>
      <dsp:txXfrm rot="-5400000">
        <a:off x="2371929" y="3380381"/>
        <a:ext cx="4192277" cy="452598"/>
      </dsp:txXfrm>
    </dsp:sp>
    <dsp:sp modelId="{4150E2AA-E232-8F45-A366-C02150FCCE53}">
      <dsp:nvSpPr>
        <dsp:cNvPr id="0" name=""/>
        <dsp:cNvSpPr/>
      </dsp:nvSpPr>
      <dsp:spPr>
        <a:xfrm>
          <a:off x="0" y="3293199"/>
          <a:ext cx="2371928" cy="626960"/>
        </a:xfrm>
        <a:prstGeom prst="round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JVD with clear lungs:</a:t>
          </a:r>
          <a:endParaRPr lang="en-US" sz="1400" kern="1200"/>
        </a:p>
      </dsp:txBody>
      <dsp:txXfrm>
        <a:off x="30606" y="3323805"/>
        <a:ext cx="2310716" cy="565748"/>
      </dsp:txXfrm>
    </dsp:sp>
    <dsp:sp modelId="{E63665F0-34EB-8242-BF5F-60158062E755}">
      <dsp:nvSpPr>
        <dsp:cNvPr id="0" name=""/>
        <dsp:cNvSpPr/>
      </dsp:nvSpPr>
      <dsp:spPr>
        <a:xfrm rot="5400000">
          <a:off x="4229525" y="2156608"/>
          <a:ext cx="501568" cy="4216762"/>
        </a:xfrm>
        <a:prstGeom prst="round2Same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ADHF </a:t>
          </a:r>
          <a:endParaRPr lang="en-US" sz="1400" kern="1200"/>
        </a:p>
      </dsp:txBody>
      <dsp:txXfrm rot="-5400000">
        <a:off x="2371929" y="4038690"/>
        <a:ext cx="4192277" cy="452598"/>
      </dsp:txXfrm>
    </dsp:sp>
    <dsp:sp modelId="{528F465A-113F-3243-BF1F-1627B2B1DE76}">
      <dsp:nvSpPr>
        <dsp:cNvPr id="0" name=""/>
        <dsp:cNvSpPr/>
      </dsp:nvSpPr>
      <dsp:spPr>
        <a:xfrm>
          <a:off x="0" y="3951508"/>
          <a:ext cx="2371928" cy="62696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JVD with crackles/Hepatojugular reflux:</a:t>
          </a:r>
          <a:endParaRPr lang="en-US" sz="1400" kern="1200"/>
        </a:p>
      </dsp:txBody>
      <dsp:txXfrm>
        <a:off x="30606" y="3982114"/>
        <a:ext cx="2310716" cy="565748"/>
      </dsp:txXfrm>
    </dsp:sp>
    <dsp:sp modelId="{11F68906-512C-104F-BA8F-EF8A8E3EDDA9}">
      <dsp:nvSpPr>
        <dsp:cNvPr id="0" name=""/>
        <dsp:cNvSpPr/>
      </dsp:nvSpPr>
      <dsp:spPr>
        <a:xfrm rot="5400000">
          <a:off x="4229525" y="2814917"/>
          <a:ext cx="501568" cy="4216762"/>
        </a:xfrm>
        <a:prstGeom prst="round2SameRect">
          <a:avLst/>
        </a:prstGeom>
        <a:solidFill>
          <a:schemeClr val="accent2">
            <a:tint val="40000"/>
            <a:alpha val="90000"/>
            <a:hueOff val="-743073"/>
            <a:satOff val="-65928"/>
            <a:lumOff val="-673"/>
            <a:alphaOff val="0"/>
          </a:schemeClr>
        </a:solidFill>
        <a:ln w="12700" cap="flat" cmpd="sng" algn="ctr">
          <a:solidFill>
            <a:schemeClr val="accent2">
              <a:tint val="40000"/>
              <a:alpha val="90000"/>
              <a:hueOff val="-743073"/>
              <a:satOff val="-65928"/>
              <a:lumOff val="-6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Pneumonia</a:t>
          </a:r>
          <a:endParaRPr lang="en-US" sz="1400" kern="1200"/>
        </a:p>
      </dsp:txBody>
      <dsp:txXfrm rot="-5400000">
        <a:off x="2371929" y="4696999"/>
        <a:ext cx="4192277" cy="452598"/>
      </dsp:txXfrm>
    </dsp:sp>
    <dsp:sp modelId="{336DA9AD-3DD2-CF4A-AA6C-5A355F9E6EB8}">
      <dsp:nvSpPr>
        <dsp:cNvPr id="0" name=""/>
        <dsp:cNvSpPr/>
      </dsp:nvSpPr>
      <dsp:spPr>
        <a:xfrm>
          <a:off x="0" y="4609817"/>
          <a:ext cx="2371928" cy="626960"/>
        </a:xfrm>
        <a:prstGeom prst="round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Crackles:</a:t>
          </a:r>
          <a:endParaRPr lang="en-US" sz="1400" kern="1200"/>
        </a:p>
      </dsp:txBody>
      <dsp:txXfrm>
        <a:off x="30606" y="4640423"/>
        <a:ext cx="2310716" cy="565748"/>
      </dsp:txXfrm>
    </dsp:sp>
    <dsp:sp modelId="{7C98453B-D628-2946-A5BF-753AF2144798}">
      <dsp:nvSpPr>
        <dsp:cNvPr id="0" name=""/>
        <dsp:cNvSpPr/>
      </dsp:nvSpPr>
      <dsp:spPr>
        <a:xfrm rot="5400000">
          <a:off x="4229525" y="3473225"/>
          <a:ext cx="501568" cy="4216762"/>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CA" sz="1400" kern="1200"/>
            <a:t>Asthma exacerbation/Foreign body/ADHF/COPD</a:t>
          </a:r>
          <a:endParaRPr lang="en-US" sz="1400" kern="1200"/>
        </a:p>
      </dsp:txBody>
      <dsp:txXfrm rot="-5400000">
        <a:off x="2371929" y="5355307"/>
        <a:ext cx="4192277" cy="452598"/>
      </dsp:txXfrm>
    </dsp:sp>
    <dsp:sp modelId="{7E23C97A-8264-EB4A-BE13-DF71C1116213}">
      <dsp:nvSpPr>
        <dsp:cNvPr id="0" name=""/>
        <dsp:cNvSpPr/>
      </dsp:nvSpPr>
      <dsp:spPr>
        <a:xfrm>
          <a:off x="0" y="5268126"/>
          <a:ext cx="2371928" cy="6269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u="sng" kern="1200"/>
            <a:t>Wheezes: </a:t>
          </a:r>
          <a:endParaRPr lang="en-US" sz="1400" kern="1200"/>
        </a:p>
      </dsp:txBody>
      <dsp:txXfrm>
        <a:off x="30606" y="5298732"/>
        <a:ext cx="2310716" cy="56574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CE6D7-B34A-6B4B-A90D-D091C18E8897}" type="datetimeFigureOut">
              <a:rPr lang="en-US" smtClean="0"/>
              <a:t>4/18/20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884CF-8D3A-DE4F-ADA0-67C3760F73E1}" type="slidenum">
              <a:rPr lang="en-US" smtClean="0"/>
              <a:t>‹#›</a:t>
            </a:fld>
            <a:endParaRPr lang="en-US"/>
          </a:p>
        </p:txBody>
      </p:sp>
    </p:spTree>
    <p:extLst>
      <p:ext uri="{BB962C8B-B14F-4D97-AF65-F5344CB8AC3E}">
        <p14:creationId xmlns:p14="http://schemas.microsoft.com/office/powerpoint/2010/main" val="3616846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ptodate.com/contents/evaluation-of-the-adult-with-dyspnea-in-the-emergency-department/abstract/1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(RR) – Patients with serious underlying disease may have a fast, normal, or slow RR. As an example, patients with a pulmonary embolism (PE) may have a RR in the normal range.</a:t>
            </a:r>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7</a:t>
            </a:fld>
            <a:endParaRPr lang="en-US"/>
          </a:p>
        </p:txBody>
      </p:sp>
    </p:spTree>
    <p:extLst>
      <p:ext uri="{BB962C8B-B14F-4D97-AF65-F5344CB8AC3E}">
        <p14:creationId xmlns:p14="http://schemas.microsoft.com/office/powerpoint/2010/main" val="3973305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41</a:t>
            </a:fld>
            <a:endParaRPr lang="en-US"/>
          </a:p>
        </p:txBody>
      </p:sp>
    </p:spTree>
    <p:extLst>
      <p:ext uri="{BB962C8B-B14F-4D97-AF65-F5344CB8AC3E}">
        <p14:creationId xmlns:p14="http://schemas.microsoft.com/office/powerpoint/2010/main" val="790659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46</a:t>
            </a:fld>
            <a:endParaRPr lang="en-US"/>
          </a:p>
        </p:txBody>
      </p:sp>
    </p:spTree>
    <p:extLst>
      <p:ext uri="{BB962C8B-B14F-4D97-AF65-F5344CB8AC3E}">
        <p14:creationId xmlns:p14="http://schemas.microsoft.com/office/powerpoint/2010/main" val="1819460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50</a:t>
            </a:fld>
            <a:endParaRPr lang="en-US"/>
          </a:p>
        </p:txBody>
      </p:sp>
    </p:spTree>
    <p:extLst>
      <p:ext uri="{BB962C8B-B14F-4D97-AF65-F5344CB8AC3E}">
        <p14:creationId xmlns:p14="http://schemas.microsoft.com/office/powerpoint/2010/main" val="358991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Retractions occur with airway obstruction (</a:t>
            </a:r>
            <a:r>
              <a:rPr lang="en-CA" sz="1200" b="0" i="0" u="none" strike="noStrike" kern="1200" dirty="0" err="1">
                <a:solidFill>
                  <a:schemeClr val="tx1"/>
                </a:solidFill>
                <a:effectLst/>
                <a:latin typeface="+mn-lt"/>
                <a:ea typeface="+mn-ea"/>
                <a:cs typeface="+mn-cs"/>
              </a:rPr>
              <a:t>eg</a:t>
            </a:r>
            <a:r>
              <a:rPr lang="en-CA" sz="1200" b="0" i="0" u="none" strike="noStrike" kern="1200" dirty="0">
                <a:solidFill>
                  <a:schemeClr val="tx1"/>
                </a:solidFill>
                <a:effectLst/>
                <a:latin typeface="+mn-lt"/>
                <a:ea typeface="+mn-ea"/>
                <a:cs typeface="+mn-cs"/>
              </a:rPr>
              <a:t>, asthma, chronic obstructive pulmonary disease [COPD], foreign body) and can be seen in the suprasternal, intercostal, and subcostal areas [</a:t>
            </a:r>
            <a:r>
              <a:rPr lang="en-CA" sz="1200" b="0" i="0" u="sng" strike="noStrike" kern="1200" dirty="0">
                <a:solidFill>
                  <a:schemeClr val="tx1"/>
                </a:solidFill>
                <a:effectLst/>
                <a:latin typeface="+mn-lt"/>
                <a:ea typeface="+mn-ea"/>
                <a:cs typeface="+mn-cs"/>
                <a:hlinkClick r:id="rId3"/>
              </a:rPr>
              <a:t>17</a:t>
            </a:r>
            <a:r>
              <a:rPr lang="en-CA" sz="1200" b="0" i="0" u="none" strike="noStrike" kern="1200" dirty="0">
                <a:solidFill>
                  <a:schemeClr val="tx1"/>
                </a:solidFill>
                <a:effectLst/>
                <a:latin typeface="+mn-lt"/>
                <a:ea typeface="+mn-ea"/>
                <a:cs typeface="+mn-cs"/>
              </a:rPr>
              <a:t>]. They are an ominous sign suggesting extreme respiratory distress. The use of accessory muscles to breathe suggests fatigue of the respiratory muscles and the potential for respiratory failure. Remember that those with neuromuscular disease may not manifest retractions due to muscle weakness, even in the face of severe pulmonary compromise.</a:t>
            </a:r>
          </a:p>
          <a:p>
            <a:r>
              <a:rPr lang="en-CA" sz="1200" b="0" i="0" u="none" strike="noStrike" kern="1200" dirty="0">
                <a:solidFill>
                  <a:schemeClr val="tx1"/>
                </a:solidFill>
                <a:effectLst/>
                <a:latin typeface="+mn-lt"/>
                <a:ea typeface="+mn-ea"/>
                <a:cs typeface="+mn-cs"/>
              </a:rPr>
              <a:t>Diaphoresis reflects extreme sympathetic stimulation associated with severe disease (</a:t>
            </a:r>
            <a:r>
              <a:rPr lang="en-CA" sz="1200" b="0" i="0" u="none" strike="noStrike" kern="1200" dirty="0" err="1">
                <a:solidFill>
                  <a:schemeClr val="tx1"/>
                </a:solidFill>
                <a:effectLst/>
                <a:latin typeface="+mn-lt"/>
                <a:ea typeface="+mn-ea"/>
                <a:cs typeface="+mn-cs"/>
              </a:rPr>
              <a:t>eg</a:t>
            </a:r>
            <a:r>
              <a:rPr lang="en-CA" sz="1200" b="0" i="0" u="none" strike="noStrike" kern="1200" dirty="0">
                <a:solidFill>
                  <a:schemeClr val="tx1"/>
                </a:solidFill>
                <a:effectLst/>
                <a:latin typeface="+mn-lt"/>
                <a:ea typeface="+mn-ea"/>
                <a:cs typeface="+mn-cs"/>
              </a:rPr>
              <a:t>, myocardial infarction, severe asthma flare). Cyanosis is uncommon and indicates severe hypoxia or methemoglobinemia.</a:t>
            </a:r>
          </a:p>
          <a:p>
            <a:r>
              <a:rPr lang="en-CA" sz="1200" b="0" i="0" u="none" strike="noStrike" kern="1200" dirty="0">
                <a:solidFill>
                  <a:schemeClr val="tx1"/>
                </a:solidFill>
                <a:effectLst/>
                <a:latin typeface="+mn-lt"/>
                <a:ea typeface="+mn-ea"/>
                <a:cs typeface="+mn-cs"/>
              </a:rPr>
              <a:t>Altered mental status (</a:t>
            </a:r>
            <a:r>
              <a:rPr lang="en-CA" sz="1200" b="0" i="0" u="none" strike="noStrike" kern="1200" dirty="0" err="1">
                <a:solidFill>
                  <a:schemeClr val="tx1"/>
                </a:solidFill>
                <a:effectLst/>
                <a:latin typeface="+mn-lt"/>
                <a:ea typeface="+mn-ea"/>
                <a:cs typeface="+mn-cs"/>
              </a:rPr>
              <a:t>eg</a:t>
            </a:r>
            <a:r>
              <a:rPr lang="en-CA" sz="1200" b="0" i="0" u="none" strike="noStrike" kern="1200" dirty="0">
                <a:solidFill>
                  <a:schemeClr val="tx1"/>
                </a:solidFill>
                <a:effectLst/>
                <a:latin typeface="+mn-lt"/>
                <a:ea typeface="+mn-ea"/>
                <a:cs typeface="+mn-cs"/>
              </a:rPr>
              <a:t>, agitation or somnolence) in the dyspneic patient suggests severe hypoxia or hypercarbia. It may also be caused by a toxin (</a:t>
            </a:r>
            <a:r>
              <a:rPr lang="en-CA" sz="1200" b="0" i="0" u="none" strike="noStrike" kern="1200" dirty="0" err="1">
                <a:solidFill>
                  <a:schemeClr val="tx1"/>
                </a:solidFill>
                <a:effectLst/>
                <a:latin typeface="+mn-lt"/>
                <a:ea typeface="+mn-ea"/>
                <a:cs typeface="+mn-cs"/>
              </a:rPr>
              <a:t>eg</a:t>
            </a:r>
            <a:r>
              <a:rPr lang="en-CA" sz="1200" b="0" i="0" u="none" strike="noStrike" kern="1200" dirty="0">
                <a:solidFill>
                  <a:schemeClr val="tx1"/>
                </a:solidFill>
                <a:effectLst/>
                <a:latin typeface="+mn-lt"/>
                <a:ea typeface="+mn-ea"/>
                <a:cs typeface="+mn-cs"/>
              </a:rPr>
              <a:t>, salicylate overdose, carbon monoxide) or underlying pathology (</a:t>
            </a:r>
            <a:r>
              <a:rPr lang="en-CA" sz="1200" b="0" i="0" u="none" strike="noStrike" kern="1200" dirty="0" err="1">
                <a:solidFill>
                  <a:schemeClr val="tx1"/>
                </a:solidFill>
                <a:effectLst/>
                <a:latin typeface="+mn-lt"/>
                <a:ea typeface="+mn-ea"/>
                <a:cs typeface="+mn-cs"/>
              </a:rPr>
              <a:t>eg</a:t>
            </a:r>
            <a:r>
              <a:rPr lang="en-CA" sz="1200" b="0" i="0" u="none" strike="noStrike" kern="1200" dirty="0">
                <a:solidFill>
                  <a:schemeClr val="tx1"/>
                </a:solidFill>
                <a:effectLst/>
                <a:latin typeface="+mn-lt"/>
                <a:ea typeface="+mn-ea"/>
                <a:cs typeface="+mn-cs"/>
              </a:rPr>
              <a:t>, hypoglycemia, sepsis).</a:t>
            </a:r>
          </a:p>
          <a:p>
            <a:br>
              <a:rPr lang="en-CA" dirty="0"/>
            </a:br>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8</a:t>
            </a:fld>
            <a:endParaRPr lang="en-US"/>
          </a:p>
        </p:txBody>
      </p:sp>
    </p:spTree>
    <p:extLst>
      <p:ext uri="{BB962C8B-B14F-4D97-AF65-F5344CB8AC3E}">
        <p14:creationId xmlns:p14="http://schemas.microsoft.com/office/powerpoint/2010/main" val="259782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9</a:t>
            </a:fld>
            <a:endParaRPr lang="en-US"/>
          </a:p>
        </p:txBody>
      </p:sp>
    </p:spTree>
    <p:extLst>
      <p:ext uri="{BB962C8B-B14F-4D97-AF65-F5344CB8AC3E}">
        <p14:creationId xmlns:p14="http://schemas.microsoft.com/office/powerpoint/2010/main" val="103351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12</a:t>
            </a:fld>
            <a:endParaRPr lang="en-US"/>
          </a:p>
        </p:txBody>
      </p:sp>
    </p:spTree>
    <p:extLst>
      <p:ext uri="{BB962C8B-B14F-4D97-AF65-F5344CB8AC3E}">
        <p14:creationId xmlns:p14="http://schemas.microsoft.com/office/powerpoint/2010/main" val="284702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ADHF: Acute decompensated heart failure</a:t>
            </a:r>
          </a:p>
          <a:p>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13</a:t>
            </a:fld>
            <a:endParaRPr lang="en-US"/>
          </a:p>
        </p:txBody>
      </p:sp>
    </p:spTree>
    <p:extLst>
      <p:ext uri="{BB962C8B-B14F-4D97-AF65-F5344CB8AC3E}">
        <p14:creationId xmlns:p14="http://schemas.microsoft.com/office/powerpoint/2010/main" val="124523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them to think about it</a:t>
            </a:r>
          </a:p>
        </p:txBody>
      </p:sp>
      <p:sp>
        <p:nvSpPr>
          <p:cNvPr id="4" name="Slide Number Placeholder 3"/>
          <p:cNvSpPr>
            <a:spLocks noGrp="1"/>
          </p:cNvSpPr>
          <p:nvPr>
            <p:ph type="sldNum" sz="quarter" idx="5"/>
          </p:nvPr>
        </p:nvSpPr>
        <p:spPr/>
        <p:txBody>
          <a:bodyPr/>
          <a:lstStyle/>
          <a:p>
            <a:fld id="{51E884CF-8D3A-DE4F-ADA0-67C3760F73E1}" type="slidenum">
              <a:rPr lang="en-US" smtClean="0"/>
              <a:t>17</a:t>
            </a:fld>
            <a:endParaRPr lang="en-US"/>
          </a:p>
        </p:txBody>
      </p:sp>
    </p:spTree>
    <p:extLst>
      <p:ext uri="{BB962C8B-B14F-4D97-AF65-F5344CB8AC3E}">
        <p14:creationId xmlns:p14="http://schemas.microsoft.com/office/powerpoint/2010/main" val="196641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More than 6 anterior or 10 posterior </a:t>
            </a:r>
            <a:r>
              <a:rPr lang="en-CA" b="1" dirty="0"/>
              <a:t>ribs</a:t>
            </a:r>
            <a:r>
              <a:rPr lang="en-CA" dirty="0"/>
              <a:t> in the mid-clavicular line at the lung diaphragm level</a:t>
            </a:r>
            <a:endParaRPr lang="en-US" dirty="0"/>
          </a:p>
          <a:p>
            <a:endParaRPr lang="en-US" dirty="0"/>
          </a:p>
        </p:txBody>
      </p:sp>
      <p:sp>
        <p:nvSpPr>
          <p:cNvPr id="4" name="Slide Number Placeholder 3"/>
          <p:cNvSpPr>
            <a:spLocks noGrp="1"/>
          </p:cNvSpPr>
          <p:nvPr>
            <p:ph type="sldNum" sz="quarter" idx="5"/>
          </p:nvPr>
        </p:nvSpPr>
        <p:spPr/>
        <p:txBody>
          <a:bodyPr/>
          <a:lstStyle/>
          <a:p>
            <a:fld id="{51E884CF-8D3A-DE4F-ADA0-67C3760F73E1}" type="slidenum">
              <a:rPr lang="en-US" smtClean="0"/>
              <a:t>19</a:t>
            </a:fld>
            <a:endParaRPr lang="en-US"/>
          </a:p>
        </p:txBody>
      </p:sp>
    </p:spTree>
    <p:extLst>
      <p:ext uri="{BB962C8B-B14F-4D97-AF65-F5344CB8AC3E}">
        <p14:creationId xmlns:p14="http://schemas.microsoft.com/office/powerpoint/2010/main" val="463460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Beat-to-beat alternation in the QRS appearance . </a:t>
            </a:r>
          </a:p>
          <a:p>
            <a:r>
              <a:rPr lang="en-CA" sz="1200" b="0" i="0" u="none" strike="noStrike" kern="1200" dirty="0">
                <a:solidFill>
                  <a:schemeClr val="tx1"/>
                </a:solidFill>
                <a:effectLst/>
                <a:latin typeface="+mn-lt"/>
                <a:ea typeface="+mn-ea"/>
                <a:cs typeface="+mn-cs"/>
              </a:rPr>
              <a:t>The alternating ECG pattern is related to back-and-forth swinging motion of the heart in the pericardial fluid.</a:t>
            </a:r>
          </a:p>
        </p:txBody>
      </p:sp>
      <p:sp>
        <p:nvSpPr>
          <p:cNvPr id="4" name="Slide Number Placeholder 3"/>
          <p:cNvSpPr>
            <a:spLocks noGrp="1"/>
          </p:cNvSpPr>
          <p:nvPr>
            <p:ph type="sldNum" sz="quarter" idx="5"/>
          </p:nvPr>
        </p:nvSpPr>
        <p:spPr/>
        <p:txBody>
          <a:bodyPr/>
          <a:lstStyle/>
          <a:p>
            <a:fld id="{51E884CF-8D3A-DE4F-ADA0-67C3760F73E1}" type="slidenum">
              <a:rPr lang="en-US" smtClean="0"/>
              <a:t>22</a:t>
            </a:fld>
            <a:endParaRPr lang="en-US"/>
          </a:p>
        </p:txBody>
      </p:sp>
    </p:spTree>
    <p:extLst>
      <p:ext uri="{BB962C8B-B14F-4D97-AF65-F5344CB8AC3E}">
        <p14:creationId xmlns:p14="http://schemas.microsoft.com/office/powerpoint/2010/main" val="2397142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identify ST elevation </a:t>
            </a:r>
          </a:p>
          <a:p>
            <a:r>
              <a:rPr lang="en-US" dirty="0"/>
              <a:t>J point to PR interval </a:t>
            </a:r>
          </a:p>
        </p:txBody>
      </p:sp>
      <p:sp>
        <p:nvSpPr>
          <p:cNvPr id="4" name="Slide Number Placeholder 3"/>
          <p:cNvSpPr>
            <a:spLocks noGrp="1"/>
          </p:cNvSpPr>
          <p:nvPr>
            <p:ph type="sldNum" sz="quarter" idx="5"/>
          </p:nvPr>
        </p:nvSpPr>
        <p:spPr/>
        <p:txBody>
          <a:bodyPr/>
          <a:lstStyle/>
          <a:p>
            <a:fld id="{51E884CF-8D3A-DE4F-ADA0-67C3760F73E1}" type="slidenum">
              <a:rPr lang="en-US" smtClean="0"/>
              <a:t>24</a:t>
            </a:fld>
            <a:endParaRPr lang="en-US"/>
          </a:p>
        </p:txBody>
      </p:sp>
    </p:spTree>
    <p:extLst>
      <p:ext uri="{BB962C8B-B14F-4D97-AF65-F5344CB8AC3E}">
        <p14:creationId xmlns:p14="http://schemas.microsoft.com/office/powerpoint/2010/main" val="205205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ED2E-C637-ED4E-875C-B9F6E460DF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BB3CA6-F7BA-D348-AE4F-62D457472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7A3C61-6C78-4F46-BED2-630FA9A18E01}"/>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5" name="Footer Placeholder 4">
            <a:extLst>
              <a:ext uri="{FF2B5EF4-FFF2-40B4-BE49-F238E27FC236}">
                <a16:creationId xmlns:a16="http://schemas.microsoft.com/office/drawing/2014/main" id="{1C1303E5-41DF-C746-86B5-CE271454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3F7BE-F548-C84E-A542-C5B8CB232C57}"/>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3386318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CAEF-BE97-344D-AB6B-F721B5FDFF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667D4D-21B6-FC45-8018-D7B089B0C3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C9DA5-ECE1-3C42-8595-6816D39F402F}"/>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5" name="Footer Placeholder 4">
            <a:extLst>
              <a:ext uri="{FF2B5EF4-FFF2-40B4-BE49-F238E27FC236}">
                <a16:creationId xmlns:a16="http://schemas.microsoft.com/office/drawing/2014/main" id="{CF447E9E-0CF0-4540-81DD-7ACF142DD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B3ECA-9A49-9F4F-B602-FC80301150A2}"/>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33436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AC79BE-D059-E441-B4D0-8EBFE42DF5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0634E-EA93-344E-9BB1-CB8305BA24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7D5C3-7808-FB4B-8665-F66B78B1B35A}"/>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5" name="Footer Placeholder 4">
            <a:extLst>
              <a:ext uri="{FF2B5EF4-FFF2-40B4-BE49-F238E27FC236}">
                <a16:creationId xmlns:a16="http://schemas.microsoft.com/office/drawing/2014/main" id="{A3C3F705-9560-4C48-AD4F-776071285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B0BD9-A5E0-E74E-BE31-8F61649D8804}"/>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422567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05DC-1AAD-C54C-A60B-43CCBE443E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7079B-A4C1-2D46-A583-C94EA510A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6507B-09D6-434F-88DE-26D12FB4D2D9}"/>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5" name="Footer Placeholder 4">
            <a:extLst>
              <a:ext uri="{FF2B5EF4-FFF2-40B4-BE49-F238E27FC236}">
                <a16:creationId xmlns:a16="http://schemas.microsoft.com/office/drawing/2014/main" id="{A759D98D-9CE4-E045-BAEA-A567B2D1B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82617-D77F-A341-BB31-0F74C8CB62A7}"/>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116995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A86B-0E52-0747-B5CC-FAA0F9D25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4E0863-175B-CE45-B798-BF71F2D5A0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343D79-BF5B-5749-8A4E-F0A3CA8E8AAC}"/>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5" name="Footer Placeholder 4">
            <a:extLst>
              <a:ext uri="{FF2B5EF4-FFF2-40B4-BE49-F238E27FC236}">
                <a16:creationId xmlns:a16="http://schemas.microsoft.com/office/drawing/2014/main" id="{F3B77AD7-E2E3-1B41-8753-42DC7BE03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63E58-5281-F147-89E3-564B26957727}"/>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65654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D56A-5656-4149-8AFE-6C442C2C98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B65B5-9999-324A-8038-5FBBDF3E5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AB2C25-B804-1943-821A-EE5D762961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0E06C-1B61-2041-90F3-E5E45A8385D7}"/>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6" name="Footer Placeholder 5">
            <a:extLst>
              <a:ext uri="{FF2B5EF4-FFF2-40B4-BE49-F238E27FC236}">
                <a16:creationId xmlns:a16="http://schemas.microsoft.com/office/drawing/2014/main" id="{EC19E2BA-76CE-DC45-818A-8D6954C693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58C63-2D8C-7E4F-90EC-570F21953DFD}"/>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319075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C8967-54A8-1643-92C5-B03EB685E1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DB385A-7B25-5745-8F45-74B37D6172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0CFE50-21C7-CC42-8E07-FA421D040F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F00A25-E692-D444-8BA8-DB5EFC5E3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7D7033-6764-5340-8DAC-6006551D37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76A3B8-DB11-4744-A51E-D1D47D1341E3}"/>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8" name="Footer Placeholder 7">
            <a:extLst>
              <a:ext uri="{FF2B5EF4-FFF2-40B4-BE49-F238E27FC236}">
                <a16:creationId xmlns:a16="http://schemas.microsoft.com/office/drawing/2014/main" id="{2FCF7887-58A6-9E4B-B17C-91A7EC4707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5F0319-64F6-2C40-BF38-F1526587A16C}"/>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231591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65FA-005E-FD46-86C1-54E05779A0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9B8A1F-98C0-7C4F-86B2-5792780E5580}"/>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4" name="Footer Placeholder 3">
            <a:extLst>
              <a:ext uri="{FF2B5EF4-FFF2-40B4-BE49-F238E27FC236}">
                <a16:creationId xmlns:a16="http://schemas.microsoft.com/office/drawing/2014/main" id="{BC07A754-FD80-CF43-AD6D-5B92D0C651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2DAA39-EE5E-D64D-A691-02EA407E0464}"/>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159569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D1EB1-53C1-9746-8226-6A98E21AB941}"/>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3" name="Footer Placeholder 2">
            <a:extLst>
              <a:ext uri="{FF2B5EF4-FFF2-40B4-BE49-F238E27FC236}">
                <a16:creationId xmlns:a16="http://schemas.microsoft.com/office/drawing/2014/main" id="{8BCEE3F2-297E-F046-AC8D-A1D4F643A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9D58BF-D53D-C94E-8731-CEA991243B60}"/>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265476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AF3C-C5F5-BF4A-ADBD-BCF21807C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8F5C8D-7F32-8348-8C5B-4B936D731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D6EF-FCD6-2847-82DD-7500B3CB0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63BC9-B551-A348-B118-AC91D240C866}"/>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6" name="Footer Placeholder 5">
            <a:extLst>
              <a:ext uri="{FF2B5EF4-FFF2-40B4-BE49-F238E27FC236}">
                <a16:creationId xmlns:a16="http://schemas.microsoft.com/office/drawing/2014/main" id="{61F5E061-AC0B-2F42-BF9C-E3795DEFF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87E118-F271-E540-90C0-470DB56E677B}"/>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387834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90EE-3F7B-DD49-B2F3-A1C66B0F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B44CEF-BB08-0648-B968-C059028E4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1EC88-1840-484F-A60E-E6A4837B9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E7AF9-43C6-1D4A-84A3-F80AB2152118}"/>
              </a:ext>
            </a:extLst>
          </p:cNvPr>
          <p:cNvSpPr>
            <a:spLocks noGrp="1"/>
          </p:cNvSpPr>
          <p:nvPr>
            <p:ph type="dt" sz="half" idx="10"/>
          </p:nvPr>
        </p:nvSpPr>
        <p:spPr/>
        <p:txBody>
          <a:bodyPr/>
          <a:lstStyle/>
          <a:p>
            <a:fld id="{44BD9671-93B2-5C47-81D0-25E9AE210EA4}" type="datetimeFigureOut">
              <a:rPr lang="en-US" smtClean="0"/>
              <a:t>4/16/20</a:t>
            </a:fld>
            <a:endParaRPr lang="en-US"/>
          </a:p>
        </p:txBody>
      </p:sp>
      <p:sp>
        <p:nvSpPr>
          <p:cNvPr id="6" name="Footer Placeholder 5">
            <a:extLst>
              <a:ext uri="{FF2B5EF4-FFF2-40B4-BE49-F238E27FC236}">
                <a16:creationId xmlns:a16="http://schemas.microsoft.com/office/drawing/2014/main" id="{A0084DCD-5EC2-AE4F-BFB3-134F91CCE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18643-93D3-274A-8C78-0069A0D96230}"/>
              </a:ext>
            </a:extLst>
          </p:cNvPr>
          <p:cNvSpPr>
            <a:spLocks noGrp="1"/>
          </p:cNvSpPr>
          <p:nvPr>
            <p:ph type="sldNum" sz="quarter" idx="12"/>
          </p:nvPr>
        </p:nvSpPr>
        <p:spPr/>
        <p:txBody>
          <a:bodyPr/>
          <a:lstStyle/>
          <a:p>
            <a:fld id="{F667ABB5-BF8B-DD4A-80DD-E866F38115CE}" type="slidenum">
              <a:rPr lang="en-US" smtClean="0"/>
              <a:t>‹#›</a:t>
            </a:fld>
            <a:endParaRPr lang="en-US"/>
          </a:p>
        </p:txBody>
      </p:sp>
    </p:spTree>
    <p:extLst>
      <p:ext uri="{BB962C8B-B14F-4D97-AF65-F5344CB8AC3E}">
        <p14:creationId xmlns:p14="http://schemas.microsoft.com/office/powerpoint/2010/main" val="8273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791D6-42BB-0944-8577-531BAF22DC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2A742-9FA0-F745-8C04-E19BC42B37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912B6-97BF-854B-A896-3F86D35190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D9671-93B2-5C47-81D0-25E9AE210EA4}" type="datetimeFigureOut">
              <a:rPr lang="en-US" smtClean="0"/>
              <a:t>4/16/20</a:t>
            </a:fld>
            <a:endParaRPr lang="en-US"/>
          </a:p>
        </p:txBody>
      </p:sp>
      <p:sp>
        <p:nvSpPr>
          <p:cNvPr id="5" name="Footer Placeholder 4">
            <a:extLst>
              <a:ext uri="{FF2B5EF4-FFF2-40B4-BE49-F238E27FC236}">
                <a16:creationId xmlns:a16="http://schemas.microsoft.com/office/drawing/2014/main" id="{14A508F9-AD99-024E-A193-614D4EA9D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37D595-FDC1-0840-84AA-6537E08FA8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7ABB5-BF8B-DD4A-80DD-E866F38115CE}" type="slidenum">
              <a:rPr lang="en-US" smtClean="0"/>
              <a:t>‹#›</a:t>
            </a:fld>
            <a:endParaRPr lang="en-US"/>
          </a:p>
        </p:txBody>
      </p:sp>
    </p:spTree>
    <p:extLst>
      <p:ext uri="{BB962C8B-B14F-4D97-AF65-F5344CB8AC3E}">
        <p14:creationId xmlns:p14="http://schemas.microsoft.com/office/powerpoint/2010/main" val="2139866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2256"/>
            <a:ext cx="12198096" cy="343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856658-7238-624C-AA80-4BEFE07CE0F9}"/>
              </a:ext>
            </a:extLst>
          </p:cNvPr>
          <p:cNvSpPr>
            <a:spLocks noGrp="1"/>
          </p:cNvSpPr>
          <p:nvPr>
            <p:ph type="ctrTitle"/>
          </p:nvPr>
        </p:nvSpPr>
        <p:spPr>
          <a:xfrm>
            <a:off x="4520396" y="2419390"/>
            <a:ext cx="6876267" cy="2019221"/>
          </a:xfrm>
        </p:spPr>
        <p:txBody>
          <a:bodyPr anchor="ctr">
            <a:normAutofit/>
          </a:bodyPr>
          <a:lstStyle/>
          <a:p>
            <a:pPr algn="l"/>
            <a:r>
              <a:rPr lang="en-US" sz="5100">
                <a:solidFill>
                  <a:schemeClr val="bg1"/>
                </a:solidFill>
              </a:rPr>
              <a:t>Approach to SOB and Respiratory emergencies</a:t>
            </a:r>
          </a:p>
        </p:txBody>
      </p:sp>
      <p:sp>
        <p:nvSpPr>
          <p:cNvPr id="3" name="Subtitle 2">
            <a:extLst>
              <a:ext uri="{FF2B5EF4-FFF2-40B4-BE49-F238E27FC236}">
                <a16:creationId xmlns:a16="http://schemas.microsoft.com/office/drawing/2014/main" id="{61A7F7D8-ED47-0B40-80C9-6E3B0C4CEC06}"/>
              </a:ext>
            </a:extLst>
          </p:cNvPr>
          <p:cNvSpPr>
            <a:spLocks noGrp="1"/>
          </p:cNvSpPr>
          <p:nvPr>
            <p:ph type="subTitle" idx="1"/>
          </p:nvPr>
        </p:nvSpPr>
        <p:spPr>
          <a:xfrm>
            <a:off x="795339" y="2418588"/>
            <a:ext cx="2929718" cy="2020824"/>
          </a:xfrm>
        </p:spPr>
        <p:txBody>
          <a:bodyPr anchor="ctr">
            <a:normAutofit/>
          </a:bodyPr>
          <a:lstStyle/>
          <a:p>
            <a:pPr algn="r"/>
            <a:r>
              <a:rPr lang="en-US" dirty="0">
                <a:solidFill>
                  <a:schemeClr val="bg1"/>
                </a:solidFill>
              </a:rPr>
              <a:t>Anas Althenayan, FRCPC, MBBS</a:t>
            </a:r>
          </a:p>
          <a:p>
            <a:pPr algn="r"/>
            <a:r>
              <a:rPr lang="en-US" dirty="0">
                <a:solidFill>
                  <a:schemeClr val="bg1"/>
                </a:solidFill>
              </a:rPr>
              <a:t>Pediatric and Adults Emergency Physician </a:t>
            </a:r>
          </a:p>
        </p:txBody>
      </p:sp>
      <p:cxnSp>
        <p:nvCxnSpPr>
          <p:cNvPr id="14" name="Straight Connector 13">
            <a:extLst>
              <a:ext uri="{FF2B5EF4-FFF2-40B4-BE49-F238E27FC236}">
                <a16:creationId xmlns:a16="http://schemas.microsoft.com/office/drawing/2014/main" id="{06AA7778-3AED-4D28-BAFA-926D05F55C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00862" y="2240280"/>
            <a:ext cx="0" cy="2377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88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F9AE5-1C73-154F-A3E1-B5A696607268}"/>
              </a:ext>
            </a:extLst>
          </p:cNvPr>
          <p:cNvSpPr>
            <a:spLocks noGrp="1"/>
          </p:cNvSpPr>
          <p:nvPr>
            <p:ph type="title"/>
          </p:nvPr>
        </p:nvSpPr>
        <p:spPr>
          <a:xfrm>
            <a:off x="594360" y="637125"/>
            <a:ext cx="3802276" cy="5256371"/>
          </a:xfrm>
        </p:spPr>
        <p:txBody>
          <a:bodyPr>
            <a:normAutofit/>
          </a:bodyPr>
          <a:lstStyle/>
          <a:p>
            <a:pPr algn="ctr"/>
            <a:r>
              <a:rPr lang="en-US" sz="4800" dirty="0">
                <a:solidFill>
                  <a:schemeClr val="bg1"/>
                </a:solidFill>
              </a:rPr>
              <a:t>3. Focused History: Look for the</a:t>
            </a:r>
            <a:r>
              <a:rPr lang="en-CA" sz="4800" dirty="0">
                <a:solidFill>
                  <a:schemeClr val="bg1"/>
                </a:solidFill>
              </a:rPr>
              <a:t>Triggers!</a:t>
            </a:r>
            <a:endParaRPr lang="en-US" sz="4800" dirty="0">
              <a:solidFill>
                <a:schemeClr val="bg1"/>
              </a:solidFill>
            </a:endParaRPr>
          </a:p>
        </p:txBody>
      </p:sp>
      <p:graphicFrame>
        <p:nvGraphicFramePr>
          <p:cNvPr id="5" name="Content Placeholder 2">
            <a:extLst>
              <a:ext uri="{FF2B5EF4-FFF2-40B4-BE49-F238E27FC236}">
                <a16:creationId xmlns:a16="http://schemas.microsoft.com/office/drawing/2014/main" id="{F4DF3B15-983E-48B9-B09B-663AAB3010A6}"/>
              </a:ext>
            </a:extLst>
          </p:cNvPr>
          <p:cNvGraphicFramePr>
            <a:graphicFrameLocks noGrp="1"/>
          </p:cNvGraphicFramePr>
          <p:nvPr>
            <p:ph idx="1"/>
            <p:extLst>
              <p:ext uri="{D42A27DB-BD31-4B8C-83A1-F6EECF244321}">
                <p14:modId xmlns:p14="http://schemas.microsoft.com/office/powerpoint/2010/main" val="2049911132"/>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6497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65342-697B-F540-A9CE-805382503409}"/>
              </a:ext>
            </a:extLst>
          </p:cNvPr>
          <p:cNvSpPr>
            <a:spLocks noGrp="1"/>
          </p:cNvSpPr>
          <p:nvPr>
            <p:ph type="title"/>
          </p:nvPr>
        </p:nvSpPr>
        <p:spPr>
          <a:xfrm>
            <a:off x="594360" y="637125"/>
            <a:ext cx="3802276" cy="5256371"/>
          </a:xfrm>
        </p:spPr>
        <p:txBody>
          <a:bodyPr>
            <a:normAutofit/>
          </a:bodyPr>
          <a:lstStyle/>
          <a:p>
            <a:pPr algn="ctr"/>
            <a:r>
              <a:rPr lang="en-US" sz="4800" dirty="0">
                <a:solidFill>
                  <a:schemeClr val="bg1"/>
                </a:solidFill>
              </a:rPr>
              <a:t>3. Focused History: </a:t>
            </a:r>
            <a:r>
              <a:rPr lang="en-CA" sz="4800" dirty="0">
                <a:solidFill>
                  <a:schemeClr val="bg1"/>
                </a:solidFill>
              </a:rPr>
              <a:t>Past Medical history</a:t>
            </a:r>
            <a:r>
              <a:rPr lang="en-US" sz="4800" dirty="0">
                <a:solidFill>
                  <a:schemeClr val="bg1"/>
                </a:solidFill>
              </a:rPr>
              <a:t> </a:t>
            </a:r>
          </a:p>
        </p:txBody>
      </p:sp>
      <p:graphicFrame>
        <p:nvGraphicFramePr>
          <p:cNvPr id="5" name="Content Placeholder 2">
            <a:extLst>
              <a:ext uri="{FF2B5EF4-FFF2-40B4-BE49-F238E27FC236}">
                <a16:creationId xmlns:a16="http://schemas.microsoft.com/office/drawing/2014/main" id="{CB133D04-7BFA-4CF7-A283-5AF23E2BE4D5}"/>
              </a:ext>
            </a:extLst>
          </p:cNvPr>
          <p:cNvGraphicFramePr>
            <a:graphicFrameLocks noGrp="1"/>
          </p:cNvGraphicFramePr>
          <p:nvPr>
            <p:ph idx="1"/>
            <p:extLst>
              <p:ext uri="{D42A27DB-BD31-4B8C-83A1-F6EECF244321}">
                <p14:modId xmlns:p14="http://schemas.microsoft.com/office/powerpoint/2010/main" val="422442976"/>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71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600CC7-34CF-4F4A-82D3-E8D1B0FE9796}"/>
              </a:ext>
            </a:extLst>
          </p:cNvPr>
          <p:cNvSpPr>
            <a:spLocks noGrp="1"/>
          </p:cNvSpPr>
          <p:nvPr>
            <p:ph type="title"/>
          </p:nvPr>
        </p:nvSpPr>
        <p:spPr>
          <a:xfrm>
            <a:off x="594360" y="637125"/>
            <a:ext cx="3802276" cy="5256371"/>
          </a:xfrm>
        </p:spPr>
        <p:txBody>
          <a:bodyPr>
            <a:normAutofit/>
          </a:bodyPr>
          <a:lstStyle/>
          <a:p>
            <a:pPr algn="ctr"/>
            <a:r>
              <a:rPr lang="en-US" sz="4800" dirty="0">
                <a:solidFill>
                  <a:schemeClr val="bg1"/>
                </a:solidFill>
              </a:rPr>
              <a:t>3. Focused History </a:t>
            </a:r>
          </a:p>
        </p:txBody>
      </p:sp>
      <p:graphicFrame>
        <p:nvGraphicFramePr>
          <p:cNvPr id="5" name="Content Placeholder 2">
            <a:extLst>
              <a:ext uri="{FF2B5EF4-FFF2-40B4-BE49-F238E27FC236}">
                <a16:creationId xmlns:a16="http://schemas.microsoft.com/office/drawing/2014/main" id="{3EA38AE7-E1A5-4A5D-A9EA-5FEBD9C039E4}"/>
              </a:ext>
            </a:extLst>
          </p:cNvPr>
          <p:cNvGraphicFramePr>
            <a:graphicFrameLocks noGrp="1"/>
          </p:cNvGraphicFramePr>
          <p:nvPr>
            <p:ph idx="1"/>
            <p:extLst>
              <p:ext uri="{D42A27DB-BD31-4B8C-83A1-F6EECF244321}">
                <p14:modId xmlns:p14="http://schemas.microsoft.com/office/powerpoint/2010/main" val="365762377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1710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F00609-89F0-B64B-BF7A-1F86A50D18E6}"/>
              </a:ext>
            </a:extLst>
          </p:cNvPr>
          <p:cNvSpPr txBox="1"/>
          <p:nvPr/>
        </p:nvSpPr>
        <p:spPr>
          <a:xfrm>
            <a:off x="594360" y="637125"/>
            <a:ext cx="3802276" cy="52563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chemeClr val="bg1"/>
                </a:solidFill>
                <a:latin typeface="+mj-lt"/>
                <a:ea typeface="+mj-ea"/>
                <a:cs typeface="+mj-cs"/>
              </a:rPr>
              <a:t>4. Physical Examination (CVS/Resp): </a:t>
            </a:r>
          </a:p>
          <a:p>
            <a:pPr algn="ctr">
              <a:lnSpc>
                <a:spcPct val="90000"/>
              </a:lnSpc>
              <a:spcBef>
                <a:spcPct val="0"/>
              </a:spcBef>
              <a:spcAft>
                <a:spcPts val="600"/>
              </a:spcAft>
            </a:pPr>
            <a:r>
              <a:rPr lang="en-CA" sz="2000" dirty="0">
                <a:solidFill>
                  <a:schemeClr val="bg1"/>
                </a:solidFill>
              </a:rPr>
              <a:t>Keep in mind that an unremarkable pulmonary and cardiac examination does </a:t>
            </a:r>
            <a:r>
              <a:rPr lang="en-CA" sz="2000" b="1" dirty="0">
                <a:solidFill>
                  <a:schemeClr val="bg1"/>
                </a:solidFill>
              </a:rPr>
              <a:t>not</a:t>
            </a:r>
            <a:r>
              <a:rPr lang="en-CA" sz="2000" dirty="0">
                <a:solidFill>
                  <a:schemeClr val="bg1"/>
                </a:solidFill>
              </a:rPr>
              <a:t> rule out significant disease.</a:t>
            </a:r>
            <a:endParaRPr lang="en-US" sz="2000" dirty="0">
              <a:solidFill>
                <a:schemeClr val="bg1"/>
              </a:solidFill>
            </a:endParaRPr>
          </a:p>
          <a:p>
            <a:pPr>
              <a:lnSpc>
                <a:spcPct val="90000"/>
              </a:lnSpc>
              <a:spcBef>
                <a:spcPct val="0"/>
              </a:spcBef>
              <a:spcAft>
                <a:spcPts val="600"/>
              </a:spcAft>
            </a:pPr>
            <a:endParaRPr lang="en-US" sz="4800" kern="1200" dirty="0">
              <a:solidFill>
                <a:schemeClr val="bg1"/>
              </a:solidFill>
              <a:latin typeface="+mj-lt"/>
              <a:ea typeface="+mj-ea"/>
              <a:cs typeface="+mj-cs"/>
            </a:endParaRPr>
          </a:p>
        </p:txBody>
      </p:sp>
      <p:graphicFrame>
        <p:nvGraphicFramePr>
          <p:cNvPr id="5" name="Content Placeholder 2">
            <a:extLst>
              <a:ext uri="{FF2B5EF4-FFF2-40B4-BE49-F238E27FC236}">
                <a16:creationId xmlns:a16="http://schemas.microsoft.com/office/drawing/2014/main" id="{B7EB581D-75FB-4E2F-A8C6-358AEB7D7E98}"/>
              </a:ext>
            </a:extLst>
          </p:cNvPr>
          <p:cNvGraphicFramePr>
            <a:graphicFrameLocks noGrp="1"/>
          </p:cNvGraphicFramePr>
          <p:nvPr>
            <p:ph idx="1"/>
            <p:extLst>
              <p:ext uri="{D42A27DB-BD31-4B8C-83A1-F6EECF244321}">
                <p14:modId xmlns:p14="http://schemas.microsoft.com/office/powerpoint/2010/main" val="2487185147"/>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1621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0C60D-B3CE-814F-9DA9-AC873AE4F627}"/>
              </a:ext>
            </a:extLst>
          </p:cNvPr>
          <p:cNvSpPr>
            <a:spLocks noGrp="1"/>
          </p:cNvSpPr>
          <p:nvPr>
            <p:ph type="title"/>
          </p:nvPr>
        </p:nvSpPr>
        <p:spPr>
          <a:xfrm>
            <a:off x="594360" y="637125"/>
            <a:ext cx="3802276" cy="5256371"/>
          </a:xfrm>
        </p:spPr>
        <p:txBody>
          <a:bodyPr>
            <a:normAutofit/>
          </a:bodyPr>
          <a:lstStyle/>
          <a:p>
            <a:pPr algn="ctr"/>
            <a:r>
              <a:rPr lang="en-CA" sz="4800" b="1" dirty="0">
                <a:solidFill>
                  <a:schemeClr val="bg1"/>
                </a:solidFill>
              </a:rPr>
              <a:t>5. Ancillary Studies</a:t>
            </a:r>
            <a:endParaRPr lang="en-US" sz="4800" dirty="0">
              <a:solidFill>
                <a:schemeClr val="bg1"/>
              </a:solidFill>
            </a:endParaRPr>
          </a:p>
        </p:txBody>
      </p:sp>
      <p:graphicFrame>
        <p:nvGraphicFramePr>
          <p:cNvPr id="5" name="Content Placeholder 2">
            <a:extLst>
              <a:ext uri="{FF2B5EF4-FFF2-40B4-BE49-F238E27FC236}">
                <a16:creationId xmlns:a16="http://schemas.microsoft.com/office/drawing/2014/main" id="{7277423E-28BC-40E6-B5CB-BDF1338D1B58}"/>
              </a:ext>
            </a:extLst>
          </p:cNvPr>
          <p:cNvGraphicFramePr>
            <a:graphicFrameLocks noGrp="1"/>
          </p:cNvGraphicFramePr>
          <p:nvPr>
            <p:ph idx="1"/>
            <p:extLst>
              <p:ext uri="{D42A27DB-BD31-4B8C-83A1-F6EECF244321}">
                <p14:modId xmlns:p14="http://schemas.microsoft.com/office/powerpoint/2010/main" val="2392205325"/>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439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DE1F3-27BF-5948-8648-CFDB5AEA6FE5}"/>
              </a:ext>
            </a:extLst>
          </p:cNvPr>
          <p:cNvSpPr>
            <a:spLocks noGrp="1"/>
          </p:cNvSpPr>
          <p:nvPr>
            <p:ph type="title"/>
          </p:nvPr>
        </p:nvSpPr>
        <p:spPr>
          <a:xfrm>
            <a:off x="594360" y="637125"/>
            <a:ext cx="3802276" cy="5256371"/>
          </a:xfrm>
        </p:spPr>
        <p:txBody>
          <a:bodyPr>
            <a:normAutofit/>
          </a:bodyPr>
          <a:lstStyle/>
          <a:p>
            <a:r>
              <a:rPr lang="en-CA" sz="4800" b="1">
                <a:solidFill>
                  <a:schemeClr val="bg1"/>
                </a:solidFill>
              </a:rPr>
              <a:t>5. Ancillary Studies</a:t>
            </a:r>
            <a:endParaRPr lang="en-US" sz="4800">
              <a:solidFill>
                <a:schemeClr val="bg1"/>
              </a:solidFill>
            </a:endParaRPr>
          </a:p>
        </p:txBody>
      </p:sp>
      <p:graphicFrame>
        <p:nvGraphicFramePr>
          <p:cNvPr id="5" name="Content Placeholder 2">
            <a:extLst>
              <a:ext uri="{FF2B5EF4-FFF2-40B4-BE49-F238E27FC236}">
                <a16:creationId xmlns:a16="http://schemas.microsoft.com/office/drawing/2014/main" id="{87200838-A554-48D3-AF73-DCEFEAFFA198}"/>
              </a:ext>
            </a:extLst>
          </p:cNvPr>
          <p:cNvGraphicFramePr>
            <a:graphicFrameLocks noGrp="1"/>
          </p:cNvGraphicFramePr>
          <p:nvPr>
            <p:ph idx="1"/>
            <p:extLst>
              <p:ext uri="{D42A27DB-BD31-4B8C-83A1-F6EECF244321}">
                <p14:modId xmlns:p14="http://schemas.microsoft.com/office/powerpoint/2010/main" val="3675929101"/>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247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36BA8-4F34-9949-8F58-94DD0DD17403}"/>
              </a:ext>
            </a:extLst>
          </p:cNvPr>
          <p:cNvSpPr>
            <a:spLocks noGrp="1"/>
          </p:cNvSpPr>
          <p:nvPr>
            <p:ph type="title"/>
          </p:nvPr>
        </p:nvSpPr>
        <p:spPr>
          <a:xfrm>
            <a:off x="838200" y="963877"/>
            <a:ext cx="3494362" cy="4930246"/>
          </a:xfrm>
        </p:spPr>
        <p:txBody>
          <a:bodyPr>
            <a:normAutofit/>
          </a:bodyPr>
          <a:lstStyle/>
          <a:p>
            <a:pPr algn="ctr"/>
            <a:r>
              <a:rPr lang="en-CA" b="1" dirty="0">
                <a:solidFill>
                  <a:schemeClr val="accent1"/>
                </a:solidFill>
              </a:rPr>
              <a:t>Chest X Ray (CXR)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732C4AE-2E0F-0648-9FE4-C14485CB61AE}"/>
              </a:ext>
            </a:extLst>
          </p:cNvPr>
          <p:cNvSpPr>
            <a:spLocks noGrp="1"/>
          </p:cNvSpPr>
          <p:nvPr>
            <p:ph idx="1"/>
          </p:nvPr>
        </p:nvSpPr>
        <p:spPr>
          <a:xfrm>
            <a:off x="4976031" y="963877"/>
            <a:ext cx="6377769" cy="4930246"/>
          </a:xfrm>
        </p:spPr>
        <p:txBody>
          <a:bodyPr anchor="ctr">
            <a:normAutofit/>
          </a:bodyPr>
          <a:lstStyle/>
          <a:p>
            <a:pPr marL="0" indent="0">
              <a:buNone/>
            </a:pPr>
            <a:r>
              <a:rPr lang="en-US" sz="2400"/>
              <a:t>Consider doing a CXR in every pt that complains of SOB </a:t>
            </a:r>
          </a:p>
          <a:p>
            <a:endParaRPr lang="en-US" sz="2400"/>
          </a:p>
        </p:txBody>
      </p:sp>
    </p:spTree>
    <p:extLst>
      <p:ext uri="{BB962C8B-B14F-4D97-AF65-F5344CB8AC3E}">
        <p14:creationId xmlns:p14="http://schemas.microsoft.com/office/powerpoint/2010/main" val="3705343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FBDB1-C280-4B46-8A9B-865A226245CB}"/>
              </a:ext>
            </a:extLst>
          </p:cNvPr>
          <p:cNvSpPr>
            <a:spLocks noGrp="1"/>
          </p:cNvSpPr>
          <p:nvPr>
            <p:ph type="title"/>
          </p:nvPr>
        </p:nvSpPr>
        <p:spPr>
          <a:xfrm>
            <a:off x="1" y="-510363"/>
            <a:ext cx="4654296" cy="6857999"/>
          </a:xfrm>
          <a:noFill/>
        </p:spPr>
        <p:txBody>
          <a:bodyPr vert="horz" lIns="91440" tIns="45720" rIns="91440" bIns="45720" rtlCol="0" anchor="b">
            <a:noAutofit/>
          </a:bodyPr>
          <a:lstStyle/>
          <a:p>
            <a:r>
              <a:rPr lang="en-US" sz="4000" dirty="0">
                <a:solidFill>
                  <a:schemeClr val="bg1"/>
                </a:solidFill>
              </a:rPr>
              <a:t>- Pneumonia CXR with RLL Infiltrate </a:t>
            </a:r>
            <a:br>
              <a:rPr lang="en-US" sz="4000" dirty="0">
                <a:solidFill>
                  <a:schemeClr val="bg1"/>
                </a:solidFill>
              </a:rPr>
            </a:br>
            <a:br>
              <a:rPr lang="en-US" sz="4000" dirty="0">
                <a:solidFill>
                  <a:schemeClr val="bg1"/>
                </a:solidFill>
              </a:rPr>
            </a:br>
            <a:r>
              <a:rPr lang="en-US" sz="4000" dirty="0">
                <a:solidFill>
                  <a:schemeClr val="bg1"/>
                </a:solidFill>
              </a:rPr>
              <a:t>- </a:t>
            </a:r>
            <a:r>
              <a:rPr lang="en-CA" sz="4000" dirty="0">
                <a:solidFill>
                  <a:schemeClr val="bg1"/>
                </a:solidFill>
              </a:rPr>
              <a:t>Although an infiltrate on CXR is considered the "gold standard" for diagnosing pneumonia, CXR obtained early may be nondiagnostic</a:t>
            </a:r>
            <a:endParaRPr lang="en-US" sz="4000" dirty="0">
              <a:solidFill>
                <a:schemeClr val="bg1"/>
              </a:solidFill>
            </a:endParaRPr>
          </a:p>
        </p:txBody>
      </p:sp>
      <p:pic>
        <p:nvPicPr>
          <p:cNvPr id="4" name="Content Placeholder 3">
            <a:extLst>
              <a:ext uri="{FF2B5EF4-FFF2-40B4-BE49-F238E27FC236}">
                <a16:creationId xmlns:a16="http://schemas.microsoft.com/office/drawing/2014/main" id="{D108D468-7E03-684D-A921-0754265E215E}"/>
              </a:ext>
            </a:extLst>
          </p:cNvPr>
          <p:cNvPicPr>
            <a:picLocks noGrp="1" noChangeAspect="1"/>
          </p:cNvPicPr>
          <p:nvPr>
            <p:ph idx="1"/>
          </p:nvPr>
        </p:nvPicPr>
        <p:blipFill rotWithShape="1">
          <a:blip r:embed="rId3"/>
          <a:srcRect t="6832" r="-1" b="12875"/>
          <a:stretch/>
        </p:blipFill>
        <p:spPr>
          <a:xfrm>
            <a:off x="4654297" y="10"/>
            <a:ext cx="7537704" cy="6857990"/>
          </a:xfrm>
          <a:prstGeom prst="rect">
            <a:avLst/>
          </a:prstGeom>
        </p:spPr>
      </p:pic>
    </p:spTree>
    <p:extLst>
      <p:ext uri="{BB962C8B-B14F-4D97-AF65-F5344CB8AC3E}">
        <p14:creationId xmlns:p14="http://schemas.microsoft.com/office/powerpoint/2010/main" val="36857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400A1-8E9E-8744-9694-A3F322C63086}"/>
              </a:ext>
            </a:extLst>
          </p:cNvPr>
          <p:cNvSpPr>
            <a:spLocks noGrp="1"/>
          </p:cNvSpPr>
          <p:nvPr>
            <p:ph type="title"/>
          </p:nvPr>
        </p:nvSpPr>
        <p:spPr>
          <a:xfrm>
            <a:off x="0" y="148856"/>
            <a:ext cx="4654297" cy="6379535"/>
          </a:xfrm>
          <a:noFill/>
        </p:spPr>
        <p:txBody>
          <a:bodyPr vert="horz" lIns="91440" tIns="45720" rIns="91440" bIns="45720" rtlCol="0" anchor="b">
            <a:normAutofit/>
          </a:bodyPr>
          <a:lstStyle/>
          <a:p>
            <a:r>
              <a:rPr lang="en-US" dirty="0">
                <a:solidFill>
                  <a:schemeClr val="bg1"/>
                </a:solidFill>
              </a:rPr>
              <a:t>-R sided </a:t>
            </a:r>
            <a:r>
              <a:rPr lang="en-CA" b="1" dirty="0">
                <a:solidFill>
                  <a:schemeClr val="bg1"/>
                </a:solidFill>
              </a:rPr>
              <a:t>Pneumothorax</a:t>
            </a:r>
            <a:br>
              <a:rPr lang="en-CA" b="1" dirty="0">
                <a:solidFill>
                  <a:schemeClr val="bg1"/>
                </a:solidFill>
              </a:rPr>
            </a:br>
            <a:br>
              <a:rPr lang="en-CA" b="1" dirty="0">
                <a:solidFill>
                  <a:schemeClr val="bg1"/>
                </a:solidFill>
              </a:rPr>
            </a:br>
            <a:r>
              <a:rPr lang="en-CA" b="1" dirty="0">
                <a:solidFill>
                  <a:schemeClr val="bg1"/>
                </a:solidFill>
              </a:rPr>
              <a:t>-Absence of lung marking on the R</a:t>
            </a:r>
            <a:br>
              <a:rPr lang="en-CA" b="1" dirty="0">
                <a:solidFill>
                  <a:schemeClr val="bg1"/>
                </a:solidFill>
              </a:rPr>
            </a:br>
            <a:br>
              <a:rPr lang="en-CA" b="1" dirty="0">
                <a:solidFill>
                  <a:schemeClr val="bg1"/>
                </a:solidFill>
              </a:rPr>
            </a:br>
            <a:r>
              <a:rPr lang="en-CA" b="1" dirty="0">
                <a:solidFill>
                  <a:schemeClr val="bg1"/>
                </a:solidFill>
              </a:rPr>
              <a:t>-Shifted mediastinum </a:t>
            </a:r>
            <a:endParaRPr lang="en-US" dirty="0">
              <a:solidFill>
                <a:schemeClr val="bg1"/>
              </a:solidFill>
            </a:endParaRPr>
          </a:p>
        </p:txBody>
      </p:sp>
      <p:pic>
        <p:nvPicPr>
          <p:cNvPr id="4" name="Content Placeholder 3">
            <a:extLst>
              <a:ext uri="{FF2B5EF4-FFF2-40B4-BE49-F238E27FC236}">
                <a16:creationId xmlns:a16="http://schemas.microsoft.com/office/drawing/2014/main" id="{A57A8F45-C5E2-E54A-BA73-D02F71EED0E9}"/>
              </a:ext>
            </a:extLst>
          </p:cNvPr>
          <p:cNvPicPr>
            <a:picLocks noGrp="1" noChangeAspect="1"/>
          </p:cNvPicPr>
          <p:nvPr>
            <p:ph idx="1"/>
          </p:nvPr>
        </p:nvPicPr>
        <p:blipFill rotWithShape="1">
          <a:blip r:embed="rId2"/>
          <a:srcRect r="9324" b="1"/>
          <a:stretch/>
        </p:blipFill>
        <p:spPr>
          <a:xfrm>
            <a:off x="4654297" y="10"/>
            <a:ext cx="7537704" cy="6857990"/>
          </a:xfrm>
          <a:prstGeom prst="rect">
            <a:avLst/>
          </a:prstGeom>
        </p:spPr>
      </p:pic>
    </p:spTree>
    <p:extLst>
      <p:ext uri="{BB962C8B-B14F-4D97-AF65-F5344CB8AC3E}">
        <p14:creationId xmlns:p14="http://schemas.microsoft.com/office/powerpoint/2010/main" val="409891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400A1-8E9E-8744-9694-A3F322C63086}"/>
              </a:ext>
            </a:extLst>
          </p:cNvPr>
          <p:cNvSpPr>
            <a:spLocks noGrp="1"/>
          </p:cNvSpPr>
          <p:nvPr>
            <p:ph type="title"/>
          </p:nvPr>
        </p:nvSpPr>
        <p:spPr>
          <a:xfrm>
            <a:off x="446567" y="640080"/>
            <a:ext cx="3721396" cy="4421018"/>
          </a:xfrm>
          <a:noFill/>
        </p:spPr>
        <p:txBody>
          <a:bodyPr vert="horz" lIns="91440" tIns="45720" rIns="91440" bIns="45720" rtlCol="0" anchor="b">
            <a:normAutofit/>
          </a:bodyPr>
          <a:lstStyle/>
          <a:p>
            <a:r>
              <a:rPr lang="en-US" sz="3100" dirty="0">
                <a:solidFill>
                  <a:schemeClr val="bg1"/>
                </a:solidFill>
              </a:rPr>
              <a:t>- Large lung volumes and a flattened diaphragm on CXR suggest air trapping, which occurs with COPD or asthma</a:t>
            </a:r>
            <a:br>
              <a:rPr lang="en-US" sz="3100" dirty="0">
                <a:solidFill>
                  <a:schemeClr val="bg1"/>
                </a:solidFill>
              </a:rPr>
            </a:br>
            <a:endParaRPr lang="en-US" sz="3100" dirty="0">
              <a:solidFill>
                <a:schemeClr val="bg1"/>
              </a:solidFill>
            </a:endParaRPr>
          </a:p>
        </p:txBody>
      </p:sp>
      <p:pic>
        <p:nvPicPr>
          <p:cNvPr id="8" name="Content Placeholder 7">
            <a:extLst>
              <a:ext uri="{FF2B5EF4-FFF2-40B4-BE49-F238E27FC236}">
                <a16:creationId xmlns:a16="http://schemas.microsoft.com/office/drawing/2014/main" id="{969881F1-A4EF-B341-A4B9-B6F906EB4E21}"/>
              </a:ext>
            </a:extLst>
          </p:cNvPr>
          <p:cNvPicPr>
            <a:picLocks noGrp="1" noChangeAspect="1"/>
          </p:cNvPicPr>
          <p:nvPr>
            <p:ph idx="1"/>
          </p:nvPr>
        </p:nvPicPr>
        <p:blipFill rotWithShape="1">
          <a:blip r:embed="rId3"/>
          <a:srcRect t="3644" r="-1" b="5372"/>
          <a:stretch/>
        </p:blipFill>
        <p:spPr>
          <a:xfrm>
            <a:off x="4654297" y="10"/>
            <a:ext cx="7537704" cy="6857990"/>
          </a:xfrm>
          <a:prstGeom prst="rect">
            <a:avLst/>
          </a:prstGeom>
        </p:spPr>
      </p:pic>
    </p:spTree>
    <p:extLst>
      <p:ext uri="{BB962C8B-B14F-4D97-AF65-F5344CB8AC3E}">
        <p14:creationId xmlns:p14="http://schemas.microsoft.com/office/powerpoint/2010/main" val="310216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32983">
            <a:off x="1556059" y="13179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4AEADB-C713-9140-8114-CAE52D2AA8E6}"/>
              </a:ext>
            </a:extLst>
          </p:cNvPr>
          <p:cNvSpPr>
            <a:spLocks noGrp="1"/>
          </p:cNvSpPr>
          <p:nvPr>
            <p:ph type="title"/>
          </p:nvPr>
        </p:nvSpPr>
        <p:spPr>
          <a:xfrm>
            <a:off x="838200" y="643467"/>
            <a:ext cx="2951205" cy="5571066"/>
          </a:xfrm>
        </p:spPr>
        <p:txBody>
          <a:bodyPr>
            <a:normAutofit/>
          </a:bodyPr>
          <a:lstStyle/>
          <a:p>
            <a:r>
              <a:rPr lang="en-US">
                <a:solidFill>
                  <a:srgbClr val="FFFFFF"/>
                </a:solidFill>
              </a:rPr>
              <a:t>Objectives</a:t>
            </a:r>
          </a:p>
        </p:txBody>
      </p:sp>
      <p:graphicFrame>
        <p:nvGraphicFramePr>
          <p:cNvPr id="5" name="Content Placeholder 2">
            <a:extLst>
              <a:ext uri="{FF2B5EF4-FFF2-40B4-BE49-F238E27FC236}">
                <a16:creationId xmlns:a16="http://schemas.microsoft.com/office/drawing/2014/main" id="{10D922D6-7252-4863-9B64-9AD91ADB57AC}"/>
              </a:ext>
            </a:extLst>
          </p:cNvPr>
          <p:cNvGraphicFramePr>
            <a:graphicFrameLocks noGrp="1"/>
          </p:cNvGraphicFramePr>
          <p:nvPr>
            <p:ph idx="1"/>
            <p:extLst>
              <p:ext uri="{D42A27DB-BD31-4B8C-83A1-F6EECF244321}">
                <p14:modId xmlns:p14="http://schemas.microsoft.com/office/powerpoint/2010/main" val="623483075"/>
              </p:ext>
            </p:extLst>
          </p:nvPr>
        </p:nvGraphicFramePr>
        <p:xfrm>
          <a:off x="5410200" y="292260"/>
          <a:ext cx="6130548" cy="5979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5234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83ECBA-4894-A24E-BA8B-FE2E376029F1}"/>
              </a:ext>
            </a:extLst>
          </p:cNvPr>
          <p:cNvSpPr>
            <a:spLocks noGrp="1"/>
          </p:cNvSpPr>
          <p:nvPr>
            <p:ph type="title"/>
          </p:nvPr>
        </p:nvSpPr>
        <p:spPr>
          <a:xfrm>
            <a:off x="594360" y="637125"/>
            <a:ext cx="3802276" cy="5256371"/>
          </a:xfrm>
        </p:spPr>
        <p:txBody>
          <a:bodyPr>
            <a:normAutofit/>
          </a:bodyPr>
          <a:lstStyle/>
          <a:p>
            <a:r>
              <a:rPr lang="en-CA" sz="4800" b="1">
                <a:solidFill>
                  <a:schemeClr val="bg1"/>
                </a:solidFill>
              </a:rPr>
              <a:t>Ultrasound</a:t>
            </a:r>
            <a:endParaRPr lang="en-US" sz="4800">
              <a:solidFill>
                <a:schemeClr val="bg1"/>
              </a:solidFill>
            </a:endParaRPr>
          </a:p>
        </p:txBody>
      </p:sp>
      <p:graphicFrame>
        <p:nvGraphicFramePr>
          <p:cNvPr id="13" name="Content Placeholder 2">
            <a:extLst>
              <a:ext uri="{FF2B5EF4-FFF2-40B4-BE49-F238E27FC236}">
                <a16:creationId xmlns:a16="http://schemas.microsoft.com/office/drawing/2014/main" id="{C965FE0B-9D65-469B-AD91-CE6A14890AE7}"/>
              </a:ext>
            </a:extLst>
          </p:cNvPr>
          <p:cNvGraphicFramePr>
            <a:graphicFrameLocks noGrp="1"/>
          </p:cNvGraphicFramePr>
          <p:nvPr>
            <p:ph idx="1"/>
            <p:extLst>
              <p:ext uri="{D42A27DB-BD31-4B8C-83A1-F6EECF244321}">
                <p14:modId xmlns:p14="http://schemas.microsoft.com/office/powerpoint/2010/main" val="422133882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6407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082021-99AB-324A-AA2E-E07C879B245E}"/>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ECG</a:t>
            </a:r>
          </a:p>
        </p:txBody>
      </p:sp>
      <p:graphicFrame>
        <p:nvGraphicFramePr>
          <p:cNvPr id="5" name="Content Placeholder 2">
            <a:extLst>
              <a:ext uri="{FF2B5EF4-FFF2-40B4-BE49-F238E27FC236}">
                <a16:creationId xmlns:a16="http://schemas.microsoft.com/office/drawing/2014/main" id="{D736055D-7122-4873-9204-4ABE955ED765}"/>
              </a:ext>
            </a:extLst>
          </p:cNvPr>
          <p:cNvGraphicFramePr>
            <a:graphicFrameLocks noGrp="1"/>
          </p:cNvGraphicFramePr>
          <p:nvPr>
            <p:ph idx="1"/>
            <p:extLst>
              <p:ext uri="{D42A27DB-BD31-4B8C-83A1-F6EECF244321}">
                <p14:modId xmlns:p14="http://schemas.microsoft.com/office/powerpoint/2010/main" val="44210604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118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E09A22-F8B7-4646-A222-544069075885}"/>
              </a:ext>
            </a:extLst>
          </p:cNvPr>
          <p:cNvPicPr>
            <a:picLocks noGrp="1" noChangeAspect="1"/>
          </p:cNvPicPr>
          <p:nvPr>
            <p:ph idx="1"/>
          </p:nvPr>
        </p:nvPicPr>
        <p:blipFill rotWithShape="1">
          <a:blip r:embed="rId3"/>
          <a:srcRect t="6262" r="1" b="1"/>
          <a:stretch/>
        </p:blipFill>
        <p:spPr>
          <a:xfrm>
            <a:off x="508555" y="193762"/>
            <a:ext cx="10905066" cy="5571066"/>
          </a:xfrm>
          <a:prstGeom prst="rect">
            <a:avLst/>
          </a:prstGeom>
        </p:spPr>
      </p:pic>
      <p:sp>
        <p:nvSpPr>
          <p:cNvPr id="5" name="TextBox 4">
            <a:extLst>
              <a:ext uri="{FF2B5EF4-FFF2-40B4-BE49-F238E27FC236}">
                <a16:creationId xmlns:a16="http://schemas.microsoft.com/office/drawing/2014/main" id="{9EFE00BB-5AD0-A647-B7EE-C6C57101699F}"/>
              </a:ext>
            </a:extLst>
          </p:cNvPr>
          <p:cNvSpPr txBox="1"/>
          <p:nvPr/>
        </p:nvSpPr>
        <p:spPr>
          <a:xfrm>
            <a:off x="791660" y="5899740"/>
            <a:ext cx="10338856" cy="1200329"/>
          </a:xfrm>
          <a:prstGeom prst="rect">
            <a:avLst/>
          </a:prstGeom>
          <a:noFill/>
        </p:spPr>
        <p:txBody>
          <a:bodyPr wrap="none" rtlCol="0">
            <a:spAutoFit/>
          </a:bodyPr>
          <a:lstStyle/>
          <a:p>
            <a:r>
              <a:rPr lang="en-CA" b="1" dirty="0"/>
              <a:t>Electrical alternans: </a:t>
            </a:r>
            <a:r>
              <a:rPr lang="en-CA" dirty="0"/>
              <a:t>suggestive of pericardial effusion, usually with cardiac tamponade</a:t>
            </a:r>
          </a:p>
          <a:p>
            <a:r>
              <a:rPr lang="en-CA" dirty="0"/>
              <a:t>Beat-to-beat alternation in the QRS appearance . </a:t>
            </a:r>
          </a:p>
          <a:p>
            <a:r>
              <a:rPr lang="en-CA" dirty="0"/>
              <a:t>The alternating ECG pattern is related to back-and-forth swinging motion of the heart in the pericardial fluid.</a:t>
            </a:r>
          </a:p>
          <a:p>
            <a:endParaRPr lang="en-US" dirty="0"/>
          </a:p>
        </p:txBody>
      </p:sp>
    </p:spTree>
    <p:extLst>
      <p:ext uri="{BB962C8B-B14F-4D97-AF65-F5344CB8AC3E}">
        <p14:creationId xmlns:p14="http://schemas.microsoft.com/office/powerpoint/2010/main" val="41574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55064-8F16-694F-8A02-FB15B97AE8F1}"/>
              </a:ext>
            </a:extLst>
          </p:cNvPr>
          <p:cNvSpPr>
            <a:spLocks noGrp="1"/>
          </p:cNvSpPr>
          <p:nvPr>
            <p:ph type="title"/>
          </p:nvPr>
        </p:nvSpPr>
        <p:spPr>
          <a:xfrm>
            <a:off x="1072116" y="5911131"/>
            <a:ext cx="10515600" cy="1325563"/>
          </a:xfrm>
        </p:spPr>
        <p:txBody>
          <a:bodyPr/>
          <a:lstStyle/>
          <a:p>
            <a:r>
              <a:rPr lang="en-US" dirty="0"/>
              <a:t>STEMI</a:t>
            </a:r>
          </a:p>
        </p:txBody>
      </p:sp>
      <p:pic>
        <p:nvPicPr>
          <p:cNvPr id="4" name="Content Placeholder 3">
            <a:extLst>
              <a:ext uri="{FF2B5EF4-FFF2-40B4-BE49-F238E27FC236}">
                <a16:creationId xmlns:a16="http://schemas.microsoft.com/office/drawing/2014/main" id="{358F0E3E-5E97-C447-B3F0-EE74907C26F6}"/>
              </a:ext>
            </a:extLst>
          </p:cNvPr>
          <p:cNvPicPr>
            <a:picLocks noGrp="1" noChangeAspect="1"/>
          </p:cNvPicPr>
          <p:nvPr>
            <p:ph idx="1"/>
          </p:nvPr>
        </p:nvPicPr>
        <p:blipFill>
          <a:blip r:embed="rId2"/>
          <a:stretch>
            <a:fillRect/>
          </a:stretch>
        </p:blipFill>
        <p:spPr>
          <a:xfrm>
            <a:off x="123675" y="1690688"/>
            <a:ext cx="11944650" cy="4220443"/>
          </a:xfrm>
          <a:prstGeom prst="rect">
            <a:avLst/>
          </a:prstGeom>
        </p:spPr>
      </p:pic>
    </p:spTree>
    <p:extLst>
      <p:ext uri="{BB962C8B-B14F-4D97-AF65-F5344CB8AC3E}">
        <p14:creationId xmlns:p14="http://schemas.microsoft.com/office/powerpoint/2010/main" val="239978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D495E73-151D-824C-A420-DBA6050C6C5D}"/>
              </a:ext>
            </a:extLst>
          </p:cNvPr>
          <p:cNvPicPr>
            <a:picLocks noGrp="1" noChangeAspect="1"/>
          </p:cNvPicPr>
          <p:nvPr>
            <p:ph idx="1"/>
          </p:nvPr>
        </p:nvPicPr>
        <p:blipFill rotWithShape="1">
          <a:blip r:embed="rId3"/>
          <a:srcRect b="6250"/>
          <a:stretch/>
        </p:blipFill>
        <p:spPr>
          <a:xfrm>
            <a:off x="20" y="10"/>
            <a:ext cx="12191980" cy="6857990"/>
          </a:xfrm>
          <a:prstGeom prst="rect">
            <a:avLst/>
          </a:prstGeom>
        </p:spPr>
      </p:pic>
    </p:spTree>
    <p:extLst>
      <p:ext uri="{BB962C8B-B14F-4D97-AF65-F5344CB8AC3E}">
        <p14:creationId xmlns:p14="http://schemas.microsoft.com/office/powerpoint/2010/main" val="1773511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72DD6D-CA65-5243-9AD4-9C5EF7341FD7}"/>
              </a:ext>
            </a:extLst>
          </p:cNvPr>
          <p:cNvSpPr>
            <a:spLocks noGrp="1"/>
          </p:cNvSpPr>
          <p:nvPr>
            <p:ph type="title"/>
          </p:nvPr>
        </p:nvSpPr>
        <p:spPr>
          <a:xfrm>
            <a:off x="648929" y="629266"/>
            <a:ext cx="3651467" cy="1676603"/>
          </a:xfrm>
        </p:spPr>
        <p:txBody>
          <a:bodyPr vert="horz" lIns="91440" tIns="45720" rIns="91440" bIns="45720" rtlCol="0" anchor="ctr">
            <a:normAutofit/>
          </a:bodyPr>
          <a:lstStyle/>
          <a:p>
            <a:endParaRPr lang="en-US"/>
          </a:p>
        </p:txBody>
      </p:sp>
      <p:sp>
        <p:nvSpPr>
          <p:cNvPr id="5" name="TextBox 4">
            <a:extLst>
              <a:ext uri="{FF2B5EF4-FFF2-40B4-BE49-F238E27FC236}">
                <a16:creationId xmlns:a16="http://schemas.microsoft.com/office/drawing/2014/main" id="{772E292D-3685-E741-8D04-162FF845AF3A}"/>
              </a:ext>
            </a:extLst>
          </p:cNvPr>
          <p:cNvSpPr txBox="1"/>
          <p:nvPr/>
        </p:nvSpPr>
        <p:spPr>
          <a:xfrm>
            <a:off x="648931" y="2438400"/>
            <a:ext cx="3651466"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Atrial Fibrillation </a:t>
            </a:r>
          </a:p>
          <a:p>
            <a:pPr indent="-228600">
              <a:lnSpc>
                <a:spcPct val="90000"/>
              </a:lnSpc>
              <a:spcAft>
                <a:spcPts val="600"/>
              </a:spcAft>
              <a:buFont typeface="Arial" panose="020B0604020202020204" pitchFamily="34" charset="0"/>
              <a:buChar char="•"/>
            </a:pPr>
            <a:r>
              <a:rPr lang="en-US" dirty="0"/>
              <a:t>Absence of P waves</a:t>
            </a:r>
          </a:p>
          <a:p>
            <a:pPr indent="-228600">
              <a:lnSpc>
                <a:spcPct val="90000"/>
              </a:lnSpc>
              <a:spcAft>
                <a:spcPts val="600"/>
              </a:spcAft>
              <a:buFont typeface="Arial" panose="020B0604020202020204" pitchFamily="34" charset="0"/>
              <a:buChar char="•"/>
            </a:pPr>
            <a:r>
              <a:rPr lang="en-US" dirty="0"/>
              <a:t>Irregular rhythm </a:t>
            </a:r>
          </a:p>
          <a:p>
            <a:pPr indent="-228600">
              <a:lnSpc>
                <a:spcPct val="90000"/>
              </a:lnSpc>
              <a:spcAft>
                <a:spcPts val="600"/>
              </a:spcAft>
              <a:buFont typeface="Arial" panose="020B0604020202020204" pitchFamily="34" charset="0"/>
              <a:buChar char="•"/>
            </a:pPr>
            <a:r>
              <a:rPr lang="en-US" dirty="0"/>
              <a:t>Narrow QRS </a:t>
            </a:r>
          </a:p>
          <a:p>
            <a:pPr indent="-228600">
              <a:lnSpc>
                <a:spcPct val="90000"/>
              </a:lnSpc>
              <a:spcAft>
                <a:spcPts val="600"/>
              </a:spcAft>
              <a:buFont typeface="Arial" panose="020B0604020202020204" pitchFamily="34" charset="0"/>
              <a:buChar char="•"/>
            </a:pPr>
            <a:r>
              <a:rPr lang="en-US" dirty="0"/>
              <a:t>Tachycardia </a:t>
            </a:r>
          </a:p>
        </p:txBody>
      </p:sp>
      <p:pic>
        <p:nvPicPr>
          <p:cNvPr id="4" name="Content Placeholder 3">
            <a:extLst>
              <a:ext uri="{FF2B5EF4-FFF2-40B4-BE49-F238E27FC236}">
                <a16:creationId xmlns:a16="http://schemas.microsoft.com/office/drawing/2014/main" id="{7FB17ACC-0346-A64E-8A60-A4C69CF6E038}"/>
              </a:ext>
            </a:extLst>
          </p:cNvPr>
          <p:cNvPicPr>
            <a:picLocks noGrp="1" noChangeAspect="1"/>
          </p:cNvPicPr>
          <p:nvPr>
            <p:ph idx="1"/>
          </p:nvPr>
        </p:nvPicPr>
        <p:blipFill rotWithShape="1">
          <a:blip r:embed="rId2"/>
          <a:srcRect l="4120" r="4744"/>
          <a:stretch/>
        </p:blipFill>
        <p:spPr>
          <a:xfrm>
            <a:off x="4639056" y="10"/>
            <a:ext cx="7552944" cy="6857990"/>
          </a:xfrm>
          <a:prstGeom prst="rect">
            <a:avLst/>
          </a:prstGeom>
          <a:effectLst/>
        </p:spPr>
      </p:pic>
    </p:spTree>
    <p:extLst>
      <p:ext uri="{BB962C8B-B14F-4D97-AF65-F5344CB8AC3E}">
        <p14:creationId xmlns:p14="http://schemas.microsoft.com/office/powerpoint/2010/main" val="3891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6A9D0B-F1BC-C54A-B04A-B3BD8BC38F74}"/>
              </a:ext>
            </a:extLst>
          </p:cNvPr>
          <p:cNvSpPr>
            <a:spLocks noGrp="1"/>
          </p:cNvSpPr>
          <p:nvPr>
            <p:ph type="title"/>
          </p:nvPr>
        </p:nvSpPr>
        <p:spPr>
          <a:xfrm>
            <a:off x="863029" y="1012004"/>
            <a:ext cx="3416158" cy="4795408"/>
          </a:xfrm>
        </p:spPr>
        <p:txBody>
          <a:bodyPr>
            <a:normAutofit/>
          </a:bodyPr>
          <a:lstStyle/>
          <a:p>
            <a:r>
              <a:rPr lang="en-CA" b="1">
                <a:solidFill>
                  <a:srgbClr val="FFFFFF"/>
                </a:solidFill>
              </a:rPr>
              <a:t>Cardiac biomarkers: (</a:t>
            </a:r>
            <a:r>
              <a:rPr lang="en-CA">
                <a:solidFill>
                  <a:srgbClr val="FFFFFF"/>
                </a:solidFill>
              </a:rPr>
              <a:t>troponin I)</a:t>
            </a:r>
            <a:br>
              <a:rPr lang="en-CA" b="1">
                <a:solidFill>
                  <a:srgbClr val="FFFFFF"/>
                </a:solidFill>
              </a:rPr>
            </a:br>
            <a:endParaRPr lang="en-US">
              <a:solidFill>
                <a:srgbClr val="FFFFFF"/>
              </a:solidFill>
            </a:endParaRPr>
          </a:p>
        </p:txBody>
      </p:sp>
      <p:graphicFrame>
        <p:nvGraphicFramePr>
          <p:cNvPr id="13" name="Content Placeholder 2">
            <a:extLst>
              <a:ext uri="{FF2B5EF4-FFF2-40B4-BE49-F238E27FC236}">
                <a16:creationId xmlns:a16="http://schemas.microsoft.com/office/drawing/2014/main" id="{1B84F06B-2292-4CB3-9B12-6E72545462C8}"/>
              </a:ext>
            </a:extLst>
          </p:cNvPr>
          <p:cNvGraphicFramePr>
            <a:graphicFrameLocks noGrp="1"/>
          </p:cNvGraphicFramePr>
          <p:nvPr>
            <p:ph idx="1"/>
            <p:extLst>
              <p:ext uri="{D42A27DB-BD31-4B8C-83A1-F6EECF244321}">
                <p14:modId xmlns:p14="http://schemas.microsoft.com/office/powerpoint/2010/main" val="237981243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9226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ED7C70-5720-D44D-BED4-7F0F641981AF}"/>
              </a:ext>
            </a:extLst>
          </p:cNvPr>
          <p:cNvSpPr>
            <a:spLocks noGrp="1"/>
          </p:cNvSpPr>
          <p:nvPr>
            <p:ph type="title"/>
          </p:nvPr>
        </p:nvSpPr>
        <p:spPr>
          <a:xfrm>
            <a:off x="863029" y="1012004"/>
            <a:ext cx="3416158" cy="4795408"/>
          </a:xfrm>
        </p:spPr>
        <p:txBody>
          <a:bodyPr>
            <a:normAutofit/>
          </a:bodyPr>
          <a:lstStyle/>
          <a:p>
            <a:r>
              <a:rPr lang="en-CA" b="1">
                <a:solidFill>
                  <a:srgbClr val="FFFFFF"/>
                </a:solidFill>
              </a:rPr>
              <a:t>D-dimer</a:t>
            </a:r>
            <a:endParaRPr lang="en-US">
              <a:solidFill>
                <a:srgbClr val="FFFFFF"/>
              </a:solidFill>
            </a:endParaRPr>
          </a:p>
        </p:txBody>
      </p:sp>
      <p:graphicFrame>
        <p:nvGraphicFramePr>
          <p:cNvPr id="13" name="Content Placeholder 2">
            <a:extLst>
              <a:ext uri="{FF2B5EF4-FFF2-40B4-BE49-F238E27FC236}">
                <a16:creationId xmlns:a16="http://schemas.microsoft.com/office/drawing/2014/main" id="{7FB43129-60FC-435A-B86A-9476F2DA0D6D}"/>
              </a:ext>
            </a:extLst>
          </p:cNvPr>
          <p:cNvGraphicFramePr>
            <a:graphicFrameLocks noGrp="1"/>
          </p:cNvGraphicFramePr>
          <p:nvPr>
            <p:ph idx="1"/>
            <p:extLst>
              <p:ext uri="{D42A27DB-BD31-4B8C-83A1-F6EECF244321}">
                <p14:modId xmlns:p14="http://schemas.microsoft.com/office/powerpoint/2010/main" val="258126038"/>
              </p:ext>
            </p:extLst>
          </p:nvPr>
        </p:nvGraphicFramePr>
        <p:xfrm>
          <a:off x="5194299" y="470924"/>
          <a:ext cx="6721475" cy="6274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8737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9869A0-737E-734A-AA7F-8E23F07DC278}"/>
              </a:ext>
            </a:extLst>
          </p:cNvPr>
          <p:cNvSpPr>
            <a:spLocks noGrp="1"/>
          </p:cNvSpPr>
          <p:nvPr>
            <p:ph type="title"/>
          </p:nvPr>
        </p:nvSpPr>
        <p:spPr>
          <a:xfrm>
            <a:off x="863029" y="1012004"/>
            <a:ext cx="3416158" cy="4795408"/>
          </a:xfrm>
        </p:spPr>
        <p:txBody>
          <a:bodyPr>
            <a:normAutofit/>
          </a:bodyPr>
          <a:lstStyle/>
          <a:p>
            <a:r>
              <a:rPr lang="en-CA" b="1">
                <a:solidFill>
                  <a:srgbClr val="FFFFFF"/>
                </a:solidFill>
              </a:rPr>
              <a:t>CT pulmonary angiography </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48918D11-829C-455A-BD65-FDB40551AD89}"/>
              </a:ext>
            </a:extLst>
          </p:cNvPr>
          <p:cNvGraphicFramePr>
            <a:graphicFrameLocks noGrp="1"/>
          </p:cNvGraphicFramePr>
          <p:nvPr>
            <p:ph idx="1"/>
            <p:extLst>
              <p:ext uri="{D42A27DB-BD31-4B8C-83A1-F6EECF244321}">
                <p14:modId xmlns:p14="http://schemas.microsoft.com/office/powerpoint/2010/main" val="260277754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607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D8068B-4D14-704C-9F0B-AB66B45DE8AA}"/>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Approach to Rule Out or Rule in Pulmonary Embolism </a:t>
            </a:r>
            <a:br>
              <a:rPr lang="en-US" sz="5800" kern="1200" dirty="0">
                <a:solidFill>
                  <a:schemeClr val="tx1"/>
                </a:solidFill>
                <a:latin typeface="+mj-lt"/>
                <a:ea typeface="+mj-ea"/>
                <a:cs typeface="+mj-cs"/>
              </a:rPr>
            </a:br>
            <a:endParaRPr lang="en-US" sz="58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07027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594528-D957-544D-A171-F8C1149A3CD5}"/>
              </a:ext>
            </a:extLst>
          </p:cNvPr>
          <p:cNvSpPr>
            <a:spLocks noGrp="1"/>
          </p:cNvSpPr>
          <p:nvPr>
            <p:ph type="title"/>
          </p:nvPr>
        </p:nvSpPr>
        <p:spPr>
          <a:xfrm>
            <a:off x="594360" y="637125"/>
            <a:ext cx="3802276" cy="5256371"/>
          </a:xfrm>
        </p:spPr>
        <p:txBody>
          <a:bodyPr>
            <a:normAutofit/>
          </a:bodyPr>
          <a:lstStyle/>
          <a:p>
            <a:r>
              <a:rPr lang="en-CA" b="1" dirty="0">
                <a:solidFill>
                  <a:schemeClr val="bg1"/>
                </a:solidFill>
              </a:rPr>
              <a:t>Introduction</a:t>
            </a:r>
            <a:endParaRPr lang="en-US" dirty="0">
              <a:solidFill>
                <a:schemeClr val="bg1"/>
              </a:solidFill>
            </a:endParaRPr>
          </a:p>
        </p:txBody>
      </p:sp>
      <p:graphicFrame>
        <p:nvGraphicFramePr>
          <p:cNvPr id="10" name="Content Placeholder 2">
            <a:extLst>
              <a:ext uri="{FF2B5EF4-FFF2-40B4-BE49-F238E27FC236}">
                <a16:creationId xmlns:a16="http://schemas.microsoft.com/office/drawing/2014/main" id="{C7F161B6-193B-4D77-B7E1-AF5A49BAD4FC}"/>
              </a:ext>
            </a:extLst>
          </p:cNvPr>
          <p:cNvGraphicFramePr>
            <a:graphicFrameLocks noGrp="1"/>
          </p:cNvGraphicFramePr>
          <p:nvPr>
            <p:ph idx="1"/>
            <p:extLst>
              <p:ext uri="{D42A27DB-BD31-4B8C-83A1-F6EECF244321}">
                <p14:modId xmlns:p14="http://schemas.microsoft.com/office/powerpoint/2010/main" val="701910988"/>
              </p:ext>
            </p:extLst>
          </p:nvPr>
        </p:nvGraphicFramePr>
        <p:xfrm>
          <a:off x="4929687" y="303591"/>
          <a:ext cx="7077434"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9955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3BD15F-0C35-8843-B498-E57C92148125}"/>
              </a:ext>
            </a:extLst>
          </p:cNvPr>
          <p:cNvSpPr txBox="1"/>
          <p:nvPr/>
        </p:nvSpPr>
        <p:spPr>
          <a:xfrm>
            <a:off x="947446" y="1053711"/>
            <a:ext cx="4933490" cy="1424446"/>
          </a:xfrm>
          <a:prstGeom prst="rect">
            <a:avLst/>
          </a:prstGeom>
        </p:spPr>
        <p:txBody>
          <a:bodyPr vert="horz" lIns="91440" tIns="45720" rIns="91440" bIns="45720" rtlCol="0" anchor="ctr">
            <a:normAutofit fontScale="85000" lnSpcReduction="20000"/>
          </a:bodyPr>
          <a:lstStyle/>
          <a:p>
            <a:r>
              <a:rPr lang="en-CA" sz="4000" b="1" dirty="0">
                <a:solidFill>
                  <a:schemeClr val="bg2"/>
                </a:solidFill>
              </a:rPr>
              <a:t>#1 Determining the pretest probability of pulmonary embolism:</a:t>
            </a:r>
          </a:p>
        </p:txBody>
      </p:sp>
      <p:cxnSp>
        <p:nvCxnSpPr>
          <p:cNvPr id="19" name="Straight Connector 18">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30D41A-B92B-8C43-9087-87B77FA4C8AB}"/>
              </a:ext>
            </a:extLst>
          </p:cNvPr>
          <p:cNvSpPr>
            <a:spLocks noGrp="1"/>
          </p:cNvSpPr>
          <p:nvPr>
            <p:ph idx="1"/>
          </p:nvPr>
        </p:nvSpPr>
        <p:spPr>
          <a:xfrm>
            <a:off x="947447" y="2799889"/>
            <a:ext cx="4933490" cy="2987543"/>
          </a:xfrm>
        </p:spPr>
        <p:txBody>
          <a:bodyPr vert="horz" lIns="91440" tIns="45720" rIns="91440" bIns="45720" rtlCol="0" anchor="t">
            <a:normAutofit/>
          </a:bodyPr>
          <a:lstStyle/>
          <a:p>
            <a:endParaRPr lang="en-US" sz="2400" b="1" dirty="0">
              <a:solidFill>
                <a:srgbClr val="FFFFFF"/>
              </a:solidFill>
            </a:endParaRPr>
          </a:p>
          <a:p>
            <a:endParaRPr lang="en-US" sz="2400" b="1" dirty="0">
              <a:solidFill>
                <a:srgbClr val="FFFFFF"/>
              </a:solidFill>
            </a:endParaRPr>
          </a:p>
          <a:p>
            <a:pPr marL="0" indent="0" algn="ctr">
              <a:buNone/>
            </a:pPr>
            <a:r>
              <a:rPr lang="en-US" sz="2400" b="1" u="sng" dirty="0">
                <a:solidFill>
                  <a:srgbClr val="FFFFFF"/>
                </a:solidFill>
              </a:rPr>
              <a:t>Wells Criteria </a:t>
            </a:r>
          </a:p>
          <a:p>
            <a:pPr marL="0" indent="0" algn="ctr">
              <a:buNone/>
            </a:pPr>
            <a:r>
              <a:rPr lang="en-US" sz="2200" b="1" dirty="0">
                <a:solidFill>
                  <a:srgbClr val="FFFFFF"/>
                </a:solidFill>
              </a:rPr>
              <a:t>Low probability </a:t>
            </a:r>
          </a:p>
          <a:p>
            <a:pPr marL="0" indent="0" algn="ctr">
              <a:buNone/>
            </a:pPr>
            <a:r>
              <a:rPr lang="en-US" sz="2200" b="1" dirty="0">
                <a:solidFill>
                  <a:srgbClr val="FFFFFF"/>
                </a:solidFill>
              </a:rPr>
              <a:t>Vs </a:t>
            </a:r>
          </a:p>
          <a:p>
            <a:pPr marL="0" indent="0" algn="ctr">
              <a:buNone/>
            </a:pPr>
            <a:r>
              <a:rPr lang="en-US" sz="2200" b="1" dirty="0">
                <a:solidFill>
                  <a:srgbClr val="FFFFFF"/>
                </a:solidFill>
              </a:rPr>
              <a:t>Moderate to High Probability </a:t>
            </a:r>
          </a:p>
        </p:txBody>
      </p:sp>
      <p:pic>
        <p:nvPicPr>
          <p:cNvPr id="7" name="Picture 6">
            <a:extLst>
              <a:ext uri="{FF2B5EF4-FFF2-40B4-BE49-F238E27FC236}">
                <a16:creationId xmlns:a16="http://schemas.microsoft.com/office/drawing/2014/main" id="{9C423CAD-ABCE-4746-BD26-6A219D6FA426}"/>
              </a:ext>
            </a:extLst>
          </p:cNvPr>
          <p:cNvPicPr>
            <a:picLocks noChangeAspect="1"/>
          </p:cNvPicPr>
          <p:nvPr/>
        </p:nvPicPr>
        <p:blipFill>
          <a:blip r:embed="rId2"/>
          <a:stretch>
            <a:fillRect/>
          </a:stretch>
        </p:blipFill>
        <p:spPr>
          <a:xfrm>
            <a:off x="6835674" y="504189"/>
            <a:ext cx="4855464" cy="2658366"/>
          </a:xfrm>
          <a:prstGeom prst="rect">
            <a:avLst/>
          </a:prstGeom>
        </p:spPr>
      </p:pic>
      <p:pic>
        <p:nvPicPr>
          <p:cNvPr id="10" name="Picture 9">
            <a:extLst>
              <a:ext uri="{FF2B5EF4-FFF2-40B4-BE49-F238E27FC236}">
                <a16:creationId xmlns:a16="http://schemas.microsoft.com/office/drawing/2014/main" id="{CF56E21E-B826-2043-B450-EE5B318F4D07}"/>
              </a:ext>
            </a:extLst>
          </p:cNvPr>
          <p:cNvPicPr>
            <a:picLocks noChangeAspect="1"/>
          </p:cNvPicPr>
          <p:nvPr/>
        </p:nvPicPr>
        <p:blipFill>
          <a:blip r:embed="rId3"/>
          <a:stretch>
            <a:fillRect/>
          </a:stretch>
        </p:blipFill>
        <p:spPr>
          <a:xfrm>
            <a:off x="6835673" y="4376417"/>
            <a:ext cx="4855464" cy="1351285"/>
          </a:xfrm>
          <a:prstGeom prst="rect">
            <a:avLst/>
          </a:prstGeom>
        </p:spPr>
      </p:pic>
    </p:spTree>
    <p:extLst>
      <p:ext uri="{BB962C8B-B14F-4D97-AF65-F5344CB8AC3E}">
        <p14:creationId xmlns:p14="http://schemas.microsoft.com/office/powerpoint/2010/main" val="2336074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4A5E319-2D0D-1648-A9E8-D77B624D90B6}"/>
              </a:ext>
            </a:extLst>
          </p:cNvPr>
          <p:cNvSpPr txBox="1"/>
          <p:nvPr/>
        </p:nvSpPr>
        <p:spPr>
          <a:xfrm>
            <a:off x="1019020" y="368050"/>
            <a:ext cx="11585278" cy="4801314"/>
          </a:xfrm>
          <a:prstGeom prst="rect">
            <a:avLst/>
          </a:prstGeom>
          <a:noFill/>
        </p:spPr>
        <p:txBody>
          <a:bodyPr wrap="square" rtlCol="0">
            <a:spAutoFit/>
          </a:bodyPr>
          <a:lstStyle/>
          <a:p>
            <a:pPr algn="ctr"/>
            <a:r>
              <a:rPr lang="en-US" sz="2400" b="1" dirty="0"/>
              <a:t>Low pretest  Probability </a:t>
            </a:r>
          </a:p>
          <a:p>
            <a:pPr algn="ctr"/>
            <a:endParaRPr lang="en-US" sz="2400" b="1" dirty="0"/>
          </a:p>
          <a:p>
            <a:pPr algn="ctr"/>
            <a:endParaRPr lang="en-US" sz="2400" b="1" dirty="0"/>
          </a:p>
          <a:p>
            <a:pPr algn="ctr"/>
            <a:r>
              <a:rPr lang="en-US" sz="2400" b="1" dirty="0"/>
              <a:t>Apply PERC</a:t>
            </a:r>
          </a:p>
          <a:p>
            <a:pPr algn="ctr"/>
            <a:r>
              <a:rPr lang="en-US" sz="2400" b="1" dirty="0"/>
              <a:t>All criteria fulfilled ?</a:t>
            </a:r>
          </a:p>
          <a:p>
            <a:pPr algn="ctr"/>
            <a:endParaRPr lang="en-US" sz="2400" b="1" dirty="0"/>
          </a:p>
          <a:p>
            <a:pPr algn="ctr"/>
            <a:endParaRPr lang="en-US" sz="2400" b="1" dirty="0"/>
          </a:p>
          <a:p>
            <a:pPr algn="ctr"/>
            <a:r>
              <a:rPr lang="en-US" sz="2400" b="1" dirty="0"/>
              <a:t>If Yes then PE is Ruled out                               If No then Measure D-dimer</a:t>
            </a:r>
          </a:p>
          <a:p>
            <a:pPr algn="ctr"/>
            <a:endParaRPr lang="en-US" sz="2400" b="1" dirty="0"/>
          </a:p>
          <a:p>
            <a:pPr algn="ctr"/>
            <a:endParaRPr lang="en-US" sz="2400" b="1" dirty="0"/>
          </a:p>
          <a:p>
            <a:pPr algn="ctr"/>
            <a:endParaRPr lang="en-US" sz="2400" b="1" dirty="0"/>
          </a:p>
          <a:p>
            <a:pPr algn="ctr"/>
            <a:r>
              <a:rPr lang="en-US" sz="2400" b="1" dirty="0"/>
              <a:t>           If D-dimer &lt; 500 (normal) then PE is ruled out            If D-dime&gt; 500 Then Do CT</a:t>
            </a:r>
          </a:p>
          <a:p>
            <a:pPr algn="ctr"/>
            <a:endParaRPr lang="en-US" dirty="0"/>
          </a:p>
        </p:txBody>
      </p:sp>
      <p:cxnSp>
        <p:nvCxnSpPr>
          <p:cNvPr id="18" name="Straight Arrow Connector 17">
            <a:extLst>
              <a:ext uri="{FF2B5EF4-FFF2-40B4-BE49-F238E27FC236}">
                <a16:creationId xmlns:a16="http://schemas.microsoft.com/office/drawing/2014/main" id="{072E3A33-7AC1-DF4E-B092-B0031C96AFAA}"/>
              </a:ext>
            </a:extLst>
          </p:cNvPr>
          <p:cNvCxnSpPr/>
          <p:nvPr/>
        </p:nvCxnSpPr>
        <p:spPr>
          <a:xfrm>
            <a:off x="6575685" y="954070"/>
            <a:ext cx="0" cy="4946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29C1358-73ED-B14C-9D9B-B7DBAAFAD300}"/>
              </a:ext>
            </a:extLst>
          </p:cNvPr>
          <p:cNvCxnSpPr>
            <a:cxnSpLocks/>
          </p:cNvCxnSpPr>
          <p:nvPr/>
        </p:nvCxnSpPr>
        <p:spPr>
          <a:xfrm flipH="1">
            <a:off x="7174224" y="3647831"/>
            <a:ext cx="1006327" cy="8514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25164B-2806-A84B-92D7-A098327FFE12}"/>
              </a:ext>
            </a:extLst>
          </p:cNvPr>
          <p:cNvCxnSpPr/>
          <p:nvPr/>
        </p:nvCxnSpPr>
        <p:spPr>
          <a:xfrm>
            <a:off x="7534150" y="2431451"/>
            <a:ext cx="704538" cy="5396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98CB19-3BAA-5A44-97B9-B28B02CB6B2F}"/>
              </a:ext>
            </a:extLst>
          </p:cNvPr>
          <p:cNvCxnSpPr>
            <a:cxnSpLocks/>
          </p:cNvCxnSpPr>
          <p:nvPr/>
        </p:nvCxnSpPr>
        <p:spPr>
          <a:xfrm>
            <a:off x="9480734" y="3550189"/>
            <a:ext cx="802743" cy="8348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Frame 27">
            <a:extLst>
              <a:ext uri="{FF2B5EF4-FFF2-40B4-BE49-F238E27FC236}">
                <a16:creationId xmlns:a16="http://schemas.microsoft.com/office/drawing/2014/main" id="{CB23500D-6855-D648-82C5-1FA4BA8AA63D}"/>
              </a:ext>
            </a:extLst>
          </p:cNvPr>
          <p:cNvSpPr/>
          <p:nvPr/>
        </p:nvSpPr>
        <p:spPr>
          <a:xfrm>
            <a:off x="5195375" y="403417"/>
            <a:ext cx="3232567" cy="53259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ame 28">
            <a:extLst>
              <a:ext uri="{FF2B5EF4-FFF2-40B4-BE49-F238E27FC236}">
                <a16:creationId xmlns:a16="http://schemas.microsoft.com/office/drawing/2014/main" id="{7485DBB7-EDF8-3944-8DE8-EE69097F3F09}"/>
              </a:ext>
            </a:extLst>
          </p:cNvPr>
          <p:cNvSpPr/>
          <p:nvPr/>
        </p:nvSpPr>
        <p:spPr>
          <a:xfrm>
            <a:off x="5195375" y="1448745"/>
            <a:ext cx="3096000" cy="941032"/>
          </a:xfrm>
          <a:prstGeom prst="frame">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E830822B-2370-AA46-858A-19ECE053A549}"/>
              </a:ext>
            </a:extLst>
          </p:cNvPr>
          <p:cNvSpPr/>
          <p:nvPr/>
        </p:nvSpPr>
        <p:spPr>
          <a:xfrm>
            <a:off x="7534150" y="2999414"/>
            <a:ext cx="3883378" cy="584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F86E191-D6C6-AC46-A75C-028ABAE67636}"/>
              </a:ext>
            </a:extLst>
          </p:cNvPr>
          <p:cNvSpPr/>
          <p:nvPr/>
        </p:nvSpPr>
        <p:spPr>
          <a:xfrm>
            <a:off x="2040187" y="2939821"/>
            <a:ext cx="3642610" cy="584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8E59275-4EC6-7E4F-8CE9-66035971D0B0}"/>
              </a:ext>
            </a:extLst>
          </p:cNvPr>
          <p:cNvSpPr/>
          <p:nvPr/>
        </p:nvSpPr>
        <p:spPr>
          <a:xfrm>
            <a:off x="8427942" y="4385032"/>
            <a:ext cx="3711070" cy="584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34BB444-1811-E044-8586-2CF29CAAE617}"/>
              </a:ext>
            </a:extLst>
          </p:cNvPr>
          <p:cNvPicPr>
            <a:picLocks noChangeAspect="1"/>
          </p:cNvPicPr>
          <p:nvPr/>
        </p:nvPicPr>
        <p:blipFill>
          <a:blip r:embed="rId2"/>
          <a:stretch>
            <a:fillRect/>
          </a:stretch>
        </p:blipFill>
        <p:spPr>
          <a:xfrm>
            <a:off x="2040187" y="535868"/>
            <a:ext cx="2957190" cy="2211978"/>
          </a:xfrm>
          <a:prstGeom prst="rect">
            <a:avLst/>
          </a:prstGeom>
          <a:ln>
            <a:noFill/>
          </a:ln>
          <a:effectLst>
            <a:outerShdw blurRad="190500" algn="tl" rotWithShape="0">
              <a:srgbClr val="000000">
                <a:alpha val="70000"/>
              </a:srgbClr>
            </a:outerShdw>
          </a:effectLst>
        </p:spPr>
      </p:pic>
      <p:cxnSp>
        <p:nvCxnSpPr>
          <p:cNvPr id="35" name="Straight Arrow Connector 34">
            <a:extLst>
              <a:ext uri="{FF2B5EF4-FFF2-40B4-BE49-F238E27FC236}">
                <a16:creationId xmlns:a16="http://schemas.microsoft.com/office/drawing/2014/main" id="{41E2581E-1A56-034A-9306-146AC048D72E}"/>
              </a:ext>
            </a:extLst>
          </p:cNvPr>
          <p:cNvCxnSpPr/>
          <p:nvPr/>
        </p:nvCxnSpPr>
        <p:spPr>
          <a:xfrm flipH="1">
            <a:off x="4918298" y="2400175"/>
            <a:ext cx="764499" cy="5396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2D223A5-960C-A448-B2EF-9D41F4585C2D}"/>
              </a:ext>
            </a:extLst>
          </p:cNvPr>
          <p:cNvSpPr/>
          <p:nvPr/>
        </p:nvSpPr>
        <p:spPr>
          <a:xfrm>
            <a:off x="2113738" y="4385032"/>
            <a:ext cx="5853727" cy="584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781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297F-C71E-CF4A-B8FF-28B8C250D879}"/>
              </a:ext>
            </a:extLst>
          </p:cNvPr>
          <p:cNvSpPr>
            <a:spLocks noGrp="1"/>
          </p:cNvSpPr>
          <p:nvPr>
            <p:ph type="title"/>
          </p:nvPr>
        </p:nvSpPr>
        <p:spPr>
          <a:xfrm>
            <a:off x="838200" y="365125"/>
            <a:ext cx="10515600" cy="1325563"/>
          </a:xfrm>
        </p:spPr>
        <p:txBody>
          <a:bodyPr>
            <a:normAutofit/>
          </a:bodyPr>
          <a:lstStyle/>
          <a:p>
            <a:endParaRPr lang="en-US" dirty="0"/>
          </a:p>
        </p:txBody>
      </p:sp>
      <p:graphicFrame>
        <p:nvGraphicFramePr>
          <p:cNvPr id="6" name="Content Placeholder 3">
            <a:extLst>
              <a:ext uri="{FF2B5EF4-FFF2-40B4-BE49-F238E27FC236}">
                <a16:creationId xmlns:a16="http://schemas.microsoft.com/office/drawing/2014/main" id="{AD0ED61C-71AC-4297-93FB-AEA3CDA1AA35}"/>
              </a:ext>
            </a:extLst>
          </p:cNvPr>
          <p:cNvGraphicFramePr>
            <a:graphicFrameLocks noGrp="1"/>
          </p:cNvGraphicFramePr>
          <p:nvPr>
            <p:ph idx="1"/>
            <p:extLst>
              <p:ext uri="{D42A27DB-BD31-4B8C-83A1-F6EECF244321}">
                <p14:modId xmlns:p14="http://schemas.microsoft.com/office/powerpoint/2010/main" val="33271474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4370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56F3F-F449-DF47-ADC4-A34FB867246D}"/>
              </a:ext>
            </a:extLst>
          </p:cNvPr>
          <p:cNvSpPr>
            <a:spLocks noGrp="1"/>
          </p:cNvSpPr>
          <p:nvPr>
            <p:ph type="title"/>
          </p:nvPr>
        </p:nvSpPr>
        <p:spPr>
          <a:xfrm>
            <a:off x="1812897" y="518649"/>
            <a:ext cx="9882278" cy="1067634"/>
          </a:xfrm>
        </p:spPr>
        <p:txBody>
          <a:bodyPr anchor="ctr">
            <a:normAutofit/>
          </a:bodyPr>
          <a:lstStyle/>
          <a:p>
            <a:r>
              <a:rPr lang="en-CA" b="1" dirty="0"/>
              <a:t>Emergency management of SOB</a:t>
            </a:r>
            <a:endParaRPr lang="en-US" dirty="0"/>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Content Placeholder 2">
            <a:extLst>
              <a:ext uri="{FF2B5EF4-FFF2-40B4-BE49-F238E27FC236}">
                <a16:creationId xmlns:a16="http://schemas.microsoft.com/office/drawing/2014/main" id="{02605EB3-61E1-4EA5-BA57-41A6F5410D7E}"/>
              </a:ext>
            </a:extLst>
          </p:cNvPr>
          <p:cNvGraphicFramePr>
            <a:graphicFrameLocks noGrp="1"/>
          </p:cNvGraphicFramePr>
          <p:nvPr>
            <p:ph idx="1"/>
            <p:extLst>
              <p:ext uri="{D42A27DB-BD31-4B8C-83A1-F6EECF244321}">
                <p14:modId xmlns:p14="http://schemas.microsoft.com/office/powerpoint/2010/main" val="1930171222"/>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6347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86E9A6-070B-B64F-9349-C58619B500AD}"/>
              </a:ext>
            </a:extLst>
          </p:cNvPr>
          <p:cNvSpPr>
            <a:spLocks noGrp="1"/>
          </p:cNvSpPr>
          <p:nvPr>
            <p:ph type="title"/>
          </p:nvPr>
        </p:nvSpPr>
        <p:spPr>
          <a:xfrm>
            <a:off x="1848465" y="3298722"/>
            <a:ext cx="8495070" cy="1784402"/>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Practice cases </a:t>
            </a:r>
          </a:p>
        </p:txBody>
      </p:sp>
      <p:sp>
        <p:nvSpPr>
          <p:cNvPr id="12" name="Oval 1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heckmark">
            <a:extLst>
              <a:ext uri="{FF2B5EF4-FFF2-40B4-BE49-F238E27FC236}">
                <a16:creationId xmlns:a16="http://schemas.microsoft.com/office/drawing/2014/main" id="{B711DDC6-3529-469B-9FB7-86D9EC302C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57358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C35702-3ACF-F345-BF5A-A767F498EADF}"/>
              </a:ext>
            </a:extLst>
          </p:cNvPr>
          <p:cNvSpPr>
            <a:spLocks noGrp="1"/>
          </p:cNvSpPr>
          <p:nvPr>
            <p:ph type="title"/>
          </p:nvPr>
        </p:nvSpPr>
        <p:spPr>
          <a:xfrm>
            <a:off x="863029" y="1012004"/>
            <a:ext cx="3416158" cy="4795408"/>
          </a:xfrm>
        </p:spPr>
        <p:txBody>
          <a:bodyPr>
            <a:normAutofit/>
          </a:bodyPr>
          <a:lstStyle/>
          <a:p>
            <a:r>
              <a:rPr lang="en-US">
                <a:solidFill>
                  <a:srgbClr val="FFFFFF"/>
                </a:solidFill>
              </a:rPr>
              <a:t>The Killers!</a:t>
            </a:r>
          </a:p>
        </p:txBody>
      </p:sp>
      <p:graphicFrame>
        <p:nvGraphicFramePr>
          <p:cNvPr id="5" name="Content Placeholder 2">
            <a:extLst>
              <a:ext uri="{FF2B5EF4-FFF2-40B4-BE49-F238E27FC236}">
                <a16:creationId xmlns:a16="http://schemas.microsoft.com/office/drawing/2014/main" id="{5893F930-8074-4F99-9678-ACCD139D1BFF}"/>
              </a:ext>
            </a:extLst>
          </p:cNvPr>
          <p:cNvGraphicFramePr>
            <a:graphicFrameLocks noGrp="1"/>
          </p:cNvGraphicFramePr>
          <p:nvPr>
            <p:ph idx="1"/>
            <p:extLst>
              <p:ext uri="{D42A27DB-BD31-4B8C-83A1-F6EECF244321}">
                <p14:modId xmlns:p14="http://schemas.microsoft.com/office/powerpoint/2010/main" val="277957040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8549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C917857-8288-B34A-96ED-3785328EC499}"/>
              </a:ext>
            </a:extLst>
          </p:cNvPr>
          <p:cNvSpPr>
            <a:spLocks noGrp="1"/>
          </p:cNvSpPr>
          <p:nvPr>
            <p:ph type="title"/>
          </p:nvPr>
        </p:nvSpPr>
        <p:spPr>
          <a:xfrm>
            <a:off x="767290" y="1166932"/>
            <a:ext cx="3582073" cy="4279709"/>
          </a:xfrm>
        </p:spPr>
        <p:txBody>
          <a:bodyPr anchor="ctr">
            <a:normAutofit/>
          </a:bodyPr>
          <a:lstStyle/>
          <a:p>
            <a:endParaRPr lang="en-US" sz="4800">
              <a:solidFill>
                <a:schemeClr val="bg1"/>
              </a:solidFill>
            </a:endParaRPr>
          </a:p>
        </p:txBody>
      </p:sp>
      <p:sp>
        <p:nvSpPr>
          <p:cNvPr id="3" name="Content Placeholder 2">
            <a:extLst>
              <a:ext uri="{FF2B5EF4-FFF2-40B4-BE49-F238E27FC236}">
                <a16:creationId xmlns:a16="http://schemas.microsoft.com/office/drawing/2014/main" id="{D3CDFE0C-C293-CC43-83DF-9F30C58EA233}"/>
              </a:ext>
            </a:extLst>
          </p:cNvPr>
          <p:cNvSpPr>
            <a:spLocks noGrp="1"/>
          </p:cNvSpPr>
          <p:nvPr>
            <p:ph idx="1"/>
          </p:nvPr>
        </p:nvSpPr>
        <p:spPr>
          <a:xfrm>
            <a:off x="5573864" y="1166933"/>
            <a:ext cx="5716988" cy="4279709"/>
          </a:xfrm>
        </p:spPr>
        <p:txBody>
          <a:bodyPr anchor="ctr">
            <a:normAutofit/>
          </a:bodyPr>
          <a:lstStyle/>
          <a:p>
            <a:pPr marL="0" indent="0">
              <a:buNone/>
            </a:pPr>
            <a:r>
              <a:rPr lang="en-US" sz="2400" dirty="0"/>
              <a:t>Initial steps:</a:t>
            </a:r>
          </a:p>
          <a:p>
            <a:pPr marL="971550" lvl="1" indent="-514350">
              <a:buFont typeface="+mj-lt"/>
              <a:buAutoNum type="arabicPeriod"/>
            </a:pPr>
            <a:r>
              <a:rPr lang="en-US" dirty="0"/>
              <a:t>Vital Signs!</a:t>
            </a:r>
          </a:p>
          <a:p>
            <a:pPr marL="971550" lvl="1" indent="-514350">
              <a:buFont typeface="+mj-lt"/>
              <a:buAutoNum type="arabicPeriod"/>
            </a:pPr>
            <a:r>
              <a:rPr lang="en-US" dirty="0"/>
              <a:t>Quick general exam: look for </a:t>
            </a:r>
            <a:r>
              <a:rPr lang="en-CA" b="1" dirty="0"/>
              <a:t>Clinical danger signs!</a:t>
            </a:r>
          </a:p>
          <a:p>
            <a:pPr marL="971550" lvl="1" indent="-514350">
              <a:buFont typeface="+mj-lt"/>
              <a:buAutoNum type="arabicPeriod"/>
            </a:pPr>
            <a:r>
              <a:rPr lang="en-CA" b="1" dirty="0"/>
              <a:t>Focused </a:t>
            </a:r>
            <a:r>
              <a:rPr lang="en-US" dirty="0"/>
              <a:t>History </a:t>
            </a:r>
            <a:endParaRPr lang="en-CA" b="1" dirty="0"/>
          </a:p>
          <a:p>
            <a:pPr marL="971550" lvl="1" indent="-514350">
              <a:buFont typeface="+mj-lt"/>
              <a:buAutoNum type="arabicPeriod"/>
            </a:pPr>
            <a:r>
              <a:rPr lang="en-CA" dirty="0"/>
              <a:t>Physical Examination</a:t>
            </a:r>
          </a:p>
          <a:p>
            <a:pPr marL="971550" lvl="1" indent="-514350">
              <a:buFont typeface="+mj-lt"/>
              <a:buAutoNum type="arabicPeriod"/>
            </a:pPr>
            <a:r>
              <a:rPr lang="en-CA" dirty="0"/>
              <a:t>Ancillary Studies</a:t>
            </a:r>
            <a:endParaRPr lang="en-US" dirty="0"/>
          </a:p>
          <a:p>
            <a:endParaRPr lang="en-US" sz="2400" dirty="0"/>
          </a:p>
        </p:txBody>
      </p:sp>
    </p:spTree>
    <p:extLst>
      <p:ext uri="{BB962C8B-B14F-4D97-AF65-F5344CB8AC3E}">
        <p14:creationId xmlns:p14="http://schemas.microsoft.com/office/powerpoint/2010/main" val="2934994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41545-456F-9D46-8900-7B26BB263B58}"/>
              </a:ext>
            </a:extLst>
          </p:cNvPr>
          <p:cNvSpPr>
            <a:spLocks noGrp="1"/>
          </p:cNvSpPr>
          <p:nvPr>
            <p:ph type="title"/>
          </p:nvPr>
        </p:nvSpPr>
        <p:spPr>
          <a:xfrm>
            <a:off x="838200" y="631825"/>
            <a:ext cx="10515600" cy="1325563"/>
          </a:xfrm>
        </p:spPr>
        <p:txBody>
          <a:bodyPr>
            <a:normAutofit/>
          </a:bodyPr>
          <a:lstStyle/>
          <a:p>
            <a:r>
              <a:rPr lang="en-US">
                <a:solidFill>
                  <a:schemeClr val="bg1"/>
                </a:solidFill>
              </a:rPr>
              <a:t>Case 1</a:t>
            </a:r>
          </a:p>
        </p:txBody>
      </p:sp>
      <p:cxnSp>
        <p:nvCxnSpPr>
          <p:cNvPr id="17" name="Straight Connector 16">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F877B2-548D-C747-91B2-6C984C99986C}"/>
              </a:ext>
            </a:extLst>
          </p:cNvPr>
          <p:cNvSpPr>
            <a:spLocks noGrp="1"/>
          </p:cNvSpPr>
          <p:nvPr>
            <p:ph idx="1"/>
          </p:nvPr>
        </p:nvSpPr>
        <p:spPr>
          <a:xfrm>
            <a:off x="838200" y="2269172"/>
            <a:ext cx="10515600" cy="3956989"/>
          </a:xfrm>
        </p:spPr>
        <p:txBody>
          <a:bodyPr>
            <a:normAutofit/>
          </a:bodyPr>
          <a:lstStyle/>
          <a:p>
            <a:r>
              <a:rPr lang="en-US" sz="2000" dirty="0">
                <a:solidFill>
                  <a:schemeClr val="bg1"/>
                </a:solidFill>
              </a:rPr>
              <a:t>18 </a:t>
            </a:r>
            <a:r>
              <a:rPr lang="en-US" sz="2000" dirty="0" err="1">
                <a:solidFill>
                  <a:schemeClr val="bg1"/>
                </a:solidFill>
              </a:rPr>
              <a:t>yo</a:t>
            </a:r>
            <a:r>
              <a:rPr lang="en-US" sz="2000" dirty="0">
                <a:solidFill>
                  <a:schemeClr val="bg1"/>
                </a:solidFill>
              </a:rPr>
              <a:t> M with sudden chest pain, SOB and Agitation 30 minutes ago. Now in the ED with his father.</a:t>
            </a:r>
          </a:p>
          <a:p>
            <a:pPr lvl="1"/>
            <a:endParaRPr lang="en-US" sz="2000" dirty="0">
              <a:solidFill>
                <a:schemeClr val="bg1"/>
              </a:solidFill>
            </a:endParaRPr>
          </a:p>
          <a:p>
            <a:pPr lvl="1"/>
            <a:r>
              <a:rPr lang="en-US" sz="2000" dirty="0">
                <a:solidFill>
                  <a:schemeClr val="bg1"/>
                </a:solidFill>
              </a:rPr>
              <a:t>1. Vital Signs: HR 130, O2 80% on Room air , BP 80/40 , Temp 36.4, Respiratory rate (RR) 25 breath/min</a:t>
            </a:r>
          </a:p>
          <a:p>
            <a:pPr lvl="1"/>
            <a:r>
              <a:rPr lang="en-US" sz="2000" dirty="0">
                <a:solidFill>
                  <a:schemeClr val="bg1"/>
                </a:solidFill>
              </a:rPr>
              <a:t>HR 130 = Tachycardia, O2 80%= Hypoxia, BP 80/40= Hypotension, Tachypnea, RR 25= Tachypnea  </a:t>
            </a:r>
          </a:p>
          <a:p>
            <a:pPr lvl="1"/>
            <a:r>
              <a:rPr lang="en-US" sz="2000" dirty="0">
                <a:solidFill>
                  <a:schemeClr val="bg1"/>
                </a:solidFill>
              </a:rPr>
              <a:t>Table or Unstable?</a:t>
            </a:r>
          </a:p>
          <a:p>
            <a:pPr lvl="1"/>
            <a:r>
              <a:rPr lang="en-US" sz="2000" dirty="0">
                <a:solidFill>
                  <a:schemeClr val="bg1"/>
                </a:solidFill>
              </a:rPr>
              <a:t>Based on the above Vitals you triaged this </a:t>
            </a:r>
            <a:r>
              <a:rPr lang="en-US" sz="2000" dirty="0" err="1">
                <a:solidFill>
                  <a:schemeClr val="bg1"/>
                </a:solidFill>
              </a:rPr>
              <a:t>pt</a:t>
            </a:r>
            <a:r>
              <a:rPr lang="en-US" sz="2000" dirty="0">
                <a:solidFill>
                  <a:schemeClr val="bg1"/>
                </a:solidFill>
              </a:rPr>
              <a:t> to a monitored bed in the ED</a:t>
            </a:r>
          </a:p>
          <a:p>
            <a:pPr lvl="1"/>
            <a:r>
              <a:rPr lang="en-US" sz="2000" dirty="0">
                <a:solidFill>
                  <a:schemeClr val="bg1"/>
                </a:solidFill>
              </a:rPr>
              <a:t>2. Quick general exam: look for </a:t>
            </a:r>
            <a:r>
              <a:rPr lang="en-CA" sz="2000" b="1" dirty="0">
                <a:solidFill>
                  <a:schemeClr val="bg1"/>
                </a:solidFill>
              </a:rPr>
              <a:t>Clinical danger signs:</a:t>
            </a:r>
          </a:p>
          <a:p>
            <a:pPr lvl="1"/>
            <a:r>
              <a:rPr lang="en-CA" sz="2000" b="1" dirty="0">
                <a:solidFill>
                  <a:schemeClr val="bg1"/>
                </a:solidFill>
              </a:rPr>
              <a:t>Agitation due to hypoxia (just like being under water for long)</a:t>
            </a:r>
          </a:p>
          <a:p>
            <a:pPr lvl="1"/>
            <a:r>
              <a:rPr lang="en-CA" sz="2000" dirty="0">
                <a:solidFill>
                  <a:schemeClr val="bg1"/>
                </a:solidFill>
              </a:rPr>
              <a:t>Inability to maintain respiratory effort on the R side</a:t>
            </a:r>
            <a:endParaRPr lang="en-US" sz="2000" dirty="0">
              <a:solidFill>
                <a:schemeClr val="bg1"/>
              </a:solidFill>
            </a:endParaRPr>
          </a:p>
        </p:txBody>
      </p:sp>
    </p:spTree>
    <p:extLst>
      <p:ext uri="{BB962C8B-B14F-4D97-AF65-F5344CB8AC3E}">
        <p14:creationId xmlns:p14="http://schemas.microsoft.com/office/powerpoint/2010/main" val="41804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F1787-2B0B-5143-BB64-CB29679C7999}"/>
              </a:ext>
            </a:extLst>
          </p:cNvPr>
          <p:cNvSpPr>
            <a:spLocks noGrp="1"/>
          </p:cNvSpPr>
          <p:nvPr>
            <p:ph type="title"/>
          </p:nvPr>
        </p:nvSpPr>
        <p:spPr>
          <a:xfrm>
            <a:off x="838200" y="631825"/>
            <a:ext cx="10515600" cy="1325563"/>
          </a:xfrm>
        </p:spPr>
        <p:txBody>
          <a:bodyPr>
            <a:normAutofit/>
          </a:bodyPr>
          <a:lstStyle/>
          <a:p>
            <a:r>
              <a:rPr lang="en-US" dirty="0">
                <a:solidFill>
                  <a:schemeClr val="bg1"/>
                </a:solidFill>
              </a:rPr>
              <a:t>Case 1</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6C9406-EEDD-BE45-A84A-CF7EBB333465}"/>
              </a:ext>
            </a:extLst>
          </p:cNvPr>
          <p:cNvSpPr>
            <a:spLocks noGrp="1"/>
          </p:cNvSpPr>
          <p:nvPr>
            <p:ph idx="1"/>
          </p:nvPr>
        </p:nvSpPr>
        <p:spPr>
          <a:xfrm>
            <a:off x="838200" y="2269173"/>
            <a:ext cx="10515600" cy="3659988"/>
          </a:xfrm>
        </p:spPr>
        <p:txBody>
          <a:bodyPr>
            <a:normAutofit/>
          </a:bodyPr>
          <a:lstStyle/>
          <a:p>
            <a:r>
              <a:rPr lang="en-CA" sz="2400" b="1" dirty="0">
                <a:solidFill>
                  <a:schemeClr val="bg1"/>
                </a:solidFill>
              </a:rPr>
              <a:t>3. Focused </a:t>
            </a:r>
            <a:r>
              <a:rPr lang="en-US" sz="2400" dirty="0">
                <a:solidFill>
                  <a:schemeClr val="bg1"/>
                </a:solidFill>
              </a:rPr>
              <a:t>History: </a:t>
            </a:r>
          </a:p>
          <a:p>
            <a:pPr lvl="1"/>
            <a:r>
              <a:rPr lang="en-US" sz="2000" dirty="0">
                <a:solidFill>
                  <a:schemeClr val="bg1"/>
                </a:solidFill>
              </a:rPr>
              <a:t>Sudden episode of R sided chest pain with SOB</a:t>
            </a:r>
            <a:endParaRPr lang="en-CA" sz="2000" b="1" dirty="0">
              <a:solidFill>
                <a:schemeClr val="bg1"/>
              </a:solidFill>
            </a:endParaRPr>
          </a:p>
          <a:p>
            <a:pPr lvl="1"/>
            <a:r>
              <a:rPr lang="en-CA" sz="2000" dirty="0">
                <a:solidFill>
                  <a:schemeClr val="bg1"/>
                </a:solidFill>
              </a:rPr>
              <a:t>Triggers for the acute dyspnea? No</a:t>
            </a:r>
          </a:p>
          <a:p>
            <a:pPr lvl="1"/>
            <a:r>
              <a:rPr lang="en-CA" sz="2000" dirty="0">
                <a:solidFill>
                  <a:schemeClr val="bg1"/>
                </a:solidFill>
              </a:rPr>
              <a:t>Time course</a:t>
            </a:r>
            <a:r>
              <a:rPr lang="en-US" sz="2000" dirty="0">
                <a:solidFill>
                  <a:schemeClr val="bg1"/>
                </a:solidFill>
              </a:rPr>
              <a:t>? Acute </a:t>
            </a:r>
          </a:p>
          <a:p>
            <a:pPr lvl="1"/>
            <a:r>
              <a:rPr lang="en-CA" sz="2000" dirty="0">
                <a:solidFill>
                  <a:schemeClr val="bg1"/>
                </a:solidFill>
              </a:rPr>
              <a:t>Aggravating &amp; reliving factors? Worse with deep inspiration (</a:t>
            </a:r>
            <a:r>
              <a:rPr lang="en-CA" sz="2000" dirty="0" err="1">
                <a:solidFill>
                  <a:schemeClr val="bg1"/>
                </a:solidFill>
              </a:rPr>
              <a:t>pluretic</a:t>
            </a:r>
            <a:r>
              <a:rPr lang="en-CA" sz="2000" dirty="0">
                <a:solidFill>
                  <a:schemeClr val="bg1"/>
                </a:solidFill>
              </a:rPr>
              <a:t> chest pain)</a:t>
            </a:r>
          </a:p>
          <a:p>
            <a:pPr lvl="1"/>
            <a:r>
              <a:rPr lang="en-CA" sz="2000" dirty="0">
                <a:solidFill>
                  <a:schemeClr val="bg1"/>
                </a:solidFill>
              </a:rPr>
              <a:t>Associated symptoms? SOB + Chest pain</a:t>
            </a:r>
            <a:endParaRPr lang="en-US" sz="2000" dirty="0">
              <a:solidFill>
                <a:schemeClr val="bg1"/>
              </a:solidFill>
            </a:endParaRPr>
          </a:p>
          <a:p>
            <a:pPr lvl="1"/>
            <a:r>
              <a:rPr lang="en-CA" sz="2000" dirty="0">
                <a:solidFill>
                  <a:schemeClr val="bg1"/>
                </a:solidFill>
              </a:rPr>
              <a:t>PMHx? </a:t>
            </a:r>
            <a:r>
              <a:rPr lang="en-CA" sz="2000" dirty="0" err="1">
                <a:solidFill>
                  <a:schemeClr val="bg1"/>
                </a:solidFill>
              </a:rPr>
              <a:t>Marfan</a:t>
            </a:r>
            <a:r>
              <a:rPr lang="en-CA" sz="2000" dirty="0">
                <a:solidFill>
                  <a:schemeClr val="bg1"/>
                </a:solidFill>
              </a:rPr>
              <a:t> syndrome</a:t>
            </a:r>
          </a:p>
          <a:p>
            <a:pPr lvl="1"/>
            <a:r>
              <a:rPr lang="en-CA" sz="2000" dirty="0">
                <a:solidFill>
                  <a:schemeClr val="bg1"/>
                </a:solidFill>
              </a:rPr>
              <a:t>Hx of the same in the past? Yes. And the Dx was Pneumothorax that required a chest tube</a:t>
            </a:r>
          </a:p>
          <a:p>
            <a:endParaRPr lang="en-US" sz="2400" dirty="0">
              <a:solidFill>
                <a:schemeClr val="bg1"/>
              </a:solidFill>
            </a:endParaRPr>
          </a:p>
        </p:txBody>
      </p:sp>
    </p:spTree>
    <p:extLst>
      <p:ext uri="{BB962C8B-B14F-4D97-AF65-F5344CB8AC3E}">
        <p14:creationId xmlns:p14="http://schemas.microsoft.com/office/powerpoint/2010/main" val="3758381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75A32-783E-D840-9CBE-898B39F9B381}"/>
              </a:ext>
            </a:extLst>
          </p:cNvPr>
          <p:cNvSpPr>
            <a:spLocks noGrp="1"/>
          </p:cNvSpPr>
          <p:nvPr>
            <p:ph type="title"/>
          </p:nvPr>
        </p:nvSpPr>
        <p:spPr>
          <a:xfrm>
            <a:off x="838200" y="631825"/>
            <a:ext cx="10515600" cy="1325563"/>
          </a:xfrm>
        </p:spPr>
        <p:txBody>
          <a:bodyPr>
            <a:normAutofit/>
          </a:bodyPr>
          <a:lstStyle/>
          <a:p>
            <a:r>
              <a:rPr lang="en-US">
                <a:solidFill>
                  <a:schemeClr val="bg1"/>
                </a:solidFill>
              </a:rPr>
              <a:t>Case 1</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44C4A8-5CDE-6A47-BD49-CA441A9D3F42}"/>
              </a:ext>
            </a:extLst>
          </p:cNvPr>
          <p:cNvSpPr>
            <a:spLocks noGrp="1"/>
          </p:cNvSpPr>
          <p:nvPr>
            <p:ph idx="1"/>
          </p:nvPr>
        </p:nvSpPr>
        <p:spPr>
          <a:xfrm>
            <a:off x="838200" y="2269173"/>
            <a:ext cx="10515600" cy="3659988"/>
          </a:xfrm>
        </p:spPr>
        <p:txBody>
          <a:bodyPr>
            <a:normAutofit/>
          </a:bodyPr>
          <a:lstStyle/>
          <a:p>
            <a:r>
              <a:rPr lang="en-CA" sz="2400" b="1" dirty="0">
                <a:solidFill>
                  <a:schemeClr val="bg1"/>
                </a:solidFill>
              </a:rPr>
              <a:t>4. Physical Examination</a:t>
            </a:r>
            <a:endParaRPr lang="en-US" sz="2400" dirty="0">
              <a:solidFill>
                <a:schemeClr val="bg1"/>
              </a:solidFill>
            </a:endParaRPr>
          </a:p>
          <a:p>
            <a:pPr lvl="1"/>
            <a:r>
              <a:rPr lang="en-US" sz="2000" dirty="0">
                <a:solidFill>
                  <a:schemeClr val="bg1"/>
                </a:solidFill>
              </a:rPr>
              <a:t>Chest expansion: Only the L side will expand with inspiration </a:t>
            </a:r>
          </a:p>
          <a:p>
            <a:pPr lvl="1"/>
            <a:r>
              <a:rPr lang="en-US" sz="2000" dirty="0">
                <a:solidFill>
                  <a:schemeClr val="bg1"/>
                </a:solidFill>
              </a:rPr>
              <a:t>Chest auscultation: No air entry on the R side</a:t>
            </a:r>
          </a:p>
          <a:p>
            <a:pPr lvl="1"/>
            <a:r>
              <a:rPr lang="en-US" sz="2000" dirty="0">
                <a:solidFill>
                  <a:schemeClr val="bg1"/>
                </a:solidFill>
              </a:rPr>
              <a:t>JVD: Distention</a:t>
            </a:r>
          </a:p>
          <a:p>
            <a:endParaRPr lang="en-US" sz="2400" dirty="0">
              <a:solidFill>
                <a:schemeClr val="bg1"/>
              </a:solidFill>
            </a:endParaRPr>
          </a:p>
          <a:p>
            <a:r>
              <a:rPr lang="en-US" sz="2400" dirty="0">
                <a:solidFill>
                  <a:schemeClr val="bg1"/>
                </a:solidFill>
              </a:rPr>
              <a:t>Imp: Obstructive Shock secondary to tension pneumothorax 	 </a:t>
            </a:r>
          </a:p>
        </p:txBody>
      </p:sp>
    </p:spTree>
    <p:extLst>
      <p:ext uri="{BB962C8B-B14F-4D97-AF65-F5344CB8AC3E}">
        <p14:creationId xmlns:p14="http://schemas.microsoft.com/office/powerpoint/2010/main" val="6620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89C49CE-8579-114F-A28D-EC4E31576AC5}"/>
              </a:ext>
            </a:extLst>
          </p:cNvPr>
          <p:cNvPicPr>
            <a:picLocks noGrp="1" noChangeAspect="1"/>
          </p:cNvPicPr>
          <p:nvPr>
            <p:ph idx="1"/>
          </p:nvPr>
        </p:nvPicPr>
        <p:blipFill>
          <a:blip r:embed="rId2"/>
          <a:stretch>
            <a:fillRect/>
          </a:stretch>
        </p:blipFill>
        <p:spPr>
          <a:xfrm>
            <a:off x="1304144" y="184448"/>
            <a:ext cx="8814217" cy="6489103"/>
          </a:xfrm>
        </p:spPr>
      </p:pic>
    </p:spTree>
    <p:extLst>
      <p:ext uri="{BB962C8B-B14F-4D97-AF65-F5344CB8AC3E}">
        <p14:creationId xmlns:p14="http://schemas.microsoft.com/office/powerpoint/2010/main" val="2583373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BD99A7-B40F-D448-86B9-45927DF0A554}"/>
              </a:ext>
            </a:extLst>
          </p:cNvPr>
          <p:cNvSpPr>
            <a:spLocks noGrp="1"/>
          </p:cNvSpPr>
          <p:nvPr>
            <p:ph type="title"/>
          </p:nvPr>
        </p:nvSpPr>
        <p:spPr>
          <a:xfrm>
            <a:off x="594360" y="640263"/>
            <a:ext cx="3822192" cy="1344975"/>
          </a:xfrm>
        </p:spPr>
        <p:txBody>
          <a:bodyPr>
            <a:normAutofit/>
          </a:bodyPr>
          <a:lstStyle/>
          <a:p>
            <a:r>
              <a:rPr lang="en-US" sz="3600" dirty="0">
                <a:solidFill>
                  <a:schemeClr val="bg1"/>
                </a:solidFill>
              </a:rPr>
              <a:t>Case1</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760D6E-54F5-084C-AAED-3EDCC4BDA0E0}"/>
              </a:ext>
            </a:extLst>
          </p:cNvPr>
          <p:cNvSpPr>
            <a:spLocks noGrp="1"/>
          </p:cNvSpPr>
          <p:nvPr>
            <p:ph idx="1"/>
          </p:nvPr>
        </p:nvSpPr>
        <p:spPr>
          <a:xfrm>
            <a:off x="593610" y="2121763"/>
            <a:ext cx="3822192" cy="3773010"/>
          </a:xfrm>
        </p:spPr>
        <p:txBody>
          <a:bodyPr>
            <a:normAutofit/>
          </a:bodyPr>
          <a:lstStyle/>
          <a:p>
            <a:r>
              <a:rPr lang="en-CA" sz="2000" b="1" dirty="0">
                <a:solidFill>
                  <a:schemeClr val="bg1"/>
                </a:solidFill>
              </a:rPr>
              <a:t>5. Ancillary Studies</a:t>
            </a:r>
            <a:endParaRPr lang="en-CA" sz="2000" i="1" dirty="0">
              <a:solidFill>
                <a:schemeClr val="bg1"/>
              </a:solidFill>
            </a:endParaRPr>
          </a:p>
          <a:p>
            <a:r>
              <a:rPr lang="en-CA" sz="2000" dirty="0">
                <a:solidFill>
                  <a:schemeClr val="bg1"/>
                </a:solidFill>
              </a:rPr>
              <a:t>Tension pneumothorax should be diagnosed by </a:t>
            </a:r>
            <a:r>
              <a:rPr lang="en-CA" sz="2000" b="1" u="sng" dirty="0">
                <a:solidFill>
                  <a:schemeClr val="bg1"/>
                </a:solidFill>
              </a:rPr>
              <a:t>clinical diagnosis </a:t>
            </a:r>
            <a:r>
              <a:rPr lang="en-CA" sz="2000" dirty="0">
                <a:solidFill>
                  <a:schemeClr val="bg1"/>
                </a:solidFill>
              </a:rPr>
              <a:t>but if you did a CXR you will see this:</a:t>
            </a:r>
          </a:p>
          <a:p>
            <a:endParaRPr lang="en-CA" sz="2000" i="1" dirty="0">
              <a:solidFill>
                <a:schemeClr val="bg1"/>
              </a:solidFill>
            </a:endParaRPr>
          </a:p>
        </p:txBody>
      </p:sp>
      <p:pic>
        <p:nvPicPr>
          <p:cNvPr id="4" name="Content Placeholder 3">
            <a:extLst>
              <a:ext uri="{FF2B5EF4-FFF2-40B4-BE49-F238E27FC236}">
                <a16:creationId xmlns:a16="http://schemas.microsoft.com/office/drawing/2014/main" id="{31BF49B3-AF78-0A4F-BFC2-83D106A37C7C}"/>
              </a:ext>
            </a:extLst>
          </p:cNvPr>
          <p:cNvPicPr>
            <a:picLocks noChangeAspect="1"/>
          </p:cNvPicPr>
          <p:nvPr/>
        </p:nvPicPr>
        <p:blipFill rotWithShape="1">
          <a:blip r:embed="rId2"/>
          <a:srcRect r="2574" b="2"/>
          <a:stretch/>
        </p:blipFill>
        <p:spPr>
          <a:xfrm>
            <a:off x="5602095" y="484632"/>
            <a:ext cx="5613893" cy="5733287"/>
          </a:xfrm>
          <a:prstGeom prst="rect">
            <a:avLst/>
          </a:prstGeom>
        </p:spPr>
      </p:pic>
    </p:spTree>
    <p:extLst>
      <p:ext uri="{BB962C8B-B14F-4D97-AF65-F5344CB8AC3E}">
        <p14:creationId xmlns:p14="http://schemas.microsoft.com/office/powerpoint/2010/main" val="4145911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9642-3291-6440-8DF1-6E6E7EF13223}"/>
              </a:ext>
            </a:extLst>
          </p:cNvPr>
          <p:cNvSpPr>
            <a:spLocks noGrp="1"/>
          </p:cNvSpPr>
          <p:nvPr>
            <p:ph type="title"/>
          </p:nvPr>
        </p:nvSpPr>
        <p:spPr>
          <a:xfrm>
            <a:off x="838200" y="365125"/>
            <a:ext cx="10515600" cy="1325563"/>
          </a:xfrm>
        </p:spPr>
        <p:txBody>
          <a:bodyPr/>
          <a:lstStyle/>
          <a:p>
            <a:r>
              <a:rPr lang="en-US" dirty="0"/>
              <a:t>ECG: Sinus </a:t>
            </a:r>
            <a:r>
              <a:rPr lang="en-US" dirty="0" err="1"/>
              <a:t>Tachy</a:t>
            </a:r>
            <a:endParaRPr lang="en-US" dirty="0"/>
          </a:p>
        </p:txBody>
      </p:sp>
      <p:pic>
        <p:nvPicPr>
          <p:cNvPr id="4" name="Content Placeholder 3">
            <a:extLst>
              <a:ext uri="{FF2B5EF4-FFF2-40B4-BE49-F238E27FC236}">
                <a16:creationId xmlns:a16="http://schemas.microsoft.com/office/drawing/2014/main" id="{E2A36C3D-14FA-6047-8032-96517D2C8837}"/>
              </a:ext>
            </a:extLst>
          </p:cNvPr>
          <p:cNvPicPr>
            <a:picLocks noGrp="1" noChangeAspect="1"/>
          </p:cNvPicPr>
          <p:nvPr>
            <p:ph idx="1"/>
          </p:nvPr>
        </p:nvPicPr>
        <p:blipFill>
          <a:blip r:embed="rId3"/>
          <a:stretch>
            <a:fillRect/>
          </a:stretch>
        </p:blipFill>
        <p:spPr>
          <a:xfrm>
            <a:off x="674557" y="1469036"/>
            <a:ext cx="9155717" cy="4883049"/>
          </a:xfrm>
          <a:prstGeom prst="rect">
            <a:avLst/>
          </a:prstGeom>
        </p:spPr>
      </p:pic>
    </p:spTree>
    <p:extLst>
      <p:ext uri="{BB962C8B-B14F-4D97-AF65-F5344CB8AC3E}">
        <p14:creationId xmlns:p14="http://schemas.microsoft.com/office/powerpoint/2010/main" val="3615756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2C0B9-122C-0C4C-A252-062EBE9858C2}"/>
              </a:ext>
            </a:extLst>
          </p:cNvPr>
          <p:cNvSpPr>
            <a:spLocks noGrp="1"/>
          </p:cNvSpPr>
          <p:nvPr>
            <p:ph type="title"/>
          </p:nvPr>
        </p:nvSpPr>
        <p:spPr>
          <a:xfrm>
            <a:off x="838200" y="631825"/>
            <a:ext cx="10515600" cy="1325563"/>
          </a:xfrm>
        </p:spPr>
        <p:txBody>
          <a:bodyPr>
            <a:normAutofit/>
          </a:bodyPr>
          <a:lstStyle/>
          <a:p>
            <a:r>
              <a:rPr lang="en-CA" b="1" dirty="0">
                <a:solidFill>
                  <a:schemeClr val="bg1"/>
                </a:solidFill>
              </a:rPr>
              <a:t>Tension pneumothorax</a:t>
            </a:r>
            <a:endParaRPr lang="en-US" b="1" dirty="0">
              <a:solidFill>
                <a:schemeClr val="bg1"/>
              </a:solidFill>
            </a:endParaRPr>
          </a:p>
        </p:txBody>
      </p:sp>
      <p:cxnSp>
        <p:nvCxnSpPr>
          <p:cNvPr id="15" name="Straight Connector 14">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EEC6E673-A4A4-46B5-B333-EE5FCE5B9CCA}"/>
              </a:ext>
            </a:extLst>
          </p:cNvPr>
          <p:cNvSpPr>
            <a:spLocks noGrp="1"/>
          </p:cNvSpPr>
          <p:nvPr>
            <p:ph idx="1"/>
          </p:nvPr>
        </p:nvSpPr>
        <p:spPr>
          <a:xfrm>
            <a:off x="838200" y="2269173"/>
            <a:ext cx="10515600" cy="3659988"/>
          </a:xfrm>
        </p:spPr>
        <p:txBody>
          <a:bodyPr>
            <a:normAutofit/>
          </a:bodyPr>
          <a:lstStyle/>
          <a:p>
            <a:pPr marL="0" indent="0">
              <a:buNone/>
            </a:pPr>
            <a:r>
              <a:rPr lang="en-CA" sz="2400" dirty="0">
                <a:solidFill>
                  <a:schemeClr val="bg1"/>
                </a:solidFill>
              </a:rPr>
              <a:t>Develops when a lung or chest wall injury is such that it allows air into the pleural space but not out of it (a one-way valve). </a:t>
            </a:r>
          </a:p>
          <a:p>
            <a:pPr lvl="1"/>
            <a:r>
              <a:rPr lang="en-CA" sz="2000" dirty="0">
                <a:solidFill>
                  <a:schemeClr val="bg1"/>
                </a:solidFill>
              </a:rPr>
              <a:t>As a result, air accumulates and compresses the lung, eventually:</a:t>
            </a:r>
          </a:p>
          <a:p>
            <a:pPr lvl="1"/>
            <a:r>
              <a:rPr lang="en-CA" sz="2000" dirty="0">
                <a:solidFill>
                  <a:schemeClr val="bg1"/>
                </a:solidFill>
              </a:rPr>
              <a:t>Shifting the mediastinum</a:t>
            </a:r>
          </a:p>
          <a:p>
            <a:pPr lvl="1"/>
            <a:r>
              <a:rPr lang="en-CA" sz="2000" dirty="0">
                <a:solidFill>
                  <a:schemeClr val="bg1"/>
                </a:solidFill>
              </a:rPr>
              <a:t>Compressing the contralateral lung, </a:t>
            </a:r>
          </a:p>
          <a:p>
            <a:pPr lvl="1"/>
            <a:r>
              <a:rPr lang="en-CA" sz="2000" dirty="0">
                <a:solidFill>
                  <a:schemeClr val="bg1"/>
                </a:solidFill>
              </a:rPr>
              <a:t>Increasing intrathoracic pressure enough to decrease venous return to the heart, causing shock</a:t>
            </a:r>
            <a:endParaRPr lang="en-US" sz="2000" dirty="0">
              <a:solidFill>
                <a:schemeClr val="bg1"/>
              </a:solidFill>
            </a:endParaRPr>
          </a:p>
          <a:p>
            <a:pPr marL="0" indent="0">
              <a:buNone/>
            </a:pPr>
            <a:endParaRPr lang="en-US" sz="2400" dirty="0">
              <a:solidFill>
                <a:schemeClr val="bg1"/>
              </a:solidFill>
            </a:endParaRPr>
          </a:p>
        </p:txBody>
      </p:sp>
    </p:spTree>
    <p:extLst>
      <p:ext uri="{BB962C8B-B14F-4D97-AF65-F5344CB8AC3E}">
        <p14:creationId xmlns:p14="http://schemas.microsoft.com/office/powerpoint/2010/main" val="1807454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6E57FB-88C0-3C46-81D8-23DE5275DCA8}"/>
              </a:ext>
            </a:extLst>
          </p:cNvPr>
          <p:cNvSpPr>
            <a:spLocks noGrp="1"/>
          </p:cNvSpPr>
          <p:nvPr>
            <p:ph type="title"/>
          </p:nvPr>
        </p:nvSpPr>
        <p:spPr>
          <a:xfrm>
            <a:off x="863029" y="1012004"/>
            <a:ext cx="3416158" cy="4795408"/>
          </a:xfrm>
        </p:spPr>
        <p:txBody>
          <a:bodyPr>
            <a:normAutofit/>
          </a:bodyPr>
          <a:lstStyle/>
          <a:p>
            <a:r>
              <a:rPr lang="en-US" b="1" u="sng" dirty="0">
                <a:solidFill>
                  <a:srgbClr val="FFFFFF"/>
                </a:solidFill>
              </a:rPr>
              <a:t>Management </a:t>
            </a:r>
            <a:r>
              <a:rPr lang="en-US" dirty="0">
                <a:solidFill>
                  <a:srgbClr val="FFFFFF"/>
                </a:solidFill>
              </a:rPr>
              <a:t>of  </a:t>
            </a:r>
            <a:r>
              <a:rPr lang="en-CA" b="1" dirty="0">
                <a:solidFill>
                  <a:schemeClr val="bg1"/>
                </a:solidFill>
              </a:rPr>
              <a:t>Tension pneumothorax</a:t>
            </a:r>
            <a:endParaRPr lang="en-US" dirty="0">
              <a:solidFill>
                <a:srgbClr val="FFFFFF"/>
              </a:solidFill>
            </a:endParaRPr>
          </a:p>
        </p:txBody>
      </p:sp>
      <p:graphicFrame>
        <p:nvGraphicFramePr>
          <p:cNvPr id="13" name="Content Placeholder 2">
            <a:extLst>
              <a:ext uri="{FF2B5EF4-FFF2-40B4-BE49-F238E27FC236}">
                <a16:creationId xmlns:a16="http://schemas.microsoft.com/office/drawing/2014/main" id="{E4A27528-C7A1-4AC5-8822-94F0BAAD5A36}"/>
              </a:ext>
            </a:extLst>
          </p:cNvPr>
          <p:cNvGraphicFramePr>
            <a:graphicFrameLocks noGrp="1"/>
          </p:cNvGraphicFramePr>
          <p:nvPr>
            <p:ph idx="1"/>
            <p:extLst>
              <p:ext uri="{D42A27DB-BD31-4B8C-83A1-F6EECF244321}">
                <p14:modId xmlns:p14="http://schemas.microsoft.com/office/powerpoint/2010/main" val="158745231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8791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3E2AD-98F0-5847-B594-DA03E263B6CC}"/>
              </a:ext>
            </a:extLst>
          </p:cNvPr>
          <p:cNvSpPr>
            <a:spLocks noGrp="1"/>
          </p:cNvSpPr>
          <p:nvPr>
            <p:ph type="title"/>
          </p:nvPr>
        </p:nvSpPr>
        <p:spPr>
          <a:xfrm>
            <a:off x="838200" y="631825"/>
            <a:ext cx="10515600" cy="1325563"/>
          </a:xfrm>
        </p:spPr>
        <p:txBody>
          <a:bodyPr>
            <a:normAutofit/>
          </a:bodyPr>
          <a:lstStyle/>
          <a:p>
            <a:r>
              <a:rPr lang="en-US">
                <a:solidFill>
                  <a:schemeClr val="bg1"/>
                </a:solidFill>
              </a:rPr>
              <a:t>Case 2</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78D643-CC63-4B42-88F5-BB4A226BE889}"/>
              </a:ext>
            </a:extLst>
          </p:cNvPr>
          <p:cNvSpPr>
            <a:spLocks noGrp="1"/>
          </p:cNvSpPr>
          <p:nvPr>
            <p:ph idx="1"/>
          </p:nvPr>
        </p:nvSpPr>
        <p:spPr>
          <a:xfrm>
            <a:off x="838200" y="2269173"/>
            <a:ext cx="11032236" cy="3659988"/>
          </a:xfrm>
        </p:spPr>
        <p:txBody>
          <a:bodyPr>
            <a:normAutofit/>
          </a:bodyPr>
          <a:lstStyle/>
          <a:p>
            <a:r>
              <a:rPr lang="en-US" sz="1800" dirty="0">
                <a:solidFill>
                  <a:schemeClr val="bg1"/>
                </a:solidFill>
              </a:rPr>
              <a:t>80 </a:t>
            </a:r>
            <a:r>
              <a:rPr lang="en-US" sz="1800" dirty="0" err="1">
                <a:solidFill>
                  <a:schemeClr val="bg1"/>
                </a:solidFill>
              </a:rPr>
              <a:t>yo</a:t>
            </a:r>
            <a:r>
              <a:rPr lang="en-US" sz="1800" dirty="0">
                <a:solidFill>
                  <a:schemeClr val="bg1"/>
                </a:solidFill>
              </a:rPr>
              <a:t> Male with </a:t>
            </a:r>
            <a:r>
              <a:rPr lang="en-CA" sz="1800" dirty="0">
                <a:solidFill>
                  <a:schemeClr val="bg1"/>
                </a:solidFill>
              </a:rPr>
              <a:t>Productive cough</a:t>
            </a:r>
            <a:r>
              <a:rPr lang="en-US" sz="1800" dirty="0">
                <a:solidFill>
                  <a:schemeClr val="bg1"/>
                </a:solidFill>
              </a:rPr>
              <a:t> and SOB for 5 days</a:t>
            </a:r>
            <a:endParaRPr lang="en-US" sz="1700" dirty="0">
              <a:solidFill>
                <a:schemeClr val="bg1"/>
              </a:solidFill>
            </a:endParaRPr>
          </a:p>
          <a:p>
            <a:pPr lvl="1"/>
            <a:endParaRPr lang="en-US" sz="1800" dirty="0">
              <a:solidFill>
                <a:schemeClr val="bg1"/>
              </a:solidFill>
            </a:endParaRPr>
          </a:p>
          <a:p>
            <a:pPr lvl="1"/>
            <a:r>
              <a:rPr lang="en-US" sz="1800" dirty="0">
                <a:solidFill>
                  <a:schemeClr val="bg1"/>
                </a:solidFill>
              </a:rPr>
              <a:t>1. Vital Signs: HR 130, O2 80% on 100% O2, BP 80/40 , Temp 39.4, Respiratory rate (RR) 25 breath/min</a:t>
            </a:r>
          </a:p>
          <a:p>
            <a:pPr lvl="2"/>
            <a:r>
              <a:rPr lang="en-US" sz="1400" dirty="0">
                <a:solidFill>
                  <a:schemeClr val="bg1"/>
                </a:solidFill>
              </a:rPr>
              <a:t>HR 130 = Tachycardia, O2 80%= Hypoxia, BP 80/40= Hypotension, RR 25= Tachypnea , Temp 39.4= Febrile</a:t>
            </a:r>
          </a:p>
          <a:p>
            <a:pPr lvl="2"/>
            <a:r>
              <a:rPr lang="en-US" sz="1400" dirty="0">
                <a:solidFill>
                  <a:schemeClr val="bg1"/>
                </a:solidFill>
              </a:rPr>
              <a:t>Stable or Unstable?</a:t>
            </a:r>
          </a:p>
          <a:p>
            <a:pPr lvl="2"/>
            <a:r>
              <a:rPr lang="en-US" sz="1400" dirty="0">
                <a:solidFill>
                  <a:schemeClr val="bg1"/>
                </a:solidFill>
              </a:rPr>
              <a:t>Based on the above Vitals you triaged this </a:t>
            </a:r>
            <a:r>
              <a:rPr lang="en-US" sz="1400" dirty="0" err="1">
                <a:solidFill>
                  <a:schemeClr val="bg1"/>
                </a:solidFill>
              </a:rPr>
              <a:t>pt</a:t>
            </a:r>
            <a:r>
              <a:rPr lang="en-US" sz="1400" dirty="0">
                <a:solidFill>
                  <a:schemeClr val="bg1"/>
                </a:solidFill>
              </a:rPr>
              <a:t> to a monitored bed in the ED</a:t>
            </a:r>
          </a:p>
          <a:p>
            <a:pPr lvl="1"/>
            <a:endParaRPr lang="en-US" sz="1800" dirty="0">
              <a:solidFill>
                <a:schemeClr val="bg1"/>
              </a:solidFill>
            </a:endParaRPr>
          </a:p>
          <a:p>
            <a:pPr lvl="1"/>
            <a:r>
              <a:rPr lang="en-US" sz="1800" dirty="0">
                <a:solidFill>
                  <a:schemeClr val="bg1"/>
                </a:solidFill>
              </a:rPr>
              <a:t>2. Quick general exam looking for </a:t>
            </a:r>
            <a:r>
              <a:rPr lang="en-CA" sz="1800" b="1" dirty="0">
                <a:solidFill>
                  <a:schemeClr val="bg1"/>
                </a:solidFill>
              </a:rPr>
              <a:t>Clinical danger signs:</a:t>
            </a:r>
          </a:p>
          <a:p>
            <a:pPr lvl="2"/>
            <a:r>
              <a:rPr lang="en-CA" sz="1400" dirty="0">
                <a:solidFill>
                  <a:schemeClr val="bg1"/>
                </a:solidFill>
              </a:rPr>
              <a:t>Brief, fragmented speech and increase work of breathing with the use of accessory muscles </a:t>
            </a:r>
          </a:p>
          <a:p>
            <a:pPr lvl="2"/>
            <a:r>
              <a:rPr lang="en-CA" sz="1400" dirty="0">
                <a:solidFill>
                  <a:schemeClr val="bg1"/>
                </a:solidFill>
              </a:rPr>
              <a:t>Inability to lie supine</a:t>
            </a:r>
          </a:p>
          <a:p>
            <a:pPr lvl="2"/>
            <a:r>
              <a:rPr lang="en-CA" sz="1400" dirty="0">
                <a:solidFill>
                  <a:schemeClr val="bg1"/>
                </a:solidFill>
              </a:rPr>
              <a:t>Profound diaphoresis; dusky skin</a:t>
            </a:r>
          </a:p>
        </p:txBody>
      </p:sp>
    </p:spTree>
    <p:extLst>
      <p:ext uri="{BB962C8B-B14F-4D97-AF65-F5344CB8AC3E}">
        <p14:creationId xmlns:p14="http://schemas.microsoft.com/office/powerpoint/2010/main" val="191285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C35702-3ACF-F345-BF5A-A767F498EADF}"/>
              </a:ext>
            </a:extLst>
          </p:cNvPr>
          <p:cNvSpPr>
            <a:spLocks noGrp="1"/>
          </p:cNvSpPr>
          <p:nvPr>
            <p:ph type="title"/>
          </p:nvPr>
        </p:nvSpPr>
        <p:spPr>
          <a:xfrm>
            <a:off x="594360" y="637125"/>
            <a:ext cx="3802276" cy="5256371"/>
          </a:xfrm>
        </p:spPr>
        <p:txBody>
          <a:bodyPr>
            <a:normAutofit/>
          </a:bodyPr>
          <a:lstStyle/>
          <a:p>
            <a:r>
              <a:rPr lang="en-US" sz="4800" dirty="0">
                <a:solidFill>
                  <a:schemeClr val="bg1"/>
                </a:solidFill>
              </a:rPr>
              <a:t>The Hx, exam and Ix should be directed to RO The Killers</a:t>
            </a:r>
          </a:p>
        </p:txBody>
      </p:sp>
      <p:graphicFrame>
        <p:nvGraphicFramePr>
          <p:cNvPr id="5" name="Content Placeholder 2">
            <a:extLst>
              <a:ext uri="{FF2B5EF4-FFF2-40B4-BE49-F238E27FC236}">
                <a16:creationId xmlns:a16="http://schemas.microsoft.com/office/drawing/2014/main" id="{12FD97E2-7A43-49E5-B862-4869D6C2DC29}"/>
              </a:ext>
            </a:extLst>
          </p:cNvPr>
          <p:cNvGraphicFramePr>
            <a:graphicFrameLocks noGrp="1"/>
          </p:cNvGraphicFramePr>
          <p:nvPr>
            <p:ph idx="1"/>
            <p:extLst>
              <p:ext uri="{D42A27DB-BD31-4B8C-83A1-F6EECF244321}">
                <p14:modId xmlns:p14="http://schemas.microsoft.com/office/powerpoint/2010/main" val="274363311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1423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0A661-5943-924A-9B51-56D342EDF09F}"/>
              </a:ext>
            </a:extLst>
          </p:cNvPr>
          <p:cNvSpPr>
            <a:spLocks noGrp="1"/>
          </p:cNvSpPr>
          <p:nvPr>
            <p:ph type="title"/>
          </p:nvPr>
        </p:nvSpPr>
        <p:spPr>
          <a:xfrm>
            <a:off x="838200" y="631825"/>
            <a:ext cx="10515600" cy="1325563"/>
          </a:xfrm>
        </p:spPr>
        <p:txBody>
          <a:bodyPr>
            <a:normAutofit/>
          </a:bodyPr>
          <a:lstStyle/>
          <a:p>
            <a:r>
              <a:rPr lang="en-US" dirty="0">
                <a:solidFill>
                  <a:schemeClr val="bg1"/>
                </a:solidFill>
              </a:rPr>
              <a:t>Case 2</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E02452-CB76-CC4A-BA7B-A4C2117791D1}"/>
              </a:ext>
            </a:extLst>
          </p:cNvPr>
          <p:cNvSpPr>
            <a:spLocks noGrp="1"/>
          </p:cNvSpPr>
          <p:nvPr>
            <p:ph idx="1"/>
          </p:nvPr>
        </p:nvSpPr>
        <p:spPr>
          <a:xfrm>
            <a:off x="838200" y="2269173"/>
            <a:ext cx="10515600" cy="3659988"/>
          </a:xfrm>
        </p:spPr>
        <p:txBody>
          <a:bodyPr>
            <a:normAutofit lnSpcReduction="10000"/>
          </a:bodyPr>
          <a:lstStyle/>
          <a:p>
            <a:pPr marL="0" indent="0">
              <a:buNone/>
            </a:pPr>
            <a:r>
              <a:rPr lang="en-US" sz="2400" dirty="0">
                <a:solidFill>
                  <a:schemeClr val="bg1"/>
                </a:solidFill>
              </a:rPr>
              <a:t>3. Focused History </a:t>
            </a:r>
            <a:endParaRPr lang="en-US" sz="2200" dirty="0">
              <a:solidFill>
                <a:schemeClr val="bg1"/>
              </a:solidFill>
            </a:endParaRPr>
          </a:p>
          <a:p>
            <a:r>
              <a:rPr lang="en-US" sz="2200" dirty="0">
                <a:solidFill>
                  <a:schemeClr val="bg1"/>
                </a:solidFill>
              </a:rPr>
              <a:t>Source: </a:t>
            </a:r>
          </a:p>
          <a:p>
            <a:pPr lvl="1"/>
            <a:r>
              <a:rPr lang="en-CA" sz="2200" dirty="0">
                <a:solidFill>
                  <a:schemeClr val="bg1"/>
                </a:solidFill>
              </a:rPr>
              <a:t>Family</a:t>
            </a:r>
          </a:p>
          <a:p>
            <a:r>
              <a:rPr lang="en-CA" sz="2200" dirty="0">
                <a:solidFill>
                  <a:schemeClr val="bg1"/>
                </a:solidFill>
              </a:rPr>
              <a:t>Recent triggers? Yes. This all started after visiting his wife in the hospital that was diagnosed with Pneumonia (+sick contact)</a:t>
            </a:r>
          </a:p>
          <a:p>
            <a:r>
              <a:rPr lang="en-CA" sz="2200" dirty="0">
                <a:solidFill>
                  <a:schemeClr val="bg1"/>
                </a:solidFill>
              </a:rPr>
              <a:t>Pre-existing medical conditions? Mild Bronchial asthma and  HTN</a:t>
            </a:r>
          </a:p>
          <a:p>
            <a:r>
              <a:rPr lang="en-CA" sz="2200" dirty="0">
                <a:solidFill>
                  <a:schemeClr val="bg1"/>
                </a:solidFill>
              </a:rPr>
              <a:t>Medications? Lasix and Ventolin </a:t>
            </a:r>
          </a:p>
          <a:p>
            <a:r>
              <a:rPr lang="en-CA" sz="2200" dirty="0">
                <a:solidFill>
                  <a:schemeClr val="bg1"/>
                </a:solidFill>
              </a:rPr>
              <a:t>Similar acute episodes before? Yes. Dx with pneumonia 4 years ago that required intubation and ICU</a:t>
            </a:r>
          </a:p>
          <a:p>
            <a:r>
              <a:rPr lang="en-CA" sz="2200" dirty="0">
                <a:solidFill>
                  <a:schemeClr val="bg1"/>
                </a:solidFill>
              </a:rPr>
              <a:t>Time course? Gradual over 5 days </a:t>
            </a:r>
            <a:endParaRPr lang="en-US" sz="2200" dirty="0">
              <a:solidFill>
                <a:schemeClr val="bg1"/>
              </a:solidFill>
            </a:endParaRPr>
          </a:p>
          <a:p>
            <a:endParaRPr lang="en-US" sz="2200" dirty="0">
              <a:solidFill>
                <a:schemeClr val="bg1"/>
              </a:solidFill>
            </a:endParaRPr>
          </a:p>
        </p:txBody>
      </p:sp>
    </p:spTree>
    <p:extLst>
      <p:ext uri="{BB962C8B-B14F-4D97-AF65-F5344CB8AC3E}">
        <p14:creationId xmlns:p14="http://schemas.microsoft.com/office/powerpoint/2010/main" val="343763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600CC7-34CF-4F4A-82D3-E8D1B0FE9796}"/>
              </a:ext>
            </a:extLst>
          </p:cNvPr>
          <p:cNvSpPr>
            <a:spLocks noGrp="1"/>
          </p:cNvSpPr>
          <p:nvPr>
            <p:ph type="title"/>
          </p:nvPr>
        </p:nvSpPr>
        <p:spPr>
          <a:xfrm>
            <a:off x="838200" y="631825"/>
            <a:ext cx="10515600" cy="1325563"/>
          </a:xfrm>
        </p:spPr>
        <p:txBody>
          <a:bodyPr>
            <a:normAutofit/>
          </a:bodyPr>
          <a:lstStyle/>
          <a:p>
            <a:r>
              <a:rPr lang="en-US" dirty="0">
                <a:solidFill>
                  <a:schemeClr val="bg1"/>
                </a:solidFill>
              </a:rPr>
              <a:t>Case 2</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FA6923-1B77-744E-9F51-96B34CFAC01F}"/>
              </a:ext>
            </a:extLst>
          </p:cNvPr>
          <p:cNvSpPr>
            <a:spLocks noGrp="1"/>
          </p:cNvSpPr>
          <p:nvPr>
            <p:ph idx="1"/>
          </p:nvPr>
        </p:nvSpPr>
        <p:spPr>
          <a:xfrm>
            <a:off x="838200" y="2269173"/>
            <a:ext cx="10515600" cy="3659988"/>
          </a:xfrm>
        </p:spPr>
        <p:txBody>
          <a:bodyPr>
            <a:normAutofit/>
          </a:bodyPr>
          <a:lstStyle/>
          <a:p>
            <a:r>
              <a:rPr lang="en-US" sz="3200" dirty="0">
                <a:solidFill>
                  <a:schemeClr val="bg1"/>
                </a:solidFill>
              </a:rPr>
              <a:t>3. Focused History </a:t>
            </a:r>
            <a:endParaRPr lang="en-CA" sz="3200" dirty="0">
              <a:solidFill>
                <a:schemeClr val="bg1"/>
              </a:solidFill>
            </a:endParaRPr>
          </a:p>
          <a:p>
            <a:pPr lvl="2"/>
            <a:r>
              <a:rPr lang="en-CA" sz="2400" dirty="0">
                <a:solidFill>
                  <a:schemeClr val="bg1"/>
                </a:solidFill>
              </a:rPr>
              <a:t>Severity? Started with mild symptoms and it is severe now</a:t>
            </a:r>
          </a:p>
          <a:p>
            <a:pPr lvl="2"/>
            <a:r>
              <a:rPr lang="en-CA" sz="2400" dirty="0">
                <a:solidFill>
                  <a:schemeClr val="bg1"/>
                </a:solidFill>
              </a:rPr>
              <a:t>Aggravating &amp; reliving factors? Walking makes his SOB worse </a:t>
            </a:r>
          </a:p>
          <a:p>
            <a:pPr lvl="2"/>
            <a:r>
              <a:rPr lang="en-CA" sz="2400" dirty="0">
                <a:solidFill>
                  <a:schemeClr val="bg1"/>
                </a:solidFill>
              </a:rPr>
              <a:t>Associated symptoms: Fever and Productive Cough</a:t>
            </a:r>
          </a:p>
        </p:txBody>
      </p:sp>
    </p:spTree>
    <p:extLst>
      <p:ext uri="{BB962C8B-B14F-4D97-AF65-F5344CB8AC3E}">
        <p14:creationId xmlns:p14="http://schemas.microsoft.com/office/powerpoint/2010/main" val="2461364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CCC3DD-135C-0841-921A-3376DDA7E1D3}"/>
              </a:ext>
            </a:extLst>
          </p:cNvPr>
          <p:cNvSpPr>
            <a:spLocks noGrp="1"/>
          </p:cNvSpPr>
          <p:nvPr>
            <p:ph type="title"/>
          </p:nvPr>
        </p:nvSpPr>
        <p:spPr>
          <a:xfrm>
            <a:off x="838200" y="631825"/>
            <a:ext cx="10515600" cy="1325563"/>
          </a:xfrm>
        </p:spPr>
        <p:txBody>
          <a:bodyPr>
            <a:normAutofit/>
          </a:bodyPr>
          <a:lstStyle/>
          <a:p>
            <a:r>
              <a:rPr lang="en-US" b="1">
                <a:solidFill>
                  <a:schemeClr val="bg1"/>
                </a:solidFill>
              </a:rPr>
              <a:t>Case 2</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573BAD-A7F9-C549-A791-A0A78C6B23E5}"/>
              </a:ext>
            </a:extLst>
          </p:cNvPr>
          <p:cNvSpPr>
            <a:spLocks noGrp="1"/>
          </p:cNvSpPr>
          <p:nvPr>
            <p:ph idx="1"/>
          </p:nvPr>
        </p:nvSpPr>
        <p:spPr>
          <a:xfrm>
            <a:off x="838200" y="2269173"/>
            <a:ext cx="10515600" cy="3659988"/>
          </a:xfrm>
        </p:spPr>
        <p:txBody>
          <a:bodyPr>
            <a:normAutofit/>
          </a:bodyPr>
          <a:lstStyle/>
          <a:p>
            <a:r>
              <a:rPr lang="en-CA" sz="2400" b="1" dirty="0">
                <a:solidFill>
                  <a:schemeClr val="bg1"/>
                </a:solidFill>
              </a:rPr>
              <a:t>4. Physical Examination</a:t>
            </a:r>
            <a:endParaRPr lang="en-US" sz="2400" dirty="0">
              <a:solidFill>
                <a:schemeClr val="bg1"/>
              </a:solidFill>
            </a:endParaRPr>
          </a:p>
          <a:p>
            <a:pPr lvl="1"/>
            <a:r>
              <a:rPr lang="en-US" dirty="0">
                <a:solidFill>
                  <a:schemeClr val="bg1"/>
                </a:solidFill>
              </a:rPr>
              <a:t>Chest auscultation: L Lower zone crackles with decreased air entry bilaterally</a:t>
            </a:r>
          </a:p>
          <a:p>
            <a:pPr lvl="1"/>
            <a:r>
              <a:rPr lang="en-US" dirty="0">
                <a:solidFill>
                  <a:schemeClr val="bg1"/>
                </a:solidFill>
              </a:rPr>
              <a:t>Heart: S1+S2 with no added sound</a:t>
            </a:r>
          </a:p>
          <a:p>
            <a:pPr lvl="1"/>
            <a:r>
              <a:rPr lang="en-US" dirty="0">
                <a:solidFill>
                  <a:schemeClr val="bg1"/>
                </a:solidFill>
              </a:rPr>
              <a:t>Weak peripheral pulses </a:t>
            </a:r>
          </a:p>
          <a:p>
            <a:endParaRPr lang="en-US" sz="2400" dirty="0">
              <a:solidFill>
                <a:schemeClr val="bg1"/>
              </a:solidFill>
            </a:endParaRPr>
          </a:p>
        </p:txBody>
      </p:sp>
    </p:spTree>
    <p:extLst>
      <p:ext uri="{BB962C8B-B14F-4D97-AF65-F5344CB8AC3E}">
        <p14:creationId xmlns:p14="http://schemas.microsoft.com/office/powerpoint/2010/main" val="3974018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412AD-9CF4-4510-97DC-34D6CC830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05713B-87E3-F942-B949-436DE4C661AB}"/>
              </a:ext>
            </a:extLst>
          </p:cNvPr>
          <p:cNvSpPr>
            <a:spLocks noGrp="1"/>
          </p:cNvSpPr>
          <p:nvPr>
            <p:ph type="title"/>
          </p:nvPr>
        </p:nvSpPr>
        <p:spPr>
          <a:xfrm>
            <a:off x="1072055" y="1019503"/>
            <a:ext cx="3147848" cy="2065283"/>
          </a:xfrm>
        </p:spPr>
        <p:txBody>
          <a:bodyPr anchor="b">
            <a:normAutofit/>
          </a:bodyPr>
          <a:lstStyle/>
          <a:p>
            <a:r>
              <a:rPr lang="en-CA" sz="4000" b="1" dirty="0">
                <a:solidFill>
                  <a:srgbClr val="FFFFFF"/>
                </a:solidFill>
              </a:rPr>
              <a:t>Case 2</a:t>
            </a:r>
            <a:endParaRPr lang="en-US" sz="4000" dirty="0">
              <a:solidFill>
                <a:srgbClr val="FFFFFF"/>
              </a:solidFill>
            </a:endParaRPr>
          </a:p>
        </p:txBody>
      </p:sp>
      <p:cxnSp>
        <p:nvCxnSpPr>
          <p:cNvPr id="17" name="Straight Connector 16">
            <a:extLst>
              <a:ext uri="{FF2B5EF4-FFF2-40B4-BE49-F238E27FC236}">
                <a16:creationId xmlns:a16="http://schemas.microsoft.com/office/drawing/2014/main" id="{E8FC89CA-47F1-4934-B283-0E52680A1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0600" y="3163562"/>
            <a:ext cx="310896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1E912E7F-B301-4D04-BC3C-15B75862F325}"/>
              </a:ext>
            </a:extLst>
          </p:cNvPr>
          <p:cNvSpPr>
            <a:spLocks noGrp="1"/>
          </p:cNvSpPr>
          <p:nvPr>
            <p:ph idx="1"/>
          </p:nvPr>
        </p:nvSpPr>
        <p:spPr>
          <a:xfrm>
            <a:off x="1072056" y="3247283"/>
            <a:ext cx="3147848" cy="2228608"/>
          </a:xfrm>
        </p:spPr>
        <p:txBody>
          <a:bodyPr>
            <a:normAutofit/>
          </a:bodyPr>
          <a:lstStyle/>
          <a:p>
            <a:r>
              <a:rPr lang="en-CA" sz="1800" b="1" dirty="0">
                <a:solidFill>
                  <a:srgbClr val="FFFFFF"/>
                </a:solidFill>
              </a:rPr>
              <a:t>5. Ancillary Studies</a:t>
            </a:r>
            <a:endParaRPr lang="en-US" sz="1800" dirty="0">
              <a:solidFill>
                <a:srgbClr val="FFFFFF"/>
              </a:solidFill>
            </a:endParaRPr>
          </a:p>
          <a:p>
            <a:r>
              <a:rPr lang="en-US" sz="1800" dirty="0">
                <a:solidFill>
                  <a:srgbClr val="FFFFFF"/>
                </a:solidFill>
              </a:rPr>
              <a:t>LLL pneumonia on portable CXR</a:t>
            </a:r>
          </a:p>
          <a:p>
            <a:r>
              <a:rPr lang="en-US" sz="1800" dirty="0">
                <a:solidFill>
                  <a:srgbClr val="FFFFFF"/>
                </a:solidFill>
              </a:rPr>
              <a:t>Blood work: CBC, Electrolytes, Urea, Creatinine, Lactate, Troponin, Blood Cutler</a:t>
            </a:r>
          </a:p>
        </p:txBody>
      </p:sp>
      <p:pic>
        <p:nvPicPr>
          <p:cNvPr id="4" name="Content Placeholder 3">
            <a:extLst>
              <a:ext uri="{FF2B5EF4-FFF2-40B4-BE49-F238E27FC236}">
                <a16:creationId xmlns:a16="http://schemas.microsoft.com/office/drawing/2014/main" id="{34C02B89-B9A3-E548-B172-4942C673B61B}"/>
              </a:ext>
            </a:extLst>
          </p:cNvPr>
          <p:cNvPicPr>
            <a:picLocks noChangeAspect="1"/>
          </p:cNvPicPr>
          <p:nvPr/>
        </p:nvPicPr>
        <p:blipFill rotWithShape="1">
          <a:blip r:embed="rId2"/>
          <a:srcRect l="851" r="6152" b="1"/>
          <a:stretch/>
        </p:blipFill>
        <p:spPr>
          <a:xfrm>
            <a:off x="5682470" y="1286934"/>
            <a:ext cx="5400132" cy="4355040"/>
          </a:xfrm>
          <a:prstGeom prst="rect">
            <a:avLst/>
          </a:prstGeom>
        </p:spPr>
      </p:pic>
    </p:spTree>
    <p:extLst>
      <p:ext uri="{BB962C8B-B14F-4D97-AF65-F5344CB8AC3E}">
        <p14:creationId xmlns:p14="http://schemas.microsoft.com/office/powerpoint/2010/main" val="278058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C35702-3ACF-F345-BF5A-A767F498EADF}"/>
              </a:ext>
            </a:extLst>
          </p:cNvPr>
          <p:cNvSpPr>
            <a:spLocks noGrp="1"/>
          </p:cNvSpPr>
          <p:nvPr>
            <p:ph type="title"/>
          </p:nvPr>
        </p:nvSpPr>
        <p:spPr>
          <a:xfrm>
            <a:off x="594360" y="637125"/>
            <a:ext cx="3802276" cy="5256371"/>
          </a:xfrm>
        </p:spPr>
        <p:txBody>
          <a:bodyPr>
            <a:normAutofit/>
          </a:bodyPr>
          <a:lstStyle/>
          <a:p>
            <a:r>
              <a:rPr lang="en-US" sz="4800" b="1" u="sng" dirty="0">
                <a:solidFill>
                  <a:schemeClr val="bg1"/>
                </a:solidFill>
              </a:rPr>
              <a:t>The Killers!</a:t>
            </a:r>
          </a:p>
        </p:txBody>
      </p:sp>
      <p:graphicFrame>
        <p:nvGraphicFramePr>
          <p:cNvPr id="5" name="Content Placeholder 2">
            <a:extLst>
              <a:ext uri="{FF2B5EF4-FFF2-40B4-BE49-F238E27FC236}">
                <a16:creationId xmlns:a16="http://schemas.microsoft.com/office/drawing/2014/main" id="{5893F930-8074-4F99-9678-ACCD139D1BFF}"/>
              </a:ext>
            </a:extLst>
          </p:cNvPr>
          <p:cNvGraphicFramePr>
            <a:graphicFrameLocks noGrp="1"/>
          </p:cNvGraphicFramePr>
          <p:nvPr>
            <p:ph idx="1"/>
            <p:extLst>
              <p:ext uri="{D42A27DB-BD31-4B8C-83A1-F6EECF244321}">
                <p14:modId xmlns:p14="http://schemas.microsoft.com/office/powerpoint/2010/main" val="1760618355"/>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8202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D86D1C1-B0B1-8F48-A5DB-D2202B2CE425}"/>
              </a:ext>
            </a:extLst>
          </p:cNvPr>
          <p:cNvPicPr>
            <a:picLocks noGrp="1" noChangeAspect="1"/>
          </p:cNvPicPr>
          <p:nvPr>
            <p:ph idx="1"/>
          </p:nvPr>
        </p:nvPicPr>
        <p:blipFill rotWithShape="1">
          <a:blip r:embed="rId3"/>
          <a:srcRect r="5333"/>
          <a:stretch/>
        </p:blipFill>
        <p:spPr>
          <a:xfrm>
            <a:off x="20" y="10"/>
            <a:ext cx="12191980" cy="6857990"/>
          </a:xfrm>
          <a:prstGeom prst="rect">
            <a:avLst/>
          </a:prstGeom>
        </p:spPr>
      </p:pic>
    </p:spTree>
    <p:extLst>
      <p:ext uri="{BB962C8B-B14F-4D97-AF65-F5344CB8AC3E}">
        <p14:creationId xmlns:p14="http://schemas.microsoft.com/office/powerpoint/2010/main" val="3702640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538FA9-6748-014B-BDD6-53138B9E9A5E}"/>
              </a:ext>
            </a:extLst>
          </p:cNvPr>
          <p:cNvSpPr>
            <a:spLocks noGrp="1"/>
          </p:cNvSpPr>
          <p:nvPr>
            <p:ph type="title"/>
          </p:nvPr>
        </p:nvSpPr>
        <p:spPr>
          <a:xfrm>
            <a:off x="838200" y="1129284"/>
            <a:ext cx="4114800" cy="4599432"/>
          </a:xfrm>
        </p:spPr>
        <p:txBody>
          <a:bodyPr anchor="ctr">
            <a:normAutofit/>
          </a:bodyPr>
          <a:lstStyle/>
          <a:p>
            <a:r>
              <a:rPr lang="en-US" sz="4800" dirty="0">
                <a:solidFill>
                  <a:schemeClr val="bg1"/>
                </a:solidFill>
              </a:rPr>
              <a:t>Case 2</a:t>
            </a:r>
            <a:br>
              <a:rPr lang="en-US" sz="4800" dirty="0">
                <a:solidFill>
                  <a:schemeClr val="bg1"/>
                </a:solidFill>
              </a:rPr>
            </a:br>
            <a:br>
              <a:rPr lang="en-US" sz="4800" dirty="0">
                <a:solidFill>
                  <a:schemeClr val="bg1"/>
                </a:solidFill>
              </a:rPr>
            </a:br>
            <a:r>
              <a:rPr lang="en-US" sz="4800" dirty="0">
                <a:solidFill>
                  <a:schemeClr val="bg1"/>
                </a:solidFill>
              </a:rPr>
              <a:t>Case Summary  </a:t>
            </a:r>
          </a:p>
        </p:txBody>
      </p:sp>
      <p:sp>
        <p:nvSpPr>
          <p:cNvPr id="3" name="Content Placeholder 2">
            <a:extLst>
              <a:ext uri="{FF2B5EF4-FFF2-40B4-BE49-F238E27FC236}">
                <a16:creationId xmlns:a16="http://schemas.microsoft.com/office/drawing/2014/main" id="{A9220DF8-FE97-484E-A700-401E0E96D968}"/>
              </a:ext>
            </a:extLst>
          </p:cNvPr>
          <p:cNvSpPr>
            <a:spLocks noGrp="1"/>
          </p:cNvSpPr>
          <p:nvPr>
            <p:ph idx="1"/>
          </p:nvPr>
        </p:nvSpPr>
        <p:spPr>
          <a:xfrm>
            <a:off x="5936104" y="1131482"/>
            <a:ext cx="5417695" cy="4595037"/>
          </a:xfrm>
        </p:spPr>
        <p:txBody>
          <a:bodyPr anchor="ctr">
            <a:normAutofit/>
          </a:bodyPr>
          <a:lstStyle/>
          <a:p>
            <a:r>
              <a:rPr lang="en-US" sz="2400">
                <a:solidFill>
                  <a:schemeClr val="bg1"/>
                </a:solidFill>
              </a:rPr>
              <a:t>Hx: Productive cough</a:t>
            </a:r>
          </a:p>
          <a:p>
            <a:r>
              <a:rPr lang="en-US" sz="2400">
                <a:solidFill>
                  <a:schemeClr val="bg1"/>
                </a:solidFill>
              </a:rPr>
              <a:t>Exam: Fever+ Hypotension+ Hypoxic  + Pending respiratory failure+ L sided Chest  crackles  on auscultation </a:t>
            </a:r>
          </a:p>
          <a:p>
            <a:r>
              <a:rPr lang="en-US" sz="2400">
                <a:solidFill>
                  <a:schemeClr val="bg1"/>
                </a:solidFill>
              </a:rPr>
              <a:t>Ix: Chest X ray pneumonia </a:t>
            </a:r>
          </a:p>
          <a:p>
            <a:endParaRPr lang="en-US" sz="2400">
              <a:solidFill>
                <a:schemeClr val="bg1"/>
              </a:solidFill>
            </a:endParaRPr>
          </a:p>
          <a:p>
            <a:r>
              <a:rPr lang="en-US" sz="2400">
                <a:solidFill>
                  <a:schemeClr val="bg1"/>
                </a:solidFill>
              </a:rPr>
              <a:t>Imp: Pneumosepsis</a:t>
            </a:r>
          </a:p>
        </p:txBody>
      </p:sp>
    </p:spTree>
    <p:extLst>
      <p:ext uri="{BB962C8B-B14F-4D97-AF65-F5344CB8AC3E}">
        <p14:creationId xmlns:p14="http://schemas.microsoft.com/office/powerpoint/2010/main" val="4171922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C6696D-D5C8-FD4A-9B95-FC51894F71EA}"/>
              </a:ext>
            </a:extLst>
          </p:cNvPr>
          <p:cNvSpPr>
            <a:spLocks noGrp="1"/>
          </p:cNvSpPr>
          <p:nvPr>
            <p:ph type="title"/>
          </p:nvPr>
        </p:nvSpPr>
        <p:spPr>
          <a:xfrm>
            <a:off x="863029" y="1012004"/>
            <a:ext cx="3416158" cy="4795408"/>
          </a:xfrm>
        </p:spPr>
        <p:txBody>
          <a:bodyPr>
            <a:normAutofit/>
          </a:bodyPr>
          <a:lstStyle/>
          <a:p>
            <a:r>
              <a:rPr lang="en-US">
                <a:solidFill>
                  <a:srgbClr val="FFFFFF"/>
                </a:solidFill>
              </a:rPr>
              <a:t>Management </a:t>
            </a:r>
          </a:p>
        </p:txBody>
      </p:sp>
      <p:graphicFrame>
        <p:nvGraphicFramePr>
          <p:cNvPr id="13" name="Content Placeholder 2">
            <a:extLst>
              <a:ext uri="{FF2B5EF4-FFF2-40B4-BE49-F238E27FC236}">
                <a16:creationId xmlns:a16="http://schemas.microsoft.com/office/drawing/2014/main" id="{0FD0CD4B-21AC-4C80-BB40-4AF1DFF819C8}"/>
              </a:ext>
            </a:extLst>
          </p:cNvPr>
          <p:cNvGraphicFramePr>
            <a:graphicFrameLocks noGrp="1"/>
          </p:cNvGraphicFramePr>
          <p:nvPr>
            <p:ph idx="1"/>
            <p:extLst>
              <p:ext uri="{D42A27DB-BD31-4B8C-83A1-F6EECF244321}">
                <p14:modId xmlns:p14="http://schemas.microsoft.com/office/powerpoint/2010/main" val="1618295502"/>
              </p:ext>
            </p:extLst>
          </p:nvPr>
        </p:nvGraphicFramePr>
        <p:xfrm>
          <a:off x="5194300" y="0"/>
          <a:ext cx="6513604" cy="6730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570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0584E0-C949-C048-B52D-67CE510B4891}"/>
              </a:ext>
            </a:extLst>
          </p:cNvPr>
          <p:cNvPicPr>
            <a:picLocks noGrp="1" noChangeAspect="1"/>
          </p:cNvPicPr>
          <p:nvPr>
            <p:ph idx="1"/>
          </p:nvPr>
        </p:nvPicPr>
        <p:blipFill rotWithShape="1">
          <a:blip r:embed="rId2"/>
          <a:srcRect r="-1" b="5692"/>
          <a:stretch/>
        </p:blipFill>
        <p:spPr>
          <a:xfrm>
            <a:off x="20" y="10"/>
            <a:ext cx="4637226" cy="6857990"/>
          </a:xfrm>
          <a:prstGeom prst="rect">
            <a:avLst/>
          </a:prstGeom>
        </p:spPr>
      </p:pic>
      <p:sp>
        <p:nvSpPr>
          <p:cNvPr id="9"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8021CD-1202-A743-B143-C498C98F3CC3}"/>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a:solidFill>
                  <a:schemeClr val="bg1"/>
                </a:solidFill>
              </a:rPr>
              <a:t>Pressure bag </a:t>
            </a:r>
          </a:p>
        </p:txBody>
      </p:sp>
    </p:spTree>
    <p:extLst>
      <p:ext uri="{BB962C8B-B14F-4D97-AF65-F5344CB8AC3E}">
        <p14:creationId xmlns:p14="http://schemas.microsoft.com/office/powerpoint/2010/main" val="2027498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BE6FF4-E437-1A42-A9E7-CBA2AF5C59AA}"/>
              </a:ext>
            </a:extLst>
          </p:cNvPr>
          <p:cNvSpPr>
            <a:spLocks noGrp="1"/>
          </p:cNvSpPr>
          <p:nvPr>
            <p:ph type="title"/>
          </p:nvPr>
        </p:nvSpPr>
        <p:spPr>
          <a:xfrm>
            <a:off x="838200" y="631825"/>
            <a:ext cx="10515600" cy="1325563"/>
          </a:xfrm>
        </p:spPr>
        <p:txBody>
          <a:bodyPr>
            <a:normAutofit/>
          </a:bodyPr>
          <a:lstStyle/>
          <a:p>
            <a:r>
              <a:rPr lang="en-US">
                <a:solidFill>
                  <a:schemeClr val="bg1"/>
                </a:solidFill>
              </a:rPr>
              <a:t>Case 3</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A9D457-637E-9943-90B8-F9E41E0E15BB}"/>
              </a:ext>
            </a:extLst>
          </p:cNvPr>
          <p:cNvSpPr>
            <a:spLocks noGrp="1"/>
          </p:cNvSpPr>
          <p:nvPr>
            <p:ph idx="1"/>
          </p:nvPr>
        </p:nvSpPr>
        <p:spPr>
          <a:xfrm>
            <a:off x="838200" y="2269173"/>
            <a:ext cx="10515600" cy="3659988"/>
          </a:xfrm>
        </p:spPr>
        <p:txBody>
          <a:bodyPr>
            <a:normAutofit/>
          </a:bodyPr>
          <a:lstStyle/>
          <a:p>
            <a:r>
              <a:rPr lang="en-US" sz="2400" dirty="0">
                <a:solidFill>
                  <a:schemeClr val="bg1"/>
                </a:solidFill>
              </a:rPr>
              <a:t>25 </a:t>
            </a:r>
            <a:r>
              <a:rPr lang="en-US" sz="2400" dirty="0" err="1">
                <a:solidFill>
                  <a:schemeClr val="bg1"/>
                </a:solidFill>
              </a:rPr>
              <a:t>yo</a:t>
            </a:r>
            <a:r>
              <a:rPr lang="en-US" sz="2400" dirty="0">
                <a:solidFill>
                  <a:schemeClr val="bg1"/>
                </a:solidFill>
              </a:rPr>
              <a:t> F with Sudden episode of SOB. She was driving here car back from work going home and had to stop on the side and called an ambulance.  Now she in in your ED </a:t>
            </a:r>
          </a:p>
          <a:p>
            <a:r>
              <a:rPr lang="en-US" sz="2400" dirty="0">
                <a:solidFill>
                  <a:schemeClr val="bg1"/>
                </a:solidFill>
              </a:rPr>
              <a:t>1. Vital signs : HR 150, BP 120/80 , O2: 95%, Temp 36.4c , RR 14</a:t>
            </a:r>
          </a:p>
          <a:p>
            <a:r>
              <a:rPr lang="en-US" sz="2400" dirty="0">
                <a:solidFill>
                  <a:schemeClr val="bg1"/>
                </a:solidFill>
              </a:rPr>
              <a:t>Tachycardia </a:t>
            </a:r>
          </a:p>
          <a:p>
            <a:r>
              <a:rPr lang="en-US" sz="2400" dirty="0">
                <a:solidFill>
                  <a:schemeClr val="bg1"/>
                </a:solidFill>
              </a:rPr>
              <a:t>Based on the above Vitals you triaged this </a:t>
            </a:r>
            <a:r>
              <a:rPr lang="en-US" sz="2400" dirty="0" err="1">
                <a:solidFill>
                  <a:schemeClr val="bg1"/>
                </a:solidFill>
              </a:rPr>
              <a:t>pt</a:t>
            </a:r>
            <a:r>
              <a:rPr lang="en-US" sz="2400" dirty="0">
                <a:solidFill>
                  <a:schemeClr val="bg1"/>
                </a:solidFill>
              </a:rPr>
              <a:t> to a monitored bed in the ED</a:t>
            </a:r>
          </a:p>
          <a:p>
            <a:r>
              <a:rPr lang="en-US" sz="2400" dirty="0">
                <a:solidFill>
                  <a:schemeClr val="bg1"/>
                </a:solidFill>
              </a:rPr>
              <a:t>2. Quick general exam: looking for </a:t>
            </a:r>
            <a:r>
              <a:rPr lang="en-CA" sz="2400" b="1" dirty="0">
                <a:solidFill>
                  <a:schemeClr val="bg1"/>
                </a:solidFill>
              </a:rPr>
              <a:t>Clinical danger signs:</a:t>
            </a:r>
          </a:p>
          <a:p>
            <a:r>
              <a:rPr lang="en-US" sz="2400" dirty="0">
                <a:solidFill>
                  <a:schemeClr val="bg1"/>
                </a:solidFill>
              </a:rPr>
              <a:t>Other than  HR 150 she looks well</a:t>
            </a:r>
          </a:p>
        </p:txBody>
      </p:sp>
    </p:spTree>
    <p:extLst>
      <p:ext uri="{BB962C8B-B14F-4D97-AF65-F5344CB8AC3E}">
        <p14:creationId xmlns:p14="http://schemas.microsoft.com/office/powerpoint/2010/main" val="3441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C35702-3ACF-F345-BF5A-A767F498EADF}"/>
              </a:ext>
            </a:extLst>
          </p:cNvPr>
          <p:cNvSpPr>
            <a:spLocks noGrp="1"/>
          </p:cNvSpPr>
          <p:nvPr>
            <p:ph type="title"/>
          </p:nvPr>
        </p:nvSpPr>
        <p:spPr>
          <a:xfrm>
            <a:off x="863029" y="1012004"/>
            <a:ext cx="3416158" cy="4795408"/>
          </a:xfrm>
        </p:spPr>
        <p:txBody>
          <a:bodyPr>
            <a:normAutofit/>
          </a:bodyPr>
          <a:lstStyle/>
          <a:p>
            <a:r>
              <a:rPr lang="en-US">
                <a:solidFill>
                  <a:srgbClr val="FFFFFF"/>
                </a:solidFill>
              </a:rPr>
              <a:t>The Hx, exam and Ix should be directed to RO The Killers</a:t>
            </a:r>
          </a:p>
        </p:txBody>
      </p:sp>
      <p:graphicFrame>
        <p:nvGraphicFramePr>
          <p:cNvPr id="5" name="Content Placeholder 2">
            <a:extLst>
              <a:ext uri="{FF2B5EF4-FFF2-40B4-BE49-F238E27FC236}">
                <a16:creationId xmlns:a16="http://schemas.microsoft.com/office/drawing/2014/main" id="{BF84F343-1793-447B-B350-1AA0EF252F10}"/>
              </a:ext>
            </a:extLst>
          </p:cNvPr>
          <p:cNvGraphicFramePr>
            <a:graphicFrameLocks noGrp="1"/>
          </p:cNvGraphicFramePr>
          <p:nvPr>
            <p:ph idx="1"/>
            <p:extLst>
              <p:ext uri="{D42A27DB-BD31-4B8C-83A1-F6EECF244321}">
                <p14:modId xmlns:p14="http://schemas.microsoft.com/office/powerpoint/2010/main" val="385119360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5275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65342-697B-F540-A9CE-805382503409}"/>
              </a:ext>
            </a:extLst>
          </p:cNvPr>
          <p:cNvSpPr>
            <a:spLocks noGrp="1"/>
          </p:cNvSpPr>
          <p:nvPr>
            <p:ph type="title"/>
          </p:nvPr>
        </p:nvSpPr>
        <p:spPr>
          <a:xfrm>
            <a:off x="838200" y="631825"/>
            <a:ext cx="10515600" cy="1325563"/>
          </a:xfrm>
        </p:spPr>
        <p:txBody>
          <a:bodyPr>
            <a:normAutofit/>
          </a:bodyPr>
          <a:lstStyle/>
          <a:p>
            <a:r>
              <a:rPr lang="en-US">
                <a:solidFill>
                  <a:schemeClr val="bg1"/>
                </a:solidFill>
              </a:rPr>
              <a:t>Case 3</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D8B040-0E92-2145-923E-6E49BDDFF940}"/>
              </a:ext>
            </a:extLst>
          </p:cNvPr>
          <p:cNvSpPr>
            <a:spLocks noGrp="1"/>
          </p:cNvSpPr>
          <p:nvPr>
            <p:ph idx="1"/>
          </p:nvPr>
        </p:nvSpPr>
        <p:spPr>
          <a:xfrm>
            <a:off x="838200" y="2269173"/>
            <a:ext cx="10515600" cy="3659988"/>
          </a:xfrm>
        </p:spPr>
        <p:txBody>
          <a:bodyPr>
            <a:normAutofit/>
          </a:bodyPr>
          <a:lstStyle/>
          <a:p>
            <a:r>
              <a:rPr lang="en-US" sz="2000" dirty="0">
                <a:solidFill>
                  <a:schemeClr val="bg1"/>
                </a:solidFill>
              </a:rPr>
              <a:t>3. Focused History </a:t>
            </a:r>
          </a:p>
          <a:p>
            <a:pPr lvl="1"/>
            <a:r>
              <a:rPr lang="en-US" sz="2000" dirty="0">
                <a:solidFill>
                  <a:schemeClr val="bg1"/>
                </a:solidFill>
              </a:rPr>
              <a:t>Source: </a:t>
            </a:r>
          </a:p>
          <a:p>
            <a:pPr lvl="2"/>
            <a:r>
              <a:rPr lang="en-CA" dirty="0">
                <a:solidFill>
                  <a:schemeClr val="bg1"/>
                </a:solidFill>
              </a:rPr>
              <a:t>Patient</a:t>
            </a:r>
          </a:p>
          <a:p>
            <a:pPr lvl="1"/>
            <a:r>
              <a:rPr lang="en-CA" sz="2000" dirty="0">
                <a:solidFill>
                  <a:schemeClr val="bg1"/>
                </a:solidFill>
              </a:rPr>
              <a:t>Time course? Acute</a:t>
            </a:r>
            <a:endParaRPr lang="en-US" sz="2000" dirty="0">
              <a:solidFill>
                <a:schemeClr val="bg1"/>
              </a:solidFill>
            </a:endParaRPr>
          </a:p>
          <a:p>
            <a:pPr lvl="1"/>
            <a:r>
              <a:rPr lang="en-CA" sz="2000" dirty="0">
                <a:solidFill>
                  <a:schemeClr val="bg1"/>
                </a:solidFill>
              </a:rPr>
              <a:t>Triggers? No</a:t>
            </a:r>
          </a:p>
          <a:p>
            <a:pPr lvl="1"/>
            <a:r>
              <a:rPr lang="en-CA" sz="2000" dirty="0">
                <a:solidFill>
                  <a:schemeClr val="bg1"/>
                </a:solidFill>
              </a:rPr>
              <a:t>Severity? Sever</a:t>
            </a:r>
          </a:p>
          <a:p>
            <a:pPr lvl="1"/>
            <a:r>
              <a:rPr lang="en-CA" sz="2000" dirty="0">
                <a:solidFill>
                  <a:schemeClr val="bg1"/>
                </a:solidFill>
              </a:rPr>
              <a:t>Aggravating &amp; reliving factors? none</a:t>
            </a:r>
          </a:p>
          <a:p>
            <a:pPr lvl="1"/>
            <a:r>
              <a:rPr lang="en-CA" sz="2000" dirty="0">
                <a:solidFill>
                  <a:schemeClr val="bg1"/>
                </a:solidFill>
              </a:rPr>
              <a:t>Associated symptoms:</a:t>
            </a:r>
          </a:p>
          <a:p>
            <a:pPr lvl="2"/>
            <a:r>
              <a:rPr lang="en-CA" dirty="0">
                <a:solidFill>
                  <a:schemeClr val="bg1"/>
                </a:solidFill>
              </a:rPr>
              <a:t>Palpitation </a:t>
            </a:r>
          </a:p>
          <a:p>
            <a:pPr lvl="1"/>
            <a:r>
              <a:rPr lang="en-US" sz="2000" dirty="0">
                <a:solidFill>
                  <a:schemeClr val="bg1"/>
                </a:solidFill>
              </a:rPr>
              <a:t>PMHx: Healthy with no past similar experience </a:t>
            </a:r>
          </a:p>
          <a:p>
            <a:endParaRPr lang="en-CA" sz="2000" dirty="0">
              <a:solidFill>
                <a:schemeClr val="bg1"/>
              </a:solidFill>
            </a:endParaRPr>
          </a:p>
        </p:txBody>
      </p:sp>
    </p:spTree>
    <p:extLst>
      <p:ext uri="{BB962C8B-B14F-4D97-AF65-F5344CB8AC3E}">
        <p14:creationId xmlns:p14="http://schemas.microsoft.com/office/powerpoint/2010/main" val="656935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CCC3DD-135C-0841-921A-3376DDA7E1D3}"/>
              </a:ext>
            </a:extLst>
          </p:cNvPr>
          <p:cNvSpPr>
            <a:spLocks noGrp="1"/>
          </p:cNvSpPr>
          <p:nvPr>
            <p:ph type="title"/>
          </p:nvPr>
        </p:nvSpPr>
        <p:spPr>
          <a:xfrm>
            <a:off x="838200" y="631825"/>
            <a:ext cx="10515600" cy="1325563"/>
          </a:xfrm>
        </p:spPr>
        <p:txBody>
          <a:bodyPr>
            <a:normAutofit/>
          </a:bodyPr>
          <a:lstStyle/>
          <a:p>
            <a:r>
              <a:rPr lang="en-US" b="1">
                <a:solidFill>
                  <a:schemeClr val="bg1"/>
                </a:solidFill>
              </a:rPr>
              <a:t>Case 3</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573BAD-A7F9-C549-A791-A0A78C6B23E5}"/>
              </a:ext>
            </a:extLst>
          </p:cNvPr>
          <p:cNvSpPr>
            <a:spLocks noGrp="1"/>
          </p:cNvSpPr>
          <p:nvPr>
            <p:ph idx="1"/>
          </p:nvPr>
        </p:nvSpPr>
        <p:spPr>
          <a:xfrm>
            <a:off x="838200" y="2269173"/>
            <a:ext cx="10515600" cy="3659988"/>
          </a:xfrm>
        </p:spPr>
        <p:txBody>
          <a:bodyPr>
            <a:normAutofit/>
          </a:bodyPr>
          <a:lstStyle/>
          <a:p>
            <a:r>
              <a:rPr lang="en-CA" sz="2400" b="1" dirty="0">
                <a:solidFill>
                  <a:schemeClr val="bg1"/>
                </a:solidFill>
              </a:rPr>
              <a:t>4. Physical Examination (CVS/Resp)</a:t>
            </a:r>
            <a:endParaRPr lang="en-US" sz="2400" dirty="0">
              <a:solidFill>
                <a:schemeClr val="bg1"/>
              </a:solidFill>
            </a:endParaRPr>
          </a:p>
          <a:p>
            <a:pPr lvl="1"/>
            <a:r>
              <a:rPr lang="en-US" dirty="0">
                <a:solidFill>
                  <a:schemeClr val="bg1"/>
                </a:solidFill>
              </a:rPr>
              <a:t>Chest: Good Air entry bilaterally </a:t>
            </a:r>
          </a:p>
          <a:p>
            <a:pPr lvl="1"/>
            <a:r>
              <a:rPr lang="en-US" dirty="0">
                <a:solidFill>
                  <a:schemeClr val="bg1"/>
                </a:solidFill>
              </a:rPr>
              <a:t>Heart: S1+S2+ No added sounds with a HR of 150 beat/min </a:t>
            </a:r>
          </a:p>
          <a:p>
            <a:pPr lvl="1"/>
            <a:r>
              <a:rPr lang="en-US" dirty="0">
                <a:solidFill>
                  <a:schemeClr val="bg1"/>
                </a:solidFill>
              </a:rPr>
              <a:t>Strong peripheral pulse </a:t>
            </a:r>
          </a:p>
        </p:txBody>
      </p:sp>
    </p:spTree>
    <p:extLst>
      <p:ext uri="{BB962C8B-B14F-4D97-AF65-F5344CB8AC3E}">
        <p14:creationId xmlns:p14="http://schemas.microsoft.com/office/powerpoint/2010/main" val="879167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C60D-B3CE-814F-9DA9-AC873AE4F627}"/>
              </a:ext>
            </a:extLst>
          </p:cNvPr>
          <p:cNvSpPr>
            <a:spLocks noGrp="1"/>
          </p:cNvSpPr>
          <p:nvPr>
            <p:ph type="title"/>
          </p:nvPr>
        </p:nvSpPr>
        <p:spPr>
          <a:xfrm>
            <a:off x="149306" y="64605"/>
            <a:ext cx="10515600" cy="1325563"/>
          </a:xfrm>
        </p:spPr>
        <p:txBody>
          <a:bodyPr/>
          <a:lstStyle/>
          <a:p>
            <a:r>
              <a:rPr lang="en-CA" b="1" dirty="0"/>
              <a:t>5. Ancillary Studies</a:t>
            </a:r>
            <a:endParaRPr lang="en-US" dirty="0"/>
          </a:p>
        </p:txBody>
      </p:sp>
      <p:pic>
        <p:nvPicPr>
          <p:cNvPr id="4" name="Content Placeholder 3">
            <a:extLst>
              <a:ext uri="{FF2B5EF4-FFF2-40B4-BE49-F238E27FC236}">
                <a16:creationId xmlns:a16="http://schemas.microsoft.com/office/drawing/2014/main" id="{EFAC182A-3CB1-5044-B426-8B650160497E}"/>
              </a:ext>
            </a:extLst>
          </p:cNvPr>
          <p:cNvPicPr>
            <a:picLocks noGrp="1" noChangeAspect="1"/>
          </p:cNvPicPr>
          <p:nvPr>
            <p:ph idx="1"/>
          </p:nvPr>
        </p:nvPicPr>
        <p:blipFill rotWithShape="1">
          <a:blip r:embed="rId2"/>
          <a:srcRect b="5620"/>
          <a:stretch/>
        </p:blipFill>
        <p:spPr>
          <a:xfrm>
            <a:off x="149306" y="950449"/>
            <a:ext cx="9024080" cy="4957102"/>
          </a:xfrm>
          <a:prstGeom prst="rect">
            <a:avLst/>
          </a:prstGeom>
        </p:spPr>
      </p:pic>
      <p:sp>
        <p:nvSpPr>
          <p:cNvPr id="5" name="TextBox 4">
            <a:extLst>
              <a:ext uri="{FF2B5EF4-FFF2-40B4-BE49-F238E27FC236}">
                <a16:creationId xmlns:a16="http://schemas.microsoft.com/office/drawing/2014/main" id="{E72A0EA3-E82A-7A40-BDF5-D0B4D85E4613}"/>
              </a:ext>
            </a:extLst>
          </p:cNvPr>
          <p:cNvSpPr txBox="1"/>
          <p:nvPr/>
        </p:nvSpPr>
        <p:spPr>
          <a:xfrm>
            <a:off x="4497049" y="6123543"/>
            <a:ext cx="2351221" cy="369332"/>
          </a:xfrm>
          <a:prstGeom prst="rect">
            <a:avLst/>
          </a:prstGeom>
          <a:noFill/>
        </p:spPr>
        <p:txBody>
          <a:bodyPr wrap="none" rtlCol="0">
            <a:spAutoFit/>
          </a:bodyPr>
          <a:lstStyle/>
          <a:p>
            <a:r>
              <a:rPr lang="en-US" b="1" dirty="0"/>
              <a:t>Dx: Stable </a:t>
            </a:r>
            <a:r>
              <a:rPr lang="en-US" b="1" dirty="0" err="1"/>
              <a:t>pt</a:t>
            </a:r>
            <a:r>
              <a:rPr lang="en-US" b="1" dirty="0"/>
              <a:t> with  SVT</a:t>
            </a:r>
          </a:p>
        </p:txBody>
      </p:sp>
      <p:sp>
        <p:nvSpPr>
          <p:cNvPr id="7" name="TextBox 6">
            <a:extLst>
              <a:ext uri="{FF2B5EF4-FFF2-40B4-BE49-F238E27FC236}">
                <a16:creationId xmlns:a16="http://schemas.microsoft.com/office/drawing/2014/main" id="{64DC8FAA-C344-6A4E-9570-46002D40F028}"/>
              </a:ext>
            </a:extLst>
          </p:cNvPr>
          <p:cNvSpPr txBox="1"/>
          <p:nvPr/>
        </p:nvSpPr>
        <p:spPr>
          <a:xfrm>
            <a:off x="9428813" y="2505670"/>
            <a:ext cx="2233688" cy="923330"/>
          </a:xfrm>
          <a:prstGeom prst="rect">
            <a:avLst/>
          </a:prstGeom>
          <a:noFill/>
        </p:spPr>
        <p:txBody>
          <a:bodyPr wrap="none" rtlCol="0">
            <a:spAutoFit/>
          </a:bodyPr>
          <a:lstStyle/>
          <a:p>
            <a:r>
              <a:rPr lang="en-US" dirty="0"/>
              <a:t>P wave? </a:t>
            </a:r>
          </a:p>
          <a:p>
            <a:r>
              <a:rPr lang="en-US" dirty="0"/>
              <a:t>Regular?</a:t>
            </a:r>
          </a:p>
          <a:p>
            <a:r>
              <a:rPr lang="en-US" dirty="0"/>
              <a:t>Wide or Narrow QRS?</a:t>
            </a:r>
          </a:p>
        </p:txBody>
      </p:sp>
    </p:spTree>
    <p:extLst>
      <p:ext uri="{BB962C8B-B14F-4D97-AF65-F5344CB8AC3E}">
        <p14:creationId xmlns:p14="http://schemas.microsoft.com/office/powerpoint/2010/main" val="92306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3707E-036B-EE49-AEFE-38472D650373}"/>
              </a:ext>
            </a:extLst>
          </p:cNvPr>
          <p:cNvSpPr>
            <a:spLocks noGrp="1"/>
          </p:cNvSpPr>
          <p:nvPr>
            <p:ph type="title"/>
          </p:nvPr>
        </p:nvSpPr>
        <p:spPr>
          <a:xfrm>
            <a:off x="594360" y="637125"/>
            <a:ext cx="3802276" cy="5256371"/>
          </a:xfrm>
        </p:spPr>
        <p:txBody>
          <a:bodyPr>
            <a:normAutofit/>
          </a:bodyPr>
          <a:lstStyle/>
          <a:p>
            <a:r>
              <a:rPr lang="en-US" sz="4800" b="1" u="sng" dirty="0">
                <a:solidFill>
                  <a:schemeClr val="bg1"/>
                </a:solidFill>
              </a:rPr>
              <a:t>Management of SVT</a:t>
            </a:r>
          </a:p>
        </p:txBody>
      </p:sp>
      <p:graphicFrame>
        <p:nvGraphicFramePr>
          <p:cNvPr id="10" name="Content Placeholder 2">
            <a:extLst>
              <a:ext uri="{FF2B5EF4-FFF2-40B4-BE49-F238E27FC236}">
                <a16:creationId xmlns:a16="http://schemas.microsoft.com/office/drawing/2014/main" id="{BF064232-AE47-463B-974A-E957E328B02F}"/>
              </a:ext>
            </a:extLst>
          </p:cNvPr>
          <p:cNvGraphicFramePr>
            <a:graphicFrameLocks noGrp="1"/>
          </p:cNvGraphicFramePr>
          <p:nvPr>
            <p:ph idx="1"/>
            <p:extLst>
              <p:ext uri="{D42A27DB-BD31-4B8C-83A1-F6EECF244321}">
                <p14:modId xmlns:p14="http://schemas.microsoft.com/office/powerpoint/2010/main" val="652605527"/>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1545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12AC23-F046-4DC5-9B92-07CA6CC7C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5AAFE7-143D-45AC-B616-09521E0F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A5DB72-E109-4D37-B6DD-C328D5397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C34EE77-74D1-42B4-801B-40B35A68C1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12152B4E-1BCF-43D1-814C-F560CEB52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5486774-B7FC-480F-9AAF-9F55F4C43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FA6A4C-BA1F-4EF8-B3BD-F28CB66DE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F89DB3-EA73-4FD0-AACB-5FE32C149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BAB203A-25C6-422F-9DB6-C69F0EE9F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74730A1-7A3A-4ACF-965D-A6DCEC7DB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EB2D1A1F-B200-4444-AE01-EFC97AF7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0E4CB9D-2256-4786-8DDF-ADFBF3533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180841E3-DFCC-429A-B907-8B06EDB1E9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4698A1-0C53-4620-97E1-B4689288CF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BDFF7F-BD40-4085-952D-F6EC5908D9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29CA06-4FE5-44A6-8D40-A9C36449CE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68E6F37-AE05-46BF-A77F-5505926E92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8D6F5ECB-975C-4A38-BD48-A3C2B38E9E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F36011-C922-4FD6-B09D-781A87054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1FD3DC2-6A33-4C9E-B0F5-5D6209717F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E4F800E-82BC-4AEF-9F07-7F95C8B8C3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41D193F-B57E-E346-BAE1-B137B8041C8A}"/>
              </a:ext>
            </a:extLst>
          </p:cNvPr>
          <p:cNvSpPr>
            <a:spLocks noGrp="1"/>
          </p:cNvSpPr>
          <p:nvPr>
            <p:ph type="title"/>
          </p:nvPr>
        </p:nvSpPr>
        <p:spPr>
          <a:xfrm>
            <a:off x="630936" y="630936"/>
            <a:ext cx="4989918" cy="5478640"/>
          </a:xfrm>
          <a:noFill/>
        </p:spPr>
        <p:txBody>
          <a:bodyPr anchor="ctr">
            <a:normAutofit/>
          </a:bodyPr>
          <a:lstStyle/>
          <a:p>
            <a:r>
              <a:rPr lang="en-US" sz="4800">
                <a:solidFill>
                  <a:schemeClr val="bg1"/>
                </a:solidFill>
              </a:rPr>
              <a:t>I have a Dyspneic patient, now what?</a:t>
            </a:r>
          </a:p>
        </p:txBody>
      </p:sp>
      <p:sp>
        <p:nvSpPr>
          <p:cNvPr id="36" name="Rectangle 35">
            <a:extLst>
              <a:ext uri="{FF2B5EF4-FFF2-40B4-BE49-F238E27FC236}">
                <a16:creationId xmlns:a16="http://schemas.microsoft.com/office/drawing/2014/main" id="{C8D9C5DD-B8B3-46A0-8FBC-EE462F96C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7AF4B1-E2AE-FB4F-AD87-98182DBD8C34}"/>
              </a:ext>
            </a:extLst>
          </p:cNvPr>
          <p:cNvSpPr>
            <a:spLocks noGrp="1"/>
          </p:cNvSpPr>
          <p:nvPr>
            <p:ph idx="1"/>
          </p:nvPr>
        </p:nvSpPr>
        <p:spPr>
          <a:xfrm>
            <a:off x="6041946" y="630936"/>
            <a:ext cx="4982273" cy="5478672"/>
          </a:xfrm>
          <a:noFill/>
        </p:spPr>
        <p:txBody>
          <a:bodyPr anchor="ctr">
            <a:normAutofit/>
          </a:bodyPr>
          <a:lstStyle/>
          <a:p>
            <a:pPr marL="0" indent="0">
              <a:buNone/>
            </a:pPr>
            <a:r>
              <a:rPr lang="en-US" sz="2400" dirty="0">
                <a:solidFill>
                  <a:schemeClr val="bg1"/>
                </a:solidFill>
              </a:rPr>
              <a:t>Initial steps:</a:t>
            </a:r>
          </a:p>
          <a:p>
            <a:pPr marL="971550" lvl="1" indent="-514350">
              <a:buFont typeface="+mj-lt"/>
              <a:buAutoNum type="arabicPeriod"/>
            </a:pPr>
            <a:r>
              <a:rPr lang="en-US" dirty="0">
                <a:solidFill>
                  <a:schemeClr val="bg1"/>
                </a:solidFill>
              </a:rPr>
              <a:t>Vital Signs!</a:t>
            </a:r>
          </a:p>
          <a:p>
            <a:pPr marL="971550" lvl="1" indent="-514350">
              <a:buFont typeface="+mj-lt"/>
              <a:buAutoNum type="arabicPeriod"/>
            </a:pPr>
            <a:r>
              <a:rPr lang="en-US" dirty="0">
                <a:solidFill>
                  <a:schemeClr val="bg1"/>
                </a:solidFill>
              </a:rPr>
              <a:t>Quick general exam: look for </a:t>
            </a:r>
            <a:r>
              <a:rPr lang="en-CA" b="1" dirty="0">
                <a:solidFill>
                  <a:schemeClr val="bg1"/>
                </a:solidFill>
              </a:rPr>
              <a:t>Clinical danger signs!</a:t>
            </a:r>
          </a:p>
          <a:p>
            <a:pPr marL="971550" lvl="1" indent="-514350">
              <a:buFont typeface="+mj-lt"/>
              <a:buAutoNum type="arabicPeriod"/>
            </a:pPr>
            <a:r>
              <a:rPr lang="en-CA" b="1" dirty="0">
                <a:solidFill>
                  <a:schemeClr val="bg1"/>
                </a:solidFill>
              </a:rPr>
              <a:t>Focused </a:t>
            </a:r>
            <a:r>
              <a:rPr lang="en-US" dirty="0">
                <a:solidFill>
                  <a:schemeClr val="bg1"/>
                </a:solidFill>
              </a:rPr>
              <a:t>History </a:t>
            </a:r>
            <a:endParaRPr lang="en-CA" b="1" dirty="0">
              <a:solidFill>
                <a:schemeClr val="bg1"/>
              </a:solidFill>
            </a:endParaRPr>
          </a:p>
          <a:p>
            <a:pPr marL="971550" lvl="1" indent="-514350">
              <a:buFont typeface="+mj-lt"/>
              <a:buAutoNum type="arabicPeriod"/>
            </a:pPr>
            <a:r>
              <a:rPr lang="en-CA" dirty="0">
                <a:solidFill>
                  <a:schemeClr val="bg1"/>
                </a:solidFill>
              </a:rPr>
              <a:t>Physical Examination</a:t>
            </a:r>
          </a:p>
          <a:p>
            <a:pPr marL="971550" lvl="1" indent="-514350">
              <a:buFont typeface="+mj-lt"/>
              <a:buAutoNum type="arabicPeriod"/>
            </a:pPr>
            <a:r>
              <a:rPr lang="en-CA" dirty="0">
                <a:solidFill>
                  <a:schemeClr val="bg1"/>
                </a:solidFill>
              </a:rPr>
              <a:t>Ancillary Studies</a:t>
            </a:r>
            <a:endParaRPr lang="en-US" dirty="0">
              <a:solidFill>
                <a:schemeClr val="bg1"/>
              </a:solidFill>
            </a:endParaRPr>
          </a:p>
        </p:txBody>
      </p:sp>
    </p:spTree>
    <p:extLst>
      <p:ext uri="{BB962C8B-B14F-4D97-AF65-F5344CB8AC3E}">
        <p14:creationId xmlns:p14="http://schemas.microsoft.com/office/powerpoint/2010/main" val="2798221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401A-8CF8-A246-8F8A-E64A44327CCE}"/>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ECG after Adenosine </a:t>
            </a:r>
          </a:p>
        </p:txBody>
      </p:sp>
      <p:pic>
        <p:nvPicPr>
          <p:cNvPr id="4" name="Content Placeholder 3">
            <a:extLst>
              <a:ext uri="{FF2B5EF4-FFF2-40B4-BE49-F238E27FC236}">
                <a16:creationId xmlns:a16="http://schemas.microsoft.com/office/drawing/2014/main" id="{BB0D7490-5EB9-384A-B1CC-080C8F2EEC2B}"/>
              </a:ext>
            </a:extLst>
          </p:cNvPr>
          <p:cNvPicPr>
            <a:picLocks noGrp="1" noChangeAspect="1"/>
          </p:cNvPicPr>
          <p:nvPr>
            <p:ph idx="1"/>
          </p:nvPr>
        </p:nvPicPr>
        <p:blipFill rotWithShape="1">
          <a:blip r:embed="rId2"/>
          <a:srcRect t="3020" r="1" b="9018"/>
          <a:stretch/>
        </p:blipFill>
        <p:spPr>
          <a:xfrm>
            <a:off x="828675" y="1825626"/>
            <a:ext cx="10525125" cy="4351338"/>
          </a:xfrm>
          <a:prstGeom prst="rect">
            <a:avLst/>
          </a:prstGeom>
        </p:spPr>
      </p:pic>
    </p:spTree>
    <p:extLst>
      <p:ext uri="{BB962C8B-B14F-4D97-AF65-F5344CB8AC3E}">
        <p14:creationId xmlns:p14="http://schemas.microsoft.com/office/powerpoint/2010/main" val="184668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7D47F9-59C6-6645-B243-BB5FBA8C4A9C}"/>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1. Vital Signs</a:t>
            </a:r>
          </a:p>
        </p:txBody>
      </p:sp>
      <p:cxnSp>
        <p:nvCxnSpPr>
          <p:cNvPr id="15" name="Straight Connector 1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BB39FF9-9BBE-43C3-975E-6B5777207E87}"/>
              </a:ext>
            </a:extLst>
          </p:cNvPr>
          <p:cNvSpPr>
            <a:spLocks noGrp="1"/>
          </p:cNvSpPr>
          <p:nvPr>
            <p:ph idx="1"/>
          </p:nvPr>
        </p:nvSpPr>
        <p:spPr>
          <a:xfrm>
            <a:off x="593610" y="2121763"/>
            <a:ext cx="3822192" cy="3773010"/>
          </a:xfrm>
        </p:spPr>
        <p:txBody>
          <a:bodyPr>
            <a:normAutofit/>
          </a:bodyPr>
          <a:lstStyle/>
          <a:p>
            <a:r>
              <a:rPr lang="en-US" sz="2000" dirty="0">
                <a:solidFill>
                  <a:schemeClr val="bg1"/>
                </a:solidFill>
              </a:rPr>
              <a:t>RR: 12-18</a:t>
            </a:r>
          </a:p>
          <a:p>
            <a:r>
              <a:rPr lang="en-US" sz="2000" dirty="0">
                <a:solidFill>
                  <a:schemeClr val="bg1"/>
                </a:solidFill>
              </a:rPr>
              <a:t>HR: 60 -100</a:t>
            </a:r>
          </a:p>
          <a:p>
            <a:r>
              <a:rPr lang="en-US" sz="2000" dirty="0">
                <a:solidFill>
                  <a:schemeClr val="bg1"/>
                </a:solidFill>
              </a:rPr>
              <a:t>BP:  120/80</a:t>
            </a:r>
          </a:p>
          <a:p>
            <a:r>
              <a:rPr lang="en-US" sz="2000" dirty="0">
                <a:solidFill>
                  <a:schemeClr val="bg1"/>
                </a:solidFill>
              </a:rPr>
              <a:t>Temp: &lt;38c</a:t>
            </a:r>
          </a:p>
          <a:p>
            <a:r>
              <a:rPr lang="en-CA" sz="2000" dirty="0">
                <a:solidFill>
                  <a:schemeClr val="bg1"/>
                </a:solidFill>
              </a:rPr>
              <a:t>Pulse oximetry</a:t>
            </a:r>
            <a:endParaRPr lang="en-US" sz="2000" dirty="0">
              <a:solidFill>
                <a:schemeClr val="bg1"/>
              </a:solidFill>
            </a:endParaRPr>
          </a:p>
          <a:p>
            <a:r>
              <a:rPr lang="en-US" sz="2000" dirty="0">
                <a:solidFill>
                  <a:schemeClr val="bg1"/>
                </a:solidFill>
              </a:rPr>
              <a:t>Glucose</a:t>
            </a:r>
          </a:p>
        </p:txBody>
      </p:sp>
      <p:pic>
        <p:nvPicPr>
          <p:cNvPr id="4" name="Content Placeholder 3">
            <a:extLst>
              <a:ext uri="{FF2B5EF4-FFF2-40B4-BE49-F238E27FC236}">
                <a16:creationId xmlns:a16="http://schemas.microsoft.com/office/drawing/2014/main" id="{777A84AA-1A11-6A47-A54F-FD7E73375467}"/>
              </a:ext>
            </a:extLst>
          </p:cNvPr>
          <p:cNvPicPr>
            <a:picLocks noChangeAspect="1"/>
          </p:cNvPicPr>
          <p:nvPr/>
        </p:nvPicPr>
        <p:blipFill rotWithShape="1">
          <a:blip r:embed="rId3"/>
          <a:srcRect t="3454" r="1" b="1"/>
          <a:stretch/>
        </p:blipFill>
        <p:spPr>
          <a:xfrm>
            <a:off x="5110716" y="1090351"/>
            <a:ext cx="6596652" cy="4521848"/>
          </a:xfrm>
          <a:prstGeom prst="rect">
            <a:avLst/>
          </a:prstGeom>
        </p:spPr>
      </p:pic>
    </p:spTree>
    <p:extLst>
      <p:ext uri="{BB962C8B-B14F-4D97-AF65-F5344CB8AC3E}">
        <p14:creationId xmlns:p14="http://schemas.microsoft.com/office/powerpoint/2010/main" val="247858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7F4265-247C-0043-9AF9-92370EDB6B67}"/>
              </a:ext>
            </a:extLst>
          </p:cNvPr>
          <p:cNvSpPr>
            <a:spLocks noGrp="1"/>
          </p:cNvSpPr>
          <p:nvPr>
            <p:ph type="title"/>
          </p:nvPr>
        </p:nvSpPr>
        <p:spPr>
          <a:xfrm>
            <a:off x="594360" y="637125"/>
            <a:ext cx="3802276" cy="5256371"/>
          </a:xfrm>
        </p:spPr>
        <p:txBody>
          <a:bodyPr>
            <a:normAutofit/>
          </a:bodyPr>
          <a:lstStyle/>
          <a:p>
            <a:pPr algn="ctr"/>
            <a:r>
              <a:rPr lang="en-CA" sz="4800" b="1" dirty="0">
                <a:solidFill>
                  <a:schemeClr val="bg1"/>
                </a:solidFill>
              </a:rPr>
              <a:t>2. General look: (</a:t>
            </a:r>
            <a:r>
              <a:rPr lang="en-CA" sz="4800" dirty="0">
                <a:solidFill>
                  <a:schemeClr val="bg1"/>
                </a:solidFill>
              </a:rPr>
              <a:t>Signs of imminent respiratory arrest)</a:t>
            </a:r>
            <a:br>
              <a:rPr lang="en-CA" sz="4800" dirty="0">
                <a:solidFill>
                  <a:schemeClr val="bg1"/>
                </a:solidFill>
              </a:rPr>
            </a:br>
            <a:endParaRPr lang="en-US" sz="4800" dirty="0">
              <a:solidFill>
                <a:schemeClr val="bg1"/>
              </a:solidFill>
            </a:endParaRPr>
          </a:p>
        </p:txBody>
      </p:sp>
      <p:graphicFrame>
        <p:nvGraphicFramePr>
          <p:cNvPr id="5" name="Content Placeholder 2">
            <a:extLst>
              <a:ext uri="{FF2B5EF4-FFF2-40B4-BE49-F238E27FC236}">
                <a16:creationId xmlns:a16="http://schemas.microsoft.com/office/drawing/2014/main" id="{91B13D1E-3251-4FD2-AD31-38395A1EB930}"/>
              </a:ext>
            </a:extLst>
          </p:cNvPr>
          <p:cNvGraphicFramePr>
            <a:graphicFrameLocks noGrp="1"/>
          </p:cNvGraphicFramePr>
          <p:nvPr>
            <p:ph idx="1"/>
            <p:extLst>
              <p:ext uri="{D42A27DB-BD31-4B8C-83A1-F6EECF244321}">
                <p14:modId xmlns:p14="http://schemas.microsoft.com/office/powerpoint/2010/main" val="146936225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6925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0A661-5943-924A-9B51-56D342EDF09F}"/>
              </a:ext>
            </a:extLst>
          </p:cNvPr>
          <p:cNvSpPr>
            <a:spLocks noGrp="1"/>
          </p:cNvSpPr>
          <p:nvPr>
            <p:ph type="title"/>
          </p:nvPr>
        </p:nvSpPr>
        <p:spPr>
          <a:xfrm>
            <a:off x="594360" y="637125"/>
            <a:ext cx="3802276" cy="5256371"/>
          </a:xfrm>
        </p:spPr>
        <p:txBody>
          <a:bodyPr>
            <a:normAutofit/>
          </a:bodyPr>
          <a:lstStyle/>
          <a:p>
            <a:pPr algn="ctr"/>
            <a:r>
              <a:rPr lang="en-CA" sz="4800" b="1" dirty="0">
                <a:solidFill>
                  <a:schemeClr val="bg1"/>
                </a:solidFill>
              </a:rPr>
              <a:t>3. Focused </a:t>
            </a:r>
            <a:r>
              <a:rPr lang="en-US" sz="4800" dirty="0">
                <a:solidFill>
                  <a:schemeClr val="bg1"/>
                </a:solidFill>
              </a:rPr>
              <a:t>History </a:t>
            </a:r>
          </a:p>
        </p:txBody>
      </p:sp>
      <p:graphicFrame>
        <p:nvGraphicFramePr>
          <p:cNvPr id="5" name="Content Placeholder 2">
            <a:extLst>
              <a:ext uri="{FF2B5EF4-FFF2-40B4-BE49-F238E27FC236}">
                <a16:creationId xmlns:a16="http://schemas.microsoft.com/office/drawing/2014/main" id="{B5B1C26C-CBA0-4859-A35E-D1C2565D3CB8}"/>
              </a:ext>
            </a:extLst>
          </p:cNvPr>
          <p:cNvGraphicFramePr>
            <a:graphicFrameLocks noGrp="1"/>
          </p:cNvGraphicFramePr>
          <p:nvPr>
            <p:ph idx="1"/>
            <p:extLst>
              <p:ext uri="{D42A27DB-BD31-4B8C-83A1-F6EECF244321}">
                <p14:modId xmlns:p14="http://schemas.microsoft.com/office/powerpoint/2010/main" val="873056520"/>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5535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2575</Words>
  <Application>Microsoft Macintosh PowerPoint</Application>
  <PresentationFormat>Widescreen</PresentationFormat>
  <Paragraphs>386</Paragraphs>
  <Slides>60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Approach to SOB and Respiratory emergencies</vt:lpstr>
      <vt:lpstr>Objectives</vt:lpstr>
      <vt:lpstr>Introduction</vt:lpstr>
      <vt:lpstr>PowerPoint Presentation</vt:lpstr>
      <vt:lpstr>The Killers!</vt:lpstr>
      <vt:lpstr>I have a Dyspneic patient, now what?</vt:lpstr>
      <vt:lpstr>1. Vital Signs</vt:lpstr>
      <vt:lpstr>2. General look: (Signs of imminent respiratory arrest) </vt:lpstr>
      <vt:lpstr>3. Focused History </vt:lpstr>
      <vt:lpstr>3. Focused History: Look for theTriggers!</vt:lpstr>
      <vt:lpstr>3. Focused History: Past Medical history </vt:lpstr>
      <vt:lpstr>3. Focused History </vt:lpstr>
      <vt:lpstr>PowerPoint Presentation</vt:lpstr>
      <vt:lpstr>5. Ancillary Studies</vt:lpstr>
      <vt:lpstr>5. Ancillary Studies</vt:lpstr>
      <vt:lpstr>Chest X Ray (CXR)</vt:lpstr>
      <vt:lpstr>- Pneumonia CXR with RLL Infiltrate   - Although an infiltrate on CXR is considered the "gold standard" for diagnosing pneumonia, CXR obtained early may be nondiagnostic</vt:lpstr>
      <vt:lpstr>-R sided Pneumothorax  -Absence of lung marking on the R  -Shifted mediastinum </vt:lpstr>
      <vt:lpstr>- Large lung volumes and a flattened diaphragm on CXR suggest air trapping, which occurs with COPD or asthma </vt:lpstr>
      <vt:lpstr>Ultrasound</vt:lpstr>
      <vt:lpstr>ECG</vt:lpstr>
      <vt:lpstr>PowerPoint Presentation</vt:lpstr>
      <vt:lpstr>STEMI</vt:lpstr>
      <vt:lpstr>PowerPoint Presentation</vt:lpstr>
      <vt:lpstr>PowerPoint Presentation</vt:lpstr>
      <vt:lpstr>Cardiac biomarkers: (troponin I) </vt:lpstr>
      <vt:lpstr>D-dimer</vt:lpstr>
      <vt:lpstr>CT pulmonary angiography </vt:lpstr>
      <vt:lpstr>Approach to Rule Out or Rule in Pulmonary Embolism  </vt:lpstr>
      <vt:lpstr>PowerPoint Presentation</vt:lpstr>
      <vt:lpstr>PowerPoint Presentation</vt:lpstr>
      <vt:lpstr>PowerPoint Presentation</vt:lpstr>
      <vt:lpstr>Emergency management of SOB</vt:lpstr>
      <vt:lpstr>Practice cases </vt:lpstr>
      <vt:lpstr>The Killers!</vt:lpstr>
      <vt:lpstr>PowerPoint Presentation</vt:lpstr>
      <vt:lpstr>Case 1</vt:lpstr>
      <vt:lpstr>Case 1</vt:lpstr>
      <vt:lpstr>Case 1</vt:lpstr>
      <vt:lpstr>Case1</vt:lpstr>
      <vt:lpstr>ECG: Sinus Tachy</vt:lpstr>
      <vt:lpstr>Tension pneumothorax</vt:lpstr>
      <vt:lpstr>Management of  Tension pneumothorax</vt:lpstr>
      <vt:lpstr>Case 2</vt:lpstr>
      <vt:lpstr>The Hx, exam and Ix should be directed to RO The Killers</vt:lpstr>
      <vt:lpstr>Case 2</vt:lpstr>
      <vt:lpstr>Case 2</vt:lpstr>
      <vt:lpstr>Case 2</vt:lpstr>
      <vt:lpstr>Case 2</vt:lpstr>
      <vt:lpstr>PowerPoint Presentation</vt:lpstr>
      <vt:lpstr>Case 2  Case Summary  </vt:lpstr>
      <vt:lpstr>Management </vt:lpstr>
      <vt:lpstr>Pressure bag </vt:lpstr>
      <vt:lpstr>Case 3</vt:lpstr>
      <vt:lpstr>The Hx, exam and Ix should be directed to RO The Killers</vt:lpstr>
      <vt:lpstr>Case 3</vt:lpstr>
      <vt:lpstr>Case 3</vt:lpstr>
      <vt:lpstr>5. Ancillary Studies</vt:lpstr>
      <vt:lpstr>Management of SVT</vt:lpstr>
      <vt:lpstr>ECG after Adenosine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SOB and Respiratory emergencies</dc:title>
  <dc:creator>Anas Althenayan</dc:creator>
  <cp:lastModifiedBy>Anas Althenayan</cp:lastModifiedBy>
  <cp:revision>6</cp:revision>
  <dcterms:created xsi:type="dcterms:W3CDTF">2020-04-27T16:43:07Z</dcterms:created>
  <dcterms:modified xsi:type="dcterms:W3CDTF">2020-04-27T18:32:06Z</dcterms:modified>
</cp:coreProperties>
</file>