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sldIdLst>
    <p:sldId id="332" r:id="rId2"/>
    <p:sldId id="256" r:id="rId3"/>
    <p:sldId id="257" r:id="rId4"/>
    <p:sldId id="263" r:id="rId5"/>
    <p:sldId id="277" r:id="rId6"/>
    <p:sldId id="264" r:id="rId7"/>
    <p:sldId id="273" r:id="rId8"/>
    <p:sldId id="275" r:id="rId9"/>
    <p:sldId id="274" r:id="rId10"/>
    <p:sldId id="276" r:id="rId11"/>
    <p:sldId id="265" r:id="rId12"/>
    <p:sldId id="266" r:id="rId13"/>
    <p:sldId id="279" r:id="rId14"/>
    <p:sldId id="283" r:id="rId15"/>
    <p:sldId id="284" r:id="rId16"/>
    <p:sldId id="285" r:id="rId17"/>
    <p:sldId id="267" r:id="rId18"/>
    <p:sldId id="268" r:id="rId19"/>
    <p:sldId id="311" r:id="rId20"/>
    <p:sldId id="278" r:id="rId21"/>
    <p:sldId id="280" r:id="rId22"/>
    <p:sldId id="269" r:id="rId23"/>
    <p:sldId id="270" r:id="rId24"/>
    <p:sldId id="271" r:id="rId25"/>
    <p:sldId id="286" r:id="rId26"/>
    <p:sldId id="288" r:id="rId27"/>
    <p:sldId id="287" r:id="rId28"/>
    <p:sldId id="310" r:id="rId29"/>
    <p:sldId id="309" r:id="rId30"/>
    <p:sldId id="298" r:id="rId31"/>
    <p:sldId id="299" r:id="rId32"/>
    <p:sldId id="303" r:id="rId33"/>
    <p:sldId id="301" r:id="rId34"/>
    <p:sldId id="305" r:id="rId35"/>
    <p:sldId id="302" r:id="rId36"/>
    <p:sldId id="306" r:id="rId37"/>
    <p:sldId id="293" r:id="rId38"/>
    <p:sldId id="312" r:id="rId39"/>
    <p:sldId id="313" r:id="rId40"/>
    <p:sldId id="333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34" r:id="rId49"/>
    <p:sldId id="322" r:id="rId50"/>
    <p:sldId id="327" r:id="rId51"/>
    <p:sldId id="323" r:id="rId52"/>
    <p:sldId id="324" r:id="rId53"/>
    <p:sldId id="325" r:id="rId54"/>
    <p:sldId id="329" r:id="rId55"/>
    <p:sldId id="330" r:id="rId56"/>
    <p:sldId id="335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92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F80607-CDD9-4E8F-9811-3B7366070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9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FACC-1AA1-4A9F-8D24-3BF89644100B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9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5A70D-9320-4F82-81FF-5DD9BDF84109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4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C78AA-E421-4366-A491-7B797566BA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2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C78AA-E421-4366-A491-7B797566BA3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8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C78AA-E421-4366-A491-7B797566BA3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73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80607-CDD9-4E8F-9811-3B736607029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6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80607-CDD9-4E8F-9811-3B736607029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7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C78AA-E421-4366-A491-7B797566BA3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25435-1691-46C8-B26D-EB6337170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ACCF6-ABCD-42DD-979D-58F41353D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98E10-6BF5-4401-9CFF-CF75FFECAD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3FE50-274A-451D-B632-9DAC775CC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B2D16-A8F5-432B-99C7-A87A6D075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505-41EC-4083-BE72-D1435DA92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3FE73-0E3B-4FBF-AE89-2447101FE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153A-0687-4221-8694-93DA07FEF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9E8F1-CABA-4032-B1A7-109F87DD2B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51BC6-8F40-4976-AB42-A38953C4B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9409F-49C2-4CE1-A6F4-D58AD4172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6797C-6006-4D71-BF59-A3FD281EA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31C4931-371C-437E-B392-194261B437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7432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Common Drugs Ingestion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76800"/>
            <a:ext cx="6400800" cy="1752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 dirty="0"/>
              <a:t>Hashim Bin </a:t>
            </a:r>
            <a:r>
              <a:rPr lang="en-CA" sz="2400" dirty="0" err="1" smtClean="0"/>
              <a:t>Salleeh</a:t>
            </a:r>
            <a:endParaRPr lang="en-CA" sz="2400" dirty="0"/>
          </a:p>
          <a:p>
            <a:pPr>
              <a:lnSpc>
                <a:spcPct val="80000"/>
              </a:lnSpc>
            </a:pPr>
            <a:r>
              <a:rPr lang="en-CA" sz="2400" dirty="0" smtClean="0"/>
              <a:t>Associate </a:t>
            </a:r>
            <a:r>
              <a:rPr lang="en-CA" sz="2400" dirty="0"/>
              <a:t>Professor of Paediatrics  </a:t>
            </a:r>
          </a:p>
          <a:p>
            <a:pPr>
              <a:lnSpc>
                <a:spcPct val="80000"/>
              </a:lnSpc>
            </a:pPr>
            <a:r>
              <a:rPr lang="en-CA" sz="2400" dirty="0"/>
              <a:t>Consultant Paediatric Emergency Medicine </a:t>
            </a:r>
          </a:p>
          <a:p>
            <a:pPr>
              <a:lnSpc>
                <a:spcPct val="80000"/>
              </a:lnSpc>
            </a:pPr>
            <a:r>
              <a:rPr lang="fr-CA" sz="2400" dirty="0"/>
              <a:t>King Khalid University Hospital </a:t>
            </a:r>
          </a:p>
        </p:txBody>
      </p:sp>
      <p:pic>
        <p:nvPicPr>
          <p:cNvPr id="1030" name="Picture 6" descr="Consumers may be unaware of risks in mixing cold/flu medication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071" y="2438400"/>
            <a:ext cx="3537857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154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  <a:ln/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Up regulation (i.e. induction) of CYP 2E1 enzyme activity </a:t>
            </a:r>
          </a:p>
          <a:p>
            <a:pPr>
              <a:lnSpc>
                <a:spcPct val="90000"/>
              </a:lnSpc>
            </a:pPr>
            <a:r>
              <a:rPr lang="en-US"/>
              <a:t>Decreased glutathione stores</a:t>
            </a:r>
          </a:p>
          <a:p>
            <a:pPr lvl="1">
              <a:lnSpc>
                <a:spcPct val="90000"/>
              </a:lnSpc>
            </a:pPr>
            <a:r>
              <a:rPr lang="en-US"/>
              <a:t>Eating </a:t>
            </a:r>
          </a:p>
          <a:p>
            <a:pPr lvl="1">
              <a:lnSpc>
                <a:spcPct val="90000"/>
              </a:lnSpc>
            </a:pPr>
            <a:r>
              <a:rPr lang="en-US"/>
              <a:t>NAC</a:t>
            </a:r>
          </a:p>
          <a:p>
            <a:pPr>
              <a:lnSpc>
                <a:spcPct val="90000"/>
              </a:lnSpc>
            </a:pPr>
            <a:r>
              <a:rPr lang="en-US"/>
              <a:t>Frequent dosing interval of APAP</a:t>
            </a:r>
          </a:p>
          <a:p>
            <a:pPr>
              <a:lnSpc>
                <a:spcPct val="90000"/>
              </a:lnSpc>
            </a:pPr>
            <a:r>
              <a:rPr lang="en-US"/>
              <a:t>Prolonged duration of excessive dosing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(Kuffner et al. 2001)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	</a:t>
            </a:r>
            <a:r>
              <a:rPr lang="en-US" sz="2400" dirty="0">
                <a:solidFill>
                  <a:srgbClr val="FFFF00"/>
                </a:solidFill>
              </a:rPr>
              <a:t>0.5-24h</a:t>
            </a:r>
            <a:r>
              <a:rPr lang="en-US" sz="2400" dirty="0"/>
              <a:t>	n/v, anorexia, asymptomatic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	</a:t>
            </a:r>
            <a:r>
              <a:rPr lang="en-US" sz="2400" dirty="0">
                <a:solidFill>
                  <a:srgbClr val="FFFF00"/>
                </a:solidFill>
              </a:rPr>
              <a:t>24-48	h</a:t>
            </a:r>
            <a:r>
              <a:rPr lang="en-US" sz="2400" dirty="0"/>
              <a:t>	resolution of stage I </a:t>
            </a:r>
            <a:r>
              <a:rPr lang="en-US" sz="2400" dirty="0" err="1"/>
              <a:t>sxs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				RUQ pain, elevation of PTT, INR, 			</a:t>
            </a:r>
            <a:r>
              <a:rPr lang="en-US" sz="2400" dirty="0" err="1"/>
              <a:t>bili</a:t>
            </a:r>
            <a:r>
              <a:rPr lang="en-US" sz="2400" dirty="0"/>
              <a:t> + enzymes (at the latest by</a:t>
            </a:r>
            <a:r>
              <a:rPr lang="en-US" sz="2400" b="1" dirty="0"/>
              <a:t> </a:t>
            </a:r>
            <a:r>
              <a:rPr lang="en-US" sz="2400" b="1" u="sng" dirty="0"/>
              <a:t>36h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III	</a:t>
            </a:r>
            <a:r>
              <a:rPr lang="en-US" sz="2400" dirty="0" smtClean="0">
                <a:solidFill>
                  <a:srgbClr val="FFFF00"/>
                </a:solidFill>
              </a:rPr>
              <a:t>48-96h</a:t>
            </a:r>
            <a:r>
              <a:rPr lang="en-US" sz="2400" dirty="0"/>
              <a:t>	coagulopathy, peaking of enzymes, 			acidosis, hypoglycemia, bleeding 				diathesis, jaundice, anuria, cerebral 			edema, coma. ARF in 25% of pts 				with hepatotoxicity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IV	</a:t>
            </a:r>
            <a:r>
              <a:rPr lang="en-US" sz="2400" dirty="0">
                <a:solidFill>
                  <a:srgbClr val="FFFF00"/>
                </a:solidFill>
              </a:rPr>
              <a:t>4-14d</a:t>
            </a:r>
            <a:r>
              <a:rPr lang="en-US" sz="2400" dirty="0"/>
              <a:t>		resolution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Diagnosis  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Often incomplete, unreliable or unobtainable</a:t>
            </a:r>
          </a:p>
          <a:p>
            <a:r>
              <a:rPr lang="en-US" sz="2800"/>
              <a:t>Sources – Patient, friends, family, EMS,or pill containers</a:t>
            </a:r>
          </a:p>
          <a:p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Which lab test is the most sensitive for early detection of hepatotoxicity.?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/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AST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A</a:t>
            </a:r>
            <a:r>
              <a:rPr lang="en-US" sz="2800"/>
              <a:t>irway </a:t>
            </a:r>
          </a:p>
          <a:p>
            <a:r>
              <a:rPr lang="en-US" sz="4000">
                <a:solidFill>
                  <a:srgbClr val="FFFF00"/>
                </a:solidFill>
              </a:rPr>
              <a:t>B</a:t>
            </a:r>
            <a:r>
              <a:rPr lang="en-US" sz="2800"/>
              <a:t>reathing</a:t>
            </a:r>
          </a:p>
          <a:p>
            <a:r>
              <a:rPr lang="en-US" sz="4000">
                <a:solidFill>
                  <a:srgbClr val="FFFF00"/>
                </a:solidFill>
              </a:rPr>
              <a:t>C</a:t>
            </a:r>
            <a:r>
              <a:rPr lang="en-US" sz="2800"/>
              <a:t>irculation </a:t>
            </a:r>
          </a:p>
          <a:p>
            <a:r>
              <a:rPr lang="en-US" sz="4000">
                <a:solidFill>
                  <a:srgbClr val="FFFF00"/>
                </a:solidFill>
              </a:rPr>
              <a:t>D</a:t>
            </a:r>
            <a:r>
              <a:rPr lang="en-US" sz="2800"/>
              <a:t>econtamination</a:t>
            </a:r>
          </a:p>
          <a:p>
            <a:pPr lvl="1"/>
            <a:r>
              <a:rPr lang="en-US" sz="2400"/>
              <a:t>AC </a:t>
            </a:r>
          </a:p>
          <a:p>
            <a:r>
              <a:rPr lang="en-US" sz="4000">
                <a:solidFill>
                  <a:srgbClr val="FFFF00"/>
                </a:solidFill>
              </a:rPr>
              <a:t>F</a:t>
            </a:r>
            <a:r>
              <a:rPr lang="en-US" sz="2800"/>
              <a:t>ind antidote</a:t>
            </a:r>
          </a:p>
          <a:p>
            <a:pPr lvl="1"/>
            <a:r>
              <a:rPr lang="en-US" sz="2400"/>
              <a:t>NAC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>
              <a:buFont typeface="Wingdings" pitchFamily="2" charset="2"/>
              <a:buNone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900">
                <a:sym typeface="Wingdings" pitchFamily="2" charset="2"/>
              </a:rPr>
              <a:t>Late (12-24h)  Modulates the inflammatory response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Antioxidant, free radical scavenger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Reservoir for thiol groups (i.e. GSH)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Impairs WBC migration and function  antiinflammatory</a:t>
            </a:r>
          </a:p>
          <a:p>
            <a:pPr>
              <a:lnSpc>
                <a:spcPct val="80000"/>
              </a:lnSpc>
            </a:pPr>
            <a:r>
              <a:rPr lang="en-US" sz="2600"/>
              <a:t>Positive inotropic and vasodilating effects (NO) </a:t>
            </a:r>
            <a:r>
              <a:rPr lang="en-US" sz="2600">
                <a:sym typeface="Wingdings" pitchFamily="2" charset="2"/>
              </a:rPr>
              <a:t></a:t>
            </a:r>
            <a:r>
              <a:rPr lang="en-US" sz="2600"/>
              <a:t> improves microcirculatory blood flow and O2 delivery to tissues</a:t>
            </a:r>
          </a:p>
          <a:p>
            <a:pPr>
              <a:lnSpc>
                <a:spcPct val="80000"/>
              </a:lnSpc>
            </a:pPr>
            <a:r>
              <a:rPr lang="en-US" sz="2600"/>
              <a:t>Decreases cerebral edema formation, prevents progression of hepatic encephalopathy and improves survival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7432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Acetaminophen overdose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i="1" dirty="0">
                <a:solidFill>
                  <a:srgbClr val="FFFF00"/>
                </a:solidFill>
                <a:effectLst/>
              </a:rPr>
              <a:t>N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 -acetyl-p-aminophenol </a:t>
            </a:r>
            <a:r>
              <a:rPr lang="en-US" sz="3600" b="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3600" b="0" dirty="0" smtClean="0">
                <a:solidFill>
                  <a:srgbClr val="FFFF00"/>
                </a:solidFill>
                <a:effectLst/>
              </a:rPr>
            </a:br>
            <a:r>
              <a:rPr lang="en-US" sz="3600" b="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APAP)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8" name="Picture 6" descr="Acetaminophen Overdose Diagnosis and Treatment - ACEP N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95" y="3733800"/>
            <a:ext cx="2084610" cy="265906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noFill/>
          <a:ln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NAC should optimally be given within 8 to 10 hours after ingestion </a:t>
            </a:r>
          </a:p>
          <a:p>
            <a:r>
              <a:rPr lang="en-US" sz="2800"/>
              <a:t>More delayed therapy is associated with a progressive increase in hepatic toxicity </a:t>
            </a:r>
          </a:p>
          <a:p>
            <a:r>
              <a:rPr lang="en-US" sz="2800"/>
              <a:t>some benefit may still be seen 24 hours or later after ingestion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4000"/>
              <a:t>What is the Rumack-Matthew nomogram?</a:t>
            </a:r>
          </a:p>
        </p:txBody>
      </p:sp>
      <p:pic>
        <p:nvPicPr>
          <p:cNvPr id="15364" name="Picture 4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umack-Matthew norm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APAP level to predict which patients will develop an AST elevation &gt;1000 IU/L with out antidotal treatment </a:t>
            </a:r>
          </a:p>
          <a:p>
            <a:r>
              <a:rPr lang="en-US"/>
              <a:t>Derived from acute ingestion of immediate release acetaminophen</a:t>
            </a:r>
          </a:p>
          <a:p>
            <a:r>
              <a:rPr lang="en-US"/>
              <a:t>Begins at 4 h post ingestion </a:t>
            </a:r>
          </a:p>
          <a:p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44037" name="Picture 5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/>
              <a:t>APAP level above the treatment line</a:t>
            </a:r>
          </a:p>
          <a:p>
            <a:r>
              <a:rPr lang="en-US" sz="2800"/>
              <a:t>Hx of significant APAP ingestion presenting close to 8h (give while waiting for level)</a:t>
            </a:r>
          </a:p>
          <a:p>
            <a:r>
              <a:rPr lang="en-US" sz="2800"/>
              <a:t>All APAP ingestions who present late&gt;24h with either detectable APAP or elevated transaminases</a:t>
            </a:r>
          </a:p>
          <a:p>
            <a:r>
              <a:rPr lang="en-US" sz="2800"/>
              <a:t>Chronic ingestions (&gt;4g/day in adult, &gt;120mg/d in child) with elevated transaminases</a:t>
            </a:r>
          </a:p>
          <a:p>
            <a:r>
              <a:rPr lang="en-US" sz="2800"/>
              <a:t>Hx of exposure and FHF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/>
              <a:t>Several studies show that elimination of extended and immediate-release acetaminophen are nearly identical after 4 hours.</a:t>
            </a:r>
          </a:p>
          <a:p>
            <a:r>
              <a:rPr lang="en-US" sz="3300"/>
              <a:t>some case reports APAP levels falling above the treatment normogram line as late as 11-14 hours post ingestion of the extended-release preparation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/>
              <a:t>By the end of this lecture, participants should be able to: </a:t>
            </a:r>
          </a:p>
          <a:p>
            <a:r>
              <a:rPr lang="en-US" dirty="0"/>
              <a:t>Know the potential toxic dose of APAP </a:t>
            </a:r>
            <a:r>
              <a:rPr lang="en-US" dirty="0" smtClean="0"/>
              <a:t>according to </a:t>
            </a:r>
            <a:r>
              <a:rPr lang="en-US" dirty="0"/>
              <a:t>age </a:t>
            </a:r>
          </a:p>
          <a:p>
            <a:r>
              <a:rPr lang="en-US" dirty="0" smtClean="0"/>
              <a:t>Understand the pathophysiology of APAP OD</a:t>
            </a:r>
          </a:p>
          <a:p>
            <a:r>
              <a:rPr lang="en-US" dirty="0" smtClean="0"/>
              <a:t>Know </a:t>
            </a:r>
            <a:r>
              <a:rPr lang="en-US" dirty="0"/>
              <a:t>the symptoms and signs of APAP OD</a:t>
            </a:r>
          </a:p>
          <a:p>
            <a:r>
              <a:rPr lang="en-US" dirty="0"/>
              <a:t>Know the indications of NAC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cases </a:t>
            </a:r>
            <a:endParaRPr lang="en-US" dirty="0"/>
          </a:p>
        </p:txBody>
      </p:sp>
      <p:pic>
        <p:nvPicPr>
          <p:cNvPr id="56323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 dirty="0"/>
              <a:t>15 month old </a:t>
            </a:r>
            <a:r>
              <a:rPr lang="en-US" dirty="0" smtClean="0"/>
              <a:t>child (wt. 10 kg) </a:t>
            </a:r>
            <a:r>
              <a:rPr lang="en-US" dirty="0"/>
              <a:t>accidentally took full bottle of Tylenol 60cc(120mg/5cc) 30 </a:t>
            </a:r>
            <a:r>
              <a:rPr lang="en-US" dirty="0" smtClean="0"/>
              <a:t>min </a:t>
            </a:r>
            <a:r>
              <a:rPr lang="en-US" dirty="0"/>
              <a:t>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None of the above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15 month old child 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None of the above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</a:rPr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 </a:t>
            </a:r>
            <a:r>
              <a:rPr lang="en-US" dirty="0" err="1"/>
              <a:t>yr</a:t>
            </a:r>
            <a:r>
              <a:rPr lang="en-US" dirty="0"/>
              <a:t> old pregnant girl ingested 20g of Tylenol in a suicidal gesture </a:t>
            </a:r>
            <a:r>
              <a:rPr lang="en-US"/>
              <a:t>36h </a:t>
            </a:r>
            <a:r>
              <a:rPr lang="en-US" smtClean="0"/>
              <a:t>ago. </a:t>
            </a:r>
            <a:r>
              <a:rPr lang="en-US" dirty="0"/>
              <a:t>Her APAP is &lt;10 and her AST is 90 </a:t>
            </a:r>
          </a:p>
          <a:p>
            <a:r>
              <a:rPr lang="en-US" dirty="0"/>
              <a:t>How will you manage her medically? </a:t>
            </a:r>
          </a:p>
          <a:p>
            <a:r>
              <a:rPr lang="en-US" dirty="0"/>
              <a:t>She asks you whether her baby will have any defects?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Questions ??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79613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10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Acetaminophen has been approved for OTC use since 1960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cases of hepatic damage after APAP OD 1966</a:t>
            </a:r>
          </a:p>
          <a:p>
            <a:r>
              <a:rPr lang="en-US" dirty="0"/>
              <a:t>Therapeutic dose of acetaminophen  is 10-15 mg/kg/dose in children and 325-1000 mg/dose every 4-6 hours in adults, with a maximum of 4g/day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7432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Iron </a:t>
            </a:r>
            <a:r>
              <a:rPr lang="en-US" dirty="0">
                <a:solidFill>
                  <a:srgbClr val="FF3300"/>
                </a:solidFill>
              </a:rPr>
              <a:t>overdose</a:t>
            </a:r>
            <a:r>
              <a:rPr lang="en-US" dirty="0"/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New research sounds alert on iron overdose risk for Indian wo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5384801" cy="4038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6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55172" y="1131094"/>
            <a:ext cx="7000058" cy="6779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54531"/>
            <a:ext cx="3886200" cy="35354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Common</a:t>
            </a:r>
          </a:p>
          <a:p>
            <a:pPr lvl="1"/>
            <a:r>
              <a:rPr lang="en-US" dirty="0" smtClean="0"/>
              <a:t>availability &amp; routinely prescribed </a:t>
            </a:r>
          </a:p>
          <a:p>
            <a:pPr lvl="1"/>
            <a:r>
              <a:rPr lang="en-US" dirty="0" smtClean="0"/>
              <a:t>candy like appearance</a:t>
            </a:r>
          </a:p>
          <a:p>
            <a:r>
              <a:rPr lang="en-US" dirty="0" smtClean="0"/>
              <a:t>Chronic overdose </a:t>
            </a:r>
          </a:p>
          <a:p>
            <a:pPr lvl="1"/>
            <a:r>
              <a:rPr lang="en-US" dirty="0" smtClean="0"/>
              <a:t>Multiple blood transfusions </a:t>
            </a:r>
          </a:p>
          <a:p>
            <a:pPr lvl="2"/>
            <a:r>
              <a:rPr lang="en-US" dirty="0" err="1" smtClean="0"/>
              <a:t>Thalasemia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Oncology patients </a:t>
            </a:r>
          </a:p>
          <a:p>
            <a:r>
              <a:rPr lang="en-US" dirty="0" smtClean="0"/>
              <a:t>Acute overdose: </a:t>
            </a:r>
          </a:p>
          <a:p>
            <a:endParaRPr lang="en-US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29150" y="1954531"/>
            <a:ext cx="3886200" cy="35354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Iron Preparations </a:t>
            </a:r>
            <a:endParaRPr lang="en-US" dirty="0"/>
          </a:p>
        </p:txBody>
      </p:sp>
      <p:pic>
        <p:nvPicPr>
          <p:cNvPr id="1028" name="Picture 4" descr="https://lifeinthefastlane.com/toxicology-conundrum-034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52" y="4602101"/>
            <a:ext cx="3332048" cy="1168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754880" y="2509699"/>
          <a:ext cx="2886892" cy="27137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92352">
                  <a:extLst>
                    <a:ext uri="{9D8B030D-6E8A-4147-A177-3AD203B41FA5}">
                      <a16:colId xmlns:a16="http://schemas.microsoft.com/office/drawing/2014/main" val="2210100550"/>
                    </a:ext>
                  </a:extLst>
                </a:gridCol>
                <a:gridCol w="1494540">
                  <a:extLst>
                    <a:ext uri="{9D8B030D-6E8A-4147-A177-3AD203B41FA5}">
                      <a16:colId xmlns:a16="http://schemas.microsoft.com/office/drawing/2014/main" val="1666163716"/>
                    </a:ext>
                  </a:extLst>
                </a:gridCol>
              </a:tblGrid>
              <a:tr h="366268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Contents</a:t>
                      </a:r>
                    </a:p>
                  </a:txBody>
                  <a:tcPr marL="5715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Elemental Fe (%)</a:t>
                      </a:r>
                    </a:p>
                  </a:txBody>
                  <a:tcPr marL="5715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33431246"/>
                  </a:ext>
                </a:extLst>
              </a:tr>
              <a:tr h="366268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Ferrous chloride</a:t>
                      </a:r>
                    </a:p>
                  </a:txBody>
                  <a:tcPr marL="5715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28</a:t>
                      </a:r>
                    </a:p>
                  </a:txBody>
                  <a:tcPr marL="5715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2320866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Ferrous fumarate</a:t>
                      </a:r>
                    </a:p>
                  </a:txBody>
                  <a:tcPr marL="5715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33</a:t>
                      </a:r>
                    </a:p>
                  </a:txBody>
                  <a:tcPr marL="5715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3684099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Ferrous gluconate</a:t>
                      </a:r>
                    </a:p>
                  </a:txBody>
                  <a:tcPr marL="5715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12</a:t>
                      </a:r>
                    </a:p>
                  </a:txBody>
                  <a:tcPr marL="5715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77489275"/>
                  </a:ext>
                </a:extLst>
              </a:tr>
              <a:tr h="366268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Ferrous lactate</a:t>
                      </a:r>
                    </a:p>
                  </a:txBody>
                  <a:tcPr marL="5715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19</a:t>
                      </a:r>
                    </a:p>
                  </a:txBody>
                  <a:tcPr marL="5715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5757331"/>
                  </a:ext>
                </a:extLst>
              </a:tr>
              <a:tr h="366268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Ferrous sulfate</a:t>
                      </a:r>
                    </a:p>
                  </a:txBody>
                  <a:tcPr marL="5715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20</a:t>
                      </a:r>
                    </a:p>
                  </a:txBody>
                  <a:tcPr marL="5715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19243656"/>
                  </a:ext>
                </a:extLst>
              </a:tr>
            </a:tbl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 flipV="1">
            <a:off x="3576194" y="1699539"/>
            <a:ext cx="3400130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1350">
                <a:latin typeface="Arial" panose="020B0604020202020204" pitchFamily="34" charset="0"/>
              </a:rPr>
              <a:t/>
            </a:r>
            <a:br>
              <a:rPr lang="en-US" altLang="en-US" sz="1350">
                <a:latin typeface="Arial" panose="020B0604020202020204" pitchFamily="34" charset="0"/>
              </a:rPr>
            </a:br>
            <a:endParaRPr lang="en-US" altLang="en-US" sz="13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30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Pathophysiology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@ Therapeutic /daily requirement: </a:t>
            </a:r>
          </a:p>
          <a:p>
            <a:pPr lvl="1"/>
            <a:r>
              <a:rPr lang="en-US" dirty="0" smtClean="0"/>
              <a:t>absorption of iron is normally very tightly controlled by the GI system</a:t>
            </a:r>
          </a:p>
          <a:p>
            <a:r>
              <a:rPr lang="en-US" dirty="0" smtClean="0"/>
              <a:t>@ overdose:</a:t>
            </a:r>
          </a:p>
          <a:p>
            <a:r>
              <a:rPr lang="en-US" dirty="0" smtClean="0"/>
              <a:t>Iron </a:t>
            </a:r>
            <a:r>
              <a:rPr lang="en-US" dirty="0"/>
              <a:t>exerts both local and systemic effects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orrosive </a:t>
            </a:r>
            <a:r>
              <a:rPr lang="en-US" dirty="0"/>
              <a:t>to the </a:t>
            </a:r>
            <a:r>
              <a:rPr lang="en-US" dirty="0" smtClean="0"/>
              <a:t>GIT (bleeding</a:t>
            </a:r>
            <a:r>
              <a:rPr lang="en-US" dirty="0"/>
              <a:t>, </a:t>
            </a:r>
            <a:r>
              <a:rPr lang="en-US" dirty="0" smtClean="0"/>
              <a:t>perforation, </a:t>
            </a:r>
            <a:r>
              <a:rPr lang="en-US" dirty="0"/>
              <a:t>peritonitis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local </a:t>
            </a:r>
            <a:r>
              <a:rPr lang="en-US" dirty="0"/>
              <a:t>damage to the GI mucosa allows unregulated absorption, which leads to potentially toxic serum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Excess free iron is a mitochondrial toxin that leads to derangements in energy metabolism </a:t>
            </a:r>
          </a:p>
          <a:p>
            <a:r>
              <a:rPr lang="en-US" dirty="0"/>
              <a:t>M</a:t>
            </a:r>
            <a:r>
              <a:rPr lang="en-US" dirty="0" smtClean="0"/>
              <a:t>etabolic acidosis </a:t>
            </a:r>
            <a:r>
              <a:rPr lang="en-US" dirty="0"/>
              <a:t> and its effect on multiple </a:t>
            </a:r>
            <a:r>
              <a:rPr lang="en-US" dirty="0" smtClean="0"/>
              <a:t>organ (heart, lungs, and liver)</a:t>
            </a:r>
          </a:p>
        </p:txBody>
      </p:sp>
    </p:spTree>
    <p:extLst>
      <p:ext uri="{BB962C8B-B14F-4D97-AF65-F5344CB8AC3E}">
        <p14:creationId xmlns:p14="http://schemas.microsoft.com/office/powerpoint/2010/main" val="34500200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IRON toxicity </a:t>
            </a:r>
            <a:endParaRPr lang="en-US" dirty="0"/>
          </a:p>
        </p:txBody>
      </p:sp>
      <p:pic>
        <p:nvPicPr>
          <p:cNvPr id="2050" name="Picture 2" descr="Iron poisoning classically follows 5 stages, although the stages usually overlap, reflecting the two important phases of toxicity: gastrointestinal and syste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305492"/>
            <a:ext cx="8129588" cy="28217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887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Management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Toxicological History </a:t>
            </a:r>
          </a:p>
          <a:p>
            <a:r>
              <a:rPr lang="en-US" dirty="0" smtClean="0"/>
              <a:t>Unintentional </a:t>
            </a:r>
          </a:p>
          <a:p>
            <a:r>
              <a:rPr lang="en-US" dirty="0" smtClean="0"/>
              <a:t>Timing is important </a:t>
            </a:r>
          </a:p>
          <a:p>
            <a:r>
              <a:rPr lang="en-US" dirty="0" smtClean="0"/>
              <a:t>Number of pills</a:t>
            </a:r>
          </a:p>
          <a:p>
            <a:r>
              <a:rPr lang="en-US" dirty="0" smtClean="0"/>
              <a:t>Formulation</a:t>
            </a:r>
          </a:p>
          <a:p>
            <a:pPr lvl="1"/>
            <a:r>
              <a:rPr lang="en-US" i="1" dirty="0" smtClean="0"/>
              <a:t>e.g. a </a:t>
            </a:r>
            <a:r>
              <a:rPr lang="en-US" i="1" dirty="0"/>
              <a:t>10-kg child who consumed 10 tablets of 320 mg ferrous gluconate (12% elemental iron per </a:t>
            </a:r>
            <a:r>
              <a:rPr lang="en-US" i="1" dirty="0" smtClean="0"/>
              <a:t>tablet), 10 </a:t>
            </a:r>
            <a:r>
              <a:rPr lang="en-US" i="1" dirty="0"/>
              <a:t>tablets × 38.4 mg elemental iron per tablet = 384 mg/10 kg = 38.4 </a:t>
            </a:r>
            <a:r>
              <a:rPr lang="en-US" i="1" dirty="0" smtClean="0"/>
              <a:t>mg/kg</a:t>
            </a:r>
          </a:p>
          <a:p>
            <a:r>
              <a:rPr lang="en-US" dirty="0" smtClean="0"/>
              <a:t>Physical Examination</a:t>
            </a:r>
          </a:p>
          <a:p>
            <a:r>
              <a:rPr lang="en-US" dirty="0" smtClean="0"/>
              <a:t>5 phases </a:t>
            </a:r>
          </a:p>
          <a:p>
            <a:r>
              <a:rPr lang="en-US" dirty="0"/>
              <a:t>Patients may not always demonstrate each of the phases.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96529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Serum iron levels peak 4-6 hours post ingestion </a:t>
            </a:r>
          </a:p>
          <a:p>
            <a:r>
              <a:rPr lang="en-US" dirty="0" smtClean="0"/>
              <a:t>peak </a:t>
            </a:r>
            <a:r>
              <a:rPr lang="en-US" dirty="0"/>
              <a:t>level predicts severity </a:t>
            </a:r>
            <a:endParaRPr lang="en-US" dirty="0" smtClean="0"/>
          </a:p>
          <a:p>
            <a:r>
              <a:rPr lang="en-US" dirty="0" smtClean="0"/>
              <a:t>Iron </a:t>
            </a:r>
            <a:r>
              <a:rPr lang="en-US" dirty="0"/>
              <a:t>is rapidly cleared from serum and deposited in the liver </a:t>
            </a:r>
          </a:p>
          <a:p>
            <a:pPr lvl="1"/>
            <a:r>
              <a:rPr lang="en-US" dirty="0"/>
              <a:t>A measured level after the peak can be deceptively low </a:t>
            </a:r>
            <a:endParaRPr lang="en-US" dirty="0" smtClean="0"/>
          </a:p>
          <a:p>
            <a:r>
              <a:rPr lang="en-US" dirty="0"/>
              <a:t>Serum iron levels generally correlate with clinical </a:t>
            </a:r>
            <a:r>
              <a:rPr lang="en-US" dirty="0" smtClean="0"/>
              <a:t>severity</a:t>
            </a:r>
          </a:p>
          <a:p>
            <a:r>
              <a:rPr lang="en-US" dirty="0" smtClean="0"/>
              <a:t>TIBC, glucose, and WBC counts are unreliable in predicting toxicity</a:t>
            </a:r>
          </a:p>
          <a:p>
            <a:r>
              <a:rPr lang="en-US" dirty="0" smtClean="0"/>
              <a:t>Abdominal X-ray can be used to confirm ingestion</a:t>
            </a:r>
          </a:p>
        </p:txBody>
      </p:sp>
    </p:spTree>
    <p:extLst>
      <p:ext uri="{BB962C8B-B14F-4D97-AF65-F5344CB8AC3E}">
        <p14:creationId xmlns:p14="http://schemas.microsoft.com/office/powerpoint/2010/main" val="33864544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Management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300" b="1" dirty="0"/>
              <a:t>A</a:t>
            </a:r>
            <a:r>
              <a:rPr lang="en-US" dirty="0" smtClean="0"/>
              <a:t>irway</a:t>
            </a:r>
          </a:p>
          <a:p>
            <a:r>
              <a:rPr lang="en-US" sz="3300" b="1" dirty="0"/>
              <a:t>B</a:t>
            </a:r>
            <a:r>
              <a:rPr lang="en-US" dirty="0" smtClean="0"/>
              <a:t>reathing </a:t>
            </a:r>
          </a:p>
          <a:p>
            <a:r>
              <a:rPr lang="en-US" sz="3300" b="1" dirty="0"/>
              <a:t>C</a:t>
            </a:r>
            <a:r>
              <a:rPr lang="en-US" dirty="0" smtClean="0"/>
              <a:t>irculation </a:t>
            </a:r>
          </a:p>
          <a:p>
            <a:pPr lvl="1"/>
            <a:r>
              <a:rPr lang="en-US" dirty="0" smtClean="0"/>
              <a:t>Fluid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300" b="1" dirty="0"/>
              <a:t>D</a:t>
            </a:r>
            <a:r>
              <a:rPr lang="en-US" dirty="0" smtClean="0"/>
              <a:t>econtamination</a:t>
            </a:r>
          </a:p>
          <a:p>
            <a:pPr lvl="1"/>
            <a:r>
              <a:rPr lang="en-US" dirty="0" smtClean="0"/>
              <a:t>No charcoal </a:t>
            </a:r>
          </a:p>
          <a:p>
            <a:pPr lvl="1"/>
            <a:r>
              <a:rPr lang="en-US" dirty="0" smtClean="0"/>
              <a:t>No gastric lavage </a:t>
            </a:r>
          </a:p>
          <a:p>
            <a:pPr lvl="1"/>
            <a:r>
              <a:rPr lang="en-US" dirty="0" smtClean="0"/>
              <a:t>WBI</a:t>
            </a:r>
          </a:p>
          <a:p>
            <a:r>
              <a:rPr lang="en-US" sz="3300" b="1" dirty="0"/>
              <a:t>E</a:t>
            </a:r>
            <a:r>
              <a:rPr lang="en-US" dirty="0" smtClean="0"/>
              <a:t>limination</a:t>
            </a:r>
          </a:p>
          <a:p>
            <a:pPr lvl="1"/>
            <a:r>
              <a:rPr lang="en-US" dirty="0" smtClean="0"/>
              <a:t>None </a:t>
            </a:r>
          </a:p>
          <a:p>
            <a:r>
              <a:rPr lang="en-US" sz="3300" b="1" dirty="0"/>
              <a:t>F</a:t>
            </a:r>
            <a:r>
              <a:rPr lang="en-US" dirty="0" smtClean="0"/>
              <a:t>inding Antidote</a:t>
            </a:r>
          </a:p>
          <a:p>
            <a:pPr lvl="1"/>
            <a:r>
              <a:rPr lang="en-US" dirty="0" err="1"/>
              <a:t>Deferoxamine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699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Management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-514350">
              <a:spcBef>
                <a:spcPts val="750"/>
              </a:spcBef>
            </a:pPr>
            <a:r>
              <a:rPr lang="en-US" dirty="0" err="1"/>
              <a:t>Deferoxamine</a:t>
            </a:r>
            <a:endParaRPr lang="en-US" dirty="0"/>
          </a:p>
          <a:p>
            <a:r>
              <a:rPr lang="en-US" dirty="0" smtClean="0"/>
              <a:t>Fe </a:t>
            </a:r>
            <a:r>
              <a:rPr lang="en-US" dirty="0"/>
              <a:t>level &gt; 500 mcg/dl</a:t>
            </a:r>
          </a:p>
          <a:p>
            <a:r>
              <a:rPr lang="en-US" dirty="0"/>
              <a:t>Presence of metabolic acidosis</a:t>
            </a:r>
          </a:p>
          <a:p>
            <a:r>
              <a:rPr lang="en-US" dirty="0"/>
              <a:t>Lethargy/coma</a:t>
            </a:r>
          </a:p>
          <a:p>
            <a:r>
              <a:rPr lang="en-US" dirty="0"/>
              <a:t>Shock</a:t>
            </a:r>
          </a:p>
          <a:p>
            <a:r>
              <a:rPr lang="en-US" dirty="0"/>
              <a:t>Toxic </a:t>
            </a:r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Chelates </a:t>
            </a:r>
            <a:r>
              <a:rPr lang="en-US" dirty="0"/>
              <a:t>free </a:t>
            </a:r>
            <a:r>
              <a:rPr lang="en-US" dirty="0" smtClean="0"/>
              <a:t>iron in </a:t>
            </a:r>
            <a:r>
              <a:rPr lang="en-US" dirty="0"/>
              <a:t>the plasma resulting in water soluble complexes that can be </a:t>
            </a:r>
            <a:r>
              <a:rPr lang="en-US" dirty="0" err="1"/>
              <a:t>renally</a:t>
            </a:r>
            <a:r>
              <a:rPr lang="en-US" dirty="0"/>
              <a:t> excreted</a:t>
            </a:r>
          </a:p>
          <a:p>
            <a:pPr marL="0" lvl="1" indent="0">
              <a:spcBef>
                <a:spcPts val="750"/>
              </a:spcBef>
              <a:buNone/>
            </a:pPr>
            <a:endParaRPr lang="en-US" dirty="0" smtClean="0"/>
          </a:p>
        </p:txBody>
      </p:sp>
      <p:pic>
        <p:nvPicPr>
          <p:cNvPr id="3074" name="Picture 2" descr="https://i0.wp.com/www.aliem.com/wp-content/uploads/Deferoxamine1.jpg?resize=169%2C200&amp;ssl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87040"/>
            <a:ext cx="1807559" cy="21391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6612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7432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Salicylates overdose 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 descr="https://nursingcrib.com/wp-content/uploads/ASPIRIN-OVERD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971800"/>
            <a:ext cx="4286250" cy="28384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8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SALICYLATES OVERDOSE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</a:t>
            </a:r>
            <a:r>
              <a:rPr lang="en-US" dirty="0" smtClean="0">
                <a:effectLst/>
              </a:rPr>
              <a:t>ound </a:t>
            </a:r>
            <a:r>
              <a:rPr lang="en-US" dirty="0">
                <a:effectLst/>
              </a:rPr>
              <a:t>in hundreds of </a:t>
            </a:r>
            <a:r>
              <a:rPr lang="en-US" dirty="0" smtClean="0">
                <a:effectLst/>
              </a:rPr>
              <a:t>OTC medications</a:t>
            </a:r>
          </a:p>
          <a:p>
            <a:r>
              <a:rPr lang="en-US" dirty="0">
                <a:effectLst/>
              </a:rPr>
              <a:t>important cause of morbidity and </a:t>
            </a:r>
            <a:r>
              <a:rPr lang="en-US" dirty="0" smtClean="0">
                <a:effectLst/>
              </a:rPr>
              <a:t>mortality</a:t>
            </a:r>
          </a:p>
          <a:p>
            <a:r>
              <a:rPr lang="en-US" dirty="0" smtClean="0">
                <a:effectLst/>
              </a:rPr>
              <a:t>Antipyretic, antiplatelet, and </a:t>
            </a:r>
            <a:r>
              <a:rPr lang="en-US" dirty="0">
                <a:effectLst/>
              </a:rPr>
              <a:t>an anti-inflammatory agent 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Formulation </a:t>
            </a:r>
          </a:p>
          <a:p>
            <a:pPr lvl="1"/>
            <a:r>
              <a:rPr lang="en-US" dirty="0" smtClean="0"/>
              <a:t>Tabs </a:t>
            </a:r>
          </a:p>
          <a:p>
            <a:pPr lvl="2"/>
            <a:r>
              <a:rPr lang="en-US" dirty="0" smtClean="0"/>
              <a:t>Baby Aspirin 80mg</a:t>
            </a:r>
          </a:p>
          <a:p>
            <a:pPr lvl="2"/>
            <a:r>
              <a:rPr lang="en-US" dirty="0" smtClean="0"/>
              <a:t>Adult Aspirin 325mg</a:t>
            </a:r>
          </a:p>
          <a:p>
            <a:pPr lvl="1"/>
            <a:r>
              <a:rPr lang="en-US" dirty="0" smtClean="0"/>
              <a:t>Topical </a:t>
            </a:r>
          </a:p>
          <a:p>
            <a:pPr lvl="2"/>
            <a:r>
              <a:rPr lang="en-US" dirty="0" smtClean="0">
                <a:effectLst/>
              </a:rPr>
              <a:t>Oil of wintergreen</a:t>
            </a:r>
            <a:endParaRPr lang="en-US" dirty="0" smtClean="0"/>
          </a:p>
          <a:p>
            <a:pPr lvl="2"/>
            <a:r>
              <a:rPr lang="en-US" dirty="0" smtClean="0">
                <a:effectLst/>
              </a:rPr>
              <a:t>Pepto-Bismol</a:t>
            </a:r>
          </a:p>
          <a:p>
            <a:r>
              <a:rPr lang="en-US" dirty="0">
                <a:effectLst/>
              </a:rPr>
              <a:t>toxicity </a:t>
            </a:r>
            <a:r>
              <a:rPr lang="en-US" dirty="0" smtClean="0">
                <a:effectLst/>
              </a:rPr>
              <a:t>more &amp; severe</a:t>
            </a:r>
          </a:p>
          <a:p>
            <a:pPr lvl="1"/>
            <a:r>
              <a:rPr lang="en-US" dirty="0" smtClean="0">
                <a:effectLst/>
              </a:rPr>
              <a:t> elderly </a:t>
            </a:r>
          </a:p>
          <a:p>
            <a:pPr lvl="1"/>
            <a:r>
              <a:rPr lang="en-US" dirty="0" smtClean="0">
                <a:effectLst/>
              </a:rPr>
              <a:t>infants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0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Children: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&lt; 12 months   150 mg/kg </a:t>
            </a:r>
          </a:p>
          <a:p>
            <a:pPr lvl="1"/>
            <a:r>
              <a:rPr lang="en-US" dirty="0"/>
              <a:t>1 – 6 y            200 mg/kg</a:t>
            </a:r>
          </a:p>
          <a:p>
            <a:pPr lvl="1"/>
            <a:r>
              <a:rPr lang="en-US" dirty="0"/>
              <a:t>1 – 6 y with risk factors 150 mg/kg </a:t>
            </a:r>
          </a:p>
          <a:p>
            <a:pPr lvl="1"/>
            <a:r>
              <a:rPr lang="en-US" dirty="0"/>
              <a:t>7 – 12 y         150 mg/kg </a:t>
            </a:r>
          </a:p>
          <a:p>
            <a:r>
              <a:rPr lang="en-US" dirty="0">
                <a:solidFill>
                  <a:srgbClr val="FFFF00"/>
                </a:solidFill>
              </a:rPr>
              <a:t>Youth &amp; Adult</a:t>
            </a:r>
            <a:r>
              <a:rPr lang="en-US" dirty="0"/>
              <a:t>  </a:t>
            </a:r>
          </a:p>
          <a:p>
            <a:pPr lvl="1"/>
            <a:r>
              <a:rPr lang="en-US" dirty="0" smtClean="0"/>
              <a:t>7.5 - 10  </a:t>
            </a:r>
            <a:r>
              <a:rPr lang="en-US" dirty="0"/>
              <a:t>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toxicity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SA" dirty="0" smtClean="0">
                <a:effectLst/>
              </a:rPr>
              <a:t>&gt;</a:t>
            </a:r>
            <a:r>
              <a:rPr lang="en-US" dirty="0" smtClean="0">
                <a:effectLst/>
              </a:rPr>
              <a:t>150 mg/kg</a:t>
            </a:r>
          </a:p>
          <a:p>
            <a:pPr lvl="1"/>
            <a:r>
              <a:rPr lang="en-US" dirty="0" smtClean="0">
                <a:effectLst/>
              </a:rPr>
              <a:t>no toxicity- mild </a:t>
            </a:r>
            <a:r>
              <a:rPr lang="en-US" dirty="0">
                <a:effectLst/>
              </a:rPr>
              <a:t>toxicity</a:t>
            </a:r>
          </a:p>
          <a:p>
            <a:r>
              <a:rPr lang="en-US" dirty="0" smtClean="0">
                <a:effectLst/>
              </a:rPr>
              <a:t>150-300 </a:t>
            </a:r>
            <a:r>
              <a:rPr lang="en-US" dirty="0">
                <a:effectLst/>
              </a:rPr>
              <a:t>mg/kg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Mild-Moderate </a:t>
            </a:r>
            <a:r>
              <a:rPr lang="en-US" dirty="0">
                <a:effectLst/>
              </a:rPr>
              <a:t>toxicity</a:t>
            </a:r>
          </a:p>
          <a:p>
            <a:r>
              <a:rPr lang="en-US" dirty="0" smtClean="0">
                <a:effectLst/>
              </a:rPr>
              <a:t>301-500 </a:t>
            </a:r>
            <a:r>
              <a:rPr lang="en-US" dirty="0">
                <a:effectLst/>
              </a:rPr>
              <a:t>mg/kg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Serious </a:t>
            </a:r>
            <a:r>
              <a:rPr lang="en-US" dirty="0">
                <a:effectLst/>
              </a:rPr>
              <a:t>toxicity</a:t>
            </a:r>
          </a:p>
          <a:p>
            <a:r>
              <a:rPr lang="ar-SA" dirty="0" smtClean="0">
                <a:effectLst/>
              </a:rPr>
              <a:t>&lt;</a:t>
            </a:r>
            <a:r>
              <a:rPr lang="en-US" dirty="0" smtClean="0">
                <a:effectLst/>
              </a:rPr>
              <a:t>500 </a:t>
            </a:r>
            <a:r>
              <a:rPr lang="en-US" dirty="0">
                <a:effectLst/>
              </a:rPr>
              <a:t>mg/kg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lethal </a:t>
            </a:r>
            <a:r>
              <a:rPr lang="en-US" dirty="0">
                <a:effectLst/>
              </a:rPr>
              <a:t>toxicity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Large </a:t>
            </a:r>
            <a:r>
              <a:rPr lang="en-US" dirty="0">
                <a:effectLst/>
              </a:rPr>
              <a:t>amount of salicylate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Saturates </a:t>
            </a:r>
            <a:r>
              <a:rPr lang="en-US" dirty="0">
                <a:effectLst/>
              </a:rPr>
              <a:t>the body’s protein-binding </a:t>
            </a:r>
            <a:r>
              <a:rPr lang="en-US" dirty="0" smtClean="0">
                <a:effectLst/>
              </a:rPr>
              <a:t>capacity</a:t>
            </a:r>
          </a:p>
          <a:p>
            <a:r>
              <a:rPr lang="en-US" dirty="0" smtClean="0">
                <a:effectLst/>
              </a:rPr>
              <a:t>Leaves </a:t>
            </a:r>
            <a:r>
              <a:rPr lang="en-US" dirty="0">
                <a:effectLst/>
              </a:rPr>
              <a:t>free salicylate in the serum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423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b="1" dirty="0">
                <a:effectLst/>
              </a:rPr>
              <a:t>Direct stimulation of respiratory center</a:t>
            </a:r>
            <a:endParaRPr lang="en-US" dirty="0">
              <a:effectLst/>
            </a:endParaRPr>
          </a:p>
          <a:p>
            <a:pPr lvl="1"/>
            <a:r>
              <a:rPr lang="en-US" dirty="0" err="1">
                <a:effectLst/>
              </a:rPr>
              <a:t>Kussmaul</a:t>
            </a:r>
            <a:r>
              <a:rPr lang="en-US" dirty="0">
                <a:effectLst/>
              </a:rPr>
              <a:t> Respirations</a:t>
            </a:r>
          </a:p>
          <a:p>
            <a:pPr lvl="1"/>
            <a:r>
              <a:rPr lang="en-US" dirty="0">
                <a:effectLst/>
              </a:rPr>
              <a:t>Respiratory alkalosis</a:t>
            </a:r>
          </a:p>
          <a:p>
            <a:r>
              <a:rPr lang="en-US" b="1" dirty="0" smtClean="0">
                <a:effectLst/>
              </a:rPr>
              <a:t>Uncoupling </a:t>
            </a:r>
            <a:r>
              <a:rPr lang="en-US" b="1" dirty="0">
                <a:effectLst/>
              </a:rPr>
              <a:t>oxidative phosphorylation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Generation of lactate (organ damage, metabolic acidosis)</a:t>
            </a:r>
          </a:p>
          <a:p>
            <a:pPr lvl="1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ypoglycemia </a:t>
            </a:r>
          </a:p>
          <a:p>
            <a:pPr lvl="1"/>
            <a:r>
              <a:rPr lang="en-US" dirty="0" smtClean="0">
                <a:effectLst/>
              </a:rPr>
              <a:t>Hyperthermia </a:t>
            </a:r>
            <a:r>
              <a:rPr lang="en-US" dirty="0">
                <a:effectLst/>
              </a:rPr>
              <a:t>from inefficient attempt at ATP production</a:t>
            </a:r>
          </a:p>
          <a:p>
            <a:pPr lvl="1"/>
            <a:r>
              <a:rPr lang="en-US" dirty="0">
                <a:effectLst/>
              </a:rPr>
              <a:t>Electrolyte </a:t>
            </a:r>
            <a:r>
              <a:rPr lang="en-US" dirty="0" smtClean="0">
                <a:effectLst/>
              </a:rPr>
              <a:t>abnormalities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948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Hyperpnea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Tachypnea </a:t>
            </a:r>
          </a:p>
          <a:p>
            <a:r>
              <a:rPr lang="en-US" dirty="0" smtClean="0"/>
              <a:t>Tachycardia </a:t>
            </a:r>
          </a:p>
          <a:p>
            <a:r>
              <a:rPr lang="en-US" dirty="0" smtClean="0"/>
              <a:t>Nausea </a:t>
            </a:r>
          </a:p>
          <a:p>
            <a:r>
              <a:rPr lang="en-US" dirty="0" smtClean="0"/>
              <a:t>Vomiting </a:t>
            </a:r>
          </a:p>
          <a:p>
            <a:r>
              <a:rPr lang="en-US" dirty="0" smtClean="0"/>
              <a:t>Tinnitus </a:t>
            </a:r>
          </a:p>
          <a:p>
            <a:r>
              <a:rPr lang="en-US" dirty="0" smtClean="0"/>
              <a:t>Vertigo </a:t>
            </a:r>
          </a:p>
          <a:p>
            <a:r>
              <a:rPr lang="en-US" dirty="0" smtClean="0"/>
              <a:t>Diaphoresis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LATE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Hypotension </a:t>
            </a:r>
          </a:p>
          <a:p>
            <a:r>
              <a:rPr lang="en-US" dirty="0" smtClean="0"/>
              <a:t>Pulmonary edema </a:t>
            </a:r>
          </a:p>
          <a:p>
            <a:r>
              <a:rPr lang="en-US" dirty="0" smtClean="0"/>
              <a:t>Oliguria</a:t>
            </a:r>
          </a:p>
          <a:p>
            <a:r>
              <a:rPr lang="en-US" dirty="0" smtClean="0"/>
              <a:t>Brain edema </a:t>
            </a:r>
          </a:p>
          <a:p>
            <a:r>
              <a:rPr lang="en-US" dirty="0" smtClean="0"/>
              <a:t>LOC</a:t>
            </a:r>
          </a:p>
          <a:p>
            <a:r>
              <a:rPr lang="en-US" dirty="0" smtClean="0"/>
              <a:t>Seizure </a:t>
            </a:r>
          </a:p>
          <a:p>
            <a:r>
              <a:rPr lang="en-US" dirty="0" smtClean="0"/>
              <a:t>Coma </a:t>
            </a:r>
          </a:p>
          <a:p>
            <a:r>
              <a:rPr lang="en-US" dirty="0" smtClean="0"/>
              <a:t>Death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732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High index od suspicion </a:t>
            </a:r>
          </a:p>
          <a:p>
            <a:r>
              <a:rPr lang="en-US" dirty="0" smtClean="0"/>
              <a:t>Acute </a:t>
            </a:r>
          </a:p>
          <a:p>
            <a:r>
              <a:rPr lang="en-US" dirty="0" smtClean="0"/>
              <a:t>Chronic ingestion </a:t>
            </a:r>
          </a:p>
          <a:p>
            <a:pPr lvl="1"/>
            <a:r>
              <a:rPr lang="en-US" dirty="0" smtClean="0">
                <a:effectLst/>
              </a:rPr>
              <a:t>anxiety</a:t>
            </a:r>
          </a:p>
          <a:p>
            <a:pPr lvl="1"/>
            <a:r>
              <a:rPr lang="en-US" dirty="0" smtClean="0">
                <a:effectLst/>
              </a:rPr>
              <a:t>difficulty concentrating</a:t>
            </a:r>
          </a:p>
          <a:p>
            <a:pPr lvl="1"/>
            <a:r>
              <a:rPr lang="en-US" dirty="0" smtClean="0">
                <a:effectLst/>
              </a:rPr>
              <a:t>Hallucinations</a:t>
            </a:r>
          </a:p>
          <a:p>
            <a:pPr lvl="1"/>
            <a:r>
              <a:rPr lang="en-US" dirty="0" smtClean="0">
                <a:effectLst/>
              </a:rPr>
              <a:t>agitated </a:t>
            </a:r>
            <a:r>
              <a:rPr lang="en-US" dirty="0">
                <a:effectLst/>
              </a:rPr>
              <a:t>delirium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Laboratory </a:t>
            </a:r>
          </a:p>
          <a:p>
            <a:pPr lvl="1"/>
            <a:r>
              <a:rPr lang="en-US" dirty="0" smtClean="0"/>
              <a:t>ASA level q2h </a:t>
            </a:r>
          </a:p>
          <a:p>
            <a:pPr lvl="1"/>
            <a:r>
              <a:rPr lang="en-US" dirty="0" smtClean="0"/>
              <a:t>VBG</a:t>
            </a:r>
          </a:p>
          <a:p>
            <a:pPr lvl="1"/>
            <a:r>
              <a:rPr lang="en-US" dirty="0" smtClean="0"/>
              <a:t>U/E</a:t>
            </a:r>
          </a:p>
          <a:p>
            <a:pPr lvl="1"/>
            <a:r>
              <a:rPr lang="en-US" dirty="0" smtClean="0"/>
              <a:t>LFT</a:t>
            </a:r>
          </a:p>
          <a:p>
            <a:pPr lvl="1"/>
            <a:r>
              <a:rPr lang="en-US" dirty="0" smtClean="0"/>
              <a:t>CBC</a:t>
            </a:r>
          </a:p>
          <a:p>
            <a:pPr lvl="1"/>
            <a:r>
              <a:rPr lang="en-US" dirty="0" smtClean="0"/>
              <a:t>Coagulations</a:t>
            </a:r>
          </a:p>
          <a:p>
            <a:pPr lvl="1"/>
            <a:r>
              <a:rPr lang="en-US" dirty="0" smtClean="0"/>
              <a:t>ECG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077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Treatment 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300" b="1" dirty="0"/>
              <a:t>A</a:t>
            </a:r>
            <a:r>
              <a:rPr lang="en-US" dirty="0" smtClean="0"/>
              <a:t>irway</a:t>
            </a:r>
          </a:p>
          <a:p>
            <a:r>
              <a:rPr lang="en-US" sz="3300" b="1" dirty="0"/>
              <a:t>B</a:t>
            </a:r>
            <a:r>
              <a:rPr lang="en-US" dirty="0" smtClean="0"/>
              <a:t>reathing </a:t>
            </a:r>
          </a:p>
          <a:p>
            <a:r>
              <a:rPr lang="en-US" sz="3300" b="1" dirty="0"/>
              <a:t>C</a:t>
            </a:r>
            <a:r>
              <a:rPr lang="en-US" dirty="0" smtClean="0"/>
              <a:t>irculation </a:t>
            </a:r>
          </a:p>
          <a:p>
            <a:pPr lvl="1"/>
            <a:r>
              <a:rPr lang="en-US" dirty="0" smtClean="0"/>
              <a:t>Fluid &amp; Electrolytes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300" b="1" dirty="0"/>
              <a:t>D</a:t>
            </a:r>
            <a:r>
              <a:rPr lang="en-US" dirty="0" smtClean="0"/>
              <a:t>econtamination</a:t>
            </a:r>
          </a:p>
          <a:p>
            <a:pPr lvl="1"/>
            <a:r>
              <a:rPr lang="en-US" dirty="0" smtClean="0"/>
              <a:t>Charcoal </a:t>
            </a:r>
          </a:p>
          <a:p>
            <a:pPr lvl="1"/>
            <a:r>
              <a:rPr lang="en-US" dirty="0" smtClean="0"/>
              <a:t>No gastric lavage </a:t>
            </a:r>
          </a:p>
          <a:p>
            <a:pPr lvl="1"/>
            <a:r>
              <a:rPr lang="en-US" dirty="0" smtClean="0"/>
              <a:t>WBI for </a:t>
            </a:r>
            <a:r>
              <a:rPr lang="en-US" dirty="0">
                <a:effectLst/>
              </a:rPr>
              <a:t>bezoar</a:t>
            </a:r>
            <a:endParaRPr lang="en-US" dirty="0" smtClean="0"/>
          </a:p>
          <a:p>
            <a:r>
              <a:rPr lang="en-US" sz="3300" b="1" dirty="0"/>
              <a:t>E</a:t>
            </a:r>
            <a:r>
              <a:rPr lang="en-US" dirty="0" smtClean="0"/>
              <a:t>limination</a:t>
            </a:r>
          </a:p>
          <a:p>
            <a:pPr lvl="1"/>
            <a:r>
              <a:rPr lang="en-US" dirty="0">
                <a:effectLst/>
              </a:rPr>
              <a:t>Alkalinize </a:t>
            </a:r>
            <a:r>
              <a:rPr lang="en-US" dirty="0" smtClean="0">
                <a:effectLst/>
              </a:rPr>
              <a:t>urine</a:t>
            </a:r>
          </a:p>
          <a:p>
            <a:pPr lvl="1"/>
            <a:r>
              <a:rPr lang="en-US" dirty="0" smtClean="0">
                <a:effectLst/>
              </a:rPr>
              <a:t>Hemodialysis </a:t>
            </a:r>
          </a:p>
          <a:p>
            <a:r>
              <a:rPr lang="en-US" sz="3700" b="1" dirty="0" smtClean="0"/>
              <a:t>F</a:t>
            </a:r>
            <a:r>
              <a:rPr lang="en-US" dirty="0" smtClean="0"/>
              <a:t>inding Antidote</a:t>
            </a:r>
          </a:p>
          <a:p>
            <a:pPr lvl="1"/>
            <a:r>
              <a:rPr lang="en-US" dirty="0" smtClean="0"/>
              <a:t>None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A can Cross back into blood/brain when urine is not alkalinized (graphic by tammi schaeffer, do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"/>
            <a:ext cx="4784725" cy="313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When urine is alkalinized, aspirin gets trapped in urine, setting up concentration gradient decreasing amount in brain (graphic by tammi schaeffe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87475"/>
            <a:ext cx="4784725" cy="3141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837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news.blr.com/app/uploads/sites/3/2019/11/Addic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78"/>
            <a:ext cx="9144000" cy="684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1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glucuronide conjugation(40-65%)		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sulfate conjugation(20-45%)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 inactive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metabolites excreted in the urine.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Excretion of unchanged APAP in the urine (5%).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Oxidation by P450 cytochromes (CYP 2E1, 1A2, and 3A4) to </a:t>
            </a: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NAPQI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(5-15%)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nontoxic cysteine/mercaptate conjugates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  <a:ln/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5334000"/>
            <a:ext cx="33528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4400"/>
              <a:t>What happens in OD ?</a:t>
            </a:r>
          </a:p>
        </p:txBody>
      </p:sp>
      <p:pic>
        <p:nvPicPr>
          <p:cNvPr id="23558" name="Picture 6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458200" cy="6324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Saturation of glucuronidation and sulfation pathways</a:t>
            </a:r>
          </a:p>
          <a:p>
            <a:pPr>
              <a:lnSpc>
                <a:spcPct val="90000"/>
              </a:lnSpc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>
              <a:lnSpc>
                <a:spcPct val="90000"/>
              </a:lnSpc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/>
              <a:t>In OD: rate and quantity of NAPQI formation overwhelms  GSH supply and regeneration: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610</TotalTime>
  <Words>1591</Words>
  <Application>Microsoft Office PowerPoint</Application>
  <PresentationFormat>On-screen Show (4:3)</PresentationFormat>
  <Paragraphs>326</Paragraphs>
  <Slides>56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Garamond</vt:lpstr>
      <vt:lpstr>Wingdings</vt:lpstr>
      <vt:lpstr>Stream</vt:lpstr>
      <vt:lpstr>Common Drugs Ingestion </vt:lpstr>
      <vt:lpstr>Acetaminophen overdose  N -acetyl-p-aminophenol  (APAP) </vt:lpstr>
      <vt:lpstr>Objectives </vt:lpstr>
      <vt:lpstr>APAP</vt:lpstr>
      <vt:lpstr>Toxic dose of APAP</vt:lpstr>
      <vt:lpstr>Metabolic Pathways </vt:lpstr>
      <vt:lpstr>PowerPoint Presentation</vt:lpstr>
      <vt:lpstr>What happens in OD ?</vt:lpstr>
      <vt:lpstr>PowerPoint Presentation</vt:lpstr>
      <vt:lpstr>PowerPoint Presentation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   Which lab test is the most sensitive for early detection of hepatotoxicity.?  </vt:lpstr>
      <vt:lpstr>Management Guidelines</vt:lpstr>
      <vt:lpstr>NAC</vt:lpstr>
      <vt:lpstr>NAC</vt:lpstr>
      <vt:lpstr>PowerPoint Presentation</vt:lpstr>
      <vt:lpstr>NAC</vt:lpstr>
      <vt:lpstr>What is the Rumack-Matthew nomogram?</vt:lpstr>
      <vt:lpstr>PowerPoint Presentation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When to give NAC?</vt:lpstr>
      <vt:lpstr>Indication for NAC </vt:lpstr>
      <vt:lpstr>XR tablets</vt:lpstr>
      <vt:lpstr>PowerPoint Presentation</vt:lpstr>
      <vt:lpstr>Short cases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??</vt:lpstr>
      <vt:lpstr>PowerPoint Presentation</vt:lpstr>
      <vt:lpstr>Iron overdose  </vt:lpstr>
      <vt:lpstr>PowerPoint Presentation</vt:lpstr>
      <vt:lpstr>Pathophysiology </vt:lpstr>
      <vt:lpstr>Phases of IRON toxicity </vt:lpstr>
      <vt:lpstr>Management </vt:lpstr>
      <vt:lpstr>Management </vt:lpstr>
      <vt:lpstr>Management </vt:lpstr>
      <vt:lpstr>Management </vt:lpstr>
      <vt:lpstr>Salicylates overdose  </vt:lpstr>
      <vt:lpstr>SALICYLATES OVERDOSE </vt:lpstr>
      <vt:lpstr>Range of toxicity </vt:lpstr>
      <vt:lpstr>Pathophysiology </vt:lpstr>
      <vt:lpstr>Presentations </vt:lpstr>
      <vt:lpstr>Diagnosis </vt:lpstr>
      <vt:lpstr>Treatment 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Windows User</cp:lastModifiedBy>
  <cp:revision>39</cp:revision>
  <dcterms:created xsi:type="dcterms:W3CDTF">2006-03-12T08:53:24Z</dcterms:created>
  <dcterms:modified xsi:type="dcterms:W3CDTF">2020-04-05T19:24:58Z</dcterms:modified>
</cp:coreProperties>
</file>