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0"/>
  </p:notesMasterIdLst>
  <p:sldIdLst>
    <p:sldId id="256" r:id="rId2"/>
    <p:sldId id="265" r:id="rId3"/>
    <p:sldId id="317" r:id="rId4"/>
    <p:sldId id="319" r:id="rId5"/>
    <p:sldId id="325" r:id="rId6"/>
    <p:sldId id="321" r:id="rId7"/>
    <p:sldId id="323" r:id="rId8"/>
    <p:sldId id="326" r:id="rId9"/>
    <p:sldId id="262" r:id="rId10"/>
    <p:sldId id="289" r:id="rId11"/>
    <p:sldId id="327" r:id="rId12"/>
    <p:sldId id="305" r:id="rId13"/>
    <p:sldId id="328" r:id="rId14"/>
    <p:sldId id="306" r:id="rId15"/>
    <p:sldId id="307" r:id="rId16"/>
    <p:sldId id="308" r:id="rId17"/>
    <p:sldId id="286" r:id="rId18"/>
    <p:sldId id="329" r:id="rId19"/>
    <p:sldId id="309" r:id="rId20"/>
    <p:sldId id="310" r:id="rId21"/>
    <p:sldId id="311" r:id="rId22"/>
    <p:sldId id="312" r:id="rId23"/>
    <p:sldId id="282" r:id="rId24"/>
    <p:sldId id="293" r:id="rId25"/>
    <p:sldId id="299" r:id="rId26"/>
    <p:sldId id="313" r:id="rId27"/>
    <p:sldId id="287" r:id="rId28"/>
    <p:sldId id="324" r:id="rId29"/>
    <p:sldId id="257" r:id="rId30"/>
    <p:sldId id="314" r:id="rId31"/>
    <p:sldId id="315" r:id="rId32"/>
    <p:sldId id="285" r:id="rId33"/>
    <p:sldId id="284" r:id="rId34"/>
    <p:sldId id="283" r:id="rId35"/>
    <p:sldId id="304" r:id="rId36"/>
    <p:sldId id="294" r:id="rId37"/>
    <p:sldId id="288"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8"/>
    <p:restoredTop sz="80619"/>
  </p:normalViewPr>
  <p:slideViewPr>
    <p:cSldViewPr snapToGrid="0" snapToObjects="1">
      <p:cViewPr varScale="1">
        <p:scale>
          <a:sx n="94" d="100"/>
          <a:sy n="9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svg"/><Relationship Id="rId1" Type="http://schemas.openxmlformats.org/officeDocument/2006/relationships/image" Target="../media/image19.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12526-4BC2-420E-A0B7-65BC1C7FE458}"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3031F251-5034-4715-8982-5DDCFB04337F}">
      <dgm:prSet/>
      <dgm:spPr/>
      <dgm:t>
        <a:bodyPr/>
        <a:lstStyle/>
        <a:p>
          <a:r>
            <a:rPr lang="en-US"/>
            <a:t>Circumferential chest or neck burns with:</a:t>
          </a:r>
        </a:p>
      </dgm:t>
    </dgm:pt>
    <dgm:pt modelId="{CE66D89B-24CF-4371-AD7A-6F8EDA5E620B}" type="parTrans" cxnId="{1E7E6169-FB60-44AA-A824-35B8A09DC320}">
      <dgm:prSet/>
      <dgm:spPr/>
      <dgm:t>
        <a:bodyPr/>
        <a:lstStyle/>
        <a:p>
          <a:endParaRPr lang="en-US"/>
        </a:p>
      </dgm:t>
    </dgm:pt>
    <dgm:pt modelId="{4B05A015-838C-469F-87EF-C4E7FCBF90C4}" type="sibTrans" cxnId="{1E7E6169-FB60-44AA-A824-35B8A09DC320}">
      <dgm:prSet/>
      <dgm:spPr/>
      <dgm:t>
        <a:bodyPr/>
        <a:lstStyle/>
        <a:p>
          <a:endParaRPr lang="en-US"/>
        </a:p>
      </dgm:t>
    </dgm:pt>
    <dgm:pt modelId="{1FC4BBF0-CC5A-473A-A549-3E6849039B10}">
      <dgm:prSet/>
      <dgm:spPr/>
      <dgm:t>
        <a:bodyPr/>
        <a:lstStyle/>
        <a:p>
          <a:r>
            <a:rPr lang="en-US"/>
            <a:t>Increased airway pressures</a:t>
          </a:r>
        </a:p>
      </dgm:t>
    </dgm:pt>
    <dgm:pt modelId="{84449A0D-A2BB-4C26-8BB7-9778B5F867B4}" type="parTrans" cxnId="{10896F43-C838-47FF-BA4D-C230DBCF835B}">
      <dgm:prSet/>
      <dgm:spPr/>
      <dgm:t>
        <a:bodyPr/>
        <a:lstStyle/>
        <a:p>
          <a:endParaRPr lang="en-US"/>
        </a:p>
      </dgm:t>
    </dgm:pt>
    <dgm:pt modelId="{2254EDBE-D6B6-4221-BA94-972AD83AC96E}" type="sibTrans" cxnId="{10896F43-C838-47FF-BA4D-C230DBCF835B}">
      <dgm:prSet/>
      <dgm:spPr/>
      <dgm:t>
        <a:bodyPr/>
        <a:lstStyle/>
        <a:p>
          <a:endParaRPr lang="en-US"/>
        </a:p>
      </dgm:t>
    </dgm:pt>
    <dgm:pt modelId="{4A32513B-52AC-4AB9-86B9-FE08BD02D642}">
      <dgm:prSet/>
      <dgm:spPr/>
      <dgm:t>
        <a:bodyPr/>
        <a:lstStyle/>
        <a:p>
          <a:r>
            <a:rPr lang="en-US"/>
            <a:t>Hypoxemia</a:t>
          </a:r>
        </a:p>
      </dgm:t>
    </dgm:pt>
    <dgm:pt modelId="{E9769063-0F0F-48D8-9B57-237441F324DB}" type="parTrans" cxnId="{4B2850BA-7104-420B-AE0E-1C2F4C6390B7}">
      <dgm:prSet/>
      <dgm:spPr/>
      <dgm:t>
        <a:bodyPr/>
        <a:lstStyle/>
        <a:p>
          <a:endParaRPr lang="en-US"/>
        </a:p>
      </dgm:t>
    </dgm:pt>
    <dgm:pt modelId="{1E6EC37C-F8F1-4510-B28C-163AD56F905B}" type="sibTrans" cxnId="{4B2850BA-7104-420B-AE0E-1C2F4C6390B7}">
      <dgm:prSet/>
      <dgm:spPr/>
      <dgm:t>
        <a:bodyPr/>
        <a:lstStyle/>
        <a:p>
          <a:endParaRPr lang="en-US"/>
        </a:p>
      </dgm:t>
    </dgm:pt>
    <dgm:pt modelId="{59F0325A-38D5-4D21-8885-E76D9722867E}">
      <dgm:prSet/>
      <dgm:spPr/>
      <dgm:t>
        <a:bodyPr/>
        <a:lstStyle/>
        <a:p>
          <a:r>
            <a:rPr lang="en-US"/>
            <a:t>Difficulty with ventilation</a:t>
          </a:r>
        </a:p>
      </dgm:t>
    </dgm:pt>
    <dgm:pt modelId="{799B9447-31E9-46D3-A42F-A93C278EC643}" type="parTrans" cxnId="{E6510116-FBB1-47A1-8667-2EF0EB1A8A44}">
      <dgm:prSet/>
      <dgm:spPr/>
      <dgm:t>
        <a:bodyPr/>
        <a:lstStyle/>
        <a:p>
          <a:endParaRPr lang="en-US"/>
        </a:p>
      </dgm:t>
    </dgm:pt>
    <dgm:pt modelId="{A7267201-6D7A-46EB-92C1-5F2645BB7214}" type="sibTrans" cxnId="{E6510116-FBB1-47A1-8667-2EF0EB1A8A44}">
      <dgm:prSet/>
      <dgm:spPr/>
      <dgm:t>
        <a:bodyPr/>
        <a:lstStyle/>
        <a:p>
          <a:endParaRPr lang="en-US"/>
        </a:p>
      </dgm:t>
    </dgm:pt>
    <dgm:pt modelId="{96D0B1EC-6FAE-4071-81C6-0C4575135616}">
      <dgm:prSet/>
      <dgm:spPr/>
      <dgm:t>
        <a:bodyPr/>
        <a:lstStyle/>
        <a:p>
          <a:r>
            <a:rPr lang="en-US"/>
            <a:t>Circumferential extremity burn with:</a:t>
          </a:r>
        </a:p>
      </dgm:t>
    </dgm:pt>
    <dgm:pt modelId="{8C67465C-51AF-4D76-93CB-280571746BAB}" type="parTrans" cxnId="{685BFDD7-58DD-43DF-95EE-A3C2D835026E}">
      <dgm:prSet/>
      <dgm:spPr/>
      <dgm:t>
        <a:bodyPr/>
        <a:lstStyle/>
        <a:p>
          <a:endParaRPr lang="en-US"/>
        </a:p>
      </dgm:t>
    </dgm:pt>
    <dgm:pt modelId="{B0EEFFE3-4868-4EAB-9905-87BB75E1E8E2}" type="sibTrans" cxnId="{685BFDD7-58DD-43DF-95EE-A3C2D835026E}">
      <dgm:prSet/>
      <dgm:spPr/>
      <dgm:t>
        <a:bodyPr/>
        <a:lstStyle/>
        <a:p>
          <a:endParaRPr lang="en-US"/>
        </a:p>
      </dgm:t>
    </dgm:pt>
    <dgm:pt modelId="{559B5DB9-B288-4EBE-967A-49920BFA9F3C}">
      <dgm:prSet/>
      <dgm:spPr/>
      <dgm:t>
        <a:bodyPr/>
        <a:lstStyle/>
        <a:p>
          <a:r>
            <a:rPr lang="en-US" dirty="0"/>
            <a:t>Pain, loss of sensation, delayed cap refill (early signs)</a:t>
          </a:r>
        </a:p>
      </dgm:t>
    </dgm:pt>
    <dgm:pt modelId="{1B5D578C-48DA-4546-9C5C-ADE50B7ED3F3}" type="parTrans" cxnId="{D1ED5481-EA1F-4DB9-94F9-38E87DB5701C}">
      <dgm:prSet/>
      <dgm:spPr/>
      <dgm:t>
        <a:bodyPr/>
        <a:lstStyle/>
        <a:p>
          <a:endParaRPr lang="en-US"/>
        </a:p>
      </dgm:t>
    </dgm:pt>
    <dgm:pt modelId="{33E67075-BE99-4B31-9309-A9D761E595FB}" type="sibTrans" cxnId="{D1ED5481-EA1F-4DB9-94F9-38E87DB5701C}">
      <dgm:prSet/>
      <dgm:spPr/>
      <dgm:t>
        <a:bodyPr/>
        <a:lstStyle/>
        <a:p>
          <a:endParaRPr lang="en-US"/>
        </a:p>
      </dgm:t>
    </dgm:pt>
    <dgm:pt modelId="{9C186E23-36E2-4546-B990-DAD90B7FA806}">
      <dgm:prSet/>
      <dgm:spPr/>
      <dgm:t>
        <a:bodyPr/>
        <a:lstStyle/>
        <a:p>
          <a:r>
            <a:rPr lang="en-US" dirty="0"/>
            <a:t>Pulse oximetry of less than 90% distally in the limb (one study)</a:t>
          </a:r>
        </a:p>
      </dgm:t>
    </dgm:pt>
    <dgm:pt modelId="{AACB2717-F240-4A80-ADE1-9FD6354F9111}" type="parTrans" cxnId="{4E73DCD2-52C2-4004-BCAF-7FA097FF7092}">
      <dgm:prSet/>
      <dgm:spPr/>
      <dgm:t>
        <a:bodyPr/>
        <a:lstStyle/>
        <a:p>
          <a:endParaRPr lang="en-US"/>
        </a:p>
      </dgm:t>
    </dgm:pt>
    <dgm:pt modelId="{0E42F8D9-17ED-4F43-8D00-EBDE30FBD8DE}" type="sibTrans" cxnId="{4E73DCD2-52C2-4004-BCAF-7FA097FF7092}">
      <dgm:prSet/>
      <dgm:spPr/>
      <dgm:t>
        <a:bodyPr/>
        <a:lstStyle/>
        <a:p>
          <a:endParaRPr lang="en-US"/>
        </a:p>
      </dgm:t>
    </dgm:pt>
    <dgm:pt modelId="{C4E28FDF-DE87-824F-8E39-3F1E48AE4A6E}">
      <dgm:prSet/>
      <dgm:spPr/>
      <dgm:t>
        <a:bodyPr/>
        <a:lstStyle/>
        <a:p>
          <a:r>
            <a:rPr lang="en-US" dirty="0"/>
            <a:t>Decreased doppler signal distally</a:t>
          </a:r>
        </a:p>
      </dgm:t>
    </dgm:pt>
    <dgm:pt modelId="{D8867A61-D73B-9547-9F92-ECA1FB3FBAAE}" type="parTrans" cxnId="{C5F7FA86-7832-A845-9E18-C8A578FB626C}">
      <dgm:prSet/>
      <dgm:spPr/>
      <dgm:t>
        <a:bodyPr/>
        <a:lstStyle/>
        <a:p>
          <a:endParaRPr lang="en-US"/>
        </a:p>
      </dgm:t>
    </dgm:pt>
    <dgm:pt modelId="{CD3059A8-474E-F745-BFA4-4784F1AF9E8A}" type="sibTrans" cxnId="{C5F7FA86-7832-A845-9E18-C8A578FB626C}">
      <dgm:prSet/>
      <dgm:spPr/>
      <dgm:t>
        <a:bodyPr/>
        <a:lstStyle/>
        <a:p>
          <a:endParaRPr lang="en-US"/>
        </a:p>
      </dgm:t>
    </dgm:pt>
    <dgm:pt modelId="{05F62F0E-B9B3-F142-BD9F-2309331345E6}" type="pres">
      <dgm:prSet presAssocID="{C2A12526-4BC2-420E-A0B7-65BC1C7FE458}" presName="Name0" presStyleCnt="0">
        <dgm:presLayoutVars>
          <dgm:dir/>
          <dgm:animLvl val="lvl"/>
          <dgm:resizeHandles val="exact"/>
        </dgm:presLayoutVars>
      </dgm:prSet>
      <dgm:spPr/>
      <dgm:t>
        <a:bodyPr/>
        <a:lstStyle/>
        <a:p>
          <a:endParaRPr lang="en-US"/>
        </a:p>
      </dgm:t>
    </dgm:pt>
    <dgm:pt modelId="{17D1725A-D19B-5A46-8711-6EC4D9FABA14}" type="pres">
      <dgm:prSet presAssocID="{3031F251-5034-4715-8982-5DDCFB04337F}" presName="composite" presStyleCnt="0"/>
      <dgm:spPr/>
    </dgm:pt>
    <dgm:pt modelId="{57B36AB7-F32F-4149-A399-7BAD654CDA63}" type="pres">
      <dgm:prSet presAssocID="{3031F251-5034-4715-8982-5DDCFB04337F}" presName="parTx" presStyleLbl="alignNode1" presStyleIdx="0" presStyleCnt="2">
        <dgm:presLayoutVars>
          <dgm:chMax val="0"/>
          <dgm:chPref val="0"/>
          <dgm:bulletEnabled val="1"/>
        </dgm:presLayoutVars>
      </dgm:prSet>
      <dgm:spPr/>
      <dgm:t>
        <a:bodyPr/>
        <a:lstStyle/>
        <a:p>
          <a:endParaRPr lang="en-US"/>
        </a:p>
      </dgm:t>
    </dgm:pt>
    <dgm:pt modelId="{361CA990-1375-F04F-807C-37683A9E0B9B}" type="pres">
      <dgm:prSet presAssocID="{3031F251-5034-4715-8982-5DDCFB04337F}" presName="desTx" presStyleLbl="alignAccFollowNode1" presStyleIdx="0" presStyleCnt="2">
        <dgm:presLayoutVars>
          <dgm:bulletEnabled val="1"/>
        </dgm:presLayoutVars>
      </dgm:prSet>
      <dgm:spPr/>
      <dgm:t>
        <a:bodyPr/>
        <a:lstStyle/>
        <a:p>
          <a:endParaRPr lang="en-US"/>
        </a:p>
      </dgm:t>
    </dgm:pt>
    <dgm:pt modelId="{AD9E1754-43B9-CC4D-962C-558989B1BD65}" type="pres">
      <dgm:prSet presAssocID="{4B05A015-838C-469F-87EF-C4E7FCBF90C4}" presName="space" presStyleCnt="0"/>
      <dgm:spPr/>
    </dgm:pt>
    <dgm:pt modelId="{58BE69E4-7544-DA4F-869E-FBB8EADC6E8C}" type="pres">
      <dgm:prSet presAssocID="{96D0B1EC-6FAE-4071-81C6-0C4575135616}" presName="composite" presStyleCnt="0"/>
      <dgm:spPr/>
    </dgm:pt>
    <dgm:pt modelId="{F09F5DAD-F185-B141-A07F-034B52356D4C}" type="pres">
      <dgm:prSet presAssocID="{96D0B1EC-6FAE-4071-81C6-0C4575135616}" presName="parTx" presStyleLbl="alignNode1" presStyleIdx="1" presStyleCnt="2">
        <dgm:presLayoutVars>
          <dgm:chMax val="0"/>
          <dgm:chPref val="0"/>
          <dgm:bulletEnabled val="1"/>
        </dgm:presLayoutVars>
      </dgm:prSet>
      <dgm:spPr/>
      <dgm:t>
        <a:bodyPr/>
        <a:lstStyle/>
        <a:p>
          <a:endParaRPr lang="en-US"/>
        </a:p>
      </dgm:t>
    </dgm:pt>
    <dgm:pt modelId="{79670603-CEA9-D54B-AF62-D56D34B079A2}" type="pres">
      <dgm:prSet presAssocID="{96D0B1EC-6FAE-4071-81C6-0C4575135616}" presName="desTx" presStyleLbl="alignAccFollowNode1" presStyleIdx="1" presStyleCnt="2">
        <dgm:presLayoutVars>
          <dgm:bulletEnabled val="1"/>
        </dgm:presLayoutVars>
      </dgm:prSet>
      <dgm:spPr/>
      <dgm:t>
        <a:bodyPr/>
        <a:lstStyle/>
        <a:p>
          <a:endParaRPr lang="en-US"/>
        </a:p>
      </dgm:t>
    </dgm:pt>
  </dgm:ptLst>
  <dgm:cxnLst>
    <dgm:cxn modelId="{9A61834B-498C-0141-81B2-C834A576B421}" type="presOf" srcId="{4A32513B-52AC-4AB9-86B9-FE08BD02D642}" destId="{361CA990-1375-F04F-807C-37683A9E0B9B}" srcOrd="0" destOrd="1" presId="urn:microsoft.com/office/officeart/2005/8/layout/hList1"/>
    <dgm:cxn modelId="{1E7E6169-FB60-44AA-A824-35B8A09DC320}" srcId="{C2A12526-4BC2-420E-A0B7-65BC1C7FE458}" destId="{3031F251-5034-4715-8982-5DDCFB04337F}" srcOrd="0" destOrd="0" parTransId="{CE66D89B-24CF-4371-AD7A-6F8EDA5E620B}" sibTransId="{4B05A015-838C-469F-87EF-C4E7FCBF90C4}"/>
    <dgm:cxn modelId="{C0761D0A-52DF-E14B-AD86-2EE43423175A}" type="presOf" srcId="{1FC4BBF0-CC5A-473A-A549-3E6849039B10}" destId="{361CA990-1375-F04F-807C-37683A9E0B9B}" srcOrd="0" destOrd="0" presId="urn:microsoft.com/office/officeart/2005/8/layout/hList1"/>
    <dgm:cxn modelId="{10896F43-C838-47FF-BA4D-C230DBCF835B}" srcId="{3031F251-5034-4715-8982-5DDCFB04337F}" destId="{1FC4BBF0-CC5A-473A-A549-3E6849039B10}" srcOrd="0" destOrd="0" parTransId="{84449A0D-A2BB-4C26-8BB7-9778B5F867B4}" sibTransId="{2254EDBE-D6B6-4221-BA94-972AD83AC96E}"/>
    <dgm:cxn modelId="{E6510116-FBB1-47A1-8667-2EF0EB1A8A44}" srcId="{3031F251-5034-4715-8982-5DDCFB04337F}" destId="{59F0325A-38D5-4D21-8885-E76D9722867E}" srcOrd="2" destOrd="0" parTransId="{799B9447-31E9-46D3-A42F-A93C278EC643}" sibTransId="{A7267201-6D7A-46EB-92C1-5F2645BB7214}"/>
    <dgm:cxn modelId="{ECD23C91-37AC-EC40-B52C-76AA97D07357}" type="presOf" srcId="{C2A12526-4BC2-420E-A0B7-65BC1C7FE458}" destId="{05F62F0E-B9B3-F142-BD9F-2309331345E6}" srcOrd="0" destOrd="0" presId="urn:microsoft.com/office/officeart/2005/8/layout/hList1"/>
    <dgm:cxn modelId="{D1ED5481-EA1F-4DB9-94F9-38E87DB5701C}" srcId="{96D0B1EC-6FAE-4071-81C6-0C4575135616}" destId="{559B5DB9-B288-4EBE-967A-49920BFA9F3C}" srcOrd="0" destOrd="0" parTransId="{1B5D578C-48DA-4546-9C5C-ADE50B7ED3F3}" sibTransId="{33E67075-BE99-4B31-9309-A9D761E595FB}"/>
    <dgm:cxn modelId="{685BFDD7-58DD-43DF-95EE-A3C2D835026E}" srcId="{C2A12526-4BC2-420E-A0B7-65BC1C7FE458}" destId="{96D0B1EC-6FAE-4071-81C6-0C4575135616}" srcOrd="1" destOrd="0" parTransId="{8C67465C-51AF-4D76-93CB-280571746BAB}" sibTransId="{B0EEFFE3-4868-4EAB-9905-87BB75E1E8E2}"/>
    <dgm:cxn modelId="{4B2850BA-7104-420B-AE0E-1C2F4C6390B7}" srcId="{3031F251-5034-4715-8982-5DDCFB04337F}" destId="{4A32513B-52AC-4AB9-86B9-FE08BD02D642}" srcOrd="1" destOrd="0" parTransId="{E9769063-0F0F-48D8-9B57-237441F324DB}" sibTransId="{1E6EC37C-F8F1-4510-B28C-163AD56F905B}"/>
    <dgm:cxn modelId="{BB59845B-36B0-5643-8878-CBEEEA6543C1}" type="presOf" srcId="{559B5DB9-B288-4EBE-967A-49920BFA9F3C}" destId="{79670603-CEA9-D54B-AF62-D56D34B079A2}" srcOrd="0" destOrd="0" presId="urn:microsoft.com/office/officeart/2005/8/layout/hList1"/>
    <dgm:cxn modelId="{97981DD2-A7AC-E94A-8663-306C8DE42F42}" type="presOf" srcId="{9C186E23-36E2-4546-B990-DAD90B7FA806}" destId="{79670603-CEA9-D54B-AF62-D56D34B079A2}" srcOrd="0" destOrd="2" presId="urn:microsoft.com/office/officeart/2005/8/layout/hList1"/>
    <dgm:cxn modelId="{53144338-89AA-FB4A-BAE1-9FCB15EAD52F}" type="presOf" srcId="{3031F251-5034-4715-8982-5DDCFB04337F}" destId="{57B36AB7-F32F-4149-A399-7BAD654CDA63}" srcOrd="0" destOrd="0" presId="urn:microsoft.com/office/officeart/2005/8/layout/hList1"/>
    <dgm:cxn modelId="{29CE590B-B06C-9847-A0A7-67AA6E5C0B9E}" type="presOf" srcId="{59F0325A-38D5-4D21-8885-E76D9722867E}" destId="{361CA990-1375-F04F-807C-37683A9E0B9B}" srcOrd="0" destOrd="2" presId="urn:microsoft.com/office/officeart/2005/8/layout/hList1"/>
    <dgm:cxn modelId="{84C0E180-E679-CD45-869B-7A1A3B04D5EC}" type="presOf" srcId="{C4E28FDF-DE87-824F-8E39-3F1E48AE4A6E}" destId="{79670603-CEA9-D54B-AF62-D56D34B079A2}" srcOrd="0" destOrd="1" presId="urn:microsoft.com/office/officeart/2005/8/layout/hList1"/>
    <dgm:cxn modelId="{C5F7FA86-7832-A845-9E18-C8A578FB626C}" srcId="{96D0B1EC-6FAE-4071-81C6-0C4575135616}" destId="{C4E28FDF-DE87-824F-8E39-3F1E48AE4A6E}" srcOrd="1" destOrd="0" parTransId="{D8867A61-D73B-9547-9F92-ECA1FB3FBAAE}" sibTransId="{CD3059A8-474E-F745-BFA4-4784F1AF9E8A}"/>
    <dgm:cxn modelId="{4E73DCD2-52C2-4004-BCAF-7FA097FF7092}" srcId="{96D0B1EC-6FAE-4071-81C6-0C4575135616}" destId="{9C186E23-36E2-4546-B990-DAD90B7FA806}" srcOrd="2" destOrd="0" parTransId="{AACB2717-F240-4A80-ADE1-9FD6354F9111}" sibTransId="{0E42F8D9-17ED-4F43-8D00-EBDE30FBD8DE}"/>
    <dgm:cxn modelId="{BCC3C6A8-5CA8-E44D-832F-F5F133EB4281}" type="presOf" srcId="{96D0B1EC-6FAE-4071-81C6-0C4575135616}" destId="{F09F5DAD-F185-B141-A07F-034B52356D4C}" srcOrd="0" destOrd="0" presId="urn:microsoft.com/office/officeart/2005/8/layout/hList1"/>
    <dgm:cxn modelId="{A7993E84-178A-8147-8597-3B32CEE9D1AD}" type="presParOf" srcId="{05F62F0E-B9B3-F142-BD9F-2309331345E6}" destId="{17D1725A-D19B-5A46-8711-6EC4D9FABA14}" srcOrd="0" destOrd="0" presId="urn:microsoft.com/office/officeart/2005/8/layout/hList1"/>
    <dgm:cxn modelId="{101DE34B-1A9F-1B41-A9BD-E159BDE72A3F}" type="presParOf" srcId="{17D1725A-D19B-5A46-8711-6EC4D9FABA14}" destId="{57B36AB7-F32F-4149-A399-7BAD654CDA63}" srcOrd="0" destOrd="0" presId="urn:microsoft.com/office/officeart/2005/8/layout/hList1"/>
    <dgm:cxn modelId="{A74052A9-32D7-4947-BF59-366BC4A3ECDD}" type="presParOf" srcId="{17D1725A-D19B-5A46-8711-6EC4D9FABA14}" destId="{361CA990-1375-F04F-807C-37683A9E0B9B}" srcOrd="1" destOrd="0" presId="urn:microsoft.com/office/officeart/2005/8/layout/hList1"/>
    <dgm:cxn modelId="{355A8090-E5EF-E84F-8692-40935F7099A4}" type="presParOf" srcId="{05F62F0E-B9B3-F142-BD9F-2309331345E6}" destId="{AD9E1754-43B9-CC4D-962C-558989B1BD65}" srcOrd="1" destOrd="0" presId="urn:microsoft.com/office/officeart/2005/8/layout/hList1"/>
    <dgm:cxn modelId="{AD8B4A64-0DCE-7240-9303-A9053CBEF0AE}" type="presParOf" srcId="{05F62F0E-B9B3-F142-BD9F-2309331345E6}" destId="{58BE69E4-7544-DA4F-869E-FBB8EADC6E8C}" srcOrd="2" destOrd="0" presId="urn:microsoft.com/office/officeart/2005/8/layout/hList1"/>
    <dgm:cxn modelId="{5B82A9A7-EEBB-DA48-8CEF-65E5C11C86AD}" type="presParOf" srcId="{58BE69E4-7544-DA4F-869E-FBB8EADC6E8C}" destId="{F09F5DAD-F185-B141-A07F-034B52356D4C}" srcOrd="0" destOrd="0" presId="urn:microsoft.com/office/officeart/2005/8/layout/hList1"/>
    <dgm:cxn modelId="{32EE54E9-6E7C-2646-A233-8333DD53EC42}" type="presParOf" srcId="{58BE69E4-7544-DA4F-869E-FBB8EADC6E8C}" destId="{79670603-CEA9-D54B-AF62-D56D34B079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FDECF-D2D7-46CA-BB7A-A5994A8FF2AD}"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65041636-07AC-47B4-A321-05F5F900FCAB}">
      <dgm:prSet/>
      <dgm:spPr/>
      <dgm:t>
        <a:bodyPr/>
        <a:lstStyle/>
        <a:p>
          <a:pPr>
            <a:lnSpc>
              <a:spcPct val="100000"/>
            </a:lnSpc>
            <a:defRPr b="1"/>
          </a:pPr>
          <a:r>
            <a:rPr lang="en-US"/>
            <a:t>Flame burn prevention</a:t>
          </a:r>
        </a:p>
      </dgm:t>
    </dgm:pt>
    <dgm:pt modelId="{BCC6B2D4-1F16-4A20-A023-37A3F6C27F98}" type="parTrans" cxnId="{5B5FE62E-9DF6-4F23-B8A2-8F4A84EFF43F}">
      <dgm:prSet/>
      <dgm:spPr/>
      <dgm:t>
        <a:bodyPr/>
        <a:lstStyle/>
        <a:p>
          <a:endParaRPr lang="en-US"/>
        </a:p>
      </dgm:t>
    </dgm:pt>
    <dgm:pt modelId="{9DC78F0B-56AC-47F3-BC14-DC1B72F6356E}" type="sibTrans" cxnId="{5B5FE62E-9DF6-4F23-B8A2-8F4A84EFF43F}">
      <dgm:prSet/>
      <dgm:spPr/>
      <dgm:t>
        <a:bodyPr/>
        <a:lstStyle/>
        <a:p>
          <a:endParaRPr lang="en-US"/>
        </a:p>
      </dgm:t>
    </dgm:pt>
    <dgm:pt modelId="{537EB675-1672-4839-B51D-B0A42C7EE4D4}">
      <dgm:prSet/>
      <dgm:spPr/>
      <dgm:t>
        <a:bodyPr/>
        <a:lstStyle/>
        <a:p>
          <a:pPr>
            <a:lnSpc>
              <a:spcPct val="100000"/>
            </a:lnSpc>
          </a:pPr>
          <a:r>
            <a:rPr lang="en-US"/>
            <a:t>Secure matches and lighters where they are inaccessible to children</a:t>
          </a:r>
        </a:p>
      </dgm:t>
    </dgm:pt>
    <dgm:pt modelId="{71A9909B-FF3D-4EEA-8286-436389185B00}" type="parTrans" cxnId="{811758C8-13FE-453B-B0FE-3BC21F2E4323}">
      <dgm:prSet/>
      <dgm:spPr/>
      <dgm:t>
        <a:bodyPr/>
        <a:lstStyle/>
        <a:p>
          <a:endParaRPr lang="en-US"/>
        </a:p>
      </dgm:t>
    </dgm:pt>
    <dgm:pt modelId="{97A75CD9-892D-4E17-9B78-2E529C51FEFA}" type="sibTrans" cxnId="{811758C8-13FE-453B-B0FE-3BC21F2E4323}">
      <dgm:prSet/>
      <dgm:spPr/>
      <dgm:t>
        <a:bodyPr/>
        <a:lstStyle/>
        <a:p>
          <a:endParaRPr lang="en-US"/>
        </a:p>
      </dgm:t>
    </dgm:pt>
    <dgm:pt modelId="{9532E8F3-D978-4C6D-BEBF-930976ADCE32}">
      <dgm:prSet/>
      <dgm:spPr/>
      <dgm:t>
        <a:bodyPr/>
        <a:lstStyle/>
        <a:p>
          <a:pPr>
            <a:lnSpc>
              <a:spcPct val="100000"/>
            </a:lnSpc>
          </a:pPr>
          <a:r>
            <a:rPr lang="en-US"/>
            <a:t>Safety device around fireplace</a:t>
          </a:r>
        </a:p>
      </dgm:t>
    </dgm:pt>
    <dgm:pt modelId="{97186720-2EC6-4C18-890E-6D9B8C4AA50E}" type="parTrans" cxnId="{33F791D9-122D-445C-B394-6CE101E5BF8F}">
      <dgm:prSet/>
      <dgm:spPr/>
      <dgm:t>
        <a:bodyPr/>
        <a:lstStyle/>
        <a:p>
          <a:endParaRPr lang="en-US"/>
        </a:p>
      </dgm:t>
    </dgm:pt>
    <dgm:pt modelId="{6004B867-F29A-4CB5-8167-2B440F291D4D}" type="sibTrans" cxnId="{33F791D9-122D-445C-B394-6CE101E5BF8F}">
      <dgm:prSet/>
      <dgm:spPr/>
      <dgm:t>
        <a:bodyPr/>
        <a:lstStyle/>
        <a:p>
          <a:endParaRPr lang="en-US"/>
        </a:p>
      </dgm:t>
    </dgm:pt>
    <dgm:pt modelId="{A98B0911-7842-407B-BD09-B7B69EE6CB5B}">
      <dgm:prSet/>
      <dgm:spPr/>
      <dgm:t>
        <a:bodyPr/>
        <a:lstStyle/>
        <a:p>
          <a:pPr>
            <a:lnSpc>
              <a:spcPct val="100000"/>
            </a:lnSpc>
          </a:pPr>
          <a:r>
            <a:rPr lang="en-US" dirty="0"/>
            <a:t>Create home escape plan and practice with family</a:t>
          </a:r>
        </a:p>
      </dgm:t>
    </dgm:pt>
    <dgm:pt modelId="{7AF7BFDF-ED2B-409C-A11C-C43F2FA23900}" type="parTrans" cxnId="{D21852FA-D50B-4695-90E6-939DC47E2938}">
      <dgm:prSet/>
      <dgm:spPr/>
      <dgm:t>
        <a:bodyPr/>
        <a:lstStyle/>
        <a:p>
          <a:endParaRPr lang="en-US"/>
        </a:p>
      </dgm:t>
    </dgm:pt>
    <dgm:pt modelId="{320FB879-1E59-472B-AA8F-7161DCAD7527}" type="sibTrans" cxnId="{D21852FA-D50B-4695-90E6-939DC47E2938}">
      <dgm:prSet/>
      <dgm:spPr/>
      <dgm:t>
        <a:bodyPr/>
        <a:lstStyle/>
        <a:p>
          <a:endParaRPr lang="en-US"/>
        </a:p>
      </dgm:t>
    </dgm:pt>
    <dgm:pt modelId="{4C361D41-46CC-4285-9FA0-179FC75E26A0}">
      <dgm:prSet/>
      <dgm:spPr/>
      <dgm:t>
        <a:bodyPr/>
        <a:lstStyle/>
        <a:p>
          <a:pPr>
            <a:lnSpc>
              <a:spcPct val="100000"/>
            </a:lnSpc>
          </a:pPr>
          <a:r>
            <a:rPr lang="en-US" dirty="0"/>
            <a:t>Check that smoke detectors are functional</a:t>
          </a:r>
        </a:p>
      </dgm:t>
    </dgm:pt>
    <dgm:pt modelId="{AAF085AB-2E74-4585-B9A6-688C4573D1CD}" type="parTrans" cxnId="{384306D2-E0D3-4F91-90D7-4B1A90CA4772}">
      <dgm:prSet/>
      <dgm:spPr/>
      <dgm:t>
        <a:bodyPr/>
        <a:lstStyle/>
        <a:p>
          <a:endParaRPr lang="en-US"/>
        </a:p>
      </dgm:t>
    </dgm:pt>
    <dgm:pt modelId="{645F90A3-0265-4299-A5D6-5DA7B5E9D228}" type="sibTrans" cxnId="{384306D2-E0D3-4F91-90D7-4B1A90CA4772}">
      <dgm:prSet/>
      <dgm:spPr/>
      <dgm:t>
        <a:bodyPr/>
        <a:lstStyle/>
        <a:p>
          <a:endParaRPr lang="en-US"/>
        </a:p>
      </dgm:t>
    </dgm:pt>
    <dgm:pt modelId="{9E95F2A0-0F5C-4393-806F-9858C4F27F1B}">
      <dgm:prSet/>
      <dgm:spPr/>
      <dgm:t>
        <a:bodyPr/>
        <a:lstStyle/>
        <a:p>
          <a:pPr>
            <a:lnSpc>
              <a:spcPct val="100000"/>
            </a:lnSpc>
            <a:defRPr b="1"/>
          </a:pPr>
          <a:r>
            <a:rPr lang="en-US" dirty="0"/>
            <a:t>Scald prevention</a:t>
          </a:r>
        </a:p>
      </dgm:t>
    </dgm:pt>
    <dgm:pt modelId="{98FDD6C9-7ECD-4EEB-B5DE-B3E723A01E46}" type="parTrans" cxnId="{9E50BE79-C819-43C3-8CD6-FE12F3BF36F6}">
      <dgm:prSet/>
      <dgm:spPr/>
      <dgm:t>
        <a:bodyPr/>
        <a:lstStyle/>
        <a:p>
          <a:endParaRPr lang="en-US"/>
        </a:p>
      </dgm:t>
    </dgm:pt>
    <dgm:pt modelId="{3D6B3F2F-09EE-4A43-B8A2-315D2A18361C}" type="sibTrans" cxnId="{9E50BE79-C819-43C3-8CD6-FE12F3BF36F6}">
      <dgm:prSet/>
      <dgm:spPr/>
      <dgm:t>
        <a:bodyPr/>
        <a:lstStyle/>
        <a:p>
          <a:endParaRPr lang="en-US"/>
        </a:p>
      </dgm:t>
    </dgm:pt>
    <dgm:pt modelId="{FB8F173A-4C03-4642-96D8-2766818B1713}">
      <dgm:prSet/>
      <dgm:spPr/>
      <dgm:t>
        <a:bodyPr/>
        <a:lstStyle/>
        <a:p>
          <a:pPr>
            <a:lnSpc>
              <a:spcPct val="100000"/>
            </a:lnSpc>
          </a:pPr>
          <a:r>
            <a:rPr lang="en-US"/>
            <a:t>Use splash guards on stove</a:t>
          </a:r>
        </a:p>
      </dgm:t>
    </dgm:pt>
    <dgm:pt modelId="{331290FB-457F-4F31-A7EA-723A80864E55}" type="parTrans" cxnId="{42EF8A75-AE74-4350-8833-9D70E5668889}">
      <dgm:prSet/>
      <dgm:spPr/>
      <dgm:t>
        <a:bodyPr/>
        <a:lstStyle/>
        <a:p>
          <a:endParaRPr lang="en-US"/>
        </a:p>
      </dgm:t>
    </dgm:pt>
    <dgm:pt modelId="{3402D452-1008-486B-B7C1-000CFA6E8B74}" type="sibTrans" cxnId="{42EF8A75-AE74-4350-8833-9D70E5668889}">
      <dgm:prSet/>
      <dgm:spPr/>
      <dgm:t>
        <a:bodyPr/>
        <a:lstStyle/>
        <a:p>
          <a:endParaRPr lang="en-US"/>
        </a:p>
      </dgm:t>
    </dgm:pt>
    <dgm:pt modelId="{1E3289FC-7F06-4B6D-955F-DBD19A76D3F0}">
      <dgm:prSet/>
      <dgm:spPr/>
      <dgm:t>
        <a:bodyPr/>
        <a:lstStyle/>
        <a:p>
          <a:pPr>
            <a:lnSpc>
              <a:spcPct val="100000"/>
            </a:lnSpc>
          </a:pPr>
          <a:r>
            <a:rPr lang="en-US"/>
            <a:t>Use thermometer on bathwater</a:t>
          </a:r>
        </a:p>
      </dgm:t>
    </dgm:pt>
    <dgm:pt modelId="{5EECF0AD-5A99-40D8-8328-52702B6E99EF}" type="parTrans" cxnId="{8C15F8D0-1904-4F55-BE03-FE15210967EC}">
      <dgm:prSet/>
      <dgm:spPr/>
      <dgm:t>
        <a:bodyPr/>
        <a:lstStyle/>
        <a:p>
          <a:endParaRPr lang="en-US"/>
        </a:p>
      </dgm:t>
    </dgm:pt>
    <dgm:pt modelId="{061CB605-0E80-4B8D-9951-79AF586B702F}" type="sibTrans" cxnId="{8C15F8D0-1904-4F55-BE03-FE15210967EC}">
      <dgm:prSet/>
      <dgm:spPr/>
      <dgm:t>
        <a:bodyPr/>
        <a:lstStyle/>
        <a:p>
          <a:endParaRPr lang="en-US"/>
        </a:p>
      </dgm:t>
    </dgm:pt>
    <dgm:pt modelId="{D093D909-AF88-45E0-A55F-513A28E0418C}">
      <dgm:prSet/>
      <dgm:spPr/>
      <dgm:t>
        <a:bodyPr/>
        <a:lstStyle/>
        <a:p>
          <a:pPr>
            <a:lnSpc>
              <a:spcPct val="100000"/>
            </a:lnSpc>
          </a:pPr>
          <a:r>
            <a:rPr lang="en-US" dirty="0"/>
            <a:t>Lower hot water heater maximum temperature to 49-54 C</a:t>
          </a:r>
        </a:p>
      </dgm:t>
    </dgm:pt>
    <dgm:pt modelId="{C27A6F56-728F-4433-8F93-3D2E0D768BC0}" type="parTrans" cxnId="{6FAF7FE9-4991-4A1B-AD14-71BBF1D3F438}">
      <dgm:prSet/>
      <dgm:spPr/>
      <dgm:t>
        <a:bodyPr/>
        <a:lstStyle/>
        <a:p>
          <a:endParaRPr lang="en-US"/>
        </a:p>
      </dgm:t>
    </dgm:pt>
    <dgm:pt modelId="{900ADF64-FF5F-4A9E-8FA8-9FBA50EF4694}" type="sibTrans" cxnId="{6FAF7FE9-4991-4A1B-AD14-71BBF1D3F438}">
      <dgm:prSet/>
      <dgm:spPr/>
      <dgm:t>
        <a:bodyPr/>
        <a:lstStyle/>
        <a:p>
          <a:endParaRPr lang="en-US"/>
        </a:p>
      </dgm:t>
    </dgm:pt>
    <dgm:pt modelId="{68803FC6-CB38-4E11-BE16-25D11DA52164}" type="pres">
      <dgm:prSet presAssocID="{77EFDECF-D2D7-46CA-BB7A-A5994A8FF2AD}" presName="root" presStyleCnt="0">
        <dgm:presLayoutVars>
          <dgm:dir/>
          <dgm:resizeHandles val="exact"/>
        </dgm:presLayoutVars>
      </dgm:prSet>
      <dgm:spPr/>
      <dgm:t>
        <a:bodyPr/>
        <a:lstStyle/>
        <a:p>
          <a:endParaRPr lang="en-US"/>
        </a:p>
      </dgm:t>
    </dgm:pt>
    <dgm:pt modelId="{E3CDCD74-C949-4B8F-865E-CA08CE86253A}" type="pres">
      <dgm:prSet presAssocID="{65041636-07AC-47B4-A321-05F5F900FCAB}" presName="compNode" presStyleCnt="0"/>
      <dgm:spPr/>
    </dgm:pt>
    <dgm:pt modelId="{4D828898-A92D-46CF-90EA-BDF46974DECF}" type="pres">
      <dgm:prSet presAssocID="{65041636-07AC-47B4-A321-05F5F900FC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FE11BE96-234D-45EA-9331-1D3D73BA49C0}" type="pres">
      <dgm:prSet presAssocID="{65041636-07AC-47B4-A321-05F5F900FCAB}" presName="iconSpace" presStyleCnt="0"/>
      <dgm:spPr/>
    </dgm:pt>
    <dgm:pt modelId="{0B62B83F-4411-45CB-9D36-87E7902F7A5D}" type="pres">
      <dgm:prSet presAssocID="{65041636-07AC-47B4-A321-05F5F900FCAB}" presName="parTx" presStyleLbl="revTx" presStyleIdx="0" presStyleCnt="4">
        <dgm:presLayoutVars>
          <dgm:chMax val="0"/>
          <dgm:chPref val="0"/>
        </dgm:presLayoutVars>
      </dgm:prSet>
      <dgm:spPr/>
      <dgm:t>
        <a:bodyPr/>
        <a:lstStyle/>
        <a:p>
          <a:endParaRPr lang="en-US"/>
        </a:p>
      </dgm:t>
    </dgm:pt>
    <dgm:pt modelId="{0AB443D1-21B4-41F6-A581-1F930F60D06E}" type="pres">
      <dgm:prSet presAssocID="{65041636-07AC-47B4-A321-05F5F900FCAB}" presName="txSpace" presStyleCnt="0"/>
      <dgm:spPr/>
    </dgm:pt>
    <dgm:pt modelId="{67517291-4448-44AA-A378-C255C669A0C9}" type="pres">
      <dgm:prSet presAssocID="{65041636-07AC-47B4-A321-05F5F900FCAB}" presName="desTx" presStyleLbl="revTx" presStyleIdx="1" presStyleCnt="4">
        <dgm:presLayoutVars/>
      </dgm:prSet>
      <dgm:spPr/>
      <dgm:t>
        <a:bodyPr/>
        <a:lstStyle/>
        <a:p>
          <a:endParaRPr lang="en-US"/>
        </a:p>
      </dgm:t>
    </dgm:pt>
    <dgm:pt modelId="{235066FA-264B-491B-A9AA-3CC8E276385F}" type="pres">
      <dgm:prSet presAssocID="{9DC78F0B-56AC-47F3-BC14-DC1B72F6356E}" presName="sibTrans" presStyleCnt="0"/>
      <dgm:spPr/>
    </dgm:pt>
    <dgm:pt modelId="{5909D36F-FC23-4050-9544-E7CF2BF7B63B}" type="pres">
      <dgm:prSet presAssocID="{9E95F2A0-0F5C-4393-806F-9858C4F27F1B}" presName="compNode" presStyleCnt="0"/>
      <dgm:spPr/>
    </dgm:pt>
    <dgm:pt modelId="{ACF1F2BC-080D-4215-BFD3-8ACE2C83A417}" type="pres">
      <dgm:prSet presAssocID="{9E95F2A0-0F5C-4393-806F-9858C4F27F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AC232321-CDC8-4526-AAE8-D5601E5CAD2C}" type="pres">
      <dgm:prSet presAssocID="{9E95F2A0-0F5C-4393-806F-9858C4F27F1B}" presName="iconSpace" presStyleCnt="0"/>
      <dgm:spPr/>
    </dgm:pt>
    <dgm:pt modelId="{536673FE-2281-48C1-8925-EC8826C34CD0}" type="pres">
      <dgm:prSet presAssocID="{9E95F2A0-0F5C-4393-806F-9858C4F27F1B}" presName="parTx" presStyleLbl="revTx" presStyleIdx="2" presStyleCnt="4">
        <dgm:presLayoutVars>
          <dgm:chMax val="0"/>
          <dgm:chPref val="0"/>
        </dgm:presLayoutVars>
      </dgm:prSet>
      <dgm:spPr/>
      <dgm:t>
        <a:bodyPr/>
        <a:lstStyle/>
        <a:p>
          <a:endParaRPr lang="en-US"/>
        </a:p>
      </dgm:t>
    </dgm:pt>
    <dgm:pt modelId="{17A18B83-2F67-49F2-9490-421C36A2477E}" type="pres">
      <dgm:prSet presAssocID="{9E95F2A0-0F5C-4393-806F-9858C4F27F1B}" presName="txSpace" presStyleCnt="0"/>
      <dgm:spPr/>
    </dgm:pt>
    <dgm:pt modelId="{71D81E44-5603-45FC-BB8C-4190D7AB215B}" type="pres">
      <dgm:prSet presAssocID="{9E95F2A0-0F5C-4393-806F-9858C4F27F1B}" presName="desTx" presStyleLbl="revTx" presStyleIdx="3" presStyleCnt="4">
        <dgm:presLayoutVars/>
      </dgm:prSet>
      <dgm:spPr/>
      <dgm:t>
        <a:bodyPr/>
        <a:lstStyle/>
        <a:p>
          <a:endParaRPr lang="en-US"/>
        </a:p>
      </dgm:t>
    </dgm:pt>
  </dgm:ptLst>
  <dgm:cxnLst>
    <dgm:cxn modelId="{9E50BE79-C819-43C3-8CD6-FE12F3BF36F6}" srcId="{77EFDECF-D2D7-46CA-BB7A-A5994A8FF2AD}" destId="{9E95F2A0-0F5C-4393-806F-9858C4F27F1B}" srcOrd="1" destOrd="0" parTransId="{98FDD6C9-7ECD-4EEB-B5DE-B3E723A01E46}" sibTransId="{3D6B3F2F-09EE-4A43-B8A2-315D2A18361C}"/>
    <dgm:cxn modelId="{6582D9FC-42D0-4E42-9132-238F85FC913A}" type="presOf" srcId="{537EB675-1672-4839-B51D-B0A42C7EE4D4}" destId="{67517291-4448-44AA-A378-C255C669A0C9}" srcOrd="0" destOrd="0" presId="urn:microsoft.com/office/officeart/2018/5/layout/CenteredIconLabelDescriptionList"/>
    <dgm:cxn modelId="{6FAF7FE9-4991-4A1B-AD14-71BBF1D3F438}" srcId="{9E95F2A0-0F5C-4393-806F-9858C4F27F1B}" destId="{D093D909-AF88-45E0-A55F-513A28E0418C}" srcOrd="2" destOrd="0" parTransId="{C27A6F56-728F-4433-8F93-3D2E0D768BC0}" sibTransId="{900ADF64-FF5F-4A9E-8FA8-9FBA50EF4694}"/>
    <dgm:cxn modelId="{D21852FA-D50B-4695-90E6-939DC47E2938}" srcId="{65041636-07AC-47B4-A321-05F5F900FCAB}" destId="{A98B0911-7842-407B-BD09-B7B69EE6CB5B}" srcOrd="2" destOrd="0" parTransId="{7AF7BFDF-ED2B-409C-A11C-C43F2FA23900}" sibTransId="{320FB879-1E59-472B-AA8F-7161DCAD7527}"/>
    <dgm:cxn modelId="{8C15F8D0-1904-4F55-BE03-FE15210967EC}" srcId="{9E95F2A0-0F5C-4393-806F-9858C4F27F1B}" destId="{1E3289FC-7F06-4B6D-955F-DBD19A76D3F0}" srcOrd="1" destOrd="0" parTransId="{5EECF0AD-5A99-40D8-8328-52702B6E99EF}" sibTransId="{061CB605-0E80-4B8D-9951-79AF586B702F}"/>
    <dgm:cxn modelId="{42EF8A75-AE74-4350-8833-9D70E5668889}" srcId="{9E95F2A0-0F5C-4393-806F-9858C4F27F1B}" destId="{FB8F173A-4C03-4642-96D8-2766818B1713}" srcOrd="0" destOrd="0" parTransId="{331290FB-457F-4F31-A7EA-723A80864E55}" sibTransId="{3402D452-1008-486B-B7C1-000CFA6E8B74}"/>
    <dgm:cxn modelId="{5B5FE62E-9DF6-4F23-B8A2-8F4A84EFF43F}" srcId="{77EFDECF-D2D7-46CA-BB7A-A5994A8FF2AD}" destId="{65041636-07AC-47B4-A321-05F5F900FCAB}" srcOrd="0" destOrd="0" parTransId="{BCC6B2D4-1F16-4A20-A023-37A3F6C27F98}" sibTransId="{9DC78F0B-56AC-47F3-BC14-DC1B72F6356E}"/>
    <dgm:cxn modelId="{A07D7EE8-541F-41C2-8375-CB3CC91B37F5}" type="presOf" srcId="{FB8F173A-4C03-4642-96D8-2766818B1713}" destId="{71D81E44-5603-45FC-BB8C-4190D7AB215B}" srcOrd="0" destOrd="0" presId="urn:microsoft.com/office/officeart/2018/5/layout/CenteredIconLabelDescriptionList"/>
    <dgm:cxn modelId="{384306D2-E0D3-4F91-90D7-4B1A90CA4772}" srcId="{65041636-07AC-47B4-A321-05F5F900FCAB}" destId="{4C361D41-46CC-4285-9FA0-179FC75E26A0}" srcOrd="3" destOrd="0" parTransId="{AAF085AB-2E74-4585-B9A6-688C4573D1CD}" sibTransId="{645F90A3-0265-4299-A5D6-5DA7B5E9D228}"/>
    <dgm:cxn modelId="{A4D40A1E-4972-48FE-A697-4610F4D0F4C9}" type="presOf" srcId="{77EFDECF-D2D7-46CA-BB7A-A5994A8FF2AD}" destId="{68803FC6-CB38-4E11-BE16-25D11DA52164}" srcOrd="0" destOrd="0" presId="urn:microsoft.com/office/officeart/2018/5/layout/CenteredIconLabelDescriptionList"/>
    <dgm:cxn modelId="{A283367F-F34C-4125-AD46-0A70663BBF6B}" type="presOf" srcId="{D093D909-AF88-45E0-A55F-513A28E0418C}" destId="{71D81E44-5603-45FC-BB8C-4190D7AB215B}" srcOrd="0" destOrd="2" presId="urn:microsoft.com/office/officeart/2018/5/layout/CenteredIconLabelDescriptionList"/>
    <dgm:cxn modelId="{6809EBB0-D36E-499A-9ECF-55087AE58F2A}" type="presOf" srcId="{65041636-07AC-47B4-A321-05F5F900FCAB}" destId="{0B62B83F-4411-45CB-9D36-87E7902F7A5D}" srcOrd="0" destOrd="0" presId="urn:microsoft.com/office/officeart/2018/5/layout/CenteredIconLabelDescriptionList"/>
    <dgm:cxn modelId="{811758C8-13FE-453B-B0FE-3BC21F2E4323}" srcId="{65041636-07AC-47B4-A321-05F5F900FCAB}" destId="{537EB675-1672-4839-B51D-B0A42C7EE4D4}" srcOrd="0" destOrd="0" parTransId="{71A9909B-FF3D-4EEA-8286-436389185B00}" sibTransId="{97A75CD9-892D-4E17-9B78-2E529C51FEFA}"/>
    <dgm:cxn modelId="{CE1580DA-8ADA-4BF7-868A-ABD0331F1926}" type="presOf" srcId="{9E95F2A0-0F5C-4393-806F-9858C4F27F1B}" destId="{536673FE-2281-48C1-8925-EC8826C34CD0}" srcOrd="0" destOrd="0" presId="urn:microsoft.com/office/officeart/2018/5/layout/CenteredIconLabelDescriptionList"/>
    <dgm:cxn modelId="{33F791D9-122D-445C-B394-6CE101E5BF8F}" srcId="{65041636-07AC-47B4-A321-05F5F900FCAB}" destId="{9532E8F3-D978-4C6D-BEBF-930976ADCE32}" srcOrd="1" destOrd="0" parTransId="{97186720-2EC6-4C18-890E-6D9B8C4AA50E}" sibTransId="{6004B867-F29A-4CB5-8167-2B440F291D4D}"/>
    <dgm:cxn modelId="{D9B97695-C67B-4EE2-A01C-EDF9A20D81B5}" type="presOf" srcId="{4C361D41-46CC-4285-9FA0-179FC75E26A0}" destId="{67517291-4448-44AA-A378-C255C669A0C9}" srcOrd="0" destOrd="3" presId="urn:microsoft.com/office/officeart/2018/5/layout/CenteredIconLabelDescriptionList"/>
    <dgm:cxn modelId="{280E162C-01AE-4102-9820-03B16F09B4C5}" type="presOf" srcId="{A98B0911-7842-407B-BD09-B7B69EE6CB5B}" destId="{67517291-4448-44AA-A378-C255C669A0C9}" srcOrd="0" destOrd="2" presId="urn:microsoft.com/office/officeart/2018/5/layout/CenteredIconLabelDescriptionList"/>
    <dgm:cxn modelId="{9E966025-707A-43C1-B122-04E3D81C57EE}" type="presOf" srcId="{1E3289FC-7F06-4B6D-955F-DBD19A76D3F0}" destId="{71D81E44-5603-45FC-BB8C-4190D7AB215B}" srcOrd="0" destOrd="1" presId="urn:microsoft.com/office/officeart/2018/5/layout/CenteredIconLabelDescriptionList"/>
    <dgm:cxn modelId="{1308618C-7985-4A83-AD5F-DE394F6DC99B}" type="presOf" srcId="{9532E8F3-D978-4C6D-BEBF-930976ADCE32}" destId="{67517291-4448-44AA-A378-C255C669A0C9}" srcOrd="0" destOrd="1" presId="urn:microsoft.com/office/officeart/2018/5/layout/CenteredIconLabelDescriptionList"/>
    <dgm:cxn modelId="{F8BA95D9-EEC7-42BE-AC4F-6FD06A593B62}" type="presParOf" srcId="{68803FC6-CB38-4E11-BE16-25D11DA52164}" destId="{E3CDCD74-C949-4B8F-865E-CA08CE86253A}" srcOrd="0" destOrd="0" presId="urn:microsoft.com/office/officeart/2018/5/layout/CenteredIconLabelDescriptionList"/>
    <dgm:cxn modelId="{A10E6A31-F2F8-4DAA-A23F-5B787D350365}" type="presParOf" srcId="{E3CDCD74-C949-4B8F-865E-CA08CE86253A}" destId="{4D828898-A92D-46CF-90EA-BDF46974DECF}" srcOrd="0" destOrd="0" presId="urn:microsoft.com/office/officeart/2018/5/layout/CenteredIconLabelDescriptionList"/>
    <dgm:cxn modelId="{11C8BE32-4DBD-41B9-BEED-06D4C18186CB}" type="presParOf" srcId="{E3CDCD74-C949-4B8F-865E-CA08CE86253A}" destId="{FE11BE96-234D-45EA-9331-1D3D73BA49C0}" srcOrd="1" destOrd="0" presId="urn:microsoft.com/office/officeart/2018/5/layout/CenteredIconLabelDescriptionList"/>
    <dgm:cxn modelId="{5550CF09-9E5A-4E3E-9059-7253CB52749A}" type="presParOf" srcId="{E3CDCD74-C949-4B8F-865E-CA08CE86253A}" destId="{0B62B83F-4411-45CB-9D36-87E7902F7A5D}" srcOrd="2" destOrd="0" presId="urn:microsoft.com/office/officeart/2018/5/layout/CenteredIconLabelDescriptionList"/>
    <dgm:cxn modelId="{3EA1AE33-E1DB-4C2B-8206-ACA37185BF23}" type="presParOf" srcId="{E3CDCD74-C949-4B8F-865E-CA08CE86253A}" destId="{0AB443D1-21B4-41F6-A581-1F930F60D06E}" srcOrd="3" destOrd="0" presId="urn:microsoft.com/office/officeart/2018/5/layout/CenteredIconLabelDescriptionList"/>
    <dgm:cxn modelId="{22B583EA-15BB-4B27-829E-D7AD7B8FD0A0}" type="presParOf" srcId="{E3CDCD74-C949-4B8F-865E-CA08CE86253A}" destId="{67517291-4448-44AA-A378-C255C669A0C9}" srcOrd="4" destOrd="0" presId="urn:microsoft.com/office/officeart/2018/5/layout/CenteredIconLabelDescriptionList"/>
    <dgm:cxn modelId="{345D2F9C-8DA8-4A5A-9977-3ECFB5383B8D}" type="presParOf" srcId="{68803FC6-CB38-4E11-BE16-25D11DA52164}" destId="{235066FA-264B-491B-A9AA-3CC8E276385F}" srcOrd="1" destOrd="0" presId="urn:microsoft.com/office/officeart/2018/5/layout/CenteredIconLabelDescriptionList"/>
    <dgm:cxn modelId="{DD604494-1D7E-4282-9B4C-BFF209F8D2D0}" type="presParOf" srcId="{68803FC6-CB38-4E11-BE16-25D11DA52164}" destId="{5909D36F-FC23-4050-9544-E7CF2BF7B63B}" srcOrd="2" destOrd="0" presId="urn:microsoft.com/office/officeart/2018/5/layout/CenteredIconLabelDescriptionList"/>
    <dgm:cxn modelId="{6CB74446-B954-4513-B63A-51B1A9925350}" type="presParOf" srcId="{5909D36F-FC23-4050-9544-E7CF2BF7B63B}" destId="{ACF1F2BC-080D-4215-BFD3-8ACE2C83A417}" srcOrd="0" destOrd="0" presId="urn:microsoft.com/office/officeart/2018/5/layout/CenteredIconLabelDescriptionList"/>
    <dgm:cxn modelId="{93CC4F8B-E692-47A3-9FF6-2B0B3567E747}" type="presParOf" srcId="{5909D36F-FC23-4050-9544-E7CF2BF7B63B}" destId="{AC232321-CDC8-4526-AAE8-D5601E5CAD2C}" srcOrd="1" destOrd="0" presId="urn:microsoft.com/office/officeart/2018/5/layout/CenteredIconLabelDescriptionList"/>
    <dgm:cxn modelId="{F18377A3-85FD-426E-8104-153B52261932}" type="presParOf" srcId="{5909D36F-FC23-4050-9544-E7CF2BF7B63B}" destId="{536673FE-2281-48C1-8925-EC8826C34CD0}" srcOrd="2" destOrd="0" presId="urn:microsoft.com/office/officeart/2018/5/layout/CenteredIconLabelDescriptionList"/>
    <dgm:cxn modelId="{C0C132E2-F8D2-4EDD-B495-DE63492E0B2D}" type="presParOf" srcId="{5909D36F-FC23-4050-9544-E7CF2BF7B63B}" destId="{17A18B83-2F67-49F2-9490-421C36A2477E}" srcOrd="3" destOrd="0" presId="urn:microsoft.com/office/officeart/2018/5/layout/CenteredIconLabelDescriptionList"/>
    <dgm:cxn modelId="{604F6CC5-5A45-4B6E-9DA4-9693A4ACEBE3}" type="presParOf" srcId="{5909D36F-FC23-4050-9544-E7CF2BF7B63B}" destId="{71D81E44-5603-45FC-BB8C-4190D7AB215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FECDC-257E-2644-B253-8EE5C1FDCF4A}" type="datetimeFigureOut">
              <a:rPr lang="en-US" smtClean="0"/>
              <a:t>3/15/2020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4715D-9F24-2441-8284-61506BD806B8}" type="slidenum">
              <a:rPr lang="en-US" smtClean="0"/>
              <a:t>‹#›</a:t>
            </a:fld>
            <a:endParaRPr lang="en-US"/>
          </a:p>
        </p:txBody>
      </p:sp>
    </p:spTree>
    <p:extLst>
      <p:ext uri="{BB962C8B-B14F-4D97-AF65-F5344CB8AC3E}">
        <p14:creationId xmlns:p14="http://schemas.microsoft.com/office/powerpoint/2010/main" val="111616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1</a:t>
            </a:fld>
            <a:endParaRPr lang="en-US"/>
          </a:p>
        </p:txBody>
      </p:sp>
    </p:spTree>
    <p:extLst>
      <p:ext uri="{BB962C8B-B14F-4D97-AF65-F5344CB8AC3E}">
        <p14:creationId xmlns:p14="http://schemas.microsoft.com/office/powerpoint/2010/main" val="18458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23</a:t>
            </a:fld>
            <a:endParaRPr lang="en-US"/>
          </a:p>
        </p:txBody>
      </p:sp>
    </p:spTree>
    <p:extLst>
      <p:ext uri="{BB962C8B-B14F-4D97-AF65-F5344CB8AC3E}">
        <p14:creationId xmlns:p14="http://schemas.microsoft.com/office/powerpoint/2010/main" val="385785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Children have relatively larger heads, smaller thighs, and smaller lower legs</a:t>
            </a:r>
          </a:p>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24</a:t>
            </a:fld>
            <a:endParaRPr lang="en-US"/>
          </a:p>
        </p:txBody>
      </p:sp>
    </p:spTree>
    <p:extLst>
      <p:ext uri="{BB962C8B-B14F-4D97-AF65-F5344CB8AC3E}">
        <p14:creationId xmlns:p14="http://schemas.microsoft.com/office/powerpoint/2010/main" val="150525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patchy burn ?</a:t>
            </a:r>
          </a:p>
        </p:txBody>
      </p:sp>
      <p:sp>
        <p:nvSpPr>
          <p:cNvPr id="4" name="Slide Number Placeholder 3"/>
          <p:cNvSpPr>
            <a:spLocks noGrp="1"/>
          </p:cNvSpPr>
          <p:nvPr>
            <p:ph type="sldNum" sz="quarter" idx="5"/>
          </p:nvPr>
        </p:nvSpPr>
        <p:spPr/>
        <p:txBody>
          <a:bodyPr/>
          <a:lstStyle/>
          <a:p>
            <a:fld id="{8D44715D-9F24-2441-8284-61506BD806B8}" type="slidenum">
              <a:rPr lang="en-US" smtClean="0"/>
              <a:t>25</a:t>
            </a:fld>
            <a:endParaRPr lang="en-US"/>
          </a:p>
        </p:txBody>
      </p:sp>
    </p:spTree>
    <p:extLst>
      <p:ext uri="{BB962C8B-B14F-4D97-AF65-F5344CB8AC3E}">
        <p14:creationId xmlns:p14="http://schemas.microsoft.com/office/powerpoint/2010/main" val="22352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patchy burn ?</a:t>
            </a:r>
          </a:p>
        </p:txBody>
      </p:sp>
      <p:sp>
        <p:nvSpPr>
          <p:cNvPr id="4" name="Slide Number Placeholder 3"/>
          <p:cNvSpPr>
            <a:spLocks noGrp="1"/>
          </p:cNvSpPr>
          <p:nvPr>
            <p:ph type="sldNum" sz="quarter" idx="5"/>
          </p:nvPr>
        </p:nvSpPr>
        <p:spPr/>
        <p:txBody>
          <a:bodyPr/>
          <a:lstStyle/>
          <a:p>
            <a:fld id="{8D44715D-9F24-2441-8284-61506BD806B8}" type="slidenum">
              <a:rPr lang="en-US" smtClean="0"/>
              <a:t>26</a:t>
            </a:fld>
            <a:endParaRPr lang="en-US"/>
          </a:p>
        </p:txBody>
      </p:sp>
    </p:spTree>
    <p:extLst>
      <p:ext uri="{BB962C8B-B14F-4D97-AF65-F5344CB8AC3E}">
        <p14:creationId xmlns:p14="http://schemas.microsoft.com/office/powerpoint/2010/main" val="282281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 aware, these signs are only moderately sensitive or specific.</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true dx requires: direct visualization with </a:t>
            </a:r>
            <a:r>
              <a:rPr lang="en-US" sz="1200" b="0" i="0" u="none" strike="noStrike" kern="1200" dirty="0" err="1">
                <a:solidFill>
                  <a:schemeClr val="tx1"/>
                </a:solidFill>
                <a:effectLst/>
                <a:latin typeface="+mn-lt"/>
                <a:ea typeface="+mn-ea"/>
                <a:cs typeface="+mn-cs"/>
              </a:rPr>
              <a:t>fibroscopy</a:t>
            </a:r>
            <a:r>
              <a:rPr lang="en-US" sz="1200" b="0" i="0" u="none" strike="noStrike" kern="1200" dirty="0">
                <a:solidFill>
                  <a:schemeClr val="tx1"/>
                </a:solidFill>
                <a:effectLst/>
                <a:latin typeface="+mn-lt"/>
                <a:ea typeface="+mn-ea"/>
                <a:cs typeface="+mn-cs"/>
              </a:rPr>
              <a:t> before / after intubation….showing:</a:t>
            </a:r>
          </a:p>
          <a:p>
            <a:pPr lvl="1"/>
            <a:r>
              <a:rPr lang="en-US" sz="1200" b="0" i="0" u="none" strike="noStrike" kern="1200" dirty="0">
                <a:solidFill>
                  <a:schemeClr val="tx1"/>
                </a:solidFill>
                <a:effectLst/>
                <a:latin typeface="+mn-lt"/>
                <a:ea typeface="+mn-ea"/>
                <a:cs typeface="+mn-cs"/>
              </a:rPr>
              <a:t>Soot, charring, mucosal inflammation, edema, necrosis</a:t>
            </a:r>
          </a:p>
          <a:p>
            <a:pPr lvl="1"/>
            <a:endParaRPr lang="en-US" sz="1200" b="0" i="0" u="none" strike="noStrike" kern="1200" dirty="0">
              <a:solidFill>
                <a:schemeClr val="tx1"/>
              </a:solidFill>
              <a:effectLst/>
              <a:latin typeface="+mn-lt"/>
              <a:ea typeface="+mn-ea"/>
              <a:cs typeface="+mn-cs"/>
            </a:endParaRPr>
          </a:p>
          <a:p>
            <a:r>
              <a:rPr lang="en-US" dirty="0"/>
              <a:t>thermal injuries below the level of the vocal cords are less likely, but can occur in cases of steam inhalation.</a:t>
            </a:r>
          </a:p>
          <a:p>
            <a:endParaRPr lang="en-US" dirty="0"/>
          </a:p>
          <a:p>
            <a:r>
              <a:rPr lang="en-US" dirty="0"/>
              <a:t>Watch out for carbon monoxide and hydrogen cyanide </a:t>
            </a:r>
            <a:r>
              <a:rPr lang="en-US" dirty="0" err="1"/>
              <a:t>tox</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27</a:t>
            </a:fld>
            <a:endParaRPr lang="en-US"/>
          </a:p>
        </p:txBody>
      </p:sp>
    </p:spTree>
    <p:extLst>
      <p:ext uri="{BB962C8B-B14F-4D97-AF65-F5344CB8AC3E}">
        <p14:creationId xmlns:p14="http://schemas.microsoft.com/office/powerpoint/2010/main" val="420330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29</a:t>
            </a:fld>
            <a:endParaRPr lang="en-US"/>
          </a:p>
        </p:txBody>
      </p:sp>
    </p:spTree>
    <p:extLst>
      <p:ext uri="{BB962C8B-B14F-4D97-AF65-F5344CB8AC3E}">
        <p14:creationId xmlns:p14="http://schemas.microsoft.com/office/powerpoint/2010/main" val="240666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8 different formulas!</a:t>
            </a:r>
          </a:p>
          <a:p>
            <a:endParaRPr lang="en-US" sz="2000" dirty="0"/>
          </a:p>
          <a:p>
            <a:endParaRPr lang="en-US" sz="2000" dirty="0"/>
          </a:p>
          <a:p>
            <a:endParaRPr lang="en-US" sz="2000" dirty="0"/>
          </a:p>
          <a:p>
            <a:r>
              <a:rPr lang="en-US" sz="2000" dirty="0"/>
              <a:t>maintain urine output of 0.5-1.0 cc/kg/</a:t>
            </a:r>
            <a:r>
              <a:rPr lang="en-US" sz="2000" dirty="0" err="1"/>
              <a:t>hr</a:t>
            </a:r>
            <a:r>
              <a:rPr lang="en-US" sz="2000" dirty="0"/>
              <a:t> (target 1.0 cc/kg/</a:t>
            </a:r>
            <a:r>
              <a:rPr lang="en-US" sz="2000" dirty="0" err="1"/>
              <a:t>hr</a:t>
            </a:r>
            <a:r>
              <a:rPr lang="en-US" sz="2000" dirty="0"/>
              <a:t> in children)</a:t>
            </a:r>
          </a:p>
          <a:p>
            <a:pPr lvl="1"/>
            <a:r>
              <a:rPr lang="en-US" sz="2000" dirty="0"/>
              <a:t>The modified parkland uses the same formula, but gives the fluid over a 24 </a:t>
            </a:r>
            <a:r>
              <a:rPr lang="en-US" sz="2000" dirty="0" err="1"/>
              <a:t>hr</a:t>
            </a:r>
            <a:r>
              <a:rPr lang="en-US" sz="2000" dirty="0"/>
              <a:t> period</a:t>
            </a:r>
          </a:p>
          <a:p>
            <a:pPr lvl="1"/>
            <a:endParaRPr lang="en-US" sz="2000" dirty="0"/>
          </a:p>
          <a:p>
            <a:pPr lvl="1"/>
            <a:endParaRPr lang="en-US" sz="2000" dirty="0"/>
          </a:p>
          <a:p>
            <a:r>
              <a:rPr lang="en-US" sz="1200" b="1" i="0" u="none" strike="noStrike" kern="1200" dirty="0">
                <a:solidFill>
                  <a:schemeClr val="tx1"/>
                </a:solidFill>
                <a:effectLst/>
                <a:latin typeface="+mn-lt"/>
                <a:ea typeface="+mn-ea"/>
                <a:cs typeface="+mn-cs"/>
              </a:rPr>
              <a:t>Galveston formula – preferred for pediatrics</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Lactated Ringers at 5000 cc / 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TBSA burned + 2000 cc/m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BSA</a:t>
            </a:r>
          </a:p>
          <a:p>
            <a:pPr lvl="2"/>
            <a:r>
              <a:rPr lang="en-US" sz="1200" b="0" i="0" u="none" strike="noStrike" kern="1200" dirty="0">
                <a:solidFill>
                  <a:schemeClr val="tx1"/>
                </a:solidFill>
                <a:effectLst/>
                <a:latin typeface="+mn-lt"/>
                <a:ea typeface="+mn-ea"/>
                <a:cs typeface="+mn-cs"/>
              </a:rPr>
              <a:t>g. 10% TBSA burns in a 100 cm child, weighing 15 kg has a body surface area of: 0.64 m</a:t>
            </a:r>
            <a:r>
              <a:rPr lang="en-US" sz="1200" b="0" i="0" u="none" strike="noStrike" kern="1200" baseline="30000" dirty="0">
                <a:solidFill>
                  <a:schemeClr val="tx1"/>
                </a:solidFill>
                <a:effectLst/>
                <a:latin typeface="+mn-lt"/>
                <a:ea typeface="+mn-ea"/>
                <a:cs typeface="+mn-cs"/>
              </a:rPr>
              <a:t>2</a:t>
            </a:r>
            <a:endParaRPr lang="en-US" sz="1200" b="0" i="0" u="none" strike="noStrike" kern="1200" dirty="0">
              <a:solidFill>
                <a:schemeClr val="tx1"/>
              </a:solidFill>
              <a:effectLst/>
              <a:latin typeface="+mn-lt"/>
              <a:ea typeface="+mn-ea"/>
              <a:cs typeface="+mn-cs"/>
            </a:endParaRPr>
          </a:p>
          <a:p>
            <a:pPr lvl="2"/>
            <a:r>
              <a:rPr lang="en-US" sz="1200" b="0" i="0" u="none" strike="noStrike" kern="1200" dirty="0">
                <a:solidFill>
                  <a:schemeClr val="tx1"/>
                </a:solidFill>
                <a:effectLst/>
                <a:latin typeface="+mn-lt"/>
                <a:ea typeface="+mn-ea"/>
                <a:cs typeface="+mn-cs"/>
              </a:rPr>
              <a:t>5000 cc/m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TBSA burned x 0.64 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TBSA x 10% burned = 320 cc</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2000 cc/m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TBSA x 0.64 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 1280 cc</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 give LR 320 cc + 1280 cc = LR 1600 cc total</a:t>
            </a:r>
          </a:p>
          <a:p>
            <a:pPr lvl="1"/>
            <a:r>
              <a:rPr lang="en-US" sz="1200" b="0" i="0" u="none" strike="noStrike" kern="1200" dirty="0">
                <a:solidFill>
                  <a:schemeClr val="tx1"/>
                </a:solidFill>
                <a:effectLst/>
                <a:latin typeface="+mn-lt"/>
                <a:ea typeface="+mn-ea"/>
                <a:cs typeface="+mn-cs"/>
              </a:rPr>
              <a:t>Give ½ of the fluid in the first 8 hours, remainder in the next 16 hours</a:t>
            </a:r>
          </a:p>
          <a:p>
            <a:pPr lvl="2"/>
            <a:r>
              <a:rPr lang="en-US" sz="1200" b="0" i="0" u="none" strike="noStrike" kern="1200" dirty="0">
                <a:solidFill>
                  <a:schemeClr val="tx1"/>
                </a:solidFill>
                <a:effectLst/>
                <a:latin typeface="+mn-lt"/>
                <a:ea typeface="+mn-ea"/>
                <a:cs typeface="+mn-cs"/>
              </a:rPr>
              <a:t>800 cc in 8 </a:t>
            </a:r>
            <a:r>
              <a:rPr lang="en-US" sz="1200" b="0" i="0" u="none" strike="noStrike" kern="1200" dirty="0" err="1">
                <a:solidFill>
                  <a:schemeClr val="tx1"/>
                </a:solidFill>
                <a:effectLst/>
                <a:latin typeface="+mn-lt"/>
                <a:ea typeface="+mn-ea"/>
                <a:cs typeface="+mn-cs"/>
              </a:rPr>
              <a:t>hrs</a:t>
            </a:r>
            <a:r>
              <a:rPr lang="en-US" sz="1200" b="0" i="0" u="none" strike="noStrike" kern="1200" dirty="0">
                <a:solidFill>
                  <a:schemeClr val="tx1"/>
                </a:solidFill>
                <a:effectLst/>
                <a:latin typeface="+mn-lt"/>
                <a:ea typeface="+mn-ea"/>
                <a:cs typeface="+mn-cs"/>
              </a:rPr>
              <a:t> = 100 cc / </a:t>
            </a:r>
            <a:r>
              <a:rPr lang="en-US" sz="1200" b="0" i="0" u="none" strike="noStrike" kern="1200" dirty="0" err="1">
                <a:solidFill>
                  <a:schemeClr val="tx1"/>
                </a:solidFill>
                <a:effectLst/>
                <a:latin typeface="+mn-lt"/>
                <a:ea typeface="+mn-ea"/>
                <a:cs typeface="+mn-cs"/>
              </a:rPr>
              <a:t>hr</a:t>
            </a:r>
            <a:r>
              <a:rPr lang="en-US" sz="1200" b="0" i="0" u="none" strike="noStrike" kern="1200" dirty="0">
                <a:solidFill>
                  <a:schemeClr val="tx1"/>
                </a:solidFill>
                <a:effectLst/>
                <a:latin typeface="+mn-lt"/>
                <a:ea typeface="+mn-ea"/>
                <a:cs typeface="+mn-cs"/>
              </a:rPr>
              <a:t> for 8 hours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800 cc in 16 </a:t>
            </a:r>
            <a:r>
              <a:rPr lang="en-US" sz="1200" b="0" i="0" u="none" strike="noStrike" kern="1200" dirty="0" err="1">
                <a:solidFill>
                  <a:schemeClr val="tx1"/>
                </a:solidFill>
                <a:effectLst/>
                <a:latin typeface="+mn-lt"/>
                <a:ea typeface="+mn-ea"/>
                <a:cs typeface="+mn-cs"/>
              </a:rPr>
              <a:t>hrs</a:t>
            </a:r>
            <a:r>
              <a:rPr lang="en-US" sz="1200" b="0" i="0" u="none" strike="noStrike" kern="1200" dirty="0">
                <a:solidFill>
                  <a:schemeClr val="tx1"/>
                </a:solidFill>
                <a:effectLst/>
                <a:latin typeface="+mn-lt"/>
                <a:ea typeface="+mn-ea"/>
                <a:cs typeface="+mn-cs"/>
              </a:rPr>
              <a:t> = 50 cc / </a:t>
            </a:r>
            <a:r>
              <a:rPr lang="en-US" sz="1200" b="0" i="0" u="none" strike="noStrike" kern="1200" dirty="0" err="1">
                <a:solidFill>
                  <a:schemeClr val="tx1"/>
                </a:solidFill>
                <a:effectLst/>
                <a:latin typeface="+mn-lt"/>
                <a:ea typeface="+mn-ea"/>
                <a:cs typeface="+mn-cs"/>
              </a:rPr>
              <a:t>hr</a:t>
            </a:r>
            <a:r>
              <a:rPr lang="en-US" sz="1200" b="0" i="0" u="none" strike="noStrike" kern="1200" dirty="0">
                <a:solidFill>
                  <a:schemeClr val="tx1"/>
                </a:solidFill>
                <a:effectLst/>
                <a:latin typeface="+mn-lt"/>
                <a:ea typeface="+mn-ea"/>
                <a:cs typeface="+mn-cs"/>
              </a:rPr>
              <a:t> for 16 hours</a:t>
            </a:r>
          </a:p>
          <a:p>
            <a:pPr lvl="1"/>
            <a:r>
              <a:rPr lang="en-US" sz="1200" b="0" i="0" u="none" strike="noStrike" kern="1200" dirty="0">
                <a:solidFill>
                  <a:schemeClr val="tx1"/>
                </a:solidFill>
                <a:effectLst/>
                <a:latin typeface="+mn-lt"/>
                <a:ea typeface="+mn-ea"/>
                <a:cs typeface="+mn-cs"/>
              </a:rPr>
              <a:t>Use a tool to estimate skin surface area</a:t>
            </a:r>
          </a:p>
          <a:p>
            <a:pPr lvl="1"/>
            <a:r>
              <a:rPr lang="en-US" sz="1200" b="0" i="0" u="none" strike="noStrike" kern="1200" dirty="0">
                <a:solidFill>
                  <a:schemeClr val="tx1"/>
                </a:solidFill>
                <a:effectLst/>
                <a:latin typeface="+mn-lt"/>
                <a:ea typeface="+mn-ea"/>
                <a:cs typeface="+mn-cs"/>
              </a:rPr>
              <a:t>Over the following 24 hours, 3750 cc/m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TBSA burned + 1500 cc/m</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TBSA</a:t>
            </a:r>
          </a:p>
          <a:p>
            <a:r>
              <a:rPr lang="en-US" sz="1200" b="1" i="0" u="none" strike="noStrike" kern="1200" dirty="0">
                <a:solidFill>
                  <a:schemeClr val="tx1"/>
                </a:solidFill>
                <a:effectLst/>
                <a:latin typeface="+mn-lt"/>
                <a:ea typeface="+mn-ea"/>
                <a:cs typeface="+mn-cs"/>
              </a:rPr>
              <a:t>Pearls:</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Infants should also receive 5% glucose in their maintenance fluid as the lack carbohydrate reserves.</a:t>
            </a:r>
          </a:p>
          <a:p>
            <a:pPr lvl="1"/>
            <a:r>
              <a:rPr lang="en-US" sz="1200" b="0" i="0" u="none" strike="noStrike" kern="1200" dirty="0">
                <a:solidFill>
                  <a:schemeClr val="tx1"/>
                </a:solidFill>
                <a:effectLst/>
                <a:latin typeface="+mn-lt"/>
                <a:ea typeface="+mn-ea"/>
                <a:cs typeface="+mn-cs"/>
              </a:rPr>
              <a:t>Colloids are usually started after the initial 12-24 </a:t>
            </a:r>
            <a:r>
              <a:rPr lang="en-US" sz="1200" b="0" i="0" u="none" strike="noStrike" kern="1200" dirty="0" err="1">
                <a:solidFill>
                  <a:schemeClr val="tx1"/>
                </a:solidFill>
                <a:effectLst/>
                <a:latin typeface="+mn-lt"/>
                <a:ea typeface="+mn-ea"/>
                <a:cs typeface="+mn-cs"/>
              </a:rPr>
              <a:t>hrs</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Some studies suggest that non-</a:t>
            </a:r>
            <a:r>
              <a:rPr lang="en-US" sz="1200" b="0" i="0" u="none" strike="noStrike" kern="1200" dirty="0" err="1">
                <a:solidFill>
                  <a:schemeClr val="tx1"/>
                </a:solidFill>
                <a:effectLst/>
                <a:latin typeface="+mn-lt"/>
                <a:ea typeface="+mn-ea"/>
                <a:cs typeface="+mn-cs"/>
              </a:rPr>
              <a:t>shocky</a:t>
            </a:r>
            <a:r>
              <a:rPr lang="en-US" sz="1200" b="0" i="0" u="none" strike="noStrike" kern="1200" dirty="0">
                <a:solidFill>
                  <a:schemeClr val="tx1"/>
                </a:solidFill>
                <a:effectLst/>
                <a:latin typeface="+mn-lt"/>
                <a:ea typeface="+mn-ea"/>
                <a:cs typeface="+mn-cs"/>
              </a:rPr>
              <a:t> adult patients with &lt; 20% TBSA can be treated with oral fluids only</a:t>
            </a:r>
          </a:p>
          <a:p>
            <a:pPr lvl="1"/>
            <a:r>
              <a:rPr lang="en-US" sz="1200" b="0" i="0" u="none" strike="noStrike" kern="1200" dirty="0">
                <a:solidFill>
                  <a:schemeClr val="tx1"/>
                </a:solidFill>
                <a:effectLst/>
                <a:latin typeface="+mn-lt"/>
                <a:ea typeface="+mn-ea"/>
                <a:cs typeface="+mn-cs"/>
              </a:rPr>
              <a:t>Inhalational injuries need 30-60% more fluid</a:t>
            </a:r>
          </a:p>
          <a:p>
            <a:pPr lvl="1"/>
            <a:r>
              <a:rPr lang="en-US" sz="1200" b="0" i="0" u="none" strike="noStrike" kern="1200" dirty="0">
                <a:solidFill>
                  <a:schemeClr val="tx1"/>
                </a:solidFill>
                <a:effectLst/>
                <a:latin typeface="+mn-lt"/>
                <a:ea typeface="+mn-ea"/>
                <a:cs typeface="+mn-cs"/>
              </a:rPr>
              <a:t>Remember that the goal is: </a:t>
            </a:r>
            <a:r>
              <a:rPr lang="en-US" sz="1200" b="0" i="0" u="sng" strike="noStrike" kern="1200" dirty="0">
                <a:solidFill>
                  <a:schemeClr val="tx1"/>
                </a:solidFill>
                <a:effectLst/>
                <a:latin typeface="+mn-lt"/>
                <a:ea typeface="+mn-ea"/>
                <a:cs typeface="+mn-cs"/>
              </a:rPr>
              <a:t>organ perfusion!</a:t>
            </a:r>
            <a:endParaRPr lang="en-US" sz="1200" b="0" i="0" u="none" strike="noStrike" kern="1200" dirty="0">
              <a:solidFill>
                <a:schemeClr val="tx1"/>
              </a:solidFill>
              <a:effectLst/>
              <a:latin typeface="+mn-lt"/>
              <a:ea typeface="+mn-ea"/>
              <a:cs typeface="+mn-cs"/>
            </a:endParaRPr>
          </a:p>
          <a:p>
            <a:pPr lvl="2"/>
            <a:r>
              <a:rPr lang="en-US" sz="1200" b="0" i="0" u="none" strike="noStrike" kern="1200" dirty="0">
                <a:solidFill>
                  <a:schemeClr val="tx1"/>
                </a:solidFill>
                <a:effectLst/>
                <a:latin typeface="+mn-lt"/>
                <a:ea typeface="+mn-ea"/>
                <a:cs typeface="+mn-cs"/>
              </a:rPr>
              <a:t>This can be indirectly assessed by vital signs, level of consciousness, cap refill, urine output goal of 1 ml/kg/</a:t>
            </a:r>
            <a:r>
              <a:rPr lang="en-US" sz="1200" b="0" i="0" u="none" strike="noStrike" kern="1200" dirty="0" err="1">
                <a:solidFill>
                  <a:schemeClr val="tx1"/>
                </a:solidFill>
                <a:effectLst/>
                <a:latin typeface="+mn-lt"/>
                <a:ea typeface="+mn-ea"/>
                <a:cs typeface="+mn-cs"/>
              </a:rPr>
              <a:t>hr</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30</a:t>
            </a:fld>
            <a:endParaRPr lang="en-US"/>
          </a:p>
        </p:txBody>
      </p:sp>
    </p:spTree>
    <p:extLst>
      <p:ext uri="{BB962C8B-B14F-4D97-AF65-F5344CB8AC3E}">
        <p14:creationId xmlns:p14="http://schemas.microsoft.com/office/powerpoint/2010/main" val="323333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a:p>
            <a:endParaRPr lang="en-US" sz="2000" dirty="0"/>
          </a:p>
        </p:txBody>
      </p:sp>
      <p:sp>
        <p:nvSpPr>
          <p:cNvPr id="4" name="Slide Number Placeholder 3"/>
          <p:cNvSpPr>
            <a:spLocks noGrp="1"/>
          </p:cNvSpPr>
          <p:nvPr>
            <p:ph type="sldNum" sz="quarter" idx="5"/>
          </p:nvPr>
        </p:nvSpPr>
        <p:spPr/>
        <p:txBody>
          <a:bodyPr/>
          <a:lstStyle/>
          <a:p>
            <a:fld id="{8D44715D-9F24-2441-8284-61506BD806B8}" type="slidenum">
              <a:rPr lang="en-US" smtClean="0"/>
              <a:t>31</a:t>
            </a:fld>
            <a:endParaRPr lang="en-US"/>
          </a:p>
        </p:txBody>
      </p:sp>
    </p:spTree>
    <p:extLst>
      <p:ext uri="{BB962C8B-B14F-4D97-AF65-F5344CB8AC3E}">
        <p14:creationId xmlns:p14="http://schemas.microsoft.com/office/powerpoint/2010/main" val="335197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32</a:t>
            </a:fld>
            <a:endParaRPr lang="en-US"/>
          </a:p>
        </p:txBody>
      </p:sp>
    </p:spTree>
    <p:extLst>
      <p:ext uri="{BB962C8B-B14F-4D97-AF65-F5344CB8AC3E}">
        <p14:creationId xmlns:p14="http://schemas.microsoft.com/office/powerpoint/2010/main" val="291221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33</a:t>
            </a:fld>
            <a:endParaRPr lang="en-US"/>
          </a:p>
        </p:txBody>
      </p:sp>
    </p:spTree>
    <p:extLst>
      <p:ext uri="{BB962C8B-B14F-4D97-AF65-F5344CB8AC3E}">
        <p14:creationId xmlns:p14="http://schemas.microsoft.com/office/powerpoint/2010/main" val="297681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715D-9F24-2441-8284-61506BD806B8}" type="slidenum">
              <a:rPr lang="en-US" smtClean="0"/>
              <a:t>2</a:t>
            </a:fld>
            <a:endParaRPr lang="en-US"/>
          </a:p>
        </p:txBody>
      </p:sp>
    </p:spTree>
    <p:extLst>
      <p:ext uri="{BB962C8B-B14F-4D97-AF65-F5344CB8AC3E}">
        <p14:creationId xmlns:p14="http://schemas.microsoft.com/office/powerpoint/2010/main" val="207274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superficial partial-thickness burns are the most painful.</a:t>
            </a:r>
          </a:p>
        </p:txBody>
      </p:sp>
      <p:sp>
        <p:nvSpPr>
          <p:cNvPr id="4" name="Slide Number Placeholder 3"/>
          <p:cNvSpPr>
            <a:spLocks noGrp="1"/>
          </p:cNvSpPr>
          <p:nvPr>
            <p:ph type="sldNum" sz="quarter" idx="5"/>
          </p:nvPr>
        </p:nvSpPr>
        <p:spPr/>
        <p:txBody>
          <a:bodyPr/>
          <a:lstStyle/>
          <a:p>
            <a:fld id="{8D44715D-9F24-2441-8284-61506BD806B8}" type="slidenum">
              <a:rPr lang="en-US" smtClean="0"/>
              <a:t>34</a:t>
            </a:fld>
            <a:endParaRPr lang="en-US"/>
          </a:p>
        </p:txBody>
      </p:sp>
    </p:spTree>
    <p:extLst>
      <p:ext uri="{BB962C8B-B14F-4D97-AF65-F5344CB8AC3E}">
        <p14:creationId xmlns:p14="http://schemas.microsoft.com/office/powerpoint/2010/main" val="244445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35</a:t>
            </a:fld>
            <a:endParaRPr lang="en-US"/>
          </a:p>
        </p:txBody>
      </p:sp>
    </p:spTree>
    <p:extLst>
      <p:ext uri="{BB962C8B-B14F-4D97-AF65-F5344CB8AC3E}">
        <p14:creationId xmlns:p14="http://schemas.microsoft.com/office/powerpoint/2010/main" val="3813842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36</a:t>
            </a:fld>
            <a:endParaRPr lang="en-US"/>
          </a:p>
        </p:txBody>
      </p:sp>
    </p:spTree>
    <p:extLst>
      <p:ext uri="{BB962C8B-B14F-4D97-AF65-F5344CB8AC3E}">
        <p14:creationId xmlns:p14="http://schemas.microsoft.com/office/powerpoint/2010/main" val="135696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38</a:t>
            </a:fld>
            <a:endParaRPr lang="en-US"/>
          </a:p>
        </p:txBody>
      </p:sp>
    </p:spTree>
    <p:extLst>
      <p:ext uri="{BB962C8B-B14F-4D97-AF65-F5344CB8AC3E}">
        <p14:creationId xmlns:p14="http://schemas.microsoft.com/office/powerpoint/2010/main" val="244616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715D-9F24-2441-8284-61506BD806B8}" type="slidenum">
              <a:rPr lang="en-US" smtClean="0"/>
              <a:t>3</a:t>
            </a:fld>
            <a:endParaRPr lang="en-US"/>
          </a:p>
        </p:txBody>
      </p:sp>
    </p:spTree>
    <p:extLst>
      <p:ext uri="{BB962C8B-B14F-4D97-AF65-F5344CB8AC3E}">
        <p14:creationId xmlns:p14="http://schemas.microsoft.com/office/powerpoint/2010/main" val="102498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9</a:t>
            </a:fld>
            <a:endParaRPr lang="en-US"/>
          </a:p>
        </p:txBody>
      </p:sp>
    </p:spTree>
    <p:extLst>
      <p:ext uri="{BB962C8B-B14F-4D97-AF65-F5344CB8AC3E}">
        <p14:creationId xmlns:p14="http://schemas.microsoft.com/office/powerpoint/2010/main" val="384515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10</a:t>
            </a:fld>
            <a:endParaRPr lang="en-US"/>
          </a:p>
        </p:txBody>
      </p:sp>
    </p:spTree>
    <p:extLst>
      <p:ext uri="{BB962C8B-B14F-4D97-AF65-F5344CB8AC3E}">
        <p14:creationId xmlns:p14="http://schemas.microsoft.com/office/powerpoint/2010/main" val="205614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12</a:t>
            </a:fld>
            <a:endParaRPr lang="en-US"/>
          </a:p>
        </p:txBody>
      </p:sp>
    </p:spTree>
    <p:extLst>
      <p:ext uri="{BB962C8B-B14F-4D97-AF65-F5344CB8AC3E}">
        <p14:creationId xmlns:p14="http://schemas.microsoft.com/office/powerpoint/2010/main" val="95601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8D44715D-9F24-2441-8284-61506BD806B8}" type="slidenum">
              <a:rPr lang="en-US" smtClean="0"/>
              <a:t>15</a:t>
            </a:fld>
            <a:endParaRPr lang="en-US"/>
          </a:p>
        </p:txBody>
      </p:sp>
    </p:spTree>
    <p:extLst>
      <p:ext uri="{BB962C8B-B14F-4D97-AF65-F5344CB8AC3E}">
        <p14:creationId xmlns:p14="http://schemas.microsoft.com/office/powerpoint/2010/main" val="349924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Primary and secondary 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patient must be extricated from the burning environment, and burning clothing must be immediately removed. Rings, Belts, watches, and jewelry should be removed because they retain heat.</a:t>
            </a:r>
          </a:p>
        </p:txBody>
      </p:sp>
      <p:sp>
        <p:nvSpPr>
          <p:cNvPr id="4" name="Slide Number Placeholder 3"/>
          <p:cNvSpPr>
            <a:spLocks noGrp="1"/>
          </p:cNvSpPr>
          <p:nvPr>
            <p:ph type="sldNum" sz="quarter" idx="10"/>
          </p:nvPr>
        </p:nvSpPr>
        <p:spPr/>
        <p:txBody>
          <a:bodyPr/>
          <a:lstStyle/>
          <a:p>
            <a:fld id="{8D44715D-9F24-2441-8284-61506BD806B8}" type="slidenum">
              <a:rPr lang="en-US" smtClean="0"/>
              <a:t>16</a:t>
            </a:fld>
            <a:endParaRPr lang="en-US"/>
          </a:p>
        </p:txBody>
      </p:sp>
    </p:spTree>
    <p:extLst>
      <p:ext uri="{BB962C8B-B14F-4D97-AF65-F5344CB8AC3E}">
        <p14:creationId xmlns:p14="http://schemas.microsoft.com/office/powerpoint/2010/main" val="220628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First Degree</a:t>
            </a:r>
            <a:r>
              <a:rPr lang="en-US" sz="1200" b="0" i="0" u="none" strike="noStrike" kern="1200" dirty="0">
                <a:solidFill>
                  <a:schemeClr val="tx1"/>
                </a:solidFill>
                <a:effectLst/>
                <a:latin typeface="+mn-lt"/>
                <a:ea typeface="+mn-ea"/>
                <a:cs typeface="+mn-cs"/>
              </a:rPr>
              <a:t> Limited to epidermis Painful, erythematous, dry surface Heal in days</a:t>
            </a:r>
          </a:p>
          <a:p>
            <a:r>
              <a:rPr lang="en-US" sz="1200" b="1" i="0" u="none" strike="noStrike" kern="1200" dirty="0">
                <a:solidFill>
                  <a:schemeClr val="tx1"/>
                </a:solidFill>
                <a:effectLst/>
                <a:latin typeface="+mn-lt"/>
                <a:ea typeface="+mn-ea"/>
                <a:cs typeface="+mn-cs"/>
              </a:rPr>
              <a:t>Second Degree</a:t>
            </a:r>
            <a:r>
              <a:rPr lang="en-US" sz="1200" b="0" i="0" u="none" strike="noStrike" kern="1200" dirty="0">
                <a:solidFill>
                  <a:schemeClr val="tx1"/>
                </a:solidFill>
                <a:effectLst/>
                <a:latin typeface="+mn-lt"/>
                <a:ea typeface="+mn-ea"/>
                <a:cs typeface="+mn-cs"/>
              </a:rPr>
              <a:t>: “moist, painful”</a:t>
            </a:r>
          </a:p>
          <a:p>
            <a:pPr lvl="1"/>
            <a:r>
              <a:rPr lang="en-US" sz="1200" b="0" i="0" u="none" strike="noStrike" kern="1200" dirty="0">
                <a:solidFill>
                  <a:schemeClr val="tx1"/>
                </a:solidFill>
                <a:effectLst/>
                <a:latin typeface="+mn-lt"/>
                <a:ea typeface="+mn-ea"/>
                <a:cs typeface="+mn-cs"/>
              </a:rPr>
              <a:t>Involves epidermis and extends into dermis</a:t>
            </a:r>
          </a:p>
          <a:p>
            <a:pPr lvl="1"/>
            <a:r>
              <a:rPr lang="en-US" sz="1200" b="0" i="0" u="none" strike="noStrike" kern="1200" dirty="0">
                <a:solidFill>
                  <a:schemeClr val="tx1"/>
                </a:solidFill>
                <a:effectLst/>
                <a:latin typeface="+mn-lt"/>
                <a:ea typeface="+mn-ea"/>
                <a:cs typeface="+mn-cs"/>
              </a:rPr>
              <a:t>Superficial Second Degree</a:t>
            </a:r>
          </a:p>
          <a:p>
            <a:pPr lvl="2"/>
            <a:r>
              <a:rPr lang="en-US" sz="1200" b="0" i="0" u="none" strike="noStrike" kern="1200" dirty="0">
                <a:solidFill>
                  <a:schemeClr val="tx1"/>
                </a:solidFill>
                <a:effectLst/>
                <a:latin typeface="+mn-lt"/>
                <a:ea typeface="+mn-ea"/>
                <a:cs typeface="+mn-cs"/>
              </a:rPr>
              <a:t>Involve only the papillary dermis</a:t>
            </a:r>
          </a:p>
          <a:p>
            <a:pPr lvl="2"/>
            <a:r>
              <a:rPr lang="en-US" sz="1200" b="1" i="0" u="none" strike="noStrike" kern="1200" dirty="0">
                <a:solidFill>
                  <a:schemeClr val="tx1"/>
                </a:solidFill>
                <a:effectLst/>
                <a:latin typeface="+mn-lt"/>
                <a:ea typeface="+mn-ea"/>
                <a:cs typeface="+mn-cs"/>
              </a:rPr>
              <a:t>Painful</a:t>
            </a:r>
            <a:r>
              <a:rPr lang="en-US" sz="1200" b="0" i="0" u="none" strike="noStrike" kern="1200" dirty="0">
                <a:solidFill>
                  <a:schemeClr val="tx1"/>
                </a:solidFill>
                <a:effectLst/>
                <a:latin typeface="+mn-lt"/>
                <a:ea typeface="+mn-ea"/>
                <a:cs typeface="+mn-cs"/>
              </a:rPr>
              <a:t>, erythematous, blisters, blanches with pressure, </a:t>
            </a:r>
            <a:r>
              <a:rPr lang="en-US" sz="1200" b="1" i="0" u="none" strike="noStrike" kern="1200" dirty="0">
                <a:solidFill>
                  <a:schemeClr val="tx1"/>
                </a:solidFill>
                <a:effectLst/>
                <a:latin typeface="+mn-lt"/>
                <a:ea typeface="+mn-ea"/>
                <a:cs typeface="+mn-cs"/>
              </a:rPr>
              <a:t>moist</a:t>
            </a:r>
            <a:r>
              <a:rPr lang="en-US" sz="1200" b="0" i="0" u="none" strike="noStrike" kern="1200" dirty="0">
                <a:solidFill>
                  <a:schemeClr val="tx1"/>
                </a:solidFill>
                <a:effectLst/>
                <a:latin typeface="+mn-lt"/>
                <a:ea typeface="+mn-ea"/>
                <a:cs typeface="+mn-cs"/>
              </a:rPr>
              <a:t> surface</a:t>
            </a:r>
          </a:p>
          <a:p>
            <a:pPr lvl="2"/>
            <a:r>
              <a:rPr lang="en-US" sz="1200" b="0" i="0" u="none" strike="noStrike" kern="1200" dirty="0">
                <a:solidFill>
                  <a:schemeClr val="tx1"/>
                </a:solidFill>
                <a:effectLst/>
                <a:latin typeface="+mn-lt"/>
                <a:ea typeface="+mn-ea"/>
                <a:cs typeface="+mn-cs"/>
              </a:rPr>
              <a:t>Heal in 2-3 weeks</a:t>
            </a:r>
          </a:p>
          <a:p>
            <a:pPr lvl="1"/>
            <a:r>
              <a:rPr lang="en-US" sz="1200" b="0" i="0" u="none" strike="noStrike" kern="1200" dirty="0">
                <a:solidFill>
                  <a:schemeClr val="tx1"/>
                </a:solidFill>
                <a:effectLst/>
                <a:latin typeface="+mn-lt"/>
                <a:ea typeface="+mn-ea"/>
                <a:cs typeface="+mn-cs"/>
              </a:rPr>
              <a:t>Deep Second Degree</a:t>
            </a:r>
          </a:p>
          <a:p>
            <a:pPr lvl="2"/>
            <a:r>
              <a:rPr lang="en-US" sz="1200" b="0" i="0" u="none" strike="noStrike" kern="1200" dirty="0">
                <a:solidFill>
                  <a:schemeClr val="tx1"/>
                </a:solidFill>
                <a:effectLst/>
                <a:latin typeface="+mn-lt"/>
                <a:ea typeface="+mn-ea"/>
                <a:cs typeface="+mn-cs"/>
              </a:rPr>
              <a:t>Extends into reticular dermis</a:t>
            </a:r>
          </a:p>
          <a:p>
            <a:pPr lvl="2"/>
            <a:r>
              <a:rPr lang="en-US" sz="1200" b="0" i="0" u="none" strike="noStrike" kern="1200" dirty="0">
                <a:solidFill>
                  <a:schemeClr val="tx1"/>
                </a:solidFill>
                <a:effectLst/>
                <a:latin typeface="+mn-lt"/>
                <a:ea typeface="+mn-ea"/>
                <a:cs typeface="+mn-cs"/>
              </a:rPr>
              <a:t>Painful, white or only mild erythema, hemorrhagic blisters, minimal blanching, dry or moist surface</a:t>
            </a:r>
          </a:p>
          <a:p>
            <a:pPr lvl="2"/>
            <a:r>
              <a:rPr lang="en-US" sz="1200" b="0" i="0" u="none" strike="noStrike" kern="1200" dirty="0">
                <a:solidFill>
                  <a:schemeClr val="tx1"/>
                </a:solidFill>
                <a:effectLst/>
                <a:latin typeface="+mn-lt"/>
                <a:ea typeface="+mn-ea"/>
                <a:cs typeface="+mn-cs"/>
              </a:rPr>
              <a:t>Heal in 3+ weeks, or can progress to 3</a:t>
            </a:r>
            <a:r>
              <a:rPr lang="en-US" sz="1200" b="0" i="0" u="none" strike="noStrike" kern="1200" baseline="30000" dirty="0">
                <a:solidFill>
                  <a:schemeClr val="tx1"/>
                </a:solidFill>
                <a:effectLst/>
                <a:latin typeface="+mn-lt"/>
                <a:ea typeface="+mn-ea"/>
                <a:cs typeface="+mn-cs"/>
              </a:rPr>
              <a:t>rd</a:t>
            </a:r>
            <a:r>
              <a:rPr lang="en-US" sz="1200" b="0" i="0" u="none" strike="noStrike" kern="1200" dirty="0">
                <a:solidFill>
                  <a:schemeClr val="tx1"/>
                </a:solidFill>
                <a:effectLst/>
                <a:latin typeface="+mn-lt"/>
                <a:ea typeface="+mn-ea"/>
                <a:cs typeface="+mn-cs"/>
              </a:rPr>
              <a:t> degree burns</a:t>
            </a:r>
          </a:p>
          <a:p>
            <a:pPr lvl="2"/>
            <a:r>
              <a:rPr lang="en-US" sz="1200" b="0" i="0" u="none" strike="noStrike" kern="1200" dirty="0">
                <a:solidFill>
                  <a:schemeClr val="tx1"/>
                </a:solidFill>
                <a:effectLst/>
                <a:latin typeface="+mn-lt"/>
                <a:ea typeface="+mn-ea"/>
                <a:cs typeface="+mn-cs"/>
              </a:rPr>
              <a:t>In Kids: these can lead to severe scarring and contractures – and need excision and skin grafting if not healed by day 21.</a:t>
            </a:r>
          </a:p>
          <a:p>
            <a:r>
              <a:rPr lang="en-US" sz="1200" b="1" i="0" u="none" strike="noStrike" kern="1200" dirty="0">
                <a:solidFill>
                  <a:schemeClr val="tx1"/>
                </a:solidFill>
                <a:effectLst/>
                <a:latin typeface="+mn-lt"/>
                <a:ea typeface="+mn-ea"/>
                <a:cs typeface="+mn-cs"/>
              </a:rPr>
              <a:t>Third Degree</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Full-thickness – extend through entire dermis</a:t>
            </a:r>
          </a:p>
          <a:p>
            <a:pPr lvl="1"/>
            <a:r>
              <a:rPr lang="en-US" sz="1200" b="0" i="0" u="none" strike="noStrike" kern="1200" dirty="0">
                <a:solidFill>
                  <a:schemeClr val="tx1"/>
                </a:solidFill>
                <a:effectLst/>
                <a:latin typeface="+mn-lt"/>
                <a:ea typeface="+mn-ea"/>
                <a:cs typeface="+mn-cs"/>
              </a:rPr>
              <a:t>Stiff, white or tan </a:t>
            </a:r>
            <a:r>
              <a:rPr lang="en-US" sz="1200" b="0" i="0" u="none" strike="noStrike" kern="1200" dirty="0" err="1">
                <a:solidFill>
                  <a:schemeClr val="tx1"/>
                </a:solidFill>
                <a:effectLst/>
                <a:latin typeface="+mn-lt"/>
                <a:ea typeface="+mn-ea"/>
                <a:cs typeface="+mn-cs"/>
              </a:rPr>
              <a:t>colour</a:t>
            </a:r>
            <a:r>
              <a:rPr lang="en-US" sz="1200" b="0" i="0" u="none" strike="noStrike" kern="1200" dirty="0">
                <a:solidFill>
                  <a:schemeClr val="tx1"/>
                </a:solidFill>
                <a:effectLst/>
                <a:latin typeface="+mn-lt"/>
                <a:ea typeface="+mn-ea"/>
                <a:cs typeface="+mn-cs"/>
              </a:rPr>
              <a:t>, dry, leathery and insensate</a:t>
            </a:r>
          </a:p>
          <a:p>
            <a:pPr lvl="1"/>
            <a:r>
              <a:rPr lang="en-US" sz="1200" b="0" i="0" u="none" strike="noStrike" kern="1200" dirty="0">
                <a:solidFill>
                  <a:schemeClr val="tx1"/>
                </a:solidFill>
                <a:effectLst/>
                <a:latin typeface="+mn-lt"/>
                <a:ea typeface="+mn-ea"/>
                <a:cs typeface="+mn-cs"/>
              </a:rPr>
              <a:t>Require excision +/- grafting</a:t>
            </a:r>
          </a:p>
          <a:p>
            <a:r>
              <a:rPr lang="en-US" sz="1200" b="1" i="0" u="none" strike="noStrike" kern="1200" dirty="0">
                <a:solidFill>
                  <a:schemeClr val="tx1"/>
                </a:solidFill>
                <a:effectLst/>
                <a:latin typeface="+mn-lt"/>
                <a:ea typeface="+mn-ea"/>
                <a:cs typeface="+mn-cs"/>
              </a:rPr>
              <a:t>Fourth Degree</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Extend full-thickness and through subcutaneous fat to involve muscle or bone</a:t>
            </a:r>
          </a:p>
          <a:p>
            <a:pPr lvl="1"/>
            <a:r>
              <a:rPr lang="en-US" sz="1200" b="0" i="0" u="none" strike="noStrike" kern="1200" dirty="0">
                <a:solidFill>
                  <a:schemeClr val="tx1"/>
                </a:solidFill>
                <a:effectLst/>
                <a:latin typeface="+mn-lt"/>
                <a:ea typeface="+mn-ea"/>
                <a:cs typeface="+mn-cs"/>
              </a:rPr>
              <a:t>Stiff, charred skin</a:t>
            </a:r>
          </a:p>
          <a:p>
            <a:r>
              <a:rPr lang="en-US" sz="1200" b="0" i="0" u="none" strike="noStrike" kern="1200" dirty="0">
                <a:solidFill>
                  <a:schemeClr val="tx1"/>
                </a:solidFill>
                <a:effectLst/>
                <a:latin typeface="+mn-lt"/>
                <a:ea typeface="+mn-ea"/>
                <a:cs typeface="+mn-cs"/>
              </a:rPr>
              <a:t>****Accuracy in ED of establishing burn depth is 50-75%. Patients need serial exam and monitoring.****</a:t>
            </a:r>
          </a:p>
          <a:p>
            <a:r>
              <a:rPr lang="en-US" sz="1200" b="0" i="0" u="none" strike="noStrike" kern="1200" dirty="0">
                <a:solidFill>
                  <a:schemeClr val="tx1"/>
                </a:solidFill>
                <a:effectLst/>
                <a:latin typeface="+mn-lt"/>
                <a:ea typeface="+mn-ea"/>
                <a:cs typeface="+mn-cs"/>
              </a:rPr>
              <a:t>Burn progression is dynamic and can worsen.</a:t>
            </a:r>
          </a:p>
          <a:p>
            <a:endParaRPr lang="en-US" dirty="0"/>
          </a:p>
        </p:txBody>
      </p:sp>
      <p:sp>
        <p:nvSpPr>
          <p:cNvPr id="4" name="Slide Number Placeholder 3"/>
          <p:cNvSpPr>
            <a:spLocks noGrp="1"/>
          </p:cNvSpPr>
          <p:nvPr>
            <p:ph type="sldNum" sz="quarter" idx="5"/>
          </p:nvPr>
        </p:nvSpPr>
        <p:spPr/>
        <p:txBody>
          <a:bodyPr/>
          <a:lstStyle/>
          <a:p>
            <a:fld id="{8D44715D-9F24-2441-8284-61506BD806B8}" type="slidenum">
              <a:rPr lang="en-US" smtClean="0"/>
              <a:t>17</a:t>
            </a:fld>
            <a:endParaRPr lang="en-US"/>
          </a:p>
        </p:txBody>
      </p:sp>
    </p:spTree>
    <p:extLst>
      <p:ext uri="{BB962C8B-B14F-4D97-AF65-F5344CB8AC3E}">
        <p14:creationId xmlns:p14="http://schemas.microsoft.com/office/powerpoint/2010/main" val="201520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8B9EBBA-996F-894A-B54A-D6246ED52CEA}" type="datetimeFigureOut">
              <a:rPr lang="en-US" smtClean="0"/>
              <a:pPr/>
              <a:t>3/15/2020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6381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66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84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3/15/2020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25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A1323-8D79-1946-B0D7-40001CF92E9D}" type="datetimeFigureOut">
              <a:rPr lang="en-US" smtClean="0"/>
              <a:pPr/>
              <a:t>3/15/2020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47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DFA1846-DA80-1C48-A609-854EA85C59AD}" type="datetimeFigureOut">
              <a:rPr lang="en-US" smtClean="0"/>
              <a:pPr/>
              <a:t>3/15/2020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9434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7302355-E14B-8545-A8F8-0FE83CC9D524}" type="datetimeFigureOut">
              <a:rPr lang="en-US" smtClean="0"/>
              <a:pPr/>
              <a:t>3/15/2020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7107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09B482E8-6E0E-1B4F-B1FD-C69DB9E858D9}" type="datetimeFigureOut">
              <a:rPr lang="en-US" smtClean="0"/>
              <a:pPr/>
              <a:t>3/15/2020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215610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35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51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0DF5E60-9974-AC48-9591-99C2BB44B7CF}" type="datetimeFigureOut">
              <a:rPr lang="en-US" smtClean="0"/>
              <a:pPr/>
              <a:t>3/15/2020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83086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9B482E8-6E0E-1B4F-B1FD-C69DB9E858D9}" type="datetimeFigureOut">
              <a:rPr lang="en-US" smtClean="0"/>
              <a:pPr/>
              <a:t>3/15/2020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01893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9B482E8-6E0E-1B4F-B1FD-C69DB9E858D9}" type="datetimeFigureOut">
              <a:rPr lang="en-US" smtClean="0"/>
              <a:pPr/>
              <a:t>3/15/2020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2288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1C06B-B4B0-7D45-A5FC-E9EB4473ED47}"/>
              </a:ext>
            </a:extLst>
          </p:cNvPr>
          <p:cNvSpPr>
            <a:spLocks noGrp="1"/>
          </p:cNvSpPr>
          <p:nvPr>
            <p:ph type="ctrTitle"/>
          </p:nvPr>
        </p:nvSpPr>
        <p:spPr>
          <a:xfrm>
            <a:off x="965198" y="2474895"/>
            <a:ext cx="6212764" cy="1908215"/>
          </a:xfrm>
          <a:noFill/>
          <a:ln>
            <a:solidFill>
              <a:schemeClr val="tx1"/>
            </a:solidFill>
          </a:ln>
        </p:spPr>
        <p:txBody>
          <a:bodyPr wrap="square">
            <a:normAutofit/>
          </a:bodyPr>
          <a:lstStyle/>
          <a:p>
            <a:r>
              <a:rPr lang="en-US" sz="4000" dirty="0">
                <a:solidFill>
                  <a:schemeClr val="tx1"/>
                </a:solidFill>
              </a:rPr>
              <a:t>Burn and thermal injuries</a:t>
            </a:r>
          </a:p>
        </p:txBody>
      </p:sp>
      <p:sp>
        <p:nvSpPr>
          <p:cNvPr id="24" name="Rectangle 23">
            <a:extLst>
              <a:ext uri="{FF2B5EF4-FFF2-40B4-BE49-F238E27FC236}">
                <a16:creationId xmlns="" xmlns:a16="http://schemas.microsoft.com/office/drawing/2014/main" id="{157A82F3-F6C4-4325-8C9C-7DF1AD06B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29872" y="0"/>
            <a:ext cx="406212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DD29D8B9-B703-394A-9590-A3B80ABF05AD}"/>
              </a:ext>
            </a:extLst>
          </p:cNvPr>
          <p:cNvSpPr>
            <a:spLocks noGrp="1"/>
          </p:cNvSpPr>
          <p:nvPr>
            <p:ph type="subTitle" idx="1"/>
          </p:nvPr>
        </p:nvSpPr>
        <p:spPr>
          <a:xfrm>
            <a:off x="8533732" y="2173266"/>
            <a:ext cx="3254408" cy="2511468"/>
          </a:xfrm>
        </p:spPr>
        <p:txBody>
          <a:bodyPr anchor="ctr">
            <a:normAutofit/>
          </a:bodyPr>
          <a:lstStyle/>
          <a:p>
            <a:r>
              <a:rPr lang="en-US" sz="1800" dirty="0" err="1" smtClean="0">
                <a:solidFill>
                  <a:schemeClr val="tx2">
                    <a:lumMod val="90000"/>
                  </a:schemeClr>
                </a:solidFill>
              </a:rPr>
              <a:t>Hossam</a:t>
            </a:r>
            <a:r>
              <a:rPr lang="en-US" sz="1800" dirty="0" smtClean="0">
                <a:solidFill>
                  <a:schemeClr val="tx2">
                    <a:lumMod val="90000"/>
                  </a:schemeClr>
                </a:solidFill>
              </a:rPr>
              <a:t> </a:t>
            </a:r>
            <a:r>
              <a:rPr lang="en-US" sz="1800" dirty="0" err="1" smtClean="0">
                <a:solidFill>
                  <a:schemeClr val="tx2">
                    <a:lumMod val="90000"/>
                  </a:schemeClr>
                </a:solidFill>
              </a:rPr>
              <a:t>hassan</a:t>
            </a:r>
            <a:endParaRPr lang="en-US" sz="1800" dirty="0">
              <a:solidFill>
                <a:schemeClr val="tx2">
                  <a:lumMod val="90000"/>
                </a:schemeClr>
              </a:solidFill>
            </a:endParaRPr>
          </a:p>
        </p:txBody>
      </p:sp>
    </p:spTree>
    <p:extLst>
      <p:ext uri="{BB962C8B-B14F-4D97-AF65-F5344CB8AC3E}">
        <p14:creationId xmlns:p14="http://schemas.microsoft.com/office/powerpoint/2010/main" val="387494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C7F672-5F81-864D-9B33-73ED9546C04F}"/>
              </a:ext>
            </a:extLst>
          </p:cNvPr>
          <p:cNvSpPr>
            <a:spLocks noGrp="1"/>
          </p:cNvSpPr>
          <p:nvPr>
            <p:ph type="title"/>
          </p:nvPr>
        </p:nvSpPr>
        <p:spPr>
          <a:xfrm>
            <a:off x="814728" y="727522"/>
            <a:ext cx="4852988" cy="686941"/>
          </a:xfrm>
        </p:spPr>
        <p:txBody>
          <a:bodyPr>
            <a:normAutofit fontScale="90000"/>
          </a:bodyPr>
          <a:lstStyle/>
          <a:p>
            <a:r>
              <a:rPr lang="en-US" dirty="0"/>
              <a:t>Highlights </a:t>
            </a:r>
          </a:p>
        </p:txBody>
      </p:sp>
      <p:sp>
        <p:nvSpPr>
          <p:cNvPr id="4" name="Text Placeholder 3">
            <a:extLst>
              <a:ext uri="{FF2B5EF4-FFF2-40B4-BE49-F238E27FC236}">
                <a16:creationId xmlns="" xmlns:a16="http://schemas.microsoft.com/office/drawing/2014/main" id="{C5827980-A7CA-4749-BA6E-B609F8F664FE}"/>
              </a:ext>
            </a:extLst>
          </p:cNvPr>
          <p:cNvSpPr>
            <a:spLocks noGrp="1"/>
          </p:cNvSpPr>
          <p:nvPr>
            <p:ph type="body" sz="half" idx="2"/>
          </p:nvPr>
        </p:nvSpPr>
        <p:spPr>
          <a:xfrm>
            <a:off x="814728" y="1677704"/>
            <a:ext cx="4852988" cy="5443537"/>
          </a:xfrm>
        </p:spPr>
        <p:txBody>
          <a:bodyPr>
            <a:normAutofit/>
          </a:bodyPr>
          <a:lstStyle/>
          <a:p>
            <a:pPr marL="285750" indent="-285750">
              <a:buFont typeface="Arial" panose="020B0604020202020204" pitchFamily="34" charset="0"/>
              <a:buChar char="•"/>
            </a:pPr>
            <a:r>
              <a:rPr lang="en-US" sz="2000" dirty="0"/>
              <a:t>Five percent to 35% of patients hospitalized with burns will have inhalational injury</a:t>
            </a:r>
          </a:p>
          <a:p>
            <a:pPr marL="285750" indent="-285750">
              <a:buFont typeface="Arial" panose="020B0604020202020204" pitchFamily="34" charset="0"/>
              <a:buChar char="•"/>
            </a:pPr>
            <a:r>
              <a:rPr lang="en-US" sz="2000" dirty="0"/>
              <a:t>44% of thermal burns due to flame exposure, 33% from scalding, 9% direct conductive burns from hot objects, 4% electrical burns, and 3% chemical burns.</a:t>
            </a:r>
          </a:p>
          <a:p>
            <a:pPr marL="285750" indent="-285750">
              <a:buFont typeface="Arial" panose="020B0604020202020204" pitchFamily="34" charset="0"/>
              <a:buChar char="•"/>
            </a:pPr>
            <a:r>
              <a:rPr lang="en-US" sz="2000" dirty="0"/>
              <a:t>Most commonly affected are upper extremities (41%), then lower extremities (26%), and head and neck (17%)</a:t>
            </a:r>
          </a:p>
          <a:p>
            <a:pPr marL="285750" indent="-285750">
              <a:buFont typeface="Arial" panose="020B0604020202020204" pitchFamily="34" charset="0"/>
              <a:buChar char="•"/>
            </a:pPr>
            <a:r>
              <a:rPr lang="en-US" sz="2000" dirty="0"/>
              <a:t>Overall survival rate 95%.</a:t>
            </a:r>
          </a:p>
        </p:txBody>
      </p:sp>
    </p:spTree>
    <p:extLst>
      <p:ext uri="{BB962C8B-B14F-4D97-AF65-F5344CB8AC3E}">
        <p14:creationId xmlns:p14="http://schemas.microsoft.com/office/powerpoint/2010/main" val="225707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3- </a:t>
            </a:r>
            <a:endParaRPr lang="en-US" dirty="0"/>
          </a:p>
        </p:txBody>
      </p:sp>
      <p:sp>
        <p:nvSpPr>
          <p:cNvPr id="3" name="Picture Placeholder 2"/>
          <p:cNvSpPr>
            <a:spLocks noGrp="1"/>
          </p:cNvSpPr>
          <p:nvPr>
            <p:ph type="pic" sz="quarter" idx="13"/>
          </p:nvPr>
        </p:nvSpPr>
        <p:spPr/>
      </p:sp>
      <p:sp>
        <p:nvSpPr>
          <p:cNvPr id="4" name="Text Placeholder 3"/>
          <p:cNvSpPr>
            <a:spLocks noGrp="1"/>
          </p:cNvSpPr>
          <p:nvPr>
            <p:ph type="body" sz="half" idx="2"/>
          </p:nvPr>
        </p:nvSpPr>
        <p:spPr/>
        <p:txBody>
          <a:bodyPr>
            <a:normAutofit/>
          </a:bodyPr>
          <a:lstStyle/>
          <a:p>
            <a:r>
              <a:rPr lang="en-US" sz="1600" dirty="0"/>
              <a:t>Most commonly </a:t>
            </a:r>
            <a:r>
              <a:rPr lang="en-US" sz="1600" dirty="0" smtClean="0"/>
              <a:t>affected part of the body is</a:t>
            </a:r>
          </a:p>
          <a:p>
            <a:pPr marL="228600" indent="-228600">
              <a:buAutoNum type="alphaUcPeriod"/>
            </a:pPr>
            <a:r>
              <a:rPr lang="en-US" sz="1600" dirty="0" smtClean="0"/>
              <a:t>Head and neck</a:t>
            </a:r>
          </a:p>
          <a:p>
            <a:pPr marL="228600" indent="-228600">
              <a:buAutoNum type="alphaUcPeriod"/>
            </a:pPr>
            <a:r>
              <a:rPr lang="en-US" sz="1600" dirty="0" smtClean="0"/>
              <a:t> trunk</a:t>
            </a:r>
          </a:p>
          <a:p>
            <a:pPr marL="228600" indent="-228600">
              <a:buAutoNum type="alphaUcPeriod"/>
            </a:pPr>
            <a:r>
              <a:rPr lang="en-US" sz="1600" dirty="0" smtClean="0"/>
              <a:t>upper extremity</a:t>
            </a:r>
          </a:p>
          <a:p>
            <a:pPr marL="228600" indent="-228600">
              <a:buAutoNum type="alphaUcPeriod"/>
            </a:pPr>
            <a:r>
              <a:rPr lang="en-US" sz="1600" dirty="0" smtClean="0"/>
              <a:t>lower </a:t>
            </a:r>
            <a:r>
              <a:rPr lang="en-US" sz="1600" dirty="0" err="1" smtClean="0"/>
              <a:t>extremety</a:t>
            </a:r>
            <a:endParaRPr lang="en-US" sz="1600" dirty="0"/>
          </a:p>
        </p:txBody>
      </p:sp>
    </p:spTree>
    <p:extLst>
      <p:ext uri="{BB962C8B-B14F-4D97-AF65-F5344CB8AC3E}">
        <p14:creationId xmlns:p14="http://schemas.microsoft.com/office/powerpoint/2010/main" val="188545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C7F672-5F81-864D-9B33-73ED9546C04F}"/>
              </a:ext>
            </a:extLst>
          </p:cNvPr>
          <p:cNvSpPr>
            <a:spLocks noGrp="1"/>
          </p:cNvSpPr>
          <p:nvPr>
            <p:ph type="title"/>
          </p:nvPr>
        </p:nvSpPr>
        <p:spPr>
          <a:xfrm>
            <a:off x="814728" y="727522"/>
            <a:ext cx="4852988" cy="686941"/>
          </a:xfrm>
        </p:spPr>
        <p:txBody>
          <a:bodyPr>
            <a:normAutofit fontScale="90000"/>
          </a:bodyPr>
          <a:lstStyle/>
          <a:p>
            <a:r>
              <a:rPr lang="en-US" dirty="0"/>
              <a:t>Highlights </a:t>
            </a:r>
          </a:p>
        </p:txBody>
      </p:sp>
      <p:sp>
        <p:nvSpPr>
          <p:cNvPr id="4" name="Text Placeholder 3">
            <a:extLst>
              <a:ext uri="{FF2B5EF4-FFF2-40B4-BE49-F238E27FC236}">
                <a16:creationId xmlns="" xmlns:a16="http://schemas.microsoft.com/office/drawing/2014/main" id="{C5827980-A7CA-4749-BA6E-B609F8F664FE}"/>
              </a:ext>
            </a:extLst>
          </p:cNvPr>
          <p:cNvSpPr>
            <a:spLocks noGrp="1"/>
          </p:cNvSpPr>
          <p:nvPr>
            <p:ph type="body" sz="half" idx="2"/>
          </p:nvPr>
        </p:nvSpPr>
        <p:spPr>
          <a:xfrm>
            <a:off x="814728" y="1677704"/>
            <a:ext cx="4852988" cy="5443537"/>
          </a:xfrm>
        </p:spPr>
        <p:txBody>
          <a:bodyPr>
            <a:normAutofit/>
          </a:bodyPr>
          <a:lstStyle/>
          <a:p>
            <a:pPr marL="285750" indent="-285750">
              <a:buFont typeface="Arial" panose="020B0604020202020204" pitchFamily="34" charset="0"/>
              <a:buChar char="•"/>
            </a:pPr>
            <a:r>
              <a:rPr lang="en-US" sz="2000" dirty="0"/>
              <a:t>70% of burn victims are male, risk is highest 18-35 years.</a:t>
            </a:r>
          </a:p>
          <a:p>
            <a:pPr marL="342900" indent="-342900">
              <a:buFont typeface="Arial" panose="020B0604020202020204" pitchFamily="34" charset="0"/>
              <a:buChar char="•"/>
            </a:pPr>
            <a:r>
              <a:rPr lang="en-US" sz="2000" dirty="0"/>
              <a:t>Risk of death from burn increases with:</a:t>
            </a:r>
          </a:p>
          <a:p>
            <a:pPr marL="800100" lvl="1" indent="-342900">
              <a:buFont typeface="Arial" panose="020B0604020202020204" pitchFamily="34" charset="0"/>
              <a:buChar char="•"/>
            </a:pPr>
            <a:r>
              <a:rPr lang="en-US" sz="2000" dirty="0"/>
              <a:t>Larger burn size.</a:t>
            </a:r>
          </a:p>
          <a:p>
            <a:pPr marL="800100" lvl="1" indent="-342900">
              <a:buFont typeface="Arial" panose="020B0604020202020204" pitchFamily="34" charset="0"/>
              <a:buChar char="•"/>
            </a:pPr>
            <a:r>
              <a:rPr lang="en-US" sz="2000" dirty="0"/>
              <a:t>Older age.</a:t>
            </a:r>
          </a:p>
          <a:p>
            <a:pPr marL="800100" lvl="1" indent="-342900">
              <a:buFont typeface="Arial" panose="020B0604020202020204" pitchFamily="34" charset="0"/>
              <a:buChar char="•"/>
            </a:pPr>
            <a:r>
              <a:rPr lang="en-US" sz="2000" dirty="0"/>
              <a:t>Female.</a:t>
            </a:r>
          </a:p>
          <a:p>
            <a:pPr marL="800100" lvl="1" indent="-342900">
              <a:buFont typeface="Arial" panose="020B0604020202020204" pitchFamily="34" charset="0"/>
              <a:buChar char="•"/>
            </a:pPr>
            <a:r>
              <a:rPr lang="en-US" sz="2000" dirty="0"/>
              <a:t>Presence of inhalation injury.</a:t>
            </a:r>
          </a:p>
        </p:txBody>
      </p:sp>
    </p:spTree>
    <p:extLst>
      <p:ext uri="{BB962C8B-B14F-4D97-AF65-F5344CB8AC3E}">
        <p14:creationId xmlns:p14="http://schemas.microsoft.com/office/powerpoint/2010/main" val="298293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4- </a:t>
            </a:r>
            <a:endParaRPr lang="en-US" dirty="0"/>
          </a:p>
        </p:txBody>
      </p:sp>
      <p:sp>
        <p:nvSpPr>
          <p:cNvPr id="3" name="Picture Placeholder 2"/>
          <p:cNvSpPr>
            <a:spLocks noGrp="1"/>
          </p:cNvSpPr>
          <p:nvPr>
            <p:ph type="pic" sz="quarter" idx="13"/>
          </p:nvPr>
        </p:nvSpPr>
        <p:spPr/>
      </p:sp>
      <p:sp>
        <p:nvSpPr>
          <p:cNvPr id="4" name="Text Placeholder 3"/>
          <p:cNvSpPr>
            <a:spLocks noGrp="1"/>
          </p:cNvSpPr>
          <p:nvPr>
            <p:ph type="body" sz="half" idx="2"/>
          </p:nvPr>
        </p:nvSpPr>
        <p:spPr/>
        <p:txBody>
          <a:bodyPr/>
          <a:lstStyle/>
          <a:p>
            <a:r>
              <a:rPr lang="en-US" sz="1800" dirty="0"/>
              <a:t>Risk of death from burn increases with:</a:t>
            </a:r>
          </a:p>
          <a:p>
            <a:pPr marL="800100" lvl="1" indent="-342900">
              <a:buFont typeface="Arial" panose="020B0604020202020204" pitchFamily="34" charset="0"/>
              <a:buChar char="•"/>
            </a:pPr>
            <a:r>
              <a:rPr lang="en-US" sz="2000" dirty="0" smtClean="0"/>
              <a:t>A. smaller </a:t>
            </a:r>
            <a:r>
              <a:rPr lang="en-US" sz="2000" dirty="0"/>
              <a:t>burn size.</a:t>
            </a:r>
          </a:p>
          <a:p>
            <a:pPr marL="800100" lvl="1" indent="-342900">
              <a:buFont typeface="Arial" panose="020B0604020202020204" pitchFamily="34" charset="0"/>
              <a:buChar char="•"/>
            </a:pPr>
            <a:r>
              <a:rPr lang="en-US" sz="2000" dirty="0" smtClean="0"/>
              <a:t>B. middle </a:t>
            </a:r>
            <a:r>
              <a:rPr lang="en-US" sz="2000" dirty="0"/>
              <a:t>age.</a:t>
            </a:r>
          </a:p>
          <a:p>
            <a:pPr marL="800100" lvl="1" indent="-342900">
              <a:buFont typeface="Arial" panose="020B0604020202020204" pitchFamily="34" charset="0"/>
              <a:buChar char="•"/>
            </a:pPr>
            <a:r>
              <a:rPr lang="en-US" sz="2000" dirty="0" smtClean="0"/>
              <a:t>C. male.</a:t>
            </a:r>
            <a:endParaRPr lang="en-US" sz="2000" dirty="0"/>
          </a:p>
          <a:p>
            <a:pPr marL="800100" lvl="1" indent="-342900">
              <a:buFont typeface="Arial" panose="020B0604020202020204" pitchFamily="34" charset="0"/>
              <a:buChar char="•"/>
            </a:pPr>
            <a:r>
              <a:rPr lang="en-US" sz="2000" dirty="0" smtClean="0"/>
              <a:t>D. Presence </a:t>
            </a:r>
            <a:r>
              <a:rPr lang="en-US" sz="2000" dirty="0"/>
              <a:t>of inhalation injury.</a:t>
            </a:r>
          </a:p>
          <a:p>
            <a:endParaRPr lang="en-US" dirty="0"/>
          </a:p>
        </p:txBody>
      </p:sp>
    </p:spTree>
    <p:extLst>
      <p:ext uri="{BB962C8B-B14F-4D97-AF65-F5344CB8AC3E}">
        <p14:creationId xmlns:p14="http://schemas.microsoft.com/office/powerpoint/2010/main" val="3484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 xmlns:a16="http://schemas.microsoft.com/office/drawing/2014/main" id="{82C29DB8-6183-8F43-B2A8-800194716A9E}"/>
              </a:ext>
            </a:extLst>
          </p:cNvPr>
          <p:cNvPicPr>
            <a:picLocks noGrp="1" noChangeAspect="1"/>
          </p:cNvPicPr>
          <p:nvPr>
            <p:ph type="pic" sz="quarter" idx="13"/>
          </p:nvPr>
        </p:nvPicPr>
        <p:blipFill rotWithShape="1">
          <a:blip r:embed="rId2"/>
          <a:srcRect l="10137" r="-1"/>
          <a:stretch/>
        </p:blipFill>
        <p:spPr>
          <a:xfrm>
            <a:off x="5909733" y="0"/>
            <a:ext cx="6282266" cy="6793200"/>
          </a:xfrm>
        </p:spPr>
      </p:pic>
      <p:sp>
        <p:nvSpPr>
          <p:cNvPr id="41" name="Title 1">
            <a:extLst>
              <a:ext uri="{FF2B5EF4-FFF2-40B4-BE49-F238E27FC236}">
                <a16:creationId xmlns="" xmlns:a16="http://schemas.microsoft.com/office/drawing/2014/main" id="{2C14280D-41A7-2D4D-A0A8-1EF2A6F8041B}"/>
              </a:ext>
            </a:extLst>
          </p:cNvPr>
          <p:cNvSpPr>
            <a:spLocks noGrp="1"/>
          </p:cNvSpPr>
          <p:nvPr>
            <p:ph type="title"/>
          </p:nvPr>
        </p:nvSpPr>
        <p:spPr>
          <a:xfrm>
            <a:off x="814728" y="727522"/>
            <a:ext cx="4852988" cy="686941"/>
          </a:xfrm>
        </p:spPr>
        <p:txBody>
          <a:bodyPr>
            <a:normAutofit fontScale="90000"/>
          </a:bodyPr>
          <a:lstStyle/>
          <a:p>
            <a:r>
              <a:rPr lang="en-US" dirty="0"/>
              <a:t>Skin and its function </a:t>
            </a:r>
          </a:p>
        </p:txBody>
      </p:sp>
      <p:sp>
        <p:nvSpPr>
          <p:cNvPr id="42" name="Text Placeholder 3">
            <a:extLst>
              <a:ext uri="{FF2B5EF4-FFF2-40B4-BE49-F238E27FC236}">
                <a16:creationId xmlns="" xmlns:a16="http://schemas.microsoft.com/office/drawing/2014/main" id="{7BF3304E-9380-0C42-AF2D-28F6264CA136}"/>
              </a:ext>
            </a:extLst>
          </p:cNvPr>
          <p:cNvSpPr>
            <a:spLocks noGrp="1"/>
          </p:cNvSpPr>
          <p:nvPr>
            <p:ph type="body" sz="half" idx="2"/>
          </p:nvPr>
        </p:nvSpPr>
        <p:spPr>
          <a:xfrm>
            <a:off x="814728" y="1677704"/>
            <a:ext cx="4852988" cy="5443537"/>
          </a:xfrm>
        </p:spPr>
        <p:txBody>
          <a:bodyPr>
            <a:normAutofit/>
          </a:bodyPr>
          <a:lstStyle/>
          <a:p>
            <a:pPr marL="285750" indent="-285750">
              <a:buFont typeface="Arial" panose="020B0604020202020204" pitchFamily="34" charset="0"/>
              <a:buChar char="•"/>
            </a:pPr>
            <a:r>
              <a:rPr lang="en-US" sz="2000" dirty="0">
                <a:solidFill>
                  <a:schemeClr val="tx1"/>
                </a:solidFill>
              </a:rPr>
              <a:t>Skin functions as a semipermeable barrier to evaporative water loss, protects against environmental assault and infections, and aids in the control of body temperature, sensation, and excretion.</a:t>
            </a:r>
            <a:endParaRPr lang="en-US" sz="2000" dirty="0"/>
          </a:p>
        </p:txBody>
      </p:sp>
    </p:spTree>
    <p:extLst>
      <p:ext uri="{BB962C8B-B14F-4D97-AF65-F5344CB8AC3E}">
        <p14:creationId xmlns:p14="http://schemas.microsoft.com/office/powerpoint/2010/main" val="189341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092FBC-F8D3-B545-8884-280359E37606}"/>
              </a:ext>
            </a:extLst>
          </p:cNvPr>
          <p:cNvSpPr>
            <a:spLocks noGrp="1"/>
          </p:cNvSpPr>
          <p:nvPr>
            <p:ph type="title"/>
          </p:nvPr>
        </p:nvSpPr>
        <p:spPr/>
        <p:txBody>
          <a:bodyPr/>
          <a:lstStyle/>
          <a:p>
            <a:r>
              <a:rPr lang="en-US" dirty="0"/>
              <a:t>Pathophysiology</a:t>
            </a:r>
          </a:p>
        </p:txBody>
      </p:sp>
      <p:pic>
        <p:nvPicPr>
          <p:cNvPr id="6" name="Content Placeholder 5">
            <a:extLst>
              <a:ext uri="{FF2B5EF4-FFF2-40B4-BE49-F238E27FC236}">
                <a16:creationId xmlns="" xmlns:a16="http://schemas.microsoft.com/office/drawing/2014/main" id="{4B718F25-5ADC-A44C-A6FD-46BC48200E13}"/>
              </a:ext>
            </a:extLst>
          </p:cNvPr>
          <p:cNvPicPr>
            <a:picLocks noGrp="1" noChangeAspect="1"/>
          </p:cNvPicPr>
          <p:nvPr>
            <p:ph idx="1"/>
          </p:nvPr>
        </p:nvPicPr>
        <p:blipFill>
          <a:blip r:embed="rId3"/>
          <a:stretch>
            <a:fillRect/>
          </a:stretch>
        </p:blipFill>
        <p:spPr>
          <a:xfrm>
            <a:off x="361697" y="2363761"/>
            <a:ext cx="5876543" cy="4023831"/>
          </a:xfrm>
        </p:spPr>
      </p:pic>
      <p:sp>
        <p:nvSpPr>
          <p:cNvPr id="3" name="Rectangle 2"/>
          <p:cNvSpPr/>
          <p:nvPr/>
        </p:nvSpPr>
        <p:spPr>
          <a:xfrm>
            <a:off x="6553200" y="3429000"/>
            <a:ext cx="5323840" cy="2031325"/>
          </a:xfrm>
          <a:prstGeom prst="rect">
            <a:avLst/>
          </a:prstGeom>
        </p:spPr>
        <p:txBody>
          <a:bodyPr wrap="square">
            <a:spAutoFit/>
          </a:bodyPr>
          <a:lstStyle/>
          <a:p>
            <a:pPr marL="285750" indent="-285750">
              <a:buFont typeface="Arial" panose="020B0604020202020204" pitchFamily="34" charset="0"/>
              <a:buChar char="•"/>
            </a:pPr>
            <a:r>
              <a:rPr lang="en-US" dirty="0"/>
              <a:t>First 3 will cause the acid base and fluid </a:t>
            </a:r>
            <a:r>
              <a:rPr lang="en-US" dirty="0" smtClean="0"/>
              <a:t>deficits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Depression of myocardium because of overwhelming circulating inflammatory mediators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in metabolic rate up to 3 times, so early initiation of feeding is helpful.</a:t>
            </a:r>
          </a:p>
        </p:txBody>
      </p:sp>
    </p:spTree>
    <p:extLst>
      <p:ext uri="{BB962C8B-B14F-4D97-AF65-F5344CB8AC3E}">
        <p14:creationId xmlns:p14="http://schemas.microsoft.com/office/powerpoint/2010/main" val="236086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6BDD773D-0C0B-3D47-9635-B0387ED02EBD}"/>
              </a:ext>
            </a:extLst>
          </p:cNvPr>
          <p:cNvPicPr>
            <a:picLocks noGrp="1" noChangeAspect="1"/>
          </p:cNvPicPr>
          <p:nvPr>
            <p:ph type="pic" sz="quarter" idx="13"/>
          </p:nvPr>
        </p:nvPicPr>
        <p:blipFill>
          <a:blip r:embed="rId3"/>
          <a:srcRect l="10903" r="10903"/>
          <a:stretch>
            <a:fillRect/>
          </a:stretch>
        </p:blipFill>
        <p:spPr/>
      </p:pic>
      <p:sp>
        <p:nvSpPr>
          <p:cNvPr id="7" name="Title 1">
            <a:extLst>
              <a:ext uri="{FF2B5EF4-FFF2-40B4-BE49-F238E27FC236}">
                <a16:creationId xmlns="" xmlns:a16="http://schemas.microsoft.com/office/drawing/2014/main" id="{1E4A1DD3-777F-F342-8376-FB3C03F15C32}"/>
              </a:ext>
            </a:extLst>
          </p:cNvPr>
          <p:cNvSpPr>
            <a:spLocks noGrp="1"/>
          </p:cNvSpPr>
          <p:nvPr>
            <p:ph type="title"/>
          </p:nvPr>
        </p:nvSpPr>
        <p:spPr>
          <a:xfrm>
            <a:off x="814728" y="290642"/>
            <a:ext cx="4852988" cy="686941"/>
          </a:xfrm>
        </p:spPr>
        <p:txBody>
          <a:bodyPr>
            <a:normAutofit fontScale="90000"/>
          </a:bodyPr>
          <a:lstStyle/>
          <a:p>
            <a:r>
              <a:rPr lang="en-US" dirty="0"/>
              <a:t>Prehospital evaluation</a:t>
            </a:r>
          </a:p>
        </p:txBody>
      </p:sp>
      <p:sp>
        <p:nvSpPr>
          <p:cNvPr id="8" name="Text Placeholder 3">
            <a:extLst>
              <a:ext uri="{FF2B5EF4-FFF2-40B4-BE49-F238E27FC236}">
                <a16:creationId xmlns="" xmlns:a16="http://schemas.microsoft.com/office/drawing/2014/main" id="{88AAAEFC-F077-284B-8BD3-394F76A69C4F}"/>
              </a:ext>
            </a:extLst>
          </p:cNvPr>
          <p:cNvSpPr>
            <a:spLocks noGrp="1"/>
          </p:cNvSpPr>
          <p:nvPr>
            <p:ph type="body" sz="half" idx="2"/>
          </p:nvPr>
        </p:nvSpPr>
        <p:spPr>
          <a:xfrm>
            <a:off x="814728" y="1118904"/>
            <a:ext cx="4852988" cy="5443537"/>
          </a:xfrm>
        </p:spPr>
        <p:txBody>
          <a:bodyPr>
            <a:normAutofit/>
          </a:bodyPr>
          <a:lstStyle/>
          <a:p>
            <a:pPr marL="285750" indent="-285750">
              <a:buFont typeface="Arial" panose="020B0604020202020204" pitchFamily="34" charset="0"/>
              <a:buChar char="•"/>
            </a:pPr>
            <a:r>
              <a:rPr lang="en-US" sz="2000" dirty="0"/>
              <a:t>Stop the burning process.</a:t>
            </a:r>
          </a:p>
          <a:p>
            <a:pPr marL="285750" indent="-285750">
              <a:buFont typeface="Arial" panose="020B0604020202020204" pitchFamily="34" charset="0"/>
              <a:buChar char="•"/>
            </a:pPr>
            <a:r>
              <a:rPr lang="en-US" sz="2000" dirty="0"/>
              <a:t>Secure airway if indicated.</a:t>
            </a:r>
          </a:p>
          <a:p>
            <a:pPr marL="285750" indent="-285750">
              <a:buFont typeface="Arial" panose="020B0604020202020204" pitchFamily="34" charset="0"/>
              <a:buChar char="•"/>
            </a:pPr>
            <a:r>
              <a:rPr lang="en-US" sz="2000" dirty="0"/>
              <a:t>Initiate fluid resuscitation.</a:t>
            </a:r>
          </a:p>
          <a:p>
            <a:pPr marL="285750" indent="-285750">
              <a:buFont typeface="Arial" panose="020B0604020202020204" pitchFamily="34" charset="0"/>
              <a:buChar char="•"/>
            </a:pPr>
            <a:r>
              <a:rPr lang="en-US" sz="2000" dirty="0"/>
              <a:t>Relieve pain.</a:t>
            </a:r>
          </a:p>
          <a:p>
            <a:pPr marL="285750" indent="-285750">
              <a:buFont typeface="Arial" panose="020B0604020202020204" pitchFamily="34" charset="0"/>
              <a:buChar char="•"/>
            </a:pPr>
            <a:r>
              <a:rPr lang="en-US" sz="2000" dirty="0"/>
              <a:t>Protect wound.</a:t>
            </a:r>
          </a:p>
          <a:p>
            <a:pPr marL="285750" indent="-285750">
              <a:buFont typeface="Arial" panose="020B0604020202020204" pitchFamily="34" charset="0"/>
              <a:buChar char="•"/>
            </a:pPr>
            <a:r>
              <a:rPr lang="en-US" sz="2000" dirty="0"/>
              <a:t>Transfer. </a:t>
            </a:r>
            <a:endParaRPr lang="en-US" sz="2000" dirty="0" smtClean="0"/>
          </a:p>
          <a:p>
            <a:pPr marL="285750" indent="-285750">
              <a:buFont typeface="Arial" panose="020B0604020202020204" pitchFamily="34" charset="0"/>
              <a:buChar char="•"/>
            </a:pPr>
            <a:r>
              <a:rPr lang="en-US" sz="2000" dirty="0" smtClean="0"/>
              <a:t>Primary </a:t>
            </a:r>
            <a:r>
              <a:rPr lang="en-US" sz="2000" dirty="0"/>
              <a:t>and secondary survey.</a:t>
            </a:r>
          </a:p>
          <a:p>
            <a:pPr marL="285750" indent="-285750">
              <a:buFont typeface="Arial" panose="020B0604020202020204" pitchFamily="34" charset="0"/>
              <a:buChar char="•"/>
            </a:pPr>
            <a:r>
              <a:rPr lang="en-US" sz="2000" dirty="0"/>
              <a:t>The patient must be extricated from the burning </a:t>
            </a:r>
            <a:r>
              <a:rPr lang="en-US" sz="2000" dirty="0" smtClean="0"/>
              <a:t>environment</a:t>
            </a:r>
          </a:p>
          <a:p>
            <a:pPr marL="285750" indent="-285750">
              <a:buFont typeface="Arial" panose="020B0604020202020204" pitchFamily="34" charset="0"/>
              <a:buChar char="•"/>
            </a:pPr>
            <a:r>
              <a:rPr lang="en-US" sz="2000" dirty="0" smtClean="0"/>
              <a:t>burning </a:t>
            </a:r>
            <a:r>
              <a:rPr lang="en-US" sz="2000" dirty="0"/>
              <a:t>clothing must be immediately removed. </a:t>
            </a:r>
            <a:endParaRPr lang="en-US" sz="2000" dirty="0" smtClean="0"/>
          </a:p>
          <a:p>
            <a:pPr marL="285750" indent="-285750">
              <a:buFont typeface="Arial" panose="020B0604020202020204" pitchFamily="34" charset="0"/>
              <a:buChar char="•"/>
            </a:pPr>
            <a:r>
              <a:rPr lang="en-US" sz="2000" dirty="0" smtClean="0"/>
              <a:t>Rings</a:t>
            </a:r>
            <a:r>
              <a:rPr lang="en-US" sz="2000" dirty="0"/>
              <a:t>, Belts, watches, and jewelry should be removed because they retain heat.</a:t>
            </a:r>
          </a:p>
        </p:txBody>
      </p:sp>
    </p:spTree>
    <p:extLst>
      <p:ext uri="{BB962C8B-B14F-4D97-AF65-F5344CB8AC3E}">
        <p14:creationId xmlns:p14="http://schemas.microsoft.com/office/powerpoint/2010/main" val="361229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6EDED847-34F1-4353-AA83-1525E9E406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5476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7CDFAD0-A774-874E-A910-CCCD56C9F492}"/>
              </a:ext>
            </a:extLst>
          </p:cNvPr>
          <p:cNvSpPr>
            <a:spLocks noGrp="1"/>
          </p:cNvSpPr>
          <p:nvPr>
            <p:ph type="title"/>
          </p:nvPr>
        </p:nvSpPr>
        <p:spPr>
          <a:xfrm>
            <a:off x="2407599" y="4928136"/>
            <a:ext cx="7729728" cy="1134402"/>
          </a:xfrm>
        </p:spPr>
        <p:txBody>
          <a:bodyPr vert="horz" lIns="182880" tIns="182880" rIns="182880" bIns="182880" rtlCol="0" anchor="ctr">
            <a:normAutofit/>
          </a:bodyPr>
          <a:lstStyle/>
          <a:p>
            <a:r>
              <a:rPr lang="en-US" dirty="0"/>
              <a:t>classification of burn injuries</a:t>
            </a:r>
          </a:p>
        </p:txBody>
      </p:sp>
      <p:pic>
        <p:nvPicPr>
          <p:cNvPr id="8" name="Content Placeholder 4">
            <a:extLst>
              <a:ext uri="{FF2B5EF4-FFF2-40B4-BE49-F238E27FC236}">
                <a16:creationId xmlns="" xmlns:a16="http://schemas.microsoft.com/office/drawing/2014/main" id="{ECC12C36-3942-094D-B2FB-20886F8EA787}"/>
              </a:ext>
            </a:extLst>
          </p:cNvPr>
          <p:cNvPicPr>
            <a:picLocks noChangeAspect="1"/>
          </p:cNvPicPr>
          <p:nvPr/>
        </p:nvPicPr>
        <p:blipFill>
          <a:blip r:embed="rId3"/>
          <a:stretch>
            <a:fillRect/>
          </a:stretch>
        </p:blipFill>
        <p:spPr>
          <a:xfrm>
            <a:off x="-1" y="795462"/>
            <a:ext cx="12191999" cy="3383277"/>
          </a:xfrm>
          <a:prstGeom prst="rect">
            <a:avLst/>
          </a:prstGeom>
        </p:spPr>
      </p:pic>
    </p:spTree>
    <p:extLst>
      <p:ext uri="{BB962C8B-B14F-4D97-AF65-F5344CB8AC3E}">
        <p14:creationId xmlns:p14="http://schemas.microsoft.com/office/powerpoint/2010/main" val="198559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5</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secodery</a:t>
            </a:r>
            <a:r>
              <a:rPr lang="en-US" dirty="0" smtClean="0"/>
              <a:t> degree burn there is </a:t>
            </a:r>
          </a:p>
          <a:p>
            <a:r>
              <a:rPr lang="en-US" dirty="0" smtClean="0"/>
              <a:t>A. only there is hyperemia</a:t>
            </a:r>
          </a:p>
          <a:p>
            <a:r>
              <a:rPr lang="en-US" dirty="0" smtClean="0"/>
              <a:t>B. there is blisters</a:t>
            </a:r>
          </a:p>
          <a:p>
            <a:r>
              <a:rPr lang="en-US" dirty="0" smtClean="0"/>
              <a:t>C. heals without scaring</a:t>
            </a:r>
          </a:p>
          <a:p>
            <a:r>
              <a:rPr lang="en-US" dirty="0" smtClean="0"/>
              <a:t>D. involve skin </a:t>
            </a:r>
            <a:r>
              <a:rPr lang="en-US" smtClean="0"/>
              <a:t>and subcutaneous  </a:t>
            </a:r>
            <a:r>
              <a:rPr lang="en-US" dirty="0" smtClean="0"/>
              <a:t>tissue </a:t>
            </a:r>
            <a:r>
              <a:rPr lang="en-US" smtClean="0"/>
              <a:t>and muscles</a:t>
            </a:r>
            <a:endParaRPr lang="en-US" dirty="0"/>
          </a:p>
        </p:txBody>
      </p:sp>
    </p:spTree>
    <p:extLst>
      <p:ext uri="{BB962C8B-B14F-4D97-AF65-F5344CB8AC3E}">
        <p14:creationId xmlns:p14="http://schemas.microsoft.com/office/powerpoint/2010/main" val="273679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85B0425-C788-074A-8C83-FE28F677900A}"/>
              </a:ext>
            </a:extLst>
          </p:cNvPr>
          <p:cNvPicPr>
            <a:picLocks noChangeAspect="1"/>
          </p:cNvPicPr>
          <p:nvPr/>
        </p:nvPicPr>
        <p:blipFill>
          <a:blip r:embed="rId2"/>
          <a:stretch>
            <a:fillRect/>
          </a:stretch>
        </p:blipFill>
        <p:spPr>
          <a:xfrm>
            <a:off x="3243969" y="-118533"/>
            <a:ext cx="5797931" cy="6858000"/>
          </a:xfrm>
          <a:prstGeom prst="rect">
            <a:avLst/>
          </a:prstGeom>
        </p:spPr>
      </p:pic>
    </p:spTree>
    <p:extLst>
      <p:ext uri="{BB962C8B-B14F-4D97-AF65-F5344CB8AC3E}">
        <p14:creationId xmlns:p14="http://schemas.microsoft.com/office/powerpoint/2010/main" val="43712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DDAAD-984A-8E42-94FB-B45BCD0EB3B0}"/>
              </a:ext>
            </a:extLst>
          </p:cNvPr>
          <p:cNvSpPr>
            <a:spLocks noGrp="1"/>
          </p:cNvSpPr>
          <p:nvPr>
            <p:ph type="title"/>
          </p:nvPr>
        </p:nvSpPr>
        <p:spPr>
          <a:xfrm>
            <a:off x="763108" y="2858251"/>
            <a:ext cx="4486656" cy="1141497"/>
          </a:xfrm>
        </p:spPr>
        <p:txBody>
          <a:bodyPr>
            <a:normAutofit/>
          </a:bodyPr>
          <a:lstStyle/>
          <a:p>
            <a:r>
              <a:rPr lang="en-US" sz="2400" dirty="0"/>
              <a:t>Objectives</a:t>
            </a:r>
          </a:p>
        </p:txBody>
      </p:sp>
      <p:sp>
        <p:nvSpPr>
          <p:cNvPr id="3" name="Content Placeholder 2">
            <a:extLst>
              <a:ext uri="{FF2B5EF4-FFF2-40B4-BE49-F238E27FC236}">
                <a16:creationId xmlns="" xmlns:a16="http://schemas.microsoft.com/office/drawing/2014/main" id="{F47358DA-8592-8A4B-91A0-E87DABD25C76}"/>
              </a:ext>
            </a:extLst>
          </p:cNvPr>
          <p:cNvSpPr>
            <a:spLocks noGrp="1"/>
          </p:cNvSpPr>
          <p:nvPr>
            <p:ph idx="1"/>
          </p:nvPr>
        </p:nvSpPr>
        <p:spPr>
          <a:xfrm>
            <a:off x="6736080" y="804672"/>
            <a:ext cx="4815840" cy="5958078"/>
          </a:xfrm>
        </p:spPr>
        <p:txBody>
          <a:bodyPr>
            <a:normAutofit/>
          </a:bodyPr>
          <a:lstStyle/>
          <a:p>
            <a:pPr marL="0" indent="0">
              <a:buNone/>
            </a:pPr>
            <a:r>
              <a:rPr lang="en-US" sz="2000" b="1" dirty="0" smtClean="0"/>
              <a:t>Thermal Burns</a:t>
            </a:r>
          </a:p>
          <a:p>
            <a:pPr marL="457200" indent="-457200">
              <a:buFont typeface="+mj-lt"/>
              <a:buAutoNum type="arabicPeriod"/>
            </a:pPr>
            <a:r>
              <a:rPr lang="en-US" sz="2000" dirty="0" smtClean="0"/>
              <a:t>pathophysiology</a:t>
            </a:r>
            <a:endParaRPr lang="en-US" sz="2000" dirty="0"/>
          </a:p>
          <a:p>
            <a:pPr marL="457200" indent="-457200">
              <a:buFont typeface="+mj-lt"/>
              <a:buAutoNum type="arabicPeriod"/>
            </a:pPr>
            <a:r>
              <a:rPr lang="en-US" sz="2000" dirty="0"/>
              <a:t>Zones of burns. </a:t>
            </a:r>
          </a:p>
          <a:p>
            <a:pPr marL="457200" indent="-457200">
              <a:buFont typeface="+mj-lt"/>
              <a:buAutoNum type="arabicPeriod"/>
            </a:pPr>
            <a:r>
              <a:rPr lang="en-US" sz="2000" dirty="0"/>
              <a:t>Classification for burn injuries. </a:t>
            </a:r>
          </a:p>
          <a:p>
            <a:pPr marL="457200" indent="-457200">
              <a:buFont typeface="+mj-lt"/>
              <a:buAutoNum type="arabicPeriod"/>
            </a:pPr>
            <a:r>
              <a:rPr lang="en-US" sz="2000" dirty="0"/>
              <a:t>Rule of 9’s.</a:t>
            </a:r>
          </a:p>
          <a:p>
            <a:pPr marL="457200" indent="-457200">
              <a:buFont typeface="+mj-lt"/>
              <a:buAutoNum type="arabicPeriod"/>
            </a:pPr>
            <a:r>
              <a:rPr lang="en-US" sz="2000" dirty="0"/>
              <a:t>Upper airway and lower airway burns.</a:t>
            </a:r>
          </a:p>
          <a:p>
            <a:pPr marL="457200" indent="-457200">
              <a:buFont typeface="+mj-lt"/>
              <a:buAutoNum type="arabicPeriod"/>
            </a:pPr>
            <a:r>
              <a:rPr lang="en-US" sz="2000" dirty="0"/>
              <a:t>Intubation in the burn patient.</a:t>
            </a:r>
          </a:p>
          <a:p>
            <a:pPr marL="457200" indent="-457200">
              <a:buFont typeface="+mj-lt"/>
              <a:buAutoNum type="arabicPeriod"/>
            </a:pPr>
            <a:r>
              <a:rPr lang="en-US" sz="2000" dirty="0" smtClean="0"/>
              <a:t>Formulas </a:t>
            </a:r>
            <a:r>
              <a:rPr lang="en-US" sz="2000" dirty="0"/>
              <a:t>of fluid resuscitation. </a:t>
            </a:r>
          </a:p>
          <a:p>
            <a:pPr marL="457200" indent="-457200">
              <a:buFont typeface="+mj-lt"/>
              <a:buAutoNum type="arabicPeriod"/>
            </a:pPr>
            <a:r>
              <a:rPr lang="en-US" sz="2000" dirty="0"/>
              <a:t>Escharotomy.</a:t>
            </a:r>
          </a:p>
          <a:p>
            <a:pPr marL="457200" indent="-457200">
              <a:buFont typeface="+mj-lt"/>
              <a:buAutoNum type="arabicPeriod"/>
            </a:pPr>
            <a:r>
              <a:rPr lang="en-US" sz="2000" dirty="0"/>
              <a:t>Burn unit criteria.</a:t>
            </a:r>
          </a:p>
          <a:p>
            <a:pPr marL="457200" indent="-457200">
              <a:buFont typeface="+mj-lt"/>
              <a:buAutoNum type="arabicPeriod"/>
            </a:pPr>
            <a:r>
              <a:rPr lang="en-US" sz="2000" dirty="0"/>
              <a:t>Basic burn dressing management. </a:t>
            </a:r>
          </a:p>
          <a:p>
            <a:pPr marL="457200" indent="-457200">
              <a:buFont typeface="+mj-lt"/>
              <a:buAutoNum type="arabicPeriod"/>
            </a:pPr>
            <a:r>
              <a:rPr lang="en-US" sz="2000" dirty="0"/>
              <a:t>Burn prevention strategies</a:t>
            </a:r>
            <a:r>
              <a:rPr lang="en-US" sz="2000" b="1" dirty="0"/>
              <a:t>. </a:t>
            </a:r>
          </a:p>
        </p:txBody>
      </p:sp>
    </p:spTree>
    <p:extLst>
      <p:ext uri="{BB962C8B-B14F-4D97-AF65-F5344CB8AC3E}">
        <p14:creationId xmlns:p14="http://schemas.microsoft.com/office/powerpoint/2010/main" val="90196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741E876-191C-7243-AAE5-CCA0B62BCC1E}"/>
              </a:ext>
            </a:extLst>
          </p:cNvPr>
          <p:cNvPicPr>
            <a:picLocks noChangeAspect="1"/>
          </p:cNvPicPr>
          <p:nvPr/>
        </p:nvPicPr>
        <p:blipFill>
          <a:blip r:embed="rId2"/>
          <a:stretch>
            <a:fillRect/>
          </a:stretch>
        </p:blipFill>
        <p:spPr>
          <a:xfrm>
            <a:off x="3318255" y="0"/>
            <a:ext cx="5760721" cy="6858000"/>
          </a:xfrm>
          <a:prstGeom prst="rect">
            <a:avLst/>
          </a:prstGeom>
        </p:spPr>
      </p:pic>
    </p:spTree>
    <p:extLst>
      <p:ext uri="{BB962C8B-B14F-4D97-AF65-F5344CB8AC3E}">
        <p14:creationId xmlns:p14="http://schemas.microsoft.com/office/powerpoint/2010/main" val="468279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FFAA617-9143-8847-A08A-7D1DE536AC91}"/>
              </a:ext>
            </a:extLst>
          </p:cNvPr>
          <p:cNvPicPr>
            <a:picLocks noChangeAspect="1"/>
          </p:cNvPicPr>
          <p:nvPr/>
        </p:nvPicPr>
        <p:blipFill>
          <a:blip r:embed="rId2"/>
          <a:stretch>
            <a:fillRect/>
          </a:stretch>
        </p:blipFill>
        <p:spPr>
          <a:xfrm>
            <a:off x="3221453" y="0"/>
            <a:ext cx="5749093" cy="6858000"/>
          </a:xfrm>
          <a:prstGeom prst="rect">
            <a:avLst/>
          </a:prstGeom>
        </p:spPr>
      </p:pic>
    </p:spTree>
    <p:extLst>
      <p:ext uri="{BB962C8B-B14F-4D97-AF65-F5344CB8AC3E}">
        <p14:creationId xmlns:p14="http://schemas.microsoft.com/office/powerpoint/2010/main" val="185837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7BE6386-AA33-B045-82B2-1B35AD10A341}"/>
              </a:ext>
            </a:extLst>
          </p:cNvPr>
          <p:cNvPicPr>
            <a:picLocks noChangeAspect="1"/>
          </p:cNvPicPr>
          <p:nvPr/>
        </p:nvPicPr>
        <p:blipFill>
          <a:blip r:embed="rId2"/>
          <a:stretch>
            <a:fillRect/>
          </a:stretch>
        </p:blipFill>
        <p:spPr>
          <a:xfrm>
            <a:off x="3192455" y="0"/>
            <a:ext cx="5807090" cy="6858000"/>
          </a:xfrm>
          <a:prstGeom prst="rect">
            <a:avLst/>
          </a:prstGeom>
        </p:spPr>
      </p:pic>
    </p:spTree>
    <p:extLst>
      <p:ext uri="{BB962C8B-B14F-4D97-AF65-F5344CB8AC3E}">
        <p14:creationId xmlns:p14="http://schemas.microsoft.com/office/powerpoint/2010/main" val="231363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981E6A2-4656-4CFE-9BF4-39D81EE2C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0" cy="6858000"/>
          </a:xfrm>
          <a:prstGeom prst="rect">
            <a:avLst/>
          </a:prstGeom>
          <a:solidFill>
            <a:srgbClr val="68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 xmlns:a16="http://schemas.microsoft.com/office/drawing/2014/main" id="{CB84F66C-B955-EC49-B706-B78F88C7970E}"/>
              </a:ext>
            </a:extLst>
          </p:cNvPr>
          <p:cNvSpPr>
            <a:spLocks noGrp="1"/>
          </p:cNvSpPr>
          <p:nvPr>
            <p:ph type="title"/>
          </p:nvPr>
        </p:nvSpPr>
        <p:spPr>
          <a:xfrm>
            <a:off x="804672" y="2594153"/>
            <a:ext cx="4486656" cy="1231106"/>
          </a:xfrm>
          <a:noFill/>
          <a:ln>
            <a:solidFill>
              <a:schemeClr val="tx1"/>
            </a:solidFill>
          </a:ln>
        </p:spPr>
        <p:txBody>
          <a:bodyPr vert="horz" lIns="274320" tIns="182880" rIns="274320" bIns="182880" rtlCol="0" anchor="ctr" anchorCtr="1">
            <a:normAutofit/>
          </a:bodyPr>
          <a:lstStyle/>
          <a:p>
            <a:r>
              <a:rPr lang="en-US" sz="3200">
                <a:solidFill>
                  <a:schemeClr val="tx1"/>
                </a:solidFill>
              </a:rPr>
              <a:t>Rule of 9’s</a:t>
            </a:r>
          </a:p>
        </p:txBody>
      </p:sp>
      <p:pic>
        <p:nvPicPr>
          <p:cNvPr id="7" name="Content Placeholder 6">
            <a:extLst>
              <a:ext uri="{FF2B5EF4-FFF2-40B4-BE49-F238E27FC236}">
                <a16:creationId xmlns="" xmlns:a16="http://schemas.microsoft.com/office/drawing/2014/main" id="{41CF8F9A-83B2-3A4A-A49C-0ACB8B16C8BA}"/>
              </a:ext>
            </a:extLst>
          </p:cNvPr>
          <p:cNvPicPr>
            <a:picLocks noGrp="1" noChangeAspect="1"/>
          </p:cNvPicPr>
          <p:nvPr>
            <p:ph idx="1"/>
          </p:nvPr>
        </p:nvPicPr>
        <p:blipFill>
          <a:blip r:embed="rId3"/>
          <a:stretch>
            <a:fillRect/>
          </a:stretch>
        </p:blipFill>
        <p:spPr>
          <a:xfrm>
            <a:off x="6096000" y="-185742"/>
            <a:ext cx="6096000" cy="7188405"/>
          </a:xfrm>
        </p:spPr>
      </p:pic>
    </p:spTree>
    <p:extLst>
      <p:ext uri="{BB962C8B-B14F-4D97-AF65-F5344CB8AC3E}">
        <p14:creationId xmlns:p14="http://schemas.microsoft.com/office/powerpoint/2010/main" val="161090926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9F26AF7-9AC1-49A4-8F89-2C63E1C0A0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59F0E78-E1D9-4345-91C0-A010C97504ED}"/>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Rule of 9’s in pediatrics</a:t>
            </a:r>
          </a:p>
        </p:txBody>
      </p:sp>
      <p:pic>
        <p:nvPicPr>
          <p:cNvPr id="5" name="Content Placeholder 4">
            <a:extLst>
              <a:ext uri="{FF2B5EF4-FFF2-40B4-BE49-F238E27FC236}">
                <a16:creationId xmlns="" xmlns:a16="http://schemas.microsoft.com/office/drawing/2014/main" id="{E7BD8791-1B23-5F47-9407-4F9D5F195EE5}"/>
              </a:ext>
            </a:extLst>
          </p:cNvPr>
          <p:cNvPicPr>
            <a:picLocks noGrp="1" noChangeAspect="1"/>
          </p:cNvPicPr>
          <p:nvPr>
            <p:ph idx="1"/>
          </p:nvPr>
        </p:nvPicPr>
        <p:blipFill>
          <a:blip r:embed="rId3"/>
          <a:stretch>
            <a:fillRect/>
          </a:stretch>
        </p:blipFill>
        <p:spPr>
          <a:xfrm>
            <a:off x="1852100" y="587858"/>
            <a:ext cx="4001584" cy="3301307"/>
          </a:xfrm>
          <a:prstGeom prst="rect">
            <a:avLst/>
          </a:prstGeom>
        </p:spPr>
      </p:pic>
      <p:pic>
        <p:nvPicPr>
          <p:cNvPr id="7" name="Picture 6">
            <a:extLst>
              <a:ext uri="{FF2B5EF4-FFF2-40B4-BE49-F238E27FC236}">
                <a16:creationId xmlns="" xmlns:a16="http://schemas.microsoft.com/office/drawing/2014/main" id="{81011D47-220C-6244-93F0-EA1A079C031F}"/>
              </a:ext>
            </a:extLst>
          </p:cNvPr>
          <p:cNvPicPr>
            <a:picLocks noChangeAspect="1"/>
          </p:cNvPicPr>
          <p:nvPr/>
        </p:nvPicPr>
        <p:blipFill>
          <a:blip r:embed="rId4"/>
          <a:stretch>
            <a:fillRect/>
          </a:stretch>
        </p:blipFill>
        <p:spPr>
          <a:xfrm>
            <a:off x="6338316" y="587858"/>
            <a:ext cx="4273536" cy="3301307"/>
          </a:xfrm>
          <a:prstGeom prst="rect">
            <a:avLst/>
          </a:prstGeom>
        </p:spPr>
      </p:pic>
    </p:spTree>
    <p:extLst>
      <p:ext uri="{BB962C8B-B14F-4D97-AF65-F5344CB8AC3E}">
        <p14:creationId xmlns:p14="http://schemas.microsoft.com/office/powerpoint/2010/main" val="46135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480AE14-DD9C-1B4D-A270-0BED61045C67}"/>
              </a:ext>
            </a:extLst>
          </p:cNvPr>
          <p:cNvSpPr>
            <a:spLocks noGrp="1"/>
          </p:cNvSpPr>
          <p:nvPr>
            <p:ph type="title"/>
          </p:nvPr>
        </p:nvSpPr>
        <p:spPr>
          <a:xfrm>
            <a:off x="645161" y="2564978"/>
            <a:ext cx="3363974" cy="1728044"/>
          </a:xfrm>
          <a:noFill/>
          <a:ln>
            <a:solidFill>
              <a:schemeClr val="bg1"/>
            </a:solidFill>
          </a:ln>
        </p:spPr>
        <p:txBody>
          <a:bodyPr vert="horz" wrap="square" lIns="274320" tIns="182880" rIns="274320" bIns="182880" rtlCol="0" anchorCtr="1">
            <a:normAutofit/>
          </a:bodyPr>
          <a:lstStyle/>
          <a:p>
            <a:r>
              <a:rPr lang="en-US" dirty="0">
                <a:solidFill>
                  <a:schemeClr val="bg1"/>
                </a:solidFill>
              </a:rPr>
              <a:t>Lund-Browder diagram</a:t>
            </a:r>
          </a:p>
        </p:txBody>
      </p:sp>
      <p:pic>
        <p:nvPicPr>
          <p:cNvPr id="15" name="Content Placeholder 4">
            <a:extLst>
              <a:ext uri="{FF2B5EF4-FFF2-40B4-BE49-F238E27FC236}">
                <a16:creationId xmlns="" xmlns:a16="http://schemas.microsoft.com/office/drawing/2014/main" id="{C220B7B3-2C20-C846-AFB6-472F688FF655}"/>
              </a:ext>
            </a:extLst>
          </p:cNvPr>
          <p:cNvPicPr>
            <a:picLocks noChangeAspect="1"/>
          </p:cNvPicPr>
          <p:nvPr/>
        </p:nvPicPr>
        <p:blipFill rotWithShape="1">
          <a:blip r:embed="rId3"/>
          <a:srcRect b="12523"/>
          <a:stretch/>
        </p:blipFill>
        <p:spPr>
          <a:xfrm>
            <a:off x="5429250" y="21059"/>
            <a:ext cx="5786437" cy="6817209"/>
          </a:xfrm>
          <a:prstGeom prst="rect">
            <a:avLst/>
          </a:prstGeom>
        </p:spPr>
      </p:pic>
    </p:spTree>
    <p:extLst>
      <p:ext uri="{BB962C8B-B14F-4D97-AF65-F5344CB8AC3E}">
        <p14:creationId xmlns:p14="http://schemas.microsoft.com/office/powerpoint/2010/main" val="49147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480AE14-DD9C-1B4D-A270-0BED61045C67}"/>
              </a:ext>
            </a:extLst>
          </p:cNvPr>
          <p:cNvSpPr>
            <a:spLocks noGrp="1"/>
          </p:cNvSpPr>
          <p:nvPr>
            <p:ph type="title"/>
          </p:nvPr>
        </p:nvSpPr>
        <p:spPr>
          <a:xfrm>
            <a:off x="645161" y="2564978"/>
            <a:ext cx="3363974" cy="1728044"/>
          </a:xfrm>
          <a:noFill/>
          <a:ln>
            <a:solidFill>
              <a:schemeClr val="bg1"/>
            </a:solidFill>
          </a:ln>
        </p:spPr>
        <p:txBody>
          <a:bodyPr vert="horz" wrap="square" lIns="274320" tIns="182880" rIns="274320" bIns="182880" rtlCol="0" anchorCtr="1">
            <a:normAutofit/>
          </a:bodyPr>
          <a:lstStyle/>
          <a:p>
            <a:r>
              <a:rPr lang="en-US" dirty="0">
                <a:solidFill>
                  <a:schemeClr val="bg1"/>
                </a:solidFill>
              </a:rPr>
              <a:t>Rule of hand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300" y="1409700"/>
            <a:ext cx="4071620" cy="4071620"/>
          </a:xfrm>
          <a:prstGeom prst="rect">
            <a:avLst/>
          </a:prstGeom>
        </p:spPr>
      </p:pic>
    </p:spTree>
    <p:extLst>
      <p:ext uri="{BB962C8B-B14F-4D97-AF65-F5344CB8AC3E}">
        <p14:creationId xmlns:p14="http://schemas.microsoft.com/office/powerpoint/2010/main" val="149215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AD85578-1E4B-4014-9D52-E768947503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 xmlns:a16="http://schemas.microsoft.com/office/drawing/2014/main" id="{48550B3F-9390-4CA1-B3C8-91529289D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879664F-4C44-0347-8D51-F3E5C367A60E}"/>
              </a:ext>
            </a:extLst>
          </p:cNvPr>
          <p:cNvSpPr>
            <a:spLocks noGrp="1"/>
          </p:cNvSpPr>
          <p:nvPr>
            <p:ph type="title"/>
          </p:nvPr>
        </p:nvSpPr>
        <p:spPr>
          <a:xfrm>
            <a:off x="1949518" y="1059838"/>
            <a:ext cx="3632052" cy="4738324"/>
          </a:xfrm>
          <a:noFill/>
          <a:ln>
            <a:noFill/>
          </a:ln>
        </p:spPr>
        <p:txBody>
          <a:bodyPr>
            <a:normAutofit/>
          </a:bodyPr>
          <a:lstStyle/>
          <a:p>
            <a:r>
              <a:rPr lang="en-US" sz="3600" dirty="0">
                <a:solidFill>
                  <a:schemeClr val="bg1"/>
                </a:solidFill>
              </a:rPr>
              <a:t>upper and lower airway burns</a:t>
            </a:r>
          </a:p>
        </p:txBody>
      </p:sp>
      <p:sp>
        <p:nvSpPr>
          <p:cNvPr id="3" name="Content Placeholder 2">
            <a:extLst>
              <a:ext uri="{FF2B5EF4-FFF2-40B4-BE49-F238E27FC236}">
                <a16:creationId xmlns="" xmlns:a16="http://schemas.microsoft.com/office/drawing/2014/main" id="{41CF7CD4-4BEF-E94D-B13A-656FF5497209}"/>
              </a:ext>
            </a:extLst>
          </p:cNvPr>
          <p:cNvSpPr>
            <a:spLocks noGrp="1"/>
          </p:cNvSpPr>
          <p:nvPr>
            <p:ph idx="1"/>
          </p:nvPr>
        </p:nvSpPr>
        <p:spPr>
          <a:xfrm>
            <a:off x="6679109" y="571500"/>
            <a:ext cx="4665397" cy="6015038"/>
          </a:xfrm>
        </p:spPr>
        <p:txBody>
          <a:bodyPr anchor="ctr">
            <a:normAutofit/>
          </a:bodyPr>
          <a:lstStyle/>
          <a:p>
            <a:pPr marL="0" indent="0">
              <a:lnSpc>
                <a:spcPct val="90000"/>
              </a:lnSpc>
              <a:buNone/>
            </a:pPr>
            <a:r>
              <a:rPr lang="en-US" sz="2000" b="1" dirty="0"/>
              <a:t>Upper airway (supra-glottic):</a:t>
            </a:r>
            <a:endParaRPr lang="en-US" sz="2000" dirty="0"/>
          </a:p>
          <a:p>
            <a:pPr>
              <a:lnSpc>
                <a:spcPct val="90000"/>
              </a:lnSpc>
            </a:pPr>
            <a:r>
              <a:rPr lang="en-US" sz="2000" dirty="0"/>
              <a:t>Soot in and around nose/mouth</a:t>
            </a:r>
          </a:p>
          <a:p>
            <a:pPr>
              <a:lnSpc>
                <a:spcPct val="90000"/>
              </a:lnSpc>
            </a:pPr>
            <a:r>
              <a:rPr lang="en-US" sz="2000" dirty="0"/>
              <a:t>Charring</a:t>
            </a:r>
          </a:p>
          <a:p>
            <a:pPr>
              <a:lnSpc>
                <a:spcPct val="90000"/>
              </a:lnSpc>
            </a:pPr>
            <a:r>
              <a:rPr lang="en-US" sz="2000" dirty="0"/>
              <a:t>Mucosal inflammation or necrosis</a:t>
            </a:r>
          </a:p>
          <a:p>
            <a:pPr>
              <a:lnSpc>
                <a:spcPct val="90000"/>
              </a:lnSpc>
            </a:pPr>
            <a:r>
              <a:rPr lang="en-US" sz="2000" dirty="0"/>
              <a:t>Edema</a:t>
            </a:r>
          </a:p>
          <a:p>
            <a:pPr marL="0" indent="0">
              <a:lnSpc>
                <a:spcPct val="90000"/>
              </a:lnSpc>
              <a:buNone/>
            </a:pPr>
            <a:endParaRPr lang="en-US" sz="2000" dirty="0"/>
          </a:p>
          <a:p>
            <a:pPr marL="0" indent="0">
              <a:lnSpc>
                <a:spcPct val="90000"/>
              </a:lnSpc>
              <a:buNone/>
            </a:pPr>
            <a:r>
              <a:rPr lang="en-US" sz="2000" b="1" dirty="0"/>
              <a:t>Lower airway (subglottic):</a:t>
            </a:r>
            <a:endParaRPr lang="en-US" sz="2000" dirty="0"/>
          </a:p>
          <a:p>
            <a:pPr>
              <a:lnSpc>
                <a:spcPct val="90000"/>
              </a:lnSpc>
            </a:pPr>
            <a:r>
              <a:rPr lang="en-US" sz="2000" dirty="0"/>
              <a:t>Wheezing</a:t>
            </a:r>
          </a:p>
          <a:p>
            <a:pPr>
              <a:lnSpc>
                <a:spcPct val="90000"/>
              </a:lnSpc>
            </a:pPr>
            <a:r>
              <a:rPr lang="en-US" sz="2000" dirty="0"/>
              <a:t>Crepitations</a:t>
            </a:r>
          </a:p>
          <a:p>
            <a:pPr>
              <a:lnSpc>
                <a:spcPct val="90000"/>
              </a:lnSpc>
            </a:pPr>
            <a:r>
              <a:rPr lang="en-US" sz="2000" dirty="0"/>
              <a:t>Hypoxemia</a:t>
            </a:r>
          </a:p>
          <a:p>
            <a:pPr>
              <a:lnSpc>
                <a:spcPct val="90000"/>
              </a:lnSpc>
            </a:pPr>
            <a:r>
              <a:rPr lang="en-US" sz="2000" dirty="0"/>
              <a:t>Abnormalities on chest x-ray</a:t>
            </a:r>
          </a:p>
          <a:p>
            <a:pPr>
              <a:lnSpc>
                <a:spcPct val="90000"/>
              </a:lnSpc>
            </a:pPr>
            <a:r>
              <a:rPr lang="en-US" sz="2000" dirty="0"/>
              <a:t>V/Q mismatch, decreased lung compliance, </a:t>
            </a:r>
            <a:r>
              <a:rPr lang="en-US" sz="2000" dirty="0" err="1"/>
              <a:t>microatelectasis</a:t>
            </a:r>
            <a:r>
              <a:rPr lang="en-US" sz="2000" dirty="0"/>
              <a:t>, and eventually ARDS</a:t>
            </a:r>
          </a:p>
          <a:p>
            <a:pPr>
              <a:lnSpc>
                <a:spcPct val="90000"/>
              </a:lnSpc>
            </a:pPr>
            <a:endParaRPr lang="en-US" dirty="0"/>
          </a:p>
        </p:txBody>
      </p:sp>
    </p:spTree>
    <p:extLst>
      <p:ext uri="{BB962C8B-B14F-4D97-AF65-F5344CB8AC3E}">
        <p14:creationId xmlns:p14="http://schemas.microsoft.com/office/powerpoint/2010/main" val="362034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fontScale="92500" lnSpcReduction="20000"/>
          </a:bodyPr>
          <a:lstStyle/>
          <a:p>
            <a:r>
              <a:rPr lang="en-US" dirty="0"/>
              <a:t>Be aware, these signs are only moderately sensitive or specific.</a:t>
            </a:r>
          </a:p>
          <a:p>
            <a:endParaRPr lang="en-US" dirty="0"/>
          </a:p>
          <a:p>
            <a:r>
              <a:rPr lang="en-US" dirty="0"/>
              <a:t>The true dx requires: direct visualization with </a:t>
            </a:r>
            <a:r>
              <a:rPr lang="en-US" dirty="0" err="1"/>
              <a:t>fibroscopy</a:t>
            </a:r>
            <a:r>
              <a:rPr lang="en-US" dirty="0"/>
              <a:t> before / after intubation….showing:</a:t>
            </a:r>
          </a:p>
          <a:p>
            <a:pPr lvl="1"/>
            <a:r>
              <a:rPr lang="en-US" dirty="0"/>
              <a:t>Soot, charring, mucosal inflammation, edema, necrosis</a:t>
            </a:r>
          </a:p>
          <a:p>
            <a:pPr lvl="1"/>
            <a:endParaRPr lang="en-US" dirty="0"/>
          </a:p>
          <a:p>
            <a:pPr lvl="1"/>
            <a:r>
              <a:rPr lang="en-US" dirty="0"/>
              <a:t>thermal injuries below the level of the vocal cords are less likely, but can occur in cases of steam inhalation.</a:t>
            </a:r>
          </a:p>
          <a:p>
            <a:pPr lvl="1"/>
            <a:endParaRPr lang="en-US" dirty="0"/>
          </a:p>
          <a:p>
            <a:pPr lvl="1"/>
            <a:r>
              <a:rPr lang="en-US" dirty="0"/>
              <a:t>Watch out for carbon monoxide </a:t>
            </a:r>
            <a:r>
              <a:rPr lang="en-US" dirty="0" smtClean="0"/>
              <a:t>and cyanide toxicity </a:t>
            </a:r>
            <a:endParaRPr lang="en-US" dirty="0"/>
          </a:p>
          <a:p>
            <a:endParaRPr lang="en-US" dirty="0"/>
          </a:p>
        </p:txBody>
      </p:sp>
    </p:spTree>
    <p:extLst>
      <p:ext uri="{BB962C8B-B14F-4D97-AF65-F5344CB8AC3E}">
        <p14:creationId xmlns:p14="http://schemas.microsoft.com/office/powerpoint/2010/main" val="238818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4FA93E9-C52B-354B-B029-4CAF7BE75BC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Indications for Intubation and Mechanical Ventilation</a:t>
            </a:r>
          </a:p>
        </p:txBody>
      </p:sp>
      <p:sp>
        <p:nvSpPr>
          <p:cNvPr id="3" name="Content Placeholder 2">
            <a:extLst>
              <a:ext uri="{FF2B5EF4-FFF2-40B4-BE49-F238E27FC236}">
                <a16:creationId xmlns="" xmlns:a16="http://schemas.microsoft.com/office/drawing/2014/main" id="{B29FFBCB-BCBE-8947-BABF-C069BED086B4}"/>
              </a:ext>
            </a:extLst>
          </p:cNvPr>
          <p:cNvSpPr>
            <a:spLocks noGrp="1"/>
          </p:cNvSpPr>
          <p:nvPr>
            <p:ph idx="1"/>
          </p:nvPr>
        </p:nvSpPr>
        <p:spPr>
          <a:xfrm>
            <a:off x="5591695" y="1037862"/>
            <a:ext cx="5699452" cy="4863253"/>
          </a:xfrm>
        </p:spPr>
        <p:txBody>
          <a:bodyPr anchor="ctr">
            <a:normAutofit/>
          </a:bodyPr>
          <a:lstStyle/>
          <a:p>
            <a:pPr lvl="1"/>
            <a:r>
              <a:rPr lang="en-US" sz="2400" dirty="0"/>
              <a:t>Full thickness burn of the face or perioral region </a:t>
            </a:r>
          </a:p>
          <a:p>
            <a:pPr lvl="1"/>
            <a:r>
              <a:rPr lang="en-US" sz="2400" dirty="0"/>
              <a:t>Circumferential neck burn</a:t>
            </a:r>
          </a:p>
          <a:p>
            <a:pPr lvl="1"/>
            <a:r>
              <a:rPr lang="en-US" sz="2400" dirty="0"/>
              <a:t>Acute respiratory distress </a:t>
            </a:r>
          </a:p>
          <a:p>
            <a:pPr lvl="1"/>
            <a:r>
              <a:rPr lang="en-US" sz="2400" dirty="0"/>
              <a:t>Progressive hoarseness or air hunger </a:t>
            </a:r>
          </a:p>
          <a:p>
            <a:pPr lvl="1"/>
            <a:r>
              <a:rPr lang="en-US" sz="2400" dirty="0"/>
              <a:t>Respiratory depression or Altered mental state</a:t>
            </a:r>
          </a:p>
          <a:p>
            <a:pPr lvl="1"/>
            <a:r>
              <a:rPr lang="en-US" sz="2400" dirty="0"/>
              <a:t>Supraglottic edema and inflammation on bronchoscopy</a:t>
            </a:r>
          </a:p>
        </p:txBody>
      </p:sp>
    </p:spTree>
    <p:extLst>
      <p:ext uri="{BB962C8B-B14F-4D97-AF65-F5344CB8AC3E}">
        <p14:creationId xmlns:p14="http://schemas.microsoft.com/office/powerpoint/2010/main" val="8813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r>
              <a:rPr lang="en-US" dirty="0" smtClean="0"/>
              <a:t>Skin function as a semipermeable </a:t>
            </a:r>
            <a:r>
              <a:rPr lang="en-US" dirty="0"/>
              <a:t>b</a:t>
            </a:r>
            <a:r>
              <a:rPr lang="en-US" dirty="0" smtClean="0"/>
              <a:t>arrier to evaporate water</a:t>
            </a:r>
          </a:p>
          <a:p>
            <a:r>
              <a:rPr lang="en-US" dirty="0" smtClean="0"/>
              <a:t>Other function of the skin include protection from adversities of the environment, control of body temperature , sensation  and excretion</a:t>
            </a:r>
          </a:p>
          <a:p>
            <a:r>
              <a:rPr lang="en-US" dirty="0" smtClean="0"/>
              <a:t>Partial thickness thermal injuries can result in disruption of barrier function and contribute to free water deficits. The effect may be significant in moderate to severe burns</a:t>
            </a:r>
            <a:endParaRPr lang="en-US" dirty="0"/>
          </a:p>
        </p:txBody>
      </p:sp>
    </p:spTree>
    <p:extLst>
      <p:ext uri="{BB962C8B-B14F-4D97-AF65-F5344CB8AC3E}">
        <p14:creationId xmlns:p14="http://schemas.microsoft.com/office/powerpoint/2010/main" val="3674791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EC1BDA-4E3C-EF4B-9BA2-CEDEB6BB6DA8}"/>
              </a:ext>
            </a:extLst>
          </p:cNvPr>
          <p:cNvSpPr>
            <a:spLocks noGrp="1"/>
          </p:cNvSpPr>
          <p:nvPr>
            <p:ph type="title"/>
          </p:nvPr>
        </p:nvSpPr>
        <p:spPr>
          <a:xfrm>
            <a:off x="2231136" y="275083"/>
            <a:ext cx="7729728" cy="910250"/>
          </a:xfrm>
        </p:spPr>
        <p:txBody>
          <a:bodyPr vert="horz" lIns="274320" tIns="182880" rIns="274320" bIns="182880" rtlCol="0" anchor="ctr" anchorCtr="1">
            <a:normAutofit/>
          </a:bodyPr>
          <a:lstStyle/>
          <a:p>
            <a:r>
              <a:rPr lang="en-US" sz="3200" dirty="0"/>
              <a:t>fluid resuscitation</a:t>
            </a:r>
          </a:p>
        </p:txBody>
      </p:sp>
      <p:sp>
        <p:nvSpPr>
          <p:cNvPr id="3" name="Oval 2">
            <a:extLst>
              <a:ext uri="{FF2B5EF4-FFF2-40B4-BE49-F238E27FC236}">
                <a16:creationId xmlns="" xmlns:a16="http://schemas.microsoft.com/office/drawing/2014/main" id="{3CCE6B09-6EF4-2647-A9C1-A88C289187E2}"/>
              </a:ext>
            </a:extLst>
          </p:cNvPr>
          <p:cNvSpPr/>
          <p:nvPr/>
        </p:nvSpPr>
        <p:spPr>
          <a:xfrm>
            <a:off x="1016000" y="1507067"/>
            <a:ext cx="1676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Parkland</a:t>
            </a:r>
          </a:p>
        </p:txBody>
      </p:sp>
      <p:sp>
        <p:nvSpPr>
          <p:cNvPr id="6" name="Oval 5">
            <a:extLst>
              <a:ext uri="{FF2B5EF4-FFF2-40B4-BE49-F238E27FC236}">
                <a16:creationId xmlns="" xmlns:a16="http://schemas.microsoft.com/office/drawing/2014/main" id="{26CAAF4F-7A97-E847-B598-018FBC855F36}"/>
              </a:ext>
            </a:extLst>
          </p:cNvPr>
          <p:cNvSpPr/>
          <p:nvPr/>
        </p:nvSpPr>
        <p:spPr>
          <a:xfrm>
            <a:off x="2726266" y="2709333"/>
            <a:ext cx="2099733" cy="2099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Modified Parkland</a:t>
            </a:r>
          </a:p>
        </p:txBody>
      </p:sp>
      <p:sp>
        <p:nvSpPr>
          <p:cNvPr id="7" name="Oval 6">
            <a:extLst>
              <a:ext uri="{FF2B5EF4-FFF2-40B4-BE49-F238E27FC236}">
                <a16:creationId xmlns="" xmlns:a16="http://schemas.microsoft.com/office/drawing/2014/main" id="{B1601C93-4A42-2548-9992-E94DBA0F72E6}"/>
              </a:ext>
            </a:extLst>
          </p:cNvPr>
          <p:cNvSpPr/>
          <p:nvPr/>
        </p:nvSpPr>
        <p:spPr>
          <a:xfrm>
            <a:off x="4317999" y="1405467"/>
            <a:ext cx="1524001"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Evans</a:t>
            </a:r>
          </a:p>
        </p:txBody>
      </p:sp>
      <p:sp>
        <p:nvSpPr>
          <p:cNvPr id="9" name="Oval 8">
            <a:extLst>
              <a:ext uri="{FF2B5EF4-FFF2-40B4-BE49-F238E27FC236}">
                <a16:creationId xmlns="" xmlns:a16="http://schemas.microsoft.com/office/drawing/2014/main" id="{95FF140F-F168-1F4B-9ECE-05F4AF5FA2B6}"/>
              </a:ext>
            </a:extLst>
          </p:cNvPr>
          <p:cNvSpPr/>
          <p:nvPr/>
        </p:nvSpPr>
        <p:spPr>
          <a:xfrm>
            <a:off x="5397499" y="2709334"/>
            <a:ext cx="1397001" cy="1388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Brooke</a:t>
            </a:r>
          </a:p>
        </p:txBody>
      </p:sp>
      <p:sp>
        <p:nvSpPr>
          <p:cNvPr id="10" name="Oval 9">
            <a:extLst>
              <a:ext uri="{FF2B5EF4-FFF2-40B4-BE49-F238E27FC236}">
                <a16:creationId xmlns="" xmlns:a16="http://schemas.microsoft.com/office/drawing/2014/main" id="{6FE7BAD9-03EF-084C-B480-69C3DC5FF78F}"/>
              </a:ext>
            </a:extLst>
          </p:cNvPr>
          <p:cNvSpPr/>
          <p:nvPr/>
        </p:nvSpPr>
        <p:spPr>
          <a:xfrm>
            <a:off x="5571066" y="4783669"/>
            <a:ext cx="1676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Modified Brooke</a:t>
            </a:r>
          </a:p>
        </p:txBody>
      </p:sp>
      <p:sp>
        <p:nvSpPr>
          <p:cNvPr id="11" name="Oval 10">
            <a:extLst>
              <a:ext uri="{FF2B5EF4-FFF2-40B4-BE49-F238E27FC236}">
                <a16:creationId xmlns="" xmlns:a16="http://schemas.microsoft.com/office/drawing/2014/main" id="{612AEF6E-48A6-8B49-B57A-03488A923D6F}"/>
              </a:ext>
            </a:extLst>
          </p:cNvPr>
          <p:cNvSpPr/>
          <p:nvPr/>
        </p:nvSpPr>
        <p:spPr>
          <a:xfrm>
            <a:off x="7366000" y="3259668"/>
            <a:ext cx="1676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Monafo</a:t>
            </a:r>
            <a:endParaRPr lang="en-US" dirty="0">
              <a:solidFill>
                <a:schemeClr val="tx1"/>
              </a:solidFill>
            </a:endParaRPr>
          </a:p>
        </p:txBody>
      </p:sp>
      <p:sp>
        <p:nvSpPr>
          <p:cNvPr id="12" name="Oval 11">
            <a:extLst>
              <a:ext uri="{FF2B5EF4-FFF2-40B4-BE49-F238E27FC236}">
                <a16:creationId xmlns="" xmlns:a16="http://schemas.microsoft.com/office/drawing/2014/main" id="{C6E5B06D-8DE9-FD42-AC4C-9460D2B603E2}"/>
              </a:ext>
            </a:extLst>
          </p:cNvPr>
          <p:cNvSpPr/>
          <p:nvPr/>
        </p:nvSpPr>
        <p:spPr>
          <a:xfrm>
            <a:off x="7277269" y="1405467"/>
            <a:ext cx="1676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Galveston</a:t>
            </a:r>
          </a:p>
        </p:txBody>
      </p:sp>
      <p:sp>
        <p:nvSpPr>
          <p:cNvPr id="13" name="Oval 12">
            <a:extLst>
              <a:ext uri="{FF2B5EF4-FFF2-40B4-BE49-F238E27FC236}">
                <a16:creationId xmlns="" xmlns:a16="http://schemas.microsoft.com/office/drawing/2014/main" id="{668CE491-759C-CE4E-9A0D-3A7B33046B60}"/>
              </a:ext>
            </a:extLst>
          </p:cNvPr>
          <p:cNvSpPr/>
          <p:nvPr/>
        </p:nvSpPr>
        <p:spPr>
          <a:xfrm>
            <a:off x="9817270" y="2870202"/>
            <a:ext cx="1676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Rule of ten</a:t>
            </a:r>
          </a:p>
        </p:txBody>
      </p:sp>
    </p:spTree>
    <p:extLst>
      <p:ext uri="{BB962C8B-B14F-4D97-AF65-F5344CB8AC3E}">
        <p14:creationId xmlns:p14="http://schemas.microsoft.com/office/powerpoint/2010/main" val="166762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EC1BDA-4E3C-EF4B-9BA2-CEDEB6BB6DA8}"/>
              </a:ext>
            </a:extLst>
          </p:cNvPr>
          <p:cNvSpPr>
            <a:spLocks noGrp="1"/>
          </p:cNvSpPr>
          <p:nvPr>
            <p:ph type="title"/>
          </p:nvPr>
        </p:nvSpPr>
        <p:spPr>
          <a:xfrm>
            <a:off x="2231136" y="275083"/>
            <a:ext cx="7729728" cy="910250"/>
          </a:xfrm>
        </p:spPr>
        <p:txBody>
          <a:bodyPr vert="horz" lIns="274320" tIns="182880" rIns="274320" bIns="182880" rtlCol="0" anchor="ctr" anchorCtr="1">
            <a:normAutofit/>
          </a:bodyPr>
          <a:lstStyle/>
          <a:p>
            <a:r>
              <a:rPr lang="en-US" sz="3200" dirty="0"/>
              <a:t>fluid resuscitation</a:t>
            </a:r>
          </a:p>
        </p:txBody>
      </p:sp>
      <p:sp>
        <p:nvSpPr>
          <p:cNvPr id="4" name="Rectangle 3">
            <a:extLst>
              <a:ext uri="{FF2B5EF4-FFF2-40B4-BE49-F238E27FC236}">
                <a16:creationId xmlns="" xmlns:a16="http://schemas.microsoft.com/office/drawing/2014/main" id="{76F3E45B-01E9-604C-BE26-59EBA2DEC80C}"/>
              </a:ext>
            </a:extLst>
          </p:cNvPr>
          <p:cNvSpPr/>
          <p:nvPr/>
        </p:nvSpPr>
        <p:spPr>
          <a:xfrm>
            <a:off x="1201270" y="2366682"/>
            <a:ext cx="9789459" cy="2294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Modified Parkland</a:t>
            </a:r>
          </a:p>
          <a:p>
            <a:pPr algn="ctr"/>
            <a:r>
              <a:rPr lang="en-US" sz="4000" dirty="0" smtClean="0">
                <a:solidFill>
                  <a:schemeClr val="tx1"/>
                </a:solidFill>
              </a:rPr>
              <a:t>2 to 4 </a:t>
            </a:r>
            <a:r>
              <a:rPr lang="en-US" sz="4000" dirty="0">
                <a:solidFill>
                  <a:schemeClr val="tx1"/>
                </a:solidFill>
              </a:rPr>
              <a:t>x Weight (Kg) x BSA%</a:t>
            </a:r>
          </a:p>
        </p:txBody>
      </p:sp>
    </p:spTree>
    <p:extLst>
      <p:ext uri="{BB962C8B-B14F-4D97-AF65-F5344CB8AC3E}">
        <p14:creationId xmlns:p14="http://schemas.microsoft.com/office/powerpoint/2010/main" val="178714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00EE38-F44D-FF42-AE78-12BC24C46A56}"/>
              </a:ext>
            </a:extLst>
          </p:cNvPr>
          <p:cNvSpPr>
            <a:spLocks noGrp="1"/>
          </p:cNvSpPr>
          <p:nvPr>
            <p:ph type="title"/>
          </p:nvPr>
        </p:nvSpPr>
        <p:spPr>
          <a:xfrm>
            <a:off x="2231136" y="964692"/>
            <a:ext cx="7729728" cy="1188720"/>
          </a:xfrm>
        </p:spPr>
        <p:txBody>
          <a:bodyPr>
            <a:normAutofit/>
          </a:bodyPr>
          <a:lstStyle/>
          <a:p>
            <a:r>
              <a:rPr lang="en-US" dirty="0"/>
              <a:t>Indications for an escharotomy</a:t>
            </a:r>
          </a:p>
        </p:txBody>
      </p:sp>
      <p:graphicFrame>
        <p:nvGraphicFramePr>
          <p:cNvPr id="14" name="Content Placeholder 2">
            <a:extLst>
              <a:ext uri="{FF2B5EF4-FFF2-40B4-BE49-F238E27FC236}">
                <a16:creationId xmlns="" xmlns:a16="http://schemas.microsoft.com/office/drawing/2014/main" id="{CE1E9577-1A6C-4BF1-A153-98514C1D187A}"/>
              </a:ext>
            </a:extLst>
          </p:cNvPr>
          <p:cNvGraphicFramePr>
            <a:graphicFrameLocks noGrp="1"/>
          </p:cNvGraphicFramePr>
          <p:nvPr>
            <p:ph idx="1"/>
            <p:extLst>
              <p:ext uri="{D42A27DB-BD31-4B8C-83A1-F6EECF244321}">
                <p14:modId xmlns:p14="http://schemas.microsoft.com/office/powerpoint/2010/main" val="205863703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48000" y="5776038"/>
            <a:ext cx="6096000" cy="923330"/>
          </a:xfrm>
          <a:prstGeom prst="rect">
            <a:avLst/>
          </a:prstGeom>
        </p:spPr>
        <p:txBody>
          <a:bodyPr>
            <a:spAutoFit/>
          </a:bodyPr>
          <a:lstStyle/>
          <a:p>
            <a:r>
              <a:rPr lang="en-US" dirty="0"/>
              <a:t>distal vascular status of such patients must be monitored closely, including pulses, capillary refill, pulse oximetry, and skin temperature. Doppler flow testing may likewise be useful.</a:t>
            </a:r>
          </a:p>
        </p:txBody>
      </p:sp>
    </p:spTree>
    <p:extLst>
      <p:ext uri="{BB962C8B-B14F-4D97-AF65-F5344CB8AC3E}">
        <p14:creationId xmlns:p14="http://schemas.microsoft.com/office/powerpoint/2010/main" val="198326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84F8627-CF25-0146-8A16-DAE1A0AC0B73}"/>
              </a:ext>
            </a:extLst>
          </p:cNvPr>
          <p:cNvSpPr>
            <a:spLocks noGrp="1"/>
          </p:cNvSpPr>
          <p:nvPr>
            <p:ph type="title"/>
          </p:nvPr>
        </p:nvSpPr>
        <p:spPr>
          <a:xfrm>
            <a:off x="643468" y="2484544"/>
            <a:ext cx="3363974" cy="1728044"/>
          </a:xfrm>
          <a:noFill/>
          <a:ln>
            <a:solidFill>
              <a:schemeClr val="bg1"/>
            </a:solidFill>
          </a:ln>
        </p:spPr>
        <p:txBody>
          <a:bodyPr wrap="square">
            <a:normAutofit/>
          </a:bodyPr>
          <a:lstStyle/>
          <a:p>
            <a:r>
              <a:rPr lang="en-US" dirty="0">
                <a:solidFill>
                  <a:schemeClr val="bg1"/>
                </a:solidFill>
              </a:rPr>
              <a:t> criteria for transfer to burn unit</a:t>
            </a:r>
          </a:p>
        </p:txBody>
      </p:sp>
      <p:pic>
        <p:nvPicPr>
          <p:cNvPr id="8" name="Content Placeholder 4">
            <a:extLst>
              <a:ext uri="{FF2B5EF4-FFF2-40B4-BE49-F238E27FC236}">
                <a16:creationId xmlns="" xmlns:a16="http://schemas.microsoft.com/office/drawing/2014/main" id="{3EF95924-325A-724E-8DA5-BD7125D34ED2}"/>
              </a:ext>
            </a:extLst>
          </p:cNvPr>
          <p:cNvPicPr>
            <a:picLocks noChangeAspect="1"/>
          </p:cNvPicPr>
          <p:nvPr/>
        </p:nvPicPr>
        <p:blipFill>
          <a:blip r:embed="rId3"/>
          <a:stretch>
            <a:fillRect/>
          </a:stretch>
        </p:blipFill>
        <p:spPr>
          <a:xfrm>
            <a:off x="4650910" y="393712"/>
            <a:ext cx="7539396" cy="6069211"/>
          </a:xfrm>
          <a:prstGeom prst="rect">
            <a:avLst/>
          </a:prstGeom>
        </p:spPr>
      </p:pic>
    </p:spTree>
    <p:extLst>
      <p:ext uri="{BB962C8B-B14F-4D97-AF65-F5344CB8AC3E}">
        <p14:creationId xmlns:p14="http://schemas.microsoft.com/office/powerpoint/2010/main" val="2096972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4BED2F-83D9-1B43-ABEF-6B6F266DEAE0}"/>
              </a:ext>
            </a:extLst>
          </p:cNvPr>
          <p:cNvSpPr>
            <a:spLocks noGrp="1"/>
          </p:cNvSpPr>
          <p:nvPr>
            <p:ph type="title"/>
          </p:nvPr>
        </p:nvSpPr>
        <p:spPr/>
        <p:txBody>
          <a:bodyPr/>
          <a:lstStyle/>
          <a:p>
            <a:r>
              <a:rPr lang="en-US" dirty="0"/>
              <a:t>basic burn dressing management</a:t>
            </a:r>
          </a:p>
        </p:txBody>
      </p:sp>
      <p:sp>
        <p:nvSpPr>
          <p:cNvPr id="3" name="Content Placeholder 2">
            <a:extLst>
              <a:ext uri="{FF2B5EF4-FFF2-40B4-BE49-F238E27FC236}">
                <a16:creationId xmlns="" xmlns:a16="http://schemas.microsoft.com/office/drawing/2014/main" id="{8FEC7292-6C7E-F64C-8F19-30644C7027BD}"/>
              </a:ext>
            </a:extLst>
          </p:cNvPr>
          <p:cNvSpPr>
            <a:spLocks noGrp="1"/>
          </p:cNvSpPr>
          <p:nvPr>
            <p:ph idx="1"/>
          </p:nvPr>
        </p:nvSpPr>
        <p:spPr>
          <a:xfrm>
            <a:off x="2231136" y="2357438"/>
            <a:ext cx="7729728" cy="4243387"/>
          </a:xfrm>
        </p:spPr>
        <p:txBody>
          <a:bodyPr>
            <a:normAutofit/>
          </a:bodyPr>
          <a:lstStyle/>
          <a:p>
            <a:r>
              <a:rPr lang="en-US" sz="2000" dirty="0"/>
              <a:t>ABC’s</a:t>
            </a:r>
          </a:p>
          <a:p>
            <a:r>
              <a:rPr lang="en-US" sz="2000" dirty="0"/>
              <a:t>Analgesia, analgesia, analgesia</a:t>
            </a:r>
          </a:p>
          <a:p>
            <a:r>
              <a:rPr lang="en-US" sz="2000" dirty="0"/>
              <a:t>Prevent hypothermia!</a:t>
            </a:r>
          </a:p>
          <a:p>
            <a:r>
              <a:rPr lang="en-US" sz="2000" dirty="0"/>
              <a:t>Assume burns are contaminated: clean and debride gently</a:t>
            </a:r>
          </a:p>
          <a:p>
            <a:r>
              <a:rPr lang="en-US" sz="2000" dirty="0"/>
              <a:t>Tetanus toxoid booster if eligible (&gt;5 years since last)</a:t>
            </a:r>
          </a:p>
          <a:p>
            <a:pPr lvl="1"/>
            <a:r>
              <a:rPr lang="en-US" sz="2000" dirty="0"/>
              <a:t>If the patient did not complete primary series, TIG</a:t>
            </a:r>
          </a:p>
          <a:p>
            <a:r>
              <a:rPr lang="en-US" sz="2000" dirty="0"/>
              <a:t>Leave blisters intact, debride ruptured blisters</a:t>
            </a:r>
          </a:p>
          <a:p>
            <a:endParaRPr lang="en-US" dirty="0"/>
          </a:p>
        </p:txBody>
      </p:sp>
      <p:pic>
        <p:nvPicPr>
          <p:cNvPr id="5" name="Picture 4">
            <a:extLst>
              <a:ext uri="{FF2B5EF4-FFF2-40B4-BE49-F238E27FC236}">
                <a16:creationId xmlns="" xmlns:a16="http://schemas.microsoft.com/office/drawing/2014/main" id="{0851815E-9423-9347-9179-E9CA697E92C7}"/>
              </a:ext>
            </a:extLst>
          </p:cNvPr>
          <p:cNvPicPr>
            <a:picLocks noChangeAspect="1"/>
          </p:cNvPicPr>
          <p:nvPr/>
        </p:nvPicPr>
        <p:blipFill>
          <a:blip r:embed="rId3"/>
          <a:stretch>
            <a:fillRect/>
          </a:stretch>
        </p:blipFill>
        <p:spPr>
          <a:xfrm>
            <a:off x="9455404" y="4533968"/>
            <a:ext cx="2126996" cy="1803693"/>
          </a:xfrm>
          <a:prstGeom prst="rect">
            <a:avLst/>
          </a:prstGeom>
        </p:spPr>
      </p:pic>
    </p:spTree>
    <p:extLst>
      <p:ext uri="{BB962C8B-B14F-4D97-AF65-F5344CB8AC3E}">
        <p14:creationId xmlns:p14="http://schemas.microsoft.com/office/powerpoint/2010/main" val="3235668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4BED2F-83D9-1B43-ABEF-6B6F266DEAE0}"/>
              </a:ext>
            </a:extLst>
          </p:cNvPr>
          <p:cNvSpPr>
            <a:spLocks noGrp="1"/>
          </p:cNvSpPr>
          <p:nvPr>
            <p:ph type="title"/>
          </p:nvPr>
        </p:nvSpPr>
        <p:spPr/>
        <p:txBody>
          <a:bodyPr/>
          <a:lstStyle/>
          <a:p>
            <a:r>
              <a:rPr lang="en-US" dirty="0"/>
              <a:t>basic burn dressing management</a:t>
            </a:r>
          </a:p>
        </p:txBody>
      </p:sp>
      <p:sp>
        <p:nvSpPr>
          <p:cNvPr id="3" name="Content Placeholder 2">
            <a:extLst>
              <a:ext uri="{FF2B5EF4-FFF2-40B4-BE49-F238E27FC236}">
                <a16:creationId xmlns="" xmlns:a16="http://schemas.microsoft.com/office/drawing/2014/main" id="{8FEC7292-6C7E-F64C-8F19-30644C7027BD}"/>
              </a:ext>
            </a:extLst>
          </p:cNvPr>
          <p:cNvSpPr>
            <a:spLocks noGrp="1"/>
          </p:cNvSpPr>
          <p:nvPr>
            <p:ph idx="1"/>
          </p:nvPr>
        </p:nvSpPr>
        <p:spPr>
          <a:xfrm>
            <a:off x="2231136" y="2357438"/>
            <a:ext cx="7729728" cy="4243387"/>
          </a:xfrm>
        </p:spPr>
        <p:txBody>
          <a:bodyPr>
            <a:normAutofit/>
          </a:bodyPr>
          <a:lstStyle/>
          <a:p>
            <a:pPr marL="0" indent="0">
              <a:buNone/>
            </a:pPr>
            <a:r>
              <a:rPr lang="en-US" sz="2000" dirty="0"/>
              <a:t>Dressings for partial-thickness burns</a:t>
            </a:r>
          </a:p>
          <a:p>
            <a:pPr lvl="1"/>
            <a:r>
              <a:rPr lang="en-US" sz="2000" dirty="0"/>
              <a:t>Clearly infected, purulent wounds should be managed in an ‘open’ manner</a:t>
            </a:r>
          </a:p>
          <a:p>
            <a:pPr lvl="2"/>
            <a:r>
              <a:rPr lang="en-US" sz="2000" dirty="0"/>
              <a:t>Topical antimicrobials (e.g. neomycin, mupirocin, silver sulfadiazine)</a:t>
            </a:r>
          </a:p>
          <a:p>
            <a:pPr lvl="2"/>
            <a:r>
              <a:rPr lang="en-US" sz="2000" dirty="0"/>
              <a:t>Nonadherent dressing</a:t>
            </a:r>
          </a:p>
          <a:p>
            <a:pPr lvl="2"/>
            <a:r>
              <a:rPr lang="en-US" sz="2000" dirty="0"/>
              <a:t>Daily dressing exchange and gentle cleansing with water and soap</a:t>
            </a:r>
          </a:p>
          <a:p>
            <a:endParaRPr lang="en-US" dirty="0"/>
          </a:p>
        </p:txBody>
      </p:sp>
      <p:pic>
        <p:nvPicPr>
          <p:cNvPr id="6" name="Picture 5">
            <a:extLst>
              <a:ext uri="{FF2B5EF4-FFF2-40B4-BE49-F238E27FC236}">
                <a16:creationId xmlns="" xmlns:a16="http://schemas.microsoft.com/office/drawing/2014/main" id="{B5E9C8C1-ABBB-A343-9551-7FE60F8BA1FA}"/>
              </a:ext>
            </a:extLst>
          </p:cNvPr>
          <p:cNvPicPr>
            <a:picLocks noChangeAspect="1"/>
          </p:cNvPicPr>
          <p:nvPr/>
        </p:nvPicPr>
        <p:blipFill>
          <a:blip r:embed="rId3"/>
          <a:stretch>
            <a:fillRect/>
          </a:stretch>
        </p:blipFill>
        <p:spPr>
          <a:xfrm>
            <a:off x="9677400" y="4890897"/>
            <a:ext cx="2279904" cy="170992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0518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4BED2F-83D9-1B43-ABEF-6B6F266DEAE0}"/>
              </a:ext>
            </a:extLst>
          </p:cNvPr>
          <p:cNvSpPr>
            <a:spLocks noGrp="1"/>
          </p:cNvSpPr>
          <p:nvPr>
            <p:ph type="title"/>
          </p:nvPr>
        </p:nvSpPr>
        <p:spPr/>
        <p:txBody>
          <a:bodyPr/>
          <a:lstStyle/>
          <a:p>
            <a:r>
              <a:rPr lang="en-US" dirty="0"/>
              <a:t>basic burn dressing management</a:t>
            </a:r>
          </a:p>
        </p:txBody>
      </p:sp>
      <p:sp>
        <p:nvSpPr>
          <p:cNvPr id="3" name="Content Placeholder 2">
            <a:extLst>
              <a:ext uri="{FF2B5EF4-FFF2-40B4-BE49-F238E27FC236}">
                <a16:creationId xmlns="" xmlns:a16="http://schemas.microsoft.com/office/drawing/2014/main" id="{8FEC7292-6C7E-F64C-8F19-30644C7027BD}"/>
              </a:ext>
            </a:extLst>
          </p:cNvPr>
          <p:cNvSpPr>
            <a:spLocks noGrp="1"/>
          </p:cNvSpPr>
          <p:nvPr>
            <p:ph idx="1"/>
          </p:nvPr>
        </p:nvSpPr>
        <p:spPr>
          <a:xfrm>
            <a:off x="2231136" y="2638044"/>
            <a:ext cx="7729728" cy="3605594"/>
          </a:xfrm>
        </p:spPr>
        <p:txBody>
          <a:bodyPr>
            <a:normAutofit/>
          </a:bodyPr>
          <a:lstStyle/>
          <a:p>
            <a:pPr marL="0" indent="0">
              <a:buNone/>
            </a:pPr>
            <a:r>
              <a:rPr lang="en-US" sz="2000" dirty="0"/>
              <a:t>The second method for burn management is with occlusive dressings</a:t>
            </a:r>
          </a:p>
          <a:p>
            <a:pPr lvl="1"/>
            <a:r>
              <a:rPr lang="en-US" sz="2000" dirty="0"/>
              <a:t>Dressing such as Mepilex or </a:t>
            </a:r>
            <a:r>
              <a:rPr lang="en-US" sz="2000" dirty="0" smtClean="0"/>
              <a:t>silver-containing </a:t>
            </a:r>
            <a:r>
              <a:rPr lang="en-US" sz="2000" dirty="0"/>
              <a:t>occlusive dressing should be applied and left in place for approximately 1 week</a:t>
            </a:r>
          </a:p>
          <a:p>
            <a:endParaRPr lang="en-US" dirty="0"/>
          </a:p>
        </p:txBody>
      </p:sp>
      <p:pic>
        <p:nvPicPr>
          <p:cNvPr id="6" name="Picture 5">
            <a:extLst>
              <a:ext uri="{FF2B5EF4-FFF2-40B4-BE49-F238E27FC236}">
                <a16:creationId xmlns="" xmlns:a16="http://schemas.microsoft.com/office/drawing/2014/main" id="{FA9BE43E-9215-6F4F-BB87-248F6A9E8EF4}"/>
              </a:ext>
            </a:extLst>
          </p:cNvPr>
          <p:cNvPicPr>
            <a:picLocks noChangeAspect="1"/>
          </p:cNvPicPr>
          <p:nvPr/>
        </p:nvPicPr>
        <p:blipFill>
          <a:blip r:embed="rId3"/>
          <a:stretch>
            <a:fillRect/>
          </a:stretch>
        </p:blipFill>
        <p:spPr>
          <a:xfrm>
            <a:off x="9988574" y="4704589"/>
            <a:ext cx="2000250" cy="20002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281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A3CC36C-210F-452E-B0C6-CAE94609D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FD77E017-7BFF-4018-BF75-AF8C6DDF08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202F489-C0A5-0E4C-88B9-62A20E7FBDDC}"/>
              </a:ext>
            </a:extLst>
          </p:cNvPr>
          <p:cNvSpPr>
            <a:spLocks noGrp="1"/>
          </p:cNvSpPr>
          <p:nvPr>
            <p:ph type="title"/>
          </p:nvPr>
        </p:nvSpPr>
        <p:spPr>
          <a:xfrm>
            <a:off x="2231136" y="4325791"/>
            <a:ext cx="7729728" cy="1188720"/>
          </a:xfrm>
        </p:spPr>
        <p:txBody>
          <a:bodyPr>
            <a:normAutofit/>
          </a:bodyPr>
          <a:lstStyle/>
          <a:p>
            <a:r>
              <a:rPr lang="en-US" dirty="0"/>
              <a:t>burn prevention strategies</a:t>
            </a:r>
            <a:r>
              <a:rPr lang="en-US" b="1" dirty="0"/>
              <a:t>. </a:t>
            </a:r>
            <a:endParaRPr lang="en-US" dirty="0"/>
          </a:p>
        </p:txBody>
      </p:sp>
      <p:graphicFrame>
        <p:nvGraphicFramePr>
          <p:cNvPr id="5" name="Content Placeholder 2">
            <a:extLst>
              <a:ext uri="{FF2B5EF4-FFF2-40B4-BE49-F238E27FC236}">
                <a16:creationId xmlns="" xmlns:a16="http://schemas.microsoft.com/office/drawing/2014/main" id="{7CD7E212-2FCD-4909-8AFE-6BA9C9F2F076}"/>
              </a:ext>
            </a:extLst>
          </p:cNvPr>
          <p:cNvGraphicFramePr>
            <a:graphicFrameLocks noGrp="1"/>
          </p:cNvGraphicFramePr>
          <p:nvPr>
            <p:ph idx="1"/>
            <p:extLst>
              <p:ext uri="{D42A27DB-BD31-4B8C-83A1-F6EECF244321}">
                <p14:modId xmlns:p14="http://schemas.microsoft.com/office/powerpoint/2010/main" val="2518699788"/>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174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20F2E16-E943-AA48-A8D5-87784B112F82}"/>
              </a:ext>
            </a:extLst>
          </p:cNvPr>
          <p:cNvPicPr>
            <a:picLocks noChangeAspect="1"/>
          </p:cNvPicPr>
          <p:nvPr/>
        </p:nvPicPr>
        <p:blipFill rotWithShape="1">
          <a:blip r:embed="rId3"/>
          <a:srcRect t="25000"/>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5A33F0E4-C3E6-D84A-BF89-5B7289477CAF}"/>
              </a:ext>
            </a:extLst>
          </p:cNvPr>
          <p:cNvSpPr>
            <a:spLocks noGrp="1"/>
          </p:cNvSpPr>
          <p:nvPr>
            <p:ph type="ctrTitle"/>
          </p:nvPr>
        </p:nvSpPr>
        <p:spPr>
          <a:xfrm>
            <a:off x="1600200" y="4375964"/>
            <a:ext cx="8991600" cy="1645920"/>
          </a:xfrm>
          <a:solidFill>
            <a:schemeClr val="bg1">
              <a:alpha val="60000"/>
            </a:schemeClr>
          </a:solidFill>
          <a:ln w="38100" cap="sq">
            <a:solidFill>
              <a:schemeClr val="tx1"/>
            </a:solidFill>
            <a:miter lim="800000"/>
          </a:ln>
        </p:spPr>
        <p:txBody>
          <a:bodyPr vert="horz" lIns="182880" tIns="182880" rIns="182880" bIns="182880" rtlCol="0" anchor="ctr">
            <a:normAutofit/>
          </a:bodyPr>
          <a:lstStyle/>
          <a:p>
            <a:r>
              <a:rPr lang="en-US" kern="1200" cap="all" spc="200" baseline="0" dirty="0">
                <a:solidFill>
                  <a:schemeClr val="tx1"/>
                </a:solidFill>
                <a:latin typeface="+mj-lt"/>
                <a:ea typeface="+mj-ea"/>
                <a:cs typeface="+mj-cs"/>
              </a:rPr>
              <a:t>Thank you </a:t>
            </a:r>
            <a:r>
              <a:rPr lang="en-US" kern="1200" cap="all" spc="200" baseline="0" dirty="0" smtClean="0">
                <a:solidFill>
                  <a:schemeClr val="tx1"/>
                </a:solidFill>
                <a:latin typeface="+mj-lt"/>
                <a:ea typeface="+mj-ea"/>
                <a:cs typeface="+mj-cs"/>
              </a:rPr>
              <a:t> </a:t>
            </a:r>
            <a:endParaRPr lang="en-US" kern="1200" cap="all" spc="200" baseline="0" dirty="0">
              <a:solidFill>
                <a:schemeClr val="tx1"/>
              </a:solidFill>
              <a:latin typeface="+mj-lt"/>
              <a:ea typeface="+mj-ea"/>
              <a:cs typeface="+mj-cs"/>
            </a:endParaRPr>
          </a:p>
        </p:txBody>
      </p:sp>
    </p:spTree>
    <p:extLst>
      <p:ext uri="{BB962C8B-B14F-4D97-AF65-F5344CB8AC3E}">
        <p14:creationId xmlns:p14="http://schemas.microsoft.com/office/powerpoint/2010/main" val="98112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r>
              <a:rPr lang="en-US" dirty="0" smtClean="0"/>
              <a:t>Thermal injuries result in spectrum of local and systemic homeostatic derangement that contribute to burn shock</a:t>
            </a:r>
          </a:p>
          <a:p>
            <a:r>
              <a:rPr lang="en-US" dirty="0" smtClean="0"/>
              <a:t>Fluid and electrolytes abnormalities are largely due to alteration of cellular membrane potentials with intracellular influx of water and sodium and extracellular migration of potassium secondary to dysfunction of sodium pump</a:t>
            </a:r>
            <a:endParaRPr lang="en-US" dirty="0"/>
          </a:p>
        </p:txBody>
      </p:sp>
    </p:spTree>
    <p:extLst>
      <p:ext uri="{BB962C8B-B14F-4D97-AF65-F5344CB8AC3E}">
        <p14:creationId xmlns:p14="http://schemas.microsoft.com/office/powerpoint/2010/main" val="28679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1-</a:t>
            </a:r>
            <a:endParaRPr lang="en-US" dirty="0"/>
          </a:p>
        </p:txBody>
      </p:sp>
      <p:sp>
        <p:nvSpPr>
          <p:cNvPr id="3" name="Content Placeholder 2"/>
          <p:cNvSpPr>
            <a:spLocks noGrp="1"/>
          </p:cNvSpPr>
          <p:nvPr>
            <p:ph idx="1"/>
          </p:nvPr>
        </p:nvSpPr>
        <p:spPr/>
        <p:txBody>
          <a:bodyPr/>
          <a:lstStyle/>
          <a:p>
            <a:r>
              <a:rPr lang="en-US" dirty="0" smtClean="0"/>
              <a:t>In burns Fluid </a:t>
            </a:r>
            <a:r>
              <a:rPr lang="en-US" dirty="0"/>
              <a:t>and electrolytes abnormalities are largely due to alteration of cellular membrane </a:t>
            </a:r>
            <a:r>
              <a:rPr lang="en-US" dirty="0" smtClean="0"/>
              <a:t>function with</a:t>
            </a:r>
          </a:p>
          <a:p>
            <a:r>
              <a:rPr lang="en-US" dirty="0" smtClean="0"/>
              <a:t>A. influx of sodium  *</a:t>
            </a:r>
          </a:p>
          <a:p>
            <a:r>
              <a:rPr lang="en-US" dirty="0" smtClean="0"/>
              <a:t>B. efflux of water</a:t>
            </a:r>
          </a:p>
          <a:p>
            <a:r>
              <a:rPr lang="en-US" dirty="0" smtClean="0"/>
              <a:t>C. influx of potassium</a:t>
            </a:r>
          </a:p>
          <a:p>
            <a:r>
              <a:rPr lang="en-US" dirty="0" smtClean="0"/>
              <a:t>D. perfect sodium pump</a:t>
            </a:r>
            <a:endParaRPr lang="en-US" dirty="0"/>
          </a:p>
        </p:txBody>
      </p:sp>
    </p:spTree>
    <p:extLst>
      <p:ext uri="{BB962C8B-B14F-4D97-AF65-F5344CB8AC3E}">
        <p14:creationId xmlns:p14="http://schemas.microsoft.com/office/powerpoint/2010/main" val="212337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r>
              <a:rPr lang="en-US" dirty="0" smtClean="0"/>
              <a:t>In burns greater than 60% of body surface area, depression of cardiac output is frequently observed with lack of response to aggressive volume resuscitation due to increased systemic vascular resistance and circulating myocardial depressants and significant metabolic acidosis</a:t>
            </a:r>
            <a:endParaRPr lang="en-US" dirty="0"/>
          </a:p>
          <a:p>
            <a:r>
              <a:rPr lang="en-US" dirty="0" smtClean="0"/>
              <a:t>Thermal injuries is progressive injury . Local effects include liberation of vasoactive substances, disruption of cellular function and edema formation</a:t>
            </a:r>
          </a:p>
          <a:p>
            <a:r>
              <a:rPr lang="en-US" dirty="0" smtClean="0"/>
              <a:t>Cell damage occur at a temperature more than 45’c owing to denaturation of cellular protein</a:t>
            </a:r>
            <a:endParaRPr lang="en-US" dirty="0"/>
          </a:p>
        </p:txBody>
      </p:sp>
    </p:spTree>
    <p:extLst>
      <p:ext uri="{BB962C8B-B14F-4D97-AF65-F5344CB8AC3E}">
        <p14:creationId xmlns:p14="http://schemas.microsoft.com/office/powerpoint/2010/main" val="188962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lnSpcReduction="10000"/>
          </a:bodyPr>
          <a:lstStyle/>
          <a:p>
            <a:r>
              <a:rPr lang="en-US" dirty="0" smtClean="0"/>
              <a:t>Burn wound is described as having three zones</a:t>
            </a:r>
          </a:p>
          <a:p>
            <a:r>
              <a:rPr lang="en-US" dirty="0" smtClean="0"/>
              <a:t>Zone of coagulation where tissue is irreversibly destroyed with thrombosis of blood vessels</a:t>
            </a:r>
          </a:p>
          <a:p>
            <a:r>
              <a:rPr lang="en-US" dirty="0" smtClean="0"/>
              <a:t>Zone of stasis where there is stagnation of the microcirculation</a:t>
            </a:r>
          </a:p>
          <a:p>
            <a:r>
              <a:rPr lang="en-US" dirty="0" smtClean="0"/>
              <a:t>Zone of hyperemia where there is increased blood flow</a:t>
            </a:r>
          </a:p>
          <a:p>
            <a:r>
              <a:rPr lang="en-US" dirty="0" smtClean="0"/>
              <a:t>Zone of stasis can become progressively more hypoxemic and ischemic if resuscitation is not adequate</a:t>
            </a:r>
          </a:p>
          <a:p>
            <a:r>
              <a:rPr lang="en-US" dirty="0" smtClean="0"/>
              <a:t>In the zone of hyperemia there is minimal damage and spontaneous recovery is likely</a:t>
            </a:r>
            <a:endParaRPr lang="en-US" dirty="0"/>
          </a:p>
        </p:txBody>
      </p:sp>
    </p:spTree>
    <p:extLst>
      <p:ext uri="{BB962C8B-B14F-4D97-AF65-F5344CB8AC3E}">
        <p14:creationId xmlns:p14="http://schemas.microsoft.com/office/powerpoint/2010/main" val="18125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2- </a:t>
            </a:r>
            <a:endParaRPr lang="en-US" dirty="0"/>
          </a:p>
        </p:txBody>
      </p:sp>
      <p:sp>
        <p:nvSpPr>
          <p:cNvPr id="3" name="Content Placeholder 2"/>
          <p:cNvSpPr>
            <a:spLocks noGrp="1"/>
          </p:cNvSpPr>
          <p:nvPr>
            <p:ph idx="1"/>
          </p:nvPr>
        </p:nvSpPr>
        <p:spPr/>
        <p:txBody>
          <a:bodyPr/>
          <a:lstStyle/>
          <a:p>
            <a:r>
              <a:rPr lang="en-US" dirty="0" smtClean="0"/>
              <a:t>Regarding zones of skin burn which one is correct</a:t>
            </a:r>
          </a:p>
          <a:p>
            <a:r>
              <a:rPr lang="en-US" dirty="0" smtClean="0"/>
              <a:t>A. </a:t>
            </a:r>
            <a:r>
              <a:rPr lang="en-US" dirty="0"/>
              <a:t>Zone of coagulation where tissue is irreversibly destroyed with thrombosis </a:t>
            </a:r>
            <a:r>
              <a:rPr lang="en-US" dirty="0" smtClean="0"/>
              <a:t>       of </a:t>
            </a:r>
            <a:r>
              <a:rPr lang="en-US" dirty="0"/>
              <a:t>blood </a:t>
            </a:r>
            <a:r>
              <a:rPr lang="en-US" dirty="0" smtClean="0"/>
              <a:t>vessels *</a:t>
            </a:r>
            <a:endParaRPr lang="en-US" dirty="0"/>
          </a:p>
          <a:p>
            <a:r>
              <a:rPr lang="en-US" dirty="0" smtClean="0"/>
              <a:t>B. </a:t>
            </a:r>
            <a:r>
              <a:rPr lang="en-US" dirty="0"/>
              <a:t>Zone of hyperemia </a:t>
            </a:r>
            <a:r>
              <a:rPr lang="en-US" dirty="0" smtClean="0"/>
              <a:t>where </a:t>
            </a:r>
            <a:r>
              <a:rPr lang="en-US" dirty="0"/>
              <a:t>there is stagnation of the </a:t>
            </a:r>
            <a:r>
              <a:rPr lang="en-US" dirty="0" smtClean="0"/>
              <a:t>microcirculation</a:t>
            </a:r>
          </a:p>
          <a:p>
            <a:r>
              <a:rPr lang="en-US" dirty="0" smtClean="0"/>
              <a:t>C. </a:t>
            </a:r>
            <a:r>
              <a:rPr lang="en-US" dirty="0"/>
              <a:t>Zone of stasis there is minimal damage and spontaneous recovery is likely</a:t>
            </a:r>
          </a:p>
          <a:p>
            <a:r>
              <a:rPr lang="en-US" dirty="0" smtClean="0"/>
              <a:t>D. </a:t>
            </a:r>
            <a:r>
              <a:rPr lang="en-US" dirty="0"/>
              <a:t>Zone of hyperemia there is </a:t>
            </a:r>
            <a:r>
              <a:rPr lang="en-US" dirty="0" smtClean="0"/>
              <a:t>maximum </a:t>
            </a:r>
            <a:r>
              <a:rPr lang="en-US" dirty="0"/>
              <a:t>damage and spontaneous recovery is </a:t>
            </a:r>
            <a:r>
              <a:rPr lang="en-US" dirty="0" smtClean="0"/>
              <a:t>unlikely</a:t>
            </a:r>
            <a:endParaRPr lang="en-US" dirty="0"/>
          </a:p>
          <a:p>
            <a:endParaRPr lang="en-US" dirty="0"/>
          </a:p>
        </p:txBody>
      </p:sp>
    </p:spTree>
    <p:extLst>
      <p:ext uri="{BB962C8B-B14F-4D97-AF65-F5344CB8AC3E}">
        <p14:creationId xmlns:p14="http://schemas.microsoft.com/office/powerpoint/2010/main" val="383422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7AD7C5BE-418C-4A44-91BF-28E411F75B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120" y="1559052"/>
            <a:ext cx="1027176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B30D4A9-541B-FE41-8E1E-D3867DE5524A}"/>
              </a:ext>
            </a:extLst>
          </p:cNvPr>
          <p:cNvSpPr>
            <a:spLocks noGrp="1"/>
          </p:cNvSpPr>
          <p:nvPr>
            <p:ph type="title"/>
          </p:nvPr>
        </p:nvSpPr>
        <p:spPr>
          <a:xfrm>
            <a:off x="2231136" y="964692"/>
            <a:ext cx="7729728" cy="1188720"/>
          </a:xfrm>
          <a:ln>
            <a:solidFill>
              <a:srgbClr val="404040"/>
            </a:solidFill>
          </a:ln>
        </p:spPr>
        <p:txBody>
          <a:bodyPr vert="horz" lIns="182880" tIns="182880" rIns="182880" bIns="182880" rtlCol="0" anchor="ctr">
            <a:normAutofit/>
          </a:bodyPr>
          <a:lstStyle/>
          <a:p>
            <a:r>
              <a:rPr lang="en-US"/>
              <a:t>zones of burns</a:t>
            </a:r>
            <a:endParaRPr lang="en-US" dirty="0"/>
          </a:p>
        </p:txBody>
      </p:sp>
      <p:pic>
        <p:nvPicPr>
          <p:cNvPr id="8" name="Picture 7">
            <a:extLst>
              <a:ext uri="{FF2B5EF4-FFF2-40B4-BE49-F238E27FC236}">
                <a16:creationId xmlns="" xmlns:a16="http://schemas.microsoft.com/office/drawing/2014/main" id="{8A3A6041-48DA-1644-8097-C80091E1B9DE}"/>
              </a:ext>
            </a:extLst>
          </p:cNvPr>
          <p:cNvPicPr>
            <a:picLocks noChangeAspect="1"/>
          </p:cNvPicPr>
          <p:nvPr/>
        </p:nvPicPr>
        <p:blipFill>
          <a:blip r:embed="rId3"/>
          <a:stretch>
            <a:fillRect/>
          </a:stretch>
        </p:blipFill>
        <p:spPr>
          <a:xfrm>
            <a:off x="3822898" y="2257199"/>
            <a:ext cx="4546203" cy="3546038"/>
          </a:xfrm>
          <a:prstGeom prst="rect">
            <a:avLst/>
          </a:prstGeom>
        </p:spPr>
      </p:pic>
    </p:spTree>
    <p:extLst>
      <p:ext uri="{BB962C8B-B14F-4D97-AF65-F5344CB8AC3E}">
        <p14:creationId xmlns:p14="http://schemas.microsoft.com/office/powerpoint/2010/main" val="2794048878"/>
      </p:ext>
    </p:extLst>
  </p:cSld>
  <p:clrMapOvr>
    <a:masterClrMapping/>
  </p:clrMapOvr>
</p:sld>
</file>

<file path=ppt/theme/theme1.xml><?xml version="1.0" encoding="utf-8"?>
<a:theme xmlns:a="http://schemas.openxmlformats.org/drawingml/2006/main" name="Parc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1443</Words>
  <Application>Microsoft Office PowerPoint</Application>
  <PresentationFormat>Widescreen</PresentationFormat>
  <Paragraphs>261</Paragraphs>
  <Slides>38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Gill Sans MT</vt:lpstr>
      <vt:lpstr>Parcel</vt:lpstr>
      <vt:lpstr>Burn and thermal injuries</vt:lpstr>
      <vt:lpstr>Objectives</vt:lpstr>
      <vt:lpstr>Pathophysiology</vt:lpstr>
      <vt:lpstr>pathophysiology</vt:lpstr>
      <vt:lpstr>MCQ 1-</vt:lpstr>
      <vt:lpstr>pathophysiology</vt:lpstr>
      <vt:lpstr>pathophysiology</vt:lpstr>
      <vt:lpstr>MCQ 2- </vt:lpstr>
      <vt:lpstr>zones of burns</vt:lpstr>
      <vt:lpstr>Highlights </vt:lpstr>
      <vt:lpstr>MCQ 3- </vt:lpstr>
      <vt:lpstr>Highlights </vt:lpstr>
      <vt:lpstr>MCQ 4- </vt:lpstr>
      <vt:lpstr>Skin and its function </vt:lpstr>
      <vt:lpstr>Pathophysiology</vt:lpstr>
      <vt:lpstr>Prehospital evaluation</vt:lpstr>
      <vt:lpstr>classification of burn injuries</vt:lpstr>
      <vt:lpstr>MCQ 5</vt:lpstr>
      <vt:lpstr>PowerPoint Presentation</vt:lpstr>
      <vt:lpstr>PowerPoint Presentation</vt:lpstr>
      <vt:lpstr>PowerPoint Presentation</vt:lpstr>
      <vt:lpstr>PowerPoint Presentation</vt:lpstr>
      <vt:lpstr>Rule of 9’s</vt:lpstr>
      <vt:lpstr>Rule of 9’s in pediatrics</vt:lpstr>
      <vt:lpstr>Lund-Browder diagram</vt:lpstr>
      <vt:lpstr>Rule of hand</vt:lpstr>
      <vt:lpstr>upper and lower airway burns</vt:lpstr>
      <vt:lpstr>Note:::</vt:lpstr>
      <vt:lpstr>Indications for Intubation and Mechanical Ventilation</vt:lpstr>
      <vt:lpstr>fluid resuscitation</vt:lpstr>
      <vt:lpstr>fluid resuscitation</vt:lpstr>
      <vt:lpstr>Indications for an escharotomy</vt:lpstr>
      <vt:lpstr> criteria for transfer to burn unit</vt:lpstr>
      <vt:lpstr>basic burn dressing management</vt:lpstr>
      <vt:lpstr>basic burn dressing management</vt:lpstr>
      <vt:lpstr>basic burn dressing management</vt:lpstr>
      <vt:lpstr>burn prevention strategies.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Bits and burns</dc:title>
  <dc:creator>عمر</dc:creator>
  <cp:lastModifiedBy>Ibrahim Shaker</cp:lastModifiedBy>
  <cp:revision>30</cp:revision>
  <dcterms:created xsi:type="dcterms:W3CDTF">2019-02-13T01:19:01Z</dcterms:created>
  <dcterms:modified xsi:type="dcterms:W3CDTF">2020-03-15T12:01:33Z</dcterms:modified>
</cp:coreProperties>
</file>