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2" r:id="rId26"/>
    <p:sldId id="293" r:id="rId27"/>
    <p:sldId id="294" r:id="rId28"/>
    <p:sldId id="295" r:id="rId29"/>
    <p:sldId id="298" r:id="rId30"/>
    <p:sldId id="299" r:id="rId31"/>
    <p:sldId id="307" r:id="rId32"/>
    <p:sldId id="305" r:id="rId33"/>
    <p:sldId id="306" r:id="rId34"/>
    <p:sldId id="308" r:id="rId35"/>
    <p:sldId id="316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2857" autoAdjust="0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819B71-6CD1-41BF-AB04-5E71384FB91B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3441FA-5FDA-46C2-AC44-1189E5B7D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39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6E41BB-D5CF-4747-8494-1652B10C3B4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8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87F9-2AB5-437B-8CFD-AF00E63F104D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69A4-AF3B-4C1B-AD99-EA817DB95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2691-D349-4904-9036-AC67EE9CA983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1E16-20C7-400F-9379-861E0A151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FE04-9D65-48A1-BD98-65905CF26E2E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BFDD-B234-43B8-9E59-947EAFF47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9663-C2D1-4B63-8625-0E6900C7CBD2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7678B-920C-4F22-9613-F3E079523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7DD0-82E6-4189-A630-FAFABC2E160A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CE121-11FC-407F-9CBA-123704593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9177-C882-4444-BA3E-01C87CB99194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DC1E5-E04E-45C6-B4A4-F73D71A36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1C9D3-9EBD-4A33-AA32-310D0C407763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951F-6B6C-4359-9140-CE829EE93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72581-CE14-4F31-8BC0-B3FC6A2F65A3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5F50-4A4D-4AFA-A628-1DA04D73B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4F73-5EB6-4B89-92BC-08E1A41954D8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1BDDD-F3EC-4D7E-ADEC-9E1D5FC55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A76C0-8C0A-4D43-A02C-2AF66743B022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F618B-FDBA-419F-A0A0-5686E7797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27B1-0147-4CDD-A805-A984A426E52C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5B1A-DCBD-4941-B601-37D8A9DAD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06069F-2443-4017-BAFC-81A13BA8E0C9}" type="datetimeFigureOut">
              <a:rPr lang="en-US"/>
              <a:pPr>
                <a:defRPr/>
              </a:pPr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0EE651-DE8E-4C79-9B54-2B3B203C6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3825"/>
            <a:ext cx="7772400" cy="221297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lgerian" pitchFamily="82" charset="0"/>
              </a:rPr>
              <a:t>ANTIBIOTIC REVIEW</a:t>
            </a:r>
            <a:br>
              <a:rPr lang="en-US" sz="4000" dirty="0"/>
            </a:br>
            <a:br>
              <a:rPr lang="en-US" sz="4000" dirty="0"/>
            </a:br>
            <a:r>
              <a:rPr lang="en-US" sz="2200" b="1" dirty="0">
                <a:latin typeface="Arial Rounded MT Bold" pitchFamily="34" charset="0"/>
              </a:rPr>
              <a:t>DR. MAZIN BARRY, MD, FRCPC, FACP, DTM&amp;H</a:t>
            </a:r>
            <a:br>
              <a:rPr lang="en-US" sz="2200" b="1" dirty="0">
                <a:latin typeface="Arial Rounded MT Bold" pitchFamily="34" charset="0"/>
              </a:rPr>
            </a:br>
            <a:r>
              <a:rPr lang="en-US" sz="2200" i="1" dirty="0"/>
              <a:t>Assistant Professor &amp; Consultant of Medicine</a:t>
            </a:r>
            <a:br>
              <a:rPr lang="en-US" sz="2200" i="1" dirty="0"/>
            </a:br>
            <a:r>
              <a:rPr lang="en-US" sz="2200" i="1" dirty="0"/>
              <a:t>Division of Infectious Diseases</a:t>
            </a:r>
            <a:br>
              <a:rPr lang="en-US" sz="2200" i="1" dirty="0"/>
            </a:br>
            <a:r>
              <a:rPr lang="en-US" sz="2200" i="1" dirty="0"/>
              <a:t>Faculty of Medicine</a:t>
            </a:r>
            <a:br>
              <a:rPr lang="en-US" sz="2200" i="1" dirty="0"/>
            </a:br>
            <a:r>
              <a:rPr lang="en-US" sz="2200" i="1" dirty="0"/>
              <a:t>King Saud University, Riyadh</a:t>
            </a:r>
            <a:br>
              <a:rPr lang="en-US" sz="2200" i="1" dirty="0"/>
            </a:br>
            <a:endParaRPr lang="en-US" sz="4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Gram – Negative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i="1" dirty="0"/>
              <a:t>  E. coli, </a:t>
            </a:r>
            <a:r>
              <a:rPr lang="en-US" sz="2200" b="1" i="1" dirty="0" err="1"/>
              <a:t>Kleb</a:t>
            </a:r>
            <a:r>
              <a:rPr lang="en-US" sz="2200" b="1" i="1" dirty="0"/>
              <a:t>. pneumoniae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~  50% resistant to Ampicillin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~  25% resistant to </a:t>
            </a:r>
            <a:r>
              <a:rPr lang="en-US" sz="2200" dirty="0" err="1"/>
              <a:t>Trimeth</a:t>
            </a:r>
            <a:r>
              <a:rPr lang="en-US" sz="2200" dirty="0"/>
              <a:t> / Sulfa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~  33% resistant to Ciprofloxacin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increase in ESBL DOC </a:t>
            </a:r>
            <a:r>
              <a:rPr lang="en-US" sz="2200" dirty="0" err="1"/>
              <a:t>carbapenems</a:t>
            </a:r>
            <a:r>
              <a:rPr lang="en-US" sz="2200" dirty="0"/>
              <a:t>, less serious Cipro, TMP-SMX, nitro, </a:t>
            </a:r>
            <a:r>
              <a:rPr lang="en-US" sz="2200" dirty="0" err="1"/>
              <a:t>fosfomycin</a:t>
            </a: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i="1" dirty="0"/>
              <a:t>  P. aeruginosa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~ “Best” Drugs (&gt; 90%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=  </a:t>
            </a:r>
            <a:r>
              <a:rPr lang="en-US" sz="2200" dirty="0" err="1"/>
              <a:t>Ceftazidime</a:t>
            </a:r>
            <a:r>
              <a:rPr lang="en-US" sz="2200" dirty="0"/>
              <a:t>, </a:t>
            </a:r>
            <a:r>
              <a:rPr lang="en-US" sz="2200" dirty="0" err="1"/>
              <a:t>Cefepime</a:t>
            </a:r>
            <a:r>
              <a:rPr lang="en-US" sz="2200" dirty="0"/>
              <a:t>, </a:t>
            </a:r>
            <a:r>
              <a:rPr lang="en-US" sz="2200" dirty="0" err="1"/>
              <a:t>Piperacillin</a:t>
            </a:r>
            <a:r>
              <a:rPr lang="en-US" sz="2200" dirty="0"/>
              <a:t> (with or w/o </a:t>
            </a:r>
            <a:r>
              <a:rPr lang="en-US" sz="2200" dirty="0" err="1"/>
              <a:t>Tazo</a:t>
            </a:r>
            <a:r>
              <a:rPr lang="en-US" sz="2200" dirty="0"/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=  PLUS an Amikacin for synergy in serious infections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~  Less effective (80%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=  Tobramycin, Gentamicin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~   If C &amp; S verifies susceptibility (65 – 80%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 =  </a:t>
            </a:r>
            <a:r>
              <a:rPr lang="en-US" sz="2200" dirty="0" err="1"/>
              <a:t>Imipenem</a:t>
            </a:r>
            <a:r>
              <a:rPr lang="en-US" sz="2200" dirty="0"/>
              <a:t>, </a:t>
            </a:r>
            <a:r>
              <a:rPr lang="en-US" sz="2200" dirty="0" err="1"/>
              <a:t>Meropenem</a:t>
            </a:r>
            <a:r>
              <a:rPr lang="en-US" sz="2200" dirty="0"/>
              <a:t>, </a:t>
            </a:r>
            <a:r>
              <a:rPr lang="en-US" sz="2200" dirty="0" err="1"/>
              <a:t>Aztreonam</a:t>
            </a:r>
            <a:r>
              <a:rPr lang="en-US" sz="2200" dirty="0"/>
              <a:t>, Ciprofloxacin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Gram – Negative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Bad </a:t>
            </a:r>
            <a:r>
              <a:rPr lang="en-US" dirty="0" err="1"/>
              <a:t>nosocomial</a:t>
            </a:r>
            <a:r>
              <a:rPr lang="en-US" dirty="0"/>
              <a:t> Gram – Negative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~  </a:t>
            </a:r>
            <a:r>
              <a:rPr lang="en-US" i="1" dirty="0" err="1"/>
              <a:t>Acinetobacter</a:t>
            </a:r>
            <a:r>
              <a:rPr lang="en-US" i="1" dirty="0"/>
              <a:t> </a:t>
            </a:r>
            <a:r>
              <a:rPr lang="en-US" i="1" dirty="0" err="1"/>
              <a:t>baumanii</a:t>
            </a:r>
            <a:endParaRPr lang="en-US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=  Doc </a:t>
            </a:r>
            <a:r>
              <a:rPr lang="en-US" dirty="0" err="1"/>
              <a:t>Colistin</a:t>
            </a:r>
            <a:r>
              <a:rPr lang="en-US" dirty="0"/>
              <a:t> with </a:t>
            </a:r>
            <a:r>
              <a:rPr lang="en-US" dirty="0" err="1"/>
              <a:t>meropenem</a:t>
            </a:r>
            <a:r>
              <a:rPr lang="en-US" dirty="0"/>
              <a:t> (bleaching effect)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   +/- </a:t>
            </a:r>
            <a:r>
              <a:rPr lang="en-US" dirty="0" err="1"/>
              <a:t>Amikacin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 -Alternative is </a:t>
            </a:r>
            <a:r>
              <a:rPr lang="en-US" dirty="0" err="1"/>
              <a:t>tigecycline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~  </a:t>
            </a:r>
            <a:r>
              <a:rPr lang="en-US" i="1" dirty="0" err="1"/>
              <a:t>Stenotrophomonas</a:t>
            </a:r>
            <a:r>
              <a:rPr lang="en-US" i="1" dirty="0"/>
              <a:t> </a:t>
            </a:r>
            <a:r>
              <a:rPr lang="en-US" i="1" dirty="0" err="1"/>
              <a:t>maltophilia</a:t>
            </a:r>
            <a:r>
              <a:rPr lang="en-US" i="1" dirty="0"/>
              <a:t> </a:t>
            </a:r>
            <a:r>
              <a:rPr lang="en-US" dirty="0"/>
              <a:t>(resistant to </a:t>
            </a:r>
            <a:r>
              <a:rPr lang="en-US" dirty="0" err="1"/>
              <a:t>Imipenem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= DOC </a:t>
            </a:r>
            <a:r>
              <a:rPr lang="en-US" dirty="0" err="1"/>
              <a:t>Trimethoprin</a:t>
            </a:r>
            <a:r>
              <a:rPr lang="en-US" dirty="0"/>
              <a:t>/</a:t>
            </a:r>
            <a:r>
              <a:rPr lang="en-US" dirty="0" err="1"/>
              <a:t>Sulfamethoxazole</a:t>
            </a:r>
            <a:r>
              <a:rPr lang="en-US" dirty="0"/>
              <a:t> (</a:t>
            </a:r>
            <a:r>
              <a:rPr lang="en-US" dirty="0" err="1"/>
              <a:t>Bactrim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=  10 mg/kg/day of TMP components (2Ds tablets Q12h)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Most ICUs have their own flora &amp; susceptibility patterns. Patients become colonized within 48-72 hrs with these bugs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Other Bacteria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/>
              <a:t>  </a:t>
            </a:r>
            <a:r>
              <a:rPr lang="en-US" sz="2500" b="1" dirty="0"/>
              <a:t>Anaerobes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</a:t>
            </a:r>
            <a:r>
              <a:rPr lang="en-US" sz="2500" i="1" dirty="0" err="1"/>
              <a:t>Peptostreptococcus</a:t>
            </a:r>
            <a:r>
              <a:rPr lang="en-US" sz="2500" i="1" dirty="0"/>
              <a:t>, Clostridium</a:t>
            </a:r>
            <a:r>
              <a:rPr lang="en-US" sz="2500" dirty="0"/>
              <a:t>, &amp; </a:t>
            </a:r>
            <a:r>
              <a:rPr lang="en-US" sz="2500" i="1" dirty="0" err="1"/>
              <a:t>Bacteroides</a:t>
            </a:r>
            <a:endParaRPr lang="en-US" sz="2500" i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-  Overall: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</a:t>
            </a:r>
            <a:r>
              <a:rPr lang="en-US" sz="2500" dirty="0" err="1"/>
              <a:t>Amox</a:t>
            </a:r>
            <a:r>
              <a:rPr lang="en-US" sz="2500" dirty="0"/>
              <a:t>/</a:t>
            </a:r>
            <a:r>
              <a:rPr lang="en-US" sz="2500" dirty="0" err="1"/>
              <a:t>Clav</a:t>
            </a:r>
            <a:r>
              <a:rPr lang="en-US" sz="2500" dirty="0"/>
              <a:t>, Pip/</a:t>
            </a:r>
            <a:r>
              <a:rPr lang="en-US" sz="2500" dirty="0" err="1"/>
              <a:t>Tazo</a:t>
            </a:r>
            <a:r>
              <a:rPr lang="en-US" sz="2500" dirty="0"/>
              <a:t>, </a:t>
            </a:r>
            <a:r>
              <a:rPr lang="en-US" sz="2500" dirty="0" err="1"/>
              <a:t>Meropenem</a:t>
            </a:r>
            <a:r>
              <a:rPr lang="en-US" sz="2500" dirty="0"/>
              <a:t>, Imipenem, and </a:t>
            </a:r>
            <a:r>
              <a:rPr lang="en-US" sz="2500" dirty="0" err="1"/>
              <a:t>Tigecycline</a:t>
            </a: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-  Mouth &amp; Lungs: Clindamycin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-  Abdomen: Metronidazole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/>
              <a:t>  </a:t>
            </a:r>
            <a:r>
              <a:rPr lang="en-US" sz="2500" b="1" dirty="0"/>
              <a:t>Atypical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</a:t>
            </a:r>
            <a:r>
              <a:rPr lang="en-US" sz="2500" i="1" dirty="0"/>
              <a:t>Legionella</a:t>
            </a:r>
            <a:r>
              <a:rPr lang="en-US" sz="2500" dirty="0"/>
              <a:t>, </a:t>
            </a:r>
            <a:r>
              <a:rPr lang="en-US" sz="2500" i="1" dirty="0"/>
              <a:t>Mycoplasma, Chlamydia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-  Macrolides, Tetracycline, Respiratory fluoroquinolones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By Mechanism of Action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b="1" dirty="0"/>
              <a:t>Cell –Wall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~  Penicillin – Binding Proteins (PBP): Beta-</a:t>
            </a:r>
            <a:r>
              <a:rPr lang="en-US" dirty="0" err="1"/>
              <a:t>Lactams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=  </a:t>
            </a:r>
            <a:r>
              <a:rPr lang="en-US" dirty="0" err="1"/>
              <a:t>Penicillins</a:t>
            </a:r>
            <a:r>
              <a:rPr lang="en-US" dirty="0"/>
              <a:t> +/- beta-</a:t>
            </a:r>
            <a:r>
              <a:rPr lang="en-US" dirty="0" err="1"/>
              <a:t>lactamase</a:t>
            </a:r>
            <a:r>
              <a:rPr lang="en-US" dirty="0"/>
              <a:t> inhibitors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=  </a:t>
            </a:r>
            <a:r>
              <a:rPr lang="en-US" dirty="0" err="1"/>
              <a:t>Cephalosporins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=  Others (</a:t>
            </a:r>
            <a:r>
              <a:rPr lang="en-US" dirty="0" err="1"/>
              <a:t>imipenem</a:t>
            </a:r>
            <a:r>
              <a:rPr lang="en-US" dirty="0"/>
              <a:t>, </a:t>
            </a:r>
            <a:r>
              <a:rPr lang="en-US" dirty="0" err="1"/>
              <a:t>aztreonam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~  </a:t>
            </a:r>
            <a:r>
              <a:rPr lang="en-US" dirty="0" err="1"/>
              <a:t>Percursor</a:t>
            </a:r>
            <a:r>
              <a:rPr lang="en-US" dirty="0"/>
              <a:t> molecules: </a:t>
            </a:r>
            <a:r>
              <a:rPr lang="en-US" dirty="0" err="1"/>
              <a:t>Vancomycin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b="1" dirty="0"/>
              <a:t>Intracellular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~ Ribosomes:    Macrolides (5OS), Tetracycline (30S),    	Aminoglycosides (30S &amp; 50S)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~  DNA </a:t>
            </a:r>
            <a:r>
              <a:rPr lang="en-US" dirty="0" err="1"/>
              <a:t>gyrase</a:t>
            </a:r>
            <a:r>
              <a:rPr lang="en-US" dirty="0"/>
              <a:t>:    </a:t>
            </a:r>
            <a:r>
              <a:rPr lang="en-US" dirty="0" err="1"/>
              <a:t>Quinolones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~  Folate metabolism: Trimethoprim-Sulfa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15240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  Mechanism of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b="1" dirty="0"/>
              <a:t>Altered target – PBP’s.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~  Absolute Change = no binding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=  MRSA is resistant to all beta-lactams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~  Relative Change = </a:t>
            </a:r>
            <a:r>
              <a:rPr lang="en-US" dirty="0">
                <a:sym typeface="Wingdings"/>
              </a:rPr>
              <a:t> binding,  MIC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    = Drug resistant </a:t>
            </a:r>
            <a:r>
              <a:rPr lang="en-US" i="1" dirty="0">
                <a:sym typeface="Wingdings"/>
              </a:rPr>
              <a:t>S. </a:t>
            </a:r>
            <a:r>
              <a:rPr lang="en-US" i="1" dirty="0" err="1">
                <a:sym typeface="Wingdings"/>
              </a:rPr>
              <a:t>pneumoniae</a:t>
            </a:r>
            <a:endParaRPr lang="en-US" i="1" dirty="0">
              <a:sym typeface="Wingding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ym typeface="Wingdings"/>
              </a:rPr>
              <a:t>  </a:t>
            </a:r>
            <a:r>
              <a:rPr lang="en-US" b="1" dirty="0">
                <a:sym typeface="Wingdings"/>
              </a:rPr>
              <a:t>Enzymes destroy – Beta-</a:t>
            </a:r>
            <a:r>
              <a:rPr lang="en-US" b="1" dirty="0" err="1">
                <a:sym typeface="Wingdings"/>
              </a:rPr>
              <a:t>lactamases</a:t>
            </a:r>
            <a:endParaRPr lang="en-US" b="1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~  </a:t>
            </a:r>
            <a:r>
              <a:rPr lang="en-US" dirty="0" err="1">
                <a:sym typeface="Wingdings"/>
              </a:rPr>
              <a:t>Penicillinase</a:t>
            </a:r>
            <a:r>
              <a:rPr lang="en-US" dirty="0">
                <a:sym typeface="Wingdings"/>
              </a:rPr>
              <a:t>: MSSA, </a:t>
            </a:r>
            <a:r>
              <a:rPr lang="en-US" i="1" dirty="0">
                <a:sym typeface="Wingdings"/>
              </a:rPr>
              <a:t>H. </a:t>
            </a:r>
            <a:r>
              <a:rPr lang="en-US" i="1" dirty="0" err="1">
                <a:sym typeface="Wingdings"/>
              </a:rPr>
              <a:t>influenzae</a:t>
            </a:r>
            <a:r>
              <a:rPr lang="en-US" dirty="0">
                <a:sym typeface="Wingdings"/>
              </a:rPr>
              <a:t>, anaerobes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    = Add beta – lactamase inhibitor or change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        structure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~  </a:t>
            </a:r>
            <a:r>
              <a:rPr lang="en-US" dirty="0" err="1">
                <a:sym typeface="Wingdings"/>
              </a:rPr>
              <a:t>Cephalosporinase</a:t>
            </a:r>
            <a:r>
              <a:rPr lang="en-US" dirty="0">
                <a:sym typeface="Wingdings"/>
              </a:rPr>
              <a:t>: </a:t>
            </a:r>
            <a:r>
              <a:rPr lang="en-US" i="1" dirty="0" err="1">
                <a:sym typeface="Wingdings"/>
              </a:rPr>
              <a:t>Enterobacter</a:t>
            </a:r>
            <a:r>
              <a:rPr lang="en-US" dirty="0">
                <a:sym typeface="Wingdings"/>
              </a:rPr>
              <a:t> et 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~  Extended Spectrum Beta Lactamase (ESBL):                                                </a:t>
            </a:r>
            <a:r>
              <a:rPr lang="en-US" i="1" dirty="0" err="1">
                <a:sym typeface="Wingdings"/>
              </a:rPr>
              <a:t>Kleb</a:t>
            </a:r>
            <a:r>
              <a:rPr lang="en-US" i="1" dirty="0">
                <a:sym typeface="Wingdings"/>
              </a:rPr>
              <a:t> </a:t>
            </a:r>
            <a:r>
              <a:rPr lang="en-US" i="1" dirty="0" err="1">
                <a:sym typeface="Wingdings"/>
              </a:rPr>
              <a:t>Pneumo</a:t>
            </a:r>
            <a:r>
              <a:rPr lang="en-US" i="1" dirty="0">
                <a:sym typeface="Wingdings"/>
              </a:rPr>
              <a:t>, E. coli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>
                <a:latin typeface="Baskerville Old Face" panose="02020602080505020303" pitchFamily="18" charset="0"/>
              </a:rPr>
              <a:t>Penicillins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Penicillin PO, IV &amp; 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=  GP (</a:t>
            </a:r>
            <a:r>
              <a:rPr lang="en-US" i="1" dirty="0"/>
              <a:t>Strep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Amoxicillin PO, </a:t>
            </a:r>
            <a:r>
              <a:rPr lang="en-US" dirty="0" err="1"/>
              <a:t>Ampicillin</a:t>
            </a:r>
            <a:r>
              <a:rPr lang="en-US" dirty="0"/>
              <a:t>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=  GP (</a:t>
            </a:r>
            <a:r>
              <a:rPr lang="en-US" i="1" dirty="0"/>
              <a:t>Strep</a:t>
            </a:r>
            <a:r>
              <a:rPr lang="en-US" dirty="0"/>
              <a:t>), some GNR (70% </a:t>
            </a:r>
            <a:r>
              <a:rPr lang="en-US" i="1" dirty="0"/>
              <a:t>H. </a:t>
            </a:r>
            <a:r>
              <a:rPr lang="en-US" i="1" dirty="0" err="1"/>
              <a:t>influenzae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dirty="0" err="1"/>
              <a:t>Cloxacillin</a:t>
            </a:r>
            <a:r>
              <a:rPr lang="en-US" dirty="0"/>
              <a:t>  PO,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= GP (MSSA)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Amoxicillin / </a:t>
            </a:r>
            <a:r>
              <a:rPr lang="en-US" dirty="0" err="1"/>
              <a:t>clavulanate</a:t>
            </a:r>
            <a:r>
              <a:rPr lang="en-US" dirty="0"/>
              <a:t> (AUGMENTIN) PO,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=  GP (</a:t>
            </a:r>
            <a:r>
              <a:rPr lang="en-US" i="1" dirty="0"/>
              <a:t>strep</a:t>
            </a:r>
            <a:r>
              <a:rPr lang="en-US" dirty="0"/>
              <a:t>, GNB, Anaerobes)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dirty="0" err="1"/>
              <a:t>Piperacillin</a:t>
            </a:r>
            <a:r>
              <a:rPr lang="en-US" dirty="0"/>
              <a:t> / </a:t>
            </a:r>
            <a:r>
              <a:rPr lang="en-US" dirty="0" err="1"/>
              <a:t>Tazobactam</a:t>
            </a:r>
            <a:r>
              <a:rPr lang="en-US" dirty="0"/>
              <a:t> (</a:t>
            </a:r>
            <a:r>
              <a:rPr lang="en-US" dirty="0" err="1"/>
              <a:t>Tazocin</a:t>
            </a:r>
            <a:r>
              <a:rPr lang="en-US" dirty="0"/>
              <a:t>)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=  GP, GNR (&gt; 90% PA), Anaerobes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231664"/>
              </p:ext>
            </p:extLst>
          </p:nvPr>
        </p:nvGraphicFramePr>
        <p:xfrm>
          <a:off x="0" y="304800"/>
          <a:ext cx="9144000" cy="386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67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Penicillin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Syphilis, Strep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Ampicillin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Amoxicillin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Enterococcus</a:t>
                      </a:r>
                      <a:r>
                        <a:rPr lang="en-US" sz="2000" dirty="0"/>
                        <a:t>.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Listeria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cloxacillin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MS – 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Amox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clav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Some;</a:t>
                      </a:r>
                    </a:p>
                    <a:p>
                      <a:pPr algn="ctr"/>
                      <a:r>
                        <a:rPr lang="en-US" sz="2000" dirty="0"/>
                        <a:t>H. </a:t>
                      </a:r>
                      <a:r>
                        <a:rPr lang="en-US" sz="2000" dirty="0" err="1"/>
                        <a:t>Influenzae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Mixed</a:t>
                      </a:r>
                    </a:p>
                    <a:p>
                      <a:pPr algn="ctr"/>
                      <a:r>
                        <a:rPr lang="en-US" sz="2000" dirty="0"/>
                        <a:t>Community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Pip / </a:t>
                      </a:r>
                      <a:r>
                        <a:rPr lang="en-US" sz="2000" dirty="0" err="1"/>
                        <a:t>Tazo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Strep</a:t>
                      </a:r>
                    </a:p>
                    <a:p>
                      <a:pPr algn="ctr"/>
                      <a:r>
                        <a:rPr lang="en-US" sz="2000" dirty="0"/>
                        <a:t>MSSA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H. </a:t>
                      </a:r>
                      <a:r>
                        <a:rPr lang="en-US" sz="2000" dirty="0" err="1"/>
                        <a:t>influ</a:t>
                      </a:r>
                      <a:r>
                        <a:rPr lang="en-US" sz="2000" dirty="0"/>
                        <a:t>.</a:t>
                      </a:r>
                    </a:p>
                    <a:p>
                      <a:pPr algn="ctr"/>
                      <a:r>
                        <a:rPr lang="en-US" sz="2000" dirty="0"/>
                        <a:t>Pa et 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Mixed</a:t>
                      </a:r>
                    </a:p>
                    <a:p>
                      <a:pPr algn="ctr"/>
                      <a:r>
                        <a:rPr lang="en-US" sz="2000" dirty="0" err="1"/>
                        <a:t>Nosocomial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Baskerville Old Face" panose="02020602080505020303" pitchFamily="18" charset="0"/>
              </a:rPr>
              <a:t>Cephalosporins</a:t>
            </a:r>
            <a:r>
              <a:rPr lang="en-US" dirty="0">
                <a:latin typeface="Baskerville Old Face" panose="02020602080505020303" pitchFamily="18" charset="0"/>
              </a:rPr>
              <a:t> &amp; Other Beta-</a:t>
            </a:r>
            <a:r>
              <a:rPr lang="en-US" dirty="0" err="1">
                <a:latin typeface="Baskerville Old Face" panose="02020602080505020303" pitchFamily="18" charset="0"/>
              </a:rPr>
              <a:t>Lactams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/>
              <a:t>Cephalexin</a:t>
            </a:r>
            <a:r>
              <a:rPr lang="en-US" dirty="0"/>
              <a:t> PO		      </a:t>
            </a:r>
            <a:r>
              <a:rPr lang="en-US" dirty="0">
                <a:sym typeface="Wingdings"/>
              </a:rPr>
              <a:t>  </a:t>
            </a:r>
            <a:r>
              <a:rPr lang="en-US" dirty="0" err="1">
                <a:sym typeface="Wingdings"/>
              </a:rPr>
              <a:t>Aztreonam</a:t>
            </a: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</a:t>
            </a:r>
            <a:r>
              <a:rPr lang="en-US" dirty="0" err="1">
                <a:sym typeface="Wingdings"/>
              </a:rPr>
              <a:t>Cefazolin</a:t>
            </a:r>
            <a:r>
              <a:rPr lang="en-US" dirty="0">
                <a:sym typeface="Wingdings"/>
              </a:rPr>
              <a:t> IV                                          - Beta-</a:t>
            </a:r>
            <a:r>
              <a:rPr lang="en-US" dirty="0" err="1">
                <a:sym typeface="Wingdings"/>
              </a:rPr>
              <a:t>Lactam</a:t>
            </a:r>
            <a:r>
              <a:rPr lang="en-US" dirty="0">
                <a:sym typeface="Wingdings"/>
              </a:rPr>
              <a:t> allergy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- GP (MSSA), GNR  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ym typeface="Wingdings"/>
              </a:rPr>
              <a:t>Cefuroxime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                                                           - GNR (80% PA)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  Ceftriaxone IV, IM                              Imipenem, </a:t>
            </a:r>
            <a:r>
              <a:rPr lang="en-US" dirty="0" err="1">
                <a:sym typeface="Wingdings"/>
              </a:rPr>
              <a:t>ertapenem</a:t>
            </a: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-  GP (</a:t>
            </a:r>
            <a:r>
              <a:rPr lang="en-US" i="1" dirty="0">
                <a:sym typeface="Wingdings"/>
              </a:rPr>
              <a:t>S. </a:t>
            </a:r>
            <a:r>
              <a:rPr lang="en-US" i="1" dirty="0" err="1">
                <a:sym typeface="Wingdings"/>
              </a:rPr>
              <a:t>pneumo</a:t>
            </a:r>
            <a:r>
              <a:rPr lang="en-US" dirty="0">
                <a:sym typeface="Wingdings"/>
              </a:rPr>
              <a:t>),                               </a:t>
            </a:r>
            <a:r>
              <a:rPr lang="en-US" dirty="0" err="1">
                <a:sym typeface="Wingdings"/>
              </a:rPr>
              <a:t>Meropenem</a:t>
            </a: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-GNR                                           -  GP (including MSSA)</a:t>
            </a:r>
          </a:p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>
                <a:sym typeface="Wingdings"/>
              </a:rPr>
              <a:t>Ceftazidime</a:t>
            </a:r>
            <a:r>
              <a:rPr lang="en-US" dirty="0">
                <a:sym typeface="Wingdings"/>
              </a:rPr>
              <a:t> IV	                    -  95% GNR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-  GNR (&gt; 85% PA)                   -  Anaerobes</a:t>
            </a:r>
          </a:p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>
                <a:sym typeface="Wingdings"/>
              </a:rPr>
              <a:t>Cefepime</a:t>
            </a:r>
            <a:r>
              <a:rPr lang="en-US" dirty="0">
                <a:sym typeface="Wingdings"/>
              </a:rPr>
              <a:t>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-  GP (</a:t>
            </a:r>
            <a:r>
              <a:rPr lang="en-US" i="1" dirty="0">
                <a:sym typeface="Wingdings"/>
              </a:rPr>
              <a:t>S. </a:t>
            </a:r>
            <a:r>
              <a:rPr lang="en-US" i="1" dirty="0" err="1">
                <a:sym typeface="Wingdings"/>
              </a:rPr>
              <a:t>pneumo</a:t>
            </a:r>
            <a:r>
              <a:rPr lang="en-US" dirty="0">
                <a:sym typeface="Wingdings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	-  GNR (&gt;90% PA)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sym typeface="Wingdings"/>
              </a:rPr>
              <a:t>Ceftaroline</a:t>
            </a:r>
            <a:r>
              <a:rPr lang="en-US" dirty="0">
                <a:sym typeface="Wingdings"/>
              </a:rPr>
              <a:t>, IV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/>
              </a:rPr>
              <a:t>GP (MRSA)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/>
              </a:rPr>
              <a:t>GNR (NOT PA, ESBL)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sym typeface="Wingdings"/>
              </a:rPr>
              <a:t>Ceftobibrole</a:t>
            </a:r>
            <a:r>
              <a:rPr lang="en-US" dirty="0">
                <a:sym typeface="Wingdings"/>
              </a:rPr>
              <a:t>: IV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/>
              </a:rPr>
              <a:t>GP : MRSA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/>
              </a:rPr>
              <a:t>GN: PA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226263"/>
              </p:ext>
            </p:extLst>
          </p:nvPr>
        </p:nvGraphicFramePr>
        <p:xfrm>
          <a:off x="152400" y="381000"/>
          <a:ext cx="8839200" cy="651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246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DOC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Cefazolin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Strep</a:t>
                      </a:r>
                    </a:p>
                    <a:p>
                      <a:pPr algn="ctr"/>
                      <a:r>
                        <a:rPr lang="en-US" sz="1800" dirty="0"/>
                        <a:t>MSSA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/>
                        <a:t>E.Coli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SPPLX</a:t>
                      </a:r>
                    </a:p>
                    <a:p>
                      <a:pPr algn="ctr"/>
                      <a:r>
                        <a:rPr lang="en-US" sz="1800" dirty="0"/>
                        <a:t>SSTI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Ceftriaxone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Strep</a:t>
                      </a:r>
                    </a:p>
                    <a:p>
                      <a:pPr marL="342900" indent="-342900" algn="ctr">
                        <a:buAutoNum type="alphaUcPeriod" startAt="19"/>
                      </a:pPr>
                      <a:r>
                        <a:rPr lang="en-US" sz="1800" baseline="0" dirty="0" err="1"/>
                        <a:t>Pneiumo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E.coli, </a:t>
                      </a:r>
                      <a:r>
                        <a:rPr lang="en-US" sz="1800" i="1" dirty="0" err="1"/>
                        <a:t>Kleb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CAP</a:t>
                      </a:r>
                    </a:p>
                    <a:p>
                      <a:pPr algn="ctr"/>
                      <a:r>
                        <a:rPr lang="en-US" sz="1800" dirty="0"/>
                        <a:t>Meningitis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Ceftazidime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Poor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E</a:t>
                      </a:r>
                      <a:r>
                        <a:rPr lang="en-US" sz="1800" i="1" baseline="0" dirty="0"/>
                        <a:t> coli, </a:t>
                      </a:r>
                      <a:r>
                        <a:rPr lang="en-US" sz="1800" i="1" baseline="0" dirty="0" err="1"/>
                        <a:t>Kleb</a:t>
                      </a:r>
                      <a:r>
                        <a:rPr lang="en-US" sz="1800" i="1" baseline="0" dirty="0"/>
                        <a:t>, </a:t>
                      </a:r>
                      <a:r>
                        <a:rPr lang="en-US" sz="1800" i="0" baseline="0" dirty="0"/>
                        <a:t>PA</a:t>
                      </a:r>
                      <a:endParaRPr lang="en-US" sz="18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HAP et 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Cefepime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Strep</a:t>
                      </a:r>
                    </a:p>
                    <a:p>
                      <a:pPr algn="ctr"/>
                      <a:r>
                        <a:rPr lang="en-US" sz="1800" dirty="0"/>
                        <a:t>MSSA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/>
                        <a:t>Ecoli</a:t>
                      </a:r>
                      <a:r>
                        <a:rPr lang="en-US" sz="1800" i="1" dirty="0"/>
                        <a:t>, </a:t>
                      </a:r>
                      <a:r>
                        <a:rPr lang="en-US" sz="1800" i="1" dirty="0" err="1"/>
                        <a:t>Kleb</a:t>
                      </a:r>
                      <a:r>
                        <a:rPr lang="en-US" sz="1800" dirty="0"/>
                        <a:t>, PA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HAP et al</a:t>
                      </a:r>
                    </a:p>
                    <a:p>
                      <a:pPr algn="ctr"/>
                      <a:r>
                        <a:rPr lang="en-US" sz="1800" dirty="0" err="1"/>
                        <a:t>Nosocomial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72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Imipenem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err="1"/>
                        <a:t>Meropenem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Strep</a:t>
                      </a:r>
                    </a:p>
                    <a:p>
                      <a:pPr algn="ctr"/>
                      <a:r>
                        <a:rPr lang="en-US" sz="1800" dirty="0"/>
                        <a:t>MSSA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Most including ESBL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Great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Mixed</a:t>
                      </a:r>
                    </a:p>
                    <a:p>
                      <a:pPr algn="ctr"/>
                      <a:r>
                        <a:rPr lang="en-US" sz="1800" dirty="0" err="1"/>
                        <a:t>Nosocomial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Colsitin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Most GNB</a:t>
                      </a:r>
                    </a:p>
                    <a:p>
                      <a:pPr algn="ctr"/>
                      <a:r>
                        <a:rPr lang="en-US" sz="1800" b="1" dirty="0"/>
                        <a:t>(</a:t>
                      </a:r>
                      <a:r>
                        <a:rPr lang="en-US" sz="1800" b="1" u="sng" dirty="0"/>
                        <a:t>No</a:t>
                      </a:r>
                      <a:r>
                        <a:rPr lang="en-US" sz="1800" b="1" u="sng" baseline="0" dirty="0"/>
                        <a:t> activity against: </a:t>
                      </a:r>
                      <a:r>
                        <a:rPr lang="en-US" sz="1800" b="1" i="1" baseline="0" dirty="0" err="1"/>
                        <a:t>serratia</a:t>
                      </a:r>
                      <a:r>
                        <a:rPr lang="en-US" sz="1800" b="1" baseline="0" dirty="0"/>
                        <a:t>, </a:t>
                      </a:r>
                      <a:r>
                        <a:rPr lang="en-US" sz="1800" b="1" i="1" baseline="0" dirty="0" err="1"/>
                        <a:t>proteus</a:t>
                      </a:r>
                      <a:r>
                        <a:rPr lang="en-US" sz="1800" b="1" i="1" baseline="0" dirty="0"/>
                        <a:t>, </a:t>
                      </a:r>
                      <a:r>
                        <a:rPr lang="en-US" sz="1800" b="1" i="1" baseline="0" dirty="0" err="1"/>
                        <a:t>burkholderia</a:t>
                      </a:r>
                      <a:r>
                        <a:rPr lang="en-US" sz="1800" b="1" i="1" baseline="0" dirty="0"/>
                        <a:t>, </a:t>
                      </a:r>
                      <a:r>
                        <a:rPr lang="en-US" sz="1800" b="1" i="1" baseline="0" dirty="0" err="1"/>
                        <a:t>moraxella</a:t>
                      </a:r>
                      <a:r>
                        <a:rPr lang="en-US" sz="1800" b="1" i="1" baseline="0" dirty="0"/>
                        <a:t>, </a:t>
                      </a:r>
                      <a:r>
                        <a:rPr lang="en-US" sz="1800" b="1" i="1" baseline="0" dirty="0" err="1"/>
                        <a:t>providencia</a:t>
                      </a:r>
                      <a:r>
                        <a:rPr lang="en-US" sz="1800" b="1" i="1" baseline="0" dirty="0"/>
                        <a:t>, </a:t>
                      </a:r>
                      <a:r>
                        <a:rPr lang="en-US" sz="1800" b="1" i="1" baseline="0" dirty="0" err="1"/>
                        <a:t>morganella</a:t>
                      </a:r>
                      <a:r>
                        <a:rPr lang="en-US" sz="1800" b="1" i="1" baseline="0" dirty="0"/>
                        <a:t>) </a:t>
                      </a:r>
                      <a:endParaRPr lang="en-US" sz="1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KPC, PDR PA,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acinetobacter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Beta-</a:t>
            </a:r>
            <a:r>
              <a:rPr lang="en-US" sz="4000" dirty="0" err="1">
                <a:latin typeface="Baskerville Old Face" panose="02020602080505020303" pitchFamily="18" charset="0"/>
              </a:rPr>
              <a:t>Lactam</a:t>
            </a:r>
            <a:r>
              <a:rPr lang="en-US" sz="4000" dirty="0">
                <a:latin typeface="Baskerville Old Face" panose="02020602080505020303" pitchFamily="18" charset="0"/>
              </a:rPr>
              <a:t> 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Allergic / Hypersensitivity in 3 – 10% of pts.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=  Rash (4-8%) to anaphylaxis (0.01-0.05%, 10-20 minutes)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~  </a:t>
            </a:r>
            <a:r>
              <a:rPr lang="en-US" dirty="0" err="1"/>
              <a:t>Carbapenems</a:t>
            </a:r>
            <a:r>
              <a:rPr lang="en-US" dirty="0"/>
              <a:t>: 5% cross reactive, </a:t>
            </a:r>
            <a:r>
              <a:rPr lang="en-US" dirty="0" err="1"/>
              <a:t>Cephs</a:t>
            </a:r>
            <a:r>
              <a:rPr lang="en-US" dirty="0"/>
              <a:t> 10%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~  </a:t>
            </a:r>
            <a:r>
              <a:rPr lang="en-US" dirty="0" err="1"/>
              <a:t>Vasculitis</a:t>
            </a:r>
            <a:r>
              <a:rPr lang="en-US" dirty="0"/>
              <a:t>, </a:t>
            </a:r>
            <a:r>
              <a:rPr lang="en-US" dirty="0" err="1"/>
              <a:t>Cytopenias</a:t>
            </a:r>
            <a:r>
              <a:rPr lang="en-US" dirty="0"/>
              <a:t>, Fever, Interstitial Nephritis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N/V with PO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Seizures w/ high dose in renal insufficiency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Ceftriaxone: Biliary </a:t>
            </a:r>
            <a:r>
              <a:rPr lang="en-US" dirty="0" err="1"/>
              <a:t>sludging</a:t>
            </a:r>
            <a:r>
              <a:rPr lang="en-US" dirty="0"/>
              <a:t> and bilirubin displacement (don’t use in neonates)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n w="28575">
                  <a:solidFill>
                    <a:schemeClr val="tx1"/>
                  </a:solidFill>
                </a:ln>
                <a:latin typeface="Baskerville Old Face" panose="02020602080505020303" pitchFamily="18" charset="0"/>
              </a:rPr>
              <a:t>GENERAL</a:t>
            </a:r>
            <a:r>
              <a:rPr lang="en-US" sz="4000" b="1" dirty="0">
                <a:ln w="28575">
                  <a:solidFill>
                    <a:schemeClr val="tx1"/>
                  </a:solidFill>
                </a:ln>
                <a:latin typeface="Baskerville Old Face" panose="02020602080505020303" pitchFamily="18" charset="0"/>
              </a:rPr>
              <a:t> </a:t>
            </a:r>
            <a:r>
              <a:rPr lang="en-US" sz="4000" b="1" dirty="0">
                <a:latin typeface="Baskerville Old Face" panose="02020602080505020303" pitchFamily="18" charset="0"/>
              </a:rPr>
              <a:t> THINGS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General stuff  (Disease States, Bugs, Drugs)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Practice  -  Specific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-  Local epidemiology (organisms &amp;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resistance trends)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-   Formularies, cost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   Patient – specific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-   Exposure history, risk factors for specific drugs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-   Allergies, organ dysfunction, interacting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medications, weight, height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VANCOMYCIN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/>
              <a:t>Exclusively Gram-Positive Spectrum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-  Methicillin Resistant </a:t>
            </a:r>
            <a:r>
              <a:rPr lang="en-US" sz="2200" i="1" dirty="0"/>
              <a:t>Staph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-  Ampicillin Resistant </a:t>
            </a:r>
            <a:r>
              <a:rPr lang="en-US" sz="2200" i="1" dirty="0"/>
              <a:t>Enterococcus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-  Multi-drug Resistant </a:t>
            </a:r>
            <a:r>
              <a:rPr lang="en-US" sz="2200" i="1" dirty="0"/>
              <a:t>S. pneumonia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-  2</a:t>
            </a:r>
            <a:r>
              <a:rPr lang="en-US" sz="2200" baseline="30000" dirty="0"/>
              <a:t>nd</a:t>
            </a:r>
            <a:r>
              <a:rPr lang="en-US" sz="2200" dirty="0"/>
              <a:t> line for </a:t>
            </a:r>
            <a:r>
              <a:rPr lang="en-US" sz="2200" i="1" dirty="0"/>
              <a:t>C. difficile </a:t>
            </a:r>
            <a:r>
              <a:rPr lang="en-US" sz="2200" dirty="0"/>
              <a:t>Colitis (only indication for PO </a:t>
            </a:r>
            <a:r>
              <a:rPr lang="en-US" sz="2200" dirty="0" err="1"/>
              <a:t>Vanco</a:t>
            </a:r>
            <a:r>
              <a:rPr lang="en-US" sz="22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IV only, Check levels &amp; adjust frequency for renal impairment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Troughs = 10 – 20 (15-20 for pneumonia)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Peaks = 20-40 (higher in pneumonia)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15 – 20 mg/kg/dose (1g) IV Q8 – 12h (Q24h+ for </a:t>
            </a:r>
            <a:r>
              <a:rPr lang="en-US" sz="2200" dirty="0" err="1"/>
              <a:t>CICr</a:t>
            </a:r>
            <a:r>
              <a:rPr lang="en-US" sz="2200" dirty="0"/>
              <a:t> &lt; 60)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- Call pharmacy for help with dosing.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QUINOLONES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GNR (75% PA)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Levofloxacin, </a:t>
            </a:r>
            <a:r>
              <a:rPr lang="en-US" dirty="0" err="1"/>
              <a:t>Moxifloxacin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GP (</a:t>
            </a:r>
            <a:r>
              <a:rPr lang="en-US" i="1" dirty="0"/>
              <a:t>S. </a:t>
            </a:r>
            <a:r>
              <a:rPr lang="en-US" i="1" dirty="0" err="1"/>
              <a:t>pneumo</a:t>
            </a:r>
            <a:r>
              <a:rPr lang="en-US" dirty="0"/>
              <a:t>), GNR (respiratory; PA 	    70% w/ </a:t>
            </a:r>
            <a:r>
              <a:rPr lang="en-US" dirty="0" err="1"/>
              <a:t>Levo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Cl</a:t>
            </a:r>
            <a:r>
              <a:rPr lang="en-US" dirty="0"/>
              <a:t> in pregnancy &amp; children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Rash/photosensitivity, Chelates (PO),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	    CNS side effects, Tendon Rupture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	     </a:t>
            </a:r>
            <a:r>
              <a:rPr lang="en-US" dirty="0" err="1"/>
              <a:t>QTc</a:t>
            </a:r>
            <a:r>
              <a:rPr lang="en-US" dirty="0"/>
              <a:t> </a:t>
            </a:r>
            <a:r>
              <a:rPr lang="en-US" dirty="0" err="1"/>
              <a:t>prologation</a:t>
            </a:r>
            <a:r>
              <a:rPr lang="en-US" dirty="0"/>
              <a:t>, Hypo/Hyperglycemia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Baskerville Old Face" panose="02020602080505020303" pitchFamily="18" charset="0"/>
              </a:rPr>
              <a:t>AMINOGLYCOSIDES (all IV or IM)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Gentamicin, Tobramycin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GNR (</a:t>
            </a:r>
            <a:r>
              <a:rPr lang="en-US" dirty="0" err="1"/>
              <a:t>Tobra</a:t>
            </a:r>
            <a:r>
              <a:rPr lang="en-US" dirty="0"/>
              <a:t> &gt; Gent vs. </a:t>
            </a:r>
            <a:r>
              <a:rPr lang="en-US" i="1" dirty="0"/>
              <a:t>P. aeruginosa</a:t>
            </a:r>
            <a:r>
              <a:rPr lang="en-US" dirty="0"/>
              <a:t>)</a:t>
            </a:r>
          </a:p>
          <a:p>
            <a:pPr marL="341313" lvl="1" indent="-34131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err="1"/>
              <a:t>Amikacin</a:t>
            </a:r>
            <a:r>
              <a:rPr lang="en-US" sz="3000" dirty="0"/>
              <a:t>, Streptomycin</a:t>
            </a:r>
          </a:p>
          <a:p>
            <a:pPr marL="742950" lvl="2" indent="-342900" fontAlgn="auto">
              <a:spcAft>
                <a:spcPts val="0"/>
              </a:spcAft>
              <a:buFontTx/>
              <a:buChar char="-"/>
              <a:defRPr/>
            </a:pPr>
            <a:r>
              <a:rPr lang="en-US" sz="2800" dirty="0"/>
              <a:t>TB, Multi-drug Resistant GNR</a:t>
            </a:r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Renal elimination, variable penetration in to tissue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sz="2800" dirty="0"/>
              <a:t>CNS &lt; 5%, Lungs 50%, Urine 10 – 100 X</a:t>
            </a:r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/>
              <a:t>Dosing: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sz="2800" dirty="0"/>
              <a:t>-  Pick dose based on site/bug and interval per renal function         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                   (GFR &lt; 60).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-  OD for GNR, MDD for GP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/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/>
              <a:t>Nephrotoxicity (non-</a:t>
            </a:r>
            <a:r>
              <a:rPr lang="en-US" sz="3300" dirty="0" err="1"/>
              <a:t>oliguric</a:t>
            </a:r>
            <a:r>
              <a:rPr lang="en-US" sz="3300" dirty="0"/>
              <a:t>) &amp; Ototoxic</a:t>
            </a:r>
          </a:p>
          <a:p>
            <a:pPr marL="860425" lvl="3" indent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     </a:t>
            </a:r>
            <a:r>
              <a:rPr lang="en-US" sz="3100" dirty="0"/>
              <a:t>Prolonged exposure to elevated levels (troughs &gt;2).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Macrolides &amp; </a:t>
            </a:r>
            <a:r>
              <a:rPr lang="en-US" sz="4000" dirty="0" err="1">
                <a:latin typeface="Baskerville Old Face" panose="02020602080505020303" pitchFamily="18" charset="0"/>
              </a:rPr>
              <a:t>Lincosamides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Erythromycin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/>
              <a:t>GP (Strep) &amp; </a:t>
            </a:r>
            <a:r>
              <a:rPr lang="en-US" sz="2600" dirty="0" err="1"/>
              <a:t>Atypicals</a:t>
            </a:r>
            <a:endParaRPr lang="en-US" sz="26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/>
              <a:t> GI side effects and inhibits CYP450 = drug interactions</a:t>
            </a:r>
          </a:p>
          <a:p>
            <a:pPr marL="341313" lvl="1" indent="-34131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Azithromycin IV, PO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   Clarithromycin PO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	-  GP (Strep), </a:t>
            </a:r>
            <a:r>
              <a:rPr lang="en-US" sz="2600" dirty="0" err="1"/>
              <a:t>Atypicals</a:t>
            </a:r>
            <a:r>
              <a:rPr lang="en-US" sz="2600" dirty="0"/>
              <a:t> &amp; Respiratory GNR;     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               non tuberculous</a:t>
            </a:r>
            <a:r>
              <a:rPr lang="en-US" sz="2600" i="1" dirty="0"/>
              <a:t> Mycobacterium</a:t>
            </a:r>
          </a:p>
          <a:p>
            <a:pPr marL="457200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Clindamycin (all PO, IV)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sz="2600" dirty="0"/>
              <a:t>-  GP (GP 75% MRSA), Anaerobes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 	-  AE: </a:t>
            </a:r>
            <a:r>
              <a:rPr lang="en-US" sz="2600" i="1" dirty="0"/>
              <a:t>C. </a:t>
            </a:r>
            <a:r>
              <a:rPr lang="en-US" sz="2600" i="1" dirty="0" err="1"/>
              <a:t>difficile</a:t>
            </a:r>
            <a:r>
              <a:rPr lang="en-US" sz="2600" i="1" dirty="0"/>
              <a:t> </a:t>
            </a:r>
            <a:r>
              <a:rPr lang="en-US" sz="2600" dirty="0"/>
              <a:t>colitis</a:t>
            </a:r>
          </a:p>
          <a:p>
            <a:pPr marL="457200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Other </a:t>
            </a:r>
            <a:r>
              <a:rPr lang="en-US" sz="4000" dirty="0" err="1">
                <a:latin typeface="Baskerville Old Face" panose="02020602080505020303" pitchFamily="18" charset="0"/>
              </a:rPr>
              <a:t>Antibacterials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b="1" dirty="0"/>
              <a:t>Tetracycline PO, </a:t>
            </a:r>
            <a:r>
              <a:rPr lang="en-US" b="1" dirty="0" err="1"/>
              <a:t>Doycyclne</a:t>
            </a:r>
            <a:r>
              <a:rPr lang="en-US" b="1" dirty="0"/>
              <a:t> PO &amp; IV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GP, GN, </a:t>
            </a:r>
            <a:r>
              <a:rPr lang="en-US" dirty="0" err="1"/>
              <a:t>Atypicals</a:t>
            </a:r>
            <a:r>
              <a:rPr lang="en-US" dirty="0"/>
              <a:t>; </a:t>
            </a:r>
            <a:r>
              <a:rPr lang="en-US" dirty="0" err="1"/>
              <a:t>Brucella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Binds orally with calcium deposits on teeth, photosensitivity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Trimethoprim / </a:t>
            </a:r>
            <a:r>
              <a:rPr lang="en-US" b="1" dirty="0" err="1"/>
              <a:t>Sulfamethoxazole</a:t>
            </a:r>
            <a:endParaRPr lang="en-US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GP ( MSSA &amp; MRSA), GNR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Rash and other ADE’s, Drug interactions with warfarin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Metronidazole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Anaerobes &amp; Protozoa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Reactions with </a:t>
            </a:r>
            <a:r>
              <a:rPr lang="en-US" dirty="0" err="1"/>
              <a:t>EthOH</a:t>
            </a:r>
            <a:r>
              <a:rPr lang="en-US" dirty="0"/>
              <a:t>, Metallic taste, drug interactions with    		warfarin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/>
              <a:t>Nitrofurantoin</a:t>
            </a:r>
            <a:endParaRPr lang="en-US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UTI (including VRE)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Contraindicated at GFR &lt; 60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Drugs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2700" dirty="0">
                <a:latin typeface="Baskerville Old Face" panose="02020602080505020303" pitchFamily="18" charset="0"/>
              </a:rPr>
              <a:t>Pharmacodynamics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763"/>
            <a:ext cx="8229600" cy="58372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Pharmacodynamics (PD)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/>
              <a:t>Bacteriostatic:  Inhibit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~  Generally avoid for endocarditis, meningitis, osteomyelitis, and febrile neutropenia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~  </a:t>
            </a:r>
            <a:r>
              <a:rPr lang="en-US" dirty="0" err="1"/>
              <a:t>Tetracyclines</a:t>
            </a:r>
            <a:r>
              <a:rPr lang="en-US" dirty="0"/>
              <a:t>, Macrolides, TMP / SMX, Linezolid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err="1"/>
              <a:t>Bacteriocidal</a:t>
            </a:r>
            <a:r>
              <a:rPr lang="en-US" b="1" dirty="0"/>
              <a:t>: Kill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~  Dose dependent (</a:t>
            </a:r>
            <a:r>
              <a:rPr lang="en-US" dirty="0" err="1"/>
              <a:t>Peak:MIC</a:t>
            </a:r>
            <a:r>
              <a:rPr lang="en-US" dirty="0"/>
              <a:t> &gt; 10)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- Aminoglycosides, Quinolones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~  Exposure dependent (T &gt;MIC)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-  Beta – lactams, </a:t>
            </a:r>
            <a:r>
              <a:rPr lang="en-US" dirty="0" err="1"/>
              <a:t>vancomycin</a:t>
            </a:r>
            <a:endParaRPr lang="en-US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  <a:t>Know your Drugs</a:t>
            </a:r>
            <a:b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b="1" dirty="0"/>
              <a:t>Absorption:  IV  vs  PO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dirty="0"/>
              <a:t>	</a:t>
            </a:r>
            <a:r>
              <a:rPr lang="en-US" sz="2600" dirty="0"/>
              <a:t>-  Great PO absorption with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                </a:t>
            </a:r>
            <a:r>
              <a:rPr lang="en-US" sz="2600" dirty="0" err="1"/>
              <a:t>fluoroquinolones</a:t>
            </a:r>
            <a:r>
              <a:rPr lang="en-US" sz="2600" dirty="0"/>
              <a:t> (watch drug interactions),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                Metronidazole, TMP/SMX, doxycycline.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-  IV only: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~  </a:t>
            </a:r>
            <a:r>
              <a:rPr lang="en-US" sz="2600" dirty="0" err="1"/>
              <a:t>Vancomycin</a:t>
            </a:r>
            <a:r>
              <a:rPr lang="en-US" sz="2600" dirty="0"/>
              <a:t> (except </a:t>
            </a:r>
            <a:r>
              <a:rPr lang="en-US" sz="2600" i="1" dirty="0"/>
              <a:t>for C. difficile</a:t>
            </a:r>
            <a:r>
              <a:rPr lang="en-US" sz="2600" dirty="0"/>
              <a:t>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~  All </a:t>
            </a:r>
            <a:r>
              <a:rPr lang="en-US" sz="2600" dirty="0" err="1"/>
              <a:t>antipseudomonal</a:t>
            </a:r>
            <a:r>
              <a:rPr lang="en-US" sz="2600" dirty="0"/>
              <a:t> agents except ciprofloxacin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~  some </a:t>
            </a:r>
            <a:r>
              <a:rPr lang="en-US" sz="2600" dirty="0" err="1"/>
              <a:t>cephalosporins</a:t>
            </a:r>
            <a:r>
              <a:rPr lang="en-US" sz="2600" dirty="0"/>
              <a:t> (advanced generation)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      ceftriaxone IM for GC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~  </a:t>
            </a:r>
            <a:r>
              <a:rPr lang="en-US" sz="2600" dirty="0" err="1"/>
              <a:t>Meropenem</a:t>
            </a:r>
            <a:r>
              <a:rPr lang="en-US" sz="2600" dirty="0"/>
              <a:t>, </a:t>
            </a:r>
            <a:r>
              <a:rPr lang="en-US" sz="2600" dirty="0" err="1"/>
              <a:t>Imipenem</a:t>
            </a:r>
            <a:r>
              <a:rPr lang="en-US" sz="2600" dirty="0"/>
              <a:t>, </a:t>
            </a:r>
            <a:r>
              <a:rPr lang="en-US" sz="2600" dirty="0" err="1"/>
              <a:t>ertapenem</a:t>
            </a:r>
            <a:r>
              <a:rPr lang="en-US" sz="2600" dirty="0"/>
              <a:t> (IM available) and </a:t>
            </a:r>
            <a:r>
              <a:rPr lang="en-US" sz="2600" dirty="0" err="1"/>
              <a:t>Aztreonam</a:t>
            </a:r>
            <a:endParaRPr lang="en-US" sz="26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~  Aminoglycosides (gentamicin)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	-  may give small dose IM</a:t>
            </a:r>
            <a:endParaRPr lang="en-US" sz="3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  <a:t>Know Your Drugs</a:t>
            </a:r>
            <a:b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3200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DISTRIBUTION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/>
              <a:t> CNS Penetration: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Excellent: Metronidazole, chloramphenicol,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      fluconazole, TB drugs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Adequate with high doses:  Ceftriaxone,   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</a:t>
            </a:r>
            <a:r>
              <a:rPr lang="en-US" dirty="0" err="1"/>
              <a:t>ceftazidime</a:t>
            </a:r>
            <a:r>
              <a:rPr lang="en-US" dirty="0"/>
              <a:t>, ampicillin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Problematic:  </a:t>
            </a:r>
            <a:r>
              <a:rPr lang="en-US" dirty="0" err="1"/>
              <a:t>Vanconmycin</a:t>
            </a:r>
            <a:r>
              <a:rPr lang="en-US" dirty="0"/>
              <a:t>, aminoglycosides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/>
              <a:t>Lungs: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	-  Good: quinolones, Macrolides, beta-lactams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Modest: aminoglycosides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  <a:t>Know Your Drugs</a:t>
            </a:r>
            <a:b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4000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Metabolism / Elimination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</a:t>
            </a:r>
            <a:r>
              <a:rPr lang="en-US" b="1" dirty="0"/>
              <a:t>Kidneys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-  Adjust for renal  dysfunction (</a:t>
            </a:r>
            <a:r>
              <a:rPr lang="en-US" dirty="0" err="1"/>
              <a:t>Cl</a:t>
            </a:r>
            <a:r>
              <a:rPr lang="en-US" dirty="0"/>
              <a:t> Cr)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-  May use lower doses for UTI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</a:t>
            </a:r>
            <a:r>
              <a:rPr lang="en-US" b="1" dirty="0"/>
              <a:t>Liver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		-  Rare adjust for liver dysfunction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-  Potential for drug interactions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  <a:t>Drug Interactions</a:t>
            </a:r>
            <a:b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/>
              <a:t>Drugs cleared by CYP 450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   Statins, Cyclosporine, Benzodiazepines, Theophylline,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   Anticonvulsants, oral hypoglycemic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- Levels increase by (Metabolism inhibited by)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ym typeface="Wingdings" panose="05000000000000000000" pitchFamily="2" charset="2"/>
              </a:rPr>
              <a:t> Macrolides (Erythromycin)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	 Azoles (Fluconazole, </a:t>
            </a:r>
            <a:r>
              <a:rPr lang="en-US" sz="2000" dirty="0" err="1">
                <a:sym typeface="Wingdings" panose="05000000000000000000" pitchFamily="2" charset="2"/>
              </a:rPr>
              <a:t>Itraconazole</a:t>
            </a:r>
            <a:r>
              <a:rPr lang="en-US" sz="2000" dirty="0">
                <a:sym typeface="Wingdings" panose="05000000000000000000" pitchFamily="2" charset="2"/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	  Protease inhibitors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	   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- Levels decreased by (Metabolism induced by)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	   Rifampin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ym typeface="Wingdings" panose="05000000000000000000" pitchFamily="2" charset="2"/>
              </a:rPr>
              <a:t>Oral Contraceptives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- Decreased with rifampin &amp; </a:t>
            </a:r>
            <a:r>
              <a:rPr lang="en-US" sz="2000" dirty="0" err="1">
                <a:sym typeface="Wingdings" panose="05000000000000000000" pitchFamily="2" charset="2"/>
              </a:rPr>
              <a:t>cloxacillin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latin typeface="Baskerville Old Face" panose="02020602080505020303" pitchFamily="18" charset="0"/>
              </a:rPr>
              <a:t>THREE WAYS ANTIBIOTIC USED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2000" dirty="0">
                <a:latin typeface="Baskerville Old Face" panose="02020602080505020303" pitchFamily="18" charset="0"/>
              </a:rPr>
              <a:t>Prophylaxis, Empiric, Definitive</a:t>
            </a:r>
            <a:endParaRPr lang="en-US" sz="53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/>
              <a:t>  </a:t>
            </a:r>
            <a:r>
              <a:rPr lang="en-US" sz="2200" b="1"/>
              <a:t>PROPHYLAXIS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-  </a:t>
            </a:r>
            <a:r>
              <a:rPr lang="en-US" sz="2200" b="1"/>
              <a:t>Medical:</a:t>
            </a:r>
            <a:endParaRPr lang="en-US" sz="22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~  Exposure to virulent pathogen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      -  HIV, N. meningitis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~  Immunocompromised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       -  HIV with CD4&lt;200, Asplenic, Neutropenic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-   </a:t>
            </a:r>
            <a:r>
              <a:rPr lang="en-US" sz="2200" b="1"/>
              <a:t>Procedural (Surgery)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Short course recommended / preferred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  ~   Endocarditis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  <a:t>Drug Interactions</a:t>
            </a:r>
            <a:b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Warfarin: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Effect &amp; INR profoundly increased by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</a:t>
            </a:r>
            <a:r>
              <a:rPr lang="en-US" dirty="0">
                <a:sym typeface="Wingdings" panose="05000000000000000000" pitchFamily="2" charset="2"/>
              </a:rPr>
              <a:t>   trimethoprim/</a:t>
            </a:r>
            <a:r>
              <a:rPr lang="en-US" dirty="0" err="1">
                <a:sym typeface="Wingdings" panose="05000000000000000000" pitchFamily="2" charset="2"/>
              </a:rPr>
              <a:t>sulfamethoxazole</a:t>
            </a:r>
            <a:endParaRPr lang="en-US" dirty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	   metronidazole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-  Significant increase with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	   fluconazole, 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-  Decreased by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	   Rifampin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ym typeface="Wingdings" panose="05000000000000000000" pitchFamily="2" charset="2"/>
              </a:rPr>
              <a:t>Multivalent Cations (Ca, Mg, Iron)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-  Decreases absorption of: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	   </a:t>
            </a:r>
            <a:r>
              <a:rPr lang="en-US" dirty="0" err="1">
                <a:sym typeface="Wingdings" panose="05000000000000000000" pitchFamily="2" charset="2"/>
              </a:rPr>
              <a:t>Fluroquinolones</a:t>
            </a:r>
            <a:endParaRPr lang="en-US" dirty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	   </a:t>
            </a:r>
            <a:r>
              <a:rPr lang="en-US" dirty="0" err="1">
                <a:sym typeface="Wingdings" panose="05000000000000000000" pitchFamily="2" charset="2"/>
              </a:rPr>
              <a:t>Tetracyclines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163"/>
            <a:ext cx="9144000" cy="7921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Baskerville Old Face" panose="02020602080505020303" pitchFamily="18" charset="0"/>
              </a:rPr>
              <a:t>ANTIBACTERIAL PHARMACODYNAMIC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762000"/>
          <a:ext cx="90678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096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Mechanism</a:t>
                      </a:r>
                      <a:r>
                        <a:rPr lang="en-US" sz="1600" b="0" baseline="0" dirty="0"/>
                        <a:t> of Action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Concentration</a:t>
                      </a:r>
                    </a:p>
                    <a:p>
                      <a:pPr algn="ctr"/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vs</a:t>
                      </a:r>
                      <a:r>
                        <a:rPr lang="en-US" sz="1600" b="0" dirty="0"/>
                        <a:t> Time Dependent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Bactericidal</a:t>
                      </a:r>
                      <a:r>
                        <a:rPr lang="en-US" sz="1600" b="0" baseline="0" dirty="0"/>
                        <a:t> </a:t>
                      </a:r>
                      <a:r>
                        <a:rPr lang="en-US" sz="1600" b="0" baseline="0" dirty="0" err="1"/>
                        <a:t>vs</a:t>
                      </a:r>
                      <a:r>
                        <a:rPr lang="en-US" sz="1600" b="0" baseline="0" dirty="0"/>
                        <a:t> Bacteriostatic Activity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Mechanisms of Resistance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989">
                <a:tc gridSpan="5">
                  <a:txBody>
                    <a:bodyPr/>
                    <a:lstStyle/>
                    <a:p>
                      <a:r>
                        <a:rPr lang="en-US" sz="1400" dirty="0"/>
                        <a:t>Antibacterial Agents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989">
                <a:tc gridSpan="5">
                  <a:txBody>
                    <a:bodyPr/>
                    <a:lstStyle/>
                    <a:p>
                      <a:r>
                        <a:rPr lang="en-US" sz="1400" dirty="0"/>
                        <a:t>B-Lactams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620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Penicillins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Inhibition of PBP activity resulting in </a:t>
                      </a:r>
                      <a:r>
                        <a:rPr lang="en-US" sz="1200" dirty="0">
                          <a:sym typeface="Wingdings" panose="05000000000000000000" pitchFamily="2" charset="2"/>
                        </a:rPr>
                        <a:t>peptidoglycan layer synthesis</a:t>
                      </a:r>
                      <a:r>
                        <a:rPr lang="en-US" sz="1200" baseline="0" dirty="0">
                          <a:sym typeface="Wingdings" panose="05000000000000000000" pitchFamily="2" charset="2"/>
                        </a:rPr>
                        <a:t> in cell wall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Altered PBP (MRSA, PRSP)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B-Lactamase production (PPNG; TEM and SHV-producing organisms; ESBL-producing K.</a:t>
                      </a:r>
                      <a:r>
                        <a:rPr lang="en-US" sz="1200" baseline="0" dirty="0"/>
                        <a:t> pneumonia and E. coli; </a:t>
                      </a:r>
                      <a:r>
                        <a:rPr lang="en-US" sz="1200" baseline="0" dirty="0" err="1"/>
                        <a:t>AmpC</a:t>
                      </a:r>
                      <a:r>
                        <a:rPr lang="en-US" sz="1200" baseline="0" dirty="0"/>
                        <a:t> gene induction in </a:t>
                      </a:r>
                      <a:r>
                        <a:rPr lang="en-US" sz="1200" baseline="0" dirty="0" err="1"/>
                        <a:t>Enterobacter</a:t>
                      </a:r>
                      <a:r>
                        <a:rPr lang="en-US" sz="1200" baseline="0" dirty="0"/>
                        <a:t>, </a:t>
                      </a:r>
                      <a:r>
                        <a:rPr lang="en-US" sz="1200" baseline="0" dirty="0" err="1"/>
                        <a:t>Citrobacter</a:t>
                      </a:r>
                      <a:r>
                        <a:rPr lang="en-US" sz="1200" baseline="0" dirty="0"/>
                        <a:t>, </a:t>
                      </a:r>
                      <a:r>
                        <a:rPr lang="en-US" sz="1200" baseline="0" dirty="0" err="1"/>
                        <a:t>Morganella</a:t>
                      </a:r>
                      <a:r>
                        <a:rPr lang="en-US" sz="1200" baseline="0" dirty="0"/>
                        <a:t>, </a:t>
                      </a:r>
                      <a:r>
                        <a:rPr lang="en-US" sz="1200" baseline="0" dirty="0" err="1"/>
                        <a:t>Providentia</a:t>
                      </a:r>
                      <a:r>
                        <a:rPr lang="en-US" sz="1200" baseline="0" dirty="0"/>
                        <a:t>, </a:t>
                      </a:r>
                      <a:r>
                        <a:rPr lang="en-US" sz="1200" baseline="0" dirty="0" err="1"/>
                        <a:t>Serratia</a:t>
                      </a:r>
                      <a:r>
                        <a:rPr lang="en-US" sz="1200" baseline="0" dirty="0"/>
                        <a:t>, and Pseudomonas species)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0332">
                <a:tc>
                  <a:txBody>
                    <a:bodyPr/>
                    <a:lstStyle/>
                    <a:p>
                      <a:r>
                        <a:rPr lang="en-US" sz="1200" dirty="0" err="1"/>
                        <a:t>Cephalosporins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 </a:t>
                      </a:r>
                      <a:r>
                        <a:rPr lang="en-US" sz="1200" dirty="0" err="1"/>
                        <a:t>cefazolin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578">
                <a:tc>
                  <a:txBody>
                    <a:bodyPr/>
                    <a:lstStyle/>
                    <a:p>
                      <a:r>
                        <a:rPr lang="en-US" sz="1200" dirty="0" err="1"/>
                        <a:t>Carbapenems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</a:t>
                      </a:r>
                      <a:r>
                        <a:rPr lang="en-US" sz="1200" baseline="0" dirty="0"/>
                        <a:t>  </a:t>
                      </a:r>
                      <a:r>
                        <a:rPr lang="en-US" sz="1200" baseline="0" dirty="0" err="1"/>
                        <a:t>imipenem</a:t>
                      </a:r>
                      <a:r>
                        <a:rPr lang="en-US" sz="1200" baseline="0" dirty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Loss of outer membrane </a:t>
                      </a:r>
                      <a:r>
                        <a:rPr lang="en-US" sz="1200" dirty="0" err="1"/>
                        <a:t>porin</a:t>
                      </a:r>
                      <a:r>
                        <a:rPr lang="en-US" sz="1200" dirty="0"/>
                        <a:t> channels for entry (Pseudomonas </a:t>
                      </a:r>
                      <a:r>
                        <a:rPr lang="en-US" sz="1200" dirty="0" err="1"/>
                        <a:t>aeruginosa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1358">
                <a:tc>
                  <a:txBody>
                    <a:bodyPr/>
                    <a:lstStyle/>
                    <a:p>
                      <a:r>
                        <a:rPr lang="en-US" sz="1200" dirty="0"/>
                        <a:t>Aminoglycosides</a:t>
                      </a:r>
                    </a:p>
                    <a:p>
                      <a:r>
                        <a:rPr lang="en-US" sz="1200" dirty="0"/>
                        <a:t>(e.g., </a:t>
                      </a:r>
                      <a:r>
                        <a:rPr lang="en-US" sz="1200" dirty="0" err="1"/>
                        <a:t>gentamcin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Ionic interaction with cell wall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Disruption of protein synthesis of 30S ribosomal subunit</a:t>
                      </a:r>
                      <a:r>
                        <a:rPr lang="en-US" sz="1200" baseline="0" dirty="0"/>
                        <a:t> via codon misreading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Production of aminoglycosides modifying enzymes (</a:t>
                      </a:r>
                      <a:r>
                        <a:rPr lang="en-US" sz="1200" dirty="0" err="1"/>
                        <a:t>acetylases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adenylases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phosphorylases</a:t>
                      </a:r>
                      <a:r>
                        <a:rPr lang="en-US" sz="1200" dirty="0"/>
                        <a:t>) resulting in drug inactivation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30S ribosomal mutation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Decreased</a:t>
                      </a:r>
                      <a:r>
                        <a:rPr lang="en-US" sz="1200" baseline="0" dirty="0"/>
                        <a:t> membrane permeability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0171">
                <a:tc>
                  <a:txBody>
                    <a:bodyPr/>
                    <a:lstStyle/>
                    <a:p>
                      <a:r>
                        <a:rPr lang="en-US" sz="1200" dirty="0" err="1"/>
                        <a:t>Fluoroquinolones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 ciprofloxacin)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Inhibition of DNA </a:t>
                      </a:r>
                      <a:r>
                        <a:rPr lang="en-US" sz="1200" dirty="0" err="1"/>
                        <a:t>gyrase</a:t>
                      </a:r>
                      <a:r>
                        <a:rPr lang="en-US" sz="1200" dirty="0"/>
                        <a:t> and topoisomerase IV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Altered binding site due to mutation in DNA </a:t>
                      </a:r>
                      <a:r>
                        <a:rPr lang="en-US" sz="1200" dirty="0" err="1"/>
                        <a:t>gyrase</a:t>
                      </a:r>
                      <a:r>
                        <a:rPr lang="en-US" sz="1200" dirty="0"/>
                        <a:t> and/or topoisomerase</a:t>
                      </a:r>
                      <a:r>
                        <a:rPr lang="en-US" sz="1200" baseline="0" dirty="0"/>
                        <a:t> IV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Active efflux pump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38"/>
            <a:ext cx="9144000" cy="914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/>
              <a:t>ANTIBACTERIAL AND </a:t>
            </a:r>
            <a:r>
              <a:rPr lang="en-US" sz="2400" b="1" dirty="0">
                <a:latin typeface="Baskerville Old Face" panose="02020602080505020303" pitchFamily="18" charset="0"/>
              </a:rPr>
              <a:t>ANTIFUNGAL</a:t>
            </a:r>
            <a:r>
              <a:rPr lang="en-US" sz="2400" b="1" dirty="0"/>
              <a:t> PHARMACODYNAMIC CHARACTERISTICS (CONT’D)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47738"/>
          <a:ext cx="9144000" cy="601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 of 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/>
                        <a:t>Concentration vs.</a:t>
                      </a:r>
                      <a:r>
                        <a:rPr lang="en-US" sz="1400" baseline="0" dirty="0"/>
                        <a:t> Time Dependent Activity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Bactericidal </a:t>
                      </a:r>
                      <a:r>
                        <a:rPr lang="en-US" sz="1400" dirty="0" err="1"/>
                        <a:t>vs</a:t>
                      </a:r>
                      <a:r>
                        <a:rPr lang="en-US" sz="1400" dirty="0"/>
                        <a:t> Bacteriostatic</a:t>
                      </a:r>
                      <a:r>
                        <a:rPr lang="en-US" sz="1400" baseline="0" dirty="0"/>
                        <a:t> Activity*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Mechanisms of Resistance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801">
                <a:tc>
                  <a:txBody>
                    <a:bodyPr/>
                    <a:lstStyle/>
                    <a:p>
                      <a:r>
                        <a:rPr lang="en-US" sz="1200" dirty="0" err="1"/>
                        <a:t>Glycopeptides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 </a:t>
                      </a:r>
                      <a:r>
                        <a:rPr lang="en-US" sz="1200" dirty="0" err="1"/>
                        <a:t>vancomycin</a:t>
                      </a:r>
                      <a:r>
                        <a:rPr lang="en-US" sz="12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Binding to D-ALA-D-ALA terminus complex in peptidoglycan layer of cell wall to inhibit PBP binding &amp; activity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Ligase conversion of D-ALA-D-ALA to D-ALA-D lactate which prevents </a:t>
                      </a:r>
                      <a:r>
                        <a:rPr lang="en-US" sz="1200" dirty="0" err="1"/>
                        <a:t>vancomycin</a:t>
                      </a:r>
                      <a:r>
                        <a:rPr lang="en-US" sz="1200" dirty="0"/>
                        <a:t> binding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rPr lang="en-US" sz="1200" dirty="0"/>
                        <a:t>Macrolides</a:t>
                      </a:r>
                    </a:p>
                    <a:p>
                      <a:r>
                        <a:rPr lang="en-US" sz="1200" dirty="0"/>
                        <a:t>(e.g., erythromycin)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Binding to 50S ribosomal subunit and interruption of protein synthesis via </a:t>
                      </a:r>
                      <a:r>
                        <a:rPr lang="en-US" sz="1200" dirty="0" err="1"/>
                        <a:t>transpeptidation</a:t>
                      </a:r>
                      <a:r>
                        <a:rPr lang="en-US" sz="1200" baseline="0" dirty="0"/>
                        <a:t> or translocation inhibition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(Azithromycin</a:t>
                      </a:r>
                      <a:r>
                        <a:rPr lang="en-US" sz="1200" baseline="0" dirty="0"/>
                        <a:t> – </a:t>
                      </a:r>
                      <a:r>
                        <a:rPr lang="en-US" sz="1200" baseline="0" dirty="0" err="1"/>
                        <a:t>Conc</a:t>
                      </a:r>
                      <a:r>
                        <a:rPr lang="en-US" sz="1200" baseline="0" dirty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23S Ribosomal subunit methylation by </a:t>
                      </a:r>
                      <a:r>
                        <a:rPr lang="en-US" sz="1200" dirty="0" err="1"/>
                        <a:t>erm</a:t>
                      </a:r>
                      <a:r>
                        <a:rPr lang="en-US" sz="1200" dirty="0"/>
                        <a:t> gene products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Active efflux (e.g., efflux pump from </a:t>
                      </a:r>
                      <a:r>
                        <a:rPr lang="en-US" sz="1200" dirty="0" err="1"/>
                        <a:t>msr</a:t>
                      </a:r>
                      <a:r>
                        <a:rPr lang="en-US" sz="1200" dirty="0"/>
                        <a:t> gene </a:t>
                      </a:r>
                      <a:r>
                        <a:rPr lang="en-US" sz="1200" dirty="0" err="1"/>
                        <a:t>inducton</a:t>
                      </a:r>
                      <a:r>
                        <a:rPr lang="en-US" sz="1200" baseline="0" dirty="0"/>
                        <a:t> in S. </a:t>
                      </a:r>
                      <a:r>
                        <a:rPr lang="en-US" sz="1200" baseline="0" dirty="0" err="1"/>
                        <a:t>aureus</a:t>
                      </a:r>
                      <a:r>
                        <a:rPr lang="en-US" sz="1200" baseline="0" dirty="0"/>
                        <a:t> or from </a:t>
                      </a:r>
                      <a:r>
                        <a:rPr lang="en-US" sz="1200" baseline="0" dirty="0" err="1"/>
                        <a:t>mef</a:t>
                      </a:r>
                      <a:r>
                        <a:rPr lang="en-US" sz="1200" baseline="0" dirty="0"/>
                        <a:t> induction in S. pneumonia or S. </a:t>
                      </a:r>
                      <a:r>
                        <a:rPr lang="en-US" sz="1200" baseline="0" dirty="0" err="1"/>
                        <a:t>pyogenes</a:t>
                      </a:r>
                      <a:r>
                        <a:rPr lang="en-US" sz="1200" baseline="0" dirty="0"/>
                        <a:t>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Macrolide modification or inactivation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509">
                <a:tc>
                  <a:txBody>
                    <a:bodyPr/>
                    <a:lstStyle/>
                    <a:p>
                      <a:r>
                        <a:rPr lang="en-US" sz="1200" dirty="0" err="1"/>
                        <a:t>Nitroimidazoles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e.g., metronidazole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Toic</a:t>
                      </a:r>
                      <a:r>
                        <a:rPr lang="en-US" sz="1200" dirty="0"/>
                        <a:t> free radical 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Unclear / uncommon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err="1"/>
                        <a:t>Oxazolidinones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 linezolid)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Disruption of protein synthesis at 30S/50S ribosomal subunits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 (</a:t>
                      </a:r>
                      <a:r>
                        <a:rPr lang="en-US" sz="1200" dirty="0" err="1"/>
                        <a:t>cidal</a:t>
                      </a:r>
                      <a:r>
                        <a:rPr lang="en-US" sz="1200" dirty="0"/>
                        <a:t>  to streptococci)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Ribosomal binding site alteration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r>
                        <a:rPr lang="en-US" sz="1200" dirty="0" err="1"/>
                        <a:t>Streptogramins</a:t>
                      </a:r>
                      <a:r>
                        <a:rPr lang="en-US" sz="1200" dirty="0"/>
                        <a:t> </a:t>
                      </a:r>
                    </a:p>
                    <a:p>
                      <a:r>
                        <a:rPr lang="en-US" sz="1200" dirty="0"/>
                        <a:t>(e.g., </a:t>
                      </a:r>
                      <a:r>
                        <a:rPr lang="en-US" sz="1200" dirty="0" err="1"/>
                        <a:t>quinupristin</a:t>
                      </a:r>
                      <a:r>
                        <a:rPr lang="en-US" sz="1200" dirty="0"/>
                        <a:t>/</a:t>
                      </a:r>
                    </a:p>
                    <a:p>
                      <a:r>
                        <a:rPr lang="en-US" sz="1200" dirty="0" err="1"/>
                        <a:t>Dalfopristin</a:t>
                      </a:r>
                      <a:r>
                        <a:rPr lang="en-US" sz="12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Binding to 50S subunit of ribosome resulting in inhibition of peptide chain elongation and </a:t>
                      </a:r>
                      <a:r>
                        <a:rPr lang="en-US" sz="1200" dirty="0" err="1"/>
                        <a:t>peptidyl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transferase</a:t>
                      </a:r>
                      <a:r>
                        <a:rPr lang="en-US" sz="1200" dirty="0"/>
                        <a:t> activity; </a:t>
                      </a:r>
                      <a:r>
                        <a:rPr lang="en-US" sz="1200" dirty="0" err="1"/>
                        <a:t>quinupristin</a:t>
                      </a:r>
                      <a:r>
                        <a:rPr lang="en-US" sz="1200" baseline="0" dirty="0"/>
                        <a:t> and </a:t>
                      </a:r>
                      <a:r>
                        <a:rPr lang="en-US" sz="1200" baseline="0" dirty="0" err="1"/>
                        <a:t>dalfopristin</a:t>
                      </a:r>
                      <a:r>
                        <a:rPr lang="en-US" sz="1200" baseline="0" dirty="0"/>
                        <a:t> are synergistic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(staphylococci, streptococci, Enterococcus </a:t>
                      </a:r>
                      <a:r>
                        <a:rPr lang="en-US" sz="1200" dirty="0" err="1"/>
                        <a:t>faecium</a:t>
                      </a:r>
                      <a:r>
                        <a:rPr lang="en-US" sz="1200" dirty="0"/>
                        <a:t>)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Static</a:t>
                      </a:r>
                    </a:p>
                    <a:p>
                      <a:r>
                        <a:rPr lang="en-US" sz="1200" dirty="0"/>
                        <a:t>(Enterococcus </a:t>
                      </a:r>
                      <a:r>
                        <a:rPr lang="en-US" sz="1200" dirty="0" err="1"/>
                        <a:t>faecalis</a:t>
                      </a:r>
                      <a:r>
                        <a:rPr lang="en-US" sz="12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23S Ribosomal subunit</a:t>
                      </a:r>
                      <a:r>
                        <a:rPr lang="en-US" sz="1200" baseline="0" dirty="0"/>
                        <a:t> methylation by </a:t>
                      </a:r>
                      <a:r>
                        <a:rPr lang="en-US" sz="1200" baseline="0" dirty="0" err="1"/>
                        <a:t>erm</a:t>
                      </a:r>
                      <a:r>
                        <a:rPr lang="en-US" sz="1200" baseline="0" dirty="0"/>
                        <a:t> gene products (MLSB resistance)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Active efflux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Enzyme inactivation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08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 of 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/>
                        <a:t>Concentration vs.</a:t>
                      </a:r>
                      <a:r>
                        <a:rPr lang="en-US" sz="1400" baseline="0" dirty="0"/>
                        <a:t> Time Dependent Activity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Bactericidal </a:t>
                      </a:r>
                      <a:r>
                        <a:rPr lang="en-US" sz="1400" dirty="0" err="1"/>
                        <a:t>vs</a:t>
                      </a:r>
                      <a:r>
                        <a:rPr lang="en-US" sz="1400" dirty="0"/>
                        <a:t> Bacteriostatic</a:t>
                      </a:r>
                      <a:r>
                        <a:rPr lang="en-US" sz="1400" baseline="0" dirty="0"/>
                        <a:t> Activity*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Mechanisms of Resistance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18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Lincomycins</a:t>
                      </a:r>
                      <a:endParaRPr lang="en-US" sz="1200" dirty="0">
                        <a:latin typeface="+mj-lt"/>
                      </a:endParaRPr>
                    </a:p>
                    <a:p>
                      <a:r>
                        <a:rPr lang="en-US" sz="1200" dirty="0">
                          <a:latin typeface="+mj-lt"/>
                        </a:rPr>
                        <a:t>(e.g., clindamycin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Disruption of protein synthesis</a:t>
                      </a:r>
                      <a:r>
                        <a:rPr lang="en-US" sz="1200" baseline="0" dirty="0">
                          <a:latin typeface="+mj-lt"/>
                        </a:rPr>
                        <a:t> at 50S ribosomal subunit via inhibition of amino acid linking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23S ribosomal mutation/methylation (MLSB resistance)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Rifamycins</a:t>
                      </a:r>
                      <a:endParaRPr lang="en-US" sz="1200" dirty="0">
                        <a:latin typeface="+mj-lt"/>
                      </a:endParaRPr>
                    </a:p>
                    <a:p>
                      <a:r>
                        <a:rPr lang="en-US" sz="1200" dirty="0">
                          <a:latin typeface="+mj-lt"/>
                        </a:rPr>
                        <a:t>(e.g., rifampin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Binding interference at 30S ribosomal subunit / mRNA complex binding interference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Single step mutation in </a:t>
                      </a:r>
                      <a:r>
                        <a:rPr lang="en-US" sz="1200" dirty="0">
                          <a:latin typeface="+mj-lt"/>
                          <a:cs typeface="Andalus" panose="02020603050405020304" pitchFamily="18" charset="-78"/>
                        </a:rPr>
                        <a:t>ß-subunit of DNA-dependent RNA polymerase (e.g., S. </a:t>
                      </a:r>
                      <a:r>
                        <a:rPr lang="en-US" sz="1200" dirty="0" err="1">
                          <a:latin typeface="+mj-lt"/>
                          <a:cs typeface="Andalus" panose="02020603050405020304" pitchFamily="18" charset="-78"/>
                        </a:rPr>
                        <a:t>aureus</a:t>
                      </a:r>
                      <a:r>
                        <a:rPr lang="en-US" sz="1200" dirty="0">
                          <a:latin typeface="+mj-lt"/>
                          <a:cs typeface="Andalus" panose="02020603050405020304" pitchFamily="18" charset="-78"/>
                        </a:rPr>
                        <a:t>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Tetracyclines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Binding to 30S ribosomal subunit and disruption</a:t>
                      </a:r>
                      <a:r>
                        <a:rPr lang="en-US" sz="1200" baseline="0" dirty="0">
                          <a:latin typeface="+mj-lt"/>
                        </a:rPr>
                        <a:t> of protein synthesis at 50S subunit via inhibition of amino acid linking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Conc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Decreased uptake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Active efflux pump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868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Sulfa</a:t>
                      </a:r>
                    </a:p>
                    <a:p>
                      <a:r>
                        <a:rPr lang="en-US" sz="1200" dirty="0">
                          <a:latin typeface="+mj-lt"/>
                        </a:rPr>
                        <a:t>(e.g., </a:t>
                      </a:r>
                      <a:r>
                        <a:rPr lang="en-US" sz="1200" dirty="0" err="1">
                          <a:latin typeface="+mj-lt"/>
                        </a:rPr>
                        <a:t>sulfamethoxazole</a:t>
                      </a:r>
                      <a:r>
                        <a:rPr lang="en-US" sz="1200" dirty="0">
                          <a:latin typeface="+mj-lt"/>
                        </a:rPr>
                        <a:t>/trimethoprim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Disruption of folate synthesis;</a:t>
                      </a:r>
                      <a:r>
                        <a:rPr lang="en-US" sz="1200" baseline="0" dirty="0">
                          <a:latin typeface="+mj-lt"/>
                        </a:rPr>
                        <a:t> </a:t>
                      </a:r>
                      <a:r>
                        <a:rPr lang="en-US" sz="1200" baseline="0" dirty="0">
                          <a:latin typeface="+mj-lt"/>
                          <a:sym typeface="Wingdings" panose="05000000000000000000" pitchFamily="2" charset="2"/>
                        </a:rPr>
                        <a:t> DNA synthesis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Conc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Production of new </a:t>
                      </a:r>
                      <a:r>
                        <a:rPr lang="en-US" sz="1200" dirty="0" err="1">
                          <a:latin typeface="+mj-lt"/>
                        </a:rPr>
                        <a:t>dihydrofolate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</a:rPr>
                        <a:t>reductase</a:t>
                      </a:r>
                      <a:r>
                        <a:rPr lang="en-US" sz="1200" dirty="0">
                          <a:latin typeface="+mj-lt"/>
                        </a:rPr>
                        <a:t> and </a:t>
                      </a:r>
                      <a:r>
                        <a:rPr lang="en-US" sz="1200" dirty="0" err="1">
                          <a:latin typeface="+mj-lt"/>
                        </a:rPr>
                        <a:t>dihydropteroate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</a:rPr>
                        <a:t>synthetase</a:t>
                      </a:r>
                      <a:endParaRPr lang="en-US" sz="1200" dirty="0"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  <a:sym typeface="Wingdings" panose="05000000000000000000" pitchFamily="2" charset="2"/>
                        </a:rPr>
                        <a:t> PABA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  <a:sym typeface="Wingdings" panose="05000000000000000000" pitchFamily="2" charset="2"/>
                        </a:rPr>
                        <a:t>Decreased membrane permeability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736">
                <a:tc gridSpan="5"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Antifungal</a:t>
                      </a:r>
                      <a:r>
                        <a:rPr lang="en-US" sz="1200" baseline="0" dirty="0">
                          <a:latin typeface="+mj-lt"/>
                        </a:rPr>
                        <a:t> Agents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Polyenes</a:t>
                      </a:r>
                      <a:endParaRPr lang="en-US" sz="1200" dirty="0">
                        <a:latin typeface="+mj-lt"/>
                      </a:endParaRPr>
                    </a:p>
                    <a:p>
                      <a:r>
                        <a:rPr lang="en-US" sz="1200" dirty="0">
                          <a:latin typeface="+mj-lt"/>
                        </a:rPr>
                        <a:t>(e.g., amphotericin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Disruption of cell membrane via intercalation with sterols, disrupting cell integrity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Cidal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Uncommon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Decreased </a:t>
                      </a:r>
                      <a:r>
                        <a:rPr lang="en-US" sz="1200" dirty="0" err="1">
                          <a:latin typeface="+mj-lt"/>
                        </a:rPr>
                        <a:t>ergosterol</a:t>
                      </a:r>
                      <a:r>
                        <a:rPr lang="en-US" sz="1200" dirty="0">
                          <a:latin typeface="+mj-lt"/>
                        </a:rPr>
                        <a:t> cell membrane content (e.g., via previous azole use)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39">
                <a:tc gridSpan="5">
                  <a:txBody>
                    <a:bodyPr/>
                    <a:lstStyle/>
                    <a:p>
                      <a:r>
                        <a:rPr lang="en-US" sz="1200" baseline="0" dirty="0">
                          <a:latin typeface="+mj-lt"/>
                        </a:rPr>
                        <a:t>                        * Nature of activity at recommended doses against usual pathogens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>
                <a:latin typeface="Baskerville Old Face" panose="02020602080505020303" pitchFamily="18" charset="0"/>
              </a:rPr>
              <a:t>ANTIBACTERIAL AND ANTIFUNGAL PHARMACODYNAMIC CHARACTERISTICS (CONT’D)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latin typeface="Baskerville Old Face" panose="02020602080505020303" pitchFamily="18" charset="0"/>
              </a:rPr>
              <a:t>ANTIBACTERIAL AND ANTIFUNGAL PHARMACODYNAMIC CHARACTERISTICS (CONT’D)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34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 of 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/>
                        <a:t>Concentration vs.</a:t>
                      </a:r>
                      <a:r>
                        <a:rPr lang="en-US" sz="1400" baseline="0" dirty="0"/>
                        <a:t> Time Dependent Activity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Bactericidal </a:t>
                      </a:r>
                      <a:r>
                        <a:rPr lang="en-US" sz="1400" dirty="0" err="1"/>
                        <a:t>vs</a:t>
                      </a:r>
                      <a:r>
                        <a:rPr lang="en-US" sz="1400" dirty="0"/>
                        <a:t> Bacteriostatic</a:t>
                      </a:r>
                      <a:r>
                        <a:rPr lang="en-US" sz="1400" baseline="0" dirty="0"/>
                        <a:t> Activity*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Mechanisms of Resistance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1506">
                <a:tc>
                  <a:txBody>
                    <a:bodyPr/>
                    <a:lstStyle/>
                    <a:p>
                      <a:r>
                        <a:rPr lang="en-US" sz="1200" dirty="0"/>
                        <a:t>Azoles</a:t>
                      </a:r>
                    </a:p>
                    <a:p>
                      <a:r>
                        <a:rPr lang="en-US" sz="1200" dirty="0"/>
                        <a:t>(e.g., fluconazole)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Disruption</a:t>
                      </a:r>
                      <a:r>
                        <a:rPr lang="en-US" sz="1200" baseline="0" dirty="0"/>
                        <a:t> of fungal sterol synthesis via inhibition of cytochrome P450-dependent 14a-demethylase which is required for conversion of </a:t>
                      </a:r>
                      <a:r>
                        <a:rPr lang="en-US" sz="1200" baseline="0" dirty="0" err="1"/>
                        <a:t>lanosterol</a:t>
                      </a:r>
                      <a:r>
                        <a:rPr lang="en-US" sz="1200" baseline="0" dirty="0"/>
                        <a:t> to </a:t>
                      </a:r>
                      <a:r>
                        <a:rPr lang="en-US" sz="1200" baseline="0" dirty="0" err="1"/>
                        <a:t>ergosterol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Modification</a:t>
                      </a:r>
                      <a:r>
                        <a:rPr lang="en-US" sz="1200" baseline="0" dirty="0"/>
                        <a:t> of cytochrome P450-dependent 14a-demethylase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Active efflux pumps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0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5-Flucytosine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Cellular conversion to 5-fluorouracil, a false pyrimidine, and subsequent interference with DNA and protein 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Common,</a:t>
                      </a:r>
                      <a:r>
                        <a:rPr lang="en-US" sz="1200" baseline="0" dirty="0"/>
                        <a:t> especially if agent used alone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904">
                <a:tc>
                  <a:txBody>
                    <a:bodyPr/>
                    <a:lstStyle/>
                    <a:p>
                      <a:r>
                        <a:rPr lang="en-US" sz="1200" dirty="0" err="1"/>
                        <a:t>Echinocandins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 </a:t>
                      </a:r>
                      <a:r>
                        <a:rPr lang="en-US" sz="1200" dirty="0" err="1"/>
                        <a:t>caspofungin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Inhibition of </a:t>
                      </a:r>
                      <a:r>
                        <a:rPr lang="en-US" sz="1200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ß-1,</a:t>
                      </a:r>
                      <a:r>
                        <a:rPr lang="en-US" sz="1200" baseline="0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3-glucan </a:t>
                      </a:r>
                      <a:r>
                        <a:rPr lang="en-US" sz="1200" baseline="0" dirty="0" err="1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synthetase</a:t>
                      </a:r>
                      <a:r>
                        <a:rPr lang="en-US" sz="1200" baseline="0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resulting in disruption of cell membrane synthesis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(Candida species)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642" name="TextBox 4"/>
          <p:cNvSpPr txBox="1">
            <a:spLocks noChangeArrowheads="1"/>
          </p:cNvSpPr>
          <p:nvPr/>
        </p:nvSpPr>
        <p:spPr bwMode="auto">
          <a:xfrm>
            <a:off x="533400" y="5181600"/>
            <a:ext cx="35194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PBP = penicillin-binding proteins</a:t>
            </a:r>
          </a:p>
          <a:p>
            <a:r>
              <a:rPr lang="en-US" sz="1200">
                <a:latin typeface="Calibri" pitchFamily="34" charset="0"/>
              </a:rPr>
              <a:t>MRSA = methicillin-resistant Staphylococcus aureus</a:t>
            </a:r>
          </a:p>
          <a:p>
            <a:r>
              <a:rPr lang="en-US" sz="1200">
                <a:latin typeface="Calibri" pitchFamily="34" charset="0"/>
              </a:rPr>
              <a:t>PRSP  =  penicillin-resistant Streptococcus pneumonia</a:t>
            </a:r>
          </a:p>
          <a:p>
            <a:r>
              <a:rPr lang="en-US" sz="1200">
                <a:latin typeface="Calibri" pitchFamily="34" charset="0"/>
              </a:rPr>
              <a:t>PPNG  =  penicillin-producing Neisseria gonorrhoeae</a:t>
            </a:r>
          </a:p>
          <a:p>
            <a:r>
              <a:rPr lang="en-US" sz="1200">
                <a:latin typeface="Calibri" pitchFamily="34" charset="0"/>
              </a:rPr>
              <a:t>ESBL  = extended-spectrum </a:t>
            </a:r>
            <a:r>
              <a:rPr lang="en-US" sz="1200">
                <a:latin typeface="Andalus" pitchFamily="2" charset="-78"/>
                <a:cs typeface="Andalus" pitchFamily="2" charset="-78"/>
              </a:rPr>
              <a:t>ß-lactamase</a:t>
            </a:r>
          </a:p>
          <a:p>
            <a:r>
              <a:rPr lang="en-US" sz="1200">
                <a:latin typeface="Andalus" pitchFamily="2" charset="-78"/>
                <a:cs typeface="Andalus" pitchFamily="2" charset="-78"/>
              </a:rPr>
              <a:t>D-ALA  =  D-alanine</a:t>
            </a:r>
          </a:p>
          <a:p>
            <a:r>
              <a:rPr lang="en-US" sz="1200">
                <a:latin typeface="Andalus" pitchFamily="2" charset="-78"/>
                <a:cs typeface="Andalus" pitchFamily="2" charset="-78"/>
              </a:rPr>
              <a:t>PABA  = para-aminobenzoic acid</a:t>
            </a: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tamesideandglossopccg.org/uploaded_files/images/Campaign_Page_Images/antibioticsBanne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682081"/>
            <a:ext cx="66675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39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latin typeface="Baskerville Old Face" panose="02020602080505020303" pitchFamily="18" charset="0"/>
              </a:rPr>
              <a:t>THREE WAYS ANTIBIOTICS USED</a:t>
            </a:r>
            <a:br>
              <a:rPr lang="en-US" sz="3200" dirty="0">
                <a:latin typeface="Baskerville Old Face" panose="02020602080505020303" pitchFamily="18" charset="0"/>
              </a:rPr>
            </a:b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2400" dirty="0">
                <a:latin typeface="Baskerville Old Face" panose="02020602080505020303" pitchFamily="18" charset="0"/>
              </a:rPr>
              <a:t>Prophylaxis, Empiric, Definitive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/>
              <a:t>  </a:t>
            </a:r>
            <a:r>
              <a:rPr lang="en-US" sz="2500" b="1" dirty="0"/>
              <a:t>Empiric (usually up to 72 hours</a:t>
            </a:r>
            <a:r>
              <a:rPr lang="en-US" sz="2500" dirty="0"/>
              <a:t>)</a:t>
            </a:r>
            <a:endParaRPr lang="en-US" sz="2500" b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-  Diagnosis of infection made based on S/S, lab, etc.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Likely pathogens suspected but specific pathogen not 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yet known.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- </a:t>
            </a:r>
            <a:r>
              <a:rPr lang="en-US" sz="2500" b="1" dirty="0"/>
              <a:t>Pick antibiotics based on: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=  Likely pathogens, local susceptibility trends, and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  patient-specific factors (allergies,  organ dysfunction)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-</a:t>
            </a:r>
            <a:r>
              <a:rPr lang="en-US" sz="2500" b="1" dirty="0"/>
              <a:t>Pearls: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=  Get cultures on the front end (including special tests)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=  Start appropriate antibiotics ASAP.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latin typeface="Baskerville Old Face" panose="02020602080505020303" pitchFamily="18" charset="0"/>
              </a:rPr>
              <a:t>THREE WAYS ANTIBIOTICS USED</a:t>
            </a:r>
            <a:br>
              <a:rPr lang="en-US" sz="2800" dirty="0">
                <a:latin typeface="Baskerville Old Face" panose="02020602080505020303" pitchFamily="18" charset="0"/>
              </a:rPr>
            </a:br>
            <a:r>
              <a:rPr lang="en-US" sz="2400" dirty="0">
                <a:latin typeface="Baskerville Old Face" panose="02020602080505020303" pitchFamily="18" charset="0"/>
              </a:rPr>
              <a:t> Prophylaxis, Empiric, Definitive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Definitive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-  Microbiologic or serologic diagnosis with susceptibilities known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</a:t>
            </a:r>
            <a:r>
              <a:rPr lang="en-US" dirty="0">
                <a:sym typeface="Wingdings"/>
              </a:rPr>
              <a:t>-   Some results to broad-spectrum agents maybe suppressed by lab (cascaded reporting)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      Call the microbiology lab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-  Additional testing may be needed (KB or E-test)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latin typeface="Baskerville Old Face" panose="02020602080505020303" pitchFamily="18" charset="0"/>
              </a:rPr>
              <a:t>THREE WAYS ANTIBIOTICS USED</a:t>
            </a:r>
            <a:br>
              <a:rPr lang="en-US" sz="2800" dirty="0">
                <a:latin typeface="Baskerville Old Face" panose="02020602080505020303" pitchFamily="18" charset="0"/>
              </a:rPr>
            </a:b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000" dirty="0">
                <a:latin typeface="Baskerville Old Face" panose="02020602080505020303" pitchFamily="18" charset="0"/>
              </a:rPr>
              <a:t>Prophylaxis, Empiric, Definitive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/>
              <a:t>  Definitive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-  Use the most effective, least toxic, narrowest spectrum, and most cost effective agent – the “Drug of Choice” (DOC)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~  May actually be a combination of drugs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    </a:t>
            </a:r>
            <a:r>
              <a:rPr lang="en-US" sz="2500"/>
              <a:t>-  Ampicillin </a:t>
            </a:r>
            <a:r>
              <a:rPr lang="en-US" sz="2500" dirty="0"/>
              <a:t>and Gentamicin for </a:t>
            </a:r>
            <a:r>
              <a:rPr lang="en-US" sz="2500" i="1" dirty="0"/>
              <a:t>enterococcus</a:t>
            </a:r>
            <a:r>
              <a:rPr lang="en-US" sz="2500" dirty="0"/>
              <a:t> endocarditis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    -  Know the alternatives especially for patients with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		        allergy to drug of choice.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-  Drug, dose, route, interval, and duration is disease state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	   and patient specific.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How Long to Treat?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/>
              <a:t>  </a:t>
            </a:r>
            <a:r>
              <a:rPr lang="en-US" sz="2500" b="1" dirty="0"/>
              <a:t>Not well defined!</a:t>
            </a: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-  Usually less than 14 days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~ Longer for endocarditis, Osteomyelitis, Prostatitis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 (&amp; varies by bug &amp; drugs)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-  Track number of days of therapy in progress note &amp;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set endpoint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~  </a:t>
            </a:r>
            <a:r>
              <a:rPr lang="en-US" sz="2500" dirty="0" err="1"/>
              <a:t>Coag</a:t>
            </a:r>
            <a:r>
              <a:rPr lang="en-US" sz="2500" dirty="0"/>
              <a:t> </a:t>
            </a:r>
            <a:r>
              <a:rPr lang="en-US" sz="2500" dirty="0" err="1"/>
              <a:t>Neg</a:t>
            </a:r>
            <a:r>
              <a:rPr lang="en-US" sz="2500" dirty="0"/>
              <a:t> </a:t>
            </a:r>
            <a:r>
              <a:rPr lang="en-US" sz="2500" i="1" dirty="0"/>
              <a:t>Staph</a:t>
            </a:r>
            <a:r>
              <a:rPr lang="en-US" sz="2500" dirty="0"/>
              <a:t> Bacteremia:     5 – 7 days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~  </a:t>
            </a:r>
            <a:r>
              <a:rPr lang="en-US" sz="2500" i="1" dirty="0"/>
              <a:t>Staph aureus </a:t>
            </a:r>
            <a:r>
              <a:rPr lang="en-US" sz="2500" dirty="0"/>
              <a:t>Bacteremia:          </a:t>
            </a:r>
            <a:r>
              <a:rPr lang="en-US" sz="2500" u="sng" dirty="0"/>
              <a:t>&gt;</a:t>
            </a:r>
            <a:r>
              <a:rPr lang="en-US" sz="2500" dirty="0"/>
              <a:t> 28 days (all IV)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Prolonged unnecessary therapy increases risk of resistance, adverse effects, and  cost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Gram - Positive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dirty="0"/>
              <a:t>  </a:t>
            </a:r>
            <a:r>
              <a:rPr lang="en-US" sz="2200" b="1" i="1" dirty="0"/>
              <a:t>S. aureus: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-  25 – 50% Methicillin Resistant (MRSA)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-  MSSA DOC: </a:t>
            </a:r>
            <a:r>
              <a:rPr lang="en-US" sz="2200" dirty="0" err="1"/>
              <a:t>cloxacillin</a:t>
            </a:r>
            <a:r>
              <a:rPr lang="en-US" sz="2200" dirty="0"/>
              <a:t>; </a:t>
            </a:r>
            <a:r>
              <a:rPr lang="en-US" sz="2200" dirty="0" err="1"/>
              <a:t>Cefazolin</a:t>
            </a:r>
            <a:endParaRPr lang="en-US" sz="22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-  CA-MRSA DOC: Vancomycin, Linezolid, </a:t>
            </a:r>
            <a:r>
              <a:rPr lang="en-US" sz="2200" dirty="0" err="1"/>
              <a:t>Daptomycin</a:t>
            </a:r>
            <a:endParaRPr lang="en-US" sz="22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~  If uncomplicated: </a:t>
            </a:r>
            <a:r>
              <a:rPr lang="en-US" sz="2200" dirty="0" err="1"/>
              <a:t>Trimeth</a:t>
            </a:r>
            <a:r>
              <a:rPr lang="en-US" sz="2200" dirty="0"/>
              <a:t>/Sulfa (99%), Clindamycin (70%)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dirty="0"/>
              <a:t>  </a:t>
            </a:r>
            <a:r>
              <a:rPr lang="en-US" sz="2200" b="1" i="1" dirty="0"/>
              <a:t>Enterococcus: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-  DOC:  (Ampicillin or </a:t>
            </a:r>
            <a:r>
              <a:rPr lang="en-US" sz="2200" dirty="0" err="1"/>
              <a:t>Vancomycin</a:t>
            </a:r>
            <a:r>
              <a:rPr lang="en-US" sz="2200" dirty="0"/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        PLUS (Gentamicin or Streptomycin)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         </a:t>
            </a:r>
            <a:r>
              <a:rPr lang="en-US" sz="2200" dirty="0" err="1"/>
              <a:t>Nitrofurantoin</a:t>
            </a:r>
            <a:r>
              <a:rPr lang="en-US" sz="2200" dirty="0"/>
              <a:t>, Amp or </a:t>
            </a:r>
            <a:r>
              <a:rPr lang="en-US" sz="2200" dirty="0" err="1"/>
              <a:t>Vanc</a:t>
            </a:r>
            <a:r>
              <a:rPr lang="en-US" sz="2200" dirty="0"/>
              <a:t> alone for UTI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-  VRE: linezolid, </a:t>
            </a:r>
            <a:r>
              <a:rPr lang="en-US" sz="2200" dirty="0" err="1"/>
              <a:t>daptomycin</a:t>
            </a: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Gram – Positive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b="1" i="1" dirty="0"/>
              <a:t>S. </a:t>
            </a:r>
            <a:r>
              <a:rPr lang="en-US" b="1" i="1" dirty="0" err="1"/>
              <a:t>pneumoniae</a:t>
            </a:r>
            <a:r>
              <a:rPr lang="en-US" b="1" i="1" dirty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--  20 – 45% have decreased susceptibility to penicillin.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~  CNS Infections: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High dose (HD) Ceftriaxone (2g IV Q 12h) + HD </a:t>
            </a:r>
            <a:r>
              <a:rPr lang="en-US" dirty="0" err="1"/>
              <a:t>Vanco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~  Outside CNS: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= Ceftriaxone; Respiratory FQ if at risk for resistance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=  High dose amoxicillin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=  +/- </a:t>
            </a:r>
            <a:r>
              <a:rPr lang="en-US" dirty="0" err="1"/>
              <a:t>Doxycycline</a:t>
            </a:r>
            <a:r>
              <a:rPr lang="en-US" dirty="0"/>
              <a:t>, TMP / SMX, Erythromycin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2313</Words>
  <Application>Microsoft Macintosh PowerPoint</Application>
  <PresentationFormat>On-screen Show (4:3)</PresentationFormat>
  <Paragraphs>549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Algerian</vt:lpstr>
      <vt:lpstr>Andalus</vt:lpstr>
      <vt:lpstr>Arial</vt:lpstr>
      <vt:lpstr>Arial Rounded MT Bold</vt:lpstr>
      <vt:lpstr>Baskerville Old Face</vt:lpstr>
      <vt:lpstr>Calibri</vt:lpstr>
      <vt:lpstr>Wingdings</vt:lpstr>
      <vt:lpstr>Office Theme</vt:lpstr>
      <vt:lpstr>ANTIBIOTIC REVIEW  DR. MAZIN BARRY, MD, FRCPC, FACP, DTM&amp;H Assistant Professor &amp; Consultant of Medicine Division of Infectious Diseases Faculty of Medicine King Saud University, Riyadh </vt:lpstr>
      <vt:lpstr>GENERAL  THINGS TO KNOW</vt:lpstr>
      <vt:lpstr>THREE WAYS ANTIBIOTIC USED Prophylaxis, Empiric, Definitive</vt:lpstr>
      <vt:lpstr>THREE WAYS ANTIBIOTICS USED  Prophylaxis, Empiric, Definitive (2)</vt:lpstr>
      <vt:lpstr>THREE WAYS ANTIBIOTICS USED  Prophylaxis, Empiric, Definitive (3)</vt:lpstr>
      <vt:lpstr>THREE WAYS ANTIBIOTICS USED  Prophylaxis, Empiric, Definitive (4)</vt:lpstr>
      <vt:lpstr>How Long to Treat?</vt:lpstr>
      <vt:lpstr>Know Your Bugs Gram - Positive</vt:lpstr>
      <vt:lpstr>Know Your Bugs Gram – Positive </vt:lpstr>
      <vt:lpstr>Know Your Bugs Gram – Negative</vt:lpstr>
      <vt:lpstr>Know Your Bugs Gram – Negative </vt:lpstr>
      <vt:lpstr>Know Your Bugs Other Bacteria</vt:lpstr>
      <vt:lpstr>Know Your Bugs By Mechanism of Action</vt:lpstr>
      <vt:lpstr>Know Your Bugs   Mechanism of Resistance</vt:lpstr>
      <vt:lpstr>Penicillins</vt:lpstr>
      <vt:lpstr>PowerPoint Presentation</vt:lpstr>
      <vt:lpstr>Cephalosporins &amp; Other Beta-Lactams</vt:lpstr>
      <vt:lpstr>PowerPoint Presentation</vt:lpstr>
      <vt:lpstr>Beta-Lactam Adverse Effects</vt:lpstr>
      <vt:lpstr>VANCOMYCIN</vt:lpstr>
      <vt:lpstr>QUINOLONES</vt:lpstr>
      <vt:lpstr>AMINOGLYCOSIDES (all IV or IM)</vt:lpstr>
      <vt:lpstr>Macrolides &amp; Lincosamides</vt:lpstr>
      <vt:lpstr>Other Antibacterials</vt:lpstr>
      <vt:lpstr>Know your Drugs Pharmacodynamics</vt:lpstr>
      <vt:lpstr>Know your Drugs </vt:lpstr>
      <vt:lpstr>Know Your Drugs </vt:lpstr>
      <vt:lpstr>Know Your Drugs </vt:lpstr>
      <vt:lpstr>Drug Interactions </vt:lpstr>
      <vt:lpstr>Drug Interactions </vt:lpstr>
      <vt:lpstr>ANTIBACTERIAL PHARMACODYNAMIC CHARACTERISTICS</vt:lpstr>
      <vt:lpstr>ANTIBACTERIAL AND ANTIFUNGAL PHARMACODYNAMIC CHARACTERISTICS (CONT’D)</vt:lpstr>
      <vt:lpstr>ANTIBACTERIAL AND ANTIFUNGAL PHARMACODYNAMIC CHARACTERISTICS (CONT’D)</vt:lpstr>
      <vt:lpstr>ANTIBACTERIAL AND ANTIFUNGAL PHARMACODYNAMIC CHARACTERISTICS (CONT’D)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ANTIBIOTIC REVIEW DR. MAZIN BARRY Ass. Professor &amp; Consultant in Infectious Diseases Infectious Diseases Division Department of Medicine King Saud University King Khalid University Hospital</dc:title>
  <dc:creator>Customer</dc:creator>
  <cp:lastModifiedBy>Mazin Barry</cp:lastModifiedBy>
  <cp:revision>105</cp:revision>
  <dcterms:created xsi:type="dcterms:W3CDTF">2013-09-25T14:25:02Z</dcterms:created>
  <dcterms:modified xsi:type="dcterms:W3CDTF">2018-10-24T19:02:35Z</dcterms:modified>
</cp:coreProperties>
</file>