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1" r:id="rId2"/>
    <p:sldId id="257" r:id="rId3"/>
    <p:sldId id="295" r:id="rId4"/>
    <p:sldId id="297" r:id="rId5"/>
    <p:sldId id="293" r:id="rId6"/>
    <p:sldId id="299" r:id="rId7"/>
    <p:sldId id="272" r:id="rId8"/>
    <p:sldId id="273" r:id="rId9"/>
    <p:sldId id="268" r:id="rId10"/>
    <p:sldId id="269" r:id="rId11"/>
    <p:sldId id="274" r:id="rId12"/>
    <p:sldId id="275" r:id="rId13"/>
    <p:sldId id="276" r:id="rId14"/>
    <p:sldId id="277" r:id="rId15"/>
    <p:sldId id="294" r:id="rId16"/>
    <p:sldId id="278" r:id="rId17"/>
    <p:sldId id="298" r:id="rId18"/>
    <p:sldId id="264" r:id="rId19"/>
    <p:sldId id="267" r:id="rId20"/>
    <p:sldId id="290" r:id="rId21"/>
    <p:sldId id="263" r:id="rId22"/>
    <p:sldId id="301" r:id="rId23"/>
    <p:sldId id="300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3792" autoAdjust="0"/>
  </p:normalViewPr>
  <p:slideViewPr>
    <p:cSldViewPr snapToGrid="0" showGuides="1">
      <p:cViewPr varScale="1">
        <p:scale>
          <a:sx n="75" d="100"/>
          <a:sy n="75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56E3C-5ED4-485F-B4AD-84D59B294B3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8119C-36CC-44E3-99C7-A1F51226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8119C-36CC-44E3-99C7-A1F51226A6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8119C-36CC-44E3-99C7-A1F51226A6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2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3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8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514C-D062-4397-B814-274B5196E0C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9ED9-859D-4297-99EB-F52B383B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156" y="500062"/>
            <a:ext cx="8109857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APPROACH TO THE TREATMENT OF         INFLAMMATORY  POLYARTHRITIS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DR.AFSAR SAYEEDA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FRCP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CONSULTANT INTERNIST &amp; RHEUMATOLOGIST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HEAD, CLINICAL TEACHING UNIT 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KING KHALID UNIVERSITY HOSPITAL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KSUMC, RIYADH, KSA .</a:t>
            </a:r>
          </a:p>
        </p:txBody>
      </p:sp>
    </p:spTree>
    <p:extLst>
      <p:ext uri="{BB962C8B-B14F-4D97-AF65-F5344CB8AC3E}">
        <p14:creationId xmlns:p14="http://schemas.microsoft.com/office/powerpoint/2010/main" val="349365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ologic DMARDs&#10;Names Examples&#10;TNF Inhibitor Etanercept, Golimumab, Adalimumab and&#10;Certolizumab, Infliximab (E-GACI)&#10;IL1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326571"/>
            <a:ext cx="11805557" cy="6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arly use of DMARDs : stratification&#10;mildly active RA&#10;moderately to severely active RA,&#10;resistant to initial DMARD therapy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3" y="244929"/>
            <a:ext cx="11439722" cy="64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FINITION OF MILDLY ACTIVE RA&#10;Patients with mildly active rheumatoid arthritis (RA) typically&#10;meet ACR/EULAR criteria f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46331"/>
            <a:ext cx="11722100" cy="62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FINITION OF MODERATELY TO SEVERELY&#10;ACTIVE RA&#10;• Patients with moderately to severely active RA are at greater risk of&#10;de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7" y="240885"/>
            <a:ext cx="11411441" cy="64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finition of resistance to initial DMARDs&#10;Resistance to initial DMARD therapy is defined as one of the following:&#10;• Fail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16115"/>
            <a:ext cx="11496955" cy="64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120676"/>
            <a:ext cx="12077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latin typeface="inherit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inherit"/>
              </a:rPr>
              <a:t>USE OF ANTIINFLAMMATORY THERAPY,INCLUDING </a:t>
            </a:r>
            <a:r>
              <a:rPr lang="en-US" sz="2400" b="1" dirty="0">
                <a:solidFill>
                  <a:srgbClr val="FF0000"/>
                </a:solidFill>
                <a:latin typeface="inherit"/>
              </a:rPr>
              <a:t>NSAIDS &amp; GLUCOCORTICOIDS </a:t>
            </a:r>
            <a:r>
              <a:rPr lang="en-US" sz="2400" b="1" dirty="0" smtClean="0">
                <a:solidFill>
                  <a:srgbClr val="FF0000"/>
                </a:solidFill>
                <a:latin typeface="inherit"/>
              </a:rPr>
              <a:t>TO HELP CONTROL THE SYMPTOMS &amp; IMPROVE FUNCTION UNTIL </a:t>
            </a:r>
            <a:r>
              <a:rPr lang="en-US" sz="2400" b="1" dirty="0">
                <a:solidFill>
                  <a:srgbClr val="FF0000"/>
                </a:solidFill>
                <a:latin typeface="inherit"/>
              </a:rPr>
              <a:t>DMARDS </a:t>
            </a:r>
            <a:r>
              <a:rPr lang="en-US" sz="2400" b="1" dirty="0" smtClean="0">
                <a:solidFill>
                  <a:srgbClr val="FF0000"/>
                </a:solidFill>
                <a:latin typeface="inherit"/>
              </a:rPr>
              <a:t>TAKE EFFECT.</a:t>
            </a:r>
          </a:p>
          <a:p>
            <a:pPr fontAlgn="base"/>
            <a:endParaRPr lang="en-US" sz="2400" b="1" dirty="0" smtClean="0">
              <a:solidFill>
                <a:srgbClr val="FF0000"/>
              </a:solidFill>
              <a:latin typeface="inherit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inherit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inherit"/>
              </a:rPr>
              <a:t>ACHEIVEMENT AND MAINTENANCE OF TGHT CONTROL OF DISEASE ACTIVITY , DEFINED AS REMISSION OR A STATE OF LOW DISEASE ACTIVITY.</a:t>
            </a:r>
            <a:endParaRPr lang="en-US" sz="2400" b="1" dirty="0">
              <a:solidFill>
                <a:srgbClr val="FF00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0706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arly use of DMARDs&#10;mildly active RA Initiate antiinflammatory therapy with a NSAID for rapid&#10;symptomatic relief and beg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4" y="275771"/>
            <a:ext cx="11161634" cy="62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1" y="604156"/>
            <a:ext cx="11636829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EULAR </a:t>
            </a:r>
            <a:r>
              <a:rPr lang="en-US" dirty="0" smtClean="0"/>
              <a:t>Recommendations -12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159329"/>
            <a:ext cx="11838214" cy="5584370"/>
          </a:xfrm>
        </p:spPr>
        <p:txBody>
          <a:bodyPr>
            <a:normAutofit/>
          </a:bodyPr>
          <a:lstStyle/>
          <a:p>
            <a:r>
              <a:rPr lang="en-US" dirty="0"/>
              <a:t>Patients with active disease should be monitored every 3 months, and treatment should be adjusted if there is no improvement at 6 months</a:t>
            </a:r>
          </a:p>
          <a:p>
            <a:r>
              <a:rPr lang="en-US" dirty="0"/>
              <a:t>Methotrexate (MTX) is recommended as first-line therapy; sulfasalazine (SSZ) or </a:t>
            </a:r>
            <a:r>
              <a:rPr lang="en-US" dirty="0" err="1"/>
              <a:t>leflunomide</a:t>
            </a:r>
            <a:r>
              <a:rPr lang="en-US" dirty="0"/>
              <a:t> can be substituted if there are contraindications to MTX</a:t>
            </a:r>
          </a:p>
          <a:p>
            <a:r>
              <a:rPr lang="en-US" dirty="0"/>
              <a:t>Tumor necrosis factor (TNF) inhibitors are no longer the only biologics recommended for patients with an insufficient response to MTX; all biologics are considered to be similarly effective</a:t>
            </a:r>
          </a:p>
          <a:p>
            <a:r>
              <a:rPr lang="en-US" dirty="0"/>
              <a:t>Biologics should be combined with disease-modifying </a:t>
            </a:r>
            <a:r>
              <a:rPr lang="en-US" dirty="0" err="1"/>
              <a:t>antirheumatic</a:t>
            </a:r>
            <a:r>
              <a:rPr lang="en-US" dirty="0"/>
              <a:t> drugs (DMARDs)</a:t>
            </a:r>
          </a:p>
        </p:txBody>
      </p:sp>
    </p:spTree>
    <p:extLst>
      <p:ext uri="{BB962C8B-B14F-4D97-AF65-F5344CB8AC3E}">
        <p14:creationId xmlns:p14="http://schemas.microsoft.com/office/powerpoint/2010/main" val="6038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61258"/>
          <a:ext cx="11836400" cy="67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7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9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3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 Activity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4751" marT="73696" marB="7369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Recommendations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51" marR="94751" marT="73696" marB="7369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5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Early </a:t>
                      </a:r>
                      <a:r>
                        <a:rPr lang="en-US" sz="1600" dirty="0">
                          <a:effectLst/>
                        </a:rPr>
                        <a:t>RA (&lt;6 months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(Notable change from 2012 to 2015 guidelines: The 2015 guidelines do not recommend initial combination DMARD therapy in early RA with moderate to high disease activity)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4751" marT="73696" marB="7369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Administer </a:t>
                      </a:r>
                      <a:r>
                        <a:rPr lang="en-US" sz="1600" dirty="0">
                          <a:effectLst/>
                        </a:rPr>
                        <a:t>DMARD monotherapy in patient with low-high disease activity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If disease activity remains moderate /high despite DMARD monotherapy, use combination DMARDs or  a TNF </a:t>
                      </a:r>
                      <a:r>
                        <a:rPr lang="en-US" sz="1600" dirty="0" err="1">
                          <a:effectLst/>
                        </a:rPr>
                        <a:t>inhibitoror</a:t>
                      </a:r>
                      <a:r>
                        <a:rPr lang="en-US" sz="1600" dirty="0">
                          <a:effectLst/>
                        </a:rPr>
                        <a:t> a non-TNF biologic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51" marR="94751" marT="73696" marB="7369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7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Established RA (=6 month or meets 1987 ACR RA classification criteria)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4751" marT="73696" marB="7369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disease activity remains moderate or high despite DMARD monotherapy, ACR guidelines recommend one of the following: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Combination DMARDs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Add an anti-TNF biologic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Non-TNF biologic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Tofacitinib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51" marR="94751" marT="73696" marB="7369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19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disease activity remains moderate or high despite use of a single anti-TNF biologic</a:t>
                      </a:r>
                      <a:r>
                        <a:rPr lang="en-US" sz="1600" dirty="0" smtClean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94751" marT="73696" marB="7369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Switch to a non-TNF biologic  with or without MTX over another anti-</a:t>
                      </a:r>
                      <a:r>
                        <a:rPr lang="en-US" sz="1600" dirty="0" err="1" smtClean="0">
                          <a:effectLst/>
                        </a:rPr>
                        <a:t>TNFi</a:t>
                      </a:r>
                      <a:r>
                        <a:rPr lang="en-US" sz="1600" dirty="0" smtClean="0">
                          <a:effectLst/>
                        </a:rPr>
                        <a:t> or </a:t>
                      </a:r>
                      <a:r>
                        <a:rPr lang="en-US" sz="1600" dirty="0" err="1" smtClean="0">
                          <a:effectLst/>
                        </a:rPr>
                        <a:t>Tofacitinib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4" marR="5264" marT="5264" marB="526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19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 disease activity remains moderate or high despite use of one anti-TNF biologic and one non-TNF biologic</a:t>
                      </a:r>
                      <a:r>
                        <a:rPr lang="en-US" sz="1600" dirty="0" smtClean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94751" marT="73696" marB="7369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Use another non-TNF biologic with or without MTX over </a:t>
                      </a:r>
                      <a:r>
                        <a:rPr lang="en-US" sz="1600" dirty="0" err="1" smtClean="0">
                          <a:effectLst/>
                        </a:rPr>
                        <a:t>Tofacitinib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If still uncontrolled use </a:t>
                      </a:r>
                      <a:r>
                        <a:rPr lang="en-US" sz="1600" dirty="0" err="1" smtClean="0">
                          <a:effectLst/>
                        </a:rPr>
                        <a:t>Tofacitinib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4" marR="5264" marT="5264" marB="526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4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(Notable change from 2012 to 2015 guidelines: Instead of switching from one anti-TNF biologic to another anti-TNF biologic because of continued activity, it is recommended to change first to a non-TNF biologic)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4751" marT="73696" marB="7369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4" marR="5264" marT="5264" marB="526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83" y="148556"/>
            <a:ext cx="11343988" cy="862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CAUSES OF  INFLAMMATORY POLYARTHRITIS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4" y="1010653"/>
            <a:ext cx="11870872" cy="5700390"/>
          </a:xfrm>
        </p:spPr>
        <p:txBody>
          <a:bodyPr>
            <a:normAutofit lnSpcReduction="10000"/>
          </a:bodyPr>
          <a:lstStyle/>
          <a:p>
            <a:pPr fontAlgn="base"/>
            <a:endParaRPr lang="en-US" b="1" dirty="0" smtClean="0">
              <a:solidFill>
                <a:srgbClr val="FF0000"/>
              </a:solidFill>
            </a:endParaRPr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INFECTIONS  - VIRAL/ BACTERIAL </a:t>
            </a:r>
            <a:r>
              <a:rPr lang="en-US" sz="1400" dirty="0" smtClean="0"/>
              <a:t>(H PARVOVIRUS B19, CMV,CSV.HEPB.HIV,EBV,MUMPS,VZV ,ADENO.ENTERO.HHV)</a:t>
            </a:r>
          </a:p>
          <a:p>
            <a:pPr fontAlgn="base"/>
            <a:r>
              <a:rPr lang="en-US" sz="1400" dirty="0" smtClean="0"/>
              <a:t>STAPH AUREUS, GONORRHOEA,GRAM NEGATIVE BACILLI </a:t>
            </a:r>
          </a:p>
          <a:p>
            <a:pPr fontAlgn="base"/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DIRECT/INDIRECT( REACTIVE ARTHRITIS</a:t>
            </a:r>
            <a:r>
              <a:rPr lang="en-US" dirty="0" smtClean="0"/>
              <a:t>-</a:t>
            </a:r>
            <a:r>
              <a:rPr lang="en-US" sz="1400" dirty="0" smtClean="0"/>
              <a:t>SHIGELLA,SALMONELLA,CHLAMYDIA, YERSINIA,CAMPYLOBACTER,GROUP A STREPTOCOCCI, TROPHEREMA WHIPPELI ,WHIPPLES, INFECTIVE ENDOCARDITIS )</a:t>
            </a:r>
          </a:p>
          <a:p>
            <a:pPr fontAlgn="base"/>
            <a:endParaRPr lang="en-US" sz="1400" dirty="0" smtClean="0"/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SYSTEMIC RHEUMATIC DISEASE –RA/SLE/AOSD/JRA</a:t>
            </a:r>
            <a:endParaRPr lang="en-US" b="1" dirty="0">
              <a:solidFill>
                <a:srgbClr val="FF0000"/>
              </a:solidFill>
            </a:endParaRPr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CRYSTAL INDUCED ARTHRITIS -Gout / </a:t>
            </a:r>
            <a:r>
              <a:rPr lang="en-US" b="1" dirty="0" err="1" smtClean="0">
                <a:solidFill>
                  <a:srgbClr val="FF0000"/>
                </a:solidFill>
              </a:rPr>
              <a:t>Pseudogout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SYSTEMIC VASCULITIDES –HSP/PAN/WG</a:t>
            </a:r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SERONEGATIVE SPONDYLOARTHROPATHEIS - </a:t>
            </a:r>
            <a:r>
              <a:rPr lang="en-US" b="1" dirty="0">
                <a:solidFill>
                  <a:srgbClr val="FF0000"/>
                </a:solidFill>
              </a:rPr>
              <a:t>Psoriatic arthritis ,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IBD related (</a:t>
            </a:r>
            <a:r>
              <a:rPr lang="en-US" b="1" dirty="0" err="1" smtClean="0">
                <a:solidFill>
                  <a:srgbClr val="FF0000"/>
                </a:solidFill>
              </a:rPr>
              <a:t>enteropathic</a:t>
            </a:r>
            <a:r>
              <a:rPr lang="en-US" b="1" dirty="0" smtClean="0">
                <a:solidFill>
                  <a:srgbClr val="FF0000"/>
                </a:solidFill>
              </a:rPr>
              <a:t>) ,</a:t>
            </a:r>
          </a:p>
          <a:p>
            <a:pPr mar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Reactive arthritis </a:t>
            </a:r>
            <a:r>
              <a:rPr lang="en-US" b="1" dirty="0" smtClean="0">
                <a:solidFill>
                  <a:srgbClr val="FF0000"/>
                </a:solidFill>
              </a:rPr>
              <a:t>&amp;</a:t>
            </a:r>
          </a:p>
          <a:p>
            <a:pPr mar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Ankylosing Spondylitis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3930"/>
              </p:ext>
            </p:extLst>
          </p:nvPr>
        </p:nvGraphicFramePr>
        <p:xfrm>
          <a:off x="268514" y="81280"/>
          <a:ext cx="11683999" cy="6662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3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6673">
                <a:tc>
                  <a:txBody>
                    <a:bodyPr/>
                    <a:lstStyle/>
                    <a:p>
                      <a:r>
                        <a:rPr lang="en-US" dirty="0" smtClean="0"/>
                        <a:t>2015 ACR Guideline for the Treatment of 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Monotherapy: Methotrexate or </a:t>
                      </a:r>
                      <a:r>
                        <a:rPr lang="en-US" dirty="0" err="1" smtClean="0"/>
                        <a:t>leflunomide</a:t>
                      </a:r>
                      <a:r>
                        <a:rPr lang="en-US" dirty="0" smtClean="0"/>
                        <a:t> recommended for all patients regardless of disease duration or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8230">
                <a:tc>
                  <a:txBody>
                    <a:bodyPr/>
                    <a:lstStyle/>
                    <a:p>
                      <a:r>
                        <a:rPr lang="en-US" dirty="0" smtClean="0"/>
                        <a:t>Dual-DMARD combinations: Methotrexate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hydrcosychloroquine</a:t>
                      </a:r>
                      <a:r>
                        <a:rPr lang="en-US" baseline="0" dirty="0" smtClean="0"/>
                        <a:t> recommended for moderate-to-high disease activity;</a:t>
                      </a:r>
                      <a:r>
                        <a:rPr lang="en-US" dirty="0" smtClean="0"/>
                        <a:t> Methotrexate or </a:t>
                      </a:r>
                      <a:r>
                        <a:rPr lang="en-US" dirty="0" err="1" smtClean="0"/>
                        <a:t>leflunomide</a:t>
                      </a:r>
                      <a:r>
                        <a:rPr lang="en-US" dirty="0" smtClean="0"/>
                        <a:t> with longer disease duration.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8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Triple-DMARD combinations: </a:t>
                      </a:r>
                      <a:r>
                        <a:rPr lang="en-US" dirty="0" err="1" smtClean="0"/>
                        <a:t>Methotrexate,sulfasalazine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hydrcosychloroquine</a:t>
                      </a:r>
                      <a:r>
                        <a:rPr lang="en-US" baseline="0" dirty="0" smtClean="0"/>
                        <a:t> recommended for patients with poor prognostic features and  moderate-to-high levels of disease activity.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3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Anti-TNF-alpha agents: </a:t>
                      </a:r>
                      <a:r>
                        <a:rPr lang="en-US" dirty="0" err="1" smtClean="0"/>
                        <a:t>Etanercept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infliximad</a:t>
                      </a:r>
                      <a:r>
                        <a:rPr lang="en-US" dirty="0" smtClean="0"/>
                        <a:t>, adalimumab plus methotrexate recommended</a:t>
                      </a:r>
                      <a:r>
                        <a:rPr lang="en-US" baseline="0" dirty="0" smtClean="0"/>
                        <a:t> for patients with early RA(symptoms &lt;3 months) with high disease activity and no history of ever being treated with </a:t>
                      </a:r>
                      <a:r>
                        <a:rPr lang="en-US" dirty="0" smtClean="0"/>
                        <a:t>DMARD. TNF blockers are recommended </a:t>
                      </a:r>
                      <a:r>
                        <a:rPr lang="en-US" dirty="0" err="1" smtClean="0"/>
                        <a:t>fo</a:t>
                      </a:r>
                      <a:r>
                        <a:rPr lang="en-US" dirty="0" smtClean="0"/>
                        <a:t> a long disease duration and for those patients who failed to obtain a satisfactory response from methotrexate therapy.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82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Abatacept</a:t>
                      </a:r>
                      <a:r>
                        <a:rPr lang="en-US" baseline="0" dirty="0" smtClean="0"/>
                        <a:t> or rituximab recommended for patients with at least moderate disease activity and poor prognostic indicators following treatment with methotrexate or other DMARDs resulting in inadequate treatment response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63856">
                <a:tc>
                  <a:txBody>
                    <a:bodyPr/>
                    <a:lstStyle/>
                    <a:p>
                      <a:r>
                        <a:rPr lang="en-US" dirty="0" smtClean="0"/>
                        <a:t>ACR-American</a:t>
                      </a:r>
                      <a:r>
                        <a:rPr lang="en-US" baseline="0" dirty="0" smtClean="0"/>
                        <a:t> College of Rheumatology; DMARDs- Disease-modifying </a:t>
                      </a:r>
                      <a:r>
                        <a:rPr lang="en-US" baseline="0" dirty="0" err="1" smtClean="0"/>
                        <a:t>antirheumatic</a:t>
                      </a:r>
                      <a:r>
                        <a:rPr lang="en-US" baseline="0" dirty="0" smtClean="0"/>
                        <a:t> drugs; RA – rheumatoid </a:t>
                      </a:r>
                      <a:r>
                        <a:rPr lang="en-US" baseline="0" dirty="0" err="1" smtClean="0"/>
                        <a:t>arthiritis</a:t>
                      </a:r>
                      <a:r>
                        <a:rPr lang="en-US" baseline="0" dirty="0" smtClean="0"/>
                        <a:t>; TNF – Tumor necrosis factor</a:t>
                      </a:r>
                    </a:p>
                    <a:p>
                      <a:r>
                        <a:rPr lang="en-US" baseline="0" dirty="0" smtClean="0"/>
                        <a:t>-Poor prognosis features include high number of affected joints, </a:t>
                      </a:r>
                      <a:r>
                        <a:rPr lang="en-US" baseline="0" dirty="0" err="1" smtClean="0"/>
                        <a:t>pra</a:t>
                      </a:r>
                      <a:r>
                        <a:rPr lang="en-US" baseline="0" dirty="0" smtClean="0"/>
                        <a:t>--- of </a:t>
                      </a:r>
                      <a:r>
                        <a:rPr lang="en-US" baseline="0" dirty="0" err="1" smtClean="0"/>
                        <a:t>bonyerosioes</a:t>
                      </a:r>
                      <a:r>
                        <a:rPr lang="en-US" baseline="0" dirty="0" smtClean="0"/>
                        <a:t>, elevated </a:t>
                      </a:r>
                      <a:r>
                        <a:rPr lang="en-US" baseline="0" dirty="0" err="1" smtClean="0"/>
                        <a:t>theumatoid</a:t>
                      </a:r>
                      <a:r>
                        <a:rPr lang="en-US" baseline="0" dirty="0" smtClean="0"/>
                        <a:t> factor for C-reactive protein, </a:t>
                      </a:r>
                      <a:r>
                        <a:rPr lang="en-US" baseline="0" dirty="0" err="1" smtClean="0"/>
                        <a:t>anticycle</a:t>
                      </a:r>
                      <a:r>
                        <a:rPr lang="en-US" baseline="0" smtClean="0"/>
                        <a:t>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6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heumatoid arthritis treatment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65125"/>
            <a:ext cx="11112500" cy="1325563"/>
          </a:xfrm>
        </p:spPr>
        <p:txBody>
          <a:bodyPr/>
          <a:lstStyle/>
          <a:p>
            <a:r>
              <a:rPr lang="en-US" b="1" dirty="0" smtClean="0"/>
              <a:t>  PROGNOSIS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08100"/>
            <a:ext cx="11760200" cy="5168899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OUTCOME IN RA IS COMPROMISED WHEN DIAGNOSIS AND TREATMENT ARE DELAYED.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OUTCOMES ARE HIGHLY VARIABLE.SOME PATIENTS EXPERIENCE A RELATIVELY SELF LIMITING DISEASE WHILE OTHERS HAVE A CHRONIC PROGRESSIVE ILLNESS.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40% OF THE PATIENTS BECOME DISABLED AFTER 10 YEARS.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INTERVENTIONS WITH DMARDS IN VERY EARLY RA( SYMPTOM DURATION OF LESS THAN 12 WEEKS AT THE TIME OF FIRST TREATMENT) GIVES THE BEST OPPURTUNITY FOR ATTEMPTING TO ACHIEVE DISEASE REMISSION.</a:t>
            </a:r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9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UNFAVOURABLE PROGNOSTIC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HLA DR4 GENOTYPE</a:t>
            </a:r>
          </a:p>
          <a:p>
            <a:r>
              <a:rPr lang="en-US" b="1" dirty="0" smtClean="0"/>
              <a:t>HIGH SERUM TITER OF AUTOANTIBODIES(RF &amp; ACPA)</a:t>
            </a:r>
          </a:p>
          <a:p>
            <a:r>
              <a:rPr lang="en-US" b="1" dirty="0" smtClean="0"/>
              <a:t>PRESENCE OF EXTRAARTICULAR MANIFESTATIONS</a:t>
            </a:r>
          </a:p>
          <a:p>
            <a:r>
              <a:rPr lang="en-US" b="1" dirty="0" smtClean="0"/>
              <a:t>LARGE NUMBER OF INVOLVED JOINTS</a:t>
            </a:r>
          </a:p>
          <a:p>
            <a:r>
              <a:rPr lang="en-US" b="1" dirty="0" smtClean="0"/>
              <a:t>AGE YOUNGER THAN 30 YEARS</a:t>
            </a:r>
          </a:p>
          <a:p>
            <a:r>
              <a:rPr lang="en-US" b="1" dirty="0" smtClean="0"/>
              <a:t>FEMALE SEX</a:t>
            </a:r>
          </a:p>
          <a:p>
            <a:r>
              <a:rPr lang="en-US" b="1" dirty="0" smtClean="0"/>
              <a:t>PRESENCE OF SYSTEMIC SYMPTOMS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5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352425"/>
            <a:ext cx="11049000" cy="1325563"/>
          </a:xfrm>
        </p:spPr>
        <p:txBody>
          <a:bodyPr/>
          <a:lstStyle/>
          <a:p>
            <a:r>
              <a:rPr lang="en-US" b="1" dirty="0" smtClean="0"/>
              <a:t>SYSTEMIC LUPUS ERYTHEMATOSUS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825625"/>
            <a:ext cx="11854543" cy="374241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MANAGEMENT DEPENDS ON DISEASE SEVERITY AND DISEASE MANIFESTATIONS.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HYDROXYCHLOROQUINE HAS A CENTRAL ROLE FOR LONG TERM TREATMENT IN ALL PATIENTS.</a:t>
            </a:r>
          </a:p>
          <a:p>
            <a:pPr marL="0" indent="0">
              <a:buNone/>
            </a:pPr>
            <a:r>
              <a:rPr lang="en-US" dirty="0" smtClean="0"/>
              <a:t>                 DECREASES NUMBER OF FLARES AND </a:t>
            </a:r>
            <a:r>
              <a:rPr lang="en-US" dirty="0" smtClean="0"/>
              <a:t> PROLONGS LIFE </a:t>
            </a:r>
          </a:p>
          <a:p>
            <a:pPr marL="0" indent="0">
              <a:buNone/>
            </a:pPr>
            <a:r>
              <a:rPr lang="en-US" dirty="0" smtClean="0"/>
              <a:t>                 CORNERSTONE OF SLE MANAGEMENT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SLE </a:t>
            </a:r>
            <a:r>
              <a:rPr lang="en-US" b="1" dirty="0" smtClean="0">
                <a:solidFill>
                  <a:srgbClr val="FF0000"/>
                </a:solidFill>
              </a:rPr>
              <a:t>WITH ARTHRITIS </a:t>
            </a:r>
            <a:r>
              <a:rPr lang="en-US" b="1" dirty="0" smtClean="0">
                <a:solidFill>
                  <a:srgbClr val="FF0000"/>
                </a:solidFill>
              </a:rPr>
              <a:t>– NSAIDS, HCC, short courses </a:t>
            </a:r>
            <a:r>
              <a:rPr lang="en-US" b="1" dirty="0" smtClean="0">
                <a:solidFill>
                  <a:srgbClr val="FF0000"/>
                </a:solidFill>
              </a:rPr>
              <a:t>of STEROIDS.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74286" cy="6785882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204334" y="6246133"/>
            <a:ext cx="1580923" cy="31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35428"/>
            <a:ext cx="3929743" cy="508001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AOSD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Image result for adult onset still disease TREATMENT GUIDEL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1233714"/>
            <a:ext cx="10711543" cy="52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seronegative spondyloarthropath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3" y="240458"/>
            <a:ext cx="8451397" cy="6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seronegative spondyloarthropath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3" y="179615"/>
            <a:ext cx="11740242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nkylosing spondylitis treatment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0" y="0"/>
            <a:ext cx="10189029" cy="68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INFLAMMATORY VS NONINFLAMMATORY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INFLAMMATORY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800" b="1" dirty="0" smtClean="0"/>
              <a:t>MORNING STIFFNESS OF MORE THAN AN HOUR</a:t>
            </a:r>
          </a:p>
          <a:p>
            <a:r>
              <a:rPr lang="en-US" sz="1800" b="1" dirty="0" smtClean="0"/>
              <a:t>LOW GRADE TEMPERATURE, FATIGUE, SKIN RASH</a:t>
            </a:r>
          </a:p>
          <a:p>
            <a:r>
              <a:rPr lang="en-US" sz="1800" b="1" dirty="0" smtClean="0"/>
              <a:t>SIGNS OF INFLAMMATION- RUBOR ( REDNESS)</a:t>
            </a:r>
          </a:p>
          <a:p>
            <a:r>
              <a:rPr lang="en-US" sz="1800" b="1" dirty="0" smtClean="0"/>
              <a:t>WARMTH( CALOR). SWELLING( EFFUSION-TUMOUR), TENDERNESS( DOLOR) LOSS OF FUNCTION.</a:t>
            </a:r>
          </a:p>
          <a:p>
            <a:r>
              <a:rPr lang="en-US" sz="1800" b="1" dirty="0" smtClean="0"/>
              <a:t>LABS –ESR, CRP ,ANAEMIA OF CHRONIC DISEASE, RF, ANTICCP, ANA….</a:t>
            </a:r>
          </a:p>
          <a:p>
            <a:r>
              <a:rPr lang="en-US" sz="1800" b="1" dirty="0" smtClean="0"/>
              <a:t>X RAYS- EROSIONS, UNIFORM JOINT SPACE NARROWING.</a:t>
            </a:r>
          </a:p>
          <a:p>
            <a:r>
              <a:rPr lang="en-US" sz="1800" b="1" dirty="0" smtClean="0"/>
              <a:t>SYNOVIAL FLUID ANALYSIS -&gt; 2000(NONINFECTIOUS), &gt; 50000( INFECTIOUS)PREDOMINANTLY NEUTROPHILS.</a:t>
            </a:r>
          </a:p>
          <a:p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NONINFLAMMATORY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LESS THAN AN HOUR</a:t>
            </a:r>
          </a:p>
          <a:p>
            <a:endParaRPr lang="en-US" sz="1800" b="1" dirty="0"/>
          </a:p>
          <a:p>
            <a:r>
              <a:rPr lang="en-US" sz="1800" b="1" dirty="0" smtClean="0"/>
              <a:t>BONY PROLIFERATION – HEBERDENS NODES, BOUCHARDS NODES)</a:t>
            </a:r>
          </a:p>
          <a:p>
            <a:endParaRPr lang="en-US" sz="1800" b="1" dirty="0"/>
          </a:p>
          <a:p>
            <a:r>
              <a:rPr lang="en-US" sz="1800" b="1" dirty="0" smtClean="0"/>
              <a:t>NORMAL LABS</a:t>
            </a:r>
          </a:p>
          <a:p>
            <a:r>
              <a:rPr lang="en-US" sz="1800" b="1" dirty="0" smtClean="0"/>
              <a:t>JOINT SPACE NARROWING, SUBCHONDRAL SCLEROSIS,OSTEOPHYTES .</a:t>
            </a:r>
          </a:p>
          <a:p>
            <a:r>
              <a:rPr lang="en-US" sz="1800" b="1" dirty="0" smtClean="0"/>
              <a:t>SYNOVIAL FLUID &lt; 200 CELLS  50% NEUTROPHILS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19207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dinterestgroup.com/wp-content/uploads/2013/08/Gout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624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pseudogout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" y="0"/>
            <a:ext cx="118368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3" y="1"/>
            <a:ext cx="11043557" cy="6204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RHEUMATOID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20488"/>
            <a:ext cx="11936186" cy="60578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ACUTE AND CHRONIC INFLAMMATION IN SYNOVIUM CAUSING PROLIFERATION AND DESTRUCTION OF JOINT TISSUES.</a:t>
            </a:r>
          </a:p>
          <a:p>
            <a:endParaRPr lang="en-US" dirty="0" smtClean="0"/>
          </a:p>
          <a:p>
            <a:r>
              <a:rPr lang="en-US" dirty="0" smtClean="0"/>
              <a:t>TO ACHIEVE THE BENEFITS OF INTERVENTION WITH EARLY DMARDS DEPENDS THE DIAGNOSIS OF RA AS EARLY AS POSSIBLE.</a:t>
            </a:r>
          </a:p>
          <a:p>
            <a:endParaRPr lang="en-US" dirty="0" smtClean="0"/>
          </a:p>
          <a:p>
            <a:r>
              <a:rPr lang="en-US" dirty="0" smtClean="0"/>
              <a:t>RECOGNISE RA EARLY BEFORE IRREVERSIBLE JOINT INJURY OCCURS.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3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95942"/>
            <a:ext cx="11531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THE GOALS OF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</a:rPr>
              <a:t>TREATMENT ARE TO: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STOP INFLAMMATION(PUT DISEASE IN REMISION)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RELEIVE SYMPTOMS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PREVENT JOINT AND ORGAN DAMAGE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IMPROVE PHYSICAL FUNCTION AND OVERALL WELLBEING</a:t>
            </a:r>
          </a:p>
          <a:p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REDUCE LONG TERM COMPLICATIONS</a:t>
            </a:r>
            <a:endParaRPr lang="en-US" sz="2800" b="1" dirty="0" smtClean="0"/>
          </a:p>
          <a:p>
            <a:pPr fontAlgn="base"/>
            <a:endParaRPr lang="en-US" sz="3200" b="1" dirty="0" smtClean="0">
              <a:solidFill>
                <a:srgbClr val="FF00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013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NONPHARMACOLOGIC THERAPIES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b="1" dirty="0" smtClean="0"/>
              <a:t>PATIENT EDUCATION</a:t>
            </a:r>
          </a:p>
          <a:p>
            <a:r>
              <a:rPr lang="en-US" sz="2400" b="1" dirty="0" smtClean="0"/>
              <a:t>REST,EXERCISE,PHYSICAL AND OCCUPATIONAL THERAPY</a:t>
            </a:r>
          </a:p>
          <a:p>
            <a:r>
              <a:rPr lang="en-US" sz="2400" b="1" dirty="0" smtClean="0"/>
              <a:t>NUTRITIONAL AND DIETARY COUNSELLING</a:t>
            </a:r>
          </a:p>
          <a:p>
            <a:r>
              <a:rPr lang="en-US" sz="2400" b="1" dirty="0" smtClean="0"/>
              <a:t>INTERVENTIONS TO DECREASE THE CV RISKS, </a:t>
            </a:r>
            <a:r>
              <a:rPr lang="en-US" sz="2400" b="1" dirty="0" err="1" smtClean="0"/>
              <a:t>eg</a:t>
            </a:r>
            <a:r>
              <a:rPr lang="en-US" sz="2400" b="1" dirty="0" smtClean="0"/>
              <a:t>: SMOKING CESSATION</a:t>
            </a:r>
          </a:p>
          <a:p>
            <a:r>
              <a:rPr lang="en-US" sz="2400" b="1" dirty="0" smtClean="0"/>
              <a:t>IMMUNISATIONS TO DECREASE THE INFECTIOUS COMPLICATIONS OF IMMUNOSUPPRESSIVE THERAPIES.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08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etreatment evaluation&#10;Prior to starting, resuming, or significantly increasing therapy with&#10;nonbiologic or biologic DM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275772"/>
            <a:ext cx="11742534" cy="63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oice of therapy&#10;• Rapidly acting antiinflammatory medications, including nonsteroidal&#10;antiinflammatory drugs (NSAIDs)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240041"/>
            <a:ext cx="11462657" cy="64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n Biologic dm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"/>
            <a:ext cx="6882947" cy="6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nBiologic DMARDs&#10;Names Major Adverse effect&#10;Hydroxychloroquine damage to the retina of the eye&#10;Sulfasalazine nausea, vom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47" y="101598"/>
            <a:ext cx="5309053" cy="6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971</Words>
  <Application>Microsoft Office PowerPoint</Application>
  <PresentationFormat>Widescreen</PresentationFormat>
  <Paragraphs>135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inherit</vt:lpstr>
      <vt:lpstr>Symbol</vt:lpstr>
      <vt:lpstr>Times New Roman</vt:lpstr>
      <vt:lpstr>Office Theme</vt:lpstr>
      <vt:lpstr>APPROACH TO THE TREATMENT OF         INFLAMMATORY  POLYARTHRITIS</vt:lpstr>
      <vt:lpstr>   CAUSES OF  INFLAMMATORY POLYARTHRITIS </vt:lpstr>
      <vt:lpstr>INFLAMMATORY VS NONINFLAMMATORY</vt:lpstr>
      <vt:lpstr>RHEUMATOID ARTHRITIS</vt:lpstr>
      <vt:lpstr>PowerPoint Presentation</vt:lpstr>
      <vt:lpstr>NONPHARMACOLOGIC THERAPIES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EULAR Recommendations -12 </vt:lpstr>
      <vt:lpstr>PowerPoint Presentation</vt:lpstr>
      <vt:lpstr>PowerPoint Presentation</vt:lpstr>
      <vt:lpstr>PowerPoint Presentation</vt:lpstr>
      <vt:lpstr>  PROGNOSIS</vt:lpstr>
      <vt:lpstr>UNFAVOURABLE PROGNOSTIC FACTORS</vt:lpstr>
      <vt:lpstr>SYSTEMIC LUPUS ERYTHEMATOSUS </vt:lpstr>
      <vt:lpstr>PowerPoint Presentation</vt:lpstr>
      <vt:lpstr>             AOSD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Fareeha Kaiser</dc:creator>
  <cp:lastModifiedBy>Fareeha Kaiser</cp:lastModifiedBy>
  <cp:revision>67</cp:revision>
  <dcterms:created xsi:type="dcterms:W3CDTF">2017-11-06T15:11:33Z</dcterms:created>
  <dcterms:modified xsi:type="dcterms:W3CDTF">2019-10-01T19:28:47Z</dcterms:modified>
</cp:coreProperties>
</file>