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390" r:id="rId2"/>
    <p:sldId id="487" r:id="rId3"/>
    <p:sldId id="488" r:id="rId4"/>
    <p:sldId id="489" r:id="rId5"/>
    <p:sldId id="490" r:id="rId6"/>
    <p:sldId id="391" r:id="rId7"/>
    <p:sldId id="392" r:id="rId8"/>
    <p:sldId id="393" r:id="rId9"/>
    <p:sldId id="394" r:id="rId10"/>
    <p:sldId id="395" r:id="rId11"/>
    <p:sldId id="396" r:id="rId12"/>
    <p:sldId id="397" r:id="rId13"/>
    <p:sldId id="500" r:id="rId14"/>
    <p:sldId id="501" r:id="rId15"/>
    <p:sldId id="502" r:id="rId16"/>
    <p:sldId id="503" r:id="rId17"/>
    <p:sldId id="504" r:id="rId18"/>
    <p:sldId id="505" r:id="rId19"/>
    <p:sldId id="398" r:id="rId20"/>
    <p:sldId id="332" r:id="rId21"/>
    <p:sldId id="373" r:id="rId22"/>
    <p:sldId id="374" r:id="rId23"/>
    <p:sldId id="333" r:id="rId24"/>
    <p:sldId id="381" r:id="rId25"/>
    <p:sldId id="336" r:id="rId26"/>
    <p:sldId id="355" r:id="rId27"/>
    <p:sldId id="375" r:id="rId28"/>
    <p:sldId id="356" r:id="rId29"/>
    <p:sldId id="357" r:id="rId30"/>
    <p:sldId id="358" r:id="rId31"/>
    <p:sldId id="354" r:id="rId32"/>
    <p:sldId id="359" r:id="rId33"/>
    <p:sldId id="380" r:id="rId34"/>
    <p:sldId id="360" r:id="rId35"/>
    <p:sldId id="385" r:id="rId36"/>
    <p:sldId id="389" r:id="rId37"/>
    <p:sldId id="491" r:id="rId38"/>
    <p:sldId id="492" r:id="rId39"/>
    <p:sldId id="493" r:id="rId40"/>
    <p:sldId id="494" r:id="rId41"/>
    <p:sldId id="495" r:id="rId42"/>
    <p:sldId id="496" r:id="rId43"/>
    <p:sldId id="507" r:id="rId44"/>
    <p:sldId id="509" r:id="rId45"/>
    <p:sldId id="497" r:id="rId46"/>
    <p:sldId id="498" r:id="rId47"/>
    <p:sldId id="499" r:id="rId48"/>
    <p:sldId id="510" r:id="rId49"/>
    <p:sldId id="511" r:id="rId50"/>
    <p:sldId id="514" r:id="rId51"/>
    <p:sldId id="515" r:id="rId52"/>
    <p:sldId id="516" r:id="rId53"/>
    <p:sldId id="517" r:id="rId54"/>
    <p:sldId id="518" r:id="rId55"/>
    <p:sldId id="519" r:id="rId56"/>
    <p:sldId id="520" r:id="rId57"/>
    <p:sldId id="521" r:id="rId58"/>
    <p:sldId id="522" r:id="rId59"/>
    <p:sldId id="421" r:id="rId60"/>
    <p:sldId id="423" r:id="rId61"/>
    <p:sldId id="424" r:id="rId62"/>
    <p:sldId id="425" r:id="rId63"/>
    <p:sldId id="426" r:id="rId64"/>
    <p:sldId id="427" r:id="rId65"/>
    <p:sldId id="428" r:id="rId66"/>
    <p:sldId id="429" r:id="rId67"/>
    <p:sldId id="430" r:id="rId68"/>
    <p:sldId id="431" r:id="rId69"/>
    <p:sldId id="432" r:id="rId70"/>
    <p:sldId id="433" r:id="rId71"/>
    <p:sldId id="434" r:id="rId72"/>
    <p:sldId id="435" r:id="rId73"/>
    <p:sldId id="436" r:id="rId74"/>
    <p:sldId id="437" r:id="rId75"/>
    <p:sldId id="438" r:id="rId76"/>
    <p:sldId id="439" r:id="rId77"/>
    <p:sldId id="440" r:id="rId78"/>
    <p:sldId id="441" r:id="rId79"/>
    <p:sldId id="444" r:id="rId80"/>
    <p:sldId id="445" r:id="rId81"/>
    <p:sldId id="446" r:id="rId82"/>
    <p:sldId id="447" r:id="rId83"/>
    <p:sldId id="448" r:id="rId84"/>
    <p:sldId id="449" r:id="rId85"/>
    <p:sldId id="450" r:id="rId86"/>
    <p:sldId id="451" r:id="rId87"/>
    <p:sldId id="452" r:id="rId88"/>
    <p:sldId id="453" r:id="rId89"/>
    <p:sldId id="454" r:id="rId90"/>
    <p:sldId id="455" r:id="rId91"/>
    <p:sldId id="456" r:id="rId92"/>
    <p:sldId id="457" r:id="rId93"/>
    <p:sldId id="458" r:id="rId94"/>
    <p:sldId id="459" r:id="rId95"/>
    <p:sldId id="460" r:id="rId96"/>
    <p:sldId id="461" r:id="rId97"/>
    <p:sldId id="462" r:id="rId98"/>
    <p:sldId id="463" r:id="rId99"/>
    <p:sldId id="464" r:id="rId100"/>
    <p:sldId id="465" r:id="rId101"/>
    <p:sldId id="466" r:id="rId102"/>
    <p:sldId id="467" r:id="rId103"/>
    <p:sldId id="468" r:id="rId104"/>
    <p:sldId id="469" r:id="rId105"/>
    <p:sldId id="470" r:id="rId106"/>
    <p:sldId id="471" r:id="rId107"/>
    <p:sldId id="472" r:id="rId108"/>
    <p:sldId id="473" r:id="rId109"/>
    <p:sldId id="474" r:id="rId110"/>
    <p:sldId id="475" r:id="rId111"/>
    <p:sldId id="476" r:id="rId112"/>
    <p:sldId id="477" r:id="rId113"/>
    <p:sldId id="478" r:id="rId114"/>
    <p:sldId id="479" r:id="rId115"/>
    <p:sldId id="480" r:id="rId116"/>
    <p:sldId id="481" r:id="rId117"/>
    <p:sldId id="482" r:id="rId118"/>
    <p:sldId id="483" r:id="rId119"/>
    <p:sldId id="484" r:id="rId120"/>
    <p:sldId id="485" r:id="rId121"/>
    <p:sldId id="486" r:id="rId122"/>
    <p:sldId id="523" r:id="rId123"/>
    <p:sldId id="524"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3353" autoAdjust="0"/>
  </p:normalViewPr>
  <p:slideViewPr>
    <p:cSldViewPr>
      <p:cViewPr varScale="1">
        <p:scale>
          <a:sx n="66" d="100"/>
          <a:sy n="66" d="100"/>
        </p:scale>
        <p:origin x="1388" y="4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10/20/2019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7EF31-DD79-49D9-859F-0FCC8C43C037}" type="slidenum">
              <a:rPr lang="en-US" smtClean="0"/>
              <a:pPr/>
              <a:t>1</a:t>
            </a:fld>
            <a:endParaRPr lang="en-US"/>
          </a:p>
        </p:txBody>
      </p:sp>
    </p:spTree>
    <p:extLst>
      <p:ext uri="{BB962C8B-B14F-4D97-AF65-F5344CB8AC3E}">
        <p14:creationId xmlns:p14="http://schemas.microsoft.com/office/powerpoint/2010/main" val="135361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1463" y="304800"/>
            <a:ext cx="8601075" cy="5334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164908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Acute Stroke Diagnosis and management</a:t>
            </a:r>
          </a:p>
        </p:txBody>
      </p:sp>
      <p:sp>
        <p:nvSpPr>
          <p:cNvPr id="3" name="Subtitle 2"/>
          <p:cNvSpPr>
            <a:spLocks noGrp="1"/>
          </p:cNvSpPr>
          <p:nvPr>
            <p:ph type="subTitle" idx="1"/>
          </p:nvPr>
        </p:nvSpPr>
        <p:spPr/>
        <p:txBody>
          <a:bodyPr/>
          <a:lstStyle/>
          <a:p>
            <a:r>
              <a:rPr lang="en-US" dirty="0"/>
              <a:t>Yousef Mohammad MD., MSC.</a:t>
            </a:r>
          </a:p>
          <a:p>
            <a:r>
              <a:rPr lang="en-US" dirty="0"/>
              <a:t>Associate Professor of Neurology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fontScale="90000"/>
          </a:bodyPr>
          <a:lstStyle/>
          <a:p>
            <a:r>
              <a:rPr lang="en-US"/>
              <a:t>Right (Nondominant)</a:t>
            </a:r>
            <a:br>
              <a:rPr lang="en-US"/>
            </a:br>
            <a:r>
              <a:rPr lang="en-US"/>
              <a:t>Cerebral Hemisphere</a:t>
            </a:r>
          </a:p>
        </p:txBody>
      </p:sp>
      <p:sp>
        <p:nvSpPr>
          <p:cNvPr id="22531" name="Rectangle 1027"/>
          <p:cNvSpPr>
            <a:spLocks noGrp="1" noChangeArrowheads="1"/>
          </p:cNvSpPr>
          <p:nvPr>
            <p:ph type="body" idx="1"/>
          </p:nvPr>
        </p:nvSpPr>
        <p:spPr/>
        <p:txBody>
          <a:bodyPr/>
          <a:lstStyle/>
          <a:p>
            <a:r>
              <a:rPr lang="en-US"/>
              <a:t>Neglect (= L hemi-inattention)</a:t>
            </a:r>
          </a:p>
          <a:p>
            <a:r>
              <a:rPr lang="en-US"/>
              <a:t>R gaze preference</a:t>
            </a:r>
          </a:p>
          <a:p>
            <a:r>
              <a:rPr lang="en-US"/>
              <a:t>L visual field deficit</a:t>
            </a:r>
          </a:p>
          <a:p>
            <a:r>
              <a:rPr lang="en-US"/>
              <a:t>L hemiparesis</a:t>
            </a:r>
          </a:p>
          <a:p>
            <a:r>
              <a:rPr lang="en-US"/>
              <a:t>L hemisensory loss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Results</a:t>
            </a:r>
          </a:p>
        </p:txBody>
      </p:sp>
      <p:pic>
        <p:nvPicPr>
          <p:cNvPr id="4" name="Content Placeholder 3" descr="D:\nejmoa1706442_t2.jpeg"/>
          <p:cNvPicPr>
            <a:picLocks noGrp="1"/>
          </p:cNvPicPr>
          <p:nvPr>
            <p:ph idx="1"/>
          </p:nvPr>
        </p:nvPicPr>
        <p:blipFill>
          <a:blip r:embed="rId2" cstate="print"/>
          <a:srcRect/>
          <a:stretch>
            <a:fillRect/>
          </a:stretch>
        </p:blipFill>
        <p:spPr bwMode="auto">
          <a:xfrm>
            <a:off x="1066801" y="1143000"/>
            <a:ext cx="7162800" cy="54102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Results</a:t>
            </a:r>
          </a:p>
        </p:txBody>
      </p:sp>
      <p:pic>
        <p:nvPicPr>
          <p:cNvPr id="4" name="Content Placeholder 3" descr="D:\nejmoa1706442_f1.jpeg"/>
          <p:cNvPicPr>
            <a:picLocks noGrp="1"/>
          </p:cNvPicPr>
          <p:nvPr>
            <p:ph idx="1"/>
          </p:nvPr>
        </p:nvPicPr>
        <p:blipFill>
          <a:blip r:embed="rId2" cstate="print"/>
          <a:srcRect/>
          <a:stretch>
            <a:fillRect/>
          </a:stretch>
        </p:blipFill>
        <p:spPr bwMode="auto">
          <a:xfrm>
            <a:off x="2779718" y="1600200"/>
            <a:ext cx="3584563" cy="4525963"/>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dr yousef\Desktop\nejmoa1706442_f2.jpeg"/>
          <p:cNvPicPr>
            <a:picLocks noGrp="1" noChangeAspect="1" noChangeArrowheads="1"/>
          </p:cNvPicPr>
          <p:nvPr>
            <p:ph idx="1"/>
          </p:nvPr>
        </p:nvPicPr>
        <p:blipFill>
          <a:blip r:embed="rId2" cstate="print"/>
          <a:srcRect/>
          <a:stretch>
            <a:fillRect/>
          </a:stretch>
        </p:blipFill>
        <p:spPr bwMode="auto">
          <a:xfrm>
            <a:off x="1791070" y="1600200"/>
            <a:ext cx="5561859" cy="4525963"/>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dr yousef\Desktop\nejmoa1706442_t3.jpeg"/>
          <p:cNvPicPr>
            <a:picLocks noGrp="1" noChangeAspect="1" noChangeArrowheads="1"/>
          </p:cNvPicPr>
          <p:nvPr>
            <p:ph idx="1"/>
          </p:nvPr>
        </p:nvPicPr>
        <p:blipFill>
          <a:blip r:embed="rId2" cstate="print"/>
          <a:srcRect/>
          <a:stretch>
            <a:fillRect/>
          </a:stretch>
        </p:blipFill>
        <p:spPr bwMode="auto">
          <a:xfrm>
            <a:off x="1356395" y="1600200"/>
            <a:ext cx="6431209" cy="4525963"/>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a:solidFill>
                  <a:srgbClr val="FFFF00"/>
                </a:solidFill>
              </a:rPr>
              <a:t>Results:</a:t>
            </a:r>
          </a:p>
          <a:p>
            <a:endParaRPr lang="en-US" dirty="0"/>
          </a:p>
          <a:p>
            <a:r>
              <a:rPr lang="en-US" sz="2800" dirty="0"/>
              <a:t>Symptomatic hemorrhage was the same in the 2 groups: 6% vs. 3% in the </a:t>
            </a:r>
            <a:r>
              <a:rPr lang="en-US" sz="2800" dirty="0" err="1"/>
              <a:t>Thromb</a:t>
            </a:r>
            <a:r>
              <a:rPr lang="en-US" sz="2800" dirty="0"/>
              <a:t> and Cont respectively (P=0.50)</a:t>
            </a:r>
          </a:p>
          <a:p>
            <a:endParaRPr lang="en-US" sz="2800" dirty="0"/>
          </a:p>
          <a:p>
            <a:r>
              <a:rPr lang="en-US" sz="2800" dirty="0"/>
              <a:t>Mortality was the same in the two groups: 19 and 18% (P=1.00)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dirty="0">
                <a:solidFill>
                  <a:srgbClr val="FFFF00"/>
                </a:solidFill>
              </a:rPr>
              <a:t>Conclusion:</a:t>
            </a:r>
          </a:p>
          <a:p>
            <a:endParaRPr lang="en-US" sz="2800" dirty="0"/>
          </a:p>
          <a:p>
            <a:r>
              <a:rPr lang="en-US" sz="2800" dirty="0"/>
              <a:t>Among patients with acute stroke who had last been known to be well 6 to 24 hours earlier and who had a mismatch between clinical deficit and infarct, outcomes for disability and functional independence at 90 days were better with </a:t>
            </a:r>
            <a:r>
              <a:rPr lang="en-US" sz="2800" dirty="0" err="1"/>
              <a:t>thrombectomy</a:t>
            </a:r>
            <a:r>
              <a:rPr lang="en-US" sz="2800" dirty="0"/>
              <a:t> plus standard care than with standard care alone.</a:t>
            </a:r>
          </a:p>
          <a:p>
            <a:endParaRPr lang="en-US" sz="2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a:solidFill>
                  <a:srgbClr val="FFFF00"/>
                </a:solidFill>
              </a:rPr>
              <a:t>Conclusion:</a:t>
            </a:r>
          </a:p>
          <a:p>
            <a:r>
              <a:rPr lang="en-US" dirty="0"/>
              <a:t>For every 2 patients who underwent </a:t>
            </a:r>
            <a:r>
              <a:rPr lang="en-US" dirty="0" err="1"/>
              <a:t>thrombectomy</a:t>
            </a:r>
            <a:r>
              <a:rPr lang="en-US" dirty="0"/>
              <a:t>, 1 additional patient had a better score for disability at 3 months</a:t>
            </a:r>
          </a:p>
          <a:p>
            <a:endParaRPr lang="en-US" dirty="0"/>
          </a:p>
          <a:p>
            <a:r>
              <a:rPr lang="en-US" dirty="0"/>
              <a:t>For 2.8 patients who underwent </a:t>
            </a:r>
            <a:r>
              <a:rPr lang="en-US" dirty="0" err="1"/>
              <a:t>thrombectomy</a:t>
            </a:r>
            <a:r>
              <a:rPr lang="en-US" dirty="0"/>
              <a:t>, 1 additional patient had functional independence at 3 months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3250" name="Picture 2" descr="C:\Users\dr yousef\Dropbox\Screenshots\Screenshot 2018-02-19 14.09.15(2).png"/>
          <p:cNvPicPr>
            <a:picLocks noGrp="1" noChangeAspect="1" noChangeArrowheads="1"/>
          </p:cNvPicPr>
          <p:nvPr>
            <p:ph idx="1"/>
          </p:nvPr>
        </p:nvPicPr>
        <p:blipFill>
          <a:blip r:embed="rId2" cstate="print"/>
          <a:srcRect/>
          <a:stretch>
            <a:fillRect/>
          </a:stretch>
        </p:blipFill>
        <p:spPr bwMode="auto">
          <a:xfrm>
            <a:off x="381000" y="381000"/>
            <a:ext cx="8229600" cy="647700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p>
        </p:txBody>
      </p:sp>
      <p:sp>
        <p:nvSpPr>
          <p:cNvPr id="3" name="Content Placeholder 2"/>
          <p:cNvSpPr>
            <a:spLocks noGrp="1"/>
          </p:cNvSpPr>
          <p:nvPr>
            <p:ph idx="1"/>
          </p:nvPr>
        </p:nvSpPr>
        <p:spPr/>
        <p:txBody>
          <a:bodyPr/>
          <a:lstStyle/>
          <a:p>
            <a:pPr>
              <a:buNone/>
            </a:pPr>
            <a:r>
              <a:rPr lang="en-US" dirty="0">
                <a:solidFill>
                  <a:srgbClr val="FFFF00"/>
                </a:solidFill>
              </a:rPr>
              <a:t>Background:</a:t>
            </a:r>
          </a:p>
          <a:p>
            <a:r>
              <a:rPr lang="en-US" sz="2800" dirty="0"/>
              <a:t>CT perfusion and MRI D/P sequence can estimate the volume of irreversibly injured ischemic tissue and the volume of brain that is ischemic but not yet infracted</a:t>
            </a:r>
          </a:p>
          <a:p>
            <a:endParaRPr lang="en-US" sz="2800" dirty="0"/>
          </a:p>
          <a:p>
            <a:r>
              <a:rPr lang="en-US" sz="2800" dirty="0"/>
              <a:t>These techniques may identify patients who will have a favorable response to ET even when therapy is initiated beyond 6 hours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normAutofit/>
          </a:bodyPr>
          <a:lstStyle/>
          <a:p>
            <a:pPr>
              <a:buNone/>
            </a:pPr>
            <a:r>
              <a:rPr lang="en-US" dirty="0">
                <a:solidFill>
                  <a:srgbClr val="FFFF00"/>
                </a:solidFill>
              </a:rPr>
              <a:t>Background:</a:t>
            </a:r>
          </a:p>
          <a:p>
            <a:pPr>
              <a:buNone/>
            </a:pPr>
            <a:endParaRPr lang="en-US" dirty="0">
              <a:solidFill>
                <a:srgbClr val="FFFF00"/>
              </a:solidFill>
            </a:endParaRPr>
          </a:p>
          <a:p>
            <a:r>
              <a:rPr lang="en-US" sz="2800" dirty="0"/>
              <a:t>DEFUSE 3 trial was designed to test the hypothesis that patients who were likely to have salvageable ischemic brain tissue as defined by perfusion imaging and who underwent ET therapy 6 to 16 hours after they were last known normal, would have better functional outcome than patients treated with standard medical therapy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Brainstem</a:t>
            </a:r>
          </a:p>
        </p:txBody>
      </p:sp>
      <p:sp>
        <p:nvSpPr>
          <p:cNvPr id="23555" name="Rectangle 3"/>
          <p:cNvSpPr>
            <a:spLocks noGrp="1" noChangeArrowheads="1"/>
          </p:cNvSpPr>
          <p:nvPr>
            <p:ph type="body" idx="1"/>
          </p:nvPr>
        </p:nvSpPr>
        <p:spPr/>
        <p:txBody>
          <a:bodyPr/>
          <a:lstStyle/>
          <a:p>
            <a:r>
              <a:rPr lang="en-US" sz="2800"/>
              <a:t>Hemi- or quadriparesis</a:t>
            </a:r>
          </a:p>
          <a:p>
            <a:r>
              <a:rPr lang="en-US" sz="2800"/>
              <a:t>Sensory loss in hemibody or all 4 limbs</a:t>
            </a:r>
          </a:p>
          <a:p>
            <a:r>
              <a:rPr lang="en-US" sz="2800"/>
              <a:t>Crossed signs (face 1 side, body other side)</a:t>
            </a:r>
          </a:p>
          <a:p>
            <a:r>
              <a:rPr lang="en-US" sz="2800"/>
              <a:t>Diplopia, dysconjugate gaze, gaze palsy</a:t>
            </a:r>
          </a:p>
          <a:p>
            <a:r>
              <a:rPr lang="en-US" sz="2800"/>
              <a:t>Vertigo, tinnitus</a:t>
            </a:r>
          </a:p>
          <a:p>
            <a:r>
              <a:rPr lang="en-US" sz="2800"/>
              <a:t>Nausea, vomiting</a:t>
            </a:r>
          </a:p>
          <a:p>
            <a:r>
              <a:rPr lang="en-US" sz="2800"/>
              <a:t>Hiccups, abnormal respirations</a:t>
            </a:r>
          </a:p>
          <a:p>
            <a:r>
              <a:rPr lang="en-US" sz="2800"/>
              <a:t>Decreased consciousness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a:solidFill>
                  <a:srgbClr val="FFFF00"/>
                </a:solidFill>
              </a:rPr>
              <a:t>Methods:</a:t>
            </a:r>
          </a:p>
          <a:p>
            <a:r>
              <a:rPr lang="en-US" sz="2800" dirty="0"/>
              <a:t>A multi-center, randomized, open-label, with blinded outcome assessment of </a:t>
            </a:r>
            <a:r>
              <a:rPr lang="en-US" sz="2800" dirty="0" err="1"/>
              <a:t>thrombectomy</a:t>
            </a:r>
            <a:r>
              <a:rPr lang="en-US" sz="2800" dirty="0"/>
              <a:t> within 6-16 hours from the symptoms onset</a:t>
            </a:r>
          </a:p>
          <a:p>
            <a:endParaRPr lang="en-US" sz="2800" dirty="0"/>
          </a:p>
          <a:p>
            <a:r>
              <a:rPr lang="en-US" sz="2800" dirty="0" err="1"/>
              <a:t>Neurointerventionists</a:t>
            </a:r>
            <a:r>
              <a:rPr lang="en-US" sz="2800" dirty="0"/>
              <a:t> were preapproved to participate on the basis of training and experience</a:t>
            </a:r>
          </a:p>
          <a:p>
            <a:endParaRPr lang="en-US" sz="2800" dirty="0"/>
          </a:p>
          <a:p>
            <a:pPr>
              <a:buFont typeface="Wingdings" pitchFamily="2" charset="2"/>
              <a:buChar char="ü"/>
            </a:pPr>
            <a:endParaRPr lang="en-US" sz="2800" dirty="0"/>
          </a:p>
          <a:p>
            <a:pPr>
              <a:buFont typeface="Wingdings" pitchFamily="2" charset="2"/>
              <a:buChar char="ü"/>
            </a:pPr>
            <a:endParaRPr lang="en-US" sz="28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a:solidFill>
                  <a:srgbClr val="FFFF00"/>
                </a:solidFill>
              </a:rPr>
              <a:t>Methods:</a:t>
            </a:r>
          </a:p>
          <a:p>
            <a:r>
              <a:rPr lang="en-US" sz="2800" dirty="0"/>
              <a:t>Patients were assigned in a 1:1 ratio to ET or Standard medical treatment with the use of web-based dynamic randomization system</a:t>
            </a:r>
          </a:p>
          <a:p>
            <a:endParaRPr lang="en-US" sz="2800" dirty="0"/>
          </a:p>
          <a:p>
            <a:r>
              <a:rPr lang="en-US" sz="2800" dirty="0"/>
              <a:t>Randomization was stratified according to age, core infarct volume, time from symptoms onset to enrolment, baseline score of NIHSS and trial site</a:t>
            </a:r>
          </a:p>
          <a:p>
            <a:endParaRPr lang="en-US" sz="2800" dirty="0"/>
          </a:p>
          <a:p>
            <a:endParaRPr lang="en-US" sz="2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a:solidFill>
                  <a:srgbClr val="FFFF00"/>
                </a:solidFill>
              </a:rPr>
              <a:t>Methods:</a:t>
            </a:r>
          </a:p>
          <a:p>
            <a:r>
              <a:rPr lang="en-US" sz="2800" dirty="0"/>
              <a:t>ET was performed with any FDA approved </a:t>
            </a:r>
            <a:r>
              <a:rPr lang="en-US" sz="2800" dirty="0" err="1"/>
              <a:t>thrombectomy</a:t>
            </a:r>
            <a:r>
              <a:rPr lang="en-US" sz="2800" dirty="0"/>
              <a:t> device at the discretion of the NI</a:t>
            </a:r>
          </a:p>
          <a:p>
            <a:endParaRPr lang="en-US" sz="2800" dirty="0"/>
          </a:p>
          <a:p>
            <a:r>
              <a:rPr lang="en-US" sz="2800" dirty="0"/>
              <a:t>GA was discouraged</a:t>
            </a:r>
          </a:p>
          <a:p>
            <a:endParaRPr lang="en-US" sz="2800" dirty="0"/>
          </a:p>
          <a:p>
            <a:r>
              <a:rPr lang="en-US" sz="2800" dirty="0"/>
              <a:t>IV t-PA within 4.5 hours was allowed</a:t>
            </a:r>
          </a:p>
          <a:p>
            <a:endParaRPr lang="en-US" sz="28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a:solidFill>
                  <a:srgbClr val="FFFF00"/>
                </a:solidFill>
              </a:rPr>
              <a:t>Inclusion criteria include:</a:t>
            </a:r>
          </a:p>
          <a:p>
            <a:pPr>
              <a:buFont typeface="Wingdings" pitchFamily="2" charset="2"/>
              <a:buChar char="ü"/>
            </a:pPr>
            <a:r>
              <a:rPr lang="en-US" sz="2800" dirty="0"/>
              <a:t>Proximal MCA or ICA occlusion</a:t>
            </a:r>
          </a:p>
          <a:p>
            <a:pPr>
              <a:buFont typeface="Wingdings" pitchFamily="2" charset="2"/>
              <a:buChar char="ü"/>
            </a:pPr>
            <a:endParaRPr lang="en-US" sz="2800" dirty="0"/>
          </a:p>
          <a:p>
            <a:pPr>
              <a:buFont typeface="Wingdings" pitchFamily="2" charset="2"/>
              <a:buChar char="ü"/>
            </a:pPr>
            <a:r>
              <a:rPr lang="en-US" sz="2800" dirty="0"/>
              <a:t>Infarct volume (ischemic core)&lt; 70ml, a ratio of volume of ischemic tissue to infarct core of &gt;1.8 and an absolute volume of penumbra of&gt; 15 ml </a:t>
            </a:r>
            <a:r>
              <a:rPr lang="en-US" sz="2800" dirty="0">
                <a:solidFill>
                  <a:srgbClr val="FF0000"/>
                </a:solidFill>
              </a:rPr>
              <a:t>[RAPID software was used to calculate the volume of ischemic core and penumbra regions from CT perfusion and MRI D/P scans]</a:t>
            </a:r>
          </a:p>
          <a:p>
            <a:pPr>
              <a:buFont typeface="Wingdings" pitchFamily="2" charset="2"/>
              <a:buChar char="ü"/>
            </a:pPr>
            <a:endParaRPr lang="en-US" sz="2800" dirty="0"/>
          </a:p>
          <a:p>
            <a:pPr>
              <a:buFont typeface="Wingdings" pitchFamily="2" charset="2"/>
              <a:buChar char="ü"/>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C:\Users\dr yousef\Desktop\nejmoa1713973_f1.jpeg"/>
          <p:cNvPicPr>
            <a:picLocks noGrp="1" noChangeAspect="1" noChangeArrowheads="1"/>
          </p:cNvPicPr>
          <p:nvPr>
            <p:ph idx="1"/>
          </p:nvPr>
        </p:nvPicPr>
        <p:blipFill>
          <a:blip r:embed="rId2" cstate="print"/>
          <a:srcRect/>
          <a:stretch>
            <a:fillRect/>
          </a:stretch>
        </p:blipFill>
        <p:spPr bwMode="auto">
          <a:xfrm>
            <a:off x="457200" y="1752600"/>
            <a:ext cx="8382000" cy="38100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a:solidFill>
                  <a:srgbClr val="FFFF00"/>
                </a:solidFill>
              </a:rPr>
              <a:t>Methods:</a:t>
            </a:r>
          </a:p>
          <a:p>
            <a:pPr>
              <a:buNone/>
            </a:pPr>
            <a:endParaRPr lang="en-US" sz="2800" dirty="0"/>
          </a:p>
          <a:p>
            <a:r>
              <a:rPr lang="en-US" sz="2800" dirty="0"/>
              <a:t>The primary outcome was the MRS  (range 0-6, with higher score indicating greater </a:t>
            </a:r>
            <a:r>
              <a:rPr lang="en-US" sz="2800" dirty="0" err="1"/>
              <a:t>disabilty</a:t>
            </a:r>
            <a:r>
              <a:rPr lang="en-US" sz="2800" dirty="0"/>
              <a:t>) at day 90</a:t>
            </a:r>
          </a:p>
          <a:p>
            <a:endParaRPr lang="en-US" sz="2800" dirty="0"/>
          </a:p>
          <a:p>
            <a:r>
              <a:rPr lang="en-US" sz="2800" dirty="0"/>
              <a:t>Primary outcome was assessed by a certified rater who was unaware of the trial group assignment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dirty="0">
                <a:solidFill>
                  <a:srgbClr val="FFFF00"/>
                </a:solidFill>
              </a:rPr>
              <a:t>Results:</a:t>
            </a:r>
          </a:p>
          <a:p>
            <a:r>
              <a:rPr lang="en-US" sz="2800" dirty="0"/>
              <a:t>38 US centers participated in the study</a:t>
            </a:r>
          </a:p>
          <a:p>
            <a:endParaRPr lang="en-US" sz="2800" dirty="0"/>
          </a:p>
          <a:p>
            <a:r>
              <a:rPr lang="en-US" sz="2800" dirty="0"/>
              <a:t>The NIH, induced by the DAWN trial results, asked the investigators to hold enrollment and perform early interim analysis</a:t>
            </a:r>
          </a:p>
          <a:p>
            <a:endParaRPr lang="en-US" sz="2800" dirty="0"/>
          </a:p>
          <a:p>
            <a:r>
              <a:rPr lang="en-US" sz="2800" dirty="0"/>
              <a:t>The results of interim analysis dictated early termination of enrollment</a:t>
            </a:r>
          </a:p>
          <a:p>
            <a:endParaRPr lang="en-US" sz="2800" dirty="0"/>
          </a:p>
          <a:p>
            <a:r>
              <a:rPr lang="en-US" sz="2800" dirty="0"/>
              <a:t>From May 2016 to May 2017, a total of 182 patients underwent enrollment; 92 to the ET and 90 to the SMT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p>
        </p:txBody>
      </p:sp>
      <p:pic>
        <p:nvPicPr>
          <p:cNvPr id="55298" name="Picture 2" descr="C:\Users\dr yousef\Desktop\nejmoa1713973_t1.jpeg"/>
          <p:cNvPicPr>
            <a:picLocks noGrp="1" noChangeAspect="1" noChangeArrowheads="1"/>
          </p:cNvPicPr>
          <p:nvPr>
            <p:ph idx="1"/>
          </p:nvPr>
        </p:nvPicPr>
        <p:blipFill>
          <a:blip r:embed="rId2" cstate="print"/>
          <a:srcRect/>
          <a:stretch>
            <a:fillRect/>
          </a:stretch>
        </p:blipFill>
        <p:spPr bwMode="auto">
          <a:xfrm>
            <a:off x="990600" y="1447800"/>
            <a:ext cx="7010400" cy="54102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pic>
        <p:nvPicPr>
          <p:cNvPr id="56322" name="Picture 2" descr="C:\Users\dr yousef\Desktop\nejmoa1713973_f2.jpeg"/>
          <p:cNvPicPr>
            <a:picLocks noGrp="1" noChangeAspect="1" noChangeArrowheads="1"/>
          </p:cNvPicPr>
          <p:nvPr>
            <p:ph idx="1"/>
          </p:nvPr>
        </p:nvPicPr>
        <p:blipFill>
          <a:blip r:embed="rId2" cstate="print"/>
          <a:srcRect/>
          <a:stretch>
            <a:fillRect/>
          </a:stretch>
        </p:blipFill>
        <p:spPr bwMode="auto">
          <a:xfrm>
            <a:off x="152400" y="1295400"/>
            <a:ext cx="8610600" cy="5029200"/>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pic>
        <p:nvPicPr>
          <p:cNvPr id="57346" name="Picture 2" descr="C:\Users\dr yousef\Desktop\nejmoa1713973_t2.jpeg"/>
          <p:cNvPicPr>
            <a:picLocks noGrp="1" noChangeAspect="1" noChangeArrowheads="1"/>
          </p:cNvPicPr>
          <p:nvPr>
            <p:ph idx="1"/>
          </p:nvPr>
        </p:nvPicPr>
        <p:blipFill>
          <a:blip r:embed="rId2" cstate="print"/>
          <a:srcRect/>
          <a:stretch>
            <a:fillRect/>
          </a:stretch>
        </p:blipFill>
        <p:spPr bwMode="auto">
          <a:xfrm>
            <a:off x="1066800" y="1371600"/>
            <a:ext cx="6553200" cy="533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a:t>Cerebellum</a:t>
            </a:r>
          </a:p>
        </p:txBody>
      </p:sp>
      <p:sp>
        <p:nvSpPr>
          <p:cNvPr id="25603" name="Rectangle 1027"/>
          <p:cNvSpPr>
            <a:spLocks noGrp="1" noChangeArrowheads="1"/>
          </p:cNvSpPr>
          <p:nvPr>
            <p:ph type="body" idx="1"/>
          </p:nvPr>
        </p:nvSpPr>
        <p:spPr/>
        <p:txBody>
          <a:bodyPr/>
          <a:lstStyle/>
          <a:p>
            <a:r>
              <a:rPr lang="en-US"/>
              <a:t>Truncal = gait ataxia</a:t>
            </a:r>
          </a:p>
          <a:p>
            <a:r>
              <a:rPr lang="en-US"/>
              <a:t>Limb ataxia</a:t>
            </a:r>
          </a:p>
          <a:p>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DEFUSE 3 Trial</a:t>
            </a:r>
            <a:endParaRPr lang="en-US" sz="4000" dirty="0"/>
          </a:p>
        </p:txBody>
      </p:sp>
      <p:pic>
        <p:nvPicPr>
          <p:cNvPr id="58370" name="Picture 2" descr="C:\Users\dr yousef\Desktop\nejmoa1713973_f3.jpeg"/>
          <p:cNvPicPr>
            <a:picLocks noGrp="1" noChangeAspect="1" noChangeArrowheads="1"/>
          </p:cNvPicPr>
          <p:nvPr>
            <p:ph idx="1"/>
          </p:nvPr>
        </p:nvPicPr>
        <p:blipFill>
          <a:blip r:embed="rId2" cstate="print"/>
          <a:srcRect/>
          <a:stretch>
            <a:fillRect/>
          </a:stretch>
        </p:blipFill>
        <p:spPr bwMode="auto">
          <a:xfrm>
            <a:off x="914400" y="1447800"/>
            <a:ext cx="6934200" cy="5410200"/>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a:solidFill>
                  <a:srgbClr val="FFFF00"/>
                </a:solidFill>
              </a:rPr>
              <a:t>Conclusion</a:t>
            </a:r>
          </a:p>
          <a:p>
            <a:pPr algn="ctr">
              <a:buNone/>
            </a:pPr>
            <a:endParaRPr lang="en-US" dirty="0">
              <a:solidFill>
                <a:srgbClr val="FFFF00"/>
              </a:solidFill>
            </a:endParaRPr>
          </a:p>
          <a:p>
            <a:r>
              <a:rPr lang="en-US" dirty="0"/>
              <a:t>IV t-PA, within 4.5 hours from the symptoms onset of acute ischemic stroke, is affective and the standard of care</a:t>
            </a:r>
          </a:p>
          <a:p>
            <a:endParaRPr lang="en-US" dirty="0"/>
          </a:p>
          <a:p>
            <a:r>
              <a:rPr lang="en-US" dirty="0"/>
              <a:t>Endovascular treatment using stent retriever ± t-PA  within 6 hours from the onset of stroke symptoms, is effective and the standard of care</a:t>
            </a:r>
          </a:p>
          <a:p>
            <a:endParaRPr lang="en-US" dirty="0"/>
          </a:p>
          <a:p>
            <a:pPr marL="514350" indent="-514350">
              <a:buFont typeface="+mj-lt"/>
              <a:buAutoNum type="arabicPeriod"/>
            </a:pP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a:p>
            <a:endParaRPr lang="en-US" dirty="0"/>
          </a:p>
          <a:p>
            <a:r>
              <a:rPr lang="en-US" dirty="0"/>
              <a:t>In selected acute stroke patients within 6-16 hours of last known normal who have a large vessel occlusion in the anterior circulation and meet other DAWN or DEFUSE 3 eligibility criteria, mechanical </a:t>
            </a:r>
            <a:r>
              <a:rPr lang="en-US" dirty="0" err="1"/>
              <a:t>thrombectomy</a:t>
            </a:r>
            <a:r>
              <a:rPr lang="en-US" dirty="0"/>
              <a:t> is </a:t>
            </a:r>
            <a:r>
              <a:rPr lang="en-US" i="1" dirty="0"/>
              <a:t>recommended</a:t>
            </a:r>
            <a:r>
              <a:rPr lang="en-US" dirty="0"/>
              <a:t>. </a:t>
            </a:r>
          </a:p>
        </p:txBody>
      </p:sp>
    </p:spTree>
    <p:extLst>
      <p:ext uri="{BB962C8B-B14F-4D97-AF65-F5344CB8AC3E}">
        <p14:creationId xmlns:p14="http://schemas.microsoft.com/office/powerpoint/2010/main" val="9255398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In selected acute stroke patients within 6-24 hours of last known normal who have large vessel occlusion in the anterior circulation and meet other DAWN eligibility criteria, mechanical </a:t>
            </a:r>
            <a:r>
              <a:rPr lang="en-US" dirty="0" err="1"/>
              <a:t>thrombectomy</a:t>
            </a:r>
            <a:r>
              <a:rPr lang="en-US" dirty="0"/>
              <a:t> with a stent retriever is </a:t>
            </a:r>
            <a:r>
              <a:rPr lang="en-US" i="1" dirty="0"/>
              <a:t>reasonable</a:t>
            </a:r>
            <a:r>
              <a:rPr lang="en-US" dirty="0"/>
              <a:t>.</a:t>
            </a:r>
          </a:p>
        </p:txBody>
      </p:sp>
    </p:spTree>
    <p:extLst>
      <p:ext uri="{BB962C8B-B14F-4D97-AF65-F5344CB8AC3E}">
        <p14:creationId xmlns:p14="http://schemas.microsoft.com/office/powerpoint/2010/main" val="154774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descr="C:\Users\dr yousef\Desktop\c5d7c3ed6c7fe53e59c2dd902e44b9_big_gallery.jpg"/>
          <p:cNvPicPr>
            <a:picLocks noGrp="1" noChangeAspect="1" noChangeArrowheads="1"/>
          </p:cNvPicPr>
          <p:nvPr>
            <p:ph idx="1"/>
          </p:nvPr>
        </p:nvPicPr>
        <p:blipFill>
          <a:blip r:embed="rId2" cstate="print"/>
          <a:srcRect/>
          <a:stretch>
            <a:fillRect/>
          </a:stretch>
        </p:blipFill>
        <p:spPr bwMode="auto">
          <a:xfrm>
            <a:off x="1447800" y="1371600"/>
            <a:ext cx="5867400"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2946" name="Picture 2" descr="C:\Users\dr yousef\Desktop\d6de91a6623d7230a61e3d3f4d1cc9_thumb.jpg"/>
          <p:cNvPicPr>
            <a:picLocks noGrp="1" noChangeAspect="1" noChangeArrowheads="1"/>
          </p:cNvPicPr>
          <p:nvPr>
            <p:ph idx="1"/>
          </p:nvPr>
        </p:nvPicPr>
        <p:blipFill>
          <a:blip r:embed="rId2" cstate="print"/>
          <a:srcRect/>
          <a:stretch>
            <a:fillRect/>
          </a:stretch>
        </p:blipFill>
        <p:spPr bwMode="auto">
          <a:xfrm>
            <a:off x="2819400" y="1828800"/>
            <a:ext cx="4191000" cy="3886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4994" name="Picture 2" descr="C:\Users\dr yousef\Desktop\mca cortical branch occlusion infarct ct brain.JPG"/>
          <p:cNvPicPr>
            <a:picLocks noGrp="1" noChangeAspect="1" noChangeArrowheads="1"/>
          </p:cNvPicPr>
          <p:nvPr>
            <p:ph idx="1"/>
          </p:nvPr>
        </p:nvPicPr>
        <p:blipFill>
          <a:blip r:embed="rId2" cstate="print"/>
          <a:srcRect/>
          <a:stretch>
            <a:fillRect/>
          </a:stretch>
        </p:blipFill>
        <p:spPr bwMode="auto">
          <a:xfrm>
            <a:off x="657235" y="1600200"/>
            <a:ext cx="7829529"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6018" name="Picture 2" descr="C:\Users\dr yousef\Desktop\36918tn.jpg"/>
          <p:cNvPicPr>
            <a:picLocks noGrp="1" noChangeAspect="1" noChangeArrowheads="1"/>
          </p:cNvPicPr>
          <p:nvPr>
            <p:ph idx="1"/>
          </p:nvPr>
        </p:nvPicPr>
        <p:blipFill>
          <a:blip r:embed="rId2" cstate="print"/>
          <a:srcRect/>
          <a:stretch>
            <a:fillRect/>
          </a:stretch>
        </p:blipFill>
        <p:spPr bwMode="auto">
          <a:xfrm>
            <a:off x="2209801" y="1676400"/>
            <a:ext cx="4419600"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descr="C:\Users\dr yousef\Desktop\de65c9aaaeeab5a370ffdab2db9791_gallery.jpg"/>
          <p:cNvPicPr>
            <a:picLocks noGrp="1" noChangeAspect="1" noChangeArrowheads="1"/>
          </p:cNvPicPr>
          <p:nvPr>
            <p:ph idx="1"/>
          </p:nvPr>
        </p:nvPicPr>
        <p:blipFill>
          <a:blip r:embed="rId2" cstate="print"/>
          <a:srcRect/>
          <a:stretch>
            <a:fillRect/>
          </a:stretch>
        </p:blipFill>
        <p:spPr bwMode="auto">
          <a:xfrm>
            <a:off x="2133600" y="1600200"/>
            <a:ext cx="4543425" cy="464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8066" name="Picture 2" descr="C:\Users\dr yousef\Desktop\a50979784d58d1_MR3.jpg"/>
          <p:cNvPicPr>
            <a:picLocks noGrp="1" noChangeAspect="1" noChangeArrowheads="1"/>
          </p:cNvPicPr>
          <p:nvPr>
            <p:ph idx="1"/>
          </p:nvPr>
        </p:nvPicPr>
        <p:blipFill>
          <a:blip r:embed="rId2" cstate="print"/>
          <a:srcRect/>
          <a:stretch>
            <a:fillRect/>
          </a:stretch>
        </p:blipFill>
        <p:spPr bwMode="auto">
          <a:xfrm>
            <a:off x="457200" y="2307027"/>
            <a:ext cx="8229600" cy="311230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Major sites and sources of ischemic stroke</a:t>
            </a:r>
          </a:p>
        </p:txBody>
      </p:sp>
      <p:pic>
        <p:nvPicPr>
          <p:cNvPr id="17412" name="Picture 4"/>
          <p:cNvPicPr>
            <a:picLocks noGrp="1" noChangeAspect="1" noChangeArrowheads="1"/>
          </p:cNvPicPr>
          <p:nvPr>
            <p:ph type="body" idx="1"/>
          </p:nvPr>
        </p:nvPicPr>
        <p:blipFill>
          <a:blip r:embed="rId2" cstate="print"/>
          <a:srcRect/>
          <a:stretch>
            <a:fillRect/>
          </a:stretch>
        </p:blipFill>
        <p:spPr>
          <a:xfrm>
            <a:off x="1752600" y="1447800"/>
            <a:ext cx="4876800" cy="4852988"/>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a:solidFill>
                  <a:srgbClr val="FFFF00"/>
                </a:solidFill>
              </a:rPr>
              <a:t>The High Socioeconomic </a:t>
            </a:r>
            <a:br>
              <a:rPr lang="en-US" sz="3500" dirty="0">
                <a:solidFill>
                  <a:srgbClr val="FFFF00"/>
                </a:solidFill>
              </a:rPr>
            </a:br>
            <a:r>
              <a:rPr lang="en-US" sz="3500" dirty="0">
                <a:solidFill>
                  <a:srgbClr val="FFFF00"/>
                </a:solidFill>
              </a:rPr>
              <a:t>Cost of Stroke</a:t>
            </a:r>
            <a:endParaRPr lang="en-GB" sz="3500" dirty="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a:solidFill>
                  <a:srgbClr val="FFCC00"/>
                </a:solidFill>
              </a:rPr>
              <a:t>Morbidity and Mortality</a:t>
            </a:r>
            <a:endParaRPr lang="en-GB" sz="2300" b="1" dirty="0"/>
          </a:p>
          <a:p>
            <a:pPr marL="342900" indent="-342900" defTabSz="914400" eaLnBrk="1" hangingPunct="1">
              <a:buClr>
                <a:srgbClr val="FFFF66"/>
              </a:buClr>
              <a:buFontTx/>
              <a:buChar char="•"/>
            </a:pPr>
            <a:r>
              <a:rPr lang="en-GB" dirty="0"/>
              <a:t>A leading cause of serious, long</a:t>
            </a:r>
            <a:r>
              <a:rPr lang="en-US" dirty="0">
                <a:cs typeface="Arial" charset="0"/>
              </a:rPr>
              <a:t>­</a:t>
            </a:r>
            <a:r>
              <a:rPr lang="en-GB" dirty="0"/>
              <a:t>term disability</a:t>
            </a:r>
          </a:p>
          <a:p>
            <a:pPr marL="342900" indent="-342900" defTabSz="914400" eaLnBrk="1" hangingPunct="1">
              <a:buClr>
                <a:srgbClr val="FFFF66"/>
              </a:buClr>
              <a:buFontTx/>
              <a:buChar char="•"/>
            </a:pPr>
            <a:r>
              <a:rPr lang="en-GB" dirty="0"/>
              <a:t>A second to only heart disease in causing death world-wide</a:t>
            </a:r>
          </a:p>
          <a:p>
            <a:pPr>
              <a:buClr>
                <a:srgbClr val="FFFF66"/>
              </a:buClr>
              <a:buFontTx/>
              <a:buChar char="•"/>
            </a:pPr>
            <a:r>
              <a:rPr lang="en-US" dirty="0"/>
              <a:t>According to the WHO 15 million people worldwide suffer a stroke each year</a:t>
            </a:r>
          </a:p>
          <a:p>
            <a:pPr>
              <a:buClr>
                <a:srgbClr val="FFFF66"/>
              </a:buClr>
            </a:pPr>
            <a:r>
              <a:rPr lang="en-GB" dirty="0"/>
              <a:t>30-day mortality is 8-12%</a:t>
            </a:r>
          </a:p>
          <a:p>
            <a:pPr marL="342900" indent="-342900" defTabSz="914400" eaLnBrk="1" hangingPunct="1">
              <a:buFontTx/>
              <a:buChar char="•"/>
            </a:pPr>
            <a:endParaRPr lang="en-GB" baseline="30000" dirty="0"/>
          </a:p>
          <a:p>
            <a:pPr marL="342900" indent="-342900" defTabSz="914400" eaLnBrk="1" hangingPunct="1">
              <a:buFont typeface="Wingdings" pitchFamily="2" charset="2"/>
              <a:buNone/>
            </a:pPr>
            <a:endParaRPr lang="en-GB" baseline="30000" dirty="0"/>
          </a:p>
          <a:p>
            <a:pPr marL="342900" indent="-342900" defTabSz="914400" eaLnBrk="1" hangingPunct="1">
              <a:buFont typeface="Wingdings" pitchFamily="2" charset="2"/>
              <a:buNone/>
            </a:pPr>
            <a:endParaRPr lang="en-GB" sz="1800" dirty="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p14="http://schemas.microsoft.com/office/powerpoint/2010/main" val="198080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a:solidFill>
                  <a:srgbClr val="FFC000"/>
                </a:solidFill>
                <a:latin typeface="Arial Black" charset="0"/>
                <a:ea typeface="Arial Black" charset="0"/>
                <a:cs typeface="Arial Black" charset="0"/>
                <a:sym typeface="Arial Black" charset="0"/>
              </a:rPr>
              <a:t>Thrombolytic Treatment of Acute Ischemic Stroke</a:t>
            </a:r>
            <a:endParaRPr lang="en-US" dirty="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a:p>
          <a:p>
            <a:r>
              <a:rPr lang="en-US" sz="9800" dirty="0"/>
              <a:t>Prior to two decades ago, no treatment was offered for  acute stroke victims because of the misconception that arterial occlusion in the brain leads to irreversible necrosis and dead tissue within minutes</a:t>
            </a:r>
          </a:p>
          <a:p>
            <a:endParaRPr lang="en-US" sz="9800" dirty="0"/>
          </a:p>
          <a:p>
            <a:r>
              <a:rPr lang="en-US" sz="9800" dirty="0"/>
              <a:t>Stroke was wrongly named </a:t>
            </a:r>
            <a:r>
              <a:rPr lang="en-US" sz="9800" dirty="0" err="1"/>
              <a:t>Cerebrovascular</a:t>
            </a:r>
            <a:r>
              <a:rPr lang="en-US" sz="9800" dirty="0"/>
              <a:t> </a:t>
            </a:r>
            <a:r>
              <a:rPr lang="en-US" sz="9800" dirty="0">
                <a:solidFill>
                  <a:srgbClr val="FF0000"/>
                </a:solidFill>
              </a:rPr>
              <a:t>Accident </a:t>
            </a:r>
            <a:r>
              <a:rPr lang="en-US" sz="9800" dirty="0"/>
              <a:t>(CVA)</a:t>
            </a:r>
            <a:endParaRPr lang="en-US" sz="9800" dirty="0">
              <a:solidFill>
                <a:srgbClr val="FF0000"/>
              </a:solidFill>
            </a:endParaRPr>
          </a:p>
          <a:p>
            <a:pPr eaLnBrk="1" hangingPunct="1"/>
            <a:endParaRPr lang="en-US" dirty="0"/>
          </a:p>
          <a:p>
            <a:pPr eaLnBrk="1" hangingPunct="1"/>
            <a:endParaRPr lang="en-US" dirty="0"/>
          </a:p>
          <a:p>
            <a:pPr eaLnBrk="1" hangingPunct="1"/>
            <a:endParaRPr lang="en-US" sz="9800" dirty="0"/>
          </a:p>
          <a:p>
            <a:pPr eaLnBrk="1" hangingPunct="1"/>
            <a:r>
              <a:rPr lang="en-US" sz="9800" dirty="0"/>
              <a:t>Stroke care was focused on supportive care, stroke prevention and rehabilitation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a:solidFill>
                  <a:srgbClr val="FFFF00"/>
                </a:solidFill>
              </a:rPr>
              <a:t>ISCHEMIC STROKE PATHOPHYSIOLOGY</a:t>
            </a:r>
            <a:br>
              <a:rPr lang="en-US" sz="3200" dirty="0">
                <a:solidFill>
                  <a:srgbClr val="FFFF00"/>
                </a:solidFill>
              </a:rPr>
            </a:br>
            <a:r>
              <a:rPr lang="en-US" sz="3200" i="1" dirty="0">
                <a:solidFill>
                  <a:srgbClr val="FFFF00"/>
                </a:solidFill>
              </a:rPr>
              <a:t>The First Few Hours</a:t>
            </a:r>
            <a:endParaRPr lang="en-US" sz="3200" dirty="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27666" name="Image" r:id="rId4" imgW="2246277" imgH="1564848" progId="">
                      <p:embed/>
                    </p:oleObj>
                  </mc:Choice>
                  <mc:Fallback>
                    <p:oleObj name="Image" r:id="rId4" imgW="2246277" imgH="1564848"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a:solidFill>
                <a:srgbClr val="FFFF66"/>
              </a:solidFill>
            </a:endParaRPr>
          </a:p>
          <a:p>
            <a:pPr eaLnBrk="0" hangingPunct="0"/>
            <a:endParaRPr lang="en-US" sz="2200" i="1" dirty="0">
              <a:solidFill>
                <a:srgbClr val="FFFF66"/>
              </a:solidFill>
            </a:endParaRPr>
          </a:p>
          <a:p>
            <a:pPr eaLnBrk="0" hangingPunct="0"/>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a:solidFill>
                  <a:schemeClr val="tx1"/>
                </a:solidFill>
                <a:effectLst/>
              </a:rPr>
              <a:t>Perfusion CT Scans Obtained 1 Hour 45 Minutes after the Onset of Ischemia in the Territory of the Right Middle Cerebral Artery</a:t>
            </a:r>
            <a:br>
              <a:rPr lang="en-US" sz="2400" b="1">
                <a:solidFill>
                  <a:schemeClr val="tx1"/>
                </a:solidFill>
                <a:effectLst/>
              </a:rPr>
            </a:br>
            <a:endParaRPr lang="en-US" sz="2400" b="1">
              <a:solidFill>
                <a:schemeClr val="tx1"/>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a:solidFill>
                  <a:srgbClr val="FFFF00"/>
                </a:solidFill>
              </a:rPr>
              <a:t>Penumbra</a:t>
            </a:r>
          </a:p>
        </p:txBody>
      </p:sp>
      <p:sp>
        <p:nvSpPr>
          <p:cNvPr id="208899" name="Rectangle 3"/>
          <p:cNvSpPr>
            <a:spLocks noGrp="1" noChangeArrowheads="1"/>
          </p:cNvSpPr>
          <p:nvPr>
            <p:ph type="body" idx="1"/>
          </p:nvPr>
        </p:nvSpPr>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every ischemic stroke there is ischemic core and penumbra</a:t>
            </a:r>
          </a:p>
          <a:p>
            <a:endParaRPr lang="en-US" dirty="0"/>
          </a:p>
          <a:p>
            <a:endParaRPr lang="en-US" dirty="0"/>
          </a:p>
          <a:p>
            <a:r>
              <a:rPr lang="en-US" dirty="0"/>
              <a:t>Penumbra is the region of tissue at risk of being recruited into the ischemic core</a:t>
            </a:r>
          </a:p>
          <a:p>
            <a:endParaRPr lang="en-US" dirty="0"/>
          </a:p>
          <a:p>
            <a:endParaRPr lang="en-US" dirty="0"/>
          </a:p>
          <a:p>
            <a:r>
              <a:rPr lang="en-US" dirty="0"/>
              <a:t>Ischemic Penumbra presents a Window 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a:solidFill>
                <a:srgbClr val="FFFF00"/>
              </a:solidFill>
            </a:endParaRPr>
          </a:p>
          <a:p>
            <a:pPr marL="342900" indent="-342900" defTabSz="914400" eaLnBrk="1" hangingPunct="1">
              <a:lnSpc>
                <a:spcPct val="80000"/>
              </a:lnSpc>
            </a:pPr>
            <a:r>
              <a:rPr lang="en-US" dirty="0"/>
              <a:t>624 acute stroke patients were randomized to either Placebo or 0.9mg/kg of IV </a:t>
            </a:r>
            <a:r>
              <a:rPr lang="en-US" dirty="0" err="1"/>
              <a:t>rt</a:t>
            </a:r>
            <a:r>
              <a:rPr lang="en-US" dirty="0"/>
              <a:t>-PA within 3 hours from the stroke onset.</a:t>
            </a:r>
          </a:p>
          <a:p>
            <a:pPr marL="342900" indent="-342900" defTabSz="914400" eaLnBrk="1" hangingPunct="1">
              <a:lnSpc>
                <a:spcPct val="80000"/>
              </a:lnSpc>
            </a:pPr>
            <a:endParaRPr lang="en-US" dirty="0"/>
          </a:p>
          <a:p>
            <a:pPr marL="342900" indent="-342900" defTabSz="914400" eaLnBrk="1" hangingPunct="1">
              <a:lnSpc>
                <a:spcPct val="80000"/>
              </a:lnSpc>
            </a:pPr>
            <a:endParaRPr lang="en-US" dirty="0"/>
          </a:p>
          <a:p>
            <a:pPr marL="342900" indent="-342900" defTabSz="914400" eaLnBrk="1" hangingPunct="1">
              <a:lnSpc>
                <a:spcPct val="80000"/>
              </a:lnSpc>
            </a:pPr>
            <a:r>
              <a:rPr lang="en-US" dirty="0"/>
              <a:t>Primary outcome: complete or nearly complete neurological recovery at 3 months after stroke</a:t>
            </a:r>
          </a:p>
        </p:txBody>
      </p:sp>
    </p:spTree>
    <p:extLst>
      <p:ext uri="{BB962C8B-B14F-4D97-AF65-F5344CB8AC3E}">
        <p14:creationId xmlns:p14="http://schemas.microsoft.com/office/powerpoint/2010/main" val="146544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a:solidFill>
                            <a:srgbClr val="FFFF00"/>
                          </a:solidFill>
                        </a:rPr>
                        <a:t>Outcome</a:t>
                      </a:r>
                    </a:p>
                  </a:txBody>
                  <a:tcPr/>
                </a:tc>
                <a:tc>
                  <a:txBody>
                    <a:bodyPr/>
                    <a:lstStyle/>
                    <a:p>
                      <a:pPr algn="ctr"/>
                      <a:r>
                        <a:rPr lang="en-US" dirty="0">
                          <a:solidFill>
                            <a:srgbClr val="FFFF00"/>
                          </a:solidFill>
                        </a:rPr>
                        <a:t>IV t-PA</a:t>
                      </a:r>
                    </a:p>
                  </a:txBody>
                  <a:tcPr/>
                </a:tc>
                <a:tc>
                  <a:txBody>
                    <a:bodyPr/>
                    <a:lstStyle/>
                    <a:p>
                      <a:pPr algn="ctr"/>
                      <a:r>
                        <a:rPr lang="en-US" dirty="0">
                          <a:solidFill>
                            <a:srgbClr val="FFFF00"/>
                          </a:solidFill>
                        </a:rPr>
                        <a:t>Placebo</a:t>
                      </a:r>
                    </a:p>
                  </a:txBody>
                  <a:tcPr/>
                </a:tc>
                <a:extLst>
                  <a:ext uri="{0D108BD9-81ED-4DB2-BD59-A6C34878D82A}">
                    <a16:rowId xmlns:a16="http://schemas.microsoft.com/office/drawing/2014/main" val="10000"/>
                  </a:ext>
                </a:extLst>
              </a:tr>
              <a:tr h="370840">
                <a:tc>
                  <a:txBody>
                    <a:bodyPr/>
                    <a:lstStyle/>
                    <a:p>
                      <a:pPr algn="ctr"/>
                      <a:r>
                        <a:rPr lang="en-US" dirty="0">
                          <a:solidFill>
                            <a:srgbClr val="00B0F0"/>
                          </a:solidFill>
                        </a:rPr>
                        <a:t>MRS &lt;</a:t>
                      </a:r>
                      <a:r>
                        <a:rPr lang="en-US" baseline="0" dirty="0">
                          <a:solidFill>
                            <a:srgbClr val="00B0F0"/>
                          </a:solidFill>
                        </a:rPr>
                        <a:t> 1</a:t>
                      </a:r>
                      <a:endParaRPr lang="en-US" dirty="0">
                        <a:solidFill>
                          <a:srgbClr val="00B0F0"/>
                        </a:solidFill>
                      </a:endParaRPr>
                    </a:p>
                  </a:txBody>
                  <a:tcPr/>
                </a:tc>
                <a:tc>
                  <a:txBody>
                    <a:bodyPr/>
                    <a:lstStyle/>
                    <a:p>
                      <a:pPr algn="ctr"/>
                      <a:r>
                        <a:rPr lang="en-US" dirty="0">
                          <a:solidFill>
                            <a:schemeClr val="bg1"/>
                          </a:solidFill>
                        </a:rPr>
                        <a:t>39%</a:t>
                      </a:r>
                    </a:p>
                  </a:txBody>
                  <a:tcPr/>
                </a:tc>
                <a:tc>
                  <a:txBody>
                    <a:bodyPr/>
                    <a:lstStyle/>
                    <a:p>
                      <a:pPr algn="ctr"/>
                      <a:r>
                        <a:rPr lang="en-US" dirty="0"/>
                        <a:t>26%  (P=.019)</a:t>
                      </a:r>
                    </a:p>
                  </a:txBody>
                  <a:tcPr/>
                </a:tc>
                <a:extLst>
                  <a:ext uri="{0D108BD9-81ED-4DB2-BD59-A6C34878D82A}">
                    <a16:rowId xmlns:a16="http://schemas.microsoft.com/office/drawing/2014/main" val="10001"/>
                  </a:ext>
                </a:extLst>
              </a:tr>
              <a:tr h="370840">
                <a:tc>
                  <a:txBody>
                    <a:bodyPr/>
                    <a:lstStyle/>
                    <a:p>
                      <a:pPr algn="ctr"/>
                      <a:r>
                        <a:rPr lang="en-US" dirty="0">
                          <a:solidFill>
                            <a:srgbClr val="00B0F0"/>
                          </a:solidFill>
                        </a:rPr>
                        <a:t>Mortality</a:t>
                      </a:r>
                    </a:p>
                  </a:txBody>
                  <a:tcPr/>
                </a:tc>
                <a:tc>
                  <a:txBody>
                    <a:bodyPr/>
                    <a:lstStyle/>
                    <a:p>
                      <a:pPr algn="ctr"/>
                      <a:r>
                        <a:rPr lang="en-US" dirty="0"/>
                        <a:t>21%</a:t>
                      </a:r>
                    </a:p>
                  </a:txBody>
                  <a:tcPr/>
                </a:tc>
                <a:tc>
                  <a:txBody>
                    <a:bodyPr/>
                    <a:lstStyle/>
                    <a:p>
                      <a:pPr algn="ctr"/>
                      <a:r>
                        <a:rPr lang="en-US" dirty="0"/>
                        <a:t>17%</a:t>
                      </a:r>
                    </a:p>
                  </a:txBody>
                  <a:tcPr/>
                </a:tc>
                <a:extLst>
                  <a:ext uri="{0D108BD9-81ED-4DB2-BD59-A6C34878D82A}">
                    <a16:rowId xmlns:a16="http://schemas.microsoft.com/office/drawing/2014/main" val="10002"/>
                  </a:ext>
                </a:extLst>
              </a:tr>
              <a:tr h="370840">
                <a:tc>
                  <a:txBody>
                    <a:bodyPr/>
                    <a:lstStyle/>
                    <a:p>
                      <a:pPr algn="ctr"/>
                      <a:r>
                        <a:rPr lang="en-US" dirty="0">
                          <a:solidFill>
                            <a:srgbClr val="00B0F0"/>
                          </a:solidFill>
                        </a:rPr>
                        <a:t>ICH</a:t>
                      </a:r>
                    </a:p>
                  </a:txBody>
                  <a:tcPr/>
                </a:tc>
                <a:tc>
                  <a:txBody>
                    <a:bodyPr/>
                    <a:lstStyle/>
                    <a:p>
                      <a:pPr algn="ctr"/>
                      <a:r>
                        <a:rPr lang="en-US" dirty="0"/>
                        <a:t>6.4%</a:t>
                      </a:r>
                    </a:p>
                  </a:txBody>
                  <a:tcPr/>
                </a:tc>
                <a:tc>
                  <a:txBody>
                    <a:bodyPr/>
                    <a:lstStyle/>
                    <a:p>
                      <a:pPr algn="ctr"/>
                      <a:r>
                        <a:rPr lang="en-US" dirty="0"/>
                        <a:t>0.6%</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a:solidFill>
                  <a:srgbClr val="FFFF00"/>
                </a:solidFill>
              </a:rPr>
              <a:t>National Institute of Neurological Disorders and Stroke (NINDS) Trial:</a:t>
            </a:r>
            <a:br>
              <a:rPr lang="en-US" sz="4000" dirty="0">
                <a:solidFill>
                  <a:srgbClr val="FFFF00"/>
                </a:solidFill>
              </a:rPr>
            </a:br>
            <a:endParaRPr lang="en-US" sz="4000" dirty="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a:p>
          <a:p>
            <a:pPr eaLnBrk="1" hangingPunct="1">
              <a:lnSpc>
                <a:spcPct val="90000"/>
              </a:lnSpc>
            </a:pPr>
            <a:endParaRPr lang="en-US" sz="2400" dirty="0"/>
          </a:p>
          <a:p>
            <a:pPr eaLnBrk="1" hangingPunct="1">
              <a:lnSpc>
                <a:spcPct val="90000"/>
              </a:lnSpc>
            </a:pPr>
            <a:r>
              <a:rPr lang="en-US" sz="2400" dirty="0"/>
              <a:t>Those treated with IV </a:t>
            </a:r>
            <a:r>
              <a:rPr lang="en-US" sz="2400" dirty="0" err="1"/>
              <a:t>rt</a:t>
            </a:r>
            <a:r>
              <a:rPr lang="en-US" sz="2400" dirty="0"/>
              <a:t>-PA were 30% more likely to have no or only minor disability at 3 months post stroke</a:t>
            </a:r>
          </a:p>
          <a:p>
            <a:pPr eaLnBrk="1" hangingPunct="1">
              <a:lnSpc>
                <a:spcPct val="90000"/>
              </a:lnSpc>
            </a:pPr>
            <a:endParaRPr lang="en-US" sz="2400" dirty="0"/>
          </a:p>
          <a:p>
            <a:pPr eaLnBrk="1" hangingPunct="1">
              <a:lnSpc>
                <a:spcPct val="90000"/>
              </a:lnSpc>
            </a:pPr>
            <a:r>
              <a:rPr lang="en-US" sz="2400" dirty="0"/>
              <a:t>Absolute risk reduction of poor outcome in the t-PA patients is 13%</a:t>
            </a:r>
          </a:p>
          <a:p>
            <a:pPr eaLnBrk="1" hangingPunct="1">
              <a:lnSpc>
                <a:spcPct val="90000"/>
              </a:lnSpc>
            </a:pPr>
            <a:endParaRPr lang="en-US" sz="2400" dirty="0"/>
          </a:p>
          <a:p>
            <a:pPr eaLnBrk="1" hangingPunct="1">
              <a:lnSpc>
                <a:spcPct val="90000"/>
              </a:lnSpc>
            </a:pPr>
            <a:r>
              <a:rPr lang="en-US" sz="2400" dirty="0"/>
              <a:t>OR for favorable outcome (MRS 0-1) in the t-PA patients 1.9</a:t>
            </a:r>
          </a:p>
          <a:p>
            <a:pPr eaLnBrk="1" hangingPunct="1">
              <a:lnSpc>
                <a:spcPct val="90000"/>
              </a:lnSpc>
            </a:pPr>
            <a:endParaRPr lang="en-US" sz="2400" dirty="0"/>
          </a:p>
          <a:p>
            <a:pPr eaLnBrk="1" hangingPunct="1">
              <a:lnSpc>
                <a:spcPct val="90000"/>
              </a:lnSpc>
            </a:pPr>
            <a:r>
              <a:rPr lang="en-US" sz="2400" dirty="0"/>
              <a:t>No difference in mortality between the two groups </a:t>
            </a:r>
          </a:p>
          <a:p>
            <a:pPr eaLnBrk="1" hangingPunct="1">
              <a:lnSpc>
                <a:spcPct val="90000"/>
              </a:lnSpc>
            </a:pPr>
            <a:endParaRPr lang="en-US" sz="2400" dirty="0"/>
          </a:p>
          <a:p>
            <a:pPr eaLnBrk="1" hangingPunct="1">
              <a:lnSpc>
                <a:spcPct val="90000"/>
              </a:lnSpc>
            </a:pPr>
            <a:r>
              <a:rPr lang="en-US" sz="2400" dirty="0"/>
              <a:t>6.4% symptomatic hemorrhage in the t-PA group compared to 0.6% in the Placebo group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br>
              <a:rPr lang="en-US" sz="3600" dirty="0">
                <a:solidFill>
                  <a:schemeClr val="folHlink"/>
                </a:solidFill>
              </a:rPr>
            </a:br>
            <a:r>
              <a:rPr lang="en-US" sz="3600" dirty="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a:solidFill>
                <a:srgbClr val="FFFF00"/>
              </a:solidFill>
            </a:endParaRPr>
          </a:p>
          <a:p>
            <a:pPr marL="342900" indent="-342900" defTabSz="914400" eaLnBrk="1" hangingPunct="1"/>
            <a:endParaRPr lang="en-US" dirty="0">
              <a:solidFill>
                <a:schemeClr val="folHlink"/>
              </a:solidFill>
            </a:endParaRPr>
          </a:p>
          <a:p>
            <a:pPr marL="342900" indent="-342900" defTabSz="914400" eaLnBrk="1" hangingPunct="1"/>
            <a:r>
              <a:rPr lang="en-US" dirty="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a:p>
        </p:txBody>
      </p:sp>
    </p:spTree>
    <p:extLst>
      <p:ext uri="{BB962C8B-B14F-4D97-AF65-F5344CB8AC3E}">
        <p14:creationId xmlns:p14="http://schemas.microsoft.com/office/powerpoint/2010/main" val="21918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High Socioeconomic </a:t>
            </a:r>
            <a:br>
              <a:rPr lang="en-US" dirty="0">
                <a:solidFill>
                  <a:srgbClr val="FFFF00"/>
                </a:solidFill>
              </a:rPr>
            </a:br>
            <a:r>
              <a:rPr lang="en-US" dirty="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a:p>
          <a:p>
            <a:pPr>
              <a:buNone/>
            </a:pPr>
            <a:r>
              <a:rPr lang="en-US" dirty="0"/>
              <a:t>For survivors aged &gt; 65 years:</a:t>
            </a:r>
          </a:p>
          <a:p>
            <a:pPr>
              <a:buNone/>
            </a:pPr>
            <a:endParaRPr lang="en-US" dirty="0"/>
          </a:p>
          <a:p>
            <a:r>
              <a:rPr lang="en-US" dirty="0"/>
              <a:t>50% have </a:t>
            </a:r>
            <a:r>
              <a:rPr lang="en-US" dirty="0" err="1"/>
              <a:t>hemiparesis</a:t>
            </a:r>
            <a:endParaRPr lang="en-US" dirty="0"/>
          </a:p>
          <a:p>
            <a:r>
              <a:rPr lang="en-US" dirty="0"/>
              <a:t>30% are unable to ambulate</a:t>
            </a:r>
          </a:p>
          <a:p>
            <a:r>
              <a:rPr lang="en-US" dirty="0"/>
              <a:t>19% are aphasic</a:t>
            </a:r>
          </a:p>
          <a:p>
            <a:r>
              <a:rPr lang="en-US" dirty="0"/>
              <a:t>35% are depressed</a:t>
            </a:r>
          </a:p>
          <a:p>
            <a:r>
              <a:rPr lang="en-US" dirty="0"/>
              <a:t>26% resides in nursing home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val="180077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a:solidFill>
                  <a:srgbClr val="FFFF00"/>
                </a:solidFill>
              </a:rPr>
              <a:t>European Cooperative Acute Stroke Study (ECASS II):</a:t>
            </a:r>
          </a:p>
          <a:p>
            <a:pPr>
              <a:lnSpc>
                <a:spcPct val="90000"/>
              </a:lnSpc>
            </a:pPr>
            <a:endParaRPr lang="en-US" dirty="0"/>
          </a:p>
          <a:p>
            <a:pPr>
              <a:lnSpc>
                <a:spcPct val="90000"/>
              </a:lnSpc>
            </a:pPr>
            <a:r>
              <a:rPr lang="en-US" dirty="0"/>
              <a:t>Acute stroke patients were treated with either 0.9 mg/kg </a:t>
            </a:r>
            <a:r>
              <a:rPr lang="en-US" dirty="0" err="1"/>
              <a:t>rt</a:t>
            </a:r>
            <a:r>
              <a:rPr lang="en-US" dirty="0"/>
              <a:t>-PA or Placebo within 6 hours after stroke onset</a:t>
            </a:r>
          </a:p>
          <a:p>
            <a:pPr>
              <a:lnSpc>
                <a:spcPct val="90000"/>
              </a:lnSpc>
            </a:pPr>
            <a:endParaRPr lang="en-US" dirty="0"/>
          </a:p>
          <a:p>
            <a:pPr>
              <a:lnSpc>
                <a:spcPct val="90000"/>
              </a:lnSpc>
            </a:pPr>
            <a:r>
              <a:rPr lang="en-US" dirty="0"/>
              <a:t>Results showed increase </a:t>
            </a:r>
            <a:r>
              <a:rPr lang="en-US" dirty="0" err="1"/>
              <a:t>intracerebral</a:t>
            </a:r>
            <a:r>
              <a:rPr lang="en-US" dirty="0"/>
              <a:t> hemorrhage in the t-PA group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European Cooperative Acute Stroke Study (ECASS III)</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endParaRPr lang="en-US" dirty="0"/>
          </a:p>
          <a:p>
            <a:r>
              <a:rPr lang="en-US" dirty="0"/>
              <a:t>A total of 821 acute stroke patients were treated with either 0.9 mg/kg </a:t>
            </a:r>
            <a:r>
              <a:rPr lang="en-US" dirty="0" err="1"/>
              <a:t>rt</a:t>
            </a:r>
            <a:r>
              <a:rPr lang="en-US" dirty="0"/>
              <a:t>-PA or Placebo within 4.5 hours of the stroke symptoms onset</a:t>
            </a:r>
          </a:p>
          <a:p>
            <a:pPr>
              <a:buNone/>
            </a:pPr>
            <a:endParaRPr lang="en-US" dirty="0"/>
          </a:p>
          <a:p>
            <a:r>
              <a:rPr lang="en-US" dirty="0"/>
              <a:t>Additional exclusion criteria to the NINDS trial include age &gt;80, oral anticoagulant, NIHSS &gt; 25, CT showing &gt; 1/3 MCA infarct, and history of  both stroke and diabetes</a:t>
            </a:r>
          </a:p>
          <a:p>
            <a:endParaRPr lang="en-US" dirty="0"/>
          </a:p>
          <a:p>
            <a:endParaRPr lang="en-US" dirty="0"/>
          </a:p>
          <a:p>
            <a:endParaRPr lang="en-US" dirty="0"/>
          </a:p>
          <a:p>
            <a:endParaRPr lang="en-US" dirty="0"/>
          </a:p>
          <a:p>
            <a:endParaRPr lang="en-US" dirty="0"/>
          </a:p>
          <a:p>
            <a:endParaRPr lang="en-US" dirty="0">
              <a:solidFill>
                <a:srgbClr val="FFFF00"/>
              </a:solidFill>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a:solidFill>
                            <a:srgbClr val="FFFF00"/>
                          </a:solidFill>
                        </a:rPr>
                        <a:t>Outcome</a:t>
                      </a:r>
                    </a:p>
                  </a:txBody>
                  <a:tcPr/>
                </a:tc>
                <a:tc>
                  <a:txBody>
                    <a:bodyPr/>
                    <a:lstStyle/>
                    <a:p>
                      <a:pPr algn="ctr"/>
                      <a:r>
                        <a:rPr lang="en-US" dirty="0">
                          <a:solidFill>
                            <a:srgbClr val="FFFF00"/>
                          </a:solidFill>
                        </a:rPr>
                        <a:t>t--PA</a:t>
                      </a:r>
                    </a:p>
                  </a:txBody>
                  <a:tcPr/>
                </a:tc>
                <a:tc>
                  <a:txBody>
                    <a:bodyPr/>
                    <a:lstStyle/>
                    <a:p>
                      <a:pPr algn="ctr"/>
                      <a:r>
                        <a:rPr lang="en-US" dirty="0">
                          <a:solidFill>
                            <a:srgbClr val="FFFF00"/>
                          </a:solidFill>
                        </a:rPr>
                        <a:t>Placebo</a:t>
                      </a:r>
                    </a:p>
                  </a:txBody>
                  <a:tcPr/>
                </a:tc>
                <a:extLst>
                  <a:ext uri="{0D108BD9-81ED-4DB2-BD59-A6C34878D82A}">
                    <a16:rowId xmlns:a16="http://schemas.microsoft.com/office/drawing/2014/main" val="10000"/>
                  </a:ext>
                </a:extLst>
              </a:tr>
              <a:tr h="370840">
                <a:tc>
                  <a:txBody>
                    <a:bodyPr/>
                    <a:lstStyle/>
                    <a:p>
                      <a:pPr algn="ctr"/>
                      <a:r>
                        <a:rPr lang="en-US" dirty="0">
                          <a:solidFill>
                            <a:srgbClr val="00B0F0"/>
                          </a:solidFill>
                        </a:rPr>
                        <a:t>MRS</a:t>
                      </a:r>
                      <a:r>
                        <a:rPr lang="en-US" baseline="0" dirty="0">
                          <a:solidFill>
                            <a:srgbClr val="00B0F0"/>
                          </a:solidFill>
                        </a:rPr>
                        <a:t> &lt; 2</a:t>
                      </a:r>
                      <a:endParaRPr lang="en-US" dirty="0">
                        <a:solidFill>
                          <a:srgbClr val="00B0F0"/>
                        </a:solidFill>
                      </a:endParaRPr>
                    </a:p>
                  </a:txBody>
                  <a:tcPr/>
                </a:tc>
                <a:tc>
                  <a:txBody>
                    <a:bodyPr/>
                    <a:lstStyle/>
                    <a:p>
                      <a:pPr algn="ctr"/>
                      <a:r>
                        <a:rPr lang="en-US" dirty="0">
                          <a:solidFill>
                            <a:schemeClr val="bg1"/>
                          </a:solidFill>
                        </a:rPr>
                        <a:t>54.4%</a:t>
                      </a:r>
                    </a:p>
                  </a:txBody>
                  <a:tcPr/>
                </a:tc>
                <a:tc>
                  <a:txBody>
                    <a:bodyPr/>
                    <a:lstStyle/>
                    <a:p>
                      <a:pPr algn="ctr"/>
                      <a:r>
                        <a:rPr lang="en-US" dirty="0"/>
                        <a:t>45.2%</a:t>
                      </a:r>
                      <a:r>
                        <a:rPr lang="en-US" baseline="0" dirty="0"/>
                        <a:t>  P=0.04</a:t>
                      </a:r>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rgbClr val="00B0F0"/>
                          </a:solidFill>
                        </a:rPr>
                        <a:t>Mortality</a:t>
                      </a:r>
                    </a:p>
                  </a:txBody>
                  <a:tcPr/>
                </a:tc>
                <a:tc>
                  <a:txBody>
                    <a:bodyPr/>
                    <a:lstStyle/>
                    <a:p>
                      <a:pPr algn="ctr"/>
                      <a:r>
                        <a:rPr lang="en-US" dirty="0"/>
                        <a:t>7.7%</a:t>
                      </a:r>
                    </a:p>
                  </a:txBody>
                  <a:tcPr/>
                </a:tc>
                <a:tc>
                  <a:txBody>
                    <a:bodyPr/>
                    <a:lstStyle/>
                    <a:p>
                      <a:pPr algn="ctr"/>
                      <a:r>
                        <a:rPr lang="en-US" dirty="0"/>
                        <a:t>8.4%</a:t>
                      </a:r>
                      <a:r>
                        <a:rPr lang="en-US" baseline="0" dirty="0"/>
                        <a:t>   P=0.68</a:t>
                      </a:r>
                      <a:endParaRPr lang="en-US" dirty="0"/>
                    </a:p>
                  </a:txBody>
                  <a:tcPr/>
                </a:tc>
                <a:extLst>
                  <a:ext uri="{0D108BD9-81ED-4DB2-BD59-A6C34878D82A}">
                    <a16:rowId xmlns:a16="http://schemas.microsoft.com/office/drawing/2014/main" val="10002"/>
                  </a:ext>
                </a:extLst>
              </a:tr>
              <a:tr h="370840">
                <a:tc>
                  <a:txBody>
                    <a:bodyPr/>
                    <a:lstStyle/>
                    <a:p>
                      <a:pPr algn="ctr"/>
                      <a:r>
                        <a:rPr lang="en-US" dirty="0">
                          <a:solidFill>
                            <a:srgbClr val="00B0F0"/>
                          </a:solidFill>
                        </a:rPr>
                        <a:t>Hemorrhage</a:t>
                      </a:r>
                    </a:p>
                  </a:txBody>
                  <a:tcPr/>
                </a:tc>
                <a:tc>
                  <a:txBody>
                    <a:bodyPr/>
                    <a:lstStyle/>
                    <a:p>
                      <a:pPr algn="ctr"/>
                      <a:r>
                        <a:rPr lang="en-US" dirty="0"/>
                        <a:t>2.4%</a:t>
                      </a:r>
                    </a:p>
                  </a:txBody>
                  <a:tcPr/>
                </a:tc>
                <a:tc>
                  <a:txBody>
                    <a:bodyPr/>
                    <a:lstStyle/>
                    <a:p>
                      <a:pPr algn="ctr"/>
                      <a:r>
                        <a:rPr lang="en-US" dirty="0"/>
                        <a:t>0.2%  P=0.008</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European Cooperative Acute Stroke Study (ECASS III)</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a:p>
          <a:p>
            <a:r>
              <a:rPr lang="en-US" dirty="0"/>
              <a:t>Absolute risk reduction of poor outcome is 7% </a:t>
            </a:r>
          </a:p>
          <a:p>
            <a:endParaRPr lang="en-US" dirty="0"/>
          </a:p>
          <a:p>
            <a:r>
              <a:rPr lang="en-US" dirty="0"/>
              <a:t>A second pooled analysis including ECASS and EPITHET showed consistent results</a:t>
            </a:r>
          </a:p>
          <a:p>
            <a:endParaRPr lang="en-US" dirty="0"/>
          </a:p>
          <a:p>
            <a:r>
              <a:rPr lang="en-US" dirty="0"/>
              <a:t>The AHA,ASA, and ESA endorsed the use of </a:t>
            </a:r>
            <a:r>
              <a:rPr lang="en-US" dirty="0" err="1"/>
              <a:t>alteplase</a:t>
            </a:r>
            <a:r>
              <a:rPr lang="en-US" dirty="0"/>
              <a:t> within 4.5 hours of the symptoms onset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a:t>Odds Ratios for Favorable Outcome</a:t>
            </a:r>
          </a:p>
          <a:p>
            <a:pPr algn="l" rtl="0" eaLnBrk="1" hangingPunct="1">
              <a:buFont typeface="Wingdings" pitchFamily="2" charset="2"/>
              <a:buNone/>
            </a:pPr>
            <a:r>
              <a:rPr lang="en-US" sz="2400" b="1"/>
              <a:t>Time             Odds Ratio                         95% (CI) Interval</a:t>
            </a:r>
          </a:p>
          <a:p>
            <a:pPr algn="l" rtl="0" eaLnBrk="1" hangingPunct="1">
              <a:buFont typeface="Wingdings" pitchFamily="2" charset="2"/>
              <a:buNone/>
            </a:pPr>
            <a:r>
              <a:rPr lang="en-US" sz="2400" b="1"/>
              <a:t>0-90                   2.8                                            1.8 - 4.5</a:t>
            </a:r>
          </a:p>
          <a:p>
            <a:pPr algn="l" rtl="0" eaLnBrk="1" hangingPunct="1">
              <a:buFont typeface="Wingdings" pitchFamily="2" charset="2"/>
              <a:buNone/>
            </a:pPr>
            <a:r>
              <a:rPr lang="en-US" sz="2400" b="1"/>
              <a:t>91-180               1.5                                            1.1 - 2.1</a:t>
            </a:r>
          </a:p>
          <a:p>
            <a:pPr algn="l" rtl="0" eaLnBrk="1" hangingPunct="1">
              <a:buFont typeface="Wingdings" pitchFamily="2" charset="2"/>
              <a:buNone/>
            </a:pPr>
            <a:r>
              <a:rPr lang="en-US" sz="2400" b="1"/>
              <a:t>181-270             1.4                                            1.1 - 1.9</a:t>
            </a:r>
          </a:p>
          <a:p>
            <a:pPr algn="l" rtl="0" eaLnBrk="1" hangingPunct="1">
              <a:buFont typeface="Wingdings" pitchFamily="2" charset="2"/>
              <a:buNone/>
            </a:pPr>
            <a:r>
              <a:rPr lang="en-US" sz="2400" b="1"/>
              <a:t>271-360             1.2                                            0.9 - 1.5</a:t>
            </a:r>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Tissue </a:t>
            </a:r>
            <a:r>
              <a:rPr lang="en-US" dirty="0" err="1">
                <a:solidFill>
                  <a:srgbClr val="FFFF00"/>
                </a:solidFill>
              </a:rPr>
              <a:t>Plasminogen</a:t>
            </a:r>
            <a:r>
              <a:rPr lang="en-US" dirty="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a:p>
          <a:p>
            <a:pPr>
              <a:buNone/>
            </a:pPr>
            <a:r>
              <a:rPr lang="en-US" dirty="0"/>
              <a:t>The introduction of t-PA 2 decades ago marked the end of one era dominated by nihilism, in which stroke was considered untreatable and the beginning of another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746375"/>
            <a:ext cx="65881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p14="http://schemas.microsoft.com/office/powerpoint/2010/main" val="249288175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997200"/>
            <a:ext cx="6588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p14="http://schemas.microsoft.com/office/powerpoint/2010/main" val="5346266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190750"/>
            <a:ext cx="65881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p14="http://schemas.microsoft.com/office/powerpoint/2010/main" val="23310061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High Socioeconomic </a:t>
            </a:r>
            <a:br>
              <a:rPr lang="en-US" dirty="0">
                <a:solidFill>
                  <a:srgbClr val="FFFF00"/>
                </a:solidFill>
              </a:rPr>
            </a:br>
            <a:r>
              <a:rPr lang="en-US" dirty="0">
                <a:solidFill>
                  <a:srgbClr val="FFFF00"/>
                </a:solidFill>
              </a:rPr>
              <a:t>Cost of Stroke</a:t>
            </a: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a:p>
          <a:p>
            <a:pPr>
              <a:buClr>
                <a:srgbClr val="FFFF66"/>
              </a:buClr>
            </a:pPr>
            <a:r>
              <a:rPr lang="en-US" sz="3600" dirty="0"/>
              <a:t>Stroke risk and mortality increase with age</a:t>
            </a:r>
          </a:p>
          <a:p>
            <a:pPr>
              <a:buClr>
                <a:srgbClr val="FFFF66"/>
              </a:buClr>
            </a:pPr>
            <a:endParaRPr lang="en-US" sz="3500" dirty="0"/>
          </a:p>
          <a:p>
            <a:pPr>
              <a:buClr>
                <a:srgbClr val="FFFF66"/>
              </a:buClr>
            </a:pPr>
            <a:r>
              <a:rPr lang="en-US" sz="3500" dirty="0"/>
              <a:t>The increase in life expectancy will increase the incidence of stroke</a:t>
            </a:r>
          </a:p>
          <a:p>
            <a:pPr>
              <a:buClr>
                <a:srgbClr val="FFFF66"/>
              </a:buClr>
              <a:buNone/>
            </a:pPr>
            <a:endParaRPr lang="en-GB" sz="3300" b="1" dirty="0">
              <a:solidFill>
                <a:srgbClr val="FFCC00"/>
              </a:solidFill>
            </a:endParaRPr>
          </a:p>
          <a:p>
            <a:pPr>
              <a:buClr>
                <a:srgbClr val="FFFF66"/>
              </a:buClr>
            </a:pPr>
            <a:r>
              <a:rPr lang="en-GB" dirty="0"/>
              <a:t>In the US, total direct and indirect costs are $56.8 billion annually</a:t>
            </a:r>
          </a:p>
          <a:p>
            <a:pPr>
              <a:buClr>
                <a:srgbClr val="FFFF66"/>
              </a:buClr>
            </a:pPr>
            <a:endParaRPr lang="en-GB" dirty="0"/>
          </a:p>
          <a:p>
            <a:pPr>
              <a:buClr>
                <a:srgbClr val="FFFF66"/>
              </a:buClr>
            </a:pPr>
            <a:r>
              <a:rPr lang="en-GB" dirty="0"/>
              <a:t>The mean lifetime cost of ischemic stroke is estimated at $140,048</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197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888" y="992188"/>
            <a:ext cx="56102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p14="http://schemas.microsoft.com/office/powerpoint/2010/main" val="10484015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a14="http://schemas.microsoft.com/office/drawing/2010/main"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a14="http://schemas.microsoft.com/office/drawing/2010/main"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a14="http://schemas.microsoft.com/office/drawing/2010/main"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a14="http://schemas.microsoft.com/office/drawing/2010/main"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081254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defTabSz="914400" eaLnBrk="1" hangingPunct="1"/>
            <a:r>
              <a:rPr lang="en-US" sz="3200" dirty="0">
                <a:solidFill>
                  <a:srgbClr val="FFFF00"/>
                </a:solidFill>
              </a:rPr>
              <a:t>Acute Stroke Treatment: Mechanical Thrombolysis</a:t>
            </a:r>
          </a:p>
        </p:txBody>
      </p:sp>
      <p:sp>
        <p:nvSpPr>
          <p:cNvPr id="48131" name="Rectangle 3"/>
          <p:cNvSpPr>
            <a:spLocks noGrp="1" noChangeArrowheads="1"/>
          </p:cNvSpPr>
          <p:nvPr>
            <p:ph type="body" idx="1"/>
          </p:nvPr>
        </p:nvSpPr>
        <p:spPr/>
        <p:txBody>
          <a:bodyPr>
            <a:normAutofit fontScale="92500" lnSpcReduction="10000"/>
          </a:bodyPr>
          <a:lstStyle/>
          <a:p>
            <a:pPr marL="342900" indent="-342900" algn="ctr" defTabSz="914400" eaLnBrk="1" hangingPunct="1">
              <a:lnSpc>
                <a:spcPct val="90000"/>
              </a:lnSpc>
              <a:buFont typeface="Wingdings" pitchFamily="2" charset="2"/>
              <a:buNone/>
            </a:pPr>
            <a:endParaRPr lang="en-US" sz="2100" dirty="0">
              <a:solidFill>
                <a:schemeClr val="folHlink"/>
              </a:solidFill>
            </a:endParaRPr>
          </a:p>
          <a:p>
            <a:pPr marL="342900" indent="-342900" defTabSz="914400" eaLnBrk="1" hangingPunct="1">
              <a:lnSpc>
                <a:spcPct val="90000"/>
              </a:lnSpc>
              <a:buFont typeface="Wingdings" pitchFamily="2" charset="2"/>
              <a:buNone/>
            </a:pPr>
            <a:r>
              <a:rPr lang="en-US" sz="3500" dirty="0">
                <a:solidFill>
                  <a:srgbClr val="FFFF00"/>
                </a:solidFill>
              </a:rPr>
              <a:t>Mechanical Embolus Removal in Cerebral Ischemia (MERCI) Trial:</a:t>
            </a:r>
          </a:p>
          <a:p>
            <a:pPr marL="342900" indent="-342900" defTabSz="914400" eaLnBrk="1" hangingPunct="1">
              <a:lnSpc>
                <a:spcPct val="90000"/>
              </a:lnSpc>
            </a:pPr>
            <a:endParaRPr lang="en-US" dirty="0">
              <a:solidFill>
                <a:schemeClr val="folHlink"/>
              </a:solidFill>
            </a:endParaRPr>
          </a:p>
          <a:p>
            <a:pPr marL="742950" lvl="1" indent="-285750" defTabSz="914400" eaLnBrk="1" hangingPunct="1">
              <a:lnSpc>
                <a:spcPct val="90000"/>
              </a:lnSpc>
            </a:pPr>
            <a:r>
              <a:rPr lang="en-US" sz="3200" dirty="0"/>
              <a:t>Recanalization: 48% (19% PROACT control)</a:t>
            </a:r>
          </a:p>
          <a:p>
            <a:pPr marL="742950" lvl="1" indent="-285750" defTabSz="914400" eaLnBrk="1" hangingPunct="1">
              <a:lnSpc>
                <a:spcPct val="90000"/>
              </a:lnSpc>
            </a:pPr>
            <a:r>
              <a:rPr lang="en-US" sz="3200" dirty="0"/>
              <a:t>Complications: 7% (emboli, dissection, SAH)</a:t>
            </a:r>
          </a:p>
          <a:p>
            <a:pPr marL="742950" lvl="1" indent="-285750" defTabSz="914400" eaLnBrk="1" hangingPunct="1">
              <a:lnSpc>
                <a:spcPct val="90000"/>
              </a:lnSpc>
            </a:pPr>
            <a:r>
              <a:rPr lang="en-US" sz="3200" dirty="0"/>
              <a:t>Good outcome: 28% (46% </a:t>
            </a:r>
            <a:r>
              <a:rPr lang="en-US" sz="3200" dirty="0" err="1"/>
              <a:t>recanalized</a:t>
            </a:r>
            <a:r>
              <a:rPr lang="en-US" sz="3200" dirty="0"/>
              <a:t>, 10% occluded)</a:t>
            </a:r>
          </a:p>
          <a:p>
            <a:pPr marL="742950" lvl="1" indent="-285750" defTabSz="914400" eaLnBrk="1" hangingPunct="1">
              <a:lnSpc>
                <a:spcPct val="90000"/>
              </a:lnSpc>
            </a:pPr>
            <a:r>
              <a:rPr lang="en-US" sz="3200" dirty="0"/>
              <a:t>Mortality: 43% (32 </a:t>
            </a:r>
            <a:r>
              <a:rPr lang="en-US" sz="3200" dirty="0" err="1"/>
              <a:t>recanalized</a:t>
            </a:r>
            <a:r>
              <a:rPr lang="en-US" sz="3200" dirty="0"/>
              <a:t>, 54% occluded) </a:t>
            </a:r>
          </a:p>
          <a:p>
            <a:pPr marL="742950" lvl="1" indent="-285750" defTabSz="914400" eaLnBrk="1" hangingPunct="1">
              <a:lnSpc>
                <a:spcPct val="90000"/>
              </a:lnSpc>
            </a:pPr>
            <a:r>
              <a:rPr lang="en-US" sz="3200" dirty="0"/>
              <a:t>Symptomatic hemorrhage occurred in 5%.</a:t>
            </a:r>
          </a:p>
          <a:p>
            <a:pPr marL="342900" indent="-342900" defTabSz="914400" eaLnBrk="1" hangingPunct="1">
              <a:lnSpc>
                <a:spcPct val="90000"/>
              </a:lnSpc>
            </a:pPr>
            <a:endParaRPr lang="en-US" sz="2100" dirty="0">
              <a:solidFill>
                <a:schemeClr val="folHlink"/>
              </a:solidFill>
            </a:endParaRPr>
          </a:p>
          <a:p>
            <a:pPr marL="342900" indent="-342900" defTabSz="914400" eaLnBrk="1" hangingPunct="1">
              <a:lnSpc>
                <a:spcPct val="90000"/>
              </a:lnSpc>
            </a:pPr>
            <a:endParaRPr lang="en-US" sz="2100" dirty="0">
              <a:solidFill>
                <a:schemeClr val="folHlink"/>
              </a:solidFill>
            </a:endParaRPr>
          </a:p>
          <a:p>
            <a:pPr marL="342900" indent="-342900" algn="ctr" defTabSz="914400" eaLnBrk="1" hangingPunct="1">
              <a:lnSpc>
                <a:spcPct val="90000"/>
              </a:lnSpc>
              <a:buFont typeface="Wingdings" pitchFamily="2" charset="2"/>
              <a:buNone/>
            </a:pPr>
            <a:endParaRPr lang="en-US" sz="2100" dirty="0"/>
          </a:p>
        </p:txBody>
      </p:sp>
    </p:spTree>
    <p:extLst>
      <p:ext uri="{BB962C8B-B14F-4D97-AF65-F5344CB8AC3E}">
        <p14:creationId xmlns:p14="http://schemas.microsoft.com/office/powerpoint/2010/main" val="3394331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defTabSz="914400" eaLnBrk="1" hangingPunct="1"/>
            <a:r>
              <a:rPr lang="en-US" sz="3200" dirty="0">
                <a:solidFill>
                  <a:srgbClr val="FFFF00"/>
                </a:solidFill>
              </a:rPr>
              <a:t>Mechanical </a:t>
            </a:r>
            <a:r>
              <a:rPr lang="en-US" sz="3200" dirty="0" err="1">
                <a:solidFill>
                  <a:srgbClr val="FFFF00"/>
                </a:solidFill>
              </a:rPr>
              <a:t>Recanalization</a:t>
            </a:r>
            <a:endParaRPr lang="en-US" sz="3200" dirty="0">
              <a:solidFill>
                <a:srgbClr val="FFFF00"/>
              </a:solidFill>
            </a:endParaRPr>
          </a:p>
        </p:txBody>
      </p:sp>
      <p:sp>
        <p:nvSpPr>
          <p:cNvPr id="49155"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r>
              <a:rPr lang="en-US" dirty="0">
                <a:solidFill>
                  <a:srgbClr val="FFFF00"/>
                </a:solidFill>
              </a:rPr>
              <a:t>Mechanical Embolus Removal in Cerebral Ischemia (MERCI) Trial:</a:t>
            </a:r>
          </a:p>
          <a:p>
            <a:pPr marL="342900" indent="-342900" defTabSz="914400" eaLnBrk="1" hangingPunct="1"/>
            <a:endParaRPr lang="en-US" dirty="0">
              <a:solidFill>
                <a:schemeClr val="folHlink"/>
              </a:solidFill>
            </a:endParaRPr>
          </a:p>
          <a:p>
            <a:pPr marL="342900" indent="-342900" defTabSz="914400" eaLnBrk="1" hangingPunct="1"/>
            <a:r>
              <a:rPr lang="en-US" dirty="0"/>
              <a:t>Based on the MERCI trial results, the FDA in 2005  approved the MERCI retriever for removing clot within 8 hours of stroke symptoms.</a:t>
            </a:r>
          </a:p>
          <a:p>
            <a:pPr marL="342900" indent="-342900" defTabSz="914400" eaLnBrk="1" hangingPunct="1"/>
            <a:endParaRPr lang="en-US" dirty="0"/>
          </a:p>
          <a:p>
            <a:pPr marL="342900" indent="-342900" algn="ctr" defTabSz="914400" eaLnBrk="1" hangingPunct="1">
              <a:buFont typeface="Wingdings" pitchFamily="2" charset="2"/>
              <a:buNone/>
            </a:pPr>
            <a:endParaRPr lang="en-US" dirty="0"/>
          </a:p>
        </p:txBody>
      </p:sp>
    </p:spTree>
    <p:extLst>
      <p:ext uri="{BB962C8B-B14F-4D97-AF65-F5344CB8AC3E}">
        <p14:creationId xmlns:p14="http://schemas.microsoft.com/office/powerpoint/2010/main" val="39128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73238"/>
            <a:ext cx="8280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p14="http://schemas.microsoft.com/office/powerpoint/2010/main" val="19695141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3" y="1498600"/>
            <a:ext cx="680878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p14="http://schemas.microsoft.com/office/powerpoint/2010/main" val="853749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a:solidFill>
                  <a:srgbClr val="FFFF00"/>
                </a:solidFill>
              </a:rPr>
              <a:t>Penumbra</a:t>
            </a:r>
          </a:p>
        </p:txBody>
      </p:sp>
      <p:sp>
        <p:nvSpPr>
          <p:cNvPr id="38915" name="Rectangle 3"/>
          <p:cNvSpPr>
            <a:spLocks noGrp="1" noChangeArrowheads="1"/>
          </p:cNvSpPr>
          <p:nvPr>
            <p:ph type="body" idx="1"/>
          </p:nvPr>
        </p:nvSpPr>
        <p:spPr/>
        <p:txBody>
          <a:bodyPr>
            <a:normAutofit fontScale="92500" lnSpcReduction="10000"/>
          </a:bodyPr>
          <a:lstStyle/>
          <a:p>
            <a:pPr algn="ctr">
              <a:buFont typeface="Wingdings" pitchFamily="2" charset="2"/>
              <a:buNone/>
            </a:pPr>
            <a:r>
              <a:rPr lang="en-US" sz="3500" dirty="0">
                <a:solidFill>
                  <a:srgbClr val="FFFF00"/>
                </a:solidFill>
              </a:rPr>
              <a:t>Trial Design</a:t>
            </a:r>
          </a:p>
          <a:p>
            <a:endParaRPr lang="en-US" dirty="0"/>
          </a:p>
          <a:p>
            <a:r>
              <a:rPr lang="en-US" dirty="0"/>
              <a:t>Prospective, single arm, multi-center</a:t>
            </a:r>
          </a:p>
          <a:p>
            <a:endParaRPr lang="en-US" dirty="0"/>
          </a:p>
          <a:p>
            <a:r>
              <a:rPr lang="en-US" dirty="0"/>
              <a:t>Enrolled 125 patients at 24 international centers</a:t>
            </a:r>
          </a:p>
          <a:p>
            <a:endParaRPr lang="en-US" dirty="0"/>
          </a:p>
          <a:p>
            <a:r>
              <a:rPr lang="en-US" dirty="0"/>
              <a:t>Patients in the trial presented within 8 hours from symptoms onset, had an NIHSS &gt;8 and had complete occlusion of a large intracranial vessel</a:t>
            </a:r>
          </a:p>
        </p:txBody>
      </p:sp>
    </p:spTree>
    <p:extLst>
      <p:ext uri="{BB962C8B-B14F-4D97-AF65-F5344CB8AC3E}">
        <p14:creationId xmlns:p14="http://schemas.microsoft.com/office/powerpoint/2010/main" val="1222706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sz="3200" dirty="0">
                <a:solidFill>
                  <a:srgbClr val="FFFF00"/>
                </a:solidFill>
              </a:rPr>
              <a:t>Penumbra</a:t>
            </a:r>
          </a:p>
        </p:txBody>
      </p:sp>
      <p:graphicFrame>
        <p:nvGraphicFramePr>
          <p:cNvPr id="122913" name="Group 33"/>
          <p:cNvGraphicFramePr>
            <a:graphicFrameLocks noGrp="1"/>
          </p:cNvGraphicFramePr>
          <p:nvPr>
            <p:ph idx="1"/>
          </p:nvPr>
        </p:nvGraphicFramePr>
        <p:xfrm>
          <a:off x="685800" y="1981200"/>
          <a:ext cx="7772400" cy="2743572"/>
        </p:xfrm>
        <a:graphic>
          <a:graphicData uri="http://schemas.openxmlformats.org/drawingml/2006/table">
            <a:tbl>
              <a:tblPr/>
              <a:tblGrid>
                <a:gridCol w="1554163">
                  <a:extLst>
                    <a:ext uri="{9D8B030D-6E8A-4147-A177-3AD203B41FA5}">
                      <a16:colId xmlns:a16="http://schemas.microsoft.com/office/drawing/2014/main" val="20000"/>
                    </a:ext>
                  </a:extLst>
                </a:gridCol>
                <a:gridCol w="1554162">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4163">
                  <a:extLst>
                    <a:ext uri="{9D8B030D-6E8A-4147-A177-3AD203B41FA5}">
                      <a16:colId xmlns:a16="http://schemas.microsoft.com/office/drawing/2014/main" val="20003"/>
                    </a:ext>
                  </a:extLst>
                </a:gridCol>
                <a:gridCol w="1554162">
                  <a:extLst>
                    <a:ext uri="{9D8B030D-6E8A-4147-A177-3AD203B41FA5}">
                      <a16:colId xmlns:a16="http://schemas.microsoft.com/office/drawing/2014/main" val="20004"/>
                    </a:ext>
                  </a:extLst>
                </a:gridCol>
              </a:tblGrid>
              <a:tr h="12827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a:ln>
                            <a:noFill/>
                          </a:ln>
                          <a:solidFill>
                            <a:srgbClr val="FFFF00"/>
                          </a:solidFill>
                          <a:effectLst/>
                          <a:latin typeface="Arial" charset="0"/>
                        </a:rPr>
                        <a:t>Recanal</a:t>
                      </a:r>
                      <a:endParaRPr kumimoji="0" lang="en-US" sz="2800" b="0" i="0" u="sng" strike="noStrike" cap="none" normalizeH="0" baseline="0" dirty="0">
                        <a:ln>
                          <a:noFill/>
                        </a:ln>
                        <a:solidFill>
                          <a:srgbClr val="FFFF00"/>
                        </a:solidFill>
                        <a:effectLst/>
                        <a:latin typeface="Arial" charset="0"/>
                      </a:endParaRP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a:ln>
                            <a:noFill/>
                          </a:ln>
                          <a:solidFill>
                            <a:srgbClr val="FFFF00"/>
                          </a:solidFill>
                          <a:effectLst/>
                          <a:latin typeface="Arial" charset="0"/>
                        </a:rPr>
                        <a:t>Hemorr</a:t>
                      </a:r>
                      <a:endParaRPr kumimoji="0" lang="en-US" sz="2800" b="0" i="0" u="sng" strike="noStrike" cap="none" normalizeH="0" baseline="0" dirty="0">
                        <a:ln>
                          <a:noFill/>
                        </a:ln>
                        <a:solidFill>
                          <a:srgbClr val="FFFF00"/>
                        </a:solidFill>
                        <a:effectLst/>
                        <a:latin typeface="Arial" charset="0"/>
                      </a:endParaRP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a:ln>
                            <a:noFill/>
                          </a:ln>
                          <a:solidFill>
                            <a:srgbClr val="FFFF00"/>
                          </a:solidFill>
                          <a:effectLst/>
                          <a:latin typeface="Arial" charset="0"/>
                        </a:rPr>
                        <a:t>&gt;4 NIHSS Imp</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a:ln>
                            <a:noFill/>
                          </a:ln>
                          <a:solidFill>
                            <a:srgbClr val="FFFF00"/>
                          </a:solidFill>
                          <a:effectLst/>
                          <a:latin typeface="Arial" charset="0"/>
                        </a:rPr>
                        <a:t>MRS&lt;2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a:ln>
                            <a:noFill/>
                          </a:ln>
                          <a:solidFill>
                            <a:srgbClr val="FFFF00"/>
                          </a:solidFill>
                          <a:effectLst/>
                          <a:latin typeface="Arial" charset="0"/>
                        </a:rPr>
                        <a:t>Morta</a:t>
                      </a:r>
                      <a:r>
                        <a:rPr kumimoji="0" lang="en-US" sz="2000" b="0" i="0" u="sng" strike="noStrike" cap="none" normalizeH="0" baseline="0" dirty="0">
                          <a:ln>
                            <a:noFill/>
                          </a:ln>
                          <a:solidFill>
                            <a:srgbClr val="FFFF00"/>
                          </a:solidFill>
                          <a:effectLst/>
                          <a:latin typeface="Arial" charset="0"/>
                        </a:rPr>
                        <a:t>l</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81.6%</a:t>
                      </a: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11.2%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57.8%</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25%</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26%</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718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a:p>
          <a:p>
            <a:pPr marL="342900" indent="-342900" defTabSz="914400" eaLnBrk="1" hangingPunct="1">
              <a:lnSpc>
                <a:spcPct val="80000"/>
              </a:lnSpc>
            </a:pPr>
            <a:r>
              <a:rPr lang="en-US" dirty="0"/>
              <a:t>The economic, social, and psychological costs of stroke are enormous.</a:t>
            </a:r>
          </a:p>
          <a:p>
            <a:pPr marL="342900" indent="-342900" defTabSz="914400" eaLnBrk="1" hangingPunct="1">
              <a:lnSpc>
                <a:spcPct val="80000"/>
              </a:lnSpc>
            </a:pPr>
            <a:endParaRPr lang="en-US" dirty="0"/>
          </a:p>
          <a:p>
            <a:pPr marL="342900" indent="-342900" defTabSz="914400" eaLnBrk="1" hangingPunct="1">
              <a:lnSpc>
                <a:spcPct val="80000"/>
              </a:lnSpc>
            </a:pPr>
            <a:endParaRPr lang="en-US" dirty="0"/>
          </a:p>
          <a:p>
            <a:pPr marL="342900" indent="-342900" defTabSz="914400" eaLnBrk="1" hangingPunct="1">
              <a:lnSpc>
                <a:spcPct val="80000"/>
              </a:lnSpc>
            </a:pPr>
            <a:r>
              <a:rPr lang="en-US" dirty="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a:t>             </a:t>
            </a:r>
            <a:endParaRPr lang="en-US" dirty="0"/>
          </a:p>
          <a:p>
            <a:pPr marL="342900" indent="-342900" defTabSz="914400" eaLnBrk="1" hangingPunct="1">
              <a:lnSpc>
                <a:spcPct val="80000"/>
              </a:lnSpc>
              <a:buFont typeface="Wingdings" pitchFamily="2" charset="2"/>
              <a:buNone/>
            </a:pPr>
            <a:r>
              <a:rPr lang="en-US" dirty="0"/>
              <a:t>             </a:t>
            </a:r>
            <a:r>
              <a:rPr lang="en-US" b="1" dirty="0"/>
              <a:t>- </a:t>
            </a:r>
            <a:r>
              <a:rPr lang="en-US" dirty="0"/>
              <a:t>Marcello Malpighi</a:t>
            </a:r>
          </a:p>
          <a:p>
            <a:pPr marL="342900" indent="-342900" defTabSz="914400" eaLnBrk="1" hangingPunct="1">
              <a:lnSpc>
                <a:spcPct val="80000"/>
              </a:lnSpc>
              <a:buFont typeface="Wingdings" pitchFamily="2" charset="2"/>
              <a:buNone/>
            </a:pPr>
            <a:r>
              <a:rPr lang="en-US" dirty="0"/>
              <a:t>             </a:t>
            </a:r>
            <a:r>
              <a:rPr lang="en-US" b="1" dirty="0"/>
              <a:t>- </a:t>
            </a:r>
            <a:r>
              <a:rPr lang="en-US" dirty="0"/>
              <a:t>Louis </a:t>
            </a:r>
            <a:r>
              <a:rPr lang="en-US" dirty="0" err="1"/>
              <a:t>Pateur</a:t>
            </a:r>
            <a:r>
              <a:rPr lang="en-US" dirty="0"/>
              <a:t> (at age 46)</a:t>
            </a:r>
          </a:p>
          <a:p>
            <a:pPr marL="342900" indent="-342900" defTabSz="914400" eaLnBrk="1" hangingPunct="1">
              <a:lnSpc>
                <a:spcPct val="80000"/>
              </a:lnSpc>
              <a:buFont typeface="Wingdings" pitchFamily="2" charset="2"/>
              <a:buNone/>
            </a:pPr>
            <a:r>
              <a:rPr lang="en-US" dirty="0"/>
              <a:t>             </a:t>
            </a:r>
            <a:r>
              <a:rPr lang="en-US" b="1" dirty="0"/>
              <a:t>- </a:t>
            </a:r>
            <a:r>
              <a:rPr lang="en-US" dirty="0" err="1"/>
              <a:t>Vladamir</a:t>
            </a:r>
            <a:r>
              <a:rPr lang="en-US" dirty="0"/>
              <a:t> Lenin</a:t>
            </a:r>
            <a:endParaRPr lang="en-US" b="1" dirty="0"/>
          </a:p>
          <a:p>
            <a:pPr marL="342900" indent="-342900" defTabSz="914400" eaLnBrk="1" hangingPunct="1">
              <a:lnSpc>
                <a:spcPct val="80000"/>
              </a:lnSpc>
              <a:buFont typeface="Wingdings" pitchFamily="2" charset="2"/>
              <a:buNone/>
            </a:pPr>
            <a:r>
              <a:rPr lang="en-US" dirty="0"/>
              <a:t>             </a:t>
            </a:r>
            <a:r>
              <a:rPr lang="en-US" b="1" dirty="0"/>
              <a:t>- </a:t>
            </a:r>
            <a:r>
              <a:rPr lang="en-US" dirty="0"/>
              <a:t>Woodrow Wilson</a:t>
            </a:r>
          </a:p>
          <a:p>
            <a:pPr marL="342900" indent="-342900" defTabSz="914400" eaLnBrk="1" hangingPunct="1">
              <a:lnSpc>
                <a:spcPct val="80000"/>
              </a:lnSpc>
              <a:buFont typeface="Wingdings" pitchFamily="2" charset="2"/>
              <a:buNone/>
            </a:pPr>
            <a:r>
              <a:rPr lang="en-US" b="1" dirty="0"/>
              <a:t>             - </a:t>
            </a:r>
            <a:r>
              <a:rPr lang="en-US" dirty="0"/>
              <a:t>Dwight Eisenhower</a:t>
            </a:r>
          </a:p>
          <a:p>
            <a:pPr marL="342900" indent="-342900" defTabSz="914400" eaLnBrk="1" hangingPunct="1">
              <a:lnSpc>
                <a:spcPct val="80000"/>
              </a:lnSpc>
              <a:buFont typeface="Wingdings" pitchFamily="2" charset="2"/>
              <a:buNone/>
            </a:pPr>
            <a:r>
              <a:rPr lang="en-US" b="1" dirty="0"/>
              <a:t>             - </a:t>
            </a:r>
            <a:r>
              <a:rPr lang="en-US" dirty="0"/>
              <a:t>Richard Nixon</a:t>
            </a:r>
            <a:endParaRPr lang="en-US" b="1" dirty="0"/>
          </a:p>
          <a:p>
            <a:pPr marL="342900" indent="-342900" defTabSz="914400" eaLnBrk="1" hangingPunct="1">
              <a:lnSpc>
                <a:spcPct val="80000"/>
              </a:lnSpc>
            </a:pPr>
            <a:endParaRPr lang="en-US" sz="1400" b="1" dirty="0"/>
          </a:p>
        </p:txBody>
      </p:sp>
    </p:spTree>
    <p:extLst>
      <p:ext uri="{BB962C8B-B14F-4D97-AF65-F5344CB8AC3E}">
        <p14:creationId xmlns:p14="http://schemas.microsoft.com/office/powerpoint/2010/main" val="727435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lstStyle/>
          <a:p>
            <a:pPr>
              <a:buNone/>
            </a:pPr>
            <a:r>
              <a:rPr lang="en-US" dirty="0">
                <a:solidFill>
                  <a:srgbClr val="FFFF00"/>
                </a:solidFill>
              </a:rPr>
              <a:t>Randomized Phase 3 trial:</a:t>
            </a:r>
          </a:p>
          <a:p>
            <a:endParaRPr lang="en-US" dirty="0">
              <a:solidFill>
                <a:srgbClr val="FFFF00"/>
              </a:solidFill>
            </a:endParaRPr>
          </a:p>
          <a:p>
            <a:r>
              <a:rPr lang="en-US" dirty="0"/>
              <a:t>IMS III</a:t>
            </a:r>
          </a:p>
          <a:p>
            <a:endParaRPr lang="en-US" dirty="0"/>
          </a:p>
          <a:p>
            <a:r>
              <a:rPr lang="en-US" dirty="0"/>
              <a:t>Synthesis Expansion</a:t>
            </a:r>
          </a:p>
          <a:p>
            <a:endParaRPr lang="en-US" dirty="0"/>
          </a:p>
          <a:p>
            <a:r>
              <a:rPr lang="en-US" dirty="0"/>
              <a:t>MR Rescue</a:t>
            </a:r>
          </a:p>
          <a:p>
            <a:pPr>
              <a:buNone/>
            </a:pPr>
            <a:endParaRPr lang="en-US" dirty="0"/>
          </a:p>
        </p:txBody>
      </p:sp>
    </p:spTree>
    <p:extLst>
      <p:ext uri="{BB962C8B-B14F-4D97-AF65-F5344CB8AC3E}">
        <p14:creationId xmlns:p14="http://schemas.microsoft.com/office/powerpoint/2010/main" val="1813329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a:solidFill>
                  <a:srgbClr val="FFFF00"/>
                </a:solidFill>
              </a:rPr>
              <a:t>IMS III</a:t>
            </a:r>
          </a:p>
          <a:p>
            <a:pPr>
              <a:buNone/>
            </a:pPr>
            <a:endParaRPr lang="en-US" dirty="0">
              <a:solidFill>
                <a:srgbClr val="FFFF00"/>
              </a:solidFill>
            </a:endParaRPr>
          </a:p>
          <a:p>
            <a:r>
              <a:rPr lang="en-US" dirty="0">
                <a:solidFill>
                  <a:schemeClr val="tx1">
                    <a:lumMod val="95000"/>
                  </a:schemeClr>
                </a:solidFill>
              </a:rPr>
              <a:t>A randomized study to assess the efficacy and safety of IV t-PA combined with mechanical </a:t>
            </a:r>
            <a:r>
              <a:rPr lang="en-US" dirty="0" err="1">
                <a:solidFill>
                  <a:schemeClr val="tx1">
                    <a:lumMod val="95000"/>
                  </a:schemeClr>
                </a:solidFill>
              </a:rPr>
              <a:t>thrombolysis</a:t>
            </a:r>
            <a:r>
              <a:rPr lang="en-US" dirty="0">
                <a:solidFill>
                  <a:schemeClr val="tx1">
                    <a:lumMod val="95000"/>
                  </a:schemeClr>
                </a:solidFill>
              </a:rPr>
              <a:t> compared with IV t-PA alone, in acute stroke patients presenting within 3 hours of the symptoms onset</a:t>
            </a:r>
          </a:p>
          <a:p>
            <a:endParaRPr lang="en-US" dirty="0">
              <a:solidFill>
                <a:srgbClr val="FFFF00"/>
              </a:solidFill>
            </a:endParaRPr>
          </a:p>
          <a:p>
            <a:r>
              <a:rPr lang="en-US" dirty="0"/>
              <a:t>The primary outcome was a MRS of &lt;2 (indicating functional independence) at 90 days </a:t>
            </a:r>
            <a:r>
              <a:rPr lang="en-US" dirty="0">
                <a:solidFill>
                  <a:srgbClr val="FFFF00"/>
                </a:solidFill>
              </a:rPr>
              <a:t> </a:t>
            </a:r>
          </a:p>
        </p:txBody>
      </p:sp>
    </p:spTree>
    <p:extLst>
      <p:ext uri="{BB962C8B-B14F-4D97-AF65-F5344CB8AC3E}">
        <p14:creationId xmlns:p14="http://schemas.microsoft.com/office/powerpoint/2010/main" val="3731122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lstStyle/>
          <a:p>
            <a:pPr algn="ctr">
              <a:buNone/>
            </a:pPr>
            <a:r>
              <a:rPr lang="en-US" dirty="0">
                <a:solidFill>
                  <a:srgbClr val="FFFF00"/>
                </a:solidFill>
              </a:rPr>
              <a:t>IMS III</a:t>
            </a:r>
          </a:p>
          <a:p>
            <a:pPr algn="ctr">
              <a:buNone/>
            </a:pPr>
            <a:endParaRPr lang="en-US" dirty="0">
              <a:solidFill>
                <a:srgbClr val="FFFF00"/>
              </a:solidFill>
            </a:endParaRPr>
          </a:p>
        </p:txBody>
      </p:sp>
      <p:graphicFrame>
        <p:nvGraphicFramePr>
          <p:cNvPr id="4" name="Table 3"/>
          <p:cNvGraphicFramePr>
            <a:graphicFrameLocks noGrp="1"/>
          </p:cNvGraphicFramePr>
          <p:nvPr/>
        </p:nvGraphicFramePr>
        <p:xfrm>
          <a:off x="1371600" y="3048000"/>
          <a:ext cx="6096000" cy="1981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95300">
                <a:tc>
                  <a:txBody>
                    <a:bodyPr/>
                    <a:lstStyle/>
                    <a:p>
                      <a:pPr algn="ctr"/>
                      <a:r>
                        <a:rPr lang="en-US" dirty="0"/>
                        <a:t>Outcome</a:t>
                      </a:r>
                    </a:p>
                  </a:txBody>
                  <a:tcPr/>
                </a:tc>
                <a:tc>
                  <a:txBody>
                    <a:bodyPr/>
                    <a:lstStyle/>
                    <a:p>
                      <a:pPr algn="ctr"/>
                      <a:r>
                        <a:rPr lang="en-US" dirty="0"/>
                        <a:t>IV </a:t>
                      </a:r>
                      <a:r>
                        <a:rPr lang="en-US" baseline="0" dirty="0"/>
                        <a:t> t-PA</a:t>
                      </a:r>
                      <a:endParaRPr lang="en-US" dirty="0"/>
                    </a:p>
                  </a:txBody>
                  <a:tcPr/>
                </a:tc>
                <a:tc>
                  <a:txBody>
                    <a:bodyPr/>
                    <a:lstStyle/>
                    <a:p>
                      <a:pPr algn="ctr"/>
                      <a:r>
                        <a:rPr lang="en-US" dirty="0"/>
                        <a:t>IV t-PA/MT</a:t>
                      </a:r>
                    </a:p>
                  </a:txBody>
                  <a:tcPr/>
                </a:tc>
                <a:extLst>
                  <a:ext uri="{0D108BD9-81ED-4DB2-BD59-A6C34878D82A}">
                    <a16:rowId xmlns:a16="http://schemas.microsoft.com/office/drawing/2014/main" val="10000"/>
                  </a:ext>
                </a:extLst>
              </a:tr>
              <a:tr h="495300">
                <a:tc>
                  <a:txBody>
                    <a:bodyPr/>
                    <a:lstStyle/>
                    <a:p>
                      <a:pPr algn="ctr"/>
                      <a:r>
                        <a:rPr lang="en-US" dirty="0">
                          <a:solidFill>
                            <a:srgbClr val="00B0F0"/>
                          </a:solidFill>
                        </a:rPr>
                        <a:t>MRS</a:t>
                      </a:r>
                      <a:r>
                        <a:rPr lang="en-US" baseline="0" dirty="0">
                          <a:solidFill>
                            <a:srgbClr val="00B0F0"/>
                          </a:solidFill>
                        </a:rPr>
                        <a:t> &lt;2</a:t>
                      </a:r>
                      <a:endParaRPr lang="en-US" dirty="0">
                        <a:solidFill>
                          <a:srgbClr val="00B0F0"/>
                        </a:solidFill>
                      </a:endParaRPr>
                    </a:p>
                  </a:txBody>
                  <a:tcPr/>
                </a:tc>
                <a:tc>
                  <a:txBody>
                    <a:bodyPr/>
                    <a:lstStyle/>
                    <a:p>
                      <a:pPr algn="ctr"/>
                      <a:r>
                        <a:rPr lang="en-US" dirty="0"/>
                        <a:t>38.7%</a:t>
                      </a:r>
                    </a:p>
                  </a:txBody>
                  <a:tcPr/>
                </a:tc>
                <a:tc>
                  <a:txBody>
                    <a:bodyPr/>
                    <a:lstStyle/>
                    <a:p>
                      <a:pPr algn="ctr"/>
                      <a:r>
                        <a:rPr lang="en-US" dirty="0"/>
                        <a:t>40.8%</a:t>
                      </a:r>
                    </a:p>
                  </a:txBody>
                  <a:tcPr/>
                </a:tc>
                <a:extLst>
                  <a:ext uri="{0D108BD9-81ED-4DB2-BD59-A6C34878D82A}">
                    <a16:rowId xmlns:a16="http://schemas.microsoft.com/office/drawing/2014/main" val="10001"/>
                  </a:ext>
                </a:extLst>
              </a:tr>
              <a:tr h="495300">
                <a:tc>
                  <a:txBody>
                    <a:bodyPr/>
                    <a:lstStyle/>
                    <a:p>
                      <a:pPr algn="ctr"/>
                      <a:r>
                        <a:rPr lang="en-US" dirty="0">
                          <a:solidFill>
                            <a:srgbClr val="00B0F0"/>
                          </a:solidFill>
                        </a:rPr>
                        <a:t>Mortality</a:t>
                      </a:r>
                    </a:p>
                  </a:txBody>
                  <a:tcPr/>
                </a:tc>
                <a:tc>
                  <a:txBody>
                    <a:bodyPr/>
                    <a:lstStyle/>
                    <a:p>
                      <a:pPr algn="ctr"/>
                      <a:r>
                        <a:rPr lang="en-US" dirty="0"/>
                        <a:t>21.6%</a:t>
                      </a:r>
                    </a:p>
                  </a:txBody>
                  <a:tcPr/>
                </a:tc>
                <a:tc>
                  <a:txBody>
                    <a:bodyPr/>
                    <a:lstStyle/>
                    <a:p>
                      <a:pPr algn="ctr"/>
                      <a:r>
                        <a:rPr lang="en-US" dirty="0"/>
                        <a:t>19.1%  P=0.52</a:t>
                      </a:r>
                    </a:p>
                  </a:txBody>
                  <a:tcPr/>
                </a:tc>
                <a:extLst>
                  <a:ext uri="{0D108BD9-81ED-4DB2-BD59-A6C34878D82A}">
                    <a16:rowId xmlns:a16="http://schemas.microsoft.com/office/drawing/2014/main" val="10002"/>
                  </a:ext>
                </a:extLst>
              </a:tr>
              <a:tr h="495300">
                <a:tc>
                  <a:txBody>
                    <a:bodyPr/>
                    <a:lstStyle/>
                    <a:p>
                      <a:pPr algn="ctr"/>
                      <a:r>
                        <a:rPr lang="en-US" dirty="0" err="1">
                          <a:solidFill>
                            <a:srgbClr val="00B0F0"/>
                          </a:solidFill>
                        </a:rPr>
                        <a:t>sICH</a:t>
                      </a:r>
                      <a:endParaRPr lang="en-US" dirty="0">
                        <a:solidFill>
                          <a:srgbClr val="00B0F0"/>
                        </a:solidFill>
                      </a:endParaRPr>
                    </a:p>
                  </a:txBody>
                  <a:tcPr/>
                </a:tc>
                <a:tc>
                  <a:txBody>
                    <a:bodyPr/>
                    <a:lstStyle/>
                    <a:p>
                      <a:pPr algn="ctr"/>
                      <a:r>
                        <a:rPr lang="en-US" dirty="0"/>
                        <a:t>5.9%</a:t>
                      </a:r>
                    </a:p>
                  </a:txBody>
                  <a:tcPr/>
                </a:tc>
                <a:tc>
                  <a:txBody>
                    <a:bodyPr/>
                    <a:lstStyle/>
                    <a:p>
                      <a:pPr algn="ctr"/>
                      <a:r>
                        <a:rPr lang="en-US" dirty="0"/>
                        <a:t>6.2%</a:t>
                      </a:r>
                      <a:r>
                        <a:rPr lang="en-US" baseline="0" dirty="0"/>
                        <a:t>   P=0.83</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5387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a:solidFill>
                  <a:srgbClr val="FFFF00"/>
                </a:solidFill>
              </a:rPr>
              <a:t>Synthesis Expansion</a:t>
            </a:r>
          </a:p>
          <a:p>
            <a:endParaRPr lang="en-US" dirty="0">
              <a:solidFill>
                <a:srgbClr val="FFFF00"/>
              </a:solidFill>
            </a:endParaRPr>
          </a:p>
          <a:p>
            <a:r>
              <a:rPr lang="en-US" dirty="0"/>
              <a:t>362 patients with acute ischemic stroke within 4.5 hours of symptoms onset, were randomized to endovascular therapy (IA t-PA, mechanical disruption or retrieval or a combination of these approaches) or IV t-PA</a:t>
            </a:r>
          </a:p>
          <a:p>
            <a:endParaRPr lang="en-US" dirty="0"/>
          </a:p>
          <a:p>
            <a:r>
              <a:rPr lang="en-US" dirty="0"/>
              <a:t>Primary outcome is MRS &lt; 0-1 (indicating survival free of disability) </a:t>
            </a:r>
          </a:p>
        </p:txBody>
      </p:sp>
    </p:spTree>
    <p:extLst>
      <p:ext uri="{BB962C8B-B14F-4D97-AF65-F5344CB8AC3E}">
        <p14:creationId xmlns:p14="http://schemas.microsoft.com/office/powerpoint/2010/main" val="3632573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lstStyle/>
          <a:p>
            <a:pPr algn="ctr">
              <a:buNone/>
            </a:pPr>
            <a:r>
              <a:rPr lang="en-US" dirty="0">
                <a:solidFill>
                  <a:srgbClr val="FFFF00"/>
                </a:solidFill>
              </a:rPr>
              <a:t>Synthesis Expansion</a:t>
            </a:r>
          </a:p>
          <a:p>
            <a:pPr algn="ctr">
              <a:buNone/>
            </a:pPr>
            <a:endParaRPr lang="en-US" dirty="0">
              <a:solidFill>
                <a:srgbClr val="FFFF00"/>
              </a:solidFill>
            </a:endParaRPr>
          </a:p>
        </p:txBody>
      </p:sp>
      <p:graphicFrame>
        <p:nvGraphicFramePr>
          <p:cNvPr id="4" name="Table 3"/>
          <p:cNvGraphicFramePr>
            <a:graphicFrameLocks noGrp="1"/>
          </p:cNvGraphicFramePr>
          <p:nvPr/>
        </p:nvGraphicFramePr>
        <p:xfrm>
          <a:off x="1371600" y="3124200"/>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solidFill>
                            <a:srgbClr val="FFFF00"/>
                          </a:solidFill>
                        </a:rPr>
                        <a:t>Outcome</a:t>
                      </a:r>
                    </a:p>
                  </a:txBody>
                  <a:tcPr/>
                </a:tc>
                <a:tc>
                  <a:txBody>
                    <a:bodyPr/>
                    <a:lstStyle/>
                    <a:p>
                      <a:pPr algn="ctr"/>
                      <a:r>
                        <a:rPr lang="en-US" dirty="0">
                          <a:solidFill>
                            <a:srgbClr val="FFFF00"/>
                          </a:solidFill>
                        </a:rPr>
                        <a:t>IV t-PA</a:t>
                      </a:r>
                    </a:p>
                  </a:txBody>
                  <a:tcPr/>
                </a:tc>
                <a:tc>
                  <a:txBody>
                    <a:bodyPr/>
                    <a:lstStyle/>
                    <a:p>
                      <a:pPr algn="ctr"/>
                      <a:r>
                        <a:rPr lang="en-US" dirty="0">
                          <a:solidFill>
                            <a:srgbClr val="FFFF00"/>
                          </a:solidFill>
                        </a:rPr>
                        <a:t>ET</a:t>
                      </a:r>
                    </a:p>
                  </a:txBody>
                  <a:tcPr/>
                </a:tc>
                <a:extLst>
                  <a:ext uri="{0D108BD9-81ED-4DB2-BD59-A6C34878D82A}">
                    <a16:rowId xmlns:a16="http://schemas.microsoft.com/office/drawing/2014/main" val="10000"/>
                  </a:ext>
                </a:extLst>
              </a:tr>
              <a:tr h="370840">
                <a:tc>
                  <a:txBody>
                    <a:bodyPr/>
                    <a:lstStyle/>
                    <a:p>
                      <a:pPr algn="ctr"/>
                      <a:r>
                        <a:rPr lang="en-US" dirty="0">
                          <a:solidFill>
                            <a:srgbClr val="00B0F0"/>
                          </a:solidFill>
                        </a:rPr>
                        <a:t>MRS</a:t>
                      </a:r>
                      <a:r>
                        <a:rPr lang="en-US" baseline="0" dirty="0">
                          <a:solidFill>
                            <a:srgbClr val="00B0F0"/>
                          </a:solidFill>
                        </a:rPr>
                        <a:t> 0-1</a:t>
                      </a:r>
                      <a:endParaRPr lang="en-US" dirty="0">
                        <a:solidFill>
                          <a:srgbClr val="00B0F0"/>
                        </a:solidFill>
                      </a:endParaRPr>
                    </a:p>
                  </a:txBody>
                  <a:tcPr/>
                </a:tc>
                <a:tc>
                  <a:txBody>
                    <a:bodyPr/>
                    <a:lstStyle/>
                    <a:p>
                      <a:pPr algn="ctr"/>
                      <a:r>
                        <a:rPr lang="en-US" dirty="0"/>
                        <a:t>34.8%</a:t>
                      </a:r>
                    </a:p>
                  </a:txBody>
                  <a:tcPr/>
                </a:tc>
                <a:tc>
                  <a:txBody>
                    <a:bodyPr/>
                    <a:lstStyle/>
                    <a:p>
                      <a:pPr algn="ctr"/>
                      <a:r>
                        <a:rPr lang="en-US" dirty="0"/>
                        <a:t>30.4%</a:t>
                      </a:r>
                      <a:r>
                        <a:rPr lang="en-US" baseline="0" dirty="0"/>
                        <a:t>  (OR 0.71; 95% CI 0.44-1.41)</a:t>
                      </a:r>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rgbClr val="00B0F0"/>
                          </a:solidFill>
                        </a:rPr>
                        <a:t>Mortality</a:t>
                      </a:r>
                    </a:p>
                  </a:txBody>
                  <a:tcPr/>
                </a:tc>
                <a:tc>
                  <a:txBody>
                    <a:bodyPr/>
                    <a:lstStyle/>
                    <a:p>
                      <a:pPr algn="ctr"/>
                      <a:r>
                        <a:rPr lang="en-US" dirty="0"/>
                        <a:t>Same</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err="1">
                          <a:solidFill>
                            <a:srgbClr val="00B0F0"/>
                          </a:solidFill>
                        </a:rPr>
                        <a:t>sICH</a:t>
                      </a:r>
                      <a:endParaRPr lang="en-US" dirty="0">
                        <a:solidFill>
                          <a:srgbClr val="00B0F0"/>
                        </a:solidFill>
                      </a:endParaRPr>
                    </a:p>
                  </a:txBody>
                  <a:tcPr/>
                </a:tc>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9842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dirty="0">
                <a:solidFill>
                  <a:srgbClr val="FFFF00"/>
                </a:solidFill>
              </a:rPr>
              <a:t>MR Rescue</a:t>
            </a:r>
          </a:p>
          <a:p>
            <a:endParaRPr lang="en-US" dirty="0"/>
          </a:p>
          <a:p>
            <a:r>
              <a:rPr lang="en-US" dirty="0"/>
              <a:t>A randomized, controlled, open label blinded outcome, multicenter trial in North America.</a:t>
            </a:r>
          </a:p>
          <a:p>
            <a:pPr>
              <a:buNone/>
            </a:pPr>
            <a:r>
              <a:rPr lang="en-US" dirty="0"/>
              <a:t> </a:t>
            </a:r>
          </a:p>
          <a:p>
            <a:r>
              <a:rPr lang="en-US" dirty="0"/>
              <a:t>Patients presenting with 8 hours of symptoms onset and received t-PA for LVO were randomized to mechanical thrombolysis  (MERCI or Penumbra) vs. Placebo</a:t>
            </a:r>
          </a:p>
          <a:p>
            <a:endParaRPr lang="en-US" dirty="0"/>
          </a:p>
          <a:p>
            <a:r>
              <a:rPr lang="en-US" dirty="0"/>
              <a:t>Primary outcome MRS &lt;2</a:t>
            </a:r>
          </a:p>
        </p:txBody>
      </p:sp>
    </p:spTree>
    <p:extLst>
      <p:ext uri="{BB962C8B-B14F-4D97-AF65-F5344CB8AC3E}">
        <p14:creationId xmlns:p14="http://schemas.microsoft.com/office/powerpoint/2010/main" val="1901269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lstStyle/>
          <a:p>
            <a:pPr algn="ctr">
              <a:buNone/>
            </a:pPr>
            <a:r>
              <a:rPr lang="en-US" dirty="0">
                <a:solidFill>
                  <a:srgbClr val="FFFF00"/>
                </a:solidFill>
              </a:rPr>
              <a:t>MR RESCUE</a:t>
            </a:r>
          </a:p>
          <a:p>
            <a:pPr algn="ctr">
              <a:buNone/>
            </a:pPr>
            <a:endParaRPr lang="en-US" dirty="0">
              <a:solidFill>
                <a:srgbClr val="FFFF00"/>
              </a:solidFill>
            </a:endParaRPr>
          </a:p>
        </p:txBody>
      </p:sp>
      <p:graphicFrame>
        <p:nvGraphicFramePr>
          <p:cNvPr id="4" name="Table 3"/>
          <p:cNvGraphicFramePr>
            <a:graphicFrameLocks noGrp="1"/>
          </p:cNvGraphicFramePr>
          <p:nvPr/>
        </p:nvGraphicFramePr>
        <p:xfrm>
          <a:off x="1371600" y="3048000"/>
          <a:ext cx="4800600" cy="14833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70840">
                <a:tc>
                  <a:txBody>
                    <a:bodyPr/>
                    <a:lstStyle/>
                    <a:p>
                      <a:pPr algn="ctr"/>
                      <a:r>
                        <a:rPr lang="en-US" dirty="0">
                          <a:solidFill>
                            <a:srgbClr val="FFFF00"/>
                          </a:solidFill>
                        </a:rPr>
                        <a:t>Outcome</a:t>
                      </a:r>
                    </a:p>
                  </a:txBody>
                  <a:tcPr/>
                </a:tc>
                <a:tc>
                  <a:txBody>
                    <a:bodyPr/>
                    <a:lstStyle/>
                    <a:p>
                      <a:pPr algn="ctr"/>
                      <a:r>
                        <a:rPr lang="en-US" dirty="0">
                          <a:solidFill>
                            <a:srgbClr val="FFFF00"/>
                          </a:solidFill>
                        </a:rPr>
                        <a:t>IV t-PA</a:t>
                      </a:r>
                    </a:p>
                  </a:txBody>
                  <a:tcPr/>
                </a:tc>
                <a:tc>
                  <a:txBody>
                    <a:bodyPr/>
                    <a:lstStyle/>
                    <a:p>
                      <a:pPr algn="ctr"/>
                      <a:r>
                        <a:rPr lang="en-US" dirty="0">
                          <a:solidFill>
                            <a:srgbClr val="FFFF00"/>
                          </a:solidFill>
                        </a:rPr>
                        <a:t> t-PA</a:t>
                      </a:r>
                      <a:r>
                        <a:rPr lang="en-US" baseline="0" dirty="0">
                          <a:solidFill>
                            <a:srgbClr val="FFFF00"/>
                          </a:solidFill>
                        </a:rPr>
                        <a:t>/MT</a:t>
                      </a:r>
                    </a:p>
                  </a:txBody>
                  <a:tcPr/>
                </a:tc>
                <a:extLst>
                  <a:ext uri="{0D108BD9-81ED-4DB2-BD59-A6C34878D82A}">
                    <a16:rowId xmlns:a16="http://schemas.microsoft.com/office/drawing/2014/main" val="10000"/>
                  </a:ext>
                </a:extLst>
              </a:tr>
              <a:tr h="370840">
                <a:tc>
                  <a:txBody>
                    <a:bodyPr/>
                    <a:lstStyle/>
                    <a:p>
                      <a:pPr algn="ctr"/>
                      <a:r>
                        <a:rPr lang="en-US" dirty="0">
                          <a:solidFill>
                            <a:srgbClr val="00B0F0"/>
                          </a:solidFill>
                        </a:rPr>
                        <a:t>Mean MRS</a:t>
                      </a:r>
                    </a:p>
                  </a:txBody>
                  <a:tcPr/>
                </a:tc>
                <a:tc>
                  <a:txBody>
                    <a:bodyPr/>
                    <a:lstStyle/>
                    <a:p>
                      <a:pPr algn="ctr"/>
                      <a:r>
                        <a:rPr lang="en-US" dirty="0"/>
                        <a:t>3.9</a:t>
                      </a:r>
                    </a:p>
                  </a:txBody>
                  <a:tcPr/>
                </a:tc>
                <a:tc>
                  <a:txBody>
                    <a:bodyPr/>
                    <a:lstStyle/>
                    <a:p>
                      <a:pPr algn="ctr"/>
                      <a:r>
                        <a:rPr lang="en-US" dirty="0"/>
                        <a:t>3.9</a:t>
                      </a:r>
                      <a:r>
                        <a:rPr lang="en-US" baseline="0" dirty="0"/>
                        <a:t>  P=0.99</a:t>
                      </a:r>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rgbClr val="00B0F0"/>
                          </a:solidFill>
                        </a:rPr>
                        <a:t>Mortality</a:t>
                      </a:r>
                    </a:p>
                  </a:txBody>
                  <a:tcPr/>
                </a:tc>
                <a:tc>
                  <a:txBody>
                    <a:bodyPr/>
                    <a:lstStyle/>
                    <a:p>
                      <a:pPr algn="ctr"/>
                      <a:r>
                        <a:rPr lang="en-US" dirty="0"/>
                        <a:t>Same</a:t>
                      </a:r>
                    </a:p>
                  </a:txBody>
                  <a:tcPr/>
                </a:tc>
                <a:tc>
                  <a:txBody>
                    <a:bodyPr/>
                    <a:lstStyle/>
                    <a:p>
                      <a:pPr algn="ctr"/>
                      <a:r>
                        <a:rPr lang="en-US" dirty="0"/>
                        <a:t>NS</a:t>
                      </a:r>
                    </a:p>
                  </a:txBody>
                  <a:tcPr/>
                </a:tc>
                <a:extLst>
                  <a:ext uri="{0D108BD9-81ED-4DB2-BD59-A6C34878D82A}">
                    <a16:rowId xmlns:a16="http://schemas.microsoft.com/office/drawing/2014/main" val="10002"/>
                  </a:ext>
                </a:extLst>
              </a:tr>
              <a:tr h="370840">
                <a:tc>
                  <a:txBody>
                    <a:bodyPr/>
                    <a:lstStyle/>
                    <a:p>
                      <a:pPr algn="ctr"/>
                      <a:r>
                        <a:rPr lang="en-US" dirty="0" err="1">
                          <a:solidFill>
                            <a:srgbClr val="00B0F0"/>
                          </a:solidFill>
                        </a:rPr>
                        <a:t>sICH</a:t>
                      </a:r>
                      <a:endParaRPr lang="en-US" dirty="0">
                        <a:solidFill>
                          <a:srgbClr val="00B0F0"/>
                        </a:solidFill>
                      </a:endParaRPr>
                    </a:p>
                  </a:txBody>
                  <a:tcPr/>
                </a:tc>
                <a:tc>
                  <a:txBody>
                    <a:bodyPr/>
                    <a:lstStyle/>
                    <a:p>
                      <a:pPr algn="ctr"/>
                      <a:r>
                        <a:rPr lang="en-US" dirty="0"/>
                        <a:t>Same</a:t>
                      </a:r>
                    </a:p>
                  </a:txBody>
                  <a:tcPr/>
                </a:tc>
                <a:tc>
                  <a:txBody>
                    <a:bodyPr/>
                    <a:lstStyle/>
                    <a:p>
                      <a:pPr algn="ctr"/>
                      <a:r>
                        <a:rPr lang="en-US" dirty="0"/>
                        <a:t>NS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8863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Endovascular </a:t>
            </a:r>
            <a:r>
              <a:rPr lang="en-US" dirty="0" err="1">
                <a:solidFill>
                  <a:srgbClr val="FFFF00"/>
                </a:solidFill>
              </a:rPr>
              <a:t>Thrombolysis</a:t>
            </a:r>
            <a:r>
              <a:rPr lang="en-US" dirty="0">
                <a:solidFill>
                  <a:srgbClr val="FFFF00"/>
                </a:solidFill>
              </a:rPr>
              <a:t> </a:t>
            </a:r>
            <a:r>
              <a:rPr lang="en-US" dirty="0" err="1">
                <a:solidFill>
                  <a:srgbClr val="FFFF00"/>
                </a:solidFill>
              </a:rPr>
              <a:t>vs</a:t>
            </a:r>
            <a:r>
              <a:rPr lang="en-US" dirty="0">
                <a:solidFill>
                  <a:srgbClr val="FFFF00"/>
                </a:solidFill>
              </a:rPr>
              <a:t> IV t-PA</a:t>
            </a:r>
            <a:endParaRPr lang="en-US" dirty="0"/>
          </a:p>
        </p:txBody>
      </p:sp>
      <p:sp>
        <p:nvSpPr>
          <p:cNvPr id="3" name="Content Placeholder 2"/>
          <p:cNvSpPr>
            <a:spLocks noGrp="1"/>
          </p:cNvSpPr>
          <p:nvPr>
            <p:ph idx="1"/>
          </p:nvPr>
        </p:nvSpPr>
        <p:spPr/>
        <p:txBody>
          <a:bodyPr/>
          <a:lstStyle/>
          <a:p>
            <a:pPr>
              <a:buNone/>
            </a:pPr>
            <a:endParaRPr lang="en-US" dirty="0"/>
          </a:p>
          <a:p>
            <a:pPr>
              <a:buNone/>
            </a:pPr>
            <a:r>
              <a:rPr lang="en-US" dirty="0"/>
              <a:t>Despite a sound </a:t>
            </a:r>
            <a:r>
              <a:rPr lang="en-US" dirty="0" err="1"/>
              <a:t>pathophysiologic</a:t>
            </a:r>
            <a:r>
              <a:rPr lang="en-US" dirty="0"/>
              <a:t> rationale and promising results from non-randomized studies, treatment of patients with endovascular therapy has not been proven to be superior in improving outcome  compared to IV t-PA</a:t>
            </a:r>
          </a:p>
        </p:txBody>
      </p:sp>
    </p:spTree>
    <p:extLst>
      <p:ext uri="{BB962C8B-B14F-4D97-AF65-F5344CB8AC3E}">
        <p14:creationId xmlns:p14="http://schemas.microsoft.com/office/powerpoint/2010/main" val="1566560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Endovascular </a:t>
            </a:r>
            <a:r>
              <a:rPr lang="en-US" dirty="0" err="1">
                <a:solidFill>
                  <a:srgbClr val="FFFF00"/>
                </a:solidFill>
              </a:rPr>
              <a:t>Thrombolysis</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a:solidFill>
                  <a:srgbClr val="FFFF00"/>
                </a:solidFill>
              </a:rPr>
              <a:t>Stent-</a:t>
            </a:r>
            <a:r>
              <a:rPr lang="en-US" dirty="0" err="1">
                <a:solidFill>
                  <a:srgbClr val="FFFF00"/>
                </a:solidFill>
              </a:rPr>
              <a:t>retriver</a:t>
            </a:r>
            <a:r>
              <a:rPr lang="en-US" dirty="0">
                <a:solidFill>
                  <a:srgbClr val="FFFF00"/>
                </a:solidFill>
              </a:rPr>
              <a:t> technology (2</a:t>
            </a:r>
            <a:r>
              <a:rPr lang="en-US" baseline="30000" dirty="0">
                <a:solidFill>
                  <a:srgbClr val="FFFF00"/>
                </a:solidFill>
              </a:rPr>
              <a:t>nd</a:t>
            </a:r>
            <a:r>
              <a:rPr lang="en-US" dirty="0">
                <a:solidFill>
                  <a:srgbClr val="FFFF00"/>
                </a:solidFill>
              </a:rPr>
              <a:t> generation devices for mechanical </a:t>
            </a:r>
            <a:r>
              <a:rPr lang="en-US" dirty="0" err="1">
                <a:solidFill>
                  <a:srgbClr val="FFFF00"/>
                </a:solidFill>
              </a:rPr>
              <a:t>thrombolysis</a:t>
            </a:r>
            <a:r>
              <a:rPr lang="en-US" dirty="0">
                <a:solidFill>
                  <a:srgbClr val="FFFF00"/>
                </a:solidFill>
              </a:rPr>
              <a:t>):</a:t>
            </a:r>
          </a:p>
          <a:p>
            <a:pPr>
              <a:buNone/>
            </a:pPr>
            <a:endParaRPr lang="en-US" dirty="0">
              <a:solidFill>
                <a:srgbClr val="FFFF00"/>
              </a:solidFill>
            </a:endParaRPr>
          </a:p>
          <a:p>
            <a:r>
              <a:rPr lang="en-US" dirty="0"/>
              <a:t>Solitaire Device</a:t>
            </a:r>
          </a:p>
          <a:p>
            <a:endParaRPr lang="en-US" dirty="0"/>
          </a:p>
          <a:p>
            <a:r>
              <a:rPr lang="en-US" dirty="0" err="1"/>
              <a:t>Trevo</a:t>
            </a:r>
            <a:r>
              <a:rPr lang="en-US" dirty="0"/>
              <a:t> Stent-</a:t>
            </a:r>
            <a:r>
              <a:rPr lang="en-US" dirty="0" err="1"/>
              <a:t>retrieveer</a:t>
            </a:r>
            <a:endParaRPr lang="en-US" dirty="0"/>
          </a:p>
          <a:p>
            <a:endParaRPr lang="en-US" dirty="0"/>
          </a:p>
          <a:p>
            <a:endParaRPr lang="en-US" dirty="0"/>
          </a:p>
        </p:txBody>
      </p:sp>
    </p:spTree>
    <p:extLst>
      <p:ext uri="{BB962C8B-B14F-4D97-AF65-F5344CB8AC3E}">
        <p14:creationId xmlns:p14="http://schemas.microsoft.com/office/powerpoint/2010/main" val="2327827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extLst>
      <p:ext uri="{BB962C8B-B14F-4D97-AF65-F5344CB8AC3E}">
        <p14:creationId xmlns:p14="http://schemas.microsoft.com/office/powerpoint/2010/main" val="73214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a:t>Ischemic Stroke</a:t>
            </a:r>
            <a:endParaRPr lang="en-US" sz="2800">
              <a:solidFill>
                <a:srgbClr val="66FF66"/>
              </a:solidFill>
            </a:endParaRPr>
          </a:p>
        </p:txBody>
      </p:sp>
      <p:sp>
        <p:nvSpPr>
          <p:cNvPr id="3075" name="Rectangle 3"/>
          <p:cNvSpPr>
            <a:spLocks noGrp="1" noChangeArrowheads="1"/>
          </p:cNvSpPr>
          <p:nvPr>
            <p:ph type="body" idx="1"/>
          </p:nvPr>
        </p:nvSpPr>
        <p:spPr/>
        <p:txBody>
          <a:bodyPr/>
          <a:lstStyle/>
          <a:p>
            <a:r>
              <a:rPr lang="en-US"/>
              <a:t>Low blood flow to focal part of brain</a:t>
            </a:r>
          </a:p>
          <a:p>
            <a:r>
              <a:rPr lang="en-US"/>
              <a:t>Usually caused by thromboembolism</a:t>
            </a:r>
          </a:p>
          <a:p>
            <a:r>
              <a:rPr lang="en-US"/>
              <a:t>Acute therapy includes thrombolysis</a:t>
            </a:r>
          </a:p>
          <a:p>
            <a:r>
              <a:rPr lang="en-US"/>
              <a:t>2</a:t>
            </a:r>
            <a:r>
              <a:rPr lang="en-US">
                <a:sym typeface="Symbol" pitchFamily="18" charset="2"/>
              </a:rPr>
              <a:t></a:t>
            </a:r>
            <a:r>
              <a:rPr lang="en-US"/>
              <a:t> prevention depends on source of thromboembolus</a:t>
            </a:r>
          </a:p>
          <a:p>
            <a:r>
              <a:rPr lang="en-US"/>
              <a:t>Accounts for </a:t>
            </a:r>
            <a:r>
              <a:rPr lang="en-US">
                <a:sym typeface="Symbol" pitchFamily="18" charset="2"/>
              </a:rPr>
              <a:t> 85% of strokes</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a:t>CT perfusion imaging of acute left MCA infarct. Example of radiological findings in a patient with a right hemisphere stroke who underwent successful </a:t>
            </a:r>
            <a:r>
              <a:rPr lang="en-US" sz="1000" dirty="0" err="1"/>
              <a:t>recanalization</a:t>
            </a:r>
            <a:r>
              <a:rPr lang="en-US" sz="1000" dirty="0"/>
              <a:t>: baseline perfusion CT: ( </a:t>
            </a:r>
            <a:r>
              <a:rPr lang="en-US" sz="1000" i="1" dirty="0"/>
              <a:t>A </a:t>
            </a:r>
            <a:r>
              <a:rPr lang="en-US" sz="1000" dirty="0"/>
              <a:t>) CBF, ( </a:t>
            </a:r>
            <a:r>
              <a:rPr lang="en-US" sz="1000" i="1" dirty="0"/>
              <a:t>B </a:t>
            </a:r>
            <a:r>
              <a:rPr lang="en-US" sz="1000" dirty="0"/>
              <a:t>) CBV. ( </a:t>
            </a:r>
            <a:r>
              <a:rPr lang="en-US" sz="1000" i="1" dirty="0"/>
              <a:t>C </a:t>
            </a:r>
            <a:r>
              <a:rPr lang="en-US" sz="1000" dirty="0"/>
              <a:t>) CTA shows right MCA occlusion; ( </a:t>
            </a:r>
            <a:r>
              <a:rPr lang="en-US" sz="1000" i="1" dirty="0"/>
              <a:t>D </a:t>
            </a:r>
            <a:r>
              <a:rPr lang="en-US" sz="1000" dirty="0"/>
              <a:t>) 24-hour NCCT. The mismatch between the area of reduced CBV and the area of reduced CBF represents the penumbral zone. The infarct at 24 hours correlates with the area of reduced CBV.</a:t>
            </a:r>
            <a:br>
              <a:rPr lang="en-US" sz="1000" dirty="0"/>
            </a:br>
            <a:endParaRPr lang="en-US" sz="1000" dirty="0"/>
          </a:p>
        </p:txBody>
      </p:sp>
      <p:pic>
        <p:nvPicPr>
          <p:cNvPr id="3" name="Picture 2" descr="D:\gr2.jpg"/>
          <p:cNvPicPr/>
          <p:nvPr/>
        </p:nvPicPr>
        <p:blipFill>
          <a:blip r:embed="rId2" cstate="print"/>
          <a:srcRect/>
          <a:stretch>
            <a:fillRect/>
          </a:stretch>
        </p:blipFill>
        <p:spPr bwMode="auto">
          <a:xfrm>
            <a:off x="2463800" y="1473200"/>
            <a:ext cx="4216400" cy="3911600"/>
          </a:xfrm>
          <a:prstGeom prst="rect">
            <a:avLst/>
          </a:prstGeom>
          <a:noFill/>
          <a:ln w="9525">
            <a:noFill/>
            <a:miter lim="800000"/>
            <a:headEnd/>
            <a:tailEnd/>
          </a:ln>
        </p:spPr>
      </p:pic>
    </p:spTree>
    <p:extLst>
      <p:ext uri="{BB962C8B-B14F-4D97-AF65-F5344CB8AC3E}">
        <p14:creationId xmlns:p14="http://schemas.microsoft.com/office/powerpoint/2010/main" val="2609303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Abundant collaterals</a:t>
            </a:r>
          </a:p>
        </p:txBody>
      </p:sp>
      <p:pic>
        <p:nvPicPr>
          <p:cNvPr id="3" name="Picture 2" descr="D:\0004-282X-anp-0004-282X20160050-gf01.jpg"/>
          <p:cNvPicPr/>
          <p:nvPr/>
        </p:nvPicPr>
        <p:blipFill>
          <a:blip r:embed="rId2" cstate="print"/>
          <a:srcRect/>
          <a:stretch>
            <a:fillRect/>
          </a:stretch>
        </p:blipFill>
        <p:spPr bwMode="auto">
          <a:xfrm>
            <a:off x="1600200" y="2186519"/>
            <a:ext cx="5943600" cy="2484962"/>
          </a:xfrm>
          <a:prstGeom prst="rect">
            <a:avLst/>
          </a:prstGeom>
          <a:noFill/>
          <a:ln w="9525">
            <a:noFill/>
            <a:miter lim="800000"/>
            <a:headEnd/>
            <a:tailEnd/>
          </a:ln>
        </p:spPr>
      </p:pic>
    </p:spTree>
    <p:extLst>
      <p:ext uri="{BB962C8B-B14F-4D97-AF65-F5344CB8AC3E}">
        <p14:creationId xmlns:p14="http://schemas.microsoft.com/office/powerpoint/2010/main" val="529160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Poor collaterals</a:t>
            </a:r>
          </a:p>
        </p:txBody>
      </p:sp>
      <p:pic>
        <p:nvPicPr>
          <p:cNvPr id="3" name="Picture 2" descr="D:\15148tn.jpg"/>
          <p:cNvPicPr/>
          <p:nvPr/>
        </p:nvPicPr>
        <p:blipFill>
          <a:blip r:embed="rId2" cstate="print"/>
          <a:srcRect/>
          <a:stretch>
            <a:fillRect/>
          </a:stretch>
        </p:blipFill>
        <p:spPr bwMode="auto">
          <a:xfrm>
            <a:off x="2762250" y="2463800"/>
            <a:ext cx="3619500" cy="3556000"/>
          </a:xfrm>
          <a:prstGeom prst="rect">
            <a:avLst/>
          </a:prstGeom>
          <a:noFill/>
          <a:ln w="9525">
            <a:noFill/>
            <a:miter lim="800000"/>
            <a:headEnd/>
            <a:tailEnd/>
          </a:ln>
        </p:spPr>
      </p:pic>
    </p:spTree>
    <p:extLst>
      <p:ext uri="{BB962C8B-B14F-4D97-AF65-F5344CB8AC3E}">
        <p14:creationId xmlns:p14="http://schemas.microsoft.com/office/powerpoint/2010/main" val="1409743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02" name="Picture 2" descr="D:\aca mca combined infarct.JPG"/>
          <p:cNvPicPr>
            <a:picLocks noChangeAspect="1" noChangeArrowheads="1"/>
          </p:cNvPicPr>
          <p:nvPr/>
        </p:nvPicPr>
        <p:blipFill>
          <a:blip r:embed="rId2" cstate="print"/>
          <a:srcRect/>
          <a:stretch>
            <a:fillRect/>
          </a:stretch>
        </p:blipFill>
        <p:spPr bwMode="auto">
          <a:xfrm>
            <a:off x="490537" y="819150"/>
            <a:ext cx="8162925" cy="5219700"/>
          </a:xfrm>
          <a:prstGeom prst="rect">
            <a:avLst/>
          </a:prstGeom>
          <a:noFill/>
        </p:spPr>
      </p:pic>
    </p:spTree>
    <p:extLst>
      <p:ext uri="{BB962C8B-B14F-4D97-AF65-F5344CB8AC3E}">
        <p14:creationId xmlns:p14="http://schemas.microsoft.com/office/powerpoint/2010/main" val="3229751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Extent of collaterals</a:t>
            </a:r>
          </a:p>
        </p:txBody>
      </p:sp>
      <p:pic>
        <p:nvPicPr>
          <p:cNvPr id="3" name="Picture 2" descr="D:\F1.large (2).jpg"/>
          <p:cNvPicPr/>
          <p:nvPr/>
        </p:nvPicPr>
        <p:blipFill>
          <a:blip r:embed="rId2" cstate="print"/>
          <a:srcRect/>
          <a:stretch>
            <a:fillRect/>
          </a:stretch>
        </p:blipFill>
        <p:spPr bwMode="auto">
          <a:xfrm>
            <a:off x="1828800" y="2209800"/>
            <a:ext cx="5486400" cy="4114800"/>
          </a:xfrm>
          <a:prstGeom prst="rect">
            <a:avLst/>
          </a:prstGeom>
          <a:noFill/>
          <a:ln w="9525">
            <a:noFill/>
            <a:miter lim="800000"/>
            <a:headEnd/>
            <a:tailEnd/>
          </a:ln>
        </p:spPr>
      </p:pic>
    </p:spTree>
    <p:extLst>
      <p:ext uri="{BB962C8B-B14F-4D97-AF65-F5344CB8AC3E}">
        <p14:creationId xmlns:p14="http://schemas.microsoft.com/office/powerpoint/2010/main" val="2778747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Abundant collaterals</a:t>
            </a:r>
          </a:p>
        </p:txBody>
      </p:sp>
      <p:pic>
        <p:nvPicPr>
          <p:cNvPr id="3" name="Picture 2" descr="D:\F2.large.jpg"/>
          <p:cNvPicPr/>
          <p:nvPr/>
        </p:nvPicPr>
        <p:blipFill>
          <a:blip r:embed="rId2" cstate="print"/>
          <a:srcRect/>
          <a:stretch>
            <a:fillRect/>
          </a:stretch>
        </p:blipFill>
        <p:spPr bwMode="auto">
          <a:xfrm>
            <a:off x="1600200" y="1600200"/>
            <a:ext cx="5943600" cy="4796740"/>
          </a:xfrm>
          <a:prstGeom prst="rect">
            <a:avLst/>
          </a:prstGeom>
          <a:noFill/>
          <a:ln w="9525">
            <a:noFill/>
            <a:miter lim="800000"/>
            <a:headEnd/>
            <a:tailEnd/>
          </a:ln>
        </p:spPr>
      </p:pic>
    </p:spTree>
    <p:extLst>
      <p:ext uri="{BB962C8B-B14F-4D97-AF65-F5344CB8AC3E}">
        <p14:creationId xmlns:p14="http://schemas.microsoft.com/office/powerpoint/2010/main" val="3061029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Extent of collaterals</a:t>
            </a:r>
          </a:p>
        </p:txBody>
      </p:sp>
      <p:pic>
        <p:nvPicPr>
          <p:cNvPr id="3" name="Picture 2" descr="D:\F5.large.jpg"/>
          <p:cNvPicPr/>
          <p:nvPr/>
        </p:nvPicPr>
        <p:blipFill>
          <a:blip r:embed="rId2" cstate="print"/>
          <a:srcRect/>
          <a:stretch>
            <a:fillRect/>
          </a:stretch>
        </p:blipFill>
        <p:spPr bwMode="auto">
          <a:xfrm>
            <a:off x="1828800" y="1416050"/>
            <a:ext cx="5486400" cy="4025900"/>
          </a:xfrm>
          <a:prstGeom prst="rect">
            <a:avLst/>
          </a:prstGeom>
          <a:noFill/>
          <a:ln w="9525">
            <a:noFill/>
            <a:miter lim="800000"/>
            <a:headEnd/>
            <a:tailEnd/>
          </a:ln>
        </p:spPr>
      </p:pic>
    </p:spTree>
    <p:extLst>
      <p:ext uri="{BB962C8B-B14F-4D97-AF65-F5344CB8AC3E}">
        <p14:creationId xmlns:p14="http://schemas.microsoft.com/office/powerpoint/2010/main" val="2337806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 </a:t>
            </a:r>
            <a:r>
              <a:rPr lang="en-US" dirty="0" err="1"/>
              <a:t>neuro</a:t>
            </a:r>
            <a:r>
              <a:rPr lang="en-US" dirty="0"/>
              <a:t>-imaging techniques for acute stroke </a:t>
            </a:r>
          </a:p>
        </p:txBody>
      </p:sp>
      <p:sp>
        <p:nvSpPr>
          <p:cNvPr id="3" name="Rectangle 2"/>
          <p:cNvSpPr/>
          <p:nvPr/>
        </p:nvSpPr>
        <p:spPr>
          <a:xfrm>
            <a:off x="304800" y="1676400"/>
            <a:ext cx="4572000" cy="5663089"/>
          </a:xfrm>
          <a:prstGeom prst="rect">
            <a:avLst/>
          </a:prstGeom>
        </p:spPr>
        <p:txBody>
          <a:bodyPr>
            <a:spAutoFit/>
          </a:bodyPr>
          <a:lstStyle/>
          <a:p>
            <a:pPr>
              <a:buFont typeface="Arial" pitchFamily="34" charset="0"/>
              <a:buChar char="•"/>
            </a:pPr>
            <a:endParaRPr lang="en-US" sz="2800" dirty="0">
              <a:solidFill>
                <a:srgbClr val="FFFF00"/>
              </a:solidFill>
            </a:endParaRPr>
          </a:p>
          <a:p>
            <a:pPr>
              <a:buFont typeface="Arial" pitchFamily="34" charset="0"/>
              <a:buChar char="•"/>
            </a:pPr>
            <a:r>
              <a:rPr lang="en-US" sz="2800" dirty="0">
                <a:solidFill>
                  <a:srgbClr val="FFFF00"/>
                </a:solidFill>
              </a:rPr>
              <a:t>  Advances in neuroimaging aid in the diagnosis and the treatment decisions in AIS. </a:t>
            </a:r>
          </a:p>
          <a:p>
            <a:endParaRPr lang="en-US" sz="2800" dirty="0">
              <a:solidFill>
                <a:srgbClr val="FFFF00"/>
              </a:solidFill>
            </a:endParaRPr>
          </a:p>
          <a:p>
            <a:pPr>
              <a:buFont typeface="Arial" pitchFamily="34" charset="0"/>
              <a:buChar char="•"/>
            </a:pPr>
            <a:r>
              <a:rPr lang="en-US" sz="2800" dirty="0">
                <a:solidFill>
                  <a:srgbClr val="FFFF00"/>
                </a:solidFill>
              </a:rPr>
              <a:t>  In acute stroke patients, Diffusion/perfusion sequence  and CTA/CTP head and neck should be performed to assess for LVO and eligibility for endovascular therapy. </a:t>
            </a:r>
          </a:p>
          <a:p>
            <a:endParaRPr lang="en-US" dirty="0"/>
          </a:p>
          <a:p>
            <a:endParaRPr lang="en-US" dirty="0"/>
          </a:p>
          <a:p>
            <a:r>
              <a:rPr lang="en-US" dirty="0"/>
              <a:t> </a:t>
            </a:r>
          </a:p>
        </p:txBody>
      </p:sp>
    </p:spTree>
    <p:extLst>
      <p:ext uri="{BB962C8B-B14F-4D97-AF65-F5344CB8AC3E}">
        <p14:creationId xmlns:p14="http://schemas.microsoft.com/office/powerpoint/2010/main" val="2330502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Arial" pitchFamily="34" charset="0"/>
              <a:buChar char="•"/>
            </a:pPr>
            <a:br>
              <a:rPr lang="en-US" dirty="0"/>
            </a:br>
            <a:br>
              <a:rPr lang="en-US" dirty="0"/>
            </a:br>
            <a:br>
              <a:rPr lang="en-US" dirty="0"/>
            </a:br>
            <a:br>
              <a:rPr lang="en-US" sz="4000" dirty="0"/>
            </a:br>
            <a:r>
              <a:rPr lang="en-US" sz="4000" dirty="0">
                <a:solidFill>
                  <a:srgbClr val="FFFF00"/>
                </a:solidFill>
              </a:rPr>
              <a:t>Novel Endovascular devices</a:t>
            </a:r>
            <a:br>
              <a:rPr lang="en-US" dirty="0"/>
            </a:br>
            <a:br>
              <a:rPr lang="en-US" dirty="0"/>
            </a:br>
            <a:br>
              <a:rPr lang="en-US" dirty="0"/>
            </a:br>
            <a:r>
              <a:rPr lang="en-US" sz="3600" dirty="0"/>
              <a:t>Recently a much more effective and efficient endovascular devices has been introduced</a:t>
            </a:r>
          </a:p>
        </p:txBody>
      </p:sp>
    </p:spTree>
    <p:extLst>
      <p:ext uri="{BB962C8B-B14F-4D97-AF65-F5344CB8AC3E}">
        <p14:creationId xmlns:p14="http://schemas.microsoft.com/office/powerpoint/2010/main" val="151485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Endovascular </a:t>
            </a:r>
            <a:r>
              <a:rPr lang="en-US" sz="4000" dirty="0" err="1">
                <a:solidFill>
                  <a:srgbClr val="FFFF00"/>
                </a:solidFill>
              </a:rPr>
              <a:t>Thrombolysis</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a:solidFill>
                  <a:srgbClr val="FFFF00"/>
                </a:solidFill>
              </a:rPr>
              <a:t>Stent-</a:t>
            </a:r>
            <a:r>
              <a:rPr lang="en-US" dirty="0" err="1">
                <a:solidFill>
                  <a:srgbClr val="FFFF00"/>
                </a:solidFill>
              </a:rPr>
              <a:t>retriver</a:t>
            </a:r>
            <a:r>
              <a:rPr lang="en-US" dirty="0">
                <a:solidFill>
                  <a:srgbClr val="FFFF00"/>
                </a:solidFill>
              </a:rPr>
              <a:t> technology (2</a:t>
            </a:r>
            <a:r>
              <a:rPr lang="en-US" baseline="30000" dirty="0">
                <a:solidFill>
                  <a:srgbClr val="FFFF00"/>
                </a:solidFill>
              </a:rPr>
              <a:t>nd</a:t>
            </a:r>
            <a:r>
              <a:rPr lang="en-US" dirty="0">
                <a:solidFill>
                  <a:srgbClr val="FFFF00"/>
                </a:solidFill>
              </a:rPr>
              <a:t> generation devices for mechanical </a:t>
            </a:r>
            <a:r>
              <a:rPr lang="en-US" dirty="0" err="1">
                <a:solidFill>
                  <a:srgbClr val="FFFF00"/>
                </a:solidFill>
              </a:rPr>
              <a:t>thrombolysis</a:t>
            </a:r>
            <a:r>
              <a:rPr lang="en-US" dirty="0">
                <a:solidFill>
                  <a:srgbClr val="FFFF00"/>
                </a:solidFill>
              </a:rPr>
              <a:t>):</a:t>
            </a:r>
          </a:p>
          <a:p>
            <a:pPr>
              <a:buNone/>
            </a:pPr>
            <a:endParaRPr lang="en-US" dirty="0">
              <a:solidFill>
                <a:srgbClr val="FFFF00"/>
              </a:solidFill>
            </a:endParaRPr>
          </a:p>
          <a:p>
            <a:r>
              <a:rPr lang="en-US" dirty="0"/>
              <a:t>Solitaire Device</a:t>
            </a:r>
          </a:p>
          <a:p>
            <a:endParaRPr lang="en-US" dirty="0"/>
          </a:p>
          <a:p>
            <a:r>
              <a:rPr lang="en-US" dirty="0" err="1"/>
              <a:t>Trevo</a:t>
            </a:r>
            <a:r>
              <a:rPr lang="en-US" dirty="0"/>
              <a:t> Stent-</a:t>
            </a:r>
            <a:r>
              <a:rPr lang="en-US" dirty="0" err="1"/>
              <a:t>retrieveer</a:t>
            </a:r>
            <a:endParaRPr lang="en-US"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a:t>Transient Ischemic Attack (TIA)</a:t>
            </a:r>
          </a:p>
        </p:txBody>
      </p:sp>
      <p:sp>
        <p:nvSpPr>
          <p:cNvPr id="5123" name="Rectangle 3"/>
          <p:cNvSpPr>
            <a:spLocks noGrp="1" noChangeArrowheads="1"/>
          </p:cNvSpPr>
          <p:nvPr>
            <p:ph type="body" idx="1"/>
          </p:nvPr>
        </p:nvSpPr>
        <p:spPr>
          <a:xfrm>
            <a:off x="609600" y="1981200"/>
            <a:ext cx="8077200" cy="4114800"/>
          </a:xfrm>
        </p:spPr>
        <p:txBody>
          <a:bodyPr/>
          <a:lstStyle/>
          <a:p>
            <a:r>
              <a:rPr lang="en-US"/>
              <a:t>Reversible focal dysfunction, usually lasts minutes</a:t>
            </a:r>
          </a:p>
          <a:p>
            <a:r>
              <a:rPr lang="en-US"/>
              <a:t>Among TIA pts who go to ED:</a:t>
            </a:r>
          </a:p>
          <a:p>
            <a:pPr lvl="1"/>
            <a:r>
              <a:rPr lang="en-US"/>
              <a:t>5% have stroke in next 2 days</a:t>
            </a:r>
          </a:p>
          <a:p>
            <a:pPr lvl="1"/>
            <a:r>
              <a:rPr lang="en-US"/>
              <a:t>25% have recurrent event in next 3 months</a:t>
            </a:r>
          </a:p>
          <a:p>
            <a:r>
              <a:rPr lang="en-US"/>
              <a:t>Stroke risk decreased with proper therapy</a:t>
            </a:r>
            <a:endParaRPr lang="en-US" sz="3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FFFF00"/>
                </a:solidFill>
              </a:rPr>
            </a:br>
            <a:r>
              <a:rPr lang="en-US" dirty="0">
                <a:solidFill>
                  <a:srgbClr val="FFFF00"/>
                </a:solidFill>
              </a:rPr>
              <a:t>Stent-retriever</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They work by temporally deploying a stent that captures the thrombus and at the same time instantly restores blood flow to the affected brain territory by displacing the clot peripherally against  the artery wall  </a:t>
            </a:r>
          </a:p>
          <a:p>
            <a:endParaRPr lang="en-US" dirty="0"/>
          </a:p>
          <a:p>
            <a:r>
              <a:rPr lang="en-US" dirty="0"/>
              <a:t>And theoretically, such flow restoration can enhance the efficacy of systemic thrombolytic drugs if already in the circulation.</a:t>
            </a:r>
          </a:p>
          <a:p>
            <a:endParaRPr lang="en-US" dirty="0">
              <a:solidFill>
                <a:srgbClr val="FFFF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Stent retriever</a:t>
            </a:r>
          </a:p>
        </p:txBody>
      </p:sp>
      <p:sp>
        <p:nvSpPr>
          <p:cNvPr id="3" name="Content Placeholder 2"/>
          <p:cNvSpPr>
            <a:spLocks noGrp="1"/>
          </p:cNvSpPr>
          <p:nvPr>
            <p:ph idx="1"/>
          </p:nvPr>
        </p:nvSpPr>
        <p:spPr/>
        <p:txBody>
          <a:bodyPr>
            <a:normAutofit fontScale="92500" lnSpcReduction="10000"/>
          </a:bodyPr>
          <a:lstStyle/>
          <a:p>
            <a:r>
              <a:rPr lang="en-US" dirty="0"/>
              <a:t>After a period of up to 10 minutes, usually 3 to 5 minutes depending of the location and clot-size, the stent can be retrieved by pulling back the deployed stent into the guide catheter under proximal aspiration through the guide catheter. </a:t>
            </a:r>
          </a:p>
          <a:p>
            <a:endParaRPr lang="en-US" dirty="0"/>
          </a:p>
          <a:p>
            <a:r>
              <a:rPr lang="en-US" dirty="0"/>
              <a:t>The addition of a proximal balloon guide catheter (BGC) can aid aspiration and help thrombus retrieval when the stent retriever is being dragged back into the guide catheter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Solitaire Device</a:t>
            </a:r>
          </a:p>
        </p:txBody>
      </p:sp>
      <p:pic>
        <p:nvPicPr>
          <p:cNvPr id="134146" name="Picture 2" descr="C:\Users\dr yousef\Desktop\F1.large.jpg"/>
          <p:cNvPicPr>
            <a:picLocks noGrp="1" noChangeAspect="1" noChangeArrowheads="1"/>
          </p:cNvPicPr>
          <p:nvPr>
            <p:ph idx="1"/>
          </p:nvPr>
        </p:nvPicPr>
        <p:blipFill>
          <a:blip r:embed="rId2" cstate="print"/>
          <a:srcRect/>
          <a:stretch>
            <a:fillRect/>
          </a:stretch>
        </p:blipFill>
        <p:spPr bwMode="auto">
          <a:xfrm>
            <a:off x="1115417" y="1600200"/>
            <a:ext cx="6913165" cy="4525963"/>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Stent retriever</a:t>
            </a:r>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165509"/>
            <a:ext cx="5943600" cy="4463891"/>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Trevo</a:t>
            </a:r>
            <a:r>
              <a:rPr lang="en-US" dirty="0">
                <a:solidFill>
                  <a:srgbClr val="FFFF00"/>
                </a:solidFill>
              </a:rPr>
              <a:t> Stent-</a:t>
            </a:r>
            <a:r>
              <a:rPr lang="en-US" dirty="0" err="1">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Stent retrievers or </a:t>
            </a:r>
            <a:r>
              <a:rPr lang="en-US" sz="1400" dirty="0" err="1"/>
              <a:t>Stentrievers</a:t>
            </a:r>
            <a:r>
              <a:rPr lang="en-US" sz="1400" dirty="0"/>
              <a:t> are self-expandable stent for </a:t>
            </a:r>
            <a:r>
              <a:rPr lang="en-US" sz="1400" dirty="0" err="1"/>
              <a:t>thrombectomy</a:t>
            </a:r>
            <a:r>
              <a:rPr lang="en-US" sz="1400" dirty="0"/>
              <a:t> that are deployed past the occlusion site with the use of </a:t>
            </a:r>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583224"/>
            <a:ext cx="5943600" cy="1691551"/>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Trevo</a:t>
            </a:r>
            <a:r>
              <a:rPr lang="en-US" dirty="0">
                <a:solidFill>
                  <a:srgbClr val="FFFF00"/>
                </a:solidFill>
              </a:rPr>
              <a:t> Stent-</a:t>
            </a:r>
            <a:r>
              <a:rPr lang="en-US" dirty="0" err="1">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Stent retriever</a:t>
            </a:r>
          </a:p>
        </p:txBody>
      </p:sp>
      <p:sp>
        <p:nvSpPr>
          <p:cNvPr id="3" name="Content Placeholder 2"/>
          <p:cNvSpPr>
            <a:spLocks noGrp="1"/>
          </p:cNvSpPr>
          <p:nvPr>
            <p:ph idx="1"/>
          </p:nvPr>
        </p:nvSpPr>
        <p:spPr/>
        <p:txBody>
          <a:bodyPr/>
          <a:lstStyle/>
          <a:p>
            <a:endParaRPr lang="en-US" dirty="0"/>
          </a:p>
        </p:txBody>
      </p:sp>
      <p:pic>
        <p:nvPicPr>
          <p:cNvPr id="4" name="Picture 3" descr="D:\F1.large (1).jpg"/>
          <p:cNvPicPr/>
          <p:nvPr/>
        </p:nvPicPr>
        <p:blipFill>
          <a:blip r:embed="rId2" cstate="print"/>
          <a:srcRect/>
          <a:stretch>
            <a:fillRect/>
          </a:stretch>
        </p:blipFill>
        <p:spPr bwMode="auto">
          <a:xfrm>
            <a:off x="2622550" y="2832100"/>
            <a:ext cx="3898900" cy="28829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Stent-retriever</a:t>
            </a:r>
          </a:p>
        </p:txBody>
      </p:sp>
      <p:sp>
        <p:nvSpPr>
          <p:cNvPr id="3" name="Content Placeholder 2"/>
          <p:cNvSpPr>
            <a:spLocks noGrp="1"/>
          </p:cNvSpPr>
          <p:nvPr>
            <p:ph idx="1"/>
          </p:nvPr>
        </p:nvSpPr>
        <p:spPr/>
        <p:txBody>
          <a:bodyPr>
            <a:normAutofit lnSpcReduction="10000"/>
          </a:bodyPr>
          <a:lstStyle/>
          <a:p>
            <a:endParaRPr lang="en-US" dirty="0"/>
          </a:p>
          <a:p>
            <a:r>
              <a:rPr lang="en-US" dirty="0"/>
              <a:t>A review of prospective trials related to mechanical </a:t>
            </a:r>
            <a:r>
              <a:rPr lang="en-US" dirty="0" err="1"/>
              <a:t>thrombolysis</a:t>
            </a:r>
            <a:r>
              <a:rPr lang="en-US" dirty="0"/>
              <a:t> since 1999 showed a significant improvement in </a:t>
            </a:r>
            <a:r>
              <a:rPr lang="en-US" dirty="0" err="1"/>
              <a:t>recanalization</a:t>
            </a:r>
            <a:r>
              <a:rPr lang="en-US" dirty="0"/>
              <a:t> over the last 2 decades</a:t>
            </a:r>
          </a:p>
          <a:p>
            <a:endParaRPr lang="en-US" dirty="0"/>
          </a:p>
          <a:p>
            <a:r>
              <a:rPr lang="en-US" dirty="0"/>
              <a:t>Stent-retrievers achieved successful </a:t>
            </a:r>
            <a:r>
              <a:rPr lang="en-US" dirty="0" err="1"/>
              <a:t>recanalization</a:t>
            </a:r>
            <a:r>
              <a:rPr lang="en-US" dirty="0"/>
              <a:t> in around 85% compared 50% in the first generation devices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dirty="0">
                <a:solidFill>
                  <a:srgbClr val="FFFF00"/>
                </a:solidFill>
              </a:rPr>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dirty="0"/>
              <a:t>Odds Ratios for Favorable Outcome</a:t>
            </a:r>
          </a:p>
          <a:p>
            <a:pPr algn="l" rtl="0" eaLnBrk="1" hangingPunct="1">
              <a:buFont typeface="Wingdings" pitchFamily="2" charset="2"/>
              <a:buNone/>
            </a:pPr>
            <a:r>
              <a:rPr lang="en-US" sz="2400" b="1" dirty="0"/>
              <a:t>Time             Odds Ratio                         95% (CI) Interval</a:t>
            </a:r>
          </a:p>
          <a:p>
            <a:pPr algn="l" rtl="0" eaLnBrk="1" hangingPunct="1">
              <a:buFont typeface="Wingdings" pitchFamily="2" charset="2"/>
              <a:buNone/>
            </a:pPr>
            <a:r>
              <a:rPr lang="en-US" sz="2400" b="1" dirty="0"/>
              <a:t>0-90                   2.8                                            1.8 - 4.5</a:t>
            </a:r>
          </a:p>
          <a:p>
            <a:pPr algn="l" rtl="0" eaLnBrk="1" hangingPunct="1">
              <a:buFont typeface="Wingdings" pitchFamily="2" charset="2"/>
              <a:buNone/>
            </a:pPr>
            <a:r>
              <a:rPr lang="en-US" sz="2400" b="1" dirty="0"/>
              <a:t>91-180               1.5                                            1.1 - 2.1</a:t>
            </a:r>
          </a:p>
          <a:p>
            <a:pPr algn="l" rtl="0" eaLnBrk="1" hangingPunct="1">
              <a:buFont typeface="Wingdings" pitchFamily="2" charset="2"/>
              <a:buNone/>
            </a:pPr>
            <a:r>
              <a:rPr lang="en-US" sz="2400" b="1" dirty="0"/>
              <a:t>181-270             1.4                                            1.1 - 1.9</a:t>
            </a:r>
          </a:p>
          <a:p>
            <a:pPr algn="l" rtl="0" eaLnBrk="1" hangingPunct="1">
              <a:buFont typeface="Wingdings" pitchFamily="2" charset="2"/>
              <a:buNone/>
            </a:pPr>
            <a:r>
              <a:rPr lang="en-US" sz="2400" b="1" dirty="0"/>
              <a:t>271-360             1.2                                            0.9 - 1.5</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a:t>Five Major Stroke Syndromes</a:t>
            </a:r>
            <a:br>
              <a:rPr lang="en-US" sz="3200"/>
            </a:br>
            <a:r>
              <a:rPr lang="en-US" sz="3200"/>
              <a:t>for Rapid Recognition in the ED</a:t>
            </a:r>
          </a:p>
        </p:txBody>
      </p:sp>
      <p:sp>
        <p:nvSpPr>
          <p:cNvPr id="27651" name="Rectangle 3"/>
          <p:cNvSpPr>
            <a:spLocks noGrp="1" noChangeArrowheads="1"/>
          </p:cNvSpPr>
          <p:nvPr>
            <p:ph type="body" idx="1"/>
          </p:nvPr>
        </p:nvSpPr>
        <p:spPr/>
        <p:txBody>
          <a:bodyPr/>
          <a:lstStyle/>
          <a:p>
            <a:pPr algn="ctr">
              <a:lnSpc>
                <a:spcPct val="90000"/>
              </a:lnSpc>
              <a:buFontTx/>
              <a:buNone/>
            </a:pPr>
            <a:r>
              <a:rPr lang="en-US" sz="2800" i="1">
                <a:solidFill>
                  <a:srgbClr val="008000"/>
                </a:solidFill>
              </a:rPr>
              <a:t>All Occur </a:t>
            </a:r>
            <a:r>
              <a:rPr lang="en-US" sz="2800" i="1" u="sng">
                <a:solidFill>
                  <a:srgbClr val="008000"/>
                </a:solidFill>
              </a:rPr>
              <a:t>Suddenly</a:t>
            </a:r>
            <a:r>
              <a:rPr lang="en-US" sz="2800" i="1">
                <a:solidFill>
                  <a:srgbClr val="008000"/>
                </a:solidFill>
              </a:rPr>
              <a:t> in Stroke Patients</a:t>
            </a:r>
            <a:endParaRPr lang="en-US" sz="2800" i="1" u="sng">
              <a:solidFill>
                <a:srgbClr val="008000"/>
              </a:solidFill>
            </a:endParaRPr>
          </a:p>
          <a:p>
            <a:pPr>
              <a:lnSpc>
                <a:spcPct val="90000"/>
              </a:lnSpc>
            </a:pPr>
            <a:r>
              <a:rPr lang="en-US" sz="2800"/>
              <a:t>Left (dominant) cerebral hemisphere</a:t>
            </a:r>
          </a:p>
          <a:p>
            <a:pPr>
              <a:lnSpc>
                <a:spcPct val="90000"/>
              </a:lnSpc>
            </a:pPr>
            <a:r>
              <a:rPr lang="en-US" sz="2800"/>
              <a:t>Right (nondominant) cerebral hemisphere</a:t>
            </a:r>
          </a:p>
          <a:p>
            <a:pPr>
              <a:lnSpc>
                <a:spcPct val="90000"/>
              </a:lnSpc>
            </a:pPr>
            <a:r>
              <a:rPr lang="en-US" sz="2800"/>
              <a:t>Brainstem</a:t>
            </a:r>
          </a:p>
          <a:p>
            <a:pPr>
              <a:lnSpc>
                <a:spcPct val="90000"/>
              </a:lnSpc>
            </a:pPr>
            <a:r>
              <a:rPr lang="en-US" sz="2800"/>
              <a:t>Cerebellum</a:t>
            </a:r>
          </a:p>
          <a:p>
            <a:pPr>
              <a:lnSpc>
                <a:spcPct val="90000"/>
              </a:lnSpc>
            </a:pPr>
            <a:r>
              <a:rPr lang="en-US" sz="2800"/>
              <a:t>Hemorrhage</a:t>
            </a:r>
          </a:p>
          <a:p>
            <a:pPr>
              <a:lnSpc>
                <a:spcPct val="90000"/>
              </a:lnSpc>
            </a:pPr>
            <a:endParaRPr lang="en-US" sz="2800"/>
          </a:p>
          <a:p>
            <a:pPr>
              <a:lnSpc>
                <a:spcPct val="90000"/>
              </a:lnSpc>
              <a:buFontTx/>
              <a:buNone/>
            </a:pPr>
            <a:r>
              <a:rPr lang="en-US" sz="2400" i="1"/>
              <a:t>Note:	The dominant cerebral hemisphere is the side 	that controls language function.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Mechanical </a:t>
            </a:r>
            <a:r>
              <a:rPr lang="en-US" dirty="0" err="1">
                <a:solidFill>
                  <a:srgbClr val="FFFF00"/>
                </a:solidFill>
              </a:rPr>
              <a:t>Thrombolysis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dirty="0"/>
              <a:t>Acute strokes with diffusion/perfusion match on presentation to the ED, lacks </a:t>
            </a:r>
            <a:r>
              <a:rPr lang="en-US" dirty="0" err="1"/>
              <a:t>salvagable</a:t>
            </a:r>
            <a:r>
              <a:rPr lang="en-US" dirty="0"/>
              <a:t> brain tissue and hence would not respond to mechanical </a:t>
            </a:r>
            <a:r>
              <a:rPr lang="en-US" dirty="0" err="1"/>
              <a:t>thrombolysis</a:t>
            </a:r>
            <a:endParaRPr lang="en-US" dirty="0"/>
          </a:p>
          <a:p>
            <a:endParaRPr lang="en-US" dirty="0"/>
          </a:p>
          <a:p>
            <a:r>
              <a:rPr lang="en-US" dirty="0"/>
              <a:t>Acute strokes with poor collaterals on CT angiogram lacks </a:t>
            </a:r>
            <a:r>
              <a:rPr lang="en-US" dirty="0" err="1"/>
              <a:t>salvagable</a:t>
            </a:r>
            <a:r>
              <a:rPr lang="en-US" dirty="0"/>
              <a:t> brain tissue and hence would not respond to mechanical </a:t>
            </a:r>
            <a:r>
              <a:rPr lang="en-US" dirty="0" err="1"/>
              <a:t>thrombolysis</a:t>
            </a:r>
            <a:endParaRPr lang="en-US" dirty="0"/>
          </a:p>
          <a:p>
            <a:endParaRPr lang="en-US" dirty="0"/>
          </a:p>
          <a:p>
            <a:endParaRPr lang="en-US" dirty="0"/>
          </a:p>
          <a:p>
            <a:endParaRPr lang="en-US" dirty="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New </a:t>
            </a:r>
            <a:r>
              <a:rPr lang="en-US" dirty="0" err="1">
                <a:solidFill>
                  <a:srgbClr val="FFFF00"/>
                </a:solidFill>
              </a:rPr>
              <a:t>neuro</a:t>
            </a:r>
            <a:r>
              <a:rPr lang="en-US" dirty="0">
                <a:solidFill>
                  <a:srgbClr val="FFFF00"/>
                </a:solidFill>
              </a:rPr>
              <a:t>-imaging techniques and endovascular devices</a:t>
            </a:r>
          </a:p>
        </p:txBody>
      </p:sp>
      <p:sp>
        <p:nvSpPr>
          <p:cNvPr id="3" name="Content Placeholder 2"/>
          <p:cNvSpPr>
            <a:spLocks noGrp="1"/>
          </p:cNvSpPr>
          <p:nvPr>
            <p:ph idx="1"/>
          </p:nvPr>
        </p:nvSpPr>
        <p:spPr/>
        <p:txBody>
          <a:bodyPr/>
          <a:lstStyle/>
          <a:p>
            <a:endParaRPr lang="en-US" dirty="0"/>
          </a:p>
          <a:p>
            <a:r>
              <a:rPr lang="en-US" dirty="0"/>
              <a:t>The advanced </a:t>
            </a:r>
            <a:r>
              <a:rPr lang="en-US" dirty="0" err="1"/>
              <a:t>neuro</a:t>
            </a:r>
            <a:r>
              <a:rPr lang="en-US" dirty="0"/>
              <a:t>-imaging techniques reliably identify the extent of </a:t>
            </a:r>
            <a:r>
              <a:rPr lang="en-US" dirty="0" err="1"/>
              <a:t>salvagable</a:t>
            </a:r>
            <a:r>
              <a:rPr lang="en-US" dirty="0"/>
              <a:t> ischemic brain tissues</a:t>
            </a:r>
          </a:p>
          <a:p>
            <a:endParaRPr lang="en-US" dirty="0"/>
          </a:p>
          <a:p>
            <a:r>
              <a:rPr lang="en-US" dirty="0"/>
              <a:t>The novel endovascular devices (stent retriever) achieve a fast and more effective </a:t>
            </a:r>
            <a:r>
              <a:rPr lang="en-US" dirty="0" err="1"/>
              <a:t>recanalization</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Acute Stroke Treatment </a:t>
            </a:r>
          </a:p>
        </p:txBody>
      </p:sp>
      <p:sp>
        <p:nvSpPr>
          <p:cNvPr id="3" name="Content Placeholder 2"/>
          <p:cNvSpPr>
            <a:spLocks noGrp="1"/>
          </p:cNvSpPr>
          <p:nvPr>
            <p:ph idx="1"/>
          </p:nvPr>
        </p:nvSpPr>
        <p:spPr/>
        <p:txBody>
          <a:bodyPr>
            <a:normAutofit fontScale="92500" lnSpcReduction="20000"/>
          </a:bodyPr>
          <a:lstStyle/>
          <a:p>
            <a:pPr>
              <a:buNone/>
            </a:pPr>
            <a:r>
              <a:rPr lang="en-US" dirty="0">
                <a:solidFill>
                  <a:srgbClr val="FFFF00"/>
                </a:solidFill>
              </a:rPr>
              <a:t>5 recent randomized clinical trials assessing the efficacy and safety of stent retriever in acute ischemic stroke:</a:t>
            </a:r>
          </a:p>
          <a:p>
            <a:endParaRPr lang="en-US" dirty="0"/>
          </a:p>
          <a:p>
            <a:r>
              <a:rPr lang="en-US" dirty="0"/>
              <a:t>MR CLEAN</a:t>
            </a:r>
          </a:p>
          <a:p>
            <a:r>
              <a:rPr lang="en-US" dirty="0"/>
              <a:t>ESCAPE</a:t>
            </a:r>
          </a:p>
          <a:p>
            <a:r>
              <a:rPr lang="en-US" dirty="0"/>
              <a:t>EXTEND-IA</a:t>
            </a:r>
          </a:p>
          <a:p>
            <a:r>
              <a:rPr lang="en-US" dirty="0"/>
              <a:t>SWIFT ORIME</a:t>
            </a:r>
          </a:p>
          <a:p>
            <a:r>
              <a:rPr lang="en-US" dirty="0"/>
              <a:t>REVASCAT</a:t>
            </a:r>
          </a:p>
          <a:p>
            <a:pPr>
              <a:buNone/>
            </a:pPr>
            <a:r>
              <a:rPr lang="en-US"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Mechanical </a:t>
            </a:r>
            <a:r>
              <a:rPr lang="en-US" dirty="0" err="1">
                <a:solidFill>
                  <a:srgbClr val="FFFF00"/>
                </a:solidFill>
              </a:rPr>
              <a:t>Thrombolysis</a:t>
            </a:r>
            <a:r>
              <a:rPr lang="en-US" dirty="0">
                <a:solidFill>
                  <a:srgbClr val="FFFF00"/>
                </a:solidFill>
              </a:rPr>
              <a:t> in AIS</a:t>
            </a:r>
          </a:p>
        </p:txBody>
      </p:sp>
      <p:sp>
        <p:nvSpPr>
          <p:cNvPr id="3" name="Content Placeholder 2"/>
          <p:cNvSpPr>
            <a:spLocks noGrp="1"/>
          </p:cNvSpPr>
          <p:nvPr>
            <p:ph idx="1"/>
          </p:nvPr>
        </p:nvSpPr>
        <p:spPr/>
        <p:txBody>
          <a:bodyPr>
            <a:normAutofit lnSpcReduction="10000"/>
          </a:bodyPr>
          <a:lstStyle/>
          <a:p>
            <a:r>
              <a:rPr lang="en-US" dirty="0"/>
              <a:t>The 5 trials demonstrated endovascular (EV) therapy promoted </a:t>
            </a:r>
            <a:r>
              <a:rPr lang="en-US" dirty="0" err="1"/>
              <a:t>recanalization</a:t>
            </a:r>
            <a:r>
              <a:rPr lang="en-US" dirty="0"/>
              <a:t> with significant improvement in modified Rankin scores (</a:t>
            </a:r>
            <a:r>
              <a:rPr lang="en-US" dirty="0" err="1"/>
              <a:t>mRS</a:t>
            </a:r>
            <a:r>
              <a:rPr lang="en-US" dirty="0"/>
              <a:t>) with no increase in </a:t>
            </a:r>
            <a:r>
              <a:rPr lang="en-US" dirty="0" err="1"/>
              <a:t>sICH</a:t>
            </a:r>
            <a:r>
              <a:rPr lang="en-US" dirty="0"/>
              <a:t> or mortality</a:t>
            </a:r>
          </a:p>
          <a:p>
            <a:endParaRPr lang="en-US" dirty="0"/>
          </a:p>
          <a:p>
            <a:r>
              <a:rPr lang="en-US" dirty="0"/>
              <a:t>The number needed to treat for endovascular </a:t>
            </a:r>
            <a:r>
              <a:rPr lang="en-US" dirty="0" err="1"/>
              <a:t>thrombectomy</a:t>
            </a:r>
            <a:r>
              <a:rPr lang="en-US" dirty="0"/>
              <a:t> to reduce disability at least one level of </a:t>
            </a:r>
            <a:r>
              <a:rPr lang="en-US" dirty="0" err="1"/>
              <a:t>mRS</a:t>
            </a:r>
            <a:r>
              <a:rPr lang="en-US" dirty="0"/>
              <a:t> is 2.6</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Mechanical </a:t>
            </a:r>
            <a:r>
              <a:rPr lang="en-US" sz="4000" dirty="0" err="1">
                <a:solidFill>
                  <a:srgbClr val="FFFF00"/>
                </a:solidFill>
              </a:rPr>
              <a:t>Thrombolysis</a:t>
            </a:r>
            <a:r>
              <a:rPr lang="en-US" sz="4000" dirty="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a:p>
          <a:p>
            <a:endParaRPr lang="en-US" dirty="0"/>
          </a:p>
          <a:p>
            <a:r>
              <a:rPr lang="en-US" dirty="0"/>
              <a:t>ASA recommends that patients should be transported rapidly to primary or comprehensive stroke centers (Class I; Level A evidence), and regional systems of stroke care should be developed to provide access to centers capable of performing endovascular stroke treatment (Class I; Level A evidence)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Mechanical </a:t>
            </a:r>
            <a:r>
              <a:rPr lang="en-US" sz="4000" dirty="0" err="1">
                <a:solidFill>
                  <a:srgbClr val="FFFF00"/>
                </a:solidFill>
              </a:rPr>
              <a:t>Thrombolysis</a:t>
            </a:r>
            <a:r>
              <a:rPr lang="en-US" sz="4000" dirty="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a:p>
          <a:p>
            <a:r>
              <a:rPr lang="en-US" dirty="0"/>
              <a:t>Mechanical </a:t>
            </a:r>
            <a:r>
              <a:rPr lang="en-US" dirty="0" err="1"/>
              <a:t>thrombectomy</a:t>
            </a:r>
            <a:r>
              <a:rPr lang="en-US" dirty="0"/>
              <a:t> is a landmark change in stroke management, and guidelines should recommend mechanical </a:t>
            </a:r>
            <a:r>
              <a:rPr lang="en-US" dirty="0" err="1"/>
              <a:t>thrombectomy</a:t>
            </a:r>
            <a:r>
              <a:rPr lang="en-US" dirty="0"/>
              <a:t> as a level 1 evidence-based treatment worldwide. In terms of technical aspects of mechanical </a:t>
            </a:r>
            <a:r>
              <a:rPr lang="en-US" dirty="0" err="1"/>
              <a:t>thrombectomy</a:t>
            </a:r>
            <a:r>
              <a:rPr lang="en-US" dirty="0"/>
              <a:t>, stent retrievers (Solitaire FR or </a:t>
            </a:r>
            <a:r>
              <a:rPr lang="en-US" dirty="0" err="1"/>
              <a:t>Trevo</a:t>
            </a:r>
            <a:r>
              <a:rPr lang="en-US" dirty="0"/>
              <a:t> device) as the primary method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 clinical deficit/infarct volume Mismatch</a:t>
            </a:r>
            <a:endParaRPr lang="en-US" dirty="0"/>
          </a:p>
        </p:txBody>
      </p:sp>
      <p:sp>
        <p:nvSpPr>
          <p:cNvPr id="3" name="Content Placeholder 2"/>
          <p:cNvSpPr>
            <a:spLocks noGrp="1"/>
          </p:cNvSpPr>
          <p:nvPr>
            <p:ph idx="1"/>
          </p:nvPr>
        </p:nvSpPr>
        <p:spPr/>
        <p:txBody>
          <a:bodyPr>
            <a:normAutofit lnSpcReduction="10000"/>
          </a:bodyPr>
          <a:lstStyle/>
          <a:p>
            <a:r>
              <a:rPr lang="en-US" sz="2000" dirty="0"/>
              <a:t>A 61 year old male Presenting with </a:t>
            </a:r>
          </a:p>
          <a:p>
            <a:pPr>
              <a:buNone/>
            </a:pPr>
            <a:r>
              <a:rPr lang="en-US" sz="2000" dirty="0"/>
              <a:t>left arm and leg paralysis, </a:t>
            </a:r>
            <a:r>
              <a:rPr lang="en-US" sz="2000" dirty="0" err="1"/>
              <a:t>dysarthria</a:t>
            </a:r>
            <a:r>
              <a:rPr lang="en-US" sz="2000" dirty="0"/>
              <a:t>, right </a:t>
            </a:r>
          </a:p>
          <a:p>
            <a:pPr>
              <a:buNone/>
            </a:pPr>
            <a:r>
              <a:rPr lang="en-US" sz="2000" dirty="0"/>
              <a:t>gaze deviation and left Visual  Field defect. </a:t>
            </a:r>
          </a:p>
          <a:p>
            <a:pPr>
              <a:buNone/>
            </a:pPr>
            <a:r>
              <a:rPr lang="en-US" sz="2000" dirty="0"/>
              <a:t>He was Last seen normal 14 hours from the</a:t>
            </a:r>
          </a:p>
          <a:p>
            <a:pPr>
              <a:buNone/>
            </a:pPr>
            <a:r>
              <a:rPr lang="en-US" sz="2000" dirty="0"/>
              <a:t> time of CT interpretation</a:t>
            </a:r>
          </a:p>
          <a:p>
            <a:pPr>
              <a:buNone/>
            </a:pPr>
            <a:endParaRPr lang="en-US" sz="2000" dirty="0"/>
          </a:p>
          <a:p>
            <a:pPr>
              <a:buNone/>
            </a:pPr>
            <a:endParaRPr lang="en-US" sz="2000" dirty="0"/>
          </a:p>
          <a:p>
            <a:pPr>
              <a:buNone/>
            </a:pPr>
            <a:r>
              <a:rPr lang="en-US" sz="2000" dirty="0"/>
              <a:t>The CT predicts only left arm weakness. </a:t>
            </a:r>
          </a:p>
          <a:p>
            <a:pPr>
              <a:buNone/>
            </a:pPr>
            <a:r>
              <a:rPr lang="en-US" sz="2000" dirty="0"/>
              <a:t>However, the exam shows a much more </a:t>
            </a:r>
          </a:p>
          <a:p>
            <a:pPr>
              <a:buNone/>
            </a:pPr>
            <a:r>
              <a:rPr lang="en-US" sz="2000" dirty="0"/>
              <a:t>Severe deficits</a:t>
            </a:r>
          </a:p>
          <a:p>
            <a:pPr>
              <a:buNone/>
            </a:pPr>
            <a:endParaRPr lang="en-US" sz="2000" dirty="0"/>
          </a:p>
          <a:p>
            <a:pPr>
              <a:buNone/>
            </a:pPr>
            <a:r>
              <a:rPr lang="en-US" sz="2000" dirty="0">
                <a:solidFill>
                  <a:srgbClr val="FFFF00"/>
                </a:solidFill>
              </a:rPr>
              <a:t>Hence, a mismatch between clinical deficit</a:t>
            </a:r>
          </a:p>
          <a:p>
            <a:pPr>
              <a:buNone/>
            </a:pPr>
            <a:r>
              <a:rPr lang="en-US" sz="2000" dirty="0">
                <a:solidFill>
                  <a:srgbClr val="FFFF00"/>
                </a:solidFill>
              </a:rPr>
              <a:t>And  infarct volume by imaging</a:t>
            </a:r>
          </a:p>
        </p:txBody>
      </p:sp>
      <p:pic>
        <p:nvPicPr>
          <p:cNvPr id="49154" name="Picture 2" descr="C:\Users\dr yousef\Desktop\Acute stroke treatment grandround\15141.jpg"/>
          <p:cNvPicPr>
            <a:picLocks noChangeAspect="1" noChangeArrowheads="1"/>
          </p:cNvPicPr>
          <p:nvPr/>
        </p:nvPicPr>
        <p:blipFill>
          <a:blip r:embed="rId2" cstate="print"/>
          <a:srcRect/>
          <a:stretch>
            <a:fillRect/>
          </a:stretch>
        </p:blipFill>
        <p:spPr bwMode="auto">
          <a:xfrm>
            <a:off x="5029200" y="1828800"/>
            <a:ext cx="4114800" cy="48006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CT Perfusion Scan</a:t>
            </a:r>
          </a:p>
        </p:txBody>
      </p:sp>
      <p:pic>
        <p:nvPicPr>
          <p:cNvPr id="46082" name="Picture 2"/>
          <p:cNvPicPr>
            <a:picLocks noGrp="1" noChangeAspect="1" noChangeArrowheads="1"/>
          </p:cNvPicPr>
          <p:nvPr>
            <p:ph idx="1"/>
          </p:nvPr>
        </p:nvPicPr>
        <p:blipFill>
          <a:blip r:embed="rId2" cstate="print"/>
          <a:srcRect/>
          <a:stretch>
            <a:fillRect/>
          </a:stretch>
        </p:blipFill>
        <p:spPr bwMode="auto">
          <a:xfrm>
            <a:off x="1219200" y="1752600"/>
            <a:ext cx="6477000" cy="4571999"/>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CT Perfusion Scan</a:t>
            </a:r>
            <a:endParaRPr lang="en-US"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990600" y="1600200"/>
            <a:ext cx="7010399" cy="441960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CT Perfusion Scan</a:t>
            </a:r>
            <a:endParaRPr lang="en-US" dirty="0"/>
          </a:p>
        </p:txBody>
      </p:sp>
      <p:pic>
        <p:nvPicPr>
          <p:cNvPr id="48130" name="Picture 2" descr="C:\Users\dr yousef\Desktop\226-04-jpg.jpg"/>
          <p:cNvPicPr>
            <a:picLocks noGrp="1" noChangeAspect="1" noChangeArrowheads="1"/>
          </p:cNvPicPr>
          <p:nvPr>
            <p:ph idx="1"/>
          </p:nvPr>
        </p:nvPicPr>
        <p:blipFill>
          <a:blip r:embed="rId2" cstate="print"/>
          <a:srcRect/>
          <a:stretch>
            <a:fillRect/>
          </a:stretch>
        </p:blipFill>
        <p:spPr bwMode="auto">
          <a:xfrm>
            <a:off x="1143000" y="1447800"/>
            <a:ext cx="6781800" cy="4953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normAutofit fontScale="90000"/>
          </a:bodyPr>
          <a:lstStyle/>
          <a:p>
            <a:r>
              <a:rPr lang="en-US"/>
              <a:t>Left (Dominant)</a:t>
            </a:r>
            <a:br>
              <a:rPr lang="en-US"/>
            </a:br>
            <a:r>
              <a:rPr lang="en-US"/>
              <a:t>Cerebral Hemisphere</a:t>
            </a:r>
          </a:p>
        </p:txBody>
      </p:sp>
      <p:sp>
        <p:nvSpPr>
          <p:cNvPr id="21507" name="Rectangle 1027"/>
          <p:cNvSpPr>
            <a:spLocks noGrp="1" noChangeArrowheads="1"/>
          </p:cNvSpPr>
          <p:nvPr>
            <p:ph type="body" idx="1"/>
          </p:nvPr>
        </p:nvSpPr>
        <p:spPr/>
        <p:txBody>
          <a:bodyPr/>
          <a:lstStyle/>
          <a:p>
            <a:r>
              <a:rPr lang="en-US"/>
              <a:t>Aphasia</a:t>
            </a:r>
          </a:p>
          <a:p>
            <a:r>
              <a:rPr lang="en-US"/>
              <a:t>L gaze preference</a:t>
            </a:r>
          </a:p>
          <a:p>
            <a:r>
              <a:rPr lang="en-US"/>
              <a:t>R visual field deficit</a:t>
            </a:r>
          </a:p>
          <a:p>
            <a:r>
              <a:rPr lang="en-US"/>
              <a:t>R hemiparesis</a:t>
            </a:r>
          </a:p>
          <a:p>
            <a:r>
              <a:rPr lang="en-US"/>
              <a:t>R hemisensory loss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CT Perfusion Scan</a:t>
            </a:r>
            <a:endParaRPr lang="en-US" dirty="0"/>
          </a:p>
        </p:txBody>
      </p:sp>
      <p:pic>
        <p:nvPicPr>
          <p:cNvPr id="49154" name="Picture 2" descr="C:\Users\dr yousef\Desktop\226-03-jpg (1).jpg"/>
          <p:cNvPicPr>
            <a:picLocks noGrp="1" noChangeAspect="1" noChangeArrowheads="1"/>
          </p:cNvPicPr>
          <p:nvPr>
            <p:ph idx="1"/>
          </p:nvPr>
        </p:nvPicPr>
        <p:blipFill>
          <a:blip r:embed="rId2" cstate="print"/>
          <a:srcRect/>
          <a:stretch>
            <a:fillRect/>
          </a:stretch>
        </p:blipFill>
        <p:spPr bwMode="auto">
          <a:xfrm>
            <a:off x="1295400" y="1524000"/>
            <a:ext cx="6324600" cy="51054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a:solidFill>
                  <a:srgbClr val="FFFF00"/>
                </a:solidFill>
              </a:rPr>
              <a:t>Conclusion</a:t>
            </a:r>
          </a:p>
          <a:p>
            <a:pPr algn="ctr">
              <a:buNone/>
            </a:pPr>
            <a:endParaRPr lang="en-US" dirty="0">
              <a:solidFill>
                <a:srgbClr val="FFFF00"/>
              </a:solidFill>
            </a:endParaRPr>
          </a:p>
          <a:p>
            <a:r>
              <a:rPr lang="en-US" dirty="0"/>
              <a:t>IV t-PA, within 4.5 hours from the symptoms onset of acute ischemic stroke, is affective and the standard of care</a:t>
            </a:r>
          </a:p>
          <a:p>
            <a:endParaRPr lang="en-US" dirty="0"/>
          </a:p>
          <a:p>
            <a:r>
              <a:rPr lang="en-US" dirty="0"/>
              <a:t>Endovascular treatment using stent retriever ± t-PA  within 6 hours from the onset of stroke symptoms, is effective and the standard of care</a:t>
            </a:r>
          </a:p>
          <a:p>
            <a:endParaRPr lang="en-US" dirty="0"/>
          </a:p>
          <a:p>
            <a:pPr marL="514350" indent="-514350">
              <a:buFont typeface="+mj-lt"/>
              <a:buAutoNum type="arabicPeriod"/>
            </a:pPr>
            <a:endParaRPr lang="en-US" dirty="0"/>
          </a:p>
        </p:txBody>
      </p:sp>
      <p:pic>
        <p:nvPicPr>
          <p:cNvPr id="48130" name="Picture 2" descr="C:\Users\dr yousef\Dropbox\Screenshots\Screenshot 2017-11-19 08.46.30.png"/>
          <p:cNvPicPr>
            <a:picLocks noChangeAspect="1" noChangeArrowheads="1"/>
          </p:cNvPicPr>
          <p:nvPr/>
        </p:nvPicPr>
        <p:blipFill>
          <a:blip r:embed="rId3" cstate="print"/>
          <a:srcRect/>
          <a:stretch>
            <a:fillRect/>
          </a:stretch>
        </p:blipFill>
        <p:spPr bwMode="auto">
          <a:xfrm>
            <a:off x="228600" y="0"/>
            <a:ext cx="8572500" cy="6858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p>
        </p:txBody>
      </p:sp>
      <p:sp>
        <p:nvSpPr>
          <p:cNvPr id="3" name="Content Placeholder 2"/>
          <p:cNvSpPr>
            <a:spLocks noGrp="1"/>
          </p:cNvSpPr>
          <p:nvPr>
            <p:ph idx="1"/>
          </p:nvPr>
        </p:nvSpPr>
        <p:spPr/>
        <p:txBody>
          <a:bodyPr>
            <a:normAutofit fontScale="85000" lnSpcReduction="10000"/>
          </a:bodyPr>
          <a:lstStyle/>
          <a:p>
            <a:pPr>
              <a:buNone/>
            </a:pPr>
            <a:r>
              <a:rPr lang="en-US" sz="2800" dirty="0">
                <a:solidFill>
                  <a:srgbClr val="FFFF00"/>
                </a:solidFill>
              </a:rPr>
              <a:t>Background:</a:t>
            </a:r>
          </a:p>
          <a:p>
            <a:pPr>
              <a:buNone/>
            </a:pPr>
            <a:endParaRPr lang="en-US" sz="2800" dirty="0">
              <a:solidFill>
                <a:srgbClr val="FFFF00"/>
              </a:solidFill>
            </a:endParaRPr>
          </a:p>
          <a:p>
            <a:r>
              <a:rPr lang="en-US" sz="2800" dirty="0"/>
              <a:t>The effect of endovascular </a:t>
            </a:r>
            <a:r>
              <a:rPr lang="en-US" sz="2800" dirty="0" err="1"/>
              <a:t>thrombectomy</a:t>
            </a:r>
            <a:r>
              <a:rPr lang="en-US" sz="2800" dirty="0"/>
              <a:t> that is performed more than 6 hours after the onset of ischemic stroke is uncertain</a:t>
            </a:r>
          </a:p>
          <a:p>
            <a:endParaRPr lang="en-US" sz="2800" dirty="0"/>
          </a:p>
          <a:p>
            <a:r>
              <a:rPr lang="en-US" sz="2800" dirty="0"/>
              <a:t>Brain tissue that has not yet undergone infarction may be salvaged with perfusion</a:t>
            </a:r>
          </a:p>
          <a:p>
            <a:endParaRPr lang="en-US" sz="2800" dirty="0"/>
          </a:p>
          <a:p>
            <a:r>
              <a:rPr lang="en-US" sz="2800" dirty="0"/>
              <a:t> Brain tissue that may be salvageable can be identified by the presence of a clinical deficit that is disproportionately severe relative to the volume  of infarct tissue on imaging studies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a:solidFill>
                  <a:srgbClr val="FFFF00"/>
                </a:solidFill>
              </a:rPr>
              <a:t>Methods:</a:t>
            </a:r>
          </a:p>
          <a:p>
            <a:pPr>
              <a:buNone/>
            </a:pPr>
            <a:endParaRPr lang="en-US" dirty="0">
              <a:solidFill>
                <a:srgbClr val="FFFF00"/>
              </a:solidFill>
            </a:endParaRPr>
          </a:p>
          <a:p>
            <a:r>
              <a:rPr lang="en-US" sz="2800" dirty="0"/>
              <a:t>Multi-center, prospective, randomized, open label trial with blinded assessment of end points</a:t>
            </a:r>
          </a:p>
          <a:p>
            <a:endParaRPr lang="en-US" sz="2800" dirty="0"/>
          </a:p>
          <a:p>
            <a:r>
              <a:rPr lang="en-US" sz="2800" dirty="0"/>
              <a:t>Patients must have occlusion of the intracranial internal carotid artery or proximal middle cerebral artery who had last been known to be well 6 to 24 hours earlier</a:t>
            </a:r>
          </a:p>
          <a:p>
            <a:endParaRPr lang="en-US" sz="2800" dirty="0"/>
          </a:p>
          <a:p>
            <a:r>
              <a:rPr lang="en-US" sz="2800" dirty="0"/>
              <a:t> Exclusion include &gt;1/3 infarct volume of MCA territory by initial CT or MRI</a:t>
            </a:r>
          </a:p>
          <a:p>
            <a:endParaRPr lang="en-US" sz="2800" dirty="0"/>
          </a:p>
          <a:p>
            <a:r>
              <a:rPr lang="en-US" sz="2800" dirty="0"/>
              <a:t>Patients are allowed, if indicated, to receive t-PA within 4.5 hours</a:t>
            </a:r>
          </a:p>
          <a:p>
            <a:endParaRPr lang="en-US"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sz="2800" dirty="0">
                <a:solidFill>
                  <a:srgbClr val="FFFF00"/>
                </a:solidFill>
              </a:rPr>
              <a:t>Methods:</a:t>
            </a:r>
          </a:p>
          <a:p>
            <a:pPr>
              <a:buNone/>
            </a:pPr>
            <a:endParaRPr lang="en-US" sz="2800" dirty="0">
              <a:solidFill>
                <a:srgbClr val="FFFF00"/>
              </a:solidFill>
            </a:endParaRPr>
          </a:p>
          <a:p>
            <a:r>
              <a:rPr lang="en-US" sz="2800" dirty="0"/>
              <a:t>There must be a mismatch between the severity of the clinical deficit and the infarct </a:t>
            </a:r>
            <a:r>
              <a:rPr lang="en-US" sz="2800" dirty="0">
                <a:solidFill>
                  <a:srgbClr val="FF0000"/>
                </a:solidFill>
              </a:rPr>
              <a:t>volume (mismatch between NIHSS and infarct volume)</a:t>
            </a:r>
          </a:p>
          <a:p>
            <a:endParaRPr lang="en-US" sz="2800" dirty="0"/>
          </a:p>
          <a:p>
            <a:r>
              <a:rPr lang="en-US" sz="2800" dirty="0"/>
              <a:t>Infarct volume was assessed with the use of DW MRI/CT perfusion and was measured with automated software (RAPID)</a:t>
            </a:r>
          </a:p>
          <a:p>
            <a:pPr>
              <a:buNone/>
            </a:pPr>
            <a:r>
              <a:rPr lang="en-US" sz="2800" dirty="0"/>
              <a:t> </a:t>
            </a:r>
          </a:p>
          <a:p>
            <a:r>
              <a:rPr lang="en-US" sz="2800" dirty="0"/>
              <a:t>Patients were randomly assigned in a 1:1 ratio to </a:t>
            </a:r>
            <a:r>
              <a:rPr lang="en-US" sz="2800" dirty="0" err="1"/>
              <a:t>thrombectomy</a:t>
            </a:r>
            <a:r>
              <a:rPr lang="en-US" sz="2800" dirty="0"/>
              <a:t> plus standard care </a:t>
            </a:r>
            <a:r>
              <a:rPr lang="en-US" sz="2800" dirty="0">
                <a:solidFill>
                  <a:srgbClr val="FF0000"/>
                </a:solidFill>
              </a:rPr>
              <a:t>(the </a:t>
            </a:r>
            <a:r>
              <a:rPr lang="en-US" sz="2800" dirty="0" err="1">
                <a:solidFill>
                  <a:srgbClr val="FF0000"/>
                </a:solidFill>
              </a:rPr>
              <a:t>thrombectomy</a:t>
            </a:r>
            <a:r>
              <a:rPr lang="en-US" sz="2800" dirty="0">
                <a:solidFill>
                  <a:srgbClr val="FF0000"/>
                </a:solidFill>
              </a:rPr>
              <a:t> group) </a:t>
            </a:r>
            <a:r>
              <a:rPr lang="en-US" sz="2800" dirty="0"/>
              <a:t>or to standard care alone </a:t>
            </a:r>
            <a:r>
              <a:rPr lang="en-US" sz="2800" dirty="0">
                <a:solidFill>
                  <a:srgbClr val="FF0000"/>
                </a:solidFill>
              </a:rPr>
              <a:t>(the control group).</a:t>
            </a:r>
          </a:p>
          <a:p>
            <a:endParaRPr lang="en-US" sz="2800" dirty="0">
              <a:solidFill>
                <a:srgbClr val="FFFF00"/>
              </a:solidFill>
            </a:endParaRPr>
          </a:p>
          <a:p>
            <a:endParaRPr lang="en-US" sz="2800" dirty="0">
              <a:solidFill>
                <a:srgbClr val="FFFF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sz="2800" dirty="0">
                <a:solidFill>
                  <a:srgbClr val="FFFF00"/>
                </a:solidFill>
              </a:rPr>
              <a:t>Methods:</a:t>
            </a:r>
          </a:p>
          <a:p>
            <a:r>
              <a:rPr lang="en-US" sz="2800" dirty="0"/>
              <a:t>Randomization was performed with the use of a central web based procedure</a:t>
            </a:r>
          </a:p>
          <a:p>
            <a:endParaRPr lang="en-US" sz="2800" dirty="0"/>
          </a:p>
          <a:p>
            <a:r>
              <a:rPr lang="en-US" sz="2800" dirty="0"/>
              <a:t>26 centers randomized patients in the USA, Canada, Europe, and Australia</a:t>
            </a:r>
          </a:p>
          <a:p>
            <a:endParaRPr lang="en-US" sz="2800" dirty="0"/>
          </a:p>
          <a:p>
            <a:r>
              <a:rPr lang="en-US" sz="2800" dirty="0"/>
              <a:t>At least 40 mechanical </a:t>
            </a:r>
            <a:r>
              <a:rPr lang="en-US" sz="2800" dirty="0" err="1"/>
              <a:t>thrombectomy</a:t>
            </a:r>
            <a:r>
              <a:rPr lang="en-US" sz="2800" dirty="0"/>
              <a:t> procedure had to be performed at each center annually</a:t>
            </a:r>
          </a:p>
          <a:p>
            <a:endParaRPr lang="en-US" sz="2800" dirty="0"/>
          </a:p>
          <a:p>
            <a:endParaRPr lang="en-US" sz="2800" dirty="0"/>
          </a:p>
          <a:p>
            <a:endParaRPr lang="en-US" sz="2800" dirty="0">
              <a:solidFill>
                <a:srgbClr val="FFFF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endParaRPr lang="en-US" sz="4000" dirty="0"/>
          </a:p>
        </p:txBody>
      </p:sp>
      <p:sp>
        <p:nvSpPr>
          <p:cNvPr id="3" name="Content Placeholder 2"/>
          <p:cNvSpPr>
            <a:spLocks noGrp="1"/>
          </p:cNvSpPr>
          <p:nvPr>
            <p:ph idx="1"/>
          </p:nvPr>
        </p:nvSpPr>
        <p:spPr/>
        <p:txBody>
          <a:bodyPr/>
          <a:lstStyle/>
          <a:p>
            <a:pPr>
              <a:buNone/>
            </a:pPr>
            <a:r>
              <a:rPr lang="en-US" dirty="0">
                <a:solidFill>
                  <a:srgbClr val="FFFF00"/>
                </a:solidFill>
              </a:rPr>
              <a:t>Methods:</a:t>
            </a:r>
          </a:p>
          <a:p>
            <a:pPr>
              <a:buNone/>
            </a:pPr>
            <a:endParaRPr lang="en-US" dirty="0">
              <a:solidFill>
                <a:srgbClr val="FFFF00"/>
              </a:solidFill>
            </a:endParaRPr>
          </a:p>
          <a:p>
            <a:r>
              <a:rPr lang="en-US" sz="2800" dirty="0" err="1"/>
              <a:t>Thrombectomy</a:t>
            </a:r>
            <a:r>
              <a:rPr lang="en-US" sz="2800" dirty="0"/>
              <a:t> was performed with the use of </a:t>
            </a:r>
            <a:r>
              <a:rPr lang="en-US" sz="2800" dirty="0" err="1"/>
              <a:t>Trevo</a:t>
            </a:r>
            <a:r>
              <a:rPr lang="en-US" sz="2800" dirty="0"/>
              <a:t> device: a retrievable self-expanding stent that is used to remove occlusive thrombi and restore blood flow</a:t>
            </a:r>
          </a:p>
          <a:p>
            <a:endParaRPr lang="en-US" sz="2800" dirty="0"/>
          </a:p>
          <a:p>
            <a:r>
              <a:rPr lang="en-US" sz="2800" dirty="0"/>
              <a:t>The end points (MRS) was obtained by a local certified assessor, who were unaware of the treatment assignment</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00"/>
                </a:solidFill>
              </a:rPr>
              <a:t>DAWN Trial</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sz="2800" dirty="0">
                <a:solidFill>
                  <a:srgbClr val="FFFF00"/>
                </a:solidFill>
              </a:rPr>
              <a:t>Methods:</a:t>
            </a:r>
          </a:p>
          <a:p>
            <a:pPr>
              <a:buNone/>
            </a:pPr>
            <a:r>
              <a:rPr lang="en-US" sz="2800" dirty="0"/>
              <a:t> </a:t>
            </a:r>
          </a:p>
          <a:p>
            <a:r>
              <a:rPr lang="en-US" sz="2800" dirty="0"/>
              <a:t>The </a:t>
            </a:r>
            <a:r>
              <a:rPr lang="en-US" sz="2800" dirty="0" err="1"/>
              <a:t>coprimary</a:t>
            </a:r>
            <a:r>
              <a:rPr lang="en-US" sz="2800" dirty="0"/>
              <a:t> end points were the mean score for disability on the utility-weighted modified Rankin scale (which ranges from 0 [death] to 10 [no symptoms or disability]) and </a:t>
            </a:r>
          </a:p>
          <a:p>
            <a:endParaRPr lang="en-US" sz="2800" dirty="0"/>
          </a:p>
          <a:p>
            <a:r>
              <a:rPr lang="en-US" sz="2800" dirty="0"/>
              <a:t>The rate of functional independence (a score of 0, 1, or 2 on the modified Rankin scale, which ranges from 0 to 6, with higher scores indicating more severe disability) at 90 days.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a:solidFill>
                  <a:srgbClr val="FFFF00"/>
                </a:solidFill>
              </a:rPr>
              <a:t>Results:</a:t>
            </a:r>
          </a:p>
          <a:p>
            <a:r>
              <a:rPr lang="en-US" sz="2800" dirty="0"/>
              <a:t>At 31 months, enrollment was halted because the results of an interim analysis met the pre-specified criterion for trial discontinuation</a:t>
            </a:r>
          </a:p>
          <a:p>
            <a:endParaRPr lang="en-US" sz="2800" dirty="0"/>
          </a:p>
          <a:p>
            <a:r>
              <a:rPr lang="en-US" sz="2800" dirty="0"/>
              <a:t>From Sept. 2014 to Feb. 2017, 206 patients were enrolled in the study: 107 assigned to </a:t>
            </a:r>
            <a:r>
              <a:rPr lang="en-US" sz="2800" dirty="0" err="1"/>
              <a:t>thrombectomy</a:t>
            </a:r>
            <a:r>
              <a:rPr lang="en-US" sz="2800" dirty="0"/>
              <a:t> and 90 to control</a:t>
            </a:r>
          </a:p>
          <a:p>
            <a:endParaRPr lang="en-US" sz="28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descr="C:\Users\dr yousef\Desktop\nejmoa1706442_t1.jpeg"/>
          <p:cNvPicPr>
            <a:picLocks noGrp="1" noChangeAspect="1" noChangeArrowheads="1"/>
          </p:cNvPicPr>
          <p:nvPr>
            <p:ph idx="1"/>
          </p:nvPr>
        </p:nvPicPr>
        <p:blipFill>
          <a:blip r:embed="rId2" cstate="print"/>
          <a:srcRect/>
          <a:stretch>
            <a:fillRect/>
          </a:stretch>
        </p:blipFill>
        <p:spPr bwMode="auto">
          <a:xfrm>
            <a:off x="3060827" y="1600200"/>
            <a:ext cx="3022346" cy="4525963"/>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3637</Words>
  <Application>Microsoft Office PowerPoint</Application>
  <PresentationFormat>On-screen Show (4:3)</PresentationFormat>
  <Paragraphs>600</Paragraphs>
  <Slides>123</Slides>
  <Notes>9</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2" baseType="lpstr">
      <vt:lpstr>Arial</vt:lpstr>
      <vt:lpstr>Arial Black</vt:lpstr>
      <vt:lpstr>Calibri</vt:lpstr>
      <vt:lpstr>OTNEJMScalaSansLF</vt:lpstr>
      <vt:lpstr>Sans Serif</vt:lpstr>
      <vt:lpstr>Times New Roman</vt:lpstr>
      <vt:lpstr>Wingdings</vt:lpstr>
      <vt:lpstr>Office Theme</vt:lpstr>
      <vt:lpstr>Image</vt:lpstr>
      <vt:lpstr>Acute Stroke Diagnosis and management</vt:lpstr>
      <vt:lpstr>The High Socioeconomic  Cost of Stroke</vt:lpstr>
      <vt:lpstr>The High Socioeconomic  Cost of Stroke</vt:lpstr>
      <vt:lpstr>The High Socioeconomic  Cost of Stroke</vt:lpstr>
      <vt:lpstr>Stroke Impact</vt:lpstr>
      <vt:lpstr>Ischemic Stroke</vt:lpstr>
      <vt:lpstr>Transient Ischemic Attack (TIA)</vt:lpstr>
      <vt:lpstr>Five Major Stroke Syndromes for Rapid Recognition in the ED</vt:lpstr>
      <vt:lpstr>Left (Dominant) Cerebral Hemisphere</vt:lpstr>
      <vt:lpstr>Right (Nondominant) Cerebral Hemisphere</vt:lpstr>
      <vt:lpstr>Brainstem</vt:lpstr>
      <vt:lpstr>Cerebellum</vt:lpstr>
      <vt:lpstr>PowerPoint Presentation</vt:lpstr>
      <vt:lpstr>PowerPoint Presentation</vt:lpstr>
      <vt:lpstr>PowerPoint Presentation</vt:lpstr>
      <vt:lpstr>PowerPoint Presentation</vt:lpstr>
      <vt:lpstr>PowerPoint Presentation</vt:lpstr>
      <vt:lpstr>PowerPoint Presentation</vt:lpstr>
      <vt:lpstr>Major sites and sources of ischemic stroke</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PowerPoint Presentation</vt:lpstr>
      <vt:lpstr>Perfusion/Diffusion MRI</vt:lpstr>
      <vt:lpstr>Penumbra</vt:lpstr>
      <vt:lpstr>National Institute of Neurological Disorders and Stroke (NINDS) Trial</vt:lpstr>
      <vt:lpstr>National Institute of Neurological Disorders and Stroke (NINDS) Trial</vt:lpstr>
      <vt:lpstr>National Institute of Neurological Disorders and Stroke (NINDS) Trial: </vt:lpstr>
      <vt:lpstr> National Institute of Neurological Disorders and Stroke (NINDS) Trial</vt:lpstr>
      <vt:lpstr>PowerPoint Presentation</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PowerPoint Presentation</vt:lpstr>
      <vt:lpstr>PowerPoint Presentation</vt:lpstr>
      <vt:lpstr>PowerPoint Presentation</vt:lpstr>
      <vt:lpstr>Thrombolysis</vt:lpstr>
      <vt:lpstr>PowerPoint Presentation</vt:lpstr>
      <vt:lpstr>MERCI retriever</vt:lpstr>
      <vt:lpstr>Acute Stroke Treatment: Mechanical Thrombolysis</vt:lpstr>
      <vt:lpstr>Mechanical Recanalization</vt:lpstr>
      <vt:lpstr>Penumbra </vt:lpstr>
      <vt:lpstr>PowerPoint Presentation</vt:lpstr>
      <vt:lpstr>PowerPoint Presentation</vt:lpstr>
      <vt:lpstr>Penumbra</vt:lpstr>
      <vt:lpstr>Penumbra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vt:lpstr>
      <vt:lpstr>Perfusion/Diffusion MRI</vt:lpstr>
      <vt:lpstr>CT perfusion imaging of acute left MCA infarct. Example of radiological findings in a patient with a right hemisphere stroke who underwent successful recanalization: baseline perfusion CT: ( A ) CBF, ( B ) CBV. ( C ) CTA shows right MCA occlusion; ( D ) 24-hour NCCT. The mismatch between the area of reduced CBV and the area of reduced CBF represents the penumbral zone. The infarct at 24 hours correlates with the area of reduced CBV. </vt:lpstr>
      <vt:lpstr>Abundant collaterals</vt:lpstr>
      <vt:lpstr>Poor collaterals</vt:lpstr>
      <vt:lpstr>PowerPoint Presentation</vt:lpstr>
      <vt:lpstr>Extent of collaterals</vt:lpstr>
      <vt:lpstr>Abundant collaterals</vt:lpstr>
      <vt:lpstr>Extent of collaterals</vt:lpstr>
      <vt:lpstr>Advance neuro-imaging techniques for acute stroke </vt:lpstr>
      <vt:lpstr>    Novel Endovascular devices   Recently a much more effective and efficient endovascular devices has been introduced</vt:lpstr>
      <vt:lpstr>Endovascular Thrombolysis</vt:lpstr>
      <vt:lpstr> Stent-retriever </vt:lpstr>
      <vt:lpstr>Stent retriever</vt:lpstr>
      <vt:lpstr>Solitaire Device</vt:lpstr>
      <vt:lpstr>Stent retriever</vt:lpstr>
      <vt:lpstr>Trevo Stent-retiever</vt:lpstr>
      <vt:lpstr>Stent retrievers or Stentrievers are self-expandable stent for thrombectomy that are deployed past the occlusion site with the use of </vt:lpstr>
      <vt:lpstr>Trevo Stent-retiever</vt:lpstr>
      <vt:lpstr>Stent retriever</vt:lpstr>
      <vt:lpstr>Stent-retriever</vt:lpstr>
      <vt:lpstr>Outcome with IV-t-PA:</vt:lpstr>
      <vt:lpstr>Mechanical Thrombolysis</vt:lpstr>
      <vt:lpstr>New neuro-imaging techniques and endovascular devices</vt:lpstr>
      <vt:lpstr>Acute Stroke Treatment </vt:lpstr>
      <vt:lpstr>Mechanical Thrombolysis in AIS</vt:lpstr>
      <vt:lpstr>Mechanical Thrombolysis in AIS</vt:lpstr>
      <vt:lpstr>Mechanical Thrombolysis in AIS</vt:lpstr>
      <vt:lpstr> clinical deficit/infarct volume Mismatch</vt:lpstr>
      <vt:lpstr>CT Perfusion Scan</vt:lpstr>
      <vt:lpstr>CT Perfusion Scan</vt:lpstr>
      <vt:lpstr>CT Perfusion Scan</vt:lpstr>
      <vt:lpstr>CT Perfusion Scan</vt:lpstr>
      <vt:lpstr>Acute Ischemic Stroke Treatment in 2017</vt:lpstr>
      <vt:lpstr>DAWN Trial</vt:lpstr>
      <vt:lpstr>DAWN Trial</vt:lpstr>
      <vt:lpstr>DAWN Trial</vt:lpstr>
      <vt:lpstr>DAWN Trial</vt:lpstr>
      <vt:lpstr>DAWN Trial</vt:lpstr>
      <vt:lpstr>DAWN Trial</vt:lpstr>
      <vt:lpstr>DAWN Trial</vt:lpstr>
      <vt:lpstr>PowerPoint Presentation</vt:lpstr>
      <vt:lpstr>Results</vt:lpstr>
      <vt:lpstr>Results</vt:lpstr>
      <vt:lpstr>PowerPoint Presentation</vt:lpstr>
      <vt:lpstr>PowerPoint Presentation</vt:lpstr>
      <vt:lpstr>DAWN Trial</vt:lpstr>
      <vt:lpstr>DAWN Trial</vt:lpstr>
      <vt:lpstr>DAWN Trial</vt:lpstr>
      <vt:lpstr>PowerPoint Presentation</vt:lpstr>
      <vt:lpstr>DEFUSE 3 Trial</vt:lpstr>
      <vt:lpstr>DEFUSE 3 Trial</vt:lpstr>
      <vt:lpstr>DEFUSE 3 Trial</vt:lpstr>
      <vt:lpstr>DEFUSE 3 Trial</vt:lpstr>
      <vt:lpstr>DEFUSE 3 Trial</vt:lpstr>
      <vt:lpstr>DEFUSE 3 Trial</vt:lpstr>
      <vt:lpstr>PowerPoint Presentation</vt:lpstr>
      <vt:lpstr>DEFUSE 3 Trial</vt:lpstr>
      <vt:lpstr>DEFUSE 3 Trial</vt:lpstr>
      <vt:lpstr>DEFUSE 3 trial</vt:lpstr>
      <vt:lpstr>DEFUSE 3 Trial</vt:lpstr>
      <vt:lpstr>DEFUSE 3 Trial</vt:lpstr>
      <vt:lpstr>DEFUSE 3 Trial</vt:lpstr>
      <vt:lpstr>Acute Ischemic Stroke Treatment in 2017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روان الضويحي</cp:lastModifiedBy>
  <cp:revision>230</cp:revision>
  <dcterms:created xsi:type="dcterms:W3CDTF">2011-11-22T17:53:27Z</dcterms:created>
  <dcterms:modified xsi:type="dcterms:W3CDTF">2019-10-20T17:00:20Z</dcterms:modified>
</cp:coreProperties>
</file>