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47" r:id="rId3"/>
    <p:sldId id="257" r:id="rId4"/>
    <p:sldId id="268" r:id="rId5"/>
    <p:sldId id="348" r:id="rId6"/>
    <p:sldId id="349" r:id="rId7"/>
    <p:sldId id="306" r:id="rId8"/>
    <p:sldId id="259" r:id="rId9"/>
    <p:sldId id="269" r:id="rId10"/>
    <p:sldId id="295" r:id="rId11"/>
    <p:sldId id="275" r:id="rId12"/>
    <p:sldId id="350" r:id="rId13"/>
    <p:sldId id="294" r:id="rId14"/>
    <p:sldId id="319" r:id="rId15"/>
    <p:sldId id="291" r:id="rId16"/>
    <p:sldId id="280" r:id="rId17"/>
    <p:sldId id="281" r:id="rId18"/>
    <p:sldId id="282" r:id="rId19"/>
    <p:sldId id="307" r:id="rId20"/>
    <p:sldId id="314" r:id="rId21"/>
    <p:sldId id="315" r:id="rId22"/>
    <p:sldId id="316" r:id="rId23"/>
    <p:sldId id="317" r:id="rId24"/>
    <p:sldId id="318" r:id="rId25"/>
    <p:sldId id="313" r:id="rId26"/>
    <p:sldId id="323" r:id="rId27"/>
    <p:sldId id="328" r:id="rId28"/>
    <p:sldId id="329" r:id="rId29"/>
    <p:sldId id="326" r:id="rId30"/>
    <p:sldId id="299" r:id="rId31"/>
    <p:sldId id="337" r:id="rId32"/>
    <p:sldId id="342" r:id="rId33"/>
    <p:sldId id="353" r:id="rId34"/>
    <p:sldId id="351" r:id="rId35"/>
    <p:sldId id="352" r:id="rId36"/>
    <p:sldId id="327" r:id="rId37"/>
    <p:sldId id="354" r:id="rId38"/>
    <p:sldId id="355" r:id="rId39"/>
    <p:sldId id="301" r:id="rId40"/>
    <p:sldId id="335" r:id="rId41"/>
    <p:sldId id="311" r:id="rId42"/>
    <p:sldId id="308" r:id="rId43"/>
    <p:sldId id="346" r:id="rId44"/>
    <p:sldId id="324" r:id="rId45"/>
    <p:sldId id="356" r:id="rId46"/>
    <p:sldId id="310" r:id="rId47"/>
    <p:sldId id="300" r:id="rId48"/>
    <p:sldId id="362" r:id="rId49"/>
    <p:sldId id="363" r:id="rId50"/>
    <p:sldId id="364" r:id="rId51"/>
    <p:sldId id="365" r:id="rId52"/>
    <p:sldId id="366" r:id="rId53"/>
    <p:sldId id="369" r:id="rId54"/>
    <p:sldId id="370" r:id="rId55"/>
    <p:sldId id="304" r:id="rId56"/>
    <p:sldId id="305" r:id="rId57"/>
    <p:sldId id="384" r:id="rId58"/>
    <p:sldId id="382" r:id="rId59"/>
    <p:sldId id="383" r:id="rId60"/>
    <p:sldId id="266" r:id="rId61"/>
    <p:sldId id="343" r:id="rId62"/>
    <p:sldId id="344" r:id="rId63"/>
    <p:sldId id="345" r:id="rId64"/>
    <p:sldId id="371" r:id="rId65"/>
    <p:sldId id="372" r:id="rId66"/>
    <p:sldId id="373" r:id="rId67"/>
    <p:sldId id="374" r:id="rId68"/>
    <p:sldId id="375" r:id="rId69"/>
    <p:sldId id="376" r:id="rId70"/>
    <p:sldId id="377" r:id="rId71"/>
    <p:sldId id="378" r:id="rId72"/>
    <p:sldId id="379" r:id="rId73"/>
    <p:sldId id="381" r:id="rId74"/>
    <p:sldId id="380" r:id="rId75"/>
    <p:sldId id="265"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917D"/>
    <a:srgbClr val="FFA18B"/>
    <a:srgbClr val="D586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14"/>
    <p:restoredTop sz="94690"/>
  </p:normalViewPr>
  <p:slideViewPr>
    <p:cSldViewPr snapToGrid="0" snapToObjects="1">
      <p:cViewPr varScale="1">
        <p:scale>
          <a:sx n="73" d="100"/>
          <a:sy n="73" d="100"/>
        </p:scale>
        <p:origin x="208" y="6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DBC890-C1C5-1845-8731-081D45A778E1}" type="doc">
      <dgm:prSet loTypeId="urn:microsoft.com/office/officeart/2005/8/layout/vList3" loCatId="" qsTypeId="urn:microsoft.com/office/officeart/2005/8/quickstyle/3d1" qsCatId="3D" csTypeId="urn:microsoft.com/office/officeart/2005/8/colors/accent5_1" csCatId="accent5" phldr="1"/>
      <dgm:spPr/>
    </dgm:pt>
    <dgm:pt modelId="{3DA71904-BB69-6649-8873-8B03CA0664BB}">
      <dgm:prSet phldrT="[Text]" custT="1"/>
      <dgm:spPr/>
      <dgm:t>
        <a:bodyPr/>
        <a:lstStyle/>
        <a:p>
          <a:r>
            <a:rPr lang="en-US" sz="1800" dirty="0">
              <a:latin typeface="Times New Roman" panose="02020603050405020304" pitchFamily="18" charset="0"/>
              <a:cs typeface="Times New Roman" panose="02020603050405020304" pitchFamily="18" charset="0"/>
            </a:rPr>
            <a:t>Pathophysiology of chronic liver disease</a:t>
          </a:r>
          <a:endParaRPr lang="en-US" sz="1800" dirty="0"/>
        </a:p>
      </dgm:t>
    </dgm:pt>
    <dgm:pt modelId="{EED60E45-0B6F-274B-9C8C-FE34D27F0C78}" type="parTrans" cxnId="{E4B565FD-E2C9-1D49-BC39-DDA4644CD516}">
      <dgm:prSet/>
      <dgm:spPr/>
      <dgm:t>
        <a:bodyPr/>
        <a:lstStyle/>
        <a:p>
          <a:endParaRPr lang="en-US"/>
        </a:p>
      </dgm:t>
    </dgm:pt>
    <dgm:pt modelId="{E4BE888B-C54A-6E48-AF20-60CD7017C7E2}" type="sibTrans" cxnId="{E4B565FD-E2C9-1D49-BC39-DDA4644CD516}">
      <dgm:prSet/>
      <dgm:spPr/>
      <dgm:t>
        <a:bodyPr/>
        <a:lstStyle/>
        <a:p>
          <a:endParaRPr lang="en-US"/>
        </a:p>
      </dgm:t>
    </dgm:pt>
    <dgm:pt modelId="{292F9D8B-A629-EB40-AAEC-C202BDDBE2CF}">
      <dgm:prSet phldrT="[Text]" custT="1"/>
      <dgm:spPr/>
      <dgm:t>
        <a:bodyPr/>
        <a:lstStyle/>
        <a:p>
          <a:r>
            <a:rPr lang="en-US" sz="1800" dirty="0">
              <a:latin typeface="Times New Roman" panose="02020603050405020304" pitchFamily="18" charset="0"/>
              <a:cs typeface="Times New Roman" panose="02020603050405020304" pitchFamily="18" charset="0"/>
            </a:rPr>
            <a:t>Diagnosis of chronic liver disease</a:t>
          </a:r>
          <a:endParaRPr lang="en-US" sz="1800" dirty="0"/>
        </a:p>
      </dgm:t>
    </dgm:pt>
    <dgm:pt modelId="{0F4FB1AA-2081-A04A-A7CB-E7FBAE52907C}" type="parTrans" cxnId="{EDA93454-A6D5-2344-8F55-AAA553D85A29}">
      <dgm:prSet/>
      <dgm:spPr/>
      <dgm:t>
        <a:bodyPr/>
        <a:lstStyle/>
        <a:p>
          <a:endParaRPr lang="en-US"/>
        </a:p>
      </dgm:t>
    </dgm:pt>
    <dgm:pt modelId="{656F2453-040A-8A4C-B64E-E361A1A4F46F}" type="sibTrans" cxnId="{EDA93454-A6D5-2344-8F55-AAA553D85A29}">
      <dgm:prSet/>
      <dgm:spPr/>
      <dgm:t>
        <a:bodyPr/>
        <a:lstStyle/>
        <a:p>
          <a:endParaRPr lang="en-US"/>
        </a:p>
      </dgm:t>
    </dgm:pt>
    <dgm:pt modelId="{CBAD8418-BAC1-3443-9216-F3F1EFE9EA88}">
      <dgm:prSet phldrT="[Text]" custT="1"/>
      <dgm:spPr/>
      <dgm:t>
        <a:bodyPr/>
        <a:lstStyle/>
        <a:p>
          <a:r>
            <a:rPr lang="en-US" sz="1800" dirty="0">
              <a:latin typeface="Times New Roman" panose="02020603050405020304" pitchFamily="18" charset="0"/>
              <a:cs typeface="Times New Roman" panose="02020603050405020304" pitchFamily="18" charset="0"/>
            </a:rPr>
            <a:t>Commonly used Classifications</a:t>
          </a:r>
          <a:endParaRPr lang="en-US" sz="1800" dirty="0"/>
        </a:p>
      </dgm:t>
    </dgm:pt>
    <dgm:pt modelId="{15B6EDB5-5F89-2143-A5AB-C8B30DDDA536}" type="parTrans" cxnId="{666306C6-9184-A64C-AEFF-DA959B33B3FF}">
      <dgm:prSet/>
      <dgm:spPr/>
      <dgm:t>
        <a:bodyPr/>
        <a:lstStyle/>
        <a:p>
          <a:endParaRPr lang="en-US"/>
        </a:p>
      </dgm:t>
    </dgm:pt>
    <dgm:pt modelId="{2A1EFF98-9D02-BA41-9D7B-FFFD2420AF28}" type="sibTrans" cxnId="{666306C6-9184-A64C-AEFF-DA959B33B3FF}">
      <dgm:prSet/>
      <dgm:spPr/>
      <dgm:t>
        <a:bodyPr/>
        <a:lstStyle/>
        <a:p>
          <a:endParaRPr lang="en-US"/>
        </a:p>
      </dgm:t>
    </dgm:pt>
    <dgm:pt modelId="{25474E54-32EE-4B4C-A1EE-F14579090C7C}">
      <dgm:prSet phldrT="[Text]" custT="1"/>
      <dgm:spPr/>
      <dgm:t>
        <a:bodyPr/>
        <a:lstStyle/>
        <a:p>
          <a:r>
            <a:rPr lang="en-US" sz="1800" dirty="0">
              <a:latin typeface="Times New Roman" panose="02020603050405020304" pitchFamily="18" charset="0"/>
              <a:cs typeface="Times New Roman" panose="02020603050405020304" pitchFamily="18" charset="0"/>
            </a:rPr>
            <a:t>Common causes of chronic liver disease </a:t>
          </a:r>
        </a:p>
      </dgm:t>
    </dgm:pt>
    <dgm:pt modelId="{D77F2430-B440-9440-933C-22D9F7D63565}" type="parTrans" cxnId="{488F2ECF-944B-034E-89EE-464BE8DC7F10}">
      <dgm:prSet/>
      <dgm:spPr/>
      <dgm:t>
        <a:bodyPr/>
        <a:lstStyle/>
        <a:p>
          <a:endParaRPr lang="en-US"/>
        </a:p>
      </dgm:t>
    </dgm:pt>
    <dgm:pt modelId="{B22839EE-5764-314B-A6A4-E48B1D9DA873}" type="sibTrans" cxnId="{488F2ECF-944B-034E-89EE-464BE8DC7F10}">
      <dgm:prSet/>
      <dgm:spPr/>
      <dgm:t>
        <a:bodyPr/>
        <a:lstStyle/>
        <a:p>
          <a:endParaRPr lang="en-US"/>
        </a:p>
      </dgm:t>
    </dgm:pt>
    <dgm:pt modelId="{EF393044-DE4C-1A4D-AF43-C7C2C1F2B2BD}">
      <dgm:prSet phldrT="[Text]" custT="1"/>
      <dgm:spPr/>
      <dgm:t>
        <a:bodyPr/>
        <a:lstStyle/>
        <a:p>
          <a:r>
            <a:rPr lang="en-US" sz="1800" dirty="0">
              <a:latin typeface="Times New Roman" panose="02020603050405020304" pitchFamily="18" charset="0"/>
              <a:cs typeface="Times New Roman" panose="02020603050405020304" pitchFamily="18" charset="0"/>
            </a:rPr>
            <a:t>Presenting symptoms</a:t>
          </a:r>
          <a:endParaRPr lang="en-US" sz="1800" dirty="0"/>
        </a:p>
      </dgm:t>
    </dgm:pt>
    <dgm:pt modelId="{14E264B0-3370-0046-8EBC-6732E50DE0AD}" type="parTrans" cxnId="{6E92AE44-EEE8-914B-8374-4A1AC252470E}">
      <dgm:prSet/>
      <dgm:spPr/>
      <dgm:t>
        <a:bodyPr/>
        <a:lstStyle/>
        <a:p>
          <a:endParaRPr lang="en-US"/>
        </a:p>
      </dgm:t>
    </dgm:pt>
    <dgm:pt modelId="{0D525B7B-6B8D-E84E-91B2-15040C1A85E7}" type="sibTrans" cxnId="{6E92AE44-EEE8-914B-8374-4A1AC252470E}">
      <dgm:prSet/>
      <dgm:spPr/>
      <dgm:t>
        <a:bodyPr/>
        <a:lstStyle/>
        <a:p>
          <a:endParaRPr lang="en-US"/>
        </a:p>
      </dgm:t>
    </dgm:pt>
    <dgm:pt modelId="{F2529054-91DF-E246-AA0B-E4B0082A822B}" type="pres">
      <dgm:prSet presAssocID="{83DBC890-C1C5-1845-8731-081D45A778E1}" presName="linearFlow" presStyleCnt="0">
        <dgm:presLayoutVars>
          <dgm:dir/>
          <dgm:resizeHandles val="exact"/>
        </dgm:presLayoutVars>
      </dgm:prSet>
      <dgm:spPr/>
    </dgm:pt>
    <dgm:pt modelId="{0BA89274-3940-4B4A-957B-54120F74EFC7}" type="pres">
      <dgm:prSet presAssocID="{3DA71904-BB69-6649-8873-8B03CA0664BB}" presName="composite" presStyleCnt="0"/>
      <dgm:spPr/>
    </dgm:pt>
    <dgm:pt modelId="{4B8E7010-8034-CB4F-B889-6D61DCCECE66}" type="pres">
      <dgm:prSet presAssocID="{3DA71904-BB69-6649-8873-8B03CA0664BB}" presName="imgShp" presStyleLbl="fgImgPlace1" presStyleIdx="0" presStyleCnt="5"/>
      <dgm:spPr/>
    </dgm:pt>
    <dgm:pt modelId="{ACCA547A-1429-4543-98B4-CED653B2C8C1}" type="pres">
      <dgm:prSet presAssocID="{3DA71904-BB69-6649-8873-8B03CA0664BB}" presName="txShp" presStyleLbl="node1" presStyleIdx="0" presStyleCnt="5">
        <dgm:presLayoutVars>
          <dgm:bulletEnabled val="1"/>
        </dgm:presLayoutVars>
      </dgm:prSet>
      <dgm:spPr/>
    </dgm:pt>
    <dgm:pt modelId="{577BE24E-2F23-6946-A380-FDBE9DAB75C5}" type="pres">
      <dgm:prSet presAssocID="{E4BE888B-C54A-6E48-AF20-60CD7017C7E2}" presName="spacing" presStyleCnt="0"/>
      <dgm:spPr/>
    </dgm:pt>
    <dgm:pt modelId="{371C7948-354B-E14E-9D1D-B88E155E7B38}" type="pres">
      <dgm:prSet presAssocID="{25474E54-32EE-4B4C-A1EE-F14579090C7C}" presName="composite" presStyleCnt="0"/>
      <dgm:spPr/>
    </dgm:pt>
    <dgm:pt modelId="{73751F13-1D9F-DC41-BFBC-F27A13B43DBF}" type="pres">
      <dgm:prSet presAssocID="{25474E54-32EE-4B4C-A1EE-F14579090C7C}" presName="imgShp" presStyleLbl="fgImgPlace1" presStyleIdx="1" presStyleCnt="5"/>
      <dgm:spPr/>
    </dgm:pt>
    <dgm:pt modelId="{562AD25C-E896-4440-9A05-2BF2462FAF6D}" type="pres">
      <dgm:prSet presAssocID="{25474E54-32EE-4B4C-A1EE-F14579090C7C}" presName="txShp" presStyleLbl="node1" presStyleIdx="1" presStyleCnt="5">
        <dgm:presLayoutVars>
          <dgm:bulletEnabled val="1"/>
        </dgm:presLayoutVars>
      </dgm:prSet>
      <dgm:spPr/>
    </dgm:pt>
    <dgm:pt modelId="{8E7927EB-24BE-4A4D-B650-556AF7F0FCD5}" type="pres">
      <dgm:prSet presAssocID="{B22839EE-5764-314B-A6A4-E48B1D9DA873}" presName="spacing" presStyleCnt="0"/>
      <dgm:spPr/>
    </dgm:pt>
    <dgm:pt modelId="{72304D97-6F8B-1441-9BB6-66EBF3FB6AC0}" type="pres">
      <dgm:prSet presAssocID="{EF393044-DE4C-1A4D-AF43-C7C2C1F2B2BD}" presName="composite" presStyleCnt="0"/>
      <dgm:spPr/>
    </dgm:pt>
    <dgm:pt modelId="{CFEBD33C-4F40-724B-B504-005050434F70}" type="pres">
      <dgm:prSet presAssocID="{EF393044-DE4C-1A4D-AF43-C7C2C1F2B2BD}" presName="imgShp" presStyleLbl="fgImgPlace1" presStyleIdx="2" presStyleCnt="5"/>
      <dgm:spPr/>
    </dgm:pt>
    <dgm:pt modelId="{6943515B-D188-C945-BCAB-6E5612B7CC1C}" type="pres">
      <dgm:prSet presAssocID="{EF393044-DE4C-1A4D-AF43-C7C2C1F2B2BD}" presName="txShp" presStyleLbl="node1" presStyleIdx="2" presStyleCnt="5">
        <dgm:presLayoutVars>
          <dgm:bulletEnabled val="1"/>
        </dgm:presLayoutVars>
      </dgm:prSet>
      <dgm:spPr/>
    </dgm:pt>
    <dgm:pt modelId="{E0BE0F22-69BE-944D-B470-123AF8B881E3}" type="pres">
      <dgm:prSet presAssocID="{0D525B7B-6B8D-E84E-91B2-15040C1A85E7}" presName="spacing" presStyleCnt="0"/>
      <dgm:spPr/>
    </dgm:pt>
    <dgm:pt modelId="{A78730EE-3801-9E41-AF5B-0D9B34399DE8}" type="pres">
      <dgm:prSet presAssocID="{292F9D8B-A629-EB40-AAEC-C202BDDBE2CF}" presName="composite" presStyleCnt="0"/>
      <dgm:spPr/>
    </dgm:pt>
    <dgm:pt modelId="{E571DAC7-95D7-4545-B2C1-49C11293260F}" type="pres">
      <dgm:prSet presAssocID="{292F9D8B-A629-EB40-AAEC-C202BDDBE2CF}" presName="imgShp" presStyleLbl="fgImgPlace1" presStyleIdx="3" presStyleCnt="5"/>
      <dgm:spPr/>
    </dgm:pt>
    <dgm:pt modelId="{12540609-A680-D842-B43D-9A1E62CC953E}" type="pres">
      <dgm:prSet presAssocID="{292F9D8B-A629-EB40-AAEC-C202BDDBE2CF}" presName="txShp" presStyleLbl="node1" presStyleIdx="3" presStyleCnt="5">
        <dgm:presLayoutVars>
          <dgm:bulletEnabled val="1"/>
        </dgm:presLayoutVars>
      </dgm:prSet>
      <dgm:spPr/>
    </dgm:pt>
    <dgm:pt modelId="{FC533AFD-33F4-8345-8DDC-51C93AFCF81D}" type="pres">
      <dgm:prSet presAssocID="{656F2453-040A-8A4C-B64E-E361A1A4F46F}" presName="spacing" presStyleCnt="0"/>
      <dgm:spPr/>
    </dgm:pt>
    <dgm:pt modelId="{116F78ED-7639-1846-8C9E-3F25B603BD02}" type="pres">
      <dgm:prSet presAssocID="{CBAD8418-BAC1-3443-9216-F3F1EFE9EA88}" presName="composite" presStyleCnt="0"/>
      <dgm:spPr/>
    </dgm:pt>
    <dgm:pt modelId="{468CE0C7-C0DF-6840-B043-066A30CE2A9A}" type="pres">
      <dgm:prSet presAssocID="{CBAD8418-BAC1-3443-9216-F3F1EFE9EA88}" presName="imgShp" presStyleLbl="fgImgPlace1" presStyleIdx="4" presStyleCnt="5"/>
      <dgm:spPr/>
    </dgm:pt>
    <dgm:pt modelId="{CE927418-0B1C-404A-AEDC-74F587F7F17C}" type="pres">
      <dgm:prSet presAssocID="{CBAD8418-BAC1-3443-9216-F3F1EFE9EA88}" presName="txShp" presStyleLbl="node1" presStyleIdx="4" presStyleCnt="5">
        <dgm:presLayoutVars>
          <dgm:bulletEnabled val="1"/>
        </dgm:presLayoutVars>
      </dgm:prSet>
      <dgm:spPr/>
    </dgm:pt>
  </dgm:ptLst>
  <dgm:cxnLst>
    <dgm:cxn modelId="{2DB71F1A-0AC7-2442-A536-5DF44B27F213}" type="presOf" srcId="{CBAD8418-BAC1-3443-9216-F3F1EFE9EA88}" destId="{CE927418-0B1C-404A-AEDC-74F587F7F17C}" srcOrd="0" destOrd="0" presId="urn:microsoft.com/office/officeart/2005/8/layout/vList3"/>
    <dgm:cxn modelId="{12753C1C-309D-1A48-B0EF-400973C8D6DD}" type="presOf" srcId="{EF393044-DE4C-1A4D-AF43-C7C2C1F2B2BD}" destId="{6943515B-D188-C945-BCAB-6E5612B7CC1C}" srcOrd="0" destOrd="0" presId="urn:microsoft.com/office/officeart/2005/8/layout/vList3"/>
    <dgm:cxn modelId="{99383232-BEC8-8F48-9D31-3E75063BA549}" type="presOf" srcId="{292F9D8B-A629-EB40-AAEC-C202BDDBE2CF}" destId="{12540609-A680-D842-B43D-9A1E62CC953E}" srcOrd="0" destOrd="0" presId="urn:microsoft.com/office/officeart/2005/8/layout/vList3"/>
    <dgm:cxn modelId="{5CEFB142-C477-8641-B29C-4F601476BF59}" type="presOf" srcId="{3DA71904-BB69-6649-8873-8B03CA0664BB}" destId="{ACCA547A-1429-4543-98B4-CED653B2C8C1}" srcOrd="0" destOrd="0" presId="urn:microsoft.com/office/officeart/2005/8/layout/vList3"/>
    <dgm:cxn modelId="{6E92AE44-EEE8-914B-8374-4A1AC252470E}" srcId="{83DBC890-C1C5-1845-8731-081D45A778E1}" destId="{EF393044-DE4C-1A4D-AF43-C7C2C1F2B2BD}" srcOrd="2" destOrd="0" parTransId="{14E264B0-3370-0046-8EBC-6732E50DE0AD}" sibTransId="{0D525B7B-6B8D-E84E-91B2-15040C1A85E7}"/>
    <dgm:cxn modelId="{EDA93454-A6D5-2344-8F55-AAA553D85A29}" srcId="{83DBC890-C1C5-1845-8731-081D45A778E1}" destId="{292F9D8B-A629-EB40-AAEC-C202BDDBE2CF}" srcOrd="3" destOrd="0" parTransId="{0F4FB1AA-2081-A04A-A7CB-E7FBAE52907C}" sibTransId="{656F2453-040A-8A4C-B64E-E361A1A4F46F}"/>
    <dgm:cxn modelId="{33EADE89-911D-7746-A66F-6A75AC022E58}" type="presOf" srcId="{25474E54-32EE-4B4C-A1EE-F14579090C7C}" destId="{562AD25C-E896-4440-9A05-2BF2462FAF6D}" srcOrd="0" destOrd="0" presId="urn:microsoft.com/office/officeart/2005/8/layout/vList3"/>
    <dgm:cxn modelId="{666306C6-9184-A64C-AEFF-DA959B33B3FF}" srcId="{83DBC890-C1C5-1845-8731-081D45A778E1}" destId="{CBAD8418-BAC1-3443-9216-F3F1EFE9EA88}" srcOrd="4" destOrd="0" parTransId="{15B6EDB5-5F89-2143-A5AB-C8B30DDDA536}" sibTransId="{2A1EFF98-9D02-BA41-9D7B-FFFD2420AF28}"/>
    <dgm:cxn modelId="{488F2ECF-944B-034E-89EE-464BE8DC7F10}" srcId="{83DBC890-C1C5-1845-8731-081D45A778E1}" destId="{25474E54-32EE-4B4C-A1EE-F14579090C7C}" srcOrd="1" destOrd="0" parTransId="{D77F2430-B440-9440-933C-22D9F7D63565}" sibTransId="{B22839EE-5764-314B-A6A4-E48B1D9DA873}"/>
    <dgm:cxn modelId="{E4B565FD-E2C9-1D49-BC39-DDA4644CD516}" srcId="{83DBC890-C1C5-1845-8731-081D45A778E1}" destId="{3DA71904-BB69-6649-8873-8B03CA0664BB}" srcOrd="0" destOrd="0" parTransId="{EED60E45-0B6F-274B-9C8C-FE34D27F0C78}" sibTransId="{E4BE888B-C54A-6E48-AF20-60CD7017C7E2}"/>
    <dgm:cxn modelId="{A06653FF-96D9-4840-ABB0-AC558FD3A58E}" type="presOf" srcId="{83DBC890-C1C5-1845-8731-081D45A778E1}" destId="{F2529054-91DF-E246-AA0B-E4B0082A822B}" srcOrd="0" destOrd="0" presId="urn:microsoft.com/office/officeart/2005/8/layout/vList3"/>
    <dgm:cxn modelId="{330FE04C-FB9F-5241-9180-631417250ACC}" type="presParOf" srcId="{F2529054-91DF-E246-AA0B-E4B0082A822B}" destId="{0BA89274-3940-4B4A-957B-54120F74EFC7}" srcOrd="0" destOrd="0" presId="urn:microsoft.com/office/officeart/2005/8/layout/vList3"/>
    <dgm:cxn modelId="{387E85B3-79AD-E549-AC72-F623E1D04E32}" type="presParOf" srcId="{0BA89274-3940-4B4A-957B-54120F74EFC7}" destId="{4B8E7010-8034-CB4F-B889-6D61DCCECE66}" srcOrd="0" destOrd="0" presId="urn:microsoft.com/office/officeart/2005/8/layout/vList3"/>
    <dgm:cxn modelId="{776B278B-FF5E-CE4C-B83A-DC299E3CDA6A}" type="presParOf" srcId="{0BA89274-3940-4B4A-957B-54120F74EFC7}" destId="{ACCA547A-1429-4543-98B4-CED653B2C8C1}" srcOrd="1" destOrd="0" presId="urn:microsoft.com/office/officeart/2005/8/layout/vList3"/>
    <dgm:cxn modelId="{D82C468E-385D-2349-A36A-558A82539D1F}" type="presParOf" srcId="{F2529054-91DF-E246-AA0B-E4B0082A822B}" destId="{577BE24E-2F23-6946-A380-FDBE9DAB75C5}" srcOrd="1" destOrd="0" presId="urn:microsoft.com/office/officeart/2005/8/layout/vList3"/>
    <dgm:cxn modelId="{BBBEAC8B-DBAA-9F43-8D3A-B864E7E952EE}" type="presParOf" srcId="{F2529054-91DF-E246-AA0B-E4B0082A822B}" destId="{371C7948-354B-E14E-9D1D-B88E155E7B38}" srcOrd="2" destOrd="0" presId="urn:microsoft.com/office/officeart/2005/8/layout/vList3"/>
    <dgm:cxn modelId="{EEC8311D-1681-404E-B00C-65361FFB6713}" type="presParOf" srcId="{371C7948-354B-E14E-9D1D-B88E155E7B38}" destId="{73751F13-1D9F-DC41-BFBC-F27A13B43DBF}" srcOrd="0" destOrd="0" presId="urn:microsoft.com/office/officeart/2005/8/layout/vList3"/>
    <dgm:cxn modelId="{6F04E2B6-7768-2C4F-9B25-DA64A030FFCF}" type="presParOf" srcId="{371C7948-354B-E14E-9D1D-B88E155E7B38}" destId="{562AD25C-E896-4440-9A05-2BF2462FAF6D}" srcOrd="1" destOrd="0" presId="urn:microsoft.com/office/officeart/2005/8/layout/vList3"/>
    <dgm:cxn modelId="{91B6CD57-71E6-DC4A-B3BA-B7C681C8159B}" type="presParOf" srcId="{F2529054-91DF-E246-AA0B-E4B0082A822B}" destId="{8E7927EB-24BE-4A4D-B650-556AF7F0FCD5}" srcOrd="3" destOrd="0" presId="urn:microsoft.com/office/officeart/2005/8/layout/vList3"/>
    <dgm:cxn modelId="{6F85159D-78D5-8B4F-97CD-9E08170E8895}" type="presParOf" srcId="{F2529054-91DF-E246-AA0B-E4B0082A822B}" destId="{72304D97-6F8B-1441-9BB6-66EBF3FB6AC0}" srcOrd="4" destOrd="0" presId="urn:microsoft.com/office/officeart/2005/8/layout/vList3"/>
    <dgm:cxn modelId="{3C48F18F-A21B-054B-9CAD-4E2937C157AB}" type="presParOf" srcId="{72304D97-6F8B-1441-9BB6-66EBF3FB6AC0}" destId="{CFEBD33C-4F40-724B-B504-005050434F70}" srcOrd="0" destOrd="0" presId="urn:microsoft.com/office/officeart/2005/8/layout/vList3"/>
    <dgm:cxn modelId="{AD1E30C7-0090-1642-BD2D-6CB9351DFFA3}" type="presParOf" srcId="{72304D97-6F8B-1441-9BB6-66EBF3FB6AC0}" destId="{6943515B-D188-C945-BCAB-6E5612B7CC1C}" srcOrd="1" destOrd="0" presId="urn:microsoft.com/office/officeart/2005/8/layout/vList3"/>
    <dgm:cxn modelId="{3CEEDAB8-1097-684B-8864-87666C8EC4B5}" type="presParOf" srcId="{F2529054-91DF-E246-AA0B-E4B0082A822B}" destId="{E0BE0F22-69BE-944D-B470-123AF8B881E3}" srcOrd="5" destOrd="0" presId="urn:microsoft.com/office/officeart/2005/8/layout/vList3"/>
    <dgm:cxn modelId="{04598FA1-FE16-0B40-A015-CDB8ED054653}" type="presParOf" srcId="{F2529054-91DF-E246-AA0B-E4B0082A822B}" destId="{A78730EE-3801-9E41-AF5B-0D9B34399DE8}" srcOrd="6" destOrd="0" presId="urn:microsoft.com/office/officeart/2005/8/layout/vList3"/>
    <dgm:cxn modelId="{5F972766-1CC7-0245-9DE5-4E8E7FC3E481}" type="presParOf" srcId="{A78730EE-3801-9E41-AF5B-0D9B34399DE8}" destId="{E571DAC7-95D7-4545-B2C1-49C11293260F}" srcOrd="0" destOrd="0" presId="urn:microsoft.com/office/officeart/2005/8/layout/vList3"/>
    <dgm:cxn modelId="{4B0B931C-A224-5B49-92BC-0C731A405745}" type="presParOf" srcId="{A78730EE-3801-9E41-AF5B-0D9B34399DE8}" destId="{12540609-A680-D842-B43D-9A1E62CC953E}" srcOrd="1" destOrd="0" presId="urn:microsoft.com/office/officeart/2005/8/layout/vList3"/>
    <dgm:cxn modelId="{EB09CEE2-DFCD-424C-A02E-6561F24D2DFD}" type="presParOf" srcId="{F2529054-91DF-E246-AA0B-E4B0082A822B}" destId="{FC533AFD-33F4-8345-8DDC-51C93AFCF81D}" srcOrd="7" destOrd="0" presId="urn:microsoft.com/office/officeart/2005/8/layout/vList3"/>
    <dgm:cxn modelId="{FE84327B-2E90-E14A-BCA7-A19098591015}" type="presParOf" srcId="{F2529054-91DF-E246-AA0B-E4B0082A822B}" destId="{116F78ED-7639-1846-8C9E-3F25B603BD02}" srcOrd="8" destOrd="0" presId="urn:microsoft.com/office/officeart/2005/8/layout/vList3"/>
    <dgm:cxn modelId="{6D03EF22-D884-A746-A7BE-7FB8440A79FB}" type="presParOf" srcId="{116F78ED-7639-1846-8C9E-3F25B603BD02}" destId="{468CE0C7-C0DF-6840-B043-066A30CE2A9A}" srcOrd="0" destOrd="0" presId="urn:microsoft.com/office/officeart/2005/8/layout/vList3"/>
    <dgm:cxn modelId="{280024C4-BE83-7B46-8801-B1519BB29F70}" type="presParOf" srcId="{116F78ED-7639-1846-8C9E-3F25B603BD02}" destId="{CE927418-0B1C-404A-AEDC-74F587F7F17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DBC890-C1C5-1845-8731-081D45A778E1}" type="doc">
      <dgm:prSet loTypeId="urn:microsoft.com/office/officeart/2005/8/layout/vList3" loCatId="" qsTypeId="urn:microsoft.com/office/officeart/2005/8/quickstyle/3d1" qsCatId="3D" csTypeId="urn:microsoft.com/office/officeart/2005/8/colors/accent5_1" csCatId="accent5" phldr="1"/>
      <dgm:spPr/>
    </dgm:pt>
    <dgm:pt modelId="{3DA71904-BB69-6649-8873-8B03CA0664BB}">
      <dgm:prSet phldrT="[Text]" custT="1"/>
      <dgm:spPr/>
      <dgm:t>
        <a:bodyPr/>
        <a:lstStyle/>
        <a:p>
          <a:r>
            <a:rPr lang="en-US" sz="1800" dirty="0">
              <a:latin typeface="Times New Roman" panose="02020603050405020304" pitchFamily="18" charset="0"/>
              <a:cs typeface="Times New Roman" panose="02020603050405020304" pitchFamily="18" charset="0"/>
            </a:rPr>
            <a:t>Course of Cirrhosis </a:t>
          </a:r>
          <a:endParaRPr lang="en-US" sz="1800" dirty="0"/>
        </a:p>
      </dgm:t>
    </dgm:pt>
    <dgm:pt modelId="{EED60E45-0B6F-274B-9C8C-FE34D27F0C78}" type="parTrans" cxnId="{E4B565FD-E2C9-1D49-BC39-DDA4644CD516}">
      <dgm:prSet/>
      <dgm:spPr/>
      <dgm:t>
        <a:bodyPr/>
        <a:lstStyle/>
        <a:p>
          <a:endParaRPr lang="en-US"/>
        </a:p>
      </dgm:t>
    </dgm:pt>
    <dgm:pt modelId="{E4BE888B-C54A-6E48-AF20-60CD7017C7E2}" type="sibTrans" cxnId="{E4B565FD-E2C9-1D49-BC39-DDA4644CD516}">
      <dgm:prSet/>
      <dgm:spPr/>
      <dgm:t>
        <a:bodyPr/>
        <a:lstStyle/>
        <a:p>
          <a:endParaRPr lang="en-US"/>
        </a:p>
      </dgm:t>
    </dgm:pt>
    <dgm:pt modelId="{292F9D8B-A629-EB40-AAEC-C202BDDBE2CF}">
      <dgm:prSet phldrT="[Text]" custT="1"/>
      <dgm:spPr/>
      <dgm:t>
        <a:bodyPr/>
        <a:lstStyle/>
        <a:p>
          <a:r>
            <a:rPr lang="en-US" sz="1800" dirty="0">
              <a:latin typeface="Times New Roman" panose="02020603050405020304" pitchFamily="18" charset="0"/>
              <a:cs typeface="Times New Roman" panose="02020603050405020304" pitchFamily="18" charset="0"/>
            </a:rPr>
            <a:t>Prevention of complications </a:t>
          </a:r>
          <a:endParaRPr lang="en-US" sz="1800" dirty="0"/>
        </a:p>
      </dgm:t>
    </dgm:pt>
    <dgm:pt modelId="{0F4FB1AA-2081-A04A-A7CB-E7FBAE52907C}" type="parTrans" cxnId="{EDA93454-A6D5-2344-8F55-AAA553D85A29}">
      <dgm:prSet/>
      <dgm:spPr/>
      <dgm:t>
        <a:bodyPr/>
        <a:lstStyle/>
        <a:p>
          <a:endParaRPr lang="en-US"/>
        </a:p>
      </dgm:t>
    </dgm:pt>
    <dgm:pt modelId="{656F2453-040A-8A4C-B64E-E361A1A4F46F}" type="sibTrans" cxnId="{EDA93454-A6D5-2344-8F55-AAA553D85A29}">
      <dgm:prSet/>
      <dgm:spPr/>
      <dgm:t>
        <a:bodyPr/>
        <a:lstStyle/>
        <a:p>
          <a:endParaRPr lang="en-US"/>
        </a:p>
      </dgm:t>
    </dgm:pt>
    <dgm:pt modelId="{CBAD8418-BAC1-3443-9216-F3F1EFE9EA88}">
      <dgm:prSet phldrT="[Text]" custT="1"/>
      <dgm:spPr/>
      <dgm:t>
        <a:bodyPr/>
        <a:lstStyle/>
        <a:p>
          <a:r>
            <a:rPr lang="en-US" sz="1800" dirty="0">
              <a:latin typeface="Times New Roman" panose="02020603050405020304" pitchFamily="18" charset="0"/>
              <a:cs typeface="Times New Roman" panose="02020603050405020304" pitchFamily="18" charset="0"/>
            </a:rPr>
            <a:t>TIPS </a:t>
          </a:r>
          <a:endParaRPr lang="en-US" sz="1800" dirty="0"/>
        </a:p>
      </dgm:t>
    </dgm:pt>
    <dgm:pt modelId="{15B6EDB5-5F89-2143-A5AB-C8B30DDDA536}" type="parTrans" cxnId="{666306C6-9184-A64C-AEFF-DA959B33B3FF}">
      <dgm:prSet/>
      <dgm:spPr/>
      <dgm:t>
        <a:bodyPr/>
        <a:lstStyle/>
        <a:p>
          <a:endParaRPr lang="en-US"/>
        </a:p>
      </dgm:t>
    </dgm:pt>
    <dgm:pt modelId="{2A1EFF98-9D02-BA41-9D7B-FFFD2420AF28}" type="sibTrans" cxnId="{666306C6-9184-A64C-AEFF-DA959B33B3FF}">
      <dgm:prSet/>
      <dgm:spPr/>
      <dgm:t>
        <a:bodyPr/>
        <a:lstStyle/>
        <a:p>
          <a:endParaRPr lang="en-US"/>
        </a:p>
      </dgm:t>
    </dgm:pt>
    <dgm:pt modelId="{25474E54-32EE-4B4C-A1EE-F14579090C7C}">
      <dgm:prSet phldrT="[Text]" custT="1"/>
      <dgm:spPr/>
      <dgm:t>
        <a:bodyPr/>
        <a:lstStyle/>
        <a:p>
          <a:r>
            <a:rPr lang="en-US" sz="1800" dirty="0">
              <a:latin typeface="Times New Roman" panose="02020603050405020304" pitchFamily="18" charset="0"/>
              <a:cs typeface="Times New Roman" panose="02020603050405020304" pitchFamily="18" charset="0"/>
            </a:rPr>
            <a:t>Management of patients with CLD </a:t>
          </a:r>
          <a:endParaRPr lang="en-US" sz="1800" dirty="0"/>
        </a:p>
      </dgm:t>
    </dgm:pt>
    <dgm:pt modelId="{D77F2430-B440-9440-933C-22D9F7D63565}" type="parTrans" cxnId="{488F2ECF-944B-034E-89EE-464BE8DC7F10}">
      <dgm:prSet/>
      <dgm:spPr/>
      <dgm:t>
        <a:bodyPr/>
        <a:lstStyle/>
        <a:p>
          <a:endParaRPr lang="en-US"/>
        </a:p>
      </dgm:t>
    </dgm:pt>
    <dgm:pt modelId="{B22839EE-5764-314B-A6A4-E48B1D9DA873}" type="sibTrans" cxnId="{488F2ECF-944B-034E-89EE-464BE8DC7F10}">
      <dgm:prSet/>
      <dgm:spPr/>
      <dgm:t>
        <a:bodyPr/>
        <a:lstStyle/>
        <a:p>
          <a:endParaRPr lang="en-US"/>
        </a:p>
      </dgm:t>
    </dgm:pt>
    <dgm:pt modelId="{EF393044-DE4C-1A4D-AF43-C7C2C1F2B2BD}">
      <dgm:prSet phldrT="[Text]" custT="1"/>
      <dgm:spPr/>
      <dgm:t>
        <a:bodyPr/>
        <a:lstStyle/>
        <a:p>
          <a:r>
            <a:rPr lang="en-US" sz="1800" dirty="0">
              <a:latin typeface="Times New Roman" panose="02020603050405020304" pitchFamily="18" charset="0"/>
              <a:cs typeface="Times New Roman" panose="02020603050405020304" pitchFamily="18" charset="0"/>
            </a:rPr>
            <a:t>Chronic liver disease complications </a:t>
          </a:r>
          <a:endParaRPr lang="en-US" sz="1800" dirty="0"/>
        </a:p>
      </dgm:t>
    </dgm:pt>
    <dgm:pt modelId="{14E264B0-3370-0046-8EBC-6732E50DE0AD}" type="parTrans" cxnId="{6E92AE44-EEE8-914B-8374-4A1AC252470E}">
      <dgm:prSet/>
      <dgm:spPr/>
      <dgm:t>
        <a:bodyPr/>
        <a:lstStyle/>
        <a:p>
          <a:endParaRPr lang="en-US"/>
        </a:p>
      </dgm:t>
    </dgm:pt>
    <dgm:pt modelId="{0D525B7B-6B8D-E84E-91B2-15040C1A85E7}" type="sibTrans" cxnId="{6E92AE44-EEE8-914B-8374-4A1AC252470E}">
      <dgm:prSet/>
      <dgm:spPr/>
      <dgm:t>
        <a:bodyPr/>
        <a:lstStyle/>
        <a:p>
          <a:endParaRPr lang="en-US"/>
        </a:p>
      </dgm:t>
    </dgm:pt>
    <dgm:pt modelId="{F2529054-91DF-E246-AA0B-E4B0082A822B}" type="pres">
      <dgm:prSet presAssocID="{83DBC890-C1C5-1845-8731-081D45A778E1}" presName="linearFlow" presStyleCnt="0">
        <dgm:presLayoutVars>
          <dgm:dir/>
          <dgm:resizeHandles val="exact"/>
        </dgm:presLayoutVars>
      </dgm:prSet>
      <dgm:spPr/>
    </dgm:pt>
    <dgm:pt modelId="{0BA89274-3940-4B4A-957B-54120F74EFC7}" type="pres">
      <dgm:prSet presAssocID="{3DA71904-BB69-6649-8873-8B03CA0664BB}" presName="composite" presStyleCnt="0"/>
      <dgm:spPr/>
    </dgm:pt>
    <dgm:pt modelId="{4B8E7010-8034-CB4F-B889-6D61DCCECE66}" type="pres">
      <dgm:prSet presAssocID="{3DA71904-BB69-6649-8873-8B03CA0664BB}" presName="imgShp" presStyleLbl="fgImgPlace1" presStyleIdx="0" presStyleCnt="5"/>
      <dgm:spPr/>
    </dgm:pt>
    <dgm:pt modelId="{ACCA547A-1429-4543-98B4-CED653B2C8C1}" type="pres">
      <dgm:prSet presAssocID="{3DA71904-BB69-6649-8873-8B03CA0664BB}" presName="txShp" presStyleLbl="node1" presStyleIdx="0" presStyleCnt="5">
        <dgm:presLayoutVars>
          <dgm:bulletEnabled val="1"/>
        </dgm:presLayoutVars>
      </dgm:prSet>
      <dgm:spPr/>
    </dgm:pt>
    <dgm:pt modelId="{577BE24E-2F23-6946-A380-FDBE9DAB75C5}" type="pres">
      <dgm:prSet presAssocID="{E4BE888B-C54A-6E48-AF20-60CD7017C7E2}" presName="spacing" presStyleCnt="0"/>
      <dgm:spPr/>
    </dgm:pt>
    <dgm:pt modelId="{371C7948-354B-E14E-9D1D-B88E155E7B38}" type="pres">
      <dgm:prSet presAssocID="{25474E54-32EE-4B4C-A1EE-F14579090C7C}" presName="composite" presStyleCnt="0"/>
      <dgm:spPr/>
    </dgm:pt>
    <dgm:pt modelId="{73751F13-1D9F-DC41-BFBC-F27A13B43DBF}" type="pres">
      <dgm:prSet presAssocID="{25474E54-32EE-4B4C-A1EE-F14579090C7C}" presName="imgShp" presStyleLbl="fgImgPlace1" presStyleIdx="1" presStyleCnt="5"/>
      <dgm:spPr/>
    </dgm:pt>
    <dgm:pt modelId="{562AD25C-E896-4440-9A05-2BF2462FAF6D}" type="pres">
      <dgm:prSet presAssocID="{25474E54-32EE-4B4C-A1EE-F14579090C7C}" presName="txShp" presStyleLbl="node1" presStyleIdx="1" presStyleCnt="5">
        <dgm:presLayoutVars>
          <dgm:bulletEnabled val="1"/>
        </dgm:presLayoutVars>
      </dgm:prSet>
      <dgm:spPr/>
    </dgm:pt>
    <dgm:pt modelId="{8E7927EB-24BE-4A4D-B650-556AF7F0FCD5}" type="pres">
      <dgm:prSet presAssocID="{B22839EE-5764-314B-A6A4-E48B1D9DA873}" presName="spacing" presStyleCnt="0"/>
      <dgm:spPr/>
    </dgm:pt>
    <dgm:pt modelId="{72304D97-6F8B-1441-9BB6-66EBF3FB6AC0}" type="pres">
      <dgm:prSet presAssocID="{EF393044-DE4C-1A4D-AF43-C7C2C1F2B2BD}" presName="composite" presStyleCnt="0"/>
      <dgm:spPr/>
    </dgm:pt>
    <dgm:pt modelId="{CFEBD33C-4F40-724B-B504-005050434F70}" type="pres">
      <dgm:prSet presAssocID="{EF393044-DE4C-1A4D-AF43-C7C2C1F2B2BD}" presName="imgShp" presStyleLbl="fgImgPlace1" presStyleIdx="2" presStyleCnt="5"/>
      <dgm:spPr/>
    </dgm:pt>
    <dgm:pt modelId="{6943515B-D188-C945-BCAB-6E5612B7CC1C}" type="pres">
      <dgm:prSet presAssocID="{EF393044-DE4C-1A4D-AF43-C7C2C1F2B2BD}" presName="txShp" presStyleLbl="node1" presStyleIdx="2" presStyleCnt="5">
        <dgm:presLayoutVars>
          <dgm:bulletEnabled val="1"/>
        </dgm:presLayoutVars>
      </dgm:prSet>
      <dgm:spPr/>
    </dgm:pt>
    <dgm:pt modelId="{E0BE0F22-69BE-944D-B470-123AF8B881E3}" type="pres">
      <dgm:prSet presAssocID="{0D525B7B-6B8D-E84E-91B2-15040C1A85E7}" presName="spacing" presStyleCnt="0"/>
      <dgm:spPr/>
    </dgm:pt>
    <dgm:pt modelId="{A78730EE-3801-9E41-AF5B-0D9B34399DE8}" type="pres">
      <dgm:prSet presAssocID="{292F9D8B-A629-EB40-AAEC-C202BDDBE2CF}" presName="composite" presStyleCnt="0"/>
      <dgm:spPr/>
    </dgm:pt>
    <dgm:pt modelId="{E571DAC7-95D7-4545-B2C1-49C11293260F}" type="pres">
      <dgm:prSet presAssocID="{292F9D8B-A629-EB40-AAEC-C202BDDBE2CF}" presName="imgShp" presStyleLbl="fgImgPlace1" presStyleIdx="3" presStyleCnt="5"/>
      <dgm:spPr/>
    </dgm:pt>
    <dgm:pt modelId="{12540609-A680-D842-B43D-9A1E62CC953E}" type="pres">
      <dgm:prSet presAssocID="{292F9D8B-A629-EB40-AAEC-C202BDDBE2CF}" presName="txShp" presStyleLbl="node1" presStyleIdx="3" presStyleCnt="5">
        <dgm:presLayoutVars>
          <dgm:bulletEnabled val="1"/>
        </dgm:presLayoutVars>
      </dgm:prSet>
      <dgm:spPr/>
    </dgm:pt>
    <dgm:pt modelId="{FC533AFD-33F4-8345-8DDC-51C93AFCF81D}" type="pres">
      <dgm:prSet presAssocID="{656F2453-040A-8A4C-B64E-E361A1A4F46F}" presName="spacing" presStyleCnt="0"/>
      <dgm:spPr/>
    </dgm:pt>
    <dgm:pt modelId="{116F78ED-7639-1846-8C9E-3F25B603BD02}" type="pres">
      <dgm:prSet presAssocID="{CBAD8418-BAC1-3443-9216-F3F1EFE9EA88}" presName="composite" presStyleCnt="0"/>
      <dgm:spPr/>
    </dgm:pt>
    <dgm:pt modelId="{468CE0C7-C0DF-6840-B043-066A30CE2A9A}" type="pres">
      <dgm:prSet presAssocID="{CBAD8418-BAC1-3443-9216-F3F1EFE9EA88}" presName="imgShp" presStyleLbl="fgImgPlace1" presStyleIdx="4" presStyleCnt="5"/>
      <dgm:spPr/>
    </dgm:pt>
    <dgm:pt modelId="{CE927418-0B1C-404A-AEDC-74F587F7F17C}" type="pres">
      <dgm:prSet presAssocID="{CBAD8418-BAC1-3443-9216-F3F1EFE9EA88}" presName="txShp" presStyleLbl="node1" presStyleIdx="4" presStyleCnt="5">
        <dgm:presLayoutVars>
          <dgm:bulletEnabled val="1"/>
        </dgm:presLayoutVars>
      </dgm:prSet>
      <dgm:spPr/>
    </dgm:pt>
  </dgm:ptLst>
  <dgm:cxnLst>
    <dgm:cxn modelId="{2DB71F1A-0AC7-2442-A536-5DF44B27F213}" type="presOf" srcId="{CBAD8418-BAC1-3443-9216-F3F1EFE9EA88}" destId="{CE927418-0B1C-404A-AEDC-74F587F7F17C}" srcOrd="0" destOrd="0" presId="urn:microsoft.com/office/officeart/2005/8/layout/vList3"/>
    <dgm:cxn modelId="{12753C1C-309D-1A48-B0EF-400973C8D6DD}" type="presOf" srcId="{EF393044-DE4C-1A4D-AF43-C7C2C1F2B2BD}" destId="{6943515B-D188-C945-BCAB-6E5612B7CC1C}" srcOrd="0" destOrd="0" presId="urn:microsoft.com/office/officeart/2005/8/layout/vList3"/>
    <dgm:cxn modelId="{99383232-BEC8-8F48-9D31-3E75063BA549}" type="presOf" srcId="{292F9D8B-A629-EB40-AAEC-C202BDDBE2CF}" destId="{12540609-A680-D842-B43D-9A1E62CC953E}" srcOrd="0" destOrd="0" presId="urn:microsoft.com/office/officeart/2005/8/layout/vList3"/>
    <dgm:cxn modelId="{5CEFB142-C477-8641-B29C-4F601476BF59}" type="presOf" srcId="{3DA71904-BB69-6649-8873-8B03CA0664BB}" destId="{ACCA547A-1429-4543-98B4-CED653B2C8C1}" srcOrd="0" destOrd="0" presId="urn:microsoft.com/office/officeart/2005/8/layout/vList3"/>
    <dgm:cxn modelId="{6E92AE44-EEE8-914B-8374-4A1AC252470E}" srcId="{83DBC890-C1C5-1845-8731-081D45A778E1}" destId="{EF393044-DE4C-1A4D-AF43-C7C2C1F2B2BD}" srcOrd="2" destOrd="0" parTransId="{14E264B0-3370-0046-8EBC-6732E50DE0AD}" sibTransId="{0D525B7B-6B8D-E84E-91B2-15040C1A85E7}"/>
    <dgm:cxn modelId="{EDA93454-A6D5-2344-8F55-AAA553D85A29}" srcId="{83DBC890-C1C5-1845-8731-081D45A778E1}" destId="{292F9D8B-A629-EB40-AAEC-C202BDDBE2CF}" srcOrd="3" destOrd="0" parTransId="{0F4FB1AA-2081-A04A-A7CB-E7FBAE52907C}" sibTransId="{656F2453-040A-8A4C-B64E-E361A1A4F46F}"/>
    <dgm:cxn modelId="{33EADE89-911D-7746-A66F-6A75AC022E58}" type="presOf" srcId="{25474E54-32EE-4B4C-A1EE-F14579090C7C}" destId="{562AD25C-E896-4440-9A05-2BF2462FAF6D}" srcOrd="0" destOrd="0" presId="urn:microsoft.com/office/officeart/2005/8/layout/vList3"/>
    <dgm:cxn modelId="{666306C6-9184-A64C-AEFF-DA959B33B3FF}" srcId="{83DBC890-C1C5-1845-8731-081D45A778E1}" destId="{CBAD8418-BAC1-3443-9216-F3F1EFE9EA88}" srcOrd="4" destOrd="0" parTransId="{15B6EDB5-5F89-2143-A5AB-C8B30DDDA536}" sibTransId="{2A1EFF98-9D02-BA41-9D7B-FFFD2420AF28}"/>
    <dgm:cxn modelId="{488F2ECF-944B-034E-89EE-464BE8DC7F10}" srcId="{83DBC890-C1C5-1845-8731-081D45A778E1}" destId="{25474E54-32EE-4B4C-A1EE-F14579090C7C}" srcOrd="1" destOrd="0" parTransId="{D77F2430-B440-9440-933C-22D9F7D63565}" sibTransId="{B22839EE-5764-314B-A6A4-E48B1D9DA873}"/>
    <dgm:cxn modelId="{E4B565FD-E2C9-1D49-BC39-DDA4644CD516}" srcId="{83DBC890-C1C5-1845-8731-081D45A778E1}" destId="{3DA71904-BB69-6649-8873-8B03CA0664BB}" srcOrd="0" destOrd="0" parTransId="{EED60E45-0B6F-274B-9C8C-FE34D27F0C78}" sibTransId="{E4BE888B-C54A-6E48-AF20-60CD7017C7E2}"/>
    <dgm:cxn modelId="{A06653FF-96D9-4840-ABB0-AC558FD3A58E}" type="presOf" srcId="{83DBC890-C1C5-1845-8731-081D45A778E1}" destId="{F2529054-91DF-E246-AA0B-E4B0082A822B}" srcOrd="0" destOrd="0" presId="urn:microsoft.com/office/officeart/2005/8/layout/vList3"/>
    <dgm:cxn modelId="{330FE04C-FB9F-5241-9180-631417250ACC}" type="presParOf" srcId="{F2529054-91DF-E246-AA0B-E4B0082A822B}" destId="{0BA89274-3940-4B4A-957B-54120F74EFC7}" srcOrd="0" destOrd="0" presId="urn:microsoft.com/office/officeart/2005/8/layout/vList3"/>
    <dgm:cxn modelId="{387E85B3-79AD-E549-AC72-F623E1D04E32}" type="presParOf" srcId="{0BA89274-3940-4B4A-957B-54120F74EFC7}" destId="{4B8E7010-8034-CB4F-B889-6D61DCCECE66}" srcOrd="0" destOrd="0" presId="urn:microsoft.com/office/officeart/2005/8/layout/vList3"/>
    <dgm:cxn modelId="{776B278B-FF5E-CE4C-B83A-DC299E3CDA6A}" type="presParOf" srcId="{0BA89274-3940-4B4A-957B-54120F74EFC7}" destId="{ACCA547A-1429-4543-98B4-CED653B2C8C1}" srcOrd="1" destOrd="0" presId="urn:microsoft.com/office/officeart/2005/8/layout/vList3"/>
    <dgm:cxn modelId="{D82C468E-385D-2349-A36A-558A82539D1F}" type="presParOf" srcId="{F2529054-91DF-E246-AA0B-E4B0082A822B}" destId="{577BE24E-2F23-6946-A380-FDBE9DAB75C5}" srcOrd="1" destOrd="0" presId="urn:microsoft.com/office/officeart/2005/8/layout/vList3"/>
    <dgm:cxn modelId="{BBBEAC8B-DBAA-9F43-8D3A-B864E7E952EE}" type="presParOf" srcId="{F2529054-91DF-E246-AA0B-E4B0082A822B}" destId="{371C7948-354B-E14E-9D1D-B88E155E7B38}" srcOrd="2" destOrd="0" presId="urn:microsoft.com/office/officeart/2005/8/layout/vList3"/>
    <dgm:cxn modelId="{EEC8311D-1681-404E-B00C-65361FFB6713}" type="presParOf" srcId="{371C7948-354B-E14E-9D1D-B88E155E7B38}" destId="{73751F13-1D9F-DC41-BFBC-F27A13B43DBF}" srcOrd="0" destOrd="0" presId="urn:microsoft.com/office/officeart/2005/8/layout/vList3"/>
    <dgm:cxn modelId="{6F04E2B6-7768-2C4F-9B25-DA64A030FFCF}" type="presParOf" srcId="{371C7948-354B-E14E-9D1D-B88E155E7B38}" destId="{562AD25C-E896-4440-9A05-2BF2462FAF6D}" srcOrd="1" destOrd="0" presId="urn:microsoft.com/office/officeart/2005/8/layout/vList3"/>
    <dgm:cxn modelId="{91B6CD57-71E6-DC4A-B3BA-B7C681C8159B}" type="presParOf" srcId="{F2529054-91DF-E246-AA0B-E4B0082A822B}" destId="{8E7927EB-24BE-4A4D-B650-556AF7F0FCD5}" srcOrd="3" destOrd="0" presId="urn:microsoft.com/office/officeart/2005/8/layout/vList3"/>
    <dgm:cxn modelId="{6F85159D-78D5-8B4F-97CD-9E08170E8895}" type="presParOf" srcId="{F2529054-91DF-E246-AA0B-E4B0082A822B}" destId="{72304D97-6F8B-1441-9BB6-66EBF3FB6AC0}" srcOrd="4" destOrd="0" presId="urn:microsoft.com/office/officeart/2005/8/layout/vList3"/>
    <dgm:cxn modelId="{3C48F18F-A21B-054B-9CAD-4E2937C157AB}" type="presParOf" srcId="{72304D97-6F8B-1441-9BB6-66EBF3FB6AC0}" destId="{CFEBD33C-4F40-724B-B504-005050434F70}" srcOrd="0" destOrd="0" presId="urn:microsoft.com/office/officeart/2005/8/layout/vList3"/>
    <dgm:cxn modelId="{AD1E30C7-0090-1642-BD2D-6CB9351DFFA3}" type="presParOf" srcId="{72304D97-6F8B-1441-9BB6-66EBF3FB6AC0}" destId="{6943515B-D188-C945-BCAB-6E5612B7CC1C}" srcOrd="1" destOrd="0" presId="urn:microsoft.com/office/officeart/2005/8/layout/vList3"/>
    <dgm:cxn modelId="{3CEEDAB8-1097-684B-8864-87666C8EC4B5}" type="presParOf" srcId="{F2529054-91DF-E246-AA0B-E4B0082A822B}" destId="{E0BE0F22-69BE-944D-B470-123AF8B881E3}" srcOrd="5" destOrd="0" presId="urn:microsoft.com/office/officeart/2005/8/layout/vList3"/>
    <dgm:cxn modelId="{04598FA1-FE16-0B40-A015-CDB8ED054653}" type="presParOf" srcId="{F2529054-91DF-E246-AA0B-E4B0082A822B}" destId="{A78730EE-3801-9E41-AF5B-0D9B34399DE8}" srcOrd="6" destOrd="0" presId="urn:microsoft.com/office/officeart/2005/8/layout/vList3"/>
    <dgm:cxn modelId="{5F972766-1CC7-0245-9DE5-4E8E7FC3E481}" type="presParOf" srcId="{A78730EE-3801-9E41-AF5B-0D9B34399DE8}" destId="{E571DAC7-95D7-4545-B2C1-49C11293260F}" srcOrd="0" destOrd="0" presId="urn:microsoft.com/office/officeart/2005/8/layout/vList3"/>
    <dgm:cxn modelId="{4B0B931C-A224-5B49-92BC-0C731A405745}" type="presParOf" srcId="{A78730EE-3801-9E41-AF5B-0D9B34399DE8}" destId="{12540609-A680-D842-B43D-9A1E62CC953E}" srcOrd="1" destOrd="0" presId="urn:microsoft.com/office/officeart/2005/8/layout/vList3"/>
    <dgm:cxn modelId="{EB09CEE2-DFCD-424C-A02E-6561F24D2DFD}" type="presParOf" srcId="{F2529054-91DF-E246-AA0B-E4B0082A822B}" destId="{FC533AFD-33F4-8345-8DDC-51C93AFCF81D}" srcOrd="7" destOrd="0" presId="urn:microsoft.com/office/officeart/2005/8/layout/vList3"/>
    <dgm:cxn modelId="{FE84327B-2E90-E14A-BCA7-A19098591015}" type="presParOf" srcId="{F2529054-91DF-E246-AA0B-E4B0082A822B}" destId="{116F78ED-7639-1846-8C9E-3F25B603BD02}" srcOrd="8" destOrd="0" presId="urn:microsoft.com/office/officeart/2005/8/layout/vList3"/>
    <dgm:cxn modelId="{6D03EF22-D884-A746-A7BE-7FB8440A79FB}" type="presParOf" srcId="{116F78ED-7639-1846-8C9E-3F25B603BD02}" destId="{468CE0C7-C0DF-6840-B043-066A30CE2A9A}" srcOrd="0" destOrd="0" presId="urn:microsoft.com/office/officeart/2005/8/layout/vList3"/>
    <dgm:cxn modelId="{280024C4-BE83-7B46-8801-B1519BB29F70}" type="presParOf" srcId="{116F78ED-7639-1846-8C9E-3F25B603BD02}" destId="{CE927418-0B1C-404A-AEDC-74F587F7F17C}"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E48A72-0525-554E-A533-F01F7ED34F1B}" type="doc">
      <dgm:prSet loTypeId="urn:microsoft.com/office/officeart/2005/8/layout/process1" loCatId="" qsTypeId="urn:microsoft.com/office/officeart/2005/8/quickstyle/simple2" qsCatId="simple" csTypeId="urn:microsoft.com/office/officeart/2005/8/colors/accent5_1" csCatId="accent5" phldr="1"/>
      <dgm:spPr/>
    </dgm:pt>
    <dgm:pt modelId="{D6AE678C-715D-FE44-A3D6-CD969DDCC65D}" type="pres">
      <dgm:prSet presAssocID="{6FE48A72-0525-554E-A533-F01F7ED34F1B}" presName="Name0" presStyleCnt="0">
        <dgm:presLayoutVars>
          <dgm:dir/>
          <dgm:resizeHandles val="exact"/>
        </dgm:presLayoutVars>
      </dgm:prSet>
      <dgm:spPr/>
    </dgm:pt>
  </dgm:ptLst>
  <dgm:cxnLst>
    <dgm:cxn modelId="{0BB8D4E7-F55B-A94C-AB92-9EA3BAFAB0E8}" type="presOf" srcId="{6FE48A72-0525-554E-A533-F01F7ED34F1B}" destId="{D6AE678C-715D-FE44-A3D6-CD969DDCC65D}"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E48A72-0525-554E-A533-F01F7ED34F1B}" type="doc">
      <dgm:prSet loTypeId="urn:microsoft.com/office/officeart/2005/8/layout/process1" loCatId="" qsTypeId="urn:microsoft.com/office/officeart/2005/8/quickstyle/simple2" qsCatId="simple" csTypeId="urn:microsoft.com/office/officeart/2005/8/colors/accent5_1" csCatId="accent5" phldr="1"/>
      <dgm:spPr/>
    </dgm:pt>
    <dgm:pt modelId="{F4A87849-CFB1-EB4B-B01F-2658A4B8A654}">
      <dgm:prSet phldrT="[Text]" custT="1"/>
      <dgm:spPr/>
      <dgm:t>
        <a:bodyPr/>
        <a:lstStyle/>
        <a:p>
          <a:pPr rtl="0"/>
          <a:r>
            <a:rPr lang="en-US" sz="1800" dirty="0">
              <a:latin typeface="Times New Roman" panose="02020603050405020304" pitchFamily="18" charset="0"/>
              <a:cs typeface="Times New Roman" panose="02020603050405020304" pitchFamily="18" charset="0"/>
            </a:rPr>
            <a:t>Normal Liver</a:t>
          </a:r>
        </a:p>
      </dgm:t>
    </dgm:pt>
    <dgm:pt modelId="{49608CA8-9A05-404F-A915-C184D93EDD11}" type="parTrans" cxnId="{0305FE7C-2E52-9440-8DD1-A47B81D570B8}">
      <dgm:prSet/>
      <dgm:spPr/>
      <dgm:t>
        <a:bodyPr/>
        <a:lstStyle/>
        <a:p>
          <a:endParaRPr lang="en-US"/>
        </a:p>
      </dgm:t>
    </dgm:pt>
    <dgm:pt modelId="{F64E7823-AD7F-604F-AA96-F79E161BE1CC}" type="sibTrans" cxnId="{0305FE7C-2E52-9440-8DD1-A47B81D570B8}">
      <dgm:prSet/>
      <dgm:spPr/>
      <dgm:t>
        <a:bodyPr/>
        <a:lstStyle/>
        <a:p>
          <a:endParaRPr lang="en-US"/>
        </a:p>
      </dgm:t>
    </dgm:pt>
    <dgm:pt modelId="{02D044E0-1545-A24B-971B-601C3D7B3639}">
      <dgm:prSet phldrT="[Text]" custT="1"/>
      <dgm:spPr/>
      <dgm:t>
        <a:bodyPr/>
        <a:lstStyle/>
        <a:p>
          <a:pPr rtl="0"/>
          <a:r>
            <a:rPr lang="en-US" sz="1800" dirty="0">
              <a:latin typeface="Times New Roman" panose="02020603050405020304" pitchFamily="18" charset="0"/>
              <a:cs typeface="Times New Roman" panose="02020603050405020304" pitchFamily="18" charset="0"/>
            </a:rPr>
            <a:t>Necrosis</a:t>
          </a:r>
          <a:endParaRPr lang="en-US" sz="1600" dirty="0">
            <a:latin typeface="Times New Roman" panose="02020603050405020304" pitchFamily="18" charset="0"/>
            <a:cs typeface="Times New Roman" panose="02020603050405020304" pitchFamily="18" charset="0"/>
          </a:endParaRPr>
        </a:p>
      </dgm:t>
    </dgm:pt>
    <dgm:pt modelId="{BA522419-3114-5541-A4C4-99440BAA911A}" type="parTrans" cxnId="{0A1F7A76-A774-2947-9871-AFF5B242828A}">
      <dgm:prSet/>
      <dgm:spPr/>
      <dgm:t>
        <a:bodyPr/>
        <a:lstStyle/>
        <a:p>
          <a:endParaRPr lang="en-US"/>
        </a:p>
      </dgm:t>
    </dgm:pt>
    <dgm:pt modelId="{666B0C90-677B-BB45-A581-91EDECB06223}" type="sibTrans" cxnId="{0A1F7A76-A774-2947-9871-AFF5B242828A}">
      <dgm:prSet/>
      <dgm:spPr/>
      <dgm:t>
        <a:bodyPr/>
        <a:lstStyle/>
        <a:p>
          <a:endParaRPr lang="en-US"/>
        </a:p>
      </dgm:t>
    </dgm:pt>
    <dgm:pt modelId="{D250CCBE-E875-6442-85B8-2AF41290097D}">
      <dgm:prSet phldrT="[Text]" custT="1"/>
      <dgm:spPr/>
      <dgm:t>
        <a:bodyPr/>
        <a:lstStyle/>
        <a:p>
          <a:pPr rtl="0"/>
          <a:r>
            <a:rPr lang="en-US" sz="1800" dirty="0">
              <a:latin typeface="Times New Roman" panose="02020603050405020304" pitchFamily="18" charset="0"/>
              <a:cs typeface="Times New Roman" panose="02020603050405020304" pitchFamily="18" charset="0"/>
            </a:rPr>
            <a:t>Fibrosis</a:t>
          </a:r>
          <a:r>
            <a:rPr lang="en-US" sz="1600" dirty="0">
              <a:latin typeface="Times New Roman" panose="02020603050405020304" pitchFamily="18" charset="0"/>
              <a:cs typeface="Times New Roman" panose="02020603050405020304" pitchFamily="18" charset="0"/>
            </a:rPr>
            <a:t> </a:t>
          </a:r>
        </a:p>
      </dgm:t>
    </dgm:pt>
    <dgm:pt modelId="{B3CDBAF4-D97B-9B4A-8AEB-6E48737D3F9F}" type="parTrans" cxnId="{85428F7F-4D66-9048-B014-EA6CC9A02C30}">
      <dgm:prSet/>
      <dgm:spPr/>
      <dgm:t>
        <a:bodyPr/>
        <a:lstStyle/>
        <a:p>
          <a:endParaRPr lang="en-US"/>
        </a:p>
      </dgm:t>
    </dgm:pt>
    <dgm:pt modelId="{62B118DD-FA30-2140-9177-90DE2210A20C}" type="sibTrans" cxnId="{85428F7F-4D66-9048-B014-EA6CC9A02C30}">
      <dgm:prSet/>
      <dgm:spPr/>
      <dgm:t>
        <a:bodyPr/>
        <a:lstStyle/>
        <a:p>
          <a:endParaRPr lang="en-US"/>
        </a:p>
      </dgm:t>
    </dgm:pt>
    <dgm:pt modelId="{A6F1B128-C2E5-B445-87AF-014E7DBFEE8A}">
      <dgm:prSet custT="1"/>
      <dgm:spPr/>
      <dgm:t>
        <a:bodyPr/>
        <a:lstStyle/>
        <a:p>
          <a:pPr rtl="0"/>
          <a:r>
            <a:rPr lang="en-US" sz="1800" dirty="0">
              <a:latin typeface="Times New Roman" panose="02020603050405020304" pitchFamily="18" charset="0"/>
              <a:cs typeface="Times New Roman" panose="02020603050405020304" pitchFamily="18" charset="0"/>
            </a:rPr>
            <a:t>Scarring</a:t>
          </a:r>
          <a:r>
            <a:rPr lang="en-US" sz="1600" dirty="0">
              <a:latin typeface="Times New Roman" panose="02020603050405020304" pitchFamily="18" charset="0"/>
              <a:cs typeface="Times New Roman" panose="02020603050405020304" pitchFamily="18" charset="0"/>
            </a:rPr>
            <a:t> </a:t>
          </a:r>
        </a:p>
      </dgm:t>
    </dgm:pt>
    <dgm:pt modelId="{A70A502E-1F1C-9C4A-BCD7-B5A698CE12E7}" type="parTrans" cxnId="{9181D24F-E052-F24D-9B85-F25A1BDA92D8}">
      <dgm:prSet/>
      <dgm:spPr/>
      <dgm:t>
        <a:bodyPr/>
        <a:lstStyle/>
        <a:p>
          <a:endParaRPr lang="en-US"/>
        </a:p>
      </dgm:t>
    </dgm:pt>
    <dgm:pt modelId="{B18021DB-855A-804A-829C-6961168769BC}" type="sibTrans" cxnId="{9181D24F-E052-F24D-9B85-F25A1BDA92D8}">
      <dgm:prSet/>
      <dgm:spPr/>
      <dgm:t>
        <a:bodyPr/>
        <a:lstStyle/>
        <a:p>
          <a:endParaRPr lang="en-US"/>
        </a:p>
      </dgm:t>
    </dgm:pt>
    <dgm:pt modelId="{9E9B5598-419B-9947-9AB5-AEAA7199E801}">
      <dgm:prSet custT="1"/>
      <dgm:spPr/>
      <dgm:t>
        <a:bodyPr/>
        <a:lstStyle/>
        <a:p>
          <a:pPr rtl="0"/>
          <a:r>
            <a:rPr lang="en-US" sz="1800" dirty="0">
              <a:latin typeface="Times New Roman" panose="02020603050405020304" pitchFamily="18" charset="0"/>
              <a:cs typeface="Times New Roman" panose="02020603050405020304" pitchFamily="18" charset="0"/>
            </a:rPr>
            <a:t>Recurrent /Chronic Inflammation</a:t>
          </a:r>
        </a:p>
      </dgm:t>
    </dgm:pt>
    <dgm:pt modelId="{4ABF020E-A68B-AD48-A5FA-F9E74275E619}" type="parTrans" cxnId="{E828A499-094A-524C-9F3B-A4B6C7D6EF7A}">
      <dgm:prSet/>
      <dgm:spPr/>
      <dgm:t>
        <a:bodyPr/>
        <a:lstStyle/>
        <a:p>
          <a:endParaRPr lang="en-US"/>
        </a:p>
      </dgm:t>
    </dgm:pt>
    <dgm:pt modelId="{B2E5F476-F4CB-3C48-8E72-2A61F6B14C4F}" type="sibTrans" cxnId="{E828A499-094A-524C-9F3B-A4B6C7D6EF7A}">
      <dgm:prSet/>
      <dgm:spPr/>
      <dgm:t>
        <a:bodyPr/>
        <a:lstStyle/>
        <a:p>
          <a:endParaRPr lang="en-US"/>
        </a:p>
      </dgm:t>
    </dgm:pt>
    <dgm:pt modelId="{65B57AB3-71BF-4643-9803-B02648D011F2}">
      <dgm:prSet custT="1"/>
      <dgm:spPr/>
      <dgm:t>
        <a:bodyPr/>
        <a:lstStyle/>
        <a:p>
          <a:pPr rtl="0"/>
          <a:r>
            <a:rPr lang="en-US" sz="1800" dirty="0">
              <a:latin typeface="Times New Roman" panose="02020603050405020304" pitchFamily="18" charset="0"/>
              <a:cs typeface="Times New Roman" panose="02020603050405020304" pitchFamily="18" charset="0"/>
            </a:rPr>
            <a:t>Cirrhosis</a:t>
          </a:r>
          <a:r>
            <a:rPr lang="en-US" sz="1600" dirty="0"/>
            <a:t> </a:t>
          </a:r>
        </a:p>
      </dgm:t>
    </dgm:pt>
    <dgm:pt modelId="{02B11C43-87C7-3749-8E9B-63BD01CC9B01}" type="parTrans" cxnId="{E9E6376C-1343-9048-9315-96F3F82A16C6}">
      <dgm:prSet/>
      <dgm:spPr/>
      <dgm:t>
        <a:bodyPr/>
        <a:lstStyle/>
        <a:p>
          <a:endParaRPr lang="en-US"/>
        </a:p>
      </dgm:t>
    </dgm:pt>
    <dgm:pt modelId="{27CF7A1D-3AE1-4547-AA4B-E3BF8DD2C099}" type="sibTrans" cxnId="{E9E6376C-1343-9048-9315-96F3F82A16C6}">
      <dgm:prSet/>
      <dgm:spPr/>
      <dgm:t>
        <a:bodyPr/>
        <a:lstStyle/>
        <a:p>
          <a:endParaRPr lang="en-US"/>
        </a:p>
      </dgm:t>
    </dgm:pt>
    <dgm:pt modelId="{D6AE678C-715D-FE44-A3D6-CD969DDCC65D}" type="pres">
      <dgm:prSet presAssocID="{6FE48A72-0525-554E-A533-F01F7ED34F1B}" presName="Name0" presStyleCnt="0">
        <dgm:presLayoutVars>
          <dgm:dir/>
          <dgm:resizeHandles val="exact"/>
        </dgm:presLayoutVars>
      </dgm:prSet>
      <dgm:spPr/>
    </dgm:pt>
    <dgm:pt modelId="{9DA5CE8A-B0D9-AB41-B664-79853EC4BFAD}" type="pres">
      <dgm:prSet presAssocID="{F4A87849-CFB1-EB4B-B01F-2658A4B8A654}" presName="node" presStyleLbl="node1" presStyleIdx="0" presStyleCnt="6">
        <dgm:presLayoutVars>
          <dgm:bulletEnabled val="1"/>
        </dgm:presLayoutVars>
      </dgm:prSet>
      <dgm:spPr/>
    </dgm:pt>
    <dgm:pt modelId="{64238EBF-6524-DE4C-BF84-8699C4A79493}" type="pres">
      <dgm:prSet presAssocID="{F64E7823-AD7F-604F-AA96-F79E161BE1CC}" presName="sibTrans" presStyleLbl="sibTrans2D1" presStyleIdx="0" presStyleCnt="5"/>
      <dgm:spPr/>
    </dgm:pt>
    <dgm:pt modelId="{FB620271-9479-EB4F-82C9-2325DD6462FC}" type="pres">
      <dgm:prSet presAssocID="{F64E7823-AD7F-604F-AA96-F79E161BE1CC}" presName="connectorText" presStyleLbl="sibTrans2D1" presStyleIdx="0" presStyleCnt="5"/>
      <dgm:spPr/>
    </dgm:pt>
    <dgm:pt modelId="{52003FB4-72EC-C948-AE04-7D62759E6BE2}" type="pres">
      <dgm:prSet presAssocID="{9E9B5598-419B-9947-9AB5-AEAA7199E801}" presName="node" presStyleLbl="node1" presStyleIdx="1" presStyleCnt="6" custScaleX="117833">
        <dgm:presLayoutVars>
          <dgm:bulletEnabled val="1"/>
        </dgm:presLayoutVars>
      </dgm:prSet>
      <dgm:spPr/>
    </dgm:pt>
    <dgm:pt modelId="{2BBB7C78-F2B5-CE4E-9F70-F70965CB5423}" type="pres">
      <dgm:prSet presAssocID="{B2E5F476-F4CB-3C48-8E72-2A61F6B14C4F}" presName="sibTrans" presStyleLbl="sibTrans2D1" presStyleIdx="1" presStyleCnt="5"/>
      <dgm:spPr/>
    </dgm:pt>
    <dgm:pt modelId="{75CB2A28-1B72-864B-87CA-4ABAAD9D4E3D}" type="pres">
      <dgm:prSet presAssocID="{B2E5F476-F4CB-3C48-8E72-2A61F6B14C4F}" presName="connectorText" presStyleLbl="sibTrans2D1" presStyleIdx="1" presStyleCnt="5"/>
      <dgm:spPr/>
    </dgm:pt>
    <dgm:pt modelId="{BFAEFF6F-5FE3-F247-98F4-F3717D717524}" type="pres">
      <dgm:prSet presAssocID="{02D044E0-1545-A24B-971B-601C3D7B3639}" presName="node" presStyleLbl="node1" presStyleIdx="2" presStyleCnt="6">
        <dgm:presLayoutVars>
          <dgm:bulletEnabled val="1"/>
        </dgm:presLayoutVars>
      </dgm:prSet>
      <dgm:spPr/>
    </dgm:pt>
    <dgm:pt modelId="{730AF843-0F30-224B-8A24-AE3886E0A81C}" type="pres">
      <dgm:prSet presAssocID="{666B0C90-677B-BB45-A581-91EDECB06223}" presName="sibTrans" presStyleLbl="sibTrans2D1" presStyleIdx="2" presStyleCnt="5"/>
      <dgm:spPr/>
    </dgm:pt>
    <dgm:pt modelId="{3FAA1A10-AB38-DA47-886A-A259C1D0E1FF}" type="pres">
      <dgm:prSet presAssocID="{666B0C90-677B-BB45-A581-91EDECB06223}" presName="connectorText" presStyleLbl="sibTrans2D1" presStyleIdx="2" presStyleCnt="5"/>
      <dgm:spPr/>
    </dgm:pt>
    <dgm:pt modelId="{79DC9F36-0A92-E443-8C79-48AE6FDFD14A}" type="pres">
      <dgm:prSet presAssocID="{D250CCBE-E875-6442-85B8-2AF41290097D}" presName="node" presStyleLbl="node1" presStyleIdx="3" presStyleCnt="6">
        <dgm:presLayoutVars>
          <dgm:bulletEnabled val="1"/>
        </dgm:presLayoutVars>
      </dgm:prSet>
      <dgm:spPr/>
    </dgm:pt>
    <dgm:pt modelId="{DAEB1E65-9C1E-8841-BAE6-A0E7B4473BAA}" type="pres">
      <dgm:prSet presAssocID="{62B118DD-FA30-2140-9177-90DE2210A20C}" presName="sibTrans" presStyleLbl="sibTrans2D1" presStyleIdx="3" presStyleCnt="5"/>
      <dgm:spPr/>
    </dgm:pt>
    <dgm:pt modelId="{A0CF39F4-6F72-9140-9A11-3B6ECF3BCAB3}" type="pres">
      <dgm:prSet presAssocID="{62B118DD-FA30-2140-9177-90DE2210A20C}" presName="connectorText" presStyleLbl="sibTrans2D1" presStyleIdx="3" presStyleCnt="5"/>
      <dgm:spPr/>
    </dgm:pt>
    <dgm:pt modelId="{0270D4A7-ABA9-234E-80A3-FA756719741A}" type="pres">
      <dgm:prSet presAssocID="{A6F1B128-C2E5-B445-87AF-014E7DBFEE8A}" presName="node" presStyleLbl="node1" presStyleIdx="4" presStyleCnt="6">
        <dgm:presLayoutVars>
          <dgm:bulletEnabled val="1"/>
        </dgm:presLayoutVars>
      </dgm:prSet>
      <dgm:spPr/>
    </dgm:pt>
    <dgm:pt modelId="{E95B432E-8237-824C-9E18-EBFF894F7402}" type="pres">
      <dgm:prSet presAssocID="{B18021DB-855A-804A-829C-6961168769BC}" presName="sibTrans" presStyleLbl="sibTrans2D1" presStyleIdx="4" presStyleCnt="5"/>
      <dgm:spPr/>
    </dgm:pt>
    <dgm:pt modelId="{C094095D-D236-FF47-85DA-62F7EAC0C6D5}" type="pres">
      <dgm:prSet presAssocID="{B18021DB-855A-804A-829C-6961168769BC}" presName="connectorText" presStyleLbl="sibTrans2D1" presStyleIdx="4" presStyleCnt="5"/>
      <dgm:spPr/>
    </dgm:pt>
    <dgm:pt modelId="{71684C3B-186D-F74F-9AC5-20F21E43B416}" type="pres">
      <dgm:prSet presAssocID="{65B57AB3-71BF-4643-9803-B02648D011F2}" presName="node" presStyleLbl="node1" presStyleIdx="5" presStyleCnt="6">
        <dgm:presLayoutVars>
          <dgm:bulletEnabled val="1"/>
        </dgm:presLayoutVars>
      </dgm:prSet>
      <dgm:spPr/>
    </dgm:pt>
  </dgm:ptLst>
  <dgm:cxnLst>
    <dgm:cxn modelId="{FA0AEF00-E0CF-5D4C-99DA-89BFAF93D5C0}" type="presOf" srcId="{B18021DB-855A-804A-829C-6961168769BC}" destId="{E95B432E-8237-824C-9E18-EBFF894F7402}" srcOrd="0" destOrd="0" presId="urn:microsoft.com/office/officeart/2005/8/layout/process1"/>
    <dgm:cxn modelId="{8A1C3401-4C4E-4146-B437-9FF732440724}" type="presOf" srcId="{B18021DB-855A-804A-829C-6961168769BC}" destId="{C094095D-D236-FF47-85DA-62F7EAC0C6D5}" srcOrd="1" destOrd="0" presId="urn:microsoft.com/office/officeart/2005/8/layout/process1"/>
    <dgm:cxn modelId="{9352E506-BDE6-2E44-A1A3-04732A7DC3E2}" type="presOf" srcId="{9E9B5598-419B-9947-9AB5-AEAA7199E801}" destId="{52003FB4-72EC-C948-AE04-7D62759E6BE2}" srcOrd="0" destOrd="0" presId="urn:microsoft.com/office/officeart/2005/8/layout/process1"/>
    <dgm:cxn modelId="{CC751012-245C-024A-B959-9FE213D3E951}" type="presOf" srcId="{F4A87849-CFB1-EB4B-B01F-2658A4B8A654}" destId="{9DA5CE8A-B0D9-AB41-B664-79853EC4BFAD}" srcOrd="0" destOrd="0" presId="urn:microsoft.com/office/officeart/2005/8/layout/process1"/>
    <dgm:cxn modelId="{B0C61C2D-6E4C-F849-8DCA-4A4FB9677782}" type="presOf" srcId="{B2E5F476-F4CB-3C48-8E72-2A61F6B14C4F}" destId="{2BBB7C78-F2B5-CE4E-9F70-F70965CB5423}" srcOrd="0" destOrd="0" presId="urn:microsoft.com/office/officeart/2005/8/layout/process1"/>
    <dgm:cxn modelId="{CA4B3E33-ED27-3C44-AE0B-3480AA0B36DC}" type="presOf" srcId="{D250CCBE-E875-6442-85B8-2AF41290097D}" destId="{79DC9F36-0A92-E443-8C79-48AE6FDFD14A}" srcOrd="0" destOrd="0" presId="urn:microsoft.com/office/officeart/2005/8/layout/process1"/>
    <dgm:cxn modelId="{4FAFE946-CE85-8945-BB6F-20AB3DFDC66B}" type="presOf" srcId="{62B118DD-FA30-2140-9177-90DE2210A20C}" destId="{DAEB1E65-9C1E-8841-BAE6-A0E7B4473BAA}" srcOrd="0" destOrd="0" presId="urn:microsoft.com/office/officeart/2005/8/layout/process1"/>
    <dgm:cxn modelId="{9181D24F-E052-F24D-9B85-F25A1BDA92D8}" srcId="{6FE48A72-0525-554E-A533-F01F7ED34F1B}" destId="{A6F1B128-C2E5-B445-87AF-014E7DBFEE8A}" srcOrd="4" destOrd="0" parTransId="{A70A502E-1F1C-9C4A-BCD7-B5A698CE12E7}" sibTransId="{B18021DB-855A-804A-829C-6961168769BC}"/>
    <dgm:cxn modelId="{C218BE58-A17B-3242-A56E-980A98AABD9B}" type="presOf" srcId="{F64E7823-AD7F-604F-AA96-F79E161BE1CC}" destId="{64238EBF-6524-DE4C-BF84-8699C4A79493}" srcOrd="0" destOrd="0" presId="urn:microsoft.com/office/officeart/2005/8/layout/process1"/>
    <dgm:cxn modelId="{0A4AB36A-0BD7-1A4E-BF2F-E4C721A8FECA}" type="presOf" srcId="{B2E5F476-F4CB-3C48-8E72-2A61F6B14C4F}" destId="{75CB2A28-1B72-864B-87CA-4ABAAD9D4E3D}" srcOrd="1" destOrd="0" presId="urn:microsoft.com/office/officeart/2005/8/layout/process1"/>
    <dgm:cxn modelId="{E9E6376C-1343-9048-9315-96F3F82A16C6}" srcId="{6FE48A72-0525-554E-A533-F01F7ED34F1B}" destId="{65B57AB3-71BF-4643-9803-B02648D011F2}" srcOrd="5" destOrd="0" parTransId="{02B11C43-87C7-3749-8E9B-63BD01CC9B01}" sibTransId="{27CF7A1D-3AE1-4547-AA4B-E3BF8DD2C099}"/>
    <dgm:cxn modelId="{0A1F7A76-A774-2947-9871-AFF5B242828A}" srcId="{6FE48A72-0525-554E-A533-F01F7ED34F1B}" destId="{02D044E0-1545-A24B-971B-601C3D7B3639}" srcOrd="2" destOrd="0" parTransId="{BA522419-3114-5541-A4C4-99440BAA911A}" sibTransId="{666B0C90-677B-BB45-A581-91EDECB06223}"/>
    <dgm:cxn modelId="{0305FE7C-2E52-9440-8DD1-A47B81D570B8}" srcId="{6FE48A72-0525-554E-A533-F01F7ED34F1B}" destId="{F4A87849-CFB1-EB4B-B01F-2658A4B8A654}" srcOrd="0" destOrd="0" parTransId="{49608CA8-9A05-404F-A915-C184D93EDD11}" sibTransId="{F64E7823-AD7F-604F-AA96-F79E161BE1CC}"/>
    <dgm:cxn modelId="{85428F7F-4D66-9048-B014-EA6CC9A02C30}" srcId="{6FE48A72-0525-554E-A533-F01F7ED34F1B}" destId="{D250CCBE-E875-6442-85B8-2AF41290097D}" srcOrd="3" destOrd="0" parTransId="{B3CDBAF4-D97B-9B4A-8AEB-6E48737D3F9F}" sibTransId="{62B118DD-FA30-2140-9177-90DE2210A20C}"/>
    <dgm:cxn modelId="{BAA95B89-E442-3D41-83A3-B1307D7E3019}" type="presOf" srcId="{A6F1B128-C2E5-B445-87AF-014E7DBFEE8A}" destId="{0270D4A7-ABA9-234E-80A3-FA756719741A}" srcOrd="0" destOrd="0" presId="urn:microsoft.com/office/officeart/2005/8/layout/process1"/>
    <dgm:cxn modelId="{3ABE0297-AF46-D045-8333-09C728D71C38}" type="presOf" srcId="{F64E7823-AD7F-604F-AA96-F79E161BE1CC}" destId="{FB620271-9479-EB4F-82C9-2325DD6462FC}" srcOrd="1" destOrd="0" presId="urn:microsoft.com/office/officeart/2005/8/layout/process1"/>
    <dgm:cxn modelId="{E828A499-094A-524C-9F3B-A4B6C7D6EF7A}" srcId="{6FE48A72-0525-554E-A533-F01F7ED34F1B}" destId="{9E9B5598-419B-9947-9AB5-AEAA7199E801}" srcOrd="1" destOrd="0" parTransId="{4ABF020E-A68B-AD48-A5FA-F9E74275E619}" sibTransId="{B2E5F476-F4CB-3C48-8E72-2A61F6B14C4F}"/>
    <dgm:cxn modelId="{CD779FAE-CFFD-0643-A5FE-0A658250A70B}" type="presOf" srcId="{62B118DD-FA30-2140-9177-90DE2210A20C}" destId="{A0CF39F4-6F72-9140-9A11-3B6ECF3BCAB3}" srcOrd="1" destOrd="0" presId="urn:microsoft.com/office/officeart/2005/8/layout/process1"/>
    <dgm:cxn modelId="{9C3820BA-41F1-C947-A077-829AA9E79B9F}" type="presOf" srcId="{666B0C90-677B-BB45-A581-91EDECB06223}" destId="{730AF843-0F30-224B-8A24-AE3886E0A81C}" srcOrd="0" destOrd="0" presId="urn:microsoft.com/office/officeart/2005/8/layout/process1"/>
    <dgm:cxn modelId="{EE0FD0CC-A94F-9943-9976-509C235EB8C1}" type="presOf" srcId="{02D044E0-1545-A24B-971B-601C3D7B3639}" destId="{BFAEFF6F-5FE3-F247-98F4-F3717D717524}" srcOrd="0" destOrd="0" presId="urn:microsoft.com/office/officeart/2005/8/layout/process1"/>
    <dgm:cxn modelId="{FF5F6AD7-9DAD-3B49-ADBE-45466781229E}" type="presOf" srcId="{666B0C90-677B-BB45-A581-91EDECB06223}" destId="{3FAA1A10-AB38-DA47-886A-A259C1D0E1FF}" srcOrd="1" destOrd="0" presId="urn:microsoft.com/office/officeart/2005/8/layout/process1"/>
    <dgm:cxn modelId="{0BB8D4E7-F55B-A94C-AB92-9EA3BAFAB0E8}" type="presOf" srcId="{6FE48A72-0525-554E-A533-F01F7ED34F1B}" destId="{D6AE678C-715D-FE44-A3D6-CD969DDCC65D}" srcOrd="0" destOrd="0" presId="urn:microsoft.com/office/officeart/2005/8/layout/process1"/>
    <dgm:cxn modelId="{C7C3AFF1-BEF2-1040-8D25-8A84763E8082}" type="presOf" srcId="{65B57AB3-71BF-4643-9803-B02648D011F2}" destId="{71684C3B-186D-F74F-9AC5-20F21E43B416}" srcOrd="0" destOrd="0" presId="urn:microsoft.com/office/officeart/2005/8/layout/process1"/>
    <dgm:cxn modelId="{672726CF-EF9D-9C4A-A47C-F963CA535DAB}" type="presParOf" srcId="{D6AE678C-715D-FE44-A3D6-CD969DDCC65D}" destId="{9DA5CE8A-B0D9-AB41-B664-79853EC4BFAD}" srcOrd="0" destOrd="0" presId="urn:microsoft.com/office/officeart/2005/8/layout/process1"/>
    <dgm:cxn modelId="{76624544-D96C-1D4C-85FE-20168E58C791}" type="presParOf" srcId="{D6AE678C-715D-FE44-A3D6-CD969DDCC65D}" destId="{64238EBF-6524-DE4C-BF84-8699C4A79493}" srcOrd="1" destOrd="0" presId="urn:microsoft.com/office/officeart/2005/8/layout/process1"/>
    <dgm:cxn modelId="{F8863A8D-723B-8D46-B92E-04A90EE460FF}" type="presParOf" srcId="{64238EBF-6524-DE4C-BF84-8699C4A79493}" destId="{FB620271-9479-EB4F-82C9-2325DD6462FC}" srcOrd="0" destOrd="0" presId="urn:microsoft.com/office/officeart/2005/8/layout/process1"/>
    <dgm:cxn modelId="{C7DD527A-F87E-2641-8345-87AD164591E5}" type="presParOf" srcId="{D6AE678C-715D-FE44-A3D6-CD969DDCC65D}" destId="{52003FB4-72EC-C948-AE04-7D62759E6BE2}" srcOrd="2" destOrd="0" presId="urn:microsoft.com/office/officeart/2005/8/layout/process1"/>
    <dgm:cxn modelId="{1EAC292C-57FE-824B-8829-35896E75FFD8}" type="presParOf" srcId="{D6AE678C-715D-FE44-A3D6-CD969DDCC65D}" destId="{2BBB7C78-F2B5-CE4E-9F70-F70965CB5423}" srcOrd="3" destOrd="0" presId="urn:microsoft.com/office/officeart/2005/8/layout/process1"/>
    <dgm:cxn modelId="{FCE90A3A-32D8-F346-9FB7-4FF0F3A04B99}" type="presParOf" srcId="{2BBB7C78-F2B5-CE4E-9F70-F70965CB5423}" destId="{75CB2A28-1B72-864B-87CA-4ABAAD9D4E3D}" srcOrd="0" destOrd="0" presId="urn:microsoft.com/office/officeart/2005/8/layout/process1"/>
    <dgm:cxn modelId="{D86823AF-E07C-C948-B1F4-C4BCB541BB03}" type="presParOf" srcId="{D6AE678C-715D-FE44-A3D6-CD969DDCC65D}" destId="{BFAEFF6F-5FE3-F247-98F4-F3717D717524}" srcOrd="4" destOrd="0" presId="urn:microsoft.com/office/officeart/2005/8/layout/process1"/>
    <dgm:cxn modelId="{7D4F60FF-CBB5-DE48-AC5C-CD5A3C51E118}" type="presParOf" srcId="{D6AE678C-715D-FE44-A3D6-CD969DDCC65D}" destId="{730AF843-0F30-224B-8A24-AE3886E0A81C}" srcOrd="5" destOrd="0" presId="urn:microsoft.com/office/officeart/2005/8/layout/process1"/>
    <dgm:cxn modelId="{83B6B4DC-A49D-B14B-A543-04A2C2F78555}" type="presParOf" srcId="{730AF843-0F30-224B-8A24-AE3886E0A81C}" destId="{3FAA1A10-AB38-DA47-886A-A259C1D0E1FF}" srcOrd="0" destOrd="0" presId="urn:microsoft.com/office/officeart/2005/8/layout/process1"/>
    <dgm:cxn modelId="{2C83DBF0-5F19-514B-AC94-829D079ABEB2}" type="presParOf" srcId="{D6AE678C-715D-FE44-A3D6-CD969DDCC65D}" destId="{79DC9F36-0A92-E443-8C79-48AE6FDFD14A}" srcOrd="6" destOrd="0" presId="urn:microsoft.com/office/officeart/2005/8/layout/process1"/>
    <dgm:cxn modelId="{026F8837-B9F9-D042-B4A9-0A821C406C17}" type="presParOf" srcId="{D6AE678C-715D-FE44-A3D6-CD969DDCC65D}" destId="{DAEB1E65-9C1E-8841-BAE6-A0E7B4473BAA}" srcOrd="7" destOrd="0" presId="urn:microsoft.com/office/officeart/2005/8/layout/process1"/>
    <dgm:cxn modelId="{055D69FC-CAAE-0641-BC0E-019DFBA0306D}" type="presParOf" srcId="{DAEB1E65-9C1E-8841-BAE6-A0E7B4473BAA}" destId="{A0CF39F4-6F72-9140-9A11-3B6ECF3BCAB3}" srcOrd="0" destOrd="0" presId="urn:microsoft.com/office/officeart/2005/8/layout/process1"/>
    <dgm:cxn modelId="{DE2412E2-8213-5545-B534-9A0D844907B5}" type="presParOf" srcId="{D6AE678C-715D-FE44-A3D6-CD969DDCC65D}" destId="{0270D4A7-ABA9-234E-80A3-FA756719741A}" srcOrd="8" destOrd="0" presId="urn:microsoft.com/office/officeart/2005/8/layout/process1"/>
    <dgm:cxn modelId="{23EA03AC-E8B2-6E43-A6F6-A347C4A83DAF}" type="presParOf" srcId="{D6AE678C-715D-FE44-A3D6-CD969DDCC65D}" destId="{E95B432E-8237-824C-9E18-EBFF894F7402}" srcOrd="9" destOrd="0" presId="urn:microsoft.com/office/officeart/2005/8/layout/process1"/>
    <dgm:cxn modelId="{BBE2446B-0013-9142-AC91-251220C4BDFB}" type="presParOf" srcId="{E95B432E-8237-824C-9E18-EBFF894F7402}" destId="{C094095D-D236-FF47-85DA-62F7EAC0C6D5}" srcOrd="0" destOrd="0" presId="urn:microsoft.com/office/officeart/2005/8/layout/process1"/>
    <dgm:cxn modelId="{EEE4F200-6D15-E14A-9204-B310C9ABDD24}" type="presParOf" srcId="{D6AE678C-715D-FE44-A3D6-CD969DDCC65D}" destId="{71684C3B-186D-F74F-9AC5-20F21E43B416}"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35566D-DC53-0546-97A5-9B0D89403274}"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DA0CE488-AA26-2E44-A723-029F53D02689}">
      <dgm:prSet phldrT="[Text]" custT="1"/>
      <dgm:spPr/>
      <dgm:t>
        <a:bodyPr/>
        <a:lstStyle/>
        <a:p>
          <a:pPr rtl="0"/>
          <a:r>
            <a:rPr lang="en-US" sz="2800" b="1" u="sng" dirty="0">
              <a:latin typeface="Times New Roman" panose="02020603050405020304" pitchFamily="18" charset="0"/>
              <a:cs typeface="Times New Roman" panose="02020603050405020304" pitchFamily="18" charset="0"/>
            </a:rPr>
            <a:t>Compensated Cirrhosis </a:t>
          </a:r>
        </a:p>
      </dgm:t>
    </dgm:pt>
    <dgm:pt modelId="{A73472B9-4BC9-E648-A9AA-947BC1FDC2BA}" type="parTrans" cxnId="{BD20B071-8929-F44C-BD70-5C64883DA382}">
      <dgm:prSet/>
      <dgm:spPr/>
      <dgm:t>
        <a:bodyPr/>
        <a:lstStyle/>
        <a:p>
          <a:endParaRPr lang="en-US"/>
        </a:p>
      </dgm:t>
    </dgm:pt>
    <dgm:pt modelId="{B7AAE83F-3A58-0E4A-92FB-E64F656C9893}" type="sibTrans" cxnId="{BD20B071-8929-F44C-BD70-5C64883DA382}">
      <dgm:prSet/>
      <dgm:spPr/>
      <dgm:t>
        <a:bodyPr/>
        <a:lstStyle/>
        <a:p>
          <a:endParaRPr lang="en-US"/>
        </a:p>
      </dgm:t>
    </dgm:pt>
    <dgm:pt modelId="{CF418491-048C-C847-9327-A9D8610FE825}">
      <dgm:prSet phldrT="[Text]" custT="1"/>
      <dgm:spPr/>
      <dgm:t>
        <a:bodyPr/>
        <a:lstStyle/>
        <a:p>
          <a:pPr rtl="0"/>
          <a:endParaRPr lang="en-US" sz="2000" dirty="0">
            <a:latin typeface="Times New Roman" panose="02020603050405020304" pitchFamily="18" charset="0"/>
            <a:cs typeface="Times New Roman" panose="02020603050405020304" pitchFamily="18" charset="0"/>
          </a:endParaRPr>
        </a:p>
      </dgm:t>
    </dgm:pt>
    <dgm:pt modelId="{0EFAB440-EA10-E94D-A358-B8026FAECA2D}" type="parTrans" cxnId="{D9C5DCC6-AA45-2741-883A-A1F791F176C9}">
      <dgm:prSet/>
      <dgm:spPr/>
      <dgm:t>
        <a:bodyPr/>
        <a:lstStyle/>
        <a:p>
          <a:endParaRPr lang="en-US"/>
        </a:p>
      </dgm:t>
    </dgm:pt>
    <dgm:pt modelId="{8B4B98EF-AB1B-8740-A00C-284CB04F6BCE}" type="sibTrans" cxnId="{D9C5DCC6-AA45-2741-883A-A1F791F176C9}">
      <dgm:prSet/>
      <dgm:spPr/>
      <dgm:t>
        <a:bodyPr/>
        <a:lstStyle/>
        <a:p>
          <a:endParaRPr lang="en-US"/>
        </a:p>
      </dgm:t>
    </dgm:pt>
    <dgm:pt modelId="{08F8EDF7-1BA6-914F-9402-ECDD8C771323}">
      <dgm:prSet phldrT="[Text]" custT="1"/>
      <dgm:spPr/>
      <dgm:t>
        <a:bodyPr/>
        <a:lstStyle/>
        <a:p>
          <a:pPr rtl="0"/>
          <a:endParaRPr lang="en-US" sz="2000" dirty="0">
            <a:latin typeface="Times New Roman" panose="02020603050405020304" pitchFamily="18" charset="0"/>
            <a:cs typeface="Times New Roman" panose="02020603050405020304" pitchFamily="18" charset="0"/>
          </a:endParaRPr>
        </a:p>
      </dgm:t>
    </dgm:pt>
    <dgm:pt modelId="{DC134C2B-5EA3-3A4C-80A6-ACDF0DE76FC7}" type="parTrans" cxnId="{835FB481-D437-654F-9994-46CE03847C65}">
      <dgm:prSet/>
      <dgm:spPr/>
      <dgm:t>
        <a:bodyPr/>
        <a:lstStyle/>
        <a:p>
          <a:endParaRPr lang="en-US"/>
        </a:p>
      </dgm:t>
    </dgm:pt>
    <dgm:pt modelId="{112DB55C-54F7-2346-A7A8-EB7FAFDCD58D}" type="sibTrans" cxnId="{835FB481-D437-654F-9994-46CE03847C65}">
      <dgm:prSet/>
      <dgm:spPr/>
      <dgm:t>
        <a:bodyPr/>
        <a:lstStyle/>
        <a:p>
          <a:endParaRPr lang="en-US"/>
        </a:p>
      </dgm:t>
    </dgm:pt>
    <dgm:pt modelId="{642BB56A-050E-F642-8765-BD3706D9DA20}">
      <dgm:prSet phldrT="[Text]" custT="1"/>
      <dgm:spPr/>
      <dgm:t>
        <a:bodyPr/>
        <a:lstStyle/>
        <a:p>
          <a:pPr rtl="0"/>
          <a:r>
            <a:rPr lang="en-US" sz="2800" b="1" u="sng" dirty="0">
              <a:latin typeface="Times New Roman" panose="02020603050405020304" pitchFamily="18" charset="0"/>
              <a:cs typeface="Times New Roman" panose="02020603050405020304" pitchFamily="18" charset="0"/>
            </a:rPr>
            <a:t>Decompensated Cirrhosis </a:t>
          </a:r>
        </a:p>
      </dgm:t>
    </dgm:pt>
    <dgm:pt modelId="{23589CB1-1765-B44F-84E4-767EDAEC54E6}" type="sibTrans" cxnId="{DCD3994C-85FA-D44D-B1F2-021BFE6877ED}">
      <dgm:prSet/>
      <dgm:spPr/>
      <dgm:t>
        <a:bodyPr/>
        <a:lstStyle/>
        <a:p>
          <a:endParaRPr lang="en-US"/>
        </a:p>
      </dgm:t>
    </dgm:pt>
    <dgm:pt modelId="{CB0D6A6D-45FF-AC41-97BD-F6C305219154}" type="parTrans" cxnId="{DCD3994C-85FA-D44D-B1F2-021BFE6877ED}">
      <dgm:prSet/>
      <dgm:spPr/>
      <dgm:t>
        <a:bodyPr/>
        <a:lstStyle/>
        <a:p>
          <a:endParaRPr lang="en-US"/>
        </a:p>
      </dgm:t>
    </dgm:pt>
    <dgm:pt modelId="{B7D516C0-19FF-314E-89A0-655FC3466EB2}" type="pres">
      <dgm:prSet presAssocID="{A235566D-DC53-0546-97A5-9B0D89403274}" presName="Name0" presStyleCnt="0">
        <dgm:presLayoutVars>
          <dgm:chPref val="3"/>
          <dgm:dir/>
          <dgm:animLvl val="lvl"/>
          <dgm:resizeHandles/>
        </dgm:presLayoutVars>
      </dgm:prSet>
      <dgm:spPr/>
    </dgm:pt>
    <dgm:pt modelId="{327F9B00-EFB4-4E4C-9AC3-C0165E7FCE7A}" type="pres">
      <dgm:prSet presAssocID="{DA0CE488-AA26-2E44-A723-029F53D02689}" presName="horFlow" presStyleCnt="0"/>
      <dgm:spPr/>
    </dgm:pt>
    <dgm:pt modelId="{112285CE-5E3C-5D42-B165-BE6E8E2C8029}" type="pres">
      <dgm:prSet presAssocID="{DA0CE488-AA26-2E44-A723-029F53D02689}" presName="bigChev" presStyleLbl="node1" presStyleIdx="0" presStyleCnt="2" custScaleX="86576" custScaleY="49529"/>
      <dgm:spPr/>
    </dgm:pt>
    <dgm:pt modelId="{A1BE2AAA-1888-AA42-9EE3-BBE82DB3177E}" type="pres">
      <dgm:prSet presAssocID="{CB0D6A6D-45FF-AC41-97BD-F6C305219154}" presName="parTrans" presStyleCnt="0"/>
      <dgm:spPr/>
    </dgm:pt>
    <dgm:pt modelId="{A0837B6F-BE2C-804F-AB66-9E04616679BB}" type="pres">
      <dgm:prSet presAssocID="{642BB56A-050E-F642-8765-BD3706D9DA20}" presName="node" presStyleLbl="alignAccFollowNode1" presStyleIdx="0" presStyleCnt="2" custScaleX="106583" custScaleY="53210" custLinFactNeighborX="39282" custLinFactNeighborY="0">
        <dgm:presLayoutVars>
          <dgm:bulletEnabled val="1"/>
        </dgm:presLayoutVars>
      </dgm:prSet>
      <dgm:spPr/>
    </dgm:pt>
    <dgm:pt modelId="{BBF3E3B1-CB89-BF4E-9B46-B1E99889018E}" type="pres">
      <dgm:prSet presAssocID="{DA0CE488-AA26-2E44-A723-029F53D02689}" presName="vSp" presStyleCnt="0"/>
      <dgm:spPr/>
    </dgm:pt>
    <dgm:pt modelId="{C38081F0-8F14-D247-99B8-0E08FCBBCA1F}" type="pres">
      <dgm:prSet presAssocID="{CF418491-048C-C847-9327-A9D8610FE825}" presName="horFlow" presStyleCnt="0"/>
      <dgm:spPr/>
    </dgm:pt>
    <dgm:pt modelId="{16D46AE2-02FB-D74C-BC04-9D957D8F15F7}" type="pres">
      <dgm:prSet presAssocID="{CF418491-048C-C847-9327-A9D8610FE825}" presName="bigChev" presStyleLbl="node1" presStyleIdx="1" presStyleCnt="2" custScaleX="94040" custScaleY="91916" custLinFactNeighborX="-2141"/>
      <dgm:spPr/>
    </dgm:pt>
    <dgm:pt modelId="{CAC71F9F-9F1A-F14E-8578-DCE63BB0BFA6}" type="pres">
      <dgm:prSet presAssocID="{DC134C2B-5EA3-3A4C-80A6-ACDF0DE76FC7}" presName="parTrans" presStyleCnt="0"/>
      <dgm:spPr/>
    </dgm:pt>
    <dgm:pt modelId="{12EDC86F-6293-0E48-9423-71372F2D6745}" type="pres">
      <dgm:prSet presAssocID="{08F8EDF7-1BA6-914F-9402-ECDD8C771323}" presName="node" presStyleLbl="alignAccFollowNode1" presStyleIdx="1" presStyleCnt="2" custScaleX="114086" custScaleY="106705" custLinFactNeighborX="-25694" custLinFactNeighborY="677">
        <dgm:presLayoutVars>
          <dgm:bulletEnabled val="1"/>
        </dgm:presLayoutVars>
      </dgm:prSet>
      <dgm:spPr/>
    </dgm:pt>
  </dgm:ptLst>
  <dgm:cxnLst>
    <dgm:cxn modelId="{F8E23021-6FA2-5943-8E20-A8828C6EE74F}" type="presOf" srcId="{642BB56A-050E-F642-8765-BD3706D9DA20}" destId="{A0837B6F-BE2C-804F-AB66-9E04616679BB}" srcOrd="0" destOrd="0" presId="urn:microsoft.com/office/officeart/2005/8/layout/lProcess3"/>
    <dgm:cxn modelId="{016D7B47-8EFB-EA4B-8433-EF16096EBD5D}" type="presOf" srcId="{A235566D-DC53-0546-97A5-9B0D89403274}" destId="{B7D516C0-19FF-314E-89A0-655FC3466EB2}" srcOrd="0" destOrd="0" presId="urn:microsoft.com/office/officeart/2005/8/layout/lProcess3"/>
    <dgm:cxn modelId="{DCD3994C-85FA-D44D-B1F2-021BFE6877ED}" srcId="{DA0CE488-AA26-2E44-A723-029F53D02689}" destId="{642BB56A-050E-F642-8765-BD3706D9DA20}" srcOrd="0" destOrd="0" parTransId="{CB0D6A6D-45FF-AC41-97BD-F6C305219154}" sibTransId="{23589CB1-1765-B44F-84E4-767EDAEC54E6}"/>
    <dgm:cxn modelId="{B477746B-FF32-214D-8DE1-9DF248773A5E}" type="presOf" srcId="{08F8EDF7-1BA6-914F-9402-ECDD8C771323}" destId="{12EDC86F-6293-0E48-9423-71372F2D6745}" srcOrd="0" destOrd="0" presId="urn:microsoft.com/office/officeart/2005/8/layout/lProcess3"/>
    <dgm:cxn modelId="{BD20B071-8929-F44C-BD70-5C64883DA382}" srcId="{A235566D-DC53-0546-97A5-9B0D89403274}" destId="{DA0CE488-AA26-2E44-A723-029F53D02689}" srcOrd="0" destOrd="0" parTransId="{A73472B9-4BC9-E648-A9AA-947BC1FDC2BA}" sibTransId="{B7AAE83F-3A58-0E4A-92FB-E64F656C9893}"/>
    <dgm:cxn modelId="{835FB481-D437-654F-9994-46CE03847C65}" srcId="{CF418491-048C-C847-9327-A9D8610FE825}" destId="{08F8EDF7-1BA6-914F-9402-ECDD8C771323}" srcOrd="0" destOrd="0" parTransId="{DC134C2B-5EA3-3A4C-80A6-ACDF0DE76FC7}" sibTransId="{112DB55C-54F7-2346-A7A8-EB7FAFDCD58D}"/>
    <dgm:cxn modelId="{17E3A092-6979-974F-8E57-CBAD3A7D9C40}" type="presOf" srcId="{CF418491-048C-C847-9327-A9D8610FE825}" destId="{16D46AE2-02FB-D74C-BC04-9D957D8F15F7}" srcOrd="0" destOrd="0" presId="urn:microsoft.com/office/officeart/2005/8/layout/lProcess3"/>
    <dgm:cxn modelId="{D9C5DCC6-AA45-2741-883A-A1F791F176C9}" srcId="{A235566D-DC53-0546-97A5-9B0D89403274}" destId="{CF418491-048C-C847-9327-A9D8610FE825}" srcOrd="1" destOrd="0" parTransId="{0EFAB440-EA10-E94D-A358-B8026FAECA2D}" sibTransId="{8B4B98EF-AB1B-8740-A00C-284CB04F6BCE}"/>
    <dgm:cxn modelId="{772CD5D3-35A4-7F46-B1D7-03EB9F884837}" type="presOf" srcId="{DA0CE488-AA26-2E44-A723-029F53D02689}" destId="{112285CE-5E3C-5D42-B165-BE6E8E2C8029}" srcOrd="0" destOrd="0" presId="urn:microsoft.com/office/officeart/2005/8/layout/lProcess3"/>
    <dgm:cxn modelId="{54DE9D4E-A752-CD49-B771-280E6BC172E3}" type="presParOf" srcId="{B7D516C0-19FF-314E-89A0-655FC3466EB2}" destId="{327F9B00-EFB4-4E4C-9AC3-C0165E7FCE7A}" srcOrd="0" destOrd="0" presId="urn:microsoft.com/office/officeart/2005/8/layout/lProcess3"/>
    <dgm:cxn modelId="{28B533A7-1F79-D147-8F0C-2B586EB9B06A}" type="presParOf" srcId="{327F9B00-EFB4-4E4C-9AC3-C0165E7FCE7A}" destId="{112285CE-5E3C-5D42-B165-BE6E8E2C8029}" srcOrd="0" destOrd="0" presId="urn:microsoft.com/office/officeart/2005/8/layout/lProcess3"/>
    <dgm:cxn modelId="{26E20506-7A4C-4441-A0EC-CE4F6BBA5788}" type="presParOf" srcId="{327F9B00-EFB4-4E4C-9AC3-C0165E7FCE7A}" destId="{A1BE2AAA-1888-AA42-9EE3-BBE82DB3177E}" srcOrd="1" destOrd="0" presId="urn:microsoft.com/office/officeart/2005/8/layout/lProcess3"/>
    <dgm:cxn modelId="{62428840-17D3-8E4F-8B76-CC06172E792D}" type="presParOf" srcId="{327F9B00-EFB4-4E4C-9AC3-C0165E7FCE7A}" destId="{A0837B6F-BE2C-804F-AB66-9E04616679BB}" srcOrd="2" destOrd="0" presId="urn:microsoft.com/office/officeart/2005/8/layout/lProcess3"/>
    <dgm:cxn modelId="{1698AC68-9F4E-084E-8E36-E4E16B3F9FE8}" type="presParOf" srcId="{B7D516C0-19FF-314E-89A0-655FC3466EB2}" destId="{BBF3E3B1-CB89-BF4E-9B46-B1E99889018E}" srcOrd="1" destOrd="0" presId="urn:microsoft.com/office/officeart/2005/8/layout/lProcess3"/>
    <dgm:cxn modelId="{36576BB1-2C83-4E4C-A576-F39E14CA5015}" type="presParOf" srcId="{B7D516C0-19FF-314E-89A0-655FC3466EB2}" destId="{C38081F0-8F14-D247-99B8-0E08FCBBCA1F}" srcOrd="2" destOrd="0" presId="urn:microsoft.com/office/officeart/2005/8/layout/lProcess3"/>
    <dgm:cxn modelId="{69514147-89C0-CC48-8EFC-6293A21F8C3D}" type="presParOf" srcId="{C38081F0-8F14-D247-99B8-0E08FCBBCA1F}" destId="{16D46AE2-02FB-D74C-BC04-9D957D8F15F7}" srcOrd="0" destOrd="0" presId="urn:microsoft.com/office/officeart/2005/8/layout/lProcess3"/>
    <dgm:cxn modelId="{9D136A4E-57A2-0B48-AD5B-C00C75623C0D}" type="presParOf" srcId="{C38081F0-8F14-D247-99B8-0E08FCBBCA1F}" destId="{CAC71F9F-9F1A-F14E-8578-DCE63BB0BFA6}" srcOrd="1" destOrd="0" presId="urn:microsoft.com/office/officeart/2005/8/layout/lProcess3"/>
    <dgm:cxn modelId="{47C81BFF-AF3B-244A-B437-A56DE8C1CD30}" type="presParOf" srcId="{C38081F0-8F14-D247-99B8-0E08FCBBCA1F}" destId="{12EDC86F-6293-0E48-9423-71372F2D6745}"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35566D-DC53-0546-97A5-9B0D89403274}"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DA0CE488-AA26-2E44-A723-029F53D02689}">
      <dgm:prSet phldrT="[Text]" custT="1"/>
      <dgm:spPr/>
      <dgm:t>
        <a:bodyPr/>
        <a:lstStyle/>
        <a:p>
          <a:pPr rtl="0"/>
          <a:r>
            <a:rPr lang="en-US" sz="2800" b="1" u="sng" dirty="0">
              <a:latin typeface="Times New Roman" panose="02020603050405020304" pitchFamily="18" charset="0"/>
              <a:cs typeface="Times New Roman" panose="02020603050405020304" pitchFamily="18" charset="0"/>
            </a:rPr>
            <a:t>Compensated Cirrhosis </a:t>
          </a:r>
        </a:p>
      </dgm:t>
    </dgm:pt>
    <dgm:pt modelId="{A73472B9-4BC9-E648-A9AA-947BC1FDC2BA}" type="parTrans" cxnId="{BD20B071-8929-F44C-BD70-5C64883DA382}">
      <dgm:prSet/>
      <dgm:spPr/>
      <dgm:t>
        <a:bodyPr/>
        <a:lstStyle/>
        <a:p>
          <a:endParaRPr lang="en-US"/>
        </a:p>
      </dgm:t>
    </dgm:pt>
    <dgm:pt modelId="{B7AAE83F-3A58-0E4A-92FB-E64F656C9893}" type="sibTrans" cxnId="{BD20B071-8929-F44C-BD70-5C64883DA382}">
      <dgm:prSet/>
      <dgm:spPr/>
      <dgm:t>
        <a:bodyPr/>
        <a:lstStyle/>
        <a:p>
          <a:endParaRPr lang="en-US"/>
        </a:p>
      </dgm:t>
    </dgm:pt>
    <dgm:pt modelId="{CF418491-048C-C847-9327-A9D8610FE825}">
      <dgm:prSet phldrT="[Text]" custT="1"/>
      <dgm:spPr/>
      <dgm:t>
        <a:bodyPr/>
        <a:lstStyle/>
        <a:p>
          <a:pPr rtl="0"/>
          <a:r>
            <a:rPr lang="en-US" sz="2400" b="1" dirty="0">
              <a:latin typeface="Times New Roman" panose="02020603050405020304" pitchFamily="18" charset="0"/>
              <a:cs typeface="Times New Roman" panose="02020603050405020304" pitchFamily="18" charset="0"/>
            </a:rPr>
            <a:t>Asymptomatic</a:t>
          </a:r>
        </a:p>
        <a:p>
          <a:pPr rtl="0"/>
          <a:endParaRPr lang="en-US" sz="2000" b="1" dirty="0">
            <a:latin typeface="Times New Roman" panose="02020603050405020304" pitchFamily="18" charset="0"/>
            <a:cs typeface="Times New Roman" panose="02020603050405020304" pitchFamily="18" charset="0"/>
          </a:endParaRPr>
        </a:p>
        <a:p>
          <a:pPr rtl="0"/>
          <a:r>
            <a:rPr lang="en-US" sz="2000" dirty="0">
              <a:latin typeface="Times New Roman" panose="02020603050405020304" pitchFamily="18" charset="0"/>
              <a:cs typeface="Times New Roman" panose="02020603050405020304" pitchFamily="18" charset="0"/>
            </a:rPr>
            <a:t>Usually incidental finding </a:t>
          </a:r>
        </a:p>
      </dgm:t>
    </dgm:pt>
    <dgm:pt modelId="{0EFAB440-EA10-E94D-A358-B8026FAECA2D}" type="parTrans" cxnId="{D9C5DCC6-AA45-2741-883A-A1F791F176C9}">
      <dgm:prSet/>
      <dgm:spPr/>
      <dgm:t>
        <a:bodyPr/>
        <a:lstStyle/>
        <a:p>
          <a:endParaRPr lang="en-US"/>
        </a:p>
      </dgm:t>
    </dgm:pt>
    <dgm:pt modelId="{8B4B98EF-AB1B-8740-A00C-284CB04F6BCE}" type="sibTrans" cxnId="{D9C5DCC6-AA45-2741-883A-A1F791F176C9}">
      <dgm:prSet/>
      <dgm:spPr/>
      <dgm:t>
        <a:bodyPr/>
        <a:lstStyle/>
        <a:p>
          <a:endParaRPr lang="en-US"/>
        </a:p>
      </dgm:t>
    </dgm:pt>
    <dgm:pt modelId="{08F8EDF7-1BA6-914F-9402-ECDD8C771323}">
      <dgm:prSet phldrT="[Text]" custT="1"/>
      <dgm:spPr/>
      <dgm:t>
        <a:bodyPr/>
        <a:lstStyle/>
        <a:p>
          <a:pPr rtl="0"/>
          <a:r>
            <a:rPr lang="en-US" sz="2400" b="1" dirty="0">
              <a:latin typeface="Times New Roman" panose="02020603050405020304" pitchFamily="18" charset="0"/>
              <a:cs typeface="Times New Roman" panose="02020603050405020304" pitchFamily="18" charset="0"/>
            </a:rPr>
            <a:t>Cirrhosis with symptoms </a:t>
          </a:r>
        </a:p>
        <a:p>
          <a:pPr rtl="0"/>
          <a:r>
            <a:rPr lang="en-US" sz="1400" b="1" dirty="0">
              <a:latin typeface="Times New Roman" panose="02020603050405020304" pitchFamily="18" charset="0"/>
              <a:cs typeface="Times New Roman" panose="02020603050405020304" pitchFamily="18" charset="0"/>
            </a:rPr>
            <a:t>(Any of the following):</a:t>
          </a:r>
        </a:p>
        <a:p>
          <a:pPr rtl="0"/>
          <a:r>
            <a:rPr lang="en-US" sz="2000" dirty="0">
              <a:latin typeface="Times New Roman" panose="02020603050405020304" pitchFamily="18" charset="0"/>
              <a:cs typeface="Times New Roman" panose="02020603050405020304" pitchFamily="18" charset="0"/>
            </a:rPr>
            <a:t>1. Ascites</a:t>
          </a:r>
        </a:p>
        <a:p>
          <a:pPr rtl="0"/>
          <a:r>
            <a:rPr lang="en-US" sz="2000" dirty="0">
              <a:latin typeface="Times New Roman" panose="02020603050405020304" pitchFamily="18" charset="0"/>
              <a:cs typeface="Times New Roman" panose="02020603050405020304" pitchFamily="18" charset="0"/>
            </a:rPr>
            <a:t>2. Bleeding Varices</a:t>
          </a:r>
        </a:p>
        <a:p>
          <a:pPr rtl="0"/>
          <a:r>
            <a:rPr lang="en-US" sz="2000" dirty="0">
              <a:latin typeface="Times New Roman" panose="02020603050405020304" pitchFamily="18" charset="0"/>
              <a:cs typeface="Times New Roman" panose="02020603050405020304" pitchFamily="18" charset="0"/>
            </a:rPr>
            <a:t>3. Hepatic Encephalopathy</a:t>
          </a:r>
        </a:p>
        <a:p>
          <a:pPr rtl="0"/>
          <a:r>
            <a:rPr lang="en-US" sz="2000" dirty="0">
              <a:latin typeface="Times New Roman" panose="02020603050405020304" pitchFamily="18" charset="0"/>
              <a:cs typeface="Times New Roman" panose="02020603050405020304" pitchFamily="18" charset="0"/>
            </a:rPr>
            <a:t>4. Jaundice </a:t>
          </a:r>
        </a:p>
      </dgm:t>
    </dgm:pt>
    <dgm:pt modelId="{DC134C2B-5EA3-3A4C-80A6-ACDF0DE76FC7}" type="parTrans" cxnId="{835FB481-D437-654F-9994-46CE03847C65}">
      <dgm:prSet/>
      <dgm:spPr/>
      <dgm:t>
        <a:bodyPr/>
        <a:lstStyle/>
        <a:p>
          <a:endParaRPr lang="en-US"/>
        </a:p>
      </dgm:t>
    </dgm:pt>
    <dgm:pt modelId="{112DB55C-54F7-2346-A7A8-EB7FAFDCD58D}" type="sibTrans" cxnId="{835FB481-D437-654F-9994-46CE03847C65}">
      <dgm:prSet/>
      <dgm:spPr/>
      <dgm:t>
        <a:bodyPr/>
        <a:lstStyle/>
        <a:p>
          <a:endParaRPr lang="en-US"/>
        </a:p>
      </dgm:t>
    </dgm:pt>
    <dgm:pt modelId="{642BB56A-050E-F642-8765-BD3706D9DA20}">
      <dgm:prSet phldrT="[Text]" custT="1"/>
      <dgm:spPr/>
      <dgm:t>
        <a:bodyPr/>
        <a:lstStyle/>
        <a:p>
          <a:pPr rtl="0"/>
          <a:r>
            <a:rPr lang="en-US" sz="2800" b="1" u="sng" dirty="0">
              <a:latin typeface="Times New Roman" panose="02020603050405020304" pitchFamily="18" charset="0"/>
              <a:cs typeface="Times New Roman" panose="02020603050405020304" pitchFamily="18" charset="0"/>
            </a:rPr>
            <a:t>Decompensated Cirrhosis </a:t>
          </a:r>
        </a:p>
      </dgm:t>
    </dgm:pt>
    <dgm:pt modelId="{23589CB1-1765-B44F-84E4-767EDAEC54E6}" type="sibTrans" cxnId="{DCD3994C-85FA-D44D-B1F2-021BFE6877ED}">
      <dgm:prSet/>
      <dgm:spPr/>
      <dgm:t>
        <a:bodyPr/>
        <a:lstStyle/>
        <a:p>
          <a:endParaRPr lang="en-US"/>
        </a:p>
      </dgm:t>
    </dgm:pt>
    <dgm:pt modelId="{CB0D6A6D-45FF-AC41-97BD-F6C305219154}" type="parTrans" cxnId="{DCD3994C-85FA-D44D-B1F2-021BFE6877ED}">
      <dgm:prSet/>
      <dgm:spPr/>
      <dgm:t>
        <a:bodyPr/>
        <a:lstStyle/>
        <a:p>
          <a:endParaRPr lang="en-US"/>
        </a:p>
      </dgm:t>
    </dgm:pt>
    <dgm:pt modelId="{B7D516C0-19FF-314E-89A0-655FC3466EB2}" type="pres">
      <dgm:prSet presAssocID="{A235566D-DC53-0546-97A5-9B0D89403274}" presName="Name0" presStyleCnt="0">
        <dgm:presLayoutVars>
          <dgm:chPref val="3"/>
          <dgm:dir/>
          <dgm:animLvl val="lvl"/>
          <dgm:resizeHandles/>
        </dgm:presLayoutVars>
      </dgm:prSet>
      <dgm:spPr/>
    </dgm:pt>
    <dgm:pt modelId="{327F9B00-EFB4-4E4C-9AC3-C0165E7FCE7A}" type="pres">
      <dgm:prSet presAssocID="{DA0CE488-AA26-2E44-A723-029F53D02689}" presName="horFlow" presStyleCnt="0"/>
      <dgm:spPr/>
    </dgm:pt>
    <dgm:pt modelId="{112285CE-5E3C-5D42-B165-BE6E8E2C8029}" type="pres">
      <dgm:prSet presAssocID="{DA0CE488-AA26-2E44-A723-029F53D02689}" presName="bigChev" presStyleLbl="node1" presStyleIdx="0" presStyleCnt="2" custScaleX="86576" custScaleY="49529"/>
      <dgm:spPr/>
    </dgm:pt>
    <dgm:pt modelId="{A1BE2AAA-1888-AA42-9EE3-BBE82DB3177E}" type="pres">
      <dgm:prSet presAssocID="{CB0D6A6D-45FF-AC41-97BD-F6C305219154}" presName="parTrans" presStyleCnt="0"/>
      <dgm:spPr/>
    </dgm:pt>
    <dgm:pt modelId="{A0837B6F-BE2C-804F-AB66-9E04616679BB}" type="pres">
      <dgm:prSet presAssocID="{642BB56A-050E-F642-8765-BD3706D9DA20}" presName="node" presStyleLbl="alignAccFollowNode1" presStyleIdx="0" presStyleCnt="2" custScaleX="106583" custScaleY="53210" custLinFactNeighborX="39282" custLinFactNeighborY="0">
        <dgm:presLayoutVars>
          <dgm:bulletEnabled val="1"/>
        </dgm:presLayoutVars>
      </dgm:prSet>
      <dgm:spPr/>
    </dgm:pt>
    <dgm:pt modelId="{BBF3E3B1-CB89-BF4E-9B46-B1E99889018E}" type="pres">
      <dgm:prSet presAssocID="{DA0CE488-AA26-2E44-A723-029F53D02689}" presName="vSp" presStyleCnt="0"/>
      <dgm:spPr/>
    </dgm:pt>
    <dgm:pt modelId="{C38081F0-8F14-D247-99B8-0E08FCBBCA1F}" type="pres">
      <dgm:prSet presAssocID="{CF418491-048C-C847-9327-A9D8610FE825}" presName="horFlow" presStyleCnt="0"/>
      <dgm:spPr/>
    </dgm:pt>
    <dgm:pt modelId="{16D46AE2-02FB-D74C-BC04-9D957D8F15F7}" type="pres">
      <dgm:prSet presAssocID="{CF418491-048C-C847-9327-A9D8610FE825}" presName="bigChev" presStyleLbl="node1" presStyleIdx="1" presStyleCnt="2" custScaleX="94040" custScaleY="91916" custLinFactNeighborX="-2141"/>
      <dgm:spPr/>
    </dgm:pt>
    <dgm:pt modelId="{CAC71F9F-9F1A-F14E-8578-DCE63BB0BFA6}" type="pres">
      <dgm:prSet presAssocID="{DC134C2B-5EA3-3A4C-80A6-ACDF0DE76FC7}" presName="parTrans" presStyleCnt="0"/>
      <dgm:spPr/>
    </dgm:pt>
    <dgm:pt modelId="{12EDC86F-6293-0E48-9423-71372F2D6745}" type="pres">
      <dgm:prSet presAssocID="{08F8EDF7-1BA6-914F-9402-ECDD8C771323}" presName="node" presStyleLbl="alignAccFollowNode1" presStyleIdx="1" presStyleCnt="2" custScaleX="114086" custScaleY="106705" custLinFactNeighborX="-25694" custLinFactNeighborY="677">
        <dgm:presLayoutVars>
          <dgm:bulletEnabled val="1"/>
        </dgm:presLayoutVars>
      </dgm:prSet>
      <dgm:spPr/>
    </dgm:pt>
  </dgm:ptLst>
  <dgm:cxnLst>
    <dgm:cxn modelId="{F8E23021-6FA2-5943-8E20-A8828C6EE74F}" type="presOf" srcId="{642BB56A-050E-F642-8765-BD3706D9DA20}" destId="{A0837B6F-BE2C-804F-AB66-9E04616679BB}" srcOrd="0" destOrd="0" presId="urn:microsoft.com/office/officeart/2005/8/layout/lProcess3"/>
    <dgm:cxn modelId="{016D7B47-8EFB-EA4B-8433-EF16096EBD5D}" type="presOf" srcId="{A235566D-DC53-0546-97A5-9B0D89403274}" destId="{B7D516C0-19FF-314E-89A0-655FC3466EB2}" srcOrd="0" destOrd="0" presId="urn:microsoft.com/office/officeart/2005/8/layout/lProcess3"/>
    <dgm:cxn modelId="{DCD3994C-85FA-D44D-B1F2-021BFE6877ED}" srcId="{DA0CE488-AA26-2E44-A723-029F53D02689}" destId="{642BB56A-050E-F642-8765-BD3706D9DA20}" srcOrd="0" destOrd="0" parTransId="{CB0D6A6D-45FF-AC41-97BD-F6C305219154}" sibTransId="{23589CB1-1765-B44F-84E4-767EDAEC54E6}"/>
    <dgm:cxn modelId="{B477746B-FF32-214D-8DE1-9DF248773A5E}" type="presOf" srcId="{08F8EDF7-1BA6-914F-9402-ECDD8C771323}" destId="{12EDC86F-6293-0E48-9423-71372F2D6745}" srcOrd="0" destOrd="0" presId="urn:microsoft.com/office/officeart/2005/8/layout/lProcess3"/>
    <dgm:cxn modelId="{BD20B071-8929-F44C-BD70-5C64883DA382}" srcId="{A235566D-DC53-0546-97A5-9B0D89403274}" destId="{DA0CE488-AA26-2E44-A723-029F53D02689}" srcOrd="0" destOrd="0" parTransId="{A73472B9-4BC9-E648-A9AA-947BC1FDC2BA}" sibTransId="{B7AAE83F-3A58-0E4A-92FB-E64F656C9893}"/>
    <dgm:cxn modelId="{835FB481-D437-654F-9994-46CE03847C65}" srcId="{CF418491-048C-C847-9327-A9D8610FE825}" destId="{08F8EDF7-1BA6-914F-9402-ECDD8C771323}" srcOrd="0" destOrd="0" parTransId="{DC134C2B-5EA3-3A4C-80A6-ACDF0DE76FC7}" sibTransId="{112DB55C-54F7-2346-A7A8-EB7FAFDCD58D}"/>
    <dgm:cxn modelId="{17E3A092-6979-974F-8E57-CBAD3A7D9C40}" type="presOf" srcId="{CF418491-048C-C847-9327-A9D8610FE825}" destId="{16D46AE2-02FB-D74C-BC04-9D957D8F15F7}" srcOrd="0" destOrd="0" presId="urn:microsoft.com/office/officeart/2005/8/layout/lProcess3"/>
    <dgm:cxn modelId="{D9C5DCC6-AA45-2741-883A-A1F791F176C9}" srcId="{A235566D-DC53-0546-97A5-9B0D89403274}" destId="{CF418491-048C-C847-9327-A9D8610FE825}" srcOrd="1" destOrd="0" parTransId="{0EFAB440-EA10-E94D-A358-B8026FAECA2D}" sibTransId="{8B4B98EF-AB1B-8740-A00C-284CB04F6BCE}"/>
    <dgm:cxn modelId="{772CD5D3-35A4-7F46-B1D7-03EB9F884837}" type="presOf" srcId="{DA0CE488-AA26-2E44-A723-029F53D02689}" destId="{112285CE-5E3C-5D42-B165-BE6E8E2C8029}" srcOrd="0" destOrd="0" presId="urn:microsoft.com/office/officeart/2005/8/layout/lProcess3"/>
    <dgm:cxn modelId="{54DE9D4E-A752-CD49-B771-280E6BC172E3}" type="presParOf" srcId="{B7D516C0-19FF-314E-89A0-655FC3466EB2}" destId="{327F9B00-EFB4-4E4C-9AC3-C0165E7FCE7A}" srcOrd="0" destOrd="0" presId="urn:microsoft.com/office/officeart/2005/8/layout/lProcess3"/>
    <dgm:cxn modelId="{28B533A7-1F79-D147-8F0C-2B586EB9B06A}" type="presParOf" srcId="{327F9B00-EFB4-4E4C-9AC3-C0165E7FCE7A}" destId="{112285CE-5E3C-5D42-B165-BE6E8E2C8029}" srcOrd="0" destOrd="0" presId="urn:microsoft.com/office/officeart/2005/8/layout/lProcess3"/>
    <dgm:cxn modelId="{26E20506-7A4C-4441-A0EC-CE4F6BBA5788}" type="presParOf" srcId="{327F9B00-EFB4-4E4C-9AC3-C0165E7FCE7A}" destId="{A1BE2AAA-1888-AA42-9EE3-BBE82DB3177E}" srcOrd="1" destOrd="0" presId="urn:microsoft.com/office/officeart/2005/8/layout/lProcess3"/>
    <dgm:cxn modelId="{62428840-17D3-8E4F-8B76-CC06172E792D}" type="presParOf" srcId="{327F9B00-EFB4-4E4C-9AC3-C0165E7FCE7A}" destId="{A0837B6F-BE2C-804F-AB66-9E04616679BB}" srcOrd="2" destOrd="0" presId="urn:microsoft.com/office/officeart/2005/8/layout/lProcess3"/>
    <dgm:cxn modelId="{1698AC68-9F4E-084E-8E36-E4E16B3F9FE8}" type="presParOf" srcId="{B7D516C0-19FF-314E-89A0-655FC3466EB2}" destId="{BBF3E3B1-CB89-BF4E-9B46-B1E99889018E}" srcOrd="1" destOrd="0" presId="urn:microsoft.com/office/officeart/2005/8/layout/lProcess3"/>
    <dgm:cxn modelId="{36576BB1-2C83-4E4C-A576-F39E14CA5015}" type="presParOf" srcId="{B7D516C0-19FF-314E-89A0-655FC3466EB2}" destId="{C38081F0-8F14-D247-99B8-0E08FCBBCA1F}" srcOrd="2" destOrd="0" presId="urn:microsoft.com/office/officeart/2005/8/layout/lProcess3"/>
    <dgm:cxn modelId="{69514147-89C0-CC48-8EFC-6293A21F8C3D}" type="presParOf" srcId="{C38081F0-8F14-D247-99B8-0E08FCBBCA1F}" destId="{16D46AE2-02FB-D74C-BC04-9D957D8F15F7}" srcOrd="0" destOrd="0" presId="urn:microsoft.com/office/officeart/2005/8/layout/lProcess3"/>
    <dgm:cxn modelId="{9D136A4E-57A2-0B48-AD5B-C00C75623C0D}" type="presParOf" srcId="{C38081F0-8F14-D247-99B8-0E08FCBBCA1F}" destId="{CAC71F9F-9F1A-F14E-8578-DCE63BB0BFA6}" srcOrd="1" destOrd="0" presId="urn:microsoft.com/office/officeart/2005/8/layout/lProcess3"/>
    <dgm:cxn modelId="{47C81BFF-AF3B-244A-B437-A56DE8C1CD30}" type="presParOf" srcId="{C38081F0-8F14-D247-99B8-0E08FCBBCA1F}" destId="{12EDC86F-6293-0E48-9423-71372F2D6745}"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A547A-1429-4543-98B4-CED653B2C8C1}">
      <dsp:nvSpPr>
        <dsp:cNvPr id="0" name=""/>
        <dsp:cNvSpPr/>
      </dsp:nvSpPr>
      <dsp:spPr>
        <a:xfrm rot="10800000">
          <a:off x="1392509" y="2951"/>
          <a:ext cx="4808794" cy="725086"/>
        </a:xfrm>
        <a:prstGeom prst="homePlate">
          <a:avLst/>
        </a:prstGeom>
        <a:gradFill rotWithShape="0">
          <a:gsLst>
            <a:gs pos="0">
              <a:schemeClr val="lt1">
                <a:hueOff val="0"/>
                <a:satOff val="0"/>
                <a:lumOff val="0"/>
                <a:alphaOff val="0"/>
                <a:tint val="94000"/>
                <a:satMod val="100000"/>
                <a:lumMod val="108000"/>
              </a:schemeClr>
            </a:gs>
            <a:gs pos="50000">
              <a:schemeClr val="lt1">
                <a:hueOff val="0"/>
                <a:satOff val="0"/>
                <a:lumOff val="0"/>
                <a:alphaOff val="0"/>
                <a:tint val="98000"/>
                <a:shade val="100000"/>
                <a:satMod val="100000"/>
                <a:lumMod val="100000"/>
              </a:schemeClr>
            </a:gs>
            <a:gs pos="100000">
              <a:schemeClr val="l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974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Pathophysiology of chronic liver disease</a:t>
          </a:r>
          <a:endParaRPr lang="en-US" sz="1800" kern="1200" dirty="0"/>
        </a:p>
      </dsp:txBody>
      <dsp:txXfrm rot="10800000">
        <a:off x="1573780" y="2951"/>
        <a:ext cx="4627523" cy="725086"/>
      </dsp:txXfrm>
    </dsp:sp>
    <dsp:sp modelId="{4B8E7010-8034-CB4F-B889-6D61DCCECE66}">
      <dsp:nvSpPr>
        <dsp:cNvPr id="0" name=""/>
        <dsp:cNvSpPr/>
      </dsp:nvSpPr>
      <dsp:spPr>
        <a:xfrm>
          <a:off x="1029966" y="2951"/>
          <a:ext cx="725086" cy="725086"/>
        </a:xfrm>
        <a:prstGeom prst="ellipse">
          <a:avLst/>
        </a:prstGeom>
        <a:gradFill rotWithShape="0">
          <a:gsLst>
            <a:gs pos="0">
              <a:schemeClr val="accent5">
                <a:tint val="40000"/>
                <a:hueOff val="0"/>
                <a:satOff val="0"/>
                <a:lumOff val="0"/>
                <a:alphaOff val="0"/>
                <a:tint val="94000"/>
                <a:satMod val="100000"/>
                <a:lumMod val="108000"/>
              </a:schemeClr>
            </a:gs>
            <a:gs pos="50000">
              <a:schemeClr val="accent5">
                <a:tint val="40000"/>
                <a:hueOff val="0"/>
                <a:satOff val="0"/>
                <a:lumOff val="0"/>
                <a:alphaOff val="0"/>
                <a:tint val="98000"/>
                <a:shade val="100000"/>
                <a:satMod val="100000"/>
                <a:lumMod val="100000"/>
              </a:schemeClr>
            </a:gs>
            <a:gs pos="100000">
              <a:schemeClr val="accent5">
                <a:tint val="4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62AD25C-E896-4440-9A05-2BF2462FAF6D}">
      <dsp:nvSpPr>
        <dsp:cNvPr id="0" name=""/>
        <dsp:cNvSpPr/>
      </dsp:nvSpPr>
      <dsp:spPr>
        <a:xfrm rot="10800000">
          <a:off x="1392509" y="944481"/>
          <a:ext cx="4808794" cy="725086"/>
        </a:xfrm>
        <a:prstGeom prst="homePlate">
          <a:avLst/>
        </a:prstGeom>
        <a:gradFill rotWithShape="0">
          <a:gsLst>
            <a:gs pos="0">
              <a:schemeClr val="lt1">
                <a:hueOff val="0"/>
                <a:satOff val="0"/>
                <a:lumOff val="0"/>
                <a:alphaOff val="0"/>
                <a:tint val="94000"/>
                <a:satMod val="100000"/>
                <a:lumMod val="108000"/>
              </a:schemeClr>
            </a:gs>
            <a:gs pos="50000">
              <a:schemeClr val="lt1">
                <a:hueOff val="0"/>
                <a:satOff val="0"/>
                <a:lumOff val="0"/>
                <a:alphaOff val="0"/>
                <a:tint val="98000"/>
                <a:shade val="100000"/>
                <a:satMod val="100000"/>
                <a:lumMod val="100000"/>
              </a:schemeClr>
            </a:gs>
            <a:gs pos="100000">
              <a:schemeClr val="l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974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Common causes of chronic liver disease </a:t>
          </a:r>
        </a:p>
      </dsp:txBody>
      <dsp:txXfrm rot="10800000">
        <a:off x="1573780" y="944481"/>
        <a:ext cx="4627523" cy="725086"/>
      </dsp:txXfrm>
    </dsp:sp>
    <dsp:sp modelId="{73751F13-1D9F-DC41-BFBC-F27A13B43DBF}">
      <dsp:nvSpPr>
        <dsp:cNvPr id="0" name=""/>
        <dsp:cNvSpPr/>
      </dsp:nvSpPr>
      <dsp:spPr>
        <a:xfrm>
          <a:off x="1029966" y="944481"/>
          <a:ext cx="725086" cy="725086"/>
        </a:xfrm>
        <a:prstGeom prst="ellipse">
          <a:avLst/>
        </a:prstGeom>
        <a:gradFill rotWithShape="0">
          <a:gsLst>
            <a:gs pos="0">
              <a:schemeClr val="accent5">
                <a:tint val="40000"/>
                <a:hueOff val="0"/>
                <a:satOff val="0"/>
                <a:lumOff val="0"/>
                <a:alphaOff val="0"/>
                <a:tint val="94000"/>
                <a:satMod val="100000"/>
                <a:lumMod val="108000"/>
              </a:schemeClr>
            </a:gs>
            <a:gs pos="50000">
              <a:schemeClr val="accent5">
                <a:tint val="40000"/>
                <a:hueOff val="0"/>
                <a:satOff val="0"/>
                <a:lumOff val="0"/>
                <a:alphaOff val="0"/>
                <a:tint val="98000"/>
                <a:shade val="100000"/>
                <a:satMod val="100000"/>
                <a:lumMod val="100000"/>
              </a:schemeClr>
            </a:gs>
            <a:gs pos="100000">
              <a:schemeClr val="accent5">
                <a:tint val="4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943515B-D188-C945-BCAB-6E5612B7CC1C}">
      <dsp:nvSpPr>
        <dsp:cNvPr id="0" name=""/>
        <dsp:cNvSpPr/>
      </dsp:nvSpPr>
      <dsp:spPr>
        <a:xfrm rot="10800000">
          <a:off x="1392509" y="1886012"/>
          <a:ext cx="4808794" cy="725086"/>
        </a:xfrm>
        <a:prstGeom prst="homePlate">
          <a:avLst/>
        </a:prstGeom>
        <a:gradFill rotWithShape="0">
          <a:gsLst>
            <a:gs pos="0">
              <a:schemeClr val="lt1">
                <a:hueOff val="0"/>
                <a:satOff val="0"/>
                <a:lumOff val="0"/>
                <a:alphaOff val="0"/>
                <a:tint val="94000"/>
                <a:satMod val="100000"/>
                <a:lumMod val="108000"/>
              </a:schemeClr>
            </a:gs>
            <a:gs pos="50000">
              <a:schemeClr val="lt1">
                <a:hueOff val="0"/>
                <a:satOff val="0"/>
                <a:lumOff val="0"/>
                <a:alphaOff val="0"/>
                <a:tint val="98000"/>
                <a:shade val="100000"/>
                <a:satMod val="100000"/>
                <a:lumMod val="100000"/>
              </a:schemeClr>
            </a:gs>
            <a:gs pos="100000">
              <a:schemeClr val="l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974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Presenting symptoms</a:t>
          </a:r>
          <a:endParaRPr lang="en-US" sz="1800" kern="1200" dirty="0"/>
        </a:p>
      </dsp:txBody>
      <dsp:txXfrm rot="10800000">
        <a:off x="1573780" y="1886012"/>
        <a:ext cx="4627523" cy="725086"/>
      </dsp:txXfrm>
    </dsp:sp>
    <dsp:sp modelId="{CFEBD33C-4F40-724B-B504-005050434F70}">
      <dsp:nvSpPr>
        <dsp:cNvPr id="0" name=""/>
        <dsp:cNvSpPr/>
      </dsp:nvSpPr>
      <dsp:spPr>
        <a:xfrm>
          <a:off x="1029966" y="1886012"/>
          <a:ext cx="725086" cy="725086"/>
        </a:xfrm>
        <a:prstGeom prst="ellipse">
          <a:avLst/>
        </a:prstGeom>
        <a:gradFill rotWithShape="0">
          <a:gsLst>
            <a:gs pos="0">
              <a:schemeClr val="accent5">
                <a:tint val="40000"/>
                <a:hueOff val="0"/>
                <a:satOff val="0"/>
                <a:lumOff val="0"/>
                <a:alphaOff val="0"/>
                <a:tint val="94000"/>
                <a:satMod val="100000"/>
                <a:lumMod val="108000"/>
              </a:schemeClr>
            </a:gs>
            <a:gs pos="50000">
              <a:schemeClr val="accent5">
                <a:tint val="40000"/>
                <a:hueOff val="0"/>
                <a:satOff val="0"/>
                <a:lumOff val="0"/>
                <a:alphaOff val="0"/>
                <a:tint val="98000"/>
                <a:shade val="100000"/>
                <a:satMod val="100000"/>
                <a:lumMod val="100000"/>
              </a:schemeClr>
            </a:gs>
            <a:gs pos="100000">
              <a:schemeClr val="accent5">
                <a:tint val="4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2540609-A680-D842-B43D-9A1E62CC953E}">
      <dsp:nvSpPr>
        <dsp:cNvPr id="0" name=""/>
        <dsp:cNvSpPr/>
      </dsp:nvSpPr>
      <dsp:spPr>
        <a:xfrm rot="10800000">
          <a:off x="1392509" y="2827542"/>
          <a:ext cx="4808794" cy="725086"/>
        </a:xfrm>
        <a:prstGeom prst="homePlate">
          <a:avLst/>
        </a:prstGeom>
        <a:gradFill rotWithShape="0">
          <a:gsLst>
            <a:gs pos="0">
              <a:schemeClr val="lt1">
                <a:hueOff val="0"/>
                <a:satOff val="0"/>
                <a:lumOff val="0"/>
                <a:alphaOff val="0"/>
                <a:tint val="94000"/>
                <a:satMod val="100000"/>
                <a:lumMod val="108000"/>
              </a:schemeClr>
            </a:gs>
            <a:gs pos="50000">
              <a:schemeClr val="lt1">
                <a:hueOff val="0"/>
                <a:satOff val="0"/>
                <a:lumOff val="0"/>
                <a:alphaOff val="0"/>
                <a:tint val="98000"/>
                <a:shade val="100000"/>
                <a:satMod val="100000"/>
                <a:lumMod val="100000"/>
              </a:schemeClr>
            </a:gs>
            <a:gs pos="100000">
              <a:schemeClr val="l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974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Diagnosis of chronic liver disease</a:t>
          </a:r>
          <a:endParaRPr lang="en-US" sz="1800" kern="1200" dirty="0"/>
        </a:p>
      </dsp:txBody>
      <dsp:txXfrm rot="10800000">
        <a:off x="1573780" y="2827542"/>
        <a:ext cx="4627523" cy="725086"/>
      </dsp:txXfrm>
    </dsp:sp>
    <dsp:sp modelId="{E571DAC7-95D7-4545-B2C1-49C11293260F}">
      <dsp:nvSpPr>
        <dsp:cNvPr id="0" name=""/>
        <dsp:cNvSpPr/>
      </dsp:nvSpPr>
      <dsp:spPr>
        <a:xfrm>
          <a:off x="1029966" y="2827542"/>
          <a:ext cx="725086" cy="725086"/>
        </a:xfrm>
        <a:prstGeom prst="ellipse">
          <a:avLst/>
        </a:prstGeom>
        <a:gradFill rotWithShape="0">
          <a:gsLst>
            <a:gs pos="0">
              <a:schemeClr val="accent5">
                <a:tint val="40000"/>
                <a:hueOff val="0"/>
                <a:satOff val="0"/>
                <a:lumOff val="0"/>
                <a:alphaOff val="0"/>
                <a:tint val="94000"/>
                <a:satMod val="100000"/>
                <a:lumMod val="108000"/>
              </a:schemeClr>
            </a:gs>
            <a:gs pos="50000">
              <a:schemeClr val="accent5">
                <a:tint val="40000"/>
                <a:hueOff val="0"/>
                <a:satOff val="0"/>
                <a:lumOff val="0"/>
                <a:alphaOff val="0"/>
                <a:tint val="98000"/>
                <a:shade val="100000"/>
                <a:satMod val="100000"/>
                <a:lumMod val="100000"/>
              </a:schemeClr>
            </a:gs>
            <a:gs pos="100000">
              <a:schemeClr val="accent5">
                <a:tint val="4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E927418-0B1C-404A-AEDC-74F587F7F17C}">
      <dsp:nvSpPr>
        <dsp:cNvPr id="0" name=""/>
        <dsp:cNvSpPr/>
      </dsp:nvSpPr>
      <dsp:spPr>
        <a:xfrm rot="10800000">
          <a:off x="1392509" y="3769073"/>
          <a:ext cx="4808794" cy="725086"/>
        </a:xfrm>
        <a:prstGeom prst="homePlate">
          <a:avLst/>
        </a:prstGeom>
        <a:gradFill rotWithShape="0">
          <a:gsLst>
            <a:gs pos="0">
              <a:schemeClr val="lt1">
                <a:hueOff val="0"/>
                <a:satOff val="0"/>
                <a:lumOff val="0"/>
                <a:alphaOff val="0"/>
                <a:tint val="94000"/>
                <a:satMod val="100000"/>
                <a:lumMod val="108000"/>
              </a:schemeClr>
            </a:gs>
            <a:gs pos="50000">
              <a:schemeClr val="lt1">
                <a:hueOff val="0"/>
                <a:satOff val="0"/>
                <a:lumOff val="0"/>
                <a:alphaOff val="0"/>
                <a:tint val="98000"/>
                <a:shade val="100000"/>
                <a:satMod val="100000"/>
                <a:lumMod val="100000"/>
              </a:schemeClr>
            </a:gs>
            <a:gs pos="100000">
              <a:schemeClr val="l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974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Commonly used Classifications</a:t>
          </a:r>
          <a:endParaRPr lang="en-US" sz="1800" kern="1200" dirty="0"/>
        </a:p>
      </dsp:txBody>
      <dsp:txXfrm rot="10800000">
        <a:off x="1573780" y="3769073"/>
        <a:ext cx="4627523" cy="725086"/>
      </dsp:txXfrm>
    </dsp:sp>
    <dsp:sp modelId="{468CE0C7-C0DF-6840-B043-066A30CE2A9A}">
      <dsp:nvSpPr>
        <dsp:cNvPr id="0" name=""/>
        <dsp:cNvSpPr/>
      </dsp:nvSpPr>
      <dsp:spPr>
        <a:xfrm>
          <a:off x="1029966" y="3769073"/>
          <a:ext cx="725086" cy="725086"/>
        </a:xfrm>
        <a:prstGeom prst="ellipse">
          <a:avLst/>
        </a:prstGeom>
        <a:gradFill rotWithShape="0">
          <a:gsLst>
            <a:gs pos="0">
              <a:schemeClr val="accent5">
                <a:tint val="40000"/>
                <a:hueOff val="0"/>
                <a:satOff val="0"/>
                <a:lumOff val="0"/>
                <a:alphaOff val="0"/>
                <a:tint val="94000"/>
                <a:satMod val="100000"/>
                <a:lumMod val="108000"/>
              </a:schemeClr>
            </a:gs>
            <a:gs pos="50000">
              <a:schemeClr val="accent5">
                <a:tint val="40000"/>
                <a:hueOff val="0"/>
                <a:satOff val="0"/>
                <a:lumOff val="0"/>
                <a:alphaOff val="0"/>
                <a:tint val="98000"/>
                <a:shade val="100000"/>
                <a:satMod val="100000"/>
                <a:lumMod val="100000"/>
              </a:schemeClr>
            </a:gs>
            <a:gs pos="100000">
              <a:schemeClr val="accent5">
                <a:tint val="4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A547A-1429-4543-98B4-CED653B2C8C1}">
      <dsp:nvSpPr>
        <dsp:cNvPr id="0" name=""/>
        <dsp:cNvSpPr/>
      </dsp:nvSpPr>
      <dsp:spPr>
        <a:xfrm rot="10800000">
          <a:off x="1392509" y="2951"/>
          <a:ext cx="4808794" cy="725086"/>
        </a:xfrm>
        <a:prstGeom prst="homePlate">
          <a:avLst/>
        </a:prstGeom>
        <a:gradFill rotWithShape="0">
          <a:gsLst>
            <a:gs pos="0">
              <a:schemeClr val="lt1">
                <a:hueOff val="0"/>
                <a:satOff val="0"/>
                <a:lumOff val="0"/>
                <a:alphaOff val="0"/>
                <a:tint val="94000"/>
                <a:satMod val="100000"/>
                <a:lumMod val="108000"/>
              </a:schemeClr>
            </a:gs>
            <a:gs pos="50000">
              <a:schemeClr val="lt1">
                <a:hueOff val="0"/>
                <a:satOff val="0"/>
                <a:lumOff val="0"/>
                <a:alphaOff val="0"/>
                <a:tint val="98000"/>
                <a:shade val="100000"/>
                <a:satMod val="100000"/>
                <a:lumMod val="100000"/>
              </a:schemeClr>
            </a:gs>
            <a:gs pos="100000">
              <a:schemeClr val="l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974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Course of Cirrhosis </a:t>
          </a:r>
          <a:endParaRPr lang="en-US" sz="1800" kern="1200" dirty="0"/>
        </a:p>
      </dsp:txBody>
      <dsp:txXfrm rot="10800000">
        <a:off x="1573780" y="2951"/>
        <a:ext cx="4627523" cy="725086"/>
      </dsp:txXfrm>
    </dsp:sp>
    <dsp:sp modelId="{4B8E7010-8034-CB4F-B889-6D61DCCECE66}">
      <dsp:nvSpPr>
        <dsp:cNvPr id="0" name=""/>
        <dsp:cNvSpPr/>
      </dsp:nvSpPr>
      <dsp:spPr>
        <a:xfrm>
          <a:off x="1029966" y="2951"/>
          <a:ext cx="725086" cy="725086"/>
        </a:xfrm>
        <a:prstGeom prst="ellipse">
          <a:avLst/>
        </a:prstGeom>
        <a:gradFill rotWithShape="0">
          <a:gsLst>
            <a:gs pos="0">
              <a:schemeClr val="accent5">
                <a:tint val="40000"/>
                <a:hueOff val="0"/>
                <a:satOff val="0"/>
                <a:lumOff val="0"/>
                <a:alphaOff val="0"/>
                <a:tint val="94000"/>
                <a:satMod val="100000"/>
                <a:lumMod val="108000"/>
              </a:schemeClr>
            </a:gs>
            <a:gs pos="50000">
              <a:schemeClr val="accent5">
                <a:tint val="40000"/>
                <a:hueOff val="0"/>
                <a:satOff val="0"/>
                <a:lumOff val="0"/>
                <a:alphaOff val="0"/>
                <a:tint val="98000"/>
                <a:shade val="100000"/>
                <a:satMod val="100000"/>
                <a:lumMod val="100000"/>
              </a:schemeClr>
            </a:gs>
            <a:gs pos="100000">
              <a:schemeClr val="accent5">
                <a:tint val="4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62AD25C-E896-4440-9A05-2BF2462FAF6D}">
      <dsp:nvSpPr>
        <dsp:cNvPr id="0" name=""/>
        <dsp:cNvSpPr/>
      </dsp:nvSpPr>
      <dsp:spPr>
        <a:xfrm rot="10800000">
          <a:off x="1392509" y="944481"/>
          <a:ext cx="4808794" cy="725086"/>
        </a:xfrm>
        <a:prstGeom prst="homePlate">
          <a:avLst/>
        </a:prstGeom>
        <a:gradFill rotWithShape="0">
          <a:gsLst>
            <a:gs pos="0">
              <a:schemeClr val="lt1">
                <a:hueOff val="0"/>
                <a:satOff val="0"/>
                <a:lumOff val="0"/>
                <a:alphaOff val="0"/>
                <a:tint val="94000"/>
                <a:satMod val="100000"/>
                <a:lumMod val="108000"/>
              </a:schemeClr>
            </a:gs>
            <a:gs pos="50000">
              <a:schemeClr val="lt1">
                <a:hueOff val="0"/>
                <a:satOff val="0"/>
                <a:lumOff val="0"/>
                <a:alphaOff val="0"/>
                <a:tint val="98000"/>
                <a:shade val="100000"/>
                <a:satMod val="100000"/>
                <a:lumMod val="100000"/>
              </a:schemeClr>
            </a:gs>
            <a:gs pos="100000">
              <a:schemeClr val="l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974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Management of patients with CLD </a:t>
          </a:r>
          <a:endParaRPr lang="en-US" sz="1800" kern="1200" dirty="0"/>
        </a:p>
      </dsp:txBody>
      <dsp:txXfrm rot="10800000">
        <a:off x="1573780" y="944481"/>
        <a:ext cx="4627523" cy="725086"/>
      </dsp:txXfrm>
    </dsp:sp>
    <dsp:sp modelId="{73751F13-1D9F-DC41-BFBC-F27A13B43DBF}">
      <dsp:nvSpPr>
        <dsp:cNvPr id="0" name=""/>
        <dsp:cNvSpPr/>
      </dsp:nvSpPr>
      <dsp:spPr>
        <a:xfrm>
          <a:off x="1029966" y="944481"/>
          <a:ext cx="725086" cy="725086"/>
        </a:xfrm>
        <a:prstGeom prst="ellipse">
          <a:avLst/>
        </a:prstGeom>
        <a:gradFill rotWithShape="0">
          <a:gsLst>
            <a:gs pos="0">
              <a:schemeClr val="accent5">
                <a:tint val="40000"/>
                <a:hueOff val="0"/>
                <a:satOff val="0"/>
                <a:lumOff val="0"/>
                <a:alphaOff val="0"/>
                <a:tint val="94000"/>
                <a:satMod val="100000"/>
                <a:lumMod val="108000"/>
              </a:schemeClr>
            </a:gs>
            <a:gs pos="50000">
              <a:schemeClr val="accent5">
                <a:tint val="40000"/>
                <a:hueOff val="0"/>
                <a:satOff val="0"/>
                <a:lumOff val="0"/>
                <a:alphaOff val="0"/>
                <a:tint val="98000"/>
                <a:shade val="100000"/>
                <a:satMod val="100000"/>
                <a:lumMod val="100000"/>
              </a:schemeClr>
            </a:gs>
            <a:gs pos="100000">
              <a:schemeClr val="accent5">
                <a:tint val="4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943515B-D188-C945-BCAB-6E5612B7CC1C}">
      <dsp:nvSpPr>
        <dsp:cNvPr id="0" name=""/>
        <dsp:cNvSpPr/>
      </dsp:nvSpPr>
      <dsp:spPr>
        <a:xfrm rot="10800000">
          <a:off x="1392509" y="1886012"/>
          <a:ext cx="4808794" cy="725086"/>
        </a:xfrm>
        <a:prstGeom prst="homePlate">
          <a:avLst/>
        </a:prstGeom>
        <a:gradFill rotWithShape="0">
          <a:gsLst>
            <a:gs pos="0">
              <a:schemeClr val="lt1">
                <a:hueOff val="0"/>
                <a:satOff val="0"/>
                <a:lumOff val="0"/>
                <a:alphaOff val="0"/>
                <a:tint val="94000"/>
                <a:satMod val="100000"/>
                <a:lumMod val="108000"/>
              </a:schemeClr>
            </a:gs>
            <a:gs pos="50000">
              <a:schemeClr val="lt1">
                <a:hueOff val="0"/>
                <a:satOff val="0"/>
                <a:lumOff val="0"/>
                <a:alphaOff val="0"/>
                <a:tint val="98000"/>
                <a:shade val="100000"/>
                <a:satMod val="100000"/>
                <a:lumMod val="100000"/>
              </a:schemeClr>
            </a:gs>
            <a:gs pos="100000">
              <a:schemeClr val="l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974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Chronic liver disease complications </a:t>
          </a:r>
          <a:endParaRPr lang="en-US" sz="1800" kern="1200" dirty="0"/>
        </a:p>
      </dsp:txBody>
      <dsp:txXfrm rot="10800000">
        <a:off x="1573780" y="1886012"/>
        <a:ext cx="4627523" cy="725086"/>
      </dsp:txXfrm>
    </dsp:sp>
    <dsp:sp modelId="{CFEBD33C-4F40-724B-B504-005050434F70}">
      <dsp:nvSpPr>
        <dsp:cNvPr id="0" name=""/>
        <dsp:cNvSpPr/>
      </dsp:nvSpPr>
      <dsp:spPr>
        <a:xfrm>
          <a:off x="1029966" y="1886012"/>
          <a:ext cx="725086" cy="725086"/>
        </a:xfrm>
        <a:prstGeom prst="ellipse">
          <a:avLst/>
        </a:prstGeom>
        <a:gradFill rotWithShape="0">
          <a:gsLst>
            <a:gs pos="0">
              <a:schemeClr val="accent5">
                <a:tint val="40000"/>
                <a:hueOff val="0"/>
                <a:satOff val="0"/>
                <a:lumOff val="0"/>
                <a:alphaOff val="0"/>
                <a:tint val="94000"/>
                <a:satMod val="100000"/>
                <a:lumMod val="108000"/>
              </a:schemeClr>
            </a:gs>
            <a:gs pos="50000">
              <a:schemeClr val="accent5">
                <a:tint val="40000"/>
                <a:hueOff val="0"/>
                <a:satOff val="0"/>
                <a:lumOff val="0"/>
                <a:alphaOff val="0"/>
                <a:tint val="98000"/>
                <a:shade val="100000"/>
                <a:satMod val="100000"/>
                <a:lumMod val="100000"/>
              </a:schemeClr>
            </a:gs>
            <a:gs pos="100000">
              <a:schemeClr val="accent5">
                <a:tint val="4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2540609-A680-D842-B43D-9A1E62CC953E}">
      <dsp:nvSpPr>
        <dsp:cNvPr id="0" name=""/>
        <dsp:cNvSpPr/>
      </dsp:nvSpPr>
      <dsp:spPr>
        <a:xfrm rot="10800000">
          <a:off x="1392509" y="2827542"/>
          <a:ext cx="4808794" cy="725086"/>
        </a:xfrm>
        <a:prstGeom prst="homePlate">
          <a:avLst/>
        </a:prstGeom>
        <a:gradFill rotWithShape="0">
          <a:gsLst>
            <a:gs pos="0">
              <a:schemeClr val="lt1">
                <a:hueOff val="0"/>
                <a:satOff val="0"/>
                <a:lumOff val="0"/>
                <a:alphaOff val="0"/>
                <a:tint val="94000"/>
                <a:satMod val="100000"/>
                <a:lumMod val="108000"/>
              </a:schemeClr>
            </a:gs>
            <a:gs pos="50000">
              <a:schemeClr val="lt1">
                <a:hueOff val="0"/>
                <a:satOff val="0"/>
                <a:lumOff val="0"/>
                <a:alphaOff val="0"/>
                <a:tint val="98000"/>
                <a:shade val="100000"/>
                <a:satMod val="100000"/>
                <a:lumMod val="100000"/>
              </a:schemeClr>
            </a:gs>
            <a:gs pos="100000">
              <a:schemeClr val="l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974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Prevention of complications </a:t>
          </a:r>
          <a:endParaRPr lang="en-US" sz="1800" kern="1200" dirty="0"/>
        </a:p>
      </dsp:txBody>
      <dsp:txXfrm rot="10800000">
        <a:off x="1573780" y="2827542"/>
        <a:ext cx="4627523" cy="725086"/>
      </dsp:txXfrm>
    </dsp:sp>
    <dsp:sp modelId="{E571DAC7-95D7-4545-B2C1-49C11293260F}">
      <dsp:nvSpPr>
        <dsp:cNvPr id="0" name=""/>
        <dsp:cNvSpPr/>
      </dsp:nvSpPr>
      <dsp:spPr>
        <a:xfrm>
          <a:off x="1029966" y="2827542"/>
          <a:ext cx="725086" cy="725086"/>
        </a:xfrm>
        <a:prstGeom prst="ellipse">
          <a:avLst/>
        </a:prstGeom>
        <a:gradFill rotWithShape="0">
          <a:gsLst>
            <a:gs pos="0">
              <a:schemeClr val="accent5">
                <a:tint val="40000"/>
                <a:hueOff val="0"/>
                <a:satOff val="0"/>
                <a:lumOff val="0"/>
                <a:alphaOff val="0"/>
                <a:tint val="94000"/>
                <a:satMod val="100000"/>
                <a:lumMod val="108000"/>
              </a:schemeClr>
            </a:gs>
            <a:gs pos="50000">
              <a:schemeClr val="accent5">
                <a:tint val="40000"/>
                <a:hueOff val="0"/>
                <a:satOff val="0"/>
                <a:lumOff val="0"/>
                <a:alphaOff val="0"/>
                <a:tint val="98000"/>
                <a:shade val="100000"/>
                <a:satMod val="100000"/>
                <a:lumMod val="100000"/>
              </a:schemeClr>
            </a:gs>
            <a:gs pos="100000">
              <a:schemeClr val="accent5">
                <a:tint val="4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E927418-0B1C-404A-AEDC-74F587F7F17C}">
      <dsp:nvSpPr>
        <dsp:cNvPr id="0" name=""/>
        <dsp:cNvSpPr/>
      </dsp:nvSpPr>
      <dsp:spPr>
        <a:xfrm rot="10800000">
          <a:off x="1392509" y="3769073"/>
          <a:ext cx="4808794" cy="725086"/>
        </a:xfrm>
        <a:prstGeom prst="homePlate">
          <a:avLst/>
        </a:prstGeom>
        <a:gradFill rotWithShape="0">
          <a:gsLst>
            <a:gs pos="0">
              <a:schemeClr val="lt1">
                <a:hueOff val="0"/>
                <a:satOff val="0"/>
                <a:lumOff val="0"/>
                <a:alphaOff val="0"/>
                <a:tint val="94000"/>
                <a:satMod val="100000"/>
                <a:lumMod val="108000"/>
              </a:schemeClr>
            </a:gs>
            <a:gs pos="50000">
              <a:schemeClr val="lt1">
                <a:hueOff val="0"/>
                <a:satOff val="0"/>
                <a:lumOff val="0"/>
                <a:alphaOff val="0"/>
                <a:tint val="98000"/>
                <a:shade val="100000"/>
                <a:satMod val="100000"/>
                <a:lumMod val="100000"/>
              </a:schemeClr>
            </a:gs>
            <a:gs pos="100000">
              <a:schemeClr val="lt1">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974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TIPS </a:t>
          </a:r>
          <a:endParaRPr lang="en-US" sz="1800" kern="1200" dirty="0"/>
        </a:p>
      </dsp:txBody>
      <dsp:txXfrm rot="10800000">
        <a:off x="1573780" y="3769073"/>
        <a:ext cx="4627523" cy="725086"/>
      </dsp:txXfrm>
    </dsp:sp>
    <dsp:sp modelId="{468CE0C7-C0DF-6840-B043-066A30CE2A9A}">
      <dsp:nvSpPr>
        <dsp:cNvPr id="0" name=""/>
        <dsp:cNvSpPr/>
      </dsp:nvSpPr>
      <dsp:spPr>
        <a:xfrm>
          <a:off x="1029966" y="3769073"/>
          <a:ext cx="725086" cy="725086"/>
        </a:xfrm>
        <a:prstGeom prst="ellipse">
          <a:avLst/>
        </a:prstGeom>
        <a:gradFill rotWithShape="0">
          <a:gsLst>
            <a:gs pos="0">
              <a:schemeClr val="accent5">
                <a:tint val="40000"/>
                <a:hueOff val="0"/>
                <a:satOff val="0"/>
                <a:lumOff val="0"/>
                <a:alphaOff val="0"/>
                <a:tint val="94000"/>
                <a:satMod val="100000"/>
                <a:lumMod val="108000"/>
              </a:schemeClr>
            </a:gs>
            <a:gs pos="50000">
              <a:schemeClr val="accent5">
                <a:tint val="40000"/>
                <a:hueOff val="0"/>
                <a:satOff val="0"/>
                <a:lumOff val="0"/>
                <a:alphaOff val="0"/>
                <a:tint val="98000"/>
                <a:shade val="100000"/>
                <a:satMod val="100000"/>
                <a:lumMod val="100000"/>
              </a:schemeClr>
            </a:gs>
            <a:gs pos="100000">
              <a:schemeClr val="accent5">
                <a:tint val="40000"/>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5CE8A-B0D9-AB41-B664-79853EC4BFAD}">
      <dsp:nvSpPr>
        <dsp:cNvPr id="0" name=""/>
        <dsp:cNvSpPr/>
      </dsp:nvSpPr>
      <dsp:spPr>
        <a:xfrm>
          <a:off x="9333" y="2203135"/>
          <a:ext cx="1384132" cy="1012395"/>
        </a:xfrm>
        <a:prstGeom prst="roundRect">
          <a:avLst>
            <a:gd name="adj" fmla="val 10000"/>
          </a:avLst>
        </a:prstGeom>
        <a:solidFill>
          <a:schemeClr val="lt1">
            <a:hueOff val="0"/>
            <a:satOff val="0"/>
            <a:lumOff val="0"/>
            <a:alphaOff val="0"/>
          </a:schemeClr>
        </a:solidFill>
        <a:ln w="22225" cap="flat"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Normal Liver</a:t>
          </a:r>
        </a:p>
      </dsp:txBody>
      <dsp:txXfrm>
        <a:off x="38985" y="2232787"/>
        <a:ext cx="1324828" cy="953091"/>
      </dsp:txXfrm>
    </dsp:sp>
    <dsp:sp modelId="{64238EBF-6524-DE4C-BF84-8699C4A79493}">
      <dsp:nvSpPr>
        <dsp:cNvPr id="0" name=""/>
        <dsp:cNvSpPr/>
      </dsp:nvSpPr>
      <dsp:spPr>
        <a:xfrm>
          <a:off x="1531878" y="2537701"/>
          <a:ext cx="293436" cy="34326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531878" y="2606354"/>
        <a:ext cx="205405" cy="205958"/>
      </dsp:txXfrm>
    </dsp:sp>
    <dsp:sp modelId="{52003FB4-72EC-C948-AE04-7D62759E6BE2}">
      <dsp:nvSpPr>
        <dsp:cNvPr id="0" name=""/>
        <dsp:cNvSpPr/>
      </dsp:nvSpPr>
      <dsp:spPr>
        <a:xfrm>
          <a:off x="1947118" y="2203135"/>
          <a:ext cx="1630964" cy="1012395"/>
        </a:xfrm>
        <a:prstGeom prst="roundRect">
          <a:avLst>
            <a:gd name="adj" fmla="val 10000"/>
          </a:avLst>
        </a:prstGeom>
        <a:solidFill>
          <a:schemeClr val="lt1">
            <a:hueOff val="0"/>
            <a:satOff val="0"/>
            <a:lumOff val="0"/>
            <a:alphaOff val="0"/>
          </a:schemeClr>
        </a:solidFill>
        <a:ln w="22225" cap="flat"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Recurrent /Chronic Inflammation</a:t>
          </a:r>
        </a:p>
      </dsp:txBody>
      <dsp:txXfrm>
        <a:off x="1976770" y="2232787"/>
        <a:ext cx="1571660" cy="953091"/>
      </dsp:txXfrm>
    </dsp:sp>
    <dsp:sp modelId="{2BBB7C78-F2B5-CE4E-9F70-F70965CB5423}">
      <dsp:nvSpPr>
        <dsp:cNvPr id="0" name=""/>
        <dsp:cNvSpPr/>
      </dsp:nvSpPr>
      <dsp:spPr>
        <a:xfrm>
          <a:off x="3716496" y="2537701"/>
          <a:ext cx="293436" cy="34326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16496" y="2606354"/>
        <a:ext cx="205405" cy="205958"/>
      </dsp:txXfrm>
    </dsp:sp>
    <dsp:sp modelId="{BFAEFF6F-5FE3-F247-98F4-F3717D717524}">
      <dsp:nvSpPr>
        <dsp:cNvPr id="0" name=""/>
        <dsp:cNvSpPr/>
      </dsp:nvSpPr>
      <dsp:spPr>
        <a:xfrm>
          <a:off x="4131736" y="2203135"/>
          <a:ext cx="1384132" cy="1012395"/>
        </a:xfrm>
        <a:prstGeom prst="roundRect">
          <a:avLst>
            <a:gd name="adj" fmla="val 10000"/>
          </a:avLst>
        </a:prstGeom>
        <a:solidFill>
          <a:schemeClr val="lt1">
            <a:hueOff val="0"/>
            <a:satOff val="0"/>
            <a:lumOff val="0"/>
            <a:alphaOff val="0"/>
          </a:schemeClr>
        </a:solidFill>
        <a:ln w="22225" cap="flat"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Necrosis</a:t>
          </a:r>
          <a:endParaRPr lang="en-US" sz="1600" kern="1200" dirty="0">
            <a:latin typeface="Times New Roman" panose="02020603050405020304" pitchFamily="18" charset="0"/>
            <a:cs typeface="Times New Roman" panose="02020603050405020304" pitchFamily="18" charset="0"/>
          </a:endParaRPr>
        </a:p>
      </dsp:txBody>
      <dsp:txXfrm>
        <a:off x="4161388" y="2232787"/>
        <a:ext cx="1324828" cy="953091"/>
      </dsp:txXfrm>
    </dsp:sp>
    <dsp:sp modelId="{730AF843-0F30-224B-8A24-AE3886E0A81C}">
      <dsp:nvSpPr>
        <dsp:cNvPr id="0" name=""/>
        <dsp:cNvSpPr/>
      </dsp:nvSpPr>
      <dsp:spPr>
        <a:xfrm>
          <a:off x="5654282" y="2537701"/>
          <a:ext cx="293436" cy="34326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654282" y="2606354"/>
        <a:ext cx="205405" cy="205958"/>
      </dsp:txXfrm>
    </dsp:sp>
    <dsp:sp modelId="{79DC9F36-0A92-E443-8C79-48AE6FDFD14A}">
      <dsp:nvSpPr>
        <dsp:cNvPr id="0" name=""/>
        <dsp:cNvSpPr/>
      </dsp:nvSpPr>
      <dsp:spPr>
        <a:xfrm>
          <a:off x="6069522" y="2203135"/>
          <a:ext cx="1384132" cy="1012395"/>
        </a:xfrm>
        <a:prstGeom prst="roundRect">
          <a:avLst>
            <a:gd name="adj" fmla="val 10000"/>
          </a:avLst>
        </a:prstGeom>
        <a:solidFill>
          <a:schemeClr val="lt1">
            <a:hueOff val="0"/>
            <a:satOff val="0"/>
            <a:lumOff val="0"/>
            <a:alphaOff val="0"/>
          </a:schemeClr>
        </a:solidFill>
        <a:ln w="22225" cap="flat"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Fibrosis</a:t>
          </a:r>
          <a:r>
            <a:rPr lang="en-US" sz="1600" kern="1200" dirty="0">
              <a:latin typeface="Times New Roman" panose="02020603050405020304" pitchFamily="18" charset="0"/>
              <a:cs typeface="Times New Roman" panose="02020603050405020304" pitchFamily="18" charset="0"/>
            </a:rPr>
            <a:t> </a:t>
          </a:r>
        </a:p>
      </dsp:txBody>
      <dsp:txXfrm>
        <a:off x="6099174" y="2232787"/>
        <a:ext cx="1324828" cy="953091"/>
      </dsp:txXfrm>
    </dsp:sp>
    <dsp:sp modelId="{DAEB1E65-9C1E-8841-BAE6-A0E7B4473BAA}">
      <dsp:nvSpPr>
        <dsp:cNvPr id="0" name=""/>
        <dsp:cNvSpPr/>
      </dsp:nvSpPr>
      <dsp:spPr>
        <a:xfrm>
          <a:off x="7592067" y="2537701"/>
          <a:ext cx="293436" cy="34326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592067" y="2606354"/>
        <a:ext cx="205405" cy="205958"/>
      </dsp:txXfrm>
    </dsp:sp>
    <dsp:sp modelId="{0270D4A7-ABA9-234E-80A3-FA756719741A}">
      <dsp:nvSpPr>
        <dsp:cNvPr id="0" name=""/>
        <dsp:cNvSpPr/>
      </dsp:nvSpPr>
      <dsp:spPr>
        <a:xfrm>
          <a:off x="8007307" y="2203135"/>
          <a:ext cx="1384132" cy="1012395"/>
        </a:xfrm>
        <a:prstGeom prst="roundRect">
          <a:avLst>
            <a:gd name="adj" fmla="val 10000"/>
          </a:avLst>
        </a:prstGeom>
        <a:solidFill>
          <a:schemeClr val="lt1">
            <a:hueOff val="0"/>
            <a:satOff val="0"/>
            <a:lumOff val="0"/>
            <a:alphaOff val="0"/>
          </a:schemeClr>
        </a:solidFill>
        <a:ln w="22225" cap="flat"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Scarring</a:t>
          </a:r>
          <a:r>
            <a:rPr lang="en-US" sz="1600" kern="1200" dirty="0">
              <a:latin typeface="Times New Roman" panose="02020603050405020304" pitchFamily="18" charset="0"/>
              <a:cs typeface="Times New Roman" panose="02020603050405020304" pitchFamily="18" charset="0"/>
            </a:rPr>
            <a:t> </a:t>
          </a:r>
        </a:p>
      </dsp:txBody>
      <dsp:txXfrm>
        <a:off x="8036959" y="2232787"/>
        <a:ext cx="1324828" cy="953091"/>
      </dsp:txXfrm>
    </dsp:sp>
    <dsp:sp modelId="{E95B432E-8237-824C-9E18-EBFF894F7402}">
      <dsp:nvSpPr>
        <dsp:cNvPr id="0" name=""/>
        <dsp:cNvSpPr/>
      </dsp:nvSpPr>
      <dsp:spPr>
        <a:xfrm>
          <a:off x="9529853" y="2537701"/>
          <a:ext cx="293436" cy="34326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529853" y="2606354"/>
        <a:ext cx="205405" cy="205958"/>
      </dsp:txXfrm>
    </dsp:sp>
    <dsp:sp modelId="{71684C3B-186D-F74F-9AC5-20F21E43B416}">
      <dsp:nvSpPr>
        <dsp:cNvPr id="0" name=""/>
        <dsp:cNvSpPr/>
      </dsp:nvSpPr>
      <dsp:spPr>
        <a:xfrm>
          <a:off x="9945093" y="2203135"/>
          <a:ext cx="1384132" cy="1012395"/>
        </a:xfrm>
        <a:prstGeom prst="roundRect">
          <a:avLst>
            <a:gd name="adj" fmla="val 10000"/>
          </a:avLst>
        </a:prstGeom>
        <a:solidFill>
          <a:schemeClr val="lt1">
            <a:hueOff val="0"/>
            <a:satOff val="0"/>
            <a:lumOff val="0"/>
            <a:alphaOff val="0"/>
          </a:schemeClr>
        </a:solidFill>
        <a:ln w="22225" cap="flat"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Cirrhosis</a:t>
          </a:r>
          <a:r>
            <a:rPr lang="en-US" sz="1600" kern="1200" dirty="0"/>
            <a:t> </a:t>
          </a:r>
        </a:p>
      </dsp:txBody>
      <dsp:txXfrm>
        <a:off x="9974745" y="2232787"/>
        <a:ext cx="1324828" cy="9530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285CE-5E3C-5D42-B165-BE6E8E2C8029}">
      <dsp:nvSpPr>
        <dsp:cNvPr id="0" name=""/>
        <dsp:cNvSpPr/>
      </dsp:nvSpPr>
      <dsp:spPr>
        <a:xfrm>
          <a:off x="6497" y="269685"/>
          <a:ext cx="5266299" cy="1205112"/>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rtl="0">
            <a:lnSpc>
              <a:spcPct val="90000"/>
            </a:lnSpc>
            <a:spcBef>
              <a:spcPct val="0"/>
            </a:spcBef>
            <a:spcAft>
              <a:spcPct val="35000"/>
            </a:spcAft>
            <a:buNone/>
          </a:pPr>
          <a:r>
            <a:rPr lang="en-US" sz="2800" b="1" u="sng" kern="1200" dirty="0">
              <a:latin typeface="Times New Roman" panose="02020603050405020304" pitchFamily="18" charset="0"/>
              <a:cs typeface="Times New Roman" panose="02020603050405020304" pitchFamily="18" charset="0"/>
            </a:rPr>
            <a:t>Compensated Cirrhosis </a:t>
          </a:r>
        </a:p>
      </dsp:txBody>
      <dsp:txXfrm>
        <a:off x="609053" y="269685"/>
        <a:ext cx="4061187" cy="1205112"/>
      </dsp:txXfrm>
    </dsp:sp>
    <dsp:sp modelId="{A0837B6F-BE2C-804F-AB66-9E04616679BB}">
      <dsp:nvSpPr>
        <dsp:cNvPr id="0" name=""/>
        <dsp:cNvSpPr/>
      </dsp:nvSpPr>
      <dsp:spPr>
        <a:xfrm>
          <a:off x="4792655" y="334950"/>
          <a:ext cx="5381137" cy="1074581"/>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rtl="0">
            <a:lnSpc>
              <a:spcPct val="90000"/>
            </a:lnSpc>
            <a:spcBef>
              <a:spcPct val="0"/>
            </a:spcBef>
            <a:spcAft>
              <a:spcPct val="35000"/>
            </a:spcAft>
            <a:buNone/>
          </a:pPr>
          <a:r>
            <a:rPr lang="en-US" sz="2800" b="1" u="sng" kern="1200" dirty="0">
              <a:latin typeface="Times New Roman" panose="02020603050405020304" pitchFamily="18" charset="0"/>
              <a:cs typeface="Times New Roman" panose="02020603050405020304" pitchFamily="18" charset="0"/>
            </a:rPr>
            <a:t>Decompensated Cirrhosis </a:t>
          </a:r>
        </a:p>
      </dsp:txBody>
      <dsp:txXfrm>
        <a:off x="5329946" y="334950"/>
        <a:ext cx="4306556" cy="1074581"/>
      </dsp:txXfrm>
    </dsp:sp>
    <dsp:sp modelId="{16D46AE2-02FB-D74C-BC04-9D957D8F15F7}">
      <dsp:nvSpPr>
        <dsp:cNvPr id="0" name=""/>
        <dsp:cNvSpPr/>
      </dsp:nvSpPr>
      <dsp:spPr>
        <a:xfrm>
          <a:off x="0" y="1815438"/>
          <a:ext cx="5720324" cy="2236449"/>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endParaRPr lang="en-US" sz="2000" kern="1200" dirty="0">
            <a:latin typeface="Times New Roman" panose="02020603050405020304" pitchFamily="18" charset="0"/>
            <a:cs typeface="Times New Roman" panose="02020603050405020304" pitchFamily="18" charset="0"/>
          </a:endParaRPr>
        </a:p>
      </dsp:txBody>
      <dsp:txXfrm>
        <a:off x="1118225" y="1815438"/>
        <a:ext cx="3483875" cy="2236449"/>
      </dsp:txXfrm>
    </dsp:sp>
    <dsp:sp modelId="{12EDC86F-6293-0E48-9423-71372F2D6745}">
      <dsp:nvSpPr>
        <dsp:cNvPr id="0" name=""/>
        <dsp:cNvSpPr/>
      </dsp:nvSpPr>
      <dsp:spPr>
        <a:xfrm>
          <a:off x="4732868" y="1869875"/>
          <a:ext cx="5759946" cy="2154918"/>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endParaRPr lang="en-US" sz="2000" kern="1200" dirty="0">
            <a:latin typeface="Times New Roman" panose="02020603050405020304" pitchFamily="18" charset="0"/>
            <a:cs typeface="Times New Roman" panose="02020603050405020304" pitchFamily="18" charset="0"/>
          </a:endParaRPr>
        </a:p>
      </dsp:txBody>
      <dsp:txXfrm>
        <a:off x="5810327" y="1869875"/>
        <a:ext cx="3605028" cy="21549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285CE-5E3C-5D42-B165-BE6E8E2C8029}">
      <dsp:nvSpPr>
        <dsp:cNvPr id="0" name=""/>
        <dsp:cNvSpPr/>
      </dsp:nvSpPr>
      <dsp:spPr>
        <a:xfrm>
          <a:off x="6497" y="269685"/>
          <a:ext cx="5266299" cy="1205112"/>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rtl="0">
            <a:lnSpc>
              <a:spcPct val="90000"/>
            </a:lnSpc>
            <a:spcBef>
              <a:spcPct val="0"/>
            </a:spcBef>
            <a:spcAft>
              <a:spcPct val="35000"/>
            </a:spcAft>
            <a:buNone/>
          </a:pPr>
          <a:r>
            <a:rPr lang="en-US" sz="2800" b="1" u="sng" kern="1200" dirty="0">
              <a:latin typeface="Times New Roman" panose="02020603050405020304" pitchFamily="18" charset="0"/>
              <a:cs typeface="Times New Roman" panose="02020603050405020304" pitchFamily="18" charset="0"/>
            </a:rPr>
            <a:t>Compensated Cirrhosis </a:t>
          </a:r>
        </a:p>
      </dsp:txBody>
      <dsp:txXfrm>
        <a:off x="609053" y="269685"/>
        <a:ext cx="4061187" cy="1205112"/>
      </dsp:txXfrm>
    </dsp:sp>
    <dsp:sp modelId="{A0837B6F-BE2C-804F-AB66-9E04616679BB}">
      <dsp:nvSpPr>
        <dsp:cNvPr id="0" name=""/>
        <dsp:cNvSpPr/>
      </dsp:nvSpPr>
      <dsp:spPr>
        <a:xfrm>
          <a:off x="4792655" y="334950"/>
          <a:ext cx="5381137" cy="1074581"/>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rtl="0">
            <a:lnSpc>
              <a:spcPct val="90000"/>
            </a:lnSpc>
            <a:spcBef>
              <a:spcPct val="0"/>
            </a:spcBef>
            <a:spcAft>
              <a:spcPct val="35000"/>
            </a:spcAft>
            <a:buNone/>
          </a:pPr>
          <a:r>
            <a:rPr lang="en-US" sz="2800" b="1" u="sng" kern="1200" dirty="0">
              <a:latin typeface="Times New Roman" panose="02020603050405020304" pitchFamily="18" charset="0"/>
              <a:cs typeface="Times New Roman" panose="02020603050405020304" pitchFamily="18" charset="0"/>
            </a:rPr>
            <a:t>Decompensated Cirrhosis </a:t>
          </a:r>
        </a:p>
      </dsp:txBody>
      <dsp:txXfrm>
        <a:off x="5329946" y="334950"/>
        <a:ext cx="4306556" cy="1074581"/>
      </dsp:txXfrm>
    </dsp:sp>
    <dsp:sp modelId="{16D46AE2-02FB-D74C-BC04-9D957D8F15F7}">
      <dsp:nvSpPr>
        <dsp:cNvPr id="0" name=""/>
        <dsp:cNvSpPr/>
      </dsp:nvSpPr>
      <dsp:spPr>
        <a:xfrm>
          <a:off x="0" y="1815438"/>
          <a:ext cx="5720324" cy="2236449"/>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Asymptomatic</a:t>
          </a:r>
        </a:p>
        <a:p>
          <a:pPr marL="0" lvl="0" indent="0" algn="ctr" defTabSz="1066800" rtl="0">
            <a:lnSpc>
              <a:spcPct val="90000"/>
            </a:lnSpc>
            <a:spcBef>
              <a:spcPct val="0"/>
            </a:spcBef>
            <a:spcAft>
              <a:spcPct val="35000"/>
            </a:spcAft>
            <a:buNone/>
          </a:pPr>
          <a:endParaRPr lang="en-US" sz="2000" b="1" kern="1200" dirty="0">
            <a:latin typeface="Times New Roman" panose="02020603050405020304" pitchFamily="18" charset="0"/>
            <a:cs typeface="Times New Roman" panose="02020603050405020304" pitchFamily="18" charset="0"/>
          </a:endParaRPr>
        </a:p>
        <a:p>
          <a:pPr marL="0" lvl="0" indent="0" algn="ctr" defTabSz="1066800" rtl="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Usually incidental finding </a:t>
          </a:r>
        </a:p>
      </dsp:txBody>
      <dsp:txXfrm>
        <a:off x="1118225" y="1815438"/>
        <a:ext cx="3483875" cy="2236449"/>
      </dsp:txXfrm>
    </dsp:sp>
    <dsp:sp modelId="{12EDC86F-6293-0E48-9423-71372F2D6745}">
      <dsp:nvSpPr>
        <dsp:cNvPr id="0" name=""/>
        <dsp:cNvSpPr/>
      </dsp:nvSpPr>
      <dsp:spPr>
        <a:xfrm>
          <a:off x="4732868" y="1869875"/>
          <a:ext cx="5759946" cy="2154918"/>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Cirrhosis with symptoms </a:t>
          </a:r>
        </a:p>
        <a:p>
          <a:pPr marL="0" lvl="0" indent="0" algn="ctr" defTabSz="1066800" rtl="0">
            <a:lnSpc>
              <a:spcPct val="90000"/>
            </a:lnSpc>
            <a:spcBef>
              <a:spcPct val="0"/>
            </a:spcBef>
            <a:spcAft>
              <a:spcPct val="35000"/>
            </a:spcAft>
            <a:buNone/>
          </a:pPr>
          <a:r>
            <a:rPr lang="en-US" sz="1400" b="1" kern="1200" dirty="0">
              <a:latin typeface="Times New Roman" panose="02020603050405020304" pitchFamily="18" charset="0"/>
              <a:cs typeface="Times New Roman" panose="02020603050405020304" pitchFamily="18" charset="0"/>
            </a:rPr>
            <a:t>(Any of the following):</a:t>
          </a:r>
        </a:p>
        <a:p>
          <a:pPr marL="0" lvl="0" indent="0" algn="ctr" defTabSz="1066800" rtl="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1. Ascites</a:t>
          </a:r>
        </a:p>
        <a:p>
          <a:pPr marL="0" lvl="0" indent="0" algn="ctr" defTabSz="1066800" rtl="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2. Bleeding Varices</a:t>
          </a:r>
        </a:p>
        <a:p>
          <a:pPr marL="0" lvl="0" indent="0" algn="ctr" defTabSz="1066800" rtl="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3. Hepatic Encephalopathy</a:t>
          </a:r>
        </a:p>
        <a:p>
          <a:pPr marL="0" lvl="0" indent="0" algn="ctr" defTabSz="1066800" rtl="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4. Jaundice </a:t>
          </a:r>
        </a:p>
      </dsp:txBody>
      <dsp:txXfrm>
        <a:off x="5810327" y="1869875"/>
        <a:ext cx="3605028" cy="215491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10/9/19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diagramLayout" Target="../diagrams/layout3.xml"/><Relationship Id="rId7" Type="http://schemas.openxmlformats.org/officeDocument/2006/relationships/image" Target="../media/image5.tif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4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diagramLayout" Target="../diagrams/layout4.xml"/><Relationship Id="rId7" Type="http://schemas.openxmlformats.org/officeDocument/2006/relationships/image" Target="../media/image7.tif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6.tiff"/><Relationship Id="rId4" Type="http://schemas.openxmlformats.org/officeDocument/2006/relationships/diagramQuickStyle" Target="../diagrams/quickStyle4.xml"/><Relationship Id="rId9" Type="http://schemas.openxmlformats.org/officeDocument/2006/relationships/image" Target="../media/image5.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E559B7-FFF0-4CD8-9260-633468131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5EA66F8-D703-5C44-85A3-CFAAB19296C5}"/>
              </a:ext>
            </a:extLst>
          </p:cNvPr>
          <p:cNvPicPr>
            <a:picLocks noChangeAspect="1"/>
          </p:cNvPicPr>
          <p:nvPr/>
        </p:nvPicPr>
        <p:blipFill>
          <a:blip r:embed="rId2"/>
          <a:stretch>
            <a:fillRect/>
          </a:stretch>
        </p:blipFill>
        <p:spPr>
          <a:xfrm>
            <a:off x="7978795" y="1693893"/>
            <a:ext cx="2983147" cy="313191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1" name="Picture 10">
            <a:extLst>
              <a:ext uri="{FF2B5EF4-FFF2-40B4-BE49-F238E27FC236}">
                <a16:creationId xmlns:a16="http://schemas.microsoft.com/office/drawing/2014/main" id="{180BC9E0-1901-4FD9-90B5-82D9EE5137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525543-B21F-2F4C-896A-712F97937C1D}"/>
              </a:ext>
            </a:extLst>
          </p:cNvPr>
          <p:cNvSpPr>
            <a:spLocks noGrp="1"/>
          </p:cNvSpPr>
          <p:nvPr>
            <p:ph type="ctrTitle"/>
          </p:nvPr>
        </p:nvSpPr>
        <p:spPr>
          <a:xfrm>
            <a:off x="451068" y="1203327"/>
            <a:ext cx="7076660" cy="3788737"/>
          </a:xfrm>
        </p:spPr>
        <p:txBody>
          <a:bodyPr>
            <a:normAutofit/>
          </a:bodyPr>
          <a:lstStyle/>
          <a:p>
            <a:pPr>
              <a:lnSpc>
                <a:spcPct val="110000"/>
              </a:lnSpc>
            </a:pPr>
            <a:r>
              <a:rPr lang="en-US" sz="4400" dirty="0">
                <a:solidFill>
                  <a:srgbClr val="C00000"/>
                </a:solidFill>
                <a:latin typeface="Times New Roman" panose="02020603050405020304" pitchFamily="18" charset="0"/>
                <a:cs typeface="Times New Roman" panose="02020603050405020304" pitchFamily="18" charset="0"/>
              </a:rPr>
              <a:t>Management of Chronic liver disease </a:t>
            </a:r>
            <a:br>
              <a:rPr lang="en-US" sz="4400" dirty="0">
                <a:solidFill>
                  <a:srgbClr val="C00000"/>
                </a:solidFill>
                <a:latin typeface="Times New Roman" panose="02020603050405020304" pitchFamily="18" charset="0"/>
                <a:cs typeface="Times New Roman" panose="02020603050405020304" pitchFamily="18" charset="0"/>
              </a:rPr>
            </a:br>
            <a:br>
              <a:rPr lang="en-US" sz="4400" dirty="0">
                <a:solidFill>
                  <a:srgbClr val="C00000"/>
                </a:solidFill>
                <a:latin typeface="Times New Roman" panose="02020603050405020304" pitchFamily="18" charset="0"/>
                <a:cs typeface="Times New Roman" panose="02020603050405020304" pitchFamily="18" charset="0"/>
              </a:rPr>
            </a:br>
            <a:br>
              <a:rPr lang="en-US" sz="1100" dirty="0">
                <a:solidFill>
                  <a:srgbClr val="C00000"/>
                </a:solidFill>
                <a:latin typeface="Times New Roman" panose="02020603050405020304" pitchFamily="18" charset="0"/>
                <a:cs typeface="Times New Roman" panose="02020603050405020304" pitchFamily="18" charset="0"/>
              </a:rPr>
            </a:br>
            <a:r>
              <a:rPr lang="en-US" sz="1100" b="1" dirty="0" err="1">
                <a:latin typeface="Times New Roman" panose="02020603050405020304" pitchFamily="18" charset="0"/>
                <a:cs typeface="Times New Roman" panose="02020603050405020304" pitchFamily="18" charset="0"/>
              </a:rPr>
              <a:t>Nuha</a:t>
            </a:r>
            <a:r>
              <a:rPr lang="en-US" sz="1100" b="1" dirty="0">
                <a:latin typeface="Times New Roman" panose="02020603050405020304" pitchFamily="18" charset="0"/>
                <a:cs typeface="Times New Roman" panose="02020603050405020304" pitchFamily="18" charset="0"/>
              </a:rPr>
              <a:t> </a:t>
            </a:r>
            <a:r>
              <a:rPr lang="en-US" sz="1100" b="1" dirty="0" err="1">
                <a:latin typeface="Times New Roman" panose="02020603050405020304" pitchFamily="18" charset="0"/>
                <a:cs typeface="Times New Roman" panose="02020603050405020304" pitchFamily="18" charset="0"/>
              </a:rPr>
              <a:t>Alammar</a:t>
            </a:r>
            <a:r>
              <a:rPr lang="en-US" sz="1100" b="1" dirty="0">
                <a:latin typeface="Times New Roman" panose="02020603050405020304" pitchFamily="18" charset="0"/>
                <a:cs typeface="Times New Roman" panose="02020603050405020304" pitchFamily="18" charset="0"/>
              </a:rPr>
              <a:t>, MD</a:t>
            </a:r>
            <a:br>
              <a:rPr lang="en-US" sz="1100" b="1"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Assistant professor in internal medicine</a:t>
            </a:r>
            <a:br>
              <a:rPr lang="en-US" sz="1100" b="1"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Consultant of gastroenterology and hepatology</a:t>
            </a:r>
            <a:br>
              <a:rPr lang="en-US" sz="1100" b="1"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Specialized in </a:t>
            </a:r>
            <a:r>
              <a:rPr lang="en-US" sz="1100" b="1" dirty="0" err="1">
                <a:latin typeface="Times New Roman" panose="02020603050405020304" pitchFamily="18" charset="0"/>
                <a:cs typeface="Times New Roman" panose="02020603050405020304" pitchFamily="18" charset="0"/>
              </a:rPr>
              <a:t>Neurogastroenetrology</a:t>
            </a:r>
            <a:r>
              <a:rPr lang="en-US" sz="1100" b="1" dirty="0">
                <a:latin typeface="Times New Roman" panose="02020603050405020304" pitchFamily="18" charset="0"/>
                <a:cs typeface="Times New Roman" panose="02020603050405020304" pitchFamily="18" charset="0"/>
              </a:rPr>
              <a:t> and motility</a:t>
            </a:r>
            <a:br>
              <a:rPr lang="en-US" sz="1100" b="1"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King Khalid university hospital </a:t>
            </a:r>
            <a:br>
              <a:rPr lang="en-US" sz="1000" b="1" dirty="0">
                <a:latin typeface="Times New Roman" panose="02020603050405020304" pitchFamily="18" charset="0"/>
                <a:cs typeface="Times New Roman" panose="02020603050405020304" pitchFamily="18" charset="0"/>
              </a:rPr>
            </a:br>
            <a:endParaRPr lang="en-US" sz="1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717770"/>
      </p:ext>
    </p:extLst>
  </p:cSld>
  <p:clrMapOvr>
    <a:masterClrMapping/>
  </p:clrMapOvr>
  <mc:AlternateContent xmlns:mc="http://schemas.openxmlformats.org/markup-compatibility/2006">
    <mc:Choice xmlns:p14="http://schemas.microsoft.com/office/powerpoint/2010/main" Requires="p14">
      <p:transition spd="slow" p14:dur="2000" advTm="6531"/>
    </mc:Choice>
    <mc:Fallback>
      <p:transition spd="slow" advTm="653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2DB4133-2FB4-1B49-B602-26BD4B999B7C}"/>
              </a:ext>
            </a:extLst>
          </p:cNvPr>
          <p:cNvPicPr>
            <a:picLocks noChangeAspect="1"/>
          </p:cNvPicPr>
          <p:nvPr/>
        </p:nvPicPr>
        <p:blipFill>
          <a:blip r:embed="rId2"/>
          <a:stretch>
            <a:fillRect/>
          </a:stretch>
        </p:blipFill>
        <p:spPr>
          <a:xfrm>
            <a:off x="4759328" y="3887393"/>
            <a:ext cx="3278292" cy="2048932"/>
          </a:xfrm>
          <a:prstGeom prst="rect">
            <a:avLst/>
          </a:prstGeom>
        </p:spPr>
      </p:pic>
      <p:pic>
        <p:nvPicPr>
          <p:cNvPr id="4" name="Picture 3" descr="A close up of a fish with yellow eyes&#10;&#10;Description automatically generated">
            <a:extLst>
              <a:ext uri="{FF2B5EF4-FFF2-40B4-BE49-F238E27FC236}">
                <a16:creationId xmlns:a16="http://schemas.microsoft.com/office/drawing/2014/main" id="{F11AD3E8-25CC-C94B-80DA-AA531F82B30D}"/>
              </a:ext>
            </a:extLst>
          </p:cNvPr>
          <p:cNvPicPr>
            <a:picLocks noChangeAspect="1"/>
          </p:cNvPicPr>
          <p:nvPr/>
        </p:nvPicPr>
        <p:blipFill>
          <a:blip r:embed="rId3"/>
          <a:stretch>
            <a:fillRect/>
          </a:stretch>
        </p:blipFill>
        <p:spPr>
          <a:xfrm>
            <a:off x="410844" y="1071386"/>
            <a:ext cx="3743538" cy="1768821"/>
          </a:xfrm>
          <a:prstGeom prst="rect">
            <a:avLst/>
          </a:prstGeom>
        </p:spPr>
      </p:pic>
      <p:pic>
        <p:nvPicPr>
          <p:cNvPr id="6" name="Picture 5">
            <a:extLst>
              <a:ext uri="{FF2B5EF4-FFF2-40B4-BE49-F238E27FC236}">
                <a16:creationId xmlns:a16="http://schemas.microsoft.com/office/drawing/2014/main" id="{56C8C736-3AD4-9541-BB52-CE04348B546E}"/>
              </a:ext>
            </a:extLst>
          </p:cNvPr>
          <p:cNvPicPr>
            <a:picLocks noChangeAspect="1"/>
          </p:cNvPicPr>
          <p:nvPr/>
        </p:nvPicPr>
        <p:blipFill>
          <a:blip r:embed="rId4"/>
          <a:stretch>
            <a:fillRect/>
          </a:stretch>
        </p:blipFill>
        <p:spPr>
          <a:xfrm>
            <a:off x="8629441" y="643466"/>
            <a:ext cx="2598415" cy="2624662"/>
          </a:xfrm>
          <a:prstGeom prst="rect">
            <a:avLst/>
          </a:prstGeom>
        </p:spPr>
      </p:pic>
      <p:pic>
        <p:nvPicPr>
          <p:cNvPr id="7" name="Picture 6">
            <a:extLst>
              <a:ext uri="{FF2B5EF4-FFF2-40B4-BE49-F238E27FC236}">
                <a16:creationId xmlns:a16="http://schemas.microsoft.com/office/drawing/2014/main" id="{96FD14C3-764A-A34E-898D-453C9C018A59}"/>
              </a:ext>
            </a:extLst>
          </p:cNvPr>
          <p:cNvPicPr>
            <a:picLocks noChangeAspect="1"/>
          </p:cNvPicPr>
          <p:nvPr/>
        </p:nvPicPr>
        <p:blipFill>
          <a:blip r:embed="rId5"/>
          <a:stretch>
            <a:fillRect/>
          </a:stretch>
        </p:blipFill>
        <p:spPr>
          <a:xfrm>
            <a:off x="643467" y="3906414"/>
            <a:ext cx="3278292" cy="1991562"/>
          </a:xfrm>
          <a:prstGeom prst="rect">
            <a:avLst/>
          </a:prstGeom>
        </p:spPr>
      </p:pic>
      <p:pic>
        <p:nvPicPr>
          <p:cNvPr id="5" name="Content Placeholder 4">
            <a:extLst>
              <a:ext uri="{FF2B5EF4-FFF2-40B4-BE49-F238E27FC236}">
                <a16:creationId xmlns:a16="http://schemas.microsoft.com/office/drawing/2014/main" id="{5DB9154A-C1F3-8D42-AEE0-837DF6A8CBF3}"/>
              </a:ext>
            </a:extLst>
          </p:cNvPr>
          <p:cNvPicPr>
            <a:picLocks noChangeAspect="1"/>
          </p:cNvPicPr>
          <p:nvPr/>
        </p:nvPicPr>
        <p:blipFill>
          <a:blip r:embed="rId6"/>
          <a:stretch>
            <a:fillRect/>
          </a:stretch>
        </p:blipFill>
        <p:spPr>
          <a:xfrm>
            <a:off x="4294082" y="1071386"/>
            <a:ext cx="3743538" cy="2068304"/>
          </a:xfrm>
          <a:prstGeom prst="rect">
            <a:avLst/>
          </a:prstGeom>
        </p:spPr>
      </p:pic>
      <p:pic>
        <p:nvPicPr>
          <p:cNvPr id="23" name="Picture 22">
            <a:extLst>
              <a:ext uri="{FF2B5EF4-FFF2-40B4-BE49-F238E27FC236}">
                <a16:creationId xmlns:a16="http://schemas.microsoft.com/office/drawing/2014/main" id="{1997643E-C37D-1540-8776-738C1CE63E70}"/>
              </a:ext>
            </a:extLst>
          </p:cNvPr>
          <p:cNvPicPr>
            <a:picLocks noChangeAspect="1"/>
          </p:cNvPicPr>
          <p:nvPr/>
        </p:nvPicPr>
        <p:blipFill>
          <a:blip r:embed="rId7"/>
          <a:stretch>
            <a:fillRect/>
          </a:stretch>
        </p:blipFill>
        <p:spPr>
          <a:xfrm>
            <a:off x="9138755" y="3589863"/>
            <a:ext cx="1579785" cy="2643992"/>
          </a:xfrm>
          <a:prstGeom prst="rect">
            <a:avLst/>
          </a:prstGeom>
        </p:spPr>
      </p:pic>
    </p:spTree>
    <p:extLst>
      <p:ext uri="{BB962C8B-B14F-4D97-AF65-F5344CB8AC3E}">
        <p14:creationId xmlns:p14="http://schemas.microsoft.com/office/powerpoint/2010/main" val="2905429587"/>
      </p:ext>
    </p:extLst>
  </p:cSld>
  <p:clrMapOvr>
    <a:masterClrMapping/>
  </p:clrMapOvr>
  <mc:AlternateContent xmlns:mc="http://schemas.openxmlformats.org/markup-compatibility/2006">
    <mc:Choice xmlns:p14="http://schemas.microsoft.com/office/powerpoint/2010/main" Requires="p14">
      <p:transition spd="slow" p14:dur="2000" advTm="313"/>
    </mc:Choice>
    <mc:Fallback>
      <p:transition spd="slow" advTm="31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1E9-79B6-2A4E-8803-139FB3D903C2}"/>
              </a:ext>
            </a:extLst>
          </p:cNvPr>
          <p:cNvSpPr>
            <a:spLocks noGrp="1"/>
          </p:cNvSpPr>
          <p:nvPr>
            <p:ph type="title"/>
          </p:nvPr>
        </p:nvSpPr>
        <p:spPr>
          <a:xfrm>
            <a:off x="913774" y="43440"/>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Symptoms of chronic liver disease</a:t>
            </a:r>
          </a:p>
        </p:txBody>
      </p:sp>
      <p:graphicFrame>
        <p:nvGraphicFramePr>
          <p:cNvPr id="4" name="Content Placeholder 3">
            <a:extLst>
              <a:ext uri="{FF2B5EF4-FFF2-40B4-BE49-F238E27FC236}">
                <a16:creationId xmlns:a16="http://schemas.microsoft.com/office/drawing/2014/main" id="{EC731FF4-F378-9543-8002-B70B16BFC5E9}"/>
              </a:ext>
            </a:extLst>
          </p:cNvPr>
          <p:cNvGraphicFramePr>
            <a:graphicFrameLocks noGrp="1"/>
          </p:cNvGraphicFramePr>
          <p:nvPr>
            <p:ph sz="quarter" idx="13"/>
            <p:extLst>
              <p:ext uri="{D42A27DB-BD31-4B8C-83A1-F6EECF244321}">
                <p14:modId xmlns:p14="http://schemas.microsoft.com/office/powerpoint/2010/main" val="1104173901"/>
              </p:ext>
            </p:extLst>
          </p:nvPr>
        </p:nvGraphicFramePr>
        <p:xfrm>
          <a:off x="1971921" y="1421768"/>
          <a:ext cx="7997144" cy="4389120"/>
        </p:xfrm>
        <a:graphic>
          <a:graphicData uri="http://schemas.openxmlformats.org/drawingml/2006/table">
            <a:tbl>
              <a:tblPr firstRow="1" bandRow="1">
                <a:tableStyleId>{5C22544A-7EE6-4342-B048-85BDC9FD1C3A}</a:tableStyleId>
              </a:tblPr>
              <a:tblGrid>
                <a:gridCol w="4034744">
                  <a:extLst>
                    <a:ext uri="{9D8B030D-6E8A-4147-A177-3AD203B41FA5}">
                      <a16:colId xmlns:a16="http://schemas.microsoft.com/office/drawing/2014/main" val="3950045368"/>
                    </a:ext>
                  </a:extLst>
                </a:gridCol>
                <a:gridCol w="3962400">
                  <a:extLst>
                    <a:ext uri="{9D8B030D-6E8A-4147-A177-3AD203B41FA5}">
                      <a16:colId xmlns:a16="http://schemas.microsoft.com/office/drawing/2014/main" val="274885065"/>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Symptoms secondary to </a:t>
                      </a:r>
                    </a:p>
                    <a:p>
                      <a:pPr algn="ctr"/>
                      <a:r>
                        <a:rPr lang="en-US" sz="2400" dirty="0">
                          <a:latin typeface="Times New Roman" panose="02020603050405020304" pitchFamily="18" charset="0"/>
                          <a:cs typeface="Times New Roman" panose="02020603050405020304" pitchFamily="18" charset="0"/>
                        </a:rPr>
                        <a:t>LIVER DAMAGE</a:t>
                      </a:r>
                    </a:p>
                  </a:txBody>
                  <a:tcPr/>
                </a:tc>
                <a:tc>
                  <a:txBody>
                    <a:bodyPr/>
                    <a:lstStyle/>
                    <a:p>
                      <a:pPr algn="ctr"/>
                      <a:r>
                        <a:rPr lang="en-US" sz="2400" dirty="0">
                          <a:latin typeface="Times New Roman" panose="02020603050405020304" pitchFamily="18" charset="0"/>
                          <a:cs typeface="Times New Roman" panose="02020603050405020304" pitchFamily="18" charset="0"/>
                        </a:rPr>
                        <a:t>Symptoms secondary to </a:t>
                      </a:r>
                    </a:p>
                    <a:p>
                      <a:pPr algn="ctr"/>
                      <a:r>
                        <a:rPr lang="en-US" sz="2400" dirty="0">
                          <a:latin typeface="Times New Roman" panose="02020603050405020304" pitchFamily="18" charset="0"/>
                          <a:cs typeface="Times New Roman" panose="02020603050405020304" pitchFamily="18" charset="0"/>
                        </a:rPr>
                        <a:t>PORTAL HYPERTENSION</a:t>
                      </a:r>
                    </a:p>
                  </a:txBody>
                  <a:tcPr/>
                </a:tc>
                <a:extLst>
                  <a:ext uri="{0D108BD9-81ED-4DB2-BD59-A6C34878D82A}">
                    <a16:rowId xmlns:a16="http://schemas.microsoft.com/office/drawing/2014/main" val="1740305625"/>
                  </a:ext>
                </a:extLst>
              </a:tr>
              <a:tr h="370840">
                <a:tc>
                  <a:txBody>
                    <a:bodyPr/>
                    <a:lstStyle/>
                    <a:p>
                      <a:pPr algn="ctr"/>
                      <a:r>
                        <a:rPr lang="en-US" sz="2000" dirty="0">
                          <a:latin typeface="Times New Roman" panose="02020603050405020304" pitchFamily="18" charset="0"/>
                          <a:cs typeface="Times New Roman" panose="02020603050405020304" pitchFamily="18" charset="0"/>
                        </a:rPr>
                        <a:t>Jaundice</a:t>
                      </a:r>
                    </a:p>
                  </a:txBody>
                  <a:tcP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51795971"/>
                  </a:ext>
                </a:extLst>
              </a:tr>
              <a:tr h="370840">
                <a:tc>
                  <a:txBody>
                    <a:bodyPr/>
                    <a:lstStyle/>
                    <a:p>
                      <a:pPr algn="ctr"/>
                      <a:r>
                        <a:rPr lang="en-US" sz="2000" dirty="0">
                          <a:latin typeface="Times New Roman" panose="02020603050405020304" pitchFamily="18" charset="0"/>
                          <a:cs typeface="Times New Roman" panose="02020603050405020304" pitchFamily="18" charset="0"/>
                        </a:rPr>
                        <a:t>Encephalopathy </a:t>
                      </a:r>
                    </a:p>
                  </a:txBody>
                  <a:tcPr>
                    <a:solidFill>
                      <a:schemeClr val="accent3">
                        <a:lumMod val="40000"/>
                        <a:lumOff val="6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737977004"/>
                  </a:ext>
                </a:extLst>
              </a:tr>
              <a:tr h="370840">
                <a:tc>
                  <a:txBody>
                    <a:bodyPr/>
                    <a:lstStyle/>
                    <a:p>
                      <a:pPr algn="ctr"/>
                      <a:r>
                        <a:rPr lang="en-US" sz="2000" dirty="0">
                          <a:latin typeface="Times New Roman" panose="02020603050405020304" pitchFamily="18" charset="0"/>
                          <a:cs typeface="Times New Roman" panose="02020603050405020304" pitchFamily="18" charset="0"/>
                        </a:rPr>
                        <a:t>Ascites/Ankle edema</a:t>
                      </a:r>
                    </a:p>
                  </a:txBody>
                  <a:tcP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406502471"/>
                  </a:ext>
                </a:extLst>
              </a:tr>
              <a:tr h="370840">
                <a:tc>
                  <a:txBody>
                    <a:bodyPr/>
                    <a:lstStyle/>
                    <a:p>
                      <a:pPr algn="ctr"/>
                      <a:r>
                        <a:rPr lang="en-US" sz="2000" dirty="0">
                          <a:latin typeface="Times New Roman" panose="02020603050405020304" pitchFamily="18" charset="0"/>
                          <a:cs typeface="Times New Roman" panose="02020603050405020304" pitchFamily="18" charset="0"/>
                        </a:rPr>
                        <a:t>Anemia </a:t>
                      </a:r>
                    </a:p>
                  </a:txBody>
                  <a:tcPr>
                    <a:solidFill>
                      <a:schemeClr val="accent3">
                        <a:lumMod val="40000"/>
                        <a:lumOff val="6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3587549984"/>
                  </a:ext>
                </a:extLst>
              </a:tr>
              <a:tr h="370840">
                <a:tc>
                  <a:txBody>
                    <a:bodyPr/>
                    <a:lstStyle/>
                    <a:p>
                      <a:pPr algn="ctr"/>
                      <a:r>
                        <a:rPr lang="en-US" sz="2000" dirty="0">
                          <a:latin typeface="Times New Roman" panose="02020603050405020304" pitchFamily="18" charset="0"/>
                          <a:cs typeface="Times New Roman" panose="02020603050405020304" pitchFamily="18" charset="0"/>
                        </a:rPr>
                        <a:t>Bleeding tendency </a:t>
                      </a:r>
                    </a:p>
                  </a:txBody>
                  <a:tcPr>
                    <a:solidFill>
                      <a:schemeClr val="accent3">
                        <a:lumMod val="40000"/>
                        <a:lumOff val="6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229454967"/>
                  </a:ext>
                </a:extLst>
              </a:tr>
              <a:tr h="370840">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3027834527"/>
                  </a:ext>
                </a:extLst>
              </a:tr>
              <a:tr h="370840">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6468744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65406907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843959969"/>
                  </a:ext>
                </a:extLst>
              </a:tr>
            </a:tbl>
          </a:graphicData>
        </a:graphic>
      </p:graphicFrame>
      <p:sp>
        <p:nvSpPr>
          <p:cNvPr id="5" name="TextBox 4">
            <a:extLst>
              <a:ext uri="{FF2B5EF4-FFF2-40B4-BE49-F238E27FC236}">
                <a16:creationId xmlns:a16="http://schemas.microsoft.com/office/drawing/2014/main" id="{A489E951-EB3E-2E45-B122-4B1BC3878D51}"/>
              </a:ext>
            </a:extLst>
          </p:cNvPr>
          <p:cNvSpPr txBox="1"/>
          <p:nvPr/>
        </p:nvSpPr>
        <p:spPr>
          <a:xfrm>
            <a:off x="227976" y="4590409"/>
            <a:ext cx="1757082" cy="707886"/>
          </a:xfrm>
          <a:prstGeom prst="rect">
            <a:avLst/>
          </a:prstGeom>
          <a:noFill/>
        </p:spPr>
        <p:txBody>
          <a:bodyPr wrap="square" rtlCol="0">
            <a:spAutoFit/>
          </a:bodyPr>
          <a:lstStyle/>
          <a:p>
            <a:pPr algn="ctr" rtl="1"/>
            <a:r>
              <a:rPr lang="en-US" sz="2000" b="1" dirty="0">
                <a:solidFill>
                  <a:srgbClr val="E6917D"/>
                </a:solidFill>
                <a:latin typeface="Times New Roman" panose="02020603050405020304" pitchFamily="18" charset="0"/>
                <a:cs typeface="Times New Roman" panose="02020603050405020304" pitchFamily="18" charset="0"/>
              </a:rPr>
              <a:t>High Estrogen </a:t>
            </a:r>
          </a:p>
        </p:txBody>
      </p:sp>
      <p:sp>
        <p:nvSpPr>
          <p:cNvPr id="6" name="TextBox 5">
            <a:extLst>
              <a:ext uri="{FF2B5EF4-FFF2-40B4-BE49-F238E27FC236}">
                <a16:creationId xmlns:a16="http://schemas.microsoft.com/office/drawing/2014/main" id="{5E33D1A7-2279-FA44-9C38-5223BB5BC2E7}"/>
              </a:ext>
            </a:extLst>
          </p:cNvPr>
          <p:cNvSpPr txBox="1"/>
          <p:nvPr/>
        </p:nvSpPr>
        <p:spPr>
          <a:xfrm>
            <a:off x="214839" y="3075057"/>
            <a:ext cx="1757082" cy="707886"/>
          </a:xfrm>
          <a:prstGeom prst="rect">
            <a:avLst/>
          </a:prstGeom>
          <a:noFill/>
        </p:spPr>
        <p:txBody>
          <a:bodyPr wrap="square" rtlCol="0">
            <a:spAutoFit/>
          </a:bodyPr>
          <a:lstStyle/>
          <a:p>
            <a:pPr algn="ctr"/>
            <a:r>
              <a:rPr lang="en-US" sz="2000" b="1" dirty="0">
                <a:solidFill>
                  <a:schemeClr val="accent3">
                    <a:lumMod val="50000"/>
                  </a:schemeClr>
                </a:solidFill>
                <a:latin typeface="Times New Roman" panose="02020603050405020304" pitchFamily="18" charset="0"/>
                <a:cs typeface="Times New Roman" panose="02020603050405020304" pitchFamily="18" charset="0"/>
              </a:rPr>
              <a:t>Hepatic insufficiency </a:t>
            </a:r>
          </a:p>
        </p:txBody>
      </p:sp>
      <p:sp>
        <p:nvSpPr>
          <p:cNvPr id="7" name="TextBox 6">
            <a:extLst>
              <a:ext uri="{FF2B5EF4-FFF2-40B4-BE49-F238E27FC236}">
                <a16:creationId xmlns:a16="http://schemas.microsoft.com/office/drawing/2014/main" id="{930345AA-429F-8848-B788-B4CE7CBB6438}"/>
              </a:ext>
            </a:extLst>
          </p:cNvPr>
          <p:cNvSpPr txBox="1"/>
          <p:nvPr/>
        </p:nvSpPr>
        <p:spPr>
          <a:xfrm>
            <a:off x="10067362" y="3075057"/>
            <a:ext cx="1721223" cy="1015663"/>
          </a:xfrm>
          <a:prstGeom prst="rect">
            <a:avLst/>
          </a:prstGeom>
          <a:noFill/>
        </p:spPr>
        <p:txBody>
          <a:bodyPr wrap="square" rtlCol="0">
            <a:spAutoFit/>
          </a:bodyPr>
          <a:lstStyle/>
          <a:p>
            <a:pPr algn="ctr"/>
            <a:r>
              <a:rPr lang="en-US" sz="2000" b="1" dirty="0">
                <a:solidFill>
                  <a:schemeClr val="accent6">
                    <a:lumMod val="75000"/>
                  </a:schemeClr>
                </a:solidFill>
                <a:latin typeface="Times New Roman" panose="02020603050405020304" pitchFamily="18" charset="0"/>
                <a:cs typeface="Times New Roman" panose="02020603050405020304" pitchFamily="18" charset="0"/>
              </a:rPr>
              <a:t>Portal hypertension effect </a:t>
            </a:r>
          </a:p>
        </p:txBody>
      </p:sp>
      <p:sp>
        <p:nvSpPr>
          <p:cNvPr id="8" name="TextBox 7">
            <a:extLst>
              <a:ext uri="{FF2B5EF4-FFF2-40B4-BE49-F238E27FC236}">
                <a16:creationId xmlns:a16="http://schemas.microsoft.com/office/drawing/2014/main" id="{B468C73E-2766-F142-9E64-9C9B41E53D93}"/>
              </a:ext>
            </a:extLst>
          </p:cNvPr>
          <p:cNvSpPr txBox="1"/>
          <p:nvPr/>
        </p:nvSpPr>
        <p:spPr>
          <a:xfrm>
            <a:off x="10090399" y="4744297"/>
            <a:ext cx="1873625" cy="400110"/>
          </a:xfrm>
          <a:prstGeom prst="rect">
            <a:avLst/>
          </a:prstGeom>
          <a:noFill/>
        </p:spPr>
        <p:txBody>
          <a:bodyPr wrap="square" rtlCol="0">
            <a:spAutoFit/>
          </a:bodyPr>
          <a:lstStyle/>
          <a:p>
            <a:pPr algn="ctr"/>
            <a:r>
              <a:rPr lang="en-US" sz="2000" b="1" dirty="0">
                <a:solidFill>
                  <a:schemeClr val="accent1">
                    <a:lumMod val="75000"/>
                  </a:schemeClr>
                </a:solidFill>
                <a:latin typeface="Times New Roman" panose="02020603050405020304" pitchFamily="18" charset="0"/>
                <a:cs typeface="Times New Roman" panose="02020603050405020304" pitchFamily="18" charset="0"/>
              </a:rPr>
              <a:t>Hypersplenism </a:t>
            </a:r>
          </a:p>
        </p:txBody>
      </p:sp>
    </p:spTree>
    <p:extLst>
      <p:ext uri="{BB962C8B-B14F-4D97-AF65-F5344CB8AC3E}">
        <p14:creationId xmlns:p14="http://schemas.microsoft.com/office/powerpoint/2010/main" val="243776657"/>
      </p:ext>
    </p:extLst>
  </p:cSld>
  <p:clrMapOvr>
    <a:masterClrMapping/>
  </p:clrMapOvr>
  <mc:AlternateContent xmlns:mc="http://schemas.openxmlformats.org/markup-compatibility/2006">
    <mc:Choice xmlns:p14="http://schemas.microsoft.com/office/powerpoint/2010/main" Requires="p14">
      <p:transition spd="slow" p14:dur="2000" advTm="6671"/>
    </mc:Choice>
    <mc:Fallback>
      <p:transition spd="slow" advTm="667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05080B-1428-C04B-8227-5A3BF77BA13B}"/>
              </a:ext>
            </a:extLst>
          </p:cNvPr>
          <p:cNvSpPr txBox="1"/>
          <p:nvPr/>
        </p:nvSpPr>
        <p:spPr>
          <a:xfrm>
            <a:off x="1389185" y="2721114"/>
            <a:ext cx="9900138" cy="707886"/>
          </a:xfrm>
          <a:prstGeom prst="rect">
            <a:avLst/>
          </a:prstGeom>
          <a:noFill/>
        </p:spPr>
        <p:txBody>
          <a:bodyPr wrap="square" rtlCol="0">
            <a:spAutoFit/>
          </a:bodyPr>
          <a:lstStyle/>
          <a:p>
            <a:r>
              <a:rPr lang="en-US" sz="4000" dirty="0">
                <a:solidFill>
                  <a:srgbClr val="C00000"/>
                </a:solidFill>
                <a:latin typeface="Times New Roman" panose="02020603050405020304" pitchFamily="18" charset="0"/>
                <a:cs typeface="Times New Roman" panose="02020603050405020304" pitchFamily="18" charset="0"/>
              </a:rPr>
              <a:t>What causes ascites in chronic liver disease?</a:t>
            </a:r>
          </a:p>
        </p:txBody>
      </p:sp>
    </p:spTree>
    <p:extLst>
      <p:ext uri="{BB962C8B-B14F-4D97-AF65-F5344CB8AC3E}">
        <p14:creationId xmlns:p14="http://schemas.microsoft.com/office/powerpoint/2010/main" val="2342478181"/>
      </p:ext>
    </p:extLst>
  </p:cSld>
  <p:clrMapOvr>
    <a:masterClrMapping/>
  </p:clrMapOvr>
  <mc:AlternateContent xmlns:mc="http://schemas.openxmlformats.org/markup-compatibility/2006">
    <mc:Choice xmlns:p14="http://schemas.microsoft.com/office/powerpoint/2010/main" Requires="p14">
      <p:transition spd="slow" p14:dur="2000" advTm="10715"/>
    </mc:Choice>
    <mc:Fallback>
      <p:transition spd="slow" advTm="1071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B484-6E54-8B42-B0D5-8F09752C4EF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D263EB9-9816-3645-B5D2-0D766133601C}"/>
              </a:ext>
            </a:extLst>
          </p:cNvPr>
          <p:cNvPicPr>
            <a:picLocks noGrp="1" noChangeAspect="1"/>
          </p:cNvPicPr>
          <p:nvPr>
            <p:ph sz="quarter" idx="13"/>
          </p:nvPr>
        </p:nvPicPr>
        <p:blipFill>
          <a:blip r:embed="rId2"/>
          <a:stretch>
            <a:fillRect/>
          </a:stretch>
        </p:blipFill>
        <p:spPr>
          <a:xfrm>
            <a:off x="2037616" y="463758"/>
            <a:ext cx="7362415" cy="5930483"/>
          </a:xfrm>
          <a:prstGeom prst="rect">
            <a:avLst/>
          </a:prstGeom>
        </p:spPr>
      </p:pic>
    </p:spTree>
    <p:extLst>
      <p:ext uri="{BB962C8B-B14F-4D97-AF65-F5344CB8AC3E}">
        <p14:creationId xmlns:p14="http://schemas.microsoft.com/office/powerpoint/2010/main" val="3621667947"/>
      </p:ext>
    </p:extLst>
  </p:cSld>
  <p:clrMapOvr>
    <a:masterClrMapping/>
  </p:clrMapOvr>
  <mc:AlternateContent xmlns:mc="http://schemas.openxmlformats.org/markup-compatibility/2006">
    <mc:Choice xmlns:p14="http://schemas.microsoft.com/office/powerpoint/2010/main" Requires="p14">
      <p:transition spd="slow" p14:dur="2000" advTm="37185"/>
    </mc:Choice>
    <mc:Fallback>
      <p:transition spd="slow" advTm="3718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1E9-79B6-2A4E-8803-139FB3D903C2}"/>
              </a:ext>
            </a:extLst>
          </p:cNvPr>
          <p:cNvSpPr>
            <a:spLocks noGrp="1"/>
          </p:cNvSpPr>
          <p:nvPr>
            <p:ph type="title"/>
          </p:nvPr>
        </p:nvSpPr>
        <p:spPr>
          <a:xfrm>
            <a:off x="913774" y="43440"/>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Symptoms of chronic liver disease</a:t>
            </a:r>
          </a:p>
        </p:txBody>
      </p:sp>
      <p:graphicFrame>
        <p:nvGraphicFramePr>
          <p:cNvPr id="4" name="Content Placeholder 3">
            <a:extLst>
              <a:ext uri="{FF2B5EF4-FFF2-40B4-BE49-F238E27FC236}">
                <a16:creationId xmlns:a16="http://schemas.microsoft.com/office/drawing/2014/main" id="{EC731FF4-F378-9543-8002-B70B16BFC5E9}"/>
              </a:ext>
            </a:extLst>
          </p:cNvPr>
          <p:cNvGraphicFramePr>
            <a:graphicFrameLocks noGrp="1"/>
          </p:cNvGraphicFramePr>
          <p:nvPr>
            <p:ph sz="quarter" idx="13"/>
          </p:nvPr>
        </p:nvGraphicFramePr>
        <p:xfrm>
          <a:off x="1971921" y="1421768"/>
          <a:ext cx="7997144" cy="4389120"/>
        </p:xfrm>
        <a:graphic>
          <a:graphicData uri="http://schemas.openxmlformats.org/drawingml/2006/table">
            <a:tbl>
              <a:tblPr firstRow="1" bandRow="1">
                <a:tableStyleId>{5C22544A-7EE6-4342-B048-85BDC9FD1C3A}</a:tableStyleId>
              </a:tblPr>
              <a:tblGrid>
                <a:gridCol w="4034744">
                  <a:extLst>
                    <a:ext uri="{9D8B030D-6E8A-4147-A177-3AD203B41FA5}">
                      <a16:colId xmlns:a16="http://schemas.microsoft.com/office/drawing/2014/main" val="3950045368"/>
                    </a:ext>
                  </a:extLst>
                </a:gridCol>
                <a:gridCol w="3962400">
                  <a:extLst>
                    <a:ext uri="{9D8B030D-6E8A-4147-A177-3AD203B41FA5}">
                      <a16:colId xmlns:a16="http://schemas.microsoft.com/office/drawing/2014/main" val="274885065"/>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Symptoms secondary to </a:t>
                      </a:r>
                    </a:p>
                    <a:p>
                      <a:pPr algn="ctr"/>
                      <a:r>
                        <a:rPr lang="en-US" sz="2400" dirty="0">
                          <a:latin typeface="Times New Roman" panose="02020603050405020304" pitchFamily="18" charset="0"/>
                          <a:cs typeface="Times New Roman" panose="02020603050405020304" pitchFamily="18" charset="0"/>
                        </a:rPr>
                        <a:t>LIVER DAMAGE</a:t>
                      </a:r>
                    </a:p>
                  </a:txBody>
                  <a:tcPr/>
                </a:tc>
                <a:tc>
                  <a:txBody>
                    <a:bodyPr/>
                    <a:lstStyle/>
                    <a:p>
                      <a:pPr algn="ctr"/>
                      <a:r>
                        <a:rPr lang="en-US" sz="2400" dirty="0">
                          <a:latin typeface="Times New Roman" panose="02020603050405020304" pitchFamily="18" charset="0"/>
                          <a:cs typeface="Times New Roman" panose="02020603050405020304" pitchFamily="18" charset="0"/>
                        </a:rPr>
                        <a:t>Symptoms secondary to </a:t>
                      </a:r>
                    </a:p>
                    <a:p>
                      <a:pPr algn="ctr"/>
                      <a:r>
                        <a:rPr lang="en-US" sz="2400" dirty="0">
                          <a:latin typeface="Times New Roman" panose="02020603050405020304" pitchFamily="18" charset="0"/>
                          <a:cs typeface="Times New Roman" panose="02020603050405020304" pitchFamily="18" charset="0"/>
                        </a:rPr>
                        <a:t>PORTAL HYPERTENSION</a:t>
                      </a:r>
                    </a:p>
                  </a:txBody>
                  <a:tcPr/>
                </a:tc>
                <a:extLst>
                  <a:ext uri="{0D108BD9-81ED-4DB2-BD59-A6C34878D82A}">
                    <a16:rowId xmlns:a16="http://schemas.microsoft.com/office/drawing/2014/main" val="1740305625"/>
                  </a:ext>
                </a:extLst>
              </a:tr>
              <a:tr h="370840">
                <a:tc>
                  <a:txBody>
                    <a:bodyPr/>
                    <a:lstStyle/>
                    <a:p>
                      <a:pPr algn="ctr"/>
                      <a:r>
                        <a:rPr lang="en-US" sz="2000" dirty="0">
                          <a:latin typeface="Times New Roman" panose="02020603050405020304" pitchFamily="18" charset="0"/>
                          <a:cs typeface="Times New Roman" panose="02020603050405020304" pitchFamily="18" charset="0"/>
                        </a:rPr>
                        <a:t>Jaundice</a:t>
                      </a:r>
                    </a:p>
                  </a:txBody>
                  <a:tcP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51795971"/>
                  </a:ext>
                </a:extLst>
              </a:tr>
              <a:tr h="370840">
                <a:tc>
                  <a:txBody>
                    <a:bodyPr/>
                    <a:lstStyle/>
                    <a:p>
                      <a:pPr algn="ctr"/>
                      <a:r>
                        <a:rPr lang="en-US" sz="2000" dirty="0">
                          <a:latin typeface="Times New Roman" panose="02020603050405020304" pitchFamily="18" charset="0"/>
                          <a:cs typeface="Times New Roman" panose="02020603050405020304" pitchFamily="18" charset="0"/>
                        </a:rPr>
                        <a:t>Encephalopathy </a:t>
                      </a:r>
                    </a:p>
                  </a:txBody>
                  <a:tcPr>
                    <a:solidFill>
                      <a:schemeClr val="accent3">
                        <a:lumMod val="40000"/>
                        <a:lumOff val="6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737977004"/>
                  </a:ext>
                </a:extLst>
              </a:tr>
              <a:tr h="370840">
                <a:tc>
                  <a:txBody>
                    <a:bodyPr/>
                    <a:lstStyle/>
                    <a:p>
                      <a:pPr algn="ctr"/>
                      <a:r>
                        <a:rPr lang="en-US" sz="2000" dirty="0">
                          <a:latin typeface="Times New Roman" panose="02020603050405020304" pitchFamily="18" charset="0"/>
                          <a:cs typeface="Times New Roman" panose="02020603050405020304" pitchFamily="18" charset="0"/>
                        </a:rPr>
                        <a:t>Ascites/Ankle edema</a:t>
                      </a:r>
                    </a:p>
                  </a:txBody>
                  <a:tcP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406502471"/>
                  </a:ext>
                </a:extLst>
              </a:tr>
              <a:tr h="370840">
                <a:tc>
                  <a:txBody>
                    <a:bodyPr/>
                    <a:lstStyle/>
                    <a:p>
                      <a:pPr algn="ctr"/>
                      <a:r>
                        <a:rPr lang="en-US" sz="2000" dirty="0">
                          <a:latin typeface="Times New Roman" panose="02020603050405020304" pitchFamily="18" charset="0"/>
                          <a:cs typeface="Times New Roman" panose="02020603050405020304" pitchFamily="18" charset="0"/>
                        </a:rPr>
                        <a:t>Anemia </a:t>
                      </a:r>
                    </a:p>
                  </a:txBody>
                  <a:tcPr>
                    <a:solidFill>
                      <a:schemeClr val="accent3">
                        <a:lumMod val="40000"/>
                        <a:lumOff val="6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3587549984"/>
                  </a:ext>
                </a:extLst>
              </a:tr>
              <a:tr h="370840">
                <a:tc>
                  <a:txBody>
                    <a:bodyPr/>
                    <a:lstStyle/>
                    <a:p>
                      <a:pPr algn="ctr"/>
                      <a:r>
                        <a:rPr lang="en-US" sz="2000" dirty="0">
                          <a:latin typeface="Times New Roman" panose="02020603050405020304" pitchFamily="18" charset="0"/>
                          <a:cs typeface="Times New Roman" panose="02020603050405020304" pitchFamily="18" charset="0"/>
                        </a:rPr>
                        <a:t>Bleeding tendency </a:t>
                      </a:r>
                    </a:p>
                  </a:txBody>
                  <a:tcPr>
                    <a:solidFill>
                      <a:schemeClr val="accent3">
                        <a:lumMod val="40000"/>
                        <a:lumOff val="6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229454967"/>
                  </a:ext>
                </a:extLst>
              </a:tr>
              <a:tr h="370840">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3027834527"/>
                  </a:ext>
                </a:extLst>
              </a:tr>
              <a:tr h="370840">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6468744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65406907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843959969"/>
                  </a:ext>
                </a:extLst>
              </a:tr>
            </a:tbl>
          </a:graphicData>
        </a:graphic>
      </p:graphicFrame>
      <p:sp>
        <p:nvSpPr>
          <p:cNvPr id="5" name="TextBox 4">
            <a:extLst>
              <a:ext uri="{FF2B5EF4-FFF2-40B4-BE49-F238E27FC236}">
                <a16:creationId xmlns:a16="http://schemas.microsoft.com/office/drawing/2014/main" id="{A489E951-EB3E-2E45-B122-4B1BC3878D51}"/>
              </a:ext>
            </a:extLst>
          </p:cNvPr>
          <p:cNvSpPr txBox="1"/>
          <p:nvPr/>
        </p:nvSpPr>
        <p:spPr>
          <a:xfrm>
            <a:off x="227976" y="4590409"/>
            <a:ext cx="1757082" cy="707886"/>
          </a:xfrm>
          <a:prstGeom prst="rect">
            <a:avLst/>
          </a:prstGeom>
          <a:noFill/>
        </p:spPr>
        <p:txBody>
          <a:bodyPr wrap="square" rtlCol="0">
            <a:spAutoFit/>
          </a:bodyPr>
          <a:lstStyle/>
          <a:p>
            <a:pPr algn="ctr" rtl="1"/>
            <a:r>
              <a:rPr lang="en-US" sz="2000" b="1" dirty="0">
                <a:solidFill>
                  <a:srgbClr val="E6917D"/>
                </a:solidFill>
                <a:latin typeface="Times New Roman" panose="02020603050405020304" pitchFamily="18" charset="0"/>
                <a:cs typeface="Times New Roman" panose="02020603050405020304" pitchFamily="18" charset="0"/>
              </a:rPr>
              <a:t>High Estrogen </a:t>
            </a:r>
          </a:p>
        </p:txBody>
      </p:sp>
      <p:sp>
        <p:nvSpPr>
          <p:cNvPr id="6" name="TextBox 5">
            <a:extLst>
              <a:ext uri="{FF2B5EF4-FFF2-40B4-BE49-F238E27FC236}">
                <a16:creationId xmlns:a16="http://schemas.microsoft.com/office/drawing/2014/main" id="{5E33D1A7-2279-FA44-9C38-5223BB5BC2E7}"/>
              </a:ext>
            </a:extLst>
          </p:cNvPr>
          <p:cNvSpPr txBox="1"/>
          <p:nvPr/>
        </p:nvSpPr>
        <p:spPr>
          <a:xfrm>
            <a:off x="214839" y="3075057"/>
            <a:ext cx="1757082" cy="707886"/>
          </a:xfrm>
          <a:prstGeom prst="rect">
            <a:avLst/>
          </a:prstGeom>
          <a:noFill/>
        </p:spPr>
        <p:txBody>
          <a:bodyPr wrap="square" rtlCol="0">
            <a:spAutoFit/>
          </a:bodyPr>
          <a:lstStyle/>
          <a:p>
            <a:pPr algn="ctr"/>
            <a:r>
              <a:rPr lang="en-US" sz="2000" b="1" dirty="0">
                <a:solidFill>
                  <a:schemeClr val="accent3">
                    <a:lumMod val="50000"/>
                  </a:schemeClr>
                </a:solidFill>
                <a:latin typeface="Times New Roman" panose="02020603050405020304" pitchFamily="18" charset="0"/>
                <a:cs typeface="Times New Roman" panose="02020603050405020304" pitchFamily="18" charset="0"/>
              </a:rPr>
              <a:t>Hepatic insufficiency </a:t>
            </a:r>
          </a:p>
        </p:txBody>
      </p:sp>
      <p:sp>
        <p:nvSpPr>
          <p:cNvPr id="7" name="TextBox 6">
            <a:extLst>
              <a:ext uri="{FF2B5EF4-FFF2-40B4-BE49-F238E27FC236}">
                <a16:creationId xmlns:a16="http://schemas.microsoft.com/office/drawing/2014/main" id="{930345AA-429F-8848-B788-B4CE7CBB6438}"/>
              </a:ext>
            </a:extLst>
          </p:cNvPr>
          <p:cNvSpPr txBox="1"/>
          <p:nvPr/>
        </p:nvSpPr>
        <p:spPr>
          <a:xfrm>
            <a:off x="10067362" y="3075057"/>
            <a:ext cx="1721223" cy="1015663"/>
          </a:xfrm>
          <a:prstGeom prst="rect">
            <a:avLst/>
          </a:prstGeom>
          <a:noFill/>
        </p:spPr>
        <p:txBody>
          <a:bodyPr wrap="square" rtlCol="0">
            <a:spAutoFit/>
          </a:bodyPr>
          <a:lstStyle/>
          <a:p>
            <a:pPr algn="ctr"/>
            <a:r>
              <a:rPr lang="en-US" sz="2000" b="1" dirty="0">
                <a:solidFill>
                  <a:schemeClr val="accent6">
                    <a:lumMod val="75000"/>
                  </a:schemeClr>
                </a:solidFill>
                <a:latin typeface="Times New Roman" panose="02020603050405020304" pitchFamily="18" charset="0"/>
                <a:cs typeface="Times New Roman" panose="02020603050405020304" pitchFamily="18" charset="0"/>
              </a:rPr>
              <a:t>Portal hypertension effect </a:t>
            </a:r>
          </a:p>
        </p:txBody>
      </p:sp>
      <p:sp>
        <p:nvSpPr>
          <p:cNvPr id="8" name="TextBox 7">
            <a:extLst>
              <a:ext uri="{FF2B5EF4-FFF2-40B4-BE49-F238E27FC236}">
                <a16:creationId xmlns:a16="http://schemas.microsoft.com/office/drawing/2014/main" id="{B468C73E-2766-F142-9E64-9C9B41E53D93}"/>
              </a:ext>
            </a:extLst>
          </p:cNvPr>
          <p:cNvSpPr txBox="1"/>
          <p:nvPr/>
        </p:nvSpPr>
        <p:spPr>
          <a:xfrm>
            <a:off x="10090399" y="4744297"/>
            <a:ext cx="1873625" cy="400110"/>
          </a:xfrm>
          <a:prstGeom prst="rect">
            <a:avLst/>
          </a:prstGeom>
          <a:noFill/>
        </p:spPr>
        <p:txBody>
          <a:bodyPr wrap="square" rtlCol="0">
            <a:spAutoFit/>
          </a:bodyPr>
          <a:lstStyle/>
          <a:p>
            <a:pPr algn="ctr"/>
            <a:r>
              <a:rPr lang="en-US" sz="2000" b="1" dirty="0">
                <a:solidFill>
                  <a:schemeClr val="accent1">
                    <a:lumMod val="75000"/>
                  </a:schemeClr>
                </a:solidFill>
                <a:latin typeface="Times New Roman" panose="02020603050405020304" pitchFamily="18" charset="0"/>
                <a:cs typeface="Times New Roman" panose="02020603050405020304" pitchFamily="18" charset="0"/>
              </a:rPr>
              <a:t>Hypersplenism </a:t>
            </a:r>
          </a:p>
        </p:txBody>
      </p:sp>
    </p:spTree>
    <p:extLst>
      <p:ext uri="{BB962C8B-B14F-4D97-AF65-F5344CB8AC3E}">
        <p14:creationId xmlns:p14="http://schemas.microsoft.com/office/powerpoint/2010/main" val="394814781"/>
      </p:ext>
    </p:extLst>
  </p:cSld>
  <p:clrMapOvr>
    <a:masterClrMapping/>
  </p:clrMapOvr>
  <mc:AlternateContent xmlns:mc="http://schemas.openxmlformats.org/markup-compatibility/2006">
    <mc:Choice xmlns:p14="http://schemas.microsoft.com/office/powerpoint/2010/main" Requires="p14">
      <p:transition spd="slow" p14:dur="2000" advTm="6686"/>
    </mc:Choice>
    <mc:Fallback>
      <p:transition spd="slow" advTm="668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7DB0C8-2474-A04F-BB15-CE7A5ADB21A1}"/>
              </a:ext>
            </a:extLst>
          </p:cNvPr>
          <p:cNvPicPr>
            <a:picLocks noChangeAspect="1"/>
          </p:cNvPicPr>
          <p:nvPr/>
        </p:nvPicPr>
        <p:blipFill>
          <a:blip r:embed="rId2"/>
          <a:stretch>
            <a:fillRect/>
          </a:stretch>
        </p:blipFill>
        <p:spPr>
          <a:xfrm>
            <a:off x="1668305" y="766673"/>
            <a:ext cx="3469549" cy="2420011"/>
          </a:xfrm>
          <a:prstGeom prst="rect">
            <a:avLst/>
          </a:prstGeom>
        </p:spPr>
      </p:pic>
      <p:cxnSp>
        <p:nvCxnSpPr>
          <p:cNvPr id="24" name="Straight Connector 23">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DE40EFD-0D17-2948-81A1-CB43A5B82B9F}"/>
              </a:ext>
            </a:extLst>
          </p:cNvPr>
          <p:cNvPicPr>
            <a:picLocks noChangeAspect="1"/>
          </p:cNvPicPr>
          <p:nvPr/>
        </p:nvPicPr>
        <p:blipFill>
          <a:blip r:embed="rId3"/>
          <a:stretch>
            <a:fillRect/>
          </a:stretch>
        </p:blipFill>
        <p:spPr>
          <a:xfrm>
            <a:off x="1166990" y="3765237"/>
            <a:ext cx="4535864" cy="2347309"/>
          </a:xfrm>
          <a:prstGeom prst="rect">
            <a:avLst/>
          </a:prstGeom>
        </p:spPr>
      </p:pic>
      <p:cxnSp>
        <p:nvCxnSpPr>
          <p:cNvPr id="26" name="Straight Connector 25">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C463CF6-2C8D-8247-A46C-00576E7C8502}"/>
              </a:ext>
            </a:extLst>
          </p:cNvPr>
          <p:cNvPicPr>
            <a:picLocks noChangeAspect="1"/>
          </p:cNvPicPr>
          <p:nvPr/>
        </p:nvPicPr>
        <p:blipFill>
          <a:blip r:embed="rId4"/>
          <a:stretch>
            <a:fillRect/>
          </a:stretch>
        </p:blipFill>
        <p:spPr>
          <a:xfrm>
            <a:off x="6877508" y="643467"/>
            <a:ext cx="3295614" cy="2545862"/>
          </a:xfrm>
          <a:prstGeom prst="rect">
            <a:avLst/>
          </a:prstGeom>
        </p:spPr>
      </p:pic>
      <p:pic>
        <p:nvPicPr>
          <p:cNvPr id="19" name="Picture 18">
            <a:extLst>
              <a:ext uri="{FF2B5EF4-FFF2-40B4-BE49-F238E27FC236}">
                <a16:creationId xmlns:a16="http://schemas.microsoft.com/office/drawing/2014/main" id="{4FF1AF25-18B5-6B42-84F4-61EEFA41E00F}"/>
              </a:ext>
            </a:extLst>
          </p:cNvPr>
          <p:cNvPicPr>
            <a:picLocks noChangeAspect="1"/>
          </p:cNvPicPr>
          <p:nvPr/>
        </p:nvPicPr>
        <p:blipFill>
          <a:blip r:embed="rId5"/>
          <a:stretch>
            <a:fillRect/>
          </a:stretch>
        </p:blipFill>
        <p:spPr>
          <a:xfrm>
            <a:off x="7450394" y="3671316"/>
            <a:ext cx="2508783" cy="2553469"/>
          </a:xfrm>
          <a:prstGeom prst="rect">
            <a:avLst/>
          </a:prstGeom>
        </p:spPr>
      </p:pic>
    </p:spTree>
    <p:extLst>
      <p:ext uri="{BB962C8B-B14F-4D97-AF65-F5344CB8AC3E}">
        <p14:creationId xmlns:p14="http://schemas.microsoft.com/office/powerpoint/2010/main" val="1809958447"/>
      </p:ext>
    </p:extLst>
  </p:cSld>
  <p:clrMapOvr>
    <a:masterClrMapping/>
  </p:clrMapOvr>
  <mc:AlternateContent xmlns:mc="http://schemas.openxmlformats.org/markup-compatibility/2006">
    <mc:Choice xmlns:p14="http://schemas.microsoft.com/office/powerpoint/2010/main" Requires="p14">
      <p:transition spd="slow" p14:dur="2000" advTm="13825"/>
    </mc:Choice>
    <mc:Fallback>
      <p:transition spd="slow" advTm="1382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1E9-79B6-2A4E-8803-139FB3D903C2}"/>
              </a:ext>
            </a:extLst>
          </p:cNvPr>
          <p:cNvSpPr>
            <a:spLocks noGrp="1"/>
          </p:cNvSpPr>
          <p:nvPr>
            <p:ph type="title"/>
          </p:nvPr>
        </p:nvSpPr>
        <p:spPr>
          <a:xfrm>
            <a:off x="913774" y="43440"/>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Symptoms of chronic liver disease</a:t>
            </a:r>
          </a:p>
        </p:txBody>
      </p:sp>
      <p:graphicFrame>
        <p:nvGraphicFramePr>
          <p:cNvPr id="4" name="Content Placeholder 3">
            <a:extLst>
              <a:ext uri="{FF2B5EF4-FFF2-40B4-BE49-F238E27FC236}">
                <a16:creationId xmlns:a16="http://schemas.microsoft.com/office/drawing/2014/main" id="{EC731FF4-F378-9543-8002-B70B16BFC5E9}"/>
              </a:ext>
            </a:extLst>
          </p:cNvPr>
          <p:cNvGraphicFramePr>
            <a:graphicFrameLocks noGrp="1"/>
          </p:cNvGraphicFramePr>
          <p:nvPr>
            <p:ph sz="quarter" idx="13"/>
            <p:extLst>
              <p:ext uri="{D42A27DB-BD31-4B8C-83A1-F6EECF244321}">
                <p14:modId xmlns:p14="http://schemas.microsoft.com/office/powerpoint/2010/main" val="3885930578"/>
              </p:ext>
            </p:extLst>
          </p:nvPr>
        </p:nvGraphicFramePr>
        <p:xfrm>
          <a:off x="1971921" y="1421768"/>
          <a:ext cx="7997144" cy="4389120"/>
        </p:xfrm>
        <a:graphic>
          <a:graphicData uri="http://schemas.openxmlformats.org/drawingml/2006/table">
            <a:tbl>
              <a:tblPr firstRow="1" bandRow="1">
                <a:tableStyleId>{5C22544A-7EE6-4342-B048-85BDC9FD1C3A}</a:tableStyleId>
              </a:tblPr>
              <a:tblGrid>
                <a:gridCol w="4034744">
                  <a:extLst>
                    <a:ext uri="{9D8B030D-6E8A-4147-A177-3AD203B41FA5}">
                      <a16:colId xmlns:a16="http://schemas.microsoft.com/office/drawing/2014/main" val="3950045368"/>
                    </a:ext>
                  </a:extLst>
                </a:gridCol>
                <a:gridCol w="3962400">
                  <a:extLst>
                    <a:ext uri="{9D8B030D-6E8A-4147-A177-3AD203B41FA5}">
                      <a16:colId xmlns:a16="http://schemas.microsoft.com/office/drawing/2014/main" val="274885065"/>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Symptoms secondary to </a:t>
                      </a:r>
                    </a:p>
                    <a:p>
                      <a:pPr algn="ctr"/>
                      <a:r>
                        <a:rPr lang="en-US" sz="2400" dirty="0">
                          <a:latin typeface="Times New Roman" panose="02020603050405020304" pitchFamily="18" charset="0"/>
                          <a:cs typeface="Times New Roman" panose="02020603050405020304" pitchFamily="18" charset="0"/>
                        </a:rPr>
                        <a:t>LIVER DAMAGE</a:t>
                      </a:r>
                    </a:p>
                  </a:txBody>
                  <a:tcPr/>
                </a:tc>
                <a:tc>
                  <a:txBody>
                    <a:bodyPr/>
                    <a:lstStyle/>
                    <a:p>
                      <a:pPr algn="ctr"/>
                      <a:r>
                        <a:rPr lang="en-US" sz="2400" dirty="0">
                          <a:latin typeface="Times New Roman" panose="02020603050405020304" pitchFamily="18" charset="0"/>
                          <a:cs typeface="Times New Roman" panose="02020603050405020304" pitchFamily="18" charset="0"/>
                        </a:rPr>
                        <a:t>Symptoms secondary to </a:t>
                      </a:r>
                    </a:p>
                    <a:p>
                      <a:pPr algn="ctr"/>
                      <a:r>
                        <a:rPr lang="en-US" sz="2400" dirty="0">
                          <a:latin typeface="Times New Roman" panose="02020603050405020304" pitchFamily="18" charset="0"/>
                          <a:cs typeface="Times New Roman" panose="02020603050405020304" pitchFamily="18" charset="0"/>
                        </a:rPr>
                        <a:t>PORTAL HYPERTENSION</a:t>
                      </a:r>
                    </a:p>
                  </a:txBody>
                  <a:tcPr/>
                </a:tc>
                <a:extLst>
                  <a:ext uri="{0D108BD9-81ED-4DB2-BD59-A6C34878D82A}">
                    <a16:rowId xmlns:a16="http://schemas.microsoft.com/office/drawing/2014/main" val="1740305625"/>
                  </a:ext>
                </a:extLst>
              </a:tr>
              <a:tr h="370840">
                <a:tc>
                  <a:txBody>
                    <a:bodyPr/>
                    <a:lstStyle/>
                    <a:p>
                      <a:pPr algn="ctr"/>
                      <a:r>
                        <a:rPr lang="en-US" sz="2000" dirty="0">
                          <a:latin typeface="Times New Roman" panose="02020603050405020304" pitchFamily="18" charset="0"/>
                          <a:cs typeface="Times New Roman" panose="02020603050405020304" pitchFamily="18" charset="0"/>
                        </a:rPr>
                        <a:t>Jaundice</a:t>
                      </a:r>
                    </a:p>
                  </a:txBody>
                  <a:tcP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51795971"/>
                  </a:ext>
                </a:extLst>
              </a:tr>
              <a:tr h="370840">
                <a:tc>
                  <a:txBody>
                    <a:bodyPr/>
                    <a:lstStyle/>
                    <a:p>
                      <a:pPr algn="ctr"/>
                      <a:r>
                        <a:rPr lang="en-US" sz="2000" dirty="0">
                          <a:latin typeface="Times New Roman" panose="02020603050405020304" pitchFamily="18" charset="0"/>
                          <a:cs typeface="Times New Roman" panose="02020603050405020304" pitchFamily="18" charset="0"/>
                        </a:rPr>
                        <a:t>Encephalopathy </a:t>
                      </a:r>
                    </a:p>
                  </a:txBody>
                  <a:tcPr>
                    <a:solidFill>
                      <a:schemeClr val="accent3">
                        <a:lumMod val="40000"/>
                        <a:lumOff val="6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737977004"/>
                  </a:ext>
                </a:extLst>
              </a:tr>
              <a:tr h="370840">
                <a:tc>
                  <a:txBody>
                    <a:bodyPr/>
                    <a:lstStyle/>
                    <a:p>
                      <a:pPr algn="ctr"/>
                      <a:r>
                        <a:rPr lang="en-US" sz="2000" dirty="0">
                          <a:latin typeface="Times New Roman" panose="02020603050405020304" pitchFamily="18" charset="0"/>
                          <a:cs typeface="Times New Roman" panose="02020603050405020304" pitchFamily="18" charset="0"/>
                        </a:rPr>
                        <a:t>Ascites/Ankle edema</a:t>
                      </a:r>
                    </a:p>
                  </a:txBody>
                  <a:tcP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406502471"/>
                  </a:ext>
                </a:extLst>
              </a:tr>
              <a:tr h="370840">
                <a:tc>
                  <a:txBody>
                    <a:bodyPr/>
                    <a:lstStyle/>
                    <a:p>
                      <a:pPr algn="ctr"/>
                      <a:r>
                        <a:rPr lang="en-US" sz="2000" dirty="0">
                          <a:latin typeface="Times New Roman" panose="02020603050405020304" pitchFamily="18" charset="0"/>
                          <a:cs typeface="Times New Roman" panose="02020603050405020304" pitchFamily="18" charset="0"/>
                        </a:rPr>
                        <a:t>Anemia </a:t>
                      </a:r>
                    </a:p>
                  </a:txBody>
                  <a:tcPr>
                    <a:solidFill>
                      <a:schemeClr val="accent3">
                        <a:lumMod val="40000"/>
                        <a:lumOff val="6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3587549984"/>
                  </a:ext>
                </a:extLst>
              </a:tr>
              <a:tr h="370840">
                <a:tc>
                  <a:txBody>
                    <a:bodyPr/>
                    <a:lstStyle/>
                    <a:p>
                      <a:pPr algn="ctr"/>
                      <a:r>
                        <a:rPr lang="en-US" sz="2000" dirty="0">
                          <a:latin typeface="Times New Roman" panose="02020603050405020304" pitchFamily="18" charset="0"/>
                          <a:cs typeface="Times New Roman" panose="02020603050405020304" pitchFamily="18" charset="0"/>
                        </a:rPr>
                        <a:t>Bleeding tendency </a:t>
                      </a:r>
                    </a:p>
                  </a:txBody>
                  <a:tcPr>
                    <a:solidFill>
                      <a:schemeClr val="accent3">
                        <a:lumMod val="40000"/>
                        <a:lumOff val="6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229454967"/>
                  </a:ext>
                </a:extLst>
              </a:tr>
              <a:tr h="370840">
                <a:tc>
                  <a:txBody>
                    <a:bodyPr/>
                    <a:lstStyle/>
                    <a:p>
                      <a:pPr algn="ctr"/>
                      <a:r>
                        <a:rPr lang="en-US" sz="2000" dirty="0">
                          <a:latin typeface="Times New Roman" panose="02020603050405020304" pitchFamily="18" charset="0"/>
                          <a:cs typeface="Times New Roman" panose="02020603050405020304" pitchFamily="18" charset="0"/>
                        </a:rPr>
                        <a:t>Spider nevi</a:t>
                      </a:r>
                    </a:p>
                  </a:txBody>
                  <a:tcPr>
                    <a:solidFill>
                      <a:schemeClr val="accent5">
                        <a:lumMod val="20000"/>
                        <a:lumOff val="8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3027834527"/>
                  </a:ext>
                </a:extLst>
              </a:tr>
              <a:tr h="370840">
                <a:tc>
                  <a:txBody>
                    <a:bodyPr/>
                    <a:lstStyle/>
                    <a:p>
                      <a:pPr algn="ctr"/>
                      <a:r>
                        <a:rPr lang="en-US" sz="2000" dirty="0">
                          <a:latin typeface="Times New Roman" panose="02020603050405020304" pitchFamily="18" charset="0"/>
                          <a:cs typeface="Times New Roman" panose="02020603050405020304" pitchFamily="18" charset="0"/>
                        </a:rPr>
                        <a:t>Gynecomastia (males)</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6468744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Testicular atrophy (males)</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65406907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Palmar erythema </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843959969"/>
                  </a:ext>
                </a:extLst>
              </a:tr>
            </a:tbl>
          </a:graphicData>
        </a:graphic>
      </p:graphicFrame>
      <p:sp>
        <p:nvSpPr>
          <p:cNvPr id="5" name="TextBox 4">
            <a:extLst>
              <a:ext uri="{FF2B5EF4-FFF2-40B4-BE49-F238E27FC236}">
                <a16:creationId xmlns:a16="http://schemas.microsoft.com/office/drawing/2014/main" id="{A489E951-EB3E-2E45-B122-4B1BC3878D51}"/>
              </a:ext>
            </a:extLst>
          </p:cNvPr>
          <p:cNvSpPr txBox="1"/>
          <p:nvPr/>
        </p:nvSpPr>
        <p:spPr>
          <a:xfrm>
            <a:off x="227976" y="4590409"/>
            <a:ext cx="1757082" cy="707886"/>
          </a:xfrm>
          <a:prstGeom prst="rect">
            <a:avLst/>
          </a:prstGeom>
          <a:noFill/>
        </p:spPr>
        <p:txBody>
          <a:bodyPr wrap="square" rtlCol="0">
            <a:spAutoFit/>
          </a:bodyPr>
          <a:lstStyle/>
          <a:p>
            <a:pPr algn="ctr" rtl="1"/>
            <a:r>
              <a:rPr lang="en-US" sz="2000" b="1" dirty="0">
                <a:solidFill>
                  <a:srgbClr val="E6917D"/>
                </a:solidFill>
                <a:latin typeface="Times New Roman" panose="02020603050405020304" pitchFamily="18" charset="0"/>
                <a:cs typeface="Times New Roman" panose="02020603050405020304" pitchFamily="18" charset="0"/>
              </a:rPr>
              <a:t>High Estrogen </a:t>
            </a:r>
          </a:p>
        </p:txBody>
      </p:sp>
      <p:sp>
        <p:nvSpPr>
          <p:cNvPr id="6" name="TextBox 5">
            <a:extLst>
              <a:ext uri="{FF2B5EF4-FFF2-40B4-BE49-F238E27FC236}">
                <a16:creationId xmlns:a16="http://schemas.microsoft.com/office/drawing/2014/main" id="{5E33D1A7-2279-FA44-9C38-5223BB5BC2E7}"/>
              </a:ext>
            </a:extLst>
          </p:cNvPr>
          <p:cNvSpPr txBox="1"/>
          <p:nvPr/>
        </p:nvSpPr>
        <p:spPr>
          <a:xfrm>
            <a:off x="214839" y="3075057"/>
            <a:ext cx="1757082" cy="707886"/>
          </a:xfrm>
          <a:prstGeom prst="rect">
            <a:avLst/>
          </a:prstGeom>
          <a:noFill/>
        </p:spPr>
        <p:txBody>
          <a:bodyPr wrap="square" rtlCol="0">
            <a:spAutoFit/>
          </a:bodyPr>
          <a:lstStyle/>
          <a:p>
            <a:pPr algn="ctr"/>
            <a:r>
              <a:rPr lang="en-US" sz="2000" b="1" dirty="0">
                <a:solidFill>
                  <a:schemeClr val="accent3">
                    <a:lumMod val="50000"/>
                  </a:schemeClr>
                </a:solidFill>
                <a:latin typeface="Times New Roman" panose="02020603050405020304" pitchFamily="18" charset="0"/>
                <a:cs typeface="Times New Roman" panose="02020603050405020304" pitchFamily="18" charset="0"/>
              </a:rPr>
              <a:t>Hepatic insufficiency </a:t>
            </a:r>
          </a:p>
        </p:txBody>
      </p:sp>
      <p:sp>
        <p:nvSpPr>
          <p:cNvPr id="7" name="TextBox 6">
            <a:extLst>
              <a:ext uri="{FF2B5EF4-FFF2-40B4-BE49-F238E27FC236}">
                <a16:creationId xmlns:a16="http://schemas.microsoft.com/office/drawing/2014/main" id="{930345AA-429F-8848-B788-B4CE7CBB6438}"/>
              </a:ext>
            </a:extLst>
          </p:cNvPr>
          <p:cNvSpPr txBox="1"/>
          <p:nvPr/>
        </p:nvSpPr>
        <p:spPr>
          <a:xfrm>
            <a:off x="10067362" y="3075057"/>
            <a:ext cx="1721223" cy="1015663"/>
          </a:xfrm>
          <a:prstGeom prst="rect">
            <a:avLst/>
          </a:prstGeom>
          <a:noFill/>
        </p:spPr>
        <p:txBody>
          <a:bodyPr wrap="square" rtlCol="0">
            <a:spAutoFit/>
          </a:bodyPr>
          <a:lstStyle/>
          <a:p>
            <a:pPr algn="ctr"/>
            <a:r>
              <a:rPr lang="en-US" sz="2000" b="1" dirty="0">
                <a:solidFill>
                  <a:schemeClr val="accent6">
                    <a:lumMod val="75000"/>
                  </a:schemeClr>
                </a:solidFill>
                <a:latin typeface="Times New Roman" panose="02020603050405020304" pitchFamily="18" charset="0"/>
                <a:cs typeface="Times New Roman" panose="02020603050405020304" pitchFamily="18" charset="0"/>
              </a:rPr>
              <a:t>Portal hypertension effect </a:t>
            </a:r>
          </a:p>
        </p:txBody>
      </p:sp>
      <p:sp>
        <p:nvSpPr>
          <p:cNvPr id="8" name="TextBox 7">
            <a:extLst>
              <a:ext uri="{FF2B5EF4-FFF2-40B4-BE49-F238E27FC236}">
                <a16:creationId xmlns:a16="http://schemas.microsoft.com/office/drawing/2014/main" id="{B468C73E-2766-F142-9E64-9C9B41E53D93}"/>
              </a:ext>
            </a:extLst>
          </p:cNvPr>
          <p:cNvSpPr txBox="1"/>
          <p:nvPr/>
        </p:nvSpPr>
        <p:spPr>
          <a:xfrm>
            <a:off x="10090399" y="4744297"/>
            <a:ext cx="1873625" cy="400110"/>
          </a:xfrm>
          <a:prstGeom prst="rect">
            <a:avLst/>
          </a:prstGeom>
          <a:noFill/>
        </p:spPr>
        <p:txBody>
          <a:bodyPr wrap="square" rtlCol="0">
            <a:spAutoFit/>
          </a:bodyPr>
          <a:lstStyle/>
          <a:p>
            <a:pPr algn="ctr"/>
            <a:r>
              <a:rPr lang="en-US" sz="2000" b="1" dirty="0">
                <a:solidFill>
                  <a:schemeClr val="accent1">
                    <a:lumMod val="75000"/>
                  </a:schemeClr>
                </a:solidFill>
                <a:latin typeface="Times New Roman" panose="02020603050405020304" pitchFamily="18" charset="0"/>
                <a:cs typeface="Times New Roman" panose="02020603050405020304" pitchFamily="18" charset="0"/>
              </a:rPr>
              <a:t>Hypersplenism </a:t>
            </a:r>
          </a:p>
        </p:txBody>
      </p:sp>
    </p:spTree>
    <p:extLst>
      <p:ext uri="{BB962C8B-B14F-4D97-AF65-F5344CB8AC3E}">
        <p14:creationId xmlns:p14="http://schemas.microsoft.com/office/powerpoint/2010/main" val="3981261261"/>
      </p:ext>
    </p:extLst>
  </p:cSld>
  <p:clrMapOvr>
    <a:masterClrMapping/>
  </p:clrMapOvr>
  <mc:AlternateContent xmlns:mc="http://schemas.openxmlformats.org/markup-compatibility/2006">
    <mc:Choice xmlns:p14="http://schemas.microsoft.com/office/powerpoint/2010/main" Requires="p14">
      <p:transition spd="slow" p14:dur="2000" advTm="15659"/>
    </mc:Choice>
    <mc:Fallback>
      <p:transition spd="slow" advTm="1565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1E9-79B6-2A4E-8803-139FB3D903C2}"/>
              </a:ext>
            </a:extLst>
          </p:cNvPr>
          <p:cNvSpPr>
            <a:spLocks noGrp="1"/>
          </p:cNvSpPr>
          <p:nvPr>
            <p:ph type="title"/>
          </p:nvPr>
        </p:nvSpPr>
        <p:spPr>
          <a:xfrm>
            <a:off x="913774" y="43440"/>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Symptoms of chronic liver disease</a:t>
            </a:r>
          </a:p>
        </p:txBody>
      </p:sp>
      <p:graphicFrame>
        <p:nvGraphicFramePr>
          <p:cNvPr id="4" name="Content Placeholder 3">
            <a:extLst>
              <a:ext uri="{FF2B5EF4-FFF2-40B4-BE49-F238E27FC236}">
                <a16:creationId xmlns:a16="http://schemas.microsoft.com/office/drawing/2014/main" id="{EC731FF4-F378-9543-8002-B70B16BFC5E9}"/>
              </a:ext>
            </a:extLst>
          </p:cNvPr>
          <p:cNvGraphicFramePr>
            <a:graphicFrameLocks noGrp="1"/>
          </p:cNvGraphicFramePr>
          <p:nvPr>
            <p:ph sz="quarter" idx="13"/>
            <p:extLst>
              <p:ext uri="{D42A27DB-BD31-4B8C-83A1-F6EECF244321}">
                <p14:modId xmlns:p14="http://schemas.microsoft.com/office/powerpoint/2010/main" val="2397578636"/>
              </p:ext>
            </p:extLst>
          </p:nvPr>
        </p:nvGraphicFramePr>
        <p:xfrm>
          <a:off x="1971921" y="1421768"/>
          <a:ext cx="7997144" cy="4389120"/>
        </p:xfrm>
        <a:graphic>
          <a:graphicData uri="http://schemas.openxmlformats.org/drawingml/2006/table">
            <a:tbl>
              <a:tblPr firstRow="1" bandRow="1">
                <a:tableStyleId>{5C22544A-7EE6-4342-B048-85BDC9FD1C3A}</a:tableStyleId>
              </a:tblPr>
              <a:tblGrid>
                <a:gridCol w="4034744">
                  <a:extLst>
                    <a:ext uri="{9D8B030D-6E8A-4147-A177-3AD203B41FA5}">
                      <a16:colId xmlns:a16="http://schemas.microsoft.com/office/drawing/2014/main" val="3950045368"/>
                    </a:ext>
                  </a:extLst>
                </a:gridCol>
                <a:gridCol w="3962400">
                  <a:extLst>
                    <a:ext uri="{9D8B030D-6E8A-4147-A177-3AD203B41FA5}">
                      <a16:colId xmlns:a16="http://schemas.microsoft.com/office/drawing/2014/main" val="274885065"/>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Symptoms secondary to </a:t>
                      </a:r>
                    </a:p>
                    <a:p>
                      <a:pPr algn="ctr"/>
                      <a:r>
                        <a:rPr lang="en-US" sz="2400" dirty="0">
                          <a:latin typeface="Times New Roman" panose="02020603050405020304" pitchFamily="18" charset="0"/>
                          <a:cs typeface="Times New Roman" panose="02020603050405020304" pitchFamily="18" charset="0"/>
                        </a:rPr>
                        <a:t>LIVER DAMAGE</a:t>
                      </a:r>
                    </a:p>
                  </a:txBody>
                  <a:tcPr/>
                </a:tc>
                <a:tc>
                  <a:txBody>
                    <a:bodyPr/>
                    <a:lstStyle/>
                    <a:p>
                      <a:pPr algn="ctr"/>
                      <a:r>
                        <a:rPr lang="en-US" sz="2400" dirty="0">
                          <a:latin typeface="Times New Roman" panose="02020603050405020304" pitchFamily="18" charset="0"/>
                          <a:cs typeface="Times New Roman" panose="02020603050405020304" pitchFamily="18" charset="0"/>
                        </a:rPr>
                        <a:t>Symptoms secondary to </a:t>
                      </a:r>
                    </a:p>
                    <a:p>
                      <a:pPr algn="ctr"/>
                      <a:r>
                        <a:rPr lang="en-US" sz="2400" dirty="0">
                          <a:latin typeface="Times New Roman" panose="02020603050405020304" pitchFamily="18" charset="0"/>
                          <a:cs typeface="Times New Roman" panose="02020603050405020304" pitchFamily="18" charset="0"/>
                        </a:rPr>
                        <a:t>PORTAL HYPERTENSION</a:t>
                      </a:r>
                    </a:p>
                  </a:txBody>
                  <a:tcPr/>
                </a:tc>
                <a:extLst>
                  <a:ext uri="{0D108BD9-81ED-4DB2-BD59-A6C34878D82A}">
                    <a16:rowId xmlns:a16="http://schemas.microsoft.com/office/drawing/2014/main" val="1740305625"/>
                  </a:ext>
                </a:extLst>
              </a:tr>
              <a:tr h="370840">
                <a:tc>
                  <a:txBody>
                    <a:bodyPr/>
                    <a:lstStyle/>
                    <a:p>
                      <a:pPr algn="ctr"/>
                      <a:r>
                        <a:rPr lang="en-US" sz="2000" dirty="0">
                          <a:latin typeface="Times New Roman" panose="02020603050405020304" pitchFamily="18" charset="0"/>
                          <a:cs typeface="Times New Roman" panose="02020603050405020304" pitchFamily="18" charset="0"/>
                        </a:rPr>
                        <a:t>Jaundice</a:t>
                      </a:r>
                    </a:p>
                  </a:txBody>
                  <a:tcP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Caput Medusa</a:t>
                      </a:r>
                    </a:p>
                  </a:txBody>
                  <a:tcPr>
                    <a:solidFill>
                      <a:schemeClr val="accent6">
                        <a:lumMod val="40000"/>
                        <a:lumOff val="60000"/>
                      </a:schemeClr>
                    </a:solidFill>
                  </a:tcPr>
                </a:tc>
                <a:extLst>
                  <a:ext uri="{0D108BD9-81ED-4DB2-BD59-A6C34878D82A}">
                    <a16:rowId xmlns:a16="http://schemas.microsoft.com/office/drawing/2014/main" val="51795971"/>
                  </a:ext>
                </a:extLst>
              </a:tr>
              <a:tr h="370840">
                <a:tc>
                  <a:txBody>
                    <a:bodyPr/>
                    <a:lstStyle/>
                    <a:p>
                      <a:pPr algn="ctr"/>
                      <a:r>
                        <a:rPr lang="en-US" sz="2000" dirty="0">
                          <a:latin typeface="Times New Roman" panose="02020603050405020304" pitchFamily="18" charset="0"/>
                          <a:cs typeface="Times New Roman" panose="02020603050405020304" pitchFamily="18" charset="0"/>
                        </a:rPr>
                        <a:t>Encephalopathy </a:t>
                      </a:r>
                    </a:p>
                  </a:txBody>
                  <a:tcPr>
                    <a:solidFill>
                      <a:schemeClr val="accent3">
                        <a:lumMod val="40000"/>
                        <a:lumOff val="60000"/>
                      </a:schemeClr>
                    </a:solidFill>
                  </a:tcPr>
                </a:tc>
                <a:tc>
                  <a:txBody>
                    <a:bodyPr/>
                    <a:lstStyle/>
                    <a:p>
                      <a:pPr algn="ctr"/>
                      <a:r>
                        <a:rPr lang="en-US" sz="2000" dirty="0">
                          <a:latin typeface="Times New Roman" panose="02020603050405020304" pitchFamily="18" charset="0"/>
                          <a:cs typeface="Times New Roman" panose="02020603050405020304" pitchFamily="18" charset="0"/>
                        </a:rPr>
                        <a:t>Splenomegaly </a:t>
                      </a:r>
                    </a:p>
                  </a:txBody>
                  <a:tcPr>
                    <a:solidFill>
                      <a:schemeClr val="accent6">
                        <a:lumMod val="40000"/>
                        <a:lumOff val="60000"/>
                      </a:schemeClr>
                    </a:solidFill>
                  </a:tcPr>
                </a:tc>
                <a:extLst>
                  <a:ext uri="{0D108BD9-81ED-4DB2-BD59-A6C34878D82A}">
                    <a16:rowId xmlns:a16="http://schemas.microsoft.com/office/drawing/2014/main" val="737977004"/>
                  </a:ext>
                </a:extLst>
              </a:tr>
              <a:tr h="370840">
                <a:tc>
                  <a:txBody>
                    <a:bodyPr/>
                    <a:lstStyle/>
                    <a:p>
                      <a:pPr algn="ctr"/>
                      <a:r>
                        <a:rPr lang="en-US" sz="2000" dirty="0">
                          <a:latin typeface="Times New Roman" panose="02020603050405020304" pitchFamily="18" charset="0"/>
                          <a:cs typeface="Times New Roman" panose="02020603050405020304" pitchFamily="18" charset="0"/>
                        </a:rPr>
                        <a:t>Ascites/Ankle edema</a:t>
                      </a:r>
                    </a:p>
                  </a:txBody>
                  <a:tcP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Ascites/ankle edema </a:t>
                      </a:r>
                    </a:p>
                  </a:txBody>
                  <a:tcPr>
                    <a:solidFill>
                      <a:schemeClr val="accent6">
                        <a:lumMod val="40000"/>
                        <a:lumOff val="60000"/>
                      </a:schemeClr>
                    </a:solidFill>
                  </a:tcPr>
                </a:tc>
                <a:extLst>
                  <a:ext uri="{0D108BD9-81ED-4DB2-BD59-A6C34878D82A}">
                    <a16:rowId xmlns:a16="http://schemas.microsoft.com/office/drawing/2014/main" val="406502471"/>
                  </a:ext>
                </a:extLst>
              </a:tr>
              <a:tr h="370840">
                <a:tc>
                  <a:txBody>
                    <a:bodyPr/>
                    <a:lstStyle/>
                    <a:p>
                      <a:pPr algn="ctr"/>
                      <a:r>
                        <a:rPr lang="en-US" sz="2000" dirty="0">
                          <a:latin typeface="Times New Roman" panose="02020603050405020304" pitchFamily="18" charset="0"/>
                          <a:cs typeface="Times New Roman" panose="02020603050405020304" pitchFamily="18" charset="0"/>
                        </a:rPr>
                        <a:t>Anemia </a:t>
                      </a:r>
                    </a:p>
                  </a:txBody>
                  <a:tcPr>
                    <a:solidFill>
                      <a:schemeClr val="accent3">
                        <a:lumMod val="40000"/>
                        <a:lumOff val="60000"/>
                      </a:schemeClr>
                    </a:solidFill>
                  </a:tcPr>
                </a:tc>
                <a:tc>
                  <a:txBody>
                    <a:bodyPr/>
                    <a:lstStyle/>
                    <a:p>
                      <a:pPr algn="ctr"/>
                      <a:r>
                        <a:rPr lang="en-US" sz="2000" dirty="0">
                          <a:latin typeface="Times New Roman" panose="02020603050405020304" pitchFamily="18" charset="0"/>
                          <a:cs typeface="Times New Roman" panose="02020603050405020304" pitchFamily="18" charset="0"/>
                        </a:rPr>
                        <a:t>Esophageal Varices </a:t>
                      </a:r>
                    </a:p>
                  </a:txBody>
                  <a:tcPr>
                    <a:solidFill>
                      <a:schemeClr val="accent6">
                        <a:lumMod val="40000"/>
                        <a:lumOff val="60000"/>
                      </a:schemeClr>
                    </a:solidFill>
                  </a:tcPr>
                </a:tc>
                <a:extLst>
                  <a:ext uri="{0D108BD9-81ED-4DB2-BD59-A6C34878D82A}">
                    <a16:rowId xmlns:a16="http://schemas.microsoft.com/office/drawing/2014/main" val="3587549984"/>
                  </a:ext>
                </a:extLst>
              </a:tr>
              <a:tr h="370840">
                <a:tc>
                  <a:txBody>
                    <a:bodyPr/>
                    <a:lstStyle/>
                    <a:p>
                      <a:pPr algn="ctr"/>
                      <a:r>
                        <a:rPr lang="en-US" sz="2000" dirty="0">
                          <a:latin typeface="Times New Roman" panose="02020603050405020304" pitchFamily="18" charset="0"/>
                          <a:cs typeface="Times New Roman" panose="02020603050405020304" pitchFamily="18" charset="0"/>
                        </a:rPr>
                        <a:t>Bleeding tendency </a:t>
                      </a:r>
                    </a:p>
                  </a:txBody>
                  <a:tcPr>
                    <a:solidFill>
                      <a:schemeClr val="accent3">
                        <a:lumMod val="40000"/>
                        <a:lumOff val="60000"/>
                      </a:schemeClr>
                    </a:solidFill>
                  </a:tcPr>
                </a:tc>
                <a:tc>
                  <a:txBody>
                    <a:bodyPr/>
                    <a:lstStyle/>
                    <a:p>
                      <a:pPr algn="ctr"/>
                      <a:r>
                        <a:rPr lang="en-US" sz="2000" dirty="0">
                          <a:latin typeface="Times New Roman" panose="02020603050405020304" pitchFamily="18" charset="0"/>
                          <a:cs typeface="Times New Roman" panose="02020603050405020304" pitchFamily="18" charset="0"/>
                        </a:rPr>
                        <a:t>Gastric Varices</a:t>
                      </a:r>
                    </a:p>
                  </a:txBody>
                  <a:tcPr>
                    <a:solidFill>
                      <a:schemeClr val="accent6">
                        <a:lumMod val="40000"/>
                        <a:lumOff val="60000"/>
                      </a:schemeClr>
                    </a:solidFill>
                  </a:tcPr>
                </a:tc>
                <a:extLst>
                  <a:ext uri="{0D108BD9-81ED-4DB2-BD59-A6C34878D82A}">
                    <a16:rowId xmlns:a16="http://schemas.microsoft.com/office/drawing/2014/main" val="1229454967"/>
                  </a:ext>
                </a:extLst>
              </a:tr>
              <a:tr h="370840">
                <a:tc>
                  <a:txBody>
                    <a:bodyPr/>
                    <a:lstStyle/>
                    <a:p>
                      <a:pPr algn="ctr"/>
                      <a:r>
                        <a:rPr lang="en-US" sz="2000" dirty="0">
                          <a:latin typeface="Times New Roman" panose="02020603050405020304" pitchFamily="18" charset="0"/>
                          <a:cs typeface="Times New Roman" panose="02020603050405020304" pitchFamily="18" charset="0"/>
                        </a:rPr>
                        <a:t>Spider nevi</a:t>
                      </a:r>
                    </a:p>
                  </a:txBody>
                  <a:tcPr>
                    <a:solidFill>
                      <a:schemeClr val="accent5">
                        <a:lumMod val="20000"/>
                        <a:lumOff val="80000"/>
                      </a:schemeClr>
                    </a:solidFill>
                  </a:tcPr>
                </a:tc>
                <a:tc>
                  <a:txBody>
                    <a:bodyPr/>
                    <a:lstStyle/>
                    <a:p>
                      <a:pPr algn="ctr"/>
                      <a:r>
                        <a:rPr lang="en-US" sz="2000" dirty="0">
                          <a:latin typeface="Times New Roman" panose="02020603050405020304" pitchFamily="18" charset="0"/>
                          <a:cs typeface="Times New Roman" panose="02020603050405020304" pitchFamily="18" charset="0"/>
                        </a:rPr>
                        <a:t>Rectal Varices </a:t>
                      </a:r>
                    </a:p>
                  </a:txBody>
                  <a:tcPr>
                    <a:solidFill>
                      <a:schemeClr val="accent6">
                        <a:lumMod val="40000"/>
                        <a:lumOff val="60000"/>
                      </a:schemeClr>
                    </a:solidFill>
                  </a:tcPr>
                </a:tc>
                <a:extLst>
                  <a:ext uri="{0D108BD9-81ED-4DB2-BD59-A6C34878D82A}">
                    <a16:rowId xmlns:a16="http://schemas.microsoft.com/office/drawing/2014/main" val="3027834527"/>
                  </a:ext>
                </a:extLst>
              </a:tr>
              <a:tr h="370840">
                <a:tc>
                  <a:txBody>
                    <a:bodyPr/>
                    <a:lstStyle/>
                    <a:p>
                      <a:pPr algn="ctr"/>
                      <a:r>
                        <a:rPr lang="en-US" sz="2000" dirty="0">
                          <a:latin typeface="Times New Roman" panose="02020603050405020304" pitchFamily="18" charset="0"/>
                          <a:cs typeface="Times New Roman" panose="02020603050405020304" pitchFamily="18" charset="0"/>
                        </a:rPr>
                        <a:t>Gynecomastia (males)</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6468744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Testicular atrophy (males)</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65406907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Palmar erythema </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843959969"/>
                  </a:ext>
                </a:extLst>
              </a:tr>
            </a:tbl>
          </a:graphicData>
        </a:graphic>
      </p:graphicFrame>
      <p:sp>
        <p:nvSpPr>
          <p:cNvPr id="5" name="TextBox 4">
            <a:extLst>
              <a:ext uri="{FF2B5EF4-FFF2-40B4-BE49-F238E27FC236}">
                <a16:creationId xmlns:a16="http://schemas.microsoft.com/office/drawing/2014/main" id="{A489E951-EB3E-2E45-B122-4B1BC3878D51}"/>
              </a:ext>
            </a:extLst>
          </p:cNvPr>
          <p:cNvSpPr txBox="1"/>
          <p:nvPr/>
        </p:nvSpPr>
        <p:spPr>
          <a:xfrm>
            <a:off x="227976" y="4590409"/>
            <a:ext cx="1757082" cy="707886"/>
          </a:xfrm>
          <a:prstGeom prst="rect">
            <a:avLst/>
          </a:prstGeom>
          <a:noFill/>
        </p:spPr>
        <p:txBody>
          <a:bodyPr wrap="square" rtlCol="0">
            <a:spAutoFit/>
          </a:bodyPr>
          <a:lstStyle/>
          <a:p>
            <a:pPr algn="ctr" rtl="1"/>
            <a:r>
              <a:rPr lang="en-US" sz="2000" b="1" dirty="0">
                <a:solidFill>
                  <a:srgbClr val="E6917D"/>
                </a:solidFill>
                <a:latin typeface="Times New Roman" panose="02020603050405020304" pitchFamily="18" charset="0"/>
                <a:cs typeface="Times New Roman" panose="02020603050405020304" pitchFamily="18" charset="0"/>
              </a:rPr>
              <a:t>High Estrogen </a:t>
            </a:r>
          </a:p>
        </p:txBody>
      </p:sp>
      <p:sp>
        <p:nvSpPr>
          <p:cNvPr id="6" name="TextBox 5">
            <a:extLst>
              <a:ext uri="{FF2B5EF4-FFF2-40B4-BE49-F238E27FC236}">
                <a16:creationId xmlns:a16="http://schemas.microsoft.com/office/drawing/2014/main" id="{5E33D1A7-2279-FA44-9C38-5223BB5BC2E7}"/>
              </a:ext>
            </a:extLst>
          </p:cNvPr>
          <p:cNvSpPr txBox="1"/>
          <p:nvPr/>
        </p:nvSpPr>
        <p:spPr>
          <a:xfrm>
            <a:off x="214839" y="3075057"/>
            <a:ext cx="1757082" cy="707886"/>
          </a:xfrm>
          <a:prstGeom prst="rect">
            <a:avLst/>
          </a:prstGeom>
          <a:noFill/>
        </p:spPr>
        <p:txBody>
          <a:bodyPr wrap="square" rtlCol="0">
            <a:spAutoFit/>
          </a:bodyPr>
          <a:lstStyle/>
          <a:p>
            <a:pPr algn="ctr"/>
            <a:r>
              <a:rPr lang="en-US" sz="2000" b="1" dirty="0">
                <a:solidFill>
                  <a:schemeClr val="accent3">
                    <a:lumMod val="50000"/>
                  </a:schemeClr>
                </a:solidFill>
                <a:latin typeface="Times New Roman" panose="02020603050405020304" pitchFamily="18" charset="0"/>
                <a:cs typeface="Times New Roman" panose="02020603050405020304" pitchFamily="18" charset="0"/>
              </a:rPr>
              <a:t>Hepatic insufficiency </a:t>
            </a:r>
          </a:p>
        </p:txBody>
      </p:sp>
      <p:sp>
        <p:nvSpPr>
          <p:cNvPr id="7" name="TextBox 6">
            <a:extLst>
              <a:ext uri="{FF2B5EF4-FFF2-40B4-BE49-F238E27FC236}">
                <a16:creationId xmlns:a16="http://schemas.microsoft.com/office/drawing/2014/main" id="{930345AA-429F-8848-B788-B4CE7CBB6438}"/>
              </a:ext>
            </a:extLst>
          </p:cNvPr>
          <p:cNvSpPr txBox="1"/>
          <p:nvPr/>
        </p:nvSpPr>
        <p:spPr>
          <a:xfrm>
            <a:off x="10067362" y="3075057"/>
            <a:ext cx="1721223" cy="1015663"/>
          </a:xfrm>
          <a:prstGeom prst="rect">
            <a:avLst/>
          </a:prstGeom>
          <a:noFill/>
        </p:spPr>
        <p:txBody>
          <a:bodyPr wrap="square" rtlCol="0">
            <a:spAutoFit/>
          </a:bodyPr>
          <a:lstStyle/>
          <a:p>
            <a:pPr algn="ctr"/>
            <a:r>
              <a:rPr lang="en-US" sz="2000" b="1" dirty="0">
                <a:solidFill>
                  <a:schemeClr val="accent6">
                    <a:lumMod val="75000"/>
                  </a:schemeClr>
                </a:solidFill>
                <a:latin typeface="Times New Roman" panose="02020603050405020304" pitchFamily="18" charset="0"/>
                <a:cs typeface="Times New Roman" panose="02020603050405020304" pitchFamily="18" charset="0"/>
              </a:rPr>
              <a:t>Portal hypertension effect </a:t>
            </a:r>
          </a:p>
        </p:txBody>
      </p:sp>
      <p:sp>
        <p:nvSpPr>
          <p:cNvPr id="8" name="TextBox 7">
            <a:extLst>
              <a:ext uri="{FF2B5EF4-FFF2-40B4-BE49-F238E27FC236}">
                <a16:creationId xmlns:a16="http://schemas.microsoft.com/office/drawing/2014/main" id="{B468C73E-2766-F142-9E64-9C9B41E53D93}"/>
              </a:ext>
            </a:extLst>
          </p:cNvPr>
          <p:cNvSpPr txBox="1"/>
          <p:nvPr/>
        </p:nvSpPr>
        <p:spPr>
          <a:xfrm>
            <a:off x="10090399" y="4744297"/>
            <a:ext cx="1873625" cy="400110"/>
          </a:xfrm>
          <a:prstGeom prst="rect">
            <a:avLst/>
          </a:prstGeom>
          <a:noFill/>
        </p:spPr>
        <p:txBody>
          <a:bodyPr wrap="square" rtlCol="0">
            <a:spAutoFit/>
          </a:bodyPr>
          <a:lstStyle/>
          <a:p>
            <a:pPr algn="ctr"/>
            <a:r>
              <a:rPr lang="en-US" sz="2000" b="1" dirty="0">
                <a:solidFill>
                  <a:schemeClr val="accent1">
                    <a:lumMod val="75000"/>
                  </a:schemeClr>
                </a:solidFill>
                <a:latin typeface="Times New Roman" panose="02020603050405020304" pitchFamily="18" charset="0"/>
                <a:cs typeface="Times New Roman" panose="02020603050405020304" pitchFamily="18" charset="0"/>
              </a:rPr>
              <a:t>Hypersplenism </a:t>
            </a:r>
          </a:p>
        </p:txBody>
      </p:sp>
      <p:pic>
        <p:nvPicPr>
          <p:cNvPr id="9" name="Picture 8">
            <a:extLst>
              <a:ext uri="{FF2B5EF4-FFF2-40B4-BE49-F238E27FC236}">
                <a16:creationId xmlns:a16="http://schemas.microsoft.com/office/drawing/2014/main" id="{CB415430-2377-F34D-A40A-18B8A84EEFEB}"/>
              </a:ext>
            </a:extLst>
          </p:cNvPr>
          <p:cNvPicPr>
            <a:picLocks noChangeAspect="1"/>
          </p:cNvPicPr>
          <p:nvPr/>
        </p:nvPicPr>
        <p:blipFill>
          <a:blip r:embed="rId3"/>
          <a:stretch>
            <a:fillRect/>
          </a:stretch>
        </p:blipFill>
        <p:spPr>
          <a:xfrm>
            <a:off x="3294476" y="1817659"/>
            <a:ext cx="4926212" cy="3493132"/>
          </a:xfrm>
          <a:prstGeom prst="rect">
            <a:avLst/>
          </a:prstGeom>
        </p:spPr>
      </p:pic>
    </p:spTree>
    <p:custDataLst>
      <p:tags r:id="rId1"/>
    </p:custDataLst>
    <p:extLst>
      <p:ext uri="{BB962C8B-B14F-4D97-AF65-F5344CB8AC3E}">
        <p14:creationId xmlns:p14="http://schemas.microsoft.com/office/powerpoint/2010/main" val="1997464233"/>
      </p:ext>
    </p:extLst>
  </p:cSld>
  <p:clrMapOvr>
    <a:masterClrMapping/>
  </p:clrMapOvr>
  <mc:AlternateContent xmlns:mc="http://schemas.openxmlformats.org/markup-compatibility/2006">
    <mc:Choice xmlns:p14="http://schemas.microsoft.com/office/powerpoint/2010/main" Requires="p14">
      <p:transition spd="slow" p14:dur="2000" advTm="18186"/>
    </mc:Choice>
    <mc:Fallback>
      <p:transition spd="slow" advTm="181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1E9-79B6-2A4E-8803-139FB3D903C2}"/>
              </a:ext>
            </a:extLst>
          </p:cNvPr>
          <p:cNvSpPr>
            <a:spLocks noGrp="1"/>
          </p:cNvSpPr>
          <p:nvPr>
            <p:ph type="title"/>
          </p:nvPr>
        </p:nvSpPr>
        <p:spPr>
          <a:xfrm>
            <a:off x="913774" y="43440"/>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Symptoms of chronic liver disease</a:t>
            </a:r>
          </a:p>
        </p:txBody>
      </p:sp>
      <p:graphicFrame>
        <p:nvGraphicFramePr>
          <p:cNvPr id="4" name="Content Placeholder 3">
            <a:extLst>
              <a:ext uri="{FF2B5EF4-FFF2-40B4-BE49-F238E27FC236}">
                <a16:creationId xmlns:a16="http://schemas.microsoft.com/office/drawing/2014/main" id="{EC731FF4-F378-9543-8002-B70B16BFC5E9}"/>
              </a:ext>
            </a:extLst>
          </p:cNvPr>
          <p:cNvGraphicFramePr>
            <a:graphicFrameLocks noGrp="1"/>
          </p:cNvGraphicFramePr>
          <p:nvPr>
            <p:ph sz="quarter" idx="13"/>
            <p:extLst>
              <p:ext uri="{D42A27DB-BD31-4B8C-83A1-F6EECF244321}">
                <p14:modId xmlns:p14="http://schemas.microsoft.com/office/powerpoint/2010/main" val="1043587451"/>
              </p:ext>
            </p:extLst>
          </p:nvPr>
        </p:nvGraphicFramePr>
        <p:xfrm>
          <a:off x="1971921" y="1421768"/>
          <a:ext cx="7997144" cy="4389120"/>
        </p:xfrm>
        <a:graphic>
          <a:graphicData uri="http://schemas.openxmlformats.org/drawingml/2006/table">
            <a:tbl>
              <a:tblPr firstRow="1" bandRow="1">
                <a:tableStyleId>{5C22544A-7EE6-4342-B048-85BDC9FD1C3A}</a:tableStyleId>
              </a:tblPr>
              <a:tblGrid>
                <a:gridCol w="4034744">
                  <a:extLst>
                    <a:ext uri="{9D8B030D-6E8A-4147-A177-3AD203B41FA5}">
                      <a16:colId xmlns:a16="http://schemas.microsoft.com/office/drawing/2014/main" val="3950045368"/>
                    </a:ext>
                  </a:extLst>
                </a:gridCol>
                <a:gridCol w="3962400">
                  <a:extLst>
                    <a:ext uri="{9D8B030D-6E8A-4147-A177-3AD203B41FA5}">
                      <a16:colId xmlns:a16="http://schemas.microsoft.com/office/drawing/2014/main" val="274885065"/>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Symptoms secondary to </a:t>
                      </a:r>
                    </a:p>
                    <a:p>
                      <a:pPr algn="ctr"/>
                      <a:r>
                        <a:rPr lang="en-US" sz="2400" dirty="0">
                          <a:latin typeface="Times New Roman" panose="02020603050405020304" pitchFamily="18" charset="0"/>
                          <a:cs typeface="Times New Roman" panose="02020603050405020304" pitchFamily="18" charset="0"/>
                        </a:rPr>
                        <a:t>LIVER DAMAGE</a:t>
                      </a:r>
                    </a:p>
                  </a:txBody>
                  <a:tcPr/>
                </a:tc>
                <a:tc>
                  <a:txBody>
                    <a:bodyPr/>
                    <a:lstStyle/>
                    <a:p>
                      <a:pPr algn="ctr"/>
                      <a:r>
                        <a:rPr lang="en-US" sz="2400" dirty="0">
                          <a:latin typeface="Times New Roman" panose="02020603050405020304" pitchFamily="18" charset="0"/>
                          <a:cs typeface="Times New Roman" panose="02020603050405020304" pitchFamily="18" charset="0"/>
                        </a:rPr>
                        <a:t>Symptoms secondary to </a:t>
                      </a:r>
                    </a:p>
                    <a:p>
                      <a:pPr algn="ctr"/>
                      <a:r>
                        <a:rPr lang="en-US" sz="2400" dirty="0">
                          <a:latin typeface="Times New Roman" panose="02020603050405020304" pitchFamily="18" charset="0"/>
                          <a:cs typeface="Times New Roman" panose="02020603050405020304" pitchFamily="18" charset="0"/>
                        </a:rPr>
                        <a:t>PORTAL HYPERTENSION</a:t>
                      </a:r>
                    </a:p>
                  </a:txBody>
                  <a:tcPr/>
                </a:tc>
                <a:extLst>
                  <a:ext uri="{0D108BD9-81ED-4DB2-BD59-A6C34878D82A}">
                    <a16:rowId xmlns:a16="http://schemas.microsoft.com/office/drawing/2014/main" val="1740305625"/>
                  </a:ext>
                </a:extLst>
              </a:tr>
              <a:tr h="370840">
                <a:tc>
                  <a:txBody>
                    <a:bodyPr/>
                    <a:lstStyle/>
                    <a:p>
                      <a:pPr algn="ctr"/>
                      <a:r>
                        <a:rPr lang="en-US" sz="2000" dirty="0">
                          <a:latin typeface="Times New Roman" panose="02020603050405020304" pitchFamily="18" charset="0"/>
                          <a:cs typeface="Times New Roman" panose="02020603050405020304" pitchFamily="18" charset="0"/>
                        </a:rPr>
                        <a:t>Jaundice</a:t>
                      </a:r>
                    </a:p>
                  </a:txBody>
                  <a:tcP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Caput Medusa</a:t>
                      </a:r>
                    </a:p>
                  </a:txBody>
                  <a:tcPr>
                    <a:solidFill>
                      <a:schemeClr val="accent6">
                        <a:lumMod val="40000"/>
                        <a:lumOff val="60000"/>
                      </a:schemeClr>
                    </a:solidFill>
                  </a:tcPr>
                </a:tc>
                <a:extLst>
                  <a:ext uri="{0D108BD9-81ED-4DB2-BD59-A6C34878D82A}">
                    <a16:rowId xmlns:a16="http://schemas.microsoft.com/office/drawing/2014/main" val="51795971"/>
                  </a:ext>
                </a:extLst>
              </a:tr>
              <a:tr h="370840">
                <a:tc>
                  <a:txBody>
                    <a:bodyPr/>
                    <a:lstStyle/>
                    <a:p>
                      <a:pPr algn="ctr"/>
                      <a:r>
                        <a:rPr lang="en-US" sz="2000" dirty="0">
                          <a:latin typeface="Times New Roman" panose="02020603050405020304" pitchFamily="18" charset="0"/>
                          <a:cs typeface="Times New Roman" panose="02020603050405020304" pitchFamily="18" charset="0"/>
                        </a:rPr>
                        <a:t>Encephalopathy </a:t>
                      </a:r>
                    </a:p>
                  </a:txBody>
                  <a:tcPr>
                    <a:solidFill>
                      <a:schemeClr val="accent3">
                        <a:lumMod val="40000"/>
                        <a:lumOff val="60000"/>
                      </a:schemeClr>
                    </a:solidFill>
                  </a:tcPr>
                </a:tc>
                <a:tc>
                  <a:txBody>
                    <a:bodyPr/>
                    <a:lstStyle/>
                    <a:p>
                      <a:pPr algn="ctr"/>
                      <a:r>
                        <a:rPr lang="en-US" sz="2000" dirty="0">
                          <a:latin typeface="Times New Roman" panose="02020603050405020304" pitchFamily="18" charset="0"/>
                          <a:cs typeface="Times New Roman" panose="02020603050405020304" pitchFamily="18" charset="0"/>
                        </a:rPr>
                        <a:t>Splenomegaly </a:t>
                      </a:r>
                    </a:p>
                  </a:txBody>
                  <a:tcPr>
                    <a:solidFill>
                      <a:schemeClr val="accent6">
                        <a:lumMod val="40000"/>
                        <a:lumOff val="60000"/>
                      </a:schemeClr>
                    </a:solidFill>
                  </a:tcPr>
                </a:tc>
                <a:extLst>
                  <a:ext uri="{0D108BD9-81ED-4DB2-BD59-A6C34878D82A}">
                    <a16:rowId xmlns:a16="http://schemas.microsoft.com/office/drawing/2014/main" val="737977004"/>
                  </a:ext>
                </a:extLst>
              </a:tr>
              <a:tr h="370840">
                <a:tc>
                  <a:txBody>
                    <a:bodyPr/>
                    <a:lstStyle/>
                    <a:p>
                      <a:pPr algn="ctr"/>
                      <a:r>
                        <a:rPr lang="en-US" sz="2000" dirty="0">
                          <a:latin typeface="Times New Roman" panose="02020603050405020304" pitchFamily="18" charset="0"/>
                          <a:cs typeface="Times New Roman" panose="02020603050405020304" pitchFamily="18" charset="0"/>
                        </a:rPr>
                        <a:t>Ascites/Ankle edema</a:t>
                      </a:r>
                    </a:p>
                  </a:txBody>
                  <a:tcP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Ascites/ankle edema </a:t>
                      </a:r>
                    </a:p>
                  </a:txBody>
                  <a:tcPr>
                    <a:solidFill>
                      <a:schemeClr val="accent6">
                        <a:lumMod val="40000"/>
                        <a:lumOff val="60000"/>
                      </a:schemeClr>
                    </a:solidFill>
                  </a:tcPr>
                </a:tc>
                <a:extLst>
                  <a:ext uri="{0D108BD9-81ED-4DB2-BD59-A6C34878D82A}">
                    <a16:rowId xmlns:a16="http://schemas.microsoft.com/office/drawing/2014/main" val="406502471"/>
                  </a:ext>
                </a:extLst>
              </a:tr>
              <a:tr h="370840">
                <a:tc>
                  <a:txBody>
                    <a:bodyPr/>
                    <a:lstStyle/>
                    <a:p>
                      <a:pPr algn="ctr"/>
                      <a:r>
                        <a:rPr lang="en-US" sz="2000" dirty="0">
                          <a:latin typeface="Times New Roman" panose="02020603050405020304" pitchFamily="18" charset="0"/>
                          <a:cs typeface="Times New Roman" panose="02020603050405020304" pitchFamily="18" charset="0"/>
                        </a:rPr>
                        <a:t>Anemia </a:t>
                      </a:r>
                    </a:p>
                  </a:txBody>
                  <a:tcPr>
                    <a:solidFill>
                      <a:schemeClr val="accent3">
                        <a:lumMod val="40000"/>
                        <a:lumOff val="60000"/>
                      </a:schemeClr>
                    </a:solidFill>
                  </a:tcPr>
                </a:tc>
                <a:tc>
                  <a:txBody>
                    <a:bodyPr/>
                    <a:lstStyle/>
                    <a:p>
                      <a:pPr algn="ctr"/>
                      <a:r>
                        <a:rPr lang="en-US" sz="2000" dirty="0">
                          <a:latin typeface="Times New Roman" panose="02020603050405020304" pitchFamily="18" charset="0"/>
                          <a:cs typeface="Times New Roman" panose="02020603050405020304" pitchFamily="18" charset="0"/>
                        </a:rPr>
                        <a:t>Esophageal Varices </a:t>
                      </a:r>
                    </a:p>
                  </a:txBody>
                  <a:tcPr>
                    <a:solidFill>
                      <a:schemeClr val="accent6">
                        <a:lumMod val="40000"/>
                        <a:lumOff val="60000"/>
                      </a:schemeClr>
                    </a:solidFill>
                  </a:tcPr>
                </a:tc>
                <a:extLst>
                  <a:ext uri="{0D108BD9-81ED-4DB2-BD59-A6C34878D82A}">
                    <a16:rowId xmlns:a16="http://schemas.microsoft.com/office/drawing/2014/main" val="3587549984"/>
                  </a:ext>
                </a:extLst>
              </a:tr>
              <a:tr h="370840">
                <a:tc>
                  <a:txBody>
                    <a:bodyPr/>
                    <a:lstStyle/>
                    <a:p>
                      <a:pPr algn="ctr"/>
                      <a:r>
                        <a:rPr lang="en-US" sz="2000" dirty="0">
                          <a:latin typeface="Times New Roman" panose="02020603050405020304" pitchFamily="18" charset="0"/>
                          <a:cs typeface="Times New Roman" panose="02020603050405020304" pitchFamily="18" charset="0"/>
                        </a:rPr>
                        <a:t>Bleeding tendency </a:t>
                      </a:r>
                    </a:p>
                  </a:txBody>
                  <a:tcPr>
                    <a:solidFill>
                      <a:schemeClr val="accent3">
                        <a:lumMod val="40000"/>
                        <a:lumOff val="60000"/>
                      </a:schemeClr>
                    </a:solidFill>
                  </a:tcPr>
                </a:tc>
                <a:tc>
                  <a:txBody>
                    <a:bodyPr/>
                    <a:lstStyle/>
                    <a:p>
                      <a:pPr algn="ctr"/>
                      <a:r>
                        <a:rPr lang="en-US" sz="2000" dirty="0">
                          <a:latin typeface="Times New Roman" panose="02020603050405020304" pitchFamily="18" charset="0"/>
                          <a:cs typeface="Times New Roman" panose="02020603050405020304" pitchFamily="18" charset="0"/>
                        </a:rPr>
                        <a:t>Gastric Varices</a:t>
                      </a:r>
                    </a:p>
                  </a:txBody>
                  <a:tcPr>
                    <a:solidFill>
                      <a:schemeClr val="accent6">
                        <a:lumMod val="40000"/>
                        <a:lumOff val="60000"/>
                      </a:schemeClr>
                    </a:solidFill>
                  </a:tcPr>
                </a:tc>
                <a:extLst>
                  <a:ext uri="{0D108BD9-81ED-4DB2-BD59-A6C34878D82A}">
                    <a16:rowId xmlns:a16="http://schemas.microsoft.com/office/drawing/2014/main" val="1229454967"/>
                  </a:ext>
                </a:extLst>
              </a:tr>
              <a:tr h="370840">
                <a:tc>
                  <a:txBody>
                    <a:bodyPr/>
                    <a:lstStyle/>
                    <a:p>
                      <a:pPr algn="ctr"/>
                      <a:r>
                        <a:rPr lang="en-US" sz="2000" dirty="0">
                          <a:latin typeface="Times New Roman" panose="02020603050405020304" pitchFamily="18" charset="0"/>
                          <a:cs typeface="Times New Roman" panose="02020603050405020304" pitchFamily="18" charset="0"/>
                        </a:rPr>
                        <a:t>Spider nevi</a:t>
                      </a:r>
                    </a:p>
                  </a:txBody>
                  <a:tcPr>
                    <a:solidFill>
                      <a:schemeClr val="accent5">
                        <a:lumMod val="20000"/>
                        <a:lumOff val="80000"/>
                      </a:schemeClr>
                    </a:solidFill>
                  </a:tcPr>
                </a:tc>
                <a:tc>
                  <a:txBody>
                    <a:bodyPr/>
                    <a:lstStyle/>
                    <a:p>
                      <a:pPr algn="ctr"/>
                      <a:r>
                        <a:rPr lang="en-US" sz="2000" dirty="0">
                          <a:latin typeface="Times New Roman" panose="02020603050405020304" pitchFamily="18" charset="0"/>
                          <a:cs typeface="Times New Roman" panose="02020603050405020304" pitchFamily="18" charset="0"/>
                        </a:rPr>
                        <a:t>Rectal Varices </a:t>
                      </a:r>
                    </a:p>
                  </a:txBody>
                  <a:tcPr>
                    <a:solidFill>
                      <a:schemeClr val="accent6">
                        <a:lumMod val="40000"/>
                        <a:lumOff val="60000"/>
                      </a:schemeClr>
                    </a:solidFill>
                  </a:tcPr>
                </a:tc>
                <a:extLst>
                  <a:ext uri="{0D108BD9-81ED-4DB2-BD59-A6C34878D82A}">
                    <a16:rowId xmlns:a16="http://schemas.microsoft.com/office/drawing/2014/main" val="3027834527"/>
                  </a:ext>
                </a:extLst>
              </a:tr>
              <a:tr h="370840">
                <a:tc>
                  <a:txBody>
                    <a:bodyPr/>
                    <a:lstStyle/>
                    <a:p>
                      <a:pPr algn="ctr"/>
                      <a:r>
                        <a:rPr lang="en-US" sz="2000" dirty="0">
                          <a:latin typeface="Times New Roman" panose="02020603050405020304" pitchFamily="18" charset="0"/>
                          <a:cs typeface="Times New Roman" panose="02020603050405020304" pitchFamily="18" charset="0"/>
                        </a:rPr>
                        <a:t>Gynecomastia (males)</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 Anemia </a:t>
                      </a:r>
                    </a:p>
                  </a:txBody>
                  <a:tcPr>
                    <a:solidFill>
                      <a:schemeClr val="accent1">
                        <a:lumMod val="40000"/>
                        <a:lumOff val="60000"/>
                      </a:schemeClr>
                    </a:solidFill>
                  </a:tcPr>
                </a:tc>
                <a:extLst>
                  <a:ext uri="{0D108BD9-81ED-4DB2-BD59-A6C34878D82A}">
                    <a16:rowId xmlns:a16="http://schemas.microsoft.com/office/drawing/2014/main" val="16468744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Testicular atrophy (males)</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Leukopenia</a:t>
                      </a:r>
                    </a:p>
                  </a:txBody>
                  <a:tcPr>
                    <a:solidFill>
                      <a:schemeClr val="accent1">
                        <a:lumMod val="40000"/>
                        <a:lumOff val="60000"/>
                      </a:schemeClr>
                    </a:solidFill>
                  </a:tcPr>
                </a:tc>
                <a:extLst>
                  <a:ext uri="{0D108BD9-81ED-4DB2-BD59-A6C34878D82A}">
                    <a16:rowId xmlns:a16="http://schemas.microsoft.com/office/drawing/2014/main" val="65406907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Palmar erythema </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anose="02020603050405020304" pitchFamily="18" charset="0"/>
                          <a:cs typeface="Times New Roman" panose="02020603050405020304" pitchFamily="18" charset="0"/>
                        </a:rPr>
                        <a:t>Thrombocytopenia</a:t>
                      </a:r>
                    </a:p>
                  </a:txBody>
                  <a:tcPr>
                    <a:solidFill>
                      <a:schemeClr val="accent1">
                        <a:lumMod val="40000"/>
                        <a:lumOff val="60000"/>
                      </a:schemeClr>
                    </a:solidFill>
                  </a:tcPr>
                </a:tc>
                <a:extLst>
                  <a:ext uri="{0D108BD9-81ED-4DB2-BD59-A6C34878D82A}">
                    <a16:rowId xmlns:a16="http://schemas.microsoft.com/office/drawing/2014/main" val="1843959969"/>
                  </a:ext>
                </a:extLst>
              </a:tr>
            </a:tbl>
          </a:graphicData>
        </a:graphic>
      </p:graphicFrame>
      <p:sp>
        <p:nvSpPr>
          <p:cNvPr id="5" name="TextBox 4">
            <a:extLst>
              <a:ext uri="{FF2B5EF4-FFF2-40B4-BE49-F238E27FC236}">
                <a16:creationId xmlns:a16="http://schemas.microsoft.com/office/drawing/2014/main" id="{A489E951-EB3E-2E45-B122-4B1BC3878D51}"/>
              </a:ext>
            </a:extLst>
          </p:cNvPr>
          <p:cNvSpPr txBox="1"/>
          <p:nvPr/>
        </p:nvSpPr>
        <p:spPr>
          <a:xfrm>
            <a:off x="227976" y="4590409"/>
            <a:ext cx="1757082" cy="707886"/>
          </a:xfrm>
          <a:prstGeom prst="rect">
            <a:avLst/>
          </a:prstGeom>
          <a:noFill/>
        </p:spPr>
        <p:txBody>
          <a:bodyPr wrap="square" rtlCol="0">
            <a:spAutoFit/>
          </a:bodyPr>
          <a:lstStyle/>
          <a:p>
            <a:pPr algn="ctr" rtl="1"/>
            <a:r>
              <a:rPr lang="en-US" sz="2000" b="1" dirty="0">
                <a:solidFill>
                  <a:srgbClr val="E6917D"/>
                </a:solidFill>
                <a:latin typeface="Times New Roman" panose="02020603050405020304" pitchFamily="18" charset="0"/>
                <a:cs typeface="Times New Roman" panose="02020603050405020304" pitchFamily="18" charset="0"/>
              </a:rPr>
              <a:t>High Estrogen </a:t>
            </a:r>
          </a:p>
        </p:txBody>
      </p:sp>
      <p:sp>
        <p:nvSpPr>
          <p:cNvPr id="6" name="TextBox 5">
            <a:extLst>
              <a:ext uri="{FF2B5EF4-FFF2-40B4-BE49-F238E27FC236}">
                <a16:creationId xmlns:a16="http://schemas.microsoft.com/office/drawing/2014/main" id="{5E33D1A7-2279-FA44-9C38-5223BB5BC2E7}"/>
              </a:ext>
            </a:extLst>
          </p:cNvPr>
          <p:cNvSpPr txBox="1"/>
          <p:nvPr/>
        </p:nvSpPr>
        <p:spPr>
          <a:xfrm>
            <a:off x="214839" y="3075057"/>
            <a:ext cx="1757082" cy="707886"/>
          </a:xfrm>
          <a:prstGeom prst="rect">
            <a:avLst/>
          </a:prstGeom>
          <a:noFill/>
        </p:spPr>
        <p:txBody>
          <a:bodyPr wrap="square" rtlCol="0">
            <a:spAutoFit/>
          </a:bodyPr>
          <a:lstStyle/>
          <a:p>
            <a:pPr algn="ctr"/>
            <a:r>
              <a:rPr lang="en-US" sz="2000" b="1" dirty="0">
                <a:solidFill>
                  <a:schemeClr val="accent3">
                    <a:lumMod val="50000"/>
                  </a:schemeClr>
                </a:solidFill>
                <a:latin typeface="Times New Roman" panose="02020603050405020304" pitchFamily="18" charset="0"/>
                <a:cs typeface="Times New Roman" panose="02020603050405020304" pitchFamily="18" charset="0"/>
              </a:rPr>
              <a:t>Hepatic insufficiency </a:t>
            </a:r>
          </a:p>
        </p:txBody>
      </p:sp>
      <p:sp>
        <p:nvSpPr>
          <p:cNvPr id="7" name="TextBox 6">
            <a:extLst>
              <a:ext uri="{FF2B5EF4-FFF2-40B4-BE49-F238E27FC236}">
                <a16:creationId xmlns:a16="http://schemas.microsoft.com/office/drawing/2014/main" id="{930345AA-429F-8848-B788-B4CE7CBB6438}"/>
              </a:ext>
            </a:extLst>
          </p:cNvPr>
          <p:cNvSpPr txBox="1"/>
          <p:nvPr/>
        </p:nvSpPr>
        <p:spPr>
          <a:xfrm>
            <a:off x="10067362" y="3075057"/>
            <a:ext cx="1721223" cy="1015663"/>
          </a:xfrm>
          <a:prstGeom prst="rect">
            <a:avLst/>
          </a:prstGeom>
          <a:noFill/>
        </p:spPr>
        <p:txBody>
          <a:bodyPr wrap="square" rtlCol="0">
            <a:spAutoFit/>
          </a:bodyPr>
          <a:lstStyle/>
          <a:p>
            <a:pPr algn="ctr"/>
            <a:r>
              <a:rPr lang="en-US" sz="2000" b="1" dirty="0">
                <a:solidFill>
                  <a:schemeClr val="accent6">
                    <a:lumMod val="75000"/>
                  </a:schemeClr>
                </a:solidFill>
                <a:latin typeface="Times New Roman" panose="02020603050405020304" pitchFamily="18" charset="0"/>
                <a:cs typeface="Times New Roman" panose="02020603050405020304" pitchFamily="18" charset="0"/>
              </a:rPr>
              <a:t>Portal hypertension effect </a:t>
            </a:r>
          </a:p>
        </p:txBody>
      </p:sp>
      <p:sp>
        <p:nvSpPr>
          <p:cNvPr id="8" name="TextBox 7">
            <a:extLst>
              <a:ext uri="{FF2B5EF4-FFF2-40B4-BE49-F238E27FC236}">
                <a16:creationId xmlns:a16="http://schemas.microsoft.com/office/drawing/2014/main" id="{B468C73E-2766-F142-9E64-9C9B41E53D93}"/>
              </a:ext>
            </a:extLst>
          </p:cNvPr>
          <p:cNvSpPr txBox="1"/>
          <p:nvPr/>
        </p:nvSpPr>
        <p:spPr>
          <a:xfrm>
            <a:off x="10090399" y="4744297"/>
            <a:ext cx="1873625" cy="400110"/>
          </a:xfrm>
          <a:prstGeom prst="rect">
            <a:avLst/>
          </a:prstGeom>
          <a:noFill/>
        </p:spPr>
        <p:txBody>
          <a:bodyPr wrap="square" rtlCol="0">
            <a:spAutoFit/>
          </a:bodyPr>
          <a:lstStyle/>
          <a:p>
            <a:pPr algn="ctr"/>
            <a:r>
              <a:rPr lang="en-US" sz="2000" b="1" dirty="0">
                <a:solidFill>
                  <a:schemeClr val="accent1">
                    <a:lumMod val="75000"/>
                  </a:schemeClr>
                </a:solidFill>
                <a:latin typeface="Times New Roman" panose="02020603050405020304" pitchFamily="18" charset="0"/>
                <a:cs typeface="Times New Roman" panose="02020603050405020304" pitchFamily="18" charset="0"/>
              </a:rPr>
              <a:t>Hypersplenism </a:t>
            </a:r>
          </a:p>
        </p:txBody>
      </p:sp>
    </p:spTree>
    <p:extLst>
      <p:ext uri="{BB962C8B-B14F-4D97-AF65-F5344CB8AC3E}">
        <p14:creationId xmlns:p14="http://schemas.microsoft.com/office/powerpoint/2010/main" val="3471360829"/>
      </p:ext>
    </p:extLst>
  </p:cSld>
  <p:clrMapOvr>
    <a:masterClrMapping/>
  </p:clrMapOvr>
  <mc:AlternateContent xmlns:mc="http://schemas.openxmlformats.org/markup-compatibility/2006">
    <mc:Choice xmlns:p14="http://schemas.microsoft.com/office/powerpoint/2010/main" Requires="p14">
      <p:transition spd="slow" p14:dur="2000" advTm="3893"/>
    </mc:Choice>
    <mc:Fallback>
      <p:transition spd="slow" advTm="389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0F9FD28-0D3C-DA45-A558-73B7B9C44F14}"/>
              </a:ext>
            </a:extLst>
          </p:cNvPr>
          <p:cNvGraphicFramePr>
            <a:graphicFrameLocks noGrp="1"/>
          </p:cNvGraphicFramePr>
          <p:nvPr>
            <p:extLst>
              <p:ext uri="{D42A27DB-BD31-4B8C-83A1-F6EECF244321}">
                <p14:modId xmlns:p14="http://schemas.microsoft.com/office/powerpoint/2010/main" val="2472866873"/>
              </p:ext>
            </p:extLst>
          </p:nvPr>
        </p:nvGraphicFramePr>
        <p:xfrm>
          <a:off x="596348" y="993912"/>
          <a:ext cx="10919792" cy="5066646"/>
        </p:xfrm>
        <a:graphic>
          <a:graphicData uri="http://schemas.openxmlformats.org/drawingml/2006/table">
            <a:tbl>
              <a:tblPr firstRow="1" bandRow="1">
                <a:tableStyleId>{22838BEF-8BB2-4498-84A7-C5851F593DF1}</a:tableStyleId>
              </a:tblPr>
              <a:tblGrid>
                <a:gridCol w="10919792">
                  <a:extLst>
                    <a:ext uri="{9D8B030D-6E8A-4147-A177-3AD203B41FA5}">
                      <a16:colId xmlns:a16="http://schemas.microsoft.com/office/drawing/2014/main" val="1305566027"/>
                    </a:ext>
                  </a:extLst>
                </a:gridCol>
              </a:tblGrid>
              <a:tr h="944670">
                <a:tc>
                  <a:txBody>
                    <a:bodyPr/>
                    <a:lstStyle/>
                    <a:p>
                      <a:pPr algn="ctr"/>
                      <a:r>
                        <a:rPr lang="en-US" sz="3200" dirty="0">
                          <a:solidFill>
                            <a:schemeClr val="tx1"/>
                          </a:solidFill>
                          <a:latin typeface="Times New Roman" panose="02020603050405020304" pitchFamily="18" charset="0"/>
                          <a:cs typeface="Times New Roman" panose="02020603050405020304" pitchFamily="18" charset="0"/>
                        </a:rPr>
                        <a:t>Q2. Which of the following is not a sign of portal hypertension?</a:t>
                      </a:r>
                      <a:br>
                        <a:rPr lang="en-US" sz="36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(can select more than one answer)</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68625850"/>
                  </a:ext>
                </a:extLst>
              </a:tr>
              <a:tr h="6056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A. Esophageal Varices</a:t>
                      </a:r>
                    </a:p>
                  </a:txBody>
                  <a:tcPr/>
                </a:tc>
                <a:extLst>
                  <a:ext uri="{0D108BD9-81ED-4DB2-BD59-A6C34878D82A}">
                    <a16:rowId xmlns:a16="http://schemas.microsoft.com/office/drawing/2014/main" val="604948587"/>
                  </a:ext>
                </a:extLst>
              </a:tr>
              <a:tr h="6056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B. Caput Medusa</a:t>
                      </a:r>
                    </a:p>
                  </a:txBody>
                  <a:tcPr/>
                </a:tc>
                <a:extLst>
                  <a:ext uri="{0D108BD9-81ED-4DB2-BD59-A6C34878D82A}">
                    <a16:rowId xmlns:a16="http://schemas.microsoft.com/office/drawing/2014/main" val="2579797427"/>
                  </a:ext>
                </a:extLst>
              </a:tr>
              <a:tr h="6056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C. Spider nevi</a:t>
                      </a:r>
                    </a:p>
                  </a:txBody>
                  <a:tcPr/>
                </a:tc>
                <a:extLst>
                  <a:ext uri="{0D108BD9-81ED-4DB2-BD59-A6C34878D82A}">
                    <a16:rowId xmlns:a16="http://schemas.microsoft.com/office/drawing/2014/main" val="1070144393"/>
                  </a:ext>
                </a:extLst>
              </a:tr>
              <a:tr h="6056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D. Jaundice</a:t>
                      </a:r>
                    </a:p>
                  </a:txBody>
                  <a:tcPr/>
                </a:tc>
                <a:extLst>
                  <a:ext uri="{0D108BD9-81ED-4DB2-BD59-A6C34878D82A}">
                    <a16:rowId xmlns:a16="http://schemas.microsoft.com/office/drawing/2014/main" val="2858131842"/>
                  </a:ext>
                </a:extLst>
              </a:tr>
              <a:tr h="6056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E. Ascites </a:t>
                      </a:r>
                    </a:p>
                  </a:txBody>
                  <a:tcPr/>
                </a:tc>
                <a:extLst>
                  <a:ext uri="{0D108BD9-81ED-4DB2-BD59-A6C34878D82A}">
                    <a16:rowId xmlns:a16="http://schemas.microsoft.com/office/drawing/2014/main" val="779431133"/>
                  </a:ext>
                </a:extLst>
              </a:tr>
              <a:tr h="6056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F. Splenomegaly </a:t>
                      </a:r>
                    </a:p>
                  </a:txBody>
                  <a:tcPr/>
                </a:tc>
                <a:extLst>
                  <a:ext uri="{0D108BD9-81ED-4DB2-BD59-A6C34878D82A}">
                    <a16:rowId xmlns:a16="http://schemas.microsoft.com/office/drawing/2014/main" val="4235201813"/>
                  </a:ext>
                </a:extLst>
              </a:tr>
            </a:tbl>
          </a:graphicData>
        </a:graphic>
      </p:graphicFrame>
    </p:spTree>
    <p:extLst>
      <p:ext uri="{BB962C8B-B14F-4D97-AF65-F5344CB8AC3E}">
        <p14:creationId xmlns:p14="http://schemas.microsoft.com/office/powerpoint/2010/main" val="1287070391"/>
      </p:ext>
    </p:extLst>
  </p:cSld>
  <p:clrMapOvr>
    <a:masterClrMapping/>
  </p:clrMapOvr>
  <mc:AlternateContent xmlns:mc="http://schemas.openxmlformats.org/markup-compatibility/2006">
    <mc:Choice xmlns:p14="http://schemas.microsoft.com/office/powerpoint/2010/main" Requires="p14">
      <p:transition spd="slow" p14:dur="2000" advTm="20965"/>
    </mc:Choice>
    <mc:Fallback>
      <p:transition spd="slow" advTm="2096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764B-40CC-A84C-9243-CFA708FF543F}"/>
              </a:ext>
            </a:extLst>
          </p:cNvPr>
          <p:cNvSpPr>
            <a:spLocks noGrp="1"/>
          </p:cNvSpPr>
          <p:nvPr>
            <p:ph type="title"/>
          </p:nvPr>
        </p:nvSpPr>
        <p:spPr/>
        <p:txBody>
          <a:bodyPr>
            <a:normAutofit/>
          </a:bodyPr>
          <a:lstStyle/>
          <a:p>
            <a:r>
              <a:rPr lang="en-US" sz="3200" dirty="0">
                <a:solidFill>
                  <a:srgbClr val="C00000"/>
                </a:solidFill>
                <a:latin typeface="Times New Roman" panose="02020603050405020304" pitchFamily="18" charset="0"/>
                <a:cs typeface="Times New Roman" panose="02020603050405020304" pitchFamily="18" charset="0"/>
              </a:rPr>
              <a:t>Lecture Outcomes</a:t>
            </a:r>
            <a:br>
              <a:rPr lang="en-US" sz="3200" dirty="0">
                <a:solidFill>
                  <a:srgbClr val="C00000"/>
                </a:solidFill>
                <a:latin typeface="Times New Roman" panose="02020603050405020304" pitchFamily="18" charset="0"/>
                <a:cs typeface="Times New Roman" panose="02020603050405020304" pitchFamily="18" charset="0"/>
              </a:rPr>
            </a:br>
            <a:r>
              <a:rPr lang="en-US" sz="2400" dirty="0">
                <a:solidFill>
                  <a:srgbClr val="C00000"/>
                </a:solidFill>
                <a:latin typeface="Times New Roman" panose="02020603050405020304" pitchFamily="18" charset="0"/>
                <a:cs typeface="Times New Roman" panose="02020603050405020304" pitchFamily="18" charset="0"/>
              </a:rPr>
              <a:t>By the end of this lecture you should be able to:</a:t>
            </a: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A8CA69E-0327-8340-AF72-9C35F13B3D75}"/>
              </a:ext>
            </a:extLst>
          </p:cNvPr>
          <p:cNvSpPr txBox="1"/>
          <p:nvPr/>
        </p:nvSpPr>
        <p:spPr>
          <a:xfrm>
            <a:off x="682487" y="2214694"/>
            <a:ext cx="10827026" cy="3600986"/>
          </a:xfrm>
          <a:prstGeom prst="rect">
            <a:avLst/>
          </a:prstGeom>
          <a:noFill/>
        </p:spPr>
        <p:txBody>
          <a:bodyPr wrap="square" rtlCol="0">
            <a:spAutoFit/>
          </a:bodyPr>
          <a:lstStyle/>
          <a:p>
            <a:pPr marL="342900" indent="-342900">
              <a:buAutoNum type="arabicPeriod"/>
            </a:pPr>
            <a:r>
              <a:rPr lang="en-US" sz="1600" dirty="0">
                <a:latin typeface="Times New Roman" panose="02020603050405020304" pitchFamily="18" charset="0"/>
                <a:cs typeface="Times New Roman" panose="02020603050405020304" pitchFamily="18" charset="0"/>
              </a:rPr>
              <a:t>Describe the Pathophysiology of chronic liver disease.</a:t>
            </a:r>
          </a:p>
          <a:p>
            <a:pPr marL="342900" indent="-342900">
              <a:buAutoNum type="arabicPeriod"/>
            </a:pPr>
            <a:r>
              <a:rPr lang="en-US" sz="1600" dirty="0">
                <a:latin typeface="Times New Roman" panose="02020603050405020304" pitchFamily="18" charset="0"/>
                <a:cs typeface="Times New Roman" panose="02020603050405020304" pitchFamily="18" charset="0"/>
              </a:rPr>
              <a:t>List the common causes of chronic liver disease.</a:t>
            </a:r>
          </a:p>
          <a:p>
            <a:pPr marL="342900" indent="-342900">
              <a:buAutoNum type="arabicPeriod"/>
            </a:pPr>
            <a:r>
              <a:rPr lang="en-US" sz="1600" dirty="0">
                <a:latin typeface="Times New Roman" panose="02020603050405020304" pitchFamily="18" charset="0"/>
                <a:cs typeface="Times New Roman" panose="02020603050405020304" pitchFamily="18" charset="0"/>
              </a:rPr>
              <a:t>Name the different symptoms of chronic liver disease based on the four different pathological processes. </a:t>
            </a:r>
          </a:p>
          <a:p>
            <a:pPr marL="342900" indent="-342900">
              <a:buAutoNum type="arabicPeriod"/>
            </a:pPr>
            <a:r>
              <a:rPr lang="en-US" sz="1600" dirty="0">
                <a:latin typeface="Times New Roman" panose="02020603050405020304" pitchFamily="18" charset="0"/>
                <a:cs typeface="Times New Roman" panose="02020603050405020304" pitchFamily="18" charset="0"/>
              </a:rPr>
              <a:t>Explain the mechanism of ascites in chronic liver disease.</a:t>
            </a:r>
          </a:p>
          <a:p>
            <a:pPr marL="342900" indent="-342900">
              <a:buAutoNum type="arabicPeriod"/>
            </a:pPr>
            <a:r>
              <a:rPr lang="en-US" sz="1600" dirty="0">
                <a:latin typeface="Times New Roman" panose="02020603050405020304" pitchFamily="18" charset="0"/>
                <a:cs typeface="Times New Roman" panose="02020603050405020304" pitchFamily="18" charset="0"/>
              </a:rPr>
              <a:t>List the common findings and studies needed to diagnose chronic liver disease based on H&amp;P, Labs, Imaging and procedures. </a:t>
            </a:r>
          </a:p>
          <a:p>
            <a:pPr marL="342900" indent="-342900">
              <a:buAutoNum type="arabicPeriod"/>
            </a:pPr>
            <a:r>
              <a:rPr lang="en-US" sz="1600" dirty="0">
                <a:latin typeface="Times New Roman" panose="02020603050405020304" pitchFamily="18" charset="0"/>
                <a:cs typeface="Times New Roman" panose="02020603050405020304" pitchFamily="18" charset="0"/>
              </a:rPr>
              <a:t>Differentiate between the common classifications used in Cirrhosis. </a:t>
            </a:r>
          </a:p>
          <a:p>
            <a:pPr marL="342900" indent="-342900">
              <a:buAutoNum type="arabicPeriod"/>
            </a:pPr>
            <a:r>
              <a:rPr lang="en-US" sz="1600" dirty="0">
                <a:latin typeface="Times New Roman" panose="02020603050405020304" pitchFamily="18" charset="0"/>
                <a:cs typeface="Times New Roman" panose="02020603050405020304" pitchFamily="18" charset="0"/>
              </a:rPr>
              <a:t>Differentiate between compensated and decompensated cirrhosis and the significance of each in the prognosis of liver disease. </a:t>
            </a:r>
          </a:p>
          <a:p>
            <a:pPr marL="342900" indent="-342900">
              <a:buAutoNum type="arabicPeriod"/>
            </a:pPr>
            <a:r>
              <a:rPr lang="en-US" sz="1600" dirty="0">
                <a:latin typeface="Times New Roman" panose="02020603050405020304" pitchFamily="18" charset="0"/>
                <a:cs typeface="Times New Roman" panose="02020603050405020304" pitchFamily="18" charset="0"/>
              </a:rPr>
              <a:t>List the main points in management of chronic liver disease.</a:t>
            </a:r>
          </a:p>
          <a:p>
            <a:pPr marL="342900" indent="-342900">
              <a:buAutoNum type="arabicPeriod"/>
            </a:pPr>
            <a:r>
              <a:rPr lang="en-US" sz="1600" dirty="0">
                <a:latin typeface="Times New Roman" panose="02020603050405020304" pitchFamily="18" charset="0"/>
                <a:cs typeface="Times New Roman" panose="02020603050405020304" pitchFamily="18" charset="0"/>
              </a:rPr>
              <a:t>Explain how to treat common symptoms in chronic liver disease.</a:t>
            </a:r>
          </a:p>
          <a:p>
            <a:pPr marL="342900" indent="-342900">
              <a:buAutoNum type="arabicPeriod"/>
            </a:pPr>
            <a:r>
              <a:rPr lang="en-US" sz="1600" dirty="0">
                <a:latin typeface="Times New Roman" panose="02020603050405020304" pitchFamily="18" charset="0"/>
                <a:cs typeface="Times New Roman" panose="02020603050405020304" pitchFamily="18" charset="0"/>
              </a:rPr>
              <a:t>Name the common complications of chronic liver disease and how to treat and prevent each of them.</a:t>
            </a:r>
          </a:p>
          <a:p>
            <a:pPr marL="342900" indent="-342900">
              <a:buAutoNum type="arabicPeriod"/>
            </a:pPr>
            <a:r>
              <a:rPr lang="en-US" sz="1600" dirty="0">
                <a:latin typeface="Times New Roman" panose="02020603050405020304" pitchFamily="18" charset="0"/>
                <a:cs typeface="Times New Roman" panose="02020603050405020304" pitchFamily="18" charset="0"/>
              </a:rPr>
              <a:t>Describe what a TIPS procedure is and list the common indications and possible complications that might result from it. </a:t>
            </a:r>
          </a:p>
          <a:p>
            <a:pPr marL="342900" indent="-342900">
              <a:buAutoNum type="arabicPeriod"/>
            </a:pPr>
            <a:endParaRPr lang="en-US" dirty="0"/>
          </a:p>
          <a:p>
            <a:pPr marL="342900" indent="-342900">
              <a:buAutoNum type="arabicPeriod"/>
            </a:pPr>
            <a:endParaRPr lang="en-US" dirty="0"/>
          </a:p>
        </p:txBody>
      </p:sp>
    </p:spTree>
    <p:custDataLst>
      <p:tags r:id="rId1"/>
    </p:custDataLst>
    <p:extLst>
      <p:ext uri="{BB962C8B-B14F-4D97-AF65-F5344CB8AC3E}">
        <p14:creationId xmlns:p14="http://schemas.microsoft.com/office/powerpoint/2010/main" val="650939776"/>
      </p:ext>
    </p:extLst>
  </p:cSld>
  <p:clrMapOvr>
    <a:masterClrMapping/>
  </p:clrMapOvr>
  <mc:AlternateContent xmlns:mc="http://schemas.openxmlformats.org/markup-compatibility/2006">
    <mc:Choice xmlns:p14="http://schemas.microsoft.com/office/powerpoint/2010/main" Requires="p14">
      <p:transition spd="slow" p14:dur="2000" advTm="33078"/>
    </mc:Choice>
    <mc:Fallback>
      <p:transition spd="slow" advTm="330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AC86-CC28-A94B-A95B-1023D65FC10F}"/>
              </a:ext>
            </a:extLst>
          </p:cNvPr>
          <p:cNvSpPr>
            <a:spLocks noGrp="1"/>
          </p:cNvSpPr>
          <p:nvPr>
            <p:ph type="title"/>
          </p:nvPr>
        </p:nvSpPr>
        <p:spPr>
          <a:xfrm>
            <a:off x="767471" y="274469"/>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Diagnosis </a:t>
            </a:r>
          </a:p>
        </p:txBody>
      </p:sp>
      <p:graphicFrame>
        <p:nvGraphicFramePr>
          <p:cNvPr id="4" name="Table 3">
            <a:extLst>
              <a:ext uri="{FF2B5EF4-FFF2-40B4-BE49-F238E27FC236}">
                <a16:creationId xmlns:a16="http://schemas.microsoft.com/office/drawing/2014/main" id="{70EE2212-8BB4-924E-9336-97A628DF57B2}"/>
              </a:ext>
            </a:extLst>
          </p:cNvPr>
          <p:cNvGraphicFramePr>
            <a:graphicFrameLocks noGrp="1"/>
          </p:cNvGraphicFramePr>
          <p:nvPr>
            <p:extLst>
              <p:ext uri="{D42A27DB-BD31-4B8C-83A1-F6EECF244321}">
                <p14:modId xmlns:p14="http://schemas.microsoft.com/office/powerpoint/2010/main" val="2285552362"/>
              </p:ext>
            </p:extLst>
          </p:nvPr>
        </p:nvGraphicFramePr>
        <p:xfrm>
          <a:off x="913774" y="2086678"/>
          <a:ext cx="10364451" cy="3698764"/>
        </p:xfrm>
        <a:graphic>
          <a:graphicData uri="http://schemas.openxmlformats.org/drawingml/2006/table">
            <a:tbl>
              <a:tblPr firstRow="1" bandRow="1">
                <a:tableStyleId>{69CF1AB2-1976-4502-BF36-3FF5EA218861}</a:tableStyleId>
              </a:tblPr>
              <a:tblGrid>
                <a:gridCol w="3346370">
                  <a:extLst>
                    <a:ext uri="{9D8B030D-6E8A-4147-A177-3AD203B41FA5}">
                      <a16:colId xmlns:a16="http://schemas.microsoft.com/office/drawing/2014/main" val="1733238232"/>
                    </a:ext>
                  </a:extLst>
                </a:gridCol>
                <a:gridCol w="7018081">
                  <a:extLst>
                    <a:ext uri="{9D8B030D-6E8A-4147-A177-3AD203B41FA5}">
                      <a16:colId xmlns:a16="http://schemas.microsoft.com/office/drawing/2014/main" val="2789425007"/>
                    </a:ext>
                  </a:extLst>
                </a:gridCol>
              </a:tblGrid>
              <a:tr h="876023">
                <a:tc>
                  <a:txBody>
                    <a:bodyPr/>
                    <a:lstStyle/>
                    <a:p>
                      <a:pPr algn="ctr"/>
                      <a:r>
                        <a:rPr lang="en-US" sz="2400" b="1" dirty="0">
                          <a:latin typeface="Times New Roman" panose="02020603050405020304" pitchFamily="18" charset="0"/>
                          <a:cs typeface="Times New Roman" panose="02020603050405020304" pitchFamily="18" charset="0"/>
                        </a:rPr>
                        <a:t>H&amp;P</a:t>
                      </a:r>
                    </a:p>
                    <a:p>
                      <a:pPr algn="ctr"/>
                      <a:r>
                        <a:rPr lang="en-US" sz="2400" b="1" dirty="0">
                          <a:latin typeface="Times New Roman" panose="02020603050405020304" pitchFamily="18" charset="0"/>
                          <a:cs typeface="Times New Roman" panose="02020603050405020304" pitchFamily="18" charset="0"/>
                        </a:rPr>
                        <a:t> </a:t>
                      </a:r>
                    </a:p>
                  </a:txBody>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40022327"/>
                  </a:ext>
                </a:extLst>
              </a:tr>
              <a:tr h="1070695">
                <a:tc>
                  <a:txBody>
                    <a:bodyPr/>
                    <a:lstStyle/>
                    <a:p>
                      <a:pPr algn="ctr"/>
                      <a:r>
                        <a:rPr lang="en-US" sz="2400" b="1" dirty="0">
                          <a:latin typeface="Times New Roman" panose="02020603050405020304" pitchFamily="18" charset="0"/>
                          <a:cs typeface="Times New Roman" panose="02020603050405020304" pitchFamily="18" charset="0"/>
                        </a:rPr>
                        <a:t>Labs</a:t>
                      </a:r>
                    </a:p>
                  </a:txBody>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9987837"/>
                  </a:ext>
                </a:extLst>
              </a:tr>
              <a:tr h="876023">
                <a:tc>
                  <a:txBody>
                    <a:bodyPr/>
                    <a:lstStyle/>
                    <a:p>
                      <a:pPr algn="ctr"/>
                      <a:r>
                        <a:rPr lang="en-US" sz="2400" b="1" dirty="0">
                          <a:latin typeface="Times New Roman" panose="02020603050405020304" pitchFamily="18" charset="0"/>
                          <a:cs typeface="Times New Roman" panose="02020603050405020304" pitchFamily="18" charset="0"/>
                        </a:rPr>
                        <a:t>Imaging</a:t>
                      </a:r>
                    </a:p>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6511142"/>
                  </a:ext>
                </a:extLst>
              </a:tr>
              <a:tr h="876023">
                <a:tc>
                  <a:txBody>
                    <a:bodyPr/>
                    <a:lstStyle/>
                    <a:p>
                      <a:pPr algn="ctr"/>
                      <a:r>
                        <a:rPr lang="en-US" sz="2400" b="1" dirty="0">
                          <a:latin typeface="Times New Roman" panose="02020603050405020304" pitchFamily="18" charset="0"/>
                          <a:cs typeface="Times New Roman" panose="02020603050405020304" pitchFamily="18" charset="0"/>
                        </a:rPr>
                        <a:t>Procedures </a:t>
                      </a:r>
                    </a:p>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73536710"/>
                  </a:ext>
                </a:extLst>
              </a:tr>
            </a:tbl>
          </a:graphicData>
        </a:graphic>
      </p:graphicFrame>
    </p:spTree>
    <p:extLst>
      <p:ext uri="{BB962C8B-B14F-4D97-AF65-F5344CB8AC3E}">
        <p14:creationId xmlns:p14="http://schemas.microsoft.com/office/powerpoint/2010/main" val="3645888256"/>
      </p:ext>
    </p:extLst>
  </p:cSld>
  <p:clrMapOvr>
    <a:masterClrMapping/>
  </p:clrMapOvr>
  <mc:AlternateContent xmlns:mc="http://schemas.openxmlformats.org/markup-compatibility/2006">
    <mc:Choice xmlns:p14="http://schemas.microsoft.com/office/powerpoint/2010/main" Requires="p14">
      <p:transition spd="slow" p14:dur="2000" advTm="1230"/>
    </mc:Choice>
    <mc:Fallback>
      <p:transition spd="slow" advTm="123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AC86-CC28-A94B-A95B-1023D65FC10F}"/>
              </a:ext>
            </a:extLst>
          </p:cNvPr>
          <p:cNvSpPr>
            <a:spLocks noGrp="1"/>
          </p:cNvSpPr>
          <p:nvPr>
            <p:ph type="title"/>
          </p:nvPr>
        </p:nvSpPr>
        <p:spPr>
          <a:xfrm>
            <a:off x="767471" y="274469"/>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Diagnosis </a:t>
            </a:r>
          </a:p>
        </p:txBody>
      </p:sp>
      <p:graphicFrame>
        <p:nvGraphicFramePr>
          <p:cNvPr id="4" name="Table 3">
            <a:extLst>
              <a:ext uri="{FF2B5EF4-FFF2-40B4-BE49-F238E27FC236}">
                <a16:creationId xmlns:a16="http://schemas.microsoft.com/office/drawing/2014/main" id="{70EE2212-8BB4-924E-9336-97A628DF57B2}"/>
              </a:ext>
            </a:extLst>
          </p:cNvPr>
          <p:cNvGraphicFramePr>
            <a:graphicFrameLocks noGrp="1"/>
          </p:cNvGraphicFramePr>
          <p:nvPr>
            <p:extLst>
              <p:ext uri="{D42A27DB-BD31-4B8C-83A1-F6EECF244321}">
                <p14:modId xmlns:p14="http://schemas.microsoft.com/office/powerpoint/2010/main" val="2862320609"/>
              </p:ext>
            </p:extLst>
          </p:nvPr>
        </p:nvGraphicFramePr>
        <p:xfrm>
          <a:off x="913774" y="2086678"/>
          <a:ext cx="10364451" cy="3698764"/>
        </p:xfrm>
        <a:graphic>
          <a:graphicData uri="http://schemas.openxmlformats.org/drawingml/2006/table">
            <a:tbl>
              <a:tblPr firstRow="1" bandRow="1">
                <a:tableStyleId>{69CF1AB2-1976-4502-BF36-3FF5EA218861}</a:tableStyleId>
              </a:tblPr>
              <a:tblGrid>
                <a:gridCol w="3346370">
                  <a:extLst>
                    <a:ext uri="{9D8B030D-6E8A-4147-A177-3AD203B41FA5}">
                      <a16:colId xmlns:a16="http://schemas.microsoft.com/office/drawing/2014/main" val="1733238232"/>
                    </a:ext>
                  </a:extLst>
                </a:gridCol>
                <a:gridCol w="7018081">
                  <a:extLst>
                    <a:ext uri="{9D8B030D-6E8A-4147-A177-3AD203B41FA5}">
                      <a16:colId xmlns:a16="http://schemas.microsoft.com/office/drawing/2014/main" val="2789425007"/>
                    </a:ext>
                  </a:extLst>
                </a:gridCol>
              </a:tblGrid>
              <a:tr h="876023">
                <a:tc>
                  <a:txBody>
                    <a:bodyPr/>
                    <a:lstStyle/>
                    <a:p>
                      <a:pPr algn="ctr"/>
                      <a:r>
                        <a:rPr lang="en-US" sz="2400" b="1" dirty="0">
                          <a:latin typeface="Times New Roman" panose="02020603050405020304" pitchFamily="18" charset="0"/>
                          <a:cs typeface="Times New Roman" panose="02020603050405020304" pitchFamily="18" charset="0"/>
                        </a:rPr>
                        <a:t>H&amp;P</a:t>
                      </a:r>
                    </a:p>
                    <a:p>
                      <a:pPr algn="ctr"/>
                      <a:r>
                        <a:rPr lang="en-US" sz="2400" b="1" dirty="0">
                          <a:latin typeface="Times New Roman" panose="02020603050405020304" pitchFamily="18" charset="0"/>
                          <a:cs typeface="Times New Roman" panose="02020603050405020304" pitchFamily="18" charset="0"/>
                        </a:rPr>
                        <a:t> </a:t>
                      </a:r>
                    </a:p>
                  </a:txBody>
                  <a:tcPr/>
                </a:tc>
                <a:tc>
                  <a:txBody>
                    <a:bodyPr/>
                    <a:lstStyle/>
                    <a:p>
                      <a:pPr algn="ctr"/>
                      <a:r>
                        <a:rPr lang="en-US" sz="2000" b="0" dirty="0">
                          <a:latin typeface="Times New Roman" panose="02020603050405020304" pitchFamily="18" charset="0"/>
                          <a:cs typeface="Times New Roman" panose="02020603050405020304" pitchFamily="18" charset="0"/>
                        </a:rPr>
                        <a:t>Symptoms suggestive of chronic liver disease </a:t>
                      </a:r>
                    </a:p>
                    <a:p>
                      <a:pPr algn="ctr"/>
                      <a:r>
                        <a:rPr lang="en-US" sz="2000" b="0" dirty="0">
                          <a:latin typeface="Times New Roman" panose="02020603050405020304" pitchFamily="18" charset="0"/>
                          <a:cs typeface="Times New Roman" panose="02020603050405020304" pitchFamily="18" charset="0"/>
                        </a:rPr>
                        <a:t>Signs suggestive of chronic liver disease</a:t>
                      </a:r>
                    </a:p>
                  </a:txBody>
                  <a:tcPr/>
                </a:tc>
                <a:extLst>
                  <a:ext uri="{0D108BD9-81ED-4DB2-BD59-A6C34878D82A}">
                    <a16:rowId xmlns:a16="http://schemas.microsoft.com/office/drawing/2014/main" val="2140022327"/>
                  </a:ext>
                </a:extLst>
              </a:tr>
              <a:tr h="1070695">
                <a:tc>
                  <a:txBody>
                    <a:bodyPr/>
                    <a:lstStyle/>
                    <a:p>
                      <a:pPr algn="ctr"/>
                      <a:r>
                        <a:rPr lang="en-US" sz="2400" b="1" dirty="0">
                          <a:latin typeface="Times New Roman" panose="02020603050405020304" pitchFamily="18" charset="0"/>
                          <a:cs typeface="Times New Roman" panose="02020603050405020304" pitchFamily="18" charset="0"/>
                        </a:rPr>
                        <a:t>Labs</a:t>
                      </a:r>
                    </a:p>
                  </a:txBody>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9987837"/>
                  </a:ext>
                </a:extLst>
              </a:tr>
              <a:tr h="876023">
                <a:tc>
                  <a:txBody>
                    <a:bodyPr/>
                    <a:lstStyle/>
                    <a:p>
                      <a:pPr algn="ctr"/>
                      <a:r>
                        <a:rPr lang="en-US" sz="2400" b="1" dirty="0">
                          <a:latin typeface="Times New Roman" panose="02020603050405020304" pitchFamily="18" charset="0"/>
                          <a:cs typeface="Times New Roman" panose="02020603050405020304" pitchFamily="18" charset="0"/>
                        </a:rPr>
                        <a:t>Imaging</a:t>
                      </a:r>
                    </a:p>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6511142"/>
                  </a:ext>
                </a:extLst>
              </a:tr>
              <a:tr h="876023">
                <a:tc>
                  <a:txBody>
                    <a:bodyPr/>
                    <a:lstStyle/>
                    <a:p>
                      <a:pPr algn="ctr"/>
                      <a:r>
                        <a:rPr lang="en-US" sz="2400" b="1" dirty="0">
                          <a:latin typeface="Times New Roman" panose="02020603050405020304" pitchFamily="18" charset="0"/>
                          <a:cs typeface="Times New Roman" panose="02020603050405020304" pitchFamily="18" charset="0"/>
                        </a:rPr>
                        <a:t>Procedures </a:t>
                      </a:r>
                    </a:p>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73536710"/>
                  </a:ext>
                </a:extLst>
              </a:tr>
            </a:tbl>
          </a:graphicData>
        </a:graphic>
      </p:graphicFrame>
    </p:spTree>
    <p:extLst>
      <p:ext uri="{BB962C8B-B14F-4D97-AF65-F5344CB8AC3E}">
        <p14:creationId xmlns:p14="http://schemas.microsoft.com/office/powerpoint/2010/main" val="4013173259"/>
      </p:ext>
    </p:extLst>
  </p:cSld>
  <p:clrMapOvr>
    <a:masterClrMapping/>
  </p:clrMapOvr>
  <mc:AlternateContent xmlns:mc="http://schemas.openxmlformats.org/markup-compatibility/2006">
    <mc:Choice xmlns:p14="http://schemas.microsoft.com/office/powerpoint/2010/main" Requires="p14">
      <p:transition spd="slow" p14:dur="2000" advTm="6706"/>
    </mc:Choice>
    <mc:Fallback>
      <p:transition spd="slow" advTm="670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AC86-CC28-A94B-A95B-1023D65FC10F}"/>
              </a:ext>
            </a:extLst>
          </p:cNvPr>
          <p:cNvSpPr>
            <a:spLocks noGrp="1"/>
          </p:cNvSpPr>
          <p:nvPr>
            <p:ph type="title"/>
          </p:nvPr>
        </p:nvSpPr>
        <p:spPr>
          <a:xfrm>
            <a:off x="767471" y="274469"/>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Diagnosis </a:t>
            </a:r>
          </a:p>
        </p:txBody>
      </p:sp>
      <p:graphicFrame>
        <p:nvGraphicFramePr>
          <p:cNvPr id="4" name="Table 3">
            <a:extLst>
              <a:ext uri="{FF2B5EF4-FFF2-40B4-BE49-F238E27FC236}">
                <a16:creationId xmlns:a16="http://schemas.microsoft.com/office/drawing/2014/main" id="{70EE2212-8BB4-924E-9336-97A628DF57B2}"/>
              </a:ext>
            </a:extLst>
          </p:cNvPr>
          <p:cNvGraphicFramePr>
            <a:graphicFrameLocks noGrp="1"/>
          </p:cNvGraphicFramePr>
          <p:nvPr>
            <p:extLst>
              <p:ext uri="{D42A27DB-BD31-4B8C-83A1-F6EECF244321}">
                <p14:modId xmlns:p14="http://schemas.microsoft.com/office/powerpoint/2010/main" val="690683679"/>
              </p:ext>
            </p:extLst>
          </p:nvPr>
        </p:nvGraphicFramePr>
        <p:xfrm>
          <a:off x="913774" y="2086678"/>
          <a:ext cx="10364451" cy="3698764"/>
        </p:xfrm>
        <a:graphic>
          <a:graphicData uri="http://schemas.openxmlformats.org/drawingml/2006/table">
            <a:tbl>
              <a:tblPr firstRow="1" bandRow="1">
                <a:tableStyleId>{69CF1AB2-1976-4502-BF36-3FF5EA218861}</a:tableStyleId>
              </a:tblPr>
              <a:tblGrid>
                <a:gridCol w="3346370">
                  <a:extLst>
                    <a:ext uri="{9D8B030D-6E8A-4147-A177-3AD203B41FA5}">
                      <a16:colId xmlns:a16="http://schemas.microsoft.com/office/drawing/2014/main" val="1733238232"/>
                    </a:ext>
                  </a:extLst>
                </a:gridCol>
                <a:gridCol w="7018081">
                  <a:extLst>
                    <a:ext uri="{9D8B030D-6E8A-4147-A177-3AD203B41FA5}">
                      <a16:colId xmlns:a16="http://schemas.microsoft.com/office/drawing/2014/main" val="2789425007"/>
                    </a:ext>
                  </a:extLst>
                </a:gridCol>
              </a:tblGrid>
              <a:tr h="876023">
                <a:tc>
                  <a:txBody>
                    <a:bodyPr/>
                    <a:lstStyle/>
                    <a:p>
                      <a:pPr algn="ctr"/>
                      <a:r>
                        <a:rPr lang="en-US" sz="2400" b="1" dirty="0">
                          <a:latin typeface="Times New Roman" panose="02020603050405020304" pitchFamily="18" charset="0"/>
                          <a:cs typeface="Times New Roman" panose="02020603050405020304" pitchFamily="18" charset="0"/>
                        </a:rPr>
                        <a:t>H&amp;P</a:t>
                      </a:r>
                    </a:p>
                    <a:p>
                      <a:pPr algn="ctr"/>
                      <a:r>
                        <a:rPr lang="en-US" sz="2400" b="1" dirty="0">
                          <a:latin typeface="Times New Roman" panose="02020603050405020304" pitchFamily="18" charset="0"/>
                          <a:cs typeface="Times New Roman" panose="02020603050405020304" pitchFamily="18" charset="0"/>
                        </a:rPr>
                        <a:t> </a:t>
                      </a:r>
                    </a:p>
                  </a:txBody>
                  <a:tcPr/>
                </a:tc>
                <a:tc>
                  <a:txBody>
                    <a:bodyPr/>
                    <a:lstStyle/>
                    <a:p>
                      <a:pPr algn="ctr"/>
                      <a:r>
                        <a:rPr lang="en-US" sz="2000" b="0" dirty="0">
                          <a:latin typeface="Times New Roman" panose="02020603050405020304" pitchFamily="18" charset="0"/>
                          <a:cs typeface="Times New Roman" panose="02020603050405020304" pitchFamily="18" charset="0"/>
                        </a:rPr>
                        <a:t>Symptoms suggestive of chronic liver disease </a:t>
                      </a:r>
                    </a:p>
                    <a:p>
                      <a:pPr algn="ctr"/>
                      <a:r>
                        <a:rPr lang="en-US" sz="2000" b="0" dirty="0">
                          <a:latin typeface="Times New Roman" panose="02020603050405020304" pitchFamily="18" charset="0"/>
                          <a:cs typeface="Times New Roman" panose="02020603050405020304" pitchFamily="18" charset="0"/>
                        </a:rPr>
                        <a:t>Signs suggestive of chronic liver disease</a:t>
                      </a:r>
                    </a:p>
                  </a:txBody>
                  <a:tcPr/>
                </a:tc>
                <a:extLst>
                  <a:ext uri="{0D108BD9-81ED-4DB2-BD59-A6C34878D82A}">
                    <a16:rowId xmlns:a16="http://schemas.microsoft.com/office/drawing/2014/main" val="2140022327"/>
                  </a:ext>
                </a:extLst>
              </a:tr>
              <a:tr h="1070695">
                <a:tc>
                  <a:txBody>
                    <a:bodyPr/>
                    <a:lstStyle/>
                    <a:p>
                      <a:pPr algn="ctr"/>
                      <a:r>
                        <a:rPr lang="en-US" sz="2400" b="1" dirty="0">
                          <a:latin typeface="Times New Roman" panose="02020603050405020304" pitchFamily="18" charset="0"/>
                          <a:cs typeface="Times New Roman" panose="02020603050405020304" pitchFamily="18" charset="0"/>
                        </a:rPr>
                        <a:t>Labs</a:t>
                      </a:r>
                    </a:p>
                  </a:txBody>
                  <a:tcPr/>
                </a:tc>
                <a:tc>
                  <a:txBody>
                    <a:bodyPr/>
                    <a:lstStyle/>
                    <a:p>
                      <a:pPr algn="ctr"/>
                      <a:r>
                        <a:rPr lang="en-US" sz="2000" b="0" dirty="0">
                          <a:latin typeface="Times New Roman" panose="02020603050405020304" pitchFamily="18" charset="0"/>
                          <a:cs typeface="Times New Roman" panose="02020603050405020304" pitchFamily="18" charset="0"/>
                        </a:rPr>
                        <a:t>Low platelets</a:t>
                      </a:r>
                    </a:p>
                    <a:p>
                      <a:pPr algn="ctr"/>
                      <a:r>
                        <a:rPr lang="en-US" sz="2000" b="0" dirty="0">
                          <a:latin typeface="Times New Roman" panose="02020603050405020304" pitchFamily="18" charset="0"/>
                          <a:cs typeface="Times New Roman" panose="02020603050405020304" pitchFamily="18" charset="0"/>
                        </a:rPr>
                        <a:t>Low albumin</a:t>
                      </a:r>
                    </a:p>
                    <a:p>
                      <a:pPr algn="ctr"/>
                      <a:r>
                        <a:rPr lang="en-US" sz="2000" b="0" dirty="0">
                          <a:latin typeface="Times New Roman" panose="02020603050405020304" pitchFamily="18" charset="0"/>
                          <a:cs typeface="Times New Roman" panose="02020603050405020304" pitchFamily="18" charset="0"/>
                        </a:rPr>
                        <a:t>High INR</a:t>
                      </a:r>
                    </a:p>
                  </a:txBody>
                  <a:tcPr/>
                </a:tc>
                <a:extLst>
                  <a:ext uri="{0D108BD9-81ED-4DB2-BD59-A6C34878D82A}">
                    <a16:rowId xmlns:a16="http://schemas.microsoft.com/office/drawing/2014/main" val="189987837"/>
                  </a:ext>
                </a:extLst>
              </a:tr>
              <a:tr h="876023">
                <a:tc>
                  <a:txBody>
                    <a:bodyPr/>
                    <a:lstStyle/>
                    <a:p>
                      <a:pPr algn="ctr"/>
                      <a:r>
                        <a:rPr lang="en-US" sz="2400" b="1" dirty="0">
                          <a:latin typeface="Times New Roman" panose="02020603050405020304" pitchFamily="18" charset="0"/>
                          <a:cs typeface="Times New Roman" panose="02020603050405020304" pitchFamily="18" charset="0"/>
                        </a:rPr>
                        <a:t>Imaging</a:t>
                      </a:r>
                    </a:p>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66511142"/>
                  </a:ext>
                </a:extLst>
              </a:tr>
              <a:tr h="876023">
                <a:tc>
                  <a:txBody>
                    <a:bodyPr/>
                    <a:lstStyle/>
                    <a:p>
                      <a:pPr algn="ctr"/>
                      <a:r>
                        <a:rPr lang="en-US" sz="2400" b="1" dirty="0">
                          <a:latin typeface="Times New Roman" panose="02020603050405020304" pitchFamily="18" charset="0"/>
                          <a:cs typeface="Times New Roman" panose="02020603050405020304" pitchFamily="18" charset="0"/>
                        </a:rPr>
                        <a:t>Procedures </a:t>
                      </a:r>
                    </a:p>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73536710"/>
                  </a:ext>
                </a:extLst>
              </a:tr>
            </a:tbl>
          </a:graphicData>
        </a:graphic>
      </p:graphicFrame>
    </p:spTree>
    <p:extLst>
      <p:ext uri="{BB962C8B-B14F-4D97-AF65-F5344CB8AC3E}">
        <p14:creationId xmlns:p14="http://schemas.microsoft.com/office/powerpoint/2010/main" val="3162059194"/>
      </p:ext>
    </p:extLst>
  </p:cSld>
  <p:clrMapOvr>
    <a:masterClrMapping/>
  </p:clrMapOvr>
  <mc:AlternateContent xmlns:mc="http://schemas.openxmlformats.org/markup-compatibility/2006">
    <mc:Choice xmlns:p14="http://schemas.microsoft.com/office/powerpoint/2010/main" Requires="p14">
      <p:transition spd="slow" p14:dur="2000" advTm="11658"/>
    </mc:Choice>
    <mc:Fallback>
      <p:transition spd="slow" advTm="1165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AC86-CC28-A94B-A95B-1023D65FC10F}"/>
              </a:ext>
            </a:extLst>
          </p:cNvPr>
          <p:cNvSpPr>
            <a:spLocks noGrp="1"/>
          </p:cNvSpPr>
          <p:nvPr>
            <p:ph type="title"/>
          </p:nvPr>
        </p:nvSpPr>
        <p:spPr>
          <a:xfrm>
            <a:off x="767471" y="274469"/>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Diagnosis </a:t>
            </a:r>
          </a:p>
        </p:txBody>
      </p:sp>
      <p:graphicFrame>
        <p:nvGraphicFramePr>
          <p:cNvPr id="4" name="Table 3">
            <a:extLst>
              <a:ext uri="{FF2B5EF4-FFF2-40B4-BE49-F238E27FC236}">
                <a16:creationId xmlns:a16="http://schemas.microsoft.com/office/drawing/2014/main" id="{70EE2212-8BB4-924E-9336-97A628DF57B2}"/>
              </a:ext>
            </a:extLst>
          </p:cNvPr>
          <p:cNvGraphicFramePr>
            <a:graphicFrameLocks noGrp="1"/>
          </p:cNvGraphicFramePr>
          <p:nvPr>
            <p:extLst>
              <p:ext uri="{D42A27DB-BD31-4B8C-83A1-F6EECF244321}">
                <p14:modId xmlns:p14="http://schemas.microsoft.com/office/powerpoint/2010/main" val="4027246651"/>
              </p:ext>
            </p:extLst>
          </p:nvPr>
        </p:nvGraphicFramePr>
        <p:xfrm>
          <a:off x="913774" y="2086678"/>
          <a:ext cx="10364451" cy="3698764"/>
        </p:xfrm>
        <a:graphic>
          <a:graphicData uri="http://schemas.openxmlformats.org/drawingml/2006/table">
            <a:tbl>
              <a:tblPr firstRow="1" bandRow="1">
                <a:tableStyleId>{69CF1AB2-1976-4502-BF36-3FF5EA218861}</a:tableStyleId>
              </a:tblPr>
              <a:tblGrid>
                <a:gridCol w="3346370">
                  <a:extLst>
                    <a:ext uri="{9D8B030D-6E8A-4147-A177-3AD203B41FA5}">
                      <a16:colId xmlns:a16="http://schemas.microsoft.com/office/drawing/2014/main" val="1733238232"/>
                    </a:ext>
                  </a:extLst>
                </a:gridCol>
                <a:gridCol w="7018081">
                  <a:extLst>
                    <a:ext uri="{9D8B030D-6E8A-4147-A177-3AD203B41FA5}">
                      <a16:colId xmlns:a16="http://schemas.microsoft.com/office/drawing/2014/main" val="2789425007"/>
                    </a:ext>
                  </a:extLst>
                </a:gridCol>
              </a:tblGrid>
              <a:tr h="876023">
                <a:tc>
                  <a:txBody>
                    <a:bodyPr/>
                    <a:lstStyle/>
                    <a:p>
                      <a:pPr algn="ctr"/>
                      <a:r>
                        <a:rPr lang="en-US" sz="2400" b="1" dirty="0">
                          <a:latin typeface="Times New Roman" panose="02020603050405020304" pitchFamily="18" charset="0"/>
                          <a:cs typeface="Times New Roman" panose="02020603050405020304" pitchFamily="18" charset="0"/>
                        </a:rPr>
                        <a:t>H&amp;P</a:t>
                      </a:r>
                    </a:p>
                    <a:p>
                      <a:pPr algn="ctr"/>
                      <a:r>
                        <a:rPr lang="en-US" sz="2400" b="1" dirty="0">
                          <a:latin typeface="Times New Roman" panose="02020603050405020304" pitchFamily="18" charset="0"/>
                          <a:cs typeface="Times New Roman" panose="02020603050405020304" pitchFamily="18" charset="0"/>
                        </a:rPr>
                        <a:t> </a:t>
                      </a:r>
                    </a:p>
                  </a:txBody>
                  <a:tcPr/>
                </a:tc>
                <a:tc>
                  <a:txBody>
                    <a:bodyPr/>
                    <a:lstStyle/>
                    <a:p>
                      <a:pPr algn="ctr"/>
                      <a:r>
                        <a:rPr lang="en-US" sz="2000" b="0" dirty="0">
                          <a:latin typeface="Times New Roman" panose="02020603050405020304" pitchFamily="18" charset="0"/>
                          <a:cs typeface="Times New Roman" panose="02020603050405020304" pitchFamily="18" charset="0"/>
                        </a:rPr>
                        <a:t>Symptoms suggestive of chronic liver disease </a:t>
                      </a:r>
                    </a:p>
                    <a:p>
                      <a:pPr algn="ctr"/>
                      <a:r>
                        <a:rPr lang="en-US" sz="2000" b="0" dirty="0">
                          <a:latin typeface="Times New Roman" panose="02020603050405020304" pitchFamily="18" charset="0"/>
                          <a:cs typeface="Times New Roman" panose="02020603050405020304" pitchFamily="18" charset="0"/>
                        </a:rPr>
                        <a:t>Signs suggestive of chronic liver disease</a:t>
                      </a:r>
                    </a:p>
                  </a:txBody>
                  <a:tcPr/>
                </a:tc>
                <a:extLst>
                  <a:ext uri="{0D108BD9-81ED-4DB2-BD59-A6C34878D82A}">
                    <a16:rowId xmlns:a16="http://schemas.microsoft.com/office/drawing/2014/main" val="2140022327"/>
                  </a:ext>
                </a:extLst>
              </a:tr>
              <a:tr h="1070695">
                <a:tc>
                  <a:txBody>
                    <a:bodyPr/>
                    <a:lstStyle/>
                    <a:p>
                      <a:pPr algn="ctr"/>
                      <a:r>
                        <a:rPr lang="en-US" sz="2400" b="1" dirty="0">
                          <a:latin typeface="Times New Roman" panose="02020603050405020304" pitchFamily="18" charset="0"/>
                          <a:cs typeface="Times New Roman" panose="02020603050405020304" pitchFamily="18" charset="0"/>
                        </a:rPr>
                        <a:t>Labs</a:t>
                      </a:r>
                    </a:p>
                  </a:txBody>
                  <a:tcPr/>
                </a:tc>
                <a:tc>
                  <a:txBody>
                    <a:bodyPr/>
                    <a:lstStyle/>
                    <a:p>
                      <a:pPr algn="ctr"/>
                      <a:r>
                        <a:rPr lang="en-US" sz="2000" b="0" dirty="0">
                          <a:latin typeface="Times New Roman" panose="02020603050405020304" pitchFamily="18" charset="0"/>
                          <a:cs typeface="Times New Roman" panose="02020603050405020304" pitchFamily="18" charset="0"/>
                        </a:rPr>
                        <a:t>Low platelets</a:t>
                      </a:r>
                    </a:p>
                    <a:p>
                      <a:pPr algn="ctr"/>
                      <a:r>
                        <a:rPr lang="en-US" sz="2000" b="0" dirty="0">
                          <a:latin typeface="Times New Roman" panose="02020603050405020304" pitchFamily="18" charset="0"/>
                          <a:cs typeface="Times New Roman" panose="02020603050405020304" pitchFamily="18" charset="0"/>
                        </a:rPr>
                        <a:t>Low albumin</a:t>
                      </a:r>
                    </a:p>
                    <a:p>
                      <a:pPr algn="ctr"/>
                      <a:r>
                        <a:rPr lang="en-US" sz="2000" b="0" dirty="0">
                          <a:latin typeface="Times New Roman" panose="02020603050405020304" pitchFamily="18" charset="0"/>
                          <a:cs typeface="Times New Roman" panose="02020603050405020304" pitchFamily="18" charset="0"/>
                        </a:rPr>
                        <a:t>High INR</a:t>
                      </a:r>
                    </a:p>
                  </a:txBody>
                  <a:tcPr/>
                </a:tc>
                <a:extLst>
                  <a:ext uri="{0D108BD9-81ED-4DB2-BD59-A6C34878D82A}">
                    <a16:rowId xmlns:a16="http://schemas.microsoft.com/office/drawing/2014/main" val="189987837"/>
                  </a:ext>
                </a:extLst>
              </a:tr>
              <a:tr h="876023">
                <a:tc>
                  <a:txBody>
                    <a:bodyPr/>
                    <a:lstStyle/>
                    <a:p>
                      <a:pPr algn="ctr"/>
                      <a:r>
                        <a:rPr lang="en-US" sz="2400" b="1" dirty="0">
                          <a:latin typeface="Times New Roman" panose="02020603050405020304" pitchFamily="18" charset="0"/>
                          <a:cs typeface="Times New Roman" panose="02020603050405020304" pitchFamily="18" charset="0"/>
                        </a:rPr>
                        <a:t>Imaging</a:t>
                      </a:r>
                    </a:p>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000" b="0" dirty="0">
                          <a:latin typeface="Times New Roman" panose="02020603050405020304" pitchFamily="18" charset="0"/>
                          <a:cs typeface="Times New Roman" panose="02020603050405020304" pitchFamily="18" charset="0"/>
                        </a:rPr>
                        <a:t>Cirrhotic liver (nodular, shrunken)</a:t>
                      </a:r>
                    </a:p>
                    <a:p>
                      <a:pPr algn="ctr"/>
                      <a:r>
                        <a:rPr lang="en-US" sz="2000" b="0" dirty="0">
                          <a:latin typeface="Times New Roman" panose="02020603050405020304" pitchFamily="18" charset="0"/>
                          <a:cs typeface="Times New Roman" panose="02020603050405020304" pitchFamily="18" charset="0"/>
                        </a:rPr>
                        <a:t>Splenomegaly</a:t>
                      </a:r>
                    </a:p>
                  </a:txBody>
                  <a:tcPr/>
                </a:tc>
                <a:extLst>
                  <a:ext uri="{0D108BD9-81ED-4DB2-BD59-A6C34878D82A}">
                    <a16:rowId xmlns:a16="http://schemas.microsoft.com/office/drawing/2014/main" val="1066511142"/>
                  </a:ext>
                </a:extLst>
              </a:tr>
              <a:tr h="876023">
                <a:tc>
                  <a:txBody>
                    <a:bodyPr/>
                    <a:lstStyle/>
                    <a:p>
                      <a:pPr algn="ctr"/>
                      <a:r>
                        <a:rPr lang="en-US" sz="2400" b="1" dirty="0">
                          <a:latin typeface="Times New Roman" panose="02020603050405020304" pitchFamily="18" charset="0"/>
                          <a:cs typeface="Times New Roman" panose="02020603050405020304" pitchFamily="18" charset="0"/>
                        </a:rPr>
                        <a:t>Procedures </a:t>
                      </a:r>
                    </a:p>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73536710"/>
                  </a:ext>
                </a:extLst>
              </a:tr>
            </a:tbl>
          </a:graphicData>
        </a:graphic>
      </p:graphicFrame>
    </p:spTree>
    <p:extLst>
      <p:ext uri="{BB962C8B-B14F-4D97-AF65-F5344CB8AC3E}">
        <p14:creationId xmlns:p14="http://schemas.microsoft.com/office/powerpoint/2010/main" val="3634402222"/>
      </p:ext>
    </p:extLst>
  </p:cSld>
  <p:clrMapOvr>
    <a:masterClrMapping/>
  </p:clrMapOvr>
  <mc:AlternateContent xmlns:mc="http://schemas.openxmlformats.org/markup-compatibility/2006">
    <mc:Choice xmlns:p14="http://schemas.microsoft.com/office/powerpoint/2010/main" Requires="p14">
      <p:transition spd="slow" p14:dur="2000" advTm="7079"/>
    </mc:Choice>
    <mc:Fallback>
      <p:transition spd="slow" advTm="707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AC86-CC28-A94B-A95B-1023D65FC10F}"/>
              </a:ext>
            </a:extLst>
          </p:cNvPr>
          <p:cNvSpPr>
            <a:spLocks noGrp="1"/>
          </p:cNvSpPr>
          <p:nvPr>
            <p:ph type="title"/>
          </p:nvPr>
        </p:nvSpPr>
        <p:spPr>
          <a:xfrm>
            <a:off x="767471" y="274469"/>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Diagnosis </a:t>
            </a:r>
          </a:p>
        </p:txBody>
      </p:sp>
      <p:graphicFrame>
        <p:nvGraphicFramePr>
          <p:cNvPr id="4" name="Table 3">
            <a:extLst>
              <a:ext uri="{FF2B5EF4-FFF2-40B4-BE49-F238E27FC236}">
                <a16:creationId xmlns:a16="http://schemas.microsoft.com/office/drawing/2014/main" id="{70EE2212-8BB4-924E-9336-97A628DF57B2}"/>
              </a:ext>
            </a:extLst>
          </p:cNvPr>
          <p:cNvGraphicFramePr>
            <a:graphicFrameLocks noGrp="1"/>
          </p:cNvGraphicFramePr>
          <p:nvPr>
            <p:extLst>
              <p:ext uri="{D42A27DB-BD31-4B8C-83A1-F6EECF244321}">
                <p14:modId xmlns:p14="http://schemas.microsoft.com/office/powerpoint/2010/main" val="3179556690"/>
              </p:ext>
            </p:extLst>
          </p:nvPr>
        </p:nvGraphicFramePr>
        <p:xfrm>
          <a:off x="913774" y="2086678"/>
          <a:ext cx="10364451" cy="3698764"/>
        </p:xfrm>
        <a:graphic>
          <a:graphicData uri="http://schemas.openxmlformats.org/drawingml/2006/table">
            <a:tbl>
              <a:tblPr firstRow="1" bandRow="1">
                <a:tableStyleId>{69CF1AB2-1976-4502-BF36-3FF5EA218861}</a:tableStyleId>
              </a:tblPr>
              <a:tblGrid>
                <a:gridCol w="3346370">
                  <a:extLst>
                    <a:ext uri="{9D8B030D-6E8A-4147-A177-3AD203B41FA5}">
                      <a16:colId xmlns:a16="http://schemas.microsoft.com/office/drawing/2014/main" val="1733238232"/>
                    </a:ext>
                  </a:extLst>
                </a:gridCol>
                <a:gridCol w="7018081">
                  <a:extLst>
                    <a:ext uri="{9D8B030D-6E8A-4147-A177-3AD203B41FA5}">
                      <a16:colId xmlns:a16="http://schemas.microsoft.com/office/drawing/2014/main" val="2789425007"/>
                    </a:ext>
                  </a:extLst>
                </a:gridCol>
              </a:tblGrid>
              <a:tr h="876023">
                <a:tc>
                  <a:txBody>
                    <a:bodyPr/>
                    <a:lstStyle/>
                    <a:p>
                      <a:pPr algn="ctr"/>
                      <a:r>
                        <a:rPr lang="en-US" sz="2400" b="1" dirty="0">
                          <a:latin typeface="Times New Roman" panose="02020603050405020304" pitchFamily="18" charset="0"/>
                          <a:cs typeface="Times New Roman" panose="02020603050405020304" pitchFamily="18" charset="0"/>
                        </a:rPr>
                        <a:t>H&amp;P</a:t>
                      </a:r>
                    </a:p>
                    <a:p>
                      <a:pPr algn="ctr"/>
                      <a:r>
                        <a:rPr lang="en-US" sz="2400" b="1" dirty="0">
                          <a:latin typeface="Times New Roman" panose="02020603050405020304" pitchFamily="18" charset="0"/>
                          <a:cs typeface="Times New Roman" panose="02020603050405020304" pitchFamily="18" charset="0"/>
                        </a:rPr>
                        <a:t> </a:t>
                      </a:r>
                    </a:p>
                  </a:txBody>
                  <a:tcPr/>
                </a:tc>
                <a:tc>
                  <a:txBody>
                    <a:bodyPr/>
                    <a:lstStyle/>
                    <a:p>
                      <a:pPr algn="ctr"/>
                      <a:r>
                        <a:rPr lang="en-US" sz="2000" b="0" dirty="0">
                          <a:latin typeface="Times New Roman" panose="02020603050405020304" pitchFamily="18" charset="0"/>
                          <a:cs typeface="Times New Roman" panose="02020603050405020304" pitchFamily="18" charset="0"/>
                        </a:rPr>
                        <a:t>Symptoms suggestive of chronic liver disease </a:t>
                      </a:r>
                    </a:p>
                    <a:p>
                      <a:pPr algn="ctr"/>
                      <a:r>
                        <a:rPr lang="en-US" sz="2000" b="0" dirty="0">
                          <a:latin typeface="Times New Roman" panose="02020603050405020304" pitchFamily="18" charset="0"/>
                          <a:cs typeface="Times New Roman" panose="02020603050405020304" pitchFamily="18" charset="0"/>
                        </a:rPr>
                        <a:t>Signs suggestive of chronic liver disease</a:t>
                      </a:r>
                    </a:p>
                  </a:txBody>
                  <a:tcPr/>
                </a:tc>
                <a:extLst>
                  <a:ext uri="{0D108BD9-81ED-4DB2-BD59-A6C34878D82A}">
                    <a16:rowId xmlns:a16="http://schemas.microsoft.com/office/drawing/2014/main" val="2140022327"/>
                  </a:ext>
                </a:extLst>
              </a:tr>
              <a:tr h="1070695">
                <a:tc>
                  <a:txBody>
                    <a:bodyPr/>
                    <a:lstStyle/>
                    <a:p>
                      <a:pPr algn="ctr"/>
                      <a:r>
                        <a:rPr lang="en-US" sz="2400" b="1" dirty="0">
                          <a:latin typeface="Times New Roman" panose="02020603050405020304" pitchFamily="18" charset="0"/>
                          <a:cs typeface="Times New Roman" panose="02020603050405020304" pitchFamily="18" charset="0"/>
                        </a:rPr>
                        <a:t>Labs</a:t>
                      </a:r>
                    </a:p>
                  </a:txBody>
                  <a:tcPr/>
                </a:tc>
                <a:tc>
                  <a:txBody>
                    <a:bodyPr/>
                    <a:lstStyle/>
                    <a:p>
                      <a:pPr algn="ctr"/>
                      <a:r>
                        <a:rPr lang="en-US" sz="2000" b="0" dirty="0">
                          <a:latin typeface="Times New Roman" panose="02020603050405020304" pitchFamily="18" charset="0"/>
                          <a:cs typeface="Times New Roman" panose="02020603050405020304" pitchFamily="18" charset="0"/>
                        </a:rPr>
                        <a:t>Low platelets</a:t>
                      </a:r>
                    </a:p>
                    <a:p>
                      <a:pPr algn="ctr"/>
                      <a:r>
                        <a:rPr lang="en-US" sz="2000" b="0" dirty="0">
                          <a:latin typeface="Times New Roman" panose="02020603050405020304" pitchFamily="18" charset="0"/>
                          <a:cs typeface="Times New Roman" panose="02020603050405020304" pitchFamily="18" charset="0"/>
                        </a:rPr>
                        <a:t>Low albumin</a:t>
                      </a:r>
                    </a:p>
                    <a:p>
                      <a:pPr algn="ctr"/>
                      <a:r>
                        <a:rPr lang="en-US" sz="2000" b="0" dirty="0">
                          <a:latin typeface="Times New Roman" panose="02020603050405020304" pitchFamily="18" charset="0"/>
                          <a:cs typeface="Times New Roman" panose="02020603050405020304" pitchFamily="18" charset="0"/>
                        </a:rPr>
                        <a:t>High INR</a:t>
                      </a:r>
                    </a:p>
                  </a:txBody>
                  <a:tcPr/>
                </a:tc>
                <a:extLst>
                  <a:ext uri="{0D108BD9-81ED-4DB2-BD59-A6C34878D82A}">
                    <a16:rowId xmlns:a16="http://schemas.microsoft.com/office/drawing/2014/main" val="189987837"/>
                  </a:ext>
                </a:extLst>
              </a:tr>
              <a:tr h="876023">
                <a:tc>
                  <a:txBody>
                    <a:bodyPr/>
                    <a:lstStyle/>
                    <a:p>
                      <a:pPr algn="ctr"/>
                      <a:r>
                        <a:rPr lang="en-US" sz="2400" b="1" dirty="0">
                          <a:latin typeface="Times New Roman" panose="02020603050405020304" pitchFamily="18" charset="0"/>
                          <a:cs typeface="Times New Roman" panose="02020603050405020304" pitchFamily="18" charset="0"/>
                        </a:rPr>
                        <a:t>Imaging</a:t>
                      </a:r>
                    </a:p>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000" b="0" dirty="0">
                          <a:latin typeface="Times New Roman" panose="02020603050405020304" pitchFamily="18" charset="0"/>
                          <a:cs typeface="Times New Roman" panose="02020603050405020304" pitchFamily="18" charset="0"/>
                        </a:rPr>
                        <a:t>Cirrhotic liver (nodular, shrunken)</a:t>
                      </a:r>
                    </a:p>
                    <a:p>
                      <a:pPr algn="ctr"/>
                      <a:r>
                        <a:rPr lang="en-US" sz="2000" b="0" dirty="0">
                          <a:latin typeface="Times New Roman" panose="02020603050405020304" pitchFamily="18" charset="0"/>
                          <a:cs typeface="Times New Roman" panose="02020603050405020304" pitchFamily="18" charset="0"/>
                        </a:rPr>
                        <a:t>Splenomegaly</a:t>
                      </a:r>
                    </a:p>
                  </a:txBody>
                  <a:tcPr/>
                </a:tc>
                <a:extLst>
                  <a:ext uri="{0D108BD9-81ED-4DB2-BD59-A6C34878D82A}">
                    <a16:rowId xmlns:a16="http://schemas.microsoft.com/office/drawing/2014/main" val="1066511142"/>
                  </a:ext>
                </a:extLst>
              </a:tr>
              <a:tr h="876023">
                <a:tc>
                  <a:txBody>
                    <a:bodyPr/>
                    <a:lstStyle/>
                    <a:p>
                      <a:pPr algn="ctr"/>
                      <a:r>
                        <a:rPr lang="en-US" sz="2400" b="1" dirty="0">
                          <a:latin typeface="Times New Roman" panose="02020603050405020304" pitchFamily="18" charset="0"/>
                          <a:cs typeface="Times New Roman" panose="02020603050405020304" pitchFamily="18" charset="0"/>
                        </a:rPr>
                        <a:t>Procedures </a:t>
                      </a:r>
                    </a:p>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000" b="0" dirty="0">
                          <a:latin typeface="Times New Roman" panose="02020603050405020304" pitchFamily="18" charset="0"/>
                          <a:cs typeface="Times New Roman" panose="02020603050405020304" pitchFamily="18" charset="0"/>
                        </a:rPr>
                        <a:t>Liver biopsy </a:t>
                      </a:r>
                    </a:p>
                    <a:p>
                      <a:pPr algn="ctr"/>
                      <a:r>
                        <a:rPr lang="en-US" sz="2000" b="0" dirty="0" err="1">
                          <a:latin typeface="Times New Roman" panose="02020603050405020304" pitchFamily="18" charset="0"/>
                          <a:cs typeface="Times New Roman" panose="02020603050405020304" pitchFamily="18" charset="0"/>
                        </a:rPr>
                        <a:t>Fibroscan</a:t>
                      </a:r>
                      <a:r>
                        <a:rPr lang="en-US" sz="2000" b="0" dirty="0">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2873536710"/>
                  </a:ext>
                </a:extLst>
              </a:tr>
            </a:tbl>
          </a:graphicData>
        </a:graphic>
      </p:graphicFrame>
    </p:spTree>
    <p:extLst>
      <p:ext uri="{BB962C8B-B14F-4D97-AF65-F5344CB8AC3E}">
        <p14:creationId xmlns:p14="http://schemas.microsoft.com/office/powerpoint/2010/main" val="3017460718"/>
      </p:ext>
    </p:extLst>
  </p:cSld>
  <p:clrMapOvr>
    <a:masterClrMapping/>
  </p:clrMapOvr>
  <mc:AlternateContent xmlns:mc="http://schemas.openxmlformats.org/markup-compatibility/2006">
    <mc:Choice xmlns:p14="http://schemas.microsoft.com/office/powerpoint/2010/main" Requires="p14">
      <p:transition spd="slow" p14:dur="2000" advTm="9702"/>
    </mc:Choice>
    <mc:Fallback>
      <p:transition spd="slow" advTm="970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71A7-EA27-EF49-A0A1-33BD607790F9}"/>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Ascites </a:t>
            </a:r>
          </a:p>
        </p:txBody>
      </p:sp>
      <p:sp>
        <p:nvSpPr>
          <p:cNvPr id="3" name="Content Placeholder 2">
            <a:extLst>
              <a:ext uri="{FF2B5EF4-FFF2-40B4-BE49-F238E27FC236}">
                <a16:creationId xmlns:a16="http://schemas.microsoft.com/office/drawing/2014/main" id="{90D809BB-9A2E-264F-835B-743C575F9E69}"/>
              </a:ext>
            </a:extLst>
          </p:cNvPr>
          <p:cNvSpPr>
            <a:spLocks noGrp="1"/>
          </p:cNvSpPr>
          <p:nvPr>
            <p:ph sz="quarter" idx="13"/>
          </p:nvPr>
        </p:nvSpPr>
        <p:spPr/>
        <p:txBody>
          <a:bodyPr/>
          <a:lstStyle/>
          <a:p>
            <a:r>
              <a:rPr lang="en-US" dirty="0">
                <a:latin typeface="Times New Roman" panose="02020603050405020304" pitchFamily="18" charset="0"/>
                <a:cs typeface="Times New Roman" panose="02020603050405020304" pitchFamily="18" charset="0"/>
              </a:rPr>
              <a:t>ANY ASCITES NEEDS TAPPING TO DETERMINE THE CAUSE OF ASCITES. HOW?</a:t>
            </a:r>
          </a:p>
          <a:p>
            <a:endParaRPr lang="en-US" dirty="0"/>
          </a:p>
        </p:txBody>
      </p:sp>
    </p:spTree>
    <p:extLst>
      <p:ext uri="{BB962C8B-B14F-4D97-AF65-F5344CB8AC3E}">
        <p14:creationId xmlns:p14="http://schemas.microsoft.com/office/powerpoint/2010/main" val="278121063"/>
      </p:ext>
    </p:extLst>
  </p:cSld>
  <p:clrMapOvr>
    <a:masterClrMapping/>
  </p:clrMapOvr>
  <mc:AlternateContent xmlns:mc="http://schemas.openxmlformats.org/markup-compatibility/2006">
    <mc:Choice xmlns:p14="http://schemas.microsoft.com/office/powerpoint/2010/main" Requires="p14">
      <p:transition spd="slow" p14:dur="2000" advTm="10739"/>
    </mc:Choice>
    <mc:Fallback>
      <p:transition spd="slow" advTm="1073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670D-F952-6941-928B-0042A32401C9}"/>
              </a:ext>
            </a:extLst>
          </p:cNvPr>
          <p:cNvSpPr>
            <a:spLocks noGrp="1"/>
          </p:cNvSpPr>
          <p:nvPr>
            <p:ph type="title"/>
          </p:nvPr>
        </p:nvSpPr>
        <p:spPr>
          <a:xfrm>
            <a:off x="744441" y="-126549"/>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SAAG</a:t>
            </a:r>
          </a:p>
        </p:txBody>
      </p:sp>
      <p:sp>
        <p:nvSpPr>
          <p:cNvPr id="3" name="Content Placeholder 2">
            <a:extLst>
              <a:ext uri="{FF2B5EF4-FFF2-40B4-BE49-F238E27FC236}">
                <a16:creationId xmlns:a16="http://schemas.microsoft.com/office/drawing/2014/main" id="{57BDA4D9-F23B-F34C-8D78-848D486CBC96}"/>
              </a:ext>
            </a:extLst>
          </p:cNvPr>
          <p:cNvSpPr>
            <a:spLocks noGrp="1"/>
          </p:cNvSpPr>
          <p:nvPr>
            <p:ph sz="quarter" idx="13"/>
          </p:nvPr>
        </p:nvSpPr>
        <p:spPr>
          <a:xfrm>
            <a:off x="745066" y="1029359"/>
            <a:ext cx="10363826" cy="596241"/>
          </a:xfrm>
        </p:spPr>
        <p:txBody>
          <a:bodyPr/>
          <a:lstStyle/>
          <a:p>
            <a:pPr marL="0" indent="0" algn="ctr">
              <a:buNone/>
            </a:pPr>
            <a:r>
              <a:rPr lang="en-US" dirty="0">
                <a:latin typeface="Times New Roman" panose="02020603050405020304" pitchFamily="18" charset="0"/>
                <a:cs typeface="Times New Roman" panose="02020603050405020304" pitchFamily="18" charset="0"/>
              </a:rPr>
              <a:t>SERUM ALBUMIN ASCITES GRADIENT </a:t>
            </a:r>
          </a:p>
        </p:txBody>
      </p:sp>
      <p:graphicFrame>
        <p:nvGraphicFramePr>
          <p:cNvPr id="4" name="Table 3">
            <a:extLst>
              <a:ext uri="{FF2B5EF4-FFF2-40B4-BE49-F238E27FC236}">
                <a16:creationId xmlns:a16="http://schemas.microsoft.com/office/drawing/2014/main" id="{E79EE827-472A-FE42-9F44-AB20611215E1}"/>
              </a:ext>
            </a:extLst>
          </p:cNvPr>
          <p:cNvGraphicFramePr>
            <a:graphicFrameLocks noGrp="1"/>
          </p:cNvGraphicFramePr>
          <p:nvPr/>
        </p:nvGraphicFramePr>
        <p:xfrm>
          <a:off x="1862666" y="1625600"/>
          <a:ext cx="8128000" cy="23926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634535988"/>
                    </a:ext>
                  </a:extLst>
                </a:gridCol>
                <a:gridCol w="4064000">
                  <a:extLst>
                    <a:ext uri="{9D8B030D-6E8A-4147-A177-3AD203B41FA5}">
                      <a16:colId xmlns:a16="http://schemas.microsoft.com/office/drawing/2014/main" val="1349124436"/>
                    </a:ext>
                  </a:extLst>
                </a:gridCol>
              </a:tblGrid>
              <a:tr h="0">
                <a:tc>
                  <a:txBody>
                    <a:bodyPr/>
                    <a:lstStyle/>
                    <a:p>
                      <a:pPr algn="ctr"/>
                      <a:r>
                        <a:rPr lang="en-US" dirty="0">
                          <a:latin typeface="Times New Roman" panose="02020603050405020304" pitchFamily="18" charset="0"/>
                          <a:cs typeface="Times New Roman" panose="02020603050405020304" pitchFamily="18" charset="0"/>
                        </a:rPr>
                        <a:t>&gt;/=1.1 g/dl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PORTAL HYPERTENSION</a:t>
                      </a:r>
                    </a:p>
                  </a:txBody>
                  <a:tcPr/>
                </a:tc>
                <a:tc>
                  <a:txBody>
                    <a:bodyPr/>
                    <a:lstStyle/>
                    <a:p>
                      <a:pPr algn="ctr"/>
                      <a:r>
                        <a:rPr lang="en-US" dirty="0">
                          <a:latin typeface="Times New Roman" panose="02020603050405020304" pitchFamily="18" charset="0"/>
                          <a:cs typeface="Times New Roman" panose="02020603050405020304" pitchFamily="18" charset="0"/>
                        </a:rPr>
                        <a:t>&lt;1.1 g/dl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NON PORTAL HYPERTENSION</a:t>
                      </a:r>
                    </a:p>
                  </a:txBody>
                  <a:tcPr/>
                </a:tc>
                <a:extLst>
                  <a:ext uri="{0D108BD9-81ED-4DB2-BD59-A6C34878D82A}">
                    <a16:rowId xmlns:a16="http://schemas.microsoft.com/office/drawing/2014/main" val="187094881"/>
                  </a:ext>
                </a:extLst>
              </a:tr>
              <a:tr h="370840">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52362420"/>
                  </a:ext>
                </a:extLst>
              </a:tr>
              <a:tr h="370840">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2140652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92926025"/>
                  </a:ext>
                </a:extLst>
              </a:tr>
              <a:tr h="370840">
                <a:tc>
                  <a:txBody>
                    <a:bodyPr/>
                    <a:lstStyle/>
                    <a:p>
                      <a:endParaRPr lang="en-US" dirty="0"/>
                    </a:p>
                  </a:txBody>
                  <a:tcPr/>
                </a:tc>
                <a:tc>
                  <a:txBody>
                    <a:bodyPr/>
                    <a:lstStyle/>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64282255"/>
                  </a:ext>
                </a:extLst>
              </a:tr>
            </a:tbl>
          </a:graphicData>
        </a:graphic>
      </p:graphicFrame>
    </p:spTree>
    <p:custDataLst>
      <p:tags r:id="rId1"/>
    </p:custDataLst>
    <p:extLst>
      <p:ext uri="{BB962C8B-B14F-4D97-AF65-F5344CB8AC3E}">
        <p14:creationId xmlns:p14="http://schemas.microsoft.com/office/powerpoint/2010/main" val="498975170"/>
      </p:ext>
    </p:extLst>
  </p:cSld>
  <p:clrMapOvr>
    <a:masterClrMapping/>
  </p:clrMapOvr>
  <mc:AlternateContent xmlns:mc="http://schemas.openxmlformats.org/markup-compatibility/2006">
    <mc:Choice xmlns:p14="http://schemas.microsoft.com/office/powerpoint/2010/main" Requires="p14">
      <p:transition spd="slow" p14:dur="2000" advTm="13557"/>
    </mc:Choice>
    <mc:Fallback>
      <p:transition spd="slow" advTm="135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670D-F952-6941-928B-0042A32401C9}"/>
              </a:ext>
            </a:extLst>
          </p:cNvPr>
          <p:cNvSpPr>
            <a:spLocks noGrp="1"/>
          </p:cNvSpPr>
          <p:nvPr>
            <p:ph type="title"/>
          </p:nvPr>
        </p:nvSpPr>
        <p:spPr>
          <a:xfrm>
            <a:off x="744441" y="-126549"/>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SAAG</a:t>
            </a:r>
          </a:p>
        </p:txBody>
      </p:sp>
      <p:sp>
        <p:nvSpPr>
          <p:cNvPr id="3" name="Content Placeholder 2">
            <a:extLst>
              <a:ext uri="{FF2B5EF4-FFF2-40B4-BE49-F238E27FC236}">
                <a16:creationId xmlns:a16="http://schemas.microsoft.com/office/drawing/2014/main" id="{57BDA4D9-F23B-F34C-8D78-848D486CBC96}"/>
              </a:ext>
            </a:extLst>
          </p:cNvPr>
          <p:cNvSpPr>
            <a:spLocks noGrp="1"/>
          </p:cNvSpPr>
          <p:nvPr>
            <p:ph sz="quarter" idx="13"/>
          </p:nvPr>
        </p:nvSpPr>
        <p:spPr>
          <a:xfrm>
            <a:off x="745066" y="1029359"/>
            <a:ext cx="10363826" cy="596241"/>
          </a:xfrm>
        </p:spPr>
        <p:txBody>
          <a:bodyPr/>
          <a:lstStyle/>
          <a:p>
            <a:pPr marL="0" indent="0" algn="ctr">
              <a:buNone/>
            </a:pPr>
            <a:r>
              <a:rPr lang="en-US" dirty="0">
                <a:latin typeface="Times New Roman" panose="02020603050405020304" pitchFamily="18" charset="0"/>
                <a:cs typeface="Times New Roman" panose="02020603050405020304" pitchFamily="18" charset="0"/>
              </a:rPr>
              <a:t>SERUM ALBUMIN ASCITES GRADIENT </a:t>
            </a:r>
          </a:p>
        </p:txBody>
      </p:sp>
      <p:graphicFrame>
        <p:nvGraphicFramePr>
          <p:cNvPr id="4" name="Table 3">
            <a:extLst>
              <a:ext uri="{FF2B5EF4-FFF2-40B4-BE49-F238E27FC236}">
                <a16:creationId xmlns:a16="http://schemas.microsoft.com/office/drawing/2014/main" id="{E79EE827-472A-FE42-9F44-AB20611215E1}"/>
              </a:ext>
            </a:extLst>
          </p:cNvPr>
          <p:cNvGraphicFramePr>
            <a:graphicFrameLocks noGrp="1"/>
          </p:cNvGraphicFramePr>
          <p:nvPr/>
        </p:nvGraphicFramePr>
        <p:xfrm>
          <a:off x="1862666" y="1625600"/>
          <a:ext cx="8128000" cy="23926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634535988"/>
                    </a:ext>
                  </a:extLst>
                </a:gridCol>
                <a:gridCol w="4064000">
                  <a:extLst>
                    <a:ext uri="{9D8B030D-6E8A-4147-A177-3AD203B41FA5}">
                      <a16:colId xmlns:a16="http://schemas.microsoft.com/office/drawing/2014/main" val="1349124436"/>
                    </a:ext>
                  </a:extLst>
                </a:gridCol>
              </a:tblGrid>
              <a:tr h="0">
                <a:tc>
                  <a:txBody>
                    <a:bodyPr/>
                    <a:lstStyle/>
                    <a:p>
                      <a:pPr algn="ctr"/>
                      <a:r>
                        <a:rPr lang="en-US" dirty="0">
                          <a:latin typeface="Times New Roman" panose="02020603050405020304" pitchFamily="18" charset="0"/>
                          <a:cs typeface="Times New Roman" panose="02020603050405020304" pitchFamily="18" charset="0"/>
                        </a:rPr>
                        <a:t>&gt;/=1.1 g/dl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PORTAL HYPERTENSION</a:t>
                      </a:r>
                    </a:p>
                  </a:txBody>
                  <a:tcPr/>
                </a:tc>
                <a:tc>
                  <a:txBody>
                    <a:bodyPr/>
                    <a:lstStyle/>
                    <a:p>
                      <a:pPr algn="ctr"/>
                      <a:r>
                        <a:rPr lang="en-US" dirty="0">
                          <a:latin typeface="Times New Roman" panose="02020603050405020304" pitchFamily="18" charset="0"/>
                          <a:cs typeface="Times New Roman" panose="02020603050405020304" pitchFamily="18" charset="0"/>
                        </a:rPr>
                        <a:t>&lt;1.1 g/dl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NON PORTAL HYPERTENSION</a:t>
                      </a:r>
                    </a:p>
                  </a:txBody>
                  <a:tcPr/>
                </a:tc>
                <a:extLst>
                  <a:ext uri="{0D108BD9-81ED-4DB2-BD59-A6C34878D82A}">
                    <a16:rowId xmlns:a16="http://schemas.microsoft.com/office/drawing/2014/main" val="187094881"/>
                  </a:ext>
                </a:extLst>
              </a:tr>
              <a:tr h="370840">
                <a:tc>
                  <a:txBody>
                    <a:bodyPr/>
                    <a:lstStyle/>
                    <a:p>
                      <a:pPr algn="ctr"/>
                      <a:r>
                        <a:rPr lang="en-US" dirty="0">
                          <a:latin typeface="Times New Roman" panose="02020603050405020304" pitchFamily="18" charset="0"/>
                          <a:cs typeface="Times New Roman" panose="02020603050405020304" pitchFamily="18" charset="0"/>
                        </a:rPr>
                        <a:t>Chronic Liver disease</a:t>
                      </a:r>
                    </a:p>
                  </a:txBody>
                  <a:tcPr/>
                </a:tc>
                <a:tc>
                  <a:txBody>
                    <a:bodyPr/>
                    <a:lstStyle/>
                    <a:p>
                      <a:pPr algn="ctr"/>
                      <a:r>
                        <a:rPr lang="en-US" dirty="0">
                          <a:latin typeface="Times New Roman" panose="02020603050405020304" pitchFamily="18" charset="0"/>
                          <a:cs typeface="Times New Roman" panose="02020603050405020304" pitchFamily="18" charset="0"/>
                        </a:rPr>
                        <a:t>Nephrotic syndrome</a:t>
                      </a:r>
                    </a:p>
                  </a:txBody>
                  <a:tcPr/>
                </a:tc>
                <a:extLst>
                  <a:ext uri="{0D108BD9-81ED-4DB2-BD59-A6C34878D82A}">
                    <a16:rowId xmlns:a16="http://schemas.microsoft.com/office/drawing/2014/main" val="2452362420"/>
                  </a:ext>
                </a:extLst>
              </a:tr>
              <a:tr h="370840">
                <a:tc>
                  <a:txBody>
                    <a:bodyPr/>
                    <a:lstStyle/>
                    <a:p>
                      <a:pPr algn="ctr"/>
                      <a:r>
                        <a:rPr lang="en-US" dirty="0">
                          <a:latin typeface="Times New Roman" panose="02020603050405020304" pitchFamily="18" charset="0"/>
                          <a:cs typeface="Times New Roman" panose="02020603050405020304" pitchFamily="18" charset="0"/>
                        </a:rPr>
                        <a:t>Budd-Chiari Syndrome</a:t>
                      </a:r>
                    </a:p>
                  </a:txBody>
                  <a:tcPr/>
                </a:tc>
                <a:tc>
                  <a:txBody>
                    <a:bodyPr/>
                    <a:lstStyle/>
                    <a:p>
                      <a:pPr algn="ctr"/>
                      <a:r>
                        <a:rPr lang="en-US" dirty="0">
                          <a:latin typeface="Times New Roman" panose="02020603050405020304" pitchFamily="18" charset="0"/>
                          <a:cs typeface="Times New Roman" panose="02020603050405020304" pitchFamily="18" charset="0"/>
                        </a:rPr>
                        <a:t>Peritoneal Tuberculosis </a:t>
                      </a:r>
                    </a:p>
                  </a:txBody>
                  <a:tcPr/>
                </a:tc>
                <a:extLst>
                  <a:ext uri="{0D108BD9-81ED-4DB2-BD59-A6C34878D82A}">
                    <a16:rowId xmlns:a16="http://schemas.microsoft.com/office/drawing/2014/main" val="212140652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Congestive heart failure </a:t>
                      </a:r>
                    </a:p>
                  </a:txBody>
                  <a:tcPr/>
                </a:tc>
                <a:tc>
                  <a:txBody>
                    <a:bodyPr/>
                    <a:lstStyle/>
                    <a:p>
                      <a:pPr algn="ctr"/>
                      <a:r>
                        <a:rPr lang="en-US" dirty="0">
                          <a:latin typeface="Times New Roman" panose="02020603050405020304" pitchFamily="18" charset="0"/>
                          <a:cs typeface="Times New Roman" panose="02020603050405020304" pitchFamily="18" charset="0"/>
                        </a:rPr>
                        <a:t>Pancreatitis </a:t>
                      </a:r>
                    </a:p>
                  </a:txBody>
                  <a:tcPr/>
                </a:tc>
                <a:extLst>
                  <a:ext uri="{0D108BD9-81ED-4DB2-BD59-A6C34878D82A}">
                    <a16:rowId xmlns:a16="http://schemas.microsoft.com/office/drawing/2014/main" val="2592926025"/>
                  </a:ext>
                </a:extLst>
              </a:tr>
              <a:tr h="370840">
                <a:tc>
                  <a:txBody>
                    <a:bodyPr/>
                    <a:lstStyle/>
                    <a:p>
                      <a:endParaRPr lang="en-US" dirty="0"/>
                    </a:p>
                  </a:txBody>
                  <a:tcPr/>
                </a:tc>
                <a:tc>
                  <a:txBody>
                    <a:bodyPr/>
                    <a:lstStyle/>
                    <a:p>
                      <a:pPr algn="ctr"/>
                      <a:r>
                        <a:rPr lang="en-US" dirty="0">
                          <a:latin typeface="Times New Roman" panose="02020603050405020304" pitchFamily="18" charset="0"/>
                          <a:cs typeface="Times New Roman" panose="02020603050405020304" pitchFamily="18" charset="0"/>
                        </a:rPr>
                        <a:t>Peritoneal carcinomatosis (non-hepatic malignancy)</a:t>
                      </a:r>
                    </a:p>
                  </a:txBody>
                  <a:tcPr/>
                </a:tc>
                <a:extLst>
                  <a:ext uri="{0D108BD9-81ED-4DB2-BD59-A6C34878D82A}">
                    <a16:rowId xmlns:a16="http://schemas.microsoft.com/office/drawing/2014/main" val="2464282255"/>
                  </a:ext>
                </a:extLst>
              </a:tr>
            </a:tbl>
          </a:graphicData>
        </a:graphic>
      </p:graphicFrame>
      <p:graphicFrame>
        <p:nvGraphicFramePr>
          <p:cNvPr id="5" name="Table 4">
            <a:extLst>
              <a:ext uri="{FF2B5EF4-FFF2-40B4-BE49-F238E27FC236}">
                <a16:creationId xmlns:a16="http://schemas.microsoft.com/office/drawing/2014/main" id="{009E659F-656A-2D4B-8C20-CD27F01EA134}"/>
              </a:ext>
            </a:extLst>
          </p:cNvPr>
          <p:cNvGraphicFramePr>
            <a:graphicFrameLocks noGrp="1"/>
          </p:cNvGraphicFramePr>
          <p:nvPr/>
        </p:nvGraphicFramePr>
        <p:xfrm>
          <a:off x="1862666" y="4174252"/>
          <a:ext cx="8128000" cy="16459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634535988"/>
                    </a:ext>
                  </a:extLst>
                </a:gridCol>
                <a:gridCol w="2032000">
                  <a:extLst>
                    <a:ext uri="{9D8B030D-6E8A-4147-A177-3AD203B41FA5}">
                      <a16:colId xmlns:a16="http://schemas.microsoft.com/office/drawing/2014/main" val="2208221523"/>
                    </a:ext>
                  </a:extLst>
                </a:gridCol>
                <a:gridCol w="2032000">
                  <a:extLst>
                    <a:ext uri="{9D8B030D-6E8A-4147-A177-3AD203B41FA5}">
                      <a16:colId xmlns:a16="http://schemas.microsoft.com/office/drawing/2014/main" val="1349124436"/>
                    </a:ext>
                  </a:extLst>
                </a:gridCol>
                <a:gridCol w="2032000">
                  <a:extLst>
                    <a:ext uri="{9D8B030D-6E8A-4147-A177-3AD203B41FA5}">
                      <a16:colId xmlns:a16="http://schemas.microsoft.com/office/drawing/2014/main" val="3100629072"/>
                    </a:ext>
                  </a:extLst>
                </a:gridCol>
              </a:tblGrid>
              <a:tr h="184573">
                <a:tc>
                  <a:txBody>
                    <a:bodyPr/>
                    <a:lstStyle/>
                    <a:p>
                      <a:pPr algn="ctr"/>
                      <a:r>
                        <a:rPr lang="en-US" dirty="0">
                          <a:latin typeface="Times New Roman" panose="02020603050405020304" pitchFamily="18" charset="0"/>
                          <a:cs typeface="Times New Roman" panose="02020603050405020304" pitchFamily="18" charset="0"/>
                        </a:rPr>
                        <a:t>Protein &gt;/=2.5 g/dl</a:t>
                      </a:r>
                    </a:p>
                  </a:txBody>
                  <a:tcPr/>
                </a:tc>
                <a:tc>
                  <a:txBody>
                    <a:bodyPr/>
                    <a:lstStyle/>
                    <a:p>
                      <a:pPr algn="ctr"/>
                      <a:r>
                        <a:rPr lang="en-US" dirty="0">
                          <a:latin typeface="Times New Roman" panose="02020603050405020304" pitchFamily="18" charset="0"/>
                          <a:cs typeface="Times New Roman" panose="02020603050405020304" pitchFamily="18" charset="0"/>
                        </a:rPr>
                        <a:t>Protein &lt;2.5 g/dl</a:t>
                      </a:r>
                    </a:p>
                  </a:txBody>
                  <a:tcPr/>
                </a:tc>
                <a:tc>
                  <a:txBody>
                    <a:bodyPr/>
                    <a:lstStyle/>
                    <a:p>
                      <a:pPr algn="ctr"/>
                      <a:r>
                        <a:rPr lang="en-US" dirty="0">
                          <a:latin typeface="Times New Roman" panose="02020603050405020304" pitchFamily="18" charset="0"/>
                          <a:cs typeface="Times New Roman" panose="02020603050405020304" pitchFamily="18" charset="0"/>
                        </a:rPr>
                        <a:t>Protein &gt;2.5 g/dl</a:t>
                      </a:r>
                    </a:p>
                  </a:txBody>
                  <a:tcPr/>
                </a:tc>
                <a:tc>
                  <a:txBody>
                    <a:bodyPr/>
                    <a:lstStyle/>
                    <a:p>
                      <a:pPr algn="ctr"/>
                      <a:r>
                        <a:rPr lang="en-US" dirty="0">
                          <a:latin typeface="Times New Roman" panose="02020603050405020304" pitchFamily="18" charset="0"/>
                          <a:cs typeface="Times New Roman" panose="02020603050405020304" pitchFamily="18" charset="0"/>
                        </a:rPr>
                        <a:t>Protein &lt;2.5g/dl</a:t>
                      </a:r>
                    </a:p>
                  </a:txBody>
                  <a:tcPr/>
                </a:tc>
                <a:extLst>
                  <a:ext uri="{0D108BD9-81ED-4DB2-BD59-A6C34878D82A}">
                    <a16:rowId xmlns:a16="http://schemas.microsoft.com/office/drawing/2014/main" val="1870948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52362420"/>
                  </a:ext>
                </a:extLst>
              </a:tr>
              <a:tr h="370840">
                <a:tc>
                  <a:txBody>
                    <a:bodyPr/>
                    <a:lstStyle/>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21406525"/>
                  </a:ext>
                </a:extLst>
              </a:tr>
            </a:tbl>
          </a:graphicData>
        </a:graphic>
      </p:graphicFrame>
    </p:spTree>
    <p:custDataLst>
      <p:tags r:id="rId1"/>
    </p:custDataLst>
    <p:extLst>
      <p:ext uri="{BB962C8B-B14F-4D97-AF65-F5344CB8AC3E}">
        <p14:creationId xmlns:p14="http://schemas.microsoft.com/office/powerpoint/2010/main" val="3830264173"/>
      </p:ext>
    </p:extLst>
  </p:cSld>
  <p:clrMapOvr>
    <a:masterClrMapping/>
  </p:clrMapOvr>
  <mc:AlternateContent xmlns:mc="http://schemas.openxmlformats.org/markup-compatibility/2006">
    <mc:Choice xmlns:p14="http://schemas.microsoft.com/office/powerpoint/2010/main" Requires="p14">
      <p:transition spd="slow" p14:dur="2000" advTm="14285"/>
    </mc:Choice>
    <mc:Fallback>
      <p:transition spd="slow" advTm="142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670D-F952-6941-928B-0042A32401C9}"/>
              </a:ext>
            </a:extLst>
          </p:cNvPr>
          <p:cNvSpPr>
            <a:spLocks noGrp="1"/>
          </p:cNvSpPr>
          <p:nvPr>
            <p:ph type="title"/>
          </p:nvPr>
        </p:nvSpPr>
        <p:spPr>
          <a:xfrm>
            <a:off x="744441" y="-126549"/>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SAAG</a:t>
            </a:r>
          </a:p>
        </p:txBody>
      </p:sp>
      <p:sp>
        <p:nvSpPr>
          <p:cNvPr id="3" name="Content Placeholder 2">
            <a:extLst>
              <a:ext uri="{FF2B5EF4-FFF2-40B4-BE49-F238E27FC236}">
                <a16:creationId xmlns:a16="http://schemas.microsoft.com/office/drawing/2014/main" id="{57BDA4D9-F23B-F34C-8D78-848D486CBC96}"/>
              </a:ext>
            </a:extLst>
          </p:cNvPr>
          <p:cNvSpPr>
            <a:spLocks noGrp="1"/>
          </p:cNvSpPr>
          <p:nvPr>
            <p:ph sz="quarter" idx="13"/>
          </p:nvPr>
        </p:nvSpPr>
        <p:spPr>
          <a:xfrm>
            <a:off x="745066" y="1029359"/>
            <a:ext cx="10363826" cy="596241"/>
          </a:xfrm>
        </p:spPr>
        <p:txBody>
          <a:bodyPr/>
          <a:lstStyle/>
          <a:p>
            <a:pPr marL="0" indent="0" algn="ctr">
              <a:buNone/>
            </a:pPr>
            <a:r>
              <a:rPr lang="en-US" dirty="0">
                <a:latin typeface="Times New Roman" panose="02020603050405020304" pitchFamily="18" charset="0"/>
                <a:cs typeface="Times New Roman" panose="02020603050405020304" pitchFamily="18" charset="0"/>
              </a:rPr>
              <a:t>SERUM ALBUMIN ASCITES GRADIENT </a:t>
            </a:r>
          </a:p>
        </p:txBody>
      </p:sp>
      <p:graphicFrame>
        <p:nvGraphicFramePr>
          <p:cNvPr id="4" name="Table 3">
            <a:extLst>
              <a:ext uri="{FF2B5EF4-FFF2-40B4-BE49-F238E27FC236}">
                <a16:creationId xmlns:a16="http://schemas.microsoft.com/office/drawing/2014/main" id="{E79EE827-472A-FE42-9F44-AB20611215E1}"/>
              </a:ext>
            </a:extLst>
          </p:cNvPr>
          <p:cNvGraphicFramePr>
            <a:graphicFrameLocks noGrp="1"/>
          </p:cNvGraphicFramePr>
          <p:nvPr/>
        </p:nvGraphicFramePr>
        <p:xfrm>
          <a:off x="1862666" y="1625600"/>
          <a:ext cx="8128000" cy="23926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634535988"/>
                    </a:ext>
                  </a:extLst>
                </a:gridCol>
                <a:gridCol w="4064000">
                  <a:extLst>
                    <a:ext uri="{9D8B030D-6E8A-4147-A177-3AD203B41FA5}">
                      <a16:colId xmlns:a16="http://schemas.microsoft.com/office/drawing/2014/main" val="1349124436"/>
                    </a:ext>
                  </a:extLst>
                </a:gridCol>
              </a:tblGrid>
              <a:tr h="0">
                <a:tc>
                  <a:txBody>
                    <a:bodyPr/>
                    <a:lstStyle/>
                    <a:p>
                      <a:pPr algn="ctr"/>
                      <a:r>
                        <a:rPr lang="en-US" dirty="0">
                          <a:latin typeface="Times New Roman" panose="02020603050405020304" pitchFamily="18" charset="0"/>
                          <a:cs typeface="Times New Roman" panose="02020603050405020304" pitchFamily="18" charset="0"/>
                        </a:rPr>
                        <a:t>&gt;/=1.1 g/dl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PORTAL HYPERTENSION</a:t>
                      </a:r>
                    </a:p>
                  </a:txBody>
                  <a:tcPr/>
                </a:tc>
                <a:tc>
                  <a:txBody>
                    <a:bodyPr/>
                    <a:lstStyle/>
                    <a:p>
                      <a:pPr algn="ctr"/>
                      <a:r>
                        <a:rPr lang="en-US" dirty="0">
                          <a:latin typeface="Times New Roman" panose="02020603050405020304" pitchFamily="18" charset="0"/>
                          <a:cs typeface="Times New Roman" panose="02020603050405020304" pitchFamily="18" charset="0"/>
                        </a:rPr>
                        <a:t>&lt;1.1 g/dl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NON PORTAL HYPERTENSION</a:t>
                      </a:r>
                    </a:p>
                  </a:txBody>
                  <a:tcPr/>
                </a:tc>
                <a:extLst>
                  <a:ext uri="{0D108BD9-81ED-4DB2-BD59-A6C34878D82A}">
                    <a16:rowId xmlns:a16="http://schemas.microsoft.com/office/drawing/2014/main" val="187094881"/>
                  </a:ext>
                </a:extLst>
              </a:tr>
              <a:tr h="370840">
                <a:tc>
                  <a:txBody>
                    <a:bodyPr/>
                    <a:lstStyle/>
                    <a:p>
                      <a:pPr algn="ctr"/>
                      <a:r>
                        <a:rPr lang="en-US" dirty="0">
                          <a:latin typeface="Times New Roman" panose="02020603050405020304" pitchFamily="18" charset="0"/>
                          <a:cs typeface="Times New Roman" panose="02020603050405020304" pitchFamily="18" charset="0"/>
                        </a:rPr>
                        <a:t>Chronic Liver disease</a:t>
                      </a:r>
                    </a:p>
                  </a:txBody>
                  <a:tcPr/>
                </a:tc>
                <a:tc>
                  <a:txBody>
                    <a:bodyPr/>
                    <a:lstStyle/>
                    <a:p>
                      <a:pPr algn="ctr"/>
                      <a:r>
                        <a:rPr lang="en-US" dirty="0">
                          <a:latin typeface="Times New Roman" panose="02020603050405020304" pitchFamily="18" charset="0"/>
                          <a:cs typeface="Times New Roman" panose="02020603050405020304" pitchFamily="18" charset="0"/>
                        </a:rPr>
                        <a:t>Nephrotic syndrome</a:t>
                      </a:r>
                    </a:p>
                  </a:txBody>
                  <a:tcPr/>
                </a:tc>
                <a:extLst>
                  <a:ext uri="{0D108BD9-81ED-4DB2-BD59-A6C34878D82A}">
                    <a16:rowId xmlns:a16="http://schemas.microsoft.com/office/drawing/2014/main" val="2452362420"/>
                  </a:ext>
                </a:extLst>
              </a:tr>
              <a:tr h="370840">
                <a:tc>
                  <a:txBody>
                    <a:bodyPr/>
                    <a:lstStyle/>
                    <a:p>
                      <a:pPr algn="ctr"/>
                      <a:r>
                        <a:rPr lang="en-US" dirty="0">
                          <a:latin typeface="Times New Roman" panose="02020603050405020304" pitchFamily="18" charset="0"/>
                          <a:cs typeface="Times New Roman" panose="02020603050405020304" pitchFamily="18" charset="0"/>
                        </a:rPr>
                        <a:t>Budd-Chiari Syndrome</a:t>
                      </a:r>
                    </a:p>
                  </a:txBody>
                  <a:tcPr/>
                </a:tc>
                <a:tc>
                  <a:txBody>
                    <a:bodyPr/>
                    <a:lstStyle/>
                    <a:p>
                      <a:pPr algn="ctr"/>
                      <a:r>
                        <a:rPr lang="en-US" dirty="0">
                          <a:latin typeface="Times New Roman" panose="02020603050405020304" pitchFamily="18" charset="0"/>
                          <a:cs typeface="Times New Roman" panose="02020603050405020304" pitchFamily="18" charset="0"/>
                        </a:rPr>
                        <a:t>Peritoneal Tuberculosis </a:t>
                      </a:r>
                    </a:p>
                  </a:txBody>
                  <a:tcPr/>
                </a:tc>
                <a:extLst>
                  <a:ext uri="{0D108BD9-81ED-4DB2-BD59-A6C34878D82A}">
                    <a16:rowId xmlns:a16="http://schemas.microsoft.com/office/drawing/2014/main" val="212140652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Congestive heart failure </a:t>
                      </a:r>
                    </a:p>
                  </a:txBody>
                  <a:tcPr/>
                </a:tc>
                <a:tc>
                  <a:txBody>
                    <a:bodyPr/>
                    <a:lstStyle/>
                    <a:p>
                      <a:pPr algn="ctr"/>
                      <a:r>
                        <a:rPr lang="en-US" dirty="0">
                          <a:latin typeface="Times New Roman" panose="02020603050405020304" pitchFamily="18" charset="0"/>
                          <a:cs typeface="Times New Roman" panose="02020603050405020304" pitchFamily="18" charset="0"/>
                        </a:rPr>
                        <a:t>Pancreatitis </a:t>
                      </a:r>
                    </a:p>
                  </a:txBody>
                  <a:tcPr/>
                </a:tc>
                <a:extLst>
                  <a:ext uri="{0D108BD9-81ED-4DB2-BD59-A6C34878D82A}">
                    <a16:rowId xmlns:a16="http://schemas.microsoft.com/office/drawing/2014/main" val="2592926025"/>
                  </a:ext>
                </a:extLst>
              </a:tr>
              <a:tr h="370840">
                <a:tc>
                  <a:txBody>
                    <a:bodyPr/>
                    <a:lstStyle/>
                    <a:p>
                      <a:endParaRPr lang="en-US" dirty="0"/>
                    </a:p>
                  </a:txBody>
                  <a:tcPr/>
                </a:tc>
                <a:tc>
                  <a:txBody>
                    <a:bodyPr/>
                    <a:lstStyle/>
                    <a:p>
                      <a:pPr algn="ctr"/>
                      <a:r>
                        <a:rPr lang="en-US" dirty="0">
                          <a:latin typeface="Times New Roman" panose="02020603050405020304" pitchFamily="18" charset="0"/>
                          <a:cs typeface="Times New Roman" panose="02020603050405020304" pitchFamily="18" charset="0"/>
                        </a:rPr>
                        <a:t>Peritoneal carcinomatosis (non-hepatic malignancy)</a:t>
                      </a:r>
                    </a:p>
                  </a:txBody>
                  <a:tcPr/>
                </a:tc>
                <a:extLst>
                  <a:ext uri="{0D108BD9-81ED-4DB2-BD59-A6C34878D82A}">
                    <a16:rowId xmlns:a16="http://schemas.microsoft.com/office/drawing/2014/main" val="2464282255"/>
                  </a:ext>
                </a:extLst>
              </a:tr>
            </a:tbl>
          </a:graphicData>
        </a:graphic>
      </p:graphicFrame>
      <p:graphicFrame>
        <p:nvGraphicFramePr>
          <p:cNvPr id="5" name="Table 4">
            <a:extLst>
              <a:ext uri="{FF2B5EF4-FFF2-40B4-BE49-F238E27FC236}">
                <a16:creationId xmlns:a16="http://schemas.microsoft.com/office/drawing/2014/main" id="{009E659F-656A-2D4B-8C20-CD27F01EA134}"/>
              </a:ext>
            </a:extLst>
          </p:cNvPr>
          <p:cNvGraphicFramePr>
            <a:graphicFrameLocks noGrp="1"/>
          </p:cNvGraphicFramePr>
          <p:nvPr/>
        </p:nvGraphicFramePr>
        <p:xfrm>
          <a:off x="1862666" y="4174252"/>
          <a:ext cx="8128000" cy="16459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634535988"/>
                    </a:ext>
                  </a:extLst>
                </a:gridCol>
                <a:gridCol w="2032000">
                  <a:extLst>
                    <a:ext uri="{9D8B030D-6E8A-4147-A177-3AD203B41FA5}">
                      <a16:colId xmlns:a16="http://schemas.microsoft.com/office/drawing/2014/main" val="2208221523"/>
                    </a:ext>
                  </a:extLst>
                </a:gridCol>
                <a:gridCol w="2032000">
                  <a:extLst>
                    <a:ext uri="{9D8B030D-6E8A-4147-A177-3AD203B41FA5}">
                      <a16:colId xmlns:a16="http://schemas.microsoft.com/office/drawing/2014/main" val="1349124436"/>
                    </a:ext>
                  </a:extLst>
                </a:gridCol>
                <a:gridCol w="2032000">
                  <a:extLst>
                    <a:ext uri="{9D8B030D-6E8A-4147-A177-3AD203B41FA5}">
                      <a16:colId xmlns:a16="http://schemas.microsoft.com/office/drawing/2014/main" val="3100629072"/>
                    </a:ext>
                  </a:extLst>
                </a:gridCol>
              </a:tblGrid>
              <a:tr h="184573">
                <a:tc>
                  <a:txBody>
                    <a:bodyPr/>
                    <a:lstStyle/>
                    <a:p>
                      <a:pPr algn="ctr"/>
                      <a:r>
                        <a:rPr lang="en-US" dirty="0">
                          <a:latin typeface="Times New Roman" panose="02020603050405020304" pitchFamily="18" charset="0"/>
                          <a:cs typeface="Times New Roman" panose="02020603050405020304" pitchFamily="18" charset="0"/>
                        </a:rPr>
                        <a:t>Protein &gt;/=2.5 g/dl</a:t>
                      </a:r>
                    </a:p>
                  </a:txBody>
                  <a:tcPr/>
                </a:tc>
                <a:tc>
                  <a:txBody>
                    <a:bodyPr/>
                    <a:lstStyle/>
                    <a:p>
                      <a:pPr algn="ctr"/>
                      <a:r>
                        <a:rPr lang="en-US" dirty="0">
                          <a:latin typeface="Times New Roman" panose="02020603050405020304" pitchFamily="18" charset="0"/>
                          <a:cs typeface="Times New Roman" panose="02020603050405020304" pitchFamily="18" charset="0"/>
                        </a:rPr>
                        <a:t>Protein &lt;2.5 g/dl</a:t>
                      </a:r>
                    </a:p>
                  </a:txBody>
                  <a:tcPr/>
                </a:tc>
                <a:tc>
                  <a:txBody>
                    <a:bodyPr/>
                    <a:lstStyle/>
                    <a:p>
                      <a:pPr algn="ctr"/>
                      <a:r>
                        <a:rPr lang="en-US" dirty="0">
                          <a:latin typeface="Times New Roman" panose="02020603050405020304" pitchFamily="18" charset="0"/>
                          <a:cs typeface="Times New Roman" panose="02020603050405020304" pitchFamily="18" charset="0"/>
                        </a:rPr>
                        <a:t>Protein &gt;2.5 g/dl</a:t>
                      </a:r>
                    </a:p>
                  </a:txBody>
                  <a:tcPr/>
                </a:tc>
                <a:tc>
                  <a:txBody>
                    <a:bodyPr/>
                    <a:lstStyle/>
                    <a:p>
                      <a:pPr algn="ctr"/>
                      <a:r>
                        <a:rPr lang="en-US" dirty="0">
                          <a:latin typeface="Times New Roman" panose="02020603050405020304" pitchFamily="18" charset="0"/>
                          <a:cs typeface="Times New Roman" panose="02020603050405020304" pitchFamily="18" charset="0"/>
                        </a:rPr>
                        <a:t>Protein &lt;2.5g/dl</a:t>
                      </a:r>
                    </a:p>
                  </a:txBody>
                  <a:tcPr/>
                </a:tc>
                <a:extLst>
                  <a:ext uri="{0D108BD9-81ED-4DB2-BD59-A6C34878D82A}">
                    <a16:rowId xmlns:a16="http://schemas.microsoft.com/office/drawing/2014/main" val="1870948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Congestive heart failure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Chronic Liver disease</a:t>
                      </a:r>
                    </a:p>
                  </a:txBody>
                  <a:tcPr/>
                </a:tc>
                <a:tc>
                  <a:txBody>
                    <a:bodyPr/>
                    <a:lstStyle/>
                    <a:p>
                      <a:pPr algn="ctr"/>
                      <a:r>
                        <a:rPr lang="en-US" dirty="0">
                          <a:latin typeface="Times New Roman" panose="02020603050405020304" pitchFamily="18" charset="0"/>
                          <a:cs typeface="Times New Roman" panose="02020603050405020304" pitchFamily="18" charset="0"/>
                        </a:rPr>
                        <a:t>Pancreatitis </a:t>
                      </a:r>
                    </a:p>
                    <a:p>
                      <a:pPr algn="ctr"/>
                      <a:r>
                        <a:rPr lang="en-US" dirty="0">
                          <a:latin typeface="Times New Roman" panose="02020603050405020304" pitchFamily="18" charset="0"/>
                          <a:cs typeface="Times New Roman" panose="02020603050405020304" pitchFamily="18" charset="0"/>
                        </a:rPr>
                        <a:t>TB</a:t>
                      </a:r>
                    </a:p>
                  </a:txBody>
                  <a:tcPr/>
                </a:tc>
                <a:tc>
                  <a:txBody>
                    <a:bodyPr/>
                    <a:lstStyle/>
                    <a:p>
                      <a:pPr algn="ctr"/>
                      <a:r>
                        <a:rPr lang="en-US" dirty="0">
                          <a:latin typeface="Times New Roman" panose="02020603050405020304" pitchFamily="18" charset="0"/>
                          <a:cs typeface="Times New Roman" panose="02020603050405020304" pitchFamily="18" charset="0"/>
                        </a:rPr>
                        <a:t>Nephrotic Syndrome</a:t>
                      </a:r>
                    </a:p>
                  </a:txBody>
                  <a:tcPr/>
                </a:tc>
                <a:extLst>
                  <a:ext uri="{0D108BD9-81ED-4DB2-BD59-A6C34878D82A}">
                    <a16:rowId xmlns:a16="http://schemas.microsoft.com/office/drawing/2014/main" val="2452362420"/>
                  </a:ext>
                </a:extLst>
              </a:tr>
              <a:tr h="370840">
                <a:tc>
                  <a:txBody>
                    <a:bodyPr/>
                    <a:lstStyle/>
                    <a:p>
                      <a:pPr algn="ctr"/>
                      <a:r>
                        <a:rPr lang="en-US" dirty="0">
                          <a:latin typeface="Times New Roman" panose="02020603050405020304" pitchFamily="18" charset="0"/>
                          <a:cs typeface="Times New Roman" panose="02020603050405020304" pitchFamily="18" charset="0"/>
                        </a:rPr>
                        <a:t>Budd-Chiari Syndrome</a:t>
                      </a: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Cancinomatosis</a:t>
                      </a:r>
                      <a:r>
                        <a:rPr lang="en-US" dirty="0">
                          <a:latin typeface="Times New Roman" panose="02020603050405020304" pitchFamily="18" charset="0"/>
                          <a:cs typeface="Times New Roman" panose="02020603050405020304" pitchFamily="18" charset="0"/>
                        </a:rPr>
                        <a:t> </a:t>
                      </a:r>
                    </a:p>
                    <a:p>
                      <a:pPr algn="ctr"/>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21406525"/>
                  </a:ext>
                </a:extLst>
              </a:tr>
            </a:tbl>
          </a:graphicData>
        </a:graphic>
      </p:graphicFrame>
    </p:spTree>
    <p:extLst>
      <p:ext uri="{BB962C8B-B14F-4D97-AF65-F5344CB8AC3E}">
        <p14:creationId xmlns:p14="http://schemas.microsoft.com/office/powerpoint/2010/main" val="1271474106"/>
      </p:ext>
    </p:extLst>
  </p:cSld>
  <p:clrMapOvr>
    <a:masterClrMapping/>
  </p:clrMapOvr>
  <mc:AlternateContent xmlns:mc="http://schemas.openxmlformats.org/markup-compatibility/2006">
    <mc:Choice xmlns:p14="http://schemas.microsoft.com/office/powerpoint/2010/main" Requires="p14">
      <p:transition spd="slow" p14:dur="2000" advTm="29765"/>
    </mc:Choice>
    <mc:Fallback>
      <p:transition spd="slow" advTm="2976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C724F-3CE4-8F49-8F4B-2E17754CD53B}"/>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Common Classifications used</a:t>
            </a:r>
          </a:p>
        </p:txBody>
      </p:sp>
      <p:sp>
        <p:nvSpPr>
          <p:cNvPr id="3" name="Content Placeholder 2">
            <a:extLst>
              <a:ext uri="{FF2B5EF4-FFF2-40B4-BE49-F238E27FC236}">
                <a16:creationId xmlns:a16="http://schemas.microsoft.com/office/drawing/2014/main" id="{FDC8921D-2838-7544-BB46-2C9822DD0460}"/>
              </a:ext>
            </a:extLst>
          </p:cNvPr>
          <p:cNvSpPr>
            <a:spLocks noGrp="1"/>
          </p:cNvSpPr>
          <p:nvPr>
            <p:ph sz="quarter" idx="13"/>
          </p:nvPr>
        </p:nvSpPr>
        <p:spPr/>
        <p:txBody>
          <a:bodyPr/>
          <a:lstStyle/>
          <a:p>
            <a:pPr marL="457200" indent="-457200">
              <a:buAutoNum type="arabicPeriod"/>
            </a:pPr>
            <a:r>
              <a:rPr lang="en-US" b="1" u="sng" dirty="0">
                <a:latin typeface="Times New Roman" panose="02020603050405020304" pitchFamily="18" charset="0"/>
                <a:cs typeface="Times New Roman" panose="02020603050405020304" pitchFamily="18" charset="0"/>
              </a:rPr>
              <a:t>Child- </a:t>
            </a:r>
            <a:r>
              <a:rPr lang="en-US" b="1" u="sng" dirty="0" err="1">
                <a:latin typeface="Times New Roman" panose="02020603050405020304" pitchFamily="18" charset="0"/>
                <a:cs typeface="Times New Roman" panose="02020603050405020304" pitchFamily="18" charset="0"/>
              </a:rPr>
              <a:t>pugh</a:t>
            </a:r>
            <a:r>
              <a:rPr lang="en-US" b="1" u="sng" dirty="0">
                <a:latin typeface="Times New Roman" panose="02020603050405020304" pitchFamily="18" charset="0"/>
                <a:cs typeface="Times New Roman" panose="02020603050405020304" pitchFamily="18" charset="0"/>
              </a:rPr>
              <a:t> classification :</a:t>
            </a:r>
          </a:p>
          <a:p>
            <a:r>
              <a:rPr lang="en-US" dirty="0">
                <a:latin typeface="Times New Roman" panose="02020603050405020304" pitchFamily="18" charset="0"/>
                <a:cs typeface="Times New Roman" panose="02020603050405020304" pitchFamily="18" charset="0"/>
              </a:rPr>
              <a:t>bilirubin, albumin, PT, ascites and </a:t>
            </a:r>
            <a:r>
              <a:rPr lang="en-US" dirty="0" err="1">
                <a:latin typeface="Times New Roman" panose="02020603050405020304" pitchFamily="18" charset="0"/>
                <a:cs typeface="Times New Roman" panose="02020603050405020304" pitchFamily="18" charset="0"/>
              </a:rPr>
              <a:t>Encephaopathy</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CHILD A (Mild compensated)</a:t>
            </a:r>
          </a:p>
          <a:p>
            <a:r>
              <a:rPr lang="en-US" dirty="0">
                <a:latin typeface="Times New Roman" panose="02020603050405020304" pitchFamily="18" charset="0"/>
                <a:cs typeface="Times New Roman" panose="02020603050405020304" pitchFamily="18" charset="0"/>
              </a:rPr>
              <a:t>Child B and Child C (Decompensated)</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2. </a:t>
            </a:r>
            <a:r>
              <a:rPr lang="en-US" b="1" u="sng" dirty="0">
                <a:latin typeface="Times New Roman" panose="02020603050405020304" pitchFamily="18" charset="0"/>
                <a:cs typeface="Times New Roman" panose="02020603050405020304" pitchFamily="18" charset="0"/>
              </a:rPr>
              <a:t>MELD Score (Model for end stage liver disease)</a:t>
            </a:r>
          </a:p>
          <a:p>
            <a:r>
              <a:rPr lang="en-US" dirty="0">
                <a:latin typeface="Times New Roman" panose="02020603050405020304" pitchFamily="18" charset="0"/>
                <a:cs typeface="Times New Roman" panose="02020603050405020304" pitchFamily="18" charset="0"/>
              </a:rPr>
              <a:t>Prognosis/ liver transplant</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7727903"/>
      </p:ext>
    </p:extLst>
  </p:cSld>
  <p:clrMapOvr>
    <a:masterClrMapping/>
  </p:clrMapOvr>
  <mc:AlternateContent xmlns:mc="http://schemas.openxmlformats.org/markup-compatibility/2006">
    <mc:Choice xmlns:p14="http://schemas.microsoft.com/office/powerpoint/2010/main" Requires="p14">
      <p:transition spd="slow" p14:dur="2000" advTm="22106"/>
    </mc:Choice>
    <mc:Fallback>
      <p:transition spd="slow" advTm="2210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1E9-79B6-2A4E-8803-139FB3D903C2}"/>
              </a:ext>
            </a:extLst>
          </p:cNvPr>
          <p:cNvSpPr>
            <a:spLocks noGrp="1"/>
          </p:cNvSpPr>
          <p:nvPr>
            <p:ph type="title"/>
          </p:nvPr>
        </p:nvSpPr>
        <p:spPr>
          <a:xfrm>
            <a:off x="756339" y="504003"/>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Outlines</a:t>
            </a:r>
          </a:p>
        </p:txBody>
      </p:sp>
      <p:graphicFrame>
        <p:nvGraphicFramePr>
          <p:cNvPr id="8" name="Diagram 7">
            <a:extLst>
              <a:ext uri="{FF2B5EF4-FFF2-40B4-BE49-F238E27FC236}">
                <a16:creationId xmlns:a16="http://schemas.microsoft.com/office/drawing/2014/main" id="{2A87CA17-C22D-2645-AA4B-39463C118CE1}"/>
              </a:ext>
            </a:extLst>
          </p:cNvPr>
          <p:cNvGraphicFramePr/>
          <p:nvPr>
            <p:extLst>
              <p:ext uri="{D42A27DB-BD31-4B8C-83A1-F6EECF244321}">
                <p14:modId xmlns:p14="http://schemas.microsoft.com/office/powerpoint/2010/main" val="3106703586"/>
              </p:ext>
            </p:extLst>
          </p:nvPr>
        </p:nvGraphicFramePr>
        <p:xfrm>
          <a:off x="-424069" y="2100180"/>
          <a:ext cx="7231270" cy="4497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40E5550D-747C-1241-AAA6-F99323E5A940}"/>
              </a:ext>
            </a:extLst>
          </p:cNvPr>
          <p:cNvGraphicFramePr/>
          <p:nvPr>
            <p:extLst>
              <p:ext uri="{D42A27DB-BD31-4B8C-83A1-F6EECF244321}">
                <p14:modId xmlns:p14="http://schemas.microsoft.com/office/powerpoint/2010/main" val="3803167729"/>
              </p:ext>
            </p:extLst>
          </p:nvPr>
        </p:nvGraphicFramePr>
        <p:xfrm>
          <a:off x="5307497" y="2100180"/>
          <a:ext cx="7231270" cy="44971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2897173"/>
      </p:ext>
    </p:extLst>
  </p:cSld>
  <p:clrMapOvr>
    <a:masterClrMapping/>
  </p:clrMapOvr>
  <mc:AlternateContent xmlns:mc="http://schemas.openxmlformats.org/markup-compatibility/2006">
    <mc:Choice xmlns:p14="http://schemas.microsoft.com/office/powerpoint/2010/main" Requires="p14">
      <p:transition spd="slow" p14:dur="2000" advTm="5622"/>
    </mc:Choice>
    <mc:Fallback>
      <p:transition spd="slow" advTm="562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5DDE-7D73-074B-84A8-36511A717B5C}"/>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Course of cirrhosis </a:t>
            </a:r>
          </a:p>
        </p:txBody>
      </p:sp>
      <p:graphicFrame>
        <p:nvGraphicFramePr>
          <p:cNvPr id="4" name="Diagram 3">
            <a:extLst>
              <a:ext uri="{FF2B5EF4-FFF2-40B4-BE49-F238E27FC236}">
                <a16:creationId xmlns:a16="http://schemas.microsoft.com/office/drawing/2014/main" id="{52A538EA-CA60-D041-B59D-829A18290D8B}"/>
              </a:ext>
            </a:extLst>
          </p:cNvPr>
          <p:cNvGraphicFramePr/>
          <p:nvPr>
            <p:extLst>
              <p:ext uri="{D42A27DB-BD31-4B8C-83A1-F6EECF244321}">
                <p14:modId xmlns:p14="http://schemas.microsoft.com/office/powerpoint/2010/main" val="2195196619"/>
              </p:ext>
            </p:extLst>
          </p:nvPr>
        </p:nvGraphicFramePr>
        <p:xfrm>
          <a:off x="913773" y="2214694"/>
          <a:ext cx="10702494" cy="4321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567346589"/>
      </p:ext>
    </p:extLst>
  </p:cSld>
  <p:clrMapOvr>
    <a:masterClrMapping/>
  </p:clrMapOvr>
  <mc:AlternateContent xmlns:mc="http://schemas.openxmlformats.org/markup-compatibility/2006">
    <mc:Choice xmlns:p14="http://schemas.microsoft.com/office/powerpoint/2010/main" Requires="p14">
      <p:transition spd="slow" p14:dur="2000" advTm="6204"/>
    </mc:Choice>
    <mc:Fallback>
      <p:transition spd="slow" advTm="62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45DDE-7D73-074B-84A8-36511A717B5C}"/>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Course of cirrhosis </a:t>
            </a:r>
          </a:p>
        </p:txBody>
      </p:sp>
      <p:graphicFrame>
        <p:nvGraphicFramePr>
          <p:cNvPr id="4" name="Diagram 3">
            <a:extLst>
              <a:ext uri="{FF2B5EF4-FFF2-40B4-BE49-F238E27FC236}">
                <a16:creationId xmlns:a16="http://schemas.microsoft.com/office/drawing/2014/main" id="{52A538EA-CA60-D041-B59D-829A18290D8B}"/>
              </a:ext>
            </a:extLst>
          </p:cNvPr>
          <p:cNvGraphicFramePr/>
          <p:nvPr/>
        </p:nvGraphicFramePr>
        <p:xfrm>
          <a:off x="913773" y="2214694"/>
          <a:ext cx="10702494" cy="4321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4479755"/>
      </p:ext>
    </p:extLst>
  </p:cSld>
  <p:clrMapOvr>
    <a:masterClrMapping/>
  </p:clrMapOvr>
  <mc:AlternateContent xmlns:mc="http://schemas.openxmlformats.org/markup-compatibility/2006">
    <mc:Choice xmlns:p14="http://schemas.microsoft.com/office/powerpoint/2010/main" Requires="p14">
      <p:transition spd="slow" p14:dur="2000" advTm="16818"/>
    </mc:Choice>
    <mc:Fallback>
      <p:transition spd="slow" advTm="1681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A8D03-270C-4E49-BC1A-137E5F1DFC2C}"/>
              </a:ext>
            </a:extLst>
          </p:cNvPr>
          <p:cNvSpPr>
            <a:spLocks noGrp="1"/>
          </p:cNvSpPr>
          <p:nvPr>
            <p:ph type="title"/>
          </p:nvPr>
        </p:nvSpPr>
        <p:spPr>
          <a:xfrm>
            <a:off x="755513" y="2113209"/>
            <a:ext cx="10364451" cy="1596177"/>
          </a:xfrm>
        </p:spPr>
        <p:txBody>
          <a:bodyPr>
            <a:normAutofit/>
          </a:bodyPr>
          <a:lstStyle/>
          <a:p>
            <a:r>
              <a:rPr lang="en-US" dirty="0">
                <a:solidFill>
                  <a:srgbClr val="C00000"/>
                </a:solidFill>
                <a:latin typeface="Times New Roman" panose="02020603050405020304" pitchFamily="18" charset="0"/>
                <a:cs typeface="Times New Roman" panose="02020603050405020304" pitchFamily="18" charset="0"/>
              </a:rPr>
              <a:t>Management</a:t>
            </a:r>
          </a:p>
        </p:txBody>
      </p:sp>
    </p:spTree>
    <p:extLst>
      <p:ext uri="{BB962C8B-B14F-4D97-AF65-F5344CB8AC3E}">
        <p14:creationId xmlns:p14="http://schemas.microsoft.com/office/powerpoint/2010/main" val="2708474542"/>
      </p:ext>
    </p:extLst>
  </p:cSld>
  <p:clrMapOvr>
    <a:masterClrMapping/>
  </p:clrMapOvr>
  <mc:AlternateContent xmlns:mc="http://schemas.openxmlformats.org/markup-compatibility/2006">
    <mc:Choice xmlns:p14="http://schemas.microsoft.com/office/powerpoint/2010/main" Requires="p14">
      <p:transition spd="slow" p14:dur="2000" advTm="2806"/>
    </mc:Choice>
    <mc:Fallback>
      <p:transition spd="slow" advTm="280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A8D03-270C-4E49-BC1A-137E5F1DFC2C}"/>
              </a:ext>
            </a:extLst>
          </p:cNvPr>
          <p:cNvSpPr>
            <a:spLocks noGrp="1"/>
          </p:cNvSpPr>
          <p:nvPr>
            <p:ph type="title"/>
          </p:nvPr>
        </p:nvSpPr>
        <p:spPr/>
        <p:txBody>
          <a:bodyPr>
            <a:normAutofit/>
          </a:bodyPr>
          <a:lstStyle/>
          <a:p>
            <a:r>
              <a:rPr lang="en-US" sz="3200" dirty="0">
                <a:solidFill>
                  <a:srgbClr val="C00000"/>
                </a:solidFill>
                <a:latin typeface="Times New Roman" panose="02020603050405020304" pitchFamily="18" charset="0"/>
                <a:cs typeface="Times New Roman" panose="02020603050405020304" pitchFamily="18" charset="0"/>
              </a:rPr>
              <a:t>Management</a:t>
            </a:r>
          </a:p>
        </p:txBody>
      </p:sp>
      <p:sp>
        <p:nvSpPr>
          <p:cNvPr id="4" name="TextBox 3">
            <a:extLst>
              <a:ext uri="{FF2B5EF4-FFF2-40B4-BE49-F238E27FC236}">
                <a16:creationId xmlns:a16="http://schemas.microsoft.com/office/drawing/2014/main" id="{2A011F77-AACD-5041-8F05-D909916AEC43}"/>
              </a:ext>
            </a:extLst>
          </p:cNvPr>
          <p:cNvSpPr txBox="1"/>
          <p:nvPr/>
        </p:nvSpPr>
        <p:spPr>
          <a:xfrm>
            <a:off x="913775" y="2057400"/>
            <a:ext cx="10681600" cy="830997"/>
          </a:xfrm>
          <a:prstGeom prst="rect">
            <a:avLst/>
          </a:prstGeom>
          <a:noFill/>
        </p:spPr>
        <p:txBody>
          <a:bodyPr wrap="square" rtlCol="0">
            <a:spAutoFit/>
          </a:bodyPr>
          <a:lstStyle/>
          <a:p>
            <a:pPr marL="457200" indent="-457200">
              <a:buAutoNum type="arabicPeriod"/>
            </a:pPr>
            <a:r>
              <a:rPr lang="en-US" sz="2400" b="1" dirty="0">
                <a:latin typeface="Times New Roman" panose="02020603050405020304" pitchFamily="18" charset="0"/>
                <a:cs typeface="Times New Roman" panose="02020603050405020304" pitchFamily="18" charset="0"/>
              </a:rPr>
              <a:t>Determine the etiology of chronic liver disease/cirrhosis and treat in order to slow or reverse the progression of liver disease. </a:t>
            </a:r>
          </a:p>
        </p:txBody>
      </p:sp>
    </p:spTree>
    <p:extLst>
      <p:ext uri="{BB962C8B-B14F-4D97-AF65-F5344CB8AC3E}">
        <p14:creationId xmlns:p14="http://schemas.microsoft.com/office/powerpoint/2010/main" val="1476801414"/>
      </p:ext>
    </p:extLst>
  </p:cSld>
  <p:clrMapOvr>
    <a:masterClrMapping/>
  </p:clrMapOvr>
  <mc:AlternateContent xmlns:mc="http://schemas.openxmlformats.org/markup-compatibility/2006">
    <mc:Choice xmlns:p14="http://schemas.microsoft.com/office/powerpoint/2010/main" Requires="p14">
      <p:transition spd="slow" p14:dur="2000" advTm="23241"/>
    </mc:Choice>
    <mc:Fallback>
      <p:transition spd="slow" advTm="2324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A8D03-270C-4E49-BC1A-137E5F1DFC2C}"/>
              </a:ext>
            </a:extLst>
          </p:cNvPr>
          <p:cNvSpPr>
            <a:spLocks noGrp="1"/>
          </p:cNvSpPr>
          <p:nvPr>
            <p:ph type="title"/>
          </p:nvPr>
        </p:nvSpPr>
        <p:spPr/>
        <p:txBody>
          <a:bodyPr>
            <a:normAutofit/>
          </a:bodyPr>
          <a:lstStyle/>
          <a:p>
            <a:r>
              <a:rPr lang="en-US" sz="3200" dirty="0">
                <a:solidFill>
                  <a:srgbClr val="C00000"/>
                </a:solidFill>
                <a:latin typeface="Times New Roman" panose="02020603050405020304" pitchFamily="18" charset="0"/>
                <a:cs typeface="Times New Roman" panose="02020603050405020304" pitchFamily="18" charset="0"/>
              </a:rPr>
              <a:t>Management</a:t>
            </a:r>
          </a:p>
        </p:txBody>
      </p:sp>
      <p:sp>
        <p:nvSpPr>
          <p:cNvPr id="4" name="TextBox 3">
            <a:extLst>
              <a:ext uri="{FF2B5EF4-FFF2-40B4-BE49-F238E27FC236}">
                <a16:creationId xmlns:a16="http://schemas.microsoft.com/office/drawing/2014/main" id="{2A011F77-AACD-5041-8F05-D909916AEC43}"/>
              </a:ext>
            </a:extLst>
          </p:cNvPr>
          <p:cNvSpPr txBox="1"/>
          <p:nvPr/>
        </p:nvSpPr>
        <p:spPr>
          <a:xfrm>
            <a:off x="913775" y="2057400"/>
            <a:ext cx="10681600" cy="2308324"/>
          </a:xfrm>
          <a:prstGeom prst="rect">
            <a:avLst/>
          </a:prstGeom>
          <a:noFill/>
        </p:spPr>
        <p:txBody>
          <a:bodyPr wrap="square" rtlCol="0">
            <a:spAutoFit/>
          </a:bodyPr>
          <a:lstStyle/>
          <a:p>
            <a:pPr marL="457200" indent="-457200">
              <a:buAutoNum type="arabicPeriod"/>
            </a:pPr>
            <a:r>
              <a:rPr lang="en-US" sz="2400" dirty="0">
                <a:latin typeface="Times New Roman" panose="02020603050405020304" pitchFamily="18" charset="0"/>
                <a:cs typeface="Times New Roman" panose="02020603050405020304" pitchFamily="18" charset="0"/>
              </a:rPr>
              <a:t>Determine the etiology of chronic liver disease/cirrhosis and treat in order to slow or reverse the progression of liver disease. </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b="1" dirty="0">
                <a:latin typeface="Times New Roman" panose="02020603050405020304" pitchFamily="18" charset="0"/>
                <a:cs typeface="Times New Roman" panose="02020603050405020304" pitchFamily="18" charset="0"/>
              </a:rPr>
              <a:t>Prevent superimposed insult to the liver (Vaccinations, hepatotoxic medications, Alcohol).</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406836"/>
      </p:ext>
    </p:extLst>
  </p:cSld>
  <p:clrMapOvr>
    <a:masterClrMapping/>
  </p:clrMapOvr>
  <mc:AlternateContent xmlns:mc="http://schemas.openxmlformats.org/markup-compatibility/2006">
    <mc:Choice xmlns:p14="http://schemas.microsoft.com/office/powerpoint/2010/main" Requires="p14">
      <p:transition spd="slow" p14:dur="2000" advTm="12831"/>
    </mc:Choice>
    <mc:Fallback>
      <p:transition spd="slow" advTm="1283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A8D03-270C-4E49-BC1A-137E5F1DFC2C}"/>
              </a:ext>
            </a:extLst>
          </p:cNvPr>
          <p:cNvSpPr>
            <a:spLocks noGrp="1"/>
          </p:cNvSpPr>
          <p:nvPr>
            <p:ph type="title"/>
          </p:nvPr>
        </p:nvSpPr>
        <p:spPr/>
        <p:txBody>
          <a:bodyPr>
            <a:normAutofit/>
          </a:bodyPr>
          <a:lstStyle/>
          <a:p>
            <a:r>
              <a:rPr lang="en-US" sz="3200" dirty="0">
                <a:solidFill>
                  <a:srgbClr val="C00000"/>
                </a:solidFill>
                <a:latin typeface="Times New Roman" panose="02020603050405020304" pitchFamily="18" charset="0"/>
                <a:cs typeface="Times New Roman" panose="02020603050405020304" pitchFamily="18" charset="0"/>
              </a:rPr>
              <a:t>Management</a:t>
            </a:r>
          </a:p>
        </p:txBody>
      </p:sp>
      <p:sp>
        <p:nvSpPr>
          <p:cNvPr id="4" name="TextBox 3">
            <a:extLst>
              <a:ext uri="{FF2B5EF4-FFF2-40B4-BE49-F238E27FC236}">
                <a16:creationId xmlns:a16="http://schemas.microsoft.com/office/drawing/2014/main" id="{2A011F77-AACD-5041-8F05-D909916AEC43}"/>
              </a:ext>
            </a:extLst>
          </p:cNvPr>
          <p:cNvSpPr txBox="1"/>
          <p:nvPr/>
        </p:nvSpPr>
        <p:spPr>
          <a:xfrm>
            <a:off x="913775" y="2057400"/>
            <a:ext cx="10681600" cy="2677656"/>
          </a:xfrm>
          <a:prstGeom prst="rect">
            <a:avLst/>
          </a:prstGeom>
          <a:noFill/>
        </p:spPr>
        <p:txBody>
          <a:bodyPr wrap="square" rtlCol="0">
            <a:spAutoFit/>
          </a:bodyPr>
          <a:lstStyle/>
          <a:p>
            <a:pPr marL="457200" indent="-457200">
              <a:buAutoNum type="arabicPeriod"/>
            </a:pPr>
            <a:r>
              <a:rPr lang="en-US" sz="2400" dirty="0">
                <a:latin typeface="Times New Roman" panose="02020603050405020304" pitchFamily="18" charset="0"/>
                <a:cs typeface="Times New Roman" panose="02020603050405020304" pitchFamily="18" charset="0"/>
              </a:rPr>
              <a:t>Determine the etiology of chronic liver disease/cirrhosis and treat in order to slow or reverse the progression of liver disease. </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dirty="0">
                <a:latin typeface="Times New Roman" panose="02020603050405020304" pitchFamily="18" charset="0"/>
                <a:cs typeface="Times New Roman" panose="02020603050405020304" pitchFamily="18" charset="0"/>
              </a:rPr>
              <a:t>Prevent superimposed insult to the liver (Vaccinations, hepatotoxic medications, Alcohol).</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b="1" dirty="0">
                <a:latin typeface="Times New Roman" panose="02020603050405020304" pitchFamily="18" charset="0"/>
                <a:cs typeface="Times New Roman" panose="02020603050405020304" pitchFamily="18" charset="0"/>
              </a:rPr>
              <a:t>Treat symptoms.</a:t>
            </a:r>
          </a:p>
        </p:txBody>
      </p:sp>
    </p:spTree>
    <p:extLst>
      <p:ext uri="{BB962C8B-B14F-4D97-AF65-F5344CB8AC3E}">
        <p14:creationId xmlns:p14="http://schemas.microsoft.com/office/powerpoint/2010/main" val="1728023698"/>
      </p:ext>
    </p:extLst>
  </p:cSld>
  <p:clrMapOvr>
    <a:masterClrMapping/>
  </p:clrMapOvr>
  <mc:AlternateContent xmlns:mc="http://schemas.openxmlformats.org/markup-compatibility/2006">
    <mc:Choice xmlns:p14="http://schemas.microsoft.com/office/powerpoint/2010/main" Requires="p14">
      <p:transition spd="slow" p14:dur="2000" advTm="4974"/>
    </mc:Choice>
    <mc:Fallback>
      <p:transition spd="slow" advTm="497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6C488-ECAA-6B4E-9F70-2F13247B1940}"/>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Treatment of ascites </a:t>
            </a:r>
          </a:p>
        </p:txBody>
      </p:sp>
      <p:sp>
        <p:nvSpPr>
          <p:cNvPr id="4" name="TextBox 3">
            <a:extLst>
              <a:ext uri="{FF2B5EF4-FFF2-40B4-BE49-F238E27FC236}">
                <a16:creationId xmlns:a16="http://schemas.microsoft.com/office/drawing/2014/main" id="{7B944A28-A28C-0345-BB9D-8A34AE857F24}"/>
              </a:ext>
            </a:extLst>
          </p:cNvPr>
          <p:cNvSpPr txBox="1"/>
          <p:nvPr/>
        </p:nvSpPr>
        <p:spPr>
          <a:xfrm>
            <a:off x="1178169" y="2213726"/>
            <a:ext cx="9126415" cy="2954655"/>
          </a:xfrm>
          <a:prstGeom prst="rect">
            <a:avLst/>
          </a:prstGeom>
          <a:noFill/>
        </p:spPr>
        <p:txBody>
          <a:bodyPr wrap="square" rtlCol="0">
            <a:spAutoFit/>
          </a:bodyPr>
          <a:lstStyle/>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Salt Restriction (&lt;2g/day)</a:t>
            </a:r>
          </a:p>
          <a:p>
            <a:pPr marL="342900" indent="-342900">
              <a:buFont typeface="+mj-lt"/>
              <a:buAutoNum type="arabicPeriod"/>
            </a:pPr>
            <a:endParaRPr lang="en-US" sz="2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Diuretics (Furosemide and Spironolactone).</a:t>
            </a:r>
          </a:p>
          <a:p>
            <a:pPr marL="342900" indent="-342900">
              <a:buFont typeface="+mj-lt"/>
              <a:buAutoNum type="arabicPeriod"/>
            </a:pPr>
            <a:endParaRPr lang="en-US" sz="2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400" dirty="0" err="1">
                <a:latin typeface="Times New Roman" panose="02020603050405020304" pitchFamily="18" charset="0"/>
                <a:cs typeface="Times New Roman" panose="02020603050405020304" pitchFamily="18" charset="0"/>
              </a:rPr>
              <a:t>Paracenthesis</a:t>
            </a:r>
            <a:r>
              <a:rPr lang="en-US" sz="2400" dirty="0">
                <a:latin typeface="Times New Roman" panose="02020603050405020304" pitchFamily="18" charset="0"/>
                <a:cs typeface="Times New Roman" panose="02020603050405020304" pitchFamily="18" charset="0"/>
              </a:rPr>
              <a:t> +/- albumin (When to give Albumin?)</a:t>
            </a:r>
          </a:p>
          <a:p>
            <a:pPr marL="342900" indent="-342900">
              <a:buFont typeface="+mj-lt"/>
              <a:buAutoNum type="arabicPeriod"/>
            </a:pPr>
            <a:endParaRPr lang="en-US" sz="2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TIPS </a:t>
            </a:r>
          </a:p>
          <a:p>
            <a:pPr marL="342900" indent="-342900">
              <a:buAutoNum type="arabicPeriod"/>
            </a:pPr>
            <a:endParaRPr lang="en-US" dirty="0"/>
          </a:p>
        </p:txBody>
      </p:sp>
    </p:spTree>
    <p:custDataLst>
      <p:tags r:id="rId1"/>
    </p:custDataLst>
    <p:extLst>
      <p:ext uri="{BB962C8B-B14F-4D97-AF65-F5344CB8AC3E}">
        <p14:creationId xmlns:p14="http://schemas.microsoft.com/office/powerpoint/2010/main" val="2294364356"/>
      </p:ext>
    </p:extLst>
  </p:cSld>
  <p:clrMapOvr>
    <a:masterClrMapping/>
  </p:clrMapOvr>
  <mc:AlternateContent xmlns:mc="http://schemas.openxmlformats.org/markup-compatibility/2006">
    <mc:Choice xmlns:p14="http://schemas.microsoft.com/office/powerpoint/2010/main" Requires="p14">
      <p:transition spd="slow" p14:dur="2000" advTm="13793"/>
    </mc:Choice>
    <mc:Fallback>
      <p:transition spd="slow" advTm="137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A8D03-270C-4E49-BC1A-137E5F1DFC2C}"/>
              </a:ext>
            </a:extLst>
          </p:cNvPr>
          <p:cNvSpPr>
            <a:spLocks noGrp="1"/>
          </p:cNvSpPr>
          <p:nvPr>
            <p:ph type="title"/>
          </p:nvPr>
        </p:nvSpPr>
        <p:spPr/>
        <p:txBody>
          <a:bodyPr>
            <a:normAutofit/>
          </a:bodyPr>
          <a:lstStyle/>
          <a:p>
            <a:r>
              <a:rPr lang="en-US" sz="3200" dirty="0">
                <a:solidFill>
                  <a:srgbClr val="C00000"/>
                </a:solidFill>
                <a:latin typeface="Times New Roman" panose="02020603050405020304" pitchFamily="18" charset="0"/>
                <a:cs typeface="Times New Roman" panose="02020603050405020304" pitchFamily="18" charset="0"/>
              </a:rPr>
              <a:t>Management</a:t>
            </a:r>
          </a:p>
        </p:txBody>
      </p:sp>
      <p:sp>
        <p:nvSpPr>
          <p:cNvPr id="4" name="TextBox 3">
            <a:extLst>
              <a:ext uri="{FF2B5EF4-FFF2-40B4-BE49-F238E27FC236}">
                <a16:creationId xmlns:a16="http://schemas.microsoft.com/office/drawing/2014/main" id="{2A011F77-AACD-5041-8F05-D909916AEC43}"/>
              </a:ext>
            </a:extLst>
          </p:cNvPr>
          <p:cNvSpPr txBox="1"/>
          <p:nvPr/>
        </p:nvSpPr>
        <p:spPr>
          <a:xfrm>
            <a:off x="913775" y="2057400"/>
            <a:ext cx="10681600" cy="3785652"/>
          </a:xfrm>
          <a:prstGeom prst="rect">
            <a:avLst/>
          </a:prstGeom>
          <a:noFill/>
        </p:spPr>
        <p:txBody>
          <a:bodyPr wrap="square" rtlCol="0">
            <a:spAutoFit/>
          </a:bodyPr>
          <a:lstStyle/>
          <a:p>
            <a:pPr marL="457200" indent="-457200">
              <a:buAutoNum type="arabicPeriod"/>
            </a:pPr>
            <a:r>
              <a:rPr lang="en-US" sz="2400" dirty="0">
                <a:latin typeface="Times New Roman" panose="02020603050405020304" pitchFamily="18" charset="0"/>
                <a:cs typeface="Times New Roman" panose="02020603050405020304" pitchFamily="18" charset="0"/>
              </a:rPr>
              <a:t>Determine the etiology of chronic liver disease/cirrhosis and treat in order to slow or reverse the progression of liver disease. </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dirty="0">
                <a:latin typeface="Times New Roman" panose="02020603050405020304" pitchFamily="18" charset="0"/>
                <a:cs typeface="Times New Roman" panose="02020603050405020304" pitchFamily="18" charset="0"/>
              </a:rPr>
              <a:t>Prevent superimposed insult to the liver (Vaccinations, hepatotoxic medications, Alcohol).</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dirty="0">
                <a:latin typeface="Times New Roman" panose="02020603050405020304" pitchFamily="18" charset="0"/>
                <a:cs typeface="Times New Roman" panose="02020603050405020304" pitchFamily="18" charset="0"/>
              </a:rPr>
              <a:t>Treat symptoms.</a:t>
            </a:r>
          </a:p>
          <a:p>
            <a:pPr marL="457200" indent="-457200">
              <a:buAutoNum type="arabicPeriod"/>
            </a:pPr>
            <a:endParaRPr lang="en-US" sz="2400" b="1" dirty="0">
              <a:latin typeface="Times New Roman" panose="02020603050405020304" pitchFamily="18" charset="0"/>
              <a:cs typeface="Times New Roman" panose="02020603050405020304" pitchFamily="18" charset="0"/>
            </a:endParaRPr>
          </a:p>
          <a:p>
            <a:pPr marL="457200" indent="-457200">
              <a:buFontTx/>
              <a:buAutoNum type="arabicPeriod"/>
            </a:pPr>
            <a:r>
              <a:rPr lang="en-US" sz="2400" b="1" dirty="0">
                <a:latin typeface="Times New Roman" panose="02020603050405020304" pitchFamily="18" charset="0"/>
                <a:cs typeface="Times New Roman" panose="02020603050405020304" pitchFamily="18" charset="0"/>
              </a:rPr>
              <a:t>Prevent and treat complications. </a:t>
            </a:r>
          </a:p>
          <a:p>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4871624"/>
      </p:ext>
    </p:extLst>
  </p:cSld>
  <p:clrMapOvr>
    <a:masterClrMapping/>
  </p:clrMapOvr>
  <mc:AlternateContent xmlns:mc="http://schemas.openxmlformats.org/markup-compatibility/2006">
    <mc:Choice xmlns:p14="http://schemas.microsoft.com/office/powerpoint/2010/main" Requires="p14">
      <p:transition spd="slow" p14:dur="2000" advTm="8735"/>
    </mc:Choice>
    <mc:Fallback>
      <p:transition spd="slow" advTm="873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1E9-79B6-2A4E-8803-139FB3D903C2}"/>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Complications of cirrhosis </a:t>
            </a:r>
          </a:p>
        </p:txBody>
      </p:sp>
      <p:sp>
        <p:nvSpPr>
          <p:cNvPr id="4" name="TextBox 3">
            <a:extLst>
              <a:ext uri="{FF2B5EF4-FFF2-40B4-BE49-F238E27FC236}">
                <a16:creationId xmlns:a16="http://schemas.microsoft.com/office/drawing/2014/main" id="{B4411ADF-3976-B34B-A5CC-18333DD0D76F}"/>
              </a:ext>
            </a:extLst>
          </p:cNvPr>
          <p:cNvSpPr txBox="1"/>
          <p:nvPr/>
        </p:nvSpPr>
        <p:spPr>
          <a:xfrm>
            <a:off x="1251438" y="2022231"/>
            <a:ext cx="9689124" cy="4154984"/>
          </a:xfrm>
          <a:prstGeom prst="rect">
            <a:avLst/>
          </a:prstGeom>
          <a:noFill/>
        </p:spPr>
        <p:txBody>
          <a:bodyPr wrap="square" rtlCol="0">
            <a:spAutoFit/>
          </a:bodyPr>
          <a:lstStyle/>
          <a:p>
            <a:pPr marL="457200" indent="-457200">
              <a:buAutoNum type="arabicPeriod"/>
            </a:pPr>
            <a:r>
              <a:rPr lang="en-US" sz="2400" dirty="0">
                <a:latin typeface="Times New Roman" panose="02020603050405020304" pitchFamily="18" charset="0"/>
                <a:cs typeface="Times New Roman" panose="02020603050405020304" pitchFamily="18" charset="0"/>
              </a:rPr>
              <a:t>Hepatic Encephalopathy </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dirty="0">
                <a:latin typeface="Times New Roman" panose="02020603050405020304" pitchFamily="18" charset="0"/>
                <a:cs typeface="Times New Roman" panose="02020603050405020304" pitchFamily="18" charset="0"/>
              </a:rPr>
              <a:t>Spontaneous bacterial peritonitis</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dirty="0">
                <a:latin typeface="Times New Roman" panose="02020603050405020304" pitchFamily="18" charset="0"/>
                <a:cs typeface="Times New Roman" panose="02020603050405020304" pitchFamily="18" charset="0"/>
              </a:rPr>
              <a:t>Bleeding Varices </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dirty="0">
                <a:latin typeface="Times New Roman" panose="02020603050405020304" pitchFamily="18" charset="0"/>
                <a:cs typeface="Times New Roman" panose="02020603050405020304" pitchFamily="18" charset="0"/>
              </a:rPr>
              <a:t>Hepatorenal syndrome</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dirty="0">
                <a:latin typeface="Times New Roman" panose="02020603050405020304" pitchFamily="18" charset="0"/>
                <a:cs typeface="Times New Roman" panose="02020603050405020304" pitchFamily="18" charset="0"/>
              </a:rPr>
              <a:t>Hepatopulmonary syndrome</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dirty="0">
                <a:latin typeface="Times New Roman" panose="02020603050405020304" pitchFamily="18" charset="0"/>
                <a:cs typeface="Times New Roman" panose="02020603050405020304" pitchFamily="18" charset="0"/>
              </a:rPr>
              <a:t>Hepatocellular carcinoma</a:t>
            </a:r>
          </a:p>
        </p:txBody>
      </p:sp>
    </p:spTree>
    <p:custDataLst>
      <p:tags r:id="rId1"/>
    </p:custDataLst>
    <p:extLst>
      <p:ext uri="{BB962C8B-B14F-4D97-AF65-F5344CB8AC3E}">
        <p14:creationId xmlns:p14="http://schemas.microsoft.com/office/powerpoint/2010/main" val="1440057932"/>
      </p:ext>
    </p:extLst>
  </p:cSld>
  <p:clrMapOvr>
    <a:masterClrMapping/>
  </p:clrMapOvr>
  <mc:AlternateContent xmlns:mc="http://schemas.openxmlformats.org/markup-compatibility/2006">
    <mc:Choice xmlns:p14="http://schemas.microsoft.com/office/powerpoint/2010/main" Requires="p14">
      <p:transition spd="slow" p14:dur="2000" advTm="14557"/>
    </mc:Choice>
    <mc:Fallback>
      <p:transition spd="slow" advTm="145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469D6-2D03-7240-8AE4-41DB4DE70EBC}"/>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1. Hepatic Encephalopathy</a:t>
            </a:r>
          </a:p>
        </p:txBody>
      </p:sp>
      <p:sp>
        <p:nvSpPr>
          <p:cNvPr id="6" name="TextBox 5">
            <a:extLst>
              <a:ext uri="{FF2B5EF4-FFF2-40B4-BE49-F238E27FC236}">
                <a16:creationId xmlns:a16="http://schemas.microsoft.com/office/drawing/2014/main" id="{029D8C56-DB13-C140-8B30-8169BD6BE1A2}"/>
              </a:ext>
            </a:extLst>
          </p:cNvPr>
          <p:cNvSpPr txBox="1"/>
          <p:nvPr/>
        </p:nvSpPr>
        <p:spPr>
          <a:xfrm>
            <a:off x="1160585" y="2443294"/>
            <a:ext cx="930226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Reversible neuropsychiatric symptoms in the presence of liver disease.</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4 Grades</a:t>
            </a:r>
          </a:p>
        </p:txBody>
      </p:sp>
    </p:spTree>
    <p:extLst>
      <p:ext uri="{BB962C8B-B14F-4D97-AF65-F5344CB8AC3E}">
        <p14:creationId xmlns:p14="http://schemas.microsoft.com/office/powerpoint/2010/main" val="3373000797"/>
      </p:ext>
    </p:extLst>
  </p:cSld>
  <p:clrMapOvr>
    <a:masterClrMapping/>
  </p:clrMapOvr>
  <mc:AlternateContent xmlns:mc="http://schemas.openxmlformats.org/markup-compatibility/2006">
    <mc:Choice xmlns:p14="http://schemas.microsoft.com/office/powerpoint/2010/main" Requires="p14">
      <p:transition spd="slow" p14:dur="2000" advTm="17513"/>
    </mc:Choice>
    <mc:Fallback>
      <p:transition spd="slow" advTm="1751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1E9-79B6-2A4E-8803-139FB3D903C2}"/>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Pathophysiology </a:t>
            </a:r>
          </a:p>
        </p:txBody>
      </p:sp>
      <p:graphicFrame>
        <p:nvGraphicFramePr>
          <p:cNvPr id="4" name="Diagram 3">
            <a:extLst>
              <a:ext uri="{FF2B5EF4-FFF2-40B4-BE49-F238E27FC236}">
                <a16:creationId xmlns:a16="http://schemas.microsoft.com/office/drawing/2014/main" id="{D5607379-DAA8-5845-91FD-DBC9FF755413}"/>
              </a:ext>
            </a:extLst>
          </p:cNvPr>
          <p:cNvGraphicFramePr/>
          <p:nvPr>
            <p:extLst>
              <p:ext uri="{D42A27DB-BD31-4B8C-83A1-F6EECF244321}">
                <p14:modId xmlns:p14="http://schemas.microsoft.com/office/powerpoint/2010/main" val="999416678"/>
              </p:ext>
            </p:extLst>
          </p:nvPr>
        </p:nvGraphicFramePr>
        <p:xfrm>
          <a:off x="395250" y="1057343"/>
          <a:ext cx="1133855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EA29BEBC-63A6-3D41-A707-015F8623A8FF}"/>
              </a:ext>
            </a:extLst>
          </p:cNvPr>
          <p:cNvPicPr>
            <a:picLocks noChangeAspect="1"/>
          </p:cNvPicPr>
          <p:nvPr/>
        </p:nvPicPr>
        <p:blipFill>
          <a:blip r:embed="rId7"/>
          <a:stretch>
            <a:fillRect/>
          </a:stretch>
        </p:blipFill>
        <p:spPr>
          <a:xfrm>
            <a:off x="2538098" y="4446350"/>
            <a:ext cx="1212717" cy="2029660"/>
          </a:xfrm>
          <a:prstGeom prst="rect">
            <a:avLst/>
          </a:prstGeom>
        </p:spPr>
      </p:pic>
      <p:pic>
        <p:nvPicPr>
          <p:cNvPr id="8" name="Picture 7">
            <a:extLst>
              <a:ext uri="{FF2B5EF4-FFF2-40B4-BE49-F238E27FC236}">
                <a16:creationId xmlns:a16="http://schemas.microsoft.com/office/drawing/2014/main" id="{8CB63DE3-7916-BA47-9F60-6115C453C284}"/>
              </a:ext>
            </a:extLst>
          </p:cNvPr>
          <p:cNvPicPr>
            <a:picLocks noChangeAspect="1"/>
          </p:cNvPicPr>
          <p:nvPr/>
        </p:nvPicPr>
        <p:blipFill>
          <a:blip r:embed="rId8"/>
          <a:stretch>
            <a:fillRect/>
          </a:stretch>
        </p:blipFill>
        <p:spPr>
          <a:xfrm>
            <a:off x="432878" y="4423969"/>
            <a:ext cx="1315411" cy="2052041"/>
          </a:xfrm>
          <a:prstGeom prst="rect">
            <a:avLst/>
          </a:prstGeom>
        </p:spPr>
      </p:pic>
      <p:sp>
        <p:nvSpPr>
          <p:cNvPr id="9" name="Rounded Rectangle 8">
            <a:extLst>
              <a:ext uri="{FF2B5EF4-FFF2-40B4-BE49-F238E27FC236}">
                <a16:creationId xmlns:a16="http://schemas.microsoft.com/office/drawing/2014/main" id="{8AE857EB-5D45-EC48-A842-2593BA73A5C3}"/>
              </a:ext>
            </a:extLst>
          </p:cNvPr>
          <p:cNvSpPr/>
          <p:nvPr/>
        </p:nvSpPr>
        <p:spPr>
          <a:xfrm>
            <a:off x="2331657" y="2186956"/>
            <a:ext cx="1625600" cy="931333"/>
          </a:xfrm>
          <a:prstGeom prst="roundRect">
            <a:avLst/>
          </a:prstGeom>
          <a:solidFill>
            <a:schemeClr val="bg1"/>
          </a:solidFill>
          <a:ln w="19050">
            <a:solidFill>
              <a:srgbClr val="D586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Acute inflammation</a:t>
            </a:r>
          </a:p>
        </p:txBody>
      </p:sp>
      <p:sp>
        <p:nvSpPr>
          <p:cNvPr id="10" name="Rounded Rectangle 9">
            <a:extLst>
              <a:ext uri="{FF2B5EF4-FFF2-40B4-BE49-F238E27FC236}">
                <a16:creationId xmlns:a16="http://schemas.microsoft.com/office/drawing/2014/main" id="{30481705-6CDE-C74A-88AE-67517281A2F7}"/>
              </a:ext>
            </a:extLst>
          </p:cNvPr>
          <p:cNvSpPr/>
          <p:nvPr/>
        </p:nvSpPr>
        <p:spPr>
          <a:xfrm>
            <a:off x="4523942" y="2153088"/>
            <a:ext cx="1437106" cy="966098"/>
          </a:xfrm>
          <a:prstGeom prst="roundRect">
            <a:avLst/>
          </a:prstGeom>
          <a:solidFill>
            <a:schemeClr val="bg1"/>
          </a:solidFill>
          <a:ln w="19050">
            <a:solidFill>
              <a:srgbClr val="D586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Regeneration </a:t>
            </a:r>
          </a:p>
        </p:txBody>
      </p:sp>
      <p:sp>
        <p:nvSpPr>
          <p:cNvPr id="11" name="Rounded Rectangle 10">
            <a:extLst>
              <a:ext uri="{FF2B5EF4-FFF2-40B4-BE49-F238E27FC236}">
                <a16:creationId xmlns:a16="http://schemas.microsoft.com/office/drawing/2014/main" id="{76278D30-84B7-E643-B300-2A096DA7321B}"/>
              </a:ext>
            </a:extLst>
          </p:cNvPr>
          <p:cNvSpPr/>
          <p:nvPr/>
        </p:nvSpPr>
        <p:spPr>
          <a:xfrm>
            <a:off x="6447562" y="2153536"/>
            <a:ext cx="1402723" cy="966098"/>
          </a:xfrm>
          <a:prstGeom prst="roundRect">
            <a:avLst/>
          </a:prstGeom>
          <a:solidFill>
            <a:schemeClr val="bg1"/>
          </a:solidFill>
          <a:ln w="19050">
            <a:solidFill>
              <a:srgbClr val="D586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Complete recovery </a:t>
            </a:r>
          </a:p>
        </p:txBody>
      </p:sp>
      <p:sp>
        <p:nvSpPr>
          <p:cNvPr id="12" name="Right Arrow 11">
            <a:extLst>
              <a:ext uri="{FF2B5EF4-FFF2-40B4-BE49-F238E27FC236}">
                <a16:creationId xmlns:a16="http://schemas.microsoft.com/office/drawing/2014/main" id="{5F18BAD3-2A1F-DD45-8EA1-6BA99C8970CA}"/>
              </a:ext>
            </a:extLst>
          </p:cNvPr>
          <p:cNvSpPr/>
          <p:nvPr/>
        </p:nvSpPr>
        <p:spPr>
          <a:xfrm>
            <a:off x="1885041" y="2512814"/>
            <a:ext cx="295965" cy="307355"/>
          </a:xfrm>
          <a:prstGeom prst="rightArrow">
            <a:avLst/>
          </a:prstGeom>
          <a:solidFill>
            <a:schemeClr val="accent5">
              <a:lumMod val="40000"/>
              <a:lumOff val="60000"/>
            </a:schemeClr>
          </a:solidFill>
          <a:ln>
            <a:solidFill>
              <a:srgbClr val="E69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90DC01E4-8C88-9A4D-B909-826791EA40C0}"/>
              </a:ext>
            </a:extLst>
          </p:cNvPr>
          <p:cNvSpPr/>
          <p:nvPr/>
        </p:nvSpPr>
        <p:spPr>
          <a:xfrm>
            <a:off x="6056322" y="2512814"/>
            <a:ext cx="295965" cy="307355"/>
          </a:xfrm>
          <a:prstGeom prst="rightArrow">
            <a:avLst/>
          </a:prstGeom>
          <a:solidFill>
            <a:schemeClr val="accent5">
              <a:lumMod val="40000"/>
              <a:lumOff val="60000"/>
            </a:schemeClr>
          </a:solidFill>
          <a:ln>
            <a:solidFill>
              <a:srgbClr val="E69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933E8B34-28BB-854C-9518-A439FDCAF51F}"/>
              </a:ext>
            </a:extLst>
          </p:cNvPr>
          <p:cNvSpPr/>
          <p:nvPr/>
        </p:nvSpPr>
        <p:spPr>
          <a:xfrm>
            <a:off x="4066699" y="2504569"/>
            <a:ext cx="295965" cy="307355"/>
          </a:xfrm>
          <a:prstGeom prst="rightArrow">
            <a:avLst/>
          </a:prstGeom>
          <a:solidFill>
            <a:schemeClr val="accent5">
              <a:lumMod val="40000"/>
              <a:lumOff val="60000"/>
            </a:schemeClr>
          </a:solidFill>
          <a:ln>
            <a:solidFill>
              <a:srgbClr val="E69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A4E792C4-4411-CA46-B1F8-1CC0994C5E71}"/>
              </a:ext>
            </a:extLst>
          </p:cNvPr>
          <p:cNvSpPr/>
          <p:nvPr/>
        </p:nvSpPr>
        <p:spPr>
          <a:xfrm>
            <a:off x="403395" y="2170466"/>
            <a:ext cx="1374378" cy="931333"/>
          </a:xfrm>
          <a:prstGeom prst="roundRect">
            <a:avLst/>
          </a:prstGeom>
          <a:solidFill>
            <a:schemeClr val="bg1"/>
          </a:solidFill>
          <a:ln w="19050">
            <a:solidFill>
              <a:srgbClr val="D586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Normal Liver </a:t>
            </a:r>
          </a:p>
        </p:txBody>
      </p:sp>
    </p:spTree>
    <p:extLst>
      <p:ext uri="{BB962C8B-B14F-4D97-AF65-F5344CB8AC3E}">
        <p14:creationId xmlns:p14="http://schemas.microsoft.com/office/powerpoint/2010/main" val="3517083267"/>
      </p:ext>
    </p:extLst>
  </p:cSld>
  <p:clrMapOvr>
    <a:masterClrMapping/>
  </p:clrMapOvr>
  <mc:AlternateContent xmlns:mc="http://schemas.openxmlformats.org/markup-compatibility/2006">
    <mc:Choice xmlns:p14="http://schemas.microsoft.com/office/powerpoint/2010/main" Requires="p14">
      <p:transition spd="slow" p14:dur="2000" advTm="18851"/>
    </mc:Choice>
    <mc:Fallback>
      <p:transition spd="slow" advTm="1885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469D6-2D03-7240-8AE4-41DB4DE70EBC}"/>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1. Hepatic Encephalopathy</a:t>
            </a:r>
          </a:p>
        </p:txBody>
      </p:sp>
      <p:sp>
        <p:nvSpPr>
          <p:cNvPr id="6" name="TextBox 5">
            <a:extLst>
              <a:ext uri="{FF2B5EF4-FFF2-40B4-BE49-F238E27FC236}">
                <a16:creationId xmlns:a16="http://schemas.microsoft.com/office/drawing/2014/main" id="{7C315D1A-637B-2E4C-895B-5E69B0332613}"/>
              </a:ext>
            </a:extLst>
          </p:cNvPr>
          <p:cNvSpPr txBox="1"/>
          <p:nvPr/>
        </p:nvSpPr>
        <p:spPr>
          <a:xfrm>
            <a:off x="913775" y="2074985"/>
            <a:ext cx="10364451" cy="3139321"/>
          </a:xfrm>
          <a:prstGeom prst="rect">
            <a:avLst/>
          </a:prstGeom>
          <a:noFill/>
        </p:spPr>
        <p:txBody>
          <a:bodyPr wrap="square" rtlCol="0">
            <a:spAutoFit/>
          </a:bodyPr>
          <a:lstStyle/>
          <a:p>
            <a:pPr marL="285750" indent="-285750">
              <a:buFont typeface="Arial" panose="020B0604020202020204" pitchFamily="34" charset="0"/>
              <a:buChar char="•"/>
            </a:pPr>
            <a:r>
              <a:rPr lang="en-US" b="1" u="sng" dirty="0">
                <a:latin typeface="Times New Roman" panose="02020603050405020304" pitchFamily="18" charset="0"/>
                <a:cs typeface="Times New Roman" panose="02020603050405020304" pitchFamily="18" charset="0"/>
              </a:rPr>
              <a:t>Treat encephalopathy</a:t>
            </a:r>
          </a:p>
          <a:p>
            <a:endParaRPr lang="en-US" b="1" u="sng"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u="sng" dirty="0">
                <a:latin typeface="Times New Roman" panose="02020603050405020304" pitchFamily="18" charset="0"/>
                <a:cs typeface="Times New Roman" panose="02020603050405020304" pitchFamily="18" charset="0"/>
              </a:rPr>
              <a:t>Treat underlying cause</a:t>
            </a:r>
          </a:p>
          <a:p>
            <a:pPr marL="285750" indent="-285750">
              <a:buFont typeface="Arial" panose="020B0604020202020204" pitchFamily="34" charset="0"/>
              <a:buChar char="•"/>
            </a:pPr>
            <a:endParaRPr lang="en-US" b="1" u="sng" dirty="0">
              <a:latin typeface="Times New Roman" panose="02020603050405020304" pitchFamily="18" charset="0"/>
              <a:cs typeface="Times New Roman" panose="02020603050405020304" pitchFamily="18" charset="0"/>
            </a:endParaRPr>
          </a:p>
          <a:p>
            <a:pPr marL="457200" indent="-457200">
              <a:buAutoNum type="arabicPeriod"/>
            </a:pPr>
            <a:r>
              <a:rPr lang="en-US" dirty="0">
                <a:latin typeface="Times New Roman" panose="02020603050405020304" pitchFamily="18" charset="0"/>
                <a:cs typeface="Times New Roman" panose="02020603050405020304" pitchFamily="18" charset="0"/>
              </a:rPr>
              <a:t>Dehydration</a:t>
            </a:r>
          </a:p>
          <a:p>
            <a:pPr marL="457200" indent="-457200">
              <a:buAutoNum type="arabicPeriod"/>
            </a:pPr>
            <a:r>
              <a:rPr lang="en-US" dirty="0">
                <a:latin typeface="Times New Roman" panose="02020603050405020304" pitchFamily="18" charset="0"/>
                <a:cs typeface="Times New Roman" panose="02020603050405020304" pitchFamily="18" charset="0"/>
              </a:rPr>
              <a:t>Electrolytes imbalance</a:t>
            </a:r>
          </a:p>
          <a:p>
            <a:pPr marL="457200" indent="-457200">
              <a:buAutoNum type="arabicPeriod"/>
            </a:pPr>
            <a:r>
              <a:rPr lang="en-US" dirty="0">
                <a:latin typeface="Times New Roman" panose="02020603050405020304" pitchFamily="18" charset="0"/>
                <a:cs typeface="Times New Roman" panose="02020603050405020304" pitchFamily="18" charset="0"/>
              </a:rPr>
              <a:t>Infection</a:t>
            </a:r>
          </a:p>
          <a:p>
            <a:pPr marL="457200" indent="-457200">
              <a:buAutoNum type="arabicPeriod"/>
            </a:pPr>
            <a:r>
              <a:rPr lang="en-US" dirty="0">
                <a:latin typeface="Times New Roman" panose="02020603050405020304" pitchFamily="18" charset="0"/>
                <a:cs typeface="Times New Roman" panose="02020603050405020304" pitchFamily="18" charset="0"/>
              </a:rPr>
              <a:t>Bleeding</a:t>
            </a:r>
          </a:p>
          <a:p>
            <a:pPr marL="457200" indent="-457200">
              <a:buAutoNum type="arabicPeriod"/>
            </a:pPr>
            <a:r>
              <a:rPr lang="en-US" dirty="0">
                <a:latin typeface="Times New Roman" panose="02020603050405020304" pitchFamily="18" charset="0"/>
                <a:cs typeface="Times New Roman" panose="02020603050405020304" pitchFamily="18" charset="0"/>
              </a:rPr>
              <a:t>Constipation</a:t>
            </a:r>
          </a:p>
          <a:p>
            <a:pPr marL="457200" indent="-457200">
              <a:buAutoNum type="arabicPeriod"/>
            </a:pPr>
            <a:r>
              <a:rPr lang="en-US" dirty="0">
                <a:latin typeface="Times New Roman" panose="02020603050405020304" pitchFamily="18" charset="0"/>
                <a:cs typeface="Times New Roman" panose="02020603050405020304" pitchFamily="18" charset="0"/>
              </a:rPr>
              <a:t>Medications causing confusion/hepatic encephalopathy.</a:t>
            </a:r>
          </a:p>
          <a:p>
            <a:pPr marL="457200" indent="-457200">
              <a:buAutoNum type="arabicPeriod"/>
            </a:pPr>
            <a:r>
              <a:rPr lang="en-US" dirty="0">
                <a:latin typeface="Times New Roman" panose="02020603050405020304" pitchFamily="18" charset="0"/>
                <a:cs typeface="Times New Roman" panose="02020603050405020304" pitchFamily="18" charset="0"/>
              </a:rPr>
              <a:t>Poor compliance with medications. </a:t>
            </a:r>
          </a:p>
        </p:txBody>
      </p:sp>
    </p:spTree>
    <p:custDataLst>
      <p:tags r:id="rId1"/>
    </p:custDataLst>
    <p:extLst>
      <p:ext uri="{BB962C8B-B14F-4D97-AF65-F5344CB8AC3E}">
        <p14:creationId xmlns:p14="http://schemas.microsoft.com/office/powerpoint/2010/main" val="2452796100"/>
      </p:ext>
    </p:extLst>
  </p:cSld>
  <p:clrMapOvr>
    <a:masterClrMapping/>
  </p:clrMapOvr>
  <mc:AlternateContent xmlns:mc="http://schemas.openxmlformats.org/markup-compatibility/2006">
    <mc:Choice xmlns:p14="http://schemas.microsoft.com/office/powerpoint/2010/main" Requires="p14">
      <p:transition spd="slow" p14:dur="2000" advTm="16472"/>
    </mc:Choice>
    <mc:Fallback>
      <p:transition spd="slow" advTm="164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469D6-2D03-7240-8AE4-41DB4DE70EBC}"/>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2. Spontaneous bacterial peritonitis </a:t>
            </a:r>
          </a:p>
        </p:txBody>
      </p:sp>
      <p:sp>
        <p:nvSpPr>
          <p:cNvPr id="6" name="TextBox 5">
            <a:extLst>
              <a:ext uri="{FF2B5EF4-FFF2-40B4-BE49-F238E27FC236}">
                <a16:creationId xmlns:a16="http://schemas.microsoft.com/office/drawing/2014/main" id="{FA97CA35-58D1-7640-9A62-D2319C1F89B0}"/>
              </a:ext>
            </a:extLst>
          </p:cNvPr>
          <p:cNvSpPr txBox="1"/>
          <p:nvPr/>
        </p:nvSpPr>
        <p:spPr>
          <a:xfrm>
            <a:off x="1336431" y="2214694"/>
            <a:ext cx="9653954" cy="341632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u="sng" dirty="0">
                <a:latin typeface="Times New Roman" panose="02020603050405020304" pitchFamily="18" charset="0"/>
                <a:cs typeface="Times New Roman" panose="02020603050405020304" pitchFamily="18" charset="0"/>
              </a:rPr>
              <a:t>How to diagnose? </a:t>
            </a:r>
          </a:p>
          <a:p>
            <a:r>
              <a:rPr lang="en-US" sz="2400" dirty="0">
                <a:latin typeface="Times New Roman" panose="02020603050405020304" pitchFamily="18" charset="0"/>
                <a:cs typeface="Times New Roman" panose="02020603050405020304" pitchFamily="18" charset="0"/>
              </a:rPr>
              <a:t>Ascitic fluid: WBC &gt;500 and Neutrophils &gt;250</a:t>
            </a:r>
          </a:p>
          <a:p>
            <a:r>
              <a:rPr lang="en-US" sz="2400" dirty="0">
                <a:latin typeface="Times New Roman" panose="02020603050405020304" pitchFamily="18" charset="0"/>
                <a:cs typeface="Times New Roman" panose="02020603050405020304" pitchFamily="18" charset="0"/>
              </a:rPr>
              <a:t>Usually one microbe (gram negatives)- E-coli or klebsiella </a:t>
            </a:r>
          </a:p>
          <a:p>
            <a:r>
              <a:rPr lang="en-US" sz="2400" dirty="0">
                <a:latin typeface="Times New Roman" panose="02020603050405020304" pitchFamily="18" charset="0"/>
                <a:cs typeface="Times New Roman" panose="02020603050405020304" pitchFamily="18" charset="0"/>
              </a:rPr>
              <a:t>If multiple organisms think or secondary peritonitis.</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2. </a:t>
            </a:r>
            <a:r>
              <a:rPr lang="en-US" sz="2400" b="1" u="sng" dirty="0">
                <a:latin typeface="Times New Roman" panose="02020603050405020304" pitchFamily="18" charset="0"/>
                <a:cs typeface="Times New Roman" panose="02020603050405020304" pitchFamily="18" charset="0"/>
              </a:rPr>
              <a:t>Antibiotics</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3. </a:t>
            </a:r>
            <a:r>
              <a:rPr lang="en-US" sz="2400" b="1" u="sng" dirty="0">
                <a:latin typeface="Times New Roman" panose="02020603050405020304" pitchFamily="18" charset="0"/>
                <a:cs typeface="Times New Roman" panose="02020603050405020304" pitchFamily="18" charset="0"/>
              </a:rPr>
              <a:t>Albumin?</a:t>
            </a:r>
          </a:p>
          <a:p>
            <a:r>
              <a:rPr lang="en-US" sz="2400" dirty="0">
                <a:latin typeface="Times New Roman" panose="02020603050405020304" pitchFamily="18" charset="0"/>
                <a:cs typeface="Times New Roman" panose="02020603050405020304" pitchFamily="18" charset="0"/>
              </a:rPr>
              <a:t>1.5g/kg on day 1 and 1g/kg day 3 &gt;&gt; Prevent HRS </a:t>
            </a:r>
          </a:p>
        </p:txBody>
      </p:sp>
    </p:spTree>
    <p:custDataLst>
      <p:tags r:id="rId1"/>
    </p:custDataLst>
    <p:extLst>
      <p:ext uri="{BB962C8B-B14F-4D97-AF65-F5344CB8AC3E}">
        <p14:creationId xmlns:p14="http://schemas.microsoft.com/office/powerpoint/2010/main" val="1660377964"/>
      </p:ext>
    </p:extLst>
  </p:cSld>
  <p:clrMapOvr>
    <a:masterClrMapping/>
  </p:clrMapOvr>
  <mc:AlternateContent xmlns:mc="http://schemas.openxmlformats.org/markup-compatibility/2006">
    <mc:Choice xmlns:p14="http://schemas.microsoft.com/office/powerpoint/2010/main" Requires="p14">
      <p:transition spd="slow" p14:dur="2000" advTm="18255"/>
    </mc:Choice>
    <mc:Fallback>
      <p:transition spd="slow" advTm="182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469D6-2D03-7240-8AE4-41DB4DE70EBC}"/>
              </a:ext>
            </a:extLst>
          </p:cNvPr>
          <p:cNvSpPr>
            <a:spLocks noGrp="1"/>
          </p:cNvSpPr>
          <p:nvPr>
            <p:ph type="title"/>
          </p:nvPr>
        </p:nvSpPr>
        <p:spPr>
          <a:xfrm>
            <a:off x="913775" y="451642"/>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3. Bleeding Varices </a:t>
            </a:r>
          </a:p>
        </p:txBody>
      </p:sp>
      <p:pic>
        <p:nvPicPr>
          <p:cNvPr id="4" name="Picture 3">
            <a:extLst>
              <a:ext uri="{FF2B5EF4-FFF2-40B4-BE49-F238E27FC236}">
                <a16:creationId xmlns:a16="http://schemas.microsoft.com/office/drawing/2014/main" id="{865B6AF5-F9B2-1C48-A02A-3611CEFC7951}"/>
              </a:ext>
            </a:extLst>
          </p:cNvPr>
          <p:cNvPicPr>
            <a:picLocks noChangeAspect="1"/>
          </p:cNvPicPr>
          <p:nvPr/>
        </p:nvPicPr>
        <p:blipFill>
          <a:blip r:embed="rId3"/>
          <a:stretch>
            <a:fillRect/>
          </a:stretch>
        </p:blipFill>
        <p:spPr>
          <a:xfrm>
            <a:off x="7353300" y="2701195"/>
            <a:ext cx="3192086" cy="2755900"/>
          </a:xfrm>
          <a:prstGeom prst="rect">
            <a:avLst/>
          </a:prstGeom>
        </p:spPr>
      </p:pic>
      <p:sp>
        <p:nvSpPr>
          <p:cNvPr id="7" name="TextBox 6">
            <a:extLst>
              <a:ext uri="{FF2B5EF4-FFF2-40B4-BE49-F238E27FC236}">
                <a16:creationId xmlns:a16="http://schemas.microsoft.com/office/drawing/2014/main" id="{5E9E4746-C820-F94F-8206-68F3BB73C326}"/>
              </a:ext>
            </a:extLst>
          </p:cNvPr>
          <p:cNvSpPr txBox="1"/>
          <p:nvPr/>
        </p:nvSpPr>
        <p:spPr>
          <a:xfrm>
            <a:off x="1606687" y="1871973"/>
            <a:ext cx="9671538" cy="4062651"/>
          </a:xfrm>
          <a:prstGeom prst="rect">
            <a:avLst/>
          </a:prstGeom>
          <a:noFill/>
        </p:spPr>
        <p:txBody>
          <a:bodyPr wrap="square" rtlCol="0">
            <a:spAutoFit/>
          </a:bodyPr>
          <a:lstStyle/>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Stabilization +/- Intubation.</a:t>
            </a:r>
          </a:p>
          <a:p>
            <a:pPr marL="342900" indent="-342900">
              <a:lnSpc>
                <a:spcPts val="1780"/>
              </a:lnSpc>
              <a:buFont typeface="+mj-lt"/>
              <a:buAutoNum type="arabicPeriod"/>
            </a:pPr>
            <a:endParaRPr lang="en-US" sz="2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Transfuse as needed</a:t>
            </a:r>
          </a:p>
          <a:p>
            <a:pPr marL="342900" indent="-342900">
              <a:lnSpc>
                <a:spcPts val="1780"/>
              </a:lnSpc>
              <a:buFont typeface="+mj-lt"/>
              <a:buAutoNum type="arabicPeriod"/>
            </a:pPr>
            <a:endParaRPr lang="en-US" sz="2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Antibiotics</a:t>
            </a:r>
          </a:p>
          <a:p>
            <a:pPr marL="342900" indent="-342900">
              <a:lnSpc>
                <a:spcPts val="1780"/>
              </a:lnSpc>
              <a:buFont typeface="+mj-lt"/>
              <a:buAutoNum type="arabicPeriod"/>
            </a:pPr>
            <a:endParaRPr lang="en-US" sz="2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Octreotide drip (why?)</a:t>
            </a:r>
          </a:p>
          <a:p>
            <a:pPr marL="342900" indent="-342900">
              <a:lnSpc>
                <a:spcPts val="1780"/>
              </a:lnSpc>
              <a:buFont typeface="+mj-lt"/>
              <a:buAutoNum type="arabicPeriod"/>
            </a:pPr>
            <a:endParaRPr lang="en-US" sz="2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Endoscopy with intervention</a:t>
            </a:r>
          </a:p>
          <a:p>
            <a:pPr marL="342900" indent="-342900">
              <a:lnSpc>
                <a:spcPts val="1780"/>
              </a:lnSpc>
              <a:buFont typeface="+mj-lt"/>
              <a:buAutoNum type="arabicPeriod"/>
            </a:pPr>
            <a:endParaRPr lang="en-US" sz="2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Sengstaken</a:t>
            </a:r>
            <a:r>
              <a:rPr lang="en-US" sz="2400" dirty="0">
                <a:latin typeface="Times New Roman" panose="02020603050405020304" pitchFamily="18" charset="0"/>
                <a:cs typeface="Times New Roman" panose="02020603050405020304" pitchFamily="18" charset="0"/>
              </a:rPr>
              <a:t>–Blakemore tube</a:t>
            </a:r>
          </a:p>
          <a:p>
            <a:pPr marL="342900" indent="-342900">
              <a:lnSpc>
                <a:spcPts val="1780"/>
              </a:lnSpc>
              <a:buFont typeface="+mj-lt"/>
              <a:buAutoNum type="arabicPeriod"/>
            </a:pPr>
            <a:endParaRPr lang="en-US" sz="2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TIPS </a:t>
            </a:r>
          </a:p>
        </p:txBody>
      </p:sp>
    </p:spTree>
    <p:custDataLst>
      <p:tags r:id="rId1"/>
    </p:custDataLst>
    <p:extLst>
      <p:ext uri="{BB962C8B-B14F-4D97-AF65-F5344CB8AC3E}">
        <p14:creationId xmlns:p14="http://schemas.microsoft.com/office/powerpoint/2010/main" val="1116414338"/>
      </p:ext>
    </p:extLst>
  </p:cSld>
  <p:clrMapOvr>
    <a:masterClrMapping/>
  </p:clrMapOvr>
  <mc:AlternateContent xmlns:mc="http://schemas.openxmlformats.org/markup-compatibility/2006">
    <mc:Choice xmlns:p14="http://schemas.microsoft.com/office/powerpoint/2010/main" Requires="p14">
      <p:transition spd="slow" p14:dur="2000" advTm="2742"/>
    </mc:Choice>
    <mc:Fallback>
      <p:transition spd="slow" advTm="27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A97484-2F0E-5942-A1C9-62C9854271CF}"/>
              </a:ext>
            </a:extLst>
          </p:cNvPr>
          <p:cNvPicPr>
            <a:picLocks noChangeAspect="1"/>
          </p:cNvPicPr>
          <p:nvPr/>
        </p:nvPicPr>
        <p:blipFill>
          <a:blip r:embed="rId3"/>
          <a:stretch>
            <a:fillRect/>
          </a:stretch>
        </p:blipFill>
        <p:spPr>
          <a:xfrm>
            <a:off x="1333501" y="3725857"/>
            <a:ext cx="3759200" cy="2705100"/>
          </a:xfrm>
          <a:prstGeom prst="rect">
            <a:avLst/>
          </a:prstGeom>
        </p:spPr>
      </p:pic>
      <p:pic>
        <p:nvPicPr>
          <p:cNvPr id="5" name="Picture 4">
            <a:extLst>
              <a:ext uri="{FF2B5EF4-FFF2-40B4-BE49-F238E27FC236}">
                <a16:creationId xmlns:a16="http://schemas.microsoft.com/office/drawing/2014/main" id="{DF6C83AB-2C11-E145-B5FE-9D4108D83990}"/>
              </a:ext>
            </a:extLst>
          </p:cNvPr>
          <p:cNvPicPr>
            <a:picLocks noChangeAspect="1"/>
          </p:cNvPicPr>
          <p:nvPr/>
        </p:nvPicPr>
        <p:blipFill>
          <a:blip r:embed="rId4"/>
          <a:stretch>
            <a:fillRect/>
          </a:stretch>
        </p:blipFill>
        <p:spPr>
          <a:xfrm>
            <a:off x="1333501" y="427043"/>
            <a:ext cx="3759200" cy="2757435"/>
          </a:xfrm>
          <a:prstGeom prst="rect">
            <a:avLst/>
          </a:prstGeom>
        </p:spPr>
      </p:pic>
      <p:pic>
        <p:nvPicPr>
          <p:cNvPr id="8" name="Picture 7">
            <a:extLst>
              <a:ext uri="{FF2B5EF4-FFF2-40B4-BE49-F238E27FC236}">
                <a16:creationId xmlns:a16="http://schemas.microsoft.com/office/drawing/2014/main" id="{F9F068A3-3FCD-904B-AF4E-F4ABB8213BC1}"/>
              </a:ext>
            </a:extLst>
          </p:cNvPr>
          <p:cNvPicPr>
            <a:picLocks noChangeAspect="1"/>
          </p:cNvPicPr>
          <p:nvPr/>
        </p:nvPicPr>
        <p:blipFill>
          <a:blip r:embed="rId5"/>
          <a:stretch>
            <a:fillRect/>
          </a:stretch>
        </p:blipFill>
        <p:spPr>
          <a:xfrm>
            <a:off x="7099300" y="427043"/>
            <a:ext cx="3203161" cy="3001957"/>
          </a:xfrm>
          <a:prstGeom prst="rect">
            <a:avLst/>
          </a:prstGeom>
        </p:spPr>
      </p:pic>
      <p:pic>
        <p:nvPicPr>
          <p:cNvPr id="9" name="Picture 8">
            <a:extLst>
              <a:ext uri="{FF2B5EF4-FFF2-40B4-BE49-F238E27FC236}">
                <a16:creationId xmlns:a16="http://schemas.microsoft.com/office/drawing/2014/main" id="{3A301805-CFDC-3C43-896E-AD928C28711A}"/>
              </a:ext>
            </a:extLst>
          </p:cNvPr>
          <p:cNvPicPr>
            <a:picLocks noChangeAspect="1"/>
          </p:cNvPicPr>
          <p:nvPr/>
        </p:nvPicPr>
        <p:blipFill>
          <a:blip r:embed="rId6"/>
          <a:stretch>
            <a:fillRect/>
          </a:stretch>
        </p:blipFill>
        <p:spPr>
          <a:xfrm>
            <a:off x="7099300" y="3573944"/>
            <a:ext cx="3203161" cy="2880765"/>
          </a:xfrm>
          <a:prstGeom prst="rect">
            <a:avLst/>
          </a:prstGeom>
        </p:spPr>
      </p:pic>
    </p:spTree>
    <p:custDataLst>
      <p:tags r:id="rId1"/>
    </p:custDataLst>
    <p:extLst>
      <p:ext uri="{BB962C8B-B14F-4D97-AF65-F5344CB8AC3E}">
        <p14:creationId xmlns:p14="http://schemas.microsoft.com/office/powerpoint/2010/main" val="2290611568"/>
      </p:ext>
    </p:extLst>
  </p:cSld>
  <p:clrMapOvr>
    <a:masterClrMapping/>
  </p:clrMapOvr>
  <mc:AlternateContent xmlns:mc="http://schemas.openxmlformats.org/markup-compatibility/2006">
    <mc:Choice xmlns:p14="http://schemas.microsoft.com/office/powerpoint/2010/main" Requires="p14">
      <p:transition spd="slow" p14:dur="2000" advTm="1659"/>
    </mc:Choice>
    <mc:Fallback>
      <p:transition spd="slow" advTm="16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A995-6F12-4844-A21E-268C22A56871}"/>
              </a:ext>
            </a:extLst>
          </p:cNvPr>
          <p:cNvSpPr>
            <a:spLocks noGrp="1"/>
          </p:cNvSpPr>
          <p:nvPr>
            <p:ph type="title"/>
          </p:nvPr>
        </p:nvSpPr>
        <p:spPr>
          <a:xfrm>
            <a:off x="913774" y="293870"/>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4. HEPATORENAL SYNDROME</a:t>
            </a:r>
          </a:p>
        </p:txBody>
      </p:sp>
      <p:sp>
        <p:nvSpPr>
          <p:cNvPr id="6" name="TextBox 5">
            <a:extLst>
              <a:ext uri="{FF2B5EF4-FFF2-40B4-BE49-F238E27FC236}">
                <a16:creationId xmlns:a16="http://schemas.microsoft.com/office/drawing/2014/main" id="{158C7E5A-589A-B44F-93F5-24702B759B48}"/>
              </a:ext>
            </a:extLst>
          </p:cNvPr>
          <p:cNvSpPr txBox="1"/>
          <p:nvPr/>
        </p:nvSpPr>
        <p:spPr>
          <a:xfrm>
            <a:off x="1142999" y="1705707"/>
            <a:ext cx="9636369"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Systemic vasodilation, renal vasoconstriction and decrease flow.</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Diagnosis?</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Types:</a:t>
            </a:r>
          </a:p>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Type 1 (bad!, rapid worsening over 2 weeks).</a:t>
            </a:r>
          </a:p>
          <a:p>
            <a:pPr marL="342900" indent="-342900">
              <a:buFont typeface="+mj-lt"/>
              <a:buAutoNum type="arabicPeriod"/>
            </a:pPr>
            <a:r>
              <a:rPr lang="en-US" sz="2400" dirty="0">
                <a:latin typeface="Times New Roman" panose="02020603050405020304" pitchFamily="18" charset="0"/>
                <a:cs typeface="Times New Roman" panose="02020603050405020304" pitchFamily="18" charset="0"/>
              </a:rPr>
              <a:t>Type 2 (gradual stable worsening)</a:t>
            </a: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Treatment:</a:t>
            </a:r>
          </a:p>
          <a:p>
            <a:pPr marL="457200" indent="-457200">
              <a:buFont typeface="+mj-lt"/>
              <a:buAutoNum type="alphaLcParenR"/>
            </a:pPr>
            <a:r>
              <a:rPr lang="en-US" sz="2400" dirty="0">
                <a:latin typeface="Times New Roman" panose="02020603050405020304" pitchFamily="18" charset="0"/>
                <a:cs typeface="Times New Roman" panose="02020603050405020304" pitchFamily="18" charset="0"/>
              </a:rPr>
              <a:t>Midodrine (Alpha 1 agonist = systemic vasoconstriction)</a:t>
            </a:r>
          </a:p>
          <a:p>
            <a:pPr marL="457200" indent="-457200">
              <a:buFont typeface="+mj-lt"/>
              <a:buAutoNum type="alphaLcParenR"/>
            </a:pPr>
            <a:r>
              <a:rPr lang="en-US" sz="2400" dirty="0">
                <a:latin typeface="Times New Roman" panose="02020603050405020304" pitchFamily="18" charset="0"/>
                <a:cs typeface="Times New Roman" panose="02020603050405020304" pitchFamily="18" charset="0"/>
              </a:rPr>
              <a:t>Octreotide (somatostatin analogue prevent splanchnic vasodilation)</a:t>
            </a:r>
          </a:p>
          <a:p>
            <a:pPr marL="457200" indent="-457200">
              <a:buFont typeface="+mj-lt"/>
              <a:buAutoNum type="alphaLcParenR"/>
            </a:pPr>
            <a:r>
              <a:rPr lang="en-US" sz="2400" dirty="0">
                <a:latin typeface="Times New Roman" panose="02020603050405020304" pitchFamily="18" charset="0"/>
                <a:cs typeface="Times New Roman" panose="02020603050405020304" pitchFamily="18" charset="0"/>
              </a:rPr>
              <a:t>Albumin </a:t>
            </a:r>
          </a:p>
          <a:p>
            <a:pPr marL="457200" indent="-457200">
              <a:buFont typeface="+mj-lt"/>
              <a:buAutoNum type="alphaLcParenR"/>
            </a:pPr>
            <a:r>
              <a:rPr lang="en-US" sz="2400" dirty="0">
                <a:latin typeface="Times New Roman" panose="02020603050405020304" pitchFamily="18" charset="0"/>
                <a:cs typeface="Times New Roman" panose="02020603050405020304" pitchFamily="18" charset="0"/>
              </a:rPr>
              <a:t>Liver transplant</a:t>
            </a:r>
          </a:p>
        </p:txBody>
      </p:sp>
    </p:spTree>
    <p:custDataLst>
      <p:tags r:id="rId1"/>
    </p:custDataLst>
    <p:extLst>
      <p:ext uri="{BB962C8B-B14F-4D97-AF65-F5344CB8AC3E}">
        <p14:creationId xmlns:p14="http://schemas.microsoft.com/office/powerpoint/2010/main" val="1689822881"/>
      </p:ext>
    </p:extLst>
  </p:cSld>
  <p:clrMapOvr>
    <a:masterClrMapping/>
  </p:clrMapOvr>
  <mc:AlternateContent xmlns:mc="http://schemas.openxmlformats.org/markup-compatibility/2006">
    <mc:Choice xmlns:p14="http://schemas.microsoft.com/office/powerpoint/2010/main" Requires="p14">
      <p:transition spd="slow" p14:dur="2000" advTm="29224"/>
    </mc:Choice>
    <mc:Fallback>
      <p:transition spd="slow" advTm="29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A995-6F12-4844-A21E-268C22A56871}"/>
              </a:ext>
            </a:extLst>
          </p:cNvPr>
          <p:cNvSpPr>
            <a:spLocks noGrp="1"/>
          </p:cNvSpPr>
          <p:nvPr>
            <p:ph type="title"/>
          </p:nvPr>
        </p:nvSpPr>
        <p:spPr>
          <a:xfrm>
            <a:off x="913774" y="293870"/>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5. </a:t>
            </a:r>
            <a:r>
              <a:rPr lang="en-US" dirty="0" err="1">
                <a:solidFill>
                  <a:srgbClr val="C00000"/>
                </a:solidFill>
                <a:latin typeface="Times New Roman" panose="02020603050405020304" pitchFamily="18" charset="0"/>
                <a:cs typeface="Times New Roman" panose="02020603050405020304" pitchFamily="18" charset="0"/>
              </a:rPr>
              <a:t>HEPATOpulmonary</a:t>
            </a:r>
            <a:r>
              <a:rPr lang="en-US" dirty="0">
                <a:solidFill>
                  <a:srgbClr val="C00000"/>
                </a:solidFill>
                <a:latin typeface="Times New Roman" panose="02020603050405020304" pitchFamily="18" charset="0"/>
                <a:cs typeface="Times New Roman" panose="02020603050405020304" pitchFamily="18" charset="0"/>
              </a:rPr>
              <a:t> SYNDROME</a:t>
            </a:r>
          </a:p>
        </p:txBody>
      </p:sp>
      <p:sp>
        <p:nvSpPr>
          <p:cNvPr id="6" name="TextBox 5">
            <a:extLst>
              <a:ext uri="{FF2B5EF4-FFF2-40B4-BE49-F238E27FC236}">
                <a16:creationId xmlns:a16="http://schemas.microsoft.com/office/drawing/2014/main" id="{158C7E5A-589A-B44F-93F5-24702B759B48}"/>
              </a:ext>
            </a:extLst>
          </p:cNvPr>
          <p:cNvSpPr txBox="1"/>
          <p:nvPr/>
        </p:nvSpPr>
        <p:spPr>
          <a:xfrm>
            <a:off x="703385" y="1529861"/>
            <a:ext cx="11148646"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Pulmonary complication of portal hypertension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Pulmonary vasodilatation that leads to gas exchange abnormalities and hypoxemia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Shortness of breath on exertion to severe hypoxemia requiring oxygen.</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Diagnosis:</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Exclusion.</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PA02 &lt;80 mmHg</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or alveolar arterial oxygen gradient  A-a gradient &gt;15 mmHg on ABG.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ECHO or perfusion lung scan showing intrapulmonary vasodilatation.</a:t>
            </a: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Treatment: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limited.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Liver transplantation</a:t>
            </a:r>
            <a:endParaRPr lang="en-US" dirty="0"/>
          </a:p>
        </p:txBody>
      </p:sp>
    </p:spTree>
    <p:custDataLst>
      <p:tags r:id="rId1"/>
    </p:custDataLst>
    <p:extLst>
      <p:ext uri="{BB962C8B-B14F-4D97-AF65-F5344CB8AC3E}">
        <p14:creationId xmlns:p14="http://schemas.microsoft.com/office/powerpoint/2010/main" val="10134375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469D6-2D03-7240-8AE4-41DB4DE70EBC}"/>
              </a:ext>
            </a:extLst>
          </p:cNvPr>
          <p:cNvSpPr>
            <a:spLocks noGrp="1"/>
          </p:cNvSpPr>
          <p:nvPr>
            <p:ph type="title"/>
          </p:nvPr>
        </p:nvSpPr>
        <p:spPr>
          <a:xfrm>
            <a:off x="913774" y="442671"/>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5. Hepatocellular carcinoma</a:t>
            </a:r>
          </a:p>
        </p:txBody>
      </p:sp>
      <p:sp>
        <p:nvSpPr>
          <p:cNvPr id="6" name="TextBox 5">
            <a:extLst>
              <a:ext uri="{FF2B5EF4-FFF2-40B4-BE49-F238E27FC236}">
                <a16:creationId xmlns:a16="http://schemas.microsoft.com/office/drawing/2014/main" id="{C44BD4F2-C848-E949-85F6-F5799BE510D0}"/>
              </a:ext>
            </a:extLst>
          </p:cNvPr>
          <p:cNvSpPr txBox="1"/>
          <p:nvPr/>
        </p:nvSpPr>
        <p:spPr>
          <a:xfrm>
            <a:off x="1143000" y="2180492"/>
            <a:ext cx="982980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As per size, number and stage </a:t>
            </a: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Therapy options: </a:t>
            </a:r>
          </a:p>
          <a:p>
            <a:pPr marL="457200" indent="-457200">
              <a:buAutoNum type="arabicPeriod"/>
            </a:pPr>
            <a:r>
              <a:rPr lang="en-US" sz="2400" dirty="0">
                <a:latin typeface="Times New Roman" panose="02020603050405020304" pitchFamily="18" charset="0"/>
                <a:cs typeface="Times New Roman" panose="02020603050405020304" pitchFamily="18" charset="0"/>
              </a:rPr>
              <a:t>Transplant</a:t>
            </a:r>
          </a:p>
          <a:p>
            <a:pPr marL="457200" indent="-457200">
              <a:buAutoNum type="arabicPeriod"/>
            </a:pPr>
            <a:r>
              <a:rPr lang="en-US" sz="2400" dirty="0">
                <a:latin typeface="Times New Roman" panose="02020603050405020304" pitchFamily="18" charset="0"/>
                <a:cs typeface="Times New Roman" panose="02020603050405020304" pitchFamily="18" charset="0"/>
              </a:rPr>
              <a:t>Surgery</a:t>
            </a:r>
          </a:p>
          <a:p>
            <a:pPr marL="457200" indent="-457200">
              <a:buAutoNum type="arabicPeriod"/>
            </a:pPr>
            <a:r>
              <a:rPr lang="en-US" sz="2400" dirty="0">
                <a:latin typeface="Times New Roman" panose="02020603050405020304" pitchFamily="18" charset="0"/>
                <a:cs typeface="Times New Roman" panose="02020603050405020304" pitchFamily="18" charset="0"/>
              </a:rPr>
              <a:t>TACE/TARE</a:t>
            </a:r>
          </a:p>
          <a:p>
            <a:pPr marL="457200" indent="-457200">
              <a:buAutoNum type="arabicPeriod"/>
            </a:pPr>
            <a:r>
              <a:rPr lang="en-US" sz="2400" dirty="0">
                <a:latin typeface="Times New Roman" panose="02020603050405020304" pitchFamily="18" charset="0"/>
                <a:cs typeface="Times New Roman" panose="02020603050405020304" pitchFamily="18" charset="0"/>
              </a:rPr>
              <a:t>Oral chemotherapy (</a:t>
            </a:r>
            <a:r>
              <a:rPr lang="en-US" sz="2400" dirty="0" err="1">
                <a:latin typeface="Times New Roman" panose="02020603050405020304" pitchFamily="18" charset="0"/>
                <a:cs typeface="Times New Roman" panose="02020603050405020304" pitchFamily="18" charset="0"/>
              </a:rPr>
              <a:t>Sorafinib</a:t>
            </a:r>
            <a:r>
              <a:rPr lang="en-US" sz="2400" dirty="0">
                <a:latin typeface="Times New Roman" panose="02020603050405020304" pitchFamily="18" charset="0"/>
                <a:cs typeface="Times New Roman" panose="02020603050405020304" pitchFamily="18" charset="0"/>
              </a:rPr>
              <a:t>)</a:t>
            </a:r>
          </a:p>
          <a:p>
            <a:pPr marL="457200" indent="-457200">
              <a:buAutoNum type="arabicPeriod"/>
            </a:pPr>
            <a:r>
              <a:rPr lang="en-US" sz="2400" dirty="0">
                <a:latin typeface="Times New Roman" panose="02020603050405020304" pitchFamily="18" charset="0"/>
                <a:cs typeface="Times New Roman" panose="02020603050405020304" pitchFamily="18" charset="0"/>
              </a:rPr>
              <a:t>Palliative</a:t>
            </a:r>
          </a:p>
        </p:txBody>
      </p:sp>
    </p:spTree>
    <p:custDataLst>
      <p:tags r:id="rId1"/>
    </p:custDataLst>
    <p:extLst>
      <p:ext uri="{BB962C8B-B14F-4D97-AF65-F5344CB8AC3E}">
        <p14:creationId xmlns:p14="http://schemas.microsoft.com/office/powerpoint/2010/main" val="1963739820"/>
      </p:ext>
    </p:extLst>
  </p:cSld>
  <p:clrMapOvr>
    <a:masterClrMapping/>
  </p:clrMapOvr>
  <mc:AlternateContent xmlns:mc="http://schemas.openxmlformats.org/markup-compatibility/2006">
    <mc:Choice xmlns:p14="http://schemas.microsoft.com/office/powerpoint/2010/main" Requires="p14">
      <p:transition spd="slow" p14:dur="2000" advTm="4354"/>
    </mc:Choice>
    <mc:Fallback>
      <p:transition spd="slow" advTm="43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1E9-79B6-2A4E-8803-139FB3D903C2}"/>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Complications of cirrhosis </a:t>
            </a:r>
          </a:p>
        </p:txBody>
      </p:sp>
      <p:sp>
        <p:nvSpPr>
          <p:cNvPr id="3" name="Content Placeholder 2">
            <a:extLst>
              <a:ext uri="{FF2B5EF4-FFF2-40B4-BE49-F238E27FC236}">
                <a16:creationId xmlns:a16="http://schemas.microsoft.com/office/drawing/2014/main" id="{E9C34C4F-F4B3-1F41-A4C1-53060FCF7B69}"/>
              </a:ext>
            </a:extLst>
          </p:cNvPr>
          <p:cNvSpPr>
            <a:spLocks noGrp="1"/>
          </p:cNvSpPr>
          <p:nvPr>
            <p:ph sz="quarter" idx="13"/>
          </p:nvPr>
        </p:nvSpPr>
        <p:spPr/>
        <p:txBody>
          <a:bodyPr/>
          <a:lstStyle/>
          <a:p>
            <a:pPr marL="457200" indent="-457200">
              <a:buAutoNum type="arabicPeriod"/>
            </a:pPr>
            <a:r>
              <a:rPr lang="en-US" dirty="0">
                <a:latin typeface="Times New Roman" panose="02020603050405020304" pitchFamily="18" charset="0"/>
                <a:cs typeface="Times New Roman" panose="02020603050405020304" pitchFamily="18" charset="0"/>
              </a:rPr>
              <a:t>Hepatic Encephalopathy </a:t>
            </a:r>
          </a:p>
          <a:p>
            <a:pPr marL="457200" indent="-457200">
              <a:buAutoNum type="arabicPeriod"/>
            </a:pPr>
            <a:r>
              <a:rPr lang="en-US" dirty="0">
                <a:latin typeface="Times New Roman" panose="02020603050405020304" pitchFamily="18" charset="0"/>
                <a:cs typeface="Times New Roman" panose="02020603050405020304" pitchFamily="18" charset="0"/>
              </a:rPr>
              <a:t>Spontaneous bacterial peritonitis </a:t>
            </a:r>
          </a:p>
          <a:p>
            <a:pPr marL="457200" indent="-457200">
              <a:buAutoNum type="arabicPeriod"/>
            </a:pPr>
            <a:r>
              <a:rPr lang="en-US" dirty="0">
                <a:latin typeface="Times New Roman" panose="02020603050405020304" pitchFamily="18" charset="0"/>
                <a:cs typeface="Times New Roman" panose="02020603050405020304" pitchFamily="18" charset="0"/>
              </a:rPr>
              <a:t>Bleeding Varices </a:t>
            </a:r>
          </a:p>
          <a:p>
            <a:pPr marL="457200" indent="-457200">
              <a:buAutoNum type="arabicPeriod"/>
            </a:pPr>
            <a:r>
              <a:rPr lang="en-US" dirty="0">
                <a:latin typeface="Times New Roman" panose="02020603050405020304" pitchFamily="18" charset="0"/>
                <a:cs typeface="Times New Roman" panose="02020603050405020304" pitchFamily="18" charset="0"/>
              </a:rPr>
              <a:t>Hepatocellular carcinoma</a:t>
            </a:r>
          </a:p>
          <a:p>
            <a:pPr marL="0" indent="0">
              <a:buNone/>
            </a:pPr>
            <a:endParaRPr lang="en-US" dirty="0"/>
          </a:p>
        </p:txBody>
      </p:sp>
      <p:sp>
        <p:nvSpPr>
          <p:cNvPr id="5" name="Rectangle 4">
            <a:extLst>
              <a:ext uri="{FF2B5EF4-FFF2-40B4-BE49-F238E27FC236}">
                <a16:creationId xmlns:a16="http://schemas.microsoft.com/office/drawing/2014/main" id="{444D7502-758A-914F-9E67-70B995D41160}"/>
              </a:ext>
            </a:extLst>
          </p:cNvPr>
          <p:cNvSpPr/>
          <p:nvPr/>
        </p:nvSpPr>
        <p:spPr>
          <a:xfrm>
            <a:off x="1152144" y="2066544"/>
            <a:ext cx="9674352" cy="276148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Aim Is Prevention/Early Detection !!!!!</a:t>
            </a:r>
          </a:p>
        </p:txBody>
      </p:sp>
    </p:spTree>
    <p:extLst>
      <p:ext uri="{BB962C8B-B14F-4D97-AF65-F5344CB8AC3E}">
        <p14:creationId xmlns:p14="http://schemas.microsoft.com/office/powerpoint/2010/main" val="274082763"/>
      </p:ext>
    </p:extLst>
  </p:cSld>
  <p:clrMapOvr>
    <a:masterClrMapping/>
  </p:clrMapOvr>
  <mc:AlternateContent xmlns:mc="http://schemas.openxmlformats.org/markup-compatibility/2006">
    <mc:Choice xmlns:p14="http://schemas.microsoft.com/office/powerpoint/2010/main" Requires="p14">
      <p:transition spd="slow" p14:dur="2000" advTm="1272"/>
    </mc:Choice>
    <mc:Fallback>
      <p:transition spd="slow" advTm="127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5C809CF-21AC-614E-B579-21CF42BC3872}"/>
              </a:ext>
            </a:extLst>
          </p:cNvPr>
          <p:cNvGraphicFramePr>
            <a:graphicFrameLocks noGrp="1"/>
          </p:cNvGraphicFramePr>
          <p:nvPr>
            <p:extLst>
              <p:ext uri="{D42A27DB-BD31-4B8C-83A1-F6EECF244321}">
                <p14:modId xmlns:p14="http://schemas.microsoft.com/office/powerpoint/2010/main" val="490221197"/>
              </p:ext>
            </p:extLst>
          </p:nvPr>
        </p:nvGraphicFramePr>
        <p:xfrm>
          <a:off x="1178169" y="423476"/>
          <a:ext cx="10181491" cy="4371674"/>
        </p:xfrm>
        <a:graphic>
          <a:graphicData uri="http://schemas.openxmlformats.org/drawingml/2006/table">
            <a:tbl>
              <a:tblPr firstRow="1" bandRow="1">
                <a:tableStyleId>{22838BEF-8BB2-4498-84A7-C5851F593DF1}</a:tableStyleId>
              </a:tblPr>
              <a:tblGrid>
                <a:gridCol w="3464169">
                  <a:extLst>
                    <a:ext uri="{9D8B030D-6E8A-4147-A177-3AD203B41FA5}">
                      <a16:colId xmlns:a16="http://schemas.microsoft.com/office/drawing/2014/main" val="3633527293"/>
                    </a:ext>
                  </a:extLst>
                </a:gridCol>
                <a:gridCol w="6717322">
                  <a:extLst>
                    <a:ext uri="{9D8B030D-6E8A-4147-A177-3AD203B41FA5}">
                      <a16:colId xmlns:a16="http://schemas.microsoft.com/office/drawing/2014/main" val="669385037"/>
                    </a:ext>
                  </a:extLst>
                </a:gridCol>
              </a:tblGrid>
              <a:tr h="881210">
                <a:tc>
                  <a:txBody>
                    <a:bodyPr/>
                    <a:lstStyle/>
                    <a:p>
                      <a:pPr algn="ctr"/>
                      <a:r>
                        <a:rPr lang="en-US" sz="2000" b="1" dirty="0">
                          <a:latin typeface="Times New Roman" panose="02020603050405020304" pitchFamily="18" charset="0"/>
                          <a:cs typeface="Times New Roman" panose="02020603050405020304" pitchFamily="18" charset="0"/>
                        </a:rPr>
                        <a:t>Hepatic Encephalopathy</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83117811"/>
                  </a:ext>
                </a:extLst>
              </a:tr>
              <a:tr h="828208">
                <a:tc>
                  <a:txBody>
                    <a:bodyPr/>
                    <a:lstStyle/>
                    <a:p>
                      <a:pPr algn="ctr"/>
                      <a:r>
                        <a:rPr lang="en-US" sz="2000" b="1" dirty="0">
                          <a:latin typeface="Times New Roman" panose="02020603050405020304" pitchFamily="18" charset="0"/>
                          <a:cs typeface="Times New Roman" panose="02020603050405020304" pitchFamily="18" charset="0"/>
                        </a:rPr>
                        <a:t>SBP</a:t>
                      </a:r>
                    </a:p>
                  </a:txBody>
                  <a:tcPr/>
                </a:tc>
                <a:tc>
                  <a:txBody>
                    <a:bodyPr/>
                    <a:lstStyle/>
                    <a:p>
                      <a:pPr marL="285750" indent="-285750">
                        <a:buFont typeface="Arial" panose="020B0604020202020204" pitchFamily="34" charset="0"/>
                        <a:buChar cha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14543478"/>
                  </a:ext>
                </a:extLst>
              </a:tr>
              <a:tr h="1188298">
                <a:tc>
                  <a:txBody>
                    <a:bodyPr/>
                    <a:lstStyle/>
                    <a:p>
                      <a:pPr algn="ctr"/>
                      <a:r>
                        <a:rPr lang="en-US" sz="2000" b="1" dirty="0">
                          <a:latin typeface="Times New Roman" panose="02020603050405020304" pitchFamily="18" charset="0"/>
                          <a:cs typeface="Times New Roman" panose="02020603050405020304" pitchFamily="18" charset="0"/>
                        </a:rPr>
                        <a:t>Bleeding Varices</a:t>
                      </a:r>
                    </a:p>
                  </a:txBody>
                  <a:tcPr/>
                </a:tc>
                <a:tc>
                  <a:txBody>
                    <a:bodyPr/>
                    <a:lstStyle/>
                    <a:p>
                      <a:pPr marL="285750" indent="-285750">
                        <a:buFont typeface="Arial" panose="020B0604020202020204" pitchFamily="34" charset="0"/>
                        <a:buChar cha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43126414"/>
                  </a:ext>
                </a:extLst>
              </a:tr>
              <a:tr h="811361">
                <a:tc>
                  <a:txBody>
                    <a:bodyPr/>
                    <a:lstStyle/>
                    <a:p>
                      <a:pPr algn="ctr"/>
                      <a:r>
                        <a:rPr lang="en-US" sz="2000" b="1" dirty="0">
                          <a:latin typeface="Times New Roman" panose="02020603050405020304" pitchFamily="18" charset="0"/>
                          <a:cs typeface="Times New Roman" panose="02020603050405020304" pitchFamily="18" charset="0"/>
                        </a:rPr>
                        <a:t>Hepatorenal syndrome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68076658"/>
                  </a:ext>
                </a:extLst>
              </a:tr>
              <a:tr h="468118">
                <a:tc>
                  <a:txBody>
                    <a:bodyPr/>
                    <a:lstStyle/>
                    <a:p>
                      <a:pPr algn="ctr"/>
                      <a:r>
                        <a:rPr lang="en-US" sz="2000" b="1" dirty="0">
                          <a:latin typeface="Times New Roman" panose="02020603050405020304" pitchFamily="18" charset="0"/>
                          <a:cs typeface="Times New Roman" panose="02020603050405020304" pitchFamily="18" charset="0"/>
                        </a:rPr>
                        <a:t>HCC</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91448698"/>
                  </a:ext>
                </a:extLst>
              </a:tr>
            </a:tbl>
          </a:graphicData>
        </a:graphic>
      </p:graphicFrame>
    </p:spTree>
    <p:extLst>
      <p:ext uri="{BB962C8B-B14F-4D97-AF65-F5344CB8AC3E}">
        <p14:creationId xmlns:p14="http://schemas.microsoft.com/office/powerpoint/2010/main" val="583187796"/>
      </p:ext>
    </p:extLst>
  </p:cSld>
  <p:clrMapOvr>
    <a:masterClrMapping/>
  </p:clrMapOvr>
  <mc:AlternateContent xmlns:mc="http://schemas.openxmlformats.org/markup-compatibility/2006">
    <mc:Choice xmlns:p14="http://schemas.microsoft.com/office/powerpoint/2010/main" Requires="p14">
      <p:transition spd="slow" p14:dur="2000" advTm="581"/>
    </mc:Choice>
    <mc:Fallback>
      <p:transition spd="slow" advTm="581"/>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5C809CF-21AC-614E-B579-21CF42BC3872}"/>
              </a:ext>
            </a:extLst>
          </p:cNvPr>
          <p:cNvGraphicFramePr>
            <a:graphicFrameLocks noGrp="1"/>
          </p:cNvGraphicFramePr>
          <p:nvPr>
            <p:extLst>
              <p:ext uri="{D42A27DB-BD31-4B8C-83A1-F6EECF244321}">
                <p14:modId xmlns:p14="http://schemas.microsoft.com/office/powerpoint/2010/main" val="3328611319"/>
              </p:ext>
            </p:extLst>
          </p:nvPr>
        </p:nvGraphicFramePr>
        <p:xfrm>
          <a:off x="1178169" y="423476"/>
          <a:ext cx="10181491" cy="4371674"/>
        </p:xfrm>
        <a:graphic>
          <a:graphicData uri="http://schemas.openxmlformats.org/drawingml/2006/table">
            <a:tbl>
              <a:tblPr firstRow="1" bandRow="1">
                <a:tableStyleId>{22838BEF-8BB2-4498-84A7-C5851F593DF1}</a:tableStyleId>
              </a:tblPr>
              <a:tblGrid>
                <a:gridCol w="3464169">
                  <a:extLst>
                    <a:ext uri="{9D8B030D-6E8A-4147-A177-3AD203B41FA5}">
                      <a16:colId xmlns:a16="http://schemas.microsoft.com/office/drawing/2014/main" val="3633527293"/>
                    </a:ext>
                  </a:extLst>
                </a:gridCol>
                <a:gridCol w="6717322">
                  <a:extLst>
                    <a:ext uri="{9D8B030D-6E8A-4147-A177-3AD203B41FA5}">
                      <a16:colId xmlns:a16="http://schemas.microsoft.com/office/drawing/2014/main" val="669385037"/>
                    </a:ext>
                  </a:extLst>
                </a:gridCol>
              </a:tblGrid>
              <a:tr h="881210">
                <a:tc>
                  <a:txBody>
                    <a:bodyPr/>
                    <a:lstStyle/>
                    <a:p>
                      <a:pPr algn="ctr"/>
                      <a:r>
                        <a:rPr lang="en-US" sz="2000" b="1" dirty="0">
                          <a:latin typeface="Times New Roman" panose="02020603050405020304" pitchFamily="18" charset="0"/>
                          <a:cs typeface="Times New Roman" panose="02020603050405020304" pitchFamily="18" charset="0"/>
                        </a:rPr>
                        <a:t>Hepatic Encephalopathy</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imes New Roman" panose="02020603050405020304" pitchFamily="18" charset="0"/>
                          <a:cs typeface="Times New Roman" panose="02020603050405020304" pitchFamily="18" charset="0"/>
                        </a:rPr>
                        <a:t>Avoid Precipitating Factors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imes New Roman" panose="02020603050405020304" pitchFamily="18" charset="0"/>
                          <a:cs typeface="Times New Roman" panose="02020603050405020304" pitchFamily="18" charset="0"/>
                        </a:rPr>
                        <a:t>Prophylactic Lactulose/Rifaximin</a:t>
                      </a:r>
                    </a:p>
                  </a:txBody>
                  <a:tcPr/>
                </a:tc>
                <a:extLst>
                  <a:ext uri="{0D108BD9-81ED-4DB2-BD59-A6C34878D82A}">
                    <a16:rowId xmlns:a16="http://schemas.microsoft.com/office/drawing/2014/main" val="1383117811"/>
                  </a:ext>
                </a:extLst>
              </a:tr>
              <a:tr h="828208">
                <a:tc>
                  <a:txBody>
                    <a:bodyPr/>
                    <a:lstStyle/>
                    <a:p>
                      <a:pPr algn="ctr"/>
                      <a:r>
                        <a:rPr lang="en-US" sz="2000" b="1" dirty="0">
                          <a:latin typeface="Times New Roman" panose="02020603050405020304" pitchFamily="18" charset="0"/>
                          <a:cs typeface="Times New Roman" panose="02020603050405020304" pitchFamily="18" charset="0"/>
                        </a:rPr>
                        <a:t>SBP</a:t>
                      </a:r>
                    </a:p>
                  </a:txBody>
                  <a:tcPr/>
                </a:tc>
                <a:tc>
                  <a:txBody>
                    <a:bodyPr/>
                    <a:lstStyle/>
                    <a:p>
                      <a:pPr marL="285750" indent="-285750">
                        <a:buFont typeface="Arial" panose="020B0604020202020204" pitchFamily="34" charset="0"/>
                        <a:buChar cha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14543478"/>
                  </a:ext>
                </a:extLst>
              </a:tr>
              <a:tr h="1188298">
                <a:tc>
                  <a:txBody>
                    <a:bodyPr/>
                    <a:lstStyle/>
                    <a:p>
                      <a:pPr algn="ctr"/>
                      <a:r>
                        <a:rPr lang="en-US" sz="2000" b="1" dirty="0">
                          <a:latin typeface="Times New Roman" panose="02020603050405020304" pitchFamily="18" charset="0"/>
                          <a:cs typeface="Times New Roman" panose="02020603050405020304" pitchFamily="18" charset="0"/>
                        </a:rPr>
                        <a:t>Bleeding Varices</a:t>
                      </a:r>
                    </a:p>
                  </a:txBody>
                  <a:tcPr/>
                </a:tc>
                <a:tc>
                  <a:txBody>
                    <a:bodyPr/>
                    <a:lstStyle/>
                    <a:p>
                      <a:pPr marL="285750" indent="-285750">
                        <a:buFont typeface="Arial" panose="020B0604020202020204" pitchFamily="34" charset="0"/>
                        <a:buChar cha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43126414"/>
                  </a:ext>
                </a:extLst>
              </a:tr>
              <a:tr h="811361">
                <a:tc>
                  <a:txBody>
                    <a:bodyPr/>
                    <a:lstStyle/>
                    <a:p>
                      <a:pPr algn="ctr"/>
                      <a:r>
                        <a:rPr lang="en-US" sz="2000" b="1" dirty="0">
                          <a:latin typeface="Times New Roman" panose="02020603050405020304" pitchFamily="18" charset="0"/>
                          <a:cs typeface="Times New Roman" panose="02020603050405020304" pitchFamily="18" charset="0"/>
                        </a:rPr>
                        <a:t>Hepatorenal syndrome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68076658"/>
                  </a:ext>
                </a:extLst>
              </a:tr>
              <a:tr h="468118">
                <a:tc>
                  <a:txBody>
                    <a:bodyPr/>
                    <a:lstStyle/>
                    <a:p>
                      <a:pPr algn="ctr"/>
                      <a:r>
                        <a:rPr lang="en-US" sz="2000" b="1" dirty="0">
                          <a:latin typeface="Times New Roman" panose="02020603050405020304" pitchFamily="18" charset="0"/>
                          <a:cs typeface="Times New Roman" panose="02020603050405020304" pitchFamily="18" charset="0"/>
                        </a:rPr>
                        <a:t>HCC</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91448698"/>
                  </a:ext>
                </a:extLst>
              </a:tr>
            </a:tbl>
          </a:graphicData>
        </a:graphic>
      </p:graphicFrame>
    </p:spTree>
    <p:extLst>
      <p:ext uri="{BB962C8B-B14F-4D97-AF65-F5344CB8AC3E}">
        <p14:creationId xmlns:p14="http://schemas.microsoft.com/office/powerpoint/2010/main" val="3454702493"/>
      </p:ext>
    </p:extLst>
  </p:cSld>
  <p:clrMapOvr>
    <a:masterClrMapping/>
  </p:clrMapOvr>
  <mc:AlternateContent xmlns:mc="http://schemas.openxmlformats.org/markup-compatibility/2006">
    <mc:Choice xmlns:p14="http://schemas.microsoft.com/office/powerpoint/2010/main" Requires="p14">
      <p:transition spd="slow" p14:dur="2000" advTm="340"/>
    </mc:Choice>
    <mc:Fallback>
      <p:transition spd="slow" advTm="34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1E9-79B6-2A4E-8803-139FB3D903C2}"/>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Pathophysiology </a:t>
            </a:r>
          </a:p>
        </p:txBody>
      </p:sp>
      <p:graphicFrame>
        <p:nvGraphicFramePr>
          <p:cNvPr id="4" name="Diagram 3">
            <a:extLst>
              <a:ext uri="{FF2B5EF4-FFF2-40B4-BE49-F238E27FC236}">
                <a16:creationId xmlns:a16="http://schemas.microsoft.com/office/drawing/2014/main" id="{D5607379-DAA8-5845-91FD-DBC9FF755413}"/>
              </a:ext>
            </a:extLst>
          </p:cNvPr>
          <p:cNvGraphicFramePr/>
          <p:nvPr/>
        </p:nvGraphicFramePr>
        <p:xfrm>
          <a:off x="395250" y="1057343"/>
          <a:ext cx="1133855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F4B2B549-52D2-924A-91DE-9F1C9D27303E}"/>
              </a:ext>
            </a:extLst>
          </p:cNvPr>
          <p:cNvPicPr>
            <a:picLocks noChangeAspect="1"/>
          </p:cNvPicPr>
          <p:nvPr/>
        </p:nvPicPr>
        <p:blipFill>
          <a:blip r:embed="rId7"/>
          <a:stretch>
            <a:fillRect/>
          </a:stretch>
        </p:blipFill>
        <p:spPr>
          <a:xfrm>
            <a:off x="10427220" y="4423969"/>
            <a:ext cx="1212717" cy="2029660"/>
          </a:xfrm>
          <a:prstGeom prst="rect">
            <a:avLst/>
          </a:prstGeom>
        </p:spPr>
      </p:pic>
      <p:pic>
        <p:nvPicPr>
          <p:cNvPr id="6" name="Picture 5">
            <a:extLst>
              <a:ext uri="{FF2B5EF4-FFF2-40B4-BE49-F238E27FC236}">
                <a16:creationId xmlns:a16="http://schemas.microsoft.com/office/drawing/2014/main" id="{34221973-23E6-BD44-B956-A1CDD139937D}"/>
              </a:ext>
            </a:extLst>
          </p:cNvPr>
          <p:cNvPicPr>
            <a:picLocks noChangeAspect="1"/>
          </p:cNvPicPr>
          <p:nvPr/>
        </p:nvPicPr>
        <p:blipFill>
          <a:blip r:embed="rId8"/>
          <a:stretch>
            <a:fillRect/>
          </a:stretch>
        </p:blipFill>
        <p:spPr>
          <a:xfrm>
            <a:off x="6579444" y="4423969"/>
            <a:ext cx="1212717" cy="2029660"/>
          </a:xfrm>
          <a:prstGeom prst="rect">
            <a:avLst/>
          </a:prstGeom>
        </p:spPr>
      </p:pic>
      <p:pic>
        <p:nvPicPr>
          <p:cNvPr id="7" name="Picture 6">
            <a:extLst>
              <a:ext uri="{FF2B5EF4-FFF2-40B4-BE49-F238E27FC236}">
                <a16:creationId xmlns:a16="http://schemas.microsoft.com/office/drawing/2014/main" id="{EA29BEBC-63A6-3D41-A707-015F8623A8FF}"/>
              </a:ext>
            </a:extLst>
          </p:cNvPr>
          <p:cNvPicPr>
            <a:picLocks noChangeAspect="1"/>
          </p:cNvPicPr>
          <p:nvPr/>
        </p:nvPicPr>
        <p:blipFill>
          <a:blip r:embed="rId9"/>
          <a:stretch>
            <a:fillRect/>
          </a:stretch>
        </p:blipFill>
        <p:spPr>
          <a:xfrm>
            <a:off x="2538098" y="4446350"/>
            <a:ext cx="1212717" cy="2029660"/>
          </a:xfrm>
          <a:prstGeom prst="rect">
            <a:avLst/>
          </a:prstGeom>
        </p:spPr>
      </p:pic>
      <p:pic>
        <p:nvPicPr>
          <p:cNvPr id="8" name="Picture 7">
            <a:extLst>
              <a:ext uri="{FF2B5EF4-FFF2-40B4-BE49-F238E27FC236}">
                <a16:creationId xmlns:a16="http://schemas.microsoft.com/office/drawing/2014/main" id="{8CB63DE3-7916-BA47-9F60-6115C453C284}"/>
              </a:ext>
            </a:extLst>
          </p:cNvPr>
          <p:cNvPicPr>
            <a:picLocks noChangeAspect="1"/>
          </p:cNvPicPr>
          <p:nvPr/>
        </p:nvPicPr>
        <p:blipFill>
          <a:blip r:embed="rId10"/>
          <a:stretch>
            <a:fillRect/>
          </a:stretch>
        </p:blipFill>
        <p:spPr>
          <a:xfrm>
            <a:off x="432878" y="4423969"/>
            <a:ext cx="1315411" cy="2052041"/>
          </a:xfrm>
          <a:prstGeom prst="rect">
            <a:avLst/>
          </a:prstGeom>
        </p:spPr>
      </p:pic>
      <p:sp>
        <p:nvSpPr>
          <p:cNvPr id="9" name="Rounded Rectangle 8">
            <a:extLst>
              <a:ext uri="{FF2B5EF4-FFF2-40B4-BE49-F238E27FC236}">
                <a16:creationId xmlns:a16="http://schemas.microsoft.com/office/drawing/2014/main" id="{8AE857EB-5D45-EC48-A842-2593BA73A5C3}"/>
              </a:ext>
            </a:extLst>
          </p:cNvPr>
          <p:cNvSpPr/>
          <p:nvPr/>
        </p:nvSpPr>
        <p:spPr>
          <a:xfrm>
            <a:off x="2331657" y="2186956"/>
            <a:ext cx="1625600" cy="931333"/>
          </a:xfrm>
          <a:prstGeom prst="roundRect">
            <a:avLst/>
          </a:prstGeom>
          <a:solidFill>
            <a:schemeClr val="bg1"/>
          </a:solidFill>
          <a:ln w="19050">
            <a:solidFill>
              <a:srgbClr val="D586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Acute inflammation</a:t>
            </a:r>
          </a:p>
        </p:txBody>
      </p:sp>
      <p:sp>
        <p:nvSpPr>
          <p:cNvPr id="10" name="Rounded Rectangle 9">
            <a:extLst>
              <a:ext uri="{FF2B5EF4-FFF2-40B4-BE49-F238E27FC236}">
                <a16:creationId xmlns:a16="http://schemas.microsoft.com/office/drawing/2014/main" id="{30481705-6CDE-C74A-88AE-67517281A2F7}"/>
              </a:ext>
            </a:extLst>
          </p:cNvPr>
          <p:cNvSpPr/>
          <p:nvPr/>
        </p:nvSpPr>
        <p:spPr>
          <a:xfrm>
            <a:off x="4523942" y="2153088"/>
            <a:ext cx="1437106" cy="966098"/>
          </a:xfrm>
          <a:prstGeom prst="roundRect">
            <a:avLst/>
          </a:prstGeom>
          <a:solidFill>
            <a:schemeClr val="bg1"/>
          </a:solidFill>
          <a:ln w="19050">
            <a:solidFill>
              <a:srgbClr val="D586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Regeneration </a:t>
            </a:r>
          </a:p>
        </p:txBody>
      </p:sp>
      <p:sp>
        <p:nvSpPr>
          <p:cNvPr id="11" name="Rounded Rectangle 10">
            <a:extLst>
              <a:ext uri="{FF2B5EF4-FFF2-40B4-BE49-F238E27FC236}">
                <a16:creationId xmlns:a16="http://schemas.microsoft.com/office/drawing/2014/main" id="{76278D30-84B7-E643-B300-2A096DA7321B}"/>
              </a:ext>
            </a:extLst>
          </p:cNvPr>
          <p:cNvSpPr/>
          <p:nvPr/>
        </p:nvSpPr>
        <p:spPr>
          <a:xfrm>
            <a:off x="6447562" y="2153536"/>
            <a:ext cx="1402723" cy="966098"/>
          </a:xfrm>
          <a:prstGeom prst="roundRect">
            <a:avLst/>
          </a:prstGeom>
          <a:solidFill>
            <a:schemeClr val="bg1"/>
          </a:solidFill>
          <a:ln w="19050">
            <a:solidFill>
              <a:srgbClr val="D586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Complete recovery </a:t>
            </a:r>
          </a:p>
        </p:txBody>
      </p:sp>
      <p:sp>
        <p:nvSpPr>
          <p:cNvPr id="12" name="Right Arrow 11">
            <a:extLst>
              <a:ext uri="{FF2B5EF4-FFF2-40B4-BE49-F238E27FC236}">
                <a16:creationId xmlns:a16="http://schemas.microsoft.com/office/drawing/2014/main" id="{5F18BAD3-2A1F-DD45-8EA1-6BA99C8970CA}"/>
              </a:ext>
            </a:extLst>
          </p:cNvPr>
          <p:cNvSpPr/>
          <p:nvPr/>
        </p:nvSpPr>
        <p:spPr>
          <a:xfrm>
            <a:off x="1885041" y="2512814"/>
            <a:ext cx="295965" cy="307355"/>
          </a:xfrm>
          <a:prstGeom prst="rightArrow">
            <a:avLst/>
          </a:prstGeom>
          <a:solidFill>
            <a:schemeClr val="accent5">
              <a:lumMod val="40000"/>
              <a:lumOff val="60000"/>
            </a:schemeClr>
          </a:solidFill>
          <a:ln>
            <a:solidFill>
              <a:srgbClr val="E69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90DC01E4-8C88-9A4D-B909-826791EA40C0}"/>
              </a:ext>
            </a:extLst>
          </p:cNvPr>
          <p:cNvSpPr/>
          <p:nvPr/>
        </p:nvSpPr>
        <p:spPr>
          <a:xfrm>
            <a:off x="6056322" y="2512814"/>
            <a:ext cx="295965" cy="307355"/>
          </a:xfrm>
          <a:prstGeom prst="rightArrow">
            <a:avLst/>
          </a:prstGeom>
          <a:solidFill>
            <a:schemeClr val="accent5">
              <a:lumMod val="40000"/>
              <a:lumOff val="60000"/>
            </a:schemeClr>
          </a:solidFill>
          <a:ln>
            <a:solidFill>
              <a:srgbClr val="E69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933E8B34-28BB-854C-9518-A439FDCAF51F}"/>
              </a:ext>
            </a:extLst>
          </p:cNvPr>
          <p:cNvSpPr/>
          <p:nvPr/>
        </p:nvSpPr>
        <p:spPr>
          <a:xfrm>
            <a:off x="4066699" y="2504569"/>
            <a:ext cx="295965" cy="307355"/>
          </a:xfrm>
          <a:prstGeom prst="rightArrow">
            <a:avLst/>
          </a:prstGeom>
          <a:solidFill>
            <a:schemeClr val="accent5">
              <a:lumMod val="40000"/>
              <a:lumOff val="60000"/>
            </a:schemeClr>
          </a:solidFill>
          <a:ln>
            <a:solidFill>
              <a:srgbClr val="E69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A4E792C4-4411-CA46-B1F8-1CC0994C5E71}"/>
              </a:ext>
            </a:extLst>
          </p:cNvPr>
          <p:cNvSpPr/>
          <p:nvPr/>
        </p:nvSpPr>
        <p:spPr>
          <a:xfrm>
            <a:off x="403395" y="2170466"/>
            <a:ext cx="1374378" cy="931333"/>
          </a:xfrm>
          <a:prstGeom prst="roundRect">
            <a:avLst/>
          </a:prstGeom>
          <a:solidFill>
            <a:schemeClr val="bg1"/>
          </a:solidFill>
          <a:ln w="19050">
            <a:solidFill>
              <a:srgbClr val="D586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Normal Liver </a:t>
            </a:r>
          </a:p>
        </p:txBody>
      </p:sp>
    </p:spTree>
    <p:extLst>
      <p:ext uri="{BB962C8B-B14F-4D97-AF65-F5344CB8AC3E}">
        <p14:creationId xmlns:p14="http://schemas.microsoft.com/office/powerpoint/2010/main" val="3562779619"/>
      </p:ext>
    </p:extLst>
  </p:cSld>
  <p:clrMapOvr>
    <a:masterClrMapping/>
  </p:clrMapOvr>
  <mc:AlternateContent xmlns:mc="http://schemas.openxmlformats.org/markup-compatibility/2006">
    <mc:Choice xmlns:p14="http://schemas.microsoft.com/office/powerpoint/2010/main" Requires="p14">
      <p:transition spd="slow" p14:dur="2000" advTm="21519"/>
    </mc:Choice>
    <mc:Fallback>
      <p:transition spd="slow" advTm="2151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5C809CF-21AC-614E-B579-21CF42BC3872}"/>
              </a:ext>
            </a:extLst>
          </p:cNvPr>
          <p:cNvGraphicFramePr>
            <a:graphicFrameLocks noGrp="1"/>
          </p:cNvGraphicFramePr>
          <p:nvPr>
            <p:extLst>
              <p:ext uri="{D42A27DB-BD31-4B8C-83A1-F6EECF244321}">
                <p14:modId xmlns:p14="http://schemas.microsoft.com/office/powerpoint/2010/main" val="840127112"/>
              </p:ext>
            </p:extLst>
          </p:nvPr>
        </p:nvGraphicFramePr>
        <p:xfrm>
          <a:off x="1178169" y="423476"/>
          <a:ext cx="10181491" cy="4371674"/>
        </p:xfrm>
        <a:graphic>
          <a:graphicData uri="http://schemas.openxmlformats.org/drawingml/2006/table">
            <a:tbl>
              <a:tblPr firstRow="1" bandRow="1">
                <a:tableStyleId>{22838BEF-8BB2-4498-84A7-C5851F593DF1}</a:tableStyleId>
              </a:tblPr>
              <a:tblGrid>
                <a:gridCol w="3464169">
                  <a:extLst>
                    <a:ext uri="{9D8B030D-6E8A-4147-A177-3AD203B41FA5}">
                      <a16:colId xmlns:a16="http://schemas.microsoft.com/office/drawing/2014/main" val="3633527293"/>
                    </a:ext>
                  </a:extLst>
                </a:gridCol>
                <a:gridCol w="6717322">
                  <a:extLst>
                    <a:ext uri="{9D8B030D-6E8A-4147-A177-3AD203B41FA5}">
                      <a16:colId xmlns:a16="http://schemas.microsoft.com/office/drawing/2014/main" val="669385037"/>
                    </a:ext>
                  </a:extLst>
                </a:gridCol>
              </a:tblGrid>
              <a:tr h="881210">
                <a:tc>
                  <a:txBody>
                    <a:bodyPr/>
                    <a:lstStyle/>
                    <a:p>
                      <a:pPr algn="ctr"/>
                      <a:r>
                        <a:rPr lang="en-US" sz="2000" b="1" dirty="0">
                          <a:latin typeface="Times New Roman" panose="02020603050405020304" pitchFamily="18" charset="0"/>
                          <a:cs typeface="Times New Roman" panose="02020603050405020304" pitchFamily="18" charset="0"/>
                        </a:rPr>
                        <a:t>Hepatic Encephalopathy</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imes New Roman" panose="02020603050405020304" pitchFamily="18" charset="0"/>
                          <a:cs typeface="Times New Roman" panose="02020603050405020304" pitchFamily="18" charset="0"/>
                        </a:rPr>
                        <a:t>Avoid Precipitating Factors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imes New Roman" panose="02020603050405020304" pitchFamily="18" charset="0"/>
                          <a:cs typeface="Times New Roman" panose="02020603050405020304" pitchFamily="18" charset="0"/>
                        </a:rPr>
                        <a:t>Prophylactic Lactulose/Rifaximin</a:t>
                      </a:r>
                    </a:p>
                  </a:txBody>
                  <a:tcPr/>
                </a:tc>
                <a:extLst>
                  <a:ext uri="{0D108BD9-81ED-4DB2-BD59-A6C34878D82A}">
                    <a16:rowId xmlns:a16="http://schemas.microsoft.com/office/drawing/2014/main" val="1383117811"/>
                  </a:ext>
                </a:extLst>
              </a:tr>
              <a:tr h="828208">
                <a:tc>
                  <a:txBody>
                    <a:bodyPr/>
                    <a:lstStyle/>
                    <a:p>
                      <a:pPr algn="ctr"/>
                      <a:r>
                        <a:rPr lang="en-US" sz="2000" b="1" dirty="0">
                          <a:latin typeface="Times New Roman" panose="02020603050405020304" pitchFamily="18" charset="0"/>
                          <a:cs typeface="Times New Roman" panose="02020603050405020304" pitchFamily="18" charset="0"/>
                        </a:rPr>
                        <a:t>SBP</a:t>
                      </a:r>
                    </a:p>
                  </a:txBody>
                  <a:tcPr/>
                </a:tc>
                <a:tc>
                  <a:txBody>
                    <a:bodyPr/>
                    <a:lstStyle/>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Control Ascites</a:t>
                      </a:r>
                    </a:p>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Prophylactic Antibiotics if indicated</a:t>
                      </a:r>
                    </a:p>
                  </a:txBody>
                  <a:tcPr/>
                </a:tc>
                <a:extLst>
                  <a:ext uri="{0D108BD9-81ED-4DB2-BD59-A6C34878D82A}">
                    <a16:rowId xmlns:a16="http://schemas.microsoft.com/office/drawing/2014/main" val="2614543478"/>
                  </a:ext>
                </a:extLst>
              </a:tr>
              <a:tr h="1188298">
                <a:tc>
                  <a:txBody>
                    <a:bodyPr/>
                    <a:lstStyle/>
                    <a:p>
                      <a:pPr algn="ctr"/>
                      <a:r>
                        <a:rPr lang="en-US" sz="2000" b="1" dirty="0">
                          <a:latin typeface="Times New Roman" panose="02020603050405020304" pitchFamily="18" charset="0"/>
                          <a:cs typeface="Times New Roman" panose="02020603050405020304" pitchFamily="18" charset="0"/>
                        </a:rPr>
                        <a:t>Bleeding Varices</a:t>
                      </a:r>
                    </a:p>
                  </a:txBody>
                  <a:tcPr/>
                </a:tc>
                <a:tc>
                  <a:txBody>
                    <a:bodyPr/>
                    <a:lstStyle/>
                    <a:p>
                      <a:pPr marL="285750" indent="-285750">
                        <a:buFont typeface="Arial" panose="020B0604020202020204" pitchFamily="34" charset="0"/>
                        <a:buChar cha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43126414"/>
                  </a:ext>
                </a:extLst>
              </a:tr>
              <a:tr h="811361">
                <a:tc>
                  <a:txBody>
                    <a:bodyPr/>
                    <a:lstStyle/>
                    <a:p>
                      <a:pPr algn="ctr"/>
                      <a:r>
                        <a:rPr lang="en-US" sz="2000" b="1" dirty="0">
                          <a:latin typeface="Times New Roman" panose="02020603050405020304" pitchFamily="18" charset="0"/>
                          <a:cs typeface="Times New Roman" panose="02020603050405020304" pitchFamily="18" charset="0"/>
                        </a:rPr>
                        <a:t>Hepatorenal syndrome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68076658"/>
                  </a:ext>
                </a:extLst>
              </a:tr>
              <a:tr h="468118">
                <a:tc>
                  <a:txBody>
                    <a:bodyPr/>
                    <a:lstStyle/>
                    <a:p>
                      <a:pPr algn="ctr"/>
                      <a:r>
                        <a:rPr lang="en-US" sz="2000" b="1" dirty="0">
                          <a:latin typeface="Times New Roman" panose="02020603050405020304" pitchFamily="18" charset="0"/>
                          <a:cs typeface="Times New Roman" panose="02020603050405020304" pitchFamily="18" charset="0"/>
                        </a:rPr>
                        <a:t>HCC</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91448698"/>
                  </a:ext>
                </a:extLst>
              </a:tr>
            </a:tbl>
          </a:graphicData>
        </a:graphic>
      </p:graphicFrame>
    </p:spTree>
    <p:extLst>
      <p:ext uri="{BB962C8B-B14F-4D97-AF65-F5344CB8AC3E}">
        <p14:creationId xmlns:p14="http://schemas.microsoft.com/office/powerpoint/2010/main" val="3719606390"/>
      </p:ext>
    </p:extLst>
  </p:cSld>
  <p:clrMapOvr>
    <a:masterClrMapping/>
  </p:clrMapOvr>
  <mc:AlternateContent xmlns:mc="http://schemas.openxmlformats.org/markup-compatibility/2006">
    <mc:Choice xmlns:p14="http://schemas.microsoft.com/office/powerpoint/2010/main" Requires="p14">
      <p:transition spd="slow" p14:dur="2000" advTm="384"/>
    </mc:Choice>
    <mc:Fallback>
      <p:transition spd="slow" advTm="384"/>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5C809CF-21AC-614E-B579-21CF42BC3872}"/>
              </a:ext>
            </a:extLst>
          </p:cNvPr>
          <p:cNvGraphicFramePr>
            <a:graphicFrameLocks noGrp="1"/>
          </p:cNvGraphicFramePr>
          <p:nvPr>
            <p:extLst>
              <p:ext uri="{D42A27DB-BD31-4B8C-83A1-F6EECF244321}">
                <p14:modId xmlns:p14="http://schemas.microsoft.com/office/powerpoint/2010/main" val="165684918"/>
              </p:ext>
            </p:extLst>
          </p:nvPr>
        </p:nvGraphicFramePr>
        <p:xfrm>
          <a:off x="1178169" y="423476"/>
          <a:ext cx="10181491" cy="4371674"/>
        </p:xfrm>
        <a:graphic>
          <a:graphicData uri="http://schemas.openxmlformats.org/drawingml/2006/table">
            <a:tbl>
              <a:tblPr firstRow="1" bandRow="1">
                <a:tableStyleId>{22838BEF-8BB2-4498-84A7-C5851F593DF1}</a:tableStyleId>
              </a:tblPr>
              <a:tblGrid>
                <a:gridCol w="3464169">
                  <a:extLst>
                    <a:ext uri="{9D8B030D-6E8A-4147-A177-3AD203B41FA5}">
                      <a16:colId xmlns:a16="http://schemas.microsoft.com/office/drawing/2014/main" val="3633527293"/>
                    </a:ext>
                  </a:extLst>
                </a:gridCol>
                <a:gridCol w="6717322">
                  <a:extLst>
                    <a:ext uri="{9D8B030D-6E8A-4147-A177-3AD203B41FA5}">
                      <a16:colId xmlns:a16="http://schemas.microsoft.com/office/drawing/2014/main" val="669385037"/>
                    </a:ext>
                  </a:extLst>
                </a:gridCol>
              </a:tblGrid>
              <a:tr h="881210">
                <a:tc>
                  <a:txBody>
                    <a:bodyPr/>
                    <a:lstStyle/>
                    <a:p>
                      <a:pPr algn="ctr"/>
                      <a:r>
                        <a:rPr lang="en-US" sz="2000" b="1" dirty="0">
                          <a:latin typeface="Times New Roman" panose="02020603050405020304" pitchFamily="18" charset="0"/>
                          <a:cs typeface="Times New Roman" panose="02020603050405020304" pitchFamily="18" charset="0"/>
                        </a:rPr>
                        <a:t>Hepatic Encephalopathy</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imes New Roman" panose="02020603050405020304" pitchFamily="18" charset="0"/>
                          <a:cs typeface="Times New Roman" panose="02020603050405020304" pitchFamily="18" charset="0"/>
                        </a:rPr>
                        <a:t>Avoid Precipitating Factors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imes New Roman" panose="02020603050405020304" pitchFamily="18" charset="0"/>
                          <a:cs typeface="Times New Roman" panose="02020603050405020304" pitchFamily="18" charset="0"/>
                        </a:rPr>
                        <a:t>Prophylactic Lactulose/Rifaximin</a:t>
                      </a:r>
                    </a:p>
                  </a:txBody>
                  <a:tcPr/>
                </a:tc>
                <a:extLst>
                  <a:ext uri="{0D108BD9-81ED-4DB2-BD59-A6C34878D82A}">
                    <a16:rowId xmlns:a16="http://schemas.microsoft.com/office/drawing/2014/main" val="1383117811"/>
                  </a:ext>
                </a:extLst>
              </a:tr>
              <a:tr h="828208">
                <a:tc>
                  <a:txBody>
                    <a:bodyPr/>
                    <a:lstStyle/>
                    <a:p>
                      <a:pPr algn="ctr"/>
                      <a:r>
                        <a:rPr lang="en-US" sz="2000" b="1" dirty="0">
                          <a:latin typeface="Times New Roman" panose="02020603050405020304" pitchFamily="18" charset="0"/>
                          <a:cs typeface="Times New Roman" panose="02020603050405020304" pitchFamily="18" charset="0"/>
                        </a:rPr>
                        <a:t>SBP</a:t>
                      </a:r>
                    </a:p>
                  </a:txBody>
                  <a:tcPr/>
                </a:tc>
                <a:tc>
                  <a:txBody>
                    <a:bodyPr/>
                    <a:lstStyle/>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Control Ascites</a:t>
                      </a:r>
                    </a:p>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Prophylactic Antibiotics if indicated</a:t>
                      </a:r>
                    </a:p>
                  </a:txBody>
                  <a:tcPr/>
                </a:tc>
                <a:extLst>
                  <a:ext uri="{0D108BD9-81ED-4DB2-BD59-A6C34878D82A}">
                    <a16:rowId xmlns:a16="http://schemas.microsoft.com/office/drawing/2014/main" val="2614543478"/>
                  </a:ext>
                </a:extLst>
              </a:tr>
              <a:tr h="1188298">
                <a:tc>
                  <a:txBody>
                    <a:bodyPr/>
                    <a:lstStyle/>
                    <a:p>
                      <a:pPr algn="ctr"/>
                      <a:r>
                        <a:rPr lang="en-US" sz="2000" b="1" dirty="0">
                          <a:latin typeface="Times New Roman" panose="02020603050405020304" pitchFamily="18" charset="0"/>
                          <a:cs typeface="Times New Roman" panose="02020603050405020304" pitchFamily="18" charset="0"/>
                        </a:rPr>
                        <a:t>Bleeding Varices</a:t>
                      </a:r>
                    </a:p>
                  </a:txBody>
                  <a:tcPr/>
                </a:tc>
                <a:tc>
                  <a:txBody>
                    <a:bodyPr/>
                    <a:lstStyle/>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Screening Upper endoscopy followed by appropriate surveillance </a:t>
                      </a:r>
                    </a:p>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Prophylactic Banding Vs </a:t>
                      </a:r>
                      <a:r>
                        <a:rPr lang="en-US" sz="2000" b="0" dirty="0" err="1">
                          <a:latin typeface="Times New Roman" panose="02020603050405020304" pitchFamily="18" charset="0"/>
                          <a:cs typeface="Times New Roman" panose="02020603050405020304" pitchFamily="18" charset="0"/>
                        </a:rPr>
                        <a:t>B.blockers</a:t>
                      </a: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43126414"/>
                  </a:ext>
                </a:extLst>
              </a:tr>
              <a:tr h="811361">
                <a:tc>
                  <a:txBody>
                    <a:bodyPr/>
                    <a:lstStyle/>
                    <a:p>
                      <a:pPr algn="ctr"/>
                      <a:r>
                        <a:rPr lang="en-US" sz="2000" b="1" dirty="0">
                          <a:latin typeface="Times New Roman" panose="02020603050405020304" pitchFamily="18" charset="0"/>
                          <a:cs typeface="Times New Roman" panose="02020603050405020304" pitchFamily="18" charset="0"/>
                        </a:rPr>
                        <a:t>Hepatorenal syndrome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68076658"/>
                  </a:ext>
                </a:extLst>
              </a:tr>
              <a:tr h="468118">
                <a:tc>
                  <a:txBody>
                    <a:bodyPr/>
                    <a:lstStyle/>
                    <a:p>
                      <a:pPr algn="ctr"/>
                      <a:r>
                        <a:rPr lang="en-US" sz="2000" b="1" dirty="0">
                          <a:latin typeface="Times New Roman" panose="02020603050405020304" pitchFamily="18" charset="0"/>
                          <a:cs typeface="Times New Roman" panose="02020603050405020304" pitchFamily="18" charset="0"/>
                        </a:rPr>
                        <a:t>HCC</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91448698"/>
                  </a:ext>
                </a:extLst>
              </a:tr>
            </a:tbl>
          </a:graphicData>
        </a:graphic>
      </p:graphicFrame>
    </p:spTree>
    <p:extLst>
      <p:ext uri="{BB962C8B-B14F-4D97-AF65-F5344CB8AC3E}">
        <p14:creationId xmlns:p14="http://schemas.microsoft.com/office/powerpoint/2010/main" val="1353768011"/>
      </p:ext>
    </p:extLst>
  </p:cSld>
  <p:clrMapOvr>
    <a:masterClrMapping/>
  </p:clrMapOvr>
  <mc:AlternateContent xmlns:mc="http://schemas.openxmlformats.org/markup-compatibility/2006">
    <mc:Choice xmlns:p14="http://schemas.microsoft.com/office/powerpoint/2010/main" Requires="p14">
      <p:transition spd="slow" p14:dur="2000" advTm="340"/>
    </mc:Choice>
    <mc:Fallback>
      <p:transition spd="slow" advTm="34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5C809CF-21AC-614E-B579-21CF42BC3872}"/>
              </a:ext>
            </a:extLst>
          </p:cNvPr>
          <p:cNvGraphicFramePr>
            <a:graphicFrameLocks noGrp="1"/>
          </p:cNvGraphicFramePr>
          <p:nvPr>
            <p:extLst>
              <p:ext uri="{D42A27DB-BD31-4B8C-83A1-F6EECF244321}">
                <p14:modId xmlns:p14="http://schemas.microsoft.com/office/powerpoint/2010/main" val="2869169841"/>
              </p:ext>
            </p:extLst>
          </p:nvPr>
        </p:nvGraphicFramePr>
        <p:xfrm>
          <a:off x="1178169" y="423476"/>
          <a:ext cx="10181491" cy="4371674"/>
        </p:xfrm>
        <a:graphic>
          <a:graphicData uri="http://schemas.openxmlformats.org/drawingml/2006/table">
            <a:tbl>
              <a:tblPr firstRow="1" bandRow="1">
                <a:tableStyleId>{22838BEF-8BB2-4498-84A7-C5851F593DF1}</a:tableStyleId>
              </a:tblPr>
              <a:tblGrid>
                <a:gridCol w="3464169">
                  <a:extLst>
                    <a:ext uri="{9D8B030D-6E8A-4147-A177-3AD203B41FA5}">
                      <a16:colId xmlns:a16="http://schemas.microsoft.com/office/drawing/2014/main" val="3633527293"/>
                    </a:ext>
                  </a:extLst>
                </a:gridCol>
                <a:gridCol w="6717322">
                  <a:extLst>
                    <a:ext uri="{9D8B030D-6E8A-4147-A177-3AD203B41FA5}">
                      <a16:colId xmlns:a16="http://schemas.microsoft.com/office/drawing/2014/main" val="669385037"/>
                    </a:ext>
                  </a:extLst>
                </a:gridCol>
              </a:tblGrid>
              <a:tr h="881210">
                <a:tc>
                  <a:txBody>
                    <a:bodyPr/>
                    <a:lstStyle/>
                    <a:p>
                      <a:pPr algn="ctr"/>
                      <a:r>
                        <a:rPr lang="en-US" sz="2000" b="1" dirty="0">
                          <a:latin typeface="Times New Roman" panose="02020603050405020304" pitchFamily="18" charset="0"/>
                          <a:cs typeface="Times New Roman" panose="02020603050405020304" pitchFamily="18" charset="0"/>
                        </a:rPr>
                        <a:t>Hepatic Encephalopathy</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imes New Roman" panose="02020603050405020304" pitchFamily="18" charset="0"/>
                          <a:cs typeface="Times New Roman" panose="02020603050405020304" pitchFamily="18" charset="0"/>
                        </a:rPr>
                        <a:t>Avoid Precipitating Factors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imes New Roman" panose="02020603050405020304" pitchFamily="18" charset="0"/>
                          <a:cs typeface="Times New Roman" panose="02020603050405020304" pitchFamily="18" charset="0"/>
                        </a:rPr>
                        <a:t>Prophylactic Lactulose/Rifaximin</a:t>
                      </a:r>
                    </a:p>
                  </a:txBody>
                  <a:tcPr/>
                </a:tc>
                <a:extLst>
                  <a:ext uri="{0D108BD9-81ED-4DB2-BD59-A6C34878D82A}">
                    <a16:rowId xmlns:a16="http://schemas.microsoft.com/office/drawing/2014/main" val="1383117811"/>
                  </a:ext>
                </a:extLst>
              </a:tr>
              <a:tr h="828208">
                <a:tc>
                  <a:txBody>
                    <a:bodyPr/>
                    <a:lstStyle/>
                    <a:p>
                      <a:pPr algn="ctr"/>
                      <a:r>
                        <a:rPr lang="en-US" sz="2000" b="1" dirty="0">
                          <a:latin typeface="Times New Roman" panose="02020603050405020304" pitchFamily="18" charset="0"/>
                          <a:cs typeface="Times New Roman" panose="02020603050405020304" pitchFamily="18" charset="0"/>
                        </a:rPr>
                        <a:t>SBP</a:t>
                      </a:r>
                    </a:p>
                  </a:txBody>
                  <a:tcPr/>
                </a:tc>
                <a:tc>
                  <a:txBody>
                    <a:bodyPr/>
                    <a:lstStyle/>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Control Ascites</a:t>
                      </a:r>
                    </a:p>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Prophylactic Antibiotics if indicated</a:t>
                      </a:r>
                    </a:p>
                  </a:txBody>
                  <a:tcPr/>
                </a:tc>
                <a:extLst>
                  <a:ext uri="{0D108BD9-81ED-4DB2-BD59-A6C34878D82A}">
                    <a16:rowId xmlns:a16="http://schemas.microsoft.com/office/drawing/2014/main" val="2614543478"/>
                  </a:ext>
                </a:extLst>
              </a:tr>
              <a:tr h="1188298">
                <a:tc>
                  <a:txBody>
                    <a:bodyPr/>
                    <a:lstStyle/>
                    <a:p>
                      <a:pPr algn="ctr"/>
                      <a:r>
                        <a:rPr lang="en-US" sz="2000" b="1" dirty="0">
                          <a:latin typeface="Times New Roman" panose="02020603050405020304" pitchFamily="18" charset="0"/>
                          <a:cs typeface="Times New Roman" panose="02020603050405020304" pitchFamily="18" charset="0"/>
                        </a:rPr>
                        <a:t>Bleeding Varices</a:t>
                      </a:r>
                    </a:p>
                  </a:txBody>
                  <a:tcPr/>
                </a:tc>
                <a:tc>
                  <a:txBody>
                    <a:bodyPr/>
                    <a:lstStyle/>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Screening Upper endoscopy followed by appropriate surveillance </a:t>
                      </a:r>
                    </a:p>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Prophylactic Banding Vs </a:t>
                      </a:r>
                      <a:r>
                        <a:rPr lang="en-US" sz="2000" b="0" dirty="0" err="1">
                          <a:latin typeface="Times New Roman" panose="02020603050405020304" pitchFamily="18" charset="0"/>
                          <a:cs typeface="Times New Roman" panose="02020603050405020304" pitchFamily="18" charset="0"/>
                        </a:rPr>
                        <a:t>B.blockers</a:t>
                      </a: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43126414"/>
                  </a:ext>
                </a:extLst>
              </a:tr>
              <a:tr h="811361">
                <a:tc>
                  <a:txBody>
                    <a:bodyPr/>
                    <a:lstStyle/>
                    <a:p>
                      <a:pPr algn="ctr"/>
                      <a:r>
                        <a:rPr lang="en-US" sz="2000" b="1" dirty="0">
                          <a:latin typeface="Times New Roman" panose="02020603050405020304" pitchFamily="18" charset="0"/>
                          <a:cs typeface="Times New Roman" panose="02020603050405020304" pitchFamily="18" charset="0"/>
                        </a:rPr>
                        <a:t>Hepatorenal syndrome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imes New Roman" panose="02020603050405020304" pitchFamily="18" charset="0"/>
                          <a:cs typeface="Times New Roman" panose="02020603050405020304" pitchFamily="18" charset="0"/>
                        </a:rPr>
                        <a:t>Avoid factors that might precipitate or worsen kidney function (Nephrotoxic medication, contract, dehydration, Excessive diuretics)</a:t>
                      </a:r>
                    </a:p>
                  </a:txBody>
                  <a:tcPr/>
                </a:tc>
                <a:extLst>
                  <a:ext uri="{0D108BD9-81ED-4DB2-BD59-A6C34878D82A}">
                    <a16:rowId xmlns:a16="http://schemas.microsoft.com/office/drawing/2014/main" val="668076658"/>
                  </a:ext>
                </a:extLst>
              </a:tr>
              <a:tr h="468118">
                <a:tc>
                  <a:txBody>
                    <a:bodyPr/>
                    <a:lstStyle/>
                    <a:p>
                      <a:pPr algn="ctr"/>
                      <a:r>
                        <a:rPr lang="en-US" sz="2000" b="1" dirty="0">
                          <a:latin typeface="Times New Roman" panose="02020603050405020304" pitchFamily="18" charset="0"/>
                          <a:cs typeface="Times New Roman" panose="02020603050405020304" pitchFamily="18" charset="0"/>
                        </a:rPr>
                        <a:t>HCC</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91448698"/>
                  </a:ext>
                </a:extLst>
              </a:tr>
            </a:tbl>
          </a:graphicData>
        </a:graphic>
      </p:graphicFrame>
    </p:spTree>
    <p:extLst>
      <p:ext uri="{BB962C8B-B14F-4D97-AF65-F5344CB8AC3E}">
        <p14:creationId xmlns:p14="http://schemas.microsoft.com/office/powerpoint/2010/main" val="669631941"/>
      </p:ext>
    </p:extLst>
  </p:cSld>
  <p:clrMapOvr>
    <a:masterClrMapping/>
  </p:clrMapOvr>
  <mc:AlternateContent xmlns:mc="http://schemas.openxmlformats.org/markup-compatibility/2006">
    <mc:Choice xmlns:p14="http://schemas.microsoft.com/office/powerpoint/2010/main" Requires="p14">
      <p:transition spd="slow" p14:dur="2000" advTm="253"/>
    </mc:Choice>
    <mc:Fallback>
      <p:transition spd="slow" advTm="253"/>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5C809CF-21AC-614E-B579-21CF42BC3872}"/>
              </a:ext>
            </a:extLst>
          </p:cNvPr>
          <p:cNvGraphicFramePr>
            <a:graphicFrameLocks noGrp="1"/>
          </p:cNvGraphicFramePr>
          <p:nvPr>
            <p:extLst>
              <p:ext uri="{D42A27DB-BD31-4B8C-83A1-F6EECF244321}">
                <p14:modId xmlns:p14="http://schemas.microsoft.com/office/powerpoint/2010/main" val="3868059644"/>
              </p:ext>
            </p:extLst>
          </p:nvPr>
        </p:nvGraphicFramePr>
        <p:xfrm>
          <a:off x="1178169" y="423476"/>
          <a:ext cx="10181491" cy="4371674"/>
        </p:xfrm>
        <a:graphic>
          <a:graphicData uri="http://schemas.openxmlformats.org/drawingml/2006/table">
            <a:tbl>
              <a:tblPr firstRow="1" bandRow="1">
                <a:tableStyleId>{22838BEF-8BB2-4498-84A7-C5851F593DF1}</a:tableStyleId>
              </a:tblPr>
              <a:tblGrid>
                <a:gridCol w="3464169">
                  <a:extLst>
                    <a:ext uri="{9D8B030D-6E8A-4147-A177-3AD203B41FA5}">
                      <a16:colId xmlns:a16="http://schemas.microsoft.com/office/drawing/2014/main" val="3633527293"/>
                    </a:ext>
                  </a:extLst>
                </a:gridCol>
                <a:gridCol w="6717322">
                  <a:extLst>
                    <a:ext uri="{9D8B030D-6E8A-4147-A177-3AD203B41FA5}">
                      <a16:colId xmlns:a16="http://schemas.microsoft.com/office/drawing/2014/main" val="669385037"/>
                    </a:ext>
                  </a:extLst>
                </a:gridCol>
              </a:tblGrid>
              <a:tr h="881210">
                <a:tc>
                  <a:txBody>
                    <a:bodyPr/>
                    <a:lstStyle/>
                    <a:p>
                      <a:pPr algn="ctr"/>
                      <a:r>
                        <a:rPr lang="en-US" sz="2000" b="1" dirty="0">
                          <a:latin typeface="Times New Roman" panose="02020603050405020304" pitchFamily="18" charset="0"/>
                          <a:cs typeface="Times New Roman" panose="02020603050405020304" pitchFamily="18" charset="0"/>
                        </a:rPr>
                        <a:t>Hepatic Encephalopathy</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imes New Roman" panose="02020603050405020304" pitchFamily="18" charset="0"/>
                          <a:cs typeface="Times New Roman" panose="02020603050405020304" pitchFamily="18" charset="0"/>
                        </a:rPr>
                        <a:t>Avoid Precipitating Factors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imes New Roman" panose="02020603050405020304" pitchFamily="18" charset="0"/>
                          <a:cs typeface="Times New Roman" panose="02020603050405020304" pitchFamily="18" charset="0"/>
                        </a:rPr>
                        <a:t>Prophylactic Lactulose/Rifaximin</a:t>
                      </a:r>
                    </a:p>
                  </a:txBody>
                  <a:tcPr/>
                </a:tc>
                <a:extLst>
                  <a:ext uri="{0D108BD9-81ED-4DB2-BD59-A6C34878D82A}">
                    <a16:rowId xmlns:a16="http://schemas.microsoft.com/office/drawing/2014/main" val="1383117811"/>
                  </a:ext>
                </a:extLst>
              </a:tr>
              <a:tr h="828208">
                <a:tc>
                  <a:txBody>
                    <a:bodyPr/>
                    <a:lstStyle/>
                    <a:p>
                      <a:pPr algn="ctr"/>
                      <a:r>
                        <a:rPr lang="en-US" sz="2000" b="1" dirty="0">
                          <a:latin typeface="Times New Roman" panose="02020603050405020304" pitchFamily="18" charset="0"/>
                          <a:cs typeface="Times New Roman" panose="02020603050405020304" pitchFamily="18" charset="0"/>
                        </a:rPr>
                        <a:t>SBP</a:t>
                      </a:r>
                    </a:p>
                  </a:txBody>
                  <a:tcPr/>
                </a:tc>
                <a:tc>
                  <a:txBody>
                    <a:bodyPr/>
                    <a:lstStyle/>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Control Ascites</a:t>
                      </a:r>
                    </a:p>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Prophylactic Antibiotics if indicated</a:t>
                      </a:r>
                    </a:p>
                  </a:txBody>
                  <a:tcPr/>
                </a:tc>
                <a:extLst>
                  <a:ext uri="{0D108BD9-81ED-4DB2-BD59-A6C34878D82A}">
                    <a16:rowId xmlns:a16="http://schemas.microsoft.com/office/drawing/2014/main" val="2614543478"/>
                  </a:ext>
                </a:extLst>
              </a:tr>
              <a:tr h="1188298">
                <a:tc>
                  <a:txBody>
                    <a:bodyPr/>
                    <a:lstStyle/>
                    <a:p>
                      <a:pPr algn="ctr"/>
                      <a:r>
                        <a:rPr lang="en-US" sz="2000" b="1" dirty="0">
                          <a:latin typeface="Times New Roman" panose="02020603050405020304" pitchFamily="18" charset="0"/>
                          <a:cs typeface="Times New Roman" panose="02020603050405020304" pitchFamily="18" charset="0"/>
                        </a:rPr>
                        <a:t>Bleeding Varices</a:t>
                      </a:r>
                    </a:p>
                  </a:txBody>
                  <a:tcPr/>
                </a:tc>
                <a:tc>
                  <a:txBody>
                    <a:bodyPr/>
                    <a:lstStyle/>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Screening Upper endoscopy followed by appropriate surveillance </a:t>
                      </a:r>
                    </a:p>
                    <a:p>
                      <a:pPr marL="285750" indent="-285750">
                        <a:buFont typeface="Arial" panose="020B0604020202020204" pitchFamily="34" charset="0"/>
                        <a:buChar char="•"/>
                      </a:pPr>
                      <a:r>
                        <a:rPr lang="en-US" sz="2000" b="0" dirty="0">
                          <a:latin typeface="Times New Roman" panose="02020603050405020304" pitchFamily="18" charset="0"/>
                          <a:cs typeface="Times New Roman" panose="02020603050405020304" pitchFamily="18" charset="0"/>
                        </a:rPr>
                        <a:t>Prophylactic Banding Vs </a:t>
                      </a:r>
                      <a:r>
                        <a:rPr lang="en-US" sz="2000" b="0" dirty="0" err="1">
                          <a:latin typeface="Times New Roman" panose="02020603050405020304" pitchFamily="18" charset="0"/>
                          <a:cs typeface="Times New Roman" panose="02020603050405020304" pitchFamily="18" charset="0"/>
                        </a:rPr>
                        <a:t>B.blockers</a:t>
                      </a:r>
                      <a:endParaRPr lang="en-US"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43126414"/>
                  </a:ext>
                </a:extLst>
              </a:tr>
              <a:tr h="811361">
                <a:tc>
                  <a:txBody>
                    <a:bodyPr/>
                    <a:lstStyle/>
                    <a:p>
                      <a:pPr algn="ctr"/>
                      <a:r>
                        <a:rPr lang="en-US" sz="2000" b="1" dirty="0">
                          <a:latin typeface="Times New Roman" panose="02020603050405020304" pitchFamily="18" charset="0"/>
                          <a:cs typeface="Times New Roman" panose="02020603050405020304" pitchFamily="18" charset="0"/>
                        </a:rPr>
                        <a:t>Hepatorenal syndrome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imes New Roman" panose="02020603050405020304" pitchFamily="18" charset="0"/>
                          <a:cs typeface="Times New Roman" panose="02020603050405020304" pitchFamily="18" charset="0"/>
                        </a:rPr>
                        <a:t>Avoid factors that might precipitate or worsen kidney function (Nephrotoxic medication, contract, dehydration, Excessive diuretics)</a:t>
                      </a:r>
                    </a:p>
                  </a:txBody>
                  <a:tcPr/>
                </a:tc>
                <a:extLst>
                  <a:ext uri="{0D108BD9-81ED-4DB2-BD59-A6C34878D82A}">
                    <a16:rowId xmlns:a16="http://schemas.microsoft.com/office/drawing/2014/main" val="668076658"/>
                  </a:ext>
                </a:extLst>
              </a:tr>
              <a:tr h="468118">
                <a:tc>
                  <a:txBody>
                    <a:bodyPr/>
                    <a:lstStyle/>
                    <a:p>
                      <a:pPr algn="ctr"/>
                      <a:r>
                        <a:rPr lang="en-US" sz="2000" b="1" dirty="0">
                          <a:latin typeface="Times New Roman" panose="02020603050405020304" pitchFamily="18" charset="0"/>
                          <a:cs typeface="Times New Roman" panose="02020603050405020304" pitchFamily="18" charset="0"/>
                        </a:rPr>
                        <a:t>HCC</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Times New Roman" panose="02020603050405020304" pitchFamily="18" charset="0"/>
                          <a:cs typeface="Times New Roman" panose="02020603050405020304" pitchFamily="18" charset="0"/>
                        </a:rPr>
                        <a:t>Screening liver ultrasound Q6 months +/- AFP</a:t>
                      </a:r>
                    </a:p>
                  </a:txBody>
                  <a:tcPr/>
                </a:tc>
                <a:extLst>
                  <a:ext uri="{0D108BD9-81ED-4DB2-BD59-A6C34878D82A}">
                    <a16:rowId xmlns:a16="http://schemas.microsoft.com/office/drawing/2014/main" val="4191448698"/>
                  </a:ext>
                </a:extLst>
              </a:tr>
            </a:tbl>
          </a:graphicData>
        </a:graphic>
      </p:graphicFrame>
      <p:sp>
        <p:nvSpPr>
          <p:cNvPr id="3" name="Right Arrow 2">
            <a:extLst>
              <a:ext uri="{FF2B5EF4-FFF2-40B4-BE49-F238E27FC236}">
                <a16:creationId xmlns:a16="http://schemas.microsoft.com/office/drawing/2014/main" id="{02E8B8C4-D081-5946-ABE8-BA95F42B8414}"/>
              </a:ext>
            </a:extLst>
          </p:cNvPr>
          <p:cNvSpPr/>
          <p:nvPr/>
        </p:nvSpPr>
        <p:spPr>
          <a:xfrm rot="5400000">
            <a:off x="5484463" y="4826801"/>
            <a:ext cx="665049" cy="54864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22B9F69-F9B8-9C4C-9390-CDCD5051711A}"/>
              </a:ext>
            </a:extLst>
          </p:cNvPr>
          <p:cNvSpPr txBox="1"/>
          <p:nvPr/>
        </p:nvSpPr>
        <p:spPr>
          <a:xfrm>
            <a:off x="4219707" y="5433646"/>
            <a:ext cx="3194559" cy="830997"/>
          </a:xfrm>
          <a:prstGeom prst="rect">
            <a:avLst/>
          </a:prstGeom>
          <a:noFill/>
        </p:spPr>
        <p:txBody>
          <a:bodyPr wrap="square" rtlCol="0">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REFER FOR LIVER TRANSPLANT </a:t>
            </a:r>
          </a:p>
        </p:txBody>
      </p:sp>
    </p:spTree>
    <p:custDataLst>
      <p:tags r:id="rId1"/>
    </p:custDataLst>
    <p:extLst>
      <p:ext uri="{BB962C8B-B14F-4D97-AF65-F5344CB8AC3E}">
        <p14:creationId xmlns:p14="http://schemas.microsoft.com/office/powerpoint/2010/main" val="1994538080"/>
      </p:ext>
    </p:extLst>
  </p:cSld>
  <p:clrMapOvr>
    <a:masterClrMapping/>
  </p:clrMapOvr>
  <mc:AlternateContent xmlns:mc="http://schemas.openxmlformats.org/markup-compatibility/2006">
    <mc:Choice xmlns:p14="http://schemas.microsoft.com/office/powerpoint/2010/main" Requires="p14">
      <p:transition spd="slow" p14:dur="2000" advTm="1680"/>
    </mc:Choice>
    <mc:Fallback>
      <p:transition spd="slow" advTm="16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A8D03-270C-4E49-BC1A-137E5F1DFC2C}"/>
              </a:ext>
            </a:extLst>
          </p:cNvPr>
          <p:cNvSpPr>
            <a:spLocks noGrp="1"/>
          </p:cNvSpPr>
          <p:nvPr>
            <p:ph type="title"/>
          </p:nvPr>
        </p:nvSpPr>
        <p:spPr>
          <a:xfrm>
            <a:off x="913775" y="319579"/>
            <a:ext cx="10364451" cy="1596177"/>
          </a:xfrm>
        </p:spPr>
        <p:txBody>
          <a:bodyPr>
            <a:normAutofit/>
          </a:bodyPr>
          <a:lstStyle/>
          <a:p>
            <a:r>
              <a:rPr lang="en-US" sz="3200" dirty="0">
                <a:solidFill>
                  <a:srgbClr val="C00000"/>
                </a:solidFill>
                <a:latin typeface="Times New Roman" panose="02020603050405020304" pitchFamily="18" charset="0"/>
                <a:cs typeface="Times New Roman" panose="02020603050405020304" pitchFamily="18" charset="0"/>
              </a:rPr>
              <a:t>Management</a:t>
            </a:r>
          </a:p>
        </p:txBody>
      </p:sp>
      <p:sp>
        <p:nvSpPr>
          <p:cNvPr id="4" name="TextBox 3">
            <a:extLst>
              <a:ext uri="{FF2B5EF4-FFF2-40B4-BE49-F238E27FC236}">
                <a16:creationId xmlns:a16="http://schemas.microsoft.com/office/drawing/2014/main" id="{2A011F77-AACD-5041-8F05-D909916AEC43}"/>
              </a:ext>
            </a:extLst>
          </p:cNvPr>
          <p:cNvSpPr txBox="1"/>
          <p:nvPr/>
        </p:nvSpPr>
        <p:spPr>
          <a:xfrm>
            <a:off x="913775" y="1644774"/>
            <a:ext cx="10681600" cy="4893647"/>
          </a:xfrm>
          <a:prstGeom prst="rect">
            <a:avLst/>
          </a:prstGeom>
          <a:noFill/>
        </p:spPr>
        <p:txBody>
          <a:bodyPr wrap="square" rtlCol="0">
            <a:spAutoFit/>
          </a:bodyPr>
          <a:lstStyle/>
          <a:p>
            <a:pPr marL="457200" indent="-457200">
              <a:buAutoNum type="arabicPeriod"/>
            </a:pPr>
            <a:r>
              <a:rPr lang="en-US" sz="2400" dirty="0">
                <a:latin typeface="Times New Roman" panose="02020603050405020304" pitchFamily="18" charset="0"/>
                <a:cs typeface="Times New Roman" panose="02020603050405020304" pitchFamily="18" charset="0"/>
              </a:rPr>
              <a:t>Determine the etiology of chronic liver disease/cirrhosis and treat in order to slow or reverse the progression of liver disease. </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dirty="0">
                <a:latin typeface="Times New Roman" panose="02020603050405020304" pitchFamily="18" charset="0"/>
                <a:cs typeface="Times New Roman" panose="02020603050405020304" pitchFamily="18" charset="0"/>
              </a:rPr>
              <a:t>Prevent superimposed insult to the liver (Vaccinations, hepatotoxic medications, Alcohol).</a:t>
            </a:r>
          </a:p>
          <a:p>
            <a:pPr marL="457200" indent="-457200">
              <a:buAutoNum type="arabicPeriod"/>
            </a:pPr>
            <a:endParaRPr lang="en-US" sz="2400" dirty="0">
              <a:latin typeface="Times New Roman" panose="02020603050405020304" pitchFamily="18" charset="0"/>
              <a:cs typeface="Times New Roman" panose="02020603050405020304" pitchFamily="18" charset="0"/>
            </a:endParaRPr>
          </a:p>
          <a:p>
            <a:pPr marL="457200" indent="-457200">
              <a:buAutoNum type="arabicPeriod"/>
            </a:pPr>
            <a:r>
              <a:rPr lang="en-US" sz="2400" dirty="0">
                <a:latin typeface="Times New Roman" panose="02020603050405020304" pitchFamily="18" charset="0"/>
                <a:cs typeface="Times New Roman" panose="02020603050405020304" pitchFamily="18" charset="0"/>
              </a:rPr>
              <a:t>Treat symptoms.</a:t>
            </a:r>
          </a:p>
          <a:p>
            <a:pPr marL="457200" indent="-457200">
              <a:buAutoNum type="arabicPeriod"/>
            </a:pPr>
            <a:endParaRPr lang="en-US" sz="2400" b="1" dirty="0">
              <a:latin typeface="Times New Roman" panose="02020603050405020304" pitchFamily="18" charset="0"/>
              <a:cs typeface="Times New Roman" panose="02020603050405020304" pitchFamily="18" charset="0"/>
            </a:endParaRPr>
          </a:p>
          <a:p>
            <a:pPr marL="457200" indent="-457200">
              <a:buFontTx/>
              <a:buAutoNum type="arabicPeriod"/>
            </a:pPr>
            <a:r>
              <a:rPr lang="en-US" sz="2400" dirty="0">
                <a:latin typeface="Times New Roman" panose="02020603050405020304" pitchFamily="18" charset="0"/>
                <a:cs typeface="Times New Roman" panose="02020603050405020304" pitchFamily="18" charset="0"/>
              </a:rPr>
              <a:t>Prevent and treat complications. </a:t>
            </a:r>
          </a:p>
          <a:p>
            <a:pPr marL="457200" indent="-457200">
              <a:buFontTx/>
              <a:buAutoNum type="arabicPeriod"/>
            </a:pPr>
            <a:endParaRPr lang="en-US" sz="2400" b="1" dirty="0">
              <a:latin typeface="Times New Roman" panose="02020603050405020304" pitchFamily="18" charset="0"/>
              <a:cs typeface="Times New Roman" panose="02020603050405020304" pitchFamily="18" charset="0"/>
            </a:endParaRPr>
          </a:p>
          <a:p>
            <a:pPr marL="457200" indent="-457200">
              <a:buFontTx/>
              <a:buAutoNum type="arabicPeriod"/>
            </a:pPr>
            <a:r>
              <a:rPr lang="en-US" sz="2400" b="1" dirty="0">
                <a:latin typeface="Times New Roman" panose="02020603050405020304" pitchFamily="18" charset="0"/>
                <a:cs typeface="Times New Roman" panose="02020603050405020304" pitchFamily="18" charset="0"/>
              </a:rPr>
              <a:t>Refer to liver transplant when appropriate. </a:t>
            </a:r>
          </a:p>
          <a:p>
            <a:endParaRPr lang="en-US" sz="2400" b="1"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624543"/>
      </p:ext>
    </p:extLst>
  </p:cSld>
  <p:clrMapOvr>
    <a:masterClrMapping/>
  </p:clrMapOvr>
  <mc:AlternateContent xmlns:mc="http://schemas.openxmlformats.org/markup-compatibility/2006">
    <mc:Choice xmlns:p14="http://schemas.microsoft.com/office/powerpoint/2010/main" Requires="p14">
      <p:transition spd="slow" p14:dur="2000" advTm="4795"/>
    </mc:Choice>
    <mc:Fallback>
      <p:transition spd="slow" advTm="4795"/>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1D47-10DC-F44E-BEEC-F3B31B0555F1}"/>
              </a:ext>
            </a:extLst>
          </p:cNvPr>
          <p:cNvSpPr>
            <a:spLocks noGrp="1"/>
          </p:cNvSpPr>
          <p:nvPr>
            <p:ph type="title"/>
          </p:nvPr>
        </p:nvSpPr>
        <p:spPr>
          <a:xfrm>
            <a:off x="913769" y="793189"/>
            <a:ext cx="10364451" cy="834664"/>
          </a:xfrm>
        </p:spPr>
        <p:txBody>
          <a:bodyPr>
            <a:noAutofit/>
          </a:bodyPr>
          <a:lstStyle/>
          <a:p>
            <a:r>
              <a:rPr lang="en-US" sz="4000" dirty="0">
                <a:solidFill>
                  <a:srgbClr val="C00000"/>
                </a:solidFill>
                <a:latin typeface="Times New Roman" panose="02020603050405020304" pitchFamily="18" charset="0"/>
                <a:cs typeface="Times New Roman" panose="02020603050405020304" pitchFamily="18" charset="0"/>
              </a:rPr>
              <a:t>TIPS</a:t>
            </a:r>
            <a:br>
              <a:rPr lang="en-US" sz="4000" dirty="0">
                <a:solidFill>
                  <a:srgbClr val="C00000"/>
                </a:solidFill>
                <a:latin typeface="Times New Roman" panose="02020603050405020304" pitchFamily="18" charset="0"/>
                <a:cs typeface="Times New Roman" panose="02020603050405020304" pitchFamily="18" charset="0"/>
              </a:rPr>
            </a:br>
            <a:br>
              <a:rPr lang="en-US" sz="4000" dirty="0">
                <a:latin typeface="Times New Roman" panose="02020603050405020304" pitchFamily="18" charset="0"/>
                <a:cs typeface="Times New Roman" panose="02020603050405020304" pitchFamily="18" charset="0"/>
              </a:rPr>
            </a:br>
            <a:endParaRPr lang="en-US" sz="4000" dirty="0">
              <a:solidFill>
                <a:srgbClr val="C0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7F1802-67F4-6845-B352-FC53CF2361EC}"/>
              </a:ext>
            </a:extLst>
          </p:cNvPr>
          <p:cNvPicPr>
            <a:picLocks noChangeAspect="1"/>
          </p:cNvPicPr>
          <p:nvPr/>
        </p:nvPicPr>
        <p:blipFill>
          <a:blip r:embed="rId3"/>
          <a:stretch>
            <a:fillRect/>
          </a:stretch>
        </p:blipFill>
        <p:spPr>
          <a:xfrm>
            <a:off x="2421054" y="1767352"/>
            <a:ext cx="7349883" cy="4626103"/>
          </a:xfrm>
          <a:prstGeom prst="rect">
            <a:avLst/>
          </a:prstGeom>
        </p:spPr>
      </p:pic>
      <p:sp>
        <p:nvSpPr>
          <p:cNvPr id="7" name="TextBox 6">
            <a:extLst>
              <a:ext uri="{FF2B5EF4-FFF2-40B4-BE49-F238E27FC236}">
                <a16:creationId xmlns:a16="http://schemas.microsoft.com/office/drawing/2014/main" id="{D802C32B-C6F5-E546-BE79-AFE59294B579}"/>
              </a:ext>
            </a:extLst>
          </p:cNvPr>
          <p:cNvSpPr txBox="1"/>
          <p:nvPr/>
        </p:nvSpPr>
        <p:spPr>
          <a:xfrm>
            <a:off x="1773936" y="1026688"/>
            <a:ext cx="894283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TRANSJUGULAR INTRAHEPATIC PORTOSYSTEMIC SHUNT</a:t>
            </a:r>
            <a:endParaRPr lang="en-US" sz="2400" dirty="0"/>
          </a:p>
        </p:txBody>
      </p:sp>
    </p:spTree>
    <p:custDataLst>
      <p:tags r:id="rId1"/>
    </p:custDataLst>
    <p:extLst>
      <p:ext uri="{BB962C8B-B14F-4D97-AF65-F5344CB8AC3E}">
        <p14:creationId xmlns:p14="http://schemas.microsoft.com/office/powerpoint/2010/main" val="1338250957"/>
      </p:ext>
    </p:extLst>
  </p:cSld>
  <p:clrMapOvr>
    <a:masterClrMapping/>
  </p:clrMapOvr>
  <mc:AlternateContent xmlns:mc="http://schemas.openxmlformats.org/markup-compatibility/2006">
    <mc:Choice xmlns:p14="http://schemas.microsoft.com/office/powerpoint/2010/main" Requires="p14">
      <p:transition spd="slow" p14:dur="2000" advTm="4357"/>
    </mc:Choice>
    <mc:Fallback>
      <p:transition spd="slow" advTm="43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1D47-10DC-F44E-BEEC-F3B31B0555F1}"/>
              </a:ext>
            </a:extLst>
          </p:cNvPr>
          <p:cNvSpPr>
            <a:spLocks noGrp="1"/>
          </p:cNvSpPr>
          <p:nvPr>
            <p:ph type="title"/>
          </p:nvPr>
        </p:nvSpPr>
        <p:spPr>
          <a:xfrm>
            <a:off x="913149" y="0"/>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TIPS</a:t>
            </a:r>
          </a:p>
        </p:txBody>
      </p:sp>
      <p:sp>
        <p:nvSpPr>
          <p:cNvPr id="6" name="TextBox 5">
            <a:extLst>
              <a:ext uri="{FF2B5EF4-FFF2-40B4-BE49-F238E27FC236}">
                <a16:creationId xmlns:a16="http://schemas.microsoft.com/office/drawing/2014/main" id="{0C4AFB83-4C39-C44D-BB2D-A6A9712A5507}"/>
              </a:ext>
            </a:extLst>
          </p:cNvPr>
          <p:cNvSpPr txBox="1"/>
          <p:nvPr/>
        </p:nvSpPr>
        <p:spPr>
          <a:xfrm>
            <a:off x="1459523" y="1596177"/>
            <a:ext cx="9442939" cy="4062651"/>
          </a:xfrm>
          <a:prstGeom prst="rect">
            <a:avLst/>
          </a:prstGeom>
          <a:noFill/>
        </p:spPr>
        <p:txBody>
          <a:bodyPr wrap="square" rtlCol="0">
            <a:spAutoFit/>
          </a:bodyPr>
          <a:lstStyle/>
          <a:p>
            <a:r>
              <a:rPr lang="en-US" sz="2400" b="1" u="sng" dirty="0">
                <a:solidFill>
                  <a:srgbClr val="C00000"/>
                </a:solidFill>
                <a:latin typeface="Times New Roman" panose="02020603050405020304" pitchFamily="18" charset="0"/>
                <a:cs typeface="Times New Roman" panose="02020603050405020304" pitchFamily="18" charset="0"/>
              </a:rPr>
              <a:t>INDICATIONS:</a:t>
            </a:r>
          </a:p>
          <a:p>
            <a:pPr marL="457200" indent="-457200">
              <a:buAutoNum type="arabicPeriod"/>
            </a:pPr>
            <a:r>
              <a:rPr lang="en-US" sz="2400" dirty="0">
                <a:latin typeface="Times New Roman" panose="02020603050405020304" pitchFamily="18" charset="0"/>
                <a:cs typeface="Times New Roman" panose="02020603050405020304" pitchFamily="18" charset="0"/>
              </a:rPr>
              <a:t>Refractory Ascites</a:t>
            </a:r>
          </a:p>
          <a:p>
            <a:pPr marL="457200" indent="-457200">
              <a:buAutoNum type="arabicPeriod"/>
            </a:pPr>
            <a:r>
              <a:rPr lang="en-US" sz="2400" dirty="0">
                <a:latin typeface="Times New Roman" panose="02020603050405020304" pitchFamily="18" charset="0"/>
                <a:cs typeface="Times New Roman" panose="02020603050405020304" pitchFamily="18" charset="0"/>
              </a:rPr>
              <a:t>Uncontrolled variceal bleeding (Esophageal, Gastric)</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b="1" u="sng" dirty="0">
                <a:solidFill>
                  <a:srgbClr val="C00000"/>
                </a:solidFill>
                <a:latin typeface="Times New Roman" panose="02020603050405020304" pitchFamily="18" charset="0"/>
                <a:cs typeface="Times New Roman" panose="02020603050405020304" pitchFamily="18" charset="0"/>
              </a:rPr>
              <a:t>COMPLICATIONS: </a:t>
            </a:r>
          </a:p>
          <a:p>
            <a:pPr marL="457200" indent="-457200">
              <a:buAutoNum type="arabicPeriod"/>
            </a:pPr>
            <a:r>
              <a:rPr lang="en-US" sz="2400" dirty="0">
                <a:latin typeface="Times New Roman" panose="02020603050405020304" pitchFamily="18" charset="0"/>
                <a:cs typeface="Times New Roman" panose="02020603050405020304" pitchFamily="18" charset="0"/>
              </a:rPr>
              <a:t>Bleeding</a:t>
            </a:r>
          </a:p>
          <a:p>
            <a:pPr marL="457200" indent="-457200">
              <a:buAutoNum type="arabicPeriod"/>
            </a:pPr>
            <a:r>
              <a:rPr lang="en-US" sz="2400" dirty="0">
                <a:latin typeface="Times New Roman" panose="02020603050405020304" pitchFamily="18" charset="0"/>
                <a:cs typeface="Times New Roman" panose="02020603050405020304" pitchFamily="18" charset="0"/>
              </a:rPr>
              <a:t>Fever</a:t>
            </a:r>
          </a:p>
          <a:p>
            <a:pPr marL="457200" indent="-457200">
              <a:buAutoNum type="arabicPeriod"/>
            </a:pPr>
            <a:r>
              <a:rPr lang="en-US" sz="2400" dirty="0">
                <a:latin typeface="Times New Roman" panose="02020603050405020304" pitchFamily="18" charset="0"/>
                <a:cs typeface="Times New Roman" panose="02020603050405020304" pitchFamily="18" charset="0"/>
              </a:rPr>
              <a:t>Hepatic Encephalopathy.</a:t>
            </a:r>
          </a:p>
          <a:p>
            <a:pPr marL="457200" indent="-457200">
              <a:buAutoNum type="arabicPeriod"/>
            </a:pPr>
            <a:r>
              <a:rPr lang="en-US" sz="2400" dirty="0">
                <a:latin typeface="Times New Roman" panose="02020603050405020304" pitchFamily="18" charset="0"/>
                <a:cs typeface="Times New Roman" panose="02020603050405020304" pitchFamily="18" charset="0"/>
              </a:rPr>
              <a:t>Worsening renal function. </a:t>
            </a:r>
          </a:p>
          <a:p>
            <a:endParaRPr lang="en-US" dirty="0"/>
          </a:p>
        </p:txBody>
      </p:sp>
    </p:spTree>
    <p:custDataLst>
      <p:tags r:id="rId1"/>
    </p:custDataLst>
    <p:extLst>
      <p:ext uri="{BB962C8B-B14F-4D97-AF65-F5344CB8AC3E}">
        <p14:creationId xmlns:p14="http://schemas.microsoft.com/office/powerpoint/2010/main" val="3962773719"/>
      </p:ext>
    </p:extLst>
  </p:cSld>
  <p:clrMapOvr>
    <a:masterClrMapping/>
  </p:clrMapOvr>
  <mc:AlternateContent xmlns:mc="http://schemas.openxmlformats.org/markup-compatibility/2006">
    <mc:Choice xmlns:p14="http://schemas.microsoft.com/office/powerpoint/2010/main" Requires="p14">
      <p:transition spd="slow" p14:dur="2000" advTm="10634"/>
    </mc:Choice>
    <mc:Fallback>
      <p:transition spd="slow" advTm="106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5CF01E-315A-9B47-BA32-93A78E170083}"/>
              </a:ext>
            </a:extLst>
          </p:cNvPr>
          <p:cNvSpPr txBox="1"/>
          <p:nvPr/>
        </p:nvSpPr>
        <p:spPr>
          <a:xfrm>
            <a:off x="3264877" y="2598003"/>
            <a:ext cx="5416062" cy="830997"/>
          </a:xfrm>
          <a:prstGeom prst="rect">
            <a:avLst/>
          </a:prstGeom>
          <a:noFill/>
        </p:spPr>
        <p:txBody>
          <a:bodyPr wrap="square" rtlCol="0">
            <a:spAutoFit/>
          </a:bodyPr>
          <a:lstStyle/>
          <a:p>
            <a:r>
              <a:rPr lang="en-US" sz="4800" dirty="0">
                <a:solidFill>
                  <a:srgbClr val="C00000"/>
                </a:solidFill>
                <a:latin typeface="Times New Roman" panose="02020603050405020304" pitchFamily="18" charset="0"/>
                <a:cs typeface="Times New Roman" panose="02020603050405020304" pitchFamily="18" charset="0"/>
              </a:rPr>
              <a:t>Pearls for your exam </a:t>
            </a:r>
          </a:p>
        </p:txBody>
      </p:sp>
    </p:spTree>
    <p:extLst>
      <p:ext uri="{BB962C8B-B14F-4D97-AF65-F5344CB8AC3E}">
        <p14:creationId xmlns:p14="http://schemas.microsoft.com/office/powerpoint/2010/main" val="28949387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C05185-B977-6D46-9EF0-1926B6EF88F7}"/>
              </a:ext>
            </a:extLst>
          </p:cNvPr>
          <p:cNvSpPr txBox="1"/>
          <p:nvPr/>
        </p:nvSpPr>
        <p:spPr>
          <a:xfrm>
            <a:off x="644769" y="1090247"/>
            <a:ext cx="10902461" cy="437042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liver biopsy is not always needed to make the diagnosis of cirrhosis. </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Upper endoscopy should be done in any patient with cirrhosis to screen for varices.</a:t>
            </a:r>
          </a:p>
          <a:p>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First-line therapy for patients with cirrhosis admitted with GI hemorrhage consists of resuscitation (avoiding over transfusion and keeping hemoglobin ~7-8), antibiotics and infusion of a splanchnic vasoconstrictor (Octreotide). </a:t>
            </a:r>
          </a:p>
          <a:p>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Ascites is the most common decompensating event in cirrhosis. Most will respond to diuretics (spironolactone alone or in combination with furosemide). </a:t>
            </a:r>
          </a:p>
          <a:p>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SBP is diagnosed with an ascites absolute neutrophil count (not total WBC count) greater than 250/mm3. Diagnostic paracentesis should be performed in any patient with cirrhosis that deteriorates. </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0925803"/>
      </p:ext>
    </p:extLst>
  </p:cSld>
  <p:clrMapOvr>
    <a:masterClrMapping/>
  </p:clrMapOvr>
  <mc:AlternateContent xmlns:mc="http://schemas.openxmlformats.org/markup-compatibility/2006">
    <mc:Choice xmlns:p14="http://schemas.microsoft.com/office/powerpoint/2010/main" Requires="p14">
      <p:transition spd="slow" p14:dur="2000" advTm="29825"/>
    </mc:Choice>
    <mc:Fallback>
      <p:transition spd="slow" advTm="29825"/>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F1946F-0FAD-514B-9DEF-0918995D29D5}"/>
              </a:ext>
            </a:extLst>
          </p:cNvPr>
          <p:cNvSpPr txBox="1"/>
          <p:nvPr/>
        </p:nvSpPr>
        <p:spPr>
          <a:xfrm>
            <a:off x="685800" y="1090248"/>
            <a:ext cx="11699631" cy="5293757"/>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When to use antibiotic prophylaxis in patients with cirrhosis?</a:t>
            </a:r>
          </a:p>
          <a:p>
            <a:pPr marL="457200" indent="-457200">
              <a:buAutoNum type="arabicParenR"/>
            </a:pPr>
            <a:r>
              <a:rPr lang="en-US" sz="2000" dirty="0">
                <a:latin typeface="Times New Roman" panose="02020603050405020304" pitchFamily="18" charset="0"/>
                <a:cs typeface="Times New Roman" panose="02020603050405020304" pitchFamily="18" charset="0"/>
              </a:rPr>
              <a:t>Admitted with GI hemorrhage (short-term prophylaxis)</a:t>
            </a:r>
          </a:p>
          <a:p>
            <a:pPr marL="457200" indent="-457200">
              <a:buAutoNum type="arabicParenR" startAt="2"/>
            </a:pPr>
            <a:r>
              <a:rPr lang="en-US" sz="2000" dirty="0">
                <a:latin typeface="Times New Roman" panose="02020603050405020304" pitchFamily="18" charset="0"/>
                <a:cs typeface="Times New Roman" panose="02020603050405020304" pitchFamily="18" charset="0"/>
              </a:rPr>
              <a:t>Patients who have recovered from an episode of SBP. </a:t>
            </a: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Patients with cirrhosis are predisposed to develop acute kidney injury. At diagnosis, discontinue diuretics, vasodilators and lactulose, </a:t>
            </a:r>
            <a:r>
              <a:rPr lang="en-US" sz="2000" dirty="0" err="1">
                <a:latin typeface="Times New Roman" panose="02020603050405020304" pitchFamily="18" charset="0"/>
                <a:cs typeface="Times New Roman" panose="02020603050405020304" pitchFamily="18" charset="0"/>
              </a:rPr>
              <a:t>panculture</a:t>
            </a:r>
            <a:r>
              <a:rPr lang="en-US" sz="2000" dirty="0">
                <a:latin typeface="Times New Roman" panose="02020603050405020304" pitchFamily="18" charset="0"/>
                <a:cs typeface="Times New Roman" panose="02020603050405020304" pitchFamily="18" charset="0"/>
              </a:rPr>
              <a:t>, and expand intravascular volume with albumin. </a:t>
            </a: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When to use albumin in cirrhotic patients?</a:t>
            </a:r>
          </a:p>
          <a:p>
            <a:pPr marL="457200" indent="-457200">
              <a:buFont typeface="+mj-lt"/>
              <a:buAutoNum type="arabicParenR"/>
            </a:pPr>
            <a:r>
              <a:rPr lang="en-US" sz="2000" dirty="0">
                <a:latin typeface="Times New Roman" panose="02020603050405020304" pitchFamily="18" charset="0"/>
                <a:cs typeface="Times New Roman" panose="02020603050405020304" pitchFamily="18" charset="0"/>
              </a:rPr>
              <a:t>Large volume paracentesis (&gt;5L)</a:t>
            </a:r>
          </a:p>
          <a:p>
            <a:pPr marL="457200" indent="-457200">
              <a:buFont typeface="+mj-lt"/>
              <a:buAutoNum type="arabicParenR"/>
            </a:pPr>
            <a:r>
              <a:rPr lang="en-US" sz="2000" dirty="0">
                <a:latin typeface="Times New Roman" panose="02020603050405020304" pitchFamily="18" charset="0"/>
                <a:cs typeface="Times New Roman" panose="02020603050405020304" pitchFamily="18" charset="0"/>
              </a:rPr>
              <a:t>SBP</a:t>
            </a:r>
          </a:p>
          <a:p>
            <a:pPr marL="457200" indent="-457200">
              <a:buFont typeface="+mj-lt"/>
              <a:buAutoNum type="arabicParenR"/>
            </a:pPr>
            <a:r>
              <a:rPr lang="en-US" sz="2000" dirty="0">
                <a:latin typeface="Times New Roman" panose="02020603050405020304" pitchFamily="18" charset="0"/>
                <a:cs typeface="Times New Roman" panose="02020603050405020304" pitchFamily="18" charset="0"/>
              </a:rPr>
              <a:t>AKI </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Hepatic encephalopathy is usually precipitant-induced. The key is to identify and treat the precipitant. </a:t>
            </a:r>
          </a:p>
          <a:p>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patient with cirrhosis should be referred to a transplant center at their first decompensation regardless of MELD score. </a:t>
            </a:r>
          </a:p>
          <a:p>
            <a:endParaRPr lang="en-US" dirty="0"/>
          </a:p>
        </p:txBody>
      </p:sp>
    </p:spTree>
    <p:extLst>
      <p:ext uri="{BB962C8B-B14F-4D97-AF65-F5344CB8AC3E}">
        <p14:creationId xmlns:p14="http://schemas.microsoft.com/office/powerpoint/2010/main" val="1682160689"/>
      </p:ext>
    </p:extLst>
  </p:cSld>
  <p:clrMapOvr>
    <a:masterClrMapping/>
  </p:clrMapOvr>
  <mc:AlternateContent xmlns:mc="http://schemas.openxmlformats.org/markup-compatibility/2006">
    <mc:Choice xmlns:p14="http://schemas.microsoft.com/office/powerpoint/2010/main" Requires="p14">
      <p:transition spd="slow" p14:dur="2000" advTm="21428"/>
    </mc:Choice>
    <mc:Fallback>
      <p:transition spd="slow" advTm="2142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85F6B-A3AA-1243-BB56-07CED1CBB624}"/>
              </a:ext>
            </a:extLst>
          </p:cNvPr>
          <p:cNvSpPr>
            <a:spLocks noGrp="1"/>
          </p:cNvSpPr>
          <p:nvPr>
            <p:ph type="title"/>
          </p:nvPr>
        </p:nvSpPr>
        <p:spPr>
          <a:xfrm>
            <a:off x="913774" y="2429733"/>
            <a:ext cx="10364451" cy="1596177"/>
          </a:xfrm>
        </p:spPr>
        <p:txBody>
          <a:bodyPr>
            <a:normAutofit/>
          </a:bodyPr>
          <a:lstStyle/>
          <a:p>
            <a:r>
              <a:rPr lang="en-US" sz="3200" dirty="0">
                <a:solidFill>
                  <a:srgbClr val="C00000"/>
                </a:solidFill>
                <a:latin typeface="Times New Roman" panose="02020603050405020304" pitchFamily="18" charset="0"/>
                <a:cs typeface="Times New Roman" panose="02020603050405020304" pitchFamily="18" charset="0"/>
              </a:rPr>
              <a:t>Etiology of chronic liver disease</a:t>
            </a:r>
          </a:p>
        </p:txBody>
      </p:sp>
    </p:spTree>
    <p:extLst>
      <p:ext uri="{BB962C8B-B14F-4D97-AF65-F5344CB8AC3E}">
        <p14:creationId xmlns:p14="http://schemas.microsoft.com/office/powerpoint/2010/main" val="2623353645"/>
      </p:ext>
    </p:extLst>
  </p:cSld>
  <p:clrMapOvr>
    <a:masterClrMapping/>
  </p:clrMapOvr>
  <mc:AlternateContent xmlns:mc="http://schemas.openxmlformats.org/markup-compatibility/2006">
    <mc:Choice xmlns:p14="http://schemas.microsoft.com/office/powerpoint/2010/main" Requires="p14">
      <p:transition spd="slow" p14:dur="2000" advTm="2817"/>
    </mc:Choice>
    <mc:Fallback>
      <p:transition spd="slow" advTm="2817"/>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1E9-79B6-2A4E-8803-139FB3D903C2}"/>
              </a:ext>
            </a:extLst>
          </p:cNvPr>
          <p:cNvSpPr>
            <a:spLocks noGrp="1"/>
          </p:cNvSpPr>
          <p:nvPr>
            <p:ph type="title"/>
          </p:nvPr>
        </p:nvSpPr>
        <p:spPr/>
        <p:txBody>
          <a:bodyPr/>
          <a:lstStyle/>
          <a:p>
            <a:r>
              <a:rPr lang="en-US" dirty="0">
                <a:solidFill>
                  <a:srgbClr val="C00000"/>
                </a:solidFill>
                <a:latin typeface="Times New Roman" panose="02020603050405020304" pitchFamily="18" charset="0"/>
                <a:cs typeface="Times New Roman" panose="02020603050405020304" pitchFamily="18" charset="0"/>
              </a:rPr>
              <a:t>References</a:t>
            </a:r>
            <a:r>
              <a:rPr lang="en-US" dirty="0"/>
              <a:t> </a:t>
            </a:r>
          </a:p>
        </p:txBody>
      </p:sp>
      <p:sp>
        <p:nvSpPr>
          <p:cNvPr id="3" name="Content Placeholder 2">
            <a:extLst>
              <a:ext uri="{FF2B5EF4-FFF2-40B4-BE49-F238E27FC236}">
                <a16:creationId xmlns:a16="http://schemas.microsoft.com/office/drawing/2014/main" id="{E9C34C4F-F4B3-1F41-A4C1-53060FCF7B69}"/>
              </a:ext>
            </a:extLst>
          </p:cNvPr>
          <p:cNvSpPr>
            <a:spLocks noGrp="1"/>
          </p:cNvSpPr>
          <p:nvPr>
            <p:ph sz="quarter" idx="13"/>
          </p:nvPr>
        </p:nvSpPr>
        <p:spPr/>
        <p:txBody>
          <a:bodyPr>
            <a:normAutofit fontScale="85000" lnSpcReduction="10000"/>
          </a:bodyPr>
          <a:lstStyle/>
          <a:p>
            <a:r>
              <a:rPr lang="en-US" dirty="0">
                <a:latin typeface="Times New Roman" panose="02020603050405020304" pitchFamily="18" charset="0"/>
                <a:cs typeface="Times New Roman" panose="02020603050405020304" pitchFamily="18" charset="0"/>
              </a:rPr>
              <a:t>Netter’s gastroenterology, 2</a:t>
            </a:r>
            <a:r>
              <a:rPr lang="en-US" baseline="30000" dirty="0">
                <a:latin typeface="Times New Roman" panose="02020603050405020304" pitchFamily="18" charset="0"/>
                <a:cs typeface="Times New Roman" panose="02020603050405020304" pitchFamily="18" charset="0"/>
              </a:rPr>
              <a:t>nd</a:t>
            </a:r>
            <a:r>
              <a:rPr lang="en-US" dirty="0">
                <a:latin typeface="Times New Roman" panose="02020603050405020304" pitchFamily="18" charset="0"/>
                <a:cs typeface="Times New Roman" panose="02020603050405020304" pitchFamily="18" charset="0"/>
              </a:rPr>
              <a:t> edition, Martin </a:t>
            </a:r>
            <a:r>
              <a:rPr lang="en-US" dirty="0" err="1">
                <a:latin typeface="Times New Roman" panose="02020603050405020304" pitchFamily="18" charset="0"/>
                <a:cs typeface="Times New Roman" panose="02020603050405020304" pitchFamily="18" charset="0"/>
              </a:rPr>
              <a:t>Floch</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European association for the study of liver clinical practice guidelines for the management of patients with decompensated cirrhosis. Journal of Hepatology 2018 vol. 69 j 406–460.</a:t>
            </a:r>
          </a:p>
          <a:p>
            <a:r>
              <a:rPr lang="en-US" dirty="0">
                <a:latin typeface="Times New Roman" panose="02020603050405020304" pitchFamily="18" charset="0"/>
                <a:cs typeface="Times New Roman" panose="02020603050405020304" pitchFamily="18" charset="0"/>
              </a:rPr>
              <a:t>American Association for the study of liver disease (AASLD) Practice guidelines in management of ascites and hepatic encephalopathy. 2013-2014.</a:t>
            </a:r>
          </a:p>
          <a:p>
            <a:r>
              <a:rPr lang="en-US" dirty="0">
                <a:latin typeface="Times New Roman" panose="02020603050405020304" pitchFamily="18" charset="0"/>
                <a:cs typeface="Times New Roman" panose="02020603050405020304" pitchFamily="18" charset="0"/>
              </a:rPr>
              <a:t>Cirrhosis: Diagnosis, Management, and Prevention, Am Fam Physician. 2011 Dec 15;84(12):1353-1359.</a:t>
            </a:r>
          </a:p>
          <a:p>
            <a:r>
              <a:rPr lang="en-US" dirty="0">
                <a:latin typeface="Times New Roman" panose="02020603050405020304" pitchFamily="18" charset="0"/>
                <a:cs typeface="Times New Roman" panose="02020603050405020304" pitchFamily="18" charset="0"/>
              </a:rPr>
              <a:t>2019 AGA- DDSEP-9</a:t>
            </a:r>
          </a:p>
          <a:p>
            <a:endParaRPr lang="en-US" dirty="0"/>
          </a:p>
          <a:p>
            <a:endParaRPr lang="en-US" dirty="0"/>
          </a:p>
        </p:txBody>
      </p:sp>
    </p:spTree>
    <p:extLst>
      <p:ext uri="{BB962C8B-B14F-4D97-AF65-F5344CB8AC3E}">
        <p14:creationId xmlns:p14="http://schemas.microsoft.com/office/powerpoint/2010/main" val="1418702460"/>
      </p:ext>
    </p:extLst>
  </p:cSld>
  <p:clrMapOvr>
    <a:masterClrMapping/>
  </p:clrMapOvr>
  <mc:AlternateContent xmlns:mc="http://schemas.openxmlformats.org/markup-compatibility/2006">
    <mc:Choice xmlns:p14="http://schemas.microsoft.com/office/powerpoint/2010/main" Requires="p14">
      <p:transition spd="slow" p14:dur="2000" advTm="5400"/>
    </mc:Choice>
    <mc:Fallback>
      <p:transition spd="slow" advTm="54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EF9A5D-34FF-9045-B5CA-1C060B555003}"/>
              </a:ext>
            </a:extLst>
          </p:cNvPr>
          <p:cNvSpPr txBox="1"/>
          <p:nvPr/>
        </p:nvSpPr>
        <p:spPr>
          <a:xfrm>
            <a:off x="773723" y="1178169"/>
            <a:ext cx="11271738" cy="378565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When patients with chronic liver disease present with ascites which of the following is true? </a:t>
            </a:r>
          </a:p>
          <a:p>
            <a:endParaRPr lang="en-US" sz="2400" dirty="0">
              <a:latin typeface="Times New Roman" panose="02020603050405020304" pitchFamily="18" charset="0"/>
              <a:cs typeface="Times New Roman" panose="02020603050405020304" pitchFamily="18" charset="0"/>
            </a:endParaRPr>
          </a:p>
          <a:p>
            <a:pPr marL="342900" indent="-342900">
              <a:buFont typeface="+mj-lt"/>
              <a:buAutoNum type="alphaUcPeriod"/>
            </a:pPr>
            <a:r>
              <a:rPr lang="en-US" sz="2400" dirty="0">
                <a:latin typeface="Times New Roman" panose="02020603050405020304" pitchFamily="18" charset="0"/>
                <a:cs typeface="Times New Roman" panose="02020603050405020304" pitchFamily="18" charset="0"/>
              </a:rPr>
              <a:t>  Diagnostic paracentesis should always be done at presentation and at any recurrence. </a:t>
            </a:r>
          </a:p>
          <a:p>
            <a:pPr marL="457200" indent="-457200">
              <a:buAutoNum type="alphaUcPeriod"/>
            </a:pPr>
            <a:r>
              <a:rPr lang="en-US" sz="2400" dirty="0">
                <a:latin typeface="Times New Roman" panose="02020603050405020304" pitchFamily="18" charset="0"/>
                <a:cs typeface="Times New Roman" panose="02020603050405020304" pitchFamily="18" charset="0"/>
              </a:rPr>
              <a:t>Therapeutic paracentesis is a safe and effective therapy in tense and symptomatic ascites with no need for albumin. </a:t>
            </a:r>
          </a:p>
          <a:p>
            <a:pPr marL="457200" indent="-457200">
              <a:buAutoNum type="alphaUcPeriod"/>
            </a:pPr>
            <a:r>
              <a:rPr lang="en-US" sz="2400" dirty="0">
                <a:latin typeface="Times New Roman" panose="02020603050405020304" pitchFamily="18" charset="0"/>
                <a:cs typeface="Times New Roman" panose="02020603050405020304" pitchFamily="18" charset="0"/>
              </a:rPr>
              <a:t>When using diuretics, a vigorous diuretic response of more than 1L negative balance daily should be the aim.</a:t>
            </a:r>
          </a:p>
          <a:p>
            <a:pPr marL="457200" indent="-457200">
              <a:buAutoNum type="alphaUcPeriod"/>
            </a:pPr>
            <a:r>
              <a:rPr lang="en-US" sz="2400" dirty="0">
                <a:latin typeface="Times New Roman" panose="02020603050405020304" pitchFamily="18" charset="0"/>
                <a:cs typeface="Times New Roman" panose="02020603050405020304" pitchFamily="18" charset="0"/>
              </a:rPr>
              <a:t>Variceal hemorrhage is more common.</a:t>
            </a:r>
          </a:p>
          <a:p>
            <a:pPr marL="457200" indent="-457200">
              <a:buAutoNum type="alphaUcPeriod"/>
            </a:pPr>
            <a:r>
              <a:rPr lang="en-US" sz="2400" dirty="0">
                <a:latin typeface="Times New Roman" panose="02020603050405020304" pitchFamily="18" charset="0"/>
                <a:cs typeface="Times New Roman" panose="02020603050405020304" pitchFamily="18" charset="0"/>
              </a:rPr>
              <a:t>A white count of more than 250 indicates peritonitis.</a:t>
            </a:r>
          </a:p>
        </p:txBody>
      </p:sp>
    </p:spTree>
    <p:extLst>
      <p:ext uri="{BB962C8B-B14F-4D97-AF65-F5344CB8AC3E}">
        <p14:creationId xmlns:p14="http://schemas.microsoft.com/office/powerpoint/2010/main" val="1973449799"/>
      </p:ext>
    </p:extLst>
  </p:cSld>
  <p:clrMapOvr>
    <a:masterClrMapping/>
  </p:clrMapOvr>
  <mc:AlternateContent xmlns:mc="http://schemas.openxmlformats.org/markup-compatibility/2006">
    <mc:Choice xmlns:p14="http://schemas.microsoft.com/office/powerpoint/2010/main" Requires="p14">
      <p:transition spd="slow" p14:dur="2000" advTm="30789"/>
    </mc:Choice>
    <mc:Fallback>
      <p:transition spd="slow" advTm="30789"/>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909CAE-3E04-CA4D-BE2A-DD6FE9D126FA}"/>
              </a:ext>
            </a:extLst>
          </p:cNvPr>
          <p:cNvSpPr txBox="1"/>
          <p:nvPr/>
        </p:nvSpPr>
        <p:spPr>
          <a:xfrm>
            <a:off x="931985" y="1178169"/>
            <a:ext cx="10550769" cy="341632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38 year-old alcoholic presents with new-onset ascites. Diagnostic paracentesis reveals a cloudy fluid with total protein of 1.5 g/dl, SAAG of 1.6 g/dl, triglyceride 450 mg/dl, and cell count 350 WBC (9% PMN). The most likely etiology for his ascites is:</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 alcoholic cirrhosis</a:t>
            </a:r>
          </a:p>
          <a:p>
            <a:r>
              <a:rPr lang="en-US" sz="2400" dirty="0">
                <a:latin typeface="Times New Roman" panose="02020603050405020304" pitchFamily="18" charset="0"/>
                <a:cs typeface="Times New Roman" panose="02020603050405020304" pitchFamily="18" charset="0"/>
              </a:rPr>
              <a:t>b. abdominal lymphoma</a:t>
            </a:r>
          </a:p>
          <a:p>
            <a:r>
              <a:rPr lang="en-US" sz="2400" dirty="0">
                <a:latin typeface="Times New Roman" panose="02020603050405020304" pitchFamily="18" charset="0"/>
                <a:cs typeface="Times New Roman" panose="02020603050405020304" pitchFamily="18" charset="0"/>
              </a:rPr>
              <a:t>c. alcoholic cardiomyopathy</a:t>
            </a:r>
          </a:p>
          <a:p>
            <a:r>
              <a:rPr lang="en-US" sz="2400" dirty="0">
                <a:latin typeface="Times New Roman" panose="02020603050405020304" pitchFamily="18" charset="0"/>
                <a:cs typeface="Times New Roman" panose="02020603050405020304" pitchFamily="18" charset="0"/>
              </a:rPr>
              <a:t>d. peritoneal tuberculosis</a:t>
            </a:r>
          </a:p>
        </p:txBody>
      </p:sp>
    </p:spTree>
    <p:extLst>
      <p:ext uri="{BB962C8B-B14F-4D97-AF65-F5344CB8AC3E}">
        <p14:creationId xmlns:p14="http://schemas.microsoft.com/office/powerpoint/2010/main" val="12451990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1D11AF7-ABC0-A74F-97A4-E2A3F745E867}"/>
              </a:ext>
            </a:extLst>
          </p:cNvPr>
          <p:cNvSpPr txBox="1"/>
          <p:nvPr/>
        </p:nvSpPr>
        <p:spPr>
          <a:xfrm>
            <a:off x="967154" y="668216"/>
            <a:ext cx="10832123" cy="5324535"/>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 32 year-old man with cirrhosis due to autoimmune hepatitis is admitted to the hospital with spontaneous bacterial peritonitis. He is hemodynamically stable, on no diuretics, and does not take NSAIDS. </a:t>
            </a:r>
          </a:p>
          <a:p>
            <a:r>
              <a:rPr lang="en-US" sz="2000" dirty="0">
                <a:latin typeface="Times New Roman" panose="02020603050405020304" pitchFamily="18" charset="0"/>
                <a:cs typeface="Times New Roman" panose="02020603050405020304" pitchFamily="18" charset="0"/>
              </a:rPr>
              <a:t>He is treated with broad-spectrum IV antibiotics, IV fluids, and IV albumin on admission. At the time of admission, his serum creatinine is 1.2. On day 5 of his hospitalization, his serum creatinine is 4.1, and he is </a:t>
            </a:r>
            <a:r>
              <a:rPr lang="en-US" sz="2000" dirty="0" err="1">
                <a:latin typeface="Times New Roman" panose="02020603050405020304" pitchFamily="18" charset="0"/>
                <a:cs typeface="Times New Roman" panose="02020603050405020304" pitchFamily="18" charset="0"/>
              </a:rPr>
              <a:t>anuric</a:t>
            </a:r>
            <a:r>
              <a:rPr lang="en-US" sz="2000" dirty="0">
                <a:latin typeface="Times New Roman" panose="02020603050405020304" pitchFamily="18" charset="0"/>
                <a:cs typeface="Times New Roman" panose="02020603050405020304" pitchFamily="18" charset="0"/>
              </a:rPr>
              <a:t>. He is diagnosed with hepatorenal syndrome. Which of the following is true?</a:t>
            </a:r>
          </a:p>
          <a:p>
            <a:endParaRPr lang="en-US" sz="2000" dirty="0">
              <a:latin typeface="Times New Roman" panose="02020603050405020304" pitchFamily="18" charset="0"/>
              <a:cs typeface="Times New Roman" panose="02020603050405020304" pitchFamily="18" charset="0"/>
            </a:endParaRPr>
          </a:p>
          <a:p>
            <a:pPr marL="457200" indent="-457200">
              <a:buAutoNum type="alphaUcPeriod"/>
            </a:pPr>
            <a:r>
              <a:rPr lang="en-US" sz="2000" dirty="0">
                <a:latin typeface="Times New Roman" panose="02020603050405020304" pitchFamily="18" charset="0"/>
                <a:cs typeface="Times New Roman" panose="02020603050405020304" pitchFamily="18" charset="0"/>
              </a:rPr>
              <a:t>He has type II hepatorenal syndrome and should be evaluated for a combined liver/kidney transplant.</a:t>
            </a:r>
          </a:p>
          <a:p>
            <a:pPr marL="457200" indent="-457200">
              <a:buAutoNum type="alphaUcPeriod"/>
            </a:pPr>
            <a:endParaRPr lang="en-US" sz="2000" dirty="0">
              <a:latin typeface="Times New Roman" panose="02020603050405020304" pitchFamily="18" charset="0"/>
              <a:cs typeface="Times New Roman" panose="02020603050405020304" pitchFamily="18" charset="0"/>
            </a:endParaRPr>
          </a:p>
          <a:p>
            <a:pPr marL="457200" indent="-457200">
              <a:buAutoNum type="alphaUcPeriod"/>
            </a:pPr>
            <a:r>
              <a:rPr lang="en-US" sz="2000" dirty="0">
                <a:latin typeface="Times New Roman" panose="02020603050405020304" pitchFamily="18" charset="0"/>
                <a:cs typeface="Times New Roman" panose="02020603050405020304" pitchFamily="18" charset="0"/>
              </a:rPr>
              <a:t>He has type I hepatorenal syndrome, and should be treated with daily IV albumin, octreotide, and midodrine, as a bridge to a liver transplant</a:t>
            </a:r>
          </a:p>
          <a:p>
            <a:pPr marL="457200" indent="-457200">
              <a:buAutoNum type="alphaUcPeriod"/>
            </a:pPr>
            <a:endParaRPr lang="en-US" sz="2000" dirty="0">
              <a:latin typeface="Times New Roman" panose="02020603050405020304" pitchFamily="18" charset="0"/>
              <a:cs typeface="Times New Roman" panose="02020603050405020304" pitchFamily="18" charset="0"/>
            </a:endParaRPr>
          </a:p>
          <a:p>
            <a:pPr marL="457200" indent="-457200">
              <a:buAutoNum type="alphaUcPeriod"/>
            </a:pPr>
            <a:r>
              <a:rPr lang="en-US" sz="2000" dirty="0">
                <a:latin typeface="Times New Roman" panose="02020603050405020304" pitchFamily="18" charset="0"/>
                <a:cs typeface="Times New Roman" panose="02020603050405020304" pitchFamily="18" charset="0"/>
              </a:rPr>
              <a:t>After a liver transplant, his renal function is unlikely to fully recover.</a:t>
            </a:r>
          </a:p>
          <a:p>
            <a:pPr marL="457200" indent="-457200">
              <a:buAutoNum type="alphaUcPeriod"/>
            </a:pPr>
            <a:endParaRPr lang="en-US" sz="2000" dirty="0">
              <a:latin typeface="Times New Roman" panose="02020603050405020304" pitchFamily="18" charset="0"/>
              <a:cs typeface="Times New Roman" panose="02020603050405020304" pitchFamily="18" charset="0"/>
            </a:endParaRPr>
          </a:p>
          <a:p>
            <a:pPr marL="457200" indent="-457200">
              <a:buAutoNum type="alphaUcPeriod"/>
            </a:pPr>
            <a:r>
              <a:rPr lang="en-US" sz="2000" dirty="0">
                <a:latin typeface="Times New Roman" panose="02020603050405020304" pitchFamily="18" charset="0"/>
                <a:cs typeface="Times New Roman" panose="02020603050405020304" pitchFamily="18" charset="0"/>
              </a:rPr>
              <a:t>Pharmaceutical management involves vasodilator therapy, with the goal of improving renal perfusion.</a:t>
            </a:r>
          </a:p>
        </p:txBody>
      </p:sp>
    </p:spTree>
    <p:extLst>
      <p:ext uri="{BB962C8B-B14F-4D97-AF65-F5344CB8AC3E}">
        <p14:creationId xmlns:p14="http://schemas.microsoft.com/office/powerpoint/2010/main" val="20083907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715101-75FC-9D45-9ADA-59D9ED9A269A}"/>
              </a:ext>
            </a:extLst>
          </p:cNvPr>
          <p:cNvSpPr/>
          <p:nvPr/>
        </p:nvSpPr>
        <p:spPr>
          <a:xfrm>
            <a:off x="791308" y="597877"/>
            <a:ext cx="10814538" cy="5909310"/>
          </a:xfrm>
          <a:prstGeom prst="rect">
            <a:avLst/>
          </a:prstGeom>
        </p:spPr>
        <p:txBody>
          <a:bodyPr wrap="square">
            <a:spAutoFit/>
          </a:bodyPr>
          <a:lstStyle/>
          <a:p>
            <a:r>
              <a:rPr lang="en-US" sz="2400" dirty="0">
                <a:solidFill>
                  <a:srgbClr val="333333"/>
                </a:solidFill>
                <a:latin typeface="Times New Roman" panose="02020603050405020304" pitchFamily="18" charset="0"/>
                <a:cs typeface="Times New Roman" panose="02020603050405020304" pitchFamily="18" charset="0"/>
              </a:rPr>
              <a:t>A 63-year-old man with a history of hepatitis C is seen in your office for evaluation of new diagnosis of cirrhosis. He has had longstanding hepatitis C for 30 years and recently achieved cure with 12 weeks of direct acting antiviral therapy. He was referred to you after seeing a hematologist for thrombocytopenia. He is asymptomatic. His exam is notable for spider </a:t>
            </a:r>
            <a:r>
              <a:rPr lang="en-US" sz="2400" dirty="0" err="1">
                <a:solidFill>
                  <a:srgbClr val="333333"/>
                </a:solidFill>
                <a:latin typeface="Times New Roman" panose="02020603050405020304" pitchFamily="18" charset="0"/>
                <a:cs typeface="Times New Roman" panose="02020603050405020304" pitchFamily="18" charset="0"/>
              </a:rPr>
              <a:t>angiomata</a:t>
            </a:r>
            <a:r>
              <a:rPr lang="en-US" sz="2400" dirty="0">
                <a:solidFill>
                  <a:srgbClr val="333333"/>
                </a:solidFill>
                <a:latin typeface="Times New Roman" panose="02020603050405020304" pitchFamily="18" charset="0"/>
                <a:cs typeface="Times New Roman" panose="02020603050405020304" pitchFamily="18" charset="0"/>
              </a:rPr>
              <a:t>, a non-distended abdomen, and palmar erythema. His most recent labs include a total bilirubin of 1.2 mg/dL, AST 24 U/L, ALT 22 U/L, albumin of 3.6 g/dL, INR 1.0, and a platelet count of 145,000/µL. </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solidFill>
                  <a:srgbClr val="333333"/>
                </a:solidFill>
                <a:latin typeface="Times New Roman" panose="02020603050405020304" pitchFamily="18" charset="0"/>
                <a:cs typeface="Times New Roman" panose="02020603050405020304" pitchFamily="18" charset="0"/>
              </a:rPr>
              <a:t>Which of the following would be included in this patient’s management?</a:t>
            </a:r>
          </a:p>
          <a:p>
            <a:endParaRPr lang="en-US" sz="2400" dirty="0">
              <a:solidFill>
                <a:srgbClr val="333333"/>
              </a:solidFill>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a) Liver biopsy</a:t>
            </a:r>
            <a:endParaRPr lang="en-US" sz="2400" b="1" dirty="0">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b) Abdominal ultrasound</a:t>
            </a:r>
            <a:endParaRPr lang="en-US" sz="2400" b="1" dirty="0">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c) Vitamin E</a:t>
            </a:r>
            <a:endParaRPr lang="en-US" sz="2400" b="1" dirty="0">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d) Diuretics </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 Weight loss</a:t>
            </a:r>
          </a:p>
          <a:p>
            <a:endParaRPr lang="en-US" dirty="0"/>
          </a:p>
        </p:txBody>
      </p:sp>
    </p:spTree>
    <p:extLst>
      <p:ext uri="{BB962C8B-B14F-4D97-AF65-F5344CB8AC3E}">
        <p14:creationId xmlns:p14="http://schemas.microsoft.com/office/powerpoint/2010/main" val="27118279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34FF8E-FDBD-174A-A1D1-524CD89A8202}"/>
              </a:ext>
            </a:extLst>
          </p:cNvPr>
          <p:cNvSpPr/>
          <p:nvPr/>
        </p:nvSpPr>
        <p:spPr>
          <a:xfrm>
            <a:off x="756137" y="597877"/>
            <a:ext cx="10691447" cy="5539978"/>
          </a:xfrm>
          <a:prstGeom prst="rect">
            <a:avLst/>
          </a:prstGeom>
        </p:spPr>
        <p:txBody>
          <a:bodyPr wrap="square">
            <a:spAutoFit/>
          </a:bodyPr>
          <a:lstStyle/>
          <a:p>
            <a:r>
              <a:rPr lang="en-US" sz="2400" dirty="0">
                <a:solidFill>
                  <a:srgbClr val="333333"/>
                </a:solidFill>
                <a:latin typeface="Times New Roman" panose="02020603050405020304" pitchFamily="18" charset="0"/>
                <a:cs typeface="Times New Roman" panose="02020603050405020304" pitchFamily="18" charset="0"/>
              </a:rPr>
              <a:t>A 53-year-old woman with longstanding alcohol use presents to your office for management of new diagnosis of cirrhosis. She continues to drink two beers daily. She has no complaints of abdominal pain and has no other significant medical history. She is taking thiamine and folic acid. Her vital signs are stable and she does not have ascites but has palmar erythema. Her labs include AST 300 U/L, ALT 150 U/L, total bilirubin of 1.2 mg/dL, albumin of 3.0 g/dL, INR 1.2, and a platelet count of 125,000/µL. She had a recent ultrasound that was negative for liver cancer. What is the next best step in management?</a:t>
            </a:r>
          </a:p>
          <a:p>
            <a:endParaRPr lang="en-US" sz="2400" dirty="0">
              <a:solidFill>
                <a:srgbClr val="333333"/>
              </a:solidFill>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a) Observation</a:t>
            </a:r>
            <a:endParaRPr lang="en-US" sz="2400" b="1" dirty="0">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b) Beta-blocker</a:t>
            </a:r>
            <a:endParaRPr lang="en-US" sz="2400" b="1" dirty="0">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c) Upper endoscopy</a:t>
            </a:r>
            <a:endParaRPr lang="en-US" sz="2400" b="1" dirty="0">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d) Computerized tomography</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 Liver biopsy</a:t>
            </a:r>
          </a:p>
          <a:p>
            <a:endParaRPr lang="en-US" dirty="0"/>
          </a:p>
        </p:txBody>
      </p:sp>
    </p:spTree>
    <p:extLst>
      <p:ext uri="{BB962C8B-B14F-4D97-AF65-F5344CB8AC3E}">
        <p14:creationId xmlns:p14="http://schemas.microsoft.com/office/powerpoint/2010/main" val="42037977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B194E7-3B66-3C4C-A972-D2A3DEF02D01}"/>
              </a:ext>
            </a:extLst>
          </p:cNvPr>
          <p:cNvSpPr/>
          <p:nvPr/>
        </p:nvSpPr>
        <p:spPr>
          <a:xfrm>
            <a:off x="1090245" y="1294620"/>
            <a:ext cx="10603523" cy="2954655"/>
          </a:xfrm>
          <a:prstGeom prst="rect">
            <a:avLst/>
          </a:prstGeom>
        </p:spPr>
        <p:txBody>
          <a:bodyPr wrap="square">
            <a:spAutoFit/>
          </a:bodyPr>
          <a:lstStyle/>
          <a:p>
            <a:r>
              <a:rPr lang="en-US" sz="2400" dirty="0">
                <a:solidFill>
                  <a:srgbClr val="333333"/>
                </a:solidFill>
                <a:latin typeface="Times New Roman" panose="02020603050405020304" pitchFamily="18" charset="0"/>
                <a:cs typeface="Times New Roman" panose="02020603050405020304" pitchFamily="18" charset="0"/>
              </a:rPr>
              <a:t>What is the most likely mechanism responsible for beta-blockers decreasing risk of variceal bleed?</a:t>
            </a:r>
          </a:p>
          <a:p>
            <a:endParaRPr lang="en-US" sz="2400" dirty="0">
              <a:solidFill>
                <a:srgbClr val="333333"/>
              </a:solidFill>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a) Splanchnic vasodilatation</a:t>
            </a:r>
            <a:endParaRPr lang="en-US" sz="2400" b="1" dirty="0">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b) Reduction in portal pressure</a:t>
            </a:r>
            <a:endParaRPr lang="en-US" sz="2400" b="1" dirty="0">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c) Rise in cardiac output</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d) Enhancement of bacterial translocation</a:t>
            </a:r>
          </a:p>
          <a:p>
            <a:endParaRPr lang="en-US" dirty="0"/>
          </a:p>
        </p:txBody>
      </p:sp>
    </p:spTree>
    <p:extLst>
      <p:ext uri="{BB962C8B-B14F-4D97-AF65-F5344CB8AC3E}">
        <p14:creationId xmlns:p14="http://schemas.microsoft.com/office/powerpoint/2010/main" val="4231752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1725C6-59E9-CE43-8818-204FB2A50FB3}"/>
              </a:ext>
            </a:extLst>
          </p:cNvPr>
          <p:cNvSpPr/>
          <p:nvPr/>
        </p:nvSpPr>
        <p:spPr>
          <a:xfrm>
            <a:off x="826476" y="681171"/>
            <a:ext cx="10832124" cy="5909310"/>
          </a:xfrm>
          <a:prstGeom prst="rect">
            <a:avLst/>
          </a:prstGeom>
        </p:spPr>
        <p:txBody>
          <a:bodyPr wrap="square">
            <a:spAutoFit/>
          </a:bodyPr>
          <a:lstStyle/>
          <a:p>
            <a:r>
              <a:rPr lang="en-US" sz="2400" dirty="0">
                <a:solidFill>
                  <a:srgbClr val="333333"/>
                </a:solidFill>
                <a:latin typeface="Times New Roman" panose="02020603050405020304" pitchFamily="18" charset="0"/>
                <a:cs typeface="Times New Roman" panose="02020603050405020304" pitchFamily="18" charset="0"/>
              </a:rPr>
              <a:t>A 55-year-old man with NASH cirrhosis presents to the endoscopy suite for variceal screening. He has longstanding asthma controlled with inhaled corticosteroids. Vitals include T 98.0o F, BP of 88/60 mmHg, HR 70 beats per minute. Abdomen is soft without ascites and he has no wheezing on auscultation. Labs include AST 60 U/L, ALT 40 U/L, total bilirubin of 2.1 mg/dL, albumin of 3.2 g/dL, INR 1.2, and a platelet count of 60,000/µL. You perform an upper endoscopy and there are two columns of large varices without stigmata of recent bleed. </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solidFill>
                  <a:srgbClr val="333333"/>
                </a:solidFill>
                <a:latin typeface="Times New Roman" panose="02020603050405020304" pitchFamily="18" charset="0"/>
                <a:cs typeface="Times New Roman" panose="02020603050405020304" pitchFamily="18" charset="0"/>
              </a:rPr>
              <a:t>What is the next best step in management?</a:t>
            </a:r>
          </a:p>
          <a:p>
            <a:endParaRPr lang="en-US" sz="2400" dirty="0">
              <a:solidFill>
                <a:srgbClr val="333333"/>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 Endoscopic Band ligation</a:t>
            </a:r>
          </a:p>
          <a:p>
            <a:r>
              <a:rPr lang="en-US" sz="2400" dirty="0">
                <a:latin typeface="Times New Roman" panose="02020603050405020304" pitchFamily="18" charset="0"/>
                <a:cs typeface="Times New Roman" panose="02020603050405020304" pitchFamily="18" charset="0"/>
              </a:rPr>
              <a:t>b) Endoscopic Band ligation and start nadolol</a:t>
            </a:r>
          </a:p>
          <a:p>
            <a:r>
              <a:rPr lang="en-US" sz="2400" dirty="0">
                <a:latin typeface="Times New Roman" panose="02020603050405020304" pitchFamily="18" charset="0"/>
                <a:cs typeface="Times New Roman" panose="02020603050405020304" pitchFamily="18" charset="0"/>
              </a:rPr>
              <a:t>c) Start nadolol</a:t>
            </a:r>
          </a:p>
          <a:p>
            <a:r>
              <a:rPr lang="en-US" sz="2400" dirty="0">
                <a:latin typeface="Times New Roman" panose="02020603050405020304" pitchFamily="18" charset="0"/>
                <a:cs typeface="Times New Roman" panose="02020603050405020304" pitchFamily="18" charset="0"/>
              </a:rPr>
              <a:t>d) Referral for </a:t>
            </a:r>
            <a:r>
              <a:rPr lang="en-US" sz="2400" dirty="0" err="1">
                <a:latin typeface="Times New Roman" panose="02020603050405020304" pitchFamily="18" charset="0"/>
                <a:cs typeface="Times New Roman" panose="02020603050405020304" pitchFamily="18" charset="0"/>
              </a:rPr>
              <a:t>Transjugular</a:t>
            </a:r>
            <a:r>
              <a:rPr lang="en-US" sz="2400" dirty="0">
                <a:latin typeface="Times New Roman" panose="02020603050405020304" pitchFamily="18" charset="0"/>
                <a:cs typeface="Times New Roman" panose="02020603050405020304" pitchFamily="18" charset="0"/>
              </a:rPr>
              <a:t> Intrahepatic Portosystemic Shunt (TIPS)</a:t>
            </a:r>
          </a:p>
          <a:p>
            <a:r>
              <a:rPr lang="en-US" sz="2400" dirty="0">
                <a:latin typeface="Times New Roman" panose="02020603050405020304" pitchFamily="18" charset="0"/>
                <a:cs typeface="Times New Roman" panose="02020603050405020304" pitchFamily="18" charset="0"/>
              </a:rPr>
              <a:t>e) Observation</a:t>
            </a:r>
          </a:p>
          <a:p>
            <a:endParaRPr lang="en-US" dirty="0">
              <a:solidFill>
                <a:srgbClr val="333333"/>
              </a:solidFill>
              <a:latin typeface="Open Sans"/>
            </a:endParaRPr>
          </a:p>
        </p:txBody>
      </p:sp>
    </p:spTree>
    <p:extLst>
      <p:ext uri="{BB962C8B-B14F-4D97-AF65-F5344CB8AC3E}">
        <p14:creationId xmlns:p14="http://schemas.microsoft.com/office/powerpoint/2010/main" val="3080732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CEFA6C-441F-DA40-9CC7-C0623319CF30}"/>
              </a:ext>
            </a:extLst>
          </p:cNvPr>
          <p:cNvSpPr/>
          <p:nvPr/>
        </p:nvSpPr>
        <p:spPr>
          <a:xfrm>
            <a:off x="1014046" y="1257108"/>
            <a:ext cx="10163908" cy="5170646"/>
          </a:xfrm>
          <a:prstGeom prst="rect">
            <a:avLst/>
          </a:prstGeom>
        </p:spPr>
        <p:txBody>
          <a:bodyPr wrap="square">
            <a:spAutoFit/>
          </a:bodyPr>
          <a:lstStyle/>
          <a:p>
            <a:r>
              <a:rPr lang="en-US" sz="2400" dirty="0">
                <a:solidFill>
                  <a:srgbClr val="333333"/>
                </a:solidFill>
                <a:latin typeface="Times New Roman" panose="02020603050405020304" pitchFamily="18" charset="0"/>
                <a:cs typeface="Times New Roman" panose="02020603050405020304" pitchFamily="18" charset="0"/>
              </a:rPr>
              <a:t>A 62-year-old man with newly diagnosed hepatitis C cirrhosis is admitted with melena. He is on no medications. Vitals include T 98.0o F, BP of 100/52 mmHg, HR 90 beats per minute. He is alert and oriented, but his abdomen is distended with large ascites. Labs include AST 60 U/L, ALT 40 U/L, total bilirubin of 3.1 mg/dL, albumin of 2.7 g/dL, sodium 135 </a:t>
            </a:r>
            <a:r>
              <a:rPr lang="en-US" sz="2400" dirty="0" err="1">
                <a:solidFill>
                  <a:srgbClr val="333333"/>
                </a:solidFill>
                <a:latin typeface="Times New Roman" panose="02020603050405020304" pitchFamily="18" charset="0"/>
                <a:cs typeface="Times New Roman" panose="02020603050405020304" pitchFamily="18" charset="0"/>
              </a:rPr>
              <a:t>mEq</a:t>
            </a:r>
            <a:r>
              <a:rPr lang="en-US" sz="2400" dirty="0">
                <a:solidFill>
                  <a:srgbClr val="333333"/>
                </a:solidFill>
                <a:latin typeface="Times New Roman" panose="02020603050405020304" pitchFamily="18" charset="0"/>
                <a:cs typeface="Times New Roman" panose="02020603050405020304" pitchFamily="18" charset="0"/>
              </a:rPr>
              <a:t>/L, creatinine of 0.5 mg/dL, hemoglobin of 8.5 g/dL, INR 1.5, and a platelet count of 59,000/µL. Which of the following is included in the management of this patient?</a:t>
            </a:r>
          </a:p>
          <a:p>
            <a:endParaRPr lang="en-US" sz="2400" dirty="0">
              <a:solidFill>
                <a:srgbClr val="333333"/>
              </a:solidFill>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a) Admission into a regular room</a:t>
            </a:r>
            <a:endParaRPr lang="en-US" sz="2400" b="1" dirty="0">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b) Early endoscopy within 36 hours</a:t>
            </a:r>
            <a:endParaRPr lang="en-US" sz="2400" b="1" dirty="0">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c) Initiation of vasodilating agent</a:t>
            </a:r>
            <a:endParaRPr lang="en-US" sz="2400" b="1" dirty="0">
              <a:latin typeface="Times New Roman" panose="02020603050405020304" pitchFamily="18" charset="0"/>
              <a:cs typeface="Times New Roman" panose="02020603050405020304" pitchFamily="18" charset="0"/>
            </a:endParaRPr>
          </a:p>
          <a:p>
            <a:pPr fontAlgn="ctr"/>
            <a:r>
              <a:rPr lang="en-US" sz="2400" dirty="0">
                <a:latin typeface="Times New Roman" panose="02020603050405020304" pitchFamily="18" charset="0"/>
                <a:cs typeface="Times New Roman" panose="02020603050405020304" pitchFamily="18" charset="0"/>
              </a:rPr>
              <a:t>d) Blood transfusion</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 Antibiotics</a:t>
            </a:r>
          </a:p>
          <a:p>
            <a:endParaRPr lang="en-US" dirty="0"/>
          </a:p>
        </p:txBody>
      </p:sp>
    </p:spTree>
    <p:extLst>
      <p:ext uri="{BB962C8B-B14F-4D97-AF65-F5344CB8AC3E}">
        <p14:creationId xmlns:p14="http://schemas.microsoft.com/office/powerpoint/2010/main" val="2384171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F910D6-EE59-D746-AD4F-4722C9F13CD8}"/>
              </a:ext>
            </a:extLst>
          </p:cNvPr>
          <p:cNvSpPr/>
          <p:nvPr/>
        </p:nvSpPr>
        <p:spPr>
          <a:xfrm>
            <a:off x="794238" y="830557"/>
            <a:ext cx="11060723" cy="5539978"/>
          </a:xfrm>
          <a:prstGeom prst="rect">
            <a:avLst/>
          </a:prstGeom>
        </p:spPr>
        <p:txBody>
          <a:bodyPr wrap="square">
            <a:spAutoFit/>
          </a:bodyPr>
          <a:lstStyle/>
          <a:p>
            <a:r>
              <a:rPr lang="en-US" sz="2000" dirty="0">
                <a:solidFill>
                  <a:srgbClr val="333333"/>
                </a:solidFill>
                <a:latin typeface="Times New Roman" panose="02020603050405020304" pitchFamily="18" charset="0"/>
                <a:cs typeface="Times New Roman" panose="02020603050405020304" pitchFamily="18" charset="0"/>
              </a:rPr>
              <a:t>A 50-year-old man with new onset ascites presents to the emergency room with abdominal pain and discomfort. He has a history of heavy alcohol use for thirty years. He was abstinent for two years after completing an alcohol relapse prevention program but returned to drinking and currently drinks three beers daily. He has no other medical history. Vitals include T 98.7o F, BP of 122/64 mmHg, HR 86 beats per minute. His abdomen is distended with large ascites and he has 2+ pitting edema up to his knees bilaterally. Labs include AST 220 U/L, ALT 100 U/L, total bilirubin of 1.5 mg/dL, albumin of 3.7 g/dL, sodium 142mEq/L, creatinine of 0.5 mg/dL, and a platelet count of 159,000/µL. He had a diagnostic paracentesis, which revealed ascites polymorphonuclear count of 100/mm3, albumin 2.0 g/dL, total protein 1.6 g/dL. In addition to alcohol cessation, what is the next best step in management?</a:t>
            </a:r>
          </a:p>
          <a:p>
            <a:endParaRPr lang="en-US" sz="2000" dirty="0">
              <a:solidFill>
                <a:srgbClr val="333333"/>
              </a:solidFill>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 Start furosemide and spironolactone</a:t>
            </a:r>
          </a:p>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Peritoneovenous</a:t>
            </a:r>
            <a:r>
              <a:rPr lang="en-US" sz="2000" dirty="0">
                <a:latin typeface="Times New Roman" panose="02020603050405020304" pitchFamily="18" charset="0"/>
                <a:cs typeface="Times New Roman" panose="02020603050405020304" pitchFamily="18" charset="0"/>
              </a:rPr>
              <a:t> shunt</a:t>
            </a:r>
          </a:p>
          <a:p>
            <a:r>
              <a:rPr lang="en-US" sz="2000" dirty="0">
                <a:latin typeface="Times New Roman" panose="02020603050405020304" pitchFamily="18" charset="0"/>
                <a:cs typeface="Times New Roman" panose="02020603050405020304" pitchFamily="18" charset="0"/>
              </a:rPr>
              <a:t>c) Placement of peritoneal catheter</a:t>
            </a:r>
          </a:p>
          <a:p>
            <a:r>
              <a:rPr lang="en-US" sz="2000" dirty="0">
                <a:latin typeface="Times New Roman" panose="02020603050405020304" pitchFamily="18" charset="0"/>
                <a:cs typeface="Times New Roman" panose="02020603050405020304" pitchFamily="18" charset="0"/>
              </a:rPr>
              <a:t>d) TIPS placement</a:t>
            </a:r>
          </a:p>
          <a:p>
            <a:r>
              <a:rPr lang="en-US" sz="2000" dirty="0">
                <a:latin typeface="Times New Roman" panose="02020603050405020304" pitchFamily="18" charset="0"/>
                <a:cs typeface="Times New Roman" panose="02020603050405020304" pitchFamily="18" charset="0"/>
              </a:rPr>
              <a:t>e) Referral for liver transplantation</a:t>
            </a:r>
          </a:p>
          <a:p>
            <a:endParaRPr lang="en-US" dirty="0">
              <a:solidFill>
                <a:srgbClr val="333333"/>
              </a:solidFill>
              <a:latin typeface="Open Sans"/>
            </a:endParaRPr>
          </a:p>
          <a:p>
            <a:endParaRPr lang="en-US" dirty="0">
              <a:solidFill>
                <a:srgbClr val="333333"/>
              </a:solidFill>
              <a:latin typeface="Open Sans"/>
            </a:endParaRPr>
          </a:p>
          <a:p>
            <a:endParaRPr lang="en-US" dirty="0"/>
          </a:p>
        </p:txBody>
      </p:sp>
    </p:spTree>
    <p:extLst>
      <p:ext uri="{BB962C8B-B14F-4D97-AF65-F5344CB8AC3E}">
        <p14:creationId xmlns:p14="http://schemas.microsoft.com/office/powerpoint/2010/main" val="525644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C2E0728-C7A2-A143-B9F1-5F40D24A63D8}"/>
              </a:ext>
            </a:extLst>
          </p:cNvPr>
          <p:cNvGraphicFramePr>
            <a:graphicFrameLocks noGrp="1"/>
          </p:cNvGraphicFramePr>
          <p:nvPr>
            <p:extLst>
              <p:ext uri="{D42A27DB-BD31-4B8C-83A1-F6EECF244321}">
                <p14:modId xmlns:p14="http://schemas.microsoft.com/office/powerpoint/2010/main" val="3633929236"/>
              </p:ext>
            </p:extLst>
          </p:nvPr>
        </p:nvGraphicFramePr>
        <p:xfrm>
          <a:off x="896113" y="877824"/>
          <a:ext cx="10607040" cy="4858512"/>
        </p:xfrm>
        <a:graphic>
          <a:graphicData uri="http://schemas.openxmlformats.org/drawingml/2006/table">
            <a:tbl>
              <a:tblPr firstRow="1" bandRow="1">
                <a:tableStyleId>{22838BEF-8BB2-4498-84A7-C5851F593DF1}</a:tableStyleId>
              </a:tblPr>
              <a:tblGrid>
                <a:gridCol w="10607040">
                  <a:extLst>
                    <a:ext uri="{9D8B030D-6E8A-4147-A177-3AD203B41FA5}">
                      <a16:colId xmlns:a16="http://schemas.microsoft.com/office/drawing/2014/main" val="1305566027"/>
                    </a:ext>
                  </a:extLst>
                </a:gridCol>
              </a:tblGrid>
              <a:tr h="1202106">
                <a:tc>
                  <a:txBody>
                    <a:bodyPr/>
                    <a:lstStyle/>
                    <a:p>
                      <a:pPr algn="ctr"/>
                      <a:r>
                        <a:rPr lang="en-US" sz="3600" dirty="0">
                          <a:latin typeface="Times New Roman" panose="02020603050405020304" pitchFamily="18" charset="0"/>
                          <a:cs typeface="Times New Roman" panose="02020603050405020304" pitchFamily="18" charset="0"/>
                        </a:rPr>
                        <a:t>Q1. All of the following can cause cirrhosis except:</a:t>
                      </a:r>
                      <a:br>
                        <a:rPr lang="en-US" sz="36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(can select more than one answer)</a:t>
                      </a:r>
                      <a:endParaRPr lang="en-US" sz="3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68625850"/>
                  </a:ext>
                </a:extLst>
              </a:tr>
              <a:tr h="609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A. Hepatitis B</a:t>
                      </a:r>
                    </a:p>
                  </a:txBody>
                  <a:tcPr/>
                </a:tc>
                <a:extLst>
                  <a:ext uri="{0D108BD9-81ED-4DB2-BD59-A6C34878D82A}">
                    <a16:rowId xmlns:a16="http://schemas.microsoft.com/office/drawing/2014/main" val="604948587"/>
                  </a:ext>
                </a:extLst>
              </a:tr>
              <a:tr h="609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B. Wilson’s disease</a:t>
                      </a:r>
                    </a:p>
                  </a:txBody>
                  <a:tcPr/>
                </a:tc>
                <a:extLst>
                  <a:ext uri="{0D108BD9-81ED-4DB2-BD59-A6C34878D82A}">
                    <a16:rowId xmlns:a16="http://schemas.microsoft.com/office/drawing/2014/main" val="2579797427"/>
                  </a:ext>
                </a:extLst>
              </a:tr>
              <a:tr h="609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C. Autoimmune hepatitis</a:t>
                      </a:r>
                    </a:p>
                  </a:txBody>
                  <a:tcPr/>
                </a:tc>
                <a:extLst>
                  <a:ext uri="{0D108BD9-81ED-4DB2-BD59-A6C34878D82A}">
                    <a16:rowId xmlns:a16="http://schemas.microsoft.com/office/drawing/2014/main" val="1070144393"/>
                  </a:ext>
                </a:extLst>
              </a:tr>
              <a:tr h="609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D. Alcoholic hepatitis</a:t>
                      </a:r>
                    </a:p>
                  </a:txBody>
                  <a:tcPr/>
                </a:tc>
                <a:extLst>
                  <a:ext uri="{0D108BD9-81ED-4DB2-BD59-A6C34878D82A}">
                    <a16:rowId xmlns:a16="http://schemas.microsoft.com/office/drawing/2014/main" val="2858131842"/>
                  </a:ext>
                </a:extLst>
              </a:tr>
              <a:tr h="609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E. Hepatitis E</a:t>
                      </a:r>
                    </a:p>
                  </a:txBody>
                  <a:tcPr/>
                </a:tc>
                <a:extLst>
                  <a:ext uri="{0D108BD9-81ED-4DB2-BD59-A6C34878D82A}">
                    <a16:rowId xmlns:a16="http://schemas.microsoft.com/office/drawing/2014/main" val="779431133"/>
                  </a:ext>
                </a:extLst>
              </a:tr>
              <a:tr h="609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F. Heart failure</a:t>
                      </a:r>
                    </a:p>
                  </a:txBody>
                  <a:tcPr/>
                </a:tc>
                <a:extLst>
                  <a:ext uri="{0D108BD9-81ED-4DB2-BD59-A6C34878D82A}">
                    <a16:rowId xmlns:a16="http://schemas.microsoft.com/office/drawing/2014/main" val="4235201813"/>
                  </a:ext>
                </a:extLst>
              </a:tr>
            </a:tbl>
          </a:graphicData>
        </a:graphic>
      </p:graphicFrame>
    </p:spTree>
    <p:extLst>
      <p:ext uri="{BB962C8B-B14F-4D97-AF65-F5344CB8AC3E}">
        <p14:creationId xmlns:p14="http://schemas.microsoft.com/office/powerpoint/2010/main" val="910252011"/>
      </p:ext>
    </p:extLst>
  </p:cSld>
  <p:clrMapOvr>
    <a:masterClrMapping/>
  </p:clrMapOvr>
  <mc:AlternateContent xmlns:mc="http://schemas.openxmlformats.org/markup-compatibility/2006">
    <mc:Choice xmlns:p14="http://schemas.microsoft.com/office/powerpoint/2010/main" Requires="p14">
      <p:transition spd="slow" p14:dur="2000" advTm="9601"/>
    </mc:Choice>
    <mc:Fallback>
      <p:transition spd="slow" advTm="9601"/>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76504F-3F49-B143-A55C-BF41B9AD6F38}"/>
              </a:ext>
            </a:extLst>
          </p:cNvPr>
          <p:cNvSpPr/>
          <p:nvPr/>
        </p:nvSpPr>
        <p:spPr>
          <a:xfrm>
            <a:off x="844061" y="737619"/>
            <a:ext cx="10814538" cy="4985980"/>
          </a:xfrm>
          <a:prstGeom prst="rect">
            <a:avLst/>
          </a:prstGeom>
        </p:spPr>
        <p:txBody>
          <a:bodyPr wrap="square">
            <a:spAutoFit/>
          </a:bodyPr>
          <a:lstStyle/>
          <a:p>
            <a:r>
              <a:rPr lang="en-US" sz="2000" dirty="0">
                <a:solidFill>
                  <a:srgbClr val="333333"/>
                </a:solidFill>
                <a:latin typeface="Times New Roman" panose="02020603050405020304" pitchFamily="18" charset="0"/>
                <a:cs typeface="Times New Roman" panose="02020603050405020304" pitchFamily="18" charset="0"/>
              </a:rPr>
              <a:t>You are called while consulting on the liver service for a newly diagnosed patient with hepatitis C cirrhosis who was admitted for lower extremity swelling. The team started oral diuretics and is asking for an outpatient appointment. He has no complaints and feels better with initiation of diuretics. His abdomen is distended with large ascites and he has 1+ pitting edema up to his knees bilaterally. Labs include AST 50 U/L, ALT 22 U/L, total bilirubin of 2.5 mg/dL, albumin of 3.4 g/dL, sodium 144mEq/L, potassium of 3.2 </a:t>
            </a:r>
            <a:r>
              <a:rPr lang="en-US" sz="2000" dirty="0" err="1">
                <a:solidFill>
                  <a:srgbClr val="333333"/>
                </a:solidFill>
                <a:latin typeface="Times New Roman" panose="02020603050405020304" pitchFamily="18" charset="0"/>
                <a:cs typeface="Times New Roman" panose="02020603050405020304" pitchFamily="18" charset="0"/>
              </a:rPr>
              <a:t>mEq</a:t>
            </a:r>
            <a:r>
              <a:rPr lang="en-US" sz="2000" dirty="0">
                <a:solidFill>
                  <a:srgbClr val="333333"/>
                </a:solidFill>
                <a:latin typeface="Times New Roman" panose="02020603050405020304" pitchFamily="18" charset="0"/>
                <a:cs typeface="Times New Roman" panose="02020603050405020304" pitchFamily="18" charset="0"/>
              </a:rPr>
              <a:t>/L creatinine of 0.5 mg/dL, INR of 1.5, and a platelet count of 159,000/µL. His ultrasound reveals large ascites but does not show hepatocellular carcinoma or new thrombosis.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solidFill>
                  <a:srgbClr val="333333"/>
                </a:solidFill>
                <a:latin typeface="Times New Roman" panose="02020603050405020304" pitchFamily="18" charset="0"/>
                <a:cs typeface="Times New Roman" panose="02020603050405020304" pitchFamily="18" charset="0"/>
              </a:rPr>
              <a:t>What is the next best step in management prior to discharge?</a:t>
            </a:r>
          </a:p>
          <a:p>
            <a:endParaRPr lang="en-US" sz="2000" dirty="0">
              <a:solidFill>
                <a:srgbClr val="333333"/>
              </a:solidFill>
              <a:latin typeface="Times New Roman" panose="02020603050405020304" pitchFamily="18" charset="0"/>
              <a:cs typeface="Times New Roman" panose="02020603050405020304" pitchFamily="18" charset="0"/>
            </a:endParaRPr>
          </a:p>
          <a:p>
            <a:pPr fontAlgn="ctr"/>
            <a:r>
              <a:rPr lang="en-US" sz="2000" dirty="0">
                <a:latin typeface="Times New Roman" panose="02020603050405020304" pitchFamily="18" charset="0"/>
                <a:cs typeface="Times New Roman" panose="02020603050405020304" pitchFamily="18" charset="0"/>
              </a:rPr>
              <a:t>a) Endoscopy for variceal screening</a:t>
            </a:r>
            <a:endParaRPr lang="en-US" sz="2000" b="1" dirty="0">
              <a:latin typeface="Times New Roman" panose="02020603050405020304" pitchFamily="18" charset="0"/>
              <a:cs typeface="Times New Roman" panose="02020603050405020304" pitchFamily="18" charset="0"/>
            </a:endParaRPr>
          </a:p>
          <a:p>
            <a:pPr fontAlgn="ctr"/>
            <a:r>
              <a:rPr lang="en-US" sz="2000" dirty="0">
                <a:latin typeface="Times New Roman" panose="02020603050405020304" pitchFamily="18" charset="0"/>
                <a:cs typeface="Times New Roman" panose="02020603050405020304" pitchFamily="18" charset="0"/>
              </a:rPr>
              <a:t>b) Diagnostic paracentesis</a:t>
            </a:r>
            <a:endParaRPr lang="en-US" sz="2000" b="1" dirty="0">
              <a:latin typeface="Times New Roman" panose="02020603050405020304" pitchFamily="18" charset="0"/>
              <a:cs typeface="Times New Roman" panose="02020603050405020304" pitchFamily="18" charset="0"/>
            </a:endParaRPr>
          </a:p>
          <a:p>
            <a:pPr fontAlgn="ctr"/>
            <a:r>
              <a:rPr lang="en-US" sz="2000" dirty="0">
                <a:latin typeface="Times New Roman" panose="02020603050405020304" pitchFamily="18" charset="0"/>
                <a:cs typeface="Times New Roman" panose="02020603050405020304" pitchFamily="18" charset="0"/>
              </a:rPr>
              <a:t>c) Liver transplant evaluation</a:t>
            </a:r>
            <a:endParaRPr lang="en-US" sz="2000" b="1" dirty="0">
              <a:latin typeface="Times New Roman" panose="02020603050405020304" pitchFamily="18" charset="0"/>
              <a:cs typeface="Times New Roman" panose="02020603050405020304" pitchFamily="18" charset="0"/>
            </a:endParaRPr>
          </a:p>
          <a:p>
            <a:pPr fontAlgn="ctr"/>
            <a:r>
              <a:rPr lang="en-US" sz="2000" dirty="0">
                <a:latin typeface="Times New Roman" panose="02020603050405020304" pitchFamily="18" charset="0"/>
                <a:cs typeface="Times New Roman" panose="02020603050405020304" pitchFamily="18" charset="0"/>
              </a:rPr>
              <a:t>d) MRI abdomen</a:t>
            </a:r>
            <a:endParaRPr lang="en-US" sz="2000" b="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e) Prophylactic antibiotics</a:t>
            </a:r>
          </a:p>
          <a:p>
            <a:endParaRPr lang="en-US" dirty="0"/>
          </a:p>
        </p:txBody>
      </p:sp>
    </p:spTree>
    <p:extLst>
      <p:ext uri="{BB962C8B-B14F-4D97-AF65-F5344CB8AC3E}">
        <p14:creationId xmlns:p14="http://schemas.microsoft.com/office/powerpoint/2010/main" val="1410841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E2ED16-B889-5442-93D4-ECCCB1C390DE}"/>
              </a:ext>
            </a:extLst>
          </p:cNvPr>
          <p:cNvSpPr/>
          <p:nvPr/>
        </p:nvSpPr>
        <p:spPr>
          <a:xfrm>
            <a:off x="873369" y="737619"/>
            <a:ext cx="10445261" cy="4985980"/>
          </a:xfrm>
          <a:prstGeom prst="rect">
            <a:avLst/>
          </a:prstGeom>
        </p:spPr>
        <p:txBody>
          <a:bodyPr wrap="square">
            <a:spAutoFit/>
          </a:bodyPr>
          <a:lstStyle/>
          <a:p>
            <a:r>
              <a:rPr lang="en-US" sz="2000" dirty="0">
                <a:solidFill>
                  <a:srgbClr val="333333"/>
                </a:solidFill>
                <a:latin typeface="Times New Roman" panose="02020603050405020304" pitchFamily="18" charset="0"/>
                <a:cs typeface="Times New Roman" panose="02020603050405020304" pitchFamily="18" charset="0"/>
              </a:rPr>
              <a:t>A 57-year-old man from China presents to the emergency room with new onset ascites. He has had decreased appetite and lost ten pounds in the last two months. He has a history of heavy alcohol use and hypertension. He has not seen a physician in over twenty years. Vitals include T 98.8 F, BP of 90/60 mmHg, HR 89 beats per minute. His abdomen is distended with large ascites and he has 2+ pitting edema up to his knees bilaterally. Labs include AST 60 U/L, ALT 30 U/L, total bilirubin </a:t>
            </a:r>
            <a:br>
              <a:rPr lang="en-US" sz="2000" dirty="0">
                <a:latin typeface="Times New Roman" panose="02020603050405020304" pitchFamily="18" charset="0"/>
                <a:cs typeface="Times New Roman" panose="02020603050405020304" pitchFamily="18" charset="0"/>
              </a:rPr>
            </a:br>
            <a:r>
              <a:rPr lang="en-US" sz="2000" dirty="0">
                <a:solidFill>
                  <a:srgbClr val="333333"/>
                </a:solidFill>
                <a:latin typeface="Times New Roman" panose="02020603050405020304" pitchFamily="18" charset="0"/>
                <a:cs typeface="Times New Roman" panose="02020603050405020304" pitchFamily="18" charset="0"/>
              </a:rPr>
              <a:t>of 1.2 mg/dL, albumin of 3.2 g/dL, sodium 138 </a:t>
            </a:r>
            <a:r>
              <a:rPr lang="en-US" sz="2000" dirty="0" err="1">
                <a:solidFill>
                  <a:srgbClr val="333333"/>
                </a:solidFill>
                <a:latin typeface="Times New Roman" panose="02020603050405020304" pitchFamily="18" charset="0"/>
                <a:cs typeface="Times New Roman" panose="02020603050405020304" pitchFamily="18" charset="0"/>
              </a:rPr>
              <a:t>mEq</a:t>
            </a:r>
            <a:r>
              <a:rPr lang="en-US" sz="2000" dirty="0">
                <a:solidFill>
                  <a:srgbClr val="333333"/>
                </a:solidFill>
                <a:latin typeface="Times New Roman" panose="02020603050405020304" pitchFamily="18" charset="0"/>
                <a:cs typeface="Times New Roman" panose="02020603050405020304" pitchFamily="18" charset="0"/>
              </a:rPr>
              <a:t>/L, creatinine of 0.8 mg/dL, and a platelet count of 162,000/µL. He had an ultrasound, which was limited, but did not show any masses or thromboses. He had a paracentesis, which revealed fluid polymorphonuclear count of 100/mm3, albumin 2.0 g/dL, and total protein 3.6 g/dL. What is the most likely etiology of his ascites?</a:t>
            </a:r>
          </a:p>
          <a:p>
            <a:endParaRPr lang="en-US" sz="2000" dirty="0">
              <a:solidFill>
                <a:srgbClr val="333333"/>
              </a:solidFill>
              <a:latin typeface="Times New Roman" panose="02020603050405020304" pitchFamily="18" charset="0"/>
              <a:cs typeface="Times New Roman" panose="02020603050405020304" pitchFamily="18" charset="0"/>
            </a:endParaRPr>
          </a:p>
          <a:p>
            <a:pPr fontAlgn="ctr"/>
            <a:r>
              <a:rPr lang="en-US" sz="2000" dirty="0">
                <a:latin typeface="Times New Roman" panose="02020603050405020304" pitchFamily="18" charset="0"/>
                <a:cs typeface="Times New Roman" panose="02020603050405020304" pitchFamily="18" charset="0"/>
              </a:rPr>
              <a:t>a) Alcoholic cirrhosis</a:t>
            </a:r>
            <a:endParaRPr lang="en-US" sz="2000" b="1" dirty="0">
              <a:latin typeface="Times New Roman" panose="02020603050405020304" pitchFamily="18" charset="0"/>
              <a:cs typeface="Times New Roman" panose="02020603050405020304" pitchFamily="18" charset="0"/>
            </a:endParaRPr>
          </a:p>
          <a:p>
            <a:pPr fontAlgn="ctr"/>
            <a:r>
              <a:rPr lang="en-US" sz="2000" dirty="0">
                <a:latin typeface="Times New Roman" panose="02020603050405020304" pitchFamily="18" charset="0"/>
                <a:cs typeface="Times New Roman" panose="02020603050405020304" pitchFamily="18" charset="0"/>
              </a:rPr>
              <a:t>b) Budd Chiari syndrome</a:t>
            </a:r>
            <a:endParaRPr lang="en-US" sz="2000" b="1" dirty="0">
              <a:latin typeface="Times New Roman" panose="02020603050405020304" pitchFamily="18" charset="0"/>
              <a:cs typeface="Times New Roman" panose="02020603050405020304" pitchFamily="18" charset="0"/>
            </a:endParaRPr>
          </a:p>
          <a:p>
            <a:pPr fontAlgn="ctr"/>
            <a:r>
              <a:rPr lang="en-US" sz="2000" dirty="0">
                <a:latin typeface="Times New Roman" panose="02020603050405020304" pitchFamily="18" charset="0"/>
                <a:cs typeface="Times New Roman" panose="02020603050405020304" pitchFamily="18" charset="0"/>
              </a:rPr>
              <a:t>c) Cardiac ascites</a:t>
            </a:r>
            <a:endParaRPr lang="en-US" sz="2000" b="1" dirty="0">
              <a:latin typeface="Times New Roman" panose="02020603050405020304" pitchFamily="18" charset="0"/>
              <a:cs typeface="Times New Roman" panose="02020603050405020304" pitchFamily="18" charset="0"/>
            </a:endParaRPr>
          </a:p>
          <a:p>
            <a:pPr fontAlgn="ctr"/>
            <a:r>
              <a:rPr lang="en-US" sz="2000" dirty="0">
                <a:latin typeface="Times New Roman" panose="02020603050405020304" pitchFamily="18" charset="0"/>
                <a:cs typeface="Times New Roman" panose="02020603050405020304" pitchFamily="18" charset="0"/>
              </a:rPr>
              <a:t>d) Tuberculous peritonitis</a:t>
            </a:r>
            <a:endParaRPr lang="en-US" sz="2000" b="1"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e) Malignant ascites</a:t>
            </a:r>
          </a:p>
          <a:p>
            <a:endParaRPr lang="en-US" dirty="0"/>
          </a:p>
        </p:txBody>
      </p:sp>
    </p:spTree>
    <p:extLst>
      <p:ext uri="{BB962C8B-B14F-4D97-AF65-F5344CB8AC3E}">
        <p14:creationId xmlns:p14="http://schemas.microsoft.com/office/powerpoint/2010/main" val="22815147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493E6-27AF-DD42-B903-3DFE74699CF7}"/>
              </a:ext>
            </a:extLst>
          </p:cNvPr>
          <p:cNvSpPr/>
          <p:nvPr/>
        </p:nvSpPr>
        <p:spPr>
          <a:xfrm>
            <a:off x="803030" y="628233"/>
            <a:ext cx="10585939" cy="5601533"/>
          </a:xfrm>
          <a:prstGeom prst="rect">
            <a:avLst/>
          </a:prstGeom>
        </p:spPr>
        <p:txBody>
          <a:bodyPr wrap="square">
            <a:spAutoFit/>
          </a:bodyPr>
          <a:lstStyle/>
          <a:p>
            <a:r>
              <a:rPr lang="en-US" sz="2000" dirty="0">
                <a:solidFill>
                  <a:srgbClr val="333333"/>
                </a:solidFill>
                <a:latin typeface="Times New Roman" panose="02020603050405020304" pitchFamily="18" charset="0"/>
                <a:cs typeface="Times New Roman" panose="02020603050405020304" pitchFamily="18" charset="0"/>
              </a:rPr>
              <a:t>A 54-year-old man with hepatitis B cirrhosis is admitted to the hospital with worsening ascites. He was recently discharged with an increase in diuretics to furosemide 40 mg and spironolactone 100mg daily. Vital signs include heart rate 102 beats per minute, blood pressure 90/52 mmHg, and oxygen saturation is 98 percent on room </a:t>
            </a:r>
            <a:br>
              <a:rPr lang="en-US" sz="2000" dirty="0">
                <a:latin typeface="Times New Roman" panose="02020603050405020304" pitchFamily="18" charset="0"/>
                <a:cs typeface="Times New Roman" panose="02020603050405020304" pitchFamily="18" charset="0"/>
              </a:rPr>
            </a:br>
            <a:r>
              <a:rPr lang="en-US" sz="2000" dirty="0">
                <a:solidFill>
                  <a:srgbClr val="333333"/>
                </a:solidFill>
                <a:latin typeface="Times New Roman" panose="02020603050405020304" pitchFamily="18" charset="0"/>
                <a:cs typeface="Times New Roman" panose="02020603050405020304" pitchFamily="18" charset="0"/>
              </a:rPr>
              <a:t>air. He is alert and oriented without evidence of asterixis. His abdomen is significantly distended with fluid wave, and he has 2+ pitting edema to the knees bilaterally. Labs include AST 100 U/L, ALT 120 U/L, total bilirubin of 2.4 mg/dL, albumin of three g/dL, sodium of 135 </a:t>
            </a:r>
            <a:r>
              <a:rPr lang="en-US" sz="2000" dirty="0" err="1">
                <a:solidFill>
                  <a:srgbClr val="333333"/>
                </a:solidFill>
                <a:latin typeface="Times New Roman" panose="02020603050405020304" pitchFamily="18" charset="0"/>
                <a:cs typeface="Times New Roman" panose="02020603050405020304" pitchFamily="18" charset="0"/>
              </a:rPr>
              <a:t>mEq</a:t>
            </a:r>
            <a:r>
              <a:rPr lang="en-US" sz="2000" dirty="0">
                <a:solidFill>
                  <a:srgbClr val="333333"/>
                </a:solidFill>
                <a:latin typeface="Times New Roman" panose="02020603050405020304" pitchFamily="18" charset="0"/>
                <a:cs typeface="Times New Roman" panose="02020603050405020304" pitchFamily="18" charset="0"/>
              </a:rPr>
              <a:t>/L, potassium of 3.5 </a:t>
            </a:r>
            <a:r>
              <a:rPr lang="en-US" sz="2000" dirty="0" err="1">
                <a:solidFill>
                  <a:srgbClr val="333333"/>
                </a:solidFill>
                <a:latin typeface="Times New Roman" panose="02020603050405020304" pitchFamily="18" charset="0"/>
                <a:cs typeface="Times New Roman" panose="02020603050405020304" pitchFamily="18" charset="0"/>
              </a:rPr>
              <a:t>mEq</a:t>
            </a:r>
            <a:r>
              <a:rPr lang="en-US" sz="2000" dirty="0">
                <a:solidFill>
                  <a:srgbClr val="333333"/>
                </a:solidFill>
                <a:latin typeface="Times New Roman" panose="02020603050405020304" pitchFamily="18" charset="0"/>
                <a:cs typeface="Times New Roman" panose="02020603050405020304" pitchFamily="18" charset="0"/>
              </a:rPr>
              <a:t>/L, BUN of 30 and a creatinine of 1.5mg/dL (previously 0.8 on discharge) and a platelet count of 100,000/µL.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solidFill>
                  <a:srgbClr val="333333"/>
                </a:solidFill>
                <a:latin typeface="Times New Roman" panose="02020603050405020304" pitchFamily="18" charset="0"/>
                <a:cs typeface="Times New Roman" panose="02020603050405020304" pitchFamily="18" charset="0"/>
              </a:rPr>
              <a:t>In addition to culture workup and urine studies, what is the next best step in management?</a:t>
            </a:r>
          </a:p>
          <a:p>
            <a:endParaRPr lang="en-US" sz="2000" dirty="0">
              <a:solidFill>
                <a:srgbClr val="333333"/>
              </a:solidFill>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 Continue diuretics</a:t>
            </a:r>
          </a:p>
          <a:p>
            <a:r>
              <a:rPr lang="en-US" sz="2000" dirty="0">
                <a:latin typeface="Times New Roman" panose="02020603050405020304" pitchFamily="18" charset="0"/>
                <a:cs typeface="Times New Roman" panose="02020603050405020304" pitchFamily="18" charset="0"/>
              </a:rPr>
              <a:t>b) Continue lactulose</a:t>
            </a:r>
          </a:p>
          <a:p>
            <a:r>
              <a:rPr lang="en-US" sz="2000" dirty="0">
                <a:latin typeface="Times New Roman" panose="02020603050405020304" pitchFamily="18" charset="0"/>
                <a:cs typeface="Times New Roman" panose="02020603050405020304" pitchFamily="18" charset="0"/>
              </a:rPr>
              <a:t>c) Volume expand with albumin</a:t>
            </a:r>
          </a:p>
          <a:p>
            <a:r>
              <a:rPr lang="en-US" sz="2000" dirty="0">
                <a:latin typeface="Times New Roman" panose="02020603050405020304" pitchFamily="18" charset="0"/>
                <a:cs typeface="Times New Roman" panose="02020603050405020304" pitchFamily="18" charset="0"/>
              </a:rPr>
              <a:t>d) Start midodrine</a:t>
            </a:r>
          </a:p>
          <a:p>
            <a:r>
              <a:rPr lang="en-US" sz="2000" dirty="0">
                <a:latin typeface="Times New Roman" panose="02020603050405020304" pitchFamily="18" charset="0"/>
                <a:cs typeface="Times New Roman" panose="02020603050405020304" pitchFamily="18" charset="0"/>
              </a:rPr>
              <a:t>e) Start octreotide</a:t>
            </a:r>
          </a:p>
          <a:p>
            <a:endParaRPr lang="en-US" dirty="0"/>
          </a:p>
        </p:txBody>
      </p:sp>
    </p:spTree>
    <p:extLst>
      <p:ext uri="{BB962C8B-B14F-4D97-AF65-F5344CB8AC3E}">
        <p14:creationId xmlns:p14="http://schemas.microsoft.com/office/powerpoint/2010/main" val="516341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FB2D95-942F-B24D-995B-BD8DC8DB9E25}"/>
              </a:ext>
            </a:extLst>
          </p:cNvPr>
          <p:cNvSpPr/>
          <p:nvPr/>
        </p:nvSpPr>
        <p:spPr>
          <a:xfrm>
            <a:off x="1113691" y="621885"/>
            <a:ext cx="10175631" cy="4801314"/>
          </a:xfrm>
          <a:prstGeom prst="rect">
            <a:avLst/>
          </a:prstGeom>
        </p:spPr>
        <p:txBody>
          <a:bodyPr wrap="square">
            <a:spAutoFit/>
          </a:bodyPr>
          <a:lstStyle/>
          <a:p>
            <a:r>
              <a:rPr lang="en-US" sz="2400" dirty="0">
                <a:solidFill>
                  <a:srgbClr val="333333"/>
                </a:solidFill>
                <a:latin typeface="Times New Roman" panose="02020603050405020304" pitchFamily="18" charset="0"/>
                <a:cs typeface="Times New Roman" panose="02020603050405020304" pitchFamily="18" charset="0"/>
              </a:rPr>
              <a:t>A 50-year-old man is admitted with ascites and abdominal tenderness. He has HCV cirrhosis. A paracentesis is performed. Seven L of ascitic fluid are removed. Results of the cell count in ascitic fluid show an absolute neutrophil count of 750 cells/mm3. You decide to begin therapy for spontaneous bacterial peritonitis. </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solidFill>
                  <a:srgbClr val="333333"/>
                </a:solidFill>
                <a:latin typeface="Times New Roman" panose="02020603050405020304" pitchFamily="18" charset="0"/>
                <a:cs typeface="Times New Roman" panose="02020603050405020304" pitchFamily="18" charset="0"/>
              </a:rPr>
              <a:t>What is the next best treatment regimen?</a:t>
            </a:r>
          </a:p>
          <a:p>
            <a:endParaRPr lang="en-US" sz="2400" dirty="0">
              <a:solidFill>
                <a:srgbClr val="333333"/>
              </a:solidFill>
              <a:latin typeface="Times New Roman" panose="02020603050405020304" pitchFamily="18" charset="0"/>
              <a:cs typeface="Times New Roman" panose="02020603050405020304" pitchFamily="18" charset="0"/>
            </a:endParaRPr>
          </a:p>
          <a:p>
            <a:pPr marL="342900" indent="-342900">
              <a:buAutoNum type="alphaLcParenR"/>
            </a:pPr>
            <a:r>
              <a:rPr lang="en-US" sz="2400" dirty="0">
                <a:latin typeface="Times New Roman" panose="02020603050405020304" pitchFamily="18" charset="0"/>
                <a:cs typeface="Times New Roman" panose="02020603050405020304" pitchFamily="18" charset="0"/>
              </a:rPr>
              <a:t>IV antibiotics and IV albumin</a:t>
            </a:r>
          </a:p>
          <a:p>
            <a:pPr marL="342900" indent="-342900">
              <a:buAutoNum type="alphaLcParenR"/>
            </a:pPr>
            <a:r>
              <a:rPr lang="en-US" sz="2400" dirty="0">
                <a:latin typeface="Times New Roman" panose="02020603050405020304" pitchFamily="18" charset="0"/>
                <a:cs typeface="Times New Roman" panose="02020603050405020304" pitchFamily="18" charset="0"/>
              </a:rPr>
              <a:t>IV Antibiotics </a:t>
            </a:r>
          </a:p>
          <a:p>
            <a:r>
              <a:rPr lang="en-US" sz="2400" dirty="0">
                <a:latin typeface="Times New Roman" panose="02020603050405020304" pitchFamily="18" charset="0"/>
                <a:cs typeface="Times New Roman" panose="02020603050405020304" pitchFamily="18" charset="0"/>
              </a:rPr>
              <a:t>c) PO antibiotic</a:t>
            </a:r>
          </a:p>
          <a:p>
            <a:r>
              <a:rPr lang="en-US" sz="2400" dirty="0">
                <a:latin typeface="Times New Roman" panose="02020603050405020304" pitchFamily="18" charset="0"/>
                <a:cs typeface="Times New Roman" panose="02020603050405020304" pitchFamily="18" charset="0"/>
              </a:rPr>
              <a:t>d) Wait for results of ascitic fluid culture</a:t>
            </a:r>
          </a:p>
          <a:p>
            <a:r>
              <a:rPr lang="en-US" sz="2400" dirty="0">
                <a:latin typeface="Times New Roman" panose="02020603050405020304" pitchFamily="18" charset="0"/>
                <a:cs typeface="Times New Roman" panose="02020603050405020304" pitchFamily="18" charset="0"/>
              </a:rPr>
              <a:t>e) </a:t>
            </a:r>
            <a:r>
              <a:rPr lang="en-US" sz="2400" dirty="0" err="1">
                <a:latin typeface="Times New Roman" panose="02020603050405020304" pitchFamily="18" charset="0"/>
                <a:cs typeface="Times New Roman" panose="02020603050405020304" pitchFamily="18" charset="0"/>
              </a:rPr>
              <a:t>Pentoxyfylline</a:t>
            </a:r>
            <a:r>
              <a:rPr lang="en-US" sz="2400" dirty="0">
                <a:latin typeface="Times New Roman" panose="02020603050405020304" pitchFamily="18" charset="0"/>
                <a:cs typeface="Times New Roman" panose="02020603050405020304" pitchFamily="18" charset="0"/>
              </a:rPr>
              <a:t> to prevent AKI</a:t>
            </a:r>
          </a:p>
          <a:p>
            <a:endParaRPr lang="en-US" dirty="0"/>
          </a:p>
        </p:txBody>
      </p:sp>
    </p:spTree>
    <p:extLst>
      <p:ext uri="{BB962C8B-B14F-4D97-AF65-F5344CB8AC3E}">
        <p14:creationId xmlns:p14="http://schemas.microsoft.com/office/powerpoint/2010/main" val="6999795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7205D2-4AFA-1F47-BF2B-9EEAC54EB56C}"/>
              </a:ext>
            </a:extLst>
          </p:cNvPr>
          <p:cNvSpPr/>
          <p:nvPr/>
        </p:nvSpPr>
        <p:spPr>
          <a:xfrm>
            <a:off x="1002323" y="1228636"/>
            <a:ext cx="10550770" cy="3323987"/>
          </a:xfrm>
          <a:prstGeom prst="rect">
            <a:avLst/>
          </a:prstGeom>
        </p:spPr>
        <p:txBody>
          <a:bodyPr wrap="square">
            <a:spAutoFit/>
          </a:bodyPr>
          <a:lstStyle/>
          <a:p>
            <a:r>
              <a:rPr lang="en-US" sz="2400" dirty="0">
                <a:solidFill>
                  <a:srgbClr val="333333"/>
                </a:solidFill>
                <a:latin typeface="Times New Roman" panose="02020603050405020304" pitchFamily="18" charset="0"/>
                <a:cs typeface="Times New Roman" panose="02020603050405020304" pitchFamily="18" charset="0"/>
              </a:rPr>
              <a:t>A 50-year-old man is admitted with ascites and abdominal tenderness. He has HCV cirrhosis. A paracentesis is performed. Seven L of ascitic fluid are removed. Which of the following should be pursued next?</a:t>
            </a:r>
          </a:p>
          <a:p>
            <a:endParaRPr lang="en-US" sz="2400" dirty="0">
              <a:solidFill>
                <a:srgbClr val="333333"/>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 Albumin IV</a:t>
            </a:r>
          </a:p>
          <a:p>
            <a:r>
              <a:rPr lang="en-US" sz="2400" dirty="0">
                <a:latin typeface="Times New Roman" panose="02020603050405020304" pitchFamily="18" charset="0"/>
                <a:cs typeface="Times New Roman" panose="02020603050405020304" pitchFamily="18" charset="0"/>
              </a:rPr>
              <a:t>b) Pantoprazole IV</a:t>
            </a:r>
          </a:p>
          <a:p>
            <a:r>
              <a:rPr lang="en-US" sz="2400" dirty="0">
                <a:latin typeface="Times New Roman" panose="02020603050405020304" pitchFamily="18" charset="0"/>
                <a:cs typeface="Times New Roman" panose="02020603050405020304" pitchFamily="18" charset="0"/>
              </a:rPr>
              <a:t>c) Midodrine PO</a:t>
            </a:r>
          </a:p>
          <a:p>
            <a:r>
              <a:rPr lang="en-US" sz="2400" dirty="0">
                <a:latin typeface="Times New Roman" panose="02020603050405020304" pitchFamily="18" charset="0"/>
                <a:cs typeface="Times New Roman" panose="02020603050405020304" pitchFamily="18" charset="0"/>
              </a:rPr>
              <a:t>d) TIPS</a:t>
            </a:r>
          </a:p>
          <a:p>
            <a:endParaRPr lang="en-US" dirty="0"/>
          </a:p>
        </p:txBody>
      </p:sp>
    </p:spTree>
    <p:extLst>
      <p:ext uri="{BB962C8B-B14F-4D97-AF65-F5344CB8AC3E}">
        <p14:creationId xmlns:p14="http://schemas.microsoft.com/office/powerpoint/2010/main" val="23786856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C34C4F-F4B3-1F41-A4C1-53060FCF7B69}"/>
              </a:ext>
            </a:extLst>
          </p:cNvPr>
          <p:cNvSpPr>
            <a:spLocks noGrp="1"/>
          </p:cNvSpPr>
          <p:nvPr>
            <p:ph sz="quarter" idx="13"/>
          </p:nvPr>
        </p:nvSpPr>
        <p:spPr>
          <a:xfrm>
            <a:off x="6299776" y="2770632"/>
            <a:ext cx="5334880" cy="1316736"/>
          </a:xfrm>
        </p:spPr>
        <p:txBody>
          <a:bodyPr>
            <a:normAutofit/>
          </a:bodyPr>
          <a:lstStyle/>
          <a:p>
            <a:pPr marL="0" indent="0" algn="ctr">
              <a:buNone/>
            </a:pPr>
            <a:r>
              <a:rPr lang="en-US" sz="5400" dirty="0">
                <a:latin typeface="Times New Roman" panose="02020603050405020304" pitchFamily="18" charset="0"/>
                <a:cs typeface="Times New Roman" panose="02020603050405020304" pitchFamily="18" charset="0"/>
              </a:rPr>
              <a:t>Thank you </a:t>
            </a:r>
          </a:p>
        </p:txBody>
      </p:sp>
      <p:pic>
        <p:nvPicPr>
          <p:cNvPr id="4" name="Picture 3">
            <a:extLst>
              <a:ext uri="{FF2B5EF4-FFF2-40B4-BE49-F238E27FC236}">
                <a16:creationId xmlns:a16="http://schemas.microsoft.com/office/drawing/2014/main" id="{74F7EBBC-345C-BC4C-AD59-36B9BCFD00BC}"/>
              </a:ext>
            </a:extLst>
          </p:cNvPr>
          <p:cNvPicPr>
            <a:picLocks noChangeAspect="1"/>
          </p:cNvPicPr>
          <p:nvPr/>
        </p:nvPicPr>
        <p:blipFill>
          <a:blip r:embed="rId2"/>
          <a:stretch>
            <a:fillRect/>
          </a:stretch>
        </p:blipFill>
        <p:spPr>
          <a:xfrm>
            <a:off x="916754" y="924237"/>
            <a:ext cx="5612062" cy="5352845"/>
          </a:xfrm>
          <a:prstGeom prst="rect">
            <a:avLst/>
          </a:prstGeom>
        </p:spPr>
      </p:pic>
    </p:spTree>
    <p:extLst>
      <p:ext uri="{BB962C8B-B14F-4D97-AF65-F5344CB8AC3E}">
        <p14:creationId xmlns:p14="http://schemas.microsoft.com/office/powerpoint/2010/main" val="1640649999"/>
      </p:ext>
    </p:extLst>
  </p:cSld>
  <p:clrMapOvr>
    <a:masterClrMapping/>
  </p:clrMapOvr>
  <mc:AlternateContent xmlns:mc="http://schemas.openxmlformats.org/markup-compatibility/2006">
    <mc:Choice xmlns:p14="http://schemas.microsoft.com/office/powerpoint/2010/main" Requires="p14">
      <p:transition spd="slow" p14:dur="2000" advTm="1597"/>
    </mc:Choice>
    <mc:Fallback>
      <p:transition spd="slow" advTm="159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1E9-79B6-2A4E-8803-139FB3D903C2}"/>
              </a:ext>
            </a:extLst>
          </p:cNvPr>
          <p:cNvSpPr>
            <a:spLocks noGrp="1"/>
          </p:cNvSpPr>
          <p:nvPr>
            <p:ph type="title"/>
          </p:nvPr>
        </p:nvSpPr>
        <p:spPr>
          <a:xfrm>
            <a:off x="913774" y="432250"/>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etiology</a:t>
            </a:r>
          </a:p>
        </p:txBody>
      </p:sp>
      <p:graphicFrame>
        <p:nvGraphicFramePr>
          <p:cNvPr id="4" name="Table 3">
            <a:extLst>
              <a:ext uri="{FF2B5EF4-FFF2-40B4-BE49-F238E27FC236}">
                <a16:creationId xmlns:a16="http://schemas.microsoft.com/office/drawing/2014/main" id="{F4D8E3A2-DE85-3C4A-A050-9998FF8D0D05}"/>
              </a:ext>
            </a:extLst>
          </p:cNvPr>
          <p:cNvGraphicFramePr>
            <a:graphicFrameLocks noGrp="1"/>
          </p:cNvGraphicFramePr>
          <p:nvPr>
            <p:extLst>
              <p:ext uri="{D42A27DB-BD31-4B8C-83A1-F6EECF244321}">
                <p14:modId xmlns:p14="http://schemas.microsoft.com/office/powerpoint/2010/main" val="1062622221"/>
              </p:ext>
            </p:extLst>
          </p:nvPr>
        </p:nvGraphicFramePr>
        <p:xfrm>
          <a:off x="1507065" y="2028427"/>
          <a:ext cx="9177867" cy="3153171"/>
        </p:xfrm>
        <a:graphic>
          <a:graphicData uri="http://schemas.openxmlformats.org/drawingml/2006/table">
            <a:tbl>
              <a:tblPr firstRow="1" bandRow="1">
                <a:tableStyleId>{69CF1AB2-1976-4502-BF36-3FF5EA218861}</a:tableStyleId>
              </a:tblPr>
              <a:tblGrid>
                <a:gridCol w="2409190">
                  <a:extLst>
                    <a:ext uri="{9D8B030D-6E8A-4147-A177-3AD203B41FA5}">
                      <a16:colId xmlns:a16="http://schemas.microsoft.com/office/drawing/2014/main" val="1929661685"/>
                    </a:ext>
                  </a:extLst>
                </a:gridCol>
                <a:gridCol w="6768677">
                  <a:extLst>
                    <a:ext uri="{9D8B030D-6E8A-4147-A177-3AD203B41FA5}">
                      <a16:colId xmlns:a16="http://schemas.microsoft.com/office/drawing/2014/main" val="4274641911"/>
                    </a:ext>
                  </a:extLst>
                </a:gridCol>
              </a:tblGrid>
              <a:tr h="476642">
                <a:tc>
                  <a:txBody>
                    <a:bodyPr/>
                    <a:lstStyle/>
                    <a:p>
                      <a:pPr algn="ctr"/>
                      <a:r>
                        <a:rPr lang="en-US" sz="2000" b="1" dirty="0">
                          <a:latin typeface="Times New Roman" panose="02020603050405020304" pitchFamily="18" charset="0"/>
                          <a:cs typeface="Times New Roman" panose="02020603050405020304" pitchFamily="18" charset="0"/>
                        </a:rPr>
                        <a:t>Infections</a:t>
                      </a:r>
                    </a:p>
                  </a:txBody>
                  <a:tcPr/>
                </a:tc>
                <a:tc>
                  <a:txBody>
                    <a:bodyPr/>
                    <a:lstStyle/>
                    <a:p>
                      <a:r>
                        <a:rPr lang="en-US" sz="2000" b="0" dirty="0">
                          <a:latin typeface="Times New Roman" panose="02020603050405020304" pitchFamily="18" charset="0"/>
                          <a:cs typeface="Times New Roman" panose="02020603050405020304" pitchFamily="18" charset="0"/>
                        </a:rPr>
                        <a:t>Hepatitis B, Hepatitis C, Schistosomiasis </a:t>
                      </a:r>
                    </a:p>
                  </a:txBody>
                  <a:tcPr/>
                </a:tc>
                <a:extLst>
                  <a:ext uri="{0D108BD9-81ED-4DB2-BD59-A6C34878D82A}">
                    <a16:rowId xmlns:a16="http://schemas.microsoft.com/office/drawing/2014/main" val="1005447494"/>
                  </a:ext>
                </a:extLst>
              </a:tr>
              <a:tr h="476642">
                <a:tc>
                  <a:txBody>
                    <a:bodyPr/>
                    <a:lstStyle/>
                    <a:p>
                      <a:pPr algn="ctr"/>
                      <a:r>
                        <a:rPr lang="en-US" sz="2000" b="1" dirty="0">
                          <a:latin typeface="Times New Roman" panose="02020603050405020304" pitchFamily="18" charset="0"/>
                          <a:cs typeface="Times New Roman" panose="02020603050405020304" pitchFamily="18" charset="0"/>
                        </a:rPr>
                        <a:t>Toxins</a:t>
                      </a:r>
                    </a:p>
                  </a:txBody>
                  <a:tcPr/>
                </a:tc>
                <a:tc>
                  <a:txBody>
                    <a:bodyPr/>
                    <a:lstStyle/>
                    <a:p>
                      <a:r>
                        <a:rPr lang="en-US" sz="2000" dirty="0">
                          <a:latin typeface="Times New Roman" panose="02020603050405020304" pitchFamily="18" charset="0"/>
                          <a:cs typeface="Times New Roman" panose="02020603050405020304" pitchFamily="18" charset="0"/>
                        </a:rPr>
                        <a:t>Alcohol, Herbal</a:t>
                      </a:r>
                    </a:p>
                  </a:txBody>
                  <a:tcPr/>
                </a:tc>
                <a:extLst>
                  <a:ext uri="{0D108BD9-81ED-4DB2-BD59-A6C34878D82A}">
                    <a16:rowId xmlns:a16="http://schemas.microsoft.com/office/drawing/2014/main" val="784437020"/>
                  </a:ext>
                </a:extLst>
              </a:tr>
              <a:tr h="769961">
                <a:tc>
                  <a:txBody>
                    <a:bodyPr/>
                    <a:lstStyle/>
                    <a:p>
                      <a:pPr algn="ctr"/>
                      <a:r>
                        <a:rPr lang="en-US" sz="2000" b="1" dirty="0">
                          <a:latin typeface="Times New Roman" panose="02020603050405020304" pitchFamily="18" charset="0"/>
                          <a:cs typeface="Times New Roman" panose="02020603050405020304" pitchFamily="18" charset="0"/>
                        </a:rPr>
                        <a:t>Metabolic</a:t>
                      </a:r>
                    </a:p>
                  </a:txBody>
                  <a:tcPr/>
                </a:tc>
                <a:tc>
                  <a:txBody>
                    <a:bodyPr/>
                    <a:lstStyle/>
                    <a:p>
                      <a:r>
                        <a:rPr lang="en-US" sz="2000" dirty="0">
                          <a:latin typeface="Times New Roman" panose="02020603050405020304" pitchFamily="18" charset="0"/>
                          <a:cs typeface="Times New Roman" panose="02020603050405020304" pitchFamily="18" charset="0"/>
                        </a:rPr>
                        <a:t>Hemochromatosis, Wilson’s, Alpha-1 Antitrypsin def, Amyloidosis, NASH</a:t>
                      </a:r>
                    </a:p>
                  </a:txBody>
                  <a:tcPr/>
                </a:tc>
                <a:extLst>
                  <a:ext uri="{0D108BD9-81ED-4DB2-BD59-A6C34878D82A}">
                    <a16:rowId xmlns:a16="http://schemas.microsoft.com/office/drawing/2014/main" val="1987587825"/>
                  </a:ext>
                </a:extLst>
              </a:tr>
              <a:tr h="476642">
                <a:tc>
                  <a:txBody>
                    <a:bodyPr/>
                    <a:lstStyle/>
                    <a:p>
                      <a:pPr algn="ctr"/>
                      <a:r>
                        <a:rPr lang="en-US" sz="2000" b="1" dirty="0">
                          <a:latin typeface="Times New Roman" panose="02020603050405020304" pitchFamily="18" charset="0"/>
                          <a:cs typeface="Times New Roman" panose="02020603050405020304" pitchFamily="18" charset="0"/>
                        </a:rPr>
                        <a:t>Autoimmune</a:t>
                      </a:r>
                    </a:p>
                  </a:txBody>
                  <a:tcPr/>
                </a:tc>
                <a:tc>
                  <a:txBody>
                    <a:bodyPr/>
                    <a:lstStyle/>
                    <a:p>
                      <a:r>
                        <a:rPr lang="en-US" sz="2000" dirty="0">
                          <a:latin typeface="Times New Roman" panose="02020603050405020304" pitchFamily="18" charset="0"/>
                          <a:cs typeface="Times New Roman" panose="02020603050405020304" pitchFamily="18" charset="0"/>
                        </a:rPr>
                        <a:t>Autoimmune Hepatitis, PSC, PBC</a:t>
                      </a:r>
                    </a:p>
                  </a:txBody>
                  <a:tcPr/>
                </a:tc>
                <a:extLst>
                  <a:ext uri="{0D108BD9-81ED-4DB2-BD59-A6C34878D82A}">
                    <a16:rowId xmlns:a16="http://schemas.microsoft.com/office/drawing/2014/main" val="497727417"/>
                  </a:ext>
                </a:extLst>
              </a:tr>
              <a:tr h="476642">
                <a:tc>
                  <a:txBody>
                    <a:bodyPr/>
                    <a:lstStyle/>
                    <a:p>
                      <a:pPr algn="ctr"/>
                      <a:r>
                        <a:rPr lang="en-US" sz="2000" b="1" dirty="0">
                          <a:latin typeface="Times New Roman" panose="02020603050405020304" pitchFamily="18" charset="0"/>
                          <a:cs typeface="Times New Roman" panose="02020603050405020304" pitchFamily="18" charset="0"/>
                        </a:rPr>
                        <a:t>Vascular</a:t>
                      </a:r>
                    </a:p>
                  </a:txBody>
                  <a:tcPr/>
                </a:tc>
                <a:tc>
                  <a:txBody>
                    <a:bodyPr/>
                    <a:lstStyle/>
                    <a:p>
                      <a:r>
                        <a:rPr lang="en-US" sz="2000" dirty="0">
                          <a:latin typeface="Times New Roman" panose="02020603050405020304" pitchFamily="18" charset="0"/>
                          <a:cs typeface="Times New Roman" panose="02020603050405020304" pitchFamily="18" charset="0"/>
                        </a:rPr>
                        <a:t>Budd-Chiari Syndrome</a:t>
                      </a:r>
                    </a:p>
                  </a:txBody>
                  <a:tcPr/>
                </a:tc>
                <a:extLst>
                  <a:ext uri="{0D108BD9-81ED-4DB2-BD59-A6C34878D82A}">
                    <a16:rowId xmlns:a16="http://schemas.microsoft.com/office/drawing/2014/main" val="2741932501"/>
                  </a:ext>
                </a:extLst>
              </a:tr>
              <a:tr h="476642">
                <a:tc>
                  <a:txBody>
                    <a:bodyPr/>
                    <a:lstStyle/>
                    <a:p>
                      <a:pPr algn="ctr"/>
                      <a:r>
                        <a:rPr lang="en-US" sz="2000" b="1" dirty="0">
                          <a:latin typeface="Times New Roman" panose="02020603050405020304" pitchFamily="18" charset="0"/>
                          <a:cs typeface="Times New Roman" panose="02020603050405020304" pitchFamily="18" charset="0"/>
                        </a:rPr>
                        <a:t>Cardiac </a:t>
                      </a:r>
                    </a:p>
                  </a:txBody>
                  <a:tcPr/>
                </a:tc>
                <a:tc>
                  <a:txBody>
                    <a:bodyPr/>
                    <a:lstStyle/>
                    <a:p>
                      <a:r>
                        <a:rPr lang="en-US" sz="2000" dirty="0">
                          <a:latin typeface="Times New Roman" panose="02020603050405020304" pitchFamily="18" charset="0"/>
                          <a:cs typeface="Times New Roman" panose="02020603050405020304" pitchFamily="18" charset="0"/>
                        </a:rPr>
                        <a:t>Heart Failure (Congestive hepatopathy)</a:t>
                      </a:r>
                    </a:p>
                  </a:txBody>
                  <a:tcPr/>
                </a:tc>
                <a:extLst>
                  <a:ext uri="{0D108BD9-81ED-4DB2-BD59-A6C34878D82A}">
                    <a16:rowId xmlns:a16="http://schemas.microsoft.com/office/drawing/2014/main" val="3311331293"/>
                  </a:ext>
                </a:extLst>
              </a:tr>
            </a:tbl>
          </a:graphicData>
        </a:graphic>
      </p:graphicFrame>
    </p:spTree>
    <p:extLst>
      <p:ext uri="{BB962C8B-B14F-4D97-AF65-F5344CB8AC3E}">
        <p14:creationId xmlns:p14="http://schemas.microsoft.com/office/powerpoint/2010/main" val="442138921"/>
      </p:ext>
    </p:extLst>
  </p:cSld>
  <p:clrMapOvr>
    <a:masterClrMapping/>
  </p:clrMapOvr>
  <mc:AlternateContent xmlns:mc="http://schemas.openxmlformats.org/markup-compatibility/2006">
    <mc:Choice xmlns:p14="http://schemas.microsoft.com/office/powerpoint/2010/main" Requires="p14">
      <p:transition spd="slow" p14:dur="2000" advTm="14667"/>
    </mc:Choice>
    <mc:Fallback>
      <p:transition spd="slow" advTm="1466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21E9-79B6-2A4E-8803-139FB3D903C2}"/>
              </a:ext>
            </a:extLst>
          </p:cNvPr>
          <p:cNvSpPr>
            <a:spLocks noGrp="1"/>
          </p:cNvSpPr>
          <p:nvPr>
            <p:ph type="title"/>
          </p:nvPr>
        </p:nvSpPr>
        <p:spPr>
          <a:xfrm>
            <a:off x="913774" y="43440"/>
            <a:ext cx="10364451" cy="1596177"/>
          </a:xfrm>
        </p:spPr>
        <p:txBody>
          <a:bodyPr/>
          <a:lstStyle/>
          <a:p>
            <a:r>
              <a:rPr lang="en-US" dirty="0">
                <a:solidFill>
                  <a:srgbClr val="C00000"/>
                </a:solidFill>
                <a:latin typeface="Times New Roman" panose="02020603050405020304" pitchFamily="18" charset="0"/>
                <a:cs typeface="Times New Roman" panose="02020603050405020304" pitchFamily="18" charset="0"/>
              </a:rPr>
              <a:t>Symptoms of chronic liver disease</a:t>
            </a:r>
          </a:p>
        </p:txBody>
      </p:sp>
      <p:graphicFrame>
        <p:nvGraphicFramePr>
          <p:cNvPr id="4" name="Content Placeholder 3">
            <a:extLst>
              <a:ext uri="{FF2B5EF4-FFF2-40B4-BE49-F238E27FC236}">
                <a16:creationId xmlns:a16="http://schemas.microsoft.com/office/drawing/2014/main" id="{EC731FF4-F378-9543-8002-B70B16BFC5E9}"/>
              </a:ext>
            </a:extLst>
          </p:cNvPr>
          <p:cNvGraphicFramePr>
            <a:graphicFrameLocks noGrp="1"/>
          </p:cNvGraphicFramePr>
          <p:nvPr>
            <p:ph sz="quarter" idx="13"/>
            <p:extLst>
              <p:ext uri="{D42A27DB-BD31-4B8C-83A1-F6EECF244321}">
                <p14:modId xmlns:p14="http://schemas.microsoft.com/office/powerpoint/2010/main" val="1670568851"/>
              </p:ext>
            </p:extLst>
          </p:nvPr>
        </p:nvGraphicFramePr>
        <p:xfrm>
          <a:off x="1971921" y="1421768"/>
          <a:ext cx="7997144" cy="4389120"/>
        </p:xfrm>
        <a:graphic>
          <a:graphicData uri="http://schemas.openxmlformats.org/drawingml/2006/table">
            <a:tbl>
              <a:tblPr firstRow="1" bandRow="1">
                <a:tableStyleId>{5C22544A-7EE6-4342-B048-85BDC9FD1C3A}</a:tableStyleId>
              </a:tblPr>
              <a:tblGrid>
                <a:gridCol w="4034744">
                  <a:extLst>
                    <a:ext uri="{9D8B030D-6E8A-4147-A177-3AD203B41FA5}">
                      <a16:colId xmlns:a16="http://schemas.microsoft.com/office/drawing/2014/main" val="3950045368"/>
                    </a:ext>
                  </a:extLst>
                </a:gridCol>
                <a:gridCol w="3962400">
                  <a:extLst>
                    <a:ext uri="{9D8B030D-6E8A-4147-A177-3AD203B41FA5}">
                      <a16:colId xmlns:a16="http://schemas.microsoft.com/office/drawing/2014/main" val="274885065"/>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Symptoms secondary to </a:t>
                      </a:r>
                    </a:p>
                    <a:p>
                      <a:pPr algn="ctr"/>
                      <a:r>
                        <a:rPr lang="en-US" sz="2400" dirty="0">
                          <a:latin typeface="Times New Roman" panose="02020603050405020304" pitchFamily="18" charset="0"/>
                          <a:cs typeface="Times New Roman" panose="02020603050405020304" pitchFamily="18" charset="0"/>
                        </a:rPr>
                        <a:t>LIVER DAMAGE</a:t>
                      </a:r>
                    </a:p>
                  </a:txBody>
                  <a:tcPr/>
                </a:tc>
                <a:tc>
                  <a:txBody>
                    <a:bodyPr/>
                    <a:lstStyle/>
                    <a:p>
                      <a:pPr algn="ctr"/>
                      <a:r>
                        <a:rPr lang="en-US" sz="2400" dirty="0">
                          <a:latin typeface="Times New Roman" panose="02020603050405020304" pitchFamily="18" charset="0"/>
                          <a:cs typeface="Times New Roman" panose="02020603050405020304" pitchFamily="18" charset="0"/>
                        </a:rPr>
                        <a:t>Symptoms secondary to </a:t>
                      </a:r>
                    </a:p>
                    <a:p>
                      <a:pPr algn="ctr"/>
                      <a:r>
                        <a:rPr lang="en-US" sz="2400" dirty="0">
                          <a:latin typeface="Times New Roman" panose="02020603050405020304" pitchFamily="18" charset="0"/>
                          <a:cs typeface="Times New Roman" panose="02020603050405020304" pitchFamily="18" charset="0"/>
                        </a:rPr>
                        <a:t>PORTAL HYPERTENSION</a:t>
                      </a:r>
                    </a:p>
                  </a:txBody>
                  <a:tcPr/>
                </a:tc>
                <a:extLst>
                  <a:ext uri="{0D108BD9-81ED-4DB2-BD59-A6C34878D82A}">
                    <a16:rowId xmlns:a16="http://schemas.microsoft.com/office/drawing/2014/main" val="1740305625"/>
                  </a:ext>
                </a:extLst>
              </a:tr>
              <a:tr h="370840">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51795971"/>
                  </a:ext>
                </a:extLst>
              </a:tr>
              <a:tr h="370840">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737977004"/>
                  </a:ext>
                </a:extLst>
              </a:tr>
              <a:tr h="370840">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406502471"/>
                  </a:ext>
                </a:extLst>
              </a:tr>
              <a:tr h="370840">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3587549984"/>
                  </a:ext>
                </a:extLst>
              </a:tr>
              <a:tr h="370840">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229454967"/>
                  </a:ext>
                </a:extLst>
              </a:tr>
              <a:tr h="370840">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3027834527"/>
                  </a:ext>
                </a:extLst>
              </a:tr>
              <a:tr h="370840">
                <a:tc>
                  <a:txBody>
                    <a:bodyPr/>
                    <a:lstStyle/>
                    <a:p>
                      <a:pPr algn="ct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64687446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65406907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843959969"/>
                  </a:ext>
                </a:extLst>
              </a:tr>
            </a:tbl>
          </a:graphicData>
        </a:graphic>
      </p:graphicFrame>
      <p:sp>
        <p:nvSpPr>
          <p:cNvPr id="5" name="TextBox 4">
            <a:extLst>
              <a:ext uri="{FF2B5EF4-FFF2-40B4-BE49-F238E27FC236}">
                <a16:creationId xmlns:a16="http://schemas.microsoft.com/office/drawing/2014/main" id="{A489E951-EB3E-2E45-B122-4B1BC3878D51}"/>
              </a:ext>
            </a:extLst>
          </p:cNvPr>
          <p:cNvSpPr txBox="1"/>
          <p:nvPr/>
        </p:nvSpPr>
        <p:spPr>
          <a:xfrm>
            <a:off x="227976" y="4590409"/>
            <a:ext cx="1757082" cy="707886"/>
          </a:xfrm>
          <a:prstGeom prst="rect">
            <a:avLst/>
          </a:prstGeom>
          <a:noFill/>
        </p:spPr>
        <p:txBody>
          <a:bodyPr wrap="square" rtlCol="0">
            <a:spAutoFit/>
          </a:bodyPr>
          <a:lstStyle/>
          <a:p>
            <a:pPr algn="ctr" rtl="1"/>
            <a:r>
              <a:rPr lang="en-US" sz="2000" b="1" dirty="0">
                <a:solidFill>
                  <a:srgbClr val="E6917D"/>
                </a:solidFill>
                <a:latin typeface="Times New Roman" panose="02020603050405020304" pitchFamily="18" charset="0"/>
                <a:cs typeface="Times New Roman" panose="02020603050405020304" pitchFamily="18" charset="0"/>
              </a:rPr>
              <a:t>High Estrogen </a:t>
            </a:r>
          </a:p>
        </p:txBody>
      </p:sp>
      <p:sp>
        <p:nvSpPr>
          <p:cNvPr id="6" name="TextBox 5">
            <a:extLst>
              <a:ext uri="{FF2B5EF4-FFF2-40B4-BE49-F238E27FC236}">
                <a16:creationId xmlns:a16="http://schemas.microsoft.com/office/drawing/2014/main" id="{5E33D1A7-2279-FA44-9C38-5223BB5BC2E7}"/>
              </a:ext>
            </a:extLst>
          </p:cNvPr>
          <p:cNvSpPr txBox="1"/>
          <p:nvPr/>
        </p:nvSpPr>
        <p:spPr>
          <a:xfrm>
            <a:off x="214839" y="3075057"/>
            <a:ext cx="1757082" cy="707886"/>
          </a:xfrm>
          <a:prstGeom prst="rect">
            <a:avLst/>
          </a:prstGeom>
          <a:noFill/>
        </p:spPr>
        <p:txBody>
          <a:bodyPr wrap="square" rtlCol="0">
            <a:spAutoFit/>
          </a:bodyPr>
          <a:lstStyle/>
          <a:p>
            <a:pPr algn="ctr"/>
            <a:r>
              <a:rPr lang="en-US" sz="2000" b="1" dirty="0">
                <a:solidFill>
                  <a:schemeClr val="accent3">
                    <a:lumMod val="50000"/>
                  </a:schemeClr>
                </a:solidFill>
                <a:latin typeface="Times New Roman" panose="02020603050405020304" pitchFamily="18" charset="0"/>
                <a:cs typeface="Times New Roman" panose="02020603050405020304" pitchFamily="18" charset="0"/>
              </a:rPr>
              <a:t>Hepatic insufficiency </a:t>
            </a:r>
          </a:p>
        </p:txBody>
      </p:sp>
      <p:sp>
        <p:nvSpPr>
          <p:cNvPr id="7" name="TextBox 6">
            <a:extLst>
              <a:ext uri="{FF2B5EF4-FFF2-40B4-BE49-F238E27FC236}">
                <a16:creationId xmlns:a16="http://schemas.microsoft.com/office/drawing/2014/main" id="{930345AA-429F-8848-B788-B4CE7CBB6438}"/>
              </a:ext>
            </a:extLst>
          </p:cNvPr>
          <p:cNvSpPr txBox="1"/>
          <p:nvPr/>
        </p:nvSpPr>
        <p:spPr>
          <a:xfrm>
            <a:off x="10067362" y="3075057"/>
            <a:ext cx="1721223" cy="1015663"/>
          </a:xfrm>
          <a:prstGeom prst="rect">
            <a:avLst/>
          </a:prstGeom>
          <a:noFill/>
        </p:spPr>
        <p:txBody>
          <a:bodyPr wrap="square" rtlCol="0">
            <a:spAutoFit/>
          </a:bodyPr>
          <a:lstStyle/>
          <a:p>
            <a:pPr algn="ctr"/>
            <a:r>
              <a:rPr lang="en-US" sz="2000" b="1" dirty="0">
                <a:solidFill>
                  <a:schemeClr val="accent6">
                    <a:lumMod val="75000"/>
                  </a:schemeClr>
                </a:solidFill>
                <a:latin typeface="Times New Roman" panose="02020603050405020304" pitchFamily="18" charset="0"/>
                <a:cs typeface="Times New Roman" panose="02020603050405020304" pitchFamily="18" charset="0"/>
              </a:rPr>
              <a:t>Portal hypertension effect </a:t>
            </a:r>
          </a:p>
        </p:txBody>
      </p:sp>
      <p:sp>
        <p:nvSpPr>
          <p:cNvPr id="8" name="TextBox 7">
            <a:extLst>
              <a:ext uri="{FF2B5EF4-FFF2-40B4-BE49-F238E27FC236}">
                <a16:creationId xmlns:a16="http://schemas.microsoft.com/office/drawing/2014/main" id="{B468C73E-2766-F142-9E64-9C9B41E53D93}"/>
              </a:ext>
            </a:extLst>
          </p:cNvPr>
          <p:cNvSpPr txBox="1"/>
          <p:nvPr/>
        </p:nvSpPr>
        <p:spPr>
          <a:xfrm>
            <a:off x="10090399" y="4744297"/>
            <a:ext cx="1873625" cy="400110"/>
          </a:xfrm>
          <a:prstGeom prst="rect">
            <a:avLst/>
          </a:prstGeom>
          <a:noFill/>
        </p:spPr>
        <p:txBody>
          <a:bodyPr wrap="square" rtlCol="0">
            <a:spAutoFit/>
          </a:bodyPr>
          <a:lstStyle/>
          <a:p>
            <a:pPr algn="ctr"/>
            <a:r>
              <a:rPr lang="en-US" sz="2000" b="1" dirty="0">
                <a:solidFill>
                  <a:schemeClr val="accent1">
                    <a:lumMod val="75000"/>
                  </a:schemeClr>
                </a:solidFill>
                <a:latin typeface="Times New Roman" panose="02020603050405020304" pitchFamily="18" charset="0"/>
                <a:cs typeface="Times New Roman" panose="02020603050405020304" pitchFamily="18" charset="0"/>
              </a:rPr>
              <a:t>Hypersplenism </a:t>
            </a:r>
          </a:p>
        </p:txBody>
      </p:sp>
    </p:spTree>
    <p:extLst>
      <p:ext uri="{BB962C8B-B14F-4D97-AF65-F5344CB8AC3E}">
        <p14:creationId xmlns:p14="http://schemas.microsoft.com/office/powerpoint/2010/main" val="3701053861"/>
      </p:ext>
    </p:extLst>
  </p:cSld>
  <p:clrMapOvr>
    <a:masterClrMapping/>
  </p:clrMapOvr>
  <mc:AlternateContent xmlns:mc="http://schemas.openxmlformats.org/markup-compatibility/2006">
    <mc:Choice xmlns:p14="http://schemas.microsoft.com/office/powerpoint/2010/main" Requires="p14">
      <p:transition spd="slow" p14:dur="2000" advTm="1639"/>
    </mc:Choice>
    <mc:Fallback>
      <p:transition spd="slow" advTm="163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5|1.2|2.5|1.7|1.6|1.8|5.2|2.4|1.8|1.6|1.2|1.4"/>
</p:tagLst>
</file>

<file path=ppt/tags/tag10.xml><?xml version="1.0" encoding="utf-8"?>
<p:tagLst xmlns:a="http://schemas.openxmlformats.org/drawingml/2006/main" xmlns:r="http://schemas.openxmlformats.org/officeDocument/2006/relationships" xmlns:p="http://schemas.openxmlformats.org/presentationml/2006/main">
  <p:tag name="TIMING" val="|0.3|0.2|0.2|0.2|0.1|0.2|0.3|0.4"/>
</p:tagLst>
</file>

<file path=ppt/tags/tag11.xml><?xml version="1.0" encoding="utf-8"?>
<p:tagLst xmlns:a="http://schemas.openxmlformats.org/drawingml/2006/main" xmlns:r="http://schemas.openxmlformats.org/officeDocument/2006/relationships" xmlns:p="http://schemas.openxmlformats.org/presentationml/2006/main">
  <p:tag name="TIMING" val="|0.5|0.5"/>
</p:tagLst>
</file>

<file path=ppt/tags/tag12.xml><?xml version="1.0" encoding="utf-8"?>
<p:tagLst xmlns:a="http://schemas.openxmlformats.org/drawingml/2006/main" xmlns:r="http://schemas.openxmlformats.org/officeDocument/2006/relationships" xmlns:p="http://schemas.openxmlformats.org/presentationml/2006/main">
  <p:tag name="TIMING" val="|0.7|0.6|0.2|0.1|0.4|0.5"/>
</p:tagLst>
</file>

<file path=ppt/tags/tag13.xml><?xml version="1.0" encoding="utf-8"?>
<p:tagLst xmlns:a="http://schemas.openxmlformats.org/drawingml/2006/main" xmlns:r="http://schemas.openxmlformats.org/officeDocument/2006/relationships" xmlns:p="http://schemas.openxmlformats.org/presentationml/2006/main">
  <p:tag name="TIMING" val="|2.2|1|1.6|2.1|-1840.2"/>
</p:tagLst>
</file>

<file path=ppt/tags/tag14.xml><?xml version="1.0" encoding="utf-8"?>
<p:tagLst xmlns:a="http://schemas.openxmlformats.org/drawingml/2006/main" xmlns:r="http://schemas.openxmlformats.org/officeDocument/2006/relationships" xmlns:p="http://schemas.openxmlformats.org/presentationml/2006/main">
  <p:tag name="TIMING" val="|2.1|0.6|0.5"/>
</p:tagLst>
</file>

<file path=ppt/tags/tag15.xml><?xml version="1.0" encoding="utf-8"?>
<p:tagLst xmlns:a="http://schemas.openxmlformats.org/drawingml/2006/main" xmlns:r="http://schemas.openxmlformats.org/officeDocument/2006/relationships" xmlns:p="http://schemas.openxmlformats.org/presentationml/2006/main">
  <p:tag name="TIMING" val="|0.1|0.5"/>
</p:tagLst>
</file>

<file path=ppt/tags/tag16.xml><?xml version="1.0" encoding="utf-8"?>
<p:tagLst xmlns:a="http://schemas.openxmlformats.org/drawingml/2006/main" xmlns:r="http://schemas.openxmlformats.org/officeDocument/2006/relationships" xmlns:p="http://schemas.openxmlformats.org/presentationml/2006/main">
  <p:tag name="TIMING" val="|0.9|2"/>
</p:tagLst>
</file>

<file path=ppt/tags/tag17.xml><?xml version="1.0" encoding="utf-8"?>
<p:tagLst xmlns:a="http://schemas.openxmlformats.org/drawingml/2006/main" xmlns:r="http://schemas.openxmlformats.org/officeDocument/2006/relationships" xmlns:p="http://schemas.openxmlformats.org/presentationml/2006/main">
  <p:tag name="TIMING" val="|0.6|3.9"/>
</p:tagLst>
</file>

<file path=ppt/tags/tag2.xml><?xml version="1.0" encoding="utf-8"?>
<p:tagLst xmlns:a="http://schemas.openxmlformats.org/drawingml/2006/main" xmlns:r="http://schemas.openxmlformats.org/officeDocument/2006/relationships" xmlns:p="http://schemas.openxmlformats.org/presentationml/2006/main">
  <p:tag name="TIMING" val="|10"/>
</p:tagLst>
</file>

<file path=ppt/tags/tag3.xml><?xml version="1.0" encoding="utf-8"?>
<p:tagLst xmlns:a="http://schemas.openxmlformats.org/drawingml/2006/main" xmlns:r="http://schemas.openxmlformats.org/officeDocument/2006/relationships" xmlns:p="http://schemas.openxmlformats.org/presentationml/2006/main">
  <p:tag name="TIMING" val="|3.3|5.5"/>
</p:tagLst>
</file>

<file path=ppt/tags/tag4.xml><?xml version="1.0" encoding="utf-8"?>
<p:tagLst xmlns:a="http://schemas.openxmlformats.org/drawingml/2006/main" xmlns:r="http://schemas.openxmlformats.org/officeDocument/2006/relationships" xmlns:p="http://schemas.openxmlformats.org/presentationml/2006/main">
  <p:tag name="TIMING" val="|9.5"/>
</p:tagLst>
</file>

<file path=ppt/tags/tag5.xml><?xml version="1.0" encoding="utf-8"?>
<p:tagLst xmlns:a="http://schemas.openxmlformats.org/drawingml/2006/main" xmlns:r="http://schemas.openxmlformats.org/officeDocument/2006/relationships" xmlns:p="http://schemas.openxmlformats.org/presentationml/2006/main">
  <p:tag name="TIMING" val="|1.9"/>
</p:tagLst>
</file>

<file path=ppt/tags/tag6.xml><?xml version="1.0" encoding="utf-8"?>
<p:tagLst xmlns:a="http://schemas.openxmlformats.org/drawingml/2006/main" xmlns:r="http://schemas.openxmlformats.org/officeDocument/2006/relationships" xmlns:p="http://schemas.openxmlformats.org/presentationml/2006/main">
  <p:tag name="TIMING" val="|2.6|1.6|2.5|2.8"/>
</p:tagLst>
</file>

<file path=ppt/tags/tag7.xml><?xml version="1.0" encoding="utf-8"?>
<p:tagLst xmlns:a="http://schemas.openxmlformats.org/drawingml/2006/main" xmlns:r="http://schemas.openxmlformats.org/officeDocument/2006/relationships" xmlns:p="http://schemas.openxmlformats.org/presentationml/2006/main">
  <p:tag name="TIMING" val="|7.7"/>
</p:tagLst>
</file>

<file path=ppt/tags/tag8.xml><?xml version="1.0" encoding="utf-8"?>
<p:tagLst xmlns:a="http://schemas.openxmlformats.org/drawingml/2006/main" xmlns:r="http://schemas.openxmlformats.org/officeDocument/2006/relationships" xmlns:p="http://schemas.openxmlformats.org/presentationml/2006/main">
  <p:tag name="TIMING" val="|2.6|4.5|3"/>
</p:tagLst>
</file>

<file path=ppt/tags/tag9.xml><?xml version="1.0" encoding="utf-8"?>
<p:tagLst xmlns:a="http://schemas.openxmlformats.org/drawingml/2006/main" xmlns:r="http://schemas.openxmlformats.org/officeDocument/2006/relationships" xmlns:p="http://schemas.openxmlformats.org/presentationml/2006/main">
  <p:tag name="TIMING" val="|2.1|2|2|2.5|3.1|2.6"/>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otalTime>965</TotalTime>
  <Words>3398</Words>
  <Application>Microsoft Macintosh PowerPoint</Application>
  <PresentationFormat>Widescreen</PresentationFormat>
  <Paragraphs>638</Paragraphs>
  <Slides>75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Open Sans</vt:lpstr>
      <vt:lpstr>Times New Roman</vt:lpstr>
      <vt:lpstr>Tw Cen MT</vt:lpstr>
      <vt:lpstr>Droplet</vt:lpstr>
      <vt:lpstr>Management of Chronic liver disease    Nuha Alammar, MD Assistant professor in internal medicine Consultant of gastroenterology and hepatology Specialized in Neurogastroenetrology and motility King Khalid university hospital  </vt:lpstr>
      <vt:lpstr>Lecture Outcomes By the end of this lecture you should be able to:</vt:lpstr>
      <vt:lpstr>Outlines</vt:lpstr>
      <vt:lpstr>Pathophysiology </vt:lpstr>
      <vt:lpstr>Pathophysiology </vt:lpstr>
      <vt:lpstr>Etiology of chronic liver disease</vt:lpstr>
      <vt:lpstr>PowerPoint Presentation</vt:lpstr>
      <vt:lpstr>etiology</vt:lpstr>
      <vt:lpstr>Symptoms of chronic liver disease</vt:lpstr>
      <vt:lpstr>PowerPoint Presentation</vt:lpstr>
      <vt:lpstr>Symptoms of chronic liver disease</vt:lpstr>
      <vt:lpstr>PowerPoint Presentation</vt:lpstr>
      <vt:lpstr>PowerPoint Presentation</vt:lpstr>
      <vt:lpstr>Symptoms of chronic liver disease</vt:lpstr>
      <vt:lpstr>PowerPoint Presentation</vt:lpstr>
      <vt:lpstr>Symptoms of chronic liver disease</vt:lpstr>
      <vt:lpstr>Symptoms of chronic liver disease</vt:lpstr>
      <vt:lpstr>Symptoms of chronic liver disease</vt:lpstr>
      <vt:lpstr>PowerPoint Presentation</vt:lpstr>
      <vt:lpstr>Diagnosis </vt:lpstr>
      <vt:lpstr>Diagnosis </vt:lpstr>
      <vt:lpstr>Diagnosis </vt:lpstr>
      <vt:lpstr>Diagnosis </vt:lpstr>
      <vt:lpstr>Diagnosis </vt:lpstr>
      <vt:lpstr>Ascites </vt:lpstr>
      <vt:lpstr>SAAG</vt:lpstr>
      <vt:lpstr>SAAG</vt:lpstr>
      <vt:lpstr>SAAG</vt:lpstr>
      <vt:lpstr>Common Classifications used</vt:lpstr>
      <vt:lpstr>Course of cirrhosis </vt:lpstr>
      <vt:lpstr>Course of cirrhosis </vt:lpstr>
      <vt:lpstr>Management</vt:lpstr>
      <vt:lpstr>Management</vt:lpstr>
      <vt:lpstr>Management</vt:lpstr>
      <vt:lpstr>Management</vt:lpstr>
      <vt:lpstr>Treatment of ascites </vt:lpstr>
      <vt:lpstr>Management</vt:lpstr>
      <vt:lpstr>Complications of cirrhosis </vt:lpstr>
      <vt:lpstr>1. Hepatic Encephalopathy</vt:lpstr>
      <vt:lpstr>1. Hepatic Encephalopathy</vt:lpstr>
      <vt:lpstr>2. Spontaneous bacterial peritonitis </vt:lpstr>
      <vt:lpstr>3. Bleeding Varices </vt:lpstr>
      <vt:lpstr>PowerPoint Presentation</vt:lpstr>
      <vt:lpstr>4. HEPATORENAL SYNDROME</vt:lpstr>
      <vt:lpstr>5. HEPATOpulmonary SYNDROME</vt:lpstr>
      <vt:lpstr>5. Hepatocellular carcinoma</vt:lpstr>
      <vt:lpstr>Complications of cirrhosis </vt:lpstr>
      <vt:lpstr>PowerPoint Presentation</vt:lpstr>
      <vt:lpstr>PowerPoint Presentation</vt:lpstr>
      <vt:lpstr>PowerPoint Presentation</vt:lpstr>
      <vt:lpstr>PowerPoint Presentation</vt:lpstr>
      <vt:lpstr>PowerPoint Presentation</vt:lpstr>
      <vt:lpstr>PowerPoint Presentation</vt:lpstr>
      <vt:lpstr>Management</vt:lpstr>
      <vt:lpstr>TIPS  </vt:lpstr>
      <vt:lpstr>TIPS</vt:lpstr>
      <vt:lpstr>PowerPoint Presentation</vt:lpstr>
      <vt:lpstr>PowerPoint Presentation</vt:lpstr>
      <vt:lpstr>PowerPoint Presentation</vt:lpstr>
      <vt:lpstr>References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Chronic liver disease    Nuha Alammar, MD Assistant professor in internal medicine Consultant of gastroenterology and hepatology Specialized in Neurogastroenetrology and motility King Khalid university hospital  </dc:title>
  <dc:creator>NUHA ALAMMAR</dc:creator>
  <cp:lastModifiedBy>NUHA ALAMMAR</cp:lastModifiedBy>
  <cp:revision>62</cp:revision>
  <dcterms:created xsi:type="dcterms:W3CDTF">2019-10-03T16:32:46Z</dcterms:created>
  <dcterms:modified xsi:type="dcterms:W3CDTF">2019-10-09T22:26:39Z</dcterms:modified>
</cp:coreProperties>
</file>