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257" r:id="rId2"/>
    <p:sldId id="307" r:id="rId3"/>
    <p:sldId id="309" r:id="rId4"/>
    <p:sldId id="259" r:id="rId5"/>
    <p:sldId id="331" r:id="rId6"/>
    <p:sldId id="258" r:id="rId7"/>
    <p:sldId id="330" r:id="rId8"/>
    <p:sldId id="262" r:id="rId9"/>
    <p:sldId id="308" r:id="rId10"/>
    <p:sldId id="263" r:id="rId11"/>
    <p:sldId id="260" r:id="rId12"/>
    <p:sldId id="264" r:id="rId13"/>
    <p:sldId id="261" r:id="rId14"/>
    <p:sldId id="265" r:id="rId15"/>
    <p:sldId id="266" r:id="rId16"/>
    <p:sldId id="267" r:id="rId17"/>
    <p:sldId id="271" r:id="rId18"/>
    <p:sldId id="272" r:id="rId19"/>
    <p:sldId id="273" r:id="rId20"/>
    <p:sldId id="274" r:id="rId21"/>
    <p:sldId id="275" r:id="rId22"/>
    <p:sldId id="276" r:id="rId23"/>
    <p:sldId id="310" r:id="rId24"/>
    <p:sldId id="281" r:id="rId25"/>
    <p:sldId id="290" r:id="rId26"/>
    <p:sldId id="280" r:id="rId27"/>
    <p:sldId id="289" r:id="rId28"/>
    <p:sldId id="282" r:id="rId29"/>
    <p:sldId id="283" r:id="rId30"/>
    <p:sldId id="284" r:id="rId31"/>
    <p:sldId id="28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5" r:id="rId40"/>
    <p:sldId id="311" r:id="rId41"/>
    <p:sldId id="312" r:id="rId42"/>
    <p:sldId id="322" r:id="rId43"/>
    <p:sldId id="323" r:id="rId44"/>
    <p:sldId id="324" r:id="rId45"/>
    <p:sldId id="321" r:id="rId46"/>
    <p:sldId id="313" r:id="rId47"/>
    <p:sldId id="316" r:id="rId48"/>
    <p:sldId id="314" r:id="rId49"/>
    <p:sldId id="315" r:id="rId50"/>
    <p:sldId id="317" r:id="rId51"/>
    <p:sldId id="318" r:id="rId52"/>
    <p:sldId id="319" r:id="rId53"/>
    <p:sldId id="320" r:id="rId54"/>
    <p:sldId id="332" r:id="rId55"/>
    <p:sldId id="333" r:id="rId56"/>
    <p:sldId id="334" r:id="rId57"/>
    <p:sldId id="335" r:id="rId58"/>
    <p:sldId id="336" r:id="rId59"/>
    <p:sldId id="337" r:id="rId60"/>
    <p:sldId id="341" r:id="rId61"/>
    <p:sldId id="340" r:id="rId62"/>
    <p:sldId id="339" r:id="rId63"/>
    <p:sldId id="338" r:id="rId64"/>
    <p:sldId id="325" r:id="rId65"/>
    <p:sldId id="328" r:id="rId66"/>
    <p:sldId id="329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2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E84C5-D2DF-42AC-9845-A7895C94018E}" type="datetimeFigureOut">
              <a:rPr lang="en-US" smtClean="0"/>
              <a:pPr/>
              <a:t>12/29/15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200E49-6D5A-40C0-942D-41AEE06F04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0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AB997-690E-A441-80F5-4FE942ACB252}" type="slidenum">
              <a:rPr lang="en-GB"/>
              <a:pPr/>
              <a:t>54</a:t>
            </a:fld>
            <a:endParaRPr lang="en-GB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74FC5-1779-954E-9276-96E083C382E1}" type="slidenum">
              <a:rPr lang="en-GB"/>
              <a:pPr/>
              <a:t>55</a:t>
            </a:fld>
            <a:endParaRPr lang="en-GB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08B60-E0DA-44AD-9183-F06DC5022975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7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90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36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5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4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3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43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19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8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24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7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9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2656D-89E3-4678-A993-74B8F3D0260C}" type="datetimeFigureOut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12/29/15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E64C9-4906-4803-9C18-BB5B31A82D79}" type="slidenum">
              <a:rPr lang="en-GB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127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300" y="35814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Dr. Ahmad S. </a:t>
            </a:r>
            <a:r>
              <a:rPr lang="en-US" sz="2400" b="1" dirty="0" err="1">
                <a:solidFill>
                  <a:srgbClr val="FFFF00"/>
                </a:solidFill>
              </a:rPr>
              <a:t>Hersi</a:t>
            </a:r>
            <a:r>
              <a:rPr lang="en-US" sz="2400" b="1" dirty="0">
                <a:solidFill>
                  <a:srgbClr val="FFFF00"/>
                </a:solidFill>
              </a:rPr>
              <a:t>, MBBS. MSc. FRCPC</a:t>
            </a:r>
          </a:p>
          <a:p>
            <a:pPr algn="ctr">
              <a:lnSpc>
                <a:spcPct val="200000"/>
              </a:lnSpc>
            </a:pP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Professor of Cardiac Sciences 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Consultant </a:t>
            </a:r>
            <a:r>
              <a:rPr lang="en-US" sz="2400" b="1" dirty="0" err="1" smtClean="0">
                <a:solidFill>
                  <a:srgbClr val="FFFF00"/>
                </a:solidFill>
              </a:rPr>
              <a:t>Electrophysiologist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371600"/>
            <a:ext cx="58766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</a:rPr>
              <a:t>ECG </a:t>
            </a:r>
            <a:r>
              <a:rPr lang="en-US" sz="5400" b="1" smtClean="0">
                <a:solidFill>
                  <a:prstClr val="white"/>
                </a:solidFill>
              </a:rPr>
              <a:t>med 442</a:t>
            </a:r>
            <a:endParaRPr lang="en-US" sz="5400" b="1" dirty="0" smtClean="0">
              <a:solidFill>
                <a:prstClr val="white"/>
              </a:solidFill>
            </a:endParaRPr>
          </a:p>
          <a:p>
            <a:pPr algn="ctr"/>
            <a:endParaRPr lang="en-US" sz="5400" b="1" dirty="0">
              <a:solidFill>
                <a:prstClr val="white"/>
              </a:solidFill>
            </a:endParaRPr>
          </a:p>
          <a:p>
            <a:pPr algn="ctr"/>
            <a:endParaRPr lang="en-GB" sz="3600" b="1" dirty="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t="1965" r="735" b="23189"/>
          <a:stretch>
            <a:fillRect/>
          </a:stretch>
        </p:blipFill>
        <p:spPr bwMode="auto">
          <a:xfrm>
            <a:off x="6372225" y="0"/>
            <a:ext cx="277177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64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reen\Desktop\ecg workshop\bbmapAsset (5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01000" cy="31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4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reen\Desktop\ecg workshop\bbmapAsset (2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429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304800"/>
            <a:ext cx="1543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Waves</a:t>
            </a:r>
            <a:endParaRPr lang="en-US" sz="4000" dirty="0"/>
          </a:p>
        </p:txBody>
      </p:sp>
      <p:pic>
        <p:nvPicPr>
          <p:cNvPr id="5" name="Picture 4" descr="3.bmp"/>
          <p:cNvPicPr>
            <a:picLocks noChangeAspect="1"/>
          </p:cNvPicPr>
          <p:nvPr/>
        </p:nvPicPr>
        <p:blipFill>
          <a:blip r:embed="rId3" cstate="print"/>
          <a:srcRect t="2222" b="32223"/>
          <a:stretch>
            <a:fillRect/>
          </a:stretch>
        </p:blipFill>
        <p:spPr>
          <a:xfrm>
            <a:off x="3429000" y="1524000"/>
            <a:ext cx="5715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8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reen\Desktop\ecg workshop\bbmapAsset (6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077200" cy="47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304800"/>
            <a:ext cx="16794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Waves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7651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Noreen\Desktop\ecg workshop\bbmapAsset (3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8305800" cy="129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533400"/>
            <a:ext cx="18142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Waves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3238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oreen\Desktop\ecg workshop\bbmapAsset (7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563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381000"/>
            <a:ext cx="18385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P-wave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6020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oreen\Desktop\ecg workshop\bbmapAsset (8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14400"/>
            <a:ext cx="2133600" cy="566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858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QRS complex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9199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oreen\Desktop\ecg workshop\bbmapAsset (9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0433"/>
            <a:ext cx="6781800" cy="594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8012" y="3244334"/>
            <a:ext cx="56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QRS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52400"/>
            <a:ext cx="31760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QRS complex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6652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oreen\Desktop\ecg workshop\bbmapAsset (13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477000" cy="447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7000" y="381000"/>
            <a:ext cx="3446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QRS complex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4558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Noreen\Desktop\ecg workshop\bbmapAsset (14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74745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457200"/>
            <a:ext cx="55372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ST segment and T wave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7855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Noreen\Desktop\ecg workshop\bbmapAsset (15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4191000" cy="51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00200" y="381000"/>
            <a:ext cx="55372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ST segment and T wave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19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EKG : waves, intervals, and segments.</a:t>
            </a:r>
          </a:p>
          <a:p>
            <a:endParaRPr lang="en-US" dirty="0" smtClean="0"/>
          </a:p>
          <a:p>
            <a:r>
              <a:rPr lang="en-US" dirty="0" smtClean="0"/>
              <a:t>EKG leads</a:t>
            </a:r>
          </a:p>
          <a:p>
            <a:endParaRPr lang="en-US" dirty="0" smtClean="0"/>
          </a:p>
          <a:p>
            <a:r>
              <a:rPr lang="en-US" dirty="0" smtClean="0"/>
              <a:t>How to read an EKG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Noreen\Desktop\ecg workshop\bbmapAsset (16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72004"/>
            <a:ext cx="756203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457200"/>
            <a:ext cx="26900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QT interval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2798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oreen\Desktop\ecg workshop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107467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2590800"/>
            <a:ext cx="510540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Noreen\Desktop\ecg workshop\bbmapAsset (18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71600"/>
            <a:ext cx="5029200" cy="523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304800"/>
            <a:ext cx="4698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Prolonged QT interval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16449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2590800"/>
            <a:ext cx="29195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EKG leads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Noreen\Desktop\ecg workshop\bbmapAsset (22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848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304799"/>
            <a:ext cx="1292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EKG</a:t>
            </a:r>
            <a:endParaRPr lang="en-US" sz="5400" dirty="0"/>
          </a:p>
        </p:txBody>
      </p:sp>
      <p:sp>
        <p:nvSpPr>
          <p:cNvPr id="4" name="Rectangle 3"/>
          <p:cNvSpPr/>
          <p:nvPr/>
        </p:nvSpPr>
        <p:spPr>
          <a:xfrm>
            <a:off x="4572000" y="1371600"/>
            <a:ext cx="2438400" cy="3505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1371600"/>
            <a:ext cx="2667000" cy="3352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66800" y="5486400"/>
            <a:ext cx="7162800" cy="91440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1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76200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19400" y="381000"/>
            <a:ext cx="30294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Chest leads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8498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Noreen\Desktop\ecg workshop\bbmapAsset (2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4953000" cy="467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685800"/>
            <a:ext cx="2794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Chest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0822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1963"/>
            <a:ext cx="7620000" cy="593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85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Noreen\Desktop\ecg workshop\bbmapAsset (23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05000"/>
            <a:ext cx="5638800" cy="440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9400" y="381000"/>
            <a:ext cx="26260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Limb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2509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Noreen\Desktop\ecg workshop\bbmapAsset (24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44" y="457200"/>
            <a:ext cx="5863156" cy="60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4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 smtClean="0"/>
          </a:p>
          <a:p>
            <a:endParaRPr lang="en-US" sz="4000" dirty="0" smtClean="0"/>
          </a:p>
          <a:p>
            <a:r>
              <a:rPr lang="en-US" sz="4000" dirty="0" smtClean="0"/>
              <a:t>EKG : waves, intervals, and segments.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873195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93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00075"/>
            <a:ext cx="57150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28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5715000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029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71500"/>
            <a:ext cx="4343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77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7150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304800"/>
            <a:ext cx="2827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P-wave 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2434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570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728663"/>
            <a:ext cx="57150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18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14550"/>
            <a:ext cx="708660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609600"/>
            <a:ext cx="2794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Chest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3140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381000"/>
            <a:ext cx="2794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Chest leads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6670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66118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685800"/>
            <a:ext cx="1285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aVR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8551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Noreen\Desktop\ecg workshop\bbmapAsset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495800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533400"/>
            <a:ext cx="6514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Depolarization and Repolarization</a:t>
            </a:r>
            <a:endParaRPr lang="en-US" sz="3600" dirty="0"/>
          </a:p>
        </p:txBody>
      </p:sp>
      <p:pic>
        <p:nvPicPr>
          <p:cNvPr id="4" name="Picture 3" descr="5.bmp"/>
          <p:cNvPicPr>
            <a:picLocks noChangeAspect="1"/>
          </p:cNvPicPr>
          <p:nvPr/>
        </p:nvPicPr>
        <p:blipFill>
          <a:blip r:embed="rId3" cstate="print"/>
          <a:srcRect t="5556" r="2929" b="33333"/>
          <a:stretch>
            <a:fillRect/>
          </a:stretch>
        </p:blipFill>
        <p:spPr>
          <a:xfrm>
            <a:off x="4784035" y="2133600"/>
            <a:ext cx="435996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7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743200"/>
            <a:ext cx="57704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How to read an EKG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read an EKG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Rate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Rhythm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Axis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Waves and intervals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981200"/>
            <a:ext cx="7543800" cy="38862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Normal sinus rate: </a:t>
            </a:r>
            <a:r>
              <a:rPr lang="en-US" sz="2800" dirty="0" smtClean="0"/>
              <a:t>(60-100).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Tachycardia: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/>
              <a:t>&gt;100.</a:t>
            </a:r>
          </a:p>
          <a:p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</a:rPr>
              <a:t>Bradycardia</a:t>
            </a:r>
            <a:r>
              <a:rPr lang="en-US" sz="2800" b="1" dirty="0" smtClean="0">
                <a:solidFill>
                  <a:srgbClr val="FFFF00"/>
                </a:solidFill>
              </a:rPr>
              <a:t>: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dirty="0" smtClean="0"/>
              <a:t>&lt;60.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Calculate Rate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543800" cy="3886200"/>
          </a:xfrm>
        </p:spPr>
        <p:txBody>
          <a:bodyPr/>
          <a:lstStyle/>
          <a:p>
            <a:r>
              <a:rPr lang="en-US" dirty="0" smtClean="0"/>
              <a:t>300/No. of large squares R-R.</a:t>
            </a:r>
          </a:p>
          <a:p>
            <a:r>
              <a:rPr lang="en-US" dirty="0" smtClean="0"/>
              <a:t>1500/No. of small squares R-R.</a:t>
            </a:r>
          </a:p>
          <a:p>
            <a:r>
              <a:rPr lang="en-US" dirty="0" smtClean="0"/>
              <a:t>No. of (R) waves in the strip×6.</a:t>
            </a:r>
          </a:p>
          <a:p>
            <a:r>
              <a:rPr lang="en-US" dirty="0" smtClean="0"/>
              <a:t>300</a:t>
            </a:r>
            <a:r>
              <a:rPr lang="en-US" dirty="0" smtClean="0">
                <a:solidFill>
                  <a:srgbClr val="C00000"/>
                </a:solidFill>
              </a:rPr>
              <a:t>››</a:t>
            </a:r>
            <a:r>
              <a:rPr lang="en-US" dirty="0">
                <a:solidFill>
                  <a:srgbClr val="C00000"/>
                </a:solidFill>
              </a:rPr>
              <a:t>›</a:t>
            </a:r>
            <a:r>
              <a:rPr lang="en-US" dirty="0" smtClean="0"/>
              <a:t>150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75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60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›››</a:t>
            </a:r>
            <a:r>
              <a:rPr lang="en-US" dirty="0" smtClean="0"/>
              <a:t>55 </a:t>
            </a:r>
            <a:endParaRPr lang="en-US" dirty="0"/>
          </a:p>
        </p:txBody>
      </p:sp>
      <p:pic>
        <p:nvPicPr>
          <p:cNvPr id="5" name="Picture 4" descr="nsr-m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7848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95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Noreen\Desktop\ecg workshop\bbmapAsset (19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8077200" cy="206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609600"/>
            <a:ext cx="148906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68690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81800" cy="1600200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Rhythm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14425"/>
            <a:ext cx="3048000" cy="333375"/>
          </a:xfrm>
        </p:spPr>
      </p:pic>
      <p:sp>
        <p:nvSpPr>
          <p:cNvPr id="5" name="TextBox 4"/>
          <p:cNvSpPr txBox="1"/>
          <p:nvPr/>
        </p:nvSpPr>
        <p:spPr>
          <a:xfrm>
            <a:off x="762000" y="1828800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LEDA II: </a:t>
            </a:r>
            <a:r>
              <a:rPr lang="en-US" sz="2800" dirty="0" smtClean="0"/>
              <a:t>Positive P wave preceding each QRS.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V1: </a:t>
            </a:r>
            <a:r>
              <a:rPr lang="en-US" sz="2800" dirty="0" smtClean="0"/>
              <a:t>Biphasic P wave. 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70" y="3962400"/>
            <a:ext cx="5328730" cy="214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ight Arrow 5"/>
          <p:cNvSpPr/>
          <p:nvPr/>
        </p:nvSpPr>
        <p:spPr>
          <a:xfrm>
            <a:off x="1066800" y="4343400"/>
            <a:ext cx="1752600" cy="6096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Lead II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066800" y="5257800"/>
            <a:ext cx="17526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1999" y="6208776"/>
            <a:ext cx="4873869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7150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33800" y="304800"/>
            <a:ext cx="1207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5581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6096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3810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5884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5715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5334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5992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0"/>
            <a:ext cx="68580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62400" y="4572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4066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678" b="30972"/>
          <a:stretch>
            <a:fillRect/>
          </a:stretch>
        </p:blipFill>
        <p:spPr>
          <a:xfrm>
            <a:off x="1" y="1447800"/>
            <a:ext cx="9143999" cy="5410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5715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81400" y="6096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721925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73152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685800"/>
            <a:ext cx="1297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AXIS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1243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7150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7600" y="457200"/>
            <a:ext cx="1207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8454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715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3800" y="381000"/>
            <a:ext cx="1207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/>
              <a:t>AXIS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4084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029200" cy="7620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Right Atrial Enlargement</a:t>
            </a:r>
          </a:p>
        </p:txBody>
      </p:sp>
      <p:pic>
        <p:nvPicPr>
          <p:cNvPr id="93187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6" t="5730" r="50490" b="15523"/>
          <a:stretch>
            <a:fillRect/>
          </a:stretch>
        </p:blipFill>
        <p:spPr bwMode="auto">
          <a:xfrm>
            <a:off x="2133600" y="1371600"/>
            <a:ext cx="5029200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04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4800600" cy="9906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Arial" charset="0"/>
              </a:rPr>
              <a:t>Left Atrial Enlargement</a:t>
            </a:r>
          </a:p>
        </p:txBody>
      </p:sp>
      <p:pic>
        <p:nvPicPr>
          <p:cNvPr id="95235" name="Picture 3" descr="atrial enlarg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5" t="5650" r="9801" b="15460"/>
          <a:stretch>
            <a:fillRect/>
          </a:stretch>
        </p:blipFill>
        <p:spPr bwMode="auto">
          <a:xfrm>
            <a:off x="1828800" y="1676400"/>
            <a:ext cx="4876800" cy="43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5257800" y="1828800"/>
            <a:ext cx="3505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  <a:endParaRPr lang="en-US" sz="1200">
              <a:solidFill>
                <a:srgbClr val="FFFF00"/>
              </a:solidFill>
              <a:latin typeface="Times New Roman" charset="0"/>
            </a:endParaRPr>
          </a:p>
          <a:p>
            <a:pPr eaLnBrk="0" hangingPunct="0"/>
            <a:endParaRPr lang="en-US" sz="12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2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9144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Left Ventricular Hypertrophy</a:t>
            </a:r>
          </a:p>
        </p:txBody>
      </p:sp>
      <p:pic>
        <p:nvPicPr>
          <p:cNvPr id="112643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8" t="5650" r="7437" b="26070"/>
          <a:stretch>
            <a:fillRect/>
          </a:stretch>
        </p:blipFill>
        <p:spPr bwMode="auto">
          <a:xfrm>
            <a:off x="2057400" y="2362200"/>
            <a:ext cx="4267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914400" y="19050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1905000" y="29718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4114800" y="31242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962400" y="4343400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4000">
                <a:solidFill>
                  <a:schemeClr val="bg2"/>
                </a:solidFill>
                <a:latin typeface="Arial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507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5181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</a:rPr>
              <a:t>Right Ventricular Hypertrophy</a:t>
            </a:r>
          </a:p>
        </p:txBody>
      </p:sp>
      <p:pic>
        <p:nvPicPr>
          <p:cNvPr id="113667" name="Picture 3" descr="Vent hypertro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4930" r="47449" b="25883"/>
          <a:stretch>
            <a:fillRect/>
          </a:stretch>
        </p:blipFill>
        <p:spPr bwMode="auto">
          <a:xfrm>
            <a:off x="2209800" y="2286000"/>
            <a:ext cx="4724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01625" y="5486400"/>
            <a:ext cx="838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21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229600" cy="8382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LBBB</a:t>
            </a:r>
          </a:p>
        </p:txBody>
      </p:sp>
      <p:pic>
        <p:nvPicPr>
          <p:cNvPr id="117763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 t="56606" r="11670" b="10774"/>
          <a:stretch>
            <a:fillRect/>
          </a:stretch>
        </p:blipFill>
        <p:spPr bwMode="auto">
          <a:xfrm>
            <a:off x="1371600" y="1524000"/>
            <a:ext cx="517683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34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85800"/>
          </a:xfrm>
          <a:solidFill>
            <a:schemeClr val="bg2"/>
          </a:solidFill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CA">
                <a:solidFill>
                  <a:srgbClr val="FFFF00"/>
                </a:solidFill>
                <a:latin typeface="Arial" charset="0"/>
              </a:rPr>
              <a:t>RBBB</a:t>
            </a:r>
          </a:p>
        </p:txBody>
      </p:sp>
      <p:pic>
        <p:nvPicPr>
          <p:cNvPr id="118787" name="Picture 3" descr="B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9" t="6816" r="8136" b="60564"/>
          <a:stretch>
            <a:fillRect/>
          </a:stretch>
        </p:blipFill>
        <p:spPr bwMode="auto">
          <a:xfrm>
            <a:off x="1905000" y="1219200"/>
            <a:ext cx="5029200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29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609600"/>
            <a:ext cx="449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conduction system</a:t>
            </a:r>
            <a:endParaRPr lang="en-US" sz="3600" dirty="0"/>
          </a:p>
        </p:txBody>
      </p:sp>
      <p:pic>
        <p:nvPicPr>
          <p:cNvPr id="4" name="Picture 3" descr="4.bmp"/>
          <p:cNvPicPr>
            <a:picLocks noChangeAspect="1"/>
          </p:cNvPicPr>
          <p:nvPr/>
        </p:nvPicPr>
        <p:blipFill>
          <a:blip r:embed="rId2" cstate="print"/>
          <a:srcRect r="451" b="32222"/>
          <a:stretch>
            <a:fillRect/>
          </a:stretch>
        </p:blipFill>
        <p:spPr>
          <a:xfrm>
            <a:off x="0" y="18288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571500"/>
            <a:ext cx="54387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083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Morphology of STE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Concave shape STE – non AMI causes</a:t>
            </a:r>
          </a:p>
          <a:p>
            <a:r>
              <a:rPr lang="en-US">
                <a:solidFill>
                  <a:srgbClr val="FFFFFF"/>
                </a:solidFill>
                <a:latin typeface="Times New Roman" charset="0"/>
              </a:rPr>
              <a:t>AMI causes – usually demonstrate convex/straight STE</a:t>
            </a:r>
          </a:p>
          <a:p>
            <a:endParaRPr lang="en-US">
              <a:solidFill>
                <a:schemeClr val="hlink"/>
              </a:solidFill>
              <a:latin typeface="Times New Roman" charset="0"/>
            </a:endParaRPr>
          </a:p>
        </p:txBody>
      </p:sp>
      <p:pic>
        <p:nvPicPr>
          <p:cNvPr id="13315" name="Picture 4" descr="ECG ST El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789363"/>
            <a:ext cx="5400675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2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</a:rPr>
              <a:t>Distribution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ar-sa">
              <a:latin typeface="Times New Roman" charset="0"/>
            </a:endParaRPr>
          </a:p>
        </p:txBody>
      </p:sp>
      <p:pic>
        <p:nvPicPr>
          <p:cNvPr id="1945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989138"/>
            <a:ext cx="81343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8642350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01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2" t="32060" r="18160" b="17773"/>
          <a:stretch/>
        </p:blipFill>
        <p:spPr bwMode="auto">
          <a:xfrm>
            <a:off x="228600" y="228600"/>
            <a:ext cx="8686800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9839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81000"/>
            <a:ext cx="2780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Realty check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83058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Realty check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0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" y="1447800"/>
            <a:ext cx="88455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33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-678" b="30972"/>
          <a:stretch>
            <a:fillRect/>
          </a:stretch>
        </p:blipFill>
        <p:spPr>
          <a:xfrm>
            <a:off x="533401" y="1600200"/>
            <a:ext cx="7848600" cy="4876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Noreen\Desktop\ecg workshop\bbmapAsset (4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772400" cy="562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2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Noreen\Desktop\ecg workshop\bbmapAsset (20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533400"/>
            <a:ext cx="32211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12 Leads EKG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6175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272</Words>
  <Application>Microsoft Macintosh PowerPoint</Application>
  <PresentationFormat>On-screen Show (4:3)</PresentationFormat>
  <Paragraphs>93</Paragraphs>
  <Slides>66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1_Office Theme</vt:lpstr>
      <vt:lpstr>PowerPoint Presentation</vt:lpstr>
      <vt:lpstr>Outlines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read an EKG </vt:lpstr>
      <vt:lpstr>Rate</vt:lpstr>
      <vt:lpstr>How to Calculate Rate</vt:lpstr>
      <vt:lpstr>PowerPoint Presentation</vt:lpstr>
      <vt:lpstr>Rhythm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Atrial Enlargement</vt:lpstr>
      <vt:lpstr>Left Atrial Enlargement</vt:lpstr>
      <vt:lpstr>Left Ventricular Hypertrophy</vt:lpstr>
      <vt:lpstr>Right Ventricular Hypertrophy</vt:lpstr>
      <vt:lpstr>LBBB</vt:lpstr>
      <vt:lpstr>RBBB</vt:lpstr>
      <vt:lpstr>PowerPoint Presentation</vt:lpstr>
      <vt:lpstr>Morphology of STE</vt:lpstr>
      <vt:lpstr>Distribution</vt:lpstr>
      <vt:lpstr>PowerPoint Presentation</vt:lpstr>
      <vt:lpstr>PowerPoint Presentation</vt:lpstr>
      <vt:lpstr>Realty check </vt:lpstr>
      <vt:lpstr>PowerPoint Presentation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Noreen</dc:creator>
  <cp:lastModifiedBy>Apple</cp:lastModifiedBy>
  <cp:revision>71</cp:revision>
  <dcterms:created xsi:type="dcterms:W3CDTF">2013-03-10T13:18:49Z</dcterms:created>
  <dcterms:modified xsi:type="dcterms:W3CDTF">2015-12-29T08:44:53Z</dcterms:modified>
</cp:coreProperties>
</file>