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handoutMasterIdLst>
    <p:handoutMasterId r:id="rId42"/>
  </p:handoutMasterIdLst>
  <p:sldIdLst>
    <p:sldId id="257" r:id="rId5"/>
    <p:sldId id="268" r:id="rId6"/>
    <p:sldId id="272" r:id="rId7"/>
    <p:sldId id="273" r:id="rId8"/>
    <p:sldId id="274" r:id="rId9"/>
    <p:sldId id="282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305" r:id="rId19"/>
    <p:sldId id="284" r:id="rId20"/>
    <p:sldId id="285" r:id="rId21"/>
    <p:sldId id="288" r:id="rId22"/>
    <p:sldId id="286" r:id="rId23"/>
    <p:sldId id="287" r:id="rId24"/>
    <p:sldId id="289" r:id="rId25"/>
    <p:sldId id="291" r:id="rId26"/>
    <p:sldId id="295" r:id="rId27"/>
    <p:sldId id="294" r:id="rId28"/>
    <p:sldId id="296" r:id="rId29"/>
    <p:sldId id="293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7" r:id="rId39"/>
    <p:sldId id="306" r:id="rId4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al Abdullah Alfaadhel" initials="T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51" autoAdjust="0"/>
    <p:restoredTop sz="94660"/>
  </p:normalViewPr>
  <p:slideViewPr>
    <p:cSldViewPr>
      <p:cViewPr>
        <p:scale>
          <a:sx n="69" d="100"/>
          <a:sy n="69" d="100"/>
        </p:scale>
        <p:origin x="45" y="18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11T09:40:30.732" idx="1">
    <p:pos x="10" y="10"/>
    <p:text>Things to consider:</p:text>
    <p:extLst>
      <p:ext uri="{C676402C-5697-4E1C-873F-D02D1690AC5C}">
        <p15:threadingInfo xmlns:p15="http://schemas.microsoft.com/office/powerpoint/2012/main" timeZoneBias="-180"/>
      </p:ext>
    </p:extLst>
  </p:cm>
  <p:cm authorId="1" dt="2017-01-11T09:40:52.989" idx="2">
    <p:pos x="10" y="106"/>
    <p:text>ambulatory (rule out white coat), abdominal bruit and ras,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10/2/2019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10/2/2019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10/2/2019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10/2/2019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10/2/2019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10/2/2019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High Blood Pressure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Talal Alfaadhel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228600"/>
            <a:ext cx="8913949" cy="6202363"/>
          </a:xfrm>
        </p:spPr>
      </p:pic>
    </p:spTree>
    <p:extLst>
      <p:ext uri="{BB962C8B-B14F-4D97-AF65-F5344CB8AC3E}">
        <p14:creationId xmlns:p14="http://schemas.microsoft.com/office/powerpoint/2010/main" val="16485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762000"/>
            <a:ext cx="9550776" cy="5349081"/>
          </a:xfrm>
        </p:spPr>
      </p:pic>
    </p:spTree>
    <p:extLst>
      <p:ext uri="{BB962C8B-B14F-4D97-AF65-F5344CB8AC3E}">
        <p14:creationId xmlns:p14="http://schemas.microsoft.com/office/powerpoint/2010/main" val="16694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251777"/>
            <a:ext cx="9163908" cy="6445282"/>
          </a:xfrm>
        </p:spPr>
      </p:pic>
    </p:spTree>
    <p:extLst>
      <p:ext uri="{BB962C8B-B14F-4D97-AF65-F5344CB8AC3E}">
        <p14:creationId xmlns:p14="http://schemas.microsoft.com/office/powerpoint/2010/main" val="7632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0"/>
            <a:ext cx="9303787" cy="6949817"/>
          </a:xfrm>
        </p:spPr>
      </p:pic>
    </p:spTree>
    <p:extLst>
      <p:ext uri="{BB962C8B-B14F-4D97-AF65-F5344CB8AC3E}">
        <p14:creationId xmlns:p14="http://schemas.microsoft.com/office/powerpoint/2010/main" val="17380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701797"/>
            <a:ext cx="4875529" cy="4462272"/>
          </a:xfrm>
        </p:spPr>
        <p:txBody>
          <a:bodyPr/>
          <a:lstStyle/>
          <a:p>
            <a:r>
              <a:rPr lang="en-US" dirty="0"/>
              <a:t>Prehypertension</a:t>
            </a:r>
          </a:p>
          <a:p>
            <a:r>
              <a:rPr lang="en-US" dirty="0"/>
              <a:t>Hypertension</a:t>
            </a:r>
          </a:p>
          <a:p>
            <a:pPr lvl="1"/>
            <a:r>
              <a:rPr lang="en-US" dirty="0"/>
              <a:t>Stages</a:t>
            </a:r>
          </a:p>
          <a:p>
            <a:pPr lvl="1"/>
            <a:r>
              <a:rPr lang="en-US" dirty="0"/>
              <a:t>Urgency</a:t>
            </a:r>
          </a:p>
          <a:p>
            <a:pPr lvl="1"/>
            <a:r>
              <a:rPr lang="en-US" dirty="0"/>
              <a:t>Emergency</a:t>
            </a:r>
          </a:p>
          <a:p>
            <a:r>
              <a:rPr lang="en-US" dirty="0"/>
              <a:t>White Coat syndrome</a:t>
            </a:r>
          </a:p>
          <a:p>
            <a:r>
              <a:rPr lang="en-US" dirty="0"/>
              <a:t>Masked Hypertension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84" y="1498600"/>
            <a:ext cx="5555876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HTN diagnosis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36" y="1701800"/>
            <a:ext cx="8430153" cy="4462463"/>
          </a:xfrm>
        </p:spPr>
      </p:pic>
    </p:spTree>
    <p:extLst>
      <p:ext uri="{BB962C8B-B14F-4D97-AF65-F5344CB8AC3E}">
        <p14:creationId xmlns:p14="http://schemas.microsoft.com/office/powerpoint/2010/main" val="9963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Ambulatory BP measurement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2" y="1729581"/>
            <a:ext cx="9258300" cy="4406900"/>
          </a:xfrm>
        </p:spPr>
      </p:pic>
      <p:sp>
        <p:nvSpPr>
          <p:cNvPr id="6" name="TextBox 5"/>
          <p:cNvSpPr txBox="1"/>
          <p:nvPr/>
        </p:nvSpPr>
        <p:spPr>
          <a:xfrm>
            <a:off x="9752012" y="6136481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NICE</a:t>
            </a:r>
          </a:p>
        </p:txBody>
      </p:sp>
    </p:spTree>
    <p:extLst>
      <p:ext uri="{BB962C8B-B14F-4D97-AF65-F5344CB8AC3E}">
        <p14:creationId xmlns:p14="http://schemas.microsoft.com/office/powerpoint/2010/main" val="9315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Ambulatory BP measurement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1710"/>
            <a:ext cx="10360025" cy="4362643"/>
          </a:xfrm>
        </p:spPr>
      </p:pic>
      <p:sp>
        <p:nvSpPr>
          <p:cNvPr id="5" name="TextBox 4"/>
          <p:cNvSpPr txBox="1"/>
          <p:nvPr/>
        </p:nvSpPr>
        <p:spPr>
          <a:xfrm>
            <a:off x="9719048" y="6298921"/>
            <a:ext cx="1827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Australian</a:t>
            </a:r>
          </a:p>
        </p:txBody>
      </p:sp>
    </p:spTree>
    <p:extLst>
      <p:ext uri="{BB962C8B-B14F-4D97-AF65-F5344CB8AC3E}">
        <p14:creationId xmlns:p14="http://schemas.microsoft.com/office/powerpoint/2010/main" val="105131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Ambulatory BP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40" y="533400"/>
            <a:ext cx="6092143" cy="6176562"/>
          </a:xfrm>
        </p:spPr>
      </p:pic>
    </p:spTree>
    <p:extLst>
      <p:ext uri="{BB962C8B-B14F-4D97-AF65-F5344CB8AC3E}">
        <p14:creationId xmlns:p14="http://schemas.microsoft.com/office/powerpoint/2010/main" val="44310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78" y="274638"/>
            <a:ext cx="9823261" cy="6430962"/>
          </a:xfrm>
        </p:spPr>
      </p:pic>
    </p:spTree>
    <p:extLst>
      <p:ext uri="{BB962C8B-B14F-4D97-AF65-F5344CB8AC3E}">
        <p14:creationId xmlns:p14="http://schemas.microsoft.com/office/powerpoint/2010/main" val="16885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Presentations</a:t>
            </a:r>
          </a:p>
          <a:p>
            <a:pPr lvl="8"/>
            <a:r>
              <a:rPr lang="en-US" dirty="0"/>
              <a:t>Introduction</a:t>
            </a:r>
          </a:p>
          <a:p>
            <a:pPr lvl="2"/>
            <a:r>
              <a:rPr lang="en-US" dirty="0"/>
              <a:t>Definitions</a:t>
            </a:r>
          </a:p>
          <a:p>
            <a:pPr lvl="8"/>
            <a:r>
              <a:rPr lang="en-US" dirty="0"/>
              <a:t>Evidence</a:t>
            </a:r>
          </a:p>
          <a:p>
            <a:pPr lvl="2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Nocturnal Blood pressure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24" y="1905000"/>
            <a:ext cx="4764505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28" y="1905001"/>
            <a:ext cx="47543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HTN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701800"/>
            <a:ext cx="10514329" cy="4932262"/>
          </a:xfrm>
        </p:spPr>
      </p:pic>
      <p:sp>
        <p:nvSpPr>
          <p:cNvPr id="5" name="Rectangle 4"/>
          <p:cNvSpPr/>
          <p:nvPr/>
        </p:nvSpPr>
        <p:spPr>
          <a:xfrm>
            <a:off x="11038486" y="5181600"/>
            <a:ext cx="6096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878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her image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56" y="1805833"/>
            <a:ext cx="10161528" cy="4736401"/>
          </a:xfrm>
        </p:spPr>
      </p:pic>
    </p:spTree>
    <p:extLst>
      <p:ext uri="{BB962C8B-B14F-4D97-AF65-F5344CB8AC3E}">
        <p14:creationId xmlns:p14="http://schemas.microsoft.com/office/powerpoint/2010/main" val="4304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228600"/>
            <a:ext cx="9018336" cy="6509532"/>
          </a:xfrm>
        </p:spPr>
      </p:pic>
    </p:spTree>
    <p:extLst>
      <p:ext uri="{BB962C8B-B14F-4D97-AF65-F5344CB8AC3E}">
        <p14:creationId xmlns:p14="http://schemas.microsoft.com/office/powerpoint/2010/main" val="15927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35 F, BP 149/98 mmHg, </a:t>
            </a:r>
            <a:r>
              <a:rPr lang="en-US" dirty="0" err="1"/>
              <a:t>FHx</a:t>
            </a:r>
            <a:r>
              <a:rPr lang="en-US" dirty="0"/>
              <a:t> father, brother. No significant </a:t>
            </a:r>
            <a:r>
              <a:rPr lang="en-US" dirty="0" err="1"/>
              <a:t>PMHx</a:t>
            </a:r>
            <a:endParaRPr lang="en-US" dirty="0"/>
          </a:p>
          <a:p>
            <a:r>
              <a:rPr lang="en-US" dirty="0"/>
              <a:t>Labs: CBC normal, Urea 4, Cr 56, Na 143, K 3.1, Cl 89, HCO3 30</a:t>
            </a:r>
          </a:p>
          <a:p>
            <a:r>
              <a:rPr lang="en-US" dirty="0"/>
              <a:t>LFT Normal, TSH Normal</a:t>
            </a:r>
          </a:p>
          <a:p>
            <a:r>
              <a:rPr lang="en-US" dirty="0"/>
              <a:t>US Kidneys: R kidney 11.2 cm, L kidney 12 cm, </a:t>
            </a:r>
            <a:r>
              <a:rPr lang="en-US" dirty="0" err="1"/>
              <a:t>Dopplers</a:t>
            </a:r>
            <a:r>
              <a:rPr lang="en-US" dirty="0"/>
              <a:t> Normal renal artery flow</a:t>
            </a:r>
          </a:p>
        </p:txBody>
      </p:sp>
    </p:spTree>
    <p:extLst>
      <p:ext uri="{BB962C8B-B14F-4D97-AF65-F5344CB8AC3E}">
        <p14:creationId xmlns:p14="http://schemas.microsoft.com/office/powerpoint/2010/main" val="12313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11925"/>
            <a:ext cx="10360025" cy="3842212"/>
          </a:xfrm>
        </p:spPr>
      </p:pic>
    </p:spTree>
    <p:extLst>
      <p:ext uri="{BB962C8B-B14F-4D97-AF65-F5344CB8AC3E}">
        <p14:creationId xmlns:p14="http://schemas.microsoft.com/office/powerpoint/2010/main" val="3851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55302"/>
            <a:ext cx="10360025" cy="3955459"/>
          </a:xfrm>
        </p:spPr>
      </p:pic>
    </p:spTree>
    <p:extLst>
      <p:ext uri="{BB962C8B-B14F-4D97-AF65-F5344CB8AC3E}">
        <p14:creationId xmlns:p14="http://schemas.microsoft.com/office/powerpoint/2010/main" val="16037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Confirmatory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inhibit Aldosterone (demonstrate that it is regulated)</a:t>
            </a:r>
          </a:p>
          <a:p>
            <a:pPr lvl="1"/>
            <a:r>
              <a:rPr lang="en-US" dirty="0"/>
              <a:t>Oral salt loading (1 g </a:t>
            </a:r>
            <a:r>
              <a:rPr lang="en-US" dirty="0" err="1"/>
              <a:t>po</a:t>
            </a:r>
            <a:r>
              <a:rPr lang="en-US" dirty="0"/>
              <a:t> od x3days)</a:t>
            </a:r>
          </a:p>
          <a:p>
            <a:pPr lvl="1"/>
            <a:r>
              <a:rPr lang="en-US" dirty="0"/>
              <a:t>NS infusion (500 ml)</a:t>
            </a:r>
          </a:p>
          <a:p>
            <a:pPr lvl="1"/>
            <a:r>
              <a:rPr lang="en-US" dirty="0"/>
              <a:t>Captopril challenge</a:t>
            </a:r>
          </a:p>
          <a:p>
            <a:pPr lvl="1"/>
            <a:r>
              <a:rPr lang="en-US" dirty="0"/>
              <a:t>Fludrocortisone + Na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  <a:p>
            <a:r>
              <a:rPr lang="en-US" dirty="0"/>
              <a:t>Venous sampling</a:t>
            </a:r>
          </a:p>
        </p:txBody>
      </p:sp>
    </p:spTree>
    <p:extLst>
      <p:ext uri="{BB962C8B-B14F-4D97-AF65-F5344CB8AC3E}">
        <p14:creationId xmlns:p14="http://schemas.microsoft.com/office/powerpoint/2010/main" val="20492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Low Aldosterone</a:t>
            </a:r>
          </a:p>
          <a:p>
            <a:pPr lvl="1"/>
            <a:r>
              <a:rPr lang="en-US" dirty="0"/>
              <a:t>Low Renin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CT Abdomen: No adenoma, normal adrenal glands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to do next?</a:t>
            </a:r>
          </a:p>
        </p:txBody>
      </p:sp>
    </p:spTree>
    <p:extLst>
      <p:ext uri="{BB962C8B-B14F-4D97-AF65-F5344CB8AC3E}">
        <p14:creationId xmlns:p14="http://schemas.microsoft.com/office/powerpoint/2010/main" val="7522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35 year old female was referred to your clinic after undergoing screening for employment. Her blood pressure was found to be high (149/93 mmHg). She has no complaints and is otherwise healthy.</a:t>
            </a:r>
          </a:p>
          <a:p>
            <a:r>
              <a:rPr lang="en-US" dirty="0"/>
              <a:t>PMH: nil</a:t>
            </a:r>
          </a:p>
          <a:p>
            <a:r>
              <a:rPr lang="en-US" dirty="0"/>
              <a:t>Meds: nil</a:t>
            </a:r>
          </a:p>
          <a:p>
            <a:r>
              <a:rPr lang="en-US" dirty="0" err="1"/>
              <a:t>FHx</a:t>
            </a:r>
            <a:r>
              <a:rPr lang="en-US" dirty="0"/>
              <a:t>: High BP in father and brother</a:t>
            </a:r>
          </a:p>
          <a:p>
            <a:r>
              <a:rPr lang="en-US" dirty="0" err="1"/>
              <a:t>SHx</a:t>
            </a:r>
            <a:r>
              <a:rPr lang="en-US" dirty="0"/>
              <a:t>: Single, works as a nurse, smokes shisha once weekly, no illicit drug use.</a:t>
            </a:r>
          </a:p>
        </p:txBody>
      </p:sp>
    </p:spTree>
    <p:extLst>
      <p:ext uri="{BB962C8B-B14F-4D97-AF65-F5344CB8AC3E}">
        <p14:creationId xmlns:p14="http://schemas.microsoft.com/office/powerpoint/2010/main" val="8349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 hour K excretion: high</a:t>
            </a:r>
          </a:p>
        </p:txBody>
      </p:sp>
    </p:spTree>
    <p:extLst>
      <p:ext uri="{BB962C8B-B14F-4D97-AF65-F5344CB8AC3E}">
        <p14:creationId xmlns:p14="http://schemas.microsoft.com/office/powerpoint/2010/main" val="17189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90" y="152399"/>
            <a:ext cx="8748322" cy="6539801"/>
          </a:xfrm>
        </p:spPr>
      </p:pic>
    </p:spTree>
    <p:extLst>
      <p:ext uri="{BB962C8B-B14F-4D97-AF65-F5344CB8AC3E}">
        <p14:creationId xmlns:p14="http://schemas.microsoft.com/office/powerpoint/2010/main" val="20904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r="8930" b="1264"/>
          <a:stretch/>
        </p:blipFill>
        <p:spPr>
          <a:xfrm>
            <a:off x="2055812" y="762001"/>
            <a:ext cx="8763000" cy="5333999"/>
          </a:xfrm>
        </p:spPr>
      </p:pic>
    </p:spTree>
    <p:extLst>
      <p:ext uri="{BB962C8B-B14F-4D97-AF65-F5344CB8AC3E}">
        <p14:creationId xmlns:p14="http://schemas.microsoft.com/office/powerpoint/2010/main" val="15549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Liqorice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1525494"/>
            <a:ext cx="4362407" cy="44624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1566192"/>
            <a:ext cx="3097212" cy="442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</a:t>
            </a:r>
            <a:r>
              <a:rPr lang="en-US" dirty="0" err="1"/>
              <a:t>ENaC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46" y="63731"/>
            <a:ext cx="4706066" cy="6637935"/>
          </a:xfrm>
        </p:spPr>
      </p:pic>
    </p:spTree>
    <p:extLst>
      <p:ext uri="{BB962C8B-B14F-4D97-AF65-F5344CB8AC3E}">
        <p14:creationId xmlns:p14="http://schemas.microsoft.com/office/powerpoint/2010/main" val="4635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3414"/>
            <a:ext cx="10360025" cy="4359235"/>
          </a:xfrm>
        </p:spPr>
      </p:pic>
    </p:spTree>
    <p:extLst>
      <p:ext uri="{BB962C8B-B14F-4D97-AF65-F5344CB8AC3E}">
        <p14:creationId xmlns:p14="http://schemas.microsoft.com/office/powerpoint/2010/main" val="43602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physical exam: BMI 25, looks healthy, not in distress</a:t>
            </a:r>
          </a:p>
          <a:p>
            <a:r>
              <a:rPr lang="en-US" dirty="0"/>
              <a:t>BP: 145/93, HR: 78</a:t>
            </a:r>
          </a:p>
          <a:p>
            <a:r>
              <a:rPr lang="en-US" dirty="0"/>
              <a:t>CVS: S1 + S2 + 0</a:t>
            </a:r>
          </a:p>
          <a:p>
            <a:r>
              <a:rPr lang="en-US" dirty="0"/>
              <a:t>Chest: clear</a:t>
            </a:r>
          </a:p>
          <a:p>
            <a:r>
              <a:rPr lang="en-US" dirty="0" err="1"/>
              <a:t>Abd</a:t>
            </a:r>
            <a:r>
              <a:rPr lang="en-US" dirty="0"/>
              <a:t>: Soft, Lax, no bruit</a:t>
            </a:r>
          </a:p>
          <a:p>
            <a:r>
              <a:rPr lang="en-US" dirty="0"/>
              <a:t>Rheum and </a:t>
            </a:r>
            <a:r>
              <a:rPr lang="en-US" dirty="0" err="1"/>
              <a:t>Neuro</a:t>
            </a:r>
            <a:r>
              <a:rPr lang="en-US" dirty="0"/>
              <a:t>: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1. Is this hypertension?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Yes</a:t>
            </a:r>
          </a:p>
          <a:p>
            <a:r>
              <a:rPr lang="en-US" dirty="0"/>
              <a:t>B. No</a:t>
            </a:r>
          </a:p>
          <a:p>
            <a:r>
              <a:rPr lang="en-US" dirty="0"/>
              <a:t>C. I don’t know</a:t>
            </a:r>
          </a:p>
          <a:p>
            <a:r>
              <a:rPr lang="en-US" dirty="0"/>
              <a:t>D. Other</a:t>
            </a:r>
          </a:p>
        </p:txBody>
      </p:sp>
    </p:spTree>
    <p:extLst>
      <p:ext uri="{BB962C8B-B14F-4D97-AF65-F5344CB8AC3E}">
        <p14:creationId xmlns:p14="http://schemas.microsoft.com/office/powerpoint/2010/main" val="8963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162866"/>
            <a:ext cx="7064728" cy="6664654"/>
          </a:xfrm>
        </p:spPr>
      </p:pic>
    </p:spTree>
    <p:extLst>
      <p:ext uri="{BB962C8B-B14F-4D97-AF65-F5344CB8AC3E}">
        <p14:creationId xmlns:p14="http://schemas.microsoft.com/office/powerpoint/2010/main" val="19716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2. What is the next step in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Repeat blood pressure in 2 weeks</a:t>
            </a:r>
          </a:p>
          <a:p>
            <a:r>
              <a:rPr lang="en-US" dirty="0"/>
              <a:t>B. Do a 24 hour ambulatory BP recording</a:t>
            </a:r>
          </a:p>
          <a:p>
            <a:r>
              <a:rPr lang="en-US" dirty="0"/>
              <a:t>C. Check electrolytes, urea and creatinine</a:t>
            </a:r>
          </a:p>
          <a:p>
            <a:r>
              <a:rPr lang="en-US" dirty="0"/>
              <a:t>D. US kidneys</a:t>
            </a:r>
          </a:p>
        </p:txBody>
      </p:sp>
    </p:spTree>
    <p:extLst>
      <p:ext uri="{BB962C8B-B14F-4D97-AF65-F5344CB8AC3E}">
        <p14:creationId xmlns:p14="http://schemas.microsoft.com/office/powerpoint/2010/main" val="35870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in 3 adults (&gt;20 years old) have high blood pressure</a:t>
            </a:r>
          </a:p>
          <a:p>
            <a:r>
              <a:rPr lang="en-US" dirty="0"/>
              <a:t>Incidence goes up with age</a:t>
            </a:r>
          </a:p>
          <a:p>
            <a:r>
              <a:rPr lang="en-US" dirty="0"/>
              <a:t>5 – 10% of all hypertension is secondary</a:t>
            </a:r>
          </a:p>
          <a:p>
            <a:r>
              <a:rPr lang="en-US" dirty="0"/>
              <a:t>Searching for secondary hypertension is expensive and cumbersome</a:t>
            </a:r>
          </a:p>
          <a:p>
            <a:r>
              <a:rPr lang="en-US" dirty="0"/>
              <a:t>Need better selection of who to screen and offer specific treatments</a:t>
            </a:r>
          </a:p>
        </p:txBody>
      </p:sp>
    </p:spTree>
    <p:extLst>
      <p:ext uri="{BB962C8B-B14F-4D97-AF65-F5344CB8AC3E}">
        <p14:creationId xmlns:p14="http://schemas.microsoft.com/office/powerpoint/2010/main" val="1175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45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purl.org/dc/dcmitype/"/>
    <ds:schemaRef ds:uri="http://purl.org/dc/elements/1.1/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3235</TotalTime>
  <Words>415</Words>
  <Application>Microsoft Office PowerPoint</Application>
  <PresentationFormat>Custom</PresentationFormat>
  <Paragraphs>86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Tech 16x9</vt:lpstr>
      <vt:lpstr>The High Blood Pressure</vt:lpstr>
      <vt:lpstr>Outline</vt:lpstr>
      <vt:lpstr>Case 1</vt:lpstr>
      <vt:lpstr>Case 1</vt:lpstr>
      <vt:lpstr>Question 1. Is this hypertension?</vt:lpstr>
      <vt:lpstr>PowerPoint Presentation</vt:lpstr>
      <vt:lpstr>Question 2. What is the next step in management?</vt:lpstr>
      <vt:lpstr>Epidemiology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Hypertension definitions</vt:lpstr>
      <vt:lpstr>Criteria for HTN diagnosis</vt:lpstr>
      <vt:lpstr>Ambulatory BP measurement</vt:lpstr>
      <vt:lpstr>Ambulatory BP measurement</vt:lpstr>
      <vt:lpstr>Ambulatory BP</vt:lpstr>
      <vt:lpstr>PowerPoint Presentation</vt:lpstr>
      <vt:lpstr>Nocturnal Blood pressure</vt:lpstr>
      <vt:lpstr>Secondary HTN</vt:lpstr>
      <vt:lpstr>This is not her image</vt:lpstr>
      <vt:lpstr>PowerPoint Presentation</vt:lpstr>
      <vt:lpstr>Case 1</vt:lpstr>
      <vt:lpstr>ARR</vt:lpstr>
      <vt:lpstr>ARR</vt:lpstr>
      <vt:lpstr>PA Confirmatory tests</vt:lpstr>
      <vt:lpstr>PA testing</vt:lpstr>
      <vt:lpstr>Case 1</vt:lpstr>
      <vt:lpstr>Case 1</vt:lpstr>
      <vt:lpstr>PowerPoint Presentation</vt:lpstr>
      <vt:lpstr>PowerPoint Presentation</vt:lpstr>
      <vt:lpstr>Liqorice</vt:lpstr>
      <vt:lpstr>Treatment?</vt:lpstr>
      <vt:lpstr>Summary</vt:lpstr>
      <vt:lpstr>Summary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High Blood Pressure</dc:title>
  <dc:creator>Talal Abdullah Alfaadhel</dc:creator>
  <cp:lastModifiedBy>Talal Alfaadhel</cp:lastModifiedBy>
  <cp:revision>33</cp:revision>
  <dcterms:created xsi:type="dcterms:W3CDTF">2017-01-11T05:47:23Z</dcterms:created>
  <dcterms:modified xsi:type="dcterms:W3CDTF">2019-10-03T17:21:35Z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